
<file path=[Content_Types].xml><?xml version="1.0" encoding="utf-8"?>
<Types xmlns="http://schemas.openxmlformats.org/package/2006/content-types">
  <Default Extension="gif" ContentType="image/gif"/>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02.xml" ContentType="application/vnd.openxmlformats-officedocument.presentationml.slide+xml"/>
  <Override PartName="/ppt/slides/slide56.xml" ContentType="application/vnd.openxmlformats-officedocument.presentationml.slide+xml"/>
  <Override PartName="/ppt/slides/slide55.xml" ContentType="application/vnd.openxmlformats-officedocument.presentationml.slide+xml"/>
  <Override PartName="/ppt/slides/slide54.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6.xml" ContentType="application/vnd.openxmlformats-officedocument.presentationml.slide+xml"/>
  <Override PartName="/ppt/slides/slide65.xml" ContentType="application/vnd.openxmlformats-officedocument.presentationml.slide+xml"/>
  <Override PartName="/ppt/slides/slide64.xml" ContentType="application/vnd.openxmlformats-officedocument.presentationml.slide+xml"/>
  <Override PartName="/ppt/slides/slide63.xml" ContentType="application/vnd.openxmlformats-officedocument.presentationml.slide+xml"/>
  <Override PartName="/ppt/slides/slide62.xml" ContentType="application/vnd.openxmlformats-officedocument.presentationml.slide+xml"/>
  <Override PartName="/ppt/slides/slide61.xml" ContentType="application/vnd.openxmlformats-officedocument.presentationml.slide+xml"/>
  <Override PartName="/ppt/slides/slide6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95.xml" ContentType="application/vnd.openxmlformats-officedocument.presentationml.slide+xml"/>
  <Override PartName="/ppt/slides/slide94.xml" ContentType="application/vnd.openxmlformats-officedocument.presentationml.slide+xml"/>
  <Override PartName="/ppt/slides/slide93.xml" ContentType="application/vnd.openxmlformats-officedocument.presentationml.slide+xml"/>
  <Override PartName="/ppt/slides/slide92.xml" ContentType="application/vnd.openxmlformats-officedocument.presentationml.slide+xml"/>
  <Override PartName="/ppt/slides/slide91.xml" ContentType="application/vnd.openxmlformats-officedocument.presentationml.slide+xml"/>
  <Override PartName="/ppt/slides/slide90.xml" ContentType="application/vnd.openxmlformats-officedocument.presentationml.slide+xml"/>
  <Override PartName="/ppt/slides/slide89.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107.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0.xml" ContentType="application/vnd.openxmlformats-officedocument.presentationml.slide+xml"/>
  <Override PartName="/ppt/slides/slide99.xml" ContentType="application/vnd.openxmlformats-officedocument.presentationml.slide+xml"/>
  <Override PartName="/ppt/slides/slide98.xml" ContentType="application/vnd.openxmlformats-officedocument.presentationml.slide+xml"/>
  <Override PartName="/ppt/slides/slide106.xml" ContentType="application/vnd.openxmlformats-officedocument.presentationml.slide+xml"/>
  <Override PartName="/ppt/slides/slide88.xml" ContentType="application/vnd.openxmlformats-officedocument.presentationml.slide+xml"/>
  <Override PartName="/ppt/slides/slide87.xml" ContentType="application/vnd.openxmlformats-officedocument.presentationml.slide+xml"/>
  <Override PartName="/ppt/slides/slide86.xml" ContentType="application/vnd.openxmlformats-officedocument.presentationml.slide+xml"/>
  <Override PartName="/ppt/slides/slide76.xml" ContentType="application/vnd.openxmlformats-officedocument.presentationml.slide+xml"/>
  <Override PartName="/ppt/slides/slide75.xml" ContentType="application/vnd.openxmlformats-officedocument.presentationml.slide+xml"/>
  <Override PartName="/ppt/slides/slide74.xml" ContentType="application/vnd.openxmlformats-officedocument.presentationml.slide+xml"/>
  <Override PartName="/ppt/slides/slide73.xml" ContentType="application/vnd.openxmlformats-officedocument.presentationml.slide+xml"/>
  <Override PartName="/ppt/slides/slide72.xml" ContentType="application/vnd.openxmlformats-officedocument.presentationml.slide+xml"/>
  <Override PartName="/ppt/slides/slide71.xml" ContentType="application/vnd.openxmlformats-officedocument.presentationml.slide+xml"/>
  <Override PartName="/ppt/slides/slide70.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5.xml" ContentType="application/vnd.openxmlformats-officedocument.presentationml.slide+xml"/>
  <Override PartName="/ppt/slides/slide84.xml" ContentType="application/vnd.openxmlformats-officedocument.presentationml.slide+xml"/>
  <Override PartName="/ppt/slides/slide83.xml" ContentType="application/vnd.openxmlformats-officedocument.presentationml.slide+xml"/>
  <Override PartName="/ppt/slides/slide82.xml" ContentType="application/vnd.openxmlformats-officedocument.presentationml.slide+xml"/>
  <Override PartName="/ppt/slides/slide81.xml" ContentType="application/vnd.openxmlformats-officedocument.presentationml.slide+xml"/>
  <Override PartName="/ppt/slides/slide80.xml" ContentType="application/vnd.openxmlformats-officedocument.presentationml.slide+xml"/>
  <Override PartName="/ppt/slides/slide101.xml" ContentType="application/vnd.openxmlformats-officedocument.presentationml.slide+xml"/>
  <Override PartName="/ppt/slides/slide30.xml" ContentType="application/vnd.openxmlformats-officedocument.presentationml.slide+xml"/>
  <Override PartName="/ppt/slides/slide28.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3.xml" ContentType="application/vnd.openxmlformats-officedocument.presentationml.slide+xml"/>
  <Override PartName="/ppt/slides/slide29.xml" ContentType="application/vnd.openxmlformats-officedocument.presentationml.slide+xml"/>
  <Override PartName="/ppt/slides/slide15.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2.xml" ContentType="application/vnd.openxmlformats-officedocument.presentationml.slide+xml"/>
  <Override PartName="/ppt/slides/slide14.xml" ContentType="application/vnd.openxmlformats-officedocument.presentationml.slide+xml"/>
  <Override PartName="/ppt/slides/slide20.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1.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1.xml" ContentType="application/vnd.openxmlformats-officedocument.presentationml.slideMaster+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42.xml" ContentType="application/vnd.openxmlformats-officedocument.presentationml.slideLayout+xml"/>
  <Override PartName="/ppt/slideLayouts/slideLayout41.xml" ContentType="application/vnd.openxmlformats-officedocument.presentationml.slideLayout+xml"/>
  <Override PartName="/ppt/slideLayouts/slideLayout40.xml" ContentType="application/vnd.openxmlformats-officedocument.presentationml.slideLayout+xml"/>
  <Override PartName="/ppt/slideLayouts/slideLayout39.xml" ContentType="application/vnd.openxmlformats-officedocument.presentationml.slideLayout+xml"/>
  <Override PartName="/ppt/slideLayouts/slideLayout38.xml" ContentType="application/vnd.openxmlformats-officedocument.presentationml.slideLayout+xml"/>
  <Override PartName="/ppt/slideLayouts/slideLayout37.xml" ContentType="application/vnd.openxmlformats-officedocument.presentationml.slideLayout+xml"/>
  <Override PartName="/ppt/slideLayouts/slideLayout36.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2.xml" ContentType="application/vnd.openxmlformats-officedocument.theme+xml"/>
  <Override PartName="/ppt/ink/inkAction1.xml" ContentType="application/vnd.ms-office.inkAction+xml"/>
  <Override PartName="/ppt/theme/theme4.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heme/theme3.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 id="2147483680" r:id="rId3"/>
  </p:sldMasterIdLst>
  <p:notesMasterIdLst>
    <p:notesMasterId r:id="rId111"/>
  </p:notesMasterIdLst>
  <p:sldIdLst>
    <p:sldId id="480" r:id="rId4"/>
    <p:sldId id="303" r:id="rId5"/>
    <p:sldId id="609" r:id="rId6"/>
    <p:sldId id="590" r:id="rId7"/>
    <p:sldId id="1047" r:id="rId8"/>
    <p:sldId id="1114" r:id="rId9"/>
    <p:sldId id="1254" r:id="rId10"/>
    <p:sldId id="1558" r:id="rId11"/>
    <p:sldId id="1559" r:id="rId12"/>
    <p:sldId id="1557" r:id="rId13"/>
    <p:sldId id="1560" r:id="rId14"/>
    <p:sldId id="1545" r:id="rId15"/>
    <p:sldId id="1561" r:id="rId16"/>
    <p:sldId id="1408" r:id="rId17"/>
    <p:sldId id="1410" r:id="rId18"/>
    <p:sldId id="1416" r:id="rId19"/>
    <p:sldId id="1445" r:id="rId20"/>
    <p:sldId id="1446" r:id="rId21"/>
    <p:sldId id="1453" r:id="rId22"/>
    <p:sldId id="1283" r:id="rId23"/>
    <p:sldId id="1284" r:id="rId24"/>
    <p:sldId id="1286" r:id="rId25"/>
    <p:sldId id="1287" r:id="rId26"/>
    <p:sldId id="1288" r:id="rId27"/>
    <p:sldId id="1289" r:id="rId28"/>
    <p:sldId id="1290" r:id="rId29"/>
    <p:sldId id="1291" r:id="rId30"/>
    <p:sldId id="1292" r:id="rId31"/>
    <p:sldId id="1293" r:id="rId32"/>
    <p:sldId id="1294" r:id="rId33"/>
    <p:sldId id="1295" r:id="rId34"/>
    <p:sldId id="1296" r:id="rId35"/>
    <p:sldId id="1297" r:id="rId36"/>
    <p:sldId id="1298" r:id="rId37"/>
    <p:sldId id="1299" r:id="rId38"/>
    <p:sldId id="1300" r:id="rId39"/>
    <p:sldId id="1301" r:id="rId40"/>
    <p:sldId id="1302" r:id="rId41"/>
    <p:sldId id="1303" r:id="rId42"/>
    <p:sldId id="1304" r:id="rId43"/>
    <p:sldId id="1305" r:id="rId44"/>
    <p:sldId id="1306" r:id="rId45"/>
    <p:sldId id="1307" r:id="rId46"/>
    <p:sldId id="1308" r:id="rId47"/>
    <p:sldId id="1309" r:id="rId48"/>
    <p:sldId id="1310" r:id="rId49"/>
    <p:sldId id="1311" r:id="rId50"/>
    <p:sldId id="1312" r:id="rId51"/>
    <p:sldId id="1313" r:id="rId52"/>
    <p:sldId id="1314" r:id="rId53"/>
    <p:sldId id="1315" r:id="rId54"/>
    <p:sldId id="1316" r:id="rId55"/>
    <p:sldId id="1317" r:id="rId56"/>
    <p:sldId id="1318" r:id="rId57"/>
    <p:sldId id="1319" r:id="rId58"/>
    <p:sldId id="1320" r:id="rId59"/>
    <p:sldId id="1321" r:id="rId60"/>
    <p:sldId id="1322" r:id="rId61"/>
    <p:sldId id="1323" r:id="rId62"/>
    <p:sldId id="1324" r:id="rId63"/>
    <p:sldId id="1325" r:id="rId64"/>
    <p:sldId id="1326" r:id="rId65"/>
    <p:sldId id="1327" r:id="rId66"/>
    <p:sldId id="1328" r:id="rId67"/>
    <p:sldId id="1329" r:id="rId68"/>
    <p:sldId id="1330" r:id="rId69"/>
    <p:sldId id="1331" r:id="rId70"/>
    <p:sldId id="1332" r:id="rId71"/>
    <p:sldId id="1333" r:id="rId72"/>
    <p:sldId id="1334" r:id="rId73"/>
    <p:sldId id="1335" r:id="rId74"/>
    <p:sldId id="1336" r:id="rId75"/>
    <p:sldId id="1337" r:id="rId76"/>
    <p:sldId id="1338" r:id="rId77"/>
    <p:sldId id="1339" r:id="rId78"/>
    <p:sldId id="1340" r:id="rId79"/>
    <p:sldId id="1341" r:id="rId80"/>
    <p:sldId id="1342" r:id="rId81"/>
    <p:sldId id="1343" r:id="rId82"/>
    <p:sldId id="1344" r:id="rId83"/>
    <p:sldId id="1345" r:id="rId84"/>
    <p:sldId id="1454" r:id="rId85"/>
    <p:sldId id="1520" r:id="rId86"/>
    <p:sldId id="1521" r:id="rId87"/>
    <p:sldId id="1547" r:id="rId88"/>
    <p:sldId id="1523" r:id="rId89"/>
    <p:sldId id="1524" r:id="rId90"/>
    <p:sldId id="1548" r:id="rId91"/>
    <p:sldId id="1549" r:id="rId92"/>
    <p:sldId id="1527" r:id="rId93"/>
    <p:sldId id="1550" r:id="rId94"/>
    <p:sldId id="1551" r:id="rId95"/>
    <p:sldId id="1530" r:id="rId96"/>
    <p:sldId id="1552" r:id="rId97"/>
    <p:sldId id="1553" r:id="rId98"/>
    <p:sldId id="1554" r:id="rId99"/>
    <p:sldId id="1534" r:id="rId100"/>
    <p:sldId id="1535" r:id="rId101"/>
    <p:sldId id="1555" r:id="rId102"/>
    <p:sldId id="1537" r:id="rId103"/>
    <p:sldId id="1538" r:id="rId104"/>
    <p:sldId id="1539" r:id="rId105"/>
    <p:sldId id="1540" r:id="rId106"/>
    <p:sldId id="1541" r:id="rId107"/>
    <p:sldId id="1542" r:id="rId108"/>
    <p:sldId id="1556" r:id="rId109"/>
    <p:sldId id="1112" r:id="rId1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09"/>
            <p14:sldId id="590"/>
            <p14:sldId id="1047"/>
            <p14:sldId id="1114"/>
            <p14:sldId id="1254"/>
            <p14:sldId id="1558"/>
            <p14:sldId id="1559"/>
            <p14:sldId id="1557"/>
            <p14:sldId id="1560"/>
            <p14:sldId id="1545"/>
            <p14:sldId id="1561"/>
            <p14:sldId id="1408"/>
            <p14:sldId id="1410"/>
            <p14:sldId id="1416"/>
            <p14:sldId id="1445"/>
            <p14:sldId id="1446"/>
            <p14:sldId id="1453"/>
            <p14:sldId id="1283"/>
            <p14:sldId id="1284"/>
            <p14:sldId id="1286"/>
            <p14:sldId id="1287"/>
            <p14:sldId id="1288"/>
            <p14:sldId id="1289"/>
            <p14:sldId id="1290"/>
            <p14:sldId id="1291"/>
            <p14:sldId id="1292"/>
            <p14:sldId id="1293"/>
            <p14:sldId id="1294"/>
            <p14:sldId id="1295"/>
            <p14:sldId id="1296"/>
            <p14:sldId id="1297"/>
            <p14:sldId id="1298"/>
            <p14:sldId id="1299"/>
            <p14:sldId id="1300"/>
            <p14:sldId id="1301"/>
            <p14:sldId id="1302"/>
            <p14:sldId id="1303"/>
            <p14:sldId id="1304"/>
            <p14:sldId id="1305"/>
            <p14:sldId id="1306"/>
            <p14:sldId id="1307"/>
            <p14:sldId id="1308"/>
            <p14:sldId id="1309"/>
            <p14:sldId id="1310"/>
            <p14:sldId id="1311"/>
            <p14:sldId id="1312"/>
            <p14:sldId id="1313"/>
            <p14:sldId id="1314"/>
            <p14:sldId id="1315"/>
            <p14:sldId id="1316"/>
            <p14:sldId id="1317"/>
            <p14:sldId id="1318"/>
            <p14:sldId id="1319"/>
            <p14:sldId id="1320"/>
            <p14:sldId id="1321"/>
            <p14:sldId id="1322"/>
            <p14:sldId id="1323"/>
            <p14:sldId id="1324"/>
            <p14:sldId id="1325"/>
            <p14:sldId id="1326"/>
            <p14:sldId id="1327"/>
            <p14:sldId id="1328"/>
            <p14:sldId id="1329"/>
            <p14:sldId id="1330"/>
            <p14:sldId id="1331"/>
            <p14:sldId id="1332"/>
            <p14:sldId id="1333"/>
            <p14:sldId id="1334"/>
            <p14:sldId id="1335"/>
            <p14:sldId id="1336"/>
            <p14:sldId id="1337"/>
            <p14:sldId id="1338"/>
            <p14:sldId id="1339"/>
            <p14:sldId id="1340"/>
            <p14:sldId id="1341"/>
            <p14:sldId id="1342"/>
            <p14:sldId id="1343"/>
            <p14:sldId id="1344"/>
            <p14:sldId id="1345"/>
            <p14:sldId id="1454"/>
            <p14:sldId id="1520"/>
            <p14:sldId id="1521"/>
            <p14:sldId id="1547"/>
            <p14:sldId id="1523"/>
            <p14:sldId id="1524"/>
            <p14:sldId id="1548"/>
            <p14:sldId id="1549"/>
            <p14:sldId id="1527"/>
            <p14:sldId id="1550"/>
            <p14:sldId id="1551"/>
            <p14:sldId id="1530"/>
            <p14:sldId id="1552"/>
            <p14:sldId id="1553"/>
            <p14:sldId id="1554"/>
            <p14:sldId id="1534"/>
            <p14:sldId id="1535"/>
            <p14:sldId id="1555"/>
            <p14:sldId id="1537"/>
            <p14:sldId id="1538"/>
            <p14:sldId id="1539"/>
            <p14:sldId id="1540"/>
            <p14:sldId id="1541"/>
            <p14:sldId id="1542"/>
            <p14:sldId id="1556"/>
            <p14:sldId id="111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738" autoAdjust="0"/>
  </p:normalViewPr>
  <p:slideViewPr>
    <p:cSldViewPr snapToGrid="0">
      <p:cViewPr varScale="1">
        <p:scale>
          <a:sx n="84" d="100"/>
          <a:sy n="84" d="100"/>
        </p:scale>
        <p:origin x="581"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117" Type="http://schemas.openxmlformats.org/officeDocument/2006/relationships/customXml" Target="../customXml/item2.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12" Type="http://schemas.openxmlformats.org/officeDocument/2006/relationships/presProps" Target="presProps.xml"/><Relationship Id="rId16" Type="http://schemas.openxmlformats.org/officeDocument/2006/relationships/slide" Target="slides/slide13.xml"/><Relationship Id="rId107" Type="http://schemas.openxmlformats.org/officeDocument/2006/relationships/slide" Target="slides/slide104.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slide" Target="slides/slide99.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slide" Target="slides/slide92.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113" Type="http://schemas.openxmlformats.org/officeDocument/2006/relationships/viewProps" Target="viewProps.xml"/><Relationship Id="rId118" Type="http://schemas.openxmlformats.org/officeDocument/2006/relationships/customXml" Target="../customXml/item3.xml"/><Relationship Id="rId80" Type="http://schemas.openxmlformats.org/officeDocument/2006/relationships/slide" Target="slides/slide77.xml"/><Relationship Id="rId85" Type="http://schemas.openxmlformats.org/officeDocument/2006/relationships/slide" Target="slides/slide82.xml"/><Relationship Id="rId12" Type="http://schemas.openxmlformats.org/officeDocument/2006/relationships/slide" Target="slides/slide9.xml"/><Relationship Id="rId17" Type="http://schemas.openxmlformats.org/officeDocument/2006/relationships/slide" Target="slides/slide14.xml"/><Relationship Id="rId33" Type="http://schemas.openxmlformats.org/officeDocument/2006/relationships/slide" Target="slides/slide30.xml"/><Relationship Id="rId38" Type="http://schemas.openxmlformats.org/officeDocument/2006/relationships/slide" Target="slides/slide35.xml"/><Relationship Id="rId59" Type="http://schemas.openxmlformats.org/officeDocument/2006/relationships/slide" Target="slides/slide56.xml"/><Relationship Id="rId103" Type="http://schemas.openxmlformats.org/officeDocument/2006/relationships/slide" Target="slides/slide100.xml"/><Relationship Id="rId108" Type="http://schemas.openxmlformats.org/officeDocument/2006/relationships/slide" Target="slides/slide105.xml"/><Relationship Id="rId54" Type="http://schemas.openxmlformats.org/officeDocument/2006/relationships/slide" Target="slides/slide51.xml"/><Relationship Id="rId70" Type="http://schemas.openxmlformats.org/officeDocument/2006/relationships/slide" Target="slides/slide67.xml"/><Relationship Id="rId75" Type="http://schemas.openxmlformats.org/officeDocument/2006/relationships/slide" Target="slides/slide72.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23" Type="http://schemas.openxmlformats.org/officeDocument/2006/relationships/slide" Target="slides/slide20.xml"/><Relationship Id="rId28" Type="http://schemas.openxmlformats.org/officeDocument/2006/relationships/slide" Target="slides/slide25.xml"/><Relationship Id="rId49" Type="http://schemas.openxmlformats.org/officeDocument/2006/relationships/slide" Target="slides/slide46.xml"/><Relationship Id="rId114" Type="http://schemas.openxmlformats.org/officeDocument/2006/relationships/theme" Target="theme/theme1.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slide" Target="slides/slide10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slide" Target="slides/slide107.xml"/><Relationship Id="rId115" Type="http://schemas.openxmlformats.org/officeDocument/2006/relationships/tableStyles" Target="tableStyles.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25" Type="http://schemas.openxmlformats.org/officeDocument/2006/relationships/slide" Target="slides/slide22.xml"/><Relationship Id="rId46" Type="http://schemas.openxmlformats.org/officeDocument/2006/relationships/slide" Target="slides/slide43.xml"/><Relationship Id="rId67" Type="http://schemas.openxmlformats.org/officeDocument/2006/relationships/slide" Target="slides/slide64.xml"/><Relationship Id="rId116" Type="http://schemas.openxmlformats.org/officeDocument/2006/relationships/customXml" Target="../customXml/item1.xml"/><Relationship Id="rId20" Type="http://schemas.openxmlformats.org/officeDocument/2006/relationships/slide" Target="slides/slide17.xml"/><Relationship Id="rId41" Type="http://schemas.openxmlformats.org/officeDocument/2006/relationships/slide" Target="slides/slide38.xml"/><Relationship Id="rId62" Type="http://schemas.openxmlformats.org/officeDocument/2006/relationships/slide" Target="slides/slide59.xml"/><Relationship Id="rId83" Type="http://schemas.openxmlformats.org/officeDocument/2006/relationships/slide" Target="slides/slide80.xml"/><Relationship Id="rId88" Type="http://schemas.openxmlformats.org/officeDocument/2006/relationships/slide" Target="slides/slide85.xml"/><Relationship Id="rId111" Type="http://schemas.openxmlformats.org/officeDocument/2006/relationships/notesMaster" Target="notesMasters/notesMaster1.xml"/><Relationship Id="rId15" Type="http://schemas.openxmlformats.org/officeDocument/2006/relationships/slide" Target="slides/slide12.xml"/><Relationship Id="rId36" Type="http://schemas.openxmlformats.org/officeDocument/2006/relationships/slide" Target="slides/slide33.xml"/><Relationship Id="rId57" Type="http://schemas.openxmlformats.org/officeDocument/2006/relationships/slide" Target="slides/slide54.xml"/><Relationship Id="rId106" Type="http://schemas.openxmlformats.org/officeDocument/2006/relationships/slide" Target="slides/slide103.xml"/></Relationships>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3-19T23:40:28.509"/>
    </inkml:context>
    <inkml:brush xml:id="br0">
      <inkml:brushProperty name="width" value="0.05292" units="cm"/>
      <inkml:brushProperty name="height" value="0.05292" units="cm"/>
      <inkml:brushProperty name="color" value="#FF0000"/>
    </inkml:brush>
  </inkml:definitions>
  <iact:action type="add" startTime="3446">
    <iact:property name="dataType"/>
    <iact:actionData xml:id="d0">
      <inkml:trace xmlns:inkml="http://www.w3.org/2003/InkML" xml:id="stk0" contextRef="#ctx0" brushRef="#br0">16651 16739 0,'35'0'73,"89"0"-63,88 0-5,-36 0 0,36 0 5,-18 0-1,-18 0-4,0 0 6,-17 0-6,-71 0 6,-17 0-1,-53 0-4,17 0-1,-18 0 6</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a:t> The cipher consists of </a:t>
            </a:r>
            <a:r>
              <a:rPr lang="en-US" i="1" dirty="0"/>
              <a:t>N</a:t>
            </a:r>
            <a:r>
              <a:rPr lang="en-US" dirty="0"/>
              <a:t>  rounds, where the number of rounds depends on the key length: 10 rounds for a 16-byte key, 12 rounds for a 24-byte key, and 14 rounds for a 32-byte key (Table 6.1). The first </a:t>
            </a:r>
            <a:r>
              <a:rPr lang="en-US" i="1" dirty="0"/>
              <a:t>N</a:t>
            </a:r>
            <a:r>
              <a:rPr lang="en-US" dirty="0"/>
              <a:t> -  1 rounds consist of four distinct transformation functions: </a:t>
            </a:r>
            <a:r>
              <a:rPr lang="en-US" dirty="0" err="1"/>
              <a:t>SubBytes</a:t>
            </a:r>
            <a:r>
              <a:rPr lang="en-US" dirty="0"/>
              <a:t>, </a:t>
            </a:r>
            <a:r>
              <a:rPr lang="en-US" dirty="0" err="1"/>
              <a:t>ShiftRows</a:t>
            </a:r>
            <a:r>
              <a:rPr lang="en-US" dirty="0"/>
              <a:t>, </a:t>
            </a:r>
            <a:r>
              <a:rPr lang="en-US" dirty="0" err="1"/>
              <a:t>MixColumns</a:t>
            </a:r>
            <a:r>
              <a:rPr lang="en-US" dirty="0"/>
              <a:t>, and </a:t>
            </a:r>
            <a:r>
              <a:rPr lang="en-US" dirty="0" err="1"/>
              <a:t>AddRoundKey</a:t>
            </a:r>
            <a:r>
              <a:rPr lang="en-US" dirty="0"/>
              <a:t>, which are described subsequently. The final round contains only three transformations, and</a:t>
            </a:r>
          </a:p>
          <a:p>
            <a:pPr>
              <a:defRPr/>
            </a:pPr>
            <a:r>
              <a:rPr lang="en-US" dirty="0"/>
              <a:t>there is a initial single transformation (</a:t>
            </a:r>
            <a:r>
              <a:rPr lang="en-US" dirty="0" err="1"/>
              <a:t>AddRoundKey</a:t>
            </a:r>
            <a:r>
              <a:rPr lang="en-US" dirty="0"/>
              <a:t>) before the first round, which can be considered Round 0. Each transformation takes one or more 4 *  4 matrices  as input and produces a 4 *  4 matrix as output. Figure 6.1 shows that the output of each round is a 4 *  4 matrix, with the output of the final round being the </a:t>
            </a:r>
            <a:r>
              <a:rPr lang="en-US" dirty="0" err="1"/>
              <a:t>ciphertext</a:t>
            </a:r>
            <a:r>
              <a:rPr lang="en-US" dirty="0"/>
              <a:t>. Also, the key expansion function generates N +  1 round keys, each of which is a distinct 4 *  4 matrix. Each round key serves as one of the inputs to the </a:t>
            </a:r>
            <a:r>
              <a:rPr lang="en-US" dirty="0" err="1"/>
              <a:t>AddRoundKey</a:t>
            </a:r>
            <a:r>
              <a:rPr lang="en-US" dirty="0"/>
              <a:t> transformation in each round.</a:t>
            </a:r>
          </a:p>
          <a:p>
            <a:endParaRPr lang="en-US" dirty="0">
              <a:effectLst/>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17</a:t>
            </a:fld>
            <a:endParaRPr lang="en-US" dirty="0"/>
          </a:p>
        </p:txBody>
      </p:sp>
    </p:spTree>
    <p:extLst>
      <p:ext uri="{BB962C8B-B14F-4D97-AF65-F5344CB8AC3E}">
        <p14:creationId xmlns:p14="http://schemas.microsoft.com/office/powerpoint/2010/main" val="8627796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0039530-FA56-42CB-B757-7049000627A8}" type="slidenum">
              <a:rPr lang="en-US" smtClean="0"/>
              <a:t>83</a:t>
            </a:fld>
            <a:endParaRPr lang="en-US"/>
          </a:p>
        </p:txBody>
      </p:sp>
    </p:spTree>
    <p:extLst>
      <p:ext uri="{BB962C8B-B14F-4D97-AF65-F5344CB8AC3E}">
        <p14:creationId xmlns:p14="http://schemas.microsoft.com/office/powerpoint/2010/main" val="29563756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76546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42647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6">
            <a:extLst>
              <a:ext uri="{FF2B5EF4-FFF2-40B4-BE49-F238E27FC236}">
                <a16:creationId xmlns:a16="http://schemas.microsoft.com/office/drawing/2014/main" id="{22B01FC6-699F-49B7-8F9C-25701234BAC8}"/>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B3117957-4102-4152-9511-6A2D8452FBFA}"/>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CB761CE8-5ACF-4086-B319-DF28CF6107EA}"/>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2E2123DC-DFBA-4B53-859F-D576C850A326}"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2171649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6">
            <a:extLst>
              <a:ext uri="{FF2B5EF4-FFF2-40B4-BE49-F238E27FC236}">
                <a16:creationId xmlns:a16="http://schemas.microsoft.com/office/drawing/2014/main" id="{D011C0F4-A3D7-43F1-BAEF-9F4DBE6C772C}"/>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58583683-79E4-4784-ABE4-70446FD5D890}"/>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CFA437EA-A9A6-4B5C-B95E-437257CE38D4}"/>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68664E48-8EBF-45D4-86A6-5BE608535861}"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36105158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6">
            <a:extLst>
              <a:ext uri="{FF2B5EF4-FFF2-40B4-BE49-F238E27FC236}">
                <a16:creationId xmlns:a16="http://schemas.microsoft.com/office/drawing/2014/main" id="{EE064036-A042-4113-975C-D76A3649AA85}"/>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9B147E8E-F86A-4774-8D73-6FE3C77D3D0E}"/>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64EEA2EB-317C-4B1E-B1C8-0E0FC2C81CBE}"/>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86ED179D-0692-4F36-8F87-24A7D81E41EB}"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41332953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48217" y="1143000"/>
            <a:ext cx="5444067" cy="5181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5484" y="1143000"/>
            <a:ext cx="5444067" cy="5181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6">
            <a:extLst>
              <a:ext uri="{FF2B5EF4-FFF2-40B4-BE49-F238E27FC236}">
                <a16:creationId xmlns:a16="http://schemas.microsoft.com/office/drawing/2014/main" id="{A7971844-4CB4-4ECB-9E1C-A3DF3AF7BD57}"/>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6" name="Footer Placeholder 7">
            <a:extLst>
              <a:ext uri="{FF2B5EF4-FFF2-40B4-BE49-F238E27FC236}">
                <a16:creationId xmlns:a16="http://schemas.microsoft.com/office/drawing/2014/main" id="{EBAC8536-041E-402E-A442-25C4A80B7395}"/>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7" name="Slide Number Placeholder 8">
            <a:extLst>
              <a:ext uri="{FF2B5EF4-FFF2-40B4-BE49-F238E27FC236}">
                <a16:creationId xmlns:a16="http://schemas.microsoft.com/office/drawing/2014/main" id="{44090ABC-BA65-4379-91B6-854FBE19703C}"/>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0C8406F3-FDF8-41E1-AD13-82948F2FCA49}"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11521276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F1859B0-126F-4BFF-B699-BE2C691177FE}"/>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8" name="Footer Placeholder 7">
            <a:extLst>
              <a:ext uri="{FF2B5EF4-FFF2-40B4-BE49-F238E27FC236}">
                <a16:creationId xmlns:a16="http://schemas.microsoft.com/office/drawing/2014/main" id="{F7B6A513-321A-4EA0-AE52-91FAD8FD924F}"/>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9" name="Slide Number Placeholder 8">
            <a:extLst>
              <a:ext uri="{FF2B5EF4-FFF2-40B4-BE49-F238E27FC236}">
                <a16:creationId xmlns:a16="http://schemas.microsoft.com/office/drawing/2014/main" id="{34C8DDFD-33AF-4D51-A783-6BF653EA3CC4}"/>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3C40B3D3-437E-4EF5-8B9B-4613008D4C09}"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411353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6">
            <a:extLst>
              <a:ext uri="{FF2B5EF4-FFF2-40B4-BE49-F238E27FC236}">
                <a16:creationId xmlns:a16="http://schemas.microsoft.com/office/drawing/2014/main" id="{4A136CB0-DB4A-456D-8188-F53955535DA6}"/>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4" name="Footer Placeholder 7">
            <a:extLst>
              <a:ext uri="{FF2B5EF4-FFF2-40B4-BE49-F238E27FC236}">
                <a16:creationId xmlns:a16="http://schemas.microsoft.com/office/drawing/2014/main" id="{B61944C8-6F59-4CE6-91A8-8DE1B11B26BE}"/>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5" name="Slide Number Placeholder 8">
            <a:extLst>
              <a:ext uri="{FF2B5EF4-FFF2-40B4-BE49-F238E27FC236}">
                <a16:creationId xmlns:a16="http://schemas.microsoft.com/office/drawing/2014/main" id="{BD66B6DA-5BBB-4267-A1CA-1AB7006C75D2}"/>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B3762368-7041-4862-85B1-46B2CE22961F}"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2897982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6">
            <a:extLst>
              <a:ext uri="{FF2B5EF4-FFF2-40B4-BE49-F238E27FC236}">
                <a16:creationId xmlns:a16="http://schemas.microsoft.com/office/drawing/2014/main" id="{1CC76518-94F5-430B-8269-487369ED66B6}"/>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3" name="Footer Placeholder 7">
            <a:extLst>
              <a:ext uri="{FF2B5EF4-FFF2-40B4-BE49-F238E27FC236}">
                <a16:creationId xmlns:a16="http://schemas.microsoft.com/office/drawing/2014/main" id="{61D03084-C5B2-4825-80A0-9C8CF8CD292C}"/>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4" name="Slide Number Placeholder 8">
            <a:extLst>
              <a:ext uri="{FF2B5EF4-FFF2-40B4-BE49-F238E27FC236}">
                <a16:creationId xmlns:a16="http://schemas.microsoft.com/office/drawing/2014/main" id="{60C2E84D-775D-40F9-AF46-5C2567F4A41C}"/>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A54C5D0A-68C6-4F5E-8CA4-09CFA6B2E277}"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2977465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6">
            <a:extLst>
              <a:ext uri="{FF2B5EF4-FFF2-40B4-BE49-F238E27FC236}">
                <a16:creationId xmlns:a16="http://schemas.microsoft.com/office/drawing/2014/main" id="{560DB81E-E90B-415B-8CEB-3AD41C9137E2}"/>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6" name="Footer Placeholder 7">
            <a:extLst>
              <a:ext uri="{FF2B5EF4-FFF2-40B4-BE49-F238E27FC236}">
                <a16:creationId xmlns:a16="http://schemas.microsoft.com/office/drawing/2014/main" id="{948A6511-7667-462C-AB86-CB62951BA9CD}"/>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7" name="Slide Number Placeholder 8">
            <a:extLst>
              <a:ext uri="{FF2B5EF4-FFF2-40B4-BE49-F238E27FC236}">
                <a16:creationId xmlns:a16="http://schemas.microsoft.com/office/drawing/2014/main" id="{D7A10B0C-2780-4D92-A33E-15513B7CB8DB}"/>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E5FE8911-AB9F-4C99-AEC6-0A0FC62501BF}"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370872398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6">
            <a:extLst>
              <a:ext uri="{FF2B5EF4-FFF2-40B4-BE49-F238E27FC236}">
                <a16:creationId xmlns:a16="http://schemas.microsoft.com/office/drawing/2014/main" id="{DE2E6433-A668-4571-8366-99B3FC5BC2CB}"/>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6" name="Footer Placeholder 7">
            <a:extLst>
              <a:ext uri="{FF2B5EF4-FFF2-40B4-BE49-F238E27FC236}">
                <a16:creationId xmlns:a16="http://schemas.microsoft.com/office/drawing/2014/main" id="{FD44604E-C32E-4096-B1BF-25ADE7A2E449}"/>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7" name="Slide Number Placeholder 8">
            <a:extLst>
              <a:ext uri="{FF2B5EF4-FFF2-40B4-BE49-F238E27FC236}">
                <a16:creationId xmlns:a16="http://schemas.microsoft.com/office/drawing/2014/main" id="{04170D21-281D-43C0-9E15-4498BD3C751C}"/>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6989B355-62F4-4B95-9A45-052A9753D3A6}"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314882638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6">
            <a:extLst>
              <a:ext uri="{FF2B5EF4-FFF2-40B4-BE49-F238E27FC236}">
                <a16:creationId xmlns:a16="http://schemas.microsoft.com/office/drawing/2014/main" id="{5AD772FD-3338-4EDA-AD8B-5BF72CD2F267}"/>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29F2BB22-BFF5-4FB2-B7D4-11CF281F4BBA}"/>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0227B879-3707-4624-A2EA-7AA1989D68F3}"/>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674B62A1-22B8-42FD-9E04-8138F77E95EA}"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80943863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58251" y="152400"/>
            <a:ext cx="2781300" cy="6172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508000" y="152400"/>
            <a:ext cx="8147051" cy="6172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6">
            <a:extLst>
              <a:ext uri="{FF2B5EF4-FFF2-40B4-BE49-F238E27FC236}">
                <a16:creationId xmlns:a16="http://schemas.microsoft.com/office/drawing/2014/main" id="{71E59568-71B5-40E4-820C-9A24BD1C5C3B}"/>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0578E8C8-960B-4B8D-8F0A-66346630A9BB}"/>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D4559B14-3CDC-4C94-A4A1-C6E75B4B3D4E}"/>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125B7742-315A-4223-A578-4A01A42EE72E}"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6750047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8000" y="152400"/>
            <a:ext cx="11040533" cy="533400"/>
          </a:xfrm>
        </p:spPr>
        <p:txBody>
          <a:bodyPr/>
          <a:lstStyle/>
          <a:p>
            <a:r>
              <a:rPr lang="en-US"/>
              <a:t>Click to edit Master title style</a:t>
            </a:r>
          </a:p>
        </p:txBody>
      </p:sp>
      <p:sp>
        <p:nvSpPr>
          <p:cNvPr id="3" name="Text Placeholder 2"/>
          <p:cNvSpPr>
            <a:spLocks noGrp="1"/>
          </p:cNvSpPr>
          <p:nvPr>
            <p:ph type="body" sz="half" idx="1"/>
          </p:nvPr>
        </p:nvSpPr>
        <p:spPr>
          <a:xfrm>
            <a:off x="548217" y="1143000"/>
            <a:ext cx="5444067" cy="5181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5484" y="1143000"/>
            <a:ext cx="5444067" cy="5181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6">
            <a:extLst>
              <a:ext uri="{FF2B5EF4-FFF2-40B4-BE49-F238E27FC236}">
                <a16:creationId xmlns:a16="http://schemas.microsoft.com/office/drawing/2014/main" id="{5EC695CA-D314-40D9-A89D-EB35F49A1C4E}"/>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6" name="Footer Placeholder 7">
            <a:extLst>
              <a:ext uri="{FF2B5EF4-FFF2-40B4-BE49-F238E27FC236}">
                <a16:creationId xmlns:a16="http://schemas.microsoft.com/office/drawing/2014/main" id="{9EDD70CF-0016-4814-B9EA-199B604CD314}"/>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7" name="Slide Number Placeholder 8">
            <a:extLst>
              <a:ext uri="{FF2B5EF4-FFF2-40B4-BE49-F238E27FC236}">
                <a16:creationId xmlns:a16="http://schemas.microsoft.com/office/drawing/2014/main" id="{2A0872A6-FCE4-442D-974F-9A0EF4954B9D}"/>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9EA7EB2A-6236-4A15-9E28-8DA517D22E33}"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429168939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508000" y="152400"/>
            <a:ext cx="11040533" cy="533400"/>
          </a:xfrm>
        </p:spPr>
        <p:txBody>
          <a:bodyPr/>
          <a:lstStyle/>
          <a:p>
            <a:r>
              <a:rPr lang="en-US"/>
              <a:t>Click to edit Master title style</a:t>
            </a:r>
          </a:p>
        </p:txBody>
      </p:sp>
      <p:sp>
        <p:nvSpPr>
          <p:cNvPr id="3" name="Text Placeholder 2"/>
          <p:cNvSpPr>
            <a:spLocks noGrp="1"/>
          </p:cNvSpPr>
          <p:nvPr>
            <p:ph type="body" sz="half" idx="1"/>
          </p:nvPr>
        </p:nvSpPr>
        <p:spPr>
          <a:xfrm>
            <a:off x="548217" y="1143000"/>
            <a:ext cx="5444067" cy="5181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5484" y="1143000"/>
            <a:ext cx="5444067" cy="2514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5484" y="3810000"/>
            <a:ext cx="5444067" cy="2514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6">
            <a:extLst>
              <a:ext uri="{FF2B5EF4-FFF2-40B4-BE49-F238E27FC236}">
                <a16:creationId xmlns:a16="http://schemas.microsoft.com/office/drawing/2014/main" id="{502A3E25-37E2-4EBF-AA00-20427AD6B332}"/>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7" name="Footer Placeholder 7">
            <a:extLst>
              <a:ext uri="{FF2B5EF4-FFF2-40B4-BE49-F238E27FC236}">
                <a16:creationId xmlns:a16="http://schemas.microsoft.com/office/drawing/2014/main" id="{3D181E6C-6CD9-453F-9DFC-071F945A883C}"/>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8" name="Slide Number Placeholder 8">
            <a:extLst>
              <a:ext uri="{FF2B5EF4-FFF2-40B4-BE49-F238E27FC236}">
                <a16:creationId xmlns:a16="http://schemas.microsoft.com/office/drawing/2014/main" id="{8EC058AC-8AA5-4208-8257-0025469E51ED}"/>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5A323DAB-C2B0-4648-82BD-93DD305D8B00}"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391764888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3_Title Slide-animated gradient">
    <p:bg>
      <p:bgPr>
        <a:solidFill>
          <a:schemeClr val="accent5"/>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Subtitle 2"/>
          <p:cNvSpPr>
            <a:spLocks noGrp="1"/>
          </p:cNvSpPr>
          <p:nvPr>
            <p:ph type="subTitle" idx="1"/>
          </p:nvPr>
        </p:nvSpPr>
        <p:spPr>
          <a:xfrm>
            <a:off x="625995" y="5079369"/>
            <a:ext cx="5758807" cy="384175"/>
          </a:xfrm>
          <a:prstGeom prst="rect">
            <a:avLst/>
          </a:prstGeom>
        </p:spPr>
        <p:txBody>
          <a:bodyPr lIns="91420" tIns="45710" rIns="91420" bIns="45710" anchor="b" anchorCtr="0">
            <a:noAutofit/>
          </a:bodyPr>
          <a:lstStyle>
            <a:lvl1pPr marL="0" indent="0" algn="l">
              <a:buNone/>
              <a:defRPr sz="1600" b="0" i="0">
                <a:solidFill>
                  <a:schemeClr val="accent5"/>
                </a:solidFill>
                <a:latin typeface="+mn-lt"/>
                <a:cs typeface="CiscoSans"/>
              </a:defRPr>
            </a:lvl1pPr>
            <a:lvl2pPr marL="457130" indent="0" algn="ctr">
              <a:buNone/>
              <a:defRPr>
                <a:solidFill>
                  <a:schemeClr val="tx1">
                    <a:tint val="75000"/>
                  </a:schemeClr>
                </a:solidFill>
              </a:defRPr>
            </a:lvl2pPr>
            <a:lvl3pPr marL="914270" indent="0" algn="ctr">
              <a:buNone/>
              <a:defRPr>
                <a:solidFill>
                  <a:schemeClr val="tx1">
                    <a:tint val="75000"/>
                  </a:schemeClr>
                </a:solidFill>
              </a:defRPr>
            </a:lvl3pPr>
            <a:lvl4pPr marL="1371404" indent="0" algn="ctr">
              <a:buNone/>
              <a:defRPr>
                <a:solidFill>
                  <a:schemeClr val="tx1">
                    <a:tint val="75000"/>
                  </a:schemeClr>
                </a:solidFill>
              </a:defRPr>
            </a:lvl4pPr>
            <a:lvl5pPr marL="1828542" indent="0" algn="ctr">
              <a:buNone/>
              <a:defRPr>
                <a:solidFill>
                  <a:schemeClr val="tx1">
                    <a:tint val="75000"/>
                  </a:schemeClr>
                </a:solidFill>
              </a:defRPr>
            </a:lvl5pPr>
            <a:lvl6pPr marL="2285672" indent="0" algn="ctr">
              <a:buNone/>
              <a:defRPr>
                <a:solidFill>
                  <a:schemeClr val="tx1">
                    <a:tint val="75000"/>
                  </a:schemeClr>
                </a:solidFill>
              </a:defRPr>
            </a:lvl6pPr>
            <a:lvl7pPr marL="2742813" indent="0" algn="ctr">
              <a:buNone/>
              <a:defRPr>
                <a:solidFill>
                  <a:schemeClr val="tx1">
                    <a:tint val="75000"/>
                  </a:schemeClr>
                </a:solidFill>
              </a:defRPr>
            </a:lvl7pPr>
            <a:lvl8pPr marL="3199947" indent="0" algn="ctr">
              <a:buNone/>
              <a:defRPr>
                <a:solidFill>
                  <a:schemeClr val="tx1">
                    <a:tint val="75000"/>
                  </a:schemeClr>
                </a:solidFill>
              </a:defRPr>
            </a:lvl8pPr>
            <a:lvl9pPr marL="3657085" indent="0" algn="ctr">
              <a:buNone/>
              <a:defRPr>
                <a:solidFill>
                  <a:schemeClr val="tx1">
                    <a:tint val="75000"/>
                  </a:schemeClr>
                </a:solidFill>
              </a:defRPr>
            </a:lvl9pPr>
          </a:lstStyle>
          <a:p>
            <a:r>
              <a:rPr lang="en-US" dirty="0"/>
              <a:t>Click to edit Master subtitle style</a:t>
            </a:r>
          </a:p>
        </p:txBody>
      </p:sp>
      <p:sp>
        <p:nvSpPr>
          <p:cNvPr id="17" name="Text Placeholder 38"/>
          <p:cNvSpPr>
            <a:spLocks noGrp="1"/>
          </p:cNvSpPr>
          <p:nvPr>
            <p:ph type="body" sz="quarter" idx="11"/>
          </p:nvPr>
        </p:nvSpPr>
        <p:spPr>
          <a:xfrm>
            <a:off x="625995" y="5399365"/>
            <a:ext cx="5758807" cy="384175"/>
          </a:xfrm>
          <a:prstGeom prst="rect">
            <a:avLst/>
          </a:prstGeom>
        </p:spPr>
        <p:txBody>
          <a:bodyPr lIns="91420" tIns="45710" rIns="91420" bIns="45710"/>
          <a:lstStyle>
            <a:lvl1pPr marL="0" indent="0" algn="l">
              <a:buFontTx/>
              <a:buNone/>
              <a:defRPr lang="en-US" sz="1600" b="0" i="0" kern="1200" dirty="0" smtClean="0">
                <a:solidFill>
                  <a:schemeClr val="accent5"/>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625995" y="5719361"/>
            <a:ext cx="5758807" cy="384175"/>
          </a:xfrm>
          <a:prstGeom prst="rect">
            <a:avLst/>
          </a:prstGeom>
        </p:spPr>
        <p:txBody>
          <a:bodyPr lIns="91420" tIns="45710" rIns="91420" bIns="45710"/>
          <a:lstStyle>
            <a:lvl1pPr marL="0" indent="0" algn="l">
              <a:buFontTx/>
              <a:buNone/>
              <a:defRPr lang="en-US" sz="1600" b="0" i="0" kern="1200" dirty="0" smtClean="0">
                <a:solidFill>
                  <a:schemeClr val="accent5"/>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sp>
        <p:nvSpPr>
          <p:cNvPr id="19" name="Text Placeholder 2"/>
          <p:cNvSpPr>
            <a:spLocks noGrp="1"/>
          </p:cNvSpPr>
          <p:nvPr>
            <p:ph type="body" sz="quarter" idx="13"/>
          </p:nvPr>
        </p:nvSpPr>
        <p:spPr>
          <a:xfrm>
            <a:off x="617723" y="3829649"/>
            <a:ext cx="7900328" cy="398668"/>
          </a:xfrm>
          <a:prstGeom prst="rect">
            <a:avLst/>
          </a:prstGeom>
        </p:spPr>
        <p:txBody>
          <a:bodyPr lIns="91420" tIns="45710" rIns="91420" bIns="45710"/>
          <a:lstStyle>
            <a:lvl1pPr marL="0" indent="0">
              <a:buFont typeface="Arial" panose="020B0604020202020204" pitchFamily="34" charset="0"/>
              <a:buNone/>
              <a:defRPr sz="2667" baseline="0">
                <a:solidFill>
                  <a:schemeClr val="bg2"/>
                </a:solidFill>
                <a:latin typeface="+mj-lt"/>
              </a:defRPr>
            </a:lvl1pPr>
            <a:lvl2pPr marL="406365" indent="0">
              <a:buNone/>
              <a:defRPr/>
            </a:lvl2pPr>
            <a:lvl3pPr marL="569854" indent="0">
              <a:buNone/>
              <a:defRPr/>
            </a:lvl3pPr>
            <a:lvl4pPr marL="688908" indent="0">
              <a:buNone/>
              <a:defRPr/>
            </a:lvl4pPr>
            <a:lvl5pPr marL="801608" indent="0">
              <a:buNone/>
              <a:defRPr/>
            </a:lvl5pPr>
          </a:lstStyle>
          <a:p>
            <a:pPr lvl="0"/>
            <a:r>
              <a:rPr lang="en-US" dirty="0"/>
              <a:t>Click to edit Master text styles</a:t>
            </a:r>
          </a:p>
        </p:txBody>
      </p:sp>
      <p:sp>
        <p:nvSpPr>
          <p:cNvPr id="20" name="Title 1"/>
          <p:cNvSpPr>
            <a:spLocks noGrp="1"/>
          </p:cNvSpPr>
          <p:nvPr>
            <p:ph type="ctrTitle"/>
          </p:nvPr>
        </p:nvSpPr>
        <p:spPr>
          <a:xfrm>
            <a:off x="567687" y="3067667"/>
            <a:ext cx="7940684" cy="859640"/>
          </a:xfrm>
          <a:prstGeom prst="rect">
            <a:avLst/>
          </a:prstGeom>
        </p:spPr>
        <p:txBody>
          <a:bodyPr anchor="b"/>
          <a:lstStyle>
            <a:lvl1pPr marL="0" indent="0" algn="l">
              <a:lnSpc>
                <a:spcPct val="90000"/>
              </a:lnSpc>
              <a:buFont typeface="Arial" panose="020B0604020202020204" pitchFamily="34" charset="0"/>
              <a:buNone/>
              <a:defRPr sz="4800" b="0" i="0" spc="0" baseline="0">
                <a:solidFill>
                  <a:srgbClr val="38C6F4"/>
                </a:solidFill>
                <a:latin typeface="+mj-lt"/>
                <a:cs typeface="CiscoSans Thin"/>
              </a:defRPr>
            </a:lvl1pPr>
          </a:lstStyle>
          <a:p>
            <a:r>
              <a:rPr lang="en-US" dirty="0"/>
              <a:t>Click to edit Master title style</a:t>
            </a:r>
          </a:p>
        </p:txBody>
      </p:sp>
      <p:grpSp>
        <p:nvGrpSpPr>
          <p:cNvPr id="6" name="Group 4"/>
          <p:cNvGrpSpPr>
            <a:grpSpLocks noChangeAspect="1"/>
          </p:cNvGrpSpPr>
          <p:nvPr userDrawn="1"/>
        </p:nvGrpSpPr>
        <p:grpSpPr bwMode="auto">
          <a:xfrm>
            <a:off x="656167" y="527051"/>
            <a:ext cx="1062565" cy="565151"/>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549196630"/>
      </p:ext>
    </p:extLst>
  </p:cSld>
  <p:clrMapOvr>
    <a:masterClrMapping/>
  </p:clrMapOvr>
  <p:transition spd="slow">
    <p:wipe/>
  </p:transition>
  <p:extLst mod="1">
    <p:ext uri="{DCECCB84-F9BA-43D5-87BE-67443E8EF086}">
      <p15:sldGuideLst xmlns:p15="http://schemas.microsoft.com/office/powerpoint/2012/main">
        <p15:guide id="1" orient="horz" pos="228">
          <p15:clr>
            <a:srgbClr val="FBAE40"/>
          </p15:clr>
        </p15:guide>
        <p15:guide id="2" pos="360">
          <p15:clr>
            <a:srgbClr val="FBAE40"/>
          </p15:clr>
        </p15:guide>
        <p15:guide id="3" orient="horz" pos="518">
          <p15:clr>
            <a:srgbClr val="FBAE40"/>
          </p15:clr>
        </p15:guide>
        <p15:guide id="4" pos="812">
          <p15:clr>
            <a:srgbClr val="FBAE40"/>
          </p15:clr>
        </p15:guide>
        <p15:guide id="5" pos="31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5_Title Slide-animated gradient">
    <p:bg>
      <p:bgPr>
        <a:solidFill>
          <a:schemeClr val="accent5"/>
        </a:solidFill>
        <a:effectLst/>
      </p:bgPr>
    </p:bg>
    <p:spTree>
      <p:nvGrpSpPr>
        <p:cNvPr id="1" name=""/>
        <p:cNvGrpSpPr/>
        <p:nvPr/>
      </p:nvGrpSpPr>
      <p:grpSpPr>
        <a:xfrm>
          <a:off x="0" y="0"/>
          <a:ext cx="0" cy="0"/>
          <a:chOff x="0" y="0"/>
          <a:chExt cx="0" cy="0"/>
        </a:xfrm>
      </p:grpSpPr>
      <p:sp>
        <p:nvSpPr>
          <p:cNvPr id="16" name="Subtitle 2"/>
          <p:cNvSpPr>
            <a:spLocks noGrp="1"/>
          </p:cNvSpPr>
          <p:nvPr>
            <p:ph type="subTitle" idx="1"/>
          </p:nvPr>
        </p:nvSpPr>
        <p:spPr>
          <a:xfrm>
            <a:off x="625995" y="5079369"/>
            <a:ext cx="5758807" cy="384175"/>
          </a:xfrm>
          <a:prstGeom prst="rect">
            <a:avLst/>
          </a:prstGeom>
        </p:spPr>
        <p:txBody>
          <a:bodyPr lIns="91420" tIns="45710" rIns="91420" bIns="45710" anchor="b" anchorCtr="0">
            <a:noAutofit/>
          </a:bodyPr>
          <a:lstStyle>
            <a:lvl1pPr marL="0" indent="0" algn="l">
              <a:buNone/>
              <a:defRPr sz="1600" b="0" i="0">
                <a:solidFill>
                  <a:schemeClr val="accent1"/>
                </a:solidFill>
                <a:latin typeface="+mn-lt"/>
                <a:cs typeface="CiscoSans"/>
              </a:defRPr>
            </a:lvl1pPr>
            <a:lvl2pPr marL="457130" indent="0" algn="ctr">
              <a:buNone/>
              <a:defRPr>
                <a:solidFill>
                  <a:schemeClr val="tx1">
                    <a:tint val="75000"/>
                  </a:schemeClr>
                </a:solidFill>
              </a:defRPr>
            </a:lvl2pPr>
            <a:lvl3pPr marL="914270" indent="0" algn="ctr">
              <a:buNone/>
              <a:defRPr>
                <a:solidFill>
                  <a:schemeClr val="tx1">
                    <a:tint val="75000"/>
                  </a:schemeClr>
                </a:solidFill>
              </a:defRPr>
            </a:lvl3pPr>
            <a:lvl4pPr marL="1371404" indent="0" algn="ctr">
              <a:buNone/>
              <a:defRPr>
                <a:solidFill>
                  <a:schemeClr val="tx1">
                    <a:tint val="75000"/>
                  </a:schemeClr>
                </a:solidFill>
              </a:defRPr>
            </a:lvl4pPr>
            <a:lvl5pPr marL="1828542" indent="0" algn="ctr">
              <a:buNone/>
              <a:defRPr>
                <a:solidFill>
                  <a:schemeClr val="tx1">
                    <a:tint val="75000"/>
                  </a:schemeClr>
                </a:solidFill>
              </a:defRPr>
            </a:lvl5pPr>
            <a:lvl6pPr marL="2285672" indent="0" algn="ctr">
              <a:buNone/>
              <a:defRPr>
                <a:solidFill>
                  <a:schemeClr val="tx1">
                    <a:tint val="75000"/>
                  </a:schemeClr>
                </a:solidFill>
              </a:defRPr>
            </a:lvl6pPr>
            <a:lvl7pPr marL="2742813" indent="0" algn="ctr">
              <a:buNone/>
              <a:defRPr>
                <a:solidFill>
                  <a:schemeClr val="tx1">
                    <a:tint val="75000"/>
                  </a:schemeClr>
                </a:solidFill>
              </a:defRPr>
            </a:lvl7pPr>
            <a:lvl8pPr marL="3199947" indent="0" algn="ctr">
              <a:buNone/>
              <a:defRPr>
                <a:solidFill>
                  <a:schemeClr val="tx1">
                    <a:tint val="75000"/>
                  </a:schemeClr>
                </a:solidFill>
              </a:defRPr>
            </a:lvl8pPr>
            <a:lvl9pPr marL="3657085" indent="0" algn="ctr">
              <a:buNone/>
              <a:defRPr>
                <a:solidFill>
                  <a:schemeClr val="tx1">
                    <a:tint val="75000"/>
                  </a:schemeClr>
                </a:solidFill>
              </a:defRPr>
            </a:lvl9pPr>
          </a:lstStyle>
          <a:p>
            <a:r>
              <a:rPr lang="en-US" dirty="0"/>
              <a:t>Click to edit Master subtitle style</a:t>
            </a:r>
          </a:p>
        </p:txBody>
      </p:sp>
      <p:sp>
        <p:nvSpPr>
          <p:cNvPr id="17" name="Text Placeholder 38"/>
          <p:cNvSpPr>
            <a:spLocks noGrp="1"/>
          </p:cNvSpPr>
          <p:nvPr>
            <p:ph type="body" sz="quarter" idx="11"/>
          </p:nvPr>
        </p:nvSpPr>
        <p:spPr>
          <a:xfrm>
            <a:off x="625995" y="5399365"/>
            <a:ext cx="5758807" cy="384175"/>
          </a:xfrm>
          <a:prstGeom prst="rect">
            <a:avLst/>
          </a:prstGeom>
        </p:spPr>
        <p:txBody>
          <a:bodyPr lIns="91420" tIns="45710" rIns="91420" bIns="45710"/>
          <a:lstStyle>
            <a:lvl1pPr marL="0" indent="0" algn="l">
              <a:buFontTx/>
              <a:buNone/>
              <a:defRPr lang="en-US" sz="1600" b="0" i="0" kern="1200" dirty="0" smtClean="0">
                <a:solidFill>
                  <a:schemeClr val="accent1"/>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625995" y="5719361"/>
            <a:ext cx="5758807" cy="384175"/>
          </a:xfrm>
          <a:prstGeom prst="rect">
            <a:avLst/>
          </a:prstGeom>
        </p:spPr>
        <p:txBody>
          <a:bodyPr lIns="91420" tIns="45710" rIns="91420" bIns="45710"/>
          <a:lstStyle>
            <a:lvl1pPr marL="0" indent="0" algn="l">
              <a:buFontTx/>
              <a:buNone/>
              <a:defRPr lang="en-US" sz="1600" b="0" i="0" kern="1200" dirty="0" smtClean="0">
                <a:solidFill>
                  <a:schemeClr val="accent1"/>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656167" y="527051"/>
            <a:ext cx="1062565" cy="565151"/>
            <a:chOff x="310" y="249"/>
            <a:chExt cx="502" cy="267"/>
          </a:xfrm>
          <a:solidFill>
            <a:srgbClr val="004C69"/>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
        <p:nvSpPr>
          <p:cNvPr id="29" name="Text Placeholder 2"/>
          <p:cNvSpPr>
            <a:spLocks noGrp="1"/>
          </p:cNvSpPr>
          <p:nvPr>
            <p:ph type="body" sz="quarter" idx="13"/>
          </p:nvPr>
        </p:nvSpPr>
        <p:spPr>
          <a:xfrm>
            <a:off x="617723" y="3829649"/>
            <a:ext cx="7900328" cy="398668"/>
          </a:xfrm>
          <a:prstGeom prst="rect">
            <a:avLst/>
          </a:prstGeom>
        </p:spPr>
        <p:txBody>
          <a:bodyPr lIns="91420" tIns="45710" rIns="91420" bIns="45710"/>
          <a:lstStyle>
            <a:lvl1pPr marL="0" indent="0">
              <a:buFont typeface="Arial" panose="020B0604020202020204" pitchFamily="34" charset="0"/>
              <a:buNone/>
              <a:defRPr sz="2667" baseline="0">
                <a:solidFill>
                  <a:schemeClr val="accent1"/>
                </a:solidFill>
                <a:latin typeface="+mj-lt"/>
              </a:defRPr>
            </a:lvl1pPr>
            <a:lvl2pPr marL="406365" indent="0">
              <a:buNone/>
              <a:defRPr/>
            </a:lvl2pPr>
            <a:lvl3pPr marL="569854" indent="0">
              <a:buNone/>
              <a:defRPr/>
            </a:lvl3pPr>
            <a:lvl4pPr marL="688908" indent="0">
              <a:buNone/>
              <a:defRPr/>
            </a:lvl4pPr>
            <a:lvl5pPr marL="801608" indent="0">
              <a:buNone/>
              <a:defRPr/>
            </a:lvl5pPr>
          </a:lstStyle>
          <a:p>
            <a:pPr lvl="0"/>
            <a:r>
              <a:rPr lang="en-US" dirty="0"/>
              <a:t>Click to edit Master text styles</a:t>
            </a:r>
          </a:p>
        </p:txBody>
      </p:sp>
      <p:sp>
        <p:nvSpPr>
          <p:cNvPr id="30" name="Title 1"/>
          <p:cNvSpPr>
            <a:spLocks noGrp="1"/>
          </p:cNvSpPr>
          <p:nvPr>
            <p:ph type="ctrTitle"/>
          </p:nvPr>
        </p:nvSpPr>
        <p:spPr>
          <a:xfrm>
            <a:off x="567687" y="3067667"/>
            <a:ext cx="7940684" cy="859640"/>
          </a:xfrm>
          <a:prstGeom prst="rect">
            <a:avLst/>
          </a:prstGeom>
        </p:spPr>
        <p:txBody>
          <a:bodyPr anchor="b"/>
          <a:lstStyle>
            <a:lvl1pPr marL="0" indent="0" algn="l">
              <a:lnSpc>
                <a:spcPct val="90000"/>
              </a:lnSpc>
              <a:buFont typeface="Arial" panose="020B0604020202020204" pitchFamily="34" charset="0"/>
              <a:buNone/>
              <a:defRPr sz="4800" b="0" i="0" spc="0" baseline="0">
                <a:solidFill>
                  <a:schemeClr val="accent1"/>
                </a:solidFill>
                <a:latin typeface="+mj-lt"/>
                <a:cs typeface="CiscoSans Thin"/>
              </a:defRPr>
            </a:lvl1pPr>
          </a:lstStyle>
          <a:p>
            <a:r>
              <a:rPr lang="en-US" dirty="0"/>
              <a:t>Click to edit Master title style</a:t>
            </a:r>
          </a:p>
        </p:txBody>
      </p:sp>
    </p:spTree>
    <p:extLst>
      <p:ext uri="{BB962C8B-B14F-4D97-AF65-F5344CB8AC3E}">
        <p14:creationId xmlns:p14="http://schemas.microsoft.com/office/powerpoint/2010/main" val="2464015188"/>
      </p:ext>
    </p:extLst>
  </p:cSld>
  <p:clrMapOvr>
    <a:masterClrMapping/>
  </p:clrMapOvr>
  <p:transition spd="slow">
    <p:wipe/>
  </p:transition>
  <p:extLst mod="1">
    <p:ext uri="{DCECCB84-F9BA-43D5-87BE-67443E8EF086}">
      <p15:sldGuideLst xmlns:p15="http://schemas.microsoft.com/office/powerpoint/2012/main">
        <p15:guide id="1" orient="horz" pos="228">
          <p15:clr>
            <a:srgbClr val="FBAE40"/>
          </p15:clr>
        </p15:guide>
        <p15:guide id="2" pos="360">
          <p15:clr>
            <a:srgbClr val="FBAE40"/>
          </p15:clr>
        </p15:guide>
        <p15:guide id="3" orient="horz" pos="518">
          <p15:clr>
            <a:srgbClr val="FBAE40"/>
          </p15:clr>
        </p15:guide>
        <p15:guide id="4" pos="812">
          <p15:clr>
            <a:srgbClr val="FBAE40"/>
          </p15:clr>
        </p15:guide>
        <p15:guide id="5" pos="31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6_Title Slide-animated gradient">
    <p:bg>
      <p:bgPr>
        <a:solidFill>
          <a:schemeClr val="accent5"/>
        </a:solidFill>
        <a:effectLst/>
      </p:bgPr>
    </p:bg>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FFFFFF"/>
              </a:solidFill>
              <a:effectLst/>
              <a:uLnTx/>
              <a:uFillTx/>
              <a:latin typeface="Arial"/>
              <a:ea typeface="+mn-ea"/>
              <a:cs typeface="+mn-cs"/>
            </a:endParaRPr>
          </a:p>
        </p:txBody>
      </p:sp>
      <p:sp>
        <p:nvSpPr>
          <p:cNvPr id="16" name="Subtitle 2"/>
          <p:cNvSpPr>
            <a:spLocks noGrp="1"/>
          </p:cNvSpPr>
          <p:nvPr>
            <p:ph type="subTitle" idx="1"/>
          </p:nvPr>
        </p:nvSpPr>
        <p:spPr>
          <a:xfrm>
            <a:off x="625995" y="5079369"/>
            <a:ext cx="5758807" cy="384175"/>
          </a:xfrm>
          <a:prstGeom prst="rect">
            <a:avLst/>
          </a:prstGeom>
        </p:spPr>
        <p:txBody>
          <a:bodyPr lIns="91420" tIns="45710" rIns="91420" bIns="45710" anchor="b" anchorCtr="0">
            <a:noAutofit/>
          </a:bodyPr>
          <a:lstStyle>
            <a:lvl1pPr marL="0" indent="0" algn="l">
              <a:buNone/>
              <a:defRPr sz="1600" b="0" i="0">
                <a:solidFill>
                  <a:schemeClr val="accent5"/>
                </a:solidFill>
                <a:latin typeface="+mn-lt"/>
                <a:cs typeface="CiscoSans"/>
              </a:defRPr>
            </a:lvl1pPr>
            <a:lvl2pPr marL="457130" indent="0" algn="ctr">
              <a:buNone/>
              <a:defRPr>
                <a:solidFill>
                  <a:schemeClr val="tx1">
                    <a:tint val="75000"/>
                  </a:schemeClr>
                </a:solidFill>
              </a:defRPr>
            </a:lvl2pPr>
            <a:lvl3pPr marL="914270" indent="0" algn="ctr">
              <a:buNone/>
              <a:defRPr>
                <a:solidFill>
                  <a:schemeClr val="tx1">
                    <a:tint val="75000"/>
                  </a:schemeClr>
                </a:solidFill>
              </a:defRPr>
            </a:lvl3pPr>
            <a:lvl4pPr marL="1371404" indent="0" algn="ctr">
              <a:buNone/>
              <a:defRPr>
                <a:solidFill>
                  <a:schemeClr val="tx1">
                    <a:tint val="75000"/>
                  </a:schemeClr>
                </a:solidFill>
              </a:defRPr>
            </a:lvl4pPr>
            <a:lvl5pPr marL="1828542" indent="0" algn="ctr">
              <a:buNone/>
              <a:defRPr>
                <a:solidFill>
                  <a:schemeClr val="tx1">
                    <a:tint val="75000"/>
                  </a:schemeClr>
                </a:solidFill>
              </a:defRPr>
            </a:lvl5pPr>
            <a:lvl6pPr marL="2285672" indent="0" algn="ctr">
              <a:buNone/>
              <a:defRPr>
                <a:solidFill>
                  <a:schemeClr val="tx1">
                    <a:tint val="75000"/>
                  </a:schemeClr>
                </a:solidFill>
              </a:defRPr>
            </a:lvl6pPr>
            <a:lvl7pPr marL="2742813" indent="0" algn="ctr">
              <a:buNone/>
              <a:defRPr>
                <a:solidFill>
                  <a:schemeClr val="tx1">
                    <a:tint val="75000"/>
                  </a:schemeClr>
                </a:solidFill>
              </a:defRPr>
            </a:lvl7pPr>
            <a:lvl8pPr marL="3199947" indent="0" algn="ctr">
              <a:buNone/>
              <a:defRPr>
                <a:solidFill>
                  <a:schemeClr val="tx1">
                    <a:tint val="75000"/>
                  </a:schemeClr>
                </a:solidFill>
              </a:defRPr>
            </a:lvl8pPr>
            <a:lvl9pPr marL="3657085" indent="0" algn="ctr">
              <a:buNone/>
              <a:defRPr>
                <a:solidFill>
                  <a:schemeClr val="tx1">
                    <a:tint val="75000"/>
                  </a:schemeClr>
                </a:solidFill>
              </a:defRPr>
            </a:lvl9pPr>
          </a:lstStyle>
          <a:p>
            <a:r>
              <a:rPr lang="en-US" dirty="0"/>
              <a:t>Click to edit Master subtitle style</a:t>
            </a:r>
          </a:p>
        </p:txBody>
      </p:sp>
      <p:sp>
        <p:nvSpPr>
          <p:cNvPr id="17" name="Text Placeholder 38"/>
          <p:cNvSpPr>
            <a:spLocks noGrp="1"/>
          </p:cNvSpPr>
          <p:nvPr>
            <p:ph type="body" sz="quarter" idx="11"/>
          </p:nvPr>
        </p:nvSpPr>
        <p:spPr>
          <a:xfrm>
            <a:off x="625995" y="5399365"/>
            <a:ext cx="5758807" cy="384175"/>
          </a:xfrm>
          <a:prstGeom prst="rect">
            <a:avLst/>
          </a:prstGeom>
        </p:spPr>
        <p:txBody>
          <a:bodyPr lIns="91420" tIns="45710" rIns="91420" bIns="45710"/>
          <a:lstStyle>
            <a:lvl1pPr marL="0" indent="0" algn="l">
              <a:buFontTx/>
              <a:buNone/>
              <a:defRPr lang="en-US" sz="1600" b="0" i="0" kern="1200" dirty="0" smtClean="0">
                <a:solidFill>
                  <a:schemeClr val="accent5"/>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625995" y="5719361"/>
            <a:ext cx="5758807" cy="384175"/>
          </a:xfrm>
          <a:prstGeom prst="rect">
            <a:avLst/>
          </a:prstGeom>
        </p:spPr>
        <p:txBody>
          <a:bodyPr lIns="91420" tIns="45710" rIns="91420" bIns="45710"/>
          <a:lstStyle>
            <a:lvl1pPr marL="0" indent="0" algn="l">
              <a:buFontTx/>
              <a:buNone/>
              <a:defRPr lang="en-US" sz="1600" b="0" i="0" kern="1200" dirty="0" smtClean="0">
                <a:solidFill>
                  <a:schemeClr val="accent5"/>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656167" y="527051"/>
            <a:ext cx="1062565" cy="565151"/>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
        <p:nvSpPr>
          <p:cNvPr id="29" name="Text Placeholder 2"/>
          <p:cNvSpPr>
            <a:spLocks noGrp="1"/>
          </p:cNvSpPr>
          <p:nvPr>
            <p:ph type="body" sz="quarter" idx="13"/>
          </p:nvPr>
        </p:nvSpPr>
        <p:spPr>
          <a:xfrm>
            <a:off x="617723" y="3829649"/>
            <a:ext cx="7900328" cy="398668"/>
          </a:xfrm>
          <a:prstGeom prst="rect">
            <a:avLst/>
          </a:prstGeom>
        </p:spPr>
        <p:txBody>
          <a:bodyPr lIns="91420" tIns="45710" rIns="91420" bIns="45710"/>
          <a:lstStyle>
            <a:lvl1pPr marL="0" indent="0">
              <a:buFont typeface="Arial" panose="020B0604020202020204" pitchFamily="34" charset="0"/>
              <a:buNone/>
              <a:defRPr sz="2667" baseline="0">
                <a:solidFill>
                  <a:schemeClr val="bg2"/>
                </a:solidFill>
                <a:latin typeface="+mj-lt"/>
              </a:defRPr>
            </a:lvl1pPr>
            <a:lvl2pPr marL="406365" indent="0">
              <a:buNone/>
              <a:defRPr/>
            </a:lvl2pPr>
            <a:lvl3pPr marL="569854" indent="0">
              <a:buNone/>
              <a:defRPr/>
            </a:lvl3pPr>
            <a:lvl4pPr marL="688908" indent="0">
              <a:buNone/>
              <a:defRPr/>
            </a:lvl4pPr>
            <a:lvl5pPr marL="801608" indent="0">
              <a:buNone/>
              <a:defRPr/>
            </a:lvl5pPr>
          </a:lstStyle>
          <a:p>
            <a:pPr lvl="0"/>
            <a:r>
              <a:rPr lang="en-US" dirty="0"/>
              <a:t>Click to edit Master text styles</a:t>
            </a:r>
          </a:p>
        </p:txBody>
      </p:sp>
      <p:sp>
        <p:nvSpPr>
          <p:cNvPr id="30" name="Title 1"/>
          <p:cNvSpPr>
            <a:spLocks noGrp="1"/>
          </p:cNvSpPr>
          <p:nvPr>
            <p:ph type="ctrTitle"/>
          </p:nvPr>
        </p:nvSpPr>
        <p:spPr>
          <a:xfrm>
            <a:off x="567687" y="3067667"/>
            <a:ext cx="7940684" cy="859640"/>
          </a:xfrm>
          <a:prstGeom prst="rect">
            <a:avLst/>
          </a:prstGeom>
        </p:spPr>
        <p:txBody>
          <a:bodyPr anchor="b"/>
          <a:lstStyle>
            <a:lvl1pPr marL="0" indent="0" algn="l">
              <a:lnSpc>
                <a:spcPct val="90000"/>
              </a:lnSpc>
              <a:buFont typeface="Arial" panose="020B0604020202020204" pitchFamily="34" charset="0"/>
              <a:buNone/>
              <a:defRPr sz="4800" b="0" i="0" spc="0" baseline="0">
                <a:solidFill>
                  <a:srgbClr val="38C6F4"/>
                </a:solidFill>
                <a:latin typeface="+mj-lt"/>
                <a:cs typeface="CiscoSans Thin"/>
              </a:defRPr>
            </a:lvl1pPr>
          </a:lstStyle>
          <a:p>
            <a:r>
              <a:rPr lang="en-US" dirty="0"/>
              <a:t>Click to edit Master title style</a:t>
            </a:r>
          </a:p>
        </p:txBody>
      </p:sp>
    </p:spTree>
    <p:extLst>
      <p:ext uri="{BB962C8B-B14F-4D97-AF65-F5344CB8AC3E}">
        <p14:creationId xmlns:p14="http://schemas.microsoft.com/office/powerpoint/2010/main" val="3480634310"/>
      </p:ext>
    </p:extLst>
  </p:cSld>
  <p:clrMapOvr>
    <a:masterClrMapping/>
  </p:clrMapOvr>
  <p:transition spd="slow">
    <p:wipe/>
  </p:transition>
  <p:extLst mod="1">
    <p:ext uri="{DCECCB84-F9BA-43D5-87BE-67443E8EF086}">
      <p15:sldGuideLst xmlns:p15="http://schemas.microsoft.com/office/powerpoint/2012/main">
        <p15:guide id="1" orient="horz" pos="228">
          <p15:clr>
            <a:srgbClr val="FBAE40"/>
          </p15:clr>
        </p15:guide>
        <p15:guide id="2" pos="360">
          <p15:clr>
            <a:srgbClr val="FBAE40"/>
          </p15:clr>
        </p15:guide>
        <p15:guide id="3" orient="horz" pos="518">
          <p15:clr>
            <a:srgbClr val="FBAE40"/>
          </p15:clr>
        </p15:guide>
        <p15:guide id="4" pos="812">
          <p15:clr>
            <a:srgbClr val="FBAE40"/>
          </p15:clr>
        </p15:guide>
        <p15:guide id="5" pos="31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p:cSld name="3_Segue">
    <p:bg>
      <p:bgPr>
        <a:solidFill>
          <a:schemeClr val="bg1"/>
        </a:solidFill>
        <a:effectLst/>
      </p:bgPr>
    </p:bg>
    <p:spTree>
      <p:nvGrpSpPr>
        <p:cNvPr id="1" name=""/>
        <p:cNvGrpSpPr/>
        <p:nvPr/>
      </p:nvGrpSpPr>
      <p:grpSpPr>
        <a:xfrm>
          <a:off x="0" y="0"/>
          <a:ext cx="0" cy="0"/>
          <a:chOff x="0" y="0"/>
          <a:chExt cx="0" cy="0"/>
        </a:xfrm>
      </p:grpSpPr>
      <p:sp>
        <p:nvSpPr>
          <p:cNvPr id="7" name="Rectangle 6"/>
          <p:cNvSpPr/>
          <p:nvPr userDrawn="1"/>
        </p:nvSpPr>
        <p:spPr>
          <a:xfrm>
            <a:off x="0" y="1"/>
            <a:ext cx="12192000" cy="6857999"/>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FFFFFF"/>
              </a:solidFill>
              <a:effectLst/>
              <a:uLnTx/>
              <a:uFillTx/>
              <a:latin typeface="Arial"/>
              <a:ea typeface="+mn-ea"/>
              <a:cs typeface="+mn-cs"/>
            </a:endParaRPr>
          </a:p>
        </p:txBody>
      </p:sp>
      <p:sp>
        <p:nvSpPr>
          <p:cNvPr id="6" name="Title 1"/>
          <p:cNvSpPr>
            <a:spLocks noGrp="1"/>
          </p:cNvSpPr>
          <p:nvPr>
            <p:ph type="ctrTitle"/>
          </p:nvPr>
        </p:nvSpPr>
        <p:spPr>
          <a:xfrm>
            <a:off x="555233" y="1220545"/>
            <a:ext cx="10130723" cy="3426595"/>
          </a:xfrm>
          <a:prstGeom prst="rect">
            <a:avLst/>
          </a:prstGeom>
        </p:spPr>
        <p:txBody>
          <a:bodyPr anchor="b">
            <a:noAutofit/>
          </a:bodyPr>
          <a:lstStyle>
            <a:lvl1pPr marL="0" indent="0" algn="l">
              <a:lnSpc>
                <a:spcPct val="90000"/>
              </a:lnSpc>
              <a:buFont typeface="Arial" panose="020B0604020202020204" pitchFamily="34" charset="0"/>
              <a:buNone/>
              <a:defRPr sz="6133" b="0" i="0" spc="0" baseline="0">
                <a:solidFill>
                  <a:schemeClr val="accent5"/>
                </a:solidFill>
                <a:latin typeface="+mj-lt"/>
                <a:cs typeface="CiscoSans Thin"/>
              </a:defRPr>
            </a:lvl1pPr>
          </a:lstStyle>
          <a:p>
            <a:r>
              <a:rPr lang="en-US" dirty="0"/>
              <a:t>Click to edit Master title style</a:t>
            </a:r>
          </a:p>
        </p:txBody>
      </p:sp>
      <p:sp>
        <p:nvSpPr>
          <p:cNvPr id="8" name="Rectangle 7"/>
          <p:cNvSpPr>
            <a:spLocks noChangeArrowheads="1"/>
          </p:cNvSpPr>
          <p:nvPr userDrawn="1"/>
        </p:nvSpPr>
        <p:spPr bwMode="ltGray">
          <a:xfrm>
            <a:off x="11354627" y="6323876"/>
            <a:ext cx="290868" cy="206025"/>
          </a:xfrm>
          <a:prstGeom prst="rect">
            <a:avLst/>
          </a:prstGeom>
          <a:noFill/>
          <a:ln w="9525" algn="ctr">
            <a:noFill/>
            <a:miter lim="800000"/>
            <a:headEnd/>
            <a:tailEnd/>
          </a:ln>
          <a:effectLst/>
        </p:spPr>
        <p:txBody>
          <a:bodyPr wrap="none" lIns="82115" tIns="41056" rIns="82115" bIns="41056" anchor="b">
            <a:spAutoFit/>
          </a:bodyPr>
          <a:lstStyle/>
          <a:p>
            <a:pPr marL="0" marR="0" lvl="0" indent="0" algn="r" defTabSz="814305" rtl="0" eaLnBrk="1" fontAlgn="auto" latinLnBrk="0" hangingPunct="1">
              <a:lnSpc>
                <a:spcPct val="100000"/>
              </a:lnSpc>
              <a:spcBef>
                <a:spcPts val="0"/>
              </a:spcBef>
              <a:spcAft>
                <a:spcPts val="0"/>
              </a:spcAft>
              <a:buClrTx/>
              <a:buSzTx/>
              <a:buFontTx/>
              <a:buNone/>
              <a:tabLst/>
              <a:defRPr/>
            </a:pPr>
            <a:fld id="{6A1E46DC-7EF6-4EA2-B285-14272867D133}" type="slidenum">
              <a:rPr kumimoji="0" lang="en-US" sz="800" b="0" i="0" u="none" strike="noStrike" kern="1200" cap="none" spc="0" normalizeH="0" baseline="0" noProof="0">
                <a:ln>
                  <a:noFill/>
                </a:ln>
                <a:solidFill>
                  <a:srgbClr val="38C6F4">
                    <a:lumMod val="50000"/>
                  </a:srgbClr>
                </a:solidFill>
                <a:effectLst/>
                <a:uLnTx/>
                <a:uFillTx/>
                <a:latin typeface="Arial"/>
                <a:ea typeface="ＭＳ Ｐゴシック" pitchFamily="34" charset="-128"/>
                <a:cs typeface="CiscoSans Thin"/>
              </a:rPr>
              <a:pPr marL="0" marR="0" lvl="0" indent="0" algn="r" defTabSz="814305"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38C6F4">
                  <a:lumMod val="50000"/>
                </a:srgbClr>
              </a:solidFill>
              <a:effectLst/>
              <a:uLnTx/>
              <a:uFillTx/>
              <a:latin typeface="Arial"/>
              <a:ea typeface="ＭＳ Ｐゴシック" pitchFamily="34" charset="-128"/>
              <a:cs typeface="CiscoSans Thin"/>
            </a:endParaRPr>
          </a:p>
        </p:txBody>
      </p:sp>
      <p:sp>
        <p:nvSpPr>
          <p:cNvPr id="9" name="Rectangle 4"/>
          <p:cNvSpPr>
            <a:spLocks noChangeArrowheads="1"/>
          </p:cNvSpPr>
          <p:nvPr userDrawn="1"/>
        </p:nvSpPr>
        <p:spPr bwMode="ltGray">
          <a:xfrm>
            <a:off x="7823344" y="6322205"/>
            <a:ext cx="3544024" cy="206025"/>
          </a:xfrm>
          <a:prstGeom prst="rect">
            <a:avLst/>
          </a:prstGeom>
          <a:noFill/>
          <a:ln w="9525">
            <a:noFill/>
            <a:miter lim="800000"/>
            <a:headEnd/>
            <a:tailEnd/>
          </a:ln>
          <a:effectLst/>
        </p:spPr>
        <p:txBody>
          <a:bodyPr lIns="82115" tIns="41056" rIns="82115" bIns="41056" anchor="b">
            <a:spAutoFit/>
          </a:bodyPr>
          <a:lstStyle/>
          <a:p>
            <a:pPr marL="0" marR="0" lvl="0" indent="0" algn="l" defTabSz="814305"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8C6F4">
                    <a:lumMod val="50000"/>
                  </a:srgbClr>
                </a:solidFill>
                <a:effectLst/>
                <a:uLnTx/>
                <a:uFillTx/>
                <a:latin typeface="Arial"/>
                <a:ea typeface="ＭＳ Ｐゴシック" pitchFamily="34" charset="-128"/>
                <a:cs typeface="CiscoSans Thin"/>
              </a:rPr>
              <a:t>© 2016  Cisco and/or its affiliates. All rights reserved.   Cisco Confidential</a:t>
            </a:r>
          </a:p>
        </p:txBody>
      </p:sp>
      <p:grpSp>
        <p:nvGrpSpPr>
          <p:cNvPr id="11" name="Group 4"/>
          <p:cNvGrpSpPr>
            <a:grpSpLocks noChangeAspect="1"/>
          </p:cNvGrpSpPr>
          <p:nvPr userDrawn="1"/>
        </p:nvGrpSpPr>
        <p:grpSpPr bwMode="auto">
          <a:xfrm>
            <a:off x="677386" y="6286929"/>
            <a:ext cx="453676" cy="241299"/>
            <a:chOff x="310" y="249"/>
            <a:chExt cx="502" cy="267"/>
          </a:xfrm>
          <a:solidFill>
            <a:srgbClr val="086D8E"/>
          </a:solidFill>
        </p:grpSpPr>
        <p:sp>
          <p:nvSpPr>
            <p:cNvPr id="12"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9"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0"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3"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4"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5"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3953559652"/>
      </p:ext>
    </p:extLst>
  </p:cSld>
  <p:clrMapOvr>
    <a:masterClrMapping/>
  </p:clrMapOvr>
  <p:transition spd="slow">
    <p:wip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3" y="1797051"/>
            <a:ext cx="11040076" cy="4098595"/>
          </a:xfrm>
          <a:prstGeom prst="rect">
            <a:avLst/>
          </a:prstGeom>
        </p:spPr>
        <p:txBody>
          <a:bodyPr lIns="91420" tIns="45710" rIns="91420" bIns="45710">
            <a:noAutofit/>
          </a:bodyPr>
          <a:lstStyle>
            <a:lvl1pPr marL="380910" marR="0" indent="-380910" algn="ctr" defTabSz="609458" rtl="0" eaLnBrk="1" fontAlgn="auto" latinLnBrk="0" hangingPunct="1">
              <a:lnSpc>
                <a:spcPct val="100000"/>
              </a:lnSpc>
              <a:spcBef>
                <a:spcPct val="20000"/>
              </a:spcBef>
              <a:spcAft>
                <a:spcPts val="0"/>
              </a:spcAft>
              <a:buClrTx/>
              <a:buSzTx/>
              <a:buFont typeface="Arial"/>
              <a:buNone/>
              <a:tabLst/>
              <a:defRPr sz="2667"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dirty="0"/>
              <a:t>Click to edit Master title style</a:t>
            </a:r>
            <a:endParaRPr lang="en-GB" dirty="0"/>
          </a:p>
        </p:txBody>
      </p:sp>
    </p:spTree>
    <p:extLst>
      <p:ext uri="{BB962C8B-B14F-4D97-AF65-F5344CB8AC3E}">
        <p14:creationId xmlns:p14="http://schemas.microsoft.com/office/powerpoint/2010/main" val="1004468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2428280"/>
      </p:ext>
    </p:extLst>
  </p:cSld>
  <p:clrMapOvr>
    <a:overrideClrMapping bg1="lt1" tx1="dk1" bg2="lt2" tx2="dk2" accent1="accent1" accent2="accent2" accent3="accent3" accent4="accent4" accent5="accent5" accent6="accent6" hlink="hlink" folHlink="folHlink"/>
  </p:clrMapOvr>
  <p:transition spd="med">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2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dirty="0"/>
              <a:t>Click to edit Master title style</a:t>
            </a:r>
          </a:p>
        </p:txBody>
      </p:sp>
      <p:sp>
        <p:nvSpPr>
          <p:cNvPr id="12" name="Oval 11"/>
          <p:cNvSpPr/>
          <p:nvPr/>
        </p:nvSpPr>
        <p:spPr>
          <a:xfrm>
            <a:off x="767480" y="3403400"/>
            <a:ext cx="931499" cy="931499"/>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noFill/>
              </a:ln>
              <a:solidFill>
                <a:srgbClr val="FFFFFF"/>
              </a:solidFill>
              <a:effectLst/>
              <a:uLnTx/>
              <a:uFillTx/>
              <a:latin typeface="Arial"/>
              <a:ea typeface="+mn-ea"/>
              <a:cs typeface="Arial"/>
            </a:endParaRPr>
          </a:p>
        </p:txBody>
      </p:sp>
      <p:sp>
        <p:nvSpPr>
          <p:cNvPr id="15" name="Oval 14"/>
          <p:cNvSpPr/>
          <p:nvPr/>
        </p:nvSpPr>
        <p:spPr>
          <a:xfrm>
            <a:off x="767480" y="1902143"/>
            <a:ext cx="931499" cy="931499"/>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FFFFFF"/>
              </a:solidFill>
              <a:effectLst/>
              <a:uLnTx/>
              <a:uFillTx/>
              <a:latin typeface="Arial"/>
              <a:ea typeface="+mn-ea"/>
              <a:cs typeface="Arial"/>
            </a:endParaRPr>
          </a:p>
        </p:txBody>
      </p:sp>
      <p:sp>
        <p:nvSpPr>
          <p:cNvPr id="22" name="Oval 21"/>
          <p:cNvSpPr/>
          <p:nvPr/>
        </p:nvSpPr>
        <p:spPr>
          <a:xfrm>
            <a:off x="767480" y="4870791"/>
            <a:ext cx="931499" cy="931499"/>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noFill/>
              </a:ln>
              <a:solidFill>
                <a:srgbClr val="049FD9"/>
              </a:solidFill>
              <a:effectLst/>
              <a:uLnTx/>
              <a:uFillTx/>
              <a:latin typeface="Arial"/>
              <a:ea typeface="+mn-ea"/>
              <a:cs typeface="Arial"/>
            </a:endParaRPr>
          </a:p>
        </p:txBody>
      </p:sp>
      <p:sp>
        <p:nvSpPr>
          <p:cNvPr id="24" name="Text Placeholder 17"/>
          <p:cNvSpPr>
            <a:spLocks noGrp="1"/>
          </p:cNvSpPr>
          <p:nvPr>
            <p:ph type="body" sz="quarter" idx="13"/>
          </p:nvPr>
        </p:nvSpPr>
        <p:spPr>
          <a:xfrm>
            <a:off x="1820333" y="1910030"/>
            <a:ext cx="7298267" cy="924508"/>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Click to edit Master text styles</a:t>
            </a:r>
          </a:p>
        </p:txBody>
      </p:sp>
      <p:sp>
        <p:nvSpPr>
          <p:cNvPr id="25" name="Text Placeholder 17"/>
          <p:cNvSpPr>
            <a:spLocks noGrp="1"/>
          </p:cNvSpPr>
          <p:nvPr>
            <p:ph type="body" sz="quarter" idx="14"/>
          </p:nvPr>
        </p:nvSpPr>
        <p:spPr>
          <a:xfrm>
            <a:off x="1820333" y="3410391"/>
            <a:ext cx="7298267" cy="924508"/>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820333" y="4870791"/>
            <a:ext cx="7298267" cy="924508"/>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8" name="Text Placeholder 17"/>
          <p:cNvSpPr>
            <a:spLocks noGrp="1"/>
          </p:cNvSpPr>
          <p:nvPr>
            <p:ph type="body" sz="quarter" idx="17" hasCustomPrompt="1"/>
          </p:nvPr>
        </p:nvSpPr>
        <p:spPr>
          <a:xfrm>
            <a:off x="767480" y="3403401"/>
            <a:ext cx="931499" cy="924508"/>
          </a:xfrm>
          <a:prstGeom prst="rect">
            <a:avLst/>
          </a:prstGeom>
        </p:spPr>
        <p:txBody>
          <a:bodyPr lIns="91420" tIns="45710" rIns="91420" bIns="45710" anchor="ctr" anchorCtr="0">
            <a:noAutofit/>
          </a:bodyPr>
          <a:lstStyle>
            <a:lvl1pPr marL="0" indent="0" algn="ctr">
              <a:buNone/>
              <a:defRPr sz="5333"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767481" y="4868187"/>
            <a:ext cx="931499" cy="924508"/>
          </a:xfrm>
          <a:prstGeom prst="rect">
            <a:avLst/>
          </a:prstGeom>
          <a:ln>
            <a:noFill/>
          </a:ln>
        </p:spPr>
        <p:txBody>
          <a:bodyPr lIns="91420" tIns="45710" rIns="91420" bIns="45710" anchor="ctr" anchorCtr="0">
            <a:noAutofit/>
          </a:bodyPr>
          <a:lstStyle>
            <a:lvl1pPr marL="0" indent="0" algn="ctr">
              <a:buNone/>
              <a:defRPr sz="5333"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Text Placeholder 17"/>
          <p:cNvSpPr>
            <a:spLocks noGrp="1"/>
          </p:cNvSpPr>
          <p:nvPr>
            <p:ph type="body" sz="quarter" idx="19" hasCustomPrompt="1"/>
          </p:nvPr>
        </p:nvSpPr>
        <p:spPr>
          <a:xfrm>
            <a:off x="767480" y="1902998"/>
            <a:ext cx="931499" cy="924508"/>
          </a:xfrm>
          <a:prstGeom prst="rect">
            <a:avLst/>
          </a:prstGeom>
        </p:spPr>
        <p:txBody>
          <a:bodyPr lIns="91420" tIns="45710" rIns="91420" bIns="45710" anchor="ctr" anchorCtr="0">
            <a:noAutofit/>
          </a:bodyPr>
          <a:lstStyle>
            <a:lvl1pPr marL="0" indent="0" algn="ctr">
              <a:buNone/>
              <a:defRPr sz="5333"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Tree>
    <p:extLst>
      <p:ext uri="{BB962C8B-B14F-4D97-AF65-F5344CB8AC3E}">
        <p14:creationId xmlns:p14="http://schemas.microsoft.com/office/powerpoint/2010/main" val="392566474"/>
      </p:ext>
    </p:extLst>
  </p:cSld>
  <p:clrMapOvr>
    <a:masterClrMapping/>
  </p:clrMapOvr>
  <p:transition spd="slow">
    <p:wip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5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dirty="0"/>
              <a:t>Click to edit Master title style</a:t>
            </a:r>
          </a:p>
        </p:txBody>
      </p:sp>
      <p:sp>
        <p:nvSpPr>
          <p:cNvPr id="12" name="Oval 11"/>
          <p:cNvSpPr/>
          <p:nvPr/>
        </p:nvSpPr>
        <p:spPr>
          <a:xfrm>
            <a:off x="767482" y="2639092"/>
            <a:ext cx="619753" cy="619753"/>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15" name="Oval 14"/>
          <p:cNvSpPr/>
          <p:nvPr/>
        </p:nvSpPr>
        <p:spPr>
          <a:xfrm>
            <a:off x="767481" y="1771904"/>
            <a:ext cx="619753" cy="619753"/>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22" name="Oval 21"/>
          <p:cNvSpPr/>
          <p:nvPr/>
        </p:nvSpPr>
        <p:spPr>
          <a:xfrm>
            <a:off x="767482" y="3503262"/>
            <a:ext cx="619753" cy="619753"/>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24" name="Text Placeholder 17"/>
          <p:cNvSpPr>
            <a:spLocks noGrp="1"/>
          </p:cNvSpPr>
          <p:nvPr>
            <p:ph type="body" sz="quarter" idx="13"/>
          </p:nvPr>
        </p:nvSpPr>
        <p:spPr>
          <a:xfrm>
            <a:off x="1563179" y="1779790"/>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Click to edit Master text styles</a:t>
            </a:r>
          </a:p>
        </p:txBody>
      </p:sp>
      <p:sp>
        <p:nvSpPr>
          <p:cNvPr id="25" name="Text Placeholder 17"/>
          <p:cNvSpPr>
            <a:spLocks noGrp="1"/>
          </p:cNvSpPr>
          <p:nvPr>
            <p:ph type="body" sz="quarter" idx="14"/>
          </p:nvPr>
        </p:nvSpPr>
        <p:spPr>
          <a:xfrm>
            <a:off x="1563180" y="2646082"/>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563180" y="3503262"/>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7" name="Text Placeholder 17"/>
          <p:cNvSpPr>
            <a:spLocks noGrp="1"/>
          </p:cNvSpPr>
          <p:nvPr>
            <p:ph type="body" sz="quarter" idx="16" hasCustomPrompt="1"/>
          </p:nvPr>
        </p:nvSpPr>
        <p:spPr>
          <a:xfrm>
            <a:off x="767482" y="1770029"/>
            <a:ext cx="619753" cy="615103"/>
          </a:xfrm>
          <a:prstGeom prst="rect">
            <a:avLst/>
          </a:prstGeom>
          <a:noFill/>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28" name="Text Placeholder 17"/>
          <p:cNvSpPr>
            <a:spLocks noGrp="1"/>
          </p:cNvSpPr>
          <p:nvPr>
            <p:ph type="body" sz="quarter" idx="17" hasCustomPrompt="1"/>
          </p:nvPr>
        </p:nvSpPr>
        <p:spPr>
          <a:xfrm>
            <a:off x="767482" y="2639091"/>
            <a:ext cx="619753" cy="615103"/>
          </a:xfrm>
          <a:prstGeom prst="rect">
            <a:avLst/>
          </a:prstGeom>
          <a:noFill/>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767484" y="3500658"/>
            <a:ext cx="619753" cy="615103"/>
          </a:xfrm>
          <a:prstGeom prst="rect">
            <a:avLst/>
          </a:prstGeom>
          <a:noFill/>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Oval 12"/>
          <p:cNvSpPr/>
          <p:nvPr/>
        </p:nvSpPr>
        <p:spPr>
          <a:xfrm>
            <a:off x="767484" y="4366109"/>
            <a:ext cx="619753" cy="619753"/>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14" name="Text Placeholder 17"/>
          <p:cNvSpPr>
            <a:spLocks noGrp="1"/>
          </p:cNvSpPr>
          <p:nvPr>
            <p:ph type="body" sz="quarter" idx="19"/>
          </p:nvPr>
        </p:nvSpPr>
        <p:spPr>
          <a:xfrm>
            <a:off x="1563181" y="4366109"/>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6" name="Text Placeholder 17"/>
          <p:cNvSpPr>
            <a:spLocks noGrp="1"/>
          </p:cNvSpPr>
          <p:nvPr>
            <p:ph type="body" sz="quarter" idx="20" hasCustomPrompt="1"/>
          </p:nvPr>
        </p:nvSpPr>
        <p:spPr>
          <a:xfrm>
            <a:off x="767485" y="4363505"/>
            <a:ext cx="619753" cy="615103"/>
          </a:xfrm>
          <a:prstGeom prst="rect">
            <a:avLst/>
          </a:prstGeom>
          <a:noFill/>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17" name="Oval 16"/>
          <p:cNvSpPr/>
          <p:nvPr/>
        </p:nvSpPr>
        <p:spPr>
          <a:xfrm>
            <a:off x="767485" y="5228956"/>
            <a:ext cx="619753" cy="619753"/>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18" name="Text Placeholder 17"/>
          <p:cNvSpPr>
            <a:spLocks noGrp="1"/>
          </p:cNvSpPr>
          <p:nvPr>
            <p:ph type="body" sz="quarter" idx="21"/>
          </p:nvPr>
        </p:nvSpPr>
        <p:spPr>
          <a:xfrm>
            <a:off x="1563183" y="5228955"/>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9" name="Text Placeholder 17"/>
          <p:cNvSpPr>
            <a:spLocks noGrp="1"/>
          </p:cNvSpPr>
          <p:nvPr>
            <p:ph type="body" sz="quarter" idx="22" hasCustomPrompt="1"/>
          </p:nvPr>
        </p:nvSpPr>
        <p:spPr>
          <a:xfrm>
            <a:off x="767486" y="5226351"/>
            <a:ext cx="619753" cy="615103"/>
          </a:xfrm>
          <a:prstGeom prst="rect">
            <a:avLst/>
          </a:prstGeom>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Tree>
    <p:extLst>
      <p:ext uri="{BB962C8B-B14F-4D97-AF65-F5344CB8AC3E}">
        <p14:creationId xmlns:p14="http://schemas.microsoft.com/office/powerpoint/2010/main" val="2391311663"/>
      </p:ext>
    </p:extLst>
  </p:cSld>
  <p:clrMapOvr>
    <a:masterClrMapping/>
  </p:clrMapOvr>
  <p:transition spd="slow">
    <p:wip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6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4C69"/>
                </a:solidFill>
              </a:defRPr>
            </a:lvl1pPr>
          </a:lstStyle>
          <a:p>
            <a:r>
              <a:rPr lang="en-US" dirty="0"/>
              <a:t>Click to edit Master title style</a:t>
            </a:r>
          </a:p>
        </p:txBody>
      </p:sp>
      <p:sp>
        <p:nvSpPr>
          <p:cNvPr id="42" name="Oval 41"/>
          <p:cNvSpPr/>
          <p:nvPr/>
        </p:nvSpPr>
        <p:spPr>
          <a:xfrm>
            <a:off x="767482" y="2639092"/>
            <a:ext cx="619753" cy="619753"/>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43" name="Oval 42"/>
          <p:cNvSpPr/>
          <p:nvPr/>
        </p:nvSpPr>
        <p:spPr>
          <a:xfrm>
            <a:off x="767481" y="1771904"/>
            <a:ext cx="619753" cy="619753"/>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FFFFFF"/>
              </a:solidFill>
              <a:effectLst/>
              <a:uLnTx/>
              <a:uFillTx/>
              <a:latin typeface="Arial"/>
              <a:ea typeface="+mn-ea"/>
              <a:cs typeface="Arial"/>
            </a:endParaRPr>
          </a:p>
        </p:txBody>
      </p:sp>
      <p:sp>
        <p:nvSpPr>
          <p:cNvPr id="44" name="Oval 43"/>
          <p:cNvSpPr/>
          <p:nvPr/>
        </p:nvSpPr>
        <p:spPr>
          <a:xfrm>
            <a:off x="767482" y="3503262"/>
            <a:ext cx="619753" cy="619753"/>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45" name="Text Placeholder 17"/>
          <p:cNvSpPr>
            <a:spLocks noGrp="1"/>
          </p:cNvSpPr>
          <p:nvPr>
            <p:ph type="body" sz="quarter" idx="13"/>
          </p:nvPr>
        </p:nvSpPr>
        <p:spPr>
          <a:xfrm>
            <a:off x="1563179" y="1779790"/>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Click to edit Master text styles</a:t>
            </a:r>
          </a:p>
        </p:txBody>
      </p:sp>
      <p:sp>
        <p:nvSpPr>
          <p:cNvPr id="46" name="Text Placeholder 17"/>
          <p:cNvSpPr>
            <a:spLocks noGrp="1"/>
          </p:cNvSpPr>
          <p:nvPr>
            <p:ph type="body" sz="quarter" idx="14"/>
          </p:nvPr>
        </p:nvSpPr>
        <p:spPr>
          <a:xfrm>
            <a:off x="1563180" y="2646082"/>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7" name="Text Placeholder 17"/>
          <p:cNvSpPr>
            <a:spLocks noGrp="1"/>
          </p:cNvSpPr>
          <p:nvPr>
            <p:ph type="body" sz="quarter" idx="15"/>
          </p:nvPr>
        </p:nvSpPr>
        <p:spPr>
          <a:xfrm>
            <a:off x="1563180" y="3503262"/>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8" name="Text Placeholder 17"/>
          <p:cNvSpPr>
            <a:spLocks noGrp="1"/>
          </p:cNvSpPr>
          <p:nvPr>
            <p:ph type="body" sz="quarter" idx="16" hasCustomPrompt="1"/>
          </p:nvPr>
        </p:nvSpPr>
        <p:spPr>
          <a:xfrm>
            <a:off x="767482" y="1770029"/>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49" name="Text Placeholder 17"/>
          <p:cNvSpPr>
            <a:spLocks noGrp="1"/>
          </p:cNvSpPr>
          <p:nvPr>
            <p:ph type="body" sz="quarter" idx="17" hasCustomPrompt="1"/>
          </p:nvPr>
        </p:nvSpPr>
        <p:spPr>
          <a:xfrm>
            <a:off x="767482" y="2639091"/>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50" name="Text Placeholder 17"/>
          <p:cNvSpPr>
            <a:spLocks noGrp="1"/>
          </p:cNvSpPr>
          <p:nvPr>
            <p:ph type="body" sz="quarter" idx="18" hasCustomPrompt="1"/>
          </p:nvPr>
        </p:nvSpPr>
        <p:spPr>
          <a:xfrm>
            <a:off x="767484" y="3500658"/>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51" name="Oval 50"/>
          <p:cNvSpPr/>
          <p:nvPr/>
        </p:nvSpPr>
        <p:spPr>
          <a:xfrm>
            <a:off x="767484" y="4366109"/>
            <a:ext cx="619753" cy="619753"/>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52" name="Text Placeholder 17"/>
          <p:cNvSpPr>
            <a:spLocks noGrp="1"/>
          </p:cNvSpPr>
          <p:nvPr>
            <p:ph type="body" sz="quarter" idx="19"/>
          </p:nvPr>
        </p:nvSpPr>
        <p:spPr>
          <a:xfrm>
            <a:off x="1563182" y="4366109"/>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3" name="Text Placeholder 17"/>
          <p:cNvSpPr>
            <a:spLocks noGrp="1"/>
          </p:cNvSpPr>
          <p:nvPr>
            <p:ph type="body" sz="quarter" idx="20" hasCustomPrompt="1"/>
          </p:nvPr>
        </p:nvSpPr>
        <p:spPr>
          <a:xfrm>
            <a:off x="767485" y="4363505"/>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54" name="Oval 53"/>
          <p:cNvSpPr/>
          <p:nvPr/>
        </p:nvSpPr>
        <p:spPr>
          <a:xfrm>
            <a:off x="767485" y="5228956"/>
            <a:ext cx="619753" cy="619753"/>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55" name="Text Placeholder 17"/>
          <p:cNvSpPr>
            <a:spLocks noGrp="1"/>
          </p:cNvSpPr>
          <p:nvPr>
            <p:ph type="body" sz="quarter" idx="21"/>
          </p:nvPr>
        </p:nvSpPr>
        <p:spPr>
          <a:xfrm>
            <a:off x="1563183" y="5228955"/>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6" name="Text Placeholder 17"/>
          <p:cNvSpPr>
            <a:spLocks noGrp="1"/>
          </p:cNvSpPr>
          <p:nvPr>
            <p:ph type="body" sz="quarter" idx="22" hasCustomPrompt="1"/>
          </p:nvPr>
        </p:nvSpPr>
        <p:spPr>
          <a:xfrm>
            <a:off x="767486" y="5226351"/>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
        <p:nvSpPr>
          <p:cNvPr id="57" name="Oval 56"/>
          <p:cNvSpPr/>
          <p:nvPr/>
        </p:nvSpPr>
        <p:spPr>
          <a:xfrm>
            <a:off x="5886102" y="2644113"/>
            <a:ext cx="619753" cy="619753"/>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58" name="Oval 57"/>
          <p:cNvSpPr/>
          <p:nvPr/>
        </p:nvSpPr>
        <p:spPr>
          <a:xfrm>
            <a:off x="5886101" y="1776925"/>
            <a:ext cx="619753" cy="619753"/>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59" name="Oval 58"/>
          <p:cNvSpPr/>
          <p:nvPr/>
        </p:nvSpPr>
        <p:spPr>
          <a:xfrm>
            <a:off x="5886102" y="3508284"/>
            <a:ext cx="619753" cy="619753"/>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60" name="Text Placeholder 17"/>
          <p:cNvSpPr>
            <a:spLocks noGrp="1"/>
          </p:cNvSpPr>
          <p:nvPr>
            <p:ph type="body" sz="quarter" idx="23"/>
          </p:nvPr>
        </p:nvSpPr>
        <p:spPr>
          <a:xfrm>
            <a:off x="6681799" y="1784811"/>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1" name="Text Placeholder 17"/>
          <p:cNvSpPr>
            <a:spLocks noGrp="1"/>
          </p:cNvSpPr>
          <p:nvPr>
            <p:ph type="body" sz="quarter" idx="24"/>
          </p:nvPr>
        </p:nvSpPr>
        <p:spPr>
          <a:xfrm>
            <a:off x="6681800" y="2651103"/>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2" name="Text Placeholder 17"/>
          <p:cNvSpPr>
            <a:spLocks noGrp="1"/>
          </p:cNvSpPr>
          <p:nvPr>
            <p:ph type="body" sz="quarter" idx="25"/>
          </p:nvPr>
        </p:nvSpPr>
        <p:spPr>
          <a:xfrm>
            <a:off x="6681800" y="3508283"/>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3" name="Text Placeholder 17"/>
          <p:cNvSpPr>
            <a:spLocks noGrp="1"/>
          </p:cNvSpPr>
          <p:nvPr>
            <p:ph type="body" sz="quarter" idx="26" hasCustomPrompt="1"/>
          </p:nvPr>
        </p:nvSpPr>
        <p:spPr>
          <a:xfrm>
            <a:off x="5886102" y="1775050"/>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6</a:t>
            </a:r>
          </a:p>
        </p:txBody>
      </p:sp>
      <p:sp>
        <p:nvSpPr>
          <p:cNvPr id="64" name="Text Placeholder 17"/>
          <p:cNvSpPr>
            <a:spLocks noGrp="1"/>
          </p:cNvSpPr>
          <p:nvPr>
            <p:ph type="body" sz="quarter" idx="27" hasCustomPrompt="1"/>
          </p:nvPr>
        </p:nvSpPr>
        <p:spPr>
          <a:xfrm>
            <a:off x="5886102" y="2644113"/>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7</a:t>
            </a:r>
          </a:p>
        </p:txBody>
      </p:sp>
      <p:sp>
        <p:nvSpPr>
          <p:cNvPr id="65" name="Text Placeholder 17"/>
          <p:cNvSpPr>
            <a:spLocks noGrp="1"/>
          </p:cNvSpPr>
          <p:nvPr>
            <p:ph type="body" sz="quarter" idx="28" hasCustomPrompt="1"/>
          </p:nvPr>
        </p:nvSpPr>
        <p:spPr>
          <a:xfrm>
            <a:off x="5886104" y="3505679"/>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8</a:t>
            </a:r>
          </a:p>
        </p:txBody>
      </p:sp>
      <p:sp>
        <p:nvSpPr>
          <p:cNvPr id="66" name="Oval 65"/>
          <p:cNvSpPr/>
          <p:nvPr/>
        </p:nvSpPr>
        <p:spPr>
          <a:xfrm>
            <a:off x="5886104" y="4371130"/>
            <a:ext cx="619753" cy="619753"/>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67" name="Text Placeholder 17"/>
          <p:cNvSpPr>
            <a:spLocks noGrp="1"/>
          </p:cNvSpPr>
          <p:nvPr>
            <p:ph type="body" sz="quarter" idx="29"/>
          </p:nvPr>
        </p:nvSpPr>
        <p:spPr>
          <a:xfrm>
            <a:off x="6681801" y="4371130"/>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8" name="Text Placeholder 17"/>
          <p:cNvSpPr>
            <a:spLocks noGrp="1"/>
          </p:cNvSpPr>
          <p:nvPr>
            <p:ph type="body" sz="quarter" idx="30" hasCustomPrompt="1"/>
          </p:nvPr>
        </p:nvSpPr>
        <p:spPr>
          <a:xfrm>
            <a:off x="5886105" y="4368526"/>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9</a:t>
            </a:r>
          </a:p>
        </p:txBody>
      </p:sp>
      <p:sp>
        <p:nvSpPr>
          <p:cNvPr id="69" name="Oval 68"/>
          <p:cNvSpPr/>
          <p:nvPr/>
        </p:nvSpPr>
        <p:spPr>
          <a:xfrm>
            <a:off x="5886105" y="5233977"/>
            <a:ext cx="619753" cy="619753"/>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70" name="Text Placeholder 17"/>
          <p:cNvSpPr>
            <a:spLocks noGrp="1"/>
          </p:cNvSpPr>
          <p:nvPr>
            <p:ph type="body" sz="quarter" idx="31"/>
          </p:nvPr>
        </p:nvSpPr>
        <p:spPr>
          <a:xfrm>
            <a:off x="6681803" y="5233977"/>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71" name="Text Placeholder 17"/>
          <p:cNvSpPr>
            <a:spLocks noGrp="1"/>
          </p:cNvSpPr>
          <p:nvPr>
            <p:ph type="body" sz="quarter" idx="32" hasCustomPrompt="1"/>
          </p:nvPr>
        </p:nvSpPr>
        <p:spPr>
          <a:xfrm>
            <a:off x="5886106" y="5231373"/>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10</a:t>
            </a:r>
          </a:p>
        </p:txBody>
      </p:sp>
    </p:spTree>
    <p:extLst>
      <p:ext uri="{BB962C8B-B14F-4D97-AF65-F5344CB8AC3E}">
        <p14:creationId xmlns:p14="http://schemas.microsoft.com/office/powerpoint/2010/main" val="3512689462"/>
      </p:ext>
    </p:extLst>
  </p:cSld>
  <p:clrMapOvr>
    <a:masterClrMapping/>
  </p:clrMapOvr>
  <p:transition spd="slow">
    <p:wip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p:cSld name="1_Closing Slide">
    <p:bg>
      <p:bgPr>
        <a:solidFill>
          <a:schemeClr val="accent5"/>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 y="1"/>
            <a:ext cx="12191999" cy="6887832"/>
          </a:xfrm>
          <a:prstGeom prst="rect">
            <a:avLst/>
          </a:prstGeom>
        </p:spPr>
      </p:pic>
      <p:grpSp>
        <p:nvGrpSpPr>
          <p:cNvPr id="4" name="Group 4"/>
          <p:cNvGrpSpPr>
            <a:grpSpLocks noChangeAspect="1"/>
          </p:cNvGrpSpPr>
          <p:nvPr userDrawn="1"/>
        </p:nvGrpSpPr>
        <p:grpSpPr bwMode="auto">
          <a:xfrm>
            <a:off x="4995059" y="2839808"/>
            <a:ext cx="2157259" cy="1147389"/>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437780387"/>
      </p:ext>
    </p:extLst>
  </p:cSld>
  <p:clrMapOvr>
    <a:masterClrMapping/>
  </p:clrMapOvr>
  <p:transition spd="slow">
    <p:wip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p:cSld name="Closing Slide">
    <p:bg>
      <p:bgPr>
        <a:solidFill>
          <a:schemeClr val="accent5"/>
        </a:solidFill>
        <a:effectLst/>
      </p:bgPr>
    </p:bg>
    <p:spTree>
      <p:nvGrpSpPr>
        <p:cNvPr id="1" name=""/>
        <p:cNvGrpSpPr/>
        <p:nvPr/>
      </p:nvGrpSpPr>
      <p:grpSpPr>
        <a:xfrm>
          <a:off x="0" y="0"/>
          <a:ext cx="0" cy="0"/>
          <a:chOff x="0" y="0"/>
          <a:chExt cx="0" cy="0"/>
        </a:xfrm>
      </p:grpSpPr>
      <p:sp>
        <p:nvSpPr>
          <p:cNvPr id="3" name="Rectangle 2"/>
          <p:cNvSpPr/>
          <p:nvPr userDrawn="1"/>
        </p:nvSpPr>
        <p:spPr>
          <a:xfrm>
            <a:off x="0" y="0"/>
            <a:ext cx="12192000" cy="6858000"/>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FFFFFF"/>
              </a:solidFill>
              <a:effectLst/>
              <a:uLnTx/>
              <a:uFillTx/>
              <a:latin typeface="Arial"/>
              <a:ea typeface="+mn-ea"/>
              <a:cs typeface="+mn-cs"/>
            </a:endParaRPr>
          </a:p>
        </p:txBody>
      </p:sp>
      <p:grpSp>
        <p:nvGrpSpPr>
          <p:cNvPr id="4" name="Group 4"/>
          <p:cNvGrpSpPr>
            <a:grpSpLocks noChangeAspect="1"/>
          </p:cNvGrpSpPr>
          <p:nvPr userDrawn="1"/>
        </p:nvGrpSpPr>
        <p:grpSpPr bwMode="auto">
          <a:xfrm>
            <a:off x="4995059" y="2839808"/>
            <a:ext cx="2157259" cy="1147389"/>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12097845"/>
      </p:ext>
    </p:extLst>
  </p:cSld>
  <p:clrMapOvr>
    <a:masterClrMapping/>
  </p:clrMapOvr>
  <p:transition spd="slow">
    <p:wip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p:cSld name="3_Closing Slide">
    <p:bg>
      <p:bgPr>
        <a:solidFill>
          <a:schemeClr val="accent5"/>
        </a:solidFill>
        <a:effectLst/>
      </p:bgPr>
    </p:bg>
    <p:spTree>
      <p:nvGrpSpPr>
        <p:cNvPr id="1" name=""/>
        <p:cNvGrpSpPr/>
        <p:nvPr/>
      </p:nvGrpSpPr>
      <p:grpSpPr>
        <a:xfrm>
          <a:off x="0" y="0"/>
          <a:ext cx="0" cy="0"/>
          <a:chOff x="0" y="0"/>
          <a:chExt cx="0" cy="0"/>
        </a:xfrm>
      </p:grpSpPr>
      <p:grpSp>
        <p:nvGrpSpPr>
          <p:cNvPr id="4" name="Group 4"/>
          <p:cNvGrpSpPr>
            <a:grpSpLocks noChangeAspect="1"/>
          </p:cNvGrpSpPr>
          <p:nvPr userDrawn="1"/>
        </p:nvGrpSpPr>
        <p:grpSpPr bwMode="auto">
          <a:xfrm>
            <a:off x="4995059" y="2839808"/>
            <a:ext cx="2157259" cy="1147389"/>
            <a:chOff x="310" y="249"/>
            <a:chExt cx="502" cy="267"/>
          </a:xfrm>
          <a:solidFill>
            <a:schemeClr val="accent1">
              <a:lumMod val="75000"/>
            </a:schemeClr>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3323992623"/>
      </p:ext>
    </p:extLst>
  </p:cSld>
  <p:clrMapOvr>
    <a:masterClrMapping/>
  </p:clrMapOvr>
  <p:transition spd="slow">
    <p:wip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251225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3/25/2024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95" r:id="rId15"/>
    <p:sldLayoutId id="214748372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1D03D88-203D-4D90-A5F8-3075BB602DE8}"/>
              </a:ext>
            </a:extLst>
          </p:cNvPr>
          <p:cNvSpPr>
            <a:spLocks noGrp="1" noChangeArrowheads="1"/>
          </p:cNvSpPr>
          <p:nvPr>
            <p:ph type="title"/>
          </p:nvPr>
        </p:nvSpPr>
        <p:spPr bwMode="auto">
          <a:xfrm>
            <a:off x="508000" y="152400"/>
            <a:ext cx="11040533"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0488" tIns="44450" rIns="90488" bIns="44450" numCol="1" anchor="b"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9C337DF7-7AE7-4A85-9AB5-C0754317839D}"/>
              </a:ext>
            </a:extLst>
          </p:cNvPr>
          <p:cNvSpPr>
            <a:spLocks noGrp="1" noChangeArrowheads="1"/>
          </p:cNvSpPr>
          <p:nvPr>
            <p:ph type="body" idx="1"/>
          </p:nvPr>
        </p:nvSpPr>
        <p:spPr bwMode="auto">
          <a:xfrm>
            <a:off x="548218" y="1143000"/>
            <a:ext cx="11091333"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 Third Level</a:t>
            </a:r>
          </a:p>
        </p:txBody>
      </p:sp>
      <p:grpSp>
        <p:nvGrpSpPr>
          <p:cNvPr id="1028" name="Group 16">
            <a:extLst>
              <a:ext uri="{FF2B5EF4-FFF2-40B4-BE49-F238E27FC236}">
                <a16:creationId xmlns:a16="http://schemas.microsoft.com/office/drawing/2014/main" id="{79A345F1-6B59-44A5-A4AB-70C24FF0D873}"/>
              </a:ext>
            </a:extLst>
          </p:cNvPr>
          <p:cNvGrpSpPr>
            <a:grpSpLocks/>
          </p:cNvGrpSpPr>
          <p:nvPr userDrawn="1"/>
        </p:nvGrpSpPr>
        <p:grpSpPr bwMode="auto">
          <a:xfrm>
            <a:off x="406400" y="838200"/>
            <a:ext cx="11379200" cy="152400"/>
            <a:chOff x="264" y="788"/>
            <a:chExt cx="5232" cy="124"/>
          </a:xfrm>
        </p:grpSpPr>
        <p:sp>
          <p:nvSpPr>
            <p:cNvPr id="1032" name="Rectangle 17">
              <a:extLst>
                <a:ext uri="{FF2B5EF4-FFF2-40B4-BE49-F238E27FC236}">
                  <a16:creationId xmlns:a16="http://schemas.microsoft.com/office/drawing/2014/main" id="{BD383B36-B313-4AA9-9734-0C1E41612BDC}"/>
                </a:ext>
              </a:extLst>
            </p:cNvPr>
            <p:cNvSpPr>
              <a:spLocks noChangeArrowheads="1"/>
            </p:cNvSpPr>
            <p:nvPr/>
          </p:nvSpPr>
          <p:spPr bwMode="auto">
            <a:xfrm>
              <a:off x="264" y="788"/>
              <a:ext cx="5232" cy="61"/>
            </a:xfrm>
            <a:prstGeom prst="rect">
              <a:avLst/>
            </a:prstGeom>
            <a:gradFill rotWithShape="0">
              <a:gsLst>
                <a:gs pos="0">
                  <a:srgbClr val="0E9BBA"/>
                </a:gs>
                <a:gs pos="50000">
                  <a:srgbClr val="12C2E9"/>
                </a:gs>
                <a:gs pos="100000">
                  <a:srgbClr val="0E9BBA"/>
                </a:gs>
              </a:gsLst>
              <a:lin ang="5400000" scaled="1"/>
            </a:gra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sz="1400" b="1">
                  <a:solidFill>
                    <a:schemeClr val="tx1"/>
                  </a:solidFill>
                  <a:latin typeface="Arial" pitchFamily="34" charset="0"/>
                </a:defRPr>
              </a:lvl1pPr>
              <a:lvl2pPr marL="742950" indent="-285750">
                <a:defRPr sz="1400" b="1">
                  <a:solidFill>
                    <a:schemeClr val="tx1"/>
                  </a:solidFill>
                  <a:latin typeface="Arial" pitchFamily="34" charset="0"/>
                </a:defRPr>
              </a:lvl2pPr>
              <a:lvl3pPr marL="1143000" indent="-228600">
                <a:defRPr sz="1400" b="1">
                  <a:solidFill>
                    <a:schemeClr val="tx1"/>
                  </a:solidFill>
                  <a:latin typeface="Arial" pitchFamily="34" charset="0"/>
                </a:defRPr>
              </a:lvl3pPr>
              <a:lvl4pPr marL="1600200" indent="-228600">
                <a:defRPr sz="1400" b="1">
                  <a:solidFill>
                    <a:schemeClr val="tx1"/>
                  </a:solidFill>
                  <a:latin typeface="Arial" pitchFamily="34" charset="0"/>
                </a:defRPr>
              </a:lvl4pPr>
              <a:lvl5pPr marL="2057400" indent="-228600">
                <a:defRPr sz="1400" b="1">
                  <a:solidFill>
                    <a:schemeClr val="tx1"/>
                  </a:solidFill>
                  <a:latin typeface="Arial" pitchFamily="34" charset="0"/>
                </a:defRPr>
              </a:lvl5pPr>
              <a:lvl6pPr marL="2514600" indent="-228600" eaLnBrk="0" fontAlgn="base" hangingPunct="0">
                <a:spcBef>
                  <a:spcPct val="0"/>
                </a:spcBef>
                <a:spcAft>
                  <a:spcPct val="0"/>
                </a:spcAft>
                <a:defRPr sz="1400" b="1">
                  <a:solidFill>
                    <a:schemeClr val="tx1"/>
                  </a:solidFill>
                  <a:latin typeface="Arial" pitchFamily="34" charset="0"/>
                </a:defRPr>
              </a:lvl6pPr>
              <a:lvl7pPr marL="2971800" indent="-228600" eaLnBrk="0" fontAlgn="base" hangingPunct="0">
                <a:spcBef>
                  <a:spcPct val="0"/>
                </a:spcBef>
                <a:spcAft>
                  <a:spcPct val="0"/>
                </a:spcAft>
                <a:defRPr sz="1400" b="1">
                  <a:solidFill>
                    <a:schemeClr val="tx1"/>
                  </a:solidFill>
                  <a:latin typeface="Arial" pitchFamily="34" charset="0"/>
                </a:defRPr>
              </a:lvl7pPr>
              <a:lvl8pPr marL="3429000" indent="-228600" eaLnBrk="0" fontAlgn="base" hangingPunct="0">
                <a:spcBef>
                  <a:spcPct val="0"/>
                </a:spcBef>
                <a:spcAft>
                  <a:spcPct val="0"/>
                </a:spcAft>
                <a:defRPr sz="1400" b="1">
                  <a:solidFill>
                    <a:schemeClr val="tx1"/>
                  </a:solidFill>
                  <a:latin typeface="Arial" pitchFamily="34" charset="0"/>
                </a:defRPr>
              </a:lvl8pPr>
              <a:lvl9pPr marL="3886200" indent="-228600" eaLnBrk="0" fontAlgn="base" hangingPunct="0">
                <a:spcBef>
                  <a:spcPct val="0"/>
                </a:spcBef>
                <a:spcAft>
                  <a:spcPct val="0"/>
                </a:spcAft>
                <a:defRPr sz="1400" b="1">
                  <a:solidFill>
                    <a:schemeClr val="tx1"/>
                  </a:solidFill>
                  <a:latin typeface="Arial"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1033" name="Rectangle 18">
              <a:extLst>
                <a:ext uri="{FF2B5EF4-FFF2-40B4-BE49-F238E27FC236}">
                  <a16:creationId xmlns:a16="http://schemas.microsoft.com/office/drawing/2014/main" id="{D2E097D8-70EE-4739-BF27-511BF22A6090}"/>
                </a:ext>
              </a:extLst>
            </p:cNvPr>
            <p:cNvSpPr>
              <a:spLocks noChangeArrowheads="1"/>
            </p:cNvSpPr>
            <p:nvPr/>
          </p:nvSpPr>
          <p:spPr bwMode="auto">
            <a:xfrm>
              <a:off x="264" y="881"/>
              <a:ext cx="5232" cy="31"/>
            </a:xfrm>
            <a:prstGeom prst="rect">
              <a:avLst/>
            </a:prstGeom>
            <a:gradFill rotWithShape="0">
              <a:gsLst>
                <a:gs pos="0">
                  <a:srgbClr val="B200B2"/>
                </a:gs>
                <a:gs pos="50000">
                  <a:srgbClr val="FF00FF"/>
                </a:gs>
                <a:gs pos="100000">
                  <a:srgbClr val="B200B2"/>
                </a:gs>
              </a:gsLst>
              <a:lin ang="0" scaled="1"/>
            </a:gra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sz="1400" b="1">
                  <a:solidFill>
                    <a:schemeClr val="tx1"/>
                  </a:solidFill>
                  <a:latin typeface="Arial" pitchFamily="34" charset="0"/>
                </a:defRPr>
              </a:lvl1pPr>
              <a:lvl2pPr marL="742950" indent="-285750">
                <a:defRPr sz="1400" b="1">
                  <a:solidFill>
                    <a:schemeClr val="tx1"/>
                  </a:solidFill>
                  <a:latin typeface="Arial" pitchFamily="34" charset="0"/>
                </a:defRPr>
              </a:lvl2pPr>
              <a:lvl3pPr marL="1143000" indent="-228600">
                <a:defRPr sz="1400" b="1">
                  <a:solidFill>
                    <a:schemeClr val="tx1"/>
                  </a:solidFill>
                  <a:latin typeface="Arial" pitchFamily="34" charset="0"/>
                </a:defRPr>
              </a:lvl3pPr>
              <a:lvl4pPr marL="1600200" indent="-228600">
                <a:defRPr sz="1400" b="1">
                  <a:solidFill>
                    <a:schemeClr val="tx1"/>
                  </a:solidFill>
                  <a:latin typeface="Arial" pitchFamily="34" charset="0"/>
                </a:defRPr>
              </a:lvl4pPr>
              <a:lvl5pPr marL="2057400" indent="-228600">
                <a:defRPr sz="1400" b="1">
                  <a:solidFill>
                    <a:schemeClr val="tx1"/>
                  </a:solidFill>
                  <a:latin typeface="Arial" pitchFamily="34" charset="0"/>
                </a:defRPr>
              </a:lvl5pPr>
              <a:lvl6pPr marL="2514600" indent="-228600" eaLnBrk="0" fontAlgn="base" hangingPunct="0">
                <a:spcBef>
                  <a:spcPct val="0"/>
                </a:spcBef>
                <a:spcAft>
                  <a:spcPct val="0"/>
                </a:spcAft>
                <a:defRPr sz="1400" b="1">
                  <a:solidFill>
                    <a:schemeClr val="tx1"/>
                  </a:solidFill>
                  <a:latin typeface="Arial" pitchFamily="34" charset="0"/>
                </a:defRPr>
              </a:lvl6pPr>
              <a:lvl7pPr marL="2971800" indent="-228600" eaLnBrk="0" fontAlgn="base" hangingPunct="0">
                <a:spcBef>
                  <a:spcPct val="0"/>
                </a:spcBef>
                <a:spcAft>
                  <a:spcPct val="0"/>
                </a:spcAft>
                <a:defRPr sz="1400" b="1">
                  <a:solidFill>
                    <a:schemeClr val="tx1"/>
                  </a:solidFill>
                  <a:latin typeface="Arial" pitchFamily="34" charset="0"/>
                </a:defRPr>
              </a:lvl7pPr>
              <a:lvl8pPr marL="3429000" indent="-228600" eaLnBrk="0" fontAlgn="base" hangingPunct="0">
                <a:spcBef>
                  <a:spcPct val="0"/>
                </a:spcBef>
                <a:spcAft>
                  <a:spcPct val="0"/>
                </a:spcAft>
                <a:defRPr sz="1400" b="1">
                  <a:solidFill>
                    <a:schemeClr val="tx1"/>
                  </a:solidFill>
                  <a:latin typeface="Arial" pitchFamily="34" charset="0"/>
                </a:defRPr>
              </a:lvl8pPr>
              <a:lvl9pPr marL="3886200" indent="-228600" eaLnBrk="0" fontAlgn="base" hangingPunct="0">
                <a:spcBef>
                  <a:spcPct val="0"/>
                </a:spcBef>
                <a:spcAft>
                  <a:spcPct val="0"/>
                </a:spcAft>
                <a:defRPr sz="1400" b="1">
                  <a:solidFill>
                    <a:schemeClr val="tx1"/>
                  </a:solidFill>
                  <a:latin typeface="Arial"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grpSp>
      <p:sp>
        <p:nvSpPr>
          <p:cNvPr id="7" name="Date Placeholder 6">
            <a:extLst>
              <a:ext uri="{FF2B5EF4-FFF2-40B4-BE49-F238E27FC236}">
                <a16:creationId xmlns:a16="http://schemas.microsoft.com/office/drawing/2014/main" id="{39BAA8FC-8B9A-4F89-B53E-DA8A7806106B}"/>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smtClean="0">
                <a:solidFill>
                  <a:schemeClr val="tx1">
                    <a:tint val="75000"/>
                  </a:schemeClr>
                </a:solidFill>
                <a:latin typeface="Arial" charset="0"/>
              </a:defRPr>
            </a:lvl1pPr>
          </a:lstStyle>
          <a:p>
            <a:pPr eaLnBrk="0" fontAlgn="base" hangingPunct="0">
              <a:spcBef>
                <a:spcPct val="0"/>
              </a:spcBef>
              <a:spcAft>
                <a:spcPct val="0"/>
              </a:spcAft>
              <a:defRPr/>
            </a:pPr>
            <a:r>
              <a:rPr lang="en-US" b="1" dirty="0" smtClean="0">
                <a:solidFill>
                  <a:srgbClr val="000000">
                    <a:tint val="75000"/>
                  </a:srgbClr>
                </a:solidFill>
              </a:rPr>
              <a:t>09/09/2020</a:t>
            </a:r>
            <a:endParaRPr lang="en-US" b="1" dirty="0">
              <a:solidFill>
                <a:srgbClr val="000000">
                  <a:tint val="75000"/>
                </a:srgbClr>
              </a:solidFill>
            </a:endParaRPr>
          </a:p>
        </p:txBody>
      </p:sp>
      <p:sp>
        <p:nvSpPr>
          <p:cNvPr id="8" name="Footer Placeholder 7">
            <a:extLst>
              <a:ext uri="{FF2B5EF4-FFF2-40B4-BE49-F238E27FC236}">
                <a16:creationId xmlns:a16="http://schemas.microsoft.com/office/drawing/2014/main" id="{AEB32BAC-A326-4F1C-931E-786ECA1439D3}"/>
              </a:ext>
            </a:extLst>
          </p:cNvPr>
          <p:cNvSpPr>
            <a:spLocks noGrp="1"/>
          </p:cNvSpPr>
          <p:nvPr>
            <p:ph type="ftr" sz="quarter" idx="3"/>
          </p:nvPr>
        </p:nvSpPr>
        <p:spPr>
          <a:xfrm>
            <a:off x="4064000" y="6356351"/>
            <a:ext cx="41656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eaLnBrk="0" fontAlgn="base" hangingPunct="0">
              <a:spcBef>
                <a:spcPct val="0"/>
              </a:spcBef>
              <a:spcAft>
                <a:spcPct val="0"/>
              </a:spcAft>
              <a:defRPr/>
            </a:pPr>
            <a:r>
              <a:rPr lang="en-US" b="1" dirty="0" smtClean="0">
                <a:solidFill>
                  <a:srgbClr val="000000">
                    <a:tint val="75000"/>
                  </a:srgbClr>
                </a:solidFill>
              </a:rPr>
              <a:t>Introduction to Data Mining, 2nd Edition   Tan, Steinbach, </a:t>
            </a:r>
            <a:r>
              <a:rPr lang="en-US" b="1" dirty="0" err="1" smtClean="0">
                <a:solidFill>
                  <a:srgbClr val="000000">
                    <a:tint val="75000"/>
                  </a:srgbClr>
                </a:solidFill>
              </a:rPr>
              <a:t>Karpatne</a:t>
            </a:r>
            <a:r>
              <a:rPr lang="en-US" b="1" dirty="0" smtClean="0">
                <a:solidFill>
                  <a:srgbClr val="000000">
                    <a:tint val="75000"/>
                  </a:srgbClr>
                </a:solidFill>
              </a:rPr>
              <a:t>, Kumar</a:t>
            </a:r>
            <a:endParaRPr lang="en-US" b="1" dirty="0">
              <a:solidFill>
                <a:srgbClr val="000000">
                  <a:tint val="75000"/>
                </a:srgbClr>
              </a:solidFill>
            </a:endParaRPr>
          </a:p>
        </p:txBody>
      </p:sp>
      <p:sp>
        <p:nvSpPr>
          <p:cNvPr id="9" name="Slide Number Placeholder 8">
            <a:extLst>
              <a:ext uri="{FF2B5EF4-FFF2-40B4-BE49-F238E27FC236}">
                <a16:creationId xmlns:a16="http://schemas.microsoft.com/office/drawing/2014/main" id="{5303D021-AF87-4F25-983B-0FADEE54523B}"/>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eaLnBrk="0" fontAlgn="base" hangingPunct="0">
              <a:spcBef>
                <a:spcPct val="0"/>
              </a:spcBef>
              <a:spcAft>
                <a:spcPct val="0"/>
              </a:spcAft>
            </a:pPr>
            <a:fld id="{4E630134-C3B3-4B59-A84B-52E65CCBE6D9}"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143698655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Lst>
  <p:hf hdr="0" ftr="0" dt="0"/>
  <p:txStyles>
    <p:titleStyle>
      <a:lvl1pPr algn="l" rtl="0" eaLnBrk="0" fontAlgn="base" hangingPunct="0">
        <a:lnSpc>
          <a:spcPts val="3600"/>
        </a:lnSpc>
        <a:spcBef>
          <a:spcPct val="0"/>
        </a:spcBef>
        <a:spcAft>
          <a:spcPct val="0"/>
        </a:spcAft>
        <a:defRPr sz="3200" b="1">
          <a:solidFill>
            <a:schemeClr val="tx1"/>
          </a:solidFill>
          <a:latin typeface="+mj-lt"/>
          <a:ea typeface="+mj-ea"/>
          <a:cs typeface="+mj-cs"/>
        </a:defRPr>
      </a:lvl1pPr>
      <a:lvl2pPr algn="l" rtl="0" eaLnBrk="0" fontAlgn="base" hangingPunct="0">
        <a:lnSpc>
          <a:spcPts val="3600"/>
        </a:lnSpc>
        <a:spcBef>
          <a:spcPct val="0"/>
        </a:spcBef>
        <a:spcAft>
          <a:spcPct val="0"/>
        </a:spcAft>
        <a:defRPr sz="3200" b="1">
          <a:solidFill>
            <a:schemeClr val="tx1"/>
          </a:solidFill>
          <a:latin typeface="Tahoma" pitchFamily="34" charset="0"/>
        </a:defRPr>
      </a:lvl2pPr>
      <a:lvl3pPr algn="l" rtl="0" eaLnBrk="0" fontAlgn="base" hangingPunct="0">
        <a:lnSpc>
          <a:spcPts val="3600"/>
        </a:lnSpc>
        <a:spcBef>
          <a:spcPct val="0"/>
        </a:spcBef>
        <a:spcAft>
          <a:spcPct val="0"/>
        </a:spcAft>
        <a:defRPr sz="3200" b="1">
          <a:solidFill>
            <a:schemeClr val="tx1"/>
          </a:solidFill>
          <a:latin typeface="Tahoma" pitchFamily="34" charset="0"/>
        </a:defRPr>
      </a:lvl3pPr>
      <a:lvl4pPr algn="l" rtl="0" eaLnBrk="0" fontAlgn="base" hangingPunct="0">
        <a:lnSpc>
          <a:spcPts val="3600"/>
        </a:lnSpc>
        <a:spcBef>
          <a:spcPct val="0"/>
        </a:spcBef>
        <a:spcAft>
          <a:spcPct val="0"/>
        </a:spcAft>
        <a:defRPr sz="3200" b="1">
          <a:solidFill>
            <a:schemeClr val="tx1"/>
          </a:solidFill>
          <a:latin typeface="Tahoma" pitchFamily="34" charset="0"/>
        </a:defRPr>
      </a:lvl4pPr>
      <a:lvl5pPr algn="l" rtl="0" eaLnBrk="0" fontAlgn="base" hangingPunct="0">
        <a:lnSpc>
          <a:spcPts val="3600"/>
        </a:lnSpc>
        <a:spcBef>
          <a:spcPct val="0"/>
        </a:spcBef>
        <a:spcAft>
          <a:spcPct val="0"/>
        </a:spcAft>
        <a:defRPr sz="3200" b="1">
          <a:solidFill>
            <a:schemeClr val="tx1"/>
          </a:solidFill>
          <a:latin typeface="Tahoma" pitchFamily="34" charset="0"/>
        </a:defRPr>
      </a:lvl5pPr>
      <a:lvl6pPr marL="457200" algn="l" rtl="0" eaLnBrk="0" fontAlgn="base" hangingPunct="0">
        <a:lnSpc>
          <a:spcPts val="3600"/>
        </a:lnSpc>
        <a:spcBef>
          <a:spcPct val="0"/>
        </a:spcBef>
        <a:spcAft>
          <a:spcPct val="0"/>
        </a:spcAft>
        <a:defRPr sz="3200" b="1">
          <a:solidFill>
            <a:schemeClr val="tx1"/>
          </a:solidFill>
          <a:latin typeface="Tahoma" pitchFamily="34" charset="0"/>
        </a:defRPr>
      </a:lvl6pPr>
      <a:lvl7pPr marL="914400" algn="l" rtl="0" eaLnBrk="0" fontAlgn="base" hangingPunct="0">
        <a:lnSpc>
          <a:spcPts val="3600"/>
        </a:lnSpc>
        <a:spcBef>
          <a:spcPct val="0"/>
        </a:spcBef>
        <a:spcAft>
          <a:spcPct val="0"/>
        </a:spcAft>
        <a:defRPr sz="3200" b="1">
          <a:solidFill>
            <a:schemeClr val="tx1"/>
          </a:solidFill>
          <a:latin typeface="Tahoma" pitchFamily="34" charset="0"/>
        </a:defRPr>
      </a:lvl7pPr>
      <a:lvl8pPr marL="1371600" algn="l" rtl="0" eaLnBrk="0" fontAlgn="base" hangingPunct="0">
        <a:lnSpc>
          <a:spcPts val="3600"/>
        </a:lnSpc>
        <a:spcBef>
          <a:spcPct val="0"/>
        </a:spcBef>
        <a:spcAft>
          <a:spcPct val="0"/>
        </a:spcAft>
        <a:defRPr sz="3200" b="1">
          <a:solidFill>
            <a:schemeClr val="tx1"/>
          </a:solidFill>
          <a:latin typeface="Tahoma" pitchFamily="34" charset="0"/>
        </a:defRPr>
      </a:lvl8pPr>
      <a:lvl9pPr marL="1828800" algn="l" rtl="0" eaLnBrk="0" fontAlgn="base" hangingPunct="0">
        <a:lnSpc>
          <a:spcPts val="3600"/>
        </a:lnSpc>
        <a:spcBef>
          <a:spcPct val="0"/>
        </a:spcBef>
        <a:spcAft>
          <a:spcPct val="0"/>
        </a:spcAft>
        <a:defRPr sz="3200" b="1">
          <a:solidFill>
            <a:schemeClr val="tx1"/>
          </a:solidFill>
          <a:latin typeface="Tahoma" pitchFamily="34" charset="0"/>
        </a:defRPr>
      </a:lvl9pPr>
    </p:titleStyle>
    <p:bodyStyle>
      <a:lvl1pPr marL="292100" indent="-292100" algn="l" rtl="0" eaLnBrk="0" fontAlgn="base" hangingPunct="0">
        <a:spcBef>
          <a:spcPct val="10000"/>
        </a:spcBef>
        <a:spcAft>
          <a:spcPts val="400"/>
        </a:spcAft>
        <a:buClr>
          <a:srgbClr val="0C7B9C"/>
        </a:buClr>
        <a:buSzPct val="75000"/>
        <a:buFont typeface="Monotype Sorts" pitchFamily="2" charset="2"/>
        <a:buChar char="l"/>
        <a:defRPr sz="2800">
          <a:solidFill>
            <a:schemeClr val="tx1"/>
          </a:solidFill>
          <a:latin typeface="+mn-lt"/>
          <a:ea typeface="+mn-ea"/>
          <a:cs typeface="+mn-cs"/>
        </a:defRPr>
      </a:lvl1pPr>
      <a:lvl2pPr marL="800100" indent="-342900" algn="l" rtl="0" eaLnBrk="0" fontAlgn="base" hangingPunct="0">
        <a:spcBef>
          <a:spcPct val="10000"/>
        </a:spcBef>
        <a:spcAft>
          <a:spcPts val="400"/>
        </a:spcAft>
        <a:buClr>
          <a:srgbClr val="0C7B9C"/>
        </a:buClr>
        <a:buSzPct val="100000"/>
        <a:buFont typeface="Arial" panose="020B0604020202020204" pitchFamily="34" charset="0"/>
        <a:buChar char="–"/>
        <a:defRPr sz="2800">
          <a:solidFill>
            <a:schemeClr val="tx1"/>
          </a:solidFill>
          <a:latin typeface="+mn-lt"/>
        </a:defRPr>
      </a:lvl2pPr>
      <a:lvl3pPr marL="914400" algn="l" rtl="0" eaLnBrk="0" fontAlgn="base" hangingPunct="0">
        <a:spcBef>
          <a:spcPct val="10000"/>
        </a:spcBef>
        <a:spcAft>
          <a:spcPts val="400"/>
        </a:spcAft>
        <a:buClr>
          <a:srgbClr val="0C7B9C"/>
        </a:buClr>
        <a:buSzPct val="70000"/>
        <a:buFont typeface="Wingdings" panose="05000000000000000000" pitchFamily="2" charset="2"/>
        <a:buChar char="u"/>
        <a:defRPr sz="2400">
          <a:solidFill>
            <a:schemeClr val="tx1"/>
          </a:solidFill>
          <a:latin typeface="+mn-lt"/>
        </a:defRPr>
      </a:lvl3pPr>
      <a:lvl4pPr marL="1600200" indent="-228600" algn="l" rtl="0" eaLnBrk="0" fontAlgn="base" hangingPunct="0">
        <a:spcBef>
          <a:spcPct val="20000"/>
        </a:spcBef>
        <a:spcAft>
          <a:spcPct val="0"/>
        </a:spcAft>
        <a:buSzPct val="100000"/>
        <a:buChar char="–"/>
        <a:defRPr sz="2000">
          <a:solidFill>
            <a:schemeClr val="tx1"/>
          </a:solidFill>
          <a:latin typeface="Times New Roman" pitchFamily="18" charset="0"/>
        </a:defRPr>
      </a:lvl4pPr>
      <a:lvl5pPr marL="2057400" indent="-228600" algn="l" rtl="0" eaLnBrk="0" fontAlgn="base" hangingPunct="0">
        <a:spcBef>
          <a:spcPct val="20000"/>
        </a:spcBef>
        <a:spcAft>
          <a:spcPct val="0"/>
        </a:spcAft>
        <a:buSzPct val="100000"/>
        <a:buChar char="•"/>
        <a:defRPr sz="2000">
          <a:solidFill>
            <a:schemeClr val="tx1"/>
          </a:solidFill>
          <a:latin typeface="Times New Roman" pitchFamily="18" charset="0"/>
        </a:defRPr>
      </a:lvl5pPr>
      <a:lvl6pPr marL="2514600" indent="-228600" algn="l" rtl="0" eaLnBrk="0" fontAlgn="base" hangingPunct="0">
        <a:spcBef>
          <a:spcPct val="20000"/>
        </a:spcBef>
        <a:spcAft>
          <a:spcPct val="0"/>
        </a:spcAft>
        <a:buSzPct val="100000"/>
        <a:buChar char="•"/>
        <a:defRPr sz="2000">
          <a:solidFill>
            <a:schemeClr val="tx1"/>
          </a:solidFill>
          <a:latin typeface="Times New Roman" pitchFamily="18" charset="0"/>
        </a:defRPr>
      </a:lvl6pPr>
      <a:lvl7pPr marL="2971800" indent="-228600" algn="l" rtl="0" eaLnBrk="0" fontAlgn="base" hangingPunct="0">
        <a:spcBef>
          <a:spcPct val="20000"/>
        </a:spcBef>
        <a:spcAft>
          <a:spcPct val="0"/>
        </a:spcAft>
        <a:buSzPct val="100000"/>
        <a:buChar char="•"/>
        <a:defRPr sz="2000">
          <a:solidFill>
            <a:schemeClr val="tx1"/>
          </a:solidFill>
          <a:latin typeface="Times New Roman" pitchFamily="18" charset="0"/>
        </a:defRPr>
      </a:lvl7pPr>
      <a:lvl8pPr marL="3429000" indent="-228600" algn="l" rtl="0" eaLnBrk="0" fontAlgn="base" hangingPunct="0">
        <a:spcBef>
          <a:spcPct val="20000"/>
        </a:spcBef>
        <a:spcAft>
          <a:spcPct val="0"/>
        </a:spcAft>
        <a:buSzPct val="100000"/>
        <a:buChar char="•"/>
        <a:defRPr sz="2000">
          <a:solidFill>
            <a:schemeClr val="tx1"/>
          </a:solidFill>
          <a:latin typeface="Times New Roman" pitchFamily="18" charset="0"/>
        </a:defRPr>
      </a:lvl8pPr>
      <a:lvl9pPr marL="3886200" indent="-228600" algn="l" rtl="0" eaLnBrk="0" fontAlgn="base" hangingPunct="0">
        <a:spcBef>
          <a:spcPct val="20000"/>
        </a:spcBef>
        <a:spcAft>
          <a:spcPct val="0"/>
        </a:spcAft>
        <a:buSzPct val="100000"/>
        <a:buChar char="•"/>
        <a:defRPr sz="20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5"/>
          <p:cNvSpPr>
            <a:spLocks noGrp="1"/>
          </p:cNvSpPr>
          <p:nvPr>
            <p:ph type="title"/>
          </p:nvPr>
        </p:nvSpPr>
        <p:spPr bwMode="auto">
          <a:xfrm>
            <a:off x="584200"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GB" altLang="en-US" dirty="0"/>
              <a:t>Title Goes Here</a:t>
            </a:r>
          </a:p>
        </p:txBody>
      </p:sp>
      <p:sp>
        <p:nvSpPr>
          <p:cNvPr id="12" name="Rectangle 7"/>
          <p:cNvSpPr>
            <a:spLocks noChangeArrowheads="1"/>
          </p:cNvSpPr>
          <p:nvPr/>
        </p:nvSpPr>
        <p:spPr bwMode="ltGray">
          <a:xfrm>
            <a:off x="11354627" y="6323876"/>
            <a:ext cx="290868" cy="206025"/>
          </a:xfrm>
          <a:prstGeom prst="rect">
            <a:avLst/>
          </a:prstGeom>
          <a:noFill/>
          <a:ln w="9525" algn="ctr">
            <a:noFill/>
            <a:miter lim="800000"/>
            <a:headEnd/>
            <a:tailEnd/>
          </a:ln>
          <a:effectLst/>
        </p:spPr>
        <p:txBody>
          <a:bodyPr wrap="none" lIns="82115" tIns="41056" rIns="82115" bIns="41056" anchor="b">
            <a:spAutoFit/>
          </a:bodyPr>
          <a:lstStyle/>
          <a:p>
            <a:pPr marL="0" marR="0" lvl="0" indent="0" algn="r" defTabSz="814305" rtl="0" eaLnBrk="1" fontAlgn="auto" latinLnBrk="0" hangingPunct="1">
              <a:lnSpc>
                <a:spcPct val="100000"/>
              </a:lnSpc>
              <a:spcBef>
                <a:spcPts val="0"/>
              </a:spcBef>
              <a:spcAft>
                <a:spcPts val="0"/>
              </a:spcAft>
              <a:buClrTx/>
              <a:buSzTx/>
              <a:buFontTx/>
              <a:buNone/>
              <a:tabLst/>
              <a:defRPr/>
            </a:pPr>
            <a:fld id="{6A1E46DC-7EF6-4EA2-B285-14272867D133}" type="slidenum">
              <a:rPr kumimoji="0" lang="en-US" sz="800" b="0" i="0" u="none" strike="noStrike" kern="1200" cap="none" spc="0" normalizeH="0" baseline="0" noProof="0">
                <a:ln>
                  <a:noFill/>
                </a:ln>
                <a:solidFill>
                  <a:srgbClr val="FFFFFF">
                    <a:lumMod val="85000"/>
                  </a:srgbClr>
                </a:solidFill>
                <a:effectLst/>
                <a:uLnTx/>
                <a:uFillTx/>
                <a:latin typeface="Arial"/>
                <a:ea typeface="ＭＳ Ｐゴシック" pitchFamily="34" charset="-128"/>
                <a:cs typeface="CiscoSans Thin"/>
              </a:rPr>
              <a:pPr marL="0" marR="0" lvl="0" indent="0" algn="r" defTabSz="814305"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FFFFFF">
                  <a:lumMod val="85000"/>
                </a:srgbClr>
              </a:solidFill>
              <a:effectLst/>
              <a:uLnTx/>
              <a:uFillTx/>
              <a:latin typeface="Arial"/>
              <a:ea typeface="ＭＳ Ｐゴシック" pitchFamily="34" charset="-128"/>
              <a:cs typeface="CiscoSans Thin"/>
            </a:endParaRPr>
          </a:p>
        </p:txBody>
      </p:sp>
      <p:sp>
        <p:nvSpPr>
          <p:cNvPr id="13" name="Rectangle 4"/>
          <p:cNvSpPr>
            <a:spLocks noChangeArrowheads="1"/>
          </p:cNvSpPr>
          <p:nvPr/>
        </p:nvSpPr>
        <p:spPr bwMode="ltGray">
          <a:xfrm>
            <a:off x="7823344" y="6322205"/>
            <a:ext cx="3544024" cy="206025"/>
          </a:xfrm>
          <a:prstGeom prst="rect">
            <a:avLst/>
          </a:prstGeom>
          <a:noFill/>
          <a:ln w="9525">
            <a:noFill/>
            <a:miter lim="800000"/>
            <a:headEnd/>
            <a:tailEnd/>
          </a:ln>
          <a:effectLst/>
        </p:spPr>
        <p:txBody>
          <a:bodyPr lIns="82115" tIns="41056" rIns="82115" bIns="41056" anchor="b">
            <a:spAutoFit/>
          </a:bodyPr>
          <a:lstStyle/>
          <a:p>
            <a:pPr marL="0" marR="0" lvl="0" indent="0" algn="l" defTabSz="814305"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FFFFFF">
                    <a:lumMod val="85000"/>
                  </a:srgbClr>
                </a:solidFill>
                <a:effectLst/>
                <a:uLnTx/>
                <a:uFillTx/>
                <a:latin typeface="Arial"/>
                <a:ea typeface="ＭＳ Ｐゴシック" pitchFamily="34" charset="-128"/>
                <a:cs typeface="CiscoSans Thin"/>
              </a:rPr>
              <a:t>© 2016  Cisco and/or its affiliates. All rights reserved.   Cisco Confidential</a:t>
            </a:r>
          </a:p>
        </p:txBody>
      </p:sp>
      <p:grpSp>
        <p:nvGrpSpPr>
          <p:cNvPr id="6" name="Group 4"/>
          <p:cNvGrpSpPr>
            <a:grpSpLocks noChangeAspect="1"/>
          </p:cNvGrpSpPr>
          <p:nvPr/>
        </p:nvGrpSpPr>
        <p:grpSpPr bwMode="auto">
          <a:xfrm>
            <a:off x="677386" y="6286929"/>
            <a:ext cx="453676" cy="241299"/>
            <a:chOff x="310" y="249"/>
            <a:chExt cx="502" cy="267"/>
          </a:xfrm>
          <a:solidFill>
            <a:schemeClr val="accent5"/>
          </a:solidFill>
        </p:grpSpPr>
        <p:sp>
          <p:nvSpPr>
            <p:cNvPr id="7"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8"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9"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1"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9"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0"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390570865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4" r:id="rId13"/>
  </p:sldLayoutIdLst>
  <p:transition spd="slow">
    <p:wipe/>
  </p:transition>
  <p:txStyles>
    <p:titleStyle>
      <a:lvl1pPr algn="l" defTabSz="912261" rtl="0" eaLnBrk="1" fontAlgn="base" hangingPunct="1">
        <a:lnSpc>
          <a:spcPct val="80000"/>
        </a:lnSpc>
        <a:spcBef>
          <a:spcPct val="0"/>
        </a:spcBef>
        <a:spcAft>
          <a:spcPct val="0"/>
        </a:spcAft>
        <a:defRPr lang="en-US" sz="4267" kern="1200" dirty="0">
          <a:solidFill>
            <a:schemeClr val="accent4"/>
          </a:solidFill>
          <a:latin typeface="+mj-lt"/>
          <a:ea typeface="ＭＳ Ｐゴシック" charset="0"/>
          <a:cs typeface="CiscoSans"/>
        </a:defRPr>
      </a:lvl1pPr>
      <a:lvl2pPr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cs typeface="CiscoSans" pitchFamily="34" charset="0"/>
        </a:defRPr>
      </a:lvl2pPr>
      <a:lvl3pPr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cs typeface="CiscoSans" pitchFamily="34" charset="0"/>
        </a:defRPr>
      </a:lvl3pPr>
      <a:lvl4pPr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cs typeface="CiscoSans" pitchFamily="34" charset="0"/>
        </a:defRPr>
      </a:lvl4pPr>
      <a:lvl5pPr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cs typeface="CiscoSans" pitchFamily="34" charset="0"/>
        </a:defRPr>
      </a:lvl5pPr>
      <a:lvl6pPr marL="609585"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defRPr>
      </a:lvl6pPr>
      <a:lvl7pPr marL="1219170"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defRPr>
      </a:lvl7pPr>
      <a:lvl8pPr marL="1828754"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defRPr>
      </a:lvl8pPr>
      <a:lvl9pPr marL="2438339"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defRPr>
      </a:lvl9pPr>
    </p:titleStyle>
    <p:bodyStyle>
      <a:lvl1pPr marL="226478" indent="-226478" algn="l" defTabSz="912261" rtl="0" eaLnBrk="1" fontAlgn="base" hangingPunct="1">
        <a:lnSpc>
          <a:spcPct val="95000"/>
        </a:lnSpc>
        <a:spcBef>
          <a:spcPts val="1433"/>
        </a:spcBef>
        <a:spcAft>
          <a:spcPct val="0"/>
        </a:spcAft>
        <a:buClr>
          <a:schemeClr val="tx2"/>
        </a:buClr>
        <a:buSzPct val="90000"/>
        <a:buFont typeface="Arial" charset="0"/>
        <a:buChar char="•"/>
        <a:defRPr lang="en-US" sz="2000" kern="1200" dirty="0">
          <a:solidFill>
            <a:schemeClr val="tx1"/>
          </a:solidFill>
          <a:latin typeface="+mn-lt"/>
          <a:ea typeface="ＭＳ Ｐゴシック" charset="0"/>
          <a:cs typeface="CiscoSans"/>
        </a:defRPr>
      </a:lvl1pPr>
      <a:lvl2pPr marL="478355" indent="-287859" algn="l" defTabSz="912261" rtl="0" eaLnBrk="1" fontAlgn="base" hangingPunct="1">
        <a:lnSpc>
          <a:spcPct val="95000"/>
        </a:lnSpc>
        <a:spcBef>
          <a:spcPts val="800"/>
        </a:spcBef>
        <a:spcAft>
          <a:spcPct val="0"/>
        </a:spcAft>
        <a:buClr>
          <a:schemeClr val="tx2"/>
        </a:buClr>
        <a:buFont typeface="Arial" charset="0"/>
        <a:buChar char="•"/>
        <a:defRPr lang="en-US" sz="1867" kern="1200" dirty="0">
          <a:solidFill>
            <a:schemeClr val="tx1"/>
          </a:solidFill>
          <a:latin typeface="+mn-lt"/>
          <a:ea typeface="ＭＳ Ｐゴシック" charset="0"/>
          <a:cs typeface="CiscoSans"/>
        </a:defRPr>
      </a:lvl2pPr>
      <a:lvl3pPr marL="575719" indent="-226478" algn="l" defTabSz="912261" rtl="0" eaLnBrk="1" fontAlgn="base" hangingPunct="1">
        <a:lnSpc>
          <a:spcPct val="95000"/>
        </a:lnSpc>
        <a:spcBef>
          <a:spcPts val="833"/>
        </a:spcBef>
        <a:spcAft>
          <a:spcPct val="0"/>
        </a:spcAft>
        <a:buFont typeface="Arial" charset="0"/>
        <a:buChar char="•"/>
        <a:defRPr lang="en-US" sz="1600" kern="1200" dirty="0">
          <a:solidFill>
            <a:schemeClr val="tx1"/>
          </a:solidFill>
          <a:latin typeface="+mn-lt"/>
          <a:ea typeface="ＭＳ Ｐゴシック" charset="0"/>
          <a:cs typeface="CiscoSans"/>
        </a:defRPr>
      </a:lvl3pPr>
      <a:lvl4pPr marL="670967" indent="-226478" algn="l" defTabSz="912261" rtl="0" eaLnBrk="1" fontAlgn="base" hangingPunct="1">
        <a:lnSpc>
          <a:spcPct val="95000"/>
        </a:lnSpc>
        <a:spcBef>
          <a:spcPts val="833"/>
        </a:spcBef>
        <a:spcAft>
          <a:spcPct val="0"/>
        </a:spcAft>
        <a:buFont typeface="Arial" charset="0"/>
        <a:buChar char="•"/>
        <a:defRPr lang="en-US" sz="1467" kern="1200" dirty="0">
          <a:solidFill>
            <a:schemeClr val="tx1"/>
          </a:solidFill>
          <a:latin typeface="+mn-lt"/>
          <a:ea typeface="ＭＳ Ｐゴシック" charset="0"/>
          <a:cs typeface="CiscoSans"/>
        </a:defRPr>
      </a:lvl4pPr>
      <a:lvl5pPr marL="766214" indent="-226478" algn="l" defTabSz="912261" rtl="0" eaLnBrk="1" fontAlgn="base" hangingPunct="1">
        <a:lnSpc>
          <a:spcPct val="95000"/>
        </a:lnSpc>
        <a:spcBef>
          <a:spcPts val="833"/>
        </a:spcBef>
        <a:spcAft>
          <a:spcPct val="0"/>
        </a:spcAft>
        <a:buFont typeface="Arial" charset="0"/>
        <a:buChar char="•"/>
        <a:defRPr lang="en-US" sz="1467" kern="1200" dirty="0">
          <a:solidFill>
            <a:schemeClr val="tx1"/>
          </a:solidFill>
          <a:latin typeface="+mn-lt"/>
          <a:ea typeface="ＭＳ Ｐゴシック" charset="0"/>
          <a:cs typeface="CiscoSans"/>
        </a:defRPr>
      </a:lvl5pPr>
      <a:lvl6pPr marL="1151779" indent="-228588" algn="l" defTabSz="914346" rtl="0" eaLnBrk="1" latinLnBrk="0" hangingPunct="1">
        <a:spcBef>
          <a:spcPts val="800"/>
        </a:spcBef>
        <a:buFont typeface="Arial" pitchFamily="34" charset="0"/>
        <a:buChar char="•"/>
        <a:defRPr sz="1200" kern="1200" baseline="0">
          <a:solidFill>
            <a:schemeClr val="tx1"/>
          </a:solidFill>
          <a:latin typeface="+mn-lt"/>
          <a:ea typeface="+mn-ea"/>
          <a:cs typeface="+mn-cs"/>
        </a:defRPr>
      </a:lvl6pPr>
      <a:lvl7pPr marL="1247761" indent="-228557" algn="l" defTabSz="914346" rtl="0" eaLnBrk="1" latinLnBrk="0" hangingPunct="1">
        <a:spcBef>
          <a:spcPts val="800"/>
        </a:spcBef>
        <a:buFont typeface="Arial" pitchFamily="34" charset="0"/>
        <a:buChar char="•"/>
        <a:defRPr sz="1067" kern="1200" baseline="0">
          <a:solidFill>
            <a:schemeClr val="tx1"/>
          </a:solidFill>
          <a:latin typeface="+mn-lt"/>
          <a:ea typeface="+mn-ea"/>
          <a:cs typeface="+mn-cs"/>
        </a:defRPr>
      </a:lvl7pPr>
      <a:lvl8pPr marL="3200213" indent="0" algn="l" defTabSz="914346" rtl="0" eaLnBrk="1" latinLnBrk="0" hangingPunct="1">
        <a:spcBef>
          <a:spcPct val="20000"/>
        </a:spcBef>
        <a:buFont typeface="Arial" pitchFamily="34" charset="0"/>
        <a:buNone/>
        <a:defRPr sz="2000" kern="1200">
          <a:solidFill>
            <a:schemeClr val="tx1"/>
          </a:solidFill>
          <a:latin typeface="+mn-lt"/>
          <a:ea typeface="+mn-ea"/>
          <a:cs typeface="+mn-cs"/>
        </a:defRPr>
      </a:lvl8pPr>
      <a:lvl9pPr marL="3885974" indent="-228588" algn="l" defTabSz="914346"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46" rtl="0" eaLnBrk="1" latinLnBrk="0" hangingPunct="1">
        <a:defRPr sz="1867" kern="1200">
          <a:solidFill>
            <a:schemeClr val="tx1"/>
          </a:solidFill>
          <a:latin typeface="+mn-lt"/>
          <a:ea typeface="+mn-ea"/>
          <a:cs typeface="+mn-cs"/>
        </a:defRPr>
      </a:lvl1pPr>
      <a:lvl2pPr marL="457170" algn="l" defTabSz="914346" rtl="0" eaLnBrk="1" latinLnBrk="0" hangingPunct="1">
        <a:defRPr sz="1867" kern="1200">
          <a:solidFill>
            <a:schemeClr val="tx1"/>
          </a:solidFill>
          <a:latin typeface="+mn-lt"/>
          <a:ea typeface="+mn-ea"/>
          <a:cs typeface="+mn-cs"/>
        </a:defRPr>
      </a:lvl2pPr>
      <a:lvl3pPr marL="914346" algn="l" defTabSz="914346" rtl="0" eaLnBrk="1" latinLnBrk="0" hangingPunct="1">
        <a:defRPr sz="1867" kern="1200">
          <a:solidFill>
            <a:schemeClr val="tx1"/>
          </a:solidFill>
          <a:latin typeface="+mn-lt"/>
          <a:ea typeface="+mn-ea"/>
          <a:cs typeface="+mn-cs"/>
        </a:defRPr>
      </a:lvl3pPr>
      <a:lvl4pPr marL="1371519" algn="l" defTabSz="914346" rtl="0" eaLnBrk="1" latinLnBrk="0" hangingPunct="1">
        <a:defRPr sz="1867" kern="1200">
          <a:solidFill>
            <a:schemeClr val="tx1"/>
          </a:solidFill>
          <a:latin typeface="+mn-lt"/>
          <a:ea typeface="+mn-ea"/>
          <a:cs typeface="+mn-cs"/>
        </a:defRPr>
      </a:lvl4pPr>
      <a:lvl5pPr marL="1828694" algn="l" defTabSz="914346" rtl="0" eaLnBrk="1" latinLnBrk="0" hangingPunct="1">
        <a:defRPr sz="1867" kern="1200">
          <a:solidFill>
            <a:schemeClr val="tx1"/>
          </a:solidFill>
          <a:latin typeface="+mn-lt"/>
          <a:ea typeface="+mn-ea"/>
          <a:cs typeface="+mn-cs"/>
        </a:defRPr>
      </a:lvl5pPr>
      <a:lvl6pPr marL="2285864" algn="l" defTabSz="914346" rtl="0" eaLnBrk="1" latinLnBrk="0" hangingPunct="1">
        <a:defRPr sz="1867" kern="1200">
          <a:solidFill>
            <a:schemeClr val="tx1"/>
          </a:solidFill>
          <a:latin typeface="+mn-lt"/>
          <a:ea typeface="+mn-ea"/>
          <a:cs typeface="+mn-cs"/>
        </a:defRPr>
      </a:lvl6pPr>
      <a:lvl7pPr marL="2743041" algn="l" defTabSz="914346" rtl="0" eaLnBrk="1" latinLnBrk="0" hangingPunct="1">
        <a:defRPr sz="1867" kern="1200">
          <a:solidFill>
            <a:schemeClr val="tx1"/>
          </a:solidFill>
          <a:latin typeface="+mn-lt"/>
          <a:ea typeface="+mn-ea"/>
          <a:cs typeface="+mn-cs"/>
        </a:defRPr>
      </a:lvl7pPr>
      <a:lvl8pPr marL="3200213" algn="l" defTabSz="914346" rtl="0" eaLnBrk="1" latinLnBrk="0" hangingPunct="1">
        <a:defRPr sz="1867" kern="1200">
          <a:solidFill>
            <a:schemeClr val="tx1"/>
          </a:solidFill>
          <a:latin typeface="+mn-lt"/>
          <a:ea typeface="+mn-ea"/>
          <a:cs typeface="+mn-cs"/>
        </a:defRPr>
      </a:lvl8pPr>
      <a:lvl9pPr marL="3657389" algn="l" defTabSz="914346" rtl="0" eaLnBrk="1" latinLnBrk="0" hangingPunct="1">
        <a:defRPr sz="1867"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620">
          <p15:clr>
            <a:srgbClr val="F26B43"/>
          </p15:clr>
        </p15:guide>
        <p15:guide id="2" pos="336">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jpe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8.xml"/><Relationship Id="rId5" Type="http://schemas.openxmlformats.org/officeDocument/2006/relationships/image" Target="../media/image13.gif"/><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10" Type="http://schemas.openxmlformats.org/officeDocument/2006/relationships/image" Target="../media/image9.png"/><Relationship Id="rId4" Type="http://schemas.openxmlformats.org/officeDocument/2006/relationships/image" Target="../media/image29.png"/><Relationship Id="rId9" Type="http://schemas.openxmlformats.org/officeDocument/2006/relationships/image" Target="../media/image34.png"/></Relationships>
</file>

<file path=ppt/slides/_rels/slide2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10" Type="http://schemas.openxmlformats.org/officeDocument/2006/relationships/image" Target="../media/image9.png"/><Relationship Id="rId4" Type="http://schemas.openxmlformats.org/officeDocument/2006/relationships/image" Target="../media/image29.png"/><Relationship Id="rId9" Type="http://schemas.openxmlformats.org/officeDocument/2006/relationships/image" Target="../media/image34.png"/></Relationships>
</file>

<file path=ppt/slides/_rels/slide22.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10" Type="http://schemas.openxmlformats.org/officeDocument/2006/relationships/image" Target="../media/image9.png"/><Relationship Id="rId4" Type="http://schemas.openxmlformats.org/officeDocument/2006/relationships/image" Target="../media/image29.png"/><Relationship Id="rId9" Type="http://schemas.openxmlformats.org/officeDocument/2006/relationships/image" Target="../media/image34.png"/></Relationships>
</file>

<file path=ppt/slides/_rels/slide23.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46.png"/><Relationship Id="rId18" Type="http://schemas.openxmlformats.org/officeDocument/2006/relationships/image" Target="../media/image51.png"/><Relationship Id="rId3" Type="http://schemas.openxmlformats.org/officeDocument/2006/relationships/image" Target="../media/image36.png"/><Relationship Id="rId21" Type="http://schemas.openxmlformats.org/officeDocument/2006/relationships/image" Target="../media/image54.png"/><Relationship Id="rId7" Type="http://schemas.openxmlformats.org/officeDocument/2006/relationships/image" Target="../media/image40.png"/><Relationship Id="rId12" Type="http://schemas.openxmlformats.org/officeDocument/2006/relationships/image" Target="../media/image45.png"/><Relationship Id="rId17" Type="http://schemas.openxmlformats.org/officeDocument/2006/relationships/image" Target="../media/image50.png"/><Relationship Id="rId2" Type="http://schemas.openxmlformats.org/officeDocument/2006/relationships/image" Target="../media/image35.png"/><Relationship Id="rId16" Type="http://schemas.openxmlformats.org/officeDocument/2006/relationships/image" Target="../media/image49.png"/><Relationship Id="rId20" Type="http://schemas.openxmlformats.org/officeDocument/2006/relationships/image" Target="../media/image53.png"/><Relationship Id="rId1" Type="http://schemas.openxmlformats.org/officeDocument/2006/relationships/slideLayout" Target="../slideLayouts/slideLayout7.xml"/><Relationship Id="rId6" Type="http://schemas.openxmlformats.org/officeDocument/2006/relationships/image" Target="../media/image39.png"/><Relationship Id="rId11" Type="http://schemas.openxmlformats.org/officeDocument/2006/relationships/image" Target="../media/image44.png"/><Relationship Id="rId5" Type="http://schemas.openxmlformats.org/officeDocument/2006/relationships/image" Target="../media/image38.png"/><Relationship Id="rId15" Type="http://schemas.openxmlformats.org/officeDocument/2006/relationships/image" Target="../media/image48.png"/><Relationship Id="rId10" Type="http://schemas.openxmlformats.org/officeDocument/2006/relationships/image" Target="../media/image43.png"/><Relationship Id="rId19" Type="http://schemas.openxmlformats.org/officeDocument/2006/relationships/image" Target="../media/image52.png"/><Relationship Id="rId4" Type="http://schemas.openxmlformats.org/officeDocument/2006/relationships/image" Target="../media/image37.png"/><Relationship Id="rId9" Type="http://schemas.openxmlformats.org/officeDocument/2006/relationships/image" Target="../media/image42.png"/><Relationship Id="rId14" Type="http://schemas.openxmlformats.org/officeDocument/2006/relationships/image" Target="../media/image47.png"/><Relationship Id="rId22" Type="http://schemas.openxmlformats.org/officeDocument/2006/relationships/image" Target="../media/image55.png"/></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10" Type="http://schemas.openxmlformats.org/officeDocument/2006/relationships/image" Target="../media/image9.png"/><Relationship Id="rId4" Type="http://schemas.openxmlformats.org/officeDocument/2006/relationships/image" Target="../media/image29.png"/><Relationship Id="rId9" Type="http://schemas.openxmlformats.org/officeDocument/2006/relationships/image" Target="../media/image34.png"/></Relationships>
</file>

<file path=ppt/slides/_rels/slide2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8.png"/><Relationship Id="rId7" Type="http://schemas.openxmlformats.org/officeDocument/2006/relationships/image" Target="../media/image50.png"/><Relationship Id="rId2" Type="http://schemas.openxmlformats.org/officeDocument/2006/relationships/image" Target="../media/image47.pn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5.png"/><Relationship Id="rId4" Type="http://schemas.openxmlformats.org/officeDocument/2006/relationships/image" Target="../media/image49.png"/></Relationships>
</file>

<file path=ppt/slides/_rels/slide2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8.png"/><Relationship Id="rId7" Type="http://schemas.openxmlformats.org/officeDocument/2006/relationships/image" Target="../media/image50.png"/><Relationship Id="rId2" Type="http://schemas.openxmlformats.org/officeDocument/2006/relationships/image" Target="../media/image47.pn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5.png"/><Relationship Id="rId4" Type="http://schemas.openxmlformats.org/officeDocument/2006/relationships/image" Target="../media/image49.png"/></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8.png"/><Relationship Id="rId7" Type="http://schemas.openxmlformats.org/officeDocument/2006/relationships/image" Target="../media/image50.png"/><Relationship Id="rId2" Type="http://schemas.openxmlformats.org/officeDocument/2006/relationships/image" Target="../media/image47.pn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5.png"/><Relationship Id="rId4" Type="http://schemas.openxmlformats.org/officeDocument/2006/relationships/image" Target="../media/image49.pn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8.png"/><Relationship Id="rId7" Type="http://schemas.openxmlformats.org/officeDocument/2006/relationships/image" Target="../media/image50.png"/><Relationship Id="rId2" Type="http://schemas.openxmlformats.org/officeDocument/2006/relationships/image" Target="../media/image47.pn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5.png"/><Relationship Id="rId4" Type="http://schemas.openxmlformats.org/officeDocument/2006/relationships/image" Target="../media/image49.pn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microsoft.com/office/2011/relationships/inkAction" Target="../ink/inkAction1.xml"/><Relationship Id="rId13" Type="http://schemas.openxmlformats.org/officeDocument/2006/relationships/image" Target="../media/image9.png"/><Relationship Id="rId3" Type="http://schemas.openxmlformats.org/officeDocument/2006/relationships/image" Target="../media/image48.png"/><Relationship Id="rId7" Type="http://schemas.openxmlformats.org/officeDocument/2006/relationships/image" Target="../media/image50.png"/><Relationship Id="rId12" Type="http://schemas.openxmlformats.org/officeDocument/2006/relationships/image" Target="../media/image100.png"/><Relationship Id="rId2" Type="http://schemas.openxmlformats.org/officeDocument/2006/relationships/image" Target="../media/image47.pn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5.png"/><Relationship Id="rId4" Type="http://schemas.openxmlformats.org/officeDocument/2006/relationships/image" Target="../media/image49.pn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8.png"/><Relationship Id="rId7" Type="http://schemas.openxmlformats.org/officeDocument/2006/relationships/image" Target="../media/image50.png"/><Relationship Id="rId2" Type="http://schemas.openxmlformats.org/officeDocument/2006/relationships/image" Target="../media/image47.pn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5.png"/><Relationship Id="rId4" Type="http://schemas.openxmlformats.org/officeDocument/2006/relationships/image" Target="../media/image49.pn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10" Type="http://schemas.openxmlformats.org/officeDocument/2006/relationships/image" Target="../media/image9.png"/><Relationship Id="rId4" Type="http://schemas.openxmlformats.org/officeDocument/2006/relationships/image" Target="../media/image29.png"/><Relationship Id="rId9" Type="http://schemas.openxmlformats.org/officeDocument/2006/relationships/image" Target="../media/image34.png"/></Relationships>
</file>

<file path=ppt/slides/_rels/slide40.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51.png"/><Relationship Id="rId3" Type="http://schemas.openxmlformats.org/officeDocument/2006/relationships/image" Target="../media/image36.png"/><Relationship Id="rId7" Type="http://schemas.openxmlformats.org/officeDocument/2006/relationships/image" Target="../media/image40.png"/><Relationship Id="rId12" Type="http://schemas.openxmlformats.org/officeDocument/2006/relationships/image" Target="../media/image50.pn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9.png"/><Relationship Id="rId11" Type="http://schemas.openxmlformats.org/officeDocument/2006/relationships/image" Target="../media/image49.png"/><Relationship Id="rId5" Type="http://schemas.openxmlformats.org/officeDocument/2006/relationships/image" Target="../media/image38.png"/><Relationship Id="rId10" Type="http://schemas.openxmlformats.org/officeDocument/2006/relationships/image" Target="../media/image48.png"/><Relationship Id="rId4" Type="http://schemas.openxmlformats.org/officeDocument/2006/relationships/image" Target="../media/image37.png"/><Relationship Id="rId9" Type="http://schemas.openxmlformats.org/officeDocument/2006/relationships/image" Target="../media/image47.png"/><Relationship Id="rId14" Type="http://schemas.openxmlformats.org/officeDocument/2006/relationships/image" Target="../media/image9.png"/></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51.png"/><Relationship Id="rId3" Type="http://schemas.openxmlformats.org/officeDocument/2006/relationships/image" Target="../media/image36.png"/><Relationship Id="rId7" Type="http://schemas.openxmlformats.org/officeDocument/2006/relationships/image" Target="../media/image40.png"/><Relationship Id="rId12" Type="http://schemas.openxmlformats.org/officeDocument/2006/relationships/image" Target="../media/image50.pn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9.png"/><Relationship Id="rId11" Type="http://schemas.openxmlformats.org/officeDocument/2006/relationships/image" Target="../media/image49.png"/><Relationship Id="rId5" Type="http://schemas.openxmlformats.org/officeDocument/2006/relationships/image" Target="../media/image38.png"/><Relationship Id="rId10" Type="http://schemas.openxmlformats.org/officeDocument/2006/relationships/image" Target="../media/image48.png"/><Relationship Id="rId4" Type="http://schemas.openxmlformats.org/officeDocument/2006/relationships/image" Target="../media/image37.png"/><Relationship Id="rId9" Type="http://schemas.openxmlformats.org/officeDocument/2006/relationships/image" Target="../media/image47.png"/><Relationship Id="rId14" Type="http://schemas.openxmlformats.org/officeDocument/2006/relationships/image" Target="../media/image9.png"/></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51.png"/><Relationship Id="rId3" Type="http://schemas.openxmlformats.org/officeDocument/2006/relationships/image" Target="../media/image36.png"/><Relationship Id="rId7" Type="http://schemas.openxmlformats.org/officeDocument/2006/relationships/image" Target="../media/image40.png"/><Relationship Id="rId12" Type="http://schemas.openxmlformats.org/officeDocument/2006/relationships/image" Target="../media/image50.pn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9.png"/><Relationship Id="rId11" Type="http://schemas.openxmlformats.org/officeDocument/2006/relationships/image" Target="../media/image49.png"/><Relationship Id="rId5" Type="http://schemas.openxmlformats.org/officeDocument/2006/relationships/image" Target="../media/image38.png"/><Relationship Id="rId10" Type="http://schemas.openxmlformats.org/officeDocument/2006/relationships/image" Target="../media/image48.png"/><Relationship Id="rId4" Type="http://schemas.openxmlformats.org/officeDocument/2006/relationships/image" Target="../media/image37.png"/><Relationship Id="rId9" Type="http://schemas.openxmlformats.org/officeDocument/2006/relationships/image" Target="../media/image47.png"/><Relationship Id="rId14" Type="http://schemas.openxmlformats.org/officeDocument/2006/relationships/image" Target="../media/image9.png"/></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7.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51.png"/><Relationship Id="rId3" Type="http://schemas.openxmlformats.org/officeDocument/2006/relationships/image" Target="../media/image36.png"/><Relationship Id="rId7" Type="http://schemas.openxmlformats.org/officeDocument/2006/relationships/image" Target="../media/image40.png"/><Relationship Id="rId12" Type="http://schemas.openxmlformats.org/officeDocument/2006/relationships/image" Target="../media/image50.pn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9.png"/><Relationship Id="rId11" Type="http://schemas.openxmlformats.org/officeDocument/2006/relationships/image" Target="../media/image49.png"/><Relationship Id="rId5" Type="http://schemas.openxmlformats.org/officeDocument/2006/relationships/image" Target="../media/image38.png"/><Relationship Id="rId10" Type="http://schemas.openxmlformats.org/officeDocument/2006/relationships/image" Target="../media/image48.png"/><Relationship Id="rId4" Type="http://schemas.openxmlformats.org/officeDocument/2006/relationships/image" Target="../media/image37.png"/><Relationship Id="rId9" Type="http://schemas.openxmlformats.org/officeDocument/2006/relationships/image" Target="../media/image47.png"/><Relationship Id="rId14" Type="http://schemas.openxmlformats.org/officeDocument/2006/relationships/image" Target="../media/image9.png"/></Relationships>
</file>

<file path=ppt/slides/_rels/slide4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51.png"/><Relationship Id="rId3" Type="http://schemas.openxmlformats.org/officeDocument/2006/relationships/image" Target="../media/image36.png"/><Relationship Id="rId7" Type="http://schemas.openxmlformats.org/officeDocument/2006/relationships/image" Target="../media/image40.png"/><Relationship Id="rId12" Type="http://schemas.openxmlformats.org/officeDocument/2006/relationships/image" Target="../media/image50.pn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9.png"/><Relationship Id="rId11" Type="http://schemas.openxmlformats.org/officeDocument/2006/relationships/image" Target="../media/image49.png"/><Relationship Id="rId5" Type="http://schemas.openxmlformats.org/officeDocument/2006/relationships/image" Target="../media/image38.png"/><Relationship Id="rId10" Type="http://schemas.openxmlformats.org/officeDocument/2006/relationships/image" Target="../media/image48.png"/><Relationship Id="rId4" Type="http://schemas.openxmlformats.org/officeDocument/2006/relationships/image" Target="../media/image37.png"/><Relationship Id="rId9" Type="http://schemas.openxmlformats.org/officeDocument/2006/relationships/image" Target="../media/image47.png"/><Relationship Id="rId14" Type="http://schemas.openxmlformats.org/officeDocument/2006/relationships/image" Target="../media/image9.png"/></Relationships>
</file>

<file path=ppt/slides/_rels/slide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51.png"/><Relationship Id="rId3" Type="http://schemas.openxmlformats.org/officeDocument/2006/relationships/image" Target="../media/image36.png"/><Relationship Id="rId7" Type="http://schemas.openxmlformats.org/officeDocument/2006/relationships/image" Target="../media/image40.png"/><Relationship Id="rId12" Type="http://schemas.openxmlformats.org/officeDocument/2006/relationships/image" Target="../media/image50.pn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9.png"/><Relationship Id="rId11" Type="http://schemas.openxmlformats.org/officeDocument/2006/relationships/image" Target="../media/image49.png"/><Relationship Id="rId5" Type="http://schemas.openxmlformats.org/officeDocument/2006/relationships/image" Target="../media/image38.png"/><Relationship Id="rId10" Type="http://schemas.openxmlformats.org/officeDocument/2006/relationships/image" Target="../media/image48.png"/><Relationship Id="rId4" Type="http://schemas.openxmlformats.org/officeDocument/2006/relationships/image" Target="../media/image37.png"/><Relationship Id="rId9" Type="http://schemas.openxmlformats.org/officeDocument/2006/relationships/image" Target="../media/image47.png"/><Relationship Id="rId14" Type="http://schemas.openxmlformats.org/officeDocument/2006/relationships/image" Target="../media/image9.png"/></Relationships>
</file>

<file path=ppt/slides/_rels/slide5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51.png"/><Relationship Id="rId3" Type="http://schemas.openxmlformats.org/officeDocument/2006/relationships/image" Target="../media/image36.png"/><Relationship Id="rId7" Type="http://schemas.openxmlformats.org/officeDocument/2006/relationships/image" Target="../media/image40.png"/><Relationship Id="rId12" Type="http://schemas.openxmlformats.org/officeDocument/2006/relationships/image" Target="../media/image50.pn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9.png"/><Relationship Id="rId11" Type="http://schemas.openxmlformats.org/officeDocument/2006/relationships/image" Target="../media/image49.png"/><Relationship Id="rId5" Type="http://schemas.openxmlformats.org/officeDocument/2006/relationships/image" Target="../media/image38.png"/><Relationship Id="rId10" Type="http://schemas.openxmlformats.org/officeDocument/2006/relationships/image" Target="../media/image48.png"/><Relationship Id="rId4" Type="http://schemas.openxmlformats.org/officeDocument/2006/relationships/image" Target="../media/image37.png"/><Relationship Id="rId9" Type="http://schemas.openxmlformats.org/officeDocument/2006/relationships/image" Target="../media/image47.png"/><Relationship Id="rId14" Type="http://schemas.openxmlformats.org/officeDocument/2006/relationships/image" Target="../media/image9.png"/></Relationships>
</file>

<file path=ppt/slides/_rels/slide58.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51.png"/><Relationship Id="rId3" Type="http://schemas.openxmlformats.org/officeDocument/2006/relationships/image" Target="../media/image36.png"/><Relationship Id="rId7" Type="http://schemas.openxmlformats.org/officeDocument/2006/relationships/image" Target="../media/image40.png"/><Relationship Id="rId12" Type="http://schemas.openxmlformats.org/officeDocument/2006/relationships/image" Target="../media/image50.pn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9.png"/><Relationship Id="rId11" Type="http://schemas.openxmlformats.org/officeDocument/2006/relationships/image" Target="../media/image49.png"/><Relationship Id="rId5" Type="http://schemas.openxmlformats.org/officeDocument/2006/relationships/image" Target="../media/image38.png"/><Relationship Id="rId10" Type="http://schemas.openxmlformats.org/officeDocument/2006/relationships/image" Target="../media/image48.png"/><Relationship Id="rId4" Type="http://schemas.openxmlformats.org/officeDocument/2006/relationships/image" Target="../media/image37.png"/><Relationship Id="rId9" Type="http://schemas.openxmlformats.org/officeDocument/2006/relationships/image" Target="../media/image47.png"/><Relationship Id="rId14" Type="http://schemas.openxmlformats.org/officeDocument/2006/relationships/image" Target="../media/image9.png"/></Relationships>
</file>

<file path=ppt/slides/_rels/slide5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6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51.png"/><Relationship Id="rId3" Type="http://schemas.openxmlformats.org/officeDocument/2006/relationships/image" Target="../media/image36.png"/><Relationship Id="rId7" Type="http://schemas.openxmlformats.org/officeDocument/2006/relationships/image" Target="../media/image40.png"/><Relationship Id="rId12" Type="http://schemas.openxmlformats.org/officeDocument/2006/relationships/image" Target="../media/image50.pn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9.png"/><Relationship Id="rId11" Type="http://schemas.openxmlformats.org/officeDocument/2006/relationships/image" Target="../media/image49.png"/><Relationship Id="rId5" Type="http://schemas.openxmlformats.org/officeDocument/2006/relationships/image" Target="../media/image38.png"/><Relationship Id="rId10" Type="http://schemas.openxmlformats.org/officeDocument/2006/relationships/image" Target="../media/image48.png"/><Relationship Id="rId4" Type="http://schemas.openxmlformats.org/officeDocument/2006/relationships/image" Target="../media/image37.png"/><Relationship Id="rId9" Type="http://schemas.openxmlformats.org/officeDocument/2006/relationships/image" Target="../media/image47.png"/><Relationship Id="rId14" Type="http://schemas.openxmlformats.org/officeDocument/2006/relationships/image" Target="../media/image9.png"/></Relationships>
</file>

<file path=ppt/slides/_rels/slide6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10" Type="http://schemas.openxmlformats.org/officeDocument/2006/relationships/image" Target="../media/image9.png"/><Relationship Id="rId4" Type="http://schemas.openxmlformats.org/officeDocument/2006/relationships/image" Target="../media/image29.png"/><Relationship Id="rId9" Type="http://schemas.openxmlformats.org/officeDocument/2006/relationships/image" Target="../media/image34.png"/></Relationships>
</file>

<file path=ppt/slides/_rels/slide64.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46.png"/><Relationship Id="rId18" Type="http://schemas.openxmlformats.org/officeDocument/2006/relationships/image" Target="../media/image51.png"/><Relationship Id="rId3" Type="http://schemas.openxmlformats.org/officeDocument/2006/relationships/image" Target="../media/image36.png"/><Relationship Id="rId21" Type="http://schemas.openxmlformats.org/officeDocument/2006/relationships/image" Target="../media/image54.png"/><Relationship Id="rId7" Type="http://schemas.openxmlformats.org/officeDocument/2006/relationships/image" Target="../media/image40.png"/><Relationship Id="rId12" Type="http://schemas.openxmlformats.org/officeDocument/2006/relationships/image" Target="../media/image45.png"/><Relationship Id="rId17" Type="http://schemas.openxmlformats.org/officeDocument/2006/relationships/image" Target="../media/image50.png"/><Relationship Id="rId2" Type="http://schemas.openxmlformats.org/officeDocument/2006/relationships/image" Target="../media/image35.png"/><Relationship Id="rId16" Type="http://schemas.openxmlformats.org/officeDocument/2006/relationships/image" Target="../media/image49.png"/><Relationship Id="rId20" Type="http://schemas.openxmlformats.org/officeDocument/2006/relationships/image" Target="../media/image53.png"/><Relationship Id="rId1" Type="http://schemas.openxmlformats.org/officeDocument/2006/relationships/slideLayout" Target="../slideLayouts/slideLayout7.xml"/><Relationship Id="rId6" Type="http://schemas.openxmlformats.org/officeDocument/2006/relationships/image" Target="../media/image39.png"/><Relationship Id="rId11" Type="http://schemas.openxmlformats.org/officeDocument/2006/relationships/image" Target="../media/image44.png"/><Relationship Id="rId5" Type="http://schemas.openxmlformats.org/officeDocument/2006/relationships/image" Target="../media/image38.png"/><Relationship Id="rId15" Type="http://schemas.openxmlformats.org/officeDocument/2006/relationships/image" Target="../media/image48.png"/><Relationship Id="rId10" Type="http://schemas.openxmlformats.org/officeDocument/2006/relationships/image" Target="../media/image43.png"/><Relationship Id="rId19" Type="http://schemas.openxmlformats.org/officeDocument/2006/relationships/image" Target="../media/image52.png"/><Relationship Id="rId4" Type="http://schemas.openxmlformats.org/officeDocument/2006/relationships/image" Target="../media/image37.png"/><Relationship Id="rId9" Type="http://schemas.openxmlformats.org/officeDocument/2006/relationships/image" Target="../media/image42.png"/><Relationship Id="rId14" Type="http://schemas.openxmlformats.org/officeDocument/2006/relationships/image" Target="../media/image47.png"/><Relationship Id="rId22" Type="http://schemas.openxmlformats.org/officeDocument/2006/relationships/image" Target="../media/image65.png"/></Relationships>
</file>

<file path=ppt/slides/_rels/slide65.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2.png"/><Relationship Id="rId3" Type="http://schemas.openxmlformats.org/officeDocument/2006/relationships/image" Target="../media/image43.png"/><Relationship Id="rId7" Type="http://schemas.openxmlformats.org/officeDocument/2006/relationships/image" Target="../media/image47.png"/><Relationship Id="rId12" Type="http://schemas.openxmlformats.org/officeDocument/2006/relationships/image" Target="../media/image50.png"/><Relationship Id="rId2" Type="http://schemas.openxmlformats.org/officeDocument/2006/relationships/image" Target="../media/image42.png"/><Relationship Id="rId16" Type="http://schemas.openxmlformats.org/officeDocument/2006/relationships/image" Target="../media/image66.png"/><Relationship Id="rId1" Type="http://schemas.openxmlformats.org/officeDocument/2006/relationships/slideLayout" Target="../slideLayouts/slideLayout7.xml"/><Relationship Id="rId6" Type="http://schemas.openxmlformats.org/officeDocument/2006/relationships/image" Target="../media/image46.png"/><Relationship Id="rId11" Type="http://schemas.openxmlformats.org/officeDocument/2006/relationships/image" Target="../media/image39.png"/><Relationship Id="rId5" Type="http://schemas.openxmlformats.org/officeDocument/2006/relationships/image" Target="../media/image45.png"/><Relationship Id="rId15" Type="http://schemas.openxmlformats.org/officeDocument/2006/relationships/image" Target="../media/image54.png"/><Relationship Id="rId10" Type="http://schemas.openxmlformats.org/officeDocument/2006/relationships/image" Target="../media/image49.png"/><Relationship Id="rId4" Type="http://schemas.openxmlformats.org/officeDocument/2006/relationships/image" Target="../media/image44.png"/><Relationship Id="rId9" Type="http://schemas.openxmlformats.org/officeDocument/2006/relationships/image" Target="../media/image35.png"/><Relationship Id="rId14" Type="http://schemas.openxmlformats.org/officeDocument/2006/relationships/image" Target="../media/image53.png"/></Relationships>
</file>

<file path=ppt/slides/_rels/slide6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2.png"/><Relationship Id="rId3" Type="http://schemas.openxmlformats.org/officeDocument/2006/relationships/image" Target="../media/image43.png"/><Relationship Id="rId7" Type="http://schemas.openxmlformats.org/officeDocument/2006/relationships/image" Target="../media/image47.png"/><Relationship Id="rId12" Type="http://schemas.openxmlformats.org/officeDocument/2006/relationships/image" Target="../media/image50.png"/><Relationship Id="rId2" Type="http://schemas.openxmlformats.org/officeDocument/2006/relationships/image" Target="../media/image42.png"/><Relationship Id="rId16" Type="http://schemas.openxmlformats.org/officeDocument/2006/relationships/image" Target="../media/image67.png"/><Relationship Id="rId1" Type="http://schemas.openxmlformats.org/officeDocument/2006/relationships/slideLayout" Target="../slideLayouts/slideLayout7.xml"/><Relationship Id="rId6" Type="http://schemas.openxmlformats.org/officeDocument/2006/relationships/image" Target="../media/image46.png"/><Relationship Id="rId11" Type="http://schemas.openxmlformats.org/officeDocument/2006/relationships/image" Target="../media/image39.png"/><Relationship Id="rId5" Type="http://schemas.openxmlformats.org/officeDocument/2006/relationships/image" Target="../media/image45.png"/><Relationship Id="rId15" Type="http://schemas.openxmlformats.org/officeDocument/2006/relationships/image" Target="../media/image54.png"/><Relationship Id="rId10" Type="http://schemas.openxmlformats.org/officeDocument/2006/relationships/image" Target="../media/image49.png"/><Relationship Id="rId4" Type="http://schemas.openxmlformats.org/officeDocument/2006/relationships/image" Target="../media/image44.png"/><Relationship Id="rId9" Type="http://schemas.openxmlformats.org/officeDocument/2006/relationships/image" Target="../media/image35.png"/><Relationship Id="rId14" Type="http://schemas.openxmlformats.org/officeDocument/2006/relationships/image" Target="../media/image53.png"/></Relationships>
</file>

<file path=ppt/slides/_rels/slide6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2.png"/><Relationship Id="rId3" Type="http://schemas.openxmlformats.org/officeDocument/2006/relationships/image" Target="../media/image43.png"/><Relationship Id="rId7" Type="http://schemas.openxmlformats.org/officeDocument/2006/relationships/image" Target="../media/image47.png"/><Relationship Id="rId12" Type="http://schemas.openxmlformats.org/officeDocument/2006/relationships/image" Target="../media/image50.png"/><Relationship Id="rId2" Type="http://schemas.openxmlformats.org/officeDocument/2006/relationships/image" Target="../media/image42.png"/><Relationship Id="rId16" Type="http://schemas.openxmlformats.org/officeDocument/2006/relationships/image" Target="../media/image68.png"/><Relationship Id="rId1" Type="http://schemas.openxmlformats.org/officeDocument/2006/relationships/slideLayout" Target="../slideLayouts/slideLayout7.xml"/><Relationship Id="rId6" Type="http://schemas.openxmlformats.org/officeDocument/2006/relationships/image" Target="../media/image46.png"/><Relationship Id="rId11" Type="http://schemas.openxmlformats.org/officeDocument/2006/relationships/image" Target="../media/image39.png"/><Relationship Id="rId5" Type="http://schemas.openxmlformats.org/officeDocument/2006/relationships/image" Target="../media/image45.png"/><Relationship Id="rId15" Type="http://schemas.openxmlformats.org/officeDocument/2006/relationships/image" Target="../media/image54.png"/><Relationship Id="rId10" Type="http://schemas.openxmlformats.org/officeDocument/2006/relationships/image" Target="../media/image49.png"/><Relationship Id="rId4" Type="http://schemas.openxmlformats.org/officeDocument/2006/relationships/image" Target="../media/image44.png"/><Relationship Id="rId9" Type="http://schemas.openxmlformats.org/officeDocument/2006/relationships/image" Target="../media/image35.png"/><Relationship Id="rId14" Type="http://schemas.openxmlformats.org/officeDocument/2006/relationships/image" Target="../media/image53.png"/></Relationships>
</file>

<file path=ppt/slides/_rels/slide70.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2.png"/><Relationship Id="rId3" Type="http://schemas.openxmlformats.org/officeDocument/2006/relationships/image" Target="../media/image43.png"/><Relationship Id="rId7" Type="http://schemas.openxmlformats.org/officeDocument/2006/relationships/image" Target="../media/image47.png"/><Relationship Id="rId12" Type="http://schemas.openxmlformats.org/officeDocument/2006/relationships/image" Target="../media/image50.png"/><Relationship Id="rId2" Type="http://schemas.openxmlformats.org/officeDocument/2006/relationships/image" Target="../media/image42.png"/><Relationship Id="rId16"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46.png"/><Relationship Id="rId11" Type="http://schemas.openxmlformats.org/officeDocument/2006/relationships/image" Target="../media/image39.png"/><Relationship Id="rId5" Type="http://schemas.openxmlformats.org/officeDocument/2006/relationships/image" Target="../media/image45.png"/><Relationship Id="rId15" Type="http://schemas.openxmlformats.org/officeDocument/2006/relationships/image" Target="../media/image54.png"/><Relationship Id="rId10" Type="http://schemas.openxmlformats.org/officeDocument/2006/relationships/image" Target="../media/image49.png"/><Relationship Id="rId4" Type="http://schemas.openxmlformats.org/officeDocument/2006/relationships/image" Target="../media/image44.png"/><Relationship Id="rId9" Type="http://schemas.openxmlformats.org/officeDocument/2006/relationships/image" Target="../media/image35.png"/><Relationship Id="rId14" Type="http://schemas.openxmlformats.org/officeDocument/2006/relationships/image" Target="../media/image53.png"/></Relationships>
</file>

<file path=ppt/slides/_rels/slide7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2.png"/><Relationship Id="rId3" Type="http://schemas.openxmlformats.org/officeDocument/2006/relationships/image" Target="../media/image43.png"/><Relationship Id="rId7" Type="http://schemas.openxmlformats.org/officeDocument/2006/relationships/image" Target="../media/image47.png"/><Relationship Id="rId12" Type="http://schemas.openxmlformats.org/officeDocument/2006/relationships/image" Target="../media/image50.png"/><Relationship Id="rId2" Type="http://schemas.openxmlformats.org/officeDocument/2006/relationships/image" Target="../media/image42.png"/><Relationship Id="rId16" Type="http://schemas.openxmlformats.org/officeDocument/2006/relationships/image" Target="../media/image70.png"/><Relationship Id="rId1" Type="http://schemas.openxmlformats.org/officeDocument/2006/relationships/slideLayout" Target="../slideLayouts/slideLayout7.xml"/><Relationship Id="rId6" Type="http://schemas.openxmlformats.org/officeDocument/2006/relationships/image" Target="../media/image46.png"/><Relationship Id="rId11" Type="http://schemas.openxmlformats.org/officeDocument/2006/relationships/image" Target="../media/image39.png"/><Relationship Id="rId5" Type="http://schemas.openxmlformats.org/officeDocument/2006/relationships/image" Target="../media/image45.png"/><Relationship Id="rId15" Type="http://schemas.openxmlformats.org/officeDocument/2006/relationships/image" Target="../media/image54.png"/><Relationship Id="rId10" Type="http://schemas.openxmlformats.org/officeDocument/2006/relationships/image" Target="../media/image49.png"/><Relationship Id="rId4" Type="http://schemas.openxmlformats.org/officeDocument/2006/relationships/image" Target="../media/image44.png"/><Relationship Id="rId9" Type="http://schemas.openxmlformats.org/officeDocument/2006/relationships/image" Target="../media/image35.png"/><Relationship Id="rId14" Type="http://schemas.openxmlformats.org/officeDocument/2006/relationships/image" Target="../media/image53.png"/></Relationships>
</file>

<file path=ppt/slides/_rels/slide7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2.png"/><Relationship Id="rId3" Type="http://schemas.openxmlformats.org/officeDocument/2006/relationships/image" Target="../media/image43.png"/><Relationship Id="rId7" Type="http://schemas.openxmlformats.org/officeDocument/2006/relationships/image" Target="../media/image47.png"/><Relationship Id="rId12" Type="http://schemas.openxmlformats.org/officeDocument/2006/relationships/image" Target="../media/image50.png"/><Relationship Id="rId2" Type="http://schemas.openxmlformats.org/officeDocument/2006/relationships/image" Target="../media/image42.png"/><Relationship Id="rId16"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46.png"/><Relationship Id="rId11" Type="http://schemas.openxmlformats.org/officeDocument/2006/relationships/image" Target="../media/image39.png"/><Relationship Id="rId5" Type="http://schemas.openxmlformats.org/officeDocument/2006/relationships/image" Target="../media/image45.png"/><Relationship Id="rId15" Type="http://schemas.openxmlformats.org/officeDocument/2006/relationships/image" Target="../media/image54.png"/><Relationship Id="rId10" Type="http://schemas.openxmlformats.org/officeDocument/2006/relationships/image" Target="../media/image49.png"/><Relationship Id="rId4" Type="http://schemas.openxmlformats.org/officeDocument/2006/relationships/image" Target="../media/image44.png"/><Relationship Id="rId9" Type="http://schemas.openxmlformats.org/officeDocument/2006/relationships/image" Target="../media/image35.png"/><Relationship Id="rId14" Type="http://schemas.openxmlformats.org/officeDocument/2006/relationships/image" Target="../media/image53.png"/></Relationships>
</file>

<file path=ppt/slides/_rels/slide7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2.png"/><Relationship Id="rId3" Type="http://schemas.openxmlformats.org/officeDocument/2006/relationships/image" Target="../media/image43.png"/><Relationship Id="rId7" Type="http://schemas.openxmlformats.org/officeDocument/2006/relationships/image" Target="../media/image47.png"/><Relationship Id="rId12" Type="http://schemas.openxmlformats.org/officeDocument/2006/relationships/image" Target="../media/image50.png"/><Relationship Id="rId2" Type="http://schemas.openxmlformats.org/officeDocument/2006/relationships/image" Target="../media/image42.png"/><Relationship Id="rId16"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46.png"/><Relationship Id="rId11" Type="http://schemas.openxmlformats.org/officeDocument/2006/relationships/image" Target="../media/image39.png"/><Relationship Id="rId5" Type="http://schemas.openxmlformats.org/officeDocument/2006/relationships/image" Target="../media/image45.png"/><Relationship Id="rId15" Type="http://schemas.openxmlformats.org/officeDocument/2006/relationships/image" Target="../media/image54.png"/><Relationship Id="rId10" Type="http://schemas.openxmlformats.org/officeDocument/2006/relationships/image" Target="../media/image49.png"/><Relationship Id="rId4" Type="http://schemas.openxmlformats.org/officeDocument/2006/relationships/image" Target="../media/image44.png"/><Relationship Id="rId9" Type="http://schemas.openxmlformats.org/officeDocument/2006/relationships/image" Target="../media/image35.png"/><Relationship Id="rId14" Type="http://schemas.openxmlformats.org/officeDocument/2006/relationships/image" Target="../media/image53.png"/></Relationships>
</file>

<file path=ppt/slides/_rels/slide78.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2.png"/><Relationship Id="rId3" Type="http://schemas.openxmlformats.org/officeDocument/2006/relationships/image" Target="../media/image43.png"/><Relationship Id="rId7" Type="http://schemas.openxmlformats.org/officeDocument/2006/relationships/image" Target="../media/image47.png"/><Relationship Id="rId12" Type="http://schemas.openxmlformats.org/officeDocument/2006/relationships/image" Target="../media/image50.png"/><Relationship Id="rId2" Type="http://schemas.openxmlformats.org/officeDocument/2006/relationships/image" Target="../media/image42.png"/><Relationship Id="rId16"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46.png"/><Relationship Id="rId11" Type="http://schemas.openxmlformats.org/officeDocument/2006/relationships/image" Target="../media/image39.png"/><Relationship Id="rId5" Type="http://schemas.openxmlformats.org/officeDocument/2006/relationships/image" Target="../media/image45.png"/><Relationship Id="rId15" Type="http://schemas.openxmlformats.org/officeDocument/2006/relationships/image" Target="../media/image54.png"/><Relationship Id="rId10" Type="http://schemas.openxmlformats.org/officeDocument/2006/relationships/image" Target="../media/image49.png"/><Relationship Id="rId4" Type="http://schemas.openxmlformats.org/officeDocument/2006/relationships/image" Target="../media/image44.png"/><Relationship Id="rId9" Type="http://schemas.openxmlformats.org/officeDocument/2006/relationships/image" Target="../media/image35.png"/><Relationship Id="rId14" Type="http://schemas.openxmlformats.org/officeDocument/2006/relationships/image" Target="../media/image53.png"/></Relationships>
</file>

<file path=ppt/slides/_rels/slide7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2.png"/><Relationship Id="rId3" Type="http://schemas.openxmlformats.org/officeDocument/2006/relationships/image" Target="../media/image43.png"/><Relationship Id="rId7" Type="http://schemas.openxmlformats.org/officeDocument/2006/relationships/image" Target="../media/image47.png"/><Relationship Id="rId12" Type="http://schemas.openxmlformats.org/officeDocument/2006/relationships/image" Target="../media/image50.png"/><Relationship Id="rId2" Type="http://schemas.openxmlformats.org/officeDocument/2006/relationships/image" Target="../media/image42.png"/><Relationship Id="rId16"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46.png"/><Relationship Id="rId11" Type="http://schemas.openxmlformats.org/officeDocument/2006/relationships/image" Target="../media/image39.png"/><Relationship Id="rId5" Type="http://schemas.openxmlformats.org/officeDocument/2006/relationships/image" Target="../media/image45.png"/><Relationship Id="rId15" Type="http://schemas.openxmlformats.org/officeDocument/2006/relationships/image" Target="../media/image54.png"/><Relationship Id="rId10" Type="http://schemas.openxmlformats.org/officeDocument/2006/relationships/image" Target="../media/image49.png"/><Relationship Id="rId4" Type="http://schemas.openxmlformats.org/officeDocument/2006/relationships/image" Target="../media/image44.png"/><Relationship Id="rId9" Type="http://schemas.openxmlformats.org/officeDocument/2006/relationships/image" Target="../media/image35.png"/><Relationship Id="rId14" Type="http://schemas.openxmlformats.org/officeDocument/2006/relationships/image" Target="../media/image53.png"/></Relationships>
</file>

<file path=ppt/slides/_rels/slide8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1.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83.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image" Target="../media/image15.png"/><Relationship Id="rId7" Type="http://schemas.openxmlformats.org/officeDocument/2006/relationships/image" Target="../media/image75.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74.png"/><Relationship Id="rId11" Type="http://schemas.openxmlformats.org/officeDocument/2006/relationships/image" Target="../media/image71.png"/><Relationship Id="rId5" Type="http://schemas.openxmlformats.org/officeDocument/2006/relationships/image" Target="../media/image73.png"/><Relationship Id="rId10" Type="http://schemas.openxmlformats.org/officeDocument/2006/relationships/image" Target="../media/image78.png"/><Relationship Id="rId4" Type="http://schemas.openxmlformats.org/officeDocument/2006/relationships/image" Target="../media/image72.png"/><Relationship Id="rId9" Type="http://schemas.openxmlformats.org/officeDocument/2006/relationships/image" Target="../media/image77.png"/></Relationships>
</file>

<file path=ppt/slides/_rels/slide84.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72.png"/><Relationship Id="rId7" Type="http://schemas.openxmlformats.org/officeDocument/2006/relationships/image" Target="../media/image76.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75.png"/><Relationship Id="rId5" Type="http://schemas.openxmlformats.org/officeDocument/2006/relationships/image" Target="../media/image74.png"/><Relationship Id="rId10" Type="http://schemas.openxmlformats.org/officeDocument/2006/relationships/image" Target="../media/image71.png"/><Relationship Id="rId4" Type="http://schemas.openxmlformats.org/officeDocument/2006/relationships/image" Target="../media/image73.png"/><Relationship Id="rId9" Type="http://schemas.openxmlformats.org/officeDocument/2006/relationships/image" Target="../media/image78.png"/></Relationships>
</file>

<file path=ppt/slides/_rels/slide8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86.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9.pn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72.png"/><Relationship Id="rId7" Type="http://schemas.openxmlformats.org/officeDocument/2006/relationships/image" Target="../media/image76.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75.png"/><Relationship Id="rId5" Type="http://schemas.openxmlformats.org/officeDocument/2006/relationships/image" Target="../media/image74.png"/><Relationship Id="rId10" Type="http://schemas.openxmlformats.org/officeDocument/2006/relationships/image" Target="../media/image71.png"/><Relationship Id="rId4" Type="http://schemas.openxmlformats.org/officeDocument/2006/relationships/image" Target="../media/image73.png"/><Relationship Id="rId9" Type="http://schemas.openxmlformats.org/officeDocument/2006/relationships/image" Target="../media/image78.png"/></Relationships>
</file>

<file path=ppt/slides/_rels/slide8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8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0.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72.png"/><Relationship Id="rId7" Type="http://schemas.openxmlformats.org/officeDocument/2006/relationships/image" Target="../media/image76.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75.png"/><Relationship Id="rId5" Type="http://schemas.openxmlformats.org/officeDocument/2006/relationships/image" Target="../media/image74.png"/><Relationship Id="rId10" Type="http://schemas.openxmlformats.org/officeDocument/2006/relationships/image" Target="../media/image71.png"/><Relationship Id="rId4" Type="http://schemas.openxmlformats.org/officeDocument/2006/relationships/image" Target="../media/image73.png"/><Relationship Id="rId9" Type="http://schemas.openxmlformats.org/officeDocument/2006/relationships/image" Target="../media/image78.png"/></Relationships>
</file>

<file path=ppt/slides/_rels/slide9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3.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72.png"/><Relationship Id="rId7" Type="http://schemas.openxmlformats.org/officeDocument/2006/relationships/image" Target="../media/image76.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75.png"/><Relationship Id="rId5" Type="http://schemas.openxmlformats.org/officeDocument/2006/relationships/image" Target="../media/image74.png"/><Relationship Id="rId10" Type="http://schemas.openxmlformats.org/officeDocument/2006/relationships/image" Target="../media/image71.png"/><Relationship Id="rId4" Type="http://schemas.openxmlformats.org/officeDocument/2006/relationships/image" Target="../media/image73.png"/><Relationship Id="rId9" Type="http://schemas.openxmlformats.org/officeDocument/2006/relationships/image" Target="../media/image78.png"/></Relationships>
</file>

<file path=ppt/slides/_rels/slide9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7.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72.png"/><Relationship Id="rId7" Type="http://schemas.openxmlformats.org/officeDocument/2006/relationships/image" Target="../media/image76.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75.png"/><Relationship Id="rId5" Type="http://schemas.openxmlformats.org/officeDocument/2006/relationships/image" Target="../media/image74.png"/><Relationship Id="rId10" Type="http://schemas.openxmlformats.org/officeDocument/2006/relationships/image" Target="../media/image71.png"/><Relationship Id="rId4" Type="http://schemas.openxmlformats.org/officeDocument/2006/relationships/image" Target="../media/image73.png"/><Relationship Id="rId9" Type="http://schemas.openxmlformats.org/officeDocument/2006/relationships/image" Target="../media/image78.png"/></Relationships>
</file>

<file path=ppt/slides/_rels/slide9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00.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72.png"/><Relationship Id="rId7" Type="http://schemas.openxmlformats.org/officeDocument/2006/relationships/image" Target="../media/image76.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75.png"/><Relationship Id="rId5" Type="http://schemas.openxmlformats.org/officeDocument/2006/relationships/image" Target="../media/image74.png"/><Relationship Id="rId10" Type="http://schemas.openxmlformats.org/officeDocument/2006/relationships/image" Target="../media/image71.png"/><Relationship Id="rId4" Type="http://schemas.openxmlformats.org/officeDocument/2006/relationships/image" Target="../media/image73.png"/><Relationship Id="rId9" Type="http://schemas.openxmlformats.org/officeDocument/2006/relationships/image" Target="../media/image78.png"/></Relationships>
</file>

<file path=ppt/slides/_rels/slide10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0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83.png"/><Relationship Id="rId7" Type="http://schemas.openxmlformats.org/officeDocument/2006/relationships/image" Target="../media/image84.png"/><Relationship Id="rId2" Type="http://schemas.openxmlformats.org/officeDocument/2006/relationships/image" Target="../media/image82.jpeg"/><Relationship Id="rId1" Type="http://schemas.openxmlformats.org/officeDocument/2006/relationships/slideLayout" Target="../slideLayouts/slideLayout16.xml"/><Relationship Id="rId6" Type="http://schemas.openxmlformats.org/officeDocument/2006/relationships/image" Target="../media/image13.sv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240923" y="3774442"/>
            <a:ext cx="4886463" cy="461665"/>
          </a:xfrm>
          <a:prstGeom prst="rect">
            <a:avLst/>
          </a:prstGeom>
          <a:noFill/>
        </p:spPr>
        <p:txBody>
          <a:bodyPr wrap="square" rtlCol="0">
            <a:spAutoFit/>
          </a:bodyPr>
          <a:lstStyle/>
          <a:p>
            <a:r>
              <a:rPr lang="en-US" sz="2400" dirty="0">
                <a:latin typeface="Alexandria" pitchFamily="2" charset="-78"/>
                <a:cs typeface="Alexandria" pitchFamily="2" charset="-78"/>
              </a:rPr>
              <a:t>Prepared by Dr. </a:t>
            </a:r>
            <a:r>
              <a:rPr lang="en-US" sz="2400" dirty="0" smtClean="0">
                <a:latin typeface="Alexandria" pitchFamily="2" charset="-78"/>
                <a:cs typeface="Alexandria" pitchFamily="2" charset="-78"/>
              </a:rPr>
              <a:t>Diaa Salama</a:t>
            </a:r>
            <a:endParaRPr lang="en-US" sz="2400" dirty="0">
              <a:latin typeface="Alexandria" pitchFamily="2" charset="-78"/>
              <a:cs typeface="Alexandria" pitchFamily="2" charset="-78"/>
            </a:endParaRPr>
          </a:p>
        </p:txBody>
      </p:sp>
      <p:sp>
        <p:nvSpPr>
          <p:cNvPr id="31" name="TextBox 30"/>
          <p:cNvSpPr txBox="1"/>
          <p:nvPr/>
        </p:nvSpPr>
        <p:spPr>
          <a:xfrm>
            <a:off x="1108644" y="2424037"/>
            <a:ext cx="3591048" cy="1200329"/>
          </a:xfrm>
          <a:prstGeom prst="rect">
            <a:avLst/>
          </a:prstGeom>
          <a:noFill/>
        </p:spPr>
        <p:txBody>
          <a:bodyPr wrap="none" rtlCol="0">
            <a:spAutoFit/>
          </a:bodyPr>
          <a:lstStyle/>
          <a:p>
            <a:r>
              <a:rPr lang="en-US" sz="3600" b="1" dirty="0" smtClean="0">
                <a:solidFill>
                  <a:srgbClr val="00B0F0"/>
                </a:solidFill>
                <a:latin typeface="Alexandria" pitchFamily="2" charset="-78"/>
                <a:cs typeface="Alexandria" pitchFamily="2" charset="-78"/>
              </a:rPr>
              <a:t>Cybersecurity </a:t>
            </a:r>
            <a:endParaRPr lang="ar-EG" sz="3600" b="1" dirty="0" smtClean="0">
              <a:solidFill>
                <a:srgbClr val="00B0F0"/>
              </a:solidFill>
              <a:latin typeface="Alexandria" pitchFamily="2" charset="-78"/>
              <a:cs typeface="Alexandria" pitchFamily="2" charset="-78"/>
            </a:endParaRPr>
          </a:p>
          <a:p>
            <a:r>
              <a:rPr lang="en-US" sz="3600" b="1" dirty="0" smtClean="0">
                <a:solidFill>
                  <a:srgbClr val="00B0F0"/>
                </a:solidFill>
                <a:latin typeface="Alexandria" pitchFamily="2" charset="-78"/>
                <a:cs typeface="Alexandria" pitchFamily="2" charset="-78"/>
              </a:rPr>
              <a:t>Concepts</a:t>
            </a:r>
            <a:endParaRPr lang="en-US" sz="3600" b="1" dirty="0">
              <a:solidFill>
                <a:srgbClr val="00B0F0"/>
              </a:solidFill>
              <a:latin typeface="Alexandria" pitchFamily="2" charset="-78"/>
              <a:cs typeface="Alexandria" pitchFamily="2" charset="-78"/>
            </a:endParaRPr>
          </a:p>
        </p:txBody>
      </p:sp>
      <p:sp>
        <p:nvSpPr>
          <p:cNvPr id="34" name="Rectangle: Rounded Corners 33"/>
          <p:cNvSpPr/>
          <p:nvPr/>
        </p:nvSpPr>
        <p:spPr>
          <a:xfrm>
            <a:off x="102149" y="587985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Black" pitchFamily="2" charset="-78"/>
                <a:cs typeface="Alexandria Black" pitchFamily="2" charset="-78"/>
              </a:rPr>
              <a:t>Lecture </a:t>
            </a:r>
            <a:r>
              <a:rPr lang="en-US" sz="2400" b="1" dirty="0" smtClean="0">
                <a:solidFill>
                  <a:schemeClr val="bg1"/>
                </a:solidFill>
                <a:latin typeface="Alexandria Black" pitchFamily="2" charset="-78"/>
                <a:cs typeface="Alexandria Black" pitchFamily="2" charset="-78"/>
              </a:rPr>
              <a:t>9</a:t>
            </a:r>
            <a:endParaRPr lang="en-US" sz="2400" b="1" dirty="0">
              <a:solidFill>
                <a:schemeClr val="bg1"/>
              </a:solidFill>
              <a:latin typeface="Alexandria Black" pitchFamily="2" charset="-78"/>
              <a:cs typeface="Alexandria Black" pitchFamily="2" charset="-78"/>
            </a:endParaRPr>
          </a:p>
        </p:txBody>
      </p:sp>
      <p:sp>
        <p:nvSpPr>
          <p:cNvPr id="46" name="TextBox 45"/>
          <p:cNvSpPr txBox="1"/>
          <p:nvPr/>
        </p:nvSpPr>
        <p:spPr>
          <a:xfrm>
            <a:off x="329268" y="5104240"/>
            <a:ext cx="5798118" cy="830997"/>
          </a:xfrm>
          <a:prstGeom prst="rect">
            <a:avLst/>
          </a:prstGeom>
          <a:noFill/>
        </p:spPr>
        <p:txBody>
          <a:bodyPr wrap="square" rtlCol="0">
            <a:spAutoFit/>
          </a:bodyPr>
          <a:lstStyle/>
          <a:p>
            <a:r>
              <a:rPr lang="en-US" sz="1600" dirty="0" smtClean="0">
                <a:latin typeface="Alexandria" pitchFamily="2" charset="-78"/>
                <a:cs typeface="Alexandria" pitchFamily="2" charset="-78"/>
              </a:rPr>
              <a:t>FNT625</a:t>
            </a:r>
            <a:r>
              <a:rPr lang="ar-EG" sz="1600" dirty="0" smtClean="0">
                <a:latin typeface="Alexandria" pitchFamily="2" charset="-78"/>
                <a:cs typeface="Alexandria" pitchFamily="2" charset="-78"/>
              </a:rPr>
              <a:t> </a:t>
            </a:r>
          </a:p>
          <a:p>
            <a:r>
              <a:rPr lang="en-US" sz="1600" b="1" dirty="0" smtClean="0">
                <a:latin typeface="Alexandria" pitchFamily="2" charset="-78"/>
                <a:cs typeface="Alexandria" pitchFamily="2" charset="-78"/>
              </a:rPr>
              <a:t>Simplified Advanced </a:t>
            </a:r>
            <a:r>
              <a:rPr lang="en-US" sz="1600" b="1" dirty="0">
                <a:latin typeface="Alexandria" pitchFamily="2" charset="-78"/>
                <a:cs typeface="Alexandria" pitchFamily="2" charset="-78"/>
              </a:rPr>
              <a:t>Encryption Standard </a:t>
            </a:r>
            <a:r>
              <a:rPr lang="en-US" sz="1600" b="1" dirty="0" smtClean="0">
                <a:latin typeface="Alexandria" pitchFamily="2" charset="-78"/>
                <a:cs typeface="Alexandria" pitchFamily="2" charset="-78"/>
              </a:rPr>
              <a:t>(S_AES) , </a:t>
            </a:r>
            <a:r>
              <a:rPr lang="en-US" sz="1600" b="1" dirty="0" smtClean="0">
                <a:latin typeface="Alexandria" pitchFamily="2" charset="-78"/>
                <a:cs typeface="Alexandria" pitchFamily="2" charset="-78"/>
              </a:rPr>
              <a:t>RSA</a:t>
            </a:r>
          </a:p>
        </p:txBody>
      </p:sp>
      <p:sp>
        <p:nvSpPr>
          <p:cNvPr id="14" name="Oval 13"/>
          <p:cNvSpPr/>
          <p:nvPr/>
        </p:nvSpPr>
        <p:spPr>
          <a:xfrm>
            <a:off x="6240382" y="-6365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0593"/>
    </mc:Choice>
    <mc:Fallback xmlns="">
      <p:transition spd="slow" advTm="19059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591048" cy="1877437"/>
          </a:xfrm>
          <a:prstGeom prst="rect">
            <a:avLst/>
          </a:prstGeom>
          <a:noFill/>
        </p:spPr>
        <p:txBody>
          <a:bodyPr wrap="none" rtlCol="0">
            <a:spAutoFit/>
          </a:bodyPr>
          <a:lstStyle/>
          <a:p>
            <a:pPr lvl="0"/>
            <a:r>
              <a:rPr lang="en-US" sz="3600" b="1" dirty="0" smtClean="0">
                <a:solidFill>
                  <a:srgbClr val="00B0F0"/>
                </a:solidFill>
                <a:latin typeface="Alexandria" pitchFamily="2" charset="-78"/>
                <a:cs typeface="Alexandria" pitchFamily="2" charset="-78"/>
              </a:rPr>
              <a:t>Cybersecurity </a:t>
            </a:r>
            <a:endParaRPr lang="ar-EG" sz="3600" b="1" dirty="0">
              <a:solidFill>
                <a:srgbClr val="00B0F0"/>
              </a:solidFill>
              <a:latin typeface="Alexandria" pitchFamily="2" charset="-78"/>
              <a:cs typeface="Alexandria" pitchFamily="2" charset="-78"/>
            </a:endParaRPr>
          </a:p>
          <a:p>
            <a:pPr lvl="0"/>
            <a:r>
              <a:rPr lang="en-US" sz="3600" b="1" dirty="0">
                <a:solidFill>
                  <a:srgbClr val="00B0F0"/>
                </a:solidFill>
                <a:latin typeface="Alexandria" pitchFamily="2" charset="-78"/>
                <a:cs typeface="Alexandria" pitchFamily="2" charset="-78"/>
              </a:rPr>
              <a:t>Concepts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Alexandria" pitchFamily="2" charset="-78"/>
                <a:cs typeface="Alexandria" pitchFamily="2" charset="-78"/>
              </a:rPr>
              <a:t>Lecture 9</a:t>
            </a:r>
          </a:p>
        </p:txBody>
      </p:sp>
      <p:sp>
        <p:nvSpPr>
          <p:cNvPr id="11" name="TextBox 10"/>
          <p:cNvSpPr txBox="1"/>
          <p:nvPr/>
        </p:nvSpPr>
        <p:spPr>
          <a:xfrm>
            <a:off x="5808549" y="4832070"/>
            <a:ext cx="5687776" cy="830997"/>
          </a:xfrm>
          <a:prstGeom prst="rect">
            <a:avLst/>
          </a:prstGeom>
          <a:noFill/>
        </p:spPr>
        <p:txBody>
          <a:bodyPr wrap="none" rtlCol="0">
            <a:spAutoFit/>
          </a:bodyPr>
          <a:lstStyle/>
          <a:p>
            <a:r>
              <a:rPr lang="en-US" sz="1600" dirty="0">
                <a:latin typeface="Alexandria" pitchFamily="2" charset="-78"/>
                <a:cs typeface="Alexandria" pitchFamily="2" charset="-78"/>
              </a:rPr>
              <a:t>FNT625 </a:t>
            </a:r>
            <a:endParaRPr lang="en-US" sz="1600" dirty="0" smtClean="0">
              <a:latin typeface="Alexandria" pitchFamily="2" charset="-78"/>
              <a:cs typeface="Alexandria" pitchFamily="2" charset="-78"/>
            </a:endParaRPr>
          </a:p>
          <a:p>
            <a:r>
              <a:rPr lang="en-US" sz="1600" b="1" dirty="0">
                <a:latin typeface="Alexandria" pitchFamily="2" charset="-78"/>
                <a:cs typeface="Alexandria" pitchFamily="2" charset="-78"/>
              </a:rPr>
              <a:t>Simplified Advanced Encryption Standard (S_AES) , </a:t>
            </a:r>
            <a:endParaRPr lang="en-US" sz="1600" b="1" dirty="0" smtClean="0">
              <a:latin typeface="Alexandria" pitchFamily="2" charset="-78"/>
              <a:cs typeface="Alexandria" pitchFamily="2" charset="-78"/>
            </a:endParaRPr>
          </a:p>
          <a:p>
            <a:r>
              <a:rPr lang="en-US" sz="1600" b="1" dirty="0" smtClean="0">
                <a:latin typeface="Alexandria" pitchFamily="2" charset="-78"/>
                <a:cs typeface="Alexandria" pitchFamily="2" charset="-78"/>
              </a:rPr>
              <a:t>RSA</a:t>
            </a:r>
            <a:endParaRPr lang="en-US" sz="1600" b="1" dirty="0">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Diaa Salama</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2064"/>
    </mc:Choice>
    <mc:Fallback xmlns="">
      <p:transition spd="slow" advTm="10206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7842D80-A21C-481D-8BBB-E852B8012BE9}"/>
              </a:ext>
            </a:extLst>
          </p:cNvPr>
          <p:cNvSpPr>
            <a:spLocks noGrp="1"/>
          </p:cNvSpPr>
          <p:nvPr>
            <p:ph type="sldNum" sz="quarter" idx="12"/>
          </p:nvPr>
        </p:nvSpPr>
        <p:spPr/>
        <p:txBody>
          <a:bodyPr/>
          <a:lstStyle/>
          <a:p>
            <a:pPr eaLnBrk="0" fontAlgn="base" hangingPunct="0">
              <a:spcBef>
                <a:spcPct val="0"/>
              </a:spcBef>
              <a:spcAft>
                <a:spcPct val="0"/>
              </a:spcAft>
            </a:pPr>
            <a:fld id="{68664E48-8EBF-45D4-86A6-5BE608535861}" type="slidenum">
              <a:rPr lang="en-US" altLang="en-US" b="1">
                <a:latin typeface="Arial" panose="020B0604020202020204" pitchFamily="34" charset="0"/>
              </a:rPr>
              <a:pPr eaLnBrk="0" fontAlgn="base" hangingPunct="0">
                <a:spcBef>
                  <a:spcPct val="0"/>
                </a:spcBef>
                <a:spcAft>
                  <a:spcPct val="0"/>
                </a:spcAft>
              </a:pPr>
              <a:t>3</a:t>
            </a:fld>
            <a:endParaRPr lang="en-US" altLang="en-US" b="1" dirty="0">
              <a:latin typeface="Arial" panose="020B0604020202020204" pitchFamily="34" charset="0"/>
            </a:endParaRPr>
          </a:p>
        </p:txBody>
      </p:sp>
      <p:pic>
        <p:nvPicPr>
          <p:cNvPr id="6" name="Picture 4" descr="http://www.clker.com/cliparts/e/e/4/f/">
            <a:extLst>
              <a:ext uri="{FF2B5EF4-FFF2-40B4-BE49-F238E27FC236}">
                <a16:creationId xmlns:a16="http://schemas.microsoft.com/office/drawing/2014/main" id="{E46A29D7-9008-4B50-945F-8A1413BDD5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68194" y="3599816"/>
            <a:ext cx="2114006" cy="211400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530E66A9-3341-4690-8FF2-0A84181448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62200" y="3581401"/>
            <a:ext cx="1981200" cy="2437221"/>
          </a:xfrm>
          <a:prstGeom prst="rect">
            <a:avLst/>
          </a:prstGeom>
        </p:spPr>
      </p:pic>
      <p:pic>
        <p:nvPicPr>
          <p:cNvPr id="8" name="Picture 7">
            <a:extLst>
              <a:ext uri="{FF2B5EF4-FFF2-40B4-BE49-F238E27FC236}">
                <a16:creationId xmlns:a16="http://schemas.microsoft.com/office/drawing/2014/main" id="{A095C8F0-5825-4065-AE00-D506976183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4653" y="1066800"/>
            <a:ext cx="2862695" cy="2209800"/>
          </a:xfrm>
          <a:prstGeom prst="rect">
            <a:avLst/>
          </a:prstGeom>
        </p:spPr>
      </p:pic>
      <p:pic>
        <p:nvPicPr>
          <p:cNvPr id="9" name="Picture 2" descr="ÙØªÙØ¬Ø© Ø¨Ø­Ø« Ø§ÙØµÙØ± Ø¹Ù âªgif Countdown 10â¬â">
            <a:extLst>
              <a:ext uri="{FF2B5EF4-FFF2-40B4-BE49-F238E27FC236}">
                <a16:creationId xmlns:a16="http://schemas.microsoft.com/office/drawing/2014/main" id="{17D1AA2E-649B-489D-B8E3-E4CECEA25782}"/>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143500" y="3704319"/>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1132399"/>
      </p:ext>
    </p:extLst>
  </p:cSld>
  <p:clrMapOvr>
    <a:masterClrMapping/>
  </p:clrMapOvr>
  <mc:AlternateContent xmlns:mc="http://schemas.openxmlformats.org/markup-compatibility/2006" xmlns:p14="http://schemas.microsoft.com/office/powerpoint/2010/main">
    <mc:Choice Requires="p14">
      <p:transition spd="slow" p14:dur="2000" advTm="10757"/>
    </mc:Choice>
    <mc:Fallback xmlns="">
      <p:transition spd="slow" advTm="1075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p:cNvSpPr/>
          <p:nvPr/>
        </p:nvSpPr>
        <p:spPr>
          <a:xfrm>
            <a:off x="1127760" y="4884389"/>
            <a:ext cx="4928342" cy="1387175"/>
          </a:xfrm>
          <a:prstGeom prst="rect">
            <a:avLst/>
          </a:prstGeom>
          <a:noFill/>
        </p:spPr>
        <p:txBody>
          <a:bodyPr wrap="square">
            <a:spAutoFit/>
          </a:bodyPr>
          <a:lstStyle/>
          <a:p>
            <a:pPr>
              <a:lnSpc>
                <a:spcPct val="120000"/>
              </a:lnSpc>
            </a:pPr>
            <a:r>
              <a:rPr lang="en-US" sz="2400" b="1" dirty="0">
                <a:solidFill>
                  <a:srgbClr val="00B0F0"/>
                </a:solidFill>
                <a:latin typeface="Alexandria" pitchFamily="2" charset="-78"/>
                <a:cs typeface="Alexandria" pitchFamily="2" charset="-78"/>
              </a:rPr>
              <a:t>Simplified Advanced Encryption Standard (S_AES) , </a:t>
            </a:r>
            <a:r>
              <a:rPr lang="en-US" sz="2400" b="1" dirty="0" smtClean="0">
                <a:solidFill>
                  <a:srgbClr val="00B0F0"/>
                </a:solidFill>
                <a:latin typeface="Alexandria" pitchFamily="2" charset="-78"/>
                <a:cs typeface="Alexandria" pitchFamily="2" charset="-78"/>
              </a:rPr>
              <a:t>RSA</a:t>
            </a:r>
            <a:endParaRPr lang="en-US" sz="2400" b="1" dirty="0">
              <a:solidFill>
                <a:srgbClr val="00B0F0"/>
              </a:solidFill>
              <a:latin typeface="Alexandria" pitchFamily="2" charset="-78"/>
              <a:cs typeface="Alexandria" pitchFamily="2" charset="-78"/>
            </a:endParaRPr>
          </a:p>
        </p:txBody>
      </p:sp>
      <p:sp>
        <p:nvSpPr>
          <p:cNvPr id="41" name="TextBox 40"/>
          <p:cNvSpPr txBox="1"/>
          <p:nvPr/>
        </p:nvSpPr>
        <p:spPr>
          <a:xfrm>
            <a:off x="6301339" y="1259391"/>
            <a:ext cx="4265911" cy="400110"/>
          </a:xfrm>
          <a:prstGeom prst="rect">
            <a:avLst/>
          </a:prstGeom>
          <a:noFill/>
        </p:spPr>
        <p:txBody>
          <a:bodyPr wrap="none" rtlCol="0">
            <a:spAutoFit/>
          </a:bodyPr>
          <a:lstStyle/>
          <a:p>
            <a:r>
              <a:rPr lang="en-US" sz="2000" b="1" dirty="0" smtClean="0">
                <a:solidFill>
                  <a:srgbClr val="00B0F0"/>
                </a:solidFill>
                <a:latin typeface="Alexandria Black" pitchFamily="2" charset="-78"/>
                <a:cs typeface="Alexandria Black" pitchFamily="2" charset="-78"/>
              </a:rPr>
              <a:t>Lets Start the Eighth Lecture </a:t>
            </a:r>
            <a:endParaRPr lang="en-US" sz="2000" b="1" dirty="0">
              <a:solidFill>
                <a:srgbClr val="00B0F0"/>
              </a:solidFill>
              <a:latin typeface="Alexandria Black" pitchFamily="2" charset="-78"/>
              <a:cs typeface="Alexandria Black"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93808"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60547640"/>
      </p:ext>
    </p:extLst>
  </p:cSld>
  <p:clrMapOvr>
    <a:masterClrMapping/>
  </p:clrMapOvr>
  <mc:AlternateContent xmlns:mc="http://schemas.openxmlformats.org/markup-compatibility/2006" xmlns:p14="http://schemas.microsoft.com/office/powerpoint/2010/main">
    <mc:Choice Requires="p14">
      <p:transition spd="slow" p14:dur="2000" advTm="44464"/>
    </mc:Choice>
    <mc:Fallback xmlns="">
      <p:transition spd="slow" advTm="444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1292698" y="2228403"/>
            <a:ext cx="9593586" cy="1854711"/>
            <a:chOff x="1372648" y="911667"/>
            <a:chExt cx="9593586" cy="1854711"/>
          </a:xfrm>
        </p:grpSpPr>
        <p:grpSp>
          <p:nvGrpSpPr>
            <p:cNvPr id="3" name="object 3"/>
            <p:cNvGrpSpPr/>
            <p:nvPr/>
          </p:nvGrpSpPr>
          <p:grpSpPr>
            <a:xfrm>
              <a:off x="1372648" y="911667"/>
              <a:ext cx="9593586" cy="1854711"/>
              <a:chOff x="1254252" y="949448"/>
              <a:chExt cx="9593586" cy="1854711"/>
            </a:xfrm>
          </p:grpSpPr>
          <p:pic>
            <p:nvPicPr>
              <p:cNvPr id="4" name="object 4"/>
              <p:cNvPicPr/>
              <p:nvPr/>
            </p:nvPicPr>
            <p:blipFill>
              <a:blip r:embed="rId2" cstate="print"/>
              <a:stretch>
                <a:fillRect/>
              </a:stretch>
            </p:blipFill>
            <p:spPr>
              <a:xfrm>
                <a:off x="1336540" y="949448"/>
                <a:ext cx="9511298" cy="867174"/>
              </a:xfrm>
              <a:prstGeom prst="rect">
                <a:avLst/>
              </a:prstGeom>
            </p:spPr>
          </p:pic>
          <p:pic>
            <p:nvPicPr>
              <p:cNvPr id="5" name="object 5"/>
              <p:cNvPicPr/>
              <p:nvPr/>
            </p:nvPicPr>
            <p:blipFill>
              <a:blip r:embed="rId3" cstate="print"/>
              <a:stretch>
                <a:fillRect/>
              </a:stretch>
            </p:blipFill>
            <p:spPr>
              <a:xfrm>
                <a:off x="1254252" y="969251"/>
                <a:ext cx="4514088"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pic>
            <p:nvPicPr>
              <p:cNvPr id="7" name="object 7"/>
              <p:cNvPicPr/>
              <p:nvPr/>
            </p:nvPicPr>
            <p:blipFill>
              <a:blip r:embed="rId2" cstate="print"/>
              <a:stretch>
                <a:fillRect/>
              </a:stretch>
            </p:blipFill>
            <p:spPr>
              <a:xfrm>
                <a:off x="1336540" y="1886708"/>
                <a:ext cx="9511298" cy="867174"/>
              </a:xfrm>
              <a:prstGeom prst="rect">
                <a:avLst/>
              </a:prstGeom>
            </p:spPr>
          </p:pic>
          <p:pic>
            <p:nvPicPr>
              <p:cNvPr id="8" name="object 8"/>
              <p:cNvPicPr/>
              <p:nvPr/>
            </p:nvPicPr>
            <p:blipFill>
              <a:blip r:embed="rId4" cstate="print"/>
              <a:stretch>
                <a:fillRect/>
              </a:stretch>
            </p:blipFill>
            <p:spPr>
              <a:xfrm>
                <a:off x="1254252" y="1904987"/>
                <a:ext cx="4718304"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grpSp>
        <p:sp>
          <p:nvSpPr>
            <p:cNvPr id="26" name="Rectangle 25"/>
            <p:cNvSpPr/>
            <p:nvPr/>
          </p:nvSpPr>
          <p:spPr>
            <a:xfrm>
              <a:off x="1782885" y="1078523"/>
              <a:ext cx="8146204" cy="523220"/>
            </a:xfrm>
            <a:prstGeom prst="rect">
              <a:avLst/>
            </a:prstGeom>
          </p:spPr>
          <p:txBody>
            <a:bodyPr wrap="none">
              <a:spAutoFit/>
            </a:bodyPr>
            <a:lstStyle/>
            <a:p>
              <a:pPr marL="12700">
                <a:lnSpc>
                  <a:spcPct val="100000"/>
                </a:lnSpc>
                <a:spcBef>
                  <a:spcPts val="105"/>
                </a:spcBef>
              </a:pPr>
              <a:r>
                <a:rPr lang="en-US" sz="2800" b="1" dirty="0">
                  <a:solidFill>
                    <a:srgbClr val="FFFFFF"/>
                  </a:solidFill>
                  <a:latin typeface="Times New Roman" panose="02020603050405020304" pitchFamily="18" charset="0"/>
                  <a:cs typeface="Times New Roman" panose="02020603050405020304" pitchFamily="18" charset="0"/>
                </a:rPr>
                <a:t>Simplified Advanced Encryption Standard </a:t>
              </a:r>
              <a:r>
                <a:rPr lang="en-US" sz="2800" b="1" dirty="0" smtClean="0">
                  <a:solidFill>
                    <a:srgbClr val="FFFFFF"/>
                  </a:solidFill>
                  <a:latin typeface="Times New Roman" panose="02020603050405020304" pitchFamily="18" charset="0"/>
                  <a:cs typeface="Times New Roman" panose="02020603050405020304" pitchFamily="18" charset="0"/>
                </a:rPr>
                <a:t>(S_AES)</a:t>
              </a:r>
              <a:endParaRPr lang="en-US" sz="2800" b="1" dirty="0">
                <a:solidFill>
                  <a:srgbClr val="FFFFFF"/>
                </a:solidFill>
                <a:latin typeface="Times New Roman" panose="02020603050405020304" pitchFamily="18" charset="0"/>
                <a:cs typeface="Times New Roman" panose="02020603050405020304" pitchFamily="18" charset="0"/>
              </a:endParaRPr>
            </a:p>
          </p:txBody>
        </p:sp>
        <p:sp>
          <p:nvSpPr>
            <p:cNvPr id="27" name="Rectangle 26"/>
            <p:cNvSpPr/>
            <p:nvPr/>
          </p:nvSpPr>
          <p:spPr>
            <a:xfrm>
              <a:off x="1787629" y="1902023"/>
              <a:ext cx="909544" cy="523220"/>
            </a:xfrm>
            <a:prstGeom prst="rect">
              <a:avLst/>
            </a:prstGeom>
          </p:spPr>
          <p:txBody>
            <a:bodyPr wrap="none">
              <a:spAutoFit/>
            </a:bodyPr>
            <a:lstStyle/>
            <a:p>
              <a:pPr marR="5080"/>
              <a:r>
                <a:rPr lang="en-US" sz="2800" b="1" dirty="0" smtClean="0">
                  <a:solidFill>
                    <a:srgbClr val="FFFFFF"/>
                  </a:solidFill>
                  <a:latin typeface="Times New Roman" panose="02020603050405020304" pitchFamily="18" charset="0"/>
                  <a:cs typeface="Times New Roman" panose="02020603050405020304" pitchFamily="18" charset="0"/>
                </a:rPr>
                <a:t>RSA</a:t>
              </a:r>
              <a:endParaRPr lang="en-US" sz="2800" b="1" dirty="0">
                <a:solidFill>
                  <a:srgbClr val="FFFFFF"/>
                </a:solidFill>
                <a:latin typeface="Times New Roman" panose="02020603050405020304" pitchFamily="18" charset="0"/>
                <a:cs typeface="Times New Roman" panose="02020603050405020304" pitchFamily="18" charset="0"/>
              </a:endParaRPr>
            </a:p>
          </p:txBody>
        </p:sp>
      </p:grpSp>
      <p:sp>
        <p:nvSpPr>
          <p:cNvPr id="31" name="TextBox 30"/>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3714" y="18493"/>
            <a:ext cx="2305141" cy="1076343"/>
          </a:xfrm>
          <a:prstGeom prst="rect">
            <a:avLst/>
          </a:prstGeom>
        </p:spPr>
      </p:pic>
    </p:spTree>
    <p:extLst>
      <p:ext uri="{BB962C8B-B14F-4D97-AF65-F5344CB8AC3E}">
        <p14:creationId xmlns:p14="http://schemas.microsoft.com/office/powerpoint/2010/main" val="118933953"/>
      </p:ext>
    </p:extLst>
  </p:cSld>
  <p:clrMapOvr>
    <a:masterClrMapping/>
  </p:clrMapOvr>
  <mc:AlternateContent xmlns:mc="http://schemas.openxmlformats.org/markup-compatibility/2006" xmlns:p14="http://schemas.microsoft.com/office/powerpoint/2010/main">
    <mc:Choice Requires="p14">
      <p:transition spd="slow" p14:dur="2000" advTm="46834"/>
    </mc:Choice>
    <mc:Fallback xmlns="">
      <p:transition spd="slow" advTm="46834"/>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1095" y="-4697"/>
            <a:ext cx="2305141" cy="1076343"/>
          </a:xfrm>
          <a:prstGeom prst="rect">
            <a:avLst/>
          </a:prstGeom>
        </p:spPr>
      </p:pic>
      <p:grpSp>
        <p:nvGrpSpPr>
          <p:cNvPr id="23" name="Group 22"/>
          <p:cNvGrpSpPr/>
          <p:nvPr/>
        </p:nvGrpSpPr>
        <p:grpSpPr>
          <a:xfrm>
            <a:off x="1292698" y="2228403"/>
            <a:ext cx="9593586" cy="1854711"/>
            <a:chOff x="1372648" y="911667"/>
            <a:chExt cx="9593586" cy="1854711"/>
          </a:xfrm>
        </p:grpSpPr>
        <p:grpSp>
          <p:nvGrpSpPr>
            <p:cNvPr id="24" name="object 3"/>
            <p:cNvGrpSpPr/>
            <p:nvPr/>
          </p:nvGrpSpPr>
          <p:grpSpPr>
            <a:xfrm>
              <a:off x="1372648" y="911667"/>
              <a:ext cx="9593586" cy="1854711"/>
              <a:chOff x="1254252" y="949448"/>
              <a:chExt cx="9593586" cy="1854711"/>
            </a:xfrm>
          </p:grpSpPr>
          <p:pic>
            <p:nvPicPr>
              <p:cNvPr id="33" name="object 4"/>
              <p:cNvPicPr/>
              <p:nvPr/>
            </p:nvPicPr>
            <p:blipFill>
              <a:blip r:embed="rId3" cstate="print"/>
              <a:stretch>
                <a:fillRect/>
              </a:stretch>
            </p:blipFill>
            <p:spPr>
              <a:xfrm>
                <a:off x="1336540" y="949448"/>
                <a:ext cx="9511298" cy="867174"/>
              </a:xfrm>
              <a:prstGeom prst="rect">
                <a:avLst/>
              </a:prstGeom>
            </p:spPr>
          </p:pic>
          <p:pic>
            <p:nvPicPr>
              <p:cNvPr id="34" name="object 5"/>
              <p:cNvPicPr/>
              <p:nvPr/>
            </p:nvPicPr>
            <p:blipFill>
              <a:blip r:embed="rId4" cstate="print"/>
              <a:stretch>
                <a:fillRect/>
              </a:stretch>
            </p:blipFill>
            <p:spPr>
              <a:xfrm>
                <a:off x="1254252" y="969251"/>
                <a:ext cx="4514088" cy="899172"/>
              </a:xfrm>
              <a:prstGeom prst="rect">
                <a:avLst/>
              </a:prstGeom>
            </p:spPr>
          </p:pic>
          <p:sp>
            <p:nvSpPr>
              <p:cNvPr id="35"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chemeClr val="accent6"/>
              </a:solidFill>
            </p:spPr>
            <p:txBody>
              <a:bodyPr wrap="square" lIns="0" tIns="0" rIns="0" bIns="0" rtlCol="0"/>
              <a:lstStyle/>
              <a:p>
                <a:endParaRPr dirty="0"/>
              </a:p>
            </p:txBody>
          </p:sp>
          <p:pic>
            <p:nvPicPr>
              <p:cNvPr id="36" name="object 7"/>
              <p:cNvPicPr/>
              <p:nvPr/>
            </p:nvPicPr>
            <p:blipFill>
              <a:blip r:embed="rId3" cstate="print"/>
              <a:stretch>
                <a:fillRect/>
              </a:stretch>
            </p:blipFill>
            <p:spPr>
              <a:xfrm>
                <a:off x="1336540" y="1886708"/>
                <a:ext cx="9511298" cy="867174"/>
              </a:xfrm>
              <a:prstGeom prst="rect">
                <a:avLst/>
              </a:prstGeom>
            </p:spPr>
          </p:pic>
          <p:pic>
            <p:nvPicPr>
              <p:cNvPr id="37" name="object 8"/>
              <p:cNvPicPr/>
              <p:nvPr/>
            </p:nvPicPr>
            <p:blipFill>
              <a:blip r:embed="rId5" cstate="print"/>
              <a:stretch>
                <a:fillRect/>
              </a:stretch>
            </p:blipFill>
            <p:spPr>
              <a:xfrm>
                <a:off x="1254252" y="1904987"/>
                <a:ext cx="4718304" cy="899172"/>
              </a:xfrm>
              <a:prstGeom prst="rect">
                <a:avLst/>
              </a:prstGeom>
            </p:spPr>
          </p:pic>
          <p:sp>
            <p:nvSpPr>
              <p:cNvPr id="38"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grpSp>
        <p:sp>
          <p:nvSpPr>
            <p:cNvPr id="25" name="Rectangle 24"/>
            <p:cNvSpPr/>
            <p:nvPr/>
          </p:nvSpPr>
          <p:spPr>
            <a:xfrm>
              <a:off x="1782885" y="1078523"/>
              <a:ext cx="7905754" cy="523220"/>
            </a:xfrm>
            <a:prstGeom prst="rect">
              <a:avLst/>
            </a:prstGeom>
          </p:spPr>
          <p:txBody>
            <a:bodyPr wrap="none">
              <a:spAutoFit/>
            </a:bodyPr>
            <a:lstStyle/>
            <a:p>
              <a:pPr marL="12700">
                <a:lnSpc>
                  <a:spcPct val="100000"/>
                </a:lnSpc>
                <a:spcBef>
                  <a:spcPts val="105"/>
                </a:spcBef>
              </a:pPr>
              <a:r>
                <a:rPr lang="en-US" sz="2800" b="1" dirty="0">
                  <a:solidFill>
                    <a:srgbClr val="FFFFFF"/>
                  </a:solidFill>
                  <a:latin typeface="Times New Roman" panose="02020603050405020304" pitchFamily="18" charset="0"/>
                  <a:cs typeface="Times New Roman" panose="02020603050405020304" pitchFamily="18" charset="0"/>
                </a:rPr>
                <a:t>Simplified Advanced Encryption </a:t>
              </a:r>
              <a:r>
                <a:rPr lang="en-US" sz="2800" b="1" dirty="0" smtClean="0">
                  <a:solidFill>
                    <a:srgbClr val="FFFFFF"/>
                  </a:solidFill>
                  <a:latin typeface="Times New Roman" panose="02020603050405020304" pitchFamily="18" charset="0"/>
                  <a:cs typeface="Times New Roman" panose="02020603050405020304" pitchFamily="18" charset="0"/>
                </a:rPr>
                <a:t>Standard S_AES</a:t>
              </a:r>
              <a:endParaRPr lang="en-US" sz="2800" b="1" dirty="0">
                <a:solidFill>
                  <a:srgbClr val="FFFFFF"/>
                </a:solidFill>
                <a:latin typeface="Times New Roman" panose="02020603050405020304" pitchFamily="18" charset="0"/>
                <a:cs typeface="Times New Roman" panose="02020603050405020304" pitchFamily="18" charset="0"/>
              </a:endParaRPr>
            </a:p>
          </p:txBody>
        </p:sp>
        <p:sp>
          <p:nvSpPr>
            <p:cNvPr id="30" name="Rectangle 29"/>
            <p:cNvSpPr/>
            <p:nvPr/>
          </p:nvSpPr>
          <p:spPr>
            <a:xfrm>
              <a:off x="1787629" y="1902023"/>
              <a:ext cx="909544" cy="523220"/>
            </a:xfrm>
            <a:prstGeom prst="rect">
              <a:avLst/>
            </a:prstGeom>
          </p:spPr>
          <p:txBody>
            <a:bodyPr wrap="none">
              <a:spAutoFit/>
            </a:bodyPr>
            <a:lstStyle/>
            <a:p>
              <a:pPr marR="5080"/>
              <a:r>
                <a:rPr lang="en-US" sz="2800" b="1" dirty="0" smtClean="0">
                  <a:solidFill>
                    <a:srgbClr val="FFFFFF"/>
                  </a:solidFill>
                  <a:latin typeface="Times New Roman" panose="02020603050405020304" pitchFamily="18" charset="0"/>
                  <a:cs typeface="Times New Roman" panose="02020603050405020304" pitchFamily="18" charset="0"/>
                </a:rPr>
                <a:t>RSA</a:t>
              </a:r>
              <a:endParaRPr lang="en-US" sz="2800" b="1" dirty="0">
                <a:solidFill>
                  <a:srgbClr val="FFFFFF"/>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305927555"/>
      </p:ext>
    </p:extLst>
  </p:cSld>
  <p:clrMapOvr>
    <a:masterClrMapping/>
  </p:clrMapOvr>
  <mc:AlternateContent xmlns:mc="http://schemas.openxmlformats.org/markup-compatibility/2006" xmlns:p14="http://schemas.microsoft.com/office/powerpoint/2010/main">
    <mc:Choice Requires="p14">
      <p:transition spd="slow" p14:dur="2000" advTm="175148"/>
    </mc:Choice>
    <mc:Fallback xmlns="">
      <p:transition spd="slow" advTm="17514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3150" y="1414237"/>
            <a:ext cx="10812720" cy="46915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a:latin typeface="Alexandria Black" pitchFamily="2" charset="-78"/>
                <a:ea typeface="ヒラギノ角ゴ Pro W3" charset="-128"/>
                <a:cs typeface="Alexandria Black" pitchFamily="2" charset="-78"/>
              </a:rPr>
              <a:t>Cryptography and Network Security</a:t>
            </a:r>
            <a:endParaRPr lang="en-US" sz="2200" dirty="0">
              <a:latin typeface="Alexandria Black" pitchFamily="2" charset="-78"/>
              <a:cs typeface="Alexandria Black" pitchFamily="2" charset="-78"/>
            </a:endParaRPr>
          </a:p>
        </p:txBody>
      </p:sp>
      <p:pic>
        <p:nvPicPr>
          <p:cNvPr id="12" name="object 3"/>
          <p:cNvPicPr/>
          <p:nvPr/>
        </p:nvPicPr>
        <p:blipFill>
          <a:blip r:embed="rId3" cstate="print"/>
          <a:stretch>
            <a:fillRect/>
          </a:stretch>
        </p:blipFill>
        <p:spPr>
          <a:xfrm>
            <a:off x="1374562" y="2710117"/>
            <a:ext cx="8304288" cy="2624361"/>
          </a:xfrm>
          <a:prstGeom prst="rect">
            <a:avLst/>
          </a:prstGeom>
        </p:spPr>
      </p:pic>
    </p:spTree>
    <p:extLst>
      <p:ext uri="{BB962C8B-B14F-4D97-AF65-F5344CB8AC3E}">
        <p14:creationId xmlns:p14="http://schemas.microsoft.com/office/powerpoint/2010/main" val="1148484129"/>
      </p:ext>
    </p:extLst>
  </p:cSld>
  <p:clrMapOvr>
    <a:masterClrMapping/>
  </p:clrMapOvr>
  <mc:AlternateContent xmlns:mc="http://schemas.openxmlformats.org/markup-compatibility/2006" xmlns:p14="http://schemas.microsoft.com/office/powerpoint/2010/main">
    <mc:Choice Requires="p14">
      <p:transition p14:dur="10" advTm="187412"/>
    </mc:Choice>
    <mc:Fallback xmlns="">
      <p:transition advTm="18741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8870" y="1255488"/>
            <a:ext cx="10812720" cy="487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57606" y="672711"/>
            <a:ext cx="572685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altLang="en-US" sz="2200" b="0" i="0" u="none" strike="noStrike" kern="1200" cap="none" spc="0" normalizeH="0" baseline="0" noProof="0" dirty="0" smtClean="0">
                <a:ln>
                  <a:noFill/>
                </a:ln>
                <a:solidFill>
                  <a:prstClr val="black"/>
                </a:solidFill>
                <a:effectLst/>
                <a:uLnTx/>
                <a:uFillTx/>
                <a:latin typeface="Alexandria Black" pitchFamily="2" charset="-78"/>
                <a:ea typeface="ヒラギノ角ゴ Pro W3" charset="-128"/>
                <a:cs typeface="Alexandria Black" pitchFamily="2" charset="-78"/>
              </a:rPr>
              <a:t>Cryptographic Algorithms </a:t>
            </a:r>
            <a:endParaRPr kumimoji="0" lang="en-US" sz="2200" b="0" i="0" u="none" strike="noStrike" kern="1200" cap="none" spc="0" normalizeH="0" baseline="0" noProof="0" dirty="0">
              <a:ln>
                <a:noFill/>
              </a:ln>
              <a:solidFill>
                <a:prstClr val="black"/>
              </a:solidFill>
              <a:effectLst/>
              <a:uLnTx/>
              <a:uFillTx/>
              <a:latin typeface="Alexandria Black" pitchFamily="2" charset="-78"/>
              <a:ea typeface="+mj-ea"/>
              <a:cs typeface="Alexandria Black" pitchFamily="2" charset="-78"/>
            </a:endParaRPr>
          </a:p>
        </p:txBody>
      </p:sp>
      <p:graphicFrame>
        <p:nvGraphicFramePr>
          <p:cNvPr id="3" name="Table 2"/>
          <p:cNvGraphicFramePr>
            <a:graphicFrameLocks noGrp="1"/>
          </p:cNvGraphicFramePr>
          <p:nvPr/>
        </p:nvGraphicFramePr>
        <p:xfrm>
          <a:off x="1014984" y="1738783"/>
          <a:ext cx="9772222" cy="4028440"/>
        </p:xfrm>
        <a:graphic>
          <a:graphicData uri="http://schemas.openxmlformats.org/drawingml/2006/table">
            <a:tbl>
              <a:tblPr firstRow="1" bandRow="1">
                <a:tableStyleId>{5C22544A-7EE6-4342-B048-85BDC9FD1C3A}</a:tableStyleId>
              </a:tblPr>
              <a:tblGrid>
                <a:gridCol w="4886111">
                  <a:extLst>
                    <a:ext uri="{9D8B030D-6E8A-4147-A177-3AD203B41FA5}">
                      <a16:colId xmlns:a16="http://schemas.microsoft.com/office/drawing/2014/main" val="2401029981"/>
                    </a:ext>
                  </a:extLst>
                </a:gridCol>
                <a:gridCol w="4886111">
                  <a:extLst>
                    <a:ext uri="{9D8B030D-6E8A-4147-A177-3AD203B41FA5}">
                      <a16:colId xmlns:a16="http://schemas.microsoft.com/office/drawing/2014/main" val="157577639"/>
                    </a:ext>
                  </a:extLst>
                </a:gridCol>
              </a:tblGrid>
              <a:tr h="370840">
                <a:tc>
                  <a:txBody>
                    <a:bodyPr/>
                    <a:lstStyle/>
                    <a:p>
                      <a:r>
                        <a:rPr lang="en-US" dirty="0" smtClean="0"/>
                        <a:t>Symmetric Encryption Algorithm </a:t>
                      </a:r>
                      <a:endParaRPr lang="en-US" dirty="0"/>
                    </a:p>
                  </a:txBody>
                  <a:tcPr/>
                </a:tc>
                <a:tc>
                  <a:txBody>
                    <a:bodyPr/>
                    <a:lstStyle/>
                    <a:p>
                      <a:r>
                        <a:rPr lang="en-US" dirty="0" smtClean="0"/>
                        <a:t>Asymmetric Encryption</a:t>
                      </a:r>
                      <a:r>
                        <a:rPr lang="en-US" baseline="0" dirty="0" smtClean="0"/>
                        <a:t> Algorithm</a:t>
                      </a:r>
                      <a:endParaRPr lang="en-US" dirty="0"/>
                    </a:p>
                  </a:txBody>
                  <a:tcPr/>
                </a:tc>
                <a:extLst>
                  <a:ext uri="{0D108BD9-81ED-4DB2-BD59-A6C34878D82A}">
                    <a16:rowId xmlns:a16="http://schemas.microsoft.com/office/drawing/2014/main" val="2721236625"/>
                  </a:ext>
                </a:extLst>
              </a:tr>
              <a:tr h="37084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a:p>
                  </a:txBody>
                  <a:tcPr/>
                </a:tc>
                <a:tc>
                  <a:txBody>
                    <a:bodyPr/>
                    <a:lstStyle/>
                    <a:p>
                      <a:endParaRPr lang="en-US" dirty="0"/>
                    </a:p>
                  </a:txBody>
                  <a:tcPr/>
                </a:tc>
                <a:extLst>
                  <a:ext uri="{0D108BD9-81ED-4DB2-BD59-A6C34878D82A}">
                    <a16:rowId xmlns:a16="http://schemas.microsoft.com/office/drawing/2014/main" val="240357640"/>
                  </a:ext>
                </a:extLst>
              </a:tr>
            </a:tbl>
          </a:graphicData>
        </a:graphic>
      </p:graphicFrame>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109" y="2053197"/>
            <a:ext cx="4946807" cy="3692203"/>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62056" y="2151904"/>
            <a:ext cx="4925150" cy="3494787"/>
          </a:xfrm>
          <a:prstGeom prst="rect">
            <a:avLst/>
          </a:prstGeom>
        </p:spPr>
      </p:pic>
    </p:spTree>
    <p:extLst>
      <p:ext uri="{BB962C8B-B14F-4D97-AF65-F5344CB8AC3E}">
        <p14:creationId xmlns:p14="http://schemas.microsoft.com/office/powerpoint/2010/main" val="3936996177"/>
      </p:ext>
    </p:extLst>
  </p:cSld>
  <p:clrMapOvr>
    <a:masterClrMapping/>
  </p:clrMapOvr>
  <mc:AlternateContent xmlns:mc="http://schemas.openxmlformats.org/markup-compatibility/2006" xmlns:p14="http://schemas.microsoft.com/office/powerpoint/2010/main">
    <mc:Choice Requires="p14">
      <p:transition p14:dur="10" advTm="300493"/>
    </mc:Choice>
    <mc:Fallback xmlns="">
      <p:transition advTm="30049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8870" y="1255488"/>
            <a:ext cx="10812720" cy="487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57606" y="672711"/>
            <a:ext cx="572685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altLang="en-US" sz="2200" b="0" i="0" u="none" strike="noStrike" kern="1200" cap="none" spc="0" normalizeH="0" baseline="0" noProof="0" dirty="0" smtClean="0">
                <a:ln>
                  <a:noFill/>
                </a:ln>
                <a:solidFill>
                  <a:prstClr val="black"/>
                </a:solidFill>
                <a:effectLst/>
                <a:uLnTx/>
                <a:uFillTx/>
                <a:latin typeface="Alexandria Black" pitchFamily="2" charset="-78"/>
                <a:ea typeface="ヒラギノ角ゴ Pro W3" charset="-128"/>
                <a:cs typeface="Alexandria Black" pitchFamily="2" charset="-78"/>
              </a:rPr>
              <a:t>Cryptographic Algorithms </a:t>
            </a:r>
            <a:endParaRPr kumimoji="0" lang="en-US" sz="2200" b="0" i="0" u="none" strike="noStrike" kern="1200" cap="none" spc="0" normalizeH="0" baseline="0" noProof="0" dirty="0">
              <a:ln>
                <a:noFill/>
              </a:ln>
              <a:solidFill>
                <a:prstClr val="black"/>
              </a:solidFill>
              <a:effectLst/>
              <a:uLnTx/>
              <a:uFillTx/>
              <a:latin typeface="Alexandria Black" pitchFamily="2" charset="-78"/>
              <a:ea typeface="+mj-ea"/>
              <a:cs typeface="Alexandria Black"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9665" y="1556758"/>
            <a:ext cx="8971648" cy="4211690"/>
          </a:xfrm>
          <a:prstGeom prst="rect">
            <a:avLst/>
          </a:prstGeom>
        </p:spPr>
      </p:pic>
    </p:spTree>
    <p:extLst>
      <p:ext uri="{BB962C8B-B14F-4D97-AF65-F5344CB8AC3E}">
        <p14:creationId xmlns:p14="http://schemas.microsoft.com/office/powerpoint/2010/main" val="960265559"/>
      </p:ext>
    </p:extLst>
  </p:cSld>
  <p:clrMapOvr>
    <a:masterClrMapping/>
  </p:clrMapOvr>
  <mc:AlternateContent xmlns:mc="http://schemas.openxmlformats.org/markup-compatibility/2006" xmlns:p14="http://schemas.microsoft.com/office/powerpoint/2010/main">
    <mc:Choice Requires="p14">
      <p:transition p14:dur="10" advTm="300493"/>
    </mc:Choice>
    <mc:Fallback xmlns="">
      <p:transition advTm="300493"/>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3150" y="1414237"/>
            <a:ext cx="10812720" cy="48036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Stream Cipher and Block Cipher </a:t>
            </a:r>
            <a:endParaRPr lang="en-US" sz="2200" dirty="0">
              <a:latin typeface="Alexandria Black" pitchFamily="2" charset="-78"/>
              <a:cs typeface="Alexandria Black" pitchFamily="2" charset="-78"/>
            </a:endParaRPr>
          </a:p>
        </p:txBody>
      </p:sp>
      <p:sp>
        <p:nvSpPr>
          <p:cNvPr id="13" name="object 9"/>
          <p:cNvSpPr txBox="1"/>
          <p:nvPr/>
        </p:nvSpPr>
        <p:spPr>
          <a:xfrm>
            <a:off x="938564" y="2170327"/>
            <a:ext cx="9801891" cy="2126864"/>
          </a:xfrm>
          <a:prstGeom prst="rect">
            <a:avLst/>
          </a:prstGeom>
        </p:spPr>
        <p:txBody>
          <a:bodyPr vert="horz" wrap="square" lIns="0" tIns="10795" rIns="0" bIns="0" rtlCol="0">
            <a:spAutoFit/>
          </a:bodyPr>
          <a:lstStyle/>
          <a:p>
            <a:pPr marL="356278" lvl="0" indent="-343531" algn="just">
              <a:lnSpc>
                <a:spcPct val="150000"/>
              </a:lnSpc>
              <a:spcBef>
                <a:spcPts val="276"/>
              </a:spcBef>
              <a:buClr>
                <a:srgbClr val="CC9A00"/>
              </a:buClr>
              <a:buSzPct val="62500"/>
              <a:buFont typeface="Wingdings"/>
              <a:buChar char=""/>
              <a:tabLst>
                <a:tab pos="356278" algn="l"/>
              </a:tabLst>
            </a:pPr>
            <a:r>
              <a:rPr lang="en-US" b="1" spc="-10" dirty="0" smtClean="0">
                <a:latin typeface="Alexandria" pitchFamily="2" charset="-78"/>
                <a:cs typeface="Alexandria" pitchFamily="2" charset="-78"/>
              </a:rPr>
              <a:t>Stream </a:t>
            </a:r>
            <a:r>
              <a:rPr lang="en-US" b="1" spc="-10" dirty="0">
                <a:latin typeface="Alexandria" pitchFamily="2" charset="-78"/>
                <a:cs typeface="Alexandria" pitchFamily="2" charset="-78"/>
              </a:rPr>
              <a:t>cipher </a:t>
            </a:r>
            <a:r>
              <a:rPr lang="en-US" spc="-10" dirty="0">
                <a:latin typeface="Alexandria" pitchFamily="2" charset="-78"/>
                <a:cs typeface="Alexandria" pitchFamily="2" charset="-78"/>
              </a:rPr>
              <a:t>is one that encrypts a digital data stream one bit or  one byte at a time.</a:t>
            </a:r>
          </a:p>
          <a:p>
            <a:pPr marL="356278" lvl="0" indent="-343531" algn="just">
              <a:lnSpc>
                <a:spcPct val="150000"/>
              </a:lnSpc>
              <a:spcBef>
                <a:spcPts val="276"/>
              </a:spcBef>
              <a:buClr>
                <a:srgbClr val="CC9A00"/>
              </a:buClr>
              <a:buSzPct val="62500"/>
              <a:buFont typeface="Wingdings"/>
              <a:buChar char=""/>
              <a:tabLst>
                <a:tab pos="356278" algn="l"/>
              </a:tabLst>
            </a:pPr>
            <a:r>
              <a:rPr lang="en-US" b="1" spc="-10" dirty="0">
                <a:latin typeface="Alexandria" pitchFamily="2" charset="-78"/>
                <a:cs typeface="Alexandria" pitchFamily="2" charset="-78"/>
              </a:rPr>
              <a:t>Block	cipher</a:t>
            </a:r>
            <a:r>
              <a:rPr lang="en-US" spc="-10" dirty="0">
                <a:latin typeface="Alexandria" pitchFamily="2" charset="-78"/>
                <a:cs typeface="Alexandria" pitchFamily="2" charset="-78"/>
              </a:rPr>
              <a:t>	is	one	in	which	a	block	of	plaintext	is	treated	as	a  whole and used to produce a </a:t>
            </a:r>
            <a:r>
              <a:rPr lang="en-US" spc="-10" dirty="0" err="1">
                <a:latin typeface="Alexandria" pitchFamily="2" charset="-78"/>
                <a:cs typeface="Alexandria" pitchFamily="2" charset="-78"/>
              </a:rPr>
              <a:t>ciphertext</a:t>
            </a:r>
            <a:r>
              <a:rPr lang="en-US" spc="-10" dirty="0">
                <a:latin typeface="Alexandria" pitchFamily="2" charset="-78"/>
                <a:cs typeface="Alexandria" pitchFamily="2" charset="-78"/>
              </a:rPr>
              <a:t> block of equal length</a:t>
            </a:r>
            <a:r>
              <a:rPr lang="en-US" spc="-10" dirty="0" smtClean="0">
                <a:latin typeface="Alexandria" pitchFamily="2" charset="-78"/>
                <a:cs typeface="Alexandria" pitchFamily="2" charset="-78"/>
              </a:rPr>
              <a:t>.</a:t>
            </a:r>
          </a:p>
        </p:txBody>
      </p:sp>
    </p:spTree>
    <p:extLst>
      <p:ext uri="{BB962C8B-B14F-4D97-AF65-F5344CB8AC3E}">
        <p14:creationId xmlns:p14="http://schemas.microsoft.com/office/powerpoint/2010/main" val="1193500618"/>
      </p:ext>
    </p:extLst>
  </p:cSld>
  <p:clrMapOvr>
    <a:masterClrMapping/>
  </p:clrMapOvr>
  <mc:AlternateContent xmlns:mc="http://schemas.openxmlformats.org/markup-compatibility/2006" xmlns:p14="http://schemas.microsoft.com/office/powerpoint/2010/main">
    <mc:Choice Requires="p14">
      <p:transition p14:dur="10" advTm="187412"/>
    </mc:Choice>
    <mc:Fallback xmlns="">
      <p:transition advTm="187412"/>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3150" y="1414237"/>
            <a:ext cx="10812720" cy="48036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Stream Cipher</a:t>
            </a:r>
            <a:endParaRPr lang="en-US" sz="2200" dirty="0">
              <a:latin typeface="Alexandria Black" pitchFamily="2" charset="-78"/>
              <a:cs typeface="Alexandria Black" pitchFamily="2" charset="-78"/>
            </a:endParaRPr>
          </a:p>
        </p:txBody>
      </p:sp>
      <p:pic>
        <p:nvPicPr>
          <p:cNvPr id="12" name="object 3"/>
          <p:cNvPicPr/>
          <p:nvPr/>
        </p:nvPicPr>
        <p:blipFill>
          <a:blip r:embed="rId3" cstate="print"/>
          <a:stretch>
            <a:fillRect/>
          </a:stretch>
        </p:blipFill>
        <p:spPr>
          <a:xfrm>
            <a:off x="1140118" y="2636055"/>
            <a:ext cx="9398781" cy="2960115"/>
          </a:xfrm>
          <a:prstGeom prst="rect">
            <a:avLst/>
          </a:prstGeom>
        </p:spPr>
      </p:pic>
    </p:spTree>
    <p:extLst>
      <p:ext uri="{BB962C8B-B14F-4D97-AF65-F5344CB8AC3E}">
        <p14:creationId xmlns:p14="http://schemas.microsoft.com/office/powerpoint/2010/main" val="2909781236"/>
      </p:ext>
    </p:extLst>
  </p:cSld>
  <p:clrMapOvr>
    <a:masterClrMapping/>
  </p:clrMapOvr>
  <mc:AlternateContent xmlns:mc="http://schemas.openxmlformats.org/markup-compatibility/2006" xmlns:p14="http://schemas.microsoft.com/office/powerpoint/2010/main">
    <mc:Choice Requires="p14">
      <p:transition p14:dur="10" advTm="187412"/>
    </mc:Choice>
    <mc:Fallback xmlns="">
      <p:transition advTm="18741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26987" y="100329"/>
            <a:ext cx="2786519" cy="527304"/>
          </a:xfrm>
          <a:prstGeom prst="rect">
            <a:avLst/>
          </a:prstGeom>
        </p:spPr>
      </p:pic>
      <p:pic>
        <p:nvPicPr>
          <p:cNvPr id="3" name="object 3"/>
          <p:cNvPicPr/>
          <p:nvPr/>
        </p:nvPicPr>
        <p:blipFill>
          <a:blip r:embed="rId3" cstate="print"/>
          <a:stretch>
            <a:fillRect/>
          </a:stretch>
        </p:blipFill>
        <p:spPr>
          <a:xfrm>
            <a:off x="569604" y="1547974"/>
            <a:ext cx="11087845" cy="3962059"/>
          </a:xfrm>
          <a:prstGeom prst="rect">
            <a:avLst/>
          </a:prstGeom>
        </p:spPr>
      </p:pic>
      <p:sp>
        <p:nvSpPr>
          <p:cNvPr id="5" name="TextBox 4"/>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299"/>
            <a:ext cx="2305141" cy="885662"/>
          </a:xfrm>
          <a:prstGeom prst="rect">
            <a:avLst/>
          </a:prstGeom>
        </p:spPr>
      </p:pic>
    </p:spTree>
    <p:extLst>
      <p:ext uri="{BB962C8B-B14F-4D97-AF65-F5344CB8AC3E}">
        <p14:creationId xmlns:p14="http://schemas.microsoft.com/office/powerpoint/2010/main" val="25532196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3150" y="1414237"/>
            <a:ext cx="10812720" cy="48036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Block Cipher </a:t>
            </a:r>
            <a:endParaRPr lang="en-US" sz="2200" dirty="0">
              <a:latin typeface="Alexandria Black" pitchFamily="2" charset="-78"/>
              <a:cs typeface="Alexandria Black" pitchFamily="2" charset="-78"/>
            </a:endParaRPr>
          </a:p>
        </p:txBody>
      </p:sp>
      <p:pic>
        <p:nvPicPr>
          <p:cNvPr id="12" name="object 9"/>
          <p:cNvPicPr/>
          <p:nvPr/>
        </p:nvPicPr>
        <p:blipFill>
          <a:blip r:embed="rId3" cstate="print"/>
          <a:stretch>
            <a:fillRect/>
          </a:stretch>
        </p:blipFill>
        <p:spPr>
          <a:xfrm>
            <a:off x="1583310" y="2101396"/>
            <a:ext cx="8858995" cy="3799787"/>
          </a:xfrm>
          <a:prstGeom prst="rect">
            <a:avLst/>
          </a:prstGeom>
        </p:spPr>
      </p:pic>
    </p:spTree>
    <p:extLst>
      <p:ext uri="{BB962C8B-B14F-4D97-AF65-F5344CB8AC3E}">
        <p14:creationId xmlns:p14="http://schemas.microsoft.com/office/powerpoint/2010/main" val="2698150378"/>
      </p:ext>
    </p:extLst>
  </p:cSld>
  <p:clrMapOvr>
    <a:masterClrMapping/>
  </p:clrMapOvr>
  <mc:AlternateContent xmlns:mc="http://schemas.openxmlformats.org/markup-compatibility/2006" xmlns:p14="http://schemas.microsoft.com/office/powerpoint/2010/main">
    <mc:Choice Requires="p14">
      <p:transition p14:dur="10" advTm="187412"/>
    </mc:Choice>
    <mc:Fallback xmlns="">
      <p:transition advTm="18741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8870" y="1255488"/>
            <a:ext cx="10812720" cy="487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1029529" y="1682394"/>
            <a:ext cx="9801891" cy="3894015"/>
          </a:xfrm>
          <a:prstGeom prst="rect">
            <a:avLst/>
          </a:prstGeom>
        </p:spPr>
        <p:txBody>
          <a:bodyPr vert="horz" wrap="square" lIns="0" tIns="10795" rIns="0" bIns="0" rtlCol="0">
            <a:spAutoFit/>
          </a:bodyPr>
          <a:lstStyle/>
          <a:p>
            <a:pPr marL="356278" lvl="0" indent="-343531" algn="just">
              <a:spcBef>
                <a:spcPts val="276"/>
              </a:spcBef>
              <a:buClr>
                <a:srgbClr val="CC9A00"/>
              </a:buClr>
              <a:buSzPct val="62500"/>
              <a:buFont typeface="Wingdings"/>
              <a:buChar char=""/>
              <a:tabLst>
                <a:tab pos="356278" algn="l"/>
              </a:tabLst>
            </a:pPr>
            <a:r>
              <a:rPr lang="en-US" b="1" dirty="0" smtClean="0">
                <a:solidFill>
                  <a:srgbClr val="3B822F"/>
                </a:solidFill>
                <a:latin typeface="Alexandria" pitchFamily="2" charset="-78"/>
                <a:cs typeface="Alexandria" pitchFamily="2" charset="-78"/>
              </a:rPr>
              <a:t>1999</a:t>
            </a:r>
            <a:r>
              <a:rPr lang="en-US" b="1" dirty="0">
                <a:solidFill>
                  <a:srgbClr val="3B822F"/>
                </a:solidFill>
                <a:latin typeface="Alexandria" pitchFamily="2" charset="-78"/>
                <a:cs typeface="Alexandria" pitchFamily="2" charset="-78"/>
              </a:rPr>
              <a:t>:</a:t>
            </a:r>
            <a:r>
              <a:rPr lang="en-US" b="1" spc="-30"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NIST</a:t>
            </a:r>
            <a:r>
              <a:rPr lang="en-US" b="1" spc="-2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indicates</a:t>
            </a:r>
            <a:r>
              <a:rPr lang="en-US" b="1" spc="-2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that</a:t>
            </a:r>
            <a:r>
              <a:rPr lang="en-US" b="1" spc="-2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DES</a:t>
            </a:r>
            <a:r>
              <a:rPr lang="en-US" b="1" spc="-2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should</a:t>
            </a:r>
            <a:r>
              <a:rPr lang="en-US" b="1" spc="-2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be</a:t>
            </a:r>
            <a:r>
              <a:rPr lang="en-US" b="1" spc="-2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replaced</a:t>
            </a:r>
            <a:r>
              <a:rPr lang="en-US" b="1" spc="-30"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as</a:t>
            </a:r>
            <a:r>
              <a:rPr lang="en-US" b="1" spc="-2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a</a:t>
            </a:r>
            <a:r>
              <a:rPr lang="en-US" b="1" spc="-25" dirty="0">
                <a:solidFill>
                  <a:srgbClr val="3B822F"/>
                </a:solidFill>
                <a:latin typeface="Alexandria" pitchFamily="2" charset="-78"/>
                <a:cs typeface="Alexandria" pitchFamily="2" charset="-78"/>
              </a:rPr>
              <a:t> </a:t>
            </a:r>
            <a:r>
              <a:rPr lang="en-US" b="1" spc="-10" dirty="0">
                <a:solidFill>
                  <a:srgbClr val="3B822F"/>
                </a:solidFill>
                <a:latin typeface="Alexandria" pitchFamily="2" charset="-78"/>
                <a:cs typeface="Alexandria" pitchFamily="2" charset="-78"/>
              </a:rPr>
              <a:t>standard</a:t>
            </a:r>
            <a:endParaRPr lang="en-US" b="1" dirty="0">
              <a:solidFill>
                <a:prstClr val="black"/>
              </a:solidFill>
              <a:latin typeface="Alexandria" pitchFamily="2" charset="-78"/>
              <a:cs typeface="Alexandria" pitchFamily="2" charset="-78"/>
            </a:endParaRPr>
          </a:p>
          <a:p>
            <a:pPr marL="757809" lvl="1" indent="-286170" algn="just">
              <a:spcBef>
                <a:spcPts val="156"/>
              </a:spcBef>
              <a:buClr>
                <a:srgbClr val="3B822F"/>
              </a:buClr>
              <a:buSzPct val="57142"/>
              <a:buFont typeface="Wingdings"/>
              <a:buChar char=""/>
              <a:tabLst>
                <a:tab pos="757809" algn="l"/>
              </a:tabLst>
            </a:pPr>
            <a:r>
              <a:rPr lang="en-US" dirty="0">
                <a:latin typeface="Alexandria" pitchFamily="2" charset="-78"/>
                <a:cs typeface="Alexandria" pitchFamily="2" charset="-78"/>
              </a:rPr>
              <a:t>have theoretical attacks that can break it</a:t>
            </a:r>
          </a:p>
          <a:p>
            <a:pPr marL="757809" lvl="1" indent="-286170" algn="just">
              <a:spcBef>
                <a:spcPts val="176"/>
              </a:spcBef>
              <a:buClr>
                <a:srgbClr val="3B822F"/>
              </a:buClr>
              <a:buSzPct val="57142"/>
              <a:buFont typeface="Wingdings"/>
              <a:buChar char=""/>
              <a:tabLst>
                <a:tab pos="757809" algn="l"/>
              </a:tabLst>
            </a:pPr>
            <a:r>
              <a:rPr lang="en-US" dirty="0">
                <a:latin typeface="Alexandria" pitchFamily="2" charset="-78"/>
                <a:cs typeface="Alexandria" pitchFamily="2" charset="-78"/>
              </a:rPr>
              <a:t>have demonstrated exhaustive key search attacks</a:t>
            </a:r>
          </a:p>
          <a:p>
            <a:pPr marL="356278" indent="-343531" algn="just">
              <a:spcBef>
                <a:spcPts val="276"/>
              </a:spcBef>
              <a:buClr>
                <a:srgbClr val="CC9A00"/>
              </a:buClr>
              <a:buSzPct val="62500"/>
              <a:buFont typeface="Wingdings"/>
              <a:buChar char=""/>
              <a:tabLst>
                <a:tab pos="356278" algn="l"/>
              </a:tabLst>
            </a:pPr>
            <a:r>
              <a:rPr lang="en-US" b="1" dirty="0">
                <a:solidFill>
                  <a:srgbClr val="3B822F"/>
                </a:solidFill>
                <a:latin typeface="Alexandria" pitchFamily="2" charset="-78"/>
                <a:cs typeface="Alexandria" pitchFamily="2" charset="-78"/>
              </a:rPr>
              <a:t>Triple-DES should be used before a new standard is approved</a:t>
            </a:r>
          </a:p>
          <a:p>
            <a:pPr marL="757809" lvl="1" indent="-286170" algn="just">
              <a:spcBef>
                <a:spcPts val="151"/>
              </a:spcBef>
              <a:buClr>
                <a:srgbClr val="3B822F"/>
              </a:buClr>
              <a:buSzPct val="57142"/>
              <a:buFont typeface="Wingdings"/>
              <a:buChar char=""/>
              <a:tabLst>
                <a:tab pos="757809" algn="l"/>
              </a:tabLst>
            </a:pPr>
            <a:r>
              <a:rPr lang="en-US" dirty="0">
                <a:latin typeface="Alexandria" pitchFamily="2" charset="-78"/>
                <a:cs typeface="Alexandria" pitchFamily="2" charset="-78"/>
              </a:rPr>
              <a:t>3DES has 168-bit key: brute-force attack is infeasible</a:t>
            </a:r>
          </a:p>
          <a:p>
            <a:pPr marL="757809" lvl="1" indent="-286170" algn="just">
              <a:spcBef>
                <a:spcPts val="176"/>
              </a:spcBef>
              <a:buClr>
                <a:srgbClr val="3B822F"/>
              </a:buClr>
              <a:buSzPct val="57142"/>
              <a:buFont typeface="Wingdings"/>
              <a:buChar char=""/>
              <a:tabLst>
                <a:tab pos="757809" algn="l"/>
              </a:tabLst>
            </a:pPr>
            <a:r>
              <a:rPr lang="en-US" dirty="0">
                <a:latin typeface="Alexandria" pitchFamily="2" charset="-78"/>
                <a:cs typeface="Alexandria" pitchFamily="2" charset="-78"/>
              </a:rPr>
              <a:t>Same engine as for DES is running – software/hardware can be reused</a:t>
            </a:r>
          </a:p>
          <a:p>
            <a:pPr marL="757809" lvl="1" indent="-286170" algn="just">
              <a:spcBef>
                <a:spcPts val="166"/>
              </a:spcBef>
              <a:buClr>
                <a:srgbClr val="3B822F"/>
              </a:buClr>
              <a:buSzPct val="57142"/>
              <a:buFont typeface="Wingdings"/>
              <a:buChar char=""/>
              <a:tabLst>
                <a:tab pos="757809" algn="l"/>
              </a:tabLst>
            </a:pPr>
            <a:r>
              <a:rPr lang="en-US" dirty="0">
                <a:latin typeface="Alexandria" pitchFamily="2" charset="-78"/>
                <a:cs typeface="Alexandria" pitchFamily="2" charset="-78"/>
              </a:rPr>
              <a:t>Confident that no effective attack exists: DES has been around for a long time</a:t>
            </a:r>
          </a:p>
          <a:p>
            <a:pPr marL="757809" lvl="1" indent="-286170" algn="just">
              <a:spcBef>
                <a:spcPts val="171"/>
              </a:spcBef>
              <a:buClr>
                <a:srgbClr val="3B822F"/>
              </a:buClr>
              <a:buSzPct val="57142"/>
              <a:buFont typeface="Wingdings"/>
              <a:buChar char=""/>
              <a:tabLst>
                <a:tab pos="757809" algn="l"/>
              </a:tabLst>
            </a:pPr>
            <a:r>
              <a:rPr lang="en-US" dirty="0">
                <a:latin typeface="Alexandria" pitchFamily="2" charset="-78"/>
                <a:cs typeface="Alexandria" pitchFamily="2" charset="-78"/>
              </a:rPr>
              <a:t>As far as security is concerned, 3DES is ideal to replace DES</a:t>
            </a:r>
          </a:p>
          <a:p>
            <a:pPr marL="356278" indent="-343531" algn="just">
              <a:spcBef>
                <a:spcPts val="276"/>
              </a:spcBef>
              <a:buClr>
                <a:srgbClr val="CC9A00"/>
              </a:buClr>
              <a:buSzPct val="62500"/>
              <a:buFont typeface="Wingdings"/>
              <a:buChar char=""/>
              <a:tabLst>
                <a:tab pos="356278" algn="l"/>
              </a:tabLst>
            </a:pPr>
            <a:r>
              <a:rPr lang="en-US" b="1" dirty="0">
                <a:solidFill>
                  <a:srgbClr val="3B822F"/>
                </a:solidFill>
                <a:latin typeface="Alexandria" pitchFamily="2" charset="-78"/>
                <a:cs typeface="Alexandria" pitchFamily="2" charset="-78"/>
              </a:rPr>
              <a:t>Drawbacks of 3DES</a:t>
            </a:r>
          </a:p>
          <a:p>
            <a:pPr marL="757809" lvl="1" indent="-286170" algn="just">
              <a:spcBef>
                <a:spcPts val="161"/>
              </a:spcBef>
              <a:buClr>
                <a:srgbClr val="3B822F"/>
              </a:buClr>
              <a:buSzPct val="57142"/>
              <a:buFont typeface="Wingdings"/>
              <a:buChar char=""/>
              <a:tabLst>
                <a:tab pos="757809" algn="l"/>
              </a:tabLst>
            </a:pPr>
            <a:r>
              <a:rPr lang="en-US" dirty="0">
                <a:latin typeface="Alexandria" pitchFamily="2" charset="-78"/>
                <a:cs typeface="Alexandria" pitchFamily="2" charset="-78"/>
              </a:rPr>
              <a:t>Relatively slow software implementations – DES was designed for 1970’s hardware</a:t>
            </a:r>
          </a:p>
          <a:p>
            <a:pPr marL="757809" lvl="1" indent="-286170" algn="just">
              <a:spcBef>
                <a:spcPts val="166"/>
              </a:spcBef>
              <a:buClr>
                <a:srgbClr val="3B822F"/>
              </a:buClr>
              <a:buSzPct val="57142"/>
              <a:buFont typeface="Wingdings"/>
              <a:buChar char=""/>
              <a:tabLst>
                <a:tab pos="757809" algn="l"/>
              </a:tabLst>
            </a:pPr>
            <a:r>
              <a:rPr lang="en-US" dirty="0">
                <a:latin typeface="Alexandria" pitchFamily="2" charset="-78"/>
                <a:cs typeface="Alexandria" pitchFamily="2" charset="-78"/>
              </a:rPr>
              <a:t>DES and 3DES use 64-bit blocks: for efficiency and security, larger blocks should be used</a:t>
            </a: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Origin </a:t>
            </a:r>
            <a:r>
              <a:rPr lang="en-US" altLang="en-US" sz="2200" dirty="0">
                <a:latin typeface="Alexandria Black" pitchFamily="2" charset="-78"/>
                <a:ea typeface="ヒラギノ角ゴ Pro W3" charset="-128"/>
                <a:cs typeface="Alexandria Black" pitchFamily="2" charset="-78"/>
              </a:rPr>
              <a:t>of AES</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384005283"/>
      </p:ext>
    </p:extLst>
  </p:cSld>
  <p:clrMapOvr>
    <a:masterClrMapping/>
  </p:clrMapOvr>
  <mc:AlternateContent xmlns:mc="http://schemas.openxmlformats.org/markup-compatibility/2006" xmlns:p14="http://schemas.microsoft.com/office/powerpoint/2010/main">
    <mc:Choice Requires="p14">
      <p:transition p14:dur="10" advTm="300493"/>
    </mc:Choice>
    <mc:Fallback xmlns="">
      <p:transition advTm="30049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2566" y="1163838"/>
            <a:ext cx="10812720" cy="487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99383" y="1749054"/>
            <a:ext cx="9801891" cy="3150221"/>
          </a:xfrm>
          <a:prstGeom prst="rect">
            <a:avLst/>
          </a:prstGeom>
        </p:spPr>
        <p:txBody>
          <a:bodyPr vert="horz" wrap="square" lIns="0" tIns="10795" rIns="0" bIns="0" rtlCol="0">
            <a:spAutoFit/>
          </a:bodyPr>
          <a:lstStyle/>
          <a:p>
            <a:pPr marL="356278" lvl="0" indent="-343531" algn="just">
              <a:lnSpc>
                <a:spcPct val="150000"/>
              </a:lnSpc>
              <a:spcBef>
                <a:spcPts val="276"/>
              </a:spcBef>
              <a:buClr>
                <a:srgbClr val="CC9A00"/>
              </a:buClr>
              <a:buSzPct val="62500"/>
              <a:buFont typeface="Wingdings"/>
              <a:buChar char=""/>
              <a:tabLst>
                <a:tab pos="356278" algn="l"/>
              </a:tabLst>
            </a:pPr>
            <a:r>
              <a:rPr lang="en-US" b="1" spc="-10" dirty="0" smtClean="0">
                <a:solidFill>
                  <a:srgbClr val="3B822F"/>
                </a:solidFill>
                <a:latin typeface="Alexandria" pitchFamily="2" charset="-78"/>
                <a:cs typeface="Alexandria" pitchFamily="2" charset="-78"/>
              </a:rPr>
              <a:t>Private </a:t>
            </a:r>
            <a:r>
              <a:rPr lang="en-US" b="1" spc="-10" dirty="0">
                <a:solidFill>
                  <a:srgbClr val="3B822F"/>
                </a:solidFill>
                <a:latin typeface="Alexandria" pitchFamily="2" charset="-78"/>
                <a:cs typeface="Alexandria" pitchFamily="2" charset="-78"/>
              </a:rPr>
              <a:t>key symmetric block cipher</a:t>
            </a:r>
          </a:p>
          <a:p>
            <a:pPr marL="356278" lvl="0" indent="-343531" algn="just">
              <a:lnSpc>
                <a:spcPct val="150000"/>
              </a:lnSpc>
              <a:spcBef>
                <a:spcPts val="276"/>
              </a:spcBef>
              <a:buClr>
                <a:srgbClr val="CC9A00"/>
              </a:buClr>
              <a:buSzPct val="62500"/>
              <a:buFont typeface="Wingdings"/>
              <a:buChar char=""/>
              <a:tabLst>
                <a:tab pos="356278" algn="l"/>
              </a:tabLst>
            </a:pPr>
            <a:r>
              <a:rPr lang="en-US" b="1" spc="-10" dirty="0">
                <a:solidFill>
                  <a:srgbClr val="3B822F"/>
                </a:solidFill>
                <a:latin typeface="Alexandria" pitchFamily="2" charset="-78"/>
                <a:cs typeface="Alexandria" pitchFamily="2" charset="-78"/>
              </a:rPr>
              <a:t>128-bit data, 128/192/256-bit keys</a:t>
            </a:r>
          </a:p>
          <a:p>
            <a:pPr marL="356278" lvl="0" indent="-343531" algn="just">
              <a:lnSpc>
                <a:spcPct val="150000"/>
              </a:lnSpc>
              <a:spcBef>
                <a:spcPts val="276"/>
              </a:spcBef>
              <a:buClr>
                <a:srgbClr val="CC9A00"/>
              </a:buClr>
              <a:buSzPct val="62500"/>
              <a:buFont typeface="Wingdings"/>
              <a:buChar char=""/>
              <a:tabLst>
                <a:tab pos="356278" algn="l"/>
              </a:tabLst>
            </a:pPr>
            <a:r>
              <a:rPr lang="en-US" b="1" spc="-10" dirty="0">
                <a:solidFill>
                  <a:srgbClr val="3B822F"/>
                </a:solidFill>
                <a:latin typeface="Alexandria" pitchFamily="2" charset="-78"/>
                <a:cs typeface="Alexandria" pitchFamily="2" charset="-78"/>
              </a:rPr>
              <a:t>Stronger and faster than 3DES</a:t>
            </a:r>
          </a:p>
          <a:p>
            <a:pPr marL="356278" lvl="0" indent="-343531" algn="just">
              <a:lnSpc>
                <a:spcPct val="150000"/>
              </a:lnSpc>
              <a:spcBef>
                <a:spcPts val="276"/>
              </a:spcBef>
              <a:buClr>
                <a:srgbClr val="CC9A00"/>
              </a:buClr>
              <a:buSzPct val="62500"/>
              <a:buFont typeface="Wingdings"/>
              <a:buChar char=""/>
              <a:tabLst>
                <a:tab pos="356278" algn="l"/>
              </a:tabLst>
            </a:pPr>
            <a:r>
              <a:rPr lang="en-US" b="1" spc="-10" dirty="0">
                <a:solidFill>
                  <a:srgbClr val="3B822F"/>
                </a:solidFill>
                <a:latin typeface="Alexandria" pitchFamily="2" charset="-78"/>
                <a:cs typeface="Alexandria" pitchFamily="2" charset="-78"/>
              </a:rPr>
              <a:t>Active life of 20-30 years (+ archival use)</a:t>
            </a:r>
          </a:p>
          <a:p>
            <a:pPr marL="356278" lvl="0" indent="-343531" algn="just">
              <a:lnSpc>
                <a:spcPct val="150000"/>
              </a:lnSpc>
              <a:spcBef>
                <a:spcPts val="276"/>
              </a:spcBef>
              <a:buClr>
                <a:srgbClr val="CC9A00"/>
              </a:buClr>
              <a:buSzPct val="62500"/>
              <a:buFont typeface="Wingdings"/>
              <a:buChar char=""/>
              <a:tabLst>
                <a:tab pos="356278" algn="l"/>
              </a:tabLst>
            </a:pPr>
            <a:r>
              <a:rPr lang="en-US" b="1" spc="-10" dirty="0">
                <a:solidFill>
                  <a:srgbClr val="3B822F"/>
                </a:solidFill>
                <a:latin typeface="Alexandria" pitchFamily="2" charset="-78"/>
                <a:cs typeface="Alexandria" pitchFamily="2" charset="-78"/>
              </a:rPr>
              <a:t>Provide full specification and design details</a:t>
            </a:r>
          </a:p>
          <a:p>
            <a:pPr marL="356278" lvl="0" indent="-343531" algn="just">
              <a:lnSpc>
                <a:spcPct val="150000"/>
              </a:lnSpc>
              <a:spcBef>
                <a:spcPts val="276"/>
              </a:spcBef>
              <a:buClr>
                <a:srgbClr val="CC9A00"/>
              </a:buClr>
              <a:buSzPct val="62500"/>
              <a:buFont typeface="Wingdings"/>
              <a:buChar char=""/>
              <a:tabLst>
                <a:tab pos="356278" algn="l"/>
              </a:tabLst>
            </a:pPr>
            <a:r>
              <a:rPr lang="en-US" b="1" spc="-10" dirty="0">
                <a:solidFill>
                  <a:srgbClr val="3B822F"/>
                </a:solidFill>
                <a:latin typeface="Alexandria" pitchFamily="2" charset="-78"/>
                <a:cs typeface="Alexandria" pitchFamily="2" charset="-78"/>
              </a:rPr>
              <a:t>Both C and Java implementations</a:t>
            </a:r>
          </a:p>
          <a:p>
            <a:pPr marL="356278" lvl="0" indent="-343531" algn="just">
              <a:lnSpc>
                <a:spcPct val="150000"/>
              </a:lnSpc>
              <a:spcBef>
                <a:spcPts val="276"/>
              </a:spcBef>
              <a:buClr>
                <a:srgbClr val="CC9A00"/>
              </a:buClr>
              <a:buSzPct val="62500"/>
              <a:buFont typeface="Wingdings"/>
              <a:buChar char=""/>
              <a:tabLst>
                <a:tab pos="356278" algn="l"/>
              </a:tabLst>
            </a:pPr>
            <a:r>
              <a:rPr lang="en-US" b="1" spc="-10" dirty="0">
                <a:solidFill>
                  <a:srgbClr val="3B822F"/>
                </a:solidFill>
                <a:latin typeface="Alexandria" pitchFamily="2" charset="-78"/>
                <a:cs typeface="Alexandria" pitchFamily="2" charset="-78"/>
              </a:rPr>
              <a:t>NIST have released all submissions &amp; unclassified </a:t>
            </a:r>
            <a:r>
              <a:rPr lang="en-US" b="1" spc="-10" dirty="0" smtClean="0">
                <a:solidFill>
                  <a:srgbClr val="3B822F"/>
                </a:solidFill>
                <a:latin typeface="Alexandria" pitchFamily="2" charset="-78"/>
                <a:cs typeface="Alexandria" pitchFamily="2" charset="-78"/>
              </a:rPr>
              <a:t>analyses</a:t>
            </a:r>
            <a:endParaRPr lang="en-US" b="1" spc="-10" dirty="0">
              <a:solidFill>
                <a:srgbClr val="3B822F"/>
              </a:solidFill>
              <a:latin typeface="Alexandria" pitchFamily="2" charset="-78"/>
              <a:cs typeface="Alexandria" pitchFamily="2" charset="-78"/>
            </a:endParaRP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Requirements </a:t>
            </a:r>
            <a:r>
              <a:rPr lang="en-US" altLang="en-US" sz="2200" dirty="0">
                <a:latin typeface="Alexandria Black" pitchFamily="2" charset="-78"/>
                <a:ea typeface="ヒラギノ角ゴ Pro W3" charset="-128"/>
                <a:cs typeface="Alexandria Black" pitchFamily="2" charset="-78"/>
              </a:rPr>
              <a:t>for the new standard</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601245806"/>
      </p:ext>
    </p:extLst>
  </p:cSld>
  <p:clrMapOvr>
    <a:masterClrMapping/>
  </p:clrMapOvr>
  <mc:AlternateContent xmlns:mc="http://schemas.openxmlformats.org/markup-compatibility/2006" xmlns:p14="http://schemas.microsoft.com/office/powerpoint/2010/main">
    <mc:Choice Requires="p14">
      <p:transition p14:dur="10" advTm="182744"/>
    </mc:Choice>
    <mc:Fallback xmlns="">
      <p:transition advTm="18274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6302" y="117730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8" y="1549803"/>
            <a:ext cx="9801891" cy="5161606"/>
          </a:xfrm>
          <a:prstGeom prst="rect">
            <a:avLst/>
          </a:prstGeom>
        </p:spPr>
        <p:txBody>
          <a:bodyPr vert="horz" wrap="square" lIns="0" tIns="10795" rIns="0" bIns="0" rtlCol="0">
            <a:spAutoFit/>
          </a:bodyPr>
          <a:lstStyle/>
          <a:p>
            <a:pPr marL="381772" lvl="0" indent="-343531">
              <a:spcBef>
                <a:spcPts val="537"/>
              </a:spcBef>
              <a:buClr>
                <a:srgbClr val="CC9A00"/>
              </a:buClr>
              <a:buSzPct val="66666"/>
              <a:buFont typeface="Wingdings"/>
              <a:buChar char=""/>
              <a:tabLst>
                <a:tab pos="381772" algn="l"/>
              </a:tabLst>
            </a:pPr>
            <a:r>
              <a:rPr lang="en-US" sz="1807" dirty="0">
                <a:solidFill>
                  <a:srgbClr val="3B822F"/>
                </a:solidFill>
                <a:latin typeface="Arial MT"/>
                <a:cs typeface="Arial MT"/>
              </a:rPr>
              <a:t>Processes</a:t>
            </a:r>
            <a:r>
              <a:rPr lang="en-US" sz="1807" spc="-25" dirty="0">
                <a:solidFill>
                  <a:srgbClr val="3B822F"/>
                </a:solidFill>
                <a:latin typeface="Arial MT"/>
                <a:cs typeface="Arial MT"/>
              </a:rPr>
              <a:t> </a:t>
            </a:r>
            <a:r>
              <a:rPr lang="en-US" sz="1807" dirty="0">
                <a:solidFill>
                  <a:srgbClr val="3B822F"/>
                </a:solidFill>
                <a:latin typeface="Arial MT"/>
                <a:cs typeface="Arial MT"/>
              </a:rPr>
              <a:t>data</a:t>
            </a:r>
            <a:r>
              <a:rPr lang="en-US" sz="1807" spc="-15" dirty="0">
                <a:solidFill>
                  <a:srgbClr val="3B822F"/>
                </a:solidFill>
                <a:latin typeface="Arial MT"/>
                <a:cs typeface="Arial MT"/>
              </a:rPr>
              <a:t> </a:t>
            </a:r>
            <a:r>
              <a:rPr lang="en-US" sz="1807" dirty="0">
                <a:solidFill>
                  <a:srgbClr val="3B822F"/>
                </a:solidFill>
                <a:latin typeface="Arial MT"/>
                <a:cs typeface="Arial MT"/>
              </a:rPr>
              <a:t>as</a:t>
            </a:r>
            <a:r>
              <a:rPr lang="en-US" sz="1807" spc="-15" dirty="0">
                <a:solidFill>
                  <a:srgbClr val="3B822F"/>
                </a:solidFill>
                <a:latin typeface="Arial MT"/>
                <a:cs typeface="Arial MT"/>
              </a:rPr>
              <a:t> </a:t>
            </a:r>
            <a:r>
              <a:rPr lang="en-US" sz="1807" dirty="0">
                <a:solidFill>
                  <a:srgbClr val="3B822F"/>
                </a:solidFill>
                <a:latin typeface="Arial MT"/>
                <a:cs typeface="Arial MT"/>
              </a:rPr>
              <a:t>4</a:t>
            </a:r>
            <a:r>
              <a:rPr lang="en-US" sz="1807" spc="-15" dirty="0">
                <a:solidFill>
                  <a:srgbClr val="3B822F"/>
                </a:solidFill>
                <a:latin typeface="Arial MT"/>
                <a:cs typeface="Arial MT"/>
              </a:rPr>
              <a:t> </a:t>
            </a:r>
            <a:r>
              <a:rPr lang="en-US" sz="1807" dirty="0">
                <a:solidFill>
                  <a:srgbClr val="3B822F"/>
                </a:solidFill>
                <a:latin typeface="Arial MT"/>
                <a:cs typeface="Arial MT"/>
              </a:rPr>
              <a:t>groups</a:t>
            </a:r>
            <a:r>
              <a:rPr lang="en-US" sz="1807" spc="-15" dirty="0">
                <a:solidFill>
                  <a:srgbClr val="3B822F"/>
                </a:solidFill>
                <a:latin typeface="Arial MT"/>
                <a:cs typeface="Arial MT"/>
              </a:rPr>
              <a:t> </a:t>
            </a:r>
            <a:r>
              <a:rPr lang="en-US" sz="1807" dirty="0">
                <a:solidFill>
                  <a:srgbClr val="3B822F"/>
                </a:solidFill>
                <a:latin typeface="Arial MT"/>
                <a:cs typeface="Arial MT"/>
              </a:rPr>
              <a:t>of</a:t>
            </a:r>
            <a:r>
              <a:rPr lang="en-US" sz="1807" spc="-15" dirty="0">
                <a:solidFill>
                  <a:srgbClr val="3B822F"/>
                </a:solidFill>
                <a:latin typeface="Arial MT"/>
                <a:cs typeface="Arial MT"/>
              </a:rPr>
              <a:t> </a:t>
            </a:r>
            <a:r>
              <a:rPr lang="en-US" sz="1807" dirty="0">
                <a:solidFill>
                  <a:srgbClr val="3B822F"/>
                </a:solidFill>
                <a:latin typeface="Arial MT"/>
                <a:cs typeface="Arial MT"/>
              </a:rPr>
              <a:t>4</a:t>
            </a:r>
            <a:r>
              <a:rPr lang="en-US" sz="1807" spc="-15" dirty="0">
                <a:solidFill>
                  <a:srgbClr val="3B822F"/>
                </a:solidFill>
                <a:latin typeface="Arial MT"/>
                <a:cs typeface="Arial MT"/>
              </a:rPr>
              <a:t> </a:t>
            </a:r>
            <a:r>
              <a:rPr lang="en-US" sz="1807" dirty="0">
                <a:solidFill>
                  <a:srgbClr val="3B822F"/>
                </a:solidFill>
                <a:latin typeface="Arial MT"/>
                <a:cs typeface="Arial MT"/>
              </a:rPr>
              <a:t>bytes</a:t>
            </a:r>
            <a:r>
              <a:rPr lang="en-US" sz="1807" spc="-15" dirty="0">
                <a:solidFill>
                  <a:srgbClr val="3B822F"/>
                </a:solidFill>
                <a:latin typeface="Arial MT"/>
                <a:cs typeface="Arial MT"/>
              </a:rPr>
              <a:t> </a:t>
            </a:r>
            <a:r>
              <a:rPr lang="en-US" sz="1807" dirty="0">
                <a:solidFill>
                  <a:srgbClr val="3B822F"/>
                </a:solidFill>
                <a:latin typeface="Arial MT"/>
                <a:cs typeface="Arial MT"/>
              </a:rPr>
              <a:t>–</a:t>
            </a:r>
            <a:r>
              <a:rPr lang="en-US" sz="1807" spc="-15" dirty="0">
                <a:solidFill>
                  <a:srgbClr val="3B822F"/>
                </a:solidFill>
                <a:latin typeface="Arial MT"/>
                <a:cs typeface="Arial MT"/>
              </a:rPr>
              <a:t> </a:t>
            </a:r>
            <a:r>
              <a:rPr lang="en-US" sz="1807" spc="-10" dirty="0">
                <a:solidFill>
                  <a:srgbClr val="3B822F"/>
                </a:solidFill>
                <a:latin typeface="Arial MT"/>
                <a:cs typeface="Arial MT"/>
              </a:rPr>
              <a:t>128-</a:t>
            </a:r>
            <a:r>
              <a:rPr lang="en-US" sz="1807" dirty="0">
                <a:solidFill>
                  <a:srgbClr val="3B822F"/>
                </a:solidFill>
                <a:latin typeface="Arial MT"/>
                <a:cs typeface="Arial MT"/>
              </a:rPr>
              <a:t>bit</a:t>
            </a:r>
            <a:r>
              <a:rPr lang="en-US" sz="1807" spc="-10" dirty="0">
                <a:solidFill>
                  <a:srgbClr val="3B822F"/>
                </a:solidFill>
                <a:latin typeface="Arial MT"/>
                <a:cs typeface="Arial MT"/>
              </a:rPr>
              <a:t> block</a:t>
            </a:r>
            <a:endParaRPr lang="en-US" sz="1807" dirty="0">
              <a:solidFill>
                <a:prstClr val="black"/>
              </a:solidFill>
              <a:latin typeface="Arial MT"/>
              <a:cs typeface="Arial MT"/>
            </a:endParaRPr>
          </a:p>
          <a:p>
            <a:pPr marL="381772" marR="196941" lvl="0" indent="-344169">
              <a:spcBef>
                <a:spcPts val="442"/>
              </a:spcBef>
              <a:buClr>
                <a:srgbClr val="CC9A00"/>
              </a:buClr>
              <a:buSzPct val="66666"/>
              <a:buFont typeface="Wingdings"/>
              <a:buChar char=""/>
              <a:tabLst>
                <a:tab pos="381772" algn="l"/>
              </a:tabLst>
            </a:pPr>
            <a:r>
              <a:rPr lang="en-US" sz="1807" dirty="0">
                <a:solidFill>
                  <a:srgbClr val="3B822F"/>
                </a:solidFill>
                <a:latin typeface="Arial MT"/>
                <a:cs typeface="Arial MT"/>
              </a:rPr>
              <a:t>Input</a:t>
            </a:r>
            <a:r>
              <a:rPr lang="en-US" sz="1807" spc="-30" dirty="0">
                <a:solidFill>
                  <a:srgbClr val="3B822F"/>
                </a:solidFill>
                <a:latin typeface="Arial MT"/>
                <a:cs typeface="Arial MT"/>
              </a:rPr>
              <a:t> </a:t>
            </a:r>
            <a:r>
              <a:rPr lang="en-US" sz="1807" dirty="0">
                <a:solidFill>
                  <a:srgbClr val="3B822F"/>
                </a:solidFill>
                <a:latin typeface="Arial MT"/>
                <a:cs typeface="Arial MT"/>
              </a:rPr>
              <a:t>block</a:t>
            </a:r>
            <a:r>
              <a:rPr lang="en-US" sz="1807" spc="-20" dirty="0">
                <a:solidFill>
                  <a:srgbClr val="3B822F"/>
                </a:solidFill>
                <a:latin typeface="Arial MT"/>
                <a:cs typeface="Arial MT"/>
              </a:rPr>
              <a:t> </a:t>
            </a:r>
            <a:r>
              <a:rPr lang="en-US" sz="1807" dirty="0">
                <a:solidFill>
                  <a:srgbClr val="3B822F"/>
                </a:solidFill>
                <a:latin typeface="Arial MT"/>
                <a:cs typeface="Arial MT"/>
              </a:rPr>
              <a:t>copied</a:t>
            </a:r>
            <a:r>
              <a:rPr lang="en-US" sz="1807" spc="-20" dirty="0">
                <a:solidFill>
                  <a:srgbClr val="3B822F"/>
                </a:solidFill>
                <a:latin typeface="Arial MT"/>
                <a:cs typeface="Arial MT"/>
              </a:rPr>
              <a:t> </a:t>
            </a:r>
            <a:r>
              <a:rPr lang="en-US" sz="1807" dirty="0">
                <a:solidFill>
                  <a:srgbClr val="3B822F"/>
                </a:solidFill>
                <a:latin typeface="Arial MT"/>
                <a:cs typeface="Arial MT"/>
              </a:rPr>
              <a:t>into</a:t>
            </a:r>
            <a:r>
              <a:rPr lang="en-US" sz="1807" spc="-20" dirty="0">
                <a:solidFill>
                  <a:srgbClr val="3B822F"/>
                </a:solidFill>
                <a:latin typeface="Arial MT"/>
                <a:cs typeface="Arial MT"/>
              </a:rPr>
              <a:t> </a:t>
            </a:r>
            <a:r>
              <a:rPr lang="en-US" sz="1807" b="1" dirty="0">
                <a:solidFill>
                  <a:srgbClr val="3B822F"/>
                </a:solidFill>
                <a:latin typeface="Arial"/>
                <a:cs typeface="Arial"/>
              </a:rPr>
              <a:t>State</a:t>
            </a:r>
            <a:r>
              <a:rPr lang="en-US" sz="1807" b="1" spc="-25" dirty="0">
                <a:solidFill>
                  <a:srgbClr val="3B822F"/>
                </a:solidFill>
                <a:latin typeface="Arial"/>
                <a:cs typeface="Arial"/>
              </a:rPr>
              <a:t> </a:t>
            </a:r>
            <a:r>
              <a:rPr lang="en-US" sz="1807" dirty="0">
                <a:solidFill>
                  <a:srgbClr val="3B822F"/>
                </a:solidFill>
                <a:latin typeface="Arial MT"/>
                <a:cs typeface="Arial MT"/>
              </a:rPr>
              <a:t>array,</a:t>
            </a:r>
            <a:r>
              <a:rPr lang="en-US" sz="1807" spc="-15" dirty="0">
                <a:solidFill>
                  <a:srgbClr val="3B822F"/>
                </a:solidFill>
                <a:latin typeface="Arial MT"/>
                <a:cs typeface="Arial MT"/>
              </a:rPr>
              <a:t> </a:t>
            </a:r>
            <a:r>
              <a:rPr lang="en-US" sz="1807" dirty="0">
                <a:solidFill>
                  <a:srgbClr val="3B822F"/>
                </a:solidFill>
                <a:latin typeface="Arial MT"/>
                <a:cs typeface="Arial MT"/>
              </a:rPr>
              <a:t>modified</a:t>
            </a:r>
            <a:r>
              <a:rPr lang="en-US" sz="1807" spc="-20" dirty="0">
                <a:solidFill>
                  <a:srgbClr val="3B822F"/>
                </a:solidFill>
                <a:latin typeface="Arial MT"/>
                <a:cs typeface="Arial MT"/>
              </a:rPr>
              <a:t> </a:t>
            </a:r>
            <a:r>
              <a:rPr lang="en-US" sz="1807" dirty="0">
                <a:solidFill>
                  <a:srgbClr val="3B822F"/>
                </a:solidFill>
                <a:latin typeface="Arial MT"/>
                <a:cs typeface="Arial MT"/>
              </a:rPr>
              <a:t>at</a:t>
            </a:r>
            <a:r>
              <a:rPr lang="en-US" sz="1807" spc="-20" dirty="0">
                <a:solidFill>
                  <a:srgbClr val="3B822F"/>
                </a:solidFill>
                <a:latin typeface="Arial MT"/>
                <a:cs typeface="Arial MT"/>
              </a:rPr>
              <a:t> </a:t>
            </a:r>
            <a:r>
              <a:rPr lang="en-US" sz="1807" dirty="0">
                <a:solidFill>
                  <a:srgbClr val="3B822F"/>
                </a:solidFill>
                <a:latin typeface="Arial MT"/>
                <a:cs typeface="Arial MT"/>
              </a:rPr>
              <a:t>each</a:t>
            </a:r>
            <a:r>
              <a:rPr lang="en-US" sz="1807" spc="-20" dirty="0">
                <a:solidFill>
                  <a:srgbClr val="3B822F"/>
                </a:solidFill>
                <a:latin typeface="Arial MT"/>
                <a:cs typeface="Arial MT"/>
              </a:rPr>
              <a:t> </a:t>
            </a:r>
            <a:r>
              <a:rPr lang="en-US" sz="1807" dirty="0">
                <a:solidFill>
                  <a:srgbClr val="3B822F"/>
                </a:solidFill>
                <a:latin typeface="Arial MT"/>
                <a:cs typeface="Arial MT"/>
              </a:rPr>
              <a:t>stage</a:t>
            </a:r>
            <a:r>
              <a:rPr lang="en-US" sz="1807" spc="-20" dirty="0">
                <a:solidFill>
                  <a:srgbClr val="3B822F"/>
                </a:solidFill>
                <a:latin typeface="Arial MT"/>
                <a:cs typeface="Arial MT"/>
              </a:rPr>
              <a:t> </a:t>
            </a:r>
            <a:r>
              <a:rPr lang="en-US" sz="1807" dirty="0">
                <a:solidFill>
                  <a:srgbClr val="3B822F"/>
                </a:solidFill>
                <a:latin typeface="Arial MT"/>
                <a:cs typeface="Arial MT"/>
              </a:rPr>
              <a:t>of</a:t>
            </a:r>
            <a:r>
              <a:rPr lang="en-US" sz="1807" spc="-15" dirty="0">
                <a:solidFill>
                  <a:srgbClr val="3B822F"/>
                </a:solidFill>
                <a:latin typeface="Arial MT"/>
                <a:cs typeface="Arial MT"/>
              </a:rPr>
              <a:t> </a:t>
            </a:r>
            <a:r>
              <a:rPr lang="en-US" sz="1807" spc="-10" dirty="0">
                <a:solidFill>
                  <a:srgbClr val="3B822F"/>
                </a:solidFill>
                <a:latin typeface="Arial MT"/>
                <a:cs typeface="Arial MT"/>
              </a:rPr>
              <a:t>encryption </a:t>
            </a:r>
            <a:r>
              <a:rPr lang="en-US" sz="1807" dirty="0">
                <a:solidFill>
                  <a:srgbClr val="3B822F"/>
                </a:solidFill>
                <a:latin typeface="Arial MT"/>
                <a:cs typeface="Arial MT"/>
              </a:rPr>
              <a:t>or</a:t>
            </a:r>
            <a:r>
              <a:rPr lang="en-US" sz="1807" spc="-35" dirty="0">
                <a:solidFill>
                  <a:srgbClr val="3B822F"/>
                </a:solidFill>
                <a:latin typeface="Arial MT"/>
                <a:cs typeface="Arial MT"/>
              </a:rPr>
              <a:t> </a:t>
            </a:r>
            <a:r>
              <a:rPr lang="en-US" sz="1807" dirty="0">
                <a:solidFill>
                  <a:srgbClr val="3B822F"/>
                </a:solidFill>
                <a:latin typeface="Arial MT"/>
                <a:cs typeface="Arial MT"/>
              </a:rPr>
              <a:t>decryption</a:t>
            </a:r>
            <a:r>
              <a:rPr lang="en-US" sz="1807" spc="-20" dirty="0">
                <a:solidFill>
                  <a:srgbClr val="3B822F"/>
                </a:solidFill>
                <a:latin typeface="Arial MT"/>
                <a:cs typeface="Arial MT"/>
              </a:rPr>
              <a:t> </a:t>
            </a:r>
            <a:r>
              <a:rPr lang="en-US" sz="1807" dirty="0">
                <a:solidFill>
                  <a:srgbClr val="3B822F"/>
                </a:solidFill>
                <a:latin typeface="Arial MT"/>
                <a:cs typeface="Arial MT"/>
              </a:rPr>
              <a:t>and</a:t>
            </a:r>
            <a:r>
              <a:rPr lang="en-US" sz="1807" spc="-20" dirty="0">
                <a:solidFill>
                  <a:srgbClr val="3B822F"/>
                </a:solidFill>
                <a:latin typeface="Arial MT"/>
                <a:cs typeface="Arial MT"/>
              </a:rPr>
              <a:t> </a:t>
            </a:r>
            <a:r>
              <a:rPr lang="en-US" sz="1807" dirty="0">
                <a:solidFill>
                  <a:srgbClr val="3B822F"/>
                </a:solidFill>
                <a:latin typeface="Arial MT"/>
                <a:cs typeface="Arial MT"/>
              </a:rPr>
              <a:t>copied</a:t>
            </a:r>
            <a:r>
              <a:rPr lang="en-US" sz="1807" spc="-20" dirty="0">
                <a:solidFill>
                  <a:srgbClr val="3B822F"/>
                </a:solidFill>
                <a:latin typeface="Arial MT"/>
                <a:cs typeface="Arial MT"/>
              </a:rPr>
              <a:t> </a:t>
            </a:r>
            <a:r>
              <a:rPr lang="en-US" sz="1807" dirty="0">
                <a:solidFill>
                  <a:srgbClr val="3B822F"/>
                </a:solidFill>
                <a:latin typeface="Arial MT"/>
                <a:cs typeface="Arial MT"/>
              </a:rPr>
              <a:t>to</a:t>
            </a:r>
            <a:r>
              <a:rPr lang="en-US" sz="1807" spc="-20" dirty="0">
                <a:solidFill>
                  <a:srgbClr val="3B822F"/>
                </a:solidFill>
                <a:latin typeface="Arial MT"/>
                <a:cs typeface="Arial MT"/>
              </a:rPr>
              <a:t> </a:t>
            </a:r>
            <a:r>
              <a:rPr lang="en-US" sz="1807" dirty="0">
                <a:solidFill>
                  <a:srgbClr val="3B822F"/>
                </a:solidFill>
                <a:latin typeface="Arial MT"/>
                <a:cs typeface="Arial MT"/>
              </a:rPr>
              <a:t>the</a:t>
            </a:r>
            <a:r>
              <a:rPr lang="en-US" sz="1807" spc="-25" dirty="0">
                <a:solidFill>
                  <a:srgbClr val="3B822F"/>
                </a:solidFill>
                <a:latin typeface="Arial MT"/>
                <a:cs typeface="Arial MT"/>
              </a:rPr>
              <a:t> </a:t>
            </a:r>
            <a:r>
              <a:rPr lang="en-US" sz="1807" dirty="0">
                <a:solidFill>
                  <a:srgbClr val="3B822F"/>
                </a:solidFill>
                <a:latin typeface="Arial MT"/>
                <a:cs typeface="Arial MT"/>
              </a:rPr>
              <a:t>output</a:t>
            </a:r>
            <a:r>
              <a:rPr lang="en-US" sz="1807" spc="-20" dirty="0">
                <a:solidFill>
                  <a:srgbClr val="3B822F"/>
                </a:solidFill>
                <a:latin typeface="Arial MT"/>
                <a:cs typeface="Arial MT"/>
              </a:rPr>
              <a:t> </a:t>
            </a:r>
            <a:r>
              <a:rPr lang="en-US" sz="1807" dirty="0">
                <a:solidFill>
                  <a:srgbClr val="3B822F"/>
                </a:solidFill>
                <a:latin typeface="Arial MT"/>
                <a:cs typeface="Arial MT"/>
              </a:rPr>
              <a:t>matrix</a:t>
            </a:r>
            <a:r>
              <a:rPr lang="en-US" sz="1807" spc="-20" dirty="0">
                <a:solidFill>
                  <a:srgbClr val="3B822F"/>
                </a:solidFill>
                <a:latin typeface="Arial MT"/>
                <a:cs typeface="Arial MT"/>
              </a:rPr>
              <a:t> </a:t>
            </a:r>
            <a:r>
              <a:rPr lang="en-US" sz="1807" dirty="0">
                <a:solidFill>
                  <a:srgbClr val="3B822F"/>
                </a:solidFill>
                <a:latin typeface="Arial MT"/>
                <a:cs typeface="Arial MT"/>
              </a:rPr>
              <a:t>after</a:t>
            </a:r>
            <a:r>
              <a:rPr lang="en-US" sz="1807" spc="-20" dirty="0">
                <a:solidFill>
                  <a:srgbClr val="3B822F"/>
                </a:solidFill>
                <a:latin typeface="Arial MT"/>
                <a:cs typeface="Arial MT"/>
              </a:rPr>
              <a:t> </a:t>
            </a:r>
            <a:r>
              <a:rPr lang="en-US" sz="1807" dirty="0">
                <a:solidFill>
                  <a:srgbClr val="3B822F"/>
                </a:solidFill>
                <a:latin typeface="Arial MT"/>
                <a:cs typeface="Arial MT"/>
              </a:rPr>
              <a:t>the</a:t>
            </a:r>
            <a:r>
              <a:rPr lang="en-US" sz="1807" spc="-20" dirty="0">
                <a:solidFill>
                  <a:srgbClr val="3B822F"/>
                </a:solidFill>
                <a:latin typeface="Arial MT"/>
                <a:cs typeface="Arial MT"/>
              </a:rPr>
              <a:t> </a:t>
            </a:r>
            <a:r>
              <a:rPr lang="en-US" sz="1807" dirty="0">
                <a:solidFill>
                  <a:srgbClr val="3B822F"/>
                </a:solidFill>
                <a:latin typeface="Arial MT"/>
                <a:cs typeface="Arial MT"/>
              </a:rPr>
              <a:t>final</a:t>
            </a:r>
            <a:r>
              <a:rPr lang="en-US" sz="1807" spc="-20" dirty="0">
                <a:solidFill>
                  <a:srgbClr val="3B822F"/>
                </a:solidFill>
                <a:latin typeface="Arial MT"/>
                <a:cs typeface="Arial MT"/>
              </a:rPr>
              <a:t> </a:t>
            </a:r>
            <a:r>
              <a:rPr lang="en-US" sz="1807" spc="-10" dirty="0">
                <a:solidFill>
                  <a:srgbClr val="3B822F"/>
                </a:solidFill>
                <a:latin typeface="Arial MT"/>
                <a:cs typeface="Arial MT"/>
              </a:rPr>
              <a:t>round</a:t>
            </a:r>
            <a:endParaRPr lang="en-US" sz="1807" dirty="0">
              <a:solidFill>
                <a:prstClr val="black"/>
              </a:solidFill>
              <a:latin typeface="Arial MT"/>
              <a:cs typeface="Arial MT"/>
            </a:endParaRPr>
          </a:p>
          <a:p>
            <a:pPr marL="381772" lvl="0" indent="-343531">
              <a:spcBef>
                <a:spcPts val="447"/>
              </a:spcBef>
              <a:buClr>
                <a:srgbClr val="CC9A00"/>
              </a:buClr>
              <a:buSzPct val="66666"/>
              <a:buFont typeface="Wingdings"/>
              <a:buChar char=""/>
              <a:tabLst>
                <a:tab pos="381772" algn="l"/>
              </a:tabLst>
            </a:pPr>
            <a:r>
              <a:rPr lang="en-US" sz="1807" dirty="0">
                <a:solidFill>
                  <a:srgbClr val="3B822F"/>
                </a:solidFill>
                <a:latin typeface="Arial MT"/>
                <a:cs typeface="Arial MT"/>
              </a:rPr>
              <a:t>has</a:t>
            </a:r>
            <a:r>
              <a:rPr lang="en-US" sz="1807" spc="-35" dirty="0">
                <a:solidFill>
                  <a:srgbClr val="3B822F"/>
                </a:solidFill>
                <a:latin typeface="Arial MT"/>
                <a:cs typeface="Arial MT"/>
              </a:rPr>
              <a:t> </a:t>
            </a:r>
            <a:r>
              <a:rPr lang="en-US" sz="1807" dirty="0">
                <a:solidFill>
                  <a:srgbClr val="3B822F"/>
                </a:solidFill>
                <a:latin typeface="Arial MT"/>
                <a:cs typeface="Arial MT"/>
              </a:rPr>
              <a:t>9/11/13</a:t>
            </a:r>
            <a:r>
              <a:rPr lang="en-US" sz="1807" spc="-25" dirty="0">
                <a:solidFill>
                  <a:srgbClr val="3B822F"/>
                </a:solidFill>
                <a:latin typeface="Arial MT"/>
                <a:cs typeface="Arial MT"/>
              </a:rPr>
              <a:t> </a:t>
            </a:r>
            <a:r>
              <a:rPr lang="en-US" sz="1807" dirty="0">
                <a:solidFill>
                  <a:srgbClr val="3B822F"/>
                </a:solidFill>
                <a:latin typeface="Arial MT"/>
                <a:cs typeface="Arial MT"/>
              </a:rPr>
              <a:t>rounds</a:t>
            </a:r>
            <a:r>
              <a:rPr lang="en-US" sz="1807" spc="-25" dirty="0">
                <a:solidFill>
                  <a:srgbClr val="3B822F"/>
                </a:solidFill>
                <a:latin typeface="Arial MT"/>
                <a:cs typeface="Arial MT"/>
              </a:rPr>
              <a:t> </a:t>
            </a:r>
            <a:r>
              <a:rPr lang="en-US" sz="1807" dirty="0">
                <a:solidFill>
                  <a:srgbClr val="3B822F"/>
                </a:solidFill>
                <a:latin typeface="Arial MT"/>
                <a:cs typeface="Arial MT"/>
              </a:rPr>
              <a:t>(depending</a:t>
            </a:r>
            <a:r>
              <a:rPr lang="en-US" sz="1807" spc="-25" dirty="0">
                <a:solidFill>
                  <a:srgbClr val="3B822F"/>
                </a:solidFill>
                <a:latin typeface="Arial MT"/>
                <a:cs typeface="Arial MT"/>
              </a:rPr>
              <a:t> </a:t>
            </a:r>
            <a:r>
              <a:rPr lang="en-US" sz="1807" dirty="0">
                <a:solidFill>
                  <a:srgbClr val="3B822F"/>
                </a:solidFill>
                <a:latin typeface="Arial MT"/>
                <a:cs typeface="Arial MT"/>
              </a:rPr>
              <a:t>on</a:t>
            </a:r>
            <a:r>
              <a:rPr lang="en-US" sz="1807" spc="-25" dirty="0">
                <a:solidFill>
                  <a:srgbClr val="3B822F"/>
                </a:solidFill>
                <a:latin typeface="Arial MT"/>
                <a:cs typeface="Arial MT"/>
              </a:rPr>
              <a:t> </a:t>
            </a:r>
            <a:r>
              <a:rPr lang="en-US" sz="1807" dirty="0">
                <a:solidFill>
                  <a:srgbClr val="3B822F"/>
                </a:solidFill>
                <a:latin typeface="Arial MT"/>
                <a:cs typeface="Arial MT"/>
              </a:rPr>
              <a:t>which</a:t>
            </a:r>
            <a:r>
              <a:rPr lang="en-US" sz="1807" spc="-20" dirty="0">
                <a:solidFill>
                  <a:srgbClr val="3B822F"/>
                </a:solidFill>
                <a:latin typeface="Arial MT"/>
                <a:cs typeface="Arial MT"/>
              </a:rPr>
              <a:t> </a:t>
            </a:r>
            <a:r>
              <a:rPr lang="en-US" sz="1807" dirty="0">
                <a:solidFill>
                  <a:srgbClr val="3B822F"/>
                </a:solidFill>
                <a:latin typeface="Arial MT"/>
                <a:cs typeface="Arial MT"/>
              </a:rPr>
              <a:t>variant</a:t>
            </a:r>
            <a:r>
              <a:rPr lang="en-US" sz="1807" spc="-25" dirty="0">
                <a:solidFill>
                  <a:srgbClr val="3B822F"/>
                </a:solidFill>
                <a:latin typeface="Arial MT"/>
                <a:cs typeface="Arial MT"/>
              </a:rPr>
              <a:t> </a:t>
            </a:r>
            <a:r>
              <a:rPr lang="en-US" sz="1807" dirty="0">
                <a:solidFill>
                  <a:srgbClr val="3B822F"/>
                </a:solidFill>
                <a:latin typeface="Arial MT"/>
                <a:cs typeface="Arial MT"/>
              </a:rPr>
              <a:t>is</a:t>
            </a:r>
            <a:r>
              <a:rPr lang="en-US" sz="1807" spc="-25" dirty="0">
                <a:solidFill>
                  <a:srgbClr val="3B822F"/>
                </a:solidFill>
                <a:latin typeface="Arial MT"/>
                <a:cs typeface="Arial MT"/>
              </a:rPr>
              <a:t> </a:t>
            </a:r>
            <a:r>
              <a:rPr lang="en-US" sz="1807" dirty="0">
                <a:solidFill>
                  <a:srgbClr val="3B822F"/>
                </a:solidFill>
                <a:latin typeface="Arial MT"/>
                <a:cs typeface="Arial MT"/>
              </a:rPr>
              <a:t>used)</a:t>
            </a:r>
            <a:r>
              <a:rPr lang="en-US" sz="1807" spc="-25" dirty="0">
                <a:solidFill>
                  <a:srgbClr val="3B822F"/>
                </a:solidFill>
                <a:latin typeface="Arial MT"/>
                <a:cs typeface="Arial MT"/>
              </a:rPr>
              <a:t> </a:t>
            </a:r>
            <a:r>
              <a:rPr lang="en-US" sz="1807" dirty="0">
                <a:solidFill>
                  <a:srgbClr val="3B822F"/>
                </a:solidFill>
                <a:latin typeface="Arial MT"/>
                <a:cs typeface="Arial MT"/>
              </a:rPr>
              <a:t>in</a:t>
            </a:r>
            <a:r>
              <a:rPr lang="en-US" sz="1807" spc="-25" dirty="0">
                <a:solidFill>
                  <a:srgbClr val="3B822F"/>
                </a:solidFill>
                <a:latin typeface="Arial MT"/>
                <a:cs typeface="Arial MT"/>
              </a:rPr>
              <a:t> </a:t>
            </a:r>
            <a:r>
              <a:rPr lang="en-US" sz="1807" dirty="0">
                <a:solidFill>
                  <a:srgbClr val="3B822F"/>
                </a:solidFill>
                <a:latin typeface="Arial MT"/>
                <a:cs typeface="Arial MT"/>
              </a:rPr>
              <a:t>which</a:t>
            </a:r>
            <a:r>
              <a:rPr lang="en-US" sz="1807" spc="-15" dirty="0">
                <a:solidFill>
                  <a:srgbClr val="3B822F"/>
                </a:solidFill>
                <a:latin typeface="Arial MT"/>
                <a:cs typeface="Arial MT"/>
              </a:rPr>
              <a:t> </a:t>
            </a:r>
            <a:r>
              <a:rPr lang="en-US" sz="1807" b="1" spc="-10" dirty="0">
                <a:solidFill>
                  <a:srgbClr val="3B822F"/>
                </a:solidFill>
                <a:latin typeface="Arial"/>
                <a:cs typeface="Arial"/>
              </a:rPr>
              <a:t>State</a:t>
            </a:r>
            <a:endParaRPr lang="en-US" sz="1807" dirty="0">
              <a:solidFill>
                <a:prstClr val="black"/>
              </a:solidFill>
              <a:latin typeface="Arial"/>
              <a:cs typeface="Arial"/>
            </a:endParaRPr>
          </a:p>
          <a:p>
            <a:pPr marL="381772" lvl="0"/>
            <a:r>
              <a:rPr lang="en-US" sz="1807" spc="-10" dirty="0">
                <a:solidFill>
                  <a:srgbClr val="3B822F"/>
                </a:solidFill>
                <a:latin typeface="Arial MT"/>
                <a:cs typeface="Arial MT"/>
              </a:rPr>
              <a:t>undergoes:</a:t>
            </a:r>
            <a:endParaRPr lang="en-US" sz="1807" dirty="0">
              <a:solidFill>
                <a:prstClr val="black"/>
              </a:solidFill>
              <a:latin typeface="Arial MT"/>
              <a:cs typeface="Arial MT"/>
            </a:endParaRPr>
          </a:p>
          <a:p>
            <a:pPr marL="783303" lvl="1" indent="-286170">
              <a:spcBef>
                <a:spcPts val="411"/>
              </a:spcBef>
              <a:buClr>
                <a:srgbClr val="3B822F"/>
              </a:buClr>
              <a:buSzPct val="62500"/>
              <a:buFont typeface="Wingdings"/>
              <a:buChar char=""/>
              <a:tabLst>
                <a:tab pos="783303" algn="l"/>
              </a:tabLst>
            </a:pPr>
            <a:r>
              <a:rPr lang="en-US" sz="1606" dirty="0">
                <a:solidFill>
                  <a:prstClr val="black"/>
                </a:solidFill>
                <a:latin typeface="Arial MT"/>
                <a:cs typeface="Arial MT"/>
              </a:rPr>
              <a:t>byte</a:t>
            </a:r>
            <a:r>
              <a:rPr lang="en-US" sz="1606" spc="-20" dirty="0">
                <a:solidFill>
                  <a:prstClr val="black"/>
                </a:solidFill>
                <a:latin typeface="Arial MT"/>
                <a:cs typeface="Arial MT"/>
              </a:rPr>
              <a:t> </a:t>
            </a:r>
            <a:r>
              <a:rPr lang="en-US" sz="1606" dirty="0">
                <a:solidFill>
                  <a:prstClr val="black"/>
                </a:solidFill>
                <a:latin typeface="Arial MT"/>
                <a:cs typeface="Arial MT"/>
              </a:rPr>
              <a:t>substitution</a:t>
            </a:r>
            <a:r>
              <a:rPr lang="en-US" sz="1606" spc="-20" dirty="0">
                <a:solidFill>
                  <a:prstClr val="black"/>
                </a:solidFill>
                <a:latin typeface="Arial MT"/>
                <a:cs typeface="Arial MT"/>
              </a:rPr>
              <a:t> </a:t>
            </a:r>
            <a:r>
              <a:rPr lang="en-US" sz="1606" dirty="0">
                <a:solidFill>
                  <a:prstClr val="black"/>
                </a:solidFill>
                <a:latin typeface="Arial MT"/>
                <a:cs typeface="Arial MT"/>
              </a:rPr>
              <a:t>(one</a:t>
            </a:r>
            <a:r>
              <a:rPr lang="en-US" sz="1606" spc="-20" dirty="0">
                <a:solidFill>
                  <a:prstClr val="black"/>
                </a:solidFill>
                <a:latin typeface="Arial MT"/>
                <a:cs typeface="Arial MT"/>
              </a:rPr>
              <a:t> </a:t>
            </a:r>
            <a:r>
              <a:rPr lang="en-US" sz="1606" dirty="0">
                <a:solidFill>
                  <a:prstClr val="black"/>
                </a:solidFill>
                <a:latin typeface="Arial MT"/>
                <a:cs typeface="Arial MT"/>
              </a:rPr>
              <a:t>S-box</a:t>
            </a:r>
            <a:r>
              <a:rPr lang="en-US" sz="1606" spc="-25" dirty="0">
                <a:solidFill>
                  <a:prstClr val="black"/>
                </a:solidFill>
                <a:latin typeface="Arial MT"/>
                <a:cs typeface="Arial MT"/>
              </a:rPr>
              <a:t> </a:t>
            </a:r>
            <a:r>
              <a:rPr lang="en-US" sz="1606" dirty="0">
                <a:solidFill>
                  <a:prstClr val="black"/>
                </a:solidFill>
                <a:latin typeface="Arial MT"/>
                <a:cs typeface="Arial MT"/>
              </a:rPr>
              <a:t>used</a:t>
            </a:r>
            <a:r>
              <a:rPr lang="en-US" sz="1606" spc="-25" dirty="0">
                <a:solidFill>
                  <a:prstClr val="black"/>
                </a:solidFill>
                <a:latin typeface="Arial MT"/>
                <a:cs typeface="Arial MT"/>
              </a:rPr>
              <a:t> </a:t>
            </a:r>
            <a:r>
              <a:rPr lang="en-US" sz="1606" dirty="0">
                <a:solidFill>
                  <a:prstClr val="black"/>
                </a:solidFill>
                <a:latin typeface="Arial MT"/>
                <a:cs typeface="Arial MT"/>
              </a:rPr>
              <a:t>on</a:t>
            </a:r>
            <a:r>
              <a:rPr lang="en-US" sz="1606" spc="-25" dirty="0">
                <a:solidFill>
                  <a:prstClr val="black"/>
                </a:solidFill>
                <a:latin typeface="Arial MT"/>
                <a:cs typeface="Arial MT"/>
              </a:rPr>
              <a:t> </a:t>
            </a:r>
            <a:r>
              <a:rPr lang="en-US" sz="1606" dirty="0">
                <a:solidFill>
                  <a:prstClr val="black"/>
                </a:solidFill>
                <a:latin typeface="Arial MT"/>
                <a:cs typeface="Arial MT"/>
              </a:rPr>
              <a:t>every</a:t>
            </a:r>
            <a:r>
              <a:rPr lang="en-US" sz="1606" spc="-20" dirty="0">
                <a:solidFill>
                  <a:prstClr val="black"/>
                </a:solidFill>
                <a:latin typeface="Arial MT"/>
                <a:cs typeface="Arial MT"/>
              </a:rPr>
              <a:t> </a:t>
            </a:r>
            <a:r>
              <a:rPr lang="en-US" sz="1606" spc="-10" dirty="0">
                <a:solidFill>
                  <a:prstClr val="black"/>
                </a:solidFill>
                <a:latin typeface="Arial MT"/>
                <a:cs typeface="Arial MT"/>
              </a:rPr>
              <a:t>byte)</a:t>
            </a:r>
            <a:endParaRPr lang="en-US" sz="1606" dirty="0">
              <a:solidFill>
                <a:prstClr val="black"/>
              </a:solidFill>
              <a:latin typeface="Arial MT"/>
              <a:cs typeface="Arial MT"/>
            </a:endParaRPr>
          </a:p>
          <a:p>
            <a:pPr marL="783303" lvl="1" indent="-286170">
              <a:spcBef>
                <a:spcPts val="391"/>
              </a:spcBef>
              <a:buClr>
                <a:srgbClr val="3B822F"/>
              </a:buClr>
              <a:buSzPct val="62500"/>
              <a:buFont typeface="Wingdings"/>
              <a:buChar char=""/>
              <a:tabLst>
                <a:tab pos="783303" algn="l"/>
              </a:tabLst>
            </a:pPr>
            <a:r>
              <a:rPr lang="en-US" sz="1606" dirty="0">
                <a:solidFill>
                  <a:prstClr val="black"/>
                </a:solidFill>
                <a:latin typeface="Arial MT"/>
                <a:cs typeface="Arial MT"/>
              </a:rPr>
              <a:t>shift</a:t>
            </a:r>
            <a:r>
              <a:rPr lang="en-US" sz="1606" spc="-20" dirty="0">
                <a:solidFill>
                  <a:prstClr val="black"/>
                </a:solidFill>
                <a:latin typeface="Arial MT"/>
                <a:cs typeface="Arial MT"/>
              </a:rPr>
              <a:t> </a:t>
            </a:r>
            <a:r>
              <a:rPr lang="en-US" sz="1606" dirty="0">
                <a:solidFill>
                  <a:prstClr val="black"/>
                </a:solidFill>
                <a:latin typeface="Arial MT"/>
                <a:cs typeface="Arial MT"/>
              </a:rPr>
              <a:t>rows:</a:t>
            </a:r>
            <a:r>
              <a:rPr lang="en-US" sz="1606" spc="-10" dirty="0">
                <a:solidFill>
                  <a:prstClr val="black"/>
                </a:solidFill>
                <a:latin typeface="Arial MT"/>
                <a:cs typeface="Arial MT"/>
              </a:rPr>
              <a:t> </a:t>
            </a:r>
            <a:r>
              <a:rPr lang="en-US" sz="1606" dirty="0">
                <a:solidFill>
                  <a:prstClr val="black"/>
                </a:solidFill>
                <a:latin typeface="Arial MT"/>
                <a:cs typeface="Arial MT"/>
              </a:rPr>
              <a:t>a</a:t>
            </a:r>
            <a:r>
              <a:rPr lang="en-US" sz="1606" spc="-10" dirty="0">
                <a:solidFill>
                  <a:prstClr val="black"/>
                </a:solidFill>
                <a:latin typeface="Arial MT"/>
                <a:cs typeface="Arial MT"/>
              </a:rPr>
              <a:t> </a:t>
            </a:r>
            <a:r>
              <a:rPr lang="en-US" sz="1606" dirty="0">
                <a:solidFill>
                  <a:prstClr val="black"/>
                </a:solidFill>
                <a:latin typeface="Arial MT"/>
                <a:cs typeface="Arial MT"/>
              </a:rPr>
              <a:t>simple</a:t>
            </a:r>
            <a:r>
              <a:rPr lang="en-US" sz="1606" spc="-10" dirty="0">
                <a:solidFill>
                  <a:prstClr val="black"/>
                </a:solidFill>
                <a:latin typeface="Arial MT"/>
                <a:cs typeface="Arial MT"/>
              </a:rPr>
              <a:t> permutation</a:t>
            </a:r>
            <a:endParaRPr lang="en-US" sz="1606" dirty="0">
              <a:solidFill>
                <a:prstClr val="black"/>
              </a:solidFill>
              <a:latin typeface="Arial MT"/>
              <a:cs typeface="Arial MT"/>
            </a:endParaRPr>
          </a:p>
          <a:p>
            <a:pPr marL="783303" lvl="1" indent="-286170">
              <a:spcBef>
                <a:spcPts val="396"/>
              </a:spcBef>
              <a:buClr>
                <a:srgbClr val="3B822F"/>
              </a:buClr>
              <a:buSzPct val="62500"/>
              <a:buFont typeface="Wingdings"/>
              <a:buChar char=""/>
              <a:tabLst>
                <a:tab pos="783303" algn="l"/>
              </a:tabLst>
            </a:pPr>
            <a:r>
              <a:rPr lang="en-US" sz="1606" dirty="0">
                <a:solidFill>
                  <a:prstClr val="black"/>
                </a:solidFill>
                <a:latin typeface="Arial MT"/>
                <a:cs typeface="Arial MT"/>
              </a:rPr>
              <a:t>mix</a:t>
            </a:r>
            <a:r>
              <a:rPr lang="en-US" sz="1606" spc="-35" dirty="0">
                <a:solidFill>
                  <a:prstClr val="black"/>
                </a:solidFill>
                <a:latin typeface="Arial MT"/>
                <a:cs typeface="Arial MT"/>
              </a:rPr>
              <a:t> </a:t>
            </a:r>
            <a:r>
              <a:rPr lang="en-US" sz="1606" dirty="0">
                <a:solidFill>
                  <a:prstClr val="black"/>
                </a:solidFill>
                <a:latin typeface="Arial MT"/>
                <a:cs typeface="Arial MT"/>
              </a:rPr>
              <a:t>columns:</a:t>
            </a:r>
            <a:r>
              <a:rPr lang="en-US" sz="1606" spc="-35" dirty="0">
                <a:solidFill>
                  <a:prstClr val="black"/>
                </a:solidFill>
                <a:latin typeface="Arial MT"/>
                <a:cs typeface="Arial MT"/>
              </a:rPr>
              <a:t> </a:t>
            </a:r>
            <a:r>
              <a:rPr lang="en-US" sz="1606" dirty="0">
                <a:solidFill>
                  <a:prstClr val="black"/>
                </a:solidFill>
                <a:latin typeface="Arial MT"/>
                <a:cs typeface="Arial MT"/>
              </a:rPr>
              <a:t>substitution</a:t>
            </a:r>
            <a:r>
              <a:rPr lang="en-US" sz="1606" spc="-30" dirty="0">
                <a:solidFill>
                  <a:prstClr val="black"/>
                </a:solidFill>
                <a:latin typeface="Arial MT"/>
                <a:cs typeface="Arial MT"/>
              </a:rPr>
              <a:t> </a:t>
            </a:r>
            <a:r>
              <a:rPr lang="en-US" sz="1606" dirty="0">
                <a:solidFill>
                  <a:prstClr val="black"/>
                </a:solidFill>
                <a:latin typeface="Arial MT"/>
                <a:cs typeface="Arial MT"/>
              </a:rPr>
              <a:t>using</a:t>
            </a:r>
            <a:r>
              <a:rPr lang="en-US" sz="1606" spc="-35" dirty="0">
                <a:solidFill>
                  <a:prstClr val="black"/>
                </a:solidFill>
                <a:latin typeface="Arial MT"/>
                <a:cs typeface="Arial MT"/>
              </a:rPr>
              <a:t> </a:t>
            </a:r>
            <a:r>
              <a:rPr lang="en-US" sz="1606" dirty="0">
                <a:solidFill>
                  <a:prstClr val="black"/>
                </a:solidFill>
                <a:latin typeface="Arial MT"/>
                <a:cs typeface="Arial MT"/>
              </a:rPr>
              <a:t>arithmetic</a:t>
            </a:r>
            <a:r>
              <a:rPr lang="en-US" sz="1606" spc="-35" dirty="0">
                <a:solidFill>
                  <a:prstClr val="black"/>
                </a:solidFill>
                <a:latin typeface="Arial MT"/>
                <a:cs typeface="Arial MT"/>
              </a:rPr>
              <a:t> </a:t>
            </a:r>
            <a:r>
              <a:rPr lang="en-US" sz="1606" dirty="0">
                <a:solidFill>
                  <a:prstClr val="black"/>
                </a:solidFill>
                <a:latin typeface="Arial MT"/>
                <a:cs typeface="Arial MT"/>
              </a:rPr>
              <a:t>in</a:t>
            </a:r>
            <a:r>
              <a:rPr lang="en-US" sz="1606" spc="-30" dirty="0">
                <a:solidFill>
                  <a:prstClr val="black"/>
                </a:solidFill>
                <a:latin typeface="Arial MT"/>
                <a:cs typeface="Arial MT"/>
              </a:rPr>
              <a:t> </a:t>
            </a:r>
            <a:r>
              <a:rPr lang="en-US" sz="1606" spc="-10" dirty="0">
                <a:solidFill>
                  <a:prstClr val="black"/>
                </a:solidFill>
                <a:latin typeface="Arial MT"/>
                <a:cs typeface="Arial MT"/>
              </a:rPr>
              <a:t>GF(2</a:t>
            </a:r>
            <a:r>
              <a:rPr lang="en-US" sz="1656" spc="-15" baseline="25252" dirty="0">
                <a:solidFill>
                  <a:prstClr val="black"/>
                </a:solidFill>
                <a:latin typeface="Arial MT"/>
                <a:cs typeface="Arial MT"/>
              </a:rPr>
              <a:t>8</a:t>
            </a:r>
            <a:r>
              <a:rPr lang="en-US" sz="1606" spc="-10" dirty="0">
                <a:solidFill>
                  <a:prstClr val="black"/>
                </a:solidFill>
                <a:latin typeface="Arial MT"/>
                <a:cs typeface="Arial MT"/>
              </a:rPr>
              <a:t>)</a:t>
            </a:r>
            <a:endParaRPr lang="en-US" sz="1606" dirty="0">
              <a:solidFill>
                <a:prstClr val="black"/>
              </a:solidFill>
              <a:latin typeface="Arial MT"/>
              <a:cs typeface="Arial MT"/>
            </a:endParaRPr>
          </a:p>
          <a:p>
            <a:pPr marL="783303" lvl="1" indent="-286170">
              <a:spcBef>
                <a:spcPts val="391"/>
              </a:spcBef>
              <a:buClr>
                <a:srgbClr val="3B822F"/>
              </a:buClr>
              <a:buSzPct val="62500"/>
              <a:buFont typeface="Wingdings"/>
              <a:buChar char=""/>
              <a:tabLst>
                <a:tab pos="783303" algn="l"/>
              </a:tabLst>
            </a:pPr>
            <a:r>
              <a:rPr lang="en-US" sz="1606" dirty="0">
                <a:solidFill>
                  <a:prstClr val="black"/>
                </a:solidFill>
                <a:latin typeface="Arial MT"/>
                <a:cs typeface="Arial MT"/>
              </a:rPr>
              <a:t>add</a:t>
            </a:r>
            <a:r>
              <a:rPr lang="en-US" sz="1606" spc="-20" dirty="0">
                <a:solidFill>
                  <a:prstClr val="black"/>
                </a:solidFill>
                <a:latin typeface="Arial MT"/>
                <a:cs typeface="Arial MT"/>
              </a:rPr>
              <a:t> </a:t>
            </a:r>
            <a:r>
              <a:rPr lang="en-US" sz="1606" dirty="0">
                <a:solidFill>
                  <a:prstClr val="black"/>
                </a:solidFill>
                <a:latin typeface="Arial MT"/>
                <a:cs typeface="Arial MT"/>
              </a:rPr>
              <a:t>round</a:t>
            </a:r>
            <a:r>
              <a:rPr lang="en-US" sz="1606" spc="-20" dirty="0">
                <a:solidFill>
                  <a:prstClr val="black"/>
                </a:solidFill>
                <a:latin typeface="Arial MT"/>
                <a:cs typeface="Arial MT"/>
              </a:rPr>
              <a:t> </a:t>
            </a:r>
            <a:r>
              <a:rPr lang="en-US" sz="1606" dirty="0">
                <a:solidFill>
                  <a:prstClr val="black"/>
                </a:solidFill>
                <a:latin typeface="Arial MT"/>
                <a:cs typeface="Arial MT"/>
              </a:rPr>
              <a:t>key</a:t>
            </a:r>
            <a:r>
              <a:rPr lang="en-US" sz="1606" spc="-20" dirty="0">
                <a:solidFill>
                  <a:prstClr val="black"/>
                </a:solidFill>
                <a:latin typeface="Arial MT"/>
                <a:cs typeface="Arial MT"/>
              </a:rPr>
              <a:t> </a:t>
            </a:r>
            <a:r>
              <a:rPr lang="en-US" sz="1606" dirty="0">
                <a:solidFill>
                  <a:prstClr val="black"/>
                </a:solidFill>
                <a:latin typeface="Arial MT"/>
                <a:cs typeface="Arial MT"/>
              </a:rPr>
              <a:t>(XOR</a:t>
            </a:r>
            <a:r>
              <a:rPr lang="en-US" sz="1606" spc="-20" dirty="0">
                <a:solidFill>
                  <a:prstClr val="black"/>
                </a:solidFill>
                <a:latin typeface="Arial MT"/>
                <a:cs typeface="Arial MT"/>
              </a:rPr>
              <a:t> </a:t>
            </a:r>
            <a:r>
              <a:rPr lang="en-US" sz="1606" b="1" dirty="0">
                <a:solidFill>
                  <a:prstClr val="black"/>
                </a:solidFill>
                <a:latin typeface="Arial"/>
                <a:cs typeface="Arial"/>
              </a:rPr>
              <a:t>State</a:t>
            </a:r>
            <a:r>
              <a:rPr lang="en-US" sz="1606" b="1" spc="-20" dirty="0">
                <a:solidFill>
                  <a:prstClr val="black"/>
                </a:solidFill>
                <a:latin typeface="Arial"/>
                <a:cs typeface="Arial"/>
              </a:rPr>
              <a:t> </a:t>
            </a:r>
            <a:r>
              <a:rPr lang="en-US" sz="1606" dirty="0">
                <a:solidFill>
                  <a:prstClr val="black"/>
                </a:solidFill>
                <a:latin typeface="Arial MT"/>
                <a:cs typeface="Arial MT"/>
              </a:rPr>
              <a:t>with</a:t>
            </a:r>
            <a:r>
              <a:rPr lang="en-US" sz="1606" spc="-15" dirty="0">
                <a:solidFill>
                  <a:prstClr val="black"/>
                </a:solidFill>
                <a:latin typeface="Arial MT"/>
                <a:cs typeface="Arial MT"/>
              </a:rPr>
              <a:t> </a:t>
            </a:r>
            <a:r>
              <a:rPr lang="en-US" sz="1606" dirty="0">
                <a:solidFill>
                  <a:prstClr val="black"/>
                </a:solidFill>
                <a:latin typeface="Arial MT"/>
                <a:cs typeface="Arial MT"/>
              </a:rPr>
              <a:t>the</a:t>
            </a:r>
            <a:r>
              <a:rPr lang="en-US" sz="1606" spc="-15" dirty="0">
                <a:solidFill>
                  <a:prstClr val="black"/>
                </a:solidFill>
                <a:latin typeface="Arial MT"/>
                <a:cs typeface="Arial MT"/>
              </a:rPr>
              <a:t> </a:t>
            </a:r>
            <a:r>
              <a:rPr lang="en-US" sz="1606" dirty="0">
                <a:solidFill>
                  <a:prstClr val="black"/>
                </a:solidFill>
                <a:latin typeface="Arial MT"/>
                <a:cs typeface="Arial MT"/>
              </a:rPr>
              <a:t>round</a:t>
            </a:r>
            <a:r>
              <a:rPr lang="en-US" sz="1606" spc="-15" dirty="0">
                <a:solidFill>
                  <a:prstClr val="black"/>
                </a:solidFill>
                <a:latin typeface="Arial MT"/>
                <a:cs typeface="Arial MT"/>
              </a:rPr>
              <a:t> </a:t>
            </a:r>
            <a:r>
              <a:rPr lang="en-US" sz="1606" spc="-20" dirty="0">
                <a:solidFill>
                  <a:prstClr val="black"/>
                </a:solidFill>
                <a:latin typeface="Arial MT"/>
                <a:cs typeface="Arial MT"/>
              </a:rPr>
              <a:t>key)</a:t>
            </a:r>
            <a:endParaRPr lang="en-US" sz="1606" dirty="0">
              <a:solidFill>
                <a:prstClr val="black"/>
              </a:solidFill>
              <a:latin typeface="Arial MT"/>
              <a:cs typeface="Arial MT"/>
            </a:endParaRPr>
          </a:p>
          <a:p>
            <a:pPr marL="381772" lvl="0" indent="-343531">
              <a:spcBef>
                <a:spcPts val="427"/>
              </a:spcBef>
              <a:buClr>
                <a:srgbClr val="CC9A00"/>
              </a:buClr>
              <a:buSzPct val="66666"/>
              <a:buFont typeface="Wingdings"/>
              <a:buChar char=""/>
              <a:tabLst>
                <a:tab pos="381772" algn="l"/>
              </a:tabLst>
            </a:pPr>
            <a:r>
              <a:rPr lang="en-US" sz="1807" dirty="0">
                <a:solidFill>
                  <a:srgbClr val="3B822F"/>
                </a:solidFill>
                <a:latin typeface="Arial MT"/>
                <a:cs typeface="Arial MT"/>
              </a:rPr>
              <a:t>initial</a:t>
            </a:r>
            <a:r>
              <a:rPr lang="en-US" sz="1807" spc="-15" dirty="0">
                <a:solidFill>
                  <a:srgbClr val="3B822F"/>
                </a:solidFill>
                <a:latin typeface="Arial MT"/>
                <a:cs typeface="Arial MT"/>
              </a:rPr>
              <a:t> </a:t>
            </a:r>
            <a:r>
              <a:rPr lang="en-US" sz="1807" dirty="0">
                <a:solidFill>
                  <a:srgbClr val="3B822F"/>
                </a:solidFill>
                <a:latin typeface="Arial MT"/>
                <a:cs typeface="Arial MT"/>
              </a:rPr>
              <a:t>XOR</a:t>
            </a:r>
            <a:r>
              <a:rPr lang="en-US" sz="1807" spc="-15" dirty="0">
                <a:solidFill>
                  <a:srgbClr val="3B822F"/>
                </a:solidFill>
                <a:latin typeface="Arial MT"/>
                <a:cs typeface="Arial MT"/>
              </a:rPr>
              <a:t> </a:t>
            </a:r>
            <a:r>
              <a:rPr lang="en-US" sz="1807" dirty="0">
                <a:solidFill>
                  <a:srgbClr val="3B822F"/>
                </a:solidFill>
                <a:latin typeface="Arial MT"/>
                <a:cs typeface="Arial MT"/>
              </a:rPr>
              <a:t>of</a:t>
            </a:r>
            <a:r>
              <a:rPr lang="en-US" sz="1807" spc="-15" dirty="0">
                <a:solidFill>
                  <a:srgbClr val="3B822F"/>
                </a:solidFill>
                <a:latin typeface="Arial MT"/>
                <a:cs typeface="Arial MT"/>
              </a:rPr>
              <a:t> </a:t>
            </a:r>
            <a:r>
              <a:rPr lang="en-US" sz="1807" dirty="0">
                <a:solidFill>
                  <a:srgbClr val="3B822F"/>
                </a:solidFill>
                <a:latin typeface="Arial MT"/>
                <a:cs typeface="Arial MT"/>
              </a:rPr>
              <a:t>the</a:t>
            </a:r>
            <a:r>
              <a:rPr lang="en-US" sz="1807" spc="-15" dirty="0">
                <a:solidFill>
                  <a:srgbClr val="3B822F"/>
                </a:solidFill>
                <a:latin typeface="Arial MT"/>
                <a:cs typeface="Arial MT"/>
              </a:rPr>
              <a:t> </a:t>
            </a:r>
            <a:r>
              <a:rPr lang="en-US" sz="1807" dirty="0">
                <a:solidFill>
                  <a:srgbClr val="3B822F"/>
                </a:solidFill>
                <a:latin typeface="Arial MT"/>
                <a:cs typeface="Arial MT"/>
              </a:rPr>
              <a:t>plaintext</a:t>
            </a:r>
            <a:r>
              <a:rPr lang="en-US" sz="1807" spc="-15" dirty="0">
                <a:solidFill>
                  <a:srgbClr val="3B822F"/>
                </a:solidFill>
                <a:latin typeface="Arial MT"/>
                <a:cs typeface="Arial MT"/>
              </a:rPr>
              <a:t> </a:t>
            </a:r>
            <a:r>
              <a:rPr lang="en-US" sz="1807" dirty="0">
                <a:solidFill>
                  <a:srgbClr val="3B822F"/>
                </a:solidFill>
                <a:latin typeface="Arial MT"/>
                <a:cs typeface="Arial MT"/>
              </a:rPr>
              <a:t>with</a:t>
            </a:r>
            <a:r>
              <a:rPr lang="en-US" sz="1807" spc="-15" dirty="0">
                <a:solidFill>
                  <a:srgbClr val="3B822F"/>
                </a:solidFill>
                <a:latin typeface="Arial MT"/>
                <a:cs typeface="Arial MT"/>
              </a:rPr>
              <a:t> </a:t>
            </a:r>
            <a:r>
              <a:rPr lang="en-US" sz="1807" dirty="0">
                <a:solidFill>
                  <a:srgbClr val="3B822F"/>
                </a:solidFill>
                <a:latin typeface="Arial MT"/>
                <a:cs typeface="Arial MT"/>
              </a:rPr>
              <a:t>a</a:t>
            </a:r>
            <a:r>
              <a:rPr lang="en-US" sz="1807" spc="-15" dirty="0">
                <a:solidFill>
                  <a:srgbClr val="3B822F"/>
                </a:solidFill>
                <a:latin typeface="Arial MT"/>
                <a:cs typeface="Arial MT"/>
              </a:rPr>
              <a:t> </a:t>
            </a:r>
            <a:r>
              <a:rPr lang="en-US" sz="1807" dirty="0">
                <a:solidFill>
                  <a:srgbClr val="3B822F"/>
                </a:solidFill>
                <a:latin typeface="Arial MT"/>
                <a:cs typeface="Arial MT"/>
              </a:rPr>
              <a:t>round</a:t>
            </a:r>
            <a:r>
              <a:rPr lang="en-US" sz="1807" spc="-10" dirty="0">
                <a:solidFill>
                  <a:srgbClr val="3B822F"/>
                </a:solidFill>
                <a:latin typeface="Arial MT"/>
                <a:cs typeface="Arial MT"/>
              </a:rPr>
              <a:t> </a:t>
            </a:r>
            <a:r>
              <a:rPr lang="en-US" sz="1807" spc="-25" dirty="0">
                <a:solidFill>
                  <a:srgbClr val="3B822F"/>
                </a:solidFill>
                <a:latin typeface="Arial MT"/>
                <a:cs typeface="Arial MT"/>
              </a:rPr>
              <a:t>key</a:t>
            </a:r>
            <a:endParaRPr lang="en-US" sz="1807" dirty="0">
              <a:solidFill>
                <a:prstClr val="black"/>
              </a:solidFill>
              <a:latin typeface="Arial MT"/>
              <a:cs typeface="Arial MT"/>
            </a:endParaRPr>
          </a:p>
          <a:p>
            <a:pPr marL="381772" lvl="0" indent="-343531">
              <a:spcBef>
                <a:spcPts val="447"/>
              </a:spcBef>
              <a:buClr>
                <a:srgbClr val="CC9A00"/>
              </a:buClr>
              <a:buSzPct val="66666"/>
              <a:buFont typeface="Wingdings"/>
              <a:buChar char=""/>
              <a:tabLst>
                <a:tab pos="381772" algn="l"/>
              </a:tabLst>
            </a:pPr>
            <a:r>
              <a:rPr lang="en-US" sz="1807" dirty="0">
                <a:solidFill>
                  <a:srgbClr val="3B822F"/>
                </a:solidFill>
                <a:latin typeface="Arial MT"/>
                <a:cs typeface="Arial MT"/>
              </a:rPr>
              <a:t>There</a:t>
            </a:r>
            <a:r>
              <a:rPr lang="en-US" sz="1807" spc="-35" dirty="0">
                <a:solidFill>
                  <a:srgbClr val="3B822F"/>
                </a:solidFill>
                <a:latin typeface="Arial MT"/>
                <a:cs typeface="Arial MT"/>
              </a:rPr>
              <a:t> </a:t>
            </a:r>
            <a:r>
              <a:rPr lang="en-US" sz="1807" dirty="0">
                <a:solidFill>
                  <a:srgbClr val="3B822F"/>
                </a:solidFill>
                <a:latin typeface="Arial MT"/>
                <a:cs typeface="Arial MT"/>
              </a:rPr>
              <a:t>is</a:t>
            </a:r>
            <a:r>
              <a:rPr lang="en-US" sz="1807" spc="-20" dirty="0">
                <a:solidFill>
                  <a:srgbClr val="3B822F"/>
                </a:solidFill>
                <a:latin typeface="Arial MT"/>
                <a:cs typeface="Arial MT"/>
              </a:rPr>
              <a:t> </a:t>
            </a:r>
            <a:r>
              <a:rPr lang="en-US" sz="1807" dirty="0">
                <a:solidFill>
                  <a:srgbClr val="3B822F"/>
                </a:solidFill>
                <a:latin typeface="Arial MT"/>
                <a:cs typeface="Arial MT"/>
              </a:rPr>
              <a:t>an</a:t>
            </a:r>
            <a:r>
              <a:rPr lang="en-US" sz="1807" spc="-20" dirty="0">
                <a:solidFill>
                  <a:srgbClr val="3B822F"/>
                </a:solidFill>
                <a:latin typeface="Arial MT"/>
                <a:cs typeface="Arial MT"/>
              </a:rPr>
              <a:t> </a:t>
            </a:r>
            <a:r>
              <a:rPr lang="en-US" sz="1807" dirty="0">
                <a:solidFill>
                  <a:srgbClr val="3B822F"/>
                </a:solidFill>
                <a:latin typeface="Arial MT"/>
                <a:cs typeface="Arial MT"/>
              </a:rPr>
              <a:t>incomplete</a:t>
            </a:r>
            <a:r>
              <a:rPr lang="en-US" sz="1807" spc="-20" dirty="0">
                <a:solidFill>
                  <a:srgbClr val="3B822F"/>
                </a:solidFill>
                <a:latin typeface="Arial MT"/>
                <a:cs typeface="Arial MT"/>
              </a:rPr>
              <a:t> </a:t>
            </a:r>
            <a:r>
              <a:rPr lang="en-US" sz="1807" dirty="0">
                <a:solidFill>
                  <a:srgbClr val="3B822F"/>
                </a:solidFill>
                <a:latin typeface="Arial MT"/>
                <a:cs typeface="Arial MT"/>
              </a:rPr>
              <a:t>last</a:t>
            </a:r>
            <a:r>
              <a:rPr lang="en-US" sz="1807" spc="-20" dirty="0">
                <a:solidFill>
                  <a:srgbClr val="3B822F"/>
                </a:solidFill>
                <a:latin typeface="Arial MT"/>
                <a:cs typeface="Arial MT"/>
              </a:rPr>
              <a:t> </a:t>
            </a:r>
            <a:r>
              <a:rPr lang="en-US" sz="1807" dirty="0">
                <a:solidFill>
                  <a:srgbClr val="3B822F"/>
                </a:solidFill>
                <a:latin typeface="Arial MT"/>
                <a:cs typeface="Arial MT"/>
              </a:rPr>
              <a:t>round</a:t>
            </a:r>
            <a:r>
              <a:rPr lang="en-US" sz="1807" spc="-20" dirty="0">
                <a:solidFill>
                  <a:srgbClr val="3B822F"/>
                </a:solidFill>
                <a:latin typeface="Arial MT"/>
                <a:cs typeface="Arial MT"/>
              </a:rPr>
              <a:t> </a:t>
            </a:r>
            <a:r>
              <a:rPr lang="en-US" sz="1807" dirty="0">
                <a:solidFill>
                  <a:srgbClr val="3B822F"/>
                </a:solidFill>
                <a:latin typeface="Arial MT"/>
                <a:cs typeface="Arial MT"/>
              </a:rPr>
              <a:t>(the</a:t>
            </a:r>
            <a:r>
              <a:rPr lang="en-US" sz="1807" spc="-20" dirty="0">
                <a:solidFill>
                  <a:srgbClr val="3B822F"/>
                </a:solidFill>
                <a:latin typeface="Arial MT"/>
                <a:cs typeface="Arial MT"/>
              </a:rPr>
              <a:t> </a:t>
            </a:r>
            <a:r>
              <a:rPr lang="en-US" sz="1807" spc="-10" dirty="0">
                <a:solidFill>
                  <a:srgbClr val="3B822F"/>
                </a:solidFill>
                <a:latin typeface="Arial MT"/>
                <a:cs typeface="Arial MT"/>
              </a:rPr>
              <a:t>10</a:t>
            </a:r>
            <a:r>
              <a:rPr lang="en-US" sz="1807" spc="-15" baseline="23148" dirty="0">
                <a:solidFill>
                  <a:srgbClr val="3B822F"/>
                </a:solidFill>
                <a:latin typeface="Arial MT"/>
                <a:cs typeface="Arial MT"/>
              </a:rPr>
              <a:t>th</a:t>
            </a:r>
            <a:r>
              <a:rPr lang="en-US" sz="1807" spc="-10" dirty="0">
                <a:solidFill>
                  <a:srgbClr val="3B822F"/>
                </a:solidFill>
                <a:latin typeface="Arial MT"/>
                <a:cs typeface="Arial MT"/>
              </a:rPr>
              <a:t>/12</a:t>
            </a:r>
            <a:r>
              <a:rPr lang="en-US" sz="1807" spc="-15" baseline="23148" dirty="0">
                <a:solidFill>
                  <a:srgbClr val="3B822F"/>
                </a:solidFill>
                <a:latin typeface="Arial MT"/>
                <a:cs typeface="Arial MT"/>
              </a:rPr>
              <a:t>th</a:t>
            </a:r>
            <a:r>
              <a:rPr lang="en-US" sz="1807" spc="-10" dirty="0">
                <a:solidFill>
                  <a:srgbClr val="3B822F"/>
                </a:solidFill>
                <a:latin typeface="Arial MT"/>
                <a:cs typeface="Arial MT"/>
              </a:rPr>
              <a:t>/14</a:t>
            </a:r>
            <a:r>
              <a:rPr lang="en-US" sz="1807" spc="-15" baseline="23148" dirty="0">
                <a:solidFill>
                  <a:srgbClr val="3B822F"/>
                </a:solidFill>
                <a:latin typeface="Arial MT"/>
                <a:cs typeface="Arial MT"/>
              </a:rPr>
              <a:t>th</a:t>
            </a:r>
            <a:r>
              <a:rPr lang="en-US" sz="1807" spc="-10" dirty="0">
                <a:solidFill>
                  <a:srgbClr val="3B822F"/>
                </a:solidFill>
                <a:latin typeface="Arial MT"/>
                <a:cs typeface="Arial MT"/>
              </a:rPr>
              <a:t>)</a:t>
            </a:r>
            <a:endParaRPr lang="en-US" sz="1807" dirty="0">
              <a:solidFill>
                <a:prstClr val="black"/>
              </a:solidFill>
              <a:latin typeface="Arial MT"/>
              <a:cs typeface="Arial MT"/>
            </a:endParaRPr>
          </a:p>
          <a:p>
            <a:pPr marL="382410" marR="30593" lvl="0" indent="-344169">
              <a:spcBef>
                <a:spcPts val="436"/>
              </a:spcBef>
              <a:buClr>
                <a:srgbClr val="CC9A00"/>
              </a:buClr>
              <a:buSzPct val="66666"/>
              <a:buFont typeface="Wingdings"/>
              <a:buChar char=""/>
              <a:tabLst>
                <a:tab pos="382410" algn="l"/>
              </a:tabLst>
            </a:pPr>
            <a:r>
              <a:rPr lang="en-US" sz="1807" dirty="0">
                <a:solidFill>
                  <a:srgbClr val="3B822F"/>
                </a:solidFill>
                <a:latin typeface="Arial MT"/>
                <a:cs typeface="Arial MT"/>
              </a:rPr>
              <a:t>Note:</a:t>
            </a:r>
            <a:r>
              <a:rPr lang="en-US" sz="1807" spc="-15" dirty="0">
                <a:solidFill>
                  <a:srgbClr val="3B822F"/>
                </a:solidFill>
                <a:latin typeface="Arial MT"/>
                <a:cs typeface="Arial MT"/>
              </a:rPr>
              <a:t> </a:t>
            </a:r>
            <a:r>
              <a:rPr lang="en-US" sz="1807" dirty="0">
                <a:solidFill>
                  <a:srgbClr val="3B822F"/>
                </a:solidFill>
                <a:latin typeface="Arial MT"/>
                <a:cs typeface="Arial MT"/>
              </a:rPr>
              <a:t>all</a:t>
            </a:r>
            <a:r>
              <a:rPr lang="en-US" sz="1807" spc="-15" dirty="0">
                <a:solidFill>
                  <a:srgbClr val="3B822F"/>
                </a:solidFill>
                <a:latin typeface="Arial MT"/>
                <a:cs typeface="Arial MT"/>
              </a:rPr>
              <a:t> </a:t>
            </a:r>
            <a:r>
              <a:rPr lang="en-US" sz="1807" dirty="0">
                <a:solidFill>
                  <a:srgbClr val="3B822F"/>
                </a:solidFill>
                <a:latin typeface="Arial MT"/>
                <a:cs typeface="Arial MT"/>
              </a:rPr>
              <a:t>operations</a:t>
            </a:r>
            <a:r>
              <a:rPr lang="en-US" sz="1807" spc="-15" dirty="0">
                <a:solidFill>
                  <a:srgbClr val="3B822F"/>
                </a:solidFill>
                <a:latin typeface="Arial MT"/>
                <a:cs typeface="Arial MT"/>
              </a:rPr>
              <a:t> </a:t>
            </a:r>
            <a:r>
              <a:rPr lang="en-US" sz="1807" dirty="0">
                <a:solidFill>
                  <a:srgbClr val="3B822F"/>
                </a:solidFill>
                <a:latin typeface="Arial MT"/>
                <a:cs typeface="Arial MT"/>
              </a:rPr>
              <a:t>can</a:t>
            </a:r>
            <a:r>
              <a:rPr lang="en-US" sz="1807" spc="-15" dirty="0">
                <a:solidFill>
                  <a:srgbClr val="3B822F"/>
                </a:solidFill>
                <a:latin typeface="Arial MT"/>
                <a:cs typeface="Arial MT"/>
              </a:rPr>
              <a:t> </a:t>
            </a:r>
            <a:r>
              <a:rPr lang="en-US" sz="1807" dirty="0">
                <a:solidFill>
                  <a:srgbClr val="3B822F"/>
                </a:solidFill>
                <a:latin typeface="Arial MT"/>
                <a:cs typeface="Arial MT"/>
              </a:rPr>
              <a:t>be</a:t>
            </a:r>
            <a:r>
              <a:rPr lang="en-US" sz="1807" spc="-15" dirty="0">
                <a:solidFill>
                  <a:srgbClr val="3B822F"/>
                </a:solidFill>
                <a:latin typeface="Arial MT"/>
                <a:cs typeface="Arial MT"/>
              </a:rPr>
              <a:t> </a:t>
            </a:r>
            <a:r>
              <a:rPr lang="en-US" sz="1807" dirty="0">
                <a:solidFill>
                  <a:srgbClr val="3B822F"/>
                </a:solidFill>
                <a:latin typeface="Arial MT"/>
                <a:cs typeface="Arial MT"/>
              </a:rPr>
              <a:t>combined</a:t>
            </a:r>
            <a:r>
              <a:rPr lang="en-US" sz="1807" spc="-15" dirty="0">
                <a:solidFill>
                  <a:srgbClr val="3B822F"/>
                </a:solidFill>
                <a:latin typeface="Arial MT"/>
                <a:cs typeface="Arial MT"/>
              </a:rPr>
              <a:t> </a:t>
            </a:r>
            <a:r>
              <a:rPr lang="en-US" sz="1807" dirty="0">
                <a:solidFill>
                  <a:srgbClr val="3B822F"/>
                </a:solidFill>
                <a:latin typeface="Arial MT"/>
                <a:cs typeface="Arial MT"/>
              </a:rPr>
              <a:t>into</a:t>
            </a:r>
            <a:r>
              <a:rPr lang="en-US" sz="1807" spc="-10" dirty="0">
                <a:solidFill>
                  <a:srgbClr val="3B822F"/>
                </a:solidFill>
                <a:latin typeface="Arial MT"/>
                <a:cs typeface="Arial MT"/>
              </a:rPr>
              <a:t> </a:t>
            </a:r>
            <a:r>
              <a:rPr lang="en-US" sz="1807" dirty="0">
                <a:solidFill>
                  <a:srgbClr val="3B822F"/>
                </a:solidFill>
                <a:latin typeface="Arial MT"/>
                <a:cs typeface="Arial MT"/>
              </a:rPr>
              <a:t>XOR</a:t>
            </a:r>
            <a:r>
              <a:rPr lang="en-US" sz="1807" spc="-15" dirty="0">
                <a:solidFill>
                  <a:srgbClr val="3B822F"/>
                </a:solidFill>
                <a:latin typeface="Arial MT"/>
                <a:cs typeface="Arial MT"/>
              </a:rPr>
              <a:t> </a:t>
            </a:r>
            <a:r>
              <a:rPr lang="en-US" sz="1807" dirty="0">
                <a:solidFill>
                  <a:srgbClr val="3B822F"/>
                </a:solidFill>
                <a:latin typeface="Arial MT"/>
                <a:cs typeface="Arial MT"/>
              </a:rPr>
              <a:t>and</a:t>
            </a:r>
            <a:r>
              <a:rPr lang="en-US" sz="1807" spc="-15" dirty="0">
                <a:solidFill>
                  <a:srgbClr val="3B822F"/>
                </a:solidFill>
                <a:latin typeface="Arial MT"/>
                <a:cs typeface="Arial MT"/>
              </a:rPr>
              <a:t> </a:t>
            </a:r>
            <a:r>
              <a:rPr lang="en-US" sz="1807" dirty="0">
                <a:solidFill>
                  <a:srgbClr val="3B822F"/>
                </a:solidFill>
                <a:latin typeface="Arial MT"/>
                <a:cs typeface="Arial MT"/>
              </a:rPr>
              <a:t>table</a:t>
            </a:r>
            <a:r>
              <a:rPr lang="en-US" sz="1807" spc="-15" dirty="0">
                <a:solidFill>
                  <a:srgbClr val="3B822F"/>
                </a:solidFill>
                <a:latin typeface="Arial MT"/>
                <a:cs typeface="Arial MT"/>
              </a:rPr>
              <a:t> </a:t>
            </a:r>
            <a:r>
              <a:rPr lang="en-US" sz="1807" dirty="0">
                <a:solidFill>
                  <a:srgbClr val="3B822F"/>
                </a:solidFill>
                <a:latin typeface="Arial MT"/>
                <a:cs typeface="Arial MT"/>
              </a:rPr>
              <a:t>lookups</a:t>
            </a:r>
            <a:r>
              <a:rPr lang="en-US" sz="1807" spc="-15" dirty="0">
                <a:solidFill>
                  <a:srgbClr val="3B822F"/>
                </a:solidFill>
                <a:latin typeface="Arial MT"/>
                <a:cs typeface="Arial MT"/>
              </a:rPr>
              <a:t> </a:t>
            </a:r>
            <a:r>
              <a:rPr lang="en-US" sz="1807" dirty="0">
                <a:solidFill>
                  <a:srgbClr val="3B822F"/>
                </a:solidFill>
                <a:latin typeface="Arial MT"/>
                <a:cs typeface="Arial MT"/>
              </a:rPr>
              <a:t>-</a:t>
            </a:r>
            <a:r>
              <a:rPr lang="en-US" sz="1807" spc="-15" dirty="0">
                <a:solidFill>
                  <a:srgbClr val="3B822F"/>
                </a:solidFill>
                <a:latin typeface="Arial MT"/>
                <a:cs typeface="Arial MT"/>
              </a:rPr>
              <a:t> </a:t>
            </a:r>
            <a:r>
              <a:rPr lang="en-US" sz="1807" spc="-10" dirty="0">
                <a:solidFill>
                  <a:srgbClr val="3B822F"/>
                </a:solidFill>
                <a:latin typeface="Arial MT"/>
                <a:cs typeface="Arial MT"/>
              </a:rPr>
              <a:t>hence </a:t>
            </a:r>
            <a:r>
              <a:rPr lang="en-US" sz="1807" dirty="0">
                <a:solidFill>
                  <a:srgbClr val="3B822F"/>
                </a:solidFill>
                <a:latin typeface="Arial MT"/>
                <a:cs typeface="Arial MT"/>
              </a:rPr>
              <a:t>very</a:t>
            </a:r>
            <a:r>
              <a:rPr lang="en-US" sz="1807" spc="-20" dirty="0">
                <a:solidFill>
                  <a:srgbClr val="3B822F"/>
                </a:solidFill>
                <a:latin typeface="Arial MT"/>
                <a:cs typeface="Arial MT"/>
              </a:rPr>
              <a:t> </a:t>
            </a:r>
            <a:r>
              <a:rPr lang="en-US" sz="1807" dirty="0">
                <a:solidFill>
                  <a:srgbClr val="3B822F"/>
                </a:solidFill>
                <a:latin typeface="Arial MT"/>
                <a:cs typeface="Arial MT"/>
              </a:rPr>
              <a:t>fast</a:t>
            </a:r>
            <a:r>
              <a:rPr lang="en-US" sz="1807" spc="-20" dirty="0">
                <a:solidFill>
                  <a:srgbClr val="3B822F"/>
                </a:solidFill>
                <a:latin typeface="Arial MT"/>
                <a:cs typeface="Arial MT"/>
              </a:rPr>
              <a:t> </a:t>
            </a:r>
            <a:r>
              <a:rPr lang="en-US" sz="1807" dirty="0">
                <a:solidFill>
                  <a:srgbClr val="3B822F"/>
                </a:solidFill>
                <a:latin typeface="Arial MT"/>
                <a:cs typeface="Arial MT"/>
              </a:rPr>
              <a:t>and</a:t>
            </a:r>
            <a:r>
              <a:rPr lang="en-US" sz="1807" spc="-15" dirty="0">
                <a:solidFill>
                  <a:srgbClr val="3B822F"/>
                </a:solidFill>
                <a:latin typeface="Arial MT"/>
                <a:cs typeface="Arial MT"/>
              </a:rPr>
              <a:t> </a:t>
            </a:r>
            <a:r>
              <a:rPr lang="en-US" sz="1807" spc="-10" dirty="0">
                <a:solidFill>
                  <a:srgbClr val="3B822F"/>
                </a:solidFill>
                <a:latin typeface="Arial MT"/>
                <a:cs typeface="Arial MT"/>
              </a:rPr>
              <a:t>efficient</a:t>
            </a:r>
            <a:endParaRPr lang="en-US" sz="1807" dirty="0">
              <a:solidFill>
                <a:prstClr val="black"/>
              </a:solidFill>
              <a:latin typeface="Arial MT"/>
              <a:cs typeface="Arial MT"/>
            </a:endParaRPr>
          </a:p>
          <a:p>
            <a:pPr marL="757809" lvl="1" indent="-286170" algn="just">
              <a:lnSpc>
                <a:spcPct val="150000"/>
              </a:lnSpc>
              <a:spcBef>
                <a:spcPts val="156"/>
              </a:spcBef>
              <a:buClr>
                <a:srgbClr val="3B822F"/>
              </a:buClr>
              <a:buSzPct val="57142"/>
              <a:buFont typeface="Wingdings"/>
              <a:buChar char=""/>
              <a:tabLst>
                <a:tab pos="757809" algn="l"/>
              </a:tabLst>
            </a:pPr>
            <a:endParaRPr lang="en-US" b="1" spc="-10" dirty="0">
              <a:solidFill>
                <a:srgbClr val="3B822F"/>
              </a:solidFill>
              <a:latin typeface="Alexandria" pitchFamily="2" charset="-78"/>
              <a:cs typeface="Alexandria" pitchFamily="2" charset="-78"/>
            </a:endParaRPr>
          </a:p>
          <a:p>
            <a:pPr marL="757809" lvl="1" indent="-286170" algn="just">
              <a:lnSpc>
                <a:spcPct val="150000"/>
              </a:lnSpc>
              <a:spcBef>
                <a:spcPts val="156"/>
              </a:spcBef>
              <a:buClr>
                <a:srgbClr val="3B822F"/>
              </a:buClr>
              <a:buSzPct val="57142"/>
              <a:buFont typeface="Wingdings"/>
              <a:buChar char=""/>
              <a:tabLst>
                <a:tab pos="757809" algn="l"/>
              </a:tabLst>
            </a:pPr>
            <a:endParaRPr lang="en-US" dirty="0">
              <a:latin typeface="Alexandria" pitchFamily="2" charset="-78"/>
              <a:cs typeface="Alexandria" pitchFamily="2" charset="-78"/>
            </a:endParaRPr>
          </a:p>
          <a:p>
            <a:pPr marL="356278" indent="-343531" algn="just">
              <a:spcBef>
                <a:spcPts val="276"/>
              </a:spcBef>
              <a:buClr>
                <a:srgbClr val="CC9A00"/>
              </a:buClr>
              <a:buSzPct val="62500"/>
              <a:buFont typeface="Wingdings"/>
              <a:buChar char=""/>
              <a:tabLst>
                <a:tab pos="356278" algn="l"/>
              </a:tabLst>
            </a:pPr>
            <a:endParaRPr lang="en-US" b="1" dirty="0">
              <a:solidFill>
                <a:srgbClr val="3B822F"/>
              </a:solidFill>
              <a:latin typeface="Alexandria" pitchFamily="2" charset="-78"/>
              <a:cs typeface="Alexandria" pitchFamily="2" charset="-78"/>
            </a:endParaRP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err="1" smtClean="0">
                <a:latin typeface="Alexandria Black" pitchFamily="2" charset="-78"/>
                <a:ea typeface="ヒラギノ角ゴ Pro W3" charset="-128"/>
                <a:cs typeface="Alexandria Black" pitchFamily="2" charset="-78"/>
              </a:rPr>
              <a:t>Rijndael</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246636879"/>
      </p:ext>
    </p:extLst>
  </p:cSld>
  <p:clrMapOvr>
    <a:masterClrMapping/>
  </p:clrMapOvr>
  <mc:AlternateContent xmlns:mc="http://schemas.openxmlformats.org/markup-compatibility/2006" xmlns:p14="http://schemas.microsoft.com/office/powerpoint/2010/main">
    <mc:Choice Requires="p14">
      <p:transition p14:dur="10" advTm="242929"/>
    </mc:Choice>
    <mc:Fallback xmlns="">
      <p:transition advTm="24292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79810"/>
            <a:ext cx="8229600" cy="480131"/>
          </a:xfrm>
        </p:spPr>
        <p:txBody>
          <a:bodyPr wrap="square">
            <a:spAutoFit/>
          </a:bodyPr>
          <a:lstStyle/>
          <a:p>
            <a:r>
              <a:rPr lang="en-IN" sz="2800" dirty="0">
                <a:latin typeface="Alexandria Black" pitchFamily="2" charset="-78"/>
                <a:cs typeface="Alexandria Black" pitchFamily="2" charset="-78"/>
              </a:rPr>
              <a:t>Table 6.1 </a:t>
            </a:r>
            <a:r>
              <a:rPr lang="en-IN" sz="2800" spc="-400" dirty="0">
                <a:latin typeface="Alexandria Black" pitchFamily="2" charset="-78"/>
                <a:cs typeface="Alexandria Black" pitchFamily="2" charset="-78"/>
              </a:rPr>
              <a:t>A E </a:t>
            </a:r>
            <a:r>
              <a:rPr lang="en-IN" sz="2800" dirty="0">
                <a:latin typeface="Alexandria Black" pitchFamily="2" charset="-78"/>
                <a:cs typeface="Alexandria Black" pitchFamily="2" charset="-78"/>
              </a:rPr>
              <a:t>S Parameters</a:t>
            </a:r>
          </a:p>
        </p:txBody>
      </p:sp>
      <p:graphicFrame>
        <p:nvGraphicFramePr>
          <p:cNvPr id="7" name="Table 6"/>
          <p:cNvGraphicFramePr>
            <a:graphicFrameLocks noGrp="1"/>
          </p:cNvGraphicFramePr>
          <p:nvPr>
            <p:extLst/>
          </p:nvPr>
        </p:nvGraphicFramePr>
        <p:xfrm>
          <a:off x="2166256" y="2362200"/>
          <a:ext cx="7848600" cy="2286000"/>
        </p:xfrm>
        <a:graphic>
          <a:graphicData uri="http://schemas.openxmlformats.org/drawingml/2006/table">
            <a:tbl>
              <a:tblPr firstRow="1" bandRow="1">
                <a:tableStyleId>{3B4B98B0-60AC-42C2-AFA5-B58CD77FA1E5}</a:tableStyleId>
              </a:tblPr>
              <a:tblGrid>
                <a:gridCol w="3733800">
                  <a:extLst>
                    <a:ext uri="{9D8B030D-6E8A-4147-A177-3AD203B41FA5}">
                      <a16:colId xmlns:a16="http://schemas.microsoft.com/office/drawing/2014/main" val="20000"/>
                    </a:ext>
                  </a:extLst>
                </a:gridCol>
                <a:gridCol w="1371600">
                  <a:extLst>
                    <a:ext uri="{9D8B030D-6E8A-4147-A177-3AD203B41FA5}">
                      <a16:colId xmlns:a16="http://schemas.microsoft.com/office/drawing/2014/main" val="20001"/>
                    </a:ext>
                  </a:extLst>
                </a:gridCol>
                <a:gridCol w="1524000">
                  <a:extLst>
                    <a:ext uri="{9D8B030D-6E8A-4147-A177-3AD203B41FA5}">
                      <a16:colId xmlns:a16="http://schemas.microsoft.com/office/drawing/2014/main" val="20002"/>
                    </a:ext>
                  </a:extLst>
                </a:gridCol>
                <a:gridCol w="1219200">
                  <a:extLst>
                    <a:ext uri="{9D8B030D-6E8A-4147-A177-3AD203B41FA5}">
                      <a16:colId xmlns:a16="http://schemas.microsoft.com/office/drawing/2014/main" val="20003"/>
                    </a:ext>
                  </a:extLst>
                </a:gridCol>
              </a:tblGrid>
              <a:tr h="454461">
                <a:tc>
                  <a:txBody>
                    <a:bodyPr/>
                    <a:lstStyle/>
                    <a:p>
                      <a:r>
                        <a:rPr lang="en-IN" sz="1400" b="1" dirty="0"/>
                        <a:t>Key Size (words/bytes/bits)</a:t>
                      </a:r>
                    </a:p>
                  </a:txBody>
                  <a:tcPr marT="47105" marB="47105">
                    <a:lnL>
                      <a:noFill/>
                    </a:lnL>
                    <a:lnR>
                      <a:noFill/>
                    </a:lnR>
                    <a:lnT w="12700" cmpd="sng">
                      <a:noFill/>
                    </a:lnT>
                    <a:lnB w="12700" cmpd="sng">
                      <a:noFill/>
                    </a:lnB>
                    <a:lnTlToBr w="12700" cmpd="sng">
                      <a:noFill/>
                      <a:prstDash val="solid"/>
                    </a:lnTlToBr>
                    <a:lnBlToTr w="12700" cmpd="sng">
                      <a:noFill/>
                      <a:prstDash val="solid"/>
                    </a:lnBlToTr>
                    <a:solidFill>
                      <a:srgbClr val="D4EAE4"/>
                    </a:solidFill>
                  </a:tcPr>
                </a:tc>
                <a:tc>
                  <a:txBody>
                    <a:bodyPr/>
                    <a:lstStyle/>
                    <a:p>
                      <a:pPr algn="ctr"/>
                      <a:r>
                        <a:rPr lang="en-IN" sz="1400" b="0" i="0" u="none" strike="noStrike" kern="1200" baseline="0" dirty="0">
                          <a:solidFill>
                            <a:schemeClr val="tx1"/>
                          </a:solidFill>
                          <a:latin typeface="+mn-lt"/>
                          <a:ea typeface="+mn-ea"/>
                          <a:cs typeface="+mn-cs"/>
                        </a:rPr>
                        <a:t>4/16/128</a:t>
                      </a:r>
                      <a:endParaRPr lang="en-IN" sz="1400" dirty="0"/>
                    </a:p>
                  </a:txBody>
                  <a:tcPr marT="47105" marB="47105">
                    <a:lnL>
                      <a:noFill/>
                    </a:lnL>
                    <a:lnR>
                      <a:noFill/>
                    </a:lnR>
                    <a:lnT w="12700" cmpd="sng">
                      <a:noFill/>
                    </a:lnT>
                    <a:lnB w="12700" cmpd="sng">
                      <a:noFill/>
                    </a:lnB>
                    <a:lnTlToBr w="12700" cmpd="sng">
                      <a:noFill/>
                      <a:prstDash val="solid"/>
                    </a:lnTlToBr>
                    <a:lnBlToTr w="12700" cmpd="sng">
                      <a:noFill/>
                      <a:prstDash val="solid"/>
                    </a:lnBlToTr>
                    <a:solidFill>
                      <a:srgbClr val="D4EAE4"/>
                    </a:solidFill>
                  </a:tcPr>
                </a:tc>
                <a:tc>
                  <a:txBody>
                    <a:bodyPr/>
                    <a:lstStyle/>
                    <a:p>
                      <a:pPr algn="ctr"/>
                      <a:r>
                        <a:rPr lang="en-IN" sz="1400" b="0" i="0" u="none" strike="noStrike" kern="1200" baseline="0" dirty="0">
                          <a:solidFill>
                            <a:schemeClr val="tx1"/>
                          </a:solidFill>
                          <a:latin typeface="+mn-lt"/>
                          <a:ea typeface="+mn-ea"/>
                          <a:cs typeface="+mn-cs"/>
                        </a:rPr>
                        <a:t>6/24/192</a:t>
                      </a:r>
                      <a:endParaRPr lang="en-IN" sz="1400" dirty="0"/>
                    </a:p>
                  </a:txBody>
                  <a:tcPr marT="47105" marB="47105">
                    <a:lnL>
                      <a:noFill/>
                    </a:lnL>
                    <a:lnR>
                      <a:noFill/>
                    </a:lnR>
                    <a:lnT w="12700" cmpd="sng">
                      <a:noFill/>
                    </a:lnT>
                    <a:lnB w="12700" cmpd="sng">
                      <a:noFill/>
                    </a:lnB>
                    <a:lnTlToBr w="12700" cmpd="sng">
                      <a:noFill/>
                      <a:prstDash val="solid"/>
                    </a:lnTlToBr>
                    <a:lnBlToTr w="12700" cmpd="sng">
                      <a:noFill/>
                      <a:prstDash val="solid"/>
                    </a:lnBlToTr>
                    <a:solidFill>
                      <a:srgbClr val="D4EAE4"/>
                    </a:solidFill>
                  </a:tcPr>
                </a:tc>
                <a:tc>
                  <a:txBody>
                    <a:bodyPr/>
                    <a:lstStyle/>
                    <a:p>
                      <a:pPr algn="ctr"/>
                      <a:r>
                        <a:rPr lang="en-IN" sz="1400" b="0" i="0" u="none" strike="noStrike" kern="1200" baseline="0" dirty="0">
                          <a:solidFill>
                            <a:schemeClr val="tx1"/>
                          </a:solidFill>
                          <a:latin typeface="+mn-lt"/>
                          <a:ea typeface="+mn-ea"/>
                          <a:cs typeface="+mn-cs"/>
                        </a:rPr>
                        <a:t>8/32/256</a:t>
                      </a:r>
                    </a:p>
                  </a:txBody>
                  <a:tcPr marT="47105" marB="47105">
                    <a:lnL>
                      <a:noFill/>
                    </a:lnL>
                    <a:lnR>
                      <a:noFill/>
                    </a:lnR>
                    <a:lnT w="12700" cmpd="sng">
                      <a:noFill/>
                    </a:lnT>
                    <a:lnB w="12700" cmpd="sng">
                      <a:noFill/>
                    </a:lnB>
                    <a:lnTlToBr w="12700" cmpd="sng">
                      <a:noFill/>
                      <a:prstDash val="solid"/>
                    </a:lnTlToBr>
                    <a:lnBlToTr w="12700" cmpd="sng">
                      <a:noFill/>
                      <a:prstDash val="solid"/>
                    </a:lnBlToTr>
                    <a:solidFill>
                      <a:srgbClr val="D4EAE4"/>
                    </a:solidFill>
                  </a:tcPr>
                </a:tc>
                <a:extLst>
                  <a:ext uri="{0D108BD9-81ED-4DB2-BD59-A6C34878D82A}">
                    <a16:rowId xmlns:a16="http://schemas.microsoft.com/office/drawing/2014/main" val="10000"/>
                  </a:ext>
                </a:extLst>
              </a:tr>
              <a:tr h="468156">
                <a:tc>
                  <a:txBody>
                    <a:bodyPr/>
                    <a:lstStyle/>
                    <a:p>
                      <a:r>
                        <a:rPr lang="en-IN" sz="1400" b="1" i="0" u="none" strike="noStrike" kern="1200" baseline="0" dirty="0">
                          <a:solidFill>
                            <a:schemeClr val="tx1"/>
                          </a:solidFill>
                          <a:latin typeface="+mn-lt"/>
                          <a:ea typeface="+mn-ea"/>
                          <a:cs typeface="+mn-cs"/>
                        </a:rPr>
                        <a:t>Plaintext Block Size (words/bytes/bits)</a:t>
                      </a:r>
                      <a:endParaRPr lang="en-IN" sz="1400" b="1" dirty="0"/>
                    </a:p>
                  </a:txBody>
                  <a:tcPr marT="47105" marB="47105">
                    <a:lnL>
                      <a:noFill/>
                    </a:lnL>
                    <a:lnR>
                      <a:noFill/>
                    </a:lnR>
                    <a:lnT w="12700" cmpd="sng">
                      <a:noFill/>
                    </a:lnT>
                    <a:lnB>
                      <a:noFill/>
                    </a:lnB>
                    <a:lnTlToBr w="12700" cmpd="sng">
                      <a:noFill/>
                      <a:prstDash val="solid"/>
                    </a:lnTlToBr>
                    <a:lnBlToTr w="12700" cmpd="sng">
                      <a:noFill/>
                      <a:prstDash val="solid"/>
                    </a:lnBlToTr>
                    <a:solidFill>
                      <a:srgbClr val="D4EAE4"/>
                    </a:solidFill>
                  </a:tcPr>
                </a:tc>
                <a:tc>
                  <a:txBody>
                    <a:bodyPr/>
                    <a:lstStyle/>
                    <a:p>
                      <a:pPr algn="ctr"/>
                      <a:r>
                        <a:rPr lang="en-IN" sz="1400" b="0" i="0" u="none" strike="noStrike" kern="1200" baseline="0" dirty="0">
                          <a:solidFill>
                            <a:schemeClr val="tx1"/>
                          </a:solidFill>
                          <a:latin typeface="+mn-lt"/>
                          <a:ea typeface="+mn-ea"/>
                          <a:cs typeface="+mn-cs"/>
                        </a:rPr>
                        <a:t>4/16/128</a:t>
                      </a:r>
                      <a:endParaRPr lang="en-IN" sz="1400" dirty="0"/>
                    </a:p>
                  </a:txBody>
                  <a:tcPr marT="47105" marB="47105">
                    <a:lnL>
                      <a:noFill/>
                    </a:lnL>
                    <a:lnR>
                      <a:noFill/>
                    </a:lnR>
                    <a:lnT w="12700" cmpd="sng">
                      <a:noFill/>
                    </a:lnT>
                    <a:lnB>
                      <a:noFill/>
                    </a:lnB>
                    <a:lnTlToBr w="12700" cmpd="sng">
                      <a:noFill/>
                      <a:prstDash val="solid"/>
                    </a:lnTlToBr>
                    <a:lnBlToTr w="12700" cmpd="sng">
                      <a:noFill/>
                      <a:prstDash val="solid"/>
                    </a:lnBlToTr>
                    <a:solidFill>
                      <a:srgbClr val="D4EAE4"/>
                    </a:solidFill>
                  </a:tcPr>
                </a:tc>
                <a:tc>
                  <a:txBody>
                    <a:bodyPr/>
                    <a:lstStyle/>
                    <a:p>
                      <a:pPr algn="ctr"/>
                      <a:r>
                        <a:rPr lang="en-IN" sz="1400" b="0" i="0" u="none" strike="noStrike" kern="1200" baseline="0" dirty="0">
                          <a:solidFill>
                            <a:schemeClr val="tx1"/>
                          </a:solidFill>
                          <a:latin typeface="+mn-lt"/>
                          <a:ea typeface="+mn-ea"/>
                          <a:cs typeface="+mn-cs"/>
                        </a:rPr>
                        <a:t>4/16/128</a:t>
                      </a:r>
                      <a:endParaRPr lang="en-IN" sz="1400" dirty="0"/>
                    </a:p>
                  </a:txBody>
                  <a:tcPr marT="47105" marB="47105">
                    <a:lnL>
                      <a:noFill/>
                    </a:lnL>
                    <a:lnR>
                      <a:noFill/>
                    </a:lnR>
                    <a:lnT w="12700" cmpd="sng">
                      <a:noFill/>
                    </a:lnT>
                    <a:lnB>
                      <a:noFill/>
                    </a:lnB>
                    <a:lnTlToBr w="12700" cmpd="sng">
                      <a:noFill/>
                      <a:prstDash val="solid"/>
                    </a:lnTlToBr>
                    <a:lnBlToTr w="12700" cmpd="sng">
                      <a:noFill/>
                      <a:prstDash val="solid"/>
                    </a:lnBlToTr>
                    <a:solidFill>
                      <a:srgbClr val="D4EAE4"/>
                    </a:solidFill>
                  </a:tcPr>
                </a:tc>
                <a:tc>
                  <a:txBody>
                    <a:bodyPr/>
                    <a:lstStyle/>
                    <a:p>
                      <a:pPr algn="ctr"/>
                      <a:r>
                        <a:rPr lang="en-IN" sz="1400" b="0" i="0" u="none" strike="noStrike" kern="1200" baseline="0" dirty="0">
                          <a:solidFill>
                            <a:schemeClr val="tx1"/>
                          </a:solidFill>
                          <a:latin typeface="+mn-lt"/>
                          <a:ea typeface="+mn-ea"/>
                          <a:cs typeface="+mn-cs"/>
                        </a:rPr>
                        <a:t>4/16/128</a:t>
                      </a:r>
                      <a:endParaRPr lang="en-IN" sz="1400" dirty="0"/>
                    </a:p>
                  </a:txBody>
                  <a:tcPr marT="47105" marB="47105">
                    <a:lnL>
                      <a:noFill/>
                    </a:lnL>
                    <a:lnR>
                      <a:noFill/>
                    </a:lnR>
                    <a:lnT w="12700" cmpd="sng">
                      <a:noFill/>
                    </a:lnT>
                    <a:lnB>
                      <a:noFill/>
                    </a:lnB>
                    <a:lnTlToBr w="12700" cmpd="sng">
                      <a:noFill/>
                      <a:prstDash val="solid"/>
                    </a:lnTlToBr>
                    <a:lnBlToTr w="12700" cmpd="sng">
                      <a:noFill/>
                      <a:prstDash val="solid"/>
                    </a:lnBlToTr>
                    <a:solidFill>
                      <a:srgbClr val="D4EAE4"/>
                    </a:solidFill>
                  </a:tcPr>
                </a:tc>
                <a:extLst>
                  <a:ext uri="{0D108BD9-81ED-4DB2-BD59-A6C34878D82A}">
                    <a16:rowId xmlns:a16="http://schemas.microsoft.com/office/drawing/2014/main" val="10001"/>
                  </a:ext>
                </a:extLst>
              </a:tr>
              <a:tr h="454461">
                <a:tc>
                  <a:txBody>
                    <a:bodyPr/>
                    <a:lstStyle/>
                    <a:p>
                      <a:r>
                        <a:rPr lang="en-IN" sz="1400" b="1" i="0" u="none" strike="noStrike" kern="1200" baseline="0" dirty="0">
                          <a:solidFill>
                            <a:schemeClr val="tx1"/>
                          </a:solidFill>
                          <a:latin typeface="+mn-lt"/>
                          <a:ea typeface="+mn-ea"/>
                          <a:cs typeface="+mn-cs"/>
                        </a:rPr>
                        <a:t>Number of Rounds</a:t>
                      </a:r>
                    </a:p>
                  </a:txBody>
                  <a:tcPr marT="47105" marB="47105">
                    <a:lnL>
                      <a:noFill/>
                    </a:lnL>
                    <a:lnR>
                      <a:noFill/>
                    </a:lnR>
                    <a:lnT>
                      <a:noFill/>
                    </a:lnT>
                    <a:lnB>
                      <a:noFill/>
                    </a:lnB>
                    <a:lnTlToBr w="12700" cmpd="sng">
                      <a:noFill/>
                      <a:prstDash val="solid"/>
                    </a:lnTlToBr>
                    <a:lnBlToTr w="12700" cmpd="sng">
                      <a:noFill/>
                      <a:prstDash val="solid"/>
                    </a:lnBlToTr>
                    <a:solidFill>
                      <a:srgbClr val="D4EAE4"/>
                    </a:solidFill>
                  </a:tcPr>
                </a:tc>
                <a:tc>
                  <a:txBody>
                    <a:bodyPr/>
                    <a:lstStyle/>
                    <a:p>
                      <a:pPr algn="ctr"/>
                      <a:r>
                        <a:rPr lang="en-IN" sz="1400" dirty="0"/>
                        <a:t>10</a:t>
                      </a:r>
                    </a:p>
                  </a:txBody>
                  <a:tcPr marT="47105" marB="47105">
                    <a:lnL>
                      <a:noFill/>
                    </a:lnL>
                    <a:lnR>
                      <a:noFill/>
                    </a:lnR>
                    <a:lnT>
                      <a:noFill/>
                    </a:lnT>
                    <a:lnB>
                      <a:noFill/>
                    </a:lnB>
                    <a:lnTlToBr w="12700" cmpd="sng">
                      <a:noFill/>
                      <a:prstDash val="solid"/>
                    </a:lnTlToBr>
                    <a:lnBlToTr w="12700" cmpd="sng">
                      <a:noFill/>
                      <a:prstDash val="solid"/>
                    </a:lnBlToTr>
                    <a:solidFill>
                      <a:srgbClr val="D4EAE4"/>
                    </a:solidFill>
                  </a:tcPr>
                </a:tc>
                <a:tc>
                  <a:txBody>
                    <a:bodyPr/>
                    <a:lstStyle/>
                    <a:p>
                      <a:pPr algn="ctr"/>
                      <a:r>
                        <a:rPr lang="en-IN" sz="1400" b="0" i="0" u="none" strike="noStrike" kern="1200" baseline="0" dirty="0">
                          <a:solidFill>
                            <a:schemeClr val="tx1"/>
                          </a:solidFill>
                          <a:latin typeface="+mn-lt"/>
                          <a:ea typeface="+mn-ea"/>
                          <a:cs typeface="+mn-cs"/>
                        </a:rPr>
                        <a:t>12</a:t>
                      </a:r>
                      <a:endParaRPr lang="en-IN" sz="1400" dirty="0"/>
                    </a:p>
                  </a:txBody>
                  <a:tcPr marT="47105" marB="47105">
                    <a:lnL>
                      <a:noFill/>
                    </a:lnL>
                    <a:lnR>
                      <a:noFill/>
                    </a:lnR>
                    <a:lnT>
                      <a:noFill/>
                    </a:lnT>
                    <a:lnB>
                      <a:noFill/>
                    </a:lnB>
                    <a:lnTlToBr w="12700" cmpd="sng">
                      <a:noFill/>
                      <a:prstDash val="solid"/>
                    </a:lnTlToBr>
                    <a:lnBlToTr w="12700" cmpd="sng">
                      <a:noFill/>
                      <a:prstDash val="solid"/>
                    </a:lnBlToTr>
                    <a:solidFill>
                      <a:srgbClr val="D4EAE4"/>
                    </a:solidFill>
                  </a:tcPr>
                </a:tc>
                <a:tc>
                  <a:txBody>
                    <a:bodyPr/>
                    <a:lstStyle/>
                    <a:p>
                      <a:pPr algn="ctr"/>
                      <a:r>
                        <a:rPr lang="en-US" sz="1400" dirty="0"/>
                        <a:t>14</a:t>
                      </a:r>
                      <a:endParaRPr lang="en-IN" sz="1400" dirty="0"/>
                    </a:p>
                  </a:txBody>
                  <a:tcPr marT="47105" marB="47105">
                    <a:lnL>
                      <a:noFill/>
                    </a:lnL>
                    <a:lnR>
                      <a:noFill/>
                    </a:lnR>
                    <a:lnT>
                      <a:noFill/>
                    </a:lnT>
                    <a:lnB>
                      <a:noFill/>
                    </a:lnB>
                    <a:lnTlToBr w="12700" cmpd="sng">
                      <a:noFill/>
                      <a:prstDash val="solid"/>
                    </a:lnTlToBr>
                    <a:lnBlToTr w="12700" cmpd="sng">
                      <a:noFill/>
                      <a:prstDash val="solid"/>
                    </a:lnBlToTr>
                    <a:solidFill>
                      <a:srgbClr val="D4EAE4"/>
                    </a:solidFill>
                  </a:tcPr>
                </a:tc>
                <a:extLst>
                  <a:ext uri="{0D108BD9-81ED-4DB2-BD59-A6C34878D82A}">
                    <a16:rowId xmlns:a16="http://schemas.microsoft.com/office/drawing/2014/main" val="10002"/>
                  </a:ext>
                </a:extLst>
              </a:tr>
              <a:tr h="454461">
                <a:tc>
                  <a:txBody>
                    <a:bodyPr/>
                    <a:lstStyle/>
                    <a:p>
                      <a:r>
                        <a:rPr lang="en-IN" sz="1400" b="1" i="0" u="none" strike="noStrike" kern="1200" baseline="0" dirty="0">
                          <a:solidFill>
                            <a:schemeClr val="tx1"/>
                          </a:solidFill>
                          <a:latin typeface="+mn-lt"/>
                          <a:ea typeface="+mn-ea"/>
                          <a:cs typeface="+mn-cs"/>
                        </a:rPr>
                        <a:t>Round Key Size (words/bytes/bits)</a:t>
                      </a:r>
                      <a:endParaRPr lang="en-IN" sz="1400" b="1" dirty="0"/>
                    </a:p>
                  </a:txBody>
                  <a:tcPr marT="47105" marB="47105">
                    <a:lnL>
                      <a:noFill/>
                    </a:lnL>
                    <a:lnR>
                      <a:noFill/>
                    </a:lnR>
                    <a:lnT>
                      <a:noFill/>
                    </a:lnT>
                    <a:lnB>
                      <a:noFill/>
                    </a:lnB>
                    <a:lnTlToBr w="12700" cmpd="sng">
                      <a:noFill/>
                      <a:prstDash val="solid"/>
                    </a:lnTlToBr>
                    <a:lnBlToTr w="12700" cmpd="sng">
                      <a:noFill/>
                      <a:prstDash val="solid"/>
                    </a:lnBlToTr>
                    <a:solidFill>
                      <a:srgbClr val="D4EAE4"/>
                    </a:solidFill>
                  </a:tcPr>
                </a:tc>
                <a:tc>
                  <a:txBody>
                    <a:bodyPr/>
                    <a:lstStyle/>
                    <a:p>
                      <a:pPr algn="ctr"/>
                      <a:r>
                        <a:rPr lang="en-IN" sz="1400" dirty="0"/>
                        <a:t>4/16/128</a:t>
                      </a:r>
                    </a:p>
                  </a:txBody>
                  <a:tcPr marT="47105" marB="47105">
                    <a:lnL>
                      <a:noFill/>
                    </a:lnL>
                    <a:lnR>
                      <a:noFill/>
                    </a:lnR>
                    <a:lnT>
                      <a:noFill/>
                    </a:lnT>
                    <a:lnB>
                      <a:noFill/>
                    </a:lnB>
                    <a:lnTlToBr w="12700" cmpd="sng">
                      <a:noFill/>
                      <a:prstDash val="solid"/>
                    </a:lnTlToBr>
                    <a:lnBlToTr w="12700" cmpd="sng">
                      <a:noFill/>
                      <a:prstDash val="solid"/>
                    </a:lnBlToTr>
                    <a:solidFill>
                      <a:srgbClr val="D4EAE4"/>
                    </a:solidFill>
                  </a:tcPr>
                </a:tc>
                <a:tc>
                  <a:txBody>
                    <a:bodyPr/>
                    <a:lstStyle/>
                    <a:p>
                      <a:pPr algn="ctr"/>
                      <a:r>
                        <a:rPr lang="en-IN" sz="1400" dirty="0"/>
                        <a:t>4/16/128</a:t>
                      </a:r>
                    </a:p>
                  </a:txBody>
                  <a:tcPr marT="47105" marB="47105">
                    <a:lnL>
                      <a:noFill/>
                    </a:lnL>
                    <a:lnR>
                      <a:noFill/>
                    </a:lnR>
                    <a:lnT>
                      <a:noFill/>
                    </a:lnT>
                    <a:lnB>
                      <a:noFill/>
                    </a:lnB>
                    <a:lnTlToBr w="12700" cmpd="sng">
                      <a:noFill/>
                      <a:prstDash val="solid"/>
                    </a:lnTlToBr>
                    <a:lnBlToTr w="12700" cmpd="sng">
                      <a:noFill/>
                      <a:prstDash val="solid"/>
                    </a:lnBlToTr>
                    <a:solidFill>
                      <a:srgbClr val="D4EAE4"/>
                    </a:solidFill>
                  </a:tcPr>
                </a:tc>
                <a:tc>
                  <a:txBody>
                    <a:bodyPr/>
                    <a:lstStyle/>
                    <a:p>
                      <a:pPr algn="ctr"/>
                      <a:r>
                        <a:rPr lang="en-IN" sz="1400" b="0" i="0" u="none" strike="noStrike" kern="1200" baseline="0" dirty="0">
                          <a:solidFill>
                            <a:schemeClr val="tx1"/>
                          </a:solidFill>
                          <a:latin typeface="+mn-lt"/>
                          <a:ea typeface="+mn-ea"/>
                          <a:cs typeface="+mn-cs"/>
                        </a:rPr>
                        <a:t>4/16/128</a:t>
                      </a:r>
                      <a:endParaRPr lang="en-IN" sz="1400" dirty="0"/>
                    </a:p>
                  </a:txBody>
                  <a:tcPr marT="47105" marB="47105">
                    <a:lnL>
                      <a:noFill/>
                    </a:lnL>
                    <a:lnR>
                      <a:noFill/>
                    </a:lnR>
                    <a:lnT>
                      <a:noFill/>
                    </a:lnT>
                    <a:lnB>
                      <a:noFill/>
                    </a:lnB>
                    <a:lnTlToBr w="12700" cmpd="sng">
                      <a:noFill/>
                      <a:prstDash val="solid"/>
                    </a:lnTlToBr>
                    <a:lnBlToTr w="12700" cmpd="sng">
                      <a:noFill/>
                      <a:prstDash val="solid"/>
                    </a:lnBlToTr>
                    <a:solidFill>
                      <a:srgbClr val="D4EAE4"/>
                    </a:solidFill>
                  </a:tcPr>
                </a:tc>
                <a:extLst>
                  <a:ext uri="{0D108BD9-81ED-4DB2-BD59-A6C34878D82A}">
                    <a16:rowId xmlns:a16="http://schemas.microsoft.com/office/drawing/2014/main" val="10003"/>
                  </a:ext>
                </a:extLst>
              </a:tr>
              <a:tr h="454461">
                <a:tc>
                  <a:txBody>
                    <a:bodyPr/>
                    <a:lstStyle/>
                    <a:p>
                      <a:r>
                        <a:rPr lang="en-IN" sz="1400" b="1" dirty="0"/>
                        <a:t>Expanded Key Size (words/bytes)</a:t>
                      </a:r>
                    </a:p>
                  </a:txBody>
                  <a:tcPr marT="47105" marB="47105">
                    <a:lnL>
                      <a:noFill/>
                    </a:lnL>
                    <a:lnR>
                      <a:noFill/>
                    </a:lnR>
                    <a:lnT>
                      <a:noFill/>
                    </a:lnT>
                    <a:lnB w="12700" cmpd="sng">
                      <a:noFill/>
                    </a:lnB>
                    <a:lnTlToBr w="12700" cmpd="sng">
                      <a:noFill/>
                      <a:prstDash val="solid"/>
                    </a:lnTlToBr>
                    <a:lnBlToTr w="12700" cmpd="sng">
                      <a:noFill/>
                      <a:prstDash val="solid"/>
                    </a:lnBlToTr>
                    <a:solidFill>
                      <a:srgbClr val="D4EAE4"/>
                    </a:solidFill>
                  </a:tcPr>
                </a:tc>
                <a:tc>
                  <a:txBody>
                    <a:bodyPr/>
                    <a:lstStyle/>
                    <a:p>
                      <a:pPr algn="ctr"/>
                      <a:r>
                        <a:rPr lang="en-IN" sz="1400" b="0" i="0" u="none" strike="noStrike" kern="1200" baseline="0" dirty="0">
                          <a:solidFill>
                            <a:schemeClr val="tx1"/>
                          </a:solidFill>
                          <a:latin typeface="+mn-lt"/>
                          <a:ea typeface="+mn-ea"/>
                          <a:cs typeface="+mn-cs"/>
                        </a:rPr>
                        <a:t>44/176</a:t>
                      </a:r>
                      <a:endParaRPr lang="en-IN" sz="1400" dirty="0"/>
                    </a:p>
                  </a:txBody>
                  <a:tcPr marT="47105" marB="47105">
                    <a:lnL>
                      <a:noFill/>
                    </a:lnL>
                    <a:lnR>
                      <a:noFill/>
                    </a:lnR>
                    <a:lnT>
                      <a:noFill/>
                    </a:lnT>
                    <a:lnB w="12700" cmpd="sng">
                      <a:noFill/>
                    </a:lnB>
                    <a:lnTlToBr w="12700" cmpd="sng">
                      <a:noFill/>
                      <a:prstDash val="solid"/>
                    </a:lnTlToBr>
                    <a:lnBlToTr w="12700" cmpd="sng">
                      <a:noFill/>
                      <a:prstDash val="solid"/>
                    </a:lnBlToTr>
                    <a:solidFill>
                      <a:srgbClr val="D4EAE4"/>
                    </a:solidFill>
                  </a:tcPr>
                </a:tc>
                <a:tc>
                  <a:txBody>
                    <a:bodyPr/>
                    <a:lstStyle/>
                    <a:p>
                      <a:pPr algn="ctr"/>
                      <a:r>
                        <a:rPr lang="en-IN" sz="1400" b="0" i="0" u="none" strike="noStrike" kern="1200" baseline="0" dirty="0">
                          <a:solidFill>
                            <a:schemeClr val="tx1"/>
                          </a:solidFill>
                          <a:latin typeface="+mn-lt"/>
                          <a:ea typeface="+mn-ea"/>
                          <a:cs typeface="+mn-cs"/>
                        </a:rPr>
                        <a:t>52/208</a:t>
                      </a:r>
                      <a:endParaRPr lang="en-IN" sz="1400" dirty="0"/>
                    </a:p>
                  </a:txBody>
                  <a:tcPr marT="47105" marB="47105">
                    <a:lnL>
                      <a:noFill/>
                    </a:lnL>
                    <a:lnR>
                      <a:noFill/>
                    </a:lnR>
                    <a:lnT>
                      <a:noFill/>
                    </a:lnT>
                    <a:lnB w="12700" cmpd="sng">
                      <a:noFill/>
                    </a:lnB>
                    <a:lnTlToBr w="12700" cmpd="sng">
                      <a:noFill/>
                      <a:prstDash val="solid"/>
                    </a:lnTlToBr>
                    <a:lnBlToTr w="12700" cmpd="sng">
                      <a:noFill/>
                      <a:prstDash val="solid"/>
                    </a:lnBlToTr>
                    <a:solidFill>
                      <a:srgbClr val="D4EAE4"/>
                    </a:solidFill>
                  </a:tcPr>
                </a:tc>
                <a:tc>
                  <a:txBody>
                    <a:bodyPr/>
                    <a:lstStyle/>
                    <a:p>
                      <a:pPr algn="ctr"/>
                      <a:r>
                        <a:rPr lang="en-IN" sz="1400" dirty="0"/>
                        <a:t>60/240</a:t>
                      </a:r>
                    </a:p>
                  </a:txBody>
                  <a:tcPr marT="47105" marB="47105">
                    <a:lnL>
                      <a:noFill/>
                    </a:lnL>
                    <a:lnR>
                      <a:noFill/>
                    </a:lnR>
                    <a:lnT>
                      <a:noFill/>
                    </a:lnT>
                    <a:lnB w="12700" cmpd="sng">
                      <a:noFill/>
                    </a:lnB>
                    <a:lnTlToBr w="12700" cmpd="sng">
                      <a:noFill/>
                      <a:prstDash val="solid"/>
                    </a:lnTlToBr>
                    <a:lnBlToTr w="12700" cmpd="sng">
                      <a:noFill/>
                      <a:prstDash val="solid"/>
                    </a:lnBlToTr>
                    <a:solidFill>
                      <a:srgbClr val="D4EAE4"/>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939904521"/>
      </p:ext>
    </p:extLst>
  </p:cSld>
  <p:clrMapOvr>
    <a:masterClrMapping/>
  </p:clrMapOvr>
  <mc:AlternateContent xmlns:mc="http://schemas.openxmlformats.org/markup-compatibility/2006" xmlns:p14="http://schemas.microsoft.com/office/powerpoint/2010/main">
    <mc:Choice Requires="p14">
      <p:transition spd="slow" p14:dur="2000" advTm="116801"/>
    </mc:Choice>
    <mc:Fallback xmlns="">
      <p:transition spd="slow" advTm="11680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6302" y="117730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err="1">
                <a:latin typeface="Alexandria Black" pitchFamily="2" charset="-78"/>
                <a:ea typeface="ヒラギノ角ゴ Pro W3" charset="-128"/>
                <a:cs typeface="Alexandria Black" pitchFamily="2" charset="-78"/>
              </a:rPr>
              <a:t>Rijndael</a:t>
            </a:r>
            <a:r>
              <a:rPr lang="en-US" altLang="en-US" sz="2200" dirty="0">
                <a:latin typeface="Alexandria Black" pitchFamily="2" charset="-78"/>
                <a:ea typeface="ヒラギノ角ゴ Pro W3" charset="-128"/>
                <a:cs typeface="Alexandria Black" pitchFamily="2" charset="-78"/>
              </a:rPr>
              <a:t> </a:t>
            </a:r>
            <a:endParaRPr lang="en-US" sz="2200" dirty="0">
              <a:latin typeface="Alexandria Black" pitchFamily="2" charset="-78"/>
              <a:cs typeface="Alexandria Black" pitchFamily="2" charset="-78"/>
            </a:endParaRPr>
          </a:p>
        </p:txBody>
      </p:sp>
      <p:pic>
        <p:nvPicPr>
          <p:cNvPr id="14" name="Picture 2" descr="a. A flow is depicted from plaintext (16 bytes) to Add round key, and then through 10 rounds. Each round, 1 through 9, has flow through substitute bytes, shift rows, mix columns, and add round key. Flow through round 10 passes through substitute bytes, shift rows, and add round key, with output ciphertext (16 bytes). A key (16 bytes) passes through expand key, resulting in w[0, 3], leading to first add round key in encryption, w[4, 7], leading to add round key in encryption round 1, w[36, 39], leading to add round key in round 9, and w[40, 43], to add round key in round 10.&#10;b. A flow is depicted from cipher text (16 bytes) to Add round key, and then through 10 rounds. Each round, 1 through 9, has flow through inverse shift rows, inverse sub bytes, add round key, and inverse mix columns. Flow through round 10 passes through inverse shift rows, inverse sub bytes, and add round key, with output plaintext (16 bytes). The key (16 bytes) passes through expand key, resulting in the same values in encryption leading to the corresponding rounds in encryption (e.g., w[4, 7] to encryption round 1 and decryption round 9).&#10;"/>
          <p:cNvPicPr>
            <a:picLocks noGrp="1" noChangeAspect="1" noChangeArrowheads="1"/>
          </p:cNvPicPr>
          <p:nvPr>
            <p:ph type="pic" sz="quarter" idx="4294967295"/>
          </p:nvPr>
        </p:nvPicPr>
        <p:blipFill>
          <a:blip r:embed="rId3">
            <a:extLst>
              <a:ext uri="{28A0092B-C50C-407E-A947-70E740481C1C}">
                <a14:useLocalDpi xmlns:a14="http://schemas.microsoft.com/office/drawing/2010/main" val="0"/>
              </a:ext>
            </a:extLst>
          </a:blip>
          <a:stretch>
            <a:fillRect/>
          </a:stretch>
        </p:blipFill>
        <p:spPr bwMode="auto">
          <a:xfrm>
            <a:off x="4681571" y="575423"/>
            <a:ext cx="5131900" cy="65749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873838" y="2616983"/>
            <a:ext cx="3099856" cy="2062103"/>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IN" altLang="en-US" sz="3200" b="1" i="0" u="none" strike="noStrike" kern="0" cap="none" spc="0" normalizeH="0" baseline="0" noProof="0" dirty="0" smtClean="0">
                <a:ln>
                  <a:noFill/>
                </a:ln>
                <a:solidFill>
                  <a:srgbClr val="007FA3"/>
                </a:solidFill>
                <a:effectLst/>
                <a:uLnTx/>
                <a:uFillTx/>
                <a:latin typeface="Arial"/>
                <a:ea typeface="ヒラギノ角ゴ Pro W3" charset="-128"/>
                <a:cs typeface="Times New Roman" panose="02020603050405020304" pitchFamily="18" charset="0"/>
              </a:rPr>
              <a:t>Figure 6.3 </a:t>
            </a:r>
            <a:r>
              <a:rPr kumimoji="0" lang="en-IN" altLang="en-US" sz="3200" b="1" i="0" u="none" strike="noStrike" kern="0" cap="none" spc="-400" normalizeH="0" baseline="0" noProof="0" dirty="0" smtClean="0">
                <a:ln>
                  <a:noFill/>
                </a:ln>
                <a:solidFill>
                  <a:srgbClr val="007FA3"/>
                </a:solidFill>
                <a:effectLst/>
                <a:uLnTx/>
                <a:uFillTx/>
                <a:latin typeface="Arial"/>
                <a:ea typeface="ヒラギノ角ゴ Pro W3" charset="-128"/>
                <a:cs typeface="Times New Roman" panose="02020603050405020304" pitchFamily="18" charset="0"/>
              </a:rPr>
              <a:t>A E </a:t>
            </a:r>
            <a:r>
              <a:rPr kumimoji="0" lang="en-IN" altLang="en-US" sz="3200" b="1" i="0" u="none" strike="noStrike" kern="0" cap="none" spc="0" normalizeH="0" baseline="0" noProof="0" dirty="0" smtClean="0">
                <a:ln>
                  <a:noFill/>
                </a:ln>
                <a:solidFill>
                  <a:srgbClr val="007FA3"/>
                </a:solidFill>
                <a:effectLst/>
                <a:uLnTx/>
                <a:uFillTx/>
                <a:latin typeface="Arial"/>
                <a:ea typeface="ヒラギノ角ゴ Pro W3" charset="-128"/>
                <a:cs typeface="Times New Roman" panose="02020603050405020304" pitchFamily="18" charset="0"/>
              </a:rPr>
              <a:t>S Encryption and Decryption</a:t>
            </a:r>
            <a:endParaRPr kumimoji="0" lang="en-US" sz="1800" b="0" i="0" u="none" strike="noStrike" kern="0" cap="none" spc="0" normalizeH="0" baseline="0" noProof="0" dirty="0" smtClean="0">
              <a:ln>
                <a:noFill/>
              </a:ln>
              <a:solidFill>
                <a:sysClr val="windowText" lastClr="000000"/>
              </a:solidFill>
              <a:effectLst/>
              <a:uLnTx/>
              <a:uFillTx/>
            </a:endParaRPr>
          </a:p>
        </p:txBody>
      </p:sp>
    </p:spTree>
    <p:extLst>
      <p:ext uri="{BB962C8B-B14F-4D97-AF65-F5344CB8AC3E}">
        <p14:creationId xmlns:p14="http://schemas.microsoft.com/office/powerpoint/2010/main" val="3766697201"/>
      </p:ext>
    </p:extLst>
  </p:cSld>
  <p:clrMapOvr>
    <a:masterClrMapping/>
  </p:clrMapOvr>
  <mc:AlternateContent xmlns:mc="http://schemas.openxmlformats.org/markup-compatibility/2006" xmlns:p14="http://schemas.microsoft.com/office/powerpoint/2010/main">
    <mc:Choice Requires="p14">
      <p:transition p14:dur="10" advTm="383045"/>
    </mc:Choice>
    <mc:Fallback xmlns="">
      <p:transition advTm="38304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1292698" y="2228403"/>
            <a:ext cx="9593586" cy="1854711"/>
            <a:chOff x="1372648" y="911667"/>
            <a:chExt cx="9593586" cy="1854711"/>
          </a:xfrm>
        </p:grpSpPr>
        <p:grpSp>
          <p:nvGrpSpPr>
            <p:cNvPr id="3" name="object 3"/>
            <p:cNvGrpSpPr/>
            <p:nvPr/>
          </p:nvGrpSpPr>
          <p:grpSpPr>
            <a:xfrm>
              <a:off x="1372648" y="911667"/>
              <a:ext cx="9593586" cy="1854711"/>
              <a:chOff x="1254252" y="949448"/>
              <a:chExt cx="9593586" cy="1854711"/>
            </a:xfrm>
          </p:grpSpPr>
          <p:pic>
            <p:nvPicPr>
              <p:cNvPr id="4" name="object 4"/>
              <p:cNvPicPr/>
              <p:nvPr/>
            </p:nvPicPr>
            <p:blipFill>
              <a:blip r:embed="rId2" cstate="print"/>
              <a:stretch>
                <a:fillRect/>
              </a:stretch>
            </p:blipFill>
            <p:spPr>
              <a:xfrm>
                <a:off x="1336540" y="949448"/>
                <a:ext cx="9511298" cy="867174"/>
              </a:xfrm>
              <a:prstGeom prst="rect">
                <a:avLst/>
              </a:prstGeom>
            </p:spPr>
          </p:pic>
          <p:pic>
            <p:nvPicPr>
              <p:cNvPr id="5" name="object 5"/>
              <p:cNvPicPr/>
              <p:nvPr/>
            </p:nvPicPr>
            <p:blipFill>
              <a:blip r:embed="rId3" cstate="print"/>
              <a:stretch>
                <a:fillRect/>
              </a:stretch>
            </p:blipFill>
            <p:spPr>
              <a:xfrm>
                <a:off x="1254252" y="969251"/>
                <a:ext cx="4514088"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pic>
            <p:nvPicPr>
              <p:cNvPr id="7" name="object 7"/>
              <p:cNvPicPr/>
              <p:nvPr/>
            </p:nvPicPr>
            <p:blipFill>
              <a:blip r:embed="rId2" cstate="print"/>
              <a:stretch>
                <a:fillRect/>
              </a:stretch>
            </p:blipFill>
            <p:spPr>
              <a:xfrm>
                <a:off x="1336540" y="1886708"/>
                <a:ext cx="9511298" cy="867174"/>
              </a:xfrm>
              <a:prstGeom prst="rect">
                <a:avLst/>
              </a:prstGeom>
            </p:spPr>
          </p:pic>
          <p:pic>
            <p:nvPicPr>
              <p:cNvPr id="8" name="object 8"/>
              <p:cNvPicPr/>
              <p:nvPr/>
            </p:nvPicPr>
            <p:blipFill>
              <a:blip r:embed="rId4" cstate="print"/>
              <a:stretch>
                <a:fillRect/>
              </a:stretch>
            </p:blipFill>
            <p:spPr>
              <a:xfrm>
                <a:off x="1254252" y="1904987"/>
                <a:ext cx="4718304"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chemeClr val="accent6"/>
              </a:solidFill>
            </p:spPr>
            <p:txBody>
              <a:bodyPr wrap="square" lIns="0" tIns="0" rIns="0" bIns="0" rtlCol="0"/>
              <a:lstStyle/>
              <a:p>
                <a:endParaRPr dirty="0"/>
              </a:p>
            </p:txBody>
          </p:sp>
        </p:grpSp>
        <p:sp>
          <p:nvSpPr>
            <p:cNvPr id="26" name="Rectangle 25"/>
            <p:cNvSpPr/>
            <p:nvPr/>
          </p:nvSpPr>
          <p:spPr>
            <a:xfrm>
              <a:off x="1782885" y="1078523"/>
              <a:ext cx="5089855" cy="523220"/>
            </a:xfrm>
            <a:prstGeom prst="rect">
              <a:avLst/>
            </a:prstGeom>
          </p:spPr>
          <p:txBody>
            <a:bodyPr wrap="none">
              <a:spAutoFit/>
            </a:bodyPr>
            <a:lstStyle/>
            <a:p>
              <a:pPr marL="12700">
                <a:lnSpc>
                  <a:spcPct val="100000"/>
                </a:lnSpc>
                <a:spcBef>
                  <a:spcPts val="105"/>
                </a:spcBef>
              </a:pPr>
              <a:r>
                <a:rPr lang="en-US" sz="2800" b="1" dirty="0" smtClean="0">
                  <a:solidFill>
                    <a:srgbClr val="FFFFFF"/>
                  </a:solidFill>
                  <a:latin typeface="Times New Roman" panose="02020603050405020304" pitchFamily="18" charset="0"/>
                  <a:cs typeface="Times New Roman" panose="02020603050405020304" pitchFamily="18" charset="0"/>
                </a:rPr>
                <a:t>Advanced </a:t>
              </a:r>
              <a:r>
                <a:rPr lang="en-US" sz="2800" b="1" dirty="0">
                  <a:solidFill>
                    <a:srgbClr val="FFFFFF"/>
                  </a:solidFill>
                  <a:latin typeface="Times New Roman" panose="02020603050405020304" pitchFamily="18" charset="0"/>
                  <a:cs typeface="Times New Roman" panose="02020603050405020304" pitchFamily="18" charset="0"/>
                </a:rPr>
                <a:t>Encryption </a:t>
              </a:r>
              <a:r>
                <a:rPr lang="en-US" sz="2800" b="1" dirty="0" smtClean="0">
                  <a:solidFill>
                    <a:srgbClr val="FFFFFF"/>
                  </a:solidFill>
                  <a:latin typeface="Times New Roman" panose="02020603050405020304" pitchFamily="18" charset="0"/>
                  <a:cs typeface="Times New Roman" panose="02020603050405020304" pitchFamily="18" charset="0"/>
                </a:rPr>
                <a:t>Standard</a:t>
              </a:r>
              <a:endParaRPr lang="en-US" sz="2800" b="1" dirty="0">
                <a:solidFill>
                  <a:srgbClr val="FFFFFF"/>
                </a:solidFill>
                <a:latin typeface="Times New Roman" panose="02020603050405020304" pitchFamily="18" charset="0"/>
                <a:cs typeface="Times New Roman" panose="02020603050405020304" pitchFamily="18" charset="0"/>
              </a:endParaRPr>
            </a:p>
          </p:txBody>
        </p:sp>
        <p:sp>
          <p:nvSpPr>
            <p:cNvPr id="27" name="Rectangle 26"/>
            <p:cNvSpPr/>
            <p:nvPr/>
          </p:nvSpPr>
          <p:spPr>
            <a:xfrm>
              <a:off x="1787629" y="1902023"/>
              <a:ext cx="7758599" cy="523220"/>
            </a:xfrm>
            <a:prstGeom prst="rect">
              <a:avLst/>
            </a:prstGeom>
          </p:spPr>
          <p:txBody>
            <a:bodyPr wrap="none">
              <a:spAutoFit/>
            </a:bodyPr>
            <a:lstStyle/>
            <a:p>
              <a:pPr marR="5080"/>
              <a:r>
                <a:rPr lang="en-US" sz="2800" b="1" dirty="0">
                  <a:solidFill>
                    <a:srgbClr val="FFFFFF"/>
                  </a:solidFill>
                  <a:latin typeface="Times New Roman" panose="02020603050405020304" pitchFamily="18" charset="0"/>
                  <a:cs typeface="Times New Roman" panose="02020603050405020304" pitchFamily="18" charset="0"/>
                </a:rPr>
                <a:t>Simplified Advanced Encryption Standard (AES)</a:t>
              </a:r>
            </a:p>
          </p:txBody>
        </p:sp>
      </p:grpSp>
      <p:sp>
        <p:nvSpPr>
          <p:cNvPr id="31" name="TextBox 30"/>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3714" y="18493"/>
            <a:ext cx="2305141" cy="1076343"/>
          </a:xfrm>
          <a:prstGeom prst="rect">
            <a:avLst/>
          </a:prstGeom>
        </p:spPr>
      </p:pic>
    </p:spTree>
    <p:extLst>
      <p:ext uri="{BB962C8B-B14F-4D97-AF65-F5344CB8AC3E}">
        <p14:creationId xmlns:p14="http://schemas.microsoft.com/office/powerpoint/2010/main" val="2800905086"/>
      </p:ext>
    </p:extLst>
  </p:cSld>
  <p:clrMapOvr>
    <a:masterClrMapping/>
  </p:clrMapOvr>
  <mc:AlternateContent xmlns:mc="http://schemas.openxmlformats.org/markup-compatibility/2006" xmlns:p14="http://schemas.microsoft.com/office/powerpoint/2010/main">
    <mc:Choice Requires="p14">
      <p:transition spd="slow" p14:dur="2000" advTm="47267"/>
    </mc:Choice>
    <mc:Fallback xmlns="">
      <p:transition spd="slow" advTm="47267"/>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object 6"/>
          <p:cNvGrpSpPr/>
          <p:nvPr/>
        </p:nvGrpSpPr>
        <p:grpSpPr>
          <a:xfrm>
            <a:off x="1263396" y="938718"/>
            <a:ext cx="9584690" cy="1036955"/>
            <a:chOff x="1263396" y="938718"/>
            <a:chExt cx="9584690" cy="1036955"/>
          </a:xfrm>
        </p:grpSpPr>
        <p:pic>
          <p:nvPicPr>
            <p:cNvPr id="7" name="object 7"/>
            <p:cNvPicPr/>
            <p:nvPr/>
          </p:nvPicPr>
          <p:blipFill>
            <a:blip r:embed="rId2" cstate="print"/>
            <a:stretch>
              <a:fillRect/>
            </a:stretch>
          </p:blipFill>
          <p:spPr>
            <a:xfrm>
              <a:off x="1336540" y="938718"/>
              <a:ext cx="9511298" cy="1036437"/>
            </a:xfrm>
            <a:prstGeom prst="rect">
              <a:avLst/>
            </a:prstGeom>
          </p:spPr>
        </p:pic>
        <p:pic>
          <p:nvPicPr>
            <p:cNvPr id="8" name="object 8"/>
            <p:cNvPicPr/>
            <p:nvPr/>
          </p:nvPicPr>
          <p:blipFill>
            <a:blip r:embed="rId3" cstate="print"/>
            <a:stretch>
              <a:fillRect/>
            </a:stretch>
          </p:blipFill>
          <p:spPr>
            <a:xfrm>
              <a:off x="1263396" y="1042403"/>
              <a:ext cx="7946135" cy="899172"/>
            </a:xfrm>
            <a:prstGeom prst="rect">
              <a:avLst/>
            </a:prstGeom>
          </p:spPr>
        </p:pic>
        <p:sp>
          <p:nvSpPr>
            <p:cNvPr id="9" name="object 9"/>
            <p:cNvSpPr/>
            <p:nvPr/>
          </p:nvSpPr>
          <p:spPr>
            <a:xfrm>
              <a:off x="1370076" y="952500"/>
              <a:ext cx="9448800" cy="974090"/>
            </a:xfrm>
            <a:custGeom>
              <a:avLst/>
              <a:gdLst/>
              <a:ahLst/>
              <a:cxnLst/>
              <a:rect l="l" t="t" r="r" b="b"/>
              <a:pathLst>
                <a:path w="9448800" h="974089">
                  <a:moveTo>
                    <a:pt x="9286494" y="0"/>
                  </a:moveTo>
                  <a:lnTo>
                    <a:pt x="162306" y="0"/>
                  </a:lnTo>
                  <a:lnTo>
                    <a:pt x="119150" y="5796"/>
                  </a:lnTo>
                  <a:lnTo>
                    <a:pt x="80376" y="22154"/>
                  </a:lnTo>
                  <a:lnTo>
                    <a:pt x="47529" y="47529"/>
                  </a:lnTo>
                  <a:lnTo>
                    <a:pt x="22154" y="80376"/>
                  </a:lnTo>
                  <a:lnTo>
                    <a:pt x="5796" y="119150"/>
                  </a:lnTo>
                  <a:lnTo>
                    <a:pt x="0" y="162305"/>
                  </a:lnTo>
                  <a:lnTo>
                    <a:pt x="0" y="811529"/>
                  </a:lnTo>
                  <a:lnTo>
                    <a:pt x="5796" y="854685"/>
                  </a:lnTo>
                  <a:lnTo>
                    <a:pt x="22154" y="893459"/>
                  </a:lnTo>
                  <a:lnTo>
                    <a:pt x="47529" y="926306"/>
                  </a:lnTo>
                  <a:lnTo>
                    <a:pt x="80376" y="951681"/>
                  </a:lnTo>
                  <a:lnTo>
                    <a:pt x="119150" y="968039"/>
                  </a:lnTo>
                  <a:lnTo>
                    <a:pt x="162306" y="973836"/>
                  </a:lnTo>
                  <a:lnTo>
                    <a:pt x="9286494" y="973836"/>
                  </a:lnTo>
                  <a:lnTo>
                    <a:pt x="9329649" y="968039"/>
                  </a:lnTo>
                  <a:lnTo>
                    <a:pt x="9368423" y="951681"/>
                  </a:lnTo>
                  <a:lnTo>
                    <a:pt x="9401270" y="926306"/>
                  </a:lnTo>
                  <a:lnTo>
                    <a:pt x="9426645" y="893459"/>
                  </a:lnTo>
                  <a:lnTo>
                    <a:pt x="9443003" y="854685"/>
                  </a:lnTo>
                  <a:lnTo>
                    <a:pt x="9448800" y="811529"/>
                  </a:lnTo>
                  <a:lnTo>
                    <a:pt x="9448800" y="162305"/>
                  </a:lnTo>
                  <a:lnTo>
                    <a:pt x="9443003" y="119150"/>
                  </a:lnTo>
                  <a:lnTo>
                    <a:pt x="9426645" y="80376"/>
                  </a:lnTo>
                  <a:lnTo>
                    <a:pt x="9401270" y="47529"/>
                  </a:lnTo>
                  <a:lnTo>
                    <a:pt x="9368423" y="22154"/>
                  </a:lnTo>
                  <a:lnTo>
                    <a:pt x="9329649" y="5796"/>
                  </a:lnTo>
                  <a:lnTo>
                    <a:pt x="9286494" y="0"/>
                  </a:lnTo>
                  <a:close/>
                </a:path>
              </a:pathLst>
            </a:custGeom>
            <a:solidFill>
              <a:srgbClr val="0F243E"/>
            </a:solidFill>
          </p:spPr>
          <p:txBody>
            <a:bodyPr wrap="square" lIns="0" tIns="0" rIns="0" bIns="0" rtlCol="0"/>
            <a:lstStyle/>
            <a:p>
              <a:endParaRPr/>
            </a:p>
          </p:txBody>
        </p:sp>
      </p:grpSp>
      <p:grpSp>
        <p:nvGrpSpPr>
          <p:cNvPr id="10" name="object 10"/>
          <p:cNvGrpSpPr/>
          <p:nvPr/>
        </p:nvGrpSpPr>
        <p:grpSpPr>
          <a:xfrm>
            <a:off x="1263396" y="2072561"/>
            <a:ext cx="9584690" cy="1035050"/>
            <a:chOff x="1263396" y="2072561"/>
            <a:chExt cx="9584690" cy="1035050"/>
          </a:xfrm>
        </p:grpSpPr>
        <p:pic>
          <p:nvPicPr>
            <p:cNvPr id="11" name="object 11"/>
            <p:cNvPicPr/>
            <p:nvPr/>
          </p:nvPicPr>
          <p:blipFill>
            <a:blip r:embed="rId4" cstate="print"/>
            <a:stretch>
              <a:fillRect/>
            </a:stretch>
          </p:blipFill>
          <p:spPr>
            <a:xfrm>
              <a:off x="1336540" y="2072561"/>
              <a:ext cx="9511298" cy="1034939"/>
            </a:xfrm>
            <a:prstGeom prst="rect">
              <a:avLst/>
            </a:prstGeom>
          </p:spPr>
        </p:pic>
        <p:pic>
          <p:nvPicPr>
            <p:cNvPr id="12" name="object 12"/>
            <p:cNvPicPr/>
            <p:nvPr/>
          </p:nvPicPr>
          <p:blipFill>
            <a:blip r:embed="rId5" cstate="print"/>
            <a:stretch>
              <a:fillRect/>
            </a:stretch>
          </p:blipFill>
          <p:spPr>
            <a:xfrm>
              <a:off x="1263396" y="2174747"/>
              <a:ext cx="6569964" cy="900684"/>
            </a:xfrm>
            <a:prstGeom prst="rect">
              <a:avLst/>
            </a:prstGeom>
          </p:spPr>
        </p:pic>
        <p:sp>
          <p:nvSpPr>
            <p:cNvPr id="13" name="object 13"/>
            <p:cNvSpPr/>
            <p:nvPr/>
          </p:nvSpPr>
          <p:spPr>
            <a:xfrm>
              <a:off x="1370076" y="2086355"/>
              <a:ext cx="9448800" cy="972819"/>
            </a:xfrm>
            <a:custGeom>
              <a:avLst/>
              <a:gdLst/>
              <a:ahLst/>
              <a:cxnLst/>
              <a:rect l="l" t="t" r="r" b="b"/>
              <a:pathLst>
                <a:path w="9448800" h="972819">
                  <a:moveTo>
                    <a:pt x="9286748" y="0"/>
                  </a:moveTo>
                  <a:lnTo>
                    <a:pt x="162052" y="0"/>
                  </a:lnTo>
                  <a:lnTo>
                    <a:pt x="118959" y="5786"/>
                  </a:lnTo>
                  <a:lnTo>
                    <a:pt x="80245" y="22116"/>
                  </a:lnTo>
                  <a:lnTo>
                    <a:pt x="47450" y="47450"/>
                  </a:lnTo>
                  <a:lnTo>
                    <a:pt x="22116" y="80245"/>
                  </a:lnTo>
                  <a:lnTo>
                    <a:pt x="5786" y="118959"/>
                  </a:lnTo>
                  <a:lnTo>
                    <a:pt x="0" y="162052"/>
                  </a:lnTo>
                  <a:lnTo>
                    <a:pt x="0" y="810260"/>
                  </a:lnTo>
                  <a:lnTo>
                    <a:pt x="5786" y="853352"/>
                  </a:lnTo>
                  <a:lnTo>
                    <a:pt x="22116" y="892066"/>
                  </a:lnTo>
                  <a:lnTo>
                    <a:pt x="47450" y="924861"/>
                  </a:lnTo>
                  <a:lnTo>
                    <a:pt x="80245" y="950195"/>
                  </a:lnTo>
                  <a:lnTo>
                    <a:pt x="118959" y="966525"/>
                  </a:lnTo>
                  <a:lnTo>
                    <a:pt x="162052" y="972312"/>
                  </a:lnTo>
                  <a:lnTo>
                    <a:pt x="9286748" y="972312"/>
                  </a:lnTo>
                  <a:lnTo>
                    <a:pt x="9329840" y="966525"/>
                  </a:lnTo>
                  <a:lnTo>
                    <a:pt x="9368554" y="950195"/>
                  </a:lnTo>
                  <a:lnTo>
                    <a:pt x="9401349" y="924861"/>
                  </a:lnTo>
                  <a:lnTo>
                    <a:pt x="9426683" y="892066"/>
                  </a:lnTo>
                  <a:lnTo>
                    <a:pt x="9443013" y="853352"/>
                  </a:lnTo>
                  <a:lnTo>
                    <a:pt x="9448800" y="810260"/>
                  </a:lnTo>
                  <a:lnTo>
                    <a:pt x="9448800" y="162052"/>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grpSp>
      <p:grpSp>
        <p:nvGrpSpPr>
          <p:cNvPr id="14" name="object 14"/>
          <p:cNvGrpSpPr/>
          <p:nvPr/>
        </p:nvGrpSpPr>
        <p:grpSpPr>
          <a:xfrm>
            <a:off x="1263396" y="3194264"/>
            <a:ext cx="9585960" cy="1038225"/>
            <a:chOff x="1263396" y="3194264"/>
            <a:chExt cx="9585960" cy="1038225"/>
          </a:xfrm>
        </p:grpSpPr>
        <p:pic>
          <p:nvPicPr>
            <p:cNvPr id="15" name="object 15"/>
            <p:cNvPicPr/>
            <p:nvPr/>
          </p:nvPicPr>
          <p:blipFill>
            <a:blip r:embed="rId6" cstate="print"/>
            <a:stretch>
              <a:fillRect/>
            </a:stretch>
          </p:blipFill>
          <p:spPr>
            <a:xfrm>
              <a:off x="1335019" y="3194264"/>
              <a:ext cx="9514340" cy="1037922"/>
            </a:xfrm>
            <a:prstGeom prst="rect">
              <a:avLst/>
            </a:prstGeom>
          </p:spPr>
        </p:pic>
        <p:pic>
          <p:nvPicPr>
            <p:cNvPr id="16" name="object 16"/>
            <p:cNvPicPr/>
            <p:nvPr/>
          </p:nvPicPr>
          <p:blipFill>
            <a:blip r:embed="rId7" cstate="print"/>
            <a:stretch>
              <a:fillRect/>
            </a:stretch>
          </p:blipFill>
          <p:spPr>
            <a:xfrm>
              <a:off x="1263396" y="3297935"/>
              <a:ext cx="4672584" cy="900683"/>
            </a:xfrm>
            <a:prstGeom prst="rect">
              <a:avLst/>
            </a:prstGeom>
          </p:spPr>
        </p:pic>
        <p:sp>
          <p:nvSpPr>
            <p:cNvPr id="17" name="object 17"/>
            <p:cNvSpPr/>
            <p:nvPr/>
          </p:nvSpPr>
          <p:spPr>
            <a:xfrm>
              <a:off x="1370076" y="3209543"/>
              <a:ext cx="9448800" cy="972819"/>
            </a:xfrm>
            <a:custGeom>
              <a:avLst/>
              <a:gdLst/>
              <a:ahLst/>
              <a:cxnLst/>
              <a:rect l="l" t="t" r="r" b="b"/>
              <a:pathLst>
                <a:path w="9448800" h="972820">
                  <a:moveTo>
                    <a:pt x="9286748" y="0"/>
                  </a:moveTo>
                  <a:lnTo>
                    <a:pt x="162052" y="0"/>
                  </a:lnTo>
                  <a:lnTo>
                    <a:pt x="118959" y="5786"/>
                  </a:lnTo>
                  <a:lnTo>
                    <a:pt x="80245" y="22116"/>
                  </a:lnTo>
                  <a:lnTo>
                    <a:pt x="47450" y="47450"/>
                  </a:lnTo>
                  <a:lnTo>
                    <a:pt x="22116" y="80245"/>
                  </a:lnTo>
                  <a:lnTo>
                    <a:pt x="5786" y="118959"/>
                  </a:lnTo>
                  <a:lnTo>
                    <a:pt x="0" y="162051"/>
                  </a:lnTo>
                  <a:lnTo>
                    <a:pt x="0" y="810259"/>
                  </a:lnTo>
                  <a:lnTo>
                    <a:pt x="5786" y="853352"/>
                  </a:lnTo>
                  <a:lnTo>
                    <a:pt x="22116" y="892066"/>
                  </a:lnTo>
                  <a:lnTo>
                    <a:pt x="47450" y="924861"/>
                  </a:lnTo>
                  <a:lnTo>
                    <a:pt x="80245" y="950195"/>
                  </a:lnTo>
                  <a:lnTo>
                    <a:pt x="118959" y="966525"/>
                  </a:lnTo>
                  <a:lnTo>
                    <a:pt x="162052" y="972311"/>
                  </a:lnTo>
                  <a:lnTo>
                    <a:pt x="9286748" y="972311"/>
                  </a:lnTo>
                  <a:lnTo>
                    <a:pt x="9329840" y="966525"/>
                  </a:lnTo>
                  <a:lnTo>
                    <a:pt x="9368554" y="950195"/>
                  </a:lnTo>
                  <a:lnTo>
                    <a:pt x="9401349" y="924861"/>
                  </a:lnTo>
                  <a:lnTo>
                    <a:pt x="9426683" y="892066"/>
                  </a:lnTo>
                  <a:lnTo>
                    <a:pt x="9443013" y="853352"/>
                  </a:lnTo>
                  <a:lnTo>
                    <a:pt x="9448800" y="810259"/>
                  </a:lnTo>
                  <a:lnTo>
                    <a:pt x="9448800" y="162051"/>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sp>
          <p:nvSpPr>
            <p:cNvPr id="18" name="object 18"/>
            <p:cNvSpPr/>
            <p:nvPr/>
          </p:nvSpPr>
          <p:spPr>
            <a:xfrm>
              <a:off x="1370076" y="3209543"/>
              <a:ext cx="9448800" cy="972819"/>
            </a:xfrm>
            <a:custGeom>
              <a:avLst/>
              <a:gdLst/>
              <a:ahLst/>
              <a:cxnLst/>
              <a:rect l="l" t="t" r="r" b="b"/>
              <a:pathLst>
                <a:path w="9448800" h="972820">
                  <a:moveTo>
                    <a:pt x="0" y="162051"/>
                  </a:moveTo>
                  <a:lnTo>
                    <a:pt x="5786" y="118959"/>
                  </a:lnTo>
                  <a:lnTo>
                    <a:pt x="22116" y="80245"/>
                  </a:lnTo>
                  <a:lnTo>
                    <a:pt x="47450" y="47450"/>
                  </a:lnTo>
                  <a:lnTo>
                    <a:pt x="80245" y="22116"/>
                  </a:lnTo>
                  <a:lnTo>
                    <a:pt x="118959" y="5786"/>
                  </a:lnTo>
                  <a:lnTo>
                    <a:pt x="162052" y="0"/>
                  </a:lnTo>
                  <a:lnTo>
                    <a:pt x="9286748" y="0"/>
                  </a:lnTo>
                  <a:lnTo>
                    <a:pt x="9329840" y="5786"/>
                  </a:lnTo>
                  <a:lnTo>
                    <a:pt x="9368554" y="22116"/>
                  </a:lnTo>
                  <a:lnTo>
                    <a:pt x="9401349" y="47450"/>
                  </a:lnTo>
                  <a:lnTo>
                    <a:pt x="9426683" y="80245"/>
                  </a:lnTo>
                  <a:lnTo>
                    <a:pt x="9443013" y="118959"/>
                  </a:lnTo>
                  <a:lnTo>
                    <a:pt x="9448800" y="162051"/>
                  </a:lnTo>
                  <a:lnTo>
                    <a:pt x="9448800" y="810259"/>
                  </a:lnTo>
                  <a:lnTo>
                    <a:pt x="9443013" y="853352"/>
                  </a:lnTo>
                  <a:lnTo>
                    <a:pt x="9426683" y="892066"/>
                  </a:lnTo>
                  <a:lnTo>
                    <a:pt x="9401349" y="924861"/>
                  </a:lnTo>
                  <a:lnTo>
                    <a:pt x="9368554" y="950195"/>
                  </a:lnTo>
                  <a:lnTo>
                    <a:pt x="9329840" y="966525"/>
                  </a:lnTo>
                  <a:lnTo>
                    <a:pt x="9286748" y="972311"/>
                  </a:lnTo>
                  <a:lnTo>
                    <a:pt x="162052" y="972311"/>
                  </a:lnTo>
                  <a:lnTo>
                    <a:pt x="118959" y="966525"/>
                  </a:lnTo>
                  <a:lnTo>
                    <a:pt x="80245" y="950195"/>
                  </a:lnTo>
                  <a:lnTo>
                    <a:pt x="47450" y="924861"/>
                  </a:lnTo>
                  <a:lnTo>
                    <a:pt x="22116" y="892066"/>
                  </a:lnTo>
                  <a:lnTo>
                    <a:pt x="5786" y="853352"/>
                  </a:lnTo>
                  <a:lnTo>
                    <a:pt x="0" y="810259"/>
                  </a:lnTo>
                  <a:lnTo>
                    <a:pt x="0" y="162051"/>
                  </a:lnTo>
                  <a:close/>
                </a:path>
              </a:pathLst>
            </a:custGeom>
            <a:ln w="3175">
              <a:solidFill>
                <a:srgbClr val="375F92"/>
              </a:solidFill>
            </a:ln>
          </p:spPr>
          <p:txBody>
            <a:bodyPr wrap="square" lIns="0" tIns="0" rIns="0" bIns="0" rtlCol="0"/>
            <a:lstStyle/>
            <a:p>
              <a:endParaRPr/>
            </a:p>
          </p:txBody>
        </p:sp>
      </p:grpSp>
      <p:grpSp>
        <p:nvGrpSpPr>
          <p:cNvPr id="19" name="object 19"/>
          <p:cNvGrpSpPr/>
          <p:nvPr/>
        </p:nvGrpSpPr>
        <p:grpSpPr>
          <a:xfrm>
            <a:off x="1263396" y="4318937"/>
            <a:ext cx="9584690" cy="1035050"/>
            <a:chOff x="1263396" y="4318937"/>
            <a:chExt cx="9584690" cy="1035050"/>
          </a:xfrm>
        </p:grpSpPr>
        <p:pic>
          <p:nvPicPr>
            <p:cNvPr id="20" name="object 20"/>
            <p:cNvPicPr/>
            <p:nvPr/>
          </p:nvPicPr>
          <p:blipFill>
            <a:blip r:embed="rId4" cstate="print"/>
            <a:stretch>
              <a:fillRect/>
            </a:stretch>
          </p:blipFill>
          <p:spPr>
            <a:xfrm>
              <a:off x="1336540" y="4318937"/>
              <a:ext cx="9511298" cy="1034939"/>
            </a:xfrm>
            <a:prstGeom prst="rect">
              <a:avLst/>
            </a:prstGeom>
          </p:spPr>
        </p:pic>
        <p:pic>
          <p:nvPicPr>
            <p:cNvPr id="21" name="object 21"/>
            <p:cNvPicPr/>
            <p:nvPr/>
          </p:nvPicPr>
          <p:blipFill>
            <a:blip r:embed="rId8" cstate="print"/>
            <a:stretch>
              <a:fillRect/>
            </a:stretch>
          </p:blipFill>
          <p:spPr>
            <a:xfrm>
              <a:off x="1263396" y="4421123"/>
              <a:ext cx="3768852" cy="900684"/>
            </a:xfrm>
            <a:prstGeom prst="rect">
              <a:avLst/>
            </a:prstGeom>
          </p:spPr>
        </p:pic>
        <p:sp>
          <p:nvSpPr>
            <p:cNvPr id="22" name="object 22"/>
            <p:cNvSpPr/>
            <p:nvPr/>
          </p:nvSpPr>
          <p:spPr>
            <a:xfrm>
              <a:off x="1370076" y="4332731"/>
              <a:ext cx="9448800" cy="972819"/>
            </a:xfrm>
            <a:custGeom>
              <a:avLst/>
              <a:gdLst/>
              <a:ahLst/>
              <a:cxnLst/>
              <a:rect l="l" t="t" r="r" b="b"/>
              <a:pathLst>
                <a:path w="9448800" h="972820">
                  <a:moveTo>
                    <a:pt x="9286748" y="0"/>
                  </a:moveTo>
                  <a:lnTo>
                    <a:pt x="162052" y="0"/>
                  </a:lnTo>
                  <a:lnTo>
                    <a:pt x="118959" y="5786"/>
                  </a:lnTo>
                  <a:lnTo>
                    <a:pt x="80245" y="22116"/>
                  </a:lnTo>
                  <a:lnTo>
                    <a:pt x="47450" y="47450"/>
                  </a:lnTo>
                  <a:lnTo>
                    <a:pt x="22116" y="80245"/>
                  </a:lnTo>
                  <a:lnTo>
                    <a:pt x="5786" y="118959"/>
                  </a:lnTo>
                  <a:lnTo>
                    <a:pt x="0" y="162052"/>
                  </a:lnTo>
                  <a:lnTo>
                    <a:pt x="0" y="810260"/>
                  </a:lnTo>
                  <a:lnTo>
                    <a:pt x="5786" y="853352"/>
                  </a:lnTo>
                  <a:lnTo>
                    <a:pt x="22116" y="892066"/>
                  </a:lnTo>
                  <a:lnTo>
                    <a:pt x="47450" y="924861"/>
                  </a:lnTo>
                  <a:lnTo>
                    <a:pt x="80245" y="950195"/>
                  </a:lnTo>
                  <a:lnTo>
                    <a:pt x="118959" y="966525"/>
                  </a:lnTo>
                  <a:lnTo>
                    <a:pt x="162052" y="972312"/>
                  </a:lnTo>
                  <a:lnTo>
                    <a:pt x="9286748" y="972312"/>
                  </a:lnTo>
                  <a:lnTo>
                    <a:pt x="9329840" y="966525"/>
                  </a:lnTo>
                  <a:lnTo>
                    <a:pt x="9368554" y="950195"/>
                  </a:lnTo>
                  <a:lnTo>
                    <a:pt x="9401349" y="924861"/>
                  </a:lnTo>
                  <a:lnTo>
                    <a:pt x="9426683" y="892066"/>
                  </a:lnTo>
                  <a:lnTo>
                    <a:pt x="9443013" y="853352"/>
                  </a:lnTo>
                  <a:lnTo>
                    <a:pt x="9448800" y="810260"/>
                  </a:lnTo>
                  <a:lnTo>
                    <a:pt x="9448800" y="162052"/>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grpSp>
      <p:sp>
        <p:nvSpPr>
          <p:cNvPr id="23" name="object 23"/>
          <p:cNvSpPr txBox="1"/>
          <p:nvPr/>
        </p:nvSpPr>
        <p:spPr>
          <a:xfrm>
            <a:off x="1526794" y="1141933"/>
            <a:ext cx="7422515" cy="3894454"/>
          </a:xfrm>
          <a:prstGeom prst="rect">
            <a:avLst/>
          </a:prstGeom>
        </p:spPr>
        <p:txBody>
          <a:bodyPr vert="horz" wrap="square" lIns="0" tIns="13335" rIns="0" bIns="0" rtlCol="0">
            <a:spAutoFit/>
          </a:bodyPr>
          <a:lstStyle/>
          <a:p>
            <a:pPr marL="12700">
              <a:lnSpc>
                <a:spcPct val="100000"/>
              </a:lnSpc>
              <a:spcBef>
                <a:spcPts val="105"/>
              </a:spcBef>
            </a:pPr>
            <a:r>
              <a:rPr sz="3200" b="1" spc="-5" dirty="0">
                <a:solidFill>
                  <a:srgbClr val="FFFFFF"/>
                </a:solidFill>
                <a:latin typeface="Times New Roman"/>
                <a:cs typeface="Times New Roman"/>
              </a:rPr>
              <a:t>Simplified</a:t>
            </a:r>
            <a:r>
              <a:rPr sz="3200" b="1" spc="-185" dirty="0">
                <a:solidFill>
                  <a:srgbClr val="FFFFFF"/>
                </a:solidFill>
                <a:latin typeface="Times New Roman"/>
                <a:cs typeface="Times New Roman"/>
              </a:rPr>
              <a:t> </a:t>
            </a:r>
            <a:r>
              <a:rPr sz="3200" b="1" dirty="0">
                <a:solidFill>
                  <a:srgbClr val="FFFFFF"/>
                </a:solidFill>
                <a:latin typeface="Times New Roman"/>
                <a:cs typeface="Times New Roman"/>
              </a:rPr>
              <a:t>Advanced</a:t>
            </a:r>
            <a:r>
              <a:rPr sz="3200" b="1" spc="-25" dirty="0">
                <a:solidFill>
                  <a:srgbClr val="FFFFFF"/>
                </a:solidFill>
                <a:latin typeface="Times New Roman"/>
                <a:cs typeface="Times New Roman"/>
              </a:rPr>
              <a:t> </a:t>
            </a:r>
            <a:r>
              <a:rPr sz="3200" b="1" dirty="0">
                <a:solidFill>
                  <a:srgbClr val="FFFFFF"/>
                </a:solidFill>
                <a:latin typeface="Times New Roman"/>
                <a:cs typeface="Times New Roman"/>
              </a:rPr>
              <a:t>Encryption</a:t>
            </a:r>
            <a:r>
              <a:rPr sz="3200" b="1" spc="-30" dirty="0">
                <a:solidFill>
                  <a:srgbClr val="FFFFFF"/>
                </a:solidFill>
                <a:latin typeface="Times New Roman"/>
                <a:cs typeface="Times New Roman"/>
              </a:rPr>
              <a:t> </a:t>
            </a:r>
            <a:r>
              <a:rPr sz="3200" b="1" dirty="0">
                <a:solidFill>
                  <a:srgbClr val="FFFFFF"/>
                </a:solidFill>
                <a:latin typeface="Times New Roman"/>
                <a:cs typeface="Times New Roman"/>
              </a:rPr>
              <a:t>Standard</a:t>
            </a:r>
            <a:endParaRPr sz="3200">
              <a:latin typeface="Times New Roman"/>
              <a:cs typeface="Times New Roman"/>
            </a:endParaRPr>
          </a:p>
          <a:p>
            <a:pPr marL="12700" marR="1373505">
              <a:lnSpc>
                <a:spcPct val="230399"/>
              </a:lnSpc>
              <a:spcBef>
                <a:spcPts val="75"/>
              </a:spcBef>
              <a:tabLst>
                <a:tab pos="1368425" algn="l"/>
              </a:tabLst>
            </a:pPr>
            <a:r>
              <a:rPr sz="3200" b="1" dirty="0">
                <a:solidFill>
                  <a:srgbClr val="FFFFFF"/>
                </a:solidFill>
                <a:latin typeface="Times New Roman"/>
                <a:cs typeface="Times New Roman"/>
              </a:rPr>
              <a:t>S-AES</a:t>
            </a:r>
            <a:r>
              <a:rPr sz="3200" b="1" spc="-10" dirty="0">
                <a:solidFill>
                  <a:srgbClr val="FFFFFF"/>
                </a:solidFill>
                <a:latin typeface="Times New Roman"/>
                <a:cs typeface="Times New Roman"/>
              </a:rPr>
              <a:t> </a:t>
            </a:r>
            <a:r>
              <a:rPr sz="3200" b="1" dirty="0">
                <a:solidFill>
                  <a:srgbClr val="FFFFFF"/>
                </a:solidFill>
                <a:latin typeface="Times New Roman"/>
                <a:cs typeface="Times New Roman"/>
              </a:rPr>
              <a:t>Encryption</a:t>
            </a:r>
            <a:r>
              <a:rPr sz="3200" b="1" spc="-30" dirty="0">
                <a:solidFill>
                  <a:srgbClr val="FFFFFF"/>
                </a:solidFill>
                <a:latin typeface="Times New Roman"/>
                <a:cs typeface="Times New Roman"/>
              </a:rPr>
              <a:t> </a:t>
            </a:r>
            <a:r>
              <a:rPr sz="3200" b="1" dirty="0">
                <a:solidFill>
                  <a:srgbClr val="FFFFFF"/>
                </a:solidFill>
                <a:latin typeface="Times New Roman"/>
                <a:cs typeface="Times New Roman"/>
              </a:rPr>
              <a:t>and</a:t>
            </a:r>
            <a:r>
              <a:rPr sz="3200" b="1" spc="-5" dirty="0">
                <a:solidFill>
                  <a:srgbClr val="FFFFFF"/>
                </a:solidFill>
                <a:latin typeface="Times New Roman"/>
                <a:cs typeface="Times New Roman"/>
              </a:rPr>
              <a:t> </a:t>
            </a:r>
            <a:r>
              <a:rPr sz="3200" b="1" dirty="0">
                <a:solidFill>
                  <a:srgbClr val="FFFFFF"/>
                </a:solidFill>
                <a:latin typeface="Times New Roman"/>
                <a:cs typeface="Times New Roman"/>
              </a:rPr>
              <a:t>Decryption </a:t>
            </a:r>
            <a:r>
              <a:rPr sz="3200" b="1" spc="-785" dirty="0">
                <a:solidFill>
                  <a:srgbClr val="FFFFFF"/>
                </a:solidFill>
                <a:latin typeface="Times New Roman"/>
                <a:cs typeface="Times New Roman"/>
              </a:rPr>
              <a:t> </a:t>
            </a:r>
            <a:r>
              <a:rPr sz="3200" b="1" dirty="0">
                <a:solidFill>
                  <a:srgbClr val="FFFFFF"/>
                </a:solidFill>
                <a:latin typeface="Times New Roman"/>
                <a:cs typeface="Times New Roman"/>
              </a:rPr>
              <a:t>S-AES	</a:t>
            </a:r>
            <a:r>
              <a:rPr sz="3200" b="1" spc="5" dirty="0">
                <a:solidFill>
                  <a:srgbClr val="FFFFFF"/>
                </a:solidFill>
                <a:latin typeface="Times New Roman"/>
                <a:cs typeface="Times New Roman"/>
              </a:rPr>
              <a:t>Key</a:t>
            </a:r>
            <a:r>
              <a:rPr sz="3200" b="1" spc="-15" dirty="0">
                <a:solidFill>
                  <a:srgbClr val="FFFFFF"/>
                </a:solidFill>
                <a:latin typeface="Times New Roman"/>
                <a:cs typeface="Times New Roman"/>
              </a:rPr>
              <a:t> </a:t>
            </a:r>
            <a:r>
              <a:rPr sz="3200" b="1" dirty="0">
                <a:solidFill>
                  <a:srgbClr val="FFFFFF"/>
                </a:solidFill>
                <a:latin typeface="Times New Roman"/>
                <a:cs typeface="Times New Roman"/>
              </a:rPr>
              <a:t>Generation</a:t>
            </a:r>
            <a:endParaRPr sz="3200">
              <a:latin typeface="Times New Roman"/>
              <a:cs typeface="Times New Roman"/>
            </a:endParaRPr>
          </a:p>
          <a:p>
            <a:pPr>
              <a:lnSpc>
                <a:spcPct val="100000"/>
              </a:lnSpc>
            </a:pPr>
            <a:endParaRPr sz="4350">
              <a:latin typeface="Times New Roman"/>
              <a:cs typeface="Times New Roman"/>
            </a:endParaRPr>
          </a:p>
          <a:p>
            <a:pPr marL="12700">
              <a:lnSpc>
                <a:spcPct val="100000"/>
              </a:lnSpc>
            </a:pPr>
            <a:r>
              <a:rPr sz="3200" b="1" dirty="0">
                <a:solidFill>
                  <a:srgbClr val="FFFFFF"/>
                </a:solidFill>
                <a:latin typeface="Times New Roman"/>
                <a:cs typeface="Times New Roman"/>
              </a:rPr>
              <a:t>S-AES</a:t>
            </a:r>
            <a:r>
              <a:rPr sz="3200" b="1" spc="-30" dirty="0">
                <a:solidFill>
                  <a:srgbClr val="FFFFFF"/>
                </a:solidFill>
                <a:latin typeface="Times New Roman"/>
                <a:cs typeface="Times New Roman"/>
              </a:rPr>
              <a:t> </a:t>
            </a:r>
            <a:r>
              <a:rPr sz="3200" b="1" dirty="0">
                <a:solidFill>
                  <a:srgbClr val="FFFFFF"/>
                </a:solidFill>
                <a:latin typeface="Times New Roman"/>
                <a:cs typeface="Times New Roman"/>
              </a:rPr>
              <a:t>Encryption</a:t>
            </a:r>
            <a:endParaRPr sz="3200">
              <a:latin typeface="Times New Roman"/>
              <a:cs typeface="Times New Roman"/>
            </a:endParaRPr>
          </a:p>
        </p:txBody>
      </p:sp>
      <p:grpSp>
        <p:nvGrpSpPr>
          <p:cNvPr id="24" name="object 24"/>
          <p:cNvGrpSpPr/>
          <p:nvPr/>
        </p:nvGrpSpPr>
        <p:grpSpPr>
          <a:xfrm>
            <a:off x="1263396" y="5442138"/>
            <a:ext cx="9584690" cy="1035050"/>
            <a:chOff x="1263396" y="5442138"/>
            <a:chExt cx="9584690" cy="1035050"/>
          </a:xfrm>
        </p:grpSpPr>
        <p:pic>
          <p:nvPicPr>
            <p:cNvPr id="25" name="object 25"/>
            <p:cNvPicPr/>
            <p:nvPr/>
          </p:nvPicPr>
          <p:blipFill>
            <a:blip r:embed="rId4" cstate="print"/>
            <a:stretch>
              <a:fillRect/>
            </a:stretch>
          </p:blipFill>
          <p:spPr>
            <a:xfrm>
              <a:off x="1336540" y="5442138"/>
              <a:ext cx="9511298" cy="1034939"/>
            </a:xfrm>
            <a:prstGeom prst="rect">
              <a:avLst/>
            </a:prstGeom>
          </p:spPr>
        </p:pic>
        <p:pic>
          <p:nvPicPr>
            <p:cNvPr id="26" name="object 26"/>
            <p:cNvPicPr/>
            <p:nvPr/>
          </p:nvPicPr>
          <p:blipFill>
            <a:blip r:embed="rId9" cstate="print"/>
            <a:stretch>
              <a:fillRect/>
            </a:stretch>
          </p:blipFill>
          <p:spPr>
            <a:xfrm>
              <a:off x="1263396" y="5544311"/>
              <a:ext cx="3747516" cy="900683"/>
            </a:xfrm>
            <a:prstGeom prst="rect">
              <a:avLst/>
            </a:prstGeom>
          </p:spPr>
        </p:pic>
        <p:sp>
          <p:nvSpPr>
            <p:cNvPr id="27" name="object 27"/>
            <p:cNvSpPr/>
            <p:nvPr/>
          </p:nvSpPr>
          <p:spPr>
            <a:xfrm>
              <a:off x="1370076" y="5455919"/>
              <a:ext cx="9448800" cy="972819"/>
            </a:xfrm>
            <a:custGeom>
              <a:avLst/>
              <a:gdLst/>
              <a:ahLst/>
              <a:cxnLst/>
              <a:rect l="l" t="t" r="r" b="b"/>
              <a:pathLst>
                <a:path w="9448800" h="972820">
                  <a:moveTo>
                    <a:pt x="9286748" y="0"/>
                  </a:moveTo>
                  <a:lnTo>
                    <a:pt x="162052" y="0"/>
                  </a:lnTo>
                  <a:lnTo>
                    <a:pt x="118959" y="5786"/>
                  </a:lnTo>
                  <a:lnTo>
                    <a:pt x="80245" y="22117"/>
                  </a:lnTo>
                  <a:lnTo>
                    <a:pt x="47450" y="47451"/>
                  </a:lnTo>
                  <a:lnTo>
                    <a:pt x="22116" y="80248"/>
                  </a:lnTo>
                  <a:lnTo>
                    <a:pt x="5786" y="118966"/>
                  </a:lnTo>
                  <a:lnTo>
                    <a:pt x="0" y="162064"/>
                  </a:lnTo>
                  <a:lnTo>
                    <a:pt x="0" y="810247"/>
                  </a:lnTo>
                  <a:lnTo>
                    <a:pt x="5786" y="853331"/>
                  </a:lnTo>
                  <a:lnTo>
                    <a:pt x="22116" y="892046"/>
                  </a:lnTo>
                  <a:lnTo>
                    <a:pt x="47450" y="924845"/>
                  </a:lnTo>
                  <a:lnTo>
                    <a:pt x="80245" y="950186"/>
                  </a:lnTo>
                  <a:lnTo>
                    <a:pt x="118959" y="966523"/>
                  </a:lnTo>
                  <a:lnTo>
                    <a:pt x="162052" y="972311"/>
                  </a:lnTo>
                  <a:lnTo>
                    <a:pt x="9286748" y="972311"/>
                  </a:lnTo>
                  <a:lnTo>
                    <a:pt x="9329840" y="966523"/>
                  </a:lnTo>
                  <a:lnTo>
                    <a:pt x="9368554" y="950186"/>
                  </a:lnTo>
                  <a:lnTo>
                    <a:pt x="9401349" y="924845"/>
                  </a:lnTo>
                  <a:lnTo>
                    <a:pt x="9426683" y="892046"/>
                  </a:lnTo>
                  <a:lnTo>
                    <a:pt x="9443013" y="853331"/>
                  </a:lnTo>
                  <a:lnTo>
                    <a:pt x="9448800" y="810247"/>
                  </a:lnTo>
                  <a:lnTo>
                    <a:pt x="9448800" y="162064"/>
                  </a:lnTo>
                  <a:lnTo>
                    <a:pt x="9443013" y="118966"/>
                  </a:lnTo>
                  <a:lnTo>
                    <a:pt x="9426683" y="80248"/>
                  </a:lnTo>
                  <a:lnTo>
                    <a:pt x="9401349" y="47451"/>
                  </a:lnTo>
                  <a:lnTo>
                    <a:pt x="9368554" y="22117"/>
                  </a:lnTo>
                  <a:lnTo>
                    <a:pt x="9329840" y="5786"/>
                  </a:lnTo>
                  <a:lnTo>
                    <a:pt x="9286748" y="0"/>
                  </a:lnTo>
                  <a:close/>
                </a:path>
              </a:pathLst>
            </a:custGeom>
            <a:solidFill>
              <a:srgbClr val="0F243E"/>
            </a:solidFill>
          </p:spPr>
          <p:txBody>
            <a:bodyPr wrap="square" lIns="0" tIns="0" rIns="0" bIns="0" rtlCol="0"/>
            <a:lstStyle/>
            <a:p>
              <a:endParaRPr/>
            </a:p>
          </p:txBody>
        </p:sp>
      </p:grpSp>
      <p:sp>
        <p:nvSpPr>
          <p:cNvPr id="28" name="object 28"/>
          <p:cNvSpPr txBox="1"/>
          <p:nvPr/>
        </p:nvSpPr>
        <p:spPr>
          <a:xfrm>
            <a:off x="1526794" y="5689913"/>
            <a:ext cx="3227705" cy="476250"/>
          </a:xfrm>
          <a:prstGeom prst="rect">
            <a:avLst/>
          </a:prstGeom>
        </p:spPr>
        <p:txBody>
          <a:bodyPr vert="horz" wrap="square" lIns="0" tIns="0" rIns="0" bIns="0" rtlCol="0">
            <a:spAutoFit/>
          </a:bodyPr>
          <a:lstStyle/>
          <a:p>
            <a:pPr marL="12700">
              <a:lnSpc>
                <a:spcPts val="3595"/>
              </a:lnSpc>
            </a:pPr>
            <a:r>
              <a:rPr sz="3200" b="1" dirty="0">
                <a:solidFill>
                  <a:srgbClr val="FFFFFF"/>
                </a:solidFill>
                <a:latin typeface="Times New Roman"/>
                <a:cs typeface="Times New Roman"/>
              </a:rPr>
              <a:t>S-AES</a:t>
            </a:r>
            <a:r>
              <a:rPr sz="3200" b="1" spc="-50" dirty="0">
                <a:solidFill>
                  <a:srgbClr val="FFFFFF"/>
                </a:solidFill>
                <a:latin typeface="Times New Roman"/>
                <a:cs typeface="Times New Roman"/>
              </a:rPr>
              <a:t> </a:t>
            </a:r>
            <a:r>
              <a:rPr sz="3200" b="1" dirty="0">
                <a:solidFill>
                  <a:srgbClr val="FFFFFF"/>
                </a:solidFill>
                <a:latin typeface="Times New Roman"/>
                <a:cs typeface="Times New Roman"/>
              </a:rPr>
              <a:t>Decryption</a:t>
            </a:r>
            <a:endParaRPr sz="3200">
              <a:latin typeface="Times New Roman"/>
              <a:cs typeface="Times New Roman"/>
            </a:endParaRPr>
          </a:p>
        </p:txBody>
      </p:sp>
      <p:sp>
        <p:nvSpPr>
          <p:cNvPr id="29" name="TextBox 28"/>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30" name="Graphic 21"/>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Tree>
    <p:extLst>
      <p:ext uri="{BB962C8B-B14F-4D97-AF65-F5344CB8AC3E}">
        <p14:creationId xmlns:p14="http://schemas.microsoft.com/office/powerpoint/2010/main" val="386243456"/>
      </p:ext>
    </p:extLst>
  </p:cSld>
  <p:clrMapOvr>
    <a:masterClrMapping/>
  </p:clrMapOvr>
  <mc:AlternateContent xmlns:mc="http://schemas.openxmlformats.org/markup-compatibility/2006" xmlns:p14="http://schemas.microsoft.com/office/powerpoint/2010/main">
    <mc:Choice Requires="p14">
      <p:transition spd="slow" p14:dur="2000" advTm="29343"/>
    </mc:Choice>
    <mc:Fallback xmlns="">
      <p:transition spd="slow" advTm="2934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object 6"/>
          <p:cNvGrpSpPr/>
          <p:nvPr/>
        </p:nvGrpSpPr>
        <p:grpSpPr>
          <a:xfrm>
            <a:off x="1263396" y="938718"/>
            <a:ext cx="9584690" cy="1036955"/>
            <a:chOff x="1263396" y="938718"/>
            <a:chExt cx="9584690" cy="1036955"/>
          </a:xfrm>
        </p:grpSpPr>
        <p:pic>
          <p:nvPicPr>
            <p:cNvPr id="7" name="object 7"/>
            <p:cNvPicPr/>
            <p:nvPr/>
          </p:nvPicPr>
          <p:blipFill>
            <a:blip r:embed="rId2" cstate="print"/>
            <a:stretch>
              <a:fillRect/>
            </a:stretch>
          </p:blipFill>
          <p:spPr>
            <a:xfrm>
              <a:off x="1336540" y="938718"/>
              <a:ext cx="9511298" cy="1036437"/>
            </a:xfrm>
            <a:prstGeom prst="rect">
              <a:avLst/>
            </a:prstGeom>
          </p:spPr>
        </p:pic>
        <p:pic>
          <p:nvPicPr>
            <p:cNvPr id="8" name="object 8"/>
            <p:cNvPicPr/>
            <p:nvPr/>
          </p:nvPicPr>
          <p:blipFill>
            <a:blip r:embed="rId3" cstate="print"/>
            <a:stretch>
              <a:fillRect/>
            </a:stretch>
          </p:blipFill>
          <p:spPr>
            <a:xfrm>
              <a:off x="1263396" y="1042403"/>
              <a:ext cx="7946135" cy="899172"/>
            </a:xfrm>
            <a:prstGeom prst="rect">
              <a:avLst/>
            </a:prstGeom>
          </p:spPr>
        </p:pic>
        <p:sp>
          <p:nvSpPr>
            <p:cNvPr id="9" name="object 9"/>
            <p:cNvSpPr/>
            <p:nvPr/>
          </p:nvSpPr>
          <p:spPr>
            <a:xfrm>
              <a:off x="1370076" y="952500"/>
              <a:ext cx="9448800" cy="974090"/>
            </a:xfrm>
            <a:custGeom>
              <a:avLst/>
              <a:gdLst/>
              <a:ahLst/>
              <a:cxnLst/>
              <a:rect l="l" t="t" r="r" b="b"/>
              <a:pathLst>
                <a:path w="9448800" h="974089">
                  <a:moveTo>
                    <a:pt x="9286494" y="0"/>
                  </a:moveTo>
                  <a:lnTo>
                    <a:pt x="162306" y="0"/>
                  </a:lnTo>
                  <a:lnTo>
                    <a:pt x="119150" y="5796"/>
                  </a:lnTo>
                  <a:lnTo>
                    <a:pt x="80376" y="22154"/>
                  </a:lnTo>
                  <a:lnTo>
                    <a:pt x="47529" y="47529"/>
                  </a:lnTo>
                  <a:lnTo>
                    <a:pt x="22154" y="80376"/>
                  </a:lnTo>
                  <a:lnTo>
                    <a:pt x="5796" y="119150"/>
                  </a:lnTo>
                  <a:lnTo>
                    <a:pt x="0" y="162305"/>
                  </a:lnTo>
                  <a:lnTo>
                    <a:pt x="0" y="811529"/>
                  </a:lnTo>
                  <a:lnTo>
                    <a:pt x="5796" y="854685"/>
                  </a:lnTo>
                  <a:lnTo>
                    <a:pt x="22154" y="893459"/>
                  </a:lnTo>
                  <a:lnTo>
                    <a:pt x="47529" y="926306"/>
                  </a:lnTo>
                  <a:lnTo>
                    <a:pt x="80376" y="951681"/>
                  </a:lnTo>
                  <a:lnTo>
                    <a:pt x="119150" y="968039"/>
                  </a:lnTo>
                  <a:lnTo>
                    <a:pt x="162306" y="973836"/>
                  </a:lnTo>
                  <a:lnTo>
                    <a:pt x="9286494" y="973836"/>
                  </a:lnTo>
                  <a:lnTo>
                    <a:pt x="9329649" y="968039"/>
                  </a:lnTo>
                  <a:lnTo>
                    <a:pt x="9368423" y="951681"/>
                  </a:lnTo>
                  <a:lnTo>
                    <a:pt x="9401270" y="926306"/>
                  </a:lnTo>
                  <a:lnTo>
                    <a:pt x="9426645" y="893459"/>
                  </a:lnTo>
                  <a:lnTo>
                    <a:pt x="9443003" y="854685"/>
                  </a:lnTo>
                  <a:lnTo>
                    <a:pt x="9448800" y="811529"/>
                  </a:lnTo>
                  <a:lnTo>
                    <a:pt x="9448800" y="162305"/>
                  </a:lnTo>
                  <a:lnTo>
                    <a:pt x="9443003" y="119150"/>
                  </a:lnTo>
                  <a:lnTo>
                    <a:pt x="9426645" y="80376"/>
                  </a:lnTo>
                  <a:lnTo>
                    <a:pt x="9401270" y="47529"/>
                  </a:lnTo>
                  <a:lnTo>
                    <a:pt x="9368423" y="22154"/>
                  </a:lnTo>
                  <a:lnTo>
                    <a:pt x="9329649" y="5796"/>
                  </a:lnTo>
                  <a:lnTo>
                    <a:pt x="9286494" y="0"/>
                  </a:lnTo>
                  <a:close/>
                </a:path>
              </a:pathLst>
            </a:custGeom>
            <a:solidFill>
              <a:srgbClr val="548ED4"/>
            </a:solidFill>
          </p:spPr>
          <p:txBody>
            <a:bodyPr wrap="square" lIns="0" tIns="0" rIns="0" bIns="0" rtlCol="0"/>
            <a:lstStyle/>
            <a:p>
              <a:endParaRPr/>
            </a:p>
          </p:txBody>
        </p:sp>
      </p:grpSp>
      <p:sp>
        <p:nvSpPr>
          <p:cNvPr id="10" name="object 10"/>
          <p:cNvSpPr txBox="1"/>
          <p:nvPr/>
        </p:nvSpPr>
        <p:spPr>
          <a:xfrm>
            <a:off x="1526794" y="1141933"/>
            <a:ext cx="7422515" cy="514350"/>
          </a:xfrm>
          <a:prstGeom prst="rect">
            <a:avLst/>
          </a:prstGeom>
        </p:spPr>
        <p:txBody>
          <a:bodyPr vert="horz" wrap="square" lIns="0" tIns="13335" rIns="0" bIns="0" rtlCol="0">
            <a:spAutoFit/>
          </a:bodyPr>
          <a:lstStyle/>
          <a:p>
            <a:pPr marL="12700">
              <a:lnSpc>
                <a:spcPct val="100000"/>
              </a:lnSpc>
              <a:spcBef>
                <a:spcPts val="105"/>
              </a:spcBef>
            </a:pPr>
            <a:r>
              <a:rPr sz="3200" b="1" spc="-5" dirty="0">
                <a:solidFill>
                  <a:srgbClr val="0F243E"/>
                </a:solidFill>
                <a:latin typeface="Times New Roman"/>
                <a:cs typeface="Times New Roman"/>
              </a:rPr>
              <a:t>Simplified</a:t>
            </a:r>
            <a:r>
              <a:rPr sz="3200" b="1" spc="-185" dirty="0">
                <a:solidFill>
                  <a:srgbClr val="0F243E"/>
                </a:solidFill>
                <a:latin typeface="Times New Roman"/>
                <a:cs typeface="Times New Roman"/>
              </a:rPr>
              <a:t> </a:t>
            </a:r>
            <a:r>
              <a:rPr sz="3200" b="1" dirty="0">
                <a:solidFill>
                  <a:srgbClr val="0F243E"/>
                </a:solidFill>
                <a:latin typeface="Times New Roman"/>
                <a:cs typeface="Times New Roman"/>
              </a:rPr>
              <a:t>Advanced</a:t>
            </a:r>
            <a:r>
              <a:rPr sz="3200" b="1" spc="-25" dirty="0">
                <a:solidFill>
                  <a:srgbClr val="0F243E"/>
                </a:solidFill>
                <a:latin typeface="Times New Roman"/>
                <a:cs typeface="Times New Roman"/>
              </a:rPr>
              <a:t> </a:t>
            </a:r>
            <a:r>
              <a:rPr sz="3200" b="1" dirty="0">
                <a:solidFill>
                  <a:srgbClr val="0F243E"/>
                </a:solidFill>
                <a:latin typeface="Times New Roman"/>
                <a:cs typeface="Times New Roman"/>
              </a:rPr>
              <a:t>Encryption</a:t>
            </a:r>
            <a:r>
              <a:rPr sz="3200" b="1" spc="-30" dirty="0">
                <a:solidFill>
                  <a:srgbClr val="0F243E"/>
                </a:solidFill>
                <a:latin typeface="Times New Roman"/>
                <a:cs typeface="Times New Roman"/>
              </a:rPr>
              <a:t> </a:t>
            </a:r>
            <a:r>
              <a:rPr sz="3200" b="1" dirty="0">
                <a:solidFill>
                  <a:srgbClr val="0F243E"/>
                </a:solidFill>
                <a:latin typeface="Times New Roman"/>
                <a:cs typeface="Times New Roman"/>
              </a:rPr>
              <a:t>Standard</a:t>
            </a:r>
            <a:endParaRPr sz="3200">
              <a:latin typeface="Times New Roman"/>
              <a:cs typeface="Times New Roman"/>
            </a:endParaRPr>
          </a:p>
        </p:txBody>
      </p:sp>
      <p:grpSp>
        <p:nvGrpSpPr>
          <p:cNvPr id="11" name="object 11"/>
          <p:cNvGrpSpPr/>
          <p:nvPr/>
        </p:nvGrpSpPr>
        <p:grpSpPr>
          <a:xfrm>
            <a:off x="1263396" y="2072561"/>
            <a:ext cx="9584690" cy="1035050"/>
            <a:chOff x="1263396" y="2072561"/>
            <a:chExt cx="9584690" cy="1035050"/>
          </a:xfrm>
        </p:grpSpPr>
        <p:pic>
          <p:nvPicPr>
            <p:cNvPr id="12" name="object 12"/>
            <p:cNvPicPr/>
            <p:nvPr/>
          </p:nvPicPr>
          <p:blipFill>
            <a:blip r:embed="rId4" cstate="print"/>
            <a:stretch>
              <a:fillRect/>
            </a:stretch>
          </p:blipFill>
          <p:spPr>
            <a:xfrm>
              <a:off x="1336540" y="2072561"/>
              <a:ext cx="9511298" cy="1034939"/>
            </a:xfrm>
            <a:prstGeom prst="rect">
              <a:avLst/>
            </a:prstGeom>
          </p:spPr>
        </p:pic>
        <p:pic>
          <p:nvPicPr>
            <p:cNvPr id="13" name="object 13"/>
            <p:cNvPicPr/>
            <p:nvPr/>
          </p:nvPicPr>
          <p:blipFill>
            <a:blip r:embed="rId5" cstate="print"/>
            <a:stretch>
              <a:fillRect/>
            </a:stretch>
          </p:blipFill>
          <p:spPr>
            <a:xfrm>
              <a:off x="1263396" y="2174747"/>
              <a:ext cx="6569964" cy="900684"/>
            </a:xfrm>
            <a:prstGeom prst="rect">
              <a:avLst/>
            </a:prstGeom>
          </p:spPr>
        </p:pic>
        <p:sp>
          <p:nvSpPr>
            <p:cNvPr id="14" name="object 14"/>
            <p:cNvSpPr/>
            <p:nvPr/>
          </p:nvSpPr>
          <p:spPr>
            <a:xfrm>
              <a:off x="1370076" y="2086355"/>
              <a:ext cx="9448800" cy="972819"/>
            </a:xfrm>
            <a:custGeom>
              <a:avLst/>
              <a:gdLst/>
              <a:ahLst/>
              <a:cxnLst/>
              <a:rect l="l" t="t" r="r" b="b"/>
              <a:pathLst>
                <a:path w="9448800" h="972819">
                  <a:moveTo>
                    <a:pt x="9286748" y="0"/>
                  </a:moveTo>
                  <a:lnTo>
                    <a:pt x="162052" y="0"/>
                  </a:lnTo>
                  <a:lnTo>
                    <a:pt x="118959" y="5786"/>
                  </a:lnTo>
                  <a:lnTo>
                    <a:pt x="80245" y="22116"/>
                  </a:lnTo>
                  <a:lnTo>
                    <a:pt x="47450" y="47450"/>
                  </a:lnTo>
                  <a:lnTo>
                    <a:pt x="22116" y="80245"/>
                  </a:lnTo>
                  <a:lnTo>
                    <a:pt x="5786" y="118959"/>
                  </a:lnTo>
                  <a:lnTo>
                    <a:pt x="0" y="162052"/>
                  </a:lnTo>
                  <a:lnTo>
                    <a:pt x="0" y="810260"/>
                  </a:lnTo>
                  <a:lnTo>
                    <a:pt x="5786" y="853352"/>
                  </a:lnTo>
                  <a:lnTo>
                    <a:pt x="22116" y="892066"/>
                  </a:lnTo>
                  <a:lnTo>
                    <a:pt x="47450" y="924861"/>
                  </a:lnTo>
                  <a:lnTo>
                    <a:pt x="80245" y="950195"/>
                  </a:lnTo>
                  <a:lnTo>
                    <a:pt x="118959" y="966525"/>
                  </a:lnTo>
                  <a:lnTo>
                    <a:pt x="162052" y="972312"/>
                  </a:lnTo>
                  <a:lnTo>
                    <a:pt x="9286748" y="972312"/>
                  </a:lnTo>
                  <a:lnTo>
                    <a:pt x="9329840" y="966525"/>
                  </a:lnTo>
                  <a:lnTo>
                    <a:pt x="9368554" y="950195"/>
                  </a:lnTo>
                  <a:lnTo>
                    <a:pt x="9401349" y="924861"/>
                  </a:lnTo>
                  <a:lnTo>
                    <a:pt x="9426683" y="892066"/>
                  </a:lnTo>
                  <a:lnTo>
                    <a:pt x="9443013" y="853352"/>
                  </a:lnTo>
                  <a:lnTo>
                    <a:pt x="9448800" y="810260"/>
                  </a:lnTo>
                  <a:lnTo>
                    <a:pt x="9448800" y="162052"/>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grpSp>
      <p:grpSp>
        <p:nvGrpSpPr>
          <p:cNvPr id="15" name="object 15"/>
          <p:cNvGrpSpPr/>
          <p:nvPr/>
        </p:nvGrpSpPr>
        <p:grpSpPr>
          <a:xfrm>
            <a:off x="1263396" y="3194264"/>
            <a:ext cx="9585960" cy="1038225"/>
            <a:chOff x="1263396" y="3194264"/>
            <a:chExt cx="9585960" cy="1038225"/>
          </a:xfrm>
        </p:grpSpPr>
        <p:pic>
          <p:nvPicPr>
            <p:cNvPr id="16" name="object 16"/>
            <p:cNvPicPr/>
            <p:nvPr/>
          </p:nvPicPr>
          <p:blipFill>
            <a:blip r:embed="rId6" cstate="print"/>
            <a:stretch>
              <a:fillRect/>
            </a:stretch>
          </p:blipFill>
          <p:spPr>
            <a:xfrm>
              <a:off x="1335019" y="3194264"/>
              <a:ext cx="9514340" cy="1037922"/>
            </a:xfrm>
            <a:prstGeom prst="rect">
              <a:avLst/>
            </a:prstGeom>
          </p:spPr>
        </p:pic>
        <p:pic>
          <p:nvPicPr>
            <p:cNvPr id="17" name="object 17"/>
            <p:cNvPicPr/>
            <p:nvPr/>
          </p:nvPicPr>
          <p:blipFill>
            <a:blip r:embed="rId7" cstate="print"/>
            <a:stretch>
              <a:fillRect/>
            </a:stretch>
          </p:blipFill>
          <p:spPr>
            <a:xfrm>
              <a:off x="1263396" y="3297935"/>
              <a:ext cx="4672584" cy="900683"/>
            </a:xfrm>
            <a:prstGeom prst="rect">
              <a:avLst/>
            </a:prstGeom>
          </p:spPr>
        </p:pic>
        <p:sp>
          <p:nvSpPr>
            <p:cNvPr id="18" name="object 18"/>
            <p:cNvSpPr/>
            <p:nvPr/>
          </p:nvSpPr>
          <p:spPr>
            <a:xfrm>
              <a:off x="1370076" y="3209543"/>
              <a:ext cx="9448800" cy="972819"/>
            </a:xfrm>
            <a:custGeom>
              <a:avLst/>
              <a:gdLst/>
              <a:ahLst/>
              <a:cxnLst/>
              <a:rect l="l" t="t" r="r" b="b"/>
              <a:pathLst>
                <a:path w="9448800" h="972820">
                  <a:moveTo>
                    <a:pt x="9286748" y="0"/>
                  </a:moveTo>
                  <a:lnTo>
                    <a:pt x="162052" y="0"/>
                  </a:lnTo>
                  <a:lnTo>
                    <a:pt x="118959" y="5786"/>
                  </a:lnTo>
                  <a:lnTo>
                    <a:pt x="80245" y="22116"/>
                  </a:lnTo>
                  <a:lnTo>
                    <a:pt x="47450" y="47450"/>
                  </a:lnTo>
                  <a:lnTo>
                    <a:pt x="22116" y="80245"/>
                  </a:lnTo>
                  <a:lnTo>
                    <a:pt x="5786" y="118959"/>
                  </a:lnTo>
                  <a:lnTo>
                    <a:pt x="0" y="162051"/>
                  </a:lnTo>
                  <a:lnTo>
                    <a:pt x="0" y="810259"/>
                  </a:lnTo>
                  <a:lnTo>
                    <a:pt x="5786" y="853352"/>
                  </a:lnTo>
                  <a:lnTo>
                    <a:pt x="22116" y="892066"/>
                  </a:lnTo>
                  <a:lnTo>
                    <a:pt x="47450" y="924861"/>
                  </a:lnTo>
                  <a:lnTo>
                    <a:pt x="80245" y="950195"/>
                  </a:lnTo>
                  <a:lnTo>
                    <a:pt x="118959" y="966525"/>
                  </a:lnTo>
                  <a:lnTo>
                    <a:pt x="162052" y="972311"/>
                  </a:lnTo>
                  <a:lnTo>
                    <a:pt x="9286748" y="972311"/>
                  </a:lnTo>
                  <a:lnTo>
                    <a:pt x="9329840" y="966525"/>
                  </a:lnTo>
                  <a:lnTo>
                    <a:pt x="9368554" y="950195"/>
                  </a:lnTo>
                  <a:lnTo>
                    <a:pt x="9401349" y="924861"/>
                  </a:lnTo>
                  <a:lnTo>
                    <a:pt x="9426683" y="892066"/>
                  </a:lnTo>
                  <a:lnTo>
                    <a:pt x="9443013" y="853352"/>
                  </a:lnTo>
                  <a:lnTo>
                    <a:pt x="9448800" y="810259"/>
                  </a:lnTo>
                  <a:lnTo>
                    <a:pt x="9448800" y="162051"/>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sp>
          <p:nvSpPr>
            <p:cNvPr id="19" name="object 19"/>
            <p:cNvSpPr/>
            <p:nvPr/>
          </p:nvSpPr>
          <p:spPr>
            <a:xfrm>
              <a:off x="1370076" y="3209543"/>
              <a:ext cx="9448800" cy="972819"/>
            </a:xfrm>
            <a:custGeom>
              <a:avLst/>
              <a:gdLst/>
              <a:ahLst/>
              <a:cxnLst/>
              <a:rect l="l" t="t" r="r" b="b"/>
              <a:pathLst>
                <a:path w="9448800" h="972820">
                  <a:moveTo>
                    <a:pt x="0" y="162051"/>
                  </a:moveTo>
                  <a:lnTo>
                    <a:pt x="5786" y="118959"/>
                  </a:lnTo>
                  <a:lnTo>
                    <a:pt x="22116" y="80245"/>
                  </a:lnTo>
                  <a:lnTo>
                    <a:pt x="47450" y="47450"/>
                  </a:lnTo>
                  <a:lnTo>
                    <a:pt x="80245" y="22116"/>
                  </a:lnTo>
                  <a:lnTo>
                    <a:pt x="118959" y="5786"/>
                  </a:lnTo>
                  <a:lnTo>
                    <a:pt x="162052" y="0"/>
                  </a:lnTo>
                  <a:lnTo>
                    <a:pt x="9286748" y="0"/>
                  </a:lnTo>
                  <a:lnTo>
                    <a:pt x="9329840" y="5786"/>
                  </a:lnTo>
                  <a:lnTo>
                    <a:pt x="9368554" y="22116"/>
                  </a:lnTo>
                  <a:lnTo>
                    <a:pt x="9401349" y="47450"/>
                  </a:lnTo>
                  <a:lnTo>
                    <a:pt x="9426683" y="80245"/>
                  </a:lnTo>
                  <a:lnTo>
                    <a:pt x="9443013" y="118959"/>
                  </a:lnTo>
                  <a:lnTo>
                    <a:pt x="9448800" y="162051"/>
                  </a:lnTo>
                  <a:lnTo>
                    <a:pt x="9448800" y="810259"/>
                  </a:lnTo>
                  <a:lnTo>
                    <a:pt x="9443013" y="853352"/>
                  </a:lnTo>
                  <a:lnTo>
                    <a:pt x="9426683" y="892066"/>
                  </a:lnTo>
                  <a:lnTo>
                    <a:pt x="9401349" y="924861"/>
                  </a:lnTo>
                  <a:lnTo>
                    <a:pt x="9368554" y="950195"/>
                  </a:lnTo>
                  <a:lnTo>
                    <a:pt x="9329840" y="966525"/>
                  </a:lnTo>
                  <a:lnTo>
                    <a:pt x="9286748" y="972311"/>
                  </a:lnTo>
                  <a:lnTo>
                    <a:pt x="162052" y="972311"/>
                  </a:lnTo>
                  <a:lnTo>
                    <a:pt x="118959" y="966525"/>
                  </a:lnTo>
                  <a:lnTo>
                    <a:pt x="80245" y="950195"/>
                  </a:lnTo>
                  <a:lnTo>
                    <a:pt x="47450" y="924861"/>
                  </a:lnTo>
                  <a:lnTo>
                    <a:pt x="22116" y="892066"/>
                  </a:lnTo>
                  <a:lnTo>
                    <a:pt x="5786" y="853352"/>
                  </a:lnTo>
                  <a:lnTo>
                    <a:pt x="0" y="810259"/>
                  </a:lnTo>
                  <a:lnTo>
                    <a:pt x="0" y="162051"/>
                  </a:lnTo>
                  <a:close/>
                </a:path>
              </a:pathLst>
            </a:custGeom>
            <a:ln w="3175">
              <a:solidFill>
                <a:srgbClr val="375F92"/>
              </a:solidFill>
            </a:ln>
          </p:spPr>
          <p:txBody>
            <a:bodyPr wrap="square" lIns="0" tIns="0" rIns="0" bIns="0" rtlCol="0"/>
            <a:lstStyle/>
            <a:p>
              <a:endParaRPr/>
            </a:p>
          </p:txBody>
        </p:sp>
      </p:grpSp>
      <p:grpSp>
        <p:nvGrpSpPr>
          <p:cNvPr id="20" name="object 20"/>
          <p:cNvGrpSpPr/>
          <p:nvPr/>
        </p:nvGrpSpPr>
        <p:grpSpPr>
          <a:xfrm>
            <a:off x="1263396" y="4318937"/>
            <a:ext cx="9584690" cy="1035050"/>
            <a:chOff x="1263396" y="4318937"/>
            <a:chExt cx="9584690" cy="1035050"/>
          </a:xfrm>
        </p:grpSpPr>
        <p:pic>
          <p:nvPicPr>
            <p:cNvPr id="21" name="object 21"/>
            <p:cNvPicPr/>
            <p:nvPr/>
          </p:nvPicPr>
          <p:blipFill>
            <a:blip r:embed="rId4" cstate="print"/>
            <a:stretch>
              <a:fillRect/>
            </a:stretch>
          </p:blipFill>
          <p:spPr>
            <a:xfrm>
              <a:off x="1336540" y="4318937"/>
              <a:ext cx="9511298" cy="1034939"/>
            </a:xfrm>
            <a:prstGeom prst="rect">
              <a:avLst/>
            </a:prstGeom>
          </p:spPr>
        </p:pic>
        <p:pic>
          <p:nvPicPr>
            <p:cNvPr id="22" name="object 22"/>
            <p:cNvPicPr/>
            <p:nvPr/>
          </p:nvPicPr>
          <p:blipFill>
            <a:blip r:embed="rId8" cstate="print"/>
            <a:stretch>
              <a:fillRect/>
            </a:stretch>
          </p:blipFill>
          <p:spPr>
            <a:xfrm>
              <a:off x="1263396" y="4421123"/>
              <a:ext cx="3768852" cy="900684"/>
            </a:xfrm>
            <a:prstGeom prst="rect">
              <a:avLst/>
            </a:prstGeom>
          </p:spPr>
        </p:pic>
        <p:sp>
          <p:nvSpPr>
            <p:cNvPr id="23" name="object 23"/>
            <p:cNvSpPr/>
            <p:nvPr/>
          </p:nvSpPr>
          <p:spPr>
            <a:xfrm>
              <a:off x="1370076" y="4332731"/>
              <a:ext cx="9448800" cy="972819"/>
            </a:xfrm>
            <a:custGeom>
              <a:avLst/>
              <a:gdLst/>
              <a:ahLst/>
              <a:cxnLst/>
              <a:rect l="l" t="t" r="r" b="b"/>
              <a:pathLst>
                <a:path w="9448800" h="972820">
                  <a:moveTo>
                    <a:pt x="9286748" y="0"/>
                  </a:moveTo>
                  <a:lnTo>
                    <a:pt x="162052" y="0"/>
                  </a:lnTo>
                  <a:lnTo>
                    <a:pt x="118959" y="5786"/>
                  </a:lnTo>
                  <a:lnTo>
                    <a:pt x="80245" y="22116"/>
                  </a:lnTo>
                  <a:lnTo>
                    <a:pt x="47450" y="47450"/>
                  </a:lnTo>
                  <a:lnTo>
                    <a:pt x="22116" y="80245"/>
                  </a:lnTo>
                  <a:lnTo>
                    <a:pt x="5786" y="118959"/>
                  </a:lnTo>
                  <a:lnTo>
                    <a:pt x="0" y="162052"/>
                  </a:lnTo>
                  <a:lnTo>
                    <a:pt x="0" y="810260"/>
                  </a:lnTo>
                  <a:lnTo>
                    <a:pt x="5786" y="853352"/>
                  </a:lnTo>
                  <a:lnTo>
                    <a:pt x="22116" y="892066"/>
                  </a:lnTo>
                  <a:lnTo>
                    <a:pt x="47450" y="924861"/>
                  </a:lnTo>
                  <a:lnTo>
                    <a:pt x="80245" y="950195"/>
                  </a:lnTo>
                  <a:lnTo>
                    <a:pt x="118959" y="966525"/>
                  </a:lnTo>
                  <a:lnTo>
                    <a:pt x="162052" y="972312"/>
                  </a:lnTo>
                  <a:lnTo>
                    <a:pt x="9286748" y="972312"/>
                  </a:lnTo>
                  <a:lnTo>
                    <a:pt x="9329840" y="966525"/>
                  </a:lnTo>
                  <a:lnTo>
                    <a:pt x="9368554" y="950195"/>
                  </a:lnTo>
                  <a:lnTo>
                    <a:pt x="9401349" y="924861"/>
                  </a:lnTo>
                  <a:lnTo>
                    <a:pt x="9426683" y="892066"/>
                  </a:lnTo>
                  <a:lnTo>
                    <a:pt x="9443013" y="853352"/>
                  </a:lnTo>
                  <a:lnTo>
                    <a:pt x="9448800" y="810260"/>
                  </a:lnTo>
                  <a:lnTo>
                    <a:pt x="9448800" y="162052"/>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grpSp>
      <p:sp>
        <p:nvSpPr>
          <p:cNvPr id="24" name="object 24"/>
          <p:cNvSpPr txBox="1"/>
          <p:nvPr/>
        </p:nvSpPr>
        <p:spPr>
          <a:xfrm>
            <a:off x="1526794" y="2275458"/>
            <a:ext cx="6054090" cy="2760980"/>
          </a:xfrm>
          <a:prstGeom prst="rect">
            <a:avLst/>
          </a:prstGeom>
        </p:spPr>
        <p:txBody>
          <a:bodyPr vert="horz" wrap="square" lIns="0" tIns="13335" rIns="0" bIns="0" rtlCol="0">
            <a:spAutoFit/>
          </a:bodyPr>
          <a:lstStyle/>
          <a:p>
            <a:pPr marL="12700">
              <a:lnSpc>
                <a:spcPct val="100000"/>
              </a:lnSpc>
              <a:spcBef>
                <a:spcPts val="105"/>
              </a:spcBef>
            </a:pPr>
            <a:r>
              <a:rPr sz="3200" b="1" dirty="0">
                <a:solidFill>
                  <a:srgbClr val="FFFFFF"/>
                </a:solidFill>
                <a:latin typeface="Times New Roman"/>
                <a:cs typeface="Times New Roman"/>
              </a:rPr>
              <a:t>S-AES</a:t>
            </a:r>
            <a:r>
              <a:rPr sz="3200" b="1" spc="-10" dirty="0">
                <a:solidFill>
                  <a:srgbClr val="FFFFFF"/>
                </a:solidFill>
                <a:latin typeface="Times New Roman"/>
                <a:cs typeface="Times New Roman"/>
              </a:rPr>
              <a:t> </a:t>
            </a:r>
            <a:r>
              <a:rPr sz="3200" b="1" dirty="0">
                <a:solidFill>
                  <a:srgbClr val="FFFFFF"/>
                </a:solidFill>
                <a:latin typeface="Times New Roman"/>
                <a:cs typeface="Times New Roman"/>
              </a:rPr>
              <a:t>Encryption</a:t>
            </a:r>
            <a:r>
              <a:rPr sz="3200" b="1" spc="-30" dirty="0">
                <a:solidFill>
                  <a:srgbClr val="FFFFFF"/>
                </a:solidFill>
                <a:latin typeface="Times New Roman"/>
                <a:cs typeface="Times New Roman"/>
              </a:rPr>
              <a:t> </a:t>
            </a:r>
            <a:r>
              <a:rPr sz="3200" b="1" dirty="0">
                <a:solidFill>
                  <a:srgbClr val="FFFFFF"/>
                </a:solidFill>
                <a:latin typeface="Times New Roman"/>
                <a:cs typeface="Times New Roman"/>
              </a:rPr>
              <a:t>and</a:t>
            </a:r>
            <a:r>
              <a:rPr sz="3200" b="1" spc="-5" dirty="0">
                <a:solidFill>
                  <a:srgbClr val="FFFFFF"/>
                </a:solidFill>
                <a:latin typeface="Times New Roman"/>
                <a:cs typeface="Times New Roman"/>
              </a:rPr>
              <a:t> </a:t>
            </a:r>
            <a:r>
              <a:rPr sz="3200" b="1" dirty="0">
                <a:solidFill>
                  <a:srgbClr val="FFFFFF"/>
                </a:solidFill>
                <a:latin typeface="Times New Roman"/>
                <a:cs typeface="Times New Roman"/>
              </a:rPr>
              <a:t>Decryption</a:t>
            </a:r>
            <a:endParaRPr sz="3200">
              <a:latin typeface="Times New Roman"/>
              <a:cs typeface="Times New Roman"/>
            </a:endParaRPr>
          </a:p>
          <a:p>
            <a:pPr marL="12700" marR="1904364">
              <a:lnSpc>
                <a:spcPct val="230300"/>
              </a:lnSpc>
              <a:tabLst>
                <a:tab pos="1368425" algn="l"/>
              </a:tabLst>
            </a:pPr>
            <a:r>
              <a:rPr sz="3200" b="1" dirty="0">
                <a:solidFill>
                  <a:srgbClr val="FFFFFF"/>
                </a:solidFill>
                <a:latin typeface="Times New Roman"/>
                <a:cs typeface="Times New Roman"/>
              </a:rPr>
              <a:t>S-AES	</a:t>
            </a:r>
            <a:r>
              <a:rPr sz="3200" b="1" spc="5" dirty="0">
                <a:solidFill>
                  <a:srgbClr val="FFFFFF"/>
                </a:solidFill>
                <a:latin typeface="Times New Roman"/>
                <a:cs typeface="Times New Roman"/>
              </a:rPr>
              <a:t>Key</a:t>
            </a:r>
            <a:r>
              <a:rPr sz="3200" b="1" spc="-75" dirty="0">
                <a:solidFill>
                  <a:srgbClr val="FFFFFF"/>
                </a:solidFill>
                <a:latin typeface="Times New Roman"/>
                <a:cs typeface="Times New Roman"/>
              </a:rPr>
              <a:t> </a:t>
            </a:r>
            <a:r>
              <a:rPr sz="3200" b="1" dirty="0">
                <a:solidFill>
                  <a:srgbClr val="FFFFFF"/>
                </a:solidFill>
                <a:latin typeface="Times New Roman"/>
                <a:cs typeface="Times New Roman"/>
              </a:rPr>
              <a:t>Generation </a:t>
            </a:r>
            <a:r>
              <a:rPr sz="3200" b="1" spc="-785" dirty="0">
                <a:solidFill>
                  <a:srgbClr val="FFFFFF"/>
                </a:solidFill>
                <a:latin typeface="Times New Roman"/>
                <a:cs typeface="Times New Roman"/>
              </a:rPr>
              <a:t> </a:t>
            </a:r>
            <a:r>
              <a:rPr sz="3200" b="1" dirty="0">
                <a:solidFill>
                  <a:srgbClr val="FFFFFF"/>
                </a:solidFill>
                <a:latin typeface="Times New Roman"/>
                <a:cs typeface="Times New Roman"/>
              </a:rPr>
              <a:t>S-AES</a:t>
            </a:r>
            <a:r>
              <a:rPr sz="3200" b="1" spc="-10" dirty="0">
                <a:solidFill>
                  <a:srgbClr val="FFFFFF"/>
                </a:solidFill>
                <a:latin typeface="Times New Roman"/>
                <a:cs typeface="Times New Roman"/>
              </a:rPr>
              <a:t> </a:t>
            </a:r>
            <a:r>
              <a:rPr sz="3200" b="1" dirty="0">
                <a:solidFill>
                  <a:srgbClr val="FFFFFF"/>
                </a:solidFill>
                <a:latin typeface="Times New Roman"/>
                <a:cs typeface="Times New Roman"/>
              </a:rPr>
              <a:t>Encryption</a:t>
            </a:r>
            <a:endParaRPr sz="3200">
              <a:latin typeface="Times New Roman"/>
              <a:cs typeface="Times New Roman"/>
            </a:endParaRPr>
          </a:p>
        </p:txBody>
      </p:sp>
      <p:grpSp>
        <p:nvGrpSpPr>
          <p:cNvPr id="25" name="object 25"/>
          <p:cNvGrpSpPr/>
          <p:nvPr/>
        </p:nvGrpSpPr>
        <p:grpSpPr>
          <a:xfrm>
            <a:off x="1263396" y="5442138"/>
            <a:ext cx="9584690" cy="1035050"/>
            <a:chOff x="1263396" y="5442138"/>
            <a:chExt cx="9584690" cy="1035050"/>
          </a:xfrm>
        </p:grpSpPr>
        <p:pic>
          <p:nvPicPr>
            <p:cNvPr id="26" name="object 26"/>
            <p:cNvPicPr/>
            <p:nvPr/>
          </p:nvPicPr>
          <p:blipFill>
            <a:blip r:embed="rId4" cstate="print"/>
            <a:stretch>
              <a:fillRect/>
            </a:stretch>
          </p:blipFill>
          <p:spPr>
            <a:xfrm>
              <a:off x="1336540" y="5442138"/>
              <a:ext cx="9511298" cy="1034939"/>
            </a:xfrm>
            <a:prstGeom prst="rect">
              <a:avLst/>
            </a:prstGeom>
          </p:spPr>
        </p:pic>
        <p:pic>
          <p:nvPicPr>
            <p:cNvPr id="27" name="object 27"/>
            <p:cNvPicPr/>
            <p:nvPr/>
          </p:nvPicPr>
          <p:blipFill>
            <a:blip r:embed="rId9" cstate="print"/>
            <a:stretch>
              <a:fillRect/>
            </a:stretch>
          </p:blipFill>
          <p:spPr>
            <a:xfrm>
              <a:off x="1263396" y="5544311"/>
              <a:ext cx="3747516" cy="900683"/>
            </a:xfrm>
            <a:prstGeom prst="rect">
              <a:avLst/>
            </a:prstGeom>
          </p:spPr>
        </p:pic>
        <p:sp>
          <p:nvSpPr>
            <p:cNvPr id="28" name="object 28"/>
            <p:cNvSpPr/>
            <p:nvPr/>
          </p:nvSpPr>
          <p:spPr>
            <a:xfrm>
              <a:off x="1370076" y="5455919"/>
              <a:ext cx="9448800" cy="972819"/>
            </a:xfrm>
            <a:custGeom>
              <a:avLst/>
              <a:gdLst/>
              <a:ahLst/>
              <a:cxnLst/>
              <a:rect l="l" t="t" r="r" b="b"/>
              <a:pathLst>
                <a:path w="9448800" h="972820">
                  <a:moveTo>
                    <a:pt x="9286748" y="0"/>
                  </a:moveTo>
                  <a:lnTo>
                    <a:pt x="162052" y="0"/>
                  </a:lnTo>
                  <a:lnTo>
                    <a:pt x="118959" y="5786"/>
                  </a:lnTo>
                  <a:lnTo>
                    <a:pt x="80245" y="22117"/>
                  </a:lnTo>
                  <a:lnTo>
                    <a:pt x="47450" y="47451"/>
                  </a:lnTo>
                  <a:lnTo>
                    <a:pt x="22116" y="80248"/>
                  </a:lnTo>
                  <a:lnTo>
                    <a:pt x="5786" y="118966"/>
                  </a:lnTo>
                  <a:lnTo>
                    <a:pt x="0" y="162064"/>
                  </a:lnTo>
                  <a:lnTo>
                    <a:pt x="0" y="810247"/>
                  </a:lnTo>
                  <a:lnTo>
                    <a:pt x="5786" y="853331"/>
                  </a:lnTo>
                  <a:lnTo>
                    <a:pt x="22116" y="892046"/>
                  </a:lnTo>
                  <a:lnTo>
                    <a:pt x="47450" y="924845"/>
                  </a:lnTo>
                  <a:lnTo>
                    <a:pt x="80245" y="950186"/>
                  </a:lnTo>
                  <a:lnTo>
                    <a:pt x="118959" y="966523"/>
                  </a:lnTo>
                  <a:lnTo>
                    <a:pt x="162052" y="972311"/>
                  </a:lnTo>
                  <a:lnTo>
                    <a:pt x="9286748" y="972311"/>
                  </a:lnTo>
                  <a:lnTo>
                    <a:pt x="9329840" y="966523"/>
                  </a:lnTo>
                  <a:lnTo>
                    <a:pt x="9368554" y="950186"/>
                  </a:lnTo>
                  <a:lnTo>
                    <a:pt x="9401349" y="924845"/>
                  </a:lnTo>
                  <a:lnTo>
                    <a:pt x="9426683" y="892046"/>
                  </a:lnTo>
                  <a:lnTo>
                    <a:pt x="9443013" y="853331"/>
                  </a:lnTo>
                  <a:lnTo>
                    <a:pt x="9448800" y="810247"/>
                  </a:lnTo>
                  <a:lnTo>
                    <a:pt x="9448800" y="162064"/>
                  </a:lnTo>
                  <a:lnTo>
                    <a:pt x="9443013" y="118966"/>
                  </a:lnTo>
                  <a:lnTo>
                    <a:pt x="9426683" y="80248"/>
                  </a:lnTo>
                  <a:lnTo>
                    <a:pt x="9401349" y="47451"/>
                  </a:lnTo>
                  <a:lnTo>
                    <a:pt x="9368554" y="22117"/>
                  </a:lnTo>
                  <a:lnTo>
                    <a:pt x="9329840" y="5786"/>
                  </a:lnTo>
                  <a:lnTo>
                    <a:pt x="9286748" y="0"/>
                  </a:lnTo>
                  <a:close/>
                </a:path>
              </a:pathLst>
            </a:custGeom>
            <a:solidFill>
              <a:srgbClr val="0F243E"/>
            </a:solidFill>
          </p:spPr>
          <p:txBody>
            <a:bodyPr wrap="square" lIns="0" tIns="0" rIns="0" bIns="0" rtlCol="0"/>
            <a:lstStyle/>
            <a:p>
              <a:endParaRPr/>
            </a:p>
          </p:txBody>
        </p:sp>
      </p:grpSp>
      <p:sp>
        <p:nvSpPr>
          <p:cNvPr id="29" name="object 29"/>
          <p:cNvSpPr txBox="1"/>
          <p:nvPr/>
        </p:nvSpPr>
        <p:spPr>
          <a:xfrm>
            <a:off x="1526794" y="5689913"/>
            <a:ext cx="3227705" cy="476250"/>
          </a:xfrm>
          <a:prstGeom prst="rect">
            <a:avLst/>
          </a:prstGeom>
        </p:spPr>
        <p:txBody>
          <a:bodyPr vert="horz" wrap="square" lIns="0" tIns="0" rIns="0" bIns="0" rtlCol="0">
            <a:spAutoFit/>
          </a:bodyPr>
          <a:lstStyle/>
          <a:p>
            <a:pPr marL="12700">
              <a:lnSpc>
                <a:spcPts val="3595"/>
              </a:lnSpc>
            </a:pPr>
            <a:r>
              <a:rPr sz="3200" b="1" dirty="0">
                <a:solidFill>
                  <a:srgbClr val="FFFFFF"/>
                </a:solidFill>
                <a:latin typeface="Times New Roman"/>
                <a:cs typeface="Times New Roman"/>
              </a:rPr>
              <a:t>S-AES</a:t>
            </a:r>
            <a:r>
              <a:rPr sz="3200" b="1" spc="-50" dirty="0">
                <a:solidFill>
                  <a:srgbClr val="FFFFFF"/>
                </a:solidFill>
                <a:latin typeface="Times New Roman"/>
                <a:cs typeface="Times New Roman"/>
              </a:rPr>
              <a:t> </a:t>
            </a:r>
            <a:r>
              <a:rPr sz="3200" b="1" dirty="0">
                <a:solidFill>
                  <a:srgbClr val="FFFFFF"/>
                </a:solidFill>
                <a:latin typeface="Times New Roman"/>
                <a:cs typeface="Times New Roman"/>
              </a:rPr>
              <a:t>Decryption</a:t>
            </a:r>
            <a:endParaRPr sz="3200">
              <a:latin typeface="Times New Roman"/>
              <a:cs typeface="Times New Roman"/>
            </a:endParaRPr>
          </a:p>
        </p:txBody>
      </p:sp>
      <p:sp>
        <p:nvSpPr>
          <p:cNvPr id="30" name="TextBox 29"/>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31" name="Graphic 21"/>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Tree>
    <p:extLst>
      <p:ext uri="{BB962C8B-B14F-4D97-AF65-F5344CB8AC3E}">
        <p14:creationId xmlns:p14="http://schemas.microsoft.com/office/powerpoint/2010/main" val="2061917796"/>
      </p:ext>
    </p:extLst>
  </p:cSld>
  <p:clrMapOvr>
    <a:masterClrMapping/>
  </p:clrMapOvr>
  <mc:AlternateContent xmlns:mc="http://schemas.openxmlformats.org/markup-compatibility/2006" xmlns:p14="http://schemas.microsoft.com/office/powerpoint/2010/main">
    <mc:Choice Requires="p14">
      <p:transition spd="slow" p14:dur="2000" advTm="4215"/>
    </mc:Choice>
    <mc:Fallback xmlns="">
      <p:transition spd="slow" advTm="4215"/>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object 6"/>
          <p:cNvGrpSpPr/>
          <p:nvPr/>
        </p:nvGrpSpPr>
        <p:grpSpPr>
          <a:xfrm>
            <a:off x="1263396" y="938718"/>
            <a:ext cx="9584690" cy="1036955"/>
            <a:chOff x="1263396" y="938718"/>
            <a:chExt cx="9584690" cy="1036955"/>
          </a:xfrm>
        </p:grpSpPr>
        <p:pic>
          <p:nvPicPr>
            <p:cNvPr id="7" name="object 7"/>
            <p:cNvPicPr/>
            <p:nvPr/>
          </p:nvPicPr>
          <p:blipFill>
            <a:blip r:embed="rId2" cstate="print"/>
            <a:stretch>
              <a:fillRect/>
            </a:stretch>
          </p:blipFill>
          <p:spPr>
            <a:xfrm>
              <a:off x="1336540" y="938718"/>
              <a:ext cx="9511298" cy="1036437"/>
            </a:xfrm>
            <a:prstGeom prst="rect">
              <a:avLst/>
            </a:prstGeom>
          </p:spPr>
        </p:pic>
        <p:pic>
          <p:nvPicPr>
            <p:cNvPr id="8" name="object 8"/>
            <p:cNvPicPr/>
            <p:nvPr/>
          </p:nvPicPr>
          <p:blipFill>
            <a:blip r:embed="rId3" cstate="print"/>
            <a:stretch>
              <a:fillRect/>
            </a:stretch>
          </p:blipFill>
          <p:spPr>
            <a:xfrm>
              <a:off x="1263396" y="1042403"/>
              <a:ext cx="7946135" cy="899172"/>
            </a:xfrm>
            <a:prstGeom prst="rect">
              <a:avLst/>
            </a:prstGeom>
          </p:spPr>
        </p:pic>
        <p:sp>
          <p:nvSpPr>
            <p:cNvPr id="9" name="object 9"/>
            <p:cNvSpPr/>
            <p:nvPr/>
          </p:nvSpPr>
          <p:spPr>
            <a:xfrm>
              <a:off x="1370076" y="952500"/>
              <a:ext cx="9448800" cy="974090"/>
            </a:xfrm>
            <a:custGeom>
              <a:avLst/>
              <a:gdLst/>
              <a:ahLst/>
              <a:cxnLst/>
              <a:rect l="l" t="t" r="r" b="b"/>
              <a:pathLst>
                <a:path w="9448800" h="974089">
                  <a:moveTo>
                    <a:pt x="9286494" y="0"/>
                  </a:moveTo>
                  <a:lnTo>
                    <a:pt x="162306" y="0"/>
                  </a:lnTo>
                  <a:lnTo>
                    <a:pt x="119150" y="5796"/>
                  </a:lnTo>
                  <a:lnTo>
                    <a:pt x="80376" y="22154"/>
                  </a:lnTo>
                  <a:lnTo>
                    <a:pt x="47529" y="47529"/>
                  </a:lnTo>
                  <a:lnTo>
                    <a:pt x="22154" y="80376"/>
                  </a:lnTo>
                  <a:lnTo>
                    <a:pt x="5796" y="119150"/>
                  </a:lnTo>
                  <a:lnTo>
                    <a:pt x="0" y="162305"/>
                  </a:lnTo>
                  <a:lnTo>
                    <a:pt x="0" y="811529"/>
                  </a:lnTo>
                  <a:lnTo>
                    <a:pt x="5796" y="854685"/>
                  </a:lnTo>
                  <a:lnTo>
                    <a:pt x="22154" y="893459"/>
                  </a:lnTo>
                  <a:lnTo>
                    <a:pt x="47529" y="926306"/>
                  </a:lnTo>
                  <a:lnTo>
                    <a:pt x="80376" y="951681"/>
                  </a:lnTo>
                  <a:lnTo>
                    <a:pt x="119150" y="968039"/>
                  </a:lnTo>
                  <a:lnTo>
                    <a:pt x="162306" y="973836"/>
                  </a:lnTo>
                  <a:lnTo>
                    <a:pt x="9286494" y="973836"/>
                  </a:lnTo>
                  <a:lnTo>
                    <a:pt x="9329649" y="968039"/>
                  </a:lnTo>
                  <a:lnTo>
                    <a:pt x="9368423" y="951681"/>
                  </a:lnTo>
                  <a:lnTo>
                    <a:pt x="9401270" y="926306"/>
                  </a:lnTo>
                  <a:lnTo>
                    <a:pt x="9426645" y="893459"/>
                  </a:lnTo>
                  <a:lnTo>
                    <a:pt x="9443003" y="854685"/>
                  </a:lnTo>
                  <a:lnTo>
                    <a:pt x="9448800" y="811529"/>
                  </a:lnTo>
                  <a:lnTo>
                    <a:pt x="9448800" y="162305"/>
                  </a:lnTo>
                  <a:lnTo>
                    <a:pt x="9443003" y="119150"/>
                  </a:lnTo>
                  <a:lnTo>
                    <a:pt x="9426645" y="80376"/>
                  </a:lnTo>
                  <a:lnTo>
                    <a:pt x="9401270" y="47529"/>
                  </a:lnTo>
                  <a:lnTo>
                    <a:pt x="9368423" y="22154"/>
                  </a:lnTo>
                  <a:lnTo>
                    <a:pt x="9329649" y="5796"/>
                  </a:lnTo>
                  <a:lnTo>
                    <a:pt x="9286494" y="0"/>
                  </a:lnTo>
                  <a:close/>
                </a:path>
              </a:pathLst>
            </a:custGeom>
            <a:solidFill>
              <a:srgbClr val="0F243E"/>
            </a:solidFill>
          </p:spPr>
          <p:txBody>
            <a:bodyPr wrap="square" lIns="0" tIns="0" rIns="0" bIns="0" rtlCol="0"/>
            <a:lstStyle/>
            <a:p>
              <a:endParaRPr/>
            </a:p>
          </p:txBody>
        </p:sp>
      </p:grpSp>
      <p:sp>
        <p:nvSpPr>
          <p:cNvPr id="10" name="object 10"/>
          <p:cNvSpPr txBox="1"/>
          <p:nvPr/>
        </p:nvSpPr>
        <p:spPr>
          <a:xfrm>
            <a:off x="1526794" y="1141933"/>
            <a:ext cx="7422515" cy="514350"/>
          </a:xfrm>
          <a:prstGeom prst="rect">
            <a:avLst/>
          </a:prstGeom>
        </p:spPr>
        <p:txBody>
          <a:bodyPr vert="horz" wrap="square" lIns="0" tIns="13335" rIns="0" bIns="0" rtlCol="0">
            <a:spAutoFit/>
          </a:bodyPr>
          <a:lstStyle/>
          <a:p>
            <a:pPr marL="12700">
              <a:lnSpc>
                <a:spcPct val="100000"/>
              </a:lnSpc>
              <a:spcBef>
                <a:spcPts val="105"/>
              </a:spcBef>
            </a:pPr>
            <a:r>
              <a:rPr sz="3200" b="1" spc="-5" dirty="0">
                <a:solidFill>
                  <a:srgbClr val="FFFFFF"/>
                </a:solidFill>
                <a:latin typeface="Times New Roman"/>
                <a:cs typeface="Times New Roman"/>
              </a:rPr>
              <a:t>Simplified</a:t>
            </a:r>
            <a:r>
              <a:rPr sz="3200" b="1" spc="-185" dirty="0">
                <a:solidFill>
                  <a:srgbClr val="FFFFFF"/>
                </a:solidFill>
                <a:latin typeface="Times New Roman"/>
                <a:cs typeface="Times New Roman"/>
              </a:rPr>
              <a:t> </a:t>
            </a:r>
            <a:r>
              <a:rPr sz="3200" b="1" dirty="0">
                <a:solidFill>
                  <a:srgbClr val="FFFFFF"/>
                </a:solidFill>
                <a:latin typeface="Times New Roman"/>
                <a:cs typeface="Times New Roman"/>
              </a:rPr>
              <a:t>Advanced</a:t>
            </a:r>
            <a:r>
              <a:rPr sz="3200" b="1" spc="-25" dirty="0">
                <a:solidFill>
                  <a:srgbClr val="FFFFFF"/>
                </a:solidFill>
                <a:latin typeface="Times New Roman"/>
                <a:cs typeface="Times New Roman"/>
              </a:rPr>
              <a:t> </a:t>
            </a:r>
            <a:r>
              <a:rPr sz="3200" b="1" dirty="0">
                <a:solidFill>
                  <a:srgbClr val="FFFFFF"/>
                </a:solidFill>
                <a:latin typeface="Times New Roman"/>
                <a:cs typeface="Times New Roman"/>
              </a:rPr>
              <a:t>Encryption</a:t>
            </a:r>
            <a:r>
              <a:rPr sz="3200" b="1" spc="-30" dirty="0">
                <a:solidFill>
                  <a:srgbClr val="FFFFFF"/>
                </a:solidFill>
                <a:latin typeface="Times New Roman"/>
                <a:cs typeface="Times New Roman"/>
              </a:rPr>
              <a:t> </a:t>
            </a:r>
            <a:r>
              <a:rPr sz="3200" b="1" dirty="0">
                <a:solidFill>
                  <a:srgbClr val="FFFFFF"/>
                </a:solidFill>
                <a:latin typeface="Times New Roman"/>
                <a:cs typeface="Times New Roman"/>
              </a:rPr>
              <a:t>Standard</a:t>
            </a:r>
            <a:endParaRPr sz="3200">
              <a:latin typeface="Times New Roman"/>
              <a:cs typeface="Times New Roman"/>
            </a:endParaRPr>
          </a:p>
        </p:txBody>
      </p:sp>
      <p:grpSp>
        <p:nvGrpSpPr>
          <p:cNvPr id="11" name="object 11"/>
          <p:cNvGrpSpPr/>
          <p:nvPr/>
        </p:nvGrpSpPr>
        <p:grpSpPr>
          <a:xfrm>
            <a:off x="1263396" y="2072561"/>
            <a:ext cx="9584690" cy="1035050"/>
            <a:chOff x="1263396" y="2072561"/>
            <a:chExt cx="9584690" cy="1035050"/>
          </a:xfrm>
        </p:grpSpPr>
        <p:pic>
          <p:nvPicPr>
            <p:cNvPr id="12" name="object 12"/>
            <p:cNvPicPr/>
            <p:nvPr/>
          </p:nvPicPr>
          <p:blipFill>
            <a:blip r:embed="rId4" cstate="print"/>
            <a:stretch>
              <a:fillRect/>
            </a:stretch>
          </p:blipFill>
          <p:spPr>
            <a:xfrm>
              <a:off x="1336540" y="2072561"/>
              <a:ext cx="9511298" cy="1034939"/>
            </a:xfrm>
            <a:prstGeom prst="rect">
              <a:avLst/>
            </a:prstGeom>
          </p:spPr>
        </p:pic>
        <p:pic>
          <p:nvPicPr>
            <p:cNvPr id="13" name="object 13"/>
            <p:cNvPicPr/>
            <p:nvPr/>
          </p:nvPicPr>
          <p:blipFill>
            <a:blip r:embed="rId5" cstate="print"/>
            <a:stretch>
              <a:fillRect/>
            </a:stretch>
          </p:blipFill>
          <p:spPr>
            <a:xfrm>
              <a:off x="1263396" y="2174747"/>
              <a:ext cx="6569964" cy="900684"/>
            </a:xfrm>
            <a:prstGeom prst="rect">
              <a:avLst/>
            </a:prstGeom>
          </p:spPr>
        </p:pic>
        <p:sp>
          <p:nvSpPr>
            <p:cNvPr id="14" name="object 14"/>
            <p:cNvSpPr/>
            <p:nvPr/>
          </p:nvSpPr>
          <p:spPr>
            <a:xfrm>
              <a:off x="1370076" y="2086355"/>
              <a:ext cx="9448800" cy="972819"/>
            </a:xfrm>
            <a:custGeom>
              <a:avLst/>
              <a:gdLst/>
              <a:ahLst/>
              <a:cxnLst/>
              <a:rect l="l" t="t" r="r" b="b"/>
              <a:pathLst>
                <a:path w="9448800" h="972819">
                  <a:moveTo>
                    <a:pt x="9286748" y="0"/>
                  </a:moveTo>
                  <a:lnTo>
                    <a:pt x="162052" y="0"/>
                  </a:lnTo>
                  <a:lnTo>
                    <a:pt x="118959" y="5786"/>
                  </a:lnTo>
                  <a:lnTo>
                    <a:pt x="80245" y="22116"/>
                  </a:lnTo>
                  <a:lnTo>
                    <a:pt x="47450" y="47450"/>
                  </a:lnTo>
                  <a:lnTo>
                    <a:pt x="22116" y="80245"/>
                  </a:lnTo>
                  <a:lnTo>
                    <a:pt x="5786" y="118959"/>
                  </a:lnTo>
                  <a:lnTo>
                    <a:pt x="0" y="162052"/>
                  </a:lnTo>
                  <a:lnTo>
                    <a:pt x="0" y="810260"/>
                  </a:lnTo>
                  <a:lnTo>
                    <a:pt x="5786" y="853352"/>
                  </a:lnTo>
                  <a:lnTo>
                    <a:pt x="22116" y="892066"/>
                  </a:lnTo>
                  <a:lnTo>
                    <a:pt x="47450" y="924861"/>
                  </a:lnTo>
                  <a:lnTo>
                    <a:pt x="80245" y="950195"/>
                  </a:lnTo>
                  <a:lnTo>
                    <a:pt x="118959" y="966525"/>
                  </a:lnTo>
                  <a:lnTo>
                    <a:pt x="162052" y="972312"/>
                  </a:lnTo>
                  <a:lnTo>
                    <a:pt x="9286748" y="972312"/>
                  </a:lnTo>
                  <a:lnTo>
                    <a:pt x="9329840" y="966525"/>
                  </a:lnTo>
                  <a:lnTo>
                    <a:pt x="9368554" y="950195"/>
                  </a:lnTo>
                  <a:lnTo>
                    <a:pt x="9401349" y="924861"/>
                  </a:lnTo>
                  <a:lnTo>
                    <a:pt x="9426683" y="892066"/>
                  </a:lnTo>
                  <a:lnTo>
                    <a:pt x="9443013" y="853352"/>
                  </a:lnTo>
                  <a:lnTo>
                    <a:pt x="9448800" y="810260"/>
                  </a:lnTo>
                  <a:lnTo>
                    <a:pt x="9448800" y="162052"/>
                  </a:lnTo>
                  <a:lnTo>
                    <a:pt x="9443013" y="118959"/>
                  </a:lnTo>
                  <a:lnTo>
                    <a:pt x="9426683" y="80245"/>
                  </a:lnTo>
                  <a:lnTo>
                    <a:pt x="9401349" y="47450"/>
                  </a:lnTo>
                  <a:lnTo>
                    <a:pt x="9368554" y="22116"/>
                  </a:lnTo>
                  <a:lnTo>
                    <a:pt x="9329840" y="5786"/>
                  </a:lnTo>
                  <a:lnTo>
                    <a:pt x="9286748" y="0"/>
                  </a:lnTo>
                  <a:close/>
                </a:path>
              </a:pathLst>
            </a:custGeom>
            <a:solidFill>
              <a:srgbClr val="548ED4"/>
            </a:solidFill>
          </p:spPr>
          <p:txBody>
            <a:bodyPr wrap="square" lIns="0" tIns="0" rIns="0" bIns="0" rtlCol="0"/>
            <a:lstStyle/>
            <a:p>
              <a:endParaRPr/>
            </a:p>
          </p:txBody>
        </p:sp>
      </p:grpSp>
      <p:sp>
        <p:nvSpPr>
          <p:cNvPr id="15" name="object 15"/>
          <p:cNvSpPr txBox="1"/>
          <p:nvPr/>
        </p:nvSpPr>
        <p:spPr>
          <a:xfrm>
            <a:off x="1526794" y="2275458"/>
            <a:ext cx="6054090" cy="513715"/>
          </a:xfrm>
          <a:prstGeom prst="rect">
            <a:avLst/>
          </a:prstGeom>
        </p:spPr>
        <p:txBody>
          <a:bodyPr vert="horz" wrap="square" lIns="0" tIns="13335" rIns="0" bIns="0" rtlCol="0">
            <a:spAutoFit/>
          </a:bodyPr>
          <a:lstStyle/>
          <a:p>
            <a:pPr marL="12700">
              <a:lnSpc>
                <a:spcPct val="100000"/>
              </a:lnSpc>
              <a:spcBef>
                <a:spcPts val="105"/>
              </a:spcBef>
            </a:pPr>
            <a:r>
              <a:rPr sz="3200" b="1" dirty="0">
                <a:solidFill>
                  <a:srgbClr val="0F243E"/>
                </a:solidFill>
                <a:latin typeface="Times New Roman"/>
                <a:cs typeface="Times New Roman"/>
              </a:rPr>
              <a:t>S-AES</a:t>
            </a:r>
            <a:r>
              <a:rPr sz="3200" b="1" spc="-10" dirty="0">
                <a:solidFill>
                  <a:srgbClr val="0F243E"/>
                </a:solidFill>
                <a:latin typeface="Times New Roman"/>
                <a:cs typeface="Times New Roman"/>
              </a:rPr>
              <a:t> </a:t>
            </a:r>
            <a:r>
              <a:rPr sz="3200" b="1" dirty="0">
                <a:solidFill>
                  <a:srgbClr val="0F243E"/>
                </a:solidFill>
                <a:latin typeface="Times New Roman"/>
                <a:cs typeface="Times New Roman"/>
              </a:rPr>
              <a:t>Encryption</a:t>
            </a:r>
            <a:r>
              <a:rPr sz="3200" b="1" spc="-30" dirty="0">
                <a:solidFill>
                  <a:srgbClr val="0F243E"/>
                </a:solidFill>
                <a:latin typeface="Times New Roman"/>
                <a:cs typeface="Times New Roman"/>
              </a:rPr>
              <a:t> </a:t>
            </a:r>
            <a:r>
              <a:rPr sz="3200" b="1" dirty="0">
                <a:solidFill>
                  <a:srgbClr val="0F243E"/>
                </a:solidFill>
                <a:latin typeface="Times New Roman"/>
                <a:cs typeface="Times New Roman"/>
              </a:rPr>
              <a:t>and</a:t>
            </a:r>
            <a:r>
              <a:rPr sz="3200" b="1" spc="-5" dirty="0">
                <a:solidFill>
                  <a:srgbClr val="0F243E"/>
                </a:solidFill>
                <a:latin typeface="Times New Roman"/>
                <a:cs typeface="Times New Roman"/>
              </a:rPr>
              <a:t> </a:t>
            </a:r>
            <a:r>
              <a:rPr sz="3200" b="1" dirty="0">
                <a:solidFill>
                  <a:srgbClr val="0F243E"/>
                </a:solidFill>
                <a:latin typeface="Times New Roman"/>
                <a:cs typeface="Times New Roman"/>
              </a:rPr>
              <a:t>Decryption</a:t>
            </a:r>
            <a:endParaRPr sz="3200">
              <a:latin typeface="Times New Roman"/>
              <a:cs typeface="Times New Roman"/>
            </a:endParaRPr>
          </a:p>
        </p:txBody>
      </p:sp>
      <p:grpSp>
        <p:nvGrpSpPr>
          <p:cNvPr id="16" name="object 16"/>
          <p:cNvGrpSpPr/>
          <p:nvPr/>
        </p:nvGrpSpPr>
        <p:grpSpPr>
          <a:xfrm>
            <a:off x="1263396" y="3194264"/>
            <a:ext cx="9585960" cy="1038225"/>
            <a:chOff x="1263396" y="3194264"/>
            <a:chExt cx="9585960" cy="1038225"/>
          </a:xfrm>
        </p:grpSpPr>
        <p:pic>
          <p:nvPicPr>
            <p:cNvPr id="17" name="object 17"/>
            <p:cNvPicPr/>
            <p:nvPr/>
          </p:nvPicPr>
          <p:blipFill>
            <a:blip r:embed="rId6" cstate="print"/>
            <a:stretch>
              <a:fillRect/>
            </a:stretch>
          </p:blipFill>
          <p:spPr>
            <a:xfrm>
              <a:off x="1335019" y="3194264"/>
              <a:ext cx="9514340" cy="1037922"/>
            </a:xfrm>
            <a:prstGeom prst="rect">
              <a:avLst/>
            </a:prstGeom>
          </p:spPr>
        </p:pic>
        <p:pic>
          <p:nvPicPr>
            <p:cNvPr id="18" name="object 18"/>
            <p:cNvPicPr/>
            <p:nvPr/>
          </p:nvPicPr>
          <p:blipFill>
            <a:blip r:embed="rId7" cstate="print"/>
            <a:stretch>
              <a:fillRect/>
            </a:stretch>
          </p:blipFill>
          <p:spPr>
            <a:xfrm>
              <a:off x="1263396" y="3297935"/>
              <a:ext cx="4672584" cy="900683"/>
            </a:xfrm>
            <a:prstGeom prst="rect">
              <a:avLst/>
            </a:prstGeom>
          </p:spPr>
        </p:pic>
        <p:sp>
          <p:nvSpPr>
            <p:cNvPr id="19" name="object 19"/>
            <p:cNvSpPr/>
            <p:nvPr/>
          </p:nvSpPr>
          <p:spPr>
            <a:xfrm>
              <a:off x="1370076" y="3209543"/>
              <a:ext cx="9448800" cy="972819"/>
            </a:xfrm>
            <a:custGeom>
              <a:avLst/>
              <a:gdLst/>
              <a:ahLst/>
              <a:cxnLst/>
              <a:rect l="l" t="t" r="r" b="b"/>
              <a:pathLst>
                <a:path w="9448800" h="972820">
                  <a:moveTo>
                    <a:pt x="9286748" y="0"/>
                  </a:moveTo>
                  <a:lnTo>
                    <a:pt x="162052" y="0"/>
                  </a:lnTo>
                  <a:lnTo>
                    <a:pt x="118959" y="5786"/>
                  </a:lnTo>
                  <a:lnTo>
                    <a:pt x="80245" y="22116"/>
                  </a:lnTo>
                  <a:lnTo>
                    <a:pt x="47450" y="47450"/>
                  </a:lnTo>
                  <a:lnTo>
                    <a:pt x="22116" y="80245"/>
                  </a:lnTo>
                  <a:lnTo>
                    <a:pt x="5786" y="118959"/>
                  </a:lnTo>
                  <a:lnTo>
                    <a:pt x="0" y="162051"/>
                  </a:lnTo>
                  <a:lnTo>
                    <a:pt x="0" y="810259"/>
                  </a:lnTo>
                  <a:lnTo>
                    <a:pt x="5786" y="853352"/>
                  </a:lnTo>
                  <a:lnTo>
                    <a:pt x="22116" y="892066"/>
                  </a:lnTo>
                  <a:lnTo>
                    <a:pt x="47450" y="924861"/>
                  </a:lnTo>
                  <a:lnTo>
                    <a:pt x="80245" y="950195"/>
                  </a:lnTo>
                  <a:lnTo>
                    <a:pt x="118959" y="966525"/>
                  </a:lnTo>
                  <a:lnTo>
                    <a:pt x="162052" y="972311"/>
                  </a:lnTo>
                  <a:lnTo>
                    <a:pt x="9286748" y="972311"/>
                  </a:lnTo>
                  <a:lnTo>
                    <a:pt x="9329840" y="966525"/>
                  </a:lnTo>
                  <a:lnTo>
                    <a:pt x="9368554" y="950195"/>
                  </a:lnTo>
                  <a:lnTo>
                    <a:pt x="9401349" y="924861"/>
                  </a:lnTo>
                  <a:lnTo>
                    <a:pt x="9426683" y="892066"/>
                  </a:lnTo>
                  <a:lnTo>
                    <a:pt x="9443013" y="853352"/>
                  </a:lnTo>
                  <a:lnTo>
                    <a:pt x="9448800" y="810259"/>
                  </a:lnTo>
                  <a:lnTo>
                    <a:pt x="9448800" y="162051"/>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sp>
          <p:nvSpPr>
            <p:cNvPr id="20" name="object 20"/>
            <p:cNvSpPr/>
            <p:nvPr/>
          </p:nvSpPr>
          <p:spPr>
            <a:xfrm>
              <a:off x="1370076" y="3209543"/>
              <a:ext cx="9448800" cy="972819"/>
            </a:xfrm>
            <a:custGeom>
              <a:avLst/>
              <a:gdLst/>
              <a:ahLst/>
              <a:cxnLst/>
              <a:rect l="l" t="t" r="r" b="b"/>
              <a:pathLst>
                <a:path w="9448800" h="972820">
                  <a:moveTo>
                    <a:pt x="0" y="162051"/>
                  </a:moveTo>
                  <a:lnTo>
                    <a:pt x="5786" y="118959"/>
                  </a:lnTo>
                  <a:lnTo>
                    <a:pt x="22116" y="80245"/>
                  </a:lnTo>
                  <a:lnTo>
                    <a:pt x="47450" y="47450"/>
                  </a:lnTo>
                  <a:lnTo>
                    <a:pt x="80245" y="22116"/>
                  </a:lnTo>
                  <a:lnTo>
                    <a:pt x="118959" y="5786"/>
                  </a:lnTo>
                  <a:lnTo>
                    <a:pt x="162052" y="0"/>
                  </a:lnTo>
                  <a:lnTo>
                    <a:pt x="9286748" y="0"/>
                  </a:lnTo>
                  <a:lnTo>
                    <a:pt x="9329840" y="5786"/>
                  </a:lnTo>
                  <a:lnTo>
                    <a:pt x="9368554" y="22116"/>
                  </a:lnTo>
                  <a:lnTo>
                    <a:pt x="9401349" y="47450"/>
                  </a:lnTo>
                  <a:lnTo>
                    <a:pt x="9426683" y="80245"/>
                  </a:lnTo>
                  <a:lnTo>
                    <a:pt x="9443013" y="118959"/>
                  </a:lnTo>
                  <a:lnTo>
                    <a:pt x="9448800" y="162051"/>
                  </a:lnTo>
                  <a:lnTo>
                    <a:pt x="9448800" y="810259"/>
                  </a:lnTo>
                  <a:lnTo>
                    <a:pt x="9443013" y="853352"/>
                  </a:lnTo>
                  <a:lnTo>
                    <a:pt x="9426683" y="892066"/>
                  </a:lnTo>
                  <a:lnTo>
                    <a:pt x="9401349" y="924861"/>
                  </a:lnTo>
                  <a:lnTo>
                    <a:pt x="9368554" y="950195"/>
                  </a:lnTo>
                  <a:lnTo>
                    <a:pt x="9329840" y="966525"/>
                  </a:lnTo>
                  <a:lnTo>
                    <a:pt x="9286748" y="972311"/>
                  </a:lnTo>
                  <a:lnTo>
                    <a:pt x="162052" y="972311"/>
                  </a:lnTo>
                  <a:lnTo>
                    <a:pt x="118959" y="966525"/>
                  </a:lnTo>
                  <a:lnTo>
                    <a:pt x="80245" y="950195"/>
                  </a:lnTo>
                  <a:lnTo>
                    <a:pt x="47450" y="924861"/>
                  </a:lnTo>
                  <a:lnTo>
                    <a:pt x="22116" y="892066"/>
                  </a:lnTo>
                  <a:lnTo>
                    <a:pt x="5786" y="853352"/>
                  </a:lnTo>
                  <a:lnTo>
                    <a:pt x="0" y="810259"/>
                  </a:lnTo>
                  <a:lnTo>
                    <a:pt x="0" y="162051"/>
                  </a:lnTo>
                  <a:close/>
                </a:path>
              </a:pathLst>
            </a:custGeom>
            <a:ln w="3175">
              <a:solidFill>
                <a:srgbClr val="375F92"/>
              </a:solidFill>
            </a:ln>
          </p:spPr>
          <p:txBody>
            <a:bodyPr wrap="square" lIns="0" tIns="0" rIns="0" bIns="0" rtlCol="0"/>
            <a:lstStyle/>
            <a:p>
              <a:endParaRPr/>
            </a:p>
          </p:txBody>
        </p:sp>
      </p:grpSp>
      <p:grpSp>
        <p:nvGrpSpPr>
          <p:cNvPr id="21" name="object 21"/>
          <p:cNvGrpSpPr/>
          <p:nvPr/>
        </p:nvGrpSpPr>
        <p:grpSpPr>
          <a:xfrm>
            <a:off x="1263396" y="4318937"/>
            <a:ext cx="9584690" cy="1035050"/>
            <a:chOff x="1263396" y="4318937"/>
            <a:chExt cx="9584690" cy="1035050"/>
          </a:xfrm>
        </p:grpSpPr>
        <p:pic>
          <p:nvPicPr>
            <p:cNvPr id="22" name="object 22"/>
            <p:cNvPicPr/>
            <p:nvPr/>
          </p:nvPicPr>
          <p:blipFill>
            <a:blip r:embed="rId4" cstate="print"/>
            <a:stretch>
              <a:fillRect/>
            </a:stretch>
          </p:blipFill>
          <p:spPr>
            <a:xfrm>
              <a:off x="1336540" y="4318937"/>
              <a:ext cx="9511298" cy="1034939"/>
            </a:xfrm>
            <a:prstGeom prst="rect">
              <a:avLst/>
            </a:prstGeom>
          </p:spPr>
        </p:pic>
        <p:pic>
          <p:nvPicPr>
            <p:cNvPr id="23" name="object 23"/>
            <p:cNvPicPr/>
            <p:nvPr/>
          </p:nvPicPr>
          <p:blipFill>
            <a:blip r:embed="rId8" cstate="print"/>
            <a:stretch>
              <a:fillRect/>
            </a:stretch>
          </p:blipFill>
          <p:spPr>
            <a:xfrm>
              <a:off x="1263396" y="4421123"/>
              <a:ext cx="3768852" cy="900684"/>
            </a:xfrm>
            <a:prstGeom prst="rect">
              <a:avLst/>
            </a:prstGeom>
          </p:spPr>
        </p:pic>
        <p:sp>
          <p:nvSpPr>
            <p:cNvPr id="24" name="object 24"/>
            <p:cNvSpPr/>
            <p:nvPr/>
          </p:nvSpPr>
          <p:spPr>
            <a:xfrm>
              <a:off x="1370076" y="4332731"/>
              <a:ext cx="9448800" cy="972819"/>
            </a:xfrm>
            <a:custGeom>
              <a:avLst/>
              <a:gdLst/>
              <a:ahLst/>
              <a:cxnLst/>
              <a:rect l="l" t="t" r="r" b="b"/>
              <a:pathLst>
                <a:path w="9448800" h="972820">
                  <a:moveTo>
                    <a:pt x="9286748" y="0"/>
                  </a:moveTo>
                  <a:lnTo>
                    <a:pt x="162052" y="0"/>
                  </a:lnTo>
                  <a:lnTo>
                    <a:pt x="118959" y="5786"/>
                  </a:lnTo>
                  <a:lnTo>
                    <a:pt x="80245" y="22116"/>
                  </a:lnTo>
                  <a:lnTo>
                    <a:pt x="47450" y="47450"/>
                  </a:lnTo>
                  <a:lnTo>
                    <a:pt x="22116" y="80245"/>
                  </a:lnTo>
                  <a:lnTo>
                    <a:pt x="5786" y="118959"/>
                  </a:lnTo>
                  <a:lnTo>
                    <a:pt x="0" y="162052"/>
                  </a:lnTo>
                  <a:lnTo>
                    <a:pt x="0" y="810260"/>
                  </a:lnTo>
                  <a:lnTo>
                    <a:pt x="5786" y="853352"/>
                  </a:lnTo>
                  <a:lnTo>
                    <a:pt x="22116" y="892066"/>
                  </a:lnTo>
                  <a:lnTo>
                    <a:pt x="47450" y="924861"/>
                  </a:lnTo>
                  <a:lnTo>
                    <a:pt x="80245" y="950195"/>
                  </a:lnTo>
                  <a:lnTo>
                    <a:pt x="118959" y="966525"/>
                  </a:lnTo>
                  <a:lnTo>
                    <a:pt x="162052" y="972312"/>
                  </a:lnTo>
                  <a:lnTo>
                    <a:pt x="9286748" y="972312"/>
                  </a:lnTo>
                  <a:lnTo>
                    <a:pt x="9329840" y="966525"/>
                  </a:lnTo>
                  <a:lnTo>
                    <a:pt x="9368554" y="950195"/>
                  </a:lnTo>
                  <a:lnTo>
                    <a:pt x="9401349" y="924861"/>
                  </a:lnTo>
                  <a:lnTo>
                    <a:pt x="9426683" y="892066"/>
                  </a:lnTo>
                  <a:lnTo>
                    <a:pt x="9443013" y="853352"/>
                  </a:lnTo>
                  <a:lnTo>
                    <a:pt x="9448800" y="810260"/>
                  </a:lnTo>
                  <a:lnTo>
                    <a:pt x="9448800" y="162052"/>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grpSp>
      <p:grpSp>
        <p:nvGrpSpPr>
          <p:cNvPr id="25" name="object 25"/>
          <p:cNvGrpSpPr/>
          <p:nvPr/>
        </p:nvGrpSpPr>
        <p:grpSpPr>
          <a:xfrm>
            <a:off x="1263396" y="5442138"/>
            <a:ext cx="9584690" cy="1035050"/>
            <a:chOff x="1263396" y="5442138"/>
            <a:chExt cx="9584690" cy="1035050"/>
          </a:xfrm>
        </p:grpSpPr>
        <p:pic>
          <p:nvPicPr>
            <p:cNvPr id="26" name="object 26"/>
            <p:cNvPicPr/>
            <p:nvPr/>
          </p:nvPicPr>
          <p:blipFill>
            <a:blip r:embed="rId4" cstate="print"/>
            <a:stretch>
              <a:fillRect/>
            </a:stretch>
          </p:blipFill>
          <p:spPr>
            <a:xfrm>
              <a:off x="1336540" y="5442138"/>
              <a:ext cx="9511298" cy="1034939"/>
            </a:xfrm>
            <a:prstGeom prst="rect">
              <a:avLst/>
            </a:prstGeom>
          </p:spPr>
        </p:pic>
        <p:pic>
          <p:nvPicPr>
            <p:cNvPr id="27" name="object 27"/>
            <p:cNvPicPr/>
            <p:nvPr/>
          </p:nvPicPr>
          <p:blipFill>
            <a:blip r:embed="rId9" cstate="print"/>
            <a:stretch>
              <a:fillRect/>
            </a:stretch>
          </p:blipFill>
          <p:spPr>
            <a:xfrm>
              <a:off x="1263396" y="5544311"/>
              <a:ext cx="3747516" cy="900683"/>
            </a:xfrm>
            <a:prstGeom prst="rect">
              <a:avLst/>
            </a:prstGeom>
          </p:spPr>
        </p:pic>
        <p:sp>
          <p:nvSpPr>
            <p:cNvPr id="28" name="object 28"/>
            <p:cNvSpPr/>
            <p:nvPr/>
          </p:nvSpPr>
          <p:spPr>
            <a:xfrm>
              <a:off x="1370076" y="5455919"/>
              <a:ext cx="9448800" cy="972819"/>
            </a:xfrm>
            <a:custGeom>
              <a:avLst/>
              <a:gdLst/>
              <a:ahLst/>
              <a:cxnLst/>
              <a:rect l="l" t="t" r="r" b="b"/>
              <a:pathLst>
                <a:path w="9448800" h="972820">
                  <a:moveTo>
                    <a:pt x="9286748" y="0"/>
                  </a:moveTo>
                  <a:lnTo>
                    <a:pt x="162052" y="0"/>
                  </a:lnTo>
                  <a:lnTo>
                    <a:pt x="118959" y="5786"/>
                  </a:lnTo>
                  <a:lnTo>
                    <a:pt x="80245" y="22117"/>
                  </a:lnTo>
                  <a:lnTo>
                    <a:pt x="47450" y="47451"/>
                  </a:lnTo>
                  <a:lnTo>
                    <a:pt x="22116" y="80248"/>
                  </a:lnTo>
                  <a:lnTo>
                    <a:pt x="5786" y="118966"/>
                  </a:lnTo>
                  <a:lnTo>
                    <a:pt x="0" y="162064"/>
                  </a:lnTo>
                  <a:lnTo>
                    <a:pt x="0" y="810247"/>
                  </a:lnTo>
                  <a:lnTo>
                    <a:pt x="5786" y="853331"/>
                  </a:lnTo>
                  <a:lnTo>
                    <a:pt x="22116" y="892046"/>
                  </a:lnTo>
                  <a:lnTo>
                    <a:pt x="47450" y="924845"/>
                  </a:lnTo>
                  <a:lnTo>
                    <a:pt x="80245" y="950186"/>
                  </a:lnTo>
                  <a:lnTo>
                    <a:pt x="118959" y="966523"/>
                  </a:lnTo>
                  <a:lnTo>
                    <a:pt x="162052" y="972311"/>
                  </a:lnTo>
                  <a:lnTo>
                    <a:pt x="9286748" y="972311"/>
                  </a:lnTo>
                  <a:lnTo>
                    <a:pt x="9329840" y="966523"/>
                  </a:lnTo>
                  <a:lnTo>
                    <a:pt x="9368554" y="950186"/>
                  </a:lnTo>
                  <a:lnTo>
                    <a:pt x="9401349" y="924845"/>
                  </a:lnTo>
                  <a:lnTo>
                    <a:pt x="9426683" y="892046"/>
                  </a:lnTo>
                  <a:lnTo>
                    <a:pt x="9443013" y="853331"/>
                  </a:lnTo>
                  <a:lnTo>
                    <a:pt x="9448800" y="810247"/>
                  </a:lnTo>
                  <a:lnTo>
                    <a:pt x="9448800" y="162064"/>
                  </a:lnTo>
                  <a:lnTo>
                    <a:pt x="9443013" y="118966"/>
                  </a:lnTo>
                  <a:lnTo>
                    <a:pt x="9426683" y="80248"/>
                  </a:lnTo>
                  <a:lnTo>
                    <a:pt x="9401349" y="47451"/>
                  </a:lnTo>
                  <a:lnTo>
                    <a:pt x="9368554" y="22117"/>
                  </a:lnTo>
                  <a:lnTo>
                    <a:pt x="9329840" y="5786"/>
                  </a:lnTo>
                  <a:lnTo>
                    <a:pt x="9286748" y="0"/>
                  </a:lnTo>
                  <a:close/>
                </a:path>
              </a:pathLst>
            </a:custGeom>
            <a:solidFill>
              <a:srgbClr val="0F243E"/>
            </a:solidFill>
          </p:spPr>
          <p:txBody>
            <a:bodyPr wrap="square" lIns="0" tIns="0" rIns="0" bIns="0" rtlCol="0"/>
            <a:lstStyle/>
            <a:p>
              <a:endParaRPr/>
            </a:p>
          </p:txBody>
        </p:sp>
      </p:grpSp>
      <p:sp>
        <p:nvSpPr>
          <p:cNvPr id="29" name="object 29"/>
          <p:cNvSpPr txBox="1"/>
          <p:nvPr/>
        </p:nvSpPr>
        <p:spPr>
          <a:xfrm>
            <a:off x="1526794" y="3398901"/>
            <a:ext cx="4154804" cy="2760980"/>
          </a:xfrm>
          <a:prstGeom prst="rect">
            <a:avLst/>
          </a:prstGeom>
        </p:spPr>
        <p:txBody>
          <a:bodyPr vert="horz" wrap="square" lIns="0" tIns="13335" rIns="0" bIns="0" rtlCol="0">
            <a:spAutoFit/>
          </a:bodyPr>
          <a:lstStyle/>
          <a:p>
            <a:pPr marL="12700">
              <a:lnSpc>
                <a:spcPct val="100000"/>
              </a:lnSpc>
              <a:spcBef>
                <a:spcPts val="105"/>
              </a:spcBef>
              <a:tabLst>
                <a:tab pos="1368425" algn="l"/>
              </a:tabLst>
            </a:pPr>
            <a:r>
              <a:rPr sz="3200" b="1" dirty="0">
                <a:solidFill>
                  <a:srgbClr val="FFFFFF"/>
                </a:solidFill>
                <a:latin typeface="Times New Roman"/>
                <a:cs typeface="Times New Roman"/>
              </a:rPr>
              <a:t>S-AES	</a:t>
            </a:r>
            <a:r>
              <a:rPr sz="3200" b="1" spc="5" dirty="0">
                <a:solidFill>
                  <a:srgbClr val="FFFFFF"/>
                </a:solidFill>
                <a:latin typeface="Times New Roman"/>
                <a:cs typeface="Times New Roman"/>
              </a:rPr>
              <a:t>Key</a:t>
            </a:r>
            <a:r>
              <a:rPr sz="3200" b="1" spc="-70" dirty="0">
                <a:solidFill>
                  <a:srgbClr val="FFFFFF"/>
                </a:solidFill>
                <a:latin typeface="Times New Roman"/>
                <a:cs typeface="Times New Roman"/>
              </a:rPr>
              <a:t> </a:t>
            </a:r>
            <a:r>
              <a:rPr sz="3200" b="1" dirty="0">
                <a:solidFill>
                  <a:srgbClr val="FFFFFF"/>
                </a:solidFill>
                <a:latin typeface="Times New Roman"/>
                <a:cs typeface="Times New Roman"/>
              </a:rPr>
              <a:t>Generation</a:t>
            </a:r>
            <a:endParaRPr sz="3200">
              <a:latin typeface="Times New Roman"/>
              <a:cs typeface="Times New Roman"/>
            </a:endParaRPr>
          </a:p>
          <a:p>
            <a:pPr marL="12700" marR="909319">
              <a:lnSpc>
                <a:spcPts val="8850"/>
              </a:lnSpc>
              <a:spcBef>
                <a:spcPts val="919"/>
              </a:spcBef>
            </a:pPr>
            <a:r>
              <a:rPr sz="3200" b="1" dirty="0">
                <a:solidFill>
                  <a:srgbClr val="FFFFFF"/>
                </a:solidFill>
                <a:latin typeface="Times New Roman"/>
                <a:cs typeface="Times New Roman"/>
              </a:rPr>
              <a:t>S-AES</a:t>
            </a:r>
            <a:r>
              <a:rPr sz="3200" b="1" spc="-70" dirty="0">
                <a:solidFill>
                  <a:srgbClr val="FFFFFF"/>
                </a:solidFill>
                <a:latin typeface="Times New Roman"/>
                <a:cs typeface="Times New Roman"/>
              </a:rPr>
              <a:t> </a:t>
            </a:r>
            <a:r>
              <a:rPr sz="3200" b="1" dirty="0">
                <a:solidFill>
                  <a:srgbClr val="FFFFFF"/>
                </a:solidFill>
                <a:latin typeface="Times New Roman"/>
                <a:cs typeface="Times New Roman"/>
              </a:rPr>
              <a:t>Encryption </a:t>
            </a:r>
            <a:r>
              <a:rPr sz="3200" b="1" spc="-785" dirty="0">
                <a:solidFill>
                  <a:srgbClr val="FFFFFF"/>
                </a:solidFill>
                <a:latin typeface="Times New Roman"/>
                <a:cs typeface="Times New Roman"/>
              </a:rPr>
              <a:t> </a:t>
            </a:r>
            <a:r>
              <a:rPr sz="3200" b="1" dirty="0">
                <a:solidFill>
                  <a:srgbClr val="FFFFFF"/>
                </a:solidFill>
                <a:latin typeface="Times New Roman"/>
                <a:cs typeface="Times New Roman"/>
              </a:rPr>
              <a:t>S-AES</a:t>
            </a:r>
            <a:r>
              <a:rPr sz="3200" b="1" spc="-50" dirty="0">
                <a:solidFill>
                  <a:srgbClr val="FFFFFF"/>
                </a:solidFill>
                <a:latin typeface="Times New Roman"/>
                <a:cs typeface="Times New Roman"/>
              </a:rPr>
              <a:t> </a:t>
            </a:r>
            <a:r>
              <a:rPr sz="3200" b="1" dirty="0">
                <a:solidFill>
                  <a:srgbClr val="FFFFFF"/>
                </a:solidFill>
                <a:latin typeface="Times New Roman"/>
                <a:cs typeface="Times New Roman"/>
              </a:rPr>
              <a:t>Decryption</a:t>
            </a:r>
            <a:endParaRPr sz="3200">
              <a:latin typeface="Times New Roman"/>
              <a:cs typeface="Times New Roman"/>
            </a:endParaRPr>
          </a:p>
        </p:txBody>
      </p:sp>
      <p:sp>
        <p:nvSpPr>
          <p:cNvPr id="30" name="object 30"/>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31" name="TextBox 30"/>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32" name="Graphic 21"/>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Tree>
    <p:extLst>
      <p:ext uri="{BB962C8B-B14F-4D97-AF65-F5344CB8AC3E}">
        <p14:creationId xmlns:p14="http://schemas.microsoft.com/office/powerpoint/2010/main" val="4040641321"/>
      </p:ext>
    </p:extLst>
  </p:cSld>
  <p:clrMapOvr>
    <a:masterClrMapping/>
  </p:clrMapOvr>
  <mc:AlternateContent xmlns:mc="http://schemas.openxmlformats.org/markup-compatibility/2006" xmlns:p14="http://schemas.microsoft.com/office/powerpoint/2010/main">
    <mc:Choice Requires="p14">
      <p:transition spd="slow" p14:dur="2000" advTm="7099"/>
    </mc:Choice>
    <mc:Fallback xmlns="">
      <p:transition spd="slow" advTm="709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31826" y="1262634"/>
            <a:ext cx="11852148" cy="4849494"/>
            <a:chOff x="131826" y="1262634"/>
            <a:chExt cx="11852148" cy="4849494"/>
          </a:xfrm>
        </p:grpSpPr>
        <p:sp>
          <p:nvSpPr>
            <p:cNvPr id="3" name="object 3"/>
            <p:cNvSpPr/>
            <p:nvPr/>
          </p:nvSpPr>
          <p:spPr>
            <a:xfrm>
              <a:off x="131826" y="4371593"/>
              <a:ext cx="3657600" cy="1740535"/>
            </a:xfrm>
            <a:custGeom>
              <a:avLst/>
              <a:gdLst/>
              <a:ahLst/>
              <a:cxnLst/>
              <a:rect l="l" t="t" r="r" b="b"/>
              <a:pathLst>
                <a:path w="3657600" h="1740535">
                  <a:moveTo>
                    <a:pt x="3657600" y="0"/>
                  </a:moveTo>
                  <a:lnTo>
                    <a:pt x="0" y="0"/>
                  </a:lnTo>
                  <a:lnTo>
                    <a:pt x="0" y="1740407"/>
                  </a:lnTo>
                  <a:lnTo>
                    <a:pt x="3657600" y="1740407"/>
                  </a:lnTo>
                  <a:lnTo>
                    <a:pt x="3657600" y="0"/>
                  </a:lnTo>
                  <a:close/>
                </a:path>
              </a:pathLst>
            </a:custGeom>
            <a:solidFill>
              <a:srgbClr val="4F81BC"/>
            </a:solidFill>
          </p:spPr>
          <p:txBody>
            <a:bodyPr wrap="square" lIns="0" tIns="0" rIns="0" bIns="0" rtlCol="0"/>
            <a:lstStyle/>
            <a:p>
              <a:endParaRPr/>
            </a:p>
          </p:txBody>
        </p:sp>
        <p:sp>
          <p:nvSpPr>
            <p:cNvPr id="4" name="object 4"/>
            <p:cNvSpPr/>
            <p:nvPr/>
          </p:nvSpPr>
          <p:spPr>
            <a:xfrm>
              <a:off x="131826" y="4371593"/>
              <a:ext cx="3657600" cy="1740535"/>
            </a:xfrm>
            <a:custGeom>
              <a:avLst/>
              <a:gdLst/>
              <a:ahLst/>
              <a:cxnLst/>
              <a:rect l="l" t="t" r="r" b="b"/>
              <a:pathLst>
                <a:path w="3657600" h="1740535">
                  <a:moveTo>
                    <a:pt x="0" y="1740407"/>
                  </a:moveTo>
                  <a:lnTo>
                    <a:pt x="3657600" y="1740407"/>
                  </a:lnTo>
                  <a:lnTo>
                    <a:pt x="3657600" y="0"/>
                  </a:lnTo>
                  <a:lnTo>
                    <a:pt x="0" y="0"/>
                  </a:lnTo>
                  <a:lnTo>
                    <a:pt x="0" y="1740407"/>
                  </a:lnTo>
                  <a:close/>
                </a:path>
              </a:pathLst>
            </a:custGeom>
            <a:ln w="25908">
              <a:solidFill>
                <a:srgbClr val="385D89"/>
              </a:solidFill>
            </a:ln>
          </p:spPr>
          <p:txBody>
            <a:bodyPr wrap="square" lIns="0" tIns="0" rIns="0" bIns="0" rtlCol="0"/>
            <a:lstStyle/>
            <a:p>
              <a:endParaRPr/>
            </a:p>
          </p:txBody>
        </p:sp>
        <p:sp>
          <p:nvSpPr>
            <p:cNvPr id="5" name="object 5"/>
            <p:cNvSpPr/>
            <p:nvPr/>
          </p:nvSpPr>
          <p:spPr>
            <a:xfrm>
              <a:off x="151637" y="1829561"/>
              <a:ext cx="3657600" cy="2464435"/>
            </a:xfrm>
            <a:custGeom>
              <a:avLst/>
              <a:gdLst/>
              <a:ahLst/>
              <a:cxnLst/>
              <a:rect l="l" t="t" r="r" b="b"/>
              <a:pathLst>
                <a:path w="3657600" h="2464435">
                  <a:moveTo>
                    <a:pt x="3657600" y="0"/>
                  </a:moveTo>
                  <a:lnTo>
                    <a:pt x="0" y="0"/>
                  </a:lnTo>
                  <a:lnTo>
                    <a:pt x="0" y="2464308"/>
                  </a:lnTo>
                  <a:lnTo>
                    <a:pt x="3657600" y="2464308"/>
                  </a:lnTo>
                  <a:lnTo>
                    <a:pt x="3657600" y="0"/>
                  </a:lnTo>
                  <a:close/>
                </a:path>
              </a:pathLst>
            </a:custGeom>
            <a:solidFill>
              <a:srgbClr val="4F81BC"/>
            </a:solidFill>
          </p:spPr>
          <p:txBody>
            <a:bodyPr wrap="square" lIns="0" tIns="0" rIns="0" bIns="0" rtlCol="0"/>
            <a:lstStyle/>
            <a:p>
              <a:endParaRPr/>
            </a:p>
          </p:txBody>
        </p:sp>
        <p:sp>
          <p:nvSpPr>
            <p:cNvPr id="6" name="object 6"/>
            <p:cNvSpPr/>
            <p:nvPr/>
          </p:nvSpPr>
          <p:spPr>
            <a:xfrm>
              <a:off x="151637" y="1829561"/>
              <a:ext cx="3657600" cy="2464435"/>
            </a:xfrm>
            <a:custGeom>
              <a:avLst/>
              <a:gdLst/>
              <a:ahLst/>
              <a:cxnLst/>
              <a:rect l="l" t="t" r="r" b="b"/>
              <a:pathLst>
                <a:path w="3657600" h="2464435">
                  <a:moveTo>
                    <a:pt x="0" y="2464308"/>
                  </a:moveTo>
                  <a:lnTo>
                    <a:pt x="3657600" y="2464308"/>
                  </a:lnTo>
                  <a:lnTo>
                    <a:pt x="3657600" y="0"/>
                  </a:lnTo>
                  <a:lnTo>
                    <a:pt x="0" y="0"/>
                  </a:lnTo>
                  <a:lnTo>
                    <a:pt x="0" y="2464308"/>
                  </a:lnTo>
                  <a:close/>
                </a:path>
              </a:pathLst>
            </a:custGeom>
            <a:ln w="25908">
              <a:solidFill>
                <a:srgbClr val="385D89"/>
              </a:solidFill>
            </a:ln>
          </p:spPr>
          <p:txBody>
            <a:bodyPr wrap="square" lIns="0" tIns="0" rIns="0" bIns="0" rtlCol="0"/>
            <a:lstStyle/>
            <a:p>
              <a:endParaRPr/>
            </a:p>
          </p:txBody>
        </p:sp>
        <p:sp>
          <p:nvSpPr>
            <p:cNvPr id="7" name="object 7"/>
            <p:cNvSpPr/>
            <p:nvPr/>
          </p:nvSpPr>
          <p:spPr>
            <a:xfrm>
              <a:off x="293370" y="2591561"/>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8" name="object 8"/>
            <p:cNvSpPr/>
            <p:nvPr/>
          </p:nvSpPr>
          <p:spPr>
            <a:xfrm>
              <a:off x="293370" y="2591561"/>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sp>
          <p:nvSpPr>
            <p:cNvPr id="9" name="object 9"/>
            <p:cNvSpPr/>
            <p:nvPr/>
          </p:nvSpPr>
          <p:spPr>
            <a:xfrm>
              <a:off x="8326374" y="1262634"/>
              <a:ext cx="3657600" cy="1762125"/>
            </a:xfrm>
            <a:custGeom>
              <a:avLst/>
              <a:gdLst/>
              <a:ahLst/>
              <a:cxnLst/>
              <a:rect l="l" t="t" r="r" b="b"/>
              <a:pathLst>
                <a:path w="3657600" h="1762125">
                  <a:moveTo>
                    <a:pt x="3657600" y="0"/>
                  </a:moveTo>
                  <a:lnTo>
                    <a:pt x="0" y="0"/>
                  </a:lnTo>
                  <a:lnTo>
                    <a:pt x="0" y="1761744"/>
                  </a:lnTo>
                  <a:lnTo>
                    <a:pt x="3657600" y="1761744"/>
                  </a:lnTo>
                  <a:lnTo>
                    <a:pt x="3657600" y="0"/>
                  </a:lnTo>
                  <a:close/>
                </a:path>
              </a:pathLst>
            </a:custGeom>
            <a:solidFill>
              <a:srgbClr val="4F81BC"/>
            </a:solidFill>
          </p:spPr>
          <p:txBody>
            <a:bodyPr wrap="square" lIns="0" tIns="0" rIns="0" bIns="0" rtlCol="0"/>
            <a:lstStyle/>
            <a:p>
              <a:endParaRPr/>
            </a:p>
          </p:txBody>
        </p:sp>
        <p:sp>
          <p:nvSpPr>
            <p:cNvPr id="10" name="object 10"/>
            <p:cNvSpPr/>
            <p:nvPr/>
          </p:nvSpPr>
          <p:spPr>
            <a:xfrm>
              <a:off x="8326374" y="1262634"/>
              <a:ext cx="3657600" cy="1762125"/>
            </a:xfrm>
            <a:custGeom>
              <a:avLst/>
              <a:gdLst/>
              <a:ahLst/>
              <a:cxnLst/>
              <a:rect l="l" t="t" r="r" b="b"/>
              <a:pathLst>
                <a:path w="3657600" h="1762125">
                  <a:moveTo>
                    <a:pt x="0" y="1761744"/>
                  </a:moveTo>
                  <a:lnTo>
                    <a:pt x="3657600" y="1761744"/>
                  </a:lnTo>
                  <a:lnTo>
                    <a:pt x="3657600" y="0"/>
                  </a:lnTo>
                  <a:lnTo>
                    <a:pt x="0" y="0"/>
                  </a:lnTo>
                  <a:lnTo>
                    <a:pt x="0" y="1761744"/>
                  </a:lnTo>
                  <a:close/>
                </a:path>
              </a:pathLst>
            </a:custGeom>
            <a:ln w="25908">
              <a:solidFill>
                <a:srgbClr val="385D89"/>
              </a:solidFill>
            </a:ln>
          </p:spPr>
          <p:txBody>
            <a:bodyPr wrap="square" lIns="0" tIns="0" rIns="0" bIns="0" rtlCol="0"/>
            <a:lstStyle/>
            <a:p>
              <a:endParaRPr/>
            </a:p>
          </p:txBody>
        </p:sp>
        <p:sp>
          <p:nvSpPr>
            <p:cNvPr id="11" name="object 11"/>
            <p:cNvSpPr/>
            <p:nvPr/>
          </p:nvSpPr>
          <p:spPr>
            <a:xfrm>
              <a:off x="8326374" y="3097530"/>
              <a:ext cx="3657600" cy="2390140"/>
            </a:xfrm>
            <a:custGeom>
              <a:avLst/>
              <a:gdLst/>
              <a:ahLst/>
              <a:cxnLst/>
              <a:rect l="l" t="t" r="r" b="b"/>
              <a:pathLst>
                <a:path w="3657600" h="2390140">
                  <a:moveTo>
                    <a:pt x="3657600" y="0"/>
                  </a:moveTo>
                  <a:lnTo>
                    <a:pt x="0" y="0"/>
                  </a:lnTo>
                  <a:lnTo>
                    <a:pt x="0" y="2389632"/>
                  </a:lnTo>
                  <a:lnTo>
                    <a:pt x="3657600" y="2389632"/>
                  </a:lnTo>
                  <a:lnTo>
                    <a:pt x="3657600" y="0"/>
                  </a:lnTo>
                  <a:close/>
                </a:path>
              </a:pathLst>
            </a:custGeom>
            <a:solidFill>
              <a:srgbClr val="4F81BC"/>
            </a:solidFill>
          </p:spPr>
          <p:txBody>
            <a:bodyPr wrap="square" lIns="0" tIns="0" rIns="0" bIns="0" rtlCol="0"/>
            <a:lstStyle/>
            <a:p>
              <a:endParaRPr/>
            </a:p>
          </p:txBody>
        </p:sp>
        <p:sp>
          <p:nvSpPr>
            <p:cNvPr id="12" name="object 12"/>
            <p:cNvSpPr/>
            <p:nvPr/>
          </p:nvSpPr>
          <p:spPr>
            <a:xfrm>
              <a:off x="8326374" y="3097530"/>
              <a:ext cx="3657600" cy="2390140"/>
            </a:xfrm>
            <a:custGeom>
              <a:avLst/>
              <a:gdLst/>
              <a:ahLst/>
              <a:cxnLst/>
              <a:rect l="l" t="t" r="r" b="b"/>
              <a:pathLst>
                <a:path w="3657600" h="2390140">
                  <a:moveTo>
                    <a:pt x="0" y="2389632"/>
                  </a:moveTo>
                  <a:lnTo>
                    <a:pt x="3657600" y="2389632"/>
                  </a:lnTo>
                  <a:lnTo>
                    <a:pt x="3657600" y="0"/>
                  </a:lnTo>
                  <a:lnTo>
                    <a:pt x="0" y="0"/>
                  </a:lnTo>
                  <a:lnTo>
                    <a:pt x="0" y="2389632"/>
                  </a:lnTo>
                  <a:close/>
                </a:path>
              </a:pathLst>
            </a:custGeom>
            <a:ln w="25908">
              <a:solidFill>
                <a:srgbClr val="385D89"/>
              </a:solidFill>
            </a:ln>
          </p:spPr>
          <p:txBody>
            <a:bodyPr wrap="square" lIns="0" tIns="0" rIns="0" bIns="0" rtlCol="0"/>
            <a:lstStyle/>
            <a:p>
              <a:endParaRPr/>
            </a:p>
          </p:txBody>
        </p:sp>
      </p:grpSp>
      <p:sp>
        <p:nvSpPr>
          <p:cNvPr id="18" name="object 18"/>
          <p:cNvSpPr txBox="1"/>
          <p:nvPr/>
        </p:nvSpPr>
        <p:spPr>
          <a:xfrm>
            <a:off x="1451610" y="2600070"/>
            <a:ext cx="103505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Shift</a:t>
            </a:r>
            <a:r>
              <a:rPr sz="2000" b="1" spc="-80" dirty="0">
                <a:latin typeface="Calibri"/>
                <a:cs typeface="Calibri"/>
              </a:rPr>
              <a:t> </a:t>
            </a:r>
            <a:r>
              <a:rPr sz="2000" b="1" spc="-15" dirty="0">
                <a:latin typeface="Calibri"/>
                <a:cs typeface="Calibri"/>
              </a:rPr>
              <a:t>Row</a:t>
            </a:r>
            <a:endParaRPr sz="2000">
              <a:latin typeface="Calibri"/>
              <a:cs typeface="Calibri"/>
            </a:endParaRPr>
          </a:p>
        </p:txBody>
      </p:sp>
      <p:grpSp>
        <p:nvGrpSpPr>
          <p:cNvPr id="19" name="object 19"/>
          <p:cNvGrpSpPr/>
          <p:nvPr/>
        </p:nvGrpSpPr>
        <p:grpSpPr>
          <a:xfrm>
            <a:off x="280352" y="3188144"/>
            <a:ext cx="3378835" cy="407034"/>
            <a:chOff x="280352" y="3188144"/>
            <a:chExt cx="3378835" cy="407034"/>
          </a:xfrm>
        </p:grpSpPr>
        <p:sp>
          <p:nvSpPr>
            <p:cNvPr id="20" name="object 20"/>
            <p:cNvSpPr/>
            <p:nvPr/>
          </p:nvSpPr>
          <p:spPr>
            <a:xfrm>
              <a:off x="293370" y="32011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1" name="object 21"/>
            <p:cNvSpPr/>
            <p:nvPr/>
          </p:nvSpPr>
          <p:spPr>
            <a:xfrm>
              <a:off x="293370" y="32011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22" name="object 22"/>
          <p:cNvSpPr txBox="1"/>
          <p:nvPr/>
        </p:nvSpPr>
        <p:spPr>
          <a:xfrm>
            <a:off x="1268730" y="3209670"/>
            <a:ext cx="1400810" cy="330835"/>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Mix</a:t>
            </a:r>
            <a:r>
              <a:rPr sz="2000" b="1" spc="-70" dirty="0">
                <a:latin typeface="Calibri"/>
                <a:cs typeface="Calibri"/>
              </a:rPr>
              <a:t> </a:t>
            </a:r>
            <a:r>
              <a:rPr sz="2000" b="1" dirty="0">
                <a:latin typeface="Calibri"/>
                <a:cs typeface="Calibri"/>
              </a:rPr>
              <a:t>Columns</a:t>
            </a:r>
            <a:endParaRPr sz="2000">
              <a:latin typeface="Calibri"/>
              <a:cs typeface="Calibri"/>
            </a:endParaRPr>
          </a:p>
        </p:txBody>
      </p:sp>
      <p:grpSp>
        <p:nvGrpSpPr>
          <p:cNvPr id="23" name="object 23"/>
          <p:cNvGrpSpPr/>
          <p:nvPr/>
        </p:nvGrpSpPr>
        <p:grpSpPr>
          <a:xfrm>
            <a:off x="286448" y="3797744"/>
            <a:ext cx="3378835" cy="407034"/>
            <a:chOff x="286448" y="3797744"/>
            <a:chExt cx="3378835" cy="407034"/>
          </a:xfrm>
        </p:grpSpPr>
        <p:sp>
          <p:nvSpPr>
            <p:cNvPr id="24" name="object 24"/>
            <p:cNvSpPr/>
            <p:nvPr/>
          </p:nvSpPr>
          <p:spPr>
            <a:xfrm>
              <a:off x="299466" y="38107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5" name="object 25"/>
            <p:cNvSpPr/>
            <p:nvPr/>
          </p:nvSpPr>
          <p:spPr>
            <a:xfrm>
              <a:off x="299466" y="38107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26" name="object 26"/>
          <p:cNvSpPr txBox="1"/>
          <p:nvPr/>
        </p:nvSpPr>
        <p:spPr>
          <a:xfrm>
            <a:off x="1159560"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27" name="object 27"/>
          <p:cNvGrpSpPr/>
          <p:nvPr/>
        </p:nvGrpSpPr>
        <p:grpSpPr>
          <a:xfrm>
            <a:off x="1812035" y="2953499"/>
            <a:ext cx="315595" cy="1033780"/>
            <a:chOff x="1812035" y="2953499"/>
            <a:chExt cx="315595" cy="1033780"/>
          </a:xfrm>
        </p:grpSpPr>
        <p:pic>
          <p:nvPicPr>
            <p:cNvPr id="28" name="object 28"/>
            <p:cNvPicPr/>
            <p:nvPr/>
          </p:nvPicPr>
          <p:blipFill>
            <a:blip r:embed="rId2" cstate="print"/>
            <a:stretch>
              <a:fillRect/>
            </a:stretch>
          </p:blipFill>
          <p:spPr>
            <a:xfrm>
              <a:off x="1812035" y="2953499"/>
              <a:ext cx="310959" cy="423684"/>
            </a:xfrm>
            <a:prstGeom prst="rect">
              <a:avLst/>
            </a:prstGeom>
          </p:spPr>
        </p:pic>
        <p:pic>
          <p:nvPicPr>
            <p:cNvPr id="29" name="object 29"/>
            <p:cNvPicPr/>
            <p:nvPr/>
          </p:nvPicPr>
          <p:blipFill>
            <a:blip r:embed="rId3" cstate="print"/>
            <a:stretch>
              <a:fillRect/>
            </a:stretch>
          </p:blipFill>
          <p:spPr>
            <a:xfrm>
              <a:off x="1912619" y="2972562"/>
              <a:ext cx="114300" cy="228600"/>
            </a:xfrm>
            <a:prstGeom prst="rect">
              <a:avLst/>
            </a:prstGeom>
          </p:spPr>
        </p:pic>
        <p:pic>
          <p:nvPicPr>
            <p:cNvPr id="30" name="object 30"/>
            <p:cNvPicPr/>
            <p:nvPr/>
          </p:nvPicPr>
          <p:blipFill>
            <a:blip r:embed="rId4" cstate="print"/>
            <a:stretch>
              <a:fillRect/>
            </a:stretch>
          </p:blipFill>
          <p:spPr>
            <a:xfrm>
              <a:off x="1816607" y="3561588"/>
              <a:ext cx="310959" cy="425195"/>
            </a:xfrm>
            <a:prstGeom prst="rect">
              <a:avLst/>
            </a:prstGeom>
          </p:spPr>
        </p:pic>
        <p:pic>
          <p:nvPicPr>
            <p:cNvPr id="31" name="object 31"/>
            <p:cNvPicPr/>
            <p:nvPr/>
          </p:nvPicPr>
          <p:blipFill>
            <a:blip r:embed="rId5" cstate="print"/>
            <a:stretch>
              <a:fillRect/>
            </a:stretch>
          </p:blipFill>
          <p:spPr>
            <a:xfrm>
              <a:off x="1915159" y="3581781"/>
              <a:ext cx="114300" cy="228981"/>
            </a:xfrm>
            <a:prstGeom prst="rect">
              <a:avLst/>
            </a:prstGeom>
          </p:spPr>
        </p:pic>
      </p:grpSp>
      <p:sp>
        <p:nvSpPr>
          <p:cNvPr id="32" name="object 32"/>
          <p:cNvSpPr txBox="1"/>
          <p:nvPr/>
        </p:nvSpPr>
        <p:spPr>
          <a:xfrm>
            <a:off x="293370" y="752094"/>
            <a:ext cx="3352800" cy="381000"/>
          </a:xfrm>
          <a:prstGeom prst="rect">
            <a:avLst/>
          </a:prstGeom>
          <a:ln w="25907">
            <a:solidFill>
              <a:srgbClr val="F79546"/>
            </a:solidFill>
          </a:ln>
        </p:spPr>
        <p:txBody>
          <a:bodyPr vert="horz" wrap="square" lIns="0" tIns="21590" rIns="0" bIns="0" rtlCol="0">
            <a:spAutoFit/>
          </a:bodyPr>
          <a:lstStyle/>
          <a:p>
            <a:pPr marL="840105">
              <a:lnSpc>
                <a:spcPct val="100000"/>
              </a:lnSpc>
              <a:spcBef>
                <a:spcPts val="170"/>
              </a:spcBef>
            </a:pPr>
            <a:r>
              <a:rPr sz="2000" b="1" dirty="0">
                <a:latin typeface="Calibri"/>
                <a:cs typeface="Calibri"/>
              </a:rPr>
              <a:t>16-bit</a:t>
            </a:r>
            <a:r>
              <a:rPr sz="2000" b="1" spc="-50" dirty="0">
                <a:latin typeface="Calibri"/>
                <a:cs typeface="Calibri"/>
              </a:rPr>
              <a:t> </a:t>
            </a:r>
            <a:r>
              <a:rPr sz="2000" b="1" spc="-5" dirty="0">
                <a:latin typeface="Calibri"/>
                <a:cs typeface="Calibri"/>
              </a:rPr>
              <a:t>Plain</a:t>
            </a:r>
            <a:r>
              <a:rPr sz="2000" b="1" spc="-35" dirty="0">
                <a:latin typeface="Calibri"/>
                <a:cs typeface="Calibri"/>
              </a:rPr>
              <a:t> </a:t>
            </a:r>
            <a:r>
              <a:rPr sz="2000" b="1" spc="-20" dirty="0">
                <a:latin typeface="Calibri"/>
                <a:cs typeface="Calibri"/>
              </a:rPr>
              <a:t>text</a:t>
            </a:r>
            <a:endParaRPr sz="2000">
              <a:latin typeface="Calibri"/>
              <a:cs typeface="Calibri"/>
            </a:endParaRPr>
          </a:p>
        </p:txBody>
      </p:sp>
      <p:sp>
        <p:nvSpPr>
          <p:cNvPr id="33" name="object 33"/>
          <p:cNvSpPr/>
          <p:nvPr/>
        </p:nvSpPr>
        <p:spPr>
          <a:xfrm>
            <a:off x="304038"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34" name="object 34"/>
          <p:cNvSpPr txBox="1"/>
          <p:nvPr/>
        </p:nvSpPr>
        <p:spPr>
          <a:xfrm>
            <a:off x="1047089" y="6182055"/>
            <a:ext cx="186563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16-bit</a:t>
            </a:r>
            <a:r>
              <a:rPr sz="2000" b="1" spc="-55" dirty="0">
                <a:latin typeface="Calibri"/>
                <a:cs typeface="Calibri"/>
              </a:rPr>
              <a:t> </a:t>
            </a:r>
            <a:r>
              <a:rPr sz="2000" b="1" spc="-5" dirty="0">
                <a:latin typeface="Calibri"/>
                <a:cs typeface="Calibri"/>
              </a:rPr>
              <a:t>Cipher</a:t>
            </a:r>
            <a:r>
              <a:rPr sz="2000" b="1" spc="-35" dirty="0">
                <a:latin typeface="Calibri"/>
                <a:cs typeface="Calibri"/>
              </a:rPr>
              <a:t> </a:t>
            </a:r>
            <a:r>
              <a:rPr sz="2000" b="1" spc="-15" dirty="0">
                <a:latin typeface="Calibri"/>
                <a:cs typeface="Calibri"/>
              </a:rPr>
              <a:t>text</a:t>
            </a:r>
            <a:endParaRPr sz="2000">
              <a:latin typeface="Calibri"/>
              <a:cs typeface="Calibri"/>
            </a:endParaRPr>
          </a:p>
        </p:txBody>
      </p:sp>
      <p:grpSp>
        <p:nvGrpSpPr>
          <p:cNvPr id="35" name="object 35"/>
          <p:cNvGrpSpPr/>
          <p:nvPr/>
        </p:nvGrpSpPr>
        <p:grpSpPr>
          <a:xfrm>
            <a:off x="286448" y="4419536"/>
            <a:ext cx="3378835" cy="407034"/>
            <a:chOff x="286448" y="4419536"/>
            <a:chExt cx="3378835" cy="407034"/>
          </a:xfrm>
        </p:grpSpPr>
        <p:sp>
          <p:nvSpPr>
            <p:cNvPr id="36" name="object 36"/>
            <p:cNvSpPr/>
            <p:nvPr/>
          </p:nvSpPr>
          <p:spPr>
            <a:xfrm>
              <a:off x="299466" y="44325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7" name="object 37"/>
            <p:cNvSpPr/>
            <p:nvPr/>
          </p:nvSpPr>
          <p:spPr>
            <a:xfrm>
              <a:off x="299466" y="44325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38" name="object 38"/>
          <p:cNvSpPr txBox="1"/>
          <p:nvPr/>
        </p:nvSpPr>
        <p:spPr>
          <a:xfrm>
            <a:off x="941628" y="4441952"/>
            <a:ext cx="2065655"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Nibble</a:t>
            </a:r>
            <a:r>
              <a:rPr sz="2000" b="1" spc="-7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39" name="object 39"/>
          <p:cNvGrpSpPr/>
          <p:nvPr/>
        </p:nvGrpSpPr>
        <p:grpSpPr>
          <a:xfrm>
            <a:off x="286448" y="5029136"/>
            <a:ext cx="3378835" cy="407034"/>
            <a:chOff x="286448" y="5029136"/>
            <a:chExt cx="3378835" cy="407034"/>
          </a:xfrm>
        </p:grpSpPr>
        <p:sp>
          <p:nvSpPr>
            <p:cNvPr id="40" name="object 40"/>
            <p:cNvSpPr/>
            <p:nvPr/>
          </p:nvSpPr>
          <p:spPr>
            <a:xfrm>
              <a:off x="299466" y="50421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1" name="object 41"/>
            <p:cNvSpPr/>
            <p:nvPr/>
          </p:nvSpPr>
          <p:spPr>
            <a:xfrm>
              <a:off x="299466" y="50421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2" name="object 42"/>
          <p:cNvSpPr txBox="1"/>
          <p:nvPr/>
        </p:nvSpPr>
        <p:spPr>
          <a:xfrm>
            <a:off x="1456689" y="5051552"/>
            <a:ext cx="103505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Shift</a:t>
            </a:r>
            <a:r>
              <a:rPr sz="2000" b="1" spc="-80" dirty="0">
                <a:latin typeface="Calibri"/>
                <a:cs typeface="Calibri"/>
              </a:rPr>
              <a:t> </a:t>
            </a:r>
            <a:r>
              <a:rPr sz="2000" b="1" spc="-15" dirty="0">
                <a:latin typeface="Calibri"/>
                <a:cs typeface="Calibri"/>
              </a:rPr>
              <a:t>Row</a:t>
            </a:r>
            <a:endParaRPr sz="2000">
              <a:latin typeface="Calibri"/>
              <a:cs typeface="Calibri"/>
            </a:endParaRPr>
          </a:p>
        </p:txBody>
      </p:sp>
      <p:grpSp>
        <p:nvGrpSpPr>
          <p:cNvPr id="43" name="object 43"/>
          <p:cNvGrpSpPr/>
          <p:nvPr/>
        </p:nvGrpSpPr>
        <p:grpSpPr>
          <a:xfrm>
            <a:off x="291020" y="5638736"/>
            <a:ext cx="3378835" cy="407034"/>
            <a:chOff x="291020" y="5638736"/>
            <a:chExt cx="3378835" cy="407034"/>
          </a:xfrm>
        </p:grpSpPr>
        <p:sp>
          <p:nvSpPr>
            <p:cNvPr id="44" name="object 44"/>
            <p:cNvSpPr/>
            <p:nvPr/>
          </p:nvSpPr>
          <p:spPr>
            <a:xfrm>
              <a:off x="304038" y="56517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5" name="object 45"/>
            <p:cNvSpPr/>
            <p:nvPr/>
          </p:nvSpPr>
          <p:spPr>
            <a:xfrm>
              <a:off x="304038" y="56517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6" name="object 46"/>
          <p:cNvSpPr txBox="1"/>
          <p:nvPr/>
        </p:nvSpPr>
        <p:spPr>
          <a:xfrm>
            <a:off x="1164437" y="5661456"/>
            <a:ext cx="163195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45" dirty="0">
                <a:latin typeface="Calibri"/>
                <a:cs typeface="Calibri"/>
              </a:rPr>
              <a:t> </a:t>
            </a:r>
            <a:r>
              <a:rPr sz="2000" b="1" spc="-5" dirty="0">
                <a:latin typeface="Calibri"/>
                <a:cs typeface="Calibri"/>
              </a:rPr>
              <a:t>Round</a:t>
            </a:r>
            <a:r>
              <a:rPr sz="2000" b="1" spc="-70" dirty="0">
                <a:latin typeface="Calibri"/>
                <a:cs typeface="Calibri"/>
              </a:rPr>
              <a:t> </a:t>
            </a:r>
            <a:r>
              <a:rPr sz="2000" b="1" spc="-20" dirty="0">
                <a:latin typeface="Calibri"/>
                <a:cs typeface="Calibri"/>
              </a:rPr>
              <a:t>Key</a:t>
            </a:r>
            <a:endParaRPr sz="2000">
              <a:latin typeface="Calibri"/>
              <a:cs typeface="Calibri"/>
            </a:endParaRPr>
          </a:p>
        </p:txBody>
      </p:sp>
      <p:grpSp>
        <p:nvGrpSpPr>
          <p:cNvPr id="47" name="object 47"/>
          <p:cNvGrpSpPr/>
          <p:nvPr/>
        </p:nvGrpSpPr>
        <p:grpSpPr>
          <a:xfrm>
            <a:off x="280352" y="1968944"/>
            <a:ext cx="3378835" cy="3858895"/>
            <a:chOff x="280352" y="1968944"/>
            <a:chExt cx="3378835" cy="3858895"/>
          </a:xfrm>
        </p:grpSpPr>
        <p:pic>
          <p:nvPicPr>
            <p:cNvPr id="48" name="object 48"/>
            <p:cNvPicPr/>
            <p:nvPr/>
          </p:nvPicPr>
          <p:blipFill>
            <a:blip r:embed="rId2" cstate="print"/>
            <a:stretch>
              <a:fillRect/>
            </a:stretch>
          </p:blipFill>
          <p:spPr>
            <a:xfrm>
              <a:off x="1818131" y="4794491"/>
              <a:ext cx="310959" cy="423684"/>
            </a:xfrm>
            <a:prstGeom prst="rect">
              <a:avLst/>
            </a:prstGeom>
          </p:spPr>
        </p:pic>
        <p:pic>
          <p:nvPicPr>
            <p:cNvPr id="49" name="object 49"/>
            <p:cNvPicPr/>
            <p:nvPr/>
          </p:nvPicPr>
          <p:blipFill>
            <a:blip r:embed="rId3" cstate="print"/>
            <a:stretch>
              <a:fillRect/>
            </a:stretch>
          </p:blipFill>
          <p:spPr>
            <a:xfrm>
              <a:off x="1918716" y="4813554"/>
              <a:ext cx="114300" cy="228600"/>
            </a:xfrm>
            <a:prstGeom prst="rect">
              <a:avLst/>
            </a:prstGeom>
          </p:spPr>
        </p:pic>
        <p:pic>
          <p:nvPicPr>
            <p:cNvPr id="50" name="object 50"/>
            <p:cNvPicPr/>
            <p:nvPr/>
          </p:nvPicPr>
          <p:blipFill>
            <a:blip r:embed="rId4" cstate="print"/>
            <a:stretch>
              <a:fillRect/>
            </a:stretch>
          </p:blipFill>
          <p:spPr>
            <a:xfrm>
              <a:off x="1822704" y="5402579"/>
              <a:ext cx="310959" cy="425195"/>
            </a:xfrm>
            <a:prstGeom prst="rect">
              <a:avLst/>
            </a:prstGeom>
          </p:spPr>
        </p:pic>
        <p:pic>
          <p:nvPicPr>
            <p:cNvPr id="51" name="object 51"/>
            <p:cNvPicPr/>
            <p:nvPr/>
          </p:nvPicPr>
          <p:blipFill>
            <a:blip r:embed="rId5" cstate="print"/>
            <a:stretch>
              <a:fillRect/>
            </a:stretch>
          </p:blipFill>
          <p:spPr>
            <a:xfrm>
              <a:off x="1921256" y="5422772"/>
              <a:ext cx="114300" cy="228981"/>
            </a:xfrm>
            <a:prstGeom prst="rect">
              <a:avLst/>
            </a:prstGeom>
          </p:spPr>
        </p:pic>
        <p:sp>
          <p:nvSpPr>
            <p:cNvPr id="52" name="object 52"/>
            <p:cNvSpPr/>
            <p:nvPr/>
          </p:nvSpPr>
          <p:spPr>
            <a:xfrm>
              <a:off x="293370" y="19819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53" name="object 53"/>
            <p:cNvSpPr/>
            <p:nvPr/>
          </p:nvSpPr>
          <p:spPr>
            <a:xfrm>
              <a:off x="293370" y="19819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54" name="object 54"/>
          <p:cNvSpPr txBox="1"/>
          <p:nvPr/>
        </p:nvSpPr>
        <p:spPr>
          <a:xfrm>
            <a:off x="936447" y="1989785"/>
            <a:ext cx="2066925"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Nibble</a:t>
            </a:r>
            <a:r>
              <a:rPr sz="2000" b="1" spc="-6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55" name="object 55"/>
          <p:cNvGrpSpPr/>
          <p:nvPr/>
        </p:nvGrpSpPr>
        <p:grpSpPr>
          <a:xfrm>
            <a:off x="280352" y="1356296"/>
            <a:ext cx="3378835" cy="1411605"/>
            <a:chOff x="280352" y="1356296"/>
            <a:chExt cx="3378835" cy="1411605"/>
          </a:xfrm>
        </p:grpSpPr>
        <p:pic>
          <p:nvPicPr>
            <p:cNvPr id="56" name="object 56"/>
            <p:cNvPicPr/>
            <p:nvPr/>
          </p:nvPicPr>
          <p:blipFill>
            <a:blip r:embed="rId2" cstate="print"/>
            <a:stretch>
              <a:fillRect/>
            </a:stretch>
          </p:blipFill>
          <p:spPr>
            <a:xfrm>
              <a:off x="1812036" y="2343899"/>
              <a:ext cx="310959" cy="423684"/>
            </a:xfrm>
            <a:prstGeom prst="rect">
              <a:avLst/>
            </a:prstGeom>
          </p:spPr>
        </p:pic>
        <p:pic>
          <p:nvPicPr>
            <p:cNvPr id="57" name="object 57"/>
            <p:cNvPicPr/>
            <p:nvPr/>
          </p:nvPicPr>
          <p:blipFill>
            <a:blip r:embed="rId3" cstate="print"/>
            <a:stretch>
              <a:fillRect/>
            </a:stretch>
          </p:blipFill>
          <p:spPr>
            <a:xfrm>
              <a:off x="1912619" y="2362961"/>
              <a:ext cx="114300" cy="228600"/>
            </a:xfrm>
            <a:prstGeom prst="rect">
              <a:avLst/>
            </a:prstGeom>
          </p:spPr>
        </p:pic>
        <p:sp>
          <p:nvSpPr>
            <p:cNvPr id="58" name="object 58"/>
            <p:cNvSpPr/>
            <p:nvPr/>
          </p:nvSpPr>
          <p:spPr>
            <a:xfrm>
              <a:off x="2933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59" name="object 59"/>
          <p:cNvSpPr txBox="1"/>
          <p:nvPr/>
        </p:nvSpPr>
        <p:spPr>
          <a:xfrm>
            <a:off x="1154379"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60" name="object 60"/>
          <p:cNvGrpSpPr/>
          <p:nvPr/>
        </p:nvGrpSpPr>
        <p:grpSpPr>
          <a:xfrm>
            <a:off x="1812035" y="1114018"/>
            <a:ext cx="10092690" cy="5354320"/>
            <a:chOff x="1812035" y="1114018"/>
            <a:chExt cx="10092690" cy="5354320"/>
          </a:xfrm>
        </p:grpSpPr>
        <p:pic>
          <p:nvPicPr>
            <p:cNvPr id="61" name="object 61"/>
            <p:cNvPicPr/>
            <p:nvPr/>
          </p:nvPicPr>
          <p:blipFill>
            <a:blip r:embed="rId2" cstate="print"/>
            <a:stretch>
              <a:fillRect/>
            </a:stretch>
          </p:blipFill>
          <p:spPr>
            <a:xfrm>
              <a:off x="1812035" y="1731251"/>
              <a:ext cx="310959" cy="423684"/>
            </a:xfrm>
            <a:prstGeom prst="rect">
              <a:avLst/>
            </a:prstGeom>
          </p:spPr>
        </p:pic>
        <p:pic>
          <p:nvPicPr>
            <p:cNvPr id="62" name="object 62"/>
            <p:cNvPicPr/>
            <p:nvPr/>
          </p:nvPicPr>
          <p:blipFill>
            <a:blip r:embed="rId3" cstate="print"/>
            <a:stretch>
              <a:fillRect/>
            </a:stretch>
          </p:blipFill>
          <p:spPr>
            <a:xfrm>
              <a:off x="1912619" y="1750314"/>
              <a:ext cx="114300" cy="228600"/>
            </a:xfrm>
            <a:prstGeom prst="rect">
              <a:avLst/>
            </a:prstGeom>
          </p:spPr>
        </p:pic>
        <p:pic>
          <p:nvPicPr>
            <p:cNvPr id="63" name="object 63"/>
            <p:cNvPicPr/>
            <p:nvPr/>
          </p:nvPicPr>
          <p:blipFill>
            <a:blip r:embed="rId2" cstate="print"/>
            <a:stretch>
              <a:fillRect/>
            </a:stretch>
          </p:blipFill>
          <p:spPr>
            <a:xfrm>
              <a:off x="1825751" y="4184891"/>
              <a:ext cx="310959" cy="423684"/>
            </a:xfrm>
            <a:prstGeom prst="rect">
              <a:avLst/>
            </a:prstGeom>
          </p:spPr>
        </p:pic>
        <p:pic>
          <p:nvPicPr>
            <p:cNvPr id="64" name="object 64"/>
            <p:cNvPicPr/>
            <p:nvPr/>
          </p:nvPicPr>
          <p:blipFill>
            <a:blip r:embed="rId3" cstate="print"/>
            <a:stretch>
              <a:fillRect/>
            </a:stretch>
          </p:blipFill>
          <p:spPr>
            <a:xfrm>
              <a:off x="1926335" y="4203954"/>
              <a:ext cx="114300" cy="228600"/>
            </a:xfrm>
            <a:prstGeom prst="rect">
              <a:avLst/>
            </a:prstGeom>
          </p:spPr>
        </p:pic>
        <p:pic>
          <p:nvPicPr>
            <p:cNvPr id="65" name="object 65"/>
            <p:cNvPicPr/>
            <p:nvPr/>
          </p:nvPicPr>
          <p:blipFill>
            <a:blip r:embed="rId6" cstate="print"/>
            <a:stretch>
              <a:fillRect/>
            </a:stretch>
          </p:blipFill>
          <p:spPr>
            <a:xfrm>
              <a:off x="1812035" y="1114018"/>
              <a:ext cx="310959" cy="431317"/>
            </a:xfrm>
            <a:prstGeom prst="rect">
              <a:avLst/>
            </a:prstGeom>
          </p:spPr>
        </p:pic>
        <p:pic>
          <p:nvPicPr>
            <p:cNvPr id="66" name="object 66"/>
            <p:cNvPicPr/>
            <p:nvPr/>
          </p:nvPicPr>
          <p:blipFill>
            <a:blip r:embed="rId7" cstate="print"/>
            <a:stretch>
              <a:fillRect/>
            </a:stretch>
          </p:blipFill>
          <p:spPr>
            <a:xfrm>
              <a:off x="1912619" y="1133094"/>
              <a:ext cx="114300" cy="236219"/>
            </a:xfrm>
            <a:prstGeom prst="rect">
              <a:avLst/>
            </a:prstGeom>
          </p:spPr>
        </p:pic>
        <p:pic>
          <p:nvPicPr>
            <p:cNvPr id="67" name="object 67"/>
            <p:cNvPicPr/>
            <p:nvPr/>
          </p:nvPicPr>
          <p:blipFill>
            <a:blip r:embed="rId8" cstate="print"/>
            <a:stretch>
              <a:fillRect/>
            </a:stretch>
          </p:blipFill>
          <p:spPr>
            <a:xfrm>
              <a:off x="1822703" y="6001512"/>
              <a:ext cx="310959" cy="466382"/>
            </a:xfrm>
            <a:prstGeom prst="rect">
              <a:avLst/>
            </a:prstGeom>
          </p:spPr>
        </p:pic>
        <p:sp>
          <p:nvSpPr>
            <p:cNvPr id="68" name="object 68"/>
            <p:cNvSpPr/>
            <p:nvPr/>
          </p:nvSpPr>
          <p:spPr>
            <a:xfrm>
              <a:off x="1923287" y="6020562"/>
              <a:ext cx="114300" cy="270510"/>
            </a:xfrm>
            <a:custGeom>
              <a:avLst/>
              <a:gdLst/>
              <a:ahLst/>
              <a:cxnLst/>
              <a:rect l="l" t="t" r="r" b="b"/>
              <a:pathLst>
                <a:path w="114300" h="270510">
                  <a:moveTo>
                    <a:pt x="38100" y="156209"/>
                  </a:moveTo>
                  <a:lnTo>
                    <a:pt x="0" y="156209"/>
                  </a:lnTo>
                  <a:lnTo>
                    <a:pt x="57150" y="270509"/>
                  </a:lnTo>
                  <a:lnTo>
                    <a:pt x="104775" y="175259"/>
                  </a:lnTo>
                  <a:lnTo>
                    <a:pt x="38100" y="175259"/>
                  </a:lnTo>
                  <a:lnTo>
                    <a:pt x="38100" y="156209"/>
                  </a:lnTo>
                  <a:close/>
                </a:path>
                <a:path w="114300" h="270510">
                  <a:moveTo>
                    <a:pt x="76200" y="0"/>
                  </a:moveTo>
                  <a:lnTo>
                    <a:pt x="38100" y="0"/>
                  </a:lnTo>
                  <a:lnTo>
                    <a:pt x="38100" y="175259"/>
                  </a:lnTo>
                  <a:lnTo>
                    <a:pt x="76200" y="175259"/>
                  </a:lnTo>
                  <a:lnTo>
                    <a:pt x="76200" y="0"/>
                  </a:lnTo>
                  <a:close/>
                </a:path>
                <a:path w="114300" h="270510">
                  <a:moveTo>
                    <a:pt x="114300" y="156209"/>
                  </a:moveTo>
                  <a:lnTo>
                    <a:pt x="76200" y="156209"/>
                  </a:lnTo>
                  <a:lnTo>
                    <a:pt x="76200" y="175259"/>
                  </a:lnTo>
                  <a:lnTo>
                    <a:pt x="104775" y="175259"/>
                  </a:lnTo>
                  <a:lnTo>
                    <a:pt x="114300" y="156209"/>
                  </a:lnTo>
                  <a:close/>
                </a:path>
              </a:pathLst>
            </a:custGeom>
            <a:solidFill>
              <a:srgbClr val="C0504D"/>
            </a:solidFill>
          </p:spPr>
          <p:txBody>
            <a:bodyPr wrap="square" lIns="0" tIns="0" rIns="0" bIns="0" rtlCol="0"/>
            <a:lstStyle/>
            <a:p>
              <a:endParaRPr/>
            </a:p>
          </p:txBody>
        </p:sp>
        <p:sp>
          <p:nvSpPr>
            <p:cNvPr id="69" name="object 69"/>
            <p:cNvSpPr/>
            <p:nvPr/>
          </p:nvSpPr>
          <p:spPr>
            <a:xfrm>
              <a:off x="8522207" y="2590800"/>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70" name="object 70"/>
            <p:cNvSpPr/>
            <p:nvPr/>
          </p:nvSpPr>
          <p:spPr>
            <a:xfrm>
              <a:off x="8522207" y="2590800"/>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71" name="object 71"/>
          <p:cNvSpPr txBox="1"/>
          <p:nvPr/>
        </p:nvSpPr>
        <p:spPr>
          <a:xfrm>
            <a:off x="9270618" y="2600070"/>
            <a:ext cx="1859280"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0" dirty="0">
                <a:latin typeface="Calibri"/>
                <a:cs typeface="Calibri"/>
              </a:rPr>
              <a:t> </a:t>
            </a:r>
            <a:r>
              <a:rPr sz="2000" b="1" spc="-10" dirty="0">
                <a:latin typeface="Calibri"/>
                <a:cs typeface="Calibri"/>
              </a:rPr>
              <a:t>Row</a:t>
            </a:r>
            <a:endParaRPr sz="2000">
              <a:latin typeface="Calibri"/>
              <a:cs typeface="Calibri"/>
            </a:endParaRPr>
          </a:p>
        </p:txBody>
      </p:sp>
      <p:grpSp>
        <p:nvGrpSpPr>
          <p:cNvPr id="72" name="object 72"/>
          <p:cNvGrpSpPr/>
          <p:nvPr/>
        </p:nvGrpSpPr>
        <p:grpSpPr>
          <a:xfrm>
            <a:off x="8492997" y="3171189"/>
            <a:ext cx="3411220" cy="439420"/>
            <a:chOff x="8492997" y="3171189"/>
            <a:chExt cx="3411220" cy="439420"/>
          </a:xfrm>
        </p:grpSpPr>
        <p:sp>
          <p:nvSpPr>
            <p:cNvPr id="73" name="object 73"/>
            <p:cNvSpPr/>
            <p:nvPr/>
          </p:nvSpPr>
          <p:spPr>
            <a:xfrm>
              <a:off x="8522207" y="32003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74" name="object 74"/>
            <p:cNvSpPr/>
            <p:nvPr/>
          </p:nvSpPr>
          <p:spPr>
            <a:xfrm>
              <a:off x="8522207" y="32003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75" name="object 75"/>
          <p:cNvSpPr txBox="1"/>
          <p:nvPr/>
        </p:nvSpPr>
        <p:spPr>
          <a:xfrm>
            <a:off x="9058782" y="3209670"/>
            <a:ext cx="2280285"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400" dirty="0">
                <a:latin typeface="Calibri"/>
                <a:cs typeface="Calibri"/>
              </a:rPr>
              <a:t> </a:t>
            </a:r>
            <a:r>
              <a:rPr sz="2000" b="1" spc="-5" dirty="0">
                <a:latin typeface="Calibri"/>
                <a:cs typeface="Calibri"/>
              </a:rPr>
              <a:t>Mix</a:t>
            </a:r>
            <a:r>
              <a:rPr sz="2000" b="1" spc="-25" dirty="0">
                <a:latin typeface="Calibri"/>
                <a:cs typeface="Calibri"/>
              </a:rPr>
              <a:t> </a:t>
            </a:r>
            <a:r>
              <a:rPr sz="2000" b="1" dirty="0">
                <a:latin typeface="Calibri"/>
                <a:cs typeface="Calibri"/>
              </a:rPr>
              <a:t>Columns</a:t>
            </a:r>
            <a:endParaRPr sz="2000">
              <a:latin typeface="Calibri"/>
              <a:cs typeface="Calibri"/>
            </a:endParaRPr>
          </a:p>
        </p:txBody>
      </p:sp>
      <p:grpSp>
        <p:nvGrpSpPr>
          <p:cNvPr id="76" name="object 76"/>
          <p:cNvGrpSpPr/>
          <p:nvPr/>
        </p:nvGrpSpPr>
        <p:grpSpPr>
          <a:xfrm>
            <a:off x="8499093" y="3780790"/>
            <a:ext cx="3411220" cy="439420"/>
            <a:chOff x="8499093" y="3780790"/>
            <a:chExt cx="3411220" cy="439420"/>
          </a:xfrm>
        </p:grpSpPr>
        <p:sp>
          <p:nvSpPr>
            <p:cNvPr id="77" name="object 77"/>
            <p:cNvSpPr/>
            <p:nvPr/>
          </p:nvSpPr>
          <p:spPr>
            <a:xfrm>
              <a:off x="8528303" y="3810000"/>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78" name="object 78"/>
            <p:cNvSpPr/>
            <p:nvPr/>
          </p:nvSpPr>
          <p:spPr>
            <a:xfrm>
              <a:off x="8528303" y="3810000"/>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79" name="object 79"/>
          <p:cNvSpPr txBox="1"/>
          <p:nvPr/>
        </p:nvSpPr>
        <p:spPr>
          <a:xfrm>
            <a:off x="9390126"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sp>
        <p:nvSpPr>
          <p:cNvPr id="80" name="object 80"/>
          <p:cNvSpPr/>
          <p:nvPr/>
        </p:nvSpPr>
        <p:spPr>
          <a:xfrm>
            <a:off x="8522969" y="752094"/>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F79546"/>
            </a:solidFill>
          </a:ln>
        </p:spPr>
        <p:txBody>
          <a:bodyPr wrap="square" lIns="0" tIns="0" rIns="0" bIns="0" rtlCol="0"/>
          <a:lstStyle/>
          <a:p>
            <a:endParaRPr/>
          </a:p>
        </p:txBody>
      </p:sp>
      <p:sp>
        <p:nvSpPr>
          <p:cNvPr id="81" name="object 81"/>
          <p:cNvSpPr txBox="1"/>
          <p:nvPr/>
        </p:nvSpPr>
        <p:spPr>
          <a:xfrm>
            <a:off x="9351391" y="760298"/>
            <a:ext cx="1695450"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16-bit</a:t>
            </a:r>
            <a:r>
              <a:rPr sz="2000" b="1" spc="-55" dirty="0">
                <a:latin typeface="Calibri"/>
                <a:cs typeface="Calibri"/>
              </a:rPr>
              <a:t> </a:t>
            </a:r>
            <a:r>
              <a:rPr sz="2000" b="1" spc="-5" dirty="0">
                <a:latin typeface="Calibri"/>
                <a:cs typeface="Calibri"/>
              </a:rPr>
              <a:t>Plain</a:t>
            </a:r>
            <a:r>
              <a:rPr sz="2000" b="1" spc="-45" dirty="0">
                <a:latin typeface="Calibri"/>
                <a:cs typeface="Calibri"/>
              </a:rPr>
              <a:t> </a:t>
            </a:r>
            <a:r>
              <a:rPr sz="2000" b="1" spc="-20" dirty="0">
                <a:latin typeface="Calibri"/>
                <a:cs typeface="Calibri"/>
              </a:rPr>
              <a:t>text</a:t>
            </a:r>
            <a:endParaRPr sz="2000">
              <a:latin typeface="Calibri"/>
              <a:cs typeface="Calibri"/>
            </a:endParaRPr>
          </a:p>
        </p:txBody>
      </p:sp>
      <p:sp>
        <p:nvSpPr>
          <p:cNvPr id="82" name="object 82"/>
          <p:cNvSpPr/>
          <p:nvPr/>
        </p:nvSpPr>
        <p:spPr>
          <a:xfrm>
            <a:off x="8533638"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83" name="object 83"/>
          <p:cNvSpPr txBox="1"/>
          <p:nvPr/>
        </p:nvSpPr>
        <p:spPr>
          <a:xfrm>
            <a:off x="9277857" y="6182055"/>
            <a:ext cx="186182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16-bit</a:t>
            </a:r>
            <a:r>
              <a:rPr sz="2000" b="1" spc="-60" dirty="0">
                <a:latin typeface="Calibri"/>
                <a:cs typeface="Calibri"/>
              </a:rPr>
              <a:t> </a:t>
            </a:r>
            <a:r>
              <a:rPr sz="2000" b="1" spc="-5" dirty="0">
                <a:latin typeface="Calibri"/>
                <a:cs typeface="Calibri"/>
              </a:rPr>
              <a:t>Cipher</a:t>
            </a:r>
            <a:r>
              <a:rPr sz="2000" b="1" spc="-45" dirty="0">
                <a:latin typeface="Calibri"/>
                <a:cs typeface="Calibri"/>
              </a:rPr>
              <a:t> </a:t>
            </a:r>
            <a:r>
              <a:rPr sz="2000" b="1" spc="-20" dirty="0">
                <a:latin typeface="Calibri"/>
                <a:cs typeface="Calibri"/>
              </a:rPr>
              <a:t>text</a:t>
            </a:r>
            <a:endParaRPr sz="2000">
              <a:latin typeface="Calibri"/>
              <a:cs typeface="Calibri"/>
            </a:endParaRPr>
          </a:p>
        </p:txBody>
      </p:sp>
      <p:grpSp>
        <p:nvGrpSpPr>
          <p:cNvPr id="84" name="object 84"/>
          <p:cNvGrpSpPr/>
          <p:nvPr/>
        </p:nvGrpSpPr>
        <p:grpSpPr>
          <a:xfrm>
            <a:off x="8499093" y="4402582"/>
            <a:ext cx="3411220" cy="439420"/>
            <a:chOff x="8499093" y="4402582"/>
            <a:chExt cx="3411220" cy="439420"/>
          </a:xfrm>
        </p:grpSpPr>
        <p:sp>
          <p:nvSpPr>
            <p:cNvPr id="85" name="object 85"/>
            <p:cNvSpPr/>
            <p:nvPr/>
          </p:nvSpPr>
          <p:spPr>
            <a:xfrm>
              <a:off x="8528303" y="4431792"/>
              <a:ext cx="3352800" cy="381000"/>
            </a:xfrm>
            <a:custGeom>
              <a:avLst/>
              <a:gdLst/>
              <a:ahLst/>
              <a:cxnLst/>
              <a:rect l="l" t="t" r="r" b="b"/>
              <a:pathLst>
                <a:path w="3352800" h="381000">
                  <a:moveTo>
                    <a:pt x="3352800" y="0"/>
                  </a:moveTo>
                  <a:lnTo>
                    <a:pt x="0" y="0"/>
                  </a:lnTo>
                  <a:lnTo>
                    <a:pt x="0" y="380999"/>
                  </a:lnTo>
                  <a:lnTo>
                    <a:pt x="3352800" y="380999"/>
                  </a:lnTo>
                  <a:lnTo>
                    <a:pt x="3352800" y="0"/>
                  </a:lnTo>
                  <a:close/>
                </a:path>
              </a:pathLst>
            </a:custGeom>
            <a:solidFill>
              <a:srgbClr val="FFFFFF"/>
            </a:solidFill>
          </p:spPr>
          <p:txBody>
            <a:bodyPr wrap="square" lIns="0" tIns="0" rIns="0" bIns="0" rtlCol="0"/>
            <a:lstStyle/>
            <a:p>
              <a:endParaRPr/>
            </a:p>
          </p:txBody>
        </p:sp>
        <p:sp>
          <p:nvSpPr>
            <p:cNvPr id="86" name="object 86"/>
            <p:cNvSpPr/>
            <p:nvPr/>
          </p:nvSpPr>
          <p:spPr>
            <a:xfrm>
              <a:off x="8528303" y="4431792"/>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57912">
              <a:solidFill>
                <a:srgbClr val="4F81BC"/>
              </a:solidFill>
            </a:ln>
          </p:spPr>
          <p:txBody>
            <a:bodyPr wrap="square" lIns="0" tIns="0" rIns="0" bIns="0" rtlCol="0"/>
            <a:lstStyle/>
            <a:p>
              <a:endParaRPr/>
            </a:p>
          </p:txBody>
        </p:sp>
      </p:grpSp>
      <p:sp>
        <p:nvSpPr>
          <p:cNvPr id="87" name="object 87"/>
          <p:cNvSpPr txBox="1"/>
          <p:nvPr/>
        </p:nvSpPr>
        <p:spPr>
          <a:xfrm>
            <a:off x="8760714" y="4441952"/>
            <a:ext cx="288861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25" dirty="0">
                <a:latin typeface="Calibri"/>
                <a:cs typeface="Calibri"/>
              </a:rPr>
              <a:t> </a:t>
            </a:r>
            <a:r>
              <a:rPr sz="2000" b="1" dirty="0">
                <a:latin typeface="Calibri"/>
                <a:cs typeface="Calibri"/>
              </a:rPr>
              <a:t>Nibble</a:t>
            </a:r>
            <a:r>
              <a:rPr sz="2000" b="1" spc="-4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88" name="object 88"/>
          <p:cNvGrpSpPr/>
          <p:nvPr/>
        </p:nvGrpSpPr>
        <p:grpSpPr>
          <a:xfrm>
            <a:off x="8499093" y="5012182"/>
            <a:ext cx="3411220" cy="439420"/>
            <a:chOff x="8499093" y="5012182"/>
            <a:chExt cx="3411220" cy="439420"/>
          </a:xfrm>
        </p:grpSpPr>
        <p:sp>
          <p:nvSpPr>
            <p:cNvPr id="89" name="object 89"/>
            <p:cNvSpPr/>
            <p:nvPr/>
          </p:nvSpPr>
          <p:spPr>
            <a:xfrm>
              <a:off x="8528303" y="504139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90" name="object 90"/>
            <p:cNvSpPr/>
            <p:nvPr/>
          </p:nvSpPr>
          <p:spPr>
            <a:xfrm>
              <a:off x="8528303" y="504139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91" name="object 91"/>
          <p:cNvSpPr txBox="1"/>
          <p:nvPr/>
        </p:nvSpPr>
        <p:spPr>
          <a:xfrm>
            <a:off x="9275826" y="5051552"/>
            <a:ext cx="185864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5" dirty="0">
                <a:latin typeface="Calibri"/>
                <a:cs typeface="Calibri"/>
              </a:rPr>
              <a:t> </a:t>
            </a:r>
            <a:r>
              <a:rPr sz="2000" b="1" spc="-10" dirty="0">
                <a:latin typeface="Calibri"/>
                <a:cs typeface="Calibri"/>
              </a:rPr>
              <a:t>Row</a:t>
            </a:r>
            <a:endParaRPr sz="2000">
              <a:latin typeface="Calibri"/>
              <a:cs typeface="Calibri"/>
            </a:endParaRPr>
          </a:p>
        </p:txBody>
      </p:sp>
      <p:sp>
        <p:nvSpPr>
          <p:cNvPr id="92" name="object 92"/>
          <p:cNvSpPr/>
          <p:nvPr/>
        </p:nvSpPr>
        <p:spPr>
          <a:xfrm>
            <a:off x="8532876" y="5650991"/>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sp>
        <p:nvSpPr>
          <p:cNvPr id="93" name="object 93"/>
          <p:cNvSpPr txBox="1"/>
          <p:nvPr/>
        </p:nvSpPr>
        <p:spPr>
          <a:xfrm>
            <a:off x="9395206" y="5661456"/>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94" name="object 94"/>
          <p:cNvGrpSpPr/>
          <p:nvPr/>
        </p:nvGrpSpPr>
        <p:grpSpPr>
          <a:xfrm>
            <a:off x="8492997" y="1951989"/>
            <a:ext cx="3411220" cy="439420"/>
            <a:chOff x="8492997" y="1951989"/>
            <a:chExt cx="3411220" cy="439420"/>
          </a:xfrm>
        </p:grpSpPr>
        <p:sp>
          <p:nvSpPr>
            <p:cNvPr id="95" name="object 95"/>
            <p:cNvSpPr/>
            <p:nvPr/>
          </p:nvSpPr>
          <p:spPr>
            <a:xfrm>
              <a:off x="8522207" y="19811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96" name="object 96"/>
            <p:cNvSpPr/>
            <p:nvPr/>
          </p:nvSpPr>
          <p:spPr>
            <a:xfrm>
              <a:off x="8522207" y="19811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97" name="object 97"/>
          <p:cNvSpPr txBox="1"/>
          <p:nvPr/>
        </p:nvSpPr>
        <p:spPr>
          <a:xfrm>
            <a:off x="8755506" y="1989785"/>
            <a:ext cx="2889885" cy="331470"/>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20" dirty="0">
                <a:latin typeface="Calibri"/>
                <a:cs typeface="Calibri"/>
              </a:rPr>
              <a:t> </a:t>
            </a:r>
            <a:r>
              <a:rPr sz="2000" b="1" dirty="0">
                <a:latin typeface="Calibri"/>
                <a:cs typeface="Calibri"/>
              </a:rPr>
              <a:t>Nibble</a:t>
            </a:r>
            <a:r>
              <a:rPr sz="2000" b="1" spc="-3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98" name="object 98"/>
          <p:cNvGrpSpPr/>
          <p:nvPr/>
        </p:nvGrpSpPr>
        <p:grpSpPr>
          <a:xfrm>
            <a:off x="8509952" y="1356296"/>
            <a:ext cx="3378835" cy="407034"/>
            <a:chOff x="8509952" y="1356296"/>
            <a:chExt cx="3378835" cy="407034"/>
          </a:xfrm>
        </p:grpSpPr>
        <p:sp>
          <p:nvSpPr>
            <p:cNvPr id="99" name="object 99"/>
            <p:cNvSpPr/>
            <p:nvPr/>
          </p:nvSpPr>
          <p:spPr>
            <a:xfrm>
              <a:off x="8522970" y="136931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100" name="object 100"/>
            <p:cNvSpPr/>
            <p:nvPr/>
          </p:nvSpPr>
          <p:spPr>
            <a:xfrm>
              <a:off x="85229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101" name="object 101"/>
          <p:cNvSpPr txBox="1"/>
          <p:nvPr/>
        </p:nvSpPr>
        <p:spPr>
          <a:xfrm>
            <a:off x="9384918"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102" name="object 102"/>
          <p:cNvGrpSpPr/>
          <p:nvPr/>
        </p:nvGrpSpPr>
        <p:grpSpPr>
          <a:xfrm>
            <a:off x="4482020" y="960119"/>
            <a:ext cx="5881370" cy="5273040"/>
            <a:chOff x="4482020" y="960119"/>
            <a:chExt cx="5881370" cy="5273040"/>
          </a:xfrm>
        </p:grpSpPr>
        <p:pic>
          <p:nvPicPr>
            <p:cNvPr id="103" name="object 103"/>
            <p:cNvPicPr/>
            <p:nvPr/>
          </p:nvPicPr>
          <p:blipFill>
            <a:blip r:embed="rId9" cstate="print"/>
            <a:stretch>
              <a:fillRect/>
            </a:stretch>
          </p:blipFill>
          <p:spPr>
            <a:xfrm>
              <a:off x="10052304" y="5897879"/>
              <a:ext cx="310959" cy="335254"/>
            </a:xfrm>
            <a:prstGeom prst="rect">
              <a:avLst/>
            </a:prstGeom>
          </p:spPr>
        </p:pic>
        <p:pic>
          <p:nvPicPr>
            <p:cNvPr id="104" name="object 104"/>
            <p:cNvPicPr/>
            <p:nvPr/>
          </p:nvPicPr>
          <p:blipFill>
            <a:blip r:embed="rId10" cstate="print"/>
            <a:stretch>
              <a:fillRect/>
            </a:stretch>
          </p:blipFill>
          <p:spPr>
            <a:xfrm>
              <a:off x="10152888" y="6032754"/>
              <a:ext cx="114300" cy="139700"/>
            </a:xfrm>
            <a:prstGeom prst="rect">
              <a:avLst/>
            </a:prstGeom>
          </p:spPr>
        </p:pic>
        <p:pic>
          <p:nvPicPr>
            <p:cNvPr id="105" name="object 105"/>
            <p:cNvPicPr/>
            <p:nvPr/>
          </p:nvPicPr>
          <p:blipFill>
            <a:blip r:embed="rId11" cstate="print"/>
            <a:stretch>
              <a:fillRect/>
            </a:stretch>
          </p:blipFill>
          <p:spPr>
            <a:xfrm>
              <a:off x="10047732" y="5288279"/>
              <a:ext cx="310959" cy="425195"/>
            </a:xfrm>
            <a:prstGeom prst="rect">
              <a:avLst/>
            </a:prstGeom>
          </p:spPr>
        </p:pic>
        <p:pic>
          <p:nvPicPr>
            <p:cNvPr id="106" name="object 106"/>
            <p:cNvPicPr/>
            <p:nvPr/>
          </p:nvPicPr>
          <p:blipFill>
            <a:blip r:embed="rId12" cstate="print"/>
            <a:stretch>
              <a:fillRect/>
            </a:stretch>
          </p:blipFill>
          <p:spPr>
            <a:xfrm>
              <a:off x="10150855" y="5423154"/>
              <a:ext cx="114300" cy="229019"/>
            </a:xfrm>
            <a:prstGeom prst="rect">
              <a:avLst/>
            </a:prstGeom>
          </p:spPr>
        </p:pic>
        <p:pic>
          <p:nvPicPr>
            <p:cNvPr id="107" name="object 107"/>
            <p:cNvPicPr/>
            <p:nvPr/>
          </p:nvPicPr>
          <p:blipFill>
            <a:blip r:embed="rId11" cstate="print"/>
            <a:stretch>
              <a:fillRect/>
            </a:stretch>
          </p:blipFill>
          <p:spPr>
            <a:xfrm>
              <a:off x="10037064" y="4692396"/>
              <a:ext cx="310959" cy="425195"/>
            </a:xfrm>
            <a:prstGeom prst="rect">
              <a:avLst/>
            </a:prstGeom>
          </p:spPr>
        </p:pic>
        <p:pic>
          <p:nvPicPr>
            <p:cNvPr id="108" name="object 108"/>
            <p:cNvPicPr/>
            <p:nvPr/>
          </p:nvPicPr>
          <p:blipFill>
            <a:blip r:embed="rId13" cstate="print"/>
            <a:stretch>
              <a:fillRect/>
            </a:stretch>
          </p:blipFill>
          <p:spPr>
            <a:xfrm>
              <a:off x="10140188" y="4827269"/>
              <a:ext cx="114300" cy="228981"/>
            </a:xfrm>
            <a:prstGeom prst="rect">
              <a:avLst/>
            </a:prstGeom>
          </p:spPr>
        </p:pic>
        <p:pic>
          <p:nvPicPr>
            <p:cNvPr id="109" name="object 109"/>
            <p:cNvPicPr/>
            <p:nvPr/>
          </p:nvPicPr>
          <p:blipFill>
            <a:blip r:embed="rId11" cstate="print"/>
            <a:stretch>
              <a:fillRect/>
            </a:stretch>
          </p:blipFill>
          <p:spPr>
            <a:xfrm>
              <a:off x="10030967" y="4038599"/>
              <a:ext cx="310959" cy="425195"/>
            </a:xfrm>
            <a:prstGeom prst="rect">
              <a:avLst/>
            </a:prstGeom>
          </p:spPr>
        </p:pic>
        <p:pic>
          <p:nvPicPr>
            <p:cNvPr id="110" name="object 110"/>
            <p:cNvPicPr/>
            <p:nvPr/>
          </p:nvPicPr>
          <p:blipFill>
            <a:blip r:embed="rId13" cstate="print"/>
            <a:stretch>
              <a:fillRect/>
            </a:stretch>
          </p:blipFill>
          <p:spPr>
            <a:xfrm>
              <a:off x="10134092" y="4173474"/>
              <a:ext cx="114300" cy="228981"/>
            </a:xfrm>
            <a:prstGeom prst="rect">
              <a:avLst/>
            </a:prstGeom>
          </p:spPr>
        </p:pic>
        <p:pic>
          <p:nvPicPr>
            <p:cNvPr id="111" name="object 111"/>
            <p:cNvPicPr/>
            <p:nvPr/>
          </p:nvPicPr>
          <p:blipFill>
            <a:blip r:embed="rId11" cstate="print"/>
            <a:stretch>
              <a:fillRect/>
            </a:stretch>
          </p:blipFill>
          <p:spPr>
            <a:xfrm>
              <a:off x="10047732" y="3428999"/>
              <a:ext cx="310959" cy="425195"/>
            </a:xfrm>
            <a:prstGeom prst="rect">
              <a:avLst/>
            </a:prstGeom>
          </p:spPr>
        </p:pic>
        <p:pic>
          <p:nvPicPr>
            <p:cNvPr id="112" name="object 112"/>
            <p:cNvPicPr/>
            <p:nvPr/>
          </p:nvPicPr>
          <p:blipFill>
            <a:blip r:embed="rId13" cstate="print"/>
            <a:stretch>
              <a:fillRect/>
            </a:stretch>
          </p:blipFill>
          <p:spPr>
            <a:xfrm>
              <a:off x="10150855" y="3563874"/>
              <a:ext cx="114300" cy="228981"/>
            </a:xfrm>
            <a:prstGeom prst="rect">
              <a:avLst/>
            </a:prstGeom>
          </p:spPr>
        </p:pic>
        <p:pic>
          <p:nvPicPr>
            <p:cNvPr id="113" name="object 113"/>
            <p:cNvPicPr/>
            <p:nvPr/>
          </p:nvPicPr>
          <p:blipFill>
            <a:blip r:embed="rId11" cstate="print"/>
            <a:stretch>
              <a:fillRect/>
            </a:stretch>
          </p:blipFill>
          <p:spPr>
            <a:xfrm>
              <a:off x="10047732" y="2819399"/>
              <a:ext cx="310959" cy="425196"/>
            </a:xfrm>
            <a:prstGeom prst="rect">
              <a:avLst/>
            </a:prstGeom>
          </p:spPr>
        </p:pic>
        <p:pic>
          <p:nvPicPr>
            <p:cNvPr id="114" name="object 114"/>
            <p:cNvPicPr/>
            <p:nvPr/>
          </p:nvPicPr>
          <p:blipFill>
            <a:blip r:embed="rId13" cstate="print"/>
            <a:stretch>
              <a:fillRect/>
            </a:stretch>
          </p:blipFill>
          <p:spPr>
            <a:xfrm>
              <a:off x="10150855" y="2954274"/>
              <a:ext cx="114300" cy="228980"/>
            </a:xfrm>
            <a:prstGeom prst="rect">
              <a:avLst/>
            </a:prstGeom>
          </p:spPr>
        </p:pic>
        <p:pic>
          <p:nvPicPr>
            <p:cNvPr id="115" name="object 115"/>
            <p:cNvPicPr/>
            <p:nvPr/>
          </p:nvPicPr>
          <p:blipFill>
            <a:blip r:embed="rId11" cstate="print"/>
            <a:stretch>
              <a:fillRect/>
            </a:stretch>
          </p:blipFill>
          <p:spPr>
            <a:xfrm>
              <a:off x="10037064" y="2221991"/>
              <a:ext cx="310959" cy="425196"/>
            </a:xfrm>
            <a:prstGeom prst="rect">
              <a:avLst/>
            </a:prstGeom>
          </p:spPr>
        </p:pic>
        <p:pic>
          <p:nvPicPr>
            <p:cNvPr id="116" name="object 116"/>
            <p:cNvPicPr/>
            <p:nvPr/>
          </p:nvPicPr>
          <p:blipFill>
            <a:blip r:embed="rId13" cstate="print"/>
            <a:stretch>
              <a:fillRect/>
            </a:stretch>
          </p:blipFill>
          <p:spPr>
            <a:xfrm>
              <a:off x="10140188" y="2356866"/>
              <a:ext cx="114300" cy="228981"/>
            </a:xfrm>
            <a:prstGeom prst="rect">
              <a:avLst/>
            </a:prstGeom>
          </p:spPr>
        </p:pic>
        <p:pic>
          <p:nvPicPr>
            <p:cNvPr id="117" name="object 117"/>
            <p:cNvPicPr/>
            <p:nvPr/>
          </p:nvPicPr>
          <p:blipFill>
            <a:blip r:embed="rId11" cstate="print"/>
            <a:stretch>
              <a:fillRect/>
            </a:stretch>
          </p:blipFill>
          <p:spPr>
            <a:xfrm>
              <a:off x="10047732" y="1571243"/>
              <a:ext cx="310959" cy="425196"/>
            </a:xfrm>
            <a:prstGeom prst="rect">
              <a:avLst/>
            </a:prstGeom>
          </p:spPr>
        </p:pic>
        <p:pic>
          <p:nvPicPr>
            <p:cNvPr id="118" name="object 118"/>
            <p:cNvPicPr/>
            <p:nvPr/>
          </p:nvPicPr>
          <p:blipFill>
            <a:blip r:embed="rId13" cstate="print"/>
            <a:stretch>
              <a:fillRect/>
            </a:stretch>
          </p:blipFill>
          <p:spPr>
            <a:xfrm>
              <a:off x="10150855" y="1706118"/>
              <a:ext cx="114300" cy="228981"/>
            </a:xfrm>
            <a:prstGeom prst="rect">
              <a:avLst/>
            </a:prstGeom>
          </p:spPr>
        </p:pic>
        <p:pic>
          <p:nvPicPr>
            <p:cNvPr id="119" name="object 119"/>
            <p:cNvPicPr/>
            <p:nvPr/>
          </p:nvPicPr>
          <p:blipFill>
            <a:blip r:embed="rId11" cstate="print"/>
            <a:stretch>
              <a:fillRect/>
            </a:stretch>
          </p:blipFill>
          <p:spPr>
            <a:xfrm>
              <a:off x="10037064" y="960119"/>
              <a:ext cx="310959" cy="425196"/>
            </a:xfrm>
            <a:prstGeom prst="rect">
              <a:avLst/>
            </a:prstGeom>
          </p:spPr>
        </p:pic>
        <p:pic>
          <p:nvPicPr>
            <p:cNvPr id="120" name="object 120"/>
            <p:cNvPicPr/>
            <p:nvPr/>
          </p:nvPicPr>
          <p:blipFill>
            <a:blip r:embed="rId13" cstate="print"/>
            <a:stretch>
              <a:fillRect/>
            </a:stretch>
          </p:blipFill>
          <p:spPr>
            <a:xfrm>
              <a:off x="10140188" y="1094993"/>
              <a:ext cx="114300" cy="228980"/>
            </a:xfrm>
            <a:prstGeom prst="rect">
              <a:avLst/>
            </a:prstGeom>
          </p:spPr>
        </p:pic>
        <p:sp>
          <p:nvSpPr>
            <p:cNvPr id="121" name="object 121"/>
            <p:cNvSpPr/>
            <p:nvPr/>
          </p:nvSpPr>
          <p:spPr>
            <a:xfrm>
              <a:off x="4495038" y="38229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122" name="object 122"/>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123" name="object 123"/>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124" name="object 124"/>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125" name="object 125"/>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sp>
        <p:nvSpPr>
          <p:cNvPr id="126" name="object 126"/>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127" name="object 127"/>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128" name="object 128"/>
          <p:cNvGrpSpPr/>
          <p:nvPr/>
        </p:nvGrpSpPr>
        <p:grpSpPr>
          <a:xfrm>
            <a:off x="4477448" y="1981136"/>
            <a:ext cx="3378835" cy="3860800"/>
            <a:chOff x="4477448" y="1981136"/>
            <a:chExt cx="3378835" cy="3860800"/>
          </a:xfrm>
        </p:grpSpPr>
        <p:pic>
          <p:nvPicPr>
            <p:cNvPr id="129" name="object 129"/>
            <p:cNvPicPr/>
            <p:nvPr/>
          </p:nvPicPr>
          <p:blipFill>
            <a:blip r:embed="rId14" cstate="print"/>
            <a:stretch>
              <a:fillRect/>
            </a:stretch>
          </p:blipFill>
          <p:spPr>
            <a:xfrm>
              <a:off x="6018275" y="4808219"/>
              <a:ext cx="310959" cy="1033297"/>
            </a:xfrm>
            <a:prstGeom prst="rect">
              <a:avLst/>
            </a:prstGeom>
          </p:spPr>
        </p:pic>
        <p:sp>
          <p:nvSpPr>
            <p:cNvPr id="130" name="object 130"/>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131" name="object 131"/>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132" name="object 132"/>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133" name="object 133"/>
          <p:cNvGrpSpPr/>
          <p:nvPr/>
        </p:nvGrpSpPr>
        <p:grpSpPr>
          <a:xfrm>
            <a:off x="4477448" y="1370012"/>
            <a:ext cx="3378835" cy="2629535"/>
            <a:chOff x="4477448" y="1370012"/>
            <a:chExt cx="3378835" cy="2629535"/>
          </a:xfrm>
        </p:grpSpPr>
        <p:pic>
          <p:nvPicPr>
            <p:cNvPr id="134" name="object 134"/>
            <p:cNvPicPr/>
            <p:nvPr/>
          </p:nvPicPr>
          <p:blipFill>
            <a:blip r:embed="rId15" cstate="print"/>
            <a:stretch>
              <a:fillRect/>
            </a:stretch>
          </p:blipFill>
          <p:spPr>
            <a:xfrm>
              <a:off x="6013703" y="2356103"/>
              <a:ext cx="310959" cy="1642872"/>
            </a:xfrm>
            <a:prstGeom prst="rect">
              <a:avLst/>
            </a:prstGeom>
          </p:spPr>
        </p:pic>
        <p:sp>
          <p:nvSpPr>
            <p:cNvPr id="135" name="object 135"/>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sp>
          <p:nvSpPr>
            <p:cNvPr id="136" name="object 136"/>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137" name="object 137"/>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grpSp>
        <p:nvGrpSpPr>
          <p:cNvPr id="138" name="object 138"/>
          <p:cNvGrpSpPr/>
          <p:nvPr/>
        </p:nvGrpSpPr>
        <p:grpSpPr>
          <a:xfrm>
            <a:off x="3485388" y="1127734"/>
            <a:ext cx="5201920" cy="4892675"/>
            <a:chOff x="3485388" y="1127734"/>
            <a:chExt cx="5201920" cy="4892675"/>
          </a:xfrm>
        </p:grpSpPr>
        <p:pic>
          <p:nvPicPr>
            <p:cNvPr id="139" name="object 139"/>
            <p:cNvPicPr/>
            <p:nvPr/>
          </p:nvPicPr>
          <p:blipFill>
            <a:blip r:embed="rId2" cstate="print"/>
            <a:stretch>
              <a:fillRect/>
            </a:stretch>
          </p:blipFill>
          <p:spPr>
            <a:xfrm>
              <a:off x="6009132" y="1744967"/>
              <a:ext cx="310959" cy="423684"/>
            </a:xfrm>
            <a:prstGeom prst="rect">
              <a:avLst/>
            </a:prstGeom>
          </p:spPr>
        </p:pic>
        <p:pic>
          <p:nvPicPr>
            <p:cNvPr id="140" name="object 140"/>
            <p:cNvPicPr/>
            <p:nvPr/>
          </p:nvPicPr>
          <p:blipFill>
            <a:blip r:embed="rId16" cstate="print"/>
            <a:stretch>
              <a:fillRect/>
            </a:stretch>
          </p:blipFill>
          <p:spPr>
            <a:xfrm>
              <a:off x="6109716" y="1764029"/>
              <a:ext cx="114300" cy="228600"/>
            </a:xfrm>
            <a:prstGeom prst="rect">
              <a:avLst/>
            </a:prstGeom>
          </p:spPr>
        </p:pic>
        <p:pic>
          <p:nvPicPr>
            <p:cNvPr id="141" name="object 141"/>
            <p:cNvPicPr/>
            <p:nvPr/>
          </p:nvPicPr>
          <p:blipFill>
            <a:blip r:embed="rId2" cstate="print"/>
            <a:stretch>
              <a:fillRect/>
            </a:stretch>
          </p:blipFill>
          <p:spPr>
            <a:xfrm>
              <a:off x="6022848" y="4198607"/>
              <a:ext cx="310959" cy="423684"/>
            </a:xfrm>
            <a:prstGeom prst="rect">
              <a:avLst/>
            </a:prstGeom>
          </p:spPr>
        </p:pic>
        <p:pic>
          <p:nvPicPr>
            <p:cNvPr id="142" name="object 142"/>
            <p:cNvPicPr/>
            <p:nvPr/>
          </p:nvPicPr>
          <p:blipFill>
            <a:blip r:embed="rId16" cstate="print"/>
            <a:stretch>
              <a:fillRect/>
            </a:stretch>
          </p:blipFill>
          <p:spPr>
            <a:xfrm>
              <a:off x="6123432" y="4217669"/>
              <a:ext cx="114300" cy="228600"/>
            </a:xfrm>
            <a:prstGeom prst="rect">
              <a:avLst/>
            </a:prstGeom>
          </p:spPr>
        </p:pic>
        <p:pic>
          <p:nvPicPr>
            <p:cNvPr id="143" name="object 143"/>
            <p:cNvPicPr/>
            <p:nvPr/>
          </p:nvPicPr>
          <p:blipFill>
            <a:blip r:embed="rId6" cstate="print"/>
            <a:stretch>
              <a:fillRect/>
            </a:stretch>
          </p:blipFill>
          <p:spPr>
            <a:xfrm>
              <a:off x="6009132" y="1127734"/>
              <a:ext cx="310959" cy="431317"/>
            </a:xfrm>
            <a:prstGeom prst="rect">
              <a:avLst/>
            </a:prstGeom>
          </p:spPr>
        </p:pic>
        <p:pic>
          <p:nvPicPr>
            <p:cNvPr id="144" name="object 144"/>
            <p:cNvPicPr/>
            <p:nvPr/>
          </p:nvPicPr>
          <p:blipFill>
            <a:blip r:embed="rId17" cstate="print"/>
            <a:stretch>
              <a:fillRect/>
            </a:stretch>
          </p:blipFill>
          <p:spPr>
            <a:xfrm>
              <a:off x="6109716" y="1146809"/>
              <a:ext cx="114300" cy="236219"/>
            </a:xfrm>
            <a:prstGeom prst="rect">
              <a:avLst/>
            </a:prstGeom>
          </p:spPr>
        </p:pic>
        <p:pic>
          <p:nvPicPr>
            <p:cNvPr id="145" name="object 145"/>
            <p:cNvPicPr/>
            <p:nvPr/>
          </p:nvPicPr>
          <p:blipFill>
            <a:blip r:embed="rId18" cstate="print"/>
            <a:stretch>
              <a:fillRect/>
            </a:stretch>
          </p:blipFill>
          <p:spPr>
            <a:xfrm>
              <a:off x="3499104" y="5707379"/>
              <a:ext cx="1039355" cy="310959"/>
            </a:xfrm>
            <a:prstGeom prst="rect">
              <a:avLst/>
            </a:prstGeom>
          </p:spPr>
        </p:pic>
        <p:sp>
          <p:nvSpPr>
            <p:cNvPr id="146" name="object 146"/>
            <p:cNvSpPr/>
            <p:nvPr/>
          </p:nvSpPr>
          <p:spPr>
            <a:xfrm>
              <a:off x="3656838" y="5786831"/>
              <a:ext cx="843915" cy="114300"/>
            </a:xfrm>
            <a:custGeom>
              <a:avLst/>
              <a:gdLst/>
              <a:ahLst/>
              <a:cxnLst/>
              <a:rect l="l" t="t" r="r" b="b"/>
              <a:pathLst>
                <a:path w="843914" h="114300">
                  <a:moveTo>
                    <a:pt x="115188" y="0"/>
                  </a:moveTo>
                  <a:lnTo>
                    <a:pt x="0" y="55422"/>
                  </a:lnTo>
                  <a:lnTo>
                    <a:pt x="113411" y="114287"/>
                  </a:lnTo>
                  <a:lnTo>
                    <a:pt x="114003" y="76194"/>
                  </a:lnTo>
                  <a:lnTo>
                    <a:pt x="94996" y="75907"/>
                  </a:lnTo>
                  <a:lnTo>
                    <a:pt x="95503" y="37807"/>
                  </a:lnTo>
                  <a:lnTo>
                    <a:pt x="114600" y="37807"/>
                  </a:lnTo>
                  <a:lnTo>
                    <a:pt x="115188" y="0"/>
                  </a:lnTo>
                  <a:close/>
                </a:path>
                <a:path w="843914" h="114300">
                  <a:moveTo>
                    <a:pt x="114596" y="38095"/>
                  </a:moveTo>
                  <a:lnTo>
                    <a:pt x="114003" y="76194"/>
                  </a:lnTo>
                  <a:lnTo>
                    <a:pt x="843026" y="87172"/>
                  </a:lnTo>
                  <a:lnTo>
                    <a:pt x="843661" y="49072"/>
                  </a:lnTo>
                  <a:lnTo>
                    <a:pt x="114596" y="38095"/>
                  </a:lnTo>
                  <a:close/>
                </a:path>
                <a:path w="843914" h="114300">
                  <a:moveTo>
                    <a:pt x="95503" y="37807"/>
                  </a:moveTo>
                  <a:lnTo>
                    <a:pt x="94996" y="75907"/>
                  </a:lnTo>
                  <a:lnTo>
                    <a:pt x="114003" y="76194"/>
                  </a:lnTo>
                  <a:lnTo>
                    <a:pt x="114596" y="38095"/>
                  </a:lnTo>
                  <a:lnTo>
                    <a:pt x="95503" y="37807"/>
                  </a:lnTo>
                  <a:close/>
                </a:path>
                <a:path w="843914" h="114300">
                  <a:moveTo>
                    <a:pt x="114600" y="37807"/>
                  </a:moveTo>
                  <a:lnTo>
                    <a:pt x="95503" y="37807"/>
                  </a:lnTo>
                  <a:lnTo>
                    <a:pt x="114596" y="38095"/>
                  </a:lnTo>
                  <a:lnTo>
                    <a:pt x="114600" y="37807"/>
                  </a:lnTo>
                  <a:close/>
                </a:path>
              </a:pathLst>
            </a:custGeom>
            <a:solidFill>
              <a:srgbClr val="8063A1"/>
            </a:solidFill>
          </p:spPr>
          <p:txBody>
            <a:bodyPr wrap="square" lIns="0" tIns="0" rIns="0" bIns="0" rtlCol="0"/>
            <a:lstStyle/>
            <a:p>
              <a:endParaRPr/>
            </a:p>
          </p:txBody>
        </p:sp>
        <p:pic>
          <p:nvPicPr>
            <p:cNvPr id="147" name="object 147"/>
            <p:cNvPicPr/>
            <p:nvPr/>
          </p:nvPicPr>
          <p:blipFill>
            <a:blip r:embed="rId18" cstate="print"/>
            <a:stretch>
              <a:fillRect/>
            </a:stretch>
          </p:blipFill>
          <p:spPr>
            <a:xfrm>
              <a:off x="3485388" y="3866451"/>
              <a:ext cx="1039355" cy="310959"/>
            </a:xfrm>
            <a:prstGeom prst="rect">
              <a:avLst/>
            </a:prstGeom>
          </p:spPr>
        </p:pic>
        <p:sp>
          <p:nvSpPr>
            <p:cNvPr id="148" name="object 148"/>
            <p:cNvSpPr/>
            <p:nvPr/>
          </p:nvSpPr>
          <p:spPr>
            <a:xfrm>
              <a:off x="3643122" y="3945889"/>
              <a:ext cx="843915" cy="114300"/>
            </a:xfrm>
            <a:custGeom>
              <a:avLst/>
              <a:gdLst/>
              <a:ahLst/>
              <a:cxnLst/>
              <a:rect l="l" t="t" r="r" b="b"/>
              <a:pathLst>
                <a:path w="843914" h="114300">
                  <a:moveTo>
                    <a:pt x="115188" y="0"/>
                  </a:moveTo>
                  <a:lnTo>
                    <a:pt x="0" y="55372"/>
                  </a:lnTo>
                  <a:lnTo>
                    <a:pt x="113411" y="114173"/>
                  </a:lnTo>
                  <a:lnTo>
                    <a:pt x="114003" y="76106"/>
                  </a:lnTo>
                  <a:lnTo>
                    <a:pt x="94995" y="75818"/>
                  </a:lnTo>
                  <a:lnTo>
                    <a:pt x="95503" y="37718"/>
                  </a:lnTo>
                  <a:lnTo>
                    <a:pt x="114601" y="37718"/>
                  </a:lnTo>
                  <a:lnTo>
                    <a:pt x="115188" y="0"/>
                  </a:lnTo>
                  <a:close/>
                </a:path>
                <a:path w="843914" h="114300">
                  <a:moveTo>
                    <a:pt x="114597" y="38007"/>
                  </a:moveTo>
                  <a:lnTo>
                    <a:pt x="114003" y="76106"/>
                  </a:lnTo>
                  <a:lnTo>
                    <a:pt x="843026" y="87122"/>
                  </a:lnTo>
                  <a:lnTo>
                    <a:pt x="843533" y="49022"/>
                  </a:lnTo>
                  <a:lnTo>
                    <a:pt x="114597" y="38007"/>
                  </a:lnTo>
                  <a:close/>
                </a:path>
                <a:path w="843914" h="114300">
                  <a:moveTo>
                    <a:pt x="95503" y="37718"/>
                  </a:moveTo>
                  <a:lnTo>
                    <a:pt x="94995" y="75818"/>
                  </a:lnTo>
                  <a:lnTo>
                    <a:pt x="114003" y="76106"/>
                  </a:lnTo>
                  <a:lnTo>
                    <a:pt x="114597" y="38007"/>
                  </a:lnTo>
                  <a:lnTo>
                    <a:pt x="95503" y="37718"/>
                  </a:lnTo>
                  <a:close/>
                </a:path>
                <a:path w="843914" h="114300">
                  <a:moveTo>
                    <a:pt x="114601" y="37718"/>
                  </a:moveTo>
                  <a:lnTo>
                    <a:pt x="95503" y="37718"/>
                  </a:lnTo>
                  <a:lnTo>
                    <a:pt x="114597" y="38007"/>
                  </a:lnTo>
                  <a:lnTo>
                    <a:pt x="114601" y="37718"/>
                  </a:lnTo>
                  <a:close/>
                </a:path>
              </a:pathLst>
            </a:custGeom>
            <a:solidFill>
              <a:srgbClr val="8063A1"/>
            </a:solidFill>
          </p:spPr>
          <p:txBody>
            <a:bodyPr wrap="square" lIns="0" tIns="0" rIns="0" bIns="0" rtlCol="0"/>
            <a:lstStyle/>
            <a:p>
              <a:endParaRPr/>
            </a:p>
          </p:txBody>
        </p:sp>
        <p:pic>
          <p:nvPicPr>
            <p:cNvPr id="149" name="object 149"/>
            <p:cNvPicPr/>
            <p:nvPr/>
          </p:nvPicPr>
          <p:blipFill>
            <a:blip r:embed="rId18" cstate="print"/>
            <a:stretch>
              <a:fillRect/>
            </a:stretch>
          </p:blipFill>
          <p:spPr>
            <a:xfrm>
              <a:off x="3485388" y="1417383"/>
              <a:ext cx="1039355" cy="310959"/>
            </a:xfrm>
            <a:prstGeom prst="rect">
              <a:avLst/>
            </a:prstGeom>
          </p:spPr>
        </p:pic>
        <p:sp>
          <p:nvSpPr>
            <p:cNvPr id="150" name="object 150"/>
            <p:cNvSpPr/>
            <p:nvPr/>
          </p:nvSpPr>
          <p:spPr>
            <a:xfrm>
              <a:off x="3643122" y="1496821"/>
              <a:ext cx="843915" cy="114300"/>
            </a:xfrm>
            <a:custGeom>
              <a:avLst/>
              <a:gdLst/>
              <a:ahLst/>
              <a:cxnLst/>
              <a:rect l="l" t="t" r="r" b="b"/>
              <a:pathLst>
                <a:path w="843914" h="114300">
                  <a:moveTo>
                    <a:pt x="115188" y="0"/>
                  </a:moveTo>
                  <a:lnTo>
                    <a:pt x="0" y="55372"/>
                  </a:lnTo>
                  <a:lnTo>
                    <a:pt x="113411" y="114300"/>
                  </a:lnTo>
                  <a:lnTo>
                    <a:pt x="114005" y="76106"/>
                  </a:lnTo>
                  <a:lnTo>
                    <a:pt x="94995" y="75818"/>
                  </a:lnTo>
                  <a:lnTo>
                    <a:pt x="95503" y="37718"/>
                  </a:lnTo>
                  <a:lnTo>
                    <a:pt x="114602" y="37718"/>
                  </a:lnTo>
                  <a:lnTo>
                    <a:pt x="115188" y="0"/>
                  </a:lnTo>
                  <a:close/>
                </a:path>
                <a:path w="843914" h="114300">
                  <a:moveTo>
                    <a:pt x="114597" y="38007"/>
                  </a:moveTo>
                  <a:lnTo>
                    <a:pt x="114005" y="76106"/>
                  </a:lnTo>
                  <a:lnTo>
                    <a:pt x="843026" y="87122"/>
                  </a:lnTo>
                  <a:lnTo>
                    <a:pt x="843533" y="49022"/>
                  </a:lnTo>
                  <a:lnTo>
                    <a:pt x="114597" y="38007"/>
                  </a:lnTo>
                  <a:close/>
                </a:path>
                <a:path w="843914" h="114300">
                  <a:moveTo>
                    <a:pt x="95503" y="37718"/>
                  </a:moveTo>
                  <a:lnTo>
                    <a:pt x="94995" y="75818"/>
                  </a:lnTo>
                  <a:lnTo>
                    <a:pt x="114005" y="76106"/>
                  </a:lnTo>
                  <a:lnTo>
                    <a:pt x="114597" y="38007"/>
                  </a:lnTo>
                  <a:lnTo>
                    <a:pt x="95503" y="37718"/>
                  </a:lnTo>
                  <a:close/>
                </a:path>
                <a:path w="843914" h="114300">
                  <a:moveTo>
                    <a:pt x="114602" y="37718"/>
                  </a:moveTo>
                  <a:lnTo>
                    <a:pt x="95503" y="37718"/>
                  </a:lnTo>
                  <a:lnTo>
                    <a:pt x="114597" y="38007"/>
                  </a:lnTo>
                  <a:lnTo>
                    <a:pt x="114602" y="37718"/>
                  </a:lnTo>
                  <a:close/>
                </a:path>
              </a:pathLst>
            </a:custGeom>
            <a:solidFill>
              <a:srgbClr val="8063A1"/>
            </a:solidFill>
          </p:spPr>
          <p:txBody>
            <a:bodyPr wrap="square" lIns="0" tIns="0" rIns="0" bIns="0" rtlCol="0"/>
            <a:lstStyle/>
            <a:p>
              <a:endParaRPr/>
            </a:p>
          </p:txBody>
        </p:sp>
        <p:pic>
          <p:nvPicPr>
            <p:cNvPr id="151" name="object 151"/>
            <p:cNvPicPr/>
            <p:nvPr/>
          </p:nvPicPr>
          <p:blipFill>
            <a:blip r:embed="rId19" cstate="print"/>
            <a:stretch>
              <a:fillRect/>
            </a:stretch>
          </p:blipFill>
          <p:spPr>
            <a:xfrm>
              <a:off x="7799832" y="1425003"/>
              <a:ext cx="877849" cy="310959"/>
            </a:xfrm>
            <a:prstGeom prst="rect">
              <a:avLst/>
            </a:prstGeom>
          </p:spPr>
        </p:pic>
        <p:sp>
          <p:nvSpPr>
            <p:cNvPr id="152" name="object 152"/>
            <p:cNvSpPr/>
            <p:nvPr/>
          </p:nvSpPr>
          <p:spPr>
            <a:xfrm>
              <a:off x="7842884" y="1504822"/>
              <a:ext cx="681355" cy="114300"/>
            </a:xfrm>
            <a:custGeom>
              <a:avLst/>
              <a:gdLst/>
              <a:ahLst/>
              <a:cxnLst/>
              <a:rect l="l" t="t" r="r" b="b"/>
              <a:pathLst>
                <a:path w="681354" h="114300">
                  <a:moveTo>
                    <a:pt x="644841" y="37718"/>
                  </a:moveTo>
                  <a:lnTo>
                    <a:pt x="585470" y="37718"/>
                  </a:lnTo>
                  <a:lnTo>
                    <a:pt x="586232" y="75818"/>
                  </a:lnTo>
                  <a:lnTo>
                    <a:pt x="567096" y="76175"/>
                  </a:lnTo>
                  <a:lnTo>
                    <a:pt x="567817" y="114300"/>
                  </a:lnTo>
                  <a:lnTo>
                    <a:pt x="681101" y="54990"/>
                  </a:lnTo>
                  <a:lnTo>
                    <a:pt x="644841" y="37718"/>
                  </a:lnTo>
                  <a:close/>
                </a:path>
                <a:path w="681354" h="114300">
                  <a:moveTo>
                    <a:pt x="566377" y="38075"/>
                  </a:moveTo>
                  <a:lnTo>
                    <a:pt x="0" y="48640"/>
                  </a:lnTo>
                  <a:lnTo>
                    <a:pt x="762" y="86740"/>
                  </a:lnTo>
                  <a:lnTo>
                    <a:pt x="567096" y="76175"/>
                  </a:lnTo>
                  <a:lnTo>
                    <a:pt x="566377" y="38075"/>
                  </a:lnTo>
                  <a:close/>
                </a:path>
                <a:path w="681354" h="114300">
                  <a:moveTo>
                    <a:pt x="585470" y="37718"/>
                  </a:moveTo>
                  <a:lnTo>
                    <a:pt x="566377" y="38075"/>
                  </a:lnTo>
                  <a:lnTo>
                    <a:pt x="567096" y="76175"/>
                  </a:lnTo>
                  <a:lnTo>
                    <a:pt x="586232" y="75818"/>
                  </a:lnTo>
                  <a:lnTo>
                    <a:pt x="585470" y="37718"/>
                  </a:lnTo>
                  <a:close/>
                </a:path>
                <a:path w="681354" h="114300">
                  <a:moveTo>
                    <a:pt x="565658" y="0"/>
                  </a:moveTo>
                  <a:lnTo>
                    <a:pt x="566377" y="38075"/>
                  </a:lnTo>
                  <a:lnTo>
                    <a:pt x="585470" y="37718"/>
                  </a:lnTo>
                  <a:lnTo>
                    <a:pt x="644841" y="37718"/>
                  </a:lnTo>
                  <a:lnTo>
                    <a:pt x="565658" y="0"/>
                  </a:lnTo>
                  <a:close/>
                </a:path>
              </a:pathLst>
            </a:custGeom>
            <a:solidFill>
              <a:srgbClr val="8063A1"/>
            </a:solidFill>
          </p:spPr>
          <p:txBody>
            <a:bodyPr wrap="square" lIns="0" tIns="0" rIns="0" bIns="0" rtlCol="0"/>
            <a:lstStyle/>
            <a:p>
              <a:endParaRPr/>
            </a:p>
          </p:txBody>
        </p:sp>
        <p:pic>
          <p:nvPicPr>
            <p:cNvPr id="153" name="object 153"/>
            <p:cNvPicPr/>
            <p:nvPr/>
          </p:nvPicPr>
          <p:blipFill>
            <a:blip r:embed="rId20" cstate="print"/>
            <a:stretch>
              <a:fillRect/>
            </a:stretch>
          </p:blipFill>
          <p:spPr>
            <a:xfrm>
              <a:off x="7799832" y="3866451"/>
              <a:ext cx="882396" cy="310959"/>
            </a:xfrm>
            <a:prstGeom prst="rect">
              <a:avLst/>
            </a:prstGeom>
          </p:spPr>
        </p:pic>
        <p:sp>
          <p:nvSpPr>
            <p:cNvPr id="154" name="object 154"/>
            <p:cNvSpPr/>
            <p:nvPr/>
          </p:nvSpPr>
          <p:spPr>
            <a:xfrm>
              <a:off x="7843011" y="3941952"/>
              <a:ext cx="686435" cy="114300"/>
            </a:xfrm>
            <a:custGeom>
              <a:avLst/>
              <a:gdLst/>
              <a:ahLst/>
              <a:cxnLst/>
              <a:rect l="l" t="t" r="r" b="b"/>
              <a:pathLst>
                <a:path w="686434" h="114300">
                  <a:moveTo>
                    <a:pt x="572643" y="0"/>
                  </a:moveTo>
                  <a:lnTo>
                    <a:pt x="572050" y="38071"/>
                  </a:lnTo>
                  <a:lnTo>
                    <a:pt x="591058" y="38354"/>
                  </a:lnTo>
                  <a:lnTo>
                    <a:pt x="590550" y="76454"/>
                  </a:lnTo>
                  <a:lnTo>
                    <a:pt x="571453" y="76454"/>
                  </a:lnTo>
                  <a:lnTo>
                    <a:pt x="570865" y="114300"/>
                  </a:lnTo>
                  <a:lnTo>
                    <a:pt x="649414" y="76454"/>
                  </a:lnTo>
                  <a:lnTo>
                    <a:pt x="590550" y="76454"/>
                  </a:lnTo>
                  <a:lnTo>
                    <a:pt x="571458" y="76170"/>
                  </a:lnTo>
                  <a:lnTo>
                    <a:pt x="650002" y="76170"/>
                  </a:lnTo>
                  <a:lnTo>
                    <a:pt x="686054" y="58801"/>
                  </a:lnTo>
                  <a:lnTo>
                    <a:pt x="572643" y="0"/>
                  </a:lnTo>
                  <a:close/>
                </a:path>
                <a:path w="686434" h="114300">
                  <a:moveTo>
                    <a:pt x="572050" y="38071"/>
                  </a:moveTo>
                  <a:lnTo>
                    <a:pt x="571458" y="76170"/>
                  </a:lnTo>
                  <a:lnTo>
                    <a:pt x="590550" y="76454"/>
                  </a:lnTo>
                  <a:lnTo>
                    <a:pt x="591058" y="38354"/>
                  </a:lnTo>
                  <a:lnTo>
                    <a:pt x="572050" y="38071"/>
                  </a:lnTo>
                  <a:close/>
                </a:path>
                <a:path w="686434" h="114300">
                  <a:moveTo>
                    <a:pt x="508" y="29591"/>
                  </a:moveTo>
                  <a:lnTo>
                    <a:pt x="0" y="67691"/>
                  </a:lnTo>
                  <a:lnTo>
                    <a:pt x="571458" y="76170"/>
                  </a:lnTo>
                  <a:lnTo>
                    <a:pt x="572050" y="38071"/>
                  </a:lnTo>
                  <a:lnTo>
                    <a:pt x="508" y="29591"/>
                  </a:lnTo>
                  <a:close/>
                </a:path>
              </a:pathLst>
            </a:custGeom>
            <a:solidFill>
              <a:srgbClr val="8063A1"/>
            </a:solidFill>
          </p:spPr>
          <p:txBody>
            <a:bodyPr wrap="square" lIns="0" tIns="0" rIns="0" bIns="0" rtlCol="0"/>
            <a:lstStyle/>
            <a:p>
              <a:endParaRPr/>
            </a:p>
          </p:txBody>
        </p:sp>
        <p:pic>
          <p:nvPicPr>
            <p:cNvPr id="155" name="object 155"/>
            <p:cNvPicPr/>
            <p:nvPr/>
          </p:nvPicPr>
          <p:blipFill>
            <a:blip r:embed="rId21" cstate="print"/>
            <a:stretch>
              <a:fillRect/>
            </a:stretch>
          </p:blipFill>
          <p:spPr>
            <a:xfrm>
              <a:off x="7799832" y="5708903"/>
              <a:ext cx="886993" cy="310959"/>
            </a:xfrm>
            <a:prstGeom prst="rect">
              <a:avLst/>
            </a:prstGeom>
          </p:spPr>
        </p:pic>
        <p:sp>
          <p:nvSpPr>
            <p:cNvPr id="156" name="object 156"/>
            <p:cNvSpPr/>
            <p:nvPr/>
          </p:nvSpPr>
          <p:spPr>
            <a:xfrm>
              <a:off x="7843139" y="5785230"/>
              <a:ext cx="691515" cy="114300"/>
            </a:xfrm>
            <a:custGeom>
              <a:avLst/>
              <a:gdLst/>
              <a:ahLst/>
              <a:cxnLst/>
              <a:rect l="l" t="t" r="r" b="b"/>
              <a:pathLst>
                <a:path w="691515" h="114300">
                  <a:moveTo>
                    <a:pt x="577087" y="0"/>
                  </a:moveTo>
                  <a:lnTo>
                    <a:pt x="576876" y="38109"/>
                  </a:lnTo>
                  <a:lnTo>
                    <a:pt x="595883" y="38214"/>
                  </a:lnTo>
                  <a:lnTo>
                    <a:pt x="595629" y="76314"/>
                  </a:lnTo>
                  <a:lnTo>
                    <a:pt x="576664" y="76314"/>
                  </a:lnTo>
                  <a:lnTo>
                    <a:pt x="576452" y="114300"/>
                  </a:lnTo>
                  <a:lnTo>
                    <a:pt x="653448" y="76314"/>
                  </a:lnTo>
                  <a:lnTo>
                    <a:pt x="595629" y="76314"/>
                  </a:lnTo>
                  <a:lnTo>
                    <a:pt x="653661" y="76209"/>
                  </a:lnTo>
                  <a:lnTo>
                    <a:pt x="691006" y="57785"/>
                  </a:lnTo>
                  <a:lnTo>
                    <a:pt x="577087" y="0"/>
                  </a:lnTo>
                  <a:close/>
                </a:path>
                <a:path w="691515" h="114300">
                  <a:moveTo>
                    <a:pt x="576876" y="38109"/>
                  </a:moveTo>
                  <a:lnTo>
                    <a:pt x="576664" y="76209"/>
                  </a:lnTo>
                  <a:lnTo>
                    <a:pt x="595629" y="76314"/>
                  </a:lnTo>
                  <a:lnTo>
                    <a:pt x="595883" y="38214"/>
                  </a:lnTo>
                  <a:lnTo>
                    <a:pt x="576876" y="38109"/>
                  </a:lnTo>
                  <a:close/>
                </a:path>
                <a:path w="691515" h="114300">
                  <a:moveTo>
                    <a:pt x="253" y="34925"/>
                  </a:moveTo>
                  <a:lnTo>
                    <a:pt x="0" y="73025"/>
                  </a:lnTo>
                  <a:lnTo>
                    <a:pt x="576664" y="76209"/>
                  </a:lnTo>
                  <a:lnTo>
                    <a:pt x="576876" y="38109"/>
                  </a:lnTo>
                  <a:lnTo>
                    <a:pt x="253" y="34925"/>
                  </a:lnTo>
                  <a:close/>
                </a:path>
              </a:pathLst>
            </a:custGeom>
            <a:solidFill>
              <a:srgbClr val="8063A1"/>
            </a:solidFill>
          </p:spPr>
          <p:txBody>
            <a:bodyPr wrap="square" lIns="0" tIns="0" rIns="0" bIns="0" rtlCol="0"/>
            <a:lstStyle/>
            <a:p>
              <a:endParaRPr/>
            </a:p>
          </p:txBody>
        </p:sp>
      </p:grpSp>
      <p:sp>
        <p:nvSpPr>
          <p:cNvPr id="157" name="object 157"/>
          <p:cNvSpPr txBox="1"/>
          <p:nvPr/>
        </p:nvSpPr>
        <p:spPr>
          <a:xfrm>
            <a:off x="3871721" y="2590038"/>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158" name="object 158"/>
          <p:cNvSpPr txBox="1"/>
          <p:nvPr/>
        </p:nvSpPr>
        <p:spPr>
          <a:xfrm>
            <a:off x="3879341" y="4972050"/>
            <a:ext cx="1198245" cy="445134"/>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sp>
        <p:nvSpPr>
          <p:cNvPr id="159" name="object 159"/>
          <p:cNvSpPr txBox="1"/>
          <p:nvPr/>
        </p:nvSpPr>
        <p:spPr>
          <a:xfrm>
            <a:off x="6983730" y="4991861"/>
            <a:ext cx="1196340" cy="447040"/>
          </a:xfrm>
          <a:prstGeom prst="rect">
            <a:avLst/>
          </a:prstGeom>
          <a:solidFill>
            <a:srgbClr val="4F81BC"/>
          </a:solidFill>
          <a:ln w="25907">
            <a:solidFill>
              <a:srgbClr val="385D89"/>
            </a:solidFill>
          </a:ln>
        </p:spPr>
        <p:txBody>
          <a:bodyPr vert="horz" wrap="square" lIns="0" tIns="26669" rIns="0" bIns="0" rtlCol="0">
            <a:spAutoFit/>
          </a:bodyPr>
          <a:lstStyle/>
          <a:p>
            <a:pPr marL="90805">
              <a:lnSpc>
                <a:spcPct val="100000"/>
              </a:lnSpc>
              <a:spcBef>
                <a:spcPts val="209"/>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160" name="object 160"/>
          <p:cNvSpPr txBox="1"/>
          <p:nvPr/>
        </p:nvSpPr>
        <p:spPr>
          <a:xfrm>
            <a:off x="7009638" y="2602229"/>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1440">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pic>
        <p:nvPicPr>
          <p:cNvPr id="163" name="Graphic 21"/>
          <p:cNvPicPr>
            <a:picLocks noChangeAspect="1"/>
          </p:cNvPicPr>
          <p:nvPr/>
        </p:nvPicPr>
        <p:blipFill rotWithShape="1">
          <a:blip r:embed="rId2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633933"/>
          </a:xfrm>
          <a:prstGeom prst="rect">
            <a:avLst/>
          </a:prstGeom>
        </p:spPr>
      </p:pic>
      <p:sp>
        <p:nvSpPr>
          <p:cNvPr id="162" name="Title 1"/>
          <p:cNvSpPr txBox="1">
            <a:spLocks/>
          </p:cNvSpPr>
          <p:nvPr/>
        </p:nvSpPr>
        <p:spPr>
          <a:xfrm>
            <a:off x="273858" y="120348"/>
            <a:ext cx="5873162"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r>
              <a:rPr lang="en-US" altLang="en-US" sz="2200" dirty="0">
                <a:latin typeface="Alexandria Black" pitchFamily="2" charset="-78"/>
                <a:ea typeface="ヒラギノ角ゴ Pro W3" charset="-128"/>
                <a:cs typeface="Alexandria Black" pitchFamily="2" charset="-78"/>
              </a:rPr>
              <a:t>and </a:t>
            </a:r>
            <a:r>
              <a:rPr lang="en-US" altLang="en-US" sz="2200" dirty="0" smtClean="0">
                <a:latin typeface="Alexandria Black" pitchFamily="2" charset="-78"/>
                <a:ea typeface="ヒラギノ角ゴ Pro W3" charset="-128"/>
                <a:cs typeface="Alexandria Black" pitchFamily="2" charset="-78"/>
              </a:rPr>
              <a:t>Decryption</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860635646"/>
      </p:ext>
    </p:extLst>
  </p:cSld>
  <p:clrMapOvr>
    <a:masterClrMapping/>
  </p:clrMapOvr>
  <mc:AlternateContent xmlns:mc="http://schemas.openxmlformats.org/markup-compatibility/2006" xmlns:p14="http://schemas.microsoft.com/office/powerpoint/2010/main">
    <mc:Choice Requires="p14">
      <p:transition spd="slow" p14:dur="2000" advTm="261644"/>
    </mc:Choice>
    <mc:Fallback xmlns="">
      <p:transition spd="slow" advTm="26164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06146" y="1047115"/>
            <a:ext cx="11479530" cy="4488815"/>
          </a:xfrm>
          <a:prstGeom prst="rect">
            <a:avLst/>
          </a:prstGeom>
        </p:spPr>
        <p:txBody>
          <a:bodyPr vert="horz" wrap="square" lIns="0" tIns="12700" rIns="0" bIns="0" rtlCol="0">
            <a:spAutoFit/>
          </a:bodyPr>
          <a:lstStyle/>
          <a:p>
            <a:pPr marL="556260" indent="-544195">
              <a:lnSpc>
                <a:spcPct val="100000"/>
              </a:lnSpc>
              <a:spcBef>
                <a:spcPts val="100"/>
              </a:spcBef>
              <a:buSzPct val="97916"/>
              <a:buFont typeface="Wingdings"/>
              <a:buChar char=""/>
              <a:tabLst>
                <a:tab pos="556895" algn="l"/>
              </a:tabLst>
            </a:pPr>
            <a:r>
              <a:rPr sz="4800" spc="95" dirty="0">
                <a:solidFill>
                  <a:srgbClr val="0F243E"/>
                </a:solidFill>
                <a:latin typeface="Microsoft Sans Serif"/>
                <a:cs typeface="Microsoft Sans Serif"/>
              </a:rPr>
              <a:t>16</a:t>
            </a:r>
            <a:r>
              <a:rPr sz="4800" spc="-5" dirty="0">
                <a:solidFill>
                  <a:srgbClr val="0F243E"/>
                </a:solidFill>
                <a:latin typeface="Microsoft Sans Serif"/>
                <a:cs typeface="Microsoft Sans Serif"/>
              </a:rPr>
              <a:t>-</a:t>
            </a:r>
            <a:r>
              <a:rPr sz="4800" spc="-20" dirty="0">
                <a:solidFill>
                  <a:srgbClr val="0F243E"/>
                </a:solidFill>
                <a:latin typeface="Microsoft Sans Serif"/>
                <a:cs typeface="Microsoft Sans Serif"/>
              </a:rPr>
              <a:t>bit</a:t>
            </a:r>
            <a:r>
              <a:rPr sz="4800" spc="120" dirty="0">
                <a:solidFill>
                  <a:srgbClr val="0F243E"/>
                </a:solidFill>
                <a:latin typeface="Microsoft Sans Serif"/>
                <a:cs typeface="Microsoft Sans Serif"/>
              </a:rPr>
              <a:t> </a:t>
            </a:r>
            <a:r>
              <a:rPr sz="4800" spc="-160" dirty="0">
                <a:solidFill>
                  <a:srgbClr val="0F243E"/>
                </a:solidFill>
                <a:latin typeface="Microsoft Sans Serif"/>
                <a:cs typeface="Microsoft Sans Serif"/>
              </a:rPr>
              <a:t>Plaintext,</a:t>
            </a:r>
            <a:r>
              <a:rPr sz="4800" spc="125" dirty="0">
                <a:solidFill>
                  <a:srgbClr val="0F243E"/>
                </a:solidFill>
                <a:latin typeface="Microsoft Sans Serif"/>
                <a:cs typeface="Microsoft Sans Serif"/>
              </a:rPr>
              <a:t> </a:t>
            </a:r>
            <a:r>
              <a:rPr sz="4800" spc="-430" dirty="0">
                <a:solidFill>
                  <a:srgbClr val="0F243E"/>
                </a:solidFill>
                <a:latin typeface="Microsoft Sans Serif"/>
                <a:cs typeface="Microsoft Sans Serif"/>
              </a:rPr>
              <a:t>P=</a:t>
            </a:r>
            <a:r>
              <a:rPr sz="4800" spc="100" dirty="0">
                <a:solidFill>
                  <a:srgbClr val="0F243E"/>
                </a:solidFill>
                <a:latin typeface="Microsoft Sans Serif"/>
                <a:cs typeface="Microsoft Sans Serif"/>
              </a:rPr>
              <a:t> </a:t>
            </a:r>
            <a:r>
              <a:rPr sz="4800" spc="-275" dirty="0">
                <a:solidFill>
                  <a:srgbClr val="0F243E"/>
                </a:solidFill>
                <a:latin typeface="Microsoft Sans Serif"/>
                <a:cs typeface="Microsoft Sans Serif"/>
              </a:rPr>
              <a:t>D</a:t>
            </a:r>
            <a:r>
              <a:rPr sz="4800" spc="100" dirty="0">
                <a:solidFill>
                  <a:srgbClr val="0F243E"/>
                </a:solidFill>
                <a:latin typeface="Microsoft Sans Serif"/>
                <a:cs typeface="Microsoft Sans Serif"/>
              </a:rPr>
              <a:t>7</a:t>
            </a:r>
            <a:r>
              <a:rPr sz="4800" spc="110" dirty="0">
                <a:solidFill>
                  <a:srgbClr val="0F243E"/>
                </a:solidFill>
                <a:latin typeface="Microsoft Sans Serif"/>
                <a:cs typeface="Microsoft Sans Serif"/>
              </a:rPr>
              <a:t> </a:t>
            </a:r>
            <a:r>
              <a:rPr sz="4800" spc="100" dirty="0">
                <a:solidFill>
                  <a:srgbClr val="0F243E"/>
                </a:solidFill>
                <a:latin typeface="Microsoft Sans Serif"/>
                <a:cs typeface="Microsoft Sans Serif"/>
              </a:rPr>
              <a:t>28</a:t>
            </a:r>
            <a:endParaRPr sz="4800">
              <a:latin typeface="Microsoft Sans Serif"/>
              <a:cs typeface="Microsoft Sans Serif"/>
            </a:endParaRPr>
          </a:p>
          <a:p>
            <a:pPr marL="4947920">
              <a:lnSpc>
                <a:spcPct val="100000"/>
              </a:lnSpc>
              <a:spcBef>
                <a:spcPts val="4029"/>
              </a:spcBef>
            </a:pPr>
            <a:r>
              <a:rPr sz="4800" spc="75" dirty="0">
                <a:solidFill>
                  <a:srgbClr val="0F243E"/>
                </a:solidFill>
                <a:latin typeface="Microsoft Sans Serif"/>
                <a:cs typeface="Microsoft Sans Serif"/>
              </a:rPr>
              <a:t>=1101</a:t>
            </a:r>
            <a:r>
              <a:rPr sz="4800" spc="90" dirty="0">
                <a:solidFill>
                  <a:srgbClr val="0F243E"/>
                </a:solidFill>
                <a:latin typeface="Microsoft Sans Serif"/>
                <a:cs typeface="Microsoft Sans Serif"/>
              </a:rPr>
              <a:t> </a:t>
            </a:r>
            <a:r>
              <a:rPr sz="4800" spc="100" dirty="0">
                <a:solidFill>
                  <a:srgbClr val="0F243E"/>
                </a:solidFill>
                <a:latin typeface="Microsoft Sans Serif"/>
                <a:cs typeface="Microsoft Sans Serif"/>
              </a:rPr>
              <a:t>0111 0010 1000</a:t>
            </a:r>
            <a:endParaRPr sz="4800">
              <a:latin typeface="Microsoft Sans Serif"/>
              <a:cs typeface="Microsoft Sans Serif"/>
            </a:endParaRPr>
          </a:p>
          <a:p>
            <a:pPr marL="556260" indent="-544195">
              <a:lnSpc>
                <a:spcPct val="100000"/>
              </a:lnSpc>
              <a:spcBef>
                <a:spcPts val="4035"/>
              </a:spcBef>
              <a:buSzPct val="97916"/>
              <a:buFont typeface="Wingdings"/>
              <a:buChar char=""/>
              <a:tabLst>
                <a:tab pos="556895" algn="l"/>
              </a:tabLst>
            </a:pPr>
            <a:r>
              <a:rPr sz="4800" spc="20" dirty="0">
                <a:solidFill>
                  <a:srgbClr val="0F243E"/>
                </a:solidFill>
                <a:latin typeface="Microsoft Sans Serif"/>
                <a:cs typeface="Microsoft Sans Serif"/>
              </a:rPr>
              <a:t>16-bit</a:t>
            </a:r>
            <a:r>
              <a:rPr sz="4800" spc="105" dirty="0">
                <a:solidFill>
                  <a:srgbClr val="0F243E"/>
                </a:solidFill>
                <a:latin typeface="Microsoft Sans Serif"/>
                <a:cs typeface="Microsoft Sans Serif"/>
              </a:rPr>
              <a:t> </a:t>
            </a:r>
            <a:r>
              <a:rPr sz="4800" spc="-170" dirty="0">
                <a:solidFill>
                  <a:srgbClr val="0F243E"/>
                </a:solidFill>
                <a:latin typeface="Microsoft Sans Serif"/>
                <a:cs typeface="Microsoft Sans Serif"/>
              </a:rPr>
              <a:t>Key,</a:t>
            </a:r>
            <a:r>
              <a:rPr sz="4800" spc="95" dirty="0">
                <a:solidFill>
                  <a:srgbClr val="0F243E"/>
                </a:solidFill>
                <a:latin typeface="Microsoft Sans Serif"/>
                <a:cs typeface="Microsoft Sans Serif"/>
              </a:rPr>
              <a:t> </a:t>
            </a:r>
            <a:r>
              <a:rPr sz="4800" spc="-180" dirty="0">
                <a:solidFill>
                  <a:srgbClr val="0F243E"/>
                </a:solidFill>
                <a:latin typeface="Microsoft Sans Serif"/>
                <a:cs typeface="Microsoft Sans Serif"/>
              </a:rPr>
              <a:t>K=</a:t>
            </a:r>
            <a:r>
              <a:rPr sz="4800" spc="90" dirty="0">
                <a:solidFill>
                  <a:srgbClr val="0F243E"/>
                </a:solidFill>
                <a:latin typeface="Microsoft Sans Serif"/>
                <a:cs typeface="Microsoft Sans Serif"/>
              </a:rPr>
              <a:t> </a:t>
            </a:r>
            <a:r>
              <a:rPr sz="4800" spc="135" dirty="0">
                <a:solidFill>
                  <a:srgbClr val="0F243E"/>
                </a:solidFill>
                <a:latin typeface="Microsoft Sans Serif"/>
                <a:cs typeface="Microsoft Sans Serif"/>
              </a:rPr>
              <a:t>4A</a:t>
            </a:r>
            <a:r>
              <a:rPr sz="4800" spc="100" dirty="0">
                <a:solidFill>
                  <a:srgbClr val="0F243E"/>
                </a:solidFill>
                <a:latin typeface="Microsoft Sans Serif"/>
                <a:cs typeface="Microsoft Sans Serif"/>
              </a:rPr>
              <a:t> </a:t>
            </a:r>
            <a:r>
              <a:rPr sz="4800" spc="-275" dirty="0">
                <a:solidFill>
                  <a:srgbClr val="0F243E"/>
                </a:solidFill>
                <a:latin typeface="Microsoft Sans Serif"/>
                <a:cs typeface="Microsoft Sans Serif"/>
              </a:rPr>
              <a:t>F5</a:t>
            </a:r>
            <a:endParaRPr sz="4800">
              <a:latin typeface="Microsoft Sans Serif"/>
              <a:cs typeface="Microsoft Sans Serif"/>
            </a:endParaRPr>
          </a:p>
          <a:p>
            <a:pPr marL="3890010">
              <a:lnSpc>
                <a:spcPct val="100000"/>
              </a:lnSpc>
              <a:spcBef>
                <a:spcPts val="4035"/>
              </a:spcBef>
            </a:pPr>
            <a:r>
              <a:rPr sz="4800" spc="70" dirty="0">
                <a:solidFill>
                  <a:srgbClr val="0F243E"/>
                </a:solidFill>
                <a:latin typeface="Microsoft Sans Serif"/>
                <a:cs typeface="Microsoft Sans Serif"/>
              </a:rPr>
              <a:t>=0100</a:t>
            </a:r>
            <a:r>
              <a:rPr sz="4800" spc="110" dirty="0">
                <a:solidFill>
                  <a:srgbClr val="0F243E"/>
                </a:solidFill>
                <a:latin typeface="Microsoft Sans Serif"/>
                <a:cs typeface="Microsoft Sans Serif"/>
              </a:rPr>
              <a:t> </a:t>
            </a:r>
            <a:r>
              <a:rPr sz="4800" spc="100" dirty="0">
                <a:solidFill>
                  <a:srgbClr val="0F243E"/>
                </a:solidFill>
                <a:latin typeface="Microsoft Sans Serif"/>
                <a:cs typeface="Microsoft Sans Serif"/>
              </a:rPr>
              <a:t>1010</a:t>
            </a:r>
            <a:r>
              <a:rPr sz="4800" spc="105" dirty="0">
                <a:solidFill>
                  <a:srgbClr val="0F243E"/>
                </a:solidFill>
                <a:latin typeface="Microsoft Sans Serif"/>
                <a:cs typeface="Microsoft Sans Serif"/>
              </a:rPr>
              <a:t> </a:t>
            </a:r>
            <a:r>
              <a:rPr sz="4800" spc="100" dirty="0">
                <a:solidFill>
                  <a:srgbClr val="0F243E"/>
                </a:solidFill>
                <a:latin typeface="Microsoft Sans Serif"/>
                <a:cs typeface="Microsoft Sans Serif"/>
              </a:rPr>
              <a:t>1111</a:t>
            </a:r>
            <a:r>
              <a:rPr sz="4800" spc="110" dirty="0">
                <a:solidFill>
                  <a:srgbClr val="0F243E"/>
                </a:solidFill>
                <a:latin typeface="Microsoft Sans Serif"/>
                <a:cs typeface="Microsoft Sans Serif"/>
              </a:rPr>
              <a:t> </a:t>
            </a:r>
            <a:r>
              <a:rPr sz="4800" spc="100" dirty="0">
                <a:solidFill>
                  <a:srgbClr val="0F243E"/>
                </a:solidFill>
                <a:latin typeface="Microsoft Sans Serif"/>
                <a:cs typeface="Microsoft Sans Serif"/>
              </a:rPr>
              <a:t>0101</a:t>
            </a:r>
            <a:endParaRPr sz="4800">
              <a:latin typeface="Microsoft Sans Serif"/>
              <a:cs typeface="Microsoft Sans Serif"/>
            </a:endParaRPr>
          </a:p>
        </p:txBody>
      </p:sp>
      <p:sp>
        <p:nvSpPr>
          <p:cNvPr id="9" name="object 9"/>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0" name="TextBox 9"/>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2" name="Title 1"/>
          <p:cNvSpPr txBox="1">
            <a:spLocks/>
          </p:cNvSpPr>
          <p:nvPr/>
        </p:nvSpPr>
        <p:spPr>
          <a:xfrm>
            <a:off x="349579" y="240849"/>
            <a:ext cx="5873162"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Example</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797918645"/>
      </p:ext>
    </p:extLst>
  </p:cSld>
  <p:clrMapOvr>
    <a:masterClrMapping/>
  </p:clrMapOvr>
  <mc:AlternateContent xmlns:mc="http://schemas.openxmlformats.org/markup-compatibility/2006" xmlns:p14="http://schemas.microsoft.com/office/powerpoint/2010/main">
    <mc:Choice Requires="p14">
      <p:transition spd="slow" p14:dur="2000" advTm="197445"/>
    </mc:Choice>
    <mc:Fallback xmlns="">
      <p:transition spd="slow" advTm="19744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object 6"/>
          <p:cNvGrpSpPr/>
          <p:nvPr/>
        </p:nvGrpSpPr>
        <p:grpSpPr>
          <a:xfrm>
            <a:off x="1263396" y="938718"/>
            <a:ext cx="9584690" cy="1036955"/>
            <a:chOff x="1263396" y="938718"/>
            <a:chExt cx="9584690" cy="1036955"/>
          </a:xfrm>
        </p:grpSpPr>
        <p:pic>
          <p:nvPicPr>
            <p:cNvPr id="7" name="object 7"/>
            <p:cNvPicPr/>
            <p:nvPr/>
          </p:nvPicPr>
          <p:blipFill>
            <a:blip r:embed="rId2" cstate="print"/>
            <a:stretch>
              <a:fillRect/>
            </a:stretch>
          </p:blipFill>
          <p:spPr>
            <a:xfrm>
              <a:off x="1336540" y="938718"/>
              <a:ext cx="9511298" cy="1036437"/>
            </a:xfrm>
            <a:prstGeom prst="rect">
              <a:avLst/>
            </a:prstGeom>
          </p:spPr>
        </p:pic>
        <p:pic>
          <p:nvPicPr>
            <p:cNvPr id="8" name="object 8"/>
            <p:cNvPicPr/>
            <p:nvPr/>
          </p:nvPicPr>
          <p:blipFill>
            <a:blip r:embed="rId3" cstate="print"/>
            <a:stretch>
              <a:fillRect/>
            </a:stretch>
          </p:blipFill>
          <p:spPr>
            <a:xfrm>
              <a:off x="1263396" y="1042403"/>
              <a:ext cx="7946135" cy="899172"/>
            </a:xfrm>
            <a:prstGeom prst="rect">
              <a:avLst/>
            </a:prstGeom>
          </p:spPr>
        </p:pic>
        <p:sp>
          <p:nvSpPr>
            <p:cNvPr id="9" name="object 9"/>
            <p:cNvSpPr/>
            <p:nvPr/>
          </p:nvSpPr>
          <p:spPr>
            <a:xfrm>
              <a:off x="1370076" y="952500"/>
              <a:ext cx="9448800" cy="974090"/>
            </a:xfrm>
            <a:custGeom>
              <a:avLst/>
              <a:gdLst/>
              <a:ahLst/>
              <a:cxnLst/>
              <a:rect l="l" t="t" r="r" b="b"/>
              <a:pathLst>
                <a:path w="9448800" h="974089">
                  <a:moveTo>
                    <a:pt x="9286494" y="0"/>
                  </a:moveTo>
                  <a:lnTo>
                    <a:pt x="162306" y="0"/>
                  </a:lnTo>
                  <a:lnTo>
                    <a:pt x="119150" y="5796"/>
                  </a:lnTo>
                  <a:lnTo>
                    <a:pt x="80376" y="22154"/>
                  </a:lnTo>
                  <a:lnTo>
                    <a:pt x="47529" y="47529"/>
                  </a:lnTo>
                  <a:lnTo>
                    <a:pt x="22154" y="80376"/>
                  </a:lnTo>
                  <a:lnTo>
                    <a:pt x="5796" y="119150"/>
                  </a:lnTo>
                  <a:lnTo>
                    <a:pt x="0" y="162305"/>
                  </a:lnTo>
                  <a:lnTo>
                    <a:pt x="0" y="811529"/>
                  </a:lnTo>
                  <a:lnTo>
                    <a:pt x="5796" y="854685"/>
                  </a:lnTo>
                  <a:lnTo>
                    <a:pt x="22154" y="893459"/>
                  </a:lnTo>
                  <a:lnTo>
                    <a:pt x="47529" y="926306"/>
                  </a:lnTo>
                  <a:lnTo>
                    <a:pt x="80376" y="951681"/>
                  </a:lnTo>
                  <a:lnTo>
                    <a:pt x="119150" y="968039"/>
                  </a:lnTo>
                  <a:lnTo>
                    <a:pt x="162306" y="973836"/>
                  </a:lnTo>
                  <a:lnTo>
                    <a:pt x="9286494" y="973836"/>
                  </a:lnTo>
                  <a:lnTo>
                    <a:pt x="9329649" y="968039"/>
                  </a:lnTo>
                  <a:lnTo>
                    <a:pt x="9368423" y="951681"/>
                  </a:lnTo>
                  <a:lnTo>
                    <a:pt x="9401270" y="926306"/>
                  </a:lnTo>
                  <a:lnTo>
                    <a:pt x="9426645" y="893459"/>
                  </a:lnTo>
                  <a:lnTo>
                    <a:pt x="9443003" y="854685"/>
                  </a:lnTo>
                  <a:lnTo>
                    <a:pt x="9448800" y="811529"/>
                  </a:lnTo>
                  <a:lnTo>
                    <a:pt x="9448800" y="162305"/>
                  </a:lnTo>
                  <a:lnTo>
                    <a:pt x="9443003" y="119150"/>
                  </a:lnTo>
                  <a:lnTo>
                    <a:pt x="9426645" y="80376"/>
                  </a:lnTo>
                  <a:lnTo>
                    <a:pt x="9401270" y="47529"/>
                  </a:lnTo>
                  <a:lnTo>
                    <a:pt x="9368423" y="22154"/>
                  </a:lnTo>
                  <a:lnTo>
                    <a:pt x="9329649" y="5796"/>
                  </a:lnTo>
                  <a:lnTo>
                    <a:pt x="9286494" y="0"/>
                  </a:lnTo>
                  <a:close/>
                </a:path>
              </a:pathLst>
            </a:custGeom>
            <a:solidFill>
              <a:srgbClr val="0F243E"/>
            </a:solidFill>
          </p:spPr>
          <p:txBody>
            <a:bodyPr wrap="square" lIns="0" tIns="0" rIns="0" bIns="0" rtlCol="0"/>
            <a:lstStyle/>
            <a:p>
              <a:endParaRPr/>
            </a:p>
          </p:txBody>
        </p:sp>
      </p:grpSp>
      <p:grpSp>
        <p:nvGrpSpPr>
          <p:cNvPr id="10" name="object 10"/>
          <p:cNvGrpSpPr/>
          <p:nvPr/>
        </p:nvGrpSpPr>
        <p:grpSpPr>
          <a:xfrm>
            <a:off x="1263396" y="2072561"/>
            <a:ext cx="9584690" cy="1035050"/>
            <a:chOff x="1263396" y="2072561"/>
            <a:chExt cx="9584690" cy="1035050"/>
          </a:xfrm>
        </p:grpSpPr>
        <p:pic>
          <p:nvPicPr>
            <p:cNvPr id="11" name="object 11"/>
            <p:cNvPicPr/>
            <p:nvPr/>
          </p:nvPicPr>
          <p:blipFill>
            <a:blip r:embed="rId4" cstate="print"/>
            <a:stretch>
              <a:fillRect/>
            </a:stretch>
          </p:blipFill>
          <p:spPr>
            <a:xfrm>
              <a:off x="1336540" y="2072561"/>
              <a:ext cx="9511298" cy="1034939"/>
            </a:xfrm>
            <a:prstGeom prst="rect">
              <a:avLst/>
            </a:prstGeom>
          </p:spPr>
        </p:pic>
        <p:pic>
          <p:nvPicPr>
            <p:cNvPr id="12" name="object 12"/>
            <p:cNvPicPr/>
            <p:nvPr/>
          </p:nvPicPr>
          <p:blipFill>
            <a:blip r:embed="rId5" cstate="print"/>
            <a:stretch>
              <a:fillRect/>
            </a:stretch>
          </p:blipFill>
          <p:spPr>
            <a:xfrm>
              <a:off x="1263396" y="2174747"/>
              <a:ext cx="6569964" cy="900684"/>
            </a:xfrm>
            <a:prstGeom prst="rect">
              <a:avLst/>
            </a:prstGeom>
          </p:spPr>
        </p:pic>
        <p:sp>
          <p:nvSpPr>
            <p:cNvPr id="13" name="object 13"/>
            <p:cNvSpPr/>
            <p:nvPr/>
          </p:nvSpPr>
          <p:spPr>
            <a:xfrm>
              <a:off x="1370076" y="2086355"/>
              <a:ext cx="9448800" cy="972819"/>
            </a:xfrm>
            <a:custGeom>
              <a:avLst/>
              <a:gdLst/>
              <a:ahLst/>
              <a:cxnLst/>
              <a:rect l="l" t="t" r="r" b="b"/>
              <a:pathLst>
                <a:path w="9448800" h="972819">
                  <a:moveTo>
                    <a:pt x="9286748" y="0"/>
                  </a:moveTo>
                  <a:lnTo>
                    <a:pt x="162052" y="0"/>
                  </a:lnTo>
                  <a:lnTo>
                    <a:pt x="118959" y="5786"/>
                  </a:lnTo>
                  <a:lnTo>
                    <a:pt x="80245" y="22116"/>
                  </a:lnTo>
                  <a:lnTo>
                    <a:pt x="47450" y="47450"/>
                  </a:lnTo>
                  <a:lnTo>
                    <a:pt x="22116" y="80245"/>
                  </a:lnTo>
                  <a:lnTo>
                    <a:pt x="5786" y="118959"/>
                  </a:lnTo>
                  <a:lnTo>
                    <a:pt x="0" y="162052"/>
                  </a:lnTo>
                  <a:lnTo>
                    <a:pt x="0" y="810260"/>
                  </a:lnTo>
                  <a:lnTo>
                    <a:pt x="5786" y="853352"/>
                  </a:lnTo>
                  <a:lnTo>
                    <a:pt x="22116" y="892066"/>
                  </a:lnTo>
                  <a:lnTo>
                    <a:pt x="47450" y="924861"/>
                  </a:lnTo>
                  <a:lnTo>
                    <a:pt x="80245" y="950195"/>
                  </a:lnTo>
                  <a:lnTo>
                    <a:pt x="118959" y="966525"/>
                  </a:lnTo>
                  <a:lnTo>
                    <a:pt x="162052" y="972312"/>
                  </a:lnTo>
                  <a:lnTo>
                    <a:pt x="9286748" y="972312"/>
                  </a:lnTo>
                  <a:lnTo>
                    <a:pt x="9329840" y="966525"/>
                  </a:lnTo>
                  <a:lnTo>
                    <a:pt x="9368554" y="950195"/>
                  </a:lnTo>
                  <a:lnTo>
                    <a:pt x="9401349" y="924861"/>
                  </a:lnTo>
                  <a:lnTo>
                    <a:pt x="9426683" y="892066"/>
                  </a:lnTo>
                  <a:lnTo>
                    <a:pt x="9443013" y="853352"/>
                  </a:lnTo>
                  <a:lnTo>
                    <a:pt x="9448800" y="810260"/>
                  </a:lnTo>
                  <a:lnTo>
                    <a:pt x="9448800" y="162052"/>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grpSp>
      <p:sp>
        <p:nvSpPr>
          <p:cNvPr id="14" name="object 14"/>
          <p:cNvSpPr txBox="1"/>
          <p:nvPr/>
        </p:nvSpPr>
        <p:spPr>
          <a:xfrm>
            <a:off x="1526794" y="1141933"/>
            <a:ext cx="7422515" cy="1647825"/>
          </a:xfrm>
          <a:prstGeom prst="rect">
            <a:avLst/>
          </a:prstGeom>
        </p:spPr>
        <p:txBody>
          <a:bodyPr vert="horz" wrap="square" lIns="0" tIns="13335" rIns="0" bIns="0" rtlCol="0">
            <a:spAutoFit/>
          </a:bodyPr>
          <a:lstStyle/>
          <a:p>
            <a:pPr marL="12700">
              <a:lnSpc>
                <a:spcPct val="100000"/>
              </a:lnSpc>
              <a:spcBef>
                <a:spcPts val="105"/>
              </a:spcBef>
            </a:pPr>
            <a:r>
              <a:rPr sz="3200" b="1" spc="-5" dirty="0">
                <a:solidFill>
                  <a:srgbClr val="FFFFFF"/>
                </a:solidFill>
                <a:latin typeface="Times New Roman"/>
                <a:cs typeface="Times New Roman"/>
              </a:rPr>
              <a:t>Simplified</a:t>
            </a:r>
            <a:r>
              <a:rPr sz="3200" b="1" spc="-185" dirty="0">
                <a:solidFill>
                  <a:srgbClr val="FFFFFF"/>
                </a:solidFill>
                <a:latin typeface="Times New Roman"/>
                <a:cs typeface="Times New Roman"/>
              </a:rPr>
              <a:t> </a:t>
            </a:r>
            <a:r>
              <a:rPr sz="3200" b="1" dirty="0">
                <a:solidFill>
                  <a:srgbClr val="FFFFFF"/>
                </a:solidFill>
                <a:latin typeface="Times New Roman"/>
                <a:cs typeface="Times New Roman"/>
              </a:rPr>
              <a:t>Advanced</a:t>
            </a:r>
            <a:r>
              <a:rPr sz="3200" b="1" spc="-25" dirty="0">
                <a:solidFill>
                  <a:srgbClr val="FFFFFF"/>
                </a:solidFill>
                <a:latin typeface="Times New Roman"/>
                <a:cs typeface="Times New Roman"/>
              </a:rPr>
              <a:t> </a:t>
            </a:r>
            <a:r>
              <a:rPr sz="3200" b="1" dirty="0">
                <a:solidFill>
                  <a:srgbClr val="FFFFFF"/>
                </a:solidFill>
                <a:latin typeface="Times New Roman"/>
                <a:cs typeface="Times New Roman"/>
              </a:rPr>
              <a:t>Encryption</a:t>
            </a:r>
            <a:r>
              <a:rPr sz="3200" b="1" spc="-30" dirty="0">
                <a:solidFill>
                  <a:srgbClr val="FFFFFF"/>
                </a:solidFill>
                <a:latin typeface="Times New Roman"/>
                <a:cs typeface="Times New Roman"/>
              </a:rPr>
              <a:t> </a:t>
            </a:r>
            <a:r>
              <a:rPr sz="3200" b="1" dirty="0">
                <a:solidFill>
                  <a:srgbClr val="FFFFFF"/>
                </a:solidFill>
                <a:latin typeface="Times New Roman"/>
                <a:cs typeface="Times New Roman"/>
              </a:rPr>
              <a:t>Standard</a:t>
            </a:r>
            <a:endParaRPr sz="3200">
              <a:latin typeface="Times New Roman"/>
              <a:cs typeface="Times New Roman"/>
            </a:endParaRPr>
          </a:p>
          <a:p>
            <a:pPr>
              <a:lnSpc>
                <a:spcPct val="100000"/>
              </a:lnSpc>
              <a:spcBef>
                <a:spcPts val="20"/>
              </a:spcBef>
            </a:pPr>
            <a:endParaRPr sz="4400">
              <a:latin typeface="Times New Roman"/>
              <a:cs typeface="Times New Roman"/>
            </a:endParaRPr>
          </a:p>
          <a:p>
            <a:pPr marL="12700">
              <a:lnSpc>
                <a:spcPct val="100000"/>
              </a:lnSpc>
              <a:spcBef>
                <a:spcPts val="5"/>
              </a:spcBef>
            </a:pPr>
            <a:r>
              <a:rPr sz="3200" b="1" dirty="0">
                <a:solidFill>
                  <a:srgbClr val="FFFFFF"/>
                </a:solidFill>
                <a:latin typeface="Times New Roman"/>
                <a:cs typeface="Times New Roman"/>
              </a:rPr>
              <a:t>S-AES</a:t>
            </a:r>
            <a:r>
              <a:rPr sz="3200" b="1" spc="-5" dirty="0">
                <a:solidFill>
                  <a:srgbClr val="FFFFFF"/>
                </a:solidFill>
                <a:latin typeface="Times New Roman"/>
                <a:cs typeface="Times New Roman"/>
              </a:rPr>
              <a:t> </a:t>
            </a:r>
            <a:r>
              <a:rPr sz="3200" b="1" dirty="0">
                <a:solidFill>
                  <a:srgbClr val="FFFFFF"/>
                </a:solidFill>
                <a:latin typeface="Times New Roman"/>
                <a:cs typeface="Times New Roman"/>
              </a:rPr>
              <a:t>Encryption</a:t>
            </a:r>
            <a:r>
              <a:rPr sz="3200" b="1" spc="-30" dirty="0">
                <a:solidFill>
                  <a:srgbClr val="FFFFFF"/>
                </a:solidFill>
                <a:latin typeface="Times New Roman"/>
                <a:cs typeface="Times New Roman"/>
              </a:rPr>
              <a:t> </a:t>
            </a:r>
            <a:r>
              <a:rPr sz="3200" b="1" dirty="0">
                <a:solidFill>
                  <a:srgbClr val="FFFFFF"/>
                </a:solidFill>
                <a:latin typeface="Times New Roman"/>
                <a:cs typeface="Times New Roman"/>
              </a:rPr>
              <a:t>and</a:t>
            </a:r>
            <a:r>
              <a:rPr sz="3200" b="1" spc="-5" dirty="0">
                <a:solidFill>
                  <a:srgbClr val="FFFFFF"/>
                </a:solidFill>
                <a:latin typeface="Times New Roman"/>
                <a:cs typeface="Times New Roman"/>
              </a:rPr>
              <a:t> </a:t>
            </a:r>
            <a:r>
              <a:rPr sz="3200" b="1" dirty="0">
                <a:solidFill>
                  <a:srgbClr val="FFFFFF"/>
                </a:solidFill>
                <a:latin typeface="Times New Roman"/>
                <a:cs typeface="Times New Roman"/>
              </a:rPr>
              <a:t>Decryption</a:t>
            </a:r>
            <a:endParaRPr sz="3200">
              <a:latin typeface="Times New Roman"/>
              <a:cs typeface="Times New Roman"/>
            </a:endParaRPr>
          </a:p>
        </p:txBody>
      </p:sp>
      <p:grpSp>
        <p:nvGrpSpPr>
          <p:cNvPr id="15" name="object 15"/>
          <p:cNvGrpSpPr/>
          <p:nvPr/>
        </p:nvGrpSpPr>
        <p:grpSpPr>
          <a:xfrm>
            <a:off x="1263396" y="3194264"/>
            <a:ext cx="9585960" cy="1038225"/>
            <a:chOff x="1263396" y="3194264"/>
            <a:chExt cx="9585960" cy="1038225"/>
          </a:xfrm>
        </p:grpSpPr>
        <p:pic>
          <p:nvPicPr>
            <p:cNvPr id="16" name="object 16"/>
            <p:cNvPicPr/>
            <p:nvPr/>
          </p:nvPicPr>
          <p:blipFill>
            <a:blip r:embed="rId6" cstate="print"/>
            <a:stretch>
              <a:fillRect/>
            </a:stretch>
          </p:blipFill>
          <p:spPr>
            <a:xfrm>
              <a:off x="1335019" y="3194264"/>
              <a:ext cx="9514340" cy="1037922"/>
            </a:xfrm>
            <a:prstGeom prst="rect">
              <a:avLst/>
            </a:prstGeom>
          </p:spPr>
        </p:pic>
        <p:pic>
          <p:nvPicPr>
            <p:cNvPr id="17" name="object 17"/>
            <p:cNvPicPr/>
            <p:nvPr/>
          </p:nvPicPr>
          <p:blipFill>
            <a:blip r:embed="rId7" cstate="print"/>
            <a:stretch>
              <a:fillRect/>
            </a:stretch>
          </p:blipFill>
          <p:spPr>
            <a:xfrm>
              <a:off x="1263396" y="3297935"/>
              <a:ext cx="4672584" cy="900683"/>
            </a:xfrm>
            <a:prstGeom prst="rect">
              <a:avLst/>
            </a:prstGeom>
          </p:spPr>
        </p:pic>
        <p:sp>
          <p:nvSpPr>
            <p:cNvPr id="18" name="object 18"/>
            <p:cNvSpPr/>
            <p:nvPr/>
          </p:nvSpPr>
          <p:spPr>
            <a:xfrm>
              <a:off x="1370076" y="3209543"/>
              <a:ext cx="9448800" cy="972819"/>
            </a:xfrm>
            <a:custGeom>
              <a:avLst/>
              <a:gdLst/>
              <a:ahLst/>
              <a:cxnLst/>
              <a:rect l="l" t="t" r="r" b="b"/>
              <a:pathLst>
                <a:path w="9448800" h="972820">
                  <a:moveTo>
                    <a:pt x="9286748" y="0"/>
                  </a:moveTo>
                  <a:lnTo>
                    <a:pt x="162052" y="0"/>
                  </a:lnTo>
                  <a:lnTo>
                    <a:pt x="118959" y="5786"/>
                  </a:lnTo>
                  <a:lnTo>
                    <a:pt x="80245" y="22116"/>
                  </a:lnTo>
                  <a:lnTo>
                    <a:pt x="47450" y="47450"/>
                  </a:lnTo>
                  <a:lnTo>
                    <a:pt x="22116" y="80245"/>
                  </a:lnTo>
                  <a:lnTo>
                    <a:pt x="5786" y="118959"/>
                  </a:lnTo>
                  <a:lnTo>
                    <a:pt x="0" y="162051"/>
                  </a:lnTo>
                  <a:lnTo>
                    <a:pt x="0" y="810259"/>
                  </a:lnTo>
                  <a:lnTo>
                    <a:pt x="5786" y="853352"/>
                  </a:lnTo>
                  <a:lnTo>
                    <a:pt x="22116" y="892066"/>
                  </a:lnTo>
                  <a:lnTo>
                    <a:pt x="47450" y="924861"/>
                  </a:lnTo>
                  <a:lnTo>
                    <a:pt x="80245" y="950195"/>
                  </a:lnTo>
                  <a:lnTo>
                    <a:pt x="118959" y="966525"/>
                  </a:lnTo>
                  <a:lnTo>
                    <a:pt x="162052" y="972311"/>
                  </a:lnTo>
                  <a:lnTo>
                    <a:pt x="9286748" y="972311"/>
                  </a:lnTo>
                  <a:lnTo>
                    <a:pt x="9329840" y="966525"/>
                  </a:lnTo>
                  <a:lnTo>
                    <a:pt x="9368554" y="950195"/>
                  </a:lnTo>
                  <a:lnTo>
                    <a:pt x="9401349" y="924861"/>
                  </a:lnTo>
                  <a:lnTo>
                    <a:pt x="9426683" y="892066"/>
                  </a:lnTo>
                  <a:lnTo>
                    <a:pt x="9443013" y="853352"/>
                  </a:lnTo>
                  <a:lnTo>
                    <a:pt x="9448800" y="810259"/>
                  </a:lnTo>
                  <a:lnTo>
                    <a:pt x="9448800" y="162051"/>
                  </a:lnTo>
                  <a:lnTo>
                    <a:pt x="9443013" y="118959"/>
                  </a:lnTo>
                  <a:lnTo>
                    <a:pt x="9426683" y="80245"/>
                  </a:lnTo>
                  <a:lnTo>
                    <a:pt x="9401349" y="47450"/>
                  </a:lnTo>
                  <a:lnTo>
                    <a:pt x="9368554" y="22116"/>
                  </a:lnTo>
                  <a:lnTo>
                    <a:pt x="9329840" y="5786"/>
                  </a:lnTo>
                  <a:lnTo>
                    <a:pt x="9286748" y="0"/>
                  </a:lnTo>
                  <a:close/>
                </a:path>
              </a:pathLst>
            </a:custGeom>
            <a:solidFill>
              <a:srgbClr val="548ED4"/>
            </a:solidFill>
          </p:spPr>
          <p:txBody>
            <a:bodyPr wrap="square" lIns="0" tIns="0" rIns="0" bIns="0" rtlCol="0"/>
            <a:lstStyle/>
            <a:p>
              <a:endParaRPr/>
            </a:p>
          </p:txBody>
        </p:sp>
        <p:sp>
          <p:nvSpPr>
            <p:cNvPr id="19" name="object 19"/>
            <p:cNvSpPr/>
            <p:nvPr/>
          </p:nvSpPr>
          <p:spPr>
            <a:xfrm>
              <a:off x="1370076" y="3209543"/>
              <a:ext cx="9448800" cy="972819"/>
            </a:xfrm>
            <a:custGeom>
              <a:avLst/>
              <a:gdLst/>
              <a:ahLst/>
              <a:cxnLst/>
              <a:rect l="l" t="t" r="r" b="b"/>
              <a:pathLst>
                <a:path w="9448800" h="972820">
                  <a:moveTo>
                    <a:pt x="0" y="162051"/>
                  </a:moveTo>
                  <a:lnTo>
                    <a:pt x="5786" y="118959"/>
                  </a:lnTo>
                  <a:lnTo>
                    <a:pt x="22116" y="80245"/>
                  </a:lnTo>
                  <a:lnTo>
                    <a:pt x="47450" y="47450"/>
                  </a:lnTo>
                  <a:lnTo>
                    <a:pt x="80245" y="22116"/>
                  </a:lnTo>
                  <a:lnTo>
                    <a:pt x="118959" y="5786"/>
                  </a:lnTo>
                  <a:lnTo>
                    <a:pt x="162052" y="0"/>
                  </a:lnTo>
                  <a:lnTo>
                    <a:pt x="9286748" y="0"/>
                  </a:lnTo>
                  <a:lnTo>
                    <a:pt x="9329840" y="5786"/>
                  </a:lnTo>
                  <a:lnTo>
                    <a:pt x="9368554" y="22116"/>
                  </a:lnTo>
                  <a:lnTo>
                    <a:pt x="9401349" y="47450"/>
                  </a:lnTo>
                  <a:lnTo>
                    <a:pt x="9426683" y="80245"/>
                  </a:lnTo>
                  <a:lnTo>
                    <a:pt x="9443013" y="118959"/>
                  </a:lnTo>
                  <a:lnTo>
                    <a:pt x="9448800" y="162051"/>
                  </a:lnTo>
                  <a:lnTo>
                    <a:pt x="9448800" y="810259"/>
                  </a:lnTo>
                  <a:lnTo>
                    <a:pt x="9443013" y="853352"/>
                  </a:lnTo>
                  <a:lnTo>
                    <a:pt x="9426683" y="892066"/>
                  </a:lnTo>
                  <a:lnTo>
                    <a:pt x="9401349" y="924861"/>
                  </a:lnTo>
                  <a:lnTo>
                    <a:pt x="9368554" y="950195"/>
                  </a:lnTo>
                  <a:lnTo>
                    <a:pt x="9329840" y="966525"/>
                  </a:lnTo>
                  <a:lnTo>
                    <a:pt x="9286748" y="972311"/>
                  </a:lnTo>
                  <a:lnTo>
                    <a:pt x="162052" y="972311"/>
                  </a:lnTo>
                  <a:lnTo>
                    <a:pt x="118959" y="966525"/>
                  </a:lnTo>
                  <a:lnTo>
                    <a:pt x="80245" y="950195"/>
                  </a:lnTo>
                  <a:lnTo>
                    <a:pt x="47450" y="924861"/>
                  </a:lnTo>
                  <a:lnTo>
                    <a:pt x="22116" y="892066"/>
                  </a:lnTo>
                  <a:lnTo>
                    <a:pt x="5786" y="853352"/>
                  </a:lnTo>
                  <a:lnTo>
                    <a:pt x="0" y="810259"/>
                  </a:lnTo>
                  <a:lnTo>
                    <a:pt x="0" y="162051"/>
                  </a:lnTo>
                  <a:close/>
                </a:path>
              </a:pathLst>
            </a:custGeom>
            <a:ln w="3175">
              <a:solidFill>
                <a:srgbClr val="375F92"/>
              </a:solidFill>
            </a:ln>
          </p:spPr>
          <p:txBody>
            <a:bodyPr wrap="square" lIns="0" tIns="0" rIns="0" bIns="0" rtlCol="0"/>
            <a:lstStyle/>
            <a:p>
              <a:endParaRPr/>
            </a:p>
          </p:txBody>
        </p:sp>
      </p:grpSp>
      <p:sp>
        <p:nvSpPr>
          <p:cNvPr id="20" name="object 20"/>
          <p:cNvSpPr txBox="1"/>
          <p:nvPr/>
        </p:nvSpPr>
        <p:spPr>
          <a:xfrm>
            <a:off x="1526794" y="3398901"/>
            <a:ext cx="4154804" cy="513715"/>
          </a:xfrm>
          <a:prstGeom prst="rect">
            <a:avLst/>
          </a:prstGeom>
        </p:spPr>
        <p:txBody>
          <a:bodyPr vert="horz" wrap="square" lIns="0" tIns="13335" rIns="0" bIns="0" rtlCol="0">
            <a:spAutoFit/>
          </a:bodyPr>
          <a:lstStyle/>
          <a:p>
            <a:pPr marL="12700">
              <a:lnSpc>
                <a:spcPct val="100000"/>
              </a:lnSpc>
              <a:spcBef>
                <a:spcPts val="105"/>
              </a:spcBef>
              <a:tabLst>
                <a:tab pos="1368425" algn="l"/>
              </a:tabLst>
            </a:pPr>
            <a:r>
              <a:rPr sz="3200" b="1" dirty="0">
                <a:solidFill>
                  <a:srgbClr val="0F243E"/>
                </a:solidFill>
                <a:latin typeface="Times New Roman"/>
                <a:cs typeface="Times New Roman"/>
              </a:rPr>
              <a:t>S-AES	</a:t>
            </a:r>
            <a:r>
              <a:rPr sz="3200" b="1" spc="5" dirty="0">
                <a:solidFill>
                  <a:srgbClr val="0F243E"/>
                </a:solidFill>
                <a:latin typeface="Times New Roman"/>
                <a:cs typeface="Times New Roman"/>
              </a:rPr>
              <a:t>Key</a:t>
            </a:r>
            <a:r>
              <a:rPr sz="3200" b="1" spc="-70" dirty="0">
                <a:solidFill>
                  <a:srgbClr val="0F243E"/>
                </a:solidFill>
                <a:latin typeface="Times New Roman"/>
                <a:cs typeface="Times New Roman"/>
              </a:rPr>
              <a:t> </a:t>
            </a:r>
            <a:r>
              <a:rPr sz="3200" b="1" dirty="0">
                <a:solidFill>
                  <a:srgbClr val="0F243E"/>
                </a:solidFill>
                <a:latin typeface="Times New Roman"/>
                <a:cs typeface="Times New Roman"/>
              </a:rPr>
              <a:t>Generation</a:t>
            </a:r>
            <a:endParaRPr sz="3200">
              <a:latin typeface="Times New Roman"/>
              <a:cs typeface="Times New Roman"/>
            </a:endParaRPr>
          </a:p>
        </p:txBody>
      </p:sp>
      <p:grpSp>
        <p:nvGrpSpPr>
          <p:cNvPr id="21" name="object 21"/>
          <p:cNvGrpSpPr/>
          <p:nvPr/>
        </p:nvGrpSpPr>
        <p:grpSpPr>
          <a:xfrm>
            <a:off x="1263396" y="4318937"/>
            <a:ext cx="9584690" cy="1035050"/>
            <a:chOff x="1263396" y="4318937"/>
            <a:chExt cx="9584690" cy="1035050"/>
          </a:xfrm>
        </p:grpSpPr>
        <p:pic>
          <p:nvPicPr>
            <p:cNvPr id="22" name="object 22"/>
            <p:cNvPicPr/>
            <p:nvPr/>
          </p:nvPicPr>
          <p:blipFill>
            <a:blip r:embed="rId4" cstate="print"/>
            <a:stretch>
              <a:fillRect/>
            </a:stretch>
          </p:blipFill>
          <p:spPr>
            <a:xfrm>
              <a:off x="1336540" y="4318937"/>
              <a:ext cx="9511298" cy="1034939"/>
            </a:xfrm>
            <a:prstGeom prst="rect">
              <a:avLst/>
            </a:prstGeom>
          </p:spPr>
        </p:pic>
        <p:pic>
          <p:nvPicPr>
            <p:cNvPr id="23" name="object 23"/>
            <p:cNvPicPr/>
            <p:nvPr/>
          </p:nvPicPr>
          <p:blipFill>
            <a:blip r:embed="rId8" cstate="print"/>
            <a:stretch>
              <a:fillRect/>
            </a:stretch>
          </p:blipFill>
          <p:spPr>
            <a:xfrm>
              <a:off x="1263396" y="4421123"/>
              <a:ext cx="3768852" cy="900684"/>
            </a:xfrm>
            <a:prstGeom prst="rect">
              <a:avLst/>
            </a:prstGeom>
          </p:spPr>
        </p:pic>
        <p:sp>
          <p:nvSpPr>
            <p:cNvPr id="24" name="object 24"/>
            <p:cNvSpPr/>
            <p:nvPr/>
          </p:nvSpPr>
          <p:spPr>
            <a:xfrm>
              <a:off x="1370076" y="4332731"/>
              <a:ext cx="9448800" cy="972819"/>
            </a:xfrm>
            <a:custGeom>
              <a:avLst/>
              <a:gdLst/>
              <a:ahLst/>
              <a:cxnLst/>
              <a:rect l="l" t="t" r="r" b="b"/>
              <a:pathLst>
                <a:path w="9448800" h="972820">
                  <a:moveTo>
                    <a:pt x="9286748" y="0"/>
                  </a:moveTo>
                  <a:lnTo>
                    <a:pt x="162052" y="0"/>
                  </a:lnTo>
                  <a:lnTo>
                    <a:pt x="118959" y="5786"/>
                  </a:lnTo>
                  <a:lnTo>
                    <a:pt x="80245" y="22116"/>
                  </a:lnTo>
                  <a:lnTo>
                    <a:pt x="47450" y="47450"/>
                  </a:lnTo>
                  <a:lnTo>
                    <a:pt x="22116" y="80245"/>
                  </a:lnTo>
                  <a:lnTo>
                    <a:pt x="5786" y="118959"/>
                  </a:lnTo>
                  <a:lnTo>
                    <a:pt x="0" y="162052"/>
                  </a:lnTo>
                  <a:lnTo>
                    <a:pt x="0" y="810260"/>
                  </a:lnTo>
                  <a:lnTo>
                    <a:pt x="5786" y="853352"/>
                  </a:lnTo>
                  <a:lnTo>
                    <a:pt x="22116" y="892066"/>
                  </a:lnTo>
                  <a:lnTo>
                    <a:pt x="47450" y="924861"/>
                  </a:lnTo>
                  <a:lnTo>
                    <a:pt x="80245" y="950195"/>
                  </a:lnTo>
                  <a:lnTo>
                    <a:pt x="118959" y="966525"/>
                  </a:lnTo>
                  <a:lnTo>
                    <a:pt x="162052" y="972312"/>
                  </a:lnTo>
                  <a:lnTo>
                    <a:pt x="9286748" y="972312"/>
                  </a:lnTo>
                  <a:lnTo>
                    <a:pt x="9329840" y="966525"/>
                  </a:lnTo>
                  <a:lnTo>
                    <a:pt x="9368554" y="950195"/>
                  </a:lnTo>
                  <a:lnTo>
                    <a:pt x="9401349" y="924861"/>
                  </a:lnTo>
                  <a:lnTo>
                    <a:pt x="9426683" y="892066"/>
                  </a:lnTo>
                  <a:lnTo>
                    <a:pt x="9443013" y="853352"/>
                  </a:lnTo>
                  <a:lnTo>
                    <a:pt x="9448800" y="810260"/>
                  </a:lnTo>
                  <a:lnTo>
                    <a:pt x="9448800" y="162052"/>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grpSp>
      <p:grpSp>
        <p:nvGrpSpPr>
          <p:cNvPr id="25" name="object 25"/>
          <p:cNvGrpSpPr/>
          <p:nvPr/>
        </p:nvGrpSpPr>
        <p:grpSpPr>
          <a:xfrm>
            <a:off x="1263396" y="5442138"/>
            <a:ext cx="9584690" cy="1035050"/>
            <a:chOff x="1263396" y="5442138"/>
            <a:chExt cx="9584690" cy="1035050"/>
          </a:xfrm>
        </p:grpSpPr>
        <p:pic>
          <p:nvPicPr>
            <p:cNvPr id="26" name="object 26"/>
            <p:cNvPicPr/>
            <p:nvPr/>
          </p:nvPicPr>
          <p:blipFill>
            <a:blip r:embed="rId4" cstate="print"/>
            <a:stretch>
              <a:fillRect/>
            </a:stretch>
          </p:blipFill>
          <p:spPr>
            <a:xfrm>
              <a:off x="1336540" y="5442138"/>
              <a:ext cx="9511298" cy="1034939"/>
            </a:xfrm>
            <a:prstGeom prst="rect">
              <a:avLst/>
            </a:prstGeom>
          </p:spPr>
        </p:pic>
        <p:pic>
          <p:nvPicPr>
            <p:cNvPr id="27" name="object 27"/>
            <p:cNvPicPr/>
            <p:nvPr/>
          </p:nvPicPr>
          <p:blipFill>
            <a:blip r:embed="rId9" cstate="print"/>
            <a:stretch>
              <a:fillRect/>
            </a:stretch>
          </p:blipFill>
          <p:spPr>
            <a:xfrm>
              <a:off x="1263396" y="5544311"/>
              <a:ext cx="3747516" cy="900683"/>
            </a:xfrm>
            <a:prstGeom prst="rect">
              <a:avLst/>
            </a:prstGeom>
          </p:spPr>
        </p:pic>
        <p:sp>
          <p:nvSpPr>
            <p:cNvPr id="28" name="object 28"/>
            <p:cNvSpPr/>
            <p:nvPr/>
          </p:nvSpPr>
          <p:spPr>
            <a:xfrm>
              <a:off x="1370076" y="5455919"/>
              <a:ext cx="9448800" cy="972819"/>
            </a:xfrm>
            <a:custGeom>
              <a:avLst/>
              <a:gdLst/>
              <a:ahLst/>
              <a:cxnLst/>
              <a:rect l="l" t="t" r="r" b="b"/>
              <a:pathLst>
                <a:path w="9448800" h="972820">
                  <a:moveTo>
                    <a:pt x="9286748" y="0"/>
                  </a:moveTo>
                  <a:lnTo>
                    <a:pt x="162052" y="0"/>
                  </a:lnTo>
                  <a:lnTo>
                    <a:pt x="118959" y="5786"/>
                  </a:lnTo>
                  <a:lnTo>
                    <a:pt x="80245" y="22117"/>
                  </a:lnTo>
                  <a:lnTo>
                    <a:pt x="47450" y="47451"/>
                  </a:lnTo>
                  <a:lnTo>
                    <a:pt x="22116" y="80248"/>
                  </a:lnTo>
                  <a:lnTo>
                    <a:pt x="5786" y="118966"/>
                  </a:lnTo>
                  <a:lnTo>
                    <a:pt x="0" y="162064"/>
                  </a:lnTo>
                  <a:lnTo>
                    <a:pt x="0" y="810247"/>
                  </a:lnTo>
                  <a:lnTo>
                    <a:pt x="5786" y="853331"/>
                  </a:lnTo>
                  <a:lnTo>
                    <a:pt x="22116" y="892046"/>
                  </a:lnTo>
                  <a:lnTo>
                    <a:pt x="47450" y="924845"/>
                  </a:lnTo>
                  <a:lnTo>
                    <a:pt x="80245" y="950186"/>
                  </a:lnTo>
                  <a:lnTo>
                    <a:pt x="118959" y="966523"/>
                  </a:lnTo>
                  <a:lnTo>
                    <a:pt x="162052" y="972311"/>
                  </a:lnTo>
                  <a:lnTo>
                    <a:pt x="9286748" y="972311"/>
                  </a:lnTo>
                  <a:lnTo>
                    <a:pt x="9329840" y="966523"/>
                  </a:lnTo>
                  <a:lnTo>
                    <a:pt x="9368554" y="950186"/>
                  </a:lnTo>
                  <a:lnTo>
                    <a:pt x="9401349" y="924845"/>
                  </a:lnTo>
                  <a:lnTo>
                    <a:pt x="9426683" y="892046"/>
                  </a:lnTo>
                  <a:lnTo>
                    <a:pt x="9443013" y="853331"/>
                  </a:lnTo>
                  <a:lnTo>
                    <a:pt x="9448800" y="810247"/>
                  </a:lnTo>
                  <a:lnTo>
                    <a:pt x="9448800" y="162064"/>
                  </a:lnTo>
                  <a:lnTo>
                    <a:pt x="9443013" y="118966"/>
                  </a:lnTo>
                  <a:lnTo>
                    <a:pt x="9426683" y="80248"/>
                  </a:lnTo>
                  <a:lnTo>
                    <a:pt x="9401349" y="47451"/>
                  </a:lnTo>
                  <a:lnTo>
                    <a:pt x="9368554" y="22117"/>
                  </a:lnTo>
                  <a:lnTo>
                    <a:pt x="9329840" y="5786"/>
                  </a:lnTo>
                  <a:lnTo>
                    <a:pt x="9286748" y="0"/>
                  </a:lnTo>
                  <a:close/>
                </a:path>
              </a:pathLst>
            </a:custGeom>
            <a:solidFill>
              <a:srgbClr val="0F243E"/>
            </a:solidFill>
          </p:spPr>
          <p:txBody>
            <a:bodyPr wrap="square" lIns="0" tIns="0" rIns="0" bIns="0" rtlCol="0"/>
            <a:lstStyle/>
            <a:p>
              <a:endParaRPr/>
            </a:p>
          </p:txBody>
        </p:sp>
      </p:grpSp>
      <p:sp>
        <p:nvSpPr>
          <p:cNvPr id="29" name="object 29"/>
          <p:cNvSpPr txBox="1"/>
          <p:nvPr/>
        </p:nvSpPr>
        <p:spPr>
          <a:xfrm>
            <a:off x="1526794" y="4521784"/>
            <a:ext cx="3249930" cy="1637664"/>
          </a:xfrm>
          <a:prstGeom prst="rect">
            <a:avLst/>
          </a:prstGeom>
        </p:spPr>
        <p:txBody>
          <a:bodyPr vert="horz" wrap="square" lIns="0" tIns="13335" rIns="0" bIns="0" rtlCol="0">
            <a:spAutoFit/>
          </a:bodyPr>
          <a:lstStyle/>
          <a:p>
            <a:pPr marL="12700">
              <a:lnSpc>
                <a:spcPct val="100000"/>
              </a:lnSpc>
              <a:spcBef>
                <a:spcPts val="105"/>
              </a:spcBef>
            </a:pPr>
            <a:r>
              <a:rPr sz="3200" b="1" dirty="0">
                <a:solidFill>
                  <a:srgbClr val="FFFFFF"/>
                </a:solidFill>
                <a:latin typeface="Times New Roman"/>
                <a:cs typeface="Times New Roman"/>
              </a:rPr>
              <a:t>S-AES</a:t>
            </a:r>
            <a:r>
              <a:rPr sz="3200" b="1" spc="-70" dirty="0">
                <a:solidFill>
                  <a:srgbClr val="FFFFFF"/>
                </a:solidFill>
                <a:latin typeface="Times New Roman"/>
                <a:cs typeface="Times New Roman"/>
              </a:rPr>
              <a:t> </a:t>
            </a:r>
            <a:r>
              <a:rPr sz="3200" b="1" dirty="0">
                <a:solidFill>
                  <a:srgbClr val="FFFFFF"/>
                </a:solidFill>
                <a:latin typeface="Times New Roman"/>
                <a:cs typeface="Times New Roman"/>
              </a:rPr>
              <a:t>Encryption</a:t>
            </a:r>
            <a:endParaRPr sz="3200">
              <a:latin typeface="Times New Roman"/>
              <a:cs typeface="Times New Roman"/>
            </a:endParaRPr>
          </a:p>
          <a:p>
            <a:pPr>
              <a:lnSpc>
                <a:spcPct val="100000"/>
              </a:lnSpc>
              <a:spcBef>
                <a:spcPts val="5"/>
              </a:spcBef>
            </a:pPr>
            <a:endParaRPr sz="4350">
              <a:latin typeface="Times New Roman"/>
              <a:cs typeface="Times New Roman"/>
            </a:endParaRPr>
          </a:p>
          <a:p>
            <a:pPr marL="12700">
              <a:lnSpc>
                <a:spcPct val="100000"/>
              </a:lnSpc>
            </a:pPr>
            <a:r>
              <a:rPr sz="3200" b="1" dirty="0">
                <a:solidFill>
                  <a:srgbClr val="FFFFFF"/>
                </a:solidFill>
                <a:latin typeface="Times New Roman"/>
                <a:cs typeface="Times New Roman"/>
              </a:rPr>
              <a:t>S-AES</a:t>
            </a:r>
            <a:r>
              <a:rPr sz="3200" b="1" spc="-60" dirty="0">
                <a:solidFill>
                  <a:srgbClr val="FFFFFF"/>
                </a:solidFill>
                <a:latin typeface="Times New Roman"/>
                <a:cs typeface="Times New Roman"/>
              </a:rPr>
              <a:t> </a:t>
            </a:r>
            <a:r>
              <a:rPr sz="3200" b="1" dirty="0">
                <a:solidFill>
                  <a:srgbClr val="FFFFFF"/>
                </a:solidFill>
                <a:latin typeface="Times New Roman"/>
                <a:cs typeface="Times New Roman"/>
              </a:rPr>
              <a:t>Decryption</a:t>
            </a:r>
            <a:endParaRPr sz="3200">
              <a:latin typeface="Times New Roman"/>
              <a:cs typeface="Times New Roman"/>
            </a:endParaRPr>
          </a:p>
        </p:txBody>
      </p:sp>
      <p:sp>
        <p:nvSpPr>
          <p:cNvPr id="30" name="object 30"/>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31" name="TextBox 30"/>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32" name="Graphic 21"/>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Tree>
    <p:extLst>
      <p:ext uri="{BB962C8B-B14F-4D97-AF65-F5344CB8AC3E}">
        <p14:creationId xmlns:p14="http://schemas.microsoft.com/office/powerpoint/2010/main" val="3942251429"/>
      </p:ext>
    </p:extLst>
  </p:cSld>
  <p:clrMapOvr>
    <a:masterClrMapping/>
  </p:clrMapOvr>
  <mc:AlternateContent xmlns:mc="http://schemas.openxmlformats.org/markup-compatibility/2006" xmlns:p14="http://schemas.microsoft.com/office/powerpoint/2010/main">
    <mc:Choice Requires="p14">
      <p:transition spd="slow" p14:dur="2000" advTm="13892"/>
    </mc:Choice>
    <mc:Fallback xmlns="">
      <p:transition spd="slow" advTm="13892"/>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4495038" y="38229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sp>
        <p:nvSpPr>
          <p:cNvPr id="4" name="object 4"/>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5" name="object 5"/>
          <p:cNvSpPr txBox="1">
            <a:spLocks noGrp="1"/>
          </p:cNvSpPr>
          <p:nvPr>
            <p:ph type="title"/>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solidFill>
                  <a:srgbClr val="000000"/>
                </a:solidFill>
                <a:latin typeface="Calibri"/>
                <a:cs typeface="Calibri"/>
              </a:rPr>
              <a:t>16-bit</a:t>
            </a:r>
            <a:r>
              <a:rPr sz="2000" b="1" spc="-65" dirty="0">
                <a:solidFill>
                  <a:srgbClr val="000000"/>
                </a:solidFill>
                <a:latin typeface="Calibri"/>
                <a:cs typeface="Calibri"/>
              </a:rPr>
              <a:t> </a:t>
            </a:r>
            <a:r>
              <a:rPr sz="2000" b="1" spc="-20" dirty="0">
                <a:solidFill>
                  <a:srgbClr val="000000"/>
                </a:solidFill>
                <a:latin typeface="Calibri"/>
                <a:cs typeface="Calibri"/>
              </a:rPr>
              <a:t>Key</a:t>
            </a:r>
            <a:endParaRPr sz="2000">
              <a:latin typeface="Calibri"/>
              <a:cs typeface="Calibri"/>
            </a:endParaRPr>
          </a:p>
        </p:txBody>
      </p:sp>
      <p:sp>
        <p:nvSpPr>
          <p:cNvPr id="6" name="object 6"/>
          <p:cNvSpPr txBox="1"/>
          <p:nvPr/>
        </p:nvSpPr>
        <p:spPr>
          <a:xfrm>
            <a:off x="4495038" y="4446270"/>
            <a:ext cx="3352800" cy="381000"/>
          </a:xfrm>
          <a:prstGeom prst="rect">
            <a:avLst/>
          </a:prstGeom>
          <a:ln w="25907">
            <a:solidFill>
              <a:srgbClr val="8063A1"/>
            </a:solidFill>
          </a:ln>
        </p:spPr>
        <p:txBody>
          <a:bodyPr vert="horz" wrap="square" lIns="0" tIns="20955" rIns="0" bIns="0" rtlCol="0">
            <a:spAutoFit/>
          </a:bodyPr>
          <a:lstStyle/>
          <a:p>
            <a:pPr marL="1068705">
              <a:lnSpc>
                <a:spcPct val="100000"/>
              </a:lnSpc>
              <a:spcBef>
                <a:spcPts val="165"/>
              </a:spcBef>
            </a:pPr>
            <a:r>
              <a:rPr sz="2000" b="1" spc="-5" dirty="0">
                <a:latin typeface="Calibri"/>
                <a:cs typeface="Calibri"/>
              </a:rPr>
              <a:t>Expand</a:t>
            </a:r>
            <a:r>
              <a:rPr sz="2000" b="1" spc="-40" dirty="0">
                <a:latin typeface="Calibri"/>
                <a:cs typeface="Calibri"/>
              </a:rPr>
              <a:t> </a:t>
            </a:r>
            <a:r>
              <a:rPr sz="2000" b="1" spc="-25" dirty="0">
                <a:latin typeface="Calibri"/>
                <a:cs typeface="Calibri"/>
              </a:rPr>
              <a:t>Key</a:t>
            </a:r>
            <a:endParaRPr sz="2000">
              <a:latin typeface="Calibri"/>
              <a:cs typeface="Calibri"/>
            </a:endParaRPr>
          </a:p>
        </p:txBody>
      </p:sp>
      <p:sp>
        <p:nvSpPr>
          <p:cNvPr id="7" name="object 7"/>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8" name="object 8"/>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9" name="object 9"/>
          <p:cNvGrpSpPr/>
          <p:nvPr/>
        </p:nvGrpSpPr>
        <p:grpSpPr>
          <a:xfrm>
            <a:off x="6018276" y="4808220"/>
            <a:ext cx="311150" cy="1033780"/>
            <a:chOff x="6018276" y="4808220"/>
            <a:chExt cx="311150" cy="1033780"/>
          </a:xfrm>
        </p:grpSpPr>
        <p:pic>
          <p:nvPicPr>
            <p:cNvPr id="10" name="object 10"/>
            <p:cNvPicPr/>
            <p:nvPr/>
          </p:nvPicPr>
          <p:blipFill>
            <a:blip r:embed="rId2" cstate="print"/>
            <a:stretch>
              <a:fillRect/>
            </a:stretch>
          </p:blipFill>
          <p:spPr>
            <a:xfrm>
              <a:off x="6018276" y="4808220"/>
              <a:ext cx="310959" cy="1033297"/>
            </a:xfrm>
            <a:prstGeom prst="rect">
              <a:avLst/>
            </a:prstGeom>
          </p:spPr>
        </p:pic>
        <p:sp>
          <p:nvSpPr>
            <p:cNvPr id="11" name="object 11"/>
            <p:cNvSpPr/>
            <p:nvPr/>
          </p:nvSpPr>
          <p:spPr>
            <a:xfrm>
              <a:off x="6118733" y="4827143"/>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grpSp>
      <p:sp>
        <p:nvSpPr>
          <p:cNvPr id="12" name="object 12"/>
          <p:cNvSpPr txBox="1"/>
          <p:nvPr/>
        </p:nvSpPr>
        <p:spPr>
          <a:xfrm>
            <a:off x="4490465" y="1994154"/>
            <a:ext cx="3352800" cy="381000"/>
          </a:xfrm>
          <a:prstGeom prst="rect">
            <a:avLst/>
          </a:prstGeom>
          <a:ln w="25907">
            <a:solidFill>
              <a:srgbClr val="8063A1"/>
            </a:solidFill>
          </a:ln>
        </p:spPr>
        <p:txBody>
          <a:bodyPr vert="horz" wrap="square" lIns="0" tIns="21590" rIns="0" bIns="0" rtlCol="0">
            <a:spAutoFit/>
          </a:bodyPr>
          <a:lstStyle/>
          <a:p>
            <a:pPr marL="1068070">
              <a:lnSpc>
                <a:spcPct val="100000"/>
              </a:lnSpc>
              <a:spcBef>
                <a:spcPts val="170"/>
              </a:spcBef>
            </a:pPr>
            <a:r>
              <a:rPr sz="2000" b="1" dirty="0">
                <a:latin typeface="Calibri"/>
                <a:cs typeface="Calibri"/>
              </a:rPr>
              <a:t>Expand</a:t>
            </a:r>
            <a:r>
              <a:rPr sz="2000" b="1" spc="-35" dirty="0">
                <a:latin typeface="Calibri"/>
                <a:cs typeface="Calibri"/>
              </a:rPr>
              <a:t> </a:t>
            </a:r>
            <a:r>
              <a:rPr sz="2000" b="1" spc="-25" dirty="0">
                <a:latin typeface="Calibri"/>
                <a:cs typeface="Calibri"/>
              </a:rPr>
              <a:t>Key</a:t>
            </a:r>
            <a:endParaRPr sz="2000">
              <a:latin typeface="Calibri"/>
              <a:cs typeface="Calibri"/>
            </a:endParaRPr>
          </a:p>
        </p:txBody>
      </p:sp>
      <p:grpSp>
        <p:nvGrpSpPr>
          <p:cNvPr id="13" name="object 13"/>
          <p:cNvGrpSpPr/>
          <p:nvPr/>
        </p:nvGrpSpPr>
        <p:grpSpPr>
          <a:xfrm>
            <a:off x="6013703" y="2356104"/>
            <a:ext cx="311150" cy="2090420"/>
            <a:chOff x="6013703" y="2356104"/>
            <a:chExt cx="311150" cy="2090420"/>
          </a:xfrm>
        </p:grpSpPr>
        <p:pic>
          <p:nvPicPr>
            <p:cNvPr id="14" name="object 14"/>
            <p:cNvPicPr/>
            <p:nvPr/>
          </p:nvPicPr>
          <p:blipFill>
            <a:blip r:embed="rId3" cstate="print"/>
            <a:stretch>
              <a:fillRect/>
            </a:stretch>
          </p:blipFill>
          <p:spPr>
            <a:xfrm>
              <a:off x="6013703" y="2356104"/>
              <a:ext cx="310959" cy="1642872"/>
            </a:xfrm>
            <a:prstGeom prst="rect">
              <a:avLst/>
            </a:prstGeom>
          </p:spPr>
        </p:pic>
        <p:sp>
          <p:nvSpPr>
            <p:cNvPr id="15" name="object 15"/>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pic>
          <p:nvPicPr>
            <p:cNvPr id="16" name="object 16"/>
            <p:cNvPicPr/>
            <p:nvPr/>
          </p:nvPicPr>
          <p:blipFill>
            <a:blip r:embed="rId4" cstate="print"/>
            <a:stretch>
              <a:fillRect/>
            </a:stretch>
          </p:blipFill>
          <p:spPr>
            <a:xfrm>
              <a:off x="6123431" y="4217670"/>
              <a:ext cx="114300" cy="228600"/>
            </a:xfrm>
            <a:prstGeom prst="rect">
              <a:avLst/>
            </a:prstGeom>
          </p:spPr>
        </p:pic>
      </p:grpSp>
      <p:sp>
        <p:nvSpPr>
          <p:cNvPr id="17" name="object 17"/>
          <p:cNvSpPr txBox="1"/>
          <p:nvPr/>
        </p:nvSpPr>
        <p:spPr>
          <a:xfrm>
            <a:off x="4490465" y="1383030"/>
            <a:ext cx="3352800" cy="381000"/>
          </a:xfrm>
          <a:prstGeom prst="rect">
            <a:avLst/>
          </a:prstGeom>
          <a:ln w="25907">
            <a:solidFill>
              <a:srgbClr val="8063A1"/>
            </a:solidFill>
          </a:ln>
        </p:spPr>
        <p:txBody>
          <a:bodyPr vert="horz" wrap="square" lIns="0" tIns="69215" rIns="0" bIns="0" rtlCol="0">
            <a:spAutoFit/>
          </a:bodyPr>
          <a:lstStyle/>
          <a:p>
            <a:pPr marR="59690" algn="ctr">
              <a:lnSpc>
                <a:spcPct val="100000"/>
              </a:lnSpc>
              <a:spcBef>
                <a:spcPts val="54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pic>
        <p:nvPicPr>
          <p:cNvPr id="18" name="object 18"/>
          <p:cNvPicPr/>
          <p:nvPr/>
        </p:nvPicPr>
        <p:blipFill>
          <a:blip r:embed="rId5" cstate="print"/>
          <a:stretch>
            <a:fillRect/>
          </a:stretch>
        </p:blipFill>
        <p:spPr>
          <a:xfrm>
            <a:off x="6009132" y="1744967"/>
            <a:ext cx="310959" cy="423684"/>
          </a:xfrm>
          <a:prstGeom prst="rect">
            <a:avLst/>
          </a:prstGeom>
        </p:spPr>
      </p:pic>
      <p:pic>
        <p:nvPicPr>
          <p:cNvPr id="19" name="object 19"/>
          <p:cNvPicPr/>
          <p:nvPr/>
        </p:nvPicPr>
        <p:blipFill>
          <a:blip r:embed="rId4" cstate="print"/>
          <a:stretch>
            <a:fillRect/>
          </a:stretch>
        </p:blipFill>
        <p:spPr>
          <a:xfrm>
            <a:off x="6109715" y="1764029"/>
            <a:ext cx="114300" cy="228600"/>
          </a:xfrm>
          <a:prstGeom prst="rect">
            <a:avLst/>
          </a:prstGeom>
        </p:spPr>
      </p:pic>
      <p:pic>
        <p:nvPicPr>
          <p:cNvPr id="20" name="object 20"/>
          <p:cNvPicPr/>
          <p:nvPr/>
        </p:nvPicPr>
        <p:blipFill>
          <a:blip r:embed="rId5" cstate="print"/>
          <a:stretch>
            <a:fillRect/>
          </a:stretch>
        </p:blipFill>
        <p:spPr>
          <a:xfrm>
            <a:off x="6022847" y="4198607"/>
            <a:ext cx="310959" cy="423684"/>
          </a:xfrm>
          <a:prstGeom prst="rect">
            <a:avLst/>
          </a:prstGeom>
        </p:spPr>
      </p:pic>
      <p:pic>
        <p:nvPicPr>
          <p:cNvPr id="21" name="object 21"/>
          <p:cNvPicPr/>
          <p:nvPr/>
        </p:nvPicPr>
        <p:blipFill>
          <a:blip r:embed="rId6" cstate="print"/>
          <a:stretch>
            <a:fillRect/>
          </a:stretch>
        </p:blipFill>
        <p:spPr>
          <a:xfrm>
            <a:off x="6009132" y="1127734"/>
            <a:ext cx="310959" cy="431317"/>
          </a:xfrm>
          <a:prstGeom prst="rect">
            <a:avLst/>
          </a:prstGeom>
        </p:spPr>
      </p:pic>
      <p:pic>
        <p:nvPicPr>
          <p:cNvPr id="22" name="object 22"/>
          <p:cNvPicPr/>
          <p:nvPr/>
        </p:nvPicPr>
        <p:blipFill>
          <a:blip r:embed="rId7" cstate="print"/>
          <a:stretch>
            <a:fillRect/>
          </a:stretch>
        </p:blipFill>
        <p:spPr>
          <a:xfrm>
            <a:off x="6109715" y="1146810"/>
            <a:ext cx="114300" cy="236219"/>
          </a:xfrm>
          <a:prstGeom prst="rect">
            <a:avLst/>
          </a:prstGeom>
        </p:spPr>
      </p:pic>
      <p:sp>
        <p:nvSpPr>
          <p:cNvPr id="23" name="object 23"/>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26" name="TextBox 25"/>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27"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28"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Key Generation</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683145095"/>
      </p:ext>
    </p:extLst>
  </p:cSld>
  <p:clrMapOvr>
    <a:masterClrMapping/>
  </p:clrMapOvr>
  <mc:AlternateContent xmlns:mc="http://schemas.openxmlformats.org/markup-compatibility/2006" xmlns:p14="http://schemas.microsoft.com/office/powerpoint/2010/main">
    <mc:Choice Requires="p14">
      <p:transition spd="slow" p14:dur="2000" advTm="136240"/>
    </mc:Choice>
    <mc:Fallback xmlns="">
      <p:transition spd="slow" advTm="13624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4495038" y="38229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sp>
        <p:nvSpPr>
          <p:cNvPr id="4" name="object 4"/>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5" name="object 5"/>
          <p:cNvSpPr txBox="1">
            <a:spLocks noGrp="1"/>
          </p:cNvSpPr>
          <p:nvPr>
            <p:ph type="title"/>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solidFill>
                  <a:srgbClr val="000000"/>
                </a:solidFill>
                <a:latin typeface="Calibri"/>
                <a:cs typeface="Calibri"/>
              </a:rPr>
              <a:t>16-bit</a:t>
            </a:r>
            <a:r>
              <a:rPr sz="2000" b="1" spc="-65" dirty="0">
                <a:solidFill>
                  <a:srgbClr val="000000"/>
                </a:solidFill>
                <a:latin typeface="Calibri"/>
                <a:cs typeface="Calibri"/>
              </a:rPr>
              <a:t> </a:t>
            </a:r>
            <a:r>
              <a:rPr sz="2000" b="1" spc="-20" dirty="0">
                <a:solidFill>
                  <a:srgbClr val="000000"/>
                </a:solidFill>
                <a:latin typeface="Calibri"/>
                <a:cs typeface="Calibri"/>
              </a:rPr>
              <a:t>Key</a:t>
            </a:r>
            <a:endParaRPr sz="2000">
              <a:latin typeface="Calibri"/>
              <a:cs typeface="Calibri"/>
            </a:endParaRPr>
          </a:p>
        </p:txBody>
      </p:sp>
      <p:sp>
        <p:nvSpPr>
          <p:cNvPr id="6" name="object 6"/>
          <p:cNvSpPr txBox="1"/>
          <p:nvPr/>
        </p:nvSpPr>
        <p:spPr>
          <a:xfrm>
            <a:off x="4495038" y="4446270"/>
            <a:ext cx="3352800" cy="381000"/>
          </a:xfrm>
          <a:prstGeom prst="rect">
            <a:avLst/>
          </a:prstGeom>
          <a:ln w="25907">
            <a:solidFill>
              <a:srgbClr val="8063A1"/>
            </a:solidFill>
          </a:ln>
        </p:spPr>
        <p:txBody>
          <a:bodyPr vert="horz" wrap="square" lIns="0" tIns="20955" rIns="0" bIns="0" rtlCol="0">
            <a:spAutoFit/>
          </a:bodyPr>
          <a:lstStyle/>
          <a:p>
            <a:pPr marL="1068705">
              <a:lnSpc>
                <a:spcPct val="100000"/>
              </a:lnSpc>
              <a:spcBef>
                <a:spcPts val="165"/>
              </a:spcBef>
            </a:pPr>
            <a:r>
              <a:rPr sz="2000" b="1" spc="-5" dirty="0">
                <a:latin typeface="Calibri"/>
                <a:cs typeface="Calibri"/>
              </a:rPr>
              <a:t>Expand</a:t>
            </a:r>
            <a:r>
              <a:rPr sz="2000" b="1" spc="-40" dirty="0">
                <a:latin typeface="Calibri"/>
                <a:cs typeface="Calibri"/>
              </a:rPr>
              <a:t> </a:t>
            </a:r>
            <a:r>
              <a:rPr sz="2000" b="1" spc="-25" dirty="0">
                <a:latin typeface="Calibri"/>
                <a:cs typeface="Calibri"/>
              </a:rPr>
              <a:t>Key</a:t>
            </a:r>
            <a:endParaRPr sz="2000">
              <a:latin typeface="Calibri"/>
              <a:cs typeface="Calibri"/>
            </a:endParaRPr>
          </a:p>
        </p:txBody>
      </p:sp>
      <p:sp>
        <p:nvSpPr>
          <p:cNvPr id="7" name="object 7"/>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8" name="object 8"/>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9" name="object 9"/>
          <p:cNvGrpSpPr/>
          <p:nvPr/>
        </p:nvGrpSpPr>
        <p:grpSpPr>
          <a:xfrm>
            <a:off x="6018276" y="4808220"/>
            <a:ext cx="311150" cy="1033780"/>
            <a:chOff x="6018276" y="4808220"/>
            <a:chExt cx="311150" cy="1033780"/>
          </a:xfrm>
        </p:grpSpPr>
        <p:pic>
          <p:nvPicPr>
            <p:cNvPr id="10" name="object 10"/>
            <p:cNvPicPr/>
            <p:nvPr/>
          </p:nvPicPr>
          <p:blipFill>
            <a:blip r:embed="rId2" cstate="print"/>
            <a:stretch>
              <a:fillRect/>
            </a:stretch>
          </p:blipFill>
          <p:spPr>
            <a:xfrm>
              <a:off x="6018276" y="4808220"/>
              <a:ext cx="310959" cy="1033297"/>
            </a:xfrm>
            <a:prstGeom prst="rect">
              <a:avLst/>
            </a:prstGeom>
          </p:spPr>
        </p:pic>
        <p:sp>
          <p:nvSpPr>
            <p:cNvPr id="11" name="object 11"/>
            <p:cNvSpPr/>
            <p:nvPr/>
          </p:nvSpPr>
          <p:spPr>
            <a:xfrm>
              <a:off x="6118733" y="4827143"/>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grpSp>
      <p:sp>
        <p:nvSpPr>
          <p:cNvPr id="12" name="object 12"/>
          <p:cNvSpPr txBox="1"/>
          <p:nvPr/>
        </p:nvSpPr>
        <p:spPr>
          <a:xfrm>
            <a:off x="4490465" y="1994154"/>
            <a:ext cx="3352800" cy="381000"/>
          </a:xfrm>
          <a:prstGeom prst="rect">
            <a:avLst/>
          </a:prstGeom>
          <a:ln w="25907">
            <a:solidFill>
              <a:srgbClr val="8063A1"/>
            </a:solidFill>
          </a:ln>
        </p:spPr>
        <p:txBody>
          <a:bodyPr vert="horz" wrap="square" lIns="0" tIns="21590" rIns="0" bIns="0" rtlCol="0">
            <a:spAutoFit/>
          </a:bodyPr>
          <a:lstStyle/>
          <a:p>
            <a:pPr marL="1068070">
              <a:lnSpc>
                <a:spcPct val="100000"/>
              </a:lnSpc>
              <a:spcBef>
                <a:spcPts val="170"/>
              </a:spcBef>
            </a:pPr>
            <a:r>
              <a:rPr sz="2000" b="1" dirty="0">
                <a:latin typeface="Calibri"/>
                <a:cs typeface="Calibri"/>
              </a:rPr>
              <a:t>Expand</a:t>
            </a:r>
            <a:r>
              <a:rPr sz="2000" b="1" spc="-35" dirty="0">
                <a:latin typeface="Calibri"/>
                <a:cs typeface="Calibri"/>
              </a:rPr>
              <a:t> </a:t>
            </a:r>
            <a:r>
              <a:rPr sz="2000" b="1" spc="-25" dirty="0">
                <a:latin typeface="Calibri"/>
                <a:cs typeface="Calibri"/>
              </a:rPr>
              <a:t>Key</a:t>
            </a:r>
            <a:endParaRPr sz="2000">
              <a:latin typeface="Calibri"/>
              <a:cs typeface="Calibri"/>
            </a:endParaRPr>
          </a:p>
        </p:txBody>
      </p:sp>
      <p:grpSp>
        <p:nvGrpSpPr>
          <p:cNvPr id="13" name="object 13"/>
          <p:cNvGrpSpPr/>
          <p:nvPr/>
        </p:nvGrpSpPr>
        <p:grpSpPr>
          <a:xfrm>
            <a:off x="6013703" y="2356104"/>
            <a:ext cx="311150" cy="2090420"/>
            <a:chOff x="6013703" y="2356104"/>
            <a:chExt cx="311150" cy="2090420"/>
          </a:xfrm>
        </p:grpSpPr>
        <p:pic>
          <p:nvPicPr>
            <p:cNvPr id="14" name="object 14"/>
            <p:cNvPicPr/>
            <p:nvPr/>
          </p:nvPicPr>
          <p:blipFill>
            <a:blip r:embed="rId3" cstate="print"/>
            <a:stretch>
              <a:fillRect/>
            </a:stretch>
          </p:blipFill>
          <p:spPr>
            <a:xfrm>
              <a:off x="6013703" y="2356104"/>
              <a:ext cx="310959" cy="1642872"/>
            </a:xfrm>
            <a:prstGeom prst="rect">
              <a:avLst/>
            </a:prstGeom>
          </p:spPr>
        </p:pic>
        <p:sp>
          <p:nvSpPr>
            <p:cNvPr id="15" name="object 15"/>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pic>
          <p:nvPicPr>
            <p:cNvPr id="16" name="object 16"/>
            <p:cNvPicPr/>
            <p:nvPr/>
          </p:nvPicPr>
          <p:blipFill>
            <a:blip r:embed="rId4" cstate="print"/>
            <a:stretch>
              <a:fillRect/>
            </a:stretch>
          </p:blipFill>
          <p:spPr>
            <a:xfrm>
              <a:off x="6123431" y="4217670"/>
              <a:ext cx="114300" cy="228600"/>
            </a:xfrm>
            <a:prstGeom prst="rect">
              <a:avLst/>
            </a:prstGeom>
          </p:spPr>
        </p:pic>
      </p:grpSp>
      <p:sp>
        <p:nvSpPr>
          <p:cNvPr id="17" name="object 17"/>
          <p:cNvSpPr txBox="1"/>
          <p:nvPr/>
        </p:nvSpPr>
        <p:spPr>
          <a:xfrm>
            <a:off x="4490465" y="1383030"/>
            <a:ext cx="3352800" cy="381000"/>
          </a:xfrm>
          <a:prstGeom prst="rect">
            <a:avLst/>
          </a:prstGeom>
          <a:solidFill>
            <a:srgbClr val="8063A1"/>
          </a:solidFill>
          <a:ln w="25907">
            <a:solidFill>
              <a:srgbClr val="5C4676"/>
            </a:solidFill>
          </a:ln>
        </p:spPr>
        <p:txBody>
          <a:bodyPr vert="horz" wrap="square" lIns="0" tIns="69215" rIns="0" bIns="0" rtlCol="0">
            <a:spAutoFit/>
          </a:bodyPr>
          <a:lstStyle/>
          <a:p>
            <a:pPr marR="59690" algn="ctr">
              <a:lnSpc>
                <a:spcPct val="100000"/>
              </a:lnSpc>
              <a:spcBef>
                <a:spcPts val="545"/>
              </a:spcBef>
            </a:pPr>
            <a:r>
              <a:rPr sz="3000" baseline="11111" dirty="0">
                <a:solidFill>
                  <a:srgbClr val="FFFFFF"/>
                </a:solidFill>
                <a:latin typeface="Cambria Math"/>
                <a:cs typeface="Cambria Math"/>
              </a:rPr>
              <a:t>𝒘</a:t>
            </a:r>
            <a:r>
              <a:rPr sz="1450" dirty="0">
                <a:solidFill>
                  <a:srgbClr val="FFFFFF"/>
                </a:solidFill>
                <a:latin typeface="Cambria Math"/>
                <a:cs typeface="Cambria Math"/>
              </a:rPr>
              <a:t>𝟎,𝟏</a:t>
            </a:r>
            <a:endParaRPr sz="1450">
              <a:latin typeface="Cambria Math"/>
              <a:cs typeface="Cambria Math"/>
            </a:endParaRPr>
          </a:p>
        </p:txBody>
      </p:sp>
      <p:pic>
        <p:nvPicPr>
          <p:cNvPr id="18" name="object 18"/>
          <p:cNvPicPr/>
          <p:nvPr/>
        </p:nvPicPr>
        <p:blipFill>
          <a:blip r:embed="rId5" cstate="print"/>
          <a:stretch>
            <a:fillRect/>
          </a:stretch>
        </p:blipFill>
        <p:spPr>
          <a:xfrm>
            <a:off x="6009132" y="1744967"/>
            <a:ext cx="310959" cy="423684"/>
          </a:xfrm>
          <a:prstGeom prst="rect">
            <a:avLst/>
          </a:prstGeom>
        </p:spPr>
      </p:pic>
      <p:pic>
        <p:nvPicPr>
          <p:cNvPr id="19" name="object 19"/>
          <p:cNvPicPr/>
          <p:nvPr/>
        </p:nvPicPr>
        <p:blipFill>
          <a:blip r:embed="rId4" cstate="print"/>
          <a:stretch>
            <a:fillRect/>
          </a:stretch>
        </p:blipFill>
        <p:spPr>
          <a:xfrm>
            <a:off x="6109715" y="1764029"/>
            <a:ext cx="114300" cy="228600"/>
          </a:xfrm>
          <a:prstGeom prst="rect">
            <a:avLst/>
          </a:prstGeom>
        </p:spPr>
      </p:pic>
      <p:pic>
        <p:nvPicPr>
          <p:cNvPr id="20" name="object 20"/>
          <p:cNvPicPr/>
          <p:nvPr/>
        </p:nvPicPr>
        <p:blipFill>
          <a:blip r:embed="rId5" cstate="print"/>
          <a:stretch>
            <a:fillRect/>
          </a:stretch>
        </p:blipFill>
        <p:spPr>
          <a:xfrm>
            <a:off x="6022847" y="4198607"/>
            <a:ext cx="310959" cy="423684"/>
          </a:xfrm>
          <a:prstGeom prst="rect">
            <a:avLst/>
          </a:prstGeom>
        </p:spPr>
      </p:pic>
      <p:pic>
        <p:nvPicPr>
          <p:cNvPr id="21" name="object 21"/>
          <p:cNvPicPr/>
          <p:nvPr/>
        </p:nvPicPr>
        <p:blipFill>
          <a:blip r:embed="rId6" cstate="print"/>
          <a:stretch>
            <a:fillRect/>
          </a:stretch>
        </p:blipFill>
        <p:spPr>
          <a:xfrm>
            <a:off x="6009132" y="1127734"/>
            <a:ext cx="310959" cy="431317"/>
          </a:xfrm>
          <a:prstGeom prst="rect">
            <a:avLst/>
          </a:prstGeom>
        </p:spPr>
      </p:pic>
      <p:pic>
        <p:nvPicPr>
          <p:cNvPr id="22" name="object 22"/>
          <p:cNvPicPr/>
          <p:nvPr/>
        </p:nvPicPr>
        <p:blipFill>
          <a:blip r:embed="rId7" cstate="print"/>
          <a:stretch>
            <a:fillRect/>
          </a:stretch>
        </p:blipFill>
        <p:spPr>
          <a:xfrm>
            <a:off x="6109715" y="1146810"/>
            <a:ext cx="114300" cy="236219"/>
          </a:xfrm>
          <a:prstGeom prst="rect">
            <a:avLst/>
          </a:prstGeom>
        </p:spPr>
      </p:pic>
      <p:sp>
        <p:nvSpPr>
          <p:cNvPr id="23" name="object 23"/>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25" name="TextBox 24"/>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26"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39"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Key Generation</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646807010"/>
      </p:ext>
    </p:extLst>
  </p:cSld>
  <p:clrMapOvr>
    <a:masterClrMapping/>
  </p:clrMapOvr>
  <mc:AlternateContent xmlns:mc="http://schemas.openxmlformats.org/markup-compatibility/2006" xmlns:p14="http://schemas.microsoft.com/office/powerpoint/2010/main">
    <mc:Choice Requires="p14">
      <p:transition spd="slow" p14:dur="2000" advTm="9765"/>
    </mc:Choice>
    <mc:Fallback xmlns="">
      <p:transition spd="slow" advTm="976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bject 16"/>
          <p:cNvSpPr txBox="1"/>
          <p:nvPr/>
        </p:nvSpPr>
        <p:spPr>
          <a:xfrm>
            <a:off x="206146" y="975487"/>
            <a:ext cx="8792210" cy="4585335"/>
          </a:xfrm>
          <a:prstGeom prst="rect">
            <a:avLst/>
          </a:prstGeom>
        </p:spPr>
        <p:txBody>
          <a:bodyPr vert="horz" wrap="square" lIns="0" tIns="13335" rIns="0" bIns="0" rtlCol="0">
            <a:spAutoFit/>
          </a:bodyPr>
          <a:lstStyle/>
          <a:p>
            <a:pPr marL="451484" indent="-439420">
              <a:lnSpc>
                <a:spcPct val="100000"/>
              </a:lnSpc>
              <a:spcBef>
                <a:spcPts val="105"/>
              </a:spcBef>
              <a:buFont typeface="Wingdings"/>
              <a:buChar char=""/>
              <a:tabLst>
                <a:tab pos="452120" algn="l"/>
              </a:tabLst>
            </a:pPr>
            <a:r>
              <a:rPr sz="3200" spc="-120" dirty="0">
                <a:solidFill>
                  <a:srgbClr val="0F243E"/>
                </a:solidFill>
                <a:latin typeface="Microsoft Sans Serif"/>
                <a:cs typeface="Microsoft Sans Serif"/>
              </a:rPr>
              <a:t>K=</a:t>
            </a:r>
            <a:r>
              <a:rPr sz="3200" spc="50" dirty="0">
                <a:solidFill>
                  <a:srgbClr val="0F243E"/>
                </a:solidFill>
                <a:latin typeface="Microsoft Sans Serif"/>
                <a:cs typeface="Microsoft Sans Serif"/>
              </a:rPr>
              <a:t> </a:t>
            </a:r>
            <a:r>
              <a:rPr sz="3200" spc="90" dirty="0">
                <a:solidFill>
                  <a:srgbClr val="0F243E"/>
                </a:solidFill>
                <a:latin typeface="Microsoft Sans Serif"/>
                <a:cs typeface="Microsoft Sans Serif"/>
              </a:rPr>
              <a:t>4A</a:t>
            </a:r>
            <a:r>
              <a:rPr sz="3200" spc="35" dirty="0">
                <a:solidFill>
                  <a:srgbClr val="0F243E"/>
                </a:solidFill>
                <a:latin typeface="Microsoft Sans Serif"/>
                <a:cs typeface="Microsoft Sans Serif"/>
              </a:rPr>
              <a:t> </a:t>
            </a:r>
            <a:r>
              <a:rPr sz="3200" spc="-180" dirty="0">
                <a:solidFill>
                  <a:srgbClr val="0F243E"/>
                </a:solidFill>
                <a:latin typeface="Microsoft Sans Serif"/>
                <a:cs typeface="Microsoft Sans Serif"/>
              </a:rPr>
              <a:t>F5</a:t>
            </a:r>
            <a:endParaRPr sz="3200">
              <a:latin typeface="Microsoft Sans Serif"/>
              <a:cs typeface="Microsoft Sans Serif"/>
            </a:endParaRPr>
          </a:p>
          <a:p>
            <a:pPr marL="716280">
              <a:lnSpc>
                <a:spcPct val="100000"/>
              </a:lnSpc>
              <a:spcBef>
                <a:spcPts val="2685"/>
              </a:spcBef>
            </a:pPr>
            <a:r>
              <a:rPr sz="3200" spc="-20" dirty="0">
                <a:solidFill>
                  <a:srgbClr val="0F243E"/>
                </a:solidFill>
                <a:latin typeface="Microsoft Sans Serif"/>
                <a:cs typeface="Microsoft Sans Serif"/>
              </a:rPr>
              <a:t>=</a:t>
            </a:r>
            <a:r>
              <a:rPr sz="3200" spc="70" dirty="0">
                <a:solidFill>
                  <a:srgbClr val="0F243E"/>
                </a:solidFill>
                <a:latin typeface="Microsoft Sans Serif"/>
                <a:cs typeface="Microsoft Sans Serif"/>
              </a:rPr>
              <a:t> </a:t>
            </a:r>
            <a:r>
              <a:rPr sz="3200" spc="65" dirty="0">
                <a:solidFill>
                  <a:srgbClr val="0F243E"/>
                </a:solidFill>
                <a:latin typeface="Microsoft Sans Serif"/>
                <a:cs typeface="Microsoft Sans Serif"/>
              </a:rPr>
              <a:t>0100</a:t>
            </a:r>
            <a:r>
              <a:rPr sz="3200" spc="75" dirty="0">
                <a:solidFill>
                  <a:srgbClr val="0F243E"/>
                </a:solidFill>
                <a:latin typeface="Microsoft Sans Serif"/>
                <a:cs typeface="Microsoft Sans Serif"/>
              </a:rPr>
              <a:t> </a:t>
            </a:r>
            <a:r>
              <a:rPr sz="3200" spc="65" dirty="0">
                <a:solidFill>
                  <a:srgbClr val="0F243E"/>
                </a:solidFill>
                <a:latin typeface="Microsoft Sans Serif"/>
                <a:cs typeface="Microsoft Sans Serif"/>
              </a:rPr>
              <a:t>1010</a:t>
            </a:r>
            <a:r>
              <a:rPr sz="3200" spc="60" dirty="0">
                <a:solidFill>
                  <a:srgbClr val="0F243E"/>
                </a:solidFill>
                <a:latin typeface="Microsoft Sans Serif"/>
                <a:cs typeface="Microsoft Sans Serif"/>
              </a:rPr>
              <a:t> </a:t>
            </a:r>
            <a:r>
              <a:rPr sz="3200" spc="65" dirty="0">
                <a:solidFill>
                  <a:srgbClr val="0F243E"/>
                </a:solidFill>
                <a:latin typeface="Microsoft Sans Serif"/>
                <a:cs typeface="Microsoft Sans Serif"/>
              </a:rPr>
              <a:t>1111</a:t>
            </a:r>
            <a:r>
              <a:rPr sz="3200" spc="70" dirty="0">
                <a:solidFill>
                  <a:srgbClr val="0F243E"/>
                </a:solidFill>
                <a:latin typeface="Microsoft Sans Serif"/>
                <a:cs typeface="Microsoft Sans Serif"/>
              </a:rPr>
              <a:t> </a:t>
            </a:r>
            <a:r>
              <a:rPr sz="3200" spc="65" dirty="0">
                <a:solidFill>
                  <a:srgbClr val="0F243E"/>
                </a:solidFill>
                <a:latin typeface="Microsoft Sans Serif"/>
                <a:cs typeface="Microsoft Sans Serif"/>
              </a:rPr>
              <a:t>0101</a:t>
            </a:r>
            <a:endParaRPr sz="3200">
              <a:latin typeface="Microsoft Sans Serif"/>
              <a:cs typeface="Microsoft Sans Serif"/>
            </a:endParaRPr>
          </a:p>
          <a:p>
            <a:pPr>
              <a:lnSpc>
                <a:spcPct val="100000"/>
              </a:lnSpc>
            </a:pPr>
            <a:endParaRPr sz="4100">
              <a:latin typeface="Microsoft Sans Serif"/>
              <a:cs typeface="Microsoft Sans Serif"/>
            </a:endParaRPr>
          </a:p>
          <a:p>
            <a:pPr>
              <a:lnSpc>
                <a:spcPct val="100000"/>
              </a:lnSpc>
              <a:spcBef>
                <a:spcPts val="50"/>
              </a:spcBef>
            </a:pPr>
            <a:endParaRPr sz="3950">
              <a:latin typeface="Microsoft Sans Serif"/>
              <a:cs typeface="Microsoft Sans Serif"/>
            </a:endParaRPr>
          </a:p>
          <a:p>
            <a:pPr marL="451484" indent="-439420">
              <a:lnSpc>
                <a:spcPct val="100000"/>
              </a:lnSpc>
              <a:buFont typeface="Wingdings"/>
              <a:buChar char=""/>
              <a:tabLst>
                <a:tab pos="452120" algn="l"/>
              </a:tabLst>
            </a:pPr>
            <a:r>
              <a:rPr sz="3100" spc="-270" dirty="0">
                <a:solidFill>
                  <a:srgbClr val="0F243E"/>
                </a:solidFill>
                <a:latin typeface="Microsoft Sans Serif"/>
                <a:cs typeface="Microsoft Sans Serif"/>
              </a:rPr>
              <a:t>The</a:t>
            </a:r>
            <a:r>
              <a:rPr sz="3100" spc="80" dirty="0">
                <a:solidFill>
                  <a:srgbClr val="0F243E"/>
                </a:solidFill>
                <a:latin typeface="Microsoft Sans Serif"/>
                <a:cs typeface="Microsoft Sans Serif"/>
              </a:rPr>
              <a:t> </a:t>
            </a:r>
            <a:r>
              <a:rPr sz="3100" spc="-60" dirty="0">
                <a:solidFill>
                  <a:srgbClr val="0F243E"/>
                </a:solidFill>
                <a:latin typeface="Microsoft Sans Serif"/>
                <a:cs typeface="Microsoft Sans Serif"/>
              </a:rPr>
              <a:t>input</a:t>
            </a:r>
            <a:r>
              <a:rPr sz="3100" spc="100" dirty="0">
                <a:solidFill>
                  <a:srgbClr val="0F243E"/>
                </a:solidFill>
                <a:latin typeface="Microsoft Sans Serif"/>
                <a:cs typeface="Microsoft Sans Serif"/>
              </a:rPr>
              <a:t> </a:t>
            </a:r>
            <a:r>
              <a:rPr sz="3100" spc="-90" dirty="0">
                <a:solidFill>
                  <a:srgbClr val="0F243E"/>
                </a:solidFill>
                <a:latin typeface="Microsoft Sans Serif"/>
                <a:cs typeface="Microsoft Sans Serif"/>
              </a:rPr>
              <a:t>key,</a:t>
            </a:r>
            <a:r>
              <a:rPr sz="3100" spc="90" dirty="0">
                <a:solidFill>
                  <a:srgbClr val="0F243E"/>
                </a:solidFill>
                <a:latin typeface="Microsoft Sans Serif"/>
                <a:cs typeface="Microsoft Sans Serif"/>
              </a:rPr>
              <a:t> </a:t>
            </a:r>
            <a:r>
              <a:rPr sz="3100" spc="-90" dirty="0">
                <a:solidFill>
                  <a:srgbClr val="0F243E"/>
                </a:solidFill>
                <a:latin typeface="Microsoft Sans Serif"/>
                <a:cs typeface="Microsoft Sans Serif"/>
              </a:rPr>
              <a:t>K,</a:t>
            </a:r>
            <a:r>
              <a:rPr sz="3100" spc="80" dirty="0">
                <a:solidFill>
                  <a:srgbClr val="0F243E"/>
                </a:solidFill>
                <a:latin typeface="Microsoft Sans Serif"/>
                <a:cs typeface="Microsoft Sans Serif"/>
              </a:rPr>
              <a:t> </a:t>
            </a:r>
            <a:r>
              <a:rPr sz="3100" spc="-140" dirty="0">
                <a:solidFill>
                  <a:srgbClr val="0F243E"/>
                </a:solidFill>
                <a:latin typeface="Microsoft Sans Serif"/>
                <a:cs typeface="Microsoft Sans Serif"/>
              </a:rPr>
              <a:t>is</a:t>
            </a:r>
            <a:r>
              <a:rPr sz="3100" spc="60" dirty="0">
                <a:solidFill>
                  <a:srgbClr val="0F243E"/>
                </a:solidFill>
                <a:latin typeface="Microsoft Sans Serif"/>
                <a:cs typeface="Microsoft Sans Serif"/>
              </a:rPr>
              <a:t> </a:t>
            </a:r>
            <a:r>
              <a:rPr sz="3100" spc="-90" dirty="0">
                <a:solidFill>
                  <a:srgbClr val="0F243E"/>
                </a:solidFill>
                <a:latin typeface="Microsoft Sans Serif"/>
                <a:cs typeface="Microsoft Sans Serif"/>
              </a:rPr>
              <a:t>split</a:t>
            </a:r>
            <a:r>
              <a:rPr sz="3100" spc="105" dirty="0">
                <a:solidFill>
                  <a:srgbClr val="0F243E"/>
                </a:solidFill>
                <a:latin typeface="Microsoft Sans Serif"/>
                <a:cs typeface="Microsoft Sans Serif"/>
              </a:rPr>
              <a:t> </a:t>
            </a:r>
            <a:r>
              <a:rPr sz="3100" spc="-50" dirty="0">
                <a:solidFill>
                  <a:srgbClr val="0F243E"/>
                </a:solidFill>
                <a:latin typeface="Microsoft Sans Serif"/>
                <a:cs typeface="Microsoft Sans Serif"/>
              </a:rPr>
              <a:t>into</a:t>
            </a:r>
            <a:r>
              <a:rPr sz="3100" spc="90" dirty="0">
                <a:solidFill>
                  <a:srgbClr val="0F243E"/>
                </a:solidFill>
                <a:latin typeface="Microsoft Sans Serif"/>
                <a:cs typeface="Microsoft Sans Serif"/>
              </a:rPr>
              <a:t> </a:t>
            </a:r>
            <a:r>
              <a:rPr sz="3100" spc="65" dirty="0">
                <a:solidFill>
                  <a:srgbClr val="0F243E"/>
                </a:solidFill>
                <a:latin typeface="Microsoft Sans Serif"/>
                <a:cs typeface="Microsoft Sans Serif"/>
              </a:rPr>
              <a:t>2</a:t>
            </a:r>
            <a:r>
              <a:rPr sz="3100" spc="75" dirty="0">
                <a:solidFill>
                  <a:srgbClr val="0F243E"/>
                </a:solidFill>
                <a:latin typeface="Microsoft Sans Serif"/>
                <a:cs typeface="Microsoft Sans Serif"/>
              </a:rPr>
              <a:t> </a:t>
            </a:r>
            <a:r>
              <a:rPr sz="3100" spc="-60" dirty="0">
                <a:solidFill>
                  <a:srgbClr val="0F243E"/>
                </a:solidFill>
                <a:latin typeface="Microsoft Sans Serif"/>
                <a:cs typeface="Microsoft Sans Serif"/>
              </a:rPr>
              <a:t>words,</a:t>
            </a:r>
            <a:r>
              <a:rPr sz="3100" spc="90" dirty="0">
                <a:solidFill>
                  <a:srgbClr val="0F243E"/>
                </a:solidFill>
                <a:latin typeface="Microsoft Sans Serif"/>
                <a:cs typeface="Microsoft Sans Serif"/>
              </a:rPr>
              <a:t> </a:t>
            </a:r>
            <a:r>
              <a:rPr sz="3100" spc="20" dirty="0">
                <a:solidFill>
                  <a:srgbClr val="0F243E"/>
                </a:solidFill>
                <a:latin typeface="Microsoft Sans Serif"/>
                <a:cs typeface="Microsoft Sans Serif"/>
              </a:rPr>
              <a:t>w0</a:t>
            </a:r>
            <a:r>
              <a:rPr sz="3100" spc="75" dirty="0">
                <a:solidFill>
                  <a:srgbClr val="0F243E"/>
                </a:solidFill>
                <a:latin typeface="Microsoft Sans Serif"/>
                <a:cs typeface="Microsoft Sans Serif"/>
              </a:rPr>
              <a:t> </a:t>
            </a:r>
            <a:r>
              <a:rPr sz="3100" spc="-40" dirty="0">
                <a:solidFill>
                  <a:srgbClr val="0F243E"/>
                </a:solidFill>
                <a:latin typeface="Microsoft Sans Serif"/>
                <a:cs typeface="Microsoft Sans Serif"/>
              </a:rPr>
              <a:t>and</a:t>
            </a:r>
            <a:r>
              <a:rPr sz="3100" spc="90" dirty="0">
                <a:solidFill>
                  <a:srgbClr val="0F243E"/>
                </a:solidFill>
                <a:latin typeface="Microsoft Sans Serif"/>
                <a:cs typeface="Microsoft Sans Serif"/>
              </a:rPr>
              <a:t> </a:t>
            </a:r>
            <a:r>
              <a:rPr sz="3100" spc="20" dirty="0">
                <a:solidFill>
                  <a:srgbClr val="0F243E"/>
                </a:solidFill>
                <a:latin typeface="Microsoft Sans Serif"/>
                <a:cs typeface="Microsoft Sans Serif"/>
              </a:rPr>
              <a:t>w1:</a:t>
            </a:r>
            <a:endParaRPr sz="3100">
              <a:latin typeface="Microsoft Sans Serif"/>
              <a:cs typeface="Microsoft Sans Serif"/>
            </a:endParaRPr>
          </a:p>
          <a:p>
            <a:pPr marL="451484" indent="-439420">
              <a:lnSpc>
                <a:spcPct val="100000"/>
              </a:lnSpc>
              <a:spcBef>
                <a:spcPts val="2610"/>
              </a:spcBef>
              <a:buFont typeface="Wingdings"/>
              <a:buChar char=""/>
              <a:tabLst>
                <a:tab pos="452120" algn="l"/>
              </a:tabLst>
            </a:pPr>
            <a:r>
              <a:rPr sz="3100" spc="20" dirty="0">
                <a:solidFill>
                  <a:srgbClr val="0F243E"/>
                </a:solidFill>
                <a:latin typeface="Microsoft Sans Serif"/>
                <a:cs typeface="Microsoft Sans Serif"/>
              </a:rPr>
              <a:t>w0</a:t>
            </a:r>
            <a:r>
              <a:rPr sz="3100" spc="40"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45" dirty="0">
                <a:solidFill>
                  <a:srgbClr val="0F243E"/>
                </a:solidFill>
                <a:latin typeface="Microsoft Sans Serif"/>
                <a:cs typeface="Microsoft Sans Serif"/>
              </a:rPr>
              <a:t> </a:t>
            </a:r>
            <a:r>
              <a:rPr sz="3100" spc="65" dirty="0">
                <a:solidFill>
                  <a:srgbClr val="0F243E"/>
                </a:solidFill>
                <a:latin typeface="Microsoft Sans Serif"/>
                <a:cs typeface="Microsoft Sans Serif"/>
              </a:rPr>
              <a:t>0100</a:t>
            </a:r>
            <a:r>
              <a:rPr sz="3100" spc="40" dirty="0">
                <a:solidFill>
                  <a:srgbClr val="0F243E"/>
                </a:solidFill>
                <a:latin typeface="Microsoft Sans Serif"/>
                <a:cs typeface="Microsoft Sans Serif"/>
              </a:rPr>
              <a:t> </a:t>
            </a:r>
            <a:r>
              <a:rPr sz="3100" spc="60" dirty="0">
                <a:solidFill>
                  <a:srgbClr val="0F243E"/>
                </a:solidFill>
                <a:latin typeface="Microsoft Sans Serif"/>
                <a:cs typeface="Microsoft Sans Serif"/>
              </a:rPr>
              <a:t>1010</a:t>
            </a:r>
            <a:endParaRPr sz="3100">
              <a:latin typeface="Microsoft Sans Serif"/>
              <a:cs typeface="Microsoft Sans Serif"/>
            </a:endParaRPr>
          </a:p>
          <a:p>
            <a:pPr marL="451484" indent="-439420">
              <a:lnSpc>
                <a:spcPct val="100000"/>
              </a:lnSpc>
              <a:spcBef>
                <a:spcPts val="2600"/>
              </a:spcBef>
              <a:buFont typeface="Wingdings"/>
              <a:buChar char=""/>
              <a:tabLst>
                <a:tab pos="452120" algn="l"/>
              </a:tabLst>
            </a:pPr>
            <a:r>
              <a:rPr sz="3100" spc="20" dirty="0">
                <a:solidFill>
                  <a:srgbClr val="0F243E"/>
                </a:solidFill>
                <a:latin typeface="Microsoft Sans Serif"/>
                <a:cs typeface="Microsoft Sans Serif"/>
              </a:rPr>
              <a:t>w1</a:t>
            </a:r>
            <a:r>
              <a:rPr sz="3100" spc="40"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45" dirty="0">
                <a:solidFill>
                  <a:srgbClr val="0F243E"/>
                </a:solidFill>
                <a:latin typeface="Microsoft Sans Serif"/>
                <a:cs typeface="Microsoft Sans Serif"/>
              </a:rPr>
              <a:t> </a:t>
            </a:r>
            <a:r>
              <a:rPr sz="3100" spc="65" dirty="0">
                <a:solidFill>
                  <a:srgbClr val="0F243E"/>
                </a:solidFill>
                <a:latin typeface="Microsoft Sans Serif"/>
                <a:cs typeface="Microsoft Sans Serif"/>
              </a:rPr>
              <a:t>1111</a:t>
            </a:r>
            <a:r>
              <a:rPr sz="3100" spc="40" dirty="0">
                <a:solidFill>
                  <a:srgbClr val="0F243E"/>
                </a:solidFill>
                <a:latin typeface="Microsoft Sans Serif"/>
                <a:cs typeface="Microsoft Sans Serif"/>
              </a:rPr>
              <a:t> </a:t>
            </a:r>
            <a:r>
              <a:rPr sz="3100" spc="60" dirty="0">
                <a:solidFill>
                  <a:srgbClr val="0F243E"/>
                </a:solidFill>
                <a:latin typeface="Microsoft Sans Serif"/>
                <a:cs typeface="Microsoft Sans Serif"/>
              </a:rPr>
              <a:t>0101</a:t>
            </a:r>
            <a:endParaRPr sz="3100">
              <a:latin typeface="Microsoft Sans Serif"/>
              <a:cs typeface="Microsoft Sans Serif"/>
            </a:endParaRPr>
          </a:p>
        </p:txBody>
      </p:sp>
      <p:sp>
        <p:nvSpPr>
          <p:cNvPr id="17" name="object 17"/>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8" name="TextBox 17"/>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20"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Key Generation</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1111857777"/>
      </p:ext>
    </p:extLst>
  </p:cSld>
  <p:clrMapOvr>
    <a:masterClrMapping/>
  </p:clrMapOvr>
  <mc:AlternateContent xmlns:mc="http://schemas.openxmlformats.org/markup-compatibility/2006" xmlns:p14="http://schemas.microsoft.com/office/powerpoint/2010/main">
    <mc:Choice Requires="p14">
      <p:transition spd="slow" p14:dur="2000" advTm="35840"/>
    </mc:Choice>
    <mc:Fallback xmlns="">
      <p:transition spd="slow" advTm="3584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4495038" y="38229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sp>
        <p:nvSpPr>
          <p:cNvPr id="4" name="object 4"/>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5" name="object 5"/>
          <p:cNvSpPr txBox="1">
            <a:spLocks noGrp="1"/>
          </p:cNvSpPr>
          <p:nvPr>
            <p:ph type="title"/>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solidFill>
                  <a:srgbClr val="000000"/>
                </a:solidFill>
                <a:latin typeface="Calibri"/>
                <a:cs typeface="Calibri"/>
              </a:rPr>
              <a:t>16-bit</a:t>
            </a:r>
            <a:r>
              <a:rPr sz="2000" b="1" spc="-65" dirty="0">
                <a:solidFill>
                  <a:srgbClr val="000000"/>
                </a:solidFill>
                <a:latin typeface="Calibri"/>
                <a:cs typeface="Calibri"/>
              </a:rPr>
              <a:t> </a:t>
            </a:r>
            <a:r>
              <a:rPr sz="2000" b="1" spc="-20" dirty="0">
                <a:solidFill>
                  <a:srgbClr val="000000"/>
                </a:solidFill>
                <a:latin typeface="Calibri"/>
                <a:cs typeface="Calibri"/>
              </a:rPr>
              <a:t>Key</a:t>
            </a:r>
            <a:endParaRPr sz="2000">
              <a:latin typeface="Calibri"/>
              <a:cs typeface="Calibri"/>
            </a:endParaRPr>
          </a:p>
        </p:txBody>
      </p:sp>
      <p:sp>
        <p:nvSpPr>
          <p:cNvPr id="6" name="object 6"/>
          <p:cNvSpPr txBox="1"/>
          <p:nvPr/>
        </p:nvSpPr>
        <p:spPr>
          <a:xfrm>
            <a:off x="4495038" y="4446270"/>
            <a:ext cx="3352800" cy="381000"/>
          </a:xfrm>
          <a:prstGeom prst="rect">
            <a:avLst/>
          </a:prstGeom>
          <a:solidFill>
            <a:srgbClr val="8063A1"/>
          </a:solidFill>
          <a:ln w="25907">
            <a:solidFill>
              <a:srgbClr val="5C4676"/>
            </a:solidFill>
          </a:ln>
        </p:spPr>
        <p:txBody>
          <a:bodyPr vert="horz" wrap="square" lIns="0" tIns="20955" rIns="0" bIns="0" rtlCol="0">
            <a:spAutoFit/>
          </a:bodyPr>
          <a:lstStyle/>
          <a:p>
            <a:pPr marL="1068705">
              <a:lnSpc>
                <a:spcPct val="100000"/>
              </a:lnSpc>
              <a:spcBef>
                <a:spcPts val="165"/>
              </a:spcBef>
            </a:pPr>
            <a:r>
              <a:rPr sz="2000" b="1" spc="-5" dirty="0">
                <a:solidFill>
                  <a:srgbClr val="FFFFFF"/>
                </a:solidFill>
                <a:latin typeface="Calibri"/>
                <a:cs typeface="Calibri"/>
              </a:rPr>
              <a:t>Expand</a:t>
            </a:r>
            <a:r>
              <a:rPr sz="2000" b="1" spc="-40" dirty="0">
                <a:solidFill>
                  <a:srgbClr val="FFFFFF"/>
                </a:solidFill>
                <a:latin typeface="Calibri"/>
                <a:cs typeface="Calibri"/>
              </a:rPr>
              <a:t> </a:t>
            </a:r>
            <a:r>
              <a:rPr sz="2000" b="1" spc="-25" dirty="0">
                <a:solidFill>
                  <a:srgbClr val="FFFFFF"/>
                </a:solidFill>
                <a:latin typeface="Calibri"/>
                <a:cs typeface="Calibri"/>
              </a:rPr>
              <a:t>Key</a:t>
            </a:r>
            <a:endParaRPr sz="2000">
              <a:latin typeface="Calibri"/>
              <a:cs typeface="Calibri"/>
            </a:endParaRPr>
          </a:p>
        </p:txBody>
      </p:sp>
      <p:sp>
        <p:nvSpPr>
          <p:cNvPr id="7" name="object 7"/>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8" name="object 8"/>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9" name="object 9"/>
          <p:cNvGrpSpPr/>
          <p:nvPr/>
        </p:nvGrpSpPr>
        <p:grpSpPr>
          <a:xfrm>
            <a:off x="6018276" y="4808220"/>
            <a:ext cx="311150" cy="1033780"/>
            <a:chOff x="6018276" y="4808220"/>
            <a:chExt cx="311150" cy="1033780"/>
          </a:xfrm>
        </p:grpSpPr>
        <p:pic>
          <p:nvPicPr>
            <p:cNvPr id="10" name="object 10"/>
            <p:cNvPicPr/>
            <p:nvPr/>
          </p:nvPicPr>
          <p:blipFill>
            <a:blip r:embed="rId2" cstate="print"/>
            <a:stretch>
              <a:fillRect/>
            </a:stretch>
          </p:blipFill>
          <p:spPr>
            <a:xfrm>
              <a:off x="6018276" y="4808220"/>
              <a:ext cx="310959" cy="1033297"/>
            </a:xfrm>
            <a:prstGeom prst="rect">
              <a:avLst/>
            </a:prstGeom>
          </p:spPr>
        </p:pic>
        <p:sp>
          <p:nvSpPr>
            <p:cNvPr id="11" name="object 11"/>
            <p:cNvSpPr/>
            <p:nvPr/>
          </p:nvSpPr>
          <p:spPr>
            <a:xfrm>
              <a:off x="6118733" y="4827143"/>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grpSp>
      <p:sp>
        <p:nvSpPr>
          <p:cNvPr id="12" name="object 12"/>
          <p:cNvSpPr txBox="1"/>
          <p:nvPr/>
        </p:nvSpPr>
        <p:spPr>
          <a:xfrm>
            <a:off x="4490465" y="1994154"/>
            <a:ext cx="3352800" cy="381000"/>
          </a:xfrm>
          <a:prstGeom prst="rect">
            <a:avLst/>
          </a:prstGeom>
          <a:solidFill>
            <a:srgbClr val="8063A1"/>
          </a:solidFill>
          <a:ln w="25907">
            <a:solidFill>
              <a:srgbClr val="5C4676"/>
            </a:solidFill>
          </a:ln>
        </p:spPr>
        <p:txBody>
          <a:bodyPr vert="horz" wrap="square" lIns="0" tIns="21590" rIns="0" bIns="0" rtlCol="0">
            <a:spAutoFit/>
          </a:bodyPr>
          <a:lstStyle/>
          <a:p>
            <a:pPr marL="1068070">
              <a:lnSpc>
                <a:spcPct val="100000"/>
              </a:lnSpc>
              <a:spcBef>
                <a:spcPts val="170"/>
              </a:spcBef>
            </a:pPr>
            <a:r>
              <a:rPr sz="2000" b="1" dirty="0">
                <a:solidFill>
                  <a:srgbClr val="FFFFFF"/>
                </a:solidFill>
                <a:latin typeface="Calibri"/>
                <a:cs typeface="Calibri"/>
              </a:rPr>
              <a:t>Expand</a:t>
            </a:r>
            <a:r>
              <a:rPr sz="2000" b="1" spc="-35" dirty="0">
                <a:solidFill>
                  <a:srgbClr val="FFFFFF"/>
                </a:solidFill>
                <a:latin typeface="Calibri"/>
                <a:cs typeface="Calibri"/>
              </a:rPr>
              <a:t> </a:t>
            </a:r>
            <a:r>
              <a:rPr sz="2000" b="1" spc="-25" dirty="0">
                <a:solidFill>
                  <a:srgbClr val="FFFFFF"/>
                </a:solidFill>
                <a:latin typeface="Calibri"/>
                <a:cs typeface="Calibri"/>
              </a:rPr>
              <a:t>Key</a:t>
            </a:r>
            <a:endParaRPr sz="2000">
              <a:latin typeface="Calibri"/>
              <a:cs typeface="Calibri"/>
            </a:endParaRPr>
          </a:p>
        </p:txBody>
      </p:sp>
      <p:grpSp>
        <p:nvGrpSpPr>
          <p:cNvPr id="13" name="object 13"/>
          <p:cNvGrpSpPr/>
          <p:nvPr/>
        </p:nvGrpSpPr>
        <p:grpSpPr>
          <a:xfrm>
            <a:off x="6013703" y="2356104"/>
            <a:ext cx="311150" cy="2090420"/>
            <a:chOff x="6013703" y="2356104"/>
            <a:chExt cx="311150" cy="2090420"/>
          </a:xfrm>
        </p:grpSpPr>
        <p:pic>
          <p:nvPicPr>
            <p:cNvPr id="14" name="object 14"/>
            <p:cNvPicPr/>
            <p:nvPr/>
          </p:nvPicPr>
          <p:blipFill>
            <a:blip r:embed="rId3" cstate="print"/>
            <a:stretch>
              <a:fillRect/>
            </a:stretch>
          </p:blipFill>
          <p:spPr>
            <a:xfrm>
              <a:off x="6013703" y="2356104"/>
              <a:ext cx="310959" cy="1642872"/>
            </a:xfrm>
            <a:prstGeom prst="rect">
              <a:avLst/>
            </a:prstGeom>
          </p:spPr>
        </p:pic>
        <p:sp>
          <p:nvSpPr>
            <p:cNvPr id="15" name="object 15"/>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pic>
          <p:nvPicPr>
            <p:cNvPr id="16" name="object 16"/>
            <p:cNvPicPr/>
            <p:nvPr/>
          </p:nvPicPr>
          <p:blipFill>
            <a:blip r:embed="rId4" cstate="print"/>
            <a:stretch>
              <a:fillRect/>
            </a:stretch>
          </p:blipFill>
          <p:spPr>
            <a:xfrm>
              <a:off x="6123431" y="4217670"/>
              <a:ext cx="114300" cy="228600"/>
            </a:xfrm>
            <a:prstGeom prst="rect">
              <a:avLst/>
            </a:prstGeom>
          </p:spPr>
        </p:pic>
      </p:grpSp>
      <p:sp>
        <p:nvSpPr>
          <p:cNvPr id="17" name="object 17"/>
          <p:cNvSpPr txBox="1"/>
          <p:nvPr/>
        </p:nvSpPr>
        <p:spPr>
          <a:xfrm>
            <a:off x="4490465" y="1383030"/>
            <a:ext cx="3352800" cy="381000"/>
          </a:xfrm>
          <a:prstGeom prst="rect">
            <a:avLst/>
          </a:prstGeom>
          <a:ln w="25907">
            <a:solidFill>
              <a:srgbClr val="8063A1"/>
            </a:solidFill>
          </a:ln>
        </p:spPr>
        <p:txBody>
          <a:bodyPr vert="horz" wrap="square" lIns="0" tIns="69215" rIns="0" bIns="0" rtlCol="0">
            <a:spAutoFit/>
          </a:bodyPr>
          <a:lstStyle/>
          <a:p>
            <a:pPr marR="59690" algn="ctr">
              <a:lnSpc>
                <a:spcPct val="100000"/>
              </a:lnSpc>
              <a:spcBef>
                <a:spcPts val="54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pic>
        <p:nvPicPr>
          <p:cNvPr id="18" name="object 18"/>
          <p:cNvPicPr/>
          <p:nvPr/>
        </p:nvPicPr>
        <p:blipFill>
          <a:blip r:embed="rId5" cstate="print"/>
          <a:stretch>
            <a:fillRect/>
          </a:stretch>
        </p:blipFill>
        <p:spPr>
          <a:xfrm>
            <a:off x="6009132" y="1744967"/>
            <a:ext cx="310959" cy="423684"/>
          </a:xfrm>
          <a:prstGeom prst="rect">
            <a:avLst/>
          </a:prstGeom>
        </p:spPr>
      </p:pic>
      <p:pic>
        <p:nvPicPr>
          <p:cNvPr id="19" name="object 19"/>
          <p:cNvPicPr/>
          <p:nvPr/>
        </p:nvPicPr>
        <p:blipFill>
          <a:blip r:embed="rId4" cstate="print"/>
          <a:stretch>
            <a:fillRect/>
          </a:stretch>
        </p:blipFill>
        <p:spPr>
          <a:xfrm>
            <a:off x="6109715" y="1764029"/>
            <a:ext cx="114300" cy="228600"/>
          </a:xfrm>
          <a:prstGeom prst="rect">
            <a:avLst/>
          </a:prstGeom>
        </p:spPr>
      </p:pic>
      <p:pic>
        <p:nvPicPr>
          <p:cNvPr id="20" name="object 20"/>
          <p:cNvPicPr/>
          <p:nvPr/>
        </p:nvPicPr>
        <p:blipFill>
          <a:blip r:embed="rId5" cstate="print"/>
          <a:stretch>
            <a:fillRect/>
          </a:stretch>
        </p:blipFill>
        <p:spPr>
          <a:xfrm>
            <a:off x="6022847" y="4198607"/>
            <a:ext cx="310959" cy="423684"/>
          </a:xfrm>
          <a:prstGeom prst="rect">
            <a:avLst/>
          </a:prstGeom>
        </p:spPr>
      </p:pic>
      <p:pic>
        <p:nvPicPr>
          <p:cNvPr id="21" name="object 21"/>
          <p:cNvPicPr/>
          <p:nvPr/>
        </p:nvPicPr>
        <p:blipFill>
          <a:blip r:embed="rId6" cstate="print"/>
          <a:stretch>
            <a:fillRect/>
          </a:stretch>
        </p:blipFill>
        <p:spPr>
          <a:xfrm>
            <a:off x="6009132" y="1127734"/>
            <a:ext cx="310959" cy="431317"/>
          </a:xfrm>
          <a:prstGeom prst="rect">
            <a:avLst/>
          </a:prstGeom>
        </p:spPr>
      </p:pic>
      <p:pic>
        <p:nvPicPr>
          <p:cNvPr id="22" name="object 22"/>
          <p:cNvPicPr/>
          <p:nvPr/>
        </p:nvPicPr>
        <p:blipFill>
          <a:blip r:embed="rId7" cstate="print"/>
          <a:stretch>
            <a:fillRect/>
          </a:stretch>
        </p:blipFill>
        <p:spPr>
          <a:xfrm>
            <a:off x="6109715" y="1146810"/>
            <a:ext cx="114300" cy="236219"/>
          </a:xfrm>
          <a:prstGeom prst="rect">
            <a:avLst/>
          </a:prstGeom>
        </p:spPr>
      </p:pic>
      <p:sp>
        <p:nvSpPr>
          <p:cNvPr id="23" name="object 23"/>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25" name="TextBox 24"/>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26"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39"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Key Generation</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368113704"/>
      </p:ext>
    </p:extLst>
  </p:cSld>
  <p:clrMapOvr>
    <a:masterClrMapping/>
  </p:clrMapOvr>
  <mc:AlternateContent xmlns:mc="http://schemas.openxmlformats.org/markup-compatibility/2006" xmlns:p14="http://schemas.microsoft.com/office/powerpoint/2010/main">
    <mc:Choice Requires="p14">
      <p:transition spd="slow" p14:dur="2000" advTm="7453"/>
    </mc:Choice>
    <mc:Fallback xmlns="">
      <p:transition spd="slow" advTm="7453"/>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06146" y="972438"/>
            <a:ext cx="4052570" cy="49784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235" dirty="0">
                <a:solidFill>
                  <a:srgbClr val="0F243E"/>
                </a:solidFill>
                <a:latin typeface="Microsoft Sans Serif"/>
                <a:cs typeface="Microsoft Sans Serif"/>
              </a:rPr>
              <a:t>S-AES</a:t>
            </a:r>
            <a:r>
              <a:rPr sz="3100" spc="40" dirty="0">
                <a:solidFill>
                  <a:srgbClr val="0F243E"/>
                </a:solidFill>
                <a:latin typeface="Microsoft Sans Serif"/>
                <a:cs typeface="Microsoft Sans Serif"/>
              </a:rPr>
              <a:t> </a:t>
            </a:r>
            <a:r>
              <a:rPr sz="3100" spc="-160" dirty="0">
                <a:solidFill>
                  <a:srgbClr val="0F243E"/>
                </a:solidFill>
                <a:latin typeface="Microsoft Sans Serif"/>
                <a:cs typeface="Microsoft Sans Serif"/>
              </a:rPr>
              <a:t>Key</a:t>
            </a:r>
            <a:r>
              <a:rPr sz="3100" spc="50" dirty="0">
                <a:solidFill>
                  <a:srgbClr val="0F243E"/>
                </a:solidFill>
                <a:latin typeface="Microsoft Sans Serif"/>
                <a:cs typeface="Microsoft Sans Serif"/>
              </a:rPr>
              <a:t> </a:t>
            </a:r>
            <a:r>
              <a:rPr sz="3100" spc="-120" dirty="0">
                <a:solidFill>
                  <a:srgbClr val="0F243E"/>
                </a:solidFill>
                <a:latin typeface="Microsoft Sans Serif"/>
                <a:cs typeface="Microsoft Sans Serif"/>
              </a:rPr>
              <a:t>Expansion</a:t>
            </a:r>
            <a:endParaRPr sz="3100">
              <a:latin typeface="Microsoft Sans Serif"/>
              <a:cs typeface="Microsoft Sans Serif"/>
            </a:endParaRPr>
          </a:p>
        </p:txBody>
      </p:sp>
      <p:pic>
        <p:nvPicPr>
          <p:cNvPr id="9" name="object 9"/>
          <p:cNvPicPr/>
          <p:nvPr/>
        </p:nvPicPr>
        <p:blipFill>
          <a:blip r:embed="rId2" cstate="print"/>
          <a:stretch>
            <a:fillRect/>
          </a:stretch>
        </p:blipFill>
        <p:spPr>
          <a:xfrm>
            <a:off x="7510623" y="914990"/>
            <a:ext cx="3208606" cy="5424493"/>
          </a:xfrm>
          <a:prstGeom prst="rect">
            <a:avLst/>
          </a:prstGeom>
        </p:spPr>
      </p:pic>
      <p:sp>
        <p:nvSpPr>
          <p:cNvPr id="10" name="object 10"/>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1" name="TextBox 10"/>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3"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Key Generation</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1580993519"/>
      </p:ext>
    </p:extLst>
  </p:cSld>
  <p:clrMapOvr>
    <a:masterClrMapping/>
  </p:clrMapOvr>
  <mc:AlternateContent xmlns:mc="http://schemas.openxmlformats.org/markup-compatibility/2006" xmlns:p14="http://schemas.microsoft.com/office/powerpoint/2010/main">
    <mc:Choice Requires="p14">
      <p:transition spd="slow" p14:dur="2000" advTm="101150"/>
    </mc:Choice>
    <mc:Fallback xmlns="">
      <p:transition spd="slow" advTm="10115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06146" y="972438"/>
            <a:ext cx="2179955" cy="49784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135" dirty="0">
                <a:solidFill>
                  <a:srgbClr val="0F243E"/>
                </a:solidFill>
                <a:latin typeface="Microsoft Sans Serif"/>
                <a:cs typeface="Microsoft Sans Serif"/>
              </a:rPr>
              <a:t>Function</a:t>
            </a:r>
            <a:r>
              <a:rPr sz="3100" spc="45" dirty="0">
                <a:solidFill>
                  <a:srgbClr val="0F243E"/>
                </a:solidFill>
                <a:latin typeface="Microsoft Sans Serif"/>
                <a:cs typeface="Microsoft Sans Serif"/>
              </a:rPr>
              <a:t> </a:t>
            </a:r>
            <a:r>
              <a:rPr sz="3100" spc="-10" dirty="0">
                <a:solidFill>
                  <a:srgbClr val="0F243E"/>
                </a:solidFill>
                <a:latin typeface="Microsoft Sans Serif"/>
                <a:cs typeface="Microsoft Sans Serif"/>
              </a:rPr>
              <a:t>g</a:t>
            </a:r>
            <a:endParaRPr sz="3100">
              <a:latin typeface="Microsoft Sans Serif"/>
              <a:cs typeface="Microsoft Sans Serif"/>
            </a:endParaRPr>
          </a:p>
        </p:txBody>
      </p:sp>
      <p:pic>
        <p:nvPicPr>
          <p:cNvPr id="9" name="object 9"/>
          <p:cNvPicPr/>
          <p:nvPr/>
        </p:nvPicPr>
        <p:blipFill>
          <a:blip r:embed="rId2" cstate="print"/>
          <a:stretch>
            <a:fillRect/>
          </a:stretch>
        </p:blipFill>
        <p:spPr>
          <a:xfrm>
            <a:off x="8421361" y="821832"/>
            <a:ext cx="2402262" cy="5699260"/>
          </a:xfrm>
          <a:prstGeom prst="rect">
            <a:avLst/>
          </a:prstGeom>
        </p:spPr>
      </p:pic>
      <p:sp>
        <p:nvSpPr>
          <p:cNvPr id="10" name="object 10"/>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1"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Key Generation</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327962860"/>
      </p:ext>
    </p:extLst>
  </p:cSld>
  <p:clrMapOvr>
    <a:masterClrMapping/>
  </p:clrMapOvr>
  <mc:AlternateContent xmlns:mc="http://schemas.openxmlformats.org/markup-compatibility/2006" xmlns:p14="http://schemas.microsoft.com/office/powerpoint/2010/main">
    <mc:Choice Requires="p14">
      <p:transition spd="slow" p14:dur="2000" advTm="134516"/>
    </mc:Choice>
    <mc:Fallback xmlns="">
      <p:transition spd="slow" advTm="13451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4495038" y="38229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8063A1"/>
          </a:solidFill>
        </p:spPr>
        <p:txBody>
          <a:bodyPr wrap="square" lIns="0" tIns="0" rIns="0" bIns="0" rtlCol="0"/>
          <a:lstStyle/>
          <a:p>
            <a:endParaRPr/>
          </a:p>
        </p:txBody>
      </p:sp>
      <p:sp>
        <p:nvSpPr>
          <p:cNvPr id="4" name="object 4"/>
          <p:cNvSpPr txBox="1"/>
          <p:nvPr/>
        </p:nvSpPr>
        <p:spPr>
          <a:xfrm>
            <a:off x="4495038" y="3822953"/>
            <a:ext cx="3352800" cy="381000"/>
          </a:xfrm>
          <a:prstGeom prst="rect">
            <a:avLst/>
          </a:prstGeom>
          <a:ln w="25907">
            <a:solidFill>
              <a:srgbClr val="5C4676"/>
            </a:solidFill>
          </a:ln>
        </p:spPr>
        <p:txBody>
          <a:bodyPr vert="horz" wrap="square" lIns="0" tIns="70485" rIns="0" bIns="0" rtlCol="0">
            <a:spAutoFit/>
          </a:bodyPr>
          <a:lstStyle/>
          <a:p>
            <a:pPr marR="59055" algn="ctr">
              <a:lnSpc>
                <a:spcPct val="100000"/>
              </a:lnSpc>
              <a:spcBef>
                <a:spcPts val="555"/>
              </a:spcBef>
            </a:pPr>
            <a:r>
              <a:rPr sz="3000" spc="7" baseline="11111" dirty="0">
                <a:solidFill>
                  <a:srgbClr val="FFFFFF"/>
                </a:solidFill>
                <a:latin typeface="Cambria Math"/>
                <a:cs typeface="Cambria Math"/>
              </a:rPr>
              <a:t>𝒘</a:t>
            </a:r>
            <a:r>
              <a:rPr sz="1450" spc="5" dirty="0">
                <a:solidFill>
                  <a:srgbClr val="FFFFFF"/>
                </a:solidFill>
                <a:latin typeface="Cambria Math"/>
                <a:cs typeface="Cambria Math"/>
              </a:rPr>
              <a:t>𝟐,𝟑</a:t>
            </a:r>
            <a:endParaRPr sz="1450">
              <a:latin typeface="Cambria Math"/>
              <a:cs typeface="Cambria Math"/>
            </a:endParaRPr>
          </a:p>
        </p:txBody>
      </p:sp>
      <p:sp>
        <p:nvSpPr>
          <p:cNvPr id="5" name="object 5"/>
          <p:cNvSpPr txBox="1">
            <a:spLocks noGrp="1"/>
          </p:cNvSpPr>
          <p:nvPr>
            <p:ph type="title"/>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solidFill>
                  <a:srgbClr val="000000"/>
                </a:solidFill>
                <a:latin typeface="Calibri"/>
                <a:cs typeface="Calibri"/>
              </a:rPr>
              <a:t>16-bit</a:t>
            </a:r>
            <a:r>
              <a:rPr sz="2000" b="1" spc="-65" dirty="0">
                <a:solidFill>
                  <a:srgbClr val="000000"/>
                </a:solidFill>
                <a:latin typeface="Calibri"/>
                <a:cs typeface="Calibri"/>
              </a:rPr>
              <a:t> </a:t>
            </a:r>
            <a:r>
              <a:rPr sz="2000" b="1" spc="-20" dirty="0">
                <a:solidFill>
                  <a:srgbClr val="000000"/>
                </a:solidFill>
                <a:latin typeface="Calibri"/>
                <a:cs typeface="Calibri"/>
              </a:rPr>
              <a:t>Key</a:t>
            </a:r>
            <a:endParaRPr sz="2000">
              <a:latin typeface="Calibri"/>
              <a:cs typeface="Calibri"/>
            </a:endParaRPr>
          </a:p>
        </p:txBody>
      </p:sp>
      <p:sp>
        <p:nvSpPr>
          <p:cNvPr id="6" name="object 6"/>
          <p:cNvSpPr txBox="1"/>
          <p:nvPr/>
        </p:nvSpPr>
        <p:spPr>
          <a:xfrm>
            <a:off x="4495038" y="4446270"/>
            <a:ext cx="3352800" cy="381000"/>
          </a:xfrm>
          <a:prstGeom prst="rect">
            <a:avLst/>
          </a:prstGeom>
          <a:ln w="25907">
            <a:solidFill>
              <a:srgbClr val="8063A1"/>
            </a:solidFill>
          </a:ln>
        </p:spPr>
        <p:txBody>
          <a:bodyPr vert="horz" wrap="square" lIns="0" tIns="20955" rIns="0" bIns="0" rtlCol="0">
            <a:spAutoFit/>
          </a:bodyPr>
          <a:lstStyle/>
          <a:p>
            <a:pPr marL="1068705">
              <a:lnSpc>
                <a:spcPct val="100000"/>
              </a:lnSpc>
              <a:spcBef>
                <a:spcPts val="165"/>
              </a:spcBef>
            </a:pPr>
            <a:r>
              <a:rPr sz="2000" b="1" spc="-5" dirty="0">
                <a:latin typeface="Calibri"/>
                <a:cs typeface="Calibri"/>
              </a:rPr>
              <a:t>Expand</a:t>
            </a:r>
            <a:r>
              <a:rPr sz="2000" b="1" spc="-40" dirty="0">
                <a:latin typeface="Calibri"/>
                <a:cs typeface="Calibri"/>
              </a:rPr>
              <a:t> </a:t>
            </a:r>
            <a:r>
              <a:rPr sz="2000" b="1" spc="-25" dirty="0">
                <a:latin typeface="Calibri"/>
                <a:cs typeface="Calibri"/>
              </a:rPr>
              <a:t>Key</a:t>
            </a:r>
            <a:endParaRPr sz="2000">
              <a:latin typeface="Calibri"/>
              <a:cs typeface="Calibri"/>
            </a:endParaRPr>
          </a:p>
        </p:txBody>
      </p:sp>
      <p:sp>
        <p:nvSpPr>
          <p:cNvPr id="7" name="object 7"/>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8" name="object 8"/>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9" name="object 9"/>
          <p:cNvGrpSpPr/>
          <p:nvPr/>
        </p:nvGrpSpPr>
        <p:grpSpPr>
          <a:xfrm>
            <a:off x="6018276" y="4808220"/>
            <a:ext cx="311150" cy="1033780"/>
            <a:chOff x="6018276" y="4808220"/>
            <a:chExt cx="311150" cy="1033780"/>
          </a:xfrm>
        </p:grpSpPr>
        <p:pic>
          <p:nvPicPr>
            <p:cNvPr id="10" name="object 10"/>
            <p:cNvPicPr/>
            <p:nvPr/>
          </p:nvPicPr>
          <p:blipFill>
            <a:blip r:embed="rId2" cstate="print"/>
            <a:stretch>
              <a:fillRect/>
            </a:stretch>
          </p:blipFill>
          <p:spPr>
            <a:xfrm>
              <a:off x="6018276" y="4808220"/>
              <a:ext cx="310959" cy="1033297"/>
            </a:xfrm>
            <a:prstGeom prst="rect">
              <a:avLst/>
            </a:prstGeom>
          </p:spPr>
        </p:pic>
        <p:sp>
          <p:nvSpPr>
            <p:cNvPr id="11" name="object 11"/>
            <p:cNvSpPr/>
            <p:nvPr/>
          </p:nvSpPr>
          <p:spPr>
            <a:xfrm>
              <a:off x="6118733" y="4827143"/>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grpSp>
      <p:sp>
        <p:nvSpPr>
          <p:cNvPr id="12" name="object 12"/>
          <p:cNvSpPr txBox="1"/>
          <p:nvPr/>
        </p:nvSpPr>
        <p:spPr>
          <a:xfrm>
            <a:off x="4490465" y="1994154"/>
            <a:ext cx="3352800" cy="381000"/>
          </a:xfrm>
          <a:prstGeom prst="rect">
            <a:avLst/>
          </a:prstGeom>
          <a:ln w="25907">
            <a:solidFill>
              <a:srgbClr val="8063A1"/>
            </a:solidFill>
          </a:ln>
        </p:spPr>
        <p:txBody>
          <a:bodyPr vert="horz" wrap="square" lIns="0" tIns="21590" rIns="0" bIns="0" rtlCol="0">
            <a:spAutoFit/>
          </a:bodyPr>
          <a:lstStyle/>
          <a:p>
            <a:pPr marL="1068070">
              <a:lnSpc>
                <a:spcPct val="100000"/>
              </a:lnSpc>
              <a:spcBef>
                <a:spcPts val="170"/>
              </a:spcBef>
            </a:pPr>
            <a:r>
              <a:rPr sz="2000" b="1" dirty="0">
                <a:latin typeface="Calibri"/>
                <a:cs typeface="Calibri"/>
              </a:rPr>
              <a:t>Expand</a:t>
            </a:r>
            <a:r>
              <a:rPr sz="2000" b="1" spc="-35" dirty="0">
                <a:latin typeface="Calibri"/>
                <a:cs typeface="Calibri"/>
              </a:rPr>
              <a:t> </a:t>
            </a:r>
            <a:r>
              <a:rPr sz="2000" b="1" spc="-25" dirty="0">
                <a:latin typeface="Calibri"/>
                <a:cs typeface="Calibri"/>
              </a:rPr>
              <a:t>Key</a:t>
            </a:r>
            <a:endParaRPr sz="2000">
              <a:latin typeface="Calibri"/>
              <a:cs typeface="Calibri"/>
            </a:endParaRPr>
          </a:p>
        </p:txBody>
      </p:sp>
      <p:grpSp>
        <p:nvGrpSpPr>
          <p:cNvPr id="13" name="object 13"/>
          <p:cNvGrpSpPr/>
          <p:nvPr/>
        </p:nvGrpSpPr>
        <p:grpSpPr>
          <a:xfrm>
            <a:off x="6013703" y="2356104"/>
            <a:ext cx="311150" cy="2090420"/>
            <a:chOff x="6013703" y="2356104"/>
            <a:chExt cx="311150" cy="2090420"/>
          </a:xfrm>
        </p:grpSpPr>
        <p:pic>
          <p:nvPicPr>
            <p:cNvPr id="14" name="object 14"/>
            <p:cNvPicPr/>
            <p:nvPr/>
          </p:nvPicPr>
          <p:blipFill>
            <a:blip r:embed="rId3" cstate="print"/>
            <a:stretch>
              <a:fillRect/>
            </a:stretch>
          </p:blipFill>
          <p:spPr>
            <a:xfrm>
              <a:off x="6013703" y="2356104"/>
              <a:ext cx="310959" cy="1642872"/>
            </a:xfrm>
            <a:prstGeom prst="rect">
              <a:avLst/>
            </a:prstGeom>
          </p:spPr>
        </p:pic>
        <p:sp>
          <p:nvSpPr>
            <p:cNvPr id="15" name="object 15"/>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pic>
          <p:nvPicPr>
            <p:cNvPr id="16" name="object 16"/>
            <p:cNvPicPr/>
            <p:nvPr/>
          </p:nvPicPr>
          <p:blipFill>
            <a:blip r:embed="rId4" cstate="print"/>
            <a:stretch>
              <a:fillRect/>
            </a:stretch>
          </p:blipFill>
          <p:spPr>
            <a:xfrm>
              <a:off x="6123431" y="4217670"/>
              <a:ext cx="114300" cy="228600"/>
            </a:xfrm>
            <a:prstGeom prst="rect">
              <a:avLst/>
            </a:prstGeom>
          </p:spPr>
        </p:pic>
      </p:grpSp>
      <p:sp>
        <p:nvSpPr>
          <p:cNvPr id="17" name="object 17"/>
          <p:cNvSpPr txBox="1"/>
          <p:nvPr/>
        </p:nvSpPr>
        <p:spPr>
          <a:xfrm>
            <a:off x="4490465" y="1383030"/>
            <a:ext cx="3352800" cy="381000"/>
          </a:xfrm>
          <a:prstGeom prst="rect">
            <a:avLst/>
          </a:prstGeom>
          <a:ln w="25907">
            <a:solidFill>
              <a:srgbClr val="8063A1"/>
            </a:solidFill>
          </a:ln>
        </p:spPr>
        <p:txBody>
          <a:bodyPr vert="horz" wrap="square" lIns="0" tIns="69215" rIns="0" bIns="0" rtlCol="0">
            <a:spAutoFit/>
          </a:bodyPr>
          <a:lstStyle/>
          <a:p>
            <a:pPr marR="59690" algn="ctr">
              <a:lnSpc>
                <a:spcPct val="100000"/>
              </a:lnSpc>
              <a:spcBef>
                <a:spcPts val="54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pic>
        <p:nvPicPr>
          <p:cNvPr id="18" name="object 18"/>
          <p:cNvPicPr/>
          <p:nvPr/>
        </p:nvPicPr>
        <p:blipFill>
          <a:blip r:embed="rId5" cstate="print"/>
          <a:stretch>
            <a:fillRect/>
          </a:stretch>
        </p:blipFill>
        <p:spPr>
          <a:xfrm>
            <a:off x="6009132" y="1744967"/>
            <a:ext cx="310959" cy="423684"/>
          </a:xfrm>
          <a:prstGeom prst="rect">
            <a:avLst/>
          </a:prstGeom>
        </p:spPr>
      </p:pic>
      <p:pic>
        <p:nvPicPr>
          <p:cNvPr id="19" name="object 19"/>
          <p:cNvPicPr/>
          <p:nvPr/>
        </p:nvPicPr>
        <p:blipFill>
          <a:blip r:embed="rId4" cstate="print"/>
          <a:stretch>
            <a:fillRect/>
          </a:stretch>
        </p:blipFill>
        <p:spPr>
          <a:xfrm>
            <a:off x="6109715" y="1764029"/>
            <a:ext cx="114300" cy="228600"/>
          </a:xfrm>
          <a:prstGeom prst="rect">
            <a:avLst/>
          </a:prstGeom>
        </p:spPr>
      </p:pic>
      <p:pic>
        <p:nvPicPr>
          <p:cNvPr id="20" name="object 20"/>
          <p:cNvPicPr/>
          <p:nvPr/>
        </p:nvPicPr>
        <p:blipFill>
          <a:blip r:embed="rId5" cstate="print"/>
          <a:stretch>
            <a:fillRect/>
          </a:stretch>
        </p:blipFill>
        <p:spPr>
          <a:xfrm>
            <a:off x="6022847" y="4198607"/>
            <a:ext cx="310959" cy="423684"/>
          </a:xfrm>
          <a:prstGeom prst="rect">
            <a:avLst/>
          </a:prstGeom>
        </p:spPr>
      </p:pic>
      <p:pic>
        <p:nvPicPr>
          <p:cNvPr id="21" name="object 21"/>
          <p:cNvPicPr/>
          <p:nvPr/>
        </p:nvPicPr>
        <p:blipFill>
          <a:blip r:embed="rId6" cstate="print"/>
          <a:stretch>
            <a:fillRect/>
          </a:stretch>
        </p:blipFill>
        <p:spPr>
          <a:xfrm>
            <a:off x="6009132" y="1127734"/>
            <a:ext cx="310959" cy="431317"/>
          </a:xfrm>
          <a:prstGeom prst="rect">
            <a:avLst/>
          </a:prstGeom>
        </p:spPr>
      </p:pic>
      <p:pic>
        <p:nvPicPr>
          <p:cNvPr id="22" name="object 22"/>
          <p:cNvPicPr/>
          <p:nvPr/>
        </p:nvPicPr>
        <p:blipFill>
          <a:blip r:embed="rId7" cstate="print"/>
          <a:stretch>
            <a:fillRect/>
          </a:stretch>
        </p:blipFill>
        <p:spPr>
          <a:xfrm>
            <a:off x="6109715" y="1146810"/>
            <a:ext cx="114300" cy="236219"/>
          </a:xfrm>
          <a:prstGeom prst="rect">
            <a:avLst/>
          </a:prstGeom>
        </p:spPr>
      </p:pic>
      <p:sp>
        <p:nvSpPr>
          <p:cNvPr id="23" name="object 23"/>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25" name="TextBox 24"/>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26"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27"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Key Generation</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678807263"/>
      </p:ext>
    </p:extLst>
  </p:cSld>
  <p:clrMapOvr>
    <a:masterClrMapping/>
  </p:clrMapOvr>
  <mc:AlternateContent xmlns:mc="http://schemas.openxmlformats.org/markup-compatibility/2006" xmlns:p14="http://schemas.microsoft.com/office/powerpoint/2010/main">
    <mc:Choice Requires="p14">
      <p:transition spd="slow" p14:dur="2000" advTm="11495"/>
    </mc:Choice>
    <mc:Fallback xmlns="">
      <p:transition spd="slow" advTm="1149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206146" y="852881"/>
            <a:ext cx="6104255" cy="468630"/>
          </a:xfrm>
          <a:prstGeom prst="rect">
            <a:avLst/>
          </a:prstGeom>
        </p:spPr>
        <p:txBody>
          <a:bodyPr vert="horz" wrap="square" lIns="0" tIns="13335" rIns="0" bIns="0" rtlCol="0">
            <a:spAutoFit/>
          </a:bodyPr>
          <a:lstStyle/>
          <a:p>
            <a:pPr marL="451484" indent="-439420">
              <a:lnSpc>
                <a:spcPct val="100000"/>
              </a:lnSpc>
              <a:spcBef>
                <a:spcPts val="105"/>
              </a:spcBef>
              <a:buFont typeface="Wingdings"/>
              <a:buChar char=""/>
              <a:tabLst>
                <a:tab pos="452120" algn="l"/>
              </a:tabLst>
            </a:pPr>
            <a:r>
              <a:rPr sz="2900" spc="25" dirty="0"/>
              <a:t>w0</a:t>
            </a:r>
            <a:r>
              <a:rPr sz="2900" spc="45" dirty="0"/>
              <a:t> </a:t>
            </a:r>
            <a:r>
              <a:rPr sz="2900" spc="-15" dirty="0"/>
              <a:t>=</a:t>
            </a:r>
            <a:r>
              <a:rPr sz="2900" spc="60" dirty="0"/>
              <a:t> </a:t>
            </a:r>
            <a:r>
              <a:rPr sz="2900" spc="65" dirty="0"/>
              <a:t>0100</a:t>
            </a:r>
            <a:r>
              <a:rPr sz="2900" spc="35" dirty="0"/>
              <a:t> </a:t>
            </a:r>
            <a:r>
              <a:rPr sz="2900" spc="60" dirty="0"/>
              <a:t>1010,</a:t>
            </a:r>
            <a:r>
              <a:rPr sz="2900" spc="40" dirty="0"/>
              <a:t> </a:t>
            </a:r>
            <a:r>
              <a:rPr sz="2900" spc="25" dirty="0"/>
              <a:t>w1</a:t>
            </a:r>
            <a:r>
              <a:rPr sz="2900" spc="45" dirty="0"/>
              <a:t> </a:t>
            </a:r>
            <a:r>
              <a:rPr sz="2900" spc="-15" dirty="0"/>
              <a:t>=</a:t>
            </a:r>
            <a:r>
              <a:rPr sz="2900" spc="50" dirty="0"/>
              <a:t> </a:t>
            </a:r>
            <a:r>
              <a:rPr sz="2900" spc="65" dirty="0"/>
              <a:t>1111</a:t>
            </a:r>
            <a:r>
              <a:rPr sz="2900" spc="50" dirty="0"/>
              <a:t> </a:t>
            </a:r>
            <a:r>
              <a:rPr sz="2900" spc="65" dirty="0"/>
              <a:t>0101</a:t>
            </a:r>
            <a:endParaRPr sz="2900"/>
          </a:p>
        </p:txBody>
      </p:sp>
      <p:sp>
        <p:nvSpPr>
          <p:cNvPr id="4" name="object 4"/>
          <p:cNvSpPr txBox="1"/>
          <p:nvPr/>
        </p:nvSpPr>
        <p:spPr>
          <a:xfrm>
            <a:off x="206146" y="1560702"/>
            <a:ext cx="11776710" cy="2501265"/>
          </a:xfrm>
          <a:prstGeom prst="rect">
            <a:avLst/>
          </a:prstGeom>
        </p:spPr>
        <p:txBody>
          <a:bodyPr vert="horz" wrap="square" lIns="0" tIns="13335" rIns="0" bIns="0" rtlCol="0">
            <a:spAutoFit/>
          </a:bodyPr>
          <a:lstStyle/>
          <a:p>
            <a:pPr marL="451484" indent="-439420">
              <a:lnSpc>
                <a:spcPct val="100000"/>
              </a:lnSpc>
              <a:spcBef>
                <a:spcPts val="105"/>
              </a:spcBef>
              <a:buFont typeface="Wingdings"/>
              <a:buChar char=""/>
              <a:tabLst>
                <a:tab pos="452120" algn="l"/>
              </a:tabLst>
            </a:pPr>
            <a:r>
              <a:rPr sz="2900" spc="25" dirty="0">
                <a:solidFill>
                  <a:srgbClr val="0F243E"/>
                </a:solidFill>
                <a:latin typeface="Microsoft Sans Serif"/>
                <a:cs typeface="Microsoft Sans Serif"/>
              </a:rPr>
              <a:t>w2</a:t>
            </a:r>
            <a:r>
              <a:rPr sz="2900" spc="50" dirty="0">
                <a:solidFill>
                  <a:srgbClr val="0F243E"/>
                </a:solidFill>
                <a:latin typeface="Microsoft Sans Serif"/>
                <a:cs typeface="Microsoft Sans Serif"/>
              </a:rPr>
              <a:t> </a:t>
            </a:r>
            <a:r>
              <a:rPr sz="2900" spc="-15" dirty="0">
                <a:solidFill>
                  <a:srgbClr val="0F243E"/>
                </a:solidFill>
                <a:latin typeface="Microsoft Sans Serif"/>
                <a:cs typeface="Microsoft Sans Serif"/>
              </a:rPr>
              <a:t>=</a:t>
            </a:r>
            <a:r>
              <a:rPr sz="2900" spc="65" dirty="0">
                <a:solidFill>
                  <a:srgbClr val="0F243E"/>
                </a:solidFill>
                <a:latin typeface="Microsoft Sans Serif"/>
                <a:cs typeface="Microsoft Sans Serif"/>
              </a:rPr>
              <a:t> </a:t>
            </a:r>
            <a:r>
              <a:rPr sz="2900" spc="30" dirty="0">
                <a:solidFill>
                  <a:srgbClr val="0F243E"/>
                </a:solidFill>
                <a:latin typeface="Microsoft Sans Serif"/>
                <a:cs typeface="Microsoft Sans Serif"/>
              </a:rPr>
              <a:t>w0</a:t>
            </a:r>
            <a:r>
              <a:rPr sz="2900" spc="50" dirty="0">
                <a:solidFill>
                  <a:srgbClr val="0F243E"/>
                </a:solidFill>
                <a:latin typeface="Microsoft Sans Serif"/>
                <a:cs typeface="Microsoft Sans Serif"/>
              </a:rPr>
              <a:t> </a:t>
            </a:r>
            <a:r>
              <a:rPr sz="2900" dirty="0">
                <a:solidFill>
                  <a:srgbClr val="0F243E"/>
                </a:solidFill>
                <a:latin typeface="Cambria Math"/>
                <a:cs typeface="Cambria Math"/>
              </a:rPr>
              <a:t>⊕</a:t>
            </a:r>
            <a:r>
              <a:rPr sz="2900" spc="195" dirty="0">
                <a:solidFill>
                  <a:srgbClr val="0F243E"/>
                </a:solidFill>
                <a:latin typeface="Cambria Math"/>
                <a:cs typeface="Cambria Math"/>
              </a:rPr>
              <a:t> </a:t>
            </a:r>
            <a:r>
              <a:rPr sz="2900" spc="-145" dirty="0">
                <a:solidFill>
                  <a:srgbClr val="0F243E"/>
                </a:solidFill>
                <a:latin typeface="Microsoft Sans Serif"/>
                <a:cs typeface="Microsoft Sans Serif"/>
              </a:rPr>
              <a:t>Rcon(1)</a:t>
            </a:r>
            <a:r>
              <a:rPr sz="2900" spc="30" dirty="0">
                <a:solidFill>
                  <a:srgbClr val="0F243E"/>
                </a:solidFill>
                <a:latin typeface="Microsoft Sans Serif"/>
                <a:cs typeface="Microsoft Sans Serif"/>
              </a:rPr>
              <a:t> </a:t>
            </a:r>
            <a:r>
              <a:rPr sz="2900" dirty="0">
                <a:solidFill>
                  <a:srgbClr val="0F243E"/>
                </a:solidFill>
                <a:latin typeface="Cambria Math"/>
                <a:cs typeface="Cambria Math"/>
              </a:rPr>
              <a:t>⊕</a:t>
            </a:r>
            <a:r>
              <a:rPr sz="2900" spc="200" dirty="0">
                <a:solidFill>
                  <a:srgbClr val="0F243E"/>
                </a:solidFill>
                <a:latin typeface="Cambria Math"/>
                <a:cs typeface="Cambria Math"/>
              </a:rPr>
              <a:t> </a:t>
            </a:r>
            <a:r>
              <a:rPr sz="2900" spc="-50" dirty="0">
                <a:solidFill>
                  <a:srgbClr val="0F243E"/>
                </a:solidFill>
                <a:latin typeface="Microsoft Sans Serif"/>
                <a:cs typeface="Microsoft Sans Serif"/>
              </a:rPr>
              <a:t>SubNib(</a:t>
            </a:r>
            <a:r>
              <a:rPr sz="2900" spc="40" dirty="0">
                <a:solidFill>
                  <a:srgbClr val="0F243E"/>
                </a:solidFill>
                <a:latin typeface="Microsoft Sans Serif"/>
                <a:cs typeface="Microsoft Sans Serif"/>
              </a:rPr>
              <a:t> </a:t>
            </a:r>
            <a:r>
              <a:rPr sz="2900" spc="-65" dirty="0">
                <a:solidFill>
                  <a:srgbClr val="0F243E"/>
                </a:solidFill>
                <a:latin typeface="Microsoft Sans Serif"/>
                <a:cs typeface="Microsoft Sans Serif"/>
              </a:rPr>
              <a:t>RotNib(w1))</a:t>
            </a:r>
            <a:endParaRPr sz="2900">
              <a:latin typeface="Microsoft Sans Serif"/>
              <a:cs typeface="Microsoft Sans Serif"/>
            </a:endParaRPr>
          </a:p>
          <a:p>
            <a:pPr marL="451484" marR="5080" indent="-439420">
              <a:lnSpc>
                <a:spcPct val="140100"/>
              </a:lnSpc>
              <a:spcBef>
                <a:spcPts val="690"/>
              </a:spcBef>
              <a:buFont typeface="Wingdings"/>
              <a:buChar char=""/>
              <a:tabLst>
                <a:tab pos="452120" algn="l"/>
                <a:tab pos="1936114" algn="l"/>
                <a:tab pos="2364105" algn="l"/>
                <a:tab pos="3608070" algn="l"/>
                <a:tab pos="4260215" algn="l"/>
                <a:tab pos="5821045" algn="l"/>
                <a:tab pos="6920230" algn="l"/>
                <a:tab pos="7346950" algn="l"/>
                <a:tab pos="9119235" algn="l"/>
                <a:tab pos="9598025" algn="l"/>
                <a:tab pos="11301730" algn="l"/>
              </a:tabLst>
            </a:pPr>
            <a:r>
              <a:rPr sz="2900" b="1" spc="-95" dirty="0">
                <a:solidFill>
                  <a:srgbClr val="0F243E"/>
                </a:solidFill>
                <a:latin typeface="Trebuchet MS"/>
                <a:cs typeface="Trebuchet MS"/>
              </a:rPr>
              <a:t>RotNib</a:t>
            </a:r>
            <a:r>
              <a:rPr sz="2900" spc="-114" dirty="0">
                <a:solidFill>
                  <a:srgbClr val="0F243E"/>
                </a:solidFill>
                <a:latin typeface="Microsoft Sans Serif"/>
                <a:cs typeface="Microsoft Sans Serif"/>
              </a:rPr>
              <a:t>(</a:t>
            </a:r>
            <a:r>
              <a:rPr sz="2900" spc="-120" dirty="0">
                <a:solidFill>
                  <a:srgbClr val="0F243E"/>
                </a:solidFill>
                <a:latin typeface="Microsoft Sans Serif"/>
                <a:cs typeface="Microsoft Sans Serif"/>
              </a:rPr>
              <a:t>)</a:t>
            </a:r>
            <a:r>
              <a:rPr sz="2900" dirty="0">
                <a:solidFill>
                  <a:srgbClr val="0F243E"/>
                </a:solidFill>
                <a:latin typeface="Microsoft Sans Serif"/>
                <a:cs typeface="Microsoft Sans Serif"/>
              </a:rPr>
              <a:t>	</a:t>
            </a:r>
            <a:r>
              <a:rPr sz="2900" spc="-95" dirty="0">
                <a:solidFill>
                  <a:srgbClr val="0F243E"/>
                </a:solidFill>
                <a:latin typeface="Microsoft Sans Serif"/>
                <a:cs typeface="Microsoft Sans Serif"/>
              </a:rPr>
              <a:t>i</a:t>
            </a:r>
            <a:r>
              <a:rPr sz="2900" spc="-180" dirty="0">
                <a:solidFill>
                  <a:srgbClr val="0F243E"/>
                </a:solidFill>
                <a:latin typeface="Microsoft Sans Serif"/>
                <a:cs typeface="Microsoft Sans Serif"/>
              </a:rPr>
              <a:t>s</a:t>
            </a:r>
            <a:r>
              <a:rPr sz="2900" dirty="0">
                <a:solidFill>
                  <a:srgbClr val="0F243E"/>
                </a:solidFill>
                <a:latin typeface="Microsoft Sans Serif"/>
                <a:cs typeface="Microsoft Sans Serif"/>
              </a:rPr>
              <a:t>	</a:t>
            </a:r>
            <a:r>
              <a:rPr sz="2900" spc="305" dirty="0">
                <a:solidFill>
                  <a:srgbClr val="0F243E"/>
                </a:solidFill>
                <a:latin typeface="Microsoft Sans Serif"/>
                <a:cs typeface="Microsoft Sans Serif"/>
              </a:rPr>
              <a:t>“</a:t>
            </a:r>
            <a:r>
              <a:rPr sz="2900" spc="-40" dirty="0">
                <a:solidFill>
                  <a:srgbClr val="0F243E"/>
                </a:solidFill>
                <a:latin typeface="Microsoft Sans Serif"/>
                <a:cs typeface="Microsoft Sans Serif"/>
              </a:rPr>
              <a:t>rot</a:t>
            </a:r>
            <a:r>
              <a:rPr sz="2900" spc="-100" dirty="0">
                <a:solidFill>
                  <a:srgbClr val="0F243E"/>
                </a:solidFill>
                <a:latin typeface="Microsoft Sans Serif"/>
                <a:cs typeface="Microsoft Sans Serif"/>
              </a:rPr>
              <a:t>ate</a:t>
            </a:r>
            <a:r>
              <a:rPr sz="2900" dirty="0">
                <a:solidFill>
                  <a:srgbClr val="0F243E"/>
                </a:solidFill>
                <a:latin typeface="Microsoft Sans Serif"/>
                <a:cs typeface="Microsoft Sans Serif"/>
              </a:rPr>
              <a:t>	</a:t>
            </a:r>
            <a:r>
              <a:rPr sz="2900" spc="-135" dirty="0">
                <a:solidFill>
                  <a:srgbClr val="0F243E"/>
                </a:solidFill>
                <a:latin typeface="Microsoft Sans Serif"/>
                <a:cs typeface="Microsoft Sans Serif"/>
              </a:rPr>
              <a:t>the</a:t>
            </a:r>
            <a:r>
              <a:rPr sz="2900" dirty="0">
                <a:solidFill>
                  <a:srgbClr val="0F243E"/>
                </a:solidFill>
                <a:latin typeface="Microsoft Sans Serif"/>
                <a:cs typeface="Microsoft Sans Serif"/>
              </a:rPr>
              <a:t>	</a:t>
            </a:r>
            <a:r>
              <a:rPr sz="2900" spc="-5" dirty="0">
                <a:solidFill>
                  <a:srgbClr val="0F243E"/>
                </a:solidFill>
                <a:latin typeface="Microsoft Sans Serif"/>
                <a:cs typeface="Microsoft Sans Serif"/>
              </a:rPr>
              <a:t>ni</a:t>
            </a:r>
            <a:r>
              <a:rPr sz="2900" spc="-25" dirty="0">
                <a:solidFill>
                  <a:srgbClr val="0F243E"/>
                </a:solidFill>
                <a:latin typeface="Microsoft Sans Serif"/>
                <a:cs typeface="Microsoft Sans Serif"/>
              </a:rPr>
              <a:t>b</a:t>
            </a:r>
            <a:r>
              <a:rPr sz="2900" spc="-135" dirty="0">
                <a:solidFill>
                  <a:srgbClr val="0F243E"/>
                </a:solidFill>
                <a:latin typeface="Microsoft Sans Serif"/>
                <a:cs typeface="Microsoft Sans Serif"/>
              </a:rPr>
              <a:t>ble</a:t>
            </a:r>
            <a:r>
              <a:rPr sz="2900" spc="-160" dirty="0">
                <a:solidFill>
                  <a:srgbClr val="0F243E"/>
                </a:solidFill>
                <a:latin typeface="Microsoft Sans Serif"/>
                <a:cs typeface="Microsoft Sans Serif"/>
              </a:rPr>
              <a:t>s</a:t>
            </a:r>
            <a:r>
              <a:rPr sz="2900" spc="305" dirty="0">
                <a:solidFill>
                  <a:srgbClr val="0F243E"/>
                </a:solidFill>
                <a:latin typeface="Microsoft Sans Serif"/>
                <a:cs typeface="Microsoft Sans Serif"/>
              </a:rPr>
              <a:t>”</a:t>
            </a:r>
            <a:r>
              <a:rPr sz="2900" spc="30" dirty="0">
                <a:solidFill>
                  <a:srgbClr val="0F243E"/>
                </a:solidFill>
                <a:latin typeface="Microsoft Sans Serif"/>
                <a:cs typeface="Microsoft Sans Serif"/>
              </a:rPr>
              <a:t>,</a:t>
            </a:r>
            <a:r>
              <a:rPr sz="2900" dirty="0">
                <a:solidFill>
                  <a:srgbClr val="0F243E"/>
                </a:solidFill>
                <a:latin typeface="Microsoft Sans Serif"/>
                <a:cs typeface="Microsoft Sans Serif"/>
              </a:rPr>
              <a:t>	</a:t>
            </a:r>
            <a:r>
              <a:rPr sz="2900" spc="-25" dirty="0">
                <a:solidFill>
                  <a:srgbClr val="0F243E"/>
                </a:solidFill>
                <a:latin typeface="Microsoft Sans Serif"/>
                <a:cs typeface="Microsoft Sans Serif"/>
              </a:rPr>
              <a:t>w</a:t>
            </a:r>
            <a:r>
              <a:rPr sz="2900" spc="-60" dirty="0">
                <a:solidFill>
                  <a:srgbClr val="0F243E"/>
                </a:solidFill>
                <a:latin typeface="Microsoft Sans Serif"/>
                <a:cs typeface="Microsoft Sans Serif"/>
              </a:rPr>
              <a:t>hi</a:t>
            </a:r>
            <a:r>
              <a:rPr sz="2900" spc="-90" dirty="0">
                <a:solidFill>
                  <a:srgbClr val="0F243E"/>
                </a:solidFill>
                <a:latin typeface="Microsoft Sans Serif"/>
                <a:cs typeface="Microsoft Sans Serif"/>
              </a:rPr>
              <a:t>c</a:t>
            </a:r>
            <a:r>
              <a:rPr sz="2900" spc="-95" dirty="0">
                <a:solidFill>
                  <a:srgbClr val="0F243E"/>
                </a:solidFill>
                <a:latin typeface="Microsoft Sans Serif"/>
                <a:cs typeface="Microsoft Sans Serif"/>
              </a:rPr>
              <a:t>h</a:t>
            </a:r>
            <a:r>
              <a:rPr sz="2900" dirty="0">
                <a:solidFill>
                  <a:srgbClr val="0F243E"/>
                </a:solidFill>
                <a:latin typeface="Microsoft Sans Serif"/>
                <a:cs typeface="Microsoft Sans Serif"/>
              </a:rPr>
              <a:t>	</a:t>
            </a:r>
            <a:r>
              <a:rPr sz="2900" spc="-95" dirty="0">
                <a:solidFill>
                  <a:srgbClr val="0F243E"/>
                </a:solidFill>
                <a:latin typeface="Microsoft Sans Serif"/>
                <a:cs typeface="Microsoft Sans Serif"/>
              </a:rPr>
              <a:t>i</a:t>
            </a:r>
            <a:r>
              <a:rPr sz="2900" spc="-180" dirty="0">
                <a:solidFill>
                  <a:srgbClr val="0F243E"/>
                </a:solidFill>
                <a:latin typeface="Microsoft Sans Serif"/>
                <a:cs typeface="Microsoft Sans Serif"/>
              </a:rPr>
              <a:t>s</a:t>
            </a:r>
            <a:r>
              <a:rPr sz="2900" dirty="0">
                <a:solidFill>
                  <a:srgbClr val="0F243E"/>
                </a:solidFill>
                <a:latin typeface="Microsoft Sans Serif"/>
                <a:cs typeface="Microsoft Sans Serif"/>
              </a:rPr>
              <a:t>	</a:t>
            </a:r>
            <a:r>
              <a:rPr sz="2900" spc="-110" dirty="0">
                <a:solidFill>
                  <a:srgbClr val="0F243E"/>
                </a:solidFill>
                <a:latin typeface="Microsoft Sans Serif"/>
                <a:cs typeface="Microsoft Sans Serif"/>
              </a:rPr>
              <a:t>eq</a:t>
            </a:r>
            <a:r>
              <a:rPr sz="2900" spc="-125" dirty="0">
                <a:solidFill>
                  <a:srgbClr val="0F243E"/>
                </a:solidFill>
                <a:latin typeface="Microsoft Sans Serif"/>
                <a:cs typeface="Microsoft Sans Serif"/>
              </a:rPr>
              <a:t>u</a:t>
            </a:r>
            <a:r>
              <a:rPr sz="2900" spc="-55" dirty="0">
                <a:solidFill>
                  <a:srgbClr val="0F243E"/>
                </a:solidFill>
                <a:latin typeface="Microsoft Sans Serif"/>
                <a:cs typeface="Microsoft Sans Serif"/>
              </a:rPr>
              <a:t>ival</a:t>
            </a:r>
            <a:r>
              <a:rPr sz="2900" spc="-95" dirty="0">
                <a:solidFill>
                  <a:srgbClr val="0F243E"/>
                </a:solidFill>
                <a:latin typeface="Microsoft Sans Serif"/>
                <a:cs typeface="Microsoft Sans Serif"/>
              </a:rPr>
              <a:t>e</a:t>
            </a:r>
            <a:r>
              <a:rPr sz="2900" spc="-105" dirty="0">
                <a:solidFill>
                  <a:srgbClr val="0F243E"/>
                </a:solidFill>
                <a:latin typeface="Microsoft Sans Serif"/>
                <a:cs typeface="Microsoft Sans Serif"/>
              </a:rPr>
              <a:t>nt</a:t>
            </a:r>
            <a:r>
              <a:rPr sz="2900" dirty="0">
                <a:solidFill>
                  <a:srgbClr val="0F243E"/>
                </a:solidFill>
                <a:latin typeface="Microsoft Sans Serif"/>
                <a:cs typeface="Microsoft Sans Serif"/>
              </a:rPr>
              <a:t>	</a:t>
            </a:r>
            <a:r>
              <a:rPr sz="2900" spc="-70" dirty="0">
                <a:solidFill>
                  <a:srgbClr val="0F243E"/>
                </a:solidFill>
                <a:latin typeface="Microsoft Sans Serif"/>
                <a:cs typeface="Microsoft Sans Serif"/>
              </a:rPr>
              <a:t>t</a:t>
            </a:r>
            <a:r>
              <a:rPr sz="2900" spc="-105" dirty="0">
                <a:solidFill>
                  <a:srgbClr val="0F243E"/>
                </a:solidFill>
                <a:latin typeface="Microsoft Sans Serif"/>
                <a:cs typeface="Microsoft Sans Serif"/>
              </a:rPr>
              <a:t>o</a:t>
            </a:r>
            <a:r>
              <a:rPr sz="2900" dirty="0">
                <a:solidFill>
                  <a:srgbClr val="0F243E"/>
                </a:solidFill>
                <a:latin typeface="Microsoft Sans Serif"/>
                <a:cs typeface="Microsoft Sans Serif"/>
              </a:rPr>
              <a:t>	</a:t>
            </a:r>
            <a:r>
              <a:rPr sz="2900" spc="-90" dirty="0">
                <a:solidFill>
                  <a:srgbClr val="0F243E"/>
                </a:solidFill>
                <a:latin typeface="Microsoft Sans Serif"/>
                <a:cs typeface="Microsoft Sans Serif"/>
              </a:rPr>
              <a:t>swa</a:t>
            </a:r>
            <a:r>
              <a:rPr sz="2900" spc="-95" dirty="0">
                <a:solidFill>
                  <a:srgbClr val="0F243E"/>
                </a:solidFill>
                <a:latin typeface="Microsoft Sans Serif"/>
                <a:cs typeface="Microsoft Sans Serif"/>
              </a:rPr>
              <a:t>p</a:t>
            </a:r>
            <a:r>
              <a:rPr sz="2900" spc="-5" dirty="0">
                <a:solidFill>
                  <a:srgbClr val="0F243E"/>
                </a:solidFill>
                <a:latin typeface="Microsoft Sans Serif"/>
                <a:cs typeface="Microsoft Sans Serif"/>
              </a:rPr>
              <a:t>pi</a:t>
            </a:r>
            <a:r>
              <a:rPr sz="2900" spc="-25" dirty="0">
                <a:solidFill>
                  <a:srgbClr val="0F243E"/>
                </a:solidFill>
                <a:latin typeface="Microsoft Sans Serif"/>
                <a:cs typeface="Microsoft Sans Serif"/>
              </a:rPr>
              <a:t>n</a:t>
            </a:r>
            <a:r>
              <a:rPr sz="2900" dirty="0">
                <a:solidFill>
                  <a:srgbClr val="0F243E"/>
                </a:solidFill>
                <a:latin typeface="Microsoft Sans Serif"/>
                <a:cs typeface="Microsoft Sans Serif"/>
              </a:rPr>
              <a:t>g	</a:t>
            </a:r>
            <a:r>
              <a:rPr sz="2900" spc="-110" dirty="0">
                <a:solidFill>
                  <a:srgbClr val="0F243E"/>
                </a:solidFill>
                <a:latin typeface="Microsoft Sans Serif"/>
                <a:cs typeface="Microsoft Sans Serif"/>
              </a:rPr>
              <a:t>the  </a:t>
            </a:r>
            <a:r>
              <a:rPr sz="2900" spc="-80" dirty="0">
                <a:solidFill>
                  <a:srgbClr val="0F243E"/>
                </a:solidFill>
                <a:latin typeface="Microsoft Sans Serif"/>
                <a:cs typeface="Microsoft Sans Serif"/>
              </a:rPr>
              <a:t>nibbles</a:t>
            </a:r>
            <a:r>
              <a:rPr sz="2900" spc="45" dirty="0">
                <a:solidFill>
                  <a:srgbClr val="0F243E"/>
                </a:solidFill>
                <a:latin typeface="Microsoft Sans Serif"/>
                <a:cs typeface="Microsoft Sans Serif"/>
              </a:rPr>
              <a:t> </a:t>
            </a:r>
            <a:r>
              <a:rPr sz="2900" spc="30" dirty="0">
                <a:solidFill>
                  <a:srgbClr val="0F243E"/>
                </a:solidFill>
                <a:latin typeface="Microsoft Sans Serif"/>
                <a:cs typeface="Microsoft Sans Serif"/>
              </a:rPr>
              <a:t>,</a:t>
            </a:r>
            <a:r>
              <a:rPr sz="2900" spc="55" dirty="0">
                <a:solidFill>
                  <a:srgbClr val="0F243E"/>
                </a:solidFill>
                <a:latin typeface="Microsoft Sans Serif"/>
                <a:cs typeface="Microsoft Sans Serif"/>
              </a:rPr>
              <a:t> </a:t>
            </a:r>
            <a:r>
              <a:rPr sz="2900" b="1" spc="-160" dirty="0">
                <a:solidFill>
                  <a:srgbClr val="0F243E"/>
                </a:solidFill>
                <a:latin typeface="Trebuchet MS"/>
                <a:cs typeface="Trebuchet MS"/>
              </a:rPr>
              <a:t>Rcon</a:t>
            </a:r>
            <a:r>
              <a:rPr sz="2900" b="1" spc="-50" dirty="0">
                <a:solidFill>
                  <a:srgbClr val="0F243E"/>
                </a:solidFill>
                <a:latin typeface="Trebuchet MS"/>
                <a:cs typeface="Trebuchet MS"/>
              </a:rPr>
              <a:t> </a:t>
            </a:r>
            <a:r>
              <a:rPr sz="2900" spc="-135" dirty="0">
                <a:solidFill>
                  <a:srgbClr val="0F243E"/>
                </a:solidFill>
                <a:latin typeface="Microsoft Sans Serif"/>
                <a:cs typeface="Microsoft Sans Serif"/>
              </a:rPr>
              <a:t>is</a:t>
            </a:r>
            <a:r>
              <a:rPr sz="2900" spc="70" dirty="0">
                <a:solidFill>
                  <a:srgbClr val="0F243E"/>
                </a:solidFill>
                <a:latin typeface="Microsoft Sans Serif"/>
                <a:cs typeface="Microsoft Sans Serif"/>
              </a:rPr>
              <a:t> </a:t>
            </a:r>
            <a:r>
              <a:rPr sz="2900" dirty="0">
                <a:solidFill>
                  <a:srgbClr val="0F243E"/>
                </a:solidFill>
                <a:latin typeface="Microsoft Sans Serif"/>
                <a:cs typeface="Microsoft Sans Serif"/>
              </a:rPr>
              <a:t>a</a:t>
            </a:r>
            <a:r>
              <a:rPr sz="2900" spc="60" dirty="0">
                <a:solidFill>
                  <a:srgbClr val="0F243E"/>
                </a:solidFill>
                <a:latin typeface="Microsoft Sans Serif"/>
                <a:cs typeface="Microsoft Sans Serif"/>
              </a:rPr>
              <a:t> </a:t>
            </a:r>
            <a:r>
              <a:rPr sz="2900" spc="-45" dirty="0">
                <a:solidFill>
                  <a:srgbClr val="0F243E"/>
                </a:solidFill>
                <a:latin typeface="Microsoft Sans Serif"/>
                <a:cs typeface="Microsoft Sans Serif"/>
              </a:rPr>
              <a:t>round</a:t>
            </a:r>
            <a:r>
              <a:rPr sz="2900" spc="40" dirty="0">
                <a:solidFill>
                  <a:srgbClr val="0F243E"/>
                </a:solidFill>
                <a:latin typeface="Microsoft Sans Serif"/>
                <a:cs typeface="Microsoft Sans Serif"/>
              </a:rPr>
              <a:t> </a:t>
            </a:r>
            <a:r>
              <a:rPr sz="2900" spc="-120" dirty="0">
                <a:solidFill>
                  <a:srgbClr val="0F243E"/>
                </a:solidFill>
                <a:latin typeface="Microsoft Sans Serif"/>
                <a:cs typeface="Microsoft Sans Serif"/>
              </a:rPr>
              <a:t>constant</a:t>
            </a:r>
            <a:endParaRPr sz="2900">
              <a:latin typeface="Microsoft Sans Serif"/>
              <a:cs typeface="Microsoft Sans Serif"/>
            </a:endParaRPr>
          </a:p>
          <a:p>
            <a:pPr marL="451484" indent="-439420">
              <a:lnSpc>
                <a:spcPct val="100000"/>
              </a:lnSpc>
              <a:spcBef>
                <a:spcPts val="2090"/>
              </a:spcBef>
              <a:buFont typeface="Wingdings"/>
              <a:buChar char=""/>
              <a:tabLst>
                <a:tab pos="452120" algn="l"/>
              </a:tabLst>
            </a:pPr>
            <a:r>
              <a:rPr sz="2900" b="1" spc="-40" dirty="0">
                <a:solidFill>
                  <a:srgbClr val="0F243E"/>
                </a:solidFill>
                <a:latin typeface="Trebuchet MS"/>
                <a:cs typeface="Trebuchet MS"/>
              </a:rPr>
              <a:t>SubNib</a:t>
            </a:r>
            <a:r>
              <a:rPr sz="2900" spc="-40" dirty="0">
                <a:solidFill>
                  <a:srgbClr val="0F243E"/>
                </a:solidFill>
                <a:latin typeface="Microsoft Sans Serif"/>
                <a:cs typeface="Microsoft Sans Serif"/>
              </a:rPr>
              <a:t>()</a:t>
            </a:r>
            <a:r>
              <a:rPr sz="2900" spc="30" dirty="0">
                <a:solidFill>
                  <a:srgbClr val="0F243E"/>
                </a:solidFill>
                <a:latin typeface="Microsoft Sans Serif"/>
                <a:cs typeface="Microsoft Sans Serif"/>
              </a:rPr>
              <a:t> </a:t>
            </a:r>
            <a:r>
              <a:rPr sz="2900" spc="-135" dirty="0">
                <a:solidFill>
                  <a:srgbClr val="0F243E"/>
                </a:solidFill>
                <a:latin typeface="Microsoft Sans Serif"/>
                <a:cs typeface="Microsoft Sans Serif"/>
              </a:rPr>
              <a:t>is</a:t>
            </a:r>
            <a:r>
              <a:rPr sz="2900" spc="75" dirty="0">
                <a:solidFill>
                  <a:srgbClr val="0F243E"/>
                </a:solidFill>
                <a:latin typeface="Microsoft Sans Serif"/>
                <a:cs typeface="Microsoft Sans Serif"/>
              </a:rPr>
              <a:t> </a:t>
            </a:r>
            <a:r>
              <a:rPr sz="2900" spc="40" dirty="0">
                <a:solidFill>
                  <a:srgbClr val="0F243E"/>
                </a:solidFill>
                <a:latin typeface="Microsoft Sans Serif"/>
                <a:cs typeface="Microsoft Sans Serif"/>
              </a:rPr>
              <a:t>“apply</a:t>
            </a:r>
            <a:r>
              <a:rPr sz="2900" spc="55" dirty="0">
                <a:solidFill>
                  <a:srgbClr val="0F243E"/>
                </a:solidFill>
                <a:latin typeface="Microsoft Sans Serif"/>
                <a:cs typeface="Microsoft Sans Serif"/>
              </a:rPr>
              <a:t> </a:t>
            </a:r>
            <a:r>
              <a:rPr sz="2900" spc="-170" dirty="0">
                <a:solidFill>
                  <a:srgbClr val="0F243E"/>
                </a:solidFill>
                <a:latin typeface="Microsoft Sans Serif"/>
                <a:cs typeface="Microsoft Sans Serif"/>
              </a:rPr>
              <a:t>S-Box</a:t>
            </a:r>
            <a:r>
              <a:rPr sz="2900" spc="70" dirty="0">
                <a:solidFill>
                  <a:srgbClr val="0F243E"/>
                </a:solidFill>
                <a:latin typeface="Microsoft Sans Serif"/>
                <a:cs typeface="Microsoft Sans Serif"/>
              </a:rPr>
              <a:t> </a:t>
            </a:r>
            <a:r>
              <a:rPr sz="2900" spc="-105" dirty="0">
                <a:solidFill>
                  <a:srgbClr val="0F243E"/>
                </a:solidFill>
                <a:latin typeface="Microsoft Sans Serif"/>
                <a:cs typeface="Microsoft Sans Serif"/>
              </a:rPr>
              <a:t>substitution</a:t>
            </a:r>
            <a:r>
              <a:rPr sz="2900" spc="55" dirty="0">
                <a:solidFill>
                  <a:srgbClr val="0F243E"/>
                </a:solidFill>
                <a:latin typeface="Microsoft Sans Serif"/>
                <a:cs typeface="Microsoft Sans Serif"/>
              </a:rPr>
              <a:t> </a:t>
            </a:r>
            <a:r>
              <a:rPr sz="2900" spc="-70" dirty="0">
                <a:solidFill>
                  <a:srgbClr val="0F243E"/>
                </a:solidFill>
                <a:latin typeface="Microsoft Sans Serif"/>
                <a:cs typeface="Microsoft Sans Serif"/>
              </a:rPr>
              <a:t>on</a:t>
            </a:r>
            <a:r>
              <a:rPr sz="2900" spc="55" dirty="0">
                <a:solidFill>
                  <a:srgbClr val="0F243E"/>
                </a:solidFill>
                <a:latin typeface="Microsoft Sans Serif"/>
                <a:cs typeface="Microsoft Sans Serif"/>
              </a:rPr>
              <a:t> </a:t>
            </a:r>
            <a:r>
              <a:rPr sz="2900" spc="-80" dirty="0">
                <a:solidFill>
                  <a:srgbClr val="0F243E"/>
                </a:solidFill>
                <a:latin typeface="Microsoft Sans Serif"/>
                <a:cs typeface="Microsoft Sans Serif"/>
              </a:rPr>
              <a:t>nibbles</a:t>
            </a:r>
            <a:r>
              <a:rPr sz="2900" spc="55" dirty="0">
                <a:solidFill>
                  <a:srgbClr val="0F243E"/>
                </a:solidFill>
                <a:latin typeface="Microsoft Sans Serif"/>
                <a:cs typeface="Microsoft Sans Serif"/>
              </a:rPr>
              <a:t> </a:t>
            </a:r>
            <a:r>
              <a:rPr sz="2900" spc="-100" dirty="0">
                <a:solidFill>
                  <a:srgbClr val="0F243E"/>
                </a:solidFill>
                <a:latin typeface="Microsoft Sans Serif"/>
                <a:cs typeface="Microsoft Sans Serif"/>
              </a:rPr>
              <a:t>using</a:t>
            </a:r>
            <a:r>
              <a:rPr sz="2900" spc="60" dirty="0">
                <a:solidFill>
                  <a:srgbClr val="0F243E"/>
                </a:solidFill>
                <a:latin typeface="Microsoft Sans Serif"/>
                <a:cs typeface="Microsoft Sans Serif"/>
              </a:rPr>
              <a:t> </a:t>
            </a:r>
            <a:r>
              <a:rPr sz="2900" spc="-65" dirty="0">
                <a:solidFill>
                  <a:srgbClr val="0F243E"/>
                </a:solidFill>
                <a:latin typeface="Microsoft Sans Serif"/>
                <a:cs typeface="Microsoft Sans Serif"/>
              </a:rPr>
              <a:t>encryption</a:t>
            </a:r>
            <a:r>
              <a:rPr sz="2900" spc="35" dirty="0">
                <a:solidFill>
                  <a:srgbClr val="0F243E"/>
                </a:solidFill>
                <a:latin typeface="Microsoft Sans Serif"/>
                <a:cs typeface="Microsoft Sans Serif"/>
              </a:rPr>
              <a:t> </a:t>
            </a:r>
            <a:r>
              <a:rPr sz="2900" spc="-90" dirty="0">
                <a:solidFill>
                  <a:srgbClr val="0F243E"/>
                </a:solidFill>
                <a:latin typeface="Microsoft Sans Serif"/>
                <a:cs typeface="Microsoft Sans Serif"/>
              </a:rPr>
              <a:t>S-Box”</a:t>
            </a:r>
            <a:endParaRPr sz="2900">
              <a:latin typeface="Microsoft Sans Serif"/>
              <a:cs typeface="Microsoft Sans Serif"/>
            </a:endParaRPr>
          </a:p>
        </p:txBody>
      </p:sp>
      <p:sp>
        <p:nvSpPr>
          <p:cNvPr id="5" name="object 5"/>
          <p:cNvSpPr txBox="1"/>
          <p:nvPr/>
        </p:nvSpPr>
        <p:spPr>
          <a:xfrm>
            <a:off x="206146" y="4301490"/>
            <a:ext cx="5904230" cy="1882775"/>
          </a:xfrm>
          <a:prstGeom prst="rect">
            <a:avLst/>
          </a:prstGeom>
        </p:spPr>
        <p:txBody>
          <a:bodyPr vert="horz" wrap="square" lIns="0" tIns="12700" rIns="0" bIns="0" rtlCol="0">
            <a:spAutoFit/>
          </a:bodyPr>
          <a:lstStyle/>
          <a:p>
            <a:pPr marL="451484" indent="-439420">
              <a:lnSpc>
                <a:spcPct val="100000"/>
              </a:lnSpc>
              <a:spcBef>
                <a:spcPts val="100"/>
              </a:spcBef>
              <a:buFont typeface="Wingdings"/>
              <a:buChar char=""/>
              <a:tabLst>
                <a:tab pos="452120" algn="l"/>
              </a:tabLst>
            </a:pPr>
            <a:r>
              <a:rPr sz="2900" spc="-60" dirty="0">
                <a:solidFill>
                  <a:srgbClr val="0F243E"/>
                </a:solidFill>
                <a:latin typeface="Microsoft Sans Serif"/>
                <a:cs typeface="Microsoft Sans Serif"/>
              </a:rPr>
              <a:t>RotNib(w1)</a:t>
            </a:r>
            <a:r>
              <a:rPr sz="2900" spc="25" dirty="0">
                <a:solidFill>
                  <a:srgbClr val="0F243E"/>
                </a:solidFill>
                <a:latin typeface="Microsoft Sans Serif"/>
                <a:cs typeface="Microsoft Sans Serif"/>
              </a:rPr>
              <a:t> </a:t>
            </a:r>
            <a:r>
              <a:rPr sz="2900" spc="-15" dirty="0">
                <a:solidFill>
                  <a:srgbClr val="0F243E"/>
                </a:solidFill>
                <a:latin typeface="Microsoft Sans Serif"/>
                <a:cs typeface="Microsoft Sans Serif"/>
              </a:rPr>
              <a:t>=</a:t>
            </a:r>
            <a:r>
              <a:rPr sz="2900" spc="50" dirty="0">
                <a:solidFill>
                  <a:srgbClr val="0F243E"/>
                </a:solidFill>
                <a:latin typeface="Microsoft Sans Serif"/>
                <a:cs typeface="Microsoft Sans Serif"/>
              </a:rPr>
              <a:t> </a:t>
            </a:r>
            <a:r>
              <a:rPr sz="2900" spc="65" dirty="0">
                <a:solidFill>
                  <a:srgbClr val="0F243E"/>
                </a:solidFill>
                <a:latin typeface="Microsoft Sans Serif"/>
                <a:cs typeface="Microsoft Sans Serif"/>
              </a:rPr>
              <a:t>0101</a:t>
            </a:r>
            <a:r>
              <a:rPr sz="2900" spc="30" dirty="0">
                <a:solidFill>
                  <a:srgbClr val="0F243E"/>
                </a:solidFill>
                <a:latin typeface="Microsoft Sans Serif"/>
                <a:cs typeface="Microsoft Sans Serif"/>
              </a:rPr>
              <a:t> </a:t>
            </a:r>
            <a:r>
              <a:rPr sz="2900" spc="65" dirty="0">
                <a:solidFill>
                  <a:srgbClr val="0F243E"/>
                </a:solidFill>
                <a:latin typeface="Microsoft Sans Serif"/>
                <a:cs typeface="Microsoft Sans Serif"/>
              </a:rPr>
              <a:t>1111</a:t>
            </a:r>
            <a:endParaRPr sz="2900">
              <a:latin typeface="Microsoft Sans Serif"/>
              <a:cs typeface="Microsoft Sans Serif"/>
            </a:endParaRPr>
          </a:p>
          <a:p>
            <a:pPr marL="451484" indent="-439420">
              <a:lnSpc>
                <a:spcPct val="100000"/>
              </a:lnSpc>
              <a:spcBef>
                <a:spcPts val="2090"/>
              </a:spcBef>
              <a:buFont typeface="Wingdings"/>
              <a:buChar char=""/>
              <a:tabLst>
                <a:tab pos="452120" algn="l"/>
              </a:tabLst>
            </a:pPr>
            <a:r>
              <a:rPr sz="2900" spc="-10" dirty="0">
                <a:solidFill>
                  <a:srgbClr val="0F243E"/>
                </a:solidFill>
                <a:latin typeface="Microsoft Sans Serif"/>
                <a:cs typeface="Microsoft Sans Serif"/>
              </a:rPr>
              <a:t>SubNib(0101</a:t>
            </a:r>
            <a:r>
              <a:rPr sz="2900" spc="20" dirty="0">
                <a:solidFill>
                  <a:srgbClr val="0F243E"/>
                </a:solidFill>
                <a:latin typeface="Microsoft Sans Serif"/>
                <a:cs typeface="Microsoft Sans Serif"/>
              </a:rPr>
              <a:t> </a:t>
            </a:r>
            <a:r>
              <a:rPr sz="2900" spc="25" dirty="0">
                <a:solidFill>
                  <a:srgbClr val="0F243E"/>
                </a:solidFill>
                <a:latin typeface="Microsoft Sans Serif"/>
                <a:cs typeface="Microsoft Sans Serif"/>
              </a:rPr>
              <a:t>1111)</a:t>
            </a:r>
            <a:r>
              <a:rPr sz="2900" spc="35" dirty="0">
                <a:solidFill>
                  <a:srgbClr val="0F243E"/>
                </a:solidFill>
                <a:latin typeface="Microsoft Sans Serif"/>
                <a:cs typeface="Microsoft Sans Serif"/>
              </a:rPr>
              <a:t> </a:t>
            </a:r>
            <a:r>
              <a:rPr sz="2900" spc="-15" dirty="0">
                <a:solidFill>
                  <a:srgbClr val="0F243E"/>
                </a:solidFill>
                <a:latin typeface="Microsoft Sans Serif"/>
                <a:cs typeface="Microsoft Sans Serif"/>
              </a:rPr>
              <a:t>=</a:t>
            </a:r>
            <a:r>
              <a:rPr sz="2900" spc="45" dirty="0">
                <a:solidFill>
                  <a:srgbClr val="0F243E"/>
                </a:solidFill>
                <a:latin typeface="Microsoft Sans Serif"/>
                <a:cs typeface="Microsoft Sans Serif"/>
              </a:rPr>
              <a:t> </a:t>
            </a:r>
            <a:r>
              <a:rPr sz="2900" spc="65" dirty="0">
                <a:solidFill>
                  <a:srgbClr val="0F243E"/>
                </a:solidFill>
                <a:latin typeface="Microsoft Sans Serif"/>
                <a:cs typeface="Microsoft Sans Serif"/>
              </a:rPr>
              <a:t>0001</a:t>
            </a:r>
            <a:r>
              <a:rPr sz="2900" spc="30" dirty="0">
                <a:solidFill>
                  <a:srgbClr val="0F243E"/>
                </a:solidFill>
                <a:latin typeface="Microsoft Sans Serif"/>
                <a:cs typeface="Microsoft Sans Serif"/>
              </a:rPr>
              <a:t> </a:t>
            </a:r>
            <a:r>
              <a:rPr sz="2900" spc="65" dirty="0">
                <a:solidFill>
                  <a:srgbClr val="0F243E"/>
                </a:solidFill>
                <a:latin typeface="Microsoft Sans Serif"/>
                <a:cs typeface="Microsoft Sans Serif"/>
              </a:rPr>
              <a:t>0111</a:t>
            </a:r>
            <a:endParaRPr sz="2900">
              <a:latin typeface="Microsoft Sans Serif"/>
              <a:cs typeface="Microsoft Sans Serif"/>
            </a:endParaRPr>
          </a:p>
          <a:p>
            <a:pPr marL="451484" indent="-439420">
              <a:lnSpc>
                <a:spcPct val="100000"/>
              </a:lnSpc>
              <a:spcBef>
                <a:spcPts val="2090"/>
              </a:spcBef>
              <a:buFont typeface="Wingdings"/>
              <a:buChar char=""/>
              <a:tabLst>
                <a:tab pos="452120" algn="l"/>
              </a:tabLst>
            </a:pPr>
            <a:r>
              <a:rPr sz="2900" spc="-145" dirty="0">
                <a:solidFill>
                  <a:srgbClr val="0F243E"/>
                </a:solidFill>
                <a:latin typeface="Microsoft Sans Serif"/>
                <a:cs typeface="Microsoft Sans Serif"/>
              </a:rPr>
              <a:t>Rcon(1)</a:t>
            </a:r>
            <a:r>
              <a:rPr sz="2900" spc="15" dirty="0">
                <a:solidFill>
                  <a:srgbClr val="0F243E"/>
                </a:solidFill>
                <a:latin typeface="Microsoft Sans Serif"/>
                <a:cs typeface="Microsoft Sans Serif"/>
              </a:rPr>
              <a:t> </a:t>
            </a:r>
            <a:r>
              <a:rPr sz="2900" spc="-15" dirty="0">
                <a:solidFill>
                  <a:srgbClr val="0F243E"/>
                </a:solidFill>
                <a:latin typeface="Microsoft Sans Serif"/>
                <a:cs typeface="Microsoft Sans Serif"/>
              </a:rPr>
              <a:t>=</a:t>
            </a:r>
            <a:r>
              <a:rPr sz="2900" spc="35" dirty="0">
                <a:solidFill>
                  <a:srgbClr val="0F243E"/>
                </a:solidFill>
                <a:latin typeface="Microsoft Sans Serif"/>
                <a:cs typeface="Microsoft Sans Serif"/>
              </a:rPr>
              <a:t> </a:t>
            </a:r>
            <a:r>
              <a:rPr sz="2900" spc="65" dirty="0">
                <a:solidFill>
                  <a:srgbClr val="0F243E"/>
                </a:solidFill>
                <a:latin typeface="Microsoft Sans Serif"/>
                <a:cs typeface="Microsoft Sans Serif"/>
              </a:rPr>
              <a:t>10000000</a:t>
            </a:r>
            <a:endParaRPr sz="2900">
              <a:latin typeface="Microsoft Sans Serif"/>
              <a:cs typeface="Microsoft Sans Serif"/>
            </a:endParaRPr>
          </a:p>
        </p:txBody>
      </p:sp>
      <p:pic>
        <p:nvPicPr>
          <p:cNvPr id="6" name="object 6"/>
          <p:cNvPicPr/>
          <p:nvPr/>
        </p:nvPicPr>
        <p:blipFill>
          <a:blip r:embed="rId2" cstate="print"/>
          <a:stretch>
            <a:fillRect/>
          </a:stretch>
        </p:blipFill>
        <p:spPr>
          <a:xfrm>
            <a:off x="7866106" y="4419585"/>
            <a:ext cx="3447342" cy="1895112"/>
          </a:xfrm>
          <a:prstGeom prst="rect">
            <a:avLst/>
          </a:prstGeom>
        </p:spPr>
      </p:pic>
      <p:sp>
        <p:nvSpPr>
          <p:cNvPr id="7" name="object 7"/>
          <p:cNvSpPr txBox="1"/>
          <p:nvPr/>
        </p:nvSpPr>
        <p:spPr>
          <a:xfrm>
            <a:off x="8079105" y="4509896"/>
            <a:ext cx="704215" cy="376555"/>
          </a:xfrm>
          <a:prstGeom prst="rect">
            <a:avLst/>
          </a:prstGeom>
        </p:spPr>
        <p:txBody>
          <a:bodyPr vert="horz" wrap="square" lIns="0" tIns="12700" rIns="0" bIns="0" rtlCol="0">
            <a:spAutoFit/>
          </a:bodyPr>
          <a:lstStyle/>
          <a:p>
            <a:pPr marL="12700">
              <a:lnSpc>
                <a:spcPct val="100000"/>
              </a:lnSpc>
              <a:spcBef>
                <a:spcPts val="100"/>
              </a:spcBef>
            </a:pPr>
            <a:r>
              <a:rPr sz="2300" b="1" dirty="0">
                <a:latin typeface="Calibri"/>
                <a:cs typeface="Calibri"/>
              </a:rPr>
              <a:t>S-B</a:t>
            </a:r>
            <a:r>
              <a:rPr sz="2300" b="1" spc="-50" dirty="0">
                <a:latin typeface="Calibri"/>
                <a:cs typeface="Calibri"/>
              </a:rPr>
              <a:t>o</a:t>
            </a:r>
            <a:r>
              <a:rPr sz="2300" b="1" dirty="0">
                <a:latin typeface="Calibri"/>
                <a:cs typeface="Calibri"/>
              </a:rPr>
              <a:t>x</a:t>
            </a:r>
            <a:endParaRPr sz="2300">
              <a:latin typeface="Calibri"/>
              <a:cs typeface="Calibri"/>
            </a:endParaRPr>
          </a:p>
        </p:txBody>
      </p:sp>
      <p:sp>
        <p:nvSpPr>
          <p:cNvPr id="8" name="object 8"/>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1" name="TextBox 10"/>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25"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Key Generation</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793809953"/>
      </p:ext>
    </p:extLst>
  </p:cSld>
  <p:clrMapOvr>
    <a:masterClrMapping/>
  </p:clrMapOvr>
  <mc:AlternateContent xmlns:mc="http://schemas.openxmlformats.org/markup-compatibility/2006" xmlns:p14="http://schemas.microsoft.com/office/powerpoint/2010/main">
    <mc:Choice Requires="p14">
      <p:transition spd="slow" p14:dur="2000" advTm="162289"/>
    </mc:Choice>
    <mc:Fallback xmlns="">
      <p:transition spd="slow" advTm="16228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bject 14"/>
          <p:cNvSpPr txBox="1"/>
          <p:nvPr/>
        </p:nvSpPr>
        <p:spPr>
          <a:xfrm>
            <a:off x="206146" y="972438"/>
            <a:ext cx="10393045" cy="531749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20" dirty="0">
                <a:solidFill>
                  <a:srgbClr val="0F243E"/>
                </a:solidFill>
                <a:latin typeface="Microsoft Sans Serif"/>
                <a:cs typeface="Microsoft Sans Serif"/>
              </a:rPr>
              <a:t>w0</a:t>
            </a:r>
            <a:r>
              <a:rPr sz="3100" spc="60"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65" dirty="0">
                <a:solidFill>
                  <a:srgbClr val="0F243E"/>
                </a:solidFill>
                <a:latin typeface="Microsoft Sans Serif"/>
                <a:cs typeface="Microsoft Sans Serif"/>
              </a:rPr>
              <a:t> 0100</a:t>
            </a:r>
            <a:r>
              <a:rPr sz="3100" spc="60" dirty="0">
                <a:solidFill>
                  <a:srgbClr val="0F243E"/>
                </a:solidFill>
                <a:latin typeface="Microsoft Sans Serif"/>
                <a:cs typeface="Microsoft Sans Serif"/>
              </a:rPr>
              <a:t> </a:t>
            </a:r>
            <a:r>
              <a:rPr sz="3100" spc="55" dirty="0">
                <a:solidFill>
                  <a:srgbClr val="0F243E"/>
                </a:solidFill>
                <a:latin typeface="Microsoft Sans Serif"/>
                <a:cs typeface="Microsoft Sans Serif"/>
              </a:rPr>
              <a:t>1010,</a:t>
            </a:r>
            <a:r>
              <a:rPr sz="3100" spc="70" dirty="0">
                <a:solidFill>
                  <a:srgbClr val="0F243E"/>
                </a:solidFill>
                <a:latin typeface="Microsoft Sans Serif"/>
                <a:cs typeface="Microsoft Sans Serif"/>
              </a:rPr>
              <a:t> </a:t>
            </a:r>
            <a:r>
              <a:rPr sz="3100" spc="20" dirty="0">
                <a:solidFill>
                  <a:srgbClr val="0F243E"/>
                </a:solidFill>
                <a:latin typeface="Microsoft Sans Serif"/>
                <a:cs typeface="Microsoft Sans Serif"/>
              </a:rPr>
              <a:t>w1</a:t>
            </a:r>
            <a:r>
              <a:rPr sz="3100" spc="70"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1111</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0101</a:t>
            </a:r>
            <a:endParaRPr sz="3100">
              <a:latin typeface="Microsoft Sans Serif"/>
              <a:cs typeface="Microsoft Sans Serif"/>
            </a:endParaRPr>
          </a:p>
          <a:p>
            <a:pPr marL="451484" indent="-439420">
              <a:lnSpc>
                <a:spcPct val="100000"/>
              </a:lnSpc>
              <a:spcBef>
                <a:spcPts val="2605"/>
              </a:spcBef>
              <a:buFont typeface="Wingdings"/>
              <a:buChar char=""/>
              <a:tabLst>
                <a:tab pos="452120" algn="l"/>
              </a:tabLst>
            </a:pPr>
            <a:r>
              <a:rPr sz="3100" spc="20" dirty="0">
                <a:solidFill>
                  <a:srgbClr val="0F243E"/>
                </a:solidFill>
                <a:latin typeface="Microsoft Sans Serif"/>
                <a:cs typeface="Microsoft Sans Serif"/>
              </a:rPr>
              <a:t>w2</a:t>
            </a:r>
            <a:r>
              <a:rPr sz="3100" spc="6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70" dirty="0">
                <a:solidFill>
                  <a:srgbClr val="0F243E"/>
                </a:solidFill>
                <a:latin typeface="Microsoft Sans Serif"/>
                <a:cs typeface="Microsoft Sans Serif"/>
              </a:rPr>
              <a:t> </a:t>
            </a:r>
            <a:r>
              <a:rPr sz="3100" spc="20" dirty="0">
                <a:solidFill>
                  <a:srgbClr val="17375E"/>
                </a:solidFill>
                <a:latin typeface="Microsoft Sans Serif"/>
                <a:cs typeface="Microsoft Sans Serif"/>
              </a:rPr>
              <a:t>w0</a:t>
            </a:r>
            <a:r>
              <a:rPr sz="3100" spc="80" dirty="0">
                <a:solidFill>
                  <a:srgbClr val="17375E"/>
                </a:solidFill>
                <a:latin typeface="Microsoft Sans Serif"/>
                <a:cs typeface="Microsoft Sans Serif"/>
              </a:rPr>
              <a:t> </a:t>
            </a:r>
            <a:r>
              <a:rPr sz="3100" spc="-5" dirty="0">
                <a:solidFill>
                  <a:srgbClr val="0F243E"/>
                </a:solidFill>
                <a:latin typeface="Cambria Math"/>
                <a:cs typeface="Cambria Math"/>
              </a:rPr>
              <a:t>⊕</a:t>
            </a:r>
            <a:r>
              <a:rPr sz="3100" spc="215" dirty="0">
                <a:solidFill>
                  <a:srgbClr val="0F243E"/>
                </a:solidFill>
                <a:latin typeface="Cambria Math"/>
                <a:cs typeface="Cambria Math"/>
              </a:rPr>
              <a:t> </a:t>
            </a:r>
            <a:r>
              <a:rPr sz="3100" spc="-160" dirty="0">
                <a:solidFill>
                  <a:srgbClr val="E36C09"/>
                </a:solidFill>
                <a:latin typeface="Microsoft Sans Serif"/>
                <a:cs typeface="Microsoft Sans Serif"/>
              </a:rPr>
              <a:t>Rcon</a:t>
            </a:r>
            <a:r>
              <a:rPr sz="3100" spc="-160" dirty="0">
                <a:solidFill>
                  <a:srgbClr val="0F243E"/>
                </a:solidFill>
                <a:latin typeface="Microsoft Sans Serif"/>
                <a:cs typeface="Microsoft Sans Serif"/>
              </a:rPr>
              <a:t>(1)</a:t>
            </a:r>
            <a:r>
              <a:rPr sz="3100" spc="75" dirty="0">
                <a:solidFill>
                  <a:srgbClr val="0F243E"/>
                </a:solidFill>
                <a:latin typeface="Microsoft Sans Serif"/>
                <a:cs typeface="Microsoft Sans Serif"/>
              </a:rPr>
              <a:t> </a:t>
            </a:r>
            <a:r>
              <a:rPr sz="3100" spc="-5" dirty="0">
                <a:solidFill>
                  <a:srgbClr val="0F243E"/>
                </a:solidFill>
                <a:latin typeface="Cambria Math"/>
                <a:cs typeface="Cambria Math"/>
              </a:rPr>
              <a:t>⊕</a:t>
            </a:r>
            <a:r>
              <a:rPr sz="3100" spc="215" dirty="0">
                <a:solidFill>
                  <a:srgbClr val="0F243E"/>
                </a:solidFill>
                <a:latin typeface="Cambria Math"/>
                <a:cs typeface="Cambria Math"/>
              </a:rPr>
              <a:t> </a:t>
            </a:r>
            <a:r>
              <a:rPr sz="3100" spc="-60" dirty="0">
                <a:solidFill>
                  <a:srgbClr val="FF0000"/>
                </a:solidFill>
                <a:latin typeface="Microsoft Sans Serif"/>
                <a:cs typeface="Microsoft Sans Serif"/>
              </a:rPr>
              <a:t>SubNib(</a:t>
            </a:r>
            <a:r>
              <a:rPr sz="3100" spc="75" dirty="0">
                <a:solidFill>
                  <a:srgbClr val="FF0000"/>
                </a:solidFill>
                <a:latin typeface="Microsoft Sans Serif"/>
                <a:cs typeface="Microsoft Sans Serif"/>
              </a:rPr>
              <a:t> </a:t>
            </a:r>
            <a:r>
              <a:rPr sz="3100" spc="-75" dirty="0">
                <a:solidFill>
                  <a:srgbClr val="FF0000"/>
                </a:solidFill>
                <a:latin typeface="Microsoft Sans Serif"/>
                <a:cs typeface="Microsoft Sans Serif"/>
              </a:rPr>
              <a:t>RotNib(w1))</a:t>
            </a:r>
            <a:endParaRPr sz="3100">
              <a:latin typeface="Microsoft Sans Serif"/>
              <a:cs typeface="Microsoft Sans Serif"/>
            </a:endParaRPr>
          </a:p>
          <a:p>
            <a:pPr marL="1041400">
              <a:lnSpc>
                <a:spcPct val="100000"/>
              </a:lnSpc>
              <a:spcBef>
                <a:spcPts val="2605"/>
              </a:spcBef>
            </a:pPr>
            <a:r>
              <a:rPr sz="3100" spc="-25" dirty="0">
                <a:solidFill>
                  <a:srgbClr val="0F243E"/>
                </a:solidFill>
                <a:latin typeface="Microsoft Sans Serif"/>
                <a:cs typeface="Microsoft Sans Serif"/>
              </a:rPr>
              <a:t>=</a:t>
            </a:r>
            <a:r>
              <a:rPr sz="3100" spc="60" dirty="0">
                <a:solidFill>
                  <a:srgbClr val="0F243E"/>
                </a:solidFill>
                <a:latin typeface="Microsoft Sans Serif"/>
                <a:cs typeface="Microsoft Sans Serif"/>
              </a:rPr>
              <a:t> </a:t>
            </a:r>
            <a:r>
              <a:rPr sz="3100" spc="60" dirty="0">
                <a:solidFill>
                  <a:srgbClr val="30859C"/>
                </a:solidFill>
                <a:latin typeface="Microsoft Sans Serif"/>
                <a:cs typeface="Microsoft Sans Serif"/>
              </a:rPr>
              <a:t>0100</a:t>
            </a:r>
            <a:r>
              <a:rPr sz="3100" spc="70" dirty="0">
                <a:solidFill>
                  <a:srgbClr val="30859C"/>
                </a:solidFill>
                <a:latin typeface="Microsoft Sans Serif"/>
                <a:cs typeface="Microsoft Sans Serif"/>
              </a:rPr>
              <a:t> </a:t>
            </a:r>
            <a:r>
              <a:rPr sz="3100" spc="60" dirty="0">
                <a:solidFill>
                  <a:srgbClr val="30859C"/>
                </a:solidFill>
                <a:latin typeface="Microsoft Sans Serif"/>
                <a:cs typeface="Microsoft Sans Serif"/>
              </a:rPr>
              <a:t>1010</a:t>
            </a:r>
            <a:r>
              <a:rPr sz="3100" spc="70" dirty="0">
                <a:solidFill>
                  <a:srgbClr val="30859C"/>
                </a:solidFill>
                <a:latin typeface="Microsoft Sans Serif"/>
                <a:cs typeface="Microsoft Sans Serif"/>
              </a:rPr>
              <a:t> </a:t>
            </a:r>
            <a:r>
              <a:rPr sz="3100" spc="-5" dirty="0">
                <a:solidFill>
                  <a:srgbClr val="0F243E"/>
                </a:solidFill>
                <a:latin typeface="Cambria Math"/>
                <a:cs typeface="Cambria Math"/>
              </a:rPr>
              <a:t>⊕</a:t>
            </a:r>
            <a:r>
              <a:rPr sz="3100" spc="210" dirty="0">
                <a:solidFill>
                  <a:srgbClr val="0F243E"/>
                </a:solidFill>
                <a:latin typeface="Cambria Math"/>
                <a:cs typeface="Cambria Math"/>
              </a:rPr>
              <a:t> </a:t>
            </a:r>
            <a:r>
              <a:rPr sz="3100" b="1" spc="-20" dirty="0">
                <a:solidFill>
                  <a:srgbClr val="E36C09"/>
                </a:solidFill>
                <a:latin typeface="Trebuchet MS"/>
                <a:cs typeface="Trebuchet MS"/>
              </a:rPr>
              <a:t>1000</a:t>
            </a:r>
            <a:r>
              <a:rPr sz="3100" b="1" spc="-35" dirty="0">
                <a:solidFill>
                  <a:srgbClr val="E36C09"/>
                </a:solidFill>
                <a:latin typeface="Trebuchet MS"/>
                <a:cs typeface="Trebuchet MS"/>
              </a:rPr>
              <a:t> </a:t>
            </a:r>
            <a:r>
              <a:rPr sz="3100" b="1" spc="-20" dirty="0">
                <a:solidFill>
                  <a:srgbClr val="E36C09"/>
                </a:solidFill>
                <a:latin typeface="Trebuchet MS"/>
                <a:cs typeface="Trebuchet MS"/>
              </a:rPr>
              <a:t>0000</a:t>
            </a:r>
            <a:r>
              <a:rPr sz="3100" b="1" spc="-35" dirty="0">
                <a:solidFill>
                  <a:srgbClr val="E36C09"/>
                </a:solidFill>
                <a:latin typeface="Trebuchet MS"/>
                <a:cs typeface="Trebuchet MS"/>
              </a:rPr>
              <a:t> </a:t>
            </a:r>
            <a:r>
              <a:rPr sz="3100" spc="-5" dirty="0">
                <a:solidFill>
                  <a:srgbClr val="0F243E"/>
                </a:solidFill>
                <a:latin typeface="Cambria Math"/>
                <a:cs typeface="Cambria Math"/>
              </a:rPr>
              <a:t>⊕</a:t>
            </a:r>
            <a:r>
              <a:rPr sz="3100" spc="225" dirty="0">
                <a:solidFill>
                  <a:srgbClr val="0F243E"/>
                </a:solidFill>
                <a:latin typeface="Cambria Math"/>
                <a:cs typeface="Cambria Math"/>
              </a:rPr>
              <a:t> </a:t>
            </a:r>
            <a:r>
              <a:rPr sz="3100" b="1" spc="-20" dirty="0">
                <a:solidFill>
                  <a:srgbClr val="FF0000"/>
                </a:solidFill>
                <a:latin typeface="Trebuchet MS"/>
                <a:cs typeface="Trebuchet MS"/>
              </a:rPr>
              <a:t>0001</a:t>
            </a:r>
            <a:r>
              <a:rPr sz="3100" b="1" spc="-50" dirty="0">
                <a:solidFill>
                  <a:srgbClr val="FF0000"/>
                </a:solidFill>
                <a:latin typeface="Trebuchet MS"/>
                <a:cs typeface="Trebuchet MS"/>
              </a:rPr>
              <a:t> </a:t>
            </a:r>
            <a:r>
              <a:rPr sz="3100" b="1" spc="-20" dirty="0">
                <a:solidFill>
                  <a:srgbClr val="FF0000"/>
                </a:solidFill>
                <a:latin typeface="Trebuchet MS"/>
                <a:cs typeface="Trebuchet MS"/>
              </a:rPr>
              <a:t>0111</a:t>
            </a:r>
            <a:endParaRPr sz="3100">
              <a:latin typeface="Trebuchet MS"/>
              <a:cs typeface="Trebuchet MS"/>
            </a:endParaRPr>
          </a:p>
          <a:p>
            <a:pPr marL="1041400">
              <a:lnSpc>
                <a:spcPct val="100000"/>
              </a:lnSpc>
              <a:spcBef>
                <a:spcPts val="2605"/>
              </a:spcBef>
            </a:pPr>
            <a:r>
              <a:rPr sz="3100" spc="-25" dirty="0">
                <a:solidFill>
                  <a:srgbClr val="0F243E"/>
                </a:solidFill>
                <a:latin typeface="Microsoft Sans Serif"/>
                <a:cs typeface="Microsoft Sans Serif"/>
              </a:rPr>
              <a:t>=</a:t>
            </a:r>
            <a:r>
              <a:rPr sz="3100" spc="60" dirty="0">
                <a:solidFill>
                  <a:srgbClr val="0F243E"/>
                </a:solidFill>
                <a:latin typeface="Microsoft Sans Serif"/>
                <a:cs typeface="Microsoft Sans Serif"/>
              </a:rPr>
              <a:t> 0100</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1010</a:t>
            </a:r>
            <a:r>
              <a:rPr sz="3100" spc="70" dirty="0">
                <a:solidFill>
                  <a:srgbClr val="0F243E"/>
                </a:solidFill>
                <a:latin typeface="Microsoft Sans Serif"/>
                <a:cs typeface="Microsoft Sans Serif"/>
              </a:rPr>
              <a:t> </a:t>
            </a:r>
            <a:r>
              <a:rPr sz="3100" spc="-5" dirty="0">
                <a:solidFill>
                  <a:srgbClr val="0F243E"/>
                </a:solidFill>
                <a:latin typeface="Cambria Math"/>
                <a:cs typeface="Cambria Math"/>
              </a:rPr>
              <a:t>⊕</a:t>
            </a:r>
            <a:r>
              <a:rPr sz="3100" spc="210" dirty="0">
                <a:solidFill>
                  <a:srgbClr val="0F243E"/>
                </a:solidFill>
                <a:latin typeface="Cambria Math"/>
                <a:cs typeface="Cambria Math"/>
              </a:rPr>
              <a:t> </a:t>
            </a:r>
            <a:r>
              <a:rPr sz="3100" b="1" spc="-20" dirty="0">
                <a:solidFill>
                  <a:srgbClr val="0F243E"/>
                </a:solidFill>
                <a:latin typeface="Trebuchet MS"/>
                <a:cs typeface="Trebuchet MS"/>
              </a:rPr>
              <a:t>1001</a:t>
            </a:r>
            <a:r>
              <a:rPr sz="3100" b="1" spc="-40" dirty="0">
                <a:solidFill>
                  <a:srgbClr val="0F243E"/>
                </a:solidFill>
                <a:latin typeface="Trebuchet MS"/>
                <a:cs typeface="Trebuchet MS"/>
              </a:rPr>
              <a:t> </a:t>
            </a:r>
            <a:r>
              <a:rPr sz="3100" b="1" spc="15" dirty="0">
                <a:solidFill>
                  <a:srgbClr val="0F243E"/>
                </a:solidFill>
                <a:latin typeface="Trebuchet MS"/>
                <a:cs typeface="Trebuchet MS"/>
              </a:rPr>
              <a:t>0111</a:t>
            </a:r>
            <a:r>
              <a:rPr sz="3100" spc="15" dirty="0">
                <a:solidFill>
                  <a:srgbClr val="0F243E"/>
                </a:solidFill>
                <a:latin typeface="Microsoft Sans Serif"/>
                <a:cs typeface="Microsoft Sans Serif"/>
              </a:rPr>
              <a:t>=1101</a:t>
            </a:r>
            <a:r>
              <a:rPr sz="3100" spc="60" dirty="0">
                <a:solidFill>
                  <a:srgbClr val="0F243E"/>
                </a:solidFill>
                <a:latin typeface="Microsoft Sans Serif"/>
                <a:cs typeface="Microsoft Sans Serif"/>
              </a:rPr>
              <a:t> 1101</a:t>
            </a:r>
            <a:endParaRPr sz="3100">
              <a:latin typeface="Microsoft Sans Serif"/>
              <a:cs typeface="Microsoft Sans Serif"/>
            </a:endParaRPr>
          </a:p>
          <a:p>
            <a:pPr marL="451484" indent="-439420">
              <a:lnSpc>
                <a:spcPct val="100000"/>
              </a:lnSpc>
              <a:spcBef>
                <a:spcPts val="2605"/>
              </a:spcBef>
              <a:buFont typeface="Wingdings"/>
              <a:buChar char=""/>
              <a:tabLst>
                <a:tab pos="452120" algn="l"/>
              </a:tabLst>
            </a:pPr>
            <a:r>
              <a:rPr sz="3100" spc="20" dirty="0">
                <a:solidFill>
                  <a:srgbClr val="0F243E"/>
                </a:solidFill>
                <a:latin typeface="Microsoft Sans Serif"/>
                <a:cs typeface="Microsoft Sans Serif"/>
              </a:rPr>
              <a:t>w2</a:t>
            </a:r>
            <a:r>
              <a:rPr sz="3100" spc="45" dirty="0">
                <a:solidFill>
                  <a:srgbClr val="0F243E"/>
                </a:solidFill>
                <a:latin typeface="Microsoft Sans Serif"/>
                <a:cs typeface="Microsoft Sans Serif"/>
              </a:rPr>
              <a:t> </a:t>
            </a:r>
            <a:r>
              <a:rPr sz="3100" spc="40" dirty="0">
                <a:solidFill>
                  <a:srgbClr val="0F243E"/>
                </a:solidFill>
                <a:latin typeface="Microsoft Sans Serif"/>
                <a:cs typeface="Microsoft Sans Serif"/>
              </a:rPr>
              <a:t>=1101</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endParaRPr sz="3100">
              <a:latin typeface="Microsoft Sans Serif"/>
              <a:cs typeface="Microsoft Sans Serif"/>
            </a:endParaRPr>
          </a:p>
          <a:p>
            <a:pPr marL="451484" indent="-439420">
              <a:lnSpc>
                <a:spcPct val="100000"/>
              </a:lnSpc>
              <a:spcBef>
                <a:spcPts val="2605"/>
              </a:spcBef>
              <a:buFont typeface="Wingdings"/>
              <a:buChar char=""/>
              <a:tabLst>
                <a:tab pos="452120" algn="l"/>
                <a:tab pos="3625850" algn="l"/>
              </a:tabLst>
            </a:pPr>
            <a:r>
              <a:rPr sz="3100" spc="20" dirty="0">
                <a:solidFill>
                  <a:srgbClr val="0F243E"/>
                </a:solidFill>
                <a:latin typeface="Microsoft Sans Serif"/>
                <a:cs typeface="Microsoft Sans Serif"/>
              </a:rPr>
              <a:t>w3</a:t>
            </a:r>
            <a:r>
              <a:rPr sz="3100" spc="7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80" dirty="0">
                <a:solidFill>
                  <a:srgbClr val="0F243E"/>
                </a:solidFill>
                <a:latin typeface="Microsoft Sans Serif"/>
                <a:cs typeface="Microsoft Sans Serif"/>
              </a:rPr>
              <a:t> </a:t>
            </a:r>
            <a:r>
              <a:rPr sz="3100" spc="20" dirty="0">
                <a:solidFill>
                  <a:srgbClr val="0F243E"/>
                </a:solidFill>
                <a:latin typeface="Microsoft Sans Serif"/>
                <a:cs typeface="Microsoft Sans Serif"/>
              </a:rPr>
              <a:t>w2</a:t>
            </a:r>
            <a:r>
              <a:rPr sz="3100" spc="95" dirty="0">
                <a:solidFill>
                  <a:srgbClr val="0F243E"/>
                </a:solidFill>
                <a:latin typeface="Microsoft Sans Serif"/>
                <a:cs typeface="Microsoft Sans Serif"/>
              </a:rPr>
              <a:t> </a:t>
            </a:r>
            <a:r>
              <a:rPr sz="3100" spc="-5" dirty="0">
                <a:solidFill>
                  <a:srgbClr val="0F243E"/>
                </a:solidFill>
                <a:latin typeface="Cambria Math"/>
                <a:cs typeface="Cambria Math"/>
              </a:rPr>
              <a:t>⊕</a:t>
            </a:r>
            <a:r>
              <a:rPr sz="3100" spc="225" dirty="0">
                <a:solidFill>
                  <a:srgbClr val="0F243E"/>
                </a:solidFill>
                <a:latin typeface="Cambria Math"/>
                <a:cs typeface="Cambria Math"/>
              </a:rPr>
              <a:t> </a:t>
            </a:r>
            <a:r>
              <a:rPr sz="3100" spc="20" dirty="0">
                <a:solidFill>
                  <a:srgbClr val="0F243E"/>
                </a:solidFill>
                <a:latin typeface="Microsoft Sans Serif"/>
                <a:cs typeface="Microsoft Sans Serif"/>
              </a:rPr>
              <a:t>w1</a:t>
            </a:r>
            <a:r>
              <a:rPr sz="3100" spc="85" dirty="0">
                <a:solidFill>
                  <a:srgbClr val="0F243E"/>
                </a:solidFill>
                <a:latin typeface="Microsoft Sans Serif"/>
                <a:cs typeface="Microsoft Sans Serif"/>
              </a:rPr>
              <a:t> </a:t>
            </a:r>
            <a:r>
              <a:rPr sz="3100" spc="-2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65" dirty="0">
                <a:solidFill>
                  <a:srgbClr val="0F243E"/>
                </a:solidFill>
                <a:latin typeface="Microsoft Sans Serif"/>
                <a:cs typeface="Microsoft Sans Serif"/>
              </a:rPr>
              <a:t> </a:t>
            </a:r>
            <a:r>
              <a:rPr sz="3100" spc="-5" dirty="0">
                <a:solidFill>
                  <a:srgbClr val="0F243E"/>
                </a:solidFill>
                <a:latin typeface="Cambria Math"/>
                <a:cs typeface="Cambria Math"/>
              </a:rPr>
              <a:t>⊕</a:t>
            </a:r>
            <a:r>
              <a:rPr sz="3100" spc="215" dirty="0">
                <a:solidFill>
                  <a:srgbClr val="0F243E"/>
                </a:solidFill>
                <a:latin typeface="Cambria Math"/>
                <a:cs typeface="Cambria Math"/>
              </a:rPr>
              <a:t> </a:t>
            </a:r>
            <a:r>
              <a:rPr sz="3100" spc="60" dirty="0">
                <a:solidFill>
                  <a:srgbClr val="0F243E"/>
                </a:solidFill>
                <a:latin typeface="Microsoft Sans Serif"/>
                <a:cs typeface="Microsoft Sans Serif"/>
              </a:rPr>
              <a:t>1111</a:t>
            </a:r>
            <a:r>
              <a:rPr sz="3100" spc="65" dirty="0">
                <a:solidFill>
                  <a:srgbClr val="0F243E"/>
                </a:solidFill>
                <a:latin typeface="Microsoft Sans Serif"/>
                <a:cs typeface="Microsoft Sans Serif"/>
              </a:rPr>
              <a:t> </a:t>
            </a:r>
            <a:r>
              <a:rPr sz="3100" spc="40" dirty="0">
                <a:solidFill>
                  <a:srgbClr val="0F243E"/>
                </a:solidFill>
                <a:latin typeface="Microsoft Sans Serif"/>
                <a:cs typeface="Microsoft Sans Serif"/>
              </a:rPr>
              <a:t>0101=</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0010</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1000</a:t>
            </a:r>
            <a:endParaRPr sz="3100">
              <a:latin typeface="Microsoft Sans Serif"/>
              <a:cs typeface="Microsoft Sans Serif"/>
            </a:endParaRPr>
          </a:p>
          <a:p>
            <a:pPr marL="451484" indent="-439420">
              <a:lnSpc>
                <a:spcPct val="100000"/>
              </a:lnSpc>
              <a:spcBef>
                <a:spcPts val="2605"/>
              </a:spcBef>
              <a:buFont typeface="Wingdings"/>
              <a:buChar char=""/>
              <a:tabLst>
                <a:tab pos="452120" algn="l"/>
              </a:tabLst>
            </a:pPr>
            <a:r>
              <a:rPr sz="3100" spc="20" dirty="0">
                <a:solidFill>
                  <a:srgbClr val="0F243E"/>
                </a:solidFill>
                <a:latin typeface="Microsoft Sans Serif"/>
                <a:cs typeface="Microsoft Sans Serif"/>
              </a:rPr>
              <a:t>w3</a:t>
            </a:r>
            <a:r>
              <a:rPr sz="3100" spc="4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55" dirty="0">
                <a:solidFill>
                  <a:srgbClr val="0F243E"/>
                </a:solidFill>
                <a:latin typeface="Microsoft Sans Serif"/>
                <a:cs typeface="Microsoft Sans Serif"/>
              </a:rPr>
              <a:t> </a:t>
            </a:r>
            <a:r>
              <a:rPr sz="3100" spc="65" dirty="0">
                <a:solidFill>
                  <a:srgbClr val="0F243E"/>
                </a:solidFill>
                <a:latin typeface="Microsoft Sans Serif"/>
                <a:cs typeface="Microsoft Sans Serif"/>
              </a:rPr>
              <a:t>0010</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1000</a:t>
            </a:r>
            <a:endParaRPr sz="3100">
              <a:latin typeface="Microsoft Sans Serif"/>
              <a:cs typeface="Microsoft Sans Serif"/>
            </a:endParaRPr>
          </a:p>
        </p:txBody>
      </p:sp>
      <p:sp>
        <p:nvSpPr>
          <p:cNvPr id="15" name="object 15"/>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6" name="TextBox 15"/>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8"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Key Generation</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163851249"/>
      </p:ext>
    </p:extLst>
  </p:cSld>
  <p:clrMapOvr>
    <a:masterClrMapping/>
  </p:clrMapOvr>
  <mc:AlternateContent xmlns:mc="http://schemas.openxmlformats.org/markup-compatibility/2006" xmlns:p14="http://schemas.microsoft.com/office/powerpoint/2010/main">
    <mc:Choice Requires="p14">
      <p:transition spd="slow" p14:dur="2000" advTm="65181"/>
    </mc:Choice>
    <mc:Fallback xmlns="">
      <p:transition spd="slow" advTm="6518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4495038" y="38229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sp>
        <p:nvSpPr>
          <p:cNvPr id="4" name="object 4"/>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5" name="object 5"/>
          <p:cNvSpPr txBox="1">
            <a:spLocks noGrp="1"/>
          </p:cNvSpPr>
          <p:nvPr>
            <p:ph type="title"/>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solidFill>
                  <a:srgbClr val="000000"/>
                </a:solidFill>
                <a:latin typeface="Calibri"/>
                <a:cs typeface="Calibri"/>
              </a:rPr>
              <a:t>16-bit</a:t>
            </a:r>
            <a:r>
              <a:rPr sz="2000" b="1" spc="-65" dirty="0">
                <a:solidFill>
                  <a:srgbClr val="000000"/>
                </a:solidFill>
                <a:latin typeface="Calibri"/>
                <a:cs typeface="Calibri"/>
              </a:rPr>
              <a:t> </a:t>
            </a:r>
            <a:r>
              <a:rPr sz="2000" b="1" spc="-20" dirty="0">
                <a:solidFill>
                  <a:srgbClr val="000000"/>
                </a:solidFill>
                <a:latin typeface="Calibri"/>
                <a:cs typeface="Calibri"/>
              </a:rPr>
              <a:t>Key</a:t>
            </a:r>
            <a:endParaRPr sz="2000">
              <a:latin typeface="Calibri"/>
              <a:cs typeface="Calibri"/>
            </a:endParaRPr>
          </a:p>
        </p:txBody>
      </p:sp>
      <p:sp>
        <p:nvSpPr>
          <p:cNvPr id="6" name="object 6"/>
          <p:cNvSpPr txBox="1"/>
          <p:nvPr/>
        </p:nvSpPr>
        <p:spPr>
          <a:xfrm>
            <a:off x="4495038" y="4446270"/>
            <a:ext cx="3352800" cy="381000"/>
          </a:xfrm>
          <a:prstGeom prst="rect">
            <a:avLst/>
          </a:prstGeom>
          <a:ln w="25907">
            <a:solidFill>
              <a:srgbClr val="8063A1"/>
            </a:solidFill>
          </a:ln>
        </p:spPr>
        <p:txBody>
          <a:bodyPr vert="horz" wrap="square" lIns="0" tIns="20955" rIns="0" bIns="0" rtlCol="0">
            <a:spAutoFit/>
          </a:bodyPr>
          <a:lstStyle/>
          <a:p>
            <a:pPr marL="1068705">
              <a:lnSpc>
                <a:spcPct val="100000"/>
              </a:lnSpc>
              <a:spcBef>
                <a:spcPts val="165"/>
              </a:spcBef>
            </a:pPr>
            <a:r>
              <a:rPr sz="2000" b="1" spc="-5" dirty="0">
                <a:latin typeface="Calibri"/>
                <a:cs typeface="Calibri"/>
              </a:rPr>
              <a:t>Expand</a:t>
            </a:r>
            <a:r>
              <a:rPr sz="2000" b="1" spc="-40" dirty="0">
                <a:latin typeface="Calibri"/>
                <a:cs typeface="Calibri"/>
              </a:rPr>
              <a:t> </a:t>
            </a:r>
            <a:r>
              <a:rPr sz="2000" b="1" spc="-25" dirty="0">
                <a:latin typeface="Calibri"/>
                <a:cs typeface="Calibri"/>
              </a:rPr>
              <a:t>Key</a:t>
            </a:r>
            <a:endParaRPr sz="2000">
              <a:latin typeface="Calibri"/>
              <a:cs typeface="Calibri"/>
            </a:endParaRPr>
          </a:p>
        </p:txBody>
      </p:sp>
      <p:sp>
        <p:nvSpPr>
          <p:cNvPr id="7" name="object 7"/>
          <p:cNvSpPr/>
          <p:nvPr/>
        </p:nvSpPr>
        <p:spPr>
          <a:xfrm>
            <a:off x="4499609" y="5665470"/>
            <a:ext cx="3352800" cy="381000"/>
          </a:xfrm>
          <a:custGeom>
            <a:avLst/>
            <a:gdLst/>
            <a:ahLst/>
            <a:cxnLst/>
            <a:rect l="l" t="t" r="r" b="b"/>
            <a:pathLst>
              <a:path w="3352800" h="381000">
                <a:moveTo>
                  <a:pt x="3352799" y="0"/>
                </a:moveTo>
                <a:lnTo>
                  <a:pt x="0" y="0"/>
                </a:lnTo>
                <a:lnTo>
                  <a:pt x="0" y="380999"/>
                </a:lnTo>
                <a:lnTo>
                  <a:pt x="3352799" y="380999"/>
                </a:lnTo>
                <a:lnTo>
                  <a:pt x="3352799" y="0"/>
                </a:lnTo>
                <a:close/>
              </a:path>
            </a:pathLst>
          </a:custGeom>
          <a:solidFill>
            <a:srgbClr val="8063A1"/>
          </a:solidFill>
        </p:spPr>
        <p:txBody>
          <a:bodyPr wrap="square" lIns="0" tIns="0" rIns="0" bIns="0" rtlCol="0"/>
          <a:lstStyle/>
          <a:p>
            <a:endParaRPr/>
          </a:p>
        </p:txBody>
      </p:sp>
      <p:sp>
        <p:nvSpPr>
          <p:cNvPr id="8" name="object 8"/>
          <p:cNvSpPr txBox="1"/>
          <p:nvPr/>
        </p:nvSpPr>
        <p:spPr>
          <a:xfrm>
            <a:off x="4499609" y="5665470"/>
            <a:ext cx="3352800" cy="381000"/>
          </a:xfrm>
          <a:prstGeom prst="rect">
            <a:avLst/>
          </a:prstGeom>
          <a:ln w="25907">
            <a:solidFill>
              <a:srgbClr val="5C4676"/>
            </a:solidFill>
          </a:ln>
        </p:spPr>
        <p:txBody>
          <a:bodyPr vert="horz" wrap="square" lIns="0" tIns="69850" rIns="0" bIns="0" rtlCol="0">
            <a:spAutoFit/>
          </a:bodyPr>
          <a:lstStyle/>
          <a:p>
            <a:pPr marR="57785" algn="ctr">
              <a:lnSpc>
                <a:spcPct val="100000"/>
              </a:lnSpc>
              <a:spcBef>
                <a:spcPts val="550"/>
              </a:spcBef>
            </a:pPr>
            <a:r>
              <a:rPr sz="3000" baseline="11111" dirty="0">
                <a:solidFill>
                  <a:srgbClr val="FFFFFF"/>
                </a:solidFill>
                <a:latin typeface="Cambria Math"/>
                <a:cs typeface="Cambria Math"/>
              </a:rPr>
              <a:t>𝒘</a:t>
            </a:r>
            <a:r>
              <a:rPr sz="1450" dirty="0">
                <a:solidFill>
                  <a:srgbClr val="FFFFFF"/>
                </a:solidFill>
                <a:latin typeface="Cambria Math"/>
                <a:cs typeface="Cambria Math"/>
              </a:rPr>
              <a:t>𝟒,𝟓</a:t>
            </a:r>
            <a:endParaRPr sz="1450" dirty="0">
              <a:latin typeface="Cambria Math"/>
              <a:cs typeface="Cambria Math"/>
            </a:endParaRPr>
          </a:p>
        </p:txBody>
      </p:sp>
      <p:grpSp>
        <p:nvGrpSpPr>
          <p:cNvPr id="9" name="object 9"/>
          <p:cNvGrpSpPr/>
          <p:nvPr/>
        </p:nvGrpSpPr>
        <p:grpSpPr>
          <a:xfrm>
            <a:off x="6018276" y="4808220"/>
            <a:ext cx="311150" cy="1033780"/>
            <a:chOff x="6018276" y="4808220"/>
            <a:chExt cx="311150" cy="1033780"/>
          </a:xfrm>
        </p:grpSpPr>
        <p:pic>
          <p:nvPicPr>
            <p:cNvPr id="10" name="object 10"/>
            <p:cNvPicPr/>
            <p:nvPr/>
          </p:nvPicPr>
          <p:blipFill>
            <a:blip r:embed="rId2" cstate="print"/>
            <a:stretch>
              <a:fillRect/>
            </a:stretch>
          </p:blipFill>
          <p:spPr>
            <a:xfrm>
              <a:off x="6018276" y="4808220"/>
              <a:ext cx="310959" cy="1033297"/>
            </a:xfrm>
            <a:prstGeom prst="rect">
              <a:avLst/>
            </a:prstGeom>
          </p:spPr>
        </p:pic>
        <p:sp>
          <p:nvSpPr>
            <p:cNvPr id="11" name="object 11"/>
            <p:cNvSpPr/>
            <p:nvPr/>
          </p:nvSpPr>
          <p:spPr>
            <a:xfrm>
              <a:off x="6118733" y="4827143"/>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grpSp>
      <p:sp>
        <p:nvSpPr>
          <p:cNvPr id="12" name="object 12"/>
          <p:cNvSpPr txBox="1"/>
          <p:nvPr/>
        </p:nvSpPr>
        <p:spPr>
          <a:xfrm>
            <a:off x="4490465" y="1994154"/>
            <a:ext cx="3352800" cy="381000"/>
          </a:xfrm>
          <a:prstGeom prst="rect">
            <a:avLst/>
          </a:prstGeom>
          <a:ln w="25907">
            <a:solidFill>
              <a:srgbClr val="8063A1"/>
            </a:solidFill>
          </a:ln>
        </p:spPr>
        <p:txBody>
          <a:bodyPr vert="horz" wrap="square" lIns="0" tIns="21590" rIns="0" bIns="0" rtlCol="0">
            <a:spAutoFit/>
          </a:bodyPr>
          <a:lstStyle/>
          <a:p>
            <a:pPr marL="1068070">
              <a:lnSpc>
                <a:spcPct val="100000"/>
              </a:lnSpc>
              <a:spcBef>
                <a:spcPts val="170"/>
              </a:spcBef>
            </a:pPr>
            <a:r>
              <a:rPr sz="2000" b="1" dirty="0">
                <a:latin typeface="Calibri"/>
                <a:cs typeface="Calibri"/>
              </a:rPr>
              <a:t>Expand</a:t>
            </a:r>
            <a:r>
              <a:rPr sz="2000" b="1" spc="-35" dirty="0">
                <a:latin typeface="Calibri"/>
                <a:cs typeface="Calibri"/>
              </a:rPr>
              <a:t> </a:t>
            </a:r>
            <a:r>
              <a:rPr sz="2000" b="1" spc="-25" dirty="0">
                <a:latin typeface="Calibri"/>
                <a:cs typeface="Calibri"/>
              </a:rPr>
              <a:t>Key</a:t>
            </a:r>
            <a:endParaRPr sz="2000">
              <a:latin typeface="Calibri"/>
              <a:cs typeface="Calibri"/>
            </a:endParaRPr>
          </a:p>
        </p:txBody>
      </p:sp>
      <p:grpSp>
        <p:nvGrpSpPr>
          <p:cNvPr id="13" name="object 13"/>
          <p:cNvGrpSpPr/>
          <p:nvPr/>
        </p:nvGrpSpPr>
        <p:grpSpPr>
          <a:xfrm>
            <a:off x="6013703" y="2356104"/>
            <a:ext cx="311150" cy="2090420"/>
            <a:chOff x="6013703" y="2356104"/>
            <a:chExt cx="311150" cy="2090420"/>
          </a:xfrm>
        </p:grpSpPr>
        <p:pic>
          <p:nvPicPr>
            <p:cNvPr id="14" name="object 14"/>
            <p:cNvPicPr/>
            <p:nvPr/>
          </p:nvPicPr>
          <p:blipFill>
            <a:blip r:embed="rId3" cstate="print"/>
            <a:stretch>
              <a:fillRect/>
            </a:stretch>
          </p:blipFill>
          <p:spPr>
            <a:xfrm>
              <a:off x="6013703" y="2356104"/>
              <a:ext cx="310959" cy="1642872"/>
            </a:xfrm>
            <a:prstGeom prst="rect">
              <a:avLst/>
            </a:prstGeom>
          </p:spPr>
        </p:pic>
        <p:sp>
          <p:nvSpPr>
            <p:cNvPr id="15" name="object 15"/>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pic>
          <p:nvPicPr>
            <p:cNvPr id="16" name="object 16"/>
            <p:cNvPicPr/>
            <p:nvPr/>
          </p:nvPicPr>
          <p:blipFill>
            <a:blip r:embed="rId4" cstate="print"/>
            <a:stretch>
              <a:fillRect/>
            </a:stretch>
          </p:blipFill>
          <p:spPr>
            <a:xfrm>
              <a:off x="6123431" y="4217670"/>
              <a:ext cx="114300" cy="228600"/>
            </a:xfrm>
            <a:prstGeom prst="rect">
              <a:avLst/>
            </a:prstGeom>
          </p:spPr>
        </p:pic>
      </p:grpSp>
      <p:sp>
        <p:nvSpPr>
          <p:cNvPr id="17" name="object 17"/>
          <p:cNvSpPr txBox="1"/>
          <p:nvPr/>
        </p:nvSpPr>
        <p:spPr>
          <a:xfrm>
            <a:off x="4490465" y="1383030"/>
            <a:ext cx="3352800" cy="381000"/>
          </a:xfrm>
          <a:prstGeom prst="rect">
            <a:avLst/>
          </a:prstGeom>
          <a:ln w="25907">
            <a:solidFill>
              <a:srgbClr val="8063A1"/>
            </a:solidFill>
          </a:ln>
        </p:spPr>
        <p:txBody>
          <a:bodyPr vert="horz" wrap="square" lIns="0" tIns="69215" rIns="0" bIns="0" rtlCol="0">
            <a:spAutoFit/>
          </a:bodyPr>
          <a:lstStyle/>
          <a:p>
            <a:pPr marR="59690" algn="ctr">
              <a:lnSpc>
                <a:spcPct val="100000"/>
              </a:lnSpc>
              <a:spcBef>
                <a:spcPts val="54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pic>
        <p:nvPicPr>
          <p:cNvPr id="18" name="object 18"/>
          <p:cNvPicPr/>
          <p:nvPr/>
        </p:nvPicPr>
        <p:blipFill>
          <a:blip r:embed="rId5" cstate="print"/>
          <a:stretch>
            <a:fillRect/>
          </a:stretch>
        </p:blipFill>
        <p:spPr>
          <a:xfrm>
            <a:off x="6009132" y="1744967"/>
            <a:ext cx="310959" cy="423684"/>
          </a:xfrm>
          <a:prstGeom prst="rect">
            <a:avLst/>
          </a:prstGeom>
        </p:spPr>
      </p:pic>
      <p:pic>
        <p:nvPicPr>
          <p:cNvPr id="19" name="object 19"/>
          <p:cNvPicPr/>
          <p:nvPr/>
        </p:nvPicPr>
        <p:blipFill>
          <a:blip r:embed="rId4" cstate="print"/>
          <a:stretch>
            <a:fillRect/>
          </a:stretch>
        </p:blipFill>
        <p:spPr>
          <a:xfrm>
            <a:off x="6109715" y="1764029"/>
            <a:ext cx="114300" cy="228600"/>
          </a:xfrm>
          <a:prstGeom prst="rect">
            <a:avLst/>
          </a:prstGeom>
        </p:spPr>
      </p:pic>
      <p:pic>
        <p:nvPicPr>
          <p:cNvPr id="20" name="object 20"/>
          <p:cNvPicPr/>
          <p:nvPr/>
        </p:nvPicPr>
        <p:blipFill>
          <a:blip r:embed="rId5" cstate="print"/>
          <a:stretch>
            <a:fillRect/>
          </a:stretch>
        </p:blipFill>
        <p:spPr>
          <a:xfrm>
            <a:off x="6022847" y="4198607"/>
            <a:ext cx="310959" cy="423684"/>
          </a:xfrm>
          <a:prstGeom prst="rect">
            <a:avLst/>
          </a:prstGeom>
        </p:spPr>
      </p:pic>
      <p:pic>
        <p:nvPicPr>
          <p:cNvPr id="21" name="object 21"/>
          <p:cNvPicPr/>
          <p:nvPr/>
        </p:nvPicPr>
        <p:blipFill>
          <a:blip r:embed="rId6" cstate="print"/>
          <a:stretch>
            <a:fillRect/>
          </a:stretch>
        </p:blipFill>
        <p:spPr>
          <a:xfrm>
            <a:off x="6009132" y="1127734"/>
            <a:ext cx="310959" cy="431317"/>
          </a:xfrm>
          <a:prstGeom prst="rect">
            <a:avLst/>
          </a:prstGeom>
        </p:spPr>
      </p:pic>
      <p:pic>
        <p:nvPicPr>
          <p:cNvPr id="22" name="object 22"/>
          <p:cNvPicPr/>
          <p:nvPr/>
        </p:nvPicPr>
        <p:blipFill>
          <a:blip r:embed="rId7" cstate="print"/>
          <a:stretch>
            <a:fillRect/>
          </a:stretch>
        </p:blipFill>
        <p:spPr>
          <a:xfrm>
            <a:off x="6109715" y="1146810"/>
            <a:ext cx="114300" cy="236219"/>
          </a:xfrm>
          <a:prstGeom prst="rect">
            <a:avLst/>
          </a:prstGeom>
        </p:spPr>
      </p:pic>
      <p:sp>
        <p:nvSpPr>
          <p:cNvPr id="23" name="object 23"/>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mc:AlternateContent xmlns:mc="http://schemas.openxmlformats.org/markup-compatibility/2006" xmlns:p14="http://schemas.microsoft.com/office/powerpoint/2010/main" xmlns:iact="http://schemas.microsoft.com/office/powerpoint/2014/inkAction">
        <mc:Choice Requires="p14 iact">
          <p:contentPart p14:bwMode="auto" r:id="rId8">
            <p14:nvContentPartPr>
              <p14:cNvPr id="24" name="Ink 23"/>
              <p14:cNvContentPartPr/>
              <p14:nvPr>
                <p:extLst>
                  <p:ext uri="{42D2F446-02D8-4167-A562-619A0277C38B}">
                    <p15:isNarration xmlns:p15="http://schemas.microsoft.com/office/powerpoint/2012/main" val="1"/>
                  </p:ext>
                </p:extLst>
              </p14:nvPr>
            </p14:nvContentPartPr>
            <p14:xfrm>
              <a:off x="5994360" y="6026040"/>
              <a:ext cx="609840" cy="360"/>
            </p14:xfrm>
          </p:contentPart>
        </mc:Choice>
        <mc:Fallback xmlns="">
          <p:pic>
            <p:nvPicPr>
              <p:cNvPr id="24" name="Ink 23"/>
              <p:cNvPicPr>
                <a:picLocks noGrp="1" noRot="1" noChangeAspect="1" noMove="1" noResize="1" noEditPoints="1" noAdjustHandles="1" noChangeArrowheads="1" noChangeShapeType="1"/>
              </p:cNvPicPr>
              <p:nvPr/>
            </p:nvPicPr>
            <p:blipFill>
              <a:blip r:embed="rId12"/>
              <a:stretch>
                <a:fillRect/>
              </a:stretch>
            </p:blipFill>
            <p:spPr>
              <a:xfrm>
                <a:off x="5985000" y="6016680"/>
                <a:ext cx="628560" cy="19080"/>
              </a:xfrm>
              <a:prstGeom prst="rect">
                <a:avLst/>
              </a:prstGeom>
            </p:spPr>
          </p:pic>
        </mc:Fallback>
      </mc:AlternateContent>
      <p:sp>
        <p:nvSpPr>
          <p:cNvPr id="26" name="TextBox 25"/>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27" name="Graphic 21"/>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40"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Key Generation</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676144832"/>
      </p:ext>
    </p:extLst>
  </p:cSld>
  <p:clrMapOvr>
    <a:masterClrMapping/>
  </p:clrMapOvr>
  <mc:AlternateContent xmlns:mc="http://schemas.openxmlformats.org/markup-compatibility/2006" xmlns:p14="http://schemas.microsoft.com/office/powerpoint/2010/main">
    <mc:Choice Requires="p14">
      <p:transition spd="slow" p14:dur="2000" advTm="4809"/>
    </mc:Choice>
    <mc:Fallback xmlns="">
      <p:transition spd="slow" advTm="48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cmd type="call" cmd="playFrom(0.0)">
                                      <p:cBhvr>
                                        <p:cTn id="7" dur="1" fill="hold"/>
                                        <p:tgtEl>
                                          <p:spTgt spid="24"/>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bject 10"/>
          <p:cNvSpPr txBox="1">
            <a:spLocks noGrp="1"/>
          </p:cNvSpPr>
          <p:nvPr>
            <p:ph type="title"/>
          </p:nvPr>
        </p:nvSpPr>
        <p:spPr>
          <a:prstGeom prst="rect">
            <a:avLst/>
          </a:prstGeom>
        </p:spPr>
        <p:txBody>
          <a:bodyPr vert="horz" wrap="square" lIns="0" tIns="13335" rIns="0" bIns="0" rtlCol="0">
            <a:spAutoFit/>
          </a:bodyPr>
          <a:lstStyle/>
          <a:p>
            <a:pPr marL="451484" indent="-439420">
              <a:lnSpc>
                <a:spcPct val="100000"/>
              </a:lnSpc>
              <a:spcBef>
                <a:spcPts val="105"/>
              </a:spcBef>
              <a:buFont typeface="Wingdings"/>
              <a:buChar char=""/>
              <a:tabLst>
                <a:tab pos="451484" algn="l"/>
                <a:tab pos="452120" algn="l"/>
              </a:tabLst>
            </a:pPr>
            <a:r>
              <a:rPr spc="25" dirty="0"/>
              <a:t>w2</a:t>
            </a:r>
            <a:r>
              <a:rPr spc="35" dirty="0"/>
              <a:t> </a:t>
            </a:r>
            <a:r>
              <a:rPr spc="-15" dirty="0"/>
              <a:t>=</a:t>
            </a:r>
            <a:r>
              <a:rPr spc="40" dirty="0"/>
              <a:t> </a:t>
            </a:r>
            <a:r>
              <a:rPr spc="50" dirty="0"/>
              <a:t>1101 </a:t>
            </a:r>
            <a:r>
              <a:rPr spc="45" dirty="0"/>
              <a:t>1101,</a:t>
            </a:r>
            <a:r>
              <a:rPr spc="50" dirty="0"/>
              <a:t> </a:t>
            </a:r>
            <a:r>
              <a:rPr spc="25" dirty="0"/>
              <a:t>w3</a:t>
            </a:r>
            <a:r>
              <a:rPr spc="20" dirty="0"/>
              <a:t> </a:t>
            </a:r>
            <a:r>
              <a:rPr spc="-15" dirty="0"/>
              <a:t>=</a:t>
            </a:r>
            <a:r>
              <a:rPr spc="50" dirty="0"/>
              <a:t> 0010</a:t>
            </a:r>
            <a:r>
              <a:rPr spc="40" dirty="0"/>
              <a:t> </a:t>
            </a:r>
            <a:r>
              <a:rPr spc="50" dirty="0"/>
              <a:t>1000</a:t>
            </a:r>
          </a:p>
        </p:txBody>
      </p:sp>
      <p:sp>
        <p:nvSpPr>
          <p:cNvPr id="11" name="object 11"/>
          <p:cNvSpPr txBox="1">
            <a:spLocks noGrp="1"/>
          </p:cNvSpPr>
          <p:nvPr>
            <p:ph type="body" idx="1"/>
          </p:nvPr>
        </p:nvSpPr>
        <p:spPr>
          <a:prstGeom prst="rect">
            <a:avLst/>
          </a:prstGeom>
        </p:spPr>
        <p:txBody>
          <a:bodyPr vert="horz" wrap="square" lIns="0" tIns="210820" rIns="0" bIns="0" rtlCol="0">
            <a:spAutoFit/>
          </a:bodyPr>
          <a:lstStyle/>
          <a:p>
            <a:pPr marL="451484" indent="-439420">
              <a:lnSpc>
                <a:spcPct val="100000"/>
              </a:lnSpc>
              <a:spcBef>
                <a:spcPts val="1660"/>
              </a:spcBef>
              <a:buFont typeface="Wingdings"/>
              <a:buChar char=""/>
              <a:tabLst>
                <a:tab pos="451484" algn="l"/>
                <a:tab pos="452120" algn="l"/>
              </a:tabLst>
            </a:pPr>
            <a:r>
              <a:rPr spc="25" dirty="0"/>
              <a:t>w4</a:t>
            </a:r>
            <a:r>
              <a:rPr spc="40" dirty="0"/>
              <a:t> </a:t>
            </a:r>
            <a:r>
              <a:rPr spc="-15" dirty="0"/>
              <a:t>=</a:t>
            </a:r>
            <a:r>
              <a:rPr spc="40" dirty="0"/>
              <a:t> </a:t>
            </a:r>
            <a:r>
              <a:rPr spc="25" dirty="0">
                <a:solidFill>
                  <a:srgbClr val="00AF50"/>
                </a:solidFill>
              </a:rPr>
              <a:t>w2</a:t>
            </a:r>
            <a:r>
              <a:rPr spc="45" dirty="0">
                <a:solidFill>
                  <a:srgbClr val="00AF50"/>
                </a:solidFill>
              </a:rPr>
              <a:t> </a:t>
            </a:r>
            <a:r>
              <a:rPr dirty="0">
                <a:latin typeface="Cambria Math"/>
                <a:cs typeface="Cambria Math"/>
              </a:rPr>
              <a:t>⊕</a:t>
            </a:r>
            <a:r>
              <a:rPr spc="180" dirty="0">
                <a:latin typeface="Cambria Math"/>
                <a:cs typeface="Cambria Math"/>
              </a:rPr>
              <a:t> </a:t>
            </a:r>
            <a:r>
              <a:rPr spc="-135" dirty="0">
                <a:solidFill>
                  <a:srgbClr val="30859C"/>
                </a:solidFill>
              </a:rPr>
              <a:t>Rcon(2)</a:t>
            </a:r>
            <a:r>
              <a:rPr spc="55" dirty="0">
                <a:solidFill>
                  <a:srgbClr val="30859C"/>
                </a:solidFill>
              </a:rPr>
              <a:t> </a:t>
            </a:r>
            <a:r>
              <a:rPr dirty="0">
                <a:latin typeface="Cambria Math"/>
                <a:cs typeface="Cambria Math"/>
              </a:rPr>
              <a:t>⊕</a:t>
            </a:r>
            <a:r>
              <a:rPr spc="165" dirty="0">
                <a:latin typeface="Cambria Math"/>
                <a:cs typeface="Cambria Math"/>
              </a:rPr>
              <a:t> </a:t>
            </a:r>
            <a:r>
              <a:rPr spc="-45" dirty="0">
                <a:solidFill>
                  <a:srgbClr val="E36C09"/>
                </a:solidFill>
              </a:rPr>
              <a:t>SubNib</a:t>
            </a:r>
            <a:r>
              <a:rPr spc="-45" dirty="0"/>
              <a:t>(</a:t>
            </a:r>
            <a:r>
              <a:rPr spc="40" dirty="0"/>
              <a:t> </a:t>
            </a:r>
            <a:r>
              <a:rPr spc="-55" dirty="0">
                <a:solidFill>
                  <a:srgbClr val="FF0000"/>
                </a:solidFill>
              </a:rPr>
              <a:t>RotNib(w3)</a:t>
            </a:r>
            <a:r>
              <a:rPr spc="50" dirty="0">
                <a:solidFill>
                  <a:srgbClr val="FF0000"/>
                </a:solidFill>
              </a:rPr>
              <a:t> </a:t>
            </a:r>
            <a:r>
              <a:rPr spc="-110" dirty="0"/>
              <a:t>)</a:t>
            </a:r>
          </a:p>
          <a:p>
            <a:pPr marL="965200">
              <a:lnSpc>
                <a:spcPct val="100000"/>
              </a:lnSpc>
              <a:spcBef>
                <a:spcPts val="1560"/>
              </a:spcBef>
            </a:pPr>
            <a:r>
              <a:rPr spc="-15" dirty="0"/>
              <a:t>=</a:t>
            </a:r>
            <a:r>
              <a:rPr spc="40" dirty="0"/>
              <a:t> </a:t>
            </a:r>
            <a:r>
              <a:rPr spc="50" dirty="0">
                <a:solidFill>
                  <a:srgbClr val="00AF50"/>
                </a:solidFill>
              </a:rPr>
              <a:t>1101</a:t>
            </a:r>
            <a:r>
              <a:rPr spc="55" dirty="0">
                <a:solidFill>
                  <a:srgbClr val="00AF50"/>
                </a:solidFill>
              </a:rPr>
              <a:t> </a:t>
            </a:r>
            <a:r>
              <a:rPr spc="50" dirty="0">
                <a:solidFill>
                  <a:srgbClr val="00AF50"/>
                </a:solidFill>
              </a:rPr>
              <a:t>1101</a:t>
            </a:r>
            <a:r>
              <a:rPr spc="55" dirty="0">
                <a:solidFill>
                  <a:srgbClr val="00AF50"/>
                </a:solidFill>
              </a:rPr>
              <a:t> </a:t>
            </a:r>
            <a:r>
              <a:rPr dirty="0">
                <a:latin typeface="Cambria Math"/>
                <a:cs typeface="Cambria Math"/>
              </a:rPr>
              <a:t>⊕</a:t>
            </a:r>
            <a:r>
              <a:rPr spc="165" dirty="0">
                <a:latin typeface="Cambria Math"/>
                <a:cs typeface="Cambria Math"/>
              </a:rPr>
              <a:t> </a:t>
            </a:r>
            <a:r>
              <a:rPr spc="50" dirty="0">
                <a:solidFill>
                  <a:srgbClr val="30859C"/>
                </a:solidFill>
              </a:rPr>
              <a:t>0011</a:t>
            </a:r>
            <a:r>
              <a:rPr spc="55" dirty="0">
                <a:solidFill>
                  <a:srgbClr val="30859C"/>
                </a:solidFill>
              </a:rPr>
              <a:t> </a:t>
            </a:r>
            <a:r>
              <a:rPr spc="50" dirty="0">
                <a:solidFill>
                  <a:srgbClr val="30859C"/>
                </a:solidFill>
              </a:rPr>
              <a:t>0000</a:t>
            </a:r>
            <a:r>
              <a:rPr spc="45" dirty="0">
                <a:solidFill>
                  <a:srgbClr val="30859C"/>
                </a:solidFill>
              </a:rPr>
              <a:t> </a:t>
            </a:r>
            <a:r>
              <a:rPr dirty="0">
                <a:latin typeface="Cambria Math"/>
                <a:cs typeface="Cambria Math"/>
              </a:rPr>
              <a:t>⊕</a:t>
            </a:r>
            <a:r>
              <a:rPr spc="175" dirty="0">
                <a:latin typeface="Cambria Math"/>
                <a:cs typeface="Cambria Math"/>
              </a:rPr>
              <a:t> </a:t>
            </a:r>
            <a:r>
              <a:rPr spc="-45" dirty="0">
                <a:solidFill>
                  <a:srgbClr val="E36C09"/>
                </a:solidFill>
              </a:rPr>
              <a:t>SubNib</a:t>
            </a:r>
            <a:r>
              <a:rPr spc="-45" dirty="0"/>
              <a:t>(</a:t>
            </a:r>
            <a:r>
              <a:rPr spc="30" dirty="0"/>
              <a:t> </a:t>
            </a:r>
            <a:r>
              <a:rPr spc="50" dirty="0">
                <a:solidFill>
                  <a:srgbClr val="FF0000"/>
                </a:solidFill>
              </a:rPr>
              <a:t>1000</a:t>
            </a:r>
            <a:r>
              <a:rPr spc="55" dirty="0">
                <a:solidFill>
                  <a:srgbClr val="FF0000"/>
                </a:solidFill>
              </a:rPr>
              <a:t> </a:t>
            </a:r>
            <a:r>
              <a:rPr spc="50" dirty="0">
                <a:solidFill>
                  <a:srgbClr val="FF0000"/>
                </a:solidFill>
              </a:rPr>
              <a:t>0010</a:t>
            </a:r>
            <a:r>
              <a:rPr spc="40" dirty="0">
                <a:solidFill>
                  <a:srgbClr val="FF0000"/>
                </a:solidFill>
              </a:rPr>
              <a:t> </a:t>
            </a:r>
            <a:r>
              <a:rPr spc="-110" dirty="0"/>
              <a:t>)</a:t>
            </a:r>
          </a:p>
          <a:p>
            <a:pPr marL="965200">
              <a:lnSpc>
                <a:spcPct val="100000"/>
              </a:lnSpc>
              <a:spcBef>
                <a:spcPts val="1560"/>
              </a:spcBef>
            </a:pPr>
            <a:r>
              <a:rPr spc="-15" dirty="0"/>
              <a:t>=</a:t>
            </a:r>
            <a:r>
              <a:rPr spc="40" dirty="0"/>
              <a:t> </a:t>
            </a:r>
            <a:r>
              <a:rPr spc="50" dirty="0">
                <a:solidFill>
                  <a:srgbClr val="00AF50"/>
                </a:solidFill>
              </a:rPr>
              <a:t>1101</a:t>
            </a:r>
            <a:r>
              <a:rPr spc="55" dirty="0">
                <a:solidFill>
                  <a:srgbClr val="00AF50"/>
                </a:solidFill>
              </a:rPr>
              <a:t> </a:t>
            </a:r>
            <a:r>
              <a:rPr spc="50" dirty="0">
                <a:solidFill>
                  <a:srgbClr val="00AF50"/>
                </a:solidFill>
              </a:rPr>
              <a:t>1101</a:t>
            </a:r>
            <a:r>
              <a:rPr spc="55" dirty="0">
                <a:solidFill>
                  <a:srgbClr val="00AF50"/>
                </a:solidFill>
              </a:rPr>
              <a:t> </a:t>
            </a:r>
            <a:r>
              <a:rPr dirty="0">
                <a:latin typeface="Cambria Math"/>
                <a:cs typeface="Cambria Math"/>
              </a:rPr>
              <a:t>⊕</a:t>
            </a:r>
            <a:r>
              <a:rPr spc="165" dirty="0">
                <a:latin typeface="Cambria Math"/>
                <a:cs typeface="Cambria Math"/>
              </a:rPr>
              <a:t> </a:t>
            </a:r>
            <a:r>
              <a:rPr spc="50" dirty="0">
                <a:solidFill>
                  <a:srgbClr val="30859C"/>
                </a:solidFill>
              </a:rPr>
              <a:t>0011</a:t>
            </a:r>
            <a:r>
              <a:rPr spc="55" dirty="0">
                <a:solidFill>
                  <a:srgbClr val="30859C"/>
                </a:solidFill>
              </a:rPr>
              <a:t> </a:t>
            </a:r>
            <a:r>
              <a:rPr spc="50" dirty="0">
                <a:solidFill>
                  <a:srgbClr val="30859C"/>
                </a:solidFill>
              </a:rPr>
              <a:t>0000</a:t>
            </a:r>
            <a:r>
              <a:rPr spc="40" dirty="0">
                <a:solidFill>
                  <a:srgbClr val="30859C"/>
                </a:solidFill>
              </a:rPr>
              <a:t> </a:t>
            </a:r>
            <a:r>
              <a:rPr dirty="0">
                <a:latin typeface="Cambria Math"/>
                <a:cs typeface="Cambria Math"/>
              </a:rPr>
              <a:t>⊕</a:t>
            </a:r>
            <a:r>
              <a:rPr spc="175" dirty="0">
                <a:latin typeface="Cambria Math"/>
                <a:cs typeface="Cambria Math"/>
              </a:rPr>
              <a:t> </a:t>
            </a:r>
            <a:r>
              <a:rPr spc="50" dirty="0">
                <a:solidFill>
                  <a:srgbClr val="E36C09"/>
                </a:solidFill>
              </a:rPr>
              <a:t>0110</a:t>
            </a:r>
            <a:r>
              <a:rPr spc="40" dirty="0">
                <a:solidFill>
                  <a:srgbClr val="E36C09"/>
                </a:solidFill>
              </a:rPr>
              <a:t> </a:t>
            </a:r>
            <a:r>
              <a:rPr spc="45" dirty="0">
                <a:solidFill>
                  <a:srgbClr val="E36C09"/>
                </a:solidFill>
              </a:rPr>
              <a:t>1010</a:t>
            </a:r>
          </a:p>
          <a:p>
            <a:pPr marL="965200">
              <a:lnSpc>
                <a:spcPct val="100000"/>
              </a:lnSpc>
              <a:spcBef>
                <a:spcPts val="1560"/>
              </a:spcBef>
            </a:pPr>
            <a:r>
              <a:rPr spc="-15" dirty="0"/>
              <a:t>=</a:t>
            </a:r>
            <a:r>
              <a:rPr spc="35" dirty="0"/>
              <a:t> </a:t>
            </a:r>
            <a:r>
              <a:rPr spc="50" dirty="0">
                <a:solidFill>
                  <a:srgbClr val="00AF50"/>
                </a:solidFill>
              </a:rPr>
              <a:t>1101 1101 </a:t>
            </a:r>
            <a:r>
              <a:rPr dirty="0">
                <a:latin typeface="Cambria Math"/>
                <a:cs typeface="Cambria Math"/>
              </a:rPr>
              <a:t>⊕</a:t>
            </a:r>
            <a:r>
              <a:rPr spc="160" dirty="0">
                <a:latin typeface="Cambria Math"/>
                <a:cs typeface="Cambria Math"/>
              </a:rPr>
              <a:t> </a:t>
            </a:r>
            <a:r>
              <a:rPr spc="50" dirty="0"/>
              <a:t>0101 </a:t>
            </a:r>
            <a:r>
              <a:rPr spc="45" dirty="0"/>
              <a:t>1010</a:t>
            </a:r>
          </a:p>
          <a:p>
            <a:pPr marL="965200">
              <a:lnSpc>
                <a:spcPct val="100000"/>
              </a:lnSpc>
              <a:spcBef>
                <a:spcPts val="1560"/>
              </a:spcBef>
            </a:pPr>
            <a:r>
              <a:rPr spc="-15" dirty="0"/>
              <a:t>=</a:t>
            </a:r>
            <a:r>
              <a:rPr spc="15" dirty="0"/>
              <a:t> </a:t>
            </a:r>
            <a:r>
              <a:rPr spc="50" dirty="0"/>
              <a:t>1000</a:t>
            </a:r>
            <a:r>
              <a:rPr spc="35" dirty="0"/>
              <a:t> </a:t>
            </a:r>
            <a:r>
              <a:rPr spc="50" dirty="0"/>
              <a:t>0111</a:t>
            </a:r>
          </a:p>
        </p:txBody>
      </p:sp>
      <p:sp>
        <p:nvSpPr>
          <p:cNvPr id="12" name="object 12"/>
          <p:cNvSpPr txBox="1"/>
          <p:nvPr/>
        </p:nvSpPr>
        <p:spPr>
          <a:xfrm>
            <a:off x="206146" y="4259427"/>
            <a:ext cx="5023485" cy="1809114"/>
          </a:xfrm>
          <a:prstGeom prst="rect">
            <a:avLst/>
          </a:prstGeom>
        </p:spPr>
        <p:txBody>
          <a:bodyPr vert="horz" wrap="square" lIns="0" tIns="210820" rIns="0" bIns="0" rtlCol="0">
            <a:spAutoFit/>
          </a:bodyPr>
          <a:lstStyle/>
          <a:p>
            <a:pPr marL="451484" indent="-439420">
              <a:lnSpc>
                <a:spcPct val="100000"/>
              </a:lnSpc>
              <a:spcBef>
                <a:spcPts val="1660"/>
              </a:spcBef>
              <a:buFont typeface="Wingdings"/>
              <a:buChar char=""/>
              <a:tabLst>
                <a:tab pos="451484" algn="l"/>
                <a:tab pos="452120" algn="l"/>
              </a:tabLst>
            </a:pPr>
            <a:r>
              <a:rPr sz="2600" spc="25" dirty="0">
                <a:solidFill>
                  <a:srgbClr val="0F243E"/>
                </a:solidFill>
                <a:latin typeface="Microsoft Sans Serif"/>
                <a:cs typeface="Microsoft Sans Serif"/>
              </a:rPr>
              <a:t>w5 </a:t>
            </a:r>
            <a:r>
              <a:rPr sz="2600" spc="-15" dirty="0">
                <a:solidFill>
                  <a:srgbClr val="0F243E"/>
                </a:solidFill>
                <a:latin typeface="Microsoft Sans Serif"/>
                <a:cs typeface="Microsoft Sans Serif"/>
              </a:rPr>
              <a:t>=</a:t>
            </a:r>
            <a:r>
              <a:rPr sz="2600" spc="30" dirty="0">
                <a:solidFill>
                  <a:srgbClr val="0F243E"/>
                </a:solidFill>
                <a:latin typeface="Microsoft Sans Serif"/>
                <a:cs typeface="Microsoft Sans Serif"/>
              </a:rPr>
              <a:t> </a:t>
            </a:r>
            <a:r>
              <a:rPr sz="2600" spc="25" dirty="0">
                <a:solidFill>
                  <a:srgbClr val="0F243E"/>
                </a:solidFill>
                <a:latin typeface="Microsoft Sans Serif"/>
                <a:cs typeface="Microsoft Sans Serif"/>
              </a:rPr>
              <a:t>w4</a:t>
            </a:r>
            <a:r>
              <a:rPr sz="2600" spc="30" dirty="0">
                <a:solidFill>
                  <a:srgbClr val="0F243E"/>
                </a:solidFill>
                <a:latin typeface="Microsoft Sans Serif"/>
                <a:cs typeface="Microsoft Sans Serif"/>
              </a:rPr>
              <a:t> </a:t>
            </a:r>
            <a:r>
              <a:rPr sz="2600" dirty="0">
                <a:solidFill>
                  <a:srgbClr val="0F243E"/>
                </a:solidFill>
                <a:latin typeface="Cambria Math"/>
                <a:cs typeface="Cambria Math"/>
              </a:rPr>
              <a:t>⊕</a:t>
            </a:r>
            <a:r>
              <a:rPr sz="2600" spc="160" dirty="0">
                <a:solidFill>
                  <a:srgbClr val="0F243E"/>
                </a:solidFill>
                <a:latin typeface="Cambria Math"/>
                <a:cs typeface="Cambria Math"/>
              </a:rPr>
              <a:t> </a:t>
            </a:r>
            <a:r>
              <a:rPr sz="2600" spc="25" dirty="0">
                <a:solidFill>
                  <a:srgbClr val="0F243E"/>
                </a:solidFill>
                <a:latin typeface="Microsoft Sans Serif"/>
                <a:cs typeface="Microsoft Sans Serif"/>
              </a:rPr>
              <a:t>w3</a:t>
            </a:r>
            <a:endParaRPr sz="2600">
              <a:latin typeface="Microsoft Sans Serif"/>
              <a:cs typeface="Microsoft Sans Serif"/>
            </a:endParaRPr>
          </a:p>
          <a:p>
            <a:pPr marL="965200">
              <a:lnSpc>
                <a:spcPct val="100000"/>
              </a:lnSpc>
              <a:spcBef>
                <a:spcPts val="1560"/>
              </a:spcBef>
            </a:pPr>
            <a:r>
              <a:rPr sz="2600" spc="-15" dirty="0">
                <a:solidFill>
                  <a:srgbClr val="0F243E"/>
                </a:solidFill>
                <a:latin typeface="Microsoft Sans Serif"/>
                <a:cs typeface="Microsoft Sans Serif"/>
              </a:rPr>
              <a:t>=</a:t>
            </a:r>
            <a:r>
              <a:rPr sz="2600" spc="30" dirty="0">
                <a:solidFill>
                  <a:srgbClr val="0F243E"/>
                </a:solidFill>
                <a:latin typeface="Microsoft Sans Serif"/>
                <a:cs typeface="Microsoft Sans Serif"/>
              </a:rPr>
              <a:t> </a:t>
            </a:r>
            <a:r>
              <a:rPr sz="2600" spc="50" dirty="0">
                <a:solidFill>
                  <a:srgbClr val="0F243E"/>
                </a:solidFill>
                <a:latin typeface="Microsoft Sans Serif"/>
                <a:cs typeface="Microsoft Sans Serif"/>
              </a:rPr>
              <a:t>1000 0111 </a:t>
            </a:r>
            <a:r>
              <a:rPr sz="2600" dirty="0">
                <a:solidFill>
                  <a:srgbClr val="0F243E"/>
                </a:solidFill>
                <a:latin typeface="Cambria Math"/>
                <a:cs typeface="Cambria Math"/>
              </a:rPr>
              <a:t>⊕</a:t>
            </a:r>
            <a:r>
              <a:rPr sz="2600" spc="160" dirty="0">
                <a:solidFill>
                  <a:srgbClr val="0F243E"/>
                </a:solidFill>
                <a:latin typeface="Cambria Math"/>
                <a:cs typeface="Cambria Math"/>
              </a:rPr>
              <a:t> </a:t>
            </a:r>
            <a:r>
              <a:rPr sz="2600" spc="50" dirty="0">
                <a:solidFill>
                  <a:srgbClr val="0F243E"/>
                </a:solidFill>
                <a:latin typeface="Microsoft Sans Serif"/>
                <a:cs typeface="Microsoft Sans Serif"/>
              </a:rPr>
              <a:t>0010</a:t>
            </a:r>
            <a:r>
              <a:rPr sz="2600" spc="45" dirty="0">
                <a:solidFill>
                  <a:srgbClr val="0F243E"/>
                </a:solidFill>
                <a:latin typeface="Microsoft Sans Serif"/>
                <a:cs typeface="Microsoft Sans Serif"/>
              </a:rPr>
              <a:t> 1000</a:t>
            </a:r>
            <a:endParaRPr sz="2600">
              <a:latin typeface="Microsoft Sans Serif"/>
              <a:cs typeface="Microsoft Sans Serif"/>
            </a:endParaRPr>
          </a:p>
          <a:p>
            <a:pPr marL="965200">
              <a:lnSpc>
                <a:spcPct val="100000"/>
              </a:lnSpc>
              <a:spcBef>
                <a:spcPts val="1555"/>
              </a:spcBef>
            </a:pPr>
            <a:r>
              <a:rPr sz="2600" spc="-15" dirty="0">
                <a:solidFill>
                  <a:srgbClr val="0F243E"/>
                </a:solidFill>
                <a:latin typeface="Microsoft Sans Serif"/>
                <a:cs typeface="Microsoft Sans Serif"/>
              </a:rPr>
              <a:t>=</a:t>
            </a:r>
            <a:r>
              <a:rPr sz="2600" spc="15" dirty="0">
                <a:solidFill>
                  <a:srgbClr val="0F243E"/>
                </a:solidFill>
                <a:latin typeface="Microsoft Sans Serif"/>
                <a:cs typeface="Microsoft Sans Serif"/>
              </a:rPr>
              <a:t> </a:t>
            </a:r>
            <a:r>
              <a:rPr sz="2600" spc="50" dirty="0">
                <a:solidFill>
                  <a:srgbClr val="0F243E"/>
                </a:solidFill>
                <a:latin typeface="Microsoft Sans Serif"/>
                <a:cs typeface="Microsoft Sans Serif"/>
              </a:rPr>
              <a:t>1010</a:t>
            </a:r>
            <a:r>
              <a:rPr sz="2600" spc="35" dirty="0">
                <a:solidFill>
                  <a:srgbClr val="0F243E"/>
                </a:solidFill>
                <a:latin typeface="Microsoft Sans Serif"/>
                <a:cs typeface="Microsoft Sans Serif"/>
              </a:rPr>
              <a:t> </a:t>
            </a:r>
            <a:r>
              <a:rPr sz="2600" spc="50" dirty="0">
                <a:solidFill>
                  <a:srgbClr val="0F243E"/>
                </a:solidFill>
                <a:latin typeface="Microsoft Sans Serif"/>
                <a:cs typeface="Microsoft Sans Serif"/>
              </a:rPr>
              <a:t>1111</a:t>
            </a:r>
            <a:endParaRPr sz="2600">
              <a:latin typeface="Microsoft Sans Serif"/>
              <a:cs typeface="Microsoft Sans Serif"/>
            </a:endParaRPr>
          </a:p>
        </p:txBody>
      </p:sp>
      <p:pic>
        <p:nvPicPr>
          <p:cNvPr id="13" name="object 13"/>
          <p:cNvPicPr/>
          <p:nvPr/>
        </p:nvPicPr>
        <p:blipFill>
          <a:blip r:embed="rId2" cstate="print"/>
          <a:stretch>
            <a:fillRect/>
          </a:stretch>
        </p:blipFill>
        <p:spPr>
          <a:xfrm>
            <a:off x="8247106" y="4190985"/>
            <a:ext cx="3447342" cy="1895112"/>
          </a:xfrm>
          <a:prstGeom prst="rect">
            <a:avLst/>
          </a:prstGeom>
        </p:spPr>
      </p:pic>
      <p:sp>
        <p:nvSpPr>
          <p:cNvPr id="14" name="object 14"/>
          <p:cNvSpPr txBox="1"/>
          <p:nvPr/>
        </p:nvSpPr>
        <p:spPr>
          <a:xfrm>
            <a:off x="8460105" y="4205096"/>
            <a:ext cx="704215" cy="376555"/>
          </a:xfrm>
          <a:prstGeom prst="rect">
            <a:avLst/>
          </a:prstGeom>
        </p:spPr>
        <p:txBody>
          <a:bodyPr vert="horz" wrap="square" lIns="0" tIns="12700" rIns="0" bIns="0" rtlCol="0">
            <a:spAutoFit/>
          </a:bodyPr>
          <a:lstStyle/>
          <a:p>
            <a:pPr marL="12700">
              <a:lnSpc>
                <a:spcPct val="100000"/>
              </a:lnSpc>
              <a:spcBef>
                <a:spcPts val="100"/>
              </a:spcBef>
            </a:pPr>
            <a:r>
              <a:rPr sz="2300" b="1" dirty="0">
                <a:latin typeface="Calibri"/>
                <a:cs typeface="Calibri"/>
              </a:rPr>
              <a:t>S-B</a:t>
            </a:r>
            <a:r>
              <a:rPr sz="2300" b="1" spc="-50" dirty="0">
                <a:latin typeface="Calibri"/>
                <a:cs typeface="Calibri"/>
              </a:rPr>
              <a:t>o</a:t>
            </a:r>
            <a:r>
              <a:rPr sz="2300" b="1" dirty="0">
                <a:latin typeface="Calibri"/>
                <a:cs typeface="Calibri"/>
              </a:rPr>
              <a:t>x</a:t>
            </a:r>
            <a:endParaRPr sz="2300">
              <a:latin typeface="Calibri"/>
              <a:cs typeface="Calibri"/>
            </a:endParaRPr>
          </a:p>
        </p:txBody>
      </p:sp>
      <p:sp>
        <p:nvSpPr>
          <p:cNvPr id="15" name="object 15"/>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8" name="TextBox 17"/>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32"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Key Generation</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270556629"/>
      </p:ext>
    </p:extLst>
  </p:cSld>
  <p:clrMapOvr>
    <a:masterClrMapping/>
  </p:clrMapOvr>
  <mc:AlternateContent xmlns:mc="http://schemas.openxmlformats.org/markup-compatibility/2006" xmlns:p14="http://schemas.microsoft.com/office/powerpoint/2010/main">
    <mc:Choice Requires="p14">
      <p:transition spd="slow" p14:dur="2000" advTm="75711"/>
    </mc:Choice>
    <mc:Fallback xmlns="">
      <p:transition spd="slow" advTm="7571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4495038" y="38229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8063A1"/>
          </a:solidFill>
        </p:spPr>
        <p:txBody>
          <a:bodyPr wrap="square" lIns="0" tIns="0" rIns="0" bIns="0" rtlCol="0"/>
          <a:lstStyle/>
          <a:p>
            <a:endParaRPr/>
          </a:p>
        </p:txBody>
      </p:sp>
      <p:sp>
        <p:nvSpPr>
          <p:cNvPr id="4" name="object 4"/>
          <p:cNvSpPr txBox="1"/>
          <p:nvPr/>
        </p:nvSpPr>
        <p:spPr>
          <a:xfrm>
            <a:off x="4495038" y="3822953"/>
            <a:ext cx="3352800" cy="381000"/>
          </a:xfrm>
          <a:prstGeom prst="rect">
            <a:avLst/>
          </a:prstGeom>
          <a:ln w="25907">
            <a:solidFill>
              <a:srgbClr val="5C4676"/>
            </a:solidFill>
          </a:ln>
        </p:spPr>
        <p:txBody>
          <a:bodyPr vert="horz" wrap="square" lIns="0" tIns="70485" rIns="0" bIns="0" rtlCol="0">
            <a:spAutoFit/>
          </a:bodyPr>
          <a:lstStyle/>
          <a:p>
            <a:pPr marR="59055" algn="ctr">
              <a:lnSpc>
                <a:spcPct val="100000"/>
              </a:lnSpc>
              <a:spcBef>
                <a:spcPts val="555"/>
              </a:spcBef>
            </a:pPr>
            <a:r>
              <a:rPr sz="3000" spc="7" baseline="11111" dirty="0">
                <a:solidFill>
                  <a:srgbClr val="FFFFFF"/>
                </a:solidFill>
                <a:latin typeface="Cambria Math"/>
                <a:cs typeface="Cambria Math"/>
              </a:rPr>
              <a:t>𝒘</a:t>
            </a:r>
            <a:r>
              <a:rPr sz="1450" spc="5" dirty="0">
                <a:solidFill>
                  <a:srgbClr val="FFFFFF"/>
                </a:solidFill>
                <a:latin typeface="Cambria Math"/>
                <a:cs typeface="Cambria Math"/>
              </a:rPr>
              <a:t>𝟐,𝟑</a:t>
            </a:r>
            <a:endParaRPr sz="1450">
              <a:latin typeface="Cambria Math"/>
              <a:cs typeface="Cambria Math"/>
            </a:endParaRPr>
          </a:p>
        </p:txBody>
      </p:sp>
      <p:sp>
        <p:nvSpPr>
          <p:cNvPr id="5" name="object 5"/>
          <p:cNvSpPr txBox="1">
            <a:spLocks noGrp="1"/>
          </p:cNvSpPr>
          <p:nvPr>
            <p:ph type="title"/>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solidFill>
                  <a:srgbClr val="000000"/>
                </a:solidFill>
                <a:latin typeface="Calibri"/>
                <a:cs typeface="Calibri"/>
              </a:rPr>
              <a:t>16-bit</a:t>
            </a:r>
            <a:r>
              <a:rPr sz="2000" b="1" spc="-65" dirty="0">
                <a:solidFill>
                  <a:srgbClr val="000000"/>
                </a:solidFill>
                <a:latin typeface="Calibri"/>
                <a:cs typeface="Calibri"/>
              </a:rPr>
              <a:t> </a:t>
            </a:r>
            <a:r>
              <a:rPr sz="2000" b="1" spc="-20" dirty="0">
                <a:solidFill>
                  <a:srgbClr val="000000"/>
                </a:solidFill>
                <a:latin typeface="Calibri"/>
                <a:cs typeface="Calibri"/>
              </a:rPr>
              <a:t>Key</a:t>
            </a:r>
            <a:endParaRPr sz="2000">
              <a:latin typeface="Calibri"/>
              <a:cs typeface="Calibri"/>
            </a:endParaRPr>
          </a:p>
        </p:txBody>
      </p:sp>
      <p:sp>
        <p:nvSpPr>
          <p:cNvPr id="6" name="object 6"/>
          <p:cNvSpPr txBox="1"/>
          <p:nvPr/>
        </p:nvSpPr>
        <p:spPr>
          <a:xfrm>
            <a:off x="4495038" y="4446270"/>
            <a:ext cx="3352800" cy="381000"/>
          </a:xfrm>
          <a:prstGeom prst="rect">
            <a:avLst/>
          </a:prstGeom>
          <a:ln w="25907">
            <a:solidFill>
              <a:srgbClr val="8063A1"/>
            </a:solidFill>
          </a:ln>
        </p:spPr>
        <p:txBody>
          <a:bodyPr vert="horz" wrap="square" lIns="0" tIns="20955" rIns="0" bIns="0" rtlCol="0">
            <a:spAutoFit/>
          </a:bodyPr>
          <a:lstStyle/>
          <a:p>
            <a:pPr marL="1068705">
              <a:lnSpc>
                <a:spcPct val="100000"/>
              </a:lnSpc>
              <a:spcBef>
                <a:spcPts val="165"/>
              </a:spcBef>
            </a:pPr>
            <a:r>
              <a:rPr sz="2000" b="1" spc="-5" dirty="0">
                <a:latin typeface="Calibri"/>
                <a:cs typeface="Calibri"/>
              </a:rPr>
              <a:t>Expand</a:t>
            </a:r>
            <a:r>
              <a:rPr sz="2000" b="1" spc="-40" dirty="0">
                <a:latin typeface="Calibri"/>
                <a:cs typeface="Calibri"/>
              </a:rPr>
              <a:t> </a:t>
            </a:r>
            <a:r>
              <a:rPr sz="2000" b="1" spc="-25" dirty="0">
                <a:latin typeface="Calibri"/>
                <a:cs typeface="Calibri"/>
              </a:rPr>
              <a:t>Key</a:t>
            </a:r>
            <a:endParaRPr sz="2000">
              <a:latin typeface="Calibri"/>
              <a:cs typeface="Calibri"/>
            </a:endParaRPr>
          </a:p>
        </p:txBody>
      </p:sp>
      <p:sp>
        <p:nvSpPr>
          <p:cNvPr id="7" name="object 7"/>
          <p:cNvSpPr/>
          <p:nvPr/>
        </p:nvSpPr>
        <p:spPr>
          <a:xfrm>
            <a:off x="4499609" y="5665470"/>
            <a:ext cx="3352800" cy="381000"/>
          </a:xfrm>
          <a:custGeom>
            <a:avLst/>
            <a:gdLst/>
            <a:ahLst/>
            <a:cxnLst/>
            <a:rect l="l" t="t" r="r" b="b"/>
            <a:pathLst>
              <a:path w="3352800" h="381000">
                <a:moveTo>
                  <a:pt x="3352799" y="0"/>
                </a:moveTo>
                <a:lnTo>
                  <a:pt x="0" y="0"/>
                </a:lnTo>
                <a:lnTo>
                  <a:pt x="0" y="380999"/>
                </a:lnTo>
                <a:lnTo>
                  <a:pt x="3352799" y="380999"/>
                </a:lnTo>
                <a:lnTo>
                  <a:pt x="3352799" y="0"/>
                </a:lnTo>
                <a:close/>
              </a:path>
            </a:pathLst>
          </a:custGeom>
          <a:solidFill>
            <a:srgbClr val="8063A1"/>
          </a:solidFill>
        </p:spPr>
        <p:txBody>
          <a:bodyPr wrap="square" lIns="0" tIns="0" rIns="0" bIns="0" rtlCol="0"/>
          <a:lstStyle/>
          <a:p>
            <a:endParaRPr/>
          </a:p>
        </p:txBody>
      </p:sp>
      <p:sp>
        <p:nvSpPr>
          <p:cNvPr id="8" name="object 8"/>
          <p:cNvSpPr txBox="1"/>
          <p:nvPr/>
        </p:nvSpPr>
        <p:spPr>
          <a:xfrm>
            <a:off x="4499609" y="5665470"/>
            <a:ext cx="3352800" cy="381000"/>
          </a:xfrm>
          <a:prstGeom prst="rect">
            <a:avLst/>
          </a:prstGeom>
          <a:ln w="25907">
            <a:solidFill>
              <a:srgbClr val="5C4676"/>
            </a:solidFill>
          </a:ln>
        </p:spPr>
        <p:txBody>
          <a:bodyPr vert="horz" wrap="square" lIns="0" tIns="69850" rIns="0" bIns="0" rtlCol="0">
            <a:spAutoFit/>
          </a:bodyPr>
          <a:lstStyle/>
          <a:p>
            <a:pPr marR="57785" algn="ctr">
              <a:lnSpc>
                <a:spcPct val="100000"/>
              </a:lnSpc>
              <a:spcBef>
                <a:spcPts val="550"/>
              </a:spcBef>
            </a:pPr>
            <a:r>
              <a:rPr sz="3000" baseline="11111" dirty="0">
                <a:solidFill>
                  <a:srgbClr val="FFFFFF"/>
                </a:solidFill>
                <a:latin typeface="Cambria Math"/>
                <a:cs typeface="Cambria Math"/>
              </a:rPr>
              <a:t>𝒘</a:t>
            </a:r>
            <a:r>
              <a:rPr sz="1450" dirty="0">
                <a:solidFill>
                  <a:srgbClr val="FFFFFF"/>
                </a:solidFill>
                <a:latin typeface="Cambria Math"/>
                <a:cs typeface="Cambria Math"/>
              </a:rPr>
              <a:t>𝟒,𝟓</a:t>
            </a:r>
            <a:endParaRPr sz="1450">
              <a:latin typeface="Cambria Math"/>
              <a:cs typeface="Cambria Math"/>
            </a:endParaRPr>
          </a:p>
        </p:txBody>
      </p:sp>
      <p:grpSp>
        <p:nvGrpSpPr>
          <p:cNvPr id="9" name="object 9"/>
          <p:cNvGrpSpPr/>
          <p:nvPr/>
        </p:nvGrpSpPr>
        <p:grpSpPr>
          <a:xfrm>
            <a:off x="6018276" y="4808220"/>
            <a:ext cx="311150" cy="1033780"/>
            <a:chOff x="6018276" y="4808220"/>
            <a:chExt cx="311150" cy="1033780"/>
          </a:xfrm>
        </p:grpSpPr>
        <p:pic>
          <p:nvPicPr>
            <p:cNvPr id="10" name="object 10"/>
            <p:cNvPicPr/>
            <p:nvPr/>
          </p:nvPicPr>
          <p:blipFill>
            <a:blip r:embed="rId2" cstate="print"/>
            <a:stretch>
              <a:fillRect/>
            </a:stretch>
          </p:blipFill>
          <p:spPr>
            <a:xfrm>
              <a:off x="6018276" y="4808220"/>
              <a:ext cx="310959" cy="1033297"/>
            </a:xfrm>
            <a:prstGeom prst="rect">
              <a:avLst/>
            </a:prstGeom>
          </p:spPr>
        </p:pic>
        <p:sp>
          <p:nvSpPr>
            <p:cNvPr id="11" name="object 11"/>
            <p:cNvSpPr/>
            <p:nvPr/>
          </p:nvSpPr>
          <p:spPr>
            <a:xfrm>
              <a:off x="6118733" y="4827143"/>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grpSp>
      <p:sp>
        <p:nvSpPr>
          <p:cNvPr id="12" name="object 12"/>
          <p:cNvSpPr txBox="1"/>
          <p:nvPr/>
        </p:nvSpPr>
        <p:spPr>
          <a:xfrm>
            <a:off x="4490465" y="1994154"/>
            <a:ext cx="3352800" cy="381000"/>
          </a:xfrm>
          <a:prstGeom prst="rect">
            <a:avLst/>
          </a:prstGeom>
          <a:ln w="25907">
            <a:solidFill>
              <a:srgbClr val="8063A1"/>
            </a:solidFill>
          </a:ln>
        </p:spPr>
        <p:txBody>
          <a:bodyPr vert="horz" wrap="square" lIns="0" tIns="21590" rIns="0" bIns="0" rtlCol="0">
            <a:spAutoFit/>
          </a:bodyPr>
          <a:lstStyle/>
          <a:p>
            <a:pPr marL="1068070">
              <a:lnSpc>
                <a:spcPct val="100000"/>
              </a:lnSpc>
              <a:spcBef>
                <a:spcPts val="170"/>
              </a:spcBef>
            </a:pPr>
            <a:r>
              <a:rPr sz="2000" b="1" dirty="0">
                <a:latin typeface="Calibri"/>
                <a:cs typeface="Calibri"/>
              </a:rPr>
              <a:t>Expand</a:t>
            </a:r>
            <a:r>
              <a:rPr sz="2000" b="1" spc="-35" dirty="0">
                <a:latin typeface="Calibri"/>
                <a:cs typeface="Calibri"/>
              </a:rPr>
              <a:t> </a:t>
            </a:r>
            <a:r>
              <a:rPr sz="2000" b="1" spc="-25" dirty="0">
                <a:latin typeface="Calibri"/>
                <a:cs typeface="Calibri"/>
              </a:rPr>
              <a:t>Key</a:t>
            </a:r>
            <a:endParaRPr sz="2000">
              <a:latin typeface="Calibri"/>
              <a:cs typeface="Calibri"/>
            </a:endParaRPr>
          </a:p>
        </p:txBody>
      </p:sp>
      <p:grpSp>
        <p:nvGrpSpPr>
          <p:cNvPr id="13" name="object 13"/>
          <p:cNvGrpSpPr/>
          <p:nvPr/>
        </p:nvGrpSpPr>
        <p:grpSpPr>
          <a:xfrm>
            <a:off x="6013703" y="2356104"/>
            <a:ext cx="311150" cy="2090420"/>
            <a:chOff x="6013703" y="2356104"/>
            <a:chExt cx="311150" cy="2090420"/>
          </a:xfrm>
        </p:grpSpPr>
        <p:pic>
          <p:nvPicPr>
            <p:cNvPr id="14" name="object 14"/>
            <p:cNvPicPr/>
            <p:nvPr/>
          </p:nvPicPr>
          <p:blipFill>
            <a:blip r:embed="rId3" cstate="print"/>
            <a:stretch>
              <a:fillRect/>
            </a:stretch>
          </p:blipFill>
          <p:spPr>
            <a:xfrm>
              <a:off x="6013703" y="2356104"/>
              <a:ext cx="310959" cy="1642872"/>
            </a:xfrm>
            <a:prstGeom prst="rect">
              <a:avLst/>
            </a:prstGeom>
          </p:spPr>
        </p:pic>
        <p:sp>
          <p:nvSpPr>
            <p:cNvPr id="15" name="object 15"/>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pic>
          <p:nvPicPr>
            <p:cNvPr id="16" name="object 16"/>
            <p:cNvPicPr/>
            <p:nvPr/>
          </p:nvPicPr>
          <p:blipFill>
            <a:blip r:embed="rId4" cstate="print"/>
            <a:stretch>
              <a:fillRect/>
            </a:stretch>
          </p:blipFill>
          <p:spPr>
            <a:xfrm>
              <a:off x="6123431" y="4217670"/>
              <a:ext cx="114300" cy="228600"/>
            </a:xfrm>
            <a:prstGeom prst="rect">
              <a:avLst/>
            </a:prstGeom>
          </p:spPr>
        </p:pic>
      </p:grpSp>
      <p:sp>
        <p:nvSpPr>
          <p:cNvPr id="17" name="object 17"/>
          <p:cNvSpPr txBox="1"/>
          <p:nvPr/>
        </p:nvSpPr>
        <p:spPr>
          <a:xfrm>
            <a:off x="4490465" y="1383030"/>
            <a:ext cx="3352800" cy="381000"/>
          </a:xfrm>
          <a:prstGeom prst="rect">
            <a:avLst/>
          </a:prstGeom>
          <a:solidFill>
            <a:srgbClr val="8063A1"/>
          </a:solidFill>
          <a:ln w="25907">
            <a:solidFill>
              <a:srgbClr val="5C4676"/>
            </a:solidFill>
          </a:ln>
        </p:spPr>
        <p:txBody>
          <a:bodyPr vert="horz" wrap="square" lIns="0" tIns="69215" rIns="0" bIns="0" rtlCol="0">
            <a:spAutoFit/>
          </a:bodyPr>
          <a:lstStyle/>
          <a:p>
            <a:pPr marR="59690" algn="ctr">
              <a:lnSpc>
                <a:spcPct val="100000"/>
              </a:lnSpc>
              <a:spcBef>
                <a:spcPts val="545"/>
              </a:spcBef>
            </a:pPr>
            <a:r>
              <a:rPr sz="3000" baseline="11111" dirty="0">
                <a:solidFill>
                  <a:srgbClr val="FFFFFF"/>
                </a:solidFill>
                <a:latin typeface="Cambria Math"/>
                <a:cs typeface="Cambria Math"/>
              </a:rPr>
              <a:t>𝒘</a:t>
            </a:r>
            <a:r>
              <a:rPr sz="1450" dirty="0">
                <a:solidFill>
                  <a:srgbClr val="FFFFFF"/>
                </a:solidFill>
                <a:latin typeface="Cambria Math"/>
                <a:cs typeface="Cambria Math"/>
              </a:rPr>
              <a:t>𝟎,𝟏</a:t>
            </a:r>
            <a:endParaRPr sz="1450">
              <a:latin typeface="Cambria Math"/>
              <a:cs typeface="Cambria Math"/>
            </a:endParaRPr>
          </a:p>
        </p:txBody>
      </p:sp>
      <p:pic>
        <p:nvPicPr>
          <p:cNvPr id="18" name="object 18"/>
          <p:cNvPicPr/>
          <p:nvPr/>
        </p:nvPicPr>
        <p:blipFill>
          <a:blip r:embed="rId5" cstate="print"/>
          <a:stretch>
            <a:fillRect/>
          </a:stretch>
        </p:blipFill>
        <p:spPr>
          <a:xfrm>
            <a:off x="6009132" y="1744967"/>
            <a:ext cx="310959" cy="423684"/>
          </a:xfrm>
          <a:prstGeom prst="rect">
            <a:avLst/>
          </a:prstGeom>
        </p:spPr>
      </p:pic>
      <p:pic>
        <p:nvPicPr>
          <p:cNvPr id="19" name="object 19"/>
          <p:cNvPicPr/>
          <p:nvPr/>
        </p:nvPicPr>
        <p:blipFill>
          <a:blip r:embed="rId4" cstate="print"/>
          <a:stretch>
            <a:fillRect/>
          </a:stretch>
        </p:blipFill>
        <p:spPr>
          <a:xfrm>
            <a:off x="6109715" y="1764029"/>
            <a:ext cx="114300" cy="228600"/>
          </a:xfrm>
          <a:prstGeom prst="rect">
            <a:avLst/>
          </a:prstGeom>
        </p:spPr>
      </p:pic>
      <p:pic>
        <p:nvPicPr>
          <p:cNvPr id="20" name="object 20"/>
          <p:cNvPicPr/>
          <p:nvPr/>
        </p:nvPicPr>
        <p:blipFill>
          <a:blip r:embed="rId5" cstate="print"/>
          <a:stretch>
            <a:fillRect/>
          </a:stretch>
        </p:blipFill>
        <p:spPr>
          <a:xfrm>
            <a:off x="6022847" y="4198607"/>
            <a:ext cx="310959" cy="423684"/>
          </a:xfrm>
          <a:prstGeom prst="rect">
            <a:avLst/>
          </a:prstGeom>
        </p:spPr>
      </p:pic>
      <p:pic>
        <p:nvPicPr>
          <p:cNvPr id="21" name="object 21"/>
          <p:cNvPicPr/>
          <p:nvPr/>
        </p:nvPicPr>
        <p:blipFill>
          <a:blip r:embed="rId6" cstate="print"/>
          <a:stretch>
            <a:fillRect/>
          </a:stretch>
        </p:blipFill>
        <p:spPr>
          <a:xfrm>
            <a:off x="6009132" y="1127734"/>
            <a:ext cx="310959" cy="431317"/>
          </a:xfrm>
          <a:prstGeom prst="rect">
            <a:avLst/>
          </a:prstGeom>
        </p:spPr>
      </p:pic>
      <p:pic>
        <p:nvPicPr>
          <p:cNvPr id="22" name="object 22"/>
          <p:cNvPicPr/>
          <p:nvPr/>
        </p:nvPicPr>
        <p:blipFill>
          <a:blip r:embed="rId7" cstate="print"/>
          <a:stretch>
            <a:fillRect/>
          </a:stretch>
        </p:blipFill>
        <p:spPr>
          <a:xfrm>
            <a:off x="6109715" y="1146810"/>
            <a:ext cx="114300" cy="236219"/>
          </a:xfrm>
          <a:prstGeom prst="rect">
            <a:avLst/>
          </a:prstGeom>
        </p:spPr>
      </p:pic>
      <p:sp>
        <p:nvSpPr>
          <p:cNvPr id="23" name="object 23"/>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24" name="TextBox 23"/>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25"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38"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Key Generation</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58675467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06146" y="936701"/>
            <a:ext cx="5713730" cy="503428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160" dirty="0">
                <a:solidFill>
                  <a:srgbClr val="0F243E"/>
                </a:solidFill>
                <a:latin typeface="Microsoft Sans Serif"/>
                <a:cs typeface="Microsoft Sans Serif"/>
              </a:rPr>
              <a:t>Key</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105" dirty="0">
                <a:solidFill>
                  <a:srgbClr val="0F243E"/>
                </a:solidFill>
                <a:latin typeface="Microsoft Sans Serif"/>
                <a:cs typeface="Microsoft Sans Serif"/>
              </a:rPr>
              <a:t>Key0</a:t>
            </a:r>
            <a:r>
              <a:rPr sz="3100" spc="4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50" dirty="0">
                <a:solidFill>
                  <a:srgbClr val="0F243E"/>
                </a:solidFill>
                <a:latin typeface="Microsoft Sans Serif"/>
                <a:cs typeface="Microsoft Sans Serif"/>
              </a:rPr>
              <a:t> </a:t>
            </a:r>
            <a:r>
              <a:rPr sz="3100" spc="20" dirty="0">
                <a:solidFill>
                  <a:srgbClr val="0F243E"/>
                </a:solidFill>
                <a:latin typeface="Microsoft Sans Serif"/>
                <a:cs typeface="Microsoft Sans Serif"/>
              </a:rPr>
              <a:t>w0w1</a:t>
            </a:r>
            <a:endParaRPr sz="3100">
              <a:latin typeface="Microsoft Sans Serif"/>
              <a:cs typeface="Microsoft Sans Serif"/>
            </a:endParaRPr>
          </a:p>
          <a:p>
            <a:pPr marL="1383665">
              <a:lnSpc>
                <a:spcPct val="100000"/>
              </a:lnSpc>
              <a:spcBef>
                <a:spcPts val="2235"/>
              </a:spcBef>
            </a:pPr>
            <a:r>
              <a:rPr sz="3100" spc="-20" dirty="0">
                <a:solidFill>
                  <a:srgbClr val="0F243E"/>
                </a:solidFill>
                <a:latin typeface="Microsoft Sans Serif"/>
                <a:cs typeface="Microsoft Sans Serif"/>
              </a:rPr>
              <a:t>=</a:t>
            </a:r>
            <a:r>
              <a:rPr sz="3100" spc="60" dirty="0">
                <a:solidFill>
                  <a:srgbClr val="0F243E"/>
                </a:solidFill>
                <a:latin typeface="Microsoft Sans Serif"/>
                <a:cs typeface="Microsoft Sans Serif"/>
              </a:rPr>
              <a:t> 0100</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1010</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1111</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0101</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105" dirty="0">
                <a:solidFill>
                  <a:srgbClr val="0F243E"/>
                </a:solidFill>
                <a:latin typeface="Microsoft Sans Serif"/>
                <a:cs typeface="Microsoft Sans Serif"/>
              </a:rPr>
              <a:t>Key1</a:t>
            </a:r>
            <a:r>
              <a:rPr sz="3100" spc="4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50" dirty="0">
                <a:solidFill>
                  <a:srgbClr val="0F243E"/>
                </a:solidFill>
                <a:latin typeface="Microsoft Sans Serif"/>
                <a:cs typeface="Microsoft Sans Serif"/>
              </a:rPr>
              <a:t> </a:t>
            </a:r>
            <a:r>
              <a:rPr sz="3100" spc="20" dirty="0">
                <a:solidFill>
                  <a:srgbClr val="0F243E"/>
                </a:solidFill>
                <a:latin typeface="Microsoft Sans Serif"/>
                <a:cs typeface="Microsoft Sans Serif"/>
              </a:rPr>
              <a:t>w2w3</a:t>
            </a:r>
            <a:endParaRPr sz="3100">
              <a:latin typeface="Microsoft Sans Serif"/>
              <a:cs typeface="Microsoft Sans Serif"/>
            </a:endParaRPr>
          </a:p>
          <a:p>
            <a:pPr marL="1383665">
              <a:lnSpc>
                <a:spcPct val="100000"/>
              </a:lnSpc>
              <a:spcBef>
                <a:spcPts val="2230"/>
              </a:spcBef>
            </a:pPr>
            <a:r>
              <a:rPr sz="3100" spc="-20" dirty="0">
                <a:solidFill>
                  <a:srgbClr val="0F243E"/>
                </a:solidFill>
                <a:latin typeface="Microsoft Sans Serif"/>
                <a:cs typeface="Microsoft Sans Serif"/>
              </a:rPr>
              <a:t>=</a:t>
            </a:r>
            <a:r>
              <a:rPr sz="3100" spc="60" dirty="0">
                <a:solidFill>
                  <a:srgbClr val="0F243E"/>
                </a:solidFill>
                <a:latin typeface="Microsoft Sans Serif"/>
                <a:cs typeface="Microsoft Sans Serif"/>
              </a:rPr>
              <a:t> 1101</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0010</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1000</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105" dirty="0">
                <a:solidFill>
                  <a:srgbClr val="0F243E"/>
                </a:solidFill>
                <a:latin typeface="Microsoft Sans Serif"/>
                <a:cs typeface="Microsoft Sans Serif"/>
              </a:rPr>
              <a:t>Key2</a:t>
            </a:r>
            <a:r>
              <a:rPr sz="3100" spc="4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50" dirty="0">
                <a:solidFill>
                  <a:srgbClr val="0F243E"/>
                </a:solidFill>
                <a:latin typeface="Microsoft Sans Serif"/>
                <a:cs typeface="Microsoft Sans Serif"/>
              </a:rPr>
              <a:t> </a:t>
            </a:r>
            <a:r>
              <a:rPr sz="3100" spc="20" dirty="0">
                <a:solidFill>
                  <a:srgbClr val="0F243E"/>
                </a:solidFill>
                <a:latin typeface="Microsoft Sans Serif"/>
                <a:cs typeface="Microsoft Sans Serif"/>
              </a:rPr>
              <a:t>w4w5</a:t>
            </a:r>
            <a:endParaRPr sz="3100">
              <a:latin typeface="Microsoft Sans Serif"/>
              <a:cs typeface="Microsoft Sans Serif"/>
            </a:endParaRPr>
          </a:p>
          <a:p>
            <a:pPr marL="1383665">
              <a:lnSpc>
                <a:spcPct val="100000"/>
              </a:lnSpc>
              <a:spcBef>
                <a:spcPts val="2230"/>
              </a:spcBef>
            </a:pPr>
            <a:r>
              <a:rPr sz="3100" spc="-20" dirty="0">
                <a:solidFill>
                  <a:srgbClr val="0F243E"/>
                </a:solidFill>
                <a:latin typeface="Microsoft Sans Serif"/>
                <a:cs typeface="Microsoft Sans Serif"/>
              </a:rPr>
              <a:t>=</a:t>
            </a:r>
            <a:r>
              <a:rPr sz="3100" spc="60" dirty="0">
                <a:solidFill>
                  <a:srgbClr val="0F243E"/>
                </a:solidFill>
                <a:latin typeface="Microsoft Sans Serif"/>
                <a:cs typeface="Microsoft Sans Serif"/>
              </a:rPr>
              <a:t> 1000</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0111</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1010</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1111</a:t>
            </a:r>
            <a:endParaRPr sz="3100">
              <a:latin typeface="Microsoft Sans Serif"/>
              <a:cs typeface="Microsoft Sans Serif"/>
            </a:endParaRPr>
          </a:p>
        </p:txBody>
      </p:sp>
      <p:pic>
        <p:nvPicPr>
          <p:cNvPr id="9" name="object 9"/>
          <p:cNvPicPr/>
          <p:nvPr/>
        </p:nvPicPr>
        <p:blipFill>
          <a:blip r:embed="rId2" cstate="print"/>
          <a:stretch>
            <a:fillRect/>
          </a:stretch>
        </p:blipFill>
        <p:spPr>
          <a:xfrm>
            <a:off x="8304246" y="2581251"/>
            <a:ext cx="3476288" cy="2180868"/>
          </a:xfrm>
          <a:prstGeom prst="rect">
            <a:avLst/>
          </a:prstGeom>
        </p:spPr>
      </p:pic>
      <p:sp>
        <p:nvSpPr>
          <p:cNvPr id="10" name="object 10"/>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1" name="TextBox 10"/>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3"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Key Generation</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8419598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object 6"/>
          <p:cNvGrpSpPr/>
          <p:nvPr/>
        </p:nvGrpSpPr>
        <p:grpSpPr>
          <a:xfrm>
            <a:off x="1263396" y="938718"/>
            <a:ext cx="9584690" cy="1036955"/>
            <a:chOff x="1263396" y="938718"/>
            <a:chExt cx="9584690" cy="1036955"/>
          </a:xfrm>
        </p:grpSpPr>
        <p:pic>
          <p:nvPicPr>
            <p:cNvPr id="7" name="object 7"/>
            <p:cNvPicPr/>
            <p:nvPr/>
          </p:nvPicPr>
          <p:blipFill>
            <a:blip r:embed="rId2" cstate="print"/>
            <a:stretch>
              <a:fillRect/>
            </a:stretch>
          </p:blipFill>
          <p:spPr>
            <a:xfrm>
              <a:off x="1336540" y="938718"/>
              <a:ext cx="9511298" cy="1036437"/>
            </a:xfrm>
            <a:prstGeom prst="rect">
              <a:avLst/>
            </a:prstGeom>
          </p:spPr>
        </p:pic>
        <p:pic>
          <p:nvPicPr>
            <p:cNvPr id="8" name="object 8"/>
            <p:cNvPicPr/>
            <p:nvPr/>
          </p:nvPicPr>
          <p:blipFill>
            <a:blip r:embed="rId3" cstate="print"/>
            <a:stretch>
              <a:fillRect/>
            </a:stretch>
          </p:blipFill>
          <p:spPr>
            <a:xfrm>
              <a:off x="1263396" y="1042403"/>
              <a:ext cx="7946135" cy="899172"/>
            </a:xfrm>
            <a:prstGeom prst="rect">
              <a:avLst/>
            </a:prstGeom>
          </p:spPr>
        </p:pic>
        <p:sp>
          <p:nvSpPr>
            <p:cNvPr id="9" name="object 9"/>
            <p:cNvSpPr/>
            <p:nvPr/>
          </p:nvSpPr>
          <p:spPr>
            <a:xfrm>
              <a:off x="1370076" y="952500"/>
              <a:ext cx="9448800" cy="974090"/>
            </a:xfrm>
            <a:custGeom>
              <a:avLst/>
              <a:gdLst/>
              <a:ahLst/>
              <a:cxnLst/>
              <a:rect l="l" t="t" r="r" b="b"/>
              <a:pathLst>
                <a:path w="9448800" h="974089">
                  <a:moveTo>
                    <a:pt x="9286494" y="0"/>
                  </a:moveTo>
                  <a:lnTo>
                    <a:pt x="162306" y="0"/>
                  </a:lnTo>
                  <a:lnTo>
                    <a:pt x="119150" y="5796"/>
                  </a:lnTo>
                  <a:lnTo>
                    <a:pt x="80376" y="22154"/>
                  </a:lnTo>
                  <a:lnTo>
                    <a:pt x="47529" y="47529"/>
                  </a:lnTo>
                  <a:lnTo>
                    <a:pt x="22154" y="80376"/>
                  </a:lnTo>
                  <a:lnTo>
                    <a:pt x="5796" y="119150"/>
                  </a:lnTo>
                  <a:lnTo>
                    <a:pt x="0" y="162305"/>
                  </a:lnTo>
                  <a:lnTo>
                    <a:pt x="0" y="811529"/>
                  </a:lnTo>
                  <a:lnTo>
                    <a:pt x="5796" y="854685"/>
                  </a:lnTo>
                  <a:lnTo>
                    <a:pt x="22154" y="893459"/>
                  </a:lnTo>
                  <a:lnTo>
                    <a:pt x="47529" y="926306"/>
                  </a:lnTo>
                  <a:lnTo>
                    <a:pt x="80376" y="951681"/>
                  </a:lnTo>
                  <a:lnTo>
                    <a:pt x="119150" y="968039"/>
                  </a:lnTo>
                  <a:lnTo>
                    <a:pt x="162306" y="973836"/>
                  </a:lnTo>
                  <a:lnTo>
                    <a:pt x="9286494" y="973836"/>
                  </a:lnTo>
                  <a:lnTo>
                    <a:pt x="9329649" y="968039"/>
                  </a:lnTo>
                  <a:lnTo>
                    <a:pt x="9368423" y="951681"/>
                  </a:lnTo>
                  <a:lnTo>
                    <a:pt x="9401270" y="926306"/>
                  </a:lnTo>
                  <a:lnTo>
                    <a:pt x="9426645" y="893459"/>
                  </a:lnTo>
                  <a:lnTo>
                    <a:pt x="9443003" y="854685"/>
                  </a:lnTo>
                  <a:lnTo>
                    <a:pt x="9448800" y="811529"/>
                  </a:lnTo>
                  <a:lnTo>
                    <a:pt x="9448800" y="162305"/>
                  </a:lnTo>
                  <a:lnTo>
                    <a:pt x="9443003" y="119150"/>
                  </a:lnTo>
                  <a:lnTo>
                    <a:pt x="9426645" y="80376"/>
                  </a:lnTo>
                  <a:lnTo>
                    <a:pt x="9401270" y="47529"/>
                  </a:lnTo>
                  <a:lnTo>
                    <a:pt x="9368423" y="22154"/>
                  </a:lnTo>
                  <a:lnTo>
                    <a:pt x="9329649" y="5796"/>
                  </a:lnTo>
                  <a:lnTo>
                    <a:pt x="9286494" y="0"/>
                  </a:lnTo>
                  <a:close/>
                </a:path>
              </a:pathLst>
            </a:custGeom>
            <a:solidFill>
              <a:srgbClr val="0F243E"/>
            </a:solidFill>
          </p:spPr>
          <p:txBody>
            <a:bodyPr wrap="square" lIns="0" tIns="0" rIns="0" bIns="0" rtlCol="0"/>
            <a:lstStyle/>
            <a:p>
              <a:endParaRPr/>
            </a:p>
          </p:txBody>
        </p:sp>
      </p:grpSp>
      <p:grpSp>
        <p:nvGrpSpPr>
          <p:cNvPr id="10" name="object 10"/>
          <p:cNvGrpSpPr/>
          <p:nvPr/>
        </p:nvGrpSpPr>
        <p:grpSpPr>
          <a:xfrm>
            <a:off x="1263396" y="2072561"/>
            <a:ext cx="9584690" cy="1035050"/>
            <a:chOff x="1263396" y="2072561"/>
            <a:chExt cx="9584690" cy="1035050"/>
          </a:xfrm>
        </p:grpSpPr>
        <p:pic>
          <p:nvPicPr>
            <p:cNvPr id="11" name="object 11"/>
            <p:cNvPicPr/>
            <p:nvPr/>
          </p:nvPicPr>
          <p:blipFill>
            <a:blip r:embed="rId4" cstate="print"/>
            <a:stretch>
              <a:fillRect/>
            </a:stretch>
          </p:blipFill>
          <p:spPr>
            <a:xfrm>
              <a:off x="1336540" y="2072561"/>
              <a:ext cx="9511298" cy="1034939"/>
            </a:xfrm>
            <a:prstGeom prst="rect">
              <a:avLst/>
            </a:prstGeom>
          </p:spPr>
        </p:pic>
        <p:pic>
          <p:nvPicPr>
            <p:cNvPr id="12" name="object 12"/>
            <p:cNvPicPr/>
            <p:nvPr/>
          </p:nvPicPr>
          <p:blipFill>
            <a:blip r:embed="rId5" cstate="print"/>
            <a:stretch>
              <a:fillRect/>
            </a:stretch>
          </p:blipFill>
          <p:spPr>
            <a:xfrm>
              <a:off x="1263396" y="2174747"/>
              <a:ext cx="6569964" cy="900684"/>
            </a:xfrm>
            <a:prstGeom prst="rect">
              <a:avLst/>
            </a:prstGeom>
          </p:spPr>
        </p:pic>
        <p:sp>
          <p:nvSpPr>
            <p:cNvPr id="13" name="object 13"/>
            <p:cNvSpPr/>
            <p:nvPr/>
          </p:nvSpPr>
          <p:spPr>
            <a:xfrm>
              <a:off x="1370076" y="2086355"/>
              <a:ext cx="9448800" cy="972819"/>
            </a:xfrm>
            <a:custGeom>
              <a:avLst/>
              <a:gdLst/>
              <a:ahLst/>
              <a:cxnLst/>
              <a:rect l="l" t="t" r="r" b="b"/>
              <a:pathLst>
                <a:path w="9448800" h="972819">
                  <a:moveTo>
                    <a:pt x="9286748" y="0"/>
                  </a:moveTo>
                  <a:lnTo>
                    <a:pt x="162052" y="0"/>
                  </a:lnTo>
                  <a:lnTo>
                    <a:pt x="118959" y="5786"/>
                  </a:lnTo>
                  <a:lnTo>
                    <a:pt x="80245" y="22116"/>
                  </a:lnTo>
                  <a:lnTo>
                    <a:pt x="47450" y="47450"/>
                  </a:lnTo>
                  <a:lnTo>
                    <a:pt x="22116" y="80245"/>
                  </a:lnTo>
                  <a:lnTo>
                    <a:pt x="5786" y="118959"/>
                  </a:lnTo>
                  <a:lnTo>
                    <a:pt x="0" y="162052"/>
                  </a:lnTo>
                  <a:lnTo>
                    <a:pt x="0" y="810260"/>
                  </a:lnTo>
                  <a:lnTo>
                    <a:pt x="5786" y="853352"/>
                  </a:lnTo>
                  <a:lnTo>
                    <a:pt x="22116" y="892066"/>
                  </a:lnTo>
                  <a:lnTo>
                    <a:pt x="47450" y="924861"/>
                  </a:lnTo>
                  <a:lnTo>
                    <a:pt x="80245" y="950195"/>
                  </a:lnTo>
                  <a:lnTo>
                    <a:pt x="118959" y="966525"/>
                  </a:lnTo>
                  <a:lnTo>
                    <a:pt x="162052" y="972312"/>
                  </a:lnTo>
                  <a:lnTo>
                    <a:pt x="9286748" y="972312"/>
                  </a:lnTo>
                  <a:lnTo>
                    <a:pt x="9329840" y="966525"/>
                  </a:lnTo>
                  <a:lnTo>
                    <a:pt x="9368554" y="950195"/>
                  </a:lnTo>
                  <a:lnTo>
                    <a:pt x="9401349" y="924861"/>
                  </a:lnTo>
                  <a:lnTo>
                    <a:pt x="9426683" y="892066"/>
                  </a:lnTo>
                  <a:lnTo>
                    <a:pt x="9443013" y="853352"/>
                  </a:lnTo>
                  <a:lnTo>
                    <a:pt x="9448800" y="810260"/>
                  </a:lnTo>
                  <a:lnTo>
                    <a:pt x="9448800" y="162052"/>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grpSp>
      <p:grpSp>
        <p:nvGrpSpPr>
          <p:cNvPr id="14" name="object 14"/>
          <p:cNvGrpSpPr/>
          <p:nvPr/>
        </p:nvGrpSpPr>
        <p:grpSpPr>
          <a:xfrm>
            <a:off x="1263396" y="3194264"/>
            <a:ext cx="9585960" cy="1038225"/>
            <a:chOff x="1263396" y="3194264"/>
            <a:chExt cx="9585960" cy="1038225"/>
          </a:xfrm>
        </p:grpSpPr>
        <p:pic>
          <p:nvPicPr>
            <p:cNvPr id="15" name="object 15"/>
            <p:cNvPicPr/>
            <p:nvPr/>
          </p:nvPicPr>
          <p:blipFill>
            <a:blip r:embed="rId6" cstate="print"/>
            <a:stretch>
              <a:fillRect/>
            </a:stretch>
          </p:blipFill>
          <p:spPr>
            <a:xfrm>
              <a:off x="1335019" y="3194264"/>
              <a:ext cx="9514340" cy="1037922"/>
            </a:xfrm>
            <a:prstGeom prst="rect">
              <a:avLst/>
            </a:prstGeom>
          </p:spPr>
        </p:pic>
        <p:pic>
          <p:nvPicPr>
            <p:cNvPr id="16" name="object 16"/>
            <p:cNvPicPr/>
            <p:nvPr/>
          </p:nvPicPr>
          <p:blipFill>
            <a:blip r:embed="rId7" cstate="print"/>
            <a:stretch>
              <a:fillRect/>
            </a:stretch>
          </p:blipFill>
          <p:spPr>
            <a:xfrm>
              <a:off x="1263396" y="3297935"/>
              <a:ext cx="4672584" cy="900683"/>
            </a:xfrm>
            <a:prstGeom prst="rect">
              <a:avLst/>
            </a:prstGeom>
          </p:spPr>
        </p:pic>
        <p:sp>
          <p:nvSpPr>
            <p:cNvPr id="17" name="object 17"/>
            <p:cNvSpPr/>
            <p:nvPr/>
          </p:nvSpPr>
          <p:spPr>
            <a:xfrm>
              <a:off x="1370076" y="3209543"/>
              <a:ext cx="9448800" cy="972819"/>
            </a:xfrm>
            <a:custGeom>
              <a:avLst/>
              <a:gdLst/>
              <a:ahLst/>
              <a:cxnLst/>
              <a:rect l="l" t="t" r="r" b="b"/>
              <a:pathLst>
                <a:path w="9448800" h="972820">
                  <a:moveTo>
                    <a:pt x="9286748" y="0"/>
                  </a:moveTo>
                  <a:lnTo>
                    <a:pt x="162052" y="0"/>
                  </a:lnTo>
                  <a:lnTo>
                    <a:pt x="118959" y="5786"/>
                  </a:lnTo>
                  <a:lnTo>
                    <a:pt x="80245" y="22116"/>
                  </a:lnTo>
                  <a:lnTo>
                    <a:pt x="47450" y="47450"/>
                  </a:lnTo>
                  <a:lnTo>
                    <a:pt x="22116" y="80245"/>
                  </a:lnTo>
                  <a:lnTo>
                    <a:pt x="5786" y="118959"/>
                  </a:lnTo>
                  <a:lnTo>
                    <a:pt x="0" y="162051"/>
                  </a:lnTo>
                  <a:lnTo>
                    <a:pt x="0" y="810259"/>
                  </a:lnTo>
                  <a:lnTo>
                    <a:pt x="5786" y="853352"/>
                  </a:lnTo>
                  <a:lnTo>
                    <a:pt x="22116" y="892066"/>
                  </a:lnTo>
                  <a:lnTo>
                    <a:pt x="47450" y="924861"/>
                  </a:lnTo>
                  <a:lnTo>
                    <a:pt x="80245" y="950195"/>
                  </a:lnTo>
                  <a:lnTo>
                    <a:pt x="118959" y="966525"/>
                  </a:lnTo>
                  <a:lnTo>
                    <a:pt x="162052" y="972311"/>
                  </a:lnTo>
                  <a:lnTo>
                    <a:pt x="9286748" y="972311"/>
                  </a:lnTo>
                  <a:lnTo>
                    <a:pt x="9329840" y="966525"/>
                  </a:lnTo>
                  <a:lnTo>
                    <a:pt x="9368554" y="950195"/>
                  </a:lnTo>
                  <a:lnTo>
                    <a:pt x="9401349" y="924861"/>
                  </a:lnTo>
                  <a:lnTo>
                    <a:pt x="9426683" y="892066"/>
                  </a:lnTo>
                  <a:lnTo>
                    <a:pt x="9443013" y="853352"/>
                  </a:lnTo>
                  <a:lnTo>
                    <a:pt x="9448800" y="810259"/>
                  </a:lnTo>
                  <a:lnTo>
                    <a:pt x="9448800" y="162051"/>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sp>
          <p:nvSpPr>
            <p:cNvPr id="18" name="object 18"/>
            <p:cNvSpPr/>
            <p:nvPr/>
          </p:nvSpPr>
          <p:spPr>
            <a:xfrm>
              <a:off x="1370076" y="3209543"/>
              <a:ext cx="9448800" cy="972819"/>
            </a:xfrm>
            <a:custGeom>
              <a:avLst/>
              <a:gdLst/>
              <a:ahLst/>
              <a:cxnLst/>
              <a:rect l="l" t="t" r="r" b="b"/>
              <a:pathLst>
                <a:path w="9448800" h="972820">
                  <a:moveTo>
                    <a:pt x="0" y="162051"/>
                  </a:moveTo>
                  <a:lnTo>
                    <a:pt x="5786" y="118959"/>
                  </a:lnTo>
                  <a:lnTo>
                    <a:pt x="22116" y="80245"/>
                  </a:lnTo>
                  <a:lnTo>
                    <a:pt x="47450" y="47450"/>
                  </a:lnTo>
                  <a:lnTo>
                    <a:pt x="80245" y="22116"/>
                  </a:lnTo>
                  <a:lnTo>
                    <a:pt x="118959" y="5786"/>
                  </a:lnTo>
                  <a:lnTo>
                    <a:pt x="162052" y="0"/>
                  </a:lnTo>
                  <a:lnTo>
                    <a:pt x="9286748" y="0"/>
                  </a:lnTo>
                  <a:lnTo>
                    <a:pt x="9329840" y="5786"/>
                  </a:lnTo>
                  <a:lnTo>
                    <a:pt x="9368554" y="22116"/>
                  </a:lnTo>
                  <a:lnTo>
                    <a:pt x="9401349" y="47450"/>
                  </a:lnTo>
                  <a:lnTo>
                    <a:pt x="9426683" y="80245"/>
                  </a:lnTo>
                  <a:lnTo>
                    <a:pt x="9443013" y="118959"/>
                  </a:lnTo>
                  <a:lnTo>
                    <a:pt x="9448800" y="162051"/>
                  </a:lnTo>
                  <a:lnTo>
                    <a:pt x="9448800" y="810259"/>
                  </a:lnTo>
                  <a:lnTo>
                    <a:pt x="9443013" y="853352"/>
                  </a:lnTo>
                  <a:lnTo>
                    <a:pt x="9426683" y="892066"/>
                  </a:lnTo>
                  <a:lnTo>
                    <a:pt x="9401349" y="924861"/>
                  </a:lnTo>
                  <a:lnTo>
                    <a:pt x="9368554" y="950195"/>
                  </a:lnTo>
                  <a:lnTo>
                    <a:pt x="9329840" y="966525"/>
                  </a:lnTo>
                  <a:lnTo>
                    <a:pt x="9286748" y="972311"/>
                  </a:lnTo>
                  <a:lnTo>
                    <a:pt x="162052" y="972311"/>
                  </a:lnTo>
                  <a:lnTo>
                    <a:pt x="118959" y="966525"/>
                  </a:lnTo>
                  <a:lnTo>
                    <a:pt x="80245" y="950195"/>
                  </a:lnTo>
                  <a:lnTo>
                    <a:pt x="47450" y="924861"/>
                  </a:lnTo>
                  <a:lnTo>
                    <a:pt x="22116" y="892066"/>
                  </a:lnTo>
                  <a:lnTo>
                    <a:pt x="5786" y="853352"/>
                  </a:lnTo>
                  <a:lnTo>
                    <a:pt x="0" y="810259"/>
                  </a:lnTo>
                  <a:lnTo>
                    <a:pt x="0" y="162051"/>
                  </a:lnTo>
                  <a:close/>
                </a:path>
              </a:pathLst>
            </a:custGeom>
            <a:ln w="3175">
              <a:solidFill>
                <a:srgbClr val="375F92"/>
              </a:solidFill>
            </a:ln>
          </p:spPr>
          <p:txBody>
            <a:bodyPr wrap="square" lIns="0" tIns="0" rIns="0" bIns="0" rtlCol="0"/>
            <a:lstStyle/>
            <a:p>
              <a:endParaRPr/>
            </a:p>
          </p:txBody>
        </p:sp>
      </p:grpSp>
      <p:sp>
        <p:nvSpPr>
          <p:cNvPr id="19" name="object 19"/>
          <p:cNvSpPr txBox="1"/>
          <p:nvPr/>
        </p:nvSpPr>
        <p:spPr>
          <a:xfrm>
            <a:off x="1526794" y="1141933"/>
            <a:ext cx="7422515" cy="2771140"/>
          </a:xfrm>
          <a:prstGeom prst="rect">
            <a:avLst/>
          </a:prstGeom>
        </p:spPr>
        <p:txBody>
          <a:bodyPr vert="horz" wrap="square" lIns="0" tIns="13335" rIns="0" bIns="0" rtlCol="0">
            <a:spAutoFit/>
          </a:bodyPr>
          <a:lstStyle/>
          <a:p>
            <a:pPr marL="12700">
              <a:lnSpc>
                <a:spcPct val="100000"/>
              </a:lnSpc>
              <a:spcBef>
                <a:spcPts val="105"/>
              </a:spcBef>
            </a:pPr>
            <a:r>
              <a:rPr sz="3200" b="1" spc="-5" dirty="0">
                <a:solidFill>
                  <a:srgbClr val="FFFFFF"/>
                </a:solidFill>
                <a:latin typeface="Times New Roman"/>
                <a:cs typeface="Times New Roman"/>
              </a:rPr>
              <a:t>Simplified</a:t>
            </a:r>
            <a:r>
              <a:rPr sz="3200" b="1" spc="-185" dirty="0">
                <a:solidFill>
                  <a:srgbClr val="FFFFFF"/>
                </a:solidFill>
                <a:latin typeface="Times New Roman"/>
                <a:cs typeface="Times New Roman"/>
              </a:rPr>
              <a:t> </a:t>
            </a:r>
            <a:r>
              <a:rPr sz="3200" b="1" dirty="0">
                <a:solidFill>
                  <a:srgbClr val="FFFFFF"/>
                </a:solidFill>
                <a:latin typeface="Times New Roman"/>
                <a:cs typeface="Times New Roman"/>
              </a:rPr>
              <a:t>Advanced</a:t>
            </a:r>
            <a:r>
              <a:rPr sz="3200" b="1" spc="-25" dirty="0">
                <a:solidFill>
                  <a:srgbClr val="FFFFFF"/>
                </a:solidFill>
                <a:latin typeface="Times New Roman"/>
                <a:cs typeface="Times New Roman"/>
              </a:rPr>
              <a:t> </a:t>
            </a:r>
            <a:r>
              <a:rPr sz="3200" b="1" dirty="0">
                <a:solidFill>
                  <a:srgbClr val="FFFFFF"/>
                </a:solidFill>
                <a:latin typeface="Times New Roman"/>
                <a:cs typeface="Times New Roman"/>
              </a:rPr>
              <a:t>Encryption</a:t>
            </a:r>
            <a:r>
              <a:rPr sz="3200" b="1" spc="-30" dirty="0">
                <a:solidFill>
                  <a:srgbClr val="FFFFFF"/>
                </a:solidFill>
                <a:latin typeface="Times New Roman"/>
                <a:cs typeface="Times New Roman"/>
              </a:rPr>
              <a:t> </a:t>
            </a:r>
            <a:r>
              <a:rPr sz="3200" b="1" dirty="0">
                <a:solidFill>
                  <a:srgbClr val="FFFFFF"/>
                </a:solidFill>
                <a:latin typeface="Times New Roman"/>
                <a:cs typeface="Times New Roman"/>
              </a:rPr>
              <a:t>Standard</a:t>
            </a:r>
            <a:endParaRPr sz="3200">
              <a:latin typeface="Times New Roman"/>
              <a:cs typeface="Times New Roman"/>
            </a:endParaRPr>
          </a:p>
          <a:p>
            <a:pPr marL="12700" marR="1373505">
              <a:lnSpc>
                <a:spcPct val="230399"/>
              </a:lnSpc>
              <a:spcBef>
                <a:spcPts val="75"/>
              </a:spcBef>
              <a:tabLst>
                <a:tab pos="1368425" algn="l"/>
              </a:tabLst>
            </a:pPr>
            <a:r>
              <a:rPr sz="3200" b="1" dirty="0">
                <a:solidFill>
                  <a:srgbClr val="FFFFFF"/>
                </a:solidFill>
                <a:latin typeface="Times New Roman"/>
                <a:cs typeface="Times New Roman"/>
              </a:rPr>
              <a:t>S-AES</a:t>
            </a:r>
            <a:r>
              <a:rPr sz="3200" b="1" spc="-10" dirty="0">
                <a:solidFill>
                  <a:srgbClr val="FFFFFF"/>
                </a:solidFill>
                <a:latin typeface="Times New Roman"/>
                <a:cs typeface="Times New Roman"/>
              </a:rPr>
              <a:t> </a:t>
            </a:r>
            <a:r>
              <a:rPr sz="3200" b="1" dirty="0">
                <a:solidFill>
                  <a:srgbClr val="FFFFFF"/>
                </a:solidFill>
                <a:latin typeface="Times New Roman"/>
                <a:cs typeface="Times New Roman"/>
              </a:rPr>
              <a:t>Encryption</a:t>
            </a:r>
            <a:r>
              <a:rPr sz="3200" b="1" spc="-30" dirty="0">
                <a:solidFill>
                  <a:srgbClr val="FFFFFF"/>
                </a:solidFill>
                <a:latin typeface="Times New Roman"/>
                <a:cs typeface="Times New Roman"/>
              </a:rPr>
              <a:t> </a:t>
            </a:r>
            <a:r>
              <a:rPr sz="3200" b="1" dirty="0">
                <a:solidFill>
                  <a:srgbClr val="FFFFFF"/>
                </a:solidFill>
                <a:latin typeface="Times New Roman"/>
                <a:cs typeface="Times New Roman"/>
              </a:rPr>
              <a:t>and</a:t>
            </a:r>
            <a:r>
              <a:rPr sz="3200" b="1" spc="-5" dirty="0">
                <a:solidFill>
                  <a:srgbClr val="FFFFFF"/>
                </a:solidFill>
                <a:latin typeface="Times New Roman"/>
                <a:cs typeface="Times New Roman"/>
              </a:rPr>
              <a:t> </a:t>
            </a:r>
            <a:r>
              <a:rPr sz="3200" b="1" dirty="0">
                <a:solidFill>
                  <a:srgbClr val="FFFFFF"/>
                </a:solidFill>
                <a:latin typeface="Times New Roman"/>
                <a:cs typeface="Times New Roman"/>
              </a:rPr>
              <a:t>Decryption </a:t>
            </a:r>
            <a:r>
              <a:rPr sz="3200" b="1" spc="-785" dirty="0">
                <a:solidFill>
                  <a:srgbClr val="FFFFFF"/>
                </a:solidFill>
                <a:latin typeface="Times New Roman"/>
                <a:cs typeface="Times New Roman"/>
              </a:rPr>
              <a:t> </a:t>
            </a:r>
            <a:r>
              <a:rPr sz="3200" b="1" dirty="0">
                <a:solidFill>
                  <a:srgbClr val="FFFFFF"/>
                </a:solidFill>
                <a:latin typeface="Times New Roman"/>
                <a:cs typeface="Times New Roman"/>
              </a:rPr>
              <a:t>S-AES	</a:t>
            </a:r>
            <a:r>
              <a:rPr sz="3200" b="1" spc="5" dirty="0">
                <a:solidFill>
                  <a:srgbClr val="FFFFFF"/>
                </a:solidFill>
                <a:latin typeface="Times New Roman"/>
                <a:cs typeface="Times New Roman"/>
              </a:rPr>
              <a:t>Key</a:t>
            </a:r>
            <a:r>
              <a:rPr sz="3200" b="1" spc="-15" dirty="0">
                <a:solidFill>
                  <a:srgbClr val="FFFFFF"/>
                </a:solidFill>
                <a:latin typeface="Times New Roman"/>
                <a:cs typeface="Times New Roman"/>
              </a:rPr>
              <a:t> </a:t>
            </a:r>
            <a:r>
              <a:rPr sz="3200" b="1" dirty="0">
                <a:solidFill>
                  <a:srgbClr val="FFFFFF"/>
                </a:solidFill>
                <a:latin typeface="Times New Roman"/>
                <a:cs typeface="Times New Roman"/>
              </a:rPr>
              <a:t>Generation</a:t>
            </a:r>
            <a:endParaRPr sz="3200">
              <a:latin typeface="Times New Roman"/>
              <a:cs typeface="Times New Roman"/>
            </a:endParaRPr>
          </a:p>
        </p:txBody>
      </p:sp>
      <p:grpSp>
        <p:nvGrpSpPr>
          <p:cNvPr id="20" name="object 20"/>
          <p:cNvGrpSpPr/>
          <p:nvPr/>
        </p:nvGrpSpPr>
        <p:grpSpPr>
          <a:xfrm>
            <a:off x="1263396" y="4318937"/>
            <a:ext cx="9584690" cy="1035050"/>
            <a:chOff x="1263396" y="4318937"/>
            <a:chExt cx="9584690" cy="1035050"/>
          </a:xfrm>
        </p:grpSpPr>
        <p:pic>
          <p:nvPicPr>
            <p:cNvPr id="21" name="object 21"/>
            <p:cNvPicPr/>
            <p:nvPr/>
          </p:nvPicPr>
          <p:blipFill>
            <a:blip r:embed="rId4" cstate="print"/>
            <a:stretch>
              <a:fillRect/>
            </a:stretch>
          </p:blipFill>
          <p:spPr>
            <a:xfrm>
              <a:off x="1336540" y="4318937"/>
              <a:ext cx="9511298" cy="1034939"/>
            </a:xfrm>
            <a:prstGeom prst="rect">
              <a:avLst/>
            </a:prstGeom>
          </p:spPr>
        </p:pic>
        <p:pic>
          <p:nvPicPr>
            <p:cNvPr id="22" name="object 22"/>
            <p:cNvPicPr/>
            <p:nvPr/>
          </p:nvPicPr>
          <p:blipFill>
            <a:blip r:embed="rId8" cstate="print"/>
            <a:stretch>
              <a:fillRect/>
            </a:stretch>
          </p:blipFill>
          <p:spPr>
            <a:xfrm>
              <a:off x="1263396" y="4421123"/>
              <a:ext cx="3768852" cy="900684"/>
            </a:xfrm>
            <a:prstGeom prst="rect">
              <a:avLst/>
            </a:prstGeom>
          </p:spPr>
        </p:pic>
        <p:sp>
          <p:nvSpPr>
            <p:cNvPr id="23" name="object 23"/>
            <p:cNvSpPr/>
            <p:nvPr/>
          </p:nvSpPr>
          <p:spPr>
            <a:xfrm>
              <a:off x="1370076" y="4332731"/>
              <a:ext cx="9448800" cy="972819"/>
            </a:xfrm>
            <a:custGeom>
              <a:avLst/>
              <a:gdLst/>
              <a:ahLst/>
              <a:cxnLst/>
              <a:rect l="l" t="t" r="r" b="b"/>
              <a:pathLst>
                <a:path w="9448800" h="972820">
                  <a:moveTo>
                    <a:pt x="9286748" y="0"/>
                  </a:moveTo>
                  <a:lnTo>
                    <a:pt x="162052" y="0"/>
                  </a:lnTo>
                  <a:lnTo>
                    <a:pt x="118959" y="5786"/>
                  </a:lnTo>
                  <a:lnTo>
                    <a:pt x="80245" y="22116"/>
                  </a:lnTo>
                  <a:lnTo>
                    <a:pt x="47450" y="47450"/>
                  </a:lnTo>
                  <a:lnTo>
                    <a:pt x="22116" y="80245"/>
                  </a:lnTo>
                  <a:lnTo>
                    <a:pt x="5786" y="118959"/>
                  </a:lnTo>
                  <a:lnTo>
                    <a:pt x="0" y="162052"/>
                  </a:lnTo>
                  <a:lnTo>
                    <a:pt x="0" y="810260"/>
                  </a:lnTo>
                  <a:lnTo>
                    <a:pt x="5786" y="853352"/>
                  </a:lnTo>
                  <a:lnTo>
                    <a:pt x="22116" y="892066"/>
                  </a:lnTo>
                  <a:lnTo>
                    <a:pt x="47450" y="924861"/>
                  </a:lnTo>
                  <a:lnTo>
                    <a:pt x="80245" y="950195"/>
                  </a:lnTo>
                  <a:lnTo>
                    <a:pt x="118959" y="966525"/>
                  </a:lnTo>
                  <a:lnTo>
                    <a:pt x="162052" y="972312"/>
                  </a:lnTo>
                  <a:lnTo>
                    <a:pt x="9286748" y="972312"/>
                  </a:lnTo>
                  <a:lnTo>
                    <a:pt x="9329840" y="966525"/>
                  </a:lnTo>
                  <a:lnTo>
                    <a:pt x="9368554" y="950195"/>
                  </a:lnTo>
                  <a:lnTo>
                    <a:pt x="9401349" y="924861"/>
                  </a:lnTo>
                  <a:lnTo>
                    <a:pt x="9426683" y="892066"/>
                  </a:lnTo>
                  <a:lnTo>
                    <a:pt x="9443013" y="853352"/>
                  </a:lnTo>
                  <a:lnTo>
                    <a:pt x="9448800" y="810260"/>
                  </a:lnTo>
                  <a:lnTo>
                    <a:pt x="9448800" y="162052"/>
                  </a:lnTo>
                  <a:lnTo>
                    <a:pt x="9443013" y="118959"/>
                  </a:lnTo>
                  <a:lnTo>
                    <a:pt x="9426683" y="80245"/>
                  </a:lnTo>
                  <a:lnTo>
                    <a:pt x="9401349" y="47450"/>
                  </a:lnTo>
                  <a:lnTo>
                    <a:pt x="9368554" y="22116"/>
                  </a:lnTo>
                  <a:lnTo>
                    <a:pt x="9329840" y="5786"/>
                  </a:lnTo>
                  <a:lnTo>
                    <a:pt x="9286748" y="0"/>
                  </a:lnTo>
                  <a:close/>
                </a:path>
              </a:pathLst>
            </a:custGeom>
            <a:solidFill>
              <a:srgbClr val="548ED4"/>
            </a:solidFill>
          </p:spPr>
          <p:txBody>
            <a:bodyPr wrap="square" lIns="0" tIns="0" rIns="0" bIns="0" rtlCol="0"/>
            <a:lstStyle/>
            <a:p>
              <a:endParaRPr/>
            </a:p>
          </p:txBody>
        </p:sp>
      </p:grpSp>
      <p:sp>
        <p:nvSpPr>
          <p:cNvPr id="24" name="object 24"/>
          <p:cNvSpPr txBox="1"/>
          <p:nvPr/>
        </p:nvSpPr>
        <p:spPr>
          <a:xfrm>
            <a:off x="1526794" y="4521784"/>
            <a:ext cx="3249930" cy="514350"/>
          </a:xfrm>
          <a:prstGeom prst="rect">
            <a:avLst/>
          </a:prstGeom>
        </p:spPr>
        <p:txBody>
          <a:bodyPr vert="horz" wrap="square" lIns="0" tIns="13335" rIns="0" bIns="0" rtlCol="0">
            <a:spAutoFit/>
          </a:bodyPr>
          <a:lstStyle/>
          <a:p>
            <a:pPr marL="12700">
              <a:lnSpc>
                <a:spcPct val="100000"/>
              </a:lnSpc>
              <a:spcBef>
                <a:spcPts val="105"/>
              </a:spcBef>
            </a:pPr>
            <a:r>
              <a:rPr sz="3200" b="1" dirty="0">
                <a:solidFill>
                  <a:srgbClr val="0F243E"/>
                </a:solidFill>
                <a:latin typeface="Times New Roman"/>
                <a:cs typeface="Times New Roman"/>
              </a:rPr>
              <a:t>S-AES</a:t>
            </a:r>
            <a:r>
              <a:rPr sz="3200" b="1" spc="-60" dirty="0">
                <a:solidFill>
                  <a:srgbClr val="0F243E"/>
                </a:solidFill>
                <a:latin typeface="Times New Roman"/>
                <a:cs typeface="Times New Roman"/>
              </a:rPr>
              <a:t> </a:t>
            </a:r>
            <a:r>
              <a:rPr sz="3200" b="1" dirty="0">
                <a:solidFill>
                  <a:srgbClr val="0F243E"/>
                </a:solidFill>
                <a:latin typeface="Times New Roman"/>
                <a:cs typeface="Times New Roman"/>
              </a:rPr>
              <a:t>Encryption</a:t>
            </a:r>
            <a:endParaRPr sz="3200">
              <a:latin typeface="Times New Roman"/>
              <a:cs typeface="Times New Roman"/>
            </a:endParaRPr>
          </a:p>
        </p:txBody>
      </p:sp>
      <p:grpSp>
        <p:nvGrpSpPr>
          <p:cNvPr id="25" name="object 25"/>
          <p:cNvGrpSpPr/>
          <p:nvPr/>
        </p:nvGrpSpPr>
        <p:grpSpPr>
          <a:xfrm>
            <a:off x="1263396" y="5442138"/>
            <a:ext cx="9584690" cy="1035050"/>
            <a:chOff x="1263396" y="5442138"/>
            <a:chExt cx="9584690" cy="1035050"/>
          </a:xfrm>
        </p:grpSpPr>
        <p:pic>
          <p:nvPicPr>
            <p:cNvPr id="26" name="object 26"/>
            <p:cNvPicPr/>
            <p:nvPr/>
          </p:nvPicPr>
          <p:blipFill>
            <a:blip r:embed="rId4" cstate="print"/>
            <a:stretch>
              <a:fillRect/>
            </a:stretch>
          </p:blipFill>
          <p:spPr>
            <a:xfrm>
              <a:off x="1336540" y="5442138"/>
              <a:ext cx="9511298" cy="1034939"/>
            </a:xfrm>
            <a:prstGeom prst="rect">
              <a:avLst/>
            </a:prstGeom>
          </p:spPr>
        </p:pic>
        <p:pic>
          <p:nvPicPr>
            <p:cNvPr id="27" name="object 27"/>
            <p:cNvPicPr/>
            <p:nvPr/>
          </p:nvPicPr>
          <p:blipFill>
            <a:blip r:embed="rId9" cstate="print"/>
            <a:stretch>
              <a:fillRect/>
            </a:stretch>
          </p:blipFill>
          <p:spPr>
            <a:xfrm>
              <a:off x="1263396" y="5544311"/>
              <a:ext cx="3747516" cy="900683"/>
            </a:xfrm>
            <a:prstGeom prst="rect">
              <a:avLst/>
            </a:prstGeom>
          </p:spPr>
        </p:pic>
        <p:sp>
          <p:nvSpPr>
            <p:cNvPr id="28" name="object 28"/>
            <p:cNvSpPr/>
            <p:nvPr/>
          </p:nvSpPr>
          <p:spPr>
            <a:xfrm>
              <a:off x="1370076" y="5455919"/>
              <a:ext cx="9448800" cy="972819"/>
            </a:xfrm>
            <a:custGeom>
              <a:avLst/>
              <a:gdLst/>
              <a:ahLst/>
              <a:cxnLst/>
              <a:rect l="l" t="t" r="r" b="b"/>
              <a:pathLst>
                <a:path w="9448800" h="972820">
                  <a:moveTo>
                    <a:pt x="9286748" y="0"/>
                  </a:moveTo>
                  <a:lnTo>
                    <a:pt x="162052" y="0"/>
                  </a:lnTo>
                  <a:lnTo>
                    <a:pt x="118959" y="5786"/>
                  </a:lnTo>
                  <a:lnTo>
                    <a:pt x="80245" y="22117"/>
                  </a:lnTo>
                  <a:lnTo>
                    <a:pt x="47450" y="47451"/>
                  </a:lnTo>
                  <a:lnTo>
                    <a:pt x="22116" y="80248"/>
                  </a:lnTo>
                  <a:lnTo>
                    <a:pt x="5786" y="118966"/>
                  </a:lnTo>
                  <a:lnTo>
                    <a:pt x="0" y="162064"/>
                  </a:lnTo>
                  <a:lnTo>
                    <a:pt x="0" y="810247"/>
                  </a:lnTo>
                  <a:lnTo>
                    <a:pt x="5786" y="853331"/>
                  </a:lnTo>
                  <a:lnTo>
                    <a:pt x="22116" y="892046"/>
                  </a:lnTo>
                  <a:lnTo>
                    <a:pt x="47450" y="924845"/>
                  </a:lnTo>
                  <a:lnTo>
                    <a:pt x="80245" y="950186"/>
                  </a:lnTo>
                  <a:lnTo>
                    <a:pt x="118959" y="966523"/>
                  </a:lnTo>
                  <a:lnTo>
                    <a:pt x="162052" y="972311"/>
                  </a:lnTo>
                  <a:lnTo>
                    <a:pt x="9286748" y="972311"/>
                  </a:lnTo>
                  <a:lnTo>
                    <a:pt x="9329840" y="966523"/>
                  </a:lnTo>
                  <a:lnTo>
                    <a:pt x="9368554" y="950186"/>
                  </a:lnTo>
                  <a:lnTo>
                    <a:pt x="9401349" y="924845"/>
                  </a:lnTo>
                  <a:lnTo>
                    <a:pt x="9426683" y="892046"/>
                  </a:lnTo>
                  <a:lnTo>
                    <a:pt x="9443013" y="853331"/>
                  </a:lnTo>
                  <a:lnTo>
                    <a:pt x="9448800" y="810247"/>
                  </a:lnTo>
                  <a:lnTo>
                    <a:pt x="9448800" y="162064"/>
                  </a:lnTo>
                  <a:lnTo>
                    <a:pt x="9443013" y="118966"/>
                  </a:lnTo>
                  <a:lnTo>
                    <a:pt x="9426683" y="80248"/>
                  </a:lnTo>
                  <a:lnTo>
                    <a:pt x="9401349" y="47451"/>
                  </a:lnTo>
                  <a:lnTo>
                    <a:pt x="9368554" y="22117"/>
                  </a:lnTo>
                  <a:lnTo>
                    <a:pt x="9329840" y="5786"/>
                  </a:lnTo>
                  <a:lnTo>
                    <a:pt x="9286748" y="0"/>
                  </a:lnTo>
                  <a:close/>
                </a:path>
              </a:pathLst>
            </a:custGeom>
            <a:solidFill>
              <a:srgbClr val="0F243E"/>
            </a:solidFill>
          </p:spPr>
          <p:txBody>
            <a:bodyPr wrap="square" lIns="0" tIns="0" rIns="0" bIns="0" rtlCol="0"/>
            <a:lstStyle/>
            <a:p>
              <a:endParaRPr/>
            </a:p>
          </p:txBody>
        </p:sp>
      </p:grpSp>
      <p:sp>
        <p:nvSpPr>
          <p:cNvPr id="29" name="object 29"/>
          <p:cNvSpPr txBox="1"/>
          <p:nvPr/>
        </p:nvSpPr>
        <p:spPr>
          <a:xfrm>
            <a:off x="1526794" y="5645607"/>
            <a:ext cx="3227705" cy="513715"/>
          </a:xfrm>
          <a:prstGeom prst="rect">
            <a:avLst/>
          </a:prstGeom>
        </p:spPr>
        <p:txBody>
          <a:bodyPr vert="horz" wrap="square" lIns="0" tIns="12700" rIns="0" bIns="0" rtlCol="0">
            <a:spAutoFit/>
          </a:bodyPr>
          <a:lstStyle/>
          <a:p>
            <a:pPr marL="12700">
              <a:lnSpc>
                <a:spcPct val="100000"/>
              </a:lnSpc>
              <a:spcBef>
                <a:spcPts val="100"/>
              </a:spcBef>
            </a:pPr>
            <a:r>
              <a:rPr sz="3200" b="1" dirty="0">
                <a:solidFill>
                  <a:srgbClr val="FFFFFF"/>
                </a:solidFill>
                <a:latin typeface="Times New Roman"/>
                <a:cs typeface="Times New Roman"/>
              </a:rPr>
              <a:t>S-AES</a:t>
            </a:r>
            <a:r>
              <a:rPr sz="3200" b="1" spc="-50" dirty="0">
                <a:solidFill>
                  <a:srgbClr val="FFFFFF"/>
                </a:solidFill>
                <a:latin typeface="Times New Roman"/>
                <a:cs typeface="Times New Roman"/>
              </a:rPr>
              <a:t> </a:t>
            </a:r>
            <a:r>
              <a:rPr sz="3200" b="1" dirty="0">
                <a:solidFill>
                  <a:srgbClr val="FFFFFF"/>
                </a:solidFill>
                <a:latin typeface="Times New Roman"/>
                <a:cs typeface="Times New Roman"/>
              </a:rPr>
              <a:t>Decryption</a:t>
            </a:r>
            <a:endParaRPr sz="3200">
              <a:latin typeface="Times New Roman"/>
              <a:cs typeface="Times New Roman"/>
            </a:endParaRPr>
          </a:p>
        </p:txBody>
      </p:sp>
      <p:sp>
        <p:nvSpPr>
          <p:cNvPr id="30" name="object 30"/>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31" name="TextBox 30"/>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32" name="Graphic 21"/>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Tree>
    <p:extLst>
      <p:ext uri="{BB962C8B-B14F-4D97-AF65-F5344CB8AC3E}">
        <p14:creationId xmlns:p14="http://schemas.microsoft.com/office/powerpoint/2010/main" val="17662867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2255" y="1816544"/>
            <a:ext cx="12215495" cy="5055235"/>
            <a:chOff x="-12255" y="1816544"/>
            <a:chExt cx="12215495" cy="5055235"/>
          </a:xfrm>
        </p:grpSpPr>
        <p:sp>
          <p:nvSpPr>
            <p:cNvPr id="3" name="object 3"/>
            <p:cNvSpPr/>
            <p:nvPr/>
          </p:nvSpPr>
          <p:spPr>
            <a:xfrm>
              <a:off x="131826" y="4371594"/>
              <a:ext cx="3657600" cy="1740535"/>
            </a:xfrm>
            <a:custGeom>
              <a:avLst/>
              <a:gdLst/>
              <a:ahLst/>
              <a:cxnLst/>
              <a:rect l="l" t="t" r="r" b="b"/>
              <a:pathLst>
                <a:path w="3657600" h="1740535">
                  <a:moveTo>
                    <a:pt x="3657600" y="0"/>
                  </a:moveTo>
                  <a:lnTo>
                    <a:pt x="0" y="0"/>
                  </a:lnTo>
                  <a:lnTo>
                    <a:pt x="0" y="1740407"/>
                  </a:lnTo>
                  <a:lnTo>
                    <a:pt x="3657600" y="1740407"/>
                  </a:lnTo>
                  <a:lnTo>
                    <a:pt x="3657600" y="0"/>
                  </a:lnTo>
                  <a:close/>
                </a:path>
              </a:pathLst>
            </a:custGeom>
            <a:solidFill>
              <a:srgbClr val="4F81BC"/>
            </a:solidFill>
          </p:spPr>
          <p:txBody>
            <a:bodyPr wrap="square" lIns="0" tIns="0" rIns="0" bIns="0" rtlCol="0"/>
            <a:lstStyle/>
            <a:p>
              <a:endParaRPr/>
            </a:p>
          </p:txBody>
        </p:sp>
        <p:sp>
          <p:nvSpPr>
            <p:cNvPr id="4" name="object 4"/>
            <p:cNvSpPr/>
            <p:nvPr/>
          </p:nvSpPr>
          <p:spPr>
            <a:xfrm>
              <a:off x="131826" y="4371594"/>
              <a:ext cx="3657600" cy="1740535"/>
            </a:xfrm>
            <a:custGeom>
              <a:avLst/>
              <a:gdLst/>
              <a:ahLst/>
              <a:cxnLst/>
              <a:rect l="l" t="t" r="r" b="b"/>
              <a:pathLst>
                <a:path w="3657600" h="1740535">
                  <a:moveTo>
                    <a:pt x="0" y="1740407"/>
                  </a:moveTo>
                  <a:lnTo>
                    <a:pt x="3657600" y="1740407"/>
                  </a:lnTo>
                  <a:lnTo>
                    <a:pt x="3657600" y="0"/>
                  </a:lnTo>
                  <a:lnTo>
                    <a:pt x="0" y="0"/>
                  </a:lnTo>
                  <a:lnTo>
                    <a:pt x="0" y="1740407"/>
                  </a:lnTo>
                  <a:close/>
                </a:path>
              </a:pathLst>
            </a:custGeom>
            <a:ln w="25908">
              <a:solidFill>
                <a:srgbClr val="385D89"/>
              </a:solidFill>
            </a:ln>
          </p:spPr>
          <p:txBody>
            <a:bodyPr wrap="square" lIns="0" tIns="0" rIns="0" bIns="0" rtlCol="0"/>
            <a:lstStyle/>
            <a:p>
              <a:endParaRPr/>
            </a:p>
          </p:txBody>
        </p:sp>
        <p:sp>
          <p:nvSpPr>
            <p:cNvPr id="5" name="object 5"/>
            <p:cNvSpPr/>
            <p:nvPr/>
          </p:nvSpPr>
          <p:spPr>
            <a:xfrm>
              <a:off x="151637" y="1829562"/>
              <a:ext cx="3657600" cy="2464435"/>
            </a:xfrm>
            <a:custGeom>
              <a:avLst/>
              <a:gdLst/>
              <a:ahLst/>
              <a:cxnLst/>
              <a:rect l="l" t="t" r="r" b="b"/>
              <a:pathLst>
                <a:path w="3657600" h="2464435">
                  <a:moveTo>
                    <a:pt x="3657600" y="0"/>
                  </a:moveTo>
                  <a:lnTo>
                    <a:pt x="0" y="0"/>
                  </a:lnTo>
                  <a:lnTo>
                    <a:pt x="0" y="2464308"/>
                  </a:lnTo>
                  <a:lnTo>
                    <a:pt x="3657600" y="2464308"/>
                  </a:lnTo>
                  <a:lnTo>
                    <a:pt x="3657600" y="0"/>
                  </a:lnTo>
                  <a:close/>
                </a:path>
              </a:pathLst>
            </a:custGeom>
            <a:solidFill>
              <a:srgbClr val="4F81BC"/>
            </a:solidFill>
          </p:spPr>
          <p:txBody>
            <a:bodyPr wrap="square" lIns="0" tIns="0" rIns="0" bIns="0" rtlCol="0"/>
            <a:lstStyle/>
            <a:p>
              <a:endParaRPr/>
            </a:p>
          </p:txBody>
        </p:sp>
        <p:sp>
          <p:nvSpPr>
            <p:cNvPr id="6" name="object 6"/>
            <p:cNvSpPr/>
            <p:nvPr/>
          </p:nvSpPr>
          <p:spPr>
            <a:xfrm>
              <a:off x="151637" y="1829562"/>
              <a:ext cx="3657600" cy="2464435"/>
            </a:xfrm>
            <a:custGeom>
              <a:avLst/>
              <a:gdLst/>
              <a:ahLst/>
              <a:cxnLst/>
              <a:rect l="l" t="t" r="r" b="b"/>
              <a:pathLst>
                <a:path w="3657600" h="2464435">
                  <a:moveTo>
                    <a:pt x="0" y="2464308"/>
                  </a:moveTo>
                  <a:lnTo>
                    <a:pt x="3657600" y="2464308"/>
                  </a:lnTo>
                  <a:lnTo>
                    <a:pt x="3657600" y="0"/>
                  </a:lnTo>
                  <a:lnTo>
                    <a:pt x="0" y="0"/>
                  </a:lnTo>
                  <a:lnTo>
                    <a:pt x="0" y="2464308"/>
                  </a:lnTo>
                  <a:close/>
                </a:path>
              </a:pathLst>
            </a:custGeom>
            <a:ln w="25908">
              <a:solidFill>
                <a:srgbClr val="385D89"/>
              </a:solidFill>
            </a:ln>
          </p:spPr>
          <p:txBody>
            <a:bodyPr wrap="square" lIns="0" tIns="0" rIns="0" bIns="0" rtlCol="0"/>
            <a:lstStyle/>
            <a:p>
              <a:endParaRPr/>
            </a:p>
          </p:txBody>
        </p:sp>
        <p:sp>
          <p:nvSpPr>
            <p:cNvPr id="7" name="object 7"/>
            <p:cNvSpPr/>
            <p:nvPr/>
          </p:nvSpPr>
          <p:spPr>
            <a:xfrm>
              <a:off x="293370" y="25915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8" name="object 8"/>
            <p:cNvSpPr/>
            <p:nvPr/>
          </p:nvSpPr>
          <p:spPr>
            <a:xfrm>
              <a:off x="293370" y="25915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15" name="object 15"/>
          <p:cNvSpPr txBox="1"/>
          <p:nvPr/>
        </p:nvSpPr>
        <p:spPr>
          <a:xfrm>
            <a:off x="1451610" y="2600070"/>
            <a:ext cx="103505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Shift</a:t>
            </a:r>
            <a:r>
              <a:rPr sz="2000" b="1" spc="-80" dirty="0">
                <a:latin typeface="Calibri"/>
                <a:cs typeface="Calibri"/>
              </a:rPr>
              <a:t> </a:t>
            </a:r>
            <a:r>
              <a:rPr sz="2000" b="1" spc="-15" dirty="0">
                <a:latin typeface="Calibri"/>
                <a:cs typeface="Calibri"/>
              </a:rPr>
              <a:t>Row</a:t>
            </a:r>
            <a:endParaRPr sz="2000">
              <a:latin typeface="Calibri"/>
              <a:cs typeface="Calibri"/>
            </a:endParaRPr>
          </a:p>
        </p:txBody>
      </p:sp>
      <p:grpSp>
        <p:nvGrpSpPr>
          <p:cNvPr id="16" name="object 16"/>
          <p:cNvGrpSpPr/>
          <p:nvPr/>
        </p:nvGrpSpPr>
        <p:grpSpPr>
          <a:xfrm>
            <a:off x="280352" y="3188144"/>
            <a:ext cx="3378835" cy="407034"/>
            <a:chOff x="280352" y="3188144"/>
            <a:chExt cx="3378835" cy="407034"/>
          </a:xfrm>
        </p:grpSpPr>
        <p:sp>
          <p:nvSpPr>
            <p:cNvPr id="17" name="object 17"/>
            <p:cNvSpPr/>
            <p:nvPr/>
          </p:nvSpPr>
          <p:spPr>
            <a:xfrm>
              <a:off x="293370" y="32011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18" name="object 18"/>
            <p:cNvSpPr/>
            <p:nvPr/>
          </p:nvSpPr>
          <p:spPr>
            <a:xfrm>
              <a:off x="293370" y="32011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19" name="object 19"/>
          <p:cNvSpPr txBox="1"/>
          <p:nvPr/>
        </p:nvSpPr>
        <p:spPr>
          <a:xfrm>
            <a:off x="1268730" y="3209670"/>
            <a:ext cx="1400810" cy="330835"/>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Mix</a:t>
            </a:r>
            <a:r>
              <a:rPr sz="2000" b="1" spc="-70" dirty="0">
                <a:latin typeface="Calibri"/>
                <a:cs typeface="Calibri"/>
              </a:rPr>
              <a:t> </a:t>
            </a:r>
            <a:r>
              <a:rPr sz="2000" b="1" dirty="0">
                <a:latin typeface="Calibri"/>
                <a:cs typeface="Calibri"/>
              </a:rPr>
              <a:t>Columns</a:t>
            </a:r>
            <a:endParaRPr sz="2000">
              <a:latin typeface="Calibri"/>
              <a:cs typeface="Calibri"/>
            </a:endParaRPr>
          </a:p>
        </p:txBody>
      </p:sp>
      <p:grpSp>
        <p:nvGrpSpPr>
          <p:cNvPr id="20" name="object 20"/>
          <p:cNvGrpSpPr/>
          <p:nvPr/>
        </p:nvGrpSpPr>
        <p:grpSpPr>
          <a:xfrm>
            <a:off x="286448" y="3797744"/>
            <a:ext cx="3378835" cy="407034"/>
            <a:chOff x="286448" y="3797744"/>
            <a:chExt cx="3378835" cy="407034"/>
          </a:xfrm>
        </p:grpSpPr>
        <p:sp>
          <p:nvSpPr>
            <p:cNvPr id="21" name="object 21"/>
            <p:cNvSpPr/>
            <p:nvPr/>
          </p:nvSpPr>
          <p:spPr>
            <a:xfrm>
              <a:off x="299466" y="38107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2" name="object 22"/>
            <p:cNvSpPr/>
            <p:nvPr/>
          </p:nvSpPr>
          <p:spPr>
            <a:xfrm>
              <a:off x="299466" y="38107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23" name="object 23"/>
          <p:cNvSpPr txBox="1"/>
          <p:nvPr/>
        </p:nvSpPr>
        <p:spPr>
          <a:xfrm>
            <a:off x="1159560"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24" name="object 24"/>
          <p:cNvGrpSpPr/>
          <p:nvPr/>
        </p:nvGrpSpPr>
        <p:grpSpPr>
          <a:xfrm>
            <a:off x="1812035" y="2953499"/>
            <a:ext cx="315595" cy="1033780"/>
            <a:chOff x="1812035" y="2953499"/>
            <a:chExt cx="315595" cy="1033780"/>
          </a:xfrm>
        </p:grpSpPr>
        <p:pic>
          <p:nvPicPr>
            <p:cNvPr id="25" name="object 25"/>
            <p:cNvPicPr/>
            <p:nvPr/>
          </p:nvPicPr>
          <p:blipFill>
            <a:blip r:embed="rId2" cstate="print"/>
            <a:stretch>
              <a:fillRect/>
            </a:stretch>
          </p:blipFill>
          <p:spPr>
            <a:xfrm>
              <a:off x="1812035" y="2953499"/>
              <a:ext cx="310959" cy="423684"/>
            </a:xfrm>
            <a:prstGeom prst="rect">
              <a:avLst/>
            </a:prstGeom>
          </p:spPr>
        </p:pic>
        <p:pic>
          <p:nvPicPr>
            <p:cNvPr id="26" name="object 26"/>
            <p:cNvPicPr/>
            <p:nvPr/>
          </p:nvPicPr>
          <p:blipFill>
            <a:blip r:embed="rId3" cstate="print"/>
            <a:stretch>
              <a:fillRect/>
            </a:stretch>
          </p:blipFill>
          <p:spPr>
            <a:xfrm>
              <a:off x="1912619" y="2972562"/>
              <a:ext cx="114300" cy="228600"/>
            </a:xfrm>
            <a:prstGeom prst="rect">
              <a:avLst/>
            </a:prstGeom>
          </p:spPr>
        </p:pic>
        <p:pic>
          <p:nvPicPr>
            <p:cNvPr id="27" name="object 27"/>
            <p:cNvPicPr/>
            <p:nvPr/>
          </p:nvPicPr>
          <p:blipFill>
            <a:blip r:embed="rId4" cstate="print"/>
            <a:stretch>
              <a:fillRect/>
            </a:stretch>
          </p:blipFill>
          <p:spPr>
            <a:xfrm>
              <a:off x="1816607" y="3561588"/>
              <a:ext cx="310959" cy="425195"/>
            </a:xfrm>
            <a:prstGeom prst="rect">
              <a:avLst/>
            </a:prstGeom>
          </p:spPr>
        </p:pic>
        <p:pic>
          <p:nvPicPr>
            <p:cNvPr id="28" name="object 28"/>
            <p:cNvPicPr/>
            <p:nvPr/>
          </p:nvPicPr>
          <p:blipFill>
            <a:blip r:embed="rId5" cstate="print"/>
            <a:stretch>
              <a:fillRect/>
            </a:stretch>
          </p:blipFill>
          <p:spPr>
            <a:xfrm>
              <a:off x="1915159" y="3581781"/>
              <a:ext cx="114300" cy="228981"/>
            </a:xfrm>
            <a:prstGeom prst="rect">
              <a:avLst/>
            </a:prstGeom>
          </p:spPr>
        </p:pic>
      </p:grpSp>
      <p:sp>
        <p:nvSpPr>
          <p:cNvPr id="29" name="object 29"/>
          <p:cNvSpPr txBox="1"/>
          <p:nvPr/>
        </p:nvSpPr>
        <p:spPr>
          <a:xfrm>
            <a:off x="293370" y="752094"/>
            <a:ext cx="3352800" cy="381000"/>
          </a:xfrm>
          <a:prstGeom prst="rect">
            <a:avLst/>
          </a:prstGeom>
          <a:ln w="25907">
            <a:solidFill>
              <a:srgbClr val="F79546"/>
            </a:solidFill>
          </a:ln>
        </p:spPr>
        <p:txBody>
          <a:bodyPr vert="horz" wrap="square" lIns="0" tIns="21590" rIns="0" bIns="0" rtlCol="0">
            <a:spAutoFit/>
          </a:bodyPr>
          <a:lstStyle/>
          <a:p>
            <a:pPr marL="840105">
              <a:lnSpc>
                <a:spcPct val="100000"/>
              </a:lnSpc>
              <a:spcBef>
                <a:spcPts val="170"/>
              </a:spcBef>
            </a:pPr>
            <a:r>
              <a:rPr sz="2000" b="1" dirty="0">
                <a:latin typeface="Calibri"/>
                <a:cs typeface="Calibri"/>
              </a:rPr>
              <a:t>16-bit</a:t>
            </a:r>
            <a:r>
              <a:rPr sz="2000" b="1" spc="-50" dirty="0">
                <a:latin typeface="Calibri"/>
                <a:cs typeface="Calibri"/>
              </a:rPr>
              <a:t> </a:t>
            </a:r>
            <a:r>
              <a:rPr sz="2000" b="1" spc="-5" dirty="0">
                <a:latin typeface="Calibri"/>
                <a:cs typeface="Calibri"/>
              </a:rPr>
              <a:t>Plain</a:t>
            </a:r>
            <a:r>
              <a:rPr sz="2000" b="1" spc="-35" dirty="0">
                <a:latin typeface="Calibri"/>
                <a:cs typeface="Calibri"/>
              </a:rPr>
              <a:t> </a:t>
            </a:r>
            <a:r>
              <a:rPr sz="2000" b="1" spc="-20" dirty="0">
                <a:latin typeface="Calibri"/>
                <a:cs typeface="Calibri"/>
              </a:rPr>
              <a:t>text</a:t>
            </a:r>
            <a:endParaRPr sz="2000">
              <a:latin typeface="Calibri"/>
              <a:cs typeface="Calibri"/>
            </a:endParaRPr>
          </a:p>
        </p:txBody>
      </p:sp>
      <p:sp>
        <p:nvSpPr>
          <p:cNvPr id="30" name="object 30"/>
          <p:cNvSpPr/>
          <p:nvPr/>
        </p:nvSpPr>
        <p:spPr>
          <a:xfrm>
            <a:off x="304038"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31" name="object 31"/>
          <p:cNvSpPr txBox="1"/>
          <p:nvPr/>
        </p:nvSpPr>
        <p:spPr>
          <a:xfrm>
            <a:off x="1047089" y="6182055"/>
            <a:ext cx="186563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16-bit</a:t>
            </a:r>
            <a:r>
              <a:rPr sz="2000" b="1" spc="-55" dirty="0">
                <a:latin typeface="Calibri"/>
                <a:cs typeface="Calibri"/>
              </a:rPr>
              <a:t> </a:t>
            </a:r>
            <a:r>
              <a:rPr sz="2000" b="1" spc="-5" dirty="0">
                <a:latin typeface="Calibri"/>
                <a:cs typeface="Calibri"/>
              </a:rPr>
              <a:t>Cipher</a:t>
            </a:r>
            <a:r>
              <a:rPr sz="2000" b="1" spc="-35" dirty="0">
                <a:latin typeface="Calibri"/>
                <a:cs typeface="Calibri"/>
              </a:rPr>
              <a:t> </a:t>
            </a:r>
            <a:r>
              <a:rPr sz="2000" b="1" spc="-15" dirty="0">
                <a:latin typeface="Calibri"/>
                <a:cs typeface="Calibri"/>
              </a:rPr>
              <a:t>text</a:t>
            </a:r>
            <a:endParaRPr sz="2000">
              <a:latin typeface="Calibri"/>
              <a:cs typeface="Calibri"/>
            </a:endParaRPr>
          </a:p>
        </p:txBody>
      </p:sp>
      <p:grpSp>
        <p:nvGrpSpPr>
          <p:cNvPr id="32" name="object 32"/>
          <p:cNvGrpSpPr/>
          <p:nvPr/>
        </p:nvGrpSpPr>
        <p:grpSpPr>
          <a:xfrm>
            <a:off x="286448" y="4419536"/>
            <a:ext cx="3378835" cy="407034"/>
            <a:chOff x="286448" y="4419536"/>
            <a:chExt cx="3378835" cy="407034"/>
          </a:xfrm>
        </p:grpSpPr>
        <p:sp>
          <p:nvSpPr>
            <p:cNvPr id="33" name="object 33"/>
            <p:cNvSpPr/>
            <p:nvPr/>
          </p:nvSpPr>
          <p:spPr>
            <a:xfrm>
              <a:off x="299466" y="44325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4" name="object 34"/>
            <p:cNvSpPr/>
            <p:nvPr/>
          </p:nvSpPr>
          <p:spPr>
            <a:xfrm>
              <a:off x="299466" y="44325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35" name="object 35"/>
          <p:cNvSpPr txBox="1"/>
          <p:nvPr/>
        </p:nvSpPr>
        <p:spPr>
          <a:xfrm>
            <a:off x="941628" y="4441952"/>
            <a:ext cx="2065655"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Nibble</a:t>
            </a:r>
            <a:r>
              <a:rPr sz="2000" b="1" spc="-7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36" name="object 36"/>
          <p:cNvGrpSpPr/>
          <p:nvPr/>
        </p:nvGrpSpPr>
        <p:grpSpPr>
          <a:xfrm>
            <a:off x="286448" y="5029136"/>
            <a:ext cx="3378835" cy="407034"/>
            <a:chOff x="286448" y="5029136"/>
            <a:chExt cx="3378835" cy="407034"/>
          </a:xfrm>
        </p:grpSpPr>
        <p:sp>
          <p:nvSpPr>
            <p:cNvPr id="37" name="object 37"/>
            <p:cNvSpPr/>
            <p:nvPr/>
          </p:nvSpPr>
          <p:spPr>
            <a:xfrm>
              <a:off x="299466" y="50421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8" name="object 38"/>
            <p:cNvSpPr/>
            <p:nvPr/>
          </p:nvSpPr>
          <p:spPr>
            <a:xfrm>
              <a:off x="299466" y="50421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39" name="object 39"/>
          <p:cNvSpPr txBox="1"/>
          <p:nvPr/>
        </p:nvSpPr>
        <p:spPr>
          <a:xfrm>
            <a:off x="1456689" y="5051552"/>
            <a:ext cx="103505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Shift</a:t>
            </a:r>
            <a:r>
              <a:rPr sz="2000" b="1" spc="-80" dirty="0">
                <a:latin typeface="Calibri"/>
                <a:cs typeface="Calibri"/>
              </a:rPr>
              <a:t> </a:t>
            </a:r>
            <a:r>
              <a:rPr sz="2000" b="1" spc="-15" dirty="0">
                <a:latin typeface="Calibri"/>
                <a:cs typeface="Calibri"/>
              </a:rPr>
              <a:t>Row</a:t>
            </a:r>
            <a:endParaRPr sz="2000">
              <a:latin typeface="Calibri"/>
              <a:cs typeface="Calibri"/>
            </a:endParaRPr>
          </a:p>
        </p:txBody>
      </p:sp>
      <p:grpSp>
        <p:nvGrpSpPr>
          <p:cNvPr id="40" name="object 40"/>
          <p:cNvGrpSpPr/>
          <p:nvPr/>
        </p:nvGrpSpPr>
        <p:grpSpPr>
          <a:xfrm>
            <a:off x="291020" y="5638736"/>
            <a:ext cx="3378835" cy="407034"/>
            <a:chOff x="291020" y="5638736"/>
            <a:chExt cx="3378835" cy="407034"/>
          </a:xfrm>
        </p:grpSpPr>
        <p:sp>
          <p:nvSpPr>
            <p:cNvPr id="41" name="object 41"/>
            <p:cNvSpPr/>
            <p:nvPr/>
          </p:nvSpPr>
          <p:spPr>
            <a:xfrm>
              <a:off x="304038" y="56517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2" name="object 42"/>
            <p:cNvSpPr/>
            <p:nvPr/>
          </p:nvSpPr>
          <p:spPr>
            <a:xfrm>
              <a:off x="304038" y="56517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3" name="object 43"/>
          <p:cNvSpPr txBox="1"/>
          <p:nvPr/>
        </p:nvSpPr>
        <p:spPr>
          <a:xfrm>
            <a:off x="1164437" y="5661456"/>
            <a:ext cx="163195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45" dirty="0">
                <a:latin typeface="Calibri"/>
                <a:cs typeface="Calibri"/>
              </a:rPr>
              <a:t> </a:t>
            </a:r>
            <a:r>
              <a:rPr sz="2000" b="1" spc="-5" dirty="0">
                <a:latin typeface="Calibri"/>
                <a:cs typeface="Calibri"/>
              </a:rPr>
              <a:t>Round</a:t>
            </a:r>
            <a:r>
              <a:rPr sz="2000" b="1" spc="-70" dirty="0">
                <a:latin typeface="Calibri"/>
                <a:cs typeface="Calibri"/>
              </a:rPr>
              <a:t> </a:t>
            </a:r>
            <a:r>
              <a:rPr sz="2000" b="1" spc="-20" dirty="0">
                <a:latin typeface="Calibri"/>
                <a:cs typeface="Calibri"/>
              </a:rPr>
              <a:t>Key</a:t>
            </a:r>
            <a:endParaRPr sz="2000">
              <a:latin typeface="Calibri"/>
              <a:cs typeface="Calibri"/>
            </a:endParaRPr>
          </a:p>
        </p:txBody>
      </p:sp>
      <p:grpSp>
        <p:nvGrpSpPr>
          <p:cNvPr id="44" name="object 44"/>
          <p:cNvGrpSpPr/>
          <p:nvPr/>
        </p:nvGrpSpPr>
        <p:grpSpPr>
          <a:xfrm>
            <a:off x="280352" y="1968944"/>
            <a:ext cx="3378835" cy="3858895"/>
            <a:chOff x="280352" y="1968944"/>
            <a:chExt cx="3378835" cy="3858895"/>
          </a:xfrm>
        </p:grpSpPr>
        <p:pic>
          <p:nvPicPr>
            <p:cNvPr id="45" name="object 45"/>
            <p:cNvPicPr/>
            <p:nvPr/>
          </p:nvPicPr>
          <p:blipFill>
            <a:blip r:embed="rId2" cstate="print"/>
            <a:stretch>
              <a:fillRect/>
            </a:stretch>
          </p:blipFill>
          <p:spPr>
            <a:xfrm>
              <a:off x="1818131" y="4794491"/>
              <a:ext cx="310959" cy="423684"/>
            </a:xfrm>
            <a:prstGeom prst="rect">
              <a:avLst/>
            </a:prstGeom>
          </p:spPr>
        </p:pic>
        <p:pic>
          <p:nvPicPr>
            <p:cNvPr id="46" name="object 46"/>
            <p:cNvPicPr/>
            <p:nvPr/>
          </p:nvPicPr>
          <p:blipFill>
            <a:blip r:embed="rId3" cstate="print"/>
            <a:stretch>
              <a:fillRect/>
            </a:stretch>
          </p:blipFill>
          <p:spPr>
            <a:xfrm>
              <a:off x="1918716" y="4813554"/>
              <a:ext cx="114300" cy="228600"/>
            </a:xfrm>
            <a:prstGeom prst="rect">
              <a:avLst/>
            </a:prstGeom>
          </p:spPr>
        </p:pic>
        <p:pic>
          <p:nvPicPr>
            <p:cNvPr id="47" name="object 47"/>
            <p:cNvPicPr/>
            <p:nvPr/>
          </p:nvPicPr>
          <p:blipFill>
            <a:blip r:embed="rId4" cstate="print"/>
            <a:stretch>
              <a:fillRect/>
            </a:stretch>
          </p:blipFill>
          <p:spPr>
            <a:xfrm>
              <a:off x="1822704" y="5402579"/>
              <a:ext cx="310959" cy="425195"/>
            </a:xfrm>
            <a:prstGeom prst="rect">
              <a:avLst/>
            </a:prstGeom>
          </p:spPr>
        </p:pic>
        <p:pic>
          <p:nvPicPr>
            <p:cNvPr id="48" name="object 48"/>
            <p:cNvPicPr/>
            <p:nvPr/>
          </p:nvPicPr>
          <p:blipFill>
            <a:blip r:embed="rId5" cstate="print"/>
            <a:stretch>
              <a:fillRect/>
            </a:stretch>
          </p:blipFill>
          <p:spPr>
            <a:xfrm>
              <a:off x="1921256" y="5422772"/>
              <a:ext cx="114300" cy="228981"/>
            </a:xfrm>
            <a:prstGeom prst="rect">
              <a:avLst/>
            </a:prstGeom>
          </p:spPr>
        </p:pic>
        <p:sp>
          <p:nvSpPr>
            <p:cNvPr id="49" name="object 49"/>
            <p:cNvSpPr/>
            <p:nvPr/>
          </p:nvSpPr>
          <p:spPr>
            <a:xfrm>
              <a:off x="293370" y="19819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50" name="object 50"/>
            <p:cNvSpPr/>
            <p:nvPr/>
          </p:nvSpPr>
          <p:spPr>
            <a:xfrm>
              <a:off x="293370" y="19819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51" name="object 51"/>
          <p:cNvSpPr txBox="1"/>
          <p:nvPr/>
        </p:nvSpPr>
        <p:spPr>
          <a:xfrm>
            <a:off x="936447" y="1989785"/>
            <a:ext cx="2066925"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Nibble</a:t>
            </a:r>
            <a:r>
              <a:rPr sz="2000" b="1" spc="-6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52" name="object 52"/>
          <p:cNvGrpSpPr/>
          <p:nvPr/>
        </p:nvGrpSpPr>
        <p:grpSpPr>
          <a:xfrm>
            <a:off x="280352" y="1356296"/>
            <a:ext cx="3378835" cy="1411605"/>
            <a:chOff x="280352" y="1356296"/>
            <a:chExt cx="3378835" cy="1411605"/>
          </a:xfrm>
        </p:grpSpPr>
        <p:pic>
          <p:nvPicPr>
            <p:cNvPr id="53" name="object 53"/>
            <p:cNvPicPr/>
            <p:nvPr/>
          </p:nvPicPr>
          <p:blipFill>
            <a:blip r:embed="rId2" cstate="print"/>
            <a:stretch>
              <a:fillRect/>
            </a:stretch>
          </p:blipFill>
          <p:spPr>
            <a:xfrm>
              <a:off x="1812036" y="2343899"/>
              <a:ext cx="310959" cy="423684"/>
            </a:xfrm>
            <a:prstGeom prst="rect">
              <a:avLst/>
            </a:prstGeom>
          </p:spPr>
        </p:pic>
        <p:pic>
          <p:nvPicPr>
            <p:cNvPr id="54" name="object 54"/>
            <p:cNvPicPr/>
            <p:nvPr/>
          </p:nvPicPr>
          <p:blipFill>
            <a:blip r:embed="rId3" cstate="print"/>
            <a:stretch>
              <a:fillRect/>
            </a:stretch>
          </p:blipFill>
          <p:spPr>
            <a:xfrm>
              <a:off x="1912619" y="2362961"/>
              <a:ext cx="114300" cy="228600"/>
            </a:xfrm>
            <a:prstGeom prst="rect">
              <a:avLst/>
            </a:prstGeom>
          </p:spPr>
        </p:pic>
        <p:sp>
          <p:nvSpPr>
            <p:cNvPr id="55" name="object 55"/>
            <p:cNvSpPr/>
            <p:nvPr/>
          </p:nvSpPr>
          <p:spPr>
            <a:xfrm>
              <a:off x="2933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56" name="object 56"/>
          <p:cNvSpPr txBox="1"/>
          <p:nvPr/>
        </p:nvSpPr>
        <p:spPr>
          <a:xfrm>
            <a:off x="1154379"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57" name="object 57"/>
          <p:cNvGrpSpPr/>
          <p:nvPr/>
        </p:nvGrpSpPr>
        <p:grpSpPr>
          <a:xfrm>
            <a:off x="1812035" y="1114018"/>
            <a:ext cx="6049010" cy="5354320"/>
            <a:chOff x="1812035" y="1114018"/>
            <a:chExt cx="6049010" cy="5354320"/>
          </a:xfrm>
        </p:grpSpPr>
        <p:pic>
          <p:nvPicPr>
            <p:cNvPr id="58" name="object 58"/>
            <p:cNvPicPr/>
            <p:nvPr/>
          </p:nvPicPr>
          <p:blipFill>
            <a:blip r:embed="rId2" cstate="print"/>
            <a:stretch>
              <a:fillRect/>
            </a:stretch>
          </p:blipFill>
          <p:spPr>
            <a:xfrm>
              <a:off x="1812035" y="1731251"/>
              <a:ext cx="310959" cy="423684"/>
            </a:xfrm>
            <a:prstGeom prst="rect">
              <a:avLst/>
            </a:prstGeom>
          </p:spPr>
        </p:pic>
        <p:pic>
          <p:nvPicPr>
            <p:cNvPr id="59" name="object 59"/>
            <p:cNvPicPr/>
            <p:nvPr/>
          </p:nvPicPr>
          <p:blipFill>
            <a:blip r:embed="rId3" cstate="print"/>
            <a:stretch>
              <a:fillRect/>
            </a:stretch>
          </p:blipFill>
          <p:spPr>
            <a:xfrm>
              <a:off x="1912619" y="1750314"/>
              <a:ext cx="114300" cy="228600"/>
            </a:xfrm>
            <a:prstGeom prst="rect">
              <a:avLst/>
            </a:prstGeom>
          </p:spPr>
        </p:pic>
        <p:pic>
          <p:nvPicPr>
            <p:cNvPr id="60" name="object 60"/>
            <p:cNvPicPr/>
            <p:nvPr/>
          </p:nvPicPr>
          <p:blipFill>
            <a:blip r:embed="rId2" cstate="print"/>
            <a:stretch>
              <a:fillRect/>
            </a:stretch>
          </p:blipFill>
          <p:spPr>
            <a:xfrm>
              <a:off x="1825751" y="4184891"/>
              <a:ext cx="310959" cy="423684"/>
            </a:xfrm>
            <a:prstGeom prst="rect">
              <a:avLst/>
            </a:prstGeom>
          </p:spPr>
        </p:pic>
        <p:pic>
          <p:nvPicPr>
            <p:cNvPr id="61" name="object 61"/>
            <p:cNvPicPr/>
            <p:nvPr/>
          </p:nvPicPr>
          <p:blipFill>
            <a:blip r:embed="rId3" cstate="print"/>
            <a:stretch>
              <a:fillRect/>
            </a:stretch>
          </p:blipFill>
          <p:spPr>
            <a:xfrm>
              <a:off x="1926335" y="4203954"/>
              <a:ext cx="114300" cy="228600"/>
            </a:xfrm>
            <a:prstGeom prst="rect">
              <a:avLst/>
            </a:prstGeom>
          </p:spPr>
        </p:pic>
        <p:pic>
          <p:nvPicPr>
            <p:cNvPr id="62" name="object 62"/>
            <p:cNvPicPr/>
            <p:nvPr/>
          </p:nvPicPr>
          <p:blipFill>
            <a:blip r:embed="rId6" cstate="print"/>
            <a:stretch>
              <a:fillRect/>
            </a:stretch>
          </p:blipFill>
          <p:spPr>
            <a:xfrm>
              <a:off x="1812035" y="1114018"/>
              <a:ext cx="310959" cy="431317"/>
            </a:xfrm>
            <a:prstGeom prst="rect">
              <a:avLst/>
            </a:prstGeom>
          </p:spPr>
        </p:pic>
        <p:pic>
          <p:nvPicPr>
            <p:cNvPr id="63" name="object 63"/>
            <p:cNvPicPr/>
            <p:nvPr/>
          </p:nvPicPr>
          <p:blipFill>
            <a:blip r:embed="rId7" cstate="print"/>
            <a:stretch>
              <a:fillRect/>
            </a:stretch>
          </p:blipFill>
          <p:spPr>
            <a:xfrm>
              <a:off x="1912619" y="1133094"/>
              <a:ext cx="114300" cy="236219"/>
            </a:xfrm>
            <a:prstGeom prst="rect">
              <a:avLst/>
            </a:prstGeom>
          </p:spPr>
        </p:pic>
        <p:pic>
          <p:nvPicPr>
            <p:cNvPr id="64" name="object 64"/>
            <p:cNvPicPr/>
            <p:nvPr/>
          </p:nvPicPr>
          <p:blipFill>
            <a:blip r:embed="rId8" cstate="print"/>
            <a:stretch>
              <a:fillRect/>
            </a:stretch>
          </p:blipFill>
          <p:spPr>
            <a:xfrm>
              <a:off x="1822703" y="6001512"/>
              <a:ext cx="310959" cy="466382"/>
            </a:xfrm>
            <a:prstGeom prst="rect">
              <a:avLst/>
            </a:prstGeom>
          </p:spPr>
        </p:pic>
        <p:sp>
          <p:nvSpPr>
            <p:cNvPr id="65" name="object 65"/>
            <p:cNvSpPr/>
            <p:nvPr/>
          </p:nvSpPr>
          <p:spPr>
            <a:xfrm>
              <a:off x="1923287" y="6020562"/>
              <a:ext cx="114300" cy="270510"/>
            </a:xfrm>
            <a:custGeom>
              <a:avLst/>
              <a:gdLst/>
              <a:ahLst/>
              <a:cxnLst/>
              <a:rect l="l" t="t" r="r" b="b"/>
              <a:pathLst>
                <a:path w="114300" h="270510">
                  <a:moveTo>
                    <a:pt x="38100" y="156209"/>
                  </a:moveTo>
                  <a:lnTo>
                    <a:pt x="0" y="156209"/>
                  </a:lnTo>
                  <a:lnTo>
                    <a:pt x="57150" y="270509"/>
                  </a:lnTo>
                  <a:lnTo>
                    <a:pt x="104775" y="175259"/>
                  </a:lnTo>
                  <a:lnTo>
                    <a:pt x="38100" y="175259"/>
                  </a:lnTo>
                  <a:lnTo>
                    <a:pt x="38100" y="156209"/>
                  </a:lnTo>
                  <a:close/>
                </a:path>
                <a:path w="114300" h="270510">
                  <a:moveTo>
                    <a:pt x="76200" y="0"/>
                  </a:moveTo>
                  <a:lnTo>
                    <a:pt x="38100" y="0"/>
                  </a:lnTo>
                  <a:lnTo>
                    <a:pt x="38100" y="175259"/>
                  </a:lnTo>
                  <a:lnTo>
                    <a:pt x="76200" y="175259"/>
                  </a:lnTo>
                  <a:lnTo>
                    <a:pt x="76200" y="0"/>
                  </a:lnTo>
                  <a:close/>
                </a:path>
                <a:path w="114300" h="270510">
                  <a:moveTo>
                    <a:pt x="114300" y="156209"/>
                  </a:moveTo>
                  <a:lnTo>
                    <a:pt x="76200" y="156209"/>
                  </a:lnTo>
                  <a:lnTo>
                    <a:pt x="76200" y="175259"/>
                  </a:lnTo>
                  <a:lnTo>
                    <a:pt x="104775" y="175259"/>
                  </a:lnTo>
                  <a:lnTo>
                    <a:pt x="114300" y="156209"/>
                  </a:lnTo>
                  <a:close/>
                </a:path>
              </a:pathLst>
            </a:custGeom>
            <a:solidFill>
              <a:srgbClr val="C0504D"/>
            </a:solidFill>
          </p:spPr>
          <p:txBody>
            <a:bodyPr wrap="square" lIns="0" tIns="0" rIns="0" bIns="0" rtlCol="0"/>
            <a:lstStyle/>
            <a:p>
              <a:endParaRPr/>
            </a:p>
          </p:txBody>
        </p:sp>
        <p:sp>
          <p:nvSpPr>
            <p:cNvPr id="66" name="object 66"/>
            <p:cNvSpPr/>
            <p:nvPr/>
          </p:nvSpPr>
          <p:spPr>
            <a:xfrm>
              <a:off x="4495037" y="3822954"/>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67" name="object 67"/>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68" name="object 68"/>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69" name="object 69"/>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70" name="object 70"/>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sp>
        <p:nvSpPr>
          <p:cNvPr id="71" name="object 71"/>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72" name="object 72"/>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73" name="object 73"/>
          <p:cNvGrpSpPr/>
          <p:nvPr/>
        </p:nvGrpSpPr>
        <p:grpSpPr>
          <a:xfrm>
            <a:off x="4477448" y="1981136"/>
            <a:ext cx="3378835" cy="3860800"/>
            <a:chOff x="4477448" y="1981136"/>
            <a:chExt cx="3378835" cy="3860800"/>
          </a:xfrm>
        </p:grpSpPr>
        <p:pic>
          <p:nvPicPr>
            <p:cNvPr id="74" name="object 74"/>
            <p:cNvPicPr/>
            <p:nvPr/>
          </p:nvPicPr>
          <p:blipFill>
            <a:blip r:embed="rId9" cstate="print"/>
            <a:stretch>
              <a:fillRect/>
            </a:stretch>
          </p:blipFill>
          <p:spPr>
            <a:xfrm>
              <a:off x="6018275" y="4808219"/>
              <a:ext cx="310959" cy="1033297"/>
            </a:xfrm>
            <a:prstGeom prst="rect">
              <a:avLst/>
            </a:prstGeom>
          </p:spPr>
        </p:pic>
        <p:sp>
          <p:nvSpPr>
            <p:cNvPr id="75" name="object 75"/>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76" name="object 76"/>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77" name="object 77"/>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78" name="object 78"/>
          <p:cNvGrpSpPr/>
          <p:nvPr/>
        </p:nvGrpSpPr>
        <p:grpSpPr>
          <a:xfrm>
            <a:off x="4477448" y="1370012"/>
            <a:ext cx="3378835" cy="2629535"/>
            <a:chOff x="4477448" y="1370012"/>
            <a:chExt cx="3378835" cy="2629535"/>
          </a:xfrm>
        </p:grpSpPr>
        <p:pic>
          <p:nvPicPr>
            <p:cNvPr id="79" name="object 79"/>
            <p:cNvPicPr/>
            <p:nvPr/>
          </p:nvPicPr>
          <p:blipFill>
            <a:blip r:embed="rId10" cstate="print"/>
            <a:stretch>
              <a:fillRect/>
            </a:stretch>
          </p:blipFill>
          <p:spPr>
            <a:xfrm>
              <a:off x="6013703" y="2356103"/>
              <a:ext cx="310959" cy="1642872"/>
            </a:xfrm>
            <a:prstGeom prst="rect">
              <a:avLst/>
            </a:prstGeom>
          </p:spPr>
        </p:pic>
        <p:sp>
          <p:nvSpPr>
            <p:cNvPr id="80" name="object 80"/>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sp>
          <p:nvSpPr>
            <p:cNvPr id="81" name="object 81"/>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82" name="object 82"/>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grpSp>
        <p:nvGrpSpPr>
          <p:cNvPr id="83" name="object 83"/>
          <p:cNvGrpSpPr/>
          <p:nvPr/>
        </p:nvGrpSpPr>
        <p:grpSpPr>
          <a:xfrm>
            <a:off x="3485388" y="1127734"/>
            <a:ext cx="2848610" cy="4890770"/>
            <a:chOff x="3485388" y="1127734"/>
            <a:chExt cx="2848610" cy="4890770"/>
          </a:xfrm>
        </p:grpSpPr>
        <p:pic>
          <p:nvPicPr>
            <p:cNvPr id="84" name="object 84"/>
            <p:cNvPicPr/>
            <p:nvPr/>
          </p:nvPicPr>
          <p:blipFill>
            <a:blip r:embed="rId2" cstate="print"/>
            <a:stretch>
              <a:fillRect/>
            </a:stretch>
          </p:blipFill>
          <p:spPr>
            <a:xfrm>
              <a:off x="6009132" y="1744967"/>
              <a:ext cx="310959" cy="423684"/>
            </a:xfrm>
            <a:prstGeom prst="rect">
              <a:avLst/>
            </a:prstGeom>
          </p:spPr>
        </p:pic>
        <p:pic>
          <p:nvPicPr>
            <p:cNvPr id="85" name="object 85"/>
            <p:cNvPicPr/>
            <p:nvPr/>
          </p:nvPicPr>
          <p:blipFill>
            <a:blip r:embed="rId11" cstate="print"/>
            <a:stretch>
              <a:fillRect/>
            </a:stretch>
          </p:blipFill>
          <p:spPr>
            <a:xfrm>
              <a:off x="6109716" y="1764029"/>
              <a:ext cx="114300" cy="228600"/>
            </a:xfrm>
            <a:prstGeom prst="rect">
              <a:avLst/>
            </a:prstGeom>
          </p:spPr>
        </p:pic>
        <p:pic>
          <p:nvPicPr>
            <p:cNvPr id="86" name="object 86"/>
            <p:cNvPicPr/>
            <p:nvPr/>
          </p:nvPicPr>
          <p:blipFill>
            <a:blip r:embed="rId2" cstate="print"/>
            <a:stretch>
              <a:fillRect/>
            </a:stretch>
          </p:blipFill>
          <p:spPr>
            <a:xfrm>
              <a:off x="6022848" y="4198607"/>
              <a:ext cx="310959" cy="423684"/>
            </a:xfrm>
            <a:prstGeom prst="rect">
              <a:avLst/>
            </a:prstGeom>
          </p:spPr>
        </p:pic>
        <p:pic>
          <p:nvPicPr>
            <p:cNvPr id="87" name="object 87"/>
            <p:cNvPicPr/>
            <p:nvPr/>
          </p:nvPicPr>
          <p:blipFill>
            <a:blip r:embed="rId11" cstate="print"/>
            <a:stretch>
              <a:fillRect/>
            </a:stretch>
          </p:blipFill>
          <p:spPr>
            <a:xfrm>
              <a:off x="6123432" y="4217669"/>
              <a:ext cx="114300" cy="228600"/>
            </a:xfrm>
            <a:prstGeom prst="rect">
              <a:avLst/>
            </a:prstGeom>
          </p:spPr>
        </p:pic>
        <p:pic>
          <p:nvPicPr>
            <p:cNvPr id="88" name="object 88"/>
            <p:cNvPicPr/>
            <p:nvPr/>
          </p:nvPicPr>
          <p:blipFill>
            <a:blip r:embed="rId6" cstate="print"/>
            <a:stretch>
              <a:fillRect/>
            </a:stretch>
          </p:blipFill>
          <p:spPr>
            <a:xfrm>
              <a:off x="6009132" y="1127734"/>
              <a:ext cx="310959" cy="431317"/>
            </a:xfrm>
            <a:prstGeom prst="rect">
              <a:avLst/>
            </a:prstGeom>
          </p:spPr>
        </p:pic>
        <p:pic>
          <p:nvPicPr>
            <p:cNvPr id="89" name="object 89"/>
            <p:cNvPicPr/>
            <p:nvPr/>
          </p:nvPicPr>
          <p:blipFill>
            <a:blip r:embed="rId12" cstate="print"/>
            <a:stretch>
              <a:fillRect/>
            </a:stretch>
          </p:blipFill>
          <p:spPr>
            <a:xfrm>
              <a:off x="6109716" y="1146809"/>
              <a:ext cx="114300" cy="236219"/>
            </a:xfrm>
            <a:prstGeom prst="rect">
              <a:avLst/>
            </a:prstGeom>
          </p:spPr>
        </p:pic>
        <p:pic>
          <p:nvPicPr>
            <p:cNvPr id="90" name="object 90"/>
            <p:cNvPicPr/>
            <p:nvPr/>
          </p:nvPicPr>
          <p:blipFill>
            <a:blip r:embed="rId13" cstate="print"/>
            <a:stretch>
              <a:fillRect/>
            </a:stretch>
          </p:blipFill>
          <p:spPr>
            <a:xfrm>
              <a:off x="3499104" y="5707379"/>
              <a:ext cx="1039355" cy="310959"/>
            </a:xfrm>
            <a:prstGeom prst="rect">
              <a:avLst/>
            </a:prstGeom>
          </p:spPr>
        </p:pic>
        <p:sp>
          <p:nvSpPr>
            <p:cNvPr id="91" name="object 91"/>
            <p:cNvSpPr/>
            <p:nvPr/>
          </p:nvSpPr>
          <p:spPr>
            <a:xfrm>
              <a:off x="3656838" y="5786831"/>
              <a:ext cx="843915" cy="114300"/>
            </a:xfrm>
            <a:custGeom>
              <a:avLst/>
              <a:gdLst/>
              <a:ahLst/>
              <a:cxnLst/>
              <a:rect l="l" t="t" r="r" b="b"/>
              <a:pathLst>
                <a:path w="843914" h="114300">
                  <a:moveTo>
                    <a:pt x="115188" y="0"/>
                  </a:moveTo>
                  <a:lnTo>
                    <a:pt x="0" y="55422"/>
                  </a:lnTo>
                  <a:lnTo>
                    <a:pt x="113411" y="114287"/>
                  </a:lnTo>
                  <a:lnTo>
                    <a:pt x="114003" y="76194"/>
                  </a:lnTo>
                  <a:lnTo>
                    <a:pt x="94996" y="75907"/>
                  </a:lnTo>
                  <a:lnTo>
                    <a:pt x="95503" y="37807"/>
                  </a:lnTo>
                  <a:lnTo>
                    <a:pt x="114600" y="37807"/>
                  </a:lnTo>
                  <a:lnTo>
                    <a:pt x="115188" y="0"/>
                  </a:lnTo>
                  <a:close/>
                </a:path>
                <a:path w="843914" h="114300">
                  <a:moveTo>
                    <a:pt x="114596" y="38095"/>
                  </a:moveTo>
                  <a:lnTo>
                    <a:pt x="114003" y="76194"/>
                  </a:lnTo>
                  <a:lnTo>
                    <a:pt x="843026" y="87172"/>
                  </a:lnTo>
                  <a:lnTo>
                    <a:pt x="843661" y="49072"/>
                  </a:lnTo>
                  <a:lnTo>
                    <a:pt x="114596" y="38095"/>
                  </a:lnTo>
                  <a:close/>
                </a:path>
                <a:path w="843914" h="114300">
                  <a:moveTo>
                    <a:pt x="95503" y="37807"/>
                  </a:moveTo>
                  <a:lnTo>
                    <a:pt x="94996" y="75907"/>
                  </a:lnTo>
                  <a:lnTo>
                    <a:pt x="114003" y="76194"/>
                  </a:lnTo>
                  <a:lnTo>
                    <a:pt x="114596" y="38095"/>
                  </a:lnTo>
                  <a:lnTo>
                    <a:pt x="95503" y="37807"/>
                  </a:lnTo>
                  <a:close/>
                </a:path>
                <a:path w="843914" h="114300">
                  <a:moveTo>
                    <a:pt x="114600" y="37807"/>
                  </a:moveTo>
                  <a:lnTo>
                    <a:pt x="95503" y="37807"/>
                  </a:lnTo>
                  <a:lnTo>
                    <a:pt x="114596" y="38095"/>
                  </a:lnTo>
                  <a:lnTo>
                    <a:pt x="114600" y="37807"/>
                  </a:lnTo>
                  <a:close/>
                </a:path>
              </a:pathLst>
            </a:custGeom>
            <a:solidFill>
              <a:srgbClr val="8063A1"/>
            </a:solidFill>
          </p:spPr>
          <p:txBody>
            <a:bodyPr wrap="square" lIns="0" tIns="0" rIns="0" bIns="0" rtlCol="0"/>
            <a:lstStyle/>
            <a:p>
              <a:endParaRPr/>
            </a:p>
          </p:txBody>
        </p:sp>
        <p:pic>
          <p:nvPicPr>
            <p:cNvPr id="92" name="object 92"/>
            <p:cNvPicPr/>
            <p:nvPr/>
          </p:nvPicPr>
          <p:blipFill>
            <a:blip r:embed="rId13" cstate="print"/>
            <a:stretch>
              <a:fillRect/>
            </a:stretch>
          </p:blipFill>
          <p:spPr>
            <a:xfrm>
              <a:off x="3485388" y="3866451"/>
              <a:ext cx="1039355" cy="310959"/>
            </a:xfrm>
            <a:prstGeom prst="rect">
              <a:avLst/>
            </a:prstGeom>
          </p:spPr>
        </p:pic>
        <p:sp>
          <p:nvSpPr>
            <p:cNvPr id="93" name="object 93"/>
            <p:cNvSpPr/>
            <p:nvPr/>
          </p:nvSpPr>
          <p:spPr>
            <a:xfrm>
              <a:off x="3643122" y="3945889"/>
              <a:ext cx="843915" cy="114300"/>
            </a:xfrm>
            <a:custGeom>
              <a:avLst/>
              <a:gdLst/>
              <a:ahLst/>
              <a:cxnLst/>
              <a:rect l="l" t="t" r="r" b="b"/>
              <a:pathLst>
                <a:path w="843914" h="114300">
                  <a:moveTo>
                    <a:pt x="115188" y="0"/>
                  </a:moveTo>
                  <a:lnTo>
                    <a:pt x="0" y="55372"/>
                  </a:lnTo>
                  <a:lnTo>
                    <a:pt x="113411" y="114173"/>
                  </a:lnTo>
                  <a:lnTo>
                    <a:pt x="114003" y="76106"/>
                  </a:lnTo>
                  <a:lnTo>
                    <a:pt x="94995" y="75818"/>
                  </a:lnTo>
                  <a:lnTo>
                    <a:pt x="95503" y="37718"/>
                  </a:lnTo>
                  <a:lnTo>
                    <a:pt x="114601" y="37718"/>
                  </a:lnTo>
                  <a:lnTo>
                    <a:pt x="115188" y="0"/>
                  </a:lnTo>
                  <a:close/>
                </a:path>
                <a:path w="843914" h="114300">
                  <a:moveTo>
                    <a:pt x="114597" y="38007"/>
                  </a:moveTo>
                  <a:lnTo>
                    <a:pt x="114003" y="76106"/>
                  </a:lnTo>
                  <a:lnTo>
                    <a:pt x="843026" y="87122"/>
                  </a:lnTo>
                  <a:lnTo>
                    <a:pt x="843533" y="49022"/>
                  </a:lnTo>
                  <a:lnTo>
                    <a:pt x="114597" y="38007"/>
                  </a:lnTo>
                  <a:close/>
                </a:path>
                <a:path w="843914" h="114300">
                  <a:moveTo>
                    <a:pt x="95503" y="37718"/>
                  </a:moveTo>
                  <a:lnTo>
                    <a:pt x="94995" y="75818"/>
                  </a:lnTo>
                  <a:lnTo>
                    <a:pt x="114003" y="76106"/>
                  </a:lnTo>
                  <a:lnTo>
                    <a:pt x="114597" y="38007"/>
                  </a:lnTo>
                  <a:lnTo>
                    <a:pt x="95503" y="37718"/>
                  </a:lnTo>
                  <a:close/>
                </a:path>
                <a:path w="843914" h="114300">
                  <a:moveTo>
                    <a:pt x="114601" y="37718"/>
                  </a:moveTo>
                  <a:lnTo>
                    <a:pt x="95503" y="37718"/>
                  </a:lnTo>
                  <a:lnTo>
                    <a:pt x="114597" y="38007"/>
                  </a:lnTo>
                  <a:lnTo>
                    <a:pt x="114601" y="37718"/>
                  </a:lnTo>
                  <a:close/>
                </a:path>
              </a:pathLst>
            </a:custGeom>
            <a:solidFill>
              <a:srgbClr val="8063A1"/>
            </a:solidFill>
          </p:spPr>
          <p:txBody>
            <a:bodyPr wrap="square" lIns="0" tIns="0" rIns="0" bIns="0" rtlCol="0"/>
            <a:lstStyle/>
            <a:p>
              <a:endParaRPr/>
            </a:p>
          </p:txBody>
        </p:sp>
        <p:pic>
          <p:nvPicPr>
            <p:cNvPr id="94" name="object 94"/>
            <p:cNvPicPr/>
            <p:nvPr/>
          </p:nvPicPr>
          <p:blipFill>
            <a:blip r:embed="rId13" cstate="print"/>
            <a:stretch>
              <a:fillRect/>
            </a:stretch>
          </p:blipFill>
          <p:spPr>
            <a:xfrm>
              <a:off x="3485388" y="1417383"/>
              <a:ext cx="1039355" cy="310959"/>
            </a:xfrm>
            <a:prstGeom prst="rect">
              <a:avLst/>
            </a:prstGeom>
          </p:spPr>
        </p:pic>
        <p:sp>
          <p:nvSpPr>
            <p:cNvPr id="95" name="object 95"/>
            <p:cNvSpPr/>
            <p:nvPr/>
          </p:nvSpPr>
          <p:spPr>
            <a:xfrm>
              <a:off x="3643122" y="1496821"/>
              <a:ext cx="843915" cy="114300"/>
            </a:xfrm>
            <a:custGeom>
              <a:avLst/>
              <a:gdLst/>
              <a:ahLst/>
              <a:cxnLst/>
              <a:rect l="l" t="t" r="r" b="b"/>
              <a:pathLst>
                <a:path w="843914" h="114300">
                  <a:moveTo>
                    <a:pt x="115188" y="0"/>
                  </a:moveTo>
                  <a:lnTo>
                    <a:pt x="0" y="55372"/>
                  </a:lnTo>
                  <a:lnTo>
                    <a:pt x="113411" y="114300"/>
                  </a:lnTo>
                  <a:lnTo>
                    <a:pt x="114005" y="76106"/>
                  </a:lnTo>
                  <a:lnTo>
                    <a:pt x="94995" y="75818"/>
                  </a:lnTo>
                  <a:lnTo>
                    <a:pt x="95503" y="37718"/>
                  </a:lnTo>
                  <a:lnTo>
                    <a:pt x="114602" y="37718"/>
                  </a:lnTo>
                  <a:lnTo>
                    <a:pt x="115188" y="0"/>
                  </a:lnTo>
                  <a:close/>
                </a:path>
                <a:path w="843914" h="114300">
                  <a:moveTo>
                    <a:pt x="114597" y="38007"/>
                  </a:moveTo>
                  <a:lnTo>
                    <a:pt x="114005" y="76106"/>
                  </a:lnTo>
                  <a:lnTo>
                    <a:pt x="843026" y="87122"/>
                  </a:lnTo>
                  <a:lnTo>
                    <a:pt x="843533" y="49022"/>
                  </a:lnTo>
                  <a:lnTo>
                    <a:pt x="114597" y="38007"/>
                  </a:lnTo>
                  <a:close/>
                </a:path>
                <a:path w="843914" h="114300">
                  <a:moveTo>
                    <a:pt x="95503" y="37718"/>
                  </a:moveTo>
                  <a:lnTo>
                    <a:pt x="94995" y="75818"/>
                  </a:lnTo>
                  <a:lnTo>
                    <a:pt x="114005" y="76106"/>
                  </a:lnTo>
                  <a:lnTo>
                    <a:pt x="114597" y="38007"/>
                  </a:lnTo>
                  <a:lnTo>
                    <a:pt x="95503" y="37718"/>
                  </a:lnTo>
                  <a:close/>
                </a:path>
                <a:path w="843914" h="114300">
                  <a:moveTo>
                    <a:pt x="114602" y="37718"/>
                  </a:moveTo>
                  <a:lnTo>
                    <a:pt x="95503" y="37718"/>
                  </a:lnTo>
                  <a:lnTo>
                    <a:pt x="114597" y="38007"/>
                  </a:lnTo>
                  <a:lnTo>
                    <a:pt x="114602" y="37718"/>
                  </a:lnTo>
                  <a:close/>
                </a:path>
              </a:pathLst>
            </a:custGeom>
            <a:solidFill>
              <a:srgbClr val="8063A1"/>
            </a:solidFill>
          </p:spPr>
          <p:txBody>
            <a:bodyPr wrap="square" lIns="0" tIns="0" rIns="0" bIns="0" rtlCol="0"/>
            <a:lstStyle/>
            <a:p>
              <a:endParaRPr/>
            </a:p>
          </p:txBody>
        </p:sp>
      </p:grpSp>
      <p:sp>
        <p:nvSpPr>
          <p:cNvPr id="96" name="object 96"/>
          <p:cNvSpPr txBox="1"/>
          <p:nvPr/>
        </p:nvSpPr>
        <p:spPr>
          <a:xfrm>
            <a:off x="3871721" y="2590038"/>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98" name="object 98"/>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97" name="object 97"/>
          <p:cNvSpPr txBox="1"/>
          <p:nvPr/>
        </p:nvSpPr>
        <p:spPr>
          <a:xfrm>
            <a:off x="3879341" y="4972050"/>
            <a:ext cx="1198245" cy="445134"/>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sp>
        <p:nvSpPr>
          <p:cNvPr id="99" name="TextBox 98"/>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00" name="Graphic 21"/>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01"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8870551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06146" y="936701"/>
            <a:ext cx="6478905" cy="503428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165" dirty="0">
                <a:solidFill>
                  <a:srgbClr val="0F243E"/>
                </a:solidFill>
                <a:latin typeface="Microsoft Sans Serif"/>
                <a:cs typeface="Microsoft Sans Serif"/>
              </a:rPr>
              <a:t>Assume:</a:t>
            </a:r>
            <a:r>
              <a:rPr sz="3100" spc="70" dirty="0">
                <a:solidFill>
                  <a:srgbClr val="0F243E"/>
                </a:solidFill>
                <a:latin typeface="Microsoft Sans Serif"/>
                <a:cs typeface="Microsoft Sans Serif"/>
              </a:rPr>
              <a:t> </a:t>
            </a:r>
            <a:r>
              <a:rPr sz="3100" spc="-280" dirty="0">
                <a:solidFill>
                  <a:srgbClr val="0F243E"/>
                </a:solidFill>
                <a:latin typeface="Microsoft Sans Serif"/>
                <a:cs typeface="Microsoft Sans Serif"/>
              </a:rPr>
              <a:t>P=</a:t>
            </a:r>
            <a:r>
              <a:rPr sz="3100" spc="7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0111</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0010</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1000</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105" dirty="0">
                <a:solidFill>
                  <a:srgbClr val="0F243E"/>
                </a:solidFill>
                <a:latin typeface="Microsoft Sans Serif"/>
                <a:cs typeface="Microsoft Sans Serif"/>
              </a:rPr>
              <a:t>Key0</a:t>
            </a:r>
            <a:r>
              <a:rPr sz="3100" spc="4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50" dirty="0">
                <a:solidFill>
                  <a:srgbClr val="0F243E"/>
                </a:solidFill>
                <a:latin typeface="Microsoft Sans Serif"/>
                <a:cs typeface="Microsoft Sans Serif"/>
              </a:rPr>
              <a:t> </a:t>
            </a:r>
            <a:r>
              <a:rPr sz="3100" spc="20" dirty="0">
                <a:solidFill>
                  <a:srgbClr val="0F243E"/>
                </a:solidFill>
                <a:latin typeface="Microsoft Sans Serif"/>
                <a:cs typeface="Microsoft Sans Serif"/>
              </a:rPr>
              <a:t>w0w1</a:t>
            </a:r>
            <a:endParaRPr sz="3100">
              <a:latin typeface="Microsoft Sans Serif"/>
              <a:cs typeface="Microsoft Sans Serif"/>
            </a:endParaRPr>
          </a:p>
          <a:p>
            <a:pPr marL="1383665">
              <a:lnSpc>
                <a:spcPct val="100000"/>
              </a:lnSpc>
              <a:spcBef>
                <a:spcPts val="2235"/>
              </a:spcBef>
            </a:pPr>
            <a:r>
              <a:rPr sz="3100" spc="-20" dirty="0">
                <a:solidFill>
                  <a:srgbClr val="0F243E"/>
                </a:solidFill>
                <a:latin typeface="Microsoft Sans Serif"/>
                <a:cs typeface="Microsoft Sans Serif"/>
              </a:rPr>
              <a:t>=</a:t>
            </a:r>
            <a:r>
              <a:rPr sz="3100" spc="60" dirty="0">
                <a:solidFill>
                  <a:srgbClr val="0F243E"/>
                </a:solidFill>
                <a:latin typeface="Microsoft Sans Serif"/>
                <a:cs typeface="Microsoft Sans Serif"/>
              </a:rPr>
              <a:t> 0100 1010 1111</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0101</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105" dirty="0">
                <a:solidFill>
                  <a:srgbClr val="0F243E"/>
                </a:solidFill>
                <a:latin typeface="Microsoft Sans Serif"/>
                <a:cs typeface="Microsoft Sans Serif"/>
              </a:rPr>
              <a:t>Key1</a:t>
            </a:r>
            <a:r>
              <a:rPr sz="3100" spc="4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50" dirty="0">
                <a:solidFill>
                  <a:srgbClr val="0F243E"/>
                </a:solidFill>
                <a:latin typeface="Microsoft Sans Serif"/>
                <a:cs typeface="Microsoft Sans Serif"/>
              </a:rPr>
              <a:t> </a:t>
            </a:r>
            <a:r>
              <a:rPr sz="3100" spc="20" dirty="0">
                <a:solidFill>
                  <a:srgbClr val="0F243E"/>
                </a:solidFill>
                <a:latin typeface="Microsoft Sans Serif"/>
                <a:cs typeface="Microsoft Sans Serif"/>
              </a:rPr>
              <a:t>w2w3</a:t>
            </a:r>
            <a:endParaRPr sz="3100">
              <a:latin typeface="Microsoft Sans Serif"/>
              <a:cs typeface="Microsoft Sans Serif"/>
            </a:endParaRPr>
          </a:p>
          <a:p>
            <a:pPr marL="1383665">
              <a:lnSpc>
                <a:spcPct val="100000"/>
              </a:lnSpc>
              <a:spcBef>
                <a:spcPts val="2230"/>
              </a:spcBef>
            </a:pPr>
            <a:r>
              <a:rPr sz="3100" spc="-20" dirty="0">
                <a:solidFill>
                  <a:srgbClr val="0F243E"/>
                </a:solidFill>
                <a:latin typeface="Microsoft Sans Serif"/>
                <a:cs typeface="Microsoft Sans Serif"/>
              </a:rPr>
              <a:t>=</a:t>
            </a:r>
            <a:r>
              <a:rPr sz="3100" spc="60" dirty="0">
                <a:solidFill>
                  <a:srgbClr val="0F243E"/>
                </a:solidFill>
                <a:latin typeface="Microsoft Sans Serif"/>
                <a:cs typeface="Microsoft Sans Serif"/>
              </a:rPr>
              <a:t> 1101 1101 0010</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1000</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105" dirty="0">
                <a:solidFill>
                  <a:srgbClr val="0F243E"/>
                </a:solidFill>
                <a:latin typeface="Microsoft Sans Serif"/>
                <a:cs typeface="Microsoft Sans Serif"/>
              </a:rPr>
              <a:t>Key2</a:t>
            </a:r>
            <a:r>
              <a:rPr sz="3100" spc="4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50" dirty="0">
                <a:solidFill>
                  <a:srgbClr val="0F243E"/>
                </a:solidFill>
                <a:latin typeface="Microsoft Sans Serif"/>
                <a:cs typeface="Microsoft Sans Serif"/>
              </a:rPr>
              <a:t> </a:t>
            </a:r>
            <a:r>
              <a:rPr sz="3100" spc="20" dirty="0">
                <a:solidFill>
                  <a:srgbClr val="0F243E"/>
                </a:solidFill>
                <a:latin typeface="Microsoft Sans Serif"/>
                <a:cs typeface="Microsoft Sans Serif"/>
              </a:rPr>
              <a:t>w4w5</a:t>
            </a:r>
            <a:endParaRPr sz="3100">
              <a:latin typeface="Microsoft Sans Serif"/>
              <a:cs typeface="Microsoft Sans Serif"/>
            </a:endParaRPr>
          </a:p>
          <a:p>
            <a:pPr marL="1497965">
              <a:lnSpc>
                <a:spcPct val="100000"/>
              </a:lnSpc>
              <a:spcBef>
                <a:spcPts val="2230"/>
              </a:spcBef>
            </a:pPr>
            <a:r>
              <a:rPr sz="3100" spc="-20" dirty="0">
                <a:solidFill>
                  <a:srgbClr val="0F243E"/>
                </a:solidFill>
                <a:latin typeface="Microsoft Sans Serif"/>
                <a:cs typeface="Microsoft Sans Serif"/>
              </a:rPr>
              <a:t>=</a:t>
            </a:r>
            <a:r>
              <a:rPr sz="3100" spc="60" dirty="0">
                <a:solidFill>
                  <a:srgbClr val="0F243E"/>
                </a:solidFill>
                <a:latin typeface="Microsoft Sans Serif"/>
                <a:cs typeface="Microsoft Sans Serif"/>
              </a:rPr>
              <a:t> 1000 0111 1010</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1111</a:t>
            </a:r>
            <a:endParaRPr sz="3100">
              <a:latin typeface="Microsoft Sans Serif"/>
              <a:cs typeface="Microsoft Sans Serif"/>
            </a:endParaRPr>
          </a:p>
        </p:txBody>
      </p:sp>
      <p:sp>
        <p:nvSpPr>
          <p:cNvPr id="9" name="object 9"/>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0" name="TextBox 9"/>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2"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1616919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2255" y="1816544"/>
            <a:ext cx="12215495" cy="5055235"/>
            <a:chOff x="-12255" y="1816544"/>
            <a:chExt cx="12215495" cy="5055235"/>
          </a:xfrm>
        </p:grpSpPr>
        <p:sp>
          <p:nvSpPr>
            <p:cNvPr id="3" name="object 3"/>
            <p:cNvSpPr/>
            <p:nvPr/>
          </p:nvSpPr>
          <p:spPr>
            <a:xfrm>
              <a:off x="131826" y="4371594"/>
              <a:ext cx="3657600" cy="1740535"/>
            </a:xfrm>
            <a:custGeom>
              <a:avLst/>
              <a:gdLst/>
              <a:ahLst/>
              <a:cxnLst/>
              <a:rect l="l" t="t" r="r" b="b"/>
              <a:pathLst>
                <a:path w="3657600" h="1740535">
                  <a:moveTo>
                    <a:pt x="3657600" y="0"/>
                  </a:moveTo>
                  <a:lnTo>
                    <a:pt x="0" y="0"/>
                  </a:lnTo>
                  <a:lnTo>
                    <a:pt x="0" y="1740407"/>
                  </a:lnTo>
                  <a:lnTo>
                    <a:pt x="3657600" y="1740407"/>
                  </a:lnTo>
                  <a:lnTo>
                    <a:pt x="3657600" y="0"/>
                  </a:lnTo>
                  <a:close/>
                </a:path>
              </a:pathLst>
            </a:custGeom>
            <a:solidFill>
              <a:srgbClr val="4F81BC"/>
            </a:solidFill>
          </p:spPr>
          <p:txBody>
            <a:bodyPr wrap="square" lIns="0" tIns="0" rIns="0" bIns="0" rtlCol="0"/>
            <a:lstStyle/>
            <a:p>
              <a:endParaRPr/>
            </a:p>
          </p:txBody>
        </p:sp>
        <p:sp>
          <p:nvSpPr>
            <p:cNvPr id="4" name="object 4"/>
            <p:cNvSpPr/>
            <p:nvPr/>
          </p:nvSpPr>
          <p:spPr>
            <a:xfrm>
              <a:off x="131826" y="4371594"/>
              <a:ext cx="3657600" cy="1740535"/>
            </a:xfrm>
            <a:custGeom>
              <a:avLst/>
              <a:gdLst/>
              <a:ahLst/>
              <a:cxnLst/>
              <a:rect l="l" t="t" r="r" b="b"/>
              <a:pathLst>
                <a:path w="3657600" h="1740535">
                  <a:moveTo>
                    <a:pt x="0" y="1740407"/>
                  </a:moveTo>
                  <a:lnTo>
                    <a:pt x="3657600" y="1740407"/>
                  </a:lnTo>
                  <a:lnTo>
                    <a:pt x="3657600" y="0"/>
                  </a:lnTo>
                  <a:lnTo>
                    <a:pt x="0" y="0"/>
                  </a:lnTo>
                  <a:lnTo>
                    <a:pt x="0" y="1740407"/>
                  </a:lnTo>
                  <a:close/>
                </a:path>
              </a:pathLst>
            </a:custGeom>
            <a:ln w="25908">
              <a:solidFill>
                <a:srgbClr val="385D89"/>
              </a:solidFill>
            </a:ln>
          </p:spPr>
          <p:txBody>
            <a:bodyPr wrap="square" lIns="0" tIns="0" rIns="0" bIns="0" rtlCol="0"/>
            <a:lstStyle/>
            <a:p>
              <a:endParaRPr/>
            </a:p>
          </p:txBody>
        </p:sp>
        <p:sp>
          <p:nvSpPr>
            <p:cNvPr id="5" name="object 5"/>
            <p:cNvSpPr/>
            <p:nvPr/>
          </p:nvSpPr>
          <p:spPr>
            <a:xfrm>
              <a:off x="151637" y="1829562"/>
              <a:ext cx="3657600" cy="2464435"/>
            </a:xfrm>
            <a:custGeom>
              <a:avLst/>
              <a:gdLst/>
              <a:ahLst/>
              <a:cxnLst/>
              <a:rect l="l" t="t" r="r" b="b"/>
              <a:pathLst>
                <a:path w="3657600" h="2464435">
                  <a:moveTo>
                    <a:pt x="3657600" y="0"/>
                  </a:moveTo>
                  <a:lnTo>
                    <a:pt x="0" y="0"/>
                  </a:lnTo>
                  <a:lnTo>
                    <a:pt x="0" y="2464308"/>
                  </a:lnTo>
                  <a:lnTo>
                    <a:pt x="3657600" y="2464308"/>
                  </a:lnTo>
                  <a:lnTo>
                    <a:pt x="3657600" y="0"/>
                  </a:lnTo>
                  <a:close/>
                </a:path>
              </a:pathLst>
            </a:custGeom>
            <a:solidFill>
              <a:srgbClr val="4F81BC"/>
            </a:solidFill>
          </p:spPr>
          <p:txBody>
            <a:bodyPr wrap="square" lIns="0" tIns="0" rIns="0" bIns="0" rtlCol="0"/>
            <a:lstStyle/>
            <a:p>
              <a:endParaRPr/>
            </a:p>
          </p:txBody>
        </p:sp>
        <p:sp>
          <p:nvSpPr>
            <p:cNvPr id="6" name="object 6"/>
            <p:cNvSpPr/>
            <p:nvPr/>
          </p:nvSpPr>
          <p:spPr>
            <a:xfrm>
              <a:off x="151637" y="1829562"/>
              <a:ext cx="3657600" cy="2464435"/>
            </a:xfrm>
            <a:custGeom>
              <a:avLst/>
              <a:gdLst/>
              <a:ahLst/>
              <a:cxnLst/>
              <a:rect l="l" t="t" r="r" b="b"/>
              <a:pathLst>
                <a:path w="3657600" h="2464435">
                  <a:moveTo>
                    <a:pt x="0" y="2464308"/>
                  </a:moveTo>
                  <a:lnTo>
                    <a:pt x="3657600" y="2464308"/>
                  </a:lnTo>
                  <a:lnTo>
                    <a:pt x="3657600" y="0"/>
                  </a:lnTo>
                  <a:lnTo>
                    <a:pt x="0" y="0"/>
                  </a:lnTo>
                  <a:lnTo>
                    <a:pt x="0" y="2464308"/>
                  </a:lnTo>
                  <a:close/>
                </a:path>
              </a:pathLst>
            </a:custGeom>
            <a:ln w="25908">
              <a:solidFill>
                <a:srgbClr val="385D89"/>
              </a:solidFill>
            </a:ln>
          </p:spPr>
          <p:txBody>
            <a:bodyPr wrap="square" lIns="0" tIns="0" rIns="0" bIns="0" rtlCol="0"/>
            <a:lstStyle/>
            <a:p>
              <a:endParaRPr/>
            </a:p>
          </p:txBody>
        </p:sp>
        <p:sp>
          <p:nvSpPr>
            <p:cNvPr id="7" name="object 7"/>
            <p:cNvSpPr/>
            <p:nvPr/>
          </p:nvSpPr>
          <p:spPr>
            <a:xfrm>
              <a:off x="293370" y="25915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8" name="object 8"/>
            <p:cNvSpPr/>
            <p:nvPr/>
          </p:nvSpPr>
          <p:spPr>
            <a:xfrm>
              <a:off x="293370" y="25915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15" name="object 15"/>
          <p:cNvSpPr txBox="1"/>
          <p:nvPr/>
        </p:nvSpPr>
        <p:spPr>
          <a:xfrm>
            <a:off x="1451610" y="2600070"/>
            <a:ext cx="103505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Shift</a:t>
            </a:r>
            <a:r>
              <a:rPr sz="2000" b="1" spc="-80" dirty="0">
                <a:latin typeface="Calibri"/>
                <a:cs typeface="Calibri"/>
              </a:rPr>
              <a:t> </a:t>
            </a:r>
            <a:r>
              <a:rPr sz="2000" b="1" spc="-15" dirty="0">
                <a:latin typeface="Calibri"/>
                <a:cs typeface="Calibri"/>
              </a:rPr>
              <a:t>Row</a:t>
            </a:r>
            <a:endParaRPr sz="2000">
              <a:latin typeface="Calibri"/>
              <a:cs typeface="Calibri"/>
            </a:endParaRPr>
          </a:p>
        </p:txBody>
      </p:sp>
      <p:grpSp>
        <p:nvGrpSpPr>
          <p:cNvPr id="16" name="object 16"/>
          <p:cNvGrpSpPr/>
          <p:nvPr/>
        </p:nvGrpSpPr>
        <p:grpSpPr>
          <a:xfrm>
            <a:off x="280352" y="3188144"/>
            <a:ext cx="3378835" cy="407034"/>
            <a:chOff x="280352" y="3188144"/>
            <a:chExt cx="3378835" cy="407034"/>
          </a:xfrm>
        </p:grpSpPr>
        <p:sp>
          <p:nvSpPr>
            <p:cNvPr id="17" name="object 17"/>
            <p:cNvSpPr/>
            <p:nvPr/>
          </p:nvSpPr>
          <p:spPr>
            <a:xfrm>
              <a:off x="293370" y="32011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18" name="object 18"/>
            <p:cNvSpPr/>
            <p:nvPr/>
          </p:nvSpPr>
          <p:spPr>
            <a:xfrm>
              <a:off x="293370" y="32011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19" name="object 19"/>
          <p:cNvSpPr txBox="1"/>
          <p:nvPr/>
        </p:nvSpPr>
        <p:spPr>
          <a:xfrm>
            <a:off x="1268730" y="3209670"/>
            <a:ext cx="1400810" cy="330835"/>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Mix</a:t>
            </a:r>
            <a:r>
              <a:rPr sz="2000" b="1" spc="-70" dirty="0">
                <a:latin typeface="Calibri"/>
                <a:cs typeface="Calibri"/>
              </a:rPr>
              <a:t> </a:t>
            </a:r>
            <a:r>
              <a:rPr sz="2000" b="1" dirty="0">
                <a:latin typeface="Calibri"/>
                <a:cs typeface="Calibri"/>
              </a:rPr>
              <a:t>Columns</a:t>
            </a:r>
            <a:endParaRPr sz="2000">
              <a:latin typeface="Calibri"/>
              <a:cs typeface="Calibri"/>
            </a:endParaRPr>
          </a:p>
        </p:txBody>
      </p:sp>
      <p:grpSp>
        <p:nvGrpSpPr>
          <p:cNvPr id="20" name="object 20"/>
          <p:cNvGrpSpPr/>
          <p:nvPr/>
        </p:nvGrpSpPr>
        <p:grpSpPr>
          <a:xfrm>
            <a:off x="286448" y="3797744"/>
            <a:ext cx="3378835" cy="407034"/>
            <a:chOff x="286448" y="3797744"/>
            <a:chExt cx="3378835" cy="407034"/>
          </a:xfrm>
        </p:grpSpPr>
        <p:sp>
          <p:nvSpPr>
            <p:cNvPr id="21" name="object 21"/>
            <p:cNvSpPr/>
            <p:nvPr/>
          </p:nvSpPr>
          <p:spPr>
            <a:xfrm>
              <a:off x="299466" y="38107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2" name="object 22"/>
            <p:cNvSpPr/>
            <p:nvPr/>
          </p:nvSpPr>
          <p:spPr>
            <a:xfrm>
              <a:off x="299466" y="38107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23" name="object 23"/>
          <p:cNvSpPr txBox="1"/>
          <p:nvPr/>
        </p:nvSpPr>
        <p:spPr>
          <a:xfrm>
            <a:off x="1159560"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24" name="object 24"/>
          <p:cNvGrpSpPr/>
          <p:nvPr/>
        </p:nvGrpSpPr>
        <p:grpSpPr>
          <a:xfrm>
            <a:off x="1812035" y="2953499"/>
            <a:ext cx="315595" cy="1033780"/>
            <a:chOff x="1812035" y="2953499"/>
            <a:chExt cx="315595" cy="1033780"/>
          </a:xfrm>
        </p:grpSpPr>
        <p:pic>
          <p:nvPicPr>
            <p:cNvPr id="25" name="object 25"/>
            <p:cNvPicPr/>
            <p:nvPr/>
          </p:nvPicPr>
          <p:blipFill>
            <a:blip r:embed="rId2" cstate="print"/>
            <a:stretch>
              <a:fillRect/>
            </a:stretch>
          </p:blipFill>
          <p:spPr>
            <a:xfrm>
              <a:off x="1812035" y="2953499"/>
              <a:ext cx="310959" cy="423684"/>
            </a:xfrm>
            <a:prstGeom prst="rect">
              <a:avLst/>
            </a:prstGeom>
          </p:spPr>
        </p:pic>
        <p:pic>
          <p:nvPicPr>
            <p:cNvPr id="26" name="object 26"/>
            <p:cNvPicPr/>
            <p:nvPr/>
          </p:nvPicPr>
          <p:blipFill>
            <a:blip r:embed="rId3" cstate="print"/>
            <a:stretch>
              <a:fillRect/>
            </a:stretch>
          </p:blipFill>
          <p:spPr>
            <a:xfrm>
              <a:off x="1912619" y="2972562"/>
              <a:ext cx="114300" cy="228600"/>
            </a:xfrm>
            <a:prstGeom prst="rect">
              <a:avLst/>
            </a:prstGeom>
          </p:spPr>
        </p:pic>
        <p:pic>
          <p:nvPicPr>
            <p:cNvPr id="27" name="object 27"/>
            <p:cNvPicPr/>
            <p:nvPr/>
          </p:nvPicPr>
          <p:blipFill>
            <a:blip r:embed="rId4" cstate="print"/>
            <a:stretch>
              <a:fillRect/>
            </a:stretch>
          </p:blipFill>
          <p:spPr>
            <a:xfrm>
              <a:off x="1816607" y="3561588"/>
              <a:ext cx="310959" cy="425195"/>
            </a:xfrm>
            <a:prstGeom prst="rect">
              <a:avLst/>
            </a:prstGeom>
          </p:spPr>
        </p:pic>
        <p:pic>
          <p:nvPicPr>
            <p:cNvPr id="28" name="object 28"/>
            <p:cNvPicPr/>
            <p:nvPr/>
          </p:nvPicPr>
          <p:blipFill>
            <a:blip r:embed="rId5" cstate="print"/>
            <a:stretch>
              <a:fillRect/>
            </a:stretch>
          </p:blipFill>
          <p:spPr>
            <a:xfrm>
              <a:off x="1915159" y="3581781"/>
              <a:ext cx="114300" cy="228981"/>
            </a:xfrm>
            <a:prstGeom prst="rect">
              <a:avLst/>
            </a:prstGeom>
          </p:spPr>
        </p:pic>
      </p:grpSp>
      <p:sp>
        <p:nvSpPr>
          <p:cNvPr id="29" name="object 29"/>
          <p:cNvSpPr txBox="1"/>
          <p:nvPr/>
        </p:nvSpPr>
        <p:spPr>
          <a:xfrm>
            <a:off x="293370" y="752094"/>
            <a:ext cx="3352800" cy="381000"/>
          </a:xfrm>
          <a:prstGeom prst="rect">
            <a:avLst/>
          </a:prstGeom>
          <a:ln w="25907">
            <a:solidFill>
              <a:srgbClr val="F79546"/>
            </a:solidFill>
          </a:ln>
        </p:spPr>
        <p:txBody>
          <a:bodyPr vert="horz" wrap="square" lIns="0" tIns="21590" rIns="0" bIns="0" rtlCol="0">
            <a:spAutoFit/>
          </a:bodyPr>
          <a:lstStyle/>
          <a:p>
            <a:pPr marL="840105">
              <a:lnSpc>
                <a:spcPct val="100000"/>
              </a:lnSpc>
              <a:spcBef>
                <a:spcPts val="170"/>
              </a:spcBef>
            </a:pPr>
            <a:r>
              <a:rPr sz="2000" b="1" dirty="0">
                <a:latin typeface="Calibri"/>
                <a:cs typeface="Calibri"/>
              </a:rPr>
              <a:t>16-bit</a:t>
            </a:r>
            <a:r>
              <a:rPr sz="2000" b="1" spc="-50" dirty="0">
                <a:latin typeface="Calibri"/>
                <a:cs typeface="Calibri"/>
              </a:rPr>
              <a:t> </a:t>
            </a:r>
            <a:r>
              <a:rPr sz="2000" b="1" spc="-5" dirty="0">
                <a:latin typeface="Calibri"/>
                <a:cs typeface="Calibri"/>
              </a:rPr>
              <a:t>Plain</a:t>
            </a:r>
            <a:r>
              <a:rPr sz="2000" b="1" spc="-35" dirty="0">
                <a:latin typeface="Calibri"/>
                <a:cs typeface="Calibri"/>
              </a:rPr>
              <a:t> </a:t>
            </a:r>
            <a:r>
              <a:rPr sz="2000" b="1" spc="-20" dirty="0">
                <a:latin typeface="Calibri"/>
                <a:cs typeface="Calibri"/>
              </a:rPr>
              <a:t>text</a:t>
            </a:r>
            <a:endParaRPr sz="2000">
              <a:latin typeface="Calibri"/>
              <a:cs typeface="Calibri"/>
            </a:endParaRPr>
          </a:p>
        </p:txBody>
      </p:sp>
      <p:sp>
        <p:nvSpPr>
          <p:cNvPr id="30" name="object 30"/>
          <p:cNvSpPr/>
          <p:nvPr/>
        </p:nvSpPr>
        <p:spPr>
          <a:xfrm>
            <a:off x="304038"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31" name="object 31"/>
          <p:cNvSpPr txBox="1"/>
          <p:nvPr/>
        </p:nvSpPr>
        <p:spPr>
          <a:xfrm>
            <a:off x="1047089" y="6182055"/>
            <a:ext cx="186563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16-bit</a:t>
            </a:r>
            <a:r>
              <a:rPr sz="2000" b="1" spc="-55" dirty="0">
                <a:latin typeface="Calibri"/>
                <a:cs typeface="Calibri"/>
              </a:rPr>
              <a:t> </a:t>
            </a:r>
            <a:r>
              <a:rPr sz="2000" b="1" spc="-5" dirty="0">
                <a:latin typeface="Calibri"/>
                <a:cs typeface="Calibri"/>
              </a:rPr>
              <a:t>Cipher</a:t>
            </a:r>
            <a:r>
              <a:rPr sz="2000" b="1" spc="-35" dirty="0">
                <a:latin typeface="Calibri"/>
                <a:cs typeface="Calibri"/>
              </a:rPr>
              <a:t> </a:t>
            </a:r>
            <a:r>
              <a:rPr sz="2000" b="1" spc="-15" dirty="0">
                <a:latin typeface="Calibri"/>
                <a:cs typeface="Calibri"/>
              </a:rPr>
              <a:t>text</a:t>
            </a:r>
            <a:endParaRPr sz="2000">
              <a:latin typeface="Calibri"/>
              <a:cs typeface="Calibri"/>
            </a:endParaRPr>
          </a:p>
        </p:txBody>
      </p:sp>
      <p:grpSp>
        <p:nvGrpSpPr>
          <p:cNvPr id="32" name="object 32"/>
          <p:cNvGrpSpPr/>
          <p:nvPr/>
        </p:nvGrpSpPr>
        <p:grpSpPr>
          <a:xfrm>
            <a:off x="286448" y="4419536"/>
            <a:ext cx="3378835" cy="407034"/>
            <a:chOff x="286448" y="4419536"/>
            <a:chExt cx="3378835" cy="407034"/>
          </a:xfrm>
        </p:grpSpPr>
        <p:sp>
          <p:nvSpPr>
            <p:cNvPr id="33" name="object 33"/>
            <p:cNvSpPr/>
            <p:nvPr/>
          </p:nvSpPr>
          <p:spPr>
            <a:xfrm>
              <a:off x="299466" y="44325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4" name="object 34"/>
            <p:cNvSpPr/>
            <p:nvPr/>
          </p:nvSpPr>
          <p:spPr>
            <a:xfrm>
              <a:off x="299466" y="44325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35" name="object 35"/>
          <p:cNvSpPr txBox="1"/>
          <p:nvPr/>
        </p:nvSpPr>
        <p:spPr>
          <a:xfrm>
            <a:off x="941628" y="4441952"/>
            <a:ext cx="2065655"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Nibble</a:t>
            </a:r>
            <a:r>
              <a:rPr sz="2000" b="1" spc="-7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36" name="object 36"/>
          <p:cNvGrpSpPr/>
          <p:nvPr/>
        </p:nvGrpSpPr>
        <p:grpSpPr>
          <a:xfrm>
            <a:off x="286448" y="5029136"/>
            <a:ext cx="3378835" cy="407034"/>
            <a:chOff x="286448" y="5029136"/>
            <a:chExt cx="3378835" cy="407034"/>
          </a:xfrm>
        </p:grpSpPr>
        <p:sp>
          <p:nvSpPr>
            <p:cNvPr id="37" name="object 37"/>
            <p:cNvSpPr/>
            <p:nvPr/>
          </p:nvSpPr>
          <p:spPr>
            <a:xfrm>
              <a:off x="299466" y="50421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8" name="object 38"/>
            <p:cNvSpPr/>
            <p:nvPr/>
          </p:nvSpPr>
          <p:spPr>
            <a:xfrm>
              <a:off x="299466" y="50421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39" name="object 39"/>
          <p:cNvSpPr txBox="1"/>
          <p:nvPr/>
        </p:nvSpPr>
        <p:spPr>
          <a:xfrm>
            <a:off x="1456689" y="5051552"/>
            <a:ext cx="103505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Shift</a:t>
            </a:r>
            <a:r>
              <a:rPr sz="2000" b="1" spc="-80" dirty="0">
                <a:latin typeface="Calibri"/>
                <a:cs typeface="Calibri"/>
              </a:rPr>
              <a:t> </a:t>
            </a:r>
            <a:r>
              <a:rPr sz="2000" b="1" spc="-15" dirty="0">
                <a:latin typeface="Calibri"/>
                <a:cs typeface="Calibri"/>
              </a:rPr>
              <a:t>Row</a:t>
            </a:r>
            <a:endParaRPr sz="2000">
              <a:latin typeface="Calibri"/>
              <a:cs typeface="Calibri"/>
            </a:endParaRPr>
          </a:p>
        </p:txBody>
      </p:sp>
      <p:grpSp>
        <p:nvGrpSpPr>
          <p:cNvPr id="40" name="object 40"/>
          <p:cNvGrpSpPr/>
          <p:nvPr/>
        </p:nvGrpSpPr>
        <p:grpSpPr>
          <a:xfrm>
            <a:off x="291020" y="5638736"/>
            <a:ext cx="3378835" cy="407034"/>
            <a:chOff x="291020" y="5638736"/>
            <a:chExt cx="3378835" cy="407034"/>
          </a:xfrm>
        </p:grpSpPr>
        <p:sp>
          <p:nvSpPr>
            <p:cNvPr id="41" name="object 41"/>
            <p:cNvSpPr/>
            <p:nvPr/>
          </p:nvSpPr>
          <p:spPr>
            <a:xfrm>
              <a:off x="304038" y="56517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2" name="object 42"/>
            <p:cNvSpPr/>
            <p:nvPr/>
          </p:nvSpPr>
          <p:spPr>
            <a:xfrm>
              <a:off x="304038" y="56517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3" name="object 43"/>
          <p:cNvSpPr txBox="1"/>
          <p:nvPr/>
        </p:nvSpPr>
        <p:spPr>
          <a:xfrm>
            <a:off x="1164437" y="5661456"/>
            <a:ext cx="163195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45" dirty="0">
                <a:latin typeface="Calibri"/>
                <a:cs typeface="Calibri"/>
              </a:rPr>
              <a:t> </a:t>
            </a:r>
            <a:r>
              <a:rPr sz="2000" b="1" spc="-5" dirty="0">
                <a:latin typeface="Calibri"/>
                <a:cs typeface="Calibri"/>
              </a:rPr>
              <a:t>Round</a:t>
            </a:r>
            <a:r>
              <a:rPr sz="2000" b="1" spc="-70" dirty="0">
                <a:latin typeface="Calibri"/>
                <a:cs typeface="Calibri"/>
              </a:rPr>
              <a:t> </a:t>
            </a:r>
            <a:r>
              <a:rPr sz="2000" b="1" spc="-20" dirty="0">
                <a:latin typeface="Calibri"/>
                <a:cs typeface="Calibri"/>
              </a:rPr>
              <a:t>Key</a:t>
            </a:r>
            <a:endParaRPr sz="2000">
              <a:latin typeface="Calibri"/>
              <a:cs typeface="Calibri"/>
            </a:endParaRPr>
          </a:p>
        </p:txBody>
      </p:sp>
      <p:grpSp>
        <p:nvGrpSpPr>
          <p:cNvPr id="44" name="object 44"/>
          <p:cNvGrpSpPr/>
          <p:nvPr/>
        </p:nvGrpSpPr>
        <p:grpSpPr>
          <a:xfrm>
            <a:off x="280352" y="1968944"/>
            <a:ext cx="3378835" cy="3858895"/>
            <a:chOff x="280352" y="1968944"/>
            <a:chExt cx="3378835" cy="3858895"/>
          </a:xfrm>
        </p:grpSpPr>
        <p:pic>
          <p:nvPicPr>
            <p:cNvPr id="45" name="object 45"/>
            <p:cNvPicPr/>
            <p:nvPr/>
          </p:nvPicPr>
          <p:blipFill>
            <a:blip r:embed="rId2" cstate="print"/>
            <a:stretch>
              <a:fillRect/>
            </a:stretch>
          </p:blipFill>
          <p:spPr>
            <a:xfrm>
              <a:off x="1818131" y="4794491"/>
              <a:ext cx="310959" cy="423684"/>
            </a:xfrm>
            <a:prstGeom prst="rect">
              <a:avLst/>
            </a:prstGeom>
          </p:spPr>
        </p:pic>
        <p:pic>
          <p:nvPicPr>
            <p:cNvPr id="46" name="object 46"/>
            <p:cNvPicPr/>
            <p:nvPr/>
          </p:nvPicPr>
          <p:blipFill>
            <a:blip r:embed="rId3" cstate="print"/>
            <a:stretch>
              <a:fillRect/>
            </a:stretch>
          </p:blipFill>
          <p:spPr>
            <a:xfrm>
              <a:off x="1918716" y="4813554"/>
              <a:ext cx="114300" cy="228600"/>
            </a:xfrm>
            <a:prstGeom prst="rect">
              <a:avLst/>
            </a:prstGeom>
          </p:spPr>
        </p:pic>
        <p:pic>
          <p:nvPicPr>
            <p:cNvPr id="47" name="object 47"/>
            <p:cNvPicPr/>
            <p:nvPr/>
          </p:nvPicPr>
          <p:blipFill>
            <a:blip r:embed="rId4" cstate="print"/>
            <a:stretch>
              <a:fillRect/>
            </a:stretch>
          </p:blipFill>
          <p:spPr>
            <a:xfrm>
              <a:off x="1822704" y="5402579"/>
              <a:ext cx="310959" cy="425195"/>
            </a:xfrm>
            <a:prstGeom prst="rect">
              <a:avLst/>
            </a:prstGeom>
          </p:spPr>
        </p:pic>
        <p:pic>
          <p:nvPicPr>
            <p:cNvPr id="48" name="object 48"/>
            <p:cNvPicPr/>
            <p:nvPr/>
          </p:nvPicPr>
          <p:blipFill>
            <a:blip r:embed="rId5" cstate="print"/>
            <a:stretch>
              <a:fillRect/>
            </a:stretch>
          </p:blipFill>
          <p:spPr>
            <a:xfrm>
              <a:off x="1921256" y="5422772"/>
              <a:ext cx="114300" cy="228981"/>
            </a:xfrm>
            <a:prstGeom prst="rect">
              <a:avLst/>
            </a:prstGeom>
          </p:spPr>
        </p:pic>
        <p:sp>
          <p:nvSpPr>
            <p:cNvPr id="49" name="object 49"/>
            <p:cNvSpPr/>
            <p:nvPr/>
          </p:nvSpPr>
          <p:spPr>
            <a:xfrm>
              <a:off x="293370" y="19819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50" name="object 50"/>
            <p:cNvSpPr/>
            <p:nvPr/>
          </p:nvSpPr>
          <p:spPr>
            <a:xfrm>
              <a:off x="293370" y="19819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51" name="object 51"/>
          <p:cNvSpPr txBox="1"/>
          <p:nvPr/>
        </p:nvSpPr>
        <p:spPr>
          <a:xfrm>
            <a:off x="936447" y="1989785"/>
            <a:ext cx="2066925"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Nibble</a:t>
            </a:r>
            <a:r>
              <a:rPr sz="2000" b="1" spc="-6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52" name="object 52"/>
          <p:cNvGrpSpPr/>
          <p:nvPr/>
        </p:nvGrpSpPr>
        <p:grpSpPr>
          <a:xfrm>
            <a:off x="280352" y="1356296"/>
            <a:ext cx="3378835" cy="1411605"/>
            <a:chOff x="280352" y="1356296"/>
            <a:chExt cx="3378835" cy="1411605"/>
          </a:xfrm>
        </p:grpSpPr>
        <p:pic>
          <p:nvPicPr>
            <p:cNvPr id="53" name="object 53"/>
            <p:cNvPicPr/>
            <p:nvPr/>
          </p:nvPicPr>
          <p:blipFill>
            <a:blip r:embed="rId2" cstate="print"/>
            <a:stretch>
              <a:fillRect/>
            </a:stretch>
          </p:blipFill>
          <p:spPr>
            <a:xfrm>
              <a:off x="1812036" y="2343899"/>
              <a:ext cx="310959" cy="423684"/>
            </a:xfrm>
            <a:prstGeom prst="rect">
              <a:avLst/>
            </a:prstGeom>
          </p:spPr>
        </p:pic>
        <p:pic>
          <p:nvPicPr>
            <p:cNvPr id="54" name="object 54"/>
            <p:cNvPicPr/>
            <p:nvPr/>
          </p:nvPicPr>
          <p:blipFill>
            <a:blip r:embed="rId3" cstate="print"/>
            <a:stretch>
              <a:fillRect/>
            </a:stretch>
          </p:blipFill>
          <p:spPr>
            <a:xfrm>
              <a:off x="1912619" y="2362961"/>
              <a:ext cx="114300" cy="228600"/>
            </a:xfrm>
            <a:prstGeom prst="rect">
              <a:avLst/>
            </a:prstGeom>
          </p:spPr>
        </p:pic>
        <p:sp>
          <p:nvSpPr>
            <p:cNvPr id="55" name="object 55"/>
            <p:cNvSpPr/>
            <p:nvPr/>
          </p:nvSpPr>
          <p:spPr>
            <a:xfrm>
              <a:off x="293370" y="136931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4AACC5"/>
            </a:solidFill>
          </p:spPr>
          <p:txBody>
            <a:bodyPr wrap="square" lIns="0" tIns="0" rIns="0" bIns="0" rtlCol="0"/>
            <a:lstStyle/>
            <a:p>
              <a:endParaRPr/>
            </a:p>
          </p:txBody>
        </p:sp>
        <p:sp>
          <p:nvSpPr>
            <p:cNvPr id="56" name="object 56"/>
            <p:cNvSpPr/>
            <p:nvPr/>
          </p:nvSpPr>
          <p:spPr>
            <a:xfrm>
              <a:off x="2933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357C91"/>
              </a:solidFill>
            </a:ln>
          </p:spPr>
          <p:txBody>
            <a:bodyPr wrap="square" lIns="0" tIns="0" rIns="0" bIns="0" rtlCol="0"/>
            <a:lstStyle/>
            <a:p>
              <a:endParaRPr/>
            </a:p>
          </p:txBody>
        </p:sp>
      </p:grpSp>
      <p:sp>
        <p:nvSpPr>
          <p:cNvPr id="57" name="object 57"/>
          <p:cNvSpPr txBox="1"/>
          <p:nvPr/>
        </p:nvSpPr>
        <p:spPr>
          <a:xfrm>
            <a:off x="1154379"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Calibri"/>
                <a:cs typeface="Calibri"/>
              </a:rPr>
              <a:t>Add</a:t>
            </a:r>
            <a:r>
              <a:rPr sz="2000" b="1" spc="-35" dirty="0">
                <a:solidFill>
                  <a:srgbClr val="FFFFFF"/>
                </a:solidFill>
                <a:latin typeface="Calibri"/>
                <a:cs typeface="Calibri"/>
              </a:rPr>
              <a:t> </a:t>
            </a:r>
            <a:r>
              <a:rPr sz="2000" b="1" spc="-10" dirty="0">
                <a:solidFill>
                  <a:srgbClr val="FFFFFF"/>
                </a:solidFill>
                <a:latin typeface="Calibri"/>
                <a:cs typeface="Calibri"/>
              </a:rPr>
              <a:t>Round</a:t>
            </a:r>
            <a:r>
              <a:rPr sz="2000" b="1" spc="-60" dirty="0">
                <a:solidFill>
                  <a:srgbClr val="FFFFFF"/>
                </a:solidFill>
                <a:latin typeface="Calibri"/>
                <a:cs typeface="Calibri"/>
              </a:rPr>
              <a:t> </a:t>
            </a:r>
            <a:r>
              <a:rPr sz="2000" b="1" spc="-20" dirty="0">
                <a:solidFill>
                  <a:srgbClr val="FFFFFF"/>
                </a:solidFill>
                <a:latin typeface="Calibri"/>
                <a:cs typeface="Calibri"/>
              </a:rPr>
              <a:t>Key</a:t>
            </a:r>
            <a:endParaRPr sz="2000">
              <a:latin typeface="Calibri"/>
              <a:cs typeface="Calibri"/>
            </a:endParaRPr>
          </a:p>
        </p:txBody>
      </p:sp>
      <p:grpSp>
        <p:nvGrpSpPr>
          <p:cNvPr id="58" name="object 58"/>
          <p:cNvGrpSpPr/>
          <p:nvPr/>
        </p:nvGrpSpPr>
        <p:grpSpPr>
          <a:xfrm>
            <a:off x="1812035" y="1114018"/>
            <a:ext cx="6049010" cy="5354320"/>
            <a:chOff x="1812035" y="1114018"/>
            <a:chExt cx="6049010" cy="5354320"/>
          </a:xfrm>
        </p:grpSpPr>
        <p:pic>
          <p:nvPicPr>
            <p:cNvPr id="59" name="object 59"/>
            <p:cNvPicPr/>
            <p:nvPr/>
          </p:nvPicPr>
          <p:blipFill>
            <a:blip r:embed="rId2" cstate="print"/>
            <a:stretch>
              <a:fillRect/>
            </a:stretch>
          </p:blipFill>
          <p:spPr>
            <a:xfrm>
              <a:off x="1812035" y="1731251"/>
              <a:ext cx="310959" cy="423684"/>
            </a:xfrm>
            <a:prstGeom prst="rect">
              <a:avLst/>
            </a:prstGeom>
          </p:spPr>
        </p:pic>
        <p:pic>
          <p:nvPicPr>
            <p:cNvPr id="60" name="object 60"/>
            <p:cNvPicPr/>
            <p:nvPr/>
          </p:nvPicPr>
          <p:blipFill>
            <a:blip r:embed="rId3" cstate="print"/>
            <a:stretch>
              <a:fillRect/>
            </a:stretch>
          </p:blipFill>
          <p:spPr>
            <a:xfrm>
              <a:off x="1912619" y="1750314"/>
              <a:ext cx="114300" cy="228600"/>
            </a:xfrm>
            <a:prstGeom prst="rect">
              <a:avLst/>
            </a:prstGeom>
          </p:spPr>
        </p:pic>
        <p:pic>
          <p:nvPicPr>
            <p:cNvPr id="61" name="object 61"/>
            <p:cNvPicPr/>
            <p:nvPr/>
          </p:nvPicPr>
          <p:blipFill>
            <a:blip r:embed="rId2" cstate="print"/>
            <a:stretch>
              <a:fillRect/>
            </a:stretch>
          </p:blipFill>
          <p:spPr>
            <a:xfrm>
              <a:off x="1825751" y="4184891"/>
              <a:ext cx="310959" cy="423684"/>
            </a:xfrm>
            <a:prstGeom prst="rect">
              <a:avLst/>
            </a:prstGeom>
          </p:spPr>
        </p:pic>
        <p:pic>
          <p:nvPicPr>
            <p:cNvPr id="62" name="object 62"/>
            <p:cNvPicPr/>
            <p:nvPr/>
          </p:nvPicPr>
          <p:blipFill>
            <a:blip r:embed="rId3" cstate="print"/>
            <a:stretch>
              <a:fillRect/>
            </a:stretch>
          </p:blipFill>
          <p:spPr>
            <a:xfrm>
              <a:off x="1926335" y="4203954"/>
              <a:ext cx="114300" cy="228600"/>
            </a:xfrm>
            <a:prstGeom prst="rect">
              <a:avLst/>
            </a:prstGeom>
          </p:spPr>
        </p:pic>
        <p:pic>
          <p:nvPicPr>
            <p:cNvPr id="63" name="object 63"/>
            <p:cNvPicPr/>
            <p:nvPr/>
          </p:nvPicPr>
          <p:blipFill>
            <a:blip r:embed="rId6" cstate="print"/>
            <a:stretch>
              <a:fillRect/>
            </a:stretch>
          </p:blipFill>
          <p:spPr>
            <a:xfrm>
              <a:off x="1812035" y="1114018"/>
              <a:ext cx="310959" cy="431317"/>
            </a:xfrm>
            <a:prstGeom prst="rect">
              <a:avLst/>
            </a:prstGeom>
          </p:spPr>
        </p:pic>
        <p:pic>
          <p:nvPicPr>
            <p:cNvPr id="64" name="object 64"/>
            <p:cNvPicPr/>
            <p:nvPr/>
          </p:nvPicPr>
          <p:blipFill>
            <a:blip r:embed="rId7" cstate="print"/>
            <a:stretch>
              <a:fillRect/>
            </a:stretch>
          </p:blipFill>
          <p:spPr>
            <a:xfrm>
              <a:off x="1912619" y="1133094"/>
              <a:ext cx="114300" cy="236219"/>
            </a:xfrm>
            <a:prstGeom prst="rect">
              <a:avLst/>
            </a:prstGeom>
          </p:spPr>
        </p:pic>
        <p:pic>
          <p:nvPicPr>
            <p:cNvPr id="65" name="object 65"/>
            <p:cNvPicPr/>
            <p:nvPr/>
          </p:nvPicPr>
          <p:blipFill>
            <a:blip r:embed="rId8" cstate="print"/>
            <a:stretch>
              <a:fillRect/>
            </a:stretch>
          </p:blipFill>
          <p:spPr>
            <a:xfrm>
              <a:off x="1822703" y="6001512"/>
              <a:ext cx="310959" cy="466382"/>
            </a:xfrm>
            <a:prstGeom prst="rect">
              <a:avLst/>
            </a:prstGeom>
          </p:spPr>
        </p:pic>
        <p:sp>
          <p:nvSpPr>
            <p:cNvPr id="66" name="object 66"/>
            <p:cNvSpPr/>
            <p:nvPr/>
          </p:nvSpPr>
          <p:spPr>
            <a:xfrm>
              <a:off x="1923287" y="6020562"/>
              <a:ext cx="114300" cy="270510"/>
            </a:xfrm>
            <a:custGeom>
              <a:avLst/>
              <a:gdLst/>
              <a:ahLst/>
              <a:cxnLst/>
              <a:rect l="l" t="t" r="r" b="b"/>
              <a:pathLst>
                <a:path w="114300" h="270510">
                  <a:moveTo>
                    <a:pt x="38100" y="156209"/>
                  </a:moveTo>
                  <a:lnTo>
                    <a:pt x="0" y="156209"/>
                  </a:lnTo>
                  <a:lnTo>
                    <a:pt x="57150" y="270509"/>
                  </a:lnTo>
                  <a:lnTo>
                    <a:pt x="104775" y="175259"/>
                  </a:lnTo>
                  <a:lnTo>
                    <a:pt x="38100" y="175259"/>
                  </a:lnTo>
                  <a:lnTo>
                    <a:pt x="38100" y="156209"/>
                  </a:lnTo>
                  <a:close/>
                </a:path>
                <a:path w="114300" h="270510">
                  <a:moveTo>
                    <a:pt x="76200" y="0"/>
                  </a:moveTo>
                  <a:lnTo>
                    <a:pt x="38100" y="0"/>
                  </a:lnTo>
                  <a:lnTo>
                    <a:pt x="38100" y="175259"/>
                  </a:lnTo>
                  <a:lnTo>
                    <a:pt x="76200" y="175259"/>
                  </a:lnTo>
                  <a:lnTo>
                    <a:pt x="76200" y="0"/>
                  </a:lnTo>
                  <a:close/>
                </a:path>
                <a:path w="114300" h="270510">
                  <a:moveTo>
                    <a:pt x="114300" y="156209"/>
                  </a:moveTo>
                  <a:lnTo>
                    <a:pt x="76200" y="156209"/>
                  </a:lnTo>
                  <a:lnTo>
                    <a:pt x="76200" y="175259"/>
                  </a:lnTo>
                  <a:lnTo>
                    <a:pt x="104775" y="175259"/>
                  </a:lnTo>
                  <a:lnTo>
                    <a:pt x="114300" y="156209"/>
                  </a:lnTo>
                  <a:close/>
                </a:path>
              </a:pathLst>
            </a:custGeom>
            <a:solidFill>
              <a:srgbClr val="C0504D"/>
            </a:solidFill>
          </p:spPr>
          <p:txBody>
            <a:bodyPr wrap="square" lIns="0" tIns="0" rIns="0" bIns="0" rtlCol="0"/>
            <a:lstStyle/>
            <a:p>
              <a:endParaRPr/>
            </a:p>
          </p:txBody>
        </p:sp>
        <p:sp>
          <p:nvSpPr>
            <p:cNvPr id="67" name="object 67"/>
            <p:cNvSpPr/>
            <p:nvPr/>
          </p:nvSpPr>
          <p:spPr>
            <a:xfrm>
              <a:off x="4495037" y="3822954"/>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68" name="object 68"/>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69" name="object 69"/>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70" name="object 70"/>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71" name="object 71"/>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sp>
        <p:nvSpPr>
          <p:cNvPr id="72" name="object 72"/>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73" name="object 73"/>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74" name="object 74"/>
          <p:cNvGrpSpPr/>
          <p:nvPr/>
        </p:nvGrpSpPr>
        <p:grpSpPr>
          <a:xfrm>
            <a:off x="4477448" y="1981136"/>
            <a:ext cx="3378835" cy="3860800"/>
            <a:chOff x="4477448" y="1981136"/>
            <a:chExt cx="3378835" cy="3860800"/>
          </a:xfrm>
        </p:grpSpPr>
        <p:pic>
          <p:nvPicPr>
            <p:cNvPr id="75" name="object 75"/>
            <p:cNvPicPr/>
            <p:nvPr/>
          </p:nvPicPr>
          <p:blipFill>
            <a:blip r:embed="rId9" cstate="print"/>
            <a:stretch>
              <a:fillRect/>
            </a:stretch>
          </p:blipFill>
          <p:spPr>
            <a:xfrm>
              <a:off x="6018275" y="4808219"/>
              <a:ext cx="310959" cy="1033297"/>
            </a:xfrm>
            <a:prstGeom prst="rect">
              <a:avLst/>
            </a:prstGeom>
          </p:spPr>
        </p:pic>
        <p:sp>
          <p:nvSpPr>
            <p:cNvPr id="76" name="object 76"/>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77" name="object 77"/>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78" name="object 78"/>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79" name="object 79"/>
          <p:cNvGrpSpPr/>
          <p:nvPr/>
        </p:nvGrpSpPr>
        <p:grpSpPr>
          <a:xfrm>
            <a:off x="4477448" y="1370012"/>
            <a:ext cx="3378835" cy="2629535"/>
            <a:chOff x="4477448" y="1370012"/>
            <a:chExt cx="3378835" cy="2629535"/>
          </a:xfrm>
        </p:grpSpPr>
        <p:pic>
          <p:nvPicPr>
            <p:cNvPr id="80" name="object 80"/>
            <p:cNvPicPr/>
            <p:nvPr/>
          </p:nvPicPr>
          <p:blipFill>
            <a:blip r:embed="rId10" cstate="print"/>
            <a:stretch>
              <a:fillRect/>
            </a:stretch>
          </p:blipFill>
          <p:spPr>
            <a:xfrm>
              <a:off x="6013703" y="2356103"/>
              <a:ext cx="310959" cy="1642872"/>
            </a:xfrm>
            <a:prstGeom prst="rect">
              <a:avLst/>
            </a:prstGeom>
          </p:spPr>
        </p:pic>
        <p:sp>
          <p:nvSpPr>
            <p:cNvPr id="81" name="object 81"/>
            <p:cNvSpPr/>
            <p:nvPr/>
          </p:nvSpPr>
          <p:spPr>
            <a:xfrm>
              <a:off x="4490466" y="1383029"/>
              <a:ext cx="3352800" cy="2440305"/>
            </a:xfrm>
            <a:custGeom>
              <a:avLst/>
              <a:gdLst/>
              <a:ahLst/>
              <a:cxnLst/>
              <a:rect l="l" t="t" r="r" b="b"/>
              <a:pathLst>
                <a:path w="3352800" h="2440304">
                  <a:moveTo>
                    <a:pt x="1738249" y="2325370"/>
                  </a:moveTo>
                  <a:lnTo>
                    <a:pt x="1700199" y="2325547"/>
                  </a:lnTo>
                  <a:lnTo>
                    <a:pt x="1695450" y="991997"/>
                  </a:lnTo>
                  <a:lnTo>
                    <a:pt x="1657350" y="992251"/>
                  </a:lnTo>
                  <a:lnTo>
                    <a:pt x="1662099" y="2325713"/>
                  </a:lnTo>
                  <a:lnTo>
                    <a:pt x="1623949" y="2325878"/>
                  </a:lnTo>
                  <a:lnTo>
                    <a:pt x="1681480" y="2439924"/>
                  </a:lnTo>
                  <a:lnTo>
                    <a:pt x="1728609" y="2344801"/>
                  </a:lnTo>
                  <a:lnTo>
                    <a:pt x="1738249" y="2325370"/>
                  </a:lnTo>
                  <a:close/>
                </a:path>
                <a:path w="3352800" h="2440304">
                  <a:moveTo>
                    <a:pt x="3352787" y="0"/>
                  </a:moveTo>
                  <a:lnTo>
                    <a:pt x="0" y="0"/>
                  </a:lnTo>
                  <a:lnTo>
                    <a:pt x="0" y="381000"/>
                  </a:lnTo>
                  <a:lnTo>
                    <a:pt x="3352787" y="381000"/>
                  </a:lnTo>
                  <a:lnTo>
                    <a:pt x="3352787" y="0"/>
                  </a:lnTo>
                  <a:close/>
                </a:path>
              </a:pathLst>
            </a:custGeom>
            <a:solidFill>
              <a:srgbClr val="8063A1"/>
            </a:solidFill>
          </p:spPr>
          <p:txBody>
            <a:bodyPr wrap="square" lIns="0" tIns="0" rIns="0" bIns="0" rtlCol="0"/>
            <a:lstStyle/>
            <a:p>
              <a:endParaRPr/>
            </a:p>
          </p:txBody>
        </p:sp>
        <p:sp>
          <p:nvSpPr>
            <p:cNvPr id="82" name="object 82"/>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5C4676"/>
              </a:solidFill>
            </a:ln>
          </p:spPr>
          <p:txBody>
            <a:bodyPr wrap="square" lIns="0" tIns="0" rIns="0" bIns="0" rtlCol="0"/>
            <a:lstStyle/>
            <a:p>
              <a:endParaRPr/>
            </a:p>
          </p:txBody>
        </p:sp>
      </p:grpSp>
      <p:sp>
        <p:nvSpPr>
          <p:cNvPr id="83" name="object 83"/>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solidFill>
                  <a:srgbClr val="FFFFFF"/>
                </a:solidFill>
                <a:latin typeface="Cambria Math"/>
                <a:cs typeface="Cambria Math"/>
              </a:rPr>
              <a:t>𝒘</a:t>
            </a:r>
            <a:r>
              <a:rPr sz="1450" dirty="0">
                <a:solidFill>
                  <a:srgbClr val="FFFFFF"/>
                </a:solidFill>
                <a:latin typeface="Cambria Math"/>
                <a:cs typeface="Cambria Math"/>
              </a:rPr>
              <a:t>𝟎,𝟏</a:t>
            </a:r>
            <a:endParaRPr sz="1450">
              <a:latin typeface="Cambria Math"/>
              <a:cs typeface="Cambria Math"/>
            </a:endParaRPr>
          </a:p>
        </p:txBody>
      </p:sp>
      <p:grpSp>
        <p:nvGrpSpPr>
          <p:cNvPr id="84" name="object 84"/>
          <p:cNvGrpSpPr/>
          <p:nvPr/>
        </p:nvGrpSpPr>
        <p:grpSpPr>
          <a:xfrm>
            <a:off x="3485388" y="1127734"/>
            <a:ext cx="2848610" cy="4890770"/>
            <a:chOff x="3485388" y="1127734"/>
            <a:chExt cx="2848610" cy="4890770"/>
          </a:xfrm>
        </p:grpSpPr>
        <p:pic>
          <p:nvPicPr>
            <p:cNvPr id="85" name="object 85"/>
            <p:cNvPicPr/>
            <p:nvPr/>
          </p:nvPicPr>
          <p:blipFill>
            <a:blip r:embed="rId2" cstate="print"/>
            <a:stretch>
              <a:fillRect/>
            </a:stretch>
          </p:blipFill>
          <p:spPr>
            <a:xfrm>
              <a:off x="6009132" y="1744967"/>
              <a:ext cx="310959" cy="423684"/>
            </a:xfrm>
            <a:prstGeom prst="rect">
              <a:avLst/>
            </a:prstGeom>
          </p:spPr>
        </p:pic>
        <p:pic>
          <p:nvPicPr>
            <p:cNvPr id="86" name="object 86"/>
            <p:cNvPicPr/>
            <p:nvPr/>
          </p:nvPicPr>
          <p:blipFill>
            <a:blip r:embed="rId11" cstate="print"/>
            <a:stretch>
              <a:fillRect/>
            </a:stretch>
          </p:blipFill>
          <p:spPr>
            <a:xfrm>
              <a:off x="6109716" y="1764029"/>
              <a:ext cx="114300" cy="228600"/>
            </a:xfrm>
            <a:prstGeom prst="rect">
              <a:avLst/>
            </a:prstGeom>
          </p:spPr>
        </p:pic>
        <p:pic>
          <p:nvPicPr>
            <p:cNvPr id="87" name="object 87"/>
            <p:cNvPicPr/>
            <p:nvPr/>
          </p:nvPicPr>
          <p:blipFill>
            <a:blip r:embed="rId2" cstate="print"/>
            <a:stretch>
              <a:fillRect/>
            </a:stretch>
          </p:blipFill>
          <p:spPr>
            <a:xfrm>
              <a:off x="6022848" y="4198607"/>
              <a:ext cx="310959" cy="423684"/>
            </a:xfrm>
            <a:prstGeom prst="rect">
              <a:avLst/>
            </a:prstGeom>
          </p:spPr>
        </p:pic>
        <p:pic>
          <p:nvPicPr>
            <p:cNvPr id="88" name="object 88"/>
            <p:cNvPicPr/>
            <p:nvPr/>
          </p:nvPicPr>
          <p:blipFill>
            <a:blip r:embed="rId11" cstate="print"/>
            <a:stretch>
              <a:fillRect/>
            </a:stretch>
          </p:blipFill>
          <p:spPr>
            <a:xfrm>
              <a:off x="6123432" y="4217669"/>
              <a:ext cx="114300" cy="228600"/>
            </a:xfrm>
            <a:prstGeom prst="rect">
              <a:avLst/>
            </a:prstGeom>
          </p:spPr>
        </p:pic>
        <p:pic>
          <p:nvPicPr>
            <p:cNvPr id="89" name="object 89"/>
            <p:cNvPicPr/>
            <p:nvPr/>
          </p:nvPicPr>
          <p:blipFill>
            <a:blip r:embed="rId6" cstate="print"/>
            <a:stretch>
              <a:fillRect/>
            </a:stretch>
          </p:blipFill>
          <p:spPr>
            <a:xfrm>
              <a:off x="6009132" y="1127734"/>
              <a:ext cx="310959" cy="431317"/>
            </a:xfrm>
            <a:prstGeom prst="rect">
              <a:avLst/>
            </a:prstGeom>
          </p:spPr>
        </p:pic>
        <p:pic>
          <p:nvPicPr>
            <p:cNvPr id="90" name="object 90"/>
            <p:cNvPicPr/>
            <p:nvPr/>
          </p:nvPicPr>
          <p:blipFill>
            <a:blip r:embed="rId12" cstate="print"/>
            <a:stretch>
              <a:fillRect/>
            </a:stretch>
          </p:blipFill>
          <p:spPr>
            <a:xfrm>
              <a:off x="6109716" y="1146809"/>
              <a:ext cx="114300" cy="236219"/>
            </a:xfrm>
            <a:prstGeom prst="rect">
              <a:avLst/>
            </a:prstGeom>
          </p:spPr>
        </p:pic>
        <p:pic>
          <p:nvPicPr>
            <p:cNvPr id="91" name="object 91"/>
            <p:cNvPicPr/>
            <p:nvPr/>
          </p:nvPicPr>
          <p:blipFill>
            <a:blip r:embed="rId13" cstate="print"/>
            <a:stretch>
              <a:fillRect/>
            </a:stretch>
          </p:blipFill>
          <p:spPr>
            <a:xfrm>
              <a:off x="3499104" y="5707379"/>
              <a:ext cx="1039355" cy="310959"/>
            </a:xfrm>
            <a:prstGeom prst="rect">
              <a:avLst/>
            </a:prstGeom>
          </p:spPr>
        </p:pic>
        <p:sp>
          <p:nvSpPr>
            <p:cNvPr id="92" name="object 92"/>
            <p:cNvSpPr/>
            <p:nvPr/>
          </p:nvSpPr>
          <p:spPr>
            <a:xfrm>
              <a:off x="3656838" y="5786831"/>
              <a:ext cx="843915" cy="114300"/>
            </a:xfrm>
            <a:custGeom>
              <a:avLst/>
              <a:gdLst/>
              <a:ahLst/>
              <a:cxnLst/>
              <a:rect l="l" t="t" r="r" b="b"/>
              <a:pathLst>
                <a:path w="843914" h="114300">
                  <a:moveTo>
                    <a:pt x="115188" y="0"/>
                  </a:moveTo>
                  <a:lnTo>
                    <a:pt x="0" y="55422"/>
                  </a:lnTo>
                  <a:lnTo>
                    <a:pt x="113411" y="114287"/>
                  </a:lnTo>
                  <a:lnTo>
                    <a:pt x="114003" y="76194"/>
                  </a:lnTo>
                  <a:lnTo>
                    <a:pt x="94996" y="75907"/>
                  </a:lnTo>
                  <a:lnTo>
                    <a:pt x="95503" y="37807"/>
                  </a:lnTo>
                  <a:lnTo>
                    <a:pt x="114600" y="37807"/>
                  </a:lnTo>
                  <a:lnTo>
                    <a:pt x="115188" y="0"/>
                  </a:lnTo>
                  <a:close/>
                </a:path>
                <a:path w="843914" h="114300">
                  <a:moveTo>
                    <a:pt x="114596" y="38095"/>
                  </a:moveTo>
                  <a:lnTo>
                    <a:pt x="114003" y="76194"/>
                  </a:lnTo>
                  <a:lnTo>
                    <a:pt x="843026" y="87172"/>
                  </a:lnTo>
                  <a:lnTo>
                    <a:pt x="843661" y="49072"/>
                  </a:lnTo>
                  <a:lnTo>
                    <a:pt x="114596" y="38095"/>
                  </a:lnTo>
                  <a:close/>
                </a:path>
                <a:path w="843914" h="114300">
                  <a:moveTo>
                    <a:pt x="95503" y="37807"/>
                  </a:moveTo>
                  <a:lnTo>
                    <a:pt x="94996" y="75907"/>
                  </a:lnTo>
                  <a:lnTo>
                    <a:pt x="114003" y="76194"/>
                  </a:lnTo>
                  <a:lnTo>
                    <a:pt x="114596" y="38095"/>
                  </a:lnTo>
                  <a:lnTo>
                    <a:pt x="95503" y="37807"/>
                  </a:lnTo>
                  <a:close/>
                </a:path>
                <a:path w="843914" h="114300">
                  <a:moveTo>
                    <a:pt x="114600" y="37807"/>
                  </a:moveTo>
                  <a:lnTo>
                    <a:pt x="95503" y="37807"/>
                  </a:lnTo>
                  <a:lnTo>
                    <a:pt x="114596" y="38095"/>
                  </a:lnTo>
                  <a:lnTo>
                    <a:pt x="114600" y="37807"/>
                  </a:lnTo>
                  <a:close/>
                </a:path>
              </a:pathLst>
            </a:custGeom>
            <a:solidFill>
              <a:srgbClr val="8063A1"/>
            </a:solidFill>
          </p:spPr>
          <p:txBody>
            <a:bodyPr wrap="square" lIns="0" tIns="0" rIns="0" bIns="0" rtlCol="0"/>
            <a:lstStyle/>
            <a:p>
              <a:endParaRPr/>
            </a:p>
          </p:txBody>
        </p:sp>
        <p:pic>
          <p:nvPicPr>
            <p:cNvPr id="93" name="object 93"/>
            <p:cNvPicPr/>
            <p:nvPr/>
          </p:nvPicPr>
          <p:blipFill>
            <a:blip r:embed="rId13" cstate="print"/>
            <a:stretch>
              <a:fillRect/>
            </a:stretch>
          </p:blipFill>
          <p:spPr>
            <a:xfrm>
              <a:off x="3485388" y="3866451"/>
              <a:ext cx="1039355" cy="310959"/>
            </a:xfrm>
            <a:prstGeom prst="rect">
              <a:avLst/>
            </a:prstGeom>
          </p:spPr>
        </p:pic>
        <p:sp>
          <p:nvSpPr>
            <p:cNvPr id="94" name="object 94"/>
            <p:cNvSpPr/>
            <p:nvPr/>
          </p:nvSpPr>
          <p:spPr>
            <a:xfrm>
              <a:off x="3643122" y="3945889"/>
              <a:ext cx="843915" cy="114300"/>
            </a:xfrm>
            <a:custGeom>
              <a:avLst/>
              <a:gdLst/>
              <a:ahLst/>
              <a:cxnLst/>
              <a:rect l="l" t="t" r="r" b="b"/>
              <a:pathLst>
                <a:path w="843914" h="114300">
                  <a:moveTo>
                    <a:pt x="115188" y="0"/>
                  </a:moveTo>
                  <a:lnTo>
                    <a:pt x="0" y="55372"/>
                  </a:lnTo>
                  <a:lnTo>
                    <a:pt x="113411" y="114173"/>
                  </a:lnTo>
                  <a:lnTo>
                    <a:pt x="114003" y="76106"/>
                  </a:lnTo>
                  <a:lnTo>
                    <a:pt x="94995" y="75818"/>
                  </a:lnTo>
                  <a:lnTo>
                    <a:pt x="95503" y="37718"/>
                  </a:lnTo>
                  <a:lnTo>
                    <a:pt x="114601" y="37718"/>
                  </a:lnTo>
                  <a:lnTo>
                    <a:pt x="115188" y="0"/>
                  </a:lnTo>
                  <a:close/>
                </a:path>
                <a:path w="843914" h="114300">
                  <a:moveTo>
                    <a:pt x="114597" y="38007"/>
                  </a:moveTo>
                  <a:lnTo>
                    <a:pt x="114003" y="76106"/>
                  </a:lnTo>
                  <a:lnTo>
                    <a:pt x="843026" y="87122"/>
                  </a:lnTo>
                  <a:lnTo>
                    <a:pt x="843533" y="49022"/>
                  </a:lnTo>
                  <a:lnTo>
                    <a:pt x="114597" y="38007"/>
                  </a:lnTo>
                  <a:close/>
                </a:path>
                <a:path w="843914" h="114300">
                  <a:moveTo>
                    <a:pt x="95503" y="37718"/>
                  </a:moveTo>
                  <a:lnTo>
                    <a:pt x="94995" y="75818"/>
                  </a:lnTo>
                  <a:lnTo>
                    <a:pt x="114003" y="76106"/>
                  </a:lnTo>
                  <a:lnTo>
                    <a:pt x="114597" y="38007"/>
                  </a:lnTo>
                  <a:lnTo>
                    <a:pt x="95503" y="37718"/>
                  </a:lnTo>
                  <a:close/>
                </a:path>
                <a:path w="843914" h="114300">
                  <a:moveTo>
                    <a:pt x="114601" y="37718"/>
                  </a:moveTo>
                  <a:lnTo>
                    <a:pt x="95503" y="37718"/>
                  </a:lnTo>
                  <a:lnTo>
                    <a:pt x="114597" y="38007"/>
                  </a:lnTo>
                  <a:lnTo>
                    <a:pt x="114601" y="37718"/>
                  </a:lnTo>
                  <a:close/>
                </a:path>
              </a:pathLst>
            </a:custGeom>
            <a:solidFill>
              <a:srgbClr val="8063A1"/>
            </a:solidFill>
          </p:spPr>
          <p:txBody>
            <a:bodyPr wrap="square" lIns="0" tIns="0" rIns="0" bIns="0" rtlCol="0"/>
            <a:lstStyle/>
            <a:p>
              <a:endParaRPr/>
            </a:p>
          </p:txBody>
        </p:sp>
        <p:pic>
          <p:nvPicPr>
            <p:cNvPr id="95" name="object 95"/>
            <p:cNvPicPr/>
            <p:nvPr/>
          </p:nvPicPr>
          <p:blipFill>
            <a:blip r:embed="rId13" cstate="print"/>
            <a:stretch>
              <a:fillRect/>
            </a:stretch>
          </p:blipFill>
          <p:spPr>
            <a:xfrm>
              <a:off x="3485388" y="1417383"/>
              <a:ext cx="1039355" cy="310959"/>
            </a:xfrm>
            <a:prstGeom prst="rect">
              <a:avLst/>
            </a:prstGeom>
          </p:spPr>
        </p:pic>
        <p:sp>
          <p:nvSpPr>
            <p:cNvPr id="96" name="object 96"/>
            <p:cNvSpPr/>
            <p:nvPr/>
          </p:nvSpPr>
          <p:spPr>
            <a:xfrm>
              <a:off x="3643122" y="1496821"/>
              <a:ext cx="843915" cy="114300"/>
            </a:xfrm>
            <a:custGeom>
              <a:avLst/>
              <a:gdLst/>
              <a:ahLst/>
              <a:cxnLst/>
              <a:rect l="l" t="t" r="r" b="b"/>
              <a:pathLst>
                <a:path w="843914" h="114300">
                  <a:moveTo>
                    <a:pt x="115188" y="0"/>
                  </a:moveTo>
                  <a:lnTo>
                    <a:pt x="0" y="55372"/>
                  </a:lnTo>
                  <a:lnTo>
                    <a:pt x="113411" y="114300"/>
                  </a:lnTo>
                  <a:lnTo>
                    <a:pt x="114005" y="76106"/>
                  </a:lnTo>
                  <a:lnTo>
                    <a:pt x="94995" y="75818"/>
                  </a:lnTo>
                  <a:lnTo>
                    <a:pt x="95503" y="37718"/>
                  </a:lnTo>
                  <a:lnTo>
                    <a:pt x="114602" y="37718"/>
                  </a:lnTo>
                  <a:lnTo>
                    <a:pt x="115188" y="0"/>
                  </a:lnTo>
                  <a:close/>
                </a:path>
                <a:path w="843914" h="114300">
                  <a:moveTo>
                    <a:pt x="114597" y="38007"/>
                  </a:moveTo>
                  <a:lnTo>
                    <a:pt x="114005" y="76106"/>
                  </a:lnTo>
                  <a:lnTo>
                    <a:pt x="843026" y="87122"/>
                  </a:lnTo>
                  <a:lnTo>
                    <a:pt x="843533" y="49022"/>
                  </a:lnTo>
                  <a:lnTo>
                    <a:pt x="114597" y="38007"/>
                  </a:lnTo>
                  <a:close/>
                </a:path>
                <a:path w="843914" h="114300">
                  <a:moveTo>
                    <a:pt x="95503" y="37718"/>
                  </a:moveTo>
                  <a:lnTo>
                    <a:pt x="94995" y="75818"/>
                  </a:lnTo>
                  <a:lnTo>
                    <a:pt x="114005" y="76106"/>
                  </a:lnTo>
                  <a:lnTo>
                    <a:pt x="114597" y="38007"/>
                  </a:lnTo>
                  <a:lnTo>
                    <a:pt x="95503" y="37718"/>
                  </a:lnTo>
                  <a:close/>
                </a:path>
                <a:path w="843914" h="114300">
                  <a:moveTo>
                    <a:pt x="114602" y="37718"/>
                  </a:moveTo>
                  <a:lnTo>
                    <a:pt x="95503" y="37718"/>
                  </a:lnTo>
                  <a:lnTo>
                    <a:pt x="114597" y="38007"/>
                  </a:lnTo>
                  <a:lnTo>
                    <a:pt x="114602" y="37718"/>
                  </a:lnTo>
                  <a:close/>
                </a:path>
              </a:pathLst>
            </a:custGeom>
            <a:solidFill>
              <a:srgbClr val="8063A1"/>
            </a:solidFill>
          </p:spPr>
          <p:txBody>
            <a:bodyPr wrap="square" lIns="0" tIns="0" rIns="0" bIns="0" rtlCol="0"/>
            <a:lstStyle/>
            <a:p>
              <a:endParaRPr/>
            </a:p>
          </p:txBody>
        </p:sp>
      </p:grpSp>
      <p:sp>
        <p:nvSpPr>
          <p:cNvPr id="97" name="object 97"/>
          <p:cNvSpPr txBox="1"/>
          <p:nvPr/>
        </p:nvSpPr>
        <p:spPr>
          <a:xfrm>
            <a:off x="3871721" y="2590038"/>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99" name="object 99"/>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98" name="object 98"/>
          <p:cNvSpPr txBox="1"/>
          <p:nvPr/>
        </p:nvSpPr>
        <p:spPr>
          <a:xfrm>
            <a:off x="3879341" y="4972050"/>
            <a:ext cx="1198245" cy="445134"/>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sp>
        <p:nvSpPr>
          <p:cNvPr id="100" name="TextBox 99"/>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01" name="Graphic 21"/>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02"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9675823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06146" y="936701"/>
            <a:ext cx="5762625" cy="503428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175" dirty="0">
                <a:solidFill>
                  <a:srgbClr val="0F243E"/>
                </a:solidFill>
                <a:latin typeface="Microsoft Sans Serif"/>
                <a:cs typeface="Microsoft Sans Serif"/>
              </a:rPr>
              <a:t>Round</a:t>
            </a:r>
            <a:r>
              <a:rPr sz="3100" spc="65" dirty="0">
                <a:solidFill>
                  <a:srgbClr val="0F243E"/>
                </a:solidFill>
                <a:latin typeface="Microsoft Sans Serif"/>
                <a:cs typeface="Microsoft Sans Serif"/>
              </a:rPr>
              <a:t> 0</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280" dirty="0">
                <a:solidFill>
                  <a:srgbClr val="0F243E"/>
                </a:solidFill>
                <a:latin typeface="Microsoft Sans Serif"/>
                <a:cs typeface="Microsoft Sans Serif"/>
              </a:rPr>
              <a:t>P=</a:t>
            </a:r>
            <a:r>
              <a:rPr sz="3100" spc="7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a:t>
            </a:r>
            <a:r>
              <a:rPr sz="3100" spc="65" dirty="0">
                <a:solidFill>
                  <a:srgbClr val="0F243E"/>
                </a:solidFill>
                <a:latin typeface="Microsoft Sans Serif"/>
                <a:cs typeface="Microsoft Sans Serif"/>
              </a:rPr>
              <a:t>1</a:t>
            </a:r>
            <a:r>
              <a:rPr sz="3100" spc="75" dirty="0">
                <a:solidFill>
                  <a:srgbClr val="0F243E"/>
                </a:solidFill>
                <a:latin typeface="Microsoft Sans Serif"/>
                <a:cs typeface="Microsoft Sans Serif"/>
              </a:rPr>
              <a:t> </a:t>
            </a:r>
            <a:r>
              <a:rPr sz="3100" spc="60" dirty="0">
                <a:solidFill>
                  <a:srgbClr val="0F243E"/>
                </a:solidFill>
                <a:latin typeface="Microsoft Sans Serif"/>
                <a:cs typeface="Microsoft Sans Serif"/>
              </a:rPr>
              <a:t>011</a:t>
            </a:r>
            <a:r>
              <a:rPr sz="3100" spc="65" dirty="0">
                <a:solidFill>
                  <a:srgbClr val="0F243E"/>
                </a:solidFill>
                <a:latin typeface="Microsoft Sans Serif"/>
                <a:cs typeface="Microsoft Sans Serif"/>
              </a:rPr>
              <a:t>1</a:t>
            </a:r>
            <a:r>
              <a:rPr sz="3100" spc="75"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a:t>
            </a:r>
            <a:r>
              <a:rPr sz="3100" spc="65" dirty="0">
                <a:solidFill>
                  <a:srgbClr val="0F243E"/>
                </a:solidFill>
                <a:latin typeface="Microsoft Sans Serif"/>
                <a:cs typeface="Microsoft Sans Serif"/>
              </a:rPr>
              <a:t>0</a:t>
            </a:r>
            <a:r>
              <a:rPr sz="3100" spc="75" dirty="0">
                <a:solidFill>
                  <a:srgbClr val="0F243E"/>
                </a:solidFill>
                <a:latin typeface="Microsoft Sans Serif"/>
                <a:cs typeface="Microsoft Sans Serif"/>
              </a:rPr>
              <a:t> </a:t>
            </a:r>
            <a:r>
              <a:rPr sz="3100" spc="65" dirty="0">
                <a:solidFill>
                  <a:srgbClr val="0F243E"/>
                </a:solidFill>
                <a:latin typeface="Microsoft Sans Serif"/>
                <a:cs typeface="Microsoft Sans Serif"/>
              </a:rPr>
              <a:t>1000</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105" dirty="0">
                <a:solidFill>
                  <a:srgbClr val="0F243E"/>
                </a:solidFill>
                <a:latin typeface="Microsoft Sans Serif"/>
                <a:cs typeface="Microsoft Sans Serif"/>
              </a:rPr>
              <a:t>Key0</a:t>
            </a:r>
            <a:r>
              <a:rPr sz="3100" spc="60" dirty="0">
                <a:solidFill>
                  <a:srgbClr val="0F243E"/>
                </a:solidFill>
                <a:latin typeface="Microsoft Sans Serif"/>
                <a:cs typeface="Microsoft Sans Serif"/>
              </a:rPr>
              <a:t> </a:t>
            </a:r>
            <a:r>
              <a:rPr sz="3100" spc="-20" dirty="0">
                <a:solidFill>
                  <a:srgbClr val="0F243E"/>
                </a:solidFill>
                <a:latin typeface="Microsoft Sans Serif"/>
                <a:cs typeface="Microsoft Sans Serif"/>
              </a:rPr>
              <a:t>=</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0100 1010</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1111</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0101</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565" dirty="0">
                <a:solidFill>
                  <a:srgbClr val="0F243E"/>
                </a:solidFill>
                <a:latin typeface="Microsoft Sans Serif"/>
                <a:cs typeface="Microsoft Sans Serif"/>
              </a:rPr>
              <a:t>R</a:t>
            </a:r>
            <a:r>
              <a:rPr sz="3100" spc="60" dirty="0">
                <a:solidFill>
                  <a:srgbClr val="0F243E"/>
                </a:solidFill>
                <a:latin typeface="Microsoft Sans Serif"/>
                <a:cs typeface="Microsoft Sans Serif"/>
              </a:rPr>
              <a:t>0</a:t>
            </a:r>
            <a:r>
              <a:rPr sz="3100" spc="-25" dirty="0">
                <a:solidFill>
                  <a:srgbClr val="0F243E"/>
                </a:solidFill>
                <a:latin typeface="Microsoft Sans Serif"/>
                <a:cs typeface="Microsoft Sans Serif"/>
              </a:rPr>
              <a:t>=</a:t>
            </a:r>
            <a:r>
              <a:rPr sz="3100" spc="85" dirty="0">
                <a:solidFill>
                  <a:srgbClr val="0F243E"/>
                </a:solidFill>
                <a:latin typeface="Microsoft Sans Serif"/>
                <a:cs typeface="Microsoft Sans Serif"/>
              </a:rPr>
              <a:t> </a:t>
            </a:r>
            <a:r>
              <a:rPr sz="3100" spc="-540" dirty="0">
                <a:solidFill>
                  <a:srgbClr val="0F243E"/>
                </a:solidFill>
                <a:latin typeface="Microsoft Sans Serif"/>
                <a:cs typeface="Microsoft Sans Serif"/>
              </a:rPr>
              <a:t>P</a:t>
            </a:r>
            <a:r>
              <a:rPr sz="3100" spc="80" dirty="0">
                <a:solidFill>
                  <a:srgbClr val="0F243E"/>
                </a:solidFill>
                <a:latin typeface="Microsoft Sans Serif"/>
                <a:cs typeface="Microsoft Sans Serif"/>
              </a:rPr>
              <a:t> </a:t>
            </a:r>
            <a:r>
              <a:rPr sz="3100" spc="-5" dirty="0">
                <a:solidFill>
                  <a:srgbClr val="0F243E"/>
                </a:solidFill>
                <a:latin typeface="Cambria Math"/>
                <a:cs typeface="Cambria Math"/>
              </a:rPr>
              <a:t>⊕</a:t>
            </a:r>
            <a:r>
              <a:rPr sz="3100" spc="220" dirty="0">
                <a:solidFill>
                  <a:srgbClr val="0F243E"/>
                </a:solidFill>
                <a:latin typeface="Cambria Math"/>
                <a:cs typeface="Cambria Math"/>
              </a:rPr>
              <a:t> </a:t>
            </a:r>
            <a:r>
              <a:rPr sz="3100" spc="-170" dirty="0">
                <a:solidFill>
                  <a:srgbClr val="0F243E"/>
                </a:solidFill>
                <a:latin typeface="Microsoft Sans Serif"/>
                <a:cs typeface="Microsoft Sans Serif"/>
              </a:rPr>
              <a:t>Ke</a:t>
            </a:r>
            <a:r>
              <a:rPr sz="3100" spc="-135" dirty="0">
                <a:solidFill>
                  <a:srgbClr val="0F243E"/>
                </a:solidFill>
                <a:latin typeface="Microsoft Sans Serif"/>
                <a:cs typeface="Microsoft Sans Serif"/>
              </a:rPr>
              <a:t>y</a:t>
            </a:r>
            <a:r>
              <a:rPr sz="3100" spc="65" dirty="0">
                <a:solidFill>
                  <a:srgbClr val="0F243E"/>
                </a:solidFill>
                <a:latin typeface="Microsoft Sans Serif"/>
                <a:cs typeface="Microsoft Sans Serif"/>
              </a:rPr>
              <a:t>0</a:t>
            </a:r>
            <a:endParaRPr sz="3100">
              <a:latin typeface="Microsoft Sans Serif"/>
              <a:cs typeface="Microsoft Sans Serif"/>
            </a:endParaRPr>
          </a:p>
          <a:p>
            <a:pPr marL="913765" algn="ctr">
              <a:lnSpc>
                <a:spcPct val="100000"/>
              </a:lnSpc>
              <a:spcBef>
                <a:spcPts val="2230"/>
              </a:spcBef>
            </a:pPr>
            <a:r>
              <a:rPr sz="3100" spc="-20" dirty="0">
                <a:solidFill>
                  <a:srgbClr val="0F243E"/>
                </a:solidFill>
                <a:latin typeface="Microsoft Sans Serif"/>
                <a:cs typeface="Microsoft Sans Serif"/>
              </a:rPr>
              <a:t>=</a:t>
            </a:r>
            <a:r>
              <a:rPr sz="3100" spc="60" dirty="0">
                <a:solidFill>
                  <a:srgbClr val="0F243E"/>
                </a:solidFill>
                <a:latin typeface="Microsoft Sans Serif"/>
                <a:cs typeface="Microsoft Sans Serif"/>
              </a:rPr>
              <a:t> 1101</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0111 0010</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1000</a:t>
            </a:r>
            <a:r>
              <a:rPr sz="3100" spc="65" dirty="0">
                <a:solidFill>
                  <a:srgbClr val="0F243E"/>
                </a:solidFill>
                <a:latin typeface="Microsoft Sans Serif"/>
                <a:cs typeface="Microsoft Sans Serif"/>
              </a:rPr>
              <a:t> </a:t>
            </a:r>
            <a:r>
              <a:rPr sz="3100" spc="-5" dirty="0">
                <a:solidFill>
                  <a:srgbClr val="0F243E"/>
                </a:solidFill>
                <a:latin typeface="Cambria Math"/>
                <a:cs typeface="Cambria Math"/>
              </a:rPr>
              <a:t>⊕</a:t>
            </a:r>
            <a:endParaRPr sz="3100">
              <a:latin typeface="Cambria Math"/>
              <a:cs typeface="Cambria Math"/>
            </a:endParaRPr>
          </a:p>
          <a:p>
            <a:pPr marR="507365" algn="r">
              <a:lnSpc>
                <a:spcPct val="100000"/>
              </a:lnSpc>
              <a:spcBef>
                <a:spcPts val="2235"/>
              </a:spcBef>
            </a:pPr>
            <a:r>
              <a:rPr sz="3100" spc="60" dirty="0">
                <a:solidFill>
                  <a:srgbClr val="0F243E"/>
                </a:solidFill>
                <a:latin typeface="Microsoft Sans Serif"/>
                <a:cs typeface="Microsoft Sans Serif"/>
              </a:rPr>
              <a:t>0100</a:t>
            </a:r>
            <a:r>
              <a:rPr sz="3100" spc="45" dirty="0">
                <a:solidFill>
                  <a:srgbClr val="0F243E"/>
                </a:solidFill>
                <a:latin typeface="Microsoft Sans Serif"/>
                <a:cs typeface="Microsoft Sans Serif"/>
              </a:rPr>
              <a:t> </a:t>
            </a:r>
            <a:r>
              <a:rPr sz="3100" spc="60" dirty="0">
                <a:solidFill>
                  <a:srgbClr val="0F243E"/>
                </a:solidFill>
                <a:latin typeface="Microsoft Sans Serif"/>
                <a:cs typeface="Microsoft Sans Serif"/>
              </a:rPr>
              <a:t>1010</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1111</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0101</a:t>
            </a:r>
            <a:endParaRPr sz="3100">
              <a:latin typeface="Microsoft Sans Serif"/>
              <a:cs typeface="Microsoft Sans Serif"/>
            </a:endParaRPr>
          </a:p>
          <a:p>
            <a:pPr marR="510540" algn="r">
              <a:lnSpc>
                <a:spcPct val="100000"/>
              </a:lnSpc>
              <a:spcBef>
                <a:spcPts val="2230"/>
              </a:spcBef>
            </a:pPr>
            <a:r>
              <a:rPr sz="3100" spc="-20" dirty="0">
                <a:solidFill>
                  <a:srgbClr val="0F243E"/>
                </a:solidFill>
                <a:latin typeface="Microsoft Sans Serif"/>
                <a:cs typeface="Microsoft Sans Serif"/>
              </a:rPr>
              <a:t>=</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1001 1101</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4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endParaRPr sz="3100">
              <a:latin typeface="Microsoft Sans Serif"/>
              <a:cs typeface="Microsoft Sans Serif"/>
            </a:endParaRPr>
          </a:p>
        </p:txBody>
      </p:sp>
      <p:sp>
        <p:nvSpPr>
          <p:cNvPr id="9" name="object 9"/>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0" name="TextBox 9"/>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2"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2369543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2255" y="1816544"/>
            <a:ext cx="12215495" cy="5055235"/>
            <a:chOff x="-12255" y="1816544"/>
            <a:chExt cx="12215495" cy="5055235"/>
          </a:xfrm>
        </p:grpSpPr>
        <p:sp>
          <p:nvSpPr>
            <p:cNvPr id="3" name="object 3"/>
            <p:cNvSpPr/>
            <p:nvPr/>
          </p:nvSpPr>
          <p:spPr>
            <a:xfrm>
              <a:off x="131826" y="4371594"/>
              <a:ext cx="3657600" cy="1740535"/>
            </a:xfrm>
            <a:custGeom>
              <a:avLst/>
              <a:gdLst/>
              <a:ahLst/>
              <a:cxnLst/>
              <a:rect l="l" t="t" r="r" b="b"/>
              <a:pathLst>
                <a:path w="3657600" h="1740535">
                  <a:moveTo>
                    <a:pt x="3657600" y="0"/>
                  </a:moveTo>
                  <a:lnTo>
                    <a:pt x="0" y="0"/>
                  </a:lnTo>
                  <a:lnTo>
                    <a:pt x="0" y="1740407"/>
                  </a:lnTo>
                  <a:lnTo>
                    <a:pt x="3657600" y="1740407"/>
                  </a:lnTo>
                  <a:lnTo>
                    <a:pt x="3657600" y="0"/>
                  </a:lnTo>
                  <a:close/>
                </a:path>
              </a:pathLst>
            </a:custGeom>
            <a:solidFill>
              <a:srgbClr val="4F81BC"/>
            </a:solidFill>
          </p:spPr>
          <p:txBody>
            <a:bodyPr wrap="square" lIns="0" tIns="0" rIns="0" bIns="0" rtlCol="0"/>
            <a:lstStyle/>
            <a:p>
              <a:endParaRPr/>
            </a:p>
          </p:txBody>
        </p:sp>
        <p:sp>
          <p:nvSpPr>
            <p:cNvPr id="4" name="object 4"/>
            <p:cNvSpPr/>
            <p:nvPr/>
          </p:nvSpPr>
          <p:spPr>
            <a:xfrm>
              <a:off x="131826" y="4371594"/>
              <a:ext cx="3657600" cy="1740535"/>
            </a:xfrm>
            <a:custGeom>
              <a:avLst/>
              <a:gdLst/>
              <a:ahLst/>
              <a:cxnLst/>
              <a:rect l="l" t="t" r="r" b="b"/>
              <a:pathLst>
                <a:path w="3657600" h="1740535">
                  <a:moveTo>
                    <a:pt x="0" y="1740407"/>
                  </a:moveTo>
                  <a:lnTo>
                    <a:pt x="3657600" y="1740407"/>
                  </a:lnTo>
                  <a:lnTo>
                    <a:pt x="3657600" y="0"/>
                  </a:lnTo>
                  <a:lnTo>
                    <a:pt x="0" y="0"/>
                  </a:lnTo>
                  <a:lnTo>
                    <a:pt x="0" y="1740407"/>
                  </a:lnTo>
                  <a:close/>
                </a:path>
              </a:pathLst>
            </a:custGeom>
            <a:ln w="25908">
              <a:solidFill>
                <a:srgbClr val="385D89"/>
              </a:solidFill>
            </a:ln>
          </p:spPr>
          <p:txBody>
            <a:bodyPr wrap="square" lIns="0" tIns="0" rIns="0" bIns="0" rtlCol="0"/>
            <a:lstStyle/>
            <a:p>
              <a:endParaRPr/>
            </a:p>
          </p:txBody>
        </p:sp>
        <p:sp>
          <p:nvSpPr>
            <p:cNvPr id="5" name="object 5"/>
            <p:cNvSpPr/>
            <p:nvPr/>
          </p:nvSpPr>
          <p:spPr>
            <a:xfrm>
              <a:off x="151637" y="1829562"/>
              <a:ext cx="3657600" cy="2464435"/>
            </a:xfrm>
            <a:custGeom>
              <a:avLst/>
              <a:gdLst/>
              <a:ahLst/>
              <a:cxnLst/>
              <a:rect l="l" t="t" r="r" b="b"/>
              <a:pathLst>
                <a:path w="3657600" h="2464435">
                  <a:moveTo>
                    <a:pt x="3657600" y="0"/>
                  </a:moveTo>
                  <a:lnTo>
                    <a:pt x="0" y="0"/>
                  </a:lnTo>
                  <a:lnTo>
                    <a:pt x="0" y="2464308"/>
                  </a:lnTo>
                  <a:lnTo>
                    <a:pt x="3657600" y="2464308"/>
                  </a:lnTo>
                  <a:lnTo>
                    <a:pt x="3657600" y="0"/>
                  </a:lnTo>
                  <a:close/>
                </a:path>
              </a:pathLst>
            </a:custGeom>
            <a:solidFill>
              <a:srgbClr val="4AACC5"/>
            </a:solidFill>
          </p:spPr>
          <p:txBody>
            <a:bodyPr wrap="square" lIns="0" tIns="0" rIns="0" bIns="0" rtlCol="0"/>
            <a:lstStyle/>
            <a:p>
              <a:endParaRPr/>
            </a:p>
          </p:txBody>
        </p:sp>
        <p:sp>
          <p:nvSpPr>
            <p:cNvPr id="6" name="object 6"/>
            <p:cNvSpPr/>
            <p:nvPr/>
          </p:nvSpPr>
          <p:spPr>
            <a:xfrm>
              <a:off x="151637" y="1829562"/>
              <a:ext cx="3657600" cy="2464435"/>
            </a:xfrm>
            <a:custGeom>
              <a:avLst/>
              <a:gdLst/>
              <a:ahLst/>
              <a:cxnLst/>
              <a:rect l="l" t="t" r="r" b="b"/>
              <a:pathLst>
                <a:path w="3657600" h="2464435">
                  <a:moveTo>
                    <a:pt x="0" y="2464308"/>
                  </a:moveTo>
                  <a:lnTo>
                    <a:pt x="3657600" y="2464308"/>
                  </a:lnTo>
                  <a:lnTo>
                    <a:pt x="3657600" y="0"/>
                  </a:lnTo>
                  <a:lnTo>
                    <a:pt x="0" y="0"/>
                  </a:lnTo>
                  <a:lnTo>
                    <a:pt x="0" y="2464308"/>
                  </a:lnTo>
                  <a:close/>
                </a:path>
              </a:pathLst>
            </a:custGeom>
            <a:ln w="25908">
              <a:solidFill>
                <a:srgbClr val="357C91"/>
              </a:solidFill>
            </a:ln>
          </p:spPr>
          <p:txBody>
            <a:bodyPr wrap="square" lIns="0" tIns="0" rIns="0" bIns="0" rtlCol="0"/>
            <a:lstStyle/>
            <a:p>
              <a:endParaRPr/>
            </a:p>
          </p:txBody>
        </p:sp>
        <p:sp>
          <p:nvSpPr>
            <p:cNvPr id="7" name="object 7"/>
            <p:cNvSpPr/>
            <p:nvPr/>
          </p:nvSpPr>
          <p:spPr>
            <a:xfrm>
              <a:off x="293370" y="25915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grpSp>
      <p:sp>
        <p:nvSpPr>
          <p:cNvPr id="14" name="object 14"/>
          <p:cNvSpPr txBox="1"/>
          <p:nvPr/>
        </p:nvSpPr>
        <p:spPr>
          <a:xfrm>
            <a:off x="293370" y="2591561"/>
            <a:ext cx="3352800" cy="381000"/>
          </a:xfrm>
          <a:prstGeom prst="rect">
            <a:avLst/>
          </a:prstGeom>
          <a:ln w="25907">
            <a:solidFill>
              <a:srgbClr val="4F81BC"/>
            </a:solidFill>
          </a:ln>
        </p:spPr>
        <p:txBody>
          <a:bodyPr vert="horz" wrap="square" lIns="0" tIns="21590" rIns="0" bIns="0" rtlCol="0">
            <a:spAutoFit/>
          </a:bodyPr>
          <a:lstStyle/>
          <a:p>
            <a:pPr algn="ctr">
              <a:lnSpc>
                <a:spcPct val="100000"/>
              </a:lnSpc>
              <a:spcBef>
                <a:spcPts val="170"/>
              </a:spcBef>
            </a:pPr>
            <a:r>
              <a:rPr sz="2000" b="1" dirty="0">
                <a:latin typeface="Calibri"/>
                <a:cs typeface="Calibri"/>
              </a:rPr>
              <a:t>Shift</a:t>
            </a:r>
            <a:r>
              <a:rPr sz="2000" b="1" spc="-50" dirty="0">
                <a:latin typeface="Calibri"/>
                <a:cs typeface="Calibri"/>
              </a:rPr>
              <a:t> </a:t>
            </a:r>
            <a:r>
              <a:rPr sz="2000" b="1" spc="-15" dirty="0">
                <a:latin typeface="Calibri"/>
                <a:cs typeface="Calibri"/>
              </a:rPr>
              <a:t>Row</a:t>
            </a:r>
            <a:endParaRPr sz="2000">
              <a:latin typeface="Calibri"/>
              <a:cs typeface="Calibri"/>
            </a:endParaRPr>
          </a:p>
        </p:txBody>
      </p:sp>
      <p:sp>
        <p:nvSpPr>
          <p:cNvPr id="15" name="object 15"/>
          <p:cNvSpPr/>
          <p:nvPr/>
        </p:nvSpPr>
        <p:spPr>
          <a:xfrm>
            <a:off x="293370" y="3201161"/>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16" name="object 16"/>
          <p:cNvSpPr txBox="1"/>
          <p:nvPr/>
        </p:nvSpPr>
        <p:spPr>
          <a:xfrm>
            <a:off x="293370" y="3201161"/>
            <a:ext cx="3352800" cy="381000"/>
          </a:xfrm>
          <a:prstGeom prst="rect">
            <a:avLst/>
          </a:prstGeom>
          <a:ln w="25907">
            <a:solidFill>
              <a:srgbClr val="4F81BC"/>
            </a:solidFill>
          </a:ln>
        </p:spPr>
        <p:txBody>
          <a:bodyPr vert="horz" wrap="square" lIns="0" tIns="21590" rIns="0" bIns="0" rtlCol="0">
            <a:spAutoFit/>
          </a:bodyPr>
          <a:lstStyle/>
          <a:p>
            <a:pPr marL="988060">
              <a:lnSpc>
                <a:spcPct val="100000"/>
              </a:lnSpc>
              <a:spcBef>
                <a:spcPts val="170"/>
              </a:spcBef>
            </a:pPr>
            <a:r>
              <a:rPr sz="2000" b="1" spc="-5" dirty="0">
                <a:latin typeface="Calibri"/>
                <a:cs typeface="Calibri"/>
              </a:rPr>
              <a:t>Mix</a:t>
            </a:r>
            <a:r>
              <a:rPr sz="2000" b="1" spc="-35" dirty="0">
                <a:latin typeface="Calibri"/>
                <a:cs typeface="Calibri"/>
              </a:rPr>
              <a:t> </a:t>
            </a:r>
            <a:r>
              <a:rPr sz="2000" b="1" dirty="0">
                <a:latin typeface="Calibri"/>
                <a:cs typeface="Calibri"/>
              </a:rPr>
              <a:t>Columns</a:t>
            </a:r>
            <a:endParaRPr sz="2000">
              <a:latin typeface="Calibri"/>
              <a:cs typeface="Calibri"/>
            </a:endParaRPr>
          </a:p>
        </p:txBody>
      </p:sp>
      <p:grpSp>
        <p:nvGrpSpPr>
          <p:cNvPr id="17" name="object 17"/>
          <p:cNvGrpSpPr/>
          <p:nvPr/>
        </p:nvGrpSpPr>
        <p:grpSpPr>
          <a:xfrm>
            <a:off x="286448" y="3797744"/>
            <a:ext cx="3378835" cy="407034"/>
            <a:chOff x="286448" y="3797744"/>
            <a:chExt cx="3378835" cy="407034"/>
          </a:xfrm>
        </p:grpSpPr>
        <p:sp>
          <p:nvSpPr>
            <p:cNvPr id="18" name="object 18"/>
            <p:cNvSpPr/>
            <p:nvPr/>
          </p:nvSpPr>
          <p:spPr>
            <a:xfrm>
              <a:off x="299466" y="38107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19" name="object 19"/>
            <p:cNvSpPr/>
            <p:nvPr/>
          </p:nvSpPr>
          <p:spPr>
            <a:xfrm>
              <a:off x="299466" y="38107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20" name="object 20"/>
          <p:cNvSpPr txBox="1"/>
          <p:nvPr/>
        </p:nvSpPr>
        <p:spPr>
          <a:xfrm>
            <a:off x="1159560"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21" name="object 21"/>
          <p:cNvGrpSpPr/>
          <p:nvPr/>
        </p:nvGrpSpPr>
        <p:grpSpPr>
          <a:xfrm>
            <a:off x="1812035" y="2953499"/>
            <a:ext cx="315595" cy="1033780"/>
            <a:chOff x="1812035" y="2953499"/>
            <a:chExt cx="315595" cy="1033780"/>
          </a:xfrm>
        </p:grpSpPr>
        <p:pic>
          <p:nvPicPr>
            <p:cNvPr id="22" name="object 22"/>
            <p:cNvPicPr/>
            <p:nvPr/>
          </p:nvPicPr>
          <p:blipFill>
            <a:blip r:embed="rId2" cstate="print"/>
            <a:stretch>
              <a:fillRect/>
            </a:stretch>
          </p:blipFill>
          <p:spPr>
            <a:xfrm>
              <a:off x="1812035" y="2953499"/>
              <a:ext cx="310959" cy="423684"/>
            </a:xfrm>
            <a:prstGeom prst="rect">
              <a:avLst/>
            </a:prstGeom>
          </p:spPr>
        </p:pic>
        <p:pic>
          <p:nvPicPr>
            <p:cNvPr id="23" name="object 23"/>
            <p:cNvPicPr/>
            <p:nvPr/>
          </p:nvPicPr>
          <p:blipFill>
            <a:blip r:embed="rId3" cstate="print"/>
            <a:stretch>
              <a:fillRect/>
            </a:stretch>
          </p:blipFill>
          <p:spPr>
            <a:xfrm>
              <a:off x="1912619" y="2972562"/>
              <a:ext cx="114300" cy="228600"/>
            </a:xfrm>
            <a:prstGeom prst="rect">
              <a:avLst/>
            </a:prstGeom>
          </p:spPr>
        </p:pic>
        <p:pic>
          <p:nvPicPr>
            <p:cNvPr id="24" name="object 24"/>
            <p:cNvPicPr/>
            <p:nvPr/>
          </p:nvPicPr>
          <p:blipFill>
            <a:blip r:embed="rId4" cstate="print"/>
            <a:stretch>
              <a:fillRect/>
            </a:stretch>
          </p:blipFill>
          <p:spPr>
            <a:xfrm>
              <a:off x="1816607" y="3561588"/>
              <a:ext cx="310959" cy="425195"/>
            </a:xfrm>
            <a:prstGeom prst="rect">
              <a:avLst/>
            </a:prstGeom>
          </p:spPr>
        </p:pic>
        <p:pic>
          <p:nvPicPr>
            <p:cNvPr id="25" name="object 25"/>
            <p:cNvPicPr/>
            <p:nvPr/>
          </p:nvPicPr>
          <p:blipFill>
            <a:blip r:embed="rId5" cstate="print"/>
            <a:stretch>
              <a:fillRect/>
            </a:stretch>
          </p:blipFill>
          <p:spPr>
            <a:xfrm>
              <a:off x="1915159" y="3581781"/>
              <a:ext cx="114300" cy="228981"/>
            </a:xfrm>
            <a:prstGeom prst="rect">
              <a:avLst/>
            </a:prstGeom>
          </p:spPr>
        </p:pic>
      </p:grpSp>
      <p:sp>
        <p:nvSpPr>
          <p:cNvPr id="26" name="object 26"/>
          <p:cNvSpPr txBox="1"/>
          <p:nvPr/>
        </p:nvSpPr>
        <p:spPr>
          <a:xfrm>
            <a:off x="293370" y="752094"/>
            <a:ext cx="3352800" cy="381000"/>
          </a:xfrm>
          <a:prstGeom prst="rect">
            <a:avLst/>
          </a:prstGeom>
          <a:ln w="25907">
            <a:solidFill>
              <a:srgbClr val="F79546"/>
            </a:solidFill>
          </a:ln>
        </p:spPr>
        <p:txBody>
          <a:bodyPr vert="horz" wrap="square" lIns="0" tIns="21590" rIns="0" bIns="0" rtlCol="0">
            <a:spAutoFit/>
          </a:bodyPr>
          <a:lstStyle/>
          <a:p>
            <a:pPr marL="840105">
              <a:lnSpc>
                <a:spcPct val="100000"/>
              </a:lnSpc>
              <a:spcBef>
                <a:spcPts val="170"/>
              </a:spcBef>
            </a:pPr>
            <a:r>
              <a:rPr sz="2000" b="1" dirty="0">
                <a:latin typeface="Calibri"/>
                <a:cs typeface="Calibri"/>
              </a:rPr>
              <a:t>16-bit</a:t>
            </a:r>
            <a:r>
              <a:rPr sz="2000" b="1" spc="-50" dirty="0">
                <a:latin typeface="Calibri"/>
                <a:cs typeface="Calibri"/>
              </a:rPr>
              <a:t> </a:t>
            </a:r>
            <a:r>
              <a:rPr sz="2000" b="1" spc="-5" dirty="0">
                <a:latin typeface="Calibri"/>
                <a:cs typeface="Calibri"/>
              </a:rPr>
              <a:t>Plain</a:t>
            </a:r>
            <a:r>
              <a:rPr sz="2000" b="1" spc="-35" dirty="0">
                <a:latin typeface="Calibri"/>
                <a:cs typeface="Calibri"/>
              </a:rPr>
              <a:t> </a:t>
            </a:r>
            <a:r>
              <a:rPr sz="2000" b="1" spc="-20" dirty="0">
                <a:latin typeface="Calibri"/>
                <a:cs typeface="Calibri"/>
              </a:rPr>
              <a:t>text</a:t>
            </a:r>
            <a:endParaRPr sz="2000">
              <a:latin typeface="Calibri"/>
              <a:cs typeface="Calibri"/>
            </a:endParaRPr>
          </a:p>
        </p:txBody>
      </p:sp>
      <p:sp>
        <p:nvSpPr>
          <p:cNvPr id="27" name="object 27"/>
          <p:cNvSpPr/>
          <p:nvPr/>
        </p:nvSpPr>
        <p:spPr>
          <a:xfrm>
            <a:off x="304038"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28" name="object 28"/>
          <p:cNvSpPr txBox="1"/>
          <p:nvPr/>
        </p:nvSpPr>
        <p:spPr>
          <a:xfrm>
            <a:off x="1047089" y="6182055"/>
            <a:ext cx="186563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16-bit</a:t>
            </a:r>
            <a:r>
              <a:rPr sz="2000" b="1" spc="-55" dirty="0">
                <a:latin typeface="Calibri"/>
                <a:cs typeface="Calibri"/>
              </a:rPr>
              <a:t> </a:t>
            </a:r>
            <a:r>
              <a:rPr sz="2000" b="1" spc="-5" dirty="0">
                <a:latin typeface="Calibri"/>
                <a:cs typeface="Calibri"/>
              </a:rPr>
              <a:t>Cipher</a:t>
            </a:r>
            <a:r>
              <a:rPr sz="2000" b="1" spc="-35" dirty="0">
                <a:latin typeface="Calibri"/>
                <a:cs typeface="Calibri"/>
              </a:rPr>
              <a:t> </a:t>
            </a:r>
            <a:r>
              <a:rPr sz="2000" b="1" spc="-15" dirty="0">
                <a:latin typeface="Calibri"/>
                <a:cs typeface="Calibri"/>
              </a:rPr>
              <a:t>text</a:t>
            </a:r>
            <a:endParaRPr sz="2000">
              <a:latin typeface="Calibri"/>
              <a:cs typeface="Calibri"/>
            </a:endParaRPr>
          </a:p>
        </p:txBody>
      </p:sp>
      <p:grpSp>
        <p:nvGrpSpPr>
          <p:cNvPr id="29" name="object 29"/>
          <p:cNvGrpSpPr/>
          <p:nvPr/>
        </p:nvGrpSpPr>
        <p:grpSpPr>
          <a:xfrm>
            <a:off x="286448" y="4419536"/>
            <a:ext cx="3378835" cy="407034"/>
            <a:chOff x="286448" y="4419536"/>
            <a:chExt cx="3378835" cy="407034"/>
          </a:xfrm>
        </p:grpSpPr>
        <p:sp>
          <p:nvSpPr>
            <p:cNvPr id="30" name="object 30"/>
            <p:cNvSpPr/>
            <p:nvPr/>
          </p:nvSpPr>
          <p:spPr>
            <a:xfrm>
              <a:off x="299466" y="44325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1" name="object 31"/>
            <p:cNvSpPr/>
            <p:nvPr/>
          </p:nvSpPr>
          <p:spPr>
            <a:xfrm>
              <a:off x="299466" y="44325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32" name="object 32"/>
          <p:cNvSpPr txBox="1"/>
          <p:nvPr/>
        </p:nvSpPr>
        <p:spPr>
          <a:xfrm>
            <a:off x="941628" y="4441952"/>
            <a:ext cx="2065655"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Nibble</a:t>
            </a:r>
            <a:r>
              <a:rPr sz="2000" b="1" spc="-7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33" name="object 33"/>
          <p:cNvGrpSpPr/>
          <p:nvPr/>
        </p:nvGrpSpPr>
        <p:grpSpPr>
          <a:xfrm>
            <a:off x="286448" y="5029136"/>
            <a:ext cx="3378835" cy="407034"/>
            <a:chOff x="286448" y="5029136"/>
            <a:chExt cx="3378835" cy="407034"/>
          </a:xfrm>
        </p:grpSpPr>
        <p:sp>
          <p:nvSpPr>
            <p:cNvPr id="34" name="object 34"/>
            <p:cNvSpPr/>
            <p:nvPr/>
          </p:nvSpPr>
          <p:spPr>
            <a:xfrm>
              <a:off x="299466" y="50421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5" name="object 35"/>
            <p:cNvSpPr/>
            <p:nvPr/>
          </p:nvSpPr>
          <p:spPr>
            <a:xfrm>
              <a:off x="299466" y="50421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36" name="object 36"/>
          <p:cNvSpPr txBox="1"/>
          <p:nvPr/>
        </p:nvSpPr>
        <p:spPr>
          <a:xfrm>
            <a:off x="1456689" y="5051552"/>
            <a:ext cx="103505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Shift</a:t>
            </a:r>
            <a:r>
              <a:rPr sz="2000" b="1" spc="-80" dirty="0">
                <a:latin typeface="Calibri"/>
                <a:cs typeface="Calibri"/>
              </a:rPr>
              <a:t> </a:t>
            </a:r>
            <a:r>
              <a:rPr sz="2000" b="1" spc="-15" dirty="0">
                <a:latin typeface="Calibri"/>
                <a:cs typeface="Calibri"/>
              </a:rPr>
              <a:t>Row</a:t>
            </a:r>
            <a:endParaRPr sz="2000">
              <a:latin typeface="Calibri"/>
              <a:cs typeface="Calibri"/>
            </a:endParaRPr>
          </a:p>
        </p:txBody>
      </p:sp>
      <p:grpSp>
        <p:nvGrpSpPr>
          <p:cNvPr id="37" name="object 37"/>
          <p:cNvGrpSpPr/>
          <p:nvPr/>
        </p:nvGrpSpPr>
        <p:grpSpPr>
          <a:xfrm>
            <a:off x="291020" y="5638736"/>
            <a:ext cx="3378835" cy="407034"/>
            <a:chOff x="291020" y="5638736"/>
            <a:chExt cx="3378835" cy="407034"/>
          </a:xfrm>
        </p:grpSpPr>
        <p:sp>
          <p:nvSpPr>
            <p:cNvPr id="38" name="object 38"/>
            <p:cNvSpPr/>
            <p:nvPr/>
          </p:nvSpPr>
          <p:spPr>
            <a:xfrm>
              <a:off x="304038" y="56517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9" name="object 39"/>
            <p:cNvSpPr/>
            <p:nvPr/>
          </p:nvSpPr>
          <p:spPr>
            <a:xfrm>
              <a:off x="304038" y="56517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0" name="object 40"/>
          <p:cNvSpPr txBox="1"/>
          <p:nvPr/>
        </p:nvSpPr>
        <p:spPr>
          <a:xfrm>
            <a:off x="1164437" y="5661456"/>
            <a:ext cx="163195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45" dirty="0">
                <a:latin typeface="Calibri"/>
                <a:cs typeface="Calibri"/>
              </a:rPr>
              <a:t> </a:t>
            </a:r>
            <a:r>
              <a:rPr sz="2000" b="1" spc="-5" dirty="0">
                <a:latin typeface="Calibri"/>
                <a:cs typeface="Calibri"/>
              </a:rPr>
              <a:t>Round</a:t>
            </a:r>
            <a:r>
              <a:rPr sz="2000" b="1" spc="-70" dirty="0">
                <a:latin typeface="Calibri"/>
                <a:cs typeface="Calibri"/>
              </a:rPr>
              <a:t> </a:t>
            </a:r>
            <a:r>
              <a:rPr sz="2000" b="1" spc="-20" dirty="0">
                <a:latin typeface="Calibri"/>
                <a:cs typeface="Calibri"/>
              </a:rPr>
              <a:t>Key</a:t>
            </a:r>
            <a:endParaRPr sz="2000">
              <a:latin typeface="Calibri"/>
              <a:cs typeface="Calibri"/>
            </a:endParaRPr>
          </a:p>
        </p:txBody>
      </p:sp>
      <p:grpSp>
        <p:nvGrpSpPr>
          <p:cNvPr id="41" name="object 41"/>
          <p:cNvGrpSpPr/>
          <p:nvPr/>
        </p:nvGrpSpPr>
        <p:grpSpPr>
          <a:xfrm>
            <a:off x="293370" y="1981961"/>
            <a:ext cx="3352800" cy="3846195"/>
            <a:chOff x="293370" y="1981961"/>
            <a:chExt cx="3352800" cy="3846195"/>
          </a:xfrm>
        </p:grpSpPr>
        <p:pic>
          <p:nvPicPr>
            <p:cNvPr id="42" name="object 42"/>
            <p:cNvPicPr/>
            <p:nvPr/>
          </p:nvPicPr>
          <p:blipFill>
            <a:blip r:embed="rId2" cstate="print"/>
            <a:stretch>
              <a:fillRect/>
            </a:stretch>
          </p:blipFill>
          <p:spPr>
            <a:xfrm>
              <a:off x="1818131" y="4794491"/>
              <a:ext cx="310959" cy="423684"/>
            </a:xfrm>
            <a:prstGeom prst="rect">
              <a:avLst/>
            </a:prstGeom>
          </p:spPr>
        </p:pic>
        <p:pic>
          <p:nvPicPr>
            <p:cNvPr id="43" name="object 43"/>
            <p:cNvPicPr/>
            <p:nvPr/>
          </p:nvPicPr>
          <p:blipFill>
            <a:blip r:embed="rId3" cstate="print"/>
            <a:stretch>
              <a:fillRect/>
            </a:stretch>
          </p:blipFill>
          <p:spPr>
            <a:xfrm>
              <a:off x="1918716" y="4813554"/>
              <a:ext cx="114300" cy="228600"/>
            </a:xfrm>
            <a:prstGeom prst="rect">
              <a:avLst/>
            </a:prstGeom>
          </p:spPr>
        </p:pic>
        <p:pic>
          <p:nvPicPr>
            <p:cNvPr id="44" name="object 44"/>
            <p:cNvPicPr/>
            <p:nvPr/>
          </p:nvPicPr>
          <p:blipFill>
            <a:blip r:embed="rId4" cstate="print"/>
            <a:stretch>
              <a:fillRect/>
            </a:stretch>
          </p:blipFill>
          <p:spPr>
            <a:xfrm>
              <a:off x="1822703" y="5402579"/>
              <a:ext cx="310959" cy="425195"/>
            </a:xfrm>
            <a:prstGeom prst="rect">
              <a:avLst/>
            </a:prstGeom>
          </p:spPr>
        </p:pic>
        <p:pic>
          <p:nvPicPr>
            <p:cNvPr id="45" name="object 45"/>
            <p:cNvPicPr/>
            <p:nvPr/>
          </p:nvPicPr>
          <p:blipFill>
            <a:blip r:embed="rId5" cstate="print"/>
            <a:stretch>
              <a:fillRect/>
            </a:stretch>
          </p:blipFill>
          <p:spPr>
            <a:xfrm>
              <a:off x="1921255" y="5422772"/>
              <a:ext cx="114300" cy="228981"/>
            </a:xfrm>
            <a:prstGeom prst="rect">
              <a:avLst/>
            </a:prstGeom>
          </p:spPr>
        </p:pic>
        <p:sp>
          <p:nvSpPr>
            <p:cNvPr id="46" name="object 46"/>
            <p:cNvSpPr/>
            <p:nvPr/>
          </p:nvSpPr>
          <p:spPr>
            <a:xfrm>
              <a:off x="293370" y="1981961"/>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grpSp>
      <p:sp>
        <p:nvSpPr>
          <p:cNvPr id="47" name="object 47"/>
          <p:cNvSpPr txBox="1"/>
          <p:nvPr/>
        </p:nvSpPr>
        <p:spPr>
          <a:xfrm>
            <a:off x="293370" y="1981961"/>
            <a:ext cx="3352800" cy="381000"/>
          </a:xfrm>
          <a:prstGeom prst="rect">
            <a:avLst/>
          </a:prstGeom>
          <a:ln w="25907">
            <a:solidFill>
              <a:srgbClr val="4F81BC"/>
            </a:solidFill>
          </a:ln>
        </p:spPr>
        <p:txBody>
          <a:bodyPr vert="horz" wrap="square" lIns="0" tIns="20955" rIns="0" bIns="0" rtlCol="0">
            <a:spAutoFit/>
          </a:bodyPr>
          <a:lstStyle/>
          <a:p>
            <a:pPr marL="655320">
              <a:lnSpc>
                <a:spcPct val="100000"/>
              </a:lnSpc>
              <a:spcBef>
                <a:spcPts val="165"/>
              </a:spcBef>
            </a:pPr>
            <a:r>
              <a:rPr sz="2000" b="1" dirty="0">
                <a:latin typeface="Calibri"/>
                <a:cs typeface="Calibri"/>
              </a:rPr>
              <a:t>Nibble</a:t>
            </a:r>
            <a:r>
              <a:rPr sz="2000" b="1" spc="-4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48" name="object 48"/>
          <p:cNvGrpSpPr/>
          <p:nvPr/>
        </p:nvGrpSpPr>
        <p:grpSpPr>
          <a:xfrm>
            <a:off x="280352" y="1356296"/>
            <a:ext cx="3378835" cy="1411605"/>
            <a:chOff x="280352" y="1356296"/>
            <a:chExt cx="3378835" cy="1411605"/>
          </a:xfrm>
        </p:grpSpPr>
        <p:pic>
          <p:nvPicPr>
            <p:cNvPr id="49" name="object 49"/>
            <p:cNvPicPr/>
            <p:nvPr/>
          </p:nvPicPr>
          <p:blipFill>
            <a:blip r:embed="rId2" cstate="print"/>
            <a:stretch>
              <a:fillRect/>
            </a:stretch>
          </p:blipFill>
          <p:spPr>
            <a:xfrm>
              <a:off x="1812036" y="2343899"/>
              <a:ext cx="310959" cy="423684"/>
            </a:xfrm>
            <a:prstGeom prst="rect">
              <a:avLst/>
            </a:prstGeom>
          </p:spPr>
        </p:pic>
        <p:pic>
          <p:nvPicPr>
            <p:cNvPr id="50" name="object 50"/>
            <p:cNvPicPr/>
            <p:nvPr/>
          </p:nvPicPr>
          <p:blipFill>
            <a:blip r:embed="rId3" cstate="print"/>
            <a:stretch>
              <a:fillRect/>
            </a:stretch>
          </p:blipFill>
          <p:spPr>
            <a:xfrm>
              <a:off x="1912619" y="2362961"/>
              <a:ext cx="114300" cy="228600"/>
            </a:xfrm>
            <a:prstGeom prst="rect">
              <a:avLst/>
            </a:prstGeom>
          </p:spPr>
        </p:pic>
        <p:sp>
          <p:nvSpPr>
            <p:cNvPr id="51" name="object 51"/>
            <p:cNvSpPr/>
            <p:nvPr/>
          </p:nvSpPr>
          <p:spPr>
            <a:xfrm>
              <a:off x="2933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52" name="object 52"/>
          <p:cNvSpPr txBox="1"/>
          <p:nvPr/>
        </p:nvSpPr>
        <p:spPr>
          <a:xfrm>
            <a:off x="1154379"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53" name="object 53"/>
          <p:cNvGrpSpPr/>
          <p:nvPr/>
        </p:nvGrpSpPr>
        <p:grpSpPr>
          <a:xfrm>
            <a:off x="1812035" y="1114018"/>
            <a:ext cx="6049010" cy="5354320"/>
            <a:chOff x="1812035" y="1114018"/>
            <a:chExt cx="6049010" cy="5354320"/>
          </a:xfrm>
        </p:grpSpPr>
        <p:pic>
          <p:nvPicPr>
            <p:cNvPr id="54" name="object 54"/>
            <p:cNvPicPr/>
            <p:nvPr/>
          </p:nvPicPr>
          <p:blipFill>
            <a:blip r:embed="rId2" cstate="print"/>
            <a:stretch>
              <a:fillRect/>
            </a:stretch>
          </p:blipFill>
          <p:spPr>
            <a:xfrm>
              <a:off x="1812035" y="1731251"/>
              <a:ext cx="310959" cy="423684"/>
            </a:xfrm>
            <a:prstGeom prst="rect">
              <a:avLst/>
            </a:prstGeom>
          </p:spPr>
        </p:pic>
        <p:pic>
          <p:nvPicPr>
            <p:cNvPr id="55" name="object 55"/>
            <p:cNvPicPr/>
            <p:nvPr/>
          </p:nvPicPr>
          <p:blipFill>
            <a:blip r:embed="rId3" cstate="print"/>
            <a:stretch>
              <a:fillRect/>
            </a:stretch>
          </p:blipFill>
          <p:spPr>
            <a:xfrm>
              <a:off x="1912619" y="1750314"/>
              <a:ext cx="114300" cy="228600"/>
            </a:xfrm>
            <a:prstGeom prst="rect">
              <a:avLst/>
            </a:prstGeom>
          </p:spPr>
        </p:pic>
        <p:pic>
          <p:nvPicPr>
            <p:cNvPr id="56" name="object 56"/>
            <p:cNvPicPr/>
            <p:nvPr/>
          </p:nvPicPr>
          <p:blipFill>
            <a:blip r:embed="rId2" cstate="print"/>
            <a:stretch>
              <a:fillRect/>
            </a:stretch>
          </p:blipFill>
          <p:spPr>
            <a:xfrm>
              <a:off x="1825751" y="4184891"/>
              <a:ext cx="310959" cy="423684"/>
            </a:xfrm>
            <a:prstGeom prst="rect">
              <a:avLst/>
            </a:prstGeom>
          </p:spPr>
        </p:pic>
        <p:pic>
          <p:nvPicPr>
            <p:cNvPr id="57" name="object 57"/>
            <p:cNvPicPr/>
            <p:nvPr/>
          </p:nvPicPr>
          <p:blipFill>
            <a:blip r:embed="rId3" cstate="print"/>
            <a:stretch>
              <a:fillRect/>
            </a:stretch>
          </p:blipFill>
          <p:spPr>
            <a:xfrm>
              <a:off x="1926335" y="4203954"/>
              <a:ext cx="114300" cy="228600"/>
            </a:xfrm>
            <a:prstGeom prst="rect">
              <a:avLst/>
            </a:prstGeom>
          </p:spPr>
        </p:pic>
        <p:pic>
          <p:nvPicPr>
            <p:cNvPr id="58" name="object 58"/>
            <p:cNvPicPr/>
            <p:nvPr/>
          </p:nvPicPr>
          <p:blipFill>
            <a:blip r:embed="rId6" cstate="print"/>
            <a:stretch>
              <a:fillRect/>
            </a:stretch>
          </p:blipFill>
          <p:spPr>
            <a:xfrm>
              <a:off x="1812035" y="1114018"/>
              <a:ext cx="310959" cy="431317"/>
            </a:xfrm>
            <a:prstGeom prst="rect">
              <a:avLst/>
            </a:prstGeom>
          </p:spPr>
        </p:pic>
        <p:pic>
          <p:nvPicPr>
            <p:cNvPr id="59" name="object 59"/>
            <p:cNvPicPr/>
            <p:nvPr/>
          </p:nvPicPr>
          <p:blipFill>
            <a:blip r:embed="rId7" cstate="print"/>
            <a:stretch>
              <a:fillRect/>
            </a:stretch>
          </p:blipFill>
          <p:spPr>
            <a:xfrm>
              <a:off x="1912619" y="1133094"/>
              <a:ext cx="114300" cy="236219"/>
            </a:xfrm>
            <a:prstGeom prst="rect">
              <a:avLst/>
            </a:prstGeom>
          </p:spPr>
        </p:pic>
        <p:pic>
          <p:nvPicPr>
            <p:cNvPr id="60" name="object 60"/>
            <p:cNvPicPr/>
            <p:nvPr/>
          </p:nvPicPr>
          <p:blipFill>
            <a:blip r:embed="rId8" cstate="print"/>
            <a:stretch>
              <a:fillRect/>
            </a:stretch>
          </p:blipFill>
          <p:spPr>
            <a:xfrm>
              <a:off x="1822703" y="6001512"/>
              <a:ext cx="310959" cy="466382"/>
            </a:xfrm>
            <a:prstGeom prst="rect">
              <a:avLst/>
            </a:prstGeom>
          </p:spPr>
        </p:pic>
        <p:sp>
          <p:nvSpPr>
            <p:cNvPr id="61" name="object 61"/>
            <p:cNvSpPr/>
            <p:nvPr/>
          </p:nvSpPr>
          <p:spPr>
            <a:xfrm>
              <a:off x="1923287" y="6020562"/>
              <a:ext cx="114300" cy="270510"/>
            </a:xfrm>
            <a:custGeom>
              <a:avLst/>
              <a:gdLst/>
              <a:ahLst/>
              <a:cxnLst/>
              <a:rect l="l" t="t" r="r" b="b"/>
              <a:pathLst>
                <a:path w="114300" h="270510">
                  <a:moveTo>
                    <a:pt x="38100" y="156209"/>
                  </a:moveTo>
                  <a:lnTo>
                    <a:pt x="0" y="156209"/>
                  </a:lnTo>
                  <a:lnTo>
                    <a:pt x="57150" y="270509"/>
                  </a:lnTo>
                  <a:lnTo>
                    <a:pt x="104775" y="175259"/>
                  </a:lnTo>
                  <a:lnTo>
                    <a:pt x="38100" y="175259"/>
                  </a:lnTo>
                  <a:lnTo>
                    <a:pt x="38100" y="156209"/>
                  </a:lnTo>
                  <a:close/>
                </a:path>
                <a:path w="114300" h="270510">
                  <a:moveTo>
                    <a:pt x="76200" y="0"/>
                  </a:moveTo>
                  <a:lnTo>
                    <a:pt x="38100" y="0"/>
                  </a:lnTo>
                  <a:lnTo>
                    <a:pt x="38100" y="175259"/>
                  </a:lnTo>
                  <a:lnTo>
                    <a:pt x="76200" y="175259"/>
                  </a:lnTo>
                  <a:lnTo>
                    <a:pt x="76200" y="0"/>
                  </a:lnTo>
                  <a:close/>
                </a:path>
                <a:path w="114300" h="270510">
                  <a:moveTo>
                    <a:pt x="114300" y="156209"/>
                  </a:moveTo>
                  <a:lnTo>
                    <a:pt x="76200" y="156209"/>
                  </a:lnTo>
                  <a:lnTo>
                    <a:pt x="76200" y="175259"/>
                  </a:lnTo>
                  <a:lnTo>
                    <a:pt x="104775" y="175259"/>
                  </a:lnTo>
                  <a:lnTo>
                    <a:pt x="114300" y="156209"/>
                  </a:lnTo>
                  <a:close/>
                </a:path>
              </a:pathLst>
            </a:custGeom>
            <a:solidFill>
              <a:srgbClr val="C0504D"/>
            </a:solidFill>
          </p:spPr>
          <p:txBody>
            <a:bodyPr wrap="square" lIns="0" tIns="0" rIns="0" bIns="0" rtlCol="0"/>
            <a:lstStyle/>
            <a:p>
              <a:endParaRPr/>
            </a:p>
          </p:txBody>
        </p:sp>
        <p:sp>
          <p:nvSpPr>
            <p:cNvPr id="62" name="object 62"/>
            <p:cNvSpPr/>
            <p:nvPr/>
          </p:nvSpPr>
          <p:spPr>
            <a:xfrm>
              <a:off x="4495037" y="3822954"/>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63" name="object 63"/>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64" name="object 64"/>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65" name="object 65"/>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66" name="object 66"/>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sp>
        <p:nvSpPr>
          <p:cNvPr id="67" name="object 67"/>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68" name="object 68"/>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69" name="object 69"/>
          <p:cNvGrpSpPr/>
          <p:nvPr/>
        </p:nvGrpSpPr>
        <p:grpSpPr>
          <a:xfrm>
            <a:off x="4477448" y="1981136"/>
            <a:ext cx="3378835" cy="3860800"/>
            <a:chOff x="4477448" y="1981136"/>
            <a:chExt cx="3378835" cy="3860800"/>
          </a:xfrm>
        </p:grpSpPr>
        <p:pic>
          <p:nvPicPr>
            <p:cNvPr id="70" name="object 70"/>
            <p:cNvPicPr/>
            <p:nvPr/>
          </p:nvPicPr>
          <p:blipFill>
            <a:blip r:embed="rId9" cstate="print"/>
            <a:stretch>
              <a:fillRect/>
            </a:stretch>
          </p:blipFill>
          <p:spPr>
            <a:xfrm>
              <a:off x="6018275" y="4808219"/>
              <a:ext cx="310959" cy="1033297"/>
            </a:xfrm>
            <a:prstGeom prst="rect">
              <a:avLst/>
            </a:prstGeom>
          </p:spPr>
        </p:pic>
        <p:sp>
          <p:nvSpPr>
            <p:cNvPr id="71" name="object 71"/>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72" name="object 72"/>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73" name="object 73"/>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74" name="object 74"/>
          <p:cNvGrpSpPr/>
          <p:nvPr/>
        </p:nvGrpSpPr>
        <p:grpSpPr>
          <a:xfrm>
            <a:off x="4477448" y="1370012"/>
            <a:ext cx="3378835" cy="2629535"/>
            <a:chOff x="4477448" y="1370012"/>
            <a:chExt cx="3378835" cy="2629535"/>
          </a:xfrm>
        </p:grpSpPr>
        <p:pic>
          <p:nvPicPr>
            <p:cNvPr id="75" name="object 75"/>
            <p:cNvPicPr/>
            <p:nvPr/>
          </p:nvPicPr>
          <p:blipFill>
            <a:blip r:embed="rId10" cstate="print"/>
            <a:stretch>
              <a:fillRect/>
            </a:stretch>
          </p:blipFill>
          <p:spPr>
            <a:xfrm>
              <a:off x="6013703" y="2356103"/>
              <a:ext cx="310959" cy="1642872"/>
            </a:xfrm>
            <a:prstGeom prst="rect">
              <a:avLst/>
            </a:prstGeom>
          </p:spPr>
        </p:pic>
        <p:sp>
          <p:nvSpPr>
            <p:cNvPr id="76" name="object 76"/>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sp>
          <p:nvSpPr>
            <p:cNvPr id="77" name="object 77"/>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78" name="object 78"/>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grpSp>
        <p:nvGrpSpPr>
          <p:cNvPr id="79" name="object 79"/>
          <p:cNvGrpSpPr/>
          <p:nvPr/>
        </p:nvGrpSpPr>
        <p:grpSpPr>
          <a:xfrm>
            <a:off x="3485388" y="1127734"/>
            <a:ext cx="2848610" cy="4890770"/>
            <a:chOff x="3485388" y="1127734"/>
            <a:chExt cx="2848610" cy="4890770"/>
          </a:xfrm>
        </p:grpSpPr>
        <p:pic>
          <p:nvPicPr>
            <p:cNvPr id="80" name="object 80"/>
            <p:cNvPicPr/>
            <p:nvPr/>
          </p:nvPicPr>
          <p:blipFill>
            <a:blip r:embed="rId2" cstate="print"/>
            <a:stretch>
              <a:fillRect/>
            </a:stretch>
          </p:blipFill>
          <p:spPr>
            <a:xfrm>
              <a:off x="6009132" y="1744967"/>
              <a:ext cx="310959" cy="423684"/>
            </a:xfrm>
            <a:prstGeom prst="rect">
              <a:avLst/>
            </a:prstGeom>
          </p:spPr>
        </p:pic>
        <p:pic>
          <p:nvPicPr>
            <p:cNvPr id="81" name="object 81"/>
            <p:cNvPicPr/>
            <p:nvPr/>
          </p:nvPicPr>
          <p:blipFill>
            <a:blip r:embed="rId11" cstate="print"/>
            <a:stretch>
              <a:fillRect/>
            </a:stretch>
          </p:blipFill>
          <p:spPr>
            <a:xfrm>
              <a:off x="6109716" y="1764029"/>
              <a:ext cx="114300" cy="228600"/>
            </a:xfrm>
            <a:prstGeom prst="rect">
              <a:avLst/>
            </a:prstGeom>
          </p:spPr>
        </p:pic>
        <p:pic>
          <p:nvPicPr>
            <p:cNvPr id="82" name="object 82"/>
            <p:cNvPicPr/>
            <p:nvPr/>
          </p:nvPicPr>
          <p:blipFill>
            <a:blip r:embed="rId2" cstate="print"/>
            <a:stretch>
              <a:fillRect/>
            </a:stretch>
          </p:blipFill>
          <p:spPr>
            <a:xfrm>
              <a:off x="6022848" y="4198607"/>
              <a:ext cx="310959" cy="423684"/>
            </a:xfrm>
            <a:prstGeom prst="rect">
              <a:avLst/>
            </a:prstGeom>
          </p:spPr>
        </p:pic>
        <p:pic>
          <p:nvPicPr>
            <p:cNvPr id="83" name="object 83"/>
            <p:cNvPicPr/>
            <p:nvPr/>
          </p:nvPicPr>
          <p:blipFill>
            <a:blip r:embed="rId11" cstate="print"/>
            <a:stretch>
              <a:fillRect/>
            </a:stretch>
          </p:blipFill>
          <p:spPr>
            <a:xfrm>
              <a:off x="6123432" y="4217669"/>
              <a:ext cx="114300" cy="228600"/>
            </a:xfrm>
            <a:prstGeom prst="rect">
              <a:avLst/>
            </a:prstGeom>
          </p:spPr>
        </p:pic>
        <p:pic>
          <p:nvPicPr>
            <p:cNvPr id="84" name="object 84"/>
            <p:cNvPicPr/>
            <p:nvPr/>
          </p:nvPicPr>
          <p:blipFill>
            <a:blip r:embed="rId6" cstate="print"/>
            <a:stretch>
              <a:fillRect/>
            </a:stretch>
          </p:blipFill>
          <p:spPr>
            <a:xfrm>
              <a:off x="6009132" y="1127734"/>
              <a:ext cx="310959" cy="431317"/>
            </a:xfrm>
            <a:prstGeom prst="rect">
              <a:avLst/>
            </a:prstGeom>
          </p:spPr>
        </p:pic>
        <p:pic>
          <p:nvPicPr>
            <p:cNvPr id="85" name="object 85"/>
            <p:cNvPicPr/>
            <p:nvPr/>
          </p:nvPicPr>
          <p:blipFill>
            <a:blip r:embed="rId12" cstate="print"/>
            <a:stretch>
              <a:fillRect/>
            </a:stretch>
          </p:blipFill>
          <p:spPr>
            <a:xfrm>
              <a:off x="6109716" y="1146809"/>
              <a:ext cx="114300" cy="236219"/>
            </a:xfrm>
            <a:prstGeom prst="rect">
              <a:avLst/>
            </a:prstGeom>
          </p:spPr>
        </p:pic>
        <p:pic>
          <p:nvPicPr>
            <p:cNvPr id="86" name="object 86"/>
            <p:cNvPicPr/>
            <p:nvPr/>
          </p:nvPicPr>
          <p:blipFill>
            <a:blip r:embed="rId13" cstate="print"/>
            <a:stretch>
              <a:fillRect/>
            </a:stretch>
          </p:blipFill>
          <p:spPr>
            <a:xfrm>
              <a:off x="3499104" y="5707379"/>
              <a:ext cx="1039355" cy="310959"/>
            </a:xfrm>
            <a:prstGeom prst="rect">
              <a:avLst/>
            </a:prstGeom>
          </p:spPr>
        </p:pic>
        <p:sp>
          <p:nvSpPr>
            <p:cNvPr id="87" name="object 87"/>
            <p:cNvSpPr/>
            <p:nvPr/>
          </p:nvSpPr>
          <p:spPr>
            <a:xfrm>
              <a:off x="3656838" y="5786831"/>
              <a:ext cx="843915" cy="114300"/>
            </a:xfrm>
            <a:custGeom>
              <a:avLst/>
              <a:gdLst/>
              <a:ahLst/>
              <a:cxnLst/>
              <a:rect l="l" t="t" r="r" b="b"/>
              <a:pathLst>
                <a:path w="843914" h="114300">
                  <a:moveTo>
                    <a:pt x="115188" y="0"/>
                  </a:moveTo>
                  <a:lnTo>
                    <a:pt x="0" y="55422"/>
                  </a:lnTo>
                  <a:lnTo>
                    <a:pt x="113411" y="114287"/>
                  </a:lnTo>
                  <a:lnTo>
                    <a:pt x="114003" y="76194"/>
                  </a:lnTo>
                  <a:lnTo>
                    <a:pt x="94996" y="75907"/>
                  </a:lnTo>
                  <a:lnTo>
                    <a:pt x="95503" y="37807"/>
                  </a:lnTo>
                  <a:lnTo>
                    <a:pt x="114600" y="37807"/>
                  </a:lnTo>
                  <a:lnTo>
                    <a:pt x="115188" y="0"/>
                  </a:lnTo>
                  <a:close/>
                </a:path>
                <a:path w="843914" h="114300">
                  <a:moveTo>
                    <a:pt x="114596" y="38095"/>
                  </a:moveTo>
                  <a:lnTo>
                    <a:pt x="114003" y="76194"/>
                  </a:lnTo>
                  <a:lnTo>
                    <a:pt x="843026" y="87172"/>
                  </a:lnTo>
                  <a:lnTo>
                    <a:pt x="843661" y="49072"/>
                  </a:lnTo>
                  <a:lnTo>
                    <a:pt x="114596" y="38095"/>
                  </a:lnTo>
                  <a:close/>
                </a:path>
                <a:path w="843914" h="114300">
                  <a:moveTo>
                    <a:pt x="95503" y="37807"/>
                  </a:moveTo>
                  <a:lnTo>
                    <a:pt x="94996" y="75907"/>
                  </a:lnTo>
                  <a:lnTo>
                    <a:pt x="114003" y="76194"/>
                  </a:lnTo>
                  <a:lnTo>
                    <a:pt x="114596" y="38095"/>
                  </a:lnTo>
                  <a:lnTo>
                    <a:pt x="95503" y="37807"/>
                  </a:lnTo>
                  <a:close/>
                </a:path>
                <a:path w="843914" h="114300">
                  <a:moveTo>
                    <a:pt x="114600" y="37807"/>
                  </a:moveTo>
                  <a:lnTo>
                    <a:pt x="95503" y="37807"/>
                  </a:lnTo>
                  <a:lnTo>
                    <a:pt x="114596" y="38095"/>
                  </a:lnTo>
                  <a:lnTo>
                    <a:pt x="114600" y="37807"/>
                  </a:lnTo>
                  <a:close/>
                </a:path>
              </a:pathLst>
            </a:custGeom>
            <a:solidFill>
              <a:srgbClr val="8063A1"/>
            </a:solidFill>
          </p:spPr>
          <p:txBody>
            <a:bodyPr wrap="square" lIns="0" tIns="0" rIns="0" bIns="0" rtlCol="0"/>
            <a:lstStyle/>
            <a:p>
              <a:endParaRPr/>
            </a:p>
          </p:txBody>
        </p:sp>
        <p:pic>
          <p:nvPicPr>
            <p:cNvPr id="88" name="object 88"/>
            <p:cNvPicPr/>
            <p:nvPr/>
          </p:nvPicPr>
          <p:blipFill>
            <a:blip r:embed="rId13" cstate="print"/>
            <a:stretch>
              <a:fillRect/>
            </a:stretch>
          </p:blipFill>
          <p:spPr>
            <a:xfrm>
              <a:off x="3485388" y="3866451"/>
              <a:ext cx="1039355" cy="310959"/>
            </a:xfrm>
            <a:prstGeom prst="rect">
              <a:avLst/>
            </a:prstGeom>
          </p:spPr>
        </p:pic>
        <p:sp>
          <p:nvSpPr>
            <p:cNvPr id="89" name="object 89"/>
            <p:cNvSpPr/>
            <p:nvPr/>
          </p:nvSpPr>
          <p:spPr>
            <a:xfrm>
              <a:off x="3643122" y="3945889"/>
              <a:ext cx="843915" cy="114300"/>
            </a:xfrm>
            <a:custGeom>
              <a:avLst/>
              <a:gdLst/>
              <a:ahLst/>
              <a:cxnLst/>
              <a:rect l="l" t="t" r="r" b="b"/>
              <a:pathLst>
                <a:path w="843914" h="114300">
                  <a:moveTo>
                    <a:pt x="115188" y="0"/>
                  </a:moveTo>
                  <a:lnTo>
                    <a:pt x="0" y="55372"/>
                  </a:lnTo>
                  <a:lnTo>
                    <a:pt x="113411" y="114173"/>
                  </a:lnTo>
                  <a:lnTo>
                    <a:pt x="114003" y="76106"/>
                  </a:lnTo>
                  <a:lnTo>
                    <a:pt x="94995" y="75818"/>
                  </a:lnTo>
                  <a:lnTo>
                    <a:pt x="95503" y="37718"/>
                  </a:lnTo>
                  <a:lnTo>
                    <a:pt x="114601" y="37718"/>
                  </a:lnTo>
                  <a:lnTo>
                    <a:pt x="115188" y="0"/>
                  </a:lnTo>
                  <a:close/>
                </a:path>
                <a:path w="843914" h="114300">
                  <a:moveTo>
                    <a:pt x="114597" y="38007"/>
                  </a:moveTo>
                  <a:lnTo>
                    <a:pt x="114003" y="76106"/>
                  </a:lnTo>
                  <a:lnTo>
                    <a:pt x="843026" y="87122"/>
                  </a:lnTo>
                  <a:lnTo>
                    <a:pt x="843533" y="49022"/>
                  </a:lnTo>
                  <a:lnTo>
                    <a:pt x="114597" y="38007"/>
                  </a:lnTo>
                  <a:close/>
                </a:path>
                <a:path w="843914" h="114300">
                  <a:moveTo>
                    <a:pt x="95503" y="37718"/>
                  </a:moveTo>
                  <a:lnTo>
                    <a:pt x="94995" y="75818"/>
                  </a:lnTo>
                  <a:lnTo>
                    <a:pt x="114003" y="76106"/>
                  </a:lnTo>
                  <a:lnTo>
                    <a:pt x="114597" y="38007"/>
                  </a:lnTo>
                  <a:lnTo>
                    <a:pt x="95503" y="37718"/>
                  </a:lnTo>
                  <a:close/>
                </a:path>
                <a:path w="843914" h="114300">
                  <a:moveTo>
                    <a:pt x="114601" y="37718"/>
                  </a:moveTo>
                  <a:lnTo>
                    <a:pt x="95503" y="37718"/>
                  </a:lnTo>
                  <a:lnTo>
                    <a:pt x="114597" y="38007"/>
                  </a:lnTo>
                  <a:lnTo>
                    <a:pt x="114601" y="37718"/>
                  </a:lnTo>
                  <a:close/>
                </a:path>
              </a:pathLst>
            </a:custGeom>
            <a:solidFill>
              <a:srgbClr val="8063A1"/>
            </a:solidFill>
          </p:spPr>
          <p:txBody>
            <a:bodyPr wrap="square" lIns="0" tIns="0" rIns="0" bIns="0" rtlCol="0"/>
            <a:lstStyle/>
            <a:p>
              <a:endParaRPr/>
            </a:p>
          </p:txBody>
        </p:sp>
        <p:pic>
          <p:nvPicPr>
            <p:cNvPr id="90" name="object 90"/>
            <p:cNvPicPr/>
            <p:nvPr/>
          </p:nvPicPr>
          <p:blipFill>
            <a:blip r:embed="rId13" cstate="print"/>
            <a:stretch>
              <a:fillRect/>
            </a:stretch>
          </p:blipFill>
          <p:spPr>
            <a:xfrm>
              <a:off x="3485388" y="1417383"/>
              <a:ext cx="1039355" cy="310959"/>
            </a:xfrm>
            <a:prstGeom prst="rect">
              <a:avLst/>
            </a:prstGeom>
          </p:spPr>
        </p:pic>
        <p:sp>
          <p:nvSpPr>
            <p:cNvPr id="91" name="object 91"/>
            <p:cNvSpPr/>
            <p:nvPr/>
          </p:nvSpPr>
          <p:spPr>
            <a:xfrm>
              <a:off x="3643122" y="1496821"/>
              <a:ext cx="843915" cy="114300"/>
            </a:xfrm>
            <a:custGeom>
              <a:avLst/>
              <a:gdLst/>
              <a:ahLst/>
              <a:cxnLst/>
              <a:rect l="l" t="t" r="r" b="b"/>
              <a:pathLst>
                <a:path w="843914" h="114300">
                  <a:moveTo>
                    <a:pt x="115188" y="0"/>
                  </a:moveTo>
                  <a:lnTo>
                    <a:pt x="0" y="55372"/>
                  </a:lnTo>
                  <a:lnTo>
                    <a:pt x="113411" y="114300"/>
                  </a:lnTo>
                  <a:lnTo>
                    <a:pt x="114005" y="76106"/>
                  </a:lnTo>
                  <a:lnTo>
                    <a:pt x="94995" y="75818"/>
                  </a:lnTo>
                  <a:lnTo>
                    <a:pt x="95503" y="37718"/>
                  </a:lnTo>
                  <a:lnTo>
                    <a:pt x="114602" y="37718"/>
                  </a:lnTo>
                  <a:lnTo>
                    <a:pt x="115188" y="0"/>
                  </a:lnTo>
                  <a:close/>
                </a:path>
                <a:path w="843914" h="114300">
                  <a:moveTo>
                    <a:pt x="114597" y="38007"/>
                  </a:moveTo>
                  <a:lnTo>
                    <a:pt x="114005" y="76106"/>
                  </a:lnTo>
                  <a:lnTo>
                    <a:pt x="843026" y="87122"/>
                  </a:lnTo>
                  <a:lnTo>
                    <a:pt x="843533" y="49022"/>
                  </a:lnTo>
                  <a:lnTo>
                    <a:pt x="114597" y="38007"/>
                  </a:lnTo>
                  <a:close/>
                </a:path>
                <a:path w="843914" h="114300">
                  <a:moveTo>
                    <a:pt x="95503" y="37718"/>
                  </a:moveTo>
                  <a:lnTo>
                    <a:pt x="94995" y="75818"/>
                  </a:lnTo>
                  <a:lnTo>
                    <a:pt x="114005" y="76106"/>
                  </a:lnTo>
                  <a:lnTo>
                    <a:pt x="114597" y="38007"/>
                  </a:lnTo>
                  <a:lnTo>
                    <a:pt x="95503" y="37718"/>
                  </a:lnTo>
                  <a:close/>
                </a:path>
                <a:path w="843914" h="114300">
                  <a:moveTo>
                    <a:pt x="114602" y="37718"/>
                  </a:moveTo>
                  <a:lnTo>
                    <a:pt x="95503" y="37718"/>
                  </a:lnTo>
                  <a:lnTo>
                    <a:pt x="114597" y="38007"/>
                  </a:lnTo>
                  <a:lnTo>
                    <a:pt x="114602" y="37718"/>
                  </a:lnTo>
                  <a:close/>
                </a:path>
              </a:pathLst>
            </a:custGeom>
            <a:solidFill>
              <a:srgbClr val="8063A1"/>
            </a:solidFill>
          </p:spPr>
          <p:txBody>
            <a:bodyPr wrap="square" lIns="0" tIns="0" rIns="0" bIns="0" rtlCol="0"/>
            <a:lstStyle/>
            <a:p>
              <a:endParaRPr/>
            </a:p>
          </p:txBody>
        </p:sp>
      </p:grpSp>
      <p:sp>
        <p:nvSpPr>
          <p:cNvPr id="92" name="object 92"/>
          <p:cNvSpPr txBox="1"/>
          <p:nvPr/>
        </p:nvSpPr>
        <p:spPr>
          <a:xfrm>
            <a:off x="3871721" y="2590038"/>
            <a:ext cx="1198245" cy="447040"/>
          </a:xfrm>
          <a:prstGeom prst="rect">
            <a:avLst/>
          </a:prstGeom>
          <a:solidFill>
            <a:srgbClr val="4AACC5"/>
          </a:solidFill>
          <a:ln w="25907">
            <a:solidFill>
              <a:srgbClr val="357C91"/>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94" name="object 94"/>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93" name="object 93"/>
          <p:cNvSpPr txBox="1"/>
          <p:nvPr/>
        </p:nvSpPr>
        <p:spPr>
          <a:xfrm>
            <a:off x="3879341" y="4972050"/>
            <a:ext cx="1198245" cy="445134"/>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sp>
        <p:nvSpPr>
          <p:cNvPr id="95" name="TextBox 94"/>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96" name="Graphic 21"/>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97"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7857036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06146" y="972438"/>
            <a:ext cx="4525010" cy="49784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235" dirty="0">
                <a:solidFill>
                  <a:srgbClr val="0F243E"/>
                </a:solidFill>
                <a:latin typeface="Microsoft Sans Serif"/>
                <a:cs typeface="Microsoft Sans Serif"/>
              </a:rPr>
              <a:t>S-AES</a:t>
            </a:r>
            <a:r>
              <a:rPr sz="3100" spc="40" dirty="0">
                <a:solidFill>
                  <a:srgbClr val="0F243E"/>
                </a:solidFill>
                <a:latin typeface="Microsoft Sans Serif"/>
                <a:cs typeface="Microsoft Sans Serif"/>
              </a:rPr>
              <a:t> </a:t>
            </a:r>
            <a:r>
              <a:rPr sz="3100" spc="-95" dirty="0">
                <a:solidFill>
                  <a:srgbClr val="0F243E"/>
                </a:solidFill>
                <a:latin typeface="Microsoft Sans Serif"/>
                <a:cs typeface="Microsoft Sans Serif"/>
              </a:rPr>
              <a:t>Encryption</a:t>
            </a:r>
            <a:r>
              <a:rPr sz="3100" spc="70" dirty="0">
                <a:solidFill>
                  <a:srgbClr val="0F243E"/>
                </a:solidFill>
                <a:latin typeface="Microsoft Sans Serif"/>
                <a:cs typeface="Microsoft Sans Serif"/>
              </a:rPr>
              <a:t> </a:t>
            </a:r>
            <a:r>
              <a:rPr sz="3100" spc="-175" dirty="0">
                <a:solidFill>
                  <a:srgbClr val="0F243E"/>
                </a:solidFill>
                <a:latin typeface="Microsoft Sans Serif"/>
                <a:cs typeface="Microsoft Sans Serif"/>
              </a:rPr>
              <a:t>Round</a:t>
            </a:r>
            <a:endParaRPr sz="3100">
              <a:latin typeface="Microsoft Sans Serif"/>
              <a:cs typeface="Microsoft Sans Serif"/>
            </a:endParaRPr>
          </a:p>
        </p:txBody>
      </p:sp>
      <p:pic>
        <p:nvPicPr>
          <p:cNvPr id="9" name="object 9"/>
          <p:cNvPicPr/>
          <p:nvPr/>
        </p:nvPicPr>
        <p:blipFill>
          <a:blip r:embed="rId2" cstate="print"/>
          <a:stretch>
            <a:fillRect/>
          </a:stretch>
        </p:blipFill>
        <p:spPr>
          <a:xfrm>
            <a:off x="346693" y="2379013"/>
            <a:ext cx="11581281" cy="3782122"/>
          </a:xfrm>
          <a:prstGeom prst="rect">
            <a:avLst/>
          </a:prstGeom>
        </p:spPr>
      </p:pic>
      <p:sp>
        <p:nvSpPr>
          <p:cNvPr id="10" name="object 10"/>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1" name="TextBox 10"/>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3"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0569301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06146" y="972438"/>
            <a:ext cx="8674735" cy="49784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235" dirty="0">
                <a:solidFill>
                  <a:srgbClr val="0F243E"/>
                </a:solidFill>
                <a:latin typeface="Microsoft Sans Serif"/>
                <a:cs typeface="Microsoft Sans Serif"/>
              </a:rPr>
              <a:t>S-AES</a:t>
            </a:r>
            <a:r>
              <a:rPr sz="3100" spc="70" dirty="0">
                <a:solidFill>
                  <a:srgbClr val="0F243E"/>
                </a:solidFill>
                <a:latin typeface="Microsoft Sans Serif"/>
                <a:cs typeface="Microsoft Sans Serif"/>
              </a:rPr>
              <a:t> </a:t>
            </a:r>
            <a:r>
              <a:rPr sz="3100" spc="-95" dirty="0">
                <a:solidFill>
                  <a:srgbClr val="0F243E"/>
                </a:solidFill>
                <a:latin typeface="Microsoft Sans Serif"/>
                <a:cs typeface="Microsoft Sans Serif"/>
              </a:rPr>
              <a:t>Transformation</a:t>
            </a:r>
            <a:r>
              <a:rPr sz="3100" spc="105" dirty="0">
                <a:solidFill>
                  <a:srgbClr val="0F243E"/>
                </a:solidFill>
                <a:latin typeface="Microsoft Sans Serif"/>
                <a:cs typeface="Microsoft Sans Serif"/>
              </a:rPr>
              <a:t> </a:t>
            </a:r>
            <a:r>
              <a:rPr sz="3100" spc="-120" dirty="0">
                <a:solidFill>
                  <a:srgbClr val="0F243E"/>
                </a:solidFill>
                <a:latin typeface="Microsoft Sans Serif"/>
                <a:cs typeface="Microsoft Sans Serif"/>
              </a:rPr>
              <a:t>(Substitution</a:t>
            </a:r>
            <a:r>
              <a:rPr sz="3100" spc="114" dirty="0">
                <a:solidFill>
                  <a:srgbClr val="0F243E"/>
                </a:solidFill>
                <a:latin typeface="Microsoft Sans Serif"/>
                <a:cs typeface="Microsoft Sans Serif"/>
              </a:rPr>
              <a:t> </a:t>
            </a:r>
            <a:r>
              <a:rPr sz="3100" spc="-40" dirty="0">
                <a:solidFill>
                  <a:srgbClr val="0F243E"/>
                </a:solidFill>
                <a:latin typeface="Microsoft Sans Serif"/>
                <a:cs typeface="Microsoft Sans Serif"/>
              </a:rPr>
              <a:t>and</a:t>
            </a:r>
            <a:r>
              <a:rPr sz="3100" spc="95" dirty="0">
                <a:solidFill>
                  <a:srgbClr val="0F243E"/>
                </a:solidFill>
                <a:latin typeface="Microsoft Sans Serif"/>
                <a:cs typeface="Microsoft Sans Serif"/>
              </a:rPr>
              <a:t> </a:t>
            </a:r>
            <a:r>
              <a:rPr sz="3100" spc="-114" dirty="0">
                <a:solidFill>
                  <a:srgbClr val="0F243E"/>
                </a:solidFill>
                <a:latin typeface="Microsoft Sans Serif"/>
                <a:cs typeface="Microsoft Sans Serif"/>
              </a:rPr>
              <a:t>Shift</a:t>
            </a:r>
            <a:r>
              <a:rPr sz="3100" spc="85" dirty="0">
                <a:solidFill>
                  <a:srgbClr val="0F243E"/>
                </a:solidFill>
                <a:latin typeface="Microsoft Sans Serif"/>
                <a:cs typeface="Microsoft Sans Serif"/>
              </a:rPr>
              <a:t> </a:t>
            </a:r>
            <a:r>
              <a:rPr sz="3100" spc="-40" dirty="0">
                <a:solidFill>
                  <a:srgbClr val="0F243E"/>
                </a:solidFill>
                <a:latin typeface="Microsoft Sans Serif"/>
                <a:cs typeface="Microsoft Sans Serif"/>
              </a:rPr>
              <a:t>row)</a:t>
            </a:r>
            <a:endParaRPr sz="3100">
              <a:latin typeface="Microsoft Sans Serif"/>
              <a:cs typeface="Microsoft Sans Serif"/>
            </a:endParaRPr>
          </a:p>
        </p:txBody>
      </p:sp>
      <p:pic>
        <p:nvPicPr>
          <p:cNvPr id="9" name="object 9"/>
          <p:cNvPicPr/>
          <p:nvPr/>
        </p:nvPicPr>
        <p:blipFill>
          <a:blip r:embed="rId2" cstate="print"/>
          <a:stretch>
            <a:fillRect/>
          </a:stretch>
        </p:blipFill>
        <p:spPr>
          <a:xfrm>
            <a:off x="2361843" y="2343150"/>
            <a:ext cx="7773131" cy="1905000"/>
          </a:xfrm>
          <a:prstGeom prst="rect">
            <a:avLst/>
          </a:prstGeom>
        </p:spPr>
      </p:pic>
      <p:pic>
        <p:nvPicPr>
          <p:cNvPr id="10" name="object 10"/>
          <p:cNvPicPr/>
          <p:nvPr/>
        </p:nvPicPr>
        <p:blipFill>
          <a:blip r:embed="rId3" cstate="print"/>
          <a:stretch>
            <a:fillRect/>
          </a:stretch>
        </p:blipFill>
        <p:spPr>
          <a:xfrm>
            <a:off x="2560710" y="5200650"/>
            <a:ext cx="7477488" cy="1181100"/>
          </a:xfrm>
          <a:prstGeom prst="rect">
            <a:avLst/>
          </a:prstGeom>
        </p:spPr>
      </p:pic>
      <p:sp>
        <p:nvSpPr>
          <p:cNvPr id="11" name="object 11"/>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2" name="TextBox 11"/>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4"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178964893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2255" y="1816544"/>
            <a:ext cx="12215495" cy="5055235"/>
            <a:chOff x="-12255" y="1816544"/>
            <a:chExt cx="12215495" cy="5055235"/>
          </a:xfrm>
        </p:grpSpPr>
        <p:sp>
          <p:nvSpPr>
            <p:cNvPr id="3" name="object 3"/>
            <p:cNvSpPr/>
            <p:nvPr/>
          </p:nvSpPr>
          <p:spPr>
            <a:xfrm>
              <a:off x="131826" y="4371594"/>
              <a:ext cx="3657600" cy="1740535"/>
            </a:xfrm>
            <a:custGeom>
              <a:avLst/>
              <a:gdLst/>
              <a:ahLst/>
              <a:cxnLst/>
              <a:rect l="l" t="t" r="r" b="b"/>
              <a:pathLst>
                <a:path w="3657600" h="1740535">
                  <a:moveTo>
                    <a:pt x="3657600" y="0"/>
                  </a:moveTo>
                  <a:lnTo>
                    <a:pt x="0" y="0"/>
                  </a:lnTo>
                  <a:lnTo>
                    <a:pt x="0" y="1740407"/>
                  </a:lnTo>
                  <a:lnTo>
                    <a:pt x="3657600" y="1740407"/>
                  </a:lnTo>
                  <a:lnTo>
                    <a:pt x="3657600" y="0"/>
                  </a:lnTo>
                  <a:close/>
                </a:path>
              </a:pathLst>
            </a:custGeom>
            <a:solidFill>
              <a:srgbClr val="4F81BC"/>
            </a:solidFill>
          </p:spPr>
          <p:txBody>
            <a:bodyPr wrap="square" lIns="0" tIns="0" rIns="0" bIns="0" rtlCol="0"/>
            <a:lstStyle/>
            <a:p>
              <a:endParaRPr/>
            </a:p>
          </p:txBody>
        </p:sp>
        <p:sp>
          <p:nvSpPr>
            <p:cNvPr id="4" name="object 4"/>
            <p:cNvSpPr/>
            <p:nvPr/>
          </p:nvSpPr>
          <p:spPr>
            <a:xfrm>
              <a:off x="131826" y="4371594"/>
              <a:ext cx="3657600" cy="1740535"/>
            </a:xfrm>
            <a:custGeom>
              <a:avLst/>
              <a:gdLst/>
              <a:ahLst/>
              <a:cxnLst/>
              <a:rect l="l" t="t" r="r" b="b"/>
              <a:pathLst>
                <a:path w="3657600" h="1740535">
                  <a:moveTo>
                    <a:pt x="0" y="1740407"/>
                  </a:moveTo>
                  <a:lnTo>
                    <a:pt x="3657600" y="1740407"/>
                  </a:lnTo>
                  <a:lnTo>
                    <a:pt x="3657600" y="0"/>
                  </a:lnTo>
                  <a:lnTo>
                    <a:pt x="0" y="0"/>
                  </a:lnTo>
                  <a:lnTo>
                    <a:pt x="0" y="1740407"/>
                  </a:lnTo>
                  <a:close/>
                </a:path>
              </a:pathLst>
            </a:custGeom>
            <a:ln w="25908">
              <a:solidFill>
                <a:srgbClr val="385D89"/>
              </a:solidFill>
            </a:ln>
          </p:spPr>
          <p:txBody>
            <a:bodyPr wrap="square" lIns="0" tIns="0" rIns="0" bIns="0" rtlCol="0"/>
            <a:lstStyle/>
            <a:p>
              <a:endParaRPr/>
            </a:p>
          </p:txBody>
        </p:sp>
        <p:sp>
          <p:nvSpPr>
            <p:cNvPr id="5" name="object 5"/>
            <p:cNvSpPr/>
            <p:nvPr/>
          </p:nvSpPr>
          <p:spPr>
            <a:xfrm>
              <a:off x="151637" y="1829562"/>
              <a:ext cx="3657600" cy="2464435"/>
            </a:xfrm>
            <a:custGeom>
              <a:avLst/>
              <a:gdLst/>
              <a:ahLst/>
              <a:cxnLst/>
              <a:rect l="l" t="t" r="r" b="b"/>
              <a:pathLst>
                <a:path w="3657600" h="2464435">
                  <a:moveTo>
                    <a:pt x="3657600" y="0"/>
                  </a:moveTo>
                  <a:lnTo>
                    <a:pt x="0" y="0"/>
                  </a:lnTo>
                  <a:lnTo>
                    <a:pt x="0" y="2464308"/>
                  </a:lnTo>
                  <a:lnTo>
                    <a:pt x="3657600" y="2464308"/>
                  </a:lnTo>
                  <a:lnTo>
                    <a:pt x="3657600" y="0"/>
                  </a:lnTo>
                  <a:close/>
                </a:path>
              </a:pathLst>
            </a:custGeom>
            <a:solidFill>
              <a:srgbClr val="4F81BC"/>
            </a:solidFill>
          </p:spPr>
          <p:txBody>
            <a:bodyPr wrap="square" lIns="0" tIns="0" rIns="0" bIns="0" rtlCol="0"/>
            <a:lstStyle/>
            <a:p>
              <a:endParaRPr/>
            </a:p>
          </p:txBody>
        </p:sp>
        <p:sp>
          <p:nvSpPr>
            <p:cNvPr id="6" name="object 6"/>
            <p:cNvSpPr/>
            <p:nvPr/>
          </p:nvSpPr>
          <p:spPr>
            <a:xfrm>
              <a:off x="151637" y="1829562"/>
              <a:ext cx="3657600" cy="2464435"/>
            </a:xfrm>
            <a:custGeom>
              <a:avLst/>
              <a:gdLst/>
              <a:ahLst/>
              <a:cxnLst/>
              <a:rect l="l" t="t" r="r" b="b"/>
              <a:pathLst>
                <a:path w="3657600" h="2464435">
                  <a:moveTo>
                    <a:pt x="0" y="2464308"/>
                  </a:moveTo>
                  <a:lnTo>
                    <a:pt x="3657600" y="2464308"/>
                  </a:lnTo>
                  <a:lnTo>
                    <a:pt x="3657600" y="0"/>
                  </a:lnTo>
                  <a:lnTo>
                    <a:pt x="0" y="0"/>
                  </a:lnTo>
                  <a:lnTo>
                    <a:pt x="0" y="2464308"/>
                  </a:lnTo>
                  <a:close/>
                </a:path>
              </a:pathLst>
            </a:custGeom>
            <a:ln w="25908">
              <a:solidFill>
                <a:srgbClr val="385D89"/>
              </a:solidFill>
            </a:ln>
          </p:spPr>
          <p:txBody>
            <a:bodyPr wrap="square" lIns="0" tIns="0" rIns="0" bIns="0" rtlCol="0"/>
            <a:lstStyle/>
            <a:p>
              <a:endParaRPr/>
            </a:p>
          </p:txBody>
        </p:sp>
        <p:sp>
          <p:nvSpPr>
            <p:cNvPr id="7" name="object 7"/>
            <p:cNvSpPr/>
            <p:nvPr/>
          </p:nvSpPr>
          <p:spPr>
            <a:xfrm>
              <a:off x="293370" y="25915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4AACC5"/>
            </a:solidFill>
          </p:spPr>
          <p:txBody>
            <a:bodyPr wrap="square" lIns="0" tIns="0" rIns="0" bIns="0" rtlCol="0"/>
            <a:lstStyle/>
            <a:p>
              <a:endParaRPr/>
            </a:p>
          </p:txBody>
        </p:sp>
      </p:grpSp>
      <p:sp>
        <p:nvSpPr>
          <p:cNvPr id="14" name="object 14"/>
          <p:cNvSpPr txBox="1"/>
          <p:nvPr/>
        </p:nvSpPr>
        <p:spPr>
          <a:xfrm>
            <a:off x="293370" y="2591561"/>
            <a:ext cx="3352800" cy="381000"/>
          </a:xfrm>
          <a:prstGeom prst="rect">
            <a:avLst/>
          </a:prstGeom>
          <a:ln w="25907">
            <a:solidFill>
              <a:srgbClr val="357C91"/>
            </a:solidFill>
          </a:ln>
        </p:spPr>
        <p:txBody>
          <a:bodyPr vert="horz" wrap="square" lIns="0" tIns="21590" rIns="0" bIns="0" rtlCol="0">
            <a:spAutoFit/>
          </a:bodyPr>
          <a:lstStyle/>
          <a:p>
            <a:pPr algn="ctr">
              <a:lnSpc>
                <a:spcPct val="100000"/>
              </a:lnSpc>
              <a:spcBef>
                <a:spcPts val="170"/>
              </a:spcBef>
            </a:pPr>
            <a:r>
              <a:rPr sz="2000" b="1" dirty="0">
                <a:solidFill>
                  <a:srgbClr val="FFFFFF"/>
                </a:solidFill>
                <a:latin typeface="Calibri"/>
                <a:cs typeface="Calibri"/>
              </a:rPr>
              <a:t>Shift</a:t>
            </a:r>
            <a:r>
              <a:rPr sz="2000" b="1" spc="-50" dirty="0">
                <a:solidFill>
                  <a:srgbClr val="FFFFFF"/>
                </a:solidFill>
                <a:latin typeface="Calibri"/>
                <a:cs typeface="Calibri"/>
              </a:rPr>
              <a:t> </a:t>
            </a:r>
            <a:r>
              <a:rPr sz="2000" b="1" spc="-15" dirty="0">
                <a:solidFill>
                  <a:srgbClr val="FFFFFF"/>
                </a:solidFill>
                <a:latin typeface="Calibri"/>
                <a:cs typeface="Calibri"/>
              </a:rPr>
              <a:t>Row</a:t>
            </a:r>
            <a:endParaRPr sz="2000">
              <a:latin typeface="Calibri"/>
              <a:cs typeface="Calibri"/>
            </a:endParaRPr>
          </a:p>
        </p:txBody>
      </p:sp>
      <p:grpSp>
        <p:nvGrpSpPr>
          <p:cNvPr id="15" name="object 15"/>
          <p:cNvGrpSpPr/>
          <p:nvPr/>
        </p:nvGrpSpPr>
        <p:grpSpPr>
          <a:xfrm>
            <a:off x="280352" y="3188144"/>
            <a:ext cx="3378835" cy="407034"/>
            <a:chOff x="280352" y="3188144"/>
            <a:chExt cx="3378835" cy="407034"/>
          </a:xfrm>
        </p:grpSpPr>
        <p:sp>
          <p:nvSpPr>
            <p:cNvPr id="16" name="object 16"/>
            <p:cNvSpPr/>
            <p:nvPr/>
          </p:nvSpPr>
          <p:spPr>
            <a:xfrm>
              <a:off x="293370" y="32011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17" name="object 17"/>
            <p:cNvSpPr/>
            <p:nvPr/>
          </p:nvSpPr>
          <p:spPr>
            <a:xfrm>
              <a:off x="293370" y="32011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18" name="object 18"/>
          <p:cNvSpPr txBox="1"/>
          <p:nvPr/>
        </p:nvSpPr>
        <p:spPr>
          <a:xfrm>
            <a:off x="1268730" y="3209670"/>
            <a:ext cx="1400810" cy="330835"/>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Mix</a:t>
            </a:r>
            <a:r>
              <a:rPr sz="2000" b="1" spc="-70" dirty="0">
                <a:latin typeface="Calibri"/>
                <a:cs typeface="Calibri"/>
              </a:rPr>
              <a:t> </a:t>
            </a:r>
            <a:r>
              <a:rPr sz="2000" b="1" dirty="0">
                <a:latin typeface="Calibri"/>
                <a:cs typeface="Calibri"/>
              </a:rPr>
              <a:t>Columns</a:t>
            </a:r>
            <a:endParaRPr sz="2000">
              <a:latin typeface="Calibri"/>
              <a:cs typeface="Calibri"/>
            </a:endParaRPr>
          </a:p>
        </p:txBody>
      </p:sp>
      <p:grpSp>
        <p:nvGrpSpPr>
          <p:cNvPr id="19" name="object 19"/>
          <p:cNvGrpSpPr/>
          <p:nvPr/>
        </p:nvGrpSpPr>
        <p:grpSpPr>
          <a:xfrm>
            <a:off x="286448" y="3797744"/>
            <a:ext cx="3378835" cy="407034"/>
            <a:chOff x="286448" y="3797744"/>
            <a:chExt cx="3378835" cy="407034"/>
          </a:xfrm>
        </p:grpSpPr>
        <p:sp>
          <p:nvSpPr>
            <p:cNvPr id="20" name="object 20"/>
            <p:cNvSpPr/>
            <p:nvPr/>
          </p:nvSpPr>
          <p:spPr>
            <a:xfrm>
              <a:off x="299466" y="38107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1" name="object 21"/>
            <p:cNvSpPr/>
            <p:nvPr/>
          </p:nvSpPr>
          <p:spPr>
            <a:xfrm>
              <a:off x="299466" y="38107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22" name="object 22"/>
          <p:cNvSpPr txBox="1"/>
          <p:nvPr/>
        </p:nvSpPr>
        <p:spPr>
          <a:xfrm>
            <a:off x="1159560"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23" name="object 23"/>
          <p:cNvGrpSpPr/>
          <p:nvPr/>
        </p:nvGrpSpPr>
        <p:grpSpPr>
          <a:xfrm>
            <a:off x="1812035" y="2953499"/>
            <a:ext cx="315595" cy="1033780"/>
            <a:chOff x="1812035" y="2953499"/>
            <a:chExt cx="315595" cy="1033780"/>
          </a:xfrm>
        </p:grpSpPr>
        <p:pic>
          <p:nvPicPr>
            <p:cNvPr id="24" name="object 24"/>
            <p:cNvPicPr/>
            <p:nvPr/>
          </p:nvPicPr>
          <p:blipFill>
            <a:blip r:embed="rId2" cstate="print"/>
            <a:stretch>
              <a:fillRect/>
            </a:stretch>
          </p:blipFill>
          <p:spPr>
            <a:xfrm>
              <a:off x="1812035" y="2953499"/>
              <a:ext cx="310959" cy="423684"/>
            </a:xfrm>
            <a:prstGeom prst="rect">
              <a:avLst/>
            </a:prstGeom>
          </p:spPr>
        </p:pic>
        <p:pic>
          <p:nvPicPr>
            <p:cNvPr id="25" name="object 25"/>
            <p:cNvPicPr/>
            <p:nvPr/>
          </p:nvPicPr>
          <p:blipFill>
            <a:blip r:embed="rId3" cstate="print"/>
            <a:stretch>
              <a:fillRect/>
            </a:stretch>
          </p:blipFill>
          <p:spPr>
            <a:xfrm>
              <a:off x="1912619" y="2972562"/>
              <a:ext cx="114300" cy="228600"/>
            </a:xfrm>
            <a:prstGeom prst="rect">
              <a:avLst/>
            </a:prstGeom>
          </p:spPr>
        </p:pic>
        <p:pic>
          <p:nvPicPr>
            <p:cNvPr id="26" name="object 26"/>
            <p:cNvPicPr/>
            <p:nvPr/>
          </p:nvPicPr>
          <p:blipFill>
            <a:blip r:embed="rId4" cstate="print"/>
            <a:stretch>
              <a:fillRect/>
            </a:stretch>
          </p:blipFill>
          <p:spPr>
            <a:xfrm>
              <a:off x="1816607" y="3561588"/>
              <a:ext cx="310959" cy="425195"/>
            </a:xfrm>
            <a:prstGeom prst="rect">
              <a:avLst/>
            </a:prstGeom>
          </p:spPr>
        </p:pic>
        <p:pic>
          <p:nvPicPr>
            <p:cNvPr id="27" name="object 27"/>
            <p:cNvPicPr/>
            <p:nvPr/>
          </p:nvPicPr>
          <p:blipFill>
            <a:blip r:embed="rId5" cstate="print"/>
            <a:stretch>
              <a:fillRect/>
            </a:stretch>
          </p:blipFill>
          <p:spPr>
            <a:xfrm>
              <a:off x="1915159" y="3581781"/>
              <a:ext cx="114300" cy="228981"/>
            </a:xfrm>
            <a:prstGeom prst="rect">
              <a:avLst/>
            </a:prstGeom>
          </p:spPr>
        </p:pic>
      </p:grpSp>
      <p:sp>
        <p:nvSpPr>
          <p:cNvPr id="28" name="object 28"/>
          <p:cNvSpPr txBox="1"/>
          <p:nvPr/>
        </p:nvSpPr>
        <p:spPr>
          <a:xfrm>
            <a:off x="293370" y="752094"/>
            <a:ext cx="3352800" cy="381000"/>
          </a:xfrm>
          <a:prstGeom prst="rect">
            <a:avLst/>
          </a:prstGeom>
          <a:ln w="25907">
            <a:solidFill>
              <a:srgbClr val="F79546"/>
            </a:solidFill>
          </a:ln>
        </p:spPr>
        <p:txBody>
          <a:bodyPr vert="horz" wrap="square" lIns="0" tIns="21590" rIns="0" bIns="0" rtlCol="0">
            <a:spAutoFit/>
          </a:bodyPr>
          <a:lstStyle/>
          <a:p>
            <a:pPr marL="840105">
              <a:lnSpc>
                <a:spcPct val="100000"/>
              </a:lnSpc>
              <a:spcBef>
                <a:spcPts val="170"/>
              </a:spcBef>
            </a:pPr>
            <a:r>
              <a:rPr sz="2000" b="1" dirty="0">
                <a:latin typeface="Calibri"/>
                <a:cs typeface="Calibri"/>
              </a:rPr>
              <a:t>16-bit</a:t>
            </a:r>
            <a:r>
              <a:rPr sz="2000" b="1" spc="-50" dirty="0">
                <a:latin typeface="Calibri"/>
                <a:cs typeface="Calibri"/>
              </a:rPr>
              <a:t> </a:t>
            </a:r>
            <a:r>
              <a:rPr sz="2000" b="1" spc="-5" dirty="0">
                <a:latin typeface="Calibri"/>
                <a:cs typeface="Calibri"/>
              </a:rPr>
              <a:t>Plain</a:t>
            </a:r>
            <a:r>
              <a:rPr sz="2000" b="1" spc="-35" dirty="0">
                <a:latin typeface="Calibri"/>
                <a:cs typeface="Calibri"/>
              </a:rPr>
              <a:t> </a:t>
            </a:r>
            <a:r>
              <a:rPr sz="2000" b="1" spc="-20" dirty="0">
                <a:latin typeface="Calibri"/>
                <a:cs typeface="Calibri"/>
              </a:rPr>
              <a:t>text</a:t>
            </a:r>
            <a:endParaRPr sz="2000">
              <a:latin typeface="Calibri"/>
              <a:cs typeface="Calibri"/>
            </a:endParaRPr>
          </a:p>
        </p:txBody>
      </p:sp>
      <p:sp>
        <p:nvSpPr>
          <p:cNvPr id="29" name="object 29"/>
          <p:cNvSpPr/>
          <p:nvPr/>
        </p:nvSpPr>
        <p:spPr>
          <a:xfrm>
            <a:off x="304038"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30" name="object 30"/>
          <p:cNvSpPr txBox="1"/>
          <p:nvPr/>
        </p:nvSpPr>
        <p:spPr>
          <a:xfrm>
            <a:off x="1047089" y="6182055"/>
            <a:ext cx="186563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16-bit</a:t>
            </a:r>
            <a:r>
              <a:rPr sz="2000" b="1" spc="-55" dirty="0">
                <a:latin typeface="Calibri"/>
                <a:cs typeface="Calibri"/>
              </a:rPr>
              <a:t> </a:t>
            </a:r>
            <a:r>
              <a:rPr sz="2000" b="1" spc="-5" dirty="0">
                <a:latin typeface="Calibri"/>
                <a:cs typeface="Calibri"/>
              </a:rPr>
              <a:t>Cipher</a:t>
            </a:r>
            <a:r>
              <a:rPr sz="2000" b="1" spc="-35" dirty="0">
                <a:latin typeface="Calibri"/>
                <a:cs typeface="Calibri"/>
              </a:rPr>
              <a:t> </a:t>
            </a:r>
            <a:r>
              <a:rPr sz="2000" b="1" spc="-15" dirty="0">
                <a:latin typeface="Calibri"/>
                <a:cs typeface="Calibri"/>
              </a:rPr>
              <a:t>text</a:t>
            </a:r>
            <a:endParaRPr sz="2000">
              <a:latin typeface="Calibri"/>
              <a:cs typeface="Calibri"/>
            </a:endParaRPr>
          </a:p>
        </p:txBody>
      </p:sp>
      <p:grpSp>
        <p:nvGrpSpPr>
          <p:cNvPr id="31" name="object 31"/>
          <p:cNvGrpSpPr/>
          <p:nvPr/>
        </p:nvGrpSpPr>
        <p:grpSpPr>
          <a:xfrm>
            <a:off x="286448" y="4419536"/>
            <a:ext cx="3378835" cy="407034"/>
            <a:chOff x="286448" y="4419536"/>
            <a:chExt cx="3378835" cy="407034"/>
          </a:xfrm>
        </p:grpSpPr>
        <p:sp>
          <p:nvSpPr>
            <p:cNvPr id="32" name="object 32"/>
            <p:cNvSpPr/>
            <p:nvPr/>
          </p:nvSpPr>
          <p:spPr>
            <a:xfrm>
              <a:off x="299466" y="44325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3" name="object 33"/>
            <p:cNvSpPr/>
            <p:nvPr/>
          </p:nvSpPr>
          <p:spPr>
            <a:xfrm>
              <a:off x="299466" y="44325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34" name="object 34"/>
          <p:cNvSpPr txBox="1"/>
          <p:nvPr/>
        </p:nvSpPr>
        <p:spPr>
          <a:xfrm>
            <a:off x="941628" y="4441952"/>
            <a:ext cx="2065655"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Nibble</a:t>
            </a:r>
            <a:r>
              <a:rPr sz="2000" b="1" spc="-7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35" name="object 35"/>
          <p:cNvGrpSpPr/>
          <p:nvPr/>
        </p:nvGrpSpPr>
        <p:grpSpPr>
          <a:xfrm>
            <a:off x="286448" y="5029136"/>
            <a:ext cx="3378835" cy="407034"/>
            <a:chOff x="286448" y="5029136"/>
            <a:chExt cx="3378835" cy="407034"/>
          </a:xfrm>
        </p:grpSpPr>
        <p:sp>
          <p:nvSpPr>
            <p:cNvPr id="36" name="object 36"/>
            <p:cNvSpPr/>
            <p:nvPr/>
          </p:nvSpPr>
          <p:spPr>
            <a:xfrm>
              <a:off x="299466" y="50421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7" name="object 37"/>
            <p:cNvSpPr/>
            <p:nvPr/>
          </p:nvSpPr>
          <p:spPr>
            <a:xfrm>
              <a:off x="299466" y="50421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38" name="object 38"/>
          <p:cNvSpPr txBox="1"/>
          <p:nvPr/>
        </p:nvSpPr>
        <p:spPr>
          <a:xfrm>
            <a:off x="1456689" y="5051552"/>
            <a:ext cx="103505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Shift</a:t>
            </a:r>
            <a:r>
              <a:rPr sz="2000" b="1" spc="-80" dirty="0">
                <a:latin typeface="Calibri"/>
                <a:cs typeface="Calibri"/>
              </a:rPr>
              <a:t> </a:t>
            </a:r>
            <a:r>
              <a:rPr sz="2000" b="1" spc="-15" dirty="0">
                <a:latin typeface="Calibri"/>
                <a:cs typeface="Calibri"/>
              </a:rPr>
              <a:t>Row</a:t>
            </a:r>
            <a:endParaRPr sz="2000">
              <a:latin typeface="Calibri"/>
              <a:cs typeface="Calibri"/>
            </a:endParaRPr>
          </a:p>
        </p:txBody>
      </p:sp>
      <p:grpSp>
        <p:nvGrpSpPr>
          <p:cNvPr id="39" name="object 39"/>
          <p:cNvGrpSpPr/>
          <p:nvPr/>
        </p:nvGrpSpPr>
        <p:grpSpPr>
          <a:xfrm>
            <a:off x="291020" y="5638736"/>
            <a:ext cx="3378835" cy="407034"/>
            <a:chOff x="291020" y="5638736"/>
            <a:chExt cx="3378835" cy="407034"/>
          </a:xfrm>
        </p:grpSpPr>
        <p:sp>
          <p:nvSpPr>
            <p:cNvPr id="40" name="object 40"/>
            <p:cNvSpPr/>
            <p:nvPr/>
          </p:nvSpPr>
          <p:spPr>
            <a:xfrm>
              <a:off x="304038" y="56517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1" name="object 41"/>
            <p:cNvSpPr/>
            <p:nvPr/>
          </p:nvSpPr>
          <p:spPr>
            <a:xfrm>
              <a:off x="304038" y="56517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2" name="object 42"/>
          <p:cNvSpPr txBox="1"/>
          <p:nvPr/>
        </p:nvSpPr>
        <p:spPr>
          <a:xfrm>
            <a:off x="1164437" y="5661456"/>
            <a:ext cx="163195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45" dirty="0">
                <a:latin typeface="Calibri"/>
                <a:cs typeface="Calibri"/>
              </a:rPr>
              <a:t> </a:t>
            </a:r>
            <a:r>
              <a:rPr sz="2000" b="1" spc="-5" dirty="0">
                <a:latin typeface="Calibri"/>
                <a:cs typeface="Calibri"/>
              </a:rPr>
              <a:t>Round</a:t>
            </a:r>
            <a:r>
              <a:rPr sz="2000" b="1" spc="-70" dirty="0">
                <a:latin typeface="Calibri"/>
                <a:cs typeface="Calibri"/>
              </a:rPr>
              <a:t> </a:t>
            </a:r>
            <a:r>
              <a:rPr sz="2000" b="1" spc="-20" dirty="0">
                <a:latin typeface="Calibri"/>
                <a:cs typeface="Calibri"/>
              </a:rPr>
              <a:t>Key</a:t>
            </a:r>
            <a:endParaRPr sz="2000">
              <a:latin typeface="Calibri"/>
              <a:cs typeface="Calibri"/>
            </a:endParaRPr>
          </a:p>
        </p:txBody>
      </p:sp>
      <p:grpSp>
        <p:nvGrpSpPr>
          <p:cNvPr id="43" name="object 43"/>
          <p:cNvGrpSpPr/>
          <p:nvPr/>
        </p:nvGrpSpPr>
        <p:grpSpPr>
          <a:xfrm>
            <a:off x="293370" y="1981961"/>
            <a:ext cx="3352800" cy="3846195"/>
            <a:chOff x="293370" y="1981961"/>
            <a:chExt cx="3352800" cy="3846195"/>
          </a:xfrm>
        </p:grpSpPr>
        <p:pic>
          <p:nvPicPr>
            <p:cNvPr id="44" name="object 44"/>
            <p:cNvPicPr/>
            <p:nvPr/>
          </p:nvPicPr>
          <p:blipFill>
            <a:blip r:embed="rId2" cstate="print"/>
            <a:stretch>
              <a:fillRect/>
            </a:stretch>
          </p:blipFill>
          <p:spPr>
            <a:xfrm>
              <a:off x="1818131" y="4794491"/>
              <a:ext cx="310959" cy="423684"/>
            </a:xfrm>
            <a:prstGeom prst="rect">
              <a:avLst/>
            </a:prstGeom>
          </p:spPr>
        </p:pic>
        <p:pic>
          <p:nvPicPr>
            <p:cNvPr id="45" name="object 45"/>
            <p:cNvPicPr/>
            <p:nvPr/>
          </p:nvPicPr>
          <p:blipFill>
            <a:blip r:embed="rId3" cstate="print"/>
            <a:stretch>
              <a:fillRect/>
            </a:stretch>
          </p:blipFill>
          <p:spPr>
            <a:xfrm>
              <a:off x="1918716" y="4813554"/>
              <a:ext cx="114300" cy="228600"/>
            </a:xfrm>
            <a:prstGeom prst="rect">
              <a:avLst/>
            </a:prstGeom>
          </p:spPr>
        </p:pic>
        <p:pic>
          <p:nvPicPr>
            <p:cNvPr id="46" name="object 46"/>
            <p:cNvPicPr/>
            <p:nvPr/>
          </p:nvPicPr>
          <p:blipFill>
            <a:blip r:embed="rId4" cstate="print"/>
            <a:stretch>
              <a:fillRect/>
            </a:stretch>
          </p:blipFill>
          <p:spPr>
            <a:xfrm>
              <a:off x="1822703" y="5402579"/>
              <a:ext cx="310959" cy="425195"/>
            </a:xfrm>
            <a:prstGeom prst="rect">
              <a:avLst/>
            </a:prstGeom>
          </p:spPr>
        </p:pic>
        <p:pic>
          <p:nvPicPr>
            <p:cNvPr id="47" name="object 47"/>
            <p:cNvPicPr/>
            <p:nvPr/>
          </p:nvPicPr>
          <p:blipFill>
            <a:blip r:embed="rId5" cstate="print"/>
            <a:stretch>
              <a:fillRect/>
            </a:stretch>
          </p:blipFill>
          <p:spPr>
            <a:xfrm>
              <a:off x="1921255" y="5422772"/>
              <a:ext cx="114300" cy="228981"/>
            </a:xfrm>
            <a:prstGeom prst="rect">
              <a:avLst/>
            </a:prstGeom>
          </p:spPr>
        </p:pic>
        <p:sp>
          <p:nvSpPr>
            <p:cNvPr id="48" name="object 48"/>
            <p:cNvSpPr/>
            <p:nvPr/>
          </p:nvSpPr>
          <p:spPr>
            <a:xfrm>
              <a:off x="293370" y="1981961"/>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4AACC5"/>
            </a:solidFill>
          </p:spPr>
          <p:txBody>
            <a:bodyPr wrap="square" lIns="0" tIns="0" rIns="0" bIns="0" rtlCol="0"/>
            <a:lstStyle/>
            <a:p>
              <a:endParaRPr/>
            </a:p>
          </p:txBody>
        </p:sp>
      </p:grpSp>
      <p:sp>
        <p:nvSpPr>
          <p:cNvPr id="49" name="object 49"/>
          <p:cNvSpPr txBox="1"/>
          <p:nvPr/>
        </p:nvSpPr>
        <p:spPr>
          <a:xfrm>
            <a:off x="293370" y="1981961"/>
            <a:ext cx="3352800" cy="381000"/>
          </a:xfrm>
          <a:prstGeom prst="rect">
            <a:avLst/>
          </a:prstGeom>
          <a:ln w="25907">
            <a:solidFill>
              <a:srgbClr val="357C91"/>
            </a:solidFill>
          </a:ln>
        </p:spPr>
        <p:txBody>
          <a:bodyPr vert="horz" wrap="square" lIns="0" tIns="20955" rIns="0" bIns="0" rtlCol="0">
            <a:spAutoFit/>
          </a:bodyPr>
          <a:lstStyle/>
          <a:p>
            <a:pPr marL="655320">
              <a:lnSpc>
                <a:spcPct val="100000"/>
              </a:lnSpc>
              <a:spcBef>
                <a:spcPts val="165"/>
              </a:spcBef>
            </a:pPr>
            <a:r>
              <a:rPr sz="2000" b="1" dirty="0">
                <a:solidFill>
                  <a:srgbClr val="FFFFFF"/>
                </a:solidFill>
                <a:latin typeface="Calibri"/>
                <a:cs typeface="Calibri"/>
              </a:rPr>
              <a:t>Nibble</a:t>
            </a:r>
            <a:r>
              <a:rPr sz="2000" b="1" spc="-40" dirty="0">
                <a:solidFill>
                  <a:srgbClr val="FFFFFF"/>
                </a:solidFill>
                <a:latin typeface="Calibri"/>
                <a:cs typeface="Calibri"/>
              </a:rPr>
              <a:t> </a:t>
            </a:r>
            <a:r>
              <a:rPr sz="2000" b="1" spc="-5" dirty="0">
                <a:solidFill>
                  <a:srgbClr val="FFFFFF"/>
                </a:solidFill>
                <a:latin typeface="Calibri"/>
                <a:cs typeface="Calibri"/>
              </a:rPr>
              <a:t>Substitution</a:t>
            </a:r>
            <a:endParaRPr sz="2000">
              <a:latin typeface="Calibri"/>
              <a:cs typeface="Calibri"/>
            </a:endParaRPr>
          </a:p>
        </p:txBody>
      </p:sp>
      <p:grpSp>
        <p:nvGrpSpPr>
          <p:cNvPr id="50" name="object 50"/>
          <p:cNvGrpSpPr/>
          <p:nvPr/>
        </p:nvGrpSpPr>
        <p:grpSpPr>
          <a:xfrm>
            <a:off x="280352" y="1356296"/>
            <a:ext cx="3378835" cy="1411605"/>
            <a:chOff x="280352" y="1356296"/>
            <a:chExt cx="3378835" cy="1411605"/>
          </a:xfrm>
        </p:grpSpPr>
        <p:pic>
          <p:nvPicPr>
            <p:cNvPr id="51" name="object 51"/>
            <p:cNvPicPr/>
            <p:nvPr/>
          </p:nvPicPr>
          <p:blipFill>
            <a:blip r:embed="rId2" cstate="print"/>
            <a:stretch>
              <a:fillRect/>
            </a:stretch>
          </p:blipFill>
          <p:spPr>
            <a:xfrm>
              <a:off x="1812036" y="2343899"/>
              <a:ext cx="310959" cy="423684"/>
            </a:xfrm>
            <a:prstGeom prst="rect">
              <a:avLst/>
            </a:prstGeom>
          </p:spPr>
        </p:pic>
        <p:pic>
          <p:nvPicPr>
            <p:cNvPr id="52" name="object 52"/>
            <p:cNvPicPr/>
            <p:nvPr/>
          </p:nvPicPr>
          <p:blipFill>
            <a:blip r:embed="rId3" cstate="print"/>
            <a:stretch>
              <a:fillRect/>
            </a:stretch>
          </p:blipFill>
          <p:spPr>
            <a:xfrm>
              <a:off x="1912619" y="2362961"/>
              <a:ext cx="114300" cy="228600"/>
            </a:xfrm>
            <a:prstGeom prst="rect">
              <a:avLst/>
            </a:prstGeom>
          </p:spPr>
        </p:pic>
        <p:sp>
          <p:nvSpPr>
            <p:cNvPr id="53" name="object 53"/>
            <p:cNvSpPr/>
            <p:nvPr/>
          </p:nvSpPr>
          <p:spPr>
            <a:xfrm>
              <a:off x="2933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54" name="object 54"/>
          <p:cNvSpPr txBox="1"/>
          <p:nvPr/>
        </p:nvSpPr>
        <p:spPr>
          <a:xfrm>
            <a:off x="1154379"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55" name="object 55"/>
          <p:cNvGrpSpPr/>
          <p:nvPr/>
        </p:nvGrpSpPr>
        <p:grpSpPr>
          <a:xfrm>
            <a:off x="1812035" y="1114018"/>
            <a:ext cx="6049010" cy="5354320"/>
            <a:chOff x="1812035" y="1114018"/>
            <a:chExt cx="6049010" cy="5354320"/>
          </a:xfrm>
        </p:grpSpPr>
        <p:pic>
          <p:nvPicPr>
            <p:cNvPr id="56" name="object 56"/>
            <p:cNvPicPr/>
            <p:nvPr/>
          </p:nvPicPr>
          <p:blipFill>
            <a:blip r:embed="rId2" cstate="print"/>
            <a:stretch>
              <a:fillRect/>
            </a:stretch>
          </p:blipFill>
          <p:spPr>
            <a:xfrm>
              <a:off x="1812035" y="1731251"/>
              <a:ext cx="310959" cy="423684"/>
            </a:xfrm>
            <a:prstGeom prst="rect">
              <a:avLst/>
            </a:prstGeom>
          </p:spPr>
        </p:pic>
        <p:pic>
          <p:nvPicPr>
            <p:cNvPr id="57" name="object 57"/>
            <p:cNvPicPr/>
            <p:nvPr/>
          </p:nvPicPr>
          <p:blipFill>
            <a:blip r:embed="rId3" cstate="print"/>
            <a:stretch>
              <a:fillRect/>
            </a:stretch>
          </p:blipFill>
          <p:spPr>
            <a:xfrm>
              <a:off x="1912619" y="1750314"/>
              <a:ext cx="114300" cy="228600"/>
            </a:xfrm>
            <a:prstGeom prst="rect">
              <a:avLst/>
            </a:prstGeom>
          </p:spPr>
        </p:pic>
        <p:pic>
          <p:nvPicPr>
            <p:cNvPr id="58" name="object 58"/>
            <p:cNvPicPr/>
            <p:nvPr/>
          </p:nvPicPr>
          <p:blipFill>
            <a:blip r:embed="rId2" cstate="print"/>
            <a:stretch>
              <a:fillRect/>
            </a:stretch>
          </p:blipFill>
          <p:spPr>
            <a:xfrm>
              <a:off x="1825751" y="4184891"/>
              <a:ext cx="310959" cy="423684"/>
            </a:xfrm>
            <a:prstGeom prst="rect">
              <a:avLst/>
            </a:prstGeom>
          </p:spPr>
        </p:pic>
        <p:pic>
          <p:nvPicPr>
            <p:cNvPr id="59" name="object 59"/>
            <p:cNvPicPr/>
            <p:nvPr/>
          </p:nvPicPr>
          <p:blipFill>
            <a:blip r:embed="rId3" cstate="print"/>
            <a:stretch>
              <a:fillRect/>
            </a:stretch>
          </p:blipFill>
          <p:spPr>
            <a:xfrm>
              <a:off x="1926335" y="4203954"/>
              <a:ext cx="114300" cy="228600"/>
            </a:xfrm>
            <a:prstGeom prst="rect">
              <a:avLst/>
            </a:prstGeom>
          </p:spPr>
        </p:pic>
        <p:pic>
          <p:nvPicPr>
            <p:cNvPr id="60" name="object 60"/>
            <p:cNvPicPr/>
            <p:nvPr/>
          </p:nvPicPr>
          <p:blipFill>
            <a:blip r:embed="rId6" cstate="print"/>
            <a:stretch>
              <a:fillRect/>
            </a:stretch>
          </p:blipFill>
          <p:spPr>
            <a:xfrm>
              <a:off x="1812035" y="1114018"/>
              <a:ext cx="310959" cy="431317"/>
            </a:xfrm>
            <a:prstGeom prst="rect">
              <a:avLst/>
            </a:prstGeom>
          </p:spPr>
        </p:pic>
        <p:pic>
          <p:nvPicPr>
            <p:cNvPr id="61" name="object 61"/>
            <p:cNvPicPr/>
            <p:nvPr/>
          </p:nvPicPr>
          <p:blipFill>
            <a:blip r:embed="rId7" cstate="print"/>
            <a:stretch>
              <a:fillRect/>
            </a:stretch>
          </p:blipFill>
          <p:spPr>
            <a:xfrm>
              <a:off x="1912619" y="1133094"/>
              <a:ext cx="114300" cy="236219"/>
            </a:xfrm>
            <a:prstGeom prst="rect">
              <a:avLst/>
            </a:prstGeom>
          </p:spPr>
        </p:pic>
        <p:pic>
          <p:nvPicPr>
            <p:cNvPr id="62" name="object 62"/>
            <p:cNvPicPr/>
            <p:nvPr/>
          </p:nvPicPr>
          <p:blipFill>
            <a:blip r:embed="rId8" cstate="print"/>
            <a:stretch>
              <a:fillRect/>
            </a:stretch>
          </p:blipFill>
          <p:spPr>
            <a:xfrm>
              <a:off x="1822703" y="6001512"/>
              <a:ext cx="310959" cy="466382"/>
            </a:xfrm>
            <a:prstGeom prst="rect">
              <a:avLst/>
            </a:prstGeom>
          </p:spPr>
        </p:pic>
        <p:sp>
          <p:nvSpPr>
            <p:cNvPr id="63" name="object 63"/>
            <p:cNvSpPr/>
            <p:nvPr/>
          </p:nvSpPr>
          <p:spPr>
            <a:xfrm>
              <a:off x="1923287" y="6020562"/>
              <a:ext cx="114300" cy="270510"/>
            </a:xfrm>
            <a:custGeom>
              <a:avLst/>
              <a:gdLst/>
              <a:ahLst/>
              <a:cxnLst/>
              <a:rect l="l" t="t" r="r" b="b"/>
              <a:pathLst>
                <a:path w="114300" h="270510">
                  <a:moveTo>
                    <a:pt x="38100" y="156209"/>
                  </a:moveTo>
                  <a:lnTo>
                    <a:pt x="0" y="156209"/>
                  </a:lnTo>
                  <a:lnTo>
                    <a:pt x="57150" y="270509"/>
                  </a:lnTo>
                  <a:lnTo>
                    <a:pt x="104775" y="175259"/>
                  </a:lnTo>
                  <a:lnTo>
                    <a:pt x="38100" y="175259"/>
                  </a:lnTo>
                  <a:lnTo>
                    <a:pt x="38100" y="156209"/>
                  </a:lnTo>
                  <a:close/>
                </a:path>
                <a:path w="114300" h="270510">
                  <a:moveTo>
                    <a:pt x="76200" y="0"/>
                  </a:moveTo>
                  <a:lnTo>
                    <a:pt x="38100" y="0"/>
                  </a:lnTo>
                  <a:lnTo>
                    <a:pt x="38100" y="175259"/>
                  </a:lnTo>
                  <a:lnTo>
                    <a:pt x="76200" y="175259"/>
                  </a:lnTo>
                  <a:lnTo>
                    <a:pt x="76200" y="0"/>
                  </a:lnTo>
                  <a:close/>
                </a:path>
                <a:path w="114300" h="270510">
                  <a:moveTo>
                    <a:pt x="114300" y="156209"/>
                  </a:moveTo>
                  <a:lnTo>
                    <a:pt x="76200" y="156209"/>
                  </a:lnTo>
                  <a:lnTo>
                    <a:pt x="76200" y="175259"/>
                  </a:lnTo>
                  <a:lnTo>
                    <a:pt x="104775" y="175259"/>
                  </a:lnTo>
                  <a:lnTo>
                    <a:pt x="114300" y="156209"/>
                  </a:lnTo>
                  <a:close/>
                </a:path>
              </a:pathLst>
            </a:custGeom>
            <a:solidFill>
              <a:srgbClr val="C0504D"/>
            </a:solidFill>
          </p:spPr>
          <p:txBody>
            <a:bodyPr wrap="square" lIns="0" tIns="0" rIns="0" bIns="0" rtlCol="0"/>
            <a:lstStyle/>
            <a:p>
              <a:endParaRPr/>
            </a:p>
          </p:txBody>
        </p:sp>
        <p:sp>
          <p:nvSpPr>
            <p:cNvPr id="64" name="object 64"/>
            <p:cNvSpPr/>
            <p:nvPr/>
          </p:nvSpPr>
          <p:spPr>
            <a:xfrm>
              <a:off x="4495037" y="3822954"/>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65" name="object 65"/>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66" name="object 66"/>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67" name="object 67"/>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68" name="object 68"/>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sp>
        <p:nvSpPr>
          <p:cNvPr id="69" name="object 69"/>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70" name="object 70"/>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71" name="object 71"/>
          <p:cNvGrpSpPr/>
          <p:nvPr/>
        </p:nvGrpSpPr>
        <p:grpSpPr>
          <a:xfrm>
            <a:off x="4477448" y="1981136"/>
            <a:ext cx="3378835" cy="3860800"/>
            <a:chOff x="4477448" y="1981136"/>
            <a:chExt cx="3378835" cy="3860800"/>
          </a:xfrm>
        </p:grpSpPr>
        <p:pic>
          <p:nvPicPr>
            <p:cNvPr id="72" name="object 72"/>
            <p:cNvPicPr/>
            <p:nvPr/>
          </p:nvPicPr>
          <p:blipFill>
            <a:blip r:embed="rId9" cstate="print"/>
            <a:stretch>
              <a:fillRect/>
            </a:stretch>
          </p:blipFill>
          <p:spPr>
            <a:xfrm>
              <a:off x="6018275" y="4808219"/>
              <a:ext cx="310959" cy="1033297"/>
            </a:xfrm>
            <a:prstGeom prst="rect">
              <a:avLst/>
            </a:prstGeom>
          </p:spPr>
        </p:pic>
        <p:sp>
          <p:nvSpPr>
            <p:cNvPr id="73" name="object 73"/>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74" name="object 74"/>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75" name="object 75"/>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76" name="object 76"/>
          <p:cNvGrpSpPr/>
          <p:nvPr/>
        </p:nvGrpSpPr>
        <p:grpSpPr>
          <a:xfrm>
            <a:off x="4477448" y="1370012"/>
            <a:ext cx="3378835" cy="2629535"/>
            <a:chOff x="4477448" y="1370012"/>
            <a:chExt cx="3378835" cy="2629535"/>
          </a:xfrm>
        </p:grpSpPr>
        <p:pic>
          <p:nvPicPr>
            <p:cNvPr id="77" name="object 77"/>
            <p:cNvPicPr/>
            <p:nvPr/>
          </p:nvPicPr>
          <p:blipFill>
            <a:blip r:embed="rId10" cstate="print"/>
            <a:stretch>
              <a:fillRect/>
            </a:stretch>
          </p:blipFill>
          <p:spPr>
            <a:xfrm>
              <a:off x="6013703" y="2356103"/>
              <a:ext cx="310959" cy="1642872"/>
            </a:xfrm>
            <a:prstGeom prst="rect">
              <a:avLst/>
            </a:prstGeom>
          </p:spPr>
        </p:pic>
        <p:sp>
          <p:nvSpPr>
            <p:cNvPr id="78" name="object 78"/>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sp>
          <p:nvSpPr>
            <p:cNvPr id="79" name="object 79"/>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80" name="object 80"/>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grpSp>
        <p:nvGrpSpPr>
          <p:cNvPr id="81" name="object 81"/>
          <p:cNvGrpSpPr/>
          <p:nvPr/>
        </p:nvGrpSpPr>
        <p:grpSpPr>
          <a:xfrm>
            <a:off x="3485388" y="1127734"/>
            <a:ext cx="2848610" cy="4890770"/>
            <a:chOff x="3485388" y="1127734"/>
            <a:chExt cx="2848610" cy="4890770"/>
          </a:xfrm>
        </p:grpSpPr>
        <p:pic>
          <p:nvPicPr>
            <p:cNvPr id="82" name="object 82"/>
            <p:cNvPicPr/>
            <p:nvPr/>
          </p:nvPicPr>
          <p:blipFill>
            <a:blip r:embed="rId2" cstate="print"/>
            <a:stretch>
              <a:fillRect/>
            </a:stretch>
          </p:blipFill>
          <p:spPr>
            <a:xfrm>
              <a:off x="6009132" y="1744967"/>
              <a:ext cx="310959" cy="423684"/>
            </a:xfrm>
            <a:prstGeom prst="rect">
              <a:avLst/>
            </a:prstGeom>
          </p:spPr>
        </p:pic>
        <p:pic>
          <p:nvPicPr>
            <p:cNvPr id="83" name="object 83"/>
            <p:cNvPicPr/>
            <p:nvPr/>
          </p:nvPicPr>
          <p:blipFill>
            <a:blip r:embed="rId11" cstate="print"/>
            <a:stretch>
              <a:fillRect/>
            </a:stretch>
          </p:blipFill>
          <p:spPr>
            <a:xfrm>
              <a:off x="6109716" y="1764029"/>
              <a:ext cx="114300" cy="228600"/>
            </a:xfrm>
            <a:prstGeom prst="rect">
              <a:avLst/>
            </a:prstGeom>
          </p:spPr>
        </p:pic>
        <p:pic>
          <p:nvPicPr>
            <p:cNvPr id="84" name="object 84"/>
            <p:cNvPicPr/>
            <p:nvPr/>
          </p:nvPicPr>
          <p:blipFill>
            <a:blip r:embed="rId2" cstate="print"/>
            <a:stretch>
              <a:fillRect/>
            </a:stretch>
          </p:blipFill>
          <p:spPr>
            <a:xfrm>
              <a:off x="6022848" y="4198607"/>
              <a:ext cx="310959" cy="423684"/>
            </a:xfrm>
            <a:prstGeom prst="rect">
              <a:avLst/>
            </a:prstGeom>
          </p:spPr>
        </p:pic>
        <p:pic>
          <p:nvPicPr>
            <p:cNvPr id="85" name="object 85"/>
            <p:cNvPicPr/>
            <p:nvPr/>
          </p:nvPicPr>
          <p:blipFill>
            <a:blip r:embed="rId11" cstate="print"/>
            <a:stretch>
              <a:fillRect/>
            </a:stretch>
          </p:blipFill>
          <p:spPr>
            <a:xfrm>
              <a:off x="6123432" y="4217669"/>
              <a:ext cx="114300" cy="228600"/>
            </a:xfrm>
            <a:prstGeom prst="rect">
              <a:avLst/>
            </a:prstGeom>
          </p:spPr>
        </p:pic>
        <p:pic>
          <p:nvPicPr>
            <p:cNvPr id="86" name="object 86"/>
            <p:cNvPicPr/>
            <p:nvPr/>
          </p:nvPicPr>
          <p:blipFill>
            <a:blip r:embed="rId6" cstate="print"/>
            <a:stretch>
              <a:fillRect/>
            </a:stretch>
          </p:blipFill>
          <p:spPr>
            <a:xfrm>
              <a:off x="6009132" y="1127734"/>
              <a:ext cx="310959" cy="431317"/>
            </a:xfrm>
            <a:prstGeom prst="rect">
              <a:avLst/>
            </a:prstGeom>
          </p:spPr>
        </p:pic>
        <p:pic>
          <p:nvPicPr>
            <p:cNvPr id="87" name="object 87"/>
            <p:cNvPicPr/>
            <p:nvPr/>
          </p:nvPicPr>
          <p:blipFill>
            <a:blip r:embed="rId12" cstate="print"/>
            <a:stretch>
              <a:fillRect/>
            </a:stretch>
          </p:blipFill>
          <p:spPr>
            <a:xfrm>
              <a:off x="6109716" y="1146809"/>
              <a:ext cx="114300" cy="236219"/>
            </a:xfrm>
            <a:prstGeom prst="rect">
              <a:avLst/>
            </a:prstGeom>
          </p:spPr>
        </p:pic>
        <p:pic>
          <p:nvPicPr>
            <p:cNvPr id="88" name="object 88"/>
            <p:cNvPicPr/>
            <p:nvPr/>
          </p:nvPicPr>
          <p:blipFill>
            <a:blip r:embed="rId13" cstate="print"/>
            <a:stretch>
              <a:fillRect/>
            </a:stretch>
          </p:blipFill>
          <p:spPr>
            <a:xfrm>
              <a:off x="3499104" y="5707379"/>
              <a:ext cx="1039355" cy="310959"/>
            </a:xfrm>
            <a:prstGeom prst="rect">
              <a:avLst/>
            </a:prstGeom>
          </p:spPr>
        </p:pic>
        <p:sp>
          <p:nvSpPr>
            <p:cNvPr id="89" name="object 89"/>
            <p:cNvSpPr/>
            <p:nvPr/>
          </p:nvSpPr>
          <p:spPr>
            <a:xfrm>
              <a:off x="3656838" y="5786831"/>
              <a:ext cx="843915" cy="114300"/>
            </a:xfrm>
            <a:custGeom>
              <a:avLst/>
              <a:gdLst/>
              <a:ahLst/>
              <a:cxnLst/>
              <a:rect l="l" t="t" r="r" b="b"/>
              <a:pathLst>
                <a:path w="843914" h="114300">
                  <a:moveTo>
                    <a:pt x="115188" y="0"/>
                  </a:moveTo>
                  <a:lnTo>
                    <a:pt x="0" y="55422"/>
                  </a:lnTo>
                  <a:lnTo>
                    <a:pt x="113411" y="114287"/>
                  </a:lnTo>
                  <a:lnTo>
                    <a:pt x="114003" y="76194"/>
                  </a:lnTo>
                  <a:lnTo>
                    <a:pt x="94996" y="75907"/>
                  </a:lnTo>
                  <a:lnTo>
                    <a:pt x="95503" y="37807"/>
                  </a:lnTo>
                  <a:lnTo>
                    <a:pt x="114600" y="37807"/>
                  </a:lnTo>
                  <a:lnTo>
                    <a:pt x="115188" y="0"/>
                  </a:lnTo>
                  <a:close/>
                </a:path>
                <a:path w="843914" h="114300">
                  <a:moveTo>
                    <a:pt x="114596" y="38095"/>
                  </a:moveTo>
                  <a:lnTo>
                    <a:pt x="114003" y="76194"/>
                  </a:lnTo>
                  <a:lnTo>
                    <a:pt x="843026" y="87172"/>
                  </a:lnTo>
                  <a:lnTo>
                    <a:pt x="843661" y="49072"/>
                  </a:lnTo>
                  <a:lnTo>
                    <a:pt x="114596" y="38095"/>
                  </a:lnTo>
                  <a:close/>
                </a:path>
                <a:path w="843914" h="114300">
                  <a:moveTo>
                    <a:pt x="95503" y="37807"/>
                  </a:moveTo>
                  <a:lnTo>
                    <a:pt x="94996" y="75907"/>
                  </a:lnTo>
                  <a:lnTo>
                    <a:pt x="114003" y="76194"/>
                  </a:lnTo>
                  <a:lnTo>
                    <a:pt x="114596" y="38095"/>
                  </a:lnTo>
                  <a:lnTo>
                    <a:pt x="95503" y="37807"/>
                  </a:lnTo>
                  <a:close/>
                </a:path>
                <a:path w="843914" h="114300">
                  <a:moveTo>
                    <a:pt x="114600" y="37807"/>
                  </a:moveTo>
                  <a:lnTo>
                    <a:pt x="95503" y="37807"/>
                  </a:lnTo>
                  <a:lnTo>
                    <a:pt x="114596" y="38095"/>
                  </a:lnTo>
                  <a:lnTo>
                    <a:pt x="114600" y="37807"/>
                  </a:lnTo>
                  <a:close/>
                </a:path>
              </a:pathLst>
            </a:custGeom>
            <a:solidFill>
              <a:srgbClr val="8063A1"/>
            </a:solidFill>
          </p:spPr>
          <p:txBody>
            <a:bodyPr wrap="square" lIns="0" tIns="0" rIns="0" bIns="0" rtlCol="0"/>
            <a:lstStyle/>
            <a:p>
              <a:endParaRPr/>
            </a:p>
          </p:txBody>
        </p:sp>
        <p:pic>
          <p:nvPicPr>
            <p:cNvPr id="90" name="object 90"/>
            <p:cNvPicPr/>
            <p:nvPr/>
          </p:nvPicPr>
          <p:blipFill>
            <a:blip r:embed="rId13" cstate="print"/>
            <a:stretch>
              <a:fillRect/>
            </a:stretch>
          </p:blipFill>
          <p:spPr>
            <a:xfrm>
              <a:off x="3485388" y="3866451"/>
              <a:ext cx="1039355" cy="310959"/>
            </a:xfrm>
            <a:prstGeom prst="rect">
              <a:avLst/>
            </a:prstGeom>
          </p:spPr>
        </p:pic>
        <p:sp>
          <p:nvSpPr>
            <p:cNvPr id="91" name="object 91"/>
            <p:cNvSpPr/>
            <p:nvPr/>
          </p:nvSpPr>
          <p:spPr>
            <a:xfrm>
              <a:off x="3643122" y="3945889"/>
              <a:ext cx="843915" cy="114300"/>
            </a:xfrm>
            <a:custGeom>
              <a:avLst/>
              <a:gdLst/>
              <a:ahLst/>
              <a:cxnLst/>
              <a:rect l="l" t="t" r="r" b="b"/>
              <a:pathLst>
                <a:path w="843914" h="114300">
                  <a:moveTo>
                    <a:pt x="115188" y="0"/>
                  </a:moveTo>
                  <a:lnTo>
                    <a:pt x="0" y="55372"/>
                  </a:lnTo>
                  <a:lnTo>
                    <a:pt x="113411" y="114173"/>
                  </a:lnTo>
                  <a:lnTo>
                    <a:pt x="114003" y="76106"/>
                  </a:lnTo>
                  <a:lnTo>
                    <a:pt x="94995" y="75818"/>
                  </a:lnTo>
                  <a:lnTo>
                    <a:pt x="95503" y="37718"/>
                  </a:lnTo>
                  <a:lnTo>
                    <a:pt x="114601" y="37718"/>
                  </a:lnTo>
                  <a:lnTo>
                    <a:pt x="115188" y="0"/>
                  </a:lnTo>
                  <a:close/>
                </a:path>
                <a:path w="843914" h="114300">
                  <a:moveTo>
                    <a:pt x="114597" y="38007"/>
                  </a:moveTo>
                  <a:lnTo>
                    <a:pt x="114003" y="76106"/>
                  </a:lnTo>
                  <a:lnTo>
                    <a:pt x="843026" y="87122"/>
                  </a:lnTo>
                  <a:lnTo>
                    <a:pt x="843533" y="49022"/>
                  </a:lnTo>
                  <a:lnTo>
                    <a:pt x="114597" y="38007"/>
                  </a:lnTo>
                  <a:close/>
                </a:path>
                <a:path w="843914" h="114300">
                  <a:moveTo>
                    <a:pt x="95503" y="37718"/>
                  </a:moveTo>
                  <a:lnTo>
                    <a:pt x="94995" y="75818"/>
                  </a:lnTo>
                  <a:lnTo>
                    <a:pt x="114003" y="76106"/>
                  </a:lnTo>
                  <a:lnTo>
                    <a:pt x="114597" y="38007"/>
                  </a:lnTo>
                  <a:lnTo>
                    <a:pt x="95503" y="37718"/>
                  </a:lnTo>
                  <a:close/>
                </a:path>
                <a:path w="843914" h="114300">
                  <a:moveTo>
                    <a:pt x="114601" y="37718"/>
                  </a:moveTo>
                  <a:lnTo>
                    <a:pt x="95503" y="37718"/>
                  </a:lnTo>
                  <a:lnTo>
                    <a:pt x="114597" y="38007"/>
                  </a:lnTo>
                  <a:lnTo>
                    <a:pt x="114601" y="37718"/>
                  </a:lnTo>
                  <a:close/>
                </a:path>
              </a:pathLst>
            </a:custGeom>
            <a:solidFill>
              <a:srgbClr val="8063A1"/>
            </a:solidFill>
          </p:spPr>
          <p:txBody>
            <a:bodyPr wrap="square" lIns="0" tIns="0" rIns="0" bIns="0" rtlCol="0"/>
            <a:lstStyle/>
            <a:p>
              <a:endParaRPr/>
            </a:p>
          </p:txBody>
        </p:sp>
        <p:pic>
          <p:nvPicPr>
            <p:cNvPr id="92" name="object 92"/>
            <p:cNvPicPr/>
            <p:nvPr/>
          </p:nvPicPr>
          <p:blipFill>
            <a:blip r:embed="rId13" cstate="print"/>
            <a:stretch>
              <a:fillRect/>
            </a:stretch>
          </p:blipFill>
          <p:spPr>
            <a:xfrm>
              <a:off x="3485388" y="1417383"/>
              <a:ext cx="1039355" cy="310959"/>
            </a:xfrm>
            <a:prstGeom prst="rect">
              <a:avLst/>
            </a:prstGeom>
          </p:spPr>
        </p:pic>
        <p:sp>
          <p:nvSpPr>
            <p:cNvPr id="93" name="object 93"/>
            <p:cNvSpPr/>
            <p:nvPr/>
          </p:nvSpPr>
          <p:spPr>
            <a:xfrm>
              <a:off x="3643122" y="1496821"/>
              <a:ext cx="843915" cy="114300"/>
            </a:xfrm>
            <a:custGeom>
              <a:avLst/>
              <a:gdLst/>
              <a:ahLst/>
              <a:cxnLst/>
              <a:rect l="l" t="t" r="r" b="b"/>
              <a:pathLst>
                <a:path w="843914" h="114300">
                  <a:moveTo>
                    <a:pt x="115188" y="0"/>
                  </a:moveTo>
                  <a:lnTo>
                    <a:pt x="0" y="55372"/>
                  </a:lnTo>
                  <a:lnTo>
                    <a:pt x="113411" y="114300"/>
                  </a:lnTo>
                  <a:lnTo>
                    <a:pt x="114005" y="76106"/>
                  </a:lnTo>
                  <a:lnTo>
                    <a:pt x="94995" y="75818"/>
                  </a:lnTo>
                  <a:lnTo>
                    <a:pt x="95503" y="37718"/>
                  </a:lnTo>
                  <a:lnTo>
                    <a:pt x="114602" y="37718"/>
                  </a:lnTo>
                  <a:lnTo>
                    <a:pt x="115188" y="0"/>
                  </a:lnTo>
                  <a:close/>
                </a:path>
                <a:path w="843914" h="114300">
                  <a:moveTo>
                    <a:pt x="114597" y="38007"/>
                  </a:moveTo>
                  <a:lnTo>
                    <a:pt x="114005" y="76106"/>
                  </a:lnTo>
                  <a:lnTo>
                    <a:pt x="843026" y="87122"/>
                  </a:lnTo>
                  <a:lnTo>
                    <a:pt x="843533" y="49022"/>
                  </a:lnTo>
                  <a:lnTo>
                    <a:pt x="114597" y="38007"/>
                  </a:lnTo>
                  <a:close/>
                </a:path>
                <a:path w="843914" h="114300">
                  <a:moveTo>
                    <a:pt x="95503" y="37718"/>
                  </a:moveTo>
                  <a:lnTo>
                    <a:pt x="94995" y="75818"/>
                  </a:lnTo>
                  <a:lnTo>
                    <a:pt x="114005" y="76106"/>
                  </a:lnTo>
                  <a:lnTo>
                    <a:pt x="114597" y="38007"/>
                  </a:lnTo>
                  <a:lnTo>
                    <a:pt x="95503" y="37718"/>
                  </a:lnTo>
                  <a:close/>
                </a:path>
                <a:path w="843914" h="114300">
                  <a:moveTo>
                    <a:pt x="114602" y="37718"/>
                  </a:moveTo>
                  <a:lnTo>
                    <a:pt x="95503" y="37718"/>
                  </a:lnTo>
                  <a:lnTo>
                    <a:pt x="114597" y="38007"/>
                  </a:lnTo>
                  <a:lnTo>
                    <a:pt x="114602" y="37718"/>
                  </a:lnTo>
                  <a:close/>
                </a:path>
              </a:pathLst>
            </a:custGeom>
            <a:solidFill>
              <a:srgbClr val="8063A1"/>
            </a:solidFill>
          </p:spPr>
          <p:txBody>
            <a:bodyPr wrap="square" lIns="0" tIns="0" rIns="0" bIns="0" rtlCol="0"/>
            <a:lstStyle/>
            <a:p>
              <a:endParaRPr/>
            </a:p>
          </p:txBody>
        </p:sp>
      </p:grpSp>
      <p:sp>
        <p:nvSpPr>
          <p:cNvPr id="94" name="object 94"/>
          <p:cNvSpPr txBox="1"/>
          <p:nvPr/>
        </p:nvSpPr>
        <p:spPr>
          <a:xfrm>
            <a:off x="3871721" y="2590038"/>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96" name="object 96"/>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95" name="object 95"/>
          <p:cNvSpPr txBox="1"/>
          <p:nvPr/>
        </p:nvSpPr>
        <p:spPr>
          <a:xfrm>
            <a:off x="3879341" y="4972050"/>
            <a:ext cx="1198245" cy="445134"/>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sp>
        <p:nvSpPr>
          <p:cNvPr id="97" name="TextBox 96"/>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98" name="Graphic 21"/>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99"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12072689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06146" y="936701"/>
            <a:ext cx="10246995" cy="276606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175" dirty="0">
                <a:solidFill>
                  <a:srgbClr val="0F243E"/>
                </a:solidFill>
                <a:latin typeface="Microsoft Sans Serif"/>
                <a:cs typeface="Microsoft Sans Serif"/>
              </a:rPr>
              <a:t>Round</a:t>
            </a:r>
            <a:r>
              <a:rPr sz="3100" spc="65" dirty="0">
                <a:solidFill>
                  <a:srgbClr val="0F243E"/>
                </a:solidFill>
                <a:latin typeface="Microsoft Sans Serif"/>
                <a:cs typeface="Microsoft Sans Serif"/>
              </a:rPr>
              <a:t> 1</a:t>
            </a:r>
            <a:endParaRPr sz="3100">
              <a:latin typeface="Microsoft Sans Serif"/>
              <a:cs typeface="Microsoft Sans Serif"/>
            </a:endParaRPr>
          </a:p>
          <a:p>
            <a:pPr marL="12700">
              <a:lnSpc>
                <a:spcPct val="100000"/>
              </a:lnSpc>
              <a:spcBef>
                <a:spcPts val="2235"/>
              </a:spcBef>
              <a:tabLst>
                <a:tab pos="527685" algn="l"/>
              </a:tabLst>
            </a:pPr>
            <a:r>
              <a:rPr sz="3100" spc="-35" dirty="0">
                <a:solidFill>
                  <a:srgbClr val="0F243E"/>
                </a:solidFill>
                <a:latin typeface="Microsoft Sans Serif"/>
                <a:cs typeface="Microsoft Sans Serif"/>
              </a:rPr>
              <a:t>1)	</a:t>
            </a:r>
            <a:r>
              <a:rPr sz="3100" dirty="0">
                <a:solidFill>
                  <a:srgbClr val="0F243E"/>
                </a:solidFill>
                <a:latin typeface="Microsoft Sans Serif"/>
                <a:cs typeface="Microsoft Sans Serif"/>
              </a:rPr>
              <a:t>Nibble</a:t>
            </a:r>
            <a:r>
              <a:rPr sz="3100" spc="90" dirty="0">
                <a:solidFill>
                  <a:srgbClr val="0F243E"/>
                </a:solidFill>
                <a:latin typeface="Microsoft Sans Serif"/>
                <a:cs typeface="Microsoft Sans Serif"/>
              </a:rPr>
              <a:t> </a:t>
            </a:r>
            <a:r>
              <a:rPr sz="3100" spc="-120" dirty="0">
                <a:solidFill>
                  <a:srgbClr val="0F243E"/>
                </a:solidFill>
                <a:latin typeface="Microsoft Sans Serif"/>
                <a:cs typeface="Microsoft Sans Serif"/>
              </a:rPr>
              <a:t>Substitution</a:t>
            </a:r>
            <a:r>
              <a:rPr sz="3100" spc="90" dirty="0">
                <a:solidFill>
                  <a:srgbClr val="0F243E"/>
                </a:solidFill>
                <a:latin typeface="Microsoft Sans Serif"/>
                <a:cs typeface="Microsoft Sans Serif"/>
              </a:rPr>
              <a:t> </a:t>
            </a:r>
            <a:r>
              <a:rPr sz="3100" spc="30" dirty="0">
                <a:solidFill>
                  <a:srgbClr val="0F243E"/>
                </a:solidFill>
                <a:latin typeface="Microsoft Sans Serif"/>
                <a:cs typeface="Microsoft Sans Serif"/>
              </a:rPr>
              <a:t>:</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15" dirty="0">
                <a:solidFill>
                  <a:srgbClr val="0F243E"/>
                </a:solidFill>
                <a:latin typeface="Microsoft Sans Serif"/>
                <a:cs typeface="Microsoft Sans Serif"/>
              </a:rPr>
              <a:t>SubNib(1001</a:t>
            </a:r>
            <a:r>
              <a:rPr sz="3100" spc="8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70" dirty="0">
                <a:solidFill>
                  <a:srgbClr val="0F243E"/>
                </a:solidFill>
                <a:latin typeface="Microsoft Sans Serif"/>
                <a:cs typeface="Microsoft Sans Serif"/>
              </a:rPr>
              <a:t> </a:t>
            </a:r>
            <a:r>
              <a:rPr sz="3100" spc="15" dirty="0">
                <a:solidFill>
                  <a:srgbClr val="0F243E"/>
                </a:solidFill>
                <a:latin typeface="Microsoft Sans Serif"/>
                <a:cs typeface="Microsoft Sans Serif"/>
              </a:rPr>
              <a:t>1101)=</a:t>
            </a:r>
            <a:r>
              <a:rPr sz="3100" spc="60" dirty="0">
                <a:solidFill>
                  <a:srgbClr val="0F243E"/>
                </a:solidFill>
                <a:latin typeface="Microsoft Sans Serif"/>
                <a:cs typeface="Microsoft Sans Serif"/>
              </a:rPr>
              <a:t> 0010</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1110</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1110</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1110</a:t>
            </a:r>
            <a:endParaRPr sz="3100">
              <a:latin typeface="Microsoft Sans Serif"/>
              <a:cs typeface="Microsoft Sans Serif"/>
            </a:endParaRPr>
          </a:p>
          <a:p>
            <a:pPr marL="12700">
              <a:lnSpc>
                <a:spcPct val="100000"/>
              </a:lnSpc>
              <a:spcBef>
                <a:spcPts val="2235"/>
              </a:spcBef>
              <a:tabLst>
                <a:tab pos="527685" algn="l"/>
              </a:tabLst>
            </a:pPr>
            <a:r>
              <a:rPr sz="3100" spc="-35" dirty="0">
                <a:solidFill>
                  <a:srgbClr val="0F243E"/>
                </a:solidFill>
                <a:latin typeface="Microsoft Sans Serif"/>
                <a:cs typeface="Microsoft Sans Serif"/>
              </a:rPr>
              <a:t>2)	</a:t>
            </a:r>
            <a:r>
              <a:rPr sz="3100" spc="-114" dirty="0">
                <a:solidFill>
                  <a:srgbClr val="0F243E"/>
                </a:solidFill>
                <a:latin typeface="Microsoft Sans Serif"/>
                <a:cs typeface="Microsoft Sans Serif"/>
              </a:rPr>
              <a:t>Shift</a:t>
            </a:r>
            <a:r>
              <a:rPr sz="3100" spc="40" dirty="0">
                <a:solidFill>
                  <a:srgbClr val="0F243E"/>
                </a:solidFill>
                <a:latin typeface="Microsoft Sans Serif"/>
                <a:cs typeface="Microsoft Sans Serif"/>
              </a:rPr>
              <a:t> </a:t>
            </a:r>
            <a:r>
              <a:rPr sz="3100" spc="-150" dirty="0">
                <a:solidFill>
                  <a:srgbClr val="0F243E"/>
                </a:solidFill>
                <a:latin typeface="Microsoft Sans Serif"/>
                <a:cs typeface="Microsoft Sans Serif"/>
              </a:rPr>
              <a:t>Row:</a:t>
            </a:r>
            <a:endParaRPr sz="3100">
              <a:latin typeface="Microsoft Sans Serif"/>
              <a:cs typeface="Microsoft Sans Serif"/>
            </a:endParaRPr>
          </a:p>
        </p:txBody>
      </p:sp>
      <p:sp>
        <p:nvSpPr>
          <p:cNvPr id="9" name="object 9"/>
          <p:cNvSpPr txBox="1"/>
          <p:nvPr/>
        </p:nvSpPr>
        <p:spPr>
          <a:xfrm>
            <a:off x="206146" y="3960952"/>
            <a:ext cx="5838825" cy="2009775"/>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110" dirty="0">
                <a:solidFill>
                  <a:srgbClr val="0F243E"/>
                </a:solidFill>
                <a:latin typeface="Microsoft Sans Serif"/>
                <a:cs typeface="Microsoft Sans Serif"/>
              </a:rPr>
              <a:t>Swap</a:t>
            </a:r>
            <a:r>
              <a:rPr sz="3100" spc="65" dirty="0">
                <a:solidFill>
                  <a:srgbClr val="0F243E"/>
                </a:solidFill>
                <a:latin typeface="Microsoft Sans Serif"/>
                <a:cs typeface="Microsoft Sans Serif"/>
              </a:rPr>
              <a:t> </a:t>
            </a:r>
            <a:r>
              <a:rPr sz="3100" spc="-15" dirty="0">
                <a:solidFill>
                  <a:srgbClr val="0F243E"/>
                </a:solidFill>
                <a:latin typeface="Microsoft Sans Serif"/>
                <a:cs typeface="Microsoft Sans Serif"/>
              </a:rPr>
              <a:t>2nd</a:t>
            </a:r>
            <a:r>
              <a:rPr sz="3100" spc="90" dirty="0">
                <a:solidFill>
                  <a:srgbClr val="0F243E"/>
                </a:solidFill>
                <a:latin typeface="Microsoft Sans Serif"/>
                <a:cs typeface="Microsoft Sans Serif"/>
              </a:rPr>
              <a:t> </a:t>
            </a:r>
            <a:r>
              <a:rPr sz="3100" spc="-50" dirty="0">
                <a:solidFill>
                  <a:srgbClr val="0F243E"/>
                </a:solidFill>
                <a:latin typeface="Microsoft Sans Serif"/>
                <a:cs typeface="Microsoft Sans Serif"/>
              </a:rPr>
              <a:t>nibble</a:t>
            </a:r>
            <a:r>
              <a:rPr sz="3100" spc="85" dirty="0">
                <a:solidFill>
                  <a:srgbClr val="0F243E"/>
                </a:solidFill>
                <a:latin typeface="Microsoft Sans Serif"/>
                <a:cs typeface="Microsoft Sans Serif"/>
              </a:rPr>
              <a:t> </a:t>
            </a:r>
            <a:r>
              <a:rPr sz="3100" spc="-40" dirty="0">
                <a:solidFill>
                  <a:srgbClr val="0F243E"/>
                </a:solidFill>
                <a:latin typeface="Microsoft Sans Serif"/>
                <a:cs typeface="Microsoft Sans Serif"/>
              </a:rPr>
              <a:t>and</a:t>
            </a:r>
            <a:r>
              <a:rPr sz="3100" spc="85" dirty="0">
                <a:solidFill>
                  <a:srgbClr val="0F243E"/>
                </a:solidFill>
                <a:latin typeface="Microsoft Sans Serif"/>
                <a:cs typeface="Microsoft Sans Serif"/>
              </a:rPr>
              <a:t> </a:t>
            </a:r>
            <a:r>
              <a:rPr sz="3100" spc="-55" dirty="0">
                <a:solidFill>
                  <a:srgbClr val="0F243E"/>
                </a:solidFill>
                <a:latin typeface="Microsoft Sans Serif"/>
                <a:cs typeface="Microsoft Sans Serif"/>
              </a:rPr>
              <a:t>4th</a:t>
            </a:r>
            <a:r>
              <a:rPr sz="3100" spc="85" dirty="0">
                <a:solidFill>
                  <a:srgbClr val="0F243E"/>
                </a:solidFill>
                <a:latin typeface="Microsoft Sans Serif"/>
                <a:cs typeface="Microsoft Sans Serif"/>
              </a:rPr>
              <a:t> </a:t>
            </a:r>
            <a:r>
              <a:rPr sz="3100" spc="-50" dirty="0">
                <a:solidFill>
                  <a:srgbClr val="0F243E"/>
                </a:solidFill>
                <a:latin typeface="Microsoft Sans Serif"/>
                <a:cs typeface="Microsoft Sans Serif"/>
              </a:rPr>
              <a:t>nibble</a:t>
            </a:r>
            <a:endParaRPr sz="3100">
              <a:latin typeface="Microsoft Sans Serif"/>
              <a:cs typeface="Microsoft Sans Serif"/>
            </a:endParaRPr>
          </a:p>
          <a:p>
            <a:pPr marL="451484" marR="46990" indent="-452120" algn="r">
              <a:lnSpc>
                <a:spcPct val="100000"/>
              </a:lnSpc>
              <a:spcBef>
                <a:spcPts val="2235"/>
              </a:spcBef>
              <a:buFont typeface="Wingdings"/>
              <a:buChar char=""/>
              <a:tabLst>
                <a:tab pos="452120" algn="l"/>
              </a:tabLst>
            </a:pPr>
            <a:r>
              <a:rPr sz="3100" spc="-105" dirty="0">
                <a:solidFill>
                  <a:srgbClr val="0F243E"/>
                </a:solidFill>
                <a:latin typeface="Microsoft Sans Serif"/>
                <a:cs typeface="Microsoft Sans Serif"/>
              </a:rPr>
              <a:t>ShRow(0010</a:t>
            </a:r>
            <a:r>
              <a:rPr sz="3100" spc="80" dirty="0">
                <a:solidFill>
                  <a:srgbClr val="0F243E"/>
                </a:solidFill>
                <a:latin typeface="Microsoft Sans Serif"/>
                <a:cs typeface="Microsoft Sans Serif"/>
              </a:rPr>
              <a:t> </a:t>
            </a:r>
            <a:r>
              <a:rPr sz="3100" spc="60" dirty="0">
                <a:solidFill>
                  <a:srgbClr val="FF0000"/>
                </a:solidFill>
                <a:latin typeface="Microsoft Sans Serif"/>
                <a:cs typeface="Microsoft Sans Serif"/>
              </a:rPr>
              <a:t>1110</a:t>
            </a:r>
            <a:r>
              <a:rPr sz="3100" spc="70" dirty="0">
                <a:solidFill>
                  <a:srgbClr val="FF0000"/>
                </a:solidFill>
                <a:latin typeface="Microsoft Sans Serif"/>
                <a:cs typeface="Microsoft Sans Serif"/>
              </a:rPr>
              <a:t> </a:t>
            </a:r>
            <a:r>
              <a:rPr sz="3100" spc="60" dirty="0">
                <a:solidFill>
                  <a:srgbClr val="0F243E"/>
                </a:solidFill>
                <a:latin typeface="Microsoft Sans Serif"/>
                <a:cs typeface="Microsoft Sans Serif"/>
              </a:rPr>
              <a:t>1110</a:t>
            </a:r>
            <a:r>
              <a:rPr sz="3100" spc="70" dirty="0">
                <a:solidFill>
                  <a:srgbClr val="0F243E"/>
                </a:solidFill>
                <a:latin typeface="Microsoft Sans Serif"/>
                <a:cs typeface="Microsoft Sans Serif"/>
              </a:rPr>
              <a:t> </a:t>
            </a:r>
            <a:r>
              <a:rPr sz="3100" spc="20" dirty="0">
                <a:solidFill>
                  <a:srgbClr val="FFC000"/>
                </a:solidFill>
                <a:latin typeface="Microsoft Sans Serif"/>
                <a:cs typeface="Microsoft Sans Serif"/>
              </a:rPr>
              <a:t>1110</a:t>
            </a:r>
            <a:r>
              <a:rPr sz="3100" spc="20" dirty="0">
                <a:solidFill>
                  <a:srgbClr val="0F243E"/>
                </a:solidFill>
                <a:latin typeface="Microsoft Sans Serif"/>
                <a:cs typeface="Microsoft Sans Serif"/>
              </a:rPr>
              <a:t>)</a:t>
            </a:r>
            <a:endParaRPr sz="3100">
              <a:latin typeface="Microsoft Sans Serif"/>
              <a:cs typeface="Microsoft Sans Serif"/>
            </a:endParaRPr>
          </a:p>
          <a:p>
            <a:pPr marR="129539" algn="r">
              <a:lnSpc>
                <a:spcPct val="100000"/>
              </a:lnSpc>
              <a:spcBef>
                <a:spcPts val="2235"/>
              </a:spcBef>
            </a:pPr>
            <a:r>
              <a:rPr sz="3100" spc="-20" dirty="0">
                <a:solidFill>
                  <a:srgbClr val="0F243E"/>
                </a:solidFill>
                <a:latin typeface="Microsoft Sans Serif"/>
                <a:cs typeface="Microsoft Sans Serif"/>
              </a:rPr>
              <a:t>=</a:t>
            </a:r>
            <a:r>
              <a:rPr sz="3100" spc="60" dirty="0">
                <a:solidFill>
                  <a:srgbClr val="0F243E"/>
                </a:solidFill>
                <a:latin typeface="Microsoft Sans Serif"/>
                <a:cs typeface="Microsoft Sans Serif"/>
              </a:rPr>
              <a:t> 0010 </a:t>
            </a:r>
            <a:r>
              <a:rPr sz="3100" spc="60" dirty="0">
                <a:solidFill>
                  <a:srgbClr val="FFC000"/>
                </a:solidFill>
                <a:latin typeface="Microsoft Sans Serif"/>
                <a:cs typeface="Microsoft Sans Serif"/>
              </a:rPr>
              <a:t>1110 </a:t>
            </a:r>
            <a:r>
              <a:rPr sz="3100" spc="60" dirty="0">
                <a:solidFill>
                  <a:srgbClr val="0F243E"/>
                </a:solidFill>
                <a:latin typeface="Microsoft Sans Serif"/>
                <a:cs typeface="Microsoft Sans Serif"/>
              </a:rPr>
              <a:t>1110</a:t>
            </a:r>
            <a:r>
              <a:rPr sz="3100" spc="50" dirty="0">
                <a:solidFill>
                  <a:srgbClr val="0F243E"/>
                </a:solidFill>
                <a:latin typeface="Microsoft Sans Serif"/>
                <a:cs typeface="Microsoft Sans Serif"/>
              </a:rPr>
              <a:t> </a:t>
            </a:r>
            <a:r>
              <a:rPr sz="3100" spc="60" dirty="0">
                <a:solidFill>
                  <a:srgbClr val="FF0000"/>
                </a:solidFill>
                <a:latin typeface="Microsoft Sans Serif"/>
                <a:cs typeface="Microsoft Sans Serif"/>
              </a:rPr>
              <a:t>1110</a:t>
            </a:r>
            <a:endParaRPr sz="3100">
              <a:latin typeface="Microsoft Sans Serif"/>
              <a:cs typeface="Microsoft Sans Serif"/>
            </a:endParaRPr>
          </a:p>
        </p:txBody>
      </p:sp>
      <p:pic>
        <p:nvPicPr>
          <p:cNvPr id="10" name="object 10"/>
          <p:cNvPicPr/>
          <p:nvPr/>
        </p:nvPicPr>
        <p:blipFill>
          <a:blip r:embed="rId2" cstate="print"/>
          <a:stretch>
            <a:fillRect/>
          </a:stretch>
        </p:blipFill>
        <p:spPr>
          <a:xfrm>
            <a:off x="7209614" y="3613294"/>
            <a:ext cx="4508281" cy="2688853"/>
          </a:xfrm>
          <a:prstGeom prst="rect">
            <a:avLst/>
          </a:prstGeom>
        </p:spPr>
      </p:pic>
      <p:sp>
        <p:nvSpPr>
          <p:cNvPr id="11" name="object 11"/>
          <p:cNvSpPr txBox="1"/>
          <p:nvPr/>
        </p:nvSpPr>
        <p:spPr>
          <a:xfrm>
            <a:off x="7463790" y="3735451"/>
            <a:ext cx="704215" cy="376555"/>
          </a:xfrm>
          <a:prstGeom prst="rect">
            <a:avLst/>
          </a:prstGeom>
        </p:spPr>
        <p:txBody>
          <a:bodyPr vert="horz" wrap="square" lIns="0" tIns="12700" rIns="0" bIns="0" rtlCol="0">
            <a:spAutoFit/>
          </a:bodyPr>
          <a:lstStyle/>
          <a:p>
            <a:pPr marL="12700">
              <a:lnSpc>
                <a:spcPct val="100000"/>
              </a:lnSpc>
              <a:spcBef>
                <a:spcPts val="100"/>
              </a:spcBef>
            </a:pPr>
            <a:r>
              <a:rPr sz="2300" b="1" dirty="0">
                <a:latin typeface="Calibri"/>
                <a:cs typeface="Calibri"/>
              </a:rPr>
              <a:t>S-B</a:t>
            </a:r>
            <a:r>
              <a:rPr sz="2300" b="1" spc="-50" dirty="0">
                <a:latin typeface="Calibri"/>
                <a:cs typeface="Calibri"/>
              </a:rPr>
              <a:t>o</a:t>
            </a:r>
            <a:r>
              <a:rPr sz="2300" b="1" dirty="0">
                <a:latin typeface="Calibri"/>
                <a:cs typeface="Calibri"/>
              </a:rPr>
              <a:t>x</a:t>
            </a:r>
            <a:endParaRPr sz="2300">
              <a:latin typeface="Calibri"/>
              <a:cs typeface="Calibri"/>
            </a:endParaRPr>
          </a:p>
        </p:txBody>
      </p:sp>
      <p:sp>
        <p:nvSpPr>
          <p:cNvPr id="12" name="object 12"/>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3" name="TextBox 12"/>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5"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64192350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p:nvPr/>
        </p:nvSpPr>
        <p:spPr>
          <a:xfrm>
            <a:off x="206146" y="972438"/>
            <a:ext cx="4525010" cy="49784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235" dirty="0">
                <a:solidFill>
                  <a:srgbClr val="0F243E"/>
                </a:solidFill>
                <a:latin typeface="Microsoft Sans Serif"/>
                <a:cs typeface="Microsoft Sans Serif"/>
              </a:rPr>
              <a:t>S-AES</a:t>
            </a:r>
            <a:r>
              <a:rPr sz="3100" spc="40" dirty="0">
                <a:solidFill>
                  <a:srgbClr val="0F243E"/>
                </a:solidFill>
                <a:latin typeface="Microsoft Sans Serif"/>
                <a:cs typeface="Microsoft Sans Serif"/>
              </a:rPr>
              <a:t> </a:t>
            </a:r>
            <a:r>
              <a:rPr sz="3100" spc="-95" dirty="0">
                <a:solidFill>
                  <a:srgbClr val="0F243E"/>
                </a:solidFill>
                <a:latin typeface="Microsoft Sans Serif"/>
                <a:cs typeface="Microsoft Sans Serif"/>
              </a:rPr>
              <a:t>Encryption</a:t>
            </a:r>
            <a:r>
              <a:rPr sz="3100" spc="70" dirty="0">
                <a:solidFill>
                  <a:srgbClr val="0F243E"/>
                </a:solidFill>
                <a:latin typeface="Microsoft Sans Serif"/>
                <a:cs typeface="Microsoft Sans Serif"/>
              </a:rPr>
              <a:t> </a:t>
            </a:r>
            <a:r>
              <a:rPr sz="3100" spc="-175" dirty="0">
                <a:solidFill>
                  <a:srgbClr val="0F243E"/>
                </a:solidFill>
                <a:latin typeface="Microsoft Sans Serif"/>
                <a:cs typeface="Microsoft Sans Serif"/>
              </a:rPr>
              <a:t>Round</a:t>
            </a:r>
            <a:endParaRPr sz="3100">
              <a:latin typeface="Microsoft Sans Serif"/>
              <a:cs typeface="Microsoft Sans Serif"/>
            </a:endParaRPr>
          </a:p>
        </p:txBody>
      </p:sp>
      <p:pic>
        <p:nvPicPr>
          <p:cNvPr id="7" name="object 7"/>
          <p:cNvPicPr/>
          <p:nvPr/>
        </p:nvPicPr>
        <p:blipFill>
          <a:blip r:embed="rId2" cstate="print"/>
          <a:stretch>
            <a:fillRect/>
          </a:stretch>
        </p:blipFill>
        <p:spPr>
          <a:xfrm>
            <a:off x="346693" y="2379013"/>
            <a:ext cx="11581281" cy="3782122"/>
          </a:xfrm>
          <a:prstGeom prst="rect">
            <a:avLst/>
          </a:prstGeom>
        </p:spPr>
      </p:pic>
      <p:sp>
        <p:nvSpPr>
          <p:cNvPr id="8" name="object 8"/>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9" name="TextBox 8"/>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1" name="Title 1"/>
          <p:cNvSpPr txBox="1">
            <a:spLocks/>
          </p:cNvSpPr>
          <p:nvPr/>
        </p:nvSpPr>
        <p:spPr>
          <a:xfrm>
            <a:off x="570197" y="238412"/>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Key Generation</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99099531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2255" y="1816544"/>
            <a:ext cx="12215495" cy="5055235"/>
            <a:chOff x="-12255" y="1816544"/>
            <a:chExt cx="12215495" cy="5055235"/>
          </a:xfrm>
        </p:grpSpPr>
        <p:sp>
          <p:nvSpPr>
            <p:cNvPr id="3" name="object 3"/>
            <p:cNvSpPr/>
            <p:nvPr/>
          </p:nvSpPr>
          <p:spPr>
            <a:xfrm>
              <a:off x="131826" y="4371594"/>
              <a:ext cx="3657600" cy="1740535"/>
            </a:xfrm>
            <a:custGeom>
              <a:avLst/>
              <a:gdLst/>
              <a:ahLst/>
              <a:cxnLst/>
              <a:rect l="l" t="t" r="r" b="b"/>
              <a:pathLst>
                <a:path w="3657600" h="1740535">
                  <a:moveTo>
                    <a:pt x="3657600" y="0"/>
                  </a:moveTo>
                  <a:lnTo>
                    <a:pt x="0" y="0"/>
                  </a:lnTo>
                  <a:lnTo>
                    <a:pt x="0" y="1740407"/>
                  </a:lnTo>
                  <a:lnTo>
                    <a:pt x="3657600" y="1740407"/>
                  </a:lnTo>
                  <a:lnTo>
                    <a:pt x="3657600" y="0"/>
                  </a:lnTo>
                  <a:close/>
                </a:path>
              </a:pathLst>
            </a:custGeom>
            <a:solidFill>
              <a:srgbClr val="4F81BC"/>
            </a:solidFill>
          </p:spPr>
          <p:txBody>
            <a:bodyPr wrap="square" lIns="0" tIns="0" rIns="0" bIns="0" rtlCol="0"/>
            <a:lstStyle/>
            <a:p>
              <a:endParaRPr/>
            </a:p>
          </p:txBody>
        </p:sp>
        <p:sp>
          <p:nvSpPr>
            <p:cNvPr id="4" name="object 4"/>
            <p:cNvSpPr/>
            <p:nvPr/>
          </p:nvSpPr>
          <p:spPr>
            <a:xfrm>
              <a:off x="131826" y="4371594"/>
              <a:ext cx="3657600" cy="1740535"/>
            </a:xfrm>
            <a:custGeom>
              <a:avLst/>
              <a:gdLst/>
              <a:ahLst/>
              <a:cxnLst/>
              <a:rect l="l" t="t" r="r" b="b"/>
              <a:pathLst>
                <a:path w="3657600" h="1740535">
                  <a:moveTo>
                    <a:pt x="0" y="1740407"/>
                  </a:moveTo>
                  <a:lnTo>
                    <a:pt x="3657600" y="1740407"/>
                  </a:lnTo>
                  <a:lnTo>
                    <a:pt x="3657600" y="0"/>
                  </a:lnTo>
                  <a:lnTo>
                    <a:pt x="0" y="0"/>
                  </a:lnTo>
                  <a:lnTo>
                    <a:pt x="0" y="1740407"/>
                  </a:lnTo>
                  <a:close/>
                </a:path>
              </a:pathLst>
            </a:custGeom>
            <a:ln w="25908">
              <a:solidFill>
                <a:srgbClr val="385D89"/>
              </a:solidFill>
            </a:ln>
          </p:spPr>
          <p:txBody>
            <a:bodyPr wrap="square" lIns="0" tIns="0" rIns="0" bIns="0" rtlCol="0"/>
            <a:lstStyle/>
            <a:p>
              <a:endParaRPr/>
            </a:p>
          </p:txBody>
        </p:sp>
        <p:sp>
          <p:nvSpPr>
            <p:cNvPr id="5" name="object 5"/>
            <p:cNvSpPr/>
            <p:nvPr/>
          </p:nvSpPr>
          <p:spPr>
            <a:xfrm>
              <a:off x="151637" y="1829562"/>
              <a:ext cx="3657600" cy="2464435"/>
            </a:xfrm>
            <a:custGeom>
              <a:avLst/>
              <a:gdLst/>
              <a:ahLst/>
              <a:cxnLst/>
              <a:rect l="l" t="t" r="r" b="b"/>
              <a:pathLst>
                <a:path w="3657600" h="2464435">
                  <a:moveTo>
                    <a:pt x="3657600" y="0"/>
                  </a:moveTo>
                  <a:lnTo>
                    <a:pt x="0" y="0"/>
                  </a:lnTo>
                  <a:lnTo>
                    <a:pt x="0" y="2464308"/>
                  </a:lnTo>
                  <a:lnTo>
                    <a:pt x="3657600" y="2464308"/>
                  </a:lnTo>
                  <a:lnTo>
                    <a:pt x="3657600" y="0"/>
                  </a:lnTo>
                  <a:close/>
                </a:path>
              </a:pathLst>
            </a:custGeom>
            <a:solidFill>
              <a:srgbClr val="4F81BC"/>
            </a:solidFill>
          </p:spPr>
          <p:txBody>
            <a:bodyPr wrap="square" lIns="0" tIns="0" rIns="0" bIns="0" rtlCol="0"/>
            <a:lstStyle/>
            <a:p>
              <a:endParaRPr/>
            </a:p>
          </p:txBody>
        </p:sp>
        <p:sp>
          <p:nvSpPr>
            <p:cNvPr id="6" name="object 6"/>
            <p:cNvSpPr/>
            <p:nvPr/>
          </p:nvSpPr>
          <p:spPr>
            <a:xfrm>
              <a:off x="151637" y="1829562"/>
              <a:ext cx="3657600" cy="2464435"/>
            </a:xfrm>
            <a:custGeom>
              <a:avLst/>
              <a:gdLst/>
              <a:ahLst/>
              <a:cxnLst/>
              <a:rect l="l" t="t" r="r" b="b"/>
              <a:pathLst>
                <a:path w="3657600" h="2464435">
                  <a:moveTo>
                    <a:pt x="0" y="2464308"/>
                  </a:moveTo>
                  <a:lnTo>
                    <a:pt x="3657600" y="2464308"/>
                  </a:lnTo>
                  <a:lnTo>
                    <a:pt x="3657600" y="0"/>
                  </a:lnTo>
                  <a:lnTo>
                    <a:pt x="0" y="0"/>
                  </a:lnTo>
                  <a:lnTo>
                    <a:pt x="0" y="2464308"/>
                  </a:lnTo>
                  <a:close/>
                </a:path>
              </a:pathLst>
            </a:custGeom>
            <a:ln w="25908">
              <a:solidFill>
                <a:srgbClr val="385D89"/>
              </a:solidFill>
            </a:ln>
          </p:spPr>
          <p:txBody>
            <a:bodyPr wrap="square" lIns="0" tIns="0" rIns="0" bIns="0" rtlCol="0"/>
            <a:lstStyle/>
            <a:p>
              <a:endParaRPr/>
            </a:p>
          </p:txBody>
        </p:sp>
        <p:sp>
          <p:nvSpPr>
            <p:cNvPr id="7" name="object 7"/>
            <p:cNvSpPr/>
            <p:nvPr/>
          </p:nvSpPr>
          <p:spPr>
            <a:xfrm>
              <a:off x="293370" y="25915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8" name="object 8"/>
            <p:cNvSpPr/>
            <p:nvPr/>
          </p:nvSpPr>
          <p:spPr>
            <a:xfrm>
              <a:off x="293370" y="25915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15" name="object 15"/>
          <p:cNvSpPr txBox="1"/>
          <p:nvPr/>
        </p:nvSpPr>
        <p:spPr>
          <a:xfrm>
            <a:off x="1451610" y="2600070"/>
            <a:ext cx="103505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Shift</a:t>
            </a:r>
            <a:r>
              <a:rPr sz="2000" b="1" spc="-80" dirty="0">
                <a:latin typeface="Calibri"/>
                <a:cs typeface="Calibri"/>
              </a:rPr>
              <a:t> </a:t>
            </a:r>
            <a:r>
              <a:rPr sz="2000" b="1" spc="-15" dirty="0">
                <a:latin typeface="Calibri"/>
                <a:cs typeface="Calibri"/>
              </a:rPr>
              <a:t>Row</a:t>
            </a:r>
            <a:endParaRPr sz="2000">
              <a:latin typeface="Calibri"/>
              <a:cs typeface="Calibri"/>
            </a:endParaRPr>
          </a:p>
        </p:txBody>
      </p:sp>
      <p:sp>
        <p:nvSpPr>
          <p:cNvPr id="16" name="object 16"/>
          <p:cNvSpPr/>
          <p:nvPr/>
        </p:nvSpPr>
        <p:spPr>
          <a:xfrm>
            <a:off x="293370" y="3201161"/>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4AACC5"/>
          </a:solidFill>
        </p:spPr>
        <p:txBody>
          <a:bodyPr wrap="square" lIns="0" tIns="0" rIns="0" bIns="0" rtlCol="0"/>
          <a:lstStyle/>
          <a:p>
            <a:endParaRPr/>
          </a:p>
        </p:txBody>
      </p:sp>
      <p:sp>
        <p:nvSpPr>
          <p:cNvPr id="17" name="object 17"/>
          <p:cNvSpPr txBox="1"/>
          <p:nvPr/>
        </p:nvSpPr>
        <p:spPr>
          <a:xfrm>
            <a:off x="293370" y="3201161"/>
            <a:ext cx="3352800" cy="381000"/>
          </a:xfrm>
          <a:prstGeom prst="rect">
            <a:avLst/>
          </a:prstGeom>
          <a:ln w="25907">
            <a:solidFill>
              <a:srgbClr val="357C91"/>
            </a:solidFill>
          </a:ln>
        </p:spPr>
        <p:txBody>
          <a:bodyPr vert="horz" wrap="square" lIns="0" tIns="21590" rIns="0" bIns="0" rtlCol="0">
            <a:spAutoFit/>
          </a:bodyPr>
          <a:lstStyle/>
          <a:p>
            <a:pPr marL="988060">
              <a:lnSpc>
                <a:spcPct val="100000"/>
              </a:lnSpc>
              <a:spcBef>
                <a:spcPts val="170"/>
              </a:spcBef>
            </a:pPr>
            <a:r>
              <a:rPr sz="2000" b="1" spc="-5" dirty="0">
                <a:solidFill>
                  <a:srgbClr val="FFFFFF"/>
                </a:solidFill>
                <a:latin typeface="Calibri"/>
                <a:cs typeface="Calibri"/>
              </a:rPr>
              <a:t>Mix</a:t>
            </a:r>
            <a:r>
              <a:rPr sz="2000" b="1" spc="-35" dirty="0">
                <a:solidFill>
                  <a:srgbClr val="FFFFFF"/>
                </a:solidFill>
                <a:latin typeface="Calibri"/>
                <a:cs typeface="Calibri"/>
              </a:rPr>
              <a:t> </a:t>
            </a:r>
            <a:r>
              <a:rPr sz="2000" b="1" dirty="0">
                <a:solidFill>
                  <a:srgbClr val="FFFFFF"/>
                </a:solidFill>
                <a:latin typeface="Calibri"/>
                <a:cs typeface="Calibri"/>
              </a:rPr>
              <a:t>Columns</a:t>
            </a:r>
            <a:endParaRPr sz="2000">
              <a:latin typeface="Calibri"/>
              <a:cs typeface="Calibri"/>
            </a:endParaRPr>
          </a:p>
        </p:txBody>
      </p:sp>
      <p:grpSp>
        <p:nvGrpSpPr>
          <p:cNvPr id="18" name="object 18"/>
          <p:cNvGrpSpPr/>
          <p:nvPr/>
        </p:nvGrpSpPr>
        <p:grpSpPr>
          <a:xfrm>
            <a:off x="286448" y="3797744"/>
            <a:ext cx="3378835" cy="407034"/>
            <a:chOff x="286448" y="3797744"/>
            <a:chExt cx="3378835" cy="407034"/>
          </a:xfrm>
        </p:grpSpPr>
        <p:sp>
          <p:nvSpPr>
            <p:cNvPr id="19" name="object 19"/>
            <p:cNvSpPr/>
            <p:nvPr/>
          </p:nvSpPr>
          <p:spPr>
            <a:xfrm>
              <a:off x="299466" y="38107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0" name="object 20"/>
            <p:cNvSpPr/>
            <p:nvPr/>
          </p:nvSpPr>
          <p:spPr>
            <a:xfrm>
              <a:off x="299466" y="38107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21" name="object 21"/>
          <p:cNvSpPr txBox="1"/>
          <p:nvPr/>
        </p:nvSpPr>
        <p:spPr>
          <a:xfrm>
            <a:off x="1159560"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22" name="object 22"/>
          <p:cNvGrpSpPr/>
          <p:nvPr/>
        </p:nvGrpSpPr>
        <p:grpSpPr>
          <a:xfrm>
            <a:off x="1812035" y="2953499"/>
            <a:ext cx="315595" cy="1033780"/>
            <a:chOff x="1812035" y="2953499"/>
            <a:chExt cx="315595" cy="1033780"/>
          </a:xfrm>
        </p:grpSpPr>
        <p:pic>
          <p:nvPicPr>
            <p:cNvPr id="23" name="object 23"/>
            <p:cNvPicPr/>
            <p:nvPr/>
          </p:nvPicPr>
          <p:blipFill>
            <a:blip r:embed="rId2" cstate="print"/>
            <a:stretch>
              <a:fillRect/>
            </a:stretch>
          </p:blipFill>
          <p:spPr>
            <a:xfrm>
              <a:off x="1812035" y="2953499"/>
              <a:ext cx="310959" cy="423684"/>
            </a:xfrm>
            <a:prstGeom prst="rect">
              <a:avLst/>
            </a:prstGeom>
          </p:spPr>
        </p:pic>
        <p:pic>
          <p:nvPicPr>
            <p:cNvPr id="24" name="object 24"/>
            <p:cNvPicPr/>
            <p:nvPr/>
          </p:nvPicPr>
          <p:blipFill>
            <a:blip r:embed="rId3" cstate="print"/>
            <a:stretch>
              <a:fillRect/>
            </a:stretch>
          </p:blipFill>
          <p:spPr>
            <a:xfrm>
              <a:off x="1912619" y="2972562"/>
              <a:ext cx="114300" cy="228600"/>
            </a:xfrm>
            <a:prstGeom prst="rect">
              <a:avLst/>
            </a:prstGeom>
          </p:spPr>
        </p:pic>
        <p:pic>
          <p:nvPicPr>
            <p:cNvPr id="25" name="object 25"/>
            <p:cNvPicPr/>
            <p:nvPr/>
          </p:nvPicPr>
          <p:blipFill>
            <a:blip r:embed="rId4" cstate="print"/>
            <a:stretch>
              <a:fillRect/>
            </a:stretch>
          </p:blipFill>
          <p:spPr>
            <a:xfrm>
              <a:off x="1816607" y="3561588"/>
              <a:ext cx="310959" cy="425195"/>
            </a:xfrm>
            <a:prstGeom prst="rect">
              <a:avLst/>
            </a:prstGeom>
          </p:spPr>
        </p:pic>
        <p:pic>
          <p:nvPicPr>
            <p:cNvPr id="26" name="object 26"/>
            <p:cNvPicPr/>
            <p:nvPr/>
          </p:nvPicPr>
          <p:blipFill>
            <a:blip r:embed="rId5" cstate="print"/>
            <a:stretch>
              <a:fillRect/>
            </a:stretch>
          </p:blipFill>
          <p:spPr>
            <a:xfrm>
              <a:off x="1915159" y="3581781"/>
              <a:ext cx="114300" cy="228981"/>
            </a:xfrm>
            <a:prstGeom prst="rect">
              <a:avLst/>
            </a:prstGeom>
          </p:spPr>
        </p:pic>
      </p:grpSp>
      <p:sp>
        <p:nvSpPr>
          <p:cNvPr id="27" name="object 27"/>
          <p:cNvSpPr txBox="1"/>
          <p:nvPr/>
        </p:nvSpPr>
        <p:spPr>
          <a:xfrm>
            <a:off x="293370" y="752094"/>
            <a:ext cx="3352800" cy="381000"/>
          </a:xfrm>
          <a:prstGeom prst="rect">
            <a:avLst/>
          </a:prstGeom>
          <a:ln w="25907">
            <a:solidFill>
              <a:srgbClr val="F79546"/>
            </a:solidFill>
          </a:ln>
        </p:spPr>
        <p:txBody>
          <a:bodyPr vert="horz" wrap="square" lIns="0" tIns="21590" rIns="0" bIns="0" rtlCol="0">
            <a:spAutoFit/>
          </a:bodyPr>
          <a:lstStyle/>
          <a:p>
            <a:pPr marL="840105">
              <a:lnSpc>
                <a:spcPct val="100000"/>
              </a:lnSpc>
              <a:spcBef>
                <a:spcPts val="170"/>
              </a:spcBef>
            </a:pPr>
            <a:r>
              <a:rPr sz="2000" b="1" dirty="0">
                <a:latin typeface="Calibri"/>
                <a:cs typeface="Calibri"/>
              </a:rPr>
              <a:t>16-bit</a:t>
            </a:r>
            <a:r>
              <a:rPr sz="2000" b="1" spc="-50" dirty="0">
                <a:latin typeface="Calibri"/>
                <a:cs typeface="Calibri"/>
              </a:rPr>
              <a:t> </a:t>
            </a:r>
            <a:r>
              <a:rPr sz="2000" b="1" spc="-5" dirty="0">
                <a:latin typeface="Calibri"/>
                <a:cs typeface="Calibri"/>
              </a:rPr>
              <a:t>Plain</a:t>
            </a:r>
            <a:r>
              <a:rPr sz="2000" b="1" spc="-35" dirty="0">
                <a:latin typeface="Calibri"/>
                <a:cs typeface="Calibri"/>
              </a:rPr>
              <a:t> </a:t>
            </a:r>
            <a:r>
              <a:rPr sz="2000" b="1" spc="-20" dirty="0">
                <a:latin typeface="Calibri"/>
                <a:cs typeface="Calibri"/>
              </a:rPr>
              <a:t>text</a:t>
            </a:r>
            <a:endParaRPr sz="2000">
              <a:latin typeface="Calibri"/>
              <a:cs typeface="Calibri"/>
            </a:endParaRPr>
          </a:p>
        </p:txBody>
      </p:sp>
      <p:sp>
        <p:nvSpPr>
          <p:cNvPr id="28" name="object 28"/>
          <p:cNvSpPr/>
          <p:nvPr/>
        </p:nvSpPr>
        <p:spPr>
          <a:xfrm>
            <a:off x="304038"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29" name="object 29"/>
          <p:cNvSpPr txBox="1"/>
          <p:nvPr/>
        </p:nvSpPr>
        <p:spPr>
          <a:xfrm>
            <a:off x="1047089" y="6182055"/>
            <a:ext cx="186563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16-bit</a:t>
            </a:r>
            <a:r>
              <a:rPr sz="2000" b="1" spc="-55" dirty="0">
                <a:latin typeface="Calibri"/>
                <a:cs typeface="Calibri"/>
              </a:rPr>
              <a:t> </a:t>
            </a:r>
            <a:r>
              <a:rPr sz="2000" b="1" spc="-5" dirty="0">
                <a:latin typeface="Calibri"/>
                <a:cs typeface="Calibri"/>
              </a:rPr>
              <a:t>Cipher</a:t>
            </a:r>
            <a:r>
              <a:rPr sz="2000" b="1" spc="-35" dirty="0">
                <a:latin typeface="Calibri"/>
                <a:cs typeface="Calibri"/>
              </a:rPr>
              <a:t> </a:t>
            </a:r>
            <a:r>
              <a:rPr sz="2000" b="1" spc="-15" dirty="0">
                <a:latin typeface="Calibri"/>
                <a:cs typeface="Calibri"/>
              </a:rPr>
              <a:t>text</a:t>
            </a:r>
            <a:endParaRPr sz="2000">
              <a:latin typeface="Calibri"/>
              <a:cs typeface="Calibri"/>
            </a:endParaRPr>
          </a:p>
        </p:txBody>
      </p:sp>
      <p:grpSp>
        <p:nvGrpSpPr>
          <p:cNvPr id="30" name="object 30"/>
          <p:cNvGrpSpPr/>
          <p:nvPr/>
        </p:nvGrpSpPr>
        <p:grpSpPr>
          <a:xfrm>
            <a:off x="286448" y="4419536"/>
            <a:ext cx="3378835" cy="407034"/>
            <a:chOff x="286448" y="4419536"/>
            <a:chExt cx="3378835" cy="407034"/>
          </a:xfrm>
        </p:grpSpPr>
        <p:sp>
          <p:nvSpPr>
            <p:cNvPr id="31" name="object 31"/>
            <p:cNvSpPr/>
            <p:nvPr/>
          </p:nvSpPr>
          <p:spPr>
            <a:xfrm>
              <a:off x="299466" y="44325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2" name="object 32"/>
            <p:cNvSpPr/>
            <p:nvPr/>
          </p:nvSpPr>
          <p:spPr>
            <a:xfrm>
              <a:off x="299466" y="44325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33" name="object 33"/>
          <p:cNvSpPr txBox="1"/>
          <p:nvPr/>
        </p:nvSpPr>
        <p:spPr>
          <a:xfrm>
            <a:off x="941628" y="4441952"/>
            <a:ext cx="2065655"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Nibble</a:t>
            </a:r>
            <a:r>
              <a:rPr sz="2000" b="1" spc="-7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34" name="object 34"/>
          <p:cNvGrpSpPr/>
          <p:nvPr/>
        </p:nvGrpSpPr>
        <p:grpSpPr>
          <a:xfrm>
            <a:off x="286448" y="5029136"/>
            <a:ext cx="3378835" cy="407034"/>
            <a:chOff x="286448" y="5029136"/>
            <a:chExt cx="3378835" cy="407034"/>
          </a:xfrm>
        </p:grpSpPr>
        <p:sp>
          <p:nvSpPr>
            <p:cNvPr id="35" name="object 35"/>
            <p:cNvSpPr/>
            <p:nvPr/>
          </p:nvSpPr>
          <p:spPr>
            <a:xfrm>
              <a:off x="299466" y="50421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6" name="object 36"/>
            <p:cNvSpPr/>
            <p:nvPr/>
          </p:nvSpPr>
          <p:spPr>
            <a:xfrm>
              <a:off x="299466" y="50421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37" name="object 37"/>
          <p:cNvSpPr txBox="1"/>
          <p:nvPr/>
        </p:nvSpPr>
        <p:spPr>
          <a:xfrm>
            <a:off x="1456689" y="5051552"/>
            <a:ext cx="103505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Shift</a:t>
            </a:r>
            <a:r>
              <a:rPr sz="2000" b="1" spc="-80" dirty="0">
                <a:latin typeface="Calibri"/>
                <a:cs typeface="Calibri"/>
              </a:rPr>
              <a:t> </a:t>
            </a:r>
            <a:r>
              <a:rPr sz="2000" b="1" spc="-15" dirty="0">
                <a:latin typeface="Calibri"/>
                <a:cs typeface="Calibri"/>
              </a:rPr>
              <a:t>Row</a:t>
            </a:r>
            <a:endParaRPr sz="2000">
              <a:latin typeface="Calibri"/>
              <a:cs typeface="Calibri"/>
            </a:endParaRPr>
          </a:p>
        </p:txBody>
      </p:sp>
      <p:grpSp>
        <p:nvGrpSpPr>
          <p:cNvPr id="38" name="object 38"/>
          <p:cNvGrpSpPr/>
          <p:nvPr/>
        </p:nvGrpSpPr>
        <p:grpSpPr>
          <a:xfrm>
            <a:off x="291020" y="5638736"/>
            <a:ext cx="3378835" cy="407034"/>
            <a:chOff x="291020" y="5638736"/>
            <a:chExt cx="3378835" cy="407034"/>
          </a:xfrm>
        </p:grpSpPr>
        <p:sp>
          <p:nvSpPr>
            <p:cNvPr id="39" name="object 39"/>
            <p:cNvSpPr/>
            <p:nvPr/>
          </p:nvSpPr>
          <p:spPr>
            <a:xfrm>
              <a:off x="304038" y="56517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0" name="object 40"/>
            <p:cNvSpPr/>
            <p:nvPr/>
          </p:nvSpPr>
          <p:spPr>
            <a:xfrm>
              <a:off x="304038" y="56517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1" name="object 41"/>
          <p:cNvSpPr txBox="1"/>
          <p:nvPr/>
        </p:nvSpPr>
        <p:spPr>
          <a:xfrm>
            <a:off x="1164437" y="5661456"/>
            <a:ext cx="163195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45" dirty="0">
                <a:latin typeface="Calibri"/>
                <a:cs typeface="Calibri"/>
              </a:rPr>
              <a:t> </a:t>
            </a:r>
            <a:r>
              <a:rPr sz="2000" b="1" spc="-5" dirty="0">
                <a:latin typeface="Calibri"/>
                <a:cs typeface="Calibri"/>
              </a:rPr>
              <a:t>Round</a:t>
            </a:r>
            <a:r>
              <a:rPr sz="2000" b="1" spc="-70" dirty="0">
                <a:latin typeface="Calibri"/>
                <a:cs typeface="Calibri"/>
              </a:rPr>
              <a:t> </a:t>
            </a:r>
            <a:r>
              <a:rPr sz="2000" b="1" spc="-20" dirty="0">
                <a:latin typeface="Calibri"/>
                <a:cs typeface="Calibri"/>
              </a:rPr>
              <a:t>Key</a:t>
            </a:r>
            <a:endParaRPr sz="2000">
              <a:latin typeface="Calibri"/>
              <a:cs typeface="Calibri"/>
            </a:endParaRPr>
          </a:p>
        </p:txBody>
      </p:sp>
      <p:grpSp>
        <p:nvGrpSpPr>
          <p:cNvPr id="42" name="object 42"/>
          <p:cNvGrpSpPr/>
          <p:nvPr/>
        </p:nvGrpSpPr>
        <p:grpSpPr>
          <a:xfrm>
            <a:off x="280352" y="1968944"/>
            <a:ext cx="3378835" cy="3858895"/>
            <a:chOff x="280352" y="1968944"/>
            <a:chExt cx="3378835" cy="3858895"/>
          </a:xfrm>
        </p:grpSpPr>
        <p:pic>
          <p:nvPicPr>
            <p:cNvPr id="43" name="object 43"/>
            <p:cNvPicPr/>
            <p:nvPr/>
          </p:nvPicPr>
          <p:blipFill>
            <a:blip r:embed="rId2" cstate="print"/>
            <a:stretch>
              <a:fillRect/>
            </a:stretch>
          </p:blipFill>
          <p:spPr>
            <a:xfrm>
              <a:off x="1818131" y="4794491"/>
              <a:ext cx="310959" cy="423684"/>
            </a:xfrm>
            <a:prstGeom prst="rect">
              <a:avLst/>
            </a:prstGeom>
          </p:spPr>
        </p:pic>
        <p:pic>
          <p:nvPicPr>
            <p:cNvPr id="44" name="object 44"/>
            <p:cNvPicPr/>
            <p:nvPr/>
          </p:nvPicPr>
          <p:blipFill>
            <a:blip r:embed="rId3" cstate="print"/>
            <a:stretch>
              <a:fillRect/>
            </a:stretch>
          </p:blipFill>
          <p:spPr>
            <a:xfrm>
              <a:off x="1918716" y="4813554"/>
              <a:ext cx="114300" cy="228600"/>
            </a:xfrm>
            <a:prstGeom prst="rect">
              <a:avLst/>
            </a:prstGeom>
          </p:spPr>
        </p:pic>
        <p:pic>
          <p:nvPicPr>
            <p:cNvPr id="45" name="object 45"/>
            <p:cNvPicPr/>
            <p:nvPr/>
          </p:nvPicPr>
          <p:blipFill>
            <a:blip r:embed="rId4" cstate="print"/>
            <a:stretch>
              <a:fillRect/>
            </a:stretch>
          </p:blipFill>
          <p:spPr>
            <a:xfrm>
              <a:off x="1822704" y="5402579"/>
              <a:ext cx="310959" cy="425195"/>
            </a:xfrm>
            <a:prstGeom prst="rect">
              <a:avLst/>
            </a:prstGeom>
          </p:spPr>
        </p:pic>
        <p:pic>
          <p:nvPicPr>
            <p:cNvPr id="46" name="object 46"/>
            <p:cNvPicPr/>
            <p:nvPr/>
          </p:nvPicPr>
          <p:blipFill>
            <a:blip r:embed="rId5" cstate="print"/>
            <a:stretch>
              <a:fillRect/>
            </a:stretch>
          </p:blipFill>
          <p:spPr>
            <a:xfrm>
              <a:off x="1921256" y="5422772"/>
              <a:ext cx="114300" cy="228981"/>
            </a:xfrm>
            <a:prstGeom prst="rect">
              <a:avLst/>
            </a:prstGeom>
          </p:spPr>
        </p:pic>
        <p:sp>
          <p:nvSpPr>
            <p:cNvPr id="47" name="object 47"/>
            <p:cNvSpPr/>
            <p:nvPr/>
          </p:nvSpPr>
          <p:spPr>
            <a:xfrm>
              <a:off x="293370" y="19819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8" name="object 48"/>
            <p:cNvSpPr/>
            <p:nvPr/>
          </p:nvSpPr>
          <p:spPr>
            <a:xfrm>
              <a:off x="293370" y="19819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9" name="object 49"/>
          <p:cNvSpPr txBox="1"/>
          <p:nvPr/>
        </p:nvSpPr>
        <p:spPr>
          <a:xfrm>
            <a:off x="936447" y="1989785"/>
            <a:ext cx="2066925"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Nibble</a:t>
            </a:r>
            <a:r>
              <a:rPr sz="2000" b="1" spc="-6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50" name="object 50"/>
          <p:cNvGrpSpPr/>
          <p:nvPr/>
        </p:nvGrpSpPr>
        <p:grpSpPr>
          <a:xfrm>
            <a:off x="280352" y="1356296"/>
            <a:ext cx="3378835" cy="1411605"/>
            <a:chOff x="280352" y="1356296"/>
            <a:chExt cx="3378835" cy="1411605"/>
          </a:xfrm>
        </p:grpSpPr>
        <p:pic>
          <p:nvPicPr>
            <p:cNvPr id="51" name="object 51"/>
            <p:cNvPicPr/>
            <p:nvPr/>
          </p:nvPicPr>
          <p:blipFill>
            <a:blip r:embed="rId2" cstate="print"/>
            <a:stretch>
              <a:fillRect/>
            </a:stretch>
          </p:blipFill>
          <p:spPr>
            <a:xfrm>
              <a:off x="1812036" y="2343899"/>
              <a:ext cx="310959" cy="423684"/>
            </a:xfrm>
            <a:prstGeom prst="rect">
              <a:avLst/>
            </a:prstGeom>
          </p:spPr>
        </p:pic>
        <p:pic>
          <p:nvPicPr>
            <p:cNvPr id="52" name="object 52"/>
            <p:cNvPicPr/>
            <p:nvPr/>
          </p:nvPicPr>
          <p:blipFill>
            <a:blip r:embed="rId3" cstate="print"/>
            <a:stretch>
              <a:fillRect/>
            </a:stretch>
          </p:blipFill>
          <p:spPr>
            <a:xfrm>
              <a:off x="1912619" y="2362961"/>
              <a:ext cx="114300" cy="228600"/>
            </a:xfrm>
            <a:prstGeom prst="rect">
              <a:avLst/>
            </a:prstGeom>
          </p:spPr>
        </p:pic>
        <p:sp>
          <p:nvSpPr>
            <p:cNvPr id="53" name="object 53"/>
            <p:cNvSpPr/>
            <p:nvPr/>
          </p:nvSpPr>
          <p:spPr>
            <a:xfrm>
              <a:off x="2933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54" name="object 54"/>
          <p:cNvSpPr txBox="1"/>
          <p:nvPr/>
        </p:nvSpPr>
        <p:spPr>
          <a:xfrm>
            <a:off x="1154379"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55" name="object 55"/>
          <p:cNvGrpSpPr/>
          <p:nvPr/>
        </p:nvGrpSpPr>
        <p:grpSpPr>
          <a:xfrm>
            <a:off x="1812035" y="1114018"/>
            <a:ext cx="6049010" cy="5354320"/>
            <a:chOff x="1812035" y="1114018"/>
            <a:chExt cx="6049010" cy="5354320"/>
          </a:xfrm>
        </p:grpSpPr>
        <p:pic>
          <p:nvPicPr>
            <p:cNvPr id="56" name="object 56"/>
            <p:cNvPicPr/>
            <p:nvPr/>
          </p:nvPicPr>
          <p:blipFill>
            <a:blip r:embed="rId2" cstate="print"/>
            <a:stretch>
              <a:fillRect/>
            </a:stretch>
          </p:blipFill>
          <p:spPr>
            <a:xfrm>
              <a:off x="1812035" y="1731251"/>
              <a:ext cx="310959" cy="423684"/>
            </a:xfrm>
            <a:prstGeom prst="rect">
              <a:avLst/>
            </a:prstGeom>
          </p:spPr>
        </p:pic>
        <p:pic>
          <p:nvPicPr>
            <p:cNvPr id="57" name="object 57"/>
            <p:cNvPicPr/>
            <p:nvPr/>
          </p:nvPicPr>
          <p:blipFill>
            <a:blip r:embed="rId3" cstate="print"/>
            <a:stretch>
              <a:fillRect/>
            </a:stretch>
          </p:blipFill>
          <p:spPr>
            <a:xfrm>
              <a:off x="1912619" y="1750314"/>
              <a:ext cx="114300" cy="228600"/>
            </a:xfrm>
            <a:prstGeom prst="rect">
              <a:avLst/>
            </a:prstGeom>
          </p:spPr>
        </p:pic>
        <p:pic>
          <p:nvPicPr>
            <p:cNvPr id="58" name="object 58"/>
            <p:cNvPicPr/>
            <p:nvPr/>
          </p:nvPicPr>
          <p:blipFill>
            <a:blip r:embed="rId2" cstate="print"/>
            <a:stretch>
              <a:fillRect/>
            </a:stretch>
          </p:blipFill>
          <p:spPr>
            <a:xfrm>
              <a:off x="1825751" y="4184891"/>
              <a:ext cx="310959" cy="423684"/>
            </a:xfrm>
            <a:prstGeom prst="rect">
              <a:avLst/>
            </a:prstGeom>
          </p:spPr>
        </p:pic>
        <p:pic>
          <p:nvPicPr>
            <p:cNvPr id="59" name="object 59"/>
            <p:cNvPicPr/>
            <p:nvPr/>
          </p:nvPicPr>
          <p:blipFill>
            <a:blip r:embed="rId3" cstate="print"/>
            <a:stretch>
              <a:fillRect/>
            </a:stretch>
          </p:blipFill>
          <p:spPr>
            <a:xfrm>
              <a:off x="1926335" y="4203954"/>
              <a:ext cx="114300" cy="228600"/>
            </a:xfrm>
            <a:prstGeom prst="rect">
              <a:avLst/>
            </a:prstGeom>
          </p:spPr>
        </p:pic>
        <p:pic>
          <p:nvPicPr>
            <p:cNvPr id="60" name="object 60"/>
            <p:cNvPicPr/>
            <p:nvPr/>
          </p:nvPicPr>
          <p:blipFill>
            <a:blip r:embed="rId6" cstate="print"/>
            <a:stretch>
              <a:fillRect/>
            </a:stretch>
          </p:blipFill>
          <p:spPr>
            <a:xfrm>
              <a:off x="1812035" y="1114018"/>
              <a:ext cx="310959" cy="431317"/>
            </a:xfrm>
            <a:prstGeom prst="rect">
              <a:avLst/>
            </a:prstGeom>
          </p:spPr>
        </p:pic>
        <p:pic>
          <p:nvPicPr>
            <p:cNvPr id="61" name="object 61"/>
            <p:cNvPicPr/>
            <p:nvPr/>
          </p:nvPicPr>
          <p:blipFill>
            <a:blip r:embed="rId7" cstate="print"/>
            <a:stretch>
              <a:fillRect/>
            </a:stretch>
          </p:blipFill>
          <p:spPr>
            <a:xfrm>
              <a:off x="1912619" y="1133094"/>
              <a:ext cx="114300" cy="236219"/>
            </a:xfrm>
            <a:prstGeom prst="rect">
              <a:avLst/>
            </a:prstGeom>
          </p:spPr>
        </p:pic>
        <p:pic>
          <p:nvPicPr>
            <p:cNvPr id="62" name="object 62"/>
            <p:cNvPicPr/>
            <p:nvPr/>
          </p:nvPicPr>
          <p:blipFill>
            <a:blip r:embed="rId8" cstate="print"/>
            <a:stretch>
              <a:fillRect/>
            </a:stretch>
          </p:blipFill>
          <p:spPr>
            <a:xfrm>
              <a:off x="1822703" y="6001512"/>
              <a:ext cx="310959" cy="466382"/>
            </a:xfrm>
            <a:prstGeom prst="rect">
              <a:avLst/>
            </a:prstGeom>
          </p:spPr>
        </p:pic>
        <p:sp>
          <p:nvSpPr>
            <p:cNvPr id="63" name="object 63"/>
            <p:cNvSpPr/>
            <p:nvPr/>
          </p:nvSpPr>
          <p:spPr>
            <a:xfrm>
              <a:off x="1923287" y="6020562"/>
              <a:ext cx="114300" cy="270510"/>
            </a:xfrm>
            <a:custGeom>
              <a:avLst/>
              <a:gdLst/>
              <a:ahLst/>
              <a:cxnLst/>
              <a:rect l="l" t="t" r="r" b="b"/>
              <a:pathLst>
                <a:path w="114300" h="270510">
                  <a:moveTo>
                    <a:pt x="38100" y="156209"/>
                  </a:moveTo>
                  <a:lnTo>
                    <a:pt x="0" y="156209"/>
                  </a:lnTo>
                  <a:lnTo>
                    <a:pt x="57150" y="270509"/>
                  </a:lnTo>
                  <a:lnTo>
                    <a:pt x="104775" y="175259"/>
                  </a:lnTo>
                  <a:lnTo>
                    <a:pt x="38100" y="175259"/>
                  </a:lnTo>
                  <a:lnTo>
                    <a:pt x="38100" y="156209"/>
                  </a:lnTo>
                  <a:close/>
                </a:path>
                <a:path w="114300" h="270510">
                  <a:moveTo>
                    <a:pt x="76200" y="0"/>
                  </a:moveTo>
                  <a:lnTo>
                    <a:pt x="38100" y="0"/>
                  </a:lnTo>
                  <a:lnTo>
                    <a:pt x="38100" y="175259"/>
                  </a:lnTo>
                  <a:lnTo>
                    <a:pt x="76200" y="175259"/>
                  </a:lnTo>
                  <a:lnTo>
                    <a:pt x="76200" y="0"/>
                  </a:lnTo>
                  <a:close/>
                </a:path>
                <a:path w="114300" h="270510">
                  <a:moveTo>
                    <a:pt x="114300" y="156209"/>
                  </a:moveTo>
                  <a:lnTo>
                    <a:pt x="76200" y="156209"/>
                  </a:lnTo>
                  <a:lnTo>
                    <a:pt x="76200" y="175259"/>
                  </a:lnTo>
                  <a:lnTo>
                    <a:pt x="104775" y="175259"/>
                  </a:lnTo>
                  <a:lnTo>
                    <a:pt x="114300" y="156209"/>
                  </a:lnTo>
                  <a:close/>
                </a:path>
              </a:pathLst>
            </a:custGeom>
            <a:solidFill>
              <a:srgbClr val="C0504D"/>
            </a:solidFill>
          </p:spPr>
          <p:txBody>
            <a:bodyPr wrap="square" lIns="0" tIns="0" rIns="0" bIns="0" rtlCol="0"/>
            <a:lstStyle/>
            <a:p>
              <a:endParaRPr/>
            </a:p>
          </p:txBody>
        </p:sp>
        <p:sp>
          <p:nvSpPr>
            <p:cNvPr id="64" name="object 64"/>
            <p:cNvSpPr/>
            <p:nvPr/>
          </p:nvSpPr>
          <p:spPr>
            <a:xfrm>
              <a:off x="4495037" y="3822954"/>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65" name="object 65"/>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66" name="object 66"/>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67" name="object 67"/>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68" name="object 68"/>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sp>
        <p:nvSpPr>
          <p:cNvPr id="69" name="object 69"/>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70" name="object 70"/>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71" name="object 71"/>
          <p:cNvGrpSpPr/>
          <p:nvPr/>
        </p:nvGrpSpPr>
        <p:grpSpPr>
          <a:xfrm>
            <a:off x="4477448" y="1981136"/>
            <a:ext cx="3378835" cy="3860800"/>
            <a:chOff x="4477448" y="1981136"/>
            <a:chExt cx="3378835" cy="3860800"/>
          </a:xfrm>
        </p:grpSpPr>
        <p:pic>
          <p:nvPicPr>
            <p:cNvPr id="72" name="object 72"/>
            <p:cNvPicPr/>
            <p:nvPr/>
          </p:nvPicPr>
          <p:blipFill>
            <a:blip r:embed="rId9" cstate="print"/>
            <a:stretch>
              <a:fillRect/>
            </a:stretch>
          </p:blipFill>
          <p:spPr>
            <a:xfrm>
              <a:off x="6018275" y="4808219"/>
              <a:ext cx="310959" cy="1033297"/>
            </a:xfrm>
            <a:prstGeom prst="rect">
              <a:avLst/>
            </a:prstGeom>
          </p:spPr>
        </p:pic>
        <p:sp>
          <p:nvSpPr>
            <p:cNvPr id="73" name="object 73"/>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74" name="object 74"/>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75" name="object 75"/>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76" name="object 76"/>
          <p:cNvGrpSpPr/>
          <p:nvPr/>
        </p:nvGrpSpPr>
        <p:grpSpPr>
          <a:xfrm>
            <a:off x="4477448" y="1370012"/>
            <a:ext cx="3378835" cy="2629535"/>
            <a:chOff x="4477448" y="1370012"/>
            <a:chExt cx="3378835" cy="2629535"/>
          </a:xfrm>
        </p:grpSpPr>
        <p:pic>
          <p:nvPicPr>
            <p:cNvPr id="77" name="object 77"/>
            <p:cNvPicPr/>
            <p:nvPr/>
          </p:nvPicPr>
          <p:blipFill>
            <a:blip r:embed="rId10" cstate="print"/>
            <a:stretch>
              <a:fillRect/>
            </a:stretch>
          </p:blipFill>
          <p:spPr>
            <a:xfrm>
              <a:off x="6013703" y="2356103"/>
              <a:ext cx="310959" cy="1642872"/>
            </a:xfrm>
            <a:prstGeom prst="rect">
              <a:avLst/>
            </a:prstGeom>
          </p:spPr>
        </p:pic>
        <p:sp>
          <p:nvSpPr>
            <p:cNvPr id="78" name="object 78"/>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sp>
          <p:nvSpPr>
            <p:cNvPr id="79" name="object 79"/>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80" name="object 80"/>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grpSp>
        <p:nvGrpSpPr>
          <p:cNvPr id="81" name="object 81"/>
          <p:cNvGrpSpPr/>
          <p:nvPr/>
        </p:nvGrpSpPr>
        <p:grpSpPr>
          <a:xfrm>
            <a:off x="3485388" y="1127734"/>
            <a:ext cx="2848610" cy="4890770"/>
            <a:chOff x="3485388" y="1127734"/>
            <a:chExt cx="2848610" cy="4890770"/>
          </a:xfrm>
        </p:grpSpPr>
        <p:pic>
          <p:nvPicPr>
            <p:cNvPr id="82" name="object 82"/>
            <p:cNvPicPr/>
            <p:nvPr/>
          </p:nvPicPr>
          <p:blipFill>
            <a:blip r:embed="rId2" cstate="print"/>
            <a:stretch>
              <a:fillRect/>
            </a:stretch>
          </p:blipFill>
          <p:spPr>
            <a:xfrm>
              <a:off x="6009132" y="1744967"/>
              <a:ext cx="310959" cy="423684"/>
            </a:xfrm>
            <a:prstGeom prst="rect">
              <a:avLst/>
            </a:prstGeom>
          </p:spPr>
        </p:pic>
        <p:pic>
          <p:nvPicPr>
            <p:cNvPr id="83" name="object 83"/>
            <p:cNvPicPr/>
            <p:nvPr/>
          </p:nvPicPr>
          <p:blipFill>
            <a:blip r:embed="rId11" cstate="print"/>
            <a:stretch>
              <a:fillRect/>
            </a:stretch>
          </p:blipFill>
          <p:spPr>
            <a:xfrm>
              <a:off x="6109716" y="1764029"/>
              <a:ext cx="114300" cy="228600"/>
            </a:xfrm>
            <a:prstGeom prst="rect">
              <a:avLst/>
            </a:prstGeom>
          </p:spPr>
        </p:pic>
        <p:pic>
          <p:nvPicPr>
            <p:cNvPr id="84" name="object 84"/>
            <p:cNvPicPr/>
            <p:nvPr/>
          </p:nvPicPr>
          <p:blipFill>
            <a:blip r:embed="rId2" cstate="print"/>
            <a:stretch>
              <a:fillRect/>
            </a:stretch>
          </p:blipFill>
          <p:spPr>
            <a:xfrm>
              <a:off x="6022848" y="4198607"/>
              <a:ext cx="310959" cy="423684"/>
            </a:xfrm>
            <a:prstGeom prst="rect">
              <a:avLst/>
            </a:prstGeom>
          </p:spPr>
        </p:pic>
        <p:pic>
          <p:nvPicPr>
            <p:cNvPr id="85" name="object 85"/>
            <p:cNvPicPr/>
            <p:nvPr/>
          </p:nvPicPr>
          <p:blipFill>
            <a:blip r:embed="rId11" cstate="print"/>
            <a:stretch>
              <a:fillRect/>
            </a:stretch>
          </p:blipFill>
          <p:spPr>
            <a:xfrm>
              <a:off x="6123432" y="4217669"/>
              <a:ext cx="114300" cy="228600"/>
            </a:xfrm>
            <a:prstGeom prst="rect">
              <a:avLst/>
            </a:prstGeom>
          </p:spPr>
        </p:pic>
        <p:pic>
          <p:nvPicPr>
            <p:cNvPr id="86" name="object 86"/>
            <p:cNvPicPr/>
            <p:nvPr/>
          </p:nvPicPr>
          <p:blipFill>
            <a:blip r:embed="rId6" cstate="print"/>
            <a:stretch>
              <a:fillRect/>
            </a:stretch>
          </p:blipFill>
          <p:spPr>
            <a:xfrm>
              <a:off x="6009132" y="1127734"/>
              <a:ext cx="310959" cy="431317"/>
            </a:xfrm>
            <a:prstGeom prst="rect">
              <a:avLst/>
            </a:prstGeom>
          </p:spPr>
        </p:pic>
        <p:pic>
          <p:nvPicPr>
            <p:cNvPr id="87" name="object 87"/>
            <p:cNvPicPr/>
            <p:nvPr/>
          </p:nvPicPr>
          <p:blipFill>
            <a:blip r:embed="rId12" cstate="print"/>
            <a:stretch>
              <a:fillRect/>
            </a:stretch>
          </p:blipFill>
          <p:spPr>
            <a:xfrm>
              <a:off x="6109716" y="1146809"/>
              <a:ext cx="114300" cy="236219"/>
            </a:xfrm>
            <a:prstGeom prst="rect">
              <a:avLst/>
            </a:prstGeom>
          </p:spPr>
        </p:pic>
        <p:pic>
          <p:nvPicPr>
            <p:cNvPr id="88" name="object 88"/>
            <p:cNvPicPr/>
            <p:nvPr/>
          </p:nvPicPr>
          <p:blipFill>
            <a:blip r:embed="rId13" cstate="print"/>
            <a:stretch>
              <a:fillRect/>
            </a:stretch>
          </p:blipFill>
          <p:spPr>
            <a:xfrm>
              <a:off x="3499104" y="5707379"/>
              <a:ext cx="1039355" cy="310959"/>
            </a:xfrm>
            <a:prstGeom prst="rect">
              <a:avLst/>
            </a:prstGeom>
          </p:spPr>
        </p:pic>
        <p:sp>
          <p:nvSpPr>
            <p:cNvPr id="89" name="object 89"/>
            <p:cNvSpPr/>
            <p:nvPr/>
          </p:nvSpPr>
          <p:spPr>
            <a:xfrm>
              <a:off x="3656838" y="5786831"/>
              <a:ext cx="843915" cy="114300"/>
            </a:xfrm>
            <a:custGeom>
              <a:avLst/>
              <a:gdLst/>
              <a:ahLst/>
              <a:cxnLst/>
              <a:rect l="l" t="t" r="r" b="b"/>
              <a:pathLst>
                <a:path w="843914" h="114300">
                  <a:moveTo>
                    <a:pt x="115188" y="0"/>
                  </a:moveTo>
                  <a:lnTo>
                    <a:pt x="0" y="55422"/>
                  </a:lnTo>
                  <a:lnTo>
                    <a:pt x="113411" y="114287"/>
                  </a:lnTo>
                  <a:lnTo>
                    <a:pt x="114003" y="76194"/>
                  </a:lnTo>
                  <a:lnTo>
                    <a:pt x="94996" y="75907"/>
                  </a:lnTo>
                  <a:lnTo>
                    <a:pt x="95503" y="37807"/>
                  </a:lnTo>
                  <a:lnTo>
                    <a:pt x="114600" y="37807"/>
                  </a:lnTo>
                  <a:lnTo>
                    <a:pt x="115188" y="0"/>
                  </a:lnTo>
                  <a:close/>
                </a:path>
                <a:path w="843914" h="114300">
                  <a:moveTo>
                    <a:pt x="114596" y="38095"/>
                  </a:moveTo>
                  <a:lnTo>
                    <a:pt x="114003" y="76194"/>
                  </a:lnTo>
                  <a:lnTo>
                    <a:pt x="843026" y="87172"/>
                  </a:lnTo>
                  <a:lnTo>
                    <a:pt x="843661" y="49072"/>
                  </a:lnTo>
                  <a:lnTo>
                    <a:pt x="114596" y="38095"/>
                  </a:lnTo>
                  <a:close/>
                </a:path>
                <a:path w="843914" h="114300">
                  <a:moveTo>
                    <a:pt x="95503" y="37807"/>
                  </a:moveTo>
                  <a:lnTo>
                    <a:pt x="94996" y="75907"/>
                  </a:lnTo>
                  <a:lnTo>
                    <a:pt x="114003" y="76194"/>
                  </a:lnTo>
                  <a:lnTo>
                    <a:pt x="114596" y="38095"/>
                  </a:lnTo>
                  <a:lnTo>
                    <a:pt x="95503" y="37807"/>
                  </a:lnTo>
                  <a:close/>
                </a:path>
                <a:path w="843914" h="114300">
                  <a:moveTo>
                    <a:pt x="114600" y="37807"/>
                  </a:moveTo>
                  <a:lnTo>
                    <a:pt x="95503" y="37807"/>
                  </a:lnTo>
                  <a:lnTo>
                    <a:pt x="114596" y="38095"/>
                  </a:lnTo>
                  <a:lnTo>
                    <a:pt x="114600" y="37807"/>
                  </a:lnTo>
                  <a:close/>
                </a:path>
              </a:pathLst>
            </a:custGeom>
            <a:solidFill>
              <a:srgbClr val="8063A1"/>
            </a:solidFill>
          </p:spPr>
          <p:txBody>
            <a:bodyPr wrap="square" lIns="0" tIns="0" rIns="0" bIns="0" rtlCol="0"/>
            <a:lstStyle/>
            <a:p>
              <a:endParaRPr/>
            </a:p>
          </p:txBody>
        </p:sp>
        <p:pic>
          <p:nvPicPr>
            <p:cNvPr id="90" name="object 90"/>
            <p:cNvPicPr/>
            <p:nvPr/>
          </p:nvPicPr>
          <p:blipFill>
            <a:blip r:embed="rId13" cstate="print"/>
            <a:stretch>
              <a:fillRect/>
            </a:stretch>
          </p:blipFill>
          <p:spPr>
            <a:xfrm>
              <a:off x="3485388" y="3866451"/>
              <a:ext cx="1039355" cy="310959"/>
            </a:xfrm>
            <a:prstGeom prst="rect">
              <a:avLst/>
            </a:prstGeom>
          </p:spPr>
        </p:pic>
        <p:sp>
          <p:nvSpPr>
            <p:cNvPr id="91" name="object 91"/>
            <p:cNvSpPr/>
            <p:nvPr/>
          </p:nvSpPr>
          <p:spPr>
            <a:xfrm>
              <a:off x="3643122" y="3945889"/>
              <a:ext cx="843915" cy="114300"/>
            </a:xfrm>
            <a:custGeom>
              <a:avLst/>
              <a:gdLst/>
              <a:ahLst/>
              <a:cxnLst/>
              <a:rect l="l" t="t" r="r" b="b"/>
              <a:pathLst>
                <a:path w="843914" h="114300">
                  <a:moveTo>
                    <a:pt x="115188" y="0"/>
                  </a:moveTo>
                  <a:lnTo>
                    <a:pt x="0" y="55372"/>
                  </a:lnTo>
                  <a:lnTo>
                    <a:pt x="113411" y="114173"/>
                  </a:lnTo>
                  <a:lnTo>
                    <a:pt x="114003" y="76106"/>
                  </a:lnTo>
                  <a:lnTo>
                    <a:pt x="94995" y="75818"/>
                  </a:lnTo>
                  <a:lnTo>
                    <a:pt x="95503" y="37718"/>
                  </a:lnTo>
                  <a:lnTo>
                    <a:pt x="114601" y="37718"/>
                  </a:lnTo>
                  <a:lnTo>
                    <a:pt x="115188" y="0"/>
                  </a:lnTo>
                  <a:close/>
                </a:path>
                <a:path w="843914" h="114300">
                  <a:moveTo>
                    <a:pt x="114597" y="38007"/>
                  </a:moveTo>
                  <a:lnTo>
                    <a:pt x="114003" y="76106"/>
                  </a:lnTo>
                  <a:lnTo>
                    <a:pt x="843026" y="87122"/>
                  </a:lnTo>
                  <a:lnTo>
                    <a:pt x="843533" y="49022"/>
                  </a:lnTo>
                  <a:lnTo>
                    <a:pt x="114597" y="38007"/>
                  </a:lnTo>
                  <a:close/>
                </a:path>
                <a:path w="843914" h="114300">
                  <a:moveTo>
                    <a:pt x="95503" y="37718"/>
                  </a:moveTo>
                  <a:lnTo>
                    <a:pt x="94995" y="75818"/>
                  </a:lnTo>
                  <a:lnTo>
                    <a:pt x="114003" y="76106"/>
                  </a:lnTo>
                  <a:lnTo>
                    <a:pt x="114597" y="38007"/>
                  </a:lnTo>
                  <a:lnTo>
                    <a:pt x="95503" y="37718"/>
                  </a:lnTo>
                  <a:close/>
                </a:path>
                <a:path w="843914" h="114300">
                  <a:moveTo>
                    <a:pt x="114601" y="37718"/>
                  </a:moveTo>
                  <a:lnTo>
                    <a:pt x="95503" y="37718"/>
                  </a:lnTo>
                  <a:lnTo>
                    <a:pt x="114597" y="38007"/>
                  </a:lnTo>
                  <a:lnTo>
                    <a:pt x="114601" y="37718"/>
                  </a:lnTo>
                  <a:close/>
                </a:path>
              </a:pathLst>
            </a:custGeom>
            <a:solidFill>
              <a:srgbClr val="8063A1"/>
            </a:solidFill>
          </p:spPr>
          <p:txBody>
            <a:bodyPr wrap="square" lIns="0" tIns="0" rIns="0" bIns="0" rtlCol="0"/>
            <a:lstStyle/>
            <a:p>
              <a:endParaRPr/>
            </a:p>
          </p:txBody>
        </p:sp>
        <p:pic>
          <p:nvPicPr>
            <p:cNvPr id="92" name="object 92"/>
            <p:cNvPicPr/>
            <p:nvPr/>
          </p:nvPicPr>
          <p:blipFill>
            <a:blip r:embed="rId13" cstate="print"/>
            <a:stretch>
              <a:fillRect/>
            </a:stretch>
          </p:blipFill>
          <p:spPr>
            <a:xfrm>
              <a:off x="3485388" y="1417383"/>
              <a:ext cx="1039355" cy="310959"/>
            </a:xfrm>
            <a:prstGeom prst="rect">
              <a:avLst/>
            </a:prstGeom>
          </p:spPr>
        </p:pic>
        <p:sp>
          <p:nvSpPr>
            <p:cNvPr id="93" name="object 93"/>
            <p:cNvSpPr/>
            <p:nvPr/>
          </p:nvSpPr>
          <p:spPr>
            <a:xfrm>
              <a:off x="3643122" y="1496821"/>
              <a:ext cx="843915" cy="114300"/>
            </a:xfrm>
            <a:custGeom>
              <a:avLst/>
              <a:gdLst/>
              <a:ahLst/>
              <a:cxnLst/>
              <a:rect l="l" t="t" r="r" b="b"/>
              <a:pathLst>
                <a:path w="843914" h="114300">
                  <a:moveTo>
                    <a:pt x="115188" y="0"/>
                  </a:moveTo>
                  <a:lnTo>
                    <a:pt x="0" y="55372"/>
                  </a:lnTo>
                  <a:lnTo>
                    <a:pt x="113411" y="114300"/>
                  </a:lnTo>
                  <a:lnTo>
                    <a:pt x="114005" y="76106"/>
                  </a:lnTo>
                  <a:lnTo>
                    <a:pt x="94995" y="75818"/>
                  </a:lnTo>
                  <a:lnTo>
                    <a:pt x="95503" y="37718"/>
                  </a:lnTo>
                  <a:lnTo>
                    <a:pt x="114602" y="37718"/>
                  </a:lnTo>
                  <a:lnTo>
                    <a:pt x="115188" y="0"/>
                  </a:lnTo>
                  <a:close/>
                </a:path>
                <a:path w="843914" h="114300">
                  <a:moveTo>
                    <a:pt x="114597" y="38007"/>
                  </a:moveTo>
                  <a:lnTo>
                    <a:pt x="114005" y="76106"/>
                  </a:lnTo>
                  <a:lnTo>
                    <a:pt x="843026" y="87122"/>
                  </a:lnTo>
                  <a:lnTo>
                    <a:pt x="843533" y="49022"/>
                  </a:lnTo>
                  <a:lnTo>
                    <a:pt x="114597" y="38007"/>
                  </a:lnTo>
                  <a:close/>
                </a:path>
                <a:path w="843914" h="114300">
                  <a:moveTo>
                    <a:pt x="95503" y="37718"/>
                  </a:moveTo>
                  <a:lnTo>
                    <a:pt x="94995" y="75818"/>
                  </a:lnTo>
                  <a:lnTo>
                    <a:pt x="114005" y="76106"/>
                  </a:lnTo>
                  <a:lnTo>
                    <a:pt x="114597" y="38007"/>
                  </a:lnTo>
                  <a:lnTo>
                    <a:pt x="95503" y="37718"/>
                  </a:lnTo>
                  <a:close/>
                </a:path>
                <a:path w="843914" h="114300">
                  <a:moveTo>
                    <a:pt x="114602" y="37718"/>
                  </a:moveTo>
                  <a:lnTo>
                    <a:pt x="95503" y="37718"/>
                  </a:lnTo>
                  <a:lnTo>
                    <a:pt x="114597" y="38007"/>
                  </a:lnTo>
                  <a:lnTo>
                    <a:pt x="114602" y="37718"/>
                  </a:lnTo>
                  <a:close/>
                </a:path>
              </a:pathLst>
            </a:custGeom>
            <a:solidFill>
              <a:srgbClr val="8063A1"/>
            </a:solidFill>
          </p:spPr>
          <p:txBody>
            <a:bodyPr wrap="square" lIns="0" tIns="0" rIns="0" bIns="0" rtlCol="0"/>
            <a:lstStyle/>
            <a:p>
              <a:endParaRPr/>
            </a:p>
          </p:txBody>
        </p:sp>
      </p:grpSp>
      <p:sp>
        <p:nvSpPr>
          <p:cNvPr id="94" name="object 94"/>
          <p:cNvSpPr txBox="1"/>
          <p:nvPr/>
        </p:nvSpPr>
        <p:spPr>
          <a:xfrm>
            <a:off x="3871721" y="2590038"/>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96" name="object 96"/>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95" name="object 95"/>
          <p:cNvSpPr txBox="1"/>
          <p:nvPr/>
        </p:nvSpPr>
        <p:spPr>
          <a:xfrm>
            <a:off x="3879341" y="4972050"/>
            <a:ext cx="1198245" cy="445134"/>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sp>
        <p:nvSpPr>
          <p:cNvPr id="97" name="TextBox 96"/>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98" name="Graphic 21"/>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99"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153896253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06146" y="972438"/>
            <a:ext cx="6453505" cy="49784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235" dirty="0">
                <a:solidFill>
                  <a:srgbClr val="0F243E"/>
                </a:solidFill>
                <a:latin typeface="Microsoft Sans Serif"/>
                <a:cs typeface="Microsoft Sans Serif"/>
              </a:rPr>
              <a:t>S-AES</a:t>
            </a:r>
            <a:r>
              <a:rPr sz="3100" spc="60" dirty="0">
                <a:solidFill>
                  <a:srgbClr val="0F243E"/>
                </a:solidFill>
                <a:latin typeface="Microsoft Sans Serif"/>
                <a:cs typeface="Microsoft Sans Serif"/>
              </a:rPr>
              <a:t> </a:t>
            </a:r>
            <a:r>
              <a:rPr sz="3100" spc="-95" dirty="0">
                <a:solidFill>
                  <a:srgbClr val="0F243E"/>
                </a:solidFill>
                <a:latin typeface="Microsoft Sans Serif"/>
                <a:cs typeface="Microsoft Sans Serif"/>
              </a:rPr>
              <a:t>Transformation</a:t>
            </a:r>
            <a:r>
              <a:rPr sz="3100" spc="90" dirty="0">
                <a:solidFill>
                  <a:srgbClr val="0F243E"/>
                </a:solidFill>
                <a:latin typeface="Microsoft Sans Serif"/>
                <a:cs typeface="Microsoft Sans Serif"/>
              </a:rPr>
              <a:t> </a:t>
            </a:r>
            <a:r>
              <a:rPr sz="3100" spc="-10" dirty="0">
                <a:solidFill>
                  <a:srgbClr val="0F243E"/>
                </a:solidFill>
                <a:latin typeface="Microsoft Sans Serif"/>
                <a:cs typeface="Microsoft Sans Serif"/>
              </a:rPr>
              <a:t>(Mix</a:t>
            </a:r>
            <a:r>
              <a:rPr sz="3100" spc="70" dirty="0">
                <a:solidFill>
                  <a:srgbClr val="0F243E"/>
                </a:solidFill>
                <a:latin typeface="Microsoft Sans Serif"/>
                <a:cs typeface="Microsoft Sans Serif"/>
              </a:rPr>
              <a:t> </a:t>
            </a:r>
            <a:r>
              <a:rPr sz="3100" spc="-125" dirty="0">
                <a:solidFill>
                  <a:srgbClr val="0F243E"/>
                </a:solidFill>
                <a:latin typeface="Microsoft Sans Serif"/>
                <a:cs typeface="Microsoft Sans Serif"/>
              </a:rPr>
              <a:t>Column)</a:t>
            </a:r>
            <a:endParaRPr sz="3100">
              <a:latin typeface="Microsoft Sans Serif"/>
              <a:cs typeface="Microsoft Sans Serif"/>
            </a:endParaRPr>
          </a:p>
        </p:txBody>
      </p:sp>
      <p:pic>
        <p:nvPicPr>
          <p:cNvPr id="9" name="object 9"/>
          <p:cNvPicPr/>
          <p:nvPr/>
        </p:nvPicPr>
        <p:blipFill>
          <a:blip r:embed="rId2" cstate="print"/>
          <a:stretch>
            <a:fillRect/>
          </a:stretch>
        </p:blipFill>
        <p:spPr>
          <a:xfrm>
            <a:off x="1239246" y="2495781"/>
            <a:ext cx="9833843" cy="2628437"/>
          </a:xfrm>
          <a:prstGeom prst="rect">
            <a:avLst/>
          </a:prstGeom>
        </p:spPr>
      </p:pic>
      <p:sp>
        <p:nvSpPr>
          <p:cNvPr id="10" name="object 10"/>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1" name="TextBox 10"/>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3"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45090554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06146" y="972438"/>
            <a:ext cx="3485515" cy="49784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35" dirty="0">
                <a:solidFill>
                  <a:srgbClr val="0F243E"/>
                </a:solidFill>
                <a:latin typeface="Microsoft Sans Serif"/>
                <a:cs typeface="Microsoft Sans Serif"/>
              </a:rPr>
              <a:t>Mix</a:t>
            </a:r>
            <a:r>
              <a:rPr sz="3100" spc="25" dirty="0">
                <a:solidFill>
                  <a:srgbClr val="0F243E"/>
                </a:solidFill>
                <a:latin typeface="Microsoft Sans Serif"/>
                <a:cs typeface="Microsoft Sans Serif"/>
              </a:rPr>
              <a:t> </a:t>
            </a:r>
            <a:r>
              <a:rPr sz="3100" spc="-120" dirty="0">
                <a:solidFill>
                  <a:srgbClr val="0F243E"/>
                </a:solidFill>
                <a:latin typeface="Microsoft Sans Serif"/>
                <a:cs typeface="Microsoft Sans Serif"/>
              </a:rPr>
              <a:t>Column</a:t>
            </a:r>
            <a:r>
              <a:rPr sz="3100" spc="60" dirty="0">
                <a:solidFill>
                  <a:srgbClr val="0F243E"/>
                </a:solidFill>
                <a:latin typeface="Microsoft Sans Serif"/>
                <a:cs typeface="Microsoft Sans Serif"/>
              </a:rPr>
              <a:t> </a:t>
            </a:r>
            <a:r>
              <a:rPr sz="3100" spc="-150" dirty="0">
                <a:solidFill>
                  <a:srgbClr val="0F243E"/>
                </a:solidFill>
                <a:latin typeface="Microsoft Sans Serif"/>
                <a:cs typeface="Microsoft Sans Serif"/>
              </a:rPr>
              <a:t>Table</a:t>
            </a:r>
            <a:endParaRPr sz="3100">
              <a:latin typeface="Microsoft Sans Serif"/>
              <a:cs typeface="Microsoft Sans Serif"/>
            </a:endParaRPr>
          </a:p>
        </p:txBody>
      </p:sp>
      <p:sp>
        <p:nvSpPr>
          <p:cNvPr id="10" name="object 10"/>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graphicFrame>
        <p:nvGraphicFramePr>
          <p:cNvPr id="9" name="object 9"/>
          <p:cNvGraphicFramePr>
            <a:graphicFrameLocks noGrp="1"/>
          </p:cNvGraphicFramePr>
          <p:nvPr/>
        </p:nvGraphicFramePr>
        <p:xfrm>
          <a:off x="-6356" y="2432050"/>
          <a:ext cx="12192000" cy="2895600"/>
        </p:xfrm>
        <a:graphic>
          <a:graphicData uri="http://schemas.openxmlformats.org/drawingml/2006/table">
            <a:tbl>
              <a:tblPr firstRow="1" bandRow="1">
                <a:tableStyleId>{2D5ABB26-0587-4C30-8999-92F81FD0307C}</a:tableStyleId>
              </a:tblPr>
              <a:tblGrid>
                <a:gridCol w="762000">
                  <a:extLst>
                    <a:ext uri="{9D8B030D-6E8A-4147-A177-3AD203B41FA5}">
                      <a16:colId xmlns:a16="http://schemas.microsoft.com/office/drawing/2014/main" val="20000"/>
                    </a:ext>
                  </a:extLst>
                </a:gridCol>
                <a:gridCol w="762000">
                  <a:extLst>
                    <a:ext uri="{9D8B030D-6E8A-4147-A177-3AD203B41FA5}">
                      <a16:colId xmlns:a16="http://schemas.microsoft.com/office/drawing/2014/main" val="20001"/>
                    </a:ext>
                  </a:extLst>
                </a:gridCol>
                <a:gridCol w="762000">
                  <a:extLst>
                    <a:ext uri="{9D8B030D-6E8A-4147-A177-3AD203B41FA5}">
                      <a16:colId xmlns:a16="http://schemas.microsoft.com/office/drawing/2014/main" val="20002"/>
                    </a:ext>
                  </a:extLst>
                </a:gridCol>
                <a:gridCol w="762000">
                  <a:extLst>
                    <a:ext uri="{9D8B030D-6E8A-4147-A177-3AD203B41FA5}">
                      <a16:colId xmlns:a16="http://schemas.microsoft.com/office/drawing/2014/main" val="20003"/>
                    </a:ext>
                  </a:extLst>
                </a:gridCol>
                <a:gridCol w="762000">
                  <a:extLst>
                    <a:ext uri="{9D8B030D-6E8A-4147-A177-3AD203B41FA5}">
                      <a16:colId xmlns:a16="http://schemas.microsoft.com/office/drawing/2014/main" val="20004"/>
                    </a:ext>
                  </a:extLst>
                </a:gridCol>
                <a:gridCol w="762000">
                  <a:extLst>
                    <a:ext uri="{9D8B030D-6E8A-4147-A177-3AD203B41FA5}">
                      <a16:colId xmlns:a16="http://schemas.microsoft.com/office/drawing/2014/main" val="20005"/>
                    </a:ext>
                  </a:extLst>
                </a:gridCol>
                <a:gridCol w="762000">
                  <a:extLst>
                    <a:ext uri="{9D8B030D-6E8A-4147-A177-3AD203B41FA5}">
                      <a16:colId xmlns:a16="http://schemas.microsoft.com/office/drawing/2014/main" val="20006"/>
                    </a:ext>
                  </a:extLst>
                </a:gridCol>
                <a:gridCol w="762000">
                  <a:extLst>
                    <a:ext uri="{9D8B030D-6E8A-4147-A177-3AD203B41FA5}">
                      <a16:colId xmlns:a16="http://schemas.microsoft.com/office/drawing/2014/main" val="20007"/>
                    </a:ext>
                  </a:extLst>
                </a:gridCol>
                <a:gridCol w="762000">
                  <a:extLst>
                    <a:ext uri="{9D8B030D-6E8A-4147-A177-3AD203B41FA5}">
                      <a16:colId xmlns:a16="http://schemas.microsoft.com/office/drawing/2014/main" val="20008"/>
                    </a:ext>
                  </a:extLst>
                </a:gridCol>
                <a:gridCol w="762000">
                  <a:extLst>
                    <a:ext uri="{9D8B030D-6E8A-4147-A177-3AD203B41FA5}">
                      <a16:colId xmlns:a16="http://schemas.microsoft.com/office/drawing/2014/main" val="20009"/>
                    </a:ext>
                  </a:extLst>
                </a:gridCol>
                <a:gridCol w="762000">
                  <a:extLst>
                    <a:ext uri="{9D8B030D-6E8A-4147-A177-3AD203B41FA5}">
                      <a16:colId xmlns:a16="http://schemas.microsoft.com/office/drawing/2014/main" val="20010"/>
                    </a:ext>
                  </a:extLst>
                </a:gridCol>
                <a:gridCol w="762000">
                  <a:extLst>
                    <a:ext uri="{9D8B030D-6E8A-4147-A177-3AD203B41FA5}">
                      <a16:colId xmlns:a16="http://schemas.microsoft.com/office/drawing/2014/main" val="20011"/>
                    </a:ext>
                  </a:extLst>
                </a:gridCol>
                <a:gridCol w="762000">
                  <a:extLst>
                    <a:ext uri="{9D8B030D-6E8A-4147-A177-3AD203B41FA5}">
                      <a16:colId xmlns:a16="http://schemas.microsoft.com/office/drawing/2014/main" val="20012"/>
                    </a:ext>
                  </a:extLst>
                </a:gridCol>
                <a:gridCol w="762000">
                  <a:extLst>
                    <a:ext uri="{9D8B030D-6E8A-4147-A177-3AD203B41FA5}">
                      <a16:colId xmlns:a16="http://schemas.microsoft.com/office/drawing/2014/main" val="20013"/>
                    </a:ext>
                  </a:extLst>
                </a:gridCol>
                <a:gridCol w="762000">
                  <a:extLst>
                    <a:ext uri="{9D8B030D-6E8A-4147-A177-3AD203B41FA5}">
                      <a16:colId xmlns:a16="http://schemas.microsoft.com/office/drawing/2014/main" val="20014"/>
                    </a:ext>
                  </a:extLst>
                </a:gridCol>
                <a:gridCol w="762000">
                  <a:extLst>
                    <a:ext uri="{9D8B030D-6E8A-4147-A177-3AD203B41FA5}">
                      <a16:colId xmlns:a16="http://schemas.microsoft.com/office/drawing/2014/main" val="20015"/>
                    </a:ext>
                  </a:extLst>
                </a:gridCol>
              </a:tblGrid>
              <a:tr h="723900">
                <a:tc>
                  <a:txBody>
                    <a:bodyPr/>
                    <a:lstStyle/>
                    <a:p>
                      <a:pPr marL="304800">
                        <a:lnSpc>
                          <a:spcPts val="5230"/>
                        </a:lnSpc>
                      </a:pPr>
                      <a:r>
                        <a:rPr sz="4400" dirty="0">
                          <a:latin typeface="Calibri"/>
                          <a:cs typeface="Calibri"/>
                        </a:rPr>
                        <a:t>*</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algn="ctr">
                        <a:lnSpc>
                          <a:spcPts val="5230"/>
                        </a:lnSpc>
                      </a:pPr>
                      <a:r>
                        <a:rPr sz="4400" dirty="0">
                          <a:latin typeface="Calibri"/>
                          <a:cs typeface="Calibri"/>
                        </a:rPr>
                        <a:t>1</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635" algn="ctr">
                        <a:lnSpc>
                          <a:spcPts val="5230"/>
                        </a:lnSpc>
                      </a:pPr>
                      <a:r>
                        <a:rPr sz="4400" dirty="0">
                          <a:latin typeface="Calibri"/>
                          <a:cs typeface="Calibri"/>
                        </a:rPr>
                        <a:t>2</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1270" algn="ctr">
                        <a:lnSpc>
                          <a:spcPts val="5230"/>
                        </a:lnSpc>
                      </a:pPr>
                      <a:r>
                        <a:rPr sz="4400" dirty="0">
                          <a:latin typeface="Calibri"/>
                          <a:cs typeface="Calibri"/>
                        </a:rPr>
                        <a:t>3</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1270" algn="ctr">
                        <a:lnSpc>
                          <a:spcPts val="5230"/>
                        </a:lnSpc>
                      </a:pPr>
                      <a:r>
                        <a:rPr sz="4400" dirty="0">
                          <a:latin typeface="Calibri"/>
                          <a:cs typeface="Calibri"/>
                        </a:rPr>
                        <a:t>4</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239395">
                        <a:lnSpc>
                          <a:spcPts val="5230"/>
                        </a:lnSpc>
                      </a:pPr>
                      <a:r>
                        <a:rPr sz="4400" dirty="0">
                          <a:latin typeface="Calibri"/>
                          <a:cs typeface="Calibri"/>
                        </a:rPr>
                        <a:t>5</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240029">
                        <a:lnSpc>
                          <a:spcPts val="5230"/>
                        </a:lnSpc>
                      </a:pPr>
                      <a:r>
                        <a:rPr sz="4400" dirty="0">
                          <a:latin typeface="Calibri"/>
                          <a:cs typeface="Calibri"/>
                        </a:rPr>
                        <a:t>6</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240029">
                        <a:lnSpc>
                          <a:spcPts val="5230"/>
                        </a:lnSpc>
                      </a:pPr>
                      <a:r>
                        <a:rPr sz="4400" dirty="0">
                          <a:latin typeface="Calibri"/>
                          <a:cs typeface="Calibri"/>
                        </a:rPr>
                        <a:t>7</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1905" algn="ctr">
                        <a:lnSpc>
                          <a:spcPts val="5230"/>
                        </a:lnSpc>
                      </a:pPr>
                      <a:r>
                        <a:rPr sz="4400" dirty="0">
                          <a:latin typeface="Calibri"/>
                          <a:cs typeface="Calibri"/>
                        </a:rPr>
                        <a:t>8</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240029">
                        <a:lnSpc>
                          <a:spcPts val="5230"/>
                        </a:lnSpc>
                      </a:pPr>
                      <a:r>
                        <a:rPr sz="4400" dirty="0">
                          <a:latin typeface="Calibri"/>
                          <a:cs typeface="Calibri"/>
                        </a:rPr>
                        <a:t>9</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220345">
                        <a:lnSpc>
                          <a:spcPts val="5230"/>
                        </a:lnSpc>
                      </a:pPr>
                      <a:r>
                        <a:rPr sz="4400" dirty="0">
                          <a:latin typeface="Calibri"/>
                          <a:cs typeface="Calibri"/>
                        </a:rPr>
                        <a:t>A</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229235">
                        <a:lnSpc>
                          <a:spcPts val="5230"/>
                        </a:lnSpc>
                      </a:pPr>
                      <a:r>
                        <a:rPr sz="4400" dirty="0">
                          <a:latin typeface="Calibri"/>
                          <a:cs typeface="Calibri"/>
                        </a:rPr>
                        <a:t>B</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233045">
                        <a:lnSpc>
                          <a:spcPts val="5230"/>
                        </a:lnSpc>
                      </a:pPr>
                      <a:r>
                        <a:rPr sz="4400" dirty="0">
                          <a:latin typeface="Calibri"/>
                          <a:cs typeface="Calibri"/>
                        </a:rPr>
                        <a:t>C</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209550">
                        <a:lnSpc>
                          <a:spcPts val="5230"/>
                        </a:lnSpc>
                      </a:pPr>
                      <a:r>
                        <a:rPr sz="4400" dirty="0">
                          <a:latin typeface="Calibri"/>
                          <a:cs typeface="Calibri"/>
                        </a:rPr>
                        <a:t>D</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245110">
                        <a:lnSpc>
                          <a:spcPts val="5230"/>
                        </a:lnSpc>
                      </a:pPr>
                      <a:r>
                        <a:rPr sz="4400" dirty="0">
                          <a:latin typeface="Calibri"/>
                          <a:cs typeface="Calibri"/>
                        </a:rPr>
                        <a:t>E</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252729">
                        <a:lnSpc>
                          <a:spcPts val="5230"/>
                        </a:lnSpc>
                      </a:pPr>
                      <a:r>
                        <a:rPr sz="4400" dirty="0">
                          <a:latin typeface="Calibri"/>
                          <a:cs typeface="Calibri"/>
                        </a:rPr>
                        <a:t>F</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extLst>
                  <a:ext uri="{0D108BD9-81ED-4DB2-BD59-A6C34878D82A}">
                    <a16:rowId xmlns:a16="http://schemas.microsoft.com/office/drawing/2014/main" val="10000"/>
                  </a:ext>
                </a:extLst>
              </a:tr>
              <a:tr h="723900">
                <a:tc>
                  <a:txBody>
                    <a:bodyPr/>
                    <a:lstStyle/>
                    <a:p>
                      <a:pPr marL="239395">
                        <a:lnSpc>
                          <a:spcPts val="5230"/>
                        </a:lnSpc>
                      </a:pPr>
                      <a:r>
                        <a:rPr sz="4400" dirty="0">
                          <a:latin typeface="Calibri"/>
                          <a:cs typeface="Calibri"/>
                        </a:rPr>
                        <a:t>2</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635" algn="ctr">
                        <a:lnSpc>
                          <a:spcPts val="5230"/>
                        </a:lnSpc>
                      </a:pPr>
                      <a:r>
                        <a:rPr sz="4400" dirty="0">
                          <a:latin typeface="Calibri"/>
                          <a:cs typeface="Calibri"/>
                        </a:rPr>
                        <a:t>2</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35" algn="ctr">
                        <a:lnSpc>
                          <a:spcPts val="5230"/>
                        </a:lnSpc>
                      </a:pPr>
                      <a:r>
                        <a:rPr sz="4400" dirty="0">
                          <a:latin typeface="Calibri"/>
                          <a:cs typeface="Calibri"/>
                        </a:rPr>
                        <a:t>4</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270" algn="ctr">
                        <a:lnSpc>
                          <a:spcPts val="5230"/>
                        </a:lnSpc>
                      </a:pPr>
                      <a:r>
                        <a:rPr sz="4400" dirty="0">
                          <a:latin typeface="Calibri"/>
                          <a:cs typeface="Calibri"/>
                        </a:rPr>
                        <a:t>6</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270" algn="ctr">
                        <a:lnSpc>
                          <a:spcPts val="5230"/>
                        </a:lnSpc>
                      </a:pPr>
                      <a:r>
                        <a:rPr sz="4400" dirty="0">
                          <a:latin typeface="Calibri"/>
                          <a:cs typeface="Calibri"/>
                        </a:rPr>
                        <a:t>8</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19710">
                        <a:lnSpc>
                          <a:spcPts val="5230"/>
                        </a:lnSpc>
                      </a:pPr>
                      <a:r>
                        <a:rPr sz="4400" dirty="0">
                          <a:latin typeface="Calibri"/>
                          <a:cs typeface="Calibri"/>
                        </a:rPr>
                        <a:t>A</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32410">
                        <a:lnSpc>
                          <a:spcPts val="5230"/>
                        </a:lnSpc>
                      </a:pPr>
                      <a:r>
                        <a:rPr sz="4400" dirty="0">
                          <a:latin typeface="Calibri"/>
                          <a:cs typeface="Calibri"/>
                        </a:rPr>
                        <a:t>C</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44475">
                        <a:lnSpc>
                          <a:spcPts val="5230"/>
                        </a:lnSpc>
                      </a:pPr>
                      <a:r>
                        <a:rPr sz="4400" dirty="0">
                          <a:latin typeface="Calibri"/>
                          <a:cs typeface="Calibri"/>
                        </a:rPr>
                        <a:t>E</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905" algn="ctr">
                        <a:lnSpc>
                          <a:spcPts val="5230"/>
                        </a:lnSpc>
                      </a:pPr>
                      <a:r>
                        <a:rPr sz="4400" dirty="0">
                          <a:latin typeface="Calibri"/>
                          <a:cs typeface="Calibri"/>
                        </a:rPr>
                        <a:t>3</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40029">
                        <a:lnSpc>
                          <a:spcPts val="5230"/>
                        </a:lnSpc>
                      </a:pPr>
                      <a:r>
                        <a:rPr sz="4400" dirty="0">
                          <a:latin typeface="Calibri"/>
                          <a:cs typeface="Calibri"/>
                        </a:rPr>
                        <a:t>1</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40029">
                        <a:lnSpc>
                          <a:spcPts val="5230"/>
                        </a:lnSpc>
                      </a:pPr>
                      <a:r>
                        <a:rPr sz="4400" dirty="0">
                          <a:latin typeface="Calibri"/>
                          <a:cs typeface="Calibri"/>
                        </a:rPr>
                        <a:t>7</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40029">
                        <a:lnSpc>
                          <a:spcPts val="5230"/>
                        </a:lnSpc>
                      </a:pPr>
                      <a:r>
                        <a:rPr sz="4400" dirty="0">
                          <a:latin typeface="Calibri"/>
                          <a:cs typeface="Calibri"/>
                        </a:rPr>
                        <a:t>5</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29870">
                        <a:lnSpc>
                          <a:spcPts val="5230"/>
                        </a:lnSpc>
                      </a:pPr>
                      <a:r>
                        <a:rPr sz="4400" dirty="0">
                          <a:latin typeface="Calibri"/>
                          <a:cs typeface="Calibri"/>
                        </a:rPr>
                        <a:t>B</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40029">
                        <a:lnSpc>
                          <a:spcPts val="5230"/>
                        </a:lnSpc>
                      </a:pPr>
                      <a:r>
                        <a:rPr sz="4400" dirty="0">
                          <a:latin typeface="Calibri"/>
                          <a:cs typeface="Calibri"/>
                        </a:rPr>
                        <a:t>9</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52729">
                        <a:lnSpc>
                          <a:spcPts val="5230"/>
                        </a:lnSpc>
                      </a:pPr>
                      <a:r>
                        <a:rPr sz="4400" dirty="0">
                          <a:latin typeface="Calibri"/>
                          <a:cs typeface="Calibri"/>
                        </a:rPr>
                        <a:t>F</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10185">
                        <a:lnSpc>
                          <a:spcPts val="5230"/>
                        </a:lnSpc>
                      </a:pPr>
                      <a:r>
                        <a:rPr sz="4400" dirty="0">
                          <a:latin typeface="Calibri"/>
                          <a:cs typeface="Calibri"/>
                        </a:rPr>
                        <a:t>D</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extLst>
                  <a:ext uri="{0D108BD9-81ED-4DB2-BD59-A6C34878D82A}">
                    <a16:rowId xmlns:a16="http://schemas.microsoft.com/office/drawing/2014/main" val="10001"/>
                  </a:ext>
                </a:extLst>
              </a:tr>
              <a:tr h="723900">
                <a:tc>
                  <a:txBody>
                    <a:bodyPr/>
                    <a:lstStyle/>
                    <a:p>
                      <a:pPr marL="239395">
                        <a:lnSpc>
                          <a:spcPts val="5230"/>
                        </a:lnSpc>
                      </a:pPr>
                      <a:r>
                        <a:rPr sz="4400" dirty="0">
                          <a:latin typeface="Calibri"/>
                          <a:cs typeface="Calibri"/>
                        </a:rPr>
                        <a:t>4</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algn="ctr">
                        <a:lnSpc>
                          <a:spcPts val="5230"/>
                        </a:lnSpc>
                      </a:pPr>
                      <a:r>
                        <a:rPr sz="4400" dirty="0">
                          <a:latin typeface="Calibri"/>
                          <a:cs typeface="Calibri"/>
                        </a:rPr>
                        <a:t>4</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35" algn="ctr">
                        <a:lnSpc>
                          <a:spcPts val="5230"/>
                        </a:lnSpc>
                      </a:pPr>
                      <a:r>
                        <a:rPr sz="4400" dirty="0">
                          <a:latin typeface="Calibri"/>
                          <a:cs typeface="Calibri"/>
                        </a:rPr>
                        <a:t>8</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35" algn="ctr">
                        <a:lnSpc>
                          <a:spcPts val="5230"/>
                        </a:lnSpc>
                      </a:pPr>
                      <a:r>
                        <a:rPr sz="4400" dirty="0">
                          <a:latin typeface="Calibri"/>
                          <a:cs typeface="Calibri"/>
                        </a:rPr>
                        <a:t>C</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270" algn="ctr">
                        <a:lnSpc>
                          <a:spcPts val="5230"/>
                        </a:lnSpc>
                      </a:pPr>
                      <a:r>
                        <a:rPr sz="4400" dirty="0">
                          <a:latin typeface="Calibri"/>
                          <a:cs typeface="Calibri"/>
                        </a:rPr>
                        <a:t>3</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39395">
                        <a:lnSpc>
                          <a:spcPts val="5230"/>
                        </a:lnSpc>
                      </a:pPr>
                      <a:r>
                        <a:rPr sz="4400" dirty="0">
                          <a:latin typeface="Calibri"/>
                          <a:cs typeface="Calibri"/>
                        </a:rPr>
                        <a:t>7</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29235">
                        <a:lnSpc>
                          <a:spcPts val="5230"/>
                        </a:lnSpc>
                      </a:pPr>
                      <a:r>
                        <a:rPr sz="4400" dirty="0">
                          <a:latin typeface="Calibri"/>
                          <a:cs typeface="Calibri"/>
                        </a:rPr>
                        <a:t>B</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52095">
                        <a:lnSpc>
                          <a:spcPts val="5230"/>
                        </a:lnSpc>
                      </a:pPr>
                      <a:r>
                        <a:rPr sz="4400" dirty="0">
                          <a:latin typeface="Calibri"/>
                          <a:cs typeface="Calibri"/>
                        </a:rPr>
                        <a:t>F</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905" algn="ctr">
                        <a:lnSpc>
                          <a:spcPts val="5230"/>
                        </a:lnSpc>
                      </a:pPr>
                      <a:r>
                        <a:rPr sz="4400" dirty="0">
                          <a:latin typeface="Calibri"/>
                          <a:cs typeface="Calibri"/>
                        </a:rPr>
                        <a:t>6</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40029">
                        <a:lnSpc>
                          <a:spcPts val="5230"/>
                        </a:lnSpc>
                      </a:pPr>
                      <a:r>
                        <a:rPr sz="4400" dirty="0">
                          <a:latin typeface="Calibri"/>
                          <a:cs typeface="Calibri"/>
                        </a:rPr>
                        <a:t>2</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44475">
                        <a:lnSpc>
                          <a:spcPts val="5230"/>
                        </a:lnSpc>
                      </a:pPr>
                      <a:r>
                        <a:rPr sz="4400" dirty="0">
                          <a:latin typeface="Calibri"/>
                          <a:cs typeface="Calibri"/>
                        </a:rPr>
                        <a:t>E</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20345">
                        <a:lnSpc>
                          <a:spcPts val="5230"/>
                        </a:lnSpc>
                      </a:pPr>
                      <a:r>
                        <a:rPr sz="4400" dirty="0">
                          <a:latin typeface="Calibri"/>
                          <a:cs typeface="Calibri"/>
                        </a:rPr>
                        <a:t>A</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40665">
                        <a:lnSpc>
                          <a:spcPts val="5230"/>
                        </a:lnSpc>
                      </a:pPr>
                      <a:r>
                        <a:rPr sz="4400" dirty="0">
                          <a:latin typeface="Calibri"/>
                          <a:cs typeface="Calibri"/>
                        </a:rPr>
                        <a:t>5</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40029">
                        <a:lnSpc>
                          <a:spcPts val="5230"/>
                        </a:lnSpc>
                      </a:pPr>
                      <a:r>
                        <a:rPr sz="4400" dirty="0">
                          <a:latin typeface="Calibri"/>
                          <a:cs typeface="Calibri"/>
                        </a:rPr>
                        <a:t>1</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10185">
                        <a:lnSpc>
                          <a:spcPts val="5230"/>
                        </a:lnSpc>
                      </a:pPr>
                      <a:r>
                        <a:rPr sz="4400" dirty="0">
                          <a:latin typeface="Calibri"/>
                          <a:cs typeface="Calibri"/>
                        </a:rPr>
                        <a:t>D</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40665">
                        <a:lnSpc>
                          <a:spcPts val="5230"/>
                        </a:lnSpc>
                      </a:pPr>
                      <a:r>
                        <a:rPr sz="4400" dirty="0">
                          <a:latin typeface="Calibri"/>
                          <a:cs typeface="Calibri"/>
                        </a:rPr>
                        <a:t>9</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extLst>
                  <a:ext uri="{0D108BD9-81ED-4DB2-BD59-A6C34878D82A}">
                    <a16:rowId xmlns:a16="http://schemas.microsoft.com/office/drawing/2014/main" val="10002"/>
                  </a:ext>
                </a:extLst>
              </a:tr>
              <a:tr h="723900">
                <a:tc>
                  <a:txBody>
                    <a:bodyPr/>
                    <a:lstStyle/>
                    <a:p>
                      <a:pPr marL="239395">
                        <a:lnSpc>
                          <a:spcPts val="5230"/>
                        </a:lnSpc>
                      </a:pPr>
                      <a:r>
                        <a:rPr sz="4400" dirty="0">
                          <a:latin typeface="Calibri"/>
                          <a:cs typeface="Calibri"/>
                        </a:rPr>
                        <a:t>9</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635" algn="ctr">
                        <a:lnSpc>
                          <a:spcPts val="5230"/>
                        </a:lnSpc>
                      </a:pPr>
                      <a:r>
                        <a:rPr sz="4400" dirty="0">
                          <a:latin typeface="Calibri"/>
                          <a:cs typeface="Calibri"/>
                        </a:rPr>
                        <a:t>9</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35" algn="ctr">
                        <a:lnSpc>
                          <a:spcPts val="5230"/>
                        </a:lnSpc>
                      </a:pPr>
                      <a:r>
                        <a:rPr sz="4400" dirty="0">
                          <a:latin typeface="Calibri"/>
                          <a:cs typeface="Calibri"/>
                        </a:rPr>
                        <a:t>1</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270" algn="ctr">
                        <a:lnSpc>
                          <a:spcPts val="5230"/>
                        </a:lnSpc>
                      </a:pPr>
                      <a:r>
                        <a:rPr sz="4400" dirty="0">
                          <a:latin typeface="Calibri"/>
                          <a:cs typeface="Calibri"/>
                        </a:rPr>
                        <a:t>8</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270" algn="ctr">
                        <a:lnSpc>
                          <a:spcPts val="5230"/>
                        </a:lnSpc>
                      </a:pPr>
                      <a:r>
                        <a:rPr sz="4400" dirty="0">
                          <a:latin typeface="Calibri"/>
                          <a:cs typeface="Calibri"/>
                        </a:rPr>
                        <a:t>2</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29235">
                        <a:lnSpc>
                          <a:spcPts val="5230"/>
                        </a:lnSpc>
                      </a:pPr>
                      <a:r>
                        <a:rPr sz="4400" dirty="0">
                          <a:latin typeface="Calibri"/>
                          <a:cs typeface="Calibri"/>
                        </a:rPr>
                        <a:t>B</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40029">
                        <a:lnSpc>
                          <a:spcPts val="5230"/>
                        </a:lnSpc>
                      </a:pPr>
                      <a:r>
                        <a:rPr sz="4400" dirty="0">
                          <a:latin typeface="Calibri"/>
                          <a:cs typeface="Calibri"/>
                        </a:rPr>
                        <a:t>3</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19710">
                        <a:lnSpc>
                          <a:spcPts val="5230"/>
                        </a:lnSpc>
                      </a:pPr>
                      <a:r>
                        <a:rPr sz="4400" dirty="0">
                          <a:latin typeface="Calibri"/>
                          <a:cs typeface="Calibri"/>
                        </a:rPr>
                        <a:t>A</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905" algn="ctr">
                        <a:lnSpc>
                          <a:spcPts val="5230"/>
                        </a:lnSpc>
                      </a:pPr>
                      <a:r>
                        <a:rPr sz="4400" dirty="0">
                          <a:latin typeface="Calibri"/>
                          <a:cs typeface="Calibri"/>
                        </a:rPr>
                        <a:t>4</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09550">
                        <a:lnSpc>
                          <a:spcPts val="5230"/>
                        </a:lnSpc>
                      </a:pPr>
                      <a:r>
                        <a:rPr sz="4400" dirty="0">
                          <a:latin typeface="Calibri"/>
                          <a:cs typeface="Calibri"/>
                        </a:rPr>
                        <a:t>D</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40029">
                        <a:lnSpc>
                          <a:spcPts val="5230"/>
                        </a:lnSpc>
                      </a:pPr>
                      <a:r>
                        <a:rPr sz="4400" dirty="0">
                          <a:latin typeface="Calibri"/>
                          <a:cs typeface="Calibri"/>
                        </a:rPr>
                        <a:t>5</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32410">
                        <a:lnSpc>
                          <a:spcPts val="5230"/>
                        </a:lnSpc>
                      </a:pPr>
                      <a:r>
                        <a:rPr sz="4400" dirty="0">
                          <a:latin typeface="Calibri"/>
                          <a:cs typeface="Calibri"/>
                        </a:rPr>
                        <a:t>C</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40665">
                        <a:lnSpc>
                          <a:spcPts val="5230"/>
                        </a:lnSpc>
                      </a:pPr>
                      <a:r>
                        <a:rPr sz="4400" dirty="0">
                          <a:latin typeface="Calibri"/>
                          <a:cs typeface="Calibri"/>
                        </a:rPr>
                        <a:t>6</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52729">
                        <a:lnSpc>
                          <a:spcPts val="5230"/>
                        </a:lnSpc>
                      </a:pPr>
                      <a:r>
                        <a:rPr sz="4400" dirty="0">
                          <a:latin typeface="Calibri"/>
                          <a:cs typeface="Calibri"/>
                        </a:rPr>
                        <a:t>F</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40665">
                        <a:lnSpc>
                          <a:spcPts val="5230"/>
                        </a:lnSpc>
                      </a:pPr>
                      <a:r>
                        <a:rPr sz="4400" dirty="0">
                          <a:latin typeface="Calibri"/>
                          <a:cs typeface="Calibri"/>
                        </a:rPr>
                        <a:t>7</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45110">
                        <a:lnSpc>
                          <a:spcPts val="5230"/>
                        </a:lnSpc>
                      </a:pPr>
                      <a:r>
                        <a:rPr sz="4400" dirty="0">
                          <a:latin typeface="Calibri"/>
                          <a:cs typeface="Calibri"/>
                        </a:rPr>
                        <a:t>E</a:t>
                      </a:r>
                      <a:endParaRPr sz="44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extLst>
                  <a:ext uri="{0D108BD9-81ED-4DB2-BD59-A6C34878D82A}">
                    <a16:rowId xmlns:a16="http://schemas.microsoft.com/office/drawing/2014/main" val="10003"/>
                  </a:ext>
                </a:extLst>
              </a:tr>
            </a:tbl>
          </a:graphicData>
        </a:graphic>
      </p:graphicFrame>
      <p:sp>
        <p:nvSpPr>
          <p:cNvPr id="11" name="TextBox 10"/>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3"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12583066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06146" y="936701"/>
            <a:ext cx="2814320" cy="1254125"/>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175" dirty="0">
                <a:solidFill>
                  <a:srgbClr val="0F243E"/>
                </a:solidFill>
                <a:latin typeface="Microsoft Sans Serif"/>
                <a:cs typeface="Microsoft Sans Serif"/>
              </a:rPr>
              <a:t>Round</a:t>
            </a:r>
            <a:r>
              <a:rPr sz="3100" spc="65" dirty="0">
                <a:solidFill>
                  <a:srgbClr val="0F243E"/>
                </a:solidFill>
                <a:latin typeface="Microsoft Sans Serif"/>
                <a:cs typeface="Microsoft Sans Serif"/>
              </a:rPr>
              <a:t> 1</a:t>
            </a:r>
            <a:endParaRPr sz="3100">
              <a:latin typeface="Microsoft Sans Serif"/>
              <a:cs typeface="Microsoft Sans Serif"/>
            </a:endParaRPr>
          </a:p>
          <a:p>
            <a:pPr marL="12700">
              <a:lnSpc>
                <a:spcPct val="100000"/>
              </a:lnSpc>
              <a:spcBef>
                <a:spcPts val="2235"/>
              </a:spcBef>
              <a:tabLst>
                <a:tab pos="527685" algn="l"/>
              </a:tabLst>
            </a:pPr>
            <a:r>
              <a:rPr sz="3100" spc="-35" dirty="0">
                <a:solidFill>
                  <a:srgbClr val="0F243E"/>
                </a:solidFill>
                <a:latin typeface="Microsoft Sans Serif"/>
                <a:cs typeface="Microsoft Sans Serif"/>
              </a:rPr>
              <a:t>3)	</a:t>
            </a:r>
            <a:r>
              <a:rPr sz="3100" spc="35" dirty="0">
                <a:solidFill>
                  <a:srgbClr val="0F243E"/>
                </a:solidFill>
                <a:latin typeface="Microsoft Sans Serif"/>
                <a:cs typeface="Microsoft Sans Serif"/>
              </a:rPr>
              <a:t>Mix</a:t>
            </a:r>
            <a:r>
              <a:rPr sz="3100" dirty="0">
                <a:solidFill>
                  <a:srgbClr val="0F243E"/>
                </a:solidFill>
                <a:latin typeface="Microsoft Sans Serif"/>
                <a:cs typeface="Microsoft Sans Serif"/>
              </a:rPr>
              <a:t> </a:t>
            </a:r>
            <a:r>
              <a:rPr sz="3100" spc="-135" dirty="0">
                <a:solidFill>
                  <a:srgbClr val="0F243E"/>
                </a:solidFill>
                <a:latin typeface="Microsoft Sans Serif"/>
                <a:cs typeface="Microsoft Sans Serif"/>
              </a:rPr>
              <a:t>Columns:</a:t>
            </a:r>
            <a:endParaRPr sz="3100">
              <a:latin typeface="Microsoft Sans Serif"/>
              <a:cs typeface="Microsoft Sans Serif"/>
            </a:endParaRPr>
          </a:p>
        </p:txBody>
      </p:sp>
      <p:sp>
        <p:nvSpPr>
          <p:cNvPr id="9" name="object 9"/>
          <p:cNvSpPr txBox="1"/>
          <p:nvPr/>
        </p:nvSpPr>
        <p:spPr>
          <a:xfrm>
            <a:off x="206146" y="3590925"/>
            <a:ext cx="6313170" cy="49784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30" dirty="0">
                <a:solidFill>
                  <a:srgbClr val="0F243E"/>
                </a:solidFill>
                <a:latin typeface="Microsoft Sans Serif"/>
                <a:cs typeface="Microsoft Sans Serif"/>
              </a:rPr>
              <a:t>MixCol</a:t>
            </a:r>
            <a:r>
              <a:rPr sz="3100" spc="65" dirty="0">
                <a:solidFill>
                  <a:srgbClr val="0F243E"/>
                </a:solidFill>
                <a:latin typeface="Microsoft Sans Serif"/>
                <a:cs typeface="Microsoft Sans Serif"/>
              </a:rPr>
              <a:t> </a:t>
            </a:r>
            <a:r>
              <a:rPr sz="3100" spc="20" dirty="0">
                <a:solidFill>
                  <a:srgbClr val="0F243E"/>
                </a:solidFill>
                <a:latin typeface="Microsoft Sans Serif"/>
                <a:cs typeface="Microsoft Sans Serif"/>
              </a:rPr>
              <a:t>(</a:t>
            </a:r>
            <a:r>
              <a:rPr sz="3100" spc="20" dirty="0">
                <a:solidFill>
                  <a:srgbClr val="FF0000"/>
                </a:solidFill>
                <a:latin typeface="Microsoft Sans Serif"/>
                <a:cs typeface="Microsoft Sans Serif"/>
              </a:rPr>
              <a:t>0010</a:t>
            </a:r>
            <a:r>
              <a:rPr sz="3100" spc="65" dirty="0">
                <a:solidFill>
                  <a:srgbClr val="FF0000"/>
                </a:solidFill>
                <a:latin typeface="Microsoft Sans Serif"/>
                <a:cs typeface="Microsoft Sans Serif"/>
              </a:rPr>
              <a:t> </a:t>
            </a:r>
            <a:r>
              <a:rPr sz="3100" spc="60" dirty="0">
                <a:solidFill>
                  <a:srgbClr val="FFC000"/>
                </a:solidFill>
                <a:latin typeface="Microsoft Sans Serif"/>
                <a:cs typeface="Microsoft Sans Serif"/>
              </a:rPr>
              <a:t>1110</a:t>
            </a:r>
            <a:r>
              <a:rPr sz="3100" spc="70" dirty="0">
                <a:solidFill>
                  <a:srgbClr val="FFC000"/>
                </a:solidFill>
                <a:latin typeface="Microsoft Sans Serif"/>
                <a:cs typeface="Microsoft Sans Serif"/>
              </a:rPr>
              <a:t> </a:t>
            </a:r>
            <a:r>
              <a:rPr sz="3100" spc="60" dirty="0">
                <a:solidFill>
                  <a:srgbClr val="006FC0"/>
                </a:solidFill>
                <a:latin typeface="Microsoft Sans Serif"/>
                <a:cs typeface="Microsoft Sans Serif"/>
              </a:rPr>
              <a:t>1110</a:t>
            </a:r>
            <a:r>
              <a:rPr sz="3100" spc="65" dirty="0">
                <a:solidFill>
                  <a:srgbClr val="006FC0"/>
                </a:solidFill>
                <a:latin typeface="Microsoft Sans Serif"/>
                <a:cs typeface="Microsoft Sans Serif"/>
              </a:rPr>
              <a:t> </a:t>
            </a:r>
            <a:r>
              <a:rPr sz="3100" spc="20" dirty="0">
                <a:solidFill>
                  <a:srgbClr val="622422"/>
                </a:solidFill>
                <a:latin typeface="Microsoft Sans Serif"/>
                <a:cs typeface="Microsoft Sans Serif"/>
              </a:rPr>
              <a:t>1110</a:t>
            </a:r>
            <a:r>
              <a:rPr sz="3100" spc="20" dirty="0">
                <a:solidFill>
                  <a:srgbClr val="0F243E"/>
                </a:solidFill>
                <a:latin typeface="Microsoft Sans Serif"/>
                <a:cs typeface="Microsoft Sans Serif"/>
              </a:rPr>
              <a:t>)</a:t>
            </a:r>
            <a:r>
              <a:rPr sz="3100" spc="6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endParaRPr sz="3100">
              <a:latin typeface="Microsoft Sans Serif"/>
              <a:cs typeface="Microsoft Sans Serif"/>
            </a:endParaRPr>
          </a:p>
        </p:txBody>
      </p:sp>
      <p:sp>
        <p:nvSpPr>
          <p:cNvPr id="10" name="object 10"/>
          <p:cNvSpPr/>
          <p:nvPr/>
        </p:nvSpPr>
        <p:spPr>
          <a:xfrm>
            <a:off x="6650739" y="3495421"/>
            <a:ext cx="2534285" cy="777240"/>
          </a:xfrm>
          <a:custGeom>
            <a:avLst/>
            <a:gdLst/>
            <a:ahLst/>
            <a:cxnLst/>
            <a:rect l="l" t="t" r="r" b="b"/>
            <a:pathLst>
              <a:path w="2534284" h="777239">
                <a:moveTo>
                  <a:pt x="2395851" y="0"/>
                </a:moveTo>
                <a:lnTo>
                  <a:pt x="2384675" y="12826"/>
                </a:lnTo>
                <a:lnTo>
                  <a:pt x="2407914" y="38425"/>
                </a:lnTo>
                <a:lnTo>
                  <a:pt x="2429045" y="70262"/>
                </a:lnTo>
                <a:lnTo>
                  <a:pt x="2448058" y="108338"/>
                </a:lnTo>
                <a:lnTo>
                  <a:pt x="2464939" y="152653"/>
                </a:lnTo>
                <a:lnTo>
                  <a:pt x="2476323" y="192432"/>
                </a:lnTo>
                <a:lnTo>
                  <a:pt x="2485178" y="235880"/>
                </a:lnTo>
                <a:lnTo>
                  <a:pt x="2491502" y="283010"/>
                </a:lnTo>
                <a:lnTo>
                  <a:pt x="2495297" y="333835"/>
                </a:lnTo>
                <a:lnTo>
                  <a:pt x="2496562" y="388365"/>
                </a:lnTo>
                <a:lnTo>
                  <a:pt x="2495297" y="442908"/>
                </a:lnTo>
                <a:lnTo>
                  <a:pt x="2491502" y="493757"/>
                </a:lnTo>
                <a:lnTo>
                  <a:pt x="2485178" y="540906"/>
                </a:lnTo>
                <a:lnTo>
                  <a:pt x="2476323" y="584348"/>
                </a:lnTo>
                <a:lnTo>
                  <a:pt x="2464939" y="624077"/>
                </a:lnTo>
                <a:lnTo>
                  <a:pt x="2448058" y="668393"/>
                </a:lnTo>
                <a:lnTo>
                  <a:pt x="2429045" y="706469"/>
                </a:lnTo>
                <a:lnTo>
                  <a:pt x="2407914" y="738306"/>
                </a:lnTo>
                <a:lnTo>
                  <a:pt x="2384675" y="763904"/>
                </a:lnTo>
                <a:lnTo>
                  <a:pt x="2395851" y="776731"/>
                </a:lnTo>
                <a:lnTo>
                  <a:pt x="2447762" y="719597"/>
                </a:lnTo>
                <a:lnTo>
                  <a:pt x="2471075" y="680630"/>
                </a:lnTo>
                <a:lnTo>
                  <a:pt x="2492625" y="634745"/>
                </a:lnTo>
                <a:lnTo>
                  <a:pt x="2507451" y="593369"/>
                </a:lnTo>
                <a:lnTo>
                  <a:pt x="2519004" y="548030"/>
                </a:lnTo>
                <a:lnTo>
                  <a:pt x="2527271" y="498728"/>
                </a:lnTo>
                <a:lnTo>
                  <a:pt x="2532241" y="445465"/>
                </a:lnTo>
                <a:lnTo>
                  <a:pt x="2533900" y="388238"/>
                </a:lnTo>
                <a:lnTo>
                  <a:pt x="2532241" y="331136"/>
                </a:lnTo>
                <a:lnTo>
                  <a:pt x="2527271" y="277948"/>
                </a:lnTo>
                <a:lnTo>
                  <a:pt x="2519004" y="228685"/>
                </a:lnTo>
                <a:lnTo>
                  <a:pt x="2507451" y="183360"/>
                </a:lnTo>
                <a:lnTo>
                  <a:pt x="2492625" y="141985"/>
                </a:lnTo>
                <a:lnTo>
                  <a:pt x="2471075" y="96119"/>
                </a:lnTo>
                <a:lnTo>
                  <a:pt x="2447762" y="57181"/>
                </a:lnTo>
                <a:lnTo>
                  <a:pt x="2422688" y="25149"/>
                </a:lnTo>
                <a:lnTo>
                  <a:pt x="2395851" y="0"/>
                </a:lnTo>
                <a:close/>
              </a:path>
              <a:path w="2534284" h="777239">
                <a:moveTo>
                  <a:pt x="138045" y="0"/>
                </a:moveTo>
                <a:lnTo>
                  <a:pt x="86038" y="57181"/>
                </a:lnTo>
                <a:lnTo>
                  <a:pt x="62750" y="96119"/>
                </a:lnTo>
                <a:lnTo>
                  <a:pt x="41271" y="141985"/>
                </a:lnTo>
                <a:lnTo>
                  <a:pt x="26396" y="183360"/>
                </a:lnTo>
                <a:lnTo>
                  <a:pt x="14837" y="228685"/>
                </a:lnTo>
                <a:lnTo>
                  <a:pt x="6588" y="277948"/>
                </a:lnTo>
                <a:lnTo>
                  <a:pt x="1643" y="331136"/>
                </a:lnTo>
                <a:lnTo>
                  <a:pt x="0" y="388365"/>
                </a:lnTo>
                <a:lnTo>
                  <a:pt x="1643" y="445465"/>
                </a:lnTo>
                <a:lnTo>
                  <a:pt x="6588" y="498728"/>
                </a:lnTo>
                <a:lnTo>
                  <a:pt x="14837" y="548030"/>
                </a:lnTo>
                <a:lnTo>
                  <a:pt x="26396" y="593369"/>
                </a:lnTo>
                <a:lnTo>
                  <a:pt x="41271" y="634745"/>
                </a:lnTo>
                <a:lnTo>
                  <a:pt x="62750" y="680630"/>
                </a:lnTo>
                <a:lnTo>
                  <a:pt x="86038" y="719597"/>
                </a:lnTo>
                <a:lnTo>
                  <a:pt x="111137" y="751635"/>
                </a:lnTo>
                <a:lnTo>
                  <a:pt x="138045" y="776731"/>
                </a:lnTo>
                <a:lnTo>
                  <a:pt x="149094" y="763904"/>
                </a:lnTo>
                <a:lnTo>
                  <a:pt x="125873" y="738306"/>
                </a:lnTo>
                <a:lnTo>
                  <a:pt x="104771" y="706469"/>
                </a:lnTo>
                <a:lnTo>
                  <a:pt x="85765" y="668393"/>
                </a:lnTo>
                <a:lnTo>
                  <a:pt x="68830" y="624077"/>
                </a:lnTo>
                <a:lnTo>
                  <a:pt x="57446" y="584348"/>
                </a:lnTo>
                <a:lnTo>
                  <a:pt x="48591" y="540906"/>
                </a:lnTo>
                <a:lnTo>
                  <a:pt x="42267" y="493757"/>
                </a:lnTo>
                <a:lnTo>
                  <a:pt x="38472" y="442908"/>
                </a:lnTo>
                <a:lnTo>
                  <a:pt x="37210" y="388238"/>
                </a:lnTo>
                <a:lnTo>
                  <a:pt x="38472" y="333835"/>
                </a:lnTo>
                <a:lnTo>
                  <a:pt x="42267" y="283010"/>
                </a:lnTo>
                <a:lnTo>
                  <a:pt x="48591" y="235880"/>
                </a:lnTo>
                <a:lnTo>
                  <a:pt x="57446" y="192432"/>
                </a:lnTo>
                <a:lnTo>
                  <a:pt x="68830" y="152653"/>
                </a:lnTo>
                <a:lnTo>
                  <a:pt x="85765" y="108338"/>
                </a:lnTo>
                <a:lnTo>
                  <a:pt x="104771" y="70262"/>
                </a:lnTo>
                <a:lnTo>
                  <a:pt x="125873" y="38425"/>
                </a:lnTo>
                <a:lnTo>
                  <a:pt x="149094" y="12826"/>
                </a:lnTo>
                <a:lnTo>
                  <a:pt x="138045" y="0"/>
                </a:lnTo>
                <a:close/>
              </a:path>
            </a:pathLst>
          </a:custGeom>
          <a:solidFill>
            <a:srgbClr val="0F243E"/>
          </a:solidFill>
        </p:spPr>
        <p:txBody>
          <a:bodyPr wrap="square" lIns="0" tIns="0" rIns="0" bIns="0" rtlCol="0"/>
          <a:lstStyle/>
          <a:p>
            <a:endParaRPr/>
          </a:p>
        </p:txBody>
      </p:sp>
      <p:sp>
        <p:nvSpPr>
          <p:cNvPr id="11" name="object 11"/>
          <p:cNvSpPr txBox="1"/>
          <p:nvPr/>
        </p:nvSpPr>
        <p:spPr>
          <a:xfrm>
            <a:off x="6799580" y="3395853"/>
            <a:ext cx="2237105" cy="959485"/>
          </a:xfrm>
          <a:prstGeom prst="rect">
            <a:avLst/>
          </a:prstGeom>
        </p:spPr>
        <p:txBody>
          <a:bodyPr vert="horz" wrap="square" lIns="0" tIns="12065" rIns="0" bIns="0" rtlCol="0">
            <a:spAutoFit/>
          </a:bodyPr>
          <a:lstStyle/>
          <a:p>
            <a:pPr marL="12700">
              <a:lnSpc>
                <a:spcPts val="3679"/>
              </a:lnSpc>
              <a:spcBef>
                <a:spcPts val="95"/>
              </a:spcBef>
              <a:tabLst>
                <a:tab pos="1315720" algn="l"/>
              </a:tabLst>
            </a:pPr>
            <a:r>
              <a:rPr sz="3100" spc="65" dirty="0">
                <a:solidFill>
                  <a:srgbClr val="FF0000"/>
                </a:solidFill>
                <a:latin typeface="Microsoft Sans Serif"/>
                <a:cs typeface="Microsoft Sans Serif"/>
              </a:rPr>
              <a:t>0010	</a:t>
            </a:r>
            <a:r>
              <a:rPr sz="3100" spc="60" dirty="0">
                <a:solidFill>
                  <a:srgbClr val="006FC0"/>
                </a:solidFill>
                <a:latin typeface="Microsoft Sans Serif"/>
                <a:cs typeface="Microsoft Sans Serif"/>
              </a:rPr>
              <a:t>1110</a:t>
            </a:r>
            <a:endParaRPr sz="3100">
              <a:latin typeface="Microsoft Sans Serif"/>
              <a:cs typeface="Microsoft Sans Serif"/>
            </a:endParaRPr>
          </a:p>
          <a:p>
            <a:pPr marL="12700">
              <a:lnSpc>
                <a:spcPts val="3679"/>
              </a:lnSpc>
              <a:tabLst>
                <a:tab pos="1315720" algn="l"/>
              </a:tabLst>
            </a:pPr>
            <a:r>
              <a:rPr sz="3100" spc="60" dirty="0">
                <a:solidFill>
                  <a:srgbClr val="FFC000"/>
                </a:solidFill>
                <a:latin typeface="Microsoft Sans Serif"/>
                <a:cs typeface="Microsoft Sans Serif"/>
              </a:rPr>
              <a:t>111</a:t>
            </a:r>
            <a:r>
              <a:rPr sz="3100" spc="65" dirty="0">
                <a:solidFill>
                  <a:srgbClr val="FFC000"/>
                </a:solidFill>
                <a:latin typeface="Microsoft Sans Serif"/>
                <a:cs typeface="Microsoft Sans Serif"/>
              </a:rPr>
              <a:t>0</a:t>
            </a:r>
            <a:r>
              <a:rPr sz="3100" dirty="0">
                <a:solidFill>
                  <a:srgbClr val="FFC000"/>
                </a:solidFill>
                <a:latin typeface="Microsoft Sans Serif"/>
                <a:cs typeface="Microsoft Sans Serif"/>
              </a:rPr>
              <a:t>	</a:t>
            </a:r>
            <a:r>
              <a:rPr sz="3100" spc="60" dirty="0">
                <a:solidFill>
                  <a:srgbClr val="622422"/>
                </a:solidFill>
                <a:latin typeface="Microsoft Sans Serif"/>
                <a:cs typeface="Microsoft Sans Serif"/>
              </a:rPr>
              <a:t>1110</a:t>
            </a:r>
            <a:endParaRPr sz="3100">
              <a:latin typeface="Microsoft Sans Serif"/>
              <a:cs typeface="Microsoft Sans Serif"/>
            </a:endParaRPr>
          </a:p>
        </p:txBody>
      </p:sp>
      <p:sp>
        <p:nvSpPr>
          <p:cNvPr id="12" name="object 12"/>
          <p:cNvSpPr txBox="1"/>
          <p:nvPr/>
        </p:nvSpPr>
        <p:spPr>
          <a:xfrm>
            <a:off x="9293097" y="3590925"/>
            <a:ext cx="215900" cy="497840"/>
          </a:xfrm>
          <a:prstGeom prst="rect">
            <a:avLst/>
          </a:prstGeom>
        </p:spPr>
        <p:txBody>
          <a:bodyPr vert="horz" wrap="square" lIns="0" tIns="12065" rIns="0" bIns="0" rtlCol="0">
            <a:spAutoFit/>
          </a:bodyPr>
          <a:lstStyle/>
          <a:p>
            <a:pPr marL="12700">
              <a:lnSpc>
                <a:spcPct val="100000"/>
              </a:lnSpc>
              <a:spcBef>
                <a:spcPts val="95"/>
              </a:spcBef>
            </a:pPr>
            <a:r>
              <a:rPr sz="3100" spc="-5" dirty="0">
                <a:solidFill>
                  <a:srgbClr val="0F243E"/>
                </a:solidFill>
                <a:latin typeface="Cambria Math"/>
                <a:cs typeface="Cambria Math"/>
              </a:rPr>
              <a:t>∗</a:t>
            </a:r>
            <a:endParaRPr sz="3100">
              <a:latin typeface="Cambria Math"/>
              <a:cs typeface="Cambria Math"/>
            </a:endParaRPr>
          </a:p>
        </p:txBody>
      </p:sp>
      <p:sp>
        <p:nvSpPr>
          <p:cNvPr id="13" name="object 13"/>
          <p:cNvSpPr/>
          <p:nvPr/>
        </p:nvSpPr>
        <p:spPr>
          <a:xfrm>
            <a:off x="9702927" y="3559302"/>
            <a:ext cx="1148080" cy="648970"/>
          </a:xfrm>
          <a:custGeom>
            <a:avLst/>
            <a:gdLst/>
            <a:ahLst/>
            <a:cxnLst/>
            <a:rect l="l" t="t" r="r" b="b"/>
            <a:pathLst>
              <a:path w="1148079" h="648970">
                <a:moveTo>
                  <a:pt x="1007618" y="0"/>
                </a:moveTo>
                <a:lnTo>
                  <a:pt x="1001395" y="15367"/>
                </a:lnTo>
                <a:lnTo>
                  <a:pt x="1025618" y="35059"/>
                </a:lnTo>
                <a:lnTo>
                  <a:pt x="1047067" y="60610"/>
                </a:lnTo>
                <a:lnTo>
                  <a:pt x="1081786" y="129286"/>
                </a:lnTo>
                <a:lnTo>
                  <a:pt x="1094620" y="171698"/>
                </a:lnTo>
                <a:lnTo>
                  <a:pt x="1103788" y="218360"/>
                </a:lnTo>
                <a:lnTo>
                  <a:pt x="1109289" y="269285"/>
                </a:lnTo>
                <a:lnTo>
                  <a:pt x="1111123" y="324485"/>
                </a:lnTo>
                <a:lnTo>
                  <a:pt x="1109293" y="378825"/>
                </a:lnTo>
                <a:lnTo>
                  <a:pt x="1103820" y="429260"/>
                </a:lnTo>
                <a:lnTo>
                  <a:pt x="1094728" y="475789"/>
                </a:lnTo>
                <a:lnTo>
                  <a:pt x="1082040" y="518414"/>
                </a:lnTo>
                <a:lnTo>
                  <a:pt x="1066081" y="556105"/>
                </a:lnTo>
                <a:lnTo>
                  <a:pt x="1025782" y="613533"/>
                </a:lnTo>
                <a:lnTo>
                  <a:pt x="1001395" y="633222"/>
                </a:lnTo>
                <a:lnTo>
                  <a:pt x="1007618" y="648589"/>
                </a:lnTo>
                <a:lnTo>
                  <a:pt x="1065307" y="602424"/>
                </a:lnTo>
                <a:lnTo>
                  <a:pt x="1089235" y="568900"/>
                </a:lnTo>
                <a:lnTo>
                  <a:pt x="1109852" y="528447"/>
                </a:lnTo>
                <a:lnTo>
                  <a:pt x="1126428" y="482677"/>
                </a:lnTo>
                <a:lnTo>
                  <a:pt x="1138253" y="433371"/>
                </a:lnTo>
                <a:lnTo>
                  <a:pt x="1145339" y="380517"/>
                </a:lnTo>
                <a:lnTo>
                  <a:pt x="1147699" y="324104"/>
                </a:lnTo>
                <a:lnTo>
                  <a:pt x="1145339" y="267406"/>
                </a:lnTo>
                <a:lnTo>
                  <a:pt x="1138253" y="214471"/>
                </a:lnTo>
                <a:lnTo>
                  <a:pt x="1126428" y="165298"/>
                </a:lnTo>
                <a:lnTo>
                  <a:pt x="1109852" y="119887"/>
                </a:lnTo>
                <a:lnTo>
                  <a:pt x="1089235" y="79688"/>
                </a:lnTo>
                <a:lnTo>
                  <a:pt x="1065307" y="46323"/>
                </a:lnTo>
                <a:lnTo>
                  <a:pt x="1038094" y="19768"/>
                </a:lnTo>
                <a:lnTo>
                  <a:pt x="1007618" y="0"/>
                </a:lnTo>
                <a:close/>
              </a:path>
              <a:path w="1148079" h="648970">
                <a:moveTo>
                  <a:pt x="139953" y="0"/>
                </a:moveTo>
                <a:lnTo>
                  <a:pt x="82327" y="46323"/>
                </a:lnTo>
                <a:lnTo>
                  <a:pt x="58443" y="79688"/>
                </a:lnTo>
                <a:lnTo>
                  <a:pt x="37846" y="119887"/>
                </a:lnTo>
                <a:lnTo>
                  <a:pt x="21270" y="165298"/>
                </a:lnTo>
                <a:lnTo>
                  <a:pt x="9445" y="214471"/>
                </a:lnTo>
                <a:lnTo>
                  <a:pt x="2359" y="267406"/>
                </a:lnTo>
                <a:lnTo>
                  <a:pt x="0" y="324104"/>
                </a:lnTo>
                <a:lnTo>
                  <a:pt x="2359" y="380517"/>
                </a:lnTo>
                <a:lnTo>
                  <a:pt x="9445" y="433371"/>
                </a:lnTo>
                <a:lnTo>
                  <a:pt x="21270" y="482677"/>
                </a:lnTo>
                <a:lnTo>
                  <a:pt x="37846" y="528447"/>
                </a:lnTo>
                <a:lnTo>
                  <a:pt x="58443" y="568900"/>
                </a:lnTo>
                <a:lnTo>
                  <a:pt x="82327" y="602424"/>
                </a:lnTo>
                <a:lnTo>
                  <a:pt x="139953" y="648589"/>
                </a:lnTo>
                <a:lnTo>
                  <a:pt x="146303" y="633222"/>
                </a:lnTo>
                <a:lnTo>
                  <a:pt x="121898" y="613533"/>
                </a:lnTo>
                <a:lnTo>
                  <a:pt x="100314" y="587819"/>
                </a:lnTo>
                <a:lnTo>
                  <a:pt x="65658" y="518414"/>
                </a:lnTo>
                <a:lnTo>
                  <a:pt x="52970" y="475789"/>
                </a:lnTo>
                <a:lnTo>
                  <a:pt x="43878" y="429260"/>
                </a:lnTo>
                <a:lnTo>
                  <a:pt x="38405" y="378825"/>
                </a:lnTo>
                <a:lnTo>
                  <a:pt x="36575" y="324485"/>
                </a:lnTo>
                <a:lnTo>
                  <a:pt x="38409" y="269285"/>
                </a:lnTo>
                <a:lnTo>
                  <a:pt x="43910" y="218360"/>
                </a:lnTo>
                <a:lnTo>
                  <a:pt x="53078" y="171698"/>
                </a:lnTo>
                <a:lnTo>
                  <a:pt x="65913" y="129286"/>
                </a:lnTo>
                <a:lnTo>
                  <a:pt x="81938" y="92019"/>
                </a:lnTo>
                <a:lnTo>
                  <a:pt x="122134" y="35059"/>
                </a:lnTo>
                <a:lnTo>
                  <a:pt x="146303" y="15367"/>
                </a:lnTo>
                <a:lnTo>
                  <a:pt x="139953" y="0"/>
                </a:lnTo>
                <a:close/>
              </a:path>
            </a:pathLst>
          </a:custGeom>
          <a:solidFill>
            <a:srgbClr val="0F243E"/>
          </a:solidFill>
        </p:spPr>
        <p:txBody>
          <a:bodyPr wrap="square" lIns="0" tIns="0" rIns="0" bIns="0" rtlCol="0"/>
          <a:lstStyle/>
          <a:p>
            <a:endParaRPr/>
          </a:p>
        </p:txBody>
      </p:sp>
      <p:sp>
        <p:nvSpPr>
          <p:cNvPr id="14" name="object 14"/>
          <p:cNvSpPr txBox="1"/>
          <p:nvPr/>
        </p:nvSpPr>
        <p:spPr>
          <a:xfrm>
            <a:off x="9851263" y="3380613"/>
            <a:ext cx="854710" cy="959485"/>
          </a:xfrm>
          <a:prstGeom prst="rect">
            <a:avLst/>
          </a:prstGeom>
        </p:spPr>
        <p:txBody>
          <a:bodyPr vert="horz" wrap="square" lIns="0" tIns="12065" rIns="0" bIns="0" rtlCol="0">
            <a:spAutoFit/>
          </a:bodyPr>
          <a:lstStyle/>
          <a:p>
            <a:pPr marL="12700">
              <a:lnSpc>
                <a:spcPts val="3679"/>
              </a:lnSpc>
              <a:spcBef>
                <a:spcPts val="95"/>
              </a:spcBef>
              <a:tabLst>
                <a:tab pos="623570" algn="l"/>
              </a:tabLst>
            </a:pPr>
            <a:r>
              <a:rPr sz="3100" spc="-5" dirty="0">
                <a:solidFill>
                  <a:srgbClr val="0F243E"/>
                </a:solidFill>
                <a:latin typeface="Cambria Math"/>
                <a:cs typeface="Cambria Math"/>
              </a:rPr>
              <a:t>1	4</a:t>
            </a:r>
            <a:endParaRPr sz="3100">
              <a:latin typeface="Cambria Math"/>
              <a:cs typeface="Cambria Math"/>
            </a:endParaRPr>
          </a:p>
          <a:p>
            <a:pPr marL="12700">
              <a:lnSpc>
                <a:spcPts val="3679"/>
              </a:lnSpc>
              <a:tabLst>
                <a:tab pos="623570" algn="l"/>
              </a:tabLst>
            </a:pPr>
            <a:r>
              <a:rPr sz="3100" spc="-5" dirty="0">
                <a:solidFill>
                  <a:srgbClr val="0F243E"/>
                </a:solidFill>
                <a:latin typeface="Cambria Math"/>
                <a:cs typeface="Cambria Math"/>
              </a:rPr>
              <a:t>4	1</a:t>
            </a:r>
            <a:endParaRPr sz="3100">
              <a:latin typeface="Cambria Math"/>
              <a:cs typeface="Cambria Math"/>
            </a:endParaRPr>
          </a:p>
        </p:txBody>
      </p:sp>
      <p:sp>
        <p:nvSpPr>
          <p:cNvPr id="15" name="object 15"/>
          <p:cNvSpPr txBox="1"/>
          <p:nvPr/>
        </p:nvSpPr>
        <p:spPr>
          <a:xfrm>
            <a:off x="10986643" y="3590925"/>
            <a:ext cx="252729" cy="497840"/>
          </a:xfrm>
          <a:prstGeom prst="rect">
            <a:avLst/>
          </a:prstGeom>
        </p:spPr>
        <p:txBody>
          <a:bodyPr vert="horz" wrap="square" lIns="0" tIns="12065" rIns="0" bIns="0" rtlCol="0">
            <a:spAutoFit/>
          </a:bodyPr>
          <a:lstStyle/>
          <a:p>
            <a:pPr marL="12700">
              <a:lnSpc>
                <a:spcPct val="100000"/>
              </a:lnSpc>
              <a:spcBef>
                <a:spcPts val="95"/>
              </a:spcBef>
            </a:pPr>
            <a:r>
              <a:rPr sz="3100" spc="-25" dirty="0">
                <a:solidFill>
                  <a:srgbClr val="0F243E"/>
                </a:solidFill>
                <a:latin typeface="Microsoft Sans Serif"/>
                <a:cs typeface="Microsoft Sans Serif"/>
              </a:rPr>
              <a:t>=</a:t>
            </a:r>
            <a:endParaRPr sz="3100">
              <a:latin typeface="Microsoft Sans Serif"/>
              <a:cs typeface="Microsoft Sans Serif"/>
            </a:endParaRPr>
          </a:p>
        </p:txBody>
      </p:sp>
      <p:sp>
        <p:nvSpPr>
          <p:cNvPr id="16" name="object 16"/>
          <p:cNvSpPr txBox="1"/>
          <p:nvPr/>
        </p:nvSpPr>
        <p:spPr>
          <a:xfrm>
            <a:off x="206146" y="5259730"/>
            <a:ext cx="692150" cy="497840"/>
          </a:xfrm>
          <a:prstGeom prst="rect">
            <a:avLst/>
          </a:prstGeom>
        </p:spPr>
        <p:txBody>
          <a:bodyPr vert="horz" wrap="square" lIns="0" tIns="12065" rIns="0" bIns="0" rtlCol="0">
            <a:spAutoFit/>
          </a:bodyPr>
          <a:lstStyle/>
          <a:p>
            <a:pPr marL="12700">
              <a:lnSpc>
                <a:spcPct val="100000"/>
              </a:lnSpc>
              <a:spcBef>
                <a:spcPts val="95"/>
              </a:spcBef>
            </a:pPr>
            <a:r>
              <a:rPr sz="3100" spc="-5" dirty="0">
                <a:solidFill>
                  <a:srgbClr val="0F243E"/>
                </a:solidFill>
                <a:latin typeface="Wingdings"/>
                <a:cs typeface="Wingdings"/>
              </a:rPr>
              <a:t></a:t>
            </a:r>
            <a:r>
              <a:rPr sz="3100" spc="-165" dirty="0">
                <a:solidFill>
                  <a:srgbClr val="0F243E"/>
                </a:solidFill>
                <a:latin typeface="Times New Roman"/>
                <a:cs typeface="Times New Roman"/>
              </a:rPr>
              <a:t> </a:t>
            </a:r>
            <a:r>
              <a:rPr sz="3100" spc="-20" dirty="0">
                <a:solidFill>
                  <a:srgbClr val="0F243E"/>
                </a:solidFill>
                <a:latin typeface="Microsoft Sans Serif"/>
                <a:cs typeface="Microsoft Sans Serif"/>
              </a:rPr>
              <a:t>=</a:t>
            </a:r>
            <a:endParaRPr sz="3100">
              <a:latin typeface="Microsoft Sans Serif"/>
              <a:cs typeface="Microsoft Sans Serif"/>
            </a:endParaRPr>
          </a:p>
        </p:txBody>
      </p:sp>
      <p:sp>
        <p:nvSpPr>
          <p:cNvPr id="17" name="object 17"/>
          <p:cNvSpPr/>
          <p:nvPr/>
        </p:nvSpPr>
        <p:spPr>
          <a:xfrm>
            <a:off x="1031700" y="5164201"/>
            <a:ext cx="1150620" cy="777240"/>
          </a:xfrm>
          <a:custGeom>
            <a:avLst/>
            <a:gdLst/>
            <a:ahLst/>
            <a:cxnLst/>
            <a:rect l="l" t="t" r="r" b="b"/>
            <a:pathLst>
              <a:path w="1150620" h="777239">
                <a:moveTo>
                  <a:pt x="1012110" y="0"/>
                </a:moveTo>
                <a:lnTo>
                  <a:pt x="1000934" y="12826"/>
                </a:lnTo>
                <a:lnTo>
                  <a:pt x="1024173" y="38425"/>
                </a:lnTo>
                <a:lnTo>
                  <a:pt x="1045304" y="70262"/>
                </a:lnTo>
                <a:lnTo>
                  <a:pt x="1064317" y="108338"/>
                </a:lnTo>
                <a:lnTo>
                  <a:pt x="1081198" y="152654"/>
                </a:lnTo>
                <a:lnTo>
                  <a:pt x="1092582" y="192432"/>
                </a:lnTo>
                <a:lnTo>
                  <a:pt x="1101436" y="235880"/>
                </a:lnTo>
                <a:lnTo>
                  <a:pt x="1107761" y="283010"/>
                </a:lnTo>
                <a:lnTo>
                  <a:pt x="1111556" y="333835"/>
                </a:lnTo>
                <a:lnTo>
                  <a:pt x="1112821" y="388366"/>
                </a:lnTo>
                <a:lnTo>
                  <a:pt x="1111556" y="442894"/>
                </a:lnTo>
                <a:lnTo>
                  <a:pt x="1107761" y="493736"/>
                </a:lnTo>
                <a:lnTo>
                  <a:pt x="1101436" y="540890"/>
                </a:lnTo>
                <a:lnTo>
                  <a:pt x="1092582" y="584358"/>
                </a:lnTo>
                <a:lnTo>
                  <a:pt x="1081198" y="624141"/>
                </a:lnTo>
                <a:lnTo>
                  <a:pt x="1064317" y="668439"/>
                </a:lnTo>
                <a:lnTo>
                  <a:pt x="1045304" y="706501"/>
                </a:lnTo>
                <a:lnTo>
                  <a:pt x="1024173" y="738323"/>
                </a:lnTo>
                <a:lnTo>
                  <a:pt x="1000934" y="763905"/>
                </a:lnTo>
                <a:lnTo>
                  <a:pt x="1012110" y="776770"/>
                </a:lnTo>
                <a:lnTo>
                  <a:pt x="1064021" y="719578"/>
                </a:lnTo>
                <a:lnTo>
                  <a:pt x="1087333" y="680633"/>
                </a:lnTo>
                <a:lnTo>
                  <a:pt x="1108884" y="634784"/>
                </a:lnTo>
                <a:lnTo>
                  <a:pt x="1123710" y="593374"/>
                </a:lnTo>
                <a:lnTo>
                  <a:pt x="1135263" y="548013"/>
                </a:lnTo>
                <a:lnTo>
                  <a:pt x="1143530" y="498702"/>
                </a:lnTo>
                <a:lnTo>
                  <a:pt x="1148500" y="445443"/>
                </a:lnTo>
                <a:lnTo>
                  <a:pt x="1150159" y="388239"/>
                </a:lnTo>
                <a:lnTo>
                  <a:pt x="1148500" y="331136"/>
                </a:lnTo>
                <a:lnTo>
                  <a:pt x="1143530" y="277948"/>
                </a:lnTo>
                <a:lnTo>
                  <a:pt x="1135263" y="228685"/>
                </a:lnTo>
                <a:lnTo>
                  <a:pt x="1123710" y="183360"/>
                </a:lnTo>
                <a:lnTo>
                  <a:pt x="1108884" y="141986"/>
                </a:lnTo>
                <a:lnTo>
                  <a:pt x="1087333" y="96119"/>
                </a:lnTo>
                <a:lnTo>
                  <a:pt x="1064021" y="57181"/>
                </a:lnTo>
                <a:lnTo>
                  <a:pt x="1038946" y="25149"/>
                </a:lnTo>
                <a:lnTo>
                  <a:pt x="1012110" y="0"/>
                </a:lnTo>
                <a:close/>
              </a:path>
              <a:path w="1150620" h="777239">
                <a:moveTo>
                  <a:pt x="138045" y="0"/>
                </a:moveTo>
                <a:lnTo>
                  <a:pt x="86107" y="57181"/>
                </a:lnTo>
                <a:lnTo>
                  <a:pt x="62805" y="96119"/>
                </a:lnTo>
                <a:lnTo>
                  <a:pt x="41284" y="141986"/>
                </a:lnTo>
                <a:lnTo>
                  <a:pt x="26422" y="183360"/>
                </a:lnTo>
                <a:lnTo>
                  <a:pt x="14861" y="228685"/>
                </a:lnTo>
                <a:lnTo>
                  <a:pt x="6603" y="277948"/>
                </a:lnTo>
                <a:lnTo>
                  <a:pt x="1648" y="331136"/>
                </a:lnTo>
                <a:lnTo>
                  <a:pt x="0" y="388366"/>
                </a:lnTo>
                <a:lnTo>
                  <a:pt x="1648" y="445443"/>
                </a:lnTo>
                <a:lnTo>
                  <a:pt x="6603" y="498702"/>
                </a:lnTo>
                <a:lnTo>
                  <a:pt x="14861" y="548013"/>
                </a:lnTo>
                <a:lnTo>
                  <a:pt x="26422" y="593374"/>
                </a:lnTo>
                <a:lnTo>
                  <a:pt x="41284" y="634784"/>
                </a:lnTo>
                <a:lnTo>
                  <a:pt x="62805" y="680633"/>
                </a:lnTo>
                <a:lnTo>
                  <a:pt x="86107" y="719578"/>
                </a:lnTo>
                <a:lnTo>
                  <a:pt x="111187" y="751623"/>
                </a:lnTo>
                <a:lnTo>
                  <a:pt x="138045" y="776770"/>
                </a:lnTo>
                <a:lnTo>
                  <a:pt x="149183" y="763905"/>
                </a:lnTo>
                <a:lnTo>
                  <a:pt x="125949" y="738323"/>
                </a:lnTo>
                <a:lnTo>
                  <a:pt x="104828" y="706501"/>
                </a:lnTo>
                <a:lnTo>
                  <a:pt x="85821" y="668439"/>
                </a:lnTo>
                <a:lnTo>
                  <a:pt x="68931" y="624141"/>
                </a:lnTo>
                <a:lnTo>
                  <a:pt x="57526" y="584358"/>
                </a:lnTo>
                <a:lnTo>
                  <a:pt x="48654" y="540890"/>
                </a:lnTo>
                <a:lnTo>
                  <a:pt x="42316" y="493736"/>
                </a:lnTo>
                <a:lnTo>
                  <a:pt x="38513" y="442894"/>
                </a:lnTo>
                <a:lnTo>
                  <a:pt x="37248" y="388239"/>
                </a:lnTo>
                <a:lnTo>
                  <a:pt x="38513" y="333835"/>
                </a:lnTo>
                <a:lnTo>
                  <a:pt x="42316" y="283010"/>
                </a:lnTo>
                <a:lnTo>
                  <a:pt x="48654" y="235880"/>
                </a:lnTo>
                <a:lnTo>
                  <a:pt x="57526" y="192432"/>
                </a:lnTo>
                <a:lnTo>
                  <a:pt x="68931" y="152654"/>
                </a:lnTo>
                <a:lnTo>
                  <a:pt x="85821" y="108338"/>
                </a:lnTo>
                <a:lnTo>
                  <a:pt x="104828" y="70262"/>
                </a:lnTo>
                <a:lnTo>
                  <a:pt x="125949" y="38425"/>
                </a:lnTo>
                <a:lnTo>
                  <a:pt x="149183" y="12826"/>
                </a:lnTo>
                <a:lnTo>
                  <a:pt x="138045" y="0"/>
                </a:lnTo>
                <a:close/>
              </a:path>
            </a:pathLst>
          </a:custGeom>
          <a:solidFill>
            <a:srgbClr val="0F243E"/>
          </a:solidFill>
        </p:spPr>
        <p:txBody>
          <a:bodyPr wrap="square" lIns="0" tIns="0" rIns="0" bIns="0" rtlCol="0"/>
          <a:lstStyle/>
          <a:p>
            <a:endParaRPr/>
          </a:p>
        </p:txBody>
      </p:sp>
      <p:sp>
        <p:nvSpPr>
          <p:cNvPr id="18" name="object 18"/>
          <p:cNvSpPr txBox="1"/>
          <p:nvPr/>
        </p:nvSpPr>
        <p:spPr>
          <a:xfrm>
            <a:off x="1181506" y="5068061"/>
            <a:ext cx="851535" cy="959485"/>
          </a:xfrm>
          <a:prstGeom prst="rect">
            <a:avLst/>
          </a:prstGeom>
        </p:spPr>
        <p:txBody>
          <a:bodyPr vert="horz" wrap="square" lIns="0" tIns="12065" rIns="0" bIns="0" rtlCol="0">
            <a:spAutoFit/>
          </a:bodyPr>
          <a:lstStyle/>
          <a:p>
            <a:pPr marL="12700">
              <a:lnSpc>
                <a:spcPts val="3679"/>
              </a:lnSpc>
              <a:spcBef>
                <a:spcPts val="95"/>
              </a:spcBef>
              <a:tabLst>
                <a:tab pos="633095" algn="l"/>
              </a:tabLst>
            </a:pPr>
            <a:r>
              <a:rPr sz="3100" spc="65" dirty="0">
                <a:solidFill>
                  <a:srgbClr val="0F243E"/>
                </a:solidFill>
                <a:latin typeface="Microsoft Sans Serif"/>
                <a:cs typeface="Microsoft Sans Serif"/>
              </a:rPr>
              <a:t>2	</a:t>
            </a:r>
            <a:r>
              <a:rPr sz="3100" spc="-455" dirty="0">
                <a:solidFill>
                  <a:srgbClr val="0F243E"/>
                </a:solidFill>
                <a:latin typeface="Microsoft Sans Serif"/>
                <a:cs typeface="Microsoft Sans Serif"/>
              </a:rPr>
              <a:t>E</a:t>
            </a:r>
            <a:endParaRPr sz="3100">
              <a:latin typeface="Microsoft Sans Serif"/>
              <a:cs typeface="Microsoft Sans Serif"/>
            </a:endParaRPr>
          </a:p>
          <a:p>
            <a:pPr marL="22860">
              <a:lnSpc>
                <a:spcPts val="3679"/>
              </a:lnSpc>
              <a:tabLst>
                <a:tab pos="633095" algn="l"/>
              </a:tabLst>
            </a:pPr>
            <a:r>
              <a:rPr sz="3100" spc="-455" dirty="0">
                <a:solidFill>
                  <a:srgbClr val="0F243E"/>
                </a:solidFill>
                <a:latin typeface="Microsoft Sans Serif"/>
                <a:cs typeface="Microsoft Sans Serif"/>
              </a:rPr>
              <a:t>E	E</a:t>
            </a:r>
            <a:endParaRPr sz="3100">
              <a:latin typeface="Microsoft Sans Serif"/>
              <a:cs typeface="Microsoft Sans Serif"/>
            </a:endParaRPr>
          </a:p>
        </p:txBody>
      </p:sp>
      <p:sp>
        <p:nvSpPr>
          <p:cNvPr id="19" name="object 19"/>
          <p:cNvSpPr txBox="1"/>
          <p:nvPr/>
        </p:nvSpPr>
        <p:spPr>
          <a:xfrm>
            <a:off x="2289810" y="5259730"/>
            <a:ext cx="215900" cy="497840"/>
          </a:xfrm>
          <a:prstGeom prst="rect">
            <a:avLst/>
          </a:prstGeom>
        </p:spPr>
        <p:txBody>
          <a:bodyPr vert="horz" wrap="square" lIns="0" tIns="12065" rIns="0" bIns="0" rtlCol="0">
            <a:spAutoFit/>
          </a:bodyPr>
          <a:lstStyle/>
          <a:p>
            <a:pPr marL="12700">
              <a:lnSpc>
                <a:spcPct val="100000"/>
              </a:lnSpc>
              <a:spcBef>
                <a:spcPts val="95"/>
              </a:spcBef>
            </a:pPr>
            <a:r>
              <a:rPr sz="3100" spc="-5" dirty="0">
                <a:solidFill>
                  <a:srgbClr val="0F243E"/>
                </a:solidFill>
                <a:latin typeface="Cambria Math"/>
                <a:cs typeface="Cambria Math"/>
              </a:rPr>
              <a:t>∗</a:t>
            </a:r>
            <a:endParaRPr sz="3100">
              <a:latin typeface="Cambria Math"/>
              <a:cs typeface="Cambria Math"/>
            </a:endParaRPr>
          </a:p>
        </p:txBody>
      </p:sp>
      <p:sp>
        <p:nvSpPr>
          <p:cNvPr id="20" name="object 20"/>
          <p:cNvSpPr/>
          <p:nvPr/>
        </p:nvSpPr>
        <p:spPr>
          <a:xfrm>
            <a:off x="2700147" y="5228082"/>
            <a:ext cx="1148080" cy="648970"/>
          </a:xfrm>
          <a:custGeom>
            <a:avLst/>
            <a:gdLst/>
            <a:ahLst/>
            <a:cxnLst/>
            <a:rect l="l" t="t" r="r" b="b"/>
            <a:pathLst>
              <a:path w="1148079" h="648970">
                <a:moveTo>
                  <a:pt x="1007617" y="0"/>
                </a:moveTo>
                <a:lnTo>
                  <a:pt x="1001394" y="15367"/>
                </a:lnTo>
                <a:lnTo>
                  <a:pt x="1025618" y="35059"/>
                </a:lnTo>
                <a:lnTo>
                  <a:pt x="1047067" y="60610"/>
                </a:lnTo>
                <a:lnTo>
                  <a:pt x="1081786" y="129286"/>
                </a:lnTo>
                <a:lnTo>
                  <a:pt x="1094620" y="171698"/>
                </a:lnTo>
                <a:lnTo>
                  <a:pt x="1103788" y="218360"/>
                </a:lnTo>
                <a:lnTo>
                  <a:pt x="1109289" y="269285"/>
                </a:lnTo>
                <a:lnTo>
                  <a:pt x="1111123" y="324485"/>
                </a:lnTo>
                <a:lnTo>
                  <a:pt x="1109293" y="378796"/>
                </a:lnTo>
                <a:lnTo>
                  <a:pt x="1103820" y="429220"/>
                </a:lnTo>
                <a:lnTo>
                  <a:pt x="1094728" y="475755"/>
                </a:lnTo>
                <a:lnTo>
                  <a:pt x="1082039" y="518401"/>
                </a:lnTo>
                <a:lnTo>
                  <a:pt x="1066081" y="556101"/>
                </a:lnTo>
                <a:lnTo>
                  <a:pt x="1025782" y="613504"/>
                </a:lnTo>
                <a:lnTo>
                  <a:pt x="1001394" y="633209"/>
                </a:lnTo>
                <a:lnTo>
                  <a:pt x="1007617" y="648563"/>
                </a:lnTo>
                <a:lnTo>
                  <a:pt x="1065307" y="602394"/>
                </a:lnTo>
                <a:lnTo>
                  <a:pt x="1089235" y="568869"/>
                </a:lnTo>
                <a:lnTo>
                  <a:pt x="1109852" y="528383"/>
                </a:lnTo>
                <a:lnTo>
                  <a:pt x="1126428" y="482641"/>
                </a:lnTo>
                <a:lnTo>
                  <a:pt x="1138253" y="433349"/>
                </a:lnTo>
                <a:lnTo>
                  <a:pt x="1145339" y="380504"/>
                </a:lnTo>
                <a:lnTo>
                  <a:pt x="1147699" y="324104"/>
                </a:lnTo>
                <a:lnTo>
                  <a:pt x="1145339" y="267406"/>
                </a:lnTo>
                <a:lnTo>
                  <a:pt x="1138253" y="214471"/>
                </a:lnTo>
                <a:lnTo>
                  <a:pt x="1126428" y="165298"/>
                </a:lnTo>
                <a:lnTo>
                  <a:pt x="1109852" y="119888"/>
                </a:lnTo>
                <a:lnTo>
                  <a:pt x="1089235" y="79688"/>
                </a:lnTo>
                <a:lnTo>
                  <a:pt x="1065307" y="46323"/>
                </a:lnTo>
                <a:lnTo>
                  <a:pt x="1038094" y="19768"/>
                </a:lnTo>
                <a:lnTo>
                  <a:pt x="1007617" y="0"/>
                </a:lnTo>
                <a:close/>
              </a:path>
              <a:path w="1148079" h="648970">
                <a:moveTo>
                  <a:pt x="139953" y="0"/>
                </a:moveTo>
                <a:lnTo>
                  <a:pt x="82327" y="46323"/>
                </a:lnTo>
                <a:lnTo>
                  <a:pt x="58443" y="79688"/>
                </a:lnTo>
                <a:lnTo>
                  <a:pt x="37845" y="119888"/>
                </a:lnTo>
                <a:lnTo>
                  <a:pt x="21270" y="165298"/>
                </a:lnTo>
                <a:lnTo>
                  <a:pt x="9445" y="214471"/>
                </a:lnTo>
                <a:lnTo>
                  <a:pt x="2359" y="267406"/>
                </a:lnTo>
                <a:lnTo>
                  <a:pt x="0" y="324104"/>
                </a:lnTo>
                <a:lnTo>
                  <a:pt x="2359" y="380504"/>
                </a:lnTo>
                <a:lnTo>
                  <a:pt x="9445" y="433349"/>
                </a:lnTo>
                <a:lnTo>
                  <a:pt x="21270" y="482641"/>
                </a:lnTo>
                <a:lnTo>
                  <a:pt x="37845" y="528383"/>
                </a:lnTo>
                <a:lnTo>
                  <a:pt x="58443" y="568869"/>
                </a:lnTo>
                <a:lnTo>
                  <a:pt x="82327" y="602394"/>
                </a:lnTo>
                <a:lnTo>
                  <a:pt x="139953" y="648563"/>
                </a:lnTo>
                <a:lnTo>
                  <a:pt x="146303" y="633209"/>
                </a:lnTo>
                <a:lnTo>
                  <a:pt x="121898" y="613504"/>
                </a:lnTo>
                <a:lnTo>
                  <a:pt x="100314" y="587802"/>
                </a:lnTo>
                <a:lnTo>
                  <a:pt x="65658" y="518401"/>
                </a:lnTo>
                <a:lnTo>
                  <a:pt x="52970" y="475755"/>
                </a:lnTo>
                <a:lnTo>
                  <a:pt x="43878" y="429220"/>
                </a:lnTo>
                <a:lnTo>
                  <a:pt x="38405" y="378796"/>
                </a:lnTo>
                <a:lnTo>
                  <a:pt x="36575" y="324485"/>
                </a:lnTo>
                <a:lnTo>
                  <a:pt x="38409" y="269285"/>
                </a:lnTo>
                <a:lnTo>
                  <a:pt x="43910" y="218360"/>
                </a:lnTo>
                <a:lnTo>
                  <a:pt x="53078" y="171698"/>
                </a:lnTo>
                <a:lnTo>
                  <a:pt x="65912" y="129286"/>
                </a:lnTo>
                <a:lnTo>
                  <a:pt x="81938" y="92019"/>
                </a:lnTo>
                <a:lnTo>
                  <a:pt x="122134" y="35059"/>
                </a:lnTo>
                <a:lnTo>
                  <a:pt x="146303" y="15367"/>
                </a:lnTo>
                <a:lnTo>
                  <a:pt x="139953" y="0"/>
                </a:lnTo>
                <a:close/>
              </a:path>
            </a:pathLst>
          </a:custGeom>
          <a:solidFill>
            <a:srgbClr val="0F243E"/>
          </a:solidFill>
        </p:spPr>
        <p:txBody>
          <a:bodyPr wrap="square" lIns="0" tIns="0" rIns="0" bIns="0" rtlCol="0"/>
          <a:lstStyle/>
          <a:p>
            <a:endParaRPr/>
          </a:p>
        </p:txBody>
      </p:sp>
      <p:sp>
        <p:nvSpPr>
          <p:cNvPr id="21" name="object 21"/>
          <p:cNvSpPr txBox="1"/>
          <p:nvPr/>
        </p:nvSpPr>
        <p:spPr>
          <a:xfrm>
            <a:off x="2847594" y="5049773"/>
            <a:ext cx="854710" cy="959485"/>
          </a:xfrm>
          <a:prstGeom prst="rect">
            <a:avLst/>
          </a:prstGeom>
        </p:spPr>
        <p:txBody>
          <a:bodyPr vert="horz" wrap="square" lIns="0" tIns="12065" rIns="0" bIns="0" rtlCol="0">
            <a:spAutoFit/>
          </a:bodyPr>
          <a:lstStyle/>
          <a:p>
            <a:pPr marL="12700">
              <a:lnSpc>
                <a:spcPts val="3679"/>
              </a:lnSpc>
              <a:spcBef>
                <a:spcPts val="95"/>
              </a:spcBef>
              <a:tabLst>
                <a:tab pos="623570" algn="l"/>
              </a:tabLst>
            </a:pPr>
            <a:r>
              <a:rPr sz="3100" spc="-5" dirty="0">
                <a:solidFill>
                  <a:srgbClr val="0F243E"/>
                </a:solidFill>
                <a:latin typeface="Cambria Math"/>
                <a:cs typeface="Cambria Math"/>
              </a:rPr>
              <a:t>1	4</a:t>
            </a:r>
            <a:endParaRPr sz="3100">
              <a:latin typeface="Cambria Math"/>
              <a:cs typeface="Cambria Math"/>
            </a:endParaRPr>
          </a:p>
          <a:p>
            <a:pPr marL="12700">
              <a:lnSpc>
                <a:spcPts val="3679"/>
              </a:lnSpc>
              <a:tabLst>
                <a:tab pos="623570" algn="l"/>
              </a:tabLst>
            </a:pPr>
            <a:r>
              <a:rPr sz="3100" spc="-5" dirty="0">
                <a:solidFill>
                  <a:srgbClr val="0F243E"/>
                </a:solidFill>
                <a:latin typeface="Cambria Math"/>
                <a:cs typeface="Cambria Math"/>
              </a:rPr>
              <a:t>4	1</a:t>
            </a:r>
            <a:endParaRPr sz="3100">
              <a:latin typeface="Cambria Math"/>
              <a:cs typeface="Cambria Math"/>
            </a:endParaRPr>
          </a:p>
        </p:txBody>
      </p:sp>
      <p:sp>
        <p:nvSpPr>
          <p:cNvPr id="22" name="object 22"/>
          <p:cNvSpPr txBox="1"/>
          <p:nvPr/>
        </p:nvSpPr>
        <p:spPr>
          <a:xfrm>
            <a:off x="3982973" y="5259730"/>
            <a:ext cx="253365" cy="497840"/>
          </a:xfrm>
          <a:prstGeom prst="rect">
            <a:avLst/>
          </a:prstGeom>
        </p:spPr>
        <p:txBody>
          <a:bodyPr vert="horz" wrap="square" lIns="0" tIns="12065" rIns="0" bIns="0" rtlCol="0">
            <a:spAutoFit/>
          </a:bodyPr>
          <a:lstStyle/>
          <a:p>
            <a:pPr marL="12700">
              <a:lnSpc>
                <a:spcPct val="100000"/>
              </a:lnSpc>
              <a:spcBef>
                <a:spcPts val="95"/>
              </a:spcBef>
            </a:pPr>
            <a:r>
              <a:rPr sz="3100" spc="-20" dirty="0">
                <a:solidFill>
                  <a:srgbClr val="0F243E"/>
                </a:solidFill>
                <a:latin typeface="Microsoft Sans Serif"/>
                <a:cs typeface="Microsoft Sans Serif"/>
              </a:rPr>
              <a:t>=</a:t>
            </a:r>
            <a:endParaRPr sz="3100">
              <a:latin typeface="Microsoft Sans Serif"/>
              <a:cs typeface="Microsoft Sans Serif"/>
            </a:endParaRPr>
          </a:p>
        </p:txBody>
      </p:sp>
      <p:sp>
        <p:nvSpPr>
          <p:cNvPr id="23" name="object 23"/>
          <p:cNvSpPr/>
          <p:nvPr/>
        </p:nvSpPr>
        <p:spPr>
          <a:xfrm>
            <a:off x="4368932" y="5051044"/>
            <a:ext cx="4655820" cy="1002665"/>
          </a:xfrm>
          <a:custGeom>
            <a:avLst/>
            <a:gdLst/>
            <a:ahLst/>
            <a:cxnLst/>
            <a:rect l="l" t="t" r="r" b="b"/>
            <a:pathLst>
              <a:path w="4655820" h="1002664">
                <a:moveTo>
                  <a:pt x="4483601" y="0"/>
                </a:moveTo>
                <a:lnTo>
                  <a:pt x="4474584" y="14477"/>
                </a:lnTo>
                <a:lnTo>
                  <a:pt x="4500478" y="44593"/>
                </a:lnTo>
                <a:lnTo>
                  <a:pt x="4523909" y="79469"/>
                </a:lnTo>
                <a:lnTo>
                  <a:pt x="4544883" y="119112"/>
                </a:lnTo>
                <a:lnTo>
                  <a:pt x="4563407" y="163529"/>
                </a:lnTo>
                <a:lnTo>
                  <a:pt x="4579486" y="212724"/>
                </a:lnTo>
                <a:lnTo>
                  <a:pt x="4590788" y="256604"/>
                </a:lnTo>
                <a:lnTo>
                  <a:pt x="4600051" y="302142"/>
                </a:lnTo>
                <a:lnTo>
                  <a:pt x="4607268" y="349345"/>
                </a:lnTo>
                <a:lnTo>
                  <a:pt x="4612431" y="398220"/>
                </a:lnTo>
                <a:lnTo>
                  <a:pt x="4615534" y="448774"/>
                </a:lnTo>
                <a:lnTo>
                  <a:pt x="4616570" y="501014"/>
                </a:lnTo>
                <a:lnTo>
                  <a:pt x="4615544" y="552156"/>
                </a:lnTo>
                <a:lnTo>
                  <a:pt x="4612464" y="601961"/>
                </a:lnTo>
                <a:lnTo>
                  <a:pt x="4607331" y="650427"/>
                </a:lnTo>
                <a:lnTo>
                  <a:pt x="4600145" y="697553"/>
                </a:lnTo>
                <a:lnTo>
                  <a:pt x="4590906" y="743338"/>
                </a:lnTo>
                <a:lnTo>
                  <a:pt x="4579613" y="787780"/>
                </a:lnTo>
                <a:lnTo>
                  <a:pt x="4563643" y="837832"/>
                </a:lnTo>
                <a:lnTo>
                  <a:pt x="4545149" y="882921"/>
                </a:lnTo>
                <a:lnTo>
                  <a:pt x="4524137" y="923048"/>
                </a:lnTo>
                <a:lnTo>
                  <a:pt x="4500613" y="958212"/>
                </a:lnTo>
                <a:lnTo>
                  <a:pt x="4474584" y="988415"/>
                </a:lnTo>
                <a:lnTo>
                  <a:pt x="4483601" y="1002614"/>
                </a:lnTo>
                <a:lnTo>
                  <a:pt x="4513902" y="972984"/>
                </a:lnTo>
                <a:lnTo>
                  <a:pt x="4541568" y="937848"/>
                </a:lnTo>
                <a:lnTo>
                  <a:pt x="4566620" y="897204"/>
                </a:lnTo>
                <a:lnTo>
                  <a:pt x="4589074" y="851055"/>
                </a:lnTo>
                <a:lnTo>
                  <a:pt x="4608950" y="799401"/>
                </a:lnTo>
                <a:lnTo>
                  <a:pt x="4623100" y="753322"/>
                </a:lnTo>
                <a:lnTo>
                  <a:pt x="4634684" y="705765"/>
                </a:lnTo>
                <a:lnTo>
                  <a:pt x="4643701" y="656729"/>
                </a:lnTo>
                <a:lnTo>
                  <a:pt x="4650145" y="606216"/>
                </a:lnTo>
                <a:lnTo>
                  <a:pt x="4654015" y="554226"/>
                </a:lnTo>
                <a:lnTo>
                  <a:pt x="4655305" y="500760"/>
                </a:lnTo>
                <a:lnTo>
                  <a:pt x="4654015" y="446574"/>
                </a:lnTo>
                <a:lnTo>
                  <a:pt x="4650145" y="394123"/>
                </a:lnTo>
                <a:lnTo>
                  <a:pt x="4643701" y="343407"/>
                </a:lnTo>
                <a:lnTo>
                  <a:pt x="4634684" y="294428"/>
                </a:lnTo>
                <a:lnTo>
                  <a:pt x="4623100" y="247184"/>
                </a:lnTo>
                <a:lnTo>
                  <a:pt x="4608950" y="201675"/>
                </a:lnTo>
                <a:lnTo>
                  <a:pt x="4589074" y="150697"/>
                </a:lnTo>
                <a:lnTo>
                  <a:pt x="4566620" y="105046"/>
                </a:lnTo>
                <a:lnTo>
                  <a:pt x="4541568" y="64717"/>
                </a:lnTo>
                <a:lnTo>
                  <a:pt x="4513902" y="29703"/>
                </a:lnTo>
                <a:lnTo>
                  <a:pt x="4483601" y="0"/>
                </a:lnTo>
                <a:close/>
              </a:path>
              <a:path w="4655820" h="1002664">
                <a:moveTo>
                  <a:pt x="171570" y="0"/>
                </a:moveTo>
                <a:lnTo>
                  <a:pt x="141320" y="29703"/>
                </a:lnTo>
                <a:lnTo>
                  <a:pt x="113667" y="64717"/>
                </a:lnTo>
                <a:lnTo>
                  <a:pt x="88616" y="105046"/>
                </a:lnTo>
                <a:lnTo>
                  <a:pt x="66175" y="150697"/>
                </a:lnTo>
                <a:lnTo>
                  <a:pt x="46348" y="201675"/>
                </a:lnTo>
                <a:lnTo>
                  <a:pt x="32155" y="247184"/>
                </a:lnTo>
                <a:lnTo>
                  <a:pt x="20558" y="294428"/>
                </a:lnTo>
                <a:lnTo>
                  <a:pt x="11550" y="343407"/>
                </a:lnTo>
                <a:lnTo>
                  <a:pt x="5125" y="394123"/>
                </a:lnTo>
                <a:lnTo>
                  <a:pt x="1275" y="446574"/>
                </a:lnTo>
                <a:lnTo>
                  <a:pt x="0" y="501014"/>
                </a:lnTo>
                <a:lnTo>
                  <a:pt x="1275" y="554226"/>
                </a:lnTo>
                <a:lnTo>
                  <a:pt x="5125" y="606216"/>
                </a:lnTo>
                <a:lnTo>
                  <a:pt x="11550" y="656729"/>
                </a:lnTo>
                <a:lnTo>
                  <a:pt x="20558" y="705765"/>
                </a:lnTo>
                <a:lnTo>
                  <a:pt x="32155" y="753322"/>
                </a:lnTo>
                <a:lnTo>
                  <a:pt x="46348" y="799401"/>
                </a:lnTo>
                <a:lnTo>
                  <a:pt x="66175" y="851055"/>
                </a:lnTo>
                <a:lnTo>
                  <a:pt x="88616" y="897204"/>
                </a:lnTo>
                <a:lnTo>
                  <a:pt x="113667" y="937848"/>
                </a:lnTo>
                <a:lnTo>
                  <a:pt x="141320" y="972984"/>
                </a:lnTo>
                <a:lnTo>
                  <a:pt x="171570" y="1002614"/>
                </a:lnTo>
                <a:lnTo>
                  <a:pt x="180587" y="988415"/>
                </a:lnTo>
                <a:lnTo>
                  <a:pt x="154571" y="958212"/>
                </a:lnTo>
                <a:lnTo>
                  <a:pt x="131072" y="923048"/>
                </a:lnTo>
                <a:lnTo>
                  <a:pt x="110078" y="882921"/>
                </a:lnTo>
                <a:lnTo>
                  <a:pt x="91578" y="837832"/>
                </a:lnTo>
                <a:lnTo>
                  <a:pt x="75558" y="787780"/>
                </a:lnTo>
                <a:lnTo>
                  <a:pt x="64319" y="743338"/>
                </a:lnTo>
                <a:lnTo>
                  <a:pt x="55116" y="697553"/>
                </a:lnTo>
                <a:lnTo>
                  <a:pt x="47952" y="650427"/>
                </a:lnTo>
                <a:lnTo>
                  <a:pt x="42830" y="601961"/>
                </a:lnTo>
                <a:lnTo>
                  <a:pt x="39754" y="552156"/>
                </a:lnTo>
                <a:lnTo>
                  <a:pt x="38733" y="500760"/>
                </a:lnTo>
                <a:lnTo>
                  <a:pt x="39755" y="448774"/>
                </a:lnTo>
                <a:lnTo>
                  <a:pt x="42835" y="398220"/>
                </a:lnTo>
                <a:lnTo>
                  <a:pt x="47968" y="349345"/>
                </a:lnTo>
                <a:lnTo>
                  <a:pt x="55154" y="302142"/>
                </a:lnTo>
                <a:lnTo>
                  <a:pt x="64393" y="256604"/>
                </a:lnTo>
                <a:lnTo>
                  <a:pt x="75685" y="212724"/>
                </a:lnTo>
                <a:lnTo>
                  <a:pt x="91704" y="163529"/>
                </a:lnTo>
                <a:lnTo>
                  <a:pt x="110197" y="119112"/>
                </a:lnTo>
                <a:lnTo>
                  <a:pt x="131171" y="79469"/>
                </a:lnTo>
                <a:lnTo>
                  <a:pt x="154633" y="44593"/>
                </a:lnTo>
                <a:lnTo>
                  <a:pt x="180587" y="14477"/>
                </a:lnTo>
                <a:lnTo>
                  <a:pt x="171570" y="0"/>
                </a:lnTo>
                <a:close/>
              </a:path>
            </a:pathLst>
          </a:custGeom>
          <a:solidFill>
            <a:srgbClr val="0F243E"/>
          </a:solidFill>
        </p:spPr>
        <p:txBody>
          <a:bodyPr wrap="square" lIns="0" tIns="0" rIns="0" bIns="0" rtlCol="0"/>
          <a:lstStyle/>
          <a:p>
            <a:endParaRPr/>
          </a:p>
        </p:txBody>
      </p:sp>
      <p:sp>
        <p:nvSpPr>
          <p:cNvPr id="24" name="object 24"/>
          <p:cNvSpPr txBox="1"/>
          <p:nvPr/>
        </p:nvSpPr>
        <p:spPr>
          <a:xfrm>
            <a:off x="4551679" y="4939837"/>
            <a:ext cx="1961514" cy="1085850"/>
          </a:xfrm>
          <a:prstGeom prst="rect">
            <a:avLst/>
          </a:prstGeom>
        </p:spPr>
        <p:txBody>
          <a:bodyPr vert="horz" wrap="square" lIns="0" tIns="12700" rIns="0" bIns="0" rtlCol="0">
            <a:spAutoFit/>
          </a:bodyPr>
          <a:lstStyle/>
          <a:p>
            <a:pPr marL="12700" marR="5080">
              <a:lnSpc>
                <a:spcPct val="112200"/>
              </a:lnSpc>
              <a:spcBef>
                <a:spcPts val="100"/>
              </a:spcBef>
            </a:pPr>
            <a:r>
              <a:rPr sz="3100" spc="-10" dirty="0">
                <a:solidFill>
                  <a:srgbClr val="0F243E"/>
                </a:solidFill>
                <a:latin typeface="Cambria Math"/>
                <a:cs typeface="Cambria Math"/>
              </a:rPr>
              <a:t>(</a:t>
            </a:r>
            <a:r>
              <a:rPr sz="3100" spc="60" dirty="0">
                <a:solidFill>
                  <a:srgbClr val="0F243E"/>
                </a:solidFill>
                <a:latin typeface="Microsoft Sans Serif"/>
                <a:cs typeface="Microsoft Sans Serif"/>
              </a:rPr>
              <a:t>2</a:t>
            </a:r>
            <a:r>
              <a:rPr sz="3100" spc="-5" dirty="0">
                <a:solidFill>
                  <a:srgbClr val="0F243E"/>
                </a:solidFill>
                <a:latin typeface="Cambria Math"/>
                <a:cs typeface="Cambria Math"/>
              </a:rPr>
              <a:t>∗</a:t>
            </a:r>
            <a:r>
              <a:rPr sz="3100" spc="60" dirty="0">
                <a:solidFill>
                  <a:srgbClr val="0F243E"/>
                </a:solidFill>
                <a:latin typeface="Microsoft Sans Serif"/>
                <a:cs typeface="Microsoft Sans Serif"/>
              </a:rPr>
              <a:t>1</a:t>
            </a:r>
            <a:r>
              <a:rPr sz="3100" spc="-5" dirty="0">
                <a:solidFill>
                  <a:srgbClr val="0F243E"/>
                </a:solidFill>
                <a:latin typeface="Cambria Math"/>
                <a:cs typeface="Cambria Math"/>
              </a:rPr>
              <a:t>⊕</a:t>
            </a:r>
            <a:r>
              <a:rPr sz="3100" spc="-459" dirty="0">
                <a:solidFill>
                  <a:srgbClr val="0F243E"/>
                </a:solidFill>
                <a:latin typeface="Microsoft Sans Serif"/>
                <a:cs typeface="Microsoft Sans Serif"/>
              </a:rPr>
              <a:t>E</a:t>
            </a:r>
            <a:r>
              <a:rPr sz="3100" spc="-5" dirty="0">
                <a:solidFill>
                  <a:srgbClr val="0F243E"/>
                </a:solidFill>
                <a:latin typeface="Cambria Math"/>
                <a:cs typeface="Cambria Math"/>
              </a:rPr>
              <a:t>∗</a:t>
            </a:r>
            <a:r>
              <a:rPr sz="3100" spc="60" dirty="0">
                <a:solidFill>
                  <a:srgbClr val="0F243E"/>
                </a:solidFill>
                <a:latin typeface="Microsoft Sans Serif"/>
                <a:cs typeface="Microsoft Sans Serif"/>
              </a:rPr>
              <a:t>4</a:t>
            </a:r>
            <a:r>
              <a:rPr sz="3100" spc="-114" dirty="0">
                <a:solidFill>
                  <a:srgbClr val="0F243E"/>
                </a:solidFill>
                <a:latin typeface="Microsoft Sans Serif"/>
                <a:cs typeface="Microsoft Sans Serif"/>
              </a:rPr>
              <a:t>)  </a:t>
            </a:r>
            <a:r>
              <a:rPr sz="3100" spc="-10" dirty="0">
                <a:solidFill>
                  <a:srgbClr val="0F243E"/>
                </a:solidFill>
                <a:latin typeface="Cambria Math"/>
                <a:cs typeface="Cambria Math"/>
              </a:rPr>
              <a:t>(</a:t>
            </a:r>
            <a:r>
              <a:rPr sz="3100" spc="60" dirty="0">
                <a:solidFill>
                  <a:srgbClr val="0F243E"/>
                </a:solidFill>
                <a:latin typeface="Microsoft Sans Serif"/>
                <a:cs typeface="Microsoft Sans Serif"/>
              </a:rPr>
              <a:t>2</a:t>
            </a:r>
            <a:r>
              <a:rPr sz="3100" spc="-5" dirty="0">
                <a:solidFill>
                  <a:srgbClr val="0F243E"/>
                </a:solidFill>
                <a:latin typeface="Cambria Math"/>
                <a:cs typeface="Cambria Math"/>
              </a:rPr>
              <a:t>∗</a:t>
            </a:r>
            <a:r>
              <a:rPr sz="3100" spc="60" dirty="0">
                <a:solidFill>
                  <a:srgbClr val="0F243E"/>
                </a:solidFill>
                <a:latin typeface="Microsoft Sans Serif"/>
                <a:cs typeface="Microsoft Sans Serif"/>
              </a:rPr>
              <a:t>4</a:t>
            </a:r>
            <a:r>
              <a:rPr sz="3100" spc="-5" dirty="0">
                <a:solidFill>
                  <a:srgbClr val="0F243E"/>
                </a:solidFill>
                <a:latin typeface="Cambria Math"/>
                <a:cs typeface="Cambria Math"/>
              </a:rPr>
              <a:t>⊕</a:t>
            </a:r>
            <a:r>
              <a:rPr sz="3100" spc="-465" dirty="0">
                <a:solidFill>
                  <a:srgbClr val="0F243E"/>
                </a:solidFill>
                <a:latin typeface="Microsoft Sans Serif"/>
                <a:cs typeface="Microsoft Sans Serif"/>
              </a:rPr>
              <a:t>E</a:t>
            </a:r>
            <a:r>
              <a:rPr sz="3100" spc="-5" dirty="0">
                <a:solidFill>
                  <a:srgbClr val="0F243E"/>
                </a:solidFill>
                <a:latin typeface="Cambria Math"/>
                <a:cs typeface="Cambria Math"/>
              </a:rPr>
              <a:t>∗</a:t>
            </a:r>
            <a:r>
              <a:rPr sz="3100" spc="60" dirty="0">
                <a:solidFill>
                  <a:srgbClr val="0F243E"/>
                </a:solidFill>
                <a:latin typeface="Microsoft Sans Serif"/>
                <a:cs typeface="Microsoft Sans Serif"/>
              </a:rPr>
              <a:t>1</a:t>
            </a:r>
            <a:r>
              <a:rPr sz="3100" spc="-130" dirty="0">
                <a:solidFill>
                  <a:srgbClr val="0F243E"/>
                </a:solidFill>
                <a:latin typeface="Microsoft Sans Serif"/>
                <a:cs typeface="Microsoft Sans Serif"/>
              </a:rPr>
              <a:t>)</a:t>
            </a:r>
            <a:endParaRPr sz="3100">
              <a:latin typeface="Microsoft Sans Serif"/>
              <a:cs typeface="Microsoft Sans Serif"/>
            </a:endParaRPr>
          </a:p>
        </p:txBody>
      </p:sp>
      <p:sp>
        <p:nvSpPr>
          <p:cNvPr id="27" name="object 27"/>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25" name="object 25"/>
          <p:cNvSpPr txBox="1"/>
          <p:nvPr/>
        </p:nvSpPr>
        <p:spPr>
          <a:xfrm>
            <a:off x="6882130" y="4939837"/>
            <a:ext cx="1961514" cy="1085850"/>
          </a:xfrm>
          <a:prstGeom prst="rect">
            <a:avLst/>
          </a:prstGeom>
        </p:spPr>
        <p:txBody>
          <a:bodyPr vert="horz" wrap="square" lIns="0" tIns="12700" rIns="0" bIns="0" rtlCol="0">
            <a:spAutoFit/>
          </a:bodyPr>
          <a:lstStyle/>
          <a:p>
            <a:pPr marL="12700" marR="5080" indent="10160">
              <a:lnSpc>
                <a:spcPct val="112200"/>
              </a:lnSpc>
              <a:spcBef>
                <a:spcPts val="100"/>
              </a:spcBef>
            </a:pPr>
            <a:r>
              <a:rPr sz="3100" spc="-10" dirty="0">
                <a:solidFill>
                  <a:srgbClr val="0F243E"/>
                </a:solidFill>
                <a:latin typeface="Cambria Math"/>
                <a:cs typeface="Cambria Math"/>
              </a:rPr>
              <a:t>(</a:t>
            </a:r>
            <a:r>
              <a:rPr sz="3100" spc="-459" dirty="0">
                <a:solidFill>
                  <a:srgbClr val="0F243E"/>
                </a:solidFill>
                <a:latin typeface="Microsoft Sans Serif"/>
                <a:cs typeface="Microsoft Sans Serif"/>
              </a:rPr>
              <a:t>E</a:t>
            </a:r>
            <a:r>
              <a:rPr sz="3100" spc="-5" dirty="0">
                <a:solidFill>
                  <a:srgbClr val="0F243E"/>
                </a:solidFill>
                <a:latin typeface="Cambria Math"/>
                <a:cs typeface="Cambria Math"/>
              </a:rPr>
              <a:t>∗</a:t>
            </a:r>
            <a:r>
              <a:rPr sz="3100" spc="60" dirty="0">
                <a:solidFill>
                  <a:srgbClr val="0F243E"/>
                </a:solidFill>
                <a:latin typeface="Microsoft Sans Serif"/>
                <a:cs typeface="Microsoft Sans Serif"/>
              </a:rPr>
              <a:t>1</a:t>
            </a:r>
            <a:r>
              <a:rPr sz="3100" spc="-5" dirty="0">
                <a:solidFill>
                  <a:srgbClr val="0F243E"/>
                </a:solidFill>
                <a:latin typeface="Cambria Math"/>
                <a:cs typeface="Cambria Math"/>
              </a:rPr>
              <a:t>⊕</a:t>
            </a:r>
            <a:r>
              <a:rPr sz="3100" spc="-459" dirty="0">
                <a:solidFill>
                  <a:srgbClr val="0F243E"/>
                </a:solidFill>
                <a:latin typeface="Microsoft Sans Serif"/>
                <a:cs typeface="Microsoft Sans Serif"/>
              </a:rPr>
              <a:t>E</a:t>
            </a:r>
            <a:r>
              <a:rPr sz="3100" spc="-5" dirty="0">
                <a:solidFill>
                  <a:srgbClr val="0F243E"/>
                </a:solidFill>
                <a:latin typeface="Cambria Math"/>
                <a:cs typeface="Cambria Math"/>
              </a:rPr>
              <a:t>∗</a:t>
            </a:r>
            <a:r>
              <a:rPr sz="3100" spc="60" dirty="0">
                <a:solidFill>
                  <a:srgbClr val="0F243E"/>
                </a:solidFill>
                <a:latin typeface="Microsoft Sans Serif"/>
                <a:cs typeface="Microsoft Sans Serif"/>
              </a:rPr>
              <a:t>4</a:t>
            </a:r>
            <a:r>
              <a:rPr sz="3100" spc="-114" dirty="0">
                <a:solidFill>
                  <a:srgbClr val="0F243E"/>
                </a:solidFill>
                <a:latin typeface="Microsoft Sans Serif"/>
                <a:cs typeface="Microsoft Sans Serif"/>
              </a:rPr>
              <a:t>)  </a:t>
            </a:r>
            <a:r>
              <a:rPr sz="3100" spc="-10" dirty="0">
                <a:solidFill>
                  <a:srgbClr val="0F243E"/>
                </a:solidFill>
                <a:latin typeface="Cambria Math"/>
                <a:cs typeface="Cambria Math"/>
              </a:rPr>
              <a:t>(</a:t>
            </a:r>
            <a:r>
              <a:rPr sz="3100" spc="-15" dirty="0">
                <a:solidFill>
                  <a:srgbClr val="0F243E"/>
                </a:solidFill>
                <a:latin typeface="Cambria Math"/>
                <a:cs typeface="Cambria Math"/>
              </a:rPr>
              <a:t>E</a:t>
            </a:r>
            <a:r>
              <a:rPr sz="3100" spc="-5" dirty="0">
                <a:solidFill>
                  <a:srgbClr val="0F243E"/>
                </a:solidFill>
                <a:latin typeface="Cambria Math"/>
                <a:cs typeface="Cambria Math"/>
              </a:rPr>
              <a:t>∗</a:t>
            </a:r>
            <a:r>
              <a:rPr sz="3100" spc="60" dirty="0">
                <a:solidFill>
                  <a:srgbClr val="0F243E"/>
                </a:solidFill>
                <a:latin typeface="Microsoft Sans Serif"/>
                <a:cs typeface="Microsoft Sans Serif"/>
              </a:rPr>
              <a:t>4</a:t>
            </a:r>
            <a:r>
              <a:rPr sz="3100" spc="-5" dirty="0">
                <a:solidFill>
                  <a:srgbClr val="0F243E"/>
                </a:solidFill>
                <a:latin typeface="Cambria Math"/>
                <a:cs typeface="Cambria Math"/>
              </a:rPr>
              <a:t>⊕</a:t>
            </a:r>
            <a:r>
              <a:rPr sz="3100" spc="-450" dirty="0">
                <a:solidFill>
                  <a:srgbClr val="0F243E"/>
                </a:solidFill>
                <a:latin typeface="Microsoft Sans Serif"/>
                <a:cs typeface="Microsoft Sans Serif"/>
              </a:rPr>
              <a:t>E</a:t>
            </a:r>
            <a:r>
              <a:rPr sz="3100" spc="-5" dirty="0">
                <a:solidFill>
                  <a:srgbClr val="0F243E"/>
                </a:solidFill>
                <a:latin typeface="Cambria Math"/>
                <a:cs typeface="Cambria Math"/>
              </a:rPr>
              <a:t>∗</a:t>
            </a:r>
            <a:r>
              <a:rPr sz="3100" spc="60" dirty="0">
                <a:solidFill>
                  <a:srgbClr val="0F243E"/>
                </a:solidFill>
                <a:latin typeface="Microsoft Sans Serif"/>
                <a:cs typeface="Microsoft Sans Serif"/>
              </a:rPr>
              <a:t>1</a:t>
            </a:r>
            <a:r>
              <a:rPr sz="3100" spc="-130" dirty="0">
                <a:solidFill>
                  <a:srgbClr val="0F243E"/>
                </a:solidFill>
                <a:latin typeface="Microsoft Sans Serif"/>
                <a:cs typeface="Microsoft Sans Serif"/>
              </a:rPr>
              <a:t>)</a:t>
            </a:r>
            <a:endParaRPr sz="3100">
              <a:latin typeface="Microsoft Sans Serif"/>
              <a:cs typeface="Microsoft Sans Serif"/>
            </a:endParaRPr>
          </a:p>
        </p:txBody>
      </p:sp>
      <p:graphicFrame>
        <p:nvGraphicFramePr>
          <p:cNvPr id="26" name="object 26"/>
          <p:cNvGraphicFramePr>
            <a:graphicFrameLocks noGrp="1"/>
          </p:cNvGraphicFramePr>
          <p:nvPr/>
        </p:nvGraphicFramePr>
        <p:xfrm>
          <a:off x="5783198" y="831850"/>
          <a:ext cx="6299200" cy="2438400"/>
        </p:xfrm>
        <a:graphic>
          <a:graphicData uri="http://schemas.openxmlformats.org/drawingml/2006/table">
            <a:tbl>
              <a:tblPr firstRow="1" bandRow="1">
                <a:tableStyleId>{2D5ABB26-0587-4C30-8999-92F81FD0307C}</a:tableStyleId>
              </a:tblPr>
              <a:tblGrid>
                <a:gridCol w="393700">
                  <a:extLst>
                    <a:ext uri="{9D8B030D-6E8A-4147-A177-3AD203B41FA5}">
                      <a16:colId xmlns:a16="http://schemas.microsoft.com/office/drawing/2014/main" val="20000"/>
                    </a:ext>
                  </a:extLst>
                </a:gridCol>
                <a:gridCol w="393700">
                  <a:extLst>
                    <a:ext uri="{9D8B030D-6E8A-4147-A177-3AD203B41FA5}">
                      <a16:colId xmlns:a16="http://schemas.microsoft.com/office/drawing/2014/main" val="20001"/>
                    </a:ext>
                  </a:extLst>
                </a:gridCol>
                <a:gridCol w="393700">
                  <a:extLst>
                    <a:ext uri="{9D8B030D-6E8A-4147-A177-3AD203B41FA5}">
                      <a16:colId xmlns:a16="http://schemas.microsoft.com/office/drawing/2014/main" val="20002"/>
                    </a:ext>
                  </a:extLst>
                </a:gridCol>
                <a:gridCol w="393700">
                  <a:extLst>
                    <a:ext uri="{9D8B030D-6E8A-4147-A177-3AD203B41FA5}">
                      <a16:colId xmlns:a16="http://schemas.microsoft.com/office/drawing/2014/main" val="20003"/>
                    </a:ext>
                  </a:extLst>
                </a:gridCol>
                <a:gridCol w="393700">
                  <a:extLst>
                    <a:ext uri="{9D8B030D-6E8A-4147-A177-3AD203B41FA5}">
                      <a16:colId xmlns:a16="http://schemas.microsoft.com/office/drawing/2014/main" val="20004"/>
                    </a:ext>
                  </a:extLst>
                </a:gridCol>
                <a:gridCol w="393700">
                  <a:extLst>
                    <a:ext uri="{9D8B030D-6E8A-4147-A177-3AD203B41FA5}">
                      <a16:colId xmlns:a16="http://schemas.microsoft.com/office/drawing/2014/main" val="20005"/>
                    </a:ext>
                  </a:extLst>
                </a:gridCol>
                <a:gridCol w="393700">
                  <a:extLst>
                    <a:ext uri="{9D8B030D-6E8A-4147-A177-3AD203B41FA5}">
                      <a16:colId xmlns:a16="http://schemas.microsoft.com/office/drawing/2014/main" val="20006"/>
                    </a:ext>
                  </a:extLst>
                </a:gridCol>
                <a:gridCol w="393700">
                  <a:extLst>
                    <a:ext uri="{9D8B030D-6E8A-4147-A177-3AD203B41FA5}">
                      <a16:colId xmlns:a16="http://schemas.microsoft.com/office/drawing/2014/main" val="20007"/>
                    </a:ext>
                  </a:extLst>
                </a:gridCol>
                <a:gridCol w="393700">
                  <a:extLst>
                    <a:ext uri="{9D8B030D-6E8A-4147-A177-3AD203B41FA5}">
                      <a16:colId xmlns:a16="http://schemas.microsoft.com/office/drawing/2014/main" val="20008"/>
                    </a:ext>
                  </a:extLst>
                </a:gridCol>
                <a:gridCol w="393700">
                  <a:extLst>
                    <a:ext uri="{9D8B030D-6E8A-4147-A177-3AD203B41FA5}">
                      <a16:colId xmlns:a16="http://schemas.microsoft.com/office/drawing/2014/main" val="20009"/>
                    </a:ext>
                  </a:extLst>
                </a:gridCol>
                <a:gridCol w="393700">
                  <a:extLst>
                    <a:ext uri="{9D8B030D-6E8A-4147-A177-3AD203B41FA5}">
                      <a16:colId xmlns:a16="http://schemas.microsoft.com/office/drawing/2014/main" val="20010"/>
                    </a:ext>
                  </a:extLst>
                </a:gridCol>
                <a:gridCol w="393700">
                  <a:extLst>
                    <a:ext uri="{9D8B030D-6E8A-4147-A177-3AD203B41FA5}">
                      <a16:colId xmlns:a16="http://schemas.microsoft.com/office/drawing/2014/main" val="20011"/>
                    </a:ext>
                  </a:extLst>
                </a:gridCol>
                <a:gridCol w="393700">
                  <a:extLst>
                    <a:ext uri="{9D8B030D-6E8A-4147-A177-3AD203B41FA5}">
                      <a16:colId xmlns:a16="http://schemas.microsoft.com/office/drawing/2014/main" val="20012"/>
                    </a:ext>
                  </a:extLst>
                </a:gridCol>
                <a:gridCol w="393700">
                  <a:extLst>
                    <a:ext uri="{9D8B030D-6E8A-4147-A177-3AD203B41FA5}">
                      <a16:colId xmlns:a16="http://schemas.microsoft.com/office/drawing/2014/main" val="20013"/>
                    </a:ext>
                  </a:extLst>
                </a:gridCol>
                <a:gridCol w="393700">
                  <a:extLst>
                    <a:ext uri="{9D8B030D-6E8A-4147-A177-3AD203B41FA5}">
                      <a16:colId xmlns:a16="http://schemas.microsoft.com/office/drawing/2014/main" val="20014"/>
                    </a:ext>
                  </a:extLst>
                </a:gridCol>
                <a:gridCol w="393700">
                  <a:extLst>
                    <a:ext uri="{9D8B030D-6E8A-4147-A177-3AD203B41FA5}">
                      <a16:colId xmlns:a16="http://schemas.microsoft.com/office/drawing/2014/main" val="20015"/>
                    </a:ext>
                  </a:extLst>
                </a:gridCol>
              </a:tblGrid>
              <a:tr h="609600">
                <a:tc>
                  <a:txBody>
                    <a:bodyPr/>
                    <a:lstStyle/>
                    <a:p>
                      <a:pPr marL="8255" algn="ctr">
                        <a:lnSpc>
                          <a:spcPct val="100000"/>
                        </a:lnSpc>
                        <a:spcBef>
                          <a:spcPts val="295"/>
                        </a:spcBef>
                      </a:pPr>
                      <a:r>
                        <a:rPr sz="3200" b="1" dirty="0">
                          <a:latin typeface="Calibri"/>
                          <a:cs typeface="Calibri"/>
                        </a:rPr>
                        <a:t>*</a:t>
                      </a:r>
                      <a:endParaRPr sz="3200">
                        <a:latin typeface="Calibri"/>
                        <a:cs typeface="Calibri"/>
                      </a:endParaRPr>
                    </a:p>
                  </a:txBody>
                  <a:tcPr marL="0" marR="0" marT="3746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R="85090" algn="r">
                        <a:lnSpc>
                          <a:spcPct val="100000"/>
                        </a:lnSpc>
                        <a:spcBef>
                          <a:spcPts val="295"/>
                        </a:spcBef>
                      </a:pPr>
                      <a:r>
                        <a:rPr sz="3200" b="1" dirty="0">
                          <a:latin typeface="Calibri"/>
                          <a:cs typeface="Calibri"/>
                        </a:rPr>
                        <a:t>1</a:t>
                      </a:r>
                      <a:endParaRPr sz="3200">
                        <a:latin typeface="Calibri"/>
                        <a:cs typeface="Calibri"/>
                      </a:endParaRPr>
                    </a:p>
                  </a:txBody>
                  <a:tcPr marL="0" marR="0" marT="3746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635" algn="ctr">
                        <a:lnSpc>
                          <a:spcPct val="100000"/>
                        </a:lnSpc>
                        <a:spcBef>
                          <a:spcPts val="295"/>
                        </a:spcBef>
                      </a:pPr>
                      <a:r>
                        <a:rPr sz="3200" b="1" dirty="0">
                          <a:latin typeface="Calibri"/>
                          <a:cs typeface="Calibri"/>
                        </a:rPr>
                        <a:t>2</a:t>
                      </a:r>
                      <a:endParaRPr sz="3200">
                        <a:latin typeface="Calibri"/>
                        <a:cs typeface="Calibri"/>
                      </a:endParaRPr>
                    </a:p>
                  </a:txBody>
                  <a:tcPr marL="0" marR="0" marT="3746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1270" algn="ctr">
                        <a:lnSpc>
                          <a:spcPct val="100000"/>
                        </a:lnSpc>
                        <a:spcBef>
                          <a:spcPts val="295"/>
                        </a:spcBef>
                      </a:pPr>
                      <a:r>
                        <a:rPr sz="3200" b="1" dirty="0">
                          <a:latin typeface="Calibri"/>
                          <a:cs typeface="Calibri"/>
                        </a:rPr>
                        <a:t>3</a:t>
                      </a:r>
                      <a:endParaRPr sz="3200">
                        <a:latin typeface="Calibri"/>
                        <a:cs typeface="Calibri"/>
                      </a:endParaRPr>
                    </a:p>
                  </a:txBody>
                  <a:tcPr marL="0" marR="0" marT="3746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635" algn="ctr">
                        <a:lnSpc>
                          <a:spcPct val="100000"/>
                        </a:lnSpc>
                        <a:spcBef>
                          <a:spcPts val="295"/>
                        </a:spcBef>
                      </a:pPr>
                      <a:r>
                        <a:rPr sz="3200" b="1" dirty="0">
                          <a:latin typeface="Calibri"/>
                          <a:cs typeface="Calibri"/>
                        </a:rPr>
                        <a:t>4</a:t>
                      </a:r>
                      <a:endParaRPr sz="3200">
                        <a:latin typeface="Calibri"/>
                        <a:cs typeface="Calibri"/>
                      </a:endParaRPr>
                    </a:p>
                  </a:txBody>
                  <a:tcPr marL="0" marR="0" marT="3746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1270" algn="ctr">
                        <a:lnSpc>
                          <a:spcPct val="100000"/>
                        </a:lnSpc>
                        <a:spcBef>
                          <a:spcPts val="295"/>
                        </a:spcBef>
                      </a:pPr>
                      <a:r>
                        <a:rPr sz="3200" b="1" dirty="0">
                          <a:latin typeface="Calibri"/>
                          <a:cs typeface="Calibri"/>
                        </a:rPr>
                        <a:t>5</a:t>
                      </a:r>
                      <a:endParaRPr sz="3200">
                        <a:latin typeface="Calibri"/>
                        <a:cs typeface="Calibri"/>
                      </a:endParaRPr>
                    </a:p>
                  </a:txBody>
                  <a:tcPr marL="0" marR="0" marT="3746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1270" algn="ctr">
                        <a:lnSpc>
                          <a:spcPct val="100000"/>
                        </a:lnSpc>
                        <a:spcBef>
                          <a:spcPts val="295"/>
                        </a:spcBef>
                      </a:pPr>
                      <a:r>
                        <a:rPr sz="3200" b="1" dirty="0">
                          <a:latin typeface="Calibri"/>
                          <a:cs typeface="Calibri"/>
                        </a:rPr>
                        <a:t>6</a:t>
                      </a:r>
                      <a:endParaRPr sz="3200">
                        <a:latin typeface="Calibri"/>
                        <a:cs typeface="Calibri"/>
                      </a:endParaRPr>
                    </a:p>
                  </a:txBody>
                  <a:tcPr marL="0" marR="0" marT="3746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1270" algn="ctr">
                        <a:lnSpc>
                          <a:spcPct val="100000"/>
                        </a:lnSpc>
                        <a:spcBef>
                          <a:spcPts val="295"/>
                        </a:spcBef>
                      </a:pPr>
                      <a:r>
                        <a:rPr sz="3200" b="1" dirty="0">
                          <a:latin typeface="Calibri"/>
                          <a:cs typeface="Calibri"/>
                        </a:rPr>
                        <a:t>7</a:t>
                      </a:r>
                      <a:endParaRPr sz="3200">
                        <a:latin typeface="Calibri"/>
                        <a:cs typeface="Calibri"/>
                      </a:endParaRPr>
                    </a:p>
                  </a:txBody>
                  <a:tcPr marL="0" marR="0" marT="3746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1270" algn="ctr">
                        <a:lnSpc>
                          <a:spcPct val="100000"/>
                        </a:lnSpc>
                        <a:spcBef>
                          <a:spcPts val="295"/>
                        </a:spcBef>
                      </a:pPr>
                      <a:r>
                        <a:rPr sz="3200" b="1" dirty="0">
                          <a:latin typeface="Calibri"/>
                          <a:cs typeface="Calibri"/>
                        </a:rPr>
                        <a:t>8</a:t>
                      </a:r>
                      <a:endParaRPr sz="3200">
                        <a:latin typeface="Calibri"/>
                        <a:cs typeface="Calibri"/>
                      </a:endParaRPr>
                    </a:p>
                  </a:txBody>
                  <a:tcPr marL="0" marR="0" marT="3746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1270" algn="ctr">
                        <a:lnSpc>
                          <a:spcPct val="100000"/>
                        </a:lnSpc>
                        <a:spcBef>
                          <a:spcPts val="295"/>
                        </a:spcBef>
                      </a:pPr>
                      <a:r>
                        <a:rPr sz="3200" b="1" dirty="0">
                          <a:latin typeface="Calibri"/>
                          <a:cs typeface="Calibri"/>
                        </a:rPr>
                        <a:t>9</a:t>
                      </a:r>
                      <a:endParaRPr sz="3200">
                        <a:latin typeface="Calibri"/>
                        <a:cs typeface="Calibri"/>
                      </a:endParaRPr>
                    </a:p>
                  </a:txBody>
                  <a:tcPr marL="0" marR="0" marT="3746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1905" algn="ctr">
                        <a:lnSpc>
                          <a:spcPct val="100000"/>
                        </a:lnSpc>
                        <a:spcBef>
                          <a:spcPts val="295"/>
                        </a:spcBef>
                      </a:pPr>
                      <a:r>
                        <a:rPr sz="3200" b="1" dirty="0">
                          <a:latin typeface="Calibri"/>
                          <a:cs typeface="Calibri"/>
                        </a:rPr>
                        <a:t>A</a:t>
                      </a:r>
                      <a:endParaRPr sz="3200">
                        <a:latin typeface="Calibri"/>
                        <a:cs typeface="Calibri"/>
                      </a:endParaRPr>
                    </a:p>
                  </a:txBody>
                  <a:tcPr marL="0" marR="0" marT="3746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2540" algn="ctr">
                        <a:lnSpc>
                          <a:spcPct val="100000"/>
                        </a:lnSpc>
                        <a:spcBef>
                          <a:spcPts val="295"/>
                        </a:spcBef>
                      </a:pPr>
                      <a:r>
                        <a:rPr sz="3200" b="1" dirty="0">
                          <a:latin typeface="Calibri"/>
                          <a:cs typeface="Calibri"/>
                        </a:rPr>
                        <a:t>B</a:t>
                      </a:r>
                      <a:endParaRPr sz="3200">
                        <a:latin typeface="Calibri"/>
                        <a:cs typeface="Calibri"/>
                      </a:endParaRPr>
                    </a:p>
                  </a:txBody>
                  <a:tcPr marL="0" marR="0" marT="3746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1270" algn="ctr">
                        <a:lnSpc>
                          <a:spcPct val="100000"/>
                        </a:lnSpc>
                        <a:spcBef>
                          <a:spcPts val="295"/>
                        </a:spcBef>
                      </a:pPr>
                      <a:r>
                        <a:rPr sz="3200" b="1" dirty="0">
                          <a:latin typeface="Calibri"/>
                          <a:cs typeface="Calibri"/>
                        </a:rPr>
                        <a:t>C</a:t>
                      </a:r>
                      <a:endParaRPr sz="3200">
                        <a:latin typeface="Calibri"/>
                        <a:cs typeface="Calibri"/>
                      </a:endParaRPr>
                    </a:p>
                  </a:txBody>
                  <a:tcPr marL="0" marR="0" marT="3746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3175" algn="ctr">
                        <a:lnSpc>
                          <a:spcPct val="100000"/>
                        </a:lnSpc>
                        <a:spcBef>
                          <a:spcPts val="295"/>
                        </a:spcBef>
                      </a:pPr>
                      <a:r>
                        <a:rPr sz="3200" b="1" dirty="0">
                          <a:latin typeface="Calibri"/>
                          <a:cs typeface="Calibri"/>
                        </a:rPr>
                        <a:t>D</a:t>
                      </a:r>
                      <a:endParaRPr sz="3200">
                        <a:latin typeface="Calibri"/>
                        <a:cs typeface="Calibri"/>
                      </a:endParaRPr>
                    </a:p>
                  </a:txBody>
                  <a:tcPr marL="0" marR="0" marT="3746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3175" algn="ctr">
                        <a:lnSpc>
                          <a:spcPct val="100000"/>
                        </a:lnSpc>
                        <a:spcBef>
                          <a:spcPts val="295"/>
                        </a:spcBef>
                      </a:pPr>
                      <a:r>
                        <a:rPr sz="3200" b="1" dirty="0">
                          <a:latin typeface="Calibri"/>
                          <a:cs typeface="Calibri"/>
                        </a:rPr>
                        <a:t>E</a:t>
                      </a:r>
                      <a:endParaRPr sz="3200">
                        <a:latin typeface="Calibri"/>
                        <a:cs typeface="Calibri"/>
                      </a:endParaRPr>
                    </a:p>
                  </a:txBody>
                  <a:tcPr marL="0" marR="0" marT="3746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635" algn="ctr">
                        <a:lnSpc>
                          <a:spcPct val="100000"/>
                        </a:lnSpc>
                        <a:spcBef>
                          <a:spcPts val="295"/>
                        </a:spcBef>
                      </a:pPr>
                      <a:r>
                        <a:rPr sz="3200" b="1" dirty="0">
                          <a:latin typeface="Calibri"/>
                          <a:cs typeface="Calibri"/>
                        </a:rPr>
                        <a:t>F</a:t>
                      </a:r>
                      <a:endParaRPr sz="3200">
                        <a:latin typeface="Calibri"/>
                        <a:cs typeface="Calibri"/>
                      </a:endParaRPr>
                    </a:p>
                  </a:txBody>
                  <a:tcPr marL="0" marR="0" marT="3746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extLst>
                  <a:ext uri="{0D108BD9-81ED-4DB2-BD59-A6C34878D82A}">
                    <a16:rowId xmlns:a16="http://schemas.microsoft.com/office/drawing/2014/main" val="10000"/>
                  </a:ext>
                </a:extLst>
              </a:tr>
              <a:tr h="609600">
                <a:tc>
                  <a:txBody>
                    <a:bodyPr/>
                    <a:lstStyle/>
                    <a:p>
                      <a:pPr algn="ctr">
                        <a:lnSpc>
                          <a:spcPct val="100000"/>
                        </a:lnSpc>
                        <a:spcBef>
                          <a:spcPts val="300"/>
                        </a:spcBef>
                      </a:pPr>
                      <a:r>
                        <a:rPr sz="3200" b="1" dirty="0">
                          <a:latin typeface="Calibri"/>
                          <a:cs typeface="Calibri"/>
                        </a:rPr>
                        <a:t>2</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R="85090" algn="r">
                        <a:lnSpc>
                          <a:spcPct val="100000"/>
                        </a:lnSpc>
                        <a:spcBef>
                          <a:spcPts val="300"/>
                        </a:spcBef>
                      </a:pPr>
                      <a:r>
                        <a:rPr sz="3200" b="1" dirty="0">
                          <a:latin typeface="Calibri"/>
                          <a:cs typeface="Calibri"/>
                        </a:rPr>
                        <a:t>2</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algn="ctr">
                        <a:lnSpc>
                          <a:spcPct val="100000"/>
                        </a:lnSpc>
                        <a:spcBef>
                          <a:spcPts val="300"/>
                        </a:spcBef>
                      </a:pPr>
                      <a:r>
                        <a:rPr sz="3200" b="1" dirty="0">
                          <a:latin typeface="Calibri"/>
                          <a:cs typeface="Calibri"/>
                        </a:rPr>
                        <a:t>4</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35" algn="ctr">
                        <a:lnSpc>
                          <a:spcPct val="100000"/>
                        </a:lnSpc>
                        <a:spcBef>
                          <a:spcPts val="300"/>
                        </a:spcBef>
                      </a:pPr>
                      <a:r>
                        <a:rPr sz="3200" b="1" dirty="0">
                          <a:latin typeface="Calibri"/>
                          <a:cs typeface="Calibri"/>
                        </a:rPr>
                        <a:t>6</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35" algn="ctr">
                        <a:lnSpc>
                          <a:spcPct val="100000"/>
                        </a:lnSpc>
                        <a:spcBef>
                          <a:spcPts val="300"/>
                        </a:spcBef>
                      </a:pPr>
                      <a:r>
                        <a:rPr sz="3200" b="1" dirty="0">
                          <a:latin typeface="Calibri"/>
                          <a:cs typeface="Calibri"/>
                        </a:rPr>
                        <a:t>8</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270" algn="ctr">
                        <a:lnSpc>
                          <a:spcPct val="100000"/>
                        </a:lnSpc>
                        <a:spcBef>
                          <a:spcPts val="300"/>
                        </a:spcBef>
                      </a:pPr>
                      <a:r>
                        <a:rPr sz="3200" b="1" dirty="0">
                          <a:latin typeface="Calibri"/>
                          <a:cs typeface="Calibri"/>
                        </a:rPr>
                        <a:t>A</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35" algn="ctr">
                        <a:lnSpc>
                          <a:spcPct val="100000"/>
                        </a:lnSpc>
                        <a:spcBef>
                          <a:spcPts val="300"/>
                        </a:spcBef>
                      </a:pPr>
                      <a:r>
                        <a:rPr sz="3200" b="1" dirty="0">
                          <a:latin typeface="Calibri"/>
                          <a:cs typeface="Calibri"/>
                        </a:rPr>
                        <a:t>C</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540" algn="ctr">
                        <a:lnSpc>
                          <a:spcPct val="100000"/>
                        </a:lnSpc>
                        <a:spcBef>
                          <a:spcPts val="300"/>
                        </a:spcBef>
                      </a:pPr>
                      <a:r>
                        <a:rPr sz="3200" b="1" dirty="0">
                          <a:latin typeface="Calibri"/>
                          <a:cs typeface="Calibri"/>
                        </a:rPr>
                        <a:t>E</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35" algn="ctr">
                        <a:lnSpc>
                          <a:spcPct val="100000"/>
                        </a:lnSpc>
                        <a:spcBef>
                          <a:spcPts val="300"/>
                        </a:spcBef>
                      </a:pPr>
                      <a:r>
                        <a:rPr sz="3200" b="1" dirty="0">
                          <a:latin typeface="Calibri"/>
                          <a:cs typeface="Calibri"/>
                        </a:rPr>
                        <a:t>3</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270" algn="ctr">
                        <a:lnSpc>
                          <a:spcPct val="100000"/>
                        </a:lnSpc>
                        <a:spcBef>
                          <a:spcPts val="300"/>
                        </a:spcBef>
                      </a:pPr>
                      <a:r>
                        <a:rPr sz="3200" b="1" dirty="0">
                          <a:latin typeface="Calibri"/>
                          <a:cs typeface="Calibri"/>
                        </a:rPr>
                        <a:t>1</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270" algn="ctr">
                        <a:lnSpc>
                          <a:spcPct val="100000"/>
                        </a:lnSpc>
                        <a:spcBef>
                          <a:spcPts val="300"/>
                        </a:spcBef>
                      </a:pPr>
                      <a:r>
                        <a:rPr sz="3200" b="1" dirty="0">
                          <a:latin typeface="Calibri"/>
                          <a:cs typeface="Calibri"/>
                        </a:rPr>
                        <a:t>7</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270" algn="ctr">
                        <a:lnSpc>
                          <a:spcPct val="100000"/>
                        </a:lnSpc>
                        <a:spcBef>
                          <a:spcPts val="300"/>
                        </a:spcBef>
                      </a:pPr>
                      <a:r>
                        <a:rPr sz="3200" b="1" dirty="0">
                          <a:latin typeface="Calibri"/>
                          <a:cs typeface="Calibri"/>
                        </a:rPr>
                        <a:t>5</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905" algn="ctr">
                        <a:lnSpc>
                          <a:spcPct val="100000"/>
                        </a:lnSpc>
                        <a:spcBef>
                          <a:spcPts val="300"/>
                        </a:spcBef>
                      </a:pPr>
                      <a:r>
                        <a:rPr sz="3200" b="1" dirty="0">
                          <a:latin typeface="Calibri"/>
                          <a:cs typeface="Calibri"/>
                        </a:rPr>
                        <a:t>B</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905" algn="ctr">
                        <a:lnSpc>
                          <a:spcPct val="100000"/>
                        </a:lnSpc>
                        <a:spcBef>
                          <a:spcPts val="300"/>
                        </a:spcBef>
                      </a:pPr>
                      <a:r>
                        <a:rPr sz="3200" b="1" dirty="0">
                          <a:latin typeface="Calibri"/>
                          <a:cs typeface="Calibri"/>
                        </a:rPr>
                        <a:t>9</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35" algn="ctr">
                        <a:lnSpc>
                          <a:spcPct val="100000"/>
                        </a:lnSpc>
                        <a:spcBef>
                          <a:spcPts val="300"/>
                        </a:spcBef>
                      </a:pPr>
                      <a:r>
                        <a:rPr sz="3200" b="1" dirty="0">
                          <a:latin typeface="Calibri"/>
                          <a:cs typeface="Calibri"/>
                        </a:rPr>
                        <a:t>F</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3175" algn="ctr">
                        <a:lnSpc>
                          <a:spcPct val="100000"/>
                        </a:lnSpc>
                        <a:spcBef>
                          <a:spcPts val="300"/>
                        </a:spcBef>
                      </a:pPr>
                      <a:r>
                        <a:rPr sz="3200" b="1" dirty="0">
                          <a:latin typeface="Calibri"/>
                          <a:cs typeface="Calibri"/>
                        </a:rPr>
                        <a:t>D</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extLst>
                  <a:ext uri="{0D108BD9-81ED-4DB2-BD59-A6C34878D82A}">
                    <a16:rowId xmlns:a16="http://schemas.microsoft.com/office/drawing/2014/main" val="10001"/>
                  </a:ext>
                </a:extLst>
              </a:tr>
              <a:tr h="609600">
                <a:tc>
                  <a:txBody>
                    <a:bodyPr/>
                    <a:lstStyle/>
                    <a:p>
                      <a:pPr algn="ctr">
                        <a:lnSpc>
                          <a:spcPct val="100000"/>
                        </a:lnSpc>
                        <a:spcBef>
                          <a:spcPts val="300"/>
                        </a:spcBef>
                      </a:pPr>
                      <a:r>
                        <a:rPr sz="3200" b="1" dirty="0">
                          <a:latin typeface="Calibri"/>
                          <a:cs typeface="Calibri"/>
                        </a:rPr>
                        <a:t>4</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R="85090" algn="r">
                        <a:lnSpc>
                          <a:spcPct val="100000"/>
                        </a:lnSpc>
                        <a:spcBef>
                          <a:spcPts val="300"/>
                        </a:spcBef>
                      </a:pPr>
                      <a:r>
                        <a:rPr sz="3200" b="1" dirty="0">
                          <a:latin typeface="Calibri"/>
                          <a:cs typeface="Calibri"/>
                        </a:rPr>
                        <a:t>4</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algn="ctr">
                        <a:lnSpc>
                          <a:spcPct val="100000"/>
                        </a:lnSpc>
                        <a:spcBef>
                          <a:spcPts val="300"/>
                        </a:spcBef>
                      </a:pPr>
                      <a:r>
                        <a:rPr sz="3200" b="1" dirty="0">
                          <a:latin typeface="Calibri"/>
                          <a:cs typeface="Calibri"/>
                        </a:rPr>
                        <a:t>8</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635" algn="ctr">
                        <a:lnSpc>
                          <a:spcPct val="100000"/>
                        </a:lnSpc>
                        <a:spcBef>
                          <a:spcPts val="300"/>
                        </a:spcBef>
                      </a:pPr>
                      <a:r>
                        <a:rPr sz="3200" b="1" dirty="0">
                          <a:latin typeface="Calibri"/>
                          <a:cs typeface="Calibri"/>
                        </a:rPr>
                        <a:t>C</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635" algn="ctr">
                        <a:lnSpc>
                          <a:spcPct val="100000"/>
                        </a:lnSpc>
                        <a:spcBef>
                          <a:spcPts val="300"/>
                        </a:spcBef>
                      </a:pPr>
                      <a:r>
                        <a:rPr sz="3200" b="1" dirty="0">
                          <a:latin typeface="Calibri"/>
                          <a:cs typeface="Calibri"/>
                        </a:rPr>
                        <a:t>3</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635" algn="ctr">
                        <a:lnSpc>
                          <a:spcPct val="100000"/>
                        </a:lnSpc>
                        <a:spcBef>
                          <a:spcPts val="300"/>
                        </a:spcBef>
                      </a:pPr>
                      <a:r>
                        <a:rPr sz="3200" b="1" dirty="0">
                          <a:latin typeface="Calibri"/>
                          <a:cs typeface="Calibri"/>
                        </a:rPr>
                        <a:t>7</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1270" algn="ctr">
                        <a:lnSpc>
                          <a:spcPct val="100000"/>
                        </a:lnSpc>
                        <a:spcBef>
                          <a:spcPts val="300"/>
                        </a:spcBef>
                      </a:pPr>
                      <a:r>
                        <a:rPr sz="3200" b="1" dirty="0">
                          <a:latin typeface="Calibri"/>
                          <a:cs typeface="Calibri"/>
                        </a:rPr>
                        <a:t>B</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algn="ctr">
                        <a:lnSpc>
                          <a:spcPct val="100000"/>
                        </a:lnSpc>
                        <a:spcBef>
                          <a:spcPts val="300"/>
                        </a:spcBef>
                      </a:pPr>
                      <a:r>
                        <a:rPr sz="3200" b="1" dirty="0">
                          <a:latin typeface="Calibri"/>
                          <a:cs typeface="Calibri"/>
                        </a:rPr>
                        <a:t>F</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635" algn="ctr">
                        <a:lnSpc>
                          <a:spcPct val="100000"/>
                        </a:lnSpc>
                        <a:spcBef>
                          <a:spcPts val="300"/>
                        </a:spcBef>
                      </a:pPr>
                      <a:r>
                        <a:rPr sz="3200" b="1" dirty="0">
                          <a:latin typeface="Calibri"/>
                          <a:cs typeface="Calibri"/>
                        </a:rPr>
                        <a:t>6</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1270" algn="ctr">
                        <a:lnSpc>
                          <a:spcPct val="100000"/>
                        </a:lnSpc>
                        <a:spcBef>
                          <a:spcPts val="300"/>
                        </a:spcBef>
                      </a:pPr>
                      <a:r>
                        <a:rPr sz="3200" b="1" dirty="0">
                          <a:latin typeface="Calibri"/>
                          <a:cs typeface="Calibri"/>
                        </a:rPr>
                        <a:t>2</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2540" algn="ctr">
                        <a:lnSpc>
                          <a:spcPct val="100000"/>
                        </a:lnSpc>
                        <a:spcBef>
                          <a:spcPts val="300"/>
                        </a:spcBef>
                      </a:pPr>
                      <a:r>
                        <a:rPr sz="3200" b="1" dirty="0">
                          <a:latin typeface="Calibri"/>
                          <a:cs typeface="Calibri"/>
                        </a:rPr>
                        <a:t>E</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2540" algn="ctr">
                        <a:lnSpc>
                          <a:spcPct val="100000"/>
                        </a:lnSpc>
                        <a:spcBef>
                          <a:spcPts val="300"/>
                        </a:spcBef>
                      </a:pPr>
                      <a:r>
                        <a:rPr sz="3200" b="1" dirty="0">
                          <a:latin typeface="Calibri"/>
                          <a:cs typeface="Calibri"/>
                        </a:rPr>
                        <a:t>A</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1270" algn="ctr">
                        <a:lnSpc>
                          <a:spcPct val="100000"/>
                        </a:lnSpc>
                        <a:spcBef>
                          <a:spcPts val="300"/>
                        </a:spcBef>
                      </a:pPr>
                      <a:r>
                        <a:rPr sz="3200" b="1" dirty="0">
                          <a:latin typeface="Calibri"/>
                          <a:cs typeface="Calibri"/>
                        </a:rPr>
                        <a:t>5</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1905" algn="ctr">
                        <a:lnSpc>
                          <a:spcPct val="100000"/>
                        </a:lnSpc>
                        <a:spcBef>
                          <a:spcPts val="300"/>
                        </a:spcBef>
                      </a:pPr>
                      <a:r>
                        <a:rPr sz="3200" b="1" dirty="0">
                          <a:latin typeface="Calibri"/>
                          <a:cs typeface="Calibri"/>
                        </a:rPr>
                        <a:t>1</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3175" algn="ctr">
                        <a:lnSpc>
                          <a:spcPct val="100000"/>
                        </a:lnSpc>
                        <a:spcBef>
                          <a:spcPts val="300"/>
                        </a:spcBef>
                      </a:pPr>
                      <a:r>
                        <a:rPr sz="3200" b="1" dirty="0">
                          <a:latin typeface="Calibri"/>
                          <a:cs typeface="Calibri"/>
                        </a:rPr>
                        <a:t>D</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1905" algn="ctr">
                        <a:lnSpc>
                          <a:spcPct val="100000"/>
                        </a:lnSpc>
                        <a:spcBef>
                          <a:spcPts val="300"/>
                        </a:spcBef>
                      </a:pPr>
                      <a:r>
                        <a:rPr sz="3200" b="1" dirty="0">
                          <a:latin typeface="Calibri"/>
                          <a:cs typeface="Calibri"/>
                        </a:rPr>
                        <a:t>9</a:t>
                      </a:r>
                      <a:endParaRPr sz="3200">
                        <a:latin typeface="Calibri"/>
                        <a:cs typeface="Calibri"/>
                      </a:endParaRPr>
                    </a:p>
                  </a:txBody>
                  <a:tcPr marL="0" marR="0" marT="3810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extLst>
                  <a:ext uri="{0D108BD9-81ED-4DB2-BD59-A6C34878D82A}">
                    <a16:rowId xmlns:a16="http://schemas.microsoft.com/office/drawing/2014/main" val="10002"/>
                  </a:ext>
                </a:extLst>
              </a:tr>
              <a:tr h="609600">
                <a:tc>
                  <a:txBody>
                    <a:bodyPr/>
                    <a:lstStyle/>
                    <a:p>
                      <a:pPr algn="ctr">
                        <a:lnSpc>
                          <a:spcPct val="100000"/>
                        </a:lnSpc>
                        <a:spcBef>
                          <a:spcPts val="305"/>
                        </a:spcBef>
                      </a:pPr>
                      <a:r>
                        <a:rPr sz="3200" b="1" dirty="0">
                          <a:latin typeface="Calibri"/>
                          <a:cs typeface="Calibri"/>
                        </a:rPr>
                        <a:t>9</a:t>
                      </a:r>
                      <a:endParaRPr sz="3200">
                        <a:latin typeface="Calibri"/>
                        <a:cs typeface="Calibri"/>
                      </a:endParaRPr>
                    </a:p>
                  </a:txBody>
                  <a:tcPr marL="0" marR="0" marT="3873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R="85090" algn="r">
                        <a:lnSpc>
                          <a:spcPct val="100000"/>
                        </a:lnSpc>
                        <a:spcBef>
                          <a:spcPts val="305"/>
                        </a:spcBef>
                      </a:pPr>
                      <a:r>
                        <a:rPr sz="3200" b="1" dirty="0">
                          <a:latin typeface="Calibri"/>
                          <a:cs typeface="Calibri"/>
                        </a:rPr>
                        <a:t>9</a:t>
                      </a:r>
                      <a:endParaRPr sz="3200">
                        <a:latin typeface="Calibri"/>
                        <a:cs typeface="Calibri"/>
                      </a:endParaRPr>
                    </a:p>
                  </a:txBody>
                  <a:tcPr marL="0" marR="0" marT="3873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algn="ctr">
                        <a:lnSpc>
                          <a:spcPct val="100000"/>
                        </a:lnSpc>
                        <a:spcBef>
                          <a:spcPts val="305"/>
                        </a:spcBef>
                      </a:pPr>
                      <a:r>
                        <a:rPr sz="3200" b="1" dirty="0">
                          <a:latin typeface="Calibri"/>
                          <a:cs typeface="Calibri"/>
                        </a:rPr>
                        <a:t>1</a:t>
                      </a:r>
                      <a:endParaRPr sz="3200">
                        <a:latin typeface="Calibri"/>
                        <a:cs typeface="Calibri"/>
                      </a:endParaRPr>
                    </a:p>
                  </a:txBody>
                  <a:tcPr marL="0" marR="0" marT="3873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35" algn="ctr">
                        <a:lnSpc>
                          <a:spcPct val="100000"/>
                        </a:lnSpc>
                        <a:spcBef>
                          <a:spcPts val="305"/>
                        </a:spcBef>
                      </a:pPr>
                      <a:r>
                        <a:rPr sz="3200" b="1" dirty="0">
                          <a:latin typeface="Calibri"/>
                          <a:cs typeface="Calibri"/>
                        </a:rPr>
                        <a:t>8</a:t>
                      </a:r>
                      <a:endParaRPr sz="3200">
                        <a:latin typeface="Calibri"/>
                        <a:cs typeface="Calibri"/>
                      </a:endParaRPr>
                    </a:p>
                  </a:txBody>
                  <a:tcPr marL="0" marR="0" marT="3873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35" algn="ctr">
                        <a:lnSpc>
                          <a:spcPct val="100000"/>
                        </a:lnSpc>
                        <a:spcBef>
                          <a:spcPts val="305"/>
                        </a:spcBef>
                      </a:pPr>
                      <a:r>
                        <a:rPr sz="3200" b="1" dirty="0">
                          <a:latin typeface="Calibri"/>
                          <a:cs typeface="Calibri"/>
                        </a:rPr>
                        <a:t>2</a:t>
                      </a:r>
                      <a:endParaRPr sz="3200">
                        <a:latin typeface="Calibri"/>
                        <a:cs typeface="Calibri"/>
                      </a:endParaRPr>
                    </a:p>
                  </a:txBody>
                  <a:tcPr marL="0" marR="0" marT="3873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270" algn="ctr">
                        <a:lnSpc>
                          <a:spcPct val="100000"/>
                        </a:lnSpc>
                        <a:spcBef>
                          <a:spcPts val="305"/>
                        </a:spcBef>
                      </a:pPr>
                      <a:r>
                        <a:rPr sz="3200" b="1" dirty="0">
                          <a:latin typeface="Calibri"/>
                          <a:cs typeface="Calibri"/>
                        </a:rPr>
                        <a:t>B</a:t>
                      </a:r>
                      <a:endParaRPr sz="3200">
                        <a:latin typeface="Calibri"/>
                        <a:cs typeface="Calibri"/>
                      </a:endParaRPr>
                    </a:p>
                  </a:txBody>
                  <a:tcPr marL="0" marR="0" marT="3873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35" algn="ctr">
                        <a:lnSpc>
                          <a:spcPct val="100000"/>
                        </a:lnSpc>
                        <a:spcBef>
                          <a:spcPts val="305"/>
                        </a:spcBef>
                      </a:pPr>
                      <a:r>
                        <a:rPr sz="3200" b="1" dirty="0">
                          <a:latin typeface="Calibri"/>
                          <a:cs typeface="Calibri"/>
                        </a:rPr>
                        <a:t>3</a:t>
                      </a:r>
                      <a:endParaRPr sz="3200">
                        <a:latin typeface="Calibri"/>
                        <a:cs typeface="Calibri"/>
                      </a:endParaRPr>
                    </a:p>
                  </a:txBody>
                  <a:tcPr marL="0" marR="0" marT="3873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905" algn="ctr">
                        <a:lnSpc>
                          <a:spcPct val="100000"/>
                        </a:lnSpc>
                        <a:spcBef>
                          <a:spcPts val="305"/>
                        </a:spcBef>
                      </a:pPr>
                      <a:r>
                        <a:rPr sz="3200" b="1" dirty="0">
                          <a:latin typeface="Calibri"/>
                          <a:cs typeface="Calibri"/>
                        </a:rPr>
                        <a:t>A</a:t>
                      </a:r>
                      <a:endParaRPr sz="3200">
                        <a:latin typeface="Calibri"/>
                        <a:cs typeface="Calibri"/>
                      </a:endParaRPr>
                    </a:p>
                  </a:txBody>
                  <a:tcPr marL="0" marR="0" marT="3873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35" algn="ctr">
                        <a:lnSpc>
                          <a:spcPct val="100000"/>
                        </a:lnSpc>
                        <a:spcBef>
                          <a:spcPts val="305"/>
                        </a:spcBef>
                      </a:pPr>
                      <a:r>
                        <a:rPr sz="3200" b="1" dirty="0">
                          <a:latin typeface="Calibri"/>
                          <a:cs typeface="Calibri"/>
                        </a:rPr>
                        <a:t>4</a:t>
                      </a:r>
                      <a:endParaRPr sz="3200">
                        <a:latin typeface="Calibri"/>
                        <a:cs typeface="Calibri"/>
                      </a:endParaRPr>
                    </a:p>
                  </a:txBody>
                  <a:tcPr marL="0" marR="0" marT="3873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540" algn="ctr">
                        <a:lnSpc>
                          <a:spcPct val="100000"/>
                        </a:lnSpc>
                        <a:spcBef>
                          <a:spcPts val="305"/>
                        </a:spcBef>
                      </a:pPr>
                      <a:r>
                        <a:rPr sz="3200" b="1" dirty="0">
                          <a:latin typeface="Calibri"/>
                          <a:cs typeface="Calibri"/>
                        </a:rPr>
                        <a:t>D</a:t>
                      </a:r>
                      <a:endParaRPr sz="3200">
                        <a:latin typeface="Calibri"/>
                        <a:cs typeface="Calibri"/>
                      </a:endParaRPr>
                    </a:p>
                  </a:txBody>
                  <a:tcPr marL="0" marR="0" marT="3873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270" algn="ctr">
                        <a:lnSpc>
                          <a:spcPct val="100000"/>
                        </a:lnSpc>
                        <a:spcBef>
                          <a:spcPts val="305"/>
                        </a:spcBef>
                      </a:pPr>
                      <a:r>
                        <a:rPr sz="3200" b="1" dirty="0">
                          <a:latin typeface="Calibri"/>
                          <a:cs typeface="Calibri"/>
                        </a:rPr>
                        <a:t>5</a:t>
                      </a:r>
                      <a:endParaRPr sz="3200">
                        <a:latin typeface="Calibri"/>
                        <a:cs typeface="Calibri"/>
                      </a:endParaRPr>
                    </a:p>
                  </a:txBody>
                  <a:tcPr marL="0" marR="0" marT="3873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270" algn="ctr">
                        <a:lnSpc>
                          <a:spcPct val="100000"/>
                        </a:lnSpc>
                        <a:spcBef>
                          <a:spcPts val="305"/>
                        </a:spcBef>
                      </a:pPr>
                      <a:r>
                        <a:rPr sz="3200" b="1" dirty="0">
                          <a:latin typeface="Calibri"/>
                          <a:cs typeface="Calibri"/>
                        </a:rPr>
                        <a:t>C</a:t>
                      </a:r>
                      <a:endParaRPr sz="3200">
                        <a:latin typeface="Calibri"/>
                        <a:cs typeface="Calibri"/>
                      </a:endParaRPr>
                    </a:p>
                  </a:txBody>
                  <a:tcPr marL="0" marR="0" marT="3873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270" algn="ctr">
                        <a:lnSpc>
                          <a:spcPct val="100000"/>
                        </a:lnSpc>
                        <a:spcBef>
                          <a:spcPts val="305"/>
                        </a:spcBef>
                      </a:pPr>
                      <a:r>
                        <a:rPr sz="3200" b="1" dirty="0">
                          <a:latin typeface="Calibri"/>
                          <a:cs typeface="Calibri"/>
                        </a:rPr>
                        <a:t>6</a:t>
                      </a:r>
                      <a:endParaRPr sz="3200">
                        <a:latin typeface="Calibri"/>
                        <a:cs typeface="Calibri"/>
                      </a:endParaRPr>
                    </a:p>
                  </a:txBody>
                  <a:tcPr marL="0" marR="0" marT="3873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35" algn="ctr">
                        <a:lnSpc>
                          <a:spcPct val="100000"/>
                        </a:lnSpc>
                        <a:spcBef>
                          <a:spcPts val="305"/>
                        </a:spcBef>
                      </a:pPr>
                      <a:r>
                        <a:rPr sz="3200" b="1" dirty="0">
                          <a:latin typeface="Calibri"/>
                          <a:cs typeface="Calibri"/>
                        </a:rPr>
                        <a:t>F</a:t>
                      </a:r>
                      <a:endParaRPr sz="3200">
                        <a:latin typeface="Calibri"/>
                        <a:cs typeface="Calibri"/>
                      </a:endParaRPr>
                    </a:p>
                  </a:txBody>
                  <a:tcPr marL="0" marR="0" marT="3873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270" algn="ctr">
                        <a:lnSpc>
                          <a:spcPct val="100000"/>
                        </a:lnSpc>
                        <a:spcBef>
                          <a:spcPts val="305"/>
                        </a:spcBef>
                      </a:pPr>
                      <a:r>
                        <a:rPr sz="3200" b="1" dirty="0">
                          <a:latin typeface="Calibri"/>
                          <a:cs typeface="Calibri"/>
                        </a:rPr>
                        <a:t>7</a:t>
                      </a:r>
                      <a:endParaRPr sz="3200">
                        <a:latin typeface="Calibri"/>
                        <a:cs typeface="Calibri"/>
                      </a:endParaRPr>
                    </a:p>
                  </a:txBody>
                  <a:tcPr marL="0" marR="0" marT="3873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3175" algn="ctr">
                        <a:lnSpc>
                          <a:spcPct val="100000"/>
                        </a:lnSpc>
                        <a:spcBef>
                          <a:spcPts val="305"/>
                        </a:spcBef>
                      </a:pPr>
                      <a:r>
                        <a:rPr sz="3200" b="1" dirty="0">
                          <a:latin typeface="Calibri"/>
                          <a:cs typeface="Calibri"/>
                        </a:rPr>
                        <a:t>E</a:t>
                      </a:r>
                      <a:endParaRPr sz="3200">
                        <a:latin typeface="Calibri"/>
                        <a:cs typeface="Calibri"/>
                      </a:endParaRPr>
                    </a:p>
                  </a:txBody>
                  <a:tcPr marL="0" marR="0" marT="38735"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extLst>
                  <a:ext uri="{0D108BD9-81ED-4DB2-BD59-A6C34878D82A}">
                    <a16:rowId xmlns:a16="http://schemas.microsoft.com/office/drawing/2014/main" val="10003"/>
                  </a:ext>
                </a:extLst>
              </a:tr>
            </a:tbl>
          </a:graphicData>
        </a:graphic>
      </p:graphicFrame>
      <p:sp>
        <p:nvSpPr>
          <p:cNvPr id="28" name="TextBox 27"/>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2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727787"/>
          </a:xfrm>
          <a:prstGeom prst="rect">
            <a:avLst/>
          </a:prstGeom>
        </p:spPr>
      </p:pic>
      <p:sp>
        <p:nvSpPr>
          <p:cNvPr id="30"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20130147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917022" y="1302003"/>
            <a:ext cx="2979420" cy="1002665"/>
          </a:xfrm>
          <a:custGeom>
            <a:avLst/>
            <a:gdLst/>
            <a:ahLst/>
            <a:cxnLst/>
            <a:rect l="l" t="t" r="r" b="b"/>
            <a:pathLst>
              <a:path w="2979420" h="1002664">
                <a:moveTo>
                  <a:pt x="2807252" y="0"/>
                </a:moveTo>
                <a:lnTo>
                  <a:pt x="2798235" y="14478"/>
                </a:lnTo>
                <a:lnTo>
                  <a:pt x="2824129" y="44593"/>
                </a:lnTo>
                <a:lnTo>
                  <a:pt x="2847560" y="79469"/>
                </a:lnTo>
                <a:lnTo>
                  <a:pt x="2868534" y="119112"/>
                </a:lnTo>
                <a:lnTo>
                  <a:pt x="2887058" y="163529"/>
                </a:lnTo>
                <a:lnTo>
                  <a:pt x="2903137" y="212725"/>
                </a:lnTo>
                <a:lnTo>
                  <a:pt x="2914439" y="256604"/>
                </a:lnTo>
                <a:lnTo>
                  <a:pt x="2923702" y="302142"/>
                </a:lnTo>
                <a:lnTo>
                  <a:pt x="2930918" y="349345"/>
                </a:lnTo>
                <a:lnTo>
                  <a:pt x="2936082" y="398220"/>
                </a:lnTo>
                <a:lnTo>
                  <a:pt x="2939185" y="448774"/>
                </a:lnTo>
                <a:lnTo>
                  <a:pt x="2940221" y="501015"/>
                </a:lnTo>
                <a:lnTo>
                  <a:pt x="2939195" y="552163"/>
                </a:lnTo>
                <a:lnTo>
                  <a:pt x="2936115" y="601975"/>
                </a:lnTo>
                <a:lnTo>
                  <a:pt x="2930982" y="650446"/>
                </a:lnTo>
                <a:lnTo>
                  <a:pt x="2923796" y="697573"/>
                </a:lnTo>
                <a:lnTo>
                  <a:pt x="2914557" y="743352"/>
                </a:lnTo>
                <a:lnTo>
                  <a:pt x="2903264" y="787781"/>
                </a:lnTo>
                <a:lnTo>
                  <a:pt x="2887294" y="837812"/>
                </a:lnTo>
                <a:lnTo>
                  <a:pt x="2868799" y="882900"/>
                </a:lnTo>
                <a:lnTo>
                  <a:pt x="2847788" y="923039"/>
                </a:lnTo>
                <a:lnTo>
                  <a:pt x="2824264" y="958221"/>
                </a:lnTo>
                <a:lnTo>
                  <a:pt x="2798235" y="988441"/>
                </a:lnTo>
                <a:lnTo>
                  <a:pt x="2807252" y="1002665"/>
                </a:lnTo>
                <a:lnTo>
                  <a:pt x="2837552" y="973021"/>
                </a:lnTo>
                <a:lnTo>
                  <a:pt x="2865219" y="937878"/>
                </a:lnTo>
                <a:lnTo>
                  <a:pt x="2890271" y="897225"/>
                </a:lnTo>
                <a:lnTo>
                  <a:pt x="2912725" y="851049"/>
                </a:lnTo>
                <a:lnTo>
                  <a:pt x="2932601" y="799338"/>
                </a:lnTo>
                <a:lnTo>
                  <a:pt x="2946751" y="753267"/>
                </a:lnTo>
                <a:lnTo>
                  <a:pt x="2958335" y="705729"/>
                </a:lnTo>
                <a:lnTo>
                  <a:pt x="2967352" y="656717"/>
                </a:lnTo>
                <a:lnTo>
                  <a:pt x="2973796" y="606222"/>
                </a:lnTo>
                <a:lnTo>
                  <a:pt x="2977666" y="554239"/>
                </a:lnTo>
                <a:lnTo>
                  <a:pt x="2978956" y="500761"/>
                </a:lnTo>
                <a:lnTo>
                  <a:pt x="2977666" y="446574"/>
                </a:lnTo>
                <a:lnTo>
                  <a:pt x="2973796" y="394123"/>
                </a:lnTo>
                <a:lnTo>
                  <a:pt x="2967352" y="343408"/>
                </a:lnTo>
                <a:lnTo>
                  <a:pt x="2958335" y="294428"/>
                </a:lnTo>
                <a:lnTo>
                  <a:pt x="2946751" y="247184"/>
                </a:lnTo>
                <a:lnTo>
                  <a:pt x="2932601" y="201675"/>
                </a:lnTo>
                <a:lnTo>
                  <a:pt x="2912725" y="150697"/>
                </a:lnTo>
                <a:lnTo>
                  <a:pt x="2890271" y="105046"/>
                </a:lnTo>
                <a:lnTo>
                  <a:pt x="2865219" y="64717"/>
                </a:lnTo>
                <a:lnTo>
                  <a:pt x="2837552" y="29703"/>
                </a:lnTo>
                <a:lnTo>
                  <a:pt x="2807252" y="0"/>
                </a:lnTo>
                <a:close/>
              </a:path>
              <a:path w="2979420" h="1002664">
                <a:moveTo>
                  <a:pt x="171634" y="0"/>
                </a:moveTo>
                <a:lnTo>
                  <a:pt x="141373" y="29703"/>
                </a:lnTo>
                <a:lnTo>
                  <a:pt x="113716" y="64717"/>
                </a:lnTo>
                <a:lnTo>
                  <a:pt x="88661" y="105046"/>
                </a:lnTo>
                <a:lnTo>
                  <a:pt x="66210" y="150697"/>
                </a:lnTo>
                <a:lnTo>
                  <a:pt x="46361" y="201675"/>
                </a:lnTo>
                <a:lnTo>
                  <a:pt x="32193" y="247184"/>
                </a:lnTo>
                <a:lnTo>
                  <a:pt x="20601" y="294428"/>
                </a:lnTo>
                <a:lnTo>
                  <a:pt x="11585" y="343408"/>
                </a:lnTo>
                <a:lnTo>
                  <a:pt x="5145" y="394123"/>
                </a:lnTo>
                <a:lnTo>
                  <a:pt x="1281" y="446574"/>
                </a:lnTo>
                <a:lnTo>
                  <a:pt x="0" y="501015"/>
                </a:lnTo>
                <a:lnTo>
                  <a:pt x="1281" y="554239"/>
                </a:lnTo>
                <a:lnTo>
                  <a:pt x="5145" y="606222"/>
                </a:lnTo>
                <a:lnTo>
                  <a:pt x="11585" y="656717"/>
                </a:lnTo>
                <a:lnTo>
                  <a:pt x="20601" y="705729"/>
                </a:lnTo>
                <a:lnTo>
                  <a:pt x="32193" y="753267"/>
                </a:lnTo>
                <a:lnTo>
                  <a:pt x="46361" y="799338"/>
                </a:lnTo>
                <a:lnTo>
                  <a:pt x="66210" y="851049"/>
                </a:lnTo>
                <a:lnTo>
                  <a:pt x="88661" y="897225"/>
                </a:lnTo>
                <a:lnTo>
                  <a:pt x="113716" y="937878"/>
                </a:lnTo>
                <a:lnTo>
                  <a:pt x="141373" y="973021"/>
                </a:lnTo>
                <a:lnTo>
                  <a:pt x="171634" y="1002665"/>
                </a:lnTo>
                <a:lnTo>
                  <a:pt x="180651" y="988441"/>
                </a:lnTo>
                <a:lnTo>
                  <a:pt x="154644" y="958221"/>
                </a:lnTo>
                <a:lnTo>
                  <a:pt x="131138" y="923039"/>
                </a:lnTo>
                <a:lnTo>
                  <a:pt x="110133" y="882900"/>
                </a:lnTo>
                <a:lnTo>
                  <a:pt x="91632" y="837812"/>
                </a:lnTo>
                <a:lnTo>
                  <a:pt x="75635" y="787781"/>
                </a:lnTo>
                <a:lnTo>
                  <a:pt x="64372" y="743352"/>
                </a:lnTo>
                <a:lnTo>
                  <a:pt x="55157" y="697573"/>
                </a:lnTo>
                <a:lnTo>
                  <a:pt x="47991" y="650446"/>
                </a:lnTo>
                <a:lnTo>
                  <a:pt x="42873" y="601975"/>
                </a:lnTo>
                <a:lnTo>
                  <a:pt x="39803" y="552163"/>
                </a:lnTo>
                <a:lnTo>
                  <a:pt x="38784" y="500761"/>
                </a:lnTo>
                <a:lnTo>
                  <a:pt x="39806" y="448774"/>
                </a:lnTo>
                <a:lnTo>
                  <a:pt x="42886" y="398220"/>
                </a:lnTo>
                <a:lnTo>
                  <a:pt x="48018" y="349345"/>
                </a:lnTo>
                <a:lnTo>
                  <a:pt x="55205" y="302142"/>
                </a:lnTo>
                <a:lnTo>
                  <a:pt x="64444" y="256604"/>
                </a:lnTo>
                <a:lnTo>
                  <a:pt x="75736" y="212725"/>
                </a:lnTo>
                <a:lnTo>
                  <a:pt x="91759" y="163529"/>
                </a:lnTo>
                <a:lnTo>
                  <a:pt x="110263" y="119112"/>
                </a:lnTo>
                <a:lnTo>
                  <a:pt x="131247" y="79469"/>
                </a:lnTo>
                <a:lnTo>
                  <a:pt x="154709" y="44593"/>
                </a:lnTo>
                <a:lnTo>
                  <a:pt x="180651" y="14478"/>
                </a:lnTo>
                <a:lnTo>
                  <a:pt x="171634" y="0"/>
                </a:lnTo>
                <a:close/>
              </a:path>
            </a:pathLst>
          </a:custGeom>
          <a:solidFill>
            <a:srgbClr val="0F243E"/>
          </a:solidFill>
        </p:spPr>
        <p:txBody>
          <a:bodyPr wrap="square" lIns="0" tIns="0" rIns="0" bIns="0" rtlCol="0"/>
          <a:lstStyle/>
          <a:p>
            <a:endParaRPr/>
          </a:p>
        </p:txBody>
      </p:sp>
      <p:sp>
        <p:nvSpPr>
          <p:cNvPr id="4" name="object 4"/>
          <p:cNvSpPr txBox="1"/>
          <p:nvPr/>
        </p:nvSpPr>
        <p:spPr>
          <a:xfrm>
            <a:off x="180746" y="1258950"/>
            <a:ext cx="2079625" cy="497840"/>
          </a:xfrm>
          <a:prstGeom prst="rect">
            <a:avLst/>
          </a:prstGeom>
        </p:spPr>
        <p:txBody>
          <a:bodyPr vert="horz" wrap="square" lIns="0" tIns="12065" rIns="0" bIns="0" rtlCol="0">
            <a:spAutoFit/>
          </a:bodyPr>
          <a:lstStyle/>
          <a:p>
            <a:pPr marL="38100">
              <a:lnSpc>
                <a:spcPct val="100000"/>
              </a:lnSpc>
              <a:spcBef>
                <a:spcPts val="95"/>
              </a:spcBef>
              <a:tabLst>
                <a:tab pos="930910" algn="l"/>
              </a:tabLst>
            </a:pPr>
            <a:r>
              <a:rPr sz="4650" spc="-7" baseline="-35842" dirty="0">
                <a:solidFill>
                  <a:srgbClr val="0F243E"/>
                </a:solidFill>
                <a:latin typeface="Wingdings"/>
                <a:cs typeface="Wingdings"/>
              </a:rPr>
              <a:t></a:t>
            </a:r>
            <a:r>
              <a:rPr sz="4650" spc="-120" baseline="-35842" dirty="0">
                <a:solidFill>
                  <a:srgbClr val="0F243E"/>
                </a:solidFill>
                <a:latin typeface="Times New Roman"/>
                <a:cs typeface="Times New Roman"/>
              </a:rPr>
              <a:t> </a:t>
            </a:r>
            <a:r>
              <a:rPr sz="4650" spc="-37" baseline="-35842" dirty="0">
                <a:solidFill>
                  <a:srgbClr val="0F243E"/>
                </a:solidFill>
                <a:latin typeface="Microsoft Sans Serif"/>
                <a:cs typeface="Microsoft Sans Serif"/>
              </a:rPr>
              <a:t>=	</a:t>
            </a:r>
            <a:r>
              <a:rPr sz="3100" spc="-75" dirty="0">
                <a:solidFill>
                  <a:srgbClr val="0F243E"/>
                </a:solidFill>
                <a:latin typeface="Microsoft Sans Serif"/>
                <a:cs typeface="Microsoft Sans Serif"/>
              </a:rPr>
              <a:t>(2</a:t>
            </a:r>
            <a:r>
              <a:rPr sz="3100" spc="-75" dirty="0">
                <a:solidFill>
                  <a:srgbClr val="0F243E"/>
                </a:solidFill>
                <a:latin typeface="Cambria Math"/>
                <a:cs typeface="Cambria Math"/>
              </a:rPr>
              <a:t>⊕</a:t>
            </a:r>
            <a:r>
              <a:rPr sz="3100" spc="-75" dirty="0">
                <a:solidFill>
                  <a:srgbClr val="0F243E"/>
                </a:solidFill>
                <a:latin typeface="Microsoft Sans Serif"/>
                <a:cs typeface="Microsoft Sans Serif"/>
              </a:rPr>
              <a:t>D)</a:t>
            </a:r>
            <a:endParaRPr sz="3100">
              <a:latin typeface="Microsoft Sans Serif"/>
              <a:cs typeface="Microsoft Sans Serif"/>
            </a:endParaRPr>
          </a:p>
        </p:txBody>
      </p:sp>
      <p:sp>
        <p:nvSpPr>
          <p:cNvPr id="5" name="object 5"/>
          <p:cNvSpPr txBox="1"/>
          <p:nvPr/>
        </p:nvSpPr>
        <p:spPr>
          <a:xfrm>
            <a:off x="1126642" y="1778635"/>
            <a:ext cx="1078230" cy="497840"/>
          </a:xfrm>
          <a:prstGeom prst="rect">
            <a:avLst/>
          </a:prstGeom>
        </p:spPr>
        <p:txBody>
          <a:bodyPr vert="horz" wrap="square" lIns="0" tIns="12065" rIns="0" bIns="0" rtlCol="0">
            <a:spAutoFit/>
          </a:bodyPr>
          <a:lstStyle/>
          <a:p>
            <a:pPr marL="12700">
              <a:lnSpc>
                <a:spcPct val="100000"/>
              </a:lnSpc>
              <a:spcBef>
                <a:spcPts val="95"/>
              </a:spcBef>
            </a:pPr>
            <a:r>
              <a:rPr sz="3100" spc="-135" dirty="0">
                <a:solidFill>
                  <a:srgbClr val="0F243E"/>
                </a:solidFill>
                <a:latin typeface="Microsoft Sans Serif"/>
                <a:cs typeface="Microsoft Sans Serif"/>
              </a:rPr>
              <a:t>(</a:t>
            </a:r>
            <a:r>
              <a:rPr sz="3100" spc="60" dirty="0">
                <a:solidFill>
                  <a:srgbClr val="0F243E"/>
                </a:solidFill>
                <a:latin typeface="Microsoft Sans Serif"/>
                <a:cs typeface="Microsoft Sans Serif"/>
              </a:rPr>
              <a:t>8</a:t>
            </a:r>
            <a:r>
              <a:rPr sz="3100" dirty="0">
                <a:solidFill>
                  <a:srgbClr val="0F243E"/>
                </a:solidFill>
                <a:latin typeface="Cambria Math"/>
                <a:cs typeface="Cambria Math"/>
              </a:rPr>
              <a:t>⊕</a:t>
            </a:r>
            <a:r>
              <a:rPr sz="3100" spc="-459" dirty="0">
                <a:solidFill>
                  <a:srgbClr val="0F243E"/>
                </a:solidFill>
                <a:latin typeface="Microsoft Sans Serif"/>
                <a:cs typeface="Microsoft Sans Serif"/>
              </a:rPr>
              <a:t>E</a:t>
            </a:r>
            <a:r>
              <a:rPr sz="3100" spc="-130" dirty="0">
                <a:solidFill>
                  <a:srgbClr val="0F243E"/>
                </a:solidFill>
                <a:latin typeface="Microsoft Sans Serif"/>
                <a:cs typeface="Microsoft Sans Serif"/>
              </a:rPr>
              <a:t>)</a:t>
            </a:r>
            <a:endParaRPr sz="3100">
              <a:latin typeface="Microsoft Sans Serif"/>
              <a:cs typeface="Microsoft Sans Serif"/>
            </a:endParaRPr>
          </a:p>
        </p:txBody>
      </p:sp>
      <p:sp>
        <p:nvSpPr>
          <p:cNvPr id="6" name="object 6"/>
          <p:cNvSpPr txBox="1"/>
          <p:nvPr/>
        </p:nvSpPr>
        <p:spPr>
          <a:xfrm>
            <a:off x="2602229" y="1211097"/>
            <a:ext cx="1112520" cy="1064895"/>
          </a:xfrm>
          <a:prstGeom prst="rect">
            <a:avLst/>
          </a:prstGeom>
        </p:spPr>
        <p:txBody>
          <a:bodyPr vert="horz" wrap="square" lIns="0" tIns="59690" rIns="0" bIns="0" rtlCol="0">
            <a:spAutoFit/>
          </a:bodyPr>
          <a:lstStyle/>
          <a:p>
            <a:pPr marL="12700">
              <a:lnSpc>
                <a:spcPct val="100000"/>
              </a:lnSpc>
              <a:spcBef>
                <a:spcPts val="470"/>
              </a:spcBef>
            </a:pPr>
            <a:r>
              <a:rPr sz="3100" spc="-135" dirty="0">
                <a:solidFill>
                  <a:srgbClr val="0F243E"/>
                </a:solidFill>
                <a:latin typeface="Microsoft Sans Serif"/>
                <a:cs typeface="Microsoft Sans Serif"/>
              </a:rPr>
              <a:t>(</a:t>
            </a:r>
            <a:r>
              <a:rPr sz="3100" spc="-459" dirty="0">
                <a:solidFill>
                  <a:srgbClr val="0F243E"/>
                </a:solidFill>
                <a:latin typeface="Microsoft Sans Serif"/>
                <a:cs typeface="Microsoft Sans Serif"/>
              </a:rPr>
              <a:t>E</a:t>
            </a:r>
            <a:r>
              <a:rPr sz="3100" spc="-5" dirty="0">
                <a:solidFill>
                  <a:srgbClr val="0F243E"/>
                </a:solidFill>
                <a:latin typeface="Cambria Math"/>
                <a:cs typeface="Cambria Math"/>
              </a:rPr>
              <a:t>⊕</a:t>
            </a:r>
            <a:r>
              <a:rPr sz="3100" spc="-175" dirty="0">
                <a:solidFill>
                  <a:srgbClr val="0F243E"/>
                </a:solidFill>
                <a:latin typeface="Microsoft Sans Serif"/>
                <a:cs typeface="Microsoft Sans Serif"/>
              </a:rPr>
              <a:t>D</a:t>
            </a:r>
            <a:r>
              <a:rPr sz="3100" spc="-130" dirty="0">
                <a:solidFill>
                  <a:srgbClr val="0F243E"/>
                </a:solidFill>
                <a:latin typeface="Microsoft Sans Serif"/>
                <a:cs typeface="Microsoft Sans Serif"/>
              </a:rPr>
              <a:t>)</a:t>
            </a:r>
            <a:endParaRPr sz="3100">
              <a:latin typeface="Microsoft Sans Serif"/>
              <a:cs typeface="Microsoft Sans Serif"/>
            </a:endParaRPr>
          </a:p>
          <a:p>
            <a:pPr marL="12700">
              <a:lnSpc>
                <a:spcPct val="100000"/>
              </a:lnSpc>
              <a:spcBef>
                <a:spcPts val="375"/>
              </a:spcBef>
            </a:pPr>
            <a:r>
              <a:rPr sz="3100" spc="-135" dirty="0">
                <a:solidFill>
                  <a:srgbClr val="0F243E"/>
                </a:solidFill>
                <a:latin typeface="Microsoft Sans Serif"/>
                <a:cs typeface="Microsoft Sans Serif"/>
              </a:rPr>
              <a:t>(</a:t>
            </a:r>
            <a:r>
              <a:rPr sz="3100" spc="-175" dirty="0">
                <a:solidFill>
                  <a:srgbClr val="0F243E"/>
                </a:solidFill>
                <a:latin typeface="Microsoft Sans Serif"/>
                <a:cs typeface="Microsoft Sans Serif"/>
              </a:rPr>
              <a:t>D</a:t>
            </a:r>
            <a:r>
              <a:rPr sz="3100" spc="-5" dirty="0">
                <a:solidFill>
                  <a:srgbClr val="0F243E"/>
                </a:solidFill>
                <a:latin typeface="Cambria Math"/>
                <a:cs typeface="Cambria Math"/>
              </a:rPr>
              <a:t>⊕</a:t>
            </a:r>
            <a:r>
              <a:rPr sz="3100" spc="-459" dirty="0">
                <a:solidFill>
                  <a:srgbClr val="0F243E"/>
                </a:solidFill>
                <a:latin typeface="Microsoft Sans Serif"/>
                <a:cs typeface="Microsoft Sans Serif"/>
              </a:rPr>
              <a:t>E</a:t>
            </a:r>
            <a:r>
              <a:rPr sz="3100" spc="-130" dirty="0">
                <a:solidFill>
                  <a:srgbClr val="0F243E"/>
                </a:solidFill>
                <a:latin typeface="Microsoft Sans Serif"/>
                <a:cs typeface="Microsoft Sans Serif"/>
              </a:rPr>
              <a:t>)</a:t>
            </a:r>
            <a:endParaRPr sz="3100">
              <a:latin typeface="Microsoft Sans Serif"/>
              <a:cs typeface="Microsoft Sans Serif"/>
            </a:endParaRPr>
          </a:p>
        </p:txBody>
      </p:sp>
      <p:sp>
        <p:nvSpPr>
          <p:cNvPr id="7" name="object 7"/>
          <p:cNvSpPr txBox="1"/>
          <p:nvPr/>
        </p:nvSpPr>
        <p:spPr>
          <a:xfrm>
            <a:off x="4028694" y="1510411"/>
            <a:ext cx="252729" cy="497840"/>
          </a:xfrm>
          <a:prstGeom prst="rect">
            <a:avLst/>
          </a:prstGeom>
        </p:spPr>
        <p:txBody>
          <a:bodyPr vert="horz" wrap="square" lIns="0" tIns="12065" rIns="0" bIns="0" rtlCol="0">
            <a:spAutoFit/>
          </a:bodyPr>
          <a:lstStyle/>
          <a:p>
            <a:pPr marL="12700">
              <a:lnSpc>
                <a:spcPct val="100000"/>
              </a:lnSpc>
              <a:spcBef>
                <a:spcPts val="95"/>
              </a:spcBef>
            </a:pPr>
            <a:r>
              <a:rPr sz="3100" spc="-25" dirty="0">
                <a:solidFill>
                  <a:srgbClr val="0F243E"/>
                </a:solidFill>
                <a:latin typeface="Microsoft Sans Serif"/>
                <a:cs typeface="Microsoft Sans Serif"/>
              </a:rPr>
              <a:t>=</a:t>
            </a:r>
            <a:endParaRPr sz="3100">
              <a:latin typeface="Microsoft Sans Serif"/>
              <a:cs typeface="Microsoft Sans Serif"/>
            </a:endParaRPr>
          </a:p>
        </p:txBody>
      </p:sp>
      <p:sp>
        <p:nvSpPr>
          <p:cNvPr id="8" name="object 8"/>
          <p:cNvSpPr/>
          <p:nvPr/>
        </p:nvSpPr>
        <p:spPr>
          <a:xfrm>
            <a:off x="4414653" y="1302003"/>
            <a:ext cx="5753100" cy="1002665"/>
          </a:xfrm>
          <a:custGeom>
            <a:avLst/>
            <a:gdLst/>
            <a:ahLst/>
            <a:cxnLst/>
            <a:rect l="l" t="t" r="r" b="b"/>
            <a:pathLst>
              <a:path w="5753100" h="1002664">
                <a:moveTo>
                  <a:pt x="5580881" y="0"/>
                </a:moveTo>
                <a:lnTo>
                  <a:pt x="5571864" y="14478"/>
                </a:lnTo>
                <a:lnTo>
                  <a:pt x="5597758" y="44593"/>
                </a:lnTo>
                <a:lnTo>
                  <a:pt x="5621189" y="79469"/>
                </a:lnTo>
                <a:lnTo>
                  <a:pt x="5642163" y="119112"/>
                </a:lnTo>
                <a:lnTo>
                  <a:pt x="5660687" y="163529"/>
                </a:lnTo>
                <a:lnTo>
                  <a:pt x="5676766" y="212725"/>
                </a:lnTo>
                <a:lnTo>
                  <a:pt x="5688068" y="256604"/>
                </a:lnTo>
                <a:lnTo>
                  <a:pt x="5697331" y="302142"/>
                </a:lnTo>
                <a:lnTo>
                  <a:pt x="5704548" y="349345"/>
                </a:lnTo>
                <a:lnTo>
                  <a:pt x="5709711" y="398220"/>
                </a:lnTo>
                <a:lnTo>
                  <a:pt x="5712814" y="448774"/>
                </a:lnTo>
                <a:lnTo>
                  <a:pt x="5713850" y="501015"/>
                </a:lnTo>
                <a:lnTo>
                  <a:pt x="5712824" y="552163"/>
                </a:lnTo>
                <a:lnTo>
                  <a:pt x="5709744" y="601975"/>
                </a:lnTo>
                <a:lnTo>
                  <a:pt x="5704611" y="650446"/>
                </a:lnTo>
                <a:lnTo>
                  <a:pt x="5697425" y="697573"/>
                </a:lnTo>
                <a:lnTo>
                  <a:pt x="5688186" y="743352"/>
                </a:lnTo>
                <a:lnTo>
                  <a:pt x="5676893" y="787781"/>
                </a:lnTo>
                <a:lnTo>
                  <a:pt x="5660923" y="837812"/>
                </a:lnTo>
                <a:lnTo>
                  <a:pt x="5642429" y="882900"/>
                </a:lnTo>
                <a:lnTo>
                  <a:pt x="5621417" y="923039"/>
                </a:lnTo>
                <a:lnTo>
                  <a:pt x="5597893" y="958221"/>
                </a:lnTo>
                <a:lnTo>
                  <a:pt x="5571864" y="988441"/>
                </a:lnTo>
                <a:lnTo>
                  <a:pt x="5580881" y="1002665"/>
                </a:lnTo>
                <a:lnTo>
                  <a:pt x="5611182" y="973021"/>
                </a:lnTo>
                <a:lnTo>
                  <a:pt x="5638848" y="937878"/>
                </a:lnTo>
                <a:lnTo>
                  <a:pt x="5663900" y="897225"/>
                </a:lnTo>
                <a:lnTo>
                  <a:pt x="5686354" y="851049"/>
                </a:lnTo>
                <a:lnTo>
                  <a:pt x="5706230" y="799338"/>
                </a:lnTo>
                <a:lnTo>
                  <a:pt x="5720380" y="753267"/>
                </a:lnTo>
                <a:lnTo>
                  <a:pt x="5731964" y="705729"/>
                </a:lnTo>
                <a:lnTo>
                  <a:pt x="5740981" y="656717"/>
                </a:lnTo>
                <a:lnTo>
                  <a:pt x="5747425" y="606222"/>
                </a:lnTo>
                <a:lnTo>
                  <a:pt x="5751295" y="554239"/>
                </a:lnTo>
                <a:lnTo>
                  <a:pt x="5752585" y="500761"/>
                </a:lnTo>
                <a:lnTo>
                  <a:pt x="5751295" y="446574"/>
                </a:lnTo>
                <a:lnTo>
                  <a:pt x="5747425" y="394123"/>
                </a:lnTo>
                <a:lnTo>
                  <a:pt x="5740981" y="343408"/>
                </a:lnTo>
                <a:lnTo>
                  <a:pt x="5731964" y="294428"/>
                </a:lnTo>
                <a:lnTo>
                  <a:pt x="5720380" y="247184"/>
                </a:lnTo>
                <a:lnTo>
                  <a:pt x="5706230" y="201675"/>
                </a:lnTo>
                <a:lnTo>
                  <a:pt x="5686354" y="150697"/>
                </a:lnTo>
                <a:lnTo>
                  <a:pt x="5663900" y="105046"/>
                </a:lnTo>
                <a:lnTo>
                  <a:pt x="5638848" y="64717"/>
                </a:lnTo>
                <a:lnTo>
                  <a:pt x="5611182" y="29703"/>
                </a:lnTo>
                <a:lnTo>
                  <a:pt x="5580881" y="0"/>
                </a:lnTo>
                <a:close/>
              </a:path>
              <a:path w="5753100" h="1002664">
                <a:moveTo>
                  <a:pt x="171570" y="0"/>
                </a:moveTo>
                <a:lnTo>
                  <a:pt x="141320" y="29703"/>
                </a:lnTo>
                <a:lnTo>
                  <a:pt x="113667" y="64717"/>
                </a:lnTo>
                <a:lnTo>
                  <a:pt x="88616" y="105046"/>
                </a:lnTo>
                <a:lnTo>
                  <a:pt x="66175" y="150697"/>
                </a:lnTo>
                <a:lnTo>
                  <a:pt x="46348" y="201675"/>
                </a:lnTo>
                <a:lnTo>
                  <a:pt x="32155" y="247184"/>
                </a:lnTo>
                <a:lnTo>
                  <a:pt x="20558" y="294428"/>
                </a:lnTo>
                <a:lnTo>
                  <a:pt x="11550" y="343408"/>
                </a:lnTo>
                <a:lnTo>
                  <a:pt x="5125" y="394123"/>
                </a:lnTo>
                <a:lnTo>
                  <a:pt x="1275" y="446574"/>
                </a:lnTo>
                <a:lnTo>
                  <a:pt x="0" y="501015"/>
                </a:lnTo>
                <a:lnTo>
                  <a:pt x="1275" y="554239"/>
                </a:lnTo>
                <a:lnTo>
                  <a:pt x="5125" y="606222"/>
                </a:lnTo>
                <a:lnTo>
                  <a:pt x="11550" y="656717"/>
                </a:lnTo>
                <a:lnTo>
                  <a:pt x="20558" y="705729"/>
                </a:lnTo>
                <a:lnTo>
                  <a:pt x="32155" y="753267"/>
                </a:lnTo>
                <a:lnTo>
                  <a:pt x="46348" y="799338"/>
                </a:lnTo>
                <a:lnTo>
                  <a:pt x="66175" y="851049"/>
                </a:lnTo>
                <a:lnTo>
                  <a:pt x="88616" y="897225"/>
                </a:lnTo>
                <a:lnTo>
                  <a:pt x="113667" y="937878"/>
                </a:lnTo>
                <a:lnTo>
                  <a:pt x="141320" y="973021"/>
                </a:lnTo>
                <a:lnTo>
                  <a:pt x="171570" y="1002665"/>
                </a:lnTo>
                <a:lnTo>
                  <a:pt x="180587" y="988441"/>
                </a:lnTo>
                <a:lnTo>
                  <a:pt x="154571" y="958221"/>
                </a:lnTo>
                <a:lnTo>
                  <a:pt x="131072" y="923039"/>
                </a:lnTo>
                <a:lnTo>
                  <a:pt x="110078" y="882900"/>
                </a:lnTo>
                <a:lnTo>
                  <a:pt x="91578" y="837812"/>
                </a:lnTo>
                <a:lnTo>
                  <a:pt x="75558" y="787781"/>
                </a:lnTo>
                <a:lnTo>
                  <a:pt x="64320" y="743352"/>
                </a:lnTo>
                <a:lnTo>
                  <a:pt x="55116" y="697573"/>
                </a:lnTo>
                <a:lnTo>
                  <a:pt x="47952" y="650446"/>
                </a:lnTo>
                <a:lnTo>
                  <a:pt x="42830" y="601975"/>
                </a:lnTo>
                <a:lnTo>
                  <a:pt x="39754" y="552163"/>
                </a:lnTo>
                <a:lnTo>
                  <a:pt x="38733" y="500761"/>
                </a:lnTo>
                <a:lnTo>
                  <a:pt x="39755" y="448774"/>
                </a:lnTo>
                <a:lnTo>
                  <a:pt x="42835" y="398220"/>
                </a:lnTo>
                <a:lnTo>
                  <a:pt x="47968" y="349345"/>
                </a:lnTo>
                <a:lnTo>
                  <a:pt x="55154" y="302142"/>
                </a:lnTo>
                <a:lnTo>
                  <a:pt x="64393" y="256604"/>
                </a:lnTo>
                <a:lnTo>
                  <a:pt x="75685" y="212725"/>
                </a:lnTo>
                <a:lnTo>
                  <a:pt x="91704" y="163529"/>
                </a:lnTo>
                <a:lnTo>
                  <a:pt x="110197" y="119112"/>
                </a:lnTo>
                <a:lnTo>
                  <a:pt x="131171" y="79469"/>
                </a:lnTo>
                <a:lnTo>
                  <a:pt x="154633" y="44593"/>
                </a:lnTo>
                <a:lnTo>
                  <a:pt x="180587" y="14478"/>
                </a:lnTo>
                <a:lnTo>
                  <a:pt x="171570" y="0"/>
                </a:lnTo>
                <a:close/>
              </a:path>
            </a:pathLst>
          </a:custGeom>
          <a:solidFill>
            <a:srgbClr val="0F243E"/>
          </a:solidFill>
        </p:spPr>
        <p:txBody>
          <a:bodyPr wrap="square" lIns="0" tIns="0" rIns="0" bIns="0" rtlCol="0"/>
          <a:lstStyle/>
          <a:p>
            <a:endParaRPr/>
          </a:p>
        </p:txBody>
      </p:sp>
      <p:sp>
        <p:nvSpPr>
          <p:cNvPr id="9" name="object 9"/>
          <p:cNvSpPr txBox="1"/>
          <p:nvPr/>
        </p:nvSpPr>
        <p:spPr>
          <a:xfrm>
            <a:off x="4595876" y="1189761"/>
            <a:ext cx="2512060" cy="1086485"/>
          </a:xfrm>
          <a:prstGeom prst="rect">
            <a:avLst/>
          </a:prstGeom>
        </p:spPr>
        <p:txBody>
          <a:bodyPr vert="horz" wrap="square" lIns="0" tIns="12700" rIns="0" bIns="0" rtlCol="0">
            <a:spAutoFit/>
          </a:bodyPr>
          <a:lstStyle/>
          <a:p>
            <a:pPr marL="12700" marR="5080">
              <a:lnSpc>
                <a:spcPct val="112300"/>
              </a:lnSpc>
              <a:spcBef>
                <a:spcPts val="100"/>
              </a:spcBef>
            </a:pPr>
            <a:r>
              <a:rPr sz="3100" spc="-10" dirty="0">
                <a:solidFill>
                  <a:srgbClr val="0F243E"/>
                </a:solidFill>
                <a:latin typeface="Cambria Math"/>
                <a:cs typeface="Cambria Math"/>
              </a:rPr>
              <a:t>(</a:t>
            </a:r>
            <a:r>
              <a:rPr sz="3100" spc="60" dirty="0">
                <a:solidFill>
                  <a:srgbClr val="0F243E"/>
                </a:solidFill>
                <a:latin typeface="Microsoft Sans Serif"/>
                <a:cs typeface="Microsoft Sans Serif"/>
              </a:rPr>
              <a:t>0010</a:t>
            </a:r>
            <a:r>
              <a:rPr sz="3100" spc="-5" dirty="0">
                <a:solidFill>
                  <a:srgbClr val="0F243E"/>
                </a:solidFill>
                <a:latin typeface="Cambria Math"/>
                <a:cs typeface="Cambria Math"/>
              </a:rPr>
              <a:t>⊕</a:t>
            </a:r>
            <a:r>
              <a:rPr sz="3100" spc="60" dirty="0">
                <a:solidFill>
                  <a:srgbClr val="0F243E"/>
                </a:solidFill>
                <a:latin typeface="Microsoft Sans Serif"/>
                <a:cs typeface="Microsoft Sans Serif"/>
              </a:rPr>
              <a:t>110</a:t>
            </a:r>
            <a:r>
              <a:rPr sz="3100" spc="65" dirty="0">
                <a:solidFill>
                  <a:srgbClr val="0F243E"/>
                </a:solidFill>
                <a:latin typeface="Microsoft Sans Serif"/>
                <a:cs typeface="Microsoft Sans Serif"/>
              </a:rPr>
              <a:t>1</a:t>
            </a:r>
            <a:r>
              <a:rPr sz="3100" spc="-114" dirty="0">
                <a:solidFill>
                  <a:srgbClr val="0F243E"/>
                </a:solidFill>
                <a:latin typeface="Microsoft Sans Serif"/>
                <a:cs typeface="Microsoft Sans Serif"/>
              </a:rPr>
              <a:t>)  </a:t>
            </a:r>
            <a:r>
              <a:rPr sz="3100" spc="-10" dirty="0">
                <a:solidFill>
                  <a:srgbClr val="0F243E"/>
                </a:solidFill>
                <a:latin typeface="Cambria Math"/>
                <a:cs typeface="Cambria Math"/>
              </a:rPr>
              <a:t>(</a:t>
            </a:r>
            <a:r>
              <a:rPr sz="3100" spc="60" dirty="0">
                <a:solidFill>
                  <a:srgbClr val="0F243E"/>
                </a:solidFill>
                <a:latin typeface="Microsoft Sans Serif"/>
                <a:cs typeface="Microsoft Sans Serif"/>
              </a:rPr>
              <a:t>1000</a:t>
            </a:r>
            <a:r>
              <a:rPr sz="3100" spc="-5" dirty="0">
                <a:solidFill>
                  <a:srgbClr val="0F243E"/>
                </a:solidFill>
                <a:latin typeface="Cambria Math"/>
                <a:cs typeface="Cambria Math"/>
              </a:rPr>
              <a:t>⊕</a:t>
            </a:r>
            <a:r>
              <a:rPr sz="3100" spc="60" dirty="0">
                <a:solidFill>
                  <a:srgbClr val="0F243E"/>
                </a:solidFill>
                <a:latin typeface="Microsoft Sans Serif"/>
                <a:cs typeface="Microsoft Sans Serif"/>
              </a:rPr>
              <a:t>111</a:t>
            </a:r>
            <a:r>
              <a:rPr sz="3100" spc="65" dirty="0">
                <a:solidFill>
                  <a:srgbClr val="0F243E"/>
                </a:solidFill>
                <a:latin typeface="Microsoft Sans Serif"/>
                <a:cs typeface="Microsoft Sans Serif"/>
              </a:rPr>
              <a:t>0</a:t>
            </a:r>
            <a:r>
              <a:rPr sz="3100" spc="-130" dirty="0">
                <a:solidFill>
                  <a:srgbClr val="0F243E"/>
                </a:solidFill>
                <a:latin typeface="Microsoft Sans Serif"/>
                <a:cs typeface="Microsoft Sans Serif"/>
              </a:rPr>
              <a:t>)</a:t>
            </a:r>
            <a:endParaRPr sz="3100">
              <a:latin typeface="Microsoft Sans Serif"/>
              <a:cs typeface="Microsoft Sans Serif"/>
            </a:endParaRPr>
          </a:p>
        </p:txBody>
      </p:sp>
      <p:sp>
        <p:nvSpPr>
          <p:cNvPr id="10" name="object 10"/>
          <p:cNvSpPr txBox="1">
            <a:spLocks noGrp="1"/>
          </p:cNvSpPr>
          <p:nvPr>
            <p:ph type="title"/>
          </p:nvPr>
        </p:nvSpPr>
        <p:spPr>
          <a:xfrm>
            <a:off x="7474966" y="1189761"/>
            <a:ext cx="2512060" cy="1086485"/>
          </a:xfrm>
          <a:prstGeom prst="rect">
            <a:avLst/>
          </a:prstGeom>
        </p:spPr>
        <p:txBody>
          <a:bodyPr vert="horz" wrap="square" lIns="0" tIns="12700" rIns="0" bIns="0" rtlCol="0">
            <a:spAutoFit/>
          </a:bodyPr>
          <a:lstStyle/>
          <a:p>
            <a:pPr marL="32384" marR="5080" indent="-20320">
              <a:lnSpc>
                <a:spcPct val="112300"/>
              </a:lnSpc>
              <a:spcBef>
                <a:spcPts val="100"/>
              </a:spcBef>
            </a:pPr>
            <a:r>
              <a:rPr sz="3100" spc="-10" dirty="0">
                <a:latin typeface="Cambria Math"/>
                <a:cs typeface="Cambria Math"/>
              </a:rPr>
              <a:t>(</a:t>
            </a:r>
            <a:r>
              <a:rPr sz="3100" spc="60" dirty="0"/>
              <a:t>1110</a:t>
            </a:r>
            <a:r>
              <a:rPr sz="3100" spc="-5" dirty="0">
                <a:latin typeface="Cambria Math"/>
                <a:cs typeface="Cambria Math"/>
              </a:rPr>
              <a:t>⊕</a:t>
            </a:r>
            <a:r>
              <a:rPr sz="3100" spc="60" dirty="0"/>
              <a:t>110</a:t>
            </a:r>
            <a:r>
              <a:rPr sz="3100" spc="65" dirty="0"/>
              <a:t>1</a:t>
            </a:r>
            <a:r>
              <a:rPr sz="3100" spc="-114" dirty="0"/>
              <a:t>)  </a:t>
            </a:r>
            <a:r>
              <a:rPr sz="3100" spc="5" dirty="0">
                <a:latin typeface="Cambria Math"/>
                <a:cs typeface="Cambria Math"/>
              </a:rPr>
              <a:t>(1101⊕</a:t>
            </a:r>
            <a:r>
              <a:rPr sz="3100" spc="5" dirty="0"/>
              <a:t>1110)</a:t>
            </a:r>
            <a:endParaRPr sz="3100">
              <a:latin typeface="Cambria Math"/>
              <a:cs typeface="Cambria Math"/>
            </a:endParaRPr>
          </a:p>
        </p:txBody>
      </p:sp>
      <p:sp>
        <p:nvSpPr>
          <p:cNvPr id="11" name="object 11"/>
          <p:cNvSpPr txBox="1"/>
          <p:nvPr/>
        </p:nvSpPr>
        <p:spPr>
          <a:xfrm>
            <a:off x="206146" y="3315080"/>
            <a:ext cx="375920" cy="497840"/>
          </a:xfrm>
          <a:prstGeom prst="rect">
            <a:avLst/>
          </a:prstGeom>
        </p:spPr>
        <p:txBody>
          <a:bodyPr vert="horz" wrap="square" lIns="0" tIns="12065" rIns="0" bIns="0" rtlCol="0">
            <a:spAutoFit/>
          </a:bodyPr>
          <a:lstStyle/>
          <a:p>
            <a:pPr marL="12700">
              <a:lnSpc>
                <a:spcPct val="100000"/>
              </a:lnSpc>
              <a:spcBef>
                <a:spcPts val="95"/>
              </a:spcBef>
            </a:pPr>
            <a:r>
              <a:rPr sz="3100" spc="-5" dirty="0">
                <a:solidFill>
                  <a:srgbClr val="0F243E"/>
                </a:solidFill>
                <a:latin typeface="Wingdings"/>
                <a:cs typeface="Wingdings"/>
              </a:rPr>
              <a:t></a:t>
            </a:r>
            <a:endParaRPr sz="3100">
              <a:latin typeface="Wingdings"/>
              <a:cs typeface="Wingdings"/>
            </a:endParaRPr>
          </a:p>
        </p:txBody>
      </p:sp>
      <p:sp>
        <p:nvSpPr>
          <p:cNvPr id="12" name="object 12"/>
          <p:cNvSpPr/>
          <p:nvPr/>
        </p:nvSpPr>
        <p:spPr>
          <a:xfrm>
            <a:off x="689946" y="3106420"/>
            <a:ext cx="5753100" cy="1002665"/>
          </a:xfrm>
          <a:custGeom>
            <a:avLst/>
            <a:gdLst/>
            <a:ahLst/>
            <a:cxnLst/>
            <a:rect l="l" t="t" r="r" b="b"/>
            <a:pathLst>
              <a:path w="5753100" h="1002664">
                <a:moveTo>
                  <a:pt x="5580932" y="0"/>
                </a:moveTo>
                <a:lnTo>
                  <a:pt x="5571915" y="14477"/>
                </a:lnTo>
                <a:lnTo>
                  <a:pt x="5597809" y="44593"/>
                </a:lnTo>
                <a:lnTo>
                  <a:pt x="5621240" y="79469"/>
                </a:lnTo>
                <a:lnTo>
                  <a:pt x="5642214" y="119112"/>
                </a:lnTo>
                <a:lnTo>
                  <a:pt x="5660738" y="163529"/>
                </a:lnTo>
                <a:lnTo>
                  <a:pt x="5676817" y="212725"/>
                </a:lnTo>
                <a:lnTo>
                  <a:pt x="5688119" y="256604"/>
                </a:lnTo>
                <a:lnTo>
                  <a:pt x="5697382" y="302142"/>
                </a:lnTo>
                <a:lnTo>
                  <a:pt x="5704598" y="349345"/>
                </a:lnTo>
                <a:lnTo>
                  <a:pt x="5709762" y="398220"/>
                </a:lnTo>
                <a:lnTo>
                  <a:pt x="5712865" y="448774"/>
                </a:lnTo>
                <a:lnTo>
                  <a:pt x="5713901" y="501014"/>
                </a:lnTo>
                <a:lnTo>
                  <a:pt x="5712875" y="552163"/>
                </a:lnTo>
                <a:lnTo>
                  <a:pt x="5709795" y="601975"/>
                </a:lnTo>
                <a:lnTo>
                  <a:pt x="5704662" y="650446"/>
                </a:lnTo>
                <a:lnTo>
                  <a:pt x="5697476" y="697573"/>
                </a:lnTo>
                <a:lnTo>
                  <a:pt x="5688237" y="743352"/>
                </a:lnTo>
                <a:lnTo>
                  <a:pt x="5676944" y="787780"/>
                </a:lnTo>
                <a:lnTo>
                  <a:pt x="5660974" y="837812"/>
                </a:lnTo>
                <a:lnTo>
                  <a:pt x="5642479" y="882900"/>
                </a:lnTo>
                <a:lnTo>
                  <a:pt x="5621468" y="923039"/>
                </a:lnTo>
                <a:lnTo>
                  <a:pt x="5597944" y="958221"/>
                </a:lnTo>
                <a:lnTo>
                  <a:pt x="5571915" y="988440"/>
                </a:lnTo>
                <a:lnTo>
                  <a:pt x="5580932" y="1002664"/>
                </a:lnTo>
                <a:lnTo>
                  <a:pt x="5611232" y="973021"/>
                </a:lnTo>
                <a:lnTo>
                  <a:pt x="5638899" y="937878"/>
                </a:lnTo>
                <a:lnTo>
                  <a:pt x="5663951" y="897225"/>
                </a:lnTo>
                <a:lnTo>
                  <a:pt x="5686405" y="851049"/>
                </a:lnTo>
                <a:lnTo>
                  <a:pt x="5706281" y="799337"/>
                </a:lnTo>
                <a:lnTo>
                  <a:pt x="5720431" y="753267"/>
                </a:lnTo>
                <a:lnTo>
                  <a:pt x="5732015" y="705729"/>
                </a:lnTo>
                <a:lnTo>
                  <a:pt x="5741032" y="656716"/>
                </a:lnTo>
                <a:lnTo>
                  <a:pt x="5747476" y="606222"/>
                </a:lnTo>
                <a:lnTo>
                  <a:pt x="5751346" y="554239"/>
                </a:lnTo>
                <a:lnTo>
                  <a:pt x="5752636" y="500760"/>
                </a:lnTo>
                <a:lnTo>
                  <a:pt x="5751346" y="446574"/>
                </a:lnTo>
                <a:lnTo>
                  <a:pt x="5747476" y="394123"/>
                </a:lnTo>
                <a:lnTo>
                  <a:pt x="5741032" y="343407"/>
                </a:lnTo>
                <a:lnTo>
                  <a:pt x="5732015" y="294428"/>
                </a:lnTo>
                <a:lnTo>
                  <a:pt x="5720431" y="247184"/>
                </a:lnTo>
                <a:lnTo>
                  <a:pt x="5706281" y="201675"/>
                </a:lnTo>
                <a:lnTo>
                  <a:pt x="5686405" y="150697"/>
                </a:lnTo>
                <a:lnTo>
                  <a:pt x="5663951" y="105046"/>
                </a:lnTo>
                <a:lnTo>
                  <a:pt x="5638899" y="64717"/>
                </a:lnTo>
                <a:lnTo>
                  <a:pt x="5611232" y="29703"/>
                </a:lnTo>
                <a:lnTo>
                  <a:pt x="5580932" y="0"/>
                </a:lnTo>
                <a:close/>
              </a:path>
              <a:path w="5753100" h="1002664">
                <a:moveTo>
                  <a:pt x="171634" y="0"/>
                </a:moveTo>
                <a:lnTo>
                  <a:pt x="141373" y="29703"/>
                </a:lnTo>
                <a:lnTo>
                  <a:pt x="113716" y="64717"/>
                </a:lnTo>
                <a:lnTo>
                  <a:pt x="88661" y="105046"/>
                </a:lnTo>
                <a:lnTo>
                  <a:pt x="66210" y="150697"/>
                </a:lnTo>
                <a:lnTo>
                  <a:pt x="46361" y="201675"/>
                </a:lnTo>
                <a:lnTo>
                  <a:pt x="32193" y="247184"/>
                </a:lnTo>
                <a:lnTo>
                  <a:pt x="20601" y="294428"/>
                </a:lnTo>
                <a:lnTo>
                  <a:pt x="11585" y="343407"/>
                </a:lnTo>
                <a:lnTo>
                  <a:pt x="5145" y="394123"/>
                </a:lnTo>
                <a:lnTo>
                  <a:pt x="1281" y="446574"/>
                </a:lnTo>
                <a:lnTo>
                  <a:pt x="0" y="501014"/>
                </a:lnTo>
                <a:lnTo>
                  <a:pt x="1281" y="554239"/>
                </a:lnTo>
                <a:lnTo>
                  <a:pt x="5145" y="606222"/>
                </a:lnTo>
                <a:lnTo>
                  <a:pt x="11585" y="656716"/>
                </a:lnTo>
                <a:lnTo>
                  <a:pt x="20601" y="705729"/>
                </a:lnTo>
                <a:lnTo>
                  <a:pt x="32193" y="753267"/>
                </a:lnTo>
                <a:lnTo>
                  <a:pt x="46361" y="799337"/>
                </a:lnTo>
                <a:lnTo>
                  <a:pt x="66210" y="851049"/>
                </a:lnTo>
                <a:lnTo>
                  <a:pt x="88661" y="897225"/>
                </a:lnTo>
                <a:lnTo>
                  <a:pt x="113716" y="937878"/>
                </a:lnTo>
                <a:lnTo>
                  <a:pt x="141373" y="973021"/>
                </a:lnTo>
                <a:lnTo>
                  <a:pt x="171634" y="1002664"/>
                </a:lnTo>
                <a:lnTo>
                  <a:pt x="180664" y="988440"/>
                </a:lnTo>
                <a:lnTo>
                  <a:pt x="154651" y="958221"/>
                </a:lnTo>
                <a:lnTo>
                  <a:pt x="131140" y="923039"/>
                </a:lnTo>
                <a:lnTo>
                  <a:pt x="110134" y="882900"/>
                </a:lnTo>
                <a:lnTo>
                  <a:pt x="91632" y="837812"/>
                </a:lnTo>
                <a:lnTo>
                  <a:pt x="75635" y="787780"/>
                </a:lnTo>
                <a:lnTo>
                  <a:pt x="64372" y="743352"/>
                </a:lnTo>
                <a:lnTo>
                  <a:pt x="55157" y="697573"/>
                </a:lnTo>
                <a:lnTo>
                  <a:pt x="47991" y="650446"/>
                </a:lnTo>
                <a:lnTo>
                  <a:pt x="42873" y="601975"/>
                </a:lnTo>
                <a:lnTo>
                  <a:pt x="39803" y="552163"/>
                </a:lnTo>
                <a:lnTo>
                  <a:pt x="38784" y="500760"/>
                </a:lnTo>
                <a:lnTo>
                  <a:pt x="39806" y="448774"/>
                </a:lnTo>
                <a:lnTo>
                  <a:pt x="42886" y="398220"/>
                </a:lnTo>
                <a:lnTo>
                  <a:pt x="48018" y="349345"/>
                </a:lnTo>
                <a:lnTo>
                  <a:pt x="55205" y="302142"/>
                </a:lnTo>
                <a:lnTo>
                  <a:pt x="64444" y="256604"/>
                </a:lnTo>
                <a:lnTo>
                  <a:pt x="75736" y="212725"/>
                </a:lnTo>
                <a:lnTo>
                  <a:pt x="91760" y="163529"/>
                </a:lnTo>
                <a:lnTo>
                  <a:pt x="110264" y="119112"/>
                </a:lnTo>
                <a:lnTo>
                  <a:pt x="131249" y="79469"/>
                </a:lnTo>
                <a:lnTo>
                  <a:pt x="154716" y="44593"/>
                </a:lnTo>
                <a:lnTo>
                  <a:pt x="180664" y="14477"/>
                </a:lnTo>
                <a:lnTo>
                  <a:pt x="171634" y="0"/>
                </a:lnTo>
                <a:close/>
              </a:path>
            </a:pathLst>
          </a:custGeom>
          <a:solidFill>
            <a:srgbClr val="0F243E"/>
          </a:solidFill>
        </p:spPr>
        <p:txBody>
          <a:bodyPr wrap="square" lIns="0" tIns="0" rIns="0" bIns="0" rtlCol="0"/>
          <a:lstStyle/>
          <a:p>
            <a:endParaRPr/>
          </a:p>
        </p:txBody>
      </p:sp>
      <p:sp>
        <p:nvSpPr>
          <p:cNvPr id="13" name="object 13"/>
          <p:cNvSpPr txBox="1"/>
          <p:nvPr/>
        </p:nvSpPr>
        <p:spPr>
          <a:xfrm>
            <a:off x="872134" y="2994431"/>
            <a:ext cx="2512060" cy="1086485"/>
          </a:xfrm>
          <a:prstGeom prst="rect">
            <a:avLst/>
          </a:prstGeom>
        </p:spPr>
        <p:txBody>
          <a:bodyPr vert="horz" wrap="square" lIns="0" tIns="12700" rIns="0" bIns="0" rtlCol="0">
            <a:spAutoFit/>
          </a:bodyPr>
          <a:lstStyle/>
          <a:p>
            <a:pPr marL="12700" marR="5080">
              <a:lnSpc>
                <a:spcPct val="112300"/>
              </a:lnSpc>
              <a:spcBef>
                <a:spcPts val="100"/>
              </a:spcBef>
            </a:pPr>
            <a:r>
              <a:rPr sz="3100" spc="-10" dirty="0">
                <a:solidFill>
                  <a:srgbClr val="0F243E"/>
                </a:solidFill>
                <a:latin typeface="Cambria Math"/>
                <a:cs typeface="Cambria Math"/>
              </a:rPr>
              <a:t>(</a:t>
            </a:r>
            <a:r>
              <a:rPr sz="3100" spc="60" dirty="0">
                <a:solidFill>
                  <a:srgbClr val="0F243E"/>
                </a:solidFill>
                <a:latin typeface="Microsoft Sans Serif"/>
                <a:cs typeface="Microsoft Sans Serif"/>
              </a:rPr>
              <a:t>001</a:t>
            </a:r>
            <a:r>
              <a:rPr sz="3100" spc="65" dirty="0">
                <a:solidFill>
                  <a:srgbClr val="0F243E"/>
                </a:solidFill>
                <a:latin typeface="Microsoft Sans Serif"/>
                <a:cs typeface="Microsoft Sans Serif"/>
              </a:rPr>
              <a:t>0</a:t>
            </a:r>
            <a:r>
              <a:rPr sz="3100" spc="-5" dirty="0">
                <a:solidFill>
                  <a:srgbClr val="0F243E"/>
                </a:solidFill>
                <a:latin typeface="Cambria Math"/>
                <a:cs typeface="Cambria Math"/>
              </a:rPr>
              <a:t>⊕</a:t>
            </a:r>
            <a:r>
              <a:rPr sz="3100" spc="60" dirty="0">
                <a:solidFill>
                  <a:srgbClr val="0F243E"/>
                </a:solidFill>
                <a:latin typeface="Microsoft Sans Serif"/>
                <a:cs typeface="Microsoft Sans Serif"/>
              </a:rPr>
              <a:t>1101</a:t>
            </a:r>
            <a:r>
              <a:rPr sz="3100" spc="-114" dirty="0">
                <a:solidFill>
                  <a:srgbClr val="0F243E"/>
                </a:solidFill>
                <a:latin typeface="Microsoft Sans Serif"/>
                <a:cs typeface="Microsoft Sans Serif"/>
              </a:rPr>
              <a:t>)  </a:t>
            </a:r>
            <a:r>
              <a:rPr sz="3100" spc="-10" dirty="0">
                <a:solidFill>
                  <a:srgbClr val="0F243E"/>
                </a:solidFill>
                <a:latin typeface="Cambria Math"/>
                <a:cs typeface="Cambria Math"/>
              </a:rPr>
              <a:t>(</a:t>
            </a:r>
            <a:r>
              <a:rPr sz="3100" spc="60" dirty="0">
                <a:solidFill>
                  <a:srgbClr val="0F243E"/>
                </a:solidFill>
                <a:latin typeface="Microsoft Sans Serif"/>
                <a:cs typeface="Microsoft Sans Serif"/>
              </a:rPr>
              <a:t>100</a:t>
            </a:r>
            <a:r>
              <a:rPr sz="3100" spc="65" dirty="0">
                <a:solidFill>
                  <a:srgbClr val="0F243E"/>
                </a:solidFill>
                <a:latin typeface="Microsoft Sans Serif"/>
                <a:cs typeface="Microsoft Sans Serif"/>
              </a:rPr>
              <a:t>0</a:t>
            </a:r>
            <a:r>
              <a:rPr sz="3100" spc="-5" dirty="0">
                <a:solidFill>
                  <a:srgbClr val="0F243E"/>
                </a:solidFill>
                <a:latin typeface="Cambria Math"/>
                <a:cs typeface="Cambria Math"/>
              </a:rPr>
              <a:t>⊕</a:t>
            </a:r>
            <a:r>
              <a:rPr sz="3100" spc="60" dirty="0">
                <a:solidFill>
                  <a:srgbClr val="0F243E"/>
                </a:solidFill>
                <a:latin typeface="Microsoft Sans Serif"/>
                <a:cs typeface="Microsoft Sans Serif"/>
              </a:rPr>
              <a:t>1110</a:t>
            </a:r>
            <a:r>
              <a:rPr sz="3100" spc="-130" dirty="0">
                <a:solidFill>
                  <a:srgbClr val="0F243E"/>
                </a:solidFill>
                <a:latin typeface="Microsoft Sans Serif"/>
                <a:cs typeface="Microsoft Sans Serif"/>
              </a:rPr>
              <a:t>)</a:t>
            </a:r>
            <a:endParaRPr sz="3100">
              <a:latin typeface="Microsoft Sans Serif"/>
              <a:cs typeface="Microsoft Sans Serif"/>
            </a:endParaRPr>
          </a:p>
        </p:txBody>
      </p:sp>
      <p:sp>
        <p:nvSpPr>
          <p:cNvPr id="14" name="object 14"/>
          <p:cNvSpPr txBox="1"/>
          <p:nvPr/>
        </p:nvSpPr>
        <p:spPr>
          <a:xfrm>
            <a:off x="3751326" y="2994431"/>
            <a:ext cx="2512060" cy="1086485"/>
          </a:xfrm>
          <a:prstGeom prst="rect">
            <a:avLst/>
          </a:prstGeom>
        </p:spPr>
        <p:txBody>
          <a:bodyPr vert="horz" wrap="square" lIns="0" tIns="12700" rIns="0" bIns="0" rtlCol="0">
            <a:spAutoFit/>
          </a:bodyPr>
          <a:lstStyle/>
          <a:p>
            <a:pPr marL="32384" marR="5080" indent="-20320">
              <a:lnSpc>
                <a:spcPct val="112300"/>
              </a:lnSpc>
              <a:spcBef>
                <a:spcPts val="100"/>
              </a:spcBef>
            </a:pPr>
            <a:r>
              <a:rPr sz="3100" spc="-10" dirty="0">
                <a:solidFill>
                  <a:srgbClr val="0F243E"/>
                </a:solidFill>
                <a:latin typeface="Cambria Math"/>
                <a:cs typeface="Cambria Math"/>
              </a:rPr>
              <a:t>(</a:t>
            </a:r>
            <a:r>
              <a:rPr sz="3100" spc="60" dirty="0">
                <a:solidFill>
                  <a:srgbClr val="0F243E"/>
                </a:solidFill>
                <a:latin typeface="Microsoft Sans Serif"/>
                <a:cs typeface="Microsoft Sans Serif"/>
              </a:rPr>
              <a:t>111</a:t>
            </a:r>
            <a:r>
              <a:rPr sz="3100" spc="65" dirty="0">
                <a:solidFill>
                  <a:srgbClr val="0F243E"/>
                </a:solidFill>
                <a:latin typeface="Microsoft Sans Serif"/>
                <a:cs typeface="Microsoft Sans Serif"/>
              </a:rPr>
              <a:t>0</a:t>
            </a:r>
            <a:r>
              <a:rPr sz="3100" spc="-5" dirty="0">
                <a:solidFill>
                  <a:srgbClr val="0F243E"/>
                </a:solidFill>
                <a:latin typeface="Cambria Math"/>
                <a:cs typeface="Cambria Math"/>
              </a:rPr>
              <a:t>⊕</a:t>
            </a:r>
            <a:r>
              <a:rPr sz="3100" spc="60" dirty="0">
                <a:solidFill>
                  <a:srgbClr val="0F243E"/>
                </a:solidFill>
                <a:latin typeface="Microsoft Sans Serif"/>
                <a:cs typeface="Microsoft Sans Serif"/>
              </a:rPr>
              <a:t>1101</a:t>
            </a:r>
            <a:r>
              <a:rPr sz="3100" spc="-114" dirty="0">
                <a:solidFill>
                  <a:srgbClr val="0F243E"/>
                </a:solidFill>
                <a:latin typeface="Microsoft Sans Serif"/>
                <a:cs typeface="Microsoft Sans Serif"/>
              </a:rPr>
              <a:t>)  </a:t>
            </a:r>
            <a:r>
              <a:rPr sz="3100" spc="5" dirty="0">
                <a:solidFill>
                  <a:srgbClr val="0F243E"/>
                </a:solidFill>
                <a:latin typeface="Cambria Math"/>
                <a:cs typeface="Cambria Math"/>
              </a:rPr>
              <a:t>(1101⊕</a:t>
            </a:r>
            <a:r>
              <a:rPr sz="3100" spc="5" dirty="0">
                <a:solidFill>
                  <a:srgbClr val="0F243E"/>
                </a:solidFill>
                <a:latin typeface="Microsoft Sans Serif"/>
                <a:cs typeface="Microsoft Sans Serif"/>
              </a:rPr>
              <a:t>1110)</a:t>
            </a:r>
            <a:endParaRPr sz="3100">
              <a:latin typeface="Microsoft Sans Serif"/>
              <a:cs typeface="Microsoft Sans Serif"/>
            </a:endParaRPr>
          </a:p>
        </p:txBody>
      </p:sp>
      <p:sp>
        <p:nvSpPr>
          <p:cNvPr id="15" name="object 15"/>
          <p:cNvSpPr txBox="1"/>
          <p:nvPr/>
        </p:nvSpPr>
        <p:spPr>
          <a:xfrm>
            <a:off x="6572504" y="3315080"/>
            <a:ext cx="319405" cy="497840"/>
          </a:xfrm>
          <a:prstGeom prst="rect">
            <a:avLst/>
          </a:prstGeom>
        </p:spPr>
        <p:txBody>
          <a:bodyPr vert="horz" wrap="square" lIns="0" tIns="12065" rIns="0" bIns="0" rtlCol="0">
            <a:spAutoFit/>
          </a:bodyPr>
          <a:lstStyle/>
          <a:p>
            <a:pPr marL="12700">
              <a:lnSpc>
                <a:spcPct val="100000"/>
              </a:lnSpc>
              <a:spcBef>
                <a:spcPts val="95"/>
              </a:spcBef>
            </a:pPr>
            <a:r>
              <a:rPr sz="3100" spc="-5" dirty="0">
                <a:solidFill>
                  <a:srgbClr val="0F243E"/>
                </a:solidFill>
                <a:latin typeface="Cambria Math"/>
                <a:cs typeface="Cambria Math"/>
              </a:rPr>
              <a:t>=</a:t>
            </a:r>
            <a:endParaRPr sz="3100">
              <a:latin typeface="Cambria Math"/>
              <a:cs typeface="Cambria Math"/>
            </a:endParaRPr>
          </a:p>
        </p:txBody>
      </p:sp>
      <p:sp>
        <p:nvSpPr>
          <p:cNvPr id="16" name="object 16"/>
          <p:cNvSpPr/>
          <p:nvPr/>
        </p:nvSpPr>
        <p:spPr>
          <a:xfrm>
            <a:off x="7021071" y="3219576"/>
            <a:ext cx="2496185" cy="777240"/>
          </a:xfrm>
          <a:custGeom>
            <a:avLst/>
            <a:gdLst/>
            <a:ahLst/>
            <a:cxnLst/>
            <a:rect l="l" t="t" r="r" b="b"/>
            <a:pathLst>
              <a:path w="2496184" h="777239">
                <a:moveTo>
                  <a:pt x="2357751" y="0"/>
                </a:moveTo>
                <a:lnTo>
                  <a:pt x="2346575" y="12826"/>
                </a:lnTo>
                <a:lnTo>
                  <a:pt x="2369814" y="38425"/>
                </a:lnTo>
                <a:lnTo>
                  <a:pt x="2390945" y="70262"/>
                </a:lnTo>
                <a:lnTo>
                  <a:pt x="2409958" y="108338"/>
                </a:lnTo>
                <a:lnTo>
                  <a:pt x="2426839" y="152653"/>
                </a:lnTo>
                <a:lnTo>
                  <a:pt x="2438223" y="192432"/>
                </a:lnTo>
                <a:lnTo>
                  <a:pt x="2447078" y="235880"/>
                </a:lnTo>
                <a:lnTo>
                  <a:pt x="2453402" y="283010"/>
                </a:lnTo>
                <a:lnTo>
                  <a:pt x="2457197" y="333835"/>
                </a:lnTo>
                <a:lnTo>
                  <a:pt x="2458462" y="388366"/>
                </a:lnTo>
                <a:lnTo>
                  <a:pt x="2457197" y="442908"/>
                </a:lnTo>
                <a:lnTo>
                  <a:pt x="2453402" y="493757"/>
                </a:lnTo>
                <a:lnTo>
                  <a:pt x="2447078" y="540906"/>
                </a:lnTo>
                <a:lnTo>
                  <a:pt x="2438223" y="584348"/>
                </a:lnTo>
                <a:lnTo>
                  <a:pt x="2426839" y="624078"/>
                </a:lnTo>
                <a:lnTo>
                  <a:pt x="2409958" y="668393"/>
                </a:lnTo>
                <a:lnTo>
                  <a:pt x="2390945" y="706469"/>
                </a:lnTo>
                <a:lnTo>
                  <a:pt x="2369814" y="738306"/>
                </a:lnTo>
                <a:lnTo>
                  <a:pt x="2346575" y="763905"/>
                </a:lnTo>
                <a:lnTo>
                  <a:pt x="2357751" y="776732"/>
                </a:lnTo>
                <a:lnTo>
                  <a:pt x="2409662" y="719597"/>
                </a:lnTo>
                <a:lnTo>
                  <a:pt x="2432975" y="680630"/>
                </a:lnTo>
                <a:lnTo>
                  <a:pt x="2454525" y="634746"/>
                </a:lnTo>
                <a:lnTo>
                  <a:pt x="2469351" y="593369"/>
                </a:lnTo>
                <a:lnTo>
                  <a:pt x="2480904" y="548030"/>
                </a:lnTo>
                <a:lnTo>
                  <a:pt x="2489171" y="498729"/>
                </a:lnTo>
                <a:lnTo>
                  <a:pt x="2494141" y="445465"/>
                </a:lnTo>
                <a:lnTo>
                  <a:pt x="2495800" y="388239"/>
                </a:lnTo>
                <a:lnTo>
                  <a:pt x="2494141" y="331136"/>
                </a:lnTo>
                <a:lnTo>
                  <a:pt x="2489171" y="277948"/>
                </a:lnTo>
                <a:lnTo>
                  <a:pt x="2480904" y="228685"/>
                </a:lnTo>
                <a:lnTo>
                  <a:pt x="2469351" y="183360"/>
                </a:lnTo>
                <a:lnTo>
                  <a:pt x="2454525" y="141986"/>
                </a:lnTo>
                <a:lnTo>
                  <a:pt x="2432975" y="96119"/>
                </a:lnTo>
                <a:lnTo>
                  <a:pt x="2409662" y="57181"/>
                </a:lnTo>
                <a:lnTo>
                  <a:pt x="2384588" y="25149"/>
                </a:lnTo>
                <a:lnTo>
                  <a:pt x="2357751" y="0"/>
                </a:lnTo>
                <a:close/>
              </a:path>
              <a:path w="2496184" h="777239">
                <a:moveTo>
                  <a:pt x="138045" y="0"/>
                </a:moveTo>
                <a:lnTo>
                  <a:pt x="86038" y="57181"/>
                </a:lnTo>
                <a:lnTo>
                  <a:pt x="62750" y="96119"/>
                </a:lnTo>
                <a:lnTo>
                  <a:pt x="41271" y="141986"/>
                </a:lnTo>
                <a:lnTo>
                  <a:pt x="26396" y="183360"/>
                </a:lnTo>
                <a:lnTo>
                  <a:pt x="14837" y="228685"/>
                </a:lnTo>
                <a:lnTo>
                  <a:pt x="6588" y="277948"/>
                </a:lnTo>
                <a:lnTo>
                  <a:pt x="1643" y="331136"/>
                </a:lnTo>
                <a:lnTo>
                  <a:pt x="0" y="388366"/>
                </a:lnTo>
                <a:lnTo>
                  <a:pt x="1643" y="445465"/>
                </a:lnTo>
                <a:lnTo>
                  <a:pt x="6588" y="498729"/>
                </a:lnTo>
                <a:lnTo>
                  <a:pt x="14837" y="548030"/>
                </a:lnTo>
                <a:lnTo>
                  <a:pt x="26396" y="593369"/>
                </a:lnTo>
                <a:lnTo>
                  <a:pt x="41271" y="634746"/>
                </a:lnTo>
                <a:lnTo>
                  <a:pt x="62750" y="680630"/>
                </a:lnTo>
                <a:lnTo>
                  <a:pt x="86038" y="719597"/>
                </a:lnTo>
                <a:lnTo>
                  <a:pt x="111137" y="751635"/>
                </a:lnTo>
                <a:lnTo>
                  <a:pt x="138045" y="776732"/>
                </a:lnTo>
                <a:lnTo>
                  <a:pt x="149094" y="763905"/>
                </a:lnTo>
                <a:lnTo>
                  <a:pt x="125873" y="738306"/>
                </a:lnTo>
                <a:lnTo>
                  <a:pt x="104771" y="706469"/>
                </a:lnTo>
                <a:lnTo>
                  <a:pt x="85765" y="668393"/>
                </a:lnTo>
                <a:lnTo>
                  <a:pt x="68830" y="624078"/>
                </a:lnTo>
                <a:lnTo>
                  <a:pt x="57446" y="584348"/>
                </a:lnTo>
                <a:lnTo>
                  <a:pt x="48591" y="540906"/>
                </a:lnTo>
                <a:lnTo>
                  <a:pt x="42267" y="493757"/>
                </a:lnTo>
                <a:lnTo>
                  <a:pt x="38472" y="442908"/>
                </a:lnTo>
                <a:lnTo>
                  <a:pt x="37210" y="388239"/>
                </a:lnTo>
                <a:lnTo>
                  <a:pt x="38472" y="333835"/>
                </a:lnTo>
                <a:lnTo>
                  <a:pt x="42267" y="283010"/>
                </a:lnTo>
                <a:lnTo>
                  <a:pt x="48591" y="235880"/>
                </a:lnTo>
                <a:lnTo>
                  <a:pt x="57446" y="192432"/>
                </a:lnTo>
                <a:lnTo>
                  <a:pt x="68830" y="152653"/>
                </a:lnTo>
                <a:lnTo>
                  <a:pt x="85765" y="108338"/>
                </a:lnTo>
                <a:lnTo>
                  <a:pt x="104771" y="70262"/>
                </a:lnTo>
                <a:lnTo>
                  <a:pt x="125873" y="38425"/>
                </a:lnTo>
                <a:lnTo>
                  <a:pt x="149094" y="12826"/>
                </a:lnTo>
                <a:lnTo>
                  <a:pt x="138045" y="0"/>
                </a:lnTo>
                <a:close/>
              </a:path>
            </a:pathLst>
          </a:custGeom>
          <a:solidFill>
            <a:srgbClr val="0F243E"/>
          </a:solidFill>
        </p:spPr>
        <p:txBody>
          <a:bodyPr wrap="square" lIns="0" tIns="0" rIns="0" bIns="0" rtlCol="0"/>
          <a:lstStyle/>
          <a:p>
            <a:endParaRPr/>
          </a:p>
        </p:txBody>
      </p:sp>
      <p:sp>
        <p:nvSpPr>
          <p:cNvPr id="17" name="object 17"/>
          <p:cNvSpPr txBox="1"/>
          <p:nvPr/>
        </p:nvSpPr>
        <p:spPr>
          <a:xfrm>
            <a:off x="7170166" y="3118485"/>
            <a:ext cx="2200275" cy="959485"/>
          </a:xfrm>
          <a:prstGeom prst="rect">
            <a:avLst/>
          </a:prstGeom>
        </p:spPr>
        <p:txBody>
          <a:bodyPr vert="horz" wrap="square" lIns="0" tIns="12065" rIns="0" bIns="0" rtlCol="0">
            <a:spAutoFit/>
          </a:bodyPr>
          <a:lstStyle/>
          <a:p>
            <a:pPr marL="12700">
              <a:lnSpc>
                <a:spcPts val="3679"/>
              </a:lnSpc>
              <a:spcBef>
                <a:spcPts val="95"/>
              </a:spcBef>
              <a:tabLst>
                <a:tab pos="1315085" algn="l"/>
              </a:tabLst>
            </a:pPr>
            <a:r>
              <a:rPr sz="3100" spc="60" dirty="0">
                <a:solidFill>
                  <a:srgbClr val="FF0000"/>
                </a:solidFill>
                <a:latin typeface="Microsoft Sans Serif"/>
                <a:cs typeface="Microsoft Sans Serif"/>
              </a:rPr>
              <a:t>111</a:t>
            </a:r>
            <a:r>
              <a:rPr sz="3100" spc="65" dirty="0">
                <a:solidFill>
                  <a:srgbClr val="FF0000"/>
                </a:solidFill>
                <a:latin typeface="Microsoft Sans Serif"/>
                <a:cs typeface="Microsoft Sans Serif"/>
              </a:rPr>
              <a:t>1</a:t>
            </a:r>
            <a:r>
              <a:rPr sz="3100" dirty="0">
                <a:solidFill>
                  <a:srgbClr val="FF0000"/>
                </a:solidFill>
                <a:latin typeface="Microsoft Sans Serif"/>
                <a:cs typeface="Microsoft Sans Serif"/>
              </a:rPr>
              <a:t>	</a:t>
            </a:r>
            <a:r>
              <a:rPr sz="3100" spc="-5" dirty="0">
                <a:solidFill>
                  <a:srgbClr val="00AFEF"/>
                </a:solidFill>
                <a:latin typeface="Cambria Math"/>
                <a:cs typeface="Cambria Math"/>
              </a:rPr>
              <a:t>0011</a:t>
            </a:r>
            <a:endParaRPr sz="3100">
              <a:latin typeface="Cambria Math"/>
              <a:cs typeface="Cambria Math"/>
            </a:endParaRPr>
          </a:p>
          <a:p>
            <a:pPr marL="32384">
              <a:lnSpc>
                <a:spcPts val="3679"/>
              </a:lnSpc>
              <a:tabLst>
                <a:tab pos="1315085" algn="l"/>
              </a:tabLst>
            </a:pPr>
            <a:r>
              <a:rPr sz="3100" spc="-5" dirty="0">
                <a:solidFill>
                  <a:srgbClr val="FFC000"/>
                </a:solidFill>
                <a:latin typeface="Cambria Math"/>
                <a:cs typeface="Cambria Math"/>
              </a:rPr>
              <a:t>0110	</a:t>
            </a:r>
            <a:r>
              <a:rPr sz="3100" spc="-5" dirty="0">
                <a:solidFill>
                  <a:srgbClr val="974707"/>
                </a:solidFill>
                <a:latin typeface="Cambria Math"/>
                <a:cs typeface="Cambria Math"/>
              </a:rPr>
              <a:t>0011</a:t>
            </a:r>
            <a:endParaRPr sz="3100">
              <a:latin typeface="Cambria Math"/>
              <a:cs typeface="Cambria Math"/>
            </a:endParaRPr>
          </a:p>
        </p:txBody>
      </p:sp>
      <p:sp>
        <p:nvSpPr>
          <p:cNvPr id="19" name="object 19"/>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8" name="object 18"/>
          <p:cNvSpPr txBox="1"/>
          <p:nvPr/>
        </p:nvSpPr>
        <p:spPr>
          <a:xfrm>
            <a:off x="777646" y="4464558"/>
            <a:ext cx="4343400" cy="497840"/>
          </a:xfrm>
          <a:prstGeom prst="rect">
            <a:avLst/>
          </a:prstGeom>
        </p:spPr>
        <p:txBody>
          <a:bodyPr vert="horz" wrap="square" lIns="0" tIns="12065" rIns="0" bIns="0" rtlCol="0">
            <a:spAutoFit/>
          </a:bodyPr>
          <a:lstStyle/>
          <a:p>
            <a:pPr marL="12700">
              <a:lnSpc>
                <a:spcPct val="100000"/>
              </a:lnSpc>
              <a:spcBef>
                <a:spcPts val="95"/>
              </a:spcBef>
            </a:pPr>
            <a:r>
              <a:rPr sz="3100" spc="-25" dirty="0">
                <a:solidFill>
                  <a:srgbClr val="0F243E"/>
                </a:solidFill>
                <a:latin typeface="Microsoft Sans Serif"/>
                <a:cs typeface="Microsoft Sans Serif"/>
              </a:rPr>
              <a:t>=</a:t>
            </a:r>
            <a:r>
              <a:rPr sz="3100" spc="55" dirty="0">
                <a:solidFill>
                  <a:srgbClr val="0F243E"/>
                </a:solidFill>
                <a:latin typeface="Microsoft Sans Serif"/>
                <a:cs typeface="Microsoft Sans Serif"/>
              </a:rPr>
              <a:t> </a:t>
            </a:r>
            <a:r>
              <a:rPr sz="3100" spc="60" dirty="0">
                <a:solidFill>
                  <a:srgbClr val="FF0000"/>
                </a:solidFill>
                <a:latin typeface="Microsoft Sans Serif"/>
                <a:cs typeface="Microsoft Sans Serif"/>
              </a:rPr>
              <a:t>1111</a:t>
            </a:r>
            <a:r>
              <a:rPr sz="3100" spc="55" dirty="0">
                <a:solidFill>
                  <a:srgbClr val="FF0000"/>
                </a:solidFill>
                <a:latin typeface="Microsoft Sans Serif"/>
                <a:cs typeface="Microsoft Sans Serif"/>
              </a:rPr>
              <a:t> </a:t>
            </a:r>
            <a:r>
              <a:rPr sz="3100" spc="60" dirty="0">
                <a:solidFill>
                  <a:srgbClr val="FFC000"/>
                </a:solidFill>
                <a:latin typeface="Microsoft Sans Serif"/>
                <a:cs typeface="Microsoft Sans Serif"/>
              </a:rPr>
              <a:t>0110 </a:t>
            </a:r>
            <a:r>
              <a:rPr sz="3100" spc="60" dirty="0">
                <a:solidFill>
                  <a:srgbClr val="00AFEF"/>
                </a:solidFill>
                <a:latin typeface="Microsoft Sans Serif"/>
                <a:cs typeface="Microsoft Sans Serif"/>
              </a:rPr>
              <a:t>0011</a:t>
            </a:r>
            <a:r>
              <a:rPr sz="3100" spc="40" dirty="0">
                <a:solidFill>
                  <a:srgbClr val="00AFEF"/>
                </a:solidFill>
                <a:latin typeface="Microsoft Sans Serif"/>
                <a:cs typeface="Microsoft Sans Serif"/>
              </a:rPr>
              <a:t> </a:t>
            </a:r>
            <a:r>
              <a:rPr sz="3100" spc="65" dirty="0">
                <a:solidFill>
                  <a:srgbClr val="974707"/>
                </a:solidFill>
                <a:latin typeface="Microsoft Sans Serif"/>
                <a:cs typeface="Microsoft Sans Serif"/>
              </a:rPr>
              <a:t>0011</a:t>
            </a:r>
            <a:endParaRPr sz="3100">
              <a:latin typeface="Microsoft Sans Serif"/>
              <a:cs typeface="Microsoft Sans Serif"/>
            </a:endParaRPr>
          </a:p>
        </p:txBody>
      </p:sp>
      <p:sp>
        <p:nvSpPr>
          <p:cNvPr id="20" name="TextBox 19"/>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2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22"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49677128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2255" y="1816544"/>
            <a:ext cx="12215495" cy="5055235"/>
            <a:chOff x="-12255" y="1816544"/>
            <a:chExt cx="12215495" cy="5055235"/>
          </a:xfrm>
        </p:grpSpPr>
        <p:sp>
          <p:nvSpPr>
            <p:cNvPr id="3" name="object 3"/>
            <p:cNvSpPr/>
            <p:nvPr/>
          </p:nvSpPr>
          <p:spPr>
            <a:xfrm>
              <a:off x="131826" y="4371594"/>
              <a:ext cx="3657600" cy="1740535"/>
            </a:xfrm>
            <a:custGeom>
              <a:avLst/>
              <a:gdLst/>
              <a:ahLst/>
              <a:cxnLst/>
              <a:rect l="l" t="t" r="r" b="b"/>
              <a:pathLst>
                <a:path w="3657600" h="1740535">
                  <a:moveTo>
                    <a:pt x="3657600" y="0"/>
                  </a:moveTo>
                  <a:lnTo>
                    <a:pt x="0" y="0"/>
                  </a:lnTo>
                  <a:lnTo>
                    <a:pt x="0" y="1740407"/>
                  </a:lnTo>
                  <a:lnTo>
                    <a:pt x="3657600" y="1740407"/>
                  </a:lnTo>
                  <a:lnTo>
                    <a:pt x="3657600" y="0"/>
                  </a:lnTo>
                  <a:close/>
                </a:path>
              </a:pathLst>
            </a:custGeom>
            <a:solidFill>
              <a:srgbClr val="4F81BC"/>
            </a:solidFill>
          </p:spPr>
          <p:txBody>
            <a:bodyPr wrap="square" lIns="0" tIns="0" rIns="0" bIns="0" rtlCol="0"/>
            <a:lstStyle/>
            <a:p>
              <a:endParaRPr/>
            </a:p>
          </p:txBody>
        </p:sp>
        <p:sp>
          <p:nvSpPr>
            <p:cNvPr id="4" name="object 4"/>
            <p:cNvSpPr/>
            <p:nvPr/>
          </p:nvSpPr>
          <p:spPr>
            <a:xfrm>
              <a:off x="131826" y="4371594"/>
              <a:ext cx="3657600" cy="1740535"/>
            </a:xfrm>
            <a:custGeom>
              <a:avLst/>
              <a:gdLst/>
              <a:ahLst/>
              <a:cxnLst/>
              <a:rect l="l" t="t" r="r" b="b"/>
              <a:pathLst>
                <a:path w="3657600" h="1740535">
                  <a:moveTo>
                    <a:pt x="0" y="1740407"/>
                  </a:moveTo>
                  <a:lnTo>
                    <a:pt x="3657600" y="1740407"/>
                  </a:lnTo>
                  <a:lnTo>
                    <a:pt x="3657600" y="0"/>
                  </a:lnTo>
                  <a:lnTo>
                    <a:pt x="0" y="0"/>
                  </a:lnTo>
                  <a:lnTo>
                    <a:pt x="0" y="1740407"/>
                  </a:lnTo>
                  <a:close/>
                </a:path>
              </a:pathLst>
            </a:custGeom>
            <a:ln w="25908">
              <a:solidFill>
                <a:srgbClr val="385D89"/>
              </a:solidFill>
            </a:ln>
          </p:spPr>
          <p:txBody>
            <a:bodyPr wrap="square" lIns="0" tIns="0" rIns="0" bIns="0" rtlCol="0"/>
            <a:lstStyle/>
            <a:p>
              <a:endParaRPr/>
            </a:p>
          </p:txBody>
        </p:sp>
        <p:sp>
          <p:nvSpPr>
            <p:cNvPr id="5" name="object 5"/>
            <p:cNvSpPr/>
            <p:nvPr/>
          </p:nvSpPr>
          <p:spPr>
            <a:xfrm>
              <a:off x="151637" y="1829562"/>
              <a:ext cx="3657600" cy="2464435"/>
            </a:xfrm>
            <a:custGeom>
              <a:avLst/>
              <a:gdLst/>
              <a:ahLst/>
              <a:cxnLst/>
              <a:rect l="l" t="t" r="r" b="b"/>
              <a:pathLst>
                <a:path w="3657600" h="2464435">
                  <a:moveTo>
                    <a:pt x="3657600" y="0"/>
                  </a:moveTo>
                  <a:lnTo>
                    <a:pt x="0" y="0"/>
                  </a:lnTo>
                  <a:lnTo>
                    <a:pt x="0" y="2464308"/>
                  </a:lnTo>
                  <a:lnTo>
                    <a:pt x="3657600" y="2464308"/>
                  </a:lnTo>
                  <a:lnTo>
                    <a:pt x="3657600" y="0"/>
                  </a:lnTo>
                  <a:close/>
                </a:path>
              </a:pathLst>
            </a:custGeom>
            <a:solidFill>
              <a:srgbClr val="4F81BC"/>
            </a:solidFill>
          </p:spPr>
          <p:txBody>
            <a:bodyPr wrap="square" lIns="0" tIns="0" rIns="0" bIns="0" rtlCol="0"/>
            <a:lstStyle/>
            <a:p>
              <a:endParaRPr/>
            </a:p>
          </p:txBody>
        </p:sp>
        <p:sp>
          <p:nvSpPr>
            <p:cNvPr id="6" name="object 6"/>
            <p:cNvSpPr/>
            <p:nvPr/>
          </p:nvSpPr>
          <p:spPr>
            <a:xfrm>
              <a:off x="151637" y="1829562"/>
              <a:ext cx="3657600" cy="2464435"/>
            </a:xfrm>
            <a:custGeom>
              <a:avLst/>
              <a:gdLst/>
              <a:ahLst/>
              <a:cxnLst/>
              <a:rect l="l" t="t" r="r" b="b"/>
              <a:pathLst>
                <a:path w="3657600" h="2464435">
                  <a:moveTo>
                    <a:pt x="0" y="2464308"/>
                  </a:moveTo>
                  <a:lnTo>
                    <a:pt x="3657600" y="2464308"/>
                  </a:lnTo>
                  <a:lnTo>
                    <a:pt x="3657600" y="0"/>
                  </a:lnTo>
                  <a:lnTo>
                    <a:pt x="0" y="0"/>
                  </a:lnTo>
                  <a:lnTo>
                    <a:pt x="0" y="2464308"/>
                  </a:lnTo>
                  <a:close/>
                </a:path>
              </a:pathLst>
            </a:custGeom>
            <a:ln w="25908">
              <a:solidFill>
                <a:srgbClr val="385D89"/>
              </a:solidFill>
            </a:ln>
          </p:spPr>
          <p:txBody>
            <a:bodyPr wrap="square" lIns="0" tIns="0" rIns="0" bIns="0" rtlCol="0"/>
            <a:lstStyle/>
            <a:p>
              <a:endParaRPr/>
            </a:p>
          </p:txBody>
        </p:sp>
        <p:sp>
          <p:nvSpPr>
            <p:cNvPr id="7" name="object 7"/>
            <p:cNvSpPr/>
            <p:nvPr/>
          </p:nvSpPr>
          <p:spPr>
            <a:xfrm>
              <a:off x="293370" y="25915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8" name="object 8"/>
            <p:cNvSpPr/>
            <p:nvPr/>
          </p:nvSpPr>
          <p:spPr>
            <a:xfrm>
              <a:off x="293370" y="25915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15" name="object 15"/>
          <p:cNvSpPr txBox="1"/>
          <p:nvPr/>
        </p:nvSpPr>
        <p:spPr>
          <a:xfrm>
            <a:off x="1451610" y="2600070"/>
            <a:ext cx="103505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Shift</a:t>
            </a:r>
            <a:r>
              <a:rPr sz="2000" b="1" spc="-80" dirty="0">
                <a:latin typeface="Calibri"/>
                <a:cs typeface="Calibri"/>
              </a:rPr>
              <a:t> </a:t>
            </a:r>
            <a:r>
              <a:rPr sz="2000" b="1" spc="-15" dirty="0">
                <a:latin typeface="Calibri"/>
                <a:cs typeface="Calibri"/>
              </a:rPr>
              <a:t>Row</a:t>
            </a:r>
            <a:endParaRPr sz="2000">
              <a:latin typeface="Calibri"/>
              <a:cs typeface="Calibri"/>
            </a:endParaRPr>
          </a:p>
        </p:txBody>
      </p:sp>
      <p:grpSp>
        <p:nvGrpSpPr>
          <p:cNvPr id="16" name="object 16"/>
          <p:cNvGrpSpPr/>
          <p:nvPr/>
        </p:nvGrpSpPr>
        <p:grpSpPr>
          <a:xfrm>
            <a:off x="280352" y="3188144"/>
            <a:ext cx="3378835" cy="407034"/>
            <a:chOff x="280352" y="3188144"/>
            <a:chExt cx="3378835" cy="407034"/>
          </a:xfrm>
        </p:grpSpPr>
        <p:sp>
          <p:nvSpPr>
            <p:cNvPr id="17" name="object 17"/>
            <p:cNvSpPr/>
            <p:nvPr/>
          </p:nvSpPr>
          <p:spPr>
            <a:xfrm>
              <a:off x="293370" y="32011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18" name="object 18"/>
            <p:cNvSpPr/>
            <p:nvPr/>
          </p:nvSpPr>
          <p:spPr>
            <a:xfrm>
              <a:off x="293370" y="32011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19" name="object 19"/>
          <p:cNvSpPr txBox="1"/>
          <p:nvPr/>
        </p:nvSpPr>
        <p:spPr>
          <a:xfrm>
            <a:off x="1268730" y="3209670"/>
            <a:ext cx="1400810" cy="330835"/>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Mix</a:t>
            </a:r>
            <a:r>
              <a:rPr sz="2000" b="1" spc="-70" dirty="0">
                <a:latin typeface="Calibri"/>
                <a:cs typeface="Calibri"/>
              </a:rPr>
              <a:t> </a:t>
            </a:r>
            <a:r>
              <a:rPr sz="2000" b="1" dirty="0">
                <a:latin typeface="Calibri"/>
                <a:cs typeface="Calibri"/>
              </a:rPr>
              <a:t>Columns</a:t>
            </a:r>
            <a:endParaRPr sz="2000">
              <a:latin typeface="Calibri"/>
              <a:cs typeface="Calibri"/>
            </a:endParaRPr>
          </a:p>
        </p:txBody>
      </p:sp>
      <p:grpSp>
        <p:nvGrpSpPr>
          <p:cNvPr id="20" name="object 20"/>
          <p:cNvGrpSpPr/>
          <p:nvPr/>
        </p:nvGrpSpPr>
        <p:grpSpPr>
          <a:xfrm>
            <a:off x="286448" y="3797744"/>
            <a:ext cx="3378835" cy="407034"/>
            <a:chOff x="286448" y="3797744"/>
            <a:chExt cx="3378835" cy="407034"/>
          </a:xfrm>
        </p:grpSpPr>
        <p:sp>
          <p:nvSpPr>
            <p:cNvPr id="21" name="object 21"/>
            <p:cNvSpPr/>
            <p:nvPr/>
          </p:nvSpPr>
          <p:spPr>
            <a:xfrm>
              <a:off x="299466" y="38107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4AACC5"/>
            </a:solidFill>
          </p:spPr>
          <p:txBody>
            <a:bodyPr wrap="square" lIns="0" tIns="0" rIns="0" bIns="0" rtlCol="0"/>
            <a:lstStyle/>
            <a:p>
              <a:endParaRPr/>
            </a:p>
          </p:txBody>
        </p:sp>
        <p:sp>
          <p:nvSpPr>
            <p:cNvPr id="22" name="object 22"/>
            <p:cNvSpPr/>
            <p:nvPr/>
          </p:nvSpPr>
          <p:spPr>
            <a:xfrm>
              <a:off x="299466" y="38107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357C91"/>
              </a:solidFill>
            </a:ln>
          </p:spPr>
          <p:txBody>
            <a:bodyPr wrap="square" lIns="0" tIns="0" rIns="0" bIns="0" rtlCol="0"/>
            <a:lstStyle/>
            <a:p>
              <a:endParaRPr/>
            </a:p>
          </p:txBody>
        </p:sp>
      </p:grpSp>
      <p:sp>
        <p:nvSpPr>
          <p:cNvPr id="23" name="object 23"/>
          <p:cNvSpPr txBox="1"/>
          <p:nvPr/>
        </p:nvSpPr>
        <p:spPr>
          <a:xfrm>
            <a:off x="1159560"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solidFill>
                  <a:srgbClr val="FFFFFF"/>
                </a:solidFill>
                <a:latin typeface="Calibri"/>
                <a:cs typeface="Calibri"/>
              </a:rPr>
              <a:t>Add</a:t>
            </a:r>
            <a:r>
              <a:rPr sz="2000" b="1" spc="-35" dirty="0">
                <a:solidFill>
                  <a:srgbClr val="FFFFFF"/>
                </a:solidFill>
                <a:latin typeface="Calibri"/>
                <a:cs typeface="Calibri"/>
              </a:rPr>
              <a:t> </a:t>
            </a:r>
            <a:r>
              <a:rPr sz="2000" b="1" spc="-10" dirty="0">
                <a:solidFill>
                  <a:srgbClr val="FFFFFF"/>
                </a:solidFill>
                <a:latin typeface="Calibri"/>
                <a:cs typeface="Calibri"/>
              </a:rPr>
              <a:t>Round</a:t>
            </a:r>
            <a:r>
              <a:rPr sz="2000" b="1" spc="-60" dirty="0">
                <a:solidFill>
                  <a:srgbClr val="FFFFFF"/>
                </a:solidFill>
                <a:latin typeface="Calibri"/>
                <a:cs typeface="Calibri"/>
              </a:rPr>
              <a:t> </a:t>
            </a:r>
            <a:r>
              <a:rPr sz="2000" b="1" spc="-20" dirty="0">
                <a:solidFill>
                  <a:srgbClr val="FFFFFF"/>
                </a:solidFill>
                <a:latin typeface="Calibri"/>
                <a:cs typeface="Calibri"/>
              </a:rPr>
              <a:t>Key</a:t>
            </a:r>
            <a:endParaRPr sz="2000">
              <a:latin typeface="Calibri"/>
              <a:cs typeface="Calibri"/>
            </a:endParaRPr>
          </a:p>
        </p:txBody>
      </p:sp>
      <p:grpSp>
        <p:nvGrpSpPr>
          <p:cNvPr id="24" name="object 24"/>
          <p:cNvGrpSpPr/>
          <p:nvPr/>
        </p:nvGrpSpPr>
        <p:grpSpPr>
          <a:xfrm>
            <a:off x="1812035" y="2953499"/>
            <a:ext cx="315595" cy="1033780"/>
            <a:chOff x="1812035" y="2953499"/>
            <a:chExt cx="315595" cy="1033780"/>
          </a:xfrm>
        </p:grpSpPr>
        <p:pic>
          <p:nvPicPr>
            <p:cNvPr id="25" name="object 25"/>
            <p:cNvPicPr/>
            <p:nvPr/>
          </p:nvPicPr>
          <p:blipFill>
            <a:blip r:embed="rId2" cstate="print"/>
            <a:stretch>
              <a:fillRect/>
            </a:stretch>
          </p:blipFill>
          <p:spPr>
            <a:xfrm>
              <a:off x="1812035" y="2953499"/>
              <a:ext cx="310959" cy="423684"/>
            </a:xfrm>
            <a:prstGeom prst="rect">
              <a:avLst/>
            </a:prstGeom>
          </p:spPr>
        </p:pic>
        <p:pic>
          <p:nvPicPr>
            <p:cNvPr id="26" name="object 26"/>
            <p:cNvPicPr/>
            <p:nvPr/>
          </p:nvPicPr>
          <p:blipFill>
            <a:blip r:embed="rId3" cstate="print"/>
            <a:stretch>
              <a:fillRect/>
            </a:stretch>
          </p:blipFill>
          <p:spPr>
            <a:xfrm>
              <a:off x="1912619" y="2972562"/>
              <a:ext cx="114300" cy="228600"/>
            </a:xfrm>
            <a:prstGeom prst="rect">
              <a:avLst/>
            </a:prstGeom>
          </p:spPr>
        </p:pic>
        <p:pic>
          <p:nvPicPr>
            <p:cNvPr id="27" name="object 27"/>
            <p:cNvPicPr/>
            <p:nvPr/>
          </p:nvPicPr>
          <p:blipFill>
            <a:blip r:embed="rId4" cstate="print"/>
            <a:stretch>
              <a:fillRect/>
            </a:stretch>
          </p:blipFill>
          <p:spPr>
            <a:xfrm>
              <a:off x="1816607" y="3561588"/>
              <a:ext cx="310959" cy="425195"/>
            </a:xfrm>
            <a:prstGeom prst="rect">
              <a:avLst/>
            </a:prstGeom>
          </p:spPr>
        </p:pic>
        <p:pic>
          <p:nvPicPr>
            <p:cNvPr id="28" name="object 28"/>
            <p:cNvPicPr/>
            <p:nvPr/>
          </p:nvPicPr>
          <p:blipFill>
            <a:blip r:embed="rId5" cstate="print"/>
            <a:stretch>
              <a:fillRect/>
            </a:stretch>
          </p:blipFill>
          <p:spPr>
            <a:xfrm>
              <a:off x="1915159" y="3581781"/>
              <a:ext cx="114300" cy="228981"/>
            </a:xfrm>
            <a:prstGeom prst="rect">
              <a:avLst/>
            </a:prstGeom>
          </p:spPr>
        </p:pic>
      </p:grpSp>
      <p:sp>
        <p:nvSpPr>
          <p:cNvPr id="29" name="object 29"/>
          <p:cNvSpPr txBox="1"/>
          <p:nvPr/>
        </p:nvSpPr>
        <p:spPr>
          <a:xfrm>
            <a:off x="293370" y="752094"/>
            <a:ext cx="3352800" cy="381000"/>
          </a:xfrm>
          <a:prstGeom prst="rect">
            <a:avLst/>
          </a:prstGeom>
          <a:ln w="25907">
            <a:solidFill>
              <a:srgbClr val="F79546"/>
            </a:solidFill>
          </a:ln>
        </p:spPr>
        <p:txBody>
          <a:bodyPr vert="horz" wrap="square" lIns="0" tIns="21590" rIns="0" bIns="0" rtlCol="0">
            <a:spAutoFit/>
          </a:bodyPr>
          <a:lstStyle/>
          <a:p>
            <a:pPr marL="840105">
              <a:lnSpc>
                <a:spcPct val="100000"/>
              </a:lnSpc>
              <a:spcBef>
                <a:spcPts val="170"/>
              </a:spcBef>
            </a:pPr>
            <a:r>
              <a:rPr sz="2000" b="1" dirty="0">
                <a:latin typeface="Calibri"/>
                <a:cs typeface="Calibri"/>
              </a:rPr>
              <a:t>16-bit</a:t>
            </a:r>
            <a:r>
              <a:rPr sz="2000" b="1" spc="-50" dirty="0">
                <a:latin typeface="Calibri"/>
                <a:cs typeface="Calibri"/>
              </a:rPr>
              <a:t> </a:t>
            </a:r>
            <a:r>
              <a:rPr sz="2000" b="1" spc="-5" dirty="0">
                <a:latin typeface="Calibri"/>
                <a:cs typeface="Calibri"/>
              </a:rPr>
              <a:t>Plain</a:t>
            </a:r>
            <a:r>
              <a:rPr sz="2000" b="1" spc="-35" dirty="0">
                <a:latin typeface="Calibri"/>
                <a:cs typeface="Calibri"/>
              </a:rPr>
              <a:t> </a:t>
            </a:r>
            <a:r>
              <a:rPr sz="2000" b="1" spc="-20" dirty="0">
                <a:latin typeface="Calibri"/>
                <a:cs typeface="Calibri"/>
              </a:rPr>
              <a:t>text</a:t>
            </a:r>
            <a:endParaRPr sz="2000">
              <a:latin typeface="Calibri"/>
              <a:cs typeface="Calibri"/>
            </a:endParaRPr>
          </a:p>
        </p:txBody>
      </p:sp>
      <p:sp>
        <p:nvSpPr>
          <p:cNvPr id="30" name="object 30"/>
          <p:cNvSpPr/>
          <p:nvPr/>
        </p:nvSpPr>
        <p:spPr>
          <a:xfrm>
            <a:off x="304038"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31" name="object 31"/>
          <p:cNvSpPr txBox="1"/>
          <p:nvPr/>
        </p:nvSpPr>
        <p:spPr>
          <a:xfrm>
            <a:off x="1047089" y="6182055"/>
            <a:ext cx="186563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16-bit</a:t>
            </a:r>
            <a:r>
              <a:rPr sz="2000" b="1" spc="-55" dirty="0">
                <a:latin typeface="Calibri"/>
                <a:cs typeface="Calibri"/>
              </a:rPr>
              <a:t> </a:t>
            </a:r>
            <a:r>
              <a:rPr sz="2000" b="1" spc="-5" dirty="0">
                <a:latin typeface="Calibri"/>
                <a:cs typeface="Calibri"/>
              </a:rPr>
              <a:t>Cipher</a:t>
            </a:r>
            <a:r>
              <a:rPr sz="2000" b="1" spc="-35" dirty="0">
                <a:latin typeface="Calibri"/>
                <a:cs typeface="Calibri"/>
              </a:rPr>
              <a:t> </a:t>
            </a:r>
            <a:r>
              <a:rPr sz="2000" b="1" spc="-15" dirty="0">
                <a:latin typeface="Calibri"/>
                <a:cs typeface="Calibri"/>
              </a:rPr>
              <a:t>text</a:t>
            </a:r>
            <a:endParaRPr sz="2000">
              <a:latin typeface="Calibri"/>
              <a:cs typeface="Calibri"/>
            </a:endParaRPr>
          </a:p>
        </p:txBody>
      </p:sp>
      <p:grpSp>
        <p:nvGrpSpPr>
          <p:cNvPr id="32" name="object 32"/>
          <p:cNvGrpSpPr/>
          <p:nvPr/>
        </p:nvGrpSpPr>
        <p:grpSpPr>
          <a:xfrm>
            <a:off x="286448" y="4419536"/>
            <a:ext cx="3378835" cy="407034"/>
            <a:chOff x="286448" y="4419536"/>
            <a:chExt cx="3378835" cy="407034"/>
          </a:xfrm>
        </p:grpSpPr>
        <p:sp>
          <p:nvSpPr>
            <p:cNvPr id="33" name="object 33"/>
            <p:cNvSpPr/>
            <p:nvPr/>
          </p:nvSpPr>
          <p:spPr>
            <a:xfrm>
              <a:off x="299466" y="44325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4" name="object 34"/>
            <p:cNvSpPr/>
            <p:nvPr/>
          </p:nvSpPr>
          <p:spPr>
            <a:xfrm>
              <a:off x="299466" y="44325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35" name="object 35"/>
          <p:cNvSpPr txBox="1"/>
          <p:nvPr/>
        </p:nvSpPr>
        <p:spPr>
          <a:xfrm>
            <a:off x="941628" y="4441952"/>
            <a:ext cx="2065655"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Nibble</a:t>
            </a:r>
            <a:r>
              <a:rPr sz="2000" b="1" spc="-7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36" name="object 36"/>
          <p:cNvGrpSpPr/>
          <p:nvPr/>
        </p:nvGrpSpPr>
        <p:grpSpPr>
          <a:xfrm>
            <a:off x="286448" y="5029136"/>
            <a:ext cx="3378835" cy="407034"/>
            <a:chOff x="286448" y="5029136"/>
            <a:chExt cx="3378835" cy="407034"/>
          </a:xfrm>
        </p:grpSpPr>
        <p:sp>
          <p:nvSpPr>
            <p:cNvPr id="37" name="object 37"/>
            <p:cNvSpPr/>
            <p:nvPr/>
          </p:nvSpPr>
          <p:spPr>
            <a:xfrm>
              <a:off x="299466" y="50421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8" name="object 38"/>
            <p:cNvSpPr/>
            <p:nvPr/>
          </p:nvSpPr>
          <p:spPr>
            <a:xfrm>
              <a:off x="299466" y="50421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39" name="object 39"/>
          <p:cNvSpPr txBox="1"/>
          <p:nvPr/>
        </p:nvSpPr>
        <p:spPr>
          <a:xfrm>
            <a:off x="1456689" y="5051552"/>
            <a:ext cx="103505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Shift</a:t>
            </a:r>
            <a:r>
              <a:rPr sz="2000" b="1" spc="-80" dirty="0">
                <a:latin typeface="Calibri"/>
                <a:cs typeface="Calibri"/>
              </a:rPr>
              <a:t> </a:t>
            </a:r>
            <a:r>
              <a:rPr sz="2000" b="1" spc="-15" dirty="0">
                <a:latin typeface="Calibri"/>
                <a:cs typeface="Calibri"/>
              </a:rPr>
              <a:t>Row</a:t>
            </a:r>
            <a:endParaRPr sz="2000">
              <a:latin typeface="Calibri"/>
              <a:cs typeface="Calibri"/>
            </a:endParaRPr>
          </a:p>
        </p:txBody>
      </p:sp>
      <p:grpSp>
        <p:nvGrpSpPr>
          <p:cNvPr id="40" name="object 40"/>
          <p:cNvGrpSpPr/>
          <p:nvPr/>
        </p:nvGrpSpPr>
        <p:grpSpPr>
          <a:xfrm>
            <a:off x="291020" y="5638736"/>
            <a:ext cx="3378835" cy="407034"/>
            <a:chOff x="291020" y="5638736"/>
            <a:chExt cx="3378835" cy="407034"/>
          </a:xfrm>
        </p:grpSpPr>
        <p:sp>
          <p:nvSpPr>
            <p:cNvPr id="41" name="object 41"/>
            <p:cNvSpPr/>
            <p:nvPr/>
          </p:nvSpPr>
          <p:spPr>
            <a:xfrm>
              <a:off x="304038" y="56517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2" name="object 42"/>
            <p:cNvSpPr/>
            <p:nvPr/>
          </p:nvSpPr>
          <p:spPr>
            <a:xfrm>
              <a:off x="304038" y="56517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3" name="object 43"/>
          <p:cNvSpPr txBox="1"/>
          <p:nvPr/>
        </p:nvSpPr>
        <p:spPr>
          <a:xfrm>
            <a:off x="1164437" y="5661456"/>
            <a:ext cx="163195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45" dirty="0">
                <a:latin typeface="Calibri"/>
                <a:cs typeface="Calibri"/>
              </a:rPr>
              <a:t> </a:t>
            </a:r>
            <a:r>
              <a:rPr sz="2000" b="1" spc="-5" dirty="0">
                <a:latin typeface="Calibri"/>
                <a:cs typeface="Calibri"/>
              </a:rPr>
              <a:t>Round</a:t>
            </a:r>
            <a:r>
              <a:rPr sz="2000" b="1" spc="-70" dirty="0">
                <a:latin typeface="Calibri"/>
                <a:cs typeface="Calibri"/>
              </a:rPr>
              <a:t> </a:t>
            </a:r>
            <a:r>
              <a:rPr sz="2000" b="1" spc="-20" dirty="0">
                <a:latin typeface="Calibri"/>
                <a:cs typeface="Calibri"/>
              </a:rPr>
              <a:t>Key</a:t>
            </a:r>
            <a:endParaRPr sz="2000">
              <a:latin typeface="Calibri"/>
              <a:cs typeface="Calibri"/>
            </a:endParaRPr>
          </a:p>
        </p:txBody>
      </p:sp>
      <p:grpSp>
        <p:nvGrpSpPr>
          <p:cNvPr id="44" name="object 44"/>
          <p:cNvGrpSpPr/>
          <p:nvPr/>
        </p:nvGrpSpPr>
        <p:grpSpPr>
          <a:xfrm>
            <a:off x="280352" y="1968944"/>
            <a:ext cx="3378835" cy="3858895"/>
            <a:chOff x="280352" y="1968944"/>
            <a:chExt cx="3378835" cy="3858895"/>
          </a:xfrm>
        </p:grpSpPr>
        <p:pic>
          <p:nvPicPr>
            <p:cNvPr id="45" name="object 45"/>
            <p:cNvPicPr/>
            <p:nvPr/>
          </p:nvPicPr>
          <p:blipFill>
            <a:blip r:embed="rId2" cstate="print"/>
            <a:stretch>
              <a:fillRect/>
            </a:stretch>
          </p:blipFill>
          <p:spPr>
            <a:xfrm>
              <a:off x="1818131" y="4794491"/>
              <a:ext cx="310959" cy="423684"/>
            </a:xfrm>
            <a:prstGeom prst="rect">
              <a:avLst/>
            </a:prstGeom>
          </p:spPr>
        </p:pic>
        <p:pic>
          <p:nvPicPr>
            <p:cNvPr id="46" name="object 46"/>
            <p:cNvPicPr/>
            <p:nvPr/>
          </p:nvPicPr>
          <p:blipFill>
            <a:blip r:embed="rId3" cstate="print"/>
            <a:stretch>
              <a:fillRect/>
            </a:stretch>
          </p:blipFill>
          <p:spPr>
            <a:xfrm>
              <a:off x="1918716" y="4813554"/>
              <a:ext cx="114300" cy="228600"/>
            </a:xfrm>
            <a:prstGeom prst="rect">
              <a:avLst/>
            </a:prstGeom>
          </p:spPr>
        </p:pic>
        <p:pic>
          <p:nvPicPr>
            <p:cNvPr id="47" name="object 47"/>
            <p:cNvPicPr/>
            <p:nvPr/>
          </p:nvPicPr>
          <p:blipFill>
            <a:blip r:embed="rId4" cstate="print"/>
            <a:stretch>
              <a:fillRect/>
            </a:stretch>
          </p:blipFill>
          <p:spPr>
            <a:xfrm>
              <a:off x="1822704" y="5402579"/>
              <a:ext cx="310959" cy="425195"/>
            </a:xfrm>
            <a:prstGeom prst="rect">
              <a:avLst/>
            </a:prstGeom>
          </p:spPr>
        </p:pic>
        <p:pic>
          <p:nvPicPr>
            <p:cNvPr id="48" name="object 48"/>
            <p:cNvPicPr/>
            <p:nvPr/>
          </p:nvPicPr>
          <p:blipFill>
            <a:blip r:embed="rId5" cstate="print"/>
            <a:stretch>
              <a:fillRect/>
            </a:stretch>
          </p:blipFill>
          <p:spPr>
            <a:xfrm>
              <a:off x="1921256" y="5422772"/>
              <a:ext cx="114300" cy="228981"/>
            </a:xfrm>
            <a:prstGeom prst="rect">
              <a:avLst/>
            </a:prstGeom>
          </p:spPr>
        </p:pic>
        <p:sp>
          <p:nvSpPr>
            <p:cNvPr id="49" name="object 49"/>
            <p:cNvSpPr/>
            <p:nvPr/>
          </p:nvSpPr>
          <p:spPr>
            <a:xfrm>
              <a:off x="293370" y="19819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50" name="object 50"/>
            <p:cNvSpPr/>
            <p:nvPr/>
          </p:nvSpPr>
          <p:spPr>
            <a:xfrm>
              <a:off x="293370" y="19819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51" name="object 51"/>
          <p:cNvSpPr txBox="1"/>
          <p:nvPr/>
        </p:nvSpPr>
        <p:spPr>
          <a:xfrm>
            <a:off x="936447" y="1989785"/>
            <a:ext cx="2066925"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Nibble</a:t>
            </a:r>
            <a:r>
              <a:rPr sz="2000" b="1" spc="-6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52" name="object 52"/>
          <p:cNvGrpSpPr/>
          <p:nvPr/>
        </p:nvGrpSpPr>
        <p:grpSpPr>
          <a:xfrm>
            <a:off x="280352" y="1356296"/>
            <a:ext cx="3378835" cy="1411605"/>
            <a:chOff x="280352" y="1356296"/>
            <a:chExt cx="3378835" cy="1411605"/>
          </a:xfrm>
        </p:grpSpPr>
        <p:pic>
          <p:nvPicPr>
            <p:cNvPr id="53" name="object 53"/>
            <p:cNvPicPr/>
            <p:nvPr/>
          </p:nvPicPr>
          <p:blipFill>
            <a:blip r:embed="rId2" cstate="print"/>
            <a:stretch>
              <a:fillRect/>
            </a:stretch>
          </p:blipFill>
          <p:spPr>
            <a:xfrm>
              <a:off x="1812036" y="2343899"/>
              <a:ext cx="310959" cy="423684"/>
            </a:xfrm>
            <a:prstGeom prst="rect">
              <a:avLst/>
            </a:prstGeom>
          </p:spPr>
        </p:pic>
        <p:pic>
          <p:nvPicPr>
            <p:cNvPr id="54" name="object 54"/>
            <p:cNvPicPr/>
            <p:nvPr/>
          </p:nvPicPr>
          <p:blipFill>
            <a:blip r:embed="rId3" cstate="print"/>
            <a:stretch>
              <a:fillRect/>
            </a:stretch>
          </p:blipFill>
          <p:spPr>
            <a:xfrm>
              <a:off x="1912619" y="2362961"/>
              <a:ext cx="114300" cy="228600"/>
            </a:xfrm>
            <a:prstGeom prst="rect">
              <a:avLst/>
            </a:prstGeom>
          </p:spPr>
        </p:pic>
        <p:sp>
          <p:nvSpPr>
            <p:cNvPr id="55" name="object 55"/>
            <p:cNvSpPr/>
            <p:nvPr/>
          </p:nvSpPr>
          <p:spPr>
            <a:xfrm>
              <a:off x="2933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56" name="object 56"/>
          <p:cNvSpPr txBox="1"/>
          <p:nvPr/>
        </p:nvSpPr>
        <p:spPr>
          <a:xfrm>
            <a:off x="1154379"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57" name="object 57"/>
          <p:cNvGrpSpPr/>
          <p:nvPr/>
        </p:nvGrpSpPr>
        <p:grpSpPr>
          <a:xfrm>
            <a:off x="1812035" y="1114018"/>
            <a:ext cx="6036310" cy="5354320"/>
            <a:chOff x="1812035" y="1114018"/>
            <a:chExt cx="6036310" cy="5354320"/>
          </a:xfrm>
        </p:grpSpPr>
        <p:pic>
          <p:nvPicPr>
            <p:cNvPr id="58" name="object 58"/>
            <p:cNvPicPr/>
            <p:nvPr/>
          </p:nvPicPr>
          <p:blipFill>
            <a:blip r:embed="rId2" cstate="print"/>
            <a:stretch>
              <a:fillRect/>
            </a:stretch>
          </p:blipFill>
          <p:spPr>
            <a:xfrm>
              <a:off x="1812035" y="1731251"/>
              <a:ext cx="310959" cy="423684"/>
            </a:xfrm>
            <a:prstGeom prst="rect">
              <a:avLst/>
            </a:prstGeom>
          </p:spPr>
        </p:pic>
        <p:pic>
          <p:nvPicPr>
            <p:cNvPr id="59" name="object 59"/>
            <p:cNvPicPr/>
            <p:nvPr/>
          </p:nvPicPr>
          <p:blipFill>
            <a:blip r:embed="rId3" cstate="print"/>
            <a:stretch>
              <a:fillRect/>
            </a:stretch>
          </p:blipFill>
          <p:spPr>
            <a:xfrm>
              <a:off x="1912619" y="1750314"/>
              <a:ext cx="114300" cy="228600"/>
            </a:xfrm>
            <a:prstGeom prst="rect">
              <a:avLst/>
            </a:prstGeom>
          </p:spPr>
        </p:pic>
        <p:pic>
          <p:nvPicPr>
            <p:cNvPr id="60" name="object 60"/>
            <p:cNvPicPr/>
            <p:nvPr/>
          </p:nvPicPr>
          <p:blipFill>
            <a:blip r:embed="rId2" cstate="print"/>
            <a:stretch>
              <a:fillRect/>
            </a:stretch>
          </p:blipFill>
          <p:spPr>
            <a:xfrm>
              <a:off x="1825751" y="4184891"/>
              <a:ext cx="310959" cy="423684"/>
            </a:xfrm>
            <a:prstGeom prst="rect">
              <a:avLst/>
            </a:prstGeom>
          </p:spPr>
        </p:pic>
        <p:pic>
          <p:nvPicPr>
            <p:cNvPr id="61" name="object 61"/>
            <p:cNvPicPr/>
            <p:nvPr/>
          </p:nvPicPr>
          <p:blipFill>
            <a:blip r:embed="rId3" cstate="print"/>
            <a:stretch>
              <a:fillRect/>
            </a:stretch>
          </p:blipFill>
          <p:spPr>
            <a:xfrm>
              <a:off x="1926335" y="4203954"/>
              <a:ext cx="114300" cy="228600"/>
            </a:xfrm>
            <a:prstGeom prst="rect">
              <a:avLst/>
            </a:prstGeom>
          </p:spPr>
        </p:pic>
        <p:pic>
          <p:nvPicPr>
            <p:cNvPr id="62" name="object 62"/>
            <p:cNvPicPr/>
            <p:nvPr/>
          </p:nvPicPr>
          <p:blipFill>
            <a:blip r:embed="rId6" cstate="print"/>
            <a:stretch>
              <a:fillRect/>
            </a:stretch>
          </p:blipFill>
          <p:spPr>
            <a:xfrm>
              <a:off x="1812035" y="1114018"/>
              <a:ext cx="310959" cy="431317"/>
            </a:xfrm>
            <a:prstGeom prst="rect">
              <a:avLst/>
            </a:prstGeom>
          </p:spPr>
        </p:pic>
        <p:pic>
          <p:nvPicPr>
            <p:cNvPr id="63" name="object 63"/>
            <p:cNvPicPr/>
            <p:nvPr/>
          </p:nvPicPr>
          <p:blipFill>
            <a:blip r:embed="rId7" cstate="print"/>
            <a:stretch>
              <a:fillRect/>
            </a:stretch>
          </p:blipFill>
          <p:spPr>
            <a:xfrm>
              <a:off x="1912619" y="1133094"/>
              <a:ext cx="114300" cy="236219"/>
            </a:xfrm>
            <a:prstGeom prst="rect">
              <a:avLst/>
            </a:prstGeom>
          </p:spPr>
        </p:pic>
        <p:pic>
          <p:nvPicPr>
            <p:cNvPr id="64" name="object 64"/>
            <p:cNvPicPr/>
            <p:nvPr/>
          </p:nvPicPr>
          <p:blipFill>
            <a:blip r:embed="rId8" cstate="print"/>
            <a:stretch>
              <a:fillRect/>
            </a:stretch>
          </p:blipFill>
          <p:spPr>
            <a:xfrm>
              <a:off x="1822703" y="6001512"/>
              <a:ext cx="310959" cy="466382"/>
            </a:xfrm>
            <a:prstGeom prst="rect">
              <a:avLst/>
            </a:prstGeom>
          </p:spPr>
        </p:pic>
        <p:sp>
          <p:nvSpPr>
            <p:cNvPr id="65" name="object 65"/>
            <p:cNvSpPr/>
            <p:nvPr/>
          </p:nvSpPr>
          <p:spPr>
            <a:xfrm>
              <a:off x="1923287" y="6020562"/>
              <a:ext cx="114300" cy="270510"/>
            </a:xfrm>
            <a:custGeom>
              <a:avLst/>
              <a:gdLst/>
              <a:ahLst/>
              <a:cxnLst/>
              <a:rect l="l" t="t" r="r" b="b"/>
              <a:pathLst>
                <a:path w="114300" h="270510">
                  <a:moveTo>
                    <a:pt x="38100" y="156209"/>
                  </a:moveTo>
                  <a:lnTo>
                    <a:pt x="0" y="156209"/>
                  </a:lnTo>
                  <a:lnTo>
                    <a:pt x="57150" y="270509"/>
                  </a:lnTo>
                  <a:lnTo>
                    <a:pt x="104775" y="175259"/>
                  </a:lnTo>
                  <a:lnTo>
                    <a:pt x="38100" y="175259"/>
                  </a:lnTo>
                  <a:lnTo>
                    <a:pt x="38100" y="156209"/>
                  </a:lnTo>
                  <a:close/>
                </a:path>
                <a:path w="114300" h="270510">
                  <a:moveTo>
                    <a:pt x="76200" y="0"/>
                  </a:moveTo>
                  <a:lnTo>
                    <a:pt x="38100" y="0"/>
                  </a:lnTo>
                  <a:lnTo>
                    <a:pt x="38100" y="175259"/>
                  </a:lnTo>
                  <a:lnTo>
                    <a:pt x="76200" y="175259"/>
                  </a:lnTo>
                  <a:lnTo>
                    <a:pt x="76200" y="0"/>
                  </a:lnTo>
                  <a:close/>
                </a:path>
                <a:path w="114300" h="270510">
                  <a:moveTo>
                    <a:pt x="114300" y="156209"/>
                  </a:moveTo>
                  <a:lnTo>
                    <a:pt x="76200" y="156209"/>
                  </a:lnTo>
                  <a:lnTo>
                    <a:pt x="76200" y="175259"/>
                  </a:lnTo>
                  <a:lnTo>
                    <a:pt x="104775" y="175259"/>
                  </a:lnTo>
                  <a:lnTo>
                    <a:pt x="114300" y="156209"/>
                  </a:lnTo>
                  <a:close/>
                </a:path>
              </a:pathLst>
            </a:custGeom>
            <a:solidFill>
              <a:srgbClr val="C0504D"/>
            </a:solidFill>
          </p:spPr>
          <p:txBody>
            <a:bodyPr wrap="square" lIns="0" tIns="0" rIns="0" bIns="0" rtlCol="0"/>
            <a:lstStyle/>
            <a:p>
              <a:endParaRPr/>
            </a:p>
          </p:txBody>
        </p:sp>
        <p:sp>
          <p:nvSpPr>
            <p:cNvPr id="66" name="object 66"/>
            <p:cNvSpPr/>
            <p:nvPr/>
          </p:nvSpPr>
          <p:spPr>
            <a:xfrm>
              <a:off x="4495037" y="3822954"/>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8063A1"/>
            </a:solidFill>
          </p:spPr>
          <p:txBody>
            <a:bodyPr wrap="square" lIns="0" tIns="0" rIns="0" bIns="0" rtlCol="0"/>
            <a:lstStyle/>
            <a:p>
              <a:endParaRPr/>
            </a:p>
          </p:txBody>
        </p:sp>
      </p:grpSp>
      <p:sp>
        <p:nvSpPr>
          <p:cNvPr id="67" name="object 67"/>
          <p:cNvSpPr txBox="1"/>
          <p:nvPr/>
        </p:nvSpPr>
        <p:spPr>
          <a:xfrm>
            <a:off x="4495038" y="3822953"/>
            <a:ext cx="3352800" cy="381000"/>
          </a:xfrm>
          <a:prstGeom prst="rect">
            <a:avLst/>
          </a:prstGeom>
          <a:ln w="25907">
            <a:solidFill>
              <a:srgbClr val="5C4676"/>
            </a:solidFill>
          </a:ln>
        </p:spPr>
        <p:txBody>
          <a:bodyPr vert="horz" wrap="square" lIns="0" tIns="70485" rIns="0" bIns="0" rtlCol="0">
            <a:spAutoFit/>
          </a:bodyPr>
          <a:lstStyle/>
          <a:p>
            <a:pPr marR="59055" algn="ctr">
              <a:lnSpc>
                <a:spcPct val="100000"/>
              </a:lnSpc>
              <a:spcBef>
                <a:spcPts val="555"/>
              </a:spcBef>
            </a:pPr>
            <a:r>
              <a:rPr sz="3000" spc="7" baseline="11111" dirty="0">
                <a:solidFill>
                  <a:srgbClr val="FFFFFF"/>
                </a:solidFill>
                <a:latin typeface="Cambria Math"/>
                <a:cs typeface="Cambria Math"/>
              </a:rPr>
              <a:t>𝒘</a:t>
            </a:r>
            <a:r>
              <a:rPr sz="1450" spc="5" dirty="0">
                <a:solidFill>
                  <a:srgbClr val="FFFFFF"/>
                </a:solidFill>
                <a:latin typeface="Cambria Math"/>
                <a:cs typeface="Cambria Math"/>
              </a:rPr>
              <a:t>𝟐,𝟑</a:t>
            </a:r>
            <a:endParaRPr sz="1450">
              <a:latin typeface="Cambria Math"/>
              <a:cs typeface="Cambria Math"/>
            </a:endParaRPr>
          </a:p>
        </p:txBody>
      </p:sp>
      <p:sp>
        <p:nvSpPr>
          <p:cNvPr id="68" name="object 68"/>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69" name="object 69"/>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70" name="object 70"/>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sp>
        <p:nvSpPr>
          <p:cNvPr id="71" name="object 71"/>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72" name="object 72"/>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73" name="object 73"/>
          <p:cNvGrpSpPr/>
          <p:nvPr/>
        </p:nvGrpSpPr>
        <p:grpSpPr>
          <a:xfrm>
            <a:off x="4477448" y="1981136"/>
            <a:ext cx="3378835" cy="3860800"/>
            <a:chOff x="4477448" y="1981136"/>
            <a:chExt cx="3378835" cy="3860800"/>
          </a:xfrm>
        </p:grpSpPr>
        <p:pic>
          <p:nvPicPr>
            <p:cNvPr id="74" name="object 74"/>
            <p:cNvPicPr/>
            <p:nvPr/>
          </p:nvPicPr>
          <p:blipFill>
            <a:blip r:embed="rId9" cstate="print"/>
            <a:stretch>
              <a:fillRect/>
            </a:stretch>
          </p:blipFill>
          <p:spPr>
            <a:xfrm>
              <a:off x="6018275" y="4808219"/>
              <a:ext cx="310959" cy="1033297"/>
            </a:xfrm>
            <a:prstGeom prst="rect">
              <a:avLst/>
            </a:prstGeom>
          </p:spPr>
        </p:pic>
        <p:sp>
          <p:nvSpPr>
            <p:cNvPr id="75" name="object 75"/>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76" name="object 76"/>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77" name="object 77"/>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78" name="object 78"/>
          <p:cNvGrpSpPr/>
          <p:nvPr/>
        </p:nvGrpSpPr>
        <p:grpSpPr>
          <a:xfrm>
            <a:off x="4477448" y="1370012"/>
            <a:ext cx="3378835" cy="2629535"/>
            <a:chOff x="4477448" y="1370012"/>
            <a:chExt cx="3378835" cy="2629535"/>
          </a:xfrm>
        </p:grpSpPr>
        <p:pic>
          <p:nvPicPr>
            <p:cNvPr id="79" name="object 79"/>
            <p:cNvPicPr/>
            <p:nvPr/>
          </p:nvPicPr>
          <p:blipFill>
            <a:blip r:embed="rId10" cstate="print"/>
            <a:stretch>
              <a:fillRect/>
            </a:stretch>
          </p:blipFill>
          <p:spPr>
            <a:xfrm>
              <a:off x="6013703" y="2356103"/>
              <a:ext cx="310959" cy="1642872"/>
            </a:xfrm>
            <a:prstGeom prst="rect">
              <a:avLst/>
            </a:prstGeom>
          </p:spPr>
        </p:pic>
        <p:sp>
          <p:nvSpPr>
            <p:cNvPr id="80" name="object 80"/>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sp>
          <p:nvSpPr>
            <p:cNvPr id="81" name="object 81"/>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82" name="object 82"/>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grpSp>
        <p:nvGrpSpPr>
          <p:cNvPr id="83" name="object 83"/>
          <p:cNvGrpSpPr/>
          <p:nvPr/>
        </p:nvGrpSpPr>
        <p:grpSpPr>
          <a:xfrm>
            <a:off x="3485388" y="1127734"/>
            <a:ext cx="2848610" cy="4890770"/>
            <a:chOff x="3485388" y="1127734"/>
            <a:chExt cx="2848610" cy="4890770"/>
          </a:xfrm>
        </p:grpSpPr>
        <p:pic>
          <p:nvPicPr>
            <p:cNvPr id="84" name="object 84"/>
            <p:cNvPicPr/>
            <p:nvPr/>
          </p:nvPicPr>
          <p:blipFill>
            <a:blip r:embed="rId2" cstate="print"/>
            <a:stretch>
              <a:fillRect/>
            </a:stretch>
          </p:blipFill>
          <p:spPr>
            <a:xfrm>
              <a:off x="6009132" y="1744967"/>
              <a:ext cx="310959" cy="423684"/>
            </a:xfrm>
            <a:prstGeom prst="rect">
              <a:avLst/>
            </a:prstGeom>
          </p:spPr>
        </p:pic>
        <p:pic>
          <p:nvPicPr>
            <p:cNvPr id="85" name="object 85"/>
            <p:cNvPicPr/>
            <p:nvPr/>
          </p:nvPicPr>
          <p:blipFill>
            <a:blip r:embed="rId11" cstate="print"/>
            <a:stretch>
              <a:fillRect/>
            </a:stretch>
          </p:blipFill>
          <p:spPr>
            <a:xfrm>
              <a:off x="6109716" y="1764029"/>
              <a:ext cx="114300" cy="228600"/>
            </a:xfrm>
            <a:prstGeom prst="rect">
              <a:avLst/>
            </a:prstGeom>
          </p:spPr>
        </p:pic>
        <p:pic>
          <p:nvPicPr>
            <p:cNvPr id="86" name="object 86"/>
            <p:cNvPicPr/>
            <p:nvPr/>
          </p:nvPicPr>
          <p:blipFill>
            <a:blip r:embed="rId2" cstate="print"/>
            <a:stretch>
              <a:fillRect/>
            </a:stretch>
          </p:blipFill>
          <p:spPr>
            <a:xfrm>
              <a:off x="6022848" y="4198607"/>
              <a:ext cx="310959" cy="423684"/>
            </a:xfrm>
            <a:prstGeom prst="rect">
              <a:avLst/>
            </a:prstGeom>
          </p:spPr>
        </p:pic>
        <p:pic>
          <p:nvPicPr>
            <p:cNvPr id="87" name="object 87"/>
            <p:cNvPicPr/>
            <p:nvPr/>
          </p:nvPicPr>
          <p:blipFill>
            <a:blip r:embed="rId11" cstate="print"/>
            <a:stretch>
              <a:fillRect/>
            </a:stretch>
          </p:blipFill>
          <p:spPr>
            <a:xfrm>
              <a:off x="6123432" y="4217669"/>
              <a:ext cx="114300" cy="228600"/>
            </a:xfrm>
            <a:prstGeom prst="rect">
              <a:avLst/>
            </a:prstGeom>
          </p:spPr>
        </p:pic>
        <p:pic>
          <p:nvPicPr>
            <p:cNvPr id="88" name="object 88"/>
            <p:cNvPicPr/>
            <p:nvPr/>
          </p:nvPicPr>
          <p:blipFill>
            <a:blip r:embed="rId6" cstate="print"/>
            <a:stretch>
              <a:fillRect/>
            </a:stretch>
          </p:blipFill>
          <p:spPr>
            <a:xfrm>
              <a:off x="6009132" y="1127734"/>
              <a:ext cx="310959" cy="431317"/>
            </a:xfrm>
            <a:prstGeom prst="rect">
              <a:avLst/>
            </a:prstGeom>
          </p:spPr>
        </p:pic>
        <p:pic>
          <p:nvPicPr>
            <p:cNvPr id="89" name="object 89"/>
            <p:cNvPicPr/>
            <p:nvPr/>
          </p:nvPicPr>
          <p:blipFill>
            <a:blip r:embed="rId12" cstate="print"/>
            <a:stretch>
              <a:fillRect/>
            </a:stretch>
          </p:blipFill>
          <p:spPr>
            <a:xfrm>
              <a:off x="6109716" y="1146809"/>
              <a:ext cx="114300" cy="236219"/>
            </a:xfrm>
            <a:prstGeom prst="rect">
              <a:avLst/>
            </a:prstGeom>
          </p:spPr>
        </p:pic>
        <p:pic>
          <p:nvPicPr>
            <p:cNvPr id="90" name="object 90"/>
            <p:cNvPicPr/>
            <p:nvPr/>
          </p:nvPicPr>
          <p:blipFill>
            <a:blip r:embed="rId13" cstate="print"/>
            <a:stretch>
              <a:fillRect/>
            </a:stretch>
          </p:blipFill>
          <p:spPr>
            <a:xfrm>
              <a:off x="3499104" y="5707379"/>
              <a:ext cx="1039355" cy="310959"/>
            </a:xfrm>
            <a:prstGeom prst="rect">
              <a:avLst/>
            </a:prstGeom>
          </p:spPr>
        </p:pic>
        <p:sp>
          <p:nvSpPr>
            <p:cNvPr id="91" name="object 91"/>
            <p:cNvSpPr/>
            <p:nvPr/>
          </p:nvSpPr>
          <p:spPr>
            <a:xfrm>
              <a:off x="3656838" y="5786831"/>
              <a:ext cx="843915" cy="114300"/>
            </a:xfrm>
            <a:custGeom>
              <a:avLst/>
              <a:gdLst/>
              <a:ahLst/>
              <a:cxnLst/>
              <a:rect l="l" t="t" r="r" b="b"/>
              <a:pathLst>
                <a:path w="843914" h="114300">
                  <a:moveTo>
                    <a:pt x="115188" y="0"/>
                  </a:moveTo>
                  <a:lnTo>
                    <a:pt x="0" y="55422"/>
                  </a:lnTo>
                  <a:lnTo>
                    <a:pt x="113411" y="114287"/>
                  </a:lnTo>
                  <a:lnTo>
                    <a:pt x="114003" y="76194"/>
                  </a:lnTo>
                  <a:lnTo>
                    <a:pt x="94996" y="75907"/>
                  </a:lnTo>
                  <a:lnTo>
                    <a:pt x="95503" y="37807"/>
                  </a:lnTo>
                  <a:lnTo>
                    <a:pt x="114600" y="37807"/>
                  </a:lnTo>
                  <a:lnTo>
                    <a:pt x="115188" y="0"/>
                  </a:lnTo>
                  <a:close/>
                </a:path>
                <a:path w="843914" h="114300">
                  <a:moveTo>
                    <a:pt x="114596" y="38095"/>
                  </a:moveTo>
                  <a:lnTo>
                    <a:pt x="114003" y="76194"/>
                  </a:lnTo>
                  <a:lnTo>
                    <a:pt x="843026" y="87172"/>
                  </a:lnTo>
                  <a:lnTo>
                    <a:pt x="843661" y="49072"/>
                  </a:lnTo>
                  <a:lnTo>
                    <a:pt x="114596" y="38095"/>
                  </a:lnTo>
                  <a:close/>
                </a:path>
                <a:path w="843914" h="114300">
                  <a:moveTo>
                    <a:pt x="95503" y="37807"/>
                  </a:moveTo>
                  <a:lnTo>
                    <a:pt x="94996" y="75907"/>
                  </a:lnTo>
                  <a:lnTo>
                    <a:pt x="114003" y="76194"/>
                  </a:lnTo>
                  <a:lnTo>
                    <a:pt x="114596" y="38095"/>
                  </a:lnTo>
                  <a:lnTo>
                    <a:pt x="95503" y="37807"/>
                  </a:lnTo>
                  <a:close/>
                </a:path>
                <a:path w="843914" h="114300">
                  <a:moveTo>
                    <a:pt x="114600" y="37807"/>
                  </a:moveTo>
                  <a:lnTo>
                    <a:pt x="95503" y="37807"/>
                  </a:lnTo>
                  <a:lnTo>
                    <a:pt x="114596" y="38095"/>
                  </a:lnTo>
                  <a:lnTo>
                    <a:pt x="114600" y="37807"/>
                  </a:lnTo>
                  <a:close/>
                </a:path>
              </a:pathLst>
            </a:custGeom>
            <a:solidFill>
              <a:srgbClr val="8063A1"/>
            </a:solidFill>
          </p:spPr>
          <p:txBody>
            <a:bodyPr wrap="square" lIns="0" tIns="0" rIns="0" bIns="0" rtlCol="0"/>
            <a:lstStyle/>
            <a:p>
              <a:endParaRPr/>
            </a:p>
          </p:txBody>
        </p:sp>
        <p:pic>
          <p:nvPicPr>
            <p:cNvPr id="92" name="object 92"/>
            <p:cNvPicPr/>
            <p:nvPr/>
          </p:nvPicPr>
          <p:blipFill>
            <a:blip r:embed="rId13" cstate="print"/>
            <a:stretch>
              <a:fillRect/>
            </a:stretch>
          </p:blipFill>
          <p:spPr>
            <a:xfrm>
              <a:off x="3485388" y="3866451"/>
              <a:ext cx="1039355" cy="310959"/>
            </a:xfrm>
            <a:prstGeom prst="rect">
              <a:avLst/>
            </a:prstGeom>
          </p:spPr>
        </p:pic>
        <p:sp>
          <p:nvSpPr>
            <p:cNvPr id="93" name="object 93"/>
            <p:cNvSpPr/>
            <p:nvPr/>
          </p:nvSpPr>
          <p:spPr>
            <a:xfrm>
              <a:off x="3643122" y="3945889"/>
              <a:ext cx="843915" cy="114300"/>
            </a:xfrm>
            <a:custGeom>
              <a:avLst/>
              <a:gdLst/>
              <a:ahLst/>
              <a:cxnLst/>
              <a:rect l="l" t="t" r="r" b="b"/>
              <a:pathLst>
                <a:path w="843914" h="114300">
                  <a:moveTo>
                    <a:pt x="115188" y="0"/>
                  </a:moveTo>
                  <a:lnTo>
                    <a:pt x="0" y="55372"/>
                  </a:lnTo>
                  <a:lnTo>
                    <a:pt x="113411" y="114173"/>
                  </a:lnTo>
                  <a:lnTo>
                    <a:pt x="114003" y="76106"/>
                  </a:lnTo>
                  <a:lnTo>
                    <a:pt x="94995" y="75818"/>
                  </a:lnTo>
                  <a:lnTo>
                    <a:pt x="95503" y="37718"/>
                  </a:lnTo>
                  <a:lnTo>
                    <a:pt x="114601" y="37718"/>
                  </a:lnTo>
                  <a:lnTo>
                    <a:pt x="115188" y="0"/>
                  </a:lnTo>
                  <a:close/>
                </a:path>
                <a:path w="843914" h="114300">
                  <a:moveTo>
                    <a:pt x="114597" y="38007"/>
                  </a:moveTo>
                  <a:lnTo>
                    <a:pt x="114003" y="76106"/>
                  </a:lnTo>
                  <a:lnTo>
                    <a:pt x="843026" y="87122"/>
                  </a:lnTo>
                  <a:lnTo>
                    <a:pt x="843533" y="49022"/>
                  </a:lnTo>
                  <a:lnTo>
                    <a:pt x="114597" y="38007"/>
                  </a:lnTo>
                  <a:close/>
                </a:path>
                <a:path w="843914" h="114300">
                  <a:moveTo>
                    <a:pt x="95503" y="37718"/>
                  </a:moveTo>
                  <a:lnTo>
                    <a:pt x="94995" y="75818"/>
                  </a:lnTo>
                  <a:lnTo>
                    <a:pt x="114003" y="76106"/>
                  </a:lnTo>
                  <a:lnTo>
                    <a:pt x="114597" y="38007"/>
                  </a:lnTo>
                  <a:lnTo>
                    <a:pt x="95503" y="37718"/>
                  </a:lnTo>
                  <a:close/>
                </a:path>
                <a:path w="843914" h="114300">
                  <a:moveTo>
                    <a:pt x="114601" y="37718"/>
                  </a:moveTo>
                  <a:lnTo>
                    <a:pt x="95503" y="37718"/>
                  </a:lnTo>
                  <a:lnTo>
                    <a:pt x="114597" y="38007"/>
                  </a:lnTo>
                  <a:lnTo>
                    <a:pt x="114601" y="37718"/>
                  </a:lnTo>
                  <a:close/>
                </a:path>
              </a:pathLst>
            </a:custGeom>
            <a:solidFill>
              <a:srgbClr val="8063A1"/>
            </a:solidFill>
          </p:spPr>
          <p:txBody>
            <a:bodyPr wrap="square" lIns="0" tIns="0" rIns="0" bIns="0" rtlCol="0"/>
            <a:lstStyle/>
            <a:p>
              <a:endParaRPr/>
            </a:p>
          </p:txBody>
        </p:sp>
        <p:pic>
          <p:nvPicPr>
            <p:cNvPr id="94" name="object 94"/>
            <p:cNvPicPr/>
            <p:nvPr/>
          </p:nvPicPr>
          <p:blipFill>
            <a:blip r:embed="rId13" cstate="print"/>
            <a:stretch>
              <a:fillRect/>
            </a:stretch>
          </p:blipFill>
          <p:spPr>
            <a:xfrm>
              <a:off x="3485388" y="1417383"/>
              <a:ext cx="1039355" cy="310959"/>
            </a:xfrm>
            <a:prstGeom prst="rect">
              <a:avLst/>
            </a:prstGeom>
          </p:spPr>
        </p:pic>
        <p:sp>
          <p:nvSpPr>
            <p:cNvPr id="95" name="object 95"/>
            <p:cNvSpPr/>
            <p:nvPr/>
          </p:nvSpPr>
          <p:spPr>
            <a:xfrm>
              <a:off x="3643122" y="1496821"/>
              <a:ext cx="843915" cy="114300"/>
            </a:xfrm>
            <a:custGeom>
              <a:avLst/>
              <a:gdLst/>
              <a:ahLst/>
              <a:cxnLst/>
              <a:rect l="l" t="t" r="r" b="b"/>
              <a:pathLst>
                <a:path w="843914" h="114300">
                  <a:moveTo>
                    <a:pt x="115188" y="0"/>
                  </a:moveTo>
                  <a:lnTo>
                    <a:pt x="0" y="55372"/>
                  </a:lnTo>
                  <a:lnTo>
                    <a:pt x="113411" y="114300"/>
                  </a:lnTo>
                  <a:lnTo>
                    <a:pt x="114005" y="76106"/>
                  </a:lnTo>
                  <a:lnTo>
                    <a:pt x="94995" y="75818"/>
                  </a:lnTo>
                  <a:lnTo>
                    <a:pt x="95503" y="37718"/>
                  </a:lnTo>
                  <a:lnTo>
                    <a:pt x="114602" y="37718"/>
                  </a:lnTo>
                  <a:lnTo>
                    <a:pt x="115188" y="0"/>
                  </a:lnTo>
                  <a:close/>
                </a:path>
                <a:path w="843914" h="114300">
                  <a:moveTo>
                    <a:pt x="114597" y="38007"/>
                  </a:moveTo>
                  <a:lnTo>
                    <a:pt x="114005" y="76106"/>
                  </a:lnTo>
                  <a:lnTo>
                    <a:pt x="843026" y="87122"/>
                  </a:lnTo>
                  <a:lnTo>
                    <a:pt x="843533" y="49022"/>
                  </a:lnTo>
                  <a:lnTo>
                    <a:pt x="114597" y="38007"/>
                  </a:lnTo>
                  <a:close/>
                </a:path>
                <a:path w="843914" h="114300">
                  <a:moveTo>
                    <a:pt x="95503" y="37718"/>
                  </a:moveTo>
                  <a:lnTo>
                    <a:pt x="94995" y="75818"/>
                  </a:lnTo>
                  <a:lnTo>
                    <a:pt x="114005" y="76106"/>
                  </a:lnTo>
                  <a:lnTo>
                    <a:pt x="114597" y="38007"/>
                  </a:lnTo>
                  <a:lnTo>
                    <a:pt x="95503" y="37718"/>
                  </a:lnTo>
                  <a:close/>
                </a:path>
                <a:path w="843914" h="114300">
                  <a:moveTo>
                    <a:pt x="114602" y="37718"/>
                  </a:moveTo>
                  <a:lnTo>
                    <a:pt x="95503" y="37718"/>
                  </a:lnTo>
                  <a:lnTo>
                    <a:pt x="114597" y="38007"/>
                  </a:lnTo>
                  <a:lnTo>
                    <a:pt x="114602" y="37718"/>
                  </a:lnTo>
                  <a:close/>
                </a:path>
              </a:pathLst>
            </a:custGeom>
            <a:solidFill>
              <a:srgbClr val="8063A1"/>
            </a:solidFill>
          </p:spPr>
          <p:txBody>
            <a:bodyPr wrap="square" lIns="0" tIns="0" rIns="0" bIns="0" rtlCol="0"/>
            <a:lstStyle/>
            <a:p>
              <a:endParaRPr/>
            </a:p>
          </p:txBody>
        </p:sp>
      </p:grpSp>
      <p:sp>
        <p:nvSpPr>
          <p:cNvPr id="96" name="object 96"/>
          <p:cNvSpPr txBox="1"/>
          <p:nvPr/>
        </p:nvSpPr>
        <p:spPr>
          <a:xfrm>
            <a:off x="3871721" y="2590038"/>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98" name="object 98"/>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97" name="object 97"/>
          <p:cNvSpPr txBox="1"/>
          <p:nvPr/>
        </p:nvSpPr>
        <p:spPr>
          <a:xfrm>
            <a:off x="3879341" y="4972050"/>
            <a:ext cx="1198245" cy="445134"/>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sp>
        <p:nvSpPr>
          <p:cNvPr id="99" name="TextBox 98"/>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00" name="Graphic 21"/>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01"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406312512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06146" y="972438"/>
            <a:ext cx="9853295" cy="4514215"/>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175" dirty="0">
                <a:solidFill>
                  <a:srgbClr val="0F243E"/>
                </a:solidFill>
                <a:latin typeface="Microsoft Sans Serif"/>
                <a:cs typeface="Microsoft Sans Serif"/>
              </a:rPr>
              <a:t>Round</a:t>
            </a:r>
            <a:r>
              <a:rPr sz="3100" spc="60" dirty="0">
                <a:solidFill>
                  <a:srgbClr val="0F243E"/>
                </a:solidFill>
                <a:latin typeface="Microsoft Sans Serif"/>
                <a:cs typeface="Microsoft Sans Serif"/>
              </a:rPr>
              <a:t> </a:t>
            </a:r>
            <a:r>
              <a:rPr sz="3100" spc="65" dirty="0">
                <a:solidFill>
                  <a:srgbClr val="0F243E"/>
                </a:solidFill>
                <a:latin typeface="Microsoft Sans Serif"/>
                <a:cs typeface="Microsoft Sans Serif"/>
              </a:rPr>
              <a:t>1</a:t>
            </a:r>
            <a:endParaRPr sz="3100">
              <a:latin typeface="Microsoft Sans Serif"/>
              <a:cs typeface="Microsoft Sans Serif"/>
            </a:endParaRPr>
          </a:p>
          <a:p>
            <a:pPr marL="12700">
              <a:lnSpc>
                <a:spcPct val="100000"/>
              </a:lnSpc>
              <a:spcBef>
                <a:spcPts val="2605"/>
              </a:spcBef>
              <a:tabLst>
                <a:tab pos="527685" algn="l"/>
              </a:tabLst>
            </a:pPr>
            <a:r>
              <a:rPr sz="3100" spc="-35" dirty="0">
                <a:solidFill>
                  <a:srgbClr val="0F243E"/>
                </a:solidFill>
                <a:latin typeface="Microsoft Sans Serif"/>
                <a:cs typeface="Microsoft Sans Serif"/>
              </a:rPr>
              <a:t>4)	</a:t>
            </a:r>
            <a:r>
              <a:rPr sz="3100" spc="30" dirty="0">
                <a:solidFill>
                  <a:srgbClr val="0F243E"/>
                </a:solidFill>
                <a:latin typeface="Microsoft Sans Serif"/>
                <a:cs typeface="Microsoft Sans Serif"/>
              </a:rPr>
              <a:t>Add</a:t>
            </a:r>
            <a:r>
              <a:rPr sz="3100" spc="65" dirty="0">
                <a:solidFill>
                  <a:srgbClr val="0F243E"/>
                </a:solidFill>
                <a:latin typeface="Microsoft Sans Serif"/>
                <a:cs typeface="Microsoft Sans Serif"/>
              </a:rPr>
              <a:t> </a:t>
            </a:r>
            <a:r>
              <a:rPr sz="3100" spc="-50" dirty="0">
                <a:solidFill>
                  <a:srgbClr val="0F243E"/>
                </a:solidFill>
                <a:latin typeface="Microsoft Sans Serif"/>
                <a:cs typeface="Microsoft Sans Serif"/>
              </a:rPr>
              <a:t>round</a:t>
            </a:r>
            <a:r>
              <a:rPr sz="3100" spc="60" dirty="0">
                <a:solidFill>
                  <a:srgbClr val="0F243E"/>
                </a:solidFill>
                <a:latin typeface="Microsoft Sans Serif"/>
                <a:cs typeface="Microsoft Sans Serif"/>
              </a:rPr>
              <a:t> </a:t>
            </a:r>
            <a:r>
              <a:rPr sz="3100" spc="-105" dirty="0">
                <a:solidFill>
                  <a:srgbClr val="0F243E"/>
                </a:solidFill>
                <a:latin typeface="Microsoft Sans Serif"/>
                <a:cs typeface="Microsoft Sans Serif"/>
              </a:rPr>
              <a:t>Key1</a:t>
            </a:r>
            <a:endParaRPr sz="3100">
              <a:latin typeface="Microsoft Sans Serif"/>
              <a:cs typeface="Microsoft Sans Serif"/>
            </a:endParaRPr>
          </a:p>
          <a:p>
            <a:pPr marL="451484" indent="-439420">
              <a:lnSpc>
                <a:spcPct val="100000"/>
              </a:lnSpc>
              <a:spcBef>
                <a:spcPts val="2605"/>
              </a:spcBef>
              <a:buFont typeface="Wingdings"/>
              <a:buChar char=""/>
              <a:tabLst>
                <a:tab pos="452120" algn="l"/>
              </a:tabLst>
            </a:pPr>
            <a:r>
              <a:rPr sz="3100" spc="-105" dirty="0">
                <a:solidFill>
                  <a:srgbClr val="0F243E"/>
                </a:solidFill>
                <a:latin typeface="Microsoft Sans Serif"/>
                <a:cs typeface="Microsoft Sans Serif"/>
              </a:rPr>
              <a:t>Key1</a:t>
            </a:r>
            <a:r>
              <a:rPr sz="3100" spc="60"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0010</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1000</a:t>
            </a:r>
            <a:endParaRPr sz="3100">
              <a:latin typeface="Microsoft Sans Serif"/>
              <a:cs typeface="Microsoft Sans Serif"/>
            </a:endParaRPr>
          </a:p>
          <a:p>
            <a:pPr marL="451484" indent="-439420">
              <a:lnSpc>
                <a:spcPct val="100000"/>
              </a:lnSpc>
              <a:spcBef>
                <a:spcPts val="2605"/>
              </a:spcBef>
              <a:buFont typeface="Wingdings"/>
              <a:buChar char=""/>
              <a:tabLst>
                <a:tab pos="452120" algn="l"/>
                <a:tab pos="1806575" algn="l"/>
              </a:tabLst>
            </a:pPr>
            <a:r>
              <a:rPr sz="3100" spc="-175" dirty="0">
                <a:solidFill>
                  <a:srgbClr val="0F243E"/>
                </a:solidFill>
                <a:latin typeface="Microsoft Sans Serif"/>
                <a:cs typeface="Microsoft Sans Serif"/>
              </a:rPr>
              <a:t>R1=	</a:t>
            </a:r>
            <a:r>
              <a:rPr sz="3100" spc="-105" dirty="0">
                <a:solidFill>
                  <a:srgbClr val="0F243E"/>
                </a:solidFill>
                <a:latin typeface="Microsoft Sans Serif"/>
                <a:cs typeface="Microsoft Sans Serif"/>
              </a:rPr>
              <a:t>Key1</a:t>
            </a:r>
            <a:r>
              <a:rPr sz="3100" spc="85" dirty="0">
                <a:solidFill>
                  <a:srgbClr val="0F243E"/>
                </a:solidFill>
                <a:latin typeface="Microsoft Sans Serif"/>
                <a:cs typeface="Microsoft Sans Serif"/>
              </a:rPr>
              <a:t> </a:t>
            </a:r>
            <a:r>
              <a:rPr sz="3100" spc="-5" dirty="0">
                <a:solidFill>
                  <a:srgbClr val="0F243E"/>
                </a:solidFill>
                <a:latin typeface="Cambria Math"/>
                <a:cs typeface="Cambria Math"/>
              </a:rPr>
              <a:t>⊕</a:t>
            </a:r>
            <a:r>
              <a:rPr sz="3100" spc="229" dirty="0">
                <a:solidFill>
                  <a:srgbClr val="0F243E"/>
                </a:solidFill>
                <a:latin typeface="Cambria Math"/>
                <a:cs typeface="Cambria Math"/>
              </a:rPr>
              <a:t> </a:t>
            </a:r>
            <a:r>
              <a:rPr sz="3100" spc="-120" dirty="0">
                <a:solidFill>
                  <a:srgbClr val="0F243E"/>
                </a:solidFill>
                <a:latin typeface="Microsoft Sans Serif"/>
                <a:cs typeface="Microsoft Sans Serif"/>
              </a:rPr>
              <a:t>MixCol(ShRow(SubNib(R0)))</a:t>
            </a:r>
            <a:endParaRPr sz="3100">
              <a:latin typeface="Microsoft Sans Serif"/>
              <a:cs typeface="Microsoft Sans Serif"/>
            </a:endParaRPr>
          </a:p>
          <a:p>
            <a:pPr marL="927100">
              <a:lnSpc>
                <a:spcPct val="100000"/>
              </a:lnSpc>
              <a:spcBef>
                <a:spcPts val="2605"/>
              </a:spcBef>
            </a:pPr>
            <a:r>
              <a:rPr sz="3100" spc="-25" dirty="0">
                <a:solidFill>
                  <a:srgbClr val="0F243E"/>
                </a:solidFill>
                <a:latin typeface="Microsoft Sans Serif"/>
                <a:cs typeface="Microsoft Sans Serif"/>
              </a:rPr>
              <a:t>=</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0010 1000</a:t>
            </a:r>
            <a:r>
              <a:rPr sz="3100" spc="70" dirty="0">
                <a:solidFill>
                  <a:srgbClr val="0F243E"/>
                </a:solidFill>
                <a:latin typeface="Microsoft Sans Serif"/>
                <a:cs typeface="Microsoft Sans Serif"/>
              </a:rPr>
              <a:t> </a:t>
            </a:r>
            <a:r>
              <a:rPr sz="3100" spc="-5" dirty="0">
                <a:solidFill>
                  <a:srgbClr val="0F243E"/>
                </a:solidFill>
                <a:latin typeface="Cambria Math"/>
                <a:cs typeface="Cambria Math"/>
              </a:rPr>
              <a:t>⊕</a:t>
            </a:r>
            <a:r>
              <a:rPr sz="3100" spc="215" dirty="0">
                <a:solidFill>
                  <a:srgbClr val="0F243E"/>
                </a:solidFill>
                <a:latin typeface="Cambria Math"/>
                <a:cs typeface="Cambria Math"/>
              </a:rPr>
              <a:t> </a:t>
            </a:r>
            <a:r>
              <a:rPr sz="3100" spc="60" dirty="0">
                <a:solidFill>
                  <a:srgbClr val="0F243E"/>
                </a:solidFill>
                <a:latin typeface="Microsoft Sans Serif"/>
                <a:cs typeface="Microsoft Sans Serif"/>
              </a:rPr>
              <a:t>1111</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0110</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0011</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0011</a:t>
            </a:r>
            <a:endParaRPr sz="3100">
              <a:latin typeface="Microsoft Sans Serif"/>
              <a:cs typeface="Microsoft Sans Serif"/>
            </a:endParaRPr>
          </a:p>
          <a:p>
            <a:pPr marL="927100">
              <a:lnSpc>
                <a:spcPct val="100000"/>
              </a:lnSpc>
              <a:spcBef>
                <a:spcPts val="2605"/>
              </a:spcBef>
            </a:pPr>
            <a:r>
              <a:rPr sz="3100" spc="-25" dirty="0">
                <a:solidFill>
                  <a:srgbClr val="0F243E"/>
                </a:solidFill>
                <a:latin typeface="Microsoft Sans Serif"/>
                <a:cs typeface="Microsoft Sans Serif"/>
              </a:rPr>
              <a:t>=</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0010 1011 0001</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1011</a:t>
            </a:r>
            <a:endParaRPr sz="3100">
              <a:latin typeface="Microsoft Sans Serif"/>
              <a:cs typeface="Microsoft Sans Serif"/>
            </a:endParaRPr>
          </a:p>
        </p:txBody>
      </p:sp>
      <p:sp>
        <p:nvSpPr>
          <p:cNvPr id="9" name="object 9"/>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0" name="TextBox 9"/>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2"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98238972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2255" y="1816544"/>
            <a:ext cx="12215495" cy="5055235"/>
            <a:chOff x="-12255" y="1816544"/>
            <a:chExt cx="12215495" cy="5055235"/>
          </a:xfrm>
        </p:grpSpPr>
        <p:sp>
          <p:nvSpPr>
            <p:cNvPr id="3" name="object 3"/>
            <p:cNvSpPr/>
            <p:nvPr/>
          </p:nvSpPr>
          <p:spPr>
            <a:xfrm>
              <a:off x="131826" y="4371594"/>
              <a:ext cx="3657600" cy="1740535"/>
            </a:xfrm>
            <a:custGeom>
              <a:avLst/>
              <a:gdLst/>
              <a:ahLst/>
              <a:cxnLst/>
              <a:rect l="l" t="t" r="r" b="b"/>
              <a:pathLst>
                <a:path w="3657600" h="1740535">
                  <a:moveTo>
                    <a:pt x="3657600" y="0"/>
                  </a:moveTo>
                  <a:lnTo>
                    <a:pt x="0" y="0"/>
                  </a:lnTo>
                  <a:lnTo>
                    <a:pt x="0" y="1740407"/>
                  </a:lnTo>
                  <a:lnTo>
                    <a:pt x="3657600" y="1740407"/>
                  </a:lnTo>
                  <a:lnTo>
                    <a:pt x="3657600" y="0"/>
                  </a:lnTo>
                  <a:close/>
                </a:path>
              </a:pathLst>
            </a:custGeom>
            <a:solidFill>
              <a:srgbClr val="4AACC5"/>
            </a:solidFill>
          </p:spPr>
          <p:txBody>
            <a:bodyPr wrap="square" lIns="0" tIns="0" rIns="0" bIns="0" rtlCol="0"/>
            <a:lstStyle/>
            <a:p>
              <a:endParaRPr/>
            </a:p>
          </p:txBody>
        </p:sp>
        <p:sp>
          <p:nvSpPr>
            <p:cNvPr id="4" name="object 4"/>
            <p:cNvSpPr/>
            <p:nvPr/>
          </p:nvSpPr>
          <p:spPr>
            <a:xfrm>
              <a:off x="131826" y="4371594"/>
              <a:ext cx="3657600" cy="1740535"/>
            </a:xfrm>
            <a:custGeom>
              <a:avLst/>
              <a:gdLst/>
              <a:ahLst/>
              <a:cxnLst/>
              <a:rect l="l" t="t" r="r" b="b"/>
              <a:pathLst>
                <a:path w="3657600" h="1740535">
                  <a:moveTo>
                    <a:pt x="0" y="1740407"/>
                  </a:moveTo>
                  <a:lnTo>
                    <a:pt x="3657600" y="1740407"/>
                  </a:lnTo>
                  <a:lnTo>
                    <a:pt x="3657600" y="0"/>
                  </a:lnTo>
                  <a:lnTo>
                    <a:pt x="0" y="0"/>
                  </a:lnTo>
                  <a:lnTo>
                    <a:pt x="0" y="1740407"/>
                  </a:lnTo>
                  <a:close/>
                </a:path>
              </a:pathLst>
            </a:custGeom>
            <a:ln w="25908">
              <a:solidFill>
                <a:srgbClr val="357C91"/>
              </a:solidFill>
            </a:ln>
          </p:spPr>
          <p:txBody>
            <a:bodyPr wrap="square" lIns="0" tIns="0" rIns="0" bIns="0" rtlCol="0"/>
            <a:lstStyle/>
            <a:p>
              <a:endParaRPr/>
            </a:p>
          </p:txBody>
        </p:sp>
        <p:sp>
          <p:nvSpPr>
            <p:cNvPr id="5" name="object 5"/>
            <p:cNvSpPr/>
            <p:nvPr/>
          </p:nvSpPr>
          <p:spPr>
            <a:xfrm>
              <a:off x="151637" y="1829562"/>
              <a:ext cx="3657600" cy="2464435"/>
            </a:xfrm>
            <a:custGeom>
              <a:avLst/>
              <a:gdLst/>
              <a:ahLst/>
              <a:cxnLst/>
              <a:rect l="l" t="t" r="r" b="b"/>
              <a:pathLst>
                <a:path w="3657600" h="2464435">
                  <a:moveTo>
                    <a:pt x="3657600" y="0"/>
                  </a:moveTo>
                  <a:lnTo>
                    <a:pt x="0" y="0"/>
                  </a:lnTo>
                  <a:lnTo>
                    <a:pt x="0" y="2464308"/>
                  </a:lnTo>
                  <a:lnTo>
                    <a:pt x="3657600" y="2464308"/>
                  </a:lnTo>
                  <a:lnTo>
                    <a:pt x="3657600" y="0"/>
                  </a:lnTo>
                  <a:close/>
                </a:path>
              </a:pathLst>
            </a:custGeom>
            <a:solidFill>
              <a:srgbClr val="4F81BC"/>
            </a:solidFill>
          </p:spPr>
          <p:txBody>
            <a:bodyPr wrap="square" lIns="0" tIns="0" rIns="0" bIns="0" rtlCol="0"/>
            <a:lstStyle/>
            <a:p>
              <a:endParaRPr/>
            </a:p>
          </p:txBody>
        </p:sp>
        <p:sp>
          <p:nvSpPr>
            <p:cNvPr id="6" name="object 6"/>
            <p:cNvSpPr/>
            <p:nvPr/>
          </p:nvSpPr>
          <p:spPr>
            <a:xfrm>
              <a:off x="151637" y="1829562"/>
              <a:ext cx="3657600" cy="2464435"/>
            </a:xfrm>
            <a:custGeom>
              <a:avLst/>
              <a:gdLst/>
              <a:ahLst/>
              <a:cxnLst/>
              <a:rect l="l" t="t" r="r" b="b"/>
              <a:pathLst>
                <a:path w="3657600" h="2464435">
                  <a:moveTo>
                    <a:pt x="0" y="2464308"/>
                  </a:moveTo>
                  <a:lnTo>
                    <a:pt x="3657600" y="2464308"/>
                  </a:lnTo>
                  <a:lnTo>
                    <a:pt x="3657600" y="0"/>
                  </a:lnTo>
                  <a:lnTo>
                    <a:pt x="0" y="0"/>
                  </a:lnTo>
                  <a:lnTo>
                    <a:pt x="0" y="2464308"/>
                  </a:lnTo>
                  <a:close/>
                </a:path>
              </a:pathLst>
            </a:custGeom>
            <a:ln w="25908">
              <a:solidFill>
                <a:srgbClr val="385D89"/>
              </a:solidFill>
            </a:ln>
          </p:spPr>
          <p:txBody>
            <a:bodyPr wrap="square" lIns="0" tIns="0" rIns="0" bIns="0" rtlCol="0"/>
            <a:lstStyle/>
            <a:p>
              <a:endParaRPr/>
            </a:p>
          </p:txBody>
        </p:sp>
        <p:sp>
          <p:nvSpPr>
            <p:cNvPr id="7" name="object 7"/>
            <p:cNvSpPr/>
            <p:nvPr/>
          </p:nvSpPr>
          <p:spPr>
            <a:xfrm>
              <a:off x="293370" y="25915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8" name="object 8"/>
            <p:cNvSpPr/>
            <p:nvPr/>
          </p:nvSpPr>
          <p:spPr>
            <a:xfrm>
              <a:off x="293370" y="25915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15" name="object 15"/>
          <p:cNvSpPr txBox="1"/>
          <p:nvPr/>
        </p:nvSpPr>
        <p:spPr>
          <a:xfrm>
            <a:off x="1451610" y="2600070"/>
            <a:ext cx="103505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Shift</a:t>
            </a:r>
            <a:r>
              <a:rPr sz="2000" b="1" spc="-80" dirty="0">
                <a:latin typeface="Calibri"/>
                <a:cs typeface="Calibri"/>
              </a:rPr>
              <a:t> </a:t>
            </a:r>
            <a:r>
              <a:rPr sz="2000" b="1" spc="-15" dirty="0">
                <a:latin typeface="Calibri"/>
                <a:cs typeface="Calibri"/>
              </a:rPr>
              <a:t>Row</a:t>
            </a:r>
            <a:endParaRPr sz="2000">
              <a:latin typeface="Calibri"/>
              <a:cs typeface="Calibri"/>
            </a:endParaRPr>
          </a:p>
        </p:txBody>
      </p:sp>
      <p:grpSp>
        <p:nvGrpSpPr>
          <p:cNvPr id="16" name="object 16"/>
          <p:cNvGrpSpPr/>
          <p:nvPr/>
        </p:nvGrpSpPr>
        <p:grpSpPr>
          <a:xfrm>
            <a:off x="280352" y="3188144"/>
            <a:ext cx="3378835" cy="407034"/>
            <a:chOff x="280352" y="3188144"/>
            <a:chExt cx="3378835" cy="407034"/>
          </a:xfrm>
        </p:grpSpPr>
        <p:sp>
          <p:nvSpPr>
            <p:cNvPr id="17" name="object 17"/>
            <p:cNvSpPr/>
            <p:nvPr/>
          </p:nvSpPr>
          <p:spPr>
            <a:xfrm>
              <a:off x="293370" y="32011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18" name="object 18"/>
            <p:cNvSpPr/>
            <p:nvPr/>
          </p:nvSpPr>
          <p:spPr>
            <a:xfrm>
              <a:off x="293370" y="32011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19" name="object 19"/>
          <p:cNvSpPr txBox="1"/>
          <p:nvPr/>
        </p:nvSpPr>
        <p:spPr>
          <a:xfrm>
            <a:off x="1268730" y="3209670"/>
            <a:ext cx="1400810" cy="330835"/>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Mix</a:t>
            </a:r>
            <a:r>
              <a:rPr sz="2000" b="1" spc="-70" dirty="0">
                <a:latin typeface="Calibri"/>
                <a:cs typeface="Calibri"/>
              </a:rPr>
              <a:t> </a:t>
            </a:r>
            <a:r>
              <a:rPr sz="2000" b="1" dirty="0">
                <a:latin typeface="Calibri"/>
                <a:cs typeface="Calibri"/>
              </a:rPr>
              <a:t>Columns</a:t>
            </a:r>
            <a:endParaRPr sz="2000">
              <a:latin typeface="Calibri"/>
              <a:cs typeface="Calibri"/>
            </a:endParaRPr>
          </a:p>
        </p:txBody>
      </p:sp>
      <p:grpSp>
        <p:nvGrpSpPr>
          <p:cNvPr id="20" name="object 20"/>
          <p:cNvGrpSpPr/>
          <p:nvPr/>
        </p:nvGrpSpPr>
        <p:grpSpPr>
          <a:xfrm>
            <a:off x="286448" y="3797744"/>
            <a:ext cx="3378835" cy="407034"/>
            <a:chOff x="286448" y="3797744"/>
            <a:chExt cx="3378835" cy="407034"/>
          </a:xfrm>
        </p:grpSpPr>
        <p:sp>
          <p:nvSpPr>
            <p:cNvPr id="21" name="object 21"/>
            <p:cNvSpPr/>
            <p:nvPr/>
          </p:nvSpPr>
          <p:spPr>
            <a:xfrm>
              <a:off x="299466" y="38107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2" name="object 22"/>
            <p:cNvSpPr/>
            <p:nvPr/>
          </p:nvSpPr>
          <p:spPr>
            <a:xfrm>
              <a:off x="299466" y="38107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23" name="object 23"/>
          <p:cNvSpPr txBox="1"/>
          <p:nvPr/>
        </p:nvSpPr>
        <p:spPr>
          <a:xfrm>
            <a:off x="1159560"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24" name="object 24"/>
          <p:cNvGrpSpPr/>
          <p:nvPr/>
        </p:nvGrpSpPr>
        <p:grpSpPr>
          <a:xfrm>
            <a:off x="1812035" y="2953499"/>
            <a:ext cx="315595" cy="1033780"/>
            <a:chOff x="1812035" y="2953499"/>
            <a:chExt cx="315595" cy="1033780"/>
          </a:xfrm>
        </p:grpSpPr>
        <p:pic>
          <p:nvPicPr>
            <p:cNvPr id="25" name="object 25"/>
            <p:cNvPicPr/>
            <p:nvPr/>
          </p:nvPicPr>
          <p:blipFill>
            <a:blip r:embed="rId2" cstate="print"/>
            <a:stretch>
              <a:fillRect/>
            </a:stretch>
          </p:blipFill>
          <p:spPr>
            <a:xfrm>
              <a:off x="1812035" y="2953499"/>
              <a:ext cx="310959" cy="423684"/>
            </a:xfrm>
            <a:prstGeom prst="rect">
              <a:avLst/>
            </a:prstGeom>
          </p:spPr>
        </p:pic>
        <p:pic>
          <p:nvPicPr>
            <p:cNvPr id="26" name="object 26"/>
            <p:cNvPicPr/>
            <p:nvPr/>
          </p:nvPicPr>
          <p:blipFill>
            <a:blip r:embed="rId3" cstate="print"/>
            <a:stretch>
              <a:fillRect/>
            </a:stretch>
          </p:blipFill>
          <p:spPr>
            <a:xfrm>
              <a:off x="1912619" y="2972562"/>
              <a:ext cx="114300" cy="228600"/>
            </a:xfrm>
            <a:prstGeom prst="rect">
              <a:avLst/>
            </a:prstGeom>
          </p:spPr>
        </p:pic>
        <p:pic>
          <p:nvPicPr>
            <p:cNvPr id="27" name="object 27"/>
            <p:cNvPicPr/>
            <p:nvPr/>
          </p:nvPicPr>
          <p:blipFill>
            <a:blip r:embed="rId4" cstate="print"/>
            <a:stretch>
              <a:fillRect/>
            </a:stretch>
          </p:blipFill>
          <p:spPr>
            <a:xfrm>
              <a:off x="1816607" y="3561588"/>
              <a:ext cx="310959" cy="425195"/>
            </a:xfrm>
            <a:prstGeom prst="rect">
              <a:avLst/>
            </a:prstGeom>
          </p:spPr>
        </p:pic>
        <p:pic>
          <p:nvPicPr>
            <p:cNvPr id="28" name="object 28"/>
            <p:cNvPicPr/>
            <p:nvPr/>
          </p:nvPicPr>
          <p:blipFill>
            <a:blip r:embed="rId5" cstate="print"/>
            <a:stretch>
              <a:fillRect/>
            </a:stretch>
          </p:blipFill>
          <p:spPr>
            <a:xfrm>
              <a:off x="1915159" y="3581781"/>
              <a:ext cx="114300" cy="228981"/>
            </a:xfrm>
            <a:prstGeom prst="rect">
              <a:avLst/>
            </a:prstGeom>
          </p:spPr>
        </p:pic>
      </p:grpSp>
      <p:sp>
        <p:nvSpPr>
          <p:cNvPr id="29" name="object 29"/>
          <p:cNvSpPr txBox="1"/>
          <p:nvPr/>
        </p:nvSpPr>
        <p:spPr>
          <a:xfrm>
            <a:off x="293370" y="752094"/>
            <a:ext cx="3352800" cy="381000"/>
          </a:xfrm>
          <a:prstGeom prst="rect">
            <a:avLst/>
          </a:prstGeom>
          <a:ln w="25907">
            <a:solidFill>
              <a:srgbClr val="F79546"/>
            </a:solidFill>
          </a:ln>
        </p:spPr>
        <p:txBody>
          <a:bodyPr vert="horz" wrap="square" lIns="0" tIns="21590" rIns="0" bIns="0" rtlCol="0">
            <a:spAutoFit/>
          </a:bodyPr>
          <a:lstStyle/>
          <a:p>
            <a:pPr marL="840105">
              <a:lnSpc>
                <a:spcPct val="100000"/>
              </a:lnSpc>
              <a:spcBef>
                <a:spcPts val="170"/>
              </a:spcBef>
            </a:pPr>
            <a:r>
              <a:rPr sz="2000" b="1" dirty="0">
                <a:latin typeface="Calibri"/>
                <a:cs typeface="Calibri"/>
              </a:rPr>
              <a:t>16-bit</a:t>
            </a:r>
            <a:r>
              <a:rPr sz="2000" b="1" spc="-50" dirty="0">
                <a:latin typeface="Calibri"/>
                <a:cs typeface="Calibri"/>
              </a:rPr>
              <a:t> </a:t>
            </a:r>
            <a:r>
              <a:rPr sz="2000" b="1" spc="-5" dirty="0">
                <a:latin typeface="Calibri"/>
                <a:cs typeface="Calibri"/>
              </a:rPr>
              <a:t>Plain</a:t>
            </a:r>
            <a:r>
              <a:rPr sz="2000" b="1" spc="-35" dirty="0">
                <a:latin typeface="Calibri"/>
                <a:cs typeface="Calibri"/>
              </a:rPr>
              <a:t> </a:t>
            </a:r>
            <a:r>
              <a:rPr sz="2000" b="1" spc="-20" dirty="0">
                <a:latin typeface="Calibri"/>
                <a:cs typeface="Calibri"/>
              </a:rPr>
              <a:t>text</a:t>
            </a:r>
            <a:endParaRPr sz="2000">
              <a:latin typeface="Calibri"/>
              <a:cs typeface="Calibri"/>
            </a:endParaRPr>
          </a:p>
        </p:txBody>
      </p:sp>
      <p:grpSp>
        <p:nvGrpSpPr>
          <p:cNvPr id="30" name="object 30"/>
          <p:cNvGrpSpPr/>
          <p:nvPr/>
        </p:nvGrpSpPr>
        <p:grpSpPr>
          <a:xfrm>
            <a:off x="291020" y="4432553"/>
            <a:ext cx="3378835" cy="2134870"/>
            <a:chOff x="291020" y="4432553"/>
            <a:chExt cx="3378835" cy="2134870"/>
          </a:xfrm>
        </p:grpSpPr>
        <p:sp>
          <p:nvSpPr>
            <p:cNvPr id="31" name="object 31"/>
            <p:cNvSpPr/>
            <p:nvPr/>
          </p:nvSpPr>
          <p:spPr>
            <a:xfrm>
              <a:off x="304038"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32" name="object 32"/>
            <p:cNvSpPr/>
            <p:nvPr/>
          </p:nvSpPr>
          <p:spPr>
            <a:xfrm>
              <a:off x="299466" y="44325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grpSp>
      <p:sp>
        <p:nvSpPr>
          <p:cNvPr id="33" name="object 33"/>
          <p:cNvSpPr txBox="1"/>
          <p:nvPr/>
        </p:nvSpPr>
        <p:spPr>
          <a:xfrm>
            <a:off x="299465" y="4432553"/>
            <a:ext cx="3352800" cy="381000"/>
          </a:xfrm>
          <a:prstGeom prst="rect">
            <a:avLst/>
          </a:prstGeom>
          <a:ln w="25907">
            <a:solidFill>
              <a:srgbClr val="4F81BC"/>
            </a:solidFill>
          </a:ln>
        </p:spPr>
        <p:txBody>
          <a:bodyPr vert="horz" wrap="square" lIns="0" tIns="22225" rIns="0" bIns="0" rtlCol="0">
            <a:spAutoFit/>
          </a:bodyPr>
          <a:lstStyle/>
          <a:p>
            <a:pPr marL="654685">
              <a:lnSpc>
                <a:spcPct val="100000"/>
              </a:lnSpc>
              <a:spcBef>
                <a:spcPts val="175"/>
              </a:spcBef>
            </a:pPr>
            <a:r>
              <a:rPr sz="2000" b="1" dirty="0">
                <a:latin typeface="Calibri"/>
                <a:cs typeface="Calibri"/>
              </a:rPr>
              <a:t>Nibble</a:t>
            </a:r>
            <a:r>
              <a:rPr sz="2000" b="1" spc="-45" dirty="0">
                <a:latin typeface="Calibri"/>
                <a:cs typeface="Calibri"/>
              </a:rPr>
              <a:t> </a:t>
            </a:r>
            <a:r>
              <a:rPr sz="2000" b="1" spc="-5" dirty="0">
                <a:latin typeface="Calibri"/>
                <a:cs typeface="Calibri"/>
              </a:rPr>
              <a:t>Substitution</a:t>
            </a:r>
            <a:endParaRPr sz="2000">
              <a:latin typeface="Calibri"/>
              <a:cs typeface="Calibri"/>
            </a:endParaRPr>
          </a:p>
        </p:txBody>
      </p:sp>
      <p:sp>
        <p:nvSpPr>
          <p:cNvPr id="34" name="object 34"/>
          <p:cNvSpPr/>
          <p:nvPr/>
        </p:nvSpPr>
        <p:spPr>
          <a:xfrm>
            <a:off x="299465" y="50421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5" name="object 35"/>
          <p:cNvSpPr txBox="1"/>
          <p:nvPr/>
        </p:nvSpPr>
        <p:spPr>
          <a:xfrm>
            <a:off x="299465" y="5042153"/>
            <a:ext cx="3352800" cy="381000"/>
          </a:xfrm>
          <a:prstGeom prst="rect">
            <a:avLst/>
          </a:prstGeom>
          <a:ln w="25907">
            <a:solidFill>
              <a:srgbClr val="4F81BC"/>
            </a:solidFill>
          </a:ln>
        </p:spPr>
        <p:txBody>
          <a:bodyPr vert="horz" wrap="square" lIns="0" tIns="22225" rIns="0" bIns="0" rtlCol="0">
            <a:spAutoFit/>
          </a:bodyPr>
          <a:lstStyle/>
          <a:p>
            <a:pPr algn="ctr">
              <a:lnSpc>
                <a:spcPct val="100000"/>
              </a:lnSpc>
              <a:spcBef>
                <a:spcPts val="175"/>
              </a:spcBef>
            </a:pPr>
            <a:r>
              <a:rPr sz="2000" b="1" dirty="0">
                <a:latin typeface="Calibri"/>
                <a:cs typeface="Calibri"/>
              </a:rPr>
              <a:t>Shift</a:t>
            </a:r>
            <a:r>
              <a:rPr sz="2000" b="1" spc="-50" dirty="0">
                <a:latin typeface="Calibri"/>
                <a:cs typeface="Calibri"/>
              </a:rPr>
              <a:t> </a:t>
            </a:r>
            <a:r>
              <a:rPr sz="2000" b="1" spc="-15" dirty="0">
                <a:latin typeface="Calibri"/>
                <a:cs typeface="Calibri"/>
              </a:rPr>
              <a:t>Row</a:t>
            </a:r>
            <a:endParaRPr sz="2000">
              <a:latin typeface="Calibri"/>
              <a:cs typeface="Calibri"/>
            </a:endParaRPr>
          </a:p>
        </p:txBody>
      </p:sp>
      <p:grpSp>
        <p:nvGrpSpPr>
          <p:cNvPr id="36" name="object 36"/>
          <p:cNvGrpSpPr/>
          <p:nvPr/>
        </p:nvGrpSpPr>
        <p:grpSpPr>
          <a:xfrm>
            <a:off x="280352" y="1968944"/>
            <a:ext cx="3389629" cy="4077335"/>
            <a:chOff x="280352" y="1968944"/>
            <a:chExt cx="3389629" cy="4077335"/>
          </a:xfrm>
        </p:grpSpPr>
        <p:sp>
          <p:nvSpPr>
            <p:cNvPr id="37" name="object 37"/>
            <p:cNvSpPr/>
            <p:nvPr/>
          </p:nvSpPr>
          <p:spPr>
            <a:xfrm>
              <a:off x="304038" y="56517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8" name="object 38"/>
            <p:cNvSpPr/>
            <p:nvPr/>
          </p:nvSpPr>
          <p:spPr>
            <a:xfrm>
              <a:off x="304038" y="56517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pic>
          <p:nvPicPr>
            <p:cNvPr id="39" name="object 39"/>
            <p:cNvPicPr/>
            <p:nvPr/>
          </p:nvPicPr>
          <p:blipFill>
            <a:blip r:embed="rId2" cstate="print"/>
            <a:stretch>
              <a:fillRect/>
            </a:stretch>
          </p:blipFill>
          <p:spPr>
            <a:xfrm>
              <a:off x="1818131" y="4794491"/>
              <a:ext cx="310959" cy="423684"/>
            </a:xfrm>
            <a:prstGeom prst="rect">
              <a:avLst/>
            </a:prstGeom>
          </p:spPr>
        </p:pic>
        <p:pic>
          <p:nvPicPr>
            <p:cNvPr id="40" name="object 40"/>
            <p:cNvPicPr/>
            <p:nvPr/>
          </p:nvPicPr>
          <p:blipFill>
            <a:blip r:embed="rId3" cstate="print"/>
            <a:stretch>
              <a:fillRect/>
            </a:stretch>
          </p:blipFill>
          <p:spPr>
            <a:xfrm>
              <a:off x="1918716" y="4813554"/>
              <a:ext cx="114300" cy="228600"/>
            </a:xfrm>
            <a:prstGeom prst="rect">
              <a:avLst/>
            </a:prstGeom>
          </p:spPr>
        </p:pic>
        <p:pic>
          <p:nvPicPr>
            <p:cNvPr id="41" name="object 41"/>
            <p:cNvPicPr/>
            <p:nvPr/>
          </p:nvPicPr>
          <p:blipFill>
            <a:blip r:embed="rId4" cstate="print"/>
            <a:stretch>
              <a:fillRect/>
            </a:stretch>
          </p:blipFill>
          <p:spPr>
            <a:xfrm>
              <a:off x="1822704" y="5402579"/>
              <a:ext cx="310959" cy="425195"/>
            </a:xfrm>
            <a:prstGeom prst="rect">
              <a:avLst/>
            </a:prstGeom>
          </p:spPr>
        </p:pic>
        <p:pic>
          <p:nvPicPr>
            <p:cNvPr id="42" name="object 42"/>
            <p:cNvPicPr/>
            <p:nvPr/>
          </p:nvPicPr>
          <p:blipFill>
            <a:blip r:embed="rId5" cstate="print"/>
            <a:stretch>
              <a:fillRect/>
            </a:stretch>
          </p:blipFill>
          <p:spPr>
            <a:xfrm>
              <a:off x="1921256" y="5422772"/>
              <a:ext cx="114300" cy="228981"/>
            </a:xfrm>
            <a:prstGeom prst="rect">
              <a:avLst/>
            </a:prstGeom>
          </p:spPr>
        </p:pic>
        <p:sp>
          <p:nvSpPr>
            <p:cNvPr id="43" name="object 43"/>
            <p:cNvSpPr/>
            <p:nvPr/>
          </p:nvSpPr>
          <p:spPr>
            <a:xfrm>
              <a:off x="293370" y="19819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4" name="object 44"/>
            <p:cNvSpPr/>
            <p:nvPr/>
          </p:nvSpPr>
          <p:spPr>
            <a:xfrm>
              <a:off x="293370" y="19819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5" name="object 45"/>
          <p:cNvSpPr txBox="1"/>
          <p:nvPr/>
        </p:nvSpPr>
        <p:spPr>
          <a:xfrm>
            <a:off x="936447" y="1989785"/>
            <a:ext cx="2066925"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Nibble</a:t>
            </a:r>
            <a:r>
              <a:rPr sz="2000" b="1" spc="-6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46" name="object 46"/>
          <p:cNvGrpSpPr/>
          <p:nvPr/>
        </p:nvGrpSpPr>
        <p:grpSpPr>
          <a:xfrm>
            <a:off x="280352" y="1356296"/>
            <a:ext cx="3378835" cy="1411605"/>
            <a:chOff x="280352" y="1356296"/>
            <a:chExt cx="3378835" cy="1411605"/>
          </a:xfrm>
        </p:grpSpPr>
        <p:pic>
          <p:nvPicPr>
            <p:cNvPr id="47" name="object 47"/>
            <p:cNvPicPr/>
            <p:nvPr/>
          </p:nvPicPr>
          <p:blipFill>
            <a:blip r:embed="rId2" cstate="print"/>
            <a:stretch>
              <a:fillRect/>
            </a:stretch>
          </p:blipFill>
          <p:spPr>
            <a:xfrm>
              <a:off x="1812036" y="2343899"/>
              <a:ext cx="310959" cy="423684"/>
            </a:xfrm>
            <a:prstGeom prst="rect">
              <a:avLst/>
            </a:prstGeom>
          </p:spPr>
        </p:pic>
        <p:pic>
          <p:nvPicPr>
            <p:cNvPr id="48" name="object 48"/>
            <p:cNvPicPr/>
            <p:nvPr/>
          </p:nvPicPr>
          <p:blipFill>
            <a:blip r:embed="rId3" cstate="print"/>
            <a:stretch>
              <a:fillRect/>
            </a:stretch>
          </p:blipFill>
          <p:spPr>
            <a:xfrm>
              <a:off x="1912619" y="2362961"/>
              <a:ext cx="114300" cy="228600"/>
            </a:xfrm>
            <a:prstGeom prst="rect">
              <a:avLst/>
            </a:prstGeom>
          </p:spPr>
        </p:pic>
        <p:sp>
          <p:nvSpPr>
            <p:cNvPr id="49" name="object 49"/>
            <p:cNvSpPr/>
            <p:nvPr/>
          </p:nvSpPr>
          <p:spPr>
            <a:xfrm>
              <a:off x="2933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50" name="object 50"/>
          <p:cNvSpPr txBox="1"/>
          <p:nvPr/>
        </p:nvSpPr>
        <p:spPr>
          <a:xfrm>
            <a:off x="1154379"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51" name="object 51"/>
          <p:cNvGrpSpPr/>
          <p:nvPr/>
        </p:nvGrpSpPr>
        <p:grpSpPr>
          <a:xfrm>
            <a:off x="1812035" y="1114018"/>
            <a:ext cx="6049010" cy="5354320"/>
            <a:chOff x="1812035" y="1114018"/>
            <a:chExt cx="6049010" cy="5354320"/>
          </a:xfrm>
        </p:grpSpPr>
        <p:pic>
          <p:nvPicPr>
            <p:cNvPr id="52" name="object 52"/>
            <p:cNvPicPr/>
            <p:nvPr/>
          </p:nvPicPr>
          <p:blipFill>
            <a:blip r:embed="rId2" cstate="print"/>
            <a:stretch>
              <a:fillRect/>
            </a:stretch>
          </p:blipFill>
          <p:spPr>
            <a:xfrm>
              <a:off x="1812035" y="1731251"/>
              <a:ext cx="310959" cy="423684"/>
            </a:xfrm>
            <a:prstGeom prst="rect">
              <a:avLst/>
            </a:prstGeom>
          </p:spPr>
        </p:pic>
        <p:pic>
          <p:nvPicPr>
            <p:cNvPr id="53" name="object 53"/>
            <p:cNvPicPr/>
            <p:nvPr/>
          </p:nvPicPr>
          <p:blipFill>
            <a:blip r:embed="rId3" cstate="print"/>
            <a:stretch>
              <a:fillRect/>
            </a:stretch>
          </p:blipFill>
          <p:spPr>
            <a:xfrm>
              <a:off x="1912619" y="1750314"/>
              <a:ext cx="114300" cy="228600"/>
            </a:xfrm>
            <a:prstGeom prst="rect">
              <a:avLst/>
            </a:prstGeom>
          </p:spPr>
        </p:pic>
        <p:pic>
          <p:nvPicPr>
            <p:cNvPr id="54" name="object 54"/>
            <p:cNvPicPr/>
            <p:nvPr/>
          </p:nvPicPr>
          <p:blipFill>
            <a:blip r:embed="rId2" cstate="print"/>
            <a:stretch>
              <a:fillRect/>
            </a:stretch>
          </p:blipFill>
          <p:spPr>
            <a:xfrm>
              <a:off x="1825751" y="4184891"/>
              <a:ext cx="310959" cy="423684"/>
            </a:xfrm>
            <a:prstGeom prst="rect">
              <a:avLst/>
            </a:prstGeom>
          </p:spPr>
        </p:pic>
        <p:pic>
          <p:nvPicPr>
            <p:cNvPr id="55" name="object 55"/>
            <p:cNvPicPr/>
            <p:nvPr/>
          </p:nvPicPr>
          <p:blipFill>
            <a:blip r:embed="rId3" cstate="print"/>
            <a:stretch>
              <a:fillRect/>
            </a:stretch>
          </p:blipFill>
          <p:spPr>
            <a:xfrm>
              <a:off x="1926335" y="4203954"/>
              <a:ext cx="114300" cy="228600"/>
            </a:xfrm>
            <a:prstGeom prst="rect">
              <a:avLst/>
            </a:prstGeom>
          </p:spPr>
        </p:pic>
        <p:pic>
          <p:nvPicPr>
            <p:cNvPr id="56" name="object 56"/>
            <p:cNvPicPr/>
            <p:nvPr/>
          </p:nvPicPr>
          <p:blipFill>
            <a:blip r:embed="rId6" cstate="print"/>
            <a:stretch>
              <a:fillRect/>
            </a:stretch>
          </p:blipFill>
          <p:spPr>
            <a:xfrm>
              <a:off x="1812035" y="1114018"/>
              <a:ext cx="310959" cy="431317"/>
            </a:xfrm>
            <a:prstGeom prst="rect">
              <a:avLst/>
            </a:prstGeom>
          </p:spPr>
        </p:pic>
        <p:pic>
          <p:nvPicPr>
            <p:cNvPr id="57" name="object 57"/>
            <p:cNvPicPr/>
            <p:nvPr/>
          </p:nvPicPr>
          <p:blipFill>
            <a:blip r:embed="rId7" cstate="print"/>
            <a:stretch>
              <a:fillRect/>
            </a:stretch>
          </p:blipFill>
          <p:spPr>
            <a:xfrm>
              <a:off x="1912619" y="1133094"/>
              <a:ext cx="114300" cy="236219"/>
            </a:xfrm>
            <a:prstGeom prst="rect">
              <a:avLst/>
            </a:prstGeom>
          </p:spPr>
        </p:pic>
        <p:pic>
          <p:nvPicPr>
            <p:cNvPr id="58" name="object 58"/>
            <p:cNvPicPr/>
            <p:nvPr/>
          </p:nvPicPr>
          <p:blipFill>
            <a:blip r:embed="rId8" cstate="print"/>
            <a:stretch>
              <a:fillRect/>
            </a:stretch>
          </p:blipFill>
          <p:spPr>
            <a:xfrm>
              <a:off x="1822703" y="6001512"/>
              <a:ext cx="310959" cy="466382"/>
            </a:xfrm>
            <a:prstGeom prst="rect">
              <a:avLst/>
            </a:prstGeom>
          </p:spPr>
        </p:pic>
        <p:sp>
          <p:nvSpPr>
            <p:cNvPr id="59" name="object 59"/>
            <p:cNvSpPr/>
            <p:nvPr/>
          </p:nvSpPr>
          <p:spPr>
            <a:xfrm>
              <a:off x="1923287" y="6020562"/>
              <a:ext cx="114300" cy="270510"/>
            </a:xfrm>
            <a:custGeom>
              <a:avLst/>
              <a:gdLst/>
              <a:ahLst/>
              <a:cxnLst/>
              <a:rect l="l" t="t" r="r" b="b"/>
              <a:pathLst>
                <a:path w="114300" h="270510">
                  <a:moveTo>
                    <a:pt x="38100" y="156209"/>
                  </a:moveTo>
                  <a:lnTo>
                    <a:pt x="0" y="156209"/>
                  </a:lnTo>
                  <a:lnTo>
                    <a:pt x="57150" y="270509"/>
                  </a:lnTo>
                  <a:lnTo>
                    <a:pt x="104775" y="175259"/>
                  </a:lnTo>
                  <a:lnTo>
                    <a:pt x="38100" y="175259"/>
                  </a:lnTo>
                  <a:lnTo>
                    <a:pt x="38100" y="156209"/>
                  </a:lnTo>
                  <a:close/>
                </a:path>
                <a:path w="114300" h="270510">
                  <a:moveTo>
                    <a:pt x="76200" y="0"/>
                  </a:moveTo>
                  <a:lnTo>
                    <a:pt x="38100" y="0"/>
                  </a:lnTo>
                  <a:lnTo>
                    <a:pt x="38100" y="175259"/>
                  </a:lnTo>
                  <a:lnTo>
                    <a:pt x="76200" y="175259"/>
                  </a:lnTo>
                  <a:lnTo>
                    <a:pt x="76200" y="0"/>
                  </a:lnTo>
                  <a:close/>
                </a:path>
                <a:path w="114300" h="270510">
                  <a:moveTo>
                    <a:pt x="114300" y="156209"/>
                  </a:moveTo>
                  <a:lnTo>
                    <a:pt x="76200" y="156209"/>
                  </a:lnTo>
                  <a:lnTo>
                    <a:pt x="76200" y="175259"/>
                  </a:lnTo>
                  <a:lnTo>
                    <a:pt x="104775" y="175259"/>
                  </a:lnTo>
                  <a:lnTo>
                    <a:pt x="114300" y="156209"/>
                  </a:lnTo>
                  <a:close/>
                </a:path>
              </a:pathLst>
            </a:custGeom>
            <a:solidFill>
              <a:srgbClr val="C0504D"/>
            </a:solidFill>
          </p:spPr>
          <p:txBody>
            <a:bodyPr wrap="square" lIns="0" tIns="0" rIns="0" bIns="0" rtlCol="0"/>
            <a:lstStyle/>
            <a:p>
              <a:endParaRPr/>
            </a:p>
          </p:txBody>
        </p:sp>
        <p:sp>
          <p:nvSpPr>
            <p:cNvPr id="60" name="object 60"/>
            <p:cNvSpPr/>
            <p:nvPr/>
          </p:nvSpPr>
          <p:spPr>
            <a:xfrm>
              <a:off x="4495037" y="3822954"/>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61" name="object 61"/>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62" name="object 62"/>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63" name="object 63"/>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64" name="object 64"/>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grpSp>
        <p:nvGrpSpPr>
          <p:cNvPr id="65" name="object 65"/>
          <p:cNvGrpSpPr/>
          <p:nvPr/>
        </p:nvGrpSpPr>
        <p:grpSpPr>
          <a:xfrm>
            <a:off x="4477448" y="1981136"/>
            <a:ext cx="3388360" cy="4078604"/>
            <a:chOff x="4477448" y="1981136"/>
            <a:chExt cx="3388360" cy="4078604"/>
          </a:xfrm>
        </p:grpSpPr>
        <p:sp>
          <p:nvSpPr>
            <p:cNvPr id="66" name="object 66"/>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pic>
          <p:nvPicPr>
            <p:cNvPr id="67" name="object 67"/>
            <p:cNvPicPr/>
            <p:nvPr/>
          </p:nvPicPr>
          <p:blipFill>
            <a:blip r:embed="rId9" cstate="print"/>
            <a:stretch>
              <a:fillRect/>
            </a:stretch>
          </p:blipFill>
          <p:spPr>
            <a:xfrm>
              <a:off x="6018275" y="4808219"/>
              <a:ext cx="310959" cy="1033297"/>
            </a:xfrm>
            <a:prstGeom prst="rect">
              <a:avLst/>
            </a:prstGeom>
          </p:spPr>
        </p:pic>
        <p:sp>
          <p:nvSpPr>
            <p:cNvPr id="68" name="object 68"/>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69" name="object 69"/>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70" name="object 70"/>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71" name="object 71"/>
          <p:cNvGrpSpPr/>
          <p:nvPr/>
        </p:nvGrpSpPr>
        <p:grpSpPr>
          <a:xfrm>
            <a:off x="4477448" y="1370012"/>
            <a:ext cx="3378835" cy="2629535"/>
            <a:chOff x="4477448" y="1370012"/>
            <a:chExt cx="3378835" cy="2629535"/>
          </a:xfrm>
        </p:grpSpPr>
        <p:pic>
          <p:nvPicPr>
            <p:cNvPr id="72" name="object 72"/>
            <p:cNvPicPr/>
            <p:nvPr/>
          </p:nvPicPr>
          <p:blipFill>
            <a:blip r:embed="rId10" cstate="print"/>
            <a:stretch>
              <a:fillRect/>
            </a:stretch>
          </p:blipFill>
          <p:spPr>
            <a:xfrm>
              <a:off x="6013703" y="2356103"/>
              <a:ext cx="310959" cy="1642872"/>
            </a:xfrm>
            <a:prstGeom prst="rect">
              <a:avLst/>
            </a:prstGeom>
          </p:spPr>
        </p:pic>
        <p:sp>
          <p:nvSpPr>
            <p:cNvPr id="73" name="object 73"/>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sp>
          <p:nvSpPr>
            <p:cNvPr id="74" name="object 74"/>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75" name="object 75"/>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grpSp>
        <p:nvGrpSpPr>
          <p:cNvPr id="76" name="object 76"/>
          <p:cNvGrpSpPr/>
          <p:nvPr/>
        </p:nvGrpSpPr>
        <p:grpSpPr>
          <a:xfrm>
            <a:off x="3485388" y="1127734"/>
            <a:ext cx="2848610" cy="4890770"/>
            <a:chOff x="3485388" y="1127734"/>
            <a:chExt cx="2848610" cy="4890770"/>
          </a:xfrm>
        </p:grpSpPr>
        <p:pic>
          <p:nvPicPr>
            <p:cNvPr id="77" name="object 77"/>
            <p:cNvPicPr/>
            <p:nvPr/>
          </p:nvPicPr>
          <p:blipFill>
            <a:blip r:embed="rId2" cstate="print"/>
            <a:stretch>
              <a:fillRect/>
            </a:stretch>
          </p:blipFill>
          <p:spPr>
            <a:xfrm>
              <a:off x="6009132" y="1744967"/>
              <a:ext cx="310959" cy="423684"/>
            </a:xfrm>
            <a:prstGeom prst="rect">
              <a:avLst/>
            </a:prstGeom>
          </p:spPr>
        </p:pic>
        <p:pic>
          <p:nvPicPr>
            <p:cNvPr id="78" name="object 78"/>
            <p:cNvPicPr/>
            <p:nvPr/>
          </p:nvPicPr>
          <p:blipFill>
            <a:blip r:embed="rId11" cstate="print"/>
            <a:stretch>
              <a:fillRect/>
            </a:stretch>
          </p:blipFill>
          <p:spPr>
            <a:xfrm>
              <a:off x="6109716" y="1764029"/>
              <a:ext cx="114300" cy="228600"/>
            </a:xfrm>
            <a:prstGeom prst="rect">
              <a:avLst/>
            </a:prstGeom>
          </p:spPr>
        </p:pic>
        <p:pic>
          <p:nvPicPr>
            <p:cNvPr id="79" name="object 79"/>
            <p:cNvPicPr/>
            <p:nvPr/>
          </p:nvPicPr>
          <p:blipFill>
            <a:blip r:embed="rId2" cstate="print"/>
            <a:stretch>
              <a:fillRect/>
            </a:stretch>
          </p:blipFill>
          <p:spPr>
            <a:xfrm>
              <a:off x="6022848" y="4198607"/>
              <a:ext cx="310959" cy="423684"/>
            </a:xfrm>
            <a:prstGeom prst="rect">
              <a:avLst/>
            </a:prstGeom>
          </p:spPr>
        </p:pic>
        <p:pic>
          <p:nvPicPr>
            <p:cNvPr id="80" name="object 80"/>
            <p:cNvPicPr/>
            <p:nvPr/>
          </p:nvPicPr>
          <p:blipFill>
            <a:blip r:embed="rId11" cstate="print"/>
            <a:stretch>
              <a:fillRect/>
            </a:stretch>
          </p:blipFill>
          <p:spPr>
            <a:xfrm>
              <a:off x="6123432" y="4217669"/>
              <a:ext cx="114300" cy="228600"/>
            </a:xfrm>
            <a:prstGeom prst="rect">
              <a:avLst/>
            </a:prstGeom>
          </p:spPr>
        </p:pic>
        <p:pic>
          <p:nvPicPr>
            <p:cNvPr id="81" name="object 81"/>
            <p:cNvPicPr/>
            <p:nvPr/>
          </p:nvPicPr>
          <p:blipFill>
            <a:blip r:embed="rId6" cstate="print"/>
            <a:stretch>
              <a:fillRect/>
            </a:stretch>
          </p:blipFill>
          <p:spPr>
            <a:xfrm>
              <a:off x="6009132" y="1127734"/>
              <a:ext cx="310959" cy="431317"/>
            </a:xfrm>
            <a:prstGeom prst="rect">
              <a:avLst/>
            </a:prstGeom>
          </p:spPr>
        </p:pic>
        <p:pic>
          <p:nvPicPr>
            <p:cNvPr id="82" name="object 82"/>
            <p:cNvPicPr/>
            <p:nvPr/>
          </p:nvPicPr>
          <p:blipFill>
            <a:blip r:embed="rId12" cstate="print"/>
            <a:stretch>
              <a:fillRect/>
            </a:stretch>
          </p:blipFill>
          <p:spPr>
            <a:xfrm>
              <a:off x="6109716" y="1146809"/>
              <a:ext cx="114300" cy="236219"/>
            </a:xfrm>
            <a:prstGeom prst="rect">
              <a:avLst/>
            </a:prstGeom>
          </p:spPr>
        </p:pic>
        <p:pic>
          <p:nvPicPr>
            <p:cNvPr id="83" name="object 83"/>
            <p:cNvPicPr/>
            <p:nvPr/>
          </p:nvPicPr>
          <p:blipFill>
            <a:blip r:embed="rId13" cstate="print"/>
            <a:stretch>
              <a:fillRect/>
            </a:stretch>
          </p:blipFill>
          <p:spPr>
            <a:xfrm>
              <a:off x="3499104" y="5707379"/>
              <a:ext cx="1039355" cy="310959"/>
            </a:xfrm>
            <a:prstGeom prst="rect">
              <a:avLst/>
            </a:prstGeom>
          </p:spPr>
        </p:pic>
        <p:sp>
          <p:nvSpPr>
            <p:cNvPr id="84" name="object 84"/>
            <p:cNvSpPr/>
            <p:nvPr/>
          </p:nvSpPr>
          <p:spPr>
            <a:xfrm>
              <a:off x="3656838" y="5786831"/>
              <a:ext cx="843915" cy="114300"/>
            </a:xfrm>
            <a:custGeom>
              <a:avLst/>
              <a:gdLst/>
              <a:ahLst/>
              <a:cxnLst/>
              <a:rect l="l" t="t" r="r" b="b"/>
              <a:pathLst>
                <a:path w="843914" h="114300">
                  <a:moveTo>
                    <a:pt x="115188" y="0"/>
                  </a:moveTo>
                  <a:lnTo>
                    <a:pt x="0" y="55422"/>
                  </a:lnTo>
                  <a:lnTo>
                    <a:pt x="113411" y="114287"/>
                  </a:lnTo>
                  <a:lnTo>
                    <a:pt x="114003" y="76194"/>
                  </a:lnTo>
                  <a:lnTo>
                    <a:pt x="94996" y="75907"/>
                  </a:lnTo>
                  <a:lnTo>
                    <a:pt x="95503" y="37807"/>
                  </a:lnTo>
                  <a:lnTo>
                    <a:pt x="114600" y="37807"/>
                  </a:lnTo>
                  <a:lnTo>
                    <a:pt x="115188" y="0"/>
                  </a:lnTo>
                  <a:close/>
                </a:path>
                <a:path w="843914" h="114300">
                  <a:moveTo>
                    <a:pt x="114596" y="38095"/>
                  </a:moveTo>
                  <a:lnTo>
                    <a:pt x="114003" y="76194"/>
                  </a:lnTo>
                  <a:lnTo>
                    <a:pt x="843026" y="87172"/>
                  </a:lnTo>
                  <a:lnTo>
                    <a:pt x="843661" y="49072"/>
                  </a:lnTo>
                  <a:lnTo>
                    <a:pt x="114596" y="38095"/>
                  </a:lnTo>
                  <a:close/>
                </a:path>
                <a:path w="843914" h="114300">
                  <a:moveTo>
                    <a:pt x="95503" y="37807"/>
                  </a:moveTo>
                  <a:lnTo>
                    <a:pt x="94996" y="75907"/>
                  </a:lnTo>
                  <a:lnTo>
                    <a:pt x="114003" y="76194"/>
                  </a:lnTo>
                  <a:lnTo>
                    <a:pt x="114596" y="38095"/>
                  </a:lnTo>
                  <a:lnTo>
                    <a:pt x="95503" y="37807"/>
                  </a:lnTo>
                  <a:close/>
                </a:path>
                <a:path w="843914" h="114300">
                  <a:moveTo>
                    <a:pt x="114600" y="37807"/>
                  </a:moveTo>
                  <a:lnTo>
                    <a:pt x="95503" y="37807"/>
                  </a:lnTo>
                  <a:lnTo>
                    <a:pt x="114596" y="38095"/>
                  </a:lnTo>
                  <a:lnTo>
                    <a:pt x="114600" y="37807"/>
                  </a:lnTo>
                  <a:close/>
                </a:path>
              </a:pathLst>
            </a:custGeom>
            <a:solidFill>
              <a:srgbClr val="8063A1"/>
            </a:solidFill>
          </p:spPr>
          <p:txBody>
            <a:bodyPr wrap="square" lIns="0" tIns="0" rIns="0" bIns="0" rtlCol="0"/>
            <a:lstStyle/>
            <a:p>
              <a:endParaRPr/>
            </a:p>
          </p:txBody>
        </p:sp>
        <p:pic>
          <p:nvPicPr>
            <p:cNvPr id="85" name="object 85"/>
            <p:cNvPicPr/>
            <p:nvPr/>
          </p:nvPicPr>
          <p:blipFill>
            <a:blip r:embed="rId13" cstate="print"/>
            <a:stretch>
              <a:fillRect/>
            </a:stretch>
          </p:blipFill>
          <p:spPr>
            <a:xfrm>
              <a:off x="3485388" y="3866451"/>
              <a:ext cx="1039355" cy="310959"/>
            </a:xfrm>
            <a:prstGeom prst="rect">
              <a:avLst/>
            </a:prstGeom>
          </p:spPr>
        </p:pic>
        <p:sp>
          <p:nvSpPr>
            <p:cNvPr id="86" name="object 86"/>
            <p:cNvSpPr/>
            <p:nvPr/>
          </p:nvSpPr>
          <p:spPr>
            <a:xfrm>
              <a:off x="3643122" y="3945889"/>
              <a:ext cx="843915" cy="114300"/>
            </a:xfrm>
            <a:custGeom>
              <a:avLst/>
              <a:gdLst/>
              <a:ahLst/>
              <a:cxnLst/>
              <a:rect l="l" t="t" r="r" b="b"/>
              <a:pathLst>
                <a:path w="843914" h="114300">
                  <a:moveTo>
                    <a:pt x="115188" y="0"/>
                  </a:moveTo>
                  <a:lnTo>
                    <a:pt x="0" y="55372"/>
                  </a:lnTo>
                  <a:lnTo>
                    <a:pt x="113411" y="114173"/>
                  </a:lnTo>
                  <a:lnTo>
                    <a:pt x="114003" y="76106"/>
                  </a:lnTo>
                  <a:lnTo>
                    <a:pt x="94995" y="75818"/>
                  </a:lnTo>
                  <a:lnTo>
                    <a:pt x="95503" y="37718"/>
                  </a:lnTo>
                  <a:lnTo>
                    <a:pt x="114601" y="37718"/>
                  </a:lnTo>
                  <a:lnTo>
                    <a:pt x="115188" y="0"/>
                  </a:lnTo>
                  <a:close/>
                </a:path>
                <a:path w="843914" h="114300">
                  <a:moveTo>
                    <a:pt x="114597" y="38007"/>
                  </a:moveTo>
                  <a:lnTo>
                    <a:pt x="114003" y="76106"/>
                  </a:lnTo>
                  <a:lnTo>
                    <a:pt x="843026" y="87122"/>
                  </a:lnTo>
                  <a:lnTo>
                    <a:pt x="843533" y="49022"/>
                  </a:lnTo>
                  <a:lnTo>
                    <a:pt x="114597" y="38007"/>
                  </a:lnTo>
                  <a:close/>
                </a:path>
                <a:path w="843914" h="114300">
                  <a:moveTo>
                    <a:pt x="95503" y="37718"/>
                  </a:moveTo>
                  <a:lnTo>
                    <a:pt x="94995" y="75818"/>
                  </a:lnTo>
                  <a:lnTo>
                    <a:pt x="114003" y="76106"/>
                  </a:lnTo>
                  <a:lnTo>
                    <a:pt x="114597" y="38007"/>
                  </a:lnTo>
                  <a:lnTo>
                    <a:pt x="95503" y="37718"/>
                  </a:lnTo>
                  <a:close/>
                </a:path>
                <a:path w="843914" h="114300">
                  <a:moveTo>
                    <a:pt x="114601" y="37718"/>
                  </a:moveTo>
                  <a:lnTo>
                    <a:pt x="95503" y="37718"/>
                  </a:lnTo>
                  <a:lnTo>
                    <a:pt x="114597" y="38007"/>
                  </a:lnTo>
                  <a:lnTo>
                    <a:pt x="114601" y="37718"/>
                  </a:lnTo>
                  <a:close/>
                </a:path>
              </a:pathLst>
            </a:custGeom>
            <a:solidFill>
              <a:srgbClr val="8063A1"/>
            </a:solidFill>
          </p:spPr>
          <p:txBody>
            <a:bodyPr wrap="square" lIns="0" tIns="0" rIns="0" bIns="0" rtlCol="0"/>
            <a:lstStyle/>
            <a:p>
              <a:endParaRPr/>
            </a:p>
          </p:txBody>
        </p:sp>
        <p:pic>
          <p:nvPicPr>
            <p:cNvPr id="87" name="object 87"/>
            <p:cNvPicPr/>
            <p:nvPr/>
          </p:nvPicPr>
          <p:blipFill>
            <a:blip r:embed="rId13" cstate="print"/>
            <a:stretch>
              <a:fillRect/>
            </a:stretch>
          </p:blipFill>
          <p:spPr>
            <a:xfrm>
              <a:off x="3485388" y="1417383"/>
              <a:ext cx="1039355" cy="310959"/>
            </a:xfrm>
            <a:prstGeom prst="rect">
              <a:avLst/>
            </a:prstGeom>
          </p:spPr>
        </p:pic>
        <p:sp>
          <p:nvSpPr>
            <p:cNvPr id="88" name="object 88"/>
            <p:cNvSpPr/>
            <p:nvPr/>
          </p:nvSpPr>
          <p:spPr>
            <a:xfrm>
              <a:off x="3643122" y="1496821"/>
              <a:ext cx="843915" cy="114300"/>
            </a:xfrm>
            <a:custGeom>
              <a:avLst/>
              <a:gdLst/>
              <a:ahLst/>
              <a:cxnLst/>
              <a:rect l="l" t="t" r="r" b="b"/>
              <a:pathLst>
                <a:path w="843914" h="114300">
                  <a:moveTo>
                    <a:pt x="115188" y="0"/>
                  </a:moveTo>
                  <a:lnTo>
                    <a:pt x="0" y="55372"/>
                  </a:lnTo>
                  <a:lnTo>
                    <a:pt x="113411" y="114300"/>
                  </a:lnTo>
                  <a:lnTo>
                    <a:pt x="114005" y="76106"/>
                  </a:lnTo>
                  <a:lnTo>
                    <a:pt x="94995" y="75818"/>
                  </a:lnTo>
                  <a:lnTo>
                    <a:pt x="95503" y="37718"/>
                  </a:lnTo>
                  <a:lnTo>
                    <a:pt x="114602" y="37718"/>
                  </a:lnTo>
                  <a:lnTo>
                    <a:pt x="115188" y="0"/>
                  </a:lnTo>
                  <a:close/>
                </a:path>
                <a:path w="843914" h="114300">
                  <a:moveTo>
                    <a:pt x="114597" y="38007"/>
                  </a:moveTo>
                  <a:lnTo>
                    <a:pt x="114005" y="76106"/>
                  </a:lnTo>
                  <a:lnTo>
                    <a:pt x="843026" y="87122"/>
                  </a:lnTo>
                  <a:lnTo>
                    <a:pt x="843533" y="49022"/>
                  </a:lnTo>
                  <a:lnTo>
                    <a:pt x="114597" y="38007"/>
                  </a:lnTo>
                  <a:close/>
                </a:path>
                <a:path w="843914" h="114300">
                  <a:moveTo>
                    <a:pt x="95503" y="37718"/>
                  </a:moveTo>
                  <a:lnTo>
                    <a:pt x="94995" y="75818"/>
                  </a:lnTo>
                  <a:lnTo>
                    <a:pt x="114005" y="76106"/>
                  </a:lnTo>
                  <a:lnTo>
                    <a:pt x="114597" y="38007"/>
                  </a:lnTo>
                  <a:lnTo>
                    <a:pt x="95503" y="37718"/>
                  </a:lnTo>
                  <a:close/>
                </a:path>
                <a:path w="843914" h="114300">
                  <a:moveTo>
                    <a:pt x="114602" y="37718"/>
                  </a:moveTo>
                  <a:lnTo>
                    <a:pt x="95503" y="37718"/>
                  </a:lnTo>
                  <a:lnTo>
                    <a:pt x="114597" y="38007"/>
                  </a:lnTo>
                  <a:lnTo>
                    <a:pt x="114602" y="37718"/>
                  </a:lnTo>
                  <a:close/>
                </a:path>
              </a:pathLst>
            </a:custGeom>
            <a:solidFill>
              <a:srgbClr val="8063A1"/>
            </a:solidFill>
          </p:spPr>
          <p:txBody>
            <a:bodyPr wrap="square" lIns="0" tIns="0" rIns="0" bIns="0" rtlCol="0"/>
            <a:lstStyle/>
            <a:p>
              <a:endParaRPr/>
            </a:p>
          </p:txBody>
        </p:sp>
      </p:grpSp>
      <p:sp>
        <p:nvSpPr>
          <p:cNvPr id="89" name="object 89"/>
          <p:cNvSpPr txBox="1"/>
          <p:nvPr/>
        </p:nvSpPr>
        <p:spPr>
          <a:xfrm>
            <a:off x="3871721" y="2590038"/>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91" name="object 91"/>
          <p:cNvSpPr txBox="1"/>
          <p:nvPr/>
        </p:nvSpPr>
        <p:spPr>
          <a:xfrm>
            <a:off x="1164437" y="5725083"/>
            <a:ext cx="1631950" cy="280035"/>
          </a:xfrm>
          <a:prstGeom prst="rect">
            <a:avLst/>
          </a:prstGeom>
        </p:spPr>
        <p:txBody>
          <a:bodyPr vert="horz" wrap="square" lIns="0" tIns="0" rIns="0" bIns="0" rtlCol="0">
            <a:spAutoFit/>
          </a:bodyPr>
          <a:lstStyle/>
          <a:p>
            <a:pPr marL="12700">
              <a:lnSpc>
                <a:spcPts val="2005"/>
              </a:lnSpc>
            </a:pPr>
            <a:r>
              <a:rPr sz="2000" b="1" dirty="0">
                <a:latin typeface="Calibri"/>
                <a:cs typeface="Calibri"/>
              </a:rPr>
              <a:t>Add</a:t>
            </a:r>
            <a:r>
              <a:rPr sz="2000" b="1" spc="-45" dirty="0">
                <a:latin typeface="Calibri"/>
                <a:cs typeface="Calibri"/>
              </a:rPr>
              <a:t> </a:t>
            </a:r>
            <a:r>
              <a:rPr sz="2000" b="1" spc="-5" dirty="0">
                <a:latin typeface="Calibri"/>
                <a:cs typeface="Calibri"/>
              </a:rPr>
              <a:t>Round</a:t>
            </a:r>
            <a:r>
              <a:rPr sz="2000" b="1" spc="-70" dirty="0">
                <a:latin typeface="Calibri"/>
                <a:cs typeface="Calibri"/>
              </a:rPr>
              <a:t> </a:t>
            </a:r>
            <a:r>
              <a:rPr sz="2000" b="1" spc="-20" dirty="0">
                <a:latin typeface="Calibri"/>
                <a:cs typeface="Calibri"/>
              </a:rPr>
              <a:t>Key</a:t>
            </a:r>
            <a:endParaRPr sz="2000">
              <a:latin typeface="Calibri"/>
              <a:cs typeface="Calibri"/>
            </a:endParaRPr>
          </a:p>
        </p:txBody>
      </p:sp>
      <p:sp>
        <p:nvSpPr>
          <p:cNvPr id="92" name="object 92"/>
          <p:cNvSpPr txBox="1"/>
          <p:nvPr/>
        </p:nvSpPr>
        <p:spPr>
          <a:xfrm>
            <a:off x="5899530" y="5726353"/>
            <a:ext cx="487680" cy="317500"/>
          </a:xfrm>
          <a:prstGeom prst="rect">
            <a:avLst/>
          </a:prstGeom>
        </p:spPr>
        <p:txBody>
          <a:bodyPr vert="horz" wrap="square" lIns="0" tIns="8890" rIns="0" bIns="0" rtlCol="0">
            <a:spAutoFit/>
          </a:bodyPr>
          <a:lstStyle/>
          <a:p>
            <a:pPr marL="12700">
              <a:lnSpc>
                <a:spcPct val="100000"/>
              </a:lnSpc>
              <a:spcBef>
                <a:spcPts val="70"/>
              </a:spcBef>
            </a:pPr>
            <a:r>
              <a:rPr sz="3000" spc="7" baseline="11111" dirty="0">
                <a:latin typeface="Cambria Math"/>
                <a:cs typeface="Cambria Math"/>
              </a:rPr>
              <a:t>𝒘</a:t>
            </a:r>
            <a:r>
              <a:rPr sz="1450" spc="5" dirty="0">
                <a:latin typeface="Cambria Math"/>
                <a:cs typeface="Cambria Math"/>
              </a:rPr>
              <a:t>𝟒,</a:t>
            </a:r>
            <a:r>
              <a:rPr sz="1450" spc="15" dirty="0">
                <a:latin typeface="Cambria Math"/>
                <a:cs typeface="Cambria Math"/>
              </a:rPr>
              <a:t>𝟓</a:t>
            </a:r>
            <a:endParaRPr sz="1450">
              <a:latin typeface="Cambria Math"/>
              <a:cs typeface="Cambria Math"/>
            </a:endParaRPr>
          </a:p>
        </p:txBody>
      </p:sp>
      <p:sp>
        <p:nvSpPr>
          <p:cNvPr id="93" name="object 93"/>
          <p:cNvSpPr txBox="1"/>
          <p:nvPr/>
        </p:nvSpPr>
        <p:spPr>
          <a:xfrm>
            <a:off x="104647" y="6245682"/>
            <a:ext cx="4281805" cy="661035"/>
          </a:xfrm>
          <a:prstGeom prst="rect">
            <a:avLst/>
          </a:prstGeom>
        </p:spPr>
        <p:txBody>
          <a:bodyPr vert="horz" wrap="square" lIns="0" tIns="0" rIns="0" bIns="0" rtlCol="0">
            <a:spAutoFit/>
          </a:bodyPr>
          <a:lstStyle/>
          <a:p>
            <a:pPr marL="955040">
              <a:lnSpc>
                <a:spcPts val="2005"/>
              </a:lnSpc>
            </a:pPr>
            <a:r>
              <a:rPr sz="2000" b="1" dirty="0">
                <a:latin typeface="Calibri"/>
                <a:cs typeface="Calibri"/>
              </a:rPr>
              <a:t>16-bit</a:t>
            </a:r>
            <a:r>
              <a:rPr sz="2000" b="1" spc="-50" dirty="0">
                <a:latin typeface="Calibri"/>
                <a:cs typeface="Calibri"/>
              </a:rPr>
              <a:t> </a:t>
            </a:r>
            <a:r>
              <a:rPr sz="2000" b="1" spc="-5" dirty="0">
                <a:latin typeface="Calibri"/>
                <a:cs typeface="Calibri"/>
              </a:rPr>
              <a:t>Cipher</a:t>
            </a:r>
            <a:r>
              <a:rPr sz="2000" b="1" spc="-25" dirty="0">
                <a:latin typeface="Calibri"/>
                <a:cs typeface="Calibri"/>
              </a:rPr>
              <a:t> </a:t>
            </a:r>
            <a:r>
              <a:rPr sz="2000" b="1" spc="-15" dirty="0">
                <a:latin typeface="Calibri"/>
                <a:cs typeface="Calibri"/>
              </a:rPr>
              <a:t>text</a:t>
            </a:r>
            <a:endParaRPr sz="2000">
              <a:latin typeface="Calibri"/>
              <a:cs typeface="Calibri"/>
            </a:endParaRPr>
          </a:p>
          <a:p>
            <a:pPr marL="12700">
              <a:lnSpc>
                <a:spcPct val="100000"/>
              </a:lnSpc>
              <a:spcBef>
                <a:spcPts val="600"/>
              </a:spcBef>
            </a:pPr>
            <a:r>
              <a:rPr sz="2000" spc="-5" dirty="0">
                <a:solidFill>
                  <a:srgbClr val="FFFFFF"/>
                </a:solidFill>
                <a:latin typeface="Calibri"/>
                <a:cs typeface="Calibri"/>
              </a:rPr>
              <a:t>Simplified</a:t>
            </a:r>
            <a:r>
              <a:rPr sz="2000" spc="5" dirty="0">
                <a:solidFill>
                  <a:srgbClr val="FFFFFF"/>
                </a:solidFill>
                <a:latin typeface="Calibri"/>
                <a:cs typeface="Calibri"/>
              </a:rPr>
              <a:t> </a:t>
            </a:r>
            <a:r>
              <a:rPr sz="2000" spc="-5" dirty="0">
                <a:solidFill>
                  <a:srgbClr val="FFFFFF"/>
                </a:solidFill>
                <a:latin typeface="Calibri"/>
                <a:cs typeface="Calibri"/>
              </a:rPr>
              <a:t>Advanced</a:t>
            </a:r>
            <a:r>
              <a:rPr sz="2000" spc="-30" dirty="0">
                <a:solidFill>
                  <a:srgbClr val="FFFFFF"/>
                </a:solidFill>
                <a:latin typeface="Calibri"/>
                <a:cs typeface="Calibri"/>
              </a:rPr>
              <a:t> </a:t>
            </a:r>
            <a:r>
              <a:rPr sz="2000" dirty="0">
                <a:solidFill>
                  <a:srgbClr val="FFFFFF"/>
                </a:solidFill>
                <a:latin typeface="Calibri"/>
                <a:cs typeface="Calibri"/>
              </a:rPr>
              <a:t>Encryption</a:t>
            </a:r>
            <a:r>
              <a:rPr sz="2000" spc="-45" dirty="0">
                <a:solidFill>
                  <a:srgbClr val="FFFFFF"/>
                </a:solidFill>
                <a:latin typeface="Calibri"/>
                <a:cs typeface="Calibri"/>
              </a:rPr>
              <a:t> </a:t>
            </a:r>
            <a:r>
              <a:rPr sz="2000" spc="-5" dirty="0">
                <a:solidFill>
                  <a:srgbClr val="FFFFFF"/>
                </a:solidFill>
                <a:latin typeface="Calibri"/>
                <a:cs typeface="Calibri"/>
              </a:rPr>
              <a:t>Standard</a:t>
            </a:r>
            <a:endParaRPr sz="2000">
              <a:latin typeface="Calibri"/>
              <a:cs typeface="Calibri"/>
            </a:endParaRPr>
          </a:p>
        </p:txBody>
      </p:sp>
      <p:sp>
        <p:nvSpPr>
          <p:cNvPr id="90" name="object 90"/>
          <p:cNvSpPr txBox="1"/>
          <p:nvPr/>
        </p:nvSpPr>
        <p:spPr>
          <a:xfrm>
            <a:off x="3879341" y="4972050"/>
            <a:ext cx="1198245" cy="445134"/>
          </a:xfrm>
          <a:prstGeom prst="rect">
            <a:avLst/>
          </a:prstGeom>
          <a:solidFill>
            <a:srgbClr val="4AACC5"/>
          </a:solidFill>
          <a:ln w="25907">
            <a:solidFill>
              <a:srgbClr val="357C91"/>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sp>
        <p:nvSpPr>
          <p:cNvPr id="94" name="TextBox 93"/>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95" name="Graphic 21"/>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96"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68498428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2255" y="1816544"/>
            <a:ext cx="12215495" cy="5055235"/>
            <a:chOff x="-12255" y="1816544"/>
            <a:chExt cx="12215495" cy="5055235"/>
          </a:xfrm>
        </p:grpSpPr>
        <p:sp>
          <p:nvSpPr>
            <p:cNvPr id="3" name="object 3"/>
            <p:cNvSpPr/>
            <p:nvPr/>
          </p:nvSpPr>
          <p:spPr>
            <a:xfrm>
              <a:off x="131826" y="4371594"/>
              <a:ext cx="3657600" cy="1740535"/>
            </a:xfrm>
            <a:custGeom>
              <a:avLst/>
              <a:gdLst/>
              <a:ahLst/>
              <a:cxnLst/>
              <a:rect l="l" t="t" r="r" b="b"/>
              <a:pathLst>
                <a:path w="3657600" h="1740535">
                  <a:moveTo>
                    <a:pt x="3657600" y="0"/>
                  </a:moveTo>
                  <a:lnTo>
                    <a:pt x="0" y="0"/>
                  </a:lnTo>
                  <a:lnTo>
                    <a:pt x="0" y="1740407"/>
                  </a:lnTo>
                  <a:lnTo>
                    <a:pt x="3657600" y="1740407"/>
                  </a:lnTo>
                  <a:lnTo>
                    <a:pt x="3657600" y="0"/>
                  </a:lnTo>
                  <a:close/>
                </a:path>
              </a:pathLst>
            </a:custGeom>
            <a:solidFill>
              <a:srgbClr val="4F81BC"/>
            </a:solidFill>
          </p:spPr>
          <p:txBody>
            <a:bodyPr wrap="square" lIns="0" tIns="0" rIns="0" bIns="0" rtlCol="0"/>
            <a:lstStyle/>
            <a:p>
              <a:endParaRPr/>
            </a:p>
          </p:txBody>
        </p:sp>
        <p:sp>
          <p:nvSpPr>
            <p:cNvPr id="4" name="object 4"/>
            <p:cNvSpPr/>
            <p:nvPr/>
          </p:nvSpPr>
          <p:spPr>
            <a:xfrm>
              <a:off x="131826" y="4371594"/>
              <a:ext cx="3657600" cy="1740535"/>
            </a:xfrm>
            <a:custGeom>
              <a:avLst/>
              <a:gdLst/>
              <a:ahLst/>
              <a:cxnLst/>
              <a:rect l="l" t="t" r="r" b="b"/>
              <a:pathLst>
                <a:path w="3657600" h="1740535">
                  <a:moveTo>
                    <a:pt x="0" y="1740407"/>
                  </a:moveTo>
                  <a:lnTo>
                    <a:pt x="3657600" y="1740407"/>
                  </a:lnTo>
                  <a:lnTo>
                    <a:pt x="3657600" y="0"/>
                  </a:lnTo>
                  <a:lnTo>
                    <a:pt x="0" y="0"/>
                  </a:lnTo>
                  <a:lnTo>
                    <a:pt x="0" y="1740407"/>
                  </a:lnTo>
                  <a:close/>
                </a:path>
              </a:pathLst>
            </a:custGeom>
            <a:ln w="25908">
              <a:solidFill>
                <a:srgbClr val="385D89"/>
              </a:solidFill>
            </a:ln>
          </p:spPr>
          <p:txBody>
            <a:bodyPr wrap="square" lIns="0" tIns="0" rIns="0" bIns="0" rtlCol="0"/>
            <a:lstStyle/>
            <a:p>
              <a:endParaRPr/>
            </a:p>
          </p:txBody>
        </p:sp>
        <p:sp>
          <p:nvSpPr>
            <p:cNvPr id="5" name="object 5"/>
            <p:cNvSpPr/>
            <p:nvPr/>
          </p:nvSpPr>
          <p:spPr>
            <a:xfrm>
              <a:off x="151637" y="1829562"/>
              <a:ext cx="3657600" cy="2464435"/>
            </a:xfrm>
            <a:custGeom>
              <a:avLst/>
              <a:gdLst/>
              <a:ahLst/>
              <a:cxnLst/>
              <a:rect l="l" t="t" r="r" b="b"/>
              <a:pathLst>
                <a:path w="3657600" h="2464435">
                  <a:moveTo>
                    <a:pt x="3657600" y="0"/>
                  </a:moveTo>
                  <a:lnTo>
                    <a:pt x="0" y="0"/>
                  </a:lnTo>
                  <a:lnTo>
                    <a:pt x="0" y="2464308"/>
                  </a:lnTo>
                  <a:lnTo>
                    <a:pt x="3657600" y="2464308"/>
                  </a:lnTo>
                  <a:lnTo>
                    <a:pt x="3657600" y="0"/>
                  </a:lnTo>
                  <a:close/>
                </a:path>
              </a:pathLst>
            </a:custGeom>
            <a:solidFill>
              <a:srgbClr val="4F81BC"/>
            </a:solidFill>
          </p:spPr>
          <p:txBody>
            <a:bodyPr wrap="square" lIns="0" tIns="0" rIns="0" bIns="0" rtlCol="0"/>
            <a:lstStyle/>
            <a:p>
              <a:endParaRPr/>
            </a:p>
          </p:txBody>
        </p:sp>
        <p:sp>
          <p:nvSpPr>
            <p:cNvPr id="6" name="object 6"/>
            <p:cNvSpPr/>
            <p:nvPr/>
          </p:nvSpPr>
          <p:spPr>
            <a:xfrm>
              <a:off x="151637" y="1829562"/>
              <a:ext cx="3657600" cy="2464435"/>
            </a:xfrm>
            <a:custGeom>
              <a:avLst/>
              <a:gdLst/>
              <a:ahLst/>
              <a:cxnLst/>
              <a:rect l="l" t="t" r="r" b="b"/>
              <a:pathLst>
                <a:path w="3657600" h="2464435">
                  <a:moveTo>
                    <a:pt x="0" y="2464308"/>
                  </a:moveTo>
                  <a:lnTo>
                    <a:pt x="3657600" y="2464308"/>
                  </a:lnTo>
                  <a:lnTo>
                    <a:pt x="3657600" y="0"/>
                  </a:lnTo>
                  <a:lnTo>
                    <a:pt x="0" y="0"/>
                  </a:lnTo>
                  <a:lnTo>
                    <a:pt x="0" y="2464308"/>
                  </a:lnTo>
                  <a:close/>
                </a:path>
              </a:pathLst>
            </a:custGeom>
            <a:ln w="25908">
              <a:solidFill>
                <a:srgbClr val="385D89"/>
              </a:solidFill>
            </a:ln>
          </p:spPr>
          <p:txBody>
            <a:bodyPr wrap="square" lIns="0" tIns="0" rIns="0" bIns="0" rtlCol="0"/>
            <a:lstStyle/>
            <a:p>
              <a:endParaRPr/>
            </a:p>
          </p:txBody>
        </p:sp>
        <p:sp>
          <p:nvSpPr>
            <p:cNvPr id="7" name="object 7"/>
            <p:cNvSpPr/>
            <p:nvPr/>
          </p:nvSpPr>
          <p:spPr>
            <a:xfrm>
              <a:off x="293370" y="25915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8" name="object 8"/>
            <p:cNvSpPr/>
            <p:nvPr/>
          </p:nvSpPr>
          <p:spPr>
            <a:xfrm>
              <a:off x="293370" y="25915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15" name="object 15"/>
          <p:cNvSpPr txBox="1"/>
          <p:nvPr/>
        </p:nvSpPr>
        <p:spPr>
          <a:xfrm>
            <a:off x="1451610" y="2600070"/>
            <a:ext cx="103505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Shift</a:t>
            </a:r>
            <a:r>
              <a:rPr sz="2000" b="1" spc="-80" dirty="0">
                <a:latin typeface="Calibri"/>
                <a:cs typeface="Calibri"/>
              </a:rPr>
              <a:t> </a:t>
            </a:r>
            <a:r>
              <a:rPr sz="2000" b="1" spc="-15" dirty="0">
                <a:latin typeface="Calibri"/>
                <a:cs typeface="Calibri"/>
              </a:rPr>
              <a:t>Row</a:t>
            </a:r>
            <a:endParaRPr sz="2000">
              <a:latin typeface="Calibri"/>
              <a:cs typeface="Calibri"/>
            </a:endParaRPr>
          </a:p>
        </p:txBody>
      </p:sp>
      <p:grpSp>
        <p:nvGrpSpPr>
          <p:cNvPr id="16" name="object 16"/>
          <p:cNvGrpSpPr/>
          <p:nvPr/>
        </p:nvGrpSpPr>
        <p:grpSpPr>
          <a:xfrm>
            <a:off x="280352" y="3188144"/>
            <a:ext cx="3378835" cy="407034"/>
            <a:chOff x="280352" y="3188144"/>
            <a:chExt cx="3378835" cy="407034"/>
          </a:xfrm>
        </p:grpSpPr>
        <p:sp>
          <p:nvSpPr>
            <p:cNvPr id="17" name="object 17"/>
            <p:cNvSpPr/>
            <p:nvPr/>
          </p:nvSpPr>
          <p:spPr>
            <a:xfrm>
              <a:off x="293370" y="32011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18" name="object 18"/>
            <p:cNvSpPr/>
            <p:nvPr/>
          </p:nvSpPr>
          <p:spPr>
            <a:xfrm>
              <a:off x="293370" y="32011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19" name="object 19"/>
          <p:cNvSpPr txBox="1"/>
          <p:nvPr/>
        </p:nvSpPr>
        <p:spPr>
          <a:xfrm>
            <a:off x="1268730" y="3209670"/>
            <a:ext cx="1400810" cy="330835"/>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Mix</a:t>
            </a:r>
            <a:r>
              <a:rPr sz="2000" b="1" spc="-70" dirty="0">
                <a:latin typeface="Calibri"/>
                <a:cs typeface="Calibri"/>
              </a:rPr>
              <a:t> </a:t>
            </a:r>
            <a:r>
              <a:rPr sz="2000" b="1" dirty="0">
                <a:latin typeface="Calibri"/>
                <a:cs typeface="Calibri"/>
              </a:rPr>
              <a:t>Columns</a:t>
            </a:r>
            <a:endParaRPr sz="2000">
              <a:latin typeface="Calibri"/>
              <a:cs typeface="Calibri"/>
            </a:endParaRPr>
          </a:p>
        </p:txBody>
      </p:sp>
      <p:grpSp>
        <p:nvGrpSpPr>
          <p:cNvPr id="20" name="object 20"/>
          <p:cNvGrpSpPr/>
          <p:nvPr/>
        </p:nvGrpSpPr>
        <p:grpSpPr>
          <a:xfrm>
            <a:off x="286448" y="3797744"/>
            <a:ext cx="3378835" cy="407034"/>
            <a:chOff x="286448" y="3797744"/>
            <a:chExt cx="3378835" cy="407034"/>
          </a:xfrm>
        </p:grpSpPr>
        <p:sp>
          <p:nvSpPr>
            <p:cNvPr id="21" name="object 21"/>
            <p:cNvSpPr/>
            <p:nvPr/>
          </p:nvSpPr>
          <p:spPr>
            <a:xfrm>
              <a:off x="299466" y="38107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2" name="object 22"/>
            <p:cNvSpPr/>
            <p:nvPr/>
          </p:nvSpPr>
          <p:spPr>
            <a:xfrm>
              <a:off x="299466" y="38107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23" name="object 23"/>
          <p:cNvSpPr txBox="1"/>
          <p:nvPr/>
        </p:nvSpPr>
        <p:spPr>
          <a:xfrm>
            <a:off x="1159560"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24" name="object 24"/>
          <p:cNvGrpSpPr/>
          <p:nvPr/>
        </p:nvGrpSpPr>
        <p:grpSpPr>
          <a:xfrm>
            <a:off x="1812035" y="2953499"/>
            <a:ext cx="315595" cy="1033780"/>
            <a:chOff x="1812035" y="2953499"/>
            <a:chExt cx="315595" cy="1033780"/>
          </a:xfrm>
        </p:grpSpPr>
        <p:pic>
          <p:nvPicPr>
            <p:cNvPr id="25" name="object 25"/>
            <p:cNvPicPr/>
            <p:nvPr/>
          </p:nvPicPr>
          <p:blipFill>
            <a:blip r:embed="rId2" cstate="print"/>
            <a:stretch>
              <a:fillRect/>
            </a:stretch>
          </p:blipFill>
          <p:spPr>
            <a:xfrm>
              <a:off x="1812035" y="2953499"/>
              <a:ext cx="310959" cy="423684"/>
            </a:xfrm>
            <a:prstGeom prst="rect">
              <a:avLst/>
            </a:prstGeom>
          </p:spPr>
        </p:pic>
        <p:pic>
          <p:nvPicPr>
            <p:cNvPr id="26" name="object 26"/>
            <p:cNvPicPr/>
            <p:nvPr/>
          </p:nvPicPr>
          <p:blipFill>
            <a:blip r:embed="rId3" cstate="print"/>
            <a:stretch>
              <a:fillRect/>
            </a:stretch>
          </p:blipFill>
          <p:spPr>
            <a:xfrm>
              <a:off x="1912619" y="2972562"/>
              <a:ext cx="114300" cy="228600"/>
            </a:xfrm>
            <a:prstGeom prst="rect">
              <a:avLst/>
            </a:prstGeom>
          </p:spPr>
        </p:pic>
        <p:pic>
          <p:nvPicPr>
            <p:cNvPr id="27" name="object 27"/>
            <p:cNvPicPr/>
            <p:nvPr/>
          </p:nvPicPr>
          <p:blipFill>
            <a:blip r:embed="rId4" cstate="print"/>
            <a:stretch>
              <a:fillRect/>
            </a:stretch>
          </p:blipFill>
          <p:spPr>
            <a:xfrm>
              <a:off x="1816607" y="3561588"/>
              <a:ext cx="310959" cy="425195"/>
            </a:xfrm>
            <a:prstGeom prst="rect">
              <a:avLst/>
            </a:prstGeom>
          </p:spPr>
        </p:pic>
        <p:pic>
          <p:nvPicPr>
            <p:cNvPr id="28" name="object 28"/>
            <p:cNvPicPr/>
            <p:nvPr/>
          </p:nvPicPr>
          <p:blipFill>
            <a:blip r:embed="rId5" cstate="print"/>
            <a:stretch>
              <a:fillRect/>
            </a:stretch>
          </p:blipFill>
          <p:spPr>
            <a:xfrm>
              <a:off x="1915159" y="3581781"/>
              <a:ext cx="114300" cy="228981"/>
            </a:xfrm>
            <a:prstGeom prst="rect">
              <a:avLst/>
            </a:prstGeom>
          </p:spPr>
        </p:pic>
      </p:grpSp>
      <p:sp>
        <p:nvSpPr>
          <p:cNvPr id="29" name="object 29"/>
          <p:cNvSpPr txBox="1"/>
          <p:nvPr/>
        </p:nvSpPr>
        <p:spPr>
          <a:xfrm>
            <a:off x="293370" y="752094"/>
            <a:ext cx="3352800" cy="381000"/>
          </a:xfrm>
          <a:prstGeom prst="rect">
            <a:avLst/>
          </a:prstGeom>
          <a:ln w="25907">
            <a:solidFill>
              <a:srgbClr val="F79546"/>
            </a:solidFill>
          </a:ln>
        </p:spPr>
        <p:txBody>
          <a:bodyPr vert="horz" wrap="square" lIns="0" tIns="21590" rIns="0" bIns="0" rtlCol="0">
            <a:spAutoFit/>
          </a:bodyPr>
          <a:lstStyle/>
          <a:p>
            <a:pPr marL="840105">
              <a:lnSpc>
                <a:spcPct val="100000"/>
              </a:lnSpc>
              <a:spcBef>
                <a:spcPts val="170"/>
              </a:spcBef>
            </a:pPr>
            <a:r>
              <a:rPr sz="2000" b="1" dirty="0">
                <a:latin typeface="Calibri"/>
                <a:cs typeface="Calibri"/>
              </a:rPr>
              <a:t>16-bit</a:t>
            </a:r>
            <a:r>
              <a:rPr sz="2000" b="1" spc="-50" dirty="0">
                <a:latin typeface="Calibri"/>
                <a:cs typeface="Calibri"/>
              </a:rPr>
              <a:t> </a:t>
            </a:r>
            <a:r>
              <a:rPr sz="2000" b="1" spc="-5" dirty="0">
                <a:latin typeface="Calibri"/>
                <a:cs typeface="Calibri"/>
              </a:rPr>
              <a:t>Plain</a:t>
            </a:r>
            <a:r>
              <a:rPr sz="2000" b="1" spc="-35" dirty="0">
                <a:latin typeface="Calibri"/>
                <a:cs typeface="Calibri"/>
              </a:rPr>
              <a:t> </a:t>
            </a:r>
            <a:r>
              <a:rPr sz="2000" b="1" spc="-20" dirty="0">
                <a:latin typeface="Calibri"/>
                <a:cs typeface="Calibri"/>
              </a:rPr>
              <a:t>text</a:t>
            </a:r>
            <a:endParaRPr sz="2000">
              <a:latin typeface="Calibri"/>
              <a:cs typeface="Calibri"/>
            </a:endParaRPr>
          </a:p>
        </p:txBody>
      </p:sp>
      <p:grpSp>
        <p:nvGrpSpPr>
          <p:cNvPr id="30" name="object 30"/>
          <p:cNvGrpSpPr/>
          <p:nvPr/>
        </p:nvGrpSpPr>
        <p:grpSpPr>
          <a:xfrm>
            <a:off x="291020" y="4432553"/>
            <a:ext cx="3378835" cy="2134870"/>
            <a:chOff x="291020" y="4432553"/>
            <a:chExt cx="3378835" cy="2134870"/>
          </a:xfrm>
        </p:grpSpPr>
        <p:sp>
          <p:nvSpPr>
            <p:cNvPr id="31" name="object 31"/>
            <p:cNvSpPr/>
            <p:nvPr/>
          </p:nvSpPr>
          <p:spPr>
            <a:xfrm>
              <a:off x="304038"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32" name="object 32"/>
            <p:cNvSpPr/>
            <p:nvPr/>
          </p:nvSpPr>
          <p:spPr>
            <a:xfrm>
              <a:off x="299466" y="44325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4AACC5"/>
            </a:solidFill>
          </p:spPr>
          <p:txBody>
            <a:bodyPr wrap="square" lIns="0" tIns="0" rIns="0" bIns="0" rtlCol="0"/>
            <a:lstStyle/>
            <a:p>
              <a:endParaRPr/>
            </a:p>
          </p:txBody>
        </p:sp>
      </p:grpSp>
      <p:sp>
        <p:nvSpPr>
          <p:cNvPr id="33" name="object 33"/>
          <p:cNvSpPr txBox="1"/>
          <p:nvPr/>
        </p:nvSpPr>
        <p:spPr>
          <a:xfrm>
            <a:off x="299465" y="4432553"/>
            <a:ext cx="3352800" cy="381000"/>
          </a:xfrm>
          <a:prstGeom prst="rect">
            <a:avLst/>
          </a:prstGeom>
          <a:ln w="25907">
            <a:solidFill>
              <a:srgbClr val="357C91"/>
            </a:solidFill>
          </a:ln>
        </p:spPr>
        <p:txBody>
          <a:bodyPr vert="horz" wrap="square" lIns="0" tIns="22225" rIns="0" bIns="0" rtlCol="0">
            <a:spAutoFit/>
          </a:bodyPr>
          <a:lstStyle/>
          <a:p>
            <a:pPr marL="654685">
              <a:lnSpc>
                <a:spcPct val="100000"/>
              </a:lnSpc>
              <a:spcBef>
                <a:spcPts val="175"/>
              </a:spcBef>
            </a:pPr>
            <a:r>
              <a:rPr sz="2000" b="1" dirty="0">
                <a:solidFill>
                  <a:srgbClr val="FFFFFF"/>
                </a:solidFill>
                <a:latin typeface="Calibri"/>
                <a:cs typeface="Calibri"/>
              </a:rPr>
              <a:t>Nibble</a:t>
            </a:r>
            <a:r>
              <a:rPr sz="2000" b="1" spc="-45" dirty="0">
                <a:solidFill>
                  <a:srgbClr val="FFFFFF"/>
                </a:solidFill>
                <a:latin typeface="Calibri"/>
                <a:cs typeface="Calibri"/>
              </a:rPr>
              <a:t> </a:t>
            </a:r>
            <a:r>
              <a:rPr sz="2000" b="1" spc="-5" dirty="0">
                <a:solidFill>
                  <a:srgbClr val="FFFFFF"/>
                </a:solidFill>
                <a:latin typeface="Calibri"/>
                <a:cs typeface="Calibri"/>
              </a:rPr>
              <a:t>Substitution</a:t>
            </a:r>
            <a:endParaRPr sz="2000">
              <a:latin typeface="Calibri"/>
              <a:cs typeface="Calibri"/>
            </a:endParaRPr>
          </a:p>
        </p:txBody>
      </p:sp>
      <p:sp>
        <p:nvSpPr>
          <p:cNvPr id="34" name="object 34"/>
          <p:cNvSpPr/>
          <p:nvPr/>
        </p:nvSpPr>
        <p:spPr>
          <a:xfrm>
            <a:off x="299465" y="50421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4AACC5"/>
          </a:solidFill>
        </p:spPr>
        <p:txBody>
          <a:bodyPr wrap="square" lIns="0" tIns="0" rIns="0" bIns="0" rtlCol="0"/>
          <a:lstStyle/>
          <a:p>
            <a:endParaRPr/>
          </a:p>
        </p:txBody>
      </p:sp>
      <p:sp>
        <p:nvSpPr>
          <p:cNvPr id="35" name="object 35"/>
          <p:cNvSpPr txBox="1"/>
          <p:nvPr/>
        </p:nvSpPr>
        <p:spPr>
          <a:xfrm>
            <a:off x="299465" y="5042153"/>
            <a:ext cx="3352800" cy="381000"/>
          </a:xfrm>
          <a:prstGeom prst="rect">
            <a:avLst/>
          </a:prstGeom>
          <a:ln w="25907">
            <a:solidFill>
              <a:srgbClr val="357C91"/>
            </a:solidFill>
          </a:ln>
        </p:spPr>
        <p:txBody>
          <a:bodyPr vert="horz" wrap="square" lIns="0" tIns="22225" rIns="0" bIns="0" rtlCol="0">
            <a:spAutoFit/>
          </a:bodyPr>
          <a:lstStyle/>
          <a:p>
            <a:pPr algn="ctr">
              <a:lnSpc>
                <a:spcPct val="100000"/>
              </a:lnSpc>
              <a:spcBef>
                <a:spcPts val="175"/>
              </a:spcBef>
            </a:pPr>
            <a:r>
              <a:rPr sz="2000" b="1" dirty="0">
                <a:solidFill>
                  <a:srgbClr val="FFFFFF"/>
                </a:solidFill>
                <a:latin typeface="Calibri"/>
                <a:cs typeface="Calibri"/>
              </a:rPr>
              <a:t>Shift</a:t>
            </a:r>
            <a:r>
              <a:rPr sz="2000" b="1" spc="-50" dirty="0">
                <a:solidFill>
                  <a:srgbClr val="FFFFFF"/>
                </a:solidFill>
                <a:latin typeface="Calibri"/>
                <a:cs typeface="Calibri"/>
              </a:rPr>
              <a:t> </a:t>
            </a:r>
            <a:r>
              <a:rPr sz="2000" b="1" spc="-15" dirty="0">
                <a:solidFill>
                  <a:srgbClr val="FFFFFF"/>
                </a:solidFill>
                <a:latin typeface="Calibri"/>
                <a:cs typeface="Calibri"/>
              </a:rPr>
              <a:t>Row</a:t>
            </a:r>
            <a:endParaRPr sz="2000">
              <a:latin typeface="Calibri"/>
              <a:cs typeface="Calibri"/>
            </a:endParaRPr>
          </a:p>
        </p:txBody>
      </p:sp>
      <p:grpSp>
        <p:nvGrpSpPr>
          <p:cNvPr id="36" name="object 36"/>
          <p:cNvGrpSpPr/>
          <p:nvPr/>
        </p:nvGrpSpPr>
        <p:grpSpPr>
          <a:xfrm>
            <a:off x="280352" y="1968944"/>
            <a:ext cx="3389629" cy="4077335"/>
            <a:chOff x="280352" y="1968944"/>
            <a:chExt cx="3389629" cy="4077335"/>
          </a:xfrm>
        </p:grpSpPr>
        <p:sp>
          <p:nvSpPr>
            <p:cNvPr id="37" name="object 37"/>
            <p:cNvSpPr/>
            <p:nvPr/>
          </p:nvSpPr>
          <p:spPr>
            <a:xfrm>
              <a:off x="304038" y="56517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8" name="object 38"/>
            <p:cNvSpPr/>
            <p:nvPr/>
          </p:nvSpPr>
          <p:spPr>
            <a:xfrm>
              <a:off x="304038" y="56517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pic>
          <p:nvPicPr>
            <p:cNvPr id="39" name="object 39"/>
            <p:cNvPicPr/>
            <p:nvPr/>
          </p:nvPicPr>
          <p:blipFill>
            <a:blip r:embed="rId2" cstate="print"/>
            <a:stretch>
              <a:fillRect/>
            </a:stretch>
          </p:blipFill>
          <p:spPr>
            <a:xfrm>
              <a:off x="1818131" y="4794491"/>
              <a:ext cx="310959" cy="423684"/>
            </a:xfrm>
            <a:prstGeom prst="rect">
              <a:avLst/>
            </a:prstGeom>
          </p:spPr>
        </p:pic>
        <p:pic>
          <p:nvPicPr>
            <p:cNvPr id="40" name="object 40"/>
            <p:cNvPicPr/>
            <p:nvPr/>
          </p:nvPicPr>
          <p:blipFill>
            <a:blip r:embed="rId3" cstate="print"/>
            <a:stretch>
              <a:fillRect/>
            </a:stretch>
          </p:blipFill>
          <p:spPr>
            <a:xfrm>
              <a:off x="1918716" y="4813554"/>
              <a:ext cx="114300" cy="228600"/>
            </a:xfrm>
            <a:prstGeom prst="rect">
              <a:avLst/>
            </a:prstGeom>
          </p:spPr>
        </p:pic>
        <p:pic>
          <p:nvPicPr>
            <p:cNvPr id="41" name="object 41"/>
            <p:cNvPicPr/>
            <p:nvPr/>
          </p:nvPicPr>
          <p:blipFill>
            <a:blip r:embed="rId4" cstate="print"/>
            <a:stretch>
              <a:fillRect/>
            </a:stretch>
          </p:blipFill>
          <p:spPr>
            <a:xfrm>
              <a:off x="1822704" y="5402579"/>
              <a:ext cx="310959" cy="425195"/>
            </a:xfrm>
            <a:prstGeom prst="rect">
              <a:avLst/>
            </a:prstGeom>
          </p:spPr>
        </p:pic>
        <p:pic>
          <p:nvPicPr>
            <p:cNvPr id="42" name="object 42"/>
            <p:cNvPicPr/>
            <p:nvPr/>
          </p:nvPicPr>
          <p:blipFill>
            <a:blip r:embed="rId5" cstate="print"/>
            <a:stretch>
              <a:fillRect/>
            </a:stretch>
          </p:blipFill>
          <p:spPr>
            <a:xfrm>
              <a:off x="1921256" y="5422772"/>
              <a:ext cx="114300" cy="228981"/>
            </a:xfrm>
            <a:prstGeom prst="rect">
              <a:avLst/>
            </a:prstGeom>
          </p:spPr>
        </p:pic>
        <p:sp>
          <p:nvSpPr>
            <p:cNvPr id="43" name="object 43"/>
            <p:cNvSpPr/>
            <p:nvPr/>
          </p:nvSpPr>
          <p:spPr>
            <a:xfrm>
              <a:off x="293370" y="19819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4" name="object 44"/>
            <p:cNvSpPr/>
            <p:nvPr/>
          </p:nvSpPr>
          <p:spPr>
            <a:xfrm>
              <a:off x="293370" y="19819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5" name="object 45"/>
          <p:cNvSpPr txBox="1"/>
          <p:nvPr/>
        </p:nvSpPr>
        <p:spPr>
          <a:xfrm>
            <a:off x="936447" y="1989785"/>
            <a:ext cx="2066925"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Nibble</a:t>
            </a:r>
            <a:r>
              <a:rPr sz="2000" b="1" spc="-6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46" name="object 46"/>
          <p:cNvGrpSpPr/>
          <p:nvPr/>
        </p:nvGrpSpPr>
        <p:grpSpPr>
          <a:xfrm>
            <a:off x="280352" y="1356296"/>
            <a:ext cx="3378835" cy="1411605"/>
            <a:chOff x="280352" y="1356296"/>
            <a:chExt cx="3378835" cy="1411605"/>
          </a:xfrm>
        </p:grpSpPr>
        <p:pic>
          <p:nvPicPr>
            <p:cNvPr id="47" name="object 47"/>
            <p:cNvPicPr/>
            <p:nvPr/>
          </p:nvPicPr>
          <p:blipFill>
            <a:blip r:embed="rId2" cstate="print"/>
            <a:stretch>
              <a:fillRect/>
            </a:stretch>
          </p:blipFill>
          <p:spPr>
            <a:xfrm>
              <a:off x="1812036" y="2343899"/>
              <a:ext cx="310959" cy="423684"/>
            </a:xfrm>
            <a:prstGeom prst="rect">
              <a:avLst/>
            </a:prstGeom>
          </p:spPr>
        </p:pic>
        <p:pic>
          <p:nvPicPr>
            <p:cNvPr id="48" name="object 48"/>
            <p:cNvPicPr/>
            <p:nvPr/>
          </p:nvPicPr>
          <p:blipFill>
            <a:blip r:embed="rId3" cstate="print"/>
            <a:stretch>
              <a:fillRect/>
            </a:stretch>
          </p:blipFill>
          <p:spPr>
            <a:xfrm>
              <a:off x="1912619" y="2362961"/>
              <a:ext cx="114300" cy="228600"/>
            </a:xfrm>
            <a:prstGeom prst="rect">
              <a:avLst/>
            </a:prstGeom>
          </p:spPr>
        </p:pic>
        <p:sp>
          <p:nvSpPr>
            <p:cNvPr id="49" name="object 49"/>
            <p:cNvSpPr/>
            <p:nvPr/>
          </p:nvSpPr>
          <p:spPr>
            <a:xfrm>
              <a:off x="2933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50" name="object 50"/>
          <p:cNvSpPr txBox="1"/>
          <p:nvPr/>
        </p:nvSpPr>
        <p:spPr>
          <a:xfrm>
            <a:off x="1154379"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51" name="object 51"/>
          <p:cNvGrpSpPr/>
          <p:nvPr/>
        </p:nvGrpSpPr>
        <p:grpSpPr>
          <a:xfrm>
            <a:off x="1812035" y="1114018"/>
            <a:ext cx="6049010" cy="5354320"/>
            <a:chOff x="1812035" y="1114018"/>
            <a:chExt cx="6049010" cy="5354320"/>
          </a:xfrm>
        </p:grpSpPr>
        <p:pic>
          <p:nvPicPr>
            <p:cNvPr id="52" name="object 52"/>
            <p:cNvPicPr/>
            <p:nvPr/>
          </p:nvPicPr>
          <p:blipFill>
            <a:blip r:embed="rId2" cstate="print"/>
            <a:stretch>
              <a:fillRect/>
            </a:stretch>
          </p:blipFill>
          <p:spPr>
            <a:xfrm>
              <a:off x="1812035" y="1731251"/>
              <a:ext cx="310959" cy="423684"/>
            </a:xfrm>
            <a:prstGeom prst="rect">
              <a:avLst/>
            </a:prstGeom>
          </p:spPr>
        </p:pic>
        <p:pic>
          <p:nvPicPr>
            <p:cNvPr id="53" name="object 53"/>
            <p:cNvPicPr/>
            <p:nvPr/>
          </p:nvPicPr>
          <p:blipFill>
            <a:blip r:embed="rId3" cstate="print"/>
            <a:stretch>
              <a:fillRect/>
            </a:stretch>
          </p:blipFill>
          <p:spPr>
            <a:xfrm>
              <a:off x="1912619" y="1750314"/>
              <a:ext cx="114300" cy="228600"/>
            </a:xfrm>
            <a:prstGeom prst="rect">
              <a:avLst/>
            </a:prstGeom>
          </p:spPr>
        </p:pic>
        <p:pic>
          <p:nvPicPr>
            <p:cNvPr id="54" name="object 54"/>
            <p:cNvPicPr/>
            <p:nvPr/>
          </p:nvPicPr>
          <p:blipFill>
            <a:blip r:embed="rId2" cstate="print"/>
            <a:stretch>
              <a:fillRect/>
            </a:stretch>
          </p:blipFill>
          <p:spPr>
            <a:xfrm>
              <a:off x="1825751" y="4184891"/>
              <a:ext cx="310959" cy="423684"/>
            </a:xfrm>
            <a:prstGeom prst="rect">
              <a:avLst/>
            </a:prstGeom>
          </p:spPr>
        </p:pic>
        <p:pic>
          <p:nvPicPr>
            <p:cNvPr id="55" name="object 55"/>
            <p:cNvPicPr/>
            <p:nvPr/>
          </p:nvPicPr>
          <p:blipFill>
            <a:blip r:embed="rId3" cstate="print"/>
            <a:stretch>
              <a:fillRect/>
            </a:stretch>
          </p:blipFill>
          <p:spPr>
            <a:xfrm>
              <a:off x="1926335" y="4203954"/>
              <a:ext cx="114300" cy="228600"/>
            </a:xfrm>
            <a:prstGeom prst="rect">
              <a:avLst/>
            </a:prstGeom>
          </p:spPr>
        </p:pic>
        <p:pic>
          <p:nvPicPr>
            <p:cNvPr id="56" name="object 56"/>
            <p:cNvPicPr/>
            <p:nvPr/>
          </p:nvPicPr>
          <p:blipFill>
            <a:blip r:embed="rId6" cstate="print"/>
            <a:stretch>
              <a:fillRect/>
            </a:stretch>
          </p:blipFill>
          <p:spPr>
            <a:xfrm>
              <a:off x="1812035" y="1114018"/>
              <a:ext cx="310959" cy="431317"/>
            </a:xfrm>
            <a:prstGeom prst="rect">
              <a:avLst/>
            </a:prstGeom>
          </p:spPr>
        </p:pic>
        <p:pic>
          <p:nvPicPr>
            <p:cNvPr id="57" name="object 57"/>
            <p:cNvPicPr/>
            <p:nvPr/>
          </p:nvPicPr>
          <p:blipFill>
            <a:blip r:embed="rId7" cstate="print"/>
            <a:stretch>
              <a:fillRect/>
            </a:stretch>
          </p:blipFill>
          <p:spPr>
            <a:xfrm>
              <a:off x="1912619" y="1133094"/>
              <a:ext cx="114300" cy="236219"/>
            </a:xfrm>
            <a:prstGeom prst="rect">
              <a:avLst/>
            </a:prstGeom>
          </p:spPr>
        </p:pic>
        <p:pic>
          <p:nvPicPr>
            <p:cNvPr id="58" name="object 58"/>
            <p:cNvPicPr/>
            <p:nvPr/>
          </p:nvPicPr>
          <p:blipFill>
            <a:blip r:embed="rId8" cstate="print"/>
            <a:stretch>
              <a:fillRect/>
            </a:stretch>
          </p:blipFill>
          <p:spPr>
            <a:xfrm>
              <a:off x="1822703" y="6001512"/>
              <a:ext cx="310959" cy="466382"/>
            </a:xfrm>
            <a:prstGeom prst="rect">
              <a:avLst/>
            </a:prstGeom>
          </p:spPr>
        </p:pic>
        <p:sp>
          <p:nvSpPr>
            <p:cNvPr id="59" name="object 59"/>
            <p:cNvSpPr/>
            <p:nvPr/>
          </p:nvSpPr>
          <p:spPr>
            <a:xfrm>
              <a:off x="1923287" y="6020562"/>
              <a:ext cx="114300" cy="270510"/>
            </a:xfrm>
            <a:custGeom>
              <a:avLst/>
              <a:gdLst/>
              <a:ahLst/>
              <a:cxnLst/>
              <a:rect l="l" t="t" r="r" b="b"/>
              <a:pathLst>
                <a:path w="114300" h="270510">
                  <a:moveTo>
                    <a:pt x="38100" y="156209"/>
                  </a:moveTo>
                  <a:lnTo>
                    <a:pt x="0" y="156209"/>
                  </a:lnTo>
                  <a:lnTo>
                    <a:pt x="57150" y="270509"/>
                  </a:lnTo>
                  <a:lnTo>
                    <a:pt x="104775" y="175259"/>
                  </a:lnTo>
                  <a:lnTo>
                    <a:pt x="38100" y="175259"/>
                  </a:lnTo>
                  <a:lnTo>
                    <a:pt x="38100" y="156209"/>
                  </a:lnTo>
                  <a:close/>
                </a:path>
                <a:path w="114300" h="270510">
                  <a:moveTo>
                    <a:pt x="76200" y="0"/>
                  </a:moveTo>
                  <a:lnTo>
                    <a:pt x="38100" y="0"/>
                  </a:lnTo>
                  <a:lnTo>
                    <a:pt x="38100" y="175259"/>
                  </a:lnTo>
                  <a:lnTo>
                    <a:pt x="76200" y="175259"/>
                  </a:lnTo>
                  <a:lnTo>
                    <a:pt x="76200" y="0"/>
                  </a:lnTo>
                  <a:close/>
                </a:path>
                <a:path w="114300" h="270510">
                  <a:moveTo>
                    <a:pt x="114300" y="156209"/>
                  </a:moveTo>
                  <a:lnTo>
                    <a:pt x="76200" y="156209"/>
                  </a:lnTo>
                  <a:lnTo>
                    <a:pt x="76200" y="175259"/>
                  </a:lnTo>
                  <a:lnTo>
                    <a:pt x="104775" y="175259"/>
                  </a:lnTo>
                  <a:lnTo>
                    <a:pt x="114300" y="156209"/>
                  </a:lnTo>
                  <a:close/>
                </a:path>
              </a:pathLst>
            </a:custGeom>
            <a:solidFill>
              <a:srgbClr val="C0504D"/>
            </a:solidFill>
          </p:spPr>
          <p:txBody>
            <a:bodyPr wrap="square" lIns="0" tIns="0" rIns="0" bIns="0" rtlCol="0"/>
            <a:lstStyle/>
            <a:p>
              <a:endParaRPr/>
            </a:p>
          </p:txBody>
        </p:sp>
        <p:sp>
          <p:nvSpPr>
            <p:cNvPr id="60" name="object 60"/>
            <p:cNvSpPr/>
            <p:nvPr/>
          </p:nvSpPr>
          <p:spPr>
            <a:xfrm>
              <a:off x="4495037" y="3822954"/>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61" name="object 61"/>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62" name="object 62"/>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63" name="object 63"/>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64" name="object 64"/>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grpSp>
        <p:nvGrpSpPr>
          <p:cNvPr id="65" name="object 65"/>
          <p:cNvGrpSpPr/>
          <p:nvPr/>
        </p:nvGrpSpPr>
        <p:grpSpPr>
          <a:xfrm>
            <a:off x="4477448" y="1981136"/>
            <a:ext cx="3388360" cy="4078604"/>
            <a:chOff x="4477448" y="1981136"/>
            <a:chExt cx="3388360" cy="4078604"/>
          </a:xfrm>
        </p:grpSpPr>
        <p:sp>
          <p:nvSpPr>
            <p:cNvPr id="66" name="object 66"/>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pic>
          <p:nvPicPr>
            <p:cNvPr id="67" name="object 67"/>
            <p:cNvPicPr/>
            <p:nvPr/>
          </p:nvPicPr>
          <p:blipFill>
            <a:blip r:embed="rId9" cstate="print"/>
            <a:stretch>
              <a:fillRect/>
            </a:stretch>
          </p:blipFill>
          <p:spPr>
            <a:xfrm>
              <a:off x="6018275" y="4808219"/>
              <a:ext cx="310959" cy="1033297"/>
            </a:xfrm>
            <a:prstGeom prst="rect">
              <a:avLst/>
            </a:prstGeom>
          </p:spPr>
        </p:pic>
        <p:sp>
          <p:nvSpPr>
            <p:cNvPr id="68" name="object 68"/>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69" name="object 69"/>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70" name="object 70"/>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71" name="object 71"/>
          <p:cNvGrpSpPr/>
          <p:nvPr/>
        </p:nvGrpSpPr>
        <p:grpSpPr>
          <a:xfrm>
            <a:off x="4477448" y="1370012"/>
            <a:ext cx="3378835" cy="2629535"/>
            <a:chOff x="4477448" y="1370012"/>
            <a:chExt cx="3378835" cy="2629535"/>
          </a:xfrm>
        </p:grpSpPr>
        <p:pic>
          <p:nvPicPr>
            <p:cNvPr id="72" name="object 72"/>
            <p:cNvPicPr/>
            <p:nvPr/>
          </p:nvPicPr>
          <p:blipFill>
            <a:blip r:embed="rId10" cstate="print"/>
            <a:stretch>
              <a:fillRect/>
            </a:stretch>
          </p:blipFill>
          <p:spPr>
            <a:xfrm>
              <a:off x="6013703" y="2356103"/>
              <a:ext cx="310959" cy="1642872"/>
            </a:xfrm>
            <a:prstGeom prst="rect">
              <a:avLst/>
            </a:prstGeom>
          </p:spPr>
        </p:pic>
        <p:sp>
          <p:nvSpPr>
            <p:cNvPr id="73" name="object 73"/>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sp>
          <p:nvSpPr>
            <p:cNvPr id="74" name="object 74"/>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75" name="object 75"/>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grpSp>
        <p:nvGrpSpPr>
          <p:cNvPr id="76" name="object 76"/>
          <p:cNvGrpSpPr/>
          <p:nvPr/>
        </p:nvGrpSpPr>
        <p:grpSpPr>
          <a:xfrm>
            <a:off x="3485388" y="1127734"/>
            <a:ext cx="2848610" cy="4890770"/>
            <a:chOff x="3485388" y="1127734"/>
            <a:chExt cx="2848610" cy="4890770"/>
          </a:xfrm>
        </p:grpSpPr>
        <p:pic>
          <p:nvPicPr>
            <p:cNvPr id="77" name="object 77"/>
            <p:cNvPicPr/>
            <p:nvPr/>
          </p:nvPicPr>
          <p:blipFill>
            <a:blip r:embed="rId2" cstate="print"/>
            <a:stretch>
              <a:fillRect/>
            </a:stretch>
          </p:blipFill>
          <p:spPr>
            <a:xfrm>
              <a:off x="6009132" y="1744967"/>
              <a:ext cx="310959" cy="423684"/>
            </a:xfrm>
            <a:prstGeom prst="rect">
              <a:avLst/>
            </a:prstGeom>
          </p:spPr>
        </p:pic>
        <p:pic>
          <p:nvPicPr>
            <p:cNvPr id="78" name="object 78"/>
            <p:cNvPicPr/>
            <p:nvPr/>
          </p:nvPicPr>
          <p:blipFill>
            <a:blip r:embed="rId11" cstate="print"/>
            <a:stretch>
              <a:fillRect/>
            </a:stretch>
          </p:blipFill>
          <p:spPr>
            <a:xfrm>
              <a:off x="6109716" y="1764029"/>
              <a:ext cx="114300" cy="228600"/>
            </a:xfrm>
            <a:prstGeom prst="rect">
              <a:avLst/>
            </a:prstGeom>
          </p:spPr>
        </p:pic>
        <p:pic>
          <p:nvPicPr>
            <p:cNvPr id="79" name="object 79"/>
            <p:cNvPicPr/>
            <p:nvPr/>
          </p:nvPicPr>
          <p:blipFill>
            <a:blip r:embed="rId2" cstate="print"/>
            <a:stretch>
              <a:fillRect/>
            </a:stretch>
          </p:blipFill>
          <p:spPr>
            <a:xfrm>
              <a:off x="6022848" y="4198607"/>
              <a:ext cx="310959" cy="423684"/>
            </a:xfrm>
            <a:prstGeom prst="rect">
              <a:avLst/>
            </a:prstGeom>
          </p:spPr>
        </p:pic>
        <p:pic>
          <p:nvPicPr>
            <p:cNvPr id="80" name="object 80"/>
            <p:cNvPicPr/>
            <p:nvPr/>
          </p:nvPicPr>
          <p:blipFill>
            <a:blip r:embed="rId11" cstate="print"/>
            <a:stretch>
              <a:fillRect/>
            </a:stretch>
          </p:blipFill>
          <p:spPr>
            <a:xfrm>
              <a:off x="6123432" y="4217669"/>
              <a:ext cx="114300" cy="228600"/>
            </a:xfrm>
            <a:prstGeom prst="rect">
              <a:avLst/>
            </a:prstGeom>
          </p:spPr>
        </p:pic>
        <p:pic>
          <p:nvPicPr>
            <p:cNvPr id="81" name="object 81"/>
            <p:cNvPicPr/>
            <p:nvPr/>
          </p:nvPicPr>
          <p:blipFill>
            <a:blip r:embed="rId6" cstate="print"/>
            <a:stretch>
              <a:fillRect/>
            </a:stretch>
          </p:blipFill>
          <p:spPr>
            <a:xfrm>
              <a:off x="6009132" y="1127734"/>
              <a:ext cx="310959" cy="431317"/>
            </a:xfrm>
            <a:prstGeom prst="rect">
              <a:avLst/>
            </a:prstGeom>
          </p:spPr>
        </p:pic>
        <p:pic>
          <p:nvPicPr>
            <p:cNvPr id="82" name="object 82"/>
            <p:cNvPicPr/>
            <p:nvPr/>
          </p:nvPicPr>
          <p:blipFill>
            <a:blip r:embed="rId12" cstate="print"/>
            <a:stretch>
              <a:fillRect/>
            </a:stretch>
          </p:blipFill>
          <p:spPr>
            <a:xfrm>
              <a:off x="6109716" y="1146809"/>
              <a:ext cx="114300" cy="236219"/>
            </a:xfrm>
            <a:prstGeom prst="rect">
              <a:avLst/>
            </a:prstGeom>
          </p:spPr>
        </p:pic>
        <p:pic>
          <p:nvPicPr>
            <p:cNvPr id="83" name="object 83"/>
            <p:cNvPicPr/>
            <p:nvPr/>
          </p:nvPicPr>
          <p:blipFill>
            <a:blip r:embed="rId13" cstate="print"/>
            <a:stretch>
              <a:fillRect/>
            </a:stretch>
          </p:blipFill>
          <p:spPr>
            <a:xfrm>
              <a:off x="3499104" y="5707379"/>
              <a:ext cx="1039355" cy="310959"/>
            </a:xfrm>
            <a:prstGeom prst="rect">
              <a:avLst/>
            </a:prstGeom>
          </p:spPr>
        </p:pic>
        <p:sp>
          <p:nvSpPr>
            <p:cNvPr id="84" name="object 84"/>
            <p:cNvSpPr/>
            <p:nvPr/>
          </p:nvSpPr>
          <p:spPr>
            <a:xfrm>
              <a:off x="3656838" y="5786831"/>
              <a:ext cx="843915" cy="114300"/>
            </a:xfrm>
            <a:custGeom>
              <a:avLst/>
              <a:gdLst/>
              <a:ahLst/>
              <a:cxnLst/>
              <a:rect l="l" t="t" r="r" b="b"/>
              <a:pathLst>
                <a:path w="843914" h="114300">
                  <a:moveTo>
                    <a:pt x="115188" y="0"/>
                  </a:moveTo>
                  <a:lnTo>
                    <a:pt x="0" y="55422"/>
                  </a:lnTo>
                  <a:lnTo>
                    <a:pt x="113411" y="114287"/>
                  </a:lnTo>
                  <a:lnTo>
                    <a:pt x="114003" y="76194"/>
                  </a:lnTo>
                  <a:lnTo>
                    <a:pt x="94996" y="75907"/>
                  </a:lnTo>
                  <a:lnTo>
                    <a:pt x="95503" y="37807"/>
                  </a:lnTo>
                  <a:lnTo>
                    <a:pt x="114600" y="37807"/>
                  </a:lnTo>
                  <a:lnTo>
                    <a:pt x="115188" y="0"/>
                  </a:lnTo>
                  <a:close/>
                </a:path>
                <a:path w="843914" h="114300">
                  <a:moveTo>
                    <a:pt x="114596" y="38095"/>
                  </a:moveTo>
                  <a:lnTo>
                    <a:pt x="114003" y="76194"/>
                  </a:lnTo>
                  <a:lnTo>
                    <a:pt x="843026" y="87172"/>
                  </a:lnTo>
                  <a:lnTo>
                    <a:pt x="843661" y="49072"/>
                  </a:lnTo>
                  <a:lnTo>
                    <a:pt x="114596" y="38095"/>
                  </a:lnTo>
                  <a:close/>
                </a:path>
                <a:path w="843914" h="114300">
                  <a:moveTo>
                    <a:pt x="95503" y="37807"/>
                  </a:moveTo>
                  <a:lnTo>
                    <a:pt x="94996" y="75907"/>
                  </a:lnTo>
                  <a:lnTo>
                    <a:pt x="114003" y="76194"/>
                  </a:lnTo>
                  <a:lnTo>
                    <a:pt x="114596" y="38095"/>
                  </a:lnTo>
                  <a:lnTo>
                    <a:pt x="95503" y="37807"/>
                  </a:lnTo>
                  <a:close/>
                </a:path>
                <a:path w="843914" h="114300">
                  <a:moveTo>
                    <a:pt x="114600" y="37807"/>
                  </a:moveTo>
                  <a:lnTo>
                    <a:pt x="95503" y="37807"/>
                  </a:lnTo>
                  <a:lnTo>
                    <a:pt x="114596" y="38095"/>
                  </a:lnTo>
                  <a:lnTo>
                    <a:pt x="114600" y="37807"/>
                  </a:lnTo>
                  <a:close/>
                </a:path>
              </a:pathLst>
            </a:custGeom>
            <a:solidFill>
              <a:srgbClr val="8063A1"/>
            </a:solidFill>
          </p:spPr>
          <p:txBody>
            <a:bodyPr wrap="square" lIns="0" tIns="0" rIns="0" bIns="0" rtlCol="0"/>
            <a:lstStyle/>
            <a:p>
              <a:endParaRPr/>
            </a:p>
          </p:txBody>
        </p:sp>
        <p:pic>
          <p:nvPicPr>
            <p:cNvPr id="85" name="object 85"/>
            <p:cNvPicPr/>
            <p:nvPr/>
          </p:nvPicPr>
          <p:blipFill>
            <a:blip r:embed="rId13" cstate="print"/>
            <a:stretch>
              <a:fillRect/>
            </a:stretch>
          </p:blipFill>
          <p:spPr>
            <a:xfrm>
              <a:off x="3485388" y="3866451"/>
              <a:ext cx="1039355" cy="310959"/>
            </a:xfrm>
            <a:prstGeom prst="rect">
              <a:avLst/>
            </a:prstGeom>
          </p:spPr>
        </p:pic>
        <p:sp>
          <p:nvSpPr>
            <p:cNvPr id="86" name="object 86"/>
            <p:cNvSpPr/>
            <p:nvPr/>
          </p:nvSpPr>
          <p:spPr>
            <a:xfrm>
              <a:off x="3643122" y="3945889"/>
              <a:ext cx="843915" cy="114300"/>
            </a:xfrm>
            <a:custGeom>
              <a:avLst/>
              <a:gdLst/>
              <a:ahLst/>
              <a:cxnLst/>
              <a:rect l="l" t="t" r="r" b="b"/>
              <a:pathLst>
                <a:path w="843914" h="114300">
                  <a:moveTo>
                    <a:pt x="115188" y="0"/>
                  </a:moveTo>
                  <a:lnTo>
                    <a:pt x="0" y="55372"/>
                  </a:lnTo>
                  <a:lnTo>
                    <a:pt x="113411" y="114173"/>
                  </a:lnTo>
                  <a:lnTo>
                    <a:pt x="114003" y="76106"/>
                  </a:lnTo>
                  <a:lnTo>
                    <a:pt x="94995" y="75818"/>
                  </a:lnTo>
                  <a:lnTo>
                    <a:pt x="95503" y="37718"/>
                  </a:lnTo>
                  <a:lnTo>
                    <a:pt x="114601" y="37718"/>
                  </a:lnTo>
                  <a:lnTo>
                    <a:pt x="115188" y="0"/>
                  </a:lnTo>
                  <a:close/>
                </a:path>
                <a:path w="843914" h="114300">
                  <a:moveTo>
                    <a:pt x="114597" y="38007"/>
                  </a:moveTo>
                  <a:lnTo>
                    <a:pt x="114003" y="76106"/>
                  </a:lnTo>
                  <a:lnTo>
                    <a:pt x="843026" y="87122"/>
                  </a:lnTo>
                  <a:lnTo>
                    <a:pt x="843533" y="49022"/>
                  </a:lnTo>
                  <a:lnTo>
                    <a:pt x="114597" y="38007"/>
                  </a:lnTo>
                  <a:close/>
                </a:path>
                <a:path w="843914" h="114300">
                  <a:moveTo>
                    <a:pt x="95503" y="37718"/>
                  </a:moveTo>
                  <a:lnTo>
                    <a:pt x="94995" y="75818"/>
                  </a:lnTo>
                  <a:lnTo>
                    <a:pt x="114003" y="76106"/>
                  </a:lnTo>
                  <a:lnTo>
                    <a:pt x="114597" y="38007"/>
                  </a:lnTo>
                  <a:lnTo>
                    <a:pt x="95503" y="37718"/>
                  </a:lnTo>
                  <a:close/>
                </a:path>
                <a:path w="843914" h="114300">
                  <a:moveTo>
                    <a:pt x="114601" y="37718"/>
                  </a:moveTo>
                  <a:lnTo>
                    <a:pt x="95503" y="37718"/>
                  </a:lnTo>
                  <a:lnTo>
                    <a:pt x="114597" y="38007"/>
                  </a:lnTo>
                  <a:lnTo>
                    <a:pt x="114601" y="37718"/>
                  </a:lnTo>
                  <a:close/>
                </a:path>
              </a:pathLst>
            </a:custGeom>
            <a:solidFill>
              <a:srgbClr val="8063A1"/>
            </a:solidFill>
          </p:spPr>
          <p:txBody>
            <a:bodyPr wrap="square" lIns="0" tIns="0" rIns="0" bIns="0" rtlCol="0"/>
            <a:lstStyle/>
            <a:p>
              <a:endParaRPr/>
            </a:p>
          </p:txBody>
        </p:sp>
        <p:pic>
          <p:nvPicPr>
            <p:cNvPr id="87" name="object 87"/>
            <p:cNvPicPr/>
            <p:nvPr/>
          </p:nvPicPr>
          <p:blipFill>
            <a:blip r:embed="rId13" cstate="print"/>
            <a:stretch>
              <a:fillRect/>
            </a:stretch>
          </p:blipFill>
          <p:spPr>
            <a:xfrm>
              <a:off x="3485388" y="1417383"/>
              <a:ext cx="1039355" cy="310959"/>
            </a:xfrm>
            <a:prstGeom prst="rect">
              <a:avLst/>
            </a:prstGeom>
          </p:spPr>
        </p:pic>
        <p:sp>
          <p:nvSpPr>
            <p:cNvPr id="88" name="object 88"/>
            <p:cNvSpPr/>
            <p:nvPr/>
          </p:nvSpPr>
          <p:spPr>
            <a:xfrm>
              <a:off x="3643122" y="1496821"/>
              <a:ext cx="843915" cy="114300"/>
            </a:xfrm>
            <a:custGeom>
              <a:avLst/>
              <a:gdLst/>
              <a:ahLst/>
              <a:cxnLst/>
              <a:rect l="l" t="t" r="r" b="b"/>
              <a:pathLst>
                <a:path w="843914" h="114300">
                  <a:moveTo>
                    <a:pt x="115188" y="0"/>
                  </a:moveTo>
                  <a:lnTo>
                    <a:pt x="0" y="55372"/>
                  </a:lnTo>
                  <a:lnTo>
                    <a:pt x="113411" y="114300"/>
                  </a:lnTo>
                  <a:lnTo>
                    <a:pt x="114005" y="76106"/>
                  </a:lnTo>
                  <a:lnTo>
                    <a:pt x="94995" y="75818"/>
                  </a:lnTo>
                  <a:lnTo>
                    <a:pt x="95503" y="37718"/>
                  </a:lnTo>
                  <a:lnTo>
                    <a:pt x="114602" y="37718"/>
                  </a:lnTo>
                  <a:lnTo>
                    <a:pt x="115188" y="0"/>
                  </a:lnTo>
                  <a:close/>
                </a:path>
                <a:path w="843914" h="114300">
                  <a:moveTo>
                    <a:pt x="114597" y="38007"/>
                  </a:moveTo>
                  <a:lnTo>
                    <a:pt x="114005" y="76106"/>
                  </a:lnTo>
                  <a:lnTo>
                    <a:pt x="843026" y="87122"/>
                  </a:lnTo>
                  <a:lnTo>
                    <a:pt x="843533" y="49022"/>
                  </a:lnTo>
                  <a:lnTo>
                    <a:pt x="114597" y="38007"/>
                  </a:lnTo>
                  <a:close/>
                </a:path>
                <a:path w="843914" h="114300">
                  <a:moveTo>
                    <a:pt x="95503" y="37718"/>
                  </a:moveTo>
                  <a:lnTo>
                    <a:pt x="94995" y="75818"/>
                  </a:lnTo>
                  <a:lnTo>
                    <a:pt x="114005" y="76106"/>
                  </a:lnTo>
                  <a:lnTo>
                    <a:pt x="114597" y="38007"/>
                  </a:lnTo>
                  <a:lnTo>
                    <a:pt x="95503" y="37718"/>
                  </a:lnTo>
                  <a:close/>
                </a:path>
                <a:path w="843914" h="114300">
                  <a:moveTo>
                    <a:pt x="114602" y="37718"/>
                  </a:moveTo>
                  <a:lnTo>
                    <a:pt x="95503" y="37718"/>
                  </a:lnTo>
                  <a:lnTo>
                    <a:pt x="114597" y="38007"/>
                  </a:lnTo>
                  <a:lnTo>
                    <a:pt x="114602" y="37718"/>
                  </a:lnTo>
                  <a:close/>
                </a:path>
              </a:pathLst>
            </a:custGeom>
            <a:solidFill>
              <a:srgbClr val="8063A1"/>
            </a:solidFill>
          </p:spPr>
          <p:txBody>
            <a:bodyPr wrap="square" lIns="0" tIns="0" rIns="0" bIns="0" rtlCol="0"/>
            <a:lstStyle/>
            <a:p>
              <a:endParaRPr/>
            </a:p>
          </p:txBody>
        </p:sp>
      </p:grpSp>
      <p:sp>
        <p:nvSpPr>
          <p:cNvPr id="89" name="object 89"/>
          <p:cNvSpPr txBox="1"/>
          <p:nvPr/>
        </p:nvSpPr>
        <p:spPr>
          <a:xfrm>
            <a:off x="3871721" y="2590038"/>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91" name="object 91"/>
          <p:cNvSpPr txBox="1"/>
          <p:nvPr/>
        </p:nvSpPr>
        <p:spPr>
          <a:xfrm>
            <a:off x="1164437" y="5725083"/>
            <a:ext cx="1631950" cy="280035"/>
          </a:xfrm>
          <a:prstGeom prst="rect">
            <a:avLst/>
          </a:prstGeom>
        </p:spPr>
        <p:txBody>
          <a:bodyPr vert="horz" wrap="square" lIns="0" tIns="0" rIns="0" bIns="0" rtlCol="0">
            <a:spAutoFit/>
          </a:bodyPr>
          <a:lstStyle/>
          <a:p>
            <a:pPr marL="12700">
              <a:lnSpc>
                <a:spcPts val="2005"/>
              </a:lnSpc>
            </a:pPr>
            <a:r>
              <a:rPr sz="2000" b="1" dirty="0">
                <a:latin typeface="Calibri"/>
                <a:cs typeface="Calibri"/>
              </a:rPr>
              <a:t>Add</a:t>
            </a:r>
            <a:r>
              <a:rPr sz="2000" b="1" spc="-45" dirty="0">
                <a:latin typeface="Calibri"/>
                <a:cs typeface="Calibri"/>
              </a:rPr>
              <a:t> </a:t>
            </a:r>
            <a:r>
              <a:rPr sz="2000" b="1" spc="-5" dirty="0">
                <a:latin typeface="Calibri"/>
                <a:cs typeface="Calibri"/>
              </a:rPr>
              <a:t>Round</a:t>
            </a:r>
            <a:r>
              <a:rPr sz="2000" b="1" spc="-70" dirty="0">
                <a:latin typeface="Calibri"/>
                <a:cs typeface="Calibri"/>
              </a:rPr>
              <a:t> </a:t>
            </a:r>
            <a:r>
              <a:rPr sz="2000" b="1" spc="-20" dirty="0">
                <a:latin typeface="Calibri"/>
                <a:cs typeface="Calibri"/>
              </a:rPr>
              <a:t>Key</a:t>
            </a:r>
            <a:endParaRPr sz="2000">
              <a:latin typeface="Calibri"/>
              <a:cs typeface="Calibri"/>
            </a:endParaRPr>
          </a:p>
        </p:txBody>
      </p:sp>
      <p:sp>
        <p:nvSpPr>
          <p:cNvPr id="92" name="object 92"/>
          <p:cNvSpPr txBox="1"/>
          <p:nvPr/>
        </p:nvSpPr>
        <p:spPr>
          <a:xfrm>
            <a:off x="5899530" y="5726353"/>
            <a:ext cx="487680" cy="317500"/>
          </a:xfrm>
          <a:prstGeom prst="rect">
            <a:avLst/>
          </a:prstGeom>
        </p:spPr>
        <p:txBody>
          <a:bodyPr vert="horz" wrap="square" lIns="0" tIns="8890" rIns="0" bIns="0" rtlCol="0">
            <a:spAutoFit/>
          </a:bodyPr>
          <a:lstStyle/>
          <a:p>
            <a:pPr marL="12700">
              <a:lnSpc>
                <a:spcPct val="100000"/>
              </a:lnSpc>
              <a:spcBef>
                <a:spcPts val="70"/>
              </a:spcBef>
            </a:pPr>
            <a:r>
              <a:rPr sz="3000" spc="7" baseline="11111" dirty="0">
                <a:latin typeface="Cambria Math"/>
                <a:cs typeface="Cambria Math"/>
              </a:rPr>
              <a:t>𝒘</a:t>
            </a:r>
            <a:r>
              <a:rPr sz="1450" spc="5" dirty="0">
                <a:latin typeface="Cambria Math"/>
                <a:cs typeface="Cambria Math"/>
              </a:rPr>
              <a:t>𝟒,</a:t>
            </a:r>
            <a:r>
              <a:rPr sz="1450" spc="15" dirty="0">
                <a:latin typeface="Cambria Math"/>
                <a:cs typeface="Cambria Math"/>
              </a:rPr>
              <a:t>𝟓</a:t>
            </a:r>
            <a:endParaRPr sz="1450">
              <a:latin typeface="Cambria Math"/>
              <a:cs typeface="Cambria Math"/>
            </a:endParaRPr>
          </a:p>
        </p:txBody>
      </p:sp>
      <p:sp>
        <p:nvSpPr>
          <p:cNvPr id="93" name="object 93"/>
          <p:cNvSpPr txBox="1"/>
          <p:nvPr/>
        </p:nvSpPr>
        <p:spPr>
          <a:xfrm>
            <a:off x="10477" y="6255384"/>
            <a:ext cx="4281805" cy="661035"/>
          </a:xfrm>
          <a:prstGeom prst="rect">
            <a:avLst/>
          </a:prstGeom>
        </p:spPr>
        <p:txBody>
          <a:bodyPr vert="horz" wrap="square" lIns="0" tIns="0" rIns="0" bIns="0" rtlCol="0">
            <a:spAutoFit/>
          </a:bodyPr>
          <a:lstStyle/>
          <a:p>
            <a:pPr marL="955040">
              <a:lnSpc>
                <a:spcPts val="2005"/>
              </a:lnSpc>
            </a:pPr>
            <a:r>
              <a:rPr sz="2000" b="1" dirty="0">
                <a:latin typeface="Calibri"/>
                <a:cs typeface="Calibri"/>
              </a:rPr>
              <a:t>16-bit</a:t>
            </a:r>
            <a:r>
              <a:rPr sz="2000" b="1" spc="-50" dirty="0">
                <a:latin typeface="Calibri"/>
                <a:cs typeface="Calibri"/>
              </a:rPr>
              <a:t> </a:t>
            </a:r>
            <a:r>
              <a:rPr sz="2000" b="1" spc="-5" dirty="0">
                <a:latin typeface="Calibri"/>
                <a:cs typeface="Calibri"/>
              </a:rPr>
              <a:t>Cipher</a:t>
            </a:r>
            <a:r>
              <a:rPr sz="2000" b="1" spc="-25" dirty="0">
                <a:latin typeface="Calibri"/>
                <a:cs typeface="Calibri"/>
              </a:rPr>
              <a:t> </a:t>
            </a:r>
            <a:r>
              <a:rPr sz="2000" b="1" spc="-15" dirty="0">
                <a:latin typeface="Calibri"/>
                <a:cs typeface="Calibri"/>
              </a:rPr>
              <a:t>text</a:t>
            </a:r>
            <a:endParaRPr sz="2000" dirty="0">
              <a:latin typeface="Calibri"/>
              <a:cs typeface="Calibri"/>
            </a:endParaRPr>
          </a:p>
          <a:p>
            <a:pPr marL="12700">
              <a:lnSpc>
                <a:spcPct val="100000"/>
              </a:lnSpc>
              <a:spcBef>
                <a:spcPts val="600"/>
              </a:spcBef>
            </a:pPr>
            <a:r>
              <a:rPr sz="2000" spc="-5" dirty="0">
                <a:solidFill>
                  <a:srgbClr val="FFFFFF"/>
                </a:solidFill>
                <a:latin typeface="Calibri"/>
                <a:cs typeface="Calibri"/>
              </a:rPr>
              <a:t>Simplified</a:t>
            </a:r>
            <a:r>
              <a:rPr sz="2000" spc="5" dirty="0">
                <a:solidFill>
                  <a:srgbClr val="FFFFFF"/>
                </a:solidFill>
                <a:latin typeface="Calibri"/>
                <a:cs typeface="Calibri"/>
              </a:rPr>
              <a:t> </a:t>
            </a:r>
            <a:r>
              <a:rPr sz="2000" spc="-5" dirty="0">
                <a:solidFill>
                  <a:srgbClr val="FFFFFF"/>
                </a:solidFill>
                <a:latin typeface="Calibri"/>
                <a:cs typeface="Calibri"/>
              </a:rPr>
              <a:t>Advanced</a:t>
            </a:r>
            <a:r>
              <a:rPr sz="2000" spc="-30" dirty="0">
                <a:solidFill>
                  <a:srgbClr val="FFFFFF"/>
                </a:solidFill>
                <a:latin typeface="Calibri"/>
                <a:cs typeface="Calibri"/>
              </a:rPr>
              <a:t> </a:t>
            </a:r>
            <a:r>
              <a:rPr sz="2000" dirty="0">
                <a:solidFill>
                  <a:srgbClr val="FFFFFF"/>
                </a:solidFill>
                <a:latin typeface="Calibri"/>
                <a:cs typeface="Calibri"/>
              </a:rPr>
              <a:t>Encryption</a:t>
            </a:r>
            <a:r>
              <a:rPr sz="2000" spc="-45" dirty="0">
                <a:solidFill>
                  <a:srgbClr val="FFFFFF"/>
                </a:solidFill>
                <a:latin typeface="Calibri"/>
                <a:cs typeface="Calibri"/>
              </a:rPr>
              <a:t> </a:t>
            </a:r>
            <a:r>
              <a:rPr sz="2000" spc="-5" dirty="0">
                <a:solidFill>
                  <a:srgbClr val="FFFFFF"/>
                </a:solidFill>
                <a:latin typeface="Calibri"/>
                <a:cs typeface="Calibri"/>
              </a:rPr>
              <a:t>Standard</a:t>
            </a:r>
            <a:endParaRPr sz="2000" dirty="0">
              <a:latin typeface="Calibri"/>
              <a:cs typeface="Calibri"/>
            </a:endParaRPr>
          </a:p>
        </p:txBody>
      </p:sp>
      <p:sp>
        <p:nvSpPr>
          <p:cNvPr id="90" name="object 90"/>
          <p:cNvSpPr txBox="1"/>
          <p:nvPr/>
        </p:nvSpPr>
        <p:spPr>
          <a:xfrm>
            <a:off x="3879341" y="4972050"/>
            <a:ext cx="1198245" cy="445134"/>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sp>
        <p:nvSpPr>
          <p:cNvPr id="94" name="TextBox 93"/>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95" name="Graphic 21"/>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96"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62066937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06146" y="972438"/>
            <a:ext cx="8674735" cy="49784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235" dirty="0">
                <a:solidFill>
                  <a:srgbClr val="0F243E"/>
                </a:solidFill>
                <a:latin typeface="Microsoft Sans Serif"/>
                <a:cs typeface="Microsoft Sans Serif"/>
              </a:rPr>
              <a:t>S-AES</a:t>
            </a:r>
            <a:r>
              <a:rPr sz="3100" spc="70" dirty="0">
                <a:solidFill>
                  <a:srgbClr val="0F243E"/>
                </a:solidFill>
                <a:latin typeface="Microsoft Sans Serif"/>
                <a:cs typeface="Microsoft Sans Serif"/>
              </a:rPr>
              <a:t> </a:t>
            </a:r>
            <a:r>
              <a:rPr sz="3100" spc="-95" dirty="0">
                <a:solidFill>
                  <a:srgbClr val="0F243E"/>
                </a:solidFill>
                <a:latin typeface="Microsoft Sans Serif"/>
                <a:cs typeface="Microsoft Sans Serif"/>
              </a:rPr>
              <a:t>Transformation</a:t>
            </a:r>
            <a:r>
              <a:rPr sz="3100" spc="105" dirty="0">
                <a:solidFill>
                  <a:srgbClr val="0F243E"/>
                </a:solidFill>
                <a:latin typeface="Microsoft Sans Serif"/>
                <a:cs typeface="Microsoft Sans Serif"/>
              </a:rPr>
              <a:t> </a:t>
            </a:r>
            <a:r>
              <a:rPr sz="3100" spc="-120" dirty="0">
                <a:solidFill>
                  <a:srgbClr val="0F243E"/>
                </a:solidFill>
                <a:latin typeface="Microsoft Sans Serif"/>
                <a:cs typeface="Microsoft Sans Serif"/>
              </a:rPr>
              <a:t>(Substitution</a:t>
            </a:r>
            <a:r>
              <a:rPr sz="3100" spc="114" dirty="0">
                <a:solidFill>
                  <a:srgbClr val="0F243E"/>
                </a:solidFill>
                <a:latin typeface="Microsoft Sans Serif"/>
                <a:cs typeface="Microsoft Sans Serif"/>
              </a:rPr>
              <a:t> </a:t>
            </a:r>
            <a:r>
              <a:rPr sz="3100" spc="-40" dirty="0">
                <a:solidFill>
                  <a:srgbClr val="0F243E"/>
                </a:solidFill>
                <a:latin typeface="Microsoft Sans Serif"/>
                <a:cs typeface="Microsoft Sans Serif"/>
              </a:rPr>
              <a:t>and</a:t>
            </a:r>
            <a:r>
              <a:rPr sz="3100" spc="95" dirty="0">
                <a:solidFill>
                  <a:srgbClr val="0F243E"/>
                </a:solidFill>
                <a:latin typeface="Microsoft Sans Serif"/>
                <a:cs typeface="Microsoft Sans Serif"/>
              </a:rPr>
              <a:t> </a:t>
            </a:r>
            <a:r>
              <a:rPr sz="3100" spc="-114" dirty="0">
                <a:solidFill>
                  <a:srgbClr val="0F243E"/>
                </a:solidFill>
                <a:latin typeface="Microsoft Sans Serif"/>
                <a:cs typeface="Microsoft Sans Serif"/>
              </a:rPr>
              <a:t>Shift</a:t>
            </a:r>
            <a:r>
              <a:rPr sz="3100" spc="85" dirty="0">
                <a:solidFill>
                  <a:srgbClr val="0F243E"/>
                </a:solidFill>
                <a:latin typeface="Microsoft Sans Serif"/>
                <a:cs typeface="Microsoft Sans Serif"/>
              </a:rPr>
              <a:t> </a:t>
            </a:r>
            <a:r>
              <a:rPr sz="3100" spc="-40" dirty="0">
                <a:solidFill>
                  <a:srgbClr val="0F243E"/>
                </a:solidFill>
                <a:latin typeface="Microsoft Sans Serif"/>
                <a:cs typeface="Microsoft Sans Serif"/>
              </a:rPr>
              <a:t>row)</a:t>
            </a:r>
            <a:endParaRPr sz="3100">
              <a:latin typeface="Microsoft Sans Serif"/>
              <a:cs typeface="Microsoft Sans Serif"/>
            </a:endParaRPr>
          </a:p>
        </p:txBody>
      </p:sp>
      <p:pic>
        <p:nvPicPr>
          <p:cNvPr id="9" name="object 9"/>
          <p:cNvPicPr/>
          <p:nvPr/>
        </p:nvPicPr>
        <p:blipFill>
          <a:blip r:embed="rId2" cstate="print"/>
          <a:stretch>
            <a:fillRect/>
          </a:stretch>
        </p:blipFill>
        <p:spPr>
          <a:xfrm>
            <a:off x="2361843" y="2343150"/>
            <a:ext cx="7773131" cy="1905000"/>
          </a:xfrm>
          <a:prstGeom prst="rect">
            <a:avLst/>
          </a:prstGeom>
        </p:spPr>
      </p:pic>
      <p:pic>
        <p:nvPicPr>
          <p:cNvPr id="10" name="object 10"/>
          <p:cNvPicPr/>
          <p:nvPr/>
        </p:nvPicPr>
        <p:blipFill>
          <a:blip r:embed="rId3" cstate="print"/>
          <a:stretch>
            <a:fillRect/>
          </a:stretch>
        </p:blipFill>
        <p:spPr>
          <a:xfrm>
            <a:off x="2560710" y="5200650"/>
            <a:ext cx="7477488" cy="1181100"/>
          </a:xfrm>
          <a:prstGeom prst="rect">
            <a:avLst/>
          </a:prstGeom>
        </p:spPr>
      </p:pic>
      <p:sp>
        <p:nvSpPr>
          <p:cNvPr id="11" name="object 11"/>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2" name="TextBox 11"/>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4"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48521921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06146" y="936701"/>
            <a:ext cx="10246995" cy="276606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175" dirty="0">
                <a:solidFill>
                  <a:srgbClr val="0F243E"/>
                </a:solidFill>
                <a:latin typeface="Microsoft Sans Serif"/>
                <a:cs typeface="Microsoft Sans Serif"/>
              </a:rPr>
              <a:t>Round</a:t>
            </a:r>
            <a:r>
              <a:rPr sz="3100" spc="65" dirty="0">
                <a:solidFill>
                  <a:srgbClr val="0F243E"/>
                </a:solidFill>
                <a:latin typeface="Microsoft Sans Serif"/>
                <a:cs typeface="Microsoft Sans Serif"/>
              </a:rPr>
              <a:t> 2</a:t>
            </a:r>
            <a:endParaRPr sz="3100">
              <a:latin typeface="Microsoft Sans Serif"/>
              <a:cs typeface="Microsoft Sans Serif"/>
            </a:endParaRPr>
          </a:p>
          <a:p>
            <a:pPr marL="12700">
              <a:lnSpc>
                <a:spcPct val="100000"/>
              </a:lnSpc>
              <a:spcBef>
                <a:spcPts val="2235"/>
              </a:spcBef>
              <a:tabLst>
                <a:tab pos="527685" algn="l"/>
              </a:tabLst>
            </a:pPr>
            <a:r>
              <a:rPr sz="3100" spc="-35" dirty="0">
                <a:solidFill>
                  <a:srgbClr val="0F243E"/>
                </a:solidFill>
                <a:latin typeface="Microsoft Sans Serif"/>
                <a:cs typeface="Microsoft Sans Serif"/>
              </a:rPr>
              <a:t>1)	</a:t>
            </a:r>
            <a:r>
              <a:rPr sz="3100" dirty="0">
                <a:solidFill>
                  <a:srgbClr val="0F243E"/>
                </a:solidFill>
                <a:latin typeface="Microsoft Sans Serif"/>
                <a:cs typeface="Microsoft Sans Serif"/>
              </a:rPr>
              <a:t>Nibble</a:t>
            </a:r>
            <a:r>
              <a:rPr sz="3100" spc="90" dirty="0">
                <a:solidFill>
                  <a:srgbClr val="0F243E"/>
                </a:solidFill>
                <a:latin typeface="Microsoft Sans Serif"/>
                <a:cs typeface="Microsoft Sans Serif"/>
              </a:rPr>
              <a:t> </a:t>
            </a:r>
            <a:r>
              <a:rPr sz="3100" spc="-120" dirty="0">
                <a:solidFill>
                  <a:srgbClr val="0F243E"/>
                </a:solidFill>
                <a:latin typeface="Microsoft Sans Serif"/>
                <a:cs typeface="Microsoft Sans Serif"/>
              </a:rPr>
              <a:t>Substitution</a:t>
            </a:r>
            <a:r>
              <a:rPr sz="3100" spc="90" dirty="0">
                <a:solidFill>
                  <a:srgbClr val="0F243E"/>
                </a:solidFill>
                <a:latin typeface="Microsoft Sans Serif"/>
                <a:cs typeface="Microsoft Sans Serif"/>
              </a:rPr>
              <a:t> </a:t>
            </a:r>
            <a:r>
              <a:rPr sz="3100" spc="30" dirty="0">
                <a:solidFill>
                  <a:srgbClr val="0F243E"/>
                </a:solidFill>
                <a:latin typeface="Microsoft Sans Serif"/>
                <a:cs typeface="Microsoft Sans Serif"/>
              </a:rPr>
              <a:t>:</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15" dirty="0">
                <a:solidFill>
                  <a:srgbClr val="0F243E"/>
                </a:solidFill>
                <a:latin typeface="Microsoft Sans Serif"/>
                <a:cs typeface="Microsoft Sans Serif"/>
              </a:rPr>
              <a:t>SubNib(</a:t>
            </a:r>
            <a:r>
              <a:rPr sz="3100" spc="-15" dirty="0">
                <a:solidFill>
                  <a:srgbClr val="FF0000"/>
                </a:solidFill>
                <a:latin typeface="Microsoft Sans Serif"/>
                <a:cs typeface="Microsoft Sans Serif"/>
              </a:rPr>
              <a:t>0010</a:t>
            </a:r>
            <a:r>
              <a:rPr sz="3100" spc="80" dirty="0">
                <a:solidFill>
                  <a:srgbClr val="FF0000"/>
                </a:solidFill>
                <a:latin typeface="Microsoft Sans Serif"/>
                <a:cs typeface="Microsoft Sans Serif"/>
              </a:rPr>
              <a:t> </a:t>
            </a:r>
            <a:r>
              <a:rPr sz="3100" spc="60" dirty="0">
                <a:solidFill>
                  <a:srgbClr val="00AF50"/>
                </a:solidFill>
                <a:latin typeface="Microsoft Sans Serif"/>
                <a:cs typeface="Microsoft Sans Serif"/>
              </a:rPr>
              <a:t>1011</a:t>
            </a:r>
            <a:r>
              <a:rPr sz="3100" spc="70" dirty="0">
                <a:solidFill>
                  <a:srgbClr val="00AF50"/>
                </a:solidFill>
                <a:latin typeface="Microsoft Sans Serif"/>
                <a:cs typeface="Microsoft Sans Serif"/>
              </a:rPr>
              <a:t> </a:t>
            </a:r>
            <a:r>
              <a:rPr sz="3100" spc="60" dirty="0">
                <a:solidFill>
                  <a:srgbClr val="006FC0"/>
                </a:solidFill>
                <a:latin typeface="Microsoft Sans Serif"/>
                <a:cs typeface="Microsoft Sans Serif"/>
              </a:rPr>
              <a:t>0001</a:t>
            </a:r>
            <a:r>
              <a:rPr sz="3100" spc="70" dirty="0">
                <a:solidFill>
                  <a:srgbClr val="006FC0"/>
                </a:solidFill>
                <a:latin typeface="Microsoft Sans Serif"/>
                <a:cs typeface="Microsoft Sans Serif"/>
              </a:rPr>
              <a:t> </a:t>
            </a:r>
            <a:r>
              <a:rPr sz="3100" spc="15" dirty="0">
                <a:solidFill>
                  <a:srgbClr val="FFC000"/>
                </a:solidFill>
                <a:latin typeface="Microsoft Sans Serif"/>
                <a:cs typeface="Microsoft Sans Serif"/>
              </a:rPr>
              <a:t>1011</a:t>
            </a:r>
            <a:r>
              <a:rPr sz="3100" spc="15" dirty="0">
                <a:solidFill>
                  <a:srgbClr val="0F243E"/>
                </a:solidFill>
                <a:latin typeface="Microsoft Sans Serif"/>
                <a:cs typeface="Microsoft Sans Serif"/>
              </a:rPr>
              <a:t>)=</a:t>
            </a:r>
            <a:r>
              <a:rPr sz="3100" spc="60" dirty="0">
                <a:solidFill>
                  <a:srgbClr val="0F243E"/>
                </a:solidFill>
                <a:latin typeface="Microsoft Sans Serif"/>
                <a:cs typeface="Microsoft Sans Serif"/>
              </a:rPr>
              <a:t> 1010</a:t>
            </a:r>
            <a:r>
              <a:rPr sz="3100" spc="70" dirty="0">
                <a:solidFill>
                  <a:srgbClr val="0F243E"/>
                </a:solidFill>
                <a:latin typeface="Microsoft Sans Serif"/>
                <a:cs typeface="Microsoft Sans Serif"/>
              </a:rPr>
              <a:t> </a:t>
            </a:r>
            <a:r>
              <a:rPr sz="3100" spc="60" dirty="0">
                <a:solidFill>
                  <a:srgbClr val="00AF50"/>
                </a:solidFill>
                <a:latin typeface="Microsoft Sans Serif"/>
                <a:cs typeface="Microsoft Sans Serif"/>
              </a:rPr>
              <a:t>0011</a:t>
            </a:r>
            <a:r>
              <a:rPr sz="3100" spc="70" dirty="0">
                <a:solidFill>
                  <a:srgbClr val="00AF50"/>
                </a:solidFill>
                <a:latin typeface="Microsoft Sans Serif"/>
                <a:cs typeface="Microsoft Sans Serif"/>
              </a:rPr>
              <a:t> </a:t>
            </a:r>
            <a:r>
              <a:rPr sz="3100" spc="60" dirty="0">
                <a:solidFill>
                  <a:srgbClr val="006FC0"/>
                </a:solidFill>
                <a:latin typeface="Microsoft Sans Serif"/>
                <a:cs typeface="Microsoft Sans Serif"/>
              </a:rPr>
              <a:t>0100</a:t>
            </a:r>
            <a:r>
              <a:rPr sz="3100" spc="70" dirty="0">
                <a:solidFill>
                  <a:srgbClr val="006FC0"/>
                </a:solidFill>
                <a:latin typeface="Microsoft Sans Serif"/>
                <a:cs typeface="Microsoft Sans Serif"/>
              </a:rPr>
              <a:t> </a:t>
            </a:r>
            <a:r>
              <a:rPr sz="3100" spc="60" dirty="0">
                <a:solidFill>
                  <a:srgbClr val="FFC000"/>
                </a:solidFill>
                <a:latin typeface="Microsoft Sans Serif"/>
                <a:cs typeface="Microsoft Sans Serif"/>
              </a:rPr>
              <a:t>0011</a:t>
            </a:r>
            <a:endParaRPr sz="3100">
              <a:latin typeface="Microsoft Sans Serif"/>
              <a:cs typeface="Microsoft Sans Serif"/>
            </a:endParaRPr>
          </a:p>
          <a:p>
            <a:pPr marL="12700">
              <a:lnSpc>
                <a:spcPct val="100000"/>
              </a:lnSpc>
              <a:spcBef>
                <a:spcPts val="2235"/>
              </a:spcBef>
              <a:tabLst>
                <a:tab pos="527685" algn="l"/>
              </a:tabLst>
            </a:pPr>
            <a:r>
              <a:rPr sz="3100" spc="-35" dirty="0">
                <a:solidFill>
                  <a:srgbClr val="0F243E"/>
                </a:solidFill>
                <a:latin typeface="Microsoft Sans Serif"/>
                <a:cs typeface="Microsoft Sans Serif"/>
              </a:rPr>
              <a:t>2)	</a:t>
            </a:r>
            <a:r>
              <a:rPr sz="3100" spc="-114" dirty="0">
                <a:solidFill>
                  <a:srgbClr val="0F243E"/>
                </a:solidFill>
                <a:latin typeface="Microsoft Sans Serif"/>
                <a:cs typeface="Microsoft Sans Serif"/>
              </a:rPr>
              <a:t>Shift</a:t>
            </a:r>
            <a:r>
              <a:rPr sz="3100" spc="40" dirty="0">
                <a:solidFill>
                  <a:srgbClr val="0F243E"/>
                </a:solidFill>
                <a:latin typeface="Microsoft Sans Serif"/>
                <a:cs typeface="Microsoft Sans Serif"/>
              </a:rPr>
              <a:t> </a:t>
            </a:r>
            <a:r>
              <a:rPr sz="3100" spc="-150" dirty="0">
                <a:solidFill>
                  <a:srgbClr val="0F243E"/>
                </a:solidFill>
                <a:latin typeface="Microsoft Sans Serif"/>
                <a:cs typeface="Microsoft Sans Serif"/>
              </a:rPr>
              <a:t>Row:</a:t>
            </a:r>
            <a:endParaRPr sz="3100">
              <a:latin typeface="Microsoft Sans Serif"/>
              <a:cs typeface="Microsoft Sans Serif"/>
            </a:endParaRPr>
          </a:p>
        </p:txBody>
      </p:sp>
      <p:sp>
        <p:nvSpPr>
          <p:cNvPr id="9" name="object 9"/>
          <p:cNvSpPr txBox="1"/>
          <p:nvPr/>
        </p:nvSpPr>
        <p:spPr>
          <a:xfrm>
            <a:off x="206146" y="3960952"/>
            <a:ext cx="5838825" cy="2009775"/>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110" dirty="0">
                <a:solidFill>
                  <a:srgbClr val="0F243E"/>
                </a:solidFill>
                <a:latin typeface="Microsoft Sans Serif"/>
                <a:cs typeface="Microsoft Sans Serif"/>
              </a:rPr>
              <a:t>Swap</a:t>
            </a:r>
            <a:r>
              <a:rPr sz="3100" spc="65" dirty="0">
                <a:solidFill>
                  <a:srgbClr val="0F243E"/>
                </a:solidFill>
                <a:latin typeface="Microsoft Sans Serif"/>
                <a:cs typeface="Microsoft Sans Serif"/>
              </a:rPr>
              <a:t> </a:t>
            </a:r>
            <a:r>
              <a:rPr sz="3100" spc="-15" dirty="0">
                <a:solidFill>
                  <a:srgbClr val="0F243E"/>
                </a:solidFill>
                <a:latin typeface="Microsoft Sans Serif"/>
                <a:cs typeface="Microsoft Sans Serif"/>
              </a:rPr>
              <a:t>2nd</a:t>
            </a:r>
            <a:r>
              <a:rPr sz="3100" spc="90" dirty="0">
                <a:solidFill>
                  <a:srgbClr val="0F243E"/>
                </a:solidFill>
                <a:latin typeface="Microsoft Sans Serif"/>
                <a:cs typeface="Microsoft Sans Serif"/>
              </a:rPr>
              <a:t> </a:t>
            </a:r>
            <a:r>
              <a:rPr sz="3100" spc="-50" dirty="0">
                <a:solidFill>
                  <a:srgbClr val="0F243E"/>
                </a:solidFill>
                <a:latin typeface="Microsoft Sans Serif"/>
                <a:cs typeface="Microsoft Sans Serif"/>
              </a:rPr>
              <a:t>nibble</a:t>
            </a:r>
            <a:r>
              <a:rPr sz="3100" spc="85" dirty="0">
                <a:solidFill>
                  <a:srgbClr val="0F243E"/>
                </a:solidFill>
                <a:latin typeface="Microsoft Sans Serif"/>
                <a:cs typeface="Microsoft Sans Serif"/>
              </a:rPr>
              <a:t> </a:t>
            </a:r>
            <a:r>
              <a:rPr sz="3100" spc="-40" dirty="0">
                <a:solidFill>
                  <a:srgbClr val="0F243E"/>
                </a:solidFill>
                <a:latin typeface="Microsoft Sans Serif"/>
                <a:cs typeface="Microsoft Sans Serif"/>
              </a:rPr>
              <a:t>and</a:t>
            </a:r>
            <a:r>
              <a:rPr sz="3100" spc="85" dirty="0">
                <a:solidFill>
                  <a:srgbClr val="0F243E"/>
                </a:solidFill>
                <a:latin typeface="Microsoft Sans Serif"/>
                <a:cs typeface="Microsoft Sans Serif"/>
              </a:rPr>
              <a:t> </a:t>
            </a:r>
            <a:r>
              <a:rPr sz="3100" spc="-55" dirty="0">
                <a:solidFill>
                  <a:srgbClr val="0F243E"/>
                </a:solidFill>
                <a:latin typeface="Microsoft Sans Serif"/>
                <a:cs typeface="Microsoft Sans Serif"/>
              </a:rPr>
              <a:t>4th</a:t>
            </a:r>
            <a:r>
              <a:rPr sz="3100" spc="85" dirty="0">
                <a:solidFill>
                  <a:srgbClr val="0F243E"/>
                </a:solidFill>
                <a:latin typeface="Microsoft Sans Serif"/>
                <a:cs typeface="Microsoft Sans Serif"/>
              </a:rPr>
              <a:t> </a:t>
            </a:r>
            <a:r>
              <a:rPr sz="3100" spc="-50" dirty="0">
                <a:solidFill>
                  <a:srgbClr val="0F243E"/>
                </a:solidFill>
                <a:latin typeface="Microsoft Sans Serif"/>
                <a:cs typeface="Microsoft Sans Serif"/>
              </a:rPr>
              <a:t>nibble</a:t>
            </a:r>
            <a:endParaRPr sz="3100">
              <a:latin typeface="Microsoft Sans Serif"/>
              <a:cs typeface="Microsoft Sans Serif"/>
            </a:endParaRPr>
          </a:p>
          <a:p>
            <a:pPr marL="451484" marR="46990" indent="-452120" algn="r">
              <a:lnSpc>
                <a:spcPct val="100000"/>
              </a:lnSpc>
              <a:spcBef>
                <a:spcPts val="2235"/>
              </a:spcBef>
              <a:buFont typeface="Wingdings"/>
              <a:buChar char=""/>
              <a:tabLst>
                <a:tab pos="452120" algn="l"/>
              </a:tabLst>
            </a:pPr>
            <a:r>
              <a:rPr sz="3100" spc="-105" dirty="0">
                <a:solidFill>
                  <a:srgbClr val="0F243E"/>
                </a:solidFill>
                <a:latin typeface="Microsoft Sans Serif"/>
                <a:cs typeface="Microsoft Sans Serif"/>
              </a:rPr>
              <a:t>ShRow(1010</a:t>
            </a:r>
            <a:r>
              <a:rPr sz="3100" spc="80" dirty="0">
                <a:solidFill>
                  <a:srgbClr val="0F243E"/>
                </a:solidFill>
                <a:latin typeface="Microsoft Sans Serif"/>
                <a:cs typeface="Microsoft Sans Serif"/>
              </a:rPr>
              <a:t> </a:t>
            </a:r>
            <a:r>
              <a:rPr sz="3100" spc="60" dirty="0">
                <a:solidFill>
                  <a:srgbClr val="FFC000"/>
                </a:solidFill>
                <a:latin typeface="Microsoft Sans Serif"/>
                <a:cs typeface="Microsoft Sans Serif"/>
              </a:rPr>
              <a:t>0011</a:t>
            </a:r>
            <a:r>
              <a:rPr sz="3100" spc="70" dirty="0">
                <a:solidFill>
                  <a:srgbClr val="FFC000"/>
                </a:solidFill>
                <a:latin typeface="Microsoft Sans Serif"/>
                <a:cs typeface="Microsoft Sans Serif"/>
              </a:rPr>
              <a:t> </a:t>
            </a:r>
            <a:r>
              <a:rPr sz="3100" spc="60" dirty="0">
                <a:solidFill>
                  <a:srgbClr val="0F243E"/>
                </a:solidFill>
                <a:latin typeface="Microsoft Sans Serif"/>
                <a:cs typeface="Microsoft Sans Serif"/>
              </a:rPr>
              <a:t>0100</a:t>
            </a:r>
            <a:r>
              <a:rPr sz="3100" spc="70" dirty="0">
                <a:solidFill>
                  <a:srgbClr val="0F243E"/>
                </a:solidFill>
                <a:latin typeface="Microsoft Sans Serif"/>
                <a:cs typeface="Microsoft Sans Serif"/>
              </a:rPr>
              <a:t> </a:t>
            </a:r>
            <a:r>
              <a:rPr sz="3100" spc="20" dirty="0">
                <a:solidFill>
                  <a:srgbClr val="00AFEF"/>
                </a:solidFill>
                <a:latin typeface="Microsoft Sans Serif"/>
                <a:cs typeface="Microsoft Sans Serif"/>
              </a:rPr>
              <a:t>0011</a:t>
            </a:r>
            <a:r>
              <a:rPr sz="3100" spc="20" dirty="0">
                <a:solidFill>
                  <a:srgbClr val="0F243E"/>
                </a:solidFill>
                <a:latin typeface="Microsoft Sans Serif"/>
                <a:cs typeface="Microsoft Sans Serif"/>
              </a:rPr>
              <a:t>)</a:t>
            </a:r>
            <a:endParaRPr sz="3100">
              <a:latin typeface="Microsoft Sans Serif"/>
              <a:cs typeface="Microsoft Sans Serif"/>
            </a:endParaRPr>
          </a:p>
          <a:p>
            <a:pPr marR="129539" algn="r">
              <a:lnSpc>
                <a:spcPct val="100000"/>
              </a:lnSpc>
              <a:spcBef>
                <a:spcPts val="2235"/>
              </a:spcBef>
            </a:pPr>
            <a:r>
              <a:rPr sz="3100" spc="-20" dirty="0">
                <a:solidFill>
                  <a:srgbClr val="0F243E"/>
                </a:solidFill>
                <a:latin typeface="Microsoft Sans Serif"/>
                <a:cs typeface="Microsoft Sans Serif"/>
              </a:rPr>
              <a:t>=</a:t>
            </a:r>
            <a:r>
              <a:rPr sz="3100" spc="60" dirty="0">
                <a:solidFill>
                  <a:srgbClr val="0F243E"/>
                </a:solidFill>
                <a:latin typeface="Microsoft Sans Serif"/>
                <a:cs typeface="Microsoft Sans Serif"/>
              </a:rPr>
              <a:t> 1010 </a:t>
            </a:r>
            <a:r>
              <a:rPr sz="3100" spc="60" dirty="0">
                <a:solidFill>
                  <a:srgbClr val="00AFEF"/>
                </a:solidFill>
                <a:latin typeface="Microsoft Sans Serif"/>
                <a:cs typeface="Microsoft Sans Serif"/>
              </a:rPr>
              <a:t>0011 </a:t>
            </a:r>
            <a:r>
              <a:rPr sz="3100" spc="60" dirty="0">
                <a:solidFill>
                  <a:srgbClr val="0F243E"/>
                </a:solidFill>
                <a:latin typeface="Microsoft Sans Serif"/>
                <a:cs typeface="Microsoft Sans Serif"/>
              </a:rPr>
              <a:t>0100</a:t>
            </a:r>
            <a:r>
              <a:rPr sz="3100" spc="50" dirty="0">
                <a:solidFill>
                  <a:srgbClr val="0F243E"/>
                </a:solidFill>
                <a:latin typeface="Microsoft Sans Serif"/>
                <a:cs typeface="Microsoft Sans Serif"/>
              </a:rPr>
              <a:t> </a:t>
            </a:r>
            <a:r>
              <a:rPr sz="3100" spc="60" dirty="0">
                <a:solidFill>
                  <a:srgbClr val="FFC000"/>
                </a:solidFill>
                <a:latin typeface="Microsoft Sans Serif"/>
                <a:cs typeface="Microsoft Sans Serif"/>
              </a:rPr>
              <a:t>0011</a:t>
            </a:r>
            <a:endParaRPr sz="3100">
              <a:latin typeface="Microsoft Sans Serif"/>
              <a:cs typeface="Microsoft Sans Serif"/>
            </a:endParaRPr>
          </a:p>
        </p:txBody>
      </p:sp>
      <p:pic>
        <p:nvPicPr>
          <p:cNvPr id="10" name="object 10"/>
          <p:cNvPicPr/>
          <p:nvPr/>
        </p:nvPicPr>
        <p:blipFill>
          <a:blip r:embed="rId2" cstate="print"/>
          <a:stretch>
            <a:fillRect/>
          </a:stretch>
        </p:blipFill>
        <p:spPr>
          <a:xfrm>
            <a:off x="7655090" y="3979710"/>
            <a:ext cx="4083905" cy="2326083"/>
          </a:xfrm>
          <a:prstGeom prst="rect">
            <a:avLst/>
          </a:prstGeom>
        </p:spPr>
      </p:pic>
      <p:sp>
        <p:nvSpPr>
          <p:cNvPr id="11" name="object 11"/>
          <p:cNvSpPr txBox="1"/>
          <p:nvPr/>
        </p:nvSpPr>
        <p:spPr>
          <a:xfrm>
            <a:off x="7892542" y="4086809"/>
            <a:ext cx="704850" cy="377190"/>
          </a:xfrm>
          <a:prstGeom prst="rect">
            <a:avLst/>
          </a:prstGeom>
        </p:spPr>
        <p:txBody>
          <a:bodyPr vert="horz" wrap="square" lIns="0" tIns="13335" rIns="0" bIns="0" rtlCol="0">
            <a:spAutoFit/>
          </a:bodyPr>
          <a:lstStyle/>
          <a:p>
            <a:pPr marL="12700">
              <a:lnSpc>
                <a:spcPct val="100000"/>
              </a:lnSpc>
              <a:spcBef>
                <a:spcPts val="105"/>
              </a:spcBef>
            </a:pPr>
            <a:r>
              <a:rPr sz="2300" b="1" dirty="0">
                <a:latin typeface="Calibri"/>
                <a:cs typeface="Calibri"/>
              </a:rPr>
              <a:t>S-B</a:t>
            </a:r>
            <a:r>
              <a:rPr sz="2300" b="1" spc="-50" dirty="0">
                <a:latin typeface="Calibri"/>
                <a:cs typeface="Calibri"/>
              </a:rPr>
              <a:t>o</a:t>
            </a:r>
            <a:r>
              <a:rPr sz="2300" b="1" dirty="0">
                <a:latin typeface="Calibri"/>
                <a:cs typeface="Calibri"/>
              </a:rPr>
              <a:t>x</a:t>
            </a:r>
            <a:endParaRPr sz="2300">
              <a:latin typeface="Calibri"/>
              <a:cs typeface="Calibri"/>
            </a:endParaRPr>
          </a:p>
        </p:txBody>
      </p:sp>
      <p:sp>
        <p:nvSpPr>
          <p:cNvPr id="12" name="object 12"/>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3" name="TextBox 12"/>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5"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87362218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2255" y="1816544"/>
            <a:ext cx="12215495" cy="5055235"/>
            <a:chOff x="-12255" y="1816544"/>
            <a:chExt cx="12215495" cy="5055235"/>
          </a:xfrm>
        </p:grpSpPr>
        <p:sp>
          <p:nvSpPr>
            <p:cNvPr id="3" name="object 3"/>
            <p:cNvSpPr/>
            <p:nvPr/>
          </p:nvSpPr>
          <p:spPr>
            <a:xfrm>
              <a:off x="131826" y="4371594"/>
              <a:ext cx="3657600" cy="1740535"/>
            </a:xfrm>
            <a:custGeom>
              <a:avLst/>
              <a:gdLst/>
              <a:ahLst/>
              <a:cxnLst/>
              <a:rect l="l" t="t" r="r" b="b"/>
              <a:pathLst>
                <a:path w="3657600" h="1740535">
                  <a:moveTo>
                    <a:pt x="3657600" y="0"/>
                  </a:moveTo>
                  <a:lnTo>
                    <a:pt x="0" y="0"/>
                  </a:lnTo>
                  <a:lnTo>
                    <a:pt x="0" y="1740407"/>
                  </a:lnTo>
                  <a:lnTo>
                    <a:pt x="3657600" y="1740407"/>
                  </a:lnTo>
                  <a:lnTo>
                    <a:pt x="3657600" y="0"/>
                  </a:lnTo>
                  <a:close/>
                </a:path>
              </a:pathLst>
            </a:custGeom>
            <a:solidFill>
              <a:srgbClr val="4F81BC"/>
            </a:solidFill>
          </p:spPr>
          <p:txBody>
            <a:bodyPr wrap="square" lIns="0" tIns="0" rIns="0" bIns="0" rtlCol="0"/>
            <a:lstStyle/>
            <a:p>
              <a:endParaRPr/>
            </a:p>
          </p:txBody>
        </p:sp>
        <p:sp>
          <p:nvSpPr>
            <p:cNvPr id="4" name="object 4"/>
            <p:cNvSpPr/>
            <p:nvPr/>
          </p:nvSpPr>
          <p:spPr>
            <a:xfrm>
              <a:off x="131826" y="4371594"/>
              <a:ext cx="3657600" cy="1740535"/>
            </a:xfrm>
            <a:custGeom>
              <a:avLst/>
              <a:gdLst/>
              <a:ahLst/>
              <a:cxnLst/>
              <a:rect l="l" t="t" r="r" b="b"/>
              <a:pathLst>
                <a:path w="3657600" h="1740535">
                  <a:moveTo>
                    <a:pt x="0" y="1740407"/>
                  </a:moveTo>
                  <a:lnTo>
                    <a:pt x="3657600" y="1740407"/>
                  </a:lnTo>
                  <a:lnTo>
                    <a:pt x="3657600" y="0"/>
                  </a:lnTo>
                  <a:lnTo>
                    <a:pt x="0" y="0"/>
                  </a:lnTo>
                  <a:lnTo>
                    <a:pt x="0" y="1740407"/>
                  </a:lnTo>
                  <a:close/>
                </a:path>
              </a:pathLst>
            </a:custGeom>
            <a:ln w="25908">
              <a:solidFill>
                <a:srgbClr val="385D89"/>
              </a:solidFill>
            </a:ln>
          </p:spPr>
          <p:txBody>
            <a:bodyPr wrap="square" lIns="0" tIns="0" rIns="0" bIns="0" rtlCol="0"/>
            <a:lstStyle/>
            <a:p>
              <a:endParaRPr/>
            </a:p>
          </p:txBody>
        </p:sp>
        <p:sp>
          <p:nvSpPr>
            <p:cNvPr id="5" name="object 5"/>
            <p:cNvSpPr/>
            <p:nvPr/>
          </p:nvSpPr>
          <p:spPr>
            <a:xfrm>
              <a:off x="151637" y="1829562"/>
              <a:ext cx="3657600" cy="2464435"/>
            </a:xfrm>
            <a:custGeom>
              <a:avLst/>
              <a:gdLst/>
              <a:ahLst/>
              <a:cxnLst/>
              <a:rect l="l" t="t" r="r" b="b"/>
              <a:pathLst>
                <a:path w="3657600" h="2464435">
                  <a:moveTo>
                    <a:pt x="3657600" y="0"/>
                  </a:moveTo>
                  <a:lnTo>
                    <a:pt x="0" y="0"/>
                  </a:lnTo>
                  <a:lnTo>
                    <a:pt x="0" y="2464308"/>
                  </a:lnTo>
                  <a:lnTo>
                    <a:pt x="3657600" y="2464308"/>
                  </a:lnTo>
                  <a:lnTo>
                    <a:pt x="3657600" y="0"/>
                  </a:lnTo>
                  <a:close/>
                </a:path>
              </a:pathLst>
            </a:custGeom>
            <a:solidFill>
              <a:srgbClr val="4F81BC"/>
            </a:solidFill>
          </p:spPr>
          <p:txBody>
            <a:bodyPr wrap="square" lIns="0" tIns="0" rIns="0" bIns="0" rtlCol="0"/>
            <a:lstStyle/>
            <a:p>
              <a:endParaRPr/>
            </a:p>
          </p:txBody>
        </p:sp>
        <p:sp>
          <p:nvSpPr>
            <p:cNvPr id="6" name="object 6"/>
            <p:cNvSpPr/>
            <p:nvPr/>
          </p:nvSpPr>
          <p:spPr>
            <a:xfrm>
              <a:off x="151637" y="1829562"/>
              <a:ext cx="3657600" cy="2464435"/>
            </a:xfrm>
            <a:custGeom>
              <a:avLst/>
              <a:gdLst/>
              <a:ahLst/>
              <a:cxnLst/>
              <a:rect l="l" t="t" r="r" b="b"/>
              <a:pathLst>
                <a:path w="3657600" h="2464435">
                  <a:moveTo>
                    <a:pt x="0" y="2464308"/>
                  </a:moveTo>
                  <a:lnTo>
                    <a:pt x="3657600" y="2464308"/>
                  </a:lnTo>
                  <a:lnTo>
                    <a:pt x="3657600" y="0"/>
                  </a:lnTo>
                  <a:lnTo>
                    <a:pt x="0" y="0"/>
                  </a:lnTo>
                  <a:lnTo>
                    <a:pt x="0" y="2464308"/>
                  </a:lnTo>
                  <a:close/>
                </a:path>
              </a:pathLst>
            </a:custGeom>
            <a:ln w="25908">
              <a:solidFill>
                <a:srgbClr val="385D89"/>
              </a:solidFill>
            </a:ln>
          </p:spPr>
          <p:txBody>
            <a:bodyPr wrap="square" lIns="0" tIns="0" rIns="0" bIns="0" rtlCol="0"/>
            <a:lstStyle/>
            <a:p>
              <a:endParaRPr/>
            </a:p>
          </p:txBody>
        </p:sp>
        <p:sp>
          <p:nvSpPr>
            <p:cNvPr id="7" name="object 7"/>
            <p:cNvSpPr/>
            <p:nvPr/>
          </p:nvSpPr>
          <p:spPr>
            <a:xfrm>
              <a:off x="293370" y="25915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8" name="object 8"/>
            <p:cNvSpPr/>
            <p:nvPr/>
          </p:nvSpPr>
          <p:spPr>
            <a:xfrm>
              <a:off x="293370" y="25915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15" name="object 15"/>
          <p:cNvSpPr txBox="1"/>
          <p:nvPr/>
        </p:nvSpPr>
        <p:spPr>
          <a:xfrm>
            <a:off x="1451610" y="2600070"/>
            <a:ext cx="103505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Shift</a:t>
            </a:r>
            <a:r>
              <a:rPr sz="2000" b="1" spc="-80" dirty="0">
                <a:latin typeface="Calibri"/>
                <a:cs typeface="Calibri"/>
              </a:rPr>
              <a:t> </a:t>
            </a:r>
            <a:r>
              <a:rPr sz="2000" b="1" spc="-15" dirty="0">
                <a:latin typeface="Calibri"/>
                <a:cs typeface="Calibri"/>
              </a:rPr>
              <a:t>Row</a:t>
            </a:r>
            <a:endParaRPr sz="2000">
              <a:latin typeface="Calibri"/>
              <a:cs typeface="Calibri"/>
            </a:endParaRPr>
          </a:p>
        </p:txBody>
      </p:sp>
      <p:grpSp>
        <p:nvGrpSpPr>
          <p:cNvPr id="16" name="object 16"/>
          <p:cNvGrpSpPr/>
          <p:nvPr/>
        </p:nvGrpSpPr>
        <p:grpSpPr>
          <a:xfrm>
            <a:off x="280352" y="3188144"/>
            <a:ext cx="3378835" cy="407034"/>
            <a:chOff x="280352" y="3188144"/>
            <a:chExt cx="3378835" cy="407034"/>
          </a:xfrm>
        </p:grpSpPr>
        <p:sp>
          <p:nvSpPr>
            <p:cNvPr id="17" name="object 17"/>
            <p:cNvSpPr/>
            <p:nvPr/>
          </p:nvSpPr>
          <p:spPr>
            <a:xfrm>
              <a:off x="293370" y="32011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18" name="object 18"/>
            <p:cNvSpPr/>
            <p:nvPr/>
          </p:nvSpPr>
          <p:spPr>
            <a:xfrm>
              <a:off x="293370" y="32011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19" name="object 19"/>
          <p:cNvSpPr txBox="1"/>
          <p:nvPr/>
        </p:nvSpPr>
        <p:spPr>
          <a:xfrm>
            <a:off x="1268730" y="3209670"/>
            <a:ext cx="1400810" cy="330835"/>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Mix</a:t>
            </a:r>
            <a:r>
              <a:rPr sz="2000" b="1" spc="-70" dirty="0">
                <a:latin typeface="Calibri"/>
                <a:cs typeface="Calibri"/>
              </a:rPr>
              <a:t> </a:t>
            </a:r>
            <a:r>
              <a:rPr sz="2000" b="1" dirty="0">
                <a:latin typeface="Calibri"/>
                <a:cs typeface="Calibri"/>
              </a:rPr>
              <a:t>Columns</a:t>
            </a:r>
            <a:endParaRPr sz="2000">
              <a:latin typeface="Calibri"/>
              <a:cs typeface="Calibri"/>
            </a:endParaRPr>
          </a:p>
        </p:txBody>
      </p:sp>
      <p:grpSp>
        <p:nvGrpSpPr>
          <p:cNvPr id="20" name="object 20"/>
          <p:cNvGrpSpPr/>
          <p:nvPr/>
        </p:nvGrpSpPr>
        <p:grpSpPr>
          <a:xfrm>
            <a:off x="286448" y="3797744"/>
            <a:ext cx="3378835" cy="407034"/>
            <a:chOff x="286448" y="3797744"/>
            <a:chExt cx="3378835" cy="407034"/>
          </a:xfrm>
        </p:grpSpPr>
        <p:sp>
          <p:nvSpPr>
            <p:cNvPr id="21" name="object 21"/>
            <p:cNvSpPr/>
            <p:nvPr/>
          </p:nvSpPr>
          <p:spPr>
            <a:xfrm>
              <a:off x="299466" y="38107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2" name="object 22"/>
            <p:cNvSpPr/>
            <p:nvPr/>
          </p:nvSpPr>
          <p:spPr>
            <a:xfrm>
              <a:off x="299466" y="38107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23" name="object 23"/>
          <p:cNvSpPr txBox="1"/>
          <p:nvPr/>
        </p:nvSpPr>
        <p:spPr>
          <a:xfrm>
            <a:off x="1159560"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24" name="object 24"/>
          <p:cNvGrpSpPr/>
          <p:nvPr/>
        </p:nvGrpSpPr>
        <p:grpSpPr>
          <a:xfrm>
            <a:off x="1812035" y="2953499"/>
            <a:ext cx="315595" cy="1033780"/>
            <a:chOff x="1812035" y="2953499"/>
            <a:chExt cx="315595" cy="1033780"/>
          </a:xfrm>
        </p:grpSpPr>
        <p:pic>
          <p:nvPicPr>
            <p:cNvPr id="25" name="object 25"/>
            <p:cNvPicPr/>
            <p:nvPr/>
          </p:nvPicPr>
          <p:blipFill>
            <a:blip r:embed="rId2" cstate="print"/>
            <a:stretch>
              <a:fillRect/>
            </a:stretch>
          </p:blipFill>
          <p:spPr>
            <a:xfrm>
              <a:off x="1812035" y="2953499"/>
              <a:ext cx="310959" cy="423684"/>
            </a:xfrm>
            <a:prstGeom prst="rect">
              <a:avLst/>
            </a:prstGeom>
          </p:spPr>
        </p:pic>
        <p:pic>
          <p:nvPicPr>
            <p:cNvPr id="26" name="object 26"/>
            <p:cNvPicPr/>
            <p:nvPr/>
          </p:nvPicPr>
          <p:blipFill>
            <a:blip r:embed="rId3" cstate="print"/>
            <a:stretch>
              <a:fillRect/>
            </a:stretch>
          </p:blipFill>
          <p:spPr>
            <a:xfrm>
              <a:off x="1912619" y="2972562"/>
              <a:ext cx="114300" cy="228600"/>
            </a:xfrm>
            <a:prstGeom prst="rect">
              <a:avLst/>
            </a:prstGeom>
          </p:spPr>
        </p:pic>
        <p:pic>
          <p:nvPicPr>
            <p:cNvPr id="27" name="object 27"/>
            <p:cNvPicPr/>
            <p:nvPr/>
          </p:nvPicPr>
          <p:blipFill>
            <a:blip r:embed="rId4" cstate="print"/>
            <a:stretch>
              <a:fillRect/>
            </a:stretch>
          </p:blipFill>
          <p:spPr>
            <a:xfrm>
              <a:off x="1816607" y="3561588"/>
              <a:ext cx="310959" cy="425195"/>
            </a:xfrm>
            <a:prstGeom prst="rect">
              <a:avLst/>
            </a:prstGeom>
          </p:spPr>
        </p:pic>
        <p:pic>
          <p:nvPicPr>
            <p:cNvPr id="28" name="object 28"/>
            <p:cNvPicPr/>
            <p:nvPr/>
          </p:nvPicPr>
          <p:blipFill>
            <a:blip r:embed="rId5" cstate="print"/>
            <a:stretch>
              <a:fillRect/>
            </a:stretch>
          </p:blipFill>
          <p:spPr>
            <a:xfrm>
              <a:off x="1915159" y="3581781"/>
              <a:ext cx="114300" cy="228981"/>
            </a:xfrm>
            <a:prstGeom prst="rect">
              <a:avLst/>
            </a:prstGeom>
          </p:spPr>
        </p:pic>
      </p:grpSp>
      <p:sp>
        <p:nvSpPr>
          <p:cNvPr id="29" name="object 29"/>
          <p:cNvSpPr txBox="1"/>
          <p:nvPr/>
        </p:nvSpPr>
        <p:spPr>
          <a:xfrm>
            <a:off x="293370" y="752094"/>
            <a:ext cx="3352800" cy="381000"/>
          </a:xfrm>
          <a:prstGeom prst="rect">
            <a:avLst/>
          </a:prstGeom>
          <a:ln w="25907">
            <a:solidFill>
              <a:srgbClr val="F79546"/>
            </a:solidFill>
          </a:ln>
        </p:spPr>
        <p:txBody>
          <a:bodyPr vert="horz" wrap="square" lIns="0" tIns="21590" rIns="0" bIns="0" rtlCol="0">
            <a:spAutoFit/>
          </a:bodyPr>
          <a:lstStyle/>
          <a:p>
            <a:pPr marL="840105">
              <a:lnSpc>
                <a:spcPct val="100000"/>
              </a:lnSpc>
              <a:spcBef>
                <a:spcPts val="170"/>
              </a:spcBef>
            </a:pPr>
            <a:r>
              <a:rPr sz="2000" b="1" dirty="0">
                <a:latin typeface="Calibri"/>
                <a:cs typeface="Calibri"/>
              </a:rPr>
              <a:t>16-bit</a:t>
            </a:r>
            <a:r>
              <a:rPr sz="2000" b="1" spc="-50" dirty="0">
                <a:latin typeface="Calibri"/>
                <a:cs typeface="Calibri"/>
              </a:rPr>
              <a:t> </a:t>
            </a:r>
            <a:r>
              <a:rPr sz="2000" b="1" spc="-5" dirty="0">
                <a:latin typeface="Calibri"/>
                <a:cs typeface="Calibri"/>
              </a:rPr>
              <a:t>Plain</a:t>
            </a:r>
            <a:r>
              <a:rPr sz="2000" b="1" spc="-35" dirty="0">
                <a:latin typeface="Calibri"/>
                <a:cs typeface="Calibri"/>
              </a:rPr>
              <a:t> </a:t>
            </a:r>
            <a:r>
              <a:rPr sz="2000" b="1" spc="-20" dirty="0">
                <a:latin typeface="Calibri"/>
                <a:cs typeface="Calibri"/>
              </a:rPr>
              <a:t>text</a:t>
            </a:r>
            <a:endParaRPr sz="2000">
              <a:latin typeface="Calibri"/>
              <a:cs typeface="Calibri"/>
            </a:endParaRPr>
          </a:p>
        </p:txBody>
      </p:sp>
      <p:sp>
        <p:nvSpPr>
          <p:cNvPr id="30" name="object 30"/>
          <p:cNvSpPr/>
          <p:nvPr/>
        </p:nvSpPr>
        <p:spPr>
          <a:xfrm>
            <a:off x="304038"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31" name="object 31"/>
          <p:cNvSpPr txBox="1"/>
          <p:nvPr/>
        </p:nvSpPr>
        <p:spPr>
          <a:xfrm>
            <a:off x="1047089" y="6182055"/>
            <a:ext cx="186563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16-bit</a:t>
            </a:r>
            <a:r>
              <a:rPr sz="2000" b="1" spc="-55" dirty="0">
                <a:latin typeface="Calibri"/>
                <a:cs typeface="Calibri"/>
              </a:rPr>
              <a:t> </a:t>
            </a:r>
            <a:r>
              <a:rPr sz="2000" b="1" spc="-5" dirty="0">
                <a:latin typeface="Calibri"/>
                <a:cs typeface="Calibri"/>
              </a:rPr>
              <a:t>Cipher</a:t>
            </a:r>
            <a:r>
              <a:rPr sz="2000" b="1" spc="-35" dirty="0">
                <a:latin typeface="Calibri"/>
                <a:cs typeface="Calibri"/>
              </a:rPr>
              <a:t> </a:t>
            </a:r>
            <a:r>
              <a:rPr sz="2000" b="1" spc="-15" dirty="0">
                <a:latin typeface="Calibri"/>
                <a:cs typeface="Calibri"/>
              </a:rPr>
              <a:t>text</a:t>
            </a:r>
            <a:endParaRPr sz="2000">
              <a:latin typeface="Calibri"/>
              <a:cs typeface="Calibri"/>
            </a:endParaRPr>
          </a:p>
        </p:txBody>
      </p:sp>
      <p:grpSp>
        <p:nvGrpSpPr>
          <p:cNvPr id="32" name="object 32"/>
          <p:cNvGrpSpPr/>
          <p:nvPr/>
        </p:nvGrpSpPr>
        <p:grpSpPr>
          <a:xfrm>
            <a:off x="286448" y="4419536"/>
            <a:ext cx="3378835" cy="407034"/>
            <a:chOff x="286448" y="4419536"/>
            <a:chExt cx="3378835" cy="407034"/>
          </a:xfrm>
        </p:grpSpPr>
        <p:sp>
          <p:nvSpPr>
            <p:cNvPr id="33" name="object 33"/>
            <p:cNvSpPr/>
            <p:nvPr/>
          </p:nvSpPr>
          <p:spPr>
            <a:xfrm>
              <a:off x="299466" y="44325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4" name="object 34"/>
            <p:cNvSpPr/>
            <p:nvPr/>
          </p:nvSpPr>
          <p:spPr>
            <a:xfrm>
              <a:off x="299466" y="44325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35" name="object 35"/>
          <p:cNvSpPr txBox="1"/>
          <p:nvPr/>
        </p:nvSpPr>
        <p:spPr>
          <a:xfrm>
            <a:off x="941628" y="4441952"/>
            <a:ext cx="2065655"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Nibble</a:t>
            </a:r>
            <a:r>
              <a:rPr sz="2000" b="1" spc="-7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36" name="object 36"/>
          <p:cNvGrpSpPr/>
          <p:nvPr/>
        </p:nvGrpSpPr>
        <p:grpSpPr>
          <a:xfrm>
            <a:off x="286448" y="5029136"/>
            <a:ext cx="3378835" cy="407034"/>
            <a:chOff x="286448" y="5029136"/>
            <a:chExt cx="3378835" cy="407034"/>
          </a:xfrm>
        </p:grpSpPr>
        <p:sp>
          <p:nvSpPr>
            <p:cNvPr id="37" name="object 37"/>
            <p:cNvSpPr/>
            <p:nvPr/>
          </p:nvSpPr>
          <p:spPr>
            <a:xfrm>
              <a:off x="299466" y="50421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8" name="object 38"/>
            <p:cNvSpPr/>
            <p:nvPr/>
          </p:nvSpPr>
          <p:spPr>
            <a:xfrm>
              <a:off x="299466" y="50421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39" name="object 39"/>
          <p:cNvSpPr txBox="1"/>
          <p:nvPr/>
        </p:nvSpPr>
        <p:spPr>
          <a:xfrm>
            <a:off x="1456689" y="5051552"/>
            <a:ext cx="103505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Shift</a:t>
            </a:r>
            <a:r>
              <a:rPr sz="2000" b="1" spc="-80" dirty="0">
                <a:latin typeface="Calibri"/>
                <a:cs typeface="Calibri"/>
              </a:rPr>
              <a:t> </a:t>
            </a:r>
            <a:r>
              <a:rPr sz="2000" b="1" spc="-15" dirty="0">
                <a:latin typeface="Calibri"/>
                <a:cs typeface="Calibri"/>
              </a:rPr>
              <a:t>Row</a:t>
            </a:r>
            <a:endParaRPr sz="2000">
              <a:latin typeface="Calibri"/>
              <a:cs typeface="Calibri"/>
            </a:endParaRPr>
          </a:p>
        </p:txBody>
      </p:sp>
      <p:grpSp>
        <p:nvGrpSpPr>
          <p:cNvPr id="40" name="object 40"/>
          <p:cNvGrpSpPr/>
          <p:nvPr/>
        </p:nvGrpSpPr>
        <p:grpSpPr>
          <a:xfrm>
            <a:off x="291020" y="5638736"/>
            <a:ext cx="3378835" cy="407034"/>
            <a:chOff x="291020" y="5638736"/>
            <a:chExt cx="3378835" cy="407034"/>
          </a:xfrm>
        </p:grpSpPr>
        <p:sp>
          <p:nvSpPr>
            <p:cNvPr id="41" name="object 41"/>
            <p:cNvSpPr/>
            <p:nvPr/>
          </p:nvSpPr>
          <p:spPr>
            <a:xfrm>
              <a:off x="304038" y="56517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4AACC5"/>
            </a:solidFill>
          </p:spPr>
          <p:txBody>
            <a:bodyPr wrap="square" lIns="0" tIns="0" rIns="0" bIns="0" rtlCol="0"/>
            <a:lstStyle/>
            <a:p>
              <a:endParaRPr/>
            </a:p>
          </p:txBody>
        </p:sp>
        <p:sp>
          <p:nvSpPr>
            <p:cNvPr id="42" name="object 42"/>
            <p:cNvSpPr/>
            <p:nvPr/>
          </p:nvSpPr>
          <p:spPr>
            <a:xfrm>
              <a:off x="304038" y="56517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357C91"/>
              </a:solidFill>
            </a:ln>
          </p:spPr>
          <p:txBody>
            <a:bodyPr wrap="square" lIns="0" tIns="0" rIns="0" bIns="0" rtlCol="0"/>
            <a:lstStyle/>
            <a:p>
              <a:endParaRPr/>
            </a:p>
          </p:txBody>
        </p:sp>
      </p:grpSp>
      <p:sp>
        <p:nvSpPr>
          <p:cNvPr id="43" name="object 43"/>
          <p:cNvSpPr txBox="1"/>
          <p:nvPr/>
        </p:nvSpPr>
        <p:spPr>
          <a:xfrm>
            <a:off x="1164437" y="5661456"/>
            <a:ext cx="1631950" cy="330835"/>
          </a:xfrm>
          <a:prstGeom prst="rect">
            <a:avLst/>
          </a:prstGeom>
        </p:spPr>
        <p:txBody>
          <a:bodyPr vert="horz" wrap="square" lIns="0" tIns="12700" rIns="0" bIns="0" rtlCol="0">
            <a:spAutoFit/>
          </a:bodyPr>
          <a:lstStyle/>
          <a:p>
            <a:pPr marL="12700">
              <a:lnSpc>
                <a:spcPct val="100000"/>
              </a:lnSpc>
              <a:spcBef>
                <a:spcPts val="100"/>
              </a:spcBef>
            </a:pPr>
            <a:r>
              <a:rPr sz="2000" b="1" dirty="0">
                <a:solidFill>
                  <a:srgbClr val="FFFFFF"/>
                </a:solidFill>
                <a:latin typeface="Calibri"/>
                <a:cs typeface="Calibri"/>
              </a:rPr>
              <a:t>Add</a:t>
            </a:r>
            <a:r>
              <a:rPr sz="2000" b="1" spc="-45" dirty="0">
                <a:solidFill>
                  <a:srgbClr val="FFFFFF"/>
                </a:solidFill>
                <a:latin typeface="Calibri"/>
                <a:cs typeface="Calibri"/>
              </a:rPr>
              <a:t> </a:t>
            </a:r>
            <a:r>
              <a:rPr sz="2000" b="1" spc="-5" dirty="0">
                <a:solidFill>
                  <a:srgbClr val="FFFFFF"/>
                </a:solidFill>
                <a:latin typeface="Calibri"/>
                <a:cs typeface="Calibri"/>
              </a:rPr>
              <a:t>Round</a:t>
            </a:r>
            <a:r>
              <a:rPr sz="2000" b="1" spc="-70" dirty="0">
                <a:solidFill>
                  <a:srgbClr val="FFFFFF"/>
                </a:solidFill>
                <a:latin typeface="Calibri"/>
                <a:cs typeface="Calibri"/>
              </a:rPr>
              <a:t> </a:t>
            </a:r>
            <a:r>
              <a:rPr sz="2000" b="1" spc="-20" dirty="0">
                <a:solidFill>
                  <a:srgbClr val="FFFFFF"/>
                </a:solidFill>
                <a:latin typeface="Calibri"/>
                <a:cs typeface="Calibri"/>
              </a:rPr>
              <a:t>Key</a:t>
            </a:r>
            <a:endParaRPr sz="2000">
              <a:latin typeface="Calibri"/>
              <a:cs typeface="Calibri"/>
            </a:endParaRPr>
          </a:p>
        </p:txBody>
      </p:sp>
      <p:grpSp>
        <p:nvGrpSpPr>
          <p:cNvPr id="44" name="object 44"/>
          <p:cNvGrpSpPr/>
          <p:nvPr/>
        </p:nvGrpSpPr>
        <p:grpSpPr>
          <a:xfrm>
            <a:off x="280352" y="1968944"/>
            <a:ext cx="3378835" cy="3858895"/>
            <a:chOff x="280352" y="1968944"/>
            <a:chExt cx="3378835" cy="3858895"/>
          </a:xfrm>
        </p:grpSpPr>
        <p:pic>
          <p:nvPicPr>
            <p:cNvPr id="45" name="object 45"/>
            <p:cNvPicPr/>
            <p:nvPr/>
          </p:nvPicPr>
          <p:blipFill>
            <a:blip r:embed="rId2" cstate="print"/>
            <a:stretch>
              <a:fillRect/>
            </a:stretch>
          </p:blipFill>
          <p:spPr>
            <a:xfrm>
              <a:off x="1818131" y="4794491"/>
              <a:ext cx="310959" cy="423684"/>
            </a:xfrm>
            <a:prstGeom prst="rect">
              <a:avLst/>
            </a:prstGeom>
          </p:spPr>
        </p:pic>
        <p:pic>
          <p:nvPicPr>
            <p:cNvPr id="46" name="object 46"/>
            <p:cNvPicPr/>
            <p:nvPr/>
          </p:nvPicPr>
          <p:blipFill>
            <a:blip r:embed="rId3" cstate="print"/>
            <a:stretch>
              <a:fillRect/>
            </a:stretch>
          </p:blipFill>
          <p:spPr>
            <a:xfrm>
              <a:off x="1918716" y="4813554"/>
              <a:ext cx="114300" cy="228600"/>
            </a:xfrm>
            <a:prstGeom prst="rect">
              <a:avLst/>
            </a:prstGeom>
          </p:spPr>
        </p:pic>
        <p:pic>
          <p:nvPicPr>
            <p:cNvPr id="47" name="object 47"/>
            <p:cNvPicPr/>
            <p:nvPr/>
          </p:nvPicPr>
          <p:blipFill>
            <a:blip r:embed="rId4" cstate="print"/>
            <a:stretch>
              <a:fillRect/>
            </a:stretch>
          </p:blipFill>
          <p:spPr>
            <a:xfrm>
              <a:off x="1822704" y="5402579"/>
              <a:ext cx="310959" cy="425195"/>
            </a:xfrm>
            <a:prstGeom prst="rect">
              <a:avLst/>
            </a:prstGeom>
          </p:spPr>
        </p:pic>
        <p:pic>
          <p:nvPicPr>
            <p:cNvPr id="48" name="object 48"/>
            <p:cNvPicPr/>
            <p:nvPr/>
          </p:nvPicPr>
          <p:blipFill>
            <a:blip r:embed="rId5" cstate="print"/>
            <a:stretch>
              <a:fillRect/>
            </a:stretch>
          </p:blipFill>
          <p:spPr>
            <a:xfrm>
              <a:off x="1921256" y="5422772"/>
              <a:ext cx="114300" cy="228981"/>
            </a:xfrm>
            <a:prstGeom prst="rect">
              <a:avLst/>
            </a:prstGeom>
          </p:spPr>
        </p:pic>
        <p:sp>
          <p:nvSpPr>
            <p:cNvPr id="49" name="object 49"/>
            <p:cNvSpPr/>
            <p:nvPr/>
          </p:nvSpPr>
          <p:spPr>
            <a:xfrm>
              <a:off x="293370" y="19819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50" name="object 50"/>
            <p:cNvSpPr/>
            <p:nvPr/>
          </p:nvSpPr>
          <p:spPr>
            <a:xfrm>
              <a:off x="293370" y="19819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51" name="object 51"/>
          <p:cNvSpPr txBox="1"/>
          <p:nvPr/>
        </p:nvSpPr>
        <p:spPr>
          <a:xfrm>
            <a:off x="936447" y="1989785"/>
            <a:ext cx="2066925"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Nibble</a:t>
            </a:r>
            <a:r>
              <a:rPr sz="2000" b="1" spc="-6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52" name="object 52"/>
          <p:cNvGrpSpPr/>
          <p:nvPr/>
        </p:nvGrpSpPr>
        <p:grpSpPr>
          <a:xfrm>
            <a:off x="280352" y="1356296"/>
            <a:ext cx="3378835" cy="1411605"/>
            <a:chOff x="280352" y="1356296"/>
            <a:chExt cx="3378835" cy="1411605"/>
          </a:xfrm>
        </p:grpSpPr>
        <p:pic>
          <p:nvPicPr>
            <p:cNvPr id="53" name="object 53"/>
            <p:cNvPicPr/>
            <p:nvPr/>
          </p:nvPicPr>
          <p:blipFill>
            <a:blip r:embed="rId2" cstate="print"/>
            <a:stretch>
              <a:fillRect/>
            </a:stretch>
          </p:blipFill>
          <p:spPr>
            <a:xfrm>
              <a:off x="1812036" y="2343899"/>
              <a:ext cx="310959" cy="423684"/>
            </a:xfrm>
            <a:prstGeom prst="rect">
              <a:avLst/>
            </a:prstGeom>
          </p:spPr>
        </p:pic>
        <p:pic>
          <p:nvPicPr>
            <p:cNvPr id="54" name="object 54"/>
            <p:cNvPicPr/>
            <p:nvPr/>
          </p:nvPicPr>
          <p:blipFill>
            <a:blip r:embed="rId3" cstate="print"/>
            <a:stretch>
              <a:fillRect/>
            </a:stretch>
          </p:blipFill>
          <p:spPr>
            <a:xfrm>
              <a:off x="1912619" y="2362961"/>
              <a:ext cx="114300" cy="228600"/>
            </a:xfrm>
            <a:prstGeom prst="rect">
              <a:avLst/>
            </a:prstGeom>
          </p:spPr>
        </p:pic>
        <p:sp>
          <p:nvSpPr>
            <p:cNvPr id="55" name="object 55"/>
            <p:cNvSpPr/>
            <p:nvPr/>
          </p:nvSpPr>
          <p:spPr>
            <a:xfrm>
              <a:off x="2933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56" name="object 56"/>
          <p:cNvSpPr txBox="1"/>
          <p:nvPr/>
        </p:nvSpPr>
        <p:spPr>
          <a:xfrm>
            <a:off x="1154379"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57" name="object 57"/>
          <p:cNvGrpSpPr/>
          <p:nvPr/>
        </p:nvGrpSpPr>
        <p:grpSpPr>
          <a:xfrm>
            <a:off x="1812035" y="1114018"/>
            <a:ext cx="6049010" cy="5354320"/>
            <a:chOff x="1812035" y="1114018"/>
            <a:chExt cx="6049010" cy="5354320"/>
          </a:xfrm>
        </p:grpSpPr>
        <p:pic>
          <p:nvPicPr>
            <p:cNvPr id="58" name="object 58"/>
            <p:cNvPicPr/>
            <p:nvPr/>
          </p:nvPicPr>
          <p:blipFill>
            <a:blip r:embed="rId2" cstate="print"/>
            <a:stretch>
              <a:fillRect/>
            </a:stretch>
          </p:blipFill>
          <p:spPr>
            <a:xfrm>
              <a:off x="1812035" y="1731251"/>
              <a:ext cx="310959" cy="423684"/>
            </a:xfrm>
            <a:prstGeom prst="rect">
              <a:avLst/>
            </a:prstGeom>
          </p:spPr>
        </p:pic>
        <p:pic>
          <p:nvPicPr>
            <p:cNvPr id="59" name="object 59"/>
            <p:cNvPicPr/>
            <p:nvPr/>
          </p:nvPicPr>
          <p:blipFill>
            <a:blip r:embed="rId3" cstate="print"/>
            <a:stretch>
              <a:fillRect/>
            </a:stretch>
          </p:blipFill>
          <p:spPr>
            <a:xfrm>
              <a:off x="1912619" y="1750314"/>
              <a:ext cx="114300" cy="228600"/>
            </a:xfrm>
            <a:prstGeom prst="rect">
              <a:avLst/>
            </a:prstGeom>
          </p:spPr>
        </p:pic>
        <p:pic>
          <p:nvPicPr>
            <p:cNvPr id="60" name="object 60"/>
            <p:cNvPicPr/>
            <p:nvPr/>
          </p:nvPicPr>
          <p:blipFill>
            <a:blip r:embed="rId2" cstate="print"/>
            <a:stretch>
              <a:fillRect/>
            </a:stretch>
          </p:blipFill>
          <p:spPr>
            <a:xfrm>
              <a:off x="1825751" y="4184891"/>
              <a:ext cx="310959" cy="423684"/>
            </a:xfrm>
            <a:prstGeom prst="rect">
              <a:avLst/>
            </a:prstGeom>
          </p:spPr>
        </p:pic>
        <p:pic>
          <p:nvPicPr>
            <p:cNvPr id="61" name="object 61"/>
            <p:cNvPicPr/>
            <p:nvPr/>
          </p:nvPicPr>
          <p:blipFill>
            <a:blip r:embed="rId3" cstate="print"/>
            <a:stretch>
              <a:fillRect/>
            </a:stretch>
          </p:blipFill>
          <p:spPr>
            <a:xfrm>
              <a:off x="1926335" y="4203954"/>
              <a:ext cx="114300" cy="228600"/>
            </a:xfrm>
            <a:prstGeom prst="rect">
              <a:avLst/>
            </a:prstGeom>
          </p:spPr>
        </p:pic>
        <p:pic>
          <p:nvPicPr>
            <p:cNvPr id="62" name="object 62"/>
            <p:cNvPicPr/>
            <p:nvPr/>
          </p:nvPicPr>
          <p:blipFill>
            <a:blip r:embed="rId6" cstate="print"/>
            <a:stretch>
              <a:fillRect/>
            </a:stretch>
          </p:blipFill>
          <p:spPr>
            <a:xfrm>
              <a:off x="1812035" y="1114018"/>
              <a:ext cx="310959" cy="431317"/>
            </a:xfrm>
            <a:prstGeom prst="rect">
              <a:avLst/>
            </a:prstGeom>
          </p:spPr>
        </p:pic>
        <p:pic>
          <p:nvPicPr>
            <p:cNvPr id="63" name="object 63"/>
            <p:cNvPicPr/>
            <p:nvPr/>
          </p:nvPicPr>
          <p:blipFill>
            <a:blip r:embed="rId7" cstate="print"/>
            <a:stretch>
              <a:fillRect/>
            </a:stretch>
          </p:blipFill>
          <p:spPr>
            <a:xfrm>
              <a:off x="1912619" y="1133094"/>
              <a:ext cx="114300" cy="236219"/>
            </a:xfrm>
            <a:prstGeom prst="rect">
              <a:avLst/>
            </a:prstGeom>
          </p:spPr>
        </p:pic>
        <p:pic>
          <p:nvPicPr>
            <p:cNvPr id="64" name="object 64"/>
            <p:cNvPicPr/>
            <p:nvPr/>
          </p:nvPicPr>
          <p:blipFill>
            <a:blip r:embed="rId8" cstate="print"/>
            <a:stretch>
              <a:fillRect/>
            </a:stretch>
          </p:blipFill>
          <p:spPr>
            <a:xfrm>
              <a:off x="1822703" y="6001512"/>
              <a:ext cx="310959" cy="466382"/>
            </a:xfrm>
            <a:prstGeom prst="rect">
              <a:avLst/>
            </a:prstGeom>
          </p:spPr>
        </p:pic>
        <p:sp>
          <p:nvSpPr>
            <p:cNvPr id="65" name="object 65"/>
            <p:cNvSpPr/>
            <p:nvPr/>
          </p:nvSpPr>
          <p:spPr>
            <a:xfrm>
              <a:off x="1923287" y="6020562"/>
              <a:ext cx="114300" cy="270510"/>
            </a:xfrm>
            <a:custGeom>
              <a:avLst/>
              <a:gdLst/>
              <a:ahLst/>
              <a:cxnLst/>
              <a:rect l="l" t="t" r="r" b="b"/>
              <a:pathLst>
                <a:path w="114300" h="270510">
                  <a:moveTo>
                    <a:pt x="38100" y="156209"/>
                  </a:moveTo>
                  <a:lnTo>
                    <a:pt x="0" y="156209"/>
                  </a:lnTo>
                  <a:lnTo>
                    <a:pt x="57150" y="270509"/>
                  </a:lnTo>
                  <a:lnTo>
                    <a:pt x="104775" y="175259"/>
                  </a:lnTo>
                  <a:lnTo>
                    <a:pt x="38100" y="175259"/>
                  </a:lnTo>
                  <a:lnTo>
                    <a:pt x="38100" y="156209"/>
                  </a:lnTo>
                  <a:close/>
                </a:path>
                <a:path w="114300" h="270510">
                  <a:moveTo>
                    <a:pt x="76200" y="0"/>
                  </a:moveTo>
                  <a:lnTo>
                    <a:pt x="38100" y="0"/>
                  </a:lnTo>
                  <a:lnTo>
                    <a:pt x="38100" y="175259"/>
                  </a:lnTo>
                  <a:lnTo>
                    <a:pt x="76200" y="175259"/>
                  </a:lnTo>
                  <a:lnTo>
                    <a:pt x="76200" y="0"/>
                  </a:lnTo>
                  <a:close/>
                </a:path>
                <a:path w="114300" h="270510">
                  <a:moveTo>
                    <a:pt x="114300" y="156209"/>
                  </a:moveTo>
                  <a:lnTo>
                    <a:pt x="76200" y="156209"/>
                  </a:lnTo>
                  <a:lnTo>
                    <a:pt x="76200" y="175259"/>
                  </a:lnTo>
                  <a:lnTo>
                    <a:pt x="104775" y="175259"/>
                  </a:lnTo>
                  <a:lnTo>
                    <a:pt x="114300" y="156209"/>
                  </a:lnTo>
                  <a:close/>
                </a:path>
              </a:pathLst>
            </a:custGeom>
            <a:solidFill>
              <a:srgbClr val="C0504D"/>
            </a:solidFill>
          </p:spPr>
          <p:txBody>
            <a:bodyPr wrap="square" lIns="0" tIns="0" rIns="0" bIns="0" rtlCol="0"/>
            <a:lstStyle/>
            <a:p>
              <a:endParaRPr/>
            </a:p>
          </p:txBody>
        </p:sp>
        <p:sp>
          <p:nvSpPr>
            <p:cNvPr id="66" name="object 66"/>
            <p:cNvSpPr/>
            <p:nvPr/>
          </p:nvSpPr>
          <p:spPr>
            <a:xfrm>
              <a:off x="4495037" y="3822954"/>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67" name="object 67"/>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68" name="object 68"/>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69" name="object 69"/>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70" name="object 70"/>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grpSp>
        <p:nvGrpSpPr>
          <p:cNvPr id="71" name="object 71"/>
          <p:cNvGrpSpPr/>
          <p:nvPr/>
        </p:nvGrpSpPr>
        <p:grpSpPr>
          <a:xfrm>
            <a:off x="4486592" y="5652452"/>
            <a:ext cx="3378835" cy="407034"/>
            <a:chOff x="4486592" y="5652452"/>
            <a:chExt cx="3378835" cy="407034"/>
          </a:xfrm>
        </p:grpSpPr>
        <p:sp>
          <p:nvSpPr>
            <p:cNvPr id="72" name="object 72"/>
            <p:cNvSpPr/>
            <p:nvPr/>
          </p:nvSpPr>
          <p:spPr>
            <a:xfrm>
              <a:off x="4499609" y="5665470"/>
              <a:ext cx="3352800" cy="381000"/>
            </a:xfrm>
            <a:custGeom>
              <a:avLst/>
              <a:gdLst/>
              <a:ahLst/>
              <a:cxnLst/>
              <a:rect l="l" t="t" r="r" b="b"/>
              <a:pathLst>
                <a:path w="3352800" h="381000">
                  <a:moveTo>
                    <a:pt x="3352799" y="0"/>
                  </a:moveTo>
                  <a:lnTo>
                    <a:pt x="0" y="0"/>
                  </a:lnTo>
                  <a:lnTo>
                    <a:pt x="0" y="380999"/>
                  </a:lnTo>
                  <a:lnTo>
                    <a:pt x="3352799" y="380999"/>
                  </a:lnTo>
                  <a:lnTo>
                    <a:pt x="3352799" y="0"/>
                  </a:lnTo>
                  <a:close/>
                </a:path>
              </a:pathLst>
            </a:custGeom>
            <a:solidFill>
              <a:srgbClr val="8063A1"/>
            </a:solidFill>
          </p:spPr>
          <p:txBody>
            <a:bodyPr wrap="square" lIns="0" tIns="0" rIns="0" bIns="0" rtlCol="0"/>
            <a:lstStyle/>
            <a:p>
              <a:endParaRPr/>
            </a:p>
          </p:txBody>
        </p:sp>
        <p:sp>
          <p:nvSpPr>
            <p:cNvPr id="73" name="object 73"/>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5C4676"/>
              </a:solidFill>
            </a:ln>
          </p:spPr>
          <p:txBody>
            <a:bodyPr wrap="square" lIns="0" tIns="0" rIns="0" bIns="0" rtlCol="0"/>
            <a:lstStyle/>
            <a:p>
              <a:endParaRPr/>
            </a:p>
          </p:txBody>
        </p:sp>
      </p:grpSp>
      <p:sp>
        <p:nvSpPr>
          <p:cNvPr id="74" name="object 74"/>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solidFill>
                  <a:srgbClr val="FFFFFF"/>
                </a:solidFill>
                <a:latin typeface="Cambria Math"/>
                <a:cs typeface="Cambria Math"/>
              </a:rPr>
              <a:t>𝒘</a:t>
            </a:r>
            <a:r>
              <a:rPr sz="1450" dirty="0">
                <a:solidFill>
                  <a:srgbClr val="FFFFFF"/>
                </a:solidFill>
                <a:latin typeface="Cambria Math"/>
                <a:cs typeface="Cambria Math"/>
              </a:rPr>
              <a:t>𝟒,𝟓</a:t>
            </a:r>
            <a:endParaRPr sz="1450">
              <a:latin typeface="Cambria Math"/>
              <a:cs typeface="Cambria Math"/>
            </a:endParaRPr>
          </a:p>
        </p:txBody>
      </p:sp>
      <p:grpSp>
        <p:nvGrpSpPr>
          <p:cNvPr id="75" name="object 75"/>
          <p:cNvGrpSpPr/>
          <p:nvPr/>
        </p:nvGrpSpPr>
        <p:grpSpPr>
          <a:xfrm>
            <a:off x="4477448" y="1981136"/>
            <a:ext cx="3378835" cy="3860800"/>
            <a:chOff x="4477448" y="1981136"/>
            <a:chExt cx="3378835" cy="3860800"/>
          </a:xfrm>
        </p:grpSpPr>
        <p:pic>
          <p:nvPicPr>
            <p:cNvPr id="76" name="object 76"/>
            <p:cNvPicPr/>
            <p:nvPr/>
          </p:nvPicPr>
          <p:blipFill>
            <a:blip r:embed="rId9" cstate="print"/>
            <a:stretch>
              <a:fillRect/>
            </a:stretch>
          </p:blipFill>
          <p:spPr>
            <a:xfrm>
              <a:off x="6018275" y="4808219"/>
              <a:ext cx="310959" cy="1033297"/>
            </a:xfrm>
            <a:prstGeom prst="rect">
              <a:avLst/>
            </a:prstGeom>
          </p:spPr>
        </p:pic>
        <p:sp>
          <p:nvSpPr>
            <p:cNvPr id="77" name="object 77"/>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78" name="object 78"/>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79" name="object 79"/>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80" name="object 80"/>
          <p:cNvGrpSpPr/>
          <p:nvPr/>
        </p:nvGrpSpPr>
        <p:grpSpPr>
          <a:xfrm>
            <a:off x="4477448" y="1370012"/>
            <a:ext cx="3378835" cy="2629535"/>
            <a:chOff x="4477448" y="1370012"/>
            <a:chExt cx="3378835" cy="2629535"/>
          </a:xfrm>
        </p:grpSpPr>
        <p:pic>
          <p:nvPicPr>
            <p:cNvPr id="81" name="object 81"/>
            <p:cNvPicPr/>
            <p:nvPr/>
          </p:nvPicPr>
          <p:blipFill>
            <a:blip r:embed="rId10" cstate="print"/>
            <a:stretch>
              <a:fillRect/>
            </a:stretch>
          </p:blipFill>
          <p:spPr>
            <a:xfrm>
              <a:off x="6013703" y="2356103"/>
              <a:ext cx="310959" cy="1642872"/>
            </a:xfrm>
            <a:prstGeom prst="rect">
              <a:avLst/>
            </a:prstGeom>
          </p:spPr>
        </p:pic>
        <p:sp>
          <p:nvSpPr>
            <p:cNvPr id="82" name="object 82"/>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sp>
          <p:nvSpPr>
            <p:cNvPr id="83" name="object 83"/>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84" name="object 84"/>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grpSp>
        <p:nvGrpSpPr>
          <p:cNvPr id="85" name="object 85"/>
          <p:cNvGrpSpPr/>
          <p:nvPr/>
        </p:nvGrpSpPr>
        <p:grpSpPr>
          <a:xfrm>
            <a:off x="3485388" y="1127734"/>
            <a:ext cx="2848610" cy="4890770"/>
            <a:chOff x="3485388" y="1127734"/>
            <a:chExt cx="2848610" cy="4890770"/>
          </a:xfrm>
        </p:grpSpPr>
        <p:pic>
          <p:nvPicPr>
            <p:cNvPr id="86" name="object 86"/>
            <p:cNvPicPr/>
            <p:nvPr/>
          </p:nvPicPr>
          <p:blipFill>
            <a:blip r:embed="rId2" cstate="print"/>
            <a:stretch>
              <a:fillRect/>
            </a:stretch>
          </p:blipFill>
          <p:spPr>
            <a:xfrm>
              <a:off x="6009132" y="1744967"/>
              <a:ext cx="310959" cy="423684"/>
            </a:xfrm>
            <a:prstGeom prst="rect">
              <a:avLst/>
            </a:prstGeom>
          </p:spPr>
        </p:pic>
        <p:pic>
          <p:nvPicPr>
            <p:cNvPr id="87" name="object 87"/>
            <p:cNvPicPr/>
            <p:nvPr/>
          </p:nvPicPr>
          <p:blipFill>
            <a:blip r:embed="rId11" cstate="print"/>
            <a:stretch>
              <a:fillRect/>
            </a:stretch>
          </p:blipFill>
          <p:spPr>
            <a:xfrm>
              <a:off x="6109716" y="1764029"/>
              <a:ext cx="114300" cy="228600"/>
            </a:xfrm>
            <a:prstGeom prst="rect">
              <a:avLst/>
            </a:prstGeom>
          </p:spPr>
        </p:pic>
        <p:pic>
          <p:nvPicPr>
            <p:cNvPr id="88" name="object 88"/>
            <p:cNvPicPr/>
            <p:nvPr/>
          </p:nvPicPr>
          <p:blipFill>
            <a:blip r:embed="rId2" cstate="print"/>
            <a:stretch>
              <a:fillRect/>
            </a:stretch>
          </p:blipFill>
          <p:spPr>
            <a:xfrm>
              <a:off x="6022848" y="4198607"/>
              <a:ext cx="310959" cy="423684"/>
            </a:xfrm>
            <a:prstGeom prst="rect">
              <a:avLst/>
            </a:prstGeom>
          </p:spPr>
        </p:pic>
        <p:pic>
          <p:nvPicPr>
            <p:cNvPr id="89" name="object 89"/>
            <p:cNvPicPr/>
            <p:nvPr/>
          </p:nvPicPr>
          <p:blipFill>
            <a:blip r:embed="rId11" cstate="print"/>
            <a:stretch>
              <a:fillRect/>
            </a:stretch>
          </p:blipFill>
          <p:spPr>
            <a:xfrm>
              <a:off x="6123432" y="4217669"/>
              <a:ext cx="114300" cy="228600"/>
            </a:xfrm>
            <a:prstGeom prst="rect">
              <a:avLst/>
            </a:prstGeom>
          </p:spPr>
        </p:pic>
        <p:pic>
          <p:nvPicPr>
            <p:cNvPr id="90" name="object 90"/>
            <p:cNvPicPr/>
            <p:nvPr/>
          </p:nvPicPr>
          <p:blipFill>
            <a:blip r:embed="rId6" cstate="print"/>
            <a:stretch>
              <a:fillRect/>
            </a:stretch>
          </p:blipFill>
          <p:spPr>
            <a:xfrm>
              <a:off x="6009132" y="1127734"/>
              <a:ext cx="310959" cy="431317"/>
            </a:xfrm>
            <a:prstGeom prst="rect">
              <a:avLst/>
            </a:prstGeom>
          </p:spPr>
        </p:pic>
        <p:pic>
          <p:nvPicPr>
            <p:cNvPr id="91" name="object 91"/>
            <p:cNvPicPr/>
            <p:nvPr/>
          </p:nvPicPr>
          <p:blipFill>
            <a:blip r:embed="rId12" cstate="print"/>
            <a:stretch>
              <a:fillRect/>
            </a:stretch>
          </p:blipFill>
          <p:spPr>
            <a:xfrm>
              <a:off x="6109716" y="1146809"/>
              <a:ext cx="114300" cy="236219"/>
            </a:xfrm>
            <a:prstGeom prst="rect">
              <a:avLst/>
            </a:prstGeom>
          </p:spPr>
        </p:pic>
        <p:pic>
          <p:nvPicPr>
            <p:cNvPr id="92" name="object 92"/>
            <p:cNvPicPr/>
            <p:nvPr/>
          </p:nvPicPr>
          <p:blipFill>
            <a:blip r:embed="rId13" cstate="print"/>
            <a:stretch>
              <a:fillRect/>
            </a:stretch>
          </p:blipFill>
          <p:spPr>
            <a:xfrm>
              <a:off x="3499104" y="5707379"/>
              <a:ext cx="1039355" cy="310959"/>
            </a:xfrm>
            <a:prstGeom prst="rect">
              <a:avLst/>
            </a:prstGeom>
          </p:spPr>
        </p:pic>
        <p:sp>
          <p:nvSpPr>
            <p:cNvPr id="93" name="object 93"/>
            <p:cNvSpPr/>
            <p:nvPr/>
          </p:nvSpPr>
          <p:spPr>
            <a:xfrm>
              <a:off x="3656838" y="5786831"/>
              <a:ext cx="843915" cy="114300"/>
            </a:xfrm>
            <a:custGeom>
              <a:avLst/>
              <a:gdLst/>
              <a:ahLst/>
              <a:cxnLst/>
              <a:rect l="l" t="t" r="r" b="b"/>
              <a:pathLst>
                <a:path w="843914" h="114300">
                  <a:moveTo>
                    <a:pt x="115188" y="0"/>
                  </a:moveTo>
                  <a:lnTo>
                    <a:pt x="0" y="55422"/>
                  </a:lnTo>
                  <a:lnTo>
                    <a:pt x="113411" y="114287"/>
                  </a:lnTo>
                  <a:lnTo>
                    <a:pt x="114003" y="76194"/>
                  </a:lnTo>
                  <a:lnTo>
                    <a:pt x="94996" y="75907"/>
                  </a:lnTo>
                  <a:lnTo>
                    <a:pt x="95503" y="37807"/>
                  </a:lnTo>
                  <a:lnTo>
                    <a:pt x="114600" y="37807"/>
                  </a:lnTo>
                  <a:lnTo>
                    <a:pt x="115188" y="0"/>
                  </a:lnTo>
                  <a:close/>
                </a:path>
                <a:path w="843914" h="114300">
                  <a:moveTo>
                    <a:pt x="114596" y="38095"/>
                  </a:moveTo>
                  <a:lnTo>
                    <a:pt x="114003" y="76194"/>
                  </a:lnTo>
                  <a:lnTo>
                    <a:pt x="843026" y="87172"/>
                  </a:lnTo>
                  <a:lnTo>
                    <a:pt x="843661" y="49072"/>
                  </a:lnTo>
                  <a:lnTo>
                    <a:pt x="114596" y="38095"/>
                  </a:lnTo>
                  <a:close/>
                </a:path>
                <a:path w="843914" h="114300">
                  <a:moveTo>
                    <a:pt x="95503" y="37807"/>
                  </a:moveTo>
                  <a:lnTo>
                    <a:pt x="94996" y="75907"/>
                  </a:lnTo>
                  <a:lnTo>
                    <a:pt x="114003" y="76194"/>
                  </a:lnTo>
                  <a:lnTo>
                    <a:pt x="114596" y="38095"/>
                  </a:lnTo>
                  <a:lnTo>
                    <a:pt x="95503" y="37807"/>
                  </a:lnTo>
                  <a:close/>
                </a:path>
                <a:path w="843914" h="114300">
                  <a:moveTo>
                    <a:pt x="114600" y="37807"/>
                  </a:moveTo>
                  <a:lnTo>
                    <a:pt x="95503" y="37807"/>
                  </a:lnTo>
                  <a:lnTo>
                    <a:pt x="114596" y="38095"/>
                  </a:lnTo>
                  <a:lnTo>
                    <a:pt x="114600" y="37807"/>
                  </a:lnTo>
                  <a:close/>
                </a:path>
              </a:pathLst>
            </a:custGeom>
            <a:solidFill>
              <a:srgbClr val="8063A1"/>
            </a:solidFill>
          </p:spPr>
          <p:txBody>
            <a:bodyPr wrap="square" lIns="0" tIns="0" rIns="0" bIns="0" rtlCol="0"/>
            <a:lstStyle/>
            <a:p>
              <a:endParaRPr/>
            </a:p>
          </p:txBody>
        </p:sp>
        <p:pic>
          <p:nvPicPr>
            <p:cNvPr id="94" name="object 94"/>
            <p:cNvPicPr/>
            <p:nvPr/>
          </p:nvPicPr>
          <p:blipFill>
            <a:blip r:embed="rId13" cstate="print"/>
            <a:stretch>
              <a:fillRect/>
            </a:stretch>
          </p:blipFill>
          <p:spPr>
            <a:xfrm>
              <a:off x="3485388" y="3866451"/>
              <a:ext cx="1039355" cy="310959"/>
            </a:xfrm>
            <a:prstGeom prst="rect">
              <a:avLst/>
            </a:prstGeom>
          </p:spPr>
        </p:pic>
        <p:sp>
          <p:nvSpPr>
            <p:cNvPr id="95" name="object 95"/>
            <p:cNvSpPr/>
            <p:nvPr/>
          </p:nvSpPr>
          <p:spPr>
            <a:xfrm>
              <a:off x="3643122" y="3945889"/>
              <a:ext cx="843915" cy="114300"/>
            </a:xfrm>
            <a:custGeom>
              <a:avLst/>
              <a:gdLst/>
              <a:ahLst/>
              <a:cxnLst/>
              <a:rect l="l" t="t" r="r" b="b"/>
              <a:pathLst>
                <a:path w="843914" h="114300">
                  <a:moveTo>
                    <a:pt x="115188" y="0"/>
                  </a:moveTo>
                  <a:lnTo>
                    <a:pt x="0" y="55372"/>
                  </a:lnTo>
                  <a:lnTo>
                    <a:pt x="113411" y="114173"/>
                  </a:lnTo>
                  <a:lnTo>
                    <a:pt x="114003" y="76106"/>
                  </a:lnTo>
                  <a:lnTo>
                    <a:pt x="94995" y="75818"/>
                  </a:lnTo>
                  <a:lnTo>
                    <a:pt x="95503" y="37718"/>
                  </a:lnTo>
                  <a:lnTo>
                    <a:pt x="114601" y="37718"/>
                  </a:lnTo>
                  <a:lnTo>
                    <a:pt x="115188" y="0"/>
                  </a:lnTo>
                  <a:close/>
                </a:path>
                <a:path w="843914" h="114300">
                  <a:moveTo>
                    <a:pt x="114597" y="38007"/>
                  </a:moveTo>
                  <a:lnTo>
                    <a:pt x="114003" y="76106"/>
                  </a:lnTo>
                  <a:lnTo>
                    <a:pt x="843026" y="87122"/>
                  </a:lnTo>
                  <a:lnTo>
                    <a:pt x="843533" y="49022"/>
                  </a:lnTo>
                  <a:lnTo>
                    <a:pt x="114597" y="38007"/>
                  </a:lnTo>
                  <a:close/>
                </a:path>
                <a:path w="843914" h="114300">
                  <a:moveTo>
                    <a:pt x="95503" y="37718"/>
                  </a:moveTo>
                  <a:lnTo>
                    <a:pt x="94995" y="75818"/>
                  </a:lnTo>
                  <a:lnTo>
                    <a:pt x="114003" y="76106"/>
                  </a:lnTo>
                  <a:lnTo>
                    <a:pt x="114597" y="38007"/>
                  </a:lnTo>
                  <a:lnTo>
                    <a:pt x="95503" y="37718"/>
                  </a:lnTo>
                  <a:close/>
                </a:path>
                <a:path w="843914" h="114300">
                  <a:moveTo>
                    <a:pt x="114601" y="37718"/>
                  </a:moveTo>
                  <a:lnTo>
                    <a:pt x="95503" y="37718"/>
                  </a:lnTo>
                  <a:lnTo>
                    <a:pt x="114597" y="38007"/>
                  </a:lnTo>
                  <a:lnTo>
                    <a:pt x="114601" y="37718"/>
                  </a:lnTo>
                  <a:close/>
                </a:path>
              </a:pathLst>
            </a:custGeom>
            <a:solidFill>
              <a:srgbClr val="8063A1"/>
            </a:solidFill>
          </p:spPr>
          <p:txBody>
            <a:bodyPr wrap="square" lIns="0" tIns="0" rIns="0" bIns="0" rtlCol="0"/>
            <a:lstStyle/>
            <a:p>
              <a:endParaRPr/>
            </a:p>
          </p:txBody>
        </p:sp>
        <p:pic>
          <p:nvPicPr>
            <p:cNvPr id="96" name="object 96"/>
            <p:cNvPicPr/>
            <p:nvPr/>
          </p:nvPicPr>
          <p:blipFill>
            <a:blip r:embed="rId13" cstate="print"/>
            <a:stretch>
              <a:fillRect/>
            </a:stretch>
          </p:blipFill>
          <p:spPr>
            <a:xfrm>
              <a:off x="3485388" y="1417383"/>
              <a:ext cx="1039355" cy="310959"/>
            </a:xfrm>
            <a:prstGeom prst="rect">
              <a:avLst/>
            </a:prstGeom>
          </p:spPr>
        </p:pic>
        <p:sp>
          <p:nvSpPr>
            <p:cNvPr id="97" name="object 97"/>
            <p:cNvSpPr/>
            <p:nvPr/>
          </p:nvSpPr>
          <p:spPr>
            <a:xfrm>
              <a:off x="3643122" y="1496821"/>
              <a:ext cx="843915" cy="114300"/>
            </a:xfrm>
            <a:custGeom>
              <a:avLst/>
              <a:gdLst/>
              <a:ahLst/>
              <a:cxnLst/>
              <a:rect l="l" t="t" r="r" b="b"/>
              <a:pathLst>
                <a:path w="843914" h="114300">
                  <a:moveTo>
                    <a:pt x="115188" y="0"/>
                  </a:moveTo>
                  <a:lnTo>
                    <a:pt x="0" y="55372"/>
                  </a:lnTo>
                  <a:lnTo>
                    <a:pt x="113411" y="114300"/>
                  </a:lnTo>
                  <a:lnTo>
                    <a:pt x="114005" y="76106"/>
                  </a:lnTo>
                  <a:lnTo>
                    <a:pt x="94995" y="75818"/>
                  </a:lnTo>
                  <a:lnTo>
                    <a:pt x="95503" y="37718"/>
                  </a:lnTo>
                  <a:lnTo>
                    <a:pt x="114602" y="37718"/>
                  </a:lnTo>
                  <a:lnTo>
                    <a:pt x="115188" y="0"/>
                  </a:lnTo>
                  <a:close/>
                </a:path>
                <a:path w="843914" h="114300">
                  <a:moveTo>
                    <a:pt x="114597" y="38007"/>
                  </a:moveTo>
                  <a:lnTo>
                    <a:pt x="114005" y="76106"/>
                  </a:lnTo>
                  <a:lnTo>
                    <a:pt x="843026" y="87122"/>
                  </a:lnTo>
                  <a:lnTo>
                    <a:pt x="843533" y="49022"/>
                  </a:lnTo>
                  <a:lnTo>
                    <a:pt x="114597" y="38007"/>
                  </a:lnTo>
                  <a:close/>
                </a:path>
                <a:path w="843914" h="114300">
                  <a:moveTo>
                    <a:pt x="95503" y="37718"/>
                  </a:moveTo>
                  <a:lnTo>
                    <a:pt x="94995" y="75818"/>
                  </a:lnTo>
                  <a:lnTo>
                    <a:pt x="114005" y="76106"/>
                  </a:lnTo>
                  <a:lnTo>
                    <a:pt x="114597" y="38007"/>
                  </a:lnTo>
                  <a:lnTo>
                    <a:pt x="95503" y="37718"/>
                  </a:lnTo>
                  <a:close/>
                </a:path>
                <a:path w="843914" h="114300">
                  <a:moveTo>
                    <a:pt x="114602" y="37718"/>
                  </a:moveTo>
                  <a:lnTo>
                    <a:pt x="95503" y="37718"/>
                  </a:lnTo>
                  <a:lnTo>
                    <a:pt x="114597" y="38007"/>
                  </a:lnTo>
                  <a:lnTo>
                    <a:pt x="114602" y="37718"/>
                  </a:lnTo>
                  <a:close/>
                </a:path>
              </a:pathLst>
            </a:custGeom>
            <a:solidFill>
              <a:srgbClr val="8063A1"/>
            </a:solidFill>
          </p:spPr>
          <p:txBody>
            <a:bodyPr wrap="square" lIns="0" tIns="0" rIns="0" bIns="0" rtlCol="0"/>
            <a:lstStyle/>
            <a:p>
              <a:endParaRPr/>
            </a:p>
          </p:txBody>
        </p:sp>
      </p:grpSp>
      <p:sp>
        <p:nvSpPr>
          <p:cNvPr id="98" name="object 98"/>
          <p:cNvSpPr txBox="1"/>
          <p:nvPr/>
        </p:nvSpPr>
        <p:spPr>
          <a:xfrm>
            <a:off x="3871721" y="2590038"/>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100" name="object 100"/>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99" name="object 99"/>
          <p:cNvSpPr txBox="1"/>
          <p:nvPr/>
        </p:nvSpPr>
        <p:spPr>
          <a:xfrm>
            <a:off x="3879341" y="4972050"/>
            <a:ext cx="1198245" cy="445134"/>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sp>
        <p:nvSpPr>
          <p:cNvPr id="101" name="TextBox 100"/>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02" name="Graphic 21"/>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03"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52623426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06146" y="936701"/>
            <a:ext cx="9853295" cy="503428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175" dirty="0">
                <a:solidFill>
                  <a:srgbClr val="0F243E"/>
                </a:solidFill>
                <a:latin typeface="Microsoft Sans Serif"/>
                <a:cs typeface="Microsoft Sans Serif"/>
              </a:rPr>
              <a:t>Round</a:t>
            </a:r>
            <a:r>
              <a:rPr sz="3100" spc="65" dirty="0">
                <a:solidFill>
                  <a:srgbClr val="0F243E"/>
                </a:solidFill>
                <a:latin typeface="Microsoft Sans Serif"/>
                <a:cs typeface="Microsoft Sans Serif"/>
              </a:rPr>
              <a:t> 2</a:t>
            </a:r>
            <a:endParaRPr sz="3100">
              <a:latin typeface="Microsoft Sans Serif"/>
              <a:cs typeface="Microsoft Sans Serif"/>
            </a:endParaRPr>
          </a:p>
          <a:p>
            <a:pPr marL="12700">
              <a:lnSpc>
                <a:spcPct val="100000"/>
              </a:lnSpc>
              <a:spcBef>
                <a:spcPts val="2235"/>
              </a:spcBef>
              <a:tabLst>
                <a:tab pos="527685" algn="l"/>
              </a:tabLst>
            </a:pPr>
            <a:r>
              <a:rPr sz="3100" spc="-35" dirty="0">
                <a:solidFill>
                  <a:srgbClr val="0F243E"/>
                </a:solidFill>
                <a:latin typeface="Microsoft Sans Serif"/>
                <a:cs typeface="Microsoft Sans Serif"/>
              </a:rPr>
              <a:t>4)	</a:t>
            </a:r>
            <a:r>
              <a:rPr sz="3100" spc="30" dirty="0">
                <a:solidFill>
                  <a:srgbClr val="0F243E"/>
                </a:solidFill>
                <a:latin typeface="Microsoft Sans Serif"/>
                <a:cs typeface="Microsoft Sans Serif"/>
              </a:rPr>
              <a:t>Add</a:t>
            </a:r>
            <a:r>
              <a:rPr sz="3100" spc="65" dirty="0">
                <a:solidFill>
                  <a:srgbClr val="0F243E"/>
                </a:solidFill>
                <a:latin typeface="Microsoft Sans Serif"/>
                <a:cs typeface="Microsoft Sans Serif"/>
              </a:rPr>
              <a:t> </a:t>
            </a:r>
            <a:r>
              <a:rPr sz="3100" spc="-50" dirty="0">
                <a:solidFill>
                  <a:srgbClr val="0F243E"/>
                </a:solidFill>
                <a:latin typeface="Microsoft Sans Serif"/>
                <a:cs typeface="Microsoft Sans Serif"/>
              </a:rPr>
              <a:t>round</a:t>
            </a:r>
            <a:r>
              <a:rPr sz="3100" spc="60" dirty="0">
                <a:solidFill>
                  <a:srgbClr val="0F243E"/>
                </a:solidFill>
                <a:latin typeface="Microsoft Sans Serif"/>
                <a:cs typeface="Microsoft Sans Serif"/>
              </a:rPr>
              <a:t> </a:t>
            </a:r>
            <a:r>
              <a:rPr sz="3100" spc="-105" dirty="0">
                <a:solidFill>
                  <a:srgbClr val="0F243E"/>
                </a:solidFill>
                <a:latin typeface="Microsoft Sans Serif"/>
                <a:cs typeface="Microsoft Sans Serif"/>
              </a:rPr>
              <a:t>Key2</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105" dirty="0">
                <a:solidFill>
                  <a:srgbClr val="0F243E"/>
                </a:solidFill>
                <a:latin typeface="Microsoft Sans Serif"/>
                <a:cs typeface="Microsoft Sans Serif"/>
              </a:rPr>
              <a:t>Key2</a:t>
            </a:r>
            <a:r>
              <a:rPr sz="3100" spc="60" dirty="0">
                <a:solidFill>
                  <a:srgbClr val="0F243E"/>
                </a:solidFill>
                <a:latin typeface="Microsoft Sans Serif"/>
                <a:cs typeface="Microsoft Sans Serif"/>
              </a:rPr>
              <a:t> </a:t>
            </a:r>
            <a:r>
              <a:rPr sz="3100" spc="-20" dirty="0">
                <a:solidFill>
                  <a:srgbClr val="0F243E"/>
                </a:solidFill>
                <a:latin typeface="Microsoft Sans Serif"/>
                <a:cs typeface="Microsoft Sans Serif"/>
              </a:rPr>
              <a:t>=</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1000 0111</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1010</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1111</a:t>
            </a:r>
            <a:endParaRPr sz="3100">
              <a:latin typeface="Microsoft Sans Serif"/>
              <a:cs typeface="Microsoft Sans Serif"/>
            </a:endParaRPr>
          </a:p>
          <a:p>
            <a:pPr marL="451484" indent="-439420">
              <a:lnSpc>
                <a:spcPct val="100000"/>
              </a:lnSpc>
              <a:spcBef>
                <a:spcPts val="2235"/>
              </a:spcBef>
              <a:buFont typeface="Wingdings"/>
              <a:buChar char=""/>
              <a:tabLst>
                <a:tab pos="452120" algn="l"/>
                <a:tab pos="1806575" algn="l"/>
              </a:tabLst>
            </a:pPr>
            <a:r>
              <a:rPr sz="3100" spc="-175" dirty="0">
                <a:solidFill>
                  <a:srgbClr val="0F243E"/>
                </a:solidFill>
                <a:latin typeface="Microsoft Sans Serif"/>
                <a:cs typeface="Microsoft Sans Serif"/>
              </a:rPr>
              <a:t>R2=	</a:t>
            </a:r>
            <a:r>
              <a:rPr sz="3100" spc="-105" dirty="0">
                <a:solidFill>
                  <a:srgbClr val="0F243E"/>
                </a:solidFill>
                <a:latin typeface="Microsoft Sans Serif"/>
                <a:cs typeface="Microsoft Sans Serif"/>
              </a:rPr>
              <a:t>Key2</a:t>
            </a:r>
            <a:r>
              <a:rPr sz="3100" spc="55" dirty="0">
                <a:solidFill>
                  <a:srgbClr val="0F243E"/>
                </a:solidFill>
                <a:latin typeface="Microsoft Sans Serif"/>
                <a:cs typeface="Microsoft Sans Serif"/>
              </a:rPr>
              <a:t> </a:t>
            </a:r>
            <a:r>
              <a:rPr sz="3100" spc="-5" dirty="0">
                <a:solidFill>
                  <a:srgbClr val="0F243E"/>
                </a:solidFill>
                <a:latin typeface="Cambria Math"/>
                <a:cs typeface="Cambria Math"/>
              </a:rPr>
              <a:t>⊕</a:t>
            </a:r>
            <a:r>
              <a:rPr sz="3100" spc="200" dirty="0">
                <a:solidFill>
                  <a:srgbClr val="0F243E"/>
                </a:solidFill>
                <a:latin typeface="Cambria Math"/>
                <a:cs typeface="Cambria Math"/>
              </a:rPr>
              <a:t> </a:t>
            </a:r>
            <a:r>
              <a:rPr sz="3100" spc="-145" dirty="0">
                <a:solidFill>
                  <a:srgbClr val="0F243E"/>
                </a:solidFill>
                <a:latin typeface="Microsoft Sans Serif"/>
                <a:cs typeface="Microsoft Sans Serif"/>
              </a:rPr>
              <a:t>ShRow(SubNib(R1))</a:t>
            </a:r>
            <a:endParaRPr sz="3100">
              <a:latin typeface="Microsoft Sans Serif"/>
              <a:cs typeface="Microsoft Sans Serif"/>
            </a:endParaRPr>
          </a:p>
          <a:p>
            <a:pPr marL="927100">
              <a:lnSpc>
                <a:spcPct val="100000"/>
              </a:lnSpc>
              <a:spcBef>
                <a:spcPts val="2230"/>
              </a:spcBef>
            </a:pPr>
            <a:r>
              <a:rPr sz="3100" spc="-20" dirty="0">
                <a:solidFill>
                  <a:srgbClr val="0F243E"/>
                </a:solidFill>
                <a:latin typeface="Microsoft Sans Serif"/>
                <a:cs typeface="Microsoft Sans Serif"/>
              </a:rPr>
              <a:t>=</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1000</a:t>
            </a:r>
            <a:r>
              <a:rPr sz="3100" spc="75" dirty="0">
                <a:solidFill>
                  <a:srgbClr val="0F243E"/>
                </a:solidFill>
                <a:latin typeface="Microsoft Sans Serif"/>
                <a:cs typeface="Microsoft Sans Serif"/>
              </a:rPr>
              <a:t> </a:t>
            </a:r>
            <a:r>
              <a:rPr sz="3100" spc="60" dirty="0">
                <a:solidFill>
                  <a:srgbClr val="0F243E"/>
                </a:solidFill>
                <a:latin typeface="Microsoft Sans Serif"/>
                <a:cs typeface="Microsoft Sans Serif"/>
              </a:rPr>
              <a:t>0111</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1010 1111</a:t>
            </a:r>
            <a:r>
              <a:rPr sz="3100" spc="70" dirty="0">
                <a:solidFill>
                  <a:srgbClr val="0F243E"/>
                </a:solidFill>
                <a:latin typeface="Microsoft Sans Serif"/>
                <a:cs typeface="Microsoft Sans Serif"/>
              </a:rPr>
              <a:t> </a:t>
            </a:r>
            <a:r>
              <a:rPr sz="3100" spc="-5" dirty="0">
                <a:solidFill>
                  <a:srgbClr val="0F243E"/>
                </a:solidFill>
                <a:latin typeface="Cambria Math"/>
                <a:cs typeface="Cambria Math"/>
              </a:rPr>
              <a:t>⊕</a:t>
            </a:r>
            <a:r>
              <a:rPr sz="3100" spc="215" dirty="0">
                <a:solidFill>
                  <a:srgbClr val="0F243E"/>
                </a:solidFill>
                <a:latin typeface="Cambria Math"/>
                <a:cs typeface="Cambria Math"/>
              </a:rPr>
              <a:t> </a:t>
            </a:r>
            <a:r>
              <a:rPr sz="3100" spc="60" dirty="0">
                <a:solidFill>
                  <a:srgbClr val="0F243E"/>
                </a:solidFill>
                <a:latin typeface="Microsoft Sans Serif"/>
                <a:cs typeface="Microsoft Sans Serif"/>
              </a:rPr>
              <a:t>1010</a:t>
            </a:r>
            <a:r>
              <a:rPr sz="3100" spc="75"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0011</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0100</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0011</a:t>
            </a:r>
            <a:endParaRPr sz="3100">
              <a:latin typeface="Microsoft Sans Serif"/>
              <a:cs typeface="Microsoft Sans Serif"/>
            </a:endParaRPr>
          </a:p>
          <a:p>
            <a:pPr marL="927100">
              <a:lnSpc>
                <a:spcPct val="100000"/>
              </a:lnSpc>
              <a:spcBef>
                <a:spcPts val="2235"/>
              </a:spcBef>
            </a:pPr>
            <a:r>
              <a:rPr sz="3100" spc="-25" dirty="0">
                <a:solidFill>
                  <a:srgbClr val="0F243E"/>
                </a:solidFill>
                <a:latin typeface="Microsoft Sans Serif"/>
                <a:cs typeface="Microsoft Sans Serif"/>
              </a:rPr>
              <a:t>=</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0010 0100 1110</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1100</a:t>
            </a:r>
            <a:endParaRPr sz="3100">
              <a:latin typeface="Microsoft Sans Serif"/>
              <a:cs typeface="Microsoft Sans Serif"/>
            </a:endParaRPr>
          </a:p>
          <a:p>
            <a:pPr marL="2527300">
              <a:lnSpc>
                <a:spcPct val="100000"/>
              </a:lnSpc>
              <a:spcBef>
                <a:spcPts val="2230"/>
              </a:spcBef>
            </a:pPr>
            <a:r>
              <a:rPr sz="3100" spc="-90" dirty="0">
                <a:solidFill>
                  <a:srgbClr val="0F243E"/>
                </a:solidFill>
                <a:latin typeface="Microsoft Sans Serif"/>
                <a:cs typeface="Microsoft Sans Serif"/>
              </a:rPr>
              <a:t>Ciphertext</a:t>
            </a:r>
            <a:r>
              <a:rPr sz="3100" spc="85" dirty="0">
                <a:solidFill>
                  <a:srgbClr val="0F243E"/>
                </a:solidFill>
                <a:latin typeface="Microsoft Sans Serif"/>
                <a:cs typeface="Microsoft Sans Serif"/>
              </a:rPr>
              <a:t> </a:t>
            </a:r>
            <a:r>
              <a:rPr sz="3100" spc="-20" dirty="0">
                <a:solidFill>
                  <a:srgbClr val="0F243E"/>
                </a:solidFill>
                <a:latin typeface="Microsoft Sans Serif"/>
                <a:cs typeface="Microsoft Sans Serif"/>
              </a:rPr>
              <a:t>=</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0010</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0100</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1110</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1100</a:t>
            </a:r>
            <a:endParaRPr sz="3100">
              <a:latin typeface="Microsoft Sans Serif"/>
              <a:cs typeface="Microsoft Sans Serif"/>
            </a:endParaRPr>
          </a:p>
        </p:txBody>
      </p:sp>
      <p:sp>
        <p:nvSpPr>
          <p:cNvPr id="9" name="object 9"/>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0" name="TextBox 9"/>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2" name="Title 1"/>
          <p:cNvSpPr txBox="1">
            <a:spLocks/>
          </p:cNvSpPr>
          <p:nvPr/>
        </p:nvSpPr>
        <p:spPr>
          <a:xfrm>
            <a:off x="438450" y="134839"/>
            <a:ext cx="3796908"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41919785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object 6"/>
          <p:cNvGrpSpPr/>
          <p:nvPr/>
        </p:nvGrpSpPr>
        <p:grpSpPr>
          <a:xfrm>
            <a:off x="1263396" y="938718"/>
            <a:ext cx="9584690" cy="1036955"/>
            <a:chOff x="1263396" y="938718"/>
            <a:chExt cx="9584690" cy="1036955"/>
          </a:xfrm>
        </p:grpSpPr>
        <p:pic>
          <p:nvPicPr>
            <p:cNvPr id="7" name="object 7"/>
            <p:cNvPicPr/>
            <p:nvPr/>
          </p:nvPicPr>
          <p:blipFill>
            <a:blip r:embed="rId2" cstate="print"/>
            <a:stretch>
              <a:fillRect/>
            </a:stretch>
          </p:blipFill>
          <p:spPr>
            <a:xfrm>
              <a:off x="1336540" y="938718"/>
              <a:ext cx="9511298" cy="1036437"/>
            </a:xfrm>
            <a:prstGeom prst="rect">
              <a:avLst/>
            </a:prstGeom>
          </p:spPr>
        </p:pic>
        <p:pic>
          <p:nvPicPr>
            <p:cNvPr id="8" name="object 8"/>
            <p:cNvPicPr/>
            <p:nvPr/>
          </p:nvPicPr>
          <p:blipFill>
            <a:blip r:embed="rId3" cstate="print"/>
            <a:stretch>
              <a:fillRect/>
            </a:stretch>
          </p:blipFill>
          <p:spPr>
            <a:xfrm>
              <a:off x="1263396" y="1042403"/>
              <a:ext cx="7946135" cy="899172"/>
            </a:xfrm>
            <a:prstGeom prst="rect">
              <a:avLst/>
            </a:prstGeom>
          </p:spPr>
        </p:pic>
        <p:sp>
          <p:nvSpPr>
            <p:cNvPr id="9" name="object 9"/>
            <p:cNvSpPr/>
            <p:nvPr/>
          </p:nvSpPr>
          <p:spPr>
            <a:xfrm>
              <a:off x="1370076" y="952500"/>
              <a:ext cx="9448800" cy="974090"/>
            </a:xfrm>
            <a:custGeom>
              <a:avLst/>
              <a:gdLst/>
              <a:ahLst/>
              <a:cxnLst/>
              <a:rect l="l" t="t" r="r" b="b"/>
              <a:pathLst>
                <a:path w="9448800" h="974089">
                  <a:moveTo>
                    <a:pt x="9286494" y="0"/>
                  </a:moveTo>
                  <a:lnTo>
                    <a:pt x="162306" y="0"/>
                  </a:lnTo>
                  <a:lnTo>
                    <a:pt x="119150" y="5796"/>
                  </a:lnTo>
                  <a:lnTo>
                    <a:pt x="80376" y="22154"/>
                  </a:lnTo>
                  <a:lnTo>
                    <a:pt x="47529" y="47529"/>
                  </a:lnTo>
                  <a:lnTo>
                    <a:pt x="22154" y="80376"/>
                  </a:lnTo>
                  <a:lnTo>
                    <a:pt x="5796" y="119150"/>
                  </a:lnTo>
                  <a:lnTo>
                    <a:pt x="0" y="162305"/>
                  </a:lnTo>
                  <a:lnTo>
                    <a:pt x="0" y="811529"/>
                  </a:lnTo>
                  <a:lnTo>
                    <a:pt x="5796" y="854685"/>
                  </a:lnTo>
                  <a:lnTo>
                    <a:pt x="22154" y="893459"/>
                  </a:lnTo>
                  <a:lnTo>
                    <a:pt x="47529" y="926306"/>
                  </a:lnTo>
                  <a:lnTo>
                    <a:pt x="80376" y="951681"/>
                  </a:lnTo>
                  <a:lnTo>
                    <a:pt x="119150" y="968039"/>
                  </a:lnTo>
                  <a:lnTo>
                    <a:pt x="162306" y="973836"/>
                  </a:lnTo>
                  <a:lnTo>
                    <a:pt x="9286494" y="973836"/>
                  </a:lnTo>
                  <a:lnTo>
                    <a:pt x="9329649" y="968039"/>
                  </a:lnTo>
                  <a:lnTo>
                    <a:pt x="9368423" y="951681"/>
                  </a:lnTo>
                  <a:lnTo>
                    <a:pt x="9401270" y="926306"/>
                  </a:lnTo>
                  <a:lnTo>
                    <a:pt x="9426645" y="893459"/>
                  </a:lnTo>
                  <a:lnTo>
                    <a:pt x="9443003" y="854685"/>
                  </a:lnTo>
                  <a:lnTo>
                    <a:pt x="9448800" y="811529"/>
                  </a:lnTo>
                  <a:lnTo>
                    <a:pt x="9448800" y="162305"/>
                  </a:lnTo>
                  <a:lnTo>
                    <a:pt x="9443003" y="119150"/>
                  </a:lnTo>
                  <a:lnTo>
                    <a:pt x="9426645" y="80376"/>
                  </a:lnTo>
                  <a:lnTo>
                    <a:pt x="9401270" y="47529"/>
                  </a:lnTo>
                  <a:lnTo>
                    <a:pt x="9368423" y="22154"/>
                  </a:lnTo>
                  <a:lnTo>
                    <a:pt x="9329649" y="5796"/>
                  </a:lnTo>
                  <a:lnTo>
                    <a:pt x="9286494" y="0"/>
                  </a:lnTo>
                  <a:close/>
                </a:path>
              </a:pathLst>
            </a:custGeom>
            <a:solidFill>
              <a:srgbClr val="0F243E"/>
            </a:solidFill>
          </p:spPr>
          <p:txBody>
            <a:bodyPr wrap="square" lIns="0" tIns="0" rIns="0" bIns="0" rtlCol="0"/>
            <a:lstStyle/>
            <a:p>
              <a:endParaRPr/>
            </a:p>
          </p:txBody>
        </p:sp>
      </p:grpSp>
      <p:grpSp>
        <p:nvGrpSpPr>
          <p:cNvPr id="10" name="object 10"/>
          <p:cNvGrpSpPr/>
          <p:nvPr/>
        </p:nvGrpSpPr>
        <p:grpSpPr>
          <a:xfrm>
            <a:off x="1263396" y="2072561"/>
            <a:ext cx="9584690" cy="1035050"/>
            <a:chOff x="1263396" y="2072561"/>
            <a:chExt cx="9584690" cy="1035050"/>
          </a:xfrm>
        </p:grpSpPr>
        <p:pic>
          <p:nvPicPr>
            <p:cNvPr id="11" name="object 11"/>
            <p:cNvPicPr/>
            <p:nvPr/>
          </p:nvPicPr>
          <p:blipFill>
            <a:blip r:embed="rId4" cstate="print"/>
            <a:stretch>
              <a:fillRect/>
            </a:stretch>
          </p:blipFill>
          <p:spPr>
            <a:xfrm>
              <a:off x="1336540" y="2072561"/>
              <a:ext cx="9511298" cy="1034939"/>
            </a:xfrm>
            <a:prstGeom prst="rect">
              <a:avLst/>
            </a:prstGeom>
          </p:spPr>
        </p:pic>
        <p:pic>
          <p:nvPicPr>
            <p:cNvPr id="12" name="object 12"/>
            <p:cNvPicPr/>
            <p:nvPr/>
          </p:nvPicPr>
          <p:blipFill>
            <a:blip r:embed="rId5" cstate="print"/>
            <a:stretch>
              <a:fillRect/>
            </a:stretch>
          </p:blipFill>
          <p:spPr>
            <a:xfrm>
              <a:off x="1263396" y="2174747"/>
              <a:ext cx="6569964" cy="900684"/>
            </a:xfrm>
            <a:prstGeom prst="rect">
              <a:avLst/>
            </a:prstGeom>
          </p:spPr>
        </p:pic>
        <p:sp>
          <p:nvSpPr>
            <p:cNvPr id="13" name="object 13"/>
            <p:cNvSpPr/>
            <p:nvPr/>
          </p:nvSpPr>
          <p:spPr>
            <a:xfrm>
              <a:off x="1370076" y="2086355"/>
              <a:ext cx="9448800" cy="972819"/>
            </a:xfrm>
            <a:custGeom>
              <a:avLst/>
              <a:gdLst/>
              <a:ahLst/>
              <a:cxnLst/>
              <a:rect l="l" t="t" r="r" b="b"/>
              <a:pathLst>
                <a:path w="9448800" h="972819">
                  <a:moveTo>
                    <a:pt x="9286748" y="0"/>
                  </a:moveTo>
                  <a:lnTo>
                    <a:pt x="162052" y="0"/>
                  </a:lnTo>
                  <a:lnTo>
                    <a:pt x="118959" y="5786"/>
                  </a:lnTo>
                  <a:lnTo>
                    <a:pt x="80245" y="22116"/>
                  </a:lnTo>
                  <a:lnTo>
                    <a:pt x="47450" y="47450"/>
                  </a:lnTo>
                  <a:lnTo>
                    <a:pt x="22116" y="80245"/>
                  </a:lnTo>
                  <a:lnTo>
                    <a:pt x="5786" y="118959"/>
                  </a:lnTo>
                  <a:lnTo>
                    <a:pt x="0" y="162052"/>
                  </a:lnTo>
                  <a:lnTo>
                    <a:pt x="0" y="810260"/>
                  </a:lnTo>
                  <a:lnTo>
                    <a:pt x="5786" y="853352"/>
                  </a:lnTo>
                  <a:lnTo>
                    <a:pt x="22116" y="892066"/>
                  </a:lnTo>
                  <a:lnTo>
                    <a:pt x="47450" y="924861"/>
                  </a:lnTo>
                  <a:lnTo>
                    <a:pt x="80245" y="950195"/>
                  </a:lnTo>
                  <a:lnTo>
                    <a:pt x="118959" y="966525"/>
                  </a:lnTo>
                  <a:lnTo>
                    <a:pt x="162052" y="972312"/>
                  </a:lnTo>
                  <a:lnTo>
                    <a:pt x="9286748" y="972312"/>
                  </a:lnTo>
                  <a:lnTo>
                    <a:pt x="9329840" y="966525"/>
                  </a:lnTo>
                  <a:lnTo>
                    <a:pt x="9368554" y="950195"/>
                  </a:lnTo>
                  <a:lnTo>
                    <a:pt x="9401349" y="924861"/>
                  </a:lnTo>
                  <a:lnTo>
                    <a:pt x="9426683" y="892066"/>
                  </a:lnTo>
                  <a:lnTo>
                    <a:pt x="9443013" y="853352"/>
                  </a:lnTo>
                  <a:lnTo>
                    <a:pt x="9448800" y="810260"/>
                  </a:lnTo>
                  <a:lnTo>
                    <a:pt x="9448800" y="162052"/>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grpSp>
      <p:grpSp>
        <p:nvGrpSpPr>
          <p:cNvPr id="14" name="object 14"/>
          <p:cNvGrpSpPr/>
          <p:nvPr/>
        </p:nvGrpSpPr>
        <p:grpSpPr>
          <a:xfrm>
            <a:off x="1263396" y="3194264"/>
            <a:ext cx="9585960" cy="1038225"/>
            <a:chOff x="1263396" y="3194264"/>
            <a:chExt cx="9585960" cy="1038225"/>
          </a:xfrm>
        </p:grpSpPr>
        <p:pic>
          <p:nvPicPr>
            <p:cNvPr id="15" name="object 15"/>
            <p:cNvPicPr/>
            <p:nvPr/>
          </p:nvPicPr>
          <p:blipFill>
            <a:blip r:embed="rId6" cstate="print"/>
            <a:stretch>
              <a:fillRect/>
            </a:stretch>
          </p:blipFill>
          <p:spPr>
            <a:xfrm>
              <a:off x="1335019" y="3194264"/>
              <a:ext cx="9514340" cy="1037922"/>
            </a:xfrm>
            <a:prstGeom prst="rect">
              <a:avLst/>
            </a:prstGeom>
          </p:spPr>
        </p:pic>
        <p:pic>
          <p:nvPicPr>
            <p:cNvPr id="16" name="object 16"/>
            <p:cNvPicPr/>
            <p:nvPr/>
          </p:nvPicPr>
          <p:blipFill>
            <a:blip r:embed="rId7" cstate="print"/>
            <a:stretch>
              <a:fillRect/>
            </a:stretch>
          </p:blipFill>
          <p:spPr>
            <a:xfrm>
              <a:off x="1263396" y="3297935"/>
              <a:ext cx="4672584" cy="900683"/>
            </a:xfrm>
            <a:prstGeom prst="rect">
              <a:avLst/>
            </a:prstGeom>
          </p:spPr>
        </p:pic>
        <p:sp>
          <p:nvSpPr>
            <p:cNvPr id="17" name="object 17"/>
            <p:cNvSpPr/>
            <p:nvPr/>
          </p:nvSpPr>
          <p:spPr>
            <a:xfrm>
              <a:off x="1370076" y="3209543"/>
              <a:ext cx="9448800" cy="972819"/>
            </a:xfrm>
            <a:custGeom>
              <a:avLst/>
              <a:gdLst/>
              <a:ahLst/>
              <a:cxnLst/>
              <a:rect l="l" t="t" r="r" b="b"/>
              <a:pathLst>
                <a:path w="9448800" h="972820">
                  <a:moveTo>
                    <a:pt x="9286748" y="0"/>
                  </a:moveTo>
                  <a:lnTo>
                    <a:pt x="162052" y="0"/>
                  </a:lnTo>
                  <a:lnTo>
                    <a:pt x="118959" y="5786"/>
                  </a:lnTo>
                  <a:lnTo>
                    <a:pt x="80245" y="22116"/>
                  </a:lnTo>
                  <a:lnTo>
                    <a:pt x="47450" y="47450"/>
                  </a:lnTo>
                  <a:lnTo>
                    <a:pt x="22116" y="80245"/>
                  </a:lnTo>
                  <a:lnTo>
                    <a:pt x="5786" y="118959"/>
                  </a:lnTo>
                  <a:lnTo>
                    <a:pt x="0" y="162051"/>
                  </a:lnTo>
                  <a:lnTo>
                    <a:pt x="0" y="810259"/>
                  </a:lnTo>
                  <a:lnTo>
                    <a:pt x="5786" y="853352"/>
                  </a:lnTo>
                  <a:lnTo>
                    <a:pt x="22116" y="892066"/>
                  </a:lnTo>
                  <a:lnTo>
                    <a:pt x="47450" y="924861"/>
                  </a:lnTo>
                  <a:lnTo>
                    <a:pt x="80245" y="950195"/>
                  </a:lnTo>
                  <a:lnTo>
                    <a:pt x="118959" y="966525"/>
                  </a:lnTo>
                  <a:lnTo>
                    <a:pt x="162052" y="972311"/>
                  </a:lnTo>
                  <a:lnTo>
                    <a:pt x="9286748" y="972311"/>
                  </a:lnTo>
                  <a:lnTo>
                    <a:pt x="9329840" y="966525"/>
                  </a:lnTo>
                  <a:lnTo>
                    <a:pt x="9368554" y="950195"/>
                  </a:lnTo>
                  <a:lnTo>
                    <a:pt x="9401349" y="924861"/>
                  </a:lnTo>
                  <a:lnTo>
                    <a:pt x="9426683" y="892066"/>
                  </a:lnTo>
                  <a:lnTo>
                    <a:pt x="9443013" y="853352"/>
                  </a:lnTo>
                  <a:lnTo>
                    <a:pt x="9448800" y="810259"/>
                  </a:lnTo>
                  <a:lnTo>
                    <a:pt x="9448800" y="162051"/>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sp>
          <p:nvSpPr>
            <p:cNvPr id="18" name="object 18"/>
            <p:cNvSpPr/>
            <p:nvPr/>
          </p:nvSpPr>
          <p:spPr>
            <a:xfrm>
              <a:off x="1370076" y="3209543"/>
              <a:ext cx="9448800" cy="972819"/>
            </a:xfrm>
            <a:custGeom>
              <a:avLst/>
              <a:gdLst/>
              <a:ahLst/>
              <a:cxnLst/>
              <a:rect l="l" t="t" r="r" b="b"/>
              <a:pathLst>
                <a:path w="9448800" h="972820">
                  <a:moveTo>
                    <a:pt x="0" y="162051"/>
                  </a:moveTo>
                  <a:lnTo>
                    <a:pt x="5786" y="118959"/>
                  </a:lnTo>
                  <a:lnTo>
                    <a:pt x="22116" y="80245"/>
                  </a:lnTo>
                  <a:lnTo>
                    <a:pt x="47450" y="47450"/>
                  </a:lnTo>
                  <a:lnTo>
                    <a:pt x="80245" y="22116"/>
                  </a:lnTo>
                  <a:lnTo>
                    <a:pt x="118959" y="5786"/>
                  </a:lnTo>
                  <a:lnTo>
                    <a:pt x="162052" y="0"/>
                  </a:lnTo>
                  <a:lnTo>
                    <a:pt x="9286748" y="0"/>
                  </a:lnTo>
                  <a:lnTo>
                    <a:pt x="9329840" y="5786"/>
                  </a:lnTo>
                  <a:lnTo>
                    <a:pt x="9368554" y="22116"/>
                  </a:lnTo>
                  <a:lnTo>
                    <a:pt x="9401349" y="47450"/>
                  </a:lnTo>
                  <a:lnTo>
                    <a:pt x="9426683" y="80245"/>
                  </a:lnTo>
                  <a:lnTo>
                    <a:pt x="9443013" y="118959"/>
                  </a:lnTo>
                  <a:lnTo>
                    <a:pt x="9448800" y="162051"/>
                  </a:lnTo>
                  <a:lnTo>
                    <a:pt x="9448800" y="810259"/>
                  </a:lnTo>
                  <a:lnTo>
                    <a:pt x="9443013" y="853352"/>
                  </a:lnTo>
                  <a:lnTo>
                    <a:pt x="9426683" y="892066"/>
                  </a:lnTo>
                  <a:lnTo>
                    <a:pt x="9401349" y="924861"/>
                  </a:lnTo>
                  <a:lnTo>
                    <a:pt x="9368554" y="950195"/>
                  </a:lnTo>
                  <a:lnTo>
                    <a:pt x="9329840" y="966525"/>
                  </a:lnTo>
                  <a:lnTo>
                    <a:pt x="9286748" y="972311"/>
                  </a:lnTo>
                  <a:lnTo>
                    <a:pt x="162052" y="972311"/>
                  </a:lnTo>
                  <a:lnTo>
                    <a:pt x="118959" y="966525"/>
                  </a:lnTo>
                  <a:lnTo>
                    <a:pt x="80245" y="950195"/>
                  </a:lnTo>
                  <a:lnTo>
                    <a:pt x="47450" y="924861"/>
                  </a:lnTo>
                  <a:lnTo>
                    <a:pt x="22116" y="892066"/>
                  </a:lnTo>
                  <a:lnTo>
                    <a:pt x="5786" y="853352"/>
                  </a:lnTo>
                  <a:lnTo>
                    <a:pt x="0" y="810259"/>
                  </a:lnTo>
                  <a:lnTo>
                    <a:pt x="0" y="162051"/>
                  </a:lnTo>
                  <a:close/>
                </a:path>
              </a:pathLst>
            </a:custGeom>
            <a:ln w="3175">
              <a:solidFill>
                <a:srgbClr val="375F92"/>
              </a:solidFill>
            </a:ln>
          </p:spPr>
          <p:txBody>
            <a:bodyPr wrap="square" lIns="0" tIns="0" rIns="0" bIns="0" rtlCol="0"/>
            <a:lstStyle/>
            <a:p>
              <a:endParaRPr/>
            </a:p>
          </p:txBody>
        </p:sp>
      </p:grpSp>
      <p:grpSp>
        <p:nvGrpSpPr>
          <p:cNvPr id="19" name="object 19"/>
          <p:cNvGrpSpPr/>
          <p:nvPr/>
        </p:nvGrpSpPr>
        <p:grpSpPr>
          <a:xfrm>
            <a:off x="1263396" y="4318937"/>
            <a:ext cx="9584690" cy="1035050"/>
            <a:chOff x="1263396" y="4318937"/>
            <a:chExt cx="9584690" cy="1035050"/>
          </a:xfrm>
        </p:grpSpPr>
        <p:pic>
          <p:nvPicPr>
            <p:cNvPr id="20" name="object 20"/>
            <p:cNvPicPr/>
            <p:nvPr/>
          </p:nvPicPr>
          <p:blipFill>
            <a:blip r:embed="rId4" cstate="print"/>
            <a:stretch>
              <a:fillRect/>
            </a:stretch>
          </p:blipFill>
          <p:spPr>
            <a:xfrm>
              <a:off x="1336540" y="4318937"/>
              <a:ext cx="9511298" cy="1034939"/>
            </a:xfrm>
            <a:prstGeom prst="rect">
              <a:avLst/>
            </a:prstGeom>
          </p:spPr>
        </p:pic>
        <p:pic>
          <p:nvPicPr>
            <p:cNvPr id="21" name="object 21"/>
            <p:cNvPicPr/>
            <p:nvPr/>
          </p:nvPicPr>
          <p:blipFill>
            <a:blip r:embed="rId8" cstate="print"/>
            <a:stretch>
              <a:fillRect/>
            </a:stretch>
          </p:blipFill>
          <p:spPr>
            <a:xfrm>
              <a:off x="1263396" y="4421123"/>
              <a:ext cx="3768852" cy="900684"/>
            </a:xfrm>
            <a:prstGeom prst="rect">
              <a:avLst/>
            </a:prstGeom>
          </p:spPr>
        </p:pic>
        <p:sp>
          <p:nvSpPr>
            <p:cNvPr id="22" name="object 22"/>
            <p:cNvSpPr/>
            <p:nvPr/>
          </p:nvSpPr>
          <p:spPr>
            <a:xfrm>
              <a:off x="1370076" y="4332731"/>
              <a:ext cx="9448800" cy="972819"/>
            </a:xfrm>
            <a:custGeom>
              <a:avLst/>
              <a:gdLst/>
              <a:ahLst/>
              <a:cxnLst/>
              <a:rect l="l" t="t" r="r" b="b"/>
              <a:pathLst>
                <a:path w="9448800" h="972820">
                  <a:moveTo>
                    <a:pt x="9286748" y="0"/>
                  </a:moveTo>
                  <a:lnTo>
                    <a:pt x="162052" y="0"/>
                  </a:lnTo>
                  <a:lnTo>
                    <a:pt x="118959" y="5786"/>
                  </a:lnTo>
                  <a:lnTo>
                    <a:pt x="80245" y="22116"/>
                  </a:lnTo>
                  <a:lnTo>
                    <a:pt x="47450" y="47450"/>
                  </a:lnTo>
                  <a:lnTo>
                    <a:pt x="22116" y="80245"/>
                  </a:lnTo>
                  <a:lnTo>
                    <a:pt x="5786" y="118959"/>
                  </a:lnTo>
                  <a:lnTo>
                    <a:pt x="0" y="162052"/>
                  </a:lnTo>
                  <a:lnTo>
                    <a:pt x="0" y="810260"/>
                  </a:lnTo>
                  <a:lnTo>
                    <a:pt x="5786" y="853352"/>
                  </a:lnTo>
                  <a:lnTo>
                    <a:pt x="22116" y="892066"/>
                  </a:lnTo>
                  <a:lnTo>
                    <a:pt x="47450" y="924861"/>
                  </a:lnTo>
                  <a:lnTo>
                    <a:pt x="80245" y="950195"/>
                  </a:lnTo>
                  <a:lnTo>
                    <a:pt x="118959" y="966525"/>
                  </a:lnTo>
                  <a:lnTo>
                    <a:pt x="162052" y="972312"/>
                  </a:lnTo>
                  <a:lnTo>
                    <a:pt x="9286748" y="972312"/>
                  </a:lnTo>
                  <a:lnTo>
                    <a:pt x="9329840" y="966525"/>
                  </a:lnTo>
                  <a:lnTo>
                    <a:pt x="9368554" y="950195"/>
                  </a:lnTo>
                  <a:lnTo>
                    <a:pt x="9401349" y="924861"/>
                  </a:lnTo>
                  <a:lnTo>
                    <a:pt x="9426683" y="892066"/>
                  </a:lnTo>
                  <a:lnTo>
                    <a:pt x="9443013" y="853352"/>
                  </a:lnTo>
                  <a:lnTo>
                    <a:pt x="9448800" y="810260"/>
                  </a:lnTo>
                  <a:lnTo>
                    <a:pt x="9448800" y="162052"/>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grpSp>
      <p:sp>
        <p:nvSpPr>
          <p:cNvPr id="23" name="object 23"/>
          <p:cNvSpPr txBox="1"/>
          <p:nvPr/>
        </p:nvSpPr>
        <p:spPr>
          <a:xfrm>
            <a:off x="1526794" y="1141933"/>
            <a:ext cx="7422515" cy="3894454"/>
          </a:xfrm>
          <a:prstGeom prst="rect">
            <a:avLst/>
          </a:prstGeom>
        </p:spPr>
        <p:txBody>
          <a:bodyPr vert="horz" wrap="square" lIns="0" tIns="13335" rIns="0" bIns="0" rtlCol="0">
            <a:spAutoFit/>
          </a:bodyPr>
          <a:lstStyle/>
          <a:p>
            <a:pPr marL="12700">
              <a:lnSpc>
                <a:spcPct val="100000"/>
              </a:lnSpc>
              <a:spcBef>
                <a:spcPts val="105"/>
              </a:spcBef>
            </a:pPr>
            <a:r>
              <a:rPr sz="3200" b="1" spc="-5" dirty="0">
                <a:solidFill>
                  <a:srgbClr val="FFFFFF"/>
                </a:solidFill>
                <a:latin typeface="Times New Roman"/>
                <a:cs typeface="Times New Roman"/>
              </a:rPr>
              <a:t>Simplified</a:t>
            </a:r>
            <a:r>
              <a:rPr sz="3200" b="1" spc="-185" dirty="0">
                <a:solidFill>
                  <a:srgbClr val="FFFFFF"/>
                </a:solidFill>
                <a:latin typeface="Times New Roman"/>
                <a:cs typeface="Times New Roman"/>
              </a:rPr>
              <a:t> </a:t>
            </a:r>
            <a:r>
              <a:rPr sz="3200" b="1" dirty="0">
                <a:solidFill>
                  <a:srgbClr val="FFFFFF"/>
                </a:solidFill>
                <a:latin typeface="Times New Roman"/>
                <a:cs typeface="Times New Roman"/>
              </a:rPr>
              <a:t>Advanced</a:t>
            </a:r>
            <a:r>
              <a:rPr sz="3200" b="1" spc="-25" dirty="0">
                <a:solidFill>
                  <a:srgbClr val="FFFFFF"/>
                </a:solidFill>
                <a:latin typeface="Times New Roman"/>
                <a:cs typeface="Times New Roman"/>
              </a:rPr>
              <a:t> </a:t>
            </a:r>
            <a:r>
              <a:rPr sz="3200" b="1" dirty="0">
                <a:solidFill>
                  <a:srgbClr val="FFFFFF"/>
                </a:solidFill>
                <a:latin typeface="Times New Roman"/>
                <a:cs typeface="Times New Roman"/>
              </a:rPr>
              <a:t>Encryption</a:t>
            </a:r>
            <a:r>
              <a:rPr sz="3200" b="1" spc="-30" dirty="0">
                <a:solidFill>
                  <a:srgbClr val="FFFFFF"/>
                </a:solidFill>
                <a:latin typeface="Times New Roman"/>
                <a:cs typeface="Times New Roman"/>
              </a:rPr>
              <a:t> </a:t>
            </a:r>
            <a:r>
              <a:rPr sz="3200" b="1" dirty="0">
                <a:solidFill>
                  <a:srgbClr val="FFFFFF"/>
                </a:solidFill>
                <a:latin typeface="Times New Roman"/>
                <a:cs typeface="Times New Roman"/>
              </a:rPr>
              <a:t>Standard</a:t>
            </a:r>
            <a:endParaRPr sz="3200">
              <a:latin typeface="Times New Roman"/>
              <a:cs typeface="Times New Roman"/>
            </a:endParaRPr>
          </a:p>
          <a:p>
            <a:pPr marL="12700" marR="1373505">
              <a:lnSpc>
                <a:spcPct val="230399"/>
              </a:lnSpc>
              <a:spcBef>
                <a:spcPts val="75"/>
              </a:spcBef>
              <a:tabLst>
                <a:tab pos="1368425" algn="l"/>
              </a:tabLst>
            </a:pPr>
            <a:r>
              <a:rPr sz="3200" b="1" dirty="0">
                <a:solidFill>
                  <a:srgbClr val="FFFFFF"/>
                </a:solidFill>
                <a:latin typeface="Times New Roman"/>
                <a:cs typeface="Times New Roman"/>
              </a:rPr>
              <a:t>S-AES</a:t>
            </a:r>
            <a:r>
              <a:rPr sz="3200" b="1" spc="-10" dirty="0">
                <a:solidFill>
                  <a:srgbClr val="FFFFFF"/>
                </a:solidFill>
                <a:latin typeface="Times New Roman"/>
                <a:cs typeface="Times New Roman"/>
              </a:rPr>
              <a:t> </a:t>
            </a:r>
            <a:r>
              <a:rPr sz="3200" b="1" dirty="0">
                <a:solidFill>
                  <a:srgbClr val="FFFFFF"/>
                </a:solidFill>
                <a:latin typeface="Times New Roman"/>
                <a:cs typeface="Times New Roman"/>
              </a:rPr>
              <a:t>Encryption</a:t>
            </a:r>
            <a:r>
              <a:rPr sz="3200" b="1" spc="-30" dirty="0">
                <a:solidFill>
                  <a:srgbClr val="FFFFFF"/>
                </a:solidFill>
                <a:latin typeface="Times New Roman"/>
                <a:cs typeface="Times New Roman"/>
              </a:rPr>
              <a:t> </a:t>
            </a:r>
            <a:r>
              <a:rPr sz="3200" b="1" dirty="0">
                <a:solidFill>
                  <a:srgbClr val="FFFFFF"/>
                </a:solidFill>
                <a:latin typeface="Times New Roman"/>
                <a:cs typeface="Times New Roman"/>
              </a:rPr>
              <a:t>and</a:t>
            </a:r>
            <a:r>
              <a:rPr sz="3200" b="1" spc="-5" dirty="0">
                <a:solidFill>
                  <a:srgbClr val="FFFFFF"/>
                </a:solidFill>
                <a:latin typeface="Times New Roman"/>
                <a:cs typeface="Times New Roman"/>
              </a:rPr>
              <a:t> </a:t>
            </a:r>
            <a:r>
              <a:rPr sz="3200" b="1" dirty="0">
                <a:solidFill>
                  <a:srgbClr val="FFFFFF"/>
                </a:solidFill>
                <a:latin typeface="Times New Roman"/>
                <a:cs typeface="Times New Roman"/>
              </a:rPr>
              <a:t>Decryption </a:t>
            </a:r>
            <a:r>
              <a:rPr sz="3200" b="1" spc="-785" dirty="0">
                <a:solidFill>
                  <a:srgbClr val="FFFFFF"/>
                </a:solidFill>
                <a:latin typeface="Times New Roman"/>
                <a:cs typeface="Times New Roman"/>
              </a:rPr>
              <a:t> </a:t>
            </a:r>
            <a:r>
              <a:rPr sz="3200" b="1" dirty="0">
                <a:solidFill>
                  <a:srgbClr val="FFFFFF"/>
                </a:solidFill>
                <a:latin typeface="Times New Roman"/>
                <a:cs typeface="Times New Roman"/>
              </a:rPr>
              <a:t>S-AES	</a:t>
            </a:r>
            <a:r>
              <a:rPr sz="3200" b="1" spc="5" dirty="0">
                <a:solidFill>
                  <a:srgbClr val="FFFFFF"/>
                </a:solidFill>
                <a:latin typeface="Times New Roman"/>
                <a:cs typeface="Times New Roman"/>
              </a:rPr>
              <a:t>Key</a:t>
            </a:r>
            <a:r>
              <a:rPr sz="3200" b="1" spc="-15" dirty="0">
                <a:solidFill>
                  <a:srgbClr val="FFFFFF"/>
                </a:solidFill>
                <a:latin typeface="Times New Roman"/>
                <a:cs typeface="Times New Roman"/>
              </a:rPr>
              <a:t> </a:t>
            </a:r>
            <a:r>
              <a:rPr sz="3200" b="1" dirty="0">
                <a:solidFill>
                  <a:srgbClr val="FFFFFF"/>
                </a:solidFill>
                <a:latin typeface="Times New Roman"/>
                <a:cs typeface="Times New Roman"/>
              </a:rPr>
              <a:t>Generation</a:t>
            </a:r>
            <a:endParaRPr sz="3200">
              <a:latin typeface="Times New Roman"/>
              <a:cs typeface="Times New Roman"/>
            </a:endParaRPr>
          </a:p>
          <a:p>
            <a:pPr>
              <a:lnSpc>
                <a:spcPct val="100000"/>
              </a:lnSpc>
            </a:pPr>
            <a:endParaRPr sz="4350">
              <a:latin typeface="Times New Roman"/>
              <a:cs typeface="Times New Roman"/>
            </a:endParaRPr>
          </a:p>
          <a:p>
            <a:pPr marL="12700">
              <a:lnSpc>
                <a:spcPct val="100000"/>
              </a:lnSpc>
            </a:pPr>
            <a:r>
              <a:rPr sz="3200" b="1" dirty="0">
                <a:solidFill>
                  <a:srgbClr val="FFFFFF"/>
                </a:solidFill>
                <a:latin typeface="Times New Roman"/>
                <a:cs typeface="Times New Roman"/>
              </a:rPr>
              <a:t>S-AES</a:t>
            </a:r>
            <a:r>
              <a:rPr sz="3200" b="1" spc="-30" dirty="0">
                <a:solidFill>
                  <a:srgbClr val="FFFFFF"/>
                </a:solidFill>
                <a:latin typeface="Times New Roman"/>
                <a:cs typeface="Times New Roman"/>
              </a:rPr>
              <a:t> </a:t>
            </a:r>
            <a:r>
              <a:rPr sz="3200" b="1" dirty="0">
                <a:solidFill>
                  <a:srgbClr val="FFFFFF"/>
                </a:solidFill>
                <a:latin typeface="Times New Roman"/>
                <a:cs typeface="Times New Roman"/>
              </a:rPr>
              <a:t>Encryption</a:t>
            </a:r>
            <a:endParaRPr sz="3200">
              <a:latin typeface="Times New Roman"/>
              <a:cs typeface="Times New Roman"/>
            </a:endParaRPr>
          </a:p>
        </p:txBody>
      </p:sp>
      <p:grpSp>
        <p:nvGrpSpPr>
          <p:cNvPr id="24" name="object 24"/>
          <p:cNvGrpSpPr/>
          <p:nvPr/>
        </p:nvGrpSpPr>
        <p:grpSpPr>
          <a:xfrm>
            <a:off x="1263396" y="5442138"/>
            <a:ext cx="9584690" cy="1035050"/>
            <a:chOff x="1263396" y="5442138"/>
            <a:chExt cx="9584690" cy="1035050"/>
          </a:xfrm>
        </p:grpSpPr>
        <p:pic>
          <p:nvPicPr>
            <p:cNvPr id="25" name="object 25"/>
            <p:cNvPicPr/>
            <p:nvPr/>
          </p:nvPicPr>
          <p:blipFill>
            <a:blip r:embed="rId4" cstate="print"/>
            <a:stretch>
              <a:fillRect/>
            </a:stretch>
          </p:blipFill>
          <p:spPr>
            <a:xfrm>
              <a:off x="1336540" y="5442138"/>
              <a:ext cx="9511298" cy="1034939"/>
            </a:xfrm>
            <a:prstGeom prst="rect">
              <a:avLst/>
            </a:prstGeom>
          </p:spPr>
        </p:pic>
        <p:pic>
          <p:nvPicPr>
            <p:cNvPr id="26" name="object 26"/>
            <p:cNvPicPr/>
            <p:nvPr/>
          </p:nvPicPr>
          <p:blipFill>
            <a:blip r:embed="rId9" cstate="print"/>
            <a:stretch>
              <a:fillRect/>
            </a:stretch>
          </p:blipFill>
          <p:spPr>
            <a:xfrm>
              <a:off x="1263396" y="5544311"/>
              <a:ext cx="3747516" cy="900683"/>
            </a:xfrm>
            <a:prstGeom prst="rect">
              <a:avLst/>
            </a:prstGeom>
          </p:spPr>
        </p:pic>
        <p:sp>
          <p:nvSpPr>
            <p:cNvPr id="27" name="object 27"/>
            <p:cNvSpPr/>
            <p:nvPr/>
          </p:nvSpPr>
          <p:spPr>
            <a:xfrm>
              <a:off x="1370076" y="5455919"/>
              <a:ext cx="9448800" cy="972819"/>
            </a:xfrm>
            <a:custGeom>
              <a:avLst/>
              <a:gdLst/>
              <a:ahLst/>
              <a:cxnLst/>
              <a:rect l="l" t="t" r="r" b="b"/>
              <a:pathLst>
                <a:path w="9448800" h="972820">
                  <a:moveTo>
                    <a:pt x="9286748" y="0"/>
                  </a:moveTo>
                  <a:lnTo>
                    <a:pt x="162052" y="0"/>
                  </a:lnTo>
                  <a:lnTo>
                    <a:pt x="118959" y="5786"/>
                  </a:lnTo>
                  <a:lnTo>
                    <a:pt x="80245" y="22117"/>
                  </a:lnTo>
                  <a:lnTo>
                    <a:pt x="47450" y="47451"/>
                  </a:lnTo>
                  <a:lnTo>
                    <a:pt x="22116" y="80248"/>
                  </a:lnTo>
                  <a:lnTo>
                    <a:pt x="5786" y="118966"/>
                  </a:lnTo>
                  <a:lnTo>
                    <a:pt x="0" y="162064"/>
                  </a:lnTo>
                  <a:lnTo>
                    <a:pt x="0" y="810247"/>
                  </a:lnTo>
                  <a:lnTo>
                    <a:pt x="5786" y="853331"/>
                  </a:lnTo>
                  <a:lnTo>
                    <a:pt x="22116" y="892046"/>
                  </a:lnTo>
                  <a:lnTo>
                    <a:pt x="47450" y="924845"/>
                  </a:lnTo>
                  <a:lnTo>
                    <a:pt x="80245" y="950186"/>
                  </a:lnTo>
                  <a:lnTo>
                    <a:pt x="118959" y="966523"/>
                  </a:lnTo>
                  <a:lnTo>
                    <a:pt x="162052" y="972311"/>
                  </a:lnTo>
                  <a:lnTo>
                    <a:pt x="9286748" y="972311"/>
                  </a:lnTo>
                  <a:lnTo>
                    <a:pt x="9329840" y="966523"/>
                  </a:lnTo>
                  <a:lnTo>
                    <a:pt x="9368554" y="950186"/>
                  </a:lnTo>
                  <a:lnTo>
                    <a:pt x="9401349" y="924845"/>
                  </a:lnTo>
                  <a:lnTo>
                    <a:pt x="9426683" y="892046"/>
                  </a:lnTo>
                  <a:lnTo>
                    <a:pt x="9443013" y="853331"/>
                  </a:lnTo>
                  <a:lnTo>
                    <a:pt x="9448800" y="810247"/>
                  </a:lnTo>
                  <a:lnTo>
                    <a:pt x="9448800" y="162064"/>
                  </a:lnTo>
                  <a:lnTo>
                    <a:pt x="9443013" y="118966"/>
                  </a:lnTo>
                  <a:lnTo>
                    <a:pt x="9426683" y="80248"/>
                  </a:lnTo>
                  <a:lnTo>
                    <a:pt x="9401349" y="47451"/>
                  </a:lnTo>
                  <a:lnTo>
                    <a:pt x="9368554" y="22117"/>
                  </a:lnTo>
                  <a:lnTo>
                    <a:pt x="9329840" y="5786"/>
                  </a:lnTo>
                  <a:lnTo>
                    <a:pt x="9286748" y="0"/>
                  </a:lnTo>
                  <a:close/>
                </a:path>
              </a:pathLst>
            </a:custGeom>
            <a:solidFill>
              <a:srgbClr val="548ED4"/>
            </a:solidFill>
          </p:spPr>
          <p:txBody>
            <a:bodyPr wrap="square" lIns="0" tIns="0" rIns="0" bIns="0" rtlCol="0"/>
            <a:lstStyle/>
            <a:p>
              <a:endParaRPr/>
            </a:p>
          </p:txBody>
        </p:sp>
      </p:grpSp>
      <p:sp>
        <p:nvSpPr>
          <p:cNvPr id="28" name="object 28"/>
          <p:cNvSpPr txBox="1"/>
          <p:nvPr/>
        </p:nvSpPr>
        <p:spPr>
          <a:xfrm>
            <a:off x="1526794" y="5645607"/>
            <a:ext cx="3227705" cy="513715"/>
          </a:xfrm>
          <a:prstGeom prst="rect">
            <a:avLst/>
          </a:prstGeom>
        </p:spPr>
        <p:txBody>
          <a:bodyPr vert="horz" wrap="square" lIns="0" tIns="12700" rIns="0" bIns="0" rtlCol="0">
            <a:spAutoFit/>
          </a:bodyPr>
          <a:lstStyle/>
          <a:p>
            <a:pPr marL="12700">
              <a:lnSpc>
                <a:spcPct val="100000"/>
              </a:lnSpc>
              <a:spcBef>
                <a:spcPts val="100"/>
              </a:spcBef>
            </a:pPr>
            <a:r>
              <a:rPr sz="3200" b="1" dirty="0">
                <a:solidFill>
                  <a:srgbClr val="0F243E"/>
                </a:solidFill>
                <a:latin typeface="Times New Roman"/>
                <a:cs typeface="Times New Roman"/>
              </a:rPr>
              <a:t>S-AES</a:t>
            </a:r>
            <a:r>
              <a:rPr sz="3200" b="1" spc="-50" dirty="0">
                <a:solidFill>
                  <a:srgbClr val="0F243E"/>
                </a:solidFill>
                <a:latin typeface="Times New Roman"/>
                <a:cs typeface="Times New Roman"/>
              </a:rPr>
              <a:t> </a:t>
            </a:r>
            <a:r>
              <a:rPr sz="3200" b="1" dirty="0">
                <a:solidFill>
                  <a:srgbClr val="0F243E"/>
                </a:solidFill>
                <a:latin typeface="Times New Roman"/>
                <a:cs typeface="Times New Roman"/>
              </a:rPr>
              <a:t>Decryption</a:t>
            </a:r>
            <a:endParaRPr sz="3200">
              <a:latin typeface="Times New Roman"/>
              <a:cs typeface="Times New Roman"/>
            </a:endParaRPr>
          </a:p>
        </p:txBody>
      </p:sp>
      <p:sp>
        <p:nvSpPr>
          <p:cNvPr id="29" name="object 29"/>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30" name="TextBox 29"/>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31" name="Graphic 21"/>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Tree>
    <p:extLst>
      <p:ext uri="{BB962C8B-B14F-4D97-AF65-F5344CB8AC3E}">
        <p14:creationId xmlns:p14="http://schemas.microsoft.com/office/powerpoint/2010/main" val="140735820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72656" y="1249616"/>
            <a:ext cx="11852148" cy="4849494"/>
            <a:chOff x="131826" y="1262634"/>
            <a:chExt cx="11852148" cy="4849494"/>
          </a:xfrm>
        </p:grpSpPr>
        <p:sp>
          <p:nvSpPr>
            <p:cNvPr id="3" name="object 3"/>
            <p:cNvSpPr/>
            <p:nvPr/>
          </p:nvSpPr>
          <p:spPr>
            <a:xfrm>
              <a:off x="131826" y="4371593"/>
              <a:ext cx="3657600" cy="1740535"/>
            </a:xfrm>
            <a:custGeom>
              <a:avLst/>
              <a:gdLst/>
              <a:ahLst/>
              <a:cxnLst/>
              <a:rect l="l" t="t" r="r" b="b"/>
              <a:pathLst>
                <a:path w="3657600" h="1740535">
                  <a:moveTo>
                    <a:pt x="3657600" y="0"/>
                  </a:moveTo>
                  <a:lnTo>
                    <a:pt x="0" y="0"/>
                  </a:lnTo>
                  <a:lnTo>
                    <a:pt x="0" y="1740407"/>
                  </a:lnTo>
                  <a:lnTo>
                    <a:pt x="3657600" y="1740407"/>
                  </a:lnTo>
                  <a:lnTo>
                    <a:pt x="3657600" y="0"/>
                  </a:lnTo>
                  <a:close/>
                </a:path>
              </a:pathLst>
            </a:custGeom>
            <a:solidFill>
              <a:srgbClr val="4F81BC"/>
            </a:solidFill>
          </p:spPr>
          <p:txBody>
            <a:bodyPr wrap="square" lIns="0" tIns="0" rIns="0" bIns="0" rtlCol="0"/>
            <a:lstStyle/>
            <a:p>
              <a:endParaRPr/>
            </a:p>
          </p:txBody>
        </p:sp>
        <p:sp>
          <p:nvSpPr>
            <p:cNvPr id="4" name="object 4"/>
            <p:cNvSpPr/>
            <p:nvPr/>
          </p:nvSpPr>
          <p:spPr>
            <a:xfrm>
              <a:off x="131826" y="4371593"/>
              <a:ext cx="3657600" cy="1740535"/>
            </a:xfrm>
            <a:custGeom>
              <a:avLst/>
              <a:gdLst/>
              <a:ahLst/>
              <a:cxnLst/>
              <a:rect l="l" t="t" r="r" b="b"/>
              <a:pathLst>
                <a:path w="3657600" h="1740535">
                  <a:moveTo>
                    <a:pt x="0" y="1740407"/>
                  </a:moveTo>
                  <a:lnTo>
                    <a:pt x="3657600" y="1740407"/>
                  </a:lnTo>
                  <a:lnTo>
                    <a:pt x="3657600" y="0"/>
                  </a:lnTo>
                  <a:lnTo>
                    <a:pt x="0" y="0"/>
                  </a:lnTo>
                  <a:lnTo>
                    <a:pt x="0" y="1740407"/>
                  </a:lnTo>
                  <a:close/>
                </a:path>
              </a:pathLst>
            </a:custGeom>
            <a:ln w="25908">
              <a:solidFill>
                <a:srgbClr val="385D89"/>
              </a:solidFill>
            </a:ln>
          </p:spPr>
          <p:txBody>
            <a:bodyPr wrap="square" lIns="0" tIns="0" rIns="0" bIns="0" rtlCol="0"/>
            <a:lstStyle/>
            <a:p>
              <a:endParaRPr/>
            </a:p>
          </p:txBody>
        </p:sp>
        <p:sp>
          <p:nvSpPr>
            <p:cNvPr id="5" name="object 5"/>
            <p:cNvSpPr/>
            <p:nvPr/>
          </p:nvSpPr>
          <p:spPr>
            <a:xfrm>
              <a:off x="151637" y="1829561"/>
              <a:ext cx="3657600" cy="2464435"/>
            </a:xfrm>
            <a:custGeom>
              <a:avLst/>
              <a:gdLst/>
              <a:ahLst/>
              <a:cxnLst/>
              <a:rect l="l" t="t" r="r" b="b"/>
              <a:pathLst>
                <a:path w="3657600" h="2464435">
                  <a:moveTo>
                    <a:pt x="3657600" y="0"/>
                  </a:moveTo>
                  <a:lnTo>
                    <a:pt x="0" y="0"/>
                  </a:lnTo>
                  <a:lnTo>
                    <a:pt x="0" y="2464308"/>
                  </a:lnTo>
                  <a:lnTo>
                    <a:pt x="3657600" y="2464308"/>
                  </a:lnTo>
                  <a:lnTo>
                    <a:pt x="3657600" y="0"/>
                  </a:lnTo>
                  <a:close/>
                </a:path>
              </a:pathLst>
            </a:custGeom>
            <a:solidFill>
              <a:srgbClr val="4F81BC"/>
            </a:solidFill>
          </p:spPr>
          <p:txBody>
            <a:bodyPr wrap="square" lIns="0" tIns="0" rIns="0" bIns="0" rtlCol="0"/>
            <a:lstStyle/>
            <a:p>
              <a:endParaRPr/>
            </a:p>
          </p:txBody>
        </p:sp>
        <p:sp>
          <p:nvSpPr>
            <p:cNvPr id="6" name="object 6"/>
            <p:cNvSpPr/>
            <p:nvPr/>
          </p:nvSpPr>
          <p:spPr>
            <a:xfrm>
              <a:off x="151637" y="1829561"/>
              <a:ext cx="3657600" cy="2464435"/>
            </a:xfrm>
            <a:custGeom>
              <a:avLst/>
              <a:gdLst/>
              <a:ahLst/>
              <a:cxnLst/>
              <a:rect l="l" t="t" r="r" b="b"/>
              <a:pathLst>
                <a:path w="3657600" h="2464435">
                  <a:moveTo>
                    <a:pt x="0" y="2464308"/>
                  </a:moveTo>
                  <a:lnTo>
                    <a:pt x="3657600" y="2464308"/>
                  </a:lnTo>
                  <a:lnTo>
                    <a:pt x="3657600" y="0"/>
                  </a:lnTo>
                  <a:lnTo>
                    <a:pt x="0" y="0"/>
                  </a:lnTo>
                  <a:lnTo>
                    <a:pt x="0" y="2464308"/>
                  </a:lnTo>
                  <a:close/>
                </a:path>
              </a:pathLst>
            </a:custGeom>
            <a:ln w="25908">
              <a:solidFill>
                <a:srgbClr val="385D89"/>
              </a:solidFill>
            </a:ln>
          </p:spPr>
          <p:txBody>
            <a:bodyPr wrap="square" lIns="0" tIns="0" rIns="0" bIns="0" rtlCol="0"/>
            <a:lstStyle/>
            <a:p>
              <a:endParaRPr/>
            </a:p>
          </p:txBody>
        </p:sp>
        <p:sp>
          <p:nvSpPr>
            <p:cNvPr id="7" name="object 7"/>
            <p:cNvSpPr/>
            <p:nvPr/>
          </p:nvSpPr>
          <p:spPr>
            <a:xfrm>
              <a:off x="293370" y="2591561"/>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8" name="object 8"/>
            <p:cNvSpPr/>
            <p:nvPr/>
          </p:nvSpPr>
          <p:spPr>
            <a:xfrm>
              <a:off x="293370" y="2591561"/>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sp>
          <p:nvSpPr>
            <p:cNvPr id="9" name="object 9"/>
            <p:cNvSpPr/>
            <p:nvPr/>
          </p:nvSpPr>
          <p:spPr>
            <a:xfrm>
              <a:off x="8326374" y="1262634"/>
              <a:ext cx="3657600" cy="1762125"/>
            </a:xfrm>
            <a:custGeom>
              <a:avLst/>
              <a:gdLst/>
              <a:ahLst/>
              <a:cxnLst/>
              <a:rect l="l" t="t" r="r" b="b"/>
              <a:pathLst>
                <a:path w="3657600" h="1762125">
                  <a:moveTo>
                    <a:pt x="3657600" y="0"/>
                  </a:moveTo>
                  <a:lnTo>
                    <a:pt x="0" y="0"/>
                  </a:lnTo>
                  <a:lnTo>
                    <a:pt x="0" y="1761744"/>
                  </a:lnTo>
                  <a:lnTo>
                    <a:pt x="3657600" y="1761744"/>
                  </a:lnTo>
                  <a:lnTo>
                    <a:pt x="3657600" y="0"/>
                  </a:lnTo>
                  <a:close/>
                </a:path>
              </a:pathLst>
            </a:custGeom>
            <a:solidFill>
              <a:srgbClr val="4F81BC"/>
            </a:solidFill>
          </p:spPr>
          <p:txBody>
            <a:bodyPr wrap="square" lIns="0" tIns="0" rIns="0" bIns="0" rtlCol="0"/>
            <a:lstStyle/>
            <a:p>
              <a:endParaRPr/>
            </a:p>
          </p:txBody>
        </p:sp>
        <p:sp>
          <p:nvSpPr>
            <p:cNvPr id="10" name="object 10"/>
            <p:cNvSpPr/>
            <p:nvPr/>
          </p:nvSpPr>
          <p:spPr>
            <a:xfrm>
              <a:off x="8326374" y="1262634"/>
              <a:ext cx="3657600" cy="1762125"/>
            </a:xfrm>
            <a:custGeom>
              <a:avLst/>
              <a:gdLst/>
              <a:ahLst/>
              <a:cxnLst/>
              <a:rect l="l" t="t" r="r" b="b"/>
              <a:pathLst>
                <a:path w="3657600" h="1762125">
                  <a:moveTo>
                    <a:pt x="0" y="1761744"/>
                  </a:moveTo>
                  <a:lnTo>
                    <a:pt x="3657600" y="1761744"/>
                  </a:lnTo>
                  <a:lnTo>
                    <a:pt x="3657600" y="0"/>
                  </a:lnTo>
                  <a:lnTo>
                    <a:pt x="0" y="0"/>
                  </a:lnTo>
                  <a:lnTo>
                    <a:pt x="0" y="1761744"/>
                  </a:lnTo>
                  <a:close/>
                </a:path>
              </a:pathLst>
            </a:custGeom>
            <a:ln w="25908">
              <a:solidFill>
                <a:srgbClr val="385D89"/>
              </a:solidFill>
            </a:ln>
          </p:spPr>
          <p:txBody>
            <a:bodyPr wrap="square" lIns="0" tIns="0" rIns="0" bIns="0" rtlCol="0"/>
            <a:lstStyle/>
            <a:p>
              <a:endParaRPr/>
            </a:p>
          </p:txBody>
        </p:sp>
        <p:sp>
          <p:nvSpPr>
            <p:cNvPr id="11" name="object 11"/>
            <p:cNvSpPr/>
            <p:nvPr/>
          </p:nvSpPr>
          <p:spPr>
            <a:xfrm>
              <a:off x="8326374" y="3097530"/>
              <a:ext cx="3657600" cy="2390140"/>
            </a:xfrm>
            <a:custGeom>
              <a:avLst/>
              <a:gdLst/>
              <a:ahLst/>
              <a:cxnLst/>
              <a:rect l="l" t="t" r="r" b="b"/>
              <a:pathLst>
                <a:path w="3657600" h="2390140">
                  <a:moveTo>
                    <a:pt x="3657600" y="0"/>
                  </a:moveTo>
                  <a:lnTo>
                    <a:pt x="0" y="0"/>
                  </a:lnTo>
                  <a:lnTo>
                    <a:pt x="0" y="2389632"/>
                  </a:lnTo>
                  <a:lnTo>
                    <a:pt x="3657600" y="2389632"/>
                  </a:lnTo>
                  <a:lnTo>
                    <a:pt x="3657600" y="0"/>
                  </a:lnTo>
                  <a:close/>
                </a:path>
              </a:pathLst>
            </a:custGeom>
            <a:solidFill>
              <a:srgbClr val="4F81BC"/>
            </a:solidFill>
          </p:spPr>
          <p:txBody>
            <a:bodyPr wrap="square" lIns="0" tIns="0" rIns="0" bIns="0" rtlCol="0"/>
            <a:lstStyle/>
            <a:p>
              <a:endParaRPr/>
            </a:p>
          </p:txBody>
        </p:sp>
        <p:sp>
          <p:nvSpPr>
            <p:cNvPr id="12" name="object 12"/>
            <p:cNvSpPr/>
            <p:nvPr/>
          </p:nvSpPr>
          <p:spPr>
            <a:xfrm>
              <a:off x="8326374" y="3097530"/>
              <a:ext cx="3657600" cy="2390140"/>
            </a:xfrm>
            <a:custGeom>
              <a:avLst/>
              <a:gdLst/>
              <a:ahLst/>
              <a:cxnLst/>
              <a:rect l="l" t="t" r="r" b="b"/>
              <a:pathLst>
                <a:path w="3657600" h="2390140">
                  <a:moveTo>
                    <a:pt x="0" y="2389632"/>
                  </a:moveTo>
                  <a:lnTo>
                    <a:pt x="3657600" y="2389632"/>
                  </a:lnTo>
                  <a:lnTo>
                    <a:pt x="3657600" y="0"/>
                  </a:lnTo>
                  <a:lnTo>
                    <a:pt x="0" y="0"/>
                  </a:lnTo>
                  <a:lnTo>
                    <a:pt x="0" y="2389632"/>
                  </a:lnTo>
                  <a:close/>
                </a:path>
              </a:pathLst>
            </a:custGeom>
            <a:ln w="25908">
              <a:solidFill>
                <a:srgbClr val="385D89"/>
              </a:solidFill>
            </a:ln>
          </p:spPr>
          <p:txBody>
            <a:bodyPr wrap="square" lIns="0" tIns="0" rIns="0" bIns="0" rtlCol="0"/>
            <a:lstStyle/>
            <a:p>
              <a:endParaRPr/>
            </a:p>
          </p:txBody>
        </p:sp>
      </p:grpSp>
      <p:sp>
        <p:nvSpPr>
          <p:cNvPr id="18" name="object 18"/>
          <p:cNvSpPr txBox="1"/>
          <p:nvPr/>
        </p:nvSpPr>
        <p:spPr>
          <a:xfrm>
            <a:off x="1451610" y="2600070"/>
            <a:ext cx="103505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Shift</a:t>
            </a:r>
            <a:r>
              <a:rPr sz="2000" b="1" spc="-80" dirty="0">
                <a:latin typeface="Calibri"/>
                <a:cs typeface="Calibri"/>
              </a:rPr>
              <a:t> </a:t>
            </a:r>
            <a:r>
              <a:rPr sz="2000" b="1" spc="-15" dirty="0">
                <a:latin typeface="Calibri"/>
                <a:cs typeface="Calibri"/>
              </a:rPr>
              <a:t>Row</a:t>
            </a:r>
            <a:endParaRPr sz="2000">
              <a:latin typeface="Calibri"/>
              <a:cs typeface="Calibri"/>
            </a:endParaRPr>
          </a:p>
        </p:txBody>
      </p:sp>
      <p:grpSp>
        <p:nvGrpSpPr>
          <p:cNvPr id="19" name="object 19"/>
          <p:cNvGrpSpPr/>
          <p:nvPr/>
        </p:nvGrpSpPr>
        <p:grpSpPr>
          <a:xfrm>
            <a:off x="280352" y="3188144"/>
            <a:ext cx="3378835" cy="407034"/>
            <a:chOff x="280352" y="3188144"/>
            <a:chExt cx="3378835" cy="407034"/>
          </a:xfrm>
        </p:grpSpPr>
        <p:sp>
          <p:nvSpPr>
            <p:cNvPr id="20" name="object 20"/>
            <p:cNvSpPr/>
            <p:nvPr/>
          </p:nvSpPr>
          <p:spPr>
            <a:xfrm>
              <a:off x="293370" y="32011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1" name="object 21"/>
            <p:cNvSpPr/>
            <p:nvPr/>
          </p:nvSpPr>
          <p:spPr>
            <a:xfrm>
              <a:off x="293370" y="32011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22" name="object 22"/>
          <p:cNvSpPr txBox="1"/>
          <p:nvPr/>
        </p:nvSpPr>
        <p:spPr>
          <a:xfrm>
            <a:off x="1268730" y="3209670"/>
            <a:ext cx="1400810" cy="330835"/>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Mix</a:t>
            </a:r>
            <a:r>
              <a:rPr sz="2000" b="1" spc="-70" dirty="0">
                <a:latin typeface="Calibri"/>
                <a:cs typeface="Calibri"/>
              </a:rPr>
              <a:t> </a:t>
            </a:r>
            <a:r>
              <a:rPr sz="2000" b="1" dirty="0">
                <a:latin typeface="Calibri"/>
                <a:cs typeface="Calibri"/>
              </a:rPr>
              <a:t>Columns</a:t>
            </a:r>
            <a:endParaRPr sz="2000">
              <a:latin typeface="Calibri"/>
              <a:cs typeface="Calibri"/>
            </a:endParaRPr>
          </a:p>
        </p:txBody>
      </p:sp>
      <p:grpSp>
        <p:nvGrpSpPr>
          <p:cNvPr id="23" name="object 23"/>
          <p:cNvGrpSpPr/>
          <p:nvPr/>
        </p:nvGrpSpPr>
        <p:grpSpPr>
          <a:xfrm>
            <a:off x="286448" y="3797744"/>
            <a:ext cx="3378835" cy="407034"/>
            <a:chOff x="286448" y="3797744"/>
            <a:chExt cx="3378835" cy="407034"/>
          </a:xfrm>
        </p:grpSpPr>
        <p:sp>
          <p:nvSpPr>
            <p:cNvPr id="24" name="object 24"/>
            <p:cNvSpPr/>
            <p:nvPr/>
          </p:nvSpPr>
          <p:spPr>
            <a:xfrm>
              <a:off x="299466" y="38107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5" name="object 25"/>
            <p:cNvSpPr/>
            <p:nvPr/>
          </p:nvSpPr>
          <p:spPr>
            <a:xfrm>
              <a:off x="299466" y="38107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26" name="object 26"/>
          <p:cNvSpPr txBox="1"/>
          <p:nvPr/>
        </p:nvSpPr>
        <p:spPr>
          <a:xfrm>
            <a:off x="1159560"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27" name="object 27"/>
          <p:cNvGrpSpPr/>
          <p:nvPr/>
        </p:nvGrpSpPr>
        <p:grpSpPr>
          <a:xfrm>
            <a:off x="1812035" y="2953499"/>
            <a:ext cx="315595" cy="1033780"/>
            <a:chOff x="1812035" y="2953499"/>
            <a:chExt cx="315595" cy="1033780"/>
          </a:xfrm>
        </p:grpSpPr>
        <p:pic>
          <p:nvPicPr>
            <p:cNvPr id="28" name="object 28"/>
            <p:cNvPicPr/>
            <p:nvPr/>
          </p:nvPicPr>
          <p:blipFill>
            <a:blip r:embed="rId2" cstate="print"/>
            <a:stretch>
              <a:fillRect/>
            </a:stretch>
          </p:blipFill>
          <p:spPr>
            <a:xfrm>
              <a:off x="1812035" y="2953499"/>
              <a:ext cx="310959" cy="423684"/>
            </a:xfrm>
            <a:prstGeom prst="rect">
              <a:avLst/>
            </a:prstGeom>
          </p:spPr>
        </p:pic>
        <p:pic>
          <p:nvPicPr>
            <p:cNvPr id="29" name="object 29"/>
            <p:cNvPicPr/>
            <p:nvPr/>
          </p:nvPicPr>
          <p:blipFill>
            <a:blip r:embed="rId3" cstate="print"/>
            <a:stretch>
              <a:fillRect/>
            </a:stretch>
          </p:blipFill>
          <p:spPr>
            <a:xfrm>
              <a:off x="1912619" y="2972562"/>
              <a:ext cx="114300" cy="228600"/>
            </a:xfrm>
            <a:prstGeom prst="rect">
              <a:avLst/>
            </a:prstGeom>
          </p:spPr>
        </p:pic>
        <p:pic>
          <p:nvPicPr>
            <p:cNvPr id="30" name="object 30"/>
            <p:cNvPicPr/>
            <p:nvPr/>
          </p:nvPicPr>
          <p:blipFill>
            <a:blip r:embed="rId4" cstate="print"/>
            <a:stretch>
              <a:fillRect/>
            </a:stretch>
          </p:blipFill>
          <p:spPr>
            <a:xfrm>
              <a:off x="1816607" y="3561588"/>
              <a:ext cx="310959" cy="425195"/>
            </a:xfrm>
            <a:prstGeom prst="rect">
              <a:avLst/>
            </a:prstGeom>
          </p:spPr>
        </p:pic>
        <p:pic>
          <p:nvPicPr>
            <p:cNvPr id="31" name="object 31"/>
            <p:cNvPicPr/>
            <p:nvPr/>
          </p:nvPicPr>
          <p:blipFill>
            <a:blip r:embed="rId5" cstate="print"/>
            <a:stretch>
              <a:fillRect/>
            </a:stretch>
          </p:blipFill>
          <p:spPr>
            <a:xfrm>
              <a:off x="1915159" y="3581781"/>
              <a:ext cx="114300" cy="228981"/>
            </a:xfrm>
            <a:prstGeom prst="rect">
              <a:avLst/>
            </a:prstGeom>
          </p:spPr>
        </p:pic>
      </p:grpSp>
      <p:sp>
        <p:nvSpPr>
          <p:cNvPr id="32" name="object 32"/>
          <p:cNvSpPr txBox="1"/>
          <p:nvPr/>
        </p:nvSpPr>
        <p:spPr>
          <a:xfrm>
            <a:off x="293370" y="752094"/>
            <a:ext cx="3352800" cy="381000"/>
          </a:xfrm>
          <a:prstGeom prst="rect">
            <a:avLst/>
          </a:prstGeom>
          <a:ln w="25907">
            <a:solidFill>
              <a:srgbClr val="F79546"/>
            </a:solidFill>
          </a:ln>
        </p:spPr>
        <p:txBody>
          <a:bodyPr vert="horz" wrap="square" lIns="0" tIns="21590" rIns="0" bIns="0" rtlCol="0">
            <a:spAutoFit/>
          </a:bodyPr>
          <a:lstStyle/>
          <a:p>
            <a:pPr marL="840105">
              <a:lnSpc>
                <a:spcPct val="100000"/>
              </a:lnSpc>
              <a:spcBef>
                <a:spcPts val="170"/>
              </a:spcBef>
            </a:pPr>
            <a:r>
              <a:rPr sz="2000" b="1" dirty="0">
                <a:latin typeface="Calibri"/>
                <a:cs typeface="Calibri"/>
              </a:rPr>
              <a:t>16-bit</a:t>
            </a:r>
            <a:r>
              <a:rPr sz="2000" b="1" spc="-50" dirty="0">
                <a:latin typeface="Calibri"/>
                <a:cs typeface="Calibri"/>
              </a:rPr>
              <a:t> </a:t>
            </a:r>
            <a:r>
              <a:rPr sz="2000" b="1" spc="-5" dirty="0">
                <a:latin typeface="Calibri"/>
                <a:cs typeface="Calibri"/>
              </a:rPr>
              <a:t>Plain</a:t>
            </a:r>
            <a:r>
              <a:rPr sz="2000" b="1" spc="-35" dirty="0">
                <a:latin typeface="Calibri"/>
                <a:cs typeface="Calibri"/>
              </a:rPr>
              <a:t> </a:t>
            </a:r>
            <a:r>
              <a:rPr sz="2000" b="1" spc="-20" dirty="0">
                <a:latin typeface="Calibri"/>
                <a:cs typeface="Calibri"/>
              </a:rPr>
              <a:t>text</a:t>
            </a:r>
            <a:endParaRPr sz="2000">
              <a:latin typeface="Calibri"/>
              <a:cs typeface="Calibri"/>
            </a:endParaRPr>
          </a:p>
        </p:txBody>
      </p:sp>
      <p:sp>
        <p:nvSpPr>
          <p:cNvPr id="33" name="object 33"/>
          <p:cNvSpPr/>
          <p:nvPr/>
        </p:nvSpPr>
        <p:spPr>
          <a:xfrm>
            <a:off x="304038"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34" name="object 34"/>
          <p:cNvSpPr txBox="1"/>
          <p:nvPr/>
        </p:nvSpPr>
        <p:spPr>
          <a:xfrm>
            <a:off x="1047089" y="6182055"/>
            <a:ext cx="186563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16-bit</a:t>
            </a:r>
            <a:r>
              <a:rPr sz="2000" b="1" spc="-55" dirty="0">
                <a:latin typeface="Calibri"/>
                <a:cs typeface="Calibri"/>
              </a:rPr>
              <a:t> </a:t>
            </a:r>
            <a:r>
              <a:rPr sz="2000" b="1" spc="-5" dirty="0">
                <a:latin typeface="Calibri"/>
                <a:cs typeface="Calibri"/>
              </a:rPr>
              <a:t>Cipher</a:t>
            </a:r>
            <a:r>
              <a:rPr sz="2000" b="1" spc="-35" dirty="0">
                <a:latin typeface="Calibri"/>
                <a:cs typeface="Calibri"/>
              </a:rPr>
              <a:t> </a:t>
            </a:r>
            <a:r>
              <a:rPr sz="2000" b="1" spc="-15" dirty="0">
                <a:latin typeface="Calibri"/>
                <a:cs typeface="Calibri"/>
              </a:rPr>
              <a:t>text</a:t>
            </a:r>
            <a:endParaRPr sz="2000">
              <a:latin typeface="Calibri"/>
              <a:cs typeface="Calibri"/>
            </a:endParaRPr>
          </a:p>
        </p:txBody>
      </p:sp>
      <p:grpSp>
        <p:nvGrpSpPr>
          <p:cNvPr id="35" name="object 35"/>
          <p:cNvGrpSpPr/>
          <p:nvPr/>
        </p:nvGrpSpPr>
        <p:grpSpPr>
          <a:xfrm>
            <a:off x="286448" y="4419536"/>
            <a:ext cx="3378835" cy="407034"/>
            <a:chOff x="286448" y="4419536"/>
            <a:chExt cx="3378835" cy="407034"/>
          </a:xfrm>
        </p:grpSpPr>
        <p:sp>
          <p:nvSpPr>
            <p:cNvPr id="36" name="object 36"/>
            <p:cNvSpPr/>
            <p:nvPr/>
          </p:nvSpPr>
          <p:spPr>
            <a:xfrm>
              <a:off x="299466" y="44325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7" name="object 37"/>
            <p:cNvSpPr/>
            <p:nvPr/>
          </p:nvSpPr>
          <p:spPr>
            <a:xfrm>
              <a:off x="299466" y="44325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38" name="object 38"/>
          <p:cNvSpPr txBox="1"/>
          <p:nvPr/>
        </p:nvSpPr>
        <p:spPr>
          <a:xfrm>
            <a:off x="941628" y="4441952"/>
            <a:ext cx="2065655"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Nibble</a:t>
            </a:r>
            <a:r>
              <a:rPr sz="2000" b="1" spc="-7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39" name="object 39"/>
          <p:cNvGrpSpPr/>
          <p:nvPr/>
        </p:nvGrpSpPr>
        <p:grpSpPr>
          <a:xfrm>
            <a:off x="286448" y="5029136"/>
            <a:ext cx="3378835" cy="407034"/>
            <a:chOff x="286448" y="5029136"/>
            <a:chExt cx="3378835" cy="407034"/>
          </a:xfrm>
        </p:grpSpPr>
        <p:sp>
          <p:nvSpPr>
            <p:cNvPr id="40" name="object 40"/>
            <p:cNvSpPr/>
            <p:nvPr/>
          </p:nvSpPr>
          <p:spPr>
            <a:xfrm>
              <a:off x="299466" y="50421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1" name="object 41"/>
            <p:cNvSpPr/>
            <p:nvPr/>
          </p:nvSpPr>
          <p:spPr>
            <a:xfrm>
              <a:off x="299466" y="50421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2" name="object 42"/>
          <p:cNvSpPr txBox="1"/>
          <p:nvPr/>
        </p:nvSpPr>
        <p:spPr>
          <a:xfrm>
            <a:off x="1456689" y="5051552"/>
            <a:ext cx="103505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Shift</a:t>
            </a:r>
            <a:r>
              <a:rPr sz="2000" b="1" spc="-80" dirty="0">
                <a:latin typeface="Calibri"/>
                <a:cs typeface="Calibri"/>
              </a:rPr>
              <a:t> </a:t>
            </a:r>
            <a:r>
              <a:rPr sz="2000" b="1" spc="-15" dirty="0">
                <a:latin typeface="Calibri"/>
                <a:cs typeface="Calibri"/>
              </a:rPr>
              <a:t>Row</a:t>
            </a:r>
            <a:endParaRPr sz="2000">
              <a:latin typeface="Calibri"/>
              <a:cs typeface="Calibri"/>
            </a:endParaRPr>
          </a:p>
        </p:txBody>
      </p:sp>
      <p:grpSp>
        <p:nvGrpSpPr>
          <p:cNvPr id="43" name="object 43"/>
          <p:cNvGrpSpPr/>
          <p:nvPr/>
        </p:nvGrpSpPr>
        <p:grpSpPr>
          <a:xfrm>
            <a:off x="291020" y="5638736"/>
            <a:ext cx="3378835" cy="407034"/>
            <a:chOff x="291020" y="5638736"/>
            <a:chExt cx="3378835" cy="407034"/>
          </a:xfrm>
        </p:grpSpPr>
        <p:sp>
          <p:nvSpPr>
            <p:cNvPr id="44" name="object 44"/>
            <p:cNvSpPr/>
            <p:nvPr/>
          </p:nvSpPr>
          <p:spPr>
            <a:xfrm>
              <a:off x="304038" y="56517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5" name="object 45"/>
            <p:cNvSpPr/>
            <p:nvPr/>
          </p:nvSpPr>
          <p:spPr>
            <a:xfrm>
              <a:off x="304038" y="56517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6" name="object 46"/>
          <p:cNvSpPr txBox="1"/>
          <p:nvPr/>
        </p:nvSpPr>
        <p:spPr>
          <a:xfrm>
            <a:off x="1164437" y="5661456"/>
            <a:ext cx="163195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45" dirty="0">
                <a:latin typeface="Calibri"/>
                <a:cs typeface="Calibri"/>
              </a:rPr>
              <a:t> </a:t>
            </a:r>
            <a:r>
              <a:rPr sz="2000" b="1" spc="-5" dirty="0">
                <a:latin typeface="Calibri"/>
                <a:cs typeface="Calibri"/>
              </a:rPr>
              <a:t>Round</a:t>
            </a:r>
            <a:r>
              <a:rPr sz="2000" b="1" spc="-70" dirty="0">
                <a:latin typeface="Calibri"/>
                <a:cs typeface="Calibri"/>
              </a:rPr>
              <a:t> </a:t>
            </a:r>
            <a:r>
              <a:rPr sz="2000" b="1" spc="-20" dirty="0">
                <a:latin typeface="Calibri"/>
                <a:cs typeface="Calibri"/>
              </a:rPr>
              <a:t>Key</a:t>
            </a:r>
            <a:endParaRPr sz="2000">
              <a:latin typeface="Calibri"/>
              <a:cs typeface="Calibri"/>
            </a:endParaRPr>
          </a:p>
        </p:txBody>
      </p:sp>
      <p:grpSp>
        <p:nvGrpSpPr>
          <p:cNvPr id="47" name="object 47"/>
          <p:cNvGrpSpPr/>
          <p:nvPr/>
        </p:nvGrpSpPr>
        <p:grpSpPr>
          <a:xfrm>
            <a:off x="280352" y="1968944"/>
            <a:ext cx="3378835" cy="3858895"/>
            <a:chOff x="280352" y="1968944"/>
            <a:chExt cx="3378835" cy="3858895"/>
          </a:xfrm>
        </p:grpSpPr>
        <p:pic>
          <p:nvPicPr>
            <p:cNvPr id="48" name="object 48"/>
            <p:cNvPicPr/>
            <p:nvPr/>
          </p:nvPicPr>
          <p:blipFill>
            <a:blip r:embed="rId2" cstate="print"/>
            <a:stretch>
              <a:fillRect/>
            </a:stretch>
          </p:blipFill>
          <p:spPr>
            <a:xfrm>
              <a:off x="1818131" y="4794491"/>
              <a:ext cx="310959" cy="423684"/>
            </a:xfrm>
            <a:prstGeom prst="rect">
              <a:avLst/>
            </a:prstGeom>
          </p:spPr>
        </p:pic>
        <p:pic>
          <p:nvPicPr>
            <p:cNvPr id="49" name="object 49"/>
            <p:cNvPicPr/>
            <p:nvPr/>
          </p:nvPicPr>
          <p:blipFill>
            <a:blip r:embed="rId3" cstate="print"/>
            <a:stretch>
              <a:fillRect/>
            </a:stretch>
          </p:blipFill>
          <p:spPr>
            <a:xfrm>
              <a:off x="1918716" y="4813554"/>
              <a:ext cx="114300" cy="228600"/>
            </a:xfrm>
            <a:prstGeom prst="rect">
              <a:avLst/>
            </a:prstGeom>
          </p:spPr>
        </p:pic>
        <p:pic>
          <p:nvPicPr>
            <p:cNvPr id="50" name="object 50"/>
            <p:cNvPicPr/>
            <p:nvPr/>
          </p:nvPicPr>
          <p:blipFill>
            <a:blip r:embed="rId4" cstate="print"/>
            <a:stretch>
              <a:fillRect/>
            </a:stretch>
          </p:blipFill>
          <p:spPr>
            <a:xfrm>
              <a:off x="1822704" y="5402579"/>
              <a:ext cx="310959" cy="425195"/>
            </a:xfrm>
            <a:prstGeom prst="rect">
              <a:avLst/>
            </a:prstGeom>
          </p:spPr>
        </p:pic>
        <p:pic>
          <p:nvPicPr>
            <p:cNvPr id="51" name="object 51"/>
            <p:cNvPicPr/>
            <p:nvPr/>
          </p:nvPicPr>
          <p:blipFill>
            <a:blip r:embed="rId5" cstate="print"/>
            <a:stretch>
              <a:fillRect/>
            </a:stretch>
          </p:blipFill>
          <p:spPr>
            <a:xfrm>
              <a:off x="1921256" y="5422772"/>
              <a:ext cx="114300" cy="228981"/>
            </a:xfrm>
            <a:prstGeom prst="rect">
              <a:avLst/>
            </a:prstGeom>
          </p:spPr>
        </p:pic>
        <p:sp>
          <p:nvSpPr>
            <p:cNvPr id="52" name="object 52"/>
            <p:cNvSpPr/>
            <p:nvPr/>
          </p:nvSpPr>
          <p:spPr>
            <a:xfrm>
              <a:off x="293370" y="19819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53" name="object 53"/>
            <p:cNvSpPr/>
            <p:nvPr/>
          </p:nvSpPr>
          <p:spPr>
            <a:xfrm>
              <a:off x="293370" y="19819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54" name="object 54"/>
          <p:cNvSpPr txBox="1"/>
          <p:nvPr/>
        </p:nvSpPr>
        <p:spPr>
          <a:xfrm>
            <a:off x="936447" y="1989785"/>
            <a:ext cx="2066925"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Nibble</a:t>
            </a:r>
            <a:r>
              <a:rPr sz="2000" b="1" spc="-6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55" name="object 55"/>
          <p:cNvGrpSpPr/>
          <p:nvPr/>
        </p:nvGrpSpPr>
        <p:grpSpPr>
          <a:xfrm>
            <a:off x="280352" y="1356296"/>
            <a:ext cx="3378835" cy="1411605"/>
            <a:chOff x="280352" y="1356296"/>
            <a:chExt cx="3378835" cy="1411605"/>
          </a:xfrm>
        </p:grpSpPr>
        <p:pic>
          <p:nvPicPr>
            <p:cNvPr id="56" name="object 56"/>
            <p:cNvPicPr/>
            <p:nvPr/>
          </p:nvPicPr>
          <p:blipFill>
            <a:blip r:embed="rId2" cstate="print"/>
            <a:stretch>
              <a:fillRect/>
            </a:stretch>
          </p:blipFill>
          <p:spPr>
            <a:xfrm>
              <a:off x="1812036" y="2343899"/>
              <a:ext cx="310959" cy="423684"/>
            </a:xfrm>
            <a:prstGeom prst="rect">
              <a:avLst/>
            </a:prstGeom>
          </p:spPr>
        </p:pic>
        <p:pic>
          <p:nvPicPr>
            <p:cNvPr id="57" name="object 57"/>
            <p:cNvPicPr/>
            <p:nvPr/>
          </p:nvPicPr>
          <p:blipFill>
            <a:blip r:embed="rId3" cstate="print"/>
            <a:stretch>
              <a:fillRect/>
            </a:stretch>
          </p:blipFill>
          <p:spPr>
            <a:xfrm>
              <a:off x="1912619" y="2362961"/>
              <a:ext cx="114300" cy="228600"/>
            </a:xfrm>
            <a:prstGeom prst="rect">
              <a:avLst/>
            </a:prstGeom>
          </p:spPr>
        </p:pic>
        <p:sp>
          <p:nvSpPr>
            <p:cNvPr id="58" name="object 58"/>
            <p:cNvSpPr/>
            <p:nvPr/>
          </p:nvSpPr>
          <p:spPr>
            <a:xfrm>
              <a:off x="2933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59" name="object 59"/>
          <p:cNvSpPr txBox="1"/>
          <p:nvPr/>
        </p:nvSpPr>
        <p:spPr>
          <a:xfrm>
            <a:off x="1154379"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60" name="object 60"/>
          <p:cNvGrpSpPr/>
          <p:nvPr/>
        </p:nvGrpSpPr>
        <p:grpSpPr>
          <a:xfrm>
            <a:off x="1812035" y="1114018"/>
            <a:ext cx="10092690" cy="5354320"/>
            <a:chOff x="1812035" y="1114018"/>
            <a:chExt cx="10092690" cy="5354320"/>
          </a:xfrm>
        </p:grpSpPr>
        <p:pic>
          <p:nvPicPr>
            <p:cNvPr id="61" name="object 61"/>
            <p:cNvPicPr/>
            <p:nvPr/>
          </p:nvPicPr>
          <p:blipFill>
            <a:blip r:embed="rId2" cstate="print"/>
            <a:stretch>
              <a:fillRect/>
            </a:stretch>
          </p:blipFill>
          <p:spPr>
            <a:xfrm>
              <a:off x="1812035" y="1731251"/>
              <a:ext cx="310959" cy="423684"/>
            </a:xfrm>
            <a:prstGeom prst="rect">
              <a:avLst/>
            </a:prstGeom>
          </p:spPr>
        </p:pic>
        <p:pic>
          <p:nvPicPr>
            <p:cNvPr id="62" name="object 62"/>
            <p:cNvPicPr/>
            <p:nvPr/>
          </p:nvPicPr>
          <p:blipFill>
            <a:blip r:embed="rId3" cstate="print"/>
            <a:stretch>
              <a:fillRect/>
            </a:stretch>
          </p:blipFill>
          <p:spPr>
            <a:xfrm>
              <a:off x="1912619" y="1750314"/>
              <a:ext cx="114300" cy="228600"/>
            </a:xfrm>
            <a:prstGeom prst="rect">
              <a:avLst/>
            </a:prstGeom>
          </p:spPr>
        </p:pic>
        <p:pic>
          <p:nvPicPr>
            <p:cNvPr id="63" name="object 63"/>
            <p:cNvPicPr/>
            <p:nvPr/>
          </p:nvPicPr>
          <p:blipFill>
            <a:blip r:embed="rId2" cstate="print"/>
            <a:stretch>
              <a:fillRect/>
            </a:stretch>
          </p:blipFill>
          <p:spPr>
            <a:xfrm>
              <a:off x="1825751" y="4184891"/>
              <a:ext cx="310959" cy="423684"/>
            </a:xfrm>
            <a:prstGeom prst="rect">
              <a:avLst/>
            </a:prstGeom>
          </p:spPr>
        </p:pic>
        <p:pic>
          <p:nvPicPr>
            <p:cNvPr id="64" name="object 64"/>
            <p:cNvPicPr/>
            <p:nvPr/>
          </p:nvPicPr>
          <p:blipFill>
            <a:blip r:embed="rId3" cstate="print"/>
            <a:stretch>
              <a:fillRect/>
            </a:stretch>
          </p:blipFill>
          <p:spPr>
            <a:xfrm>
              <a:off x="1926335" y="4203954"/>
              <a:ext cx="114300" cy="228600"/>
            </a:xfrm>
            <a:prstGeom prst="rect">
              <a:avLst/>
            </a:prstGeom>
          </p:spPr>
        </p:pic>
        <p:pic>
          <p:nvPicPr>
            <p:cNvPr id="65" name="object 65"/>
            <p:cNvPicPr/>
            <p:nvPr/>
          </p:nvPicPr>
          <p:blipFill>
            <a:blip r:embed="rId6" cstate="print"/>
            <a:stretch>
              <a:fillRect/>
            </a:stretch>
          </p:blipFill>
          <p:spPr>
            <a:xfrm>
              <a:off x="1812035" y="1114018"/>
              <a:ext cx="310959" cy="431317"/>
            </a:xfrm>
            <a:prstGeom prst="rect">
              <a:avLst/>
            </a:prstGeom>
          </p:spPr>
        </p:pic>
        <p:pic>
          <p:nvPicPr>
            <p:cNvPr id="66" name="object 66"/>
            <p:cNvPicPr/>
            <p:nvPr/>
          </p:nvPicPr>
          <p:blipFill>
            <a:blip r:embed="rId7" cstate="print"/>
            <a:stretch>
              <a:fillRect/>
            </a:stretch>
          </p:blipFill>
          <p:spPr>
            <a:xfrm>
              <a:off x="1912619" y="1133094"/>
              <a:ext cx="114300" cy="236219"/>
            </a:xfrm>
            <a:prstGeom prst="rect">
              <a:avLst/>
            </a:prstGeom>
          </p:spPr>
        </p:pic>
        <p:pic>
          <p:nvPicPr>
            <p:cNvPr id="67" name="object 67"/>
            <p:cNvPicPr/>
            <p:nvPr/>
          </p:nvPicPr>
          <p:blipFill>
            <a:blip r:embed="rId8" cstate="print"/>
            <a:stretch>
              <a:fillRect/>
            </a:stretch>
          </p:blipFill>
          <p:spPr>
            <a:xfrm>
              <a:off x="1822703" y="6001512"/>
              <a:ext cx="310959" cy="466382"/>
            </a:xfrm>
            <a:prstGeom prst="rect">
              <a:avLst/>
            </a:prstGeom>
          </p:spPr>
        </p:pic>
        <p:sp>
          <p:nvSpPr>
            <p:cNvPr id="68" name="object 68"/>
            <p:cNvSpPr/>
            <p:nvPr/>
          </p:nvSpPr>
          <p:spPr>
            <a:xfrm>
              <a:off x="1923287" y="6020562"/>
              <a:ext cx="114300" cy="270510"/>
            </a:xfrm>
            <a:custGeom>
              <a:avLst/>
              <a:gdLst/>
              <a:ahLst/>
              <a:cxnLst/>
              <a:rect l="l" t="t" r="r" b="b"/>
              <a:pathLst>
                <a:path w="114300" h="270510">
                  <a:moveTo>
                    <a:pt x="38100" y="156209"/>
                  </a:moveTo>
                  <a:lnTo>
                    <a:pt x="0" y="156209"/>
                  </a:lnTo>
                  <a:lnTo>
                    <a:pt x="57150" y="270509"/>
                  </a:lnTo>
                  <a:lnTo>
                    <a:pt x="104775" y="175259"/>
                  </a:lnTo>
                  <a:lnTo>
                    <a:pt x="38100" y="175259"/>
                  </a:lnTo>
                  <a:lnTo>
                    <a:pt x="38100" y="156209"/>
                  </a:lnTo>
                  <a:close/>
                </a:path>
                <a:path w="114300" h="270510">
                  <a:moveTo>
                    <a:pt x="76200" y="0"/>
                  </a:moveTo>
                  <a:lnTo>
                    <a:pt x="38100" y="0"/>
                  </a:lnTo>
                  <a:lnTo>
                    <a:pt x="38100" y="175259"/>
                  </a:lnTo>
                  <a:lnTo>
                    <a:pt x="76200" y="175259"/>
                  </a:lnTo>
                  <a:lnTo>
                    <a:pt x="76200" y="0"/>
                  </a:lnTo>
                  <a:close/>
                </a:path>
                <a:path w="114300" h="270510">
                  <a:moveTo>
                    <a:pt x="114300" y="156209"/>
                  </a:moveTo>
                  <a:lnTo>
                    <a:pt x="76200" y="156209"/>
                  </a:lnTo>
                  <a:lnTo>
                    <a:pt x="76200" y="175259"/>
                  </a:lnTo>
                  <a:lnTo>
                    <a:pt x="104775" y="175259"/>
                  </a:lnTo>
                  <a:lnTo>
                    <a:pt x="114300" y="156209"/>
                  </a:lnTo>
                  <a:close/>
                </a:path>
              </a:pathLst>
            </a:custGeom>
            <a:solidFill>
              <a:srgbClr val="C0504D"/>
            </a:solidFill>
          </p:spPr>
          <p:txBody>
            <a:bodyPr wrap="square" lIns="0" tIns="0" rIns="0" bIns="0" rtlCol="0"/>
            <a:lstStyle/>
            <a:p>
              <a:endParaRPr/>
            </a:p>
          </p:txBody>
        </p:sp>
        <p:sp>
          <p:nvSpPr>
            <p:cNvPr id="69" name="object 69"/>
            <p:cNvSpPr/>
            <p:nvPr/>
          </p:nvSpPr>
          <p:spPr>
            <a:xfrm>
              <a:off x="8522207" y="2590800"/>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70" name="object 70"/>
            <p:cNvSpPr/>
            <p:nvPr/>
          </p:nvSpPr>
          <p:spPr>
            <a:xfrm>
              <a:off x="8522207" y="2590800"/>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71" name="object 71"/>
          <p:cNvSpPr txBox="1"/>
          <p:nvPr/>
        </p:nvSpPr>
        <p:spPr>
          <a:xfrm>
            <a:off x="9270618" y="2600070"/>
            <a:ext cx="1859280"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0" dirty="0">
                <a:latin typeface="Calibri"/>
                <a:cs typeface="Calibri"/>
              </a:rPr>
              <a:t> </a:t>
            </a:r>
            <a:r>
              <a:rPr sz="2000" b="1" spc="-10" dirty="0">
                <a:latin typeface="Calibri"/>
                <a:cs typeface="Calibri"/>
              </a:rPr>
              <a:t>Row</a:t>
            </a:r>
            <a:endParaRPr sz="2000">
              <a:latin typeface="Calibri"/>
              <a:cs typeface="Calibri"/>
            </a:endParaRPr>
          </a:p>
        </p:txBody>
      </p:sp>
      <p:grpSp>
        <p:nvGrpSpPr>
          <p:cNvPr id="72" name="object 72"/>
          <p:cNvGrpSpPr/>
          <p:nvPr/>
        </p:nvGrpSpPr>
        <p:grpSpPr>
          <a:xfrm>
            <a:off x="8492997" y="3171189"/>
            <a:ext cx="3411220" cy="439420"/>
            <a:chOff x="8492997" y="3171189"/>
            <a:chExt cx="3411220" cy="439420"/>
          </a:xfrm>
        </p:grpSpPr>
        <p:sp>
          <p:nvSpPr>
            <p:cNvPr id="73" name="object 73"/>
            <p:cNvSpPr/>
            <p:nvPr/>
          </p:nvSpPr>
          <p:spPr>
            <a:xfrm>
              <a:off x="8522207" y="32003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74" name="object 74"/>
            <p:cNvSpPr/>
            <p:nvPr/>
          </p:nvSpPr>
          <p:spPr>
            <a:xfrm>
              <a:off x="8522207" y="32003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75" name="object 75"/>
          <p:cNvSpPr txBox="1"/>
          <p:nvPr/>
        </p:nvSpPr>
        <p:spPr>
          <a:xfrm>
            <a:off x="9058782" y="3209670"/>
            <a:ext cx="2280285"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400" dirty="0">
                <a:latin typeface="Calibri"/>
                <a:cs typeface="Calibri"/>
              </a:rPr>
              <a:t> </a:t>
            </a:r>
            <a:r>
              <a:rPr sz="2000" b="1" spc="-5" dirty="0">
                <a:latin typeface="Calibri"/>
                <a:cs typeface="Calibri"/>
              </a:rPr>
              <a:t>Mix</a:t>
            </a:r>
            <a:r>
              <a:rPr sz="2000" b="1" spc="-25" dirty="0">
                <a:latin typeface="Calibri"/>
                <a:cs typeface="Calibri"/>
              </a:rPr>
              <a:t> </a:t>
            </a:r>
            <a:r>
              <a:rPr sz="2000" b="1" dirty="0">
                <a:latin typeface="Calibri"/>
                <a:cs typeface="Calibri"/>
              </a:rPr>
              <a:t>Columns</a:t>
            </a:r>
            <a:endParaRPr sz="2000">
              <a:latin typeface="Calibri"/>
              <a:cs typeface="Calibri"/>
            </a:endParaRPr>
          </a:p>
        </p:txBody>
      </p:sp>
      <p:grpSp>
        <p:nvGrpSpPr>
          <p:cNvPr id="76" name="object 76"/>
          <p:cNvGrpSpPr/>
          <p:nvPr/>
        </p:nvGrpSpPr>
        <p:grpSpPr>
          <a:xfrm>
            <a:off x="8499093" y="3780790"/>
            <a:ext cx="3411220" cy="439420"/>
            <a:chOff x="8499093" y="3780790"/>
            <a:chExt cx="3411220" cy="439420"/>
          </a:xfrm>
        </p:grpSpPr>
        <p:sp>
          <p:nvSpPr>
            <p:cNvPr id="77" name="object 77"/>
            <p:cNvSpPr/>
            <p:nvPr/>
          </p:nvSpPr>
          <p:spPr>
            <a:xfrm>
              <a:off x="8528303" y="3810000"/>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78" name="object 78"/>
            <p:cNvSpPr/>
            <p:nvPr/>
          </p:nvSpPr>
          <p:spPr>
            <a:xfrm>
              <a:off x="8528303" y="3810000"/>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79" name="object 79"/>
          <p:cNvSpPr txBox="1"/>
          <p:nvPr/>
        </p:nvSpPr>
        <p:spPr>
          <a:xfrm>
            <a:off x="9390126"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sp>
        <p:nvSpPr>
          <p:cNvPr id="80" name="object 80"/>
          <p:cNvSpPr/>
          <p:nvPr/>
        </p:nvSpPr>
        <p:spPr>
          <a:xfrm>
            <a:off x="8522969" y="752094"/>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F79546"/>
            </a:solidFill>
          </a:ln>
        </p:spPr>
        <p:txBody>
          <a:bodyPr wrap="square" lIns="0" tIns="0" rIns="0" bIns="0" rtlCol="0"/>
          <a:lstStyle/>
          <a:p>
            <a:endParaRPr/>
          </a:p>
        </p:txBody>
      </p:sp>
      <p:sp>
        <p:nvSpPr>
          <p:cNvPr id="81" name="object 81"/>
          <p:cNvSpPr txBox="1"/>
          <p:nvPr/>
        </p:nvSpPr>
        <p:spPr>
          <a:xfrm>
            <a:off x="9351391" y="760298"/>
            <a:ext cx="1695450"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16-bit</a:t>
            </a:r>
            <a:r>
              <a:rPr sz="2000" b="1" spc="-55" dirty="0">
                <a:latin typeface="Calibri"/>
                <a:cs typeface="Calibri"/>
              </a:rPr>
              <a:t> </a:t>
            </a:r>
            <a:r>
              <a:rPr sz="2000" b="1" spc="-5" dirty="0">
                <a:latin typeface="Calibri"/>
                <a:cs typeface="Calibri"/>
              </a:rPr>
              <a:t>Plain</a:t>
            </a:r>
            <a:r>
              <a:rPr sz="2000" b="1" spc="-45" dirty="0">
                <a:latin typeface="Calibri"/>
                <a:cs typeface="Calibri"/>
              </a:rPr>
              <a:t> </a:t>
            </a:r>
            <a:r>
              <a:rPr sz="2000" b="1" spc="-20" dirty="0">
                <a:latin typeface="Calibri"/>
                <a:cs typeface="Calibri"/>
              </a:rPr>
              <a:t>text</a:t>
            </a:r>
            <a:endParaRPr sz="2000">
              <a:latin typeface="Calibri"/>
              <a:cs typeface="Calibri"/>
            </a:endParaRPr>
          </a:p>
        </p:txBody>
      </p:sp>
      <p:sp>
        <p:nvSpPr>
          <p:cNvPr id="82" name="object 82"/>
          <p:cNvSpPr/>
          <p:nvPr/>
        </p:nvSpPr>
        <p:spPr>
          <a:xfrm>
            <a:off x="8533638"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83" name="object 83"/>
          <p:cNvSpPr txBox="1"/>
          <p:nvPr/>
        </p:nvSpPr>
        <p:spPr>
          <a:xfrm>
            <a:off x="9277857" y="6182055"/>
            <a:ext cx="186182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16-bit</a:t>
            </a:r>
            <a:r>
              <a:rPr sz="2000" b="1" spc="-60" dirty="0">
                <a:latin typeface="Calibri"/>
                <a:cs typeface="Calibri"/>
              </a:rPr>
              <a:t> </a:t>
            </a:r>
            <a:r>
              <a:rPr sz="2000" b="1" spc="-5" dirty="0">
                <a:latin typeface="Calibri"/>
                <a:cs typeface="Calibri"/>
              </a:rPr>
              <a:t>Cipher</a:t>
            </a:r>
            <a:r>
              <a:rPr sz="2000" b="1" spc="-45" dirty="0">
                <a:latin typeface="Calibri"/>
                <a:cs typeface="Calibri"/>
              </a:rPr>
              <a:t> </a:t>
            </a:r>
            <a:r>
              <a:rPr sz="2000" b="1" spc="-20" dirty="0">
                <a:latin typeface="Calibri"/>
                <a:cs typeface="Calibri"/>
              </a:rPr>
              <a:t>text</a:t>
            </a:r>
            <a:endParaRPr sz="2000">
              <a:latin typeface="Calibri"/>
              <a:cs typeface="Calibri"/>
            </a:endParaRPr>
          </a:p>
        </p:txBody>
      </p:sp>
      <p:grpSp>
        <p:nvGrpSpPr>
          <p:cNvPr id="84" name="object 84"/>
          <p:cNvGrpSpPr/>
          <p:nvPr/>
        </p:nvGrpSpPr>
        <p:grpSpPr>
          <a:xfrm>
            <a:off x="8499093" y="4402582"/>
            <a:ext cx="3411220" cy="439420"/>
            <a:chOff x="8499093" y="4402582"/>
            <a:chExt cx="3411220" cy="439420"/>
          </a:xfrm>
        </p:grpSpPr>
        <p:sp>
          <p:nvSpPr>
            <p:cNvPr id="85" name="object 85"/>
            <p:cNvSpPr/>
            <p:nvPr/>
          </p:nvSpPr>
          <p:spPr>
            <a:xfrm>
              <a:off x="8528303" y="4431792"/>
              <a:ext cx="3352800" cy="381000"/>
            </a:xfrm>
            <a:custGeom>
              <a:avLst/>
              <a:gdLst/>
              <a:ahLst/>
              <a:cxnLst/>
              <a:rect l="l" t="t" r="r" b="b"/>
              <a:pathLst>
                <a:path w="3352800" h="381000">
                  <a:moveTo>
                    <a:pt x="3352800" y="0"/>
                  </a:moveTo>
                  <a:lnTo>
                    <a:pt x="0" y="0"/>
                  </a:lnTo>
                  <a:lnTo>
                    <a:pt x="0" y="380999"/>
                  </a:lnTo>
                  <a:lnTo>
                    <a:pt x="3352800" y="380999"/>
                  </a:lnTo>
                  <a:lnTo>
                    <a:pt x="3352800" y="0"/>
                  </a:lnTo>
                  <a:close/>
                </a:path>
              </a:pathLst>
            </a:custGeom>
            <a:solidFill>
              <a:srgbClr val="FFFFFF"/>
            </a:solidFill>
          </p:spPr>
          <p:txBody>
            <a:bodyPr wrap="square" lIns="0" tIns="0" rIns="0" bIns="0" rtlCol="0"/>
            <a:lstStyle/>
            <a:p>
              <a:endParaRPr/>
            </a:p>
          </p:txBody>
        </p:sp>
        <p:sp>
          <p:nvSpPr>
            <p:cNvPr id="86" name="object 86"/>
            <p:cNvSpPr/>
            <p:nvPr/>
          </p:nvSpPr>
          <p:spPr>
            <a:xfrm>
              <a:off x="8528303" y="4431792"/>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57912">
              <a:solidFill>
                <a:srgbClr val="4F81BC"/>
              </a:solidFill>
            </a:ln>
          </p:spPr>
          <p:txBody>
            <a:bodyPr wrap="square" lIns="0" tIns="0" rIns="0" bIns="0" rtlCol="0"/>
            <a:lstStyle/>
            <a:p>
              <a:endParaRPr/>
            </a:p>
          </p:txBody>
        </p:sp>
      </p:grpSp>
      <p:sp>
        <p:nvSpPr>
          <p:cNvPr id="87" name="object 87"/>
          <p:cNvSpPr txBox="1"/>
          <p:nvPr/>
        </p:nvSpPr>
        <p:spPr>
          <a:xfrm>
            <a:off x="8760714" y="4441952"/>
            <a:ext cx="288861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25" dirty="0">
                <a:latin typeface="Calibri"/>
                <a:cs typeface="Calibri"/>
              </a:rPr>
              <a:t> </a:t>
            </a:r>
            <a:r>
              <a:rPr sz="2000" b="1" dirty="0">
                <a:latin typeface="Calibri"/>
                <a:cs typeface="Calibri"/>
              </a:rPr>
              <a:t>Nibble</a:t>
            </a:r>
            <a:r>
              <a:rPr sz="2000" b="1" spc="-4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88" name="object 88"/>
          <p:cNvGrpSpPr/>
          <p:nvPr/>
        </p:nvGrpSpPr>
        <p:grpSpPr>
          <a:xfrm>
            <a:off x="8499093" y="5012182"/>
            <a:ext cx="3411220" cy="439420"/>
            <a:chOff x="8499093" y="5012182"/>
            <a:chExt cx="3411220" cy="439420"/>
          </a:xfrm>
        </p:grpSpPr>
        <p:sp>
          <p:nvSpPr>
            <p:cNvPr id="89" name="object 89"/>
            <p:cNvSpPr/>
            <p:nvPr/>
          </p:nvSpPr>
          <p:spPr>
            <a:xfrm>
              <a:off x="8528303" y="504139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90" name="object 90"/>
            <p:cNvSpPr/>
            <p:nvPr/>
          </p:nvSpPr>
          <p:spPr>
            <a:xfrm>
              <a:off x="8528303" y="504139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91" name="object 91"/>
          <p:cNvSpPr txBox="1"/>
          <p:nvPr/>
        </p:nvSpPr>
        <p:spPr>
          <a:xfrm>
            <a:off x="9275826" y="5051552"/>
            <a:ext cx="185864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5" dirty="0">
                <a:latin typeface="Calibri"/>
                <a:cs typeface="Calibri"/>
              </a:rPr>
              <a:t> </a:t>
            </a:r>
            <a:r>
              <a:rPr sz="2000" b="1" spc="-10" dirty="0">
                <a:latin typeface="Calibri"/>
                <a:cs typeface="Calibri"/>
              </a:rPr>
              <a:t>Row</a:t>
            </a:r>
            <a:endParaRPr sz="2000">
              <a:latin typeface="Calibri"/>
              <a:cs typeface="Calibri"/>
            </a:endParaRPr>
          </a:p>
        </p:txBody>
      </p:sp>
      <p:sp>
        <p:nvSpPr>
          <p:cNvPr id="92" name="object 92"/>
          <p:cNvSpPr/>
          <p:nvPr/>
        </p:nvSpPr>
        <p:spPr>
          <a:xfrm>
            <a:off x="8532876" y="5650991"/>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sp>
        <p:nvSpPr>
          <p:cNvPr id="93" name="object 93"/>
          <p:cNvSpPr txBox="1"/>
          <p:nvPr/>
        </p:nvSpPr>
        <p:spPr>
          <a:xfrm>
            <a:off x="9395206" y="5661456"/>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94" name="object 94"/>
          <p:cNvGrpSpPr/>
          <p:nvPr/>
        </p:nvGrpSpPr>
        <p:grpSpPr>
          <a:xfrm>
            <a:off x="8492997" y="1951989"/>
            <a:ext cx="3411220" cy="439420"/>
            <a:chOff x="8492997" y="1951989"/>
            <a:chExt cx="3411220" cy="439420"/>
          </a:xfrm>
        </p:grpSpPr>
        <p:sp>
          <p:nvSpPr>
            <p:cNvPr id="95" name="object 95"/>
            <p:cNvSpPr/>
            <p:nvPr/>
          </p:nvSpPr>
          <p:spPr>
            <a:xfrm>
              <a:off x="8522207" y="19811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96" name="object 96"/>
            <p:cNvSpPr/>
            <p:nvPr/>
          </p:nvSpPr>
          <p:spPr>
            <a:xfrm>
              <a:off x="8522207" y="19811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97" name="object 97"/>
          <p:cNvSpPr txBox="1"/>
          <p:nvPr/>
        </p:nvSpPr>
        <p:spPr>
          <a:xfrm>
            <a:off x="8755506" y="1989785"/>
            <a:ext cx="2889885" cy="331470"/>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20" dirty="0">
                <a:latin typeface="Calibri"/>
                <a:cs typeface="Calibri"/>
              </a:rPr>
              <a:t> </a:t>
            </a:r>
            <a:r>
              <a:rPr sz="2000" b="1" dirty="0">
                <a:latin typeface="Calibri"/>
                <a:cs typeface="Calibri"/>
              </a:rPr>
              <a:t>Nibble</a:t>
            </a:r>
            <a:r>
              <a:rPr sz="2000" b="1" spc="-3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98" name="object 98"/>
          <p:cNvGrpSpPr/>
          <p:nvPr/>
        </p:nvGrpSpPr>
        <p:grpSpPr>
          <a:xfrm>
            <a:off x="8509952" y="1356296"/>
            <a:ext cx="3378835" cy="407034"/>
            <a:chOff x="8509952" y="1356296"/>
            <a:chExt cx="3378835" cy="407034"/>
          </a:xfrm>
        </p:grpSpPr>
        <p:sp>
          <p:nvSpPr>
            <p:cNvPr id="99" name="object 99"/>
            <p:cNvSpPr/>
            <p:nvPr/>
          </p:nvSpPr>
          <p:spPr>
            <a:xfrm>
              <a:off x="8522970" y="136931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100" name="object 100"/>
            <p:cNvSpPr/>
            <p:nvPr/>
          </p:nvSpPr>
          <p:spPr>
            <a:xfrm>
              <a:off x="85229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101" name="object 101"/>
          <p:cNvSpPr txBox="1"/>
          <p:nvPr/>
        </p:nvSpPr>
        <p:spPr>
          <a:xfrm>
            <a:off x="9384918"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102" name="object 102"/>
          <p:cNvGrpSpPr/>
          <p:nvPr/>
        </p:nvGrpSpPr>
        <p:grpSpPr>
          <a:xfrm>
            <a:off x="4482020" y="960119"/>
            <a:ext cx="5881370" cy="5273040"/>
            <a:chOff x="4482020" y="960119"/>
            <a:chExt cx="5881370" cy="5273040"/>
          </a:xfrm>
        </p:grpSpPr>
        <p:pic>
          <p:nvPicPr>
            <p:cNvPr id="103" name="object 103"/>
            <p:cNvPicPr/>
            <p:nvPr/>
          </p:nvPicPr>
          <p:blipFill>
            <a:blip r:embed="rId9" cstate="print"/>
            <a:stretch>
              <a:fillRect/>
            </a:stretch>
          </p:blipFill>
          <p:spPr>
            <a:xfrm>
              <a:off x="10052304" y="5897879"/>
              <a:ext cx="310959" cy="335254"/>
            </a:xfrm>
            <a:prstGeom prst="rect">
              <a:avLst/>
            </a:prstGeom>
          </p:spPr>
        </p:pic>
        <p:pic>
          <p:nvPicPr>
            <p:cNvPr id="104" name="object 104"/>
            <p:cNvPicPr/>
            <p:nvPr/>
          </p:nvPicPr>
          <p:blipFill>
            <a:blip r:embed="rId10" cstate="print"/>
            <a:stretch>
              <a:fillRect/>
            </a:stretch>
          </p:blipFill>
          <p:spPr>
            <a:xfrm>
              <a:off x="10152888" y="6032754"/>
              <a:ext cx="114300" cy="139700"/>
            </a:xfrm>
            <a:prstGeom prst="rect">
              <a:avLst/>
            </a:prstGeom>
          </p:spPr>
        </p:pic>
        <p:pic>
          <p:nvPicPr>
            <p:cNvPr id="105" name="object 105"/>
            <p:cNvPicPr/>
            <p:nvPr/>
          </p:nvPicPr>
          <p:blipFill>
            <a:blip r:embed="rId11" cstate="print"/>
            <a:stretch>
              <a:fillRect/>
            </a:stretch>
          </p:blipFill>
          <p:spPr>
            <a:xfrm>
              <a:off x="10047732" y="5288279"/>
              <a:ext cx="310959" cy="425195"/>
            </a:xfrm>
            <a:prstGeom prst="rect">
              <a:avLst/>
            </a:prstGeom>
          </p:spPr>
        </p:pic>
        <p:pic>
          <p:nvPicPr>
            <p:cNvPr id="106" name="object 106"/>
            <p:cNvPicPr/>
            <p:nvPr/>
          </p:nvPicPr>
          <p:blipFill>
            <a:blip r:embed="rId12" cstate="print"/>
            <a:stretch>
              <a:fillRect/>
            </a:stretch>
          </p:blipFill>
          <p:spPr>
            <a:xfrm>
              <a:off x="10150855" y="5423154"/>
              <a:ext cx="114300" cy="229019"/>
            </a:xfrm>
            <a:prstGeom prst="rect">
              <a:avLst/>
            </a:prstGeom>
          </p:spPr>
        </p:pic>
        <p:pic>
          <p:nvPicPr>
            <p:cNvPr id="107" name="object 107"/>
            <p:cNvPicPr/>
            <p:nvPr/>
          </p:nvPicPr>
          <p:blipFill>
            <a:blip r:embed="rId11" cstate="print"/>
            <a:stretch>
              <a:fillRect/>
            </a:stretch>
          </p:blipFill>
          <p:spPr>
            <a:xfrm>
              <a:off x="10037064" y="4692396"/>
              <a:ext cx="310959" cy="425195"/>
            </a:xfrm>
            <a:prstGeom prst="rect">
              <a:avLst/>
            </a:prstGeom>
          </p:spPr>
        </p:pic>
        <p:pic>
          <p:nvPicPr>
            <p:cNvPr id="108" name="object 108"/>
            <p:cNvPicPr/>
            <p:nvPr/>
          </p:nvPicPr>
          <p:blipFill>
            <a:blip r:embed="rId13" cstate="print"/>
            <a:stretch>
              <a:fillRect/>
            </a:stretch>
          </p:blipFill>
          <p:spPr>
            <a:xfrm>
              <a:off x="10140188" y="4827269"/>
              <a:ext cx="114300" cy="228981"/>
            </a:xfrm>
            <a:prstGeom prst="rect">
              <a:avLst/>
            </a:prstGeom>
          </p:spPr>
        </p:pic>
        <p:pic>
          <p:nvPicPr>
            <p:cNvPr id="109" name="object 109"/>
            <p:cNvPicPr/>
            <p:nvPr/>
          </p:nvPicPr>
          <p:blipFill>
            <a:blip r:embed="rId11" cstate="print"/>
            <a:stretch>
              <a:fillRect/>
            </a:stretch>
          </p:blipFill>
          <p:spPr>
            <a:xfrm>
              <a:off x="10030967" y="4038599"/>
              <a:ext cx="310959" cy="425195"/>
            </a:xfrm>
            <a:prstGeom prst="rect">
              <a:avLst/>
            </a:prstGeom>
          </p:spPr>
        </p:pic>
        <p:pic>
          <p:nvPicPr>
            <p:cNvPr id="110" name="object 110"/>
            <p:cNvPicPr/>
            <p:nvPr/>
          </p:nvPicPr>
          <p:blipFill>
            <a:blip r:embed="rId13" cstate="print"/>
            <a:stretch>
              <a:fillRect/>
            </a:stretch>
          </p:blipFill>
          <p:spPr>
            <a:xfrm>
              <a:off x="10134092" y="4173474"/>
              <a:ext cx="114300" cy="228981"/>
            </a:xfrm>
            <a:prstGeom prst="rect">
              <a:avLst/>
            </a:prstGeom>
          </p:spPr>
        </p:pic>
        <p:pic>
          <p:nvPicPr>
            <p:cNvPr id="111" name="object 111"/>
            <p:cNvPicPr/>
            <p:nvPr/>
          </p:nvPicPr>
          <p:blipFill>
            <a:blip r:embed="rId11" cstate="print"/>
            <a:stretch>
              <a:fillRect/>
            </a:stretch>
          </p:blipFill>
          <p:spPr>
            <a:xfrm>
              <a:off x="10047732" y="3428999"/>
              <a:ext cx="310959" cy="425195"/>
            </a:xfrm>
            <a:prstGeom prst="rect">
              <a:avLst/>
            </a:prstGeom>
          </p:spPr>
        </p:pic>
        <p:pic>
          <p:nvPicPr>
            <p:cNvPr id="112" name="object 112"/>
            <p:cNvPicPr/>
            <p:nvPr/>
          </p:nvPicPr>
          <p:blipFill>
            <a:blip r:embed="rId13" cstate="print"/>
            <a:stretch>
              <a:fillRect/>
            </a:stretch>
          </p:blipFill>
          <p:spPr>
            <a:xfrm>
              <a:off x="10150855" y="3563874"/>
              <a:ext cx="114300" cy="228981"/>
            </a:xfrm>
            <a:prstGeom prst="rect">
              <a:avLst/>
            </a:prstGeom>
          </p:spPr>
        </p:pic>
        <p:pic>
          <p:nvPicPr>
            <p:cNvPr id="113" name="object 113"/>
            <p:cNvPicPr/>
            <p:nvPr/>
          </p:nvPicPr>
          <p:blipFill>
            <a:blip r:embed="rId11" cstate="print"/>
            <a:stretch>
              <a:fillRect/>
            </a:stretch>
          </p:blipFill>
          <p:spPr>
            <a:xfrm>
              <a:off x="10047732" y="2819399"/>
              <a:ext cx="310959" cy="425196"/>
            </a:xfrm>
            <a:prstGeom prst="rect">
              <a:avLst/>
            </a:prstGeom>
          </p:spPr>
        </p:pic>
        <p:pic>
          <p:nvPicPr>
            <p:cNvPr id="114" name="object 114"/>
            <p:cNvPicPr/>
            <p:nvPr/>
          </p:nvPicPr>
          <p:blipFill>
            <a:blip r:embed="rId13" cstate="print"/>
            <a:stretch>
              <a:fillRect/>
            </a:stretch>
          </p:blipFill>
          <p:spPr>
            <a:xfrm>
              <a:off x="10150855" y="2954274"/>
              <a:ext cx="114300" cy="228980"/>
            </a:xfrm>
            <a:prstGeom prst="rect">
              <a:avLst/>
            </a:prstGeom>
          </p:spPr>
        </p:pic>
        <p:pic>
          <p:nvPicPr>
            <p:cNvPr id="115" name="object 115"/>
            <p:cNvPicPr/>
            <p:nvPr/>
          </p:nvPicPr>
          <p:blipFill>
            <a:blip r:embed="rId11" cstate="print"/>
            <a:stretch>
              <a:fillRect/>
            </a:stretch>
          </p:blipFill>
          <p:spPr>
            <a:xfrm>
              <a:off x="10037064" y="2221991"/>
              <a:ext cx="310959" cy="425196"/>
            </a:xfrm>
            <a:prstGeom prst="rect">
              <a:avLst/>
            </a:prstGeom>
          </p:spPr>
        </p:pic>
        <p:pic>
          <p:nvPicPr>
            <p:cNvPr id="116" name="object 116"/>
            <p:cNvPicPr/>
            <p:nvPr/>
          </p:nvPicPr>
          <p:blipFill>
            <a:blip r:embed="rId13" cstate="print"/>
            <a:stretch>
              <a:fillRect/>
            </a:stretch>
          </p:blipFill>
          <p:spPr>
            <a:xfrm>
              <a:off x="10140188" y="2356866"/>
              <a:ext cx="114300" cy="228981"/>
            </a:xfrm>
            <a:prstGeom prst="rect">
              <a:avLst/>
            </a:prstGeom>
          </p:spPr>
        </p:pic>
        <p:pic>
          <p:nvPicPr>
            <p:cNvPr id="117" name="object 117"/>
            <p:cNvPicPr/>
            <p:nvPr/>
          </p:nvPicPr>
          <p:blipFill>
            <a:blip r:embed="rId11" cstate="print"/>
            <a:stretch>
              <a:fillRect/>
            </a:stretch>
          </p:blipFill>
          <p:spPr>
            <a:xfrm>
              <a:off x="10047732" y="1571243"/>
              <a:ext cx="310959" cy="425196"/>
            </a:xfrm>
            <a:prstGeom prst="rect">
              <a:avLst/>
            </a:prstGeom>
          </p:spPr>
        </p:pic>
        <p:pic>
          <p:nvPicPr>
            <p:cNvPr id="118" name="object 118"/>
            <p:cNvPicPr/>
            <p:nvPr/>
          </p:nvPicPr>
          <p:blipFill>
            <a:blip r:embed="rId13" cstate="print"/>
            <a:stretch>
              <a:fillRect/>
            </a:stretch>
          </p:blipFill>
          <p:spPr>
            <a:xfrm>
              <a:off x="10150855" y="1706118"/>
              <a:ext cx="114300" cy="228981"/>
            </a:xfrm>
            <a:prstGeom prst="rect">
              <a:avLst/>
            </a:prstGeom>
          </p:spPr>
        </p:pic>
        <p:pic>
          <p:nvPicPr>
            <p:cNvPr id="119" name="object 119"/>
            <p:cNvPicPr/>
            <p:nvPr/>
          </p:nvPicPr>
          <p:blipFill>
            <a:blip r:embed="rId11" cstate="print"/>
            <a:stretch>
              <a:fillRect/>
            </a:stretch>
          </p:blipFill>
          <p:spPr>
            <a:xfrm>
              <a:off x="10037064" y="960119"/>
              <a:ext cx="310959" cy="425196"/>
            </a:xfrm>
            <a:prstGeom prst="rect">
              <a:avLst/>
            </a:prstGeom>
          </p:spPr>
        </p:pic>
        <p:pic>
          <p:nvPicPr>
            <p:cNvPr id="120" name="object 120"/>
            <p:cNvPicPr/>
            <p:nvPr/>
          </p:nvPicPr>
          <p:blipFill>
            <a:blip r:embed="rId13" cstate="print"/>
            <a:stretch>
              <a:fillRect/>
            </a:stretch>
          </p:blipFill>
          <p:spPr>
            <a:xfrm>
              <a:off x="10140188" y="1094993"/>
              <a:ext cx="114300" cy="228980"/>
            </a:xfrm>
            <a:prstGeom prst="rect">
              <a:avLst/>
            </a:prstGeom>
          </p:spPr>
        </p:pic>
        <p:sp>
          <p:nvSpPr>
            <p:cNvPr id="121" name="object 121"/>
            <p:cNvSpPr/>
            <p:nvPr/>
          </p:nvSpPr>
          <p:spPr>
            <a:xfrm>
              <a:off x="4495038" y="38229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122" name="object 122"/>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123" name="object 123"/>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124" name="object 124"/>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125" name="object 125"/>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sp>
        <p:nvSpPr>
          <p:cNvPr id="126" name="object 126"/>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127" name="object 127"/>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128" name="object 128"/>
          <p:cNvGrpSpPr/>
          <p:nvPr/>
        </p:nvGrpSpPr>
        <p:grpSpPr>
          <a:xfrm>
            <a:off x="4477448" y="1981136"/>
            <a:ext cx="3378835" cy="3860800"/>
            <a:chOff x="4477448" y="1981136"/>
            <a:chExt cx="3378835" cy="3860800"/>
          </a:xfrm>
        </p:grpSpPr>
        <p:pic>
          <p:nvPicPr>
            <p:cNvPr id="129" name="object 129"/>
            <p:cNvPicPr/>
            <p:nvPr/>
          </p:nvPicPr>
          <p:blipFill>
            <a:blip r:embed="rId14" cstate="print"/>
            <a:stretch>
              <a:fillRect/>
            </a:stretch>
          </p:blipFill>
          <p:spPr>
            <a:xfrm>
              <a:off x="6018275" y="4808219"/>
              <a:ext cx="310959" cy="1033297"/>
            </a:xfrm>
            <a:prstGeom prst="rect">
              <a:avLst/>
            </a:prstGeom>
          </p:spPr>
        </p:pic>
        <p:sp>
          <p:nvSpPr>
            <p:cNvPr id="130" name="object 130"/>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131" name="object 131"/>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132" name="object 132"/>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133" name="object 133"/>
          <p:cNvGrpSpPr/>
          <p:nvPr/>
        </p:nvGrpSpPr>
        <p:grpSpPr>
          <a:xfrm>
            <a:off x="4477448" y="1370012"/>
            <a:ext cx="3378835" cy="2629535"/>
            <a:chOff x="4477448" y="1370012"/>
            <a:chExt cx="3378835" cy="2629535"/>
          </a:xfrm>
        </p:grpSpPr>
        <p:pic>
          <p:nvPicPr>
            <p:cNvPr id="134" name="object 134"/>
            <p:cNvPicPr/>
            <p:nvPr/>
          </p:nvPicPr>
          <p:blipFill>
            <a:blip r:embed="rId15" cstate="print"/>
            <a:stretch>
              <a:fillRect/>
            </a:stretch>
          </p:blipFill>
          <p:spPr>
            <a:xfrm>
              <a:off x="6013703" y="2356103"/>
              <a:ext cx="310959" cy="1642872"/>
            </a:xfrm>
            <a:prstGeom prst="rect">
              <a:avLst/>
            </a:prstGeom>
          </p:spPr>
        </p:pic>
        <p:sp>
          <p:nvSpPr>
            <p:cNvPr id="135" name="object 135"/>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sp>
          <p:nvSpPr>
            <p:cNvPr id="136" name="object 136"/>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137" name="object 137"/>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grpSp>
        <p:nvGrpSpPr>
          <p:cNvPr id="138" name="object 138"/>
          <p:cNvGrpSpPr/>
          <p:nvPr/>
        </p:nvGrpSpPr>
        <p:grpSpPr>
          <a:xfrm>
            <a:off x="3485388" y="1127734"/>
            <a:ext cx="5201920" cy="4892675"/>
            <a:chOff x="3485388" y="1127734"/>
            <a:chExt cx="5201920" cy="4892675"/>
          </a:xfrm>
        </p:grpSpPr>
        <p:pic>
          <p:nvPicPr>
            <p:cNvPr id="139" name="object 139"/>
            <p:cNvPicPr/>
            <p:nvPr/>
          </p:nvPicPr>
          <p:blipFill>
            <a:blip r:embed="rId2" cstate="print"/>
            <a:stretch>
              <a:fillRect/>
            </a:stretch>
          </p:blipFill>
          <p:spPr>
            <a:xfrm>
              <a:off x="6009132" y="1744967"/>
              <a:ext cx="310959" cy="423684"/>
            </a:xfrm>
            <a:prstGeom prst="rect">
              <a:avLst/>
            </a:prstGeom>
          </p:spPr>
        </p:pic>
        <p:pic>
          <p:nvPicPr>
            <p:cNvPr id="140" name="object 140"/>
            <p:cNvPicPr/>
            <p:nvPr/>
          </p:nvPicPr>
          <p:blipFill>
            <a:blip r:embed="rId16" cstate="print"/>
            <a:stretch>
              <a:fillRect/>
            </a:stretch>
          </p:blipFill>
          <p:spPr>
            <a:xfrm>
              <a:off x="6109716" y="1764029"/>
              <a:ext cx="114300" cy="228600"/>
            </a:xfrm>
            <a:prstGeom prst="rect">
              <a:avLst/>
            </a:prstGeom>
          </p:spPr>
        </p:pic>
        <p:pic>
          <p:nvPicPr>
            <p:cNvPr id="141" name="object 141"/>
            <p:cNvPicPr/>
            <p:nvPr/>
          </p:nvPicPr>
          <p:blipFill>
            <a:blip r:embed="rId2" cstate="print"/>
            <a:stretch>
              <a:fillRect/>
            </a:stretch>
          </p:blipFill>
          <p:spPr>
            <a:xfrm>
              <a:off x="6022848" y="4198607"/>
              <a:ext cx="310959" cy="423684"/>
            </a:xfrm>
            <a:prstGeom prst="rect">
              <a:avLst/>
            </a:prstGeom>
          </p:spPr>
        </p:pic>
        <p:pic>
          <p:nvPicPr>
            <p:cNvPr id="142" name="object 142"/>
            <p:cNvPicPr/>
            <p:nvPr/>
          </p:nvPicPr>
          <p:blipFill>
            <a:blip r:embed="rId16" cstate="print"/>
            <a:stretch>
              <a:fillRect/>
            </a:stretch>
          </p:blipFill>
          <p:spPr>
            <a:xfrm>
              <a:off x="6123432" y="4217669"/>
              <a:ext cx="114300" cy="228600"/>
            </a:xfrm>
            <a:prstGeom prst="rect">
              <a:avLst/>
            </a:prstGeom>
          </p:spPr>
        </p:pic>
        <p:pic>
          <p:nvPicPr>
            <p:cNvPr id="143" name="object 143"/>
            <p:cNvPicPr/>
            <p:nvPr/>
          </p:nvPicPr>
          <p:blipFill>
            <a:blip r:embed="rId6" cstate="print"/>
            <a:stretch>
              <a:fillRect/>
            </a:stretch>
          </p:blipFill>
          <p:spPr>
            <a:xfrm>
              <a:off x="6009132" y="1127734"/>
              <a:ext cx="310959" cy="431317"/>
            </a:xfrm>
            <a:prstGeom prst="rect">
              <a:avLst/>
            </a:prstGeom>
          </p:spPr>
        </p:pic>
        <p:pic>
          <p:nvPicPr>
            <p:cNvPr id="144" name="object 144"/>
            <p:cNvPicPr/>
            <p:nvPr/>
          </p:nvPicPr>
          <p:blipFill>
            <a:blip r:embed="rId17" cstate="print"/>
            <a:stretch>
              <a:fillRect/>
            </a:stretch>
          </p:blipFill>
          <p:spPr>
            <a:xfrm>
              <a:off x="6109716" y="1146809"/>
              <a:ext cx="114300" cy="236219"/>
            </a:xfrm>
            <a:prstGeom prst="rect">
              <a:avLst/>
            </a:prstGeom>
          </p:spPr>
        </p:pic>
        <p:pic>
          <p:nvPicPr>
            <p:cNvPr id="145" name="object 145"/>
            <p:cNvPicPr/>
            <p:nvPr/>
          </p:nvPicPr>
          <p:blipFill>
            <a:blip r:embed="rId18" cstate="print"/>
            <a:stretch>
              <a:fillRect/>
            </a:stretch>
          </p:blipFill>
          <p:spPr>
            <a:xfrm>
              <a:off x="3499104" y="5707379"/>
              <a:ext cx="1039355" cy="310959"/>
            </a:xfrm>
            <a:prstGeom prst="rect">
              <a:avLst/>
            </a:prstGeom>
          </p:spPr>
        </p:pic>
        <p:sp>
          <p:nvSpPr>
            <p:cNvPr id="146" name="object 146"/>
            <p:cNvSpPr/>
            <p:nvPr/>
          </p:nvSpPr>
          <p:spPr>
            <a:xfrm>
              <a:off x="3656838" y="5786831"/>
              <a:ext cx="843915" cy="114300"/>
            </a:xfrm>
            <a:custGeom>
              <a:avLst/>
              <a:gdLst/>
              <a:ahLst/>
              <a:cxnLst/>
              <a:rect l="l" t="t" r="r" b="b"/>
              <a:pathLst>
                <a:path w="843914" h="114300">
                  <a:moveTo>
                    <a:pt x="115188" y="0"/>
                  </a:moveTo>
                  <a:lnTo>
                    <a:pt x="0" y="55422"/>
                  </a:lnTo>
                  <a:lnTo>
                    <a:pt x="113411" y="114287"/>
                  </a:lnTo>
                  <a:lnTo>
                    <a:pt x="114003" y="76194"/>
                  </a:lnTo>
                  <a:lnTo>
                    <a:pt x="94996" y="75907"/>
                  </a:lnTo>
                  <a:lnTo>
                    <a:pt x="95503" y="37807"/>
                  </a:lnTo>
                  <a:lnTo>
                    <a:pt x="114600" y="37807"/>
                  </a:lnTo>
                  <a:lnTo>
                    <a:pt x="115188" y="0"/>
                  </a:lnTo>
                  <a:close/>
                </a:path>
                <a:path w="843914" h="114300">
                  <a:moveTo>
                    <a:pt x="114596" y="38095"/>
                  </a:moveTo>
                  <a:lnTo>
                    <a:pt x="114003" y="76194"/>
                  </a:lnTo>
                  <a:lnTo>
                    <a:pt x="843026" y="87172"/>
                  </a:lnTo>
                  <a:lnTo>
                    <a:pt x="843661" y="49072"/>
                  </a:lnTo>
                  <a:lnTo>
                    <a:pt x="114596" y="38095"/>
                  </a:lnTo>
                  <a:close/>
                </a:path>
                <a:path w="843914" h="114300">
                  <a:moveTo>
                    <a:pt x="95503" y="37807"/>
                  </a:moveTo>
                  <a:lnTo>
                    <a:pt x="94996" y="75907"/>
                  </a:lnTo>
                  <a:lnTo>
                    <a:pt x="114003" y="76194"/>
                  </a:lnTo>
                  <a:lnTo>
                    <a:pt x="114596" y="38095"/>
                  </a:lnTo>
                  <a:lnTo>
                    <a:pt x="95503" y="37807"/>
                  </a:lnTo>
                  <a:close/>
                </a:path>
                <a:path w="843914" h="114300">
                  <a:moveTo>
                    <a:pt x="114600" y="37807"/>
                  </a:moveTo>
                  <a:lnTo>
                    <a:pt x="95503" y="37807"/>
                  </a:lnTo>
                  <a:lnTo>
                    <a:pt x="114596" y="38095"/>
                  </a:lnTo>
                  <a:lnTo>
                    <a:pt x="114600" y="37807"/>
                  </a:lnTo>
                  <a:close/>
                </a:path>
              </a:pathLst>
            </a:custGeom>
            <a:solidFill>
              <a:srgbClr val="8063A1"/>
            </a:solidFill>
          </p:spPr>
          <p:txBody>
            <a:bodyPr wrap="square" lIns="0" tIns="0" rIns="0" bIns="0" rtlCol="0"/>
            <a:lstStyle/>
            <a:p>
              <a:endParaRPr/>
            </a:p>
          </p:txBody>
        </p:sp>
        <p:pic>
          <p:nvPicPr>
            <p:cNvPr id="147" name="object 147"/>
            <p:cNvPicPr/>
            <p:nvPr/>
          </p:nvPicPr>
          <p:blipFill>
            <a:blip r:embed="rId18" cstate="print"/>
            <a:stretch>
              <a:fillRect/>
            </a:stretch>
          </p:blipFill>
          <p:spPr>
            <a:xfrm>
              <a:off x="3485388" y="3866451"/>
              <a:ext cx="1039355" cy="310959"/>
            </a:xfrm>
            <a:prstGeom prst="rect">
              <a:avLst/>
            </a:prstGeom>
          </p:spPr>
        </p:pic>
        <p:sp>
          <p:nvSpPr>
            <p:cNvPr id="148" name="object 148"/>
            <p:cNvSpPr/>
            <p:nvPr/>
          </p:nvSpPr>
          <p:spPr>
            <a:xfrm>
              <a:off x="3643122" y="3945889"/>
              <a:ext cx="843915" cy="114300"/>
            </a:xfrm>
            <a:custGeom>
              <a:avLst/>
              <a:gdLst/>
              <a:ahLst/>
              <a:cxnLst/>
              <a:rect l="l" t="t" r="r" b="b"/>
              <a:pathLst>
                <a:path w="843914" h="114300">
                  <a:moveTo>
                    <a:pt x="115188" y="0"/>
                  </a:moveTo>
                  <a:lnTo>
                    <a:pt x="0" y="55372"/>
                  </a:lnTo>
                  <a:lnTo>
                    <a:pt x="113411" y="114173"/>
                  </a:lnTo>
                  <a:lnTo>
                    <a:pt x="114003" y="76106"/>
                  </a:lnTo>
                  <a:lnTo>
                    <a:pt x="94995" y="75818"/>
                  </a:lnTo>
                  <a:lnTo>
                    <a:pt x="95503" y="37718"/>
                  </a:lnTo>
                  <a:lnTo>
                    <a:pt x="114601" y="37718"/>
                  </a:lnTo>
                  <a:lnTo>
                    <a:pt x="115188" y="0"/>
                  </a:lnTo>
                  <a:close/>
                </a:path>
                <a:path w="843914" h="114300">
                  <a:moveTo>
                    <a:pt x="114597" y="38007"/>
                  </a:moveTo>
                  <a:lnTo>
                    <a:pt x="114003" y="76106"/>
                  </a:lnTo>
                  <a:lnTo>
                    <a:pt x="843026" y="87122"/>
                  </a:lnTo>
                  <a:lnTo>
                    <a:pt x="843533" y="49022"/>
                  </a:lnTo>
                  <a:lnTo>
                    <a:pt x="114597" y="38007"/>
                  </a:lnTo>
                  <a:close/>
                </a:path>
                <a:path w="843914" h="114300">
                  <a:moveTo>
                    <a:pt x="95503" y="37718"/>
                  </a:moveTo>
                  <a:lnTo>
                    <a:pt x="94995" y="75818"/>
                  </a:lnTo>
                  <a:lnTo>
                    <a:pt x="114003" y="76106"/>
                  </a:lnTo>
                  <a:lnTo>
                    <a:pt x="114597" y="38007"/>
                  </a:lnTo>
                  <a:lnTo>
                    <a:pt x="95503" y="37718"/>
                  </a:lnTo>
                  <a:close/>
                </a:path>
                <a:path w="843914" h="114300">
                  <a:moveTo>
                    <a:pt x="114601" y="37718"/>
                  </a:moveTo>
                  <a:lnTo>
                    <a:pt x="95503" y="37718"/>
                  </a:lnTo>
                  <a:lnTo>
                    <a:pt x="114597" y="38007"/>
                  </a:lnTo>
                  <a:lnTo>
                    <a:pt x="114601" y="37718"/>
                  </a:lnTo>
                  <a:close/>
                </a:path>
              </a:pathLst>
            </a:custGeom>
            <a:solidFill>
              <a:srgbClr val="8063A1"/>
            </a:solidFill>
          </p:spPr>
          <p:txBody>
            <a:bodyPr wrap="square" lIns="0" tIns="0" rIns="0" bIns="0" rtlCol="0"/>
            <a:lstStyle/>
            <a:p>
              <a:endParaRPr/>
            </a:p>
          </p:txBody>
        </p:sp>
        <p:pic>
          <p:nvPicPr>
            <p:cNvPr id="149" name="object 149"/>
            <p:cNvPicPr/>
            <p:nvPr/>
          </p:nvPicPr>
          <p:blipFill>
            <a:blip r:embed="rId18" cstate="print"/>
            <a:stretch>
              <a:fillRect/>
            </a:stretch>
          </p:blipFill>
          <p:spPr>
            <a:xfrm>
              <a:off x="3485388" y="1417383"/>
              <a:ext cx="1039355" cy="310959"/>
            </a:xfrm>
            <a:prstGeom prst="rect">
              <a:avLst/>
            </a:prstGeom>
          </p:spPr>
        </p:pic>
        <p:sp>
          <p:nvSpPr>
            <p:cNvPr id="150" name="object 150"/>
            <p:cNvSpPr/>
            <p:nvPr/>
          </p:nvSpPr>
          <p:spPr>
            <a:xfrm>
              <a:off x="3643122" y="1496821"/>
              <a:ext cx="843915" cy="114300"/>
            </a:xfrm>
            <a:custGeom>
              <a:avLst/>
              <a:gdLst/>
              <a:ahLst/>
              <a:cxnLst/>
              <a:rect l="l" t="t" r="r" b="b"/>
              <a:pathLst>
                <a:path w="843914" h="114300">
                  <a:moveTo>
                    <a:pt x="115188" y="0"/>
                  </a:moveTo>
                  <a:lnTo>
                    <a:pt x="0" y="55372"/>
                  </a:lnTo>
                  <a:lnTo>
                    <a:pt x="113411" y="114300"/>
                  </a:lnTo>
                  <a:lnTo>
                    <a:pt x="114005" y="76106"/>
                  </a:lnTo>
                  <a:lnTo>
                    <a:pt x="94995" y="75818"/>
                  </a:lnTo>
                  <a:lnTo>
                    <a:pt x="95503" y="37718"/>
                  </a:lnTo>
                  <a:lnTo>
                    <a:pt x="114602" y="37718"/>
                  </a:lnTo>
                  <a:lnTo>
                    <a:pt x="115188" y="0"/>
                  </a:lnTo>
                  <a:close/>
                </a:path>
                <a:path w="843914" h="114300">
                  <a:moveTo>
                    <a:pt x="114597" y="38007"/>
                  </a:moveTo>
                  <a:lnTo>
                    <a:pt x="114005" y="76106"/>
                  </a:lnTo>
                  <a:lnTo>
                    <a:pt x="843026" y="87122"/>
                  </a:lnTo>
                  <a:lnTo>
                    <a:pt x="843533" y="49022"/>
                  </a:lnTo>
                  <a:lnTo>
                    <a:pt x="114597" y="38007"/>
                  </a:lnTo>
                  <a:close/>
                </a:path>
                <a:path w="843914" h="114300">
                  <a:moveTo>
                    <a:pt x="95503" y="37718"/>
                  </a:moveTo>
                  <a:lnTo>
                    <a:pt x="94995" y="75818"/>
                  </a:lnTo>
                  <a:lnTo>
                    <a:pt x="114005" y="76106"/>
                  </a:lnTo>
                  <a:lnTo>
                    <a:pt x="114597" y="38007"/>
                  </a:lnTo>
                  <a:lnTo>
                    <a:pt x="95503" y="37718"/>
                  </a:lnTo>
                  <a:close/>
                </a:path>
                <a:path w="843914" h="114300">
                  <a:moveTo>
                    <a:pt x="114602" y="37718"/>
                  </a:moveTo>
                  <a:lnTo>
                    <a:pt x="95503" y="37718"/>
                  </a:lnTo>
                  <a:lnTo>
                    <a:pt x="114597" y="38007"/>
                  </a:lnTo>
                  <a:lnTo>
                    <a:pt x="114602" y="37718"/>
                  </a:lnTo>
                  <a:close/>
                </a:path>
              </a:pathLst>
            </a:custGeom>
            <a:solidFill>
              <a:srgbClr val="8063A1"/>
            </a:solidFill>
          </p:spPr>
          <p:txBody>
            <a:bodyPr wrap="square" lIns="0" tIns="0" rIns="0" bIns="0" rtlCol="0"/>
            <a:lstStyle/>
            <a:p>
              <a:endParaRPr/>
            </a:p>
          </p:txBody>
        </p:sp>
        <p:pic>
          <p:nvPicPr>
            <p:cNvPr id="151" name="object 151"/>
            <p:cNvPicPr/>
            <p:nvPr/>
          </p:nvPicPr>
          <p:blipFill>
            <a:blip r:embed="rId19" cstate="print"/>
            <a:stretch>
              <a:fillRect/>
            </a:stretch>
          </p:blipFill>
          <p:spPr>
            <a:xfrm>
              <a:off x="7799832" y="1425003"/>
              <a:ext cx="877849" cy="310959"/>
            </a:xfrm>
            <a:prstGeom prst="rect">
              <a:avLst/>
            </a:prstGeom>
          </p:spPr>
        </p:pic>
        <p:sp>
          <p:nvSpPr>
            <p:cNvPr id="152" name="object 152"/>
            <p:cNvSpPr/>
            <p:nvPr/>
          </p:nvSpPr>
          <p:spPr>
            <a:xfrm>
              <a:off x="7842884" y="1504822"/>
              <a:ext cx="681355" cy="114300"/>
            </a:xfrm>
            <a:custGeom>
              <a:avLst/>
              <a:gdLst/>
              <a:ahLst/>
              <a:cxnLst/>
              <a:rect l="l" t="t" r="r" b="b"/>
              <a:pathLst>
                <a:path w="681354" h="114300">
                  <a:moveTo>
                    <a:pt x="644841" y="37718"/>
                  </a:moveTo>
                  <a:lnTo>
                    <a:pt x="585470" y="37718"/>
                  </a:lnTo>
                  <a:lnTo>
                    <a:pt x="586232" y="75818"/>
                  </a:lnTo>
                  <a:lnTo>
                    <a:pt x="567096" y="76175"/>
                  </a:lnTo>
                  <a:lnTo>
                    <a:pt x="567817" y="114300"/>
                  </a:lnTo>
                  <a:lnTo>
                    <a:pt x="681101" y="54990"/>
                  </a:lnTo>
                  <a:lnTo>
                    <a:pt x="644841" y="37718"/>
                  </a:lnTo>
                  <a:close/>
                </a:path>
                <a:path w="681354" h="114300">
                  <a:moveTo>
                    <a:pt x="566377" y="38075"/>
                  </a:moveTo>
                  <a:lnTo>
                    <a:pt x="0" y="48640"/>
                  </a:lnTo>
                  <a:lnTo>
                    <a:pt x="762" y="86740"/>
                  </a:lnTo>
                  <a:lnTo>
                    <a:pt x="567096" y="76175"/>
                  </a:lnTo>
                  <a:lnTo>
                    <a:pt x="566377" y="38075"/>
                  </a:lnTo>
                  <a:close/>
                </a:path>
                <a:path w="681354" h="114300">
                  <a:moveTo>
                    <a:pt x="585470" y="37718"/>
                  </a:moveTo>
                  <a:lnTo>
                    <a:pt x="566377" y="38075"/>
                  </a:lnTo>
                  <a:lnTo>
                    <a:pt x="567096" y="76175"/>
                  </a:lnTo>
                  <a:lnTo>
                    <a:pt x="586232" y="75818"/>
                  </a:lnTo>
                  <a:lnTo>
                    <a:pt x="585470" y="37718"/>
                  </a:lnTo>
                  <a:close/>
                </a:path>
                <a:path w="681354" h="114300">
                  <a:moveTo>
                    <a:pt x="565658" y="0"/>
                  </a:moveTo>
                  <a:lnTo>
                    <a:pt x="566377" y="38075"/>
                  </a:lnTo>
                  <a:lnTo>
                    <a:pt x="585470" y="37718"/>
                  </a:lnTo>
                  <a:lnTo>
                    <a:pt x="644841" y="37718"/>
                  </a:lnTo>
                  <a:lnTo>
                    <a:pt x="565658" y="0"/>
                  </a:lnTo>
                  <a:close/>
                </a:path>
              </a:pathLst>
            </a:custGeom>
            <a:solidFill>
              <a:srgbClr val="8063A1"/>
            </a:solidFill>
          </p:spPr>
          <p:txBody>
            <a:bodyPr wrap="square" lIns="0" tIns="0" rIns="0" bIns="0" rtlCol="0"/>
            <a:lstStyle/>
            <a:p>
              <a:endParaRPr/>
            </a:p>
          </p:txBody>
        </p:sp>
        <p:pic>
          <p:nvPicPr>
            <p:cNvPr id="153" name="object 153"/>
            <p:cNvPicPr/>
            <p:nvPr/>
          </p:nvPicPr>
          <p:blipFill>
            <a:blip r:embed="rId20" cstate="print"/>
            <a:stretch>
              <a:fillRect/>
            </a:stretch>
          </p:blipFill>
          <p:spPr>
            <a:xfrm>
              <a:off x="7799832" y="3866451"/>
              <a:ext cx="882396" cy="310959"/>
            </a:xfrm>
            <a:prstGeom prst="rect">
              <a:avLst/>
            </a:prstGeom>
          </p:spPr>
        </p:pic>
        <p:sp>
          <p:nvSpPr>
            <p:cNvPr id="154" name="object 154"/>
            <p:cNvSpPr/>
            <p:nvPr/>
          </p:nvSpPr>
          <p:spPr>
            <a:xfrm>
              <a:off x="7843011" y="3941952"/>
              <a:ext cx="686435" cy="114300"/>
            </a:xfrm>
            <a:custGeom>
              <a:avLst/>
              <a:gdLst/>
              <a:ahLst/>
              <a:cxnLst/>
              <a:rect l="l" t="t" r="r" b="b"/>
              <a:pathLst>
                <a:path w="686434" h="114300">
                  <a:moveTo>
                    <a:pt x="572643" y="0"/>
                  </a:moveTo>
                  <a:lnTo>
                    <a:pt x="572050" y="38071"/>
                  </a:lnTo>
                  <a:lnTo>
                    <a:pt x="591058" y="38354"/>
                  </a:lnTo>
                  <a:lnTo>
                    <a:pt x="590550" y="76454"/>
                  </a:lnTo>
                  <a:lnTo>
                    <a:pt x="571453" y="76454"/>
                  </a:lnTo>
                  <a:lnTo>
                    <a:pt x="570865" y="114300"/>
                  </a:lnTo>
                  <a:lnTo>
                    <a:pt x="649414" y="76454"/>
                  </a:lnTo>
                  <a:lnTo>
                    <a:pt x="590550" y="76454"/>
                  </a:lnTo>
                  <a:lnTo>
                    <a:pt x="571458" y="76170"/>
                  </a:lnTo>
                  <a:lnTo>
                    <a:pt x="650002" y="76170"/>
                  </a:lnTo>
                  <a:lnTo>
                    <a:pt x="686054" y="58801"/>
                  </a:lnTo>
                  <a:lnTo>
                    <a:pt x="572643" y="0"/>
                  </a:lnTo>
                  <a:close/>
                </a:path>
                <a:path w="686434" h="114300">
                  <a:moveTo>
                    <a:pt x="572050" y="38071"/>
                  </a:moveTo>
                  <a:lnTo>
                    <a:pt x="571458" y="76170"/>
                  </a:lnTo>
                  <a:lnTo>
                    <a:pt x="590550" y="76454"/>
                  </a:lnTo>
                  <a:lnTo>
                    <a:pt x="591058" y="38354"/>
                  </a:lnTo>
                  <a:lnTo>
                    <a:pt x="572050" y="38071"/>
                  </a:lnTo>
                  <a:close/>
                </a:path>
                <a:path w="686434" h="114300">
                  <a:moveTo>
                    <a:pt x="508" y="29591"/>
                  </a:moveTo>
                  <a:lnTo>
                    <a:pt x="0" y="67691"/>
                  </a:lnTo>
                  <a:lnTo>
                    <a:pt x="571458" y="76170"/>
                  </a:lnTo>
                  <a:lnTo>
                    <a:pt x="572050" y="38071"/>
                  </a:lnTo>
                  <a:lnTo>
                    <a:pt x="508" y="29591"/>
                  </a:lnTo>
                  <a:close/>
                </a:path>
              </a:pathLst>
            </a:custGeom>
            <a:solidFill>
              <a:srgbClr val="8063A1"/>
            </a:solidFill>
          </p:spPr>
          <p:txBody>
            <a:bodyPr wrap="square" lIns="0" tIns="0" rIns="0" bIns="0" rtlCol="0"/>
            <a:lstStyle/>
            <a:p>
              <a:endParaRPr/>
            </a:p>
          </p:txBody>
        </p:sp>
        <p:pic>
          <p:nvPicPr>
            <p:cNvPr id="155" name="object 155"/>
            <p:cNvPicPr/>
            <p:nvPr/>
          </p:nvPicPr>
          <p:blipFill>
            <a:blip r:embed="rId21" cstate="print"/>
            <a:stretch>
              <a:fillRect/>
            </a:stretch>
          </p:blipFill>
          <p:spPr>
            <a:xfrm>
              <a:off x="7799832" y="5708903"/>
              <a:ext cx="886993" cy="310959"/>
            </a:xfrm>
            <a:prstGeom prst="rect">
              <a:avLst/>
            </a:prstGeom>
          </p:spPr>
        </p:pic>
        <p:sp>
          <p:nvSpPr>
            <p:cNvPr id="156" name="object 156"/>
            <p:cNvSpPr/>
            <p:nvPr/>
          </p:nvSpPr>
          <p:spPr>
            <a:xfrm>
              <a:off x="7843139" y="5785230"/>
              <a:ext cx="691515" cy="114300"/>
            </a:xfrm>
            <a:custGeom>
              <a:avLst/>
              <a:gdLst/>
              <a:ahLst/>
              <a:cxnLst/>
              <a:rect l="l" t="t" r="r" b="b"/>
              <a:pathLst>
                <a:path w="691515" h="114300">
                  <a:moveTo>
                    <a:pt x="577087" y="0"/>
                  </a:moveTo>
                  <a:lnTo>
                    <a:pt x="576876" y="38109"/>
                  </a:lnTo>
                  <a:lnTo>
                    <a:pt x="595883" y="38214"/>
                  </a:lnTo>
                  <a:lnTo>
                    <a:pt x="595629" y="76314"/>
                  </a:lnTo>
                  <a:lnTo>
                    <a:pt x="576664" y="76314"/>
                  </a:lnTo>
                  <a:lnTo>
                    <a:pt x="576452" y="114300"/>
                  </a:lnTo>
                  <a:lnTo>
                    <a:pt x="653448" y="76314"/>
                  </a:lnTo>
                  <a:lnTo>
                    <a:pt x="595629" y="76314"/>
                  </a:lnTo>
                  <a:lnTo>
                    <a:pt x="653661" y="76209"/>
                  </a:lnTo>
                  <a:lnTo>
                    <a:pt x="691006" y="57785"/>
                  </a:lnTo>
                  <a:lnTo>
                    <a:pt x="577087" y="0"/>
                  </a:lnTo>
                  <a:close/>
                </a:path>
                <a:path w="691515" h="114300">
                  <a:moveTo>
                    <a:pt x="576876" y="38109"/>
                  </a:moveTo>
                  <a:lnTo>
                    <a:pt x="576664" y="76209"/>
                  </a:lnTo>
                  <a:lnTo>
                    <a:pt x="595629" y="76314"/>
                  </a:lnTo>
                  <a:lnTo>
                    <a:pt x="595883" y="38214"/>
                  </a:lnTo>
                  <a:lnTo>
                    <a:pt x="576876" y="38109"/>
                  </a:lnTo>
                  <a:close/>
                </a:path>
                <a:path w="691515" h="114300">
                  <a:moveTo>
                    <a:pt x="253" y="34925"/>
                  </a:moveTo>
                  <a:lnTo>
                    <a:pt x="0" y="73025"/>
                  </a:lnTo>
                  <a:lnTo>
                    <a:pt x="576664" y="76209"/>
                  </a:lnTo>
                  <a:lnTo>
                    <a:pt x="576876" y="38109"/>
                  </a:lnTo>
                  <a:lnTo>
                    <a:pt x="253" y="34925"/>
                  </a:lnTo>
                  <a:close/>
                </a:path>
              </a:pathLst>
            </a:custGeom>
            <a:solidFill>
              <a:srgbClr val="8063A1"/>
            </a:solidFill>
          </p:spPr>
          <p:txBody>
            <a:bodyPr wrap="square" lIns="0" tIns="0" rIns="0" bIns="0" rtlCol="0"/>
            <a:lstStyle/>
            <a:p>
              <a:endParaRPr/>
            </a:p>
          </p:txBody>
        </p:sp>
      </p:grpSp>
      <p:sp>
        <p:nvSpPr>
          <p:cNvPr id="157" name="object 157"/>
          <p:cNvSpPr txBox="1"/>
          <p:nvPr/>
        </p:nvSpPr>
        <p:spPr>
          <a:xfrm>
            <a:off x="3871721" y="2590038"/>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161" name="object 161"/>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58" name="object 158"/>
          <p:cNvSpPr txBox="1"/>
          <p:nvPr/>
        </p:nvSpPr>
        <p:spPr>
          <a:xfrm>
            <a:off x="3879341" y="4972050"/>
            <a:ext cx="1198245" cy="445134"/>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sp>
        <p:nvSpPr>
          <p:cNvPr id="159" name="object 159"/>
          <p:cNvSpPr txBox="1"/>
          <p:nvPr/>
        </p:nvSpPr>
        <p:spPr>
          <a:xfrm>
            <a:off x="6983730" y="4991861"/>
            <a:ext cx="1196340" cy="447040"/>
          </a:xfrm>
          <a:prstGeom prst="rect">
            <a:avLst/>
          </a:prstGeom>
          <a:solidFill>
            <a:srgbClr val="4F81BC"/>
          </a:solidFill>
          <a:ln w="25907">
            <a:solidFill>
              <a:srgbClr val="385D89"/>
            </a:solidFill>
          </a:ln>
        </p:spPr>
        <p:txBody>
          <a:bodyPr vert="horz" wrap="square" lIns="0" tIns="26669" rIns="0" bIns="0" rtlCol="0">
            <a:spAutoFit/>
          </a:bodyPr>
          <a:lstStyle/>
          <a:p>
            <a:pPr marL="90805">
              <a:lnSpc>
                <a:spcPct val="100000"/>
              </a:lnSpc>
              <a:spcBef>
                <a:spcPts val="209"/>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160" name="object 160"/>
          <p:cNvSpPr txBox="1"/>
          <p:nvPr/>
        </p:nvSpPr>
        <p:spPr>
          <a:xfrm>
            <a:off x="7009638" y="2602229"/>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1440">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sp>
        <p:nvSpPr>
          <p:cNvPr id="162" name="TextBox 161"/>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63" name="Graphic 21"/>
          <p:cNvPicPr>
            <a:picLocks noChangeAspect="1"/>
          </p:cNvPicPr>
          <p:nvPr/>
        </p:nvPicPr>
        <p:blipFill rotWithShape="1">
          <a:blip r:embed="rId2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299"/>
            <a:ext cx="2305141" cy="625628"/>
          </a:xfrm>
          <a:prstGeom prst="rect">
            <a:avLst/>
          </a:prstGeom>
        </p:spPr>
      </p:pic>
      <p:sp>
        <p:nvSpPr>
          <p:cNvPr id="164"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Encryption and Decryption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31243166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8326374" y="1262634"/>
            <a:ext cx="3657600" cy="4225036"/>
            <a:chOff x="8326374" y="1262634"/>
            <a:chExt cx="3657600" cy="4225036"/>
          </a:xfrm>
        </p:grpSpPr>
        <p:sp>
          <p:nvSpPr>
            <p:cNvPr id="3" name="object 3"/>
            <p:cNvSpPr/>
            <p:nvPr/>
          </p:nvSpPr>
          <p:spPr>
            <a:xfrm>
              <a:off x="8326374" y="3097530"/>
              <a:ext cx="3657600" cy="2390140"/>
            </a:xfrm>
            <a:custGeom>
              <a:avLst/>
              <a:gdLst/>
              <a:ahLst/>
              <a:cxnLst/>
              <a:rect l="l" t="t" r="r" b="b"/>
              <a:pathLst>
                <a:path w="3657600" h="2390140">
                  <a:moveTo>
                    <a:pt x="3657600" y="0"/>
                  </a:moveTo>
                  <a:lnTo>
                    <a:pt x="0" y="0"/>
                  </a:lnTo>
                  <a:lnTo>
                    <a:pt x="0" y="2389632"/>
                  </a:lnTo>
                  <a:lnTo>
                    <a:pt x="3657600" y="2389632"/>
                  </a:lnTo>
                  <a:lnTo>
                    <a:pt x="3657600" y="0"/>
                  </a:lnTo>
                  <a:close/>
                </a:path>
              </a:pathLst>
            </a:custGeom>
            <a:solidFill>
              <a:srgbClr val="4F81BC"/>
            </a:solidFill>
          </p:spPr>
          <p:txBody>
            <a:bodyPr wrap="square" lIns="0" tIns="0" rIns="0" bIns="0" rtlCol="0"/>
            <a:lstStyle/>
            <a:p>
              <a:endParaRPr/>
            </a:p>
          </p:txBody>
        </p:sp>
        <p:sp>
          <p:nvSpPr>
            <p:cNvPr id="4" name="object 4"/>
            <p:cNvSpPr/>
            <p:nvPr/>
          </p:nvSpPr>
          <p:spPr>
            <a:xfrm>
              <a:off x="8326374" y="3097530"/>
              <a:ext cx="3657600" cy="2390140"/>
            </a:xfrm>
            <a:custGeom>
              <a:avLst/>
              <a:gdLst/>
              <a:ahLst/>
              <a:cxnLst/>
              <a:rect l="l" t="t" r="r" b="b"/>
              <a:pathLst>
                <a:path w="3657600" h="2390140">
                  <a:moveTo>
                    <a:pt x="0" y="2389632"/>
                  </a:moveTo>
                  <a:lnTo>
                    <a:pt x="3657600" y="2389632"/>
                  </a:lnTo>
                  <a:lnTo>
                    <a:pt x="3657600" y="0"/>
                  </a:lnTo>
                  <a:lnTo>
                    <a:pt x="0" y="0"/>
                  </a:lnTo>
                  <a:lnTo>
                    <a:pt x="0" y="2389632"/>
                  </a:lnTo>
                  <a:close/>
                </a:path>
              </a:pathLst>
            </a:custGeom>
            <a:ln w="25908">
              <a:solidFill>
                <a:srgbClr val="385D89"/>
              </a:solidFill>
            </a:ln>
          </p:spPr>
          <p:txBody>
            <a:bodyPr wrap="square" lIns="0" tIns="0" rIns="0" bIns="0" rtlCol="0"/>
            <a:lstStyle/>
            <a:p>
              <a:endParaRPr/>
            </a:p>
          </p:txBody>
        </p:sp>
        <p:sp>
          <p:nvSpPr>
            <p:cNvPr id="5" name="object 5"/>
            <p:cNvSpPr/>
            <p:nvPr/>
          </p:nvSpPr>
          <p:spPr>
            <a:xfrm>
              <a:off x="8326374" y="1262634"/>
              <a:ext cx="3657600" cy="1762125"/>
            </a:xfrm>
            <a:custGeom>
              <a:avLst/>
              <a:gdLst/>
              <a:ahLst/>
              <a:cxnLst/>
              <a:rect l="l" t="t" r="r" b="b"/>
              <a:pathLst>
                <a:path w="3657600" h="1762125">
                  <a:moveTo>
                    <a:pt x="3657600" y="0"/>
                  </a:moveTo>
                  <a:lnTo>
                    <a:pt x="0" y="0"/>
                  </a:lnTo>
                  <a:lnTo>
                    <a:pt x="0" y="1761744"/>
                  </a:lnTo>
                  <a:lnTo>
                    <a:pt x="3657600" y="1761744"/>
                  </a:lnTo>
                  <a:lnTo>
                    <a:pt x="3657600" y="0"/>
                  </a:lnTo>
                  <a:close/>
                </a:path>
              </a:pathLst>
            </a:custGeom>
            <a:solidFill>
              <a:srgbClr val="4F81BC"/>
            </a:solidFill>
          </p:spPr>
          <p:txBody>
            <a:bodyPr wrap="square" lIns="0" tIns="0" rIns="0" bIns="0" rtlCol="0"/>
            <a:lstStyle/>
            <a:p>
              <a:endParaRPr/>
            </a:p>
          </p:txBody>
        </p:sp>
        <p:sp>
          <p:nvSpPr>
            <p:cNvPr id="6" name="object 6"/>
            <p:cNvSpPr/>
            <p:nvPr/>
          </p:nvSpPr>
          <p:spPr>
            <a:xfrm>
              <a:off x="8326374" y="1262634"/>
              <a:ext cx="3657600" cy="1762125"/>
            </a:xfrm>
            <a:custGeom>
              <a:avLst/>
              <a:gdLst/>
              <a:ahLst/>
              <a:cxnLst/>
              <a:rect l="l" t="t" r="r" b="b"/>
              <a:pathLst>
                <a:path w="3657600" h="1762125">
                  <a:moveTo>
                    <a:pt x="0" y="1761744"/>
                  </a:moveTo>
                  <a:lnTo>
                    <a:pt x="3657600" y="1761744"/>
                  </a:lnTo>
                  <a:lnTo>
                    <a:pt x="3657600" y="0"/>
                  </a:lnTo>
                  <a:lnTo>
                    <a:pt x="0" y="0"/>
                  </a:lnTo>
                  <a:lnTo>
                    <a:pt x="0" y="1761744"/>
                  </a:lnTo>
                  <a:close/>
                </a:path>
              </a:pathLst>
            </a:custGeom>
            <a:ln w="25908">
              <a:solidFill>
                <a:srgbClr val="385D89"/>
              </a:solidFill>
            </a:ln>
          </p:spPr>
          <p:txBody>
            <a:bodyPr wrap="square" lIns="0" tIns="0" rIns="0" bIns="0" rtlCol="0"/>
            <a:lstStyle/>
            <a:p>
              <a:endParaRPr/>
            </a:p>
          </p:txBody>
        </p:sp>
        <p:sp>
          <p:nvSpPr>
            <p:cNvPr id="7" name="object 7"/>
            <p:cNvSpPr/>
            <p:nvPr/>
          </p:nvSpPr>
          <p:spPr>
            <a:xfrm>
              <a:off x="8522208" y="25907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8" name="object 8"/>
            <p:cNvSpPr/>
            <p:nvPr/>
          </p:nvSpPr>
          <p:spPr>
            <a:xfrm>
              <a:off x="8522208" y="25907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18" name="object 18"/>
          <p:cNvSpPr txBox="1"/>
          <p:nvPr/>
        </p:nvSpPr>
        <p:spPr>
          <a:xfrm>
            <a:off x="9270618" y="2600070"/>
            <a:ext cx="1859280"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0" dirty="0">
                <a:latin typeface="Calibri"/>
                <a:cs typeface="Calibri"/>
              </a:rPr>
              <a:t> </a:t>
            </a:r>
            <a:r>
              <a:rPr sz="2000" b="1" spc="-10" dirty="0">
                <a:latin typeface="Calibri"/>
                <a:cs typeface="Calibri"/>
              </a:rPr>
              <a:t>Row</a:t>
            </a:r>
            <a:endParaRPr sz="2000">
              <a:latin typeface="Calibri"/>
              <a:cs typeface="Calibri"/>
            </a:endParaRPr>
          </a:p>
        </p:txBody>
      </p:sp>
      <p:grpSp>
        <p:nvGrpSpPr>
          <p:cNvPr id="19" name="object 19"/>
          <p:cNvGrpSpPr/>
          <p:nvPr/>
        </p:nvGrpSpPr>
        <p:grpSpPr>
          <a:xfrm>
            <a:off x="8492997" y="3171189"/>
            <a:ext cx="3411220" cy="439420"/>
            <a:chOff x="8492997" y="3171189"/>
            <a:chExt cx="3411220" cy="439420"/>
          </a:xfrm>
        </p:grpSpPr>
        <p:sp>
          <p:nvSpPr>
            <p:cNvPr id="20" name="object 20"/>
            <p:cNvSpPr/>
            <p:nvPr/>
          </p:nvSpPr>
          <p:spPr>
            <a:xfrm>
              <a:off x="8522207" y="32003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1" name="object 21"/>
            <p:cNvSpPr/>
            <p:nvPr/>
          </p:nvSpPr>
          <p:spPr>
            <a:xfrm>
              <a:off x="8522207" y="32003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22" name="object 22"/>
          <p:cNvSpPr txBox="1"/>
          <p:nvPr/>
        </p:nvSpPr>
        <p:spPr>
          <a:xfrm>
            <a:off x="9058782" y="3209670"/>
            <a:ext cx="2280285"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400" dirty="0">
                <a:latin typeface="Calibri"/>
                <a:cs typeface="Calibri"/>
              </a:rPr>
              <a:t> </a:t>
            </a:r>
            <a:r>
              <a:rPr sz="2000" b="1" spc="-5" dirty="0">
                <a:latin typeface="Calibri"/>
                <a:cs typeface="Calibri"/>
              </a:rPr>
              <a:t>Mix</a:t>
            </a:r>
            <a:r>
              <a:rPr sz="2000" b="1" spc="-25" dirty="0">
                <a:latin typeface="Calibri"/>
                <a:cs typeface="Calibri"/>
              </a:rPr>
              <a:t> </a:t>
            </a:r>
            <a:r>
              <a:rPr sz="2000" b="1" dirty="0">
                <a:latin typeface="Calibri"/>
                <a:cs typeface="Calibri"/>
              </a:rPr>
              <a:t>Columns</a:t>
            </a:r>
            <a:endParaRPr sz="2000">
              <a:latin typeface="Calibri"/>
              <a:cs typeface="Calibri"/>
            </a:endParaRPr>
          </a:p>
        </p:txBody>
      </p:sp>
      <p:grpSp>
        <p:nvGrpSpPr>
          <p:cNvPr id="23" name="object 23"/>
          <p:cNvGrpSpPr/>
          <p:nvPr/>
        </p:nvGrpSpPr>
        <p:grpSpPr>
          <a:xfrm>
            <a:off x="8499093" y="3780790"/>
            <a:ext cx="3411220" cy="439420"/>
            <a:chOff x="8499093" y="3780790"/>
            <a:chExt cx="3411220" cy="439420"/>
          </a:xfrm>
        </p:grpSpPr>
        <p:sp>
          <p:nvSpPr>
            <p:cNvPr id="24" name="object 24"/>
            <p:cNvSpPr/>
            <p:nvPr/>
          </p:nvSpPr>
          <p:spPr>
            <a:xfrm>
              <a:off x="8528303" y="3810000"/>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5" name="object 25"/>
            <p:cNvSpPr/>
            <p:nvPr/>
          </p:nvSpPr>
          <p:spPr>
            <a:xfrm>
              <a:off x="8528303" y="3810000"/>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26" name="object 26"/>
          <p:cNvSpPr txBox="1"/>
          <p:nvPr/>
        </p:nvSpPr>
        <p:spPr>
          <a:xfrm>
            <a:off x="9390126"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sp>
        <p:nvSpPr>
          <p:cNvPr id="27" name="object 27"/>
          <p:cNvSpPr/>
          <p:nvPr/>
        </p:nvSpPr>
        <p:spPr>
          <a:xfrm>
            <a:off x="8522969" y="752094"/>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F79546"/>
            </a:solidFill>
          </a:ln>
        </p:spPr>
        <p:txBody>
          <a:bodyPr wrap="square" lIns="0" tIns="0" rIns="0" bIns="0" rtlCol="0"/>
          <a:lstStyle/>
          <a:p>
            <a:endParaRPr/>
          </a:p>
        </p:txBody>
      </p:sp>
      <p:sp>
        <p:nvSpPr>
          <p:cNvPr id="28" name="object 28"/>
          <p:cNvSpPr txBox="1"/>
          <p:nvPr/>
        </p:nvSpPr>
        <p:spPr>
          <a:xfrm>
            <a:off x="9351391" y="760298"/>
            <a:ext cx="1695450"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16-bit</a:t>
            </a:r>
            <a:r>
              <a:rPr sz="2000" b="1" spc="-55" dirty="0">
                <a:latin typeface="Calibri"/>
                <a:cs typeface="Calibri"/>
              </a:rPr>
              <a:t> </a:t>
            </a:r>
            <a:r>
              <a:rPr sz="2000" b="1" spc="-5" dirty="0">
                <a:latin typeface="Calibri"/>
                <a:cs typeface="Calibri"/>
              </a:rPr>
              <a:t>Plain</a:t>
            </a:r>
            <a:r>
              <a:rPr sz="2000" b="1" spc="-45" dirty="0">
                <a:latin typeface="Calibri"/>
                <a:cs typeface="Calibri"/>
              </a:rPr>
              <a:t> </a:t>
            </a:r>
            <a:r>
              <a:rPr sz="2000" b="1" spc="-20" dirty="0">
                <a:latin typeface="Calibri"/>
                <a:cs typeface="Calibri"/>
              </a:rPr>
              <a:t>text</a:t>
            </a:r>
            <a:endParaRPr sz="2000">
              <a:latin typeface="Calibri"/>
              <a:cs typeface="Calibri"/>
            </a:endParaRPr>
          </a:p>
        </p:txBody>
      </p:sp>
      <p:sp>
        <p:nvSpPr>
          <p:cNvPr id="29" name="object 29"/>
          <p:cNvSpPr/>
          <p:nvPr/>
        </p:nvSpPr>
        <p:spPr>
          <a:xfrm>
            <a:off x="8533638"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30" name="object 30"/>
          <p:cNvSpPr txBox="1"/>
          <p:nvPr/>
        </p:nvSpPr>
        <p:spPr>
          <a:xfrm>
            <a:off x="9277857" y="6182055"/>
            <a:ext cx="186182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16-bit</a:t>
            </a:r>
            <a:r>
              <a:rPr sz="2000" b="1" spc="-60" dirty="0">
                <a:latin typeface="Calibri"/>
                <a:cs typeface="Calibri"/>
              </a:rPr>
              <a:t> </a:t>
            </a:r>
            <a:r>
              <a:rPr sz="2000" b="1" spc="-5" dirty="0">
                <a:latin typeface="Calibri"/>
                <a:cs typeface="Calibri"/>
              </a:rPr>
              <a:t>Cipher</a:t>
            </a:r>
            <a:r>
              <a:rPr sz="2000" b="1" spc="-45" dirty="0">
                <a:latin typeface="Calibri"/>
                <a:cs typeface="Calibri"/>
              </a:rPr>
              <a:t> </a:t>
            </a:r>
            <a:r>
              <a:rPr sz="2000" b="1" spc="-20" dirty="0">
                <a:latin typeface="Calibri"/>
                <a:cs typeface="Calibri"/>
              </a:rPr>
              <a:t>text</a:t>
            </a:r>
            <a:endParaRPr sz="2000">
              <a:latin typeface="Calibri"/>
              <a:cs typeface="Calibri"/>
            </a:endParaRPr>
          </a:p>
        </p:txBody>
      </p:sp>
      <p:grpSp>
        <p:nvGrpSpPr>
          <p:cNvPr id="31" name="object 31"/>
          <p:cNvGrpSpPr/>
          <p:nvPr/>
        </p:nvGrpSpPr>
        <p:grpSpPr>
          <a:xfrm>
            <a:off x="8499093" y="4402582"/>
            <a:ext cx="3411220" cy="439420"/>
            <a:chOff x="8499093" y="4402582"/>
            <a:chExt cx="3411220" cy="439420"/>
          </a:xfrm>
        </p:grpSpPr>
        <p:sp>
          <p:nvSpPr>
            <p:cNvPr id="32" name="object 32"/>
            <p:cNvSpPr/>
            <p:nvPr/>
          </p:nvSpPr>
          <p:spPr>
            <a:xfrm>
              <a:off x="8528303" y="4431792"/>
              <a:ext cx="3352800" cy="381000"/>
            </a:xfrm>
            <a:custGeom>
              <a:avLst/>
              <a:gdLst/>
              <a:ahLst/>
              <a:cxnLst/>
              <a:rect l="l" t="t" r="r" b="b"/>
              <a:pathLst>
                <a:path w="3352800" h="381000">
                  <a:moveTo>
                    <a:pt x="3352800" y="0"/>
                  </a:moveTo>
                  <a:lnTo>
                    <a:pt x="0" y="0"/>
                  </a:lnTo>
                  <a:lnTo>
                    <a:pt x="0" y="380999"/>
                  </a:lnTo>
                  <a:lnTo>
                    <a:pt x="3352800" y="380999"/>
                  </a:lnTo>
                  <a:lnTo>
                    <a:pt x="3352800" y="0"/>
                  </a:lnTo>
                  <a:close/>
                </a:path>
              </a:pathLst>
            </a:custGeom>
            <a:solidFill>
              <a:srgbClr val="FFFFFF"/>
            </a:solidFill>
          </p:spPr>
          <p:txBody>
            <a:bodyPr wrap="square" lIns="0" tIns="0" rIns="0" bIns="0" rtlCol="0"/>
            <a:lstStyle/>
            <a:p>
              <a:endParaRPr/>
            </a:p>
          </p:txBody>
        </p:sp>
        <p:sp>
          <p:nvSpPr>
            <p:cNvPr id="33" name="object 33"/>
            <p:cNvSpPr/>
            <p:nvPr/>
          </p:nvSpPr>
          <p:spPr>
            <a:xfrm>
              <a:off x="8528303" y="4431792"/>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57912">
              <a:solidFill>
                <a:srgbClr val="4F81BC"/>
              </a:solidFill>
            </a:ln>
          </p:spPr>
          <p:txBody>
            <a:bodyPr wrap="square" lIns="0" tIns="0" rIns="0" bIns="0" rtlCol="0"/>
            <a:lstStyle/>
            <a:p>
              <a:endParaRPr/>
            </a:p>
          </p:txBody>
        </p:sp>
      </p:grpSp>
      <p:sp>
        <p:nvSpPr>
          <p:cNvPr id="34" name="object 34"/>
          <p:cNvSpPr txBox="1"/>
          <p:nvPr/>
        </p:nvSpPr>
        <p:spPr>
          <a:xfrm>
            <a:off x="8760714" y="4441952"/>
            <a:ext cx="288861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25" dirty="0">
                <a:latin typeface="Calibri"/>
                <a:cs typeface="Calibri"/>
              </a:rPr>
              <a:t> </a:t>
            </a:r>
            <a:r>
              <a:rPr sz="2000" b="1" dirty="0">
                <a:latin typeface="Calibri"/>
                <a:cs typeface="Calibri"/>
              </a:rPr>
              <a:t>Nibble</a:t>
            </a:r>
            <a:r>
              <a:rPr sz="2000" b="1" spc="-4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35" name="object 35"/>
          <p:cNvGrpSpPr/>
          <p:nvPr/>
        </p:nvGrpSpPr>
        <p:grpSpPr>
          <a:xfrm>
            <a:off x="8499093" y="5012182"/>
            <a:ext cx="3411220" cy="439420"/>
            <a:chOff x="8499093" y="5012182"/>
            <a:chExt cx="3411220" cy="439420"/>
          </a:xfrm>
        </p:grpSpPr>
        <p:sp>
          <p:nvSpPr>
            <p:cNvPr id="36" name="object 36"/>
            <p:cNvSpPr/>
            <p:nvPr/>
          </p:nvSpPr>
          <p:spPr>
            <a:xfrm>
              <a:off x="8528303" y="504139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7" name="object 37"/>
            <p:cNvSpPr/>
            <p:nvPr/>
          </p:nvSpPr>
          <p:spPr>
            <a:xfrm>
              <a:off x="8528303" y="504139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38" name="object 38"/>
          <p:cNvSpPr txBox="1"/>
          <p:nvPr/>
        </p:nvSpPr>
        <p:spPr>
          <a:xfrm>
            <a:off x="9275826" y="5051552"/>
            <a:ext cx="185864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5" dirty="0">
                <a:latin typeface="Calibri"/>
                <a:cs typeface="Calibri"/>
              </a:rPr>
              <a:t> </a:t>
            </a:r>
            <a:r>
              <a:rPr sz="2000" b="1" spc="-10" dirty="0">
                <a:latin typeface="Calibri"/>
                <a:cs typeface="Calibri"/>
              </a:rPr>
              <a:t>Row</a:t>
            </a:r>
            <a:endParaRPr sz="2000">
              <a:latin typeface="Calibri"/>
              <a:cs typeface="Calibri"/>
            </a:endParaRPr>
          </a:p>
        </p:txBody>
      </p:sp>
      <p:sp>
        <p:nvSpPr>
          <p:cNvPr id="39" name="object 39"/>
          <p:cNvSpPr/>
          <p:nvPr/>
        </p:nvSpPr>
        <p:spPr>
          <a:xfrm>
            <a:off x="8532876" y="5650991"/>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sp>
        <p:nvSpPr>
          <p:cNvPr id="40" name="object 40"/>
          <p:cNvSpPr txBox="1"/>
          <p:nvPr/>
        </p:nvSpPr>
        <p:spPr>
          <a:xfrm>
            <a:off x="9395206" y="5661456"/>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41" name="object 41"/>
          <p:cNvGrpSpPr/>
          <p:nvPr/>
        </p:nvGrpSpPr>
        <p:grpSpPr>
          <a:xfrm>
            <a:off x="8492997" y="1951989"/>
            <a:ext cx="3411220" cy="439420"/>
            <a:chOff x="8492997" y="1951989"/>
            <a:chExt cx="3411220" cy="439420"/>
          </a:xfrm>
        </p:grpSpPr>
        <p:sp>
          <p:nvSpPr>
            <p:cNvPr id="42" name="object 42"/>
            <p:cNvSpPr/>
            <p:nvPr/>
          </p:nvSpPr>
          <p:spPr>
            <a:xfrm>
              <a:off x="8522207" y="19811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3" name="object 43"/>
            <p:cNvSpPr/>
            <p:nvPr/>
          </p:nvSpPr>
          <p:spPr>
            <a:xfrm>
              <a:off x="8522207" y="19811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44" name="object 44"/>
          <p:cNvSpPr txBox="1"/>
          <p:nvPr/>
        </p:nvSpPr>
        <p:spPr>
          <a:xfrm>
            <a:off x="8755506" y="1989785"/>
            <a:ext cx="2889885" cy="331470"/>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20" dirty="0">
                <a:latin typeface="Calibri"/>
                <a:cs typeface="Calibri"/>
              </a:rPr>
              <a:t> </a:t>
            </a:r>
            <a:r>
              <a:rPr sz="2000" b="1" dirty="0">
                <a:latin typeface="Calibri"/>
                <a:cs typeface="Calibri"/>
              </a:rPr>
              <a:t>Nibble</a:t>
            </a:r>
            <a:r>
              <a:rPr sz="2000" b="1" spc="-3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45" name="object 45"/>
          <p:cNvGrpSpPr/>
          <p:nvPr/>
        </p:nvGrpSpPr>
        <p:grpSpPr>
          <a:xfrm>
            <a:off x="8509952" y="1356296"/>
            <a:ext cx="3378835" cy="407034"/>
            <a:chOff x="8509952" y="1356296"/>
            <a:chExt cx="3378835" cy="407034"/>
          </a:xfrm>
        </p:grpSpPr>
        <p:sp>
          <p:nvSpPr>
            <p:cNvPr id="46" name="object 46"/>
            <p:cNvSpPr/>
            <p:nvPr/>
          </p:nvSpPr>
          <p:spPr>
            <a:xfrm>
              <a:off x="8522970" y="136931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7" name="object 47"/>
            <p:cNvSpPr/>
            <p:nvPr/>
          </p:nvSpPr>
          <p:spPr>
            <a:xfrm>
              <a:off x="85229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8" name="object 48"/>
          <p:cNvSpPr txBox="1"/>
          <p:nvPr/>
        </p:nvSpPr>
        <p:spPr>
          <a:xfrm>
            <a:off x="9384918"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49" name="object 49"/>
          <p:cNvGrpSpPr/>
          <p:nvPr/>
        </p:nvGrpSpPr>
        <p:grpSpPr>
          <a:xfrm>
            <a:off x="4482020" y="960119"/>
            <a:ext cx="5881370" cy="5273040"/>
            <a:chOff x="4482020" y="960119"/>
            <a:chExt cx="5881370" cy="5273040"/>
          </a:xfrm>
        </p:grpSpPr>
        <p:pic>
          <p:nvPicPr>
            <p:cNvPr id="50" name="object 50"/>
            <p:cNvPicPr/>
            <p:nvPr/>
          </p:nvPicPr>
          <p:blipFill>
            <a:blip r:embed="rId2" cstate="print"/>
            <a:stretch>
              <a:fillRect/>
            </a:stretch>
          </p:blipFill>
          <p:spPr>
            <a:xfrm>
              <a:off x="10052304" y="5897879"/>
              <a:ext cx="310959" cy="335254"/>
            </a:xfrm>
            <a:prstGeom prst="rect">
              <a:avLst/>
            </a:prstGeom>
          </p:spPr>
        </p:pic>
        <p:pic>
          <p:nvPicPr>
            <p:cNvPr id="51" name="object 51"/>
            <p:cNvPicPr/>
            <p:nvPr/>
          </p:nvPicPr>
          <p:blipFill>
            <a:blip r:embed="rId3" cstate="print"/>
            <a:stretch>
              <a:fillRect/>
            </a:stretch>
          </p:blipFill>
          <p:spPr>
            <a:xfrm>
              <a:off x="10152888" y="6032754"/>
              <a:ext cx="114300" cy="139700"/>
            </a:xfrm>
            <a:prstGeom prst="rect">
              <a:avLst/>
            </a:prstGeom>
          </p:spPr>
        </p:pic>
        <p:pic>
          <p:nvPicPr>
            <p:cNvPr id="52" name="object 52"/>
            <p:cNvPicPr/>
            <p:nvPr/>
          </p:nvPicPr>
          <p:blipFill>
            <a:blip r:embed="rId4" cstate="print"/>
            <a:stretch>
              <a:fillRect/>
            </a:stretch>
          </p:blipFill>
          <p:spPr>
            <a:xfrm>
              <a:off x="10047732" y="5288279"/>
              <a:ext cx="310959" cy="425195"/>
            </a:xfrm>
            <a:prstGeom prst="rect">
              <a:avLst/>
            </a:prstGeom>
          </p:spPr>
        </p:pic>
        <p:pic>
          <p:nvPicPr>
            <p:cNvPr id="53" name="object 53"/>
            <p:cNvPicPr/>
            <p:nvPr/>
          </p:nvPicPr>
          <p:blipFill>
            <a:blip r:embed="rId5" cstate="print"/>
            <a:stretch>
              <a:fillRect/>
            </a:stretch>
          </p:blipFill>
          <p:spPr>
            <a:xfrm>
              <a:off x="10150855" y="5423154"/>
              <a:ext cx="114300" cy="229019"/>
            </a:xfrm>
            <a:prstGeom prst="rect">
              <a:avLst/>
            </a:prstGeom>
          </p:spPr>
        </p:pic>
        <p:pic>
          <p:nvPicPr>
            <p:cNvPr id="54" name="object 54"/>
            <p:cNvPicPr/>
            <p:nvPr/>
          </p:nvPicPr>
          <p:blipFill>
            <a:blip r:embed="rId4" cstate="print"/>
            <a:stretch>
              <a:fillRect/>
            </a:stretch>
          </p:blipFill>
          <p:spPr>
            <a:xfrm>
              <a:off x="10037064" y="4692396"/>
              <a:ext cx="310959" cy="425195"/>
            </a:xfrm>
            <a:prstGeom prst="rect">
              <a:avLst/>
            </a:prstGeom>
          </p:spPr>
        </p:pic>
        <p:pic>
          <p:nvPicPr>
            <p:cNvPr id="55" name="object 55"/>
            <p:cNvPicPr/>
            <p:nvPr/>
          </p:nvPicPr>
          <p:blipFill>
            <a:blip r:embed="rId6" cstate="print"/>
            <a:stretch>
              <a:fillRect/>
            </a:stretch>
          </p:blipFill>
          <p:spPr>
            <a:xfrm>
              <a:off x="10140188" y="4827269"/>
              <a:ext cx="114300" cy="228981"/>
            </a:xfrm>
            <a:prstGeom prst="rect">
              <a:avLst/>
            </a:prstGeom>
          </p:spPr>
        </p:pic>
        <p:pic>
          <p:nvPicPr>
            <p:cNvPr id="56" name="object 56"/>
            <p:cNvPicPr/>
            <p:nvPr/>
          </p:nvPicPr>
          <p:blipFill>
            <a:blip r:embed="rId4" cstate="print"/>
            <a:stretch>
              <a:fillRect/>
            </a:stretch>
          </p:blipFill>
          <p:spPr>
            <a:xfrm>
              <a:off x="10030967" y="4038599"/>
              <a:ext cx="310959" cy="425195"/>
            </a:xfrm>
            <a:prstGeom prst="rect">
              <a:avLst/>
            </a:prstGeom>
          </p:spPr>
        </p:pic>
        <p:pic>
          <p:nvPicPr>
            <p:cNvPr id="57" name="object 57"/>
            <p:cNvPicPr/>
            <p:nvPr/>
          </p:nvPicPr>
          <p:blipFill>
            <a:blip r:embed="rId6" cstate="print"/>
            <a:stretch>
              <a:fillRect/>
            </a:stretch>
          </p:blipFill>
          <p:spPr>
            <a:xfrm>
              <a:off x="10134092" y="4173474"/>
              <a:ext cx="114300" cy="228981"/>
            </a:xfrm>
            <a:prstGeom prst="rect">
              <a:avLst/>
            </a:prstGeom>
          </p:spPr>
        </p:pic>
        <p:pic>
          <p:nvPicPr>
            <p:cNvPr id="58" name="object 58"/>
            <p:cNvPicPr/>
            <p:nvPr/>
          </p:nvPicPr>
          <p:blipFill>
            <a:blip r:embed="rId4" cstate="print"/>
            <a:stretch>
              <a:fillRect/>
            </a:stretch>
          </p:blipFill>
          <p:spPr>
            <a:xfrm>
              <a:off x="10047732" y="3428999"/>
              <a:ext cx="310959" cy="425195"/>
            </a:xfrm>
            <a:prstGeom prst="rect">
              <a:avLst/>
            </a:prstGeom>
          </p:spPr>
        </p:pic>
        <p:pic>
          <p:nvPicPr>
            <p:cNvPr id="59" name="object 59"/>
            <p:cNvPicPr/>
            <p:nvPr/>
          </p:nvPicPr>
          <p:blipFill>
            <a:blip r:embed="rId6" cstate="print"/>
            <a:stretch>
              <a:fillRect/>
            </a:stretch>
          </p:blipFill>
          <p:spPr>
            <a:xfrm>
              <a:off x="10150855" y="3563874"/>
              <a:ext cx="114300" cy="228981"/>
            </a:xfrm>
            <a:prstGeom prst="rect">
              <a:avLst/>
            </a:prstGeom>
          </p:spPr>
        </p:pic>
        <p:pic>
          <p:nvPicPr>
            <p:cNvPr id="60" name="object 60"/>
            <p:cNvPicPr/>
            <p:nvPr/>
          </p:nvPicPr>
          <p:blipFill>
            <a:blip r:embed="rId4" cstate="print"/>
            <a:stretch>
              <a:fillRect/>
            </a:stretch>
          </p:blipFill>
          <p:spPr>
            <a:xfrm>
              <a:off x="10047732" y="2819399"/>
              <a:ext cx="310959" cy="425196"/>
            </a:xfrm>
            <a:prstGeom prst="rect">
              <a:avLst/>
            </a:prstGeom>
          </p:spPr>
        </p:pic>
        <p:pic>
          <p:nvPicPr>
            <p:cNvPr id="61" name="object 61"/>
            <p:cNvPicPr/>
            <p:nvPr/>
          </p:nvPicPr>
          <p:blipFill>
            <a:blip r:embed="rId6" cstate="print"/>
            <a:stretch>
              <a:fillRect/>
            </a:stretch>
          </p:blipFill>
          <p:spPr>
            <a:xfrm>
              <a:off x="10150855" y="2954274"/>
              <a:ext cx="114300" cy="228980"/>
            </a:xfrm>
            <a:prstGeom prst="rect">
              <a:avLst/>
            </a:prstGeom>
          </p:spPr>
        </p:pic>
        <p:pic>
          <p:nvPicPr>
            <p:cNvPr id="62" name="object 62"/>
            <p:cNvPicPr/>
            <p:nvPr/>
          </p:nvPicPr>
          <p:blipFill>
            <a:blip r:embed="rId4" cstate="print"/>
            <a:stretch>
              <a:fillRect/>
            </a:stretch>
          </p:blipFill>
          <p:spPr>
            <a:xfrm>
              <a:off x="10037064" y="2221991"/>
              <a:ext cx="310959" cy="425196"/>
            </a:xfrm>
            <a:prstGeom prst="rect">
              <a:avLst/>
            </a:prstGeom>
          </p:spPr>
        </p:pic>
        <p:pic>
          <p:nvPicPr>
            <p:cNvPr id="63" name="object 63"/>
            <p:cNvPicPr/>
            <p:nvPr/>
          </p:nvPicPr>
          <p:blipFill>
            <a:blip r:embed="rId6" cstate="print"/>
            <a:stretch>
              <a:fillRect/>
            </a:stretch>
          </p:blipFill>
          <p:spPr>
            <a:xfrm>
              <a:off x="10140188" y="2356866"/>
              <a:ext cx="114300" cy="228981"/>
            </a:xfrm>
            <a:prstGeom prst="rect">
              <a:avLst/>
            </a:prstGeom>
          </p:spPr>
        </p:pic>
        <p:pic>
          <p:nvPicPr>
            <p:cNvPr id="64" name="object 64"/>
            <p:cNvPicPr/>
            <p:nvPr/>
          </p:nvPicPr>
          <p:blipFill>
            <a:blip r:embed="rId4" cstate="print"/>
            <a:stretch>
              <a:fillRect/>
            </a:stretch>
          </p:blipFill>
          <p:spPr>
            <a:xfrm>
              <a:off x="10047732" y="1571243"/>
              <a:ext cx="310959" cy="425196"/>
            </a:xfrm>
            <a:prstGeom prst="rect">
              <a:avLst/>
            </a:prstGeom>
          </p:spPr>
        </p:pic>
        <p:pic>
          <p:nvPicPr>
            <p:cNvPr id="65" name="object 65"/>
            <p:cNvPicPr/>
            <p:nvPr/>
          </p:nvPicPr>
          <p:blipFill>
            <a:blip r:embed="rId6" cstate="print"/>
            <a:stretch>
              <a:fillRect/>
            </a:stretch>
          </p:blipFill>
          <p:spPr>
            <a:xfrm>
              <a:off x="10150855" y="1706118"/>
              <a:ext cx="114300" cy="228981"/>
            </a:xfrm>
            <a:prstGeom prst="rect">
              <a:avLst/>
            </a:prstGeom>
          </p:spPr>
        </p:pic>
        <p:pic>
          <p:nvPicPr>
            <p:cNvPr id="66" name="object 66"/>
            <p:cNvPicPr/>
            <p:nvPr/>
          </p:nvPicPr>
          <p:blipFill>
            <a:blip r:embed="rId4" cstate="print"/>
            <a:stretch>
              <a:fillRect/>
            </a:stretch>
          </p:blipFill>
          <p:spPr>
            <a:xfrm>
              <a:off x="10037064" y="960119"/>
              <a:ext cx="310959" cy="425196"/>
            </a:xfrm>
            <a:prstGeom prst="rect">
              <a:avLst/>
            </a:prstGeom>
          </p:spPr>
        </p:pic>
        <p:pic>
          <p:nvPicPr>
            <p:cNvPr id="67" name="object 67"/>
            <p:cNvPicPr/>
            <p:nvPr/>
          </p:nvPicPr>
          <p:blipFill>
            <a:blip r:embed="rId6" cstate="print"/>
            <a:stretch>
              <a:fillRect/>
            </a:stretch>
          </p:blipFill>
          <p:spPr>
            <a:xfrm>
              <a:off x="10140188" y="1094993"/>
              <a:ext cx="114300" cy="228980"/>
            </a:xfrm>
            <a:prstGeom prst="rect">
              <a:avLst/>
            </a:prstGeom>
          </p:spPr>
        </p:pic>
        <p:sp>
          <p:nvSpPr>
            <p:cNvPr id="68" name="object 68"/>
            <p:cNvSpPr/>
            <p:nvPr/>
          </p:nvSpPr>
          <p:spPr>
            <a:xfrm>
              <a:off x="4495038" y="38229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69" name="object 69"/>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70" name="object 70"/>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71" name="object 71"/>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72" name="object 72"/>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sp>
        <p:nvSpPr>
          <p:cNvPr id="73" name="object 73"/>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74" name="object 74"/>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75" name="object 75"/>
          <p:cNvGrpSpPr/>
          <p:nvPr/>
        </p:nvGrpSpPr>
        <p:grpSpPr>
          <a:xfrm>
            <a:off x="4477448" y="1981136"/>
            <a:ext cx="3378835" cy="3860800"/>
            <a:chOff x="4477448" y="1981136"/>
            <a:chExt cx="3378835" cy="3860800"/>
          </a:xfrm>
        </p:grpSpPr>
        <p:pic>
          <p:nvPicPr>
            <p:cNvPr id="76" name="object 76"/>
            <p:cNvPicPr/>
            <p:nvPr/>
          </p:nvPicPr>
          <p:blipFill>
            <a:blip r:embed="rId7" cstate="print"/>
            <a:stretch>
              <a:fillRect/>
            </a:stretch>
          </p:blipFill>
          <p:spPr>
            <a:xfrm>
              <a:off x="6018275" y="4808219"/>
              <a:ext cx="310959" cy="1033297"/>
            </a:xfrm>
            <a:prstGeom prst="rect">
              <a:avLst/>
            </a:prstGeom>
          </p:spPr>
        </p:pic>
        <p:sp>
          <p:nvSpPr>
            <p:cNvPr id="77" name="object 77"/>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78" name="object 78"/>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79" name="object 79"/>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80" name="object 80"/>
          <p:cNvGrpSpPr/>
          <p:nvPr/>
        </p:nvGrpSpPr>
        <p:grpSpPr>
          <a:xfrm>
            <a:off x="4477448" y="1370012"/>
            <a:ext cx="3378835" cy="2629535"/>
            <a:chOff x="4477448" y="1370012"/>
            <a:chExt cx="3378835" cy="2629535"/>
          </a:xfrm>
        </p:grpSpPr>
        <p:pic>
          <p:nvPicPr>
            <p:cNvPr id="81" name="object 81"/>
            <p:cNvPicPr/>
            <p:nvPr/>
          </p:nvPicPr>
          <p:blipFill>
            <a:blip r:embed="rId8" cstate="print"/>
            <a:stretch>
              <a:fillRect/>
            </a:stretch>
          </p:blipFill>
          <p:spPr>
            <a:xfrm>
              <a:off x="6013703" y="2356103"/>
              <a:ext cx="310959" cy="1642872"/>
            </a:xfrm>
            <a:prstGeom prst="rect">
              <a:avLst/>
            </a:prstGeom>
          </p:spPr>
        </p:pic>
        <p:sp>
          <p:nvSpPr>
            <p:cNvPr id="82" name="object 82"/>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sp>
          <p:nvSpPr>
            <p:cNvPr id="83" name="object 83"/>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84" name="object 84"/>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grpSp>
        <p:nvGrpSpPr>
          <p:cNvPr id="85" name="object 85"/>
          <p:cNvGrpSpPr/>
          <p:nvPr/>
        </p:nvGrpSpPr>
        <p:grpSpPr>
          <a:xfrm>
            <a:off x="6009132" y="1127734"/>
            <a:ext cx="2677795" cy="4892675"/>
            <a:chOff x="6009132" y="1127734"/>
            <a:chExt cx="2677795" cy="4892675"/>
          </a:xfrm>
        </p:grpSpPr>
        <p:pic>
          <p:nvPicPr>
            <p:cNvPr id="86" name="object 86"/>
            <p:cNvPicPr/>
            <p:nvPr/>
          </p:nvPicPr>
          <p:blipFill>
            <a:blip r:embed="rId9" cstate="print"/>
            <a:stretch>
              <a:fillRect/>
            </a:stretch>
          </p:blipFill>
          <p:spPr>
            <a:xfrm>
              <a:off x="6009132" y="1744967"/>
              <a:ext cx="310959" cy="423684"/>
            </a:xfrm>
            <a:prstGeom prst="rect">
              <a:avLst/>
            </a:prstGeom>
          </p:spPr>
        </p:pic>
        <p:pic>
          <p:nvPicPr>
            <p:cNvPr id="87" name="object 87"/>
            <p:cNvPicPr/>
            <p:nvPr/>
          </p:nvPicPr>
          <p:blipFill>
            <a:blip r:embed="rId10" cstate="print"/>
            <a:stretch>
              <a:fillRect/>
            </a:stretch>
          </p:blipFill>
          <p:spPr>
            <a:xfrm>
              <a:off x="6109716" y="1764029"/>
              <a:ext cx="114300" cy="228600"/>
            </a:xfrm>
            <a:prstGeom prst="rect">
              <a:avLst/>
            </a:prstGeom>
          </p:spPr>
        </p:pic>
        <p:pic>
          <p:nvPicPr>
            <p:cNvPr id="88" name="object 88"/>
            <p:cNvPicPr/>
            <p:nvPr/>
          </p:nvPicPr>
          <p:blipFill>
            <a:blip r:embed="rId9" cstate="print"/>
            <a:stretch>
              <a:fillRect/>
            </a:stretch>
          </p:blipFill>
          <p:spPr>
            <a:xfrm>
              <a:off x="6022848" y="4198607"/>
              <a:ext cx="310959" cy="423684"/>
            </a:xfrm>
            <a:prstGeom prst="rect">
              <a:avLst/>
            </a:prstGeom>
          </p:spPr>
        </p:pic>
        <p:pic>
          <p:nvPicPr>
            <p:cNvPr id="89" name="object 89"/>
            <p:cNvPicPr/>
            <p:nvPr/>
          </p:nvPicPr>
          <p:blipFill>
            <a:blip r:embed="rId10" cstate="print"/>
            <a:stretch>
              <a:fillRect/>
            </a:stretch>
          </p:blipFill>
          <p:spPr>
            <a:xfrm>
              <a:off x="6123432" y="4217669"/>
              <a:ext cx="114300" cy="228600"/>
            </a:xfrm>
            <a:prstGeom prst="rect">
              <a:avLst/>
            </a:prstGeom>
          </p:spPr>
        </p:pic>
        <p:pic>
          <p:nvPicPr>
            <p:cNvPr id="90" name="object 90"/>
            <p:cNvPicPr/>
            <p:nvPr/>
          </p:nvPicPr>
          <p:blipFill>
            <a:blip r:embed="rId11" cstate="print"/>
            <a:stretch>
              <a:fillRect/>
            </a:stretch>
          </p:blipFill>
          <p:spPr>
            <a:xfrm>
              <a:off x="6009132" y="1127734"/>
              <a:ext cx="310959" cy="431317"/>
            </a:xfrm>
            <a:prstGeom prst="rect">
              <a:avLst/>
            </a:prstGeom>
          </p:spPr>
        </p:pic>
        <p:pic>
          <p:nvPicPr>
            <p:cNvPr id="91" name="object 91"/>
            <p:cNvPicPr/>
            <p:nvPr/>
          </p:nvPicPr>
          <p:blipFill>
            <a:blip r:embed="rId12" cstate="print"/>
            <a:stretch>
              <a:fillRect/>
            </a:stretch>
          </p:blipFill>
          <p:spPr>
            <a:xfrm>
              <a:off x="6109716" y="1146809"/>
              <a:ext cx="114300" cy="236219"/>
            </a:xfrm>
            <a:prstGeom prst="rect">
              <a:avLst/>
            </a:prstGeom>
          </p:spPr>
        </p:pic>
        <p:pic>
          <p:nvPicPr>
            <p:cNvPr id="92" name="object 92"/>
            <p:cNvPicPr/>
            <p:nvPr/>
          </p:nvPicPr>
          <p:blipFill>
            <a:blip r:embed="rId13" cstate="print"/>
            <a:stretch>
              <a:fillRect/>
            </a:stretch>
          </p:blipFill>
          <p:spPr>
            <a:xfrm>
              <a:off x="7799832" y="1425003"/>
              <a:ext cx="877849" cy="310959"/>
            </a:xfrm>
            <a:prstGeom prst="rect">
              <a:avLst/>
            </a:prstGeom>
          </p:spPr>
        </p:pic>
        <p:sp>
          <p:nvSpPr>
            <p:cNvPr id="93" name="object 93"/>
            <p:cNvSpPr/>
            <p:nvPr/>
          </p:nvSpPr>
          <p:spPr>
            <a:xfrm>
              <a:off x="7842885" y="1504822"/>
              <a:ext cx="681355" cy="114300"/>
            </a:xfrm>
            <a:custGeom>
              <a:avLst/>
              <a:gdLst/>
              <a:ahLst/>
              <a:cxnLst/>
              <a:rect l="l" t="t" r="r" b="b"/>
              <a:pathLst>
                <a:path w="681354" h="114300">
                  <a:moveTo>
                    <a:pt x="644841" y="37718"/>
                  </a:moveTo>
                  <a:lnTo>
                    <a:pt x="585470" y="37718"/>
                  </a:lnTo>
                  <a:lnTo>
                    <a:pt x="586232" y="75818"/>
                  </a:lnTo>
                  <a:lnTo>
                    <a:pt x="567096" y="76175"/>
                  </a:lnTo>
                  <a:lnTo>
                    <a:pt x="567817" y="114300"/>
                  </a:lnTo>
                  <a:lnTo>
                    <a:pt x="681101" y="54990"/>
                  </a:lnTo>
                  <a:lnTo>
                    <a:pt x="644841" y="37718"/>
                  </a:lnTo>
                  <a:close/>
                </a:path>
                <a:path w="681354" h="114300">
                  <a:moveTo>
                    <a:pt x="566377" y="38075"/>
                  </a:moveTo>
                  <a:lnTo>
                    <a:pt x="0" y="48640"/>
                  </a:lnTo>
                  <a:lnTo>
                    <a:pt x="762" y="86740"/>
                  </a:lnTo>
                  <a:lnTo>
                    <a:pt x="567096" y="76175"/>
                  </a:lnTo>
                  <a:lnTo>
                    <a:pt x="566377" y="38075"/>
                  </a:lnTo>
                  <a:close/>
                </a:path>
                <a:path w="681354" h="114300">
                  <a:moveTo>
                    <a:pt x="585470" y="37718"/>
                  </a:moveTo>
                  <a:lnTo>
                    <a:pt x="566377" y="38075"/>
                  </a:lnTo>
                  <a:lnTo>
                    <a:pt x="567096" y="76175"/>
                  </a:lnTo>
                  <a:lnTo>
                    <a:pt x="586232" y="75818"/>
                  </a:lnTo>
                  <a:lnTo>
                    <a:pt x="585470" y="37718"/>
                  </a:lnTo>
                  <a:close/>
                </a:path>
                <a:path w="681354" h="114300">
                  <a:moveTo>
                    <a:pt x="565658" y="0"/>
                  </a:moveTo>
                  <a:lnTo>
                    <a:pt x="566377" y="38075"/>
                  </a:lnTo>
                  <a:lnTo>
                    <a:pt x="585470" y="37718"/>
                  </a:lnTo>
                  <a:lnTo>
                    <a:pt x="644841" y="37718"/>
                  </a:lnTo>
                  <a:lnTo>
                    <a:pt x="565658" y="0"/>
                  </a:lnTo>
                  <a:close/>
                </a:path>
              </a:pathLst>
            </a:custGeom>
            <a:solidFill>
              <a:srgbClr val="8063A1"/>
            </a:solidFill>
          </p:spPr>
          <p:txBody>
            <a:bodyPr wrap="square" lIns="0" tIns="0" rIns="0" bIns="0" rtlCol="0"/>
            <a:lstStyle/>
            <a:p>
              <a:endParaRPr/>
            </a:p>
          </p:txBody>
        </p:sp>
        <p:pic>
          <p:nvPicPr>
            <p:cNvPr id="94" name="object 94"/>
            <p:cNvPicPr/>
            <p:nvPr/>
          </p:nvPicPr>
          <p:blipFill>
            <a:blip r:embed="rId14" cstate="print"/>
            <a:stretch>
              <a:fillRect/>
            </a:stretch>
          </p:blipFill>
          <p:spPr>
            <a:xfrm>
              <a:off x="7799832" y="3866451"/>
              <a:ext cx="882396" cy="310959"/>
            </a:xfrm>
            <a:prstGeom prst="rect">
              <a:avLst/>
            </a:prstGeom>
          </p:spPr>
        </p:pic>
        <p:sp>
          <p:nvSpPr>
            <p:cNvPr id="95" name="object 95"/>
            <p:cNvSpPr/>
            <p:nvPr/>
          </p:nvSpPr>
          <p:spPr>
            <a:xfrm>
              <a:off x="7843011" y="3941952"/>
              <a:ext cx="686435" cy="114300"/>
            </a:xfrm>
            <a:custGeom>
              <a:avLst/>
              <a:gdLst/>
              <a:ahLst/>
              <a:cxnLst/>
              <a:rect l="l" t="t" r="r" b="b"/>
              <a:pathLst>
                <a:path w="686434" h="114300">
                  <a:moveTo>
                    <a:pt x="572643" y="0"/>
                  </a:moveTo>
                  <a:lnTo>
                    <a:pt x="572050" y="38071"/>
                  </a:lnTo>
                  <a:lnTo>
                    <a:pt x="591058" y="38354"/>
                  </a:lnTo>
                  <a:lnTo>
                    <a:pt x="590550" y="76454"/>
                  </a:lnTo>
                  <a:lnTo>
                    <a:pt x="571453" y="76454"/>
                  </a:lnTo>
                  <a:lnTo>
                    <a:pt x="570865" y="114300"/>
                  </a:lnTo>
                  <a:lnTo>
                    <a:pt x="649414" y="76454"/>
                  </a:lnTo>
                  <a:lnTo>
                    <a:pt x="590550" y="76454"/>
                  </a:lnTo>
                  <a:lnTo>
                    <a:pt x="571458" y="76170"/>
                  </a:lnTo>
                  <a:lnTo>
                    <a:pt x="650002" y="76170"/>
                  </a:lnTo>
                  <a:lnTo>
                    <a:pt x="686054" y="58801"/>
                  </a:lnTo>
                  <a:lnTo>
                    <a:pt x="572643" y="0"/>
                  </a:lnTo>
                  <a:close/>
                </a:path>
                <a:path w="686434" h="114300">
                  <a:moveTo>
                    <a:pt x="572050" y="38071"/>
                  </a:moveTo>
                  <a:lnTo>
                    <a:pt x="571458" y="76170"/>
                  </a:lnTo>
                  <a:lnTo>
                    <a:pt x="590550" y="76454"/>
                  </a:lnTo>
                  <a:lnTo>
                    <a:pt x="591058" y="38354"/>
                  </a:lnTo>
                  <a:lnTo>
                    <a:pt x="572050" y="38071"/>
                  </a:lnTo>
                  <a:close/>
                </a:path>
                <a:path w="686434" h="114300">
                  <a:moveTo>
                    <a:pt x="508" y="29591"/>
                  </a:moveTo>
                  <a:lnTo>
                    <a:pt x="0" y="67691"/>
                  </a:lnTo>
                  <a:lnTo>
                    <a:pt x="571458" y="76170"/>
                  </a:lnTo>
                  <a:lnTo>
                    <a:pt x="572050" y="38071"/>
                  </a:lnTo>
                  <a:lnTo>
                    <a:pt x="508" y="29591"/>
                  </a:lnTo>
                  <a:close/>
                </a:path>
              </a:pathLst>
            </a:custGeom>
            <a:solidFill>
              <a:srgbClr val="8063A1"/>
            </a:solidFill>
          </p:spPr>
          <p:txBody>
            <a:bodyPr wrap="square" lIns="0" tIns="0" rIns="0" bIns="0" rtlCol="0"/>
            <a:lstStyle/>
            <a:p>
              <a:endParaRPr/>
            </a:p>
          </p:txBody>
        </p:sp>
        <p:pic>
          <p:nvPicPr>
            <p:cNvPr id="96" name="object 96"/>
            <p:cNvPicPr/>
            <p:nvPr/>
          </p:nvPicPr>
          <p:blipFill>
            <a:blip r:embed="rId15" cstate="print"/>
            <a:stretch>
              <a:fillRect/>
            </a:stretch>
          </p:blipFill>
          <p:spPr>
            <a:xfrm>
              <a:off x="7799832" y="5708903"/>
              <a:ext cx="886993" cy="310959"/>
            </a:xfrm>
            <a:prstGeom prst="rect">
              <a:avLst/>
            </a:prstGeom>
          </p:spPr>
        </p:pic>
        <p:sp>
          <p:nvSpPr>
            <p:cNvPr id="97" name="object 97"/>
            <p:cNvSpPr/>
            <p:nvPr/>
          </p:nvSpPr>
          <p:spPr>
            <a:xfrm>
              <a:off x="7843139" y="5785230"/>
              <a:ext cx="691515" cy="114300"/>
            </a:xfrm>
            <a:custGeom>
              <a:avLst/>
              <a:gdLst/>
              <a:ahLst/>
              <a:cxnLst/>
              <a:rect l="l" t="t" r="r" b="b"/>
              <a:pathLst>
                <a:path w="691515" h="114300">
                  <a:moveTo>
                    <a:pt x="577087" y="0"/>
                  </a:moveTo>
                  <a:lnTo>
                    <a:pt x="576876" y="38109"/>
                  </a:lnTo>
                  <a:lnTo>
                    <a:pt x="595883" y="38214"/>
                  </a:lnTo>
                  <a:lnTo>
                    <a:pt x="595629" y="76314"/>
                  </a:lnTo>
                  <a:lnTo>
                    <a:pt x="576664" y="76314"/>
                  </a:lnTo>
                  <a:lnTo>
                    <a:pt x="576452" y="114300"/>
                  </a:lnTo>
                  <a:lnTo>
                    <a:pt x="653448" y="76314"/>
                  </a:lnTo>
                  <a:lnTo>
                    <a:pt x="595629" y="76314"/>
                  </a:lnTo>
                  <a:lnTo>
                    <a:pt x="653661" y="76209"/>
                  </a:lnTo>
                  <a:lnTo>
                    <a:pt x="691006" y="57785"/>
                  </a:lnTo>
                  <a:lnTo>
                    <a:pt x="577087" y="0"/>
                  </a:lnTo>
                  <a:close/>
                </a:path>
                <a:path w="691515" h="114300">
                  <a:moveTo>
                    <a:pt x="576876" y="38109"/>
                  </a:moveTo>
                  <a:lnTo>
                    <a:pt x="576664" y="76209"/>
                  </a:lnTo>
                  <a:lnTo>
                    <a:pt x="595629" y="76314"/>
                  </a:lnTo>
                  <a:lnTo>
                    <a:pt x="595883" y="38214"/>
                  </a:lnTo>
                  <a:lnTo>
                    <a:pt x="576876" y="38109"/>
                  </a:lnTo>
                  <a:close/>
                </a:path>
                <a:path w="691515" h="114300">
                  <a:moveTo>
                    <a:pt x="253" y="34925"/>
                  </a:moveTo>
                  <a:lnTo>
                    <a:pt x="0" y="73025"/>
                  </a:lnTo>
                  <a:lnTo>
                    <a:pt x="576664" y="76209"/>
                  </a:lnTo>
                  <a:lnTo>
                    <a:pt x="576876" y="38109"/>
                  </a:lnTo>
                  <a:lnTo>
                    <a:pt x="253" y="34925"/>
                  </a:lnTo>
                  <a:close/>
                </a:path>
              </a:pathLst>
            </a:custGeom>
            <a:solidFill>
              <a:srgbClr val="8063A1"/>
            </a:solidFill>
          </p:spPr>
          <p:txBody>
            <a:bodyPr wrap="square" lIns="0" tIns="0" rIns="0" bIns="0" rtlCol="0"/>
            <a:lstStyle/>
            <a:p>
              <a:endParaRPr/>
            </a:p>
          </p:txBody>
        </p:sp>
      </p:grpSp>
      <p:sp>
        <p:nvSpPr>
          <p:cNvPr id="98" name="object 98"/>
          <p:cNvSpPr txBox="1"/>
          <p:nvPr/>
        </p:nvSpPr>
        <p:spPr>
          <a:xfrm>
            <a:off x="6983730" y="4991861"/>
            <a:ext cx="1196340" cy="447040"/>
          </a:xfrm>
          <a:prstGeom prst="rect">
            <a:avLst/>
          </a:prstGeom>
          <a:solidFill>
            <a:srgbClr val="4F81BC"/>
          </a:solidFill>
          <a:ln w="25907">
            <a:solidFill>
              <a:srgbClr val="385D89"/>
            </a:solidFill>
          </a:ln>
        </p:spPr>
        <p:txBody>
          <a:bodyPr vert="horz" wrap="square" lIns="0" tIns="26669" rIns="0" bIns="0" rtlCol="0">
            <a:spAutoFit/>
          </a:bodyPr>
          <a:lstStyle/>
          <a:p>
            <a:pPr marL="90805">
              <a:lnSpc>
                <a:spcPct val="100000"/>
              </a:lnSpc>
              <a:spcBef>
                <a:spcPts val="209"/>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100" name="object 100"/>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99" name="object 99"/>
          <p:cNvSpPr txBox="1"/>
          <p:nvPr/>
        </p:nvSpPr>
        <p:spPr>
          <a:xfrm>
            <a:off x="7009638" y="2602229"/>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1440">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sp>
        <p:nvSpPr>
          <p:cNvPr id="101" name="TextBox 100"/>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02" name="Graphic 21"/>
          <p:cNvPicPr>
            <a:picLocks noChangeAspect="1"/>
          </p:cNvPicPr>
          <p:nvPr/>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299"/>
            <a:ext cx="2305141" cy="617424"/>
          </a:xfrm>
          <a:prstGeom prst="rect">
            <a:avLst/>
          </a:prstGeom>
        </p:spPr>
      </p:pic>
      <p:sp>
        <p:nvSpPr>
          <p:cNvPr id="103"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Decryption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118540112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bject 12"/>
          <p:cNvSpPr txBox="1"/>
          <p:nvPr/>
        </p:nvSpPr>
        <p:spPr>
          <a:xfrm>
            <a:off x="206146" y="936701"/>
            <a:ext cx="6544309" cy="503428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165" dirty="0">
                <a:solidFill>
                  <a:srgbClr val="0F243E"/>
                </a:solidFill>
                <a:latin typeface="Microsoft Sans Serif"/>
                <a:cs typeface="Microsoft Sans Serif"/>
              </a:rPr>
              <a:t>Assume:</a:t>
            </a:r>
            <a:r>
              <a:rPr sz="3100" spc="70" dirty="0">
                <a:solidFill>
                  <a:srgbClr val="0F243E"/>
                </a:solidFill>
                <a:latin typeface="Microsoft Sans Serif"/>
                <a:cs typeface="Microsoft Sans Serif"/>
              </a:rPr>
              <a:t> </a:t>
            </a:r>
            <a:r>
              <a:rPr sz="3100" spc="-110" dirty="0">
                <a:solidFill>
                  <a:srgbClr val="0F243E"/>
                </a:solidFill>
                <a:latin typeface="Microsoft Sans Serif"/>
                <a:cs typeface="Microsoft Sans Serif"/>
              </a:rPr>
              <a:t>C=</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0010 0100</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1110 1100</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105" dirty="0">
                <a:solidFill>
                  <a:srgbClr val="0F243E"/>
                </a:solidFill>
                <a:latin typeface="Microsoft Sans Serif"/>
                <a:cs typeface="Microsoft Sans Serif"/>
              </a:rPr>
              <a:t>Key0</a:t>
            </a:r>
            <a:r>
              <a:rPr sz="3100" spc="4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50" dirty="0">
                <a:solidFill>
                  <a:srgbClr val="0F243E"/>
                </a:solidFill>
                <a:latin typeface="Microsoft Sans Serif"/>
                <a:cs typeface="Microsoft Sans Serif"/>
              </a:rPr>
              <a:t> </a:t>
            </a:r>
            <a:r>
              <a:rPr sz="3100" spc="20" dirty="0">
                <a:solidFill>
                  <a:srgbClr val="0F243E"/>
                </a:solidFill>
                <a:latin typeface="Microsoft Sans Serif"/>
                <a:cs typeface="Microsoft Sans Serif"/>
              </a:rPr>
              <a:t>w0w1</a:t>
            </a:r>
            <a:endParaRPr sz="3100">
              <a:latin typeface="Microsoft Sans Serif"/>
              <a:cs typeface="Microsoft Sans Serif"/>
            </a:endParaRPr>
          </a:p>
          <a:p>
            <a:pPr marL="1383665">
              <a:lnSpc>
                <a:spcPct val="100000"/>
              </a:lnSpc>
              <a:spcBef>
                <a:spcPts val="2235"/>
              </a:spcBef>
            </a:pPr>
            <a:r>
              <a:rPr sz="3100" spc="-20" dirty="0">
                <a:solidFill>
                  <a:srgbClr val="0F243E"/>
                </a:solidFill>
                <a:latin typeface="Microsoft Sans Serif"/>
                <a:cs typeface="Microsoft Sans Serif"/>
              </a:rPr>
              <a:t>=</a:t>
            </a:r>
            <a:r>
              <a:rPr sz="3100" spc="60" dirty="0">
                <a:solidFill>
                  <a:srgbClr val="0F243E"/>
                </a:solidFill>
                <a:latin typeface="Microsoft Sans Serif"/>
                <a:cs typeface="Microsoft Sans Serif"/>
              </a:rPr>
              <a:t> 0100 1010 1111</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0101</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105" dirty="0">
                <a:solidFill>
                  <a:srgbClr val="0F243E"/>
                </a:solidFill>
                <a:latin typeface="Microsoft Sans Serif"/>
                <a:cs typeface="Microsoft Sans Serif"/>
              </a:rPr>
              <a:t>Key1</a:t>
            </a:r>
            <a:r>
              <a:rPr sz="3100" spc="4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50" dirty="0">
                <a:solidFill>
                  <a:srgbClr val="0F243E"/>
                </a:solidFill>
                <a:latin typeface="Microsoft Sans Serif"/>
                <a:cs typeface="Microsoft Sans Serif"/>
              </a:rPr>
              <a:t> </a:t>
            </a:r>
            <a:r>
              <a:rPr sz="3100" spc="20" dirty="0">
                <a:solidFill>
                  <a:srgbClr val="0F243E"/>
                </a:solidFill>
                <a:latin typeface="Microsoft Sans Serif"/>
                <a:cs typeface="Microsoft Sans Serif"/>
              </a:rPr>
              <a:t>w2w3</a:t>
            </a:r>
            <a:endParaRPr sz="3100">
              <a:latin typeface="Microsoft Sans Serif"/>
              <a:cs typeface="Microsoft Sans Serif"/>
            </a:endParaRPr>
          </a:p>
          <a:p>
            <a:pPr marL="1383665">
              <a:lnSpc>
                <a:spcPct val="100000"/>
              </a:lnSpc>
              <a:spcBef>
                <a:spcPts val="2230"/>
              </a:spcBef>
            </a:pPr>
            <a:r>
              <a:rPr sz="3100" spc="-20" dirty="0">
                <a:solidFill>
                  <a:srgbClr val="0F243E"/>
                </a:solidFill>
                <a:latin typeface="Microsoft Sans Serif"/>
                <a:cs typeface="Microsoft Sans Serif"/>
              </a:rPr>
              <a:t>=</a:t>
            </a:r>
            <a:r>
              <a:rPr sz="3100" spc="60" dirty="0">
                <a:solidFill>
                  <a:srgbClr val="0F243E"/>
                </a:solidFill>
                <a:latin typeface="Microsoft Sans Serif"/>
                <a:cs typeface="Microsoft Sans Serif"/>
              </a:rPr>
              <a:t> 1101 1101 0010</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1000</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105" dirty="0">
                <a:solidFill>
                  <a:srgbClr val="0F243E"/>
                </a:solidFill>
                <a:latin typeface="Microsoft Sans Serif"/>
                <a:cs typeface="Microsoft Sans Serif"/>
              </a:rPr>
              <a:t>Key2</a:t>
            </a:r>
            <a:r>
              <a:rPr sz="3100" spc="4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50" dirty="0">
                <a:solidFill>
                  <a:srgbClr val="0F243E"/>
                </a:solidFill>
                <a:latin typeface="Microsoft Sans Serif"/>
                <a:cs typeface="Microsoft Sans Serif"/>
              </a:rPr>
              <a:t> </a:t>
            </a:r>
            <a:r>
              <a:rPr sz="3100" spc="20" dirty="0">
                <a:solidFill>
                  <a:srgbClr val="0F243E"/>
                </a:solidFill>
                <a:latin typeface="Microsoft Sans Serif"/>
                <a:cs typeface="Microsoft Sans Serif"/>
              </a:rPr>
              <a:t>w4w5</a:t>
            </a:r>
            <a:endParaRPr sz="3100">
              <a:latin typeface="Microsoft Sans Serif"/>
              <a:cs typeface="Microsoft Sans Serif"/>
            </a:endParaRPr>
          </a:p>
          <a:p>
            <a:pPr marL="1497965">
              <a:lnSpc>
                <a:spcPct val="100000"/>
              </a:lnSpc>
              <a:spcBef>
                <a:spcPts val="2230"/>
              </a:spcBef>
            </a:pPr>
            <a:r>
              <a:rPr sz="3100" spc="-20" dirty="0">
                <a:solidFill>
                  <a:srgbClr val="0F243E"/>
                </a:solidFill>
                <a:latin typeface="Microsoft Sans Serif"/>
                <a:cs typeface="Microsoft Sans Serif"/>
              </a:rPr>
              <a:t>=</a:t>
            </a:r>
            <a:r>
              <a:rPr sz="3100" spc="60" dirty="0">
                <a:solidFill>
                  <a:srgbClr val="0F243E"/>
                </a:solidFill>
                <a:latin typeface="Microsoft Sans Serif"/>
                <a:cs typeface="Microsoft Sans Serif"/>
              </a:rPr>
              <a:t> 1000 0111 1010</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1111</a:t>
            </a:r>
            <a:endParaRPr sz="3100">
              <a:latin typeface="Microsoft Sans Serif"/>
              <a:cs typeface="Microsoft Sans Serif"/>
            </a:endParaRPr>
          </a:p>
        </p:txBody>
      </p:sp>
      <p:sp>
        <p:nvSpPr>
          <p:cNvPr id="13" name="object 13"/>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4" name="TextBox 13"/>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6"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Decryption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94138858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8326374" y="1262634"/>
            <a:ext cx="3657600" cy="4225036"/>
            <a:chOff x="8326374" y="1262634"/>
            <a:chExt cx="3657600" cy="4225036"/>
          </a:xfrm>
        </p:grpSpPr>
        <p:sp>
          <p:nvSpPr>
            <p:cNvPr id="3" name="object 3"/>
            <p:cNvSpPr/>
            <p:nvPr/>
          </p:nvSpPr>
          <p:spPr>
            <a:xfrm>
              <a:off x="8326374" y="3097530"/>
              <a:ext cx="3657600" cy="2390140"/>
            </a:xfrm>
            <a:custGeom>
              <a:avLst/>
              <a:gdLst/>
              <a:ahLst/>
              <a:cxnLst/>
              <a:rect l="l" t="t" r="r" b="b"/>
              <a:pathLst>
                <a:path w="3657600" h="2390140">
                  <a:moveTo>
                    <a:pt x="3657600" y="0"/>
                  </a:moveTo>
                  <a:lnTo>
                    <a:pt x="0" y="0"/>
                  </a:lnTo>
                  <a:lnTo>
                    <a:pt x="0" y="2389632"/>
                  </a:lnTo>
                  <a:lnTo>
                    <a:pt x="3657600" y="2389632"/>
                  </a:lnTo>
                  <a:lnTo>
                    <a:pt x="3657600" y="0"/>
                  </a:lnTo>
                  <a:close/>
                </a:path>
              </a:pathLst>
            </a:custGeom>
            <a:solidFill>
              <a:srgbClr val="4F81BC"/>
            </a:solidFill>
          </p:spPr>
          <p:txBody>
            <a:bodyPr wrap="square" lIns="0" tIns="0" rIns="0" bIns="0" rtlCol="0"/>
            <a:lstStyle/>
            <a:p>
              <a:endParaRPr/>
            </a:p>
          </p:txBody>
        </p:sp>
        <p:sp>
          <p:nvSpPr>
            <p:cNvPr id="4" name="object 4"/>
            <p:cNvSpPr/>
            <p:nvPr/>
          </p:nvSpPr>
          <p:spPr>
            <a:xfrm>
              <a:off x="8326374" y="3097530"/>
              <a:ext cx="3657600" cy="2390140"/>
            </a:xfrm>
            <a:custGeom>
              <a:avLst/>
              <a:gdLst/>
              <a:ahLst/>
              <a:cxnLst/>
              <a:rect l="l" t="t" r="r" b="b"/>
              <a:pathLst>
                <a:path w="3657600" h="2390140">
                  <a:moveTo>
                    <a:pt x="0" y="2389632"/>
                  </a:moveTo>
                  <a:lnTo>
                    <a:pt x="3657600" y="2389632"/>
                  </a:lnTo>
                  <a:lnTo>
                    <a:pt x="3657600" y="0"/>
                  </a:lnTo>
                  <a:lnTo>
                    <a:pt x="0" y="0"/>
                  </a:lnTo>
                  <a:lnTo>
                    <a:pt x="0" y="2389632"/>
                  </a:lnTo>
                  <a:close/>
                </a:path>
              </a:pathLst>
            </a:custGeom>
            <a:ln w="25908">
              <a:solidFill>
                <a:srgbClr val="385D89"/>
              </a:solidFill>
            </a:ln>
          </p:spPr>
          <p:txBody>
            <a:bodyPr wrap="square" lIns="0" tIns="0" rIns="0" bIns="0" rtlCol="0"/>
            <a:lstStyle/>
            <a:p>
              <a:endParaRPr/>
            </a:p>
          </p:txBody>
        </p:sp>
        <p:sp>
          <p:nvSpPr>
            <p:cNvPr id="5" name="object 5"/>
            <p:cNvSpPr/>
            <p:nvPr/>
          </p:nvSpPr>
          <p:spPr>
            <a:xfrm>
              <a:off x="8326374" y="1262634"/>
              <a:ext cx="3657600" cy="1762125"/>
            </a:xfrm>
            <a:custGeom>
              <a:avLst/>
              <a:gdLst/>
              <a:ahLst/>
              <a:cxnLst/>
              <a:rect l="l" t="t" r="r" b="b"/>
              <a:pathLst>
                <a:path w="3657600" h="1762125">
                  <a:moveTo>
                    <a:pt x="3657600" y="0"/>
                  </a:moveTo>
                  <a:lnTo>
                    <a:pt x="0" y="0"/>
                  </a:lnTo>
                  <a:lnTo>
                    <a:pt x="0" y="1761744"/>
                  </a:lnTo>
                  <a:lnTo>
                    <a:pt x="3657600" y="1761744"/>
                  </a:lnTo>
                  <a:lnTo>
                    <a:pt x="3657600" y="0"/>
                  </a:lnTo>
                  <a:close/>
                </a:path>
              </a:pathLst>
            </a:custGeom>
            <a:solidFill>
              <a:srgbClr val="4F81BC"/>
            </a:solidFill>
          </p:spPr>
          <p:txBody>
            <a:bodyPr wrap="square" lIns="0" tIns="0" rIns="0" bIns="0" rtlCol="0"/>
            <a:lstStyle/>
            <a:p>
              <a:endParaRPr/>
            </a:p>
          </p:txBody>
        </p:sp>
        <p:sp>
          <p:nvSpPr>
            <p:cNvPr id="6" name="object 6"/>
            <p:cNvSpPr/>
            <p:nvPr/>
          </p:nvSpPr>
          <p:spPr>
            <a:xfrm>
              <a:off x="8326374" y="1262634"/>
              <a:ext cx="3657600" cy="1762125"/>
            </a:xfrm>
            <a:custGeom>
              <a:avLst/>
              <a:gdLst/>
              <a:ahLst/>
              <a:cxnLst/>
              <a:rect l="l" t="t" r="r" b="b"/>
              <a:pathLst>
                <a:path w="3657600" h="1762125">
                  <a:moveTo>
                    <a:pt x="0" y="1761744"/>
                  </a:moveTo>
                  <a:lnTo>
                    <a:pt x="3657600" y="1761744"/>
                  </a:lnTo>
                  <a:lnTo>
                    <a:pt x="3657600" y="0"/>
                  </a:lnTo>
                  <a:lnTo>
                    <a:pt x="0" y="0"/>
                  </a:lnTo>
                  <a:lnTo>
                    <a:pt x="0" y="1761744"/>
                  </a:lnTo>
                  <a:close/>
                </a:path>
              </a:pathLst>
            </a:custGeom>
            <a:ln w="25908">
              <a:solidFill>
                <a:srgbClr val="385D89"/>
              </a:solidFill>
            </a:ln>
          </p:spPr>
          <p:txBody>
            <a:bodyPr wrap="square" lIns="0" tIns="0" rIns="0" bIns="0" rtlCol="0"/>
            <a:lstStyle/>
            <a:p>
              <a:endParaRPr/>
            </a:p>
          </p:txBody>
        </p:sp>
        <p:sp>
          <p:nvSpPr>
            <p:cNvPr id="7" name="object 7"/>
            <p:cNvSpPr/>
            <p:nvPr/>
          </p:nvSpPr>
          <p:spPr>
            <a:xfrm>
              <a:off x="8522208" y="25907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8" name="object 8"/>
            <p:cNvSpPr/>
            <p:nvPr/>
          </p:nvSpPr>
          <p:spPr>
            <a:xfrm>
              <a:off x="8522208" y="25907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18" name="object 18"/>
          <p:cNvSpPr txBox="1"/>
          <p:nvPr/>
        </p:nvSpPr>
        <p:spPr>
          <a:xfrm>
            <a:off x="9270618" y="2600070"/>
            <a:ext cx="1859280"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0" dirty="0">
                <a:latin typeface="Calibri"/>
                <a:cs typeface="Calibri"/>
              </a:rPr>
              <a:t> </a:t>
            </a:r>
            <a:r>
              <a:rPr sz="2000" b="1" spc="-10" dirty="0">
                <a:latin typeface="Calibri"/>
                <a:cs typeface="Calibri"/>
              </a:rPr>
              <a:t>Row</a:t>
            </a:r>
            <a:endParaRPr sz="2000">
              <a:latin typeface="Calibri"/>
              <a:cs typeface="Calibri"/>
            </a:endParaRPr>
          </a:p>
        </p:txBody>
      </p:sp>
      <p:grpSp>
        <p:nvGrpSpPr>
          <p:cNvPr id="19" name="object 19"/>
          <p:cNvGrpSpPr/>
          <p:nvPr/>
        </p:nvGrpSpPr>
        <p:grpSpPr>
          <a:xfrm>
            <a:off x="8492997" y="3171189"/>
            <a:ext cx="3411220" cy="439420"/>
            <a:chOff x="8492997" y="3171189"/>
            <a:chExt cx="3411220" cy="439420"/>
          </a:xfrm>
        </p:grpSpPr>
        <p:sp>
          <p:nvSpPr>
            <p:cNvPr id="20" name="object 20"/>
            <p:cNvSpPr/>
            <p:nvPr/>
          </p:nvSpPr>
          <p:spPr>
            <a:xfrm>
              <a:off x="8522207" y="32003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1" name="object 21"/>
            <p:cNvSpPr/>
            <p:nvPr/>
          </p:nvSpPr>
          <p:spPr>
            <a:xfrm>
              <a:off x="8522207" y="32003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22" name="object 22"/>
          <p:cNvSpPr txBox="1"/>
          <p:nvPr/>
        </p:nvSpPr>
        <p:spPr>
          <a:xfrm>
            <a:off x="9058782" y="3209670"/>
            <a:ext cx="2280285"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400" dirty="0">
                <a:latin typeface="Calibri"/>
                <a:cs typeface="Calibri"/>
              </a:rPr>
              <a:t> </a:t>
            </a:r>
            <a:r>
              <a:rPr sz="2000" b="1" spc="-5" dirty="0">
                <a:latin typeface="Calibri"/>
                <a:cs typeface="Calibri"/>
              </a:rPr>
              <a:t>Mix</a:t>
            </a:r>
            <a:r>
              <a:rPr sz="2000" b="1" spc="-25" dirty="0">
                <a:latin typeface="Calibri"/>
                <a:cs typeface="Calibri"/>
              </a:rPr>
              <a:t> </a:t>
            </a:r>
            <a:r>
              <a:rPr sz="2000" b="1" dirty="0">
                <a:latin typeface="Calibri"/>
                <a:cs typeface="Calibri"/>
              </a:rPr>
              <a:t>Columns</a:t>
            </a:r>
            <a:endParaRPr sz="2000">
              <a:latin typeface="Calibri"/>
              <a:cs typeface="Calibri"/>
            </a:endParaRPr>
          </a:p>
        </p:txBody>
      </p:sp>
      <p:grpSp>
        <p:nvGrpSpPr>
          <p:cNvPr id="23" name="object 23"/>
          <p:cNvGrpSpPr/>
          <p:nvPr/>
        </p:nvGrpSpPr>
        <p:grpSpPr>
          <a:xfrm>
            <a:off x="8499093" y="3780790"/>
            <a:ext cx="3411220" cy="439420"/>
            <a:chOff x="8499093" y="3780790"/>
            <a:chExt cx="3411220" cy="439420"/>
          </a:xfrm>
        </p:grpSpPr>
        <p:sp>
          <p:nvSpPr>
            <p:cNvPr id="24" name="object 24"/>
            <p:cNvSpPr/>
            <p:nvPr/>
          </p:nvSpPr>
          <p:spPr>
            <a:xfrm>
              <a:off x="8528303" y="3810000"/>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5" name="object 25"/>
            <p:cNvSpPr/>
            <p:nvPr/>
          </p:nvSpPr>
          <p:spPr>
            <a:xfrm>
              <a:off x="8528303" y="3810000"/>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26" name="object 26"/>
          <p:cNvSpPr txBox="1"/>
          <p:nvPr/>
        </p:nvSpPr>
        <p:spPr>
          <a:xfrm>
            <a:off x="9390126"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sp>
        <p:nvSpPr>
          <p:cNvPr id="27" name="object 27"/>
          <p:cNvSpPr/>
          <p:nvPr/>
        </p:nvSpPr>
        <p:spPr>
          <a:xfrm>
            <a:off x="8522969" y="752094"/>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F79546"/>
            </a:solidFill>
          </a:ln>
        </p:spPr>
        <p:txBody>
          <a:bodyPr wrap="square" lIns="0" tIns="0" rIns="0" bIns="0" rtlCol="0"/>
          <a:lstStyle/>
          <a:p>
            <a:endParaRPr/>
          </a:p>
        </p:txBody>
      </p:sp>
      <p:sp>
        <p:nvSpPr>
          <p:cNvPr id="28" name="object 28"/>
          <p:cNvSpPr txBox="1"/>
          <p:nvPr/>
        </p:nvSpPr>
        <p:spPr>
          <a:xfrm>
            <a:off x="9351391" y="760298"/>
            <a:ext cx="1695450"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16-bit</a:t>
            </a:r>
            <a:r>
              <a:rPr sz="2000" b="1" spc="-55" dirty="0">
                <a:latin typeface="Calibri"/>
                <a:cs typeface="Calibri"/>
              </a:rPr>
              <a:t> </a:t>
            </a:r>
            <a:r>
              <a:rPr sz="2000" b="1" spc="-5" dirty="0">
                <a:latin typeface="Calibri"/>
                <a:cs typeface="Calibri"/>
              </a:rPr>
              <a:t>Plain</a:t>
            </a:r>
            <a:r>
              <a:rPr sz="2000" b="1" spc="-45" dirty="0">
                <a:latin typeface="Calibri"/>
                <a:cs typeface="Calibri"/>
              </a:rPr>
              <a:t> </a:t>
            </a:r>
            <a:r>
              <a:rPr sz="2000" b="1" spc="-20" dirty="0">
                <a:latin typeface="Calibri"/>
                <a:cs typeface="Calibri"/>
              </a:rPr>
              <a:t>text</a:t>
            </a:r>
            <a:endParaRPr sz="2000">
              <a:latin typeface="Calibri"/>
              <a:cs typeface="Calibri"/>
            </a:endParaRPr>
          </a:p>
        </p:txBody>
      </p:sp>
      <p:sp>
        <p:nvSpPr>
          <p:cNvPr id="29" name="object 29"/>
          <p:cNvSpPr/>
          <p:nvPr/>
        </p:nvSpPr>
        <p:spPr>
          <a:xfrm>
            <a:off x="8533638"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30" name="object 30"/>
          <p:cNvSpPr txBox="1"/>
          <p:nvPr/>
        </p:nvSpPr>
        <p:spPr>
          <a:xfrm>
            <a:off x="9277857" y="6182055"/>
            <a:ext cx="186182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16-bit</a:t>
            </a:r>
            <a:r>
              <a:rPr sz="2000" b="1" spc="-60" dirty="0">
                <a:latin typeface="Calibri"/>
                <a:cs typeface="Calibri"/>
              </a:rPr>
              <a:t> </a:t>
            </a:r>
            <a:r>
              <a:rPr sz="2000" b="1" spc="-5" dirty="0">
                <a:latin typeface="Calibri"/>
                <a:cs typeface="Calibri"/>
              </a:rPr>
              <a:t>Cipher</a:t>
            </a:r>
            <a:r>
              <a:rPr sz="2000" b="1" spc="-45" dirty="0">
                <a:latin typeface="Calibri"/>
                <a:cs typeface="Calibri"/>
              </a:rPr>
              <a:t> </a:t>
            </a:r>
            <a:r>
              <a:rPr sz="2000" b="1" spc="-20" dirty="0">
                <a:latin typeface="Calibri"/>
                <a:cs typeface="Calibri"/>
              </a:rPr>
              <a:t>text</a:t>
            </a:r>
            <a:endParaRPr sz="2000">
              <a:latin typeface="Calibri"/>
              <a:cs typeface="Calibri"/>
            </a:endParaRPr>
          </a:p>
        </p:txBody>
      </p:sp>
      <p:grpSp>
        <p:nvGrpSpPr>
          <p:cNvPr id="31" name="object 31"/>
          <p:cNvGrpSpPr/>
          <p:nvPr/>
        </p:nvGrpSpPr>
        <p:grpSpPr>
          <a:xfrm>
            <a:off x="8499093" y="4402582"/>
            <a:ext cx="3411220" cy="439420"/>
            <a:chOff x="8499093" y="4402582"/>
            <a:chExt cx="3411220" cy="439420"/>
          </a:xfrm>
        </p:grpSpPr>
        <p:sp>
          <p:nvSpPr>
            <p:cNvPr id="32" name="object 32"/>
            <p:cNvSpPr/>
            <p:nvPr/>
          </p:nvSpPr>
          <p:spPr>
            <a:xfrm>
              <a:off x="8528303" y="4431792"/>
              <a:ext cx="3352800" cy="381000"/>
            </a:xfrm>
            <a:custGeom>
              <a:avLst/>
              <a:gdLst/>
              <a:ahLst/>
              <a:cxnLst/>
              <a:rect l="l" t="t" r="r" b="b"/>
              <a:pathLst>
                <a:path w="3352800" h="381000">
                  <a:moveTo>
                    <a:pt x="3352800" y="0"/>
                  </a:moveTo>
                  <a:lnTo>
                    <a:pt x="0" y="0"/>
                  </a:lnTo>
                  <a:lnTo>
                    <a:pt x="0" y="380999"/>
                  </a:lnTo>
                  <a:lnTo>
                    <a:pt x="3352800" y="380999"/>
                  </a:lnTo>
                  <a:lnTo>
                    <a:pt x="3352800" y="0"/>
                  </a:lnTo>
                  <a:close/>
                </a:path>
              </a:pathLst>
            </a:custGeom>
            <a:solidFill>
              <a:srgbClr val="FFFFFF"/>
            </a:solidFill>
          </p:spPr>
          <p:txBody>
            <a:bodyPr wrap="square" lIns="0" tIns="0" rIns="0" bIns="0" rtlCol="0"/>
            <a:lstStyle/>
            <a:p>
              <a:endParaRPr/>
            </a:p>
          </p:txBody>
        </p:sp>
        <p:sp>
          <p:nvSpPr>
            <p:cNvPr id="33" name="object 33"/>
            <p:cNvSpPr/>
            <p:nvPr/>
          </p:nvSpPr>
          <p:spPr>
            <a:xfrm>
              <a:off x="8528303" y="4431792"/>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57912">
              <a:solidFill>
                <a:srgbClr val="4F81BC"/>
              </a:solidFill>
            </a:ln>
          </p:spPr>
          <p:txBody>
            <a:bodyPr wrap="square" lIns="0" tIns="0" rIns="0" bIns="0" rtlCol="0"/>
            <a:lstStyle/>
            <a:p>
              <a:endParaRPr/>
            </a:p>
          </p:txBody>
        </p:sp>
      </p:grpSp>
      <p:sp>
        <p:nvSpPr>
          <p:cNvPr id="34" name="object 34"/>
          <p:cNvSpPr txBox="1"/>
          <p:nvPr/>
        </p:nvSpPr>
        <p:spPr>
          <a:xfrm>
            <a:off x="8760714" y="4441952"/>
            <a:ext cx="288861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25" dirty="0">
                <a:latin typeface="Calibri"/>
                <a:cs typeface="Calibri"/>
              </a:rPr>
              <a:t> </a:t>
            </a:r>
            <a:r>
              <a:rPr sz="2000" b="1" dirty="0">
                <a:latin typeface="Calibri"/>
                <a:cs typeface="Calibri"/>
              </a:rPr>
              <a:t>Nibble</a:t>
            </a:r>
            <a:r>
              <a:rPr sz="2000" b="1" spc="-4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35" name="object 35"/>
          <p:cNvGrpSpPr/>
          <p:nvPr/>
        </p:nvGrpSpPr>
        <p:grpSpPr>
          <a:xfrm>
            <a:off x="8499093" y="5012182"/>
            <a:ext cx="3411220" cy="439420"/>
            <a:chOff x="8499093" y="5012182"/>
            <a:chExt cx="3411220" cy="439420"/>
          </a:xfrm>
        </p:grpSpPr>
        <p:sp>
          <p:nvSpPr>
            <p:cNvPr id="36" name="object 36"/>
            <p:cNvSpPr/>
            <p:nvPr/>
          </p:nvSpPr>
          <p:spPr>
            <a:xfrm>
              <a:off x="8528303" y="504139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7" name="object 37"/>
            <p:cNvSpPr/>
            <p:nvPr/>
          </p:nvSpPr>
          <p:spPr>
            <a:xfrm>
              <a:off x="8528303" y="504139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38" name="object 38"/>
          <p:cNvSpPr txBox="1"/>
          <p:nvPr/>
        </p:nvSpPr>
        <p:spPr>
          <a:xfrm>
            <a:off x="9275826" y="5051552"/>
            <a:ext cx="185864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5" dirty="0">
                <a:latin typeface="Calibri"/>
                <a:cs typeface="Calibri"/>
              </a:rPr>
              <a:t> </a:t>
            </a:r>
            <a:r>
              <a:rPr sz="2000" b="1" spc="-10" dirty="0">
                <a:latin typeface="Calibri"/>
                <a:cs typeface="Calibri"/>
              </a:rPr>
              <a:t>Row</a:t>
            </a:r>
            <a:endParaRPr sz="2000">
              <a:latin typeface="Calibri"/>
              <a:cs typeface="Calibri"/>
            </a:endParaRPr>
          </a:p>
        </p:txBody>
      </p:sp>
      <p:grpSp>
        <p:nvGrpSpPr>
          <p:cNvPr id="39" name="object 39"/>
          <p:cNvGrpSpPr/>
          <p:nvPr/>
        </p:nvGrpSpPr>
        <p:grpSpPr>
          <a:xfrm>
            <a:off x="8520620" y="5638736"/>
            <a:ext cx="3378835" cy="407034"/>
            <a:chOff x="8520620" y="5638736"/>
            <a:chExt cx="3378835" cy="407034"/>
          </a:xfrm>
        </p:grpSpPr>
        <p:sp>
          <p:nvSpPr>
            <p:cNvPr id="40" name="object 40"/>
            <p:cNvSpPr/>
            <p:nvPr/>
          </p:nvSpPr>
          <p:spPr>
            <a:xfrm>
              <a:off x="8533637" y="56517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4AACC5"/>
            </a:solidFill>
          </p:spPr>
          <p:txBody>
            <a:bodyPr wrap="square" lIns="0" tIns="0" rIns="0" bIns="0" rtlCol="0"/>
            <a:lstStyle/>
            <a:p>
              <a:endParaRPr/>
            </a:p>
          </p:txBody>
        </p:sp>
        <p:sp>
          <p:nvSpPr>
            <p:cNvPr id="41" name="object 41"/>
            <p:cNvSpPr/>
            <p:nvPr/>
          </p:nvSpPr>
          <p:spPr>
            <a:xfrm>
              <a:off x="8533637" y="56517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357C91"/>
              </a:solidFill>
            </a:ln>
          </p:spPr>
          <p:txBody>
            <a:bodyPr wrap="square" lIns="0" tIns="0" rIns="0" bIns="0" rtlCol="0"/>
            <a:lstStyle/>
            <a:p>
              <a:endParaRPr/>
            </a:p>
          </p:txBody>
        </p:sp>
      </p:grpSp>
      <p:sp>
        <p:nvSpPr>
          <p:cNvPr id="42" name="object 42"/>
          <p:cNvSpPr txBox="1"/>
          <p:nvPr/>
        </p:nvSpPr>
        <p:spPr>
          <a:xfrm>
            <a:off x="9395206" y="5661456"/>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solidFill>
                  <a:srgbClr val="FFFFFF"/>
                </a:solidFill>
                <a:latin typeface="Calibri"/>
                <a:cs typeface="Calibri"/>
              </a:rPr>
              <a:t>Add</a:t>
            </a:r>
            <a:r>
              <a:rPr sz="2000" b="1" spc="-35" dirty="0">
                <a:solidFill>
                  <a:srgbClr val="FFFFFF"/>
                </a:solidFill>
                <a:latin typeface="Calibri"/>
                <a:cs typeface="Calibri"/>
              </a:rPr>
              <a:t> </a:t>
            </a:r>
            <a:r>
              <a:rPr sz="2000" b="1" spc="-10" dirty="0">
                <a:solidFill>
                  <a:srgbClr val="FFFFFF"/>
                </a:solidFill>
                <a:latin typeface="Calibri"/>
                <a:cs typeface="Calibri"/>
              </a:rPr>
              <a:t>Round</a:t>
            </a:r>
            <a:r>
              <a:rPr sz="2000" b="1" spc="-60" dirty="0">
                <a:solidFill>
                  <a:srgbClr val="FFFFFF"/>
                </a:solidFill>
                <a:latin typeface="Calibri"/>
                <a:cs typeface="Calibri"/>
              </a:rPr>
              <a:t> </a:t>
            </a:r>
            <a:r>
              <a:rPr sz="2000" b="1" spc="-20" dirty="0">
                <a:solidFill>
                  <a:srgbClr val="FFFFFF"/>
                </a:solidFill>
                <a:latin typeface="Calibri"/>
                <a:cs typeface="Calibri"/>
              </a:rPr>
              <a:t>Key</a:t>
            </a:r>
            <a:endParaRPr sz="2000">
              <a:latin typeface="Calibri"/>
              <a:cs typeface="Calibri"/>
            </a:endParaRPr>
          </a:p>
        </p:txBody>
      </p:sp>
      <p:grpSp>
        <p:nvGrpSpPr>
          <p:cNvPr id="43" name="object 43"/>
          <p:cNvGrpSpPr/>
          <p:nvPr/>
        </p:nvGrpSpPr>
        <p:grpSpPr>
          <a:xfrm>
            <a:off x="8492997" y="1951989"/>
            <a:ext cx="3411220" cy="439420"/>
            <a:chOff x="8492997" y="1951989"/>
            <a:chExt cx="3411220" cy="439420"/>
          </a:xfrm>
        </p:grpSpPr>
        <p:sp>
          <p:nvSpPr>
            <p:cNvPr id="44" name="object 44"/>
            <p:cNvSpPr/>
            <p:nvPr/>
          </p:nvSpPr>
          <p:spPr>
            <a:xfrm>
              <a:off x="8522207" y="19811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5" name="object 45"/>
            <p:cNvSpPr/>
            <p:nvPr/>
          </p:nvSpPr>
          <p:spPr>
            <a:xfrm>
              <a:off x="8522207" y="19811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46" name="object 46"/>
          <p:cNvSpPr txBox="1"/>
          <p:nvPr/>
        </p:nvSpPr>
        <p:spPr>
          <a:xfrm>
            <a:off x="8755506" y="1989785"/>
            <a:ext cx="2889885" cy="331470"/>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20" dirty="0">
                <a:latin typeface="Calibri"/>
                <a:cs typeface="Calibri"/>
              </a:rPr>
              <a:t> </a:t>
            </a:r>
            <a:r>
              <a:rPr sz="2000" b="1" dirty="0">
                <a:latin typeface="Calibri"/>
                <a:cs typeface="Calibri"/>
              </a:rPr>
              <a:t>Nibble</a:t>
            </a:r>
            <a:r>
              <a:rPr sz="2000" b="1" spc="-3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47" name="object 47"/>
          <p:cNvGrpSpPr/>
          <p:nvPr/>
        </p:nvGrpSpPr>
        <p:grpSpPr>
          <a:xfrm>
            <a:off x="8509952" y="1356296"/>
            <a:ext cx="3378835" cy="407034"/>
            <a:chOff x="8509952" y="1356296"/>
            <a:chExt cx="3378835" cy="407034"/>
          </a:xfrm>
        </p:grpSpPr>
        <p:sp>
          <p:nvSpPr>
            <p:cNvPr id="48" name="object 48"/>
            <p:cNvSpPr/>
            <p:nvPr/>
          </p:nvSpPr>
          <p:spPr>
            <a:xfrm>
              <a:off x="8522970" y="136931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9" name="object 49"/>
            <p:cNvSpPr/>
            <p:nvPr/>
          </p:nvSpPr>
          <p:spPr>
            <a:xfrm>
              <a:off x="85229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50" name="object 50"/>
          <p:cNvSpPr txBox="1"/>
          <p:nvPr/>
        </p:nvSpPr>
        <p:spPr>
          <a:xfrm>
            <a:off x="9384918"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51" name="object 51"/>
          <p:cNvGrpSpPr/>
          <p:nvPr/>
        </p:nvGrpSpPr>
        <p:grpSpPr>
          <a:xfrm>
            <a:off x="4482020" y="960119"/>
            <a:ext cx="5881370" cy="5273040"/>
            <a:chOff x="4482020" y="960119"/>
            <a:chExt cx="5881370" cy="5273040"/>
          </a:xfrm>
        </p:grpSpPr>
        <p:pic>
          <p:nvPicPr>
            <p:cNvPr id="52" name="object 52"/>
            <p:cNvPicPr/>
            <p:nvPr/>
          </p:nvPicPr>
          <p:blipFill>
            <a:blip r:embed="rId2" cstate="print"/>
            <a:stretch>
              <a:fillRect/>
            </a:stretch>
          </p:blipFill>
          <p:spPr>
            <a:xfrm>
              <a:off x="10052304" y="5897879"/>
              <a:ext cx="310959" cy="335254"/>
            </a:xfrm>
            <a:prstGeom prst="rect">
              <a:avLst/>
            </a:prstGeom>
          </p:spPr>
        </p:pic>
        <p:pic>
          <p:nvPicPr>
            <p:cNvPr id="53" name="object 53"/>
            <p:cNvPicPr/>
            <p:nvPr/>
          </p:nvPicPr>
          <p:blipFill>
            <a:blip r:embed="rId3" cstate="print"/>
            <a:stretch>
              <a:fillRect/>
            </a:stretch>
          </p:blipFill>
          <p:spPr>
            <a:xfrm>
              <a:off x="10152888" y="6032754"/>
              <a:ext cx="114300" cy="139700"/>
            </a:xfrm>
            <a:prstGeom prst="rect">
              <a:avLst/>
            </a:prstGeom>
          </p:spPr>
        </p:pic>
        <p:pic>
          <p:nvPicPr>
            <p:cNvPr id="54" name="object 54"/>
            <p:cNvPicPr/>
            <p:nvPr/>
          </p:nvPicPr>
          <p:blipFill>
            <a:blip r:embed="rId4" cstate="print"/>
            <a:stretch>
              <a:fillRect/>
            </a:stretch>
          </p:blipFill>
          <p:spPr>
            <a:xfrm>
              <a:off x="10047732" y="5288279"/>
              <a:ext cx="310959" cy="425195"/>
            </a:xfrm>
            <a:prstGeom prst="rect">
              <a:avLst/>
            </a:prstGeom>
          </p:spPr>
        </p:pic>
        <p:pic>
          <p:nvPicPr>
            <p:cNvPr id="55" name="object 55"/>
            <p:cNvPicPr/>
            <p:nvPr/>
          </p:nvPicPr>
          <p:blipFill>
            <a:blip r:embed="rId5" cstate="print"/>
            <a:stretch>
              <a:fillRect/>
            </a:stretch>
          </p:blipFill>
          <p:spPr>
            <a:xfrm>
              <a:off x="10150855" y="5423154"/>
              <a:ext cx="114300" cy="229019"/>
            </a:xfrm>
            <a:prstGeom prst="rect">
              <a:avLst/>
            </a:prstGeom>
          </p:spPr>
        </p:pic>
        <p:pic>
          <p:nvPicPr>
            <p:cNvPr id="56" name="object 56"/>
            <p:cNvPicPr/>
            <p:nvPr/>
          </p:nvPicPr>
          <p:blipFill>
            <a:blip r:embed="rId4" cstate="print"/>
            <a:stretch>
              <a:fillRect/>
            </a:stretch>
          </p:blipFill>
          <p:spPr>
            <a:xfrm>
              <a:off x="10037064" y="4692396"/>
              <a:ext cx="310959" cy="425195"/>
            </a:xfrm>
            <a:prstGeom prst="rect">
              <a:avLst/>
            </a:prstGeom>
          </p:spPr>
        </p:pic>
        <p:pic>
          <p:nvPicPr>
            <p:cNvPr id="57" name="object 57"/>
            <p:cNvPicPr/>
            <p:nvPr/>
          </p:nvPicPr>
          <p:blipFill>
            <a:blip r:embed="rId6" cstate="print"/>
            <a:stretch>
              <a:fillRect/>
            </a:stretch>
          </p:blipFill>
          <p:spPr>
            <a:xfrm>
              <a:off x="10140188" y="4827269"/>
              <a:ext cx="114300" cy="228981"/>
            </a:xfrm>
            <a:prstGeom prst="rect">
              <a:avLst/>
            </a:prstGeom>
          </p:spPr>
        </p:pic>
        <p:pic>
          <p:nvPicPr>
            <p:cNvPr id="58" name="object 58"/>
            <p:cNvPicPr/>
            <p:nvPr/>
          </p:nvPicPr>
          <p:blipFill>
            <a:blip r:embed="rId4" cstate="print"/>
            <a:stretch>
              <a:fillRect/>
            </a:stretch>
          </p:blipFill>
          <p:spPr>
            <a:xfrm>
              <a:off x="10030967" y="4038599"/>
              <a:ext cx="310959" cy="425195"/>
            </a:xfrm>
            <a:prstGeom prst="rect">
              <a:avLst/>
            </a:prstGeom>
          </p:spPr>
        </p:pic>
        <p:pic>
          <p:nvPicPr>
            <p:cNvPr id="59" name="object 59"/>
            <p:cNvPicPr/>
            <p:nvPr/>
          </p:nvPicPr>
          <p:blipFill>
            <a:blip r:embed="rId6" cstate="print"/>
            <a:stretch>
              <a:fillRect/>
            </a:stretch>
          </p:blipFill>
          <p:spPr>
            <a:xfrm>
              <a:off x="10134092" y="4173474"/>
              <a:ext cx="114300" cy="228981"/>
            </a:xfrm>
            <a:prstGeom prst="rect">
              <a:avLst/>
            </a:prstGeom>
          </p:spPr>
        </p:pic>
        <p:pic>
          <p:nvPicPr>
            <p:cNvPr id="60" name="object 60"/>
            <p:cNvPicPr/>
            <p:nvPr/>
          </p:nvPicPr>
          <p:blipFill>
            <a:blip r:embed="rId4" cstate="print"/>
            <a:stretch>
              <a:fillRect/>
            </a:stretch>
          </p:blipFill>
          <p:spPr>
            <a:xfrm>
              <a:off x="10047732" y="3428999"/>
              <a:ext cx="310959" cy="425195"/>
            </a:xfrm>
            <a:prstGeom prst="rect">
              <a:avLst/>
            </a:prstGeom>
          </p:spPr>
        </p:pic>
        <p:pic>
          <p:nvPicPr>
            <p:cNvPr id="61" name="object 61"/>
            <p:cNvPicPr/>
            <p:nvPr/>
          </p:nvPicPr>
          <p:blipFill>
            <a:blip r:embed="rId6" cstate="print"/>
            <a:stretch>
              <a:fillRect/>
            </a:stretch>
          </p:blipFill>
          <p:spPr>
            <a:xfrm>
              <a:off x="10150855" y="3563874"/>
              <a:ext cx="114300" cy="228981"/>
            </a:xfrm>
            <a:prstGeom prst="rect">
              <a:avLst/>
            </a:prstGeom>
          </p:spPr>
        </p:pic>
        <p:pic>
          <p:nvPicPr>
            <p:cNvPr id="62" name="object 62"/>
            <p:cNvPicPr/>
            <p:nvPr/>
          </p:nvPicPr>
          <p:blipFill>
            <a:blip r:embed="rId4" cstate="print"/>
            <a:stretch>
              <a:fillRect/>
            </a:stretch>
          </p:blipFill>
          <p:spPr>
            <a:xfrm>
              <a:off x="10047732" y="2819399"/>
              <a:ext cx="310959" cy="425196"/>
            </a:xfrm>
            <a:prstGeom prst="rect">
              <a:avLst/>
            </a:prstGeom>
          </p:spPr>
        </p:pic>
        <p:pic>
          <p:nvPicPr>
            <p:cNvPr id="63" name="object 63"/>
            <p:cNvPicPr/>
            <p:nvPr/>
          </p:nvPicPr>
          <p:blipFill>
            <a:blip r:embed="rId6" cstate="print"/>
            <a:stretch>
              <a:fillRect/>
            </a:stretch>
          </p:blipFill>
          <p:spPr>
            <a:xfrm>
              <a:off x="10150855" y="2954274"/>
              <a:ext cx="114300" cy="228980"/>
            </a:xfrm>
            <a:prstGeom prst="rect">
              <a:avLst/>
            </a:prstGeom>
          </p:spPr>
        </p:pic>
        <p:pic>
          <p:nvPicPr>
            <p:cNvPr id="64" name="object 64"/>
            <p:cNvPicPr/>
            <p:nvPr/>
          </p:nvPicPr>
          <p:blipFill>
            <a:blip r:embed="rId4" cstate="print"/>
            <a:stretch>
              <a:fillRect/>
            </a:stretch>
          </p:blipFill>
          <p:spPr>
            <a:xfrm>
              <a:off x="10037064" y="2221991"/>
              <a:ext cx="310959" cy="425196"/>
            </a:xfrm>
            <a:prstGeom prst="rect">
              <a:avLst/>
            </a:prstGeom>
          </p:spPr>
        </p:pic>
        <p:pic>
          <p:nvPicPr>
            <p:cNvPr id="65" name="object 65"/>
            <p:cNvPicPr/>
            <p:nvPr/>
          </p:nvPicPr>
          <p:blipFill>
            <a:blip r:embed="rId6" cstate="print"/>
            <a:stretch>
              <a:fillRect/>
            </a:stretch>
          </p:blipFill>
          <p:spPr>
            <a:xfrm>
              <a:off x="10140188" y="2356866"/>
              <a:ext cx="114300" cy="228981"/>
            </a:xfrm>
            <a:prstGeom prst="rect">
              <a:avLst/>
            </a:prstGeom>
          </p:spPr>
        </p:pic>
        <p:pic>
          <p:nvPicPr>
            <p:cNvPr id="66" name="object 66"/>
            <p:cNvPicPr/>
            <p:nvPr/>
          </p:nvPicPr>
          <p:blipFill>
            <a:blip r:embed="rId4" cstate="print"/>
            <a:stretch>
              <a:fillRect/>
            </a:stretch>
          </p:blipFill>
          <p:spPr>
            <a:xfrm>
              <a:off x="10047732" y="1571243"/>
              <a:ext cx="310959" cy="425196"/>
            </a:xfrm>
            <a:prstGeom prst="rect">
              <a:avLst/>
            </a:prstGeom>
          </p:spPr>
        </p:pic>
        <p:pic>
          <p:nvPicPr>
            <p:cNvPr id="67" name="object 67"/>
            <p:cNvPicPr/>
            <p:nvPr/>
          </p:nvPicPr>
          <p:blipFill>
            <a:blip r:embed="rId6" cstate="print"/>
            <a:stretch>
              <a:fillRect/>
            </a:stretch>
          </p:blipFill>
          <p:spPr>
            <a:xfrm>
              <a:off x="10150855" y="1706118"/>
              <a:ext cx="114300" cy="228981"/>
            </a:xfrm>
            <a:prstGeom prst="rect">
              <a:avLst/>
            </a:prstGeom>
          </p:spPr>
        </p:pic>
        <p:pic>
          <p:nvPicPr>
            <p:cNvPr id="68" name="object 68"/>
            <p:cNvPicPr/>
            <p:nvPr/>
          </p:nvPicPr>
          <p:blipFill>
            <a:blip r:embed="rId4" cstate="print"/>
            <a:stretch>
              <a:fillRect/>
            </a:stretch>
          </p:blipFill>
          <p:spPr>
            <a:xfrm>
              <a:off x="10037064" y="960119"/>
              <a:ext cx="310959" cy="425196"/>
            </a:xfrm>
            <a:prstGeom prst="rect">
              <a:avLst/>
            </a:prstGeom>
          </p:spPr>
        </p:pic>
        <p:pic>
          <p:nvPicPr>
            <p:cNvPr id="69" name="object 69"/>
            <p:cNvPicPr/>
            <p:nvPr/>
          </p:nvPicPr>
          <p:blipFill>
            <a:blip r:embed="rId6" cstate="print"/>
            <a:stretch>
              <a:fillRect/>
            </a:stretch>
          </p:blipFill>
          <p:spPr>
            <a:xfrm>
              <a:off x="10140188" y="1094993"/>
              <a:ext cx="114300" cy="228980"/>
            </a:xfrm>
            <a:prstGeom prst="rect">
              <a:avLst/>
            </a:prstGeom>
          </p:spPr>
        </p:pic>
        <p:sp>
          <p:nvSpPr>
            <p:cNvPr id="70" name="object 70"/>
            <p:cNvSpPr/>
            <p:nvPr/>
          </p:nvSpPr>
          <p:spPr>
            <a:xfrm>
              <a:off x="4495038" y="38229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71" name="object 71"/>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72" name="object 72"/>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73" name="object 73"/>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74" name="object 74"/>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grpSp>
        <p:nvGrpSpPr>
          <p:cNvPr id="75" name="object 75"/>
          <p:cNvGrpSpPr/>
          <p:nvPr/>
        </p:nvGrpSpPr>
        <p:grpSpPr>
          <a:xfrm>
            <a:off x="4486592" y="5652452"/>
            <a:ext cx="3378835" cy="407034"/>
            <a:chOff x="4486592" y="5652452"/>
            <a:chExt cx="3378835" cy="407034"/>
          </a:xfrm>
        </p:grpSpPr>
        <p:sp>
          <p:nvSpPr>
            <p:cNvPr id="76" name="object 76"/>
            <p:cNvSpPr/>
            <p:nvPr/>
          </p:nvSpPr>
          <p:spPr>
            <a:xfrm>
              <a:off x="4499609" y="5665470"/>
              <a:ext cx="3352800" cy="381000"/>
            </a:xfrm>
            <a:custGeom>
              <a:avLst/>
              <a:gdLst/>
              <a:ahLst/>
              <a:cxnLst/>
              <a:rect l="l" t="t" r="r" b="b"/>
              <a:pathLst>
                <a:path w="3352800" h="381000">
                  <a:moveTo>
                    <a:pt x="3352799" y="0"/>
                  </a:moveTo>
                  <a:lnTo>
                    <a:pt x="0" y="0"/>
                  </a:lnTo>
                  <a:lnTo>
                    <a:pt x="0" y="380999"/>
                  </a:lnTo>
                  <a:lnTo>
                    <a:pt x="3352799" y="380999"/>
                  </a:lnTo>
                  <a:lnTo>
                    <a:pt x="3352799" y="0"/>
                  </a:lnTo>
                  <a:close/>
                </a:path>
              </a:pathLst>
            </a:custGeom>
            <a:solidFill>
              <a:srgbClr val="8063A1"/>
            </a:solidFill>
          </p:spPr>
          <p:txBody>
            <a:bodyPr wrap="square" lIns="0" tIns="0" rIns="0" bIns="0" rtlCol="0"/>
            <a:lstStyle/>
            <a:p>
              <a:endParaRPr/>
            </a:p>
          </p:txBody>
        </p:sp>
        <p:sp>
          <p:nvSpPr>
            <p:cNvPr id="77" name="object 77"/>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5C4676"/>
              </a:solidFill>
            </a:ln>
          </p:spPr>
          <p:txBody>
            <a:bodyPr wrap="square" lIns="0" tIns="0" rIns="0" bIns="0" rtlCol="0"/>
            <a:lstStyle/>
            <a:p>
              <a:endParaRPr/>
            </a:p>
          </p:txBody>
        </p:sp>
      </p:grpSp>
      <p:sp>
        <p:nvSpPr>
          <p:cNvPr id="78" name="object 78"/>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solidFill>
                  <a:srgbClr val="FFFFFF"/>
                </a:solidFill>
                <a:latin typeface="Cambria Math"/>
                <a:cs typeface="Cambria Math"/>
              </a:rPr>
              <a:t>𝒘</a:t>
            </a:r>
            <a:r>
              <a:rPr sz="1450" dirty="0">
                <a:solidFill>
                  <a:srgbClr val="FFFFFF"/>
                </a:solidFill>
                <a:latin typeface="Cambria Math"/>
                <a:cs typeface="Cambria Math"/>
              </a:rPr>
              <a:t>𝟒,𝟓</a:t>
            </a:r>
            <a:endParaRPr sz="1450">
              <a:latin typeface="Cambria Math"/>
              <a:cs typeface="Cambria Math"/>
            </a:endParaRPr>
          </a:p>
        </p:txBody>
      </p:sp>
      <p:grpSp>
        <p:nvGrpSpPr>
          <p:cNvPr id="79" name="object 79"/>
          <p:cNvGrpSpPr/>
          <p:nvPr/>
        </p:nvGrpSpPr>
        <p:grpSpPr>
          <a:xfrm>
            <a:off x="4477448" y="1981136"/>
            <a:ext cx="3378835" cy="3860800"/>
            <a:chOff x="4477448" y="1981136"/>
            <a:chExt cx="3378835" cy="3860800"/>
          </a:xfrm>
        </p:grpSpPr>
        <p:pic>
          <p:nvPicPr>
            <p:cNvPr id="80" name="object 80"/>
            <p:cNvPicPr/>
            <p:nvPr/>
          </p:nvPicPr>
          <p:blipFill>
            <a:blip r:embed="rId7" cstate="print"/>
            <a:stretch>
              <a:fillRect/>
            </a:stretch>
          </p:blipFill>
          <p:spPr>
            <a:xfrm>
              <a:off x="6018275" y="4808219"/>
              <a:ext cx="310959" cy="1033297"/>
            </a:xfrm>
            <a:prstGeom prst="rect">
              <a:avLst/>
            </a:prstGeom>
          </p:spPr>
        </p:pic>
        <p:sp>
          <p:nvSpPr>
            <p:cNvPr id="81" name="object 81"/>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82" name="object 82"/>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83" name="object 83"/>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84" name="object 84"/>
          <p:cNvGrpSpPr/>
          <p:nvPr/>
        </p:nvGrpSpPr>
        <p:grpSpPr>
          <a:xfrm>
            <a:off x="4477448" y="1370012"/>
            <a:ext cx="3378835" cy="2629535"/>
            <a:chOff x="4477448" y="1370012"/>
            <a:chExt cx="3378835" cy="2629535"/>
          </a:xfrm>
        </p:grpSpPr>
        <p:pic>
          <p:nvPicPr>
            <p:cNvPr id="85" name="object 85"/>
            <p:cNvPicPr/>
            <p:nvPr/>
          </p:nvPicPr>
          <p:blipFill>
            <a:blip r:embed="rId8" cstate="print"/>
            <a:stretch>
              <a:fillRect/>
            </a:stretch>
          </p:blipFill>
          <p:spPr>
            <a:xfrm>
              <a:off x="6013703" y="2356103"/>
              <a:ext cx="310959" cy="1642872"/>
            </a:xfrm>
            <a:prstGeom prst="rect">
              <a:avLst/>
            </a:prstGeom>
          </p:spPr>
        </p:pic>
        <p:sp>
          <p:nvSpPr>
            <p:cNvPr id="86" name="object 86"/>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sp>
          <p:nvSpPr>
            <p:cNvPr id="87" name="object 87"/>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88" name="object 88"/>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grpSp>
        <p:nvGrpSpPr>
          <p:cNvPr id="89" name="object 89"/>
          <p:cNvGrpSpPr/>
          <p:nvPr/>
        </p:nvGrpSpPr>
        <p:grpSpPr>
          <a:xfrm>
            <a:off x="6009132" y="1127734"/>
            <a:ext cx="2677795" cy="4892675"/>
            <a:chOff x="6009132" y="1127734"/>
            <a:chExt cx="2677795" cy="4892675"/>
          </a:xfrm>
        </p:grpSpPr>
        <p:pic>
          <p:nvPicPr>
            <p:cNvPr id="90" name="object 90"/>
            <p:cNvPicPr/>
            <p:nvPr/>
          </p:nvPicPr>
          <p:blipFill>
            <a:blip r:embed="rId9" cstate="print"/>
            <a:stretch>
              <a:fillRect/>
            </a:stretch>
          </p:blipFill>
          <p:spPr>
            <a:xfrm>
              <a:off x="6009132" y="1744967"/>
              <a:ext cx="310959" cy="423684"/>
            </a:xfrm>
            <a:prstGeom prst="rect">
              <a:avLst/>
            </a:prstGeom>
          </p:spPr>
        </p:pic>
        <p:pic>
          <p:nvPicPr>
            <p:cNvPr id="91" name="object 91"/>
            <p:cNvPicPr/>
            <p:nvPr/>
          </p:nvPicPr>
          <p:blipFill>
            <a:blip r:embed="rId10" cstate="print"/>
            <a:stretch>
              <a:fillRect/>
            </a:stretch>
          </p:blipFill>
          <p:spPr>
            <a:xfrm>
              <a:off x="6109716" y="1764029"/>
              <a:ext cx="114300" cy="228600"/>
            </a:xfrm>
            <a:prstGeom prst="rect">
              <a:avLst/>
            </a:prstGeom>
          </p:spPr>
        </p:pic>
        <p:pic>
          <p:nvPicPr>
            <p:cNvPr id="92" name="object 92"/>
            <p:cNvPicPr/>
            <p:nvPr/>
          </p:nvPicPr>
          <p:blipFill>
            <a:blip r:embed="rId9" cstate="print"/>
            <a:stretch>
              <a:fillRect/>
            </a:stretch>
          </p:blipFill>
          <p:spPr>
            <a:xfrm>
              <a:off x="6022848" y="4198607"/>
              <a:ext cx="310959" cy="423684"/>
            </a:xfrm>
            <a:prstGeom prst="rect">
              <a:avLst/>
            </a:prstGeom>
          </p:spPr>
        </p:pic>
        <p:pic>
          <p:nvPicPr>
            <p:cNvPr id="93" name="object 93"/>
            <p:cNvPicPr/>
            <p:nvPr/>
          </p:nvPicPr>
          <p:blipFill>
            <a:blip r:embed="rId10" cstate="print"/>
            <a:stretch>
              <a:fillRect/>
            </a:stretch>
          </p:blipFill>
          <p:spPr>
            <a:xfrm>
              <a:off x="6123432" y="4217669"/>
              <a:ext cx="114300" cy="228600"/>
            </a:xfrm>
            <a:prstGeom prst="rect">
              <a:avLst/>
            </a:prstGeom>
          </p:spPr>
        </p:pic>
        <p:pic>
          <p:nvPicPr>
            <p:cNvPr id="94" name="object 94"/>
            <p:cNvPicPr/>
            <p:nvPr/>
          </p:nvPicPr>
          <p:blipFill>
            <a:blip r:embed="rId11" cstate="print"/>
            <a:stretch>
              <a:fillRect/>
            </a:stretch>
          </p:blipFill>
          <p:spPr>
            <a:xfrm>
              <a:off x="6009132" y="1127734"/>
              <a:ext cx="310959" cy="431317"/>
            </a:xfrm>
            <a:prstGeom prst="rect">
              <a:avLst/>
            </a:prstGeom>
          </p:spPr>
        </p:pic>
        <p:pic>
          <p:nvPicPr>
            <p:cNvPr id="95" name="object 95"/>
            <p:cNvPicPr/>
            <p:nvPr/>
          </p:nvPicPr>
          <p:blipFill>
            <a:blip r:embed="rId12" cstate="print"/>
            <a:stretch>
              <a:fillRect/>
            </a:stretch>
          </p:blipFill>
          <p:spPr>
            <a:xfrm>
              <a:off x="6109716" y="1146809"/>
              <a:ext cx="114300" cy="236219"/>
            </a:xfrm>
            <a:prstGeom prst="rect">
              <a:avLst/>
            </a:prstGeom>
          </p:spPr>
        </p:pic>
        <p:pic>
          <p:nvPicPr>
            <p:cNvPr id="96" name="object 96"/>
            <p:cNvPicPr/>
            <p:nvPr/>
          </p:nvPicPr>
          <p:blipFill>
            <a:blip r:embed="rId13" cstate="print"/>
            <a:stretch>
              <a:fillRect/>
            </a:stretch>
          </p:blipFill>
          <p:spPr>
            <a:xfrm>
              <a:off x="7799832" y="1425003"/>
              <a:ext cx="877849" cy="310959"/>
            </a:xfrm>
            <a:prstGeom prst="rect">
              <a:avLst/>
            </a:prstGeom>
          </p:spPr>
        </p:pic>
        <p:sp>
          <p:nvSpPr>
            <p:cNvPr id="97" name="object 97"/>
            <p:cNvSpPr/>
            <p:nvPr/>
          </p:nvSpPr>
          <p:spPr>
            <a:xfrm>
              <a:off x="7842885" y="1504822"/>
              <a:ext cx="681355" cy="114300"/>
            </a:xfrm>
            <a:custGeom>
              <a:avLst/>
              <a:gdLst/>
              <a:ahLst/>
              <a:cxnLst/>
              <a:rect l="l" t="t" r="r" b="b"/>
              <a:pathLst>
                <a:path w="681354" h="114300">
                  <a:moveTo>
                    <a:pt x="644841" y="37718"/>
                  </a:moveTo>
                  <a:lnTo>
                    <a:pt x="585470" y="37718"/>
                  </a:lnTo>
                  <a:lnTo>
                    <a:pt x="586232" y="75818"/>
                  </a:lnTo>
                  <a:lnTo>
                    <a:pt x="567096" y="76175"/>
                  </a:lnTo>
                  <a:lnTo>
                    <a:pt x="567817" y="114300"/>
                  </a:lnTo>
                  <a:lnTo>
                    <a:pt x="681101" y="54990"/>
                  </a:lnTo>
                  <a:lnTo>
                    <a:pt x="644841" y="37718"/>
                  </a:lnTo>
                  <a:close/>
                </a:path>
                <a:path w="681354" h="114300">
                  <a:moveTo>
                    <a:pt x="566377" y="38075"/>
                  </a:moveTo>
                  <a:lnTo>
                    <a:pt x="0" y="48640"/>
                  </a:lnTo>
                  <a:lnTo>
                    <a:pt x="762" y="86740"/>
                  </a:lnTo>
                  <a:lnTo>
                    <a:pt x="567096" y="76175"/>
                  </a:lnTo>
                  <a:lnTo>
                    <a:pt x="566377" y="38075"/>
                  </a:lnTo>
                  <a:close/>
                </a:path>
                <a:path w="681354" h="114300">
                  <a:moveTo>
                    <a:pt x="585470" y="37718"/>
                  </a:moveTo>
                  <a:lnTo>
                    <a:pt x="566377" y="38075"/>
                  </a:lnTo>
                  <a:lnTo>
                    <a:pt x="567096" y="76175"/>
                  </a:lnTo>
                  <a:lnTo>
                    <a:pt x="586232" y="75818"/>
                  </a:lnTo>
                  <a:lnTo>
                    <a:pt x="585470" y="37718"/>
                  </a:lnTo>
                  <a:close/>
                </a:path>
                <a:path w="681354" h="114300">
                  <a:moveTo>
                    <a:pt x="565658" y="0"/>
                  </a:moveTo>
                  <a:lnTo>
                    <a:pt x="566377" y="38075"/>
                  </a:lnTo>
                  <a:lnTo>
                    <a:pt x="585470" y="37718"/>
                  </a:lnTo>
                  <a:lnTo>
                    <a:pt x="644841" y="37718"/>
                  </a:lnTo>
                  <a:lnTo>
                    <a:pt x="565658" y="0"/>
                  </a:lnTo>
                  <a:close/>
                </a:path>
              </a:pathLst>
            </a:custGeom>
            <a:solidFill>
              <a:srgbClr val="8063A1"/>
            </a:solidFill>
          </p:spPr>
          <p:txBody>
            <a:bodyPr wrap="square" lIns="0" tIns="0" rIns="0" bIns="0" rtlCol="0"/>
            <a:lstStyle/>
            <a:p>
              <a:endParaRPr/>
            </a:p>
          </p:txBody>
        </p:sp>
        <p:pic>
          <p:nvPicPr>
            <p:cNvPr id="98" name="object 98"/>
            <p:cNvPicPr/>
            <p:nvPr/>
          </p:nvPicPr>
          <p:blipFill>
            <a:blip r:embed="rId14" cstate="print"/>
            <a:stretch>
              <a:fillRect/>
            </a:stretch>
          </p:blipFill>
          <p:spPr>
            <a:xfrm>
              <a:off x="7799832" y="3866451"/>
              <a:ext cx="882396" cy="310959"/>
            </a:xfrm>
            <a:prstGeom prst="rect">
              <a:avLst/>
            </a:prstGeom>
          </p:spPr>
        </p:pic>
        <p:sp>
          <p:nvSpPr>
            <p:cNvPr id="99" name="object 99"/>
            <p:cNvSpPr/>
            <p:nvPr/>
          </p:nvSpPr>
          <p:spPr>
            <a:xfrm>
              <a:off x="7843011" y="3941952"/>
              <a:ext cx="686435" cy="114300"/>
            </a:xfrm>
            <a:custGeom>
              <a:avLst/>
              <a:gdLst/>
              <a:ahLst/>
              <a:cxnLst/>
              <a:rect l="l" t="t" r="r" b="b"/>
              <a:pathLst>
                <a:path w="686434" h="114300">
                  <a:moveTo>
                    <a:pt x="572643" y="0"/>
                  </a:moveTo>
                  <a:lnTo>
                    <a:pt x="572050" y="38071"/>
                  </a:lnTo>
                  <a:lnTo>
                    <a:pt x="591058" y="38354"/>
                  </a:lnTo>
                  <a:lnTo>
                    <a:pt x="590550" y="76454"/>
                  </a:lnTo>
                  <a:lnTo>
                    <a:pt x="571453" y="76454"/>
                  </a:lnTo>
                  <a:lnTo>
                    <a:pt x="570865" y="114300"/>
                  </a:lnTo>
                  <a:lnTo>
                    <a:pt x="649414" y="76454"/>
                  </a:lnTo>
                  <a:lnTo>
                    <a:pt x="590550" y="76454"/>
                  </a:lnTo>
                  <a:lnTo>
                    <a:pt x="571458" y="76170"/>
                  </a:lnTo>
                  <a:lnTo>
                    <a:pt x="650002" y="76170"/>
                  </a:lnTo>
                  <a:lnTo>
                    <a:pt x="686054" y="58801"/>
                  </a:lnTo>
                  <a:lnTo>
                    <a:pt x="572643" y="0"/>
                  </a:lnTo>
                  <a:close/>
                </a:path>
                <a:path w="686434" h="114300">
                  <a:moveTo>
                    <a:pt x="572050" y="38071"/>
                  </a:moveTo>
                  <a:lnTo>
                    <a:pt x="571458" y="76170"/>
                  </a:lnTo>
                  <a:lnTo>
                    <a:pt x="590550" y="76454"/>
                  </a:lnTo>
                  <a:lnTo>
                    <a:pt x="591058" y="38354"/>
                  </a:lnTo>
                  <a:lnTo>
                    <a:pt x="572050" y="38071"/>
                  </a:lnTo>
                  <a:close/>
                </a:path>
                <a:path w="686434" h="114300">
                  <a:moveTo>
                    <a:pt x="508" y="29591"/>
                  </a:moveTo>
                  <a:lnTo>
                    <a:pt x="0" y="67691"/>
                  </a:lnTo>
                  <a:lnTo>
                    <a:pt x="571458" y="76170"/>
                  </a:lnTo>
                  <a:lnTo>
                    <a:pt x="572050" y="38071"/>
                  </a:lnTo>
                  <a:lnTo>
                    <a:pt x="508" y="29591"/>
                  </a:lnTo>
                  <a:close/>
                </a:path>
              </a:pathLst>
            </a:custGeom>
            <a:solidFill>
              <a:srgbClr val="8063A1"/>
            </a:solidFill>
          </p:spPr>
          <p:txBody>
            <a:bodyPr wrap="square" lIns="0" tIns="0" rIns="0" bIns="0" rtlCol="0"/>
            <a:lstStyle/>
            <a:p>
              <a:endParaRPr/>
            </a:p>
          </p:txBody>
        </p:sp>
        <p:pic>
          <p:nvPicPr>
            <p:cNvPr id="100" name="object 100"/>
            <p:cNvPicPr/>
            <p:nvPr/>
          </p:nvPicPr>
          <p:blipFill>
            <a:blip r:embed="rId15" cstate="print"/>
            <a:stretch>
              <a:fillRect/>
            </a:stretch>
          </p:blipFill>
          <p:spPr>
            <a:xfrm>
              <a:off x="7799832" y="5708903"/>
              <a:ext cx="886993" cy="310959"/>
            </a:xfrm>
            <a:prstGeom prst="rect">
              <a:avLst/>
            </a:prstGeom>
          </p:spPr>
        </p:pic>
        <p:sp>
          <p:nvSpPr>
            <p:cNvPr id="101" name="object 101"/>
            <p:cNvSpPr/>
            <p:nvPr/>
          </p:nvSpPr>
          <p:spPr>
            <a:xfrm>
              <a:off x="7843139" y="5785230"/>
              <a:ext cx="691515" cy="114300"/>
            </a:xfrm>
            <a:custGeom>
              <a:avLst/>
              <a:gdLst/>
              <a:ahLst/>
              <a:cxnLst/>
              <a:rect l="l" t="t" r="r" b="b"/>
              <a:pathLst>
                <a:path w="691515" h="114300">
                  <a:moveTo>
                    <a:pt x="577087" y="0"/>
                  </a:moveTo>
                  <a:lnTo>
                    <a:pt x="576876" y="38109"/>
                  </a:lnTo>
                  <a:lnTo>
                    <a:pt x="595883" y="38214"/>
                  </a:lnTo>
                  <a:lnTo>
                    <a:pt x="595629" y="76314"/>
                  </a:lnTo>
                  <a:lnTo>
                    <a:pt x="576664" y="76314"/>
                  </a:lnTo>
                  <a:lnTo>
                    <a:pt x="576452" y="114300"/>
                  </a:lnTo>
                  <a:lnTo>
                    <a:pt x="653448" y="76314"/>
                  </a:lnTo>
                  <a:lnTo>
                    <a:pt x="595629" y="76314"/>
                  </a:lnTo>
                  <a:lnTo>
                    <a:pt x="653661" y="76209"/>
                  </a:lnTo>
                  <a:lnTo>
                    <a:pt x="691006" y="57785"/>
                  </a:lnTo>
                  <a:lnTo>
                    <a:pt x="577087" y="0"/>
                  </a:lnTo>
                  <a:close/>
                </a:path>
                <a:path w="691515" h="114300">
                  <a:moveTo>
                    <a:pt x="576876" y="38109"/>
                  </a:moveTo>
                  <a:lnTo>
                    <a:pt x="576664" y="76209"/>
                  </a:lnTo>
                  <a:lnTo>
                    <a:pt x="595629" y="76314"/>
                  </a:lnTo>
                  <a:lnTo>
                    <a:pt x="595883" y="38214"/>
                  </a:lnTo>
                  <a:lnTo>
                    <a:pt x="576876" y="38109"/>
                  </a:lnTo>
                  <a:close/>
                </a:path>
                <a:path w="691515" h="114300">
                  <a:moveTo>
                    <a:pt x="253" y="34925"/>
                  </a:moveTo>
                  <a:lnTo>
                    <a:pt x="0" y="73025"/>
                  </a:lnTo>
                  <a:lnTo>
                    <a:pt x="576664" y="76209"/>
                  </a:lnTo>
                  <a:lnTo>
                    <a:pt x="576876" y="38109"/>
                  </a:lnTo>
                  <a:lnTo>
                    <a:pt x="253" y="34925"/>
                  </a:lnTo>
                  <a:close/>
                </a:path>
              </a:pathLst>
            </a:custGeom>
            <a:solidFill>
              <a:srgbClr val="8063A1"/>
            </a:solidFill>
          </p:spPr>
          <p:txBody>
            <a:bodyPr wrap="square" lIns="0" tIns="0" rIns="0" bIns="0" rtlCol="0"/>
            <a:lstStyle/>
            <a:p>
              <a:endParaRPr/>
            </a:p>
          </p:txBody>
        </p:sp>
      </p:grpSp>
      <p:sp>
        <p:nvSpPr>
          <p:cNvPr id="102" name="object 102"/>
          <p:cNvSpPr txBox="1"/>
          <p:nvPr/>
        </p:nvSpPr>
        <p:spPr>
          <a:xfrm>
            <a:off x="6983730" y="4991861"/>
            <a:ext cx="1196340" cy="447040"/>
          </a:xfrm>
          <a:prstGeom prst="rect">
            <a:avLst/>
          </a:prstGeom>
          <a:solidFill>
            <a:srgbClr val="4F81BC"/>
          </a:solidFill>
          <a:ln w="25907">
            <a:solidFill>
              <a:srgbClr val="385D89"/>
            </a:solidFill>
          </a:ln>
        </p:spPr>
        <p:txBody>
          <a:bodyPr vert="horz" wrap="square" lIns="0" tIns="26669" rIns="0" bIns="0" rtlCol="0">
            <a:spAutoFit/>
          </a:bodyPr>
          <a:lstStyle/>
          <a:p>
            <a:pPr marL="90805">
              <a:lnSpc>
                <a:spcPct val="100000"/>
              </a:lnSpc>
              <a:spcBef>
                <a:spcPts val="209"/>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104" name="object 104"/>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03" name="object 103"/>
          <p:cNvSpPr txBox="1"/>
          <p:nvPr/>
        </p:nvSpPr>
        <p:spPr>
          <a:xfrm>
            <a:off x="7009638" y="2602229"/>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1440">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pic>
        <p:nvPicPr>
          <p:cNvPr id="106" name="Graphic 21"/>
          <p:cNvPicPr>
            <a:picLocks noChangeAspect="1"/>
          </p:cNvPicPr>
          <p:nvPr/>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299"/>
            <a:ext cx="2305141" cy="572466"/>
          </a:xfrm>
          <a:prstGeom prst="rect">
            <a:avLst/>
          </a:prstGeom>
        </p:spPr>
      </p:pic>
      <p:sp>
        <p:nvSpPr>
          <p:cNvPr id="105"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Decryption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64774151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06146" y="972438"/>
            <a:ext cx="11776075" cy="441960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105" dirty="0">
                <a:solidFill>
                  <a:srgbClr val="0F243E"/>
                </a:solidFill>
                <a:latin typeface="Microsoft Sans Serif"/>
                <a:cs typeface="Microsoft Sans Serif"/>
              </a:rPr>
              <a:t>Key2</a:t>
            </a:r>
            <a:r>
              <a:rPr sz="3100" spc="4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50" dirty="0">
                <a:solidFill>
                  <a:srgbClr val="0F243E"/>
                </a:solidFill>
                <a:latin typeface="Microsoft Sans Serif"/>
                <a:cs typeface="Microsoft Sans Serif"/>
              </a:rPr>
              <a:t> </a:t>
            </a:r>
            <a:r>
              <a:rPr sz="3100" spc="20" dirty="0">
                <a:solidFill>
                  <a:srgbClr val="0F243E"/>
                </a:solidFill>
                <a:latin typeface="Microsoft Sans Serif"/>
                <a:cs typeface="Microsoft Sans Serif"/>
              </a:rPr>
              <a:t>w4w5</a:t>
            </a:r>
            <a:endParaRPr sz="3100">
              <a:latin typeface="Microsoft Sans Serif"/>
              <a:cs typeface="Microsoft Sans Serif"/>
            </a:endParaRPr>
          </a:p>
          <a:p>
            <a:pPr marL="1497965">
              <a:lnSpc>
                <a:spcPct val="100000"/>
              </a:lnSpc>
              <a:spcBef>
                <a:spcPts val="2605"/>
              </a:spcBef>
            </a:pPr>
            <a:r>
              <a:rPr sz="3100" spc="-25" dirty="0">
                <a:solidFill>
                  <a:srgbClr val="0F243E"/>
                </a:solidFill>
                <a:latin typeface="Microsoft Sans Serif"/>
                <a:cs typeface="Microsoft Sans Serif"/>
              </a:rPr>
              <a:t>=</a:t>
            </a:r>
            <a:r>
              <a:rPr sz="3100" spc="60" dirty="0">
                <a:solidFill>
                  <a:srgbClr val="0F243E"/>
                </a:solidFill>
                <a:latin typeface="Microsoft Sans Serif"/>
                <a:cs typeface="Microsoft Sans Serif"/>
              </a:rPr>
              <a:t> 1000 0111 1010</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1111</a:t>
            </a:r>
            <a:endParaRPr sz="3100">
              <a:latin typeface="Microsoft Sans Serif"/>
              <a:cs typeface="Microsoft Sans Serif"/>
            </a:endParaRPr>
          </a:p>
          <a:p>
            <a:pPr marL="451484" indent="-439420">
              <a:lnSpc>
                <a:spcPct val="100000"/>
              </a:lnSpc>
              <a:spcBef>
                <a:spcPts val="2605"/>
              </a:spcBef>
              <a:buFont typeface="Wingdings"/>
              <a:buChar char=""/>
              <a:tabLst>
                <a:tab pos="452120" algn="l"/>
              </a:tabLst>
            </a:pPr>
            <a:r>
              <a:rPr sz="3100" spc="-105" dirty="0">
                <a:solidFill>
                  <a:srgbClr val="0F243E"/>
                </a:solidFill>
                <a:latin typeface="Microsoft Sans Serif"/>
                <a:cs typeface="Microsoft Sans Serif"/>
              </a:rPr>
              <a:t>C=</a:t>
            </a:r>
            <a:r>
              <a:rPr sz="3100" spc="60" dirty="0">
                <a:solidFill>
                  <a:srgbClr val="0F243E"/>
                </a:solidFill>
                <a:latin typeface="Microsoft Sans Serif"/>
                <a:cs typeface="Microsoft Sans Serif"/>
              </a:rPr>
              <a:t> 0010 0100</a:t>
            </a:r>
            <a:r>
              <a:rPr sz="3100" spc="4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1110 1100</a:t>
            </a:r>
            <a:endParaRPr sz="3100">
              <a:latin typeface="Microsoft Sans Serif"/>
              <a:cs typeface="Microsoft Sans Serif"/>
            </a:endParaRPr>
          </a:p>
          <a:p>
            <a:pPr marL="451484" indent="-439420">
              <a:lnSpc>
                <a:spcPct val="100000"/>
              </a:lnSpc>
              <a:spcBef>
                <a:spcPts val="2605"/>
              </a:spcBef>
              <a:buFont typeface="Wingdings"/>
              <a:buChar char=""/>
              <a:tabLst>
                <a:tab pos="452120" algn="l"/>
                <a:tab pos="1299845" algn="l"/>
                <a:tab pos="1742439" algn="l"/>
                <a:tab pos="2313940" algn="l"/>
                <a:tab pos="3341370" algn="l"/>
                <a:tab pos="3747770" algn="l"/>
                <a:tab pos="4838065" algn="l"/>
                <a:tab pos="5925820" algn="l"/>
                <a:tab pos="7014209" algn="l"/>
                <a:tab pos="8102600" algn="l"/>
                <a:tab pos="8675370" algn="l"/>
                <a:tab pos="9765665" algn="l"/>
                <a:tab pos="10854055" algn="l"/>
              </a:tabLst>
            </a:pPr>
            <a:r>
              <a:rPr sz="3100" spc="-565" dirty="0">
                <a:solidFill>
                  <a:srgbClr val="0F243E"/>
                </a:solidFill>
                <a:latin typeface="Microsoft Sans Serif"/>
                <a:cs typeface="Microsoft Sans Serif"/>
              </a:rPr>
              <a:t>R</a:t>
            </a:r>
            <a:r>
              <a:rPr sz="3100" spc="60" dirty="0">
                <a:solidFill>
                  <a:srgbClr val="0F243E"/>
                </a:solidFill>
                <a:latin typeface="Microsoft Sans Serif"/>
                <a:cs typeface="Microsoft Sans Serif"/>
              </a:rPr>
              <a:t>0</a:t>
            </a:r>
            <a:r>
              <a:rPr sz="3100" spc="-25" dirty="0">
                <a:solidFill>
                  <a:srgbClr val="0F243E"/>
                </a:solidFill>
                <a:latin typeface="Microsoft Sans Serif"/>
                <a:cs typeface="Microsoft Sans Serif"/>
              </a:rPr>
              <a:t>=</a:t>
            </a:r>
            <a:r>
              <a:rPr sz="3100" dirty="0">
                <a:solidFill>
                  <a:srgbClr val="0F243E"/>
                </a:solidFill>
                <a:latin typeface="Microsoft Sans Serif"/>
                <a:cs typeface="Microsoft Sans Serif"/>
              </a:rPr>
              <a:t>	</a:t>
            </a:r>
            <a:r>
              <a:rPr sz="3100" spc="-195" dirty="0">
                <a:solidFill>
                  <a:srgbClr val="0F243E"/>
                </a:solidFill>
                <a:latin typeface="Microsoft Sans Serif"/>
                <a:cs typeface="Microsoft Sans Serif"/>
              </a:rPr>
              <a:t>C</a:t>
            </a:r>
            <a:r>
              <a:rPr sz="3100" dirty="0">
                <a:solidFill>
                  <a:srgbClr val="0F243E"/>
                </a:solidFill>
                <a:latin typeface="Microsoft Sans Serif"/>
                <a:cs typeface="Microsoft Sans Serif"/>
              </a:rPr>
              <a:t>	</a:t>
            </a:r>
            <a:r>
              <a:rPr sz="3100" spc="-5" dirty="0">
                <a:solidFill>
                  <a:srgbClr val="0F243E"/>
                </a:solidFill>
                <a:latin typeface="Cambria Math"/>
                <a:cs typeface="Cambria Math"/>
              </a:rPr>
              <a:t>⊕</a:t>
            </a:r>
            <a:r>
              <a:rPr sz="3100" dirty="0">
                <a:solidFill>
                  <a:srgbClr val="0F243E"/>
                </a:solidFill>
                <a:latin typeface="Cambria Math"/>
                <a:cs typeface="Cambria Math"/>
              </a:rPr>
              <a:t>	</a:t>
            </a:r>
            <a:r>
              <a:rPr sz="3100" spc="-170" dirty="0">
                <a:solidFill>
                  <a:srgbClr val="0F243E"/>
                </a:solidFill>
                <a:latin typeface="Microsoft Sans Serif"/>
                <a:cs typeface="Microsoft Sans Serif"/>
              </a:rPr>
              <a:t>Ke</a:t>
            </a:r>
            <a:r>
              <a:rPr sz="3100" spc="-135" dirty="0">
                <a:solidFill>
                  <a:srgbClr val="0F243E"/>
                </a:solidFill>
                <a:latin typeface="Microsoft Sans Serif"/>
                <a:cs typeface="Microsoft Sans Serif"/>
              </a:rPr>
              <a:t>y</a:t>
            </a:r>
            <a:r>
              <a:rPr sz="3100" spc="65" dirty="0">
                <a:solidFill>
                  <a:srgbClr val="0F243E"/>
                </a:solidFill>
                <a:latin typeface="Microsoft Sans Serif"/>
                <a:cs typeface="Microsoft Sans Serif"/>
              </a:rPr>
              <a:t>2</a:t>
            </a:r>
            <a:r>
              <a:rPr sz="3100"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a:t>
            </a:r>
            <a:r>
              <a:rPr sz="3100" spc="65" dirty="0">
                <a:solidFill>
                  <a:srgbClr val="0F243E"/>
                </a:solidFill>
                <a:latin typeface="Microsoft Sans Serif"/>
                <a:cs typeface="Microsoft Sans Serif"/>
              </a:rPr>
              <a:t>0</a:t>
            </a:r>
            <a:r>
              <a:rPr sz="3100" dirty="0">
                <a:solidFill>
                  <a:srgbClr val="0F243E"/>
                </a:solidFill>
                <a:latin typeface="Microsoft Sans Serif"/>
                <a:cs typeface="Microsoft Sans Serif"/>
              </a:rPr>
              <a:t>	</a:t>
            </a:r>
            <a:r>
              <a:rPr sz="3100" spc="65" dirty="0">
                <a:solidFill>
                  <a:srgbClr val="0F243E"/>
                </a:solidFill>
                <a:latin typeface="Microsoft Sans Serif"/>
                <a:cs typeface="Microsoft Sans Serif"/>
              </a:rPr>
              <a:t>0</a:t>
            </a:r>
            <a:r>
              <a:rPr sz="3100" spc="45" dirty="0">
                <a:solidFill>
                  <a:srgbClr val="0F243E"/>
                </a:solidFill>
                <a:latin typeface="Microsoft Sans Serif"/>
                <a:cs typeface="Microsoft Sans Serif"/>
              </a:rPr>
              <a:t>1</a:t>
            </a:r>
            <a:r>
              <a:rPr sz="3100" spc="65" dirty="0">
                <a:solidFill>
                  <a:srgbClr val="0F243E"/>
                </a:solidFill>
                <a:latin typeface="Microsoft Sans Serif"/>
                <a:cs typeface="Microsoft Sans Serif"/>
              </a:rPr>
              <a:t>00</a:t>
            </a:r>
            <a:r>
              <a:rPr sz="310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111</a:t>
            </a:r>
            <a:r>
              <a:rPr sz="3100" spc="65" dirty="0">
                <a:solidFill>
                  <a:srgbClr val="0F243E"/>
                </a:solidFill>
                <a:latin typeface="Microsoft Sans Serif"/>
                <a:cs typeface="Microsoft Sans Serif"/>
              </a:rPr>
              <a:t>0</a:t>
            </a:r>
            <a:r>
              <a:rPr sz="310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a:t>
            </a:r>
            <a:r>
              <a:rPr sz="3100" spc="65" dirty="0">
                <a:solidFill>
                  <a:srgbClr val="0F243E"/>
                </a:solidFill>
                <a:latin typeface="Microsoft Sans Serif"/>
                <a:cs typeface="Microsoft Sans Serif"/>
              </a:rPr>
              <a:t>0</a:t>
            </a:r>
            <a:r>
              <a:rPr sz="3100" dirty="0">
                <a:solidFill>
                  <a:srgbClr val="0F243E"/>
                </a:solidFill>
                <a:latin typeface="Microsoft Sans Serif"/>
                <a:cs typeface="Microsoft Sans Serif"/>
              </a:rPr>
              <a:t>	</a:t>
            </a:r>
            <a:r>
              <a:rPr sz="3100" spc="-5" dirty="0">
                <a:solidFill>
                  <a:srgbClr val="0F243E"/>
                </a:solidFill>
                <a:latin typeface="Cambria Math"/>
                <a:cs typeface="Cambria Math"/>
              </a:rPr>
              <a:t>⊕</a:t>
            </a:r>
            <a:r>
              <a:rPr sz="3100" dirty="0">
                <a:solidFill>
                  <a:srgbClr val="0F243E"/>
                </a:solidFill>
                <a:latin typeface="Cambria Math"/>
                <a:cs typeface="Cambria Math"/>
              </a:rPr>
              <a:t>	</a:t>
            </a:r>
            <a:r>
              <a:rPr sz="3100" spc="60" dirty="0">
                <a:solidFill>
                  <a:srgbClr val="0F243E"/>
                </a:solidFill>
                <a:latin typeface="Microsoft Sans Serif"/>
                <a:cs typeface="Microsoft Sans Serif"/>
              </a:rPr>
              <a:t>100</a:t>
            </a:r>
            <a:r>
              <a:rPr sz="3100" spc="65" dirty="0">
                <a:solidFill>
                  <a:srgbClr val="0F243E"/>
                </a:solidFill>
                <a:latin typeface="Microsoft Sans Serif"/>
                <a:cs typeface="Microsoft Sans Serif"/>
              </a:rPr>
              <a:t>0</a:t>
            </a:r>
            <a:r>
              <a:rPr sz="3100" dirty="0">
                <a:solidFill>
                  <a:srgbClr val="0F243E"/>
                </a:solidFill>
                <a:latin typeface="Microsoft Sans Serif"/>
                <a:cs typeface="Microsoft Sans Serif"/>
              </a:rPr>
              <a:t>	</a:t>
            </a:r>
            <a:r>
              <a:rPr sz="3100" spc="65" dirty="0">
                <a:solidFill>
                  <a:srgbClr val="0F243E"/>
                </a:solidFill>
                <a:latin typeface="Microsoft Sans Serif"/>
                <a:cs typeface="Microsoft Sans Serif"/>
              </a:rPr>
              <a:t>0</a:t>
            </a:r>
            <a:r>
              <a:rPr sz="3100" spc="45" dirty="0">
                <a:solidFill>
                  <a:srgbClr val="0F243E"/>
                </a:solidFill>
                <a:latin typeface="Microsoft Sans Serif"/>
                <a:cs typeface="Microsoft Sans Serif"/>
              </a:rPr>
              <a:t>1</a:t>
            </a:r>
            <a:r>
              <a:rPr sz="3100" spc="65" dirty="0">
                <a:solidFill>
                  <a:srgbClr val="0F243E"/>
                </a:solidFill>
                <a:latin typeface="Microsoft Sans Serif"/>
                <a:cs typeface="Microsoft Sans Serif"/>
              </a:rPr>
              <a:t>11</a:t>
            </a:r>
            <a:r>
              <a:rPr sz="3100" dirty="0">
                <a:solidFill>
                  <a:srgbClr val="0F243E"/>
                </a:solidFill>
                <a:latin typeface="Microsoft Sans Serif"/>
                <a:cs typeface="Microsoft Sans Serif"/>
              </a:rPr>
              <a:t>	</a:t>
            </a:r>
            <a:r>
              <a:rPr sz="3100" spc="65" dirty="0">
                <a:solidFill>
                  <a:srgbClr val="0F243E"/>
                </a:solidFill>
                <a:latin typeface="Microsoft Sans Serif"/>
                <a:cs typeface="Microsoft Sans Serif"/>
              </a:rPr>
              <a:t>1010</a:t>
            </a:r>
            <a:endParaRPr sz="3100">
              <a:latin typeface="Microsoft Sans Serif"/>
              <a:cs typeface="Microsoft Sans Serif"/>
            </a:endParaRPr>
          </a:p>
          <a:p>
            <a:pPr marL="451484">
              <a:lnSpc>
                <a:spcPct val="100000"/>
              </a:lnSpc>
              <a:spcBef>
                <a:spcPts val="1860"/>
              </a:spcBef>
            </a:pPr>
            <a:r>
              <a:rPr sz="3100" spc="60" dirty="0">
                <a:solidFill>
                  <a:srgbClr val="0F243E"/>
                </a:solidFill>
                <a:latin typeface="Microsoft Sans Serif"/>
                <a:cs typeface="Microsoft Sans Serif"/>
              </a:rPr>
              <a:t>1111</a:t>
            </a:r>
            <a:endParaRPr sz="3100">
              <a:latin typeface="Microsoft Sans Serif"/>
              <a:cs typeface="Microsoft Sans Serif"/>
            </a:endParaRPr>
          </a:p>
          <a:p>
            <a:pPr marL="12700">
              <a:lnSpc>
                <a:spcPct val="100000"/>
              </a:lnSpc>
              <a:spcBef>
                <a:spcPts val="2605"/>
              </a:spcBef>
            </a:pPr>
            <a:r>
              <a:rPr sz="3100" spc="-5" dirty="0">
                <a:solidFill>
                  <a:srgbClr val="0F243E"/>
                </a:solidFill>
                <a:latin typeface="Wingdings"/>
                <a:cs typeface="Wingdings"/>
              </a:rPr>
              <a:t></a:t>
            </a:r>
            <a:r>
              <a:rPr sz="3100" spc="-90" dirty="0">
                <a:solidFill>
                  <a:srgbClr val="0F243E"/>
                </a:solidFill>
                <a:latin typeface="Times New Roman"/>
                <a:cs typeface="Times New Roman"/>
              </a:rPr>
              <a:t> </a:t>
            </a:r>
            <a:r>
              <a:rPr sz="3100" spc="40" dirty="0">
                <a:solidFill>
                  <a:srgbClr val="0F243E"/>
                </a:solidFill>
                <a:latin typeface="Microsoft Sans Serif"/>
                <a:cs typeface="Microsoft Sans Serif"/>
              </a:rPr>
              <a:t>=1010</a:t>
            </a:r>
            <a:r>
              <a:rPr sz="3100" spc="60" dirty="0">
                <a:solidFill>
                  <a:srgbClr val="0F243E"/>
                </a:solidFill>
                <a:latin typeface="Microsoft Sans Serif"/>
                <a:cs typeface="Microsoft Sans Serif"/>
              </a:rPr>
              <a:t> 0011 0100</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0011</a:t>
            </a:r>
            <a:endParaRPr sz="3100">
              <a:latin typeface="Microsoft Sans Serif"/>
              <a:cs typeface="Microsoft Sans Serif"/>
            </a:endParaRPr>
          </a:p>
        </p:txBody>
      </p:sp>
      <p:sp>
        <p:nvSpPr>
          <p:cNvPr id="9" name="object 9"/>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0" name="TextBox 9"/>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2"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Decryption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403672003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389661" y="333720"/>
            <a:ext cx="11594313" cy="5153950"/>
            <a:chOff x="389661" y="333720"/>
            <a:chExt cx="11594313" cy="5153950"/>
          </a:xfrm>
        </p:grpSpPr>
        <p:sp>
          <p:nvSpPr>
            <p:cNvPr id="3" name="object 3"/>
            <p:cNvSpPr/>
            <p:nvPr/>
          </p:nvSpPr>
          <p:spPr>
            <a:xfrm>
              <a:off x="8326374" y="3097530"/>
              <a:ext cx="3657600" cy="2390140"/>
            </a:xfrm>
            <a:custGeom>
              <a:avLst/>
              <a:gdLst/>
              <a:ahLst/>
              <a:cxnLst/>
              <a:rect l="l" t="t" r="r" b="b"/>
              <a:pathLst>
                <a:path w="3657600" h="2390140">
                  <a:moveTo>
                    <a:pt x="3657600" y="0"/>
                  </a:moveTo>
                  <a:lnTo>
                    <a:pt x="0" y="0"/>
                  </a:lnTo>
                  <a:lnTo>
                    <a:pt x="0" y="2389632"/>
                  </a:lnTo>
                  <a:lnTo>
                    <a:pt x="3657600" y="2389632"/>
                  </a:lnTo>
                  <a:lnTo>
                    <a:pt x="3657600" y="0"/>
                  </a:lnTo>
                  <a:close/>
                </a:path>
              </a:pathLst>
            </a:custGeom>
            <a:solidFill>
              <a:srgbClr val="4AACC5"/>
            </a:solidFill>
          </p:spPr>
          <p:txBody>
            <a:bodyPr wrap="square" lIns="0" tIns="0" rIns="0" bIns="0" rtlCol="0"/>
            <a:lstStyle/>
            <a:p>
              <a:endParaRPr/>
            </a:p>
          </p:txBody>
        </p:sp>
        <p:sp>
          <p:nvSpPr>
            <p:cNvPr id="4" name="object 4"/>
            <p:cNvSpPr/>
            <p:nvPr/>
          </p:nvSpPr>
          <p:spPr>
            <a:xfrm>
              <a:off x="8326374" y="3097530"/>
              <a:ext cx="3657600" cy="2390140"/>
            </a:xfrm>
            <a:custGeom>
              <a:avLst/>
              <a:gdLst/>
              <a:ahLst/>
              <a:cxnLst/>
              <a:rect l="l" t="t" r="r" b="b"/>
              <a:pathLst>
                <a:path w="3657600" h="2390140">
                  <a:moveTo>
                    <a:pt x="0" y="2389632"/>
                  </a:moveTo>
                  <a:lnTo>
                    <a:pt x="3657600" y="2389632"/>
                  </a:lnTo>
                  <a:lnTo>
                    <a:pt x="3657600" y="0"/>
                  </a:lnTo>
                  <a:lnTo>
                    <a:pt x="0" y="0"/>
                  </a:lnTo>
                  <a:lnTo>
                    <a:pt x="0" y="2389632"/>
                  </a:lnTo>
                  <a:close/>
                </a:path>
              </a:pathLst>
            </a:custGeom>
            <a:ln w="25908">
              <a:solidFill>
                <a:srgbClr val="357C91"/>
              </a:solidFill>
            </a:ln>
          </p:spPr>
          <p:txBody>
            <a:bodyPr wrap="square" lIns="0" tIns="0" rIns="0" bIns="0" rtlCol="0"/>
            <a:lstStyle/>
            <a:p>
              <a:endParaRPr/>
            </a:p>
          </p:txBody>
        </p:sp>
        <p:sp>
          <p:nvSpPr>
            <p:cNvPr id="5" name="object 5"/>
            <p:cNvSpPr/>
            <p:nvPr/>
          </p:nvSpPr>
          <p:spPr>
            <a:xfrm>
              <a:off x="8326374" y="1262634"/>
              <a:ext cx="3657600" cy="1762125"/>
            </a:xfrm>
            <a:custGeom>
              <a:avLst/>
              <a:gdLst/>
              <a:ahLst/>
              <a:cxnLst/>
              <a:rect l="l" t="t" r="r" b="b"/>
              <a:pathLst>
                <a:path w="3657600" h="1762125">
                  <a:moveTo>
                    <a:pt x="3657600" y="0"/>
                  </a:moveTo>
                  <a:lnTo>
                    <a:pt x="0" y="0"/>
                  </a:lnTo>
                  <a:lnTo>
                    <a:pt x="0" y="1761744"/>
                  </a:lnTo>
                  <a:lnTo>
                    <a:pt x="3657600" y="1761744"/>
                  </a:lnTo>
                  <a:lnTo>
                    <a:pt x="3657600" y="0"/>
                  </a:lnTo>
                  <a:close/>
                </a:path>
              </a:pathLst>
            </a:custGeom>
            <a:solidFill>
              <a:srgbClr val="4F81BC"/>
            </a:solidFill>
          </p:spPr>
          <p:txBody>
            <a:bodyPr wrap="square" lIns="0" tIns="0" rIns="0" bIns="0" rtlCol="0"/>
            <a:lstStyle/>
            <a:p>
              <a:endParaRPr/>
            </a:p>
          </p:txBody>
        </p:sp>
        <p:sp>
          <p:nvSpPr>
            <p:cNvPr id="6" name="object 6"/>
            <p:cNvSpPr/>
            <p:nvPr/>
          </p:nvSpPr>
          <p:spPr>
            <a:xfrm>
              <a:off x="8326374" y="1262634"/>
              <a:ext cx="3657600" cy="1762125"/>
            </a:xfrm>
            <a:custGeom>
              <a:avLst/>
              <a:gdLst/>
              <a:ahLst/>
              <a:cxnLst/>
              <a:rect l="l" t="t" r="r" b="b"/>
              <a:pathLst>
                <a:path w="3657600" h="1762125">
                  <a:moveTo>
                    <a:pt x="0" y="1761744"/>
                  </a:moveTo>
                  <a:lnTo>
                    <a:pt x="3657600" y="1761744"/>
                  </a:lnTo>
                  <a:lnTo>
                    <a:pt x="3657600" y="0"/>
                  </a:lnTo>
                  <a:lnTo>
                    <a:pt x="0" y="0"/>
                  </a:lnTo>
                  <a:lnTo>
                    <a:pt x="0" y="1761744"/>
                  </a:lnTo>
                  <a:close/>
                </a:path>
              </a:pathLst>
            </a:custGeom>
            <a:ln w="25908">
              <a:solidFill>
                <a:srgbClr val="385D89"/>
              </a:solidFill>
            </a:ln>
          </p:spPr>
          <p:txBody>
            <a:bodyPr wrap="square" lIns="0" tIns="0" rIns="0" bIns="0" rtlCol="0"/>
            <a:lstStyle/>
            <a:p>
              <a:endParaRPr/>
            </a:p>
          </p:txBody>
        </p:sp>
        <p:sp>
          <p:nvSpPr>
            <p:cNvPr id="7" name="object 7"/>
            <p:cNvSpPr/>
            <p:nvPr/>
          </p:nvSpPr>
          <p:spPr>
            <a:xfrm>
              <a:off x="8522208" y="25907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8" name="object 8"/>
            <p:cNvSpPr/>
            <p:nvPr/>
          </p:nvSpPr>
          <p:spPr>
            <a:xfrm>
              <a:off x="8522208" y="25907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sp>
          <p:nvSpPr>
            <p:cNvPr id="13" name="object 13"/>
            <p:cNvSpPr/>
            <p:nvPr/>
          </p:nvSpPr>
          <p:spPr>
            <a:xfrm>
              <a:off x="389661" y="333720"/>
              <a:ext cx="107950" cy="42545"/>
            </a:xfrm>
            <a:custGeom>
              <a:avLst/>
              <a:gdLst/>
              <a:ahLst/>
              <a:cxnLst/>
              <a:rect l="l" t="t" r="r" b="b"/>
              <a:pathLst>
                <a:path w="107950" h="42545">
                  <a:moveTo>
                    <a:pt x="107363" y="0"/>
                  </a:moveTo>
                  <a:lnTo>
                    <a:pt x="0" y="0"/>
                  </a:lnTo>
                  <a:lnTo>
                    <a:pt x="0" y="42326"/>
                  </a:lnTo>
                  <a:lnTo>
                    <a:pt x="107363" y="42326"/>
                  </a:lnTo>
                  <a:lnTo>
                    <a:pt x="107363" y="0"/>
                  </a:lnTo>
                  <a:close/>
                </a:path>
              </a:pathLst>
            </a:custGeom>
            <a:solidFill>
              <a:srgbClr val="FFFFFF"/>
            </a:solidFill>
          </p:spPr>
          <p:txBody>
            <a:bodyPr wrap="square" lIns="0" tIns="0" rIns="0" bIns="0" rtlCol="0"/>
            <a:lstStyle/>
            <a:p>
              <a:endParaRPr/>
            </a:p>
          </p:txBody>
        </p:sp>
      </p:grpSp>
      <p:sp>
        <p:nvSpPr>
          <p:cNvPr id="18" name="object 18"/>
          <p:cNvSpPr txBox="1"/>
          <p:nvPr/>
        </p:nvSpPr>
        <p:spPr>
          <a:xfrm>
            <a:off x="9270618" y="2600070"/>
            <a:ext cx="1859280"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0" dirty="0">
                <a:latin typeface="Calibri"/>
                <a:cs typeface="Calibri"/>
              </a:rPr>
              <a:t> </a:t>
            </a:r>
            <a:r>
              <a:rPr sz="2000" b="1" spc="-10" dirty="0">
                <a:latin typeface="Calibri"/>
                <a:cs typeface="Calibri"/>
              </a:rPr>
              <a:t>Row</a:t>
            </a:r>
            <a:endParaRPr sz="2000">
              <a:latin typeface="Calibri"/>
              <a:cs typeface="Calibri"/>
            </a:endParaRPr>
          </a:p>
        </p:txBody>
      </p:sp>
      <p:grpSp>
        <p:nvGrpSpPr>
          <p:cNvPr id="19" name="object 19"/>
          <p:cNvGrpSpPr/>
          <p:nvPr/>
        </p:nvGrpSpPr>
        <p:grpSpPr>
          <a:xfrm>
            <a:off x="8492997" y="3171189"/>
            <a:ext cx="3411220" cy="439420"/>
            <a:chOff x="8492997" y="3171189"/>
            <a:chExt cx="3411220" cy="439420"/>
          </a:xfrm>
        </p:grpSpPr>
        <p:sp>
          <p:nvSpPr>
            <p:cNvPr id="20" name="object 20"/>
            <p:cNvSpPr/>
            <p:nvPr/>
          </p:nvSpPr>
          <p:spPr>
            <a:xfrm>
              <a:off x="8522207" y="32003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1" name="object 21"/>
            <p:cNvSpPr/>
            <p:nvPr/>
          </p:nvSpPr>
          <p:spPr>
            <a:xfrm>
              <a:off x="8522207" y="32003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22" name="object 22"/>
          <p:cNvSpPr txBox="1"/>
          <p:nvPr/>
        </p:nvSpPr>
        <p:spPr>
          <a:xfrm>
            <a:off x="9058782" y="3209670"/>
            <a:ext cx="2280285"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400" dirty="0">
                <a:latin typeface="Calibri"/>
                <a:cs typeface="Calibri"/>
              </a:rPr>
              <a:t> </a:t>
            </a:r>
            <a:r>
              <a:rPr sz="2000" b="1" spc="-5" dirty="0">
                <a:latin typeface="Calibri"/>
                <a:cs typeface="Calibri"/>
              </a:rPr>
              <a:t>Mix</a:t>
            </a:r>
            <a:r>
              <a:rPr sz="2000" b="1" spc="-25" dirty="0">
                <a:latin typeface="Calibri"/>
                <a:cs typeface="Calibri"/>
              </a:rPr>
              <a:t> </a:t>
            </a:r>
            <a:r>
              <a:rPr sz="2000" b="1" dirty="0">
                <a:latin typeface="Calibri"/>
                <a:cs typeface="Calibri"/>
              </a:rPr>
              <a:t>Columns</a:t>
            </a:r>
            <a:endParaRPr sz="2000">
              <a:latin typeface="Calibri"/>
              <a:cs typeface="Calibri"/>
            </a:endParaRPr>
          </a:p>
        </p:txBody>
      </p:sp>
      <p:grpSp>
        <p:nvGrpSpPr>
          <p:cNvPr id="23" name="object 23"/>
          <p:cNvGrpSpPr/>
          <p:nvPr/>
        </p:nvGrpSpPr>
        <p:grpSpPr>
          <a:xfrm>
            <a:off x="8499093" y="3780790"/>
            <a:ext cx="3411220" cy="439420"/>
            <a:chOff x="8499093" y="3780790"/>
            <a:chExt cx="3411220" cy="439420"/>
          </a:xfrm>
        </p:grpSpPr>
        <p:sp>
          <p:nvSpPr>
            <p:cNvPr id="24" name="object 24"/>
            <p:cNvSpPr/>
            <p:nvPr/>
          </p:nvSpPr>
          <p:spPr>
            <a:xfrm>
              <a:off x="8528303" y="3810000"/>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5" name="object 25"/>
            <p:cNvSpPr/>
            <p:nvPr/>
          </p:nvSpPr>
          <p:spPr>
            <a:xfrm>
              <a:off x="8528303" y="3810000"/>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26" name="object 26"/>
          <p:cNvSpPr txBox="1"/>
          <p:nvPr/>
        </p:nvSpPr>
        <p:spPr>
          <a:xfrm>
            <a:off x="9390126"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sp>
        <p:nvSpPr>
          <p:cNvPr id="27" name="object 27"/>
          <p:cNvSpPr/>
          <p:nvPr/>
        </p:nvSpPr>
        <p:spPr>
          <a:xfrm>
            <a:off x="8522969" y="752094"/>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F79546"/>
            </a:solidFill>
          </a:ln>
        </p:spPr>
        <p:txBody>
          <a:bodyPr wrap="square" lIns="0" tIns="0" rIns="0" bIns="0" rtlCol="0"/>
          <a:lstStyle/>
          <a:p>
            <a:endParaRPr/>
          </a:p>
        </p:txBody>
      </p:sp>
      <p:sp>
        <p:nvSpPr>
          <p:cNvPr id="28" name="object 28"/>
          <p:cNvSpPr txBox="1"/>
          <p:nvPr/>
        </p:nvSpPr>
        <p:spPr>
          <a:xfrm>
            <a:off x="9351391" y="760298"/>
            <a:ext cx="1695450"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16-bit</a:t>
            </a:r>
            <a:r>
              <a:rPr sz="2000" b="1" spc="-55" dirty="0">
                <a:latin typeface="Calibri"/>
                <a:cs typeface="Calibri"/>
              </a:rPr>
              <a:t> </a:t>
            </a:r>
            <a:r>
              <a:rPr sz="2000" b="1" spc="-5" dirty="0">
                <a:latin typeface="Calibri"/>
                <a:cs typeface="Calibri"/>
              </a:rPr>
              <a:t>Plain</a:t>
            </a:r>
            <a:r>
              <a:rPr sz="2000" b="1" spc="-45" dirty="0">
                <a:latin typeface="Calibri"/>
                <a:cs typeface="Calibri"/>
              </a:rPr>
              <a:t> </a:t>
            </a:r>
            <a:r>
              <a:rPr sz="2000" b="1" spc="-20" dirty="0">
                <a:latin typeface="Calibri"/>
                <a:cs typeface="Calibri"/>
              </a:rPr>
              <a:t>text</a:t>
            </a:r>
            <a:endParaRPr sz="2000">
              <a:latin typeface="Calibri"/>
              <a:cs typeface="Calibri"/>
            </a:endParaRPr>
          </a:p>
        </p:txBody>
      </p:sp>
      <p:grpSp>
        <p:nvGrpSpPr>
          <p:cNvPr id="29" name="object 29"/>
          <p:cNvGrpSpPr/>
          <p:nvPr/>
        </p:nvGrpSpPr>
        <p:grpSpPr>
          <a:xfrm>
            <a:off x="8499093" y="4402582"/>
            <a:ext cx="3411220" cy="2164715"/>
            <a:chOff x="8499093" y="4402582"/>
            <a:chExt cx="3411220" cy="2164715"/>
          </a:xfrm>
        </p:grpSpPr>
        <p:sp>
          <p:nvSpPr>
            <p:cNvPr id="30" name="object 30"/>
            <p:cNvSpPr/>
            <p:nvPr/>
          </p:nvSpPr>
          <p:spPr>
            <a:xfrm>
              <a:off x="8533637"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31" name="object 31"/>
            <p:cNvSpPr/>
            <p:nvPr/>
          </p:nvSpPr>
          <p:spPr>
            <a:xfrm>
              <a:off x="8528303" y="4431792"/>
              <a:ext cx="3352800" cy="381000"/>
            </a:xfrm>
            <a:custGeom>
              <a:avLst/>
              <a:gdLst/>
              <a:ahLst/>
              <a:cxnLst/>
              <a:rect l="l" t="t" r="r" b="b"/>
              <a:pathLst>
                <a:path w="3352800" h="381000">
                  <a:moveTo>
                    <a:pt x="3352800" y="0"/>
                  </a:moveTo>
                  <a:lnTo>
                    <a:pt x="0" y="0"/>
                  </a:lnTo>
                  <a:lnTo>
                    <a:pt x="0" y="380999"/>
                  </a:lnTo>
                  <a:lnTo>
                    <a:pt x="3352800" y="380999"/>
                  </a:lnTo>
                  <a:lnTo>
                    <a:pt x="3352800" y="0"/>
                  </a:lnTo>
                  <a:close/>
                </a:path>
              </a:pathLst>
            </a:custGeom>
            <a:solidFill>
              <a:srgbClr val="FFFFFF"/>
            </a:solidFill>
          </p:spPr>
          <p:txBody>
            <a:bodyPr wrap="square" lIns="0" tIns="0" rIns="0" bIns="0" rtlCol="0"/>
            <a:lstStyle/>
            <a:p>
              <a:endParaRPr/>
            </a:p>
          </p:txBody>
        </p:sp>
        <p:sp>
          <p:nvSpPr>
            <p:cNvPr id="32" name="object 32"/>
            <p:cNvSpPr/>
            <p:nvPr/>
          </p:nvSpPr>
          <p:spPr>
            <a:xfrm>
              <a:off x="8528303" y="4431792"/>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57912">
              <a:solidFill>
                <a:srgbClr val="4F81BC"/>
              </a:solidFill>
            </a:ln>
          </p:spPr>
          <p:txBody>
            <a:bodyPr wrap="square" lIns="0" tIns="0" rIns="0" bIns="0" rtlCol="0"/>
            <a:lstStyle/>
            <a:p>
              <a:endParaRPr/>
            </a:p>
          </p:txBody>
        </p:sp>
      </p:grpSp>
      <p:sp>
        <p:nvSpPr>
          <p:cNvPr id="33" name="object 33"/>
          <p:cNvSpPr txBox="1"/>
          <p:nvPr/>
        </p:nvSpPr>
        <p:spPr>
          <a:xfrm>
            <a:off x="8760714" y="4441952"/>
            <a:ext cx="288861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25" dirty="0">
                <a:latin typeface="Calibri"/>
                <a:cs typeface="Calibri"/>
              </a:rPr>
              <a:t> </a:t>
            </a:r>
            <a:r>
              <a:rPr sz="2000" b="1" dirty="0">
                <a:latin typeface="Calibri"/>
                <a:cs typeface="Calibri"/>
              </a:rPr>
              <a:t>Nibble</a:t>
            </a:r>
            <a:r>
              <a:rPr sz="2000" b="1" spc="-4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34" name="object 34"/>
          <p:cNvGrpSpPr/>
          <p:nvPr/>
        </p:nvGrpSpPr>
        <p:grpSpPr>
          <a:xfrm>
            <a:off x="8499093" y="5012182"/>
            <a:ext cx="3411220" cy="439420"/>
            <a:chOff x="8499093" y="5012182"/>
            <a:chExt cx="3411220" cy="439420"/>
          </a:xfrm>
        </p:grpSpPr>
        <p:sp>
          <p:nvSpPr>
            <p:cNvPr id="35" name="object 35"/>
            <p:cNvSpPr/>
            <p:nvPr/>
          </p:nvSpPr>
          <p:spPr>
            <a:xfrm>
              <a:off x="8528303" y="504139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6" name="object 36"/>
            <p:cNvSpPr/>
            <p:nvPr/>
          </p:nvSpPr>
          <p:spPr>
            <a:xfrm>
              <a:off x="8528303" y="504139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37" name="object 37"/>
          <p:cNvSpPr txBox="1"/>
          <p:nvPr/>
        </p:nvSpPr>
        <p:spPr>
          <a:xfrm>
            <a:off x="9275826" y="5051552"/>
            <a:ext cx="185864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5" dirty="0">
                <a:latin typeface="Calibri"/>
                <a:cs typeface="Calibri"/>
              </a:rPr>
              <a:t> </a:t>
            </a:r>
            <a:r>
              <a:rPr sz="2000" b="1" spc="-10" dirty="0">
                <a:latin typeface="Calibri"/>
                <a:cs typeface="Calibri"/>
              </a:rPr>
              <a:t>Row</a:t>
            </a:r>
            <a:endParaRPr sz="2000">
              <a:latin typeface="Calibri"/>
              <a:cs typeface="Calibri"/>
            </a:endParaRPr>
          </a:p>
        </p:txBody>
      </p:sp>
      <p:grpSp>
        <p:nvGrpSpPr>
          <p:cNvPr id="38" name="object 38"/>
          <p:cNvGrpSpPr/>
          <p:nvPr/>
        </p:nvGrpSpPr>
        <p:grpSpPr>
          <a:xfrm>
            <a:off x="8492997" y="1951989"/>
            <a:ext cx="3422015" cy="4109720"/>
            <a:chOff x="8492997" y="1951989"/>
            <a:chExt cx="3422015" cy="4109720"/>
          </a:xfrm>
        </p:grpSpPr>
        <p:sp>
          <p:nvSpPr>
            <p:cNvPr id="39" name="object 39"/>
            <p:cNvSpPr/>
            <p:nvPr/>
          </p:nvSpPr>
          <p:spPr>
            <a:xfrm>
              <a:off x="8532875" y="565099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sp>
          <p:nvSpPr>
            <p:cNvPr id="40" name="object 40"/>
            <p:cNvSpPr/>
            <p:nvPr/>
          </p:nvSpPr>
          <p:spPr>
            <a:xfrm>
              <a:off x="8522207" y="19811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1" name="object 41"/>
            <p:cNvSpPr/>
            <p:nvPr/>
          </p:nvSpPr>
          <p:spPr>
            <a:xfrm>
              <a:off x="8522207" y="19811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42" name="object 42"/>
          <p:cNvSpPr txBox="1"/>
          <p:nvPr/>
        </p:nvSpPr>
        <p:spPr>
          <a:xfrm>
            <a:off x="8755506" y="1989785"/>
            <a:ext cx="2889885" cy="331470"/>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20" dirty="0">
                <a:latin typeface="Calibri"/>
                <a:cs typeface="Calibri"/>
              </a:rPr>
              <a:t> </a:t>
            </a:r>
            <a:r>
              <a:rPr sz="2000" b="1" dirty="0">
                <a:latin typeface="Calibri"/>
                <a:cs typeface="Calibri"/>
              </a:rPr>
              <a:t>Nibble</a:t>
            </a:r>
            <a:r>
              <a:rPr sz="2000" b="1" spc="-3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43" name="object 43"/>
          <p:cNvGrpSpPr/>
          <p:nvPr/>
        </p:nvGrpSpPr>
        <p:grpSpPr>
          <a:xfrm>
            <a:off x="8509952" y="1356296"/>
            <a:ext cx="3378835" cy="407034"/>
            <a:chOff x="8509952" y="1356296"/>
            <a:chExt cx="3378835" cy="407034"/>
          </a:xfrm>
        </p:grpSpPr>
        <p:sp>
          <p:nvSpPr>
            <p:cNvPr id="44" name="object 44"/>
            <p:cNvSpPr/>
            <p:nvPr/>
          </p:nvSpPr>
          <p:spPr>
            <a:xfrm>
              <a:off x="8522970" y="136931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5" name="object 45"/>
            <p:cNvSpPr/>
            <p:nvPr/>
          </p:nvSpPr>
          <p:spPr>
            <a:xfrm>
              <a:off x="85229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6" name="object 46"/>
          <p:cNvSpPr txBox="1"/>
          <p:nvPr/>
        </p:nvSpPr>
        <p:spPr>
          <a:xfrm>
            <a:off x="9384918"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47" name="object 47"/>
          <p:cNvGrpSpPr/>
          <p:nvPr/>
        </p:nvGrpSpPr>
        <p:grpSpPr>
          <a:xfrm>
            <a:off x="4482020" y="960119"/>
            <a:ext cx="5881370" cy="5273040"/>
            <a:chOff x="4482020" y="960119"/>
            <a:chExt cx="5881370" cy="5273040"/>
          </a:xfrm>
        </p:grpSpPr>
        <p:pic>
          <p:nvPicPr>
            <p:cNvPr id="48" name="object 48"/>
            <p:cNvPicPr/>
            <p:nvPr/>
          </p:nvPicPr>
          <p:blipFill>
            <a:blip r:embed="rId2" cstate="print"/>
            <a:stretch>
              <a:fillRect/>
            </a:stretch>
          </p:blipFill>
          <p:spPr>
            <a:xfrm>
              <a:off x="10052304" y="5897879"/>
              <a:ext cx="310959" cy="335254"/>
            </a:xfrm>
            <a:prstGeom prst="rect">
              <a:avLst/>
            </a:prstGeom>
          </p:spPr>
        </p:pic>
        <p:pic>
          <p:nvPicPr>
            <p:cNvPr id="49" name="object 49"/>
            <p:cNvPicPr/>
            <p:nvPr/>
          </p:nvPicPr>
          <p:blipFill>
            <a:blip r:embed="rId3" cstate="print"/>
            <a:stretch>
              <a:fillRect/>
            </a:stretch>
          </p:blipFill>
          <p:spPr>
            <a:xfrm>
              <a:off x="10152888" y="6032754"/>
              <a:ext cx="114300" cy="139700"/>
            </a:xfrm>
            <a:prstGeom prst="rect">
              <a:avLst/>
            </a:prstGeom>
          </p:spPr>
        </p:pic>
        <p:pic>
          <p:nvPicPr>
            <p:cNvPr id="50" name="object 50"/>
            <p:cNvPicPr/>
            <p:nvPr/>
          </p:nvPicPr>
          <p:blipFill>
            <a:blip r:embed="rId4" cstate="print"/>
            <a:stretch>
              <a:fillRect/>
            </a:stretch>
          </p:blipFill>
          <p:spPr>
            <a:xfrm>
              <a:off x="10047732" y="5288279"/>
              <a:ext cx="310959" cy="425195"/>
            </a:xfrm>
            <a:prstGeom prst="rect">
              <a:avLst/>
            </a:prstGeom>
          </p:spPr>
        </p:pic>
        <p:pic>
          <p:nvPicPr>
            <p:cNvPr id="51" name="object 51"/>
            <p:cNvPicPr/>
            <p:nvPr/>
          </p:nvPicPr>
          <p:blipFill>
            <a:blip r:embed="rId5" cstate="print"/>
            <a:stretch>
              <a:fillRect/>
            </a:stretch>
          </p:blipFill>
          <p:spPr>
            <a:xfrm>
              <a:off x="10150855" y="5423154"/>
              <a:ext cx="114300" cy="229019"/>
            </a:xfrm>
            <a:prstGeom prst="rect">
              <a:avLst/>
            </a:prstGeom>
          </p:spPr>
        </p:pic>
        <p:pic>
          <p:nvPicPr>
            <p:cNvPr id="52" name="object 52"/>
            <p:cNvPicPr/>
            <p:nvPr/>
          </p:nvPicPr>
          <p:blipFill>
            <a:blip r:embed="rId4" cstate="print"/>
            <a:stretch>
              <a:fillRect/>
            </a:stretch>
          </p:blipFill>
          <p:spPr>
            <a:xfrm>
              <a:off x="10037064" y="4692396"/>
              <a:ext cx="310959" cy="425195"/>
            </a:xfrm>
            <a:prstGeom prst="rect">
              <a:avLst/>
            </a:prstGeom>
          </p:spPr>
        </p:pic>
        <p:pic>
          <p:nvPicPr>
            <p:cNvPr id="53" name="object 53"/>
            <p:cNvPicPr/>
            <p:nvPr/>
          </p:nvPicPr>
          <p:blipFill>
            <a:blip r:embed="rId6" cstate="print"/>
            <a:stretch>
              <a:fillRect/>
            </a:stretch>
          </p:blipFill>
          <p:spPr>
            <a:xfrm>
              <a:off x="10140188" y="4827269"/>
              <a:ext cx="114300" cy="228981"/>
            </a:xfrm>
            <a:prstGeom prst="rect">
              <a:avLst/>
            </a:prstGeom>
          </p:spPr>
        </p:pic>
        <p:pic>
          <p:nvPicPr>
            <p:cNvPr id="54" name="object 54"/>
            <p:cNvPicPr/>
            <p:nvPr/>
          </p:nvPicPr>
          <p:blipFill>
            <a:blip r:embed="rId4" cstate="print"/>
            <a:stretch>
              <a:fillRect/>
            </a:stretch>
          </p:blipFill>
          <p:spPr>
            <a:xfrm>
              <a:off x="10030967" y="4038599"/>
              <a:ext cx="310959" cy="425195"/>
            </a:xfrm>
            <a:prstGeom prst="rect">
              <a:avLst/>
            </a:prstGeom>
          </p:spPr>
        </p:pic>
        <p:pic>
          <p:nvPicPr>
            <p:cNvPr id="55" name="object 55"/>
            <p:cNvPicPr/>
            <p:nvPr/>
          </p:nvPicPr>
          <p:blipFill>
            <a:blip r:embed="rId6" cstate="print"/>
            <a:stretch>
              <a:fillRect/>
            </a:stretch>
          </p:blipFill>
          <p:spPr>
            <a:xfrm>
              <a:off x="10134092" y="4173474"/>
              <a:ext cx="114300" cy="228981"/>
            </a:xfrm>
            <a:prstGeom prst="rect">
              <a:avLst/>
            </a:prstGeom>
          </p:spPr>
        </p:pic>
        <p:pic>
          <p:nvPicPr>
            <p:cNvPr id="56" name="object 56"/>
            <p:cNvPicPr/>
            <p:nvPr/>
          </p:nvPicPr>
          <p:blipFill>
            <a:blip r:embed="rId4" cstate="print"/>
            <a:stretch>
              <a:fillRect/>
            </a:stretch>
          </p:blipFill>
          <p:spPr>
            <a:xfrm>
              <a:off x="10047732" y="3428999"/>
              <a:ext cx="310959" cy="425195"/>
            </a:xfrm>
            <a:prstGeom prst="rect">
              <a:avLst/>
            </a:prstGeom>
          </p:spPr>
        </p:pic>
        <p:pic>
          <p:nvPicPr>
            <p:cNvPr id="57" name="object 57"/>
            <p:cNvPicPr/>
            <p:nvPr/>
          </p:nvPicPr>
          <p:blipFill>
            <a:blip r:embed="rId6" cstate="print"/>
            <a:stretch>
              <a:fillRect/>
            </a:stretch>
          </p:blipFill>
          <p:spPr>
            <a:xfrm>
              <a:off x="10150855" y="3563874"/>
              <a:ext cx="114300" cy="228981"/>
            </a:xfrm>
            <a:prstGeom prst="rect">
              <a:avLst/>
            </a:prstGeom>
          </p:spPr>
        </p:pic>
        <p:pic>
          <p:nvPicPr>
            <p:cNvPr id="58" name="object 58"/>
            <p:cNvPicPr/>
            <p:nvPr/>
          </p:nvPicPr>
          <p:blipFill>
            <a:blip r:embed="rId4" cstate="print"/>
            <a:stretch>
              <a:fillRect/>
            </a:stretch>
          </p:blipFill>
          <p:spPr>
            <a:xfrm>
              <a:off x="10047732" y="2819399"/>
              <a:ext cx="310959" cy="425196"/>
            </a:xfrm>
            <a:prstGeom prst="rect">
              <a:avLst/>
            </a:prstGeom>
          </p:spPr>
        </p:pic>
        <p:pic>
          <p:nvPicPr>
            <p:cNvPr id="59" name="object 59"/>
            <p:cNvPicPr/>
            <p:nvPr/>
          </p:nvPicPr>
          <p:blipFill>
            <a:blip r:embed="rId6" cstate="print"/>
            <a:stretch>
              <a:fillRect/>
            </a:stretch>
          </p:blipFill>
          <p:spPr>
            <a:xfrm>
              <a:off x="10150855" y="2954274"/>
              <a:ext cx="114300" cy="228980"/>
            </a:xfrm>
            <a:prstGeom prst="rect">
              <a:avLst/>
            </a:prstGeom>
          </p:spPr>
        </p:pic>
        <p:pic>
          <p:nvPicPr>
            <p:cNvPr id="60" name="object 60"/>
            <p:cNvPicPr/>
            <p:nvPr/>
          </p:nvPicPr>
          <p:blipFill>
            <a:blip r:embed="rId4" cstate="print"/>
            <a:stretch>
              <a:fillRect/>
            </a:stretch>
          </p:blipFill>
          <p:spPr>
            <a:xfrm>
              <a:off x="10037064" y="2221991"/>
              <a:ext cx="310959" cy="425196"/>
            </a:xfrm>
            <a:prstGeom prst="rect">
              <a:avLst/>
            </a:prstGeom>
          </p:spPr>
        </p:pic>
        <p:pic>
          <p:nvPicPr>
            <p:cNvPr id="61" name="object 61"/>
            <p:cNvPicPr/>
            <p:nvPr/>
          </p:nvPicPr>
          <p:blipFill>
            <a:blip r:embed="rId6" cstate="print"/>
            <a:stretch>
              <a:fillRect/>
            </a:stretch>
          </p:blipFill>
          <p:spPr>
            <a:xfrm>
              <a:off x="10140188" y="2356866"/>
              <a:ext cx="114300" cy="228981"/>
            </a:xfrm>
            <a:prstGeom prst="rect">
              <a:avLst/>
            </a:prstGeom>
          </p:spPr>
        </p:pic>
        <p:pic>
          <p:nvPicPr>
            <p:cNvPr id="62" name="object 62"/>
            <p:cNvPicPr/>
            <p:nvPr/>
          </p:nvPicPr>
          <p:blipFill>
            <a:blip r:embed="rId4" cstate="print"/>
            <a:stretch>
              <a:fillRect/>
            </a:stretch>
          </p:blipFill>
          <p:spPr>
            <a:xfrm>
              <a:off x="10047732" y="1571243"/>
              <a:ext cx="310959" cy="425196"/>
            </a:xfrm>
            <a:prstGeom prst="rect">
              <a:avLst/>
            </a:prstGeom>
          </p:spPr>
        </p:pic>
        <p:pic>
          <p:nvPicPr>
            <p:cNvPr id="63" name="object 63"/>
            <p:cNvPicPr/>
            <p:nvPr/>
          </p:nvPicPr>
          <p:blipFill>
            <a:blip r:embed="rId6" cstate="print"/>
            <a:stretch>
              <a:fillRect/>
            </a:stretch>
          </p:blipFill>
          <p:spPr>
            <a:xfrm>
              <a:off x="10150855" y="1706118"/>
              <a:ext cx="114300" cy="228981"/>
            </a:xfrm>
            <a:prstGeom prst="rect">
              <a:avLst/>
            </a:prstGeom>
          </p:spPr>
        </p:pic>
        <p:pic>
          <p:nvPicPr>
            <p:cNvPr id="64" name="object 64"/>
            <p:cNvPicPr/>
            <p:nvPr/>
          </p:nvPicPr>
          <p:blipFill>
            <a:blip r:embed="rId4" cstate="print"/>
            <a:stretch>
              <a:fillRect/>
            </a:stretch>
          </p:blipFill>
          <p:spPr>
            <a:xfrm>
              <a:off x="10037064" y="960119"/>
              <a:ext cx="310959" cy="425196"/>
            </a:xfrm>
            <a:prstGeom prst="rect">
              <a:avLst/>
            </a:prstGeom>
          </p:spPr>
        </p:pic>
        <p:pic>
          <p:nvPicPr>
            <p:cNvPr id="65" name="object 65"/>
            <p:cNvPicPr/>
            <p:nvPr/>
          </p:nvPicPr>
          <p:blipFill>
            <a:blip r:embed="rId6" cstate="print"/>
            <a:stretch>
              <a:fillRect/>
            </a:stretch>
          </p:blipFill>
          <p:spPr>
            <a:xfrm>
              <a:off x="10140188" y="1094993"/>
              <a:ext cx="114300" cy="228980"/>
            </a:xfrm>
            <a:prstGeom prst="rect">
              <a:avLst/>
            </a:prstGeom>
          </p:spPr>
        </p:pic>
        <p:sp>
          <p:nvSpPr>
            <p:cNvPr id="66" name="object 66"/>
            <p:cNvSpPr/>
            <p:nvPr/>
          </p:nvSpPr>
          <p:spPr>
            <a:xfrm>
              <a:off x="4495038" y="38229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67" name="object 67"/>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68" name="object 68"/>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69" name="object 69"/>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70" name="object 70"/>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grpSp>
        <p:nvGrpSpPr>
          <p:cNvPr id="71" name="object 71"/>
          <p:cNvGrpSpPr/>
          <p:nvPr/>
        </p:nvGrpSpPr>
        <p:grpSpPr>
          <a:xfrm>
            <a:off x="4477448" y="1981136"/>
            <a:ext cx="3388360" cy="4078604"/>
            <a:chOff x="4477448" y="1981136"/>
            <a:chExt cx="3388360" cy="4078604"/>
          </a:xfrm>
        </p:grpSpPr>
        <p:sp>
          <p:nvSpPr>
            <p:cNvPr id="72" name="object 72"/>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pic>
          <p:nvPicPr>
            <p:cNvPr id="73" name="object 73"/>
            <p:cNvPicPr/>
            <p:nvPr/>
          </p:nvPicPr>
          <p:blipFill>
            <a:blip r:embed="rId7" cstate="print"/>
            <a:stretch>
              <a:fillRect/>
            </a:stretch>
          </p:blipFill>
          <p:spPr>
            <a:xfrm>
              <a:off x="6018275" y="4808219"/>
              <a:ext cx="310959" cy="1033297"/>
            </a:xfrm>
            <a:prstGeom prst="rect">
              <a:avLst/>
            </a:prstGeom>
          </p:spPr>
        </p:pic>
        <p:sp>
          <p:nvSpPr>
            <p:cNvPr id="74" name="object 74"/>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75" name="object 75"/>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76" name="object 76"/>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77" name="object 77"/>
          <p:cNvGrpSpPr/>
          <p:nvPr/>
        </p:nvGrpSpPr>
        <p:grpSpPr>
          <a:xfrm>
            <a:off x="4477448" y="1370012"/>
            <a:ext cx="3378835" cy="2629535"/>
            <a:chOff x="4477448" y="1370012"/>
            <a:chExt cx="3378835" cy="2629535"/>
          </a:xfrm>
        </p:grpSpPr>
        <p:pic>
          <p:nvPicPr>
            <p:cNvPr id="78" name="object 78"/>
            <p:cNvPicPr/>
            <p:nvPr/>
          </p:nvPicPr>
          <p:blipFill>
            <a:blip r:embed="rId8" cstate="print"/>
            <a:stretch>
              <a:fillRect/>
            </a:stretch>
          </p:blipFill>
          <p:spPr>
            <a:xfrm>
              <a:off x="6013703" y="2356103"/>
              <a:ext cx="310959" cy="1642872"/>
            </a:xfrm>
            <a:prstGeom prst="rect">
              <a:avLst/>
            </a:prstGeom>
          </p:spPr>
        </p:pic>
        <p:sp>
          <p:nvSpPr>
            <p:cNvPr id="79" name="object 79"/>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sp>
          <p:nvSpPr>
            <p:cNvPr id="80" name="object 80"/>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81" name="object 81"/>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grpSp>
        <p:nvGrpSpPr>
          <p:cNvPr id="82" name="object 82"/>
          <p:cNvGrpSpPr/>
          <p:nvPr/>
        </p:nvGrpSpPr>
        <p:grpSpPr>
          <a:xfrm>
            <a:off x="6009132" y="1127734"/>
            <a:ext cx="2677795" cy="4892675"/>
            <a:chOff x="6009132" y="1127734"/>
            <a:chExt cx="2677795" cy="4892675"/>
          </a:xfrm>
        </p:grpSpPr>
        <p:pic>
          <p:nvPicPr>
            <p:cNvPr id="83" name="object 83"/>
            <p:cNvPicPr/>
            <p:nvPr/>
          </p:nvPicPr>
          <p:blipFill>
            <a:blip r:embed="rId9" cstate="print"/>
            <a:stretch>
              <a:fillRect/>
            </a:stretch>
          </p:blipFill>
          <p:spPr>
            <a:xfrm>
              <a:off x="6009132" y="1744967"/>
              <a:ext cx="310959" cy="423684"/>
            </a:xfrm>
            <a:prstGeom prst="rect">
              <a:avLst/>
            </a:prstGeom>
          </p:spPr>
        </p:pic>
        <p:pic>
          <p:nvPicPr>
            <p:cNvPr id="84" name="object 84"/>
            <p:cNvPicPr/>
            <p:nvPr/>
          </p:nvPicPr>
          <p:blipFill>
            <a:blip r:embed="rId10" cstate="print"/>
            <a:stretch>
              <a:fillRect/>
            </a:stretch>
          </p:blipFill>
          <p:spPr>
            <a:xfrm>
              <a:off x="6109716" y="1764029"/>
              <a:ext cx="114300" cy="228600"/>
            </a:xfrm>
            <a:prstGeom prst="rect">
              <a:avLst/>
            </a:prstGeom>
          </p:spPr>
        </p:pic>
        <p:pic>
          <p:nvPicPr>
            <p:cNvPr id="85" name="object 85"/>
            <p:cNvPicPr/>
            <p:nvPr/>
          </p:nvPicPr>
          <p:blipFill>
            <a:blip r:embed="rId9" cstate="print"/>
            <a:stretch>
              <a:fillRect/>
            </a:stretch>
          </p:blipFill>
          <p:spPr>
            <a:xfrm>
              <a:off x="6022848" y="4198607"/>
              <a:ext cx="310959" cy="423684"/>
            </a:xfrm>
            <a:prstGeom prst="rect">
              <a:avLst/>
            </a:prstGeom>
          </p:spPr>
        </p:pic>
        <p:pic>
          <p:nvPicPr>
            <p:cNvPr id="86" name="object 86"/>
            <p:cNvPicPr/>
            <p:nvPr/>
          </p:nvPicPr>
          <p:blipFill>
            <a:blip r:embed="rId10" cstate="print"/>
            <a:stretch>
              <a:fillRect/>
            </a:stretch>
          </p:blipFill>
          <p:spPr>
            <a:xfrm>
              <a:off x="6123432" y="4217669"/>
              <a:ext cx="114300" cy="228600"/>
            </a:xfrm>
            <a:prstGeom prst="rect">
              <a:avLst/>
            </a:prstGeom>
          </p:spPr>
        </p:pic>
        <p:pic>
          <p:nvPicPr>
            <p:cNvPr id="87" name="object 87"/>
            <p:cNvPicPr/>
            <p:nvPr/>
          </p:nvPicPr>
          <p:blipFill>
            <a:blip r:embed="rId11" cstate="print"/>
            <a:stretch>
              <a:fillRect/>
            </a:stretch>
          </p:blipFill>
          <p:spPr>
            <a:xfrm>
              <a:off x="6009132" y="1127734"/>
              <a:ext cx="310959" cy="431317"/>
            </a:xfrm>
            <a:prstGeom prst="rect">
              <a:avLst/>
            </a:prstGeom>
          </p:spPr>
        </p:pic>
        <p:pic>
          <p:nvPicPr>
            <p:cNvPr id="88" name="object 88"/>
            <p:cNvPicPr/>
            <p:nvPr/>
          </p:nvPicPr>
          <p:blipFill>
            <a:blip r:embed="rId12" cstate="print"/>
            <a:stretch>
              <a:fillRect/>
            </a:stretch>
          </p:blipFill>
          <p:spPr>
            <a:xfrm>
              <a:off x="6109716" y="1146809"/>
              <a:ext cx="114300" cy="236219"/>
            </a:xfrm>
            <a:prstGeom prst="rect">
              <a:avLst/>
            </a:prstGeom>
          </p:spPr>
        </p:pic>
        <p:pic>
          <p:nvPicPr>
            <p:cNvPr id="89" name="object 89"/>
            <p:cNvPicPr/>
            <p:nvPr/>
          </p:nvPicPr>
          <p:blipFill>
            <a:blip r:embed="rId13" cstate="print"/>
            <a:stretch>
              <a:fillRect/>
            </a:stretch>
          </p:blipFill>
          <p:spPr>
            <a:xfrm>
              <a:off x="7799832" y="1425003"/>
              <a:ext cx="877849" cy="310959"/>
            </a:xfrm>
            <a:prstGeom prst="rect">
              <a:avLst/>
            </a:prstGeom>
          </p:spPr>
        </p:pic>
        <p:sp>
          <p:nvSpPr>
            <p:cNvPr id="90" name="object 90"/>
            <p:cNvSpPr/>
            <p:nvPr/>
          </p:nvSpPr>
          <p:spPr>
            <a:xfrm>
              <a:off x="7842885" y="1504822"/>
              <a:ext cx="681355" cy="114300"/>
            </a:xfrm>
            <a:custGeom>
              <a:avLst/>
              <a:gdLst/>
              <a:ahLst/>
              <a:cxnLst/>
              <a:rect l="l" t="t" r="r" b="b"/>
              <a:pathLst>
                <a:path w="681354" h="114300">
                  <a:moveTo>
                    <a:pt x="644841" y="37718"/>
                  </a:moveTo>
                  <a:lnTo>
                    <a:pt x="585470" y="37718"/>
                  </a:lnTo>
                  <a:lnTo>
                    <a:pt x="586232" y="75818"/>
                  </a:lnTo>
                  <a:lnTo>
                    <a:pt x="567096" y="76175"/>
                  </a:lnTo>
                  <a:lnTo>
                    <a:pt x="567817" y="114300"/>
                  </a:lnTo>
                  <a:lnTo>
                    <a:pt x="681101" y="54990"/>
                  </a:lnTo>
                  <a:lnTo>
                    <a:pt x="644841" y="37718"/>
                  </a:lnTo>
                  <a:close/>
                </a:path>
                <a:path w="681354" h="114300">
                  <a:moveTo>
                    <a:pt x="566377" y="38075"/>
                  </a:moveTo>
                  <a:lnTo>
                    <a:pt x="0" y="48640"/>
                  </a:lnTo>
                  <a:lnTo>
                    <a:pt x="762" y="86740"/>
                  </a:lnTo>
                  <a:lnTo>
                    <a:pt x="567096" y="76175"/>
                  </a:lnTo>
                  <a:lnTo>
                    <a:pt x="566377" y="38075"/>
                  </a:lnTo>
                  <a:close/>
                </a:path>
                <a:path w="681354" h="114300">
                  <a:moveTo>
                    <a:pt x="585470" y="37718"/>
                  </a:moveTo>
                  <a:lnTo>
                    <a:pt x="566377" y="38075"/>
                  </a:lnTo>
                  <a:lnTo>
                    <a:pt x="567096" y="76175"/>
                  </a:lnTo>
                  <a:lnTo>
                    <a:pt x="586232" y="75818"/>
                  </a:lnTo>
                  <a:lnTo>
                    <a:pt x="585470" y="37718"/>
                  </a:lnTo>
                  <a:close/>
                </a:path>
                <a:path w="681354" h="114300">
                  <a:moveTo>
                    <a:pt x="565658" y="0"/>
                  </a:moveTo>
                  <a:lnTo>
                    <a:pt x="566377" y="38075"/>
                  </a:lnTo>
                  <a:lnTo>
                    <a:pt x="585470" y="37718"/>
                  </a:lnTo>
                  <a:lnTo>
                    <a:pt x="644841" y="37718"/>
                  </a:lnTo>
                  <a:lnTo>
                    <a:pt x="565658" y="0"/>
                  </a:lnTo>
                  <a:close/>
                </a:path>
              </a:pathLst>
            </a:custGeom>
            <a:solidFill>
              <a:srgbClr val="8063A1"/>
            </a:solidFill>
          </p:spPr>
          <p:txBody>
            <a:bodyPr wrap="square" lIns="0" tIns="0" rIns="0" bIns="0" rtlCol="0"/>
            <a:lstStyle/>
            <a:p>
              <a:endParaRPr/>
            </a:p>
          </p:txBody>
        </p:sp>
        <p:pic>
          <p:nvPicPr>
            <p:cNvPr id="91" name="object 91"/>
            <p:cNvPicPr/>
            <p:nvPr/>
          </p:nvPicPr>
          <p:blipFill>
            <a:blip r:embed="rId14" cstate="print"/>
            <a:stretch>
              <a:fillRect/>
            </a:stretch>
          </p:blipFill>
          <p:spPr>
            <a:xfrm>
              <a:off x="7799832" y="3866451"/>
              <a:ext cx="882396" cy="310959"/>
            </a:xfrm>
            <a:prstGeom prst="rect">
              <a:avLst/>
            </a:prstGeom>
          </p:spPr>
        </p:pic>
        <p:sp>
          <p:nvSpPr>
            <p:cNvPr id="92" name="object 92"/>
            <p:cNvSpPr/>
            <p:nvPr/>
          </p:nvSpPr>
          <p:spPr>
            <a:xfrm>
              <a:off x="7843011" y="3941952"/>
              <a:ext cx="686435" cy="114300"/>
            </a:xfrm>
            <a:custGeom>
              <a:avLst/>
              <a:gdLst/>
              <a:ahLst/>
              <a:cxnLst/>
              <a:rect l="l" t="t" r="r" b="b"/>
              <a:pathLst>
                <a:path w="686434" h="114300">
                  <a:moveTo>
                    <a:pt x="572643" y="0"/>
                  </a:moveTo>
                  <a:lnTo>
                    <a:pt x="572050" y="38071"/>
                  </a:lnTo>
                  <a:lnTo>
                    <a:pt x="591058" y="38354"/>
                  </a:lnTo>
                  <a:lnTo>
                    <a:pt x="590550" y="76454"/>
                  </a:lnTo>
                  <a:lnTo>
                    <a:pt x="571453" y="76454"/>
                  </a:lnTo>
                  <a:lnTo>
                    <a:pt x="570865" y="114300"/>
                  </a:lnTo>
                  <a:lnTo>
                    <a:pt x="649414" y="76454"/>
                  </a:lnTo>
                  <a:lnTo>
                    <a:pt x="590550" y="76454"/>
                  </a:lnTo>
                  <a:lnTo>
                    <a:pt x="571458" y="76170"/>
                  </a:lnTo>
                  <a:lnTo>
                    <a:pt x="650002" y="76170"/>
                  </a:lnTo>
                  <a:lnTo>
                    <a:pt x="686054" y="58801"/>
                  </a:lnTo>
                  <a:lnTo>
                    <a:pt x="572643" y="0"/>
                  </a:lnTo>
                  <a:close/>
                </a:path>
                <a:path w="686434" h="114300">
                  <a:moveTo>
                    <a:pt x="572050" y="38071"/>
                  </a:moveTo>
                  <a:lnTo>
                    <a:pt x="571458" y="76170"/>
                  </a:lnTo>
                  <a:lnTo>
                    <a:pt x="590550" y="76454"/>
                  </a:lnTo>
                  <a:lnTo>
                    <a:pt x="591058" y="38354"/>
                  </a:lnTo>
                  <a:lnTo>
                    <a:pt x="572050" y="38071"/>
                  </a:lnTo>
                  <a:close/>
                </a:path>
                <a:path w="686434" h="114300">
                  <a:moveTo>
                    <a:pt x="508" y="29591"/>
                  </a:moveTo>
                  <a:lnTo>
                    <a:pt x="0" y="67691"/>
                  </a:lnTo>
                  <a:lnTo>
                    <a:pt x="571458" y="76170"/>
                  </a:lnTo>
                  <a:lnTo>
                    <a:pt x="572050" y="38071"/>
                  </a:lnTo>
                  <a:lnTo>
                    <a:pt x="508" y="29591"/>
                  </a:lnTo>
                  <a:close/>
                </a:path>
              </a:pathLst>
            </a:custGeom>
            <a:solidFill>
              <a:srgbClr val="8063A1"/>
            </a:solidFill>
          </p:spPr>
          <p:txBody>
            <a:bodyPr wrap="square" lIns="0" tIns="0" rIns="0" bIns="0" rtlCol="0"/>
            <a:lstStyle/>
            <a:p>
              <a:endParaRPr/>
            </a:p>
          </p:txBody>
        </p:sp>
        <p:pic>
          <p:nvPicPr>
            <p:cNvPr id="93" name="object 93"/>
            <p:cNvPicPr/>
            <p:nvPr/>
          </p:nvPicPr>
          <p:blipFill>
            <a:blip r:embed="rId15" cstate="print"/>
            <a:stretch>
              <a:fillRect/>
            </a:stretch>
          </p:blipFill>
          <p:spPr>
            <a:xfrm>
              <a:off x="7799832" y="5708903"/>
              <a:ext cx="886993" cy="310959"/>
            </a:xfrm>
            <a:prstGeom prst="rect">
              <a:avLst/>
            </a:prstGeom>
          </p:spPr>
        </p:pic>
        <p:sp>
          <p:nvSpPr>
            <p:cNvPr id="94" name="object 94"/>
            <p:cNvSpPr/>
            <p:nvPr/>
          </p:nvSpPr>
          <p:spPr>
            <a:xfrm>
              <a:off x="7843139" y="5785230"/>
              <a:ext cx="691515" cy="114300"/>
            </a:xfrm>
            <a:custGeom>
              <a:avLst/>
              <a:gdLst/>
              <a:ahLst/>
              <a:cxnLst/>
              <a:rect l="l" t="t" r="r" b="b"/>
              <a:pathLst>
                <a:path w="691515" h="114300">
                  <a:moveTo>
                    <a:pt x="577087" y="0"/>
                  </a:moveTo>
                  <a:lnTo>
                    <a:pt x="576876" y="38109"/>
                  </a:lnTo>
                  <a:lnTo>
                    <a:pt x="595883" y="38214"/>
                  </a:lnTo>
                  <a:lnTo>
                    <a:pt x="595629" y="76314"/>
                  </a:lnTo>
                  <a:lnTo>
                    <a:pt x="576664" y="76314"/>
                  </a:lnTo>
                  <a:lnTo>
                    <a:pt x="576452" y="114300"/>
                  </a:lnTo>
                  <a:lnTo>
                    <a:pt x="653448" y="76314"/>
                  </a:lnTo>
                  <a:lnTo>
                    <a:pt x="595629" y="76314"/>
                  </a:lnTo>
                  <a:lnTo>
                    <a:pt x="653661" y="76209"/>
                  </a:lnTo>
                  <a:lnTo>
                    <a:pt x="691006" y="57785"/>
                  </a:lnTo>
                  <a:lnTo>
                    <a:pt x="577087" y="0"/>
                  </a:lnTo>
                  <a:close/>
                </a:path>
                <a:path w="691515" h="114300">
                  <a:moveTo>
                    <a:pt x="576876" y="38109"/>
                  </a:moveTo>
                  <a:lnTo>
                    <a:pt x="576664" y="76209"/>
                  </a:lnTo>
                  <a:lnTo>
                    <a:pt x="595629" y="76314"/>
                  </a:lnTo>
                  <a:lnTo>
                    <a:pt x="595883" y="38214"/>
                  </a:lnTo>
                  <a:lnTo>
                    <a:pt x="576876" y="38109"/>
                  </a:lnTo>
                  <a:close/>
                </a:path>
                <a:path w="691515" h="114300">
                  <a:moveTo>
                    <a:pt x="253" y="34925"/>
                  </a:moveTo>
                  <a:lnTo>
                    <a:pt x="0" y="73025"/>
                  </a:lnTo>
                  <a:lnTo>
                    <a:pt x="576664" y="76209"/>
                  </a:lnTo>
                  <a:lnTo>
                    <a:pt x="576876" y="38109"/>
                  </a:lnTo>
                  <a:lnTo>
                    <a:pt x="253" y="34925"/>
                  </a:lnTo>
                  <a:close/>
                </a:path>
              </a:pathLst>
            </a:custGeom>
            <a:solidFill>
              <a:srgbClr val="8063A1"/>
            </a:solidFill>
          </p:spPr>
          <p:txBody>
            <a:bodyPr wrap="square" lIns="0" tIns="0" rIns="0" bIns="0" rtlCol="0"/>
            <a:lstStyle/>
            <a:p>
              <a:endParaRPr/>
            </a:p>
          </p:txBody>
        </p:sp>
      </p:grpSp>
      <p:sp>
        <p:nvSpPr>
          <p:cNvPr id="95" name="object 95"/>
          <p:cNvSpPr txBox="1"/>
          <p:nvPr/>
        </p:nvSpPr>
        <p:spPr>
          <a:xfrm>
            <a:off x="6983730" y="4991861"/>
            <a:ext cx="1196340" cy="447040"/>
          </a:xfrm>
          <a:prstGeom prst="rect">
            <a:avLst/>
          </a:prstGeom>
          <a:solidFill>
            <a:srgbClr val="4AACC5"/>
          </a:solidFill>
          <a:ln w="25907">
            <a:solidFill>
              <a:srgbClr val="357C91"/>
            </a:solidFill>
          </a:ln>
        </p:spPr>
        <p:txBody>
          <a:bodyPr vert="horz" wrap="square" lIns="0" tIns="26669" rIns="0" bIns="0" rtlCol="0">
            <a:spAutoFit/>
          </a:bodyPr>
          <a:lstStyle/>
          <a:p>
            <a:pPr marL="90805">
              <a:lnSpc>
                <a:spcPct val="100000"/>
              </a:lnSpc>
              <a:spcBef>
                <a:spcPts val="209"/>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97" name="object 97"/>
          <p:cNvSpPr txBox="1"/>
          <p:nvPr/>
        </p:nvSpPr>
        <p:spPr>
          <a:xfrm>
            <a:off x="5899530" y="5726353"/>
            <a:ext cx="487680" cy="317500"/>
          </a:xfrm>
          <a:prstGeom prst="rect">
            <a:avLst/>
          </a:prstGeom>
        </p:spPr>
        <p:txBody>
          <a:bodyPr vert="horz" wrap="square" lIns="0" tIns="8890" rIns="0" bIns="0" rtlCol="0">
            <a:spAutoFit/>
          </a:bodyPr>
          <a:lstStyle/>
          <a:p>
            <a:pPr marL="12700">
              <a:lnSpc>
                <a:spcPct val="100000"/>
              </a:lnSpc>
              <a:spcBef>
                <a:spcPts val="70"/>
              </a:spcBef>
            </a:pPr>
            <a:r>
              <a:rPr sz="3000" spc="7" baseline="11111" dirty="0">
                <a:latin typeface="Cambria Math"/>
                <a:cs typeface="Cambria Math"/>
              </a:rPr>
              <a:t>𝒘</a:t>
            </a:r>
            <a:r>
              <a:rPr sz="1450" spc="5" dirty="0">
                <a:latin typeface="Cambria Math"/>
                <a:cs typeface="Cambria Math"/>
              </a:rPr>
              <a:t>𝟒,</a:t>
            </a:r>
            <a:r>
              <a:rPr sz="1450" spc="15" dirty="0">
                <a:latin typeface="Cambria Math"/>
                <a:cs typeface="Cambria Math"/>
              </a:rPr>
              <a:t>𝟓</a:t>
            </a:r>
            <a:endParaRPr sz="1450">
              <a:latin typeface="Cambria Math"/>
              <a:cs typeface="Cambria Math"/>
            </a:endParaRPr>
          </a:p>
        </p:txBody>
      </p:sp>
      <p:sp>
        <p:nvSpPr>
          <p:cNvPr id="98" name="object 98"/>
          <p:cNvSpPr txBox="1"/>
          <p:nvPr/>
        </p:nvSpPr>
        <p:spPr>
          <a:xfrm>
            <a:off x="9395206" y="5725083"/>
            <a:ext cx="1630680" cy="280035"/>
          </a:xfrm>
          <a:prstGeom prst="rect">
            <a:avLst/>
          </a:prstGeom>
        </p:spPr>
        <p:txBody>
          <a:bodyPr vert="horz" wrap="square" lIns="0" tIns="0" rIns="0" bIns="0" rtlCol="0">
            <a:spAutoFit/>
          </a:bodyPr>
          <a:lstStyle/>
          <a:p>
            <a:pPr marL="12700">
              <a:lnSpc>
                <a:spcPts val="2005"/>
              </a:lnSpc>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sp>
        <p:nvSpPr>
          <p:cNvPr id="99" name="object 99"/>
          <p:cNvSpPr txBox="1"/>
          <p:nvPr/>
        </p:nvSpPr>
        <p:spPr>
          <a:xfrm>
            <a:off x="9277857" y="6245682"/>
            <a:ext cx="1861820" cy="280035"/>
          </a:xfrm>
          <a:prstGeom prst="rect">
            <a:avLst/>
          </a:prstGeom>
        </p:spPr>
        <p:txBody>
          <a:bodyPr vert="horz" wrap="square" lIns="0" tIns="0" rIns="0" bIns="0" rtlCol="0">
            <a:spAutoFit/>
          </a:bodyPr>
          <a:lstStyle/>
          <a:p>
            <a:pPr marL="12700">
              <a:lnSpc>
                <a:spcPts val="2005"/>
              </a:lnSpc>
            </a:pPr>
            <a:r>
              <a:rPr sz="2000" b="1" dirty="0">
                <a:latin typeface="Calibri"/>
                <a:cs typeface="Calibri"/>
              </a:rPr>
              <a:t>16-bit</a:t>
            </a:r>
            <a:r>
              <a:rPr sz="2000" b="1" spc="-60" dirty="0">
                <a:latin typeface="Calibri"/>
                <a:cs typeface="Calibri"/>
              </a:rPr>
              <a:t> </a:t>
            </a:r>
            <a:r>
              <a:rPr sz="2000" b="1" spc="-5" dirty="0">
                <a:latin typeface="Calibri"/>
                <a:cs typeface="Calibri"/>
              </a:rPr>
              <a:t>Cipher</a:t>
            </a:r>
            <a:r>
              <a:rPr sz="2000" b="1" spc="-45" dirty="0">
                <a:latin typeface="Calibri"/>
                <a:cs typeface="Calibri"/>
              </a:rPr>
              <a:t> </a:t>
            </a:r>
            <a:r>
              <a:rPr sz="2000" b="1" spc="-20" dirty="0">
                <a:latin typeface="Calibri"/>
                <a:cs typeface="Calibri"/>
              </a:rPr>
              <a:t>text</a:t>
            </a:r>
            <a:endParaRPr sz="2000">
              <a:latin typeface="Calibri"/>
              <a:cs typeface="Calibri"/>
            </a:endParaRPr>
          </a:p>
        </p:txBody>
      </p:sp>
      <p:sp>
        <p:nvSpPr>
          <p:cNvPr id="100" name="object 100"/>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96" name="object 96"/>
          <p:cNvSpPr txBox="1"/>
          <p:nvPr/>
        </p:nvSpPr>
        <p:spPr>
          <a:xfrm>
            <a:off x="7009638" y="2602229"/>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1440">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sp>
        <p:nvSpPr>
          <p:cNvPr id="101" name="TextBox 100"/>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02" name="Graphic 21"/>
          <p:cNvPicPr>
            <a:picLocks noChangeAspect="1"/>
          </p:cNvPicPr>
          <p:nvPr/>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641603"/>
          </a:xfrm>
          <a:prstGeom prst="rect">
            <a:avLst/>
          </a:prstGeom>
        </p:spPr>
      </p:pic>
      <p:sp>
        <p:nvSpPr>
          <p:cNvPr id="103"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Decryption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166788732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8326374" y="1262634"/>
            <a:ext cx="3657600" cy="4225036"/>
            <a:chOff x="8326374" y="1262634"/>
            <a:chExt cx="3657600" cy="4225036"/>
          </a:xfrm>
        </p:grpSpPr>
        <p:sp>
          <p:nvSpPr>
            <p:cNvPr id="3" name="object 3"/>
            <p:cNvSpPr/>
            <p:nvPr/>
          </p:nvSpPr>
          <p:spPr>
            <a:xfrm>
              <a:off x="8326374" y="3097530"/>
              <a:ext cx="3657600" cy="2390140"/>
            </a:xfrm>
            <a:custGeom>
              <a:avLst/>
              <a:gdLst/>
              <a:ahLst/>
              <a:cxnLst/>
              <a:rect l="l" t="t" r="r" b="b"/>
              <a:pathLst>
                <a:path w="3657600" h="2390140">
                  <a:moveTo>
                    <a:pt x="3657600" y="0"/>
                  </a:moveTo>
                  <a:lnTo>
                    <a:pt x="0" y="0"/>
                  </a:lnTo>
                  <a:lnTo>
                    <a:pt x="0" y="2389632"/>
                  </a:lnTo>
                  <a:lnTo>
                    <a:pt x="3657600" y="2389632"/>
                  </a:lnTo>
                  <a:lnTo>
                    <a:pt x="3657600" y="0"/>
                  </a:lnTo>
                  <a:close/>
                </a:path>
              </a:pathLst>
            </a:custGeom>
            <a:solidFill>
              <a:srgbClr val="4F81BC"/>
            </a:solidFill>
          </p:spPr>
          <p:txBody>
            <a:bodyPr wrap="square" lIns="0" tIns="0" rIns="0" bIns="0" rtlCol="0"/>
            <a:lstStyle/>
            <a:p>
              <a:endParaRPr/>
            </a:p>
          </p:txBody>
        </p:sp>
        <p:sp>
          <p:nvSpPr>
            <p:cNvPr id="4" name="object 4"/>
            <p:cNvSpPr/>
            <p:nvPr/>
          </p:nvSpPr>
          <p:spPr>
            <a:xfrm>
              <a:off x="8326374" y="3097530"/>
              <a:ext cx="3657600" cy="2390140"/>
            </a:xfrm>
            <a:custGeom>
              <a:avLst/>
              <a:gdLst/>
              <a:ahLst/>
              <a:cxnLst/>
              <a:rect l="l" t="t" r="r" b="b"/>
              <a:pathLst>
                <a:path w="3657600" h="2390140">
                  <a:moveTo>
                    <a:pt x="0" y="2389632"/>
                  </a:moveTo>
                  <a:lnTo>
                    <a:pt x="3657600" y="2389632"/>
                  </a:lnTo>
                  <a:lnTo>
                    <a:pt x="3657600" y="0"/>
                  </a:lnTo>
                  <a:lnTo>
                    <a:pt x="0" y="0"/>
                  </a:lnTo>
                  <a:lnTo>
                    <a:pt x="0" y="2389632"/>
                  </a:lnTo>
                  <a:close/>
                </a:path>
              </a:pathLst>
            </a:custGeom>
            <a:ln w="25908">
              <a:solidFill>
                <a:srgbClr val="385D89"/>
              </a:solidFill>
            </a:ln>
          </p:spPr>
          <p:txBody>
            <a:bodyPr wrap="square" lIns="0" tIns="0" rIns="0" bIns="0" rtlCol="0"/>
            <a:lstStyle/>
            <a:p>
              <a:endParaRPr/>
            </a:p>
          </p:txBody>
        </p:sp>
        <p:sp>
          <p:nvSpPr>
            <p:cNvPr id="5" name="object 5"/>
            <p:cNvSpPr/>
            <p:nvPr/>
          </p:nvSpPr>
          <p:spPr>
            <a:xfrm>
              <a:off x="8326374" y="1262634"/>
              <a:ext cx="3657600" cy="1762125"/>
            </a:xfrm>
            <a:custGeom>
              <a:avLst/>
              <a:gdLst/>
              <a:ahLst/>
              <a:cxnLst/>
              <a:rect l="l" t="t" r="r" b="b"/>
              <a:pathLst>
                <a:path w="3657600" h="1762125">
                  <a:moveTo>
                    <a:pt x="3657600" y="0"/>
                  </a:moveTo>
                  <a:lnTo>
                    <a:pt x="0" y="0"/>
                  </a:lnTo>
                  <a:lnTo>
                    <a:pt x="0" y="1761744"/>
                  </a:lnTo>
                  <a:lnTo>
                    <a:pt x="3657600" y="1761744"/>
                  </a:lnTo>
                  <a:lnTo>
                    <a:pt x="3657600" y="0"/>
                  </a:lnTo>
                  <a:close/>
                </a:path>
              </a:pathLst>
            </a:custGeom>
            <a:solidFill>
              <a:srgbClr val="4F81BC"/>
            </a:solidFill>
          </p:spPr>
          <p:txBody>
            <a:bodyPr wrap="square" lIns="0" tIns="0" rIns="0" bIns="0" rtlCol="0"/>
            <a:lstStyle/>
            <a:p>
              <a:endParaRPr/>
            </a:p>
          </p:txBody>
        </p:sp>
        <p:sp>
          <p:nvSpPr>
            <p:cNvPr id="6" name="object 6"/>
            <p:cNvSpPr/>
            <p:nvPr/>
          </p:nvSpPr>
          <p:spPr>
            <a:xfrm>
              <a:off x="8326374" y="1262634"/>
              <a:ext cx="3657600" cy="1762125"/>
            </a:xfrm>
            <a:custGeom>
              <a:avLst/>
              <a:gdLst/>
              <a:ahLst/>
              <a:cxnLst/>
              <a:rect l="l" t="t" r="r" b="b"/>
              <a:pathLst>
                <a:path w="3657600" h="1762125">
                  <a:moveTo>
                    <a:pt x="0" y="1761744"/>
                  </a:moveTo>
                  <a:lnTo>
                    <a:pt x="3657600" y="1761744"/>
                  </a:lnTo>
                  <a:lnTo>
                    <a:pt x="3657600" y="0"/>
                  </a:lnTo>
                  <a:lnTo>
                    <a:pt x="0" y="0"/>
                  </a:lnTo>
                  <a:lnTo>
                    <a:pt x="0" y="1761744"/>
                  </a:lnTo>
                  <a:close/>
                </a:path>
              </a:pathLst>
            </a:custGeom>
            <a:ln w="25908">
              <a:solidFill>
                <a:srgbClr val="385D89"/>
              </a:solidFill>
            </a:ln>
          </p:spPr>
          <p:txBody>
            <a:bodyPr wrap="square" lIns="0" tIns="0" rIns="0" bIns="0" rtlCol="0"/>
            <a:lstStyle/>
            <a:p>
              <a:endParaRPr/>
            </a:p>
          </p:txBody>
        </p:sp>
        <p:sp>
          <p:nvSpPr>
            <p:cNvPr id="7" name="object 7"/>
            <p:cNvSpPr/>
            <p:nvPr/>
          </p:nvSpPr>
          <p:spPr>
            <a:xfrm>
              <a:off x="8522208" y="25907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8" name="object 8"/>
            <p:cNvSpPr/>
            <p:nvPr/>
          </p:nvSpPr>
          <p:spPr>
            <a:xfrm>
              <a:off x="8522208" y="25907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18" name="object 18"/>
          <p:cNvSpPr txBox="1"/>
          <p:nvPr/>
        </p:nvSpPr>
        <p:spPr>
          <a:xfrm>
            <a:off x="9270618" y="2600070"/>
            <a:ext cx="1859280"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0" dirty="0">
                <a:latin typeface="Calibri"/>
                <a:cs typeface="Calibri"/>
              </a:rPr>
              <a:t> </a:t>
            </a:r>
            <a:r>
              <a:rPr sz="2000" b="1" spc="-10" dirty="0">
                <a:latin typeface="Calibri"/>
                <a:cs typeface="Calibri"/>
              </a:rPr>
              <a:t>Row</a:t>
            </a:r>
            <a:endParaRPr sz="2000">
              <a:latin typeface="Calibri"/>
              <a:cs typeface="Calibri"/>
            </a:endParaRPr>
          </a:p>
        </p:txBody>
      </p:sp>
      <p:grpSp>
        <p:nvGrpSpPr>
          <p:cNvPr id="19" name="object 19"/>
          <p:cNvGrpSpPr/>
          <p:nvPr/>
        </p:nvGrpSpPr>
        <p:grpSpPr>
          <a:xfrm>
            <a:off x="8492997" y="3171189"/>
            <a:ext cx="3411220" cy="439420"/>
            <a:chOff x="8492997" y="3171189"/>
            <a:chExt cx="3411220" cy="439420"/>
          </a:xfrm>
        </p:grpSpPr>
        <p:sp>
          <p:nvSpPr>
            <p:cNvPr id="20" name="object 20"/>
            <p:cNvSpPr/>
            <p:nvPr/>
          </p:nvSpPr>
          <p:spPr>
            <a:xfrm>
              <a:off x="8522207" y="32003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1" name="object 21"/>
            <p:cNvSpPr/>
            <p:nvPr/>
          </p:nvSpPr>
          <p:spPr>
            <a:xfrm>
              <a:off x="8522207" y="32003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22" name="object 22"/>
          <p:cNvSpPr txBox="1"/>
          <p:nvPr/>
        </p:nvSpPr>
        <p:spPr>
          <a:xfrm>
            <a:off x="9058782" y="3209670"/>
            <a:ext cx="2280285"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400" dirty="0">
                <a:latin typeface="Calibri"/>
                <a:cs typeface="Calibri"/>
              </a:rPr>
              <a:t> </a:t>
            </a:r>
            <a:r>
              <a:rPr sz="2000" b="1" spc="-5" dirty="0">
                <a:latin typeface="Calibri"/>
                <a:cs typeface="Calibri"/>
              </a:rPr>
              <a:t>Mix</a:t>
            </a:r>
            <a:r>
              <a:rPr sz="2000" b="1" spc="-25" dirty="0">
                <a:latin typeface="Calibri"/>
                <a:cs typeface="Calibri"/>
              </a:rPr>
              <a:t> </a:t>
            </a:r>
            <a:r>
              <a:rPr sz="2000" b="1" dirty="0">
                <a:latin typeface="Calibri"/>
                <a:cs typeface="Calibri"/>
              </a:rPr>
              <a:t>Columns</a:t>
            </a:r>
            <a:endParaRPr sz="2000">
              <a:latin typeface="Calibri"/>
              <a:cs typeface="Calibri"/>
            </a:endParaRPr>
          </a:p>
        </p:txBody>
      </p:sp>
      <p:grpSp>
        <p:nvGrpSpPr>
          <p:cNvPr id="23" name="object 23"/>
          <p:cNvGrpSpPr/>
          <p:nvPr/>
        </p:nvGrpSpPr>
        <p:grpSpPr>
          <a:xfrm>
            <a:off x="8499093" y="3780790"/>
            <a:ext cx="3411220" cy="439420"/>
            <a:chOff x="8499093" y="3780790"/>
            <a:chExt cx="3411220" cy="439420"/>
          </a:xfrm>
        </p:grpSpPr>
        <p:sp>
          <p:nvSpPr>
            <p:cNvPr id="24" name="object 24"/>
            <p:cNvSpPr/>
            <p:nvPr/>
          </p:nvSpPr>
          <p:spPr>
            <a:xfrm>
              <a:off x="8528303" y="3810000"/>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5" name="object 25"/>
            <p:cNvSpPr/>
            <p:nvPr/>
          </p:nvSpPr>
          <p:spPr>
            <a:xfrm>
              <a:off x="8528303" y="3810000"/>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26" name="object 26"/>
          <p:cNvSpPr txBox="1"/>
          <p:nvPr/>
        </p:nvSpPr>
        <p:spPr>
          <a:xfrm>
            <a:off x="9390126"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sp>
        <p:nvSpPr>
          <p:cNvPr id="27" name="object 27"/>
          <p:cNvSpPr/>
          <p:nvPr/>
        </p:nvSpPr>
        <p:spPr>
          <a:xfrm>
            <a:off x="8522969" y="752094"/>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F79546"/>
            </a:solidFill>
          </a:ln>
        </p:spPr>
        <p:txBody>
          <a:bodyPr wrap="square" lIns="0" tIns="0" rIns="0" bIns="0" rtlCol="0"/>
          <a:lstStyle/>
          <a:p>
            <a:endParaRPr/>
          </a:p>
        </p:txBody>
      </p:sp>
      <p:sp>
        <p:nvSpPr>
          <p:cNvPr id="28" name="object 28"/>
          <p:cNvSpPr txBox="1"/>
          <p:nvPr/>
        </p:nvSpPr>
        <p:spPr>
          <a:xfrm>
            <a:off x="9351391" y="760298"/>
            <a:ext cx="1695450"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16-bit</a:t>
            </a:r>
            <a:r>
              <a:rPr sz="2000" b="1" spc="-55" dirty="0">
                <a:latin typeface="Calibri"/>
                <a:cs typeface="Calibri"/>
              </a:rPr>
              <a:t> </a:t>
            </a:r>
            <a:r>
              <a:rPr sz="2000" b="1" spc="-5" dirty="0">
                <a:latin typeface="Calibri"/>
                <a:cs typeface="Calibri"/>
              </a:rPr>
              <a:t>Plain</a:t>
            </a:r>
            <a:r>
              <a:rPr sz="2000" b="1" spc="-45" dirty="0">
                <a:latin typeface="Calibri"/>
                <a:cs typeface="Calibri"/>
              </a:rPr>
              <a:t> </a:t>
            </a:r>
            <a:r>
              <a:rPr sz="2000" b="1" spc="-20" dirty="0">
                <a:latin typeface="Calibri"/>
                <a:cs typeface="Calibri"/>
              </a:rPr>
              <a:t>text</a:t>
            </a:r>
            <a:endParaRPr sz="2000">
              <a:latin typeface="Calibri"/>
              <a:cs typeface="Calibri"/>
            </a:endParaRPr>
          </a:p>
        </p:txBody>
      </p:sp>
      <p:grpSp>
        <p:nvGrpSpPr>
          <p:cNvPr id="29" name="object 29"/>
          <p:cNvGrpSpPr/>
          <p:nvPr/>
        </p:nvGrpSpPr>
        <p:grpSpPr>
          <a:xfrm>
            <a:off x="8520620" y="4432553"/>
            <a:ext cx="3378835" cy="2134870"/>
            <a:chOff x="8520620" y="4432553"/>
            <a:chExt cx="3378835" cy="2134870"/>
          </a:xfrm>
        </p:grpSpPr>
        <p:sp>
          <p:nvSpPr>
            <p:cNvPr id="30" name="object 30"/>
            <p:cNvSpPr/>
            <p:nvPr/>
          </p:nvSpPr>
          <p:spPr>
            <a:xfrm>
              <a:off x="8533637"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31" name="object 31"/>
            <p:cNvSpPr/>
            <p:nvPr/>
          </p:nvSpPr>
          <p:spPr>
            <a:xfrm>
              <a:off x="8529065" y="44325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4AACC5"/>
            </a:solidFill>
          </p:spPr>
          <p:txBody>
            <a:bodyPr wrap="square" lIns="0" tIns="0" rIns="0" bIns="0" rtlCol="0"/>
            <a:lstStyle/>
            <a:p>
              <a:endParaRPr/>
            </a:p>
          </p:txBody>
        </p:sp>
      </p:grpSp>
      <p:sp>
        <p:nvSpPr>
          <p:cNvPr id="32" name="object 32"/>
          <p:cNvSpPr txBox="1"/>
          <p:nvPr/>
        </p:nvSpPr>
        <p:spPr>
          <a:xfrm>
            <a:off x="8529066" y="4432553"/>
            <a:ext cx="3352800" cy="381000"/>
          </a:xfrm>
          <a:prstGeom prst="rect">
            <a:avLst/>
          </a:prstGeom>
          <a:ln w="25907">
            <a:solidFill>
              <a:srgbClr val="357C91"/>
            </a:solidFill>
          </a:ln>
        </p:spPr>
        <p:txBody>
          <a:bodyPr vert="horz" wrap="square" lIns="0" tIns="22225" rIns="0" bIns="0" rtlCol="0">
            <a:spAutoFit/>
          </a:bodyPr>
          <a:lstStyle/>
          <a:p>
            <a:pPr marL="243840">
              <a:lnSpc>
                <a:spcPct val="100000"/>
              </a:lnSpc>
              <a:spcBef>
                <a:spcPts val="175"/>
              </a:spcBef>
            </a:pPr>
            <a:r>
              <a:rPr sz="2000" b="1" spc="-10" dirty="0">
                <a:solidFill>
                  <a:srgbClr val="FFFFFF"/>
                </a:solidFill>
                <a:latin typeface="Calibri"/>
                <a:cs typeface="Calibri"/>
              </a:rPr>
              <a:t>Inverse</a:t>
            </a:r>
            <a:r>
              <a:rPr sz="2000" b="1" spc="-15" dirty="0">
                <a:solidFill>
                  <a:srgbClr val="FFFFFF"/>
                </a:solidFill>
                <a:latin typeface="Calibri"/>
                <a:cs typeface="Calibri"/>
              </a:rPr>
              <a:t> </a:t>
            </a:r>
            <a:r>
              <a:rPr sz="2000" b="1" dirty="0">
                <a:solidFill>
                  <a:srgbClr val="FFFFFF"/>
                </a:solidFill>
                <a:latin typeface="Calibri"/>
                <a:cs typeface="Calibri"/>
              </a:rPr>
              <a:t>Nibble</a:t>
            </a:r>
            <a:r>
              <a:rPr sz="2000" b="1" spc="-40" dirty="0">
                <a:solidFill>
                  <a:srgbClr val="FFFFFF"/>
                </a:solidFill>
                <a:latin typeface="Calibri"/>
                <a:cs typeface="Calibri"/>
              </a:rPr>
              <a:t> </a:t>
            </a:r>
            <a:r>
              <a:rPr sz="2000" b="1" spc="-5" dirty="0">
                <a:solidFill>
                  <a:srgbClr val="FFFFFF"/>
                </a:solidFill>
                <a:latin typeface="Calibri"/>
                <a:cs typeface="Calibri"/>
              </a:rPr>
              <a:t>Substitution</a:t>
            </a:r>
            <a:endParaRPr sz="2000">
              <a:latin typeface="Calibri"/>
              <a:cs typeface="Calibri"/>
            </a:endParaRPr>
          </a:p>
        </p:txBody>
      </p:sp>
      <p:grpSp>
        <p:nvGrpSpPr>
          <p:cNvPr id="33" name="object 33"/>
          <p:cNvGrpSpPr/>
          <p:nvPr/>
        </p:nvGrpSpPr>
        <p:grpSpPr>
          <a:xfrm>
            <a:off x="8516048" y="5029136"/>
            <a:ext cx="3378835" cy="407034"/>
            <a:chOff x="8516048" y="5029136"/>
            <a:chExt cx="3378835" cy="407034"/>
          </a:xfrm>
        </p:grpSpPr>
        <p:sp>
          <p:nvSpPr>
            <p:cNvPr id="34" name="object 34"/>
            <p:cNvSpPr/>
            <p:nvPr/>
          </p:nvSpPr>
          <p:spPr>
            <a:xfrm>
              <a:off x="8529065" y="50421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4AACC5"/>
            </a:solidFill>
          </p:spPr>
          <p:txBody>
            <a:bodyPr wrap="square" lIns="0" tIns="0" rIns="0" bIns="0" rtlCol="0"/>
            <a:lstStyle/>
            <a:p>
              <a:endParaRPr/>
            </a:p>
          </p:txBody>
        </p:sp>
        <p:sp>
          <p:nvSpPr>
            <p:cNvPr id="35" name="object 35"/>
            <p:cNvSpPr/>
            <p:nvPr/>
          </p:nvSpPr>
          <p:spPr>
            <a:xfrm>
              <a:off x="8529065" y="50421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357C91"/>
              </a:solidFill>
            </a:ln>
          </p:spPr>
          <p:txBody>
            <a:bodyPr wrap="square" lIns="0" tIns="0" rIns="0" bIns="0" rtlCol="0"/>
            <a:lstStyle/>
            <a:p>
              <a:endParaRPr/>
            </a:p>
          </p:txBody>
        </p:sp>
      </p:grpSp>
      <p:sp>
        <p:nvSpPr>
          <p:cNvPr id="36" name="object 36"/>
          <p:cNvSpPr txBox="1"/>
          <p:nvPr/>
        </p:nvSpPr>
        <p:spPr>
          <a:xfrm>
            <a:off x="9275826" y="5051552"/>
            <a:ext cx="1858645" cy="330835"/>
          </a:xfrm>
          <a:prstGeom prst="rect">
            <a:avLst/>
          </a:prstGeom>
        </p:spPr>
        <p:txBody>
          <a:bodyPr vert="horz" wrap="square" lIns="0" tIns="12700" rIns="0" bIns="0" rtlCol="0">
            <a:spAutoFit/>
          </a:bodyPr>
          <a:lstStyle/>
          <a:p>
            <a:pPr marL="12700">
              <a:lnSpc>
                <a:spcPct val="100000"/>
              </a:lnSpc>
              <a:spcBef>
                <a:spcPts val="100"/>
              </a:spcBef>
            </a:pPr>
            <a:r>
              <a:rPr sz="2000" b="1" spc="-10" dirty="0">
                <a:solidFill>
                  <a:srgbClr val="FFFFFF"/>
                </a:solidFill>
                <a:latin typeface="Calibri"/>
                <a:cs typeface="Calibri"/>
              </a:rPr>
              <a:t>Inverse</a:t>
            </a:r>
            <a:r>
              <a:rPr sz="2000" b="1" spc="-35" dirty="0">
                <a:solidFill>
                  <a:srgbClr val="FFFFFF"/>
                </a:solidFill>
                <a:latin typeface="Calibri"/>
                <a:cs typeface="Calibri"/>
              </a:rPr>
              <a:t> </a:t>
            </a:r>
            <a:r>
              <a:rPr sz="2000" b="1" dirty="0">
                <a:solidFill>
                  <a:srgbClr val="FFFFFF"/>
                </a:solidFill>
                <a:latin typeface="Calibri"/>
                <a:cs typeface="Calibri"/>
              </a:rPr>
              <a:t>Shift</a:t>
            </a:r>
            <a:r>
              <a:rPr sz="2000" b="1" spc="-55" dirty="0">
                <a:solidFill>
                  <a:srgbClr val="FFFFFF"/>
                </a:solidFill>
                <a:latin typeface="Calibri"/>
                <a:cs typeface="Calibri"/>
              </a:rPr>
              <a:t> </a:t>
            </a:r>
            <a:r>
              <a:rPr sz="2000" b="1" spc="-10" dirty="0">
                <a:solidFill>
                  <a:srgbClr val="FFFFFF"/>
                </a:solidFill>
                <a:latin typeface="Calibri"/>
                <a:cs typeface="Calibri"/>
              </a:rPr>
              <a:t>Row</a:t>
            </a:r>
            <a:endParaRPr sz="2000">
              <a:latin typeface="Calibri"/>
              <a:cs typeface="Calibri"/>
            </a:endParaRPr>
          </a:p>
        </p:txBody>
      </p:sp>
      <p:grpSp>
        <p:nvGrpSpPr>
          <p:cNvPr id="37" name="object 37"/>
          <p:cNvGrpSpPr/>
          <p:nvPr/>
        </p:nvGrpSpPr>
        <p:grpSpPr>
          <a:xfrm>
            <a:off x="8492997" y="1951989"/>
            <a:ext cx="3422015" cy="4109720"/>
            <a:chOff x="8492997" y="1951989"/>
            <a:chExt cx="3422015" cy="4109720"/>
          </a:xfrm>
        </p:grpSpPr>
        <p:sp>
          <p:nvSpPr>
            <p:cNvPr id="38" name="object 38"/>
            <p:cNvSpPr/>
            <p:nvPr/>
          </p:nvSpPr>
          <p:spPr>
            <a:xfrm>
              <a:off x="8532875" y="565099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sp>
          <p:nvSpPr>
            <p:cNvPr id="39" name="object 39"/>
            <p:cNvSpPr/>
            <p:nvPr/>
          </p:nvSpPr>
          <p:spPr>
            <a:xfrm>
              <a:off x="8522207" y="19811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0" name="object 40"/>
            <p:cNvSpPr/>
            <p:nvPr/>
          </p:nvSpPr>
          <p:spPr>
            <a:xfrm>
              <a:off x="8522207" y="19811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41" name="object 41"/>
          <p:cNvSpPr txBox="1"/>
          <p:nvPr/>
        </p:nvSpPr>
        <p:spPr>
          <a:xfrm>
            <a:off x="8755506" y="1989785"/>
            <a:ext cx="2889885" cy="331470"/>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20" dirty="0">
                <a:latin typeface="Calibri"/>
                <a:cs typeface="Calibri"/>
              </a:rPr>
              <a:t> </a:t>
            </a:r>
            <a:r>
              <a:rPr sz="2000" b="1" dirty="0">
                <a:latin typeface="Calibri"/>
                <a:cs typeface="Calibri"/>
              </a:rPr>
              <a:t>Nibble</a:t>
            </a:r>
            <a:r>
              <a:rPr sz="2000" b="1" spc="-3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42" name="object 42"/>
          <p:cNvGrpSpPr/>
          <p:nvPr/>
        </p:nvGrpSpPr>
        <p:grpSpPr>
          <a:xfrm>
            <a:off x="8509952" y="1356296"/>
            <a:ext cx="3378835" cy="407034"/>
            <a:chOff x="8509952" y="1356296"/>
            <a:chExt cx="3378835" cy="407034"/>
          </a:xfrm>
        </p:grpSpPr>
        <p:sp>
          <p:nvSpPr>
            <p:cNvPr id="43" name="object 43"/>
            <p:cNvSpPr/>
            <p:nvPr/>
          </p:nvSpPr>
          <p:spPr>
            <a:xfrm>
              <a:off x="8522970" y="136931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4" name="object 44"/>
            <p:cNvSpPr/>
            <p:nvPr/>
          </p:nvSpPr>
          <p:spPr>
            <a:xfrm>
              <a:off x="85229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5" name="object 45"/>
          <p:cNvSpPr txBox="1"/>
          <p:nvPr/>
        </p:nvSpPr>
        <p:spPr>
          <a:xfrm>
            <a:off x="9384918"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46" name="object 46"/>
          <p:cNvGrpSpPr/>
          <p:nvPr/>
        </p:nvGrpSpPr>
        <p:grpSpPr>
          <a:xfrm>
            <a:off x="4482020" y="960119"/>
            <a:ext cx="5881370" cy="5273040"/>
            <a:chOff x="4482020" y="960119"/>
            <a:chExt cx="5881370" cy="5273040"/>
          </a:xfrm>
        </p:grpSpPr>
        <p:pic>
          <p:nvPicPr>
            <p:cNvPr id="47" name="object 47"/>
            <p:cNvPicPr/>
            <p:nvPr/>
          </p:nvPicPr>
          <p:blipFill>
            <a:blip r:embed="rId2" cstate="print"/>
            <a:stretch>
              <a:fillRect/>
            </a:stretch>
          </p:blipFill>
          <p:spPr>
            <a:xfrm>
              <a:off x="10052304" y="5897879"/>
              <a:ext cx="310959" cy="335254"/>
            </a:xfrm>
            <a:prstGeom prst="rect">
              <a:avLst/>
            </a:prstGeom>
          </p:spPr>
        </p:pic>
        <p:pic>
          <p:nvPicPr>
            <p:cNvPr id="48" name="object 48"/>
            <p:cNvPicPr/>
            <p:nvPr/>
          </p:nvPicPr>
          <p:blipFill>
            <a:blip r:embed="rId3" cstate="print"/>
            <a:stretch>
              <a:fillRect/>
            </a:stretch>
          </p:blipFill>
          <p:spPr>
            <a:xfrm>
              <a:off x="10152888" y="6032754"/>
              <a:ext cx="114300" cy="139700"/>
            </a:xfrm>
            <a:prstGeom prst="rect">
              <a:avLst/>
            </a:prstGeom>
          </p:spPr>
        </p:pic>
        <p:pic>
          <p:nvPicPr>
            <p:cNvPr id="49" name="object 49"/>
            <p:cNvPicPr/>
            <p:nvPr/>
          </p:nvPicPr>
          <p:blipFill>
            <a:blip r:embed="rId4" cstate="print"/>
            <a:stretch>
              <a:fillRect/>
            </a:stretch>
          </p:blipFill>
          <p:spPr>
            <a:xfrm>
              <a:off x="10047732" y="5288279"/>
              <a:ext cx="310959" cy="425195"/>
            </a:xfrm>
            <a:prstGeom prst="rect">
              <a:avLst/>
            </a:prstGeom>
          </p:spPr>
        </p:pic>
        <p:pic>
          <p:nvPicPr>
            <p:cNvPr id="50" name="object 50"/>
            <p:cNvPicPr/>
            <p:nvPr/>
          </p:nvPicPr>
          <p:blipFill>
            <a:blip r:embed="rId5" cstate="print"/>
            <a:stretch>
              <a:fillRect/>
            </a:stretch>
          </p:blipFill>
          <p:spPr>
            <a:xfrm>
              <a:off x="10150855" y="5423154"/>
              <a:ext cx="114300" cy="229019"/>
            </a:xfrm>
            <a:prstGeom prst="rect">
              <a:avLst/>
            </a:prstGeom>
          </p:spPr>
        </p:pic>
        <p:pic>
          <p:nvPicPr>
            <p:cNvPr id="51" name="object 51"/>
            <p:cNvPicPr/>
            <p:nvPr/>
          </p:nvPicPr>
          <p:blipFill>
            <a:blip r:embed="rId4" cstate="print"/>
            <a:stretch>
              <a:fillRect/>
            </a:stretch>
          </p:blipFill>
          <p:spPr>
            <a:xfrm>
              <a:off x="10037064" y="4692396"/>
              <a:ext cx="310959" cy="425195"/>
            </a:xfrm>
            <a:prstGeom prst="rect">
              <a:avLst/>
            </a:prstGeom>
          </p:spPr>
        </p:pic>
        <p:pic>
          <p:nvPicPr>
            <p:cNvPr id="52" name="object 52"/>
            <p:cNvPicPr/>
            <p:nvPr/>
          </p:nvPicPr>
          <p:blipFill>
            <a:blip r:embed="rId6" cstate="print"/>
            <a:stretch>
              <a:fillRect/>
            </a:stretch>
          </p:blipFill>
          <p:spPr>
            <a:xfrm>
              <a:off x="10140188" y="4827269"/>
              <a:ext cx="114300" cy="228981"/>
            </a:xfrm>
            <a:prstGeom prst="rect">
              <a:avLst/>
            </a:prstGeom>
          </p:spPr>
        </p:pic>
        <p:pic>
          <p:nvPicPr>
            <p:cNvPr id="53" name="object 53"/>
            <p:cNvPicPr/>
            <p:nvPr/>
          </p:nvPicPr>
          <p:blipFill>
            <a:blip r:embed="rId4" cstate="print"/>
            <a:stretch>
              <a:fillRect/>
            </a:stretch>
          </p:blipFill>
          <p:spPr>
            <a:xfrm>
              <a:off x="10030967" y="4038599"/>
              <a:ext cx="310959" cy="425195"/>
            </a:xfrm>
            <a:prstGeom prst="rect">
              <a:avLst/>
            </a:prstGeom>
          </p:spPr>
        </p:pic>
        <p:pic>
          <p:nvPicPr>
            <p:cNvPr id="54" name="object 54"/>
            <p:cNvPicPr/>
            <p:nvPr/>
          </p:nvPicPr>
          <p:blipFill>
            <a:blip r:embed="rId6" cstate="print"/>
            <a:stretch>
              <a:fillRect/>
            </a:stretch>
          </p:blipFill>
          <p:spPr>
            <a:xfrm>
              <a:off x="10134092" y="4173474"/>
              <a:ext cx="114300" cy="228981"/>
            </a:xfrm>
            <a:prstGeom prst="rect">
              <a:avLst/>
            </a:prstGeom>
          </p:spPr>
        </p:pic>
        <p:pic>
          <p:nvPicPr>
            <p:cNvPr id="55" name="object 55"/>
            <p:cNvPicPr/>
            <p:nvPr/>
          </p:nvPicPr>
          <p:blipFill>
            <a:blip r:embed="rId4" cstate="print"/>
            <a:stretch>
              <a:fillRect/>
            </a:stretch>
          </p:blipFill>
          <p:spPr>
            <a:xfrm>
              <a:off x="10047732" y="3428999"/>
              <a:ext cx="310959" cy="425195"/>
            </a:xfrm>
            <a:prstGeom prst="rect">
              <a:avLst/>
            </a:prstGeom>
          </p:spPr>
        </p:pic>
        <p:pic>
          <p:nvPicPr>
            <p:cNvPr id="56" name="object 56"/>
            <p:cNvPicPr/>
            <p:nvPr/>
          </p:nvPicPr>
          <p:blipFill>
            <a:blip r:embed="rId6" cstate="print"/>
            <a:stretch>
              <a:fillRect/>
            </a:stretch>
          </p:blipFill>
          <p:spPr>
            <a:xfrm>
              <a:off x="10150855" y="3563874"/>
              <a:ext cx="114300" cy="228981"/>
            </a:xfrm>
            <a:prstGeom prst="rect">
              <a:avLst/>
            </a:prstGeom>
          </p:spPr>
        </p:pic>
        <p:pic>
          <p:nvPicPr>
            <p:cNvPr id="57" name="object 57"/>
            <p:cNvPicPr/>
            <p:nvPr/>
          </p:nvPicPr>
          <p:blipFill>
            <a:blip r:embed="rId4" cstate="print"/>
            <a:stretch>
              <a:fillRect/>
            </a:stretch>
          </p:blipFill>
          <p:spPr>
            <a:xfrm>
              <a:off x="10047732" y="2819399"/>
              <a:ext cx="310959" cy="425196"/>
            </a:xfrm>
            <a:prstGeom prst="rect">
              <a:avLst/>
            </a:prstGeom>
          </p:spPr>
        </p:pic>
        <p:pic>
          <p:nvPicPr>
            <p:cNvPr id="58" name="object 58"/>
            <p:cNvPicPr/>
            <p:nvPr/>
          </p:nvPicPr>
          <p:blipFill>
            <a:blip r:embed="rId6" cstate="print"/>
            <a:stretch>
              <a:fillRect/>
            </a:stretch>
          </p:blipFill>
          <p:spPr>
            <a:xfrm>
              <a:off x="10150855" y="2954274"/>
              <a:ext cx="114300" cy="228980"/>
            </a:xfrm>
            <a:prstGeom prst="rect">
              <a:avLst/>
            </a:prstGeom>
          </p:spPr>
        </p:pic>
        <p:pic>
          <p:nvPicPr>
            <p:cNvPr id="59" name="object 59"/>
            <p:cNvPicPr/>
            <p:nvPr/>
          </p:nvPicPr>
          <p:blipFill>
            <a:blip r:embed="rId4" cstate="print"/>
            <a:stretch>
              <a:fillRect/>
            </a:stretch>
          </p:blipFill>
          <p:spPr>
            <a:xfrm>
              <a:off x="10037064" y="2221991"/>
              <a:ext cx="310959" cy="425196"/>
            </a:xfrm>
            <a:prstGeom prst="rect">
              <a:avLst/>
            </a:prstGeom>
          </p:spPr>
        </p:pic>
        <p:pic>
          <p:nvPicPr>
            <p:cNvPr id="60" name="object 60"/>
            <p:cNvPicPr/>
            <p:nvPr/>
          </p:nvPicPr>
          <p:blipFill>
            <a:blip r:embed="rId6" cstate="print"/>
            <a:stretch>
              <a:fillRect/>
            </a:stretch>
          </p:blipFill>
          <p:spPr>
            <a:xfrm>
              <a:off x="10140188" y="2356866"/>
              <a:ext cx="114300" cy="228981"/>
            </a:xfrm>
            <a:prstGeom prst="rect">
              <a:avLst/>
            </a:prstGeom>
          </p:spPr>
        </p:pic>
        <p:pic>
          <p:nvPicPr>
            <p:cNvPr id="61" name="object 61"/>
            <p:cNvPicPr/>
            <p:nvPr/>
          </p:nvPicPr>
          <p:blipFill>
            <a:blip r:embed="rId4" cstate="print"/>
            <a:stretch>
              <a:fillRect/>
            </a:stretch>
          </p:blipFill>
          <p:spPr>
            <a:xfrm>
              <a:off x="10047732" y="1571243"/>
              <a:ext cx="310959" cy="425196"/>
            </a:xfrm>
            <a:prstGeom prst="rect">
              <a:avLst/>
            </a:prstGeom>
          </p:spPr>
        </p:pic>
        <p:pic>
          <p:nvPicPr>
            <p:cNvPr id="62" name="object 62"/>
            <p:cNvPicPr/>
            <p:nvPr/>
          </p:nvPicPr>
          <p:blipFill>
            <a:blip r:embed="rId6" cstate="print"/>
            <a:stretch>
              <a:fillRect/>
            </a:stretch>
          </p:blipFill>
          <p:spPr>
            <a:xfrm>
              <a:off x="10150855" y="1706118"/>
              <a:ext cx="114300" cy="228981"/>
            </a:xfrm>
            <a:prstGeom prst="rect">
              <a:avLst/>
            </a:prstGeom>
          </p:spPr>
        </p:pic>
        <p:pic>
          <p:nvPicPr>
            <p:cNvPr id="63" name="object 63"/>
            <p:cNvPicPr/>
            <p:nvPr/>
          </p:nvPicPr>
          <p:blipFill>
            <a:blip r:embed="rId4" cstate="print"/>
            <a:stretch>
              <a:fillRect/>
            </a:stretch>
          </p:blipFill>
          <p:spPr>
            <a:xfrm>
              <a:off x="10037064" y="960119"/>
              <a:ext cx="310959" cy="425196"/>
            </a:xfrm>
            <a:prstGeom prst="rect">
              <a:avLst/>
            </a:prstGeom>
          </p:spPr>
        </p:pic>
        <p:pic>
          <p:nvPicPr>
            <p:cNvPr id="64" name="object 64"/>
            <p:cNvPicPr/>
            <p:nvPr/>
          </p:nvPicPr>
          <p:blipFill>
            <a:blip r:embed="rId6" cstate="print"/>
            <a:stretch>
              <a:fillRect/>
            </a:stretch>
          </p:blipFill>
          <p:spPr>
            <a:xfrm>
              <a:off x="10140188" y="1094993"/>
              <a:ext cx="114300" cy="228980"/>
            </a:xfrm>
            <a:prstGeom prst="rect">
              <a:avLst/>
            </a:prstGeom>
          </p:spPr>
        </p:pic>
        <p:sp>
          <p:nvSpPr>
            <p:cNvPr id="65" name="object 65"/>
            <p:cNvSpPr/>
            <p:nvPr/>
          </p:nvSpPr>
          <p:spPr>
            <a:xfrm>
              <a:off x="4495038" y="38229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66" name="object 66"/>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67" name="object 67"/>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68" name="object 68"/>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69" name="object 69"/>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grpSp>
        <p:nvGrpSpPr>
          <p:cNvPr id="70" name="object 70"/>
          <p:cNvGrpSpPr/>
          <p:nvPr/>
        </p:nvGrpSpPr>
        <p:grpSpPr>
          <a:xfrm>
            <a:off x="4477448" y="1981136"/>
            <a:ext cx="3388360" cy="4078604"/>
            <a:chOff x="4477448" y="1981136"/>
            <a:chExt cx="3388360" cy="4078604"/>
          </a:xfrm>
        </p:grpSpPr>
        <p:sp>
          <p:nvSpPr>
            <p:cNvPr id="71" name="object 71"/>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pic>
          <p:nvPicPr>
            <p:cNvPr id="72" name="object 72"/>
            <p:cNvPicPr/>
            <p:nvPr/>
          </p:nvPicPr>
          <p:blipFill>
            <a:blip r:embed="rId7" cstate="print"/>
            <a:stretch>
              <a:fillRect/>
            </a:stretch>
          </p:blipFill>
          <p:spPr>
            <a:xfrm>
              <a:off x="6018275" y="4808219"/>
              <a:ext cx="310959" cy="1033297"/>
            </a:xfrm>
            <a:prstGeom prst="rect">
              <a:avLst/>
            </a:prstGeom>
          </p:spPr>
        </p:pic>
        <p:sp>
          <p:nvSpPr>
            <p:cNvPr id="73" name="object 73"/>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74" name="object 74"/>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75" name="object 75"/>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76" name="object 76"/>
          <p:cNvGrpSpPr/>
          <p:nvPr/>
        </p:nvGrpSpPr>
        <p:grpSpPr>
          <a:xfrm>
            <a:off x="4477448" y="1370012"/>
            <a:ext cx="3378835" cy="2629535"/>
            <a:chOff x="4477448" y="1370012"/>
            <a:chExt cx="3378835" cy="2629535"/>
          </a:xfrm>
        </p:grpSpPr>
        <p:pic>
          <p:nvPicPr>
            <p:cNvPr id="77" name="object 77"/>
            <p:cNvPicPr/>
            <p:nvPr/>
          </p:nvPicPr>
          <p:blipFill>
            <a:blip r:embed="rId8" cstate="print"/>
            <a:stretch>
              <a:fillRect/>
            </a:stretch>
          </p:blipFill>
          <p:spPr>
            <a:xfrm>
              <a:off x="6013703" y="2356103"/>
              <a:ext cx="310959" cy="1642872"/>
            </a:xfrm>
            <a:prstGeom prst="rect">
              <a:avLst/>
            </a:prstGeom>
          </p:spPr>
        </p:pic>
        <p:sp>
          <p:nvSpPr>
            <p:cNvPr id="78" name="object 78"/>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sp>
          <p:nvSpPr>
            <p:cNvPr id="79" name="object 79"/>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80" name="object 80"/>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grpSp>
        <p:nvGrpSpPr>
          <p:cNvPr id="81" name="object 81"/>
          <p:cNvGrpSpPr/>
          <p:nvPr/>
        </p:nvGrpSpPr>
        <p:grpSpPr>
          <a:xfrm>
            <a:off x="6009132" y="1127734"/>
            <a:ext cx="2677795" cy="4892675"/>
            <a:chOff x="6009132" y="1127734"/>
            <a:chExt cx="2677795" cy="4892675"/>
          </a:xfrm>
        </p:grpSpPr>
        <p:pic>
          <p:nvPicPr>
            <p:cNvPr id="82" name="object 82"/>
            <p:cNvPicPr/>
            <p:nvPr/>
          </p:nvPicPr>
          <p:blipFill>
            <a:blip r:embed="rId9" cstate="print"/>
            <a:stretch>
              <a:fillRect/>
            </a:stretch>
          </p:blipFill>
          <p:spPr>
            <a:xfrm>
              <a:off x="6009132" y="1744967"/>
              <a:ext cx="310959" cy="423684"/>
            </a:xfrm>
            <a:prstGeom prst="rect">
              <a:avLst/>
            </a:prstGeom>
          </p:spPr>
        </p:pic>
        <p:pic>
          <p:nvPicPr>
            <p:cNvPr id="83" name="object 83"/>
            <p:cNvPicPr/>
            <p:nvPr/>
          </p:nvPicPr>
          <p:blipFill>
            <a:blip r:embed="rId10" cstate="print"/>
            <a:stretch>
              <a:fillRect/>
            </a:stretch>
          </p:blipFill>
          <p:spPr>
            <a:xfrm>
              <a:off x="6109716" y="1764029"/>
              <a:ext cx="114300" cy="228600"/>
            </a:xfrm>
            <a:prstGeom prst="rect">
              <a:avLst/>
            </a:prstGeom>
          </p:spPr>
        </p:pic>
        <p:pic>
          <p:nvPicPr>
            <p:cNvPr id="84" name="object 84"/>
            <p:cNvPicPr/>
            <p:nvPr/>
          </p:nvPicPr>
          <p:blipFill>
            <a:blip r:embed="rId9" cstate="print"/>
            <a:stretch>
              <a:fillRect/>
            </a:stretch>
          </p:blipFill>
          <p:spPr>
            <a:xfrm>
              <a:off x="6022848" y="4198607"/>
              <a:ext cx="310959" cy="423684"/>
            </a:xfrm>
            <a:prstGeom prst="rect">
              <a:avLst/>
            </a:prstGeom>
          </p:spPr>
        </p:pic>
        <p:pic>
          <p:nvPicPr>
            <p:cNvPr id="85" name="object 85"/>
            <p:cNvPicPr/>
            <p:nvPr/>
          </p:nvPicPr>
          <p:blipFill>
            <a:blip r:embed="rId10" cstate="print"/>
            <a:stretch>
              <a:fillRect/>
            </a:stretch>
          </p:blipFill>
          <p:spPr>
            <a:xfrm>
              <a:off x="6123432" y="4217669"/>
              <a:ext cx="114300" cy="228600"/>
            </a:xfrm>
            <a:prstGeom prst="rect">
              <a:avLst/>
            </a:prstGeom>
          </p:spPr>
        </p:pic>
        <p:pic>
          <p:nvPicPr>
            <p:cNvPr id="86" name="object 86"/>
            <p:cNvPicPr/>
            <p:nvPr/>
          </p:nvPicPr>
          <p:blipFill>
            <a:blip r:embed="rId11" cstate="print"/>
            <a:stretch>
              <a:fillRect/>
            </a:stretch>
          </p:blipFill>
          <p:spPr>
            <a:xfrm>
              <a:off x="6009132" y="1127734"/>
              <a:ext cx="310959" cy="431317"/>
            </a:xfrm>
            <a:prstGeom prst="rect">
              <a:avLst/>
            </a:prstGeom>
          </p:spPr>
        </p:pic>
        <p:pic>
          <p:nvPicPr>
            <p:cNvPr id="87" name="object 87"/>
            <p:cNvPicPr/>
            <p:nvPr/>
          </p:nvPicPr>
          <p:blipFill>
            <a:blip r:embed="rId12" cstate="print"/>
            <a:stretch>
              <a:fillRect/>
            </a:stretch>
          </p:blipFill>
          <p:spPr>
            <a:xfrm>
              <a:off x="6109716" y="1146809"/>
              <a:ext cx="114300" cy="236219"/>
            </a:xfrm>
            <a:prstGeom prst="rect">
              <a:avLst/>
            </a:prstGeom>
          </p:spPr>
        </p:pic>
        <p:pic>
          <p:nvPicPr>
            <p:cNvPr id="88" name="object 88"/>
            <p:cNvPicPr/>
            <p:nvPr/>
          </p:nvPicPr>
          <p:blipFill>
            <a:blip r:embed="rId13" cstate="print"/>
            <a:stretch>
              <a:fillRect/>
            </a:stretch>
          </p:blipFill>
          <p:spPr>
            <a:xfrm>
              <a:off x="7799832" y="1425003"/>
              <a:ext cx="877849" cy="310959"/>
            </a:xfrm>
            <a:prstGeom prst="rect">
              <a:avLst/>
            </a:prstGeom>
          </p:spPr>
        </p:pic>
        <p:sp>
          <p:nvSpPr>
            <p:cNvPr id="89" name="object 89"/>
            <p:cNvSpPr/>
            <p:nvPr/>
          </p:nvSpPr>
          <p:spPr>
            <a:xfrm>
              <a:off x="7842885" y="1504822"/>
              <a:ext cx="681355" cy="114300"/>
            </a:xfrm>
            <a:custGeom>
              <a:avLst/>
              <a:gdLst/>
              <a:ahLst/>
              <a:cxnLst/>
              <a:rect l="l" t="t" r="r" b="b"/>
              <a:pathLst>
                <a:path w="681354" h="114300">
                  <a:moveTo>
                    <a:pt x="644841" y="37718"/>
                  </a:moveTo>
                  <a:lnTo>
                    <a:pt x="585470" y="37718"/>
                  </a:lnTo>
                  <a:lnTo>
                    <a:pt x="586232" y="75818"/>
                  </a:lnTo>
                  <a:lnTo>
                    <a:pt x="567096" y="76175"/>
                  </a:lnTo>
                  <a:lnTo>
                    <a:pt x="567817" y="114300"/>
                  </a:lnTo>
                  <a:lnTo>
                    <a:pt x="681101" y="54990"/>
                  </a:lnTo>
                  <a:lnTo>
                    <a:pt x="644841" y="37718"/>
                  </a:lnTo>
                  <a:close/>
                </a:path>
                <a:path w="681354" h="114300">
                  <a:moveTo>
                    <a:pt x="566377" y="38075"/>
                  </a:moveTo>
                  <a:lnTo>
                    <a:pt x="0" y="48640"/>
                  </a:lnTo>
                  <a:lnTo>
                    <a:pt x="762" y="86740"/>
                  </a:lnTo>
                  <a:lnTo>
                    <a:pt x="567096" y="76175"/>
                  </a:lnTo>
                  <a:lnTo>
                    <a:pt x="566377" y="38075"/>
                  </a:lnTo>
                  <a:close/>
                </a:path>
                <a:path w="681354" h="114300">
                  <a:moveTo>
                    <a:pt x="585470" y="37718"/>
                  </a:moveTo>
                  <a:lnTo>
                    <a:pt x="566377" y="38075"/>
                  </a:lnTo>
                  <a:lnTo>
                    <a:pt x="567096" y="76175"/>
                  </a:lnTo>
                  <a:lnTo>
                    <a:pt x="586232" y="75818"/>
                  </a:lnTo>
                  <a:lnTo>
                    <a:pt x="585470" y="37718"/>
                  </a:lnTo>
                  <a:close/>
                </a:path>
                <a:path w="681354" h="114300">
                  <a:moveTo>
                    <a:pt x="565658" y="0"/>
                  </a:moveTo>
                  <a:lnTo>
                    <a:pt x="566377" y="38075"/>
                  </a:lnTo>
                  <a:lnTo>
                    <a:pt x="585470" y="37718"/>
                  </a:lnTo>
                  <a:lnTo>
                    <a:pt x="644841" y="37718"/>
                  </a:lnTo>
                  <a:lnTo>
                    <a:pt x="565658" y="0"/>
                  </a:lnTo>
                  <a:close/>
                </a:path>
              </a:pathLst>
            </a:custGeom>
            <a:solidFill>
              <a:srgbClr val="8063A1"/>
            </a:solidFill>
          </p:spPr>
          <p:txBody>
            <a:bodyPr wrap="square" lIns="0" tIns="0" rIns="0" bIns="0" rtlCol="0"/>
            <a:lstStyle/>
            <a:p>
              <a:endParaRPr/>
            </a:p>
          </p:txBody>
        </p:sp>
        <p:pic>
          <p:nvPicPr>
            <p:cNvPr id="90" name="object 90"/>
            <p:cNvPicPr/>
            <p:nvPr/>
          </p:nvPicPr>
          <p:blipFill>
            <a:blip r:embed="rId14" cstate="print"/>
            <a:stretch>
              <a:fillRect/>
            </a:stretch>
          </p:blipFill>
          <p:spPr>
            <a:xfrm>
              <a:off x="7799832" y="3866451"/>
              <a:ext cx="882396" cy="310959"/>
            </a:xfrm>
            <a:prstGeom prst="rect">
              <a:avLst/>
            </a:prstGeom>
          </p:spPr>
        </p:pic>
        <p:sp>
          <p:nvSpPr>
            <p:cNvPr id="91" name="object 91"/>
            <p:cNvSpPr/>
            <p:nvPr/>
          </p:nvSpPr>
          <p:spPr>
            <a:xfrm>
              <a:off x="7843011" y="3941952"/>
              <a:ext cx="686435" cy="114300"/>
            </a:xfrm>
            <a:custGeom>
              <a:avLst/>
              <a:gdLst/>
              <a:ahLst/>
              <a:cxnLst/>
              <a:rect l="l" t="t" r="r" b="b"/>
              <a:pathLst>
                <a:path w="686434" h="114300">
                  <a:moveTo>
                    <a:pt x="572643" y="0"/>
                  </a:moveTo>
                  <a:lnTo>
                    <a:pt x="572050" y="38071"/>
                  </a:lnTo>
                  <a:lnTo>
                    <a:pt x="591058" y="38354"/>
                  </a:lnTo>
                  <a:lnTo>
                    <a:pt x="590550" y="76454"/>
                  </a:lnTo>
                  <a:lnTo>
                    <a:pt x="571453" y="76454"/>
                  </a:lnTo>
                  <a:lnTo>
                    <a:pt x="570865" y="114300"/>
                  </a:lnTo>
                  <a:lnTo>
                    <a:pt x="649414" y="76454"/>
                  </a:lnTo>
                  <a:lnTo>
                    <a:pt x="590550" y="76454"/>
                  </a:lnTo>
                  <a:lnTo>
                    <a:pt x="571458" y="76170"/>
                  </a:lnTo>
                  <a:lnTo>
                    <a:pt x="650002" y="76170"/>
                  </a:lnTo>
                  <a:lnTo>
                    <a:pt x="686054" y="58801"/>
                  </a:lnTo>
                  <a:lnTo>
                    <a:pt x="572643" y="0"/>
                  </a:lnTo>
                  <a:close/>
                </a:path>
                <a:path w="686434" h="114300">
                  <a:moveTo>
                    <a:pt x="572050" y="38071"/>
                  </a:moveTo>
                  <a:lnTo>
                    <a:pt x="571458" y="76170"/>
                  </a:lnTo>
                  <a:lnTo>
                    <a:pt x="590550" y="76454"/>
                  </a:lnTo>
                  <a:lnTo>
                    <a:pt x="591058" y="38354"/>
                  </a:lnTo>
                  <a:lnTo>
                    <a:pt x="572050" y="38071"/>
                  </a:lnTo>
                  <a:close/>
                </a:path>
                <a:path w="686434" h="114300">
                  <a:moveTo>
                    <a:pt x="508" y="29591"/>
                  </a:moveTo>
                  <a:lnTo>
                    <a:pt x="0" y="67691"/>
                  </a:lnTo>
                  <a:lnTo>
                    <a:pt x="571458" y="76170"/>
                  </a:lnTo>
                  <a:lnTo>
                    <a:pt x="572050" y="38071"/>
                  </a:lnTo>
                  <a:lnTo>
                    <a:pt x="508" y="29591"/>
                  </a:lnTo>
                  <a:close/>
                </a:path>
              </a:pathLst>
            </a:custGeom>
            <a:solidFill>
              <a:srgbClr val="8063A1"/>
            </a:solidFill>
          </p:spPr>
          <p:txBody>
            <a:bodyPr wrap="square" lIns="0" tIns="0" rIns="0" bIns="0" rtlCol="0"/>
            <a:lstStyle/>
            <a:p>
              <a:endParaRPr/>
            </a:p>
          </p:txBody>
        </p:sp>
        <p:pic>
          <p:nvPicPr>
            <p:cNvPr id="92" name="object 92"/>
            <p:cNvPicPr/>
            <p:nvPr/>
          </p:nvPicPr>
          <p:blipFill>
            <a:blip r:embed="rId15" cstate="print"/>
            <a:stretch>
              <a:fillRect/>
            </a:stretch>
          </p:blipFill>
          <p:spPr>
            <a:xfrm>
              <a:off x="7799832" y="5708903"/>
              <a:ext cx="886993" cy="310959"/>
            </a:xfrm>
            <a:prstGeom prst="rect">
              <a:avLst/>
            </a:prstGeom>
          </p:spPr>
        </p:pic>
        <p:sp>
          <p:nvSpPr>
            <p:cNvPr id="93" name="object 93"/>
            <p:cNvSpPr/>
            <p:nvPr/>
          </p:nvSpPr>
          <p:spPr>
            <a:xfrm>
              <a:off x="7843139" y="5785230"/>
              <a:ext cx="691515" cy="114300"/>
            </a:xfrm>
            <a:custGeom>
              <a:avLst/>
              <a:gdLst/>
              <a:ahLst/>
              <a:cxnLst/>
              <a:rect l="l" t="t" r="r" b="b"/>
              <a:pathLst>
                <a:path w="691515" h="114300">
                  <a:moveTo>
                    <a:pt x="577087" y="0"/>
                  </a:moveTo>
                  <a:lnTo>
                    <a:pt x="576876" y="38109"/>
                  </a:lnTo>
                  <a:lnTo>
                    <a:pt x="595883" y="38214"/>
                  </a:lnTo>
                  <a:lnTo>
                    <a:pt x="595629" y="76314"/>
                  </a:lnTo>
                  <a:lnTo>
                    <a:pt x="576664" y="76314"/>
                  </a:lnTo>
                  <a:lnTo>
                    <a:pt x="576452" y="114300"/>
                  </a:lnTo>
                  <a:lnTo>
                    <a:pt x="653448" y="76314"/>
                  </a:lnTo>
                  <a:lnTo>
                    <a:pt x="595629" y="76314"/>
                  </a:lnTo>
                  <a:lnTo>
                    <a:pt x="653661" y="76209"/>
                  </a:lnTo>
                  <a:lnTo>
                    <a:pt x="691006" y="57785"/>
                  </a:lnTo>
                  <a:lnTo>
                    <a:pt x="577087" y="0"/>
                  </a:lnTo>
                  <a:close/>
                </a:path>
                <a:path w="691515" h="114300">
                  <a:moveTo>
                    <a:pt x="576876" y="38109"/>
                  </a:moveTo>
                  <a:lnTo>
                    <a:pt x="576664" y="76209"/>
                  </a:lnTo>
                  <a:lnTo>
                    <a:pt x="595629" y="76314"/>
                  </a:lnTo>
                  <a:lnTo>
                    <a:pt x="595883" y="38214"/>
                  </a:lnTo>
                  <a:lnTo>
                    <a:pt x="576876" y="38109"/>
                  </a:lnTo>
                  <a:close/>
                </a:path>
                <a:path w="691515" h="114300">
                  <a:moveTo>
                    <a:pt x="253" y="34925"/>
                  </a:moveTo>
                  <a:lnTo>
                    <a:pt x="0" y="73025"/>
                  </a:lnTo>
                  <a:lnTo>
                    <a:pt x="576664" y="76209"/>
                  </a:lnTo>
                  <a:lnTo>
                    <a:pt x="576876" y="38109"/>
                  </a:lnTo>
                  <a:lnTo>
                    <a:pt x="253" y="34925"/>
                  </a:lnTo>
                  <a:close/>
                </a:path>
              </a:pathLst>
            </a:custGeom>
            <a:solidFill>
              <a:srgbClr val="8063A1"/>
            </a:solidFill>
          </p:spPr>
          <p:txBody>
            <a:bodyPr wrap="square" lIns="0" tIns="0" rIns="0" bIns="0" rtlCol="0"/>
            <a:lstStyle/>
            <a:p>
              <a:endParaRPr/>
            </a:p>
          </p:txBody>
        </p:sp>
      </p:grpSp>
      <p:sp>
        <p:nvSpPr>
          <p:cNvPr id="94" name="object 94"/>
          <p:cNvSpPr txBox="1"/>
          <p:nvPr/>
        </p:nvSpPr>
        <p:spPr>
          <a:xfrm>
            <a:off x="6983730" y="4991861"/>
            <a:ext cx="1196340" cy="447040"/>
          </a:xfrm>
          <a:prstGeom prst="rect">
            <a:avLst/>
          </a:prstGeom>
          <a:solidFill>
            <a:srgbClr val="4F81BC"/>
          </a:solidFill>
          <a:ln w="25907">
            <a:solidFill>
              <a:srgbClr val="385D89"/>
            </a:solidFill>
          </a:ln>
        </p:spPr>
        <p:txBody>
          <a:bodyPr vert="horz" wrap="square" lIns="0" tIns="26669" rIns="0" bIns="0" rtlCol="0">
            <a:spAutoFit/>
          </a:bodyPr>
          <a:lstStyle/>
          <a:p>
            <a:pPr marL="90805">
              <a:lnSpc>
                <a:spcPct val="100000"/>
              </a:lnSpc>
              <a:spcBef>
                <a:spcPts val="209"/>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96" name="object 96"/>
          <p:cNvSpPr txBox="1"/>
          <p:nvPr/>
        </p:nvSpPr>
        <p:spPr>
          <a:xfrm>
            <a:off x="5899530" y="5726353"/>
            <a:ext cx="487680" cy="317500"/>
          </a:xfrm>
          <a:prstGeom prst="rect">
            <a:avLst/>
          </a:prstGeom>
        </p:spPr>
        <p:txBody>
          <a:bodyPr vert="horz" wrap="square" lIns="0" tIns="8890" rIns="0" bIns="0" rtlCol="0">
            <a:spAutoFit/>
          </a:bodyPr>
          <a:lstStyle/>
          <a:p>
            <a:pPr marL="12700">
              <a:lnSpc>
                <a:spcPct val="100000"/>
              </a:lnSpc>
              <a:spcBef>
                <a:spcPts val="70"/>
              </a:spcBef>
            </a:pPr>
            <a:r>
              <a:rPr sz="3000" spc="7" baseline="11111" dirty="0">
                <a:latin typeface="Cambria Math"/>
                <a:cs typeface="Cambria Math"/>
              </a:rPr>
              <a:t>𝒘</a:t>
            </a:r>
            <a:r>
              <a:rPr sz="1450" spc="5" dirty="0">
                <a:latin typeface="Cambria Math"/>
                <a:cs typeface="Cambria Math"/>
              </a:rPr>
              <a:t>𝟒,</a:t>
            </a:r>
            <a:r>
              <a:rPr sz="1450" spc="15" dirty="0">
                <a:latin typeface="Cambria Math"/>
                <a:cs typeface="Cambria Math"/>
              </a:rPr>
              <a:t>𝟓</a:t>
            </a:r>
            <a:endParaRPr sz="1450">
              <a:latin typeface="Cambria Math"/>
              <a:cs typeface="Cambria Math"/>
            </a:endParaRPr>
          </a:p>
        </p:txBody>
      </p:sp>
      <p:sp>
        <p:nvSpPr>
          <p:cNvPr id="97" name="object 97"/>
          <p:cNvSpPr txBox="1"/>
          <p:nvPr/>
        </p:nvSpPr>
        <p:spPr>
          <a:xfrm>
            <a:off x="9395206" y="5725083"/>
            <a:ext cx="1630680" cy="280035"/>
          </a:xfrm>
          <a:prstGeom prst="rect">
            <a:avLst/>
          </a:prstGeom>
        </p:spPr>
        <p:txBody>
          <a:bodyPr vert="horz" wrap="square" lIns="0" tIns="0" rIns="0" bIns="0" rtlCol="0">
            <a:spAutoFit/>
          </a:bodyPr>
          <a:lstStyle/>
          <a:p>
            <a:pPr marL="12700">
              <a:lnSpc>
                <a:spcPts val="2005"/>
              </a:lnSpc>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sp>
        <p:nvSpPr>
          <p:cNvPr id="98" name="object 98"/>
          <p:cNvSpPr txBox="1"/>
          <p:nvPr/>
        </p:nvSpPr>
        <p:spPr>
          <a:xfrm>
            <a:off x="9277857" y="6245682"/>
            <a:ext cx="1861820" cy="280035"/>
          </a:xfrm>
          <a:prstGeom prst="rect">
            <a:avLst/>
          </a:prstGeom>
        </p:spPr>
        <p:txBody>
          <a:bodyPr vert="horz" wrap="square" lIns="0" tIns="0" rIns="0" bIns="0" rtlCol="0">
            <a:spAutoFit/>
          </a:bodyPr>
          <a:lstStyle/>
          <a:p>
            <a:pPr marL="12700">
              <a:lnSpc>
                <a:spcPts val="2005"/>
              </a:lnSpc>
            </a:pPr>
            <a:r>
              <a:rPr sz="2000" b="1" dirty="0" smtClean="0">
                <a:latin typeface="Calibri"/>
                <a:cs typeface="Calibri"/>
              </a:rPr>
              <a:t>16-bit</a:t>
            </a:r>
            <a:r>
              <a:rPr sz="2000" b="1" spc="-60" dirty="0" smtClean="0">
                <a:latin typeface="Calibri"/>
                <a:cs typeface="Calibri"/>
              </a:rPr>
              <a:t> </a:t>
            </a:r>
            <a:r>
              <a:rPr sz="2000" b="1" spc="-5" dirty="0">
                <a:latin typeface="Calibri"/>
                <a:cs typeface="Calibri"/>
              </a:rPr>
              <a:t>Cipher</a:t>
            </a:r>
            <a:r>
              <a:rPr sz="2000" b="1" spc="-45" dirty="0">
                <a:latin typeface="Calibri"/>
                <a:cs typeface="Calibri"/>
              </a:rPr>
              <a:t> </a:t>
            </a:r>
            <a:r>
              <a:rPr sz="2000" b="1" spc="-20" dirty="0">
                <a:latin typeface="Calibri"/>
                <a:cs typeface="Calibri"/>
              </a:rPr>
              <a:t>text</a:t>
            </a:r>
            <a:endParaRPr sz="2000" dirty="0">
              <a:latin typeface="Calibri"/>
              <a:cs typeface="Calibri"/>
            </a:endParaRPr>
          </a:p>
        </p:txBody>
      </p:sp>
      <p:sp>
        <p:nvSpPr>
          <p:cNvPr id="95" name="object 95"/>
          <p:cNvSpPr txBox="1"/>
          <p:nvPr/>
        </p:nvSpPr>
        <p:spPr>
          <a:xfrm>
            <a:off x="7009638" y="2602229"/>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1440">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pic>
        <p:nvPicPr>
          <p:cNvPr id="101" name="Graphic 21"/>
          <p:cNvPicPr>
            <a:picLocks noChangeAspect="1"/>
          </p:cNvPicPr>
          <p:nvPr/>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1937" y="5550110"/>
            <a:ext cx="2305141" cy="1076343"/>
          </a:xfrm>
          <a:prstGeom prst="rect">
            <a:avLst/>
          </a:prstGeom>
        </p:spPr>
      </p:pic>
      <p:sp>
        <p:nvSpPr>
          <p:cNvPr id="99"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Decryption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11284935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p:nvPr/>
        </p:nvSpPr>
        <p:spPr>
          <a:xfrm>
            <a:off x="206146" y="936701"/>
            <a:ext cx="8231505" cy="276606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175" dirty="0">
                <a:solidFill>
                  <a:srgbClr val="0F243E"/>
                </a:solidFill>
                <a:latin typeface="Microsoft Sans Serif"/>
                <a:cs typeface="Microsoft Sans Serif"/>
              </a:rPr>
              <a:t>Round</a:t>
            </a:r>
            <a:r>
              <a:rPr sz="3100" spc="65" dirty="0">
                <a:solidFill>
                  <a:srgbClr val="0F243E"/>
                </a:solidFill>
                <a:latin typeface="Microsoft Sans Serif"/>
                <a:cs typeface="Microsoft Sans Serif"/>
              </a:rPr>
              <a:t> 1</a:t>
            </a:r>
            <a:endParaRPr sz="3100">
              <a:latin typeface="Microsoft Sans Serif"/>
              <a:cs typeface="Microsoft Sans Serif"/>
            </a:endParaRPr>
          </a:p>
          <a:p>
            <a:pPr marL="12700">
              <a:lnSpc>
                <a:spcPct val="100000"/>
              </a:lnSpc>
              <a:spcBef>
                <a:spcPts val="2235"/>
              </a:spcBef>
              <a:tabLst>
                <a:tab pos="527685" algn="l"/>
              </a:tabLst>
            </a:pPr>
            <a:r>
              <a:rPr sz="3100" spc="-35" dirty="0">
                <a:solidFill>
                  <a:srgbClr val="0F243E"/>
                </a:solidFill>
                <a:latin typeface="Microsoft Sans Serif"/>
                <a:cs typeface="Microsoft Sans Serif"/>
              </a:rPr>
              <a:t>1)	</a:t>
            </a:r>
            <a:r>
              <a:rPr sz="3100" spc="-165" dirty="0">
                <a:solidFill>
                  <a:srgbClr val="0F243E"/>
                </a:solidFill>
                <a:latin typeface="Microsoft Sans Serif"/>
                <a:cs typeface="Microsoft Sans Serif"/>
              </a:rPr>
              <a:t>Inverse</a:t>
            </a:r>
            <a:r>
              <a:rPr sz="3100" spc="55" dirty="0">
                <a:solidFill>
                  <a:srgbClr val="0F243E"/>
                </a:solidFill>
                <a:latin typeface="Microsoft Sans Serif"/>
                <a:cs typeface="Microsoft Sans Serif"/>
              </a:rPr>
              <a:t> </a:t>
            </a:r>
            <a:r>
              <a:rPr sz="3100" spc="-114" dirty="0">
                <a:solidFill>
                  <a:srgbClr val="0F243E"/>
                </a:solidFill>
                <a:latin typeface="Microsoft Sans Serif"/>
                <a:cs typeface="Microsoft Sans Serif"/>
              </a:rPr>
              <a:t>Shift</a:t>
            </a:r>
            <a:r>
              <a:rPr sz="3100" spc="60" dirty="0">
                <a:solidFill>
                  <a:srgbClr val="0F243E"/>
                </a:solidFill>
                <a:latin typeface="Microsoft Sans Serif"/>
                <a:cs typeface="Microsoft Sans Serif"/>
              </a:rPr>
              <a:t> </a:t>
            </a:r>
            <a:r>
              <a:rPr sz="3100" spc="-210" dirty="0">
                <a:solidFill>
                  <a:srgbClr val="0F243E"/>
                </a:solidFill>
                <a:latin typeface="Microsoft Sans Serif"/>
                <a:cs typeface="Microsoft Sans Serif"/>
              </a:rPr>
              <a:t>Row</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150" dirty="0">
                <a:solidFill>
                  <a:srgbClr val="0F243E"/>
                </a:solidFill>
                <a:latin typeface="Microsoft Sans Serif"/>
                <a:cs typeface="Microsoft Sans Serif"/>
              </a:rPr>
              <a:t>IShRow(R0)=IShRow(1010</a:t>
            </a:r>
            <a:r>
              <a:rPr sz="3100" spc="114" dirty="0">
                <a:solidFill>
                  <a:srgbClr val="0F243E"/>
                </a:solidFill>
                <a:latin typeface="Microsoft Sans Serif"/>
                <a:cs typeface="Microsoft Sans Serif"/>
              </a:rPr>
              <a:t> </a:t>
            </a:r>
            <a:r>
              <a:rPr sz="3100" spc="60" dirty="0">
                <a:solidFill>
                  <a:srgbClr val="FF0000"/>
                </a:solidFill>
                <a:latin typeface="Microsoft Sans Serif"/>
                <a:cs typeface="Microsoft Sans Serif"/>
              </a:rPr>
              <a:t>0011</a:t>
            </a:r>
            <a:r>
              <a:rPr sz="3100" spc="70" dirty="0">
                <a:solidFill>
                  <a:srgbClr val="FF0000"/>
                </a:solidFill>
                <a:latin typeface="Microsoft Sans Serif"/>
                <a:cs typeface="Microsoft Sans Serif"/>
              </a:rPr>
              <a:t> </a:t>
            </a:r>
            <a:r>
              <a:rPr sz="3100" spc="60" dirty="0">
                <a:solidFill>
                  <a:srgbClr val="0F243E"/>
                </a:solidFill>
                <a:latin typeface="Microsoft Sans Serif"/>
                <a:cs typeface="Microsoft Sans Serif"/>
              </a:rPr>
              <a:t>0100</a:t>
            </a:r>
            <a:r>
              <a:rPr sz="3100" spc="75" dirty="0">
                <a:solidFill>
                  <a:srgbClr val="0F243E"/>
                </a:solidFill>
                <a:latin typeface="Microsoft Sans Serif"/>
                <a:cs typeface="Microsoft Sans Serif"/>
              </a:rPr>
              <a:t> </a:t>
            </a:r>
            <a:r>
              <a:rPr sz="3100" spc="15" dirty="0">
                <a:solidFill>
                  <a:srgbClr val="FFC000"/>
                </a:solidFill>
                <a:latin typeface="Microsoft Sans Serif"/>
                <a:cs typeface="Microsoft Sans Serif"/>
              </a:rPr>
              <a:t>0011</a:t>
            </a:r>
            <a:r>
              <a:rPr sz="3100" spc="15" dirty="0">
                <a:solidFill>
                  <a:srgbClr val="0F243E"/>
                </a:solidFill>
                <a:latin typeface="Microsoft Sans Serif"/>
                <a:cs typeface="Microsoft Sans Serif"/>
              </a:rPr>
              <a:t>)=</a:t>
            </a:r>
            <a:endParaRPr sz="3100">
              <a:latin typeface="Microsoft Sans Serif"/>
              <a:cs typeface="Microsoft Sans Serif"/>
            </a:endParaRPr>
          </a:p>
          <a:p>
            <a:pPr marL="469900">
              <a:lnSpc>
                <a:spcPct val="100000"/>
              </a:lnSpc>
              <a:spcBef>
                <a:spcPts val="2235"/>
              </a:spcBef>
            </a:pPr>
            <a:r>
              <a:rPr sz="3100" spc="-25" dirty="0">
                <a:solidFill>
                  <a:srgbClr val="0F243E"/>
                </a:solidFill>
                <a:latin typeface="Microsoft Sans Serif"/>
                <a:cs typeface="Microsoft Sans Serif"/>
              </a:rPr>
              <a:t>=</a:t>
            </a:r>
            <a:r>
              <a:rPr sz="3100" spc="60" dirty="0">
                <a:solidFill>
                  <a:srgbClr val="0F243E"/>
                </a:solidFill>
                <a:latin typeface="Microsoft Sans Serif"/>
                <a:cs typeface="Microsoft Sans Serif"/>
              </a:rPr>
              <a:t> 1010 </a:t>
            </a:r>
            <a:r>
              <a:rPr sz="3100" spc="60" dirty="0">
                <a:solidFill>
                  <a:srgbClr val="FFC000"/>
                </a:solidFill>
                <a:latin typeface="Microsoft Sans Serif"/>
                <a:cs typeface="Microsoft Sans Serif"/>
              </a:rPr>
              <a:t>0011 </a:t>
            </a:r>
            <a:r>
              <a:rPr sz="3100" spc="60" dirty="0">
                <a:solidFill>
                  <a:srgbClr val="0F243E"/>
                </a:solidFill>
                <a:latin typeface="Microsoft Sans Serif"/>
                <a:cs typeface="Microsoft Sans Serif"/>
              </a:rPr>
              <a:t>0100</a:t>
            </a:r>
            <a:r>
              <a:rPr sz="3100" spc="45" dirty="0">
                <a:solidFill>
                  <a:srgbClr val="0F243E"/>
                </a:solidFill>
                <a:latin typeface="Microsoft Sans Serif"/>
                <a:cs typeface="Microsoft Sans Serif"/>
              </a:rPr>
              <a:t> </a:t>
            </a:r>
            <a:r>
              <a:rPr sz="3100" spc="60" dirty="0">
                <a:solidFill>
                  <a:srgbClr val="FF0000"/>
                </a:solidFill>
                <a:latin typeface="Microsoft Sans Serif"/>
                <a:cs typeface="Microsoft Sans Serif"/>
              </a:rPr>
              <a:t>0011</a:t>
            </a:r>
            <a:endParaRPr sz="3100">
              <a:latin typeface="Microsoft Sans Serif"/>
              <a:cs typeface="Microsoft Sans Serif"/>
            </a:endParaRPr>
          </a:p>
        </p:txBody>
      </p:sp>
      <p:sp>
        <p:nvSpPr>
          <p:cNvPr id="6" name="object 6"/>
          <p:cNvSpPr txBox="1"/>
          <p:nvPr/>
        </p:nvSpPr>
        <p:spPr>
          <a:xfrm>
            <a:off x="206146" y="3960952"/>
            <a:ext cx="6477000" cy="2009775"/>
          </a:xfrm>
          <a:prstGeom prst="rect">
            <a:avLst/>
          </a:prstGeom>
        </p:spPr>
        <p:txBody>
          <a:bodyPr vert="horz" wrap="square" lIns="0" tIns="12065" rIns="0" bIns="0" rtlCol="0">
            <a:spAutoFit/>
          </a:bodyPr>
          <a:lstStyle/>
          <a:p>
            <a:pPr marL="12700">
              <a:lnSpc>
                <a:spcPct val="100000"/>
              </a:lnSpc>
              <a:spcBef>
                <a:spcPts val="95"/>
              </a:spcBef>
              <a:tabLst>
                <a:tab pos="527685" algn="l"/>
              </a:tabLst>
            </a:pPr>
            <a:r>
              <a:rPr sz="3100" spc="-35" dirty="0">
                <a:solidFill>
                  <a:srgbClr val="0F243E"/>
                </a:solidFill>
                <a:latin typeface="Microsoft Sans Serif"/>
                <a:cs typeface="Microsoft Sans Serif"/>
              </a:rPr>
              <a:t>2)	</a:t>
            </a:r>
            <a:r>
              <a:rPr sz="3100" spc="-165" dirty="0">
                <a:solidFill>
                  <a:srgbClr val="0F243E"/>
                </a:solidFill>
                <a:latin typeface="Microsoft Sans Serif"/>
                <a:cs typeface="Microsoft Sans Serif"/>
              </a:rPr>
              <a:t>Inverse</a:t>
            </a:r>
            <a:r>
              <a:rPr sz="3100" spc="55" dirty="0">
                <a:solidFill>
                  <a:srgbClr val="0F243E"/>
                </a:solidFill>
                <a:latin typeface="Microsoft Sans Serif"/>
                <a:cs typeface="Microsoft Sans Serif"/>
              </a:rPr>
              <a:t> </a:t>
            </a:r>
            <a:r>
              <a:rPr sz="3100" spc="5" dirty="0">
                <a:solidFill>
                  <a:srgbClr val="0F243E"/>
                </a:solidFill>
                <a:latin typeface="Microsoft Sans Serif"/>
                <a:cs typeface="Microsoft Sans Serif"/>
              </a:rPr>
              <a:t>Nibble</a:t>
            </a:r>
            <a:r>
              <a:rPr sz="3100" spc="70" dirty="0">
                <a:solidFill>
                  <a:srgbClr val="0F243E"/>
                </a:solidFill>
                <a:latin typeface="Microsoft Sans Serif"/>
                <a:cs typeface="Microsoft Sans Serif"/>
              </a:rPr>
              <a:t> </a:t>
            </a:r>
            <a:r>
              <a:rPr sz="3100" spc="-185" dirty="0">
                <a:solidFill>
                  <a:srgbClr val="0F243E"/>
                </a:solidFill>
                <a:latin typeface="Microsoft Sans Serif"/>
                <a:cs typeface="Microsoft Sans Serif"/>
              </a:rPr>
              <a:t>Sub</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70" dirty="0">
                <a:solidFill>
                  <a:srgbClr val="0F243E"/>
                </a:solidFill>
                <a:latin typeface="Microsoft Sans Serif"/>
                <a:cs typeface="Microsoft Sans Serif"/>
              </a:rPr>
              <a:t>ISubNib(</a:t>
            </a:r>
            <a:r>
              <a:rPr sz="3100" spc="80" dirty="0">
                <a:solidFill>
                  <a:srgbClr val="0F243E"/>
                </a:solidFill>
                <a:latin typeface="Microsoft Sans Serif"/>
                <a:cs typeface="Microsoft Sans Serif"/>
              </a:rPr>
              <a:t> </a:t>
            </a:r>
            <a:r>
              <a:rPr sz="3100" spc="60" dirty="0">
                <a:solidFill>
                  <a:srgbClr val="FF0000"/>
                </a:solidFill>
                <a:latin typeface="Microsoft Sans Serif"/>
                <a:cs typeface="Microsoft Sans Serif"/>
              </a:rPr>
              <a:t>1010</a:t>
            </a:r>
            <a:r>
              <a:rPr sz="3100" spc="50" dirty="0">
                <a:solidFill>
                  <a:srgbClr val="FF0000"/>
                </a:solidFill>
                <a:latin typeface="Microsoft Sans Serif"/>
                <a:cs typeface="Microsoft Sans Serif"/>
              </a:rPr>
              <a:t> </a:t>
            </a:r>
            <a:r>
              <a:rPr sz="3100" spc="60" dirty="0">
                <a:solidFill>
                  <a:srgbClr val="00AF50"/>
                </a:solidFill>
                <a:latin typeface="Microsoft Sans Serif"/>
                <a:cs typeface="Microsoft Sans Serif"/>
              </a:rPr>
              <a:t>0011 </a:t>
            </a:r>
            <a:r>
              <a:rPr sz="3100" spc="65" dirty="0">
                <a:solidFill>
                  <a:srgbClr val="FFC000"/>
                </a:solidFill>
                <a:latin typeface="Microsoft Sans Serif"/>
                <a:cs typeface="Microsoft Sans Serif"/>
              </a:rPr>
              <a:t>0100</a:t>
            </a:r>
            <a:r>
              <a:rPr sz="3100" spc="55" dirty="0">
                <a:solidFill>
                  <a:srgbClr val="FFC000"/>
                </a:solidFill>
                <a:latin typeface="Microsoft Sans Serif"/>
                <a:cs typeface="Microsoft Sans Serif"/>
              </a:rPr>
              <a:t> </a:t>
            </a:r>
            <a:r>
              <a:rPr sz="3100" spc="60" dirty="0">
                <a:solidFill>
                  <a:srgbClr val="6F2F9F"/>
                </a:solidFill>
                <a:latin typeface="Microsoft Sans Serif"/>
                <a:cs typeface="Microsoft Sans Serif"/>
              </a:rPr>
              <a:t>0011 </a:t>
            </a:r>
            <a:r>
              <a:rPr sz="3100" spc="-80" dirty="0">
                <a:solidFill>
                  <a:srgbClr val="0F243E"/>
                </a:solidFill>
                <a:latin typeface="Microsoft Sans Serif"/>
                <a:cs typeface="Microsoft Sans Serif"/>
              </a:rPr>
              <a:t>)=</a:t>
            </a:r>
            <a:endParaRPr sz="3100">
              <a:latin typeface="Microsoft Sans Serif"/>
              <a:cs typeface="Microsoft Sans Serif"/>
            </a:endParaRPr>
          </a:p>
          <a:p>
            <a:pPr marL="469900">
              <a:lnSpc>
                <a:spcPct val="100000"/>
              </a:lnSpc>
              <a:spcBef>
                <a:spcPts val="2235"/>
              </a:spcBef>
            </a:pPr>
            <a:r>
              <a:rPr sz="3100" spc="-20" dirty="0">
                <a:solidFill>
                  <a:srgbClr val="0F243E"/>
                </a:solidFill>
                <a:latin typeface="Microsoft Sans Serif"/>
                <a:cs typeface="Microsoft Sans Serif"/>
              </a:rPr>
              <a:t>=</a:t>
            </a:r>
            <a:r>
              <a:rPr sz="3100" spc="55" dirty="0">
                <a:solidFill>
                  <a:srgbClr val="0F243E"/>
                </a:solidFill>
                <a:latin typeface="Microsoft Sans Serif"/>
                <a:cs typeface="Microsoft Sans Serif"/>
              </a:rPr>
              <a:t> </a:t>
            </a:r>
            <a:r>
              <a:rPr sz="3100" spc="60" dirty="0">
                <a:solidFill>
                  <a:srgbClr val="FF0000"/>
                </a:solidFill>
                <a:latin typeface="Microsoft Sans Serif"/>
                <a:cs typeface="Microsoft Sans Serif"/>
              </a:rPr>
              <a:t>0010</a:t>
            </a:r>
            <a:r>
              <a:rPr sz="3100" spc="65" dirty="0">
                <a:solidFill>
                  <a:srgbClr val="FF0000"/>
                </a:solidFill>
                <a:latin typeface="Microsoft Sans Serif"/>
                <a:cs typeface="Microsoft Sans Serif"/>
              </a:rPr>
              <a:t> </a:t>
            </a:r>
            <a:r>
              <a:rPr sz="3100" spc="60" dirty="0">
                <a:solidFill>
                  <a:srgbClr val="00AF50"/>
                </a:solidFill>
                <a:latin typeface="Microsoft Sans Serif"/>
                <a:cs typeface="Microsoft Sans Serif"/>
              </a:rPr>
              <a:t>1011 </a:t>
            </a:r>
            <a:r>
              <a:rPr sz="3100" spc="60" dirty="0">
                <a:solidFill>
                  <a:srgbClr val="FFC000"/>
                </a:solidFill>
                <a:latin typeface="Microsoft Sans Serif"/>
                <a:cs typeface="Microsoft Sans Serif"/>
              </a:rPr>
              <a:t>0001</a:t>
            </a:r>
            <a:r>
              <a:rPr sz="3100" spc="50" dirty="0">
                <a:solidFill>
                  <a:srgbClr val="FFC000"/>
                </a:solidFill>
                <a:latin typeface="Microsoft Sans Serif"/>
                <a:cs typeface="Microsoft Sans Serif"/>
              </a:rPr>
              <a:t> </a:t>
            </a:r>
            <a:r>
              <a:rPr sz="3100" spc="60" dirty="0">
                <a:solidFill>
                  <a:srgbClr val="6F2F9F"/>
                </a:solidFill>
                <a:latin typeface="Microsoft Sans Serif"/>
                <a:cs typeface="Microsoft Sans Serif"/>
              </a:rPr>
              <a:t>1011</a:t>
            </a:r>
            <a:endParaRPr sz="3100">
              <a:latin typeface="Microsoft Sans Serif"/>
              <a:cs typeface="Microsoft Sans Serif"/>
            </a:endParaRPr>
          </a:p>
        </p:txBody>
      </p:sp>
      <p:pic>
        <p:nvPicPr>
          <p:cNvPr id="7" name="object 7"/>
          <p:cNvPicPr/>
          <p:nvPr/>
        </p:nvPicPr>
        <p:blipFill>
          <a:blip r:embed="rId2" cstate="print"/>
          <a:stretch>
            <a:fillRect/>
          </a:stretch>
        </p:blipFill>
        <p:spPr>
          <a:xfrm>
            <a:off x="7972043" y="4181431"/>
            <a:ext cx="3990975" cy="2190429"/>
          </a:xfrm>
          <a:prstGeom prst="rect">
            <a:avLst/>
          </a:prstGeom>
        </p:spPr>
      </p:pic>
      <p:sp>
        <p:nvSpPr>
          <p:cNvPr id="8" name="object 8"/>
          <p:cNvSpPr txBox="1"/>
          <p:nvPr/>
        </p:nvSpPr>
        <p:spPr>
          <a:xfrm>
            <a:off x="8002905" y="4281296"/>
            <a:ext cx="1139825" cy="376555"/>
          </a:xfrm>
          <a:prstGeom prst="rect">
            <a:avLst/>
          </a:prstGeom>
        </p:spPr>
        <p:txBody>
          <a:bodyPr vert="horz" wrap="square" lIns="0" tIns="12700" rIns="0" bIns="0" rtlCol="0">
            <a:spAutoFit/>
          </a:bodyPr>
          <a:lstStyle/>
          <a:p>
            <a:pPr marL="12700">
              <a:lnSpc>
                <a:spcPct val="100000"/>
              </a:lnSpc>
              <a:spcBef>
                <a:spcPts val="100"/>
              </a:spcBef>
            </a:pPr>
            <a:r>
              <a:rPr sz="2300" b="1" spc="-15" dirty="0">
                <a:latin typeface="Calibri"/>
                <a:cs typeface="Calibri"/>
              </a:rPr>
              <a:t>Inv</a:t>
            </a:r>
            <a:r>
              <a:rPr sz="2300" b="1" spc="-65" dirty="0">
                <a:latin typeface="Calibri"/>
                <a:cs typeface="Calibri"/>
              </a:rPr>
              <a:t> </a:t>
            </a:r>
            <a:r>
              <a:rPr sz="2300" b="1" spc="-10" dirty="0">
                <a:latin typeface="Calibri"/>
                <a:cs typeface="Calibri"/>
              </a:rPr>
              <a:t>S-Box</a:t>
            </a:r>
            <a:endParaRPr sz="2300">
              <a:latin typeface="Calibri"/>
              <a:cs typeface="Calibri"/>
            </a:endParaRPr>
          </a:p>
        </p:txBody>
      </p:sp>
      <p:sp>
        <p:nvSpPr>
          <p:cNvPr id="9" name="object 9"/>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0" name="TextBox 9"/>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Tree>
    <p:extLst>
      <p:ext uri="{BB962C8B-B14F-4D97-AF65-F5344CB8AC3E}">
        <p14:creationId xmlns:p14="http://schemas.microsoft.com/office/powerpoint/2010/main" val="255872878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8326374" y="1262634"/>
            <a:ext cx="3657600" cy="4225036"/>
            <a:chOff x="8326374" y="1262634"/>
            <a:chExt cx="3657600" cy="4225036"/>
          </a:xfrm>
        </p:grpSpPr>
        <p:sp>
          <p:nvSpPr>
            <p:cNvPr id="3" name="object 3"/>
            <p:cNvSpPr/>
            <p:nvPr/>
          </p:nvSpPr>
          <p:spPr>
            <a:xfrm>
              <a:off x="8326374" y="3097530"/>
              <a:ext cx="3657600" cy="2390140"/>
            </a:xfrm>
            <a:custGeom>
              <a:avLst/>
              <a:gdLst/>
              <a:ahLst/>
              <a:cxnLst/>
              <a:rect l="l" t="t" r="r" b="b"/>
              <a:pathLst>
                <a:path w="3657600" h="2390140">
                  <a:moveTo>
                    <a:pt x="3657600" y="0"/>
                  </a:moveTo>
                  <a:lnTo>
                    <a:pt x="0" y="0"/>
                  </a:lnTo>
                  <a:lnTo>
                    <a:pt x="0" y="2389632"/>
                  </a:lnTo>
                  <a:lnTo>
                    <a:pt x="3657600" y="2389632"/>
                  </a:lnTo>
                  <a:lnTo>
                    <a:pt x="3657600" y="0"/>
                  </a:lnTo>
                  <a:close/>
                </a:path>
              </a:pathLst>
            </a:custGeom>
            <a:solidFill>
              <a:srgbClr val="4F81BC"/>
            </a:solidFill>
          </p:spPr>
          <p:txBody>
            <a:bodyPr wrap="square" lIns="0" tIns="0" rIns="0" bIns="0" rtlCol="0"/>
            <a:lstStyle/>
            <a:p>
              <a:endParaRPr/>
            </a:p>
          </p:txBody>
        </p:sp>
        <p:sp>
          <p:nvSpPr>
            <p:cNvPr id="4" name="object 4"/>
            <p:cNvSpPr/>
            <p:nvPr/>
          </p:nvSpPr>
          <p:spPr>
            <a:xfrm>
              <a:off x="8326374" y="3097530"/>
              <a:ext cx="3657600" cy="2390140"/>
            </a:xfrm>
            <a:custGeom>
              <a:avLst/>
              <a:gdLst/>
              <a:ahLst/>
              <a:cxnLst/>
              <a:rect l="l" t="t" r="r" b="b"/>
              <a:pathLst>
                <a:path w="3657600" h="2390140">
                  <a:moveTo>
                    <a:pt x="0" y="2389632"/>
                  </a:moveTo>
                  <a:lnTo>
                    <a:pt x="3657600" y="2389632"/>
                  </a:lnTo>
                  <a:lnTo>
                    <a:pt x="3657600" y="0"/>
                  </a:lnTo>
                  <a:lnTo>
                    <a:pt x="0" y="0"/>
                  </a:lnTo>
                  <a:lnTo>
                    <a:pt x="0" y="2389632"/>
                  </a:lnTo>
                  <a:close/>
                </a:path>
              </a:pathLst>
            </a:custGeom>
            <a:ln w="25908">
              <a:solidFill>
                <a:srgbClr val="385D89"/>
              </a:solidFill>
            </a:ln>
          </p:spPr>
          <p:txBody>
            <a:bodyPr wrap="square" lIns="0" tIns="0" rIns="0" bIns="0" rtlCol="0"/>
            <a:lstStyle/>
            <a:p>
              <a:endParaRPr/>
            </a:p>
          </p:txBody>
        </p:sp>
        <p:sp>
          <p:nvSpPr>
            <p:cNvPr id="5" name="object 5"/>
            <p:cNvSpPr/>
            <p:nvPr/>
          </p:nvSpPr>
          <p:spPr>
            <a:xfrm>
              <a:off x="8326374" y="1262634"/>
              <a:ext cx="3657600" cy="1762125"/>
            </a:xfrm>
            <a:custGeom>
              <a:avLst/>
              <a:gdLst/>
              <a:ahLst/>
              <a:cxnLst/>
              <a:rect l="l" t="t" r="r" b="b"/>
              <a:pathLst>
                <a:path w="3657600" h="1762125">
                  <a:moveTo>
                    <a:pt x="3657600" y="0"/>
                  </a:moveTo>
                  <a:lnTo>
                    <a:pt x="0" y="0"/>
                  </a:lnTo>
                  <a:lnTo>
                    <a:pt x="0" y="1761744"/>
                  </a:lnTo>
                  <a:lnTo>
                    <a:pt x="3657600" y="1761744"/>
                  </a:lnTo>
                  <a:lnTo>
                    <a:pt x="3657600" y="0"/>
                  </a:lnTo>
                  <a:close/>
                </a:path>
              </a:pathLst>
            </a:custGeom>
            <a:solidFill>
              <a:srgbClr val="4F81BC"/>
            </a:solidFill>
          </p:spPr>
          <p:txBody>
            <a:bodyPr wrap="square" lIns="0" tIns="0" rIns="0" bIns="0" rtlCol="0"/>
            <a:lstStyle/>
            <a:p>
              <a:endParaRPr/>
            </a:p>
          </p:txBody>
        </p:sp>
        <p:sp>
          <p:nvSpPr>
            <p:cNvPr id="6" name="object 6"/>
            <p:cNvSpPr/>
            <p:nvPr/>
          </p:nvSpPr>
          <p:spPr>
            <a:xfrm>
              <a:off x="8326374" y="1262634"/>
              <a:ext cx="3657600" cy="1762125"/>
            </a:xfrm>
            <a:custGeom>
              <a:avLst/>
              <a:gdLst/>
              <a:ahLst/>
              <a:cxnLst/>
              <a:rect l="l" t="t" r="r" b="b"/>
              <a:pathLst>
                <a:path w="3657600" h="1762125">
                  <a:moveTo>
                    <a:pt x="0" y="1761744"/>
                  </a:moveTo>
                  <a:lnTo>
                    <a:pt x="3657600" y="1761744"/>
                  </a:lnTo>
                  <a:lnTo>
                    <a:pt x="3657600" y="0"/>
                  </a:lnTo>
                  <a:lnTo>
                    <a:pt x="0" y="0"/>
                  </a:lnTo>
                  <a:lnTo>
                    <a:pt x="0" y="1761744"/>
                  </a:lnTo>
                  <a:close/>
                </a:path>
              </a:pathLst>
            </a:custGeom>
            <a:ln w="25908">
              <a:solidFill>
                <a:srgbClr val="385D89"/>
              </a:solidFill>
            </a:ln>
          </p:spPr>
          <p:txBody>
            <a:bodyPr wrap="square" lIns="0" tIns="0" rIns="0" bIns="0" rtlCol="0"/>
            <a:lstStyle/>
            <a:p>
              <a:endParaRPr/>
            </a:p>
          </p:txBody>
        </p:sp>
        <p:sp>
          <p:nvSpPr>
            <p:cNvPr id="7" name="object 7"/>
            <p:cNvSpPr/>
            <p:nvPr/>
          </p:nvSpPr>
          <p:spPr>
            <a:xfrm>
              <a:off x="8522208" y="25907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8" name="object 8"/>
            <p:cNvSpPr/>
            <p:nvPr/>
          </p:nvSpPr>
          <p:spPr>
            <a:xfrm>
              <a:off x="8522208" y="25907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18" name="object 18"/>
          <p:cNvSpPr txBox="1"/>
          <p:nvPr/>
        </p:nvSpPr>
        <p:spPr>
          <a:xfrm>
            <a:off x="9270618" y="2600070"/>
            <a:ext cx="1859280"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0" dirty="0">
                <a:latin typeface="Calibri"/>
                <a:cs typeface="Calibri"/>
              </a:rPr>
              <a:t> </a:t>
            </a:r>
            <a:r>
              <a:rPr sz="2000" b="1" spc="-10" dirty="0">
                <a:latin typeface="Calibri"/>
                <a:cs typeface="Calibri"/>
              </a:rPr>
              <a:t>Row</a:t>
            </a:r>
            <a:endParaRPr sz="2000">
              <a:latin typeface="Calibri"/>
              <a:cs typeface="Calibri"/>
            </a:endParaRPr>
          </a:p>
        </p:txBody>
      </p:sp>
      <p:grpSp>
        <p:nvGrpSpPr>
          <p:cNvPr id="19" name="object 19"/>
          <p:cNvGrpSpPr/>
          <p:nvPr/>
        </p:nvGrpSpPr>
        <p:grpSpPr>
          <a:xfrm>
            <a:off x="8492997" y="3171189"/>
            <a:ext cx="3411220" cy="439420"/>
            <a:chOff x="8492997" y="3171189"/>
            <a:chExt cx="3411220" cy="439420"/>
          </a:xfrm>
        </p:grpSpPr>
        <p:sp>
          <p:nvSpPr>
            <p:cNvPr id="20" name="object 20"/>
            <p:cNvSpPr/>
            <p:nvPr/>
          </p:nvSpPr>
          <p:spPr>
            <a:xfrm>
              <a:off x="8522207" y="32003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1" name="object 21"/>
            <p:cNvSpPr/>
            <p:nvPr/>
          </p:nvSpPr>
          <p:spPr>
            <a:xfrm>
              <a:off x="8522207" y="32003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22" name="object 22"/>
          <p:cNvSpPr txBox="1"/>
          <p:nvPr/>
        </p:nvSpPr>
        <p:spPr>
          <a:xfrm>
            <a:off x="9058782" y="3209670"/>
            <a:ext cx="2280285"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400" dirty="0">
                <a:latin typeface="Calibri"/>
                <a:cs typeface="Calibri"/>
              </a:rPr>
              <a:t> </a:t>
            </a:r>
            <a:r>
              <a:rPr sz="2000" b="1" spc="-5" dirty="0">
                <a:latin typeface="Calibri"/>
                <a:cs typeface="Calibri"/>
              </a:rPr>
              <a:t>Mix</a:t>
            </a:r>
            <a:r>
              <a:rPr sz="2000" b="1" spc="-25" dirty="0">
                <a:latin typeface="Calibri"/>
                <a:cs typeface="Calibri"/>
              </a:rPr>
              <a:t> </a:t>
            </a:r>
            <a:r>
              <a:rPr sz="2000" b="1" dirty="0">
                <a:latin typeface="Calibri"/>
                <a:cs typeface="Calibri"/>
              </a:rPr>
              <a:t>Columns</a:t>
            </a:r>
            <a:endParaRPr sz="2000">
              <a:latin typeface="Calibri"/>
              <a:cs typeface="Calibri"/>
            </a:endParaRPr>
          </a:p>
        </p:txBody>
      </p:sp>
      <p:grpSp>
        <p:nvGrpSpPr>
          <p:cNvPr id="23" name="object 23"/>
          <p:cNvGrpSpPr/>
          <p:nvPr/>
        </p:nvGrpSpPr>
        <p:grpSpPr>
          <a:xfrm>
            <a:off x="8516048" y="3797744"/>
            <a:ext cx="3378835" cy="407034"/>
            <a:chOff x="8516048" y="3797744"/>
            <a:chExt cx="3378835" cy="407034"/>
          </a:xfrm>
        </p:grpSpPr>
        <p:sp>
          <p:nvSpPr>
            <p:cNvPr id="24" name="object 24"/>
            <p:cNvSpPr/>
            <p:nvPr/>
          </p:nvSpPr>
          <p:spPr>
            <a:xfrm>
              <a:off x="8529065" y="38107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4AACC5"/>
            </a:solidFill>
          </p:spPr>
          <p:txBody>
            <a:bodyPr wrap="square" lIns="0" tIns="0" rIns="0" bIns="0" rtlCol="0"/>
            <a:lstStyle/>
            <a:p>
              <a:endParaRPr/>
            </a:p>
          </p:txBody>
        </p:sp>
        <p:sp>
          <p:nvSpPr>
            <p:cNvPr id="25" name="object 25"/>
            <p:cNvSpPr/>
            <p:nvPr/>
          </p:nvSpPr>
          <p:spPr>
            <a:xfrm>
              <a:off x="8529065" y="38107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357C91"/>
              </a:solidFill>
            </a:ln>
          </p:spPr>
          <p:txBody>
            <a:bodyPr wrap="square" lIns="0" tIns="0" rIns="0" bIns="0" rtlCol="0"/>
            <a:lstStyle/>
            <a:p>
              <a:endParaRPr/>
            </a:p>
          </p:txBody>
        </p:sp>
      </p:grpSp>
      <p:sp>
        <p:nvSpPr>
          <p:cNvPr id="26" name="object 26"/>
          <p:cNvSpPr txBox="1"/>
          <p:nvPr/>
        </p:nvSpPr>
        <p:spPr>
          <a:xfrm>
            <a:off x="9390126"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solidFill>
                  <a:srgbClr val="FFFFFF"/>
                </a:solidFill>
                <a:latin typeface="Calibri"/>
                <a:cs typeface="Calibri"/>
              </a:rPr>
              <a:t>Add</a:t>
            </a:r>
            <a:r>
              <a:rPr sz="2000" b="1" spc="-35" dirty="0">
                <a:solidFill>
                  <a:srgbClr val="FFFFFF"/>
                </a:solidFill>
                <a:latin typeface="Calibri"/>
                <a:cs typeface="Calibri"/>
              </a:rPr>
              <a:t> </a:t>
            </a:r>
            <a:r>
              <a:rPr sz="2000" b="1" spc="-10" dirty="0">
                <a:solidFill>
                  <a:srgbClr val="FFFFFF"/>
                </a:solidFill>
                <a:latin typeface="Calibri"/>
                <a:cs typeface="Calibri"/>
              </a:rPr>
              <a:t>Round</a:t>
            </a:r>
            <a:r>
              <a:rPr sz="2000" b="1" spc="-60" dirty="0">
                <a:solidFill>
                  <a:srgbClr val="FFFFFF"/>
                </a:solidFill>
                <a:latin typeface="Calibri"/>
                <a:cs typeface="Calibri"/>
              </a:rPr>
              <a:t> </a:t>
            </a:r>
            <a:r>
              <a:rPr sz="2000" b="1" spc="-20" dirty="0">
                <a:solidFill>
                  <a:srgbClr val="FFFFFF"/>
                </a:solidFill>
                <a:latin typeface="Calibri"/>
                <a:cs typeface="Calibri"/>
              </a:rPr>
              <a:t>Key</a:t>
            </a:r>
            <a:endParaRPr sz="2000">
              <a:latin typeface="Calibri"/>
              <a:cs typeface="Calibri"/>
            </a:endParaRPr>
          </a:p>
        </p:txBody>
      </p:sp>
      <p:sp>
        <p:nvSpPr>
          <p:cNvPr id="27" name="object 27"/>
          <p:cNvSpPr/>
          <p:nvPr/>
        </p:nvSpPr>
        <p:spPr>
          <a:xfrm>
            <a:off x="8522969" y="752094"/>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F79546"/>
            </a:solidFill>
          </a:ln>
        </p:spPr>
        <p:txBody>
          <a:bodyPr wrap="square" lIns="0" tIns="0" rIns="0" bIns="0" rtlCol="0"/>
          <a:lstStyle/>
          <a:p>
            <a:endParaRPr/>
          </a:p>
        </p:txBody>
      </p:sp>
      <p:sp>
        <p:nvSpPr>
          <p:cNvPr id="28" name="object 28"/>
          <p:cNvSpPr txBox="1"/>
          <p:nvPr/>
        </p:nvSpPr>
        <p:spPr>
          <a:xfrm>
            <a:off x="9351391" y="760298"/>
            <a:ext cx="1695450"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16-bit</a:t>
            </a:r>
            <a:r>
              <a:rPr sz="2000" b="1" spc="-55" dirty="0">
                <a:latin typeface="Calibri"/>
                <a:cs typeface="Calibri"/>
              </a:rPr>
              <a:t> </a:t>
            </a:r>
            <a:r>
              <a:rPr sz="2000" b="1" spc="-5" dirty="0">
                <a:latin typeface="Calibri"/>
                <a:cs typeface="Calibri"/>
              </a:rPr>
              <a:t>Plain</a:t>
            </a:r>
            <a:r>
              <a:rPr sz="2000" b="1" spc="-45" dirty="0">
                <a:latin typeface="Calibri"/>
                <a:cs typeface="Calibri"/>
              </a:rPr>
              <a:t> </a:t>
            </a:r>
            <a:r>
              <a:rPr sz="2000" b="1" spc="-20" dirty="0">
                <a:latin typeface="Calibri"/>
                <a:cs typeface="Calibri"/>
              </a:rPr>
              <a:t>text</a:t>
            </a:r>
            <a:endParaRPr sz="2000">
              <a:latin typeface="Calibri"/>
              <a:cs typeface="Calibri"/>
            </a:endParaRPr>
          </a:p>
        </p:txBody>
      </p:sp>
      <p:sp>
        <p:nvSpPr>
          <p:cNvPr id="29" name="object 29"/>
          <p:cNvSpPr/>
          <p:nvPr/>
        </p:nvSpPr>
        <p:spPr>
          <a:xfrm>
            <a:off x="8533638"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30" name="object 30"/>
          <p:cNvSpPr txBox="1"/>
          <p:nvPr/>
        </p:nvSpPr>
        <p:spPr>
          <a:xfrm>
            <a:off x="9277857" y="6182055"/>
            <a:ext cx="186182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16-bit</a:t>
            </a:r>
            <a:r>
              <a:rPr sz="2000" b="1" spc="-60" dirty="0">
                <a:latin typeface="Calibri"/>
                <a:cs typeface="Calibri"/>
              </a:rPr>
              <a:t> </a:t>
            </a:r>
            <a:r>
              <a:rPr sz="2000" b="1" spc="-5" dirty="0">
                <a:latin typeface="Calibri"/>
                <a:cs typeface="Calibri"/>
              </a:rPr>
              <a:t>Cipher</a:t>
            </a:r>
            <a:r>
              <a:rPr sz="2000" b="1" spc="-45" dirty="0">
                <a:latin typeface="Calibri"/>
                <a:cs typeface="Calibri"/>
              </a:rPr>
              <a:t> </a:t>
            </a:r>
            <a:r>
              <a:rPr sz="2000" b="1" spc="-20" dirty="0">
                <a:latin typeface="Calibri"/>
                <a:cs typeface="Calibri"/>
              </a:rPr>
              <a:t>text</a:t>
            </a:r>
            <a:endParaRPr sz="2000">
              <a:latin typeface="Calibri"/>
              <a:cs typeface="Calibri"/>
            </a:endParaRPr>
          </a:p>
        </p:txBody>
      </p:sp>
      <p:grpSp>
        <p:nvGrpSpPr>
          <p:cNvPr id="31" name="object 31"/>
          <p:cNvGrpSpPr/>
          <p:nvPr/>
        </p:nvGrpSpPr>
        <p:grpSpPr>
          <a:xfrm>
            <a:off x="8499093" y="4402582"/>
            <a:ext cx="3411220" cy="439420"/>
            <a:chOff x="8499093" y="4402582"/>
            <a:chExt cx="3411220" cy="439420"/>
          </a:xfrm>
        </p:grpSpPr>
        <p:sp>
          <p:nvSpPr>
            <p:cNvPr id="32" name="object 32"/>
            <p:cNvSpPr/>
            <p:nvPr/>
          </p:nvSpPr>
          <p:spPr>
            <a:xfrm>
              <a:off x="8528303" y="4431792"/>
              <a:ext cx="3352800" cy="381000"/>
            </a:xfrm>
            <a:custGeom>
              <a:avLst/>
              <a:gdLst/>
              <a:ahLst/>
              <a:cxnLst/>
              <a:rect l="l" t="t" r="r" b="b"/>
              <a:pathLst>
                <a:path w="3352800" h="381000">
                  <a:moveTo>
                    <a:pt x="3352800" y="0"/>
                  </a:moveTo>
                  <a:lnTo>
                    <a:pt x="0" y="0"/>
                  </a:lnTo>
                  <a:lnTo>
                    <a:pt x="0" y="380999"/>
                  </a:lnTo>
                  <a:lnTo>
                    <a:pt x="3352800" y="380999"/>
                  </a:lnTo>
                  <a:lnTo>
                    <a:pt x="3352800" y="0"/>
                  </a:lnTo>
                  <a:close/>
                </a:path>
              </a:pathLst>
            </a:custGeom>
            <a:solidFill>
              <a:srgbClr val="FFFFFF"/>
            </a:solidFill>
          </p:spPr>
          <p:txBody>
            <a:bodyPr wrap="square" lIns="0" tIns="0" rIns="0" bIns="0" rtlCol="0"/>
            <a:lstStyle/>
            <a:p>
              <a:endParaRPr/>
            </a:p>
          </p:txBody>
        </p:sp>
        <p:sp>
          <p:nvSpPr>
            <p:cNvPr id="33" name="object 33"/>
            <p:cNvSpPr/>
            <p:nvPr/>
          </p:nvSpPr>
          <p:spPr>
            <a:xfrm>
              <a:off x="8528303" y="4431792"/>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57912">
              <a:solidFill>
                <a:srgbClr val="4F81BC"/>
              </a:solidFill>
            </a:ln>
          </p:spPr>
          <p:txBody>
            <a:bodyPr wrap="square" lIns="0" tIns="0" rIns="0" bIns="0" rtlCol="0"/>
            <a:lstStyle/>
            <a:p>
              <a:endParaRPr/>
            </a:p>
          </p:txBody>
        </p:sp>
      </p:grpSp>
      <p:sp>
        <p:nvSpPr>
          <p:cNvPr id="34" name="object 34"/>
          <p:cNvSpPr txBox="1"/>
          <p:nvPr/>
        </p:nvSpPr>
        <p:spPr>
          <a:xfrm>
            <a:off x="8760714" y="4441952"/>
            <a:ext cx="288861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25" dirty="0">
                <a:latin typeface="Calibri"/>
                <a:cs typeface="Calibri"/>
              </a:rPr>
              <a:t> </a:t>
            </a:r>
            <a:r>
              <a:rPr sz="2000" b="1" dirty="0">
                <a:latin typeface="Calibri"/>
                <a:cs typeface="Calibri"/>
              </a:rPr>
              <a:t>Nibble</a:t>
            </a:r>
            <a:r>
              <a:rPr sz="2000" b="1" spc="-4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35" name="object 35"/>
          <p:cNvGrpSpPr/>
          <p:nvPr/>
        </p:nvGrpSpPr>
        <p:grpSpPr>
          <a:xfrm>
            <a:off x="8499093" y="5012182"/>
            <a:ext cx="3411220" cy="439420"/>
            <a:chOff x="8499093" y="5012182"/>
            <a:chExt cx="3411220" cy="439420"/>
          </a:xfrm>
        </p:grpSpPr>
        <p:sp>
          <p:nvSpPr>
            <p:cNvPr id="36" name="object 36"/>
            <p:cNvSpPr/>
            <p:nvPr/>
          </p:nvSpPr>
          <p:spPr>
            <a:xfrm>
              <a:off x="8528303" y="504139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7" name="object 37"/>
            <p:cNvSpPr/>
            <p:nvPr/>
          </p:nvSpPr>
          <p:spPr>
            <a:xfrm>
              <a:off x="8528303" y="504139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38" name="object 38"/>
          <p:cNvSpPr txBox="1"/>
          <p:nvPr/>
        </p:nvSpPr>
        <p:spPr>
          <a:xfrm>
            <a:off x="9275826" y="5051552"/>
            <a:ext cx="185864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5" dirty="0">
                <a:latin typeface="Calibri"/>
                <a:cs typeface="Calibri"/>
              </a:rPr>
              <a:t> </a:t>
            </a:r>
            <a:r>
              <a:rPr sz="2000" b="1" spc="-10" dirty="0">
                <a:latin typeface="Calibri"/>
                <a:cs typeface="Calibri"/>
              </a:rPr>
              <a:t>Row</a:t>
            </a:r>
            <a:endParaRPr sz="2000">
              <a:latin typeface="Calibri"/>
              <a:cs typeface="Calibri"/>
            </a:endParaRPr>
          </a:p>
        </p:txBody>
      </p:sp>
      <p:sp>
        <p:nvSpPr>
          <p:cNvPr id="39" name="object 39"/>
          <p:cNvSpPr/>
          <p:nvPr/>
        </p:nvSpPr>
        <p:spPr>
          <a:xfrm>
            <a:off x="8532876" y="5650991"/>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sp>
        <p:nvSpPr>
          <p:cNvPr id="40" name="object 40"/>
          <p:cNvSpPr txBox="1"/>
          <p:nvPr/>
        </p:nvSpPr>
        <p:spPr>
          <a:xfrm>
            <a:off x="9395206" y="5661456"/>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41" name="object 41"/>
          <p:cNvGrpSpPr/>
          <p:nvPr/>
        </p:nvGrpSpPr>
        <p:grpSpPr>
          <a:xfrm>
            <a:off x="8492997" y="1951989"/>
            <a:ext cx="3411220" cy="439420"/>
            <a:chOff x="8492997" y="1951989"/>
            <a:chExt cx="3411220" cy="439420"/>
          </a:xfrm>
        </p:grpSpPr>
        <p:sp>
          <p:nvSpPr>
            <p:cNvPr id="42" name="object 42"/>
            <p:cNvSpPr/>
            <p:nvPr/>
          </p:nvSpPr>
          <p:spPr>
            <a:xfrm>
              <a:off x="8522207" y="19811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3" name="object 43"/>
            <p:cNvSpPr/>
            <p:nvPr/>
          </p:nvSpPr>
          <p:spPr>
            <a:xfrm>
              <a:off x="8522207" y="19811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44" name="object 44"/>
          <p:cNvSpPr txBox="1"/>
          <p:nvPr/>
        </p:nvSpPr>
        <p:spPr>
          <a:xfrm>
            <a:off x="8755506" y="1989785"/>
            <a:ext cx="2889885" cy="331470"/>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20" dirty="0">
                <a:latin typeface="Calibri"/>
                <a:cs typeface="Calibri"/>
              </a:rPr>
              <a:t> </a:t>
            </a:r>
            <a:r>
              <a:rPr sz="2000" b="1" dirty="0">
                <a:latin typeface="Calibri"/>
                <a:cs typeface="Calibri"/>
              </a:rPr>
              <a:t>Nibble</a:t>
            </a:r>
            <a:r>
              <a:rPr sz="2000" b="1" spc="-3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45" name="object 45"/>
          <p:cNvGrpSpPr/>
          <p:nvPr/>
        </p:nvGrpSpPr>
        <p:grpSpPr>
          <a:xfrm>
            <a:off x="8509952" y="1356296"/>
            <a:ext cx="3378835" cy="407034"/>
            <a:chOff x="8509952" y="1356296"/>
            <a:chExt cx="3378835" cy="407034"/>
          </a:xfrm>
        </p:grpSpPr>
        <p:sp>
          <p:nvSpPr>
            <p:cNvPr id="46" name="object 46"/>
            <p:cNvSpPr/>
            <p:nvPr/>
          </p:nvSpPr>
          <p:spPr>
            <a:xfrm>
              <a:off x="8522970" y="136931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7" name="object 47"/>
            <p:cNvSpPr/>
            <p:nvPr/>
          </p:nvSpPr>
          <p:spPr>
            <a:xfrm>
              <a:off x="85229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8" name="object 48"/>
          <p:cNvSpPr txBox="1"/>
          <p:nvPr/>
        </p:nvSpPr>
        <p:spPr>
          <a:xfrm>
            <a:off x="9384918"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49" name="object 49"/>
          <p:cNvGrpSpPr/>
          <p:nvPr/>
        </p:nvGrpSpPr>
        <p:grpSpPr>
          <a:xfrm>
            <a:off x="4482020" y="960119"/>
            <a:ext cx="5881370" cy="5273040"/>
            <a:chOff x="4482020" y="960119"/>
            <a:chExt cx="5881370" cy="5273040"/>
          </a:xfrm>
        </p:grpSpPr>
        <p:pic>
          <p:nvPicPr>
            <p:cNvPr id="50" name="object 50"/>
            <p:cNvPicPr/>
            <p:nvPr/>
          </p:nvPicPr>
          <p:blipFill>
            <a:blip r:embed="rId2" cstate="print"/>
            <a:stretch>
              <a:fillRect/>
            </a:stretch>
          </p:blipFill>
          <p:spPr>
            <a:xfrm>
              <a:off x="10052304" y="5897879"/>
              <a:ext cx="310959" cy="335254"/>
            </a:xfrm>
            <a:prstGeom prst="rect">
              <a:avLst/>
            </a:prstGeom>
          </p:spPr>
        </p:pic>
        <p:pic>
          <p:nvPicPr>
            <p:cNvPr id="51" name="object 51"/>
            <p:cNvPicPr/>
            <p:nvPr/>
          </p:nvPicPr>
          <p:blipFill>
            <a:blip r:embed="rId3" cstate="print"/>
            <a:stretch>
              <a:fillRect/>
            </a:stretch>
          </p:blipFill>
          <p:spPr>
            <a:xfrm>
              <a:off x="10152888" y="6032754"/>
              <a:ext cx="114300" cy="139700"/>
            </a:xfrm>
            <a:prstGeom prst="rect">
              <a:avLst/>
            </a:prstGeom>
          </p:spPr>
        </p:pic>
        <p:pic>
          <p:nvPicPr>
            <p:cNvPr id="52" name="object 52"/>
            <p:cNvPicPr/>
            <p:nvPr/>
          </p:nvPicPr>
          <p:blipFill>
            <a:blip r:embed="rId4" cstate="print"/>
            <a:stretch>
              <a:fillRect/>
            </a:stretch>
          </p:blipFill>
          <p:spPr>
            <a:xfrm>
              <a:off x="10047732" y="5288279"/>
              <a:ext cx="310959" cy="425195"/>
            </a:xfrm>
            <a:prstGeom prst="rect">
              <a:avLst/>
            </a:prstGeom>
          </p:spPr>
        </p:pic>
        <p:pic>
          <p:nvPicPr>
            <p:cNvPr id="53" name="object 53"/>
            <p:cNvPicPr/>
            <p:nvPr/>
          </p:nvPicPr>
          <p:blipFill>
            <a:blip r:embed="rId5" cstate="print"/>
            <a:stretch>
              <a:fillRect/>
            </a:stretch>
          </p:blipFill>
          <p:spPr>
            <a:xfrm>
              <a:off x="10150855" y="5423154"/>
              <a:ext cx="114300" cy="229019"/>
            </a:xfrm>
            <a:prstGeom prst="rect">
              <a:avLst/>
            </a:prstGeom>
          </p:spPr>
        </p:pic>
        <p:pic>
          <p:nvPicPr>
            <p:cNvPr id="54" name="object 54"/>
            <p:cNvPicPr/>
            <p:nvPr/>
          </p:nvPicPr>
          <p:blipFill>
            <a:blip r:embed="rId4" cstate="print"/>
            <a:stretch>
              <a:fillRect/>
            </a:stretch>
          </p:blipFill>
          <p:spPr>
            <a:xfrm>
              <a:off x="10037064" y="4692396"/>
              <a:ext cx="310959" cy="425195"/>
            </a:xfrm>
            <a:prstGeom prst="rect">
              <a:avLst/>
            </a:prstGeom>
          </p:spPr>
        </p:pic>
        <p:pic>
          <p:nvPicPr>
            <p:cNvPr id="55" name="object 55"/>
            <p:cNvPicPr/>
            <p:nvPr/>
          </p:nvPicPr>
          <p:blipFill>
            <a:blip r:embed="rId6" cstate="print"/>
            <a:stretch>
              <a:fillRect/>
            </a:stretch>
          </p:blipFill>
          <p:spPr>
            <a:xfrm>
              <a:off x="10140188" y="4827269"/>
              <a:ext cx="114300" cy="228981"/>
            </a:xfrm>
            <a:prstGeom prst="rect">
              <a:avLst/>
            </a:prstGeom>
          </p:spPr>
        </p:pic>
        <p:pic>
          <p:nvPicPr>
            <p:cNvPr id="56" name="object 56"/>
            <p:cNvPicPr/>
            <p:nvPr/>
          </p:nvPicPr>
          <p:blipFill>
            <a:blip r:embed="rId4" cstate="print"/>
            <a:stretch>
              <a:fillRect/>
            </a:stretch>
          </p:blipFill>
          <p:spPr>
            <a:xfrm>
              <a:off x="10030967" y="4038599"/>
              <a:ext cx="310959" cy="425195"/>
            </a:xfrm>
            <a:prstGeom prst="rect">
              <a:avLst/>
            </a:prstGeom>
          </p:spPr>
        </p:pic>
        <p:pic>
          <p:nvPicPr>
            <p:cNvPr id="57" name="object 57"/>
            <p:cNvPicPr/>
            <p:nvPr/>
          </p:nvPicPr>
          <p:blipFill>
            <a:blip r:embed="rId6" cstate="print"/>
            <a:stretch>
              <a:fillRect/>
            </a:stretch>
          </p:blipFill>
          <p:spPr>
            <a:xfrm>
              <a:off x="10134092" y="4173474"/>
              <a:ext cx="114300" cy="228981"/>
            </a:xfrm>
            <a:prstGeom prst="rect">
              <a:avLst/>
            </a:prstGeom>
          </p:spPr>
        </p:pic>
        <p:pic>
          <p:nvPicPr>
            <p:cNvPr id="58" name="object 58"/>
            <p:cNvPicPr/>
            <p:nvPr/>
          </p:nvPicPr>
          <p:blipFill>
            <a:blip r:embed="rId4" cstate="print"/>
            <a:stretch>
              <a:fillRect/>
            </a:stretch>
          </p:blipFill>
          <p:spPr>
            <a:xfrm>
              <a:off x="10047732" y="3428999"/>
              <a:ext cx="310959" cy="425195"/>
            </a:xfrm>
            <a:prstGeom prst="rect">
              <a:avLst/>
            </a:prstGeom>
          </p:spPr>
        </p:pic>
        <p:pic>
          <p:nvPicPr>
            <p:cNvPr id="59" name="object 59"/>
            <p:cNvPicPr/>
            <p:nvPr/>
          </p:nvPicPr>
          <p:blipFill>
            <a:blip r:embed="rId6" cstate="print"/>
            <a:stretch>
              <a:fillRect/>
            </a:stretch>
          </p:blipFill>
          <p:spPr>
            <a:xfrm>
              <a:off x="10150855" y="3563874"/>
              <a:ext cx="114300" cy="228981"/>
            </a:xfrm>
            <a:prstGeom prst="rect">
              <a:avLst/>
            </a:prstGeom>
          </p:spPr>
        </p:pic>
        <p:pic>
          <p:nvPicPr>
            <p:cNvPr id="60" name="object 60"/>
            <p:cNvPicPr/>
            <p:nvPr/>
          </p:nvPicPr>
          <p:blipFill>
            <a:blip r:embed="rId4" cstate="print"/>
            <a:stretch>
              <a:fillRect/>
            </a:stretch>
          </p:blipFill>
          <p:spPr>
            <a:xfrm>
              <a:off x="10047732" y="2819399"/>
              <a:ext cx="310959" cy="425196"/>
            </a:xfrm>
            <a:prstGeom prst="rect">
              <a:avLst/>
            </a:prstGeom>
          </p:spPr>
        </p:pic>
        <p:pic>
          <p:nvPicPr>
            <p:cNvPr id="61" name="object 61"/>
            <p:cNvPicPr/>
            <p:nvPr/>
          </p:nvPicPr>
          <p:blipFill>
            <a:blip r:embed="rId6" cstate="print"/>
            <a:stretch>
              <a:fillRect/>
            </a:stretch>
          </p:blipFill>
          <p:spPr>
            <a:xfrm>
              <a:off x="10150855" y="2954274"/>
              <a:ext cx="114300" cy="228980"/>
            </a:xfrm>
            <a:prstGeom prst="rect">
              <a:avLst/>
            </a:prstGeom>
          </p:spPr>
        </p:pic>
        <p:pic>
          <p:nvPicPr>
            <p:cNvPr id="62" name="object 62"/>
            <p:cNvPicPr/>
            <p:nvPr/>
          </p:nvPicPr>
          <p:blipFill>
            <a:blip r:embed="rId4" cstate="print"/>
            <a:stretch>
              <a:fillRect/>
            </a:stretch>
          </p:blipFill>
          <p:spPr>
            <a:xfrm>
              <a:off x="10037064" y="2221991"/>
              <a:ext cx="310959" cy="425196"/>
            </a:xfrm>
            <a:prstGeom prst="rect">
              <a:avLst/>
            </a:prstGeom>
          </p:spPr>
        </p:pic>
        <p:pic>
          <p:nvPicPr>
            <p:cNvPr id="63" name="object 63"/>
            <p:cNvPicPr/>
            <p:nvPr/>
          </p:nvPicPr>
          <p:blipFill>
            <a:blip r:embed="rId6" cstate="print"/>
            <a:stretch>
              <a:fillRect/>
            </a:stretch>
          </p:blipFill>
          <p:spPr>
            <a:xfrm>
              <a:off x="10140188" y="2356866"/>
              <a:ext cx="114300" cy="228981"/>
            </a:xfrm>
            <a:prstGeom prst="rect">
              <a:avLst/>
            </a:prstGeom>
          </p:spPr>
        </p:pic>
        <p:pic>
          <p:nvPicPr>
            <p:cNvPr id="64" name="object 64"/>
            <p:cNvPicPr/>
            <p:nvPr/>
          </p:nvPicPr>
          <p:blipFill>
            <a:blip r:embed="rId4" cstate="print"/>
            <a:stretch>
              <a:fillRect/>
            </a:stretch>
          </p:blipFill>
          <p:spPr>
            <a:xfrm>
              <a:off x="10047732" y="1571243"/>
              <a:ext cx="310959" cy="425196"/>
            </a:xfrm>
            <a:prstGeom prst="rect">
              <a:avLst/>
            </a:prstGeom>
          </p:spPr>
        </p:pic>
        <p:pic>
          <p:nvPicPr>
            <p:cNvPr id="65" name="object 65"/>
            <p:cNvPicPr/>
            <p:nvPr/>
          </p:nvPicPr>
          <p:blipFill>
            <a:blip r:embed="rId6" cstate="print"/>
            <a:stretch>
              <a:fillRect/>
            </a:stretch>
          </p:blipFill>
          <p:spPr>
            <a:xfrm>
              <a:off x="10150855" y="1706118"/>
              <a:ext cx="114300" cy="228981"/>
            </a:xfrm>
            <a:prstGeom prst="rect">
              <a:avLst/>
            </a:prstGeom>
          </p:spPr>
        </p:pic>
        <p:pic>
          <p:nvPicPr>
            <p:cNvPr id="66" name="object 66"/>
            <p:cNvPicPr/>
            <p:nvPr/>
          </p:nvPicPr>
          <p:blipFill>
            <a:blip r:embed="rId4" cstate="print"/>
            <a:stretch>
              <a:fillRect/>
            </a:stretch>
          </p:blipFill>
          <p:spPr>
            <a:xfrm>
              <a:off x="10037064" y="960119"/>
              <a:ext cx="310959" cy="425196"/>
            </a:xfrm>
            <a:prstGeom prst="rect">
              <a:avLst/>
            </a:prstGeom>
          </p:spPr>
        </p:pic>
        <p:pic>
          <p:nvPicPr>
            <p:cNvPr id="67" name="object 67"/>
            <p:cNvPicPr/>
            <p:nvPr/>
          </p:nvPicPr>
          <p:blipFill>
            <a:blip r:embed="rId6" cstate="print"/>
            <a:stretch>
              <a:fillRect/>
            </a:stretch>
          </p:blipFill>
          <p:spPr>
            <a:xfrm>
              <a:off x="10140188" y="1094993"/>
              <a:ext cx="114300" cy="228980"/>
            </a:xfrm>
            <a:prstGeom prst="rect">
              <a:avLst/>
            </a:prstGeom>
          </p:spPr>
        </p:pic>
        <p:sp>
          <p:nvSpPr>
            <p:cNvPr id="68" name="object 68"/>
            <p:cNvSpPr/>
            <p:nvPr/>
          </p:nvSpPr>
          <p:spPr>
            <a:xfrm>
              <a:off x="4495038" y="38229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8063A1"/>
            </a:solidFill>
          </p:spPr>
          <p:txBody>
            <a:bodyPr wrap="square" lIns="0" tIns="0" rIns="0" bIns="0" rtlCol="0"/>
            <a:lstStyle/>
            <a:p>
              <a:endParaRPr/>
            </a:p>
          </p:txBody>
        </p:sp>
        <p:sp>
          <p:nvSpPr>
            <p:cNvPr id="69" name="object 69"/>
            <p:cNvSpPr/>
            <p:nvPr/>
          </p:nvSpPr>
          <p:spPr>
            <a:xfrm>
              <a:off x="4495038" y="38229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5C4676"/>
              </a:solidFill>
            </a:ln>
          </p:spPr>
          <p:txBody>
            <a:bodyPr wrap="square" lIns="0" tIns="0" rIns="0" bIns="0" rtlCol="0"/>
            <a:lstStyle/>
            <a:p>
              <a:endParaRPr/>
            </a:p>
          </p:txBody>
        </p:sp>
      </p:grpSp>
      <p:sp>
        <p:nvSpPr>
          <p:cNvPr id="70" name="object 70"/>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solidFill>
                  <a:srgbClr val="FFFFFF"/>
                </a:solidFill>
                <a:latin typeface="Cambria Math"/>
                <a:cs typeface="Cambria Math"/>
              </a:rPr>
              <a:t>𝒘</a:t>
            </a:r>
            <a:r>
              <a:rPr sz="1450" spc="5" dirty="0">
                <a:solidFill>
                  <a:srgbClr val="FFFFFF"/>
                </a:solidFill>
                <a:latin typeface="Cambria Math"/>
                <a:cs typeface="Cambria Math"/>
              </a:rPr>
              <a:t>𝟐,𝟑</a:t>
            </a:r>
            <a:endParaRPr sz="1450">
              <a:latin typeface="Cambria Math"/>
              <a:cs typeface="Cambria Math"/>
            </a:endParaRPr>
          </a:p>
        </p:txBody>
      </p:sp>
      <p:sp>
        <p:nvSpPr>
          <p:cNvPr id="71" name="object 71"/>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72" name="object 72"/>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73" name="object 73"/>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sp>
        <p:nvSpPr>
          <p:cNvPr id="74" name="object 74"/>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75" name="object 75"/>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76" name="object 76"/>
          <p:cNvGrpSpPr/>
          <p:nvPr/>
        </p:nvGrpSpPr>
        <p:grpSpPr>
          <a:xfrm>
            <a:off x="4477448" y="1981136"/>
            <a:ext cx="3378835" cy="3860800"/>
            <a:chOff x="4477448" y="1981136"/>
            <a:chExt cx="3378835" cy="3860800"/>
          </a:xfrm>
        </p:grpSpPr>
        <p:pic>
          <p:nvPicPr>
            <p:cNvPr id="77" name="object 77"/>
            <p:cNvPicPr/>
            <p:nvPr/>
          </p:nvPicPr>
          <p:blipFill>
            <a:blip r:embed="rId7" cstate="print"/>
            <a:stretch>
              <a:fillRect/>
            </a:stretch>
          </p:blipFill>
          <p:spPr>
            <a:xfrm>
              <a:off x="6018275" y="4808219"/>
              <a:ext cx="310959" cy="1033297"/>
            </a:xfrm>
            <a:prstGeom prst="rect">
              <a:avLst/>
            </a:prstGeom>
          </p:spPr>
        </p:pic>
        <p:sp>
          <p:nvSpPr>
            <p:cNvPr id="78" name="object 78"/>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79" name="object 79"/>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80" name="object 80"/>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81" name="object 81"/>
          <p:cNvGrpSpPr/>
          <p:nvPr/>
        </p:nvGrpSpPr>
        <p:grpSpPr>
          <a:xfrm>
            <a:off x="4477448" y="1370012"/>
            <a:ext cx="3378835" cy="2629535"/>
            <a:chOff x="4477448" y="1370012"/>
            <a:chExt cx="3378835" cy="2629535"/>
          </a:xfrm>
        </p:grpSpPr>
        <p:pic>
          <p:nvPicPr>
            <p:cNvPr id="82" name="object 82"/>
            <p:cNvPicPr/>
            <p:nvPr/>
          </p:nvPicPr>
          <p:blipFill>
            <a:blip r:embed="rId8" cstate="print"/>
            <a:stretch>
              <a:fillRect/>
            </a:stretch>
          </p:blipFill>
          <p:spPr>
            <a:xfrm>
              <a:off x="6013703" y="2356103"/>
              <a:ext cx="310959" cy="1642872"/>
            </a:xfrm>
            <a:prstGeom prst="rect">
              <a:avLst/>
            </a:prstGeom>
          </p:spPr>
        </p:pic>
        <p:sp>
          <p:nvSpPr>
            <p:cNvPr id="83" name="object 83"/>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sp>
          <p:nvSpPr>
            <p:cNvPr id="84" name="object 84"/>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85" name="object 85"/>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grpSp>
        <p:nvGrpSpPr>
          <p:cNvPr id="86" name="object 86"/>
          <p:cNvGrpSpPr/>
          <p:nvPr/>
        </p:nvGrpSpPr>
        <p:grpSpPr>
          <a:xfrm>
            <a:off x="6009132" y="1127734"/>
            <a:ext cx="2677795" cy="4892675"/>
            <a:chOff x="6009132" y="1127734"/>
            <a:chExt cx="2677795" cy="4892675"/>
          </a:xfrm>
        </p:grpSpPr>
        <p:pic>
          <p:nvPicPr>
            <p:cNvPr id="87" name="object 87"/>
            <p:cNvPicPr/>
            <p:nvPr/>
          </p:nvPicPr>
          <p:blipFill>
            <a:blip r:embed="rId9" cstate="print"/>
            <a:stretch>
              <a:fillRect/>
            </a:stretch>
          </p:blipFill>
          <p:spPr>
            <a:xfrm>
              <a:off x="6009132" y="1744967"/>
              <a:ext cx="310959" cy="423684"/>
            </a:xfrm>
            <a:prstGeom prst="rect">
              <a:avLst/>
            </a:prstGeom>
          </p:spPr>
        </p:pic>
        <p:pic>
          <p:nvPicPr>
            <p:cNvPr id="88" name="object 88"/>
            <p:cNvPicPr/>
            <p:nvPr/>
          </p:nvPicPr>
          <p:blipFill>
            <a:blip r:embed="rId10" cstate="print"/>
            <a:stretch>
              <a:fillRect/>
            </a:stretch>
          </p:blipFill>
          <p:spPr>
            <a:xfrm>
              <a:off x="6109716" y="1764029"/>
              <a:ext cx="114300" cy="228600"/>
            </a:xfrm>
            <a:prstGeom prst="rect">
              <a:avLst/>
            </a:prstGeom>
          </p:spPr>
        </p:pic>
        <p:pic>
          <p:nvPicPr>
            <p:cNvPr id="89" name="object 89"/>
            <p:cNvPicPr/>
            <p:nvPr/>
          </p:nvPicPr>
          <p:blipFill>
            <a:blip r:embed="rId9" cstate="print"/>
            <a:stretch>
              <a:fillRect/>
            </a:stretch>
          </p:blipFill>
          <p:spPr>
            <a:xfrm>
              <a:off x="6022848" y="4198607"/>
              <a:ext cx="310959" cy="423684"/>
            </a:xfrm>
            <a:prstGeom prst="rect">
              <a:avLst/>
            </a:prstGeom>
          </p:spPr>
        </p:pic>
        <p:pic>
          <p:nvPicPr>
            <p:cNvPr id="90" name="object 90"/>
            <p:cNvPicPr/>
            <p:nvPr/>
          </p:nvPicPr>
          <p:blipFill>
            <a:blip r:embed="rId10" cstate="print"/>
            <a:stretch>
              <a:fillRect/>
            </a:stretch>
          </p:blipFill>
          <p:spPr>
            <a:xfrm>
              <a:off x="6123432" y="4217669"/>
              <a:ext cx="114300" cy="228600"/>
            </a:xfrm>
            <a:prstGeom prst="rect">
              <a:avLst/>
            </a:prstGeom>
          </p:spPr>
        </p:pic>
        <p:pic>
          <p:nvPicPr>
            <p:cNvPr id="91" name="object 91"/>
            <p:cNvPicPr/>
            <p:nvPr/>
          </p:nvPicPr>
          <p:blipFill>
            <a:blip r:embed="rId11" cstate="print"/>
            <a:stretch>
              <a:fillRect/>
            </a:stretch>
          </p:blipFill>
          <p:spPr>
            <a:xfrm>
              <a:off x="6009132" y="1127734"/>
              <a:ext cx="310959" cy="431317"/>
            </a:xfrm>
            <a:prstGeom prst="rect">
              <a:avLst/>
            </a:prstGeom>
          </p:spPr>
        </p:pic>
        <p:pic>
          <p:nvPicPr>
            <p:cNvPr id="92" name="object 92"/>
            <p:cNvPicPr/>
            <p:nvPr/>
          </p:nvPicPr>
          <p:blipFill>
            <a:blip r:embed="rId12" cstate="print"/>
            <a:stretch>
              <a:fillRect/>
            </a:stretch>
          </p:blipFill>
          <p:spPr>
            <a:xfrm>
              <a:off x="6109716" y="1146809"/>
              <a:ext cx="114300" cy="236219"/>
            </a:xfrm>
            <a:prstGeom prst="rect">
              <a:avLst/>
            </a:prstGeom>
          </p:spPr>
        </p:pic>
        <p:pic>
          <p:nvPicPr>
            <p:cNvPr id="93" name="object 93"/>
            <p:cNvPicPr/>
            <p:nvPr/>
          </p:nvPicPr>
          <p:blipFill>
            <a:blip r:embed="rId13" cstate="print"/>
            <a:stretch>
              <a:fillRect/>
            </a:stretch>
          </p:blipFill>
          <p:spPr>
            <a:xfrm>
              <a:off x="7799832" y="1425003"/>
              <a:ext cx="877849" cy="310959"/>
            </a:xfrm>
            <a:prstGeom prst="rect">
              <a:avLst/>
            </a:prstGeom>
          </p:spPr>
        </p:pic>
        <p:sp>
          <p:nvSpPr>
            <p:cNvPr id="94" name="object 94"/>
            <p:cNvSpPr/>
            <p:nvPr/>
          </p:nvSpPr>
          <p:spPr>
            <a:xfrm>
              <a:off x="7842885" y="1504822"/>
              <a:ext cx="681355" cy="114300"/>
            </a:xfrm>
            <a:custGeom>
              <a:avLst/>
              <a:gdLst/>
              <a:ahLst/>
              <a:cxnLst/>
              <a:rect l="l" t="t" r="r" b="b"/>
              <a:pathLst>
                <a:path w="681354" h="114300">
                  <a:moveTo>
                    <a:pt x="644841" y="37718"/>
                  </a:moveTo>
                  <a:lnTo>
                    <a:pt x="585470" y="37718"/>
                  </a:lnTo>
                  <a:lnTo>
                    <a:pt x="586232" y="75818"/>
                  </a:lnTo>
                  <a:lnTo>
                    <a:pt x="567096" y="76175"/>
                  </a:lnTo>
                  <a:lnTo>
                    <a:pt x="567817" y="114300"/>
                  </a:lnTo>
                  <a:lnTo>
                    <a:pt x="681101" y="54990"/>
                  </a:lnTo>
                  <a:lnTo>
                    <a:pt x="644841" y="37718"/>
                  </a:lnTo>
                  <a:close/>
                </a:path>
                <a:path w="681354" h="114300">
                  <a:moveTo>
                    <a:pt x="566377" y="38075"/>
                  </a:moveTo>
                  <a:lnTo>
                    <a:pt x="0" y="48640"/>
                  </a:lnTo>
                  <a:lnTo>
                    <a:pt x="762" y="86740"/>
                  </a:lnTo>
                  <a:lnTo>
                    <a:pt x="567096" y="76175"/>
                  </a:lnTo>
                  <a:lnTo>
                    <a:pt x="566377" y="38075"/>
                  </a:lnTo>
                  <a:close/>
                </a:path>
                <a:path w="681354" h="114300">
                  <a:moveTo>
                    <a:pt x="585470" y="37718"/>
                  </a:moveTo>
                  <a:lnTo>
                    <a:pt x="566377" y="38075"/>
                  </a:lnTo>
                  <a:lnTo>
                    <a:pt x="567096" y="76175"/>
                  </a:lnTo>
                  <a:lnTo>
                    <a:pt x="586232" y="75818"/>
                  </a:lnTo>
                  <a:lnTo>
                    <a:pt x="585470" y="37718"/>
                  </a:lnTo>
                  <a:close/>
                </a:path>
                <a:path w="681354" h="114300">
                  <a:moveTo>
                    <a:pt x="565658" y="0"/>
                  </a:moveTo>
                  <a:lnTo>
                    <a:pt x="566377" y="38075"/>
                  </a:lnTo>
                  <a:lnTo>
                    <a:pt x="585470" y="37718"/>
                  </a:lnTo>
                  <a:lnTo>
                    <a:pt x="644841" y="37718"/>
                  </a:lnTo>
                  <a:lnTo>
                    <a:pt x="565658" y="0"/>
                  </a:lnTo>
                  <a:close/>
                </a:path>
              </a:pathLst>
            </a:custGeom>
            <a:solidFill>
              <a:srgbClr val="8063A1"/>
            </a:solidFill>
          </p:spPr>
          <p:txBody>
            <a:bodyPr wrap="square" lIns="0" tIns="0" rIns="0" bIns="0" rtlCol="0"/>
            <a:lstStyle/>
            <a:p>
              <a:endParaRPr/>
            </a:p>
          </p:txBody>
        </p:sp>
        <p:pic>
          <p:nvPicPr>
            <p:cNvPr id="95" name="object 95"/>
            <p:cNvPicPr/>
            <p:nvPr/>
          </p:nvPicPr>
          <p:blipFill>
            <a:blip r:embed="rId14" cstate="print"/>
            <a:stretch>
              <a:fillRect/>
            </a:stretch>
          </p:blipFill>
          <p:spPr>
            <a:xfrm>
              <a:off x="7799832" y="3866451"/>
              <a:ext cx="882396" cy="310959"/>
            </a:xfrm>
            <a:prstGeom prst="rect">
              <a:avLst/>
            </a:prstGeom>
          </p:spPr>
        </p:pic>
        <p:sp>
          <p:nvSpPr>
            <p:cNvPr id="96" name="object 96"/>
            <p:cNvSpPr/>
            <p:nvPr/>
          </p:nvSpPr>
          <p:spPr>
            <a:xfrm>
              <a:off x="7843011" y="3941952"/>
              <a:ext cx="686435" cy="114300"/>
            </a:xfrm>
            <a:custGeom>
              <a:avLst/>
              <a:gdLst/>
              <a:ahLst/>
              <a:cxnLst/>
              <a:rect l="l" t="t" r="r" b="b"/>
              <a:pathLst>
                <a:path w="686434" h="114300">
                  <a:moveTo>
                    <a:pt x="572643" y="0"/>
                  </a:moveTo>
                  <a:lnTo>
                    <a:pt x="572050" y="38071"/>
                  </a:lnTo>
                  <a:lnTo>
                    <a:pt x="591058" y="38354"/>
                  </a:lnTo>
                  <a:lnTo>
                    <a:pt x="590550" y="76454"/>
                  </a:lnTo>
                  <a:lnTo>
                    <a:pt x="571453" y="76454"/>
                  </a:lnTo>
                  <a:lnTo>
                    <a:pt x="570865" y="114300"/>
                  </a:lnTo>
                  <a:lnTo>
                    <a:pt x="649414" y="76454"/>
                  </a:lnTo>
                  <a:lnTo>
                    <a:pt x="590550" y="76454"/>
                  </a:lnTo>
                  <a:lnTo>
                    <a:pt x="571458" y="76170"/>
                  </a:lnTo>
                  <a:lnTo>
                    <a:pt x="650002" y="76170"/>
                  </a:lnTo>
                  <a:lnTo>
                    <a:pt x="686054" y="58801"/>
                  </a:lnTo>
                  <a:lnTo>
                    <a:pt x="572643" y="0"/>
                  </a:lnTo>
                  <a:close/>
                </a:path>
                <a:path w="686434" h="114300">
                  <a:moveTo>
                    <a:pt x="572050" y="38071"/>
                  </a:moveTo>
                  <a:lnTo>
                    <a:pt x="571458" y="76170"/>
                  </a:lnTo>
                  <a:lnTo>
                    <a:pt x="590550" y="76454"/>
                  </a:lnTo>
                  <a:lnTo>
                    <a:pt x="591058" y="38354"/>
                  </a:lnTo>
                  <a:lnTo>
                    <a:pt x="572050" y="38071"/>
                  </a:lnTo>
                  <a:close/>
                </a:path>
                <a:path w="686434" h="114300">
                  <a:moveTo>
                    <a:pt x="508" y="29591"/>
                  </a:moveTo>
                  <a:lnTo>
                    <a:pt x="0" y="67691"/>
                  </a:lnTo>
                  <a:lnTo>
                    <a:pt x="571458" y="76170"/>
                  </a:lnTo>
                  <a:lnTo>
                    <a:pt x="572050" y="38071"/>
                  </a:lnTo>
                  <a:lnTo>
                    <a:pt x="508" y="29591"/>
                  </a:lnTo>
                  <a:close/>
                </a:path>
              </a:pathLst>
            </a:custGeom>
            <a:solidFill>
              <a:srgbClr val="8063A1"/>
            </a:solidFill>
          </p:spPr>
          <p:txBody>
            <a:bodyPr wrap="square" lIns="0" tIns="0" rIns="0" bIns="0" rtlCol="0"/>
            <a:lstStyle/>
            <a:p>
              <a:endParaRPr/>
            </a:p>
          </p:txBody>
        </p:sp>
        <p:pic>
          <p:nvPicPr>
            <p:cNvPr id="97" name="object 97"/>
            <p:cNvPicPr/>
            <p:nvPr/>
          </p:nvPicPr>
          <p:blipFill>
            <a:blip r:embed="rId15" cstate="print"/>
            <a:stretch>
              <a:fillRect/>
            </a:stretch>
          </p:blipFill>
          <p:spPr>
            <a:xfrm>
              <a:off x="7799832" y="5708903"/>
              <a:ext cx="886993" cy="310959"/>
            </a:xfrm>
            <a:prstGeom prst="rect">
              <a:avLst/>
            </a:prstGeom>
          </p:spPr>
        </p:pic>
        <p:sp>
          <p:nvSpPr>
            <p:cNvPr id="98" name="object 98"/>
            <p:cNvSpPr/>
            <p:nvPr/>
          </p:nvSpPr>
          <p:spPr>
            <a:xfrm>
              <a:off x="7843139" y="5785230"/>
              <a:ext cx="691515" cy="114300"/>
            </a:xfrm>
            <a:custGeom>
              <a:avLst/>
              <a:gdLst/>
              <a:ahLst/>
              <a:cxnLst/>
              <a:rect l="l" t="t" r="r" b="b"/>
              <a:pathLst>
                <a:path w="691515" h="114300">
                  <a:moveTo>
                    <a:pt x="577087" y="0"/>
                  </a:moveTo>
                  <a:lnTo>
                    <a:pt x="576876" y="38109"/>
                  </a:lnTo>
                  <a:lnTo>
                    <a:pt x="595883" y="38214"/>
                  </a:lnTo>
                  <a:lnTo>
                    <a:pt x="595629" y="76314"/>
                  </a:lnTo>
                  <a:lnTo>
                    <a:pt x="576664" y="76314"/>
                  </a:lnTo>
                  <a:lnTo>
                    <a:pt x="576452" y="114300"/>
                  </a:lnTo>
                  <a:lnTo>
                    <a:pt x="653448" y="76314"/>
                  </a:lnTo>
                  <a:lnTo>
                    <a:pt x="595629" y="76314"/>
                  </a:lnTo>
                  <a:lnTo>
                    <a:pt x="653661" y="76209"/>
                  </a:lnTo>
                  <a:lnTo>
                    <a:pt x="691006" y="57785"/>
                  </a:lnTo>
                  <a:lnTo>
                    <a:pt x="577087" y="0"/>
                  </a:lnTo>
                  <a:close/>
                </a:path>
                <a:path w="691515" h="114300">
                  <a:moveTo>
                    <a:pt x="576876" y="38109"/>
                  </a:moveTo>
                  <a:lnTo>
                    <a:pt x="576664" y="76209"/>
                  </a:lnTo>
                  <a:lnTo>
                    <a:pt x="595629" y="76314"/>
                  </a:lnTo>
                  <a:lnTo>
                    <a:pt x="595883" y="38214"/>
                  </a:lnTo>
                  <a:lnTo>
                    <a:pt x="576876" y="38109"/>
                  </a:lnTo>
                  <a:close/>
                </a:path>
                <a:path w="691515" h="114300">
                  <a:moveTo>
                    <a:pt x="253" y="34925"/>
                  </a:moveTo>
                  <a:lnTo>
                    <a:pt x="0" y="73025"/>
                  </a:lnTo>
                  <a:lnTo>
                    <a:pt x="576664" y="76209"/>
                  </a:lnTo>
                  <a:lnTo>
                    <a:pt x="576876" y="38109"/>
                  </a:lnTo>
                  <a:lnTo>
                    <a:pt x="253" y="34925"/>
                  </a:lnTo>
                  <a:close/>
                </a:path>
              </a:pathLst>
            </a:custGeom>
            <a:solidFill>
              <a:srgbClr val="8063A1"/>
            </a:solidFill>
          </p:spPr>
          <p:txBody>
            <a:bodyPr wrap="square" lIns="0" tIns="0" rIns="0" bIns="0" rtlCol="0"/>
            <a:lstStyle/>
            <a:p>
              <a:endParaRPr/>
            </a:p>
          </p:txBody>
        </p:sp>
      </p:grpSp>
      <p:sp>
        <p:nvSpPr>
          <p:cNvPr id="99" name="object 99"/>
          <p:cNvSpPr txBox="1"/>
          <p:nvPr/>
        </p:nvSpPr>
        <p:spPr>
          <a:xfrm>
            <a:off x="6983730" y="4991861"/>
            <a:ext cx="1196340" cy="447040"/>
          </a:xfrm>
          <a:prstGeom prst="rect">
            <a:avLst/>
          </a:prstGeom>
          <a:solidFill>
            <a:srgbClr val="4F81BC"/>
          </a:solidFill>
          <a:ln w="25907">
            <a:solidFill>
              <a:srgbClr val="385D89"/>
            </a:solidFill>
          </a:ln>
        </p:spPr>
        <p:txBody>
          <a:bodyPr vert="horz" wrap="square" lIns="0" tIns="26669" rIns="0" bIns="0" rtlCol="0">
            <a:spAutoFit/>
          </a:bodyPr>
          <a:lstStyle/>
          <a:p>
            <a:pPr marL="90805">
              <a:lnSpc>
                <a:spcPct val="100000"/>
              </a:lnSpc>
              <a:spcBef>
                <a:spcPts val="209"/>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101" name="object 101"/>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00" name="object 100"/>
          <p:cNvSpPr txBox="1"/>
          <p:nvPr/>
        </p:nvSpPr>
        <p:spPr>
          <a:xfrm>
            <a:off x="7009638" y="2602229"/>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1440">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pic>
        <p:nvPicPr>
          <p:cNvPr id="103" name="Graphic 21"/>
          <p:cNvPicPr>
            <a:picLocks noChangeAspect="1"/>
          </p:cNvPicPr>
          <p:nvPr/>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670253"/>
          </a:xfrm>
          <a:prstGeom prst="rect">
            <a:avLst/>
          </a:prstGeom>
        </p:spPr>
      </p:pic>
      <p:sp>
        <p:nvSpPr>
          <p:cNvPr id="102"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Decryption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4242485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06146" y="972438"/>
            <a:ext cx="9396095" cy="2907030"/>
          </a:xfrm>
          <a:prstGeom prst="rect">
            <a:avLst/>
          </a:prstGeom>
        </p:spPr>
        <p:txBody>
          <a:bodyPr vert="horz" wrap="square" lIns="0" tIns="12065" rIns="0" bIns="0" rtlCol="0">
            <a:spAutoFit/>
          </a:bodyPr>
          <a:lstStyle/>
          <a:p>
            <a:pPr marL="12700">
              <a:lnSpc>
                <a:spcPct val="100000"/>
              </a:lnSpc>
              <a:spcBef>
                <a:spcPts val="95"/>
              </a:spcBef>
              <a:tabLst>
                <a:tab pos="527685" algn="l"/>
              </a:tabLst>
            </a:pPr>
            <a:r>
              <a:rPr sz="3100" spc="-35" dirty="0">
                <a:solidFill>
                  <a:srgbClr val="0F243E"/>
                </a:solidFill>
                <a:latin typeface="Microsoft Sans Serif"/>
                <a:cs typeface="Microsoft Sans Serif"/>
              </a:rPr>
              <a:t>3)	</a:t>
            </a:r>
            <a:r>
              <a:rPr sz="3100" spc="30" dirty="0">
                <a:solidFill>
                  <a:srgbClr val="0F243E"/>
                </a:solidFill>
                <a:latin typeface="Microsoft Sans Serif"/>
                <a:cs typeface="Microsoft Sans Serif"/>
              </a:rPr>
              <a:t>Add</a:t>
            </a:r>
            <a:r>
              <a:rPr sz="3100" spc="70" dirty="0">
                <a:solidFill>
                  <a:srgbClr val="0F243E"/>
                </a:solidFill>
                <a:latin typeface="Microsoft Sans Serif"/>
                <a:cs typeface="Microsoft Sans Serif"/>
              </a:rPr>
              <a:t> </a:t>
            </a:r>
            <a:r>
              <a:rPr sz="3100" spc="-175" dirty="0">
                <a:solidFill>
                  <a:srgbClr val="0F243E"/>
                </a:solidFill>
                <a:latin typeface="Microsoft Sans Serif"/>
                <a:cs typeface="Microsoft Sans Serif"/>
              </a:rPr>
              <a:t>Round</a:t>
            </a:r>
            <a:r>
              <a:rPr sz="3100" spc="70" dirty="0">
                <a:solidFill>
                  <a:srgbClr val="0F243E"/>
                </a:solidFill>
                <a:latin typeface="Microsoft Sans Serif"/>
                <a:cs typeface="Microsoft Sans Serif"/>
              </a:rPr>
              <a:t> </a:t>
            </a:r>
            <a:r>
              <a:rPr sz="3100" spc="65" dirty="0">
                <a:solidFill>
                  <a:srgbClr val="0F243E"/>
                </a:solidFill>
                <a:latin typeface="Microsoft Sans Serif"/>
                <a:cs typeface="Microsoft Sans Serif"/>
              </a:rPr>
              <a:t>1</a:t>
            </a:r>
            <a:r>
              <a:rPr sz="3100" spc="60" dirty="0">
                <a:solidFill>
                  <a:srgbClr val="0F243E"/>
                </a:solidFill>
                <a:latin typeface="Microsoft Sans Serif"/>
                <a:cs typeface="Microsoft Sans Serif"/>
              </a:rPr>
              <a:t> </a:t>
            </a:r>
            <a:r>
              <a:rPr sz="3100" spc="-160" dirty="0">
                <a:solidFill>
                  <a:srgbClr val="0F243E"/>
                </a:solidFill>
                <a:latin typeface="Microsoft Sans Serif"/>
                <a:cs typeface="Microsoft Sans Serif"/>
              </a:rPr>
              <a:t>Key</a:t>
            </a:r>
            <a:endParaRPr sz="3100">
              <a:latin typeface="Microsoft Sans Serif"/>
              <a:cs typeface="Microsoft Sans Serif"/>
            </a:endParaRPr>
          </a:p>
          <a:p>
            <a:pPr marL="451484" indent="-439420">
              <a:lnSpc>
                <a:spcPct val="100000"/>
              </a:lnSpc>
              <a:spcBef>
                <a:spcPts val="2605"/>
              </a:spcBef>
              <a:buFont typeface="Wingdings"/>
              <a:buChar char=""/>
              <a:tabLst>
                <a:tab pos="452120" algn="l"/>
                <a:tab pos="5161280" algn="l"/>
              </a:tabLst>
            </a:pPr>
            <a:r>
              <a:rPr sz="3100" spc="60" dirty="0">
                <a:solidFill>
                  <a:srgbClr val="0F243E"/>
                </a:solidFill>
                <a:latin typeface="Microsoft Sans Serif"/>
                <a:cs typeface="Microsoft Sans Serif"/>
              </a:rPr>
              <a:t>0010</a:t>
            </a:r>
            <a:r>
              <a:rPr sz="3100" spc="70" dirty="0">
                <a:solidFill>
                  <a:srgbClr val="0F243E"/>
                </a:solidFill>
                <a:latin typeface="Microsoft Sans Serif"/>
                <a:cs typeface="Microsoft Sans Serif"/>
              </a:rPr>
              <a:t> </a:t>
            </a:r>
            <a:r>
              <a:rPr sz="3100" spc="65" dirty="0">
                <a:solidFill>
                  <a:srgbClr val="0F243E"/>
                </a:solidFill>
                <a:latin typeface="Microsoft Sans Serif"/>
                <a:cs typeface="Microsoft Sans Serif"/>
              </a:rPr>
              <a:t>1011</a:t>
            </a:r>
            <a:r>
              <a:rPr sz="3100" spc="75" dirty="0">
                <a:solidFill>
                  <a:srgbClr val="0F243E"/>
                </a:solidFill>
                <a:latin typeface="Microsoft Sans Serif"/>
                <a:cs typeface="Microsoft Sans Serif"/>
              </a:rPr>
              <a:t> </a:t>
            </a:r>
            <a:r>
              <a:rPr sz="3100" spc="60" dirty="0">
                <a:solidFill>
                  <a:srgbClr val="0F243E"/>
                </a:solidFill>
                <a:latin typeface="Microsoft Sans Serif"/>
                <a:cs typeface="Microsoft Sans Serif"/>
              </a:rPr>
              <a:t>0001</a:t>
            </a:r>
            <a:r>
              <a:rPr sz="3100" spc="80" dirty="0">
                <a:solidFill>
                  <a:srgbClr val="0F243E"/>
                </a:solidFill>
                <a:latin typeface="Microsoft Sans Serif"/>
                <a:cs typeface="Microsoft Sans Serif"/>
              </a:rPr>
              <a:t> </a:t>
            </a:r>
            <a:r>
              <a:rPr sz="3100" spc="60" dirty="0">
                <a:solidFill>
                  <a:srgbClr val="0F243E"/>
                </a:solidFill>
                <a:latin typeface="Microsoft Sans Serif"/>
                <a:cs typeface="Microsoft Sans Serif"/>
              </a:rPr>
              <a:t>1011</a:t>
            </a:r>
            <a:r>
              <a:rPr sz="3100" spc="70" dirty="0">
                <a:solidFill>
                  <a:srgbClr val="0F243E"/>
                </a:solidFill>
                <a:latin typeface="Microsoft Sans Serif"/>
                <a:cs typeface="Microsoft Sans Serif"/>
              </a:rPr>
              <a:t> </a:t>
            </a:r>
            <a:r>
              <a:rPr sz="3100" spc="-5" dirty="0">
                <a:solidFill>
                  <a:srgbClr val="0F243E"/>
                </a:solidFill>
                <a:latin typeface="Cambria Math"/>
                <a:cs typeface="Cambria Math"/>
              </a:rPr>
              <a:t>⊕	</a:t>
            </a:r>
            <a:r>
              <a:rPr sz="3100" spc="-105" dirty="0">
                <a:solidFill>
                  <a:srgbClr val="0F243E"/>
                </a:solidFill>
                <a:latin typeface="Microsoft Sans Serif"/>
                <a:cs typeface="Microsoft Sans Serif"/>
              </a:rPr>
              <a:t>Key1</a:t>
            </a:r>
            <a:endParaRPr sz="3100">
              <a:latin typeface="Microsoft Sans Serif"/>
              <a:cs typeface="Microsoft Sans Serif"/>
            </a:endParaRPr>
          </a:p>
          <a:p>
            <a:pPr marL="469900">
              <a:lnSpc>
                <a:spcPct val="100000"/>
              </a:lnSpc>
              <a:spcBef>
                <a:spcPts val="2605"/>
              </a:spcBef>
            </a:pPr>
            <a:r>
              <a:rPr sz="3100" spc="-25" dirty="0">
                <a:solidFill>
                  <a:srgbClr val="0F243E"/>
                </a:solidFill>
                <a:latin typeface="Microsoft Sans Serif"/>
                <a:cs typeface="Microsoft Sans Serif"/>
              </a:rPr>
              <a:t>=</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0010</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1011</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0001</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1011</a:t>
            </a:r>
            <a:r>
              <a:rPr sz="3100" spc="70" dirty="0">
                <a:solidFill>
                  <a:srgbClr val="0F243E"/>
                </a:solidFill>
                <a:latin typeface="Microsoft Sans Serif"/>
                <a:cs typeface="Microsoft Sans Serif"/>
              </a:rPr>
              <a:t> </a:t>
            </a:r>
            <a:r>
              <a:rPr sz="3100" spc="-5" dirty="0">
                <a:solidFill>
                  <a:srgbClr val="0F243E"/>
                </a:solidFill>
                <a:latin typeface="Cambria Math"/>
                <a:cs typeface="Cambria Math"/>
              </a:rPr>
              <a:t>⊕</a:t>
            </a:r>
            <a:r>
              <a:rPr sz="3100" spc="215" dirty="0">
                <a:solidFill>
                  <a:srgbClr val="0F243E"/>
                </a:solidFill>
                <a:latin typeface="Cambria Math"/>
                <a:cs typeface="Cambria Math"/>
              </a:rPr>
              <a:t> </a:t>
            </a:r>
            <a:r>
              <a:rPr sz="3100" spc="60" dirty="0">
                <a:solidFill>
                  <a:srgbClr val="0F243E"/>
                </a:solidFill>
                <a:latin typeface="Microsoft Sans Serif"/>
                <a:cs typeface="Microsoft Sans Serif"/>
              </a:rPr>
              <a:t>1101</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0010</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1000</a:t>
            </a:r>
            <a:endParaRPr sz="3100">
              <a:latin typeface="Microsoft Sans Serif"/>
              <a:cs typeface="Microsoft Sans Serif"/>
            </a:endParaRPr>
          </a:p>
          <a:p>
            <a:pPr marL="469900">
              <a:lnSpc>
                <a:spcPct val="100000"/>
              </a:lnSpc>
              <a:spcBef>
                <a:spcPts val="2605"/>
              </a:spcBef>
            </a:pPr>
            <a:r>
              <a:rPr sz="3100" spc="40" dirty="0">
                <a:solidFill>
                  <a:srgbClr val="0F243E"/>
                </a:solidFill>
                <a:latin typeface="Microsoft Sans Serif"/>
                <a:cs typeface="Microsoft Sans Serif"/>
              </a:rPr>
              <a:t>=1111</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0110 0011</a:t>
            </a:r>
            <a:r>
              <a:rPr sz="3100" spc="45"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0011</a:t>
            </a:r>
            <a:endParaRPr sz="3100">
              <a:latin typeface="Microsoft Sans Serif"/>
              <a:cs typeface="Microsoft Sans Serif"/>
            </a:endParaRPr>
          </a:p>
        </p:txBody>
      </p:sp>
      <p:sp>
        <p:nvSpPr>
          <p:cNvPr id="10" name="TextBox 9"/>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9"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Decryption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46460856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8326374" y="1262634"/>
            <a:ext cx="3657600" cy="4225036"/>
            <a:chOff x="8326374" y="1262634"/>
            <a:chExt cx="3657600" cy="4225036"/>
          </a:xfrm>
        </p:grpSpPr>
        <p:sp>
          <p:nvSpPr>
            <p:cNvPr id="3" name="object 3"/>
            <p:cNvSpPr/>
            <p:nvPr/>
          </p:nvSpPr>
          <p:spPr>
            <a:xfrm>
              <a:off x="8326374" y="3097530"/>
              <a:ext cx="3657600" cy="2390140"/>
            </a:xfrm>
            <a:custGeom>
              <a:avLst/>
              <a:gdLst/>
              <a:ahLst/>
              <a:cxnLst/>
              <a:rect l="l" t="t" r="r" b="b"/>
              <a:pathLst>
                <a:path w="3657600" h="2390140">
                  <a:moveTo>
                    <a:pt x="3657600" y="0"/>
                  </a:moveTo>
                  <a:lnTo>
                    <a:pt x="0" y="0"/>
                  </a:lnTo>
                  <a:lnTo>
                    <a:pt x="0" y="2389632"/>
                  </a:lnTo>
                  <a:lnTo>
                    <a:pt x="3657600" y="2389632"/>
                  </a:lnTo>
                  <a:lnTo>
                    <a:pt x="3657600" y="0"/>
                  </a:lnTo>
                  <a:close/>
                </a:path>
              </a:pathLst>
            </a:custGeom>
            <a:solidFill>
              <a:srgbClr val="4F81BC"/>
            </a:solidFill>
          </p:spPr>
          <p:txBody>
            <a:bodyPr wrap="square" lIns="0" tIns="0" rIns="0" bIns="0" rtlCol="0"/>
            <a:lstStyle/>
            <a:p>
              <a:endParaRPr/>
            </a:p>
          </p:txBody>
        </p:sp>
        <p:sp>
          <p:nvSpPr>
            <p:cNvPr id="4" name="object 4"/>
            <p:cNvSpPr/>
            <p:nvPr/>
          </p:nvSpPr>
          <p:spPr>
            <a:xfrm>
              <a:off x="8326374" y="3097530"/>
              <a:ext cx="3657600" cy="2390140"/>
            </a:xfrm>
            <a:custGeom>
              <a:avLst/>
              <a:gdLst/>
              <a:ahLst/>
              <a:cxnLst/>
              <a:rect l="l" t="t" r="r" b="b"/>
              <a:pathLst>
                <a:path w="3657600" h="2390140">
                  <a:moveTo>
                    <a:pt x="0" y="2389632"/>
                  </a:moveTo>
                  <a:lnTo>
                    <a:pt x="3657600" y="2389632"/>
                  </a:lnTo>
                  <a:lnTo>
                    <a:pt x="3657600" y="0"/>
                  </a:lnTo>
                  <a:lnTo>
                    <a:pt x="0" y="0"/>
                  </a:lnTo>
                  <a:lnTo>
                    <a:pt x="0" y="2389632"/>
                  </a:lnTo>
                  <a:close/>
                </a:path>
              </a:pathLst>
            </a:custGeom>
            <a:ln w="25908">
              <a:solidFill>
                <a:srgbClr val="385D89"/>
              </a:solidFill>
            </a:ln>
          </p:spPr>
          <p:txBody>
            <a:bodyPr wrap="square" lIns="0" tIns="0" rIns="0" bIns="0" rtlCol="0"/>
            <a:lstStyle/>
            <a:p>
              <a:endParaRPr/>
            </a:p>
          </p:txBody>
        </p:sp>
        <p:sp>
          <p:nvSpPr>
            <p:cNvPr id="5" name="object 5"/>
            <p:cNvSpPr/>
            <p:nvPr/>
          </p:nvSpPr>
          <p:spPr>
            <a:xfrm>
              <a:off x="8326374" y="1262634"/>
              <a:ext cx="3657600" cy="1762125"/>
            </a:xfrm>
            <a:custGeom>
              <a:avLst/>
              <a:gdLst/>
              <a:ahLst/>
              <a:cxnLst/>
              <a:rect l="l" t="t" r="r" b="b"/>
              <a:pathLst>
                <a:path w="3657600" h="1762125">
                  <a:moveTo>
                    <a:pt x="3657600" y="0"/>
                  </a:moveTo>
                  <a:lnTo>
                    <a:pt x="0" y="0"/>
                  </a:lnTo>
                  <a:lnTo>
                    <a:pt x="0" y="1761744"/>
                  </a:lnTo>
                  <a:lnTo>
                    <a:pt x="3657600" y="1761744"/>
                  </a:lnTo>
                  <a:lnTo>
                    <a:pt x="3657600" y="0"/>
                  </a:lnTo>
                  <a:close/>
                </a:path>
              </a:pathLst>
            </a:custGeom>
            <a:solidFill>
              <a:srgbClr val="4F81BC"/>
            </a:solidFill>
          </p:spPr>
          <p:txBody>
            <a:bodyPr wrap="square" lIns="0" tIns="0" rIns="0" bIns="0" rtlCol="0"/>
            <a:lstStyle/>
            <a:p>
              <a:endParaRPr/>
            </a:p>
          </p:txBody>
        </p:sp>
        <p:sp>
          <p:nvSpPr>
            <p:cNvPr id="6" name="object 6"/>
            <p:cNvSpPr/>
            <p:nvPr/>
          </p:nvSpPr>
          <p:spPr>
            <a:xfrm>
              <a:off x="8326374" y="1262634"/>
              <a:ext cx="3657600" cy="1762125"/>
            </a:xfrm>
            <a:custGeom>
              <a:avLst/>
              <a:gdLst/>
              <a:ahLst/>
              <a:cxnLst/>
              <a:rect l="l" t="t" r="r" b="b"/>
              <a:pathLst>
                <a:path w="3657600" h="1762125">
                  <a:moveTo>
                    <a:pt x="0" y="1761744"/>
                  </a:moveTo>
                  <a:lnTo>
                    <a:pt x="3657600" y="1761744"/>
                  </a:lnTo>
                  <a:lnTo>
                    <a:pt x="3657600" y="0"/>
                  </a:lnTo>
                  <a:lnTo>
                    <a:pt x="0" y="0"/>
                  </a:lnTo>
                  <a:lnTo>
                    <a:pt x="0" y="1761744"/>
                  </a:lnTo>
                  <a:close/>
                </a:path>
              </a:pathLst>
            </a:custGeom>
            <a:ln w="25908">
              <a:solidFill>
                <a:srgbClr val="385D89"/>
              </a:solidFill>
            </a:ln>
          </p:spPr>
          <p:txBody>
            <a:bodyPr wrap="square" lIns="0" tIns="0" rIns="0" bIns="0" rtlCol="0"/>
            <a:lstStyle/>
            <a:p>
              <a:endParaRPr/>
            </a:p>
          </p:txBody>
        </p:sp>
        <p:sp>
          <p:nvSpPr>
            <p:cNvPr id="7" name="object 7"/>
            <p:cNvSpPr/>
            <p:nvPr/>
          </p:nvSpPr>
          <p:spPr>
            <a:xfrm>
              <a:off x="8522208" y="25907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8" name="object 8"/>
            <p:cNvSpPr/>
            <p:nvPr/>
          </p:nvSpPr>
          <p:spPr>
            <a:xfrm>
              <a:off x="8522208" y="25907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18" name="object 18"/>
          <p:cNvSpPr txBox="1"/>
          <p:nvPr/>
        </p:nvSpPr>
        <p:spPr>
          <a:xfrm>
            <a:off x="9270618" y="2600070"/>
            <a:ext cx="1859280"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0" dirty="0">
                <a:latin typeface="Calibri"/>
                <a:cs typeface="Calibri"/>
              </a:rPr>
              <a:t> </a:t>
            </a:r>
            <a:r>
              <a:rPr sz="2000" b="1" spc="-10" dirty="0">
                <a:latin typeface="Calibri"/>
                <a:cs typeface="Calibri"/>
              </a:rPr>
              <a:t>Row</a:t>
            </a:r>
            <a:endParaRPr sz="2000">
              <a:latin typeface="Calibri"/>
              <a:cs typeface="Calibri"/>
            </a:endParaRPr>
          </a:p>
        </p:txBody>
      </p:sp>
      <p:grpSp>
        <p:nvGrpSpPr>
          <p:cNvPr id="19" name="object 19"/>
          <p:cNvGrpSpPr/>
          <p:nvPr/>
        </p:nvGrpSpPr>
        <p:grpSpPr>
          <a:xfrm>
            <a:off x="8509952" y="3188144"/>
            <a:ext cx="3378835" cy="407034"/>
            <a:chOff x="8509952" y="3188144"/>
            <a:chExt cx="3378835" cy="407034"/>
          </a:xfrm>
        </p:grpSpPr>
        <p:sp>
          <p:nvSpPr>
            <p:cNvPr id="20" name="object 20"/>
            <p:cNvSpPr/>
            <p:nvPr/>
          </p:nvSpPr>
          <p:spPr>
            <a:xfrm>
              <a:off x="8522970" y="32011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4AACC5"/>
            </a:solidFill>
          </p:spPr>
          <p:txBody>
            <a:bodyPr wrap="square" lIns="0" tIns="0" rIns="0" bIns="0" rtlCol="0"/>
            <a:lstStyle/>
            <a:p>
              <a:endParaRPr/>
            </a:p>
          </p:txBody>
        </p:sp>
        <p:sp>
          <p:nvSpPr>
            <p:cNvPr id="21" name="object 21"/>
            <p:cNvSpPr/>
            <p:nvPr/>
          </p:nvSpPr>
          <p:spPr>
            <a:xfrm>
              <a:off x="8522970" y="32011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357C91"/>
              </a:solidFill>
            </a:ln>
          </p:spPr>
          <p:txBody>
            <a:bodyPr wrap="square" lIns="0" tIns="0" rIns="0" bIns="0" rtlCol="0"/>
            <a:lstStyle/>
            <a:p>
              <a:endParaRPr/>
            </a:p>
          </p:txBody>
        </p:sp>
      </p:grpSp>
      <p:sp>
        <p:nvSpPr>
          <p:cNvPr id="22" name="object 22"/>
          <p:cNvSpPr txBox="1"/>
          <p:nvPr/>
        </p:nvSpPr>
        <p:spPr>
          <a:xfrm>
            <a:off x="9058782" y="3209670"/>
            <a:ext cx="2280285" cy="330835"/>
          </a:xfrm>
          <a:prstGeom prst="rect">
            <a:avLst/>
          </a:prstGeom>
        </p:spPr>
        <p:txBody>
          <a:bodyPr vert="horz" wrap="square" lIns="0" tIns="13335" rIns="0" bIns="0" rtlCol="0">
            <a:spAutoFit/>
          </a:bodyPr>
          <a:lstStyle/>
          <a:p>
            <a:pPr marL="12700">
              <a:lnSpc>
                <a:spcPct val="100000"/>
              </a:lnSpc>
              <a:spcBef>
                <a:spcPts val="105"/>
              </a:spcBef>
            </a:pPr>
            <a:r>
              <a:rPr sz="2000" b="1" spc="-10" dirty="0">
                <a:solidFill>
                  <a:srgbClr val="FFFFFF"/>
                </a:solidFill>
                <a:latin typeface="Calibri"/>
                <a:cs typeface="Calibri"/>
              </a:rPr>
              <a:t>Inverse</a:t>
            </a:r>
            <a:r>
              <a:rPr sz="2000" b="1" spc="400" dirty="0">
                <a:solidFill>
                  <a:srgbClr val="FFFFFF"/>
                </a:solidFill>
                <a:latin typeface="Calibri"/>
                <a:cs typeface="Calibri"/>
              </a:rPr>
              <a:t> </a:t>
            </a:r>
            <a:r>
              <a:rPr sz="2000" b="1" spc="-5" dirty="0">
                <a:solidFill>
                  <a:srgbClr val="FFFFFF"/>
                </a:solidFill>
                <a:latin typeface="Calibri"/>
                <a:cs typeface="Calibri"/>
              </a:rPr>
              <a:t>Mix</a:t>
            </a:r>
            <a:r>
              <a:rPr sz="2000" b="1" spc="-25" dirty="0">
                <a:solidFill>
                  <a:srgbClr val="FFFFFF"/>
                </a:solidFill>
                <a:latin typeface="Calibri"/>
                <a:cs typeface="Calibri"/>
              </a:rPr>
              <a:t> </a:t>
            </a:r>
            <a:r>
              <a:rPr sz="2000" b="1" dirty="0">
                <a:solidFill>
                  <a:srgbClr val="FFFFFF"/>
                </a:solidFill>
                <a:latin typeface="Calibri"/>
                <a:cs typeface="Calibri"/>
              </a:rPr>
              <a:t>Columns</a:t>
            </a:r>
            <a:endParaRPr sz="2000">
              <a:latin typeface="Calibri"/>
              <a:cs typeface="Calibri"/>
            </a:endParaRPr>
          </a:p>
        </p:txBody>
      </p:sp>
      <p:grpSp>
        <p:nvGrpSpPr>
          <p:cNvPr id="23" name="object 23"/>
          <p:cNvGrpSpPr/>
          <p:nvPr/>
        </p:nvGrpSpPr>
        <p:grpSpPr>
          <a:xfrm>
            <a:off x="8499093" y="3780790"/>
            <a:ext cx="3411220" cy="439420"/>
            <a:chOff x="8499093" y="3780790"/>
            <a:chExt cx="3411220" cy="439420"/>
          </a:xfrm>
        </p:grpSpPr>
        <p:sp>
          <p:nvSpPr>
            <p:cNvPr id="24" name="object 24"/>
            <p:cNvSpPr/>
            <p:nvPr/>
          </p:nvSpPr>
          <p:spPr>
            <a:xfrm>
              <a:off x="8528303" y="3810000"/>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5" name="object 25"/>
            <p:cNvSpPr/>
            <p:nvPr/>
          </p:nvSpPr>
          <p:spPr>
            <a:xfrm>
              <a:off x="8528303" y="3810000"/>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26" name="object 26"/>
          <p:cNvSpPr txBox="1"/>
          <p:nvPr/>
        </p:nvSpPr>
        <p:spPr>
          <a:xfrm>
            <a:off x="9390126"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sp>
        <p:nvSpPr>
          <p:cNvPr id="27" name="object 27"/>
          <p:cNvSpPr/>
          <p:nvPr/>
        </p:nvSpPr>
        <p:spPr>
          <a:xfrm>
            <a:off x="8522969" y="752094"/>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F79546"/>
            </a:solidFill>
          </a:ln>
        </p:spPr>
        <p:txBody>
          <a:bodyPr wrap="square" lIns="0" tIns="0" rIns="0" bIns="0" rtlCol="0"/>
          <a:lstStyle/>
          <a:p>
            <a:endParaRPr/>
          </a:p>
        </p:txBody>
      </p:sp>
      <p:sp>
        <p:nvSpPr>
          <p:cNvPr id="28" name="object 28"/>
          <p:cNvSpPr txBox="1"/>
          <p:nvPr/>
        </p:nvSpPr>
        <p:spPr>
          <a:xfrm>
            <a:off x="9351391" y="760298"/>
            <a:ext cx="1695450"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16-bit</a:t>
            </a:r>
            <a:r>
              <a:rPr sz="2000" b="1" spc="-55" dirty="0">
                <a:latin typeface="Calibri"/>
                <a:cs typeface="Calibri"/>
              </a:rPr>
              <a:t> </a:t>
            </a:r>
            <a:r>
              <a:rPr sz="2000" b="1" spc="-5" dirty="0">
                <a:latin typeface="Calibri"/>
                <a:cs typeface="Calibri"/>
              </a:rPr>
              <a:t>Plain</a:t>
            </a:r>
            <a:r>
              <a:rPr sz="2000" b="1" spc="-45" dirty="0">
                <a:latin typeface="Calibri"/>
                <a:cs typeface="Calibri"/>
              </a:rPr>
              <a:t> </a:t>
            </a:r>
            <a:r>
              <a:rPr sz="2000" b="1" spc="-20" dirty="0">
                <a:latin typeface="Calibri"/>
                <a:cs typeface="Calibri"/>
              </a:rPr>
              <a:t>text</a:t>
            </a:r>
            <a:endParaRPr sz="2000">
              <a:latin typeface="Calibri"/>
              <a:cs typeface="Calibri"/>
            </a:endParaRPr>
          </a:p>
        </p:txBody>
      </p:sp>
      <p:sp>
        <p:nvSpPr>
          <p:cNvPr id="29" name="object 29"/>
          <p:cNvSpPr/>
          <p:nvPr/>
        </p:nvSpPr>
        <p:spPr>
          <a:xfrm>
            <a:off x="8533638"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30" name="object 30"/>
          <p:cNvSpPr txBox="1"/>
          <p:nvPr/>
        </p:nvSpPr>
        <p:spPr>
          <a:xfrm>
            <a:off x="9277857" y="6182055"/>
            <a:ext cx="186182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16-bit</a:t>
            </a:r>
            <a:r>
              <a:rPr sz="2000" b="1" spc="-60" dirty="0">
                <a:latin typeface="Calibri"/>
                <a:cs typeface="Calibri"/>
              </a:rPr>
              <a:t> </a:t>
            </a:r>
            <a:r>
              <a:rPr sz="2000" b="1" spc="-5" dirty="0">
                <a:latin typeface="Calibri"/>
                <a:cs typeface="Calibri"/>
              </a:rPr>
              <a:t>Cipher</a:t>
            </a:r>
            <a:r>
              <a:rPr sz="2000" b="1" spc="-45" dirty="0">
                <a:latin typeface="Calibri"/>
                <a:cs typeface="Calibri"/>
              </a:rPr>
              <a:t> </a:t>
            </a:r>
            <a:r>
              <a:rPr sz="2000" b="1" spc="-20" dirty="0">
                <a:latin typeface="Calibri"/>
                <a:cs typeface="Calibri"/>
              </a:rPr>
              <a:t>text</a:t>
            </a:r>
            <a:endParaRPr sz="2000">
              <a:latin typeface="Calibri"/>
              <a:cs typeface="Calibri"/>
            </a:endParaRPr>
          </a:p>
        </p:txBody>
      </p:sp>
      <p:grpSp>
        <p:nvGrpSpPr>
          <p:cNvPr id="31" name="object 31"/>
          <p:cNvGrpSpPr/>
          <p:nvPr/>
        </p:nvGrpSpPr>
        <p:grpSpPr>
          <a:xfrm>
            <a:off x="8499093" y="4402582"/>
            <a:ext cx="3411220" cy="439420"/>
            <a:chOff x="8499093" y="4402582"/>
            <a:chExt cx="3411220" cy="439420"/>
          </a:xfrm>
        </p:grpSpPr>
        <p:sp>
          <p:nvSpPr>
            <p:cNvPr id="32" name="object 32"/>
            <p:cNvSpPr/>
            <p:nvPr/>
          </p:nvSpPr>
          <p:spPr>
            <a:xfrm>
              <a:off x="8528303" y="4431792"/>
              <a:ext cx="3352800" cy="381000"/>
            </a:xfrm>
            <a:custGeom>
              <a:avLst/>
              <a:gdLst/>
              <a:ahLst/>
              <a:cxnLst/>
              <a:rect l="l" t="t" r="r" b="b"/>
              <a:pathLst>
                <a:path w="3352800" h="381000">
                  <a:moveTo>
                    <a:pt x="3352800" y="0"/>
                  </a:moveTo>
                  <a:lnTo>
                    <a:pt x="0" y="0"/>
                  </a:lnTo>
                  <a:lnTo>
                    <a:pt x="0" y="380999"/>
                  </a:lnTo>
                  <a:lnTo>
                    <a:pt x="3352800" y="380999"/>
                  </a:lnTo>
                  <a:lnTo>
                    <a:pt x="3352800" y="0"/>
                  </a:lnTo>
                  <a:close/>
                </a:path>
              </a:pathLst>
            </a:custGeom>
            <a:solidFill>
              <a:srgbClr val="FFFFFF"/>
            </a:solidFill>
          </p:spPr>
          <p:txBody>
            <a:bodyPr wrap="square" lIns="0" tIns="0" rIns="0" bIns="0" rtlCol="0"/>
            <a:lstStyle/>
            <a:p>
              <a:endParaRPr/>
            </a:p>
          </p:txBody>
        </p:sp>
        <p:sp>
          <p:nvSpPr>
            <p:cNvPr id="33" name="object 33"/>
            <p:cNvSpPr/>
            <p:nvPr/>
          </p:nvSpPr>
          <p:spPr>
            <a:xfrm>
              <a:off x="8528303" y="4431792"/>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57912">
              <a:solidFill>
                <a:srgbClr val="4F81BC"/>
              </a:solidFill>
            </a:ln>
          </p:spPr>
          <p:txBody>
            <a:bodyPr wrap="square" lIns="0" tIns="0" rIns="0" bIns="0" rtlCol="0"/>
            <a:lstStyle/>
            <a:p>
              <a:endParaRPr/>
            </a:p>
          </p:txBody>
        </p:sp>
      </p:grpSp>
      <p:sp>
        <p:nvSpPr>
          <p:cNvPr id="34" name="object 34"/>
          <p:cNvSpPr txBox="1"/>
          <p:nvPr/>
        </p:nvSpPr>
        <p:spPr>
          <a:xfrm>
            <a:off x="8760714" y="4441952"/>
            <a:ext cx="288861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25" dirty="0">
                <a:latin typeface="Calibri"/>
                <a:cs typeface="Calibri"/>
              </a:rPr>
              <a:t> </a:t>
            </a:r>
            <a:r>
              <a:rPr sz="2000" b="1" dirty="0">
                <a:latin typeface="Calibri"/>
                <a:cs typeface="Calibri"/>
              </a:rPr>
              <a:t>Nibble</a:t>
            </a:r>
            <a:r>
              <a:rPr sz="2000" b="1" spc="-4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35" name="object 35"/>
          <p:cNvGrpSpPr/>
          <p:nvPr/>
        </p:nvGrpSpPr>
        <p:grpSpPr>
          <a:xfrm>
            <a:off x="8499093" y="5012182"/>
            <a:ext cx="3411220" cy="439420"/>
            <a:chOff x="8499093" y="5012182"/>
            <a:chExt cx="3411220" cy="439420"/>
          </a:xfrm>
        </p:grpSpPr>
        <p:sp>
          <p:nvSpPr>
            <p:cNvPr id="36" name="object 36"/>
            <p:cNvSpPr/>
            <p:nvPr/>
          </p:nvSpPr>
          <p:spPr>
            <a:xfrm>
              <a:off x="8528303" y="504139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7" name="object 37"/>
            <p:cNvSpPr/>
            <p:nvPr/>
          </p:nvSpPr>
          <p:spPr>
            <a:xfrm>
              <a:off x="8528303" y="504139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38" name="object 38"/>
          <p:cNvSpPr txBox="1"/>
          <p:nvPr/>
        </p:nvSpPr>
        <p:spPr>
          <a:xfrm>
            <a:off x="9275826" y="5051552"/>
            <a:ext cx="185864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5" dirty="0">
                <a:latin typeface="Calibri"/>
                <a:cs typeface="Calibri"/>
              </a:rPr>
              <a:t> </a:t>
            </a:r>
            <a:r>
              <a:rPr sz="2000" b="1" spc="-10" dirty="0">
                <a:latin typeface="Calibri"/>
                <a:cs typeface="Calibri"/>
              </a:rPr>
              <a:t>Row</a:t>
            </a:r>
            <a:endParaRPr sz="2000">
              <a:latin typeface="Calibri"/>
              <a:cs typeface="Calibri"/>
            </a:endParaRPr>
          </a:p>
        </p:txBody>
      </p:sp>
      <p:sp>
        <p:nvSpPr>
          <p:cNvPr id="39" name="object 39"/>
          <p:cNvSpPr/>
          <p:nvPr/>
        </p:nvSpPr>
        <p:spPr>
          <a:xfrm>
            <a:off x="8532876" y="5650991"/>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sp>
        <p:nvSpPr>
          <p:cNvPr id="40" name="object 40"/>
          <p:cNvSpPr txBox="1"/>
          <p:nvPr/>
        </p:nvSpPr>
        <p:spPr>
          <a:xfrm>
            <a:off x="9395206" y="5661456"/>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41" name="object 41"/>
          <p:cNvGrpSpPr/>
          <p:nvPr/>
        </p:nvGrpSpPr>
        <p:grpSpPr>
          <a:xfrm>
            <a:off x="8492997" y="1951989"/>
            <a:ext cx="3411220" cy="439420"/>
            <a:chOff x="8492997" y="1951989"/>
            <a:chExt cx="3411220" cy="439420"/>
          </a:xfrm>
        </p:grpSpPr>
        <p:sp>
          <p:nvSpPr>
            <p:cNvPr id="42" name="object 42"/>
            <p:cNvSpPr/>
            <p:nvPr/>
          </p:nvSpPr>
          <p:spPr>
            <a:xfrm>
              <a:off x="8522207" y="19811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3" name="object 43"/>
            <p:cNvSpPr/>
            <p:nvPr/>
          </p:nvSpPr>
          <p:spPr>
            <a:xfrm>
              <a:off x="8522207" y="19811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44" name="object 44"/>
          <p:cNvSpPr txBox="1"/>
          <p:nvPr/>
        </p:nvSpPr>
        <p:spPr>
          <a:xfrm>
            <a:off x="8755506" y="1989785"/>
            <a:ext cx="2889885" cy="331470"/>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20" dirty="0">
                <a:latin typeface="Calibri"/>
                <a:cs typeface="Calibri"/>
              </a:rPr>
              <a:t> </a:t>
            </a:r>
            <a:r>
              <a:rPr sz="2000" b="1" dirty="0">
                <a:latin typeface="Calibri"/>
                <a:cs typeface="Calibri"/>
              </a:rPr>
              <a:t>Nibble</a:t>
            </a:r>
            <a:r>
              <a:rPr sz="2000" b="1" spc="-3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45" name="object 45"/>
          <p:cNvGrpSpPr/>
          <p:nvPr/>
        </p:nvGrpSpPr>
        <p:grpSpPr>
          <a:xfrm>
            <a:off x="8509952" y="1356296"/>
            <a:ext cx="3378835" cy="407034"/>
            <a:chOff x="8509952" y="1356296"/>
            <a:chExt cx="3378835" cy="407034"/>
          </a:xfrm>
        </p:grpSpPr>
        <p:sp>
          <p:nvSpPr>
            <p:cNvPr id="46" name="object 46"/>
            <p:cNvSpPr/>
            <p:nvPr/>
          </p:nvSpPr>
          <p:spPr>
            <a:xfrm>
              <a:off x="8522970" y="136931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7" name="object 47"/>
            <p:cNvSpPr/>
            <p:nvPr/>
          </p:nvSpPr>
          <p:spPr>
            <a:xfrm>
              <a:off x="85229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8" name="object 48"/>
          <p:cNvSpPr txBox="1"/>
          <p:nvPr/>
        </p:nvSpPr>
        <p:spPr>
          <a:xfrm>
            <a:off x="9384918"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49" name="object 49"/>
          <p:cNvGrpSpPr/>
          <p:nvPr/>
        </p:nvGrpSpPr>
        <p:grpSpPr>
          <a:xfrm>
            <a:off x="4482020" y="960119"/>
            <a:ext cx="5881370" cy="5273040"/>
            <a:chOff x="4482020" y="960119"/>
            <a:chExt cx="5881370" cy="5273040"/>
          </a:xfrm>
        </p:grpSpPr>
        <p:pic>
          <p:nvPicPr>
            <p:cNvPr id="50" name="object 50"/>
            <p:cNvPicPr/>
            <p:nvPr/>
          </p:nvPicPr>
          <p:blipFill>
            <a:blip r:embed="rId2" cstate="print"/>
            <a:stretch>
              <a:fillRect/>
            </a:stretch>
          </p:blipFill>
          <p:spPr>
            <a:xfrm>
              <a:off x="10052304" y="5897879"/>
              <a:ext cx="310959" cy="335254"/>
            </a:xfrm>
            <a:prstGeom prst="rect">
              <a:avLst/>
            </a:prstGeom>
          </p:spPr>
        </p:pic>
        <p:pic>
          <p:nvPicPr>
            <p:cNvPr id="51" name="object 51"/>
            <p:cNvPicPr/>
            <p:nvPr/>
          </p:nvPicPr>
          <p:blipFill>
            <a:blip r:embed="rId3" cstate="print"/>
            <a:stretch>
              <a:fillRect/>
            </a:stretch>
          </p:blipFill>
          <p:spPr>
            <a:xfrm>
              <a:off x="10152888" y="6032754"/>
              <a:ext cx="114300" cy="139700"/>
            </a:xfrm>
            <a:prstGeom prst="rect">
              <a:avLst/>
            </a:prstGeom>
          </p:spPr>
        </p:pic>
        <p:pic>
          <p:nvPicPr>
            <p:cNvPr id="52" name="object 52"/>
            <p:cNvPicPr/>
            <p:nvPr/>
          </p:nvPicPr>
          <p:blipFill>
            <a:blip r:embed="rId4" cstate="print"/>
            <a:stretch>
              <a:fillRect/>
            </a:stretch>
          </p:blipFill>
          <p:spPr>
            <a:xfrm>
              <a:off x="10047732" y="5288279"/>
              <a:ext cx="310959" cy="425195"/>
            </a:xfrm>
            <a:prstGeom prst="rect">
              <a:avLst/>
            </a:prstGeom>
          </p:spPr>
        </p:pic>
        <p:pic>
          <p:nvPicPr>
            <p:cNvPr id="53" name="object 53"/>
            <p:cNvPicPr/>
            <p:nvPr/>
          </p:nvPicPr>
          <p:blipFill>
            <a:blip r:embed="rId5" cstate="print"/>
            <a:stretch>
              <a:fillRect/>
            </a:stretch>
          </p:blipFill>
          <p:spPr>
            <a:xfrm>
              <a:off x="10150855" y="5423154"/>
              <a:ext cx="114300" cy="229019"/>
            </a:xfrm>
            <a:prstGeom prst="rect">
              <a:avLst/>
            </a:prstGeom>
          </p:spPr>
        </p:pic>
        <p:pic>
          <p:nvPicPr>
            <p:cNvPr id="54" name="object 54"/>
            <p:cNvPicPr/>
            <p:nvPr/>
          </p:nvPicPr>
          <p:blipFill>
            <a:blip r:embed="rId4" cstate="print"/>
            <a:stretch>
              <a:fillRect/>
            </a:stretch>
          </p:blipFill>
          <p:spPr>
            <a:xfrm>
              <a:off x="10037064" y="4692396"/>
              <a:ext cx="310959" cy="425195"/>
            </a:xfrm>
            <a:prstGeom prst="rect">
              <a:avLst/>
            </a:prstGeom>
          </p:spPr>
        </p:pic>
        <p:pic>
          <p:nvPicPr>
            <p:cNvPr id="55" name="object 55"/>
            <p:cNvPicPr/>
            <p:nvPr/>
          </p:nvPicPr>
          <p:blipFill>
            <a:blip r:embed="rId6" cstate="print"/>
            <a:stretch>
              <a:fillRect/>
            </a:stretch>
          </p:blipFill>
          <p:spPr>
            <a:xfrm>
              <a:off x="10140188" y="4827269"/>
              <a:ext cx="114300" cy="228981"/>
            </a:xfrm>
            <a:prstGeom prst="rect">
              <a:avLst/>
            </a:prstGeom>
          </p:spPr>
        </p:pic>
        <p:pic>
          <p:nvPicPr>
            <p:cNvPr id="56" name="object 56"/>
            <p:cNvPicPr/>
            <p:nvPr/>
          </p:nvPicPr>
          <p:blipFill>
            <a:blip r:embed="rId4" cstate="print"/>
            <a:stretch>
              <a:fillRect/>
            </a:stretch>
          </p:blipFill>
          <p:spPr>
            <a:xfrm>
              <a:off x="10030967" y="4038599"/>
              <a:ext cx="310959" cy="425195"/>
            </a:xfrm>
            <a:prstGeom prst="rect">
              <a:avLst/>
            </a:prstGeom>
          </p:spPr>
        </p:pic>
        <p:pic>
          <p:nvPicPr>
            <p:cNvPr id="57" name="object 57"/>
            <p:cNvPicPr/>
            <p:nvPr/>
          </p:nvPicPr>
          <p:blipFill>
            <a:blip r:embed="rId6" cstate="print"/>
            <a:stretch>
              <a:fillRect/>
            </a:stretch>
          </p:blipFill>
          <p:spPr>
            <a:xfrm>
              <a:off x="10134092" y="4173474"/>
              <a:ext cx="114300" cy="228981"/>
            </a:xfrm>
            <a:prstGeom prst="rect">
              <a:avLst/>
            </a:prstGeom>
          </p:spPr>
        </p:pic>
        <p:pic>
          <p:nvPicPr>
            <p:cNvPr id="58" name="object 58"/>
            <p:cNvPicPr/>
            <p:nvPr/>
          </p:nvPicPr>
          <p:blipFill>
            <a:blip r:embed="rId4" cstate="print"/>
            <a:stretch>
              <a:fillRect/>
            </a:stretch>
          </p:blipFill>
          <p:spPr>
            <a:xfrm>
              <a:off x="10047732" y="3428999"/>
              <a:ext cx="310959" cy="425195"/>
            </a:xfrm>
            <a:prstGeom prst="rect">
              <a:avLst/>
            </a:prstGeom>
          </p:spPr>
        </p:pic>
        <p:pic>
          <p:nvPicPr>
            <p:cNvPr id="59" name="object 59"/>
            <p:cNvPicPr/>
            <p:nvPr/>
          </p:nvPicPr>
          <p:blipFill>
            <a:blip r:embed="rId6" cstate="print"/>
            <a:stretch>
              <a:fillRect/>
            </a:stretch>
          </p:blipFill>
          <p:spPr>
            <a:xfrm>
              <a:off x="10150855" y="3563874"/>
              <a:ext cx="114300" cy="228981"/>
            </a:xfrm>
            <a:prstGeom prst="rect">
              <a:avLst/>
            </a:prstGeom>
          </p:spPr>
        </p:pic>
        <p:pic>
          <p:nvPicPr>
            <p:cNvPr id="60" name="object 60"/>
            <p:cNvPicPr/>
            <p:nvPr/>
          </p:nvPicPr>
          <p:blipFill>
            <a:blip r:embed="rId4" cstate="print"/>
            <a:stretch>
              <a:fillRect/>
            </a:stretch>
          </p:blipFill>
          <p:spPr>
            <a:xfrm>
              <a:off x="10047732" y="2819399"/>
              <a:ext cx="310959" cy="425196"/>
            </a:xfrm>
            <a:prstGeom prst="rect">
              <a:avLst/>
            </a:prstGeom>
          </p:spPr>
        </p:pic>
        <p:pic>
          <p:nvPicPr>
            <p:cNvPr id="61" name="object 61"/>
            <p:cNvPicPr/>
            <p:nvPr/>
          </p:nvPicPr>
          <p:blipFill>
            <a:blip r:embed="rId6" cstate="print"/>
            <a:stretch>
              <a:fillRect/>
            </a:stretch>
          </p:blipFill>
          <p:spPr>
            <a:xfrm>
              <a:off x="10150855" y="2954274"/>
              <a:ext cx="114300" cy="228980"/>
            </a:xfrm>
            <a:prstGeom prst="rect">
              <a:avLst/>
            </a:prstGeom>
          </p:spPr>
        </p:pic>
        <p:pic>
          <p:nvPicPr>
            <p:cNvPr id="62" name="object 62"/>
            <p:cNvPicPr/>
            <p:nvPr/>
          </p:nvPicPr>
          <p:blipFill>
            <a:blip r:embed="rId4" cstate="print"/>
            <a:stretch>
              <a:fillRect/>
            </a:stretch>
          </p:blipFill>
          <p:spPr>
            <a:xfrm>
              <a:off x="10037064" y="2221991"/>
              <a:ext cx="310959" cy="425196"/>
            </a:xfrm>
            <a:prstGeom prst="rect">
              <a:avLst/>
            </a:prstGeom>
          </p:spPr>
        </p:pic>
        <p:pic>
          <p:nvPicPr>
            <p:cNvPr id="63" name="object 63"/>
            <p:cNvPicPr/>
            <p:nvPr/>
          </p:nvPicPr>
          <p:blipFill>
            <a:blip r:embed="rId6" cstate="print"/>
            <a:stretch>
              <a:fillRect/>
            </a:stretch>
          </p:blipFill>
          <p:spPr>
            <a:xfrm>
              <a:off x="10140188" y="2356866"/>
              <a:ext cx="114300" cy="228981"/>
            </a:xfrm>
            <a:prstGeom prst="rect">
              <a:avLst/>
            </a:prstGeom>
          </p:spPr>
        </p:pic>
        <p:pic>
          <p:nvPicPr>
            <p:cNvPr id="64" name="object 64"/>
            <p:cNvPicPr/>
            <p:nvPr/>
          </p:nvPicPr>
          <p:blipFill>
            <a:blip r:embed="rId4" cstate="print"/>
            <a:stretch>
              <a:fillRect/>
            </a:stretch>
          </p:blipFill>
          <p:spPr>
            <a:xfrm>
              <a:off x="10047732" y="1571243"/>
              <a:ext cx="310959" cy="425196"/>
            </a:xfrm>
            <a:prstGeom prst="rect">
              <a:avLst/>
            </a:prstGeom>
          </p:spPr>
        </p:pic>
        <p:pic>
          <p:nvPicPr>
            <p:cNvPr id="65" name="object 65"/>
            <p:cNvPicPr/>
            <p:nvPr/>
          </p:nvPicPr>
          <p:blipFill>
            <a:blip r:embed="rId6" cstate="print"/>
            <a:stretch>
              <a:fillRect/>
            </a:stretch>
          </p:blipFill>
          <p:spPr>
            <a:xfrm>
              <a:off x="10150855" y="1706118"/>
              <a:ext cx="114300" cy="228981"/>
            </a:xfrm>
            <a:prstGeom prst="rect">
              <a:avLst/>
            </a:prstGeom>
          </p:spPr>
        </p:pic>
        <p:pic>
          <p:nvPicPr>
            <p:cNvPr id="66" name="object 66"/>
            <p:cNvPicPr/>
            <p:nvPr/>
          </p:nvPicPr>
          <p:blipFill>
            <a:blip r:embed="rId4" cstate="print"/>
            <a:stretch>
              <a:fillRect/>
            </a:stretch>
          </p:blipFill>
          <p:spPr>
            <a:xfrm>
              <a:off x="10037064" y="960119"/>
              <a:ext cx="310959" cy="425196"/>
            </a:xfrm>
            <a:prstGeom prst="rect">
              <a:avLst/>
            </a:prstGeom>
          </p:spPr>
        </p:pic>
        <p:pic>
          <p:nvPicPr>
            <p:cNvPr id="67" name="object 67"/>
            <p:cNvPicPr/>
            <p:nvPr/>
          </p:nvPicPr>
          <p:blipFill>
            <a:blip r:embed="rId6" cstate="print"/>
            <a:stretch>
              <a:fillRect/>
            </a:stretch>
          </p:blipFill>
          <p:spPr>
            <a:xfrm>
              <a:off x="10140188" y="1094993"/>
              <a:ext cx="114300" cy="228980"/>
            </a:xfrm>
            <a:prstGeom prst="rect">
              <a:avLst/>
            </a:prstGeom>
          </p:spPr>
        </p:pic>
        <p:sp>
          <p:nvSpPr>
            <p:cNvPr id="68" name="object 68"/>
            <p:cNvSpPr/>
            <p:nvPr/>
          </p:nvSpPr>
          <p:spPr>
            <a:xfrm>
              <a:off x="4495038" y="38229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69" name="object 69"/>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70" name="object 70"/>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71" name="object 71"/>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72" name="object 72"/>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sp>
        <p:nvSpPr>
          <p:cNvPr id="73" name="object 73"/>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74" name="object 74"/>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75" name="object 75"/>
          <p:cNvGrpSpPr/>
          <p:nvPr/>
        </p:nvGrpSpPr>
        <p:grpSpPr>
          <a:xfrm>
            <a:off x="4477448" y="1981136"/>
            <a:ext cx="3378835" cy="3860800"/>
            <a:chOff x="4477448" y="1981136"/>
            <a:chExt cx="3378835" cy="3860800"/>
          </a:xfrm>
        </p:grpSpPr>
        <p:pic>
          <p:nvPicPr>
            <p:cNvPr id="76" name="object 76"/>
            <p:cNvPicPr/>
            <p:nvPr/>
          </p:nvPicPr>
          <p:blipFill>
            <a:blip r:embed="rId7" cstate="print"/>
            <a:stretch>
              <a:fillRect/>
            </a:stretch>
          </p:blipFill>
          <p:spPr>
            <a:xfrm>
              <a:off x="6018275" y="4808219"/>
              <a:ext cx="310959" cy="1033297"/>
            </a:xfrm>
            <a:prstGeom prst="rect">
              <a:avLst/>
            </a:prstGeom>
          </p:spPr>
        </p:pic>
        <p:sp>
          <p:nvSpPr>
            <p:cNvPr id="77" name="object 77"/>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78" name="object 78"/>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79" name="object 79"/>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80" name="object 80"/>
          <p:cNvGrpSpPr/>
          <p:nvPr/>
        </p:nvGrpSpPr>
        <p:grpSpPr>
          <a:xfrm>
            <a:off x="4477448" y="1370012"/>
            <a:ext cx="3378835" cy="2629535"/>
            <a:chOff x="4477448" y="1370012"/>
            <a:chExt cx="3378835" cy="2629535"/>
          </a:xfrm>
        </p:grpSpPr>
        <p:pic>
          <p:nvPicPr>
            <p:cNvPr id="81" name="object 81"/>
            <p:cNvPicPr/>
            <p:nvPr/>
          </p:nvPicPr>
          <p:blipFill>
            <a:blip r:embed="rId8" cstate="print"/>
            <a:stretch>
              <a:fillRect/>
            </a:stretch>
          </p:blipFill>
          <p:spPr>
            <a:xfrm>
              <a:off x="6013703" y="2356103"/>
              <a:ext cx="310959" cy="1642872"/>
            </a:xfrm>
            <a:prstGeom prst="rect">
              <a:avLst/>
            </a:prstGeom>
          </p:spPr>
        </p:pic>
        <p:sp>
          <p:nvSpPr>
            <p:cNvPr id="82" name="object 82"/>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sp>
          <p:nvSpPr>
            <p:cNvPr id="83" name="object 83"/>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84" name="object 84"/>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grpSp>
        <p:nvGrpSpPr>
          <p:cNvPr id="85" name="object 85"/>
          <p:cNvGrpSpPr/>
          <p:nvPr/>
        </p:nvGrpSpPr>
        <p:grpSpPr>
          <a:xfrm>
            <a:off x="6009132" y="1127734"/>
            <a:ext cx="2677795" cy="4892675"/>
            <a:chOff x="6009132" y="1127734"/>
            <a:chExt cx="2677795" cy="4892675"/>
          </a:xfrm>
        </p:grpSpPr>
        <p:pic>
          <p:nvPicPr>
            <p:cNvPr id="86" name="object 86"/>
            <p:cNvPicPr/>
            <p:nvPr/>
          </p:nvPicPr>
          <p:blipFill>
            <a:blip r:embed="rId9" cstate="print"/>
            <a:stretch>
              <a:fillRect/>
            </a:stretch>
          </p:blipFill>
          <p:spPr>
            <a:xfrm>
              <a:off x="6009132" y="1744967"/>
              <a:ext cx="310959" cy="423684"/>
            </a:xfrm>
            <a:prstGeom prst="rect">
              <a:avLst/>
            </a:prstGeom>
          </p:spPr>
        </p:pic>
        <p:pic>
          <p:nvPicPr>
            <p:cNvPr id="87" name="object 87"/>
            <p:cNvPicPr/>
            <p:nvPr/>
          </p:nvPicPr>
          <p:blipFill>
            <a:blip r:embed="rId10" cstate="print"/>
            <a:stretch>
              <a:fillRect/>
            </a:stretch>
          </p:blipFill>
          <p:spPr>
            <a:xfrm>
              <a:off x="6109716" y="1764029"/>
              <a:ext cx="114300" cy="228600"/>
            </a:xfrm>
            <a:prstGeom prst="rect">
              <a:avLst/>
            </a:prstGeom>
          </p:spPr>
        </p:pic>
        <p:pic>
          <p:nvPicPr>
            <p:cNvPr id="88" name="object 88"/>
            <p:cNvPicPr/>
            <p:nvPr/>
          </p:nvPicPr>
          <p:blipFill>
            <a:blip r:embed="rId9" cstate="print"/>
            <a:stretch>
              <a:fillRect/>
            </a:stretch>
          </p:blipFill>
          <p:spPr>
            <a:xfrm>
              <a:off x="6022848" y="4198607"/>
              <a:ext cx="310959" cy="423684"/>
            </a:xfrm>
            <a:prstGeom prst="rect">
              <a:avLst/>
            </a:prstGeom>
          </p:spPr>
        </p:pic>
        <p:pic>
          <p:nvPicPr>
            <p:cNvPr id="89" name="object 89"/>
            <p:cNvPicPr/>
            <p:nvPr/>
          </p:nvPicPr>
          <p:blipFill>
            <a:blip r:embed="rId10" cstate="print"/>
            <a:stretch>
              <a:fillRect/>
            </a:stretch>
          </p:blipFill>
          <p:spPr>
            <a:xfrm>
              <a:off x="6123432" y="4217669"/>
              <a:ext cx="114300" cy="228600"/>
            </a:xfrm>
            <a:prstGeom prst="rect">
              <a:avLst/>
            </a:prstGeom>
          </p:spPr>
        </p:pic>
        <p:pic>
          <p:nvPicPr>
            <p:cNvPr id="90" name="object 90"/>
            <p:cNvPicPr/>
            <p:nvPr/>
          </p:nvPicPr>
          <p:blipFill>
            <a:blip r:embed="rId11" cstate="print"/>
            <a:stretch>
              <a:fillRect/>
            </a:stretch>
          </p:blipFill>
          <p:spPr>
            <a:xfrm>
              <a:off x="6009132" y="1127734"/>
              <a:ext cx="310959" cy="431317"/>
            </a:xfrm>
            <a:prstGeom prst="rect">
              <a:avLst/>
            </a:prstGeom>
          </p:spPr>
        </p:pic>
        <p:pic>
          <p:nvPicPr>
            <p:cNvPr id="91" name="object 91"/>
            <p:cNvPicPr/>
            <p:nvPr/>
          </p:nvPicPr>
          <p:blipFill>
            <a:blip r:embed="rId12" cstate="print"/>
            <a:stretch>
              <a:fillRect/>
            </a:stretch>
          </p:blipFill>
          <p:spPr>
            <a:xfrm>
              <a:off x="6109716" y="1146809"/>
              <a:ext cx="114300" cy="236219"/>
            </a:xfrm>
            <a:prstGeom prst="rect">
              <a:avLst/>
            </a:prstGeom>
          </p:spPr>
        </p:pic>
        <p:pic>
          <p:nvPicPr>
            <p:cNvPr id="92" name="object 92"/>
            <p:cNvPicPr/>
            <p:nvPr/>
          </p:nvPicPr>
          <p:blipFill>
            <a:blip r:embed="rId13" cstate="print"/>
            <a:stretch>
              <a:fillRect/>
            </a:stretch>
          </p:blipFill>
          <p:spPr>
            <a:xfrm>
              <a:off x="7799832" y="1425003"/>
              <a:ext cx="877849" cy="310959"/>
            </a:xfrm>
            <a:prstGeom prst="rect">
              <a:avLst/>
            </a:prstGeom>
          </p:spPr>
        </p:pic>
        <p:sp>
          <p:nvSpPr>
            <p:cNvPr id="93" name="object 93"/>
            <p:cNvSpPr/>
            <p:nvPr/>
          </p:nvSpPr>
          <p:spPr>
            <a:xfrm>
              <a:off x="7842885" y="1504822"/>
              <a:ext cx="681355" cy="114300"/>
            </a:xfrm>
            <a:custGeom>
              <a:avLst/>
              <a:gdLst/>
              <a:ahLst/>
              <a:cxnLst/>
              <a:rect l="l" t="t" r="r" b="b"/>
              <a:pathLst>
                <a:path w="681354" h="114300">
                  <a:moveTo>
                    <a:pt x="644841" y="37718"/>
                  </a:moveTo>
                  <a:lnTo>
                    <a:pt x="585470" y="37718"/>
                  </a:lnTo>
                  <a:lnTo>
                    <a:pt x="586232" y="75818"/>
                  </a:lnTo>
                  <a:lnTo>
                    <a:pt x="567096" y="76175"/>
                  </a:lnTo>
                  <a:lnTo>
                    <a:pt x="567817" y="114300"/>
                  </a:lnTo>
                  <a:lnTo>
                    <a:pt x="681101" y="54990"/>
                  </a:lnTo>
                  <a:lnTo>
                    <a:pt x="644841" y="37718"/>
                  </a:lnTo>
                  <a:close/>
                </a:path>
                <a:path w="681354" h="114300">
                  <a:moveTo>
                    <a:pt x="566377" y="38075"/>
                  </a:moveTo>
                  <a:lnTo>
                    <a:pt x="0" y="48640"/>
                  </a:lnTo>
                  <a:lnTo>
                    <a:pt x="762" y="86740"/>
                  </a:lnTo>
                  <a:lnTo>
                    <a:pt x="567096" y="76175"/>
                  </a:lnTo>
                  <a:lnTo>
                    <a:pt x="566377" y="38075"/>
                  </a:lnTo>
                  <a:close/>
                </a:path>
                <a:path w="681354" h="114300">
                  <a:moveTo>
                    <a:pt x="585470" y="37718"/>
                  </a:moveTo>
                  <a:lnTo>
                    <a:pt x="566377" y="38075"/>
                  </a:lnTo>
                  <a:lnTo>
                    <a:pt x="567096" y="76175"/>
                  </a:lnTo>
                  <a:lnTo>
                    <a:pt x="586232" y="75818"/>
                  </a:lnTo>
                  <a:lnTo>
                    <a:pt x="585470" y="37718"/>
                  </a:lnTo>
                  <a:close/>
                </a:path>
                <a:path w="681354" h="114300">
                  <a:moveTo>
                    <a:pt x="565658" y="0"/>
                  </a:moveTo>
                  <a:lnTo>
                    <a:pt x="566377" y="38075"/>
                  </a:lnTo>
                  <a:lnTo>
                    <a:pt x="585470" y="37718"/>
                  </a:lnTo>
                  <a:lnTo>
                    <a:pt x="644841" y="37718"/>
                  </a:lnTo>
                  <a:lnTo>
                    <a:pt x="565658" y="0"/>
                  </a:lnTo>
                  <a:close/>
                </a:path>
              </a:pathLst>
            </a:custGeom>
            <a:solidFill>
              <a:srgbClr val="8063A1"/>
            </a:solidFill>
          </p:spPr>
          <p:txBody>
            <a:bodyPr wrap="square" lIns="0" tIns="0" rIns="0" bIns="0" rtlCol="0"/>
            <a:lstStyle/>
            <a:p>
              <a:endParaRPr/>
            </a:p>
          </p:txBody>
        </p:sp>
        <p:pic>
          <p:nvPicPr>
            <p:cNvPr id="94" name="object 94"/>
            <p:cNvPicPr/>
            <p:nvPr/>
          </p:nvPicPr>
          <p:blipFill>
            <a:blip r:embed="rId14" cstate="print"/>
            <a:stretch>
              <a:fillRect/>
            </a:stretch>
          </p:blipFill>
          <p:spPr>
            <a:xfrm>
              <a:off x="7799832" y="3866451"/>
              <a:ext cx="882396" cy="310959"/>
            </a:xfrm>
            <a:prstGeom prst="rect">
              <a:avLst/>
            </a:prstGeom>
          </p:spPr>
        </p:pic>
        <p:sp>
          <p:nvSpPr>
            <p:cNvPr id="95" name="object 95"/>
            <p:cNvSpPr/>
            <p:nvPr/>
          </p:nvSpPr>
          <p:spPr>
            <a:xfrm>
              <a:off x="7843011" y="3941952"/>
              <a:ext cx="686435" cy="114300"/>
            </a:xfrm>
            <a:custGeom>
              <a:avLst/>
              <a:gdLst/>
              <a:ahLst/>
              <a:cxnLst/>
              <a:rect l="l" t="t" r="r" b="b"/>
              <a:pathLst>
                <a:path w="686434" h="114300">
                  <a:moveTo>
                    <a:pt x="572643" y="0"/>
                  </a:moveTo>
                  <a:lnTo>
                    <a:pt x="572050" y="38071"/>
                  </a:lnTo>
                  <a:lnTo>
                    <a:pt x="591058" y="38354"/>
                  </a:lnTo>
                  <a:lnTo>
                    <a:pt x="590550" y="76454"/>
                  </a:lnTo>
                  <a:lnTo>
                    <a:pt x="571453" y="76454"/>
                  </a:lnTo>
                  <a:lnTo>
                    <a:pt x="570865" y="114300"/>
                  </a:lnTo>
                  <a:lnTo>
                    <a:pt x="649414" y="76454"/>
                  </a:lnTo>
                  <a:lnTo>
                    <a:pt x="590550" y="76454"/>
                  </a:lnTo>
                  <a:lnTo>
                    <a:pt x="571458" y="76170"/>
                  </a:lnTo>
                  <a:lnTo>
                    <a:pt x="650002" y="76170"/>
                  </a:lnTo>
                  <a:lnTo>
                    <a:pt x="686054" y="58801"/>
                  </a:lnTo>
                  <a:lnTo>
                    <a:pt x="572643" y="0"/>
                  </a:lnTo>
                  <a:close/>
                </a:path>
                <a:path w="686434" h="114300">
                  <a:moveTo>
                    <a:pt x="572050" y="38071"/>
                  </a:moveTo>
                  <a:lnTo>
                    <a:pt x="571458" y="76170"/>
                  </a:lnTo>
                  <a:lnTo>
                    <a:pt x="590550" y="76454"/>
                  </a:lnTo>
                  <a:lnTo>
                    <a:pt x="591058" y="38354"/>
                  </a:lnTo>
                  <a:lnTo>
                    <a:pt x="572050" y="38071"/>
                  </a:lnTo>
                  <a:close/>
                </a:path>
                <a:path w="686434" h="114300">
                  <a:moveTo>
                    <a:pt x="508" y="29591"/>
                  </a:moveTo>
                  <a:lnTo>
                    <a:pt x="0" y="67691"/>
                  </a:lnTo>
                  <a:lnTo>
                    <a:pt x="571458" y="76170"/>
                  </a:lnTo>
                  <a:lnTo>
                    <a:pt x="572050" y="38071"/>
                  </a:lnTo>
                  <a:lnTo>
                    <a:pt x="508" y="29591"/>
                  </a:lnTo>
                  <a:close/>
                </a:path>
              </a:pathLst>
            </a:custGeom>
            <a:solidFill>
              <a:srgbClr val="8063A1"/>
            </a:solidFill>
          </p:spPr>
          <p:txBody>
            <a:bodyPr wrap="square" lIns="0" tIns="0" rIns="0" bIns="0" rtlCol="0"/>
            <a:lstStyle/>
            <a:p>
              <a:endParaRPr/>
            </a:p>
          </p:txBody>
        </p:sp>
        <p:pic>
          <p:nvPicPr>
            <p:cNvPr id="96" name="object 96"/>
            <p:cNvPicPr/>
            <p:nvPr/>
          </p:nvPicPr>
          <p:blipFill>
            <a:blip r:embed="rId15" cstate="print"/>
            <a:stretch>
              <a:fillRect/>
            </a:stretch>
          </p:blipFill>
          <p:spPr>
            <a:xfrm>
              <a:off x="7799832" y="5708903"/>
              <a:ext cx="886993" cy="310959"/>
            </a:xfrm>
            <a:prstGeom prst="rect">
              <a:avLst/>
            </a:prstGeom>
          </p:spPr>
        </p:pic>
        <p:sp>
          <p:nvSpPr>
            <p:cNvPr id="97" name="object 97"/>
            <p:cNvSpPr/>
            <p:nvPr/>
          </p:nvSpPr>
          <p:spPr>
            <a:xfrm>
              <a:off x="7843139" y="5785230"/>
              <a:ext cx="691515" cy="114300"/>
            </a:xfrm>
            <a:custGeom>
              <a:avLst/>
              <a:gdLst/>
              <a:ahLst/>
              <a:cxnLst/>
              <a:rect l="l" t="t" r="r" b="b"/>
              <a:pathLst>
                <a:path w="691515" h="114300">
                  <a:moveTo>
                    <a:pt x="577087" y="0"/>
                  </a:moveTo>
                  <a:lnTo>
                    <a:pt x="576876" y="38109"/>
                  </a:lnTo>
                  <a:lnTo>
                    <a:pt x="595883" y="38214"/>
                  </a:lnTo>
                  <a:lnTo>
                    <a:pt x="595629" y="76314"/>
                  </a:lnTo>
                  <a:lnTo>
                    <a:pt x="576664" y="76314"/>
                  </a:lnTo>
                  <a:lnTo>
                    <a:pt x="576452" y="114300"/>
                  </a:lnTo>
                  <a:lnTo>
                    <a:pt x="653448" y="76314"/>
                  </a:lnTo>
                  <a:lnTo>
                    <a:pt x="595629" y="76314"/>
                  </a:lnTo>
                  <a:lnTo>
                    <a:pt x="653661" y="76209"/>
                  </a:lnTo>
                  <a:lnTo>
                    <a:pt x="691006" y="57785"/>
                  </a:lnTo>
                  <a:lnTo>
                    <a:pt x="577087" y="0"/>
                  </a:lnTo>
                  <a:close/>
                </a:path>
                <a:path w="691515" h="114300">
                  <a:moveTo>
                    <a:pt x="576876" y="38109"/>
                  </a:moveTo>
                  <a:lnTo>
                    <a:pt x="576664" y="76209"/>
                  </a:lnTo>
                  <a:lnTo>
                    <a:pt x="595629" y="76314"/>
                  </a:lnTo>
                  <a:lnTo>
                    <a:pt x="595883" y="38214"/>
                  </a:lnTo>
                  <a:lnTo>
                    <a:pt x="576876" y="38109"/>
                  </a:lnTo>
                  <a:close/>
                </a:path>
                <a:path w="691515" h="114300">
                  <a:moveTo>
                    <a:pt x="253" y="34925"/>
                  </a:moveTo>
                  <a:lnTo>
                    <a:pt x="0" y="73025"/>
                  </a:lnTo>
                  <a:lnTo>
                    <a:pt x="576664" y="76209"/>
                  </a:lnTo>
                  <a:lnTo>
                    <a:pt x="576876" y="38109"/>
                  </a:lnTo>
                  <a:lnTo>
                    <a:pt x="253" y="34925"/>
                  </a:lnTo>
                  <a:close/>
                </a:path>
              </a:pathLst>
            </a:custGeom>
            <a:solidFill>
              <a:srgbClr val="8063A1"/>
            </a:solidFill>
          </p:spPr>
          <p:txBody>
            <a:bodyPr wrap="square" lIns="0" tIns="0" rIns="0" bIns="0" rtlCol="0"/>
            <a:lstStyle/>
            <a:p>
              <a:endParaRPr/>
            </a:p>
          </p:txBody>
        </p:sp>
      </p:grpSp>
      <p:sp>
        <p:nvSpPr>
          <p:cNvPr id="98" name="object 98"/>
          <p:cNvSpPr txBox="1"/>
          <p:nvPr/>
        </p:nvSpPr>
        <p:spPr>
          <a:xfrm>
            <a:off x="6983730" y="4991861"/>
            <a:ext cx="1196340" cy="447040"/>
          </a:xfrm>
          <a:prstGeom prst="rect">
            <a:avLst/>
          </a:prstGeom>
          <a:solidFill>
            <a:srgbClr val="4F81BC"/>
          </a:solidFill>
          <a:ln w="25907">
            <a:solidFill>
              <a:srgbClr val="385D89"/>
            </a:solidFill>
          </a:ln>
        </p:spPr>
        <p:txBody>
          <a:bodyPr vert="horz" wrap="square" lIns="0" tIns="26669" rIns="0" bIns="0" rtlCol="0">
            <a:spAutoFit/>
          </a:bodyPr>
          <a:lstStyle/>
          <a:p>
            <a:pPr marL="90805">
              <a:lnSpc>
                <a:spcPct val="100000"/>
              </a:lnSpc>
              <a:spcBef>
                <a:spcPts val="209"/>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99" name="object 99"/>
          <p:cNvSpPr txBox="1"/>
          <p:nvPr/>
        </p:nvSpPr>
        <p:spPr>
          <a:xfrm>
            <a:off x="7009638" y="2602229"/>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1440">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pic>
        <p:nvPicPr>
          <p:cNvPr id="102" name="Graphic 21"/>
          <p:cNvPicPr>
            <a:picLocks noChangeAspect="1"/>
          </p:cNvPicPr>
          <p:nvPr/>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97611" y="5258942"/>
            <a:ext cx="2305141" cy="1076343"/>
          </a:xfrm>
          <a:prstGeom prst="rect">
            <a:avLst/>
          </a:prstGeom>
        </p:spPr>
      </p:pic>
      <p:sp>
        <p:nvSpPr>
          <p:cNvPr id="100"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Decryption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161116845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18846" y="713083"/>
            <a:ext cx="3120390" cy="1032510"/>
          </a:xfrm>
          <a:prstGeom prst="rect">
            <a:avLst/>
          </a:prstGeom>
        </p:spPr>
        <p:txBody>
          <a:bodyPr vert="horz" wrap="square" lIns="0" tIns="180975" rIns="0" bIns="0" rtlCol="0">
            <a:spAutoFit/>
          </a:bodyPr>
          <a:lstStyle/>
          <a:p>
            <a:pPr marL="438784" indent="-439420">
              <a:lnSpc>
                <a:spcPct val="100000"/>
              </a:lnSpc>
              <a:spcBef>
                <a:spcPts val="1425"/>
              </a:spcBef>
              <a:buFont typeface="Wingdings"/>
              <a:buChar char=""/>
              <a:tabLst>
                <a:tab pos="438784" algn="l"/>
                <a:tab pos="439420" algn="l"/>
              </a:tabLst>
            </a:pPr>
            <a:r>
              <a:rPr sz="2200" spc="-125" dirty="0">
                <a:solidFill>
                  <a:srgbClr val="0F243E"/>
                </a:solidFill>
                <a:latin typeface="Microsoft Sans Serif"/>
                <a:cs typeface="Microsoft Sans Serif"/>
              </a:rPr>
              <a:t>Round</a:t>
            </a:r>
            <a:r>
              <a:rPr sz="2200" spc="20" dirty="0">
                <a:solidFill>
                  <a:srgbClr val="0F243E"/>
                </a:solidFill>
                <a:latin typeface="Microsoft Sans Serif"/>
                <a:cs typeface="Microsoft Sans Serif"/>
              </a:rPr>
              <a:t> </a:t>
            </a:r>
            <a:r>
              <a:rPr sz="2200" spc="45" dirty="0">
                <a:solidFill>
                  <a:srgbClr val="0F243E"/>
                </a:solidFill>
                <a:latin typeface="Microsoft Sans Serif"/>
                <a:cs typeface="Microsoft Sans Serif"/>
              </a:rPr>
              <a:t>1</a:t>
            </a:r>
            <a:endParaRPr sz="2200">
              <a:latin typeface="Microsoft Sans Serif"/>
              <a:cs typeface="Microsoft Sans Serif"/>
            </a:endParaRPr>
          </a:p>
          <a:p>
            <a:pPr>
              <a:lnSpc>
                <a:spcPct val="100000"/>
              </a:lnSpc>
              <a:spcBef>
                <a:spcPts val="1325"/>
              </a:spcBef>
              <a:tabLst>
                <a:tab pos="514984" algn="l"/>
              </a:tabLst>
            </a:pPr>
            <a:r>
              <a:rPr sz="2200" spc="-25" dirty="0">
                <a:solidFill>
                  <a:srgbClr val="0F243E"/>
                </a:solidFill>
                <a:latin typeface="Microsoft Sans Serif"/>
                <a:cs typeface="Microsoft Sans Serif"/>
              </a:rPr>
              <a:t>4)	</a:t>
            </a:r>
            <a:r>
              <a:rPr sz="2200" spc="-125" dirty="0">
                <a:solidFill>
                  <a:srgbClr val="0F243E"/>
                </a:solidFill>
                <a:latin typeface="Microsoft Sans Serif"/>
                <a:cs typeface="Microsoft Sans Serif"/>
              </a:rPr>
              <a:t>Inverse</a:t>
            </a:r>
            <a:r>
              <a:rPr sz="2200" spc="60" dirty="0">
                <a:solidFill>
                  <a:srgbClr val="0F243E"/>
                </a:solidFill>
                <a:latin typeface="Microsoft Sans Serif"/>
                <a:cs typeface="Microsoft Sans Serif"/>
              </a:rPr>
              <a:t> </a:t>
            </a:r>
            <a:r>
              <a:rPr sz="2200" spc="20" dirty="0">
                <a:solidFill>
                  <a:srgbClr val="0F243E"/>
                </a:solidFill>
                <a:latin typeface="Microsoft Sans Serif"/>
                <a:cs typeface="Microsoft Sans Serif"/>
              </a:rPr>
              <a:t>Mix</a:t>
            </a:r>
            <a:r>
              <a:rPr sz="2200" spc="50" dirty="0">
                <a:solidFill>
                  <a:srgbClr val="0F243E"/>
                </a:solidFill>
                <a:latin typeface="Microsoft Sans Serif"/>
                <a:cs typeface="Microsoft Sans Serif"/>
              </a:rPr>
              <a:t> </a:t>
            </a:r>
            <a:r>
              <a:rPr sz="2200" spc="-110" dirty="0">
                <a:solidFill>
                  <a:srgbClr val="0F243E"/>
                </a:solidFill>
                <a:latin typeface="Microsoft Sans Serif"/>
                <a:cs typeface="Microsoft Sans Serif"/>
              </a:rPr>
              <a:t>Columns</a:t>
            </a:r>
            <a:r>
              <a:rPr sz="2200" spc="50" dirty="0">
                <a:solidFill>
                  <a:srgbClr val="0F243E"/>
                </a:solidFill>
                <a:latin typeface="Microsoft Sans Serif"/>
                <a:cs typeface="Microsoft Sans Serif"/>
              </a:rPr>
              <a:t> </a:t>
            </a:r>
            <a:r>
              <a:rPr sz="2200" spc="20" dirty="0">
                <a:solidFill>
                  <a:srgbClr val="0F243E"/>
                </a:solidFill>
                <a:latin typeface="Microsoft Sans Serif"/>
                <a:cs typeface="Microsoft Sans Serif"/>
              </a:rPr>
              <a:t>:</a:t>
            </a:r>
            <a:endParaRPr sz="2200">
              <a:latin typeface="Microsoft Sans Serif"/>
              <a:cs typeface="Microsoft Sans Serif"/>
            </a:endParaRPr>
          </a:p>
        </p:txBody>
      </p:sp>
      <p:sp>
        <p:nvSpPr>
          <p:cNvPr id="9" name="object 9"/>
          <p:cNvSpPr txBox="1"/>
          <p:nvPr/>
        </p:nvSpPr>
        <p:spPr>
          <a:xfrm>
            <a:off x="206146" y="2187067"/>
            <a:ext cx="4627245" cy="36068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1484" algn="l"/>
                <a:tab pos="452120" algn="l"/>
              </a:tabLst>
            </a:pPr>
            <a:r>
              <a:rPr sz="2200" spc="-25" dirty="0">
                <a:solidFill>
                  <a:srgbClr val="0F243E"/>
                </a:solidFill>
                <a:latin typeface="Microsoft Sans Serif"/>
                <a:cs typeface="Microsoft Sans Serif"/>
              </a:rPr>
              <a:t>MixCol</a:t>
            </a:r>
            <a:r>
              <a:rPr sz="2200" spc="60" dirty="0">
                <a:solidFill>
                  <a:srgbClr val="0F243E"/>
                </a:solidFill>
                <a:latin typeface="Microsoft Sans Serif"/>
                <a:cs typeface="Microsoft Sans Serif"/>
              </a:rPr>
              <a:t> </a:t>
            </a:r>
            <a:r>
              <a:rPr sz="2200" spc="15" dirty="0">
                <a:solidFill>
                  <a:srgbClr val="0F243E"/>
                </a:solidFill>
                <a:latin typeface="Microsoft Sans Serif"/>
                <a:cs typeface="Microsoft Sans Serif"/>
              </a:rPr>
              <a:t>(1111</a:t>
            </a:r>
            <a:r>
              <a:rPr sz="2200" spc="65" dirty="0">
                <a:solidFill>
                  <a:srgbClr val="0F243E"/>
                </a:solidFill>
                <a:latin typeface="Microsoft Sans Serif"/>
                <a:cs typeface="Microsoft Sans Serif"/>
              </a:rPr>
              <a:t> </a:t>
            </a:r>
            <a:r>
              <a:rPr sz="2200" spc="45" dirty="0">
                <a:solidFill>
                  <a:srgbClr val="0F243E"/>
                </a:solidFill>
                <a:latin typeface="Microsoft Sans Serif"/>
                <a:cs typeface="Microsoft Sans Serif"/>
              </a:rPr>
              <a:t>0110</a:t>
            </a:r>
            <a:r>
              <a:rPr sz="2200" spc="60" dirty="0">
                <a:solidFill>
                  <a:srgbClr val="0F243E"/>
                </a:solidFill>
                <a:latin typeface="Microsoft Sans Serif"/>
                <a:cs typeface="Microsoft Sans Serif"/>
              </a:rPr>
              <a:t> </a:t>
            </a:r>
            <a:r>
              <a:rPr sz="2200" spc="45" dirty="0">
                <a:solidFill>
                  <a:srgbClr val="0F243E"/>
                </a:solidFill>
                <a:latin typeface="Microsoft Sans Serif"/>
                <a:cs typeface="Microsoft Sans Serif"/>
              </a:rPr>
              <a:t>0011</a:t>
            </a:r>
            <a:r>
              <a:rPr sz="2200" spc="55" dirty="0">
                <a:solidFill>
                  <a:srgbClr val="0F243E"/>
                </a:solidFill>
                <a:latin typeface="Microsoft Sans Serif"/>
                <a:cs typeface="Microsoft Sans Serif"/>
              </a:rPr>
              <a:t> </a:t>
            </a:r>
            <a:r>
              <a:rPr sz="2200" spc="15" dirty="0">
                <a:solidFill>
                  <a:srgbClr val="0F243E"/>
                </a:solidFill>
                <a:latin typeface="Microsoft Sans Serif"/>
                <a:cs typeface="Microsoft Sans Serif"/>
              </a:rPr>
              <a:t>0011)</a:t>
            </a:r>
            <a:r>
              <a:rPr sz="2200" spc="50" dirty="0">
                <a:solidFill>
                  <a:srgbClr val="0F243E"/>
                </a:solidFill>
                <a:latin typeface="Microsoft Sans Serif"/>
                <a:cs typeface="Microsoft Sans Serif"/>
              </a:rPr>
              <a:t> </a:t>
            </a:r>
            <a:r>
              <a:rPr sz="2200" spc="-20" dirty="0">
                <a:solidFill>
                  <a:srgbClr val="0F243E"/>
                </a:solidFill>
                <a:latin typeface="Microsoft Sans Serif"/>
                <a:cs typeface="Microsoft Sans Serif"/>
              </a:rPr>
              <a:t>=</a:t>
            </a:r>
            <a:endParaRPr sz="2200">
              <a:latin typeface="Microsoft Sans Serif"/>
              <a:cs typeface="Microsoft Sans Serif"/>
            </a:endParaRPr>
          </a:p>
        </p:txBody>
      </p:sp>
      <p:sp>
        <p:nvSpPr>
          <p:cNvPr id="10" name="object 10"/>
          <p:cNvSpPr/>
          <p:nvPr/>
        </p:nvSpPr>
        <p:spPr>
          <a:xfrm>
            <a:off x="4923667" y="2123058"/>
            <a:ext cx="1804670" cy="551180"/>
          </a:xfrm>
          <a:custGeom>
            <a:avLst/>
            <a:gdLst/>
            <a:ahLst/>
            <a:cxnLst/>
            <a:rect l="l" t="t" r="r" b="b"/>
            <a:pathLst>
              <a:path w="1804670" h="551180">
                <a:moveTo>
                  <a:pt x="1706621" y="0"/>
                </a:moveTo>
                <a:lnTo>
                  <a:pt x="1698620" y="9143"/>
                </a:lnTo>
                <a:lnTo>
                  <a:pt x="1715120" y="27265"/>
                </a:lnTo>
                <a:lnTo>
                  <a:pt x="1730132" y="49815"/>
                </a:lnTo>
                <a:lnTo>
                  <a:pt x="1755643" y="108203"/>
                </a:lnTo>
                <a:lnTo>
                  <a:pt x="1772439" y="183689"/>
                </a:lnTo>
                <a:lnTo>
                  <a:pt x="1776610" y="227522"/>
                </a:lnTo>
                <a:lnTo>
                  <a:pt x="1777995" y="275463"/>
                </a:lnTo>
                <a:lnTo>
                  <a:pt x="1776610" y="323421"/>
                </a:lnTo>
                <a:lnTo>
                  <a:pt x="1772439" y="367284"/>
                </a:lnTo>
                <a:lnTo>
                  <a:pt x="1765458" y="407050"/>
                </a:lnTo>
                <a:lnTo>
                  <a:pt x="1743643" y="474130"/>
                </a:lnTo>
                <a:lnTo>
                  <a:pt x="1715120" y="523660"/>
                </a:lnTo>
                <a:lnTo>
                  <a:pt x="1698620" y="541781"/>
                </a:lnTo>
                <a:lnTo>
                  <a:pt x="1706621" y="550926"/>
                </a:lnTo>
                <a:lnTo>
                  <a:pt x="1743387" y="510381"/>
                </a:lnTo>
                <a:lnTo>
                  <a:pt x="1775201" y="450214"/>
                </a:lnTo>
                <a:lnTo>
                  <a:pt x="1788036" y="413067"/>
                </a:lnTo>
                <a:lnTo>
                  <a:pt x="1797204" y="371538"/>
                </a:lnTo>
                <a:lnTo>
                  <a:pt x="1802704" y="325627"/>
                </a:lnTo>
                <a:lnTo>
                  <a:pt x="1804538" y="275336"/>
                </a:lnTo>
                <a:lnTo>
                  <a:pt x="1802704" y="225137"/>
                </a:lnTo>
                <a:lnTo>
                  <a:pt x="1797204" y="179308"/>
                </a:lnTo>
                <a:lnTo>
                  <a:pt x="1788036" y="137836"/>
                </a:lnTo>
                <a:lnTo>
                  <a:pt x="1775201" y="100711"/>
                </a:lnTo>
                <a:lnTo>
                  <a:pt x="1743387" y="40592"/>
                </a:lnTo>
                <a:lnTo>
                  <a:pt x="1725623" y="17861"/>
                </a:lnTo>
                <a:lnTo>
                  <a:pt x="1706621" y="0"/>
                </a:lnTo>
                <a:close/>
              </a:path>
              <a:path w="1804670" h="551180">
                <a:moveTo>
                  <a:pt x="97912" y="0"/>
                </a:moveTo>
                <a:lnTo>
                  <a:pt x="61034" y="40592"/>
                </a:lnTo>
                <a:lnTo>
                  <a:pt x="29205" y="100711"/>
                </a:lnTo>
                <a:lnTo>
                  <a:pt x="16443" y="137836"/>
                </a:lnTo>
                <a:lnTo>
                  <a:pt x="7313" y="179308"/>
                </a:lnTo>
                <a:lnTo>
                  <a:pt x="1826" y="225137"/>
                </a:lnTo>
                <a:lnTo>
                  <a:pt x="0" y="275463"/>
                </a:lnTo>
                <a:lnTo>
                  <a:pt x="1826" y="325627"/>
                </a:lnTo>
                <a:lnTo>
                  <a:pt x="7313" y="371538"/>
                </a:lnTo>
                <a:lnTo>
                  <a:pt x="16443" y="413067"/>
                </a:lnTo>
                <a:lnTo>
                  <a:pt x="29205" y="450214"/>
                </a:lnTo>
                <a:lnTo>
                  <a:pt x="61034" y="510381"/>
                </a:lnTo>
                <a:lnTo>
                  <a:pt x="97912" y="550926"/>
                </a:lnTo>
                <a:lnTo>
                  <a:pt x="105786" y="541781"/>
                </a:lnTo>
                <a:lnTo>
                  <a:pt x="89306" y="523660"/>
                </a:lnTo>
                <a:lnTo>
                  <a:pt x="74337" y="501110"/>
                </a:lnTo>
                <a:lnTo>
                  <a:pt x="48890" y="442721"/>
                </a:lnTo>
                <a:lnTo>
                  <a:pt x="32031" y="367284"/>
                </a:lnTo>
                <a:lnTo>
                  <a:pt x="27816" y="323421"/>
                </a:lnTo>
                <a:lnTo>
                  <a:pt x="26415" y="275336"/>
                </a:lnTo>
                <a:lnTo>
                  <a:pt x="27816" y="227522"/>
                </a:lnTo>
                <a:lnTo>
                  <a:pt x="32031" y="183689"/>
                </a:lnTo>
                <a:lnTo>
                  <a:pt x="39055" y="143928"/>
                </a:lnTo>
                <a:lnTo>
                  <a:pt x="60870" y="76795"/>
                </a:lnTo>
                <a:lnTo>
                  <a:pt x="89306" y="27265"/>
                </a:lnTo>
                <a:lnTo>
                  <a:pt x="105786" y="9143"/>
                </a:lnTo>
                <a:lnTo>
                  <a:pt x="97912" y="0"/>
                </a:lnTo>
                <a:close/>
              </a:path>
            </a:pathLst>
          </a:custGeom>
          <a:solidFill>
            <a:srgbClr val="0F243E"/>
          </a:solidFill>
        </p:spPr>
        <p:txBody>
          <a:bodyPr wrap="square" lIns="0" tIns="0" rIns="0" bIns="0" rtlCol="0"/>
          <a:lstStyle/>
          <a:p>
            <a:endParaRPr/>
          </a:p>
        </p:txBody>
      </p:sp>
      <p:sp>
        <p:nvSpPr>
          <p:cNvPr id="11" name="object 11"/>
          <p:cNvSpPr txBox="1"/>
          <p:nvPr/>
        </p:nvSpPr>
        <p:spPr>
          <a:xfrm>
            <a:off x="5025644" y="2048382"/>
            <a:ext cx="1600200" cy="688340"/>
          </a:xfrm>
          <a:prstGeom prst="rect">
            <a:avLst/>
          </a:prstGeom>
        </p:spPr>
        <p:txBody>
          <a:bodyPr vert="horz" wrap="square" lIns="0" tIns="12065" rIns="0" bIns="0" rtlCol="0">
            <a:spAutoFit/>
          </a:bodyPr>
          <a:lstStyle/>
          <a:p>
            <a:pPr marL="12700">
              <a:lnSpc>
                <a:spcPts val="2610"/>
              </a:lnSpc>
              <a:spcBef>
                <a:spcPts val="95"/>
              </a:spcBef>
              <a:tabLst>
                <a:tab pos="940435" algn="l"/>
              </a:tabLst>
            </a:pPr>
            <a:r>
              <a:rPr sz="2200" spc="45" dirty="0">
                <a:solidFill>
                  <a:srgbClr val="0F243E"/>
                </a:solidFill>
                <a:latin typeface="Microsoft Sans Serif"/>
                <a:cs typeface="Microsoft Sans Serif"/>
              </a:rPr>
              <a:t>1111	0011</a:t>
            </a:r>
            <a:endParaRPr sz="2200">
              <a:latin typeface="Microsoft Sans Serif"/>
              <a:cs typeface="Microsoft Sans Serif"/>
            </a:endParaRPr>
          </a:p>
          <a:p>
            <a:pPr marL="12700">
              <a:lnSpc>
                <a:spcPts val="2610"/>
              </a:lnSpc>
              <a:tabLst>
                <a:tab pos="940435" algn="l"/>
              </a:tabLst>
            </a:pPr>
            <a:r>
              <a:rPr sz="2200" spc="45" dirty="0">
                <a:solidFill>
                  <a:srgbClr val="0F243E"/>
                </a:solidFill>
                <a:latin typeface="Microsoft Sans Serif"/>
                <a:cs typeface="Microsoft Sans Serif"/>
              </a:rPr>
              <a:t>0110	0011</a:t>
            </a:r>
            <a:endParaRPr sz="2200">
              <a:latin typeface="Microsoft Sans Serif"/>
              <a:cs typeface="Microsoft Sans Serif"/>
            </a:endParaRPr>
          </a:p>
        </p:txBody>
      </p:sp>
      <p:sp>
        <p:nvSpPr>
          <p:cNvPr id="12" name="object 12"/>
          <p:cNvSpPr txBox="1"/>
          <p:nvPr/>
        </p:nvSpPr>
        <p:spPr>
          <a:xfrm>
            <a:off x="6801104" y="2187067"/>
            <a:ext cx="160655" cy="360680"/>
          </a:xfrm>
          <a:prstGeom prst="rect">
            <a:avLst/>
          </a:prstGeom>
        </p:spPr>
        <p:txBody>
          <a:bodyPr vert="horz" wrap="square" lIns="0" tIns="12065" rIns="0" bIns="0" rtlCol="0">
            <a:spAutoFit/>
          </a:bodyPr>
          <a:lstStyle/>
          <a:p>
            <a:pPr marL="12700">
              <a:lnSpc>
                <a:spcPct val="100000"/>
              </a:lnSpc>
              <a:spcBef>
                <a:spcPts val="95"/>
              </a:spcBef>
            </a:pPr>
            <a:r>
              <a:rPr sz="2200" spc="-5" dirty="0">
                <a:solidFill>
                  <a:srgbClr val="0F243E"/>
                </a:solidFill>
                <a:latin typeface="Cambria Math"/>
                <a:cs typeface="Cambria Math"/>
              </a:rPr>
              <a:t>∗</a:t>
            </a:r>
            <a:endParaRPr sz="2200">
              <a:latin typeface="Cambria Math"/>
              <a:cs typeface="Cambria Math"/>
            </a:endParaRPr>
          </a:p>
        </p:txBody>
      </p:sp>
      <p:sp>
        <p:nvSpPr>
          <p:cNvPr id="13" name="object 13"/>
          <p:cNvSpPr/>
          <p:nvPr/>
        </p:nvSpPr>
        <p:spPr>
          <a:xfrm>
            <a:off x="7096125" y="2168398"/>
            <a:ext cx="812800" cy="460375"/>
          </a:xfrm>
          <a:custGeom>
            <a:avLst/>
            <a:gdLst/>
            <a:ahLst/>
            <a:cxnLst/>
            <a:rect l="l" t="t" r="r" b="b"/>
            <a:pathLst>
              <a:path w="812800" h="460375">
                <a:moveTo>
                  <a:pt x="713358" y="0"/>
                </a:moveTo>
                <a:lnTo>
                  <a:pt x="708914" y="10922"/>
                </a:lnTo>
                <a:lnTo>
                  <a:pt x="726110" y="24828"/>
                </a:lnTo>
                <a:lnTo>
                  <a:pt x="741330" y="42925"/>
                </a:lnTo>
                <a:lnTo>
                  <a:pt x="765936" y="91693"/>
                </a:lnTo>
                <a:lnTo>
                  <a:pt x="781542" y="154860"/>
                </a:lnTo>
                <a:lnTo>
                  <a:pt x="786765" y="230124"/>
                </a:lnTo>
                <a:lnTo>
                  <a:pt x="785477" y="268652"/>
                </a:lnTo>
                <a:lnTo>
                  <a:pt x="775138" y="337423"/>
                </a:lnTo>
                <a:lnTo>
                  <a:pt x="754776" y="394404"/>
                </a:lnTo>
                <a:lnTo>
                  <a:pt x="726201" y="435119"/>
                </a:lnTo>
                <a:lnTo>
                  <a:pt x="708914" y="449072"/>
                </a:lnTo>
                <a:lnTo>
                  <a:pt x="713358" y="459993"/>
                </a:lnTo>
                <a:lnTo>
                  <a:pt x="754284" y="427243"/>
                </a:lnTo>
                <a:lnTo>
                  <a:pt x="785876" y="374776"/>
                </a:lnTo>
                <a:lnTo>
                  <a:pt x="805989" y="307324"/>
                </a:lnTo>
                <a:lnTo>
                  <a:pt x="812673" y="229869"/>
                </a:lnTo>
                <a:lnTo>
                  <a:pt x="811004" y="189672"/>
                </a:lnTo>
                <a:lnTo>
                  <a:pt x="797617" y="117230"/>
                </a:lnTo>
                <a:lnTo>
                  <a:pt x="771259" y="56507"/>
                </a:lnTo>
                <a:lnTo>
                  <a:pt x="734976" y="14025"/>
                </a:lnTo>
                <a:lnTo>
                  <a:pt x="713358" y="0"/>
                </a:lnTo>
                <a:close/>
              </a:path>
              <a:path w="812800" h="460375">
                <a:moveTo>
                  <a:pt x="99314" y="0"/>
                </a:moveTo>
                <a:lnTo>
                  <a:pt x="58451" y="32861"/>
                </a:lnTo>
                <a:lnTo>
                  <a:pt x="26924" y="84962"/>
                </a:lnTo>
                <a:lnTo>
                  <a:pt x="6746" y="152130"/>
                </a:lnTo>
                <a:lnTo>
                  <a:pt x="0" y="229869"/>
                </a:lnTo>
                <a:lnTo>
                  <a:pt x="1688" y="269853"/>
                </a:lnTo>
                <a:lnTo>
                  <a:pt x="15162" y="342294"/>
                </a:lnTo>
                <a:lnTo>
                  <a:pt x="41521" y="403469"/>
                </a:lnTo>
                <a:lnTo>
                  <a:pt x="77716" y="446089"/>
                </a:lnTo>
                <a:lnTo>
                  <a:pt x="99314" y="459993"/>
                </a:lnTo>
                <a:lnTo>
                  <a:pt x="103758" y="449072"/>
                </a:lnTo>
                <a:lnTo>
                  <a:pt x="86471" y="435119"/>
                </a:lnTo>
                <a:lnTo>
                  <a:pt x="71183" y="416893"/>
                </a:lnTo>
                <a:lnTo>
                  <a:pt x="46608" y="367664"/>
                </a:lnTo>
                <a:lnTo>
                  <a:pt x="31178" y="304419"/>
                </a:lnTo>
                <a:lnTo>
                  <a:pt x="26034" y="230124"/>
                </a:lnTo>
                <a:lnTo>
                  <a:pt x="27342" y="190974"/>
                </a:lnTo>
                <a:lnTo>
                  <a:pt x="37768" y="121771"/>
                </a:lnTo>
                <a:lnTo>
                  <a:pt x="58199" y="65214"/>
                </a:lnTo>
                <a:lnTo>
                  <a:pt x="86635" y="24828"/>
                </a:lnTo>
                <a:lnTo>
                  <a:pt x="103758" y="10922"/>
                </a:lnTo>
                <a:lnTo>
                  <a:pt x="99314" y="0"/>
                </a:lnTo>
                <a:close/>
              </a:path>
            </a:pathLst>
          </a:custGeom>
          <a:solidFill>
            <a:srgbClr val="0F243E"/>
          </a:solidFill>
        </p:spPr>
        <p:txBody>
          <a:bodyPr wrap="square" lIns="0" tIns="0" rIns="0" bIns="0" rtlCol="0"/>
          <a:lstStyle/>
          <a:p>
            <a:endParaRPr/>
          </a:p>
        </p:txBody>
      </p:sp>
      <p:sp>
        <p:nvSpPr>
          <p:cNvPr id="14" name="object 14"/>
          <p:cNvSpPr txBox="1"/>
          <p:nvPr/>
        </p:nvSpPr>
        <p:spPr>
          <a:xfrm>
            <a:off x="7197597" y="2036191"/>
            <a:ext cx="613410" cy="688340"/>
          </a:xfrm>
          <a:prstGeom prst="rect">
            <a:avLst/>
          </a:prstGeom>
        </p:spPr>
        <p:txBody>
          <a:bodyPr vert="horz" wrap="square" lIns="0" tIns="12065" rIns="0" bIns="0" rtlCol="0">
            <a:spAutoFit/>
          </a:bodyPr>
          <a:lstStyle/>
          <a:p>
            <a:pPr marL="12700">
              <a:lnSpc>
                <a:spcPts val="2610"/>
              </a:lnSpc>
              <a:spcBef>
                <a:spcPts val="95"/>
              </a:spcBef>
              <a:tabLst>
                <a:tab pos="445134" algn="l"/>
              </a:tabLst>
            </a:pPr>
            <a:r>
              <a:rPr sz="2200" spc="-5" dirty="0">
                <a:solidFill>
                  <a:srgbClr val="0F243E"/>
                </a:solidFill>
                <a:latin typeface="Cambria Math"/>
                <a:cs typeface="Cambria Math"/>
              </a:rPr>
              <a:t>9	2</a:t>
            </a:r>
            <a:endParaRPr sz="2200">
              <a:latin typeface="Cambria Math"/>
              <a:cs typeface="Cambria Math"/>
            </a:endParaRPr>
          </a:p>
          <a:p>
            <a:pPr marL="12700">
              <a:lnSpc>
                <a:spcPts val="2610"/>
              </a:lnSpc>
              <a:tabLst>
                <a:tab pos="445134" algn="l"/>
              </a:tabLst>
            </a:pPr>
            <a:r>
              <a:rPr sz="2200" spc="-5" dirty="0">
                <a:solidFill>
                  <a:srgbClr val="0F243E"/>
                </a:solidFill>
                <a:latin typeface="Cambria Math"/>
                <a:cs typeface="Cambria Math"/>
              </a:rPr>
              <a:t>2	9</a:t>
            </a:r>
            <a:endParaRPr sz="2200">
              <a:latin typeface="Cambria Math"/>
              <a:cs typeface="Cambria Math"/>
            </a:endParaRPr>
          </a:p>
        </p:txBody>
      </p:sp>
      <p:sp>
        <p:nvSpPr>
          <p:cNvPr id="15" name="object 15"/>
          <p:cNvSpPr txBox="1"/>
          <p:nvPr/>
        </p:nvSpPr>
        <p:spPr>
          <a:xfrm>
            <a:off x="8003793" y="2187067"/>
            <a:ext cx="186690" cy="360680"/>
          </a:xfrm>
          <a:prstGeom prst="rect">
            <a:avLst/>
          </a:prstGeom>
        </p:spPr>
        <p:txBody>
          <a:bodyPr vert="horz" wrap="square" lIns="0" tIns="12065" rIns="0" bIns="0" rtlCol="0">
            <a:spAutoFit/>
          </a:bodyPr>
          <a:lstStyle/>
          <a:p>
            <a:pPr marL="12700">
              <a:lnSpc>
                <a:spcPct val="100000"/>
              </a:lnSpc>
              <a:spcBef>
                <a:spcPts val="95"/>
              </a:spcBef>
            </a:pPr>
            <a:r>
              <a:rPr sz="2200" spc="-20" dirty="0">
                <a:solidFill>
                  <a:srgbClr val="0F243E"/>
                </a:solidFill>
                <a:latin typeface="Microsoft Sans Serif"/>
                <a:cs typeface="Microsoft Sans Serif"/>
              </a:rPr>
              <a:t>=</a:t>
            </a:r>
            <a:endParaRPr sz="2200">
              <a:latin typeface="Microsoft Sans Serif"/>
              <a:cs typeface="Microsoft Sans Serif"/>
            </a:endParaRPr>
          </a:p>
        </p:txBody>
      </p:sp>
      <p:sp>
        <p:nvSpPr>
          <p:cNvPr id="16" name="object 16"/>
          <p:cNvSpPr txBox="1"/>
          <p:nvPr/>
        </p:nvSpPr>
        <p:spPr>
          <a:xfrm>
            <a:off x="206146" y="3237356"/>
            <a:ext cx="626110" cy="360680"/>
          </a:xfrm>
          <a:prstGeom prst="rect">
            <a:avLst/>
          </a:prstGeom>
        </p:spPr>
        <p:txBody>
          <a:bodyPr vert="horz" wrap="square" lIns="0" tIns="12065" rIns="0" bIns="0" rtlCol="0">
            <a:spAutoFit/>
          </a:bodyPr>
          <a:lstStyle/>
          <a:p>
            <a:pPr marL="12700">
              <a:lnSpc>
                <a:spcPct val="100000"/>
              </a:lnSpc>
              <a:spcBef>
                <a:spcPts val="95"/>
              </a:spcBef>
              <a:tabLst>
                <a:tab pos="451484" algn="l"/>
              </a:tabLst>
            </a:pPr>
            <a:r>
              <a:rPr sz="2200" spc="-5" dirty="0">
                <a:solidFill>
                  <a:srgbClr val="0F243E"/>
                </a:solidFill>
                <a:latin typeface="Wingdings"/>
                <a:cs typeface="Wingdings"/>
              </a:rPr>
              <a:t></a:t>
            </a:r>
            <a:r>
              <a:rPr sz="2200" spc="-5" dirty="0">
                <a:solidFill>
                  <a:srgbClr val="0F243E"/>
                </a:solidFill>
                <a:latin typeface="Times New Roman"/>
                <a:cs typeface="Times New Roman"/>
              </a:rPr>
              <a:t>	</a:t>
            </a:r>
            <a:r>
              <a:rPr sz="2200" b="1" spc="-20" dirty="0">
                <a:solidFill>
                  <a:srgbClr val="0F243E"/>
                </a:solidFill>
                <a:latin typeface="Trebuchet MS"/>
                <a:cs typeface="Trebuchet MS"/>
              </a:rPr>
              <a:t>=</a:t>
            </a:r>
            <a:endParaRPr sz="2200">
              <a:latin typeface="Trebuchet MS"/>
              <a:cs typeface="Trebuchet MS"/>
            </a:endParaRPr>
          </a:p>
        </p:txBody>
      </p:sp>
      <p:sp>
        <p:nvSpPr>
          <p:cNvPr id="17" name="object 17"/>
          <p:cNvSpPr/>
          <p:nvPr/>
        </p:nvSpPr>
        <p:spPr>
          <a:xfrm>
            <a:off x="923154" y="3173095"/>
            <a:ext cx="834390" cy="551180"/>
          </a:xfrm>
          <a:custGeom>
            <a:avLst/>
            <a:gdLst/>
            <a:ahLst/>
            <a:cxnLst/>
            <a:rect l="l" t="t" r="r" b="b"/>
            <a:pathLst>
              <a:path w="834389" h="551179">
                <a:moveTo>
                  <a:pt x="735846" y="0"/>
                </a:moveTo>
                <a:lnTo>
                  <a:pt x="727845" y="9143"/>
                </a:lnTo>
                <a:lnTo>
                  <a:pt x="744345" y="27265"/>
                </a:lnTo>
                <a:lnTo>
                  <a:pt x="759356" y="49815"/>
                </a:lnTo>
                <a:lnTo>
                  <a:pt x="784868" y="108203"/>
                </a:lnTo>
                <a:lnTo>
                  <a:pt x="801663" y="183689"/>
                </a:lnTo>
                <a:lnTo>
                  <a:pt x="805834" y="227522"/>
                </a:lnTo>
                <a:lnTo>
                  <a:pt x="807220" y="275463"/>
                </a:lnTo>
                <a:lnTo>
                  <a:pt x="805834" y="323421"/>
                </a:lnTo>
                <a:lnTo>
                  <a:pt x="801663" y="367284"/>
                </a:lnTo>
                <a:lnTo>
                  <a:pt x="794682" y="407050"/>
                </a:lnTo>
                <a:lnTo>
                  <a:pt x="772868" y="474130"/>
                </a:lnTo>
                <a:lnTo>
                  <a:pt x="744345" y="523660"/>
                </a:lnTo>
                <a:lnTo>
                  <a:pt x="727845" y="541781"/>
                </a:lnTo>
                <a:lnTo>
                  <a:pt x="735846" y="550925"/>
                </a:lnTo>
                <a:lnTo>
                  <a:pt x="772612" y="510381"/>
                </a:lnTo>
                <a:lnTo>
                  <a:pt x="804426" y="450214"/>
                </a:lnTo>
                <a:lnTo>
                  <a:pt x="817261" y="413067"/>
                </a:lnTo>
                <a:lnTo>
                  <a:pt x="826428" y="371538"/>
                </a:lnTo>
                <a:lnTo>
                  <a:pt x="831929" y="325627"/>
                </a:lnTo>
                <a:lnTo>
                  <a:pt x="833763" y="275335"/>
                </a:lnTo>
                <a:lnTo>
                  <a:pt x="831929" y="225137"/>
                </a:lnTo>
                <a:lnTo>
                  <a:pt x="826428" y="179308"/>
                </a:lnTo>
                <a:lnTo>
                  <a:pt x="817261" y="137836"/>
                </a:lnTo>
                <a:lnTo>
                  <a:pt x="804426" y="100710"/>
                </a:lnTo>
                <a:lnTo>
                  <a:pt x="772612" y="40592"/>
                </a:lnTo>
                <a:lnTo>
                  <a:pt x="754848" y="17861"/>
                </a:lnTo>
                <a:lnTo>
                  <a:pt x="735846" y="0"/>
                </a:lnTo>
                <a:close/>
              </a:path>
              <a:path w="834389" h="551179">
                <a:moveTo>
                  <a:pt x="97912" y="0"/>
                </a:moveTo>
                <a:lnTo>
                  <a:pt x="61077" y="40592"/>
                </a:lnTo>
                <a:lnTo>
                  <a:pt x="29281" y="100710"/>
                </a:lnTo>
                <a:lnTo>
                  <a:pt x="16470" y="137836"/>
                </a:lnTo>
                <a:lnTo>
                  <a:pt x="7318" y="179308"/>
                </a:lnTo>
                <a:lnTo>
                  <a:pt x="1826" y="225137"/>
                </a:lnTo>
                <a:lnTo>
                  <a:pt x="0" y="275463"/>
                </a:lnTo>
                <a:lnTo>
                  <a:pt x="1826" y="325627"/>
                </a:lnTo>
                <a:lnTo>
                  <a:pt x="7318" y="371538"/>
                </a:lnTo>
                <a:lnTo>
                  <a:pt x="16470" y="413067"/>
                </a:lnTo>
                <a:lnTo>
                  <a:pt x="29281" y="450214"/>
                </a:lnTo>
                <a:lnTo>
                  <a:pt x="61077" y="510381"/>
                </a:lnTo>
                <a:lnTo>
                  <a:pt x="97912" y="550925"/>
                </a:lnTo>
                <a:lnTo>
                  <a:pt x="105811" y="541781"/>
                </a:lnTo>
                <a:lnTo>
                  <a:pt x="89331" y="523660"/>
                </a:lnTo>
                <a:lnTo>
                  <a:pt x="74350" y="501110"/>
                </a:lnTo>
                <a:lnTo>
                  <a:pt x="48890" y="442721"/>
                </a:lnTo>
                <a:lnTo>
                  <a:pt x="32037" y="367284"/>
                </a:lnTo>
                <a:lnTo>
                  <a:pt x="27827" y="323421"/>
                </a:lnTo>
                <a:lnTo>
                  <a:pt x="26427" y="275335"/>
                </a:lnTo>
                <a:lnTo>
                  <a:pt x="27827" y="227522"/>
                </a:lnTo>
                <a:lnTo>
                  <a:pt x="32037" y="183689"/>
                </a:lnTo>
                <a:lnTo>
                  <a:pt x="39057" y="143928"/>
                </a:lnTo>
                <a:lnTo>
                  <a:pt x="60870" y="76795"/>
                </a:lnTo>
                <a:lnTo>
                  <a:pt x="89331" y="27265"/>
                </a:lnTo>
                <a:lnTo>
                  <a:pt x="105811" y="9143"/>
                </a:lnTo>
                <a:lnTo>
                  <a:pt x="97912" y="0"/>
                </a:lnTo>
                <a:close/>
              </a:path>
            </a:pathLst>
          </a:custGeom>
          <a:solidFill>
            <a:srgbClr val="0F243E"/>
          </a:solidFill>
        </p:spPr>
        <p:txBody>
          <a:bodyPr wrap="square" lIns="0" tIns="0" rIns="0" bIns="0" rtlCol="0"/>
          <a:lstStyle/>
          <a:p>
            <a:endParaRPr/>
          </a:p>
        </p:txBody>
      </p:sp>
      <p:sp>
        <p:nvSpPr>
          <p:cNvPr id="18" name="object 18"/>
          <p:cNvSpPr txBox="1"/>
          <p:nvPr/>
        </p:nvSpPr>
        <p:spPr>
          <a:xfrm>
            <a:off x="1024534" y="3100197"/>
            <a:ext cx="628650" cy="688340"/>
          </a:xfrm>
          <a:prstGeom prst="rect">
            <a:avLst/>
          </a:prstGeom>
        </p:spPr>
        <p:txBody>
          <a:bodyPr vert="horz" wrap="square" lIns="0" tIns="12065" rIns="0" bIns="0" rtlCol="0">
            <a:spAutoFit/>
          </a:bodyPr>
          <a:lstStyle/>
          <a:p>
            <a:pPr marL="27940">
              <a:lnSpc>
                <a:spcPts val="2610"/>
              </a:lnSpc>
              <a:spcBef>
                <a:spcPts val="95"/>
              </a:spcBef>
              <a:tabLst>
                <a:tab pos="454025" algn="l"/>
              </a:tabLst>
            </a:pPr>
            <a:r>
              <a:rPr sz="2200" b="1" spc="-245" dirty="0">
                <a:solidFill>
                  <a:srgbClr val="0F243E"/>
                </a:solidFill>
                <a:latin typeface="Trebuchet MS"/>
                <a:cs typeface="Trebuchet MS"/>
              </a:rPr>
              <a:t>F	</a:t>
            </a:r>
            <a:r>
              <a:rPr sz="2200" b="1" spc="-20" dirty="0">
                <a:solidFill>
                  <a:srgbClr val="0F243E"/>
                </a:solidFill>
                <a:latin typeface="Trebuchet MS"/>
                <a:cs typeface="Trebuchet MS"/>
              </a:rPr>
              <a:t>3</a:t>
            </a:r>
            <a:endParaRPr sz="2200">
              <a:latin typeface="Trebuchet MS"/>
              <a:cs typeface="Trebuchet MS"/>
            </a:endParaRPr>
          </a:p>
          <a:p>
            <a:pPr marL="12700">
              <a:lnSpc>
                <a:spcPts val="2610"/>
              </a:lnSpc>
              <a:tabLst>
                <a:tab pos="454025" algn="l"/>
              </a:tabLst>
            </a:pPr>
            <a:r>
              <a:rPr sz="2200" b="1" spc="-20" dirty="0">
                <a:solidFill>
                  <a:srgbClr val="0F243E"/>
                </a:solidFill>
                <a:latin typeface="Trebuchet MS"/>
                <a:cs typeface="Trebuchet MS"/>
              </a:rPr>
              <a:t>6	3</a:t>
            </a:r>
            <a:endParaRPr sz="2200">
              <a:latin typeface="Trebuchet MS"/>
              <a:cs typeface="Trebuchet MS"/>
            </a:endParaRPr>
          </a:p>
        </p:txBody>
      </p:sp>
      <p:sp>
        <p:nvSpPr>
          <p:cNvPr id="19" name="object 19"/>
          <p:cNvSpPr txBox="1"/>
          <p:nvPr/>
        </p:nvSpPr>
        <p:spPr>
          <a:xfrm>
            <a:off x="1828038" y="3237356"/>
            <a:ext cx="160655" cy="360680"/>
          </a:xfrm>
          <a:prstGeom prst="rect">
            <a:avLst/>
          </a:prstGeom>
        </p:spPr>
        <p:txBody>
          <a:bodyPr vert="horz" wrap="square" lIns="0" tIns="12065" rIns="0" bIns="0" rtlCol="0">
            <a:spAutoFit/>
          </a:bodyPr>
          <a:lstStyle/>
          <a:p>
            <a:pPr marL="12700">
              <a:lnSpc>
                <a:spcPct val="100000"/>
              </a:lnSpc>
              <a:spcBef>
                <a:spcPts val="95"/>
              </a:spcBef>
            </a:pPr>
            <a:r>
              <a:rPr sz="2200" spc="-5" dirty="0">
                <a:solidFill>
                  <a:srgbClr val="0F243E"/>
                </a:solidFill>
                <a:latin typeface="Cambria Math"/>
                <a:cs typeface="Cambria Math"/>
              </a:rPr>
              <a:t>∗</a:t>
            </a:r>
            <a:endParaRPr sz="2200">
              <a:latin typeface="Cambria Math"/>
              <a:cs typeface="Cambria Math"/>
            </a:endParaRPr>
          </a:p>
        </p:txBody>
      </p:sp>
      <p:sp>
        <p:nvSpPr>
          <p:cNvPr id="20" name="object 20"/>
          <p:cNvSpPr/>
          <p:nvPr/>
        </p:nvSpPr>
        <p:spPr>
          <a:xfrm>
            <a:off x="2123313" y="3218433"/>
            <a:ext cx="838835" cy="460375"/>
          </a:xfrm>
          <a:custGeom>
            <a:avLst/>
            <a:gdLst/>
            <a:ahLst/>
            <a:cxnLst/>
            <a:rect l="l" t="t" r="r" b="b"/>
            <a:pathLst>
              <a:path w="838835" h="460375">
                <a:moveTo>
                  <a:pt x="739267" y="0"/>
                </a:moveTo>
                <a:lnTo>
                  <a:pt x="734822" y="10921"/>
                </a:lnTo>
                <a:lnTo>
                  <a:pt x="752018" y="24828"/>
                </a:lnTo>
                <a:lnTo>
                  <a:pt x="767238" y="42925"/>
                </a:lnTo>
                <a:lnTo>
                  <a:pt x="791844" y="91693"/>
                </a:lnTo>
                <a:lnTo>
                  <a:pt x="807450" y="154860"/>
                </a:lnTo>
                <a:lnTo>
                  <a:pt x="812673" y="230124"/>
                </a:lnTo>
                <a:lnTo>
                  <a:pt x="811385" y="268652"/>
                </a:lnTo>
                <a:lnTo>
                  <a:pt x="801046" y="337423"/>
                </a:lnTo>
                <a:lnTo>
                  <a:pt x="780684" y="394404"/>
                </a:lnTo>
                <a:lnTo>
                  <a:pt x="752109" y="435119"/>
                </a:lnTo>
                <a:lnTo>
                  <a:pt x="734822" y="449071"/>
                </a:lnTo>
                <a:lnTo>
                  <a:pt x="739267" y="459993"/>
                </a:lnTo>
                <a:lnTo>
                  <a:pt x="780192" y="427243"/>
                </a:lnTo>
                <a:lnTo>
                  <a:pt x="811784" y="374776"/>
                </a:lnTo>
                <a:lnTo>
                  <a:pt x="831897" y="307324"/>
                </a:lnTo>
                <a:lnTo>
                  <a:pt x="838581" y="229869"/>
                </a:lnTo>
                <a:lnTo>
                  <a:pt x="836912" y="189672"/>
                </a:lnTo>
                <a:lnTo>
                  <a:pt x="823525" y="117230"/>
                </a:lnTo>
                <a:lnTo>
                  <a:pt x="797167" y="56507"/>
                </a:lnTo>
                <a:lnTo>
                  <a:pt x="760884" y="14025"/>
                </a:lnTo>
                <a:lnTo>
                  <a:pt x="739267" y="0"/>
                </a:lnTo>
                <a:close/>
              </a:path>
              <a:path w="838835" h="460375">
                <a:moveTo>
                  <a:pt x="99313" y="0"/>
                </a:moveTo>
                <a:lnTo>
                  <a:pt x="58451" y="32861"/>
                </a:lnTo>
                <a:lnTo>
                  <a:pt x="26924" y="84962"/>
                </a:lnTo>
                <a:lnTo>
                  <a:pt x="6746" y="152130"/>
                </a:lnTo>
                <a:lnTo>
                  <a:pt x="0" y="229869"/>
                </a:lnTo>
                <a:lnTo>
                  <a:pt x="1688" y="269853"/>
                </a:lnTo>
                <a:lnTo>
                  <a:pt x="15162" y="342294"/>
                </a:lnTo>
                <a:lnTo>
                  <a:pt x="41521" y="403469"/>
                </a:lnTo>
                <a:lnTo>
                  <a:pt x="77716" y="446089"/>
                </a:lnTo>
                <a:lnTo>
                  <a:pt x="99313" y="459993"/>
                </a:lnTo>
                <a:lnTo>
                  <a:pt x="103759" y="449071"/>
                </a:lnTo>
                <a:lnTo>
                  <a:pt x="86471" y="435119"/>
                </a:lnTo>
                <a:lnTo>
                  <a:pt x="71183" y="416893"/>
                </a:lnTo>
                <a:lnTo>
                  <a:pt x="46609" y="367664"/>
                </a:lnTo>
                <a:lnTo>
                  <a:pt x="31178" y="304418"/>
                </a:lnTo>
                <a:lnTo>
                  <a:pt x="26035" y="230124"/>
                </a:lnTo>
                <a:lnTo>
                  <a:pt x="27342" y="190974"/>
                </a:lnTo>
                <a:lnTo>
                  <a:pt x="37768" y="121771"/>
                </a:lnTo>
                <a:lnTo>
                  <a:pt x="58199" y="65214"/>
                </a:lnTo>
                <a:lnTo>
                  <a:pt x="86635" y="24828"/>
                </a:lnTo>
                <a:lnTo>
                  <a:pt x="103759" y="10921"/>
                </a:lnTo>
                <a:lnTo>
                  <a:pt x="99313" y="0"/>
                </a:lnTo>
                <a:close/>
              </a:path>
            </a:pathLst>
          </a:custGeom>
          <a:solidFill>
            <a:srgbClr val="0F243E"/>
          </a:solidFill>
        </p:spPr>
        <p:txBody>
          <a:bodyPr wrap="square" lIns="0" tIns="0" rIns="0" bIns="0" rtlCol="0"/>
          <a:lstStyle/>
          <a:p>
            <a:endParaRPr/>
          </a:p>
        </p:txBody>
      </p:sp>
      <p:sp>
        <p:nvSpPr>
          <p:cNvPr id="21" name="object 21"/>
          <p:cNvSpPr txBox="1"/>
          <p:nvPr/>
        </p:nvSpPr>
        <p:spPr>
          <a:xfrm>
            <a:off x="2224277" y="3086480"/>
            <a:ext cx="638810" cy="688340"/>
          </a:xfrm>
          <a:prstGeom prst="rect">
            <a:avLst/>
          </a:prstGeom>
        </p:spPr>
        <p:txBody>
          <a:bodyPr vert="horz" wrap="square" lIns="0" tIns="12065" rIns="0" bIns="0" rtlCol="0">
            <a:spAutoFit/>
          </a:bodyPr>
          <a:lstStyle/>
          <a:p>
            <a:pPr marL="12700">
              <a:lnSpc>
                <a:spcPts val="2610"/>
              </a:lnSpc>
              <a:spcBef>
                <a:spcPts val="95"/>
              </a:spcBef>
              <a:tabLst>
                <a:tab pos="459105" algn="l"/>
              </a:tabLst>
            </a:pPr>
            <a:r>
              <a:rPr sz="2200" spc="-5" dirty="0">
                <a:solidFill>
                  <a:srgbClr val="0F243E"/>
                </a:solidFill>
                <a:latin typeface="Cambria Math"/>
                <a:cs typeface="Cambria Math"/>
              </a:rPr>
              <a:t>𝟗	𝟐</a:t>
            </a:r>
            <a:endParaRPr sz="2200">
              <a:latin typeface="Cambria Math"/>
              <a:cs typeface="Cambria Math"/>
            </a:endParaRPr>
          </a:p>
          <a:p>
            <a:pPr marL="12700">
              <a:lnSpc>
                <a:spcPts val="2610"/>
              </a:lnSpc>
              <a:tabLst>
                <a:tab pos="459105" algn="l"/>
              </a:tabLst>
            </a:pPr>
            <a:r>
              <a:rPr sz="2200" spc="-5" dirty="0">
                <a:solidFill>
                  <a:srgbClr val="0F243E"/>
                </a:solidFill>
                <a:latin typeface="Cambria Math"/>
                <a:cs typeface="Cambria Math"/>
              </a:rPr>
              <a:t>𝟐	𝟗</a:t>
            </a:r>
            <a:endParaRPr sz="2200">
              <a:latin typeface="Cambria Math"/>
              <a:cs typeface="Cambria Math"/>
            </a:endParaRPr>
          </a:p>
        </p:txBody>
      </p:sp>
      <p:sp>
        <p:nvSpPr>
          <p:cNvPr id="22" name="object 22"/>
          <p:cNvSpPr txBox="1"/>
          <p:nvPr/>
        </p:nvSpPr>
        <p:spPr>
          <a:xfrm>
            <a:off x="3057905" y="3237356"/>
            <a:ext cx="186690" cy="360680"/>
          </a:xfrm>
          <a:prstGeom prst="rect">
            <a:avLst/>
          </a:prstGeom>
        </p:spPr>
        <p:txBody>
          <a:bodyPr vert="horz" wrap="square" lIns="0" tIns="12065" rIns="0" bIns="0" rtlCol="0">
            <a:spAutoFit/>
          </a:bodyPr>
          <a:lstStyle/>
          <a:p>
            <a:pPr marL="12700">
              <a:lnSpc>
                <a:spcPct val="100000"/>
              </a:lnSpc>
              <a:spcBef>
                <a:spcPts val="95"/>
              </a:spcBef>
            </a:pPr>
            <a:r>
              <a:rPr sz="2200" b="1" spc="-20" dirty="0">
                <a:solidFill>
                  <a:srgbClr val="0F243E"/>
                </a:solidFill>
                <a:latin typeface="Trebuchet MS"/>
                <a:cs typeface="Trebuchet MS"/>
              </a:rPr>
              <a:t>=</a:t>
            </a:r>
            <a:endParaRPr sz="2200">
              <a:latin typeface="Trebuchet MS"/>
              <a:cs typeface="Trebuchet MS"/>
            </a:endParaRPr>
          </a:p>
        </p:txBody>
      </p:sp>
      <p:sp>
        <p:nvSpPr>
          <p:cNvPr id="23" name="object 23"/>
          <p:cNvSpPr/>
          <p:nvPr/>
        </p:nvSpPr>
        <p:spPr>
          <a:xfrm>
            <a:off x="3335405" y="3094354"/>
            <a:ext cx="3288665" cy="711200"/>
          </a:xfrm>
          <a:custGeom>
            <a:avLst/>
            <a:gdLst/>
            <a:ahLst/>
            <a:cxnLst/>
            <a:rect l="l" t="t" r="r" b="b"/>
            <a:pathLst>
              <a:path w="3288665" h="711200">
                <a:moveTo>
                  <a:pt x="3166994" y="0"/>
                </a:moveTo>
                <a:lnTo>
                  <a:pt x="3160517" y="10287"/>
                </a:lnTo>
                <a:lnTo>
                  <a:pt x="3183236" y="37504"/>
                </a:lnTo>
                <a:lnTo>
                  <a:pt x="3203205" y="70008"/>
                </a:lnTo>
                <a:lnTo>
                  <a:pt x="3220435" y="107799"/>
                </a:lnTo>
                <a:lnTo>
                  <a:pt x="3234939" y="150875"/>
                </a:lnTo>
                <a:lnTo>
                  <a:pt x="3246440" y="198004"/>
                </a:lnTo>
                <a:lnTo>
                  <a:pt x="3254656" y="247776"/>
                </a:lnTo>
                <a:lnTo>
                  <a:pt x="3259585" y="300216"/>
                </a:lnTo>
                <a:lnTo>
                  <a:pt x="3261228" y="355346"/>
                </a:lnTo>
                <a:lnTo>
                  <a:pt x="3259587" y="409424"/>
                </a:lnTo>
                <a:lnTo>
                  <a:pt x="3254672" y="461359"/>
                </a:lnTo>
                <a:lnTo>
                  <a:pt x="3246494" y="511151"/>
                </a:lnTo>
                <a:lnTo>
                  <a:pt x="3235066" y="558800"/>
                </a:lnTo>
                <a:lnTo>
                  <a:pt x="3220614" y="602616"/>
                </a:lnTo>
                <a:lnTo>
                  <a:pt x="3203364" y="640921"/>
                </a:lnTo>
                <a:lnTo>
                  <a:pt x="3183327" y="673725"/>
                </a:lnTo>
                <a:lnTo>
                  <a:pt x="3160517" y="701040"/>
                </a:lnTo>
                <a:lnTo>
                  <a:pt x="3166994" y="711200"/>
                </a:lnTo>
                <a:lnTo>
                  <a:pt x="3217191" y="651319"/>
                </a:lnTo>
                <a:lnTo>
                  <a:pt x="3237931" y="612223"/>
                </a:lnTo>
                <a:lnTo>
                  <a:pt x="3255767" y="567055"/>
                </a:lnTo>
                <a:lnTo>
                  <a:pt x="3270175" y="517596"/>
                </a:lnTo>
                <a:lnTo>
                  <a:pt x="3280453" y="465804"/>
                </a:lnTo>
                <a:lnTo>
                  <a:pt x="3286610" y="411678"/>
                </a:lnTo>
                <a:lnTo>
                  <a:pt x="3288660" y="355219"/>
                </a:lnTo>
                <a:lnTo>
                  <a:pt x="3286610" y="298021"/>
                </a:lnTo>
                <a:lnTo>
                  <a:pt x="3280453" y="243586"/>
                </a:lnTo>
                <a:lnTo>
                  <a:pt x="3270175" y="191912"/>
                </a:lnTo>
                <a:lnTo>
                  <a:pt x="3255767" y="143002"/>
                </a:lnTo>
                <a:lnTo>
                  <a:pt x="3237931" y="98423"/>
                </a:lnTo>
                <a:lnTo>
                  <a:pt x="3217191" y="59737"/>
                </a:lnTo>
                <a:lnTo>
                  <a:pt x="3193545" y="26933"/>
                </a:lnTo>
                <a:lnTo>
                  <a:pt x="3166994" y="0"/>
                </a:lnTo>
                <a:close/>
              </a:path>
              <a:path w="3288665" h="711200">
                <a:moveTo>
                  <a:pt x="121661" y="0"/>
                </a:moveTo>
                <a:lnTo>
                  <a:pt x="71512" y="59737"/>
                </a:lnTo>
                <a:lnTo>
                  <a:pt x="50741" y="98423"/>
                </a:lnTo>
                <a:lnTo>
                  <a:pt x="32888" y="143002"/>
                </a:lnTo>
                <a:lnTo>
                  <a:pt x="18479" y="191912"/>
                </a:lnTo>
                <a:lnTo>
                  <a:pt x="8202" y="243586"/>
                </a:lnTo>
                <a:lnTo>
                  <a:pt x="2045" y="298021"/>
                </a:lnTo>
                <a:lnTo>
                  <a:pt x="0" y="355346"/>
                </a:lnTo>
                <a:lnTo>
                  <a:pt x="2045" y="411678"/>
                </a:lnTo>
                <a:lnTo>
                  <a:pt x="8202" y="465804"/>
                </a:lnTo>
                <a:lnTo>
                  <a:pt x="18479" y="517596"/>
                </a:lnTo>
                <a:lnTo>
                  <a:pt x="32888" y="567055"/>
                </a:lnTo>
                <a:lnTo>
                  <a:pt x="50741" y="612223"/>
                </a:lnTo>
                <a:lnTo>
                  <a:pt x="71512" y="651319"/>
                </a:lnTo>
                <a:lnTo>
                  <a:pt x="95164" y="684319"/>
                </a:lnTo>
                <a:lnTo>
                  <a:pt x="121661" y="711200"/>
                </a:lnTo>
                <a:lnTo>
                  <a:pt x="128138" y="701040"/>
                </a:lnTo>
                <a:lnTo>
                  <a:pt x="105345" y="673725"/>
                </a:lnTo>
                <a:lnTo>
                  <a:pt x="85339" y="640921"/>
                </a:lnTo>
                <a:lnTo>
                  <a:pt x="68095" y="602616"/>
                </a:lnTo>
                <a:lnTo>
                  <a:pt x="53589" y="558800"/>
                </a:lnTo>
                <a:lnTo>
                  <a:pt x="42161" y="511151"/>
                </a:lnTo>
                <a:lnTo>
                  <a:pt x="33983" y="461359"/>
                </a:lnTo>
                <a:lnTo>
                  <a:pt x="29068" y="409424"/>
                </a:lnTo>
                <a:lnTo>
                  <a:pt x="27431" y="355219"/>
                </a:lnTo>
                <a:lnTo>
                  <a:pt x="29070" y="300216"/>
                </a:lnTo>
                <a:lnTo>
                  <a:pt x="33999" y="247776"/>
                </a:lnTo>
                <a:lnTo>
                  <a:pt x="42214" y="198004"/>
                </a:lnTo>
                <a:lnTo>
                  <a:pt x="53716" y="150875"/>
                </a:lnTo>
                <a:lnTo>
                  <a:pt x="68166" y="107799"/>
                </a:lnTo>
                <a:lnTo>
                  <a:pt x="85402" y="70008"/>
                </a:lnTo>
                <a:lnTo>
                  <a:pt x="105401" y="37504"/>
                </a:lnTo>
                <a:lnTo>
                  <a:pt x="128138" y="10287"/>
                </a:lnTo>
                <a:lnTo>
                  <a:pt x="121661" y="0"/>
                </a:lnTo>
                <a:close/>
              </a:path>
            </a:pathLst>
          </a:custGeom>
          <a:solidFill>
            <a:srgbClr val="0F243E"/>
          </a:solidFill>
        </p:spPr>
        <p:txBody>
          <a:bodyPr wrap="square" lIns="0" tIns="0" rIns="0" bIns="0" rtlCol="0"/>
          <a:lstStyle/>
          <a:p>
            <a:endParaRPr/>
          </a:p>
        </p:txBody>
      </p:sp>
      <p:sp>
        <p:nvSpPr>
          <p:cNvPr id="24" name="object 24"/>
          <p:cNvSpPr txBox="1"/>
          <p:nvPr/>
        </p:nvSpPr>
        <p:spPr>
          <a:xfrm>
            <a:off x="3460241" y="3011195"/>
            <a:ext cx="1378585" cy="778510"/>
          </a:xfrm>
          <a:prstGeom prst="rect">
            <a:avLst/>
          </a:prstGeom>
        </p:spPr>
        <p:txBody>
          <a:bodyPr vert="horz" wrap="square" lIns="0" tIns="12700" rIns="0" bIns="0" rtlCol="0">
            <a:spAutoFit/>
          </a:bodyPr>
          <a:lstStyle/>
          <a:p>
            <a:pPr marL="12700" marR="5080">
              <a:lnSpc>
                <a:spcPct val="112300"/>
              </a:lnSpc>
              <a:spcBef>
                <a:spcPts val="100"/>
              </a:spcBef>
            </a:pPr>
            <a:r>
              <a:rPr sz="2200" spc="-5" dirty="0">
                <a:solidFill>
                  <a:srgbClr val="0F243E"/>
                </a:solidFill>
                <a:latin typeface="Cambria Math"/>
                <a:cs typeface="Cambria Math"/>
              </a:rPr>
              <a:t>(</a:t>
            </a:r>
            <a:r>
              <a:rPr sz="2200" b="1" spc="-245" dirty="0">
                <a:solidFill>
                  <a:srgbClr val="0F243E"/>
                </a:solidFill>
                <a:latin typeface="Trebuchet MS"/>
                <a:cs typeface="Trebuchet MS"/>
              </a:rPr>
              <a:t>F</a:t>
            </a:r>
            <a:r>
              <a:rPr sz="2200" spc="-25" dirty="0">
                <a:solidFill>
                  <a:srgbClr val="0F243E"/>
                </a:solidFill>
                <a:latin typeface="Cambria Math"/>
                <a:cs typeface="Cambria Math"/>
              </a:rPr>
              <a:t>∗</a:t>
            </a:r>
            <a:r>
              <a:rPr sz="2200" b="1" spc="-20" dirty="0">
                <a:solidFill>
                  <a:srgbClr val="0F243E"/>
                </a:solidFill>
                <a:latin typeface="Trebuchet MS"/>
                <a:cs typeface="Trebuchet MS"/>
              </a:rPr>
              <a:t>9</a:t>
            </a:r>
            <a:r>
              <a:rPr sz="2200" spc="-45" dirty="0">
                <a:solidFill>
                  <a:srgbClr val="0F243E"/>
                </a:solidFill>
                <a:latin typeface="Cambria Math"/>
                <a:cs typeface="Cambria Math"/>
              </a:rPr>
              <a:t>⊕</a:t>
            </a:r>
            <a:r>
              <a:rPr sz="2200" b="1" spc="-5" dirty="0">
                <a:solidFill>
                  <a:srgbClr val="0F243E"/>
                </a:solidFill>
                <a:latin typeface="Trebuchet MS"/>
                <a:cs typeface="Trebuchet MS"/>
              </a:rPr>
              <a:t>6</a:t>
            </a:r>
            <a:r>
              <a:rPr sz="2200" spc="-35" dirty="0">
                <a:solidFill>
                  <a:srgbClr val="0F243E"/>
                </a:solidFill>
                <a:latin typeface="Cambria Math"/>
                <a:cs typeface="Cambria Math"/>
              </a:rPr>
              <a:t>∗</a:t>
            </a:r>
            <a:r>
              <a:rPr sz="2200" b="1" spc="-20" dirty="0">
                <a:solidFill>
                  <a:srgbClr val="0F243E"/>
                </a:solidFill>
                <a:latin typeface="Trebuchet MS"/>
                <a:cs typeface="Trebuchet MS"/>
              </a:rPr>
              <a:t>2</a:t>
            </a:r>
            <a:r>
              <a:rPr sz="2200" b="1" spc="-150" dirty="0">
                <a:solidFill>
                  <a:srgbClr val="0F243E"/>
                </a:solidFill>
                <a:latin typeface="Trebuchet MS"/>
                <a:cs typeface="Trebuchet MS"/>
              </a:rPr>
              <a:t>)  </a:t>
            </a:r>
            <a:r>
              <a:rPr sz="2200" spc="-5" dirty="0">
                <a:solidFill>
                  <a:srgbClr val="0F243E"/>
                </a:solidFill>
                <a:latin typeface="Cambria Math"/>
                <a:cs typeface="Cambria Math"/>
              </a:rPr>
              <a:t>(</a:t>
            </a:r>
            <a:r>
              <a:rPr sz="2200" b="1" spc="-245" dirty="0">
                <a:solidFill>
                  <a:srgbClr val="0F243E"/>
                </a:solidFill>
                <a:latin typeface="Trebuchet MS"/>
                <a:cs typeface="Trebuchet MS"/>
              </a:rPr>
              <a:t>F</a:t>
            </a:r>
            <a:r>
              <a:rPr sz="2200" spc="-25" dirty="0">
                <a:solidFill>
                  <a:srgbClr val="0F243E"/>
                </a:solidFill>
                <a:latin typeface="Cambria Math"/>
                <a:cs typeface="Cambria Math"/>
              </a:rPr>
              <a:t>∗</a:t>
            </a:r>
            <a:r>
              <a:rPr sz="2200" b="1" spc="-20" dirty="0">
                <a:solidFill>
                  <a:srgbClr val="0F243E"/>
                </a:solidFill>
                <a:latin typeface="Trebuchet MS"/>
                <a:cs typeface="Trebuchet MS"/>
              </a:rPr>
              <a:t>2</a:t>
            </a:r>
            <a:r>
              <a:rPr sz="2200" spc="-45" dirty="0">
                <a:solidFill>
                  <a:srgbClr val="0F243E"/>
                </a:solidFill>
                <a:latin typeface="Cambria Math"/>
                <a:cs typeface="Cambria Math"/>
              </a:rPr>
              <a:t>⊕</a:t>
            </a:r>
            <a:r>
              <a:rPr sz="2200" b="1" spc="-5" dirty="0">
                <a:solidFill>
                  <a:srgbClr val="0F243E"/>
                </a:solidFill>
                <a:latin typeface="Trebuchet MS"/>
                <a:cs typeface="Trebuchet MS"/>
              </a:rPr>
              <a:t>6</a:t>
            </a:r>
            <a:r>
              <a:rPr sz="2200" spc="-35" dirty="0">
                <a:solidFill>
                  <a:srgbClr val="0F243E"/>
                </a:solidFill>
                <a:latin typeface="Cambria Math"/>
                <a:cs typeface="Cambria Math"/>
              </a:rPr>
              <a:t>∗</a:t>
            </a:r>
            <a:r>
              <a:rPr sz="2200" b="1" spc="-20" dirty="0">
                <a:solidFill>
                  <a:srgbClr val="0F243E"/>
                </a:solidFill>
                <a:latin typeface="Trebuchet MS"/>
                <a:cs typeface="Trebuchet MS"/>
              </a:rPr>
              <a:t>9</a:t>
            </a:r>
            <a:r>
              <a:rPr sz="2200" b="1" spc="-170" dirty="0">
                <a:solidFill>
                  <a:srgbClr val="0F243E"/>
                </a:solidFill>
                <a:latin typeface="Trebuchet MS"/>
                <a:cs typeface="Trebuchet MS"/>
              </a:rPr>
              <a:t>)</a:t>
            </a:r>
            <a:endParaRPr sz="2200">
              <a:latin typeface="Trebuchet MS"/>
              <a:cs typeface="Trebuchet MS"/>
            </a:endParaRPr>
          </a:p>
        </p:txBody>
      </p:sp>
      <p:sp>
        <p:nvSpPr>
          <p:cNvPr id="25" name="object 25"/>
          <p:cNvSpPr txBox="1"/>
          <p:nvPr/>
        </p:nvSpPr>
        <p:spPr>
          <a:xfrm>
            <a:off x="5092700" y="3011195"/>
            <a:ext cx="1407160" cy="778510"/>
          </a:xfrm>
          <a:prstGeom prst="rect">
            <a:avLst/>
          </a:prstGeom>
        </p:spPr>
        <p:txBody>
          <a:bodyPr vert="horz" wrap="square" lIns="0" tIns="12700" rIns="0" bIns="0" rtlCol="0">
            <a:spAutoFit/>
          </a:bodyPr>
          <a:lstStyle/>
          <a:p>
            <a:pPr marL="17145" marR="5080" indent="-5080">
              <a:lnSpc>
                <a:spcPct val="112300"/>
              </a:lnSpc>
              <a:spcBef>
                <a:spcPts val="100"/>
              </a:spcBef>
            </a:pPr>
            <a:r>
              <a:rPr sz="2200" spc="-5" dirty="0">
                <a:solidFill>
                  <a:srgbClr val="0F243E"/>
                </a:solidFill>
                <a:latin typeface="Cambria Math"/>
                <a:cs typeface="Cambria Math"/>
              </a:rPr>
              <a:t>(</a:t>
            </a:r>
            <a:r>
              <a:rPr sz="2200" b="1" spc="-20" dirty="0">
                <a:solidFill>
                  <a:srgbClr val="0F243E"/>
                </a:solidFill>
                <a:latin typeface="Trebuchet MS"/>
                <a:cs typeface="Trebuchet MS"/>
              </a:rPr>
              <a:t>3</a:t>
            </a:r>
            <a:r>
              <a:rPr sz="2200" spc="-35" dirty="0">
                <a:solidFill>
                  <a:srgbClr val="0F243E"/>
                </a:solidFill>
                <a:latin typeface="Cambria Math"/>
                <a:cs typeface="Cambria Math"/>
              </a:rPr>
              <a:t>∗</a:t>
            </a:r>
            <a:r>
              <a:rPr sz="2200" b="1" spc="-10" dirty="0">
                <a:solidFill>
                  <a:srgbClr val="0F243E"/>
                </a:solidFill>
                <a:latin typeface="Trebuchet MS"/>
                <a:cs typeface="Trebuchet MS"/>
              </a:rPr>
              <a:t>9</a:t>
            </a:r>
            <a:r>
              <a:rPr sz="2200" spc="-45" dirty="0">
                <a:solidFill>
                  <a:srgbClr val="0F243E"/>
                </a:solidFill>
                <a:latin typeface="Cambria Math"/>
                <a:cs typeface="Cambria Math"/>
              </a:rPr>
              <a:t>⊕</a:t>
            </a:r>
            <a:r>
              <a:rPr sz="2200" b="1" spc="-20" dirty="0">
                <a:solidFill>
                  <a:srgbClr val="0F243E"/>
                </a:solidFill>
                <a:latin typeface="Trebuchet MS"/>
                <a:cs typeface="Trebuchet MS"/>
              </a:rPr>
              <a:t>3</a:t>
            </a:r>
            <a:r>
              <a:rPr sz="2200" spc="-25" dirty="0">
                <a:solidFill>
                  <a:srgbClr val="0F243E"/>
                </a:solidFill>
                <a:latin typeface="Cambria Math"/>
                <a:cs typeface="Cambria Math"/>
              </a:rPr>
              <a:t>∗</a:t>
            </a:r>
            <a:r>
              <a:rPr sz="2200" b="1" spc="-20" dirty="0">
                <a:solidFill>
                  <a:srgbClr val="0F243E"/>
                </a:solidFill>
                <a:latin typeface="Trebuchet MS"/>
                <a:cs typeface="Trebuchet MS"/>
              </a:rPr>
              <a:t>2</a:t>
            </a:r>
            <a:r>
              <a:rPr sz="2200" b="1" spc="-150" dirty="0">
                <a:solidFill>
                  <a:srgbClr val="0F243E"/>
                </a:solidFill>
                <a:latin typeface="Trebuchet MS"/>
                <a:cs typeface="Trebuchet MS"/>
              </a:rPr>
              <a:t>)  </a:t>
            </a:r>
            <a:r>
              <a:rPr sz="2200" spc="-5" dirty="0">
                <a:solidFill>
                  <a:srgbClr val="0F243E"/>
                </a:solidFill>
                <a:latin typeface="Cambria Math"/>
                <a:cs typeface="Cambria Math"/>
              </a:rPr>
              <a:t>(</a:t>
            </a:r>
            <a:r>
              <a:rPr sz="2200" spc="-25" dirty="0">
                <a:solidFill>
                  <a:srgbClr val="0F243E"/>
                </a:solidFill>
                <a:latin typeface="Cambria Math"/>
                <a:cs typeface="Cambria Math"/>
              </a:rPr>
              <a:t>3</a:t>
            </a:r>
            <a:r>
              <a:rPr sz="2200" spc="-35" dirty="0">
                <a:solidFill>
                  <a:srgbClr val="0F243E"/>
                </a:solidFill>
                <a:latin typeface="Cambria Math"/>
                <a:cs typeface="Cambria Math"/>
              </a:rPr>
              <a:t>∗</a:t>
            </a:r>
            <a:r>
              <a:rPr sz="2200" b="1" spc="-10" dirty="0">
                <a:solidFill>
                  <a:srgbClr val="0F243E"/>
                </a:solidFill>
                <a:latin typeface="Trebuchet MS"/>
                <a:cs typeface="Trebuchet MS"/>
              </a:rPr>
              <a:t>2</a:t>
            </a:r>
            <a:r>
              <a:rPr sz="2200" spc="-45" dirty="0">
                <a:solidFill>
                  <a:srgbClr val="0F243E"/>
                </a:solidFill>
                <a:latin typeface="Cambria Math"/>
                <a:cs typeface="Cambria Math"/>
              </a:rPr>
              <a:t>⊕</a:t>
            </a:r>
            <a:r>
              <a:rPr sz="2200" b="1" spc="-20" dirty="0">
                <a:solidFill>
                  <a:srgbClr val="0F243E"/>
                </a:solidFill>
                <a:latin typeface="Trebuchet MS"/>
                <a:cs typeface="Trebuchet MS"/>
              </a:rPr>
              <a:t>3</a:t>
            </a:r>
            <a:r>
              <a:rPr sz="2200" spc="-35" dirty="0">
                <a:solidFill>
                  <a:srgbClr val="0F243E"/>
                </a:solidFill>
                <a:latin typeface="Cambria Math"/>
                <a:cs typeface="Cambria Math"/>
              </a:rPr>
              <a:t>∗</a:t>
            </a:r>
            <a:r>
              <a:rPr sz="2200" b="1" spc="-10" dirty="0">
                <a:solidFill>
                  <a:srgbClr val="0F243E"/>
                </a:solidFill>
                <a:latin typeface="Trebuchet MS"/>
                <a:cs typeface="Trebuchet MS"/>
              </a:rPr>
              <a:t>9</a:t>
            </a:r>
            <a:r>
              <a:rPr sz="2200" b="1" spc="-170" dirty="0">
                <a:solidFill>
                  <a:srgbClr val="0F243E"/>
                </a:solidFill>
                <a:latin typeface="Trebuchet MS"/>
                <a:cs typeface="Trebuchet MS"/>
              </a:rPr>
              <a:t>)</a:t>
            </a:r>
            <a:endParaRPr sz="2200">
              <a:latin typeface="Trebuchet MS"/>
              <a:cs typeface="Trebuchet MS"/>
            </a:endParaRPr>
          </a:p>
        </p:txBody>
      </p:sp>
      <p:sp>
        <p:nvSpPr>
          <p:cNvPr id="26" name="object 26"/>
          <p:cNvSpPr txBox="1"/>
          <p:nvPr/>
        </p:nvSpPr>
        <p:spPr>
          <a:xfrm>
            <a:off x="206146" y="4367022"/>
            <a:ext cx="274320" cy="360680"/>
          </a:xfrm>
          <a:prstGeom prst="rect">
            <a:avLst/>
          </a:prstGeom>
        </p:spPr>
        <p:txBody>
          <a:bodyPr vert="horz" wrap="square" lIns="0" tIns="12065" rIns="0" bIns="0" rtlCol="0">
            <a:spAutoFit/>
          </a:bodyPr>
          <a:lstStyle/>
          <a:p>
            <a:pPr marL="12700">
              <a:lnSpc>
                <a:spcPct val="100000"/>
              </a:lnSpc>
              <a:spcBef>
                <a:spcPts val="95"/>
              </a:spcBef>
            </a:pPr>
            <a:r>
              <a:rPr sz="2200" spc="-5" dirty="0">
                <a:solidFill>
                  <a:srgbClr val="0F243E"/>
                </a:solidFill>
                <a:latin typeface="Wingdings"/>
                <a:cs typeface="Wingdings"/>
              </a:rPr>
              <a:t></a:t>
            </a:r>
            <a:endParaRPr sz="2200">
              <a:latin typeface="Wingdings"/>
              <a:cs typeface="Wingdings"/>
            </a:endParaRPr>
          </a:p>
        </p:txBody>
      </p:sp>
      <p:sp>
        <p:nvSpPr>
          <p:cNvPr id="27" name="object 27"/>
          <p:cNvSpPr/>
          <p:nvPr/>
        </p:nvSpPr>
        <p:spPr>
          <a:xfrm>
            <a:off x="843640" y="4223639"/>
            <a:ext cx="2103120" cy="711200"/>
          </a:xfrm>
          <a:custGeom>
            <a:avLst/>
            <a:gdLst/>
            <a:ahLst/>
            <a:cxnLst/>
            <a:rect l="l" t="t" r="r" b="b"/>
            <a:pathLst>
              <a:path w="2103120" h="711200">
                <a:moveTo>
                  <a:pt x="1981347" y="0"/>
                </a:moveTo>
                <a:lnTo>
                  <a:pt x="1974870" y="10287"/>
                </a:lnTo>
                <a:lnTo>
                  <a:pt x="1997589" y="37504"/>
                </a:lnTo>
                <a:lnTo>
                  <a:pt x="2017558" y="70008"/>
                </a:lnTo>
                <a:lnTo>
                  <a:pt x="2034788" y="107799"/>
                </a:lnTo>
                <a:lnTo>
                  <a:pt x="2049292" y="150875"/>
                </a:lnTo>
                <a:lnTo>
                  <a:pt x="2060794" y="198004"/>
                </a:lnTo>
                <a:lnTo>
                  <a:pt x="2069009" y="247777"/>
                </a:lnTo>
                <a:lnTo>
                  <a:pt x="2073938" y="300216"/>
                </a:lnTo>
                <a:lnTo>
                  <a:pt x="2075581" y="355346"/>
                </a:lnTo>
                <a:lnTo>
                  <a:pt x="2073940" y="409424"/>
                </a:lnTo>
                <a:lnTo>
                  <a:pt x="2069025" y="461359"/>
                </a:lnTo>
                <a:lnTo>
                  <a:pt x="2060847" y="511151"/>
                </a:lnTo>
                <a:lnTo>
                  <a:pt x="2049419" y="558800"/>
                </a:lnTo>
                <a:lnTo>
                  <a:pt x="2034967" y="602616"/>
                </a:lnTo>
                <a:lnTo>
                  <a:pt x="2017717" y="640921"/>
                </a:lnTo>
                <a:lnTo>
                  <a:pt x="1997681" y="673725"/>
                </a:lnTo>
                <a:lnTo>
                  <a:pt x="1974870" y="701040"/>
                </a:lnTo>
                <a:lnTo>
                  <a:pt x="1981347" y="711200"/>
                </a:lnTo>
                <a:lnTo>
                  <a:pt x="2031544" y="651319"/>
                </a:lnTo>
                <a:lnTo>
                  <a:pt x="2052285" y="612223"/>
                </a:lnTo>
                <a:lnTo>
                  <a:pt x="2070120" y="567055"/>
                </a:lnTo>
                <a:lnTo>
                  <a:pt x="2084529" y="517596"/>
                </a:lnTo>
                <a:lnTo>
                  <a:pt x="2094806" y="465804"/>
                </a:lnTo>
                <a:lnTo>
                  <a:pt x="2100963" y="411678"/>
                </a:lnTo>
                <a:lnTo>
                  <a:pt x="2103013" y="355219"/>
                </a:lnTo>
                <a:lnTo>
                  <a:pt x="2100963" y="298021"/>
                </a:lnTo>
                <a:lnTo>
                  <a:pt x="2094806" y="243586"/>
                </a:lnTo>
                <a:lnTo>
                  <a:pt x="2084529" y="191912"/>
                </a:lnTo>
                <a:lnTo>
                  <a:pt x="2070120" y="143002"/>
                </a:lnTo>
                <a:lnTo>
                  <a:pt x="2052285" y="98423"/>
                </a:lnTo>
                <a:lnTo>
                  <a:pt x="2031544" y="59737"/>
                </a:lnTo>
                <a:lnTo>
                  <a:pt x="2007898" y="26933"/>
                </a:lnTo>
                <a:lnTo>
                  <a:pt x="1981347" y="0"/>
                </a:lnTo>
                <a:close/>
              </a:path>
              <a:path w="2103120" h="711200">
                <a:moveTo>
                  <a:pt x="121737" y="0"/>
                </a:moveTo>
                <a:lnTo>
                  <a:pt x="71539" y="59737"/>
                </a:lnTo>
                <a:lnTo>
                  <a:pt x="50766" y="98423"/>
                </a:lnTo>
                <a:lnTo>
                  <a:pt x="32875" y="143002"/>
                </a:lnTo>
                <a:lnTo>
                  <a:pt x="18490" y="191912"/>
                </a:lnTo>
                <a:lnTo>
                  <a:pt x="8215" y="243586"/>
                </a:lnTo>
                <a:lnTo>
                  <a:pt x="2050" y="298021"/>
                </a:lnTo>
                <a:lnTo>
                  <a:pt x="0" y="355346"/>
                </a:lnTo>
                <a:lnTo>
                  <a:pt x="2050" y="411678"/>
                </a:lnTo>
                <a:lnTo>
                  <a:pt x="8215" y="465804"/>
                </a:lnTo>
                <a:lnTo>
                  <a:pt x="18490" y="517596"/>
                </a:lnTo>
                <a:lnTo>
                  <a:pt x="32875" y="567055"/>
                </a:lnTo>
                <a:lnTo>
                  <a:pt x="50766" y="612223"/>
                </a:lnTo>
                <a:lnTo>
                  <a:pt x="71539" y="651319"/>
                </a:lnTo>
                <a:lnTo>
                  <a:pt x="95195" y="684319"/>
                </a:lnTo>
                <a:lnTo>
                  <a:pt x="121737" y="711200"/>
                </a:lnTo>
                <a:lnTo>
                  <a:pt x="128138" y="701040"/>
                </a:lnTo>
                <a:lnTo>
                  <a:pt x="105352" y="673725"/>
                </a:lnTo>
                <a:lnTo>
                  <a:pt x="85342" y="640921"/>
                </a:lnTo>
                <a:lnTo>
                  <a:pt x="68109" y="602616"/>
                </a:lnTo>
                <a:lnTo>
                  <a:pt x="53652" y="558800"/>
                </a:lnTo>
                <a:lnTo>
                  <a:pt x="42210" y="511151"/>
                </a:lnTo>
                <a:lnTo>
                  <a:pt x="34039" y="461359"/>
                </a:lnTo>
                <a:lnTo>
                  <a:pt x="29137" y="409424"/>
                </a:lnTo>
                <a:lnTo>
                  <a:pt x="27507" y="355219"/>
                </a:lnTo>
                <a:lnTo>
                  <a:pt x="29141" y="300216"/>
                </a:lnTo>
                <a:lnTo>
                  <a:pt x="34056" y="247776"/>
                </a:lnTo>
                <a:lnTo>
                  <a:pt x="42248" y="198004"/>
                </a:lnTo>
                <a:lnTo>
                  <a:pt x="53716" y="150875"/>
                </a:lnTo>
                <a:lnTo>
                  <a:pt x="68196" y="107799"/>
                </a:lnTo>
                <a:lnTo>
                  <a:pt x="85426" y="70008"/>
                </a:lnTo>
                <a:lnTo>
                  <a:pt x="105406" y="37504"/>
                </a:lnTo>
                <a:lnTo>
                  <a:pt x="128138" y="10287"/>
                </a:lnTo>
                <a:lnTo>
                  <a:pt x="121737" y="0"/>
                </a:lnTo>
                <a:close/>
              </a:path>
            </a:pathLst>
          </a:custGeom>
          <a:solidFill>
            <a:srgbClr val="0F243E"/>
          </a:solidFill>
        </p:spPr>
        <p:txBody>
          <a:bodyPr wrap="square" lIns="0" tIns="0" rIns="0" bIns="0" rtlCol="0"/>
          <a:lstStyle/>
          <a:p>
            <a:endParaRPr/>
          </a:p>
        </p:txBody>
      </p:sp>
      <p:sp>
        <p:nvSpPr>
          <p:cNvPr id="28" name="object 28"/>
          <p:cNvSpPr txBox="1"/>
          <p:nvPr/>
        </p:nvSpPr>
        <p:spPr>
          <a:xfrm>
            <a:off x="619658" y="4190238"/>
            <a:ext cx="1177290" cy="360680"/>
          </a:xfrm>
          <a:prstGeom prst="rect">
            <a:avLst/>
          </a:prstGeom>
        </p:spPr>
        <p:txBody>
          <a:bodyPr vert="horz" wrap="square" lIns="0" tIns="12065" rIns="0" bIns="0" rtlCol="0">
            <a:spAutoFit/>
          </a:bodyPr>
          <a:lstStyle/>
          <a:p>
            <a:pPr marL="38100">
              <a:lnSpc>
                <a:spcPct val="100000"/>
              </a:lnSpc>
              <a:spcBef>
                <a:spcPts val="95"/>
              </a:spcBef>
              <a:tabLst>
                <a:tab pos="368300" algn="l"/>
              </a:tabLst>
            </a:pPr>
            <a:r>
              <a:rPr sz="3300" b="1" spc="-30" baseline="-35353" dirty="0">
                <a:solidFill>
                  <a:srgbClr val="0F243E"/>
                </a:solidFill>
                <a:latin typeface="Trebuchet MS"/>
                <a:cs typeface="Trebuchet MS"/>
              </a:rPr>
              <a:t>=	</a:t>
            </a:r>
            <a:r>
              <a:rPr sz="2200" b="1" spc="-70" dirty="0">
                <a:solidFill>
                  <a:srgbClr val="0F243E"/>
                </a:solidFill>
                <a:latin typeface="Trebuchet MS"/>
                <a:cs typeface="Trebuchet MS"/>
              </a:rPr>
              <a:t>(E</a:t>
            </a:r>
            <a:r>
              <a:rPr sz="2200" spc="-70" dirty="0">
                <a:solidFill>
                  <a:srgbClr val="0F243E"/>
                </a:solidFill>
                <a:latin typeface="Cambria Math"/>
                <a:cs typeface="Cambria Math"/>
              </a:rPr>
              <a:t>⊕</a:t>
            </a:r>
            <a:r>
              <a:rPr sz="2200" b="1" spc="-70" dirty="0">
                <a:solidFill>
                  <a:srgbClr val="0F243E"/>
                </a:solidFill>
                <a:latin typeface="Trebuchet MS"/>
                <a:cs typeface="Trebuchet MS"/>
              </a:rPr>
              <a:t>C)</a:t>
            </a:r>
            <a:endParaRPr sz="2200">
              <a:latin typeface="Trebuchet MS"/>
              <a:cs typeface="Trebuchet MS"/>
            </a:endParaRPr>
          </a:p>
        </p:txBody>
      </p:sp>
      <p:sp>
        <p:nvSpPr>
          <p:cNvPr id="29" name="object 29"/>
          <p:cNvSpPr txBox="1"/>
          <p:nvPr/>
        </p:nvSpPr>
        <p:spPr>
          <a:xfrm>
            <a:off x="968146" y="4559046"/>
            <a:ext cx="810895" cy="360680"/>
          </a:xfrm>
          <a:prstGeom prst="rect">
            <a:avLst/>
          </a:prstGeom>
        </p:spPr>
        <p:txBody>
          <a:bodyPr vert="horz" wrap="square" lIns="0" tIns="12065" rIns="0" bIns="0" rtlCol="0">
            <a:spAutoFit/>
          </a:bodyPr>
          <a:lstStyle/>
          <a:p>
            <a:pPr marL="12700">
              <a:lnSpc>
                <a:spcPct val="100000"/>
              </a:lnSpc>
              <a:spcBef>
                <a:spcPts val="95"/>
              </a:spcBef>
            </a:pPr>
            <a:r>
              <a:rPr sz="2200" b="1" spc="-165" dirty="0">
                <a:solidFill>
                  <a:srgbClr val="0F243E"/>
                </a:solidFill>
                <a:latin typeface="Trebuchet MS"/>
                <a:cs typeface="Trebuchet MS"/>
              </a:rPr>
              <a:t>(</a:t>
            </a:r>
            <a:r>
              <a:rPr sz="2200" b="1" spc="60" dirty="0">
                <a:solidFill>
                  <a:srgbClr val="0F243E"/>
                </a:solidFill>
                <a:latin typeface="Trebuchet MS"/>
                <a:cs typeface="Trebuchet MS"/>
              </a:rPr>
              <a:t>D</a:t>
            </a:r>
            <a:r>
              <a:rPr sz="2200" spc="-45" dirty="0">
                <a:solidFill>
                  <a:srgbClr val="0F243E"/>
                </a:solidFill>
                <a:latin typeface="Cambria Math"/>
                <a:cs typeface="Cambria Math"/>
              </a:rPr>
              <a:t>⊕</a:t>
            </a:r>
            <a:r>
              <a:rPr sz="2200" b="1" spc="-20" dirty="0">
                <a:solidFill>
                  <a:srgbClr val="0F243E"/>
                </a:solidFill>
                <a:latin typeface="Trebuchet MS"/>
                <a:cs typeface="Trebuchet MS"/>
              </a:rPr>
              <a:t>3</a:t>
            </a:r>
            <a:r>
              <a:rPr sz="2200" b="1" spc="-170" dirty="0">
                <a:solidFill>
                  <a:srgbClr val="0F243E"/>
                </a:solidFill>
                <a:latin typeface="Trebuchet MS"/>
                <a:cs typeface="Trebuchet MS"/>
              </a:rPr>
              <a:t>)</a:t>
            </a:r>
            <a:endParaRPr sz="2200">
              <a:latin typeface="Trebuchet MS"/>
              <a:cs typeface="Trebuchet MS"/>
            </a:endParaRPr>
          </a:p>
        </p:txBody>
      </p:sp>
      <p:sp>
        <p:nvSpPr>
          <p:cNvPr id="30" name="object 30"/>
          <p:cNvSpPr txBox="1"/>
          <p:nvPr/>
        </p:nvSpPr>
        <p:spPr>
          <a:xfrm>
            <a:off x="2033777" y="4156100"/>
            <a:ext cx="788670" cy="763270"/>
          </a:xfrm>
          <a:prstGeom prst="rect">
            <a:avLst/>
          </a:prstGeom>
        </p:spPr>
        <p:txBody>
          <a:bodyPr vert="horz" wrap="square" lIns="0" tIns="46355" rIns="0" bIns="0" rtlCol="0">
            <a:spAutoFit/>
          </a:bodyPr>
          <a:lstStyle/>
          <a:p>
            <a:pPr marL="12700">
              <a:lnSpc>
                <a:spcPct val="100000"/>
              </a:lnSpc>
              <a:spcBef>
                <a:spcPts val="365"/>
              </a:spcBef>
            </a:pPr>
            <a:r>
              <a:rPr sz="2200" b="1" spc="-165" dirty="0">
                <a:solidFill>
                  <a:srgbClr val="0F243E"/>
                </a:solidFill>
                <a:latin typeface="Trebuchet MS"/>
                <a:cs typeface="Trebuchet MS"/>
              </a:rPr>
              <a:t>(</a:t>
            </a:r>
            <a:r>
              <a:rPr sz="2200" b="1" spc="-10" dirty="0">
                <a:solidFill>
                  <a:srgbClr val="0F243E"/>
                </a:solidFill>
                <a:latin typeface="Trebuchet MS"/>
                <a:cs typeface="Trebuchet MS"/>
              </a:rPr>
              <a:t>8</a:t>
            </a:r>
            <a:r>
              <a:rPr sz="2200" spc="-45" dirty="0">
                <a:solidFill>
                  <a:srgbClr val="0F243E"/>
                </a:solidFill>
                <a:latin typeface="Cambria Math"/>
                <a:cs typeface="Cambria Math"/>
              </a:rPr>
              <a:t>⊕</a:t>
            </a:r>
            <a:r>
              <a:rPr sz="2200" b="1" spc="-10" dirty="0">
                <a:solidFill>
                  <a:srgbClr val="0F243E"/>
                </a:solidFill>
                <a:latin typeface="Trebuchet MS"/>
                <a:cs typeface="Trebuchet MS"/>
              </a:rPr>
              <a:t>6</a:t>
            </a:r>
            <a:r>
              <a:rPr sz="2200" b="1" spc="-170" dirty="0">
                <a:solidFill>
                  <a:srgbClr val="0F243E"/>
                </a:solidFill>
                <a:latin typeface="Trebuchet MS"/>
                <a:cs typeface="Trebuchet MS"/>
              </a:rPr>
              <a:t>)</a:t>
            </a:r>
            <a:endParaRPr sz="2200">
              <a:latin typeface="Trebuchet MS"/>
              <a:cs typeface="Trebuchet MS"/>
            </a:endParaRPr>
          </a:p>
          <a:p>
            <a:pPr marL="12700">
              <a:lnSpc>
                <a:spcPct val="100000"/>
              </a:lnSpc>
              <a:spcBef>
                <a:spcPts val="260"/>
              </a:spcBef>
            </a:pPr>
            <a:r>
              <a:rPr sz="2200" b="1" spc="-165" dirty="0">
                <a:solidFill>
                  <a:srgbClr val="0F243E"/>
                </a:solidFill>
                <a:latin typeface="Trebuchet MS"/>
                <a:cs typeface="Trebuchet MS"/>
              </a:rPr>
              <a:t>(</a:t>
            </a:r>
            <a:r>
              <a:rPr sz="2200" b="1" spc="-10" dirty="0">
                <a:solidFill>
                  <a:srgbClr val="0F243E"/>
                </a:solidFill>
                <a:latin typeface="Trebuchet MS"/>
                <a:cs typeface="Trebuchet MS"/>
              </a:rPr>
              <a:t>6</a:t>
            </a:r>
            <a:r>
              <a:rPr sz="2200" spc="-45" dirty="0">
                <a:solidFill>
                  <a:srgbClr val="0F243E"/>
                </a:solidFill>
                <a:latin typeface="Cambria Math"/>
                <a:cs typeface="Cambria Math"/>
              </a:rPr>
              <a:t>⊕</a:t>
            </a:r>
            <a:r>
              <a:rPr sz="2200" b="1" spc="-10" dirty="0">
                <a:solidFill>
                  <a:srgbClr val="0F243E"/>
                </a:solidFill>
                <a:latin typeface="Trebuchet MS"/>
                <a:cs typeface="Trebuchet MS"/>
              </a:rPr>
              <a:t>8</a:t>
            </a:r>
            <a:r>
              <a:rPr sz="2200" b="1" spc="-170" dirty="0">
                <a:solidFill>
                  <a:srgbClr val="0F243E"/>
                </a:solidFill>
                <a:latin typeface="Trebuchet MS"/>
                <a:cs typeface="Trebuchet MS"/>
              </a:rPr>
              <a:t>)</a:t>
            </a:r>
            <a:endParaRPr sz="2200">
              <a:latin typeface="Trebuchet MS"/>
              <a:cs typeface="Trebuchet MS"/>
            </a:endParaRPr>
          </a:p>
        </p:txBody>
      </p:sp>
      <p:sp>
        <p:nvSpPr>
          <p:cNvPr id="31" name="object 31"/>
          <p:cNvSpPr txBox="1"/>
          <p:nvPr/>
        </p:nvSpPr>
        <p:spPr>
          <a:xfrm>
            <a:off x="206146" y="5497474"/>
            <a:ext cx="706755" cy="360680"/>
          </a:xfrm>
          <a:prstGeom prst="rect">
            <a:avLst/>
          </a:prstGeom>
        </p:spPr>
        <p:txBody>
          <a:bodyPr vert="horz" wrap="square" lIns="0" tIns="12065" rIns="0" bIns="0" rtlCol="0">
            <a:spAutoFit/>
          </a:bodyPr>
          <a:lstStyle/>
          <a:p>
            <a:pPr marL="12700">
              <a:lnSpc>
                <a:spcPct val="100000"/>
              </a:lnSpc>
              <a:spcBef>
                <a:spcPts val="95"/>
              </a:spcBef>
              <a:tabLst>
                <a:tab pos="532130" algn="l"/>
              </a:tabLst>
            </a:pPr>
            <a:r>
              <a:rPr sz="2200" spc="-5" dirty="0">
                <a:solidFill>
                  <a:srgbClr val="0F243E"/>
                </a:solidFill>
                <a:latin typeface="Wingdings"/>
                <a:cs typeface="Wingdings"/>
              </a:rPr>
              <a:t></a:t>
            </a:r>
            <a:r>
              <a:rPr sz="2200" spc="-5" dirty="0">
                <a:solidFill>
                  <a:srgbClr val="0F243E"/>
                </a:solidFill>
                <a:latin typeface="Times New Roman"/>
                <a:cs typeface="Times New Roman"/>
              </a:rPr>
              <a:t>	</a:t>
            </a:r>
            <a:r>
              <a:rPr sz="2200" b="1" spc="-20" dirty="0">
                <a:solidFill>
                  <a:srgbClr val="0F243E"/>
                </a:solidFill>
                <a:latin typeface="Trebuchet MS"/>
                <a:cs typeface="Trebuchet MS"/>
              </a:rPr>
              <a:t>=</a:t>
            </a:r>
            <a:endParaRPr sz="2200">
              <a:latin typeface="Trebuchet MS"/>
              <a:cs typeface="Trebuchet MS"/>
            </a:endParaRPr>
          </a:p>
        </p:txBody>
      </p:sp>
      <p:sp>
        <p:nvSpPr>
          <p:cNvPr id="32" name="object 32"/>
          <p:cNvSpPr/>
          <p:nvPr/>
        </p:nvSpPr>
        <p:spPr>
          <a:xfrm>
            <a:off x="1003660" y="5354446"/>
            <a:ext cx="4086225" cy="711200"/>
          </a:xfrm>
          <a:custGeom>
            <a:avLst/>
            <a:gdLst/>
            <a:ahLst/>
            <a:cxnLst/>
            <a:rect l="l" t="t" r="r" b="b"/>
            <a:pathLst>
              <a:path w="4086225" h="711200">
                <a:moveTo>
                  <a:pt x="3964071" y="0"/>
                </a:moveTo>
                <a:lnTo>
                  <a:pt x="3957594" y="10286"/>
                </a:lnTo>
                <a:lnTo>
                  <a:pt x="3980313" y="37504"/>
                </a:lnTo>
                <a:lnTo>
                  <a:pt x="4000282" y="70008"/>
                </a:lnTo>
                <a:lnTo>
                  <a:pt x="4017512" y="107799"/>
                </a:lnTo>
                <a:lnTo>
                  <a:pt x="4032016" y="150875"/>
                </a:lnTo>
                <a:lnTo>
                  <a:pt x="4043518" y="198010"/>
                </a:lnTo>
                <a:lnTo>
                  <a:pt x="4051733" y="247789"/>
                </a:lnTo>
                <a:lnTo>
                  <a:pt x="4056662" y="300226"/>
                </a:lnTo>
                <a:lnTo>
                  <a:pt x="4058305" y="355333"/>
                </a:lnTo>
                <a:lnTo>
                  <a:pt x="4056664" y="409411"/>
                </a:lnTo>
                <a:lnTo>
                  <a:pt x="4051749" y="461346"/>
                </a:lnTo>
                <a:lnTo>
                  <a:pt x="4043571" y="511138"/>
                </a:lnTo>
                <a:lnTo>
                  <a:pt x="4032143" y="558787"/>
                </a:lnTo>
                <a:lnTo>
                  <a:pt x="4017691" y="602607"/>
                </a:lnTo>
                <a:lnTo>
                  <a:pt x="4000441" y="640930"/>
                </a:lnTo>
                <a:lnTo>
                  <a:pt x="3980405" y="673758"/>
                </a:lnTo>
                <a:lnTo>
                  <a:pt x="3957594" y="701090"/>
                </a:lnTo>
                <a:lnTo>
                  <a:pt x="3964071" y="711174"/>
                </a:lnTo>
                <a:lnTo>
                  <a:pt x="4014268" y="651303"/>
                </a:lnTo>
                <a:lnTo>
                  <a:pt x="4035009" y="612215"/>
                </a:lnTo>
                <a:lnTo>
                  <a:pt x="4052844" y="567029"/>
                </a:lnTo>
                <a:lnTo>
                  <a:pt x="4067253" y="517606"/>
                </a:lnTo>
                <a:lnTo>
                  <a:pt x="4077530" y="465828"/>
                </a:lnTo>
                <a:lnTo>
                  <a:pt x="4083687" y="411694"/>
                </a:lnTo>
                <a:lnTo>
                  <a:pt x="4085737" y="355206"/>
                </a:lnTo>
                <a:lnTo>
                  <a:pt x="4083687" y="298021"/>
                </a:lnTo>
                <a:lnTo>
                  <a:pt x="4077530" y="243589"/>
                </a:lnTo>
                <a:lnTo>
                  <a:pt x="4067253" y="191914"/>
                </a:lnTo>
                <a:lnTo>
                  <a:pt x="4052844" y="143001"/>
                </a:lnTo>
                <a:lnTo>
                  <a:pt x="4035009" y="98423"/>
                </a:lnTo>
                <a:lnTo>
                  <a:pt x="4014268" y="59737"/>
                </a:lnTo>
                <a:lnTo>
                  <a:pt x="3990622" y="26933"/>
                </a:lnTo>
                <a:lnTo>
                  <a:pt x="3964071" y="0"/>
                </a:lnTo>
                <a:close/>
              </a:path>
              <a:path w="4086225" h="711200">
                <a:moveTo>
                  <a:pt x="121737" y="0"/>
                </a:moveTo>
                <a:lnTo>
                  <a:pt x="71539" y="59737"/>
                </a:lnTo>
                <a:lnTo>
                  <a:pt x="50766" y="98423"/>
                </a:lnTo>
                <a:lnTo>
                  <a:pt x="32875" y="143001"/>
                </a:lnTo>
                <a:lnTo>
                  <a:pt x="18490" y="191914"/>
                </a:lnTo>
                <a:lnTo>
                  <a:pt x="8215" y="243589"/>
                </a:lnTo>
                <a:lnTo>
                  <a:pt x="2050" y="298021"/>
                </a:lnTo>
                <a:lnTo>
                  <a:pt x="0" y="355333"/>
                </a:lnTo>
                <a:lnTo>
                  <a:pt x="2050" y="411694"/>
                </a:lnTo>
                <a:lnTo>
                  <a:pt x="8215" y="465828"/>
                </a:lnTo>
                <a:lnTo>
                  <a:pt x="18490" y="517606"/>
                </a:lnTo>
                <a:lnTo>
                  <a:pt x="32875" y="567029"/>
                </a:lnTo>
                <a:lnTo>
                  <a:pt x="50766" y="612215"/>
                </a:lnTo>
                <a:lnTo>
                  <a:pt x="71539" y="651303"/>
                </a:lnTo>
                <a:lnTo>
                  <a:pt x="95195" y="684290"/>
                </a:lnTo>
                <a:lnTo>
                  <a:pt x="121737" y="711174"/>
                </a:lnTo>
                <a:lnTo>
                  <a:pt x="128138" y="701090"/>
                </a:lnTo>
                <a:lnTo>
                  <a:pt x="105352" y="673758"/>
                </a:lnTo>
                <a:lnTo>
                  <a:pt x="85342" y="640930"/>
                </a:lnTo>
                <a:lnTo>
                  <a:pt x="68109" y="602607"/>
                </a:lnTo>
                <a:lnTo>
                  <a:pt x="53652" y="558787"/>
                </a:lnTo>
                <a:lnTo>
                  <a:pt x="42210" y="511138"/>
                </a:lnTo>
                <a:lnTo>
                  <a:pt x="34039" y="461346"/>
                </a:lnTo>
                <a:lnTo>
                  <a:pt x="29137" y="409411"/>
                </a:lnTo>
                <a:lnTo>
                  <a:pt x="27507" y="355206"/>
                </a:lnTo>
                <a:lnTo>
                  <a:pt x="29141" y="300226"/>
                </a:lnTo>
                <a:lnTo>
                  <a:pt x="34056" y="247789"/>
                </a:lnTo>
                <a:lnTo>
                  <a:pt x="42248" y="198010"/>
                </a:lnTo>
                <a:lnTo>
                  <a:pt x="53716" y="150875"/>
                </a:lnTo>
                <a:lnTo>
                  <a:pt x="68196" y="107799"/>
                </a:lnTo>
                <a:lnTo>
                  <a:pt x="85426" y="70008"/>
                </a:lnTo>
                <a:lnTo>
                  <a:pt x="105406" y="37504"/>
                </a:lnTo>
                <a:lnTo>
                  <a:pt x="128138" y="10286"/>
                </a:lnTo>
                <a:lnTo>
                  <a:pt x="121737" y="0"/>
                </a:lnTo>
                <a:close/>
              </a:path>
            </a:pathLst>
          </a:custGeom>
          <a:solidFill>
            <a:srgbClr val="0F243E"/>
          </a:solidFill>
        </p:spPr>
        <p:txBody>
          <a:bodyPr wrap="square" lIns="0" tIns="0" rIns="0" bIns="0" rtlCol="0"/>
          <a:lstStyle/>
          <a:p>
            <a:endParaRPr/>
          </a:p>
        </p:txBody>
      </p:sp>
      <p:sp>
        <p:nvSpPr>
          <p:cNvPr id="33" name="object 33"/>
          <p:cNvSpPr txBox="1"/>
          <p:nvPr/>
        </p:nvSpPr>
        <p:spPr>
          <a:xfrm>
            <a:off x="1128166" y="5271967"/>
            <a:ext cx="1791335" cy="778510"/>
          </a:xfrm>
          <a:prstGeom prst="rect">
            <a:avLst/>
          </a:prstGeom>
        </p:spPr>
        <p:txBody>
          <a:bodyPr vert="horz" wrap="square" lIns="0" tIns="53340" rIns="0" bIns="0" rtlCol="0">
            <a:spAutoFit/>
          </a:bodyPr>
          <a:lstStyle/>
          <a:p>
            <a:pPr marL="12700">
              <a:lnSpc>
                <a:spcPct val="100000"/>
              </a:lnSpc>
              <a:spcBef>
                <a:spcPts val="420"/>
              </a:spcBef>
            </a:pPr>
            <a:r>
              <a:rPr sz="2200" spc="-5" dirty="0">
                <a:solidFill>
                  <a:srgbClr val="0F243E"/>
                </a:solidFill>
                <a:latin typeface="Cambria Math"/>
                <a:cs typeface="Cambria Math"/>
              </a:rPr>
              <a:t>(</a:t>
            </a:r>
            <a:r>
              <a:rPr sz="2200" b="1" spc="-20" dirty="0">
                <a:solidFill>
                  <a:srgbClr val="0F243E"/>
                </a:solidFill>
                <a:latin typeface="Trebuchet MS"/>
                <a:cs typeface="Trebuchet MS"/>
              </a:rPr>
              <a:t>1</a:t>
            </a:r>
            <a:r>
              <a:rPr sz="2200" b="1" spc="-5" dirty="0">
                <a:solidFill>
                  <a:srgbClr val="0F243E"/>
                </a:solidFill>
                <a:latin typeface="Trebuchet MS"/>
                <a:cs typeface="Trebuchet MS"/>
              </a:rPr>
              <a:t>1</a:t>
            </a:r>
            <a:r>
              <a:rPr sz="2200" b="1" spc="-20" dirty="0">
                <a:solidFill>
                  <a:srgbClr val="0F243E"/>
                </a:solidFill>
                <a:latin typeface="Trebuchet MS"/>
                <a:cs typeface="Trebuchet MS"/>
              </a:rPr>
              <a:t>1</a:t>
            </a:r>
            <a:r>
              <a:rPr sz="2200" b="1" spc="-10" dirty="0">
                <a:solidFill>
                  <a:srgbClr val="0F243E"/>
                </a:solidFill>
                <a:latin typeface="Trebuchet MS"/>
                <a:cs typeface="Trebuchet MS"/>
              </a:rPr>
              <a:t>0</a:t>
            </a:r>
            <a:r>
              <a:rPr sz="2200" spc="-45" dirty="0">
                <a:solidFill>
                  <a:srgbClr val="0F243E"/>
                </a:solidFill>
                <a:latin typeface="Cambria Math"/>
                <a:cs typeface="Cambria Math"/>
              </a:rPr>
              <a:t>⊕</a:t>
            </a:r>
            <a:r>
              <a:rPr sz="2200" b="1" spc="-20" dirty="0">
                <a:solidFill>
                  <a:srgbClr val="0F243E"/>
                </a:solidFill>
                <a:latin typeface="Trebuchet MS"/>
                <a:cs typeface="Trebuchet MS"/>
              </a:rPr>
              <a:t>1</a:t>
            </a:r>
            <a:r>
              <a:rPr sz="2200" b="1" spc="-5" dirty="0">
                <a:solidFill>
                  <a:srgbClr val="0F243E"/>
                </a:solidFill>
                <a:latin typeface="Trebuchet MS"/>
                <a:cs typeface="Trebuchet MS"/>
              </a:rPr>
              <a:t>1</a:t>
            </a:r>
            <a:r>
              <a:rPr sz="2200" b="1" spc="-20" dirty="0">
                <a:solidFill>
                  <a:srgbClr val="0F243E"/>
                </a:solidFill>
                <a:latin typeface="Trebuchet MS"/>
                <a:cs typeface="Trebuchet MS"/>
              </a:rPr>
              <a:t>0</a:t>
            </a:r>
            <a:r>
              <a:rPr sz="2200" b="1" spc="-15" dirty="0">
                <a:solidFill>
                  <a:srgbClr val="0F243E"/>
                </a:solidFill>
                <a:latin typeface="Trebuchet MS"/>
                <a:cs typeface="Trebuchet MS"/>
              </a:rPr>
              <a:t>0</a:t>
            </a:r>
            <a:r>
              <a:rPr sz="2200" b="1" spc="-170" dirty="0">
                <a:solidFill>
                  <a:srgbClr val="0F243E"/>
                </a:solidFill>
                <a:latin typeface="Trebuchet MS"/>
                <a:cs typeface="Trebuchet MS"/>
              </a:rPr>
              <a:t>)</a:t>
            </a:r>
            <a:endParaRPr sz="2200">
              <a:latin typeface="Trebuchet MS"/>
              <a:cs typeface="Trebuchet MS"/>
            </a:endParaRPr>
          </a:p>
          <a:p>
            <a:pPr marL="12700">
              <a:lnSpc>
                <a:spcPct val="100000"/>
              </a:lnSpc>
              <a:spcBef>
                <a:spcPts val="325"/>
              </a:spcBef>
            </a:pPr>
            <a:r>
              <a:rPr sz="2200" spc="-35" dirty="0">
                <a:solidFill>
                  <a:srgbClr val="0F243E"/>
                </a:solidFill>
                <a:latin typeface="Cambria Math"/>
                <a:cs typeface="Cambria Math"/>
              </a:rPr>
              <a:t>(</a:t>
            </a:r>
            <a:r>
              <a:rPr sz="2200" b="1" spc="-35" dirty="0">
                <a:solidFill>
                  <a:srgbClr val="0F243E"/>
                </a:solidFill>
                <a:latin typeface="Trebuchet MS"/>
                <a:cs typeface="Trebuchet MS"/>
              </a:rPr>
              <a:t>1101</a:t>
            </a:r>
            <a:r>
              <a:rPr sz="2200" spc="-35" dirty="0">
                <a:solidFill>
                  <a:srgbClr val="0F243E"/>
                </a:solidFill>
                <a:latin typeface="Cambria Math"/>
                <a:cs typeface="Cambria Math"/>
              </a:rPr>
              <a:t>⊕</a:t>
            </a:r>
            <a:r>
              <a:rPr sz="2200" b="1" spc="-35" dirty="0">
                <a:solidFill>
                  <a:srgbClr val="0F243E"/>
                </a:solidFill>
                <a:latin typeface="Trebuchet MS"/>
                <a:cs typeface="Trebuchet MS"/>
              </a:rPr>
              <a:t>0011)</a:t>
            </a:r>
            <a:endParaRPr sz="2200">
              <a:latin typeface="Trebuchet MS"/>
              <a:cs typeface="Trebuchet MS"/>
            </a:endParaRPr>
          </a:p>
        </p:txBody>
      </p:sp>
      <p:sp>
        <p:nvSpPr>
          <p:cNvPr id="34" name="object 34"/>
          <p:cNvSpPr txBox="1"/>
          <p:nvPr/>
        </p:nvSpPr>
        <p:spPr>
          <a:xfrm>
            <a:off x="3173729" y="5271967"/>
            <a:ext cx="1791335" cy="778510"/>
          </a:xfrm>
          <a:prstGeom prst="rect">
            <a:avLst/>
          </a:prstGeom>
        </p:spPr>
        <p:txBody>
          <a:bodyPr vert="horz" wrap="square" lIns="0" tIns="53340" rIns="0" bIns="0" rtlCol="0">
            <a:spAutoFit/>
          </a:bodyPr>
          <a:lstStyle/>
          <a:p>
            <a:pPr marL="12700">
              <a:lnSpc>
                <a:spcPct val="100000"/>
              </a:lnSpc>
              <a:spcBef>
                <a:spcPts val="420"/>
              </a:spcBef>
            </a:pPr>
            <a:r>
              <a:rPr sz="2200" spc="-35" dirty="0">
                <a:solidFill>
                  <a:srgbClr val="0F243E"/>
                </a:solidFill>
                <a:latin typeface="Cambria Math"/>
                <a:cs typeface="Cambria Math"/>
              </a:rPr>
              <a:t>(</a:t>
            </a:r>
            <a:r>
              <a:rPr sz="2200" b="1" spc="-35" dirty="0">
                <a:solidFill>
                  <a:srgbClr val="0F243E"/>
                </a:solidFill>
                <a:latin typeface="Trebuchet MS"/>
                <a:cs typeface="Trebuchet MS"/>
              </a:rPr>
              <a:t>1000</a:t>
            </a:r>
            <a:r>
              <a:rPr sz="2200" spc="-35" dirty="0">
                <a:solidFill>
                  <a:srgbClr val="0F243E"/>
                </a:solidFill>
                <a:latin typeface="Cambria Math"/>
                <a:cs typeface="Cambria Math"/>
              </a:rPr>
              <a:t>⊕</a:t>
            </a:r>
            <a:r>
              <a:rPr sz="2200" b="1" spc="-35" dirty="0">
                <a:solidFill>
                  <a:srgbClr val="0F243E"/>
                </a:solidFill>
                <a:latin typeface="Trebuchet MS"/>
                <a:cs typeface="Trebuchet MS"/>
              </a:rPr>
              <a:t>0110)</a:t>
            </a:r>
            <a:endParaRPr sz="2200">
              <a:latin typeface="Trebuchet MS"/>
              <a:cs typeface="Trebuchet MS"/>
            </a:endParaRPr>
          </a:p>
          <a:p>
            <a:pPr marL="30480">
              <a:lnSpc>
                <a:spcPct val="100000"/>
              </a:lnSpc>
              <a:spcBef>
                <a:spcPts val="325"/>
              </a:spcBef>
            </a:pPr>
            <a:r>
              <a:rPr sz="2200" spc="-35" dirty="0">
                <a:solidFill>
                  <a:srgbClr val="0F243E"/>
                </a:solidFill>
                <a:latin typeface="Cambria Math"/>
                <a:cs typeface="Cambria Math"/>
              </a:rPr>
              <a:t>(0110⊕</a:t>
            </a:r>
            <a:r>
              <a:rPr sz="2200" b="1" spc="-35" dirty="0">
                <a:solidFill>
                  <a:srgbClr val="0F243E"/>
                </a:solidFill>
                <a:latin typeface="Trebuchet MS"/>
                <a:cs typeface="Trebuchet MS"/>
              </a:rPr>
              <a:t>1000)</a:t>
            </a:r>
            <a:endParaRPr sz="2200">
              <a:latin typeface="Trebuchet MS"/>
              <a:cs typeface="Trebuchet MS"/>
            </a:endParaRPr>
          </a:p>
        </p:txBody>
      </p:sp>
      <p:graphicFrame>
        <p:nvGraphicFramePr>
          <p:cNvPr id="35" name="object 35"/>
          <p:cNvGraphicFramePr>
            <a:graphicFrameLocks noGrp="1"/>
          </p:cNvGraphicFramePr>
          <p:nvPr/>
        </p:nvGraphicFramePr>
        <p:xfrm>
          <a:off x="6850126" y="4489450"/>
          <a:ext cx="5212072" cy="2057400"/>
        </p:xfrm>
        <a:graphic>
          <a:graphicData uri="http://schemas.openxmlformats.org/drawingml/2006/table">
            <a:tbl>
              <a:tblPr firstRow="1" bandRow="1">
                <a:tableStyleId>{2D5ABB26-0587-4C30-8999-92F81FD0307C}</a:tableStyleId>
              </a:tblPr>
              <a:tblGrid>
                <a:gridCol w="325755">
                  <a:extLst>
                    <a:ext uri="{9D8B030D-6E8A-4147-A177-3AD203B41FA5}">
                      <a16:colId xmlns:a16="http://schemas.microsoft.com/office/drawing/2014/main" val="20000"/>
                    </a:ext>
                  </a:extLst>
                </a:gridCol>
                <a:gridCol w="325755">
                  <a:extLst>
                    <a:ext uri="{9D8B030D-6E8A-4147-A177-3AD203B41FA5}">
                      <a16:colId xmlns:a16="http://schemas.microsoft.com/office/drawing/2014/main" val="20001"/>
                    </a:ext>
                  </a:extLst>
                </a:gridCol>
                <a:gridCol w="325754">
                  <a:extLst>
                    <a:ext uri="{9D8B030D-6E8A-4147-A177-3AD203B41FA5}">
                      <a16:colId xmlns:a16="http://schemas.microsoft.com/office/drawing/2014/main" val="20002"/>
                    </a:ext>
                  </a:extLst>
                </a:gridCol>
                <a:gridCol w="325755">
                  <a:extLst>
                    <a:ext uri="{9D8B030D-6E8A-4147-A177-3AD203B41FA5}">
                      <a16:colId xmlns:a16="http://schemas.microsoft.com/office/drawing/2014/main" val="20003"/>
                    </a:ext>
                  </a:extLst>
                </a:gridCol>
                <a:gridCol w="325755">
                  <a:extLst>
                    <a:ext uri="{9D8B030D-6E8A-4147-A177-3AD203B41FA5}">
                      <a16:colId xmlns:a16="http://schemas.microsoft.com/office/drawing/2014/main" val="20004"/>
                    </a:ext>
                  </a:extLst>
                </a:gridCol>
                <a:gridCol w="325755">
                  <a:extLst>
                    <a:ext uri="{9D8B030D-6E8A-4147-A177-3AD203B41FA5}">
                      <a16:colId xmlns:a16="http://schemas.microsoft.com/office/drawing/2014/main" val="20005"/>
                    </a:ext>
                  </a:extLst>
                </a:gridCol>
                <a:gridCol w="325755">
                  <a:extLst>
                    <a:ext uri="{9D8B030D-6E8A-4147-A177-3AD203B41FA5}">
                      <a16:colId xmlns:a16="http://schemas.microsoft.com/office/drawing/2014/main" val="20006"/>
                    </a:ext>
                  </a:extLst>
                </a:gridCol>
                <a:gridCol w="325755">
                  <a:extLst>
                    <a:ext uri="{9D8B030D-6E8A-4147-A177-3AD203B41FA5}">
                      <a16:colId xmlns:a16="http://schemas.microsoft.com/office/drawing/2014/main" val="20007"/>
                    </a:ext>
                  </a:extLst>
                </a:gridCol>
                <a:gridCol w="325755">
                  <a:extLst>
                    <a:ext uri="{9D8B030D-6E8A-4147-A177-3AD203B41FA5}">
                      <a16:colId xmlns:a16="http://schemas.microsoft.com/office/drawing/2014/main" val="20008"/>
                    </a:ext>
                  </a:extLst>
                </a:gridCol>
                <a:gridCol w="325754">
                  <a:extLst>
                    <a:ext uri="{9D8B030D-6E8A-4147-A177-3AD203B41FA5}">
                      <a16:colId xmlns:a16="http://schemas.microsoft.com/office/drawing/2014/main" val="20009"/>
                    </a:ext>
                  </a:extLst>
                </a:gridCol>
                <a:gridCol w="325754">
                  <a:extLst>
                    <a:ext uri="{9D8B030D-6E8A-4147-A177-3AD203B41FA5}">
                      <a16:colId xmlns:a16="http://schemas.microsoft.com/office/drawing/2014/main" val="20010"/>
                    </a:ext>
                  </a:extLst>
                </a:gridCol>
                <a:gridCol w="325754">
                  <a:extLst>
                    <a:ext uri="{9D8B030D-6E8A-4147-A177-3AD203B41FA5}">
                      <a16:colId xmlns:a16="http://schemas.microsoft.com/office/drawing/2014/main" val="20011"/>
                    </a:ext>
                  </a:extLst>
                </a:gridCol>
                <a:gridCol w="325754">
                  <a:extLst>
                    <a:ext uri="{9D8B030D-6E8A-4147-A177-3AD203B41FA5}">
                      <a16:colId xmlns:a16="http://schemas.microsoft.com/office/drawing/2014/main" val="20012"/>
                    </a:ext>
                  </a:extLst>
                </a:gridCol>
                <a:gridCol w="325754">
                  <a:extLst>
                    <a:ext uri="{9D8B030D-6E8A-4147-A177-3AD203B41FA5}">
                      <a16:colId xmlns:a16="http://schemas.microsoft.com/office/drawing/2014/main" val="20013"/>
                    </a:ext>
                  </a:extLst>
                </a:gridCol>
                <a:gridCol w="325754">
                  <a:extLst>
                    <a:ext uri="{9D8B030D-6E8A-4147-A177-3AD203B41FA5}">
                      <a16:colId xmlns:a16="http://schemas.microsoft.com/office/drawing/2014/main" val="20014"/>
                    </a:ext>
                  </a:extLst>
                </a:gridCol>
                <a:gridCol w="325754">
                  <a:extLst>
                    <a:ext uri="{9D8B030D-6E8A-4147-A177-3AD203B41FA5}">
                      <a16:colId xmlns:a16="http://schemas.microsoft.com/office/drawing/2014/main" val="20015"/>
                    </a:ext>
                  </a:extLst>
                </a:gridCol>
              </a:tblGrid>
              <a:tr h="514350">
                <a:tc>
                  <a:txBody>
                    <a:bodyPr/>
                    <a:lstStyle/>
                    <a:p>
                      <a:pPr marL="14604">
                        <a:lnSpc>
                          <a:spcPts val="3770"/>
                        </a:lnSpc>
                      </a:pPr>
                      <a:r>
                        <a:rPr sz="3200" b="1" dirty="0">
                          <a:latin typeface="Calibri"/>
                          <a:cs typeface="Calibri"/>
                        </a:rPr>
                        <a:t>*</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R="50165" algn="r">
                        <a:lnSpc>
                          <a:spcPts val="3770"/>
                        </a:lnSpc>
                      </a:pPr>
                      <a:r>
                        <a:rPr sz="3200" b="1" dirty="0">
                          <a:latin typeface="Calibri"/>
                          <a:cs typeface="Calibri"/>
                        </a:rPr>
                        <a:t>1</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1905" algn="ctr">
                        <a:lnSpc>
                          <a:spcPts val="3770"/>
                        </a:lnSpc>
                      </a:pPr>
                      <a:r>
                        <a:rPr sz="3200" b="1" dirty="0">
                          <a:latin typeface="Calibri"/>
                          <a:cs typeface="Calibri"/>
                        </a:rPr>
                        <a:t>2</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60960">
                        <a:lnSpc>
                          <a:spcPts val="3770"/>
                        </a:lnSpc>
                      </a:pPr>
                      <a:r>
                        <a:rPr sz="3200" b="1" dirty="0">
                          <a:latin typeface="Calibri"/>
                          <a:cs typeface="Calibri"/>
                        </a:rPr>
                        <a:t>3</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2540" algn="ctr">
                        <a:lnSpc>
                          <a:spcPts val="3770"/>
                        </a:lnSpc>
                      </a:pPr>
                      <a:r>
                        <a:rPr sz="3200" b="1" dirty="0">
                          <a:latin typeface="Calibri"/>
                          <a:cs typeface="Calibri"/>
                        </a:rPr>
                        <a:t>4</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2540" algn="ctr">
                        <a:lnSpc>
                          <a:spcPts val="3770"/>
                        </a:lnSpc>
                      </a:pPr>
                      <a:r>
                        <a:rPr sz="3200" b="1" dirty="0">
                          <a:latin typeface="Calibri"/>
                          <a:cs typeface="Calibri"/>
                        </a:rPr>
                        <a:t>5</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1905" algn="ctr">
                        <a:lnSpc>
                          <a:spcPts val="3770"/>
                        </a:lnSpc>
                      </a:pPr>
                      <a:r>
                        <a:rPr sz="3200" b="1" dirty="0">
                          <a:latin typeface="Calibri"/>
                          <a:cs typeface="Calibri"/>
                        </a:rPr>
                        <a:t>6</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2540" algn="ctr">
                        <a:lnSpc>
                          <a:spcPts val="3770"/>
                        </a:lnSpc>
                      </a:pPr>
                      <a:r>
                        <a:rPr sz="3200" b="1" dirty="0">
                          <a:latin typeface="Calibri"/>
                          <a:cs typeface="Calibri"/>
                        </a:rPr>
                        <a:t>7</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60960">
                        <a:lnSpc>
                          <a:spcPts val="3770"/>
                        </a:lnSpc>
                      </a:pPr>
                      <a:r>
                        <a:rPr sz="3200" b="1" dirty="0">
                          <a:latin typeface="Calibri"/>
                          <a:cs typeface="Calibri"/>
                        </a:rPr>
                        <a:t>8</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60325">
                        <a:lnSpc>
                          <a:spcPts val="3770"/>
                        </a:lnSpc>
                      </a:pPr>
                      <a:r>
                        <a:rPr sz="3200" b="1" dirty="0">
                          <a:latin typeface="Calibri"/>
                          <a:cs typeface="Calibri"/>
                        </a:rPr>
                        <a:t>9</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algn="ctr">
                        <a:lnSpc>
                          <a:spcPts val="3770"/>
                        </a:lnSpc>
                      </a:pPr>
                      <a:r>
                        <a:rPr sz="3200" b="1" dirty="0">
                          <a:latin typeface="Calibri"/>
                          <a:cs typeface="Calibri"/>
                        </a:rPr>
                        <a:t>A</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algn="ctr">
                        <a:lnSpc>
                          <a:spcPts val="3770"/>
                        </a:lnSpc>
                      </a:pPr>
                      <a:r>
                        <a:rPr sz="3200" b="1" dirty="0">
                          <a:latin typeface="Calibri"/>
                          <a:cs typeface="Calibri"/>
                        </a:rPr>
                        <a:t>B</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3175" algn="ctr">
                        <a:lnSpc>
                          <a:spcPts val="3770"/>
                        </a:lnSpc>
                      </a:pPr>
                      <a:r>
                        <a:rPr sz="3200" b="1" dirty="0">
                          <a:latin typeface="Calibri"/>
                          <a:cs typeface="Calibri"/>
                        </a:rPr>
                        <a:t>C</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1270" algn="ctr">
                        <a:lnSpc>
                          <a:spcPts val="3770"/>
                        </a:lnSpc>
                      </a:pPr>
                      <a:r>
                        <a:rPr sz="3200" b="1" dirty="0">
                          <a:latin typeface="Calibri"/>
                          <a:cs typeface="Calibri"/>
                        </a:rPr>
                        <a:t>D</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R="54610" algn="r">
                        <a:lnSpc>
                          <a:spcPts val="3770"/>
                        </a:lnSpc>
                      </a:pPr>
                      <a:r>
                        <a:rPr sz="3200" b="1" dirty="0">
                          <a:latin typeface="Calibri"/>
                          <a:cs typeface="Calibri"/>
                        </a:rPr>
                        <a:t>E</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L="69850">
                        <a:lnSpc>
                          <a:spcPts val="3770"/>
                        </a:lnSpc>
                      </a:pPr>
                      <a:r>
                        <a:rPr sz="3200" b="1" dirty="0">
                          <a:latin typeface="Calibri"/>
                          <a:cs typeface="Calibri"/>
                        </a:rPr>
                        <a:t>F</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extLst>
                  <a:ext uri="{0D108BD9-81ED-4DB2-BD59-A6C34878D82A}">
                    <a16:rowId xmlns:a16="http://schemas.microsoft.com/office/drawing/2014/main" val="10000"/>
                  </a:ext>
                </a:extLst>
              </a:tr>
              <a:tr h="514350">
                <a:tc>
                  <a:txBody>
                    <a:bodyPr/>
                    <a:lstStyle/>
                    <a:p>
                      <a:pPr marR="50165" algn="r">
                        <a:lnSpc>
                          <a:spcPts val="3770"/>
                        </a:lnSpc>
                      </a:pPr>
                      <a:r>
                        <a:rPr sz="3200" b="1" dirty="0">
                          <a:latin typeface="Calibri"/>
                          <a:cs typeface="Calibri"/>
                        </a:rPr>
                        <a:t>2</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R="50165" algn="r">
                        <a:lnSpc>
                          <a:spcPts val="3770"/>
                        </a:lnSpc>
                      </a:pPr>
                      <a:r>
                        <a:rPr sz="3200" b="1" dirty="0">
                          <a:latin typeface="Calibri"/>
                          <a:cs typeface="Calibri"/>
                        </a:rPr>
                        <a:t>2</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905" algn="ctr">
                        <a:lnSpc>
                          <a:spcPts val="3770"/>
                        </a:lnSpc>
                      </a:pPr>
                      <a:r>
                        <a:rPr sz="3200" b="1" dirty="0">
                          <a:latin typeface="Calibri"/>
                          <a:cs typeface="Calibri"/>
                        </a:rPr>
                        <a:t>4</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0960">
                        <a:lnSpc>
                          <a:spcPts val="3770"/>
                        </a:lnSpc>
                      </a:pPr>
                      <a:r>
                        <a:rPr sz="3200" b="1" dirty="0">
                          <a:latin typeface="Calibri"/>
                          <a:cs typeface="Calibri"/>
                        </a:rPr>
                        <a:t>6</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540" algn="ctr">
                        <a:lnSpc>
                          <a:spcPts val="3770"/>
                        </a:lnSpc>
                      </a:pPr>
                      <a:r>
                        <a:rPr sz="3200" b="1" dirty="0">
                          <a:latin typeface="Calibri"/>
                          <a:cs typeface="Calibri"/>
                        </a:rPr>
                        <a:t>8</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algn="ctr">
                        <a:lnSpc>
                          <a:spcPts val="3770"/>
                        </a:lnSpc>
                      </a:pPr>
                      <a:r>
                        <a:rPr sz="3200" b="1" dirty="0">
                          <a:latin typeface="Calibri"/>
                          <a:cs typeface="Calibri"/>
                        </a:rPr>
                        <a:t>A</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905" algn="ctr">
                        <a:lnSpc>
                          <a:spcPts val="3770"/>
                        </a:lnSpc>
                      </a:pPr>
                      <a:r>
                        <a:rPr sz="3200" b="1" dirty="0">
                          <a:latin typeface="Calibri"/>
                          <a:cs typeface="Calibri"/>
                        </a:rPr>
                        <a:t>C</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35" algn="ctr">
                        <a:lnSpc>
                          <a:spcPts val="3770"/>
                        </a:lnSpc>
                      </a:pPr>
                      <a:r>
                        <a:rPr sz="3200" b="1" dirty="0">
                          <a:latin typeface="Calibri"/>
                          <a:cs typeface="Calibri"/>
                        </a:rPr>
                        <a:t>E</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0960">
                        <a:lnSpc>
                          <a:spcPts val="3770"/>
                        </a:lnSpc>
                      </a:pPr>
                      <a:r>
                        <a:rPr sz="3200" b="1" dirty="0">
                          <a:latin typeface="Calibri"/>
                          <a:cs typeface="Calibri"/>
                        </a:rPr>
                        <a:t>3</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0325">
                        <a:lnSpc>
                          <a:spcPts val="3770"/>
                        </a:lnSpc>
                      </a:pPr>
                      <a:r>
                        <a:rPr sz="3200" b="1" dirty="0">
                          <a:latin typeface="Calibri"/>
                          <a:cs typeface="Calibri"/>
                        </a:rPr>
                        <a:t>1</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540" algn="ctr">
                        <a:lnSpc>
                          <a:spcPts val="3770"/>
                        </a:lnSpc>
                      </a:pPr>
                      <a:r>
                        <a:rPr sz="3200" b="1" dirty="0">
                          <a:latin typeface="Calibri"/>
                          <a:cs typeface="Calibri"/>
                        </a:rPr>
                        <a:t>7</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540" algn="ctr">
                        <a:lnSpc>
                          <a:spcPts val="3770"/>
                        </a:lnSpc>
                      </a:pPr>
                      <a:r>
                        <a:rPr sz="3200" b="1" dirty="0">
                          <a:latin typeface="Calibri"/>
                          <a:cs typeface="Calibri"/>
                        </a:rPr>
                        <a:t>5</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35" algn="ctr">
                        <a:lnSpc>
                          <a:spcPts val="3770"/>
                        </a:lnSpc>
                      </a:pPr>
                      <a:r>
                        <a:rPr sz="3200" b="1" dirty="0">
                          <a:latin typeface="Calibri"/>
                          <a:cs typeface="Calibri"/>
                        </a:rPr>
                        <a:t>B</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3175" algn="ctr">
                        <a:lnSpc>
                          <a:spcPts val="3770"/>
                        </a:lnSpc>
                      </a:pPr>
                      <a:r>
                        <a:rPr sz="3200" b="1" dirty="0">
                          <a:latin typeface="Calibri"/>
                          <a:cs typeface="Calibri"/>
                        </a:rPr>
                        <a:t>9</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R="60325" algn="r">
                        <a:lnSpc>
                          <a:spcPts val="3770"/>
                        </a:lnSpc>
                      </a:pPr>
                      <a:r>
                        <a:rPr sz="3200" b="1" dirty="0">
                          <a:latin typeface="Calibri"/>
                          <a:cs typeface="Calibri"/>
                        </a:rPr>
                        <a:t>F</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34925">
                        <a:lnSpc>
                          <a:spcPts val="3770"/>
                        </a:lnSpc>
                      </a:pPr>
                      <a:r>
                        <a:rPr sz="3200" b="1" dirty="0">
                          <a:latin typeface="Calibri"/>
                          <a:cs typeface="Calibri"/>
                        </a:rPr>
                        <a:t>D</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extLst>
                  <a:ext uri="{0D108BD9-81ED-4DB2-BD59-A6C34878D82A}">
                    <a16:rowId xmlns:a16="http://schemas.microsoft.com/office/drawing/2014/main" val="10001"/>
                  </a:ext>
                </a:extLst>
              </a:tr>
              <a:tr h="514350">
                <a:tc>
                  <a:txBody>
                    <a:bodyPr/>
                    <a:lstStyle/>
                    <a:p>
                      <a:pPr marR="50800" algn="r">
                        <a:lnSpc>
                          <a:spcPts val="3770"/>
                        </a:lnSpc>
                      </a:pPr>
                      <a:r>
                        <a:rPr sz="3200" b="1" dirty="0">
                          <a:latin typeface="Calibri"/>
                          <a:cs typeface="Calibri"/>
                        </a:rPr>
                        <a:t>4</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R="50800" algn="r">
                        <a:lnSpc>
                          <a:spcPts val="3770"/>
                        </a:lnSpc>
                      </a:pPr>
                      <a:r>
                        <a:rPr sz="3200" b="1" dirty="0">
                          <a:latin typeface="Calibri"/>
                          <a:cs typeface="Calibri"/>
                        </a:rPr>
                        <a:t>4</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1905" algn="ctr">
                        <a:lnSpc>
                          <a:spcPts val="3770"/>
                        </a:lnSpc>
                      </a:pPr>
                      <a:r>
                        <a:rPr sz="3200" b="1" dirty="0">
                          <a:latin typeface="Calibri"/>
                          <a:cs typeface="Calibri"/>
                        </a:rPr>
                        <a:t>8</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55880">
                        <a:lnSpc>
                          <a:spcPts val="3770"/>
                        </a:lnSpc>
                      </a:pPr>
                      <a:r>
                        <a:rPr sz="3200" b="1" dirty="0">
                          <a:latin typeface="Calibri"/>
                          <a:cs typeface="Calibri"/>
                        </a:rPr>
                        <a:t>C</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1905" algn="ctr">
                        <a:lnSpc>
                          <a:spcPts val="3770"/>
                        </a:lnSpc>
                      </a:pPr>
                      <a:r>
                        <a:rPr sz="3200" b="1" dirty="0">
                          <a:latin typeface="Calibri"/>
                          <a:cs typeface="Calibri"/>
                        </a:rPr>
                        <a:t>3</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1905" algn="ctr">
                        <a:lnSpc>
                          <a:spcPts val="3770"/>
                        </a:lnSpc>
                      </a:pPr>
                      <a:r>
                        <a:rPr sz="3200" b="1" dirty="0">
                          <a:latin typeface="Calibri"/>
                          <a:cs typeface="Calibri"/>
                        </a:rPr>
                        <a:t>7</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algn="ctr">
                        <a:lnSpc>
                          <a:spcPts val="3770"/>
                        </a:lnSpc>
                      </a:pPr>
                      <a:r>
                        <a:rPr sz="3200" b="1" dirty="0">
                          <a:latin typeface="Calibri"/>
                          <a:cs typeface="Calibri"/>
                        </a:rPr>
                        <a:t>B</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1270" algn="ctr">
                        <a:lnSpc>
                          <a:spcPts val="3770"/>
                        </a:lnSpc>
                      </a:pPr>
                      <a:r>
                        <a:rPr sz="3200" b="1" dirty="0">
                          <a:latin typeface="Calibri"/>
                          <a:cs typeface="Calibri"/>
                        </a:rPr>
                        <a:t>F</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60960">
                        <a:lnSpc>
                          <a:spcPts val="3770"/>
                        </a:lnSpc>
                      </a:pPr>
                      <a:r>
                        <a:rPr sz="3200" b="1" dirty="0">
                          <a:latin typeface="Calibri"/>
                          <a:cs typeface="Calibri"/>
                        </a:rPr>
                        <a:t>6</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60325">
                        <a:lnSpc>
                          <a:spcPts val="3770"/>
                        </a:lnSpc>
                      </a:pPr>
                      <a:r>
                        <a:rPr sz="3200" b="1" dirty="0">
                          <a:latin typeface="Calibri"/>
                          <a:cs typeface="Calibri"/>
                        </a:rPr>
                        <a:t>2</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635" algn="ctr">
                        <a:lnSpc>
                          <a:spcPts val="3770"/>
                        </a:lnSpc>
                      </a:pPr>
                      <a:r>
                        <a:rPr sz="3200" b="1" dirty="0">
                          <a:latin typeface="Calibri"/>
                          <a:cs typeface="Calibri"/>
                        </a:rPr>
                        <a:t>E</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algn="ctr">
                        <a:lnSpc>
                          <a:spcPts val="3770"/>
                        </a:lnSpc>
                      </a:pPr>
                      <a:r>
                        <a:rPr sz="3200" b="1" dirty="0">
                          <a:latin typeface="Calibri"/>
                          <a:cs typeface="Calibri"/>
                        </a:rPr>
                        <a:t>A</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2540" algn="ctr">
                        <a:lnSpc>
                          <a:spcPts val="3770"/>
                        </a:lnSpc>
                      </a:pPr>
                      <a:r>
                        <a:rPr sz="3200" b="1" dirty="0">
                          <a:latin typeface="Calibri"/>
                          <a:cs typeface="Calibri"/>
                        </a:rPr>
                        <a:t>5</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2540" algn="ctr">
                        <a:lnSpc>
                          <a:spcPts val="3770"/>
                        </a:lnSpc>
                      </a:pPr>
                      <a:r>
                        <a:rPr sz="3200" b="1" dirty="0">
                          <a:latin typeface="Calibri"/>
                          <a:cs typeface="Calibri"/>
                        </a:rPr>
                        <a:t>1</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R="26034" algn="r">
                        <a:lnSpc>
                          <a:spcPts val="3770"/>
                        </a:lnSpc>
                      </a:pPr>
                      <a:r>
                        <a:rPr sz="3200" b="1" dirty="0">
                          <a:latin typeface="Calibri"/>
                          <a:cs typeface="Calibri"/>
                        </a:rPr>
                        <a:t>D</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tc>
                  <a:txBody>
                    <a:bodyPr/>
                    <a:lstStyle/>
                    <a:p>
                      <a:pPr marL="60960">
                        <a:lnSpc>
                          <a:spcPts val="3770"/>
                        </a:lnSpc>
                      </a:pPr>
                      <a:r>
                        <a:rPr sz="3200" b="1" dirty="0">
                          <a:latin typeface="Calibri"/>
                          <a:cs typeface="Calibri"/>
                        </a:rPr>
                        <a:t>9</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94B3D6"/>
                    </a:solidFill>
                  </a:tcPr>
                </a:tc>
                <a:extLst>
                  <a:ext uri="{0D108BD9-81ED-4DB2-BD59-A6C34878D82A}">
                    <a16:rowId xmlns:a16="http://schemas.microsoft.com/office/drawing/2014/main" val="10002"/>
                  </a:ext>
                </a:extLst>
              </a:tr>
              <a:tr h="514350">
                <a:tc>
                  <a:txBody>
                    <a:bodyPr/>
                    <a:lstStyle/>
                    <a:p>
                      <a:pPr marR="50800" algn="r">
                        <a:lnSpc>
                          <a:spcPts val="3775"/>
                        </a:lnSpc>
                      </a:pPr>
                      <a:r>
                        <a:rPr sz="3200" b="1" dirty="0">
                          <a:latin typeface="Calibri"/>
                          <a:cs typeface="Calibri"/>
                        </a:rPr>
                        <a:t>9</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548ED4"/>
                    </a:solidFill>
                  </a:tcPr>
                </a:tc>
                <a:tc>
                  <a:txBody>
                    <a:bodyPr/>
                    <a:lstStyle/>
                    <a:p>
                      <a:pPr marR="50800" algn="r">
                        <a:lnSpc>
                          <a:spcPts val="3775"/>
                        </a:lnSpc>
                      </a:pPr>
                      <a:r>
                        <a:rPr sz="3200" b="1" dirty="0">
                          <a:latin typeface="Calibri"/>
                          <a:cs typeface="Calibri"/>
                        </a:rPr>
                        <a:t>9</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905" algn="ctr">
                        <a:lnSpc>
                          <a:spcPts val="3775"/>
                        </a:lnSpc>
                      </a:pPr>
                      <a:r>
                        <a:rPr sz="3200" b="1" dirty="0">
                          <a:latin typeface="Calibri"/>
                          <a:cs typeface="Calibri"/>
                        </a:rPr>
                        <a:t>1</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0960">
                        <a:lnSpc>
                          <a:spcPts val="3775"/>
                        </a:lnSpc>
                      </a:pPr>
                      <a:r>
                        <a:rPr sz="3200" b="1" dirty="0">
                          <a:latin typeface="Calibri"/>
                          <a:cs typeface="Calibri"/>
                        </a:rPr>
                        <a:t>8</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905" algn="ctr">
                        <a:lnSpc>
                          <a:spcPts val="3775"/>
                        </a:lnSpc>
                      </a:pPr>
                      <a:r>
                        <a:rPr sz="3200" b="1" dirty="0">
                          <a:latin typeface="Calibri"/>
                          <a:cs typeface="Calibri"/>
                        </a:rPr>
                        <a:t>2</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algn="ctr">
                        <a:lnSpc>
                          <a:spcPts val="3775"/>
                        </a:lnSpc>
                      </a:pPr>
                      <a:r>
                        <a:rPr sz="3200" b="1" dirty="0">
                          <a:latin typeface="Calibri"/>
                          <a:cs typeface="Calibri"/>
                        </a:rPr>
                        <a:t>B</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905" algn="ctr">
                        <a:lnSpc>
                          <a:spcPts val="3775"/>
                        </a:lnSpc>
                      </a:pPr>
                      <a:r>
                        <a:rPr sz="3200" b="1" dirty="0">
                          <a:latin typeface="Calibri"/>
                          <a:cs typeface="Calibri"/>
                        </a:rPr>
                        <a:t>3</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algn="ctr">
                        <a:lnSpc>
                          <a:spcPts val="3775"/>
                        </a:lnSpc>
                      </a:pPr>
                      <a:r>
                        <a:rPr sz="3200" b="1" dirty="0">
                          <a:latin typeface="Calibri"/>
                          <a:cs typeface="Calibri"/>
                        </a:rPr>
                        <a:t>A</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0960">
                        <a:lnSpc>
                          <a:spcPts val="3775"/>
                        </a:lnSpc>
                      </a:pPr>
                      <a:r>
                        <a:rPr sz="3200" b="1" dirty="0">
                          <a:latin typeface="Calibri"/>
                          <a:cs typeface="Calibri"/>
                        </a:rPr>
                        <a:t>4</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34925">
                        <a:lnSpc>
                          <a:spcPts val="3775"/>
                        </a:lnSpc>
                      </a:pPr>
                      <a:r>
                        <a:rPr sz="3200" b="1" dirty="0">
                          <a:latin typeface="Calibri"/>
                          <a:cs typeface="Calibri"/>
                        </a:rPr>
                        <a:t>D</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540" algn="ctr">
                        <a:lnSpc>
                          <a:spcPts val="3775"/>
                        </a:lnSpc>
                      </a:pPr>
                      <a:r>
                        <a:rPr sz="3200" b="1" dirty="0">
                          <a:latin typeface="Calibri"/>
                          <a:cs typeface="Calibri"/>
                        </a:rPr>
                        <a:t>5</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540" algn="ctr">
                        <a:lnSpc>
                          <a:spcPts val="3775"/>
                        </a:lnSpc>
                      </a:pPr>
                      <a:r>
                        <a:rPr sz="3200" b="1" dirty="0">
                          <a:latin typeface="Calibri"/>
                          <a:cs typeface="Calibri"/>
                        </a:rPr>
                        <a:t>C</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2540" algn="ctr">
                        <a:lnSpc>
                          <a:spcPts val="3775"/>
                        </a:lnSpc>
                      </a:pPr>
                      <a:r>
                        <a:rPr sz="3200" b="1" dirty="0">
                          <a:latin typeface="Calibri"/>
                          <a:cs typeface="Calibri"/>
                        </a:rPr>
                        <a:t>6</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1270" algn="ctr">
                        <a:lnSpc>
                          <a:spcPts val="3775"/>
                        </a:lnSpc>
                      </a:pPr>
                      <a:r>
                        <a:rPr sz="3200" b="1" dirty="0">
                          <a:latin typeface="Calibri"/>
                          <a:cs typeface="Calibri"/>
                        </a:rPr>
                        <a:t>F</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R="50165" algn="r">
                        <a:lnSpc>
                          <a:spcPts val="3775"/>
                        </a:lnSpc>
                      </a:pPr>
                      <a:r>
                        <a:rPr sz="3200" b="1" dirty="0">
                          <a:latin typeface="Calibri"/>
                          <a:cs typeface="Calibri"/>
                        </a:rPr>
                        <a:t>7</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tc>
                  <a:txBody>
                    <a:bodyPr/>
                    <a:lstStyle/>
                    <a:p>
                      <a:pPr marL="64135">
                        <a:lnSpc>
                          <a:spcPts val="3775"/>
                        </a:lnSpc>
                      </a:pPr>
                      <a:r>
                        <a:rPr sz="3200" b="1" dirty="0">
                          <a:latin typeface="Calibri"/>
                          <a:cs typeface="Calibri"/>
                        </a:rPr>
                        <a:t>E</a:t>
                      </a:r>
                      <a:endParaRPr sz="3200">
                        <a:latin typeface="Calibri"/>
                        <a:cs typeface="Calibri"/>
                      </a:endParaRPr>
                    </a:p>
                  </a:txBody>
                  <a:tcPr marL="0" marR="0" marT="0" marB="0">
                    <a:lnL w="12700">
                      <a:solidFill>
                        <a:srgbClr val="4F81BC"/>
                      </a:solidFill>
                      <a:prstDash val="solid"/>
                    </a:lnL>
                    <a:lnR w="12700">
                      <a:solidFill>
                        <a:srgbClr val="4F81BC"/>
                      </a:solidFill>
                      <a:prstDash val="solid"/>
                    </a:lnR>
                    <a:lnT w="12700">
                      <a:solidFill>
                        <a:srgbClr val="4F81BC"/>
                      </a:solidFill>
                      <a:prstDash val="solid"/>
                    </a:lnT>
                    <a:lnB w="12700">
                      <a:solidFill>
                        <a:srgbClr val="4F81BC"/>
                      </a:solidFill>
                      <a:prstDash val="solid"/>
                    </a:lnB>
                    <a:solidFill>
                      <a:srgbClr val="E9ECF4"/>
                    </a:solidFill>
                  </a:tcPr>
                </a:tc>
                <a:extLst>
                  <a:ext uri="{0D108BD9-81ED-4DB2-BD59-A6C34878D82A}">
                    <a16:rowId xmlns:a16="http://schemas.microsoft.com/office/drawing/2014/main" val="10003"/>
                  </a:ext>
                </a:extLst>
              </a:tr>
            </a:tbl>
          </a:graphicData>
        </a:graphic>
      </p:graphicFrame>
      <p:pic>
        <p:nvPicPr>
          <p:cNvPr id="3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36"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Decryption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46460967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06146" y="1620139"/>
            <a:ext cx="433070" cy="574040"/>
          </a:xfrm>
          <a:prstGeom prst="rect">
            <a:avLst/>
          </a:prstGeom>
        </p:spPr>
        <p:txBody>
          <a:bodyPr vert="horz" wrap="square" lIns="0" tIns="12700" rIns="0" bIns="0" rtlCol="0">
            <a:spAutoFit/>
          </a:bodyPr>
          <a:lstStyle/>
          <a:p>
            <a:pPr marL="12700">
              <a:lnSpc>
                <a:spcPct val="100000"/>
              </a:lnSpc>
              <a:spcBef>
                <a:spcPts val="100"/>
              </a:spcBef>
            </a:pPr>
            <a:r>
              <a:rPr sz="3600" dirty="0">
                <a:solidFill>
                  <a:srgbClr val="0F243E"/>
                </a:solidFill>
                <a:latin typeface="Wingdings"/>
                <a:cs typeface="Wingdings"/>
              </a:rPr>
              <a:t></a:t>
            </a:r>
            <a:endParaRPr sz="3600">
              <a:latin typeface="Wingdings"/>
              <a:cs typeface="Wingdings"/>
            </a:endParaRPr>
          </a:p>
        </p:txBody>
      </p:sp>
      <p:sp>
        <p:nvSpPr>
          <p:cNvPr id="9" name="object 9"/>
          <p:cNvSpPr/>
          <p:nvPr/>
        </p:nvSpPr>
        <p:spPr>
          <a:xfrm>
            <a:off x="695203" y="1375917"/>
            <a:ext cx="6684645" cy="1165860"/>
          </a:xfrm>
          <a:custGeom>
            <a:avLst/>
            <a:gdLst/>
            <a:ahLst/>
            <a:cxnLst/>
            <a:rect l="l" t="t" r="r" b="b"/>
            <a:pathLst>
              <a:path w="6684645" h="1165860">
                <a:moveTo>
                  <a:pt x="6484487" y="0"/>
                </a:moveTo>
                <a:lnTo>
                  <a:pt x="6474073" y="16764"/>
                </a:lnTo>
                <a:lnTo>
                  <a:pt x="6504126" y="51770"/>
                </a:lnTo>
                <a:lnTo>
                  <a:pt x="6531337" y="92323"/>
                </a:lnTo>
                <a:lnTo>
                  <a:pt x="6555702" y="138424"/>
                </a:lnTo>
                <a:lnTo>
                  <a:pt x="6577214" y="190073"/>
                </a:lnTo>
                <a:lnTo>
                  <a:pt x="6595866" y="247269"/>
                </a:lnTo>
                <a:lnTo>
                  <a:pt x="6607336" y="290867"/>
                </a:lnTo>
                <a:lnTo>
                  <a:pt x="6617034" y="335884"/>
                </a:lnTo>
                <a:lnTo>
                  <a:pt x="6624964" y="382326"/>
                </a:lnTo>
                <a:lnTo>
                  <a:pt x="6631129" y="430196"/>
                </a:lnTo>
                <a:lnTo>
                  <a:pt x="6635529" y="479499"/>
                </a:lnTo>
                <a:lnTo>
                  <a:pt x="6638167" y="530239"/>
                </a:lnTo>
                <a:lnTo>
                  <a:pt x="6639046" y="582422"/>
                </a:lnTo>
                <a:lnTo>
                  <a:pt x="6638168" y="633499"/>
                </a:lnTo>
                <a:lnTo>
                  <a:pt x="6635535" y="683428"/>
                </a:lnTo>
                <a:lnTo>
                  <a:pt x="6631149" y="732211"/>
                </a:lnTo>
                <a:lnTo>
                  <a:pt x="6625012" y="779850"/>
                </a:lnTo>
                <a:lnTo>
                  <a:pt x="6617127" y="826347"/>
                </a:lnTo>
                <a:lnTo>
                  <a:pt x="6607495" y="871704"/>
                </a:lnTo>
                <a:lnTo>
                  <a:pt x="6596120" y="915924"/>
                </a:lnTo>
                <a:lnTo>
                  <a:pt x="6577526" y="974141"/>
                </a:lnTo>
                <a:lnTo>
                  <a:pt x="6556031" y="1026574"/>
                </a:lnTo>
                <a:lnTo>
                  <a:pt x="6531628" y="1073228"/>
                </a:lnTo>
                <a:lnTo>
                  <a:pt x="6504310" y="1114109"/>
                </a:lnTo>
                <a:lnTo>
                  <a:pt x="6474073" y="1149223"/>
                </a:lnTo>
                <a:lnTo>
                  <a:pt x="6484487" y="1165733"/>
                </a:lnTo>
                <a:lnTo>
                  <a:pt x="6514037" y="1137474"/>
                </a:lnTo>
                <a:lnTo>
                  <a:pt x="6541473" y="1104768"/>
                </a:lnTo>
                <a:lnTo>
                  <a:pt x="6566799" y="1067609"/>
                </a:lnTo>
                <a:lnTo>
                  <a:pt x="6590020" y="1025995"/>
                </a:lnTo>
                <a:lnTo>
                  <a:pt x="6611137" y="979922"/>
                </a:lnTo>
                <a:lnTo>
                  <a:pt x="6630156" y="929386"/>
                </a:lnTo>
                <a:lnTo>
                  <a:pt x="6644463" y="883580"/>
                </a:lnTo>
                <a:lnTo>
                  <a:pt x="6656574" y="836512"/>
                </a:lnTo>
                <a:lnTo>
                  <a:pt x="6666489" y="788180"/>
                </a:lnTo>
                <a:lnTo>
                  <a:pt x="6674204" y="738582"/>
                </a:lnTo>
                <a:lnTo>
                  <a:pt x="6679718" y="687715"/>
                </a:lnTo>
                <a:lnTo>
                  <a:pt x="6683028" y="635578"/>
                </a:lnTo>
                <a:lnTo>
                  <a:pt x="6684131" y="582168"/>
                </a:lnTo>
                <a:lnTo>
                  <a:pt x="6683028" y="528042"/>
                </a:lnTo>
                <a:lnTo>
                  <a:pt x="6679718" y="475394"/>
                </a:lnTo>
                <a:lnTo>
                  <a:pt x="6674204" y="424224"/>
                </a:lnTo>
                <a:lnTo>
                  <a:pt x="6666489" y="374530"/>
                </a:lnTo>
                <a:lnTo>
                  <a:pt x="6656574" y="326314"/>
                </a:lnTo>
                <a:lnTo>
                  <a:pt x="6644463" y="279576"/>
                </a:lnTo>
                <a:lnTo>
                  <a:pt x="6630156" y="234315"/>
                </a:lnTo>
                <a:lnTo>
                  <a:pt x="6611137" y="184520"/>
                </a:lnTo>
                <a:lnTo>
                  <a:pt x="6590020" y="139022"/>
                </a:lnTo>
                <a:lnTo>
                  <a:pt x="6566799" y="97821"/>
                </a:lnTo>
                <a:lnTo>
                  <a:pt x="6541473" y="60917"/>
                </a:lnTo>
                <a:lnTo>
                  <a:pt x="6514037" y="28310"/>
                </a:lnTo>
                <a:lnTo>
                  <a:pt x="6484487" y="0"/>
                </a:lnTo>
                <a:close/>
              </a:path>
              <a:path w="6684645" h="1165860">
                <a:moveTo>
                  <a:pt x="199575" y="0"/>
                </a:moveTo>
                <a:lnTo>
                  <a:pt x="170039" y="28310"/>
                </a:lnTo>
                <a:lnTo>
                  <a:pt x="142606" y="60917"/>
                </a:lnTo>
                <a:lnTo>
                  <a:pt x="117277" y="97821"/>
                </a:lnTo>
                <a:lnTo>
                  <a:pt x="94051" y="139022"/>
                </a:lnTo>
                <a:lnTo>
                  <a:pt x="72927" y="184520"/>
                </a:lnTo>
                <a:lnTo>
                  <a:pt x="53906" y="234315"/>
                </a:lnTo>
                <a:lnTo>
                  <a:pt x="39603" y="279576"/>
                </a:lnTo>
                <a:lnTo>
                  <a:pt x="27500" y="326314"/>
                </a:lnTo>
                <a:lnTo>
                  <a:pt x="17598" y="374530"/>
                </a:lnTo>
                <a:lnTo>
                  <a:pt x="9896" y="424224"/>
                </a:lnTo>
                <a:lnTo>
                  <a:pt x="4395" y="475394"/>
                </a:lnTo>
                <a:lnTo>
                  <a:pt x="1095" y="528042"/>
                </a:lnTo>
                <a:lnTo>
                  <a:pt x="0" y="582422"/>
                </a:lnTo>
                <a:lnTo>
                  <a:pt x="1095" y="635578"/>
                </a:lnTo>
                <a:lnTo>
                  <a:pt x="4395" y="687715"/>
                </a:lnTo>
                <a:lnTo>
                  <a:pt x="9896" y="738582"/>
                </a:lnTo>
                <a:lnTo>
                  <a:pt x="17598" y="788180"/>
                </a:lnTo>
                <a:lnTo>
                  <a:pt x="27500" y="836512"/>
                </a:lnTo>
                <a:lnTo>
                  <a:pt x="39603" y="883580"/>
                </a:lnTo>
                <a:lnTo>
                  <a:pt x="53906" y="929386"/>
                </a:lnTo>
                <a:lnTo>
                  <a:pt x="72927" y="979922"/>
                </a:lnTo>
                <a:lnTo>
                  <a:pt x="94051" y="1025995"/>
                </a:lnTo>
                <a:lnTo>
                  <a:pt x="117277" y="1067609"/>
                </a:lnTo>
                <a:lnTo>
                  <a:pt x="142606" y="1104768"/>
                </a:lnTo>
                <a:lnTo>
                  <a:pt x="170039" y="1137474"/>
                </a:lnTo>
                <a:lnTo>
                  <a:pt x="199575" y="1165733"/>
                </a:lnTo>
                <a:lnTo>
                  <a:pt x="210065" y="1149223"/>
                </a:lnTo>
                <a:lnTo>
                  <a:pt x="179820" y="1114109"/>
                </a:lnTo>
                <a:lnTo>
                  <a:pt x="152484" y="1073228"/>
                </a:lnTo>
                <a:lnTo>
                  <a:pt x="128058" y="1026574"/>
                </a:lnTo>
                <a:lnTo>
                  <a:pt x="106544" y="974141"/>
                </a:lnTo>
                <a:lnTo>
                  <a:pt x="87942" y="915924"/>
                </a:lnTo>
                <a:lnTo>
                  <a:pt x="76570" y="871704"/>
                </a:lnTo>
                <a:lnTo>
                  <a:pt x="66948" y="826347"/>
                </a:lnTo>
                <a:lnTo>
                  <a:pt x="59075" y="779850"/>
                </a:lnTo>
                <a:lnTo>
                  <a:pt x="52952" y="732211"/>
                </a:lnTo>
                <a:lnTo>
                  <a:pt x="48578" y="683428"/>
                </a:lnTo>
                <a:lnTo>
                  <a:pt x="45954" y="633499"/>
                </a:lnTo>
                <a:lnTo>
                  <a:pt x="45084" y="582168"/>
                </a:lnTo>
                <a:lnTo>
                  <a:pt x="45956" y="530239"/>
                </a:lnTo>
                <a:lnTo>
                  <a:pt x="48588" y="479499"/>
                </a:lnTo>
                <a:lnTo>
                  <a:pt x="52973" y="430196"/>
                </a:lnTo>
                <a:lnTo>
                  <a:pt x="59113" y="382326"/>
                </a:lnTo>
                <a:lnTo>
                  <a:pt x="67006" y="335884"/>
                </a:lnTo>
                <a:lnTo>
                  <a:pt x="76654" y="290867"/>
                </a:lnTo>
                <a:lnTo>
                  <a:pt x="88056" y="247269"/>
                </a:lnTo>
                <a:lnTo>
                  <a:pt x="106689" y="190073"/>
                </a:lnTo>
                <a:lnTo>
                  <a:pt x="128205" y="138424"/>
                </a:lnTo>
                <a:lnTo>
                  <a:pt x="152606" y="92323"/>
                </a:lnTo>
                <a:lnTo>
                  <a:pt x="179893" y="51770"/>
                </a:lnTo>
                <a:lnTo>
                  <a:pt x="210065" y="16764"/>
                </a:lnTo>
                <a:lnTo>
                  <a:pt x="199575" y="0"/>
                </a:lnTo>
                <a:close/>
              </a:path>
            </a:pathLst>
          </a:custGeom>
          <a:solidFill>
            <a:srgbClr val="0F243E"/>
          </a:solidFill>
        </p:spPr>
        <p:txBody>
          <a:bodyPr wrap="square" lIns="0" tIns="0" rIns="0" bIns="0" rtlCol="0"/>
          <a:lstStyle/>
          <a:p>
            <a:endParaRPr/>
          </a:p>
        </p:txBody>
      </p:sp>
      <p:sp>
        <p:nvSpPr>
          <p:cNvPr id="10" name="object 10"/>
          <p:cNvSpPr txBox="1"/>
          <p:nvPr/>
        </p:nvSpPr>
        <p:spPr>
          <a:xfrm>
            <a:off x="907186" y="1246758"/>
            <a:ext cx="2914650" cy="1259840"/>
          </a:xfrm>
          <a:prstGeom prst="rect">
            <a:avLst/>
          </a:prstGeom>
        </p:spPr>
        <p:txBody>
          <a:bodyPr vert="horz" wrap="square" lIns="0" tIns="12700" rIns="0" bIns="0" rtlCol="0">
            <a:spAutoFit/>
          </a:bodyPr>
          <a:lstStyle/>
          <a:p>
            <a:pPr marL="12700" marR="5080">
              <a:lnSpc>
                <a:spcPct val="112500"/>
              </a:lnSpc>
              <a:spcBef>
                <a:spcPts val="100"/>
              </a:spcBef>
            </a:pPr>
            <a:r>
              <a:rPr sz="3600" spc="5" dirty="0">
                <a:solidFill>
                  <a:srgbClr val="0F243E"/>
                </a:solidFill>
                <a:latin typeface="Cambria Math"/>
                <a:cs typeface="Cambria Math"/>
              </a:rPr>
              <a:t>(</a:t>
            </a:r>
            <a:r>
              <a:rPr sz="3600" spc="70" dirty="0">
                <a:solidFill>
                  <a:srgbClr val="0F243E"/>
                </a:solidFill>
                <a:latin typeface="Microsoft Sans Serif"/>
                <a:cs typeface="Microsoft Sans Serif"/>
              </a:rPr>
              <a:t>1110</a:t>
            </a:r>
            <a:r>
              <a:rPr sz="3600" spc="5" dirty="0">
                <a:solidFill>
                  <a:srgbClr val="0F243E"/>
                </a:solidFill>
                <a:latin typeface="Cambria Math"/>
                <a:cs typeface="Cambria Math"/>
              </a:rPr>
              <a:t>⊕</a:t>
            </a:r>
            <a:r>
              <a:rPr sz="3600" spc="70" dirty="0">
                <a:solidFill>
                  <a:srgbClr val="0F243E"/>
                </a:solidFill>
                <a:latin typeface="Microsoft Sans Serif"/>
                <a:cs typeface="Microsoft Sans Serif"/>
              </a:rPr>
              <a:t>1100</a:t>
            </a:r>
            <a:r>
              <a:rPr sz="3600" spc="-130" dirty="0">
                <a:solidFill>
                  <a:srgbClr val="0F243E"/>
                </a:solidFill>
                <a:latin typeface="Microsoft Sans Serif"/>
                <a:cs typeface="Microsoft Sans Serif"/>
              </a:rPr>
              <a:t>)  </a:t>
            </a:r>
            <a:r>
              <a:rPr sz="3600" spc="5" dirty="0">
                <a:solidFill>
                  <a:srgbClr val="0F243E"/>
                </a:solidFill>
                <a:latin typeface="Cambria Math"/>
                <a:cs typeface="Cambria Math"/>
              </a:rPr>
              <a:t>(</a:t>
            </a:r>
            <a:r>
              <a:rPr sz="3600" spc="70" dirty="0">
                <a:solidFill>
                  <a:srgbClr val="0F243E"/>
                </a:solidFill>
                <a:latin typeface="Microsoft Sans Serif"/>
                <a:cs typeface="Microsoft Sans Serif"/>
              </a:rPr>
              <a:t>1101</a:t>
            </a:r>
            <a:r>
              <a:rPr sz="3600" spc="5" dirty="0">
                <a:solidFill>
                  <a:srgbClr val="0F243E"/>
                </a:solidFill>
                <a:latin typeface="Cambria Math"/>
                <a:cs typeface="Cambria Math"/>
              </a:rPr>
              <a:t>⊕</a:t>
            </a:r>
            <a:r>
              <a:rPr sz="3600" spc="70" dirty="0">
                <a:solidFill>
                  <a:srgbClr val="0F243E"/>
                </a:solidFill>
                <a:latin typeface="Microsoft Sans Serif"/>
                <a:cs typeface="Microsoft Sans Serif"/>
              </a:rPr>
              <a:t>0011</a:t>
            </a:r>
            <a:r>
              <a:rPr sz="3600" spc="-150" dirty="0">
                <a:solidFill>
                  <a:srgbClr val="0F243E"/>
                </a:solidFill>
                <a:latin typeface="Microsoft Sans Serif"/>
                <a:cs typeface="Microsoft Sans Serif"/>
              </a:rPr>
              <a:t>)</a:t>
            </a:r>
            <a:endParaRPr sz="3600">
              <a:latin typeface="Microsoft Sans Serif"/>
              <a:cs typeface="Microsoft Sans Serif"/>
            </a:endParaRPr>
          </a:p>
        </p:txBody>
      </p:sp>
      <p:sp>
        <p:nvSpPr>
          <p:cNvPr id="11" name="object 11"/>
          <p:cNvSpPr txBox="1"/>
          <p:nvPr/>
        </p:nvSpPr>
        <p:spPr>
          <a:xfrm>
            <a:off x="4252721" y="1246758"/>
            <a:ext cx="2915285" cy="1259840"/>
          </a:xfrm>
          <a:prstGeom prst="rect">
            <a:avLst/>
          </a:prstGeom>
        </p:spPr>
        <p:txBody>
          <a:bodyPr vert="horz" wrap="square" lIns="0" tIns="12700" rIns="0" bIns="0" rtlCol="0">
            <a:spAutoFit/>
          </a:bodyPr>
          <a:lstStyle/>
          <a:p>
            <a:pPr marL="35560" marR="5080" indent="-22860">
              <a:lnSpc>
                <a:spcPct val="112500"/>
              </a:lnSpc>
              <a:spcBef>
                <a:spcPts val="100"/>
              </a:spcBef>
            </a:pPr>
            <a:r>
              <a:rPr sz="3600" spc="5" dirty="0">
                <a:solidFill>
                  <a:srgbClr val="0F243E"/>
                </a:solidFill>
                <a:latin typeface="Cambria Math"/>
                <a:cs typeface="Cambria Math"/>
              </a:rPr>
              <a:t>(</a:t>
            </a:r>
            <a:r>
              <a:rPr sz="3600" spc="70" dirty="0">
                <a:solidFill>
                  <a:srgbClr val="0F243E"/>
                </a:solidFill>
                <a:latin typeface="Microsoft Sans Serif"/>
                <a:cs typeface="Microsoft Sans Serif"/>
              </a:rPr>
              <a:t>1000</a:t>
            </a:r>
            <a:r>
              <a:rPr sz="3600" spc="5" dirty="0">
                <a:solidFill>
                  <a:srgbClr val="0F243E"/>
                </a:solidFill>
                <a:latin typeface="Cambria Math"/>
                <a:cs typeface="Cambria Math"/>
              </a:rPr>
              <a:t>⊕</a:t>
            </a:r>
            <a:r>
              <a:rPr sz="3600" spc="70" dirty="0">
                <a:solidFill>
                  <a:srgbClr val="0F243E"/>
                </a:solidFill>
                <a:latin typeface="Microsoft Sans Serif"/>
                <a:cs typeface="Microsoft Sans Serif"/>
              </a:rPr>
              <a:t>0110</a:t>
            </a:r>
            <a:r>
              <a:rPr sz="3600" spc="-130" dirty="0">
                <a:solidFill>
                  <a:srgbClr val="0F243E"/>
                </a:solidFill>
                <a:latin typeface="Microsoft Sans Serif"/>
                <a:cs typeface="Microsoft Sans Serif"/>
              </a:rPr>
              <a:t>)  </a:t>
            </a:r>
            <a:r>
              <a:rPr sz="3600" spc="10" dirty="0">
                <a:solidFill>
                  <a:srgbClr val="0F243E"/>
                </a:solidFill>
                <a:latin typeface="Cambria Math"/>
                <a:cs typeface="Cambria Math"/>
              </a:rPr>
              <a:t>(0110⊕</a:t>
            </a:r>
            <a:r>
              <a:rPr sz="3600" spc="10" dirty="0">
                <a:solidFill>
                  <a:srgbClr val="0F243E"/>
                </a:solidFill>
                <a:latin typeface="Microsoft Sans Serif"/>
                <a:cs typeface="Microsoft Sans Serif"/>
              </a:rPr>
              <a:t>1000)</a:t>
            </a:r>
            <a:endParaRPr sz="3600">
              <a:latin typeface="Microsoft Sans Serif"/>
              <a:cs typeface="Microsoft Sans Serif"/>
            </a:endParaRPr>
          </a:p>
        </p:txBody>
      </p:sp>
      <p:sp>
        <p:nvSpPr>
          <p:cNvPr id="12" name="object 12"/>
          <p:cNvSpPr txBox="1"/>
          <p:nvPr/>
        </p:nvSpPr>
        <p:spPr>
          <a:xfrm>
            <a:off x="7531354" y="1620139"/>
            <a:ext cx="367030" cy="574040"/>
          </a:xfrm>
          <a:prstGeom prst="rect">
            <a:avLst/>
          </a:prstGeom>
        </p:spPr>
        <p:txBody>
          <a:bodyPr vert="horz" wrap="square" lIns="0" tIns="12700" rIns="0" bIns="0" rtlCol="0">
            <a:spAutoFit/>
          </a:bodyPr>
          <a:lstStyle/>
          <a:p>
            <a:pPr marL="12700">
              <a:lnSpc>
                <a:spcPct val="100000"/>
              </a:lnSpc>
              <a:spcBef>
                <a:spcPts val="100"/>
              </a:spcBef>
            </a:pPr>
            <a:r>
              <a:rPr sz="3600" dirty="0">
                <a:solidFill>
                  <a:srgbClr val="0F243E"/>
                </a:solidFill>
                <a:latin typeface="Cambria Math"/>
                <a:cs typeface="Cambria Math"/>
              </a:rPr>
              <a:t>=</a:t>
            </a:r>
            <a:endParaRPr sz="3600">
              <a:latin typeface="Cambria Math"/>
              <a:cs typeface="Cambria Math"/>
            </a:endParaRPr>
          </a:p>
        </p:txBody>
      </p:sp>
      <p:sp>
        <p:nvSpPr>
          <p:cNvPr id="13" name="object 13"/>
          <p:cNvSpPr/>
          <p:nvPr/>
        </p:nvSpPr>
        <p:spPr>
          <a:xfrm>
            <a:off x="8048885" y="1507363"/>
            <a:ext cx="2898140" cy="903605"/>
          </a:xfrm>
          <a:custGeom>
            <a:avLst/>
            <a:gdLst/>
            <a:ahLst/>
            <a:cxnLst/>
            <a:rect l="l" t="t" r="r" b="b"/>
            <a:pathLst>
              <a:path w="2898140" h="903605">
                <a:moveTo>
                  <a:pt x="2737351" y="0"/>
                </a:moveTo>
                <a:lnTo>
                  <a:pt x="2724397" y="14986"/>
                </a:lnTo>
                <a:lnTo>
                  <a:pt x="2751377" y="44725"/>
                </a:lnTo>
                <a:lnTo>
                  <a:pt x="2775928" y="81740"/>
                </a:lnTo>
                <a:lnTo>
                  <a:pt x="2798049" y="126017"/>
                </a:lnTo>
                <a:lnTo>
                  <a:pt x="2817742" y="177546"/>
                </a:lnTo>
                <a:lnTo>
                  <a:pt x="2830985" y="223751"/>
                </a:lnTo>
                <a:lnTo>
                  <a:pt x="2841295" y="274273"/>
                </a:lnTo>
                <a:lnTo>
                  <a:pt x="2848667" y="329098"/>
                </a:lnTo>
                <a:lnTo>
                  <a:pt x="2853095" y="388215"/>
                </a:lnTo>
                <a:lnTo>
                  <a:pt x="2854572" y="451612"/>
                </a:lnTo>
                <a:lnTo>
                  <a:pt x="2853095" y="515009"/>
                </a:lnTo>
                <a:lnTo>
                  <a:pt x="2848667" y="574133"/>
                </a:lnTo>
                <a:lnTo>
                  <a:pt x="2841295" y="628978"/>
                </a:lnTo>
                <a:lnTo>
                  <a:pt x="2830985" y="679537"/>
                </a:lnTo>
                <a:lnTo>
                  <a:pt x="2817742" y="725804"/>
                </a:lnTo>
                <a:lnTo>
                  <a:pt x="2798049" y="777313"/>
                </a:lnTo>
                <a:lnTo>
                  <a:pt x="2775928" y="821547"/>
                </a:lnTo>
                <a:lnTo>
                  <a:pt x="2751377" y="858518"/>
                </a:lnTo>
                <a:lnTo>
                  <a:pt x="2724397" y="888238"/>
                </a:lnTo>
                <a:lnTo>
                  <a:pt x="2737351" y="903224"/>
                </a:lnTo>
                <a:lnTo>
                  <a:pt x="2768595" y="873980"/>
                </a:lnTo>
                <a:lnTo>
                  <a:pt x="2797756" y="836723"/>
                </a:lnTo>
                <a:lnTo>
                  <a:pt x="2824845" y="791442"/>
                </a:lnTo>
                <a:lnTo>
                  <a:pt x="2849873" y="738124"/>
                </a:lnTo>
                <a:lnTo>
                  <a:pt x="2864542" y="698308"/>
                </a:lnTo>
                <a:lnTo>
                  <a:pt x="2876543" y="655310"/>
                </a:lnTo>
                <a:lnTo>
                  <a:pt x="2885878" y="609123"/>
                </a:lnTo>
                <a:lnTo>
                  <a:pt x="2892545" y="559740"/>
                </a:lnTo>
                <a:lnTo>
                  <a:pt x="2896546" y="507154"/>
                </a:lnTo>
                <a:lnTo>
                  <a:pt x="2897879" y="451358"/>
                </a:lnTo>
                <a:lnTo>
                  <a:pt x="2896546" y="395731"/>
                </a:lnTo>
                <a:lnTo>
                  <a:pt x="2892545" y="343276"/>
                </a:lnTo>
                <a:lnTo>
                  <a:pt x="2885878" y="293989"/>
                </a:lnTo>
                <a:lnTo>
                  <a:pt x="2876543" y="247866"/>
                </a:lnTo>
                <a:lnTo>
                  <a:pt x="2864542" y="204904"/>
                </a:lnTo>
                <a:lnTo>
                  <a:pt x="2849873" y="165100"/>
                </a:lnTo>
                <a:lnTo>
                  <a:pt x="2824845" y="111781"/>
                </a:lnTo>
                <a:lnTo>
                  <a:pt x="2797756" y="66500"/>
                </a:lnTo>
                <a:lnTo>
                  <a:pt x="2768595" y="29243"/>
                </a:lnTo>
                <a:lnTo>
                  <a:pt x="2737351" y="0"/>
                </a:lnTo>
                <a:close/>
              </a:path>
              <a:path w="2898140" h="903605">
                <a:moveTo>
                  <a:pt x="160521" y="0"/>
                </a:moveTo>
                <a:lnTo>
                  <a:pt x="129331" y="29243"/>
                </a:lnTo>
                <a:lnTo>
                  <a:pt x="100165" y="66500"/>
                </a:lnTo>
                <a:lnTo>
                  <a:pt x="73046" y="111781"/>
                </a:lnTo>
                <a:lnTo>
                  <a:pt x="47999" y="165100"/>
                </a:lnTo>
                <a:lnTo>
                  <a:pt x="33331" y="204904"/>
                </a:lnTo>
                <a:lnTo>
                  <a:pt x="21329" y="247866"/>
                </a:lnTo>
                <a:lnTo>
                  <a:pt x="11995" y="293989"/>
                </a:lnTo>
                <a:lnTo>
                  <a:pt x="5327" y="343276"/>
                </a:lnTo>
                <a:lnTo>
                  <a:pt x="1327" y="395731"/>
                </a:lnTo>
                <a:lnTo>
                  <a:pt x="0" y="451612"/>
                </a:lnTo>
                <a:lnTo>
                  <a:pt x="1327" y="507154"/>
                </a:lnTo>
                <a:lnTo>
                  <a:pt x="5327" y="559740"/>
                </a:lnTo>
                <a:lnTo>
                  <a:pt x="11995" y="609123"/>
                </a:lnTo>
                <a:lnTo>
                  <a:pt x="21329" y="655310"/>
                </a:lnTo>
                <a:lnTo>
                  <a:pt x="33331" y="698308"/>
                </a:lnTo>
                <a:lnTo>
                  <a:pt x="47999" y="738124"/>
                </a:lnTo>
                <a:lnTo>
                  <a:pt x="73046" y="791442"/>
                </a:lnTo>
                <a:lnTo>
                  <a:pt x="100165" y="836723"/>
                </a:lnTo>
                <a:lnTo>
                  <a:pt x="129331" y="873980"/>
                </a:lnTo>
                <a:lnTo>
                  <a:pt x="160521" y="903224"/>
                </a:lnTo>
                <a:lnTo>
                  <a:pt x="173475" y="888238"/>
                </a:lnTo>
                <a:lnTo>
                  <a:pt x="146498" y="858518"/>
                </a:lnTo>
                <a:lnTo>
                  <a:pt x="121961" y="821547"/>
                </a:lnTo>
                <a:lnTo>
                  <a:pt x="99877" y="777313"/>
                </a:lnTo>
                <a:lnTo>
                  <a:pt x="80257" y="725804"/>
                </a:lnTo>
                <a:lnTo>
                  <a:pt x="66966" y="679537"/>
                </a:lnTo>
                <a:lnTo>
                  <a:pt x="56650" y="628978"/>
                </a:lnTo>
                <a:lnTo>
                  <a:pt x="49296" y="574133"/>
                </a:lnTo>
                <a:lnTo>
                  <a:pt x="44893" y="515009"/>
                </a:lnTo>
                <a:lnTo>
                  <a:pt x="43433" y="451358"/>
                </a:lnTo>
                <a:lnTo>
                  <a:pt x="44893" y="388215"/>
                </a:lnTo>
                <a:lnTo>
                  <a:pt x="49296" y="329098"/>
                </a:lnTo>
                <a:lnTo>
                  <a:pt x="56650" y="274273"/>
                </a:lnTo>
                <a:lnTo>
                  <a:pt x="66966" y="223751"/>
                </a:lnTo>
                <a:lnTo>
                  <a:pt x="80257" y="177546"/>
                </a:lnTo>
                <a:lnTo>
                  <a:pt x="99877" y="126017"/>
                </a:lnTo>
                <a:lnTo>
                  <a:pt x="121961" y="81740"/>
                </a:lnTo>
                <a:lnTo>
                  <a:pt x="146498" y="44725"/>
                </a:lnTo>
                <a:lnTo>
                  <a:pt x="173475" y="14986"/>
                </a:lnTo>
                <a:lnTo>
                  <a:pt x="160521" y="0"/>
                </a:lnTo>
                <a:close/>
              </a:path>
            </a:pathLst>
          </a:custGeom>
          <a:solidFill>
            <a:srgbClr val="0F243E"/>
          </a:solidFill>
        </p:spPr>
        <p:txBody>
          <a:bodyPr wrap="square" lIns="0" tIns="0" rIns="0" bIns="0" rtlCol="0"/>
          <a:lstStyle/>
          <a:p>
            <a:endParaRPr/>
          </a:p>
        </p:txBody>
      </p:sp>
      <p:sp>
        <p:nvSpPr>
          <p:cNvPr id="14" name="object 14"/>
          <p:cNvSpPr txBox="1"/>
          <p:nvPr/>
        </p:nvSpPr>
        <p:spPr>
          <a:xfrm>
            <a:off x="8224773" y="1396110"/>
            <a:ext cx="2549525" cy="1110615"/>
          </a:xfrm>
          <a:prstGeom prst="rect">
            <a:avLst/>
          </a:prstGeom>
        </p:spPr>
        <p:txBody>
          <a:bodyPr vert="horz" wrap="square" lIns="0" tIns="12700" rIns="0" bIns="0" rtlCol="0">
            <a:spAutoFit/>
          </a:bodyPr>
          <a:lstStyle/>
          <a:p>
            <a:pPr marL="12700">
              <a:lnSpc>
                <a:spcPts val="4270"/>
              </a:lnSpc>
              <a:spcBef>
                <a:spcPts val="100"/>
              </a:spcBef>
              <a:tabLst>
                <a:tab pos="1524635" algn="l"/>
              </a:tabLst>
            </a:pPr>
            <a:r>
              <a:rPr sz="3600" spc="70" dirty="0">
                <a:solidFill>
                  <a:srgbClr val="0F243E"/>
                </a:solidFill>
                <a:latin typeface="Microsoft Sans Serif"/>
                <a:cs typeface="Microsoft Sans Serif"/>
              </a:rPr>
              <a:t>001</a:t>
            </a:r>
            <a:r>
              <a:rPr sz="3600" spc="75" dirty="0">
                <a:solidFill>
                  <a:srgbClr val="0F243E"/>
                </a:solidFill>
                <a:latin typeface="Microsoft Sans Serif"/>
                <a:cs typeface="Microsoft Sans Serif"/>
              </a:rPr>
              <a:t>0</a:t>
            </a:r>
            <a:r>
              <a:rPr sz="3600" dirty="0">
                <a:solidFill>
                  <a:srgbClr val="0F243E"/>
                </a:solidFill>
                <a:latin typeface="Microsoft Sans Serif"/>
                <a:cs typeface="Microsoft Sans Serif"/>
              </a:rPr>
              <a:t>	</a:t>
            </a:r>
            <a:r>
              <a:rPr sz="3600" spc="-5" dirty="0">
                <a:solidFill>
                  <a:srgbClr val="0F243E"/>
                </a:solidFill>
                <a:latin typeface="Cambria Math"/>
                <a:cs typeface="Cambria Math"/>
              </a:rPr>
              <a:t>1110</a:t>
            </a:r>
            <a:endParaRPr sz="3600">
              <a:latin typeface="Cambria Math"/>
              <a:cs typeface="Cambria Math"/>
            </a:endParaRPr>
          </a:p>
          <a:p>
            <a:pPr marL="34925">
              <a:lnSpc>
                <a:spcPts val="4270"/>
              </a:lnSpc>
              <a:tabLst>
                <a:tab pos="1524635" algn="l"/>
              </a:tabLst>
            </a:pPr>
            <a:r>
              <a:rPr sz="3600" spc="-5" dirty="0">
                <a:solidFill>
                  <a:srgbClr val="0F243E"/>
                </a:solidFill>
                <a:latin typeface="Cambria Math"/>
                <a:cs typeface="Cambria Math"/>
              </a:rPr>
              <a:t>111</a:t>
            </a:r>
            <a:r>
              <a:rPr sz="3600" dirty="0">
                <a:solidFill>
                  <a:srgbClr val="0F243E"/>
                </a:solidFill>
                <a:latin typeface="Cambria Math"/>
                <a:cs typeface="Cambria Math"/>
              </a:rPr>
              <a:t>0	</a:t>
            </a:r>
            <a:r>
              <a:rPr sz="3600" spc="-5" dirty="0">
                <a:solidFill>
                  <a:srgbClr val="0F243E"/>
                </a:solidFill>
                <a:latin typeface="Cambria Math"/>
                <a:cs typeface="Cambria Math"/>
              </a:rPr>
              <a:t>1110</a:t>
            </a:r>
            <a:endParaRPr sz="3600">
              <a:latin typeface="Cambria Math"/>
              <a:cs typeface="Cambria Math"/>
            </a:endParaRPr>
          </a:p>
        </p:txBody>
      </p:sp>
      <p:sp>
        <p:nvSpPr>
          <p:cNvPr id="15" name="object 15"/>
          <p:cNvSpPr txBox="1"/>
          <p:nvPr/>
        </p:nvSpPr>
        <p:spPr>
          <a:xfrm>
            <a:off x="864514" y="2952369"/>
            <a:ext cx="5677535" cy="574040"/>
          </a:xfrm>
          <a:prstGeom prst="rect">
            <a:avLst/>
          </a:prstGeom>
        </p:spPr>
        <p:txBody>
          <a:bodyPr vert="horz" wrap="square" lIns="0" tIns="12700" rIns="0" bIns="0" rtlCol="0">
            <a:spAutoFit/>
          </a:bodyPr>
          <a:lstStyle/>
          <a:p>
            <a:pPr marL="12700">
              <a:lnSpc>
                <a:spcPct val="100000"/>
              </a:lnSpc>
              <a:spcBef>
                <a:spcPts val="100"/>
              </a:spcBef>
            </a:pPr>
            <a:r>
              <a:rPr sz="3600" spc="-285" dirty="0">
                <a:solidFill>
                  <a:srgbClr val="0F243E"/>
                </a:solidFill>
                <a:latin typeface="Microsoft Sans Serif"/>
                <a:cs typeface="Microsoft Sans Serif"/>
              </a:rPr>
              <a:t>R1</a:t>
            </a:r>
            <a:r>
              <a:rPr sz="3600" spc="65" dirty="0">
                <a:solidFill>
                  <a:srgbClr val="0F243E"/>
                </a:solidFill>
                <a:latin typeface="Microsoft Sans Serif"/>
                <a:cs typeface="Microsoft Sans Serif"/>
              </a:rPr>
              <a:t> </a:t>
            </a:r>
            <a:r>
              <a:rPr sz="3600" spc="-25" dirty="0">
                <a:solidFill>
                  <a:srgbClr val="0F243E"/>
                </a:solidFill>
                <a:latin typeface="Microsoft Sans Serif"/>
                <a:cs typeface="Microsoft Sans Serif"/>
              </a:rPr>
              <a:t>=</a:t>
            </a:r>
            <a:r>
              <a:rPr sz="3600" spc="80" dirty="0">
                <a:solidFill>
                  <a:srgbClr val="0F243E"/>
                </a:solidFill>
                <a:latin typeface="Microsoft Sans Serif"/>
                <a:cs typeface="Microsoft Sans Serif"/>
              </a:rPr>
              <a:t> </a:t>
            </a:r>
            <a:r>
              <a:rPr sz="3600" spc="70" dirty="0">
                <a:solidFill>
                  <a:srgbClr val="0F243E"/>
                </a:solidFill>
                <a:latin typeface="Microsoft Sans Serif"/>
                <a:cs typeface="Microsoft Sans Serif"/>
              </a:rPr>
              <a:t>0010</a:t>
            </a:r>
            <a:r>
              <a:rPr sz="3600" spc="65" dirty="0">
                <a:solidFill>
                  <a:srgbClr val="0F243E"/>
                </a:solidFill>
                <a:latin typeface="Microsoft Sans Serif"/>
                <a:cs typeface="Microsoft Sans Serif"/>
              </a:rPr>
              <a:t> </a:t>
            </a:r>
            <a:r>
              <a:rPr sz="3600" spc="70" dirty="0">
                <a:solidFill>
                  <a:srgbClr val="0F243E"/>
                </a:solidFill>
                <a:latin typeface="Microsoft Sans Serif"/>
                <a:cs typeface="Microsoft Sans Serif"/>
              </a:rPr>
              <a:t>1110</a:t>
            </a:r>
            <a:r>
              <a:rPr sz="3600" spc="65" dirty="0">
                <a:solidFill>
                  <a:srgbClr val="0F243E"/>
                </a:solidFill>
                <a:latin typeface="Microsoft Sans Serif"/>
                <a:cs typeface="Microsoft Sans Serif"/>
              </a:rPr>
              <a:t> </a:t>
            </a:r>
            <a:r>
              <a:rPr sz="3600" spc="70" dirty="0">
                <a:solidFill>
                  <a:srgbClr val="0F243E"/>
                </a:solidFill>
                <a:latin typeface="Microsoft Sans Serif"/>
                <a:cs typeface="Microsoft Sans Serif"/>
              </a:rPr>
              <a:t>1110</a:t>
            </a:r>
            <a:r>
              <a:rPr sz="3600" spc="65" dirty="0">
                <a:solidFill>
                  <a:srgbClr val="0F243E"/>
                </a:solidFill>
                <a:latin typeface="Microsoft Sans Serif"/>
                <a:cs typeface="Microsoft Sans Serif"/>
              </a:rPr>
              <a:t> </a:t>
            </a:r>
            <a:r>
              <a:rPr sz="3600" spc="70" dirty="0">
                <a:solidFill>
                  <a:srgbClr val="0F243E"/>
                </a:solidFill>
                <a:latin typeface="Microsoft Sans Serif"/>
                <a:cs typeface="Microsoft Sans Serif"/>
              </a:rPr>
              <a:t>1110</a:t>
            </a:r>
            <a:endParaRPr sz="3600">
              <a:latin typeface="Microsoft Sans Serif"/>
              <a:cs typeface="Microsoft Sans Serif"/>
            </a:endParaRPr>
          </a:p>
        </p:txBody>
      </p:sp>
      <p:sp>
        <p:nvSpPr>
          <p:cNvPr id="17" name="TextBox 16"/>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16"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Decryption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12457622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8326374" y="1262634"/>
            <a:ext cx="3657600" cy="4225036"/>
            <a:chOff x="8326374" y="1262634"/>
            <a:chExt cx="3657600" cy="4225036"/>
          </a:xfrm>
        </p:grpSpPr>
        <p:sp>
          <p:nvSpPr>
            <p:cNvPr id="3" name="object 3"/>
            <p:cNvSpPr/>
            <p:nvPr/>
          </p:nvSpPr>
          <p:spPr>
            <a:xfrm>
              <a:off x="8326374" y="3097530"/>
              <a:ext cx="3657600" cy="2390140"/>
            </a:xfrm>
            <a:custGeom>
              <a:avLst/>
              <a:gdLst/>
              <a:ahLst/>
              <a:cxnLst/>
              <a:rect l="l" t="t" r="r" b="b"/>
              <a:pathLst>
                <a:path w="3657600" h="2390140">
                  <a:moveTo>
                    <a:pt x="3657600" y="0"/>
                  </a:moveTo>
                  <a:lnTo>
                    <a:pt x="0" y="0"/>
                  </a:lnTo>
                  <a:lnTo>
                    <a:pt x="0" y="2389632"/>
                  </a:lnTo>
                  <a:lnTo>
                    <a:pt x="3657600" y="2389632"/>
                  </a:lnTo>
                  <a:lnTo>
                    <a:pt x="3657600" y="0"/>
                  </a:lnTo>
                  <a:close/>
                </a:path>
              </a:pathLst>
            </a:custGeom>
            <a:solidFill>
              <a:srgbClr val="4F81BC"/>
            </a:solidFill>
          </p:spPr>
          <p:txBody>
            <a:bodyPr wrap="square" lIns="0" tIns="0" rIns="0" bIns="0" rtlCol="0"/>
            <a:lstStyle/>
            <a:p>
              <a:endParaRPr/>
            </a:p>
          </p:txBody>
        </p:sp>
        <p:sp>
          <p:nvSpPr>
            <p:cNvPr id="4" name="object 4"/>
            <p:cNvSpPr/>
            <p:nvPr/>
          </p:nvSpPr>
          <p:spPr>
            <a:xfrm>
              <a:off x="8326374" y="3097530"/>
              <a:ext cx="3657600" cy="2390140"/>
            </a:xfrm>
            <a:custGeom>
              <a:avLst/>
              <a:gdLst/>
              <a:ahLst/>
              <a:cxnLst/>
              <a:rect l="l" t="t" r="r" b="b"/>
              <a:pathLst>
                <a:path w="3657600" h="2390140">
                  <a:moveTo>
                    <a:pt x="0" y="2389632"/>
                  </a:moveTo>
                  <a:lnTo>
                    <a:pt x="3657600" y="2389632"/>
                  </a:lnTo>
                  <a:lnTo>
                    <a:pt x="3657600" y="0"/>
                  </a:lnTo>
                  <a:lnTo>
                    <a:pt x="0" y="0"/>
                  </a:lnTo>
                  <a:lnTo>
                    <a:pt x="0" y="2389632"/>
                  </a:lnTo>
                  <a:close/>
                </a:path>
              </a:pathLst>
            </a:custGeom>
            <a:ln w="25908">
              <a:solidFill>
                <a:srgbClr val="385D89"/>
              </a:solidFill>
            </a:ln>
          </p:spPr>
          <p:txBody>
            <a:bodyPr wrap="square" lIns="0" tIns="0" rIns="0" bIns="0" rtlCol="0"/>
            <a:lstStyle/>
            <a:p>
              <a:endParaRPr/>
            </a:p>
          </p:txBody>
        </p:sp>
        <p:sp>
          <p:nvSpPr>
            <p:cNvPr id="5" name="object 5"/>
            <p:cNvSpPr/>
            <p:nvPr/>
          </p:nvSpPr>
          <p:spPr>
            <a:xfrm>
              <a:off x="8326374" y="1262634"/>
              <a:ext cx="3657600" cy="1762125"/>
            </a:xfrm>
            <a:custGeom>
              <a:avLst/>
              <a:gdLst/>
              <a:ahLst/>
              <a:cxnLst/>
              <a:rect l="l" t="t" r="r" b="b"/>
              <a:pathLst>
                <a:path w="3657600" h="1762125">
                  <a:moveTo>
                    <a:pt x="3657600" y="0"/>
                  </a:moveTo>
                  <a:lnTo>
                    <a:pt x="0" y="0"/>
                  </a:lnTo>
                  <a:lnTo>
                    <a:pt x="0" y="1761744"/>
                  </a:lnTo>
                  <a:lnTo>
                    <a:pt x="3657600" y="1761744"/>
                  </a:lnTo>
                  <a:lnTo>
                    <a:pt x="3657600" y="0"/>
                  </a:lnTo>
                  <a:close/>
                </a:path>
              </a:pathLst>
            </a:custGeom>
            <a:solidFill>
              <a:srgbClr val="4AACC5"/>
            </a:solidFill>
          </p:spPr>
          <p:txBody>
            <a:bodyPr wrap="square" lIns="0" tIns="0" rIns="0" bIns="0" rtlCol="0"/>
            <a:lstStyle/>
            <a:p>
              <a:endParaRPr/>
            </a:p>
          </p:txBody>
        </p:sp>
        <p:sp>
          <p:nvSpPr>
            <p:cNvPr id="6" name="object 6"/>
            <p:cNvSpPr/>
            <p:nvPr/>
          </p:nvSpPr>
          <p:spPr>
            <a:xfrm>
              <a:off x="8326374" y="1262634"/>
              <a:ext cx="3657600" cy="1762125"/>
            </a:xfrm>
            <a:custGeom>
              <a:avLst/>
              <a:gdLst/>
              <a:ahLst/>
              <a:cxnLst/>
              <a:rect l="l" t="t" r="r" b="b"/>
              <a:pathLst>
                <a:path w="3657600" h="1762125">
                  <a:moveTo>
                    <a:pt x="0" y="1761744"/>
                  </a:moveTo>
                  <a:lnTo>
                    <a:pt x="3657600" y="1761744"/>
                  </a:lnTo>
                  <a:lnTo>
                    <a:pt x="3657600" y="0"/>
                  </a:lnTo>
                  <a:lnTo>
                    <a:pt x="0" y="0"/>
                  </a:lnTo>
                  <a:lnTo>
                    <a:pt x="0" y="1761744"/>
                  </a:lnTo>
                  <a:close/>
                </a:path>
              </a:pathLst>
            </a:custGeom>
            <a:ln w="25908">
              <a:solidFill>
                <a:srgbClr val="357C91"/>
              </a:solidFill>
            </a:ln>
          </p:spPr>
          <p:txBody>
            <a:bodyPr wrap="square" lIns="0" tIns="0" rIns="0" bIns="0" rtlCol="0"/>
            <a:lstStyle/>
            <a:p>
              <a:endParaRPr/>
            </a:p>
          </p:txBody>
        </p:sp>
        <p:sp>
          <p:nvSpPr>
            <p:cNvPr id="7" name="object 7"/>
            <p:cNvSpPr/>
            <p:nvPr/>
          </p:nvSpPr>
          <p:spPr>
            <a:xfrm>
              <a:off x="8522208" y="25907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8" name="object 8"/>
            <p:cNvSpPr/>
            <p:nvPr/>
          </p:nvSpPr>
          <p:spPr>
            <a:xfrm>
              <a:off x="8522208" y="25907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18" name="object 18"/>
          <p:cNvSpPr txBox="1"/>
          <p:nvPr/>
        </p:nvSpPr>
        <p:spPr>
          <a:xfrm>
            <a:off x="9270618" y="2600070"/>
            <a:ext cx="1859280"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0" dirty="0">
                <a:latin typeface="Calibri"/>
                <a:cs typeface="Calibri"/>
              </a:rPr>
              <a:t> </a:t>
            </a:r>
            <a:r>
              <a:rPr sz="2000" b="1" spc="-10" dirty="0">
                <a:latin typeface="Calibri"/>
                <a:cs typeface="Calibri"/>
              </a:rPr>
              <a:t>Row</a:t>
            </a:r>
            <a:endParaRPr sz="2000">
              <a:latin typeface="Calibri"/>
              <a:cs typeface="Calibri"/>
            </a:endParaRPr>
          </a:p>
        </p:txBody>
      </p:sp>
      <p:grpSp>
        <p:nvGrpSpPr>
          <p:cNvPr id="19" name="object 19"/>
          <p:cNvGrpSpPr/>
          <p:nvPr/>
        </p:nvGrpSpPr>
        <p:grpSpPr>
          <a:xfrm>
            <a:off x="8492997" y="3171189"/>
            <a:ext cx="3411220" cy="439420"/>
            <a:chOff x="8492997" y="3171189"/>
            <a:chExt cx="3411220" cy="439420"/>
          </a:xfrm>
        </p:grpSpPr>
        <p:sp>
          <p:nvSpPr>
            <p:cNvPr id="20" name="object 20"/>
            <p:cNvSpPr/>
            <p:nvPr/>
          </p:nvSpPr>
          <p:spPr>
            <a:xfrm>
              <a:off x="8522207" y="32003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1" name="object 21"/>
            <p:cNvSpPr/>
            <p:nvPr/>
          </p:nvSpPr>
          <p:spPr>
            <a:xfrm>
              <a:off x="8522207" y="32003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22" name="object 22"/>
          <p:cNvSpPr txBox="1"/>
          <p:nvPr/>
        </p:nvSpPr>
        <p:spPr>
          <a:xfrm>
            <a:off x="9058782" y="3209670"/>
            <a:ext cx="2280285"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400" dirty="0">
                <a:latin typeface="Calibri"/>
                <a:cs typeface="Calibri"/>
              </a:rPr>
              <a:t> </a:t>
            </a:r>
            <a:r>
              <a:rPr sz="2000" b="1" spc="-5" dirty="0">
                <a:latin typeface="Calibri"/>
                <a:cs typeface="Calibri"/>
              </a:rPr>
              <a:t>Mix</a:t>
            </a:r>
            <a:r>
              <a:rPr sz="2000" b="1" spc="-25" dirty="0">
                <a:latin typeface="Calibri"/>
                <a:cs typeface="Calibri"/>
              </a:rPr>
              <a:t> </a:t>
            </a:r>
            <a:r>
              <a:rPr sz="2000" b="1" dirty="0">
                <a:latin typeface="Calibri"/>
                <a:cs typeface="Calibri"/>
              </a:rPr>
              <a:t>Columns</a:t>
            </a:r>
            <a:endParaRPr sz="2000">
              <a:latin typeface="Calibri"/>
              <a:cs typeface="Calibri"/>
            </a:endParaRPr>
          </a:p>
        </p:txBody>
      </p:sp>
      <p:grpSp>
        <p:nvGrpSpPr>
          <p:cNvPr id="23" name="object 23"/>
          <p:cNvGrpSpPr/>
          <p:nvPr/>
        </p:nvGrpSpPr>
        <p:grpSpPr>
          <a:xfrm>
            <a:off x="8499093" y="3780790"/>
            <a:ext cx="3411220" cy="439420"/>
            <a:chOff x="8499093" y="3780790"/>
            <a:chExt cx="3411220" cy="439420"/>
          </a:xfrm>
        </p:grpSpPr>
        <p:sp>
          <p:nvSpPr>
            <p:cNvPr id="24" name="object 24"/>
            <p:cNvSpPr/>
            <p:nvPr/>
          </p:nvSpPr>
          <p:spPr>
            <a:xfrm>
              <a:off x="8528303" y="3810000"/>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5" name="object 25"/>
            <p:cNvSpPr/>
            <p:nvPr/>
          </p:nvSpPr>
          <p:spPr>
            <a:xfrm>
              <a:off x="8528303" y="3810000"/>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26" name="object 26"/>
          <p:cNvSpPr txBox="1"/>
          <p:nvPr/>
        </p:nvSpPr>
        <p:spPr>
          <a:xfrm>
            <a:off x="9390126"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sp>
        <p:nvSpPr>
          <p:cNvPr id="27" name="object 27"/>
          <p:cNvSpPr/>
          <p:nvPr/>
        </p:nvSpPr>
        <p:spPr>
          <a:xfrm>
            <a:off x="8522969" y="752094"/>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F79546"/>
            </a:solidFill>
          </a:ln>
        </p:spPr>
        <p:txBody>
          <a:bodyPr wrap="square" lIns="0" tIns="0" rIns="0" bIns="0" rtlCol="0"/>
          <a:lstStyle/>
          <a:p>
            <a:endParaRPr/>
          </a:p>
        </p:txBody>
      </p:sp>
      <p:sp>
        <p:nvSpPr>
          <p:cNvPr id="28" name="object 28"/>
          <p:cNvSpPr txBox="1"/>
          <p:nvPr/>
        </p:nvSpPr>
        <p:spPr>
          <a:xfrm>
            <a:off x="9351391" y="760298"/>
            <a:ext cx="1695450"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16-bit</a:t>
            </a:r>
            <a:r>
              <a:rPr sz="2000" b="1" spc="-55" dirty="0">
                <a:latin typeface="Calibri"/>
                <a:cs typeface="Calibri"/>
              </a:rPr>
              <a:t> </a:t>
            </a:r>
            <a:r>
              <a:rPr sz="2000" b="1" spc="-5" dirty="0">
                <a:latin typeface="Calibri"/>
                <a:cs typeface="Calibri"/>
              </a:rPr>
              <a:t>Plain</a:t>
            </a:r>
            <a:r>
              <a:rPr sz="2000" b="1" spc="-45" dirty="0">
                <a:latin typeface="Calibri"/>
                <a:cs typeface="Calibri"/>
              </a:rPr>
              <a:t> </a:t>
            </a:r>
            <a:r>
              <a:rPr sz="2000" b="1" spc="-20" dirty="0">
                <a:latin typeface="Calibri"/>
                <a:cs typeface="Calibri"/>
              </a:rPr>
              <a:t>text</a:t>
            </a:r>
            <a:endParaRPr sz="2000">
              <a:latin typeface="Calibri"/>
              <a:cs typeface="Calibri"/>
            </a:endParaRPr>
          </a:p>
        </p:txBody>
      </p:sp>
      <p:grpSp>
        <p:nvGrpSpPr>
          <p:cNvPr id="29" name="object 29"/>
          <p:cNvGrpSpPr/>
          <p:nvPr/>
        </p:nvGrpSpPr>
        <p:grpSpPr>
          <a:xfrm>
            <a:off x="8499093" y="4402582"/>
            <a:ext cx="3411220" cy="2164715"/>
            <a:chOff x="8499093" y="4402582"/>
            <a:chExt cx="3411220" cy="2164715"/>
          </a:xfrm>
        </p:grpSpPr>
        <p:sp>
          <p:nvSpPr>
            <p:cNvPr id="30" name="object 30"/>
            <p:cNvSpPr/>
            <p:nvPr/>
          </p:nvSpPr>
          <p:spPr>
            <a:xfrm>
              <a:off x="8533637"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31" name="object 31"/>
            <p:cNvSpPr/>
            <p:nvPr/>
          </p:nvSpPr>
          <p:spPr>
            <a:xfrm>
              <a:off x="8528303" y="4431792"/>
              <a:ext cx="3352800" cy="381000"/>
            </a:xfrm>
            <a:custGeom>
              <a:avLst/>
              <a:gdLst/>
              <a:ahLst/>
              <a:cxnLst/>
              <a:rect l="l" t="t" r="r" b="b"/>
              <a:pathLst>
                <a:path w="3352800" h="381000">
                  <a:moveTo>
                    <a:pt x="3352800" y="0"/>
                  </a:moveTo>
                  <a:lnTo>
                    <a:pt x="0" y="0"/>
                  </a:lnTo>
                  <a:lnTo>
                    <a:pt x="0" y="380999"/>
                  </a:lnTo>
                  <a:lnTo>
                    <a:pt x="3352800" y="380999"/>
                  </a:lnTo>
                  <a:lnTo>
                    <a:pt x="3352800" y="0"/>
                  </a:lnTo>
                  <a:close/>
                </a:path>
              </a:pathLst>
            </a:custGeom>
            <a:solidFill>
              <a:srgbClr val="FFFFFF"/>
            </a:solidFill>
          </p:spPr>
          <p:txBody>
            <a:bodyPr wrap="square" lIns="0" tIns="0" rIns="0" bIns="0" rtlCol="0"/>
            <a:lstStyle/>
            <a:p>
              <a:endParaRPr/>
            </a:p>
          </p:txBody>
        </p:sp>
        <p:sp>
          <p:nvSpPr>
            <p:cNvPr id="32" name="object 32"/>
            <p:cNvSpPr/>
            <p:nvPr/>
          </p:nvSpPr>
          <p:spPr>
            <a:xfrm>
              <a:off x="8528303" y="4431792"/>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57912">
              <a:solidFill>
                <a:srgbClr val="4F81BC"/>
              </a:solidFill>
            </a:ln>
          </p:spPr>
          <p:txBody>
            <a:bodyPr wrap="square" lIns="0" tIns="0" rIns="0" bIns="0" rtlCol="0"/>
            <a:lstStyle/>
            <a:p>
              <a:endParaRPr/>
            </a:p>
          </p:txBody>
        </p:sp>
      </p:grpSp>
      <p:sp>
        <p:nvSpPr>
          <p:cNvPr id="33" name="object 33"/>
          <p:cNvSpPr txBox="1"/>
          <p:nvPr/>
        </p:nvSpPr>
        <p:spPr>
          <a:xfrm>
            <a:off x="8760714" y="4441952"/>
            <a:ext cx="288861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25" dirty="0">
                <a:latin typeface="Calibri"/>
                <a:cs typeface="Calibri"/>
              </a:rPr>
              <a:t> </a:t>
            </a:r>
            <a:r>
              <a:rPr sz="2000" b="1" dirty="0">
                <a:latin typeface="Calibri"/>
                <a:cs typeface="Calibri"/>
              </a:rPr>
              <a:t>Nibble</a:t>
            </a:r>
            <a:r>
              <a:rPr sz="2000" b="1" spc="-4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34" name="object 34"/>
          <p:cNvGrpSpPr/>
          <p:nvPr/>
        </p:nvGrpSpPr>
        <p:grpSpPr>
          <a:xfrm>
            <a:off x="8499093" y="5012182"/>
            <a:ext cx="3411220" cy="439420"/>
            <a:chOff x="8499093" y="5012182"/>
            <a:chExt cx="3411220" cy="439420"/>
          </a:xfrm>
        </p:grpSpPr>
        <p:sp>
          <p:nvSpPr>
            <p:cNvPr id="35" name="object 35"/>
            <p:cNvSpPr/>
            <p:nvPr/>
          </p:nvSpPr>
          <p:spPr>
            <a:xfrm>
              <a:off x="8528303" y="504139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6" name="object 36"/>
            <p:cNvSpPr/>
            <p:nvPr/>
          </p:nvSpPr>
          <p:spPr>
            <a:xfrm>
              <a:off x="8528303" y="504139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37" name="object 37"/>
          <p:cNvSpPr txBox="1"/>
          <p:nvPr/>
        </p:nvSpPr>
        <p:spPr>
          <a:xfrm>
            <a:off x="9275826" y="5051552"/>
            <a:ext cx="185864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5" dirty="0">
                <a:latin typeface="Calibri"/>
                <a:cs typeface="Calibri"/>
              </a:rPr>
              <a:t> </a:t>
            </a:r>
            <a:r>
              <a:rPr sz="2000" b="1" spc="-10" dirty="0">
                <a:latin typeface="Calibri"/>
                <a:cs typeface="Calibri"/>
              </a:rPr>
              <a:t>Row</a:t>
            </a:r>
            <a:endParaRPr sz="2000">
              <a:latin typeface="Calibri"/>
              <a:cs typeface="Calibri"/>
            </a:endParaRPr>
          </a:p>
        </p:txBody>
      </p:sp>
      <p:grpSp>
        <p:nvGrpSpPr>
          <p:cNvPr id="38" name="object 38"/>
          <p:cNvGrpSpPr/>
          <p:nvPr/>
        </p:nvGrpSpPr>
        <p:grpSpPr>
          <a:xfrm>
            <a:off x="8503666" y="1981200"/>
            <a:ext cx="3411220" cy="4080510"/>
            <a:chOff x="8503666" y="1981200"/>
            <a:chExt cx="3411220" cy="4080510"/>
          </a:xfrm>
        </p:grpSpPr>
        <p:sp>
          <p:nvSpPr>
            <p:cNvPr id="39" name="object 39"/>
            <p:cNvSpPr/>
            <p:nvPr/>
          </p:nvSpPr>
          <p:spPr>
            <a:xfrm>
              <a:off x="8532876" y="5650991"/>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sp>
          <p:nvSpPr>
            <p:cNvPr id="40" name="object 40"/>
            <p:cNvSpPr/>
            <p:nvPr/>
          </p:nvSpPr>
          <p:spPr>
            <a:xfrm>
              <a:off x="8522208" y="1981200"/>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grpSp>
      <p:sp>
        <p:nvSpPr>
          <p:cNvPr id="41" name="object 41"/>
          <p:cNvSpPr txBox="1"/>
          <p:nvPr/>
        </p:nvSpPr>
        <p:spPr>
          <a:xfrm>
            <a:off x="8522207" y="1981200"/>
            <a:ext cx="3352800" cy="381000"/>
          </a:xfrm>
          <a:prstGeom prst="rect">
            <a:avLst/>
          </a:prstGeom>
          <a:ln w="57911">
            <a:solidFill>
              <a:srgbClr val="4F81BC"/>
            </a:solidFill>
          </a:ln>
        </p:spPr>
        <p:txBody>
          <a:bodyPr vert="horz" wrap="square" lIns="0" tIns="21590" rIns="0" bIns="0" rtlCol="0">
            <a:spAutoFit/>
          </a:bodyPr>
          <a:lstStyle/>
          <a:p>
            <a:pPr marL="245745">
              <a:lnSpc>
                <a:spcPct val="100000"/>
              </a:lnSpc>
              <a:spcBef>
                <a:spcPts val="170"/>
              </a:spcBef>
            </a:pPr>
            <a:r>
              <a:rPr sz="2000" b="1" spc="-10" dirty="0">
                <a:latin typeface="Calibri"/>
                <a:cs typeface="Calibri"/>
              </a:rPr>
              <a:t>Inverse </a:t>
            </a:r>
            <a:r>
              <a:rPr sz="2000" b="1" dirty="0">
                <a:latin typeface="Calibri"/>
                <a:cs typeface="Calibri"/>
              </a:rPr>
              <a:t>Nibble</a:t>
            </a:r>
            <a:r>
              <a:rPr sz="2000" b="1" spc="-3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42" name="object 42"/>
          <p:cNvGrpSpPr/>
          <p:nvPr/>
        </p:nvGrpSpPr>
        <p:grpSpPr>
          <a:xfrm>
            <a:off x="8509952" y="1356296"/>
            <a:ext cx="3378835" cy="407034"/>
            <a:chOff x="8509952" y="1356296"/>
            <a:chExt cx="3378835" cy="407034"/>
          </a:xfrm>
        </p:grpSpPr>
        <p:sp>
          <p:nvSpPr>
            <p:cNvPr id="43" name="object 43"/>
            <p:cNvSpPr/>
            <p:nvPr/>
          </p:nvSpPr>
          <p:spPr>
            <a:xfrm>
              <a:off x="8522970" y="136931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4" name="object 44"/>
            <p:cNvSpPr/>
            <p:nvPr/>
          </p:nvSpPr>
          <p:spPr>
            <a:xfrm>
              <a:off x="85229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5" name="object 45"/>
          <p:cNvSpPr txBox="1"/>
          <p:nvPr/>
        </p:nvSpPr>
        <p:spPr>
          <a:xfrm>
            <a:off x="9384918"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46" name="object 46"/>
          <p:cNvGrpSpPr/>
          <p:nvPr/>
        </p:nvGrpSpPr>
        <p:grpSpPr>
          <a:xfrm>
            <a:off x="4482020" y="960119"/>
            <a:ext cx="5881370" cy="5273040"/>
            <a:chOff x="4482020" y="960119"/>
            <a:chExt cx="5881370" cy="5273040"/>
          </a:xfrm>
        </p:grpSpPr>
        <p:pic>
          <p:nvPicPr>
            <p:cNvPr id="47" name="object 47"/>
            <p:cNvPicPr/>
            <p:nvPr/>
          </p:nvPicPr>
          <p:blipFill>
            <a:blip r:embed="rId2" cstate="print"/>
            <a:stretch>
              <a:fillRect/>
            </a:stretch>
          </p:blipFill>
          <p:spPr>
            <a:xfrm>
              <a:off x="10052304" y="5897879"/>
              <a:ext cx="310959" cy="335254"/>
            </a:xfrm>
            <a:prstGeom prst="rect">
              <a:avLst/>
            </a:prstGeom>
          </p:spPr>
        </p:pic>
        <p:pic>
          <p:nvPicPr>
            <p:cNvPr id="48" name="object 48"/>
            <p:cNvPicPr/>
            <p:nvPr/>
          </p:nvPicPr>
          <p:blipFill>
            <a:blip r:embed="rId3" cstate="print"/>
            <a:stretch>
              <a:fillRect/>
            </a:stretch>
          </p:blipFill>
          <p:spPr>
            <a:xfrm>
              <a:off x="10152888" y="6032754"/>
              <a:ext cx="114300" cy="139700"/>
            </a:xfrm>
            <a:prstGeom prst="rect">
              <a:avLst/>
            </a:prstGeom>
          </p:spPr>
        </p:pic>
        <p:pic>
          <p:nvPicPr>
            <p:cNvPr id="49" name="object 49"/>
            <p:cNvPicPr/>
            <p:nvPr/>
          </p:nvPicPr>
          <p:blipFill>
            <a:blip r:embed="rId4" cstate="print"/>
            <a:stretch>
              <a:fillRect/>
            </a:stretch>
          </p:blipFill>
          <p:spPr>
            <a:xfrm>
              <a:off x="10047732" y="5288279"/>
              <a:ext cx="310959" cy="425195"/>
            </a:xfrm>
            <a:prstGeom prst="rect">
              <a:avLst/>
            </a:prstGeom>
          </p:spPr>
        </p:pic>
        <p:pic>
          <p:nvPicPr>
            <p:cNvPr id="50" name="object 50"/>
            <p:cNvPicPr/>
            <p:nvPr/>
          </p:nvPicPr>
          <p:blipFill>
            <a:blip r:embed="rId5" cstate="print"/>
            <a:stretch>
              <a:fillRect/>
            </a:stretch>
          </p:blipFill>
          <p:spPr>
            <a:xfrm>
              <a:off x="10150855" y="5423154"/>
              <a:ext cx="114300" cy="229019"/>
            </a:xfrm>
            <a:prstGeom prst="rect">
              <a:avLst/>
            </a:prstGeom>
          </p:spPr>
        </p:pic>
        <p:pic>
          <p:nvPicPr>
            <p:cNvPr id="51" name="object 51"/>
            <p:cNvPicPr/>
            <p:nvPr/>
          </p:nvPicPr>
          <p:blipFill>
            <a:blip r:embed="rId4" cstate="print"/>
            <a:stretch>
              <a:fillRect/>
            </a:stretch>
          </p:blipFill>
          <p:spPr>
            <a:xfrm>
              <a:off x="10037064" y="4692396"/>
              <a:ext cx="310959" cy="425195"/>
            </a:xfrm>
            <a:prstGeom prst="rect">
              <a:avLst/>
            </a:prstGeom>
          </p:spPr>
        </p:pic>
        <p:pic>
          <p:nvPicPr>
            <p:cNvPr id="52" name="object 52"/>
            <p:cNvPicPr/>
            <p:nvPr/>
          </p:nvPicPr>
          <p:blipFill>
            <a:blip r:embed="rId6" cstate="print"/>
            <a:stretch>
              <a:fillRect/>
            </a:stretch>
          </p:blipFill>
          <p:spPr>
            <a:xfrm>
              <a:off x="10140188" y="4827269"/>
              <a:ext cx="114300" cy="228981"/>
            </a:xfrm>
            <a:prstGeom prst="rect">
              <a:avLst/>
            </a:prstGeom>
          </p:spPr>
        </p:pic>
        <p:pic>
          <p:nvPicPr>
            <p:cNvPr id="53" name="object 53"/>
            <p:cNvPicPr/>
            <p:nvPr/>
          </p:nvPicPr>
          <p:blipFill>
            <a:blip r:embed="rId4" cstate="print"/>
            <a:stretch>
              <a:fillRect/>
            </a:stretch>
          </p:blipFill>
          <p:spPr>
            <a:xfrm>
              <a:off x="10030967" y="4038599"/>
              <a:ext cx="310959" cy="425195"/>
            </a:xfrm>
            <a:prstGeom prst="rect">
              <a:avLst/>
            </a:prstGeom>
          </p:spPr>
        </p:pic>
        <p:pic>
          <p:nvPicPr>
            <p:cNvPr id="54" name="object 54"/>
            <p:cNvPicPr/>
            <p:nvPr/>
          </p:nvPicPr>
          <p:blipFill>
            <a:blip r:embed="rId6" cstate="print"/>
            <a:stretch>
              <a:fillRect/>
            </a:stretch>
          </p:blipFill>
          <p:spPr>
            <a:xfrm>
              <a:off x="10134092" y="4173474"/>
              <a:ext cx="114300" cy="228981"/>
            </a:xfrm>
            <a:prstGeom prst="rect">
              <a:avLst/>
            </a:prstGeom>
          </p:spPr>
        </p:pic>
        <p:pic>
          <p:nvPicPr>
            <p:cNvPr id="55" name="object 55"/>
            <p:cNvPicPr/>
            <p:nvPr/>
          </p:nvPicPr>
          <p:blipFill>
            <a:blip r:embed="rId4" cstate="print"/>
            <a:stretch>
              <a:fillRect/>
            </a:stretch>
          </p:blipFill>
          <p:spPr>
            <a:xfrm>
              <a:off x="10047732" y="3428999"/>
              <a:ext cx="310959" cy="425195"/>
            </a:xfrm>
            <a:prstGeom prst="rect">
              <a:avLst/>
            </a:prstGeom>
          </p:spPr>
        </p:pic>
        <p:pic>
          <p:nvPicPr>
            <p:cNvPr id="56" name="object 56"/>
            <p:cNvPicPr/>
            <p:nvPr/>
          </p:nvPicPr>
          <p:blipFill>
            <a:blip r:embed="rId6" cstate="print"/>
            <a:stretch>
              <a:fillRect/>
            </a:stretch>
          </p:blipFill>
          <p:spPr>
            <a:xfrm>
              <a:off x="10150855" y="3563874"/>
              <a:ext cx="114300" cy="228981"/>
            </a:xfrm>
            <a:prstGeom prst="rect">
              <a:avLst/>
            </a:prstGeom>
          </p:spPr>
        </p:pic>
        <p:pic>
          <p:nvPicPr>
            <p:cNvPr id="57" name="object 57"/>
            <p:cNvPicPr/>
            <p:nvPr/>
          </p:nvPicPr>
          <p:blipFill>
            <a:blip r:embed="rId4" cstate="print"/>
            <a:stretch>
              <a:fillRect/>
            </a:stretch>
          </p:blipFill>
          <p:spPr>
            <a:xfrm>
              <a:off x="10047732" y="2819399"/>
              <a:ext cx="310959" cy="425196"/>
            </a:xfrm>
            <a:prstGeom prst="rect">
              <a:avLst/>
            </a:prstGeom>
          </p:spPr>
        </p:pic>
        <p:pic>
          <p:nvPicPr>
            <p:cNvPr id="58" name="object 58"/>
            <p:cNvPicPr/>
            <p:nvPr/>
          </p:nvPicPr>
          <p:blipFill>
            <a:blip r:embed="rId6" cstate="print"/>
            <a:stretch>
              <a:fillRect/>
            </a:stretch>
          </p:blipFill>
          <p:spPr>
            <a:xfrm>
              <a:off x="10150855" y="2954274"/>
              <a:ext cx="114300" cy="228980"/>
            </a:xfrm>
            <a:prstGeom prst="rect">
              <a:avLst/>
            </a:prstGeom>
          </p:spPr>
        </p:pic>
        <p:pic>
          <p:nvPicPr>
            <p:cNvPr id="59" name="object 59"/>
            <p:cNvPicPr/>
            <p:nvPr/>
          </p:nvPicPr>
          <p:blipFill>
            <a:blip r:embed="rId4" cstate="print"/>
            <a:stretch>
              <a:fillRect/>
            </a:stretch>
          </p:blipFill>
          <p:spPr>
            <a:xfrm>
              <a:off x="10037064" y="2221991"/>
              <a:ext cx="310959" cy="425196"/>
            </a:xfrm>
            <a:prstGeom prst="rect">
              <a:avLst/>
            </a:prstGeom>
          </p:spPr>
        </p:pic>
        <p:pic>
          <p:nvPicPr>
            <p:cNvPr id="60" name="object 60"/>
            <p:cNvPicPr/>
            <p:nvPr/>
          </p:nvPicPr>
          <p:blipFill>
            <a:blip r:embed="rId6" cstate="print"/>
            <a:stretch>
              <a:fillRect/>
            </a:stretch>
          </p:blipFill>
          <p:spPr>
            <a:xfrm>
              <a:off x="10140188" y="2356866"/>
              <a:ext cx="114300" cy="228981"/>
            </a:xfrm>
            <a:prstGeom prst="rect">
              <a:avLst/>
            </a:prstGeom>
          </p:spPr>
        </p:pic>
        <p:pic>
          <p:nvPicPr>
            <p:cNvPr id="61" name="object 61"/>
            <p:cNvPicPr/>
            <p:nvPr/>
          </p:nvPicPr>
          <p:blipFill>
            <a:blip r:embed="rId4" cstate="print"/>
            <a:stretch>
              <a:fillRect/>
            </a:stretch>
          </p:blipFill>
          <p:spPr>
            <a:xfrm>
              <a:off x="10047732" y="1571243"/>
              <a:ext cx="310959" cy="425196"/>
            </a:xfrm>
            <a:prstGeom prst="rect">
              <a:avLst/>
            </a:prstGeom>
          </p:spPr>
        </p:pic>
        <p:pic>
          <p:nvPicPr>
            <p:cNvPr id="62" name="object 62"/>
            <p:cNvPicPr/>
            <p:nvPr/>
          </p:nvPicPr>
          <p:blipFill>
            <a:blip r:embed="rId6" cstate="print"/>
            <a:stretch>
              <a:fillRect/>
            </a:stretch>
          </p:blipFill>
          <p:spPr>
            <a:xfrm>
              <a:off x="10150855" y="1706118"/>
              <a:ext cx="114300" cy="228981"/>
            </a:xfrm>
            <a:prstGeom prst="rect">
              <a:avLst/>
            </a:prstGeom>
          </p:spPr>
        </p:pic>
        <p:pic>
          <p:nvPicPr>
            <p:cNvPr id="63" name="object 63"/>
            <p:cNvPicPr/>
            <p:nvPr/>
          </p:nvPicPr>
          <p:blipFill>
            <a:blip r:embed="rId4" cstate="print"/>
            <a:stretch>
              <a:fillRect/>
            </a:stretch>
          </p:blipFill>
          <p:spPr>
            <a:xfrm>
              <a:off x="10037064" y="960119"/>
              <a:ext cx="310959" cy="425196"/>
            </a:xfrm>
            <a:prstGeom prst="rect">
              <a:avLst/>
            </a:prstGeom>
          </p:spPr>
        </p:pic>
        <p:pic>
          <p:nvPicPr>
            <p:cNvPr id="64" name="object 64"/>
            <p:cNvPicPr/>
            <p:nvPr/>
          </p:nvPicPr>
          <p:blipFill>
            <a:blip r:embed="rId6" cstate="print"/>
            <a:stretch>
              <a:fillRect/>
            </a:stretch>
          </p:blipFill>
          <p:spPr>
            <a:xfrm>
              <a:off x="10140188" y="1094993"/>
              <a:ext cx="114300" cy="228980"/>
            </a:xfrm>
            <a:prstGeom prst="rect">
              <a:avLst/>
            </a:prstGeom>
          </p:spPr>
        </p:pic>
        <p:sp>
          <p:nvSpPr>
            <p:cNvPr id="65" name="object 65"/>
            <p:cNvSpPr/>
            <p:nvPr/>
          </p:nvSpPr>
          <p:spPr>
            <a:xfrm>
              <a:off x="4495038" y="38229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66" name="object 66"/>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67" name="object 67"/>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68" name="object 68"/>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69" name="object 69"/>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grpSp>
        <p:nvGrpSpPr>
          <p:cNvPr id="70" name="object 70"/>
          <p:cNvGrpSpPr/>
          <p:nvPr/>
        </p:nvGrpSpPr>
        <p:grpSpPr>
          <a:xfrm>
            <a:off x="4477448" y="1981136"/>
            <a:ext cx="3388360" cy="4078604"/>
            <a:chOff x="4477448" y="1981136"/>
            <a:chExt cx="3388360" cy="4078604"/>
          </a:xfrm>
        </p:grpSpPr>
        <p:sp>
          <p:nvSpPr>
            <p:cNvPr id="71" name="object 71"/>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pic>
          <p:nvPicPr>
            <p:cNvPr id="72" name="object 72"/>
            <p:cNvPicPr/>
            <p:nvPr/>
          </p:nvPicPr>
          <p:blipFill>
            <a:blip r:embed="rId7" cstate="print"/>
            <a:stretch>
              <a:fillRect/>
            </a:stretch>
          </p:blipFill>
          <p:spPr>
            <a:xfrm>
              <a:off x="6018275" y="4808219"/>
              <a:ext cx="310959" cy="1033297"/>
            </a:xfrm>
            <a:prstGeom prst="rect">
              <a:avLst/>
            </a:prstGeom>
          </p:spPr>
        </p:pic>
        <p:sp>
          <p:nvSpPr>
            <p:cNvPr id="73" name="object 73"/>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74" name="object 74"/>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75" name="object 75"/>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76" name="object 76"/>
          <p:cNvGrpSpPr/>
          <p:nvPr/>
        </p:nvGrpSpPr>
        <p:grpSpPr>
          <a:xfrm>
            <a:off x="4477448" y="1370012"/>
            <a:ext cx="3378835" cy="2629535"/>
            <a:chOff x="4477448" y="1370012"/>
            <a:chExt cx="3378835" cy="2629535"/>
          </a:xfrm>
        </p:grpSpPr>
        <p:pic>
          <p:nvPicPr>
            <p:cNvPr id="77" name="object 77"/>
            <p:cNvPicPr/>
            <p:nvPr/>
          </p:nvPicPr>
          <p:blipFill>
            <a:blip r:embed="rId8" cstate="print"/>
            <a:stretch>
              <a:fillRect/>
            </a:stretch>
          </p:blipFill>
          <p:spPr>
            <a:xfrm>
              <a:off x="6013703" y="2356103"/>
              <a:ext cx="310959" cy="1642872"/>
            </a:xfrm>
            <a:prstGeom prst="rect">
              <a:avLst/>
            </a:prstGeom>
          </p:spPr>
        </p:pic>
        <p:sp>
          <p:nvSpPr>
            <p:cNvPr id="78" name="object 78"/>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sp>
          <p:nvSpPr>
            <p:cNvPr id="79" name="object 79"/>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80" name="object 80"/>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grpSp>
        <p:nvGrpSpPr>
          <p:cNvPr id="81" name="object 81"/>
          <p:cNvGrpSpPr/>
          <p:nvPr/>
        </p:nvGrpSpPr>
        <p:grpSpPr>
          <a:xfrm>
            <a:off x="6009132" y="1127734"/>
            <a:ext cx="2677795" cy="4892675"/>
            <a:chOff x="6009132" y="1127734"/>
            <a:chExt cx="2677795" cy="4892675"/>
          </a:xfrm>
        </p:grpSpPr>
        <p:pic>
          <p:nvPicPr>
            <p:cNvPr id="82" name="object 82"/>
            <p:cNvPicPr/>
            <p:nvPr/>
          </p:nvPicPr>
          <p:blipFill>
            <a:blip r:embed="rId9" cstate="print"/>
            <a:stretch>
              <a:fillRect/>
            </a:stretch>
          </p:blipFill>
          <p:spPr>
            <a:xfrm>
              <a:off x="6009132" y="1744967"/>
              <a:ext cx="310959" cy="423684"/>
            </a:xfrm>
            <a:prstGeom prst="rect">
              <a:avLst/>
            </a:prstGeom>
          </p:spPr>
        </p:pic>
        <p:pic>
          <p:nvPicPr>
            <p:cNvPr id="83" name="object 83"/>
            <p:cNvPicPr/>
            <p:nvPr/>
          </p:nvPicPr>
          <p:blipFill>
            <a:blip r:embed="rId10" cstate="print"/>
            <a:stretch>
              <a:fillRect/>
            </a:stretch>
          </p:blipFill>
          <p:spPr>
            <a:xfrm>
              <a:off x="6109716" y="1764029"/>
              <a:ext cx="114300" cy="228600"/>
            </a:xfrm>
            <a:prstGeom prst="rect">
              <a:avLst/>
            </a:prstGeom>
          </p:spPr>
        </p:pic>
        <p:pic>
          <p:nvPicPr>
            <p:cNvPr id="84" name="object 84"/>
            <p:cNvPicPr/>
            <p:nvPr/>
          </p:nvPicPr>
          <p:blipFill>
            <a:blip r:embed="rId9" cstate="print"/>
            <a:stretch>
              <a:fillRect/>
            </a:stretch>
          </p:blipFill>
          <p:spPr>
            <a:xfrm>
              <a:off x="6022848" y="4198607"/>
              <a:ext cx="310959" cy="423684"/>
            </a:xfrm>
            <a:prstGeom prst="rect">
              <a:avLst/>
            </a:prstGeom>
          </p:spPr>
        </p:pic>
        <p:pic>
          <p:nvPicPr>
            <p:cNvPr id="85" name="object 85"/>
            <p:cNvPicPr/>
            <p:nvPr/>
          </p:nvPicPr>
          <p:blipFill>
            <a:blip r:embed="rId10" cstate="print"/>
            <a:stretch>
              <a:fillRect/>
            </a:stretch>
          </p:blipFill>
          <p:spPr>
            <a:xfrm>
              <a:off x="6123432" y="4217669"/>
              <a:ext cx="114300" cy="228600"/>
            </a:xfrm>
            <a:prstGeom prst="rect">
              <a:avLst/>
            </a:prstGeom>
          </p:spPr>
        </p:pic>
        <p:pic>
          <p:nvPicPr>
            <p:cNvPr id="86" name="object 86"/>
            <p:cNvPicPr/>
            <p:nvPr/>
          </p:nvPicPr>
          <p:blipFill>
            <a:blip r:embed="rId11" cstate="print"/>
            <a:stretch>
              <a:fillRect/>
            </a:stretch>
          </p:blipFill>
          <p:spPr>
            <a:xfrm>
              <a:off x="6009132" y="1127734"/>
              <a:ext cx="310959" cy="431317"/>
            </a:xfrm>
            <a:prstGeom prst="rect">
              <a:avLst/>
            </a:prstGeom>
          </p:spPr>
        </p:pic>
        <p:pic>
          <p:nvPicPr>
            <p:cNvPr id="87" name="object 87"/>
            <p:cNvPicPr/>
            <p:nvPr/>
          </p:nvPicPr>
          <p:blipFill>
            <a:blip r:embed="rId12" cstate="print"/>
            <a:stretch>
              <a:fillRect/>
            </a:stretch>
          </p:blipFill>
          <p:spPr>
            <a:xfrm>
              <a:off x="6109716" y="1146809"/>
              <a:ext cx="114300" cy="236219"/>
            </a:xfrm>
            <a:prstGeom prst="rect">
              <a:avLst/>
            </a:prstGeom>
          </p:spPr>
        </p:pic>
        <p:pic>
          <p:nvPicPr>
            <p:cNvPr id="88" name="object 88"/>
            <p:cNvPicPr/>
            <p:nvPr/>
          </p:nvPicPr>
          <p:blipFill>
            <a:blip r:embed="rId13" cstate="print"/>
            <a:stretch>
              <a:fillRect/>
            </a:stretch>
          </p:blipFill>
          <p:spPr>
            <a:xfrm>
              <a:off x="7799832" y="1425003"/>
              <a:ext cx="877849" cy="310959"/>
            </a:xfrm>
            <a:prstGeom prst="rect">
              <a:avLst/>
            </a:prstGeom>
          </p:spPr>
        </p:pic>
        <p:sp>
          <p:nvSpPr>
            <p:cNvPr id="89" name="object 89"/>
            <p:cNvSpPr/>
            <p:nvPr/>
          </p:nvSpPr>
          <p:spPr>
            <a:xfrm>
              <a:off x="7842885" y="1504822"/>
              <a:ext cx="681355" cy="114300"/>
            </a:xfrm>
            <a:custGeom>
              <a:avLst/>
              <a:gdLst/>
              <a:ahLst/>
              <a:cxnLst/>
              <a:rect l="l" t="t" r="r" b="b"/>
              <a:pathLst>
                <a:path w="681354" h="114300">
                  <a:moveTo>
                    <a:pt x="644841" y="37718"/>
                  </a:moveTo>
                  <a:lnTo>
                    <a:pt x="585470" y="37718"/>
                  </a:lnTo>
                  <a:lnTo>
                    <a:pt x="586232" y="75818"/>
                  </a:lnTo>
                  <a:lnTo>
                    <a:pt x="567096" y="76175"/>
                  </a:lnTo>
                  <a:lnTo>
                    <a:pt x="567817" y="114300"/>
                  </a:lnTo>
                  <a:lnTo>
                    <a:pt x="681101" y="54990"/>
                  </a:lnTo>
                  <a:lnTo>
                    <a:pt x="644841" y="37718"/>
                  </a:lnTo>
                  <a:close/>
                </a:path>
                <a:path w="681354" h="114300">
                  <a:moveTo>
                    <a:pt x="566377" y="38075"/>
                  </a:moveTo>
                  <a:lnTo>
                    <a:pt x="0" y="48640"/>
                  </a:lnTo>
                  <a:lnTo>
                    <a:pt x="762" y="86740"/>
                  </a:lnTo>
                  <a:lnTo>
                    <a:pt x="567096" y="76175"/>
                  </a:lnTo>
                  <a:lnTo>
                    <a:pt x="566377" y="38075"/>
                  </a:lnTo>
                  <a:close/>
                </a:path>
                <a:path w="681354" h="114300">
                  <a:moveTo>
                    <a:pt x="585470" y="37718"/>
                  </a:moveTo>
                  <a:lnTo>
                    <a:pt x="566377" y="38075"/>
                  </a:lnTo>
                  <a:lnTo>
                    <a:pt x="567096" y="76175"/>
                  </a:lnTo>
                  <a:lnTo>
                    <a:pt x="586232" y="75818"/>
                  </a:lnTo>
                  <a:lnTo>
                    <a:pt x="585470" y="37718"/>
                  </a:lnTo>
                  <a:close/>
                </a:path>
                <a:path w="681354" h="114300">
                  <a:moveTo>
                    <a:pt x="565658" y="0"/>
                  </a:moveTo>
                  <a:lnTo>
                    <a:pt x="566377" y="38075"/>
                  </a:lnTo>
                  <a:lnTo>
                    <a:pt x="585470" y="37718"/>
                  </a:lnTo>
                  <a:lnTo>
                    <a:pt x="644841" y="37718"/>
                  </a:lnTo>
                  <a:lnTo>
                    <a:pt x="565658" y="0"/>
                  </a:lnTo>
                  <a:close/>
                </a:path>
              </a:pathLst>
            </a:custGeom>
            <a:solidFill>
              <a:srgbClr val="8063A1"/>
            </a:solidFill>
          </p:spPr>
          <p:txBody>
            <a:bodyPr wrap="square" lIns="0" tIns="0" rIns="0" bIns="0" rtlCol="0"/>
            <a:lstStyle/>
            <a:p>
              <a:endParaRPr/>
            </a:p>
          </p:txBody>
        </p:sp>
        <p:pic>
          <p:nvPicPr>
            <p:cNvPr id="90" name="object 90"/>
            <p:cNvPicPr/>
            <p:nvPr/>
          </p:nvPicPr>
          <p:blipFill>
            <a:blip r:embed="rId14" cstate="print"/>
            <a:stretch>
              <a:fillRect/>
            </a:stretch>
          </p:blipFill>
          <p:spPr>
            <a:xfrm>
              <a:off x="7799832" y="3866451"/>
              <a:ext cx="882396" cy="310959"/>
            </a:xfrm>
            <a:prstGeom prst="rect">
              <a:avLst/>
            </a:prstGeom>
          </p:spPr>
        </p:pic>
        <p:sp>
          <p:nvSpPr>
            <p:cNvPr id="91" name="object 91"/>
            <p:cNvSpPr/>
            <p:nvPr/>
          </p:nvSpPr>
          <p:spPr>
            <a:xfrm>
              <a:off x="7843011" y="3941952"/>
              <a:ext cx="686435" cy="114300"/>
            </a:xfrm>
            <a:custGeom>
              <a:avLst/>
              <a:gdLst/>
              <a:ahLst/>
              <a:cxnLst/>
              <a:rect l="l" t="t" r="r" b="b"/>
              <a:pathLst>
                <a:path w="686434" h="114300">
                  <a:moveTo>
                    <a:pt x="572643" y="0"/>
                  </a:moveTo>
                  <a:lnTo>
                    <a:pt x="572050" y="38071"/>
                  </a:lnTo>
                  <a:lnTo>
                    <a:pt x="591058" y="38354"/>
                  </a:lnTo>
                  <a:lnTo>
                    <a:pt x="590550" y="76454"/>
                  </a:lnTo>
                  <a:lnTo>
                    <a:pt x="571453" y="76454"/>
                  </a:lnTo>
                  <a:lnTo>
                    <a:pt x="570865" y="114300"/>
                  </a:lnTo>
                  <a:lnTo>
                    <a:pt x="649414" y="76454"/>
                  </a:lnTo>
                  <a:lnTo>
                    <a:pt x="590550" y="76454"/>
                  </a:lnTo>
                  <a:lnTo>
                    <a:pt x="571458" y="76170"/>
                  </a:lnTo>
                  <a:lnTo>
                    <a:pt x="650002" y="76170"/>
                  </a:lnTo>
                  <a:lnTo>
                    <a:pt x="686054" y="58801"/>
                  </a:lnTo>
                  <a:lnTo>
                    <a:pt x="572643" y="0"/>
                  </a:lnTo>
                  <a:close/>
                </a:path>
                <a:path w="686434" h="114300">
                  <a:moveTo>
                    <a:pt x="572050" y="38071"/>
                  </a:moveTo>
                  <a:lnTo>
                    <a:pt x="571458" y="76170"/>
                  </a:lnTo>
                  <a:lnTo>
                    <a:pt x="590550" y="76454"/>
                  </a:lnTo>
                  <a:lnTo>
                    <a:pt x="591058" y="38354"/>
                  </a:lnTo>
                  <a:lnTo>
                    <a:pt x="572050" y="38071"/>
                  </a:lnTo>
                  <a:close/>
                </a:path>
                <a:path w="686434" h="114300">
                  <a:moveTo>
                    <a:pt x="508" y="29591"/>
                  </a:moveTo>
                  <a:lnTo>
                    <a:pt x="0" y="67691"/>
                  </a:lnTo>
                  <a:lnTo>
                    <a:pt x="571458" y="76170"/>
                  </a:lnTo>
                  <a:lnTo>
                    <a:pt x="572050" y="38071"/>
                  </a:lnTo>
                  <a:lnTo>
                    <a:pt x="508" y="29591"/>
                  </a:lnTo>
                  <a:close/>
                </a:path>
              </a:pathLst>
            </a:custGeom>
            <a:solidFill>
              <a:srgbClr val="8063A1"/>
            </a:solidFill>
          </p:spPr>
          <p:txBody>
            <a:bodyPr wrap="square" lIns="0" tIns="0" rIns="0" bIns="0" rtlCol="0"/>
            <a:lstStyle/>
            <a:p>
              <a:endParaRPr/>
            </a:p>
          </p:txBody>
        </p:sp>
        <p:pic>
          <p:nvPicPr>
            <p:cNvPr id="92" name="object 92"/>
            <p:cNvPicPr/>
            <p:nvPr/>
          </p:nvPicPr>
          <p:blipFill>
            <a:blip r:embed="rId15" cstate="print"/>
            <a:stretch>
              <a:fillRect/>
            </a:stretch>
          </p:blipFill>
          <p:spPr>
            <a:xfrm>
              <a:off x="7799832" y="5708903"/>
              <a:ext cx="886993" cy="310959"/>
            </a:xfrm>
            <a:prstGeom prst="rect">
              <a:avLst/>
            </a:prstGeom>
          </p:spPr>
        </p:pic>
        <p:sp>
          <p:nvSpPr>
            <p:cNvPr id="93" name="object 93"/>
            <p:cNvSpPr/>
            <p:nvPr/>
          </p:nvSpPr>
          <p:spPr>
            <a:xfrm>
              <a:off x="7843139" y="5785230"/>
              <a:ext cx="691515" cy="114300"/>
            </a:xfrm>
            <a:custGeom>
              <a:avLst/>
              <a:gdLst/>
              <a:ahLst/>
              <a:cxnLst/>
              <a:rect l="l" t="t" r="r" b="b"/>
              <a:pathLst>
                <a:path w="691515" h="114300">
                  <a:moveTo>
                    <a:pt x="577087" y="0"/>
                  </a:moveTo>
                  <a:lnTo>
                    <a:pt x="576876" y="38109"/>
                  </a:lnTo>
                  <a:lnTo>
                    <a:pt x="595883" y="38214"/>
                  </a:lnTo>
                  <a:lnTo>
                    <a:pt x="595629" y="76314"/>
                  </a:lnTo>
                  <a:lnTo>
                    <a:pt x="576664" y="76314"/>
                  </a:lnTo>
                  <a:lnTo>
                    <a:pt x="576452" y="114300"/>
                  </a:lnTo>
                  <a:lnTo>
                    <a:pt x="653448" y="76314"/>
                  </a:lnTo>
                  <a:lnTo>
                    <a:pt x="595629" y="76314"/>
                  </a:lnTo>
                  <a:lnTo>
                    <a:pt x="653661" y="76209"/>
                  </a:lnTo>
                  <a:lnTo>
                    <a:pt x="691006" y="57785"/>
                  </a:lnTo>
                  <a:lnTo>
                    <a:pt x="577087" y="0"/>
                  </a:lnTo>
                  <a:close/>
                </a:path>
                <a:path w="691515" h="114300">
                  <a:moveTo>
                    <a:pt x="576876" y="38109"/>
                  </a:moveTo>
                  <a:lnTo>
                    <a:pt x="576664" y="76209"/>
                  </a:lnTo>
                  <a:lnTo>
                    <a:pt x="595629" y="76314"/>
                  </a:lnTo>
                  <a:lnTo>
                    <a:pt x="595883" y="38214"/>
                  </a:lnTo>
                  <a:lnTo>
                    <a:pt x="576876" y="38109"/>
                  </a:lnTo>
                  <a:close/>
                </a:path>
                <a:path w="691515" h="114300">
                  <a:moveTo>
                    <a:pt x="253" y="34925"/>
                  </a:moveTo>
                  <a:lnTo>
                    <a:pt x="0" y="73025"/>
                  </a:lnTo>
                  <a:lnTo>
                    <a:pt x="576664" y="76209"/>
                  </a:lnTo>
                  <a:lnTo>
                    <a:pt x="576876" y="38109"/>
                  </a:lnTo>
                  <a:lnTo>
                    <a:pt x="253" y="34925"/>
                  </a:lnTo>
                  <a:close/>
                </a:path>
              </a:pathLst>
            </a:custGeom>
            <a:solidFill>
              <a:srgbClr val="8063A1"/>
            </a:solidFill>
          </p:spPr>
          <p:txBody>
            <a:bodyPr wrap="square" lIns="0" tIns="0" rIns="0" bIns="0" rtlCol="0"/>
            <a:lstStyle/>
            <a:p>
              <a:endParaRPr/>
            </a:p>
          </p:txBody>
        </p:sp>
      </p:grpSp>
      <p:sp>
        <p:nvSpPr>
          <p:cNvPr id="94" name="object 94"/>
          <p:cNvSpPr txBox="1"/>
          <p:nvPr/>
        </p:nvSpPr>
        <p:spPr>
          <a:xfrm>
            <a:off x="6983730" y="4991861"/>
            <a:ext cx="1196340" cy="447040"/>
          </a:xfrm>
          <a:prstGeom prst="rect">
            <a:avLst/>
          </a:prstGeom>
          <a:solidFill>
            <a:srgbClr val="4F81BC"/>
          </a:solidFill>
          <a:ln w="25907">
            <a:solidFill>
              <a:srgbClr val="385D89"/>
            </a:solidFill>
          </a:ln>
        </p:spPr>
        <p:txBody>
          <a:bodyPr vert="horz" wrap="square" lIns="0" tIns="26669" rIns="0" bIns="0" rtlCol="0">
            <a:spAutoFit/>
          </a:bodyPr>
          <a:lstStyle/>
          <a:p>
            <a:pPr marL="90805">
              <a:lnSpc>
                <a:spcPct val="100000"/>
              </a:lnSpc>
              <a:spcBef>
                <a:spcPts val="209"/>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96" name="object 96"/>
          <p:cNvSpPr txBox="1"/>
          <p:nvPr/>
        </p:nvSpPr>
        <p:spPr>
          <a:xfrm>
            <a:off x="5899530" y="5726353"/>
            <a:ext cx="487680" cy="317500"/>
          </a:xfrm>
          <a:prstGeom prst="rect">
            <a:avLst/>
          </a:prstGeom>
        </p:spPr>
        <p:txBody>
          <a:bodyPr vert="horz" wrap="square" lIns="0" tIns="8890" rIns="0" bIns="0" rtlCol="0">
            <a:spAutoFit/>
          </a:bodyPr>
          <a:lstStyle/>
          <a:p>
            <a:pPr marL="12700">
              <a:lnSpc>
                <a:spcPct val="100000"/>
              </a:lnSpc>
              <a:spcBef>
                <a:spcPts val="70"/>
              </a:spcBef>
            </a:pPr>
            <a:r>
              <a:rPr sz="3000" spc="7" baseline="11111" dirty="0">
                <a:latin typeface="Cambria Math"/>
                <a:cs typeface="Cambria Math"/>
              </a:rPr>
              <a:t>𝒘</a:t>
            </a:r>
            <a:r>
              <a:rPr sz="1450" spc="5" dirty="0">
                <a:latin typeface="Cambria Math"/>
                <a:cs typeface="Cambria Math"/>
              </a:rPr>
              <a:t>𝟒,</a:t>
            </a:r>
            <a:r>
              <a:rPr sz="1450" spc="15" dirty="0">
                <a:latin typeface="Cambria Math"/>
                <a:cs typeface="Cambria Math"/>
              </a:rPr>
              <a:t>𝟓</a:t>
            </a:r>
            <a:endParaRPr sz="1450">
              <a:latin typeface="Cambria Math"/>
              <a:cs typeface="Cambria Math"/>
            </a:endParaRPr>
          </a:p>
        </p:txBody>
      </p:sp>
      <p:sp>
        <p:nvSpPr>
          <p:cNvPr id="97" name="object 97"/>
          <p:cNvSpPr txBox="1"/>
          <p:nvPr/>
        </p:nvSpPr>
        <p:spPr>
          <a:xfrm>
            <a:off x="9395206" y="5725083"/>
            <a:ext cx="1630680" cy="280035"/>
          </a:xfrm>
          <a:prstGeom prst="rect">
            <a:avLst/>
          </a:prstGeom>
        </p:spPr>
        <p:txBody>
          <a:bodyPr vert="horz" wrap="square" lIns="0" tIns="0" rIns="0" bIns="0" rtlCol="0">
            <a:spAutoFit/>
          </a:bodyPr>
          <a:lstStyle/>
          <a:p>
            <a:pPr marL="12700">
              <a:lnSpc>
                <a:spcPts val="2005"/>
              </a:lnSpc>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sp>
        <p:nvSpPr>
          <p:cNvPr id="98" name="object 98"/>
          <p:cNvSpPr txBox="1"/>
          <p:nvPr/>
        </p:nvSpPr>
        <p:spPr>
          <a:xfrm>
            <a:off x="9277857" y="6245682"/>
            <a:ext cx="1861820" cy="280035"/>
          </a:xfrm>
          <a:prstGeom prst="rect">
            <a:avLst/>
          </a:prstGeom>
        </p:spPr>
        <p:txBody>
          <a:bodyPr vert="horz" wrap="square" lIns="0" tIns="0" rIns="0" bIns="0" rtlCol="0">
            <a:spAutoFit/>
          </a:bodyPr>
          <a:lstStyle/>
          <a:p>
            <a:pPr marL="12700">
              <a:lnSpc>
                <a:spcPts val="2005"/>
              </a:lnSpc>
            </a:pPr>
            <a:r>
              <a:rPr sz="2000" b="1" dirty="0">
                <a:latin typeface="Calibri"/>
                <a:cs typeface="Calibri"/>
              </a:rPr>
              <a:t>16-bit</a:t>
            </a:r>
            <a:r>
              <a:rPr sz="2000" b="1" spc="-60" dirty="0">
                <a:latin typeface="Calibri"/>
                <a:cs typeface="Calibri"/>
              </a:rPr>
              <a:t> </a:t>
            </a:r>
            <a:r>
              <a:rPr sz="2000" b="1" spc="-5" dirty="0">
                <a:latin typeface="Calibri"/>
                <a:cs typeface="Calibri"/>
              </a:rPr>
              <a:t>Cipher</a:t>
            </a:r>
            <a:r>
              <a:rPr sz="2000" b="1" spc="-45" dirty="0">
                <a:latin typeface="Calibri"/>
                <a:cs typeface="Calibri"/>
              </a:rPr>
              <a:t> </a:t>
            </a:r>
            <a:r>
              <a:rPr sz="2000" b="1" spc="-20" dirty="0">
                <a:latin typeface="Calibri"/>
                <a:cs typeface="Calibri"/>
              </a:rPr>
              <a:t>text</a:t>
            </a:r>
            <a:endParaRPr sz="2000">
              <a:latin typeface="Calibri"/>
              <a:cs typeface="Calibri"/>
            </a:endParaRPr>
          </a:p>
        </p:txBody>
      </p:sp>
      <p:sp>
        <p:nvSpPr>
          <p:cNvPr id="95" name="object 95"/>
          <p:cNvSpPr txBox="1"/>
          <p:nvPr/>
        </p:nvSpPr>
        <p:spPr>
          <a:xfrm>
            <a:off x="7009638" y="2602229"/>
            <a:ext cx="1198245" cy="447040"/>
          </a:xfrm>
          <a:prstGeom prst="rect">
            <a:avLst/>
          </a:prstGeom>
          <a:solidFill>
            <a:srgbClr val="4AACC5"/>
          </a:solidFill>
          <a:ln w="25907">
            <a:solidFill>
              <a:srgbClr val="357C91"/>
            </a:solidFill>
          </a:ln>
        </p:spPr>
        <p:txBody>
          <a:bodyPr vert="horz" wrap="square" lIns="0" tIns="26034" rIns="0" bIns="0" rtlCol="0">
            <a:spAutoFit/>
          </a:bodyPr>
          <a:lstStyle/>
          <a:p>
            <a:pPr marL="91440">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pic>
        <p:nvPicPr>
          <p:cNvPr id="101" name="Graphic 21"/>
          <p:cNvPicPr>
            <a:picLocks noChangeAspect="1"/>
          </p:cNvPicPr>
          <p:nvPr/>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3809" y="5247058"/>
            <a:ext cx="2305141" cy="1076343"/>
          </a:xfrm>
          <a:prstGeom prst="rect">
            <a:avLst/>
          </a:prstGeom>
        </p:spPr>
      </p:pic>
      <p:sp>
        <p:nvSpPr>
          <p:cNvPr id="99"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Decryption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144604738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8326374" y="1262634"/>
            <a:ext cx="3657600" cy="4225036"/>
            <a:chOff x="8326374" y="1262634"/>
            <a:chExt cx="3657600" cy="4225036"/>
          </a:xfrm>
        </p:grpSpPr>
        <p:sp>
          <p:nvSpPr>
            <p:cNvPr id="3" name="object 3"/>
            <p:cNvSpPr/>
            <p:nvPr/>
          </p:nvSpPr>
          <p:spPr>
            <a:xfrm>
              <a:off x="8326374" y="3097530"/>
              <a:ext cx="3657600" cy="2390140"/>
            </a:xfrm>
            <a:custGeom>
              <a:avLst/>
              <a:gdLst/>
              <a:ahLst/>
              <a:cxnLst/>
              <a:rect l="l" t="t" r="r" b="b"/>
              <a:pathLst>
                <a:path w="3657600" h="2390140">
                  <a:moveTo>
                    <a:pt x="3657600" y="0"/>
                  </a:moveTo>
                  <a:lnTo>
                    <a:pt x="0" y="0"/>
                  </a:lnTo>
                  <a:lnTo>
                    <a:pt x="0" y="2389632"/>
                  </a:lnTo>
                  <a:lnTo>
                    <a:pt x="3657600" y="2389632"/>
                  </a:lnTo>
                  <a:lnTo>
                    <a:pt x="3657600" y="0"/>
                  </a:lnTo>
                  <a:close/>
                </a:path>
              </a:pathLst>
            </a:custGeom>
            <a:solidFill>
              <a:srgbClr val="4F81BC"/>
            </a:solidFill>
          </p:spPr>
          <p:txBody>
            <a:bodyPr wrap="square" lIns="0" tIns="0" rIns="0" bIns="0" rtlCol="0"/>
            <a:lstStyle/>
            <a:p>
              <a:endParaRPr/>
            </a:p>
          </p:txBody>
        </p:sp>
        <p:sp>
          <p:nvSpPr>
            <p:cNvPr id="4" name="object 4"/>
            <p:cNvSpPr/>
            <p:nvPr/>
          </p:nvSpPr>
          <p:spPr>
            <a:xfrm>
              <a:off x="8326374" y="3097530"/>
              <a:ext cx="3657600" cy="2390140"/>
            </a:xfrm>
            <a:custGeom>
              <a:avLst/>
              <a:gdLst/>
              <a:ahLst/>
              <a:cxnLst/>
              <a:rect l="l" t="t" r="r" b="b"/>
              <a:pathLst>
                <a:path w="3657600" h="2390140">
                  <a:moveTo>
                    <a:pt x="0" y="2389632"/>
                  </a:moveTo>
                  <a:lnTo>
                    <a:pt x="3657600" y="2389632"/>
                  </a:lnTo>
                  <a:lnTo>
                    <a:pt x="3657600" y="0"/>
                  </a:lnTo>
                  <a:lnTo>
                    <a:pt x="0" y="0"/>
                  </a:lnTo>
                  <a:lnTo>
                    <a:pt x="0" y="2389632"/>
                  </a:lnTo>
                  <a:close/>
                </a:path>
              </a:pathLst>
            </a:custGeom>
            <a:ln w="25908">
              <a:solidFill>
                <a:srgbClr val="385D89"/>
              </a:solidFill>
            </a:ln>
          </p:spPr>
          <p:txBody>
            <a:bodyPr wrap="square" lIns="0" tIns="0" rIns="0" bIns="0" rtlCol="0"/>
            <a:lstStyle/>
            <a:p>
              <a:endParaRPr/>
            </a:p>
          </p:txBody>
        </p:sp>
        <p:sp>
          <p:nvSpPr>
            <p:cNvPr id="5" name="object 5"/>
            <p:cNvSpPr/>
            <p:nvPr/>
          </p:nvSpPr>
          <p:spPr>
            <a:xfrm>
              <a:off x="8326374" y="1262634"/>
              <a:ext cx="3657600" cy="1762125"/>
            </a:xfrm>
            <a:custGeom>
              <a:avLst/>
              <a:gdLst/>
              <a:ahLst/>
              <a:cxnLst/>
              <a:rect l="l" t="t" r="r" b="b"/>
              <a:pathLst>
                <a:path w="3657600" h="1762125">
                  <a:moveTo>
                    <a:pt x="3657600" y="0"/>
                  </a:moveTo>
                  <a:lnTo>
                    <a:pt x="0" y="0"/>
                  </a:lnTo>
                  <a:lnTo>
                    <a:pt x="0" y="1761744"/>
                  </a:lnTo>
                  <a:lnTo>
                    <a:pt x="3657600" y="1761744"/>
                  </a:lnTo>
                  <a:lnTo>
                    <a:pt x="3657600" y="0"/>
                  </a:lnTo>
                  <a:close/>
                </a:path>
              </a:pathLst>
            </a:custGeom>
            <a:solidFill>
              <a:srgbClr val="4F81BC"/>
            </a:solidFill>
          </p:spPr>
          <p:txBody>
            <a:bodyPr wrap="square" lIns="0" tIns="0" rIns="0" bIns="0" rtlCol="0"/>
            <a:lstStyle/>
            <a:p>
              <a:endParaRPr/>
            </a:p>
          </p:txBody>
        </p:sp>
        <p:sp>
          <p:nvSpPr>
            <p:cNvPr id="6" name="object 6"/>
            <p:cNvSpPr/>
            <p:nvPr/>
          </p:nvSpPr>
          <p:spPr>
            <a:xfrm>
              <a:off x="8326374" y="1262634"/>
              <a:ext cx="3657600" cy="1762125"/>
            </a:xfrm>
            <a:custGeom>
              <a:avLst/>
              <a:gdLst/>
              <a:ahLst/>
              <a:cxnLst/>
              <a:rect l="l" t="t" r="r" b="b"/>
              <a:pathLst>
                <a:path w="3657600" h="1762125">
                  <a:moveTo>
                    <a:pt x="0" y="1761744"/>
                  </a:moveTo>
                  <a:lnTo>
                    <a:pt x="3657600" y="1761744"/>
                  </a:lnTo>
                  <a:lnTo>
                    <a:pt x="3657600" y="0"/>
                  </a:lnTo>
                  <a:lnTo>
                    <a:pt x="0" y="0"/>
                  </a:lnTo>
                  <a:lnTo>
                    <a:pt x="0" y="1761744"/>
                  </a:lnTo>
                  <a:close/>
                </a:path>
              </a:pathLst>
            </a:custGeom>
            <a:ln w="25908">
              <a:solidFill>
                <a:srgbClr val="385D89"/>
              </a:solidFill>
            </a:ln>
          </p:spPr>
          <p:txBody>
            <a:bodyPr wrap="square" lIns="0" tIns="0" rIns="0" bIns="0" rtlCol="0"/>
            <a:lstStyle/>
            <a:p>
              <a:endParaRPr/>
            </a:p>
          </p:txBody>
        </p:sp>
        <p:sp>
          <p:nvSpPr>
            <p:cNvPr id="7" name="object 7"/>
            <p:cNvSpPr/>
            <p:nvPr/>
          </p:nvSpPr>
          <p:spPr>
            <a:xfrm>
              <a:off x="8522970" y="2591561"/>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4AACC5"/>
            </a:solidFill>
          </p:spPr>
          <p:txBody>
            <a:bodyPr wrap="square" lIns="0" tIns="0" rIns="0" bIns="0" rtlCol="0"/>
            <a:lstStyle/>
            <a:p>
              <a:endParaRPr/>
            </a:p>
          </p:txBody>
        </p:sp>
        <p:sp>
          <p:nvSpPr>
            <p:cNvPr id="8" name="object 8"/>
            <p:cNvSpPr/>
            <p:nvPr/>
          </p:nvSpPr>
          <p:spPr>
            <a:xfrm>
              <a:off x="8522970" y="2591561"/>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357C91"/>
              </a:solidFill>
            </a:ln>
          </p:spPr>
          <p:txBody>
            <a:bodyPr wrap="square" lIns="0" tIns="0" rIns="0" bIns="0" rtlCol="0"/>
            <a:lstStyle/>
            <a:p>
              <a:endParaRPr/>
            </a:p>
          </p:txBody>
        </p:sp>
      </p:grpSp>
      <p:sp>
        <p:nvSpPr>
          <p:cNvPr id="18" name="object 18"/>
          <p:cNvSpPr txBox="1"/>
          <p:nvPr/>
        </p:nvSpPr>
        <p:spPr>
          <a:xfrm>
            <a:off x="9270618" y="2600070"/>
            <a:ext cx="1859280" cy="330835"/>
          </a:xfrm>
          <a:prstGeom prst="rect">
            <a:avLst/>
          </a:prstGeom>
        </p:spPr>
        <p:txBody>
          <a:bodyPr vert="horz" wrap="square" lIns="0" tIns="13335" rIns="0" bIns="0" rtlCol="0">
            <a:spAutoFit/>
          </a:bodyPr>
          <a:lstStyle/>
          <a:p>
            <a:pPr marL="12700">
              <a:lnSpc>
                <a:spcPct val="100000"/>
              </a:lnSpc>
              <a:spcBef>
                <a:spcPts val="105"/>
              </a:spcBef>
            </a:pPr>
            <a:r>
              <a:rPr sz="2000" b="1" spc="-10" dirty="0">
                <a:solidFill>
                  <a:srgbClr val="FFFFFF"/>
                </a:solidFill>
                <a:latin typeface="Calibri"/>
                <a:cs typeface="Calibri"/>
              </a:rPr>
              <a:t>Inverse</a:t>
            </a:r>
            <a:r>
              <a:rPr sz="2000" b="1" spc="-35" dirty="0">
                <a:solidFill>
                  <a:srgbClr val="FFFFFF"/>
                </a:solidFill>
                <a:latin typeface="Calibri"/>
                <a:cs typeface="Calibri"/>
              </a:rPr>
              <a:t> </a:t>
            </a:r>
            <a:r>
              <a:rPr sz="2000" b="1" dirty="0">
                <a:solidFill>
                  <a:srgbClr val="FFFFFF"/>
                </a:solidFill>
                <a:latin typeface="Calibri"/>
                <a:cs typeface="Calibri"/>
              </a:rPr>
              <a:t>Shift</a:t>
            </a:r>
            <a:r>
              <a:rPr sz="2000" b="1" spc="-50" dirty="0">
                <a:solidFill>
                  <a:srgbClr val="FFFFFF"/>
                </a:solidFill>
                <a:latin typeface="Calibri"/>
                <a:cs typeface="Calibri"/>
              </a:rPr>
              <a:t> </a:t>
            </a:r>
            <a:r>
              <a:rPr sz="2000" b="1" spc="-10" dirty="0">
                <a:solidFill>
                  <a:srgbClr val="FFFFFF"/>
                </a:solidFill>
                <a:latin typeface="Calibri"/>
                <a:cs typeface="Calibri"/>
              </a:rPr>
              <a:t>Row</a:t>
            </a:r>
            <a:endParaRPr sz="2000">
              <a:latin typeface="Calibri"/>
              <a:cs typeface="Calibri"/>
            </a:endParaRPr>
          </a:p>
        </p:txBody>
      </p:sp>
      <p:grpSp>
        <p:nvGrpSpPr>
          <p:cNvPr id="19" name="object 19"/>
          <p:cNvGrpSpPr/>
          <p:nvPr/>
        </p:nvGrpSpPr>
        <p:grpSpPr>
          <a:xfrm>
            <a:off x="8492997" y="3171189"/>
            <a:ext cx="3411220" cy="439420"/>
            <a:chOff x="8492997" y="3171189"/>
            <a:chExt cx="3411220" cy="439420"/>
          </a:xfrm>
        </p:grpSpPr>
        <p:sp>
          <p:nvSpPr>
            <p:cNvPr id="20" name="object 20"/>
            <p:cNvSpPr/>
            <p:nvPr/>
          </p:nvSpPr>
          <p:spPr>
            <a:xfrm>
              <a:off x="8522207" y="32003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1" name="object 21"/>
            <p:cNvSpPr/>
            <p:nvPr/>
          </p:nvSpPr>
          <p:spPr>
            <a:xfrm>
              <a:off x="8522207" y="32003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22" name="object 22"/>
          <p:cNvSpPr txBox="1"/>
          <p:nvPr/>
        </p:nvSpPr>
        <p:spPr>
          <a:xfrm>
            <a:off x="9058782" y="3209670"/>
            <a:ext cx="2280285"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400" dirty="0">
                <a:latin typeface="Calibri"/>
                <a:cs typeface="Calibri"/>
              </a:rPr>
              <a:t> </a:t>
            </a:r>
            <a:r>
              <a:rPr sz="2000" b="1" spc="-5" dirty="0">
                <a:latin typeface="Calibri"/>
                <a:cs typeface="Calibri"/>
              </a:rPr>
              <a:t>Mix</a:t>
            </a:r>
            <a:r>
              <a:rPr sz="2000" b="1" spc="-25" dirty="0">
                <a:latin typeface="Calibri"/>
                <a:cs typeface="Calibri"/>
              </a:rPr>
              <a:t> </a:t>
            </a:r>
            <a:r>
              <a:rPr sz="2000" b="1" dirty="0">
                <a:latin typeface="Calibri"/>
                <a:cs typeface="Calibri"/>
              </a:rPr>
              <a:t>Columns</a:t>
            </a:r>
            <a:endParaRPr sz="2000">
              <a:latin typeface="Calibri"/>
              <a:cs typeface="Calibri"/>
            </a:endParaRPr>
          </a:p>
        </p:txBody>
      </p:sp>
      <p:grpSp>
        <p:nvGrpSpPr>
          <p:cNvPr id="23" name="object 23"/>
          <p:cNvGrpSpPr/>
          <p:nvPr/>
        </p:nvGrpSpPr>
        <p:grpSpPr>
          <a:xfrm>
            <a:off x="8499093" y="3780790"/>
            <a:ext cx="3411220" cy="439420"/>
            <a:chOff x="8499093" y="3780790"/>
            <a:chExt cx="3411220" cy="439420"/>
          </a:xfrm>
        </p:grpSpPr>
        <p:sp>
          <p:nvSpPr>
            <p:cNvPr id="24" name="object 24"/>
            <p:cNvSpPr/>
            <p:nvPr/>
          </p:nvSpPr>
          <p:spPr>
            <a:xfrm>
              <a:off x="8528303" y="3810000"/>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5" name="object 25"/>
            <p:cNvSpPr/>
            <p:nvPr/>
          </p:nvSpPr>
          <p:spPr>
            <a:xfrm>
              <a:off x="8528303" y="3810000"/>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26" name="object 26"/>
          <p:cNvSpPr txBox="1"/>
          <p:nvPr/>
        </p:nvSpPr>
        <p:spPr>
          <a:xfrm>
            <a:off x="9390126"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sp>
        <p:nvSpPr>
          <p:cNvPr id="27" name="object 27"/>
          <p:cNvSpPr/>
          <p:nvPr/>
        </p:nvSpPr>
        <p:spPr>
          <a:xfrm>
            <a:off x="8522969" y="752094"/>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F79546"/>
            </a:solidFill>
          </a:ln>
        </p:spPr>
        <p:txBody>
          <a:bodyPr wrap="square" lIns="0" tIns="0" rIns="0" bIns="0" rtlCol="0"/>
          <a:lstStyle/>
          <a:p>
            <a:endParaRPr/>
          </a:p>
        </p:txBody>
      </p:sp>
      <p:sp>
        <p:nvSpPr>
          <p:cNvPr id="28" name="object 28"/>
          <p:cNvSpPr txBox="1"/>
          <p:nvPr/>
        </p:nvSpPr>
        <p:spPr>
          <a:xfrm>
            <a:off x="9351391" y="760298"/>
            <a:ext cx="1695450"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16-bit</a:t>
            </a:r>
            <a:r>
              <a:rPr sz="2000" b="1" spc="-55" dirty="0">
                <a:latin typeface="Calibri"/>
                <a:cs typeface="Calibri"/>
              </a:rPr>
              <a:t> </a:t>
            </a:r>
            <a:r>
              <a:rPr sz="2000" b="1" spc="-5" dirty="0">
                <a:latin typeface="Calibri"/>
                <a:cs typeface="Calibri"/>
              </a:rPr>
              <a:t>Plain</a:t>
            </a:r>
            <a:r>
              <a:rPr sz="2000" b="1" spc="-45" dirty="0">
                <a:latin typeface="Calibri"/>
                <a:cs typeface="Calibri"/>
              </a:rPr>
              <a:t> </a:t>
            </a:r>
            <a:r>
              <a:rPr sz="2000" b="1" spc="-20" dirty="0">
                <a:latin typeface="Calibri"/>
                <a:cs typeface="Calibri"/>
              </a:rPr>
              <a:t>text</a:t>
            </a:r>
            <a:endParaRPr sz="2000">
              <a:latin typeface="Calibri"/>
              <a:cs typeface="Calibri"/>
            </a:endParaRPr>
          </a:p>
        </p:txBody>
      </p:sp>
      <p:grpSp>
        <p:nvGrpSpPr>
          <p:cNvPr id="29" name="object 29"/>
          <p:cNvGrpSpPr/>
          <p:nvPr/>
        </p:nvGrpSpPr>
        <p:grpSpPr>
          <a:xfrm>
            <a:off x="8499093" y="4402582"/>
            <a:ext cx="3411220" cy="2164715"/>
            <a:chOff x="8499093" y="4402582"/>
            <a:chExt cx="3411220" cy="2164715"/>
          </a:xfrm>
        </p:grpSpPr>
        <p:sp>
          <p:nvSpPr>
            <p:cNvPr id="30" name="object 30"/>
            <p:cNvSpPr/>
            <p:nvPr/>
          </p:nvSpPr>
          <p:spPr>
            <a:xfrm>
              <a:off x="8533637"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31" name="object 31"/>
            <p:cNvSpPr/>
            <p:nvPr/>
          </p:nvSpPr>
          <p:spPr>
            <a:xfrm>
              <a:off x="8528303" y="4431792"/>
              <a:ext cx="3352800" cy="381000"/>
            </a:xfrm>
            <a:custGeom>
              <a:avLst/>
              <a:gdLst/>
              <a:ahLst/>
              <a:cxnLst/>
              <a:rect l="l" t="t" r="r" b="b"/>
              <a:pathLst>
                <a:path w="3352800" h="381000">
                  <a:moveTo>
                    <a:pt x="3352800" y="0"/>
                  </a:moveTo>
                  <a:lnTo>
                    <a:pt x="0" y="0"/>
                  </a:lnTo>
                  <a:lnTo>
                    <a:pt x="0" y="380999"/>
                  </a:lnTo>
                  <a:lnTo>
                    <a:pt x="3352800" y="380999"/>
                  </a:lnTo>
                  <a:lnTo>
                    <a:pt x="3352800" y="0"/>
                  </a:lnTo>
                  <a:close/>
                </a:path>
              </a:pathLst>
            </a:custGeom>
            <a:solidFill>
              <a:srgbClr val="FFFFFF"/>
            </a:solidFill>
          </p:spPr>
          <p:txBody>
            <a:bodyPr wrap="square" lIns="0" tIns="0" rIns="0" bIns="0" rtlCol="0"/>
            <a:lstStyle/>
            <a:p>
              <a:endParaRPr/>
            </a:p>
          </p:txBody>
        </p:sp>
        <p:sp>
          <p:nvSpPr>
            <p:cNvPr id="32" name="object 32"/>
            <p:cNvSpPr/>
            <p:nvPr/>
          </p:nvSpPr>
          <p:spPr>
            <a:xfrm>
              <a:off x="8528303" y="4431792"/>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57912">
              <a:solidFill>
                <a:srgbClr val="4F81BC"/>
              </a:solidFill>
            </a:ln>
          </p:spPr>
          <p:txBody>
            <a:bodyPr wrap="square" lIns="0" tIns="0" rIns="0" bIns="0" rtlCol="0"/>
            <a:lstStyle/>
            <a:p>
              <a:endParaRPr/>
            </a:p>
          </p:txBody>
        </p:sp>
      </p:grpSp>
      <p:sp>
        <p:nvSpPr>
          <p:cNvPr id="33" name="object 33"/>
          <p:cNvSpPr txBox="1"/>
          <p:nvPr/>
        </p:nvSpPr>
        <p:spPr>
          <a:xfrm>
            <a:off x="8760714" y="4441952"/>
            <a:ext cx="288861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25" dirty="0">
                <a:latin typeface="Calibri"/>
                <a:cs typeface="Calibri"/>
              </a:rPr>
              <a:t> </a:t>
            </a:r>
            <a:r>
              <a:rPr sz="2000" b="1" dirty="0">
                <a:latin typeface="Calibri"/>
                <a:cs typeface="Calibri"/>
              </a:rPr>
              <a:t>Nibble</a:t>
            </a:r>
            <a:r>
              <a:rPr sz="2000" b="1" spc="-4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34" name="object 34"/>
          <p:cNvGrpSpPr/>
          <p:nvPr/>
        </p:nvGrpSpPr>
        <p:grpSpPr>
          <a:xfrm>
            <a:off x="8499093" y="5012182"/>
            <a:ext cx="3411220" cy="439420"/>
            <a:chOff x="8499093" y="5012182"/>
            <a:chExt cx="3411220" cy="439420"/>
          </a:xfrm>
        </p:grpSpPr>
        <p:sp>
          <p:nvSpPr>
            <p:cNvPr id="35" name="object 35"/>
            <p:cNvSpPr/>
            <p:nvPr/>
          </p:nvSpPr>
          <p:spPr>
            <a:xfrm>
              <a:off x="8528303" y="504139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6" name="object 36"/>
            <p:cNvSpPr/>
            <p:nvPr/>
          </p:nvSpPr>
          <p:spPr>
            <a:xfrm>
              <a:off x="8528303" y="504139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37" name="object 37"/>
          <p:cNvSpPr txBox="1"/>
          <p:nvPr/>
        </p:nvSpPr>
        <p:spPr>
          <a:xfrm>
            <a:off x="9275826" y="5051552"/>
            <a:ext cx="185864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5" dirty="0">
                <a:latin typeface="Calibri"/>
                <a:cs typeface="Calibri"/>
              </a:rPr>
              <a:t> </a:t>
            </a:r>
            <a:r>
              <a:rPr sz="2000" b="1" spc="-10" dirty="0">
                <a:latin typeface="Calibri"/>
                <a:cs typeface="Calibri"/>
              </a:rPr>
              <a:t>Row</a:t>
            </a:r>
            <a:endParaRPr sz="2000">
              <a:latin typeface="Calibri"/>
              <a:cs typeface="Calibri"/>
            </a:endParaRPr>
          </a:p>
        </p:txBody>
      </p:sp>
      <p:grpSp>
        <p:nvGrpSpPr>
          <p:cNvPr id="38" name="object 38"/>
          <p:cNvGrpSpPr/>
          <p:nvPr/>
        </p:nvGrpSpPr>
        <p:grpSpPr>
          <a:xfrm>
            <a:off x="8503666" y="1981961"/>
            <a:ext cx="3411220" cy="4079240"/>
            <a:chOff x="8503666" y="1981961"/>
            <a:chExt cx="3411220" cy="4079240"/>
          </a:xfrm>
        </p:grpSpPr>
        <p:sp>
          <p:nvSpPr>
            <p:cNvPr id="39" name="object 39"/>
            <p:cNvSpPr/>
            <p:nvPr/>
          </p:nvSpPr>
          <p:spPr>
            <a:xfrm>
              <a:off x="8532876" y="5650991"/>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sp>
          <p:nvSpPr>
            <p:cNvPr id="40" name="object 40"/>
            <p:cNvSpPr/>
            <p:nvPr/>
          </p:nvSpPr>
          <p:spPr>
            <a:xfrm>
              <a:off x="8522970" y="1981961"/>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4AACC5"/>
            </a:solidFill>
          </p:spPr>
          <p:txBody>
            <a:bodyPr wrap="square" lIns="0" tIns="0" rIns="0" bIns="0" rtlCol="0"/>
            <a:lstStyle/>
            <a:p>
              <a:endParaRPr/>
            </a:p>
          </p:txBody>
        </p:sp>
      </p:grpSp>
      <p:sp>
        <p:nvSpPr>
          <p:cNvPr id="41" name="object 41"/>
          <p:cNvSpPr txBox="1"/>
          <p:nvPr/>
        </p:nvSpPr>
        <p:spPr>
          <a:xfrm>
            <a:off x="8522969" y="1981961"/>
            <a:ext cx="3352800" cy="381000"/>
          </a:xfrm>
          <a:prstGeom prst="rect">
            <a:avLst/>
          </a:prstGeom>
          <a:ln w="25907">
            <a:solidFill>
              <a:srgbClr val="357C91"/>
            </a:solidFill>
          </a:ln>
        </p:spPr>
        <p:txBody>
          <a:bodyPr vert="horz" wrap="square" lIns="0" tIns="20955" rIns="0" bIns="0" rtlCol="0">
            <a:spAutoFit/>
          </a:bodyPr>
          <a:lstStyle/>
          <a:p>
            <a:pPr marL="245110">
              <a:lnSpc>
                <a:spcPct val="100000"/>
              </a:lnSpc>
              <a:spcBef>
                <a:spcPts val="165"/>
              </a:spcBef>
            </a:pPr>
            <a:r>
              <a:rPr sz="2000" b="1" spc="-10" dirty="0">
                <a:solidFill>
                  <a:srgbClr val="FFFFFF"/>
                </a:solidFill>
                <a:latin typeface="Calibri"/>
                <a:cs typeface="Calibri"/>
              </a:rPr>
              <a:t>Inverse </a:t>
            </a:r>
            <a:r>
              <a:rPr sz="2000" b="1" dirty="0">
                <a:solidFill>
                  <a:srgbClr val="FFFFFF"/>
                </a:solidFill>
                <a:latin typeface="Calibri"/>
                <a:cs typeface="Calibri"/>
              </a:rPr>
              <a:t>Nibble</a:t>
            </a:r>
            <a:r>
              <a:rPr sz="2000" b="1" spc="-35" dirty="0">
                <a:solidFill>
                  <a:srgbClr val="FFFFFF"/>
                </a:solidFill>
                <a:latin typeface="Calibri"/>
                <a:cs typeface="Calibri"/>
              </a:rPr>
              <a:t> </a:t>
            </a:r>
            <a:r>
              <a:rPr sz="2000" b="1" spc="-5" dirty="0">
                <a:solidFill>
                  <a:srgbClr val="FFFFFF"/>
                </a:solidFill>
                <a:latin typeface="Calibri"/>
                <a:cs typeface="Calibri"/>
              </a:rPr>
              <a:t>Substitution</a:t>
            </a:r>
            <a:endParaRPr sz="2000">
              <a:latin typeface="Calibri"/>
              <a:cs typeface="Calibri"/>
            </a:endParaRPr>
          </a:p>
        </p:txBody>
      </p:sp>
      <p:grpSp>
        <p:nvGrpSpPr>
          <p:cNvPr id="42" name="object 42"/>
          <p:cNvGrpSpPr/>
          <p:nvPr/>
        </p:nvGrpSpPr>
        <p:grpSpPr>
          <a:xfrm>
            <a:off x="8509952" y="1356296"/>
            <a:ext cx="3378835" cy="407034"/>
            <a:chOff x="8509952" y="1356296"/>
            <a:chExt cx="3378835" cy="407034"/>
          </a:xfrm>
        </p:grpSpPr>
        <p:sp>
          <p:nvSpPr>
            <p:cNvPr id="43" name="object 43"/>
            <p:cNvSpPr/>
            <p:nvPr/>
          </p:nvSpPr>
          <p:spPr>
            <a:xfrm>
              <a:off x="8522970" y="136931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4" name="object 44"/>
            <p:cNvSpPr/>
            <p:nvPr/>
          </p:nvSpPr>
          <p:spPr>
            <a:xfrm>
              <a:off x="85229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5" name="object 45"/>
          <p:cNvSpPr txBox="1"/>
          <p:nvPr/>
        </p:nvSpPr>
        <p:spPr>
          <a:xfrm>
            <a:off x="9384918"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46" name="object 46"/>
          <p:cNvGrpSpPr/>
          <p:nvPr/>
        </p:nvGrpSpPr>
        <p:grpSpPr>
          <a:xfrm>
            <a:off x="4482020" y="960119"/>
            <a:ext cx="5881370" cy="5273040"/>
            <a:chOff x="4482020" y="960119"/>
            <a:chExt cx="5881370" cy="5273040"/>
          </a:xfrm>
        </p:grpSpPr>
        <p:pic>
          <p:nvPicPr>
            <p:cNvPr id="47" name="object 47"/>
            <p:cNvPicPr/>
            <p:nvPr/>
          </p:nvPicPr>
          <p:blipFill>
            <a:blip r:embed="rId2" cstate="print"/>
            <a:stretch>
              <a:fillRect/>
            </a:stretch>
          </p:blipFill>
          <p:spPr>
            <a:xfrm>
              <a:off x="10052304" y="5897879"/>
              <a:ext cx="310959" cy="335254"/>
            </a:xfrm>
            <a:prstGeom prst="rect">
              <a:avLst/>
            </a:prstGeom>
          </p:spPr>
        </p:pic>
        <p:pic>
          <p:nvPicPr>
            <p:cNvPr id="48" name="object 48"/>
            <p:cNvPicPr/>
            <p:nvPr/>
          </p:nvPicPr>
          <p:blipFill>
            <a:blip r:embed="rId3" cstate="print"/>
            <a:stretch>
              <a:fillRect/>
            </a:stretch>
          </p:blipFill>
          <p:spPr>
            <a:xfrm>
              <a:off x="10152888" y="6032754"/>
              <a:ext cx="114300" cy="139700"/>
            </a:xfrm>
            <a:prstGeom prst="rect">
              <a:avLst/>
            </a:prstGeom>
          </p:spPr>
        </p:pic>
        <p:pic>
          <p:nvPicPr>
            <p:cNvPr id="49" name="object 49"/>
            <p:cNvPicPr/>
            <p:nvPr/>
          </p:nvPicPr>
          <p:blipFill>
            <a:blip r:embed="rId4" cstate="print"/>
            <a:stretch>
              <a:fillRect/>
            </a:stretch>
          </p:blipFill>
          <p:spPr>
            <a:xfrm>
              <a:off x="10047732" y="5288279"/>
              <a:ext cx="310959" cy="425195"/>
            </a:xfrm>
            <a:prstGeom prst="rect">
              <a:avLst/>
            </a:prstGeom>
          </p:spPr>
        </p:pic>
        <p:pic>
          <p:nvPicPr>
            <p:cNvPr id="50" name="object 50"/>
            <p:cNvPicPr/>
            <p:nvPr/>
          </p:nvPicPr>
          <p:blipFill>
            <a:blip r:embed="rId5" cstate="print"/>
            <a:stretch>
              <a:fillRect/>
            </a:stretch>
          </p:blipFill>
          <p:spPr>
            <a:xfrm>
              <a:off x="10150855" y="5423154"/>
              <a:ext cx="114300" cy="229019"/>
            </a:xfrm>
            <a:prstGeom prst="rect">
              <a:avLst/>
            </a:prstGeom>
          </p:spPr>
        </p:pic>
        <p:pic>
          <p:nvPicPr>
            <p:cNvPr id="51" name="object 51"/>
            <p:cNvPicPr/>
            <p:nvPr/>
          </p:nvPicPr>
          <p:blipFill>
            <a:blip r:embed="rId4" cstate="print"/>
            <a:stretch>
              <a:fillRect/>
            </a:stretch>
          </p:blipFill>
          <p:spPr>
            <a:xfrm>
              <a:off x="10037064" y="4692396"/>
              <a:ext cx="310959" cy="425195"/>
            </a:xfrm>
            <a:prstGeom prst="rect">
              <a:avLst/>
            </a:prstGeom>
          </p:spPr>
        </p:pic>
        <p:pic>
          <p:nvPicPr>
            <p:cNvPr id="52" name="object 52"/>
            <p:cNvPicPr/>
            <p:nvPr/>
          </p:nvPicPr>
          <p:blipFill>
            <a:blip r:embed="rId6" cstate="print"/>
            <a:stretch>
              <a:fillRect/>
            </a:stretch>
          </p:blipFill>
          <p:spPr>
            <a:xfrm>
              <a:off x="10140188" y="4827269"/>
              <a:ext cx="114300" cy="228981"/>
            </a:xfrm>
            <a:prstGeom prst="rect">
              <a:avLst/>
            </a:prstGeom>
          </p:spPr>
        </p:pic>
        <p:pic>
          <p:nvPicPr>
            <p:cNvPr id="53" name="object 53"/>
            <p:cNvPicPr/>
            <p:nvPr/>
          </p:nvPicPr>
          <p:blipFill>
            <a:blip r:embed="rId4" cstate="print"/>
            <a:stretch>
              <a:fillRect/>
            </a:stretch>
          </p:blipFill>
          <p:spPr>
            <a:xfrm>
              <a:off x="10030967" y="4038599"/>
              <a:ext cx="310959" cy="425195"/>
            </a:xfrm>
            <a:prstGeom prst="rect">
              <a:avLst/>
            </a:prstGeom>
          </p:spPr>
        </p:pic>
        <p:pic>
          <p:nvPicPr>
            <p:cNvPr id="54" name="object 54"/>
            <p:cNvPicPr/>
            <p:nvPr/>
          </p:nvPicPr>
          <p:blipFill>
            <a:blip r:embed="rId6" cstate="print"/>
            <a:stretch>
              <a:fillRect/>
            </a:stretch>
          </p:blipFill>
          <p:spPr>
            <a:xfrm>
              <a:off x="10134092" y="4173474"/>
              <a:ext cx="114300" cy="228981"/>
            </a:xfrm>
            <a:prstGeom prst="rect">
              <a:avLst/>
            </a:prstGeom>
          </p:spPr>
        </p:pic>
        <p:pic>
          <p:nvPicPr>
            <p:cNvPr id="55" name="object 55"/>
            <p:cNvPicPr/>
            <p:nvPr/>
          </p:nvPicPr>
          <p:blipFill>
            <a:blip r:embed="rId4" cstate="print"/>
            <a:stretch>
              <a:fillRect/>
            </a:stretch>
          </p:blipFill>
          <p:spPr>
            <a:xfrm>
              <a:off x="10047732" y="3428999"/>
              <a:ext cx="310959" cy="425195"/>
            </a:xfrm>
            <a:prstGeom prst="rect">
              <a:avLst/>
            </a:prstGeom>
          </p:spPr>
        </p:pic>
        <p:pic>
          <p:nvPicPr>
            <p:cNvPr id="56" name="object 56"/>
            <p:cNvPicPr/>
            <p:nvPr/>
          </p:nvPicPr>
          <p:blipFill>
            <a:blip r:embed="rId6" cstate="print"/>
            <a:stretch>
              <a:fillRect/>
            </a:stretch>
          </p:blipFill>
          <p:spPr>
            <a:xfrm>
              <a:off x="10150855" y="3563874"/>
              <a:ext cx="114300" cy="228981"/>
            </a:xfrm>
            <a:prstGeom prst="rect">
              <a:avLst/>
            </a:prstGeom>
          </p:spPr>
        </p:pic>
        <p:pic>
          <p:nvPicPr>
            <p:cNvPr id="57" name="object 57"/>
            <p:cNvPicPr/>
            <p:nvPr/>
          </p:nvPicPr>
          <p:blipFill>
            <a:blip r:embed="rId4" cstate="print"/>
            <a:stretch>
              <a:fillRect/>
            </a:stretch>
          </p:blipFill>
          <p:spPr>
            <a:xfrm>
              <a:off x="10047732" y="2819399"/>
              <a:ext cx="310959" cy="425196"/>
            </a:xfrm>
            <a:prstGeom prst="rect">
              <a:avLst/>
            </a:prstGeom>
          </p:spPr>
        </p:pic>
        <p:pic>
          <p:nvPicPr>
            <p:cNvPr id="58" name="object 58"/>
            <p:cNvPicPr/>
            <p:nvPr/>
          </p:nvPicPr>
          <p:blipFill>
            <a:blip r:embed="rId6" cstate="print"/>
            <a:stretch>
              <a:fillRect/>
            </a:stretch>
          </p:blipFill>
          <p:spPr>
            <a:xfrm>
              <a:off x="10150855" y="2954274"/>
              <a:ext cx="114300" cy="228980"/>
            </a:xfrm>
            <a:prstGeom prst="rect">
              <a:avLst/>
            </a:prstGeom>
          </p:spPr>
        </p:pic>
        <p:pic>
          <p:nvPicPr>
            <p:cNvPr id="59" name="object 59"/>
            <p:cNvPicPr/>
            <p:nvPr/>
          </p:nvPicPr>
          <p:blipFill>
            <a:blip r:embed="rId4" cstate="print"/>
            <a:stretch>
              <a:fillRect/>
            </a:stretch>
          </p:blipFill>
          <p:spPr>
            <a:xfrm>
              <a:off x="10037064" y="2221991"/>
              <a:ext cx="310959" cy="425196"/>
            </a:xfrm>
            <a:prstGeom prst="rect">
              <a:avLst/>
            </a:prstGeom>
          </p:spPr>
        </p:pic>
        <p:pic>
          <p:nvPicPr>
            <p:cNvPr id="60" name="object 60"/>
            <p:cNvPicPr/>
            <p:nvPr/>
          </p:nvPicPr>
          <p:blipFill>
            <a:blip r:embed="rId6" cstate="print"/>
            <a:stretch>
              <a:fillRect/>
            </a:stretch>
          </p:blipFill>
          <p:spPr>
            <a:xfrm>
              <a:off x="10140188" y="2356866"/>
              <a:ext cx="114300" cy="228981"/>
            </a:xfrm>
            <a:prstGeom prst="rect">
              <a:avLst/>
            </a:prstGeom>
          </p:spPr>
        </p:pic>
        <p:pic>
          <p:nvPicPr>
            <p:cNvPr id="61" name="object 61"/>
            <p:cNvPicPr/>
            <p:nvPr/>
          </p:nvPicPr>
          <p:blipFill>
            <a:blip r:embed="rId4" cstate="print"/>
            <a:stretch>
              <a:fillRect/>
            </a:stretch>
          </p:blipFill>
          <p:spPr>
            <a:xfrm>
              <a:off x="10047732" y="1571243"/>
              <a:ext cx="310959" cy="425196"/>
            </a:xfrm>
            <a:prstGeom prst="rect">
              <a:avLst/>
            </a:prstGeom>
          </p:spPr>
        </p:pic>
        <p:pic>
          <p:nvPicPr>
            <p:cNvPr id="62" name="object 62"/>
            <p:cNvPicPr/>
            <p:nvPr/>
          </p:nvPicPr>
          <p:blipFill>
            <a:blip r:embed="rId6" cstate="print"/>
            <a:stretch>
              <a:fillRect/>
            </a:stretch>
          </p:blipFill>
          <p:spPr>
            <a:xfrm>
              <a:off x="10150855" y="1706118"/>
              <a:ext cx="114300" cy="228981"/>
            </a:xfrm>
            <a:prstGeom prst="rect">
              <a:avLst/>
            </a:prstGeom>
          </p:spPr>
        </p:pic>
        <p:pic>
          <p:nvPicPr>
            <p:cNvPr id="63" name="object 63"/>
            <p:cNvPicPr/>
            <p:nvPr/>
          </p:nvPicPr>
          <p:blipFill>
            <a:blip r:embed="rId4" cstate="print"/>
            <a:stretch>
              <a:fillRect/>
            </a:stretch>
          </p:blipFill>
          <p:spPr>
            <a:xfrm>
              <a:off x="10037064" y="960119"/>
              <a:ext cx="310959" cy="425196"/>
            </a:xfrm>
            <a:prstGeom prst="rect">
              <a:avLst/>
            </a:prstGeom>
          </p:spPr>
        </p:pic>
        <p:pic>
          <p:nvPicPr>
            <p:cNvPr id="64" name="object 64"/>
            <p:cNvPicPr/>
            <p:nvPr/>
          </p:nvPicPr>
          <p:blipFill>
            <a:blip r:embed="rId6" cstate="print"/>
            <a:stretch>
              <a:fillRect/>
            </a:stretch>
          </p:blipFill>
          <p:spPr>
            <a:xfrm>
              <a:off x="10140188" y="1094993"/>
              <a:ext cx="114300" cy="228980"/>
            </a:xfrm>
            <a:prstGeom prst="rect">
              <a:avLst/>
            </a:prstGeom>
          </p:spPr>
        </p:pic>
        <p:sp>
          <p:nvSpPr>
            <p:cNvPr id="65" name="object 65"/>
            <p:cNvSpPr/>
            <p:nvPr/>
          </p:nvSpPr>
          <p:spPr>
            <a:xfrm>
              <a:off x="4495038" y="38229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66" name="object 66"/>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67" name="object 67"/>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68" name="object 68"/>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69" name="object 69"/>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grpSp>
        <p:nvGrpSpPr>
          <p:cNvPr id="70" name="object 70"/>
          <p:cNvGrpSpPr/>
          <p:nvPr/>
        </p:nvGrpSpPr>
        <p:grpSpPr>
          <a:xfrm>
            <a:off x="4477448" y="1981136"/>
            <a:ext cx="3388360" cy="4078604"/>
            <a:chOff x="4477448" y="1981136"/>
            <a:chExt cx="3388360" cy="4078604"/>
          </a:xfrm>
        </p:grpSpPr>
        <p:sp>
          <p:nvSpPr>
            <p:cNvPr id="71" name="object 71"/>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pic>
          <p:nvPicPr>
            <p:cNvPr id="72" name="object 72"/>
            <p:cNvPicPr/>
            <p:nvPr/>
          </p:nvPicPr>
          <p:blipFill>
            <a:blip r:embed="rId7" cstate="print"/>
            <a:stretch>
              <a:fillRect/>
            </a:stretch>
          </p:blipFill>
          <p:spPr>
            <a:xfrm>
              <a:off x="6018275" y="4808219"/>
              <a:ext cx="310959" cy="1033297"/>
            </a:xfrm>
            <a:prstGeom prst="rect">
              <a:avLst/>
            </a:prstGeom>
          </p:spPr>
        </p:pic>
        <p:sp>
          <p:nvSpPr>
            <p:cNvPr id="73" name="object 73"/>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74" name="object 74"/>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75" name="object 75"/>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76" name="object 76"/>
          <p:cNvGrpSpPr/>
          <p:nvPr/>
        </p:nvGrpSpPr>
        <p:grpSpPr>
          <a:xfrm>
            <a:off x="4477448" y="1370012"/>
            <a:ext cx="3378835" cy="2629535"/>
            <a:chOff x="4477448" y="1370012"/>
            <a:chExt cx="3378835" cy="2629535"/>
          </a:xfrm>
        </p:grpSpPr>
        <p:pic>
          <p:nvPicPr>
            <p:cNvPr id="77" name="object 77"/>
            <p:cNvPicPr/>
            <p:nvPr/>
          </p:nvPicPr>
          <p:blipFill>
            <a:blip r:embed="rId8" cstate="print"/>
            <a:stretch>
              <a:fillRect/>
            </a:stretch>
          </p:blipFill>
          <p:spPr>
            <a:xfrm>
              <a:off x="6013703" y="2356103"/>
              <a:ext cx="310959" cy="1642872"/>
            </a:xfrm>
            <a:prstGeom prst="rect">
              <a:avLst/>
            </a:prstGeom>
          </p:spPr>
        </p:pic>
        <p:sp>
          <p:nvSpPr>
            <p:cNvPr id="78" name="object 78"/>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sp>
          <p:nvSpPr>
            <p:cNvPr id="79" name="object 79"/>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80" name="object 80"/>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grpSp>
        <p:nvGrpSpPr>
          <p:cNvPr id="81" name="object 81"/>
          <p:cNvGrpSpPr/>
          <p:nvPr/>
        </p:nvGrpSpPr>
        <p:grpSpPr>
          <a:xfrm>
            <a:off x="6009132" y="1127734"/>
            <a:ext cx="2677795" cy="4892675"/>
            <a:chOff x="6009132" y="1127734"/>
            <a:chExt cx="2677795" cy="4892675"/>
          </a:xfrm>
        </p:grpSpPr>
        <p:pic>
          <p:nvPicPr>
            <p:cNvPr id="82" name="object 82"/>
            <p:cNvPicPr/>
            <p:nvPr/>
          </p:nvPicPr>
          <p:blipFill>
            <a:blip r:embed="rId9" cstate="print"/>
            <a:stretch>
              <a:fillRect/>
            </a:stretch>
          </p:blipFill>
          <p:spPr>
            <a:xfrm>
              <a:off x="6009132" y="1744967"/>
              <a:ext cx="310959" cy="423684"/>
            </a:xfrm>
            <a:prstGeom prst="rect">
              <a:avLst/>
            </a:prstGeom>
          </p:spPr>
        </p:pic>
        <p:pic>
          <p:nvPicPr>
            <p:cNvPr id="83" name="object 83"/>
            <p:cNvPicPr/>
            <p:nvPr/>
          </p:nvPicPr>
          <p:blipFill>
            <a:blip r:embed="rId10" cstate="print"/>
            <a:stretch>
              <a:fillRect/>
            </a:stretch>
          </p:blipFill>
          <p:spPr>
            <a:xfrm>
              <a:off x="6109716" y="1764029"/>
              <a:ext cx="114300" cy="228600"/>
            </a:xfrm>
            <a:prstGeom prst="rect">
              <a:avLst/>
            </a:prstGeom>
          </p:spPr>
        </p:pic>
        <p:pic>
          <p:nvPicPr>
            <p:cNvPr id="84" name="object 84"/>
            <p:cNvPicPr/>
            <p:nvPr/>
          </p:nvPicPr>
          <p:blipFill>
            <a:blip r:embed="rId9" cstate="print"/>
            <a:stretch>
              <a:fillRect/>
            </a:stretch>
          </p:blipFill>
          <p:spPr>
            <a:xfrm>
              <a:off x="6022848" y="4198607"/>
              <a:ext cx="310959" cy="423684"/>
            </a:xfrm>
            <a:prstGeom prst="rect">
              <a:avLst/>
            </a:prstGeom>
          </p:spPr>
        </p:pic>
        <p:pic>
          <p:nvPicPr>
            <p:cNvPr id="85" name="object 85"/>
            <p:cNvPicPr/>
            <p:nvPr/>
          </p:nvPicPr>
          <p:blipFill>
            <a:blip r:embed="rId10" cstate="print"/>
            <a:stretch>
              <a:fillRect/>
            </a:stretch>
          </p:blipFill>
          <p:spPr>
            <a:xfrm>
              <a:off x="6123432" y="4217669"/>
              <a:ext cx="114300" cy="228600"/>
            </a:xfrm>
            <a:prstGeom prst="rect">
              <a:avLst/>
            </a:prstGeom>
          </p:spPr>
        </p:pic>
        <p:pic>
          <p:nvPicPr>
            <p:cNvPr id="86" name="object 86"/>
            <p:cNvPicPr/>
            <p:nvPr/>
          </p:nvPicPr>
          <p:blipFill>
            <a:blip r:embed="rId11" cstate="print"/>
            <a:stretch>
              <a:fillRect/>
            </a:stretch>
          </p:blipFill>
          <p:spPr>
            <a:xfrm>
              <a:off x="6009132" y="1127734"/>
              <a:ext cx="310959" cy="431317"/>
            </a:xfrm>
            <a:prstGeom prst="rect">
              <a:avLst/>
            </a:prstGeom>
          </p:spPr>
        </p:pic>
        <p:pic>
          <p:nvPicPr>
            <p:cNvPr id="87" name="object 87"/>
            <p:cNvPicPr/>
            <p:nvPr/>
          </p:nvPicPr>
          <p:blipFill>
            <a:blip r:embed="rId12" cstate="print"/>
            <a:stretch>
              <a:fillRect/>
            </a:stretch>
          </p:blipFill>
          <p:spPr>
            <a:xfrm>
              <a:off x="6109716" y="1146809"/>
              <a:ext cx="114300" cy="236219"/>
            </a:xfrm>
            <a:prstGeom prst="rect">
              <a:avLst/>
            </a:prstGeom>
          </p:spPr>
        </p:pic>
        <p:pic>
          <p:nvPicPr>
            <p:cNvPr id="88" name="object 88"/>
            <p:cNvPicPr/>
            <p:nvPr/>
          </p:nvPicPr>
          <p:blipFill>
            <a:blip r:embed="rId13" cstate="print"/>
            <a:stretch>
              <a:fillRect/>
            </a:stretch>
          </p:blipFill>
          <p:spPr>
            <a:xfrm>
              <a:off x="7799832" y="1425003"/>
              <a:ext cx="877849" cy="310959"/>
            </a:xfrm>
            <a:prstGeom prst="rect">
              <a:avLst/>
            </a:prstGeom>
          </p:spPr>
        </p:pic>
        <p:sp>
          <p:nvSpPr>
            <p:cNvPr id="89" name="object 89"/>
            <p:cNvSpPr/>
            <p:nvPr/>
          </p:nvSpPr>
          <p:spPr>
            <a:xfrm>
              <a:off x="7842885" y="1504822"/>
              <a:ext cx="681355" cy="114300"/>
            </a:xfrm>
            <a:custGeom>
              <a:avLst/>
              <a:gdLst/>
              <a:ahLst/>
              <a:cxnLst/>
              <a:rect l="l" t="t" r="r" b="b"/>
              <a:pathLst>
                <a:path w="681354" h="114300">
                  <a:moveTo>
                    <a:pt x="644841" y="37718"/>
                  </a:moveTo>
                  <a:lnTo>
                    <a:pt x="585470" y="37718"/>
                  </a:lnTo>
                  <a:lnTo>
                    <a:pt x="586232" y="75818"/>
                  </a:lnTo>
                  <a:lnTo>
                    <a:pt x="567096" y="76175"/>
                  </a:lnTo>
                  <a:lnTo>
                    <a:pt x="567817" y="114300"/>
                  </a:lnTo>
                  <a:lnTo>
                    <a:pt x="681101" y="54990"/>
                  </a:lnTo>
                  <a:lnTo>
                    <a:pt x="644841" y="37718"/>
                  </a:lnTo>
                  <a:close/>
                </a:path>
                <a:path w="681354" h="114300">
                  <a:moveTo>
                    <a:pt x="566377" y="38075"/>
                  </a:moveTo>
                  <a:lnTo>
                    <a:pt x="0" y="48640"/>
                  </a:lnTo>
                  <a:lnTo>
                    <a:pt x="762" y="86740"/>
                  </a:lnTo>
                  <a:lnTo>
                    <a:pt x="567096" y="76175"/>
                  </a:lnTo>
                  <a:lnTo>
                    <a:pt x="566377" y="38075"/>
                  </a:lnTo>
                  <a:close/>
                </a:path>
                <a:path w="681354" h="114300">
                  <a:moveTo>
                    <a:pt x="585470" y="37718"/>
                  </a:moveTo>
                  <a:lnTo>
                    <a:pt x="566377" y="38075"/>
                  </a:lnTo>
                  <a:lnTo>
                    <a:pt x="567096" y="76175"/>
                  </a:lnTo>
                  <a:lnTo>
                    <a:pt x="586232" y="75818"/>
                  </a:lnTo>
                  <a:lnTo>
                    <a:pt x="585470" y="37718"/>
                  </a:lnTo>
                  <a:close/>
                </a:path>
                <a:path w="681354" h="114300">
                  <a:moveTo>
                    <a:pt x="565658" y="0"/>
                  </a:moveTo>
                  <a:lnTo>
                    <a:pt x="566377" y="38075"/>
                  </a:lnTo>
                  <a:lnTo>
                    <a:pt x="585470" y="37718"/>
                  </a:lnTo>
                  <a:lnTo>
                    <a:pt x="644841" y="37718"/>
                  </a:lnTo>
                  <a:lnTo>
                    <a:pt x="565658" y="0"/>
                  </a:lnTo>
                  <a:close/>
                </a:path>
              </a:pathLst>
            </a:custGeom>
            <a:solidFill>
              <a:srgbClr val="8063A1"/>
            </a:solidFill>
          </p:spPr>
          <p:txBody>
            <a:bodyPr wrap="square" lIns="0" tIns="0" rIns="0" bIns="0" rtlCol="0"/>
            <a:lstStyle/>
            <a:p>
              <a:endParaRPr/>
            </a:p>
          </p:txBody>
        </p:sp>
        <p:pic>
          <p:nvPicPr>
            <p:cNvPr id="90" name="object 90"/>
            <p:cNvPicPr/>
            <p:nvPr/>
          </p:nvPicPr>
          <p:blipFill>
            <a:blip r:embed="rId14" cstate="print"/>
            <a:stretch>
              <a:fillRect/>
            </a:stretch>
          </p:blipFill>
          <p:spPr>
            <a:xfrm>
              <a:off x="7799832" y="3866451"/>
              <a:ext cx="882396" cy="310959"/>
            </a:xfrm>
            <a:prstGeom prst="rect">
              <a:avLst/>
            </a:prstGeom>
          </p:spPr>
        </p:pic>
        <p:sp>
          <p:nvSpPr>
            <p:cNvPr id="91" name="object 91"/>
            <p:cNvSpPr/>
            <p:nvPr/>
          </p:nvSpPr>
          <p:spPr>
            <a:xfrm>
              <a:off x="7843011" y="3941952"/>
              <a:ext cx="686435" cy="114300"/>
            </a:xfrm>
            <a:custGeom>
              <a:avLst/>
              <a:gdLst/>
              <a:ahLst/>
              <a:cxnLst/>
              <a:rect l="l" t="t" r="r" b="b"/>
              <a:pathLst>
                <a:path w="686434" h="114300">
                  <a:moveTo>
                    <a:pt x="572643" y="0"/>
                  </a:moveTo>
                  <a:lnTo>
                    <a:pt x="572050" y="38071"/>
                  </a:lnTo>
                  <a:lnTo>
                    <a:pt x="591058" y="38354"/>
                  </a:lnTo>
                  <a:lnTo>
                    <a:pt x="590550" y="76454"/>
                  </a:lnTo>
                  <a:lnTo>
                    <a:pt x="571453" y="76454"/>
                  </a:lnTo>
                  <a:lnTo>
                    <a:pt x="570865" y="114300"/>
                  </a:lnTo>
                  <a:lnTo>
                    <a:pt x="649414" y="76454"/>
                  </a:lnTo>
                  <a:lnTo>
                    <a:pt x="590550" y="76454"/>
                  </a:lnTo>
                  <a:lnTo>
                    <a:pt x="571458" y="76170"/>
                  </a:lnTo>
                  <a:lnTo>
                    <a:pt x="650002" y="76170"/>
                  </a:lnTo>
                  <a:lnTo>
                    <a:pt x="686054" y="58801"/>
                  </a:lnTo>
                  <a:lnTo>
                    <a:pt x="572643" y="0"/>
                  </a:lnTo>
                  <a:close/>
                </a:path>
                <a:path w="686434" h="114300">
                  <a:moveTo>
                    <a:pt x="572050" y="38071"/>
                  </a:moveTo>
                  <a:lnTo>
                    <a:pt x="571458" y="76170"/>
                  </a:lnTo>
                  <a:lnTo>
                    <a:pt x="590550" y="76454"/>
                  </a:lnTo>
                  <a:lnTo>
                    <a:pt x="591058" y="38354"/>
                  </a:lnTo>
                  <a:lnTo>
                    <a:pt x="572050" y="38071"/>
                  </a:lnTo>
                  <a:close/>
                </a:path>
                <a:path w="686434" h="114300">
                  <a:moveTo>
                    <a:pt x="508" y="29591"/>
                  </a:moveTo>
                  <a:lnTo>
                    <a:pt x="0" y="67691"/>
                  </a:lnTo>
                  <a:lnTo>
                    <a:pt x="571458" y="76170"/>
                  </a:lnTo>
                  <a:lnTo>
                    <a:pt x="572050" y="38071"/>
                  </a:lnTo>
                  <a:lnTo>
                    <a:pt x="508" y="29591"/>
                  </a:lnTo>
                  <a:close/>
                </a:path>
              </a:pathLst>
            </a:custGeom>
            <a:solidFill>
              <a:srgbClr val="8063A1"/>
            </a:solidFill>
          </p:spPr>
          <p:txBody>
            <a:bodyPr wrap="square" lIns="0" tIns="0" rIns="0" bIns="0" rtlCol="0"/>
            <a:lstStyle/>
            <a:p>
              <a:endParaRPr/>
            </a:p>
          </p:txBody>
        </p:sp>
        <p:pic>
          <p:nvPicPr>
            <p:cNvPr id="92" name="object 92"/>
            <p:cNvPicPr/>
            <p:nvPr/>
          </p:nvPicPr>
          <p:blipFill>
            <a:blip r:embed="rId15" cstate="print"/>
            <a:stretch>
              <a:fillRect/>
            </a:stretch>
          </p:blipFill>
          <p:spPr>
            <a:xfrm>
              <a:off x="7799832" y="5708903"/>
              <a:ext cx="886993" cy="310959"/>
            </a:xfrm>
            <a:prstGeom prst="rect">
              <a:avLst/>
            </a:prstGeom>
          </p:spPr>
        </p:pic>
        <p:sp>
          <p:nvSpPr>
            <p:cNvPr id="93" name="object 93"/>
            <p:cNvSpPr/>
            <p:nvPr/>
          </p:nvSpPr>
          <p:spPr>
            <a:xfrm>
              <a:off x="7843139" y="5785230"/>
              <a:ext cx="691515" cy="114300"/>
            </a:xfrm>
            <a:custGeom>
              <a:avLst/>
              <a:gdLst/>
              <a:ahLst/>
              <a:cxnLst/>
              <a:rect l="l" t="t" r="r" b="b"/>
              <a:pathLst>
                <a:path w="691515" h="114300">
                  <a:moveTo>
                    <a:pt x="577087" y="0"/>
                  </a:moveTo>
                  <a:lnTo>
                    <a:pt x="576876" y="38109"/>
                  </a:lnTo>
                  <a:lnTo>
                    <a:pt x="595883" y="38214"/>
                  </a:lnTo>
                  <a:lnTo>
                    <a:pt x="595629" y="76314"/>
                  </a:lnTo>
                  <a:lnTo>
                    <a:pt x="576664" y="76314"/>
                  </a:lnTo>
                  <a:lnTo>
                    <a:pt x="576452" y="114300"/>
                  </a:lnTo>
                  <a:lnTo>
                    <a:pt x="653448" y="76314"/>
                  </a:lnTo>
                  <a:lnTo>
                    <a:pt x="595629" y="76314"/>
                  </a:lnTo>
                  <a:lnTo>
                    <a:pt x="653661" y="76209"/>
                  </a:lnTo>
                  <a:lnTo>
                    <a:pt x="691006" y="57785"/>
                  </a:lnTo>
                  <a:lnTo>
                    <a:pt x="577087" y="0"/>
                  </a:lnTo>
                  <a:close/>
                </a:path>
                <a:path w="691515" h="114300">
                  <a:moveTo>
                    <a:pt x="576876" y="38109"/>
                  </a:moveTo>
                  <a:lnTo>
                    <a:pt x="576664" y="76209"/>
                  </a:lnTo>
                  <a:lnTo>
                    <a:pt x="595629" y="76314"/>
                  </a:lnTo>
                  <a:lnTo>
                    <a:pt x="595883" y="38214"/>
                  </a:lnTo>
                  <a:lnTo>
                    <a:pt x="576876" y="38109"/>
                  </a:lnTo>
                  <a:close/>
                </a:path>
                <a:path w="691515" h="114300">
                  <a:moveTo>
                    <a:pt x="253" y="34925"/>
                  </a:moveTo>
                  <a:lnTo>
                    <a:pt x="0" y="73025"/>
                  </a:lnTo>
                  <a:lnTo>
                    <a:pt x="576664" y="76209"/>
                  </a:lnTo>
                  <a:lnTo>
                    <a:pt x="576876" y="38109"/>
                  </a:lnTo>
                  <a:lnTo>
                    <a:pt x="253" y="34925"/>
                  </a:lnTo>
                  <a:close/>
                </a:path>
              </a:pathLst>
            </a:custGeom>
            <a:solidFill>
              <a:srgbClr val="8063A1"/>
            </a:solidFill>
          </p:spPr>
          <p:txBody>
            <a:bodyPr wrap="square" lIns="0" tIns="0" rIns="0" bIns="0" rtlCol="0"/>
            <a:lstStyle/>
            <a:p>
              <a:endParaRPr/>
            </a:p>
          </p:txBody>
        </p:sp>
      </p:grpSp>
      <p:sp>
        <p:nvSpPr>
          <p:cNvPr id="94" name="object 94"/>
          <p:cNvSpPr txBox="1"/>
          <p:nvPr/>
        </p:nvSpPr>
        <p:spPr>
          <a:xfrm>
            <a:off x="6983730" y="4991861"/>
            <a:ext cx="1196340" cy="447040"/>
          </a:xfrm>
          <a:prstGeom prst="rect">
            <a:avLst/>
          </a:prstGeom>
          <a:solidFill>
            <a:srgbClr val="4F81BC"/>
          </a:solidFill>
          <a:ln w="25907">
            <a:solidFill>
              <a:srgbClr val="385D89"/>
            </a:solidFill>
          </a:ln>
        </p:spPr>
        <p:txBody>
          <a:bodyPr vert="horz" wrap="square" lIns="0" tIns="26669" rIns="0" bIns="0" rtlCol="0">
            <a:spAutoFit/>
          </a:bodyPr>
          <a:lstStyle/>
          <a:p>
            <a:pPr marL="90805">
              <a:lnSpc>
                <a:spcPct val="100000"/>
              </a:lnSpc>
              <a:spcBef>
                <a:spcPts val="209"/>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96" name="object 96"/>
          <p:cNvSpPr txBox="1"/>
          <p:nvPr/>
        </p:nvSpPr>
        <p:spPr>
          <a:xfrm>
            <a:off x="5899530" y="5726353"/>
            <a:ext cx="487680" cy="317500"/>
          </a:xfrm>
          <a:prstGeom prst="rect">
            <a:avLst/>
          </a:prstGeom>
        </p:spPr>
        <p:txBody>
          <a:bodyPr vert="horz" wrap="square" lIns="0" tIns="8890" rIns="0" bIns="0" rtlCol="0">
            <a:spAutoFit/>
          </a:bodyPr>
          <a:lstStyle/>
          <a:p>
            <a:pPr marL="12700">
              <a:lnSpc>
                <a:spcPct val="100000"/>
              </a:lnSpc>
              <a:spcBef>
                <a:spcPts val="70"/>
              </a:spcBef>
            </a:pPr>
            <a:r>
              <a:rPr sz="3000" spc="7" baseline="11111" dirty="0">
                <a:latin typeface="Cambria Math"/>
                <a:cs typeface="Cambria Math"/>
              </a:rPr>
              <a:t>𝒘</a:t>
            </a:r>
            <a:r>
              <a:rPr sz="1450" spc="5" dirty="0">
                <a:latin typeface="Cambria Math"/>
                <a:cs typeface="Cambria Math"/>
              </a:rPr>
              <a:t>𝟒,</a:t>
            </a:r>
            <a:r>
              <a:rPr sz="1450" spc="15" dirty="0">
                <a:latin typeface="Cambria Math"/>
                <a:cs typeface="Cambria Math"/>
              </a:rPr>
              <a:t>𝟓</a:t>
            </a:r>
            <a:endParaRPr sz="1450">
              <a:latin typeface="Cambria Math"/>
              <a:cs typeface="Cambria Math"/>
            </a:endParaRPr>
          </a:p>
        </p:txBody>
      </p:sp>
      <p:sp>
        <p:nvSpPr>
          <p:cNvPr id="97" name="object 97"/>
          <p:cNvSpPr txBox="1"/>
          <p:nvPr/>
        </p:nvSpPr>
        <p:spPr>
          <a:xfrm>
            <a:off x="9395206" y="5725083"/>
            <a:ext cx="1630680" cy="280035"/>
          </a:xfrm>
          <a:prstGeom prst="rect">
            <a:avLst/>
          </a:prstGeom>
        </p:spPr>
        <p:txBody>
          <a:bodyPr vert="horz" wrap="square" lIns="0" tIns="0" rIns="0" bIns="0" rtlCol="0">
            <a:spAutoFit/>
          </a:bodyPr>
          <a:lstStyle/>
          <a:p>
            <a:pPr marL="12700">
              <a:lnSpc>
                <a:spcPts val="2005"/>
              </a:lnSpc>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sp>
        <p:nvSpPr>
          <p:cNvPr id="98" name="object 98"/>
          <p:cNvSpPr txBox="1"/>
          <p:nvPr/>
        </p:nvSpPr>
        <p:spPr>
          <a:xfrm>
            <a:off x="9277857" y="6245682"/>
            <a:ext cx="1861820" cy="280035"/>
          </a:xfrm>
          <a:prstGeom prst="rect">
            <a:avLst/>
          </a:prstGeom>
        </p:spPr>
        <p:txBody>
          <a:bodyPr vert="horz" wrap="square" lIns="0" tIns="0" rIns="0" bIns="0" rtlCol="0">
            <a:spAutoFit/>
          </a:bodyPr>
          <a:lstStyle/>
          <a:p>
            <a:pPr marL="12700">
              <a:lnSpc>
                <a:spcPts val="2005"/>
              </a:lnSpc>
            </a:pPr>
            <a:r>
              <a:rPr sz="2000" b="1" dirty="0">
                <a:latin typeface="Calibri"/>
                <a:cs typeface="Calibri"/>
              </a:rPr>
              <a:t>16-bit</a:t>
            </a:r>
            <a:r>
              <a:rPr sz="2000" b="1" spc="-60" dirty="0">
                <a:latin typeface="Calibri"/>
                <a:cs typeface="Calibri"/>
              </a:rPr>
              <a:t> </a:t>
            </a:r>
            <a:r>
              <a:rPr sz="2000" b="1" spc="-5" dirty="0">
                <a:latin typeface="Calibri"/>
                <a:cs typeface="Calibri"/>
              </a:rPr>
              <a:t>Cipher</a:t>
            </a:r>
            <a:r>
              <a:rPr sz="2000" b="1" spc="-45" dirty="0">
                <a:latin typeface="Calibri"/>
                <a:cs typeface="Calibri"/>
              </a:rPr>
              <a:t> </a:t>
            </a:r>
            <a:r>
              <a:rPr sz="2000" b="1" spc="-20" dirty="0">
                <a:latin typeface="Calibri"/>
                <a:cs typeface="Calibri"/>
              </a:rPr>
              <a:t>text</a:t>
            </a:r>
            <a:endParaRPr sz="2000">
              <a:latin typeface="Calibri"/>
              <a:cs typeface="Calibri"/>
            </a:endParaRPr>
          </a:p>
        </p:txBody>
      </p:sp>
      <p:sp>
        <p:nvSpPr>
          <p:cNvPr id="95" name="object 95"/>
          <p:cNvSpPr txBox="1"/>
          <p:nvPr/>
        </p:nvSpPr>
        <p:spPr>
          <a:xfrm>
            <a:off x="7009638" y="2602229"/>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1440">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pic>
        <p:nvPicPr>
          <p:cNvPr id="101" name="Graphic 21"/>
          <p:cNvPicPr>
            <a:picLocks noChangeAspect="1"/>
          </p:cNvPicPr>
          <p:nvPr/>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3636" y="5667374"/>
            <a:ext cx="2305141" cy="1076343"/>
          </a:xfrm>
          <a:prstGeom prst="rect">
            <a:avLst/>
          </a:prstGeom>
        </p:spPr>
      </p:pic>
      <p:sp>
        <p:nvSpPr>
          <p:cNvPr id="99"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Decryption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1933396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p:nvPr/>
        </p:nvSpPr>
        <p:spPr>
          <a:xfrm>
            <a:off x="206146" y="936701"/>
            <a:ext cx="8231505" cy="276606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175" dirty="0">
                <a:solidFill>
                  <a:srgbClr val="0F243E"/>
                </a:solidFill>
                <a:latin typeface="Microsoft Sans Serif"/>
                <a:cs typeface="Microsoft Sans Serif"/>
              </a:rPr>
              <a:t>Round</a:t>
            </a:r>
            <a:r>
              <a:rPr sz="3100" spc="65" dirty="0">
                <a:solidFill>
                  <a:srgbClr val="0F243E"/>
                </a:solidFill>
                <a:latin typeface="Microsoft Sans Serif"/>
                <a:cs typeface="Microsoft Sans Serif"/>
              </a:rPr>
              <a:t> 2</a:t>
            </a:r>
            <a:endParaRPr sz="3100">
              <a:latin typeface="Microsoft Sans Serif"/>
              <a:cs typeface="Microsoft Sans Serif"/>
            </a:endParaRPr>
          </a:p>
          <a:p>
            <a:pPr marL="12700">
              <a:lnSpc>
                <a:spcPct val="100000"/>
              </a:lnSpc>
              <a:spcBef>
                <a:spcPts val="2235"/>
              </a:spcBef>
              <a:tabLst>
                <a:tab pos="527685" algn="l"/>
              </a:tabLst>
            </a:pPr>
            <a:r>
              <a:rPr sz="3100" spc="-35" dirty="0">
                <a:solidFill>
                  <a:srgbClr val="0F243E"/>
                </a:solidFill>
                <a:latin typeface="Microsoft Sans Serif"/>
                <a:cs typeface="Microsoft Sans Serif"/>
              </a:rPr>
              <a:t>1)	</a:t>
            </a:r>
            <a:r>
              <a:rPr sz="3100" spc="-165" dirty="0">
                <a:solidFill>
                  <a:srgbClr val="0F243E"/>
                </a:solidFill>
                <a:latin typeface="Microsoft Sans Serif"/>
                <a:cs typeface="Microsoft Sans Serif"/>
              </a:rPr>
              <a:t>Inverse</a:t>
            </a:r>
            <a:r>
              <a:rPr sz="3100" spc="55" dirty="0">
                <a:solidFill>
                  <a:srgbClr val="0F243E"/>
                </a:solidFill>
                <a:latin typeface="Microsoft Sans Serif"/>
                <a:cs typeface="Microsoft Sans Serif"/>
              </a:rPr>
              <a:t> </a:t>
            </a:r>
            <a:r>
              <a:rPr sz="3100" spc="-114" dirty="0">
                <a:solidFill>
                  <a:srgbClr val="0F243E"/>
                </a:solidFill>
                <a:latin typeface="Microsoft Sans Serif"/>
                <a:cs typeface="Microsoft Sans Serif"/>
              </a:rPr>
              <a:t>Shift</a:t>
            </a:r>
            <a:r>
              <a:rPr sz="3100" spc="60" dirty="0">
                <a:solidFill>
                  <a:srgbClr val="0F243E"/>
                </a:solidFill>
                <a:latin typeface="Microsoft Sans Serif"/>
                <a:cs typeface="Microsoft Sans Serif"/>
              </a:rPr>
              <a:t> </a:t>
            </a:r>
            <a:r>
              <a:rPr sz="3100" spc="-210" dirty="0">
                <a:solidFill>
                  <a:srgbClr val="0F243E"/>
                </a:solidFill>
                <a:latin typeface="Microsoft Sans Serif"/>
                <a:cs typeface="Microsoft Sans Serif"/>
              </a:rPr>
              <a:t>Row</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150" dirty="0">
                <a:solidFill>
                  <a:srgbClr val="0F243E"/>
                </a:solidFill>
                <a:latin typeface="Microsoft Sans Serif"/>
                <a:cs typeface="Microsoft Sans Serif"/>
              </a:rPr>
              <a:t>IShRow(R1)=IShRow(0010</a:t>
            </a:r>
            <a:r>
              <a:rPr sz="3100" spc="114" dirty="0">
                <a:solidFill>
                  <a:srgbClr val="0F243E"/>
                </a:solidFill>
                <a:latin typeface="Microsoft Sans Serif"/>
                <a:cs typeface="Microsoft Sans Serif"/>
              </a:rPr>
              <a:t> </a:t>
            </a:r>
            <a:r>
              <a:rPr sz="3100" spc="60" dirty="0">
                <a:solidFill>
                  <a:srgbClr val="FF0000"/>
                </a:solidFill>
                <a:latin typeface="Microsoft Sans Serif"/>
                <a:cs typeface="Microsoft Sans Serif"/>
              </a:rPr>
              <a:t>1110</a:t>
            </a:r>
            <a:r>
              <a:rPr sz="3100" spc="70" dirty="0">
                <a:solidFill>
                  <a:srgbClr val="FF0000"/>
                </a:solidFill>
                <a:latin typeface="Microsoft Sans Serif"/>
                <a:cs typeface="Microsoft Sans Serif"/>
              </a:rPr>
              <a:t> </a:t>
            </a:r>
            <a:r>
              <a:rPr sz="3100" spc="60" dirty="0">
                <a:solidFill>
                  <a:srgbClr val="0F243E"/>
                </a:solidFill>
                <a:latin typeface="Microsoft Sans Serif"/>
                <a:cs typeface="Microsoft Sans Serif"/>
              </a:rPr>
              <a:t>1110</a:t>
            </a:r>
            <a:r>
              <a:rPr sz="3100" spc="75" dirty="0">
                <a:solidFill>
                  <a:srgbClr val="0F243E"/>
                </a:solidFill>
                <a:latin typeface="Microsoft Sans Serif"/>
                <a:cs typeface="Microsoft Sans Serif"/>
              </a:rPr>
              <a:t> </a:t>
            </a:r>
            <a:r>
              <a:rPr sz="3100" spc="15" dirty="0">
                <a:solidFill>
                  <a:srgbClr val="00AFEF"/>
                </a:solidFill>
                <a:latin typeface="Microsoft Sans Serif"/>
                <a:cs typeface="Microsoft Sans Serif"/>
              </a:rPr>
              <a:t>1110</a:t>
            </a:r>
            <a:r>
              <a:rPr sz="3100" spc="15" dirty="0">
                <a:solidFill>
                  <a:srgbClr val="0F243E"/>
                </a:solidFill>
                <a:latin typeface="Microsoft Sans Serif"/>
                <a:cs typeface="Microsoft Sans Serif"/>
              </a:rPr>
              <a:t>)=</a:t>
            </a:r>
            <a:endParaRPr sz="3100">
              <a:latin typeface="Microsoft Sans Serif"/>
              <a:cs typeface="Microsoft Sans Serif"/>
            </a:endParaRPr>
          </a:p>
          <a:p>
            <a:pPr marL="469900">
              <a:lnSpc>
                <a:spcPct val="100000"/>
              </a:lnSpc>
              <a:spcBef>
                <a:spcPts val="2235"/>
              </a:spcBef>
            </a:pPr>
            <a:r>
              <a:rPr sz="3100" spc="-25" dirty="0">
                <a:solidFill>
                  <a:srgbClr val="0F243E"/>
                </a:solidFill>
                <a:latin typeface="Microsoft Sans Serif"/>
                <a:cs typeface="Microsoft Sans Serif"/>
              </a:rPr>
              <a:t>=</a:t>
            </a:r>
            <a:r>
              <a:rPr sz="3100" spc="60" dirty="0">
                <a:solidFill>
                  <a:srgbClr val="0F243E"/>
                </a:solidFill>
                <a:latin typeface="Microsoft Sans Serif"/>
                <a:cs typeface="Microsoft Sans Serif"/>
              </a:rPr>
              <a:t> 0010 </a:t>
            </a:r>
            <a:r>
              <a:rPr sz="3100" spc="60" dirty="0">
                <a:solidFill>
                  <a:srgbClr val="00AFEF"/>
                </a:solidFill>
                <a:latin typeface="Microsoft Sans Serif"/>
                <a:cs typeface="Microsoft Sans Serif"/>
              </a:rPr>
              <a:t>1110 </a:t>
            </a:r>
            <a:r>
              <a:rPr sz="3100" spc="60" dirty="0">
                <a:solidFill>
                  <a:srgbClr val="0F243E"/>
                </a:solidFill>
                <a:latin typeface="Microsoft Sans Serif"/>
                <a:cs typeface="Microsoft Sans Serif"/>
              </a:rPr>
              <a:t>1110</a:t>
            </a:r>
            <a:r>
              <a:rPr sz="3100" spc="45" dirty="0">
                <a:solidFill>
                  <a:srgbClr val="0F243E"/>
                </a:solidFill>
                <a:latin typeface="Microsoft Sans Serif"/>
                <a:cs typeface="Microsoft Sans Serif"/>
              </a:rPr>
              <a:t> </a:t>
            </a:r>
            <a:r>
              <a:rPr sz="3100" spc="60" dirty="0">
                <a:solidFill>
                  <a:srgbClr val="FF0000"/>
                </a:solidFill>
                <a:latin typeface="Microsoft Sans Serif"/>
                <a:cs typeface="Microsoft Sans Serif"/>
              </a:rPr>
              <a:t>1110</a:t>
            </a:r>
            <a:endParaRPr sz="3100">
              <a:latin typeface="Microsoft Sans Serif"/>
              <a:cs typeface="Microsoft Sans Serif"/>
            </a:endParaRPr>
          </a:p>
        </p:txBody>
      </p:sp>
      <p:sp>
        <p:nvSpPr>
          <p:cNvPr id="6" name="object 6"/>
          <p:cNvSpPr txBox="1"/>
          <p:nvPr/>
        </p:nvSpPr>
        <p:spPr>
          <a:xfrm>
            <a:off x="206146" y="3960952"/>
            <a:ext cx="6477000" cy="2009775"/>
          </a:xfrm>
          <a:prstGeom prst="rect">
            <a:avLst/>
          </a:prstGeom>
        </p:spPr>
        <p:txBody>
          <a:bodyPr vert="horz" wrap="square" lIns="0" tIns="12065" rIns="0" bIns="0" rtlCol="0">
            <a:spAutoFit/>
          </a:bodyPr>
          <a:lstStyle/>
          <a:p>
            <a:pPr marL="12700">
              <a:lnSpc>
                <a:spcPct val="100000"/>
              </a:lnSpc>
              <a:spcBef>
                <a:spcPts val="95"/>
              </a:spcBef>
              <a:tabLst>
                <a:tab pos="527685" algn="l"/>
              </a:tabLst>
            </a:pPr>
            <a:r>
              <a:rPr sz="3100" spc="-35" dirty="0">
                <a:solidFill>
                  <a:srgbClr val="0F243E"/>
                </a:solidFill>
                <a:latin typeface="Microsoft Sans Serif"/>
                <a:cs typeface="Microsoft Sans Serif"/>
              </a:rPr>
              <a:t>2)	</a:t>
            </a:r>
            <a:r>
              <a:rPr sz="3100" spc="-165" dirty="0">
                <a:solidFill>
                  <a:srgbClr val="0F243E"/>
                </a:solidFill>
                <a:latin typeface="Microsoft Sans Serif"/>
                <a:cs typeface="Microsoft Sans Serif"/>
              </a:rPr>
              <a:t>Inverse</a:t>
            </a:r>
            <a:r>
              <a:rPr sz="3100" spc="55" dirty="0">
                <a:solidFill>
                  <a:srgbClr val="0F243E"/>
                </a:solidFill>
                <a:latin typeface="Microsoft Sans Serif"/>
                <a:cs typeface="Microsoft Sans Serif"/>
              </a:rPr>
              <a:t> </a:t>
            </a:r>
            <a:r>
              <a:rPr sz="3100" spc="5" dirty="0">
                <a:solidFill>
                  <a:srgbClr val="0F243E"/>
                </a:solidFill>
                <a:latin typeface="Microsoft Sans Serif"/>
                <a:cs typeface="Microsoft Sans Serif"/>
              </a:rPr>
              <a:t>Nibble</a:t>
            </a:r>
            <a:r>
              <a:rPr sz="3100" spc="70" dirty="0">
                <a:solidFill>
                  <a:srgbClr val="0F243E"/>
                </a:solidFill>
                <a:latin typeface="Microsoft Sans Serif"/>
                <a:cs typeface="Microsoft Sans Serif"/>
              </a:rPr>
              <a:t> </a:t>
            </a:r>
            <a:r>
              <a:rPr sz="3100" spc="-185" dirty="0">
                <a:solidFill>
                  <a:srgbClr val="0F243E"/>
                </a:solidFill>
                <a:latin typeface="Microsoft Sans Serif"/>
                <a:cs typeface="Microsoft Sans Serif"/>
              </a:rPr>
              <a:t>Sub</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70" dirty="0">
                <a:solidFill>
                  <a:srgbClr val="0F243E"/>
                </a:solidFill>
                <a:latin typeface="Microsoft Sans Serif"/>
                <a:cs typeface="Microsoft Sans Serif"/>
              </a:rPr>
              <a:t>ISubNib(</a:t>
            </a:r>
            <a:r>
              <a:rPr sz="3100" spc="80" dirty="0">
                <a:solidFill>
                  <a:srgbClr val="0F243E"/>
                </a:solidFill>
                <a:latin typeface="Microsoft Sans Serif"/>
                <a:cs typeface="Microsoft Sans Serif"/>
              </a:rPr>
              <a:t> </a:t>
            </a:r>
            <a:r>
              <a:rPr sz="3100" spc="60" dirty="0">
                <a:solidFill>
                  <a:srgbClr val="FF0000"/>
                </a:solidFill>
                <a:latin typeface="Microsoft Sans Serif"/>
                <a:cs typeface="Microsoft Sans Serif"/>
              </a:rPr>
              <a:t>0010</a:t>
            </a:r>
            <a:r>
              <a:rPr sz="3100" spc="50" dirty="0">
                <a:solidFill>
                  <a:srgbClr val="FF0000"/>
                </a:solidFill>
                <a:latin typeface="Microsoft Sans Serif"/>
                <a:cs typeface="Microsoft Sans Serif"/>
              </a:rPr>
              <a:t> </a:t>
            </a:r>
            <a:r>
              <a:rPr sz="3100" spc="60" dirty="0">
                <a:solidFill>
                  <a:srgbClr val="006FC0"/>
                </a:solidFill>
                <a:latin typeface="Microsoft Sans Serif"/>
                <a:cs typeface="Microsoft Sans Serif"/>
              </a:rPr>
              <a:t>1110 </a:t>
            </a:r>
            <a:r>
              <a:rPr sz="3100" spc="65" dirty="0">
                <a:solidFill>
                  <a:srgbClr val="6F2F9F"/>
                </a:solidFill>
                <a:latin typeface="Microsoft Sans Serif"/>
                <a:cs typeface="Microsoft Sans Serif"/>
              </a:rPr>
              <a:t>1110</a:t>
            </a:r>
            <a:r>
              <a:rPr sz="3100" spc="55" dirty="0">
                <a:solidFill>
                  <a:srgbClr val="6F2F9F"/>
                </a:solidFill>
                <a:latin typeface="Microsoft Sans Serif"/>
                <a:cs typeface="Microsoft Sans Serif"/>
              </a:rPr>
              <a:t> </a:t>
            </a:r>
            <a:r>
              <a:rPr sz="3100" spc="60" dirty="0">
                <a:solidFill>
                  <a:srgbClr val="E36C09"/>
                </a:solidFill>
                <a:latin typeface="Microsoft Sans Serif"/>
                <a:cs typeface="Microsoft Sans Serif"/>
              </a:rPr>
              <a:t>1110 </a:t>
            </a:r>
            <a:r>
              <a:rPr sz="3100" spc="-80" dirty="0">
                <a:solidFill>
                  <a:srgbClr val="0F243E"/>
                </a:solidFill>
                <a:latin typeface="Microsoft Sans Serif"/>
                <a:cs typeface="Microsoft Sans Serif"/>
              </a:rPr>
              <a:t>)=</a:t>
            </a:r>
            <a:endParaRPr sz="3100">
              <a:latin typeface="Microsoft Sans Serif"/>
              <a:cs typeface="Microsoft Sans Serif"/>
            </a:endParaRPr>
          </a:p>
          <a:p>
            <a:pPr marL="469900">
              <a:lnSpc>
                <a:spcPct val="100000"/>
              </a:lnSpc>
              <a:spcBef>
                <a:spcPts val="2235"/>
              </a:spcBef>
            </a:pPr>
            <a:r>
              <a:rPr sz="3100" spc="-20" dirty="0">
                <a:solidFill>
                  <a:srgbClr val="0F243E"/>
                </a:solidFill>
                <a:latin typeface="Microsoft Sans Serif"/>
                <a:cs typeface="Microsoft Sans Serif"/>
              </a:rPr>
              <a:t>=</a:t>
            </a:r>
            <a:r>
              <a:rPr sz="3100" spc="55" dirty="0">
                <a:solidFill>
                  <a:srgbClr val="0F243E"/>
                </a:solidFill>
                <a:latin typeface="Microsoft Sans Serif"/>
                <a:cs typeface="Microsoft Sans Serif"/>
              </a:rPr>
              <a:t> </a:t>
            </a:r>
            <a:r>
              <a:rPr sz="3100" spc="60" dirty="0">
                <a:solidFill>
                  <a:srgbClr val="FF0000"/>
                </a:solidFill>
                <a:latin typeface="Microsoft Sans Serif"/>
                <a:cs typeface="Microsoft Sans Serif"/>
              </a:rPr>
              <a:t>1001</a:t>
            </a:r>
            <a:r>
              <a:rPr sz="3100" spc="65" dirty="0">
                <a:solidFill>
                  <a:srgbClr val="FF0000"/>
                </a:solidFill>
                <a:latin typeface="Microsoft Sans Serif"/>
                <a:cs typeface="Microsoft Sans Serif"/>
              </a:rPr>
              <a:t> </a:t>
            </a:r>
            <a:r>
              <a:rPr sz="3100" spc="60" dirty="0">
                <a:solidFill>
                  <a:srgbClr val="006FC0"/>
                </a:solidFill>
                <a:latin typeface="Microsoft Sans Serif"/>
                <a:cs typeface="Microsoft Sans Serif"/>
              </a:rPr>
              <a:t>1101 </a:t>
            </a:r>
            <a:r>
              <a:rPr sz="3100" spc="60" dirty="0">
                <a:solidFill>
                  <a:srgbClr val="6F2F9F"/>
                </a:solidFill>
                <a:latin typeface="Microsoft Sans Serif"/>
                <a:cs typeface="Microsoft Sans Serif"/>
              </a:rPr>
              <a:t>1101</a:t>
            </a:r>
            <a:r>
              <a:rPr sz="3100" spc="50" dirty="0">
                <a:solidFill>
                  <a:srgbClr val="6F2F9F"/>
                </a:solidFill>
                <a:latin typeface="Microsoft Sans Serif"/>
                <a:cs typeface="Microsoft Sans Serif"/>
              </a:rPr>
              <a:t> </a:t>
            </a:r>
            <a:r>
              <a:rPr sz="3100" spc="60" dirty="0">
                <a:solidFill>
                  <a:srgbClr val="E36C09"/>
                </a:solidFill>
                <a:latin typeface="Microsoft Sans Serif"/>
                <a:cs typeface="Microsoft Sans Serif"/>
              </a:rPr>
              <a:t>1101</a:t>
            </a:r>
            <a:endParaRPr sz="3100">
              <a:latin typeface="Microsoft Sans Serif"/>
              <a:cs typeface="Microsoft Sans Serif"/>
            </a:endParaRPr>
          </a:p>
        </p:txBody>
      </p:sp>
      <p:pic>
        <p:nvPicPr>
          <p:cNvPr id="7" name="object 7"/>
          <p:cNvPicPr/>
          <p:nvPr/>
        </p:nvPicPr>
        <p:blipFill>
          <a:blip r:embed="rId2" cstate="print"/>
          <a:stretch>
            <a:fillRect/>
          </a:stretch>
        </p:blipFill>
        <p:spPr>
          <a:xfrm>
            <a:off x="7129047" y="3708601"/>
            <a:ext cx="4808604" cy="2639813"/>
          </a:xfrm>
          <a:prstGeom prst="rect">
            <a:avLst/>
          </a:prstGeom>
        </p:spPr>
      </p:pic>
      <p:sp>
        <p:nvSpPr>
          <p:cNvPr id="8" name="object 8"/>
          <p:cNvSpPr txBox="1"/>
          <p:nvPr/>
        </p:nvSpPr>
        <p:spPr>
          <a:xfrm>
            <a:off x="7393305" y="4052696"/>
            <a:ext cx="1139825" cy="376555"/>
          </a:xfrm>
          <a:prstGeom prst="rect">
            <a:avLst/>
          </a:prstGeom>
        </p:spPr>
        <p:txBody>
          <a:bodyPr vert="horz" wrap="square" lIns="0" tIns="12700" rIns="0" bIns="0" rtlCol="0">
            <a:spAutoFit/>
          </a:bodyPr>
          <a:lstStyle/>
          <a:p>
            <a:pPr marL="12700">
              <a:lnSpc>
                <a:spcPct val="100000"/>
              </a:lnSpc>
              <a:spcBef>
                <a:spcPts val="100"/>
              </a:spcBef>
            </a:pPr>
            <a:r>
              <a:rPr sz="2300" b="1" spc="-15" dirty="0">
                <a:solidFill>
                  <a:srgbClr val="FF0000"/>
                </a:solidFill>
                <a:latin typeface="Calibri"/>
                <a:cs typeface="Calibri"/>
              </a:rPr>
              <a:t>Inv</a:t>
            </a:r>
            <a:r>
              <a:rPr sz="2300" b="1" spc="-65" dirty="0">
                <a:solidFill>
                  <a:srgbClr val="FF0000"/>
                </a:solidFill>
                <a:latin typeface="Calibri"/>
                <a:cs typeface="Calibri"/>
              </a:rPr>
              <a:t> </a:t>
            </a:r>
            <a:r>
              <a:rPr sz="2300" b="1" spc="-10" dirty="0">
                <a:solidFill>
                  <a:srgbClr val="FF0000"/>
                </a:solidFill>
                <a:latin typeface="Calibri"/>
                <a:cs typeface="Calibri"/>
              </a:rPr>
              <a:t>S-Box</a:t>
            </a:r>
            <a:endParaRPr sz="2300">
              <a:latin typeface="Calibri"/>
              <a:cs typeface="Calibri"/>
            </a:endParaRPr>
          </a:p>
        </p:txBody>
      </p:sp>
      <p:sp>
        <p:nvSpPr>
          <p:cNvPr id="10" name="TextBox 9"/>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9"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Decryption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192452229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8326374" y="1262634"/>
            <a:ext cx="3657600" cy="4225036"/>
            <a:chOff x="8326374" y="1262634"/>
            <a:chExt cx="3657600" cy="4225036"/>
          </a:xfrm>
        </p:grpSpPr>
        <p:sp>
          <p:nvSpPr>
            <p:cNvPr id="3" name="object 3"/>
            <p:cNvSpPr/>
            <p:nvPr/>
          </p:nvSpPr>
          <p:spPr>
            <a:xfrm>
              <a:off x="8326374" y="3097530"/>
              <a:ext cx="3657600" cy="2390140"/>
            </a:xfrm>
            <a:custGeom>
              <a:avLst/>
              <a:gdLst/>
              <a:ahLst/>
              <a:cxnLst/>
              <a:rect l="l" t="t" r="r" b="b"/>
              <a:pathLst>
                <a:path w="3657600" h="2390140">
                  <a:moveTo>
                    <a:pt x="3657600" y="0"/>
                  </a:moveTo>
                  <a:lnTo>
                    <a:pt x="0" y="0"/>
                  </a:lnTo>
                  <a:lnTo>
                    <a:pt x="0" y="2389632"/>
                  </a:lnTo>
                  <a:lnTo>
                    <a:pt x="3657600" y="2389632"/>
                  </a:lnTo>
                  <a:lnTo>
                    <a:pt x="3657600" y="0"/>
                  </a:lnTo>
                  <a:close/>
                </a:path>
              </a:pathLst>
            </a:custGeom>
            <a:solidFill>
              <a:srgbClr val="4F81BC"/>
            </a:solidFill>
          </p:spPr>
          <p:txBody>
            <a:bodyPr wrap="square" lIns="0" tIns="0" rIns="0" bIns="0" rtlCol="0"/>
            <a:lstStyle/>
            <a:p>
              <a:endParaRPr/>
            </a:p>
          </p:txBody>
        </p:sp>
        <p:sp>
          <p:nvSpPr>
            <p:cNvPr id="4" name="object 4"/>
            <p:cNvSpPr/>
            <p:nvPr/>
          </p:nvSpPr>
          <p:spPr>
            <a:xfrm>
              <a:off x="8326374" y="3097530"/>
              <a:ext cx="3657600" cy="2390140"/>
            </a:xfrm>
            <a:custGeom>
              <a:avLst/>
              <a:gdLst/>
              <a:ahLst/>
              <a:cxnLst/>
              <a:rect l="l" t="t" r="r" b="b"/>
              <a:pathLst>
                <a:path w="3657600" h="2390140">
                  <a:moveTo>
                    <a:pt x="0" y="2389632"/>
                  </a:moveTo>
                  <a:lnTo>
                    <a:pt x="3657600" y="2389632"/>
                  </a:lnTo>
                  <a:lnTo>
                    <a:pt x="3657600" y="0"/>
                  </a:lnTo>
                  <a:lnTo>
                    <a:pt x="0" y="0"/>
                  </a:lnTo>
                  <a:lnTo>
                    <a:pt x="0" y="2389632"/>
                  </a:lnTo>
                  <a:close/>
                </a:path>
              </a:pathLst>
            </a:custGeom>
            <a:ln w="25908">
              <a:solidFill>
                <a:srgbClr val="385D89"/>
              </a:solidFill>
            </a:ln>
          </p:spPr>
          <p:txBody>
            <a:bodyPr wrap="square" lIns="0" tIns="0" rIns="0" bIns="0" rtlCol="0"/>
            <a:lstStyle/>
            <a:p>
              <a:endParaRPr/>
            </a:p>
          </p:txBody>
        </p:sp>
        <p:sp>
          <p:nvSpPr>
            <p:cNvPr id="5" name="object 5"/>
            <p:cNvSpPr/>
            <p:nvPr/>
          </p:nvSpPr>
          <p:spPr>
            <a:xfrm>
              <a:off x="8326374" y="1262634"/>
              <a:ext cx="3657600" cy="1762125"/>
            </a:xfrm>
            <a:custGeom>
              <a:avLst/>
              <a:gdLst/>
              <a:ahLst/>
              <a:cxnLst/>
              <a:rect l="l" t="t" r="r" b="b"/>
              <a:pathLst>
                <a:path w="3657600" h="1762125">
                  <a:moveTo>
                    <a:pt x="3657600" y="0"/>
                  </a:moveTo>
                  <a:lnTo>
                    <a:pt x="0" y="0"/>
                  </a:lnTo>
                  <a:lnTo>
                    <a:pt x="0" y="1761744"/>
                  </a:lnTo>
                  <a:lnTo>
                    <a:pt x="3657600" y="1761744"/>
                  </a:lnTo>
                  <a:lnTo>
                    <a:pt x="3657600" y="0"/>
                  </a:lnTo>
                  <a:close/>
                </a:path>
              </a:pathLst>
            </a:custGeom>
            <a:solidFill>
              <a:srgbClr val="4F81BC"/>
            </a:solidFill>
          </p:spPr>
          <p:txBody>
            <a:bodyPr wrap="square" lIns="0" tIns="0" rIns="0" bIns="0" rtlCol="0"/>
            <a:lstStyle/>
            <a:p>
              <a:endParaRPr/>
            </a:p>
          </p:txBody>
        </p:sp>
        <p:sp>
          <p:nvSpPr>
            <p:cNvPr id="6" name="object 6"/>
            <p:cNvSpPr/>
            <p:nvPr/>
          </p:nvSpPr>
          <p:spPr>
            <a:xfrm>
              <a:off x="8326374" y="1262634"/>
              <a:ext cx="3657600" cy="1762125"/>
            </a:xfrm>
            <a:custGeom>
              <a:avLst/>
              <a:gdLst/>
              <a:ahLst/>
              <a:cxnLst/>
              <a:rect l="l" t="t" r="r" b="b"/>
              <a:pathLst>
                <a:path w="3657600" h="1762125">
                  <a:moveTo>
                    <a:pt x="0" y="1761744"/>
                  </a:moveTo>
                  <a:lnTo>
                    <a:pt x="3657600" y="1761744"/>
                  </a:lnTo>
                  <a:lnTo>
                    <a:pt x="3657600" y="0"/>
                  </a:lnTo>
                  <a:lnTo>
                    <a:pt x="0" y="0"/>
                  </a:lnTo>
                  <a:lnTo>
                    <a:pt x="0" y="1761744"/>
                  </a:lnTo>
                  <a:close/>
                </a:path>
              </a:pathLst>
            </a:custGeom>
            <a:ln w="25908">
              <a:solidFill>
                <a:srgbClr val="385D89"/>
              </a:solidFill>
            </a:ln>
          </p:spPr>
          <p:txBody>
            <a:bodyPr wrap="square" lIns="0" tIns="0" rIns="0" bIns="0" rtlCol="0"/>
            <a:lstStyle/>
            <a:p>
              <a:endParaRPr/>
            </a:p>
          </p:txBody>
        </p:sp>
        <p:sp>
          <p:nvSpPr>
            <p:cNvPr id="7" name="object 7"/>
            <p:cNvSpPr/>
            <p:nvPr/>
          </p:nvSpPr>
          <p:spPr>
            <a:xfrm>
              <a:off x="8522208" y="25907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8" name="object 8"/>
            <p:cNvSpPr/>
            <p:nvPr/>
          </p:nvSpPr>
          <p:spPr>
            <a:xfrm>
              <a:off x="8522208" y="25907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18" name="object 18"/>
          <p:cNvSpPr txBox="1"/>
          <p:nvPr/>
        </p:nvSpPr>
        <p:spPr>
          <a:xfrm>
            <a:off x="9270618" y="2600070"/>
            <a:ext cx="1859280"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0" dirty="0">
                <a:latin typeface="Calibri"/>
                <a:cs typeface="Calibri"/>
              </a:rPr>
              <a:t> </a:t>
            </a:r>
            <a:r>
              <a:rPr sz="2000" b="1" spc="-10" dirty="0">
                <a:latin typeface="Calibri"/>
                <a:cs typeface="Calibri"/>
              </a:rPr>
              <a:t>Row</a:t>
            </a:r>
            <a:endParaRPr sz="2000">
              <a:latin typeface="Calibri"/>
              <a:cs typeface="Calibri"/>
            </a:endParaRPr>
          </a:p>
        </p:txBody>
      </p:sp>
      <p:grpSp>
        <p:nvGrpSpPr>
          <p:cNvPr id="19" name="object 19"/>
          <p:cNvGrpSpPr/>
          <p:nvPr/>
        </p:nvGrpSpPr>
        <p:grpSpPr>
          <a:xfrm>
            <a:off x="8492997" y="3171189"/>
            <a:ext cx="3411220" cy="439420"/>
            <a:chOff x="8492997" y="3171189"/>
            <a:chExt cx="3411220" cy="439420"/>
          </a:xfrm>
        </p:grpSpPr>
        <p:sp>
          <p:nvSpPr>
            <p:cNvPr id="20" name="object 20"/>
            <p:cNvSpPr/>
            <p:nvPr/>
          </p:nvSpPr>
          <p:spPr>
            <a:xfrm>
              <a:off x="8522207" y="32003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1" name="object 21"/>
            <p:cNvSpPr/>
            <p:nvPr/>
          </p:nvSpPr>
          <p:spPr>
            <a:xfrm>
              <a:off x="8522207" y="32003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22" name="object 22"/>
          <p:cNvSpPr txBox="1"/>
          <p:nvPr/>
        </p:nvSpPr>
        <p:spPr>
          <a:xfrm>
            <a:off x="9058782" y="3209670"/>
            <a:ext cx="2280285"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400" dirty="0">
                <a:latin typeface="Calibri"/>
                <a:cs typeface="Calibri"/>
              </a:rPr>
              <a:t> </a:t>
            </a:r>
            <a:r>
              <a:rPr sz="2000" b="1" spc="-5" dirty="0">
                <a:latin typeface="Calibri"/>
                <a:cs typeface="Calibri"/>
              </a:rPr>
              <a:t>Mix</a:t>
            </a:r>
            <a:r>
              <a:rPr sz="2000" b="1" spc="-25" dirty="0">
                <a:latin typeface="Calibri"/>
                <a:cs typeface="Calibri"/>
              </a:rPr>
              <a:t> </a:t>
            </a:r>
            <a:r>
              <a:rPr sz="2000" b="1" dirty="0">
                <a:latin typeface="Calibri"/>
                <a:cs typeface="Calibri"/>
              </a:rPr>
              <a:t>Columns</a:t>
            </a:r>
            <a:endParaRPr sz="2000">
              <a:latin typeface="Calibri"/>
              <a:cs typeface="Calibri"/>
            </a:endParaRPr>
          </a:p>
        </p:txBody>
      </p:sp>
      <p:grpSp>
        <p:nvGrpSpPr>
          <p:cNvPr id="23" name="object 23"/>
          <p:cNvGrpSpPr/>
          <p:nvPr/>
        </p:nvGrpSpPr>
        <p:grpSpPr>
          <a:xfrm>
            <a:off x="8499093" y="3780790"/>
            <a:ext cx="3411220" cy="439420"/>
            <a:chOff x="8499093" y="3780790"/>
            <a:chExt cx="3411220" cy="439420"/>
          </a:xfrm>
        </p:grpSpPr>
        <p:sp>
          <p:nvSpPr>
            <p:cNvPr id="24" name="object 24"/>
            <p:cNvSpPr/>
            <p:nvPr/>
          </p:nvSpPr>
          <p:spPr>
            <a:xfrm>
              <a:off x="8528303" y="3810000"/>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5" name="object 25"/>
            <p:cNvSpPr/>
            <p:nvPr/>
          </p:nvSpPr>
          <p:spPr>
            <a:xfrm>
              <a:off x="8528303" y="3810000"/>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26" name="object 26"/>
          <p:cNvSpPr txBox="1"/>
          <p:nvPr/>
        </p:nvSpPr>
        <p:spPr>
          <a:xfrm>
            <a:off x="9390126"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sp>
        <p:nvSpPr>
          <p:cNvPr id="27" name="object 27"/>
          <p:cNvSpPr/>
          <p:nvPr/>
        </p:nvSpPr>
        <p:spPr>
          <a:xfrm>
            <a:off x="8522969" y="752094"/>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F79546"/>
            </a:solidFill>
          </a:ln>
        </p:spPr>
        <p:txBody>
          <a:bodyPr wrap="square" lIns="0" tIns="0" rIns="0" bIns="0" rtlCol="0"/>
          <a:lstStyle/>
          <a:p>
            <a:endParaRPr/>
          </a:p>
        </p:txBody>
      </p:sp>
      <p:sp>
        <p:nvSpPr>
          <p:cNvPr id="28" name="object 28"/>
          <p:cNvSpPr txBox="1"/>
          <p:nvPr/>
        </p:nvSpPr>
        <p:spPr>
          <a:xfrm>
            <a:off x="9351391" y="760298"/>
            <a:ext cx="1695450"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16-bit</a:t>
            </a:r>
            <a:r>
              <a:rPr sz="2000" b="1" spc="-55" dirty="0">
                <a:latin typeface="Calibri"/>
                <a:cs typeface="Calibri"/>
              </a:rPr>
              <a:t> </a:t>
            </a:r>
            <a:r>
              <a:rPr sz="2000" b="1" spc="-5" dirty="0">
                <a:latin typeface="Calibri"/>
                <a:cs typeface="Calibri"/>
              </a:rPr>
              <a:t>Plain</a:t>
            </a:r>
            <a:r>
              <a:rPr sz="2000" b="1" spc="-45" dirty="0">
                <a:latin typeface="Calibri"/>
                <a:cs typeface="Calibri"/>
              </a:rPr>
              <a:t> </a:t>
            </a:r>
            <a:r>
              <a:rPr sz="2000" b="1" spc="-20" dirty="0">
                <a:latin typeface="Calibri"/>
                <a:cs typeface="Calibri"/>
              </a:rPr>
              <a:t>text</a:t>
            </a:r>
            <a:endParaRPr sz="2000">
              <a:latin typeface="Calibri"/>
              <a:cs typeface="Calibri"/>
            </a:endParaRPr>
          </a:p>
        </p:txBody>
      </p:sp>
      <p:sp>
        <p:nvSpPr>
          <p:cNvPr id="29" name="object 29"/>
          <p:cNvSpPr/>
          <p:nvPr/>
        </p:nvSpPr>
        <p:spPr>
          <a:xfrm>
            <a:off x="8533638"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30" name="object 30"/>
          <p:cNvSpPr txBox="1"/>
          <p:nvPr/>
        </p:nvSpPr>
        <p:spPr>
          <a:xfrm>
            <a:off x="9277857" y="6182055"/>
            <a:ext cx="186182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16-bit</a:t>
            </a:r>
            <a:r>
              <a:rPr sz="2000" b="1" spc="-60" dirty="0">
                <a:latin typeface="Calibri"/>
                <a:cs typeface="Calibri"/>
              </a:rPr>
              <a:t> </a:t>
            </a:r>
            <a:r>
              <a:rPr sz="2000" b="1" spc="-5" dirty="0">
                <a:latin typeface="Calibri"/>
                <a:cs typeface="Calibri"/>
              </a:rPr>
              <a:t>Cipher</a:t>
            </a:r>
            <a:r>
              <a:rPr sz="2000" b="1" spc="-45" dirty="0">
                <a:latin typeface="Calibri"/>
                <a:cs typeface="Calibri"/>
              </a:rPr>
              <a:t> </a:t>
            </a:r>
            <a:r>
              <a:rPr sz="2000" b="1" spc="-20" dirty="0">
                <a:latin typeface="Calibri"/>
                <a:cs typeface="Calibri"/>
              </a:rPr>
              <a:t>text</a:t>
            </a:r>
            <a:endParaRPr sz="2000">
              <a:latin typeface="Calibri"/>
              <a:cs typeface="Calibri"/>
            </a:endParaRPr>
          </a:p>
        </p:txBody>
      </p:sp>
      <p:grpSp>
        <p:nvGrpSpPr>
          <p:cNvPr id="31" name="object 31"/>
          <p:cNvGrpSpPr/>
          <p:nvPr/>
        </p:nvGrpSpPr>
        <p:grpSpPr>
          <a:xfrm>
            <a:off x="8499093" y="4402582"/>
            <a:ext cx="3411220" cy="439420"/>
            <a:chOff x="8499093" y="4402582"/>
            <a:chExt cx="3411220" cy="439420"/>
          </a:xfrm>
        </p:grpSpPr>
        <p:sp>
          <p:nvSpPr>
            <p:cNvPr id="32" name="object 32"/>
            <p:cNvSpPr/>
            <p:nvPr/>
          </p:nvSpPr>
          <p:spPr>
            <a:xfrm>
              <a:off x="8528303" y="4431792"/>
              <a:ext cx="3352800" cy="381000"/>
            </a:xfrm>
            <a:custGeom>
              <a:avLst/>
              <a:gdLst/>
              <a:ahLst/>
              <a:cxnLst/>
              <a:rect l="l" t="t" r="r" b="b"/>
              <a:pathLst>
                <a:path w="3352800" h="381000">
                  <a:moveTo>
                    <a:pt x="3352800" y="0"/>
                  </a:moveTo>
                  <a:lnTo>
                    <a:pt x="0" y="0"/>
                  </a:lnTo>
                  <a:lnTo>
                    <a:pt x="0" y="380999"/>
                  </a:lnTo>
                  <a:lnTo>
                    <a:pt x="3352800" y="380999"/>
                  </a:lnTo>
                  <a:lnTo>
                    <a:pt x="3352800" y="0"/>
                  </a:lnTo>
                  <a:close/>
                </a:path>
              </a:pathLst>
            </a:custGeom>
            <a:solidFill>
              <a:srgbClr val="FFFFFF"/>
            </a:solidFill>
          </p:spPr>
          <p:txBody>
            <a:bodyPr wrap="square" lIns="0" tIns="0" rIns="0" bIns="0" rtlCol="0"/>
            <a:lstStyle/>
            <a:p>
              <a:endParaRPr/>
            </a:p>
          </p:txBody>
        </p:sp>
        <p:sp>
          <p:nvSpPr>
            <p:cNvPr id="33" name="object 33"/>
            <p:cNvSpPr/>
            <p:nvPr/>
          </p:nvSpPr>
          <p:spPr>
            <a:xfrm>
              <a:off x="8528303" y="4431792"/>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57912">
              <a:solidFill>
                <a:srgbClr val="4F81BC"/>
              </a:solidFill>
            </a:ln>
          </p:spPr>
          <p:txBody>
            <a:bodyPr wrap="square" lIns="0" tIns="0" rIns="0" bIns="0" rtlCol="0"/>
            <a:lstStyle/>
            <a:p>
              <a:endParaRPr/>
            </a:p>
          </p:txBody>
        </p:sp>
      </p:grpSp>
      <p:sp>
        <p:nvSpPr>
          <p:cNvPr id="34" name="object 34"/>
          <p:cNvSpPr txBox="1"/>
          <p:nvPr/>
        </p:nvSpPr>
        <p:spPr>
          <a:xfrm>
            <a:off x="8760714" y="4441952"/>
            <a:ext cx="288861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25" dirty="0">
                <a:latin typeface="Calibri"/>
                <a:cs typeface="Calibri"/>
              </a:rPr>
              <a:t> </a:t>
            </a:r>
            <a:r>
              <a:rPr sz="2000" b="1" dirty="0">
                <a:latin typeface="Calibri"/>
                <a:cs typeface="Calibri"/>
              </a:rPr>
              <a:t>Nibble</a:t>
            </a:r>
            <a:r>
              <a:rPr sz="2000" b="1" spc="-4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35" name="object 35"/>
          <p:cNvGrpSpPr/>
          <p:nvPr/>
        </p:nvGrpSpPr>
        <p:grpSpPr>
          <a:xfrm>
            <a:off x="8499093" y="5012182"/>
            <a:ext cx="3411220" cy="439420"/>
            <a:chOff x="8499093" y="5012182"/>
            <a:chExt cx="3411220" cy="439420"/>
          </a:xfrm>
        </p:grpSpPr>
        <p:sp>
          <p:nvSpPr>
            <p:cNvPr id="36" name="object 36"/>
            <p:cNvSpPr/>
            <p:nvPr/>
          </p:nvSpPr>
          <p:spPr>
            <a:xfrm>
              <a:off x="8528303" y="504139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7" name="object 37"/>
            <p:cNvSpPr/>
            <p:nvPr/>
          </p:nvSpPr>
          <p:spPr>
            <a:xfrm>
              <a:off x="8528303" y="504139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38" name="object 38"/>
          <p:cNvSpPr txBox="1"/>
          <p:nvPr/>
        </p:nvSpPr>
        <p:spPr>
          <a:xfrm>
            <a:off x="9275826" y="5051552"/>
            <a:ext cx="185864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5" dirty="0">
                <a:latin typeface="Calibri"/>
                <a:cs typeface="Calibri"/>
              </a:rPr>
              <a:t> </a:t>
            </a:r>
            <a:r>
              <a:rPr sz="2000" b="1" spc="-10" dirty="0">
                <a:latin typeface="Calibri"/>
                <a:cs typeface="Calibri"/>
              </a:rPr>
              <a:t>Row</a:t>
            </a:r>
            <a:endParaRPr sz="2000">
              <a:latin typeface="Calibri"/>
              <a:cs typeface="Calibri"/>
            </a:endParaRPr>
          </a:p>
        </p:txBody>
      </p:sp>
      <p:sp>
        <p:nvSpPr>
          <p:cNvPr id="39" name="object 39"/>
          <p:cNvSpPr/>
          <p:nvPr/>
        </p:nvSpPr>
        <p:spPr>
          <a:xfrm>
            <a:off x="8532876" y="5650991"/>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sp>
        <p:nvSpPr>
          <p:cNvPr id="40" name="object 40"/>
          <p:cNvSpPr txBox="1"/>
          <p:nvPr/>
        </p:nvSpPr>
        <p:spPr>
          <a:xfrm>
            <a:off x="9395206" y="5661456"/>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41" name="object 41"/>
          <p:cNvGrpSpPr/>
          <p:nvPr/>
        </p:nvGrpSpPr>
        <p:grpSpPr>
          <a:xfrm>
            <a:off x="8492997" y="1951989"/>
            <a:ext cx="3411220" cy="439420"/>
            <a:chOff x="8492997" y="1951989"/>
            <a:chExt cx="3411220" cy="439420"/>
          </a:xfrm>
        </p:grpSpPr>
        <p:sp>
          <p:nvSpPr>
            <p:cNvPr id="42" name="object 42"/>
            <p:cNvSpPr/>
            <p:nvPr/>
          </p:nvSpPr>
          <p:spPr>
            <a:xfrm>
              <a:off x="8522207" y="19811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3" name="object 43"/>
            <p:cNvSpPr/>
            <p:nvPr/>
          </p:nvSpPr>
          <p:spPr>
            <a:xfrm>
              <a:off x="8522207" y="19811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44" name="object 44"/>
          <p:cNvSpPr txBox="1"/>
          <p:nvPr/>
        </p:nvSpPr>
        <p:spPr>
          <a:xfrm>
            <a:off x="8755506" y="1989785"/>
            <a:ext cx="2889885" cy="331470"/>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20" dirty="0">
                <a:latin typeface="Calibri"/>
                <a:cs typeface="Calibri"/>
              </a:rPr>
              <a:t> </a:t>
            </a:r>
            <a:r>
              <a:rPr sz="2000" b="1" dirty="0">
                <a:latin typeface="Calibri"/>
                <a:cs typeface="Calibri"/>
              </a:rPr>
              <a:t>Nibble</a:t>
            </a:r>
            <a:r>
              <a:rPr sz="2000" b="1" spc="-3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45" name="object 45"/>
          <p:cNvGrpSpPr/>
          <p:nvPr/>
        </p:nvGrpSpPr>
        <p:grpSpPr>
          <a:xfrm>
            <a:off x="8509952" y="1356296"/>
            <a:ext cx="3378835" cy="407034"/>
            <a:chOff x="8509952" y="1356296"/>
            <a:chExt cx="3378835" cy="407034"/>
          </a:xfrm>
        </p:grpSpPr>
        <p:sp>
          <p:nvSpPr>
            <p:cNvPr id="46" name="object 46"/>
            <p:cNvSpPr/>
            <p:nvPr/>
          </p:nvSpPr>
          <p:spPr>
            <a:xfrm>
              <a:off x="8522970" y="136931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4AACC5"/>
            </a:solidFill>
          </p:spPr>
          <p:txBody>
            <a:bodyPr wrap="square" lIns="0" tIns="0" rIns="0" bIns="0" rtlCol="0"/>
            <a:lstStyle/>
            <a:p>
              <a:endParaRPr/>
            </a:p>
          </p:txBody>
        </p:sp>
        <p:sp>
          <p:nvSpPr>
            <p:cNvPr id="47" name="object 47"/>
            <p:cNvSpPr/>
            <p:nvPr/>
          </p:nvSpPr>
          <p:spPr>
            <a:xfrm>
              <a:off x="85229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357C91"/>
              </a:solidFill>
            </a:ln>
          </p:spPr>
          <p:txBody>
            <a:bodyPr wrap="square" lIns="0" tIns="0" rIns="0" bIns="0" rtlCol="0"/>
            <a:lstStyle/>
            <a:p>
              <a:endParaRPr/>
            </a:p>
          </p:txBody>
        </p:sp>
      </p:grpSp>
      <p:sp>
        <p:nvSpPr>
          <p:cNvPr id="48" name="object 48"/>
          <p:cNvSpPr txBox="1"/>
          <p:nvPr/>
        </p:nvSpPr>
        <p:spPr>
          <a:xfrm>
            <a:off x="9384918"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Calibri"/>
                <a:cs typeface="Calibri"/>
              </a:rPr>
              <a:t>Add</a:t>
            </a:r>
            <a:r>
              <a:rPr sz="2000" b="1" spc="-35" dirty="0">
                <a:solidFill>
                  <a:srgbClr val="FFFFFF"/>
                </a:solidFill>
                <a:latin typeface="Calibri"/>
                <a:cs typeface="Calibri"/>
              </a:rPr>
              <a:t> </a:t>
            </a:r>
            <a:r>
              <a:rPr sz="2000" b="1" spc="-10" dirty="0">
                <a:solidFill>
                  <a:srgbClr val="FFFFFF"/>
                </a:solidFill>
                <a:latin typeface="Calibri"/>
                <a:cs typeface="Calibri"/>
              </a:rPr>
              <a:t>Round</a:t>
            </a:r>
            <a:r>
              <a:rPr sz="2000" b="1" spc="-60" dirty="0">
                <a:solidFill>
                  <a:srgbClr val="FFFFFF"/>
                </a:solidFill>
                <a:latin typeface="Calibri"/>
                <a:cs typeface="Calibri"/>
              </a:rPr>
              <a:t> </a:t>
            </a:r>
            <a:r>
              <a:rPr sz="2000" b="1" spc="-20" dirty="0">
                <a:solidFill>
                  <a:srgbClr val="FFFFFF"/>
                </a:solidFill>
                <a:latin typeface="Calibri"/>
                <a:cs typeface="Calibri"/>
              </a:rPr>
              <a:t>Key</a:t>
            </a:r>
            <a:endParaRPr sz="2000">
              <a:latin typeface="Calibri"/>
              <a:cs typeface="Calibri"/>
            </a:endParaRPr>
          </a:p>
        </p:txBody>
      </p:sp>
      <p:grpSp>
        <p:nvGrpSpPr>
          <p:cNvPr id="49" name="object 49"/>
          <p:cNvGrpSpPr/>
          <p:nvPr/>
        </p:nvGrpSpPr>
        <p:grpSpPr>
          <a:xfrm>
            <a:off x="4482020" y="960119"/>
            <a:ext cx="5881370" cy="5273040"/>
            <a:chOff x="4482020" y="960119"/>
            <a:chExt cx="5881370" cy="5273040"/>
          </a:xfrm>
        </p:grpSpPr>
        <p:pic>
          <p:nvPicPr>
            <p:cNvPr id="50" name="object 50"/>
            <p:cNvPicPr/>
            <p:nvPr/>
          </p:nvPicPr>
          <p:blipFill>
            <a:blip r:embed="rId2" cstate="print"/>
            <a:stretch>
              <a:fillRect/>
            </a:stretch>
          </p:blipFill>
          <p:spPr>
            <a:xfrm>
              <a:off x="10052304" y="5897879"/>
              <a:ext cx="310959" cy="335254"/>
            </a:xfrm>
            <a:prstGeom prst="rect">
              <a:avLst/>
            </a:prstGeom>
          </p:spPr>
        </p:pic>
        <p:pic>
          <p:nvPicPr>
            <p:cNvPr id="51" name="object 51"/>
            <p:cNvPicPr/>
            <p:nvPr/>
          </p:nvPicPr>
          <p:blipFill>
            <a:blip r:embed="rId3" cstate="print"/>
            <a:stretch>
              <a:fillRect/>
            </a:stretch>
          </p:blipFill>
          <p:spPr>
            <a:xfrm>
              <a:off x="10152888" y="6032754"/>
              <a:ext cx="114300" cy="139700"/>
            </a:xfrm>
            <a:prstGeom prst="rect">
              <a:avLst/>
            </a:prstGeom>
          </p:spPr>
        </p:pic>
        <p:pic>
          <p:nvPicPr>
            <p:cNvPr id="52" name="object 52"/>
            <p:cNvPicPr/>
            <p:nvPr/>
          </p:nvPicPr>
          <p:blipFill>
            <a:blip r:embed="rId4" cstate="print"/>
            <a:stretch>
              <a:fillRect/>
            </a:stretch>
          </p:blipFill>
          <p:spPr>
            <a:xfrm>
              <a:off x="10047732" y="5288279"/>
              <a:ext cx="310959" cy="425195"/>
            </a:xfrm>
            <a:prstGeom prst="rect">
              <a:avLst/>
            </a:prstGeom>
          </p:spPr>
        </p:pic>
        <p:pic>
          <p:nvPicPr>
            <p:cNvPr id="53" name="object 53"/>
            <p:cNvPicPr/>
            <p:nvPr/>
          </p:nvPicPr>
          <p:blipFill>
            <a:blip r:embed="rId5" cstate="print"/>
            <a:stretch>
              <a:fillRect/>
            </a:stretch>
          </p:blipFill>
          <p:spPr>
            <a:xfrm>
              <a:off x="10150855" y="5423154"/>
              <a:ext cx="114300" cy="229019"/>
            </a:xfrm>
            <a:prstGeom prst="rect">
              <a:avLst/>
            </a:prstGeom>
          </p:spPr>
        </p:pic>
        <p:pic>
          <p:nvPicPr>
            <p:cNvPr id="54" name="object 54"/>
            <p:cNvPicPr/>
            <p:nvPr/>
          </p:nvPicPr>
          <p:blipFill>
            <a:blip r:embed="rId4" cstate="print"/>
            <a:stretch>
              <a:fillRect/>
            </a:stretch>
          </p:blipFill>
          <p:spPr>
            <a:xfrm>
              <a:off x="10037064" y="4692396"/>
              <a:ext cx="310959" cy="425195"/>
            </a:xfrm>
            <a:prstGeom prst="rect">
              <a:avLst/>
            </a:prstGeom>
          </p:spPr>
        </p:pic>
        <p:pic>
          <p:nvPicPr>
            <p:cNvPr id="55" name="object 55"/>
            <p:cNvPicPr/>
            <p:nvPr/>
          </p:nvPicPr>
          <p:blipFill>
            <a:blip r:embed="rId6" cstate="print"/>
            <a:stretch>
              <a:fillRect/>
            </a:stretch>
          </p:blipFill>
          <p:spPr>
            <a:xfrm>
              <a:off x="10140188" y="4827269"/>
              <a:ext cx="114300" cy="228981"/>
            </a:xfrm>
            <a:prstGeom prst="rect">
              <a:avLst/>
            </a:prstGeom>
          </p:spPr>
        </p:pic>
        <p:pic>
          <p:nvPicPr>
            <p:cNvPr id="56" name="object 56"/>
            <p:cNvPicPr/>
            <p:nvPr/>
          </p:nvPicPr>
          <p:blipFill>
            <a:blip r:embed="rId4" cstate="print"/>
            <a:stretch>
              <a:fillRect/>
            </a:stretch>
          </p:blipFill>
          <p:spPr>
            <a:xfrm>
              <a:off x="10030967" y="4038599"/>
              <a:ext cx="310959" cy="425195"/>
            </a:xfrm>
            <a:prstGeom prst="rect">
              <a:avLst/>
            </a:prstGeom>
          </p:spPr>
        </p:pic>
        <p:pic>
          <p:nvPicPr>
            <p:cNvPr id="57" name="object 57"/>
            <p:cNvPicPr/>
            <p:nvPr/>
          </p:nvPicPr>
          <p:blipFill>
            <a:blip r:embed="rId6" cstate="print"/>
            <a:stretch>
              <a:fillRect/>
            </a:stretch>
          </p:blipFill>
          <p:spPr>
            <a:xfrm>
              <a:off x="10134092" y="4173474"/>
              <a:ext cx="114300" cy="228981"/>
            </a:xfrm>
            <a:prstGeom prst="rect">
              <a:avLst/>
            </a:prstGeom>
          </p:spPr>
        </p:pic>
        <p:pic>
          <p:nvPicPr>
            <p:cNvPr id="58" name="object 58"/>
            <p:cNvPicPr/>
            <p:nvPr/>
          </p:nvPicPr>
          <p:blipFill>
            <a:blip r:embed="rId4" cstate="print"/>
            <a:stretch>
              <a:fillRect/>
            </a:stretch>
          </p:blipFill>
          <p:spPr>
            <a:xfrm>
              <a:off x="10047732" y="3428999"/>
              <a:ext cx="310959" cy="425195"/>
            </a:xfrm>
            <a:prstGeom prst="rect">
              <a:avLst/>
            </a:prstGeom>
          </p:spPr>
        </p:pic>
        <p:pic>
          <p:nvPicPr>
            <p:cNvPr id="59" name="object 59"/>
            <p:cNvPicPr/>
            <p:nvPr/>
          </p:nvPicPr>
          <p:blipFill>
            <a:blip r:embed="rId6" cstate="print"/>
            <a:stretch>
              <a:fillRect/>
            </a:stretch>
          </p:blipFill>
          <p:spPr>
            <a:xfrm>
              <a:off x="10150855" y="3563874"/>
              <a:ext cx="114300" cy="228981"/>
            </a:xfrm>
            <a:prstGeom prst="rect">
              <a:avLst/>
            </a:prstGeom>
          </p:spPr>
        </p:pic>
        <p:pic>
          <p:nvPicPr>
            <p:cNvPr id="60" name="object 60"/>
            <p:cNvPicPr/>
            <p:nvPr/>
          </p:nvPicPr>
          <p:blipFill>
            <a:blip r:embed="rId4" cstate="print"/>
            <a:stretch>
              <a:fillRect/>
            </a:stretch>
          </p:blipFill>
          <p:spPr>
            <a:xfrm>
              <a:off x="10047732" y="2819399"/>
              <a:ext cx="310959" cy="425196"/>
            </a:xfrm>
            <a:prstGeom prst="rect">
              <a:avLst/>
            </a:prstGeom>
          </p:spPr>
        </p:pic>
        <p:pic>
          <p:nvPicPr>
            <p:cNvPr id="61" name="object 61"/>
            <p:cNvPicPr/>
            <p:nvPr/>
          </p:nvPicPr>
          <p:blipFill>
            <a:blip r:embed="rId6" cstate="print"/>
            <a:stretch>
              <a:fillRect/>
            </a:stretch>
          </p:blipFill>
          <p:spPr>
            <a:xfrm>
              <a:off x="10150855" y="2954274"/>
              <a:ext cx="114300" cy="228980"/>
            </a:xfrm>
            <a:prstGeom prst="rect">
              <a:avLst/>
            </a:prstGeom>
          </p:spPr>
        </p:pic>
        <p:pic>
          <p:nvPicPr>
            <p:cNvPr id="62" name="object 62"/>
            <p:cNvPicPr/>
            <p:nvPr/>
          </p:nvPicPr>
          <p:blipFill>
            <a:blip r:embed="rId4" cstate="print"/>
            <a:stretch>
              <a:fillRect/>
            </a:stretch>
          </p:blipFill>
          <p:spPr>
            <a:xfrm>
              <a:off x="10037064" y="2221991"/>
              <a:ext cx="310959" cy="425196"/>
            </a:xfrm>
            <a:prstGeom prst="rect">
              <a:avLst/>
            </a:prstGeom>
          </p:spPr>
        </p:pic>
        <p:pic>
          <p:nvPicPr>
            <p:cNvPr id="63" name="object 63"/>
            <p:cNvPicPr/>
            <p:nvPr/>
          </p:nvPicPr>
          <p:blipFill>
            <a:blip r:embed="rId6" cstate="print"/>
            <a:stretch>
              <a:fillRect/>
            </a:stretch>
          </p:blipFill>
          <p:spPr>
            <a:xfrm>
              <a:off x="10140188" y="2356866"/>
              <a:ext cx="114300" cy="228981"/>
            </a:xfrm>
            <a:prstGeom prst="rect">
              <a:avLst/>
            </a:prstGeom>
          </p:spPr>
        </p:pic>
        <p:pic>
          <p:nvPicPr>
            <p:cNvPr id="64" name="object 64"/>
            <p:cNvPicPr/>
            <p:nvPr/>
          </p:nvPicPr>
          <p:blipFill>
            <a:blip r:embed="rId4" cstate="print"/>
            <a:stretch>
              <a:fillRect/>
            </a:stretch>
          </p:blipFill>
          <p:spPr>
            <a:xfrm>
              <a:off x="10047732" y="1571243"/>
              <a:ext cx="310959" cy="425196"/>
            </a:xfrm>
            <a:prstGeom prst="rect">
              <a:avLst/>
            </a:prstGeom>
          </p:spPr>
        </p:pic>
        <p:pic>
          <p:nvPicPr>
            <p:cNvPr id="65" name="object 65"/>
            <p:cNvPicPr/>
            <p:nvPr/>
          </p:nvPicPr>
          <p:blipFill>
            <a:blip r:embed="rId6" cstate="print"/>
            <a:stretch>
              <a:fillRect/>
            </a:stretch>
          </p:blipFill>
          <p:spPr>
            <a:xfrm>
              <a:off x="10150855" y="1706118"/>
              <a:ext cx="114300" cy="228981"/>
            </a:xfrm>
            <a:prstGeom prst="rect">
              <a:avLst/>
            </a:prstGeom>
          </p:spPr>
        </p:pic>
        <p:pic>
          <p:nvPicPr>
            <p:cNvPr id="66" name="object 66"/>
            <p:cNvPicPr/>
            <p:nvPr/>
          </p:nvPicPr>
          <p:blipFill>
            <a:blip r:embed="rId4" cstate="print"/>
            <a:stretch>
              <a:fillRect/>
            </a:stretch>
          </p:blipFill>
          <p:spPr>
            <a:xfrm>
              <a:off x="10037064" y="960119"/>
              <a:ext cx="310959" cy="425196"/>
            </a:xfrm>
            <a:prstGeom prst="rect">
              <a:avLst/>
            </a:prstGeom>
          </p:spPr>
        </p:pic>
        <p:pic>
          <p:nvPicPr>
            <p:cNvPr id="67" name="object 67"/>
            <p:cNvPicPr/>
            <p:nvPr/>
          </p:nvPicPr>
          <p:blipFill>
            <a:blip r:embed="rId6" cstate="print"/>
            <a:stretch>
              <a:fillRect/>
            </a:stretch>
          </p:blipFill>
          <p:spPr>
            <a:xfrm>
              <a:off x="10140188" y="1094993"/>
              <a:ext cx="114300" cy="228980"/>
            </a:xfrm>
            <a:prstGeom prst="rect">
              <a:avLst/>
            </a:prstGeom>
          </p:spPr>
        </p:pic>
        <p:sp>
          <p:nvSpPr>
            <p:cNvPr id="68" name="object 68"/>
            <p:cNvSpPr/>
            <p:nvPr/>
          </p:nvSpPr>
          <p:spPr>
            <a:xfrm>
              <a:off x="4495038" y="38229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69" name="object 69"/>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70" name="object 70"/>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71" name="object 71"/>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72" name="object 72"/>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sp>
        <p:nvSpPr>
          <p:cNvPr id="73" name="object 73"/>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74" name="object 74"/>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75" name="object 75"/>
          <p:cNvGrpSpPr/>
          <p:nvPr/>
        </p:nvGrpSpPr>
        <p:grpSpPr>
          <a:xfrm>
            <a:off x="4477448" y="1981136"/>
            <a:ext cx="3378835" cy="3860800"/>
            <a:chOff x="4477448" y="1981136"/>
            <a:chExt cx="3378835" cy="3860800"/>
          </a:xfrm>
        </p:grpSpPr>
        <p:pic>
          <p:nvPicPr>
            <p:cNvPr id="76" name="object 76"/>
            <p:cNvPicPr/>
            <p:nvPr/>
          </p:nvPicPr>
          <p:blipFill>
            <a:blip r:embed="rId7" cstate="print"/>
            <a:stretch>
              <a:fillRect/>
            </a:stretch>
          </p:blipFill>
          <p:spPr>
            <a:xfrm>
              <a:off x="6018275" y="4808219"/>
              <a:ext cx="310959" cy="1033297"/>
            </a:xfrm>
            <a:prstGeom prst="rect">
              <a:avLst/>
            </a:prstGeom>
          </p:spPr>
        </p:pic>
        <p:sp>
          <p:nvSpPr>
            <p:cNvPr id="77" name="object 77"/>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78" name="object 78"/>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79" name="object 79"/>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80" name="object 80"/>
          <p:cNvGrpSpPr/>
          <p:nvPr/>
        </p:nvGrpSpPr>
        <p:grpSpPr>
          <a:xfrm>
            <a:off x="4477448" y="1370012"/>
            <a:ext cx="3378835" cy="2629535"/>
            <a:chOff x="4477448" y="1370012"/>
            <a:chExt cx="3378835" cy="2629535"/>
          </a:xfrm>
        </p:grpSpPr>
        <p:pic>
          <p:nvPicPr>
            <p:cNvPr id="81" name="object 81"/>
            <p:cNvPicPr/>
            <p:nvPr/>
          </p:nvPicPr>
          <p:blipFill>
            <a:blip r:embed="rId8" cstate="print"/>
            <a:stretch>
              <a:fillRect/>
            </a:stretch>
          </p:blipFill>
          <p:spPr>
            <a:xfrm>
              <a:off x="6013703" y="2356103"/>
              <a:ext cx="310959" cy="1642872"/>
            </a:xfrm>
            <a:prstGeom prst="rect">
              <a:avLst/>
            </a:prstGeom>
          </p:spPr>
        </p:pic>
        <p:sp>
          <p:nvSpPr>
            <p:cNvPr id="82" name="object 82"/>
            <p:cNvSpPr/>
            <p:nvPr/>
          </p:nvSpPr>
          <p:spPr>
            <a:xfrm>
              <a:off x="4490466" y="1383029"/>
              <a:ext cx="3352800" cy="2440305"/>
            </a:xfrm>
            <a:custGeom>
              <a:avLst/>
              <a:gdLst/>
              <a:ahLst/>
              <a:cxnLst/>
              <a:rect l="l" t="t" r="r" b="b"/>
              <a:pathLst>
                <a:path w="3352800" h="2440304">
                  <a:moveTo>
                    <a:pt x="1738249" y="2325370"/>
                  </a:moveTo>
                  <a:lnTo>
                    <a:pt x="1700199" y="2325547"/>
                  </a:lnTo>
                  <a:lnTo>
                    <a:pt x="1695450" y="991997"/>
                  </a:lnTo>
                  <a:lnTo>
                    <a:pt x="1657350" y="992251"/>
                  </a:lnTo>
                  <a:lnTo>
                    <a:pt x="1662099" y="2325713"/>
                  </a:lnTo>
                  <a:lnTo>
                    <a:pt x="1623949" y="2325878"/>
                  </a:lnTo>
                  <a:lnTo>
                    <a:pt x="1681480" y="2439924"/>
                  </a:lnTo>
                  <a:lnTo>
                    <a:pt x="1728609" y="2344801"/>
                  </a:lnTo>
                  <a:lnTo>
                    <a:pt x="1738249" y="2325370"/>
                  </a:lnTo>
                  <a:close/>
                </a:path>
                <a:path w="3352800" h="2440304">
                  <a:moveTo>
                    <a:pt x="3352787" y="0"/>
                  </a:moveTo>
                  <a:lnTo>
                    <a:pt x="0" y="0"/>
                  </a:lnTo>
                  <a:lnTo>
                    <a:pt x="0" y="381000"/>
                  </a:lnTo>
                  <a:lnTo>
                    <a:pt x="3352787" y="381000"/>
                  </a:lnTo>
                  <a:lnTo>
                    <a:pt x="3352787" y="0"/>
                  </a:lnTo>
                  <a:close/>
                </a:path>
              </a:pathLst>
            </a:custGeom>
            <a:solidFill>
              <a:srgbClr val="8063A1"/>
            </a:solidFill>
          </p:spPr>
          <p:txBody>
            <a:bodyPr wrap="square" lIns="0" tIns="0" rIns="0" bIns="0" rtlCol="0"/>
            <a:lstStyle/>
            <a:p>
              <a:endParaRPr/>
            </a:p>
          </p:txBody>
        </p:sp>
        <p:sp>
          <p:nvSpPr>
            <p:cNvPr id="83" name="object 83"/>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5C4676"/>
              </a:solidFill>
            </a:ln>
          </p:spPr>
          <p:txBody>
            <a:bodyPr wrap="square" lIns="0" tIns="0" rIns="0" bIns="0" rtlCol="0"/>
            <a:lstStyle/>
            <a:p>
              <a:endParaRPr/>
            </a:p>
          </p:txBody>
        </p:sp>
      </p:grpSp>
      <p:sp>
        <p:nvSpPr>
          <p:cNvPr id="84" name="object 84"/>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solidFill>
                  <a:srgbClr val="FFFFFF"/>
                </a:solidFill>
                <a:latin typeface="Cambria Math"/>
                <a:cs typeface="Cambria Math"/>
              </a:rPr>
              <a:t>𝒘</a:t>
            </a:r>
            <a:r>
              <a:rPr sz="1450" dirty="0">
                <a:solidFill>
                  <a:srgbClr val="FFFFFF"/>
                </a:solidFill>
                <a:latin typeface="Cambria Math"/>
                <a:cs typeface="Cambria Math"/>
              </a:rPr>
              <a:t>𝟎,𝟏</a:t>
            </a:r>
            <a:endParaRPr sz="1450">
              <a:latin typeface="Cambria Math"/>
              <a:cs typeface="Cambria Math"/>
            </a:endParaRPr>
          </a:p>
        </p:txBody>
      </p:sp>
      <p:grpSp>
        <p:nvGrpSpPr>
          <p:cNvPr id="85" name="object 85"/>
          <p:cNvGrpSpPr/>
          <p:nvPr/>
        </p:nvGrpSpPr>
        <p:grpSpPr>
          <a:xfrm>
            <a:off x="6009132" y="1127734"/>
            <a:ext cx="2677795" cy="4892675"/>
            <a:chOff x="6009132" y="1127734"/>
            <a:chExt cx="2677795" cy="4892675"/>
          </a:xfrm>
        </p:grpSpPr>
        <p:pic>
          <p:nvPicPr>
            <p:cNvPr id="86" name="object 86"/>
            <p:cNvPicPr/>
            <p:nvPr/>
          </p:nvPicPr>
          <p:blipFill>
            <a:blip r:embed="rId9" cstate="print"/>
            <a:stretch>
              <a:fillRect/>
            </a:stretch>
          </p:blipFill>
          <p:spPr>
            <a:xfrm>
              <a:off x="6009132" y="1744967"/>
              <a:ext cx="310959" cy="423684"/>
            </a:xfrm>
            <a:prstGeom prst="rect">
              <a:avLst/>
            </a:prstGeom>
          </p:spPr>
        </p:pic>
        <p:pic>
          <p:nvPicPr>
            <p:cNvPr id="87" name="object 87"/>
            <p:cNvPicPr/>
            <p:nvPr/>
          </p:nvPicPr>
          <p:blipFill>
            <a:blip r:embed="rId10" cstate="print"/>
            <a:stretch>
              <a:fillRect/>
            </a:stretch>
          </p:blipFill>
          <p:spPr>
            <a:xfrm>
              <a:off x="6109716" y="1764029"/>
              <a:ext cx="114300" cy="228600"/>
            </a:xfrm>
            <a:prstGeom prst="rect">
              <a:avLst/>
            </a:prstGeom>
          </p:spPr>
        </p:pic>
        <p:pic>
          <p:nvPicPr>
            <p:cNvPr id="88" name="object 88"/>
            <p:cNvPicPr/>
            <p:nvPr/>
          </p:nvPicPr>
          <p:blipFill>
            <a:blip r:embed="rId9" cstate="print"/>
            <a:stretch>
              <a:fillRect/>
            </a:stretch>
          </p:blipFill>
          <p:spPr>
            <a:xfrm>
              <a:off x="6022848" y="4198607"/>
              <a:ext cx="310959" cy="423684"/>
            </a:xfrm>
            <a:prstGeom prst="rect">
              <a:avLst/>
            </a:prstGeom>
          </p:spPr>
        </p:pic>
        <p:pic>
          <p:nvPicPr>
            <p:cNvPr id="89" name="object 89"/>
            <p:cNvPicPr/>
            <p:nvPr/>
          </p:nvPicPr>
          <p:blipFill>
            <a:blip r:embed="rId10" cstate="print"/>
            <a:stretch>
              <a:fillRect/>
            </a:stretch>
          </p:blipFill>
          <p:spPr>
            <a:xfrm>
              <a:off x="6123432" y="4217669"/>
              <a:ext cx="114300" cy="228600"/>
            </a:xfrm>
            <a:prstGeom prst="rect">
              <a:avLst/>
            </a:prstGeom>
          </p:spPr>
        </p:pic>
        <p:pic>
          <p:nvPicPr>
            <p:cNvPr id="90" name="object 90"/>
            <p:cNvPicPr/>
            <p:nvPr/>
          </p:nvPicPr>
          <p:blipFill>
            <a:blip r:embed="rId11" cstate="print"/>
            <a:stretch>
              <a:fillRect/>
            </a:stretch>
          </p:blipFill>
          <p:spPr>
            <a:xfrm>
              <a:off x="6009132" y="1127734"/>
              <a:ext cx="310959" cy="431317"/>
            </a:xfrm>
            <a:prstGeom prst="rect">
              <a:avLst/>
            </a:prstGeom>
          </p:spPr>
        </p:pic>
        <p:pic>
          <p:nvPicPr>
            <p:cNvPr id="91" name="object 91"/>
            <p:cNvPicPr/>
            <p:nvPr/>
          </p:nvPicPr>
          <p:blipFill>
            <a:blip r:embed="rId12" cstate="print"/>
            <a:stretch>
              <a:fillRect/>
            </a:stretch>
          </p:blipFill>
          <p:spPr>
            <a:xfrm>
              <a:off x="6109716" y="1146809"/>
              <a:ext cx="114300" cy="236219"/>
            </a:xfrm>
            <a:prstGeom prst="rect">
              <a:avLst/>
            </a:prstGeom>
          </p:spPr>
        </p:pic>
        <p:pic>
          <p:nvPicPr>
            <p:cNvPr id="92" name="object 92"/>
            <p:cNvPicPr/>
            <p:nvPr/>
          </p:nvPicPr>
          <p:blipFill>
            <a:blip r:embed="rId13" cstate="print"/>
            <a:stretch>
              <a:fillRect/>
            </a:stretch>
          </p:blipFill>
          <p:spPr>
            <a:xfrm>
              <a:off x="7799832" y="1425003"/>
              <a:ext cx="877849" cy="310959"/>
            </a:xfrm>
            <a:prstGeom prst="rect">
              <a:avLst/>
            </a:prstGeom>
          </p:spPr>
        </p:pic>
        <p:sp>
          <p:nvSpPr>
            <p:cNvPr id="93" name="object 93"/>
            <p:cNvSpPr/>
            <p:nvPr/>
          </p:nvSpPr>
          <p:spPr>
            <a:xfrm>
              <a:off x="7842885" y="1504822"/>
              <a:ext cx="681355" cy="114300"/>
            </a:xfrm>
            <a:custGeom>
              <a:avLst/>
              <a:gdLst/>
              <a:ahLst/>
              <a:cxnLst/>
              <a:rect l="l" t="t" r="r" b="b"/>
              <a:pathLst>
                <a:path w="681354" h="114300">
                  <a:moveTo>
                    <a:pt x="644841" y="37718"/>
                  </a:moveTo>
                  <a:lnTo>
                    <a:pt x="585470" y="37718"/>
                  </a:lnTo>
                  <a:lnTo>
                    <a:pt x="586232" y="75818"/>
                  </a:lnTo>
                  <a:lnTo>
                    <a:pt x="567096" y="76175"/>
                  </a:lnTo>
                  <a:lnTo>
                    <a:pt x="567817" y="114300"/>
                  </a:lnTo>
                  <a:lnTo>
                    <a:pt x="681101" y="54990"/>
                  </a:lnTo>
                  <a:lnTo>
                    <a:pt x="644841" y="37718"/>
                  </a:lnTo>
                  <a:close/>
                </a:path>
                <a:path w="681354" h="114300">
                  <a:moveTo>
                    <a:pt x="566377" y="38075"/>
                  </a:moveTo>
                  <a:lnTo>
                    <a:pt x="0" y="48640"/>
                  </a:lnTo>
                  <a:lnTo>
                    <a:pt x="762" y="86740"/>
                  </a:lnTo>
                  <a:lnTo>
                    <a:pt x="567096" y="76175"/>
                  </a:lnTo>
                  <a:lnTo>
                    <a:pt x="566377" y="38075"/>
                  </a:lnTo>
                  <a:close/>
                </a:path>
                <a:path w="681354" h="114300">
                  <a:moveTo>
                    <a:pt x="585470" y="37718"/>
                  </a:moveTo>
                  <a:lnTo>
                    <a:pt x="566377" y="38075"/>
                  </a:lnTo>
                  <a:lnTo>
                    <a:pt x="567096" y="76175"/>
                  </a:lnTo>
                  <a:lnTo>
                    <a:pt x="586232" y="75818"/>
                  </a:lnTo>
                  <a:lnTo>
                    <a:pt x="585470" y="37718"/>
                  </a:lnTo>
                  <a:close/>
                </a:path>
                <a:path w="681354" h="114300">
                  <a:moveTo>
                    <a:pt x="565658" y="0"/>
                  </a:moveTo>
                  <a:lnTo>
                    <a:pt x="566377" y="38075"/>
                  </a:lnTo>
                  <a:lnTo>
                    <a:pt x="585470" y="37718"/>
                  </a:lnTo>
                  <a:lnTo>
                    <a:pt x="644841" y="37718"/>
                  </a:lnTo>
                  <a:lnTo>
                    <a:pt x="565658" y="0"/>
                  </a:lnTo>
                  <a:close/>
                </a:path>
              </a:pathLst>
            </a:custGeom>
            <a:solidFill>
              <a:srgbClr val="8063A1"/>
            </a:solidFill>
          </p:spPr>
          <p:txBody>
            <a:bodyPr wrap="square" lIns="0" tIns="0" rIns="0" bIns="0" rtlCol="0"/>
            <a:lstStyle/>
            <a:p>
              <a:endParaRPr/>
            </a:p>
          </p:txBody>
        </p:sp>
        <p:pic>
          <p:nvPicPr>
            <p:cNvPr id="94" name="object 94"/>
            <p:cNvPicPr/>
            <p:nvPr/>
          </p:nvPicPr>
          <p:blipFill>
            <a:blip r:embed="rId14" cstate="print"/>
            <a:stretch>
              <a:fillRect/>
            </a:stretch>
          </p:blipFill>
          <p:spPr>
            <a:xfrm>
              <a:off x="7799832" y="3866451"/>
              <a:ext cx="882396" cy="310959"/>
            </a:xfrm>
            <a:prstGeom prst="rect">
              <a:avLst/>
            </a:prstGeom>
          </p:spPr>
        </p:pic>
        <p:sp>
          <p:nvSpPr>
            <p:cNvPr id="95" name="object 95"/>
            <p:cNvSpPr/>
            <p:nvPr/>
          </p:nvSpPr>
          <p:spPr>
            <a:xfrm>
              <a:off x="7843011" y="3941952"/>
              <a:ext cx="686435" cy="114300"/>
            </a:xfrm>
            <a:custGeom>
              <a:avLst/>
              <a:gdLst/>
              <a:ahLst/>
              <a:cxnLst/>
              <a:rect l="l" t="t" r="r" b="b"/>
              <a:pathLst>
                <a:path w="686434" h="114300">
                  <a:moveTo>
                    <a:pt x="572643" y="0"/>
                  </a:moveTo>
                  <a:lnTo>
                    <a:pt x="572050" y="38071"/>
                  </a:lnTo>
                  <a:lnTo>
                    <a:pt x="591058" y="38354"/>
                  </a:lnTo>
                  <a:lnTo>
                    <a:pt x="590550" y="76454"/>
                  </a:lnTo>
                  <a:lnTo>
                    <a:pt x="571453" y="76454"/>
                  </a:lnTo>
                  <a:lnTo>
                    <a:pt x="570865" y="114300"/>
                  </a:lnTo>
                  <a:lnTo>
                    <a:pt x="649414" y="76454"/>
                  </a:lnTo>
                  <a:lnTo>
                    <a:pt x="590550" y="76454"/>
                  </a:lnTo>
                  <a:lnTo>
                    <a:pt x="571458" y="76170"/>
                  </a:lnTo>
                  <a:lnTo>
                    <a:pt x="650002" y="76170"/>
                  </a:lnTo>
                  <a:lnTo>
                    <a:pt x="686054" y="58801"/>
                  </a:lnTo>
                  <a:lnTo>
                    <a:pt x="572643" y="0"/>
                  </a:lnTo>
                  <a:close/>
                </a:path>
                <a:path w="686434" h="114300">
                  <a:moveTo>
                    <a:pt x="572050" y="38071"/>
                  </a:moveTo>
                  <a:lnTo>
                    <a:pt x="571458" y="76170"/>
                  </a:lnTo>
                  <a:lnTo>
                    <a:pt x="590550" y="76454"/>
                  </a:lnTo>
                  <a:lnTo>
                    <a:pt x="591058" y="38354"/>
                  </a:lnTo>
                  <a:lnTo>
                    <a:pt x="572050" y="38071"/>
                  </a:lnTo>
                  <a:close/>
                </a:path>
                <a:path w="686434" h="114300">
                  <a:moveTo>
                    <a:pt x="508" y="29591"/>
                  </a:moveTo>
                  <a:lnTo>
                    <a:pt x="0" y="67691"/>
                  </a:lnTo>
                  <a:lnTo>
                    <a:pt x="571458" y="76170"/>
                  </a:lnTo>
                  <a:lnTo>
                    <a:pt x="572050" y="38071"/>
                  </a:lnTo>
                  <a:lnTo>
                    <a:pt x="508" y="29591"/>
                  </a:lnTo>
                  <a:close/>
                </a:path>
              </a:pathLst>
            </a:custGeom>
            <a:solidFill>
              <a:srgbClr val="8063A1"/>
            </a:solidFill>
          </p:spPr>
          <p:txBody>
            <a:bodyPr wrap="square" lIns="0" tIns="0" rIns="0" bIns="0" rtlCol="0"/>
            <a:lstStyle/>
            <a:p>
              <a:endParaRPr/>
            </a:p>
          </p:txBody>
        </p:sp>
        <p:pic>
          <p:nvPicPr>
            <p:cNvPr id="96" name="object 96"/>
            <p:cNvPicPr/>
            <p:nvPr/>
          </p:nvPicPr>
          <p:blipFill>
            <a:blip r:embed="rId15" cstate="print"/>
            <a:stretch>
              <a:fillRect/>
            </a:stretch>
          </p:blipFill>
          <p:spPr>
            <a:xfrm>
              <a:off x="7799832" y="5708903"/>
              <a:ext cx="886993" cy="310959"/>
            </a:xfrm>
            <a:prstGeom prst="rect">
              <a:avLst/>
            </a:prstGeom>
          </p:spPr>
        </p:pic>
        <p:sp>
          <p:nvSpPr>
            <p:cNvPr id="97" name="object 97"/>
            <p:cNvSpPr/>
            <p:nvPr/>
          </p:nvSpPr>
          <p:spPr>
            <a:xfrm>
              <a:off x="7843139" y="5785230"/>
              <a:ext cx="691515" cy="114300"/>
            </a:xfrm>
            <a:custGeom>
              <a:avLst/>
              <a:gdLst/>
              <a:ahLst/>
              <a:cxnLst/>
              <a:rect l="l" t="t" r="r" b="b"/>
              <a:pathLst>
                <a:path w="691515" h="114300">
                  <a:moveTo>
                    <a:pt x="577087" y="0"/>
                  </a:moveTo>
                  <a:lnTo>
                    <a:pt x="576876" y="38109"/>
                  </a:lnTo>
                  <a:lnTo>
                    <a:pt x="595883" y="38214"/>
                  </a:lnTo>
                  <a:lnTo>
                    <a:pt x="595629" y="76314"/>
                  </a:lnTo>
                  <a:lnTo>
                    <a:pt x="576664" y="76314"/>
                  </a:lnTo>
                  <a:lnTo>
                    <a:pt x="576452" y="114300"/>
                  </a:lnTo>
                  <a:lnTo>
                    <a:pt x="653448" y="76314"/>
                  </a:lnTo>
                  <a:lnTo>
                    <a:pt x="595629" y="76314"/>
                  </a:lnTo>
                  <a:lnTo>
                    <a:pt x="653661" y="76209"/>
                  </a:lnTo>
                  <a:lnTo>
                    <a:pt x="691006" y="57785"/>
                  </a:lnTo>
                  <a:lnTo>
                    <a:pt x="577087" y="0"/>
                  </a:lnTo>
                  <a:close/>
                </a:path>
                <a:path w="691515" h="114300">
                  <a:moveTo>
                    <a:pt x="576876" y="38109"/>
                  </a:moveTo>
                  <a:lnTo>
                    <a:pt x="576664" y="76209"/>
                  </a:lnTo>
                  <a:lnTo>
                    <a:pt x="595629" y="76314"/>
                  </a:lnTo>
                  <a:lnTo>
                    <a:pt x="595883" y="38214"/>
                  </a:lnTo>
                  <a:lnTo>
                    <a:pt x="576876" y="38109"/>
                  </a:lnTo>
                  <a:close/>
                </a:path>
                <a:path w="691515" h="114300">
                  <a:moveTo>
                    <a:pt x="253" y="34925"/>
                  </a:moveTo>
                  <a:lnTo>
                    <a:pt x="0" y="73025"/>
                  </a:lnTo>
                  <a:lnTo>
                    <a:pt x="576664" y="76209"/>
                  </a:lnTo>
                  <a:lnTo>
                    <a:pt x="576876" y="38109"/>
                  </a:lnTo>
                  <a:lnTo>
                    <a:pt x="253" y="34925"/>
                  </a:lnTo>
                  <a:close/>
                </a:path>
              </a:pathLst>
            </a:custGeom>
            <a:solidFill>
              <a:srgbClr val="8063A1"/>
            </a:solidFill>
          </p:spPr>
          <p:txBody>
            <a:bodyPr wrap="square" lIns="0" tIns="0" rIns="0" bIns="0" rtlCol="0"/>
            <a:lstStyle/>
            <a:p>
              <a:endParaRPr/>
            </a:p>
          </p:txBody>
        </p:sp>
      </p:grpSp>
      <p:sp>
        <p:nvSpPr>
          <p:cNvPr id="98" name="object 98"/>
          <p:cNvSpPr txBox="1"/>
          <p:nvPr/>
        </p:nvSpPr>
        <p:spPr>
          <a:xfrm>
            <a:off x="6983730" y="4991861"/>
            <a:ext cx="1196340" cy="447040"/>
          </a:xfrm>
          <a:prstGeom prst="rect">
            <a:avLst/>
          </a:prstGeom>
          <a:solidFill>
            <a:srgbClr val="4F81BC"/>
          </a:solidFill>
          <a:ln w="25907">
            <a:solidFill>
              <a:srgbClr val="385D89"/>
            </a:solidFill>
          </a:ln>
        </p:spPr>
        <p:txBody>
          <a:bodyPr vert="horz" wrap="square" lIns="0" tIns="26669" rIns="0" bIns="0" rtlCol="0">
            <a:spAutoFit/>
          </a:bodyPr>
          <a:lstStyle/>
          <a:p>
            <a:pPr marL="90805">
              <a:lnSpc>
                <a:spcPct val="100000"/>
              </a:lnSpc>
              <a:spcBef>
                <a:spcPts val="209"/>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99" name="object 99"/>
          <p:cNvSpPr txBox="1"/>
          <p:nvPr/>
        </p:nvSpPr>
        <p:spPr>
          <a:xfrm>
            <a:off x="7009638" y="2602229"/>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1440">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pic>
        <p:nvPicPr>
          <p:cNvPr id="102" name="Graphic 21"/>
          <p:cNvPicPr>
            <a:picLocks noChangeAspect="1"/>
          </p:cNvPicPr>
          <p:nvPr/>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14426" y="5763640"/>
            <a:ext cx="2305141" cy="1076343"/>
          </a:xfrm>
          <a:prstGeom prst="rect">
            <a:avLst/>
          </a:prstGeom>
        </p:spPr>
      </p:pic>
      <p:sp>
        <p:nvSpPr>
          <p:cNvPr id="100"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Decryption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61265677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206146" y="972438"/>
            <a:ext cx="9396095" cy="4514215"/>
          </a:xfrm>
          <a:prstGeom prst="rect">
            <a:avLst/>
          </a:prstGeom>
        </p:spPr>
        <p:txBody>
          <a:bodyPr vert="horz" wrap="square" lIns="0" tIns="12065" rIns="0" bIns="0" rtlCol="0">
            <a:spAutoFit/>
          </a:bodyPr>
          <a:lstStyle/>
          <a:p>
            <a:pPr marL="12700">
              <a:lnSpc>
                <a:spcPct val="100000"/>
              </a:lnSpc>
              <a:spcBef>
                <a:spcPts val="95"/>
              </a:spcBef>
              <a:tabLst>
                <a:tab pos="527685" algn="l"/>
              </a:tabLst>
            </a:pPr>
            <a:r>
              <a:rPr sz="3100" spc="-35" dirty="0">
                <a:solidFill>
                  <a:srgbClr val="0F243E"/>
                </a:solidFill>
                <a:latin typeface="Microsoft Sans Serif"/>
                <a:cs typeface="Microsoft Sans Serif"/>
              </a:rPr>
              <a:t>3)	</a:t>
            </a:r>
            <a:r>
              <a:rPr sz="3100" spc="30" dirty="0">
                <a:solidFill>
                  <a:srgbClr val="0F243E"/>
                </a:solidFill>
                <a:latin typeface="Microsoft Sans Serif"/>
                <a:cs typeface="Microsoft Sans Serif"/>
              </a:rPr>
              <a:t>Add</a:t>
            </a:r>
            <a:r>
              <a:rPr sz="3100" spc="70" dirty="0">
                <a:solidFill>
                  <a:srgbClr val="0F243E"/>
                </a:solidFill>
                <a:latin typeface="Microsoft Sans Serif"/>
                <a:cs typeface="Microsoft Sans Serif"/>
              </a:rPr>
              <a:t> </a:t>
            </a:r>
            <a:r>
              <a:rPr sz="3100" spc="-175" dirty="0">
                <a:solidFill>
                  <a:srgbClr val="0F243E"/>
                </a:solidFill>
                <a:latin typeface="Microsoft Sans Serif"/>
                <a:cs typeface="Microsoft Sans Serif"/>
              </a:rPr>
              <a:t>Round</a:t>
            </a:r>
            <a:r>
              <a:rPr sz="3100" spc="70" dirty="0">
                <a:solidFill>
                  <a:srgbClr val="0F243E"/>
                </a:solidFill>
                <a:latin typeface="Microsoft Sans Serif"/>
                <a:cs typeface="Microsoft Sans Serif"/>
              </a:rPr>
              <a:t> </a:t>
            </a:r>
            <a:r>
              <a:rPr sz="3100" spc="65" dirty="0">
                <a:solidFill>
                  <a:srgbClr val="0F243E"/>
                </a:solidFill>
                <a:latin typeface="Microsoft Sans Serif"/>
                <a:cs typeface="Microsoft Sans Serif"/>
              </a:rPr>
              <a:t>2</a:t>
            </a:r>
            <a:r>
              <a:rPr sz="3100" spc="60" dirty="0">
                <a:solidFill>
                  <a:srgbClr val="0F243E"/>
                </a:solidFill>
                <a:latin typeface="Microsoft Sans Serif"/>
                <a:cs typeface="Microsoft Sans Serif"/>
              </a:rPr>
              <a:t> </a:t>
            </a:r>
            <a:r>
              <a:rPr sz="3100" spc="-160" dirty="0">
                <a:solidFill>
                  <a:srgbClr val="0F243E"/>
                </a:solidFill>
                <a:latin typeface="Microsoft Sans Serif"/>
                <a:cs typeface="Microsoft Sans Serif"/>
              </a:rPr>
              <a:t>Key</a:t>
            </a:r>
            <a:endParaRPr sz="3100" dirty="0">
              <a:latin typeface="Microsoft Sans Serif"/>
              <a:cs typeface="Microsoft Sans Serif"/>
            </a:endParaRPr>
          </a:p>
          <a:p>
            <a:pPr marL="451484" indent="-439420">
              <a:lnSpc>
                <a:spcPct val="100000"/>
              </a:lnSpc>
              <a:spcBef>
                <a:spcPts val="2605"/>
              </a:spcBef>
              <a:buFont typeface="Wingdings"/>
              <a:buChar char=""/>
              <a:tabLst>
                <a:tab pos="452120" algn="l"/>
                <a:tab pos="5918200" algn="l"/>
              </a:tabLst>
            </a:pPr>
            <a:r>
              <a:rPr sz="3100" spc="-175" dirty="0">
                <a:solidFill>
                  <a:srgbClr val="0F243E"/>
                </a:solidFill>
                <a:latin typeface="Microsoft Sans Serif"/>
                <a:cs typeface="Microsoft Sans Serif"/>
              </a:rPr>
              <a:t>R2=</a:t>
            </a:r>
            <a:r>
              <a:rPr sz="3100" spc="90" dirty="0">
                <a:solidFill>
                  <a:srgbClr val="0F243E"/>
                </a:solidFill>
                <a:latin typeface="Microsoft Sans Serif"/>
                <a:cs typeface="Microsoft Sans Serif"/>
              </a:rPr>
              <a:t> </a:t>
            </a:r>
            <a:r>
              <a:rPr sz="3100" spc="60" dirty="0">
                <a:solidFill>
                  <a:srgbClr val="0F243E"/>
                </a:solidFill>
                <a:latin typeface="Microsoft Sans Serif"/>
                <a:cs typeface="Microsoft Sans Serif"/>
              </a:rPr>
              <a:t>1001</a:t>
            </a:r>
            <a:r>
              <a:rPr sz="3100" spc="7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8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8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85" dirty="0">
                <a:solidFill>
                  <a:srgbClr val="0F243E"/>
                </a:solidFill>
                <a:latin typeface="Microsoft Sans Serif"/>
                <a:cs typeface="Microsoft Sans Serif"/>
              </a:rPr>
              <a:t> </a:t>
            </a:r>
            <a:r>
              <a:rPr sz="3100" spc="-5" dirty="0">
                <a:solidFill>
                  <a:srgbClr val="0F243E"/>
                </a:solidFill>
                <a:latin typeface="Cambria Math"/>
                <a:cs typeface="Cambria Math"/>
              </a:rPr>
              <a:t>⊕	</a:t>
            </a:r>
            <a:r>
              <a:rPr sz="3100" spc="-105" dirty="0">
                <a:solidFill>
                  <a:srgbClr val="FF0000"/>
                </a:solidFill>
                <a:latin typeface="Microsoft Sans Serif"/>
                <a:cs typeface="Microsoft Sans Serif"/>
              </a:rPr>
              <a:t>Key0</a:t>
            </a:r>
            <a:endParaRPr sz="3100" dirty="0">
              <a:latin typeface="Microsoft Sans Serif"/>
              <a:cs typeface="Microsoft Sans Serif"/>
            </a:endParaRPr>
          </a:p>
          <a:p>
            <a:pPr marL="469900">
              <a:lnSpc>
                <a:spcPct val="100000"/>
              </a:lnSpc>
              <a:spcBef>
                <a:spcPts val="2605"/>
              </a:spcBef>
            </a:pPr>
            <a:r>
              <a:rPr sz="3100" spc="-25" dirty="0">
                <a:solidFill>
                  <a:srgbClr val="0F243E"/>
                </a:solidFill>
                <a:latin typeface="Microsoft Sans Serif"/>
                <a:cs typeface="Microsoft Sans Serif"/>
              </a:rPr>
              <a:t>=</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1001</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7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70" dirty="0">
                <a:solidFill>
                  <a:srgbClr val="0F243E"/>
                </a:solidFill>
                <a:latin typeface="Microsoft Sans Serif"/>
                <a:cs typeface="Microsoft Sans Serif"/>
              </a:rPr>
              <a:t> </a:t>
            </a:r>
            <a:r>
              <a:rPr sz="3100" spc="-5" dirty="0">
                <a:solidFill>
                  <a:srgbClr val="0F243E"/>
                </a:solidFill>
                <a:latin typeface="Cambria Math"/>
                <a:cs typeface="Cambria Math"/>
              </a:rPr>
              <a:t>⊕</a:t>
            </a:r>
            <a:r>
              <a:rPr sz="3100" spc="215" dirty="0">
                <a:solidFill>
                  <a:srgbClr val="0F243E"/>
                </a:solidFill>
                <a:latin typeface="Cambria Math"/>
                <a:cs typeface="Cambria Math"/>
              </a:rPr>
              <a:t> </a:t>
            </a:r>
            <a:r>
              <a:rPr sz="3100" spc="60" dirty="0">
                <a:solidFill>
                  <a:srgbClr val="FF0000"/>
                </a:solidFill>
                <a:latin typeface="Microsoft Sans Serif"/>
                <a:cs typeface="Microsoft Sans Serif"/>
              </a:rPr>
              <a:t>0100</a:t>
            </a:r>
            <a:r>
              <a:rPr sz="3100" spc="70" dirty="0">
                <a:solidFill>
                  <a:srgbClr val="FF0000"/>
                </a:solidFill>
                <a:latin typeface="Microsoft Sans Serif"/>
                <a:cs typeface="Microsoft Sans Serif"/>
              </a:rPr>
              <a:t> </a:t>
            </a:r>
            <a:r>
              <a:rPr sz="3100" spc="60" dirty="0">
                <a:solidFill>
                  <a:srgbClr val="FF0000"/>
                </a:solidFill>
                <a:latin typeface="Microsoft Sans Serif"/>
                <a:cs typeface="Microsoft Sans Serif"/>
              </a:rPr>
              <a:t>1010</a:t>
            </a:r>
            <a:r>
              <a:rPr sz="3100" spc="70" dirty="0">
                <a:solidFill>
                  <a:srgbClr val="FF0000"/>
                </a:solidFill>
                <a:latin typeface="Microsoft Sans Serif"/>
                <a:cs typeface="Microsoft Sans Serif"/>
              </a:rPr>
              <a:t> </a:t>
            </a:r>
            <a:r>
              <a:rPr sz="3100" spc="60" dirty="0">
                <a:solidFill>
                  <a:srgbClr val="FF0000"/>
                </a:solidFill>
                <a:latin typeface="Microsoft Sans Serif"/>
                <a:cs typeface="Microsoft Sans Serif"/>
              </a:rPr>
              <a:t>1111</a:t>
            </a:r>
            <a:r>
              <a:rPr sz="3100" spc="70" dirty="0">
                <a:solidFill>
                  <a:srgbClr val="FF0000"/>
                </a:solidFill>
                <a:latin typeface="Microsoft Sans Serif"/>
                <a:cs typeface="Microsoft Sans Serif"/>
              </a:rPr>
              <a:t> </a:t>
            </a:r>
            <a:r>
              <a:rPr sz="3100" spc="60" dirty="0">
                <a:solidFill>
                  <a:srgbClr val="FF0000"/>
                </a:solidFill>
                <a:latin typeface="Microsoft Sans Serif"/>
                <a:cs typeface="Microsoft Sans Serif"/>
              </a:rPr>
              <a:t>0101</a:t>
            </a:r>
            <a:endParaRPr sz="3100" dirty="0">
              <a:latin typeface="Microsoft Sans Serif"/>
              <a:cs typeface="Microsoft Sans Serif"/>
            </a:endParaRPr>
          </a:p>
          <a:p>
            <a:pPr marL="469900">
              <a:lnSpc>
                <a:spcPct val="100000"/>
              </a:lnSpc>
              <a:spcBef>
                <a:spcPts val="2605"/>
              </a:spcBef>
            </a:pPr>
            <a:r>
              <a:rPr sz="3100" spc="40" dirty="0">
                <a:solidFill>
                  <a:srgbClr val="0F243E"/>
                </a:solidFill>
                <a:latin typeface="Microsoft Sans Serif"/>
                <a:cs typeface="Microsoft Sans Serif"/>
              </a:rPr>
              <a:t>=1101</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0111 0010</a:t>
            </a:r>
            <a:r>
              <a:rPr sz="3100" spc="45" dirty="0">
                <a:solidFill>
                  <a:srgbClr val="0F243E"/>
                </a:solidFill>
                <a:latin typeface="Microsoft Sans Serif"/>
                <a:cs typeface="Microsoft Sans Serif"/>
              </a:rPr>
              <a:t> </a:t>
            </a:r>
            <a:r>
              <a:rPr sz="3100" spc="60" dirty="0">
                <a:solidFill>
                  <a:srgbClr val="0F243E"/>
                </a:solidFill>
                <a:latin typeface="Microsoft Sans Serif"/>
                <a:cs typeface="Microsoft Sans Serif"/>
              </a:rPr>
              <a:t>1000</a:t>
            </a:r>
            <a:endParaRPr sz="3100" dirty="0">
              <a:latin typeface="Microsoft Sans Serif"/>
              <a:cs typeface="Microsoft Sans Serif"/>
            </a:endParaRPr>
          </a:p>
          <a:p>
            <a:pPr>
              <a:lnSpc>
                <a:spcPct val="100000"/>
              </a:lnSpc>
            </a:pPr>
            <a:endParaRPr sz="4000" dirty="0">
              <a:latin typeface="Microsoft Sans Serif"/>
              <a:cs typeface="Microsoft Sans Serif"/>
            </a:endParaRPr>
          </a:p>
          <a:p>
            <a:pPr>
              <a:lnSpc>
                <a:spcPct val="100000"/>
              </a:lnSpc>
              <a:spcBef>
                <a:spcPts val="45"/>
              </a:spcBef>
            </a:pPr>
            <a:endParaRPr sz="3850" dirty="0">
              <a:latin typeface="Microsoft Sans Serif"/>
              <a:cs typeface="Microsoft Sans Serif"/>
            </a:endParaRPr>
          </a:p>
          <a:p>
            <a:pPr marL="12700">
              <a:lnSpc>
                <a:spcPct val="100000"/>
              </a:lnSpc>
              <a:tabLst>
                <a:tab pos="6396990" algn="l"/>
              </a:tabLst>
            </a:pPr>
            <a:r>
              <a:rPr sz="3100" spc="-120" dirty="0">
                <a:solidFill>
                  <a:srgbClr val="0F243E"/>
                </a:solidFill>
                <a:latin typeface="Microsoft Sans Serif"/>
                <a:cs typeface="Microsoft Sans Serif"/>
              </a:rPr>
              <a:t>Plaintext</a:t>
            </a:r>
            <a:r>
              <a:rPr sz="3100" spc="10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8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80" dirty="0">
                <a:solidFill>
                  <a:srgbClr val="0F243E"/>
                </a:solidFill>
                <a:latin typeface="Microsoft Sans Serif"/>
                <a:cs typeface="Microsoft Sans Serif"/>
              </a:rPr>
              <a:t> </a:t>
            </a:r>
            <a:r>
              <a:rPr sz="3100" spc="60" dirty="0">
                <a:solidFill>
                  <a:srgbClr val="0F243E"/>
                </a:solidFill>
                <a:latin typeface="Microsoft Sans Serif"/>
                <a:cs typeface="Microsoft Sans Serif"/>
              </a:rPr>
              <a:t>0111</a:t>
            </a:r>
            <a:r>
              <a:rPr sz="3100" spc="80"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0010</a:t>
            </a:r>
            <a:r>
              <a:rPr sz="3100" spc="80" dirty="0">
                <a:solidFill>
                  <a:srgbClr val="0F243E"/>
                </a:solidFill>
                <a:latin typeface="Microsoft Sans Serif"/>
                <a:cs typeface="Microsoft Sans Serif"/>
              </a:rPr>
              <a:t> </a:t>
            </a:r>
            <a:r>
              <a:rPr sz="3100" spc="60" dirty="0">
                <a:solidFill>
                  <a:srgbClr val="0F243E"/>
                </a:solidFill>
                <a:latin typeface="Microsoft Sans Serif"/>
                <a:cs typeface="Microsoft Sans Serif"/>
              </a:rPr>
              <a:t>1000</a:t>
            </a:r>
            <a:r>
              <a:rPr sz="3100" spc="85" dirty="0">
                <a:solidFill>
                  <a:srgbClr val="0F243E"/>
                </a:solidFill>
                <a:latin typeface="Microsoft Sans Serif"/>
                <a:cs typeface="Microsoft Sans Serif"/>
              </a:rPr>
              <a:t> </a:t>
            </a:r>
            <a:r>
              <a:rPr sz="3100" spc="-25" dirty="0">
                <a:solidFill>
                  <a:srgbClr val="0F243E"/>
                </a:solidFill>
                <a:latin typeface="Microsoft Sans Serif"/>
                <a:cs typeface="Microsoft Sans Serif"/>
              </a:rPr>
              <a:t>=	</a:t>
            </a:r>
            <a:r>
              <a:rPr sz="3100" spc="-55" dirty="0">
                <a:solidFill>
                  <a:srgbClr val="0F243E"/>
                </a:solidFill>
                <a:latin typeface="Microsoft Sans Serif"/>
                <a:cs typeface="Microsoft Sans Serif"/>
              </a:rPr>
              <a:t>D7</a:t>
            </a:r>
            <a:r>
              <a:rPr sz="3100" spc="10" dirty="0">
                <a:solidFill>
                  <a:srgbClr val="0F243E"/>
                </a:solidFill>
                <a:latin typeface="Microsoft Sans Serif"/>
                <a:cs typeface="Microsoft Sans Serif"/>
              </a:rPr>
              <a:t> </a:t>
            </a:r>
            <a:r>
              <a:rPr sz="3100" spc="60" dirty="0">
                <a:solidFill>
                  <a:srgbClr val="0F243E"/>
                </a:solidFill>
                <a:latin typeface="Microsoft Sans Serif"/>
                <a:cs typeface="Microsoft Sans Serif"/>
              </a:rPr>
              <a:t>28</a:t>
            </a:r>
            <a:endParaRPr sz="3100" dirty="0">
              <a:latin typeface="Microsoft Sans Serif"/>
              <a:cs typeface="Microsoft Sans Serif"/>
            </a:endParaRPr>
          </a:p>
        </p:txBody>
      </p:sp>
      <p:sp>
        <p:nvSpPr>
          <p:cNvPr id="10" name="TextBox 9"/>
          <p:cNvSpPr txBox="1"/>
          <p:nvPr/>
        </p:nvSpPr>
        <p:spPr>
          <a:xfrm>
            <a:off x="9209531" y="6398419"/>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590" y="-6300"/>
            <a:ext cx="2305141" cy="1076343"/>
          </a:xfrm>
          <a:prstGeom prst="rect">
            <a:avLst/>
          </a:prstGeom>
        </p:spPr>
      </p:pic>
      <p:sp>
        <p:nvSpPr>
          <p:cNvPr id="9"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S-AES Decryption </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90518604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9608689" y="6393215"/>
            <a:ext cx="2616200" cy="400110"/>
          </a:xfrm>
          <a:prstGeom prst="rect">
            <a:avLst/>
          </a:prstGeom>
          <a:noFill/>
        </p:spPr>
        <p:txBody>
          <a:bodyPr wrap="square" rtlCol="0">
            <a:spAutoFit/>
          </a:bodyPr>
          <a:lstStyle/>
          <a:p>
            <a:pPr algn="ctr"/>
            <a:r>
              <a:rPr lang="en-US" sz="2000" b="1" dirty="0"/>
              <a:t>www.midocean.ae</a:t>
            </a:r>
          </a:p>
        </p:txBody>
      </p:sp>
      <p:pic>
        <p:nvPicPr>
          <p:cNvPr id="3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1095" y="-4697"/>
            <a:ext cx="2305141" cy="763649"/>
          </a:xfrm>
          <a:prstGeom prst="rect">
            <a:avLst/>
          </a:prstGeom>
        </p:spPr>
      </p:pic>
      <p:grpSp>
        <p:nvGrpSpPr>
          <p:cNvPr id="23" name="Group 22"/>
          <p:cNvGrpSpPr/>
          <p:nvPr/>
        </p:nvGrpSpPr>
        <p:grpSpPr>
          <a:xfrm>
            <a:off x="1292698" y="2228403"/>
            <a:ext cx="9593586" cy="1854711"/>
            <a:chOff x="1372648" y="911667"/>
            <a:chExt cx="9593586" cy="1854711"/>
          </a:xfrm>
        </p:grpSpPr>
        <p:grpSp>
          <p:nvGrpSpPr>
            <p:cNvPr id="24" name="object 3"/>
            <p:cNvGrpSpPr/>
            <p:nvPr/>
          </p:nvGrpSpPr>
          <p:grpSpPr>
            <a:xfrm>
              <a:off x="1372648" y="911667"/>
              <a:ext cx="9593586" cy="1854711"/>
              <a:chOff x="1254252" y="949448"/>
              <a:chExt cx="9593586" cy="1854711"/>
            </a:xfrm>
          </p:grpSpPr>
          <p:pic>
            <p:nvPicPr>
              <p:cNvPr id="33" name="object 4"/>
              <p:cNvPicPr/>
              <p:nvPr/>
            </p:nvPicPr>
            <p:blipFill>
              <a:blip r:embed="rId3" cstate="print"/>
              <a:stretch>
                <a:fillRect/>
              </a:stretch>
            </p:blipFill>
            <p:spPr>
              <a:xfrm>
                <a:off x="1336540" y="949448"/>
                <a:ext cx="9511298" cy="867174"/>
              </a:xfrm>
              <a:prstGeom prst="rect">
                <a:avLst/>
              </a:prstGeom>
            </p:spPr>
          </p:pic>
          <p:pic>
            <p:nvPicPr>
              <p:cNvPr id="34" name="object 5"/>
              <p:cNvPicPr/>
              <p:nvPr/>
            </p:nvPicPr>
            <p:blipFill>
              <a:blip r:embed="rId4" cstate="print"/>
              <a:stretch>
                <a:fillRect/>
              </a:stretch>
            </p:blipFill>
            <p:spPr>
              <a:xfrm>
                <a:off x="1254252" y="969251"/>
                <a:ext cx="4514088" cy="899172"/>
              </a:xfrm>
              <a:prstGeom prst="rect">
                <a:avLst/>
              </a:prstGeom>
            </p:spPr>
          </p:pic>
          <p:sp>
            <p:nvSpPr>
              <p:cNvPr id="35"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chemeClr val="accent1">
                  <a:lumMod val="50000"/>
                </a:schemeClr>
              </a:solidFill>
            </p:spPr>
            <p:txBody>
              <a:bodyPr wrap="square" lIns="0" tIns="0" rIns="0" bIns="0" rtlCol="0"/>
              <a:lstStyle/>
              <a:p>
                <a:endParaRPr dirty="0"/>
              </a:p>
            </p:txBody>
          </p:sp>
          <p:pic>
            <p:nvPicPr>
              <p:cNvPr id="36" name="object 7"/>
              <p:cNvPicPr/>
              <p:nvPr/>
            </p:nvPicPr>
            <p:blipFill>
              <a:blip r:embed="rId3" cstate="print"/>
              <a:stretch>
                <a:fillRect/>
              </a:stretch>
            </p:blipFill>
            <p:spPr>
              <a:xfrm>
                <a:off x="1336540" y="1886708"/>
                <a:ext cx="9511298" cy="867174"/>
              </a:xfrm>
              <a:prstGeom prst="rect">
                <a:avLst/>
              </a:prstGeom>
            </p:spPr>
          </p:pic>
          <p:pic>
            <p:nvPicPr>
              <p:cNvPr id="37" name="object 8"/>
              <p:cNvPicPr/>
              <p:nvPr/>
            </p:nvPicPr>
            <p:blipFill>
              <a:blip r:embed="rId5" cstate="print"/>
              <a:stretch>
                <a:fillRect/>
              </a:stretch>
            </p:blipFill>
            <p:spPr>
              <a:xfrm>
                <a:off x="1254252" y="1904987"/>
                <a:ext cx="4718304" cy="899172"/>
              </a:xfrm>
              <a:prstGeom prst="rect">
                <a:avLst/>
              </a:prstGeom>
            </p:spPr>
          </p:pic>
          <p:sp>
            <p:nvSpPr>
              <p:cNvPr id="38"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chemeClr val="accent6"/>
              </a:solidFill>
            </p:spPr>
            <p:txBody>
              <a:bodyPr wrap="square" lIns="0" tIns="0" rIns="0" bIns="0" rtlCol="0"/>
              <a:lstStyle/>
              <a:p>
                <a:endParaRPr dirty="0"/>
              </a:p>
            </p:txBody>
          </p:sp>
        </p:grpSp>
        <p:sp>
          <p:nvSpPr>
            <p:cNvPr id="25" name="Rectangle 24"/>
            <p:cNvSpPr/>
            <p:nvPr/>
          </p:nvSpPr>
          <p:spPr>
            <a:xfrm>
              <a:off x="1782885" y="1078523"/>
              <a:ext cx="7905754" cy="523220"/>
            </a:xfrm>
            <a:prstGeom prst="rect">
              <a:avLst/>
            </a:prstGeom>
          </p:spPr>
          <p:txBody>
            <a:bodyPr wrap="none">
              <a:spAutoFit/>
            </a:bodyPr>
            <a:lstStyle/>
            <a:p>
              <a:pPr marL="12700">
                <a:lnSpc>
                  <a:spcPct val="100000"/>
                </a:lnSpc>
                <a:spcBef>
                  <a:spcPts val="105"/>
                </a:spcBef>
              </a:pPr>
              <a:r>
                <a:rPr lang="en-US" sz="2800" b="1" dirty="0">
                  <a:solidFill>
                    <a:srgbClr val="FFFFFF"/>
                  </a:solidFill>
                  <a:latin typeface="Times New Roman" panose="02020603050405020304" pitchFamily="18" charset="0"/>
                  <a:cs typeface="Times New Roman" panose="02020603050405020304" pitchFamily="18" charset="0"/>
                </a:rPr>
                <a:t>Simplified Advanced Encryption </a:t>
              </a:r>
              <a:r>
                <a:rPr lang="en-US" sz="2800" b="1" dirty="0" smtClean="0">
                  <a:solidFill>
                    <a:srgbClr val="FFFFFF"/>
                  </a:solidFill>
                  <a:latin typeface="Times New Roman" panose="02020603050405020304" pitchFamily="18" charset="0"/>
                  <a:cs typeface="Times New Roman" panose="02020603050405020304" pitchFamily="18" charset="0"/>
                </a:rPr>
                <a:t>Standard S_AES</a:t>
              </a:r>
              <a:endParaRPr lang="en-US" sz="2800" b="1" dirty="0">
                <a:solidFill>
                  <a:srgbClr val="FFFFFF"/>
                </a:solidFill>
                <a:latin typeface="Times New Roman" panose="02020603050405020304" pitchFamily="18" charset="0"/>
                <a:cs typeface="Times New Roman" panose="02020603050405020304" pitchFamily="18" charset="0"/>
              </a:endParaRPr>
            </a:p>
          </p:txBody>
        </p:sp>
        <p:sp>
          <p:nvSpPr>
            <p:cNvPr id="30" name="Rectangle 29"/>
            <p:cNvSpPr/>
            <p:nvPr/>
          </p:nvSpPr>
          <p:spPr>
            <a:xfrm>
              <a:off x="1787629" y="1902023"/>
              <a:ext cx="909544" cy="523220"/>
            </a:xfrm>
            <a:prstGeom prst="rect">
              <a:avLst/>
            </a:prstGeom>
          </p:spPr>
          <p:txBody>
            <a:bodyPr wrap="none">
              <a:spAutoFit/>
            </a:bodyPr>
            <a:lstStyle/>
            <a:p>
              <a:pPr marR="5080"/>
              <a:r>
                <a:rPr lang="en-US" sz="2800" b="1" dirty="0" smtClean="0">
                  <a:solidFill>
                    <a:srgbClr val="FFFFFF"/>
                  </a:solidFill>
                  <a:latin typeface="Times New Roman" panose="02020603050405020304" pitchFamily="18" charset="0"/>
                  <a:cs typeface="Times New Roman" panose="02020603050405020304" pitchFamily="18" charset="0"/>
                </a:rPr>
                <a:t>RSA</a:t>
              </a:r>
              <a:endParaRPr lang="en-US" sz="2800" b="1" dirty="0">
                <a:solidFill>
                  <a:srgbClr val="FFFFFF"/>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4262275655"/>
      </p:ext>
    </p:extLst>
  </p:cSld>
  <p:clrMapOvr>
    <a:masterClrMapping/>
  </p:clrMapOvr>
  <mc:AlternateContent xmlns:mc="http://schemas.openxmlformats.org/markup-compatibility/2006" xmlns:p14="http://schemas.microsoft.com/office/powerpoint/2010/main">
    <mc:Choice Requires="p14">
      <p:transition spd="slow" p14:dur="2000" advTm="175148"/>
    </mc:Choice>
    <mc:Fallback xmlns="">
      <p:transition spd="slow" advTm="175148"/>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212850" y="928630"/>
            <a:ext cx="9595485" cy="4642485"/>
            <a:chOff x="1254252" y="949448"/>
            <a:chExt cx="9595485" cy="4642485"/>
          </a:xfrm>
        </p:grpSpPr>
        <p:pic>
          <p:nvPicPr>
            <p:cNvPr id="4" name="object 4"/>
            <p:cNvPicPr/>
            <p:nvPr/>
          </p:nvPicPr>
          <p:blipFill>
            <a:blip r:embed="rId3" cstate="print"/>
            <a:stretch>
              <a:fillRect/>
            </a:stretch>
          </p:blipFill>
          <p:spPr>
            <a:xfrm>
              <a:off x="1336540" y="949448"/>
              <a:ext cx="9511298" cy="867174"/>
            </a:xfrm>
            <a:prstGeom prst="rect">
              <a:avLst/>
            </a:prstGeom>
          </p:spPr>
        </p:pic>
        <p:pic>
          <p:nvPicPr>
            <p:cNvPr id="5" name="object 5"/>
            <p:cNvPicPr/>
            <p:nvPr/>
          </p:nvPicPr>
          <p:blipFill>
            <a:blip r:embed="rId4" cstate="print"/>
            <a:stretch>
              <a:fillRect/>
            </a:stretch>
          </p:blipFill>
          <p:spPr>
            <a:xfrm>
              <a:off x="1254252" y="969251"/>
              <a:ext cx="1362456"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7" name="object 7"/>
            <p:cNvPicPr/>
            <p:nvPr/>
          </p:nvPicPr>
          <p:blipFill>
            <a:blip r:embed="rId3" cstate="print"/>
            <a:stretch>
              <a:fillRect/>
            </a:stretch>
          </p:blipFill>
          <p:spPr>
            <a:xfrm>
              <a:off x="1336540" y="1886708"/>
              <a:ext cx="9511298" cy="867174"/>
            </a:xfrm>
            <a:prstGeom prst="rect">
              <a:avLst/>
            </a:prstGeom>
          </p:spPr>
        </p:pic>
        <p:pic>
          <p:nvPicPr>
            <p:cNvPr id="8" name="object 8"/>
            <p:cNvPicPr/>
            <p:nvPr/>
          </p:nvPicPr>
          <p:blipFill>
            <a:blip r:embed="rId5" cstate="print"/>
            <a:stretch>
              <a:fillRect/>
            </a:stretch>
          </p:blipFill>
          <p:spPr>
            <a:xfrm>
              <a:off x="1254252" y="1904987"/>
              <a:ext cx="4194048"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0" name="object 10"/>
            <p:cNvPicPr/>
            <p:nvPr/>
          </p:nvPicPr>
          <p:blipFill>
            <a:blip r:embed="rId6" cstate="print"/>
            <a:stretch>
              <a:fillRect/>
            </a:stretch>
          </p:blipFill>
          <p:spPr>
            <a:xfrm>
              <a:off x="1335019" y="2813213"/>
              <a:ext cx="9514340" cy="870371"/>
            </a:xfrm>
            <a:prstGeom prst="rect">
              <a:avLst/>
            </a:prstGeom>
          </p:spPr>
        </p:pic>
        <p:pic>
          <p:nvPicPr>
            <p:cNvPr id="11" name="object 11"/>
            <p:cNvPicPr/>
            <p:nvPr/>
          </p:nvPicPr>
          <p:blipFill>
            <a:blip r:embed="rId7" cstate="print"/>
            <a:stretch>
              <a:fillRect/>
            </a:stretch>
          </p:blipFill>
          <p:spPr>
            <a:xfrm>
              <a:off x="1254252" y="2834627"/>
              <a:ext cx="3506724" cy="899172"/>
            </a:xfrm>
            <a:prstGeom prst="rect">
              <a:avLst/>
            </a:prstGeom>
          </p:spPr>
        </p:pic>
        <p:sp>
          <p:nvSpPr>
            <p:cNvPr id="12" name="object 12"/>
            <p:cNvSpPr/>
            <p:nvPr/>
          </p:nvSpPr>
          <p:spPr>
            <a:xfrm>
              <a:off x="1370076" y="2828544"/>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1"/>
                  </a:lnTo>
                  <a:lnTo>
                    <a:pt x="0" y="670559"/>
                  </a:lnTo>
                  <a:lnTo>
                    <a:pt x="6839" y="712939"/>
                  </a:lnTo>
                  <a:lnTo>
                    <a:pt x="25883" y="749753"/>
                  </a:lnTo>
                  <a:lnTo>
                    <a:pt x="54918" y="778788"/>
                  </a:lnTo>
                  <a:lnTo>
                    <a:pt x="91732" y="797832"/>
                  </a:lnTo>
                  <a:lnTo>
                    <a:pt x="134112" y="804671"/>
                  </a:lnTo>
                  <a:lnTo>
                    <a:pt x="9314688" y="804671"/>
                  </a:lnTo>
                  <a:lnTo>
                    <a:pt x="9357067" y="797832"/>
                  </a:lnTo>
                  <a:lnTo>
                    <a:pt x="9393881" y="778788"/>
                  </a:lnTo>
                  <a:lnTo>
                    <a:pt x="9422916" y="749753"/>
                  </a:lnTo>
                  <a:lnTo>
                    <a:pt x="9441960" y="712939"/>
                  </a:lnTo>
                  <a:lnTo>
                    <a:pt x="9448800" y="670559"/>
                  </a:lnTo>
                  <a:lnTo>
                    <a:pt x="9448800" y="134111"/>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sp>
          <p:nvSpPr>
            <p:cNvPr id="13" name="object 13"/>
            <p:cNvSpPr/>
            <p:nvPr/>
          </p:nvSpPr>
          <p:spPr>
            <a:xfrm>
              <a:off x="1370076" y="2828544"/>
              <a:ext cx="9448800" cy="805180"/>
            </a:xfrm>
            <a:custGeom>
              <a:avLst/>
              <a:gdLst/>
              <a:ahLst/>
              <a:cxnLst/>
              <a:rect l="l" t="t" r="r" b="b"/>
              <a:pathLst>
                <a:path w="9448800" h="805179">
                  <a:moveTo>
                    <a:pt x="0" y="134111"/>
                  </a:moveTo>
                  <a:lnTo>
                    <a:pt x="6839" y="91732"/>
                  </a:lnTo>
                  <a:lnTo>
                    <a:pt x="25883" y="54918"/>
                  </a:lnTo>
                  <a:lnTo>
                    <a:pt x="54918" y="25883"/>
                  </a:lnTo>
                  <a:lnTo>
                    <a:pt x="91732" y="6839"/>
                  </a:lnTo>
                  <a:lnTo>
                    <a:pt x="134112" y="0"/>
                  </a:lnTo>
                  <a:lnTo>
                    <a:pt x="9314688" y="0"/>
                  </a:lnTo>
                  <a:lnTo>
                    <a:pt x="9357067" y="6839"/>
                  </a:lnTo>
                  <a:lnTo>
                    <a:pt x="9393881" y="25883"/>
                  </a:lnTo>
                  <a:lnTo>
                    <a:pt x="9422916" y="54918"/>
                  </a:lnTo>
                  <a:lnTo>
                    <a:pt x="9441960" y="91732"/>
                  </a:lnTo>
                  <a:lnTo>
                    <a:pt x="9448800" y="134111"/>
                  </a:lnTo>
                  <a:lnTo>
                    <a:pt x="9448800" y="670559"/>
                  </a:lnTo>
                  <a:lnTo>
                    <a:pt x="9441960" y="712939"/>
                  </a:lnTo>
                  <a:lnTo>
                    <a:pt x="9422916" y="749753"/>
                  </a:lnTo>
                  <a:lnTo>
                    <a:pt x="9393881" y="778788"/>
                  </a:lnTo>
                  <a:lnTo>
                    <a:pt x="9357067" y="797832"/>
                  </a:lnTo>
                  <a:lnTo>
                    <a:pt x="9314688" y="804671"/>
                  </a:lnTo>
                  <a:lnTo>
                    <a:pt x="134112" y="804671"/>
                  </a:lnTo>
                  <a:lnTo>
                    <a:pt x="91732" y="797832"/>
                  </a:lnTo>
                  <a:lnTo>
                    <a:pt x="54918" y="778788"/>
                  </a:lnTo>
                  <a:lnTo>
                    <a:pt x="25883" y="749753"/>
                  </a:lnTo>
                  <a:lnTo>
                    <a:pt x="6839" y="712939"/>
                  </a:lnTo>
                  <a:lnTo>
                    <a:pt x="0" y="670559"/>
                  </a:lnTo>
                  <a:lnTo>
                    <a:pt x="0" y="134111"/>
                  </a:lnTo>
                  <a:close/>
                </a:path>
              </a:pathLst>
            </a:custGeom>
            <a:ln w="3175">
              <a:solidFill>
                <a:srgbClr val="375F92"/>
              </a:solidFill>
            </a:ln>
          </p:spPr>
          <p:txBody>
            <a:bodyPr wrap="square" lIns="0" tIns="0" rIns="0" bIns="0" rtlCol="0"/>
            <a:lstStyle/>
            <a:p>
              <a:endParaRPr/>
            </a:p>
          </p:txBody>
        </p:sp>
        <p:pic>
          <p:nvPicPr>
            <p:cNvPr id="14" name="object 14"/>
            <p:cNvPicPr/>
            <p:nvPr/>
          </p:nvPicPr>
          <p:blipFill>
            <a:blip r:embed="rId3" cstate="print"/>
            <a:stretch>
              <a:fillRect/>
            </a:stretch>
          </p:blipFill>
          <p:spPr>
            <a:xfrm>
              <a:off x="1336540" y="3744464"/>
              <a:ext cx="9511298" cy="867174"/>
            </a:xfrm>
            <a:prstGeom prst="rect">
              <a:avLst/>
            </a:prstGeom>
          </p:spPr>
        </p:pic>
        <p:pic>
          <p:nvPicPr>
            <p:cNvPr id="15" name="object 15"/>
            <p:cNvPicPr/>
            <p:nvPr/>
          </p:nvPicPr>
          <p:blipFill>
            <a:blip r:embed="rId8" cstate="print"/>
            <a:stretch>
              <a:fillRect/>
            </a:stretch>
          </p:blipFill>
          <p:spPr>
            <a:xfrm>
              <a:off x="1254252" y="3762743"/>
              <a:ext cx="3483864" cy="899172"/>
            </a:xfrm>
            <a:prstGeom prst="rect">
              <a:avLst/>
            </a:prstGeom>
          </p:spPr>
        </p:pic>
        <p:sp>
          <p:nvSpPr>
            <p:cNvPr id="16" name="object 16"/>
            <p:cNvSpPr/>
            <p:nvPr/>
          </p:nvSpPr>
          <p:spPr>
            <a:xfrm>
              <a:off x="1370076" y="3758183"/>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7" name="object 17"/>
            <p:cNvPicPr/>
            <p:nvPr/>
          </p:nvPicPr>
          <p:blipFill>
            <a:blip r:embed="rId3" cstate="print"/>
            <a:stretch>
              <a:fillRect/>
            </a:stretch>
          </p:blipFill>
          <p:spPr>
            <a:xfrm>
              <a:off x="1336540" y="4672580"/>
              <a:ext cx="9511298" cy="867174"/>
            </a:xfrm>
            <a:prstGeom prst="rect">
              <a:avLst/>
            </a:prstGeom>
          </p:spPr>
        </p:pic>
        <p:pic>
          <p:nvPicPr>
            <p:cNvPr id="18" name="object 18"/>
            <p:cNvPicPr/>
            <p:nvPr/>
          </p:nvPicPr>
          <p:blipFill>
            <a:blip r:embed="rId9" cstate="print"/>
            <a:stretch>
              <a:fillRect/>
            </a:stretch>
          </p:blipFill>
          <p:spPr>
            <a:xfrm>
              <a:off x="1254252" y="4692395"/>
              <a:ext cx="4550664" cy="899172"/>
            </a:xfrm>
            <a:prstGeom prst="rect">
              <a:avLst/>
            </a:prstGeom>
          </p:spPr>
        </p:pic>
        <p:sp>
          <p:nvSpPr>
            <p:cNvPr id="19" name="object 19"/>
            <p:cNvSpPr/>
            <p:nvPr/>
          </p:nvSpPr>
          <p:spPr>
            <a:xfrm>
              <a:off x="1370076" y="4686299"/>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grpSp>
      <p:sp>
        <p:nvSpPr>
          <p:cNvPr id="20" name="object 20"/>
          <p:cNvSpPr txBox="1"/>
          <p:nvPr/>
        </p:nvSpPr>
        <p:spPr>
          <a:xfrm>
            <a:off x="1518666" y="1068451"/>
            <a:ext cx="4026535" cy="4237990"/>
          </a:xfrm>
          <a:prstGeom prst="rect">
            <a:avLst/>
          </a:prstGeom>
        </p:spPr>
        <p:txBody>
          <a:bodyPr vert="horz" wrap="square" lIns="0" tIns="13335" rIns="0" bIns="0" rtlCol="0">
            <a:spAutoFit/>
          </a:bodyPr>
          <a:lstStyle/>
          <a:p>
            <a:pPr marL="12700">
              <a:lnSpc>
                <a:spcPct val="100000"/>
              </a:lnSpc>
              <a:spcBef>
                <a:spcPts val="105"/>
              </a:spcBef>
            </a:pPr>
            <a:r>
              <a:rPr sz="3200" b="1" dirty="0">
                <a:solidFill>
                  <a:srgbClr val="FFFFFF"/>
                </a:solidFill>
                <a:latin typeface="Times New Roman"/>
                <a:cs typeface="Times New Roman"/>
              </a:rPr>
              <a:t>RSA</a:t>
            </a:r>
            <a:endParaRPr sz="3200">
              <a:latin typeface="Times New Roman"/>
              <a:cs typeface="Times New Roman"/>
            </a:endParaRPr>
          </a:p>
          <a:p>
            <a:pPr marL="12700" marR="456565">
              <a:lnSpc>
                <a:spcPct val="190500"/>
              </a:lnSpc>
              <a:spcBef>
                <a:spcPts val="60"/>
              </a:spcBef>
            </a:pPr>
            <a:r>
              <a:rPr sz="3200" b="1" dirty="0">
                <a:solidFill>
                  <a:srgbClr val="FFFFFF"/>
                </a:solidFill>
                <a:latin typeface="Times New Roman"/>
                <a:cs typeface="Times New Roman"/>
              </a:rPr>
              <a:t>RSA</a:t>
            </a:r>
            <a:r>
              <a:rPr sz="3200" b="1" spc="-180" dirty="0">
                <a:solidFill>
                  <a:srgbClr val="FFFFFF"/>
                </a:solidFill>
                <a:latin typeface="Times New Roman"/>
                <a:cs typeface="Times New Roman"/>
              </a:rPr>
              <a:t> </a:t>
            </a:r>
            <a:r>
              <a:rPr sz="3200" b="1" dirty="0">
                <a:solidFill>
                  <a:srgbClr val="FFFFFF"/>
                </a:solidFill>
                <a:latin typeface="Times New Roman"/>
                <a:cs typeface="Times New Roman"/>
              </a:rPr>
              <a:t>Key</a:t>
            </a:r>
            <a:r>
              <a:rPr sz="3200" b="1" spc="-15" dirty="0">
                <a:solidFill>
                  <a:srgbClr val="FFFFFF"/>
                </a:solidFill>
                <a:latin typeface="Times New Roman"/>
                <a:cs typeface="Times New Roman"/>
              </a:rPr>
              <a:t> </a:t>
            </a:r>
            <a:r>
              <a:rPr sz="3200" b="1" dirty="0">
                <a:solidFill>
                  <a:srgbClr val="FFFFFF"/>
                </a:solidFill>
                <a:latin typeface="Times New Roman"/>
                <a:cs typeface="Times New Roman"/>
              </a:rPr>
              <a:t>g</a:t>
            </a:r>
            <a:r>
              <a:rPr sz="3200" b="1" spc="5" dirty="0">
                <a:solidFill>
                  <a:srgbClr val="FFFFFF"/>
                </a:solidFill>
                <a:latin typeface="Times New Roman"/>
                <a:cs typeface="Times New Roman"/>
              </a:rPr>
              <a:t>e</a:t>
            </a:r>
            <a:r>
              <a:rPr sz="3200" b="1" dirty="0">
                <a:solidFill>
                  <a:srgbClr val="FFFFFF"/>
                </a:solidFill>
                <a:latin typeface="Times New Roman"/>
                <a:cs typeface="Times New Roman"/>
              </a:rPr>
              <a:t>ner</a:t>
            </a:r>
            <a:r>
              <a:rPr sz="3200" b="1" spc="5" dirty="0">
                <a:solidFill>
                  <a:srgbClr val="FFFFFF"/>
                </a:solidFill>
                <a:latin typeface="Times New Roman"/>
                <a:cs typeface="Times New Roman"/>
              </a:rPr>
              <a:t>a</a:t>
            </a:r>
            <a:r>
              <a:rPr sz="3200" b="1" dirty="0">
                <a:solidFill>
                  <a:srgbClr val="FFFFFF"/>
                </a:solidFill>
                <a:latin typeface="Times New Roman"/>
                <a:cs typeface="Times New Roman"/>
              </a:rPr>
              <a:t>tion  RSA Encryption </a:t>
            </a:r>
            <a:r>
              <a:rPr sz="3200" b="1" spc="5" dirty="0">
                <a:solidFill>
                  <a:srgbClr val="FFFFFF"/>
                </a:solidFill>
                <a:latin typeface="Times New Roman"/>
                <a:cs typeface="Times New Roman"/>
              </a:rPr>
              <a:t> </a:t>
            </a:r>
            <a:r>
              <a:rPr sz="3200" b="1" dirty="0">
                <a:solidFill>
                  <a:srgbClr val="FFFFFF"/>
                </a:solidFill>
                <a:latin typeface="Times New Roman"/>
                <a:cs typeface="Times New Roman"/>
              </a:rPr>
              <a:t>RSA</a:t>
            </a:r>
            <a:r>
              <a:rPr sz="3200" b="1" spc="-190" dirty="0">
                <a:solidFill>
                  <a:srgbClr val="FFFFFF"/>
                </a:solidFill>
                <a:latin typeface="Times New Roman"/>
                <a:cs typeface="Times New Roman"/>
              </a:rPr>
              <a:t> </a:t>
            </a:r>
            <a:r>
              <a:rPr sz="3200" b="1" dirty="0">
                <a:solidFill>
                  <a:srgbClr val="FFFFFF"/>
                </a:solidFill>
                <a:latin typeface="Times New Roman"/>
                <a:cs typeface="Times New Roman"/>
              </a:rPr>
              <a:t>Decryption</a:t>
            </a:r>
            <a:endParaRPr sz="3200">
              <a:latin typeface="Times New Roman"/>
              <a:cs typeface="Times New Roman"/>
            </a:endParaRPr>
          </a:p>
          <a:p>
            <a:pPr>
              <a:lnSpc>
                <a:spcPct val="100000"/>
              </a:lnSpc>
              <a:spcBef>
                <a:spcPts val="20"/>
              </a:spcBef>
            </a:pPr>
            <a:endParaRPr sz="3000">
              <a:latin typeface="Times New Roman"/>
              <a:cs typeface="Times New Roman"/>
            </a:endParaRPr>
          </a:p>
          <a:p>
            <a:pPr marL="12700">
              <a:lnSpc>
                <a:spcPct val="100000"/>
              </a:lnSpc>
              <a:spcBef>
                <a:spcPts val="5"/>
              </a:spcBef>
            </a:pPr>
            <a:r>
              <a:rPr sz="3200" b="1" dirty="0">
                <a:solidFill>
                  <a:srgbClr val="FFFFFF"/>
                </a:solidFill>
                <a:latin typeface="Times New Roman"/>
                <a:cs typeface="Times New Roman"/>
              </a:rPr>
              <a:t>A</a:t>
            </a:r>
            <a:r>
              <a:rPr sz="3200" b="1" spc="-200" dirty="0">
                <a:solidFill>
                  <a:srgbClr val="FFFFFF"/>
                </a:solidFill>
                <a:latin typeface="Times New Roman"/>
                <a:cs typeface="Times New Roman"/>
              </a:rPr>
              <a:t> </a:t>
            </a:r>
            <a:r>
              <a:rPr sz="3200" b="1" dirty="0">
                <a:solidFill>
                  <a:srgbClr val="FFFFFF"/>
                </a:solidFill>
                <a:latin typeface="Times New Roman"/>
                <a:cs typeface="Times New Roman"/>
              </a:rPr>
              <a:t>Real</a:t>
            </a:r>
            <a:r>
              <a:rPr sz="3200" b="1" spc="-100" dirty="0">
                <a:solidFill>
                  <a:srgbClr val="FFFFFF"/>
                </a:solidFill>
                <a:latin typeface="Times New Roman"/>
                <a:cs typeface="Times New Roman"/>
              </a:rPr>
              <a:t> </a:t>
            </a:r>
            <a:r>
              <a:rPr sz="3200" b="1" spc="-35" dirty="0">
                <a:solidFill>
                  <a:srgbClr val="FFFFFF"/>
                </a:solidFill>
                <a:latin typeface="Times New Roman"/>
                <a:cs typeface="Times New Roman"/>
              </a:rPr>
              <a:t>World</a:t>
            </a:r>
            <a:r>
              <a:rPr sz="3200" b="1" spc="-45" dirty="0">
                <a:solidFill>
                  <a:srgbClr val="FFFFFF"/>
                </a:solidFill>
                <a:latin typeface="Times New Roman"/>
                <a:cs typeface="Times New Roman"/>
              </a:rPr>
              <a:t> </a:t>
            </a:r>
            <a:r>
              <a:rPr sz="3200" b="1" dirty="0">
                <a:solidFill>
                  <a:srgbClr val="FFFFFF"/>
                </a:solidFill>
                <a:latin typeface="Times New Roman"/>
                <a:cs typeface="Times New Roman"/>
              </a:rPr>
              <a:t>Example</a:t>
            </a:r>
            <a:endParaRPr sz="3200">
              <a:latin typeface="Times New Roman"/>
              <a:cs typeface="Times New Roman"/>
            </a:endParaRPr>
          </a:p>
        </p:txBody>
      </p:sp>
      <p:grpSp>
        <p:nvGrpSpPr>
          <p:cNvPr id="21" name="object 21"/>
          <p:cNvGrpSpPr/>
          <p:nvPr/>
        </p:nvGrpSpPr>
        <p:grpSpPr>
          <a:xfrm>
            <a:off x="1243711" y="5526542"/>
            <a:ext cx="9594215" cy="917575"/>
            <a:chOff x="1254252" y="5602208"/>
            <a:chExt cx="9594215" cy="917575"/>
          </a:xfrm>
        </p:grpSpPr>
        <p:pic>
          <p:nvPicPr>
            <p:cNvPr id="22" name="object 22"/>
            <p:cNvPicPr/>
            <p:nvPr/>
          </p:nvPicPr>
          <p:blipFill>
            <a:blip r:embed="rId3" cstate="print"/>
            <a:stretch>
              <a:fillRect/>
            </a:stretch>
          </p:blipFill>
          <p:spPr>
            <a:xfrm>
              <a:off x="1336540" y="5602208"/>
              <a:ext cx="9511298" cy="867174"/>
            </a:xfrm>
            <a:prstGeom prst="rect">
              <a:avLst/>
            </a:prstGeom>
          </p:spPr>
        </p:pic>
        <p:pic>
          <p:nvPicPr>
            <p:cNvPr id="23" name="object 23"/>
            <p:cNvPicPr/>
            <p:nvPr/>
          </p:nvPicPr>
          <p:blipFill>
            <a:blip r:embed="rId10" cstate="print"/>
            <a:stretch>
              <a:fillRect/>
            </a:stretch>
          </p:blipFill>
          <p:spPr>
            <a:xfrm>
              <a:off x="1254252" y="5620511"/>
              <a:ext cx="2887980" cy="899172"/>
            </a:xfrm>
            <a:prstGeom prst="rect">
              <a:avLst/>
            </a:prstGeom>
          </p:spPr>
        </p:pic>
        <p:sp>
          <p:nvSpPr>
            <p:cNvPr id="24" name="object 24"/>
            <p:cNvSpPr/>
            <p:nvPr/>
          </p:nvSpPr>
          <p:spPr>
            <a:xfrm>
              <a:off x="1370076" y="5615939"/>
              <a:ext cx="9448800" cy="805180"/>
            </a:xfrm>
            <a:custGeom>
              <a:avLst/>
              <a:gdLst/>
              <a:ahLst/>
              <a:cxnLst/>
              <a:rect l="l" t="t" r="r" b="b"/>
              <a:pathLst>
                <a:path w="9448800" h="805179">
                  <a:moveTo>
                    <a:pt x="9314688" y="0"/>
                  </a:moveTo>
                  <a:lnTo>
                    <a:pt x="134112" y="0"/>
                  </a:lnTo>
                  <a:lnTo>
                    <a:pt x="91732" y="6837"/>
                  </a:lnTo>
                  <a:lnTo>
                    <a:pt x="54918" y="25876"/>
                  </a:lnTo>
                  <a:lnTo>
                    <a:pt x="25883" y="54907"/>
                  </a:lnTo>
                  <a:lnTo>
                    <a:pt x="6839" y="91722"/>
                  </a:lnTo>
                  <a:lnTo>
                    <a:pt x="0" y="134112"/>
                  </a:lnTo>
                  <a:lnTo>
                    <a:pt x="0" y="670560"/>
                  </a:lnTo>
                  <a:lnTo>
                    <a:pt x="6839" y="712949"/>
                  </a:lnTo>
                  <a:lnTo>
                    <a:pt x="25883" y="749764"/>
                  </a:lnTo>
                  <a:lnTo>
                    <a:pt x="54918" y="778795"/>
                  </a:lnTo>
                  <a:lnTo>
                    <a:pt x="91732" y="797834"/>
                  </a:lnTo>
                  <a:lnTo>
                    <a:pt x="134112" y="804672"/>
                  </a:lnTo>
                  <a:lnTo>
                    <a:pt x="9314688" y="804672"/>
                  </a:lnTo>
                  <a:lnTo>
                    <a:pt x="9357067" y="797834"/>
                  </a:lnTo>
                  <a:lnTo>
                    <a:pt x="9393881" y="778795"/>
                  </a:lnTo>
                  <a:lnTo>
                    <a:pt x="9422916" y="749764"/>
                  </a:lnTo>
                  <a:lnTo>
                    <a:pt x="9441960" y="712949"/>
                  </a:lnTo>
                  <a:lnTo>
                    <a:pt x="9448800" y="670560"/>
                  </a:lnTo>
                  <a:lnTo>
                    <a:pt x="9448800" y="134112"/>
                  </a:lnTo>
                  <a:lnTo>
                    <a:pt x="9441960" y="91722"/>
                  </a:lnTo>
                  <a:lnTo>
                    <a:pt x="9422916" y="54907"/>
                  </a:lnTo>
                  <a:lnTo>
                    <a:pt x="9393881" y="25876"/>
                  </a:lnTo>
                  <a:lnTo>
                    <a:pt x="9357067" y="6837"/>
                  </a:lnTo>
                  <a:lnTo>
                    <a:pt x="9314688" y="0"/>
                  </a:lnTo>
                  <a:close/>
                </a:path>
              </a:pathLst>
            </a:custGeom>
            <a:solidFill>
              <a:srgbClr val="0F243E"/>
            </a:solidFill>
          </p:spPr>
          <p:txBody>
            <a:bodyPr wrap="square" lIns="0" tIns="0" rIns="0" bIns="0" rtlCol="0"/>
            <a:lstStyle/>
            <a:p>
              <a:endParaRPr/>
            </a:p>
          </p:txBody>
        </p:sp>
      </p:grpSp>
      <p:sp>
        <p:nvSpPr>
          <p:cNvPr id="25" name="object 25"/>
          <p:cNvSpPr txBox="1"/>
          <p:nvPr/>
        </p:nvSpPr>
        <p:spPr>
          <a:xfrm>
            <a:off x="1518666" y="5765504"/>
            <a:ext cx="2363470" cy="476250"/>
          </a:xfrm>
          <a:prstGeom prst="rect">
            <a:avLst/>
          </a:prstGeom>
        </p:spPr>
        <p:txBody>
          <a:bodyPr vert="horz" wrap="square" lIns="0" tIns="0" rIns="0" bIns="0" rtlCol="0">
            <a:spAutoFit/>
          </a:bodyPr>
          <a:lstStyle/>
          <a:p>
            <a:pPr marL="12700">
              <a:lnSpc>
                <a:spcPts val="3595"/>
              </a:lnSpc>
            </a:pPr>
            <a:r>
              <a:rPr sz="3200" b="1" dirty="0">
                <a:solidFill>
                  <a:srgbClr val="FFFFFF"/>
                </a:solidFill>
                <a:latin typeface="Times New Roman"/>
                <a:cs typeface="Times New Roman"/>
              </a:rPr>
              <a:t>RSA</a:t>
            </a:r>
            <a:r>
              <a:rPr sz="3200" b="1" spc="-180" dirty="0">
                <a:solidFill>
                  <a:srgbClr val="FFFFFF"/>
                </a:solidFill>
                <a:latin typeface="Times New Roman"/>
                <a:cs typeface="Times New Roman"/>
              </a:rPr>
              <a:t> </a:t>
            </a:r>
            <a:r>
              <a:rPr sz="3200" b="1" spc="-20" dirty="0">
                <a:solidFill>
                  <a:srgbClr val="FFFFFF"/>
                </a:solidFill>
                <a:latin typeface="Times New Roman"/>
                <a:cs typeface="Times New Roman"/>
              </a:rPr>
              <a:t>S</a:t>
            </a:r>
            <a:r>
              <a:rPr sz="3200" b="1" dirty="0">
                <a:solidFill>
                  <a:srgbClr val="FFFFFF"/>
                </a:solidFill>
                <a:latin typeface="Times New Roman"/>
                <a:cs typeface="Times New Roman"/>
              </a:rPr>
              <a:t>e</a:t>
            </a:r>
            <a:r>
              <a:rPr sz="3200" b="1" spc="5" dirty="0">
                <a:solidFill>
                  <a:srgbClr val="FFFFFF"/>
                </a:solidFill>
                <a:latin typeface="Times New Roman"/>
                <a:cs typeface="Times New Roman"/>
              </a:rPr>
              <a:t>c</a:t>
            </a:r>
            <a:r>
              <a:rPr sz="3200" b="1" dirty="0">
                <a:solidFill>
                  <a:srgbClr val="FFFFFF"/>
                </a:solidFill>
                <a:latin typeface="Times New Roman"/>
                <a:cs typeface="Times New Roman"/>
              </a:rPr>
              <a:t>urity</a:t>
            </a:r>
            <a:endParaRPr sz="3200">
              <a:latin typeface="Times New Roman"/>
              <a:cs typeface="Times New Roman"/>
            </a:endParaRPr>
          </a:p>
        </p:txBody>
      </p:sp>
      <p:sp>
        <p:nvSpPr>
          <p:cNvPr id="27" name="TextBox 26"/>
          <p:cNvSpPr txBox="1"/>
          <p:nvPr/>
        </p:nvSpPr>
        <p:spPr>
          <a:xfrm>
            <a:off x="9608689" y="6393215"/>
            <a:ext cx="2616200" cy="400110"/>
          </a:xfrm>
          <a:prstGeom prst="rect">
            <a:avLst/>
          </a:prstGeom>
          <a:noFill/>
        </p:spPr>
        <p:txBody>
          <a:bodyPr wrap="square" rtlCol="0">
            <a:spAutoFit/>
          </a:bodyPr>
          <a:lstStyle/>
          <a:p>
            <a:pPr algn="ctr"/>
            <a:r>
              <a:rPr lang="en-US" sz="2000" b="1" dirty="0"/>
              <a:t>www.midocean.ae</a:t>
            </a:r>
          </a:p>
        </p:txBody>
      </p:sp>
      <p:pic>
        <p:nvPicPr>
          <p:cNvPr id="28" name="Graphic 21"/>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1095" y="-4697"/>
            <a:ext cx="2305141" cy="763649"/>
          </a:xfrm>
          <a:prstGeom prst="rect">
            <a:avLst/>
          </a:prstGeom>
        </p:spPr>
      </p:pic>
    </p:spTree>
    <p:extLst>
      <p:ext uri="{BB962C8B-B14F-4D97-AF65-F5344CB8AC3E}">
        <p14:creationId xmlns:p14="http://schemas.microsoft.com/office/powerpoint/2010/main" val="274225207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254252" y="949448"/>
            <a:ext cx="9595485" cy="4642485"/>
            <a:chOff x="1254252" y="949448"/>
            <a:chExt cx="9595485" cy="4642485"/>
          </a:xfrm>
        </p:grpSpPr>
        <p:pic>
          <p:nvPicPr>
            <p:cNvPr id="4" name="object 4"/>
            <p:cNvPicPr/>
            <p:nvPr/>
          </p:nvPicPr>
          <p:blipFill>
            <a:blip r:embed="rId2" cstate="print"/>
            <a:stretch>
              <a:fillRect/>
            </a:stretch>
          </p:blipFill>
          <p:spPr>
            <a:xfrm>
              <a:off x="1336540" y="949448"/>
              <a:ext cx="9511298" cy="867174"/>
            </a:xfrm>
            <a:prstGeom prst="rect">
              <a:avLst/>
            </a:prstGeom>
          </p:spPr>
        </p:pic>
        <p:pic>
          <p:nvPicPr>
            <p:cNvPr id="5" name="object 5"/>
            <p:cNvPicPr/>
            <p:nvPr/>
          </p:nvPicPr>
          <p:blipFill>
            <a:blip r:embed="rId3" cstate="print"/>
            <a:stretch>
              <a:fillRect/>
            </a:stretch>
          </p:blipFill>
          <p:spPr>
            <a:xfrm>
              <a:off x="1254252" y="969251"/>
              <a:ext cx="1362456"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548ED4"/>
            </a:solidFill>
          </p:spPr>
          <p:txBody>
            <a:bodyPr wrap="square" lIns="0" tIns="0" rIns="0" bIns="0" rtlCol="0"/>
            <a:lstStyle/>
            <a:p>
              <a:endParaRPr/>
            </a:p>
          </p:txBody>
        </p:sp>
        <p:pic>
          <p:nvPicPr>
            <p:cNvPr id="7" name="object 7"/>
            <p:cNvPicPr/>
            <p:nvPr/>
          </p:nvPicPr>
          <p:blipFill>
            <a:blip r:embed="rId2" cstate="print"/>
            <a:stretch>
              <a:fillRect/>
            </a:stretch>
          </p:blipFill>
          <p:spPr>
            <a:xfrm>
              <a:off x="1336540" y="1886708"/>
              <a:ext cx="9511298" cy="867174"/>
            </a:xfrm>
            <a:prstGeom prst="rect">
              <a:avLst/>
            </a:prstGeom>
          </p:spPr>
        </p:pic>
        <p:pic>
          <p:nvPicPr>
            <p:cNvPr id="8" name="object 8"/>
            <p:cNvPicPr/>
            <p:nvPr/>
          </p:nvPicPr>
          <p:blipFill>
            <a:blip r:embed="rId4" cstate="print"/>
            <a:stretch>
              <a:fillRect/>
            </a:stretch>
          </p:blipFill>
          <p:spPr>
            <a:xfrm>
              <a:off x="1254252" y="1904987"/>
              <a:ext cx="4194048"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0" name="object 10"/>
            <p:cNvPicPr/>
            <p:nvPr/>
          </p:nvPicPr>
          <p:blipFill>
            <a:blip r:embed="rId5" cstate="print"/>
            <a:stretch>
              <a:fillRect/>
            </a:stretch>
          </p:blipFill>
          <p:spPr>
            <a:xfrm>
              <a:off x="1335019" y="2813213"/>
              <a:ext cx="9514340" cy="870371"/>
            </a:xfrm>
            <a:prstGeom prst="rect">
              <a:avLst/>
            </a:prstGeom>
          </p:spPr>
        </p:pic>
        <p:pic>
          <p:nvPicPr>
            <p:cNvPr id="11" name="object 11"/>
            <p:cNvPicPr/>
            <p:nvPr/>
          </p:nvPicPr>
          <p:blipFill>
            <a:blip r:embed="rId6" cstate="print"/>
            <a:stretch>
              <a:fillRect/>
            </a:stretch>
          </p:blipFill>
          <p:spPr>
            <a:xfrm>
              <a:off x="1254252" y="2834627"/>
              <a:ext cx="3506724" cy="899172"/>
            </a:xfrm>
            <a:prstGeom prst="rect">
              <a:avLst/>
            </a:prstGeom>
          </p:spPr>
        </p:pic>
        <p:sp>
          <p:nvSpPr>
            <p:cNvPr id="12" name="object 12"/>
            <p:cNvSpPr/>
            <p:nvPr/>
          </p:nvSpPr>
          <p:spPr>
            <a:xfrm>
              <a:off x="1370076" y="2828544"/>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1"/>
                  </a:lnTo>
                  <a:lnTo>
                    <a:pt x="0" y="670559"/>
                  </a:lnTo>
                  <a:lnTo>
                    <a:pt x="6839" y="712939"/>
                  </a:lnTo>
                  <a:lnTo>
                    <a:pt x="25883" y="749753"/>
                  </a:lnTo>
                  <a:lnTo>
                    <a:pt x="54918" y="778788"/>
                  </a:lnTo>
                  <a:lnTo>
                    <a:pt x="91732" y="797832"/>
                  </a:lnTo>
                  <a:lnTo>
                    <a:pt x="134112" y="804671"/>
                  </a:lnTo>
                  <a:lnTo>
                    <a:pt x="9314688" y="804671"/>
                  </a:lnTo>
                  <a:lnTo>
                    <a:pt x="9357067" y="797832"/>
                  </a:lnTo>
                  <a:lnTo>
                    <a:pt x="9393881" y="778788"/>
                  </a:lnTo>
                  <a:lnTo>
                    <a:pt x="9422916" y="749753"/>
                  </a:lnTo>
                  <a:lnTo>
                    <a:pt x="9441960" y="712939"/>
                  </a:lnTo>
                  <a:lnTo>
                    <a:pt x="9448800" y="670559"/>
                  </a:lnTo>
                  <a:lnTo>
                    <a:pt x="9448800" y="134111"/>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sp>
          <p:nvSpPr>
            <p:cNvPr id="13" name="object 13"/>
            <p:cNvSpPr/>
            <p:nvPr/>
          </p:nvSpPr>
          <p:spPr>
            <a:xfrm>
              <a:off x="1370076" y="2828544"/>
              <a:ext cx="9448800" cy="805180"/>
            </a:xfrm>
            <a:custGeom>
              <a:avLst/>
              <a:gdLst/>
              <a:ahLst/>
              <a:cxnLst/>
              <a:rect l="l" t="t" r="r" b="b"/>
              <a:pathLst>
                <a:path w="9448800" h="805179">
                  <a:moveTo>
                    <a:pt x="0" y="134111"/>
                  </a:moveTo>
                  <a:lnTo>
                    <a:pt x="6839" y="91732"/>
                  </a:lnTo>
                  <a:lnTo>
                    <a:pt x="25883" y="54918"/>
                  </a:lnTo>
                  <a:lnTo>
                    <a:pt x="54918" y="25883"/>
                  </a:lnTo>
                  <a:lnTo>
                    <a:pt x="91732" y="6839"/>
                  </a:lnTo>
                  <a:lnTo>
                    <a:pt x="134112" y="0"/>
                  </a:lnTo>
                  <a:lnTo>
                    <a:pt x="9314688" y="0"/>
                  </a:lnTo>
                  <a:lnTo>
                    <a:pt x="9357067" y="6839"/>
                  </a:lnTo>
                  <a:lnTo>
                    <a:pt x="9393881" y="25883"/>
                  </a:lnTo>
                  <a:lnTo>
                    <a:pt x="9422916" y="54918"/>
                  </a:lnTo>
                  <a:lnTo>
                    <a:pt x="9441960" y="91732"/>
                  </a:lnTo>
                  <a:lnTo>
                    <a:pt x="9448800" y="134111"/>
                  </a:lnTo>
                  <a:lnTo>
                    <a:pt x="9448800" y="670559"/>
                  </a:lnTo>
                  <a:lnTo>
                    <a:pt x="9441960" y="712939"/>
                  </a:lnTo>
                  <a:lnTo>
                    <a:pt x="9422916" y="749753"/>
                  </a:lnTo>
                  <a:lnTo>
                    <a:pt x="9393881" y="778788"/>
                  </a:lnTo>
                  <a:lnTo>
                    <a:pt x="9357067" y="797832"/>
                  </a:lnTo>
                  <a:lnTo>
                    <a:pt x="9314688" y="804671"/>
                  </a:lnTo>
                  <a:lnTo>
                    <a:pt x="134112" y="804671"/>
                  </a:lnTo>
                  <a:lnTo>
                    <a:pt x="91732" y="797832"/>
                  </a:lnTo>
                  <a:lnTo>
                    <a:pt x="54918" y="778788"/>
                  </a:lnTo>
                  <a:lnTo>
                    <a:pt x="25883" y="749753"/>
                  </a:lnTo>
                  <a:lnTo>
                    <a:pt x="6839" y="712939"/>
                  </a:lnTo>
                  <a:lnTo>
                    <a:pt x="0" y="670559"/>
                  </a:lnTo>
                  <a:lnTo>
                    <a:pt x="0" y="134111"/>
                  </a:lnTo>
                  <a:close/>
                </a:path>
              </a:pathLst>
            </a:custGeom>
            <a:ln w="3175">
              <a:solidFill>
                <a:srgbClr val="375F92"/>
              </a:solidFill>
            </a:ln>
          </p:spPr>
          <p:txBody>
            <a:bodyPr wrap="square" lIns="0" tIns="0" rIns="0" bIns="0" rtlCol="0"/>
            <a:lstStyle/>
            <a:p>
              <a:endParaRPr/>
            </a:p>
          </p:txBody>
        </p:sp>
        <p:pic>
          <p:nvPicPr>
            <p:cNvPr id="14" name="object 14"/>
            <p:cNvPicPr/>
            <p:nvPr/>
          </p:nvPicPr>
          <p:blipFill>
            <a:blip r:embed="rId2" cstate="print"/>
            <a:stretch>
              <a:fillRect/>
            </a:stretch>
          </p:blipFill>
          <p:spPr>
            <a:xfrm>
              <a:off x="1336540" y="3744464"/>
              <a:ext cx="9511298" cy="867174"/>
            </a:xfrm>
            <a:prstGeom prst="rect">
              <a:avLst/>
            </a:prstGeom>
          </p:spPr>
        </p:pic>
        <p:pic>
          <p:nvPicPr>
            <p:cNvPr id="15" name="object 15"/>
            <p:cNvPicPr/>
            <p:nvPr/>
          </p:nvPicPr>
          <p:blipFill>
            <a:blip r:embed="rId7" cstate="print"/>
            <a:stretch>
              <a:fillRect/>
            </a:stretch>
          </p:blipFill>
          <p:spPr>
            <a:xfrm>
              <a:off x="1254252" y="3762743"/>
              <a:ext cx="3483864" cy="899172"/>
            </a:xfrm>
            <a:prstGeom prst="rect">
              <a:avLst/>
            </a:prstGeom>
          </p:spPr>
        </p:pic>
        <p:sp>
          <p:nvSpPr>
            <p:cNvPr id="16" name="object 16"/>
            <p:cNvSpPr/>
            <p:nvPr/>
          </p:nvSpPr>
          <p:spPr>
            <a:xfrm>
              <a:off x="1370076" y="3758183"/>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7" name="object 17"/>
            <p:cNvPicPr/>
            <p:nvPr/>
          </p:nvPicPr>
          <p:blipFill>
            <a:blip r:embed="rId2" cstate="print"/>
            <a:stretch>
              <a:fillRect/>
            </a:stretch>
          </p:blipFill>
          <p:spPr>
            <a:xfrm>
              <a:off x="1336540" y="4672580"/>
              <a:ext cx="9511298" cy="867174"/>
            </a:xfrm>
            <a:prstGeom prst="rect">
              <a:avLst/>
            </a:prstGeom>
          </p:spPr>
        </p:pic>
        <p:pic>
          <p:nvPicPr>
            <p:cNvPr id="18" name="object 18"/>
            <p:cNvPicPr/>
            <p:nvPr/>
          </p:nvPicPr>
          <p:blipFill>
            <a:blip r:embed="rId8" cstate="print"/>
            <a:stretch>
              <a:fillRect/>
            </a:stretch>
          </p:blipFill>
          <p:spPr>
            <a:xfrm>
              <a:off x="1254252" y="4692395"/>
              <a:ext cx="4550664" cy="899172"/>
            </a:xfrm>
            <a:prstGeom prst="rect">
              <a:avLst/>
            </a:prstGeom>
          </p:spPr>
        </p:pic>
        <p:sp>
          <p:nvSpPr>
            <p:cNvPr id="19" name="object 19"/>
            <p:cNvSpPr/>
            <p:nvPr/>
          </p:nvSpPr>
          <p:spPr>
            <a:xfrm>
              <a:off x="1370076" y="4686299"/>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grpSp>
      <p:sp>
        <p:nvSpPr>
          <p:cNvPr id="20" name="object 20"/>
          <p:cNvSpPr txBox="1"/>
          <p:nvPr/>
        </p:nvSpPr>
        <p:spPr>
          <a:xfrm>
            <a:off x="1518666" y="1068451"/>
            <a:ext cx="4026535" cy="4237990"/>
          </a:xfrm>
          <a:prstGeom prst="rect">
            <a:avLst/>
          </a:prstGeom>
        </p:spPr>
        <p:txBody>
          <a:bodyPr vert="horz" wrap="square" lIns="0" tIns="13335" rIns="0" bIns="0" rtlCol="0">
            <a:spAutoFit/>
          </a:bodyPr>
          <a:lstStyle/>
          <a:p>
            <a:pPr marL="12700">
              <a:lnSpc>
                <a:spcPct val="100000"/>
              </a:lnSpc>
              <a:spcBef>
                <a:spcPts val="105"/>
              </a:spcBef>
            </a:pPr>
            <a:r>
              <a:rPr sz="3200" b="1" dirty="0">
                <a:solidFill>
                  <a:srgbClr val="0F243E"/>
                </a:solidFill>
                <a:latin typeface="Times New Roman"/>
                <a:cs typeface="Times New Roman"/>
              </a:rPr>
              <a:t>RSA</a:t>
            </a:r>
            <a:endParaRPr sz="3200">
              <a:latin typeface="Times New Roman"/>
              <a:cs typeface="Times New Roman"/>
            </a:endParaRPr>
          </a:p>
          <a:p>
            <a:pPr marL="12700" marR="456565">
              <a:lnSpc>
                <a:spcPct val="190500"/>
              </a:lnSpc>
              <a:spcBef>
                <a:spcPts val="60"/>
              </a:spcBef>
            </a:pPr>
            <a:r>
              <a:rPr sz="3200" b="1" dirty="0">
                <a:solidFill>
                  <a:srgbClr val="FFFFFF"/>
                </a:solidFill>
                <a:latin typeface="Times New Roman"/>
                <a:cs typeface="Times New Roman"/>
              </a:rPr>
              <a:t>RSA</a:t>
            </a:r>
            <a:r>
              <a:rPr sz="3200" b="1" spc="-180" dirty="0">
                <a:solidFill>
                  <a:srgbClr val="FFFFFF"/>
                </a:solidFill>
                <a:latin typeface="Times New Roman"/>
                <a:cs typeface="Times New Roman"/>
              </a:rPr>
              <a:t> </a:t>
            </a:r>
            <a:r>
              <a:rPr sz="3200" b="1" dirty="0">
                <a:solidFill>
                  <a:srgbClr val="FFFFFF"/>
                </a:solidFill>
                <a:latin typeface="Times New Roman"/>
                <a:cs typeface="Times New Roman"/>
              </a:rPr>
              <a:t>Key</a:t>
            </a:r>
            <a:r>
              <a:rPr sz="3200" b="1" spc="-15" dirty="0">
                <a:solidFill>
                  <a:srgbClr val="FFFFFF"/>
                </a:solidFill>
                <a:latin typeface="Times New Roman"/>
                <a:cs typeface="Times New Roman"/>
              </a:rPr>
              <a:t> </a:t>
            </a:r>
            <a:r>
              <a:rPr sz="3200" b="1" dirty="0">
                <a:solidFill>
                  <a:srgbClr val="FFFFFF"/>
                </a:solidFill>
                <a:latin typeface="Times New Roman"/>
                <a:cs typeface="Times New Roman"/>
              </a:rPr>
              <a:t>g</a:t>
            </a:r>
            <a:r>
              <a:rPr sz="3200" b="1" spc="5" dirty="0">
                <a:solidFill>
                  <a:srgbClr val="FFFFFF"/>
                </a:solidFill>
                <a:latin typeface="Times New Roman"/>
                <a:cs typeface="Times New Roman"/>
              </a:rPr>
              <a:t>e</a:t>
            </a:r>
            <a:r>
              <a:rPr sz="3200" b="1" dirty="0">
                <a:solidFill>
                  <a:srgbClr val="FFFFFF"/>
                </a:solidFill>
                <a:latin typeface="Times New Roman"/>
                <a:cs typeface="Times New Roman"/>
              </a:rPr>
              <a:t>ner</a:t>
            </a:r>
            <a:r>
              <a:rPr sz="3200" b="1" spc="5" dirty="0">
                <a:solidFill>
                  <a:srgbClr val="FFFFFF"/>
                </a:solidFill>
                <a:latin typeface="Times New Roman"/>
                <a:cs typeface="Times New Roman"/>
              </a:rPr>
              <a:t>a</a:t>
            </a:r>
            <a:r>
              <a:rPr sz="3200" b="1" dirty="0">
                <a:solidFill>
                  <a:srgbClr val="FFFFFF"/>
                </a:solidFill>
                <a:latin typeface="Times New Roman"/>
                <a:cs typeface="Times New Roman"/>
              </a:rPr>
              <a:t>tion  RSA Encryption </a:t>
            </a:r>
            <a:r>
              <a:rPr sz="3200" b="1" spc="5" dirty="0">
                <a:solidFill>
                  <a:srgbClr val="FFFFFF"/>
                </a:solidFill>
                <a:latin typeface="Times New Roman"/>
                <a:cs typeface="Times New Roman"/>
              </a:rPr>
              <a:t> </a:t>
            </a:r>
            <a:r>
              <a:rPr sz="3200" b="1" dirty="0">
                <a:solidFill>
                  <a:srgbClr val="FFFFFF"/>
                </a:solidFill>
                <a:latin typeface="Times New Roman"/>
                <a:cs typeface="Times New Roman"/>
              </a:rPr>
              <a:t>RSA</a:t>
            </a:r>
            <a:r>
              <a:rPr sz="3200" b="1" spc="-190" dirty="0">
                <a:solidFill>
                  <a:srgbClr val="FFFFFF"/>
                </a:solidFill>
                <a:latin typeface="Times New Roman"/>
                <a:cs typeface="Times New Roman"/>
              </a:rPr>
              <a:t> </a:t>
            </a:r>
            <a:r>
              <a:rPr sz="3200" b="1" dirty="0">
                <a:solidFill>
                  <a:srgbClr val="FFFFFF"/>
                </a:solidFill>
                <a:latin typeface="Times New Roman"/>
                <a:cs typeface="Times New Roman"/>
              </a:rPr>
              <a:t>Decryption</a:t>
            </a:r>
            <a:endParaRPr sz="3200">
              <a:latin typeface="Times New Roman"/>
              <a:cs typeface="Times New Roman"/>
            </a:endParaRPr>
          </a:p>
          <a:p>
            <a:pPr>
              <a:lnSpc>
                <a:spcPct val="100000"/>
              </a:lnSpc>
              <a:spcBef>
                <a:spcPts val="20"/>
              </a:spcBef>
            </a:pPr>
            <a:endParaRPr sz="3000">
              <a:latin typeface="Times New Roman"/>
              <a:cs typeface="Times New Roman"/>
            </a:endParaRPr>
          </a:p>
          <a:p>
            <a:pPr marL="12700">
              <a:lnSpc>
                <a:spcPct val="100000"/>
              </a:lnSpc>
              <a:spcBef>
                <a:spcPts val="5"/>
              </a:spcBef>
            </a:pPr>
            <a:r>
              <a:rPr sz="3200" b="1" dirty="0">
                <a:solidFill>
                  <a:srgbClr val="FFFFFF"/>
                </a:solidFill>
                <a:latin typeface="Times New Roman"/>
                <a:cs typeface="Times New Roman"/>
              </a:rPr>
              <a:t>A</a:t>
            </a:r>
            <a:r>
              <a:rPr sz="3200" b="1" spc="-200" dirty="0">
                <a:solidFill>
                  <a:srgbClr val="FFFFFF"/>
                </a:solidFill>
                <a:latin typeface="Times New Roman"/>
                <a:cs typeface="Times New Roman"/>
              </a:rPr>
              <a:t> </a:t>
            </a:r>
            <a:r>
              <a:rPr sz="3200" b="1" dirty="0">
                <a:solidFill>
                  <a:srgbClr val="FFFFFF"/>
                </a:solidFill>
                <a:latin typeface="Times New Roman"/>
                <a:cs typeface="Times New Roman"/>
              </a:rPr>
              <a:t>Real</a:t>
            </a:r>
            <a:r>
              <a:rPr sz="3200" b="1" spc="-100" dirty="0">
                <a:solidFill>
                  <a:srgbClr val="FFFFFF"/>
                </a:solidFill>
                <a:latin typeface="Times New Roman"/>
                <a:cs typeface="Times New Roman"/>
              </a:rPr>
              <a:t> </a:t>
            </a:r>
            <a:r>
              <a:rPr sz="3200" b="1" spc="-35" dirty="0">
                <a:solidFill>
                  <a:srgbClr val="FFFFFF"/>
                </a:solidFill>
                <a:latin typeface="Times New Roman"/>
                <a:cs typeface="Times New Roman"/>
              </a:rPr>
              <a:t>World</a:t>
            </a:r>
            <a:r>
              <a:rPr sz="3200" b="1" spc="-45" dirty="0">
                <a:solidFill>
                  <a:srgbClr val="FFFFFF"/>
                </a:solidFill>
                <a:latin typeface="Times New Roman"/>
                <a:cs typeface="Times New Roman"/>
              </a:rPr>
              <a:t> </a:t>
            </a:r>
            <a:r>
              <a:rPr sz="3200" b="1" dirty="0">
                <a:solidFill>
                  <a:srgbClr val="FFFFFF"/>
                </a:solidFill>
                <a:latin typeface="Times New Roman"/>
                <a:cs typeface="Times New Roman"/>
              </a:rPr>
              <a:t>Example</a:t>
            </a:r>
            <a:endParaRPr sz="3200">
              <a:latin typeface="Times New Roman"/>
              <a:cs typeface="Times New Roman"/>
            </a:endParaRPr>
          </a:p>
        </p:txBody>
      </p:sp>
      <p:grpSp>
        <p:nvGrpSpPr>
          <p:cNvPr id="21" name="object 21"/>
          <p:cNvGrpSpPr/>
          <p:nvPr/>
        </p:nvGrpSpPr>
        <p:grpSpPr>
          <a:xfrm>
            <a:off x="1254252" y="5602208"/>
            <a:ext cx="9594215" cy="917575"/>
            <a:chOff x="1254252" y="5602208"/>
            <a:chExt cx="9594215" cy="917575"/>
          </a:xfrm>
        </p:grpSpPr>
        <p:pic>
          <p:nvPicPr>
            <p:cNvPr id="22" name="object 22"/>
            <p:cNvPicPr/>
            <p:nvPr/>
          </p:nvPicPr>
          <p:blipFill>
            <a:blip r:embed="rId2" cstate="print"/>
            <a:stretch>
              <a:fillRect/>
            </a:stretch>
          </p:blipFill>
          <p:spPr>
            <a:xfrm>
              <a:off x="1336540" y="5602208"/>
              <a:ext cx="9511298" cy="867174"/>
            </a:xfrm>
            <a:prstGeom prst="rect">
              <a:avLst/>
            </a:prstGeom>
          </p:spPr>
        </p:pic>
        <p:pic>
          <p:nvPicPr>
            <p:cNvPr id="23" name="object 23"/>
            <p:cNvPicPr/>
            <p:nvPr/>
          </p:nvPicPr>
          <p:blipFill>
            <a:blip r:embed="rId9" cstate="print"/>
            <a:stretch>
              <a:fillRect/>
            </a:stretch>
          </p:blipFill>
          <p:spPr>
            <a:xfrm>
              <a:off x="1254252" y="5620511"/>
              <a:ext cx="2887980" cy="899172"/>
            </a:xfrm>
            <a:prstGeom prst="rect">
              <a:avLst/>
            </a:prstGeom>
          </p:spPr>
        </p:pic>
        <p:sp>
          <p:nvSpPr>
            <p:cNvPr id="24" name="object 24"/>
            <p:cNvSpPr/>
            <p:nvPr/>
          </p:nvSpPr>
          <p:spPr>
            <a:xfrm>
              <a:off x="1370076" y="5615939"/>
              <a:ext cx="9448800" cy="805180"/>
            </a:xfrm>
            <a:custGeom>
              <a:avLst/>
              <a:gdLst/>
              <a:ahLst/>
              <a:cxnLst/>
              <a:rect l="l" t="t" r="r" b="b"/>
              <a:pathLst>
                <a:path w="9448800" h="805179">
                  <a:moveTo>
                    <a:pt x="9314688" y="0"/>
                  </a:moveTo>
                  <a:lnTo>
                    <a:pt x="134112" y="0"/>
                  </a:lnTo>
                  <a:lnTo>
                    <a:pt x="91732" y="6837"/>
                  </a:lnTo>
                  <a:lnTo>
                    <a:pt x="54918" y="25876"/>
                  </a:lnTo>
                  <a:lnTo>
                    <a:pt x="25883" y="54907"/>
                  </a:lnTo>
                  <a:lnTo>
                    <a:pt x="6839" y="91722"/>
                  </a:lnTo>
                  <a:lnTo>
                    <a:pt x="0" y="134112"/>
                  </a:lnTo>
                  <a:lnTo>
                    <a:pt x="0" y="670560"/>
                  </a:lnTo>
                  <a:lnTo>
                    <a:pt x="6839" y="712949"/>
                  </a:lnTo>
                  <a:lnTo>
                    <a:pt x="25883" y="749764"/>
                  </a:lnTo>
                  <a:lnTo>
                    <a:pt x="54918" y="778795"/>
                  </a:lnTo>
                  <a:lnTo>
                    <a:pt x="91732" y="797834"/>
                  </a:lnTo>
                  <a:lnTo>
                    <a:pt x="134112" y="804672"/>
                  </a:lnTo>
                  <a:lnTo>
                    <a:pt x="9314688" y="804672"/>
                  </a:lnTo>
                  <a:lnTo>
                    <a:pt x="9357067" y="797834"/>
                  </a:lnTo>
                  <a:lnTo>
                    <a:pt x="9393881" y="778795"/>
                  </a:lnTo>
                  <a:lnTo>
                    <a:pt x="9422916" y="749764"/>
                  </a:lnTo>
                  <a:lnTo>
                    <a:pt x="9441960" y="712949"/>
                  </a:lnTo>
                  <a:lnTo>
                    <a:pt x="9448800" y="670560"/>
                  </a:lnTo>
                  <a:lnTo>
                    <a:pt x="9448800" y="134112"/>
                  </a:lnTo>
                  <a:lnTo>
                    <a:pt x="9441960" y="91722"/>
                  </a:lnTo>
                  <a:lnTo>
                    <a:pt x="9422916" y="54907"/>
                  </a:lnTo>
                  <a:lnTo>
                    <a:pt x="9393881" y="25876"/>
                  </a:lnTo>
                  <a:lnTo>
                    <a:pt x="9357067" y="6837"/>
                  </a:lnTo>
                  <a:lnTo>
                    <a:pt x="9314688" y="0"/>
                  </a:lnTo>
                  <a:close/>
                </a:path>
              </a:pathLst>
            </a:custGeom>
            <a:solidFill>
              <a:srgbClr val="0F243E"/>
            </a:solidFill>
          </p:spPr>
          <p:txBody>
            <a:bodyPr wrap="square" lIns="0" tIns="0" rIns="0" bIns="0" rtlCol="0"/>
            <a:lstStyle/>
            <a:p>
              <a:endParaRPr/>
            </a:p>
          </p:txBody>
        </p:sp>
      </p:grpSp>
      <p:sp>
        <p:nvSpPr>
          <p:cNvPr id="25" name="object 25"/>
          <p:cNvSpPr txBox="1"/>
          <p:nvPr/>
        </p:nvSpPr>
        <p:spPr>
          <a:xfrm>
            <a:off x="1518666" y="5765504"/>
            <a:ext cx="2363470" cy="476250"/>
          </a:xfrm>
          <a:prstGeom prst="rect">
            <a:avLst/>
          </a:prstGeom>
        </p:spPr>
        <p:txBody>
          <a:bodyPr vert="horz" wrap="square" lIns="0" tIns="0" rIns="0" bIns="0" rtlCol="0">
            <a:spAutoFit/>
          </a:bodyPr>
          <a:lstStyle/>
          <a:p>
            <a:pPr marL="12700">
              <a:lnSpc>
                <a:spcPts val="3595"/>
              </a:lnSpc>
            </a:pPr>
            <a:r>
              <a:rPr sz="3200" b="1" dirty="0">
                <a:solidFill>
                  <a:srgbClr val="FFFFFF"/>
                </a:solidFill>
                <a:latin typeface="Times New Roman"/>
                <a:cs typeface="Times New Roman"/>
              </a:rPr>
              <a:t>RSA</a:t>
            </a:r>
            <a:r>
              <a:rPr sz="3200" b="1" spc="-180" dirty="0">
                <a:solidFill>
                  <a:srgbClr val="FFFFFF"/>
                </a:solidFill>
                <a:latin typeface="Times New Roman"/>
                <a:cs typeface="Times New Roman"/>
              </a:rPr>
              <a:t> </a:t>
            </a:r>
            <a:r>
              <a:rPr sz="3200" b="1" spc="-20" dirty="0">
                <a:solidFill>
                  <a:srgbClr val="FFFFFF"/>
                </a:solidFill>
                <a:latin typeface="Times New Roman"/>
                <a:cs typeface="Times New Roman"/>
              </a:rPr>
              <a:t>S</a:t>
            </a:r>
            <a:r>
              <a:rPr sz="3200" b="1" dirty="0">
                <a:solidFill>
                  <a:srgbClr val="FFFFFF"/>
                </a:solidFill>
                <a:latin typeface="Times New Roman"/>
                <a:cs typeface="Times New Roman"/>
              </a:rPr>
              <a:t>e</a:t>
            </a:r>
            <a:r>
              <a:rPr sz="3200" b="1" spc="5" dirty="0">
                <a:solidFill>
                  <a:srgbClr val="FFFFFF"/>
                </a:solidFill>
                <a:latin typeface="Times New Roman"/>
                <a:cs typeface="Times New Roman"/>
              </a:rPr>
              <a:t>c</a:t>
            </a:r>
            <a:r>
              <a:rPr sz="3200" b="1" dirty="0">
                <a:solidFill>
                  <a:srgbClr val="FFFFFF"/>
                </a:solidFill>
                <a:latin typeface="Times New Roman"/>
                <a:cs typeface="Times New Roman"/>
              </a:rPr>
              <a:t>urity</a:t>
            </a:r>
            <a:endParaRPr sz="3200">
              <a:latin typeface="Times New Roman"/>
              <a:cs typeface="Times New Roman"/>
            </a:endParaRPr>
          </a:p>
        </p:txBody>
      </p:sp>
      <p:sp>
        <p:nvSpPr>
          <p:cNvPr id="26" name="TextBox 25"/>
          <p:cNvSpPr txBox="1"/>
          <p:nvPr/>
        </p:nvSpPr>
        <p:spPr>
          <a:xfrm>
            <a:off x="9608689" y="6393215"/>
            <a:ext cx="2616200" cy="400110"/>
          </a:xfrm>
          <a:prstGeom prst="rect">
            <a:avLst/>
          </a:prstGeom>
          <a:noFill/>
        </p:spPr>
        <p:txBody>
          <a:bodyPr wrap="square" rtlCol="0">
            <a:spAutoFit/>
          </a:bodyPr>
          <a:lstStyle/>
          <a:p>
            <a:pPr algn="ctr"/>
            <a:r>
              <a:rPr lang="en-US" sz="2000" b="1" dirty="0"/>
              <a:t>www.midocean.ae</a:t>
            </a:r>
          </a:p>
        </p:txBody>
      </p:sp>
      <p:pic>
        <p:nvPicPr>
          <p:cNvPr id="27" name="Graphic 21"/>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1095" y="-4697"/>
            <a:ext cx="2305141" cy="763649"/>
          </a:xfrm>
          <a:prstGeom prst="rect">
            <a:avLst/>
          </a:prstGeom>
        </p:spPr>
      </p:pic>
    </p:spTree>
    <p:extLst>
      <p:ext uri="{BB962C8B-B14F-4D97-AF65-F5344CB8AC3E}">
        <p14:creationId xmlns:p14="http://schemas.microsoft.com/office/powerpoint/2010/main" val="328864174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8870" y="1255488"/>
            <a:ext cx="10812720" cy="487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864937" y="2421488"/>
            <a:ext cx="9801891" cy="2171107"/>
          </a:xfrm>
          <a:prstGeom prst="rect">
            <a:avLst/>
          </a:prstGeom>
        </p:spPr>
        <p:txBody>
          <a:bodyPr vert="horz" wrap="square" lIns="0" tIns="10795" rIns="0" bIns="0" rtlCol="0">
            <a:spAutoFit/>
          </a:bodyPr>
          <a:lstStyle/>
          <a:p>
            <a:pPr marL="757809" lvl="1" indent="-286170" algn="just">
              <a:lnSpc>
                <a:spcPct val="200000"/>
              </a:lnSpc>
              <a:spcBef>
                <a:spcPts val="156"/>
              </a:spcBef>
              <a:buClr>
                <a:srgbClr val="3B822F"/>
              </a:buClr>
              <a:buSzPct val="57142"/>
              <a:buFont typeface="Wingdings"/>
              <a:buChar char=""/>
              <a:tabLst>
                <a:tab pos="757809" algn="l"/>
              </a:tabLst>
            </a:pPr>
            <a:r>
              <a:rPr lang="en-US" dirty="0" smtClean="0">
                <a:latin typeface="Alexandria" pitchFamily="2" charset="-78"/>
                <a:cs typeface="Alexandria" pitchFamily="2" charset="-78"/>
              </a:rPr>
              <a:t>RSA </a:t>
            </a:r>
            <a:r>
              <a:rPr lang="en-US" dirty="0">
                <a:latin typeface="Alexandria" pitchFamily="2" charset="-78"/>
                <a:cs typeface="Alexandria" pitchFamily="2" charset="-78"/>
              </a:rPr>
              <a:t>is one of the first practical public-key cryptosystems  and is widely used for secure data transmission.</a:t>
            </a:r>
          </a:p>
          <a:p>
            <a:pPr marL="757809" lvl="1" indent="-286170" algn="just">
              <a:lnSpc>
                <a:spcPct val="200000"/>
              </a:lnSpc>
              <a:spcBef>
                <a:spcPts val="156"/>
              </a:spcBef>
              <a:buClr>
                <a:srgbClr val="3B822F"/>
              </a:buClr>
              <a:buSzPct val="57142"/>
              <a:buFont typeface="Wingdings"/>
              <a:buChar char=""/>
              <a:tabLst>
                <a:tab pos="757809" algn="l"/>
              </a:tabLst>
            </a:pPr>
            <a:r>
              <a:rPr lang="en-US" dirty="0">
                <a:latin typeface="Alexandria" pitchFamily="2" charset="-78"/>
                <a:cs typeface="Alexandria" pitchFamily="2" charset="-78"/>
              </a:rPr>
              <a:t>RSA is made of the initial letters of the surnames of Ron  </a:t>
            </a:r>
            <a:r>
              <a:rPr lang="en-US" dirty="0" err="1">
                <a:latin typeface="Alexandria" pitchFamily="2" charset="-78"/>
                <a:cs typeface="Alexandria" pitchFamily="2" charset="-78"/>
              </a:rPr>
              <a:t>Rivest</a:t>
            </a:r>
            <a:r>
              <a:rPr lang="en-US" dirty="0">
                <a:latin typeface="Alexandria" pitchFamily="2" charset="-78"/>
                <a:cs typeface="Alexandria" pitchFamily="2" charset="-78"/>
              </a:rPr>
              <a:t>, </a:t>
            </a:r>
            <a:r>
              <a:rPr lang="en-US" dirty="0" err="1">
                <a:latin typeface="Alexandria" pitchFamily="2" charset="-78"/>
                <a:cs typeface="Alexandria" pitchFamily="2" charset="-78"/>
              </a:rPr>
              <a:t>Adi</a:t>
            </a:r>
            <a:r>
              <a:rPr lang="en-US" dirty="0">
                <a:latin typeface="Alexandria" pitchFamily="2" charset="-78"/>
                <a:cs typeface="Alexandria" pitchFamily="2" charset="-78"/>
              </a:rPr>
              <a:t> Shamir, and Leonard </a:t>
            </a:r>
            <a:r>
              <a:rPr lang="en-US" dirty="0" err="1">
                <a:latin typeface="Alexandria" pitchFamily="2" charset="-78"/>
                <a:cs typeface="Alexandria" pitchFamily="2" charset="-78"/>
              </a:rPr>
              <a:t>Adleman</a:t>
            </a:r>
            <a:r>
              <a:rPr lang="en-US" dirty="0">
                <a:latin typeface="Alexandria" pitchFamily="2" charset="-78"/>
                <a:cs typeface="Alexandria" pitchFamily="2" charset="-78"/>
              </a:rPr>
              <a:t>, who first  publicly described the algorithm in 1977</a:t>
            </a:r>
            <a:endParaRPr lang="en-US" dirty="0">
              <a:latin typeface="Alexandria" pitchFamily="2" charset="-78"/>
              <a:cs typeface="Alexandria" pitchFamily="2" charset="-78"/>
            </a:endParaRP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RSA</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515863099"/>
      </p:ext>
    </p:extLst>
  </p:cSld>
  <p:clrMapOvr>
    <a:masterClrMapping/>
  </p:clrMapOvr>
  <mc:AlternateContent xmlns:mc="http://schemas.openxmlformats.org/markup-compatibility/2006" xmlns:p14="http://schemas.microsoft.com/office/powerpoint/2010/main">
    <mc:Choice Requires="p14">
      <p:transition p14:dur="10" advTm="300493"/>
    </mc:Choice>
    <mc:Fallback xmlns="">
      <p:transition advTm="300493"/>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txBox="1"/>
          <p:nvPr/>
        </p:nvSpPr>
        <p:spPr>
          <a:xfrm>
            <a:off x="206146" y="972438"/>
            <a:ext cx="5422265" cy="49784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285" dirty="0">
                <a:solidFill>
                  <a:srgbClr val="0F243E"/>
                </a:solidFill>
                <a:latin typeface="Microsoft Sans Serif"/>
                <a:cs typeface="Microsoft Sans Serif"/>
              </a:rPr>
              <a:t>RSA</a:t>
            </a:r>
            <a:r>
              <a:rPr sz="3100" spc="75" dirty="0">
                <a:solidFill>
                  <a:srgbClr val="0F243E"/>
                </a:solidFill>
                <a:latin typeface="Microsoft Sans Serif"/>
                <a:cs typeface="Microsoft Sans Serif"/>
              </a:rPr>
              <a:t> </a:t>
            </a:r>
            <a:r>
              <a:rPr sz="3100" spc="-85" dirty="0">
                <a:solidFill>
                  <a:srgbClr val="0F243E"/>
                </a:solidFill>
                <a:latin typeface="Microsoft Sans Serif"/>
                <a:cs typeface="Microsoft Sans Serif"/>
              </a:rPr>
              <a:t>i</a:t>
            </a:r>
            <a:r>
              <a:rPr sz="3100" spc="-195" dirty="0">
                <a:solidFill>
                  <a:srgbClr val="0F243E"/>
                </a:solidFill>
                <a:latin typeface="Microsoft Sans Serif"/>
                <a:cs typeface="Microsoft Sans Serif"/>
              </a:rPr>
              <a:t>s</a:t>
            </a:r>
            <a:r>
              <a:rPr sz="3100" spc="75" dirty="0">
                <a:solidFill>
                  <a:srgbClr val="0F243E"/>
                </a:solidFill>
                <a:latin typeface="Microsoft Sans Serif"/>
                <a:cs typeface="Microsoft Sans Serif"/>
              </a:rPr>
              <a:t> </a:t>
            </a:r>
            <a:r>
              <a:rPr sz="3100" spc="-110" dirty="0">
                <a:solidFill>
                  <a:srgbClr val="0F243E"/>
                </a:solidFill>
                <a:latin typeface="Microsoft Sans Serif"/>
                <a:cs typeface="Microsoft Sans Serif"/>
              </a:rPr>
              <a:t>Asymmetr</a:t>
            </a:r>
            <a:r>
              <a:rPr sz="3100" spc="-40" dirty="0">
                <a:solidFill>
                  <a:srgbClr val="0F243E"/>
                </a:solidFill>
                <a:latin typeface="Microsoft Sans Serif"/>
                <a:cs typeface="Microsoft Sans Serif"/>
              </a:rPr>
              <a:t>i</a:t>
            </a:r>
            <a:r>
              <a:rPr sz="3100" spc="-185" dirty="0">
                <a:solidFill>
                  <a:srgbClr val="0F243E"/>
                </a:solidFill>
                <a:latin typeface="Microsoft Sans Serif"/>
                <a:cs typeface="Microsoft Sans Serif"/>
              </a:rPr>
              <a:t>c</a:t>
            </a:r>
            <a:r>
              <a:rPr sz="3100" spc="65" dirty="0">
                <a:solidFill>
                  <a:srgbClr val="0F243E"/>
                </a:solidFill>
                <a:latin typeface="Microsoft Sans Serif"/>
                <a:cs typeface="Microsoft Sans Serif"/>
              </a:rPr>
              <a:t> </a:t>
            </a:r>
            <a:r>
              <a:rPr sz="3100" spc="-95" dirty="0">
                <a:solidFill>
                  <a:srgbClr val="0F243E"/>
                </a:solidFill>
                <a:latin typeface="Microsoft Sans Serif"/>
                <a:cs typeface="Microsoft Sans Serif"/>
              </a:rPr>
              <a:t>Encryption</a:t>
            </a:r>
            <a:endParaRPr sz="3100">
              <a:latin typeface="Microsoft Sans Serif"/>
              <a:cs typeface="Microsoft Sans Serif"/>
            </a:endParaRPr>
          </a:p>
        </p:txBody>
      </p:sp>
      <p:grpSp>
        <p:nvGrpSpPr>
          <p:cNvPr id="8" name="object 8"/>
          <p:cNvGrpSpPr/>
          <p:nvPr/>
        </p:nvGrpSpPr>
        <p:grpSpPr>
          <a:xfrm>
            <a:off x="3294888" y="2910839"/>
            <a:ext cx="882650" cy="990600"/>
            <a:chOff x="3294888" y="2910839"/>
            <a:chExt cx="882650" cy="990600"/>
          </a:xfrm>
        </p:grpSpPr>
        <p:sp>
          <p:nvSpPr>
            <p:cNvPr id="9" name="object 9"/>
            <p:cNvSpPr/>
            <p:nvPr/>
          </p:nvSpPr>
          <p:spPr>
            <a:xfrm>
              <a:off x="3618738" y="3192017"/>
              <a:ext cx="228600" cy="0"/>
            </a:xfrm>
            <a:custGeom>
              <a:avLst/>
              <a:gdLst/>
              <a:ahLst/>
              <a:cxnLst/>
              <a:rect l="l" t="t" r="r" b="b"/>
              <a:pathLst>
                <a:path w="228600">
                  <a:moveTo>
                    <a:pt x="0" y="0"/>
                  </a:moveTo>
                  <a:lnTo>
                    <a:pt x="228600" y="0"/>
                  </a:lnTo>
                </a:path>
              </a:pathLst>
            </a:custGeom>
            <a:ln w="38100">
              <a:solidFill>
                <a:srgbClr val="000000"/>
              </a:solidFill>
            </a:ln>
          </p:spPr>
          <p:txBody>
            <a:bodyPr wrap="square" lIns="0" tIns="0" rIns="0" bIns="0" rtlCol="0"/>
            <a:lstStyle/>
            <a:p>
              <a:endParaRPr/>
            </a:p>
          </p:txBody>
        </p:sp>
        <p:pic>
          <p:nvPicPr>
            <p:cNvPr id="10" name="object 10"/>
            <p:cNvPicPr/>
            <p:nvPr/>
          </p:nvPicPr>
          <p:blipFill>
            <a:blip r:embed="rId2" cstate="print"/>
            <a:stretch>
              <a:fillRect/>
            </a:stretch>
          </p:blipFill>
          <p:spPr>
            <a:xfrm>
              <a:off x="3779520" y="2910839"/>
              <a:ext cx="397763" cy="990600"/>
            </a:xfrm>
            <a:prstGeom prst="rect">
              <a:avLst/>
            </a:prstGeom>
          </p:spPr>
        </p:pic>
        <p:sp>
          <p:nvSpPr>
            <p:cNvPr id="11" name="object 11"/>
            <p:cNvSpPr/>
            <p:nvPr/>
          </p:nvSpPr>
          <p:spPr>
            <a:xfrm>
              <a:off x="3300984" y="3063239"/>
              <a:ext cx="381000" cy="210820"/>
            </a:xfrm>
            <a:custGeom>
              <a:avLst/>
              <a:gdLst/>
              <a:ahLst/>
              <a:cxnLst/>
              <a:rect l="l" t="t" r="r" b="b"/>
              <a:pathLst>
                <a:path w="381000" h="210820">
                  <a:moveTo>
                    <a:pt x="345948" y="0"/>
                  </a:moveTo>
                  <a:lnTo>
                    <a:pt x="35051" y="0"/>
                  </a:lnTo>
                  <a:lnTo>
                    <a:pt x="21431" y="2762"/>
                  </a:lnTo>
                  <a:lnTo>
                    <a:pt x="10287" y="10287"/>
                  </a:lnTo>
                  <a:lnTo>
                    <a:pt x="2762" y="21431"/>
                  </a:lnTo>
                  <a:lnTo>
                    <a:pt x="0" y="35051"/>
                  </a:lnTo>
                  <a:lnTo>
                    <a:pt x="0" y="175260"/>
                  </a:lnTo>
                  <a:lnTo>
                    <a:pt x="2762" y="188880"/>
                  </a:lnTo>
                  <a:lnTo>
                    <a:pt x="10287" y="200025"/>
                  </a:lnTo>
                  <a:lnTo>
                    <a:pt x="21431" y="207549"/>
                  </a:lnTo>
                  <a:lnTo>
                    <a:pt x="35051" y="210312"/>
                  </a:lnTo>
                  <a:lnTo>
                    <a:pt x="345948" y="210312"/>
                  </a:lnTo>
                  <a:lnTo>
                    <a:pt x="359568" y="207549"/>
                  </a:lnTo>
                  <a:lnTo>
                    <a:pt x="370713" y="200025"/>
                  </a:lnTo>
                  <a:lnTo>
                    <a:pt x="378237" y="188880"/>
                  </a:lnTo>
                  <a:lnTo>
                    <a:pt x="381000" y="175260"/>
                  </a:lnTo>
                  <a:lnTo>
                    <a:pt x="381000" y="35051"/>
                  </a:lnTo>
                  <a:lnTo>
                    <a:pt x="378237" y="21431"/>
                  </a:lnTo>
                  <a:lnTo>
                    <a:pt x="370713" y="10287"/>
                  </a:lnTo>
                  <a:lnTo>
                    <a:pt x="359568" y="2762"/>
                  </a:lnTo>
                  <a:lnTo>
                    <a:pt x="345948" y="0"/>
                  </a:lnTo>
                  <a:close/>
                </a:path>
              </a:pathLst>
            </a:custGeom>
            <a:solidFill>
              <a:srgbClr val="4F81BC"/>
            </a:solidFill>
          </p:spPr>
          <p:txBody>
            <a:bodyPr wrap="square" lIns="0" tIns="0" rIns="0" bIns="0" rtlCol="0"/>
            <a:lstStyle/>
            <a:p>
              <a:endParaRPr/>
            </a:p>
          </p:txBody>
        </p:sp>
        <p:sp>
          <p:nvSpPr>
            <p:cNvPr id="12" name="object 12"/>
            <p:cNvSpPr/>
            <p:nvPr/>
          </p:nvSpPr>
          <p:spPr>
            <a:xfrm>
              <a:off x="3300984" y="3063239"/>
              <a:ext cx="381000" cy="210820"/>
            </a:xfrm>
            <a:custGeom>
              <a:avLst/>
              <a:gdLst/>
              <a:ahLst/>
              <a:cxnLst/>
              <a:rect l="l" t="t" r="r" b="b"/>
              <a:pathLst>
                <a:path w="381000" h="210820">
                  <a:moveTo>
                    <a:pt x="0" y="35051"/>
                  </a:moveTo>
                  <a:lnTo>
                    <a:pt x="2762" y="21431"/>
                  </a:lnTo>
                  <a:lnTo>
                    <a:pt x="10287" y="10287"/>
                  </a:lnTo>
                  <a:lnTo>
                    <a:pt x="21431" y="2762"/>
                  </a:lnTo>
                  <a:lnTo>
                    <a:pt x="35051" y="0"/>
                  </a:lnTo>
                  <a:lnTo>
                    <a:pt x="345948" y="0"/>
                  </a:lnTo>
                  <a:lnTo>
                    <a:pt x="359568" y="2762"/>
                  </a:lnTo>
                  <a:lnTo>
                    <a:pt x="370713" y="10287"/>
                  </a:lnTo>
                  <a:lnTo>
                    <a:pt x="378237" y="21431"/>
                  </a:lnTo>
                  <a:lnTo>
                    <a:pt x="381000" y="35051"/>
                  </a:lnTo>
                  <a:lnTo>
                    <a:pt x="381000" y="175260"/>
                  </a:lnTo>
                  <a:lnTo>
                    <a:pt x="378237" y="188880"/>
                  </a:lnTo>
                  <a:lnTo>
                    <a:pt x="370713" y="200025"/>
                  </a:lnTo>
                  <a:lnTo>
                    <a:pt x="359568" y="207549"/>
                  </a:lnTo>
                  <a:lnTo>
                    <a:pt x="345948" y="210312"/>
                  </a:lnTo>
                  <a:lnTo>
                    <a:pt x="35051" y="210312"/>
                  </a:lnTo>
                  <a:lnTo>
                    <a:pt x="21431" y="207549"/>
                  </a:lnTo>
                  <a:lnTo>
                    <a:pt x="10287" y="200025"/>
                  </a:lnTo>
                  <a:lnTo>
                    <a:pt x="2762" y="188880"/>
                  </a:lnTo>
                  <a:lnTo>
                    <a:pt x="0" y="175260"/>
                  </a:lnTo>
                  <a:lnTo>
                    <a:pt x="0" y="35051"/>
                  </a:lnTo>
                  <a:close/>
                </a:path>
              </a:pathLst>
            </a:custGeom>
            <a:ln w="12192">
              <a:solidFill>
                <a:srgbClr val="000000"/>
              </a:solidFill>
            </a:ln>
          </p:spPr>
          <p:txBody>
            <a:bodyPr wrap="square" lIns="0" tIns="0" rIns="0" bIns="0" rtlCol="0"/>
            <a:lstStyle/>
            <a:p>
              <a:endParaRPr/>
            </a:p>
          </p:txBody>
        </p:sp>
      </p:grpSp>
      <p:grpSp>
        <p:nvGrpSpPr>
          <p:cNvPr id="13" name="object 13"/>
          <p:cNvGrpSpPr/>
          <p:nvPr/>
        </p:nvGrpSpPr>
        <p:grpSpPr>
          <a:xfrm>
            <a:off x="7626095" y="2910839"/>
            <a:ext cx="576580" cy="990600"/>
            <a:chOff x="7626095" y="2910839"/>
            <a:chExt cx="576580" cy="990600"/>
          </a:xfrm>
        </p:grpSpPr>
        <p:sp>
          <p:nvSpPr>
            <p:cNvPr id="14" name="object 14"/>
            <p:cNvSpPr/>
            <p:nvPr/>
          </p:nvSpPr>
          <p:spPr>
            <a:xfrm>
              <a:off x="7645145" y="3192017"/>
              <a:ext cx="228600" cy="0"/>
            </a:xfrm>
            <a:custGeom>
              <a:avLst/>
              <a:gdLst/>
              <a:ahLst/>
              <a:cxnLst/>
              <a:rect l="l" t="t" r="r" b="b"/>
              <a:pathLst>
                <a:path w="228600">
                  <a:moveTo>
                    <a:pt x="0" y="0"/>
                  </a:moveTo>
                  <a:lnTo>
                    <a:pt x="228600" y="0"/>
                  </a:lnTo>
                </a:path>
              </a:pathLst>
            </a:custGeom>
            <a:ln w="38100">
              <a:solidFill>
                <a:srgbClr val="000000"/>
              </a:solidFill>
            </a:ln>
          </p:spPr>
          <p:txBody>
            <a:bodyPr wrap="square" lIns="0" tIns="0" rIns="0" bIns="0" rtlCol="0"/>
            <a:lstStyle/>
            <a:p>
              <a:endParaRPr/>
            </a:p>
          </p:txBody>
        </p:sp>
        <p:pic>
          <p:nvPicPr>
            <p:cNvPr id="15" name="object 15"/>
            <p:cNvPicPr/>
            <p:nvPr/>
          </p:nvPicPr>
          <p:blipFill>
            <a:blip r:embed="rId2" cstate="print"/>
            <a:stretch>
              <a:fillRect/>
            </a:stretch>
          </p:blipFill>
          <p:spPr>
            <a:xfrm>
              <a:off x="7805927" y="2910839"/>
              <a:ext cx="396240" cy="990600"/>
            </a:xfrm>
            <a:prstGeom prst="rect">
              <a:avLst/>
            </a:prstGeom>
          </p:spPr>
        </p:pic>
      </p:grpSp>
      <p:sp>
        <p:nvSpPr>
          <p:cNvPr id="16" name="object 16"/>
          <p:cNvSpPr txBox="1"/>
          <p:nvPr/>
        </p:nvSpPr>
        <p:spPr>
          <a:xfrm>
            <a:off x="1838960" y="3390138"/>
            <a:ext cx="1890395" cy="330835"/>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Arial"/>
                <a:cs typeface="Arial"/>
              </a:rPr>
              <a:t>Encryption</a:t>
            </a:r>
            <a:r>
              <a:rPr sz="2000" b="1" spc="-40" dirty="0">
                <a:latin typeface="Arial"/>
                <a:cs typeface="Arial"/>
              </a:rPr>
              <a:t> </a:t>
            </a:r>
            <a:r>
              <a:rPr sz="2000" b="1" dirty="0">
                <a:latin typeface="Arial"/>
                <a:cs typeface="Arial"/>
              </a:rPr>
              <a:t>Key</a:t>
            </a:r>
            <a:endParaRPr sz="2000">
              <a:latin typeface="Arial"/>
              <a:cs typeface="Arial"/>
            </a:endParaRPr>
          </a:p>
        </p:txBody>
      </p:sp>
      <p:sp>
        <p:nvSpPr>
          <p:cNvPr id="17" name="object 17"/>
          <p:cNvSpPr txBox="1"/>
          <p:nvPr/>
        </p:nvSpPr>
        <p:spPr>
          <a:xfrm>
            <a:off x="8145906" y="3318763"/>
            <a:ext cx="189293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Arial"/>
                <a:cs typeface="Arial"/>
              </a:rPr>
              <a:t>Decryption</a:t>
            </a:r>
            <a:r>
              <a:rPr sz="2000" b="1" spc="-80" dirty="0">
                <a:latin typeface="Arial"/>
                <a:cs typeface="Arial"/>
              </a:rPr>
              <a:t> </a:t>
            </a:r>
            <a:r>
              <a:rPr sz="2000" b="1" spc="5" dirty="0">
                <a:latin typeface="Arial"/>
                <a:cs typeface="Arial"/>
              </a:rPr>
              <a:t>Key</a:t>
            </a:r>
            <a:endParaRPr sz="2000">
              <a:latin typeface="Arial"/>
              <a:cs typeface="Arial"/>
            </a:endParaRPr>
          </a:p>
        </p:txBody>
      </p:sp>
      <p:sp>
        <p:nvSpPr>
          <p:cNvPr id="18" name="object 18"/>
          <p:cNvSpPr/>
          <p:nvPr/>
        </p:nvSpPr>
        <p:spPr>
          <a:xfrm>
            <a:off x="3275838" y="4307585"/>
            <a:ext cx="1447800" cy="516890"/>
          </a:xfrm>
          <a:custGeom>
            <a:avLst/>
            <a:gdLst/>
            <a:ahLst/>
            <a:cxnLst/>
            <a:rect l="l" t="t" r="r" b="b"/>
            <a:pathLst>
              <a:path w="1447800" h="516889">
                <a:moveTo>
                  <a:pt x="1447800" y="0"/>
                </a:moveTo>
                <a:lnTo>
                  <a:pt x="0" y="0"/>
                </a:lnTo>
                <a:lnTo>
                  <a:pt x="0" y="516636"/>
                </a:lnTo>
                <a:lnTo>
                  <a:pt x="1447800" y="516636"/>
                </a:lnTo>
                <a:lnTo>
                  <a:pt x="1447800" y="0"/>
                </a:lnTo>
                <a:close/>
              </a:path>
            </a:pathLst>
          </a:custGeom>
          <a:solidFill>
            <a:srgbClr val="EFC566"/>
          </a:solidFill>
        </p:spPr>
        <p:txBody>
          <a:bodyPr wrap="square" lIns="0" tIns="0" rIns="0" bIns="0" rtlCol="0"/>
          <a:lstStyle/>
          <a:p>
            <a:endParaRPr/>
          </a:p>
        </p:txBody>
      </p:sp>
      <p:sp>
        <p:nvSpPr>
          <p:cNvPr id="19" name="object 19"/>
          <p:cNvSpPr txBox="1"/>
          <p:nvPr/>
        </p:nvSpPr>
        <p:spPr>
          <a:xfrm>
            <a:off x="3275838" y="4307585"/>
            <a:ext cx="1447800" cy="516890"/>
          </a:xfrm>
          <a:prstGeom prst="rect">
            <a:avLst/>
          </a:prstGeom>
          <a:ln w="22859">
            <a:solidFill>
              <a:srgbClr val="000000"/>
            </a:solidFill>
          </a:ln>
        </p:spPr>
        <p:txBody>
          <a:bodyPr vert="horz" wrap="square" lIns="0" tIns="68580" rIns="0" bIns="0" rtlCol="0">
            <a:spAutoFit/>
          </a:bodyPr>
          <a:lstStyle/>
          <a:p>
            <a:pPr marL="155575">
              <a:lnSpc>
                <a:spcPct val="100000"/>
              </a:lnSpc>
              <a:spcBef>
                <a:spcPts val="540"/>
              </a:spcBef>
            </a:pPr>
            <a:r>
              <a:rPr sz="2400" b="1" spc="-5" dirty="0">
                <a:latin typeface="Arial"/>
                <a:cs typeface="Arial"/>
              </a:rPr>
              <a:t>Encrypt</a:t>
            </a:r>
            <a:endParaRPr sz="2400">
              <a:latin typeface="Arial"/>
              <a:cs typeface="Arial"/>
            </a:endParaRPr>
          </a:p>
        </p:txBody>
      </p:sp>
      <p:sp>
        <p:nvSpPr>
          <p:cNvPr id="20" name="object 20"/>
          <p:cNvSpPr/>
          <p:nvPr/>
        </p:nvSpPr>
        <p:spPr>
          <a:xfrm>
            <a:off x="6895338" y="4307585"/>
            <a:ext cx="1484630" cy="516890"/>
          </a:xfrm>
          <a:custGeom>
            <a:avLst/>
            <a:gdLst/>
            <a:ahLst/>
            <a:cxnLst/>
            <a:rect l="l" t="t" r="r" b="b"/>
            <a:pathLst>
              <a:path w="1484629" h="516889">
                <a:moveTo>
                  <a:pt x="1484376" y="0"/>
                </a:moveTo>
                <a:lnTo>
                  <a:pt x="0" y="0"/>
                </a:lnTo>
                <a:lnTo>
                  <a:pt x="0" y="516636"/>
                </a:lnTo>
                <a:lnTo>
                  <a:pt x="1484376" y="516636"/>
                </a:lnTo>
                <a:lnTo>
                  <a:pt x="1484376" y="0"/>
                </a:lnTo>
                <a:close/>
              </a:path>
            </a:pathLst>
          </a:custGeom>
          <a:solidFill>
            <a:srgbClr val="EFC566"/>
          </a:solidFill>
        </p:spPr>
        <p:txBody>
          <a:bodyPr wrap="square" lIns="0" tIns="0" rIns="0" bIns="0" rtlCol="0"/>
          <a:lstStyle/>
          <a:p>
            <a:endParaRPr/>
          </a:p>
        </p:txBody>
      </p:sp>
      <p:sp>
        <p:nvSpPr>
          <p:cNvPr id="21" name="object 21"/>
          <p:cNvSpPr txBox="1"/>
          <p:nvPr/>
        </p:nvSpPr>
        <p:spPr>
          <a:xfrm>
            <a:off x="6895338" y="4307585"/>
            <a:ext cx="1484630" cy="516890"/>
          </a:xfrm>
          <a:prstGeom prst="rect">
            <a:avLst/>
          </a:prstGeom>
          <a:ln w="22859">
            <a:solidFill>
              <a:srgbClr val="000000"/>
            </a:solidFill>
          </a:ln>
        </p:spPr>
        <p:txBody>
          <a:bodyPr vert="horz" wrap="square" lIns="0" tIns="68580" rIns="0" bIns="0" rtlCol="0">
            <a:spAutoFit/>
          </a:bodyPr>
          <a:lstStyle/>
          <a:p>
            <a:pPr marL="173355">
              <a:lnSpc>
                <a:spcPct val="100000"/>
              </a:lnSpc>
              <a:spcBef>
                <a:spcPts val="540"/>
              </a:spcBef>
            </a:pPr>
            <a:r>
              <a:rPr sz="2400" b="1" spc="-10" dirty="0">
                <a:latin typeface="Arial"/>
                <a:cs typeface="Arial"/>
              </a:rPr>
              <a:t>Decrypt</a:t>
            </a:r>
            <a:endParaRPr sz="2400">
              <a:latin typeface="Arial"/>
              <a:cs typeface="Arial"/>
            </a:endParaRPr>
          </a:p>
        </p:txBody>
      </p:sp>
      <p:sp>
        <p:nvSpPr>
          <p:cNvPr id="22" name="object 22"/>
          <p:cNvSpPr/>
          <p:nvPr/>
        </p:nvSpPr>
        <p:spPr>
          <a:xfrm>
            <a:off x="2361438" y="4439411"/>
            <a:ext cx="838200" cy="144780"/>
          </a:xfrm>
          <a:custGeom>
            <a:avLst/>
            <a:gdLst/>
            <a:ahLst/>
            <a:cxnLst/>
            <a:rect l="l" t="t" r="r" b="b"/>
            <a:pathLst>
              <a:path w="838200" h="144779">
                <a:moveTo>
                  <a:pt x="751332" y="0"/>
                </a:moveTo>
                <a:lnTo>
                  <a:pt x="751332" y="144780"/>
                </a:lnTo>
                <a:lnTo>
                  <a:pt x="820826" y="86868"/>
                </a:lnTo>
                <a:lnTo>
                  <a:pt x="765810" y="86868"/>
                </a:lnTo>
                <a:lnTo>
                  <a:pt x="765810" y="57912"/>
                </a:lnTo>
                <a:lnTo>
                  <a:pt x="820826" y="57912"/>
                </a:lnTo>
                <a:lnTo>
                  <a:pt x="751332" y="0"/>
                </a:lnTo>
                <a:close/>
              </a:path>
              <a:path w="838200" h="144779">
                <a:moveTo>
                  <a:pt x="751332" y="57912"/>
                </a:moveTo>
                <a:lnTo>
                  <a:pt x="0" y="57912"/>
                </a:lnTo>
                <a:lnTo>
                  <a:pt x="0" y="86868"/>
                </a:lnTo>
                <a:lnTo>
                  <a:pt x="751332" y="86868"/>
                </a:lnTo>
                <a:lnTo>
                  <a:pt x="751332" y="57912"/>
                </a:lnTo>
                <a:close/>
              </a:path>
              <a:path w="838200" h="144779">
                <a:moveTo>
                  <a:pt x="820826" y="57912"/>
                </a:moveTo>
                <a:lnTo>
                  <a:pt x="765810" y="57912"/>
                </a:lnTo>
                <a:lnTo>
                  <a:pt x="765810" y="86868"/>
                </a:lnTo>
                <a:lnTo>
                  <a:pt x="820826" y="86868"/>
                </a:lnTo>
                <a:lnTo>
                  <a:pt x="838200" y="72389"/>
                </a:lnTo>
                <a:lnTo>
                  <a:pt x="820826" y="57912"/>
                </a:lnTo>
                <a:close/>
              </a:path>
            </a:pathLst>
          </a:custGeom>
          <a:solidFill>
            <a:srgbClr val="000000"/>
          </a:solidFill>
        </p:spPr>
        <p:txBody>
          <a:bodyPr wrap="square" lIns="0" tIns="0" rIns="0" bIns="0" rtlCol="0"/>
          <a:lstStyle/>
          <a:p>
            <a:endParaRPr/>
          </a:p>
        </p:txBody>
      </p:sp>
      <p:sp>
        <p:nvSpPr>
          <p:cNvPr id="23" name="object 23"/>
          <p:cNvSpPr/>
          <p:nvPr/>
        </p:nvSpPr>
        <p:spPr>
          <a:xfrm>
            <a:off x="3727704" y="3978401"/>
            <a:ext cx="5556250" cy="605790"/>
          </a:xfrm>
          <a:custGeom>
            <a:avLst/>
            <a:gdLst/>
            <a:ahLst/>
            <a:cxnLst/>
            <a:rect l="l" t="t" r="r" b="b"/>
            <a:pathLst>
              <a:path w="5556250" h="605789">
                <a:moveTo>
                  <a:pt x="86868" y="217932"/>
                </a:moveTo>
                <a:lnTo>
                  <a:pt x="57912" y="217932"/>
                </a:lnTo>
                <a:lnTo>
                  <a:pt x="57912" y="0"/>
                </a:lnTo>
                <a:lnTo>
                  <a:pt x="28956" y="0"/>
                </a:lnTo>
                <a:lnTo>
                  <a:pt x="28956" y="217932"/>
                </a:lnTo>
                <a:lnTo>
                  <a:pt x="0" y="217932"/>
                </a:lnTo>
                <a:lnTo>
                  <a:pt x="43434" y="304800"/>
                </a:lnTo>
                <a:lnTo>
                  <a:pt x="79629" y="232410"/>
                </a:lnTo>
                <a:lnTo>
                  <a:pt x="86868" y="217932"/>
                </a:lnTo>
                <a:close/>
              </a:path>
              <a:path w="5556250" h="605789">
                <a:moveTo>
                  <a:pt x="3320034" y="533400"/>
                </a:moveTo>
                <a:lnTo>
                  <a:pt x="3302660" y="518922"/>
                </a:lnTo>
                <a:lnTo>
                  <a:pt x="3233166" y="461010"/>
                </a:lnTo>
                <a:lnTo>
                  <a:pt x="3233166" y="518922"/>
                </a:lnTo>
                <a:lnTo>
                  <a:pt x="843534" y="518922"/>
                </a:lnTo>
                <a:lnTo>
                  <a:pt x="843534" y="547878"/>
                </a:lnTo>
                <a:lnTo>
                  <a:pt x="3233166" y="547878"/>
                </a:lnTo>
                <a:lnTo>
                  <a:pt x="3233166" y="605790"/>
                </a:lnTo>
                <a:lnTo>
                  <a:pt x="3302660" y="547878"/>
                </a:lnTo>
                <a:lnTo>
                  <a:pt x="3320034" y="533400"/>
                </a:lnTo>
                <a:close/>
              </a:path>
              <a:path w="5556250" h="605789">
                <a:moveTo>
                  <a:pt x="4037076" y="217932"/>
                </a:moveTo>
                <a:lnTo>
                  <a:pt x="4008120" y="217932"/>
                </a:lnTo>
                <a:lnTo>
                  <a:pt x="4008120" y="0"/>
                </a:lnTo>
                <a:lnTo>
                  <a:pt x="3979164" y="0"/>
                </a:lnTo>
                <a:lnTo>
                  <a:pt x="3979164" y="217932"/>
                </a:lnTo>
                <a:lnTo>
                  <a:pt x="3950208" y="217932"/>
                </a:lnTo>
                <a:lnTo>
                  <a:pt x="3993642" y="304800"/>
                </a:lnTo>
                <a:lnTo>
                  <a:pt x="4029824" y="232410"/>
                </a:lnTo>
                <a:lnTo>
                  <a:pt x="4037076" y="217932"/>
                </a:lnTo>
                <a:close/>
              </a:path>
              <a:path w="5556250" h="605789">
                <a:moveTo>
                  <a:pt x="5555742" y="533400"/>
                </a:moveTo>
                <a:lnTo>
                  <a:pt x="5538368" y="518922"/>
                </a:lnTo>
                <a:lnTo>
                  <a:pt x="5468874" y="461010"/>
                </a:lnTo>
                <a:lnTo>
                  <a:pt x="5468874" y="518922"/>
                </a:lnTo>
                <a:lnTo>
                  <a:pt x="4641342" y="518922"/>
                </a:lnTo>
                <a:lnTo>
                  <a:pt x="4641342" y="547878"/>
                </a:lnTo>
                <a:lnTo>
                  <a:pt x="5468874" y="547878"/>
                </a:lnTo>
                <a:lnTo>
                  <a:pt x="5468874" y="605790"/>
                </a:lnTo>
                <a:lnTo>
                  <a:pt x="5538368" y="547878"/>
                </a:lnTo>
                <a:lnTo>
                  <a:pt x="5555742" y="533400"/>
                </a:lnTo>
                <a:close/>
              </a:path>
            </a:pathLst>
          </a:custGeom>
          <a:solidFill>
            <a:srgbClr val="000000"/>
          </a:solidFill>
        </p:spPr>
        <p:txBody>
          <a:bodyPr wrap="square" lIns="0" tIns="0" rIns="0" bIns="0" rtlCol="0"/>
          <a:lstStyle/>
          <a:p>
            <a:endParaRPr/>
          </a:p>
        </p:txBody>
      </p:sp>
      <p:sp>
        <p:nvSpPr>
          <p:cNvPr id="24" name="object 24"/>
          <p:cNvSpPr txBox="1"/>
          <p:nvPr/>
        </p:nvSpPr>
        <p:spPr>
          <a:xfrm>
            <a:off x="2411729" y="4685538"/>
            <a:ext cx="685800" cy="268605"/>
          </a:xfrm>
          <a:prstGeom prst="rect">
            <a:avLst/>
          </a:prstGeom>
          <a:solidFill>
            <a:srgbClr val="46AFD4"/>
          </a:solidFill>
          <a:ln w="22860">
            <a:solidFill>
              <a:srgbClr val="000000"/>
            </a:solidFill>
          </a:ln>
        </p:spPr>
        <p:txBody>
          <a:bodyPr vert="horz" wrap="square" lIns="0" tIns="21590" rIns="0" bIns="0" rtlCol="0">
            <a:spAutoFit/>
          </a:bodyPr>
          <a:lstStyle/>
          <a:p>
            <a:pPr marL="96520">
              <a:lnSpc>
                <a:spcPct val="100000"/>
              </a:lnSpc>
              <a:spcBef>
                <a:spcPts val="170"/>
              </a:spcBef>
            </a:pPr>
            <a:r>
              <a:rPr sz="1400" b="1" spc="-5" dirty="0">
                <a:solidFill>
                  <a:srgbClr val="FFFFFF"/>
                </a:solidFill>
                <a:latin typeface="Arial"/>
                <a:cs typeface="Arial"/>
              </a:rPr>
              <a:t>$1000</a:t>
            </a:r>
            <a:endParaRPr sz="1400">
              <a:latin typeface="Arial"/>
              <a:cs typeface="Arial"/>
            </a:endParaRPr>
          </a:p>
        </p:txBody>
      </p:sp>
      <p:sp>
        <p:nvSpPr>
          <p:cNvPr id="25" name="object 25"/>
          <p:cNvSpPr txBox="1"/>
          <p:nvPr/>
        </p:nvSpPr>
        <p:spPr>
          <a:xfrm>
            <a:off x="8495538" y="4670297"/>
            <a:ext cx="685800" cy="268605"/>
          </a:xfrm>
          <a:prstGeom prst="rect">
            <a:avLst/>
          </a:prstGeom>
          <a:solidFill>
            <a:srgbClr val="46AFD4"/>
          </a:solidFill>
          <a:ln w="22859">
            <a:solidFill>
              <a:srgbClr val="000000"/>
            </a:solidFill>
          </a:ln>
        </p:spPr>
        <p:txBody>
          <a:bodyPr vert="horz" wrap="square" lIns="0" tIns="20955" rIns="0" bIns="0" rtlCol="0">
            <a:spAutoFit/>
          </a:bodyPr>
          <a:lstStyle/>
          <a:p>
            <a:pPr marL="96520">
              <a:lnSpc>
                <a:spcPct val="100000"/>
              </a:lnSpc>
              <a:spcBef>
                <a:spcPts val="165"/>
              </a:spcBef>
            </a:pPr>
            <a:r>
              <a:rPr sz="1400" b="1" spc="-5" dirty="0">
                <a:solidFill>
                  <a:srgbClr val="FFFFFF"/>
                </a:solidFill>
                <a:latin typeface="Arial"/>
                <a:cs typeface="Arial"/>
              </a:rPr>
              <a:t>$1000</a:t>
            </a:r>
            <a:endParaRPr sz="1400">
              <a:latin typeface="Arial"/>
              <a:cs typeface="Arial"/>
            </a:endParaRPr>
          </a:p>
        </p:txBody>
      </p:sp>
      <p:sp>
        <p:nvSpPr>
          <p:cNvPr id="26" name="object 26"/>
          <p:cNvSpPr txBox="1"/>
          <p:nvPr/>
        </p:nvSpPr>
        <p:spPr>
          <a:xfrm>
            <a:off x="5218938" y="4635246"/>
            <a:ext cx="990600" cy="268605"/>
          </a:xfrm>
          <a:prstGeom prst="rect">
            <a:avLst/>
          </a:prstGeom>
          <a:solidFill>
            <a:srgbClr val="46AFD4"/>
          </a:solidFill>
          <a:ln w="22859">
            <a:solidFill>
              <a:srgbClr val="000000"/>
            </a:solidFill>
          </a:ln>
        </p:spPr>
        <p:txBody>
          <a:bodyPr vert="horz" wrap="square" lIns="0" tIns="20955" rIns="0" bIns="0" rtlCol="0">
            <a:spAutoFit/>
          </a:bodyPr>
          <a:lstStyle/>
          <a:p>
            <a:pPr marL="173990">
              <a:lnSpc>
                <a:spcPct val="100000"/>
              </a:lnSpc>
              <a:spcBef>
                <a:spcPts val="165"/>
              </a:spcBef>
            </a:pPr>
            <a:r>
              <a:rPr sz="1400" b="1" spc="-15" dirty="0">
                <a:solidFill>
                  <a:srgbClr val="FFFFFF"/>
                </a:solidFill>
                <a:latin typeface="Arial"/>
                <a:cs typeface="Arial"/>
              </a:rPr>
              <a:t>%3f7&amp;4</a:t>
            </a:r>
            <a:endParaRPr sz="1400">
              <a:latin typeface="Arial"/>
              <a:cs typeface="Arial"/>
            </a:endParaRPr>
          </a:p>
        </p:txBody>
      </p:sp>
      <p:grpSp>
        <p:nvGrpSpPr>
          <p:cNvPr id="27" name="object 27"/>
          <p:cNvGrpSpPr/>
          <p:nvPr/>
        </p:nvGrpSpPr>
        <p:grpSpPr>
          <a:xfrm>
            <a:off x="7319771" y="3070860"/>
            <a:ext cx="393700" cy="220979"/>
            <a:chOff x="7319771" y="3070860"/>
            <a:chExt cx="393700" cy="220979"/>
          </a:xfrm>
        </p:grpSpPr>
        <p:sp>
          <p:nvSpPr>
            <p:cNvPr id="28" name="object 28"/>
            <p:cNvSpPr/>
            <p:nvPr/>
          </p:nvSpPr>
          <p:spPr>
            <a:xfrm>
              <a:off x="7325867" y="3076956"/>
              <a:ext cx="381000" cy="208915"/>
            </a:xfrm>
            <a:custGeom>
              <a:avLst/>
              <a:gdLst/>
              <a:ahLst/>
              <a:cxnLst/>
              <a:rect l="l" t="t" r="r" b="b"/>
              <a:pathLst>
                <a:path w="381000" h="208914">
                  <a:moveTo>
                    <a:pt x="346201" y="0"/>
                  </a:moveTo>
                  <a:lnTo>
                    <a:pt x="34798" y="0"/>
                  </a:lnTo>
                  <a:lnTo>
                    <a:pt x="21270" y="2740"/>
                  </a:lnTo>
                  <a:lnTo>
                    <a:pt x="10207" y="10207"/>
                  </a:lnTo>
                  <a:lnTo>
                    <a:pt x="2740" y="21270"/>
                  </a:lnTo>
                  <a:lnTo>
                    <a:pt x="0" y="34798"/>
                  </a:lnTo>
                  <a:lnTo>
                    <a:pt x="0" y="173990"/>
                  </a:lnTo>
                  <a:lnTo>
                    <a:pt x="2740" y="187517"/>
                  </a:lnTo>
                  <a:lnTo>
                    <a:pt x="10207" y="198580"/>
                  </a:lnTo>
                  <a:lnTo>
                    <a:pt x="21270" y="206047"/>
                  </a:lnTo>
                  <a:lnTo>
                    <a:pt x="34798" y="208788"/>
                  </a:lnTo>
                  <a:lnTo>
                    <a:pt x="346201" y="208788"/>
                  </a:lnTo>
                  <a:lnTo>
                    <a:pt x="359729" y="206047"/>
                  </a:lnTo>
                  <a:lnTo>
                    <a:pt x="370792" y="198580"/>
                  </a:lnTo>
                  <a:lnTo>
                    <a:pt x="378259" y="187517"/>
                  </a:lnTo>
                  <a:lnTo>
                    <a:pt x="381000" y="173990"/>
                  </a:lnTo>
                  <a:lnTo>
                    <a:pt x="381000" y="34798"/>
                  </a:lnTo>
                  <a:lnTo>
                    <a:pt x="378259" y="21270"/>
                  </a:lnTo>
                  <a:lnTo>
                    <a:pt x="370792" y="10207"/>
                  </a:lnTo>
                  <a:lnTo>
                    <a:pt x="359729" y="2740"/>
                  </a:lnTo>
                  <a:lnTo>
                    <a:pt x="346201" y="0"/>
                  </a:lnTo>
                  <a:close/>
                </a:path>
              </a:pathLst>
            </a:custGeom>
            <a:solidFill>
              <a:srgbClr val="C0504D"/>
            </a:solidFill>
          </p:spPr>
          <p:txBody>
            <a:bodyPr wrap="square" lIns="0" tIns="0" rIns="0" bIns="0" rtlCol="0"/>
            <a:lstStyle/>
            <a:p>
              <a:endParaRPr/>
            </a:p>
          </p:txBody>
        </p:sp>
        <p:sp>
          <p:nvSpPr>
            <p:cNvPr id="29" name="object 29"/>
            <p:cNvSpPr/>
            <p:nvPr/>
          </p:nvSpPr>
          <p:spPr>
            <a:xfrm>
              <a:off x="7325867" y="3076956"/>
              <a:ext cx="381000" cy="208915"/>
            </a:xfrm>
            <a:custGeom>
              <a:avLst/>
              <a:gdLst/>
              <a:ahLst/>
              <a:cxnLst/>
              <a:rect l="l" t="t" r="r" b="b"/>
              <a:pathLst>
                <a:path w="381000" h="208914">
                  <a:moveTo>
                    <a:pt x="0" y="34798"/>
                  </a:moveTo>
                  <a:lnTo>
                    <a:pt x="2740" y="21270"/>
                  </a:lnTo>
                  <a:lnTo>
                    <a:pt x="10207" y="10207"/>
                  </a:lnTo>
                  <a:lnTo>
                    <a:pt x="21270" y="2740"/>
                  </a:lnTo>
                  <a:lnTo>
                    <a:pt x="34798" y="0"/>
                  </a:lnTo>
                  <a:lnTo>
                    <a:pt x="346201" y="0"/>
                  </a:lnTo>
                  <a:lnTo>
                    <a:pt x="359729" y="2740"/>
                  </a:lnTo>
                  <a:lnTo>
                    <a:pt x="370792" y="10207"/>
                  </a:lnTo>
                  <a:lnTo>
                    <a:pt x="378259" y="21270"/>
                  </a:lnTo>
                  <a:lnTo>
                    <a:pt x="381000" y="34798"/>
                  </a:lnTo>
                  <a:lnTo>
                    <a:pt x="381000" y="173990"/>
                  </a:lnTo>
                  <a:lnTo>
                    <a:pt x="378259" y="187517"/>
                  </a:lnTo>
                  <a:lnTo>
                    <a:pt x="370792" y="198580"/>
                  </a:lnTo>
                  <a:lnTo>
                    <a:pt x="359729" y="206047"/>
                  </a:lnTo>
                  <a:lnTo>
                    <a:pt x="346201" y="208788"/>
                  </a:lnTo>
                  <a:lnTo>
                    <a:pt x="34798" y="208788"/>
                  </a:lnTo>
                  <a:lnTo>
                    <a:pt x="21270" y="206047"/>
                  </a:lnTo>
                  <a:lnTo>
                    <a:pt x="10207" y="198580"/>
                  </a:lnTo>
                  <a:lnTo>
                    <a:pt x="2740" y="187517"/>
                  </a:lnTo>
                  <a:lnTo>
                    <a:pt x="0" y="173990"/>
                  </a:lnTo>
                  <a:lnTo>
                    <a:pt x="0" y="34798"/>
                  </a:lnTo>
                  <a:close/>
                </a:path>
              </a:pathLst>
            </a:custGeom>
            <a:ln w="12192">
              <a:solidFill>
                <a:srgbClr val="000000"/>
              </a:solidFill>
            </a:ln>
          </p:spPr>
          <p:txBody>
            <a:bodyPr wrap="square" lIns="0" tIns="0" rIns="0" bIns="0" rtlCol="0"/>
            <a:lstStyle/>
            <a:p>
              <a:endParaRPr/>
            </a:p>
          </p:txBody>
        </p:sp>
      </p:grpSp>
      <p:grpSp>
        <p:nvGrpSpPr>
          <p:cNvPr id="30" name="object 30"/>
          <p:cNvGrpSpPr/>
          <p:nvPr/>
        </p:nvGrpSpPr>
        <p:grpSpPr>
          <a:xfrm>
            <a:off x="4379976" y="2563367"/>
            <a:ext cx="2514600" cy="1143000"/>
            <a:chOff x="4379976" y="2563367"/>
            <a:chExt cx="2514600" cy="1143000"/>
          </a:xfrm>
        </p:grpSpPr>
        <p:sp>
          <p:nvSpPr>
            <p:cNvPr id="31" name="object 31"/>
            <p:cNvSpPr/>
            <p:nvPr/>
          </p:nvSpPr>
          <p:spPr>
            <a:xfrm>
              <a:off x="4379976" y="3139439"/>
              <a:ext cx="2514600" cy="76200"/>
            </a:xfrm>
            <a:custGeom>
              <a:avLst/>
              <a:gdLst/>
              <a:ahLst/>
              <a:cxnLst/>
              <a:rect l="l" t="t" r="r" b="b"/>
              <a:pathLst>
                <a:path w="2514600" h="76200">
                  <a:moveTo>
                    <a:pt x="76200" y="0"/>
                  </a:moveTo>
                  <a:lnTo>
                    <a:pt x="0" y="38100"/>
                  </a:lnTo>
                  <a:lnTo>
                    <a:pt x="76200" y="76200"/>
                  </a:lnTo>
                  <a:lnTo>
                    <a:pt x="76200" y="44450"/>
                  </a:lnTo>
                  <a:lnTo>
                    <a:pt x="63500" y="44450"/>
                  </a:lnTo>
                  <a:lnTo>
                    <a:pt x="63500" y="31750"/>
                  </a:lnTo>
                  <a:lnTo>
                    <a:pt x="76200" y="31750"/>
                  </a:lnTo>
                  <a:lnTo>
                    <a:pt x="76200" y="0"/>
                  </a:lnTo>
                  <a:close/>
                </a:path>
                <a:path w="2514600" h="76200">
                  <a:moveTo>
                    <a:pt x="2438400" y="0"/>
                  </a:moveTo>
                  <a:lnTo>
                    <a:pt x="2438400" y="76200"/>
                  </a:lnTo>
                  <a:lnTo>
                    <a:pt x="2501900" y="44450"/>
                  </a:lnTo>
                  <a:lnTo>
                    <a:pt x="2451100" y="44450"/>
                  </a:lnTo>
                  <a:lnTo>
                    <a:pt x="2451100" y="31750"/>
                  </a:lnTo>
                  <a:lnTo>
                    <a:pt x="2501900" y="31750"/>
                  </a:lnTo>
                  <a:lnTo>
                    <a:pt x="2438400" y="0"/>
                  </a:lnTo>
                  <a:close/>
                </a:path>
                <a:path w="2514600" h="76200">
                  <a:moveTo>
                    <a:pt x="76200" y="31750"/>
                  </a:moveTo>
                  <a:lnTo>
                    <a:pt x="63500" y="31750"/>
                  </a:lnTo>
                  <a:lnTo>
                    <a:pt x="63500" y="44450"/>
                  </a:lnTo>
                  <a:lnTo>
                    <a:pt x="76200" y="44450"/>
                  </a:lnTo>
                  <a:lnTo>
                    <a:pt x="76200" y="31750"/>
                  </a:lnTo>
                  <a:close/>
                </a:path>
                <a:path w="2514600" h="76200">
                  <a:moveTo>
                    <a:pt x="2438400" y="31750"/>
                  </a:moveTo>
                  <a:lnTo>
                    <a:pt x="76200" y="31750"/>
                  </a:lnTo>
                  <a:lnTo>
                    <a:pt x="76200" y="44450"/>
                  </a:lnTo>
                  <a:lnTo>
                    <a:pt x="2438400" y="44450"/>
                  </a:lnTo>
                  <a:lnTo>
                    <a:pt x="2438400" y="31750"/>
                  </a:lnTo>
                  <a:close/>
                </a:path>
                <a:path w="2514600" h="76200">
                  <a:moveTo>
                    <a:pt x="2501900" y="31750"/>
                  </a:moveTo>
                  <a:lnTo>
                    <a:pt x="2451100" y="31750"/>
                  </a:lnTo>
                  <a:lnTo>
                    <a:pt x="2451100" y="44450"/>
                  </a:lnTo>
                  <a:lnTo>
                    <a:pt x="2501900" y="44450"/>
                  </a:lnTo>
                  <a:lnTo>
                    <a:pt x="2514600" y="38100"/>
                  </a:lnTo>
                  <a:lnTo>
                    <a:pt x="2501900" y="31750"/>
                  </a:lnTo>
                  <a:close/>
                </a:path>
              </a:pathLst>
            </a:custGeom>
            <a:solidFill>
              <a:srgbClr val="000000"/>
            </a:solidFill>
          </p:spPr>
          <p:txBody>
            <a:bodyPr wrap="square" lIns="0" tIns="0" rIns="0" bIns="0" rtlCol="0"/>
            <a:lstStyle/>
            <a:p>
              <a:endParaRPr/>
            </a:p>
          </p:txBody>
        </p:sp>
        <p:sp>
          <p:nvSpPr>
            <p:cNvPr id="32" name="object 32"/>
            <p:cNvSpPr/>
            <p:nvPr/>
          </p:nvSpPr>
          <p:spPr>
            <a:xfrm>
              <a:off x="4722876" y="2563367"/>
              <a:ext cx="1828800" cy="1143000"/>
            </a:xfrm>
            <a:custGeom>
              <a:avLst/>
              <a:gdLst/>
              <a:ahLst/>
              <a:cxnLst/>
              <a:rect l="l" t="t" r="r" b="b"/>
              <a:pathLst>
                <a:path w="1828800" h="1143000">
                  <a:moveTo>
                    <a:pt x="1828800" y="0"/>
                  </a:moveTo>
                  <a:lnTo>
                    <a:pt x="0" y="0"/>
                  </a:lnTo>
                  <a:lnTo>
                    <a:pt x="0" y="1142999"/>
                  </a:lnTo>
                  <a:lnTo>
                    <a:pt x="1828800" y="1142999"/>
                  </a:lnTo>
                  <a:lnTo>
                    <a:pt x="1828800" y="0"/>
                  </a:lnTo>
                  <a:close/>
                </a:path>
              </a:pathLst>
            </a:custGeom>
            <a:solidFill>
              <a:srgbClr val="FFFFFF"/>
            </a:solidFill>
          </p:spPr>
          <p:txBody>
            <a:bodyPr wrap="square" lIns="0" tIns="0" rIns="0" bIns="0" rtlCol="0"/>
            <a:lstStyle/>
            <a:p>
              <a:endParaRPr/>
            </a:p>
          </p:txBody>
        </p:sp>
      </p:grpSp>
      <p:sp>
        <p:nvSpPr>
          <p:cNvPr id="33" name="object 33"/>
          <p:cNvSpPr txBox="1"/>
          <p:nvPr/>
        </p:nvSpPr>
        <p:spPr>
          <a:xfrm>
            <a:off x="4721478" y="2657348"/>
            <a:ext cx="1831339" cy="941069"/>
          </a:xfrm>
          <a:prstGeom prst="rect">
            <a:avLst/>
          </a:prstGeom>
        </p:spPr>
        <p:txBody>
          <a:bodyPr vert="horz" wrap="square" lIns="0" tIns="13335" rIns="0" bIns="0" rtlCol="0">
            <a:spAutoFit/>
          </a:bodyPr>
          <a:lstStyle/>
          <a:p>
            <a:pPr marL="12700" marR="5080" indent="-1270" algn="ctr">
              <a:lnSpc>
                <a:spcPct val="100000"/>
              </a:lnSpc>
              <a:spcBef>
                <a:spcPts val="105"/>
              </a:spcBef>
            </a:pPr>
            <a:r>
              <a:rPr sz="2000" b="1" spc="-45" dirty="0">
                <a:latin typeface="Arial"/>
                <a:cs typeface="Arial"/>
              </a:rPr>
              <a:t>Two </a:t>
            </a:r>
            <a:r>
              <a:rPr sz="2000" b="1" dirty="0">
                <a:latin typeface="Arial"/>
                <a:cs typeface="Arial"/>
              </a:rPr>
              <a:t>separate </a:t>
            </a:r>
            <a:r>
              <a:rPr sz="2000" b="1" spc="5" dirty="0">
                <a:latin typeface="Arial"/>
                <a:cs typeface="Arial"/>
              </a:rPr>
              <a:t> </a:t>
            </a:r>
            <a:r>
              <a:rPr sz="2000" b="1" spc="-10" dirty="0">
                <a:latin typeface="Arial"/>
                <a:cs typeface="Arial"/>
              </a:rPr>
              <a:t>keys</a:t>
            </a:r>
            <a:r>
              <a:rPr sz="2000" b="1" spc="-35" dirty="0">
                <a:latin typeface="Arial"/>
                <a:cs typeface="Arial"/>
              </a:rPr>
              <a:t> </a:t>
            </a:r>
            <a:r>
              <a:rPr sz="2000" b="1" spc="5" dirty="0">
                <a:latin typeface="Arial"/>
                <a:cs typeface="Arial"/>
              </a:rPr>
              <a:t>which</a:t>
            </a:r>
            <a:r>
              <a:rPr sz="2000" b="1" spc="-75" dirty="0">
                <a:latin typeface="Arial"/>
                <a:cs typeface="Arial"/>
              </a:rPr>
              <a:t> </a:t>
            </a:r>
            <a:r>
              <a:rPr sz="2000" b="1" dirty="0">
                <a:latin typeface="Arial"/>
                <a:cs typeface="Arial"/>
              </a:rPr>
              <a:t>are </a:t>
            </a:r>
            <a:r>
              <a:rPr sz="2000" b="1" spc="-540" dirty="0">
                <a:latin typeface="Arial"/>
                <a:cs typeface="Arial"/>
              </a:rPr>
              <a:t> </a:t>
            </a:r>
            <a:r>
              <a:rPr sz="2000" b="1" dirty="0">
                <a:latin typeface="Arial"/>
                <a:cs typeface="Arial"/>
              </a:rPr>
              <a:t>not</a:t>
            </a:r>
            <a:r>
              <a:rPr sz="2000" b="1" spc="-25" dirty="0">
                <a:latin typeface="Arial"/>
                <a:cs typeface="Arial"/>
              </a:rPr>
              <a:t> </a:t>
            </a:r>
            <a:r>
              <a:rPr sz="2000" b="1" dirty="0">
                <a:latin typeface="Arial"/>
                <a:cs typeface="Arial"/>
              </a:rPr>
              <a:t>shared</a:t>
            </a:r>
            <a:endParaRPr sz="2000">
              <a:latin typeface="Arial"/>
              <a:cs typeface="Arial"/>
            </a:endParaRPr>
          </a:p>
        </p:txBody>
      </p:sp>
      <p:sp>
        <p:nvSpPr>
          <p:cNvPr id="34" name="TextBox 33"/>
          <p:cNvSpPr txBox="1"/>
          <p:nvPr/>
        </p:nvSpPr>
        <p:spPr>
          <a:xfrm>
            <a:off x="9608689" y="6393215"/>
            <a:ext cx="2616200" cy="400110"/>
          </a:xfrm>
          <a:prstGeom prst="rect">
            <a:avLst/>
          </a:prstGeom>
          <a:noFill/>
        </p:spPr>
        <p:txBody>
          <a:bodyPr wrap="square" rtlCol="0">
            <a:spAutoFit/>
          </a:bodyPr>
          <a:lstStyle/>
          <a:p>
            <a:pPr algn="ctr"/>
            <a:r>
              <a:rPr lang="en-US" sz="2000" b="1" dirty="0"/>
              <a:t>www.midocean.ae</a:t>
            </a:r>
          </a:p>
        </p:txBody>
      </p:sp>
      <p:pic>
        <p:nvPicPr>
          <p:cNvPr id="3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1095" y="-4697"/>
            <a:ext cx="2305141" cy="763649"/>
          </a:xfrm>
          <a:prstGeom prst="rect">
            <a:avLst/>
          </a:prstGeom>
        </p:spPr>
      </p:pic>
      <p:sp>
        <p:nvSpPr>
          <p:cNvPr id="36"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RSA</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689081892"/>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254252" y="949448"/>
            <a:ext cx="9595485" cy="5570855"/>
            <a:chOff x="1254252" y="949448"/>
            <a:chExt cx="9595485" cy="5570855"/>
          </a:xfrm>
        </p:grpSpPr>
        <p:pic>
          <p:nvPicPr>
            <p:cNvPr id="4" name="object 4"/>
            <p:cNvPicPr/>
            <p:nvPr/>
          </p:nvPicPr>
          <p:blipFill>
            <a:blip r:embed="rId2" cstate="print"/>
            <a:stretch>
              <a:fillRect/>
            </a:stretch>
          </p:blipFill>
          <p:spPr>
            <a:xfrm>
              <a:off x="1336540" y="949448"/>
              <a:ext cx="9511298" cy="867174"/>
            </a:xfrm>
            <a:prstGeom prst="rect">
              <a:avLst/>
            </a:prstGeom>
          </p:spPr>
        </p:pic>
        <p:pic>
          <p:nvPicPr>
            <p:cNvPr id="5" name="object 5"/>
            <p:cNvPicPr/>
            <p:nvPr/>
          </p:nvPicPr>
          <p:blipFill>
            <a:blip r:embed="rId3" cstate="print"/>
            <a:stretch>
              <a:fillRect/>
            </a:stretch>
          </p:blipFill>
          <p:spPr>
            <a:xfrm>
              <a:off x="1254252" y="969251"/>
              <a:ext cx="1362456"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7" name="object 7"/>
            <p:cNvPicPr/>
            <p:nvPr/>
          </p:nvPicPr>
          <p:blipFill>
            <a:blip r:embed="rId2" cstate="print"/>
            <a:stretch>
              <a:fillRect/>
            </a:stretch>
          </p:blipFill>
          <p:spPr>
            <a:xfrm>
              <a:off x="1336540" y="1886708"/>
              <a:ext cx="9511298" cy="867174"/>
            </a:xfrm>
            <a:prstGeom prst="rect">
              <a:avLst/>
            </a:prstGeom>
          </p:spPr>
        </p:pic>
        <p:pic>
          <p:nvPicPr>
            <p:cNvPr id="8" name="object 8"/>
            <p:cNvPicPr/>
            <p:nvPr/>
          </p:nvPicPr>
          <p:blipFill>
            <a:blip r:embed="rId4" cstate="print"/>
            <a:stretch>
              <a:fillRect/>
            </a:stretch>
          </p:blipFill>
          <p:spPr>
            <a:xfrm>
              <a:off x="1254252" y="1904987"/>
              <a:ext cx="4194048"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548ED4"/>
            </a:solidFill>
          </p:spPr>
          <p:txBody>
            <a:bodyPr wrap="square" lIns="0" tIns="0" rIns="0" bIns="0" rtlCol="0"/>
            <a:lstStyle/>
            <a:p>
              <a:endParaRPr/>
            </a:p>
          </p:txBody>
        </p:sp>
        <p:pic>
          <p:nvPicPr>
            <p:cNvPr id="10" name="object 10"/>
            <p:cNvPicPr/>
            <p:nvPr/>
          </p:nvPicPr>
          <p:blipFill>
            <a:blip r:embed="rId5" cstate="print"/>
            <a:stretch>
              <a:fillRect/>
            </a:stretch>
          </p:blipFill>
          <p:spPr>
            <a:xfrm>
              <a:off x="1335019" y="2813213"/>
              <a:ext cx="9514340" cy="870371"/>
            </a:xfrm>
            <a:prstGeom prst="rect">
              <a:avLst/>
            </a:prstGeom>
          </p:spPr>
        </p:pic>
        <p:pic>
          <p:nvPicPr>
            <p:cNvPr id="11" name="object 11"/>
            <p:cNvPicPr/>
            <p:nvPr/>
          </p:nvPicPr>
          <p:blipFill>
            <a:blip r:embed="rId6" cstate="print"/>
            <a:stretch>
              <a:fillRect/>
            </a:stretch>
          </p:blipFill>
          <p:spPr>
            <a:xfrm>
              <a:off x="1254252" y="2834627"/>
              <a:ext cx="3506724" cy="899172"/>
            </a:xfrm>
            <a:prstGeom prst="rect">
              <a:avLst/>
            </a:prstGeom>
          </p:spPr>
        </p:pic>
        <p:sp>
          <p:nvSpPr>
            <p:cNvPr id="12" name="object 12"/>
            <p:cNvSpPr/>
            <p:nvPr/>
          </p:nvSpPr>
          <p:spPr>
            <a:xfrm>
              <a:off x="1370076" y="2828544"/>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1"/>
                  </a:lnTo>
                  <a:lnTo>
                    <a:pt x="0" y="670559"/>
                  </a:lnTo>
                  <a:lnTo>
                    <a:pt x="6839" y="712939"/>
                  </a:lnTo>
                  <a:lnTo>
                    <a:pt x="25883" y="749753"/>
                  </a:lnTo>
                  <a:lnTo>
                    <a:pt x="54918" y="778788"/>
                  </a:lnTo>
                  <a:lnTo>
                    <a:pt x="91732" y="797832"/>
                  </a:lnTo>
                  <a:lnTo>
                    <a:pt x="134112" y="804671"/>
                  </a:lnTo>
                  <a:lnTo>
                    <a:pt x="9314688" y="804671"/>
                  </a:lnTo>
                  <a:lnTo>
                    <a:pt x="9357067" y="797832"/>
                  </a:lnTo>
                  <a:lnTo>
                    <a:pt x="9393881" y="778788"/>
                  </a:lnTo>
                  <a:lnTo>
                    <a:pt x="9422916" y="749753"/>
                  </a:lnTo>
                  <a:lnTo>
                    <a:pt x="9441960" y="712939"/>
                  </a:lnTo>
                  <a:lnTo>
                    <a:pt x="9448800" y="670559"/>
                  </a:lnTo>
                  <a:lnTo>
                    <a:pt x="9448800" y="134111"/>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sp>
          <p:nvSpPr>
            <p:cNvPr id="13" name="object 13"/>
            <p:cNvSpPr/>
            <p:nvPr/>
          </p:nvSpPr>
          <p:spPr>
            <a:xfrm>
              <a:off x="1370076" y="2828544"/>
              <a:ext cx="9448800" cy="805180"/>
            </a:xfrm>
            <a:custGeom>
              <a:avLst/>
              <a:gdLst/>
              <a:ahLst/>
              <a:cxnLst/>
              <a:rect l="l" t="t" r="r" b="b"/>
              <a:pathLst>
                <a:path w="9448800" h="805179">
                  <a:moveTo>
                    <a:pt x="0" y="134111"/>
                  </a:moveTo>
                  <a:lnTo>
                    <a:pt x="6839" y="91732"/>
                  </a:lnTo>
                  <a:lnTo>
                    <a:pt x="25883" y="54918"/>
                  </a:lnTo>
                  <a:lnTo>
                    <a:pt x="54918" y="25883"/>
                  </a:lnTo>
                  <a:lnTo>
                    <a:pt x="91732" y="6839"/>
                  </a:lnTo>
                  <a:lnTo>
                    <a:pt x="134112" y="0"/>
                  </a:lnTo>
                  <a:lnTo>
                    <a:pt x="9314688" y="0"/>
                  </a:lnTo>
                  <a:lnTo>
                    <a:pt x="9357067" y="6839"/>
                  </a:lnTo>
                  <a:lnTo>
                    <a:pt x="9393881" y="25883"/>
                  </a:lnTo>
                  <a:lnTo>
                    <a:pt x="9422916" y="54918"/>
                  </a:lnTo>
                  <a:lnTo>
                    <a:pt x="9441960" y="91732"/>
                  </a:lnTo>
                  <a:lnTo>
                    <a:pt x="9448800" y="134111"/>
                  </a:lnTo>
                  <a:lnTo>
                    <a:pt x="9448800" y="670559"/>
                  </a:lnTo>
                  <a:lnTo>
                    <a:pt x="9441960" y="712939"/>
                  </a:lnTo>
                  <a:lnTo>
                    <a:pt x="9422916" y="749753"/>
                  </a:lnTo>
                  <a:lnTo>
                    <a:pt x="9393881" y="778788"/>
                  </a:lnTo>
                  <a:lnTo>
                    <a:pt x="9357067" y="797832"/>
                  </a:lnTo>
                  <a:lnTo>
                    <a:pt x="9314688" y="804671"/>
                  </a:lnTo>
                  <a:lnTo>
                    <a:pt x="134112" y="804671"/>
                  </a:lnTo>
                  <a:lnTo>
                    <a:pt x="91732" y="797832"/>
                  </a:lnTo>
                  <a:lnTo>
                    <a:pt x="54918" y="778788"/>
                  </a:lnTo>
                  <a:lnTo>
                    <a:pt x="25883" y="749753"/>
                  </a:lnTo>
                  <a:lnTo>
                    <a:pt x="6839" y="712939"/>
                  </a:lnTo>
                  <a:lnTo>
                    <a:pt x="0" y="670559"/>
                  </a:lnTo>
                  <a:lnTo>
                    <a:pt x="0" y="134111"/>
                  </a:lnTo>
                  <a:close/>
                </a:path>
              </a:pathLst>
            </a:custGeom>
            <a:ln w="3175">
              <a:solidFill>
                <a:srgbClr val="375F92"/>
              </a:solidFill>
            </a:ln>
          </p:spPr>
          <p:txBody>
            <a:bodyPr wrap="square" lIns="0" tIns="0" rIns="0" bIns="0" rtlCol="0"/>
            <a:lstStyle/>
            <a:p>
              <a:endParaRPr/>
            </a:p>
          </p:txBody>
        </p:sp>
        <p:pic>
          <p:nvPicPr>
            <p:cNvPr id="14" name="object 14"/>
            <p:cNvPicPr/>
            <p:nvPr/>
          </p:nvPicPr>
          <p:blipFill>
            <a:blip r:embed="rId2" cstate="print"/>
            <a:stretch>
              <a:fillRect/>
            </a:stretch>
          </p:blipFill>
          <p:spPr>
            <a:xfrm>
              <a:off x="1336540" y="3744464"/>
              <a:ext cx="9511298" cy="867174"/>
            </a:xfrm>
            <a:prstGeom prst="rect">
              <a:avLst/>
            </a:prstGeom>
          </p:spPr>
        </p:pic>
        <p:pic>
          <p:nvPicPr>
            <p:cNvPr id="15" name="object 15"/>
            <p:cNvPicPr/>
            <p:nvPr/>
          </p:nvPicPr>
          <p:blipFill>
            <a:blip r:embed="rId7" cstate="print"/>
            <a:stretch>
              <a:fillRect/>
            </a:stretch>
          </p:blipFill>
          <p:spPr>
            <a:xfrm>
              <a:off x="1254252" y="3762743"/>
              <a:ext cx="3483864" cy="899172"/>
            </a:xfrm>
            <a:prstGeom prst="rect">
              <a:avLst/>
            </a:prstGeom>
          </p:spPr>
        </p:pic>
        <p:sp>
          <p:nvSpPr>
            <p:cNvPr id="16" name="object 16"/>
            <p:cNvSpPr/>
            <p:nvPr/>
          </p:nvSpPr>
          <p:spPr>
            <a:xfrm>
              <a:off x="1370076" y="3758183"/>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7" name="object 17"/>
            <p:cNvPicPr/>
            <p:nvPr/>
          </p:nvPicPr>
          <p:blipFill>
            <a:blip r:embed="rId2" cstate="print"/>
            <a:stretch>
              <a:fillRect/>
            </a:stretch>
          </p:blipFill>
          <p:spPr>
            <a:xfrm>
              <a:off x="1336540" y="4672580"/>
              <a:ext cx="9511298" cy="867174"/>
            </a:xfrm>
            <a:prstGeom prst="rect">
              <a:avLst/>
            </a:prstGeom>
          </p:spPr>
        </p:pic>
        <p:pic>
          <p:nvPicPr>
            <p:cNvPr id="18" name="object 18"/>
            <p:cNvPicPr/>
            <p:nvPr/>
          </p:nvPicPr>
          <p:blipFill>
            <a:blip r:embed="rId8" cstate="print"/>
            <a:stretch>
              <a:fillRect/>
            </a:stretch>
          </p:blipFill>
          <p:spPr>
            <a:xfrm>
              <a:off x="1254252" y="4692395"/>
              <a:ext cx="4550664" cy="899172"/>
            </a:xfrm>
            <a:prstGeom prst="rect">
              <a:avLst/>
            </a:prstGeom>
          </p:spPr>
        </p:pic>
        <p:sp>
          <p:nvSpPr>
            <p:cNvPr id="19" name="object 19"/>
            <p:cNvSpPr/>
            <p:nvPr/>
          </p:nvSpPr>
          <p:spPr>
            <a:xfrm>
              <a:off x="1370076" y="4686299"/>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20" name="object 20"/>
            <p:cNvPicPr/>
            <p:nvPr/>
          </p:nvPicPr>
          <p:blipFill>
            <a:blip r:embed="rId2" cstate="print"/>
            <a:stretch>
              <a:fillRect/>
            </a:stretch>
          </p:blipFill>
          <p:spPr>
            <a:xfrm>
              <a:off x="1336540" y="5602208"/>
              <a:ext cx="9511298" cy="867174"/>
            </a:xfrm>
            <a:prstGeom prst="rect">
              <a:avLst/>
            </a:prstGeom>
          </p:spPr>
        </p:pic>
        <p:pic>
          <p:nvPicPr>
            <p:cNvPr id="21" name="object 21"/>
            <p:cNvPicPr/>
            <p:nvPr/>
          </p:nvPicPr>
          <p:blipFill>
            <a:blip r:embed="rId9" cstate="print"/>
            <a:stretch>
              <a:fillRect/>
            </a:stretch>
          </p:blipFill>
          <p:spPr>
            <a:xfrm>
              <a:off x="1254252" y="5620512"/>
              <a:ext cx="2887980" cy="899172"/>
            </a:xfrm>
            <a:prstGeom prst="rect">
              <a:avLst/>
            </a:prstGeom>
          </p:spPr>
        </p:pic>
        <p:sp>
          <p:nvSpPr>
            <p:cNvPr id="22" name="object 22"/>
            <p:cNvSpPr/>
            <p:nvPr/>
          </p:nvSpPr>
          <p:spPr>
            <a:xfrm>
              <a:off x="1370076" y="5615939"/>
              <a:ext cx="9448800" cy="805180"/>
            </a:xfrm>
            <a:custGeom>
              <a:avLst/>
              <a:gdLst/>
              <a:ahLst/>
              <a:cxnLst/>
              <a:rect l="l" t="t" r="r" b="b"/>
              <a:pathLst>
                <a:path w="9448800" h="805179">
                  <a:moveTo>
                    <a:pt x="9314688" y="0"/>
                  </a:moveTo>
                  <a:lnTo>
                    <a:pt x="134112" y="0"/>
                  </a:lnTo>
                  <a:lnTo>
                    <a:pt x="91732" y="6837"/>
                  </a:lnTo>
                  <a:lnTo>
                    <a:pt x="54918" y="25876"/>
                  </a:lnTo>
                  <a:lnTo>
                    <a:pt x="25883" y="54907"/>
                  </a:lnTo>
                  <a:lnTo>
                    <a:pt x="6839" y="91722"/>
                  </a:lnTo>
                  <a:lnTo>
                    <a:pt x="0" y="134112"/>
                  </a:lnTo>
                  <a:lnTo>
                    <a:pt x="0" y="670560"/>
                  </a:lnTo>
                  <a:lnTo>
                    <a:pt x="6839" y="712949"/>
                  </a:lnTo>
                  <a:lnTo>
                    <a:pt x="25883" y="749764"/>
                  </a:lnTo>
                  <a:lnTo>
                    <a:pt x="54918" y="778795"/>
                  </a:lnTo>
                  <a:lnTo>
                    <a:pt x="91732" y="797834"/>
                  </a:lnTo>
                  <a:lnTo>
                    <a:pt x="134112" y="804672"/>
                  </a:lnTo>
                  <a:lnTo>
                    <a:pt x="9314688" y="804672"/>
                  </a:lnTo>
                  <a:lnTo>
                    <a:pt x="9357067" y="797834"/>
                  </a:lnTo>
                  <a:lnTo>
                    <a:pt x="9393881" y="778795"/>
                  </a:lnTo>
                  <a:lnTo>
                    <a:pt x="9422916" y="749764"/>
                  </a:lnTo>
                  <a:lnTo>
                    <a:pt x="9441960" y="712949"/>
                  </a:lnTo>
                  <a:lnTo>
                    <a:pt x="9448800" y="670560"/>
                  </a:lnTo>
                  <a:lnTo>
                    <a:pt x="9448800" y="134112"/>
                  </a:lnTo>
                  <a:lnTo>
                    <a:pt x="9441960" y="91722"/>
                  </a:lnTo>
                  <a:lnTo>
                    <a:pt x="9422916" y="54907"/>
                  </a:lnTo>
                  <a:lnTo>
                    <a:pt x="9393881" y="25876"/>
                  </a:lnTo>
                  <a:lnTo>
                    <a:pt x="9357067" y="6837"/>
                  </a:lnTo>
                  <a:lnTo>
                    <a:pt x="9314688" y="0"/>
                  </a:lnTo>
                  <a:close/>
                </a:path>
              </a:pathLst>
            </a:custGeom>
            <a:solidFill>
              <a:srgbClr val="0F243E"/>
            </a:solidFill>
          </p:spPr>
          <p:txBody>
            <a:bodyPr wrap="square" lIns="0" tIns="0" rIns="0" bIns="0" rtlCol="0"/>
            <a:lstStyle/>
            <a:p>
              <a:endParaRPr/>
            </a:p>
          </p:txBody>
        </p:sp>
      </p:grpSp>
      <p:sp>
        <p:nvSpPr>
          <p:cNvPr id="23" name="object 23"/>
          <p:cNvSpPr txBox="1"/>
          <p:nvPr/>
        </p:nvSpPr>
        <p:spPr>
          <a:xfrm>
            <a:off x="1518666" y="1068451"/>
            <a:ext cx="4026535" cy="5166995"/>
          </a:xfrm>
          <a:prstGeom prst="rect">
            <a:avLst/>
          </a:prstGeom>
        </p:spPr>
        <p:txBody>
          <a:bodyPr vert="horz" wrap="square" lIns="0" tIns="13335" rIns="0" bIns="0" rtlCol="0">
            <a:spAutoFit/>
          </a:bodyPr>
          <a:lstStyle/>
          <a:p>
            <a:pPr marL="12700">
              <a:lnSpc>
                <a:spcPct val="100000"/>
              </a:lnSpc>
              <a:spcBef>
                <a:spcPts val="105"/>
              </a:spcBef>
            </a:pPr>
            <a:r>
              <a:rPr sz="3200" b="1" dirty="0">
                <a:solidFill>
                  <a:srgbClr val="FFFFFF"/>
                </a:solidFill>
                <a:latin typeface="Times New Roman"/>
                <a:cs typeface="Times New Roman"/>
              </a:rPr>
              <a:t>RSA</a:t>
            </a:r>
            <a:endParaRPr sz="3200">
              <a:latin typeface="Times New Roman"/>
              <a:cs typeface="Times New Roman"/>
            </a:endParaRPr>
          </a:p>
          <a:p>
            <a:pPr marL="12700" marR="456565">
              <a:lnSpc>
                <a:spcPct val="190500"/>
              </a:lnSpc>
              <a:spcBef>
                <a:spcPts val="60"/>
              </a:spcBef>
            </a:pPr>
            <a:r>
              <a:rPr sz="3200" b="1" dirty="0">
                <a:solidFill>
                  <a:srgbClr val="0F243E"/>
                </a:solidFill>
                <a:latin typeface="Times New Roman"/>
                <a:cs typeface="Times New Roman"/>
              </a:rPr>
              <a:t>RSA</a:t>
            </a:r>
            <a:r>
              <a:rPr sz="3200" b="1" spc="-180" dirty="0">
                <a:solidFill>
                  <a:srgbClr val="0F243E"/>
                </a:solidFill>
                <a:latin typeface="Times New Roman"/>
                <a:cs typeface="Times New Roman"/>
              </a:rPr>
              <a:t> </a:t>
            </a:r>
            <a:r>
              <a:rPr sz="3200" b="1" dirty="0">
                <a:solidFill>
                  <a:srgbClr val="0F243E"/>
                </a:solidFill>
                <a:latin typeface="Times New Roman"/>
                <a:cs typeface="Times New Roman"/>
              </a:rPr>
              <a:t>Key</a:t>
            </a:r>
            <a:r>
              <a:rPr sz="3200" b="1" spc="-15" dirty="0">
                <a:solidFill>
                  <a:srgbClr val="0F243E"/>
                </a:solidFill>
                <a:latin typeface="Times New Roman"/>
                <a:cs typeface="Times New Roman"/>
              </a:rPr>
              <a:t> </a:t>
            </a:r>
            <a:r>
              <a:rPr sz="3200" b="1" dirty="0">
                <a:solidFill>
                  <a:srgbClr val="0F243E"/>
                </a:solidFill>
                <a:latin typeface="Times New Roman"/>
                <a:cs typeface="Times New Roman"/>
              </a:rPr>
              <a:t>g</a:t>
            </a:r>
            <a:r>
              <a:rPr sz="3200" b="1" spc="5" dirty="0">
                <a:solidFill>
                  <a:srgbClr val="0F243E"/>
                </a:solidFill>
                <a:latin typeface="Times New Roman"/>
                <a:cs typeface="Times New Roman"/>
              </a:rPr>
              <a:t>e</a:t>
            </a:r>
            <a:r>
              <a:rPr sz="3200" b="1" dirty="0">
                <a:solidFill>
                  <a:srgbClr val="0F243E"/>
                </a:solidFill>
                <a:latin typeface="Times New Roman"/>
                <a:cs typeface="Times New Roman"/>
              </a:rPr>
              <a:t>ner</a:t>
            </a:r>
            <a:r>
              <a:rPr sz="3200" b="1" spc="5" dirty="0">
                <a:solidFill>
                  <a:srgbClr val="0F243E"/>
                </a:solidFill>
                <a:latin typeface="Times New Roman"/>
                <a:cs typeface="Times New Roman"/>
              </a:rPr>
              <a:t>a</a:t>
            </a:r>
            <a:r>
              <a:rPr sz="3200" b="1" dirty="0">
                <a:solidFill>
                  <a:srgbClr val="0F243E"/>
                </a:solidFill>
                <a:latin typeface="Times New Roman"/>
                <a:cs typeface="Times New Roman"/>
              </a:rPr>
              <a:t>tion  </a:t>
            </a:r>
            <a:r>
              <a:rPr sz="3200" b="1" dirty="0">
                <a:solidFill>
                  <a:srgbClr val="FFFFFF"/>
                </a:solidFill>
                <a:latin typeface="Times New Roman"/>
                <a:cs typeface="Times New Roman"/>
              </a:rPr>
              <a:t>RSA Encryption </a:t>
            </a:r>
            <a:r>
              <a:rPr sz="3200" b="1" spc="5" dirty="0">
                <a:solidFill>
                  <a:srgbClr val="FFFFFF"/>
                </a:solidFill>
                <a:latin typeface="Times New Roman"/>
                <a:cs typeface="Times New Roman"/>
              </a:rPr>
              <a:t> </a:t>
            </a:r>
            <a:r>
              <a:rPr sz="3200" b="1" dirty="0">
                <a:solidFill>
                  <a:srgbClr val="FFFFFF"/>
                </a:solidFill>
                <a:latin typeface="Times New Roman"/>
                <a:cs typeface="Times New Roman"/>
              </a:rPr>
              <a:t>RSA</a:t>
            </a:r>
            <a:r>
              <a:rPr sz="3200" b="1" spc="-190" dirty="0">
                <a:solidFill>
                  <a:srgbClr val="FFFFFF"/>
                </a:solidFill>
                <a:latin typeface="Times New Roman"/>
                <a:cs typeface="Times New Roman"/>
              </a:rPr>
              <a:t> </a:t>
            </a:r>
            <a:r>
              <a:rPr sz="3200" b="1" dirty="0">
                <a:solidFill>
                  <a:srgbClr val="FFFFFF"/>
                </a:solidFill>
                <a:latin typeface="Times New Roman"/>
                <a:cs typeface="Times New Roman"/>
              </a:rPr>
              <a:t>Decryption</a:t>
            </a:r>
            <a:endParaRPr sz="3200">
              <a:latin typeface="Times New Roman"/>
              <a:cs typeface="Times New Roman"/>
            </a:endParaRPr>
          </a:p>
          <a:p>
            <a:pPr marL="12700" marR="5080">
              <a:lnSpc>
                <a:spcPts val="7309"/>
              </a:lnSpc>
              <a:spcBef>
                <a:spcPts val="625"/>
              </a:spcBef>
            </a:pPr>
            <a:r>
              <a:rPr sz="3200" b="1" dirty="0">
                <a:solidFill>
                  <a:srgbClr val="FFFFFF"/>
                </a:solidFill>
                <a:latin typeface="Times New Roman"/>
                <a:cs typeface="Times New Roman"/>
              </a:rPr>
              <a:t>A</a:t>
            </a:r>
            <a:r>
              <a:rPr sz="3200" b="1" spc="-200" dirty="0">
                <a:solidFill>
                  <a:srgbClr val="FFFFFF"/>
                </a:solidFill>
                <a:latin typeface="Times New Roman"/>
                <a:cs typeface="Times New Roman"/>
              </a:rPr>
              <a:t> </a:t>
            </a:r>
            <a:r>
              <a:rPr sz="3200" b="1" dirty="0">
                <a:solidFill>
                  <a:srgbClr val="FFFFFF"/>
                </a:solidFill>
                <a:latin typeface="Times New Roman"/>
                <a:cs typeface="Times New Roman"/>
              </a:rPr>
              <a:t>Real</a:t>
            </a:r>
            <a:r>
              <a:rPr sz="3200" b="1" spc="-105" dirty="0">
                <a:solidFill>
                  <a:srgbClr val="FFFFFF"/>
                </a:solidFill>
                <a:latin typeface="Times New Roman"/>
                <a:cs typeface="Times New Roman"/>
              </a:rPr>
              <a:t> </a:t>
            </a:r>
            <a:r>
              <a:rPr sz="3200" b="1" spc="-35" dirty="0">
                <a:solidFill>
                  <a:srgbClr val="FFFFFF"/>
                </a:solidFill>
                <a:latin typeface="Times New Roman"/>
                <a:cs typeface="Times New Roman"/>
              </a:rPr>
              <a:t>World</a:t>
            </a:r>
            <a:r>
              <a:rPr sz="3200" b="1" spc="-45" dirty="0">
                <a:solidFill>
                  <a:srgbClr val="FFFFFF"/>
                </a:solidFill>
                <a:latin typeface="Times New Roman"/>
                <a:cs typeface="Times New Roman"/>
              </a:rPr>
              <a:t> </a:t>
            </a:r>
            <a:r>
              <a:rPr sz="3200" b="1" dirty="0">
                <a:solidFill>
                  <a:srgbClr val="FFFFFF"/>
                </a:solidFill>
                <a:latin typeface="Times New Roman"/>
                <a:cs typeface="Times New Roman"/>
              </a:rPr>
              <a:t>Example </a:t>
            </a:r>
            <a:r>
              <a:rPr sz="3200" b="1" spc="-785" dirty="0">
                <a:solidFill>
                  <a:srgbClr val="FFFFFF"/>
                </a:solidFill>
                <a:latin typeface="Times New Roman"/>
                <a:cs typeface="Times New Roman"/>
              </a:rPr>
              <a:t> </a:t>
            </a:r>
            <a:r>
              <a:rPr sz="3200" b="1" dirty="0">
                <a:solidFill>
                  <a:srgbClr val="FFFFFF"/>
                </a:solidFill>
                <a:latin typeface="Times New Roman"/>
                <a:cs typeface="Times New Roman"/>
              </a:rPr>
              <a:t>RSA</a:t>
            </a:r>
            <a:r>
              <a:rPr sz="3200" b="1" spc="-185" dirty="0">
                <a:solidFill>
                  <a:srgbClr val="FFFFFF"/>
                </a:solidFill>
                <a:latin typeface="Times New Roman"/>
                <a:cs typeface="Times New Roman"/>
              </a:rPr>
              <a:t> </a:t>
            </a:r>
            <a:r>
              <a:rPr sz="3200" b="1" spc="-5" dirty="0">
                <a:solidFill>
                  <a:srgbClr val="FFFFFF"/>
                </a:solidFill>
                <a:latin typeface="Times New Roman"/>
                <a:cs typeface="Times New Roman"/>
              </a:rPr>
              <a:t>Security</a:t>
            </a:r>
            <a:endParaRPr sz="3200">
              <a:latin typeface="Times New Roman"/>
              <a:cs typeface="Times New Roman"/>
            </a:endParaRPr>
          </a:p>
        </p:txBody>
      </p:sp>
      <p:sp>
        <p:nvSpPr>
          <p:cNvPr id="24" name="TextBox 23"/>
          <p:cNvSpPr txBox="1"/>
          <p:nvPr/>
        </p:nvSpPr>
        <p:spPr>
          <a:xfrm>
            <a:off x="9608689" y="6393215"/>
            <a:ext cx="2616200" cy="400110"/>
          </a:xfrm>
          <a:prstGeom prst="rect">
            <a:avLst/>
          </a:prstGeom>
          <a:noFill/>
        </p:spPr>
        <p:txBody>
          <a:bodyPr wrap="square" rtlCol="0">
            <a:spAutoFit/>
          </a:bodyPr>
          <a:lstStyle/>
          <a:p>
            <a:pPr algn="ctr"/>
            <a:r>
              <a:rPr lang="en-US" sz="2000" b="1" dirty="0"/>
              <a:t>www.midocean.ae</a:t>
            </a:r>
          </a:p>
        </p:txBody>
      </p:sp>
      <p:pic>
        <p:nvPicPr>
          <p:cNvPr id="25" name="Graphic 21"/>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1095" y="-4697"/>
            <a:ext cx="2305141" cy="763649"/>
          </a:xfrm>
          <a:prstGeom prst="rect">
            <a:avLst/>
          </a:prstGeom>
        </p:spPr>
      </p:pic>
    </p:spTree>
    <p:extLst>
      <p:ext uri="{BB962C8B-B14F-4D97-AF65-F5344CB8AC3E}">
        <p14:creationId xmlns:p14="http://schemas.microsoft.com/office/powerpoint/2010/main" val="409703948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8870" y="1255488"/>
            <a:ext cx="10812720" cy="487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846649" y="1817499"/>
            <a:ext cx="9801891" cy="4042773"/>
          </a:xfrm>
          <a:prstGeom prst="rect">
            <a:avLst/>
          </a:prstGeom>
        </p:spPr>
        <p:txBody>
          <a:bodyPr vert="horz" wrap="square" lIns="0" tIns="10795" rIns="0" bIns="0" rtlCol="0">
            <a:spAutoFit/>
          </a:bodyPr>
          <a:lstStyle/>
          <a:p>
            <a:pPr marL="471639" lvl="1" algn="just">
              <a:lnSpc>
                <a:spcPct val="200000"/>
              </a:lnSpc>
              <a:spcBef>
                <a:spcPts val="156"/>
              </a:spcBef>
              <a:buClr>
                <a:srgbClr val="3B822F"/>
              </a:buClr>
              <a:buSzPct val="57142"/>
              <a:tabLst>
                <a:tab pos="757809" algn="l"/>
              </a:tabLst>
            </a:pPr>
            <a:r>
              <a:rPr lang="en-US" dirty="0">
                <a:latin typeface="Alexandria" pitchFamily="2" charset="-78"/>
                <a:cs typeface="Alexandria" pitchFamily="2" charset="-78"/>
              </a:rPr>
              <a:t>1)	Choose two distinct prime numbers 𝒑 and 𝒒</a:t>
            </a:r>
          </a:p>
          <a:p>
            <a:pPr marL="471639" lvl="1" algn="just">
              <a:lnSpc>
                <a:spcPct val="200000"/>
              </a:lnSpc>
              <a:spcBef>
                <a:spcPts val="156"/>
              </a:spcBef>
              <a:buClr>
                <a:srgbClr val="3B822F"/>
              </a:buClr>
              <a:buSzPct val="57142"/>
              <a:tabLst>
                <a:tab pos="757809" algn="l"/>
              </a:tabLst>
            </a:pPr>
            <a:r>
              <a:rPr lang="en-US" dirty="0">
                <a:latin typeface="Alexandria" pitchFamily="2" charset="-78"/>
                <a:cs typeface="Alexandria" pitchFamily="2" charset="-78"/>
              </a:rPr>
              <a:t>2)	Compute 𝒏 = 𝑝 ∗ 𝑞</a:t>
            </a:r>
          </a:p>
          <a:p>
            <a:pPr marL="471639" lvl="1" algn="just">
              <a:lnSpc>
                <a:spcPct val="200000"/>
              </a:lnSpc>
              <a:spcBef>
                <a:spcPts val="156"/>
              </a:spcBef>
              <a:buClr>
                <a:srgbClr val="3B822F"/>
              </a:buClr>
              <a:buSzPct val="57142"/>
              <a:tabLst>
                <a:tab pos="757809" algn="l"/>
              </a:tabLst>
            </a:pPr>
            <a:r>
              <a:rPr lang="en-US" dirty="0">
                <a:latin typeface="Alexandria" pitchFamily="2" charset="-78"/>
                <a:cs typeface="Alexandria" pitchFamily="2" charset="-78"/>
              </a:rPr>
              <a:t>3)	Compute </a:t>
            </a:r>
            <a:r>
              <a:rPr lang="en-US" dirty="0" smtClean="0">
                <a:latin typeface="Alexandria" pitchFamily="2" charset="-78"/>
                <a:cs typeface="Alexandria" pitchFamily="2" charset="-78"/>
              </a:rPr>
              <a:t>Z= </a:t>
            </a:r>
            <a:r>
              <a:rPr lang="en-US" dirty="0">
                <a:latin typeface="Alexandria" pitchFamily="2" charset="-78"/>
                <a:cs typeface="Alexandria" pitchFamily="2" charset="-78"/>
              </a:rPr>
              <a:t>(p - 1) * (q - 1)</a:t>
            </a:r>
          </a:p>
          <a:p>
            <a:pPr marL="471639" lvl="1" algn="just">
              <a:lnSpc>
                <a:spcPct val="200000"/>
              </a:lnSpc>
              <a:spcBef>
                <a:spcPts val="156"/>
              </a:spcBef>
              <a:buClr>
                <a:srgbClr val="3B822F"/>
              </a:buClr>
              <a:buSzPct val="57142"/>
              <a:tabLst>
                <a:tab pos="757809" algn="l"/>
              </a:tabLst>
            </a:pPr>
            <a:r>
              <a:rPr lang="en-US" dirty="0" smtClean="0">
                <a:latin typeface="Alexandria" pitchFamily="2" charset="-78"/>
                <a:cs typeface="Alexandria" pitchFamily="2" charset="-78"/>
              </a:rPr>
              <a:t>4) Choose </a:t>
            </a:r>
            <a:r>
              <a:rPr lang="en-US" dirty="0">
                <a:latin typeface="Alexandria" pitchFamily="2" charset="-78"/>
                <a:cs typeface="Alexandria" pitchFamily="2" charset="-78"/>
              </a:rPr>
              <a:t>e such that 1 &lt; e &lt; </a:t>
            </a:r>
            <a:r>
              <a:rPr lang="en-US" dirty="0" smtClean="0">
                <a:latin typeface="Alexandria" pitchFamily="2" charset="-78"/>
                <a:cs typeface="Alexandria" pitchFamily="2" charset="-78"/>
              </a:rPr>
              <a:t>Z </a:t>
            </a:r>
            <a:r>
              <a:rPr lang="en-US" dirty="0">
                <a:latin typeface="Alexandria" pitchFamily="2" charset="-78"/>
                <a:cs typeface="Alexandria" pitchFamily="2" charset="-78"/>
              </a:rPr>
              <a:t>and e and n are prime.</a:t>
            </a:r>
          </a:p>
          <a:p>
            <a:pPr marL="471639" lvl="1" algn="just">
              <a:lnSpc>
                <a:spcPct val="200000"/>
              </a:lnSpc>
              <a:spcBef>
                <a:spcPts val="156"/>
              </a:spcBef>
              <a:buClr>
                <a:srgbClr val="3B822F"/>
              </a:buClr>
              <a:buSzPct val="57142"/>
              <a:tabLst>
                <a:tab pos="757809" algn="l"/>
              </a:tabLst>
            </a:pPr>
            <a:r>
              <a:rPr lang="en-US" dirty="0" smtClean="0">
                <a:latin typeface="Alexandria" pitchFamily="2" charset="-78"/>
                <a:cs typeface="Alexandria" pitchFamily="2" charset="-78"/>
              </a:rPr>
              <a:t>5)  Compute </a:t>
            </a:r>
            <a:r>
              <a:rPr lang="en-US" dirty="0">
                <a:latin typeface="Alexandria" pitchFamily="2" charset="-78"/>
                <a:cs typeface="Alexandria" pitchFamily="2" charset="-78"/>
              </a:rPr>
              <a:t>a value for d such that (d * e) % </a:t>
            </a:r>
            <a:r>
              <a:rPr lang="en-US" dirty="0" smtClean="0">
                <a:latin typeface="Alexandria" pitchFamily="2" charset="-78"/>
                <a:cs typeface="Alexandria" pitchFamily="2" charset="-78"/>
              </a:rPr>
              <a:t>Z </a:t>
            </a:r>
            <a:r>
              <a:rPr lang="en-US" dirty="0">
                <a:latin typeface="Alexandria" pitchFamily="2" charset="-78"/>
                <a:cs typeface="Alexandria" pitchFamily="2" charset="-78"/>
              </a:rPr>
              <a:t>= 1</a:t>
            </a:r>
          </a:p>
          <a:p>
            <a:pPr marL="1672209" lvl="3" indent="-286170" algn="just">
              <a:lnSpc>
                <a:spcPct val="200000"/>
              </a:lnSpc>
              <a:spcBef>
                <a:spcPts val="156"/>
              </a:spcBef>
              <a:buClr>
                <a:srgbClr val="3B822F"/>
              </a:buClr>
              <a:buSzPct val="57142"/>
              <a:buFont typeface="Wingdings"/>
              <a:buChar char=""/>
              <a:tabLst>
                <a:tab pos="757809" algn="l"/>
              </a:tabLst>
            </a:pPr>
            <a:r>
              <a:rPr lang="en-US" b="1" dirty="0">
                <a:latin typeface="Alexandria" pitchFamily="2" charset="-78"/>
                <a:cs typeface="Alexandria" pitchFamily="2" charset="-78"/>
              </a:rPr>
              <a:t>Public key is (e, n)</a:t>
            </a:r>
          </a:p>
          <a:p>
            <a:pPr marL="1672209" lvl="3" indent="-286170" algn="just">
              <a:lnSpc>
                <a:spcPct val="200000"/>
              </a:lnSpc>
              <a:spcBef>
                <a:spcPts val="156"/>
              </a:spcBef>
              <a:buClr>
                <a:srgbClr val="3B822F"/>
              </a:buClr>
              <a:buSzPct val="57142"/>
              <a:buFont typeface="Wingdings"/>
              <a:buChar char=""/>
              <a:tabLst>
                <a:tab pos="757809" algn="l"/>
              </a:tabLst>
            </a:pPr>
            <a:r>
              <a:rPr lang="en-US" b="1" dirty="0">
                <a:latin typeface="Alexandria" pitchFamily="2" charset="-78"/>
                <a:cs typeface="Alexandria" pitchFamily="2" charset="-78"/>
              </a:rPr>
              <a:t>Private key is (d, n)</a:t>
            </a:r>
          </a:p>
        </p:txBody>
      </p:sp>
      <p:sp>
        <p:nvSpPr>
          <p:cNvPr id="11" name="Title 1"/>
          <p:cNvSpPr txBox="1">
            <a:spLocks/>
          </p:cNvSpPr>
          <p:nvPr/>
        </p:nvSpPr>
        <p:spPr>
          <a:xfrm>
            <a:off x="2557606" y="672711"/>
            <a:ext cx="8229600" cy="701731"/>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RSA </a:t>
            </a:r>
            <a:r>
              <a:rPr lang="en-US" altLang="en-US" sz="2200" dirty="0">
                <a:latin typeface="Alexandria Black" pitchFamily="2" charset="-78"/>
                <a:ea typeface="ヒラギノ角ゴ Pro W3" charset="-128"/>
                <a:cs typeface="Alexandria Black" pitchFamily="2" charset="-78"/>
              </a:rPr>
              <a:t>Key Generation</a:t>
            </a:r>
          </a:p>
          <a:p>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605669931"/>
      </p:ext>
    </p:extLst>
  </p:cSld>
  <p:clrMapOvr>
    <a:masterClrMapping/>
  </p:clrMapOvr>
  <mc:AlternateContent xmlns:mc="http://schemas.openxmlformats.org/markup-compatibility/2006" xmlns:p14="http://schemas.microsoft.com/office/powerpoint/2010/main">
    <mc:Choice Requires="p14">
      <p:transition p14:dur="10" advTm="300493"/>
    </mc:Choice>
    <mc:Fallback xmlns="">
      <p:transition advTm="300493"/>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8870" y="1255488"/>
            <a:ext cx="10812720" cy="487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1349569" y="1467356"/>
            <a:ext cx="9801891" cy="4515339"/>
          </a:xfrm>
          <a:prstGeom prst="rect">
            <a:avLst/>
          </a:prstGeom>
        </p:spPr>
        <p:txBody>
          <a:bodyPr vert="horz" wrap="square" lIns="0" tIns="10795" rIns="0" bIns="0" rtlCol="0">
            <a:spAutoFit/>
          </a:bodyPr>
          <a:lstStyle/>
          <a:p>
            <a:pPr marL="471639" lvl="1" algn="just">
              <a:lnSpc>
                <a:spcPct val="200000"/>
              </a:lnSpc>
              <a:spcBef>
                <a:spcPts val="156"/>
              </a:spcBef>
              <a:buClr>
                <a:srgbClr val="3B822F"/>
              </a:buClr>
              <a:buSzPct val="57142"/>
              <a:tabLst>
                <a:tab pos="757809" algn="l"/>
              </a:tabLst>
            </a:pPr>
            <a:r>
              <a:rPr lang="en-US" dirty="0" smtClean="0">
                <a:latin typeface="Alexandria" pitchFamily="2" charset="-78"/>
                <a:cs typeface="Alexandria" pitchFamily="2" charset="-78"/>
              </a:rPr>
              <a:t>Choose </a:t>
            </a:r>
            <a:r>
              <a:rPr lang="en-US" dirty="0">
                <a:latin typeface="Alexandria" pitchFamily="2" charset="-78"/>
                <a:cs typeface="Alexandria" pitchFamily="2" charset="-78"/>
              </a:rPr>
              <a:t>p = 3 and q = 11</a:t>
            </a:r>
          </a:p>
          <a:p>
            <a:pPr marL="471639" lvl="1" algn="just">
              <a:lnSpc>
                <a:spcPct val="200000"/>
              </a:lnSpc>
              <a:spcBef>
                <a:spcPts val="156"/>
              </a:spcBef>
              <a:buClr>
                <a:srgbClr val="3B822F"/>
              </a:buClr>
              <a:buSzPct val="57142"/>
              <a:tabLst>
                <a:tab pos="757809" algn="l"/>
              </a:tabLst>
            </a:pPr>
            <a:r>
              <a:rPr lang="en-US" dirty="0">
                <a:latin typeface="Alexandria" pitchFamily="2" charset="-78"/>
                <a:cs typeface="Alexandria" pitchFamily="2" charset="-78"/>
              </a:rPr>
              <a:t>Compute n = p * q = 3 * 11 = 33</a:t>
            </a:r>
          </a:p>
          <a:p>
            <a:pPr marL="471639" lvl="1" algn="just">
              <a:lnSpc>
                <a:spcPct val="200000"/>
              </a:lnSpc>
              <a:spcBef>
                <a:spcPts val="156"/>
              </a:spcBef>
              <a:buClr>
                <a:srgbClr val="3B822F"/>
              </a:buClr>
              <a:buSzPct val="57142"/>
              <a:tabLst>
                <a:tab pos="757809" algn="l"/>
              </a:tabLst>
            </a:pPr>
            <a:r>
              <a:rPr lang="en-US" dirty="0">
                <a:latin typeface="Alexandria" pitchFamily="2" charset="-78"/>
                <a:cs typeface="Alexandria" pitchFamily="2" charset="-78"/>
              </a:rPr>
              <a:t>Compute φ(n) = (p - 1) * (q - 1) = 2 * 10 = 20</a:t>
            </a:r>
          </a:p>
          <a:p>
            <a:pPr marL="471639" lvl="1" algn="just">
              <a:lnSpc>
                <a:spcPct val="200000"/>
              </a:lnSpc>
              <a:spcBef>
                <a:spcPts val="156"/>
              </a:spcBef>
              <a:buClr>
                <a:srgbClr val="3B822F"/>
              </a:buClr>
              <a:buSzPct val="57142"/>
              <a:tabLst>
                <a:tab pos="757809" algn="l"/>
              </a:tabLst>
            </a:pPr>
            <a:r>
              <a:rPr lang="en-US" dirty="0">
                <a:latin typeface="Alexandria" pitchFamily="2" charset="-78"/>
                <a:cs typeface="Alexandria" pitchFamily="2" charset="-78"/>
              </a:rPr>
              <a:t>Choose e such that 1 &lt; e &lt; φ(n) and e and n are prime. Let e = 7</a:t>
            </a:r>
          </a:p>
          <a:p>
            <a:pPr marL="471639" lvl="1" algn="just">
              <a:lnSpc>
                <a:spcPct val="200000"/>
              </a:lnSpc>
              <a:spcBef>
                <a:spcPts val="156"/>
              </a:spcBef>
              <a:buClr>
                <a:srgbClr val="3B822F"/>
              </a:buClr>
              <a:buSzPct val="57142"/>
              <a:tabLst>
                <a:tab pos="757809" algn="l"/>
              </a:tabLst>
            </a:pPr>
            <a:r>
              <a:rPr lang="en-US" dirty="0">
                <a:latin typeface="Alexandria" pitchFamily="2" charset="-78"/>
                <a:cs typeface="Alexandria" pitchFamily="2" charset="-78"/>
              </a:rPr>
              <a:t>Compute a value for d such that (d * e) % φ(n) = 1. One solution is d = 3  [(3 * 7) % 20 = 1]</a:t>
            </a:r>
          </a:p>
          <a:p>
            <a:pPr marL="471639" lvl="1" algn="just">
              <a:lnSpc>
                <a:spcPct val="200000"/>
              </a:lnSpc>
              <a:spcBef>
                <a:spcPts val="156"/>
              </a:spcBef>
              <a:buClr>
                <a:srgbClr val="3B822F"/>
              </a:buClr>
              <a:buSzPct val="57142"/>
              <a:tabLst>
                <a:tab pos="757809" algn="l"/>
              </a:tabLst>
            </a:pPr>
            <a:r>
              <a:rPr lang="en-US" dirty="0">
                <a:latin typeface="Alexandria" pitchFamily="2" charset="-78"/>
                <a:cs typeface="Alexandria" pitchFamily="2" charset="-78"/>
              </a:rPr>
              <a:t>Public key is (e, n) =&gt; (7, 33)</a:t>
            </a:r>
          </a:p>
          <a:p>
            <a:pPr marL="471639" lvl="1" algn="just">
              <a:lnSpc>
                <a:spcPct val="200000"/>
              </a:lnSpc>
              <a:spcBef>
                <a:spcPts val="156"/>
              </a:spcBef>
              <a:buClr>
                <a:srgbClr val="3B822F"/>
              </a:buClr>
              <a:buSzPct val="57142"/>
              <a:tabLst>
                <a:tab pos="757809" algn="l"/>
              </a:tabLst>
            </a:pPr>
            <a:r>
              <a:rPr lang="en-US" dirty="0">
                <a:latin typeface="Alexandria" pitchFamily="2" charset="-78"/>
                <a:cs typeface="Alexandria" pitchFamily="2" charset="-78"/>
              </a:rPr>
              <a:t>Private key is (d, n) =&gt; (3, 33)</a:t>
            </a:r>
          </a:p>
        </p:txBody>
      </p:sp>
      <p:sp>
        <p:nvSpPr>
          <p:cNvPr id="11" name="Title 1"/>
          <p:cNvSpPr txBox="1">
            <a:spLocks/>
          </p:cNvSpPr>
          <p:nvPr/>
        </p:nvSpPr>
        <p:spPr>
          <a:xfrm>
            <a:off x="2557606" y="672711"/>
            <a:ext cx="8229600" cy="701731"/>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RSA </a:t>
            </a:r>
            <a:r>
              <a:rPr lang="en-US" altLang="en-US" sz="2200" dirty="0">
                <a:latin typeface="Alexandria Black" pitchFamily="2" charset="-78"/>
                <a:ea typeface="ヒラギノ角ゴ Pro W3" charset="-128"/>
                <a:cs typeface="Alexandria Black" pitchFamily="2" charset="-78"/>
              </a:rPr>
              <a:t>Key </a:t>
            </a:r>
            <a:r>
              <a:rPr lang="en-US" altLang="en-US" sz="2200" dirty="0" smtClean="0">
                <a:latin typeface="Alexandria Black" pitchFamily="2" charset="-78"/>
                <a:ea typeface="ヒラギノ角ゴ Pro W3" charset="-128"/>
                <a:cs typeface="Alexandria Black" pitchFamily="2" charset="-78"/>
              </a:rPr>
              <a:t>Generation Example</a:t>
            </a:r>
            <a:endParaRPr lang="en-US" altLang="en-US" sz="2200" dirty="0">
              <a:latin typeface="Alexandria Black" pitchFamily="2" charset="-78"/>
              <a:ea typeface="ヒラギノ角ゴ Pro W3" charset="-128"/>
              <a:cs typeface="Alexandria Black" pitchFamily="2" charset="-78"/>
            </a:endParaRPr>
          </a:p>
          <a:p>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4417343"/>
      </p:ext>
    </p:extLst>
  </p:cSld>
  <p:clrMapOvr>
    <a:masterClrMapping/>
  </p:clrMapOvr>
  <mc:AlternateContent xmlns:mc="http://schemas.openxmlformats.org/markup-compatibility/2006" xmlns:p14="http://schemas.microsoft.com/office/powerpoint/2010/main">
    <mc:Choice Requires="p14">
      <p:transition p14:dur="10" advTm="300493"/>
    </mc:Choice>
    <mc:Fallback xmlns="">
      <p:transition advTm="300493"/>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254252" y="949448"/>
            <a:ext cx="9595485" cy="5570855"/>
            <a:chOff x="1254252" y="949448"/>
            <a:chExt cx="9595485" cy="5570855"/>
          </a:xfrm>
        </p:grpSpPr>
        <p:pic>
          <p:nvPicPr>
            <p:cNvPr id="4" name="object 4"/>
            <p:cNvPicPr/>
            <p:nvPr/>
          </p:nvPicPr>
          <p:blipFill>
            <a:blip r:embed="rId2" cstate="print"/>
            <a:stretch>
              <a:fillRect/>
            </a:stretch>
          </p:blipFill>
          <p:spPr>
            <a:xfrm>
              <a:off x="1336540" y="949448"/>
              <a:ext cx="9511298" cy="867174"/>
            </a:xfrm>
            <a:prstGeom prst="rect">
              <a:avLst/>
            </a:prstGeom>
          </p:spPr>
        </p:pic>
        <p:pic>
          <p:nvPicPr>
            <p:cNvPr id="5" name="object 5"/>
            <p:cNvPicPr/>
            <p:nvPr/>
          </p:nvPicPr>
          <p:blipFill>
            <a:blip r:embed="rId3" cstate="print"/>
            <a:stretch>
              <a:fillRect/>
            </a:stretch>
          </p:blipFill>
          <p:spPr>
            <a:xfrm>
              <a:off x="1254252" y="969251"/>
              <a:ext cx="1362456"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7" name="object 7"/>
            <p:cNvPicPr/>
            <p:nvPr/>
          </p:nvPicPr>
          <p:blipFill>
            <a:blip r:embed="rId2" cstate="print"/>
            <a:stretch>
              <a:fillRect/>
            </a:stretch>
          </p:blipFill>
          <p:spPr>
            <a:xfrm>
              <a:off x="1336540" y="1886708"/>
              <a:ext cx="9511298" cy="867174"/>
            </a:xfrm>
            <a:prstGeom prst="rect">
              <a:avLst/>
            </a:prstGeom>
          </p:spPr>
        </p:pic>
        <p:pic>
          <p:nvPicPr>
            <p:cNvPr id="8" name="object 8"/>
            <p:cNvPicPr/>
            <p:nvPr/>
          </p:nvPicPr>
          <p:blipFill>
            <a:blip r:embed="rId4" cstate="print"/>
            <a:stretch>
              <a:fillRect/>
            </a:stretch>
          </p:blipFill>
          <p:spPr>
            <a:xfrm>
              <a:off x="1254252" y="1904987"/>
              <a:ext cx="4194048"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0" name="object 10"/>
            <p:cNvPicPr/>
            <p:nvPr/>
          </p:nvPicPr>
          <p:blipFill>
            <a:blip r:embed="rId5" cstate="print"/>
            <a:stretch>
              <a:fillRect/>
            </a:stretch>
          </p:blipFill>
          <p:spPr>
            <a:xfrm>
              <a:off x="1335019" y="2813213"/>
              <a:ext cx="9514340" cy="870371"/>
            </a:xfrm>
            <a:prstGeom prst="rect">
              <a:avLst/>
            </a:prstGeom>
          </p:spPr>
        </p:pic>
        <p:pic>
          <p:nvPicPr>
            <p:cNvPr id="11" name="object 11"/>
            <p:cNvPicPr/>
            <p:nvPr/>
          </p:nvPicPr>
          <p:blipFill>
            <a:blip r:embed="rId6" cstate="print"/>
            <a:stretch>
              <a:fillRect/>
            </a:stretch>
          </p:blipFill>
          <p:spPr>
            <a:xfrm>
              <a:off x="1254252" y="2834627"/>
              <a:ext cx="3506724" cy="899172"/>
            </a:xfrm>
            <a:prstGeom prst="rect">
              <a:avLst/>
            </a:prstGeom>
          </p:spPr>
        </p:pic>
        <p:sp>
          <p:nvSpPr>
            <p:cNvPr id="12" name="object 12"/>
            <p:cNvSpPr/>
            <p:nvPr/>
          </p:nvSpPr>
          <p:spPr>
            <a:xfrm>
              <a:off x="1370076" y="2828544"/>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1"/>
                  </a:lnTo>
                  <a:lnTo>
                    <a:pt x="0" y="670559"/>
                  </a:lnTo>
                  <a:lnTo>
                    <a:pt x="6839" y="712939"/>
                  </a:lnTo>
                  <a:lnTo>
                    <a:pt x="25883" y="749753"/>
                  </a:lnTo>
                  <a:lnTo>
                    <a:pt x="54918" y="778788"/>
                  </a:lnTo>
                  <a:lnTo>
                    <a:pt x="91732" y="797832"/>
                  </a:lnTo>
                  <a:lnTo>
                    <a:pt x="134112" y="804671"/>
                  </a:lnTo>
                  <a:lnTo>
                    <a:pt x="9314688" y="804671"/>
                  </a:lnTo>
                  <a:lnTo>
                    <a:pt x="9357067" y="797832"/>
                  </a:lnTo>
                  <a:lnTo>
                    <a:pt x="9393881" y="778788"/>
                  </a:lnTo>
                  <a:lnTo>
                    <a:pt x="9422916" y="749753"/>
                  </a:lnTo>
                  <a:lnTo>
                    <a:pt x="9441960" y="712939"/>
                  </a:lnTo>
                  <a:lnTo>
                    <a:pt x="9448800" y="670559"/>
                  </a:lnTo>
                  <a:lnTo>
                    <a:pt x="9448800" y="134111"/>
                  </a:lnTo>
                  <a:lnTo>
                    <a:pt x="9441960" y="91732"/>
                  </a:lnTo>
                  <a:lnTo>
                    <a:pt x="9422916" y="54918"/>
                  </a:lnTo>
                  <a:lnTo>
                    <a:pt x="9393881" y="25883"/>
                  </a:lnTo>
                  <a:lnTo>
                    <a:pt x="9357067" y="6839"/>
                  </a:lnTo>
                  <a:lnTo>
                    <a:pt x="9314688" y="0"/>
                  </a:lnTo>
                  <a:close/>
                </a:path>
              </a:pathLst>
            </a:custGeom>
            <a:solidFill>
              <a:srgbClr val="548ED4"/>
            </a:solidFill>
          </p:spPr>
          <p:txBody>
            <a:bodyPr wrap="square" lIns="0" tIns="0" rIns="0" bIns="0" rtlCol="0"/>
            <a:lstStyle/>
            <a:p>
              <a:endParaRPr/>
            </a:p>
          </p:txBody>
        </p:sp>
        <p:sp>
          <p:nvSpPr>
            <p:cNvPr id="13" name="object 13"/>
            <p:cNvSpPr/>
            <p:nvPr/>
          </p:nvSpPr>
          <p:spPr>
            <a:xfrm>
              <a:off x="1370076" y="2828544"/>
              <a:ext cx="9448800" cy="805180"/>
            </a:xfrm>
            <a:custGeom>
              <a:avLst/>
              <a:gdLst/>
              <a:ahLst/>
              <a:cxnLst/>
              <a:rect l="l" t="t" r="r" b="b"/>
              <a:pathLst>
                <a:path w="9448800" h="805179">
                  <a:moveTo>
                    <a:pt x="0" y="134111"/>
                  </a:moveTo>
                  <a:lnTo>
                    <a:pt x="6839" y="91732"/>
                  </a:lnTo>
                  <a:lnTo>
                    <a:pt x="25883" y="54918"/>
                  </a:lnTo>
                  <a:lnTo>
                    <a:pt x="54918" y="25883"/>
                  </a:lnTo>
                  <a:lnTo>
                    <a:pt x="91732" y="6839"/>
                  </a:lnTo>
                  <a:lnTo>
                    <a:pt x="134112" y="0"/>
                  </a:lnTo>
                  <a:lnTo>
                    <a:pt x="9314688" y="0"/>
                  </a:lnTo>
                  <a:lnTo>
                    <a:pt x="9357067" y="6839"/>
                  </a:lnTo>
                  <a:lnTo>
                    <a:pt x="9393881" y="25883"/>
                  </a:lnTo>
                  <a:lnTo>
                    <a:pt x="9422916" y="54918"/>
                  </a:lnTo>
                  <a:lnTo>
                    <a:pt x="9441960" y="91732"/>
                  </a:lnTo>
                  <a:lnTo>
                    <a:pt x="9448800" y="134111"/>
                  </a:lnTo>
                  <a:lnTo>
                    <a:pt x="9448800" y="670559"/>
                  </a:lnTo>
                  <a:lnTo>
                    <a:pt x="9441960" y="712939"/>
                  </a:lnTo>
                  <a:lnTo>
                    <a:pt x="9422916" y="749753"/>
                  </a:lnTo>
                  <a:lnTo>
                    <a:pt x="9393881" y="778788"/>
                  </a:lnTo>
                  <a:lnTo>
                    <a:pt x="9357067" y="797832"/>
                  </a:lnTo>
                  <a:lnTo>
                    <a:pt x="9314688" y="804671"/>
                  </a:lnTo>
                  <a:lnTo>
                    <a:pt x="134112" y="804671"/>
                  </a:lnTo>
                  <a:lnTo>
                    <a:pt x="91732" y="797832"/>
                  </a:lnTo>
                  <a:lnTo>
                    <a:pt x="54918" y="778788"/>
                  </a:lnTo>
                  <a:lnTo>
                    <a:pt x="25883" y="749753"/>
                  </a:lnTo>
                  <a:lnTo>
                    <a:pt x="6839" y="712939"/>
                  </a:lnTo>
                  <a:lnTo>
                    <a:pt x="0" y="670559"/>
                  </a:lnTo>
                  <a:lnTo>
                    <a:pt x="0" y="134111"/>
                  </a:lnTo>
                  <a:close/>
                </a:path>
              </a:pathLst>
            </a:custGeom>
            <a:ln w="3175">
              <a:solidFill>
                <a:srgbClr val="375F92"/>
              </a:solidFill>
            </a:ln>
          </p:spPr>
          <p:txBody>
            <a:bodyPr wrap="square" lIns="0" tIns="0" rIns="0" bIns="0" rtlCol="0"/>
            <a:lstStyle/>
            <a:p>
              <a:endParaRPr/>
            </a:p>
          </p:txBody>
        </p:sp>
        <p:pic>
          <p:nvPicPr>
            <p:cNvPr id="14" name="object 14"/>
            <p:cNvPicPr/>
            <p:nvPr/>
          </p:nvPicPr>
          <p:blipFill>
            <a:blip r:embed="rId2" cstate="print"/>
            <a:stretch>
              <a:fillRect/>
            </a:stretch>
          </p:blipFill>
          <p:spPr>
            <a:xfrm>
              <a:off x="1336540" y="3744464"/>
              <a:ext cx="9511298" cy="867174"/>
            </a:xfrm>
            <a:prstGeom prst="rect">
              <a:avLst/>
            </a:prstGeom>
          </p:spPr>
        </p:pic>
        <p:pic>
          <p:nvPicPr>
            <p:cNvPr id="15" name="object 15"/>
            <p:cNvPicPr/>
            <p:nvPr/>
          </p:nvPicPr>
          <p:blipFill>
            <a:blip r:embed="rId7" cstate="print"/>
            <a:stretch>
              <a:fillRect/>
            </a:stretch>
          </p:blipFill>
          <p:spPr>
            <a:xfrm>
              <a:off x="1254252" y="3762743"/>
              <a:ext cx="3483864" cy="899172"/>
            </a:xfrm>
            <a:prstGeom prst="rect">
              <a:avLst/>
            </a:prstGeom>
          </p:spPr>
        </p:pic>
        <p:sp>
          <p:nvSpPr>
            <p:cNvPr id="16" name="object 16"/>
            <p:cNvSpPr/>
            <p:nvPr/>
          </p:nvSpPr>
          <p:spPr>
            <a:xfrm>
              <a:off x="1370076" y="3758183"/>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17" name="object 17"/>
            <p:cNvPicPr/>
            <p:nvPr/>
          </p:nvPicPr>
          <p:blipFill>
            <a:blip r:embed="rId2" cstate="print"/>
            <a:stretch>
              <a:fillRect/>
            </a:stretch>
          </p:blipFill>
          <p:spPr>
            <a:xfrm>
              <a:off x="1336540" y="4672580"/>
              <a:ext cx="9511298" cy="867174"/>
            </a:xfrm>
            <a:prstGeom prst="rect">
              <a:avLst/>
            </a:prstGeom>
          </p:spPr>
        </p:pic>
        <p:pic>
          <p:nvPicPr>
            <p:cNvPr id="18" name="object 18"/>
            <p:cNvPicPr/>
            <p:nvPr/>
          </p:nvPicPr>
          <p:blipFill>
            <a:blip r:embed="rId8" cstate="print"/>
            <a:stretch>
              <a:fillRect/>
            </a:stretch>
          </p:blipFill>
          <p:spPr>
            <a:xfrm>
              <a:off x="1254252" y="4692395"/>
              <a:ext cx="4550664" cy="899172"/>
            </a:xfrm>
            <a:prstGeom prst="rect">
              <a:avLst/>
            </a:prstGeom>
          </p:spPr>
        </p:pic>
        <p:sp>
          <p:nvSpPr>
            <p:cNvPr id="19" name="object 19"/>
            <p:cNvSpPr/>
            <p:nvPr/>
          </p:nvSpPr>
          <p:spPr>
            <a:xfrm>
              <a:off x="1370076" y="4686299"/>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a:p>
          </p:txBody>
        </p:sp>
        <p:pic>
          <p:nvPicPr>
            <p:cNvPr id="20" name="object 20"/>
            <p:cNvPicPr/>
            <p:nvPr/>
          </p:nvPicPr>
          <p:blipFill>
            <a:blip r:embed="rId2" cstate="print"/>
            <a:stretch>
              <a:fillRect/>
            </a:stretch>
          </p:blipFill>
          <p:spPr>
            <a:xfrm>
              <a:off x="1336540" y="5602208"/>
              <a:ext cx="9511298" cy="867174"/>
            </a:xfrm>
            <a:prstGeom prst="rect">
              <a:avLst/>
            </a:prstGeom>
          </p:spPr>
        </p:pic>
        <p:pic>
          <p:nvPicPr>
            <p:cNvPr id="21" name="object 21"/>
            <p:cNvPicPr/>
            <p:nvPr/>
          </p:nvPicPr>
          <p:blipFill>
            <a:blip r:embed="rId9" cstate="print"/>
            <a:stretch>
              <a:fillRect/>
            </a:stretch>
          </p:blipFill>
          <p:spPr>
            <a:xfrm>
              <a:off x="1254252" y="5620512"/>
              <a:ext cx="2887980" cy="899172"/>
            </a:xfrm>
            <a:prstGeom prst="rect">
              <a:avLst/>
            </a:prstGeom>
          </p:spPr>
        </p:pic>
        <p:sp>
          <p:nvSpPr>
            <p:cNvPr id="22" name="object 22"/>
            <p:cNvSpPr/>
            <p:nvPr/>
          </p:nvSpPr>
          <p:spPr>
            <a:xfrm>
              <a:off x="1370076" y="5615939"/>
              <a:ext cx="9448800" cy="805180"/>
            </a:xfrm>
            <a:custGeom>
              <a:avLst/>
              <a:gdLst/>
              <a:ahLst/>
              <a:cxnLst/>
              <a:rect l="l" t="t" r="r" b="b"/>
              <a:pathLst>
                <a:path w="9448800" h="805179">
                  <a:moveTo>
                    <a:pt x="9314688" y="0"/>
                  </a:moveTo>
                  <a:lnTo>
                    <a:pt x="134112" y="0"/>
                  </a:lnTo>
                  <a:lnTo>
                    <a:pt x="91732" y="6837"/>
                  </a:lnTo>
                  <a:lnTo>
                    <a:pt x="54918" y="25876"/>
                  </a:lnTo>
                  <a:lnTo>
                    <a:pt x="25883" y="54907"/>
                  </a:lnTo>
                  <a:lnTo>
                    <a:pt x="6839" y="91722"/>
                  </a:lnTo>
                  <a:lnTo>
                    <a:pt x="0" y="134112"/>
                  </a:lnTo>
                  <a:lnTo>
                    <a:pt x="0" y="670560"/>
                  </a:lnTo>
                  <a:lnTo>
                    <a:pt x="6839" y="712949"/>
                  </a:lnTo>
                  <a:lnTo>
                    <a:pt x="25883" y="749764"/>
                  </a:lnTo>
                  <a:lnTo>
                    <a:pt x="54918" y="778795"/>
                  </a:lnTo>
                  <a:lnTo>
                    <a:pt x="91732" y="797834"/>
                  </a:lnTo>
                  <a:lnTo>
                    <a:pt x="134112" y="804672"/>
                  </a:lnTo>
                  <a:lnTo>
                    <a:pt x="9314688" y="804672"/>
                  </a:lnTo>
                  <a:lnTo>
                    <a:pt x="9357067" y="797834"/>
                  </a:lnTo>
                  <a:lnTo>
                    <a:pt x="9393881" y="778795"/>
                  </a:lnTo>
                  <a:lnTo>
                    <a:pt x="9422916" y="749764"/>
                  </a:lnTo>
                  <a:lnTo>
                    <a:pt x="9441960" y="712949"/>
                  </a:lnTo>
                  <a:lnTo>
                    <a:pt x="9448800" y="670560"/>
                  </a:lnTo>
                  <a:lnTo>
                    <a:pt x="9448800" y="134112"/>
                  </a:lnTo>
                  <a:lnTo>
                    <a:pt x="9441960" y="91722"/>
                  </a:lnTo>
                  <a:lnTo>
                    <a:pt x="9422916" y="54907"/>
                  </a:lnTo>
                  <a:lnTo>
                    <a:pt x="9393881" y="25876"/>
                  </a:lnTo>
                  <a:lnTo>
                    <a:pt x="9357067" y="6837"/>
                  </a:lnTo>
                  <a:lnTo>
                    <a:pt x="9314688" y="0"/>
                  </a:lnTo>
                  <a:close/>
                </a:path>
              </a:pathLst>
            </a:custGeom>
            <a:solidFill>
              <a:srgbClr val="0F243E"/>
            </a:solidFill>
          </p:spPr>
          <p:txBody>
            <a:bodyPr wrap="square" lIns="0" tIns="0" rIns="0" bIns="0" rtlCol="0"/>
            <a:lstStyle/>
            <a:p>
              <a:endParaRPr/>
            </a:p>
          </p:txBody>
        </p:sp>
      </p:grpSp>
      <p:sp>
        <p:nvSpPr>
          <p:cNvPr id="23" name="object 23"/>
          <p:cNvSpPr txBox="1"/>
          <p:nvPr/>
        </p:nvSpPr>
        <p:spPr>
          <a:xfrm>
            <a:off x="1518666" y="1068451"/>
            <a:ext cx="4026535" cy="5166995"/>
          </a:xfrm>
          <a:prstGeom prst="rect">
            <a:avLst/>
          </a:prstGeom>
        </p:spPr>
        <p:txBody>
          <a:bodyPr vert="horz" wrap="square" lIns="0" tIns="13335" rIns="0" bIns="0" rtlCol="0">
            <a:spAutoFit/>
          </a:bodyPr>
          <a:lstStyle/>
          <a:p>
            <a:pPr marL="12700">
              <a:lnSpc>
                <a:spcPct val="100000"/>
              </a:lnSpc>
              <a:spcBef>
                <a:spcPts val="105"/>
              </a:spcBef>
            </a:pPr>
            <a:r>
              <a:rPr sz="3200" b="1" dirty="0">
                <a:solidFill>
                  <a:srgbClr val="FFFFFF"/>
                </a:solidFill>
                <a:latin typeface="Times New Roman"/>
                <a:cs typeface="Times New Roman"/>
              </a:rPr>
              <a:t>RSA</a:t>
            </a:r>
            <a:endParaRPr sz="3200">
              <a:latin typeface="Times New Roman"/>
              <a:cs typeface="Times New Roman"/>
            </a:endParaRPr>
          </a:p>
          <a:p>
            <a:pPr marL="12700" marR="456565">
              <a:lnSpc>
                <a:spcPct val="190500"/>
              </a:lnSpc>
              <a:spcBef>
                <a:spcPts val="60"/>
              </a:spcBef>
            </a:pPr>
            <a:r>
              <a:rPr sz="3200" b="1" dirty="0">
                <a:solidFill>
                  <a:srgbClr val="FFFFFF"/>
                </a:solidFill>
                <a:latin typeface="Times New Roman"/>
                <a:cs typeface="Times New Roman"/>
              </a:rPr>
              <a:t>RSA</a:t>
            </a:r>
            <a:r>
              <a:rPr sz="3200" b="1" spc="-180" dirty="0">
                <a:solidFill>
                  <a:srgbClr val="FFFFFF"/>
                </a:solidFill>
                <a:latin typeface="Times New Roman"/>
                <a:cs typeface="Times New Roman"/>
              </a:rPr>
              <a:t> </a:t>
            </a:r>
            <a:r>
              <a:rPr sz="3200" b="1" dirty="0">
                <a:solidFill>
                  <a:srgbClr val="FFFFFF"/>
                </a:solidFill>
                <a:latin typeface="Times New Roman"/>
                <a:cs typeface="Times New Roman"/>
              </a:rPr>
              <a:t>Key</a:t>
            </a:r>
            <a:r>
              <a:rPr sz="3200" b="1" spc="-15" dirty="0">
                <a:solidFill>
                  <a:srgbClr val="FFFFFF"/>
                </a:solidFill>
                <a:latin typeface="Times New Roman"/>
                <a:cs typeface="Times New Roman"/>
              </a:rPr>
              <a:t> </a:t>
            </a:r>
            <a:r>
              <a:rPr sz="3200" b="1" dirty="0">
                <a:solidFill>
                  <a:srgbClr val="FFFFFF"/>
                </a:solidFill>
                <a:latin typeface="Times New Roman"/>
                <a:cs typeface="Times New Roman"/>
              </a:rPr>
              <a:t>g</a:t>
            </a:r>
            <a:r>
              <a:rPr sz="3200" b="1" spc="5" dirty="0">
                <a:solidFill>
                  <a:srgbClr val="FFFFFF"/>
                </a:solidFill>
                <a:latin typeface="Times New Roman"/>
                <a:cs typeface="Times New Roman"/>
              </a:rPr>
              <a:t>e</a:t>
            </a:r>
            <a:r>
              <a:rPr sz="3200" b="1" dirty="0">
                <a:solidFill>
                  <a:srgbClr val="FFFFFF"/>
                </a:solidFill>
                <a:latin typeface="Times New Roman"/>
                <a:cs typeface="Times New Roman"/>
              </a:rPr>
              <a:t>ner</a:t>
            </a:r>
            <a:r>
              <a:rPr sz="3200" b="1" spc="5" dirty="0">
                <a:solidFill>
                  <a:srgbClr val="FFFFFF"/>
                </a:solidFill>
                <a:latin typeface="Times New Roman"/>
                <a:cs typeface="Times New Roman"/>
              </a:rPr>
              <a:t>a</a:t>
            </a:r>
            <a:r>
              <a:rPr sz="3200" b="1" dirty="0">
                <a:solidFill>
                  <a:srgbClr val="FFFFFF"/>
                </a:solidFill>
                <a:latin typeface="Times New Roman"/>
                <a:cs typeface="Times New Roman"/>
              </a:rPr>
              <a:t>tion  </a:t>
            </a:r>
            <a:r>
              <a:rPr sz="3200" b="1" dirty="0">
                <a:solidFill>
                  <a:srgbClr val="0F243E"/>
                </a:solidFill>
                <a:latin typeface="Times New Roman"/>
                <a:cs typeface="Times New Roman"/>
              </a:rPr>
              <a:t>RSA Encryption </a:t>
            </a:r>
            <a:r>
              <a:rPr sz="3200" b="1" spc="5" dirty="0">
                <a:solidFill>
                  <a:srgbClr val="0F243E"/>
                </a:solidFill>
                <a:latin typeface="Times New Roman"/>
                <a:cs typeface="Times New Roman"/>
              </a:rPr>
              <a:t> </a:t>
            </a:r>
            <a:r>
              <a:rPr sz="3200" b="1" dirty="0">
                <a:solidFill>
                  <a:srgbClr val="FFFFFF"/>
                </a:solidFill>
                <a:latin typeface="Times New Roman"/>
                <a:cs typeface="Times New Roman"/>
              </a:rPr>
              <a:t>RSA</a:t>
            </a:r>
            <a:r>
              <a:rPr sz="3200" b="1" spc="-190" dirty="0">
                <a:solidFill>
                  <a:srgbClr val="FFFFFF"/>
                </a:solidFill>
                <a:latin typeface="Times New Roman"/>
                <a:cs typeface="Times New Roman"/>
              </a:rPr>
              <a:t> </a:t>
            </a:r>
            <a:r>
              <a:rPr sz="3200" b="1" dirty="0">
                <a:solidFill>
                  <a:srgbClr val="FFFFFF"/>
                </a:solidFill>
                <a:latin typeface="Times New Roman"/>
                <a:cs typeface="Times New Roman"/>
              </a:rPr>
              <a:t>Decryption</a:t>
            </a:r>
            <a:endParaRPr sz="3200">
              <a:latin typeface="Times New Roman"/>
              <a:cs typeface="Times New Roman"/>
            </a:endParaRPr>
          </a:p>
          <a:p>
            <a:pPr marL="12700" marR="5080">
              <a:lnSpc>
                <a:spcPts val="7309"/>
              </a:lnSpc>
              <a:spcBef>
                <a:spcPts val="625"/>
              </a:spcBef>
            </a:pPr>
            <a:r>
              <a:rPr sz="3200" b="1" dirty="0">
                <a:solidFill>
                  <a:srgbClr val="FFFFFF"/>
                </a:solidFill>
                <a:latin typeface="Times New Roman"/>
                <a:cs typeface="Times New Roman"/>
              </a:rPr>
              <a:t>A</a:t>
            </a:r>
            <a:r>
              <a:rPr sz="3200" b="1" spc="-200" dirty="0">
                <a:solidFill>
                  <a:srgbClr val="FFFFFF"/>
                </a:solidFill>
                <a:latin typeface="Times New Roman"/>
                <a:cs typeface="Times New Roman"/>
              </a:rPr>
              <a:t> </a:t>
            </a:r>
            <a:r>
              <a:rPr sz="3200" b="1" dirty="0">
                <a:solidFill>
                  <a:srgbClr val="FFFFFF"/>
                </a:solidFill>
                <a:latin typeface="Times New Roman"/>
                <a:cs typeface="Times New Roman"/>
              </a:rPr>
              <a:t>Real</a:t>
            </a:r>
            <a:r>
              <a:rPr sz="3200" b="1" spc="-105" dirty="0">
                <a:solidFill>
                  <a:srgbClr val="FFFFFF"/>
                </a:solidFill>
                <a:latin typeface="Times New Roman"/>
                <a:cs typeface="Times New Roman"/>
              </a:rPr>
              <a:t> </a:t>
            </a:r>
            <a:r>
              <a:rPr sz="3200" b="1" spc="-35" dirty="0">
                <a:solidFill>
                  <a:srgbClr val="FFFFFF"/>
                </a:solidFill>
                <a:latin typeface="Times New Roman"/>
                <a:cs typeface="Times New Roman"/>
              </a:rPr>
              <a:t>World</a:t>
            </a:r>
            <a:r>
              <a:rPr sz="3200" b="1" spc="-45" dirty="0">
                <a:solidFill>
                  <a:srgbClr val="FFFFFF"/>
                </a:solidFill>
                <a:latin typeface="Times New Roman"/>
                <a:cs typeface="Times New Roman"/>
              </a:rPr>
              <a:t> </a:t>
            </a:r>
            <a:r>
              <a:rPr sz="3200" b="1" dirty="0">
                <a:solidFill>
                  <a:srgbClr val="FFFFFF"/>
                </a:solidFill>
                <a:latin typeface="Times New Roman"/>
                <a:cs typeface="Times New Roman"/>
              </a:rPr>
              <a:t>Example </a:t>
            </a:r>
            <a:r>
              <a:rPr sz="3200" b="1" spc="-785" dirty="0">
                <a:solidFill>
                  <a:srgbClr val="FFFFFF"/>
                </a:solidFill>
                <a:latin typeface="Times New Roman"/>
                <a:cs typeface="Times New Roman"/>
              </a:rPr>
              <a:t> </a:t>
            </a:r>
            <a:r>
              <a:rPr sz="3200" b="1" dirty="0">
                <a:solidFill>
                  <a:srgbClr val="FFFFFF"/>
                </a:solidFill>
                <a:latin typeface="Times New Roman"/>
                <a:cs typeface="Times New Roman"/>
              </a:rPr>
              <a:t>RSA</a:t>
            </a:r>
            <a:r>
              <a:rPr sz="3200" b="1" spc="-185" dirty="0">
                <a:solidFill>
                  <a:srgbClr val="FFFFFF"/>
                </a:solidFill>
                <a:latin typeface="Times New Roman"/>
                <a:cs typeface="Times New Roman"/>
              </a:rPr>
              <a:t> </a:t>
            </a:r>
            <a:r>
              <a:rPr sz="3200" b="1" spc="-5" dirty="0">
                <a:solidFill>
                  <a:srgbClr val="FFFFFF"/>
                </a:solidFill>
                <a:latin typeface="Times New Roman"/>
                <a:cs typeface="Times New Roman"/>
              </a:rPr>
              <a:t>Security</a:t>
            </a:r>
            <a:endParaRPr sz="3200">
              <a:latin typeface="Times New Roman"/>
              <a:cs typeface="Times New Roman"/>
            </a:endParaRPr>
          </a:p>
        </p:txBody>
      </p:sp>
      <p:sp>
        <p:nvSpPr>
          <p:cNvPr id="24" name="TextBox 23"/>
          <p:cNvSpPr txBox="1"/>
          <p:nvPr/>
        </p:nvSpPr>
        <p:spPr>
          <a:xfrm>
            <a:off x="9608689" y="6393215"/>
            <a:ext cx="2616200" cy="400110"/>
          </a:xfrm>
          <a:prstGeom prst="rect">
            <a:avLst/>
          </a:prstGeom>
          <a:noFill/>
        </p:spPr>
        <p:txBody>
          <a:bodyPr wrap="square" rtlCol="0">
            <a:spAutoFit/>
          </a:bodyPr>
          <a:lstStyle/>
          <a:p>
            <a:pPr algn="ctr"/>
            <a:r>
              <a:rPr lang="en-US" sz="2000" b="1" dirty="0"/>
              <a:t>www.midocean.ae</a:t>
            </a:r>
          </a:p>
        </p:txBody>
      </p:sp>
      <p:pic>
        <p:nvPicPr>
          <p:cNvPr id="25" name="Graphic 21"/>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1095" y="-4697"/>
            <a:ext cx="2305141" cy="763649"/>
          </a:xfrm>
          <a:prstGeom prst="rect">
            <a:avLst/>
          </a:prstGeom>
        </p:spPr>
      </p:pic>
    </p:spTree>
    <p:extLst>
      <p:ext uri="{BB962C8B-B14F-4D97-AF65-F5344CB8AC3E}">
        <p14:creationId xmlns:p14="http://schemas.microsoft.com/office/powerpoint/2010/main" val="310782368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8870" y="1255488"/>
            <a:ext cx="10812720" cy="487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1349569" y="1467356"/>
            <a:ext cx="5471855" cy="4042773"/>
          </a:xfrm>
          <a:prstGeom prst="rect">
            <a:avLst/>
          </a:prstGeom>
        </p:spPr>
        <p:txBody>
          <a:bodyPr vert="horz" wrap="square" lIns="0" tIns="10795" rIns="0" bIns="0" rtlCol="0">
            <a:spAutoFit/>
          </a:bodyPr>
          <a:lstStyle/>
          <a:p>
            <a:pPr marL="471639" lvl="1" algn="just">
              <a:lnSpc>
                <a:spcPct val="200000"/>
              </a:lnSpc>
              <a:spcBef>
                <a:spcPts val="156"/>
              </a:spcBef>
              <a:buClr>
                <a:srgbClr val="3B822F"/>
              </a:buClr>
              <a:buSzPct val="57142"/>
              <a:tabLst>
                <a:tab pos="757809" algn="l"/>
              </a:tabLst>
            </a:pPr>
            <a:r>
              <a:rPr lang="en-US" b="1" dirty="0" smtClean="0">
                <a:latin typeface="Alexandria" pitchFamily="2" charset="-78"/>
                <a:cs typeface="Alexandria" pitchFamily="2" charset="-78"/>
              </a:rPr>
              <a:t>m </a:t>
            </a:r>
            <a:r>
              <a:rPr lang="en-US" b="1" dirty="0">
                <a:latin typeface="Alexandria" pitchFamily="2" charset="-78"/>
                <a:cs typeface="Alexandria" pitchFamily="2" charset="-78"/>
              </a:rPr>
              <a:t>= plaintext</a:t>
            </a:r>
          </a:p>
          <a:p>
            <a:pPr marL="471639" lvl="1" algn="just">
              <a:lnSpc>
                <a:spcPct val="200000"/>
              </a:lnSpc>
              <a:spcBef>
                <a:spcPts val="156"/>
              </a:spcBef>
              <a:buClr>
                <a:srgbClr val="3B822F"/>
              </a:buClr>
              <a:buSzPct val="57142"/>
              <a:tabLst>
                <a:tab pos="757809" algn="l"/>
              </a:tabLst>
            </a:pPr>
            <a:r>
              <a:rPr lang="en-US" b="1" dirty="0">
                <a:latin typeface="Alexandria" pitchFamily="2" charset="-78"/>
                <a:cs typeface="Alexandria" pitchFamily="2" charset="-78"/>
              </a:rPr>
              <a:t>Public key is (e, n)</a:t>
            </a:r>
          </a:p>
          <a:p>
            <a:pPr marL="471639" lvl="1" algn="just">
              <a:lnSpc>
                <a:spcPct val="200000"/>
              </a:lnSpc>
              <a:spcBef>
                <a:spcPts val="156"/>
              </a:spcBef>
              <a:buClr>
                <a:srgbClr val="3B822F"/>
              </a:buClr>
              <a:buSzPct val="57142"/>
              <a:tabLst>
                <a:tab pos="757809" algn="l"/>
              </a:tabLst>
            </a:pPr>
            <a:r>
              <a:rPr lang="en-US" b="1" dirty="0">
                <a:latin typeface="Alexandria" pitchFamily="2" charset="-78"/>
                <a:cs typeface="Alexandria" pitchFamily="2" charset="-78"/>
              </a:rPr>
              <a:t>C= </a:t>
            </a:r>
            <a:r>
              <a:rPr lang="en-US" b="1" dirty="0" err="1" smtClean="0">
                <a:latin typeface="Alexandria" pitchFamily="2" charset="-78"/>
                <a:cs typeface="Alexandria" pitchFamily="2" charset="-78"/>
              </a:rPr>
              <a:t>Ciphertext</a:t>
            </a:r>
            <a:r>
              <a:rPr lang="en-US" b="1" dirty="0" smtClean="0">
                <a:latin typeface="Alexandria" pitchFamily="2" charset="-78"/>
                <a:cs typeface="Alexandria" pitchFamily="2" charset="-78"/>
              </a:rPr>
              <a:t> </a:t>
            </a:r>
          </a:p>
          <a:p>
            <a:pPr marL="471639" lvl="1" algn="just">
              <a:lnSpc>
                <a:spcPct val="200000"/>
              </a:lnSpc>
              <a:spcBef>
                <a:spcPts val="156"/>
              </a:spcBef>
              <a:buClr>
                <a:srgbClr val="3B822F"/>
              </a:buClr>
              <a:buSzPct val="57142"/>
              <a:tabLst>
                <a:tab pos="757809" algn="l"/>
              </a:tabLst>
            </a:pPr>
            <a:r>
              <a:rPr lang="en-US" b="1" dirty="0">
                <a:latin typeface="Alexandria" pitchFamily="2" charset="-78"/>
                <a:cs typeface="Alexandria" pitchFamily="2" charset="-78"/>
              </a:rPr>
              <a:t>𝐶 = </a:t>
            </a:r>
            <a:r>
              <a:rPr lang="en-US" b="1" dirty="0" smtClean="0">
                <a:latin typeface="Alexandria" pitchFamily="2" charset="-78"/>
                <a:cs typeface="Alexandria" pitchFamily="2" charset="-78"/>
              </a:rPr>
              <a:t>𝑚</a:t>
            </a:r>
            <a:r>
              <a:rPr lang="en-US" b="1" baseline="30000" dirty="0" smtClean="0">
                <a:latin typeface="Alexandria" pitchFamily="2" charset="-78"/>
                <a:cs typeface="Alexandria" pitchFamily="2" charset="-78"/>
              </a:rPr>
              <a:t>𝑒</a:t>
            </a:r>
            <a:r>
              <a:rPr lang="en-US" b="1" dirty="0" smtClean="0">
                <a:latin typeface="Alexandria" pitchFamily="2" charset="-78"/>
                <a:cs typeface="Alexandria" pitchFamily="2" charset="-78"/>
              </a:rPr>
              <a:t> % </a:t>
            </a:r>
            <a:r>
              <a:rPr lang="en-US" b="1" dirty="0">
                <a:latin typeface="Alexandria" pitchFamily="2" charset="-78"/>
                <a:cs typeface="Alexandria" pitchFamily="2" charset="-78"/>
              </a:rPr>
              <a:t>𝑛</a:t>
            </a:r>
          </a:p>
          <a:p>
            <a:pPr marL="471639" lvl="1" algn="just">
              <a:lnSpc>
                <a:spcPct val="200000"/>
              </a:lnSpc>
              <a:spcBef>
                <a:spcPts val="156"/>
              </a:spcBef>
              <a:buClr>
                <a:srgbClr val="3B822F"/>
              </a:buClr>
              <a:buSzPct val="57142"/>
              <a:tabLst>
                <a:tab pos="757809" algn="l"/>
              </a:tabLst>
            </a:pPr>
            <a:endParaRPr lang="en-US" b="1" dirty="0" smtClean="0">
              <a:latin typeface="Alexandria" pitchFamily="2" charset="-78"/>
              <a:cs typeface="Alexandria" pitchFamily="2" charset="-78"/>
            </a:endParaRPr>
          </a:p>
          <a:p>
            <a:pPr marL="471639" lvl="1" algn="just">
              <a:lnSpc>
                <a:spcPct val="200000"/>
              </a:lnSpc>
              <a:spcBef>
                <a:spcPts val="156"/>
              </a:spcBef>
              <a:buClr>
                <a:srgbClr val="3B822F"/>
              </a:buClr>
              <a:buSzPct val="57142"/>
              <a:tabLst>
                <a:tab pos="757809" algn="l"/>
              </a:tabLst>
            </a:pPr>
            <a:endParaRPr lang="en-US" dirty="0">
              <a:latin typeface="Alexandria" pitchFamily="2" charset="-78"/>
              <a:cs typeface="Alexandria" pitchFamily="2" charset="-78"/>
            </a:endParaRPr>
          </a:p>
          <a:p>
            <a:pPr marL="471639" lvl="1" algn="just">
              <a:lnSpc>
                <a:spcPct val="200000"/>
              </a:lnSpc>
              <a:spcBef>
                <a:spcPts val="156"/>
              </a:spcBef>
              <a:buClr>
                <a:srgbClr val="3B822F"/>
              </a:buClr>
              <a:buSzPct val="57142"/>
              <a:tabLst>
                <a:tab pos="757809" algn="l"/>
              </a:tabLst>
            </a:pPr>
            <a:endParaRPr lang="en-US" dirty="0">
              <a:latin typeface="Alexandria" pitchFamily="2" charset="-78"/>
              <a:cs typeface="Alexandria" pitchFamily="2" charset="-78"/>
            </a:endParaRPr>
          </a:p>
        </p:txBody>
      </p:sp>
      <p:sp>
        <p:nvSpPr>
          <p:cNvPr id="11" name="Title 1"/>
          <p:cNvSpPr txBox="1">
            <a:spLocks/>
          </p:cNvSpPr>
          <p:nvPr/>
        </p:nvSpPr>
        <p:spPr>
          <a:xfrm>
            <a:off x="2557606" y="672711"/>
            <a:ext cx="8229600" cy="701731"/>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RSA Encryption</a:t>
            </a:r>
            <a:endParaRPr lang="en-US" altLang="en-US" sz="2200" dirty="0">
              <a:latin typeface="Alexandria Black" pitchFamily="2" charset="-78"/>
              <a:ea typeface="ヒラギノ角ゴ Pro W3" charset="-128"/>
              <a:cs typeface="Alexandria Black" pitchFamily="2" charset="-78"/>
            </a:endParaRPr>
          </a:p>
          <a:p>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1043839424"/>
      </p:ext>
    </p:extLst>
  </p:cSld>
  <p:clrMapOvr>
    <a:masterClrMapping/>
  </p:clrMapOvr>
  <mc:AlternateContent xmlns:mc="http://schemas.openxmlformats.org/markup-compatibility/2006" xmlns:p14="http://schemas.microsoft.com/office/powerpoint/2010/main">
    <mc:Choice Requires="p14">
      <p:transition p14:dur="10" advTm="300493"/>
    </mc:Choice>
    <mc:Fallback xmlns="">
      <p:transition advTm="300493"/>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8870" y="1255488"/>
            <a:ext cx="10812720" cy="487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1349569" y="1467356"/>
            <a:ext cx="5471855" cy="3647793"/>
          </a:xfrm>
          <a:prstGeom prst="rect">
            <a:avLst/>
          </a:prstGeom>
        </p:spPr>
        <p:txBody>
          <a:bodyPr vert="horz" wrap="square" lIns="0" tIns="10795" rIns="0" bIns="0" rtlCol="0">
            <a:spAutoFit/>
          </a:bodyPr>
          <a:lstStyle/>
          <a:p>
            <a:pPr marL="471639" lvl="1" algn="just">
              <a:lnSpc>
                <a:spcPct val="200000"/>
              </a:lnSpc>
              <a:spcBef>
                <a:spcPts val="156"/>
              </a:spcBef>
              <a:buClr>
                <a:srgbClr val="3B822F"/>
              </a:buClr>
              <a:buSzPct val="57142"/>
              <a:tabLst>
                <a:tab pos="757809" algn="l"/>
              </a:tabLst>
            </a:pPr>
            <a:r>
              <a:rPr lang="en-US" b="1" dirty="0">
                <a:latin typeface="Alexandria" pitchFamily="2" charset="-78"/>
                <a:cs typeface="Alexandria" pitchFamily="2" charset="-78"/>
              </a:rPr>
              <a:t>m </a:t>
            </a:r>
            <a:r>
              <a:rPr lang="en-US" b="1" dirty="0" smtClean="0">
                <a:latin typeface="Alexandria" pitchFamily="2" charset="-78"/>
                <a:cs typeface="Alexandria" pitchFamily="2" charset="-78"/>
              </a:rPr>
              <a:t> </a:t>
            </a:r>
            <a:r>
              <a:rPr lang="en-US" b="1" dirty="0">
                <a:latin typeface="Alexandria" pitchFamily="2" charset="-78"/>
                <a:cs typeface="Alexandria" pitchFamily="2" charset="-78"/>
              </a:rPr>
              <a:t>= 2</a:t>
            </a:r>
          </a:p>
          <a:p>
            <a:pPr marL="471639" lvl="1" algn="just">
              <a:lnSpc>
                <a:spcPct val="200000"/>
              </a:lnSpc>
              <a:spcBef>
                <a:spcPts val="156"/>
              </a:spcBef>
              <a:buClr>
                <a:srgbClr val="3B822F"/>
              </a:buClr>
              <a:buSzPct val="57142"/>
              <a:tabLst>
                <a:tab pos="757809" algn="l"/>
              </a:tabLst>
            </a:pPr>
            <a:r>
              <a:rPr lang="en-US" b="1" dirty="0">
                <a:latin typeface="Alexandria" pitchFamily="2" charset="-78"/>
                <a:cs typeface="Alexandria" pitchFamily="2" charset="-78"/>
              </a:rPr>
              <a:t>Public key is (e, n) =&gt; (7, 33</a:t>
            </a:r>
            <a:r>
              <a:rPr lang="en-US" b="1" dirty="0" smtClean="0">
                <a:latin typeface="Alexandria" pitchFamily="2" charset="-78"/>
                <a:cs typeface="Alexandria" pitchFamily="2" charset="-78"/>
              </a:rPr>
              <a:t>)</a:t>
            </a:r>
            <a:endParaRPr lang="en-US" b="1" dirty="0">
              <a:latin typeface="Alexandria" pitchFamily="2" charset="-78"/>
              <a:cs typeface="Alexandria" pitchFamily="2" charset="-78"/>
            </a:endParaRPr>
          </a:p>
          <a:p>
            <a:pPr marL="471639" lvl="1" algn="just">
              <a:lnSpc>
                <a:spcPct val="200000"/>
              </a:lnSpc>
              <a:spcBef>
                <a:spcPts val="156"/>
              </a:spcBef>
              <a:buClr>
                <a:srgbClr val="3B822F"/>
              </a:buClr>
              <a:buSzPct val="57142"/>
              <a:tabLst>
                <a:tab pos="757809" algn="l"/>
              </a:tabLst>
            </a:pPr>
            <a:r>
              <a:rPr lang="en-US" sz="2400" b="1" dirty="0">
                <a:latin typeface="Alexandria" pitchFamily="2" charset="-78"/>
                <a:cs typeface="Alexandria" pitchFamily="2" charset="-78"/>
              </a:rPr>
              <a:t>C = 2 </a:t>
            </a:r>
            <a:r>
              <a:rPr lang="en-US" sz="2400" b="1" baseline="30000" dirty="0" smtClean="0">
                <a:latin typeface="Alexandria" pitchFamily="2" charset="-78"/>
                <a:cs typeface="Alexandria" pitchFamily="2" charset="-78"/>
              </a:rPr>
              <a:t>7</a:t>
            </a:r>
            <a:r>
              <a:rPr lang="en-US" sz="2400" b="1" dirty="0" smtClean="0">
                <a:latin typeface="Alexandria" pitchFamily="2" charset="-78"/>
                <a:cs typeface="Alexandria" pitchFamily="2" charset="-78"/>
              </a:rPr>
              <a:t>% </a:t>
            </a:r>
            <a:r>
              <a:rPr lang="en-US" sz="2400" b="1" dirty="0">
                <a:latin typeface="Alexandria" pitchFamily="2" charset="-78"/>
                <a:cs typeface="Alexandria" pitchFamily="2" charset="-78"/>
              </a:rPr>
              <a:t>33 = 29</a:t>
            </a:r>
          </a:p>
          <a:p>
            <a:pPr marL="471639" lvl="1" algn="just">
              <a:lnSpc>
                <a:spcPct val="200000"/>
              </a:lnSpc>
              <a:spcBef>
                <a:spcPts val="156"/>
              </a:spcBef>
              <a:buClr>
                <a:srgbClr val="3B822F"/>
              </a:buClr>
              <a:buSzPct val="57142"/>
              <a:tabLst>
                <a:tab pos="757809" algn="l"/>
              </a:tabLst>
            </a:pPr>
            <a:endParaRPr lang="en-US" b="1" dirty="0" smtClean="0">
              <a:latin typeface="Alexandria" pitchFamily="2" charset="-78"/>
              <a:cs typeface="Alexandria" pitchFamily="2" charset="-78"/>
            </a:endParaRPr>
          </a:p>
          <a:p>
            <a:pPr marL="471639" lvl="1" algn="just">
              <a:lnSpc>
                <a:spcPct val="200000"/>
              </a:lnSpc>
              <a:spcBef>
                <a:spcPts val="156"/>
              </a:spcBef>
              <a:buClr>
                <a:srgbClr val="3B822F"/>
              </a:buClr>
              <a:buSzPct val="57142"/>
              <a:tabLst>
                <a:tab pos="757809" algn="l"/>
              </a:tabLst>
            </a:pPr>
            <a:endParaRPr lang="en-US" dirty="0">
              <a:latin typeface="Alexandria" pitchFamily="2" charset="-78"/>
              <a:cs typeface="Alexandria" pitchFamily="2" charset="-78"/>
            </a:endParaRPr>
          </a:p>
          <a:p>
            <a:pPr marL="471639" lvl="1" algn="just">
              <a:lnSpc>
                <a:spcPct val="200000"/>
              </a:lnSpc>
              <a:spcBef>
                <a:spcPts val="156"/>
              </a:spcBef>
              <a:buClr>
                <a:srgbClr val="3B822F"/>
              </a:buClr>
              <a:buSzPct val="57142"/>
              <a:tabLst>
                <a:tab pos="757809" algn="l"/>
              </a:tabLst>
            </a:pPr>
            <a:endParaRPr lang="en-US" dirty="0">
              <a:latin typeface="Alexandria" pitchFamily="2" charset="-78"/>
              <a:cs typeface="Alexandria" pitchFamily="2" charset="-78"/>
            </a:endParaRPr>
          </a:p>
        </p:txBody>
      </p:sp>
      <p:sp>
        <p:nvSpPr>
          <p:cNvPr id="11" name="Title 1"/>
          <p:cNvSpPr txBox="1">
            <a:spLocks/>
          </p:cNvSpPr>
          <p:nvPr/>
        </p:nvSpPr>
        <p:spPr>
          <a:xfrm>
            <a:off x="2557606" y="672711"/>
            <a:ext cx="8229600" cy="701731"/>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RSA Encryption Example</a:t>
            </a:r>
            <a:endParaRPr lang="en-US" altLang="en-US" sz="2200" dirty="0">
              <a:latin typeface="Alexandria Black" pitchFamily="2" charset="-78"/>
              <a:ea typeface="ヒラギノ角ゴ Pro W3" charset="-128"/>
              <a:cs typeface="Alexandria Black" pitchFamily="2" charset="-78"/>
            </a:endParaRPr>
          </a:p>
          <a:p>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469813310"/>
      </p:ext>
    </p:extLst>
  </p:cSld>
  <p:clrMapOvr>
    <a:masterClrMapping/>
  </p:clrMapOvr>
  <mc:AlternateContent xmlns:mc="http://schemas.openxmlformats.org/markup-compatibility/2006" xmlns:p14="http://schemas.microsoft.com/office/powerpoint/2010/main">
    <mc:Choice Requires="p14">
      <p:transition p14:dur="10" advTm="300493"/>
    </mc:Choice>
    <mc:Fallback xmlns="">
      <p:transition advTm="300493"/>
    </mc:Fallback>
  </mc:AlternateContent>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254252" y="949448"/>
            <a:ext cx="9595485" cy="5570855"/>
            <a:chOff x="1254252" y="949448"/>
            <a:chExt cx="9595485" cy="5570855"/>
          </a:xfrm>
        </p:grpSpPr>
        <p:pic>
          <p:nvPicPr>
            <p:cNvPr id="4" name="object 4"/>
            <p:cNvPicPr/>
            <p:nvPr/>
          </p:nvPicPr>
          <p:blipFill>
            <a:blip r:embed="rId2" cstate="print"/>
            <a:stretch>
              <a:fillRect/>
            </a:stretch>
          </p:blipFill>
          <p:spPr>
            <a:xfrm>
              <a:off x="1336540" y="949448"/>
              <a:ext cx="9511298" cy="867174"/>
            </a:xfrm>
            <a:prstGeom prst="rect">
              <a:avLst/>
            </a:prstGeom>
          </p:spPr>
        </p:pic>
        <p:pic>
          <p:nvPicPr>
            <p:cNvPr id="5" name="object 5"/>
            <p:cNvPicPr/>
            <p:nvPr/>
          </p:nvPicPr>
          <p:blipFill>
            <a:blip r:embed="rId3" cstate="print"/>
            <a:stretch>
              <a:fillRect/>
            </a:stretch>
          </p:blipFill>
          <p:spPr>
            <a:xfrm>
              <a:off x="1254252" y="969251"/>
              <a:ext cx="1362456"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pic>
          <p:nvPicPr>
            <p:cNvPr id="7" name="object 7"/>
            <p:cNvPicPr/>
            <p:nvPr/>
          </p:nvPicPr>
          <p:blipFill>
            <a:blip r:embed="rId2" cstate="print"/>
            <a:stretch>
              <a:fillRect/>
            </a:stretch>
          </p:blipFill>
          <p:spPr>
            <a:xfrm>
              <a:off x="1336540" y="1886708"/>
              <a:ext cx="9511298" cy="867174"/>
            </a:xfrm>
            <a:prstGeom prst="rect">
              <a:avLst/>
            </a:prstGeom>
          </p:spPr>
        </p:pic>
        <p:pic>
          <p:nvPicPr>
            <p:cNvPr id="8" name="object 8"/>
            <p:cNvPicPr/>
            <p:nvPr/>
          </p:nvPicPr>
          <p:blipFill>
            <a:blip r:embed="rId4" cstate="print"/>
            <a:stretch>
              <a:fillRect/>
            </a:stretch>
          </p:blipFill>
          <p:spPr>
            <a:xfrm>
              <a:off x="1254252" y="1904987"/>
              <a:ext cx="4194048"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pic>
          <p:nvPicPr>
            <p:cNvPr id="10" name="object 10"/>
            <p:cNvPicPr/>
            <p:nvPr/>
          </p:nvPicPr>
          <p:blipFill>
            <a:blip r:embed="rId5" cstate="print"/>
            <a:stretch>
              <a:fillRect/>
            </a:stretch>
          </p:blipFill>
          <p:spPr>
            <a:xfrm>
              <a:off x="1335019" y="2813213"/>
              <a:ext cx="9514340" cy="870371"/>
            </a:xfrm>
            <a:prstGeom prst="rect">
              <a:avLst/>
            </a:prstGeom>
          </p:spPr>
        </p:pic>
        <p:pic>
          <p:nvPicPr>
            <p:cNvPr id="11" name="object 11"/>
            <p:cNvPicPr/>
            <p:nvPr/>
          </p:nvPicPr>
          <p:blipFill>
            <a:blip r:embed="rId6" cstate="print"/>
            <a:stretch>
              <a:fillRect/>
            </a:stretch>
          </p:blipFill>
          <p:spPr>
            <a:xfrm>
              <a:off x="1254252" y="2834627"/>
              <a:ext cx="3506724" cy="899172"/>
            </a:xfrm>
            <a:prstGeom prst="rect">
              <a:avLst/>
            </a:prstGeom>
          </p:spPr>
        </p:pic>
        <p:sp>
          <p:nvSpPr>
            <p:cNvPr id="12" name="object 12"/>
            <p:cNvSpPr/>
            <p:nvPr/>
          </p:nvSpPr>
          <p:spPr>
            <a:xfrm>
              <a:off x="1370076" y="2828544"/>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1"/>
                  </a:lnTo>
                  <a:lnTo>
                    <a:pt x="0" y="670559"/>
                  </a:lnTo>
                  <a:lnTo>
                    <a:pt x="6839" y="712939"/>
                  </a:lnTo>
                  <a:lnTo>
                    <a:pt x="25883" y="749753"/>
                  </a:lnTo>
                  <a:lnTo>
                    <a:pt x="54918" y="778788"/>
                  </a:lnTo>
                  <a:lnTo>
                    <a:pt x="91732" y="797832"/>
                  </a:lnTo>
                  <a:lnTo>
                    <a:pt x="134112" y="804671"/>
                  </a:lnTo>
                  <a:lnTo>
                    <a:pt x="9314688" y="804671"/>
                  </a:lnTo>
                  <a:lnTo>
                    <a:pt x="9357067" y="797832"/>
                  </a:lnTo>
                  <a:lnTo>
                    <a:pt x="9393881" y="778788"/>
                  </a:lnTo>
                  <a:lnTo>
                    <a:pt x="9422916" y="749753"/>
                  </a:lnTo>
                  <a:lnTo>
                    <a:pt x="9441960" y="712939"/>
                  </a:lnTo>
                  <a:lnTo>
                    <a:pt x="9448800" y="670559"/>
                  </a:lnTo>
                  <a:lnTo>
                    <a:pt x="9448800" y="134111"/>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sp>
          <p:nvSpPr>
            <p:cNvPr id="13" name="object 13"/>
            <p:cNvSpPr/>
            <p:nvPr/>
          </p:nvSpPr>
          <p:spPr>
            <a:xfrm>
              <a:off x="1370076" y="2828544"/>
              <a:ext cx="9448800" cy="805180"/>
            </a:xfrm>
            <a:custGeom>
              <a:avLst/>
              <a:gdLst/>
              <a:ahLst/>
              <a:cxnLst/>
              <a:rect l="l" t="t" r="r" b="b"/>
              <a:pathLst>
                <a:path w="9448800" h="805179">
                  <a:moveTo>
                    <a:pt x="0" y="134111"/>
                  </a:moveTo>
                  <a:lnTo>
                    <a:pt x="6839" y="91732"/>
                  </a:lnTo>
                  <a:lnTo>
                    <a:pt x="25883" y="54918"/>
                  </a:lnTo>
                  <a:lnTo>
                    <a:pt x="54918" y="25883"/>
                  </a:lnTo>
                  <a:lnTo>
                    <a:pt x="91732" y="6839"/>
                  </a:lnTo>
                  <a:lnTo>
                    <a:pt x="134112" y="0"/>
                  </a:lnTo>
                  <a:lnTo>
                    <a:pt x="9314688" y="0"/>
                  </a:lnTo>
                  <a:lnTo>
                    <a:pt x="9357067" y="6839"/>
                  </a:lnTo>
                  <a:lnTo>
                    <a:pt x="9393881" y="25883"/>
                  </a:lnTo>
                  <a:lnTo>
                    <a:pt x="9422916" y="54918"/>
                  </a:lnTo>
                  <a:lnTo>
                    <a:pt x="9441960" y="91732"/>
                  </a:lnTo>
                  <a:lnTo>
                    <a:pt x="9448800" y="134111"/>
                  </a:lnTo>
                  <a:lnTo>
                    <a:pt x="9448800" y="670559"/>
                  </a:lnTo>
                  <a:lnTo>
                    <a:pt x="9441960" y="712939"/>
                  </a:lnTo>
                  <a:lnTo>
                    <a:pt x="9422916" y="749753"/>
                  </a:lnTo>
                  <a:lnTo>
                    <a:pt x="9393881" y="778788"/>
                  </a:lnTo>
                  <a:lnTo>
                    <a:pt x="9357067" y="797832"/>
                  </a:lnTo>
                  <a:lnTo>
                    <a:pt x="9314688" y="804671"/>
                  </a:lnTo>
                  <a:lnTo>
                    <a:pt x="134112" y="804671"/>
                  </a:lnTo>
                  <a:lnTo>
                    <a:pt x="91732" y="797832"/>
                  </a:lnTo>
                  <a:lnTo>
                    <a:pt x="54918" y="778788"/>
                  </a:lnTo>
                  <a:lnTo>
                    <a:pt x="25883" y="749753"/>
                  </a:lnTo>
                  <a:lnTo>
                    <a:pt x="6839" y="712939"/>
                  </a:lnTo>
                  <a:lnTo>
                    <a:pt x="0" y="670559"/>
                  </a:lnTo>
                  <a:lnTo>
                    <a:pt x="0" y="134111"/>
                  </a:lnTo>
                  <a:close/>
                </a:path>
              </a:pathLst>
            </a:custGeom>
            <a:ln w="3175">
              <a:solidFill>
                <a:srgbClr val="375F92"/>
              </a:solidFill>
            </a:ln>
          </p:spPr>
          <p:txBody>
            <a:bodyPr wrap="square" lIns="0" tIns="0" rIns="0" bIns="0" rtlCol="0"/>
            <a:lstStyle/>
            <a:p>
              <a:endParaRPr dirty="0"/>
            </a:p>
          </p:txBody>
        </p:sp>
        <p:pic>
          <p:nvPicPr>
            <p:cNvPr id="14" name="object 14"/>
            <p:cNvPicPr/>
            <p:nvPr/>
          </p:nvPicPr>
          <p:blipFill>
            <a:blip r:embed="rId2" cstate="print"/>
            <a:stretch>
              <a:fillRect/>
            </a:stretch>
          </p:blipFill>
          <p:spPr>
            <a:xfrm>
              <a:off x="1336540" y="3744464"/>
              <a:ext cx="9511298" cy="867174"/>
            </a:xfrm>
            <a:prstGeom prst="rect">
              <a:avLst/>
            </a:prstGeom>
          </p:spPr>
        </p:pic>
        <p:pic>
          <p:nvPicPr>
            <p:cNvPr id="15" name="object 15"/>
            <p:cNvPicPr/>
            <p:nvPr/>
          </p:nvPicPr>
          <p:blipFill>
            <a:blip r:embed="rId7" cstate="print"/>
            <a:stretch>
              <a:fillRect/>
            </a:stretch>
          </p:blipFill>
          <p:spPr>
            <a:xfrm>
              <a:off x="1254252" y="3762743"/>
              <a:ext cx="3483864" cy="899172"/>
            </a:xfrm>
            <a:prstGeom prst="rect">
              <a:avLst/>
            </a:prstGeom>
          </p:spPr>
        </p:pic>
        <p:sp>
          <p:nvSpPr>
            <p:cNvPr id="16" name="object 16"/>
            <p:cNvSpPr/>
            <p:nvPr/>
          </p:nvSpPr>
          <p:spPr>
            <a:xfrm>
              <a:off x="1370076" y="3758183"/>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548ED4"/>
            </a:solidFill>
          </p:spPr>
          <p:txBody>
            <a:bodyPr wrap="square" lIns="0" tIns="0" rIns="0" bIns="0" rtlCol="0"/>
            <a:lstStyle/>
            <a:p>
              <a:endParaRPr dirty="0"/>
            </a:p>
          </p:txBody>
        </p:sp>
        <p:pic>
          <p:nvPicPr>
            <p:cNvPr id="17" name="object 17"/>
            <p:cNvPicPr/>
            <p:nvPr/>
          </p:nvPicPr>
          <p:blipFill>
            <a:blip r:embed="rId2" cstate="print"/>
            <a:stretch>
              <a:fillRect/>
            </a:stretch>
          </p:blipFill>
          <p:spPr>
            <a:xfrm>
              <a:off x="1336540" y="4672580"/>
              <a:ext cx="9511298" cy="867174"/>
            </a:xfrm>
            <a:prstGeom prst="rect">
              <a:avLst/>
            </a:prstGeom>
          </p:spPr>
        </p:pic>
        <p:pic>
          <p:nvPicPr>
            <p:cNvPr id="18" name="object 18"/>
            <p:cNvPicPr/>
            <p:nvPr/>
          </p:nvPicPr>
          <p:blipFill>
            <a:blip r:embed="rId8" cstate="print"/>
            <a:stretch>
              <a:fillRect/>
            </a:stretch>
          </p:blipFill>
          <p:spPr>
            <a:xfrm>
              <a:off x="1254252" y="4692395"/>
              <a:ext cx="4550664" cy="899172"/>
            </a:xfrm>
            <a:prstGeom prst="rect">
              <a:avLst/>
            </a:prstGeom>
          </p:spPr>
        </p:pic>
        <p:sp>
          <p:nvSpPr>
            <p:cNvPr id="19" name="object 19"/>
            <p:cNvSpPr/>
            <p:nvPr/>
          </p:nvSpPr>
          <p:spPr>
            <a:xfrm>
              <a:off x="1370076" y="4686299"/>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pic>
          <p:nvPicPr>
            <p:cNvPr id="20" name="object 20"/>
            <p:cNvPicPr/>
            <p:nvPr/>
          </p:nvPicPr>
          <p:blipFill>
            <a:blip r:embed="rId2" cstate="print"/>
            <a:stretch>
              <a:fillRect/>
            </a:stretch>
          </p:blipFill>
          <p:spPr>
            <a:xfrm>
              <a:off x="1336540" y="5602208"/>
              <a:ext cx="9511298" cy="867174"/>
            </a:xfrm>
            <a:prstGeom prst="rect">
              <a:avLst/>
            </a:prstGeom>
          </p:spPr>
        </p:pic>
        <p:pic>
          <p:nvPicPr>
            <p:cNvPr id="21" name="object 21"/>
            <p:cNvPicPr/>
            <p:nvPr/>
          </p:nvPicPr>
          <p:blipFill>
            <a:blip r:embed="rId9" cstate="print"/>
            <a:stretch>
              <a:fillRect/>
            </a:stretch>
          </p:blipFill>
          <p:spPr>
            <a:xfrm>
              <a:off x="1254252" y="5620512"/>
              <a:ext cx="2887980" cy="899172"/>
            </a:xfrm>
            <a:prstGeom prst="rect">
              <a:avLst/>
            </a:prstGeom>
          </p:spPr>
        </p:pic>
        <p:sp>
          <p:nvSpPr>
            <p:cNvPr id="22" name="object 22"/>
            <p:cNvSpPr/>
            <p:nvPr/>
          </p:nvSpPr>
          <p:spPr>
            <a:xfrm>
              <a:off x="1370076" y="5615939"/>
              <a:ext cx="9448800" cy="805180"/>
            </a:xfrm>
            <a:custGeom>
              <a:avLst/>
              <a:gdLst/>
              <a:ahLst/>
              <a:cxnLst/>
              <a:rect l="l" t="t" r="r" b="b"/>
              <a:pathLst>
                <a:path w="9448800" h="805179">
                  <a:moveTo>
                    <a:pt x="9314688" y="0"/>
                  </a:moveTo>
                  <a:lnTo>
                    <a:pt x="134112" y="0"/>
                  </a:lnTo>
                  <a:lnTo>
                    <a:pt x="91732" y="6837"/>
                  </a:lnTo>
                  <a:lnTo>
                    <a:pt x="54918" y="25876"/>
                  </a:lnTo>
                  <a:lnTo>
                    <a:pt x="25883" y="54907"/>
                  </a:lnTo>
                  <a:lnTo>
                    <a:pt x="6839" y="91722"/>
                  </a:lnTo>
                  <a:lnTo>
                    <a:pt x="0" y="134112"/>
                  </a:lnTo>
                  <a:lnTo>
                    <a:pt x="0" y="670560"/>
                  </a:lnTo>
                  <a:lnTo>
                    <a:pt x="6839" y="712949"/>
                  </a:lnTo>
                  <a:lnTo>
                    <a:pt x="25883" y="749764"/>
                  </a:lnTo>
                  <a:lnTo>
                    <a:pt x="54918" y="778795"/>
                  </a:lnTo>
                  <a:lnTo>
                    <a:pt x="91732" y="797834"/>
                  </a:lnTo>
                  <a:lnTo>
                    <a:pt x="134112" y="804672"/>
                  </a:lnTo>
                  <a:lnTo>
                    <a:pt x="9314688" y="804672"/>
                  </a:lnTo>
                  <a:lnTo>
                    <a:pt x="9357067" y="797834"/>
                  </a:lnTo>
                  <a:lnTo>
                    <a:pt x="9393881" y="778795"/>
                  </a:lnTo>
                  <a:lnTo>
                    <a:pt x="9422916" y="749764"/>
                  </a:lnTo>
                  <a:lnTo>
                    <a:pt x="9441960" y="712949"/>
                  </a:lnTo>
                  <a:lnTo>
                    <a:pt x="9448800" y="670560"/>
                  </a:lnTo>
                  <a:lnTo>
                    <a:pt x="9448800" y="134112"/>
                  </a:lnTo>
                  <a:lnTo>
                    <a:pt x="9441960" y="91722"/>
                  </a:lnTo>
                  <a:lnTo>
                    <a:pt x="9422916" y="54907"/>
                  </a:lnTo>
                  <a:lnTo>
                    <a:pt x="9393881" y="25876"/>
                  </a:lnTo>
                  <a:lnTo>
                    <a:pt x="9357067" y="6837"/>
                  </a:lnTo>
                  <a:lnTo>
                    <a:pt x="9314688" y="0"/>
                  </a:lnTo>
                  <a:close/>
                </a:path>
              </a:pathLst>
            </a:custGeom>
            <a:solidFill>
              <a:srgbClr val="0F243E"/>
            </a:solidFill>
          </p:spPr>
          <p:txBody>
            <a:bodyPr wrap="square" lIns="0" tIns="0" rIns="0" bIns="0" rtlCol="0"/>
            <a:lstStyle/>
            <a:p>
              <a:endParaRPr dirty="0"/>
            </a:p>
          </p:txBody>
        </p:sp>
      </p:grpSp>
      <p:sp>
        <p:nvSpPr>
          <p:cNvPr id="23" name="object 23"/>
          <p:cNvSpPr txBox="1"/>
          <p:nvPr/>
        </p:nvSpPr>
        <p:spPr>
          <a:xfrm>
            <a:off x="1518666" y="1068451"/>
            <a:ext cx="4026535" cy="5166995"/>
          </a:xfrm>
          <a:prstGeom prst="rect">
            <a:avLst/>
          </a:prstGeom>
        </p:spPr>
        <p:txBody>
          <a:bodyPr vert="horz" wrap="square" lIns="0" tIns="13335" rIns="0" bIns="0" rtlCol="0">
            <a:spAutoFit/>
          </a:bodyPr>
          <a:lstStyle/>
          <a:p>
            <a:pPr marL="12700">
              <a:lnSpc>
                <a:spcPct val="100000"/>
              </a:lnSpc>
              <a:spcBef>
                <a:spcPts val="105"/>
              </a:spcBef>
            </a:pPr>
            <a:r>
              <a:rPr sz="3200" b="1" dirty="0">
                <a:solidFill>
                  <a:srgbClr val="FFFFFF"/>
                </a:solidFill>
                <a:latin typeface="Times New Roman"/>
                <a:cs typeface="Times New Roman"/>
              </a:rPr>
              <a:t>RSA</a:t>
            </a:r>
            <a:endParaRPr sz="3200" dirty="0">
              <a:latin typeface="Times New Roman"/>
              <a:cs typeface="Times New Roman"/>
            </a:endParaRPr>
          </a:p>
          <a:p>
            <a:pPr marL="12700" marR="456565">
              <a:lnSpc>
                <a:spcPct val="190500"/>
              </a:lnSpc>
              <a:spcBef>
                <a:spcPts val="60"/>
              </a:spcBef>
            </a:pPr>
            <a:r>
              <a:rPr sz="3200" b="1" dirty="0">
                <a:solidFill>
                  <a:srgbClr val="FFFFFF"/>
                </a:solidFill>
                <a:latin typeface="Times New Roman"/>
                <a:cs typeface="Times New Roman"/>
              </a:rPr>
              <a:t>RSA</a:t>
            </a:r>
            <a:r>
              <a:rPr sz="3200" b="1" spc="-180" dirty="0">
                <a:solidFill>
                  <a:srgbClr val="FFFFFF"/>
                </a:solidFill>
                <a:latin typeface="Times New Roman"/>
                <a:cs typeface="Times New Roman"/>
              </a:rPr>
              <a:t> </a:t>
            </a:r>
            <a:r>
              <a:rPr sz="3200" b="1" dirty="0">
                <a:solidFill>
                  <a:srgbClr val="FFFFFF"/>
                </a:solidFill>
                <a:latin typeface="Times New Roman"/>
                <a:cs typeface="Times New Roman"/>
              </a:rPr>
              <a:t>Key</a:t>
            </a:r>
            <a:r>
              <a:rPr sz="3200" b="1" spc="-15" dirty="0">
                <a:solidFill>
                  <a:srgbClr val="FFFFFF"/>
                </a:solidFill>
                <a:latin typeface="Times New Roman"/>
                <a:cs typeface="Times New Roman"/>
              </a:rPr>
              <a:t> </a:t>
            </a:r>
            <a:r>
              <a:rPr sz="3200" b="1" dirty="0">
                <a:solidFill>
                  <a:srgbClr val="FFFFFF"/>
                </a:solidFill>
                <a:latin typeface="Times New Roman"/>
                <a:cs typeface="Times New Roman"/>
              </a:rPr>
              <a:t>g</a:t>
            </a:r>
            <a:r>
              <a:rPr sz="3200" b="1" spc="5" dirty="0">
                <a:solidFill>
                  <a:srgbClr val="FFFFFF"/>
                </a:solidFill>
                <a:latin typeface="Times New Roman"/>
                <a:cs typeface="Times New Roman"/>
              </a:rPr>
              <a:t>e</a:t>
            </a:r>
            <a:r>
              <a:rPr sz="3200" b="1" dirty="0">
                <a:solidFill>
                  <a:srgbClr val="FFFFFF"/>
                </a:solidFill>
                <a:latin typeface="Times New Roman"/>
                <a:cs typeface="Times New Roman"/>
              </a:rPr>
              <a:t>ner</a:t>
            </a:r>
            <a:r>
              <a:rPr sz="3200" b="1" spc="5" dirty="0">
                <a:solidFill>
                  <a:srgbClr val="FFFFFF"/>
                </a:solidFill>
                <a:latin typeface="Times New Roman"/>
                <a:cs typeface="Times New Roman"/>
              </a:rPr>
              <a:t>a</a:t>
            </a:r>
            <a:r>
              <a:rPr sz="3200" b="1" dirty="0">
                <a:solidFill>
                  <a:srgbClr val="FFFFFF"/>
                </a:solidFill>
                <a:latin typeface="Times New Roman"/>
                <a:cs typeface="Times New Roman"/>
              </a:rPr>
              <a:t>tion  RSA Encryption </a:t>
            </a:r>
            <a:r>
              <a:rPr sz="3200" b="1" spc="5" dirty="0">
                <a:solidFill>
                  <a:srgbClr val="FFFFFF"/>
                </a:solidFill>
                <a:latin typeface="Times New Roman"/>
                <a:cs typeface="Times New Roman"/>
              </a:rPr>
              <a:t> </a:t>
            </a:r>
            <a:r>
              <a:rPr sz="3200" b="1" dirty="0">
                <a:solidFill>
                  <a:srgbClr val="0F243E"/>
                </a:solidFill>
                <a:latin typeface="Times New Roman"/>
                <a:cs typeface="Times New Roman"/>
              </a:rPr>
              <a:t>RSA</a:t>
            </a:r>
            <a:r>
              <a:rPr sz="3200" b="1" spc="-190" dirty="0">
                <a:solidFill>
                  <a:srgbClr val="0F243E"/>
                </a:solidFill>
                <a:latin typeface="Times New Roman"/>
                <a:cs typeface="Times New Roman"/>
              </a:rPr>
              <a:t> </a:t>
            </a:r>
            <a:r>
              <a:rPr sz="3200" b="1" dirty="0">
                <a:solidFill>
                  <a:srgbClr val="0F243E"/>
                </a:solidFill>
                <a:latin typeface="Times New Roman"/>
                <a:cs typeface="Times New Roman"/>
              </a:rPr>
              <a:t>Decryption</a:t>
            </a:r>
            <a:endParaRPr sz="3200" dirty="0">
              <a:latin typeface="Times New Roman"/>
              <a:cs typeface="Times New Roman"/>
            </a:endParaRPr>
          </a:p>
          <a:p>
            <a:pPr marL="12700" marR="5080">
              <a:lnSpc>
                <a:spcPts val="7309"/>
              </a:lnSpc>
              <a:spcBef>
                <a:spcPts val="625"/>
              </a:spcBef>
            </a:pPr>
            <a:r>
              <a:rPr sz="3200" b="1" dirty="0">
                <a:solidFill>
                  <a:srgbClr val="FFFFFF"/>
                </a:solidFill>
                <a:latin typeface="Times New Roman"/>
                <a:cs typeface="Times New Roman"/>
              </a:rPr>
              <a:t>A</a:t>
            </a:r>
            <a:r>
              <a:rPr sz="3200" b="1" spc="-200" dirty="0">
                <a:solidFill>
                  <a:srgbClr val="FFFFFF"/>
                </a:solidFill>
                <a:latin typeface="Times New Roman"/>
                <a:cs typeface="Times New Roman"/>
              </a:rPr>
              <a:t> </a:t>
            </a:r>
            <a:r>
              <a:rPr sz="3200" b="1" dirty="0">
                <a:solidFill>
                  <a:srgbClr val="FFFFFF"/>
                </a:solidFill>
                <a:latin typeface="Times New Roman"/>
                <a:cs typeface="Times New Roman"/>
              </a:rPr>
              <a:t>Real</a:t>
            </a:r>
            <a:r>
              <a:rPr sz="3200" b="1" spc="-105" dirty="0">
                <a:solidFill>
                  <a:srgbClr val="FFFFFF"/>
                </a:solidFill>
                <a:latin typeface="Times New Roman"/>
                <a:cs typeface="Times New Roman"/>
              </a:rPr>
              <a:t> </a:t>
            </a:r>
            <a:r>
              <a:rPr sz="3200" b="1" spc="-35" dirty="0">
                <a:solidFill>
                  <a:srgbClr val="FFFFFF"/>
                </a:solidFill>
                <a:latin typeface="Times New Roman"/>
                <a:cs typeface="Times New Roman"/>
              </a:rPr>
              <a:t>World</a:t>
            </a:r>
            <a:r>
              <a:rPr sz="3200" b="1" spc="-45" dirty="0">
                <a:solidFill>
                  <a:srgbClr val="FFFFFF"/>
                </a:solidFill>
                <a:latin typeface="Times New Roman"/>
                <a:cs typeface="Times New Roman"/>
              </a:rPr>
              <a:t> </a:t>
            </a:r>
            <a:r>
              <a:rPr sz="3200" b="1" dirty="0">
                <a:solidFill>
                  <a:srgbClr val="FFFFFF"/>
                </a:solidFill>
                <a:latin typeface="Times New Roman"/>
                <a:cs typeface="Times New Roman"/>
              </a:rPr>
              <a:t>Example </a:t>
            </a:r>
            <a:r>
              <a:rPr sz="3200" b="1" spc="-785" dirty="0">
                <a:solidFill>
                  <a:srgbClr val="FFFFFF"/>
                </a:solidFill>
                <a:latin typeface="Times New Roman"/>
                <a:cs typeface="Times New Roman"/>
              </a:rPr>
              <a:t> </a:t>
            </a:r>
            <a:r>
              <a:rPr sz="3200" b="1" dirty="0">
                <a:solidFill>
                  <a:srgbClr val="FFFFFF"/>
                </a:solidFill>
                <a:latin typeface="Times New Roman"/>
                <a:cs typeface="Times New Roman"/>
              </a:rPr>
              <a:t>RSA</a:t>
            </a:r>
            <a:r>
              <a:rPr sz="3200" b="1" spc="-185" dirty="0">
                <a:solidFill>
                  <a:srgbClr val="FFFFFF"/>
                </a:solidFill>
                <a:latin typeface="Times New Roman"/>
                <a:cs typeface="Times New Roman"/>
              </a:rPr>
              <a:t> </a:t>
            </a:r>
            <a:r>
              <a:rPr sz="3200" b="1" spc="-5" dirty="0">
                <a:solidFill>
                  <a:srgbClr val="FFFFFF"/>
                </a:solidFill>
                <a:latin typeface="Times New Roman"/>
                <a:cs typeface="Times New Roman"/>
              </a:rPr>
              <a:t>Security</a:t>
            </a:r>
            <a:endParaRPr sz="3200" dirty="0">
              <a:latin typeface="Times New Roman"/>
              <a:cs typeface="Times New Roman"/>
            </a:endParaRPr>
          </a:p>
        </p:txBody>
      </p:sp>
      <p:sp>
        <p:nvSpPr>
          <p:cNvPr id="24" name="TextBox 23"/>
          <p:cNvSpPr txBox="1"/>
          <p:nvPr/>
        </p:nvSpPr>
        <p:spPr>
          <a:xfrm>
            <a:off x="9608689" y="6393215"/>
            <a:ext cx="2616200" cy="400110"/>
          </a:xfrm>
          <a:prstGeom prst="rect">
            <a:avLst/>
          </a:prstGeom>
          <a:noFill/>
        </p:spPr>
        <p:txBody>
          <a:bodyPr wrap="square" rtlCol="0">
            <a:spAutoFit/>
          </a:bodyPr>
          <a:lstStyle/>
          <a:p>
            <a:pPr algn="ctr"/>
            <a:r>
              <a:rPr lang="en-US" sz="2000" b="1" dirty="0"/>
              <a:t>www.midocean.ae</a:t>
            </a:r>
          </a:p>
        </p:txBody>
      </p:sp>
      <p:pic>
        <p:nvPicPr>
          <p:cNvPr id="25" name="Graphic 21"/>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1095" y="-4697"/>
            <a:ext cx="2305141" cy="763649"/>
          </a:xfrm>
          <a:prstGeom prst="rect">
            <a:avLst/>
          </a:prstGeom>
        </p:spPr>
      </p:pic>
    </p:spTree>
    <p:extLst>
      <p:ext uri="{BB962C8B-B14F-4D97-AF65-F5344CB8AC3E}">
        <p14:creationId xmlns:p14="http://schemas.microsoft.com/office/powerpoint/2010/main" val="2718779078"/>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8870" y="1255488"/>
            <a:ext cx="10812720" cy="487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1349569" y="1467356"/>
            <a:ext cx="5471855" cy="4042773"/>
          </a:xfrm>
          <a:prstGeom prst="rect">
            <a:avLst/>
          </a:prstGeom>
        </p:spPr>
        <p:txBody>
          <a:bodyPr vert="horz" wrap="square" lIns="0" tIns="10795" rIns="0" bIns="0" rtlCol="0">
            <a:spAutoFit/>
          </a:bodyPr>
          <a:lstStyle/>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r>
              <a:rPr lang="en-US" b="1" dirty="0" smtClean="0">
                <a:latin typeface="Alexandria" pitchFamily="2" charset="-78"/>
                <a:cs typeface="Alexandria" pitchFamily="2" charset="-78"/>
              </a:rPr>
              <a:t>C</a:t>
            </a:r>
            <a:r>
              <a:rPr lang="en-US" b="1" dirty="0">
                <a:latin typeface="Alexandria" pitchFamily="2" charset="-78"/>
                <a:cs typeface="Alexandria" pitchFamily="2" charset="-78"/>
              </a:rPr>
              <a:t>= </a:t>
            </a:r>
            <a:r>
              <a:rPr lang="en-US" b="1" dirty="0" err="1">
                <a:latin typeface="Alexandria" pitchFamily="2" charset="-78"/>
                <a:cs typeface="Alexandria" pitchFamily="2" charset="-78"/>
              </a:rPr>
              <a:t>Ciphertext</a:t>
            </a:r>
            <a:endParaRPr lang="en-US" b="1" dirty="0">
              <a:latin typeface="Alexandria" pitchFamily="2" charset="-78"/>
              <a:cs typeface="Alexandria" pitchFamily="2" charset="-78"/>
            </a:endParaRPr>
          </a:p>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r>
              <a:rPr lang="en-US" b="1" dirty="0">
                <a:latin typeface="Alexandria" pitchFamily="2" charset="-78"/>
                <a:cs typeface="Alexandria" pitchFamily="2" charset="-78"/>
              </a:rPr>
              <a:t>m = plaintext</a:t>
            </a:r>
          </a:p>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r>
              <a:rPr lang="en-US" b="1" dirty="0">
                <a:latin typeface="Alexandria" pitchFamily="2" charset="-78"/>
                <a:cs typeface="Alexandria" pitchFamily="2" charset="-78"/>
              </a:rPr>
              <a:t>Private key is (d, n</a:t>
            </a:r>
            <a:r>
              <a:rPr lang="en-US" b="1" dirty="0" smtClean="0">
                <a:latin typeface="Alexandria" pitchFamily="2" charset="-78"/>
                <a:cs typeface="Alexandria" pitchFamily="2" charset="-78"/>
              </a:rPr>
              <a:t>)</a:t>
            </a:r>
          </a:p>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r>
              <a:rPr lang="en-US" b="1" dirty="0">
                <a:latin typeface="Alexandria" pitchFamily="2" charset="-78"/>
                <a:cs typeface="Alexandria" pitchFamily="2" charset="-78"/>
              </a:rPr>
              <a:t>𝑚 = </a:t>
            </a:r>
            <a:r>
              <a:rPr lang="en-US" b="1" dirty="0" smtClean="0">
                <a:latin typeface="Alexandria" pitchFamily="2" charset="-78"/>
                <a:cs typeface="Alexandria" pitchFamily="2" charset="-78"/>
              </a:rPr>
              <a:t>𝐶</a:t>
            </a:r>
            <a:r>
              <a:rPr lang="en-US" b="1" baseline="30000" dirty="0" smtClean="0">
                <a:latin typeface="Alexandria" pitchFamily="2" charset="-78"/>
                <a:cs typeface="Alexandria" pitchFamily="2" charset="-78"/>
              </a:rPr>
              <a:t>𝑑</a:t>
            </a:r>
            <a:r>
              <a:rPr lang="en-US" b="1" dirty="0" smtClean="0">
                <a:latin typeface="Alexandria" pitchFamily="2" charset="-78"/>
                <a:cs typeface="Alexandria" pitchFamily="2" charset="-78"/>
              </a:rPr>
              <a:t> % </a:t>
            </a:r>
            <a:r>
              <a:rPr lang="en-US" b="1" dirty="0">
                <a:latin typeface="Alexandria" pitchFamily="2" charset="-78"/>
                <a:cs typeface="Alexandria" pitchFamily="2" charset="-78"/>
              </a:rPr>
              <a:t>𝑛</a:t>
            </a:r>
          </a:p>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endParaRPr lang="en-US" b="1" dirty="0" smtClean="0">
              <a:latin typeface="Alexandria" pitchFamily="2" charset="-78"/>
              <a:cs typeface="Alexandria" pitchFamily="2" charset="-78"/>
            </a:endParaRPr>
          </a:p>
          <a:p>
            <a:pPr marL="471639" lvl="1" algn="just">
              <a:lnSpc>
                <a:spcPct val="200000"/>
              </a:lnSpc>
              <a:spcBef>
                <a:spcPts val="156"/>
              </a:spcBef>
              <a:buClr>
                <a:srgbClr val="3B822F"/>
              </a:buClr>
              <a:buSzPct val="57142"/>
              <a:tabLst>
                <a:tab pos="757809" algn="l"/>
              </a:tabLst>
            </a:pPr>
            <a:endParaRPr lang="en-US" dirty="0">
              <a:latin typeface="Alexandria" pitchFamily="2" charset="-78"/>
              <a:cs typeface="Alexandria" pitchFamily="2" charset="-78"/>
            </a:endParaRPr>
          </a:p>
          <a:p>
            <a:pPr marL="471639" lvl="1" algn="just">
              <a:lnSpc>
                <a:spcPct val="200000"/>
              </a:lnSpc>
              <a:spcBef>
                <a:spcPts val="156"/>
              </a:spcBef>
              <a:buClr>
                <a:srgbClr val="3B822F"/>
              </a:buClr>
              <a:buSzPct val="57142"/>
              <a:tabLst>
                <a:tab pos="757809" algn="l"/>
              </a:tabLst>
            </a:pPr>
            <a:endParaRPr lang="en-US" dirty="0">
              <a:latin typeface="Alexandria" pitchFamily="2" charset="-78"/>
              <a:cs typeface="Alexandria" pitchFamily="2" charset="-78"/>
            </a:endParaRPr>
          </a:p>
        </p:txBody>
      </p:sp>
      <p:sp>
        <p:nvSpPr>
          <p:cNvPr id="11" name="Title 1"/>
          <p:cNvSpPr txBox="1">
            <a:spLocks/>
          </p:cNvSpPr>
          <p:nvPr/>
        </p:nvSpPr>
        <p:spPr>
          <a:xfrm>
            <a:off x="2557606" y="672711"/>
            <a:ext cx="8229600" cy="701731"/>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RSA Decryption</a:t>
            </a:r>
            <a:endParaRPr lang="en-US" altLang="en-US" sz="2200" dirty="0">
              <a:latin typeface="Alexandria Black" pitchFamily="2" charset="-78"/>
              <a:ea typeface="ヒラギノ角ゴ Pro W3" charset="-128"/>
              <a:cs typeface="Alexandria Black" pitchFamily="2" charset="-78"/>
            </a:endParaRPr>
          </a:p>
          <a:p>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41650276"/>
      </p:ext>
    </p:extLst>
  </p:cSld>
  <p:clrMapOvr>
    <a:masterClrMapping/>
  </p:clrMapOvr>
  <mc:AlternateContent xmlns:mc="http://schemas.openxmlformats.org/markup-compatibility/2006" xmlns:p14="http://schemas.microsoft.com/office/powerpoint/2010/main">
    <mc:Choice Requires="p14">
      <p:transition p14:dur="10" advTm="300493"/>
    </mc:Choice>
    <mc:Fallback xmlns="">
      <p:transition advTm="300493"/>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8870" y="1255488"/>
            <a:ext cx="10812720" cy="487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1349569" y="1467356"/>
            <a:ext cx="5471855" cy="3252814"/>
          </a:xfrm>
          <a:prstGeom prst="rect">
            <a:avLst/>
          </a:prstGeom>
        </p:spPr>
        <p:txBody>
          <a:bodyPr vert="horz" wrap="square" lIns="0" tIns="10795" rIns="0" bIns="0" rtlCol="0">
            <a:spAutoFit/>
          </a:bodyPr>
          <a:lstStyle/>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r>
              <a:rPr lang="en-US" b="1" dirty="0">
                <a:latin typeface="Alexandria" pitchFamily="2" charset="-78"/>
                <a:cs typeface="Alexandria" pitchFamily="2" charset="-78"/>
              </a:rPr>
              <a:t>C= </a:t>
            </a:r>
            <a:r>
              <a:rPr lang="en-US" b="1" dirty="0" smtClean="0">
                <a:latin typeface="Alexandria" pitchFamily="2" charset="-78"/>
                <a:cs typeface="Alexandria" pitchFamily="2" charset="-78"/>
              </a:rPr>
              <a:t>29</a:t>
            </a:r>
          </a:p>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r>
              <a:rPr lang="en-US" sz="2400" spc="-130" dirty="0">
                <a:solidFill>
                  <a:srgbClr val="0F243E"/>
                </a:solidFill>
                <a:latin typeface="Alexandria" pitchFamily="2" charset="-78"/>
                <a:cs typeface="Alexandria" pitchFamily="2" charset="-78"/>
              </a:rPr>
              <a:t>Private</a:t>
            </a:r>
            <a:r>
              <a:rPr lang="en-US" sz="2400" spc="70" dirty="0">
                <a:solidFill>
                  <a:srgbClr val="0F243E"/>
                </a:solidFill>
                <a:latin typeface="Alexandria" pitchFamily="2" charset="-78"/>
                <a:cs typeface="Alexandria" pitchFamily="2" charset="-78"/>
              </a:rPr>
              <a:t> </a:t>
            </a:r>
            <a:r>
              <a:rPr lang="en-US" sz="2400" spc="-130" dirty="0">
                <a:solidFill>
                  <a:srgbClr val="0F243E"/>
                </a:solidFill>
                <a:latin typeface="Alexandria" pitchFamily="2" charset="-78"/>
                <a:cs typeface="Alexandria" pitchFamily="2" charset="-78"/>
              </a:rPr>
              <a:t>key</a:t>
            </a:r>
            <a:r>
              <a:rPr lang="en-US" sz="2400" spc="80" dirty="0">
                <a:solidFill>
                  <a:srgbClr val="0F243E"/>
                </a:solidFill>
                <a:latin typeface="Alexandria" pitchFamily="2" charset="-78"/>
                <a:cs typeface="Alexandria" pitchFamily="2" charset="-78"/>
              </a:rPr>
              <a:t> </a:t>
            </a:r>
            <a:r>
              <a:rPr lang="en-US" sz="2400" spc="-140" dirty="0">
                <a:solidFill>
                  <a:srgbClr val="0F243E"/>
                </a:solidFill>
                <a:latin typeface="Alexandria" pitchFamily="2" charset="-78"/>
                <a:cs typeface="Alexandria" pitchFamily="2" charset="-78"/>
              </a:rPr>
              <a:t>is</a:t>
            </a:r>
            <a:r>
              <a:rPr lang="en-US" sz="2400" spc="70" dirty="0">
                <a:solidFill>
                  <a:srgbClr val="0F243E"/>
                </a:solidFill>
                <a:latin typeface="Alexandria" pitchFamily="2" charset="-78"/>
                <a:cs typeface="Alexandria" pitchFamily="2" charset="-78"/>
              </a:rPr>
              <a:t> </a:t>
            </a:r>
            <a:r>
              <a:rPr lang="en-US" sz="2400" spc="-40" dirty="0">
                <a:solidFill>
                  <a:srgbClr val="0F243E"/>
                </a:solidFill>
                <a:latin typeface="Alexandria" pitchFamily="2" charset="-78"/>
                <a:cs typeface="Alexandria" pitchFamily="2" charset="-78"/>
              </a:rPr>
              <a:t>(d,</a:t>
            </a:r>
            <a:r>
              <a:rPr lang="en-US" sz="2400" spc="75" dirty="0">
                <a:solidFill>
                  <a:srgbClr val="0F243E"/>
                </a:solidFill>
                <a:latin typeface="Alexandria" pitchFamily="2" charset="-78"/>
                <a:cs typeface="Alexandria" pitchFamily="2" charset="-78"/>
              </a:rPr>
              <a:t> </a:t>
            </a:r>
            <a:r>
              <a:rPr lang="en-US" sz="2400" spc="-120" dirty="0">
                <a:solidFill>
                  <a:srgbClr val="0F243E"/>
                </a:solidFill>
                <a:latin typeface="Alexandria" pitchFamily="2" charset="-78"/>
                <a:cs typeface="Alexandria" pitchFamily="2" charset="-78"/>
              </a:rPr>
              <a:t>n)</a:t>
            </a:r>
            <a:r>
              <a:rPr lang="en-US" sz="2400" spc="70" dirty="0">
                <a:solidFill>
                  <a:srgbClr val="0F243E"/>
                </a:solidFill>
                <a:latin typeface="Alexandria" pitchFamily="2" charset="-78"/>
                <a:cs typeface="Alexandria" pitchFamily="2" charset="-78"/>
              </a:rPr>
              <a:t> </a:t>
            </a:r>
            <a:r>
              <a:rPr lang="en-US" sz="2400" spc="-25" dirty="0">
                <a:solidFill>
                  <a:srgbClr val="0F243E"/>
                </a:solidFill>
                <a:latin typeface="Alexandria" pitchFamily="2" charset="-78"/>
                <a:cs typeface="Alexandria" pitchFamily="2" charset="-78"/>
              </a:rPr>
              <a:t>=&gt;</a:t>
            </a:r>
            <a:r>
              <a:rPr lang="en-US" sz="2400" spc="70" dirty="0">
                <a:solidFill>
                  <a:srgbClr val="0F243E"/>
                </a:solidFill>
                <a:latin typeface="Alexandria" pitchFamily="2" charset="-78"/>
                <a:cs typeface="Alexandria" pitchFamily="2" charset="-78"/>
              </a:rPr>
              <a:t> </a:t>
            </a:r>
            <a:r>
              <a:rPr lang="en-US" sz="2400" spc="-15" dirty="0">
                <a:solidFill>
                  <a:srgbClr val="0F243E"/>
                </a:solidFill>
                <a:latin typeface="Alexandria" pitchFamily="2" charset="-78"/>
                <a:cs typeface="Alexandria" pitchFamily="2" charset="-78"/>
              </a:rPr>
              <a:t>(3,</a:t>
            </a:r>
            <a:r>
              <a:rPr lang="en-US" sz="2400" spc="75" dirty="0">
                <a:solidFill>
                  <a:srgbClr val="0F243E"/>
                </a:solidFill>
                <a:latin typeface="Alexandria" pitchFamily="2" charset="-78"/>
                <a:cs typeface="Alexandria" pitchFamily="2" charset="-78"/>
              </a:rPr>
              <a:t> </a:t>
            </a:r>
            <a:r>
              <a:rPr lang="en-US" sz="2400" spc="-5" dirty="0">
                <a:solidFill>
                  <a:srgbClr val="0F243E"/>
                </a:solidFill>
                <a:latin typeface="Alexandria" pitchFamily="2" charset="-78"/>
                <a:cs typeface="Alexandria" pitchFamily="2" charset="-78"/>
              </a:rPr>
              <a:t>33</a:t>
            </a:r>
            <a:r>
              <a:rPr lang="en-US" sz="2400" spc="-5" dirty="0" smtClean="0">
                <a:solidFill>
                  <a:srgbClr val="0F243E"/>
                </a:solidFill>
                <a:latin typeface="Alexandria" pitchFamily="2" charset="-78"/>
                <a:cs typeface="Alexandria" pitchFamily="2" charset="-78"/>
              </a:rPr>
              <a:t>)</a:t>
            </a:r>
          </a:p>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r>
              <a:rPr lang="en-US" sz="2400" b="1" spc="5" dirty="0">
                <a:solidFill>
                  <a:srgbClr val="0F243E"/>
                </a:solidFill>
                <a:latin typeface="Alexandria" pitchFamily="2" charset="-78"/>
                <a:cs typeface="Alexandria" pitchFamily="2" charset="-78"/>
              </a:rPr>
              <a:t>𝑚</a:t>
            </a:r>
            <a:r>
              <a:rPr lang="en-US" sz="2400" b="1" spc="320" dirty="0">
                <a:solidFill>
                  <a:srgbClr val="0F243E"/>
                </a:solidFill>
                <a:latin typeface="Alexandria" pitchFamily="2" charset="-78"/>
                <a:cs typeface="Alexandria" pitchFamily="2" charset="-78"/>
              </a:rPr>
              <a:t> </a:t>
            </a:r>
            <a:r>
              <a:rPr lang="en-US" sz="2400" b="1" dirty="0">
                <a:solidFill>
                  <a:srgbClr val="0F243E"/>
                </a:solidFill>
                <a:latin typeface="Alexandria" pitchFamily="2" charset="-78"/>
                <a:cs typeface="Alexandria" pitchFamily="2" charset="-78"/>
              </a:rPr>
              <a:t>=</a:t>
            </a:r>
            <a:r>
              <a:rPr lang="en-US" sz="2400" b="1" spc="254" dirty="0">
                <a:solidFill>
                  <a:srgbClr val="0F243E"/>
                </a:solidFill>
                <a:latin typeface="Alexandria" pitchFamily="2" charset="-78"/>
                <a:cs typeface="Alexandria" pitchFamily="2" charset="-78"/>
              </a:rPr>
              <a:t> </a:t>
            </a:r>
            <a:r>
              <a:rPr lang="en-US" sz="2400" b="1" spc="170" dirty="0">
                <a:solidFill>
                  <a:srgbClr val="0F243E"/>
                </a:solidFill>
                <a:latin typeface="Alexandria" pitchFamily="2" charset="-78"/>
                <a:cs typeface="Alexandria" pitchFamily="2" charset="-78"/>
              </a:rPr>
              <a:t>𝐶</a:t>
            </a:r>
            <a:r>
              <a:rPr lang="en-US" sz="2800" b="1" spc="254" baseline="27777" dirty="0">
                <a:solidFill>
                  <a:srgbClr val="0F243E"/>
                </a:solidFill>
                <a:latin typeface="Alexandria" pitchFamily="2" charset="-78"/>
                <a:cs typeface="Alexandria" pitchFamily="2" charset="-78"/>
              </a:rPr>
              <a:t>3	</a:t>
            </a:r>
            <a:r>
              <a:rPr lang="en-US" sz="2400" b="1" spc="5" dirty="0">
                <a:solidFill>
                  <a:srgbClr val="0F243E"/>
                </a:solidFill>
                <a:latin typeface="Alexandria" pitchFamily="2" charset="-78"/>
                <a:cs typeface="Alexandria" pitchFamily="2" charset="-78"/>
              </a:rPr>
              <a:t>%</a:t>
            </a:r>
            <a:r>
              <a:rPr lang="en-US" sz="2400" b="1" spc="-15" dirty="0">
                <a:solidFill>
                  <a:srgbClr val="0F243E"/>
                </a:solidFill>
                <a:latin typeface="Alexandria" pitchFamily="2" charset="-78"/>
                <a:cs typeface="Alexandria" pitchFamily="2" charset="-78"/>
              </a:rPr>
              <a:t> </a:t>
            </a:r>
            <a:r>
              <a:rPr lang="en-US" sz="2400" b="1" dirty="0">
                <a:solidFill>
                  <a:srgbClr val="0F243E"/>
                </a:solidFill>
                <a:latin typeface="Alexandria" pitchFamily="2" charset="-78"/>
                <a:cs typeface="Alexandria" pitchFamily="2" charset="-78"/>
              </a:rPr>
              <a:t>33</a:t>
            </a:r>
            <a:r>
              <a:rPr lang="en-US" sz="2400" b="1" spc="220" dirty="0">
                <a:solidFill>
                  <a:srgbClr val="0F243E"/>
                </a:solidFill>
                <a:latin typeface="Alexandria" pitchFamily="2" charset="-78"/>
                <a:cs typeface="Alexandria" pitchFamily="2" charset="-78"/>
              </a:rPr>
              <a:t> </a:t>
            </a:r>
            <a:r>
              <a:rPr lang="en-US" sz="2400" b="1" dirty="0">
                <a:solidFill>
                  <a:srgbClr val="0F243E"/>
                </a:solidFill>
                <a:latin typeface="Alexandria" pitchFamily="2" charset="-78"/>
                <a:cs typeface="Alexandria" pitchFamily="2" charset="-78"/>
              </a:rPr>
              <a:t>=</a:t>
            </a:r>
            <a:r>
              <a:rPr lang="en-US" sz="2400" b="1" spc="210" dirty="0">
                <a:solidFill>
                  <a:srgbClr val="0F243E"/>
                </a:solidFill>
                <a:latin typeface="Alexandria" pitchFamily="2" charset="-78"/>
                <a:cs typeface="Alexandria" pitchFamily="2" charset="-78"/>
              </a:rPr>
              <a:t> </a:t>
            </a:r>
            <a:r>
              <a:rPr lang="en-US" sz="2400" b="1" dirty="0">
                <a:solidFill>
                  <a:srgbClr val="0F243E"/>
                </a:solidFill>
                <a:latin typeface="Alexandria" pitchFamily="2" charset="-78"/>
                <a:cs typeface="Alexandria" pitchFamily="2" charset="-78"/>
              </a:rPr>
              <a:t>2</a:t>
            </a:r>
            <a:endParaRPr lang="en-US" sz="2400" b="1" dirty="0">
              <a:latin typeface="Alexandria" pitchFamily="2" charset="-78"/>
              <a:cs typeface="Alexandria" pitchFamily="2" charset="-78"/>
            </a:endParaRPr>
          </a:p>
          <a:p>
            <a:pPr marL="471639" lvl="1" algn="just">
              <a:lnSpc>
                <a:spcPct val="200000"/>
              </a:lnSpc>
              <a:spcBef>
                <a:spcPts val="156"/>
              </a:spcBef>
              <a:buClr>
                <a:srgbClr val="3B822F"/>
              </a:buClr>
              <a:buSzPct val="57142"/>
              <a:tabLst>
                <a:tab pos="757809" algn="l"/>
              </a:tabLst>
            </a:pPr>
            <a:endParaRPr lang="en-US" dirty="0">
              <a:latin typeface="Alexandria" pitchFamily="2" charset="-78"/>
              <a:cs typeface="Alexandria" pitchFamily="2" charset="-78"/>
            </a:endParaRPr>
          </a:p>
          <a:p>
            <a:pPr marL="471639" lvl="1" algn="just">
              <a:lnSpc>
                <a:spcPct val="200000"/>
              </a:lnSpc>
              <a:spcBef>
                <a:spcPts val="156"/>
              </a:spcBef>
              <a:buClr>
                <a:srgbClr val="3B822F"/>
              </a:buClr>
              <a:buSzPct val="57142"/>
              <a:tabLst>
                <a:tab pos="757809" algn="l"/>
              </a:tabLst>
            </a:pPr>
            <a:endParaRPr lang="en-US" dirty="0">
              <a:latin typeface="Alexandria" pitchFamily="2" charset="-78"/>
              <a:cs typeface="Alexandria" pitchFamily="2" charset="-78"/>
            </a:endParaRPr>
          </a:p>
        </p:txBody>
      </p:sp>
      <p:sp>
        <p:nvSpPr>
          <p:cNvPr id="11" name="Title 1"/>
          <p:cNvSpPr txBox="1">
            <a:spLocks/>
          </p:cNvSpPr>
          <p:nvPr/>
        </p:nvSpPr>
        <p:spPr>
          <a:xfrm>
            <a:off x="2557606" y="672711"/>
            <a:ext cx="8229600" cy="701731"/>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RSA Decryption </a:t>
            </a:r>
            <a:r>
              <a:rPr lang="en-US" altLang="en-US" sz="2200" dirty="0">
                <a:latin typeface="Alexandria Black" pitchFamily="2" charset="-78"/>
                <a:ea typeface="ヒラギノ角ゴ Pro W3" charset="-128"/>
                <a:cs typeface="Alexandria Black" pitchFamily="2" charset="-78"/>
              </a:rPr>
              <a:t>Example</a:t>
            </a:r>
          </a:p>
          <a:p>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568591385"/>
      </p:ext>
    </p:extLst>
  </p:cSld>
  <p:clrMapOvr>
    <a:masterClrMapping/>
  </p:clrMapOvr>
  <mc:AlternateContent xmlns:mc="http://schemas.openxmlformats.org/markup-compatibility/2006" xmlns:p14="http://schemas.microsoft.com/office/powerpoint/2010/main">
    <mc:Choice Requires="p14">
      <p:transition p14:dur="10" advTm="300493"/>
    </mc:Choice>
    <mc:Fallback xmlns="">
      <p:transition advTm="300493"/>
    </mc:Fallback>
  </mc:AlternateContent>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8870" y="1255488"/>
            <a:ext cx="10812720" cy="487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795529" y="1368595"/>
            <a:ext cx="10314431" cy="4571123"/>
          </a:xfrm>
          <a:prstGeom prst="rect">
            <a:avLst/>
          </a:prstGeom>
        </p:spPr>
        <p:txBody>
          <a:bodyPr vert="horz" wrap="square" lIns="0" tIns="10795" rIns="0" bIns="0" rtlCol="0">
            <a:spAutoFit/>
          </a:bodyPr>
          <a:lstStyle/>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r>
              <a:rPr lang="en-US" dirty="0" smtClean="0">
                <a:latin typeface="Alexandria" pitchFamily="2" charset="-78"/>
                <a:cs typeface="Alexandria" pitchFamily="2" charset="-78"/>
              </a:rPr>
              <a:t>Select </a:t>
            </a:r>
            <a:r>
              <a:rPr lang="en-US" dirty="0">
                <a:latin typeface="Alexandria" pitchFamily="2" charset="-78"/>
                <a:cs typeface="Alexandria" pitchFamily="2" charset="-78"/>
              </a:rPr>
              <a:t>two prime numbers, p = 17 and q = 11.</a:t>
            </a:r>
          </a:p>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r>
              <a:rPr lang="en-US" dirty="0">
                <a:latin typeface="Alexandria" pitchFamily="2" charset="-78"/>
                <a:cs typeface="Alexandria" pitchFamily="2" charset="-78"/>
              </a:rPr>
              <a:t>Calculate n = </a:t>
            </a:r>
            <a:r>
              <a:rPr lang="en-US" dirty="0" err="1">
                <a:latin typeface="Alexandria" pitchFamily="2" charset="-78"/>
                <a:cs typeface="Alexandria" pitchFamily="2" charset="-78"/>
              </a:rPr>
              <a:t>pq</a:t>
            </a:r>
            <a:r>
              <a:rPr lang="en-US" dirty="0">
                <a:latin typeface="Alexandria" pitchFamily="2" charset="-78"/>
                <a:cs typeface="Alexandria" pitchFamily="2" charset="-78"/>
              </a:rPr>
              <a:t> = 17 * 11 = 187.</a:t>
            </a:r>
          </a:p>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r>
              <a:rPr lang="en-US" dirty="0">
                <a:latin typeface="Alexandria" pitchFamily="2" charset="-78"/>
                <a:cs typeface="Alexandria" pitchFamily="2" charset="-78"/>
              </a:rPr>
              <a:t>Calculate </a:t>
            </a:r>
            <a:r>
              <a:rPr lang="en-US" dirty="0" smtClean="0">
                <a:latin typeface="Alexandria" pitchFamily="2" charset="-78"/>
                <a:cs typeface="Alexandria" pitchFamily="2" charset="-78"/>
              </a:rPr>
              <a:t>Z </a:t>
            </a:r>
            <a:r>
              <a:rPr lang="en-US" dirty="0">
                <a:latin typeface="Alexandria" pitchFamily="2" charset="-78"/>
                <a:cs typeface="Alexandria" pitchFamily="2" charset="-78"/>
              </a:rPr>
              <a:t>= (p - 1)(q - 1) = 16 * 10 = 160.</a:t>
            </a:r>
          </a:p>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r>
              <a:rPr lang="en-US" dirty="0">
                <a:latin typeface="Alexandria" pitchFamily="2" charset="-78"/>
                <a:cs typeface="Alexandria" pitchFamily="2" charset="-78"/>
              </a:rPr>
              <a:t>Select	e	such	that	e	is	relatively	prime	to	</a:t>
            </a:r>
            <a:endParaRPr lang="en-US" dirty="0" smtClean="0">
              <a:latin typeface="Alexandria" pitchFamily="2" charset="-78"/>
              <a:cs typeface="Alexandria" pitchFamily="2" charset="-78"/>
            </a:endParaRPr>
          </a:p>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r>
              <a:rPr lang="en-US" dirty="0" smtClean="0">
                <a:latin typeface="Alexandria" pitchFamily="2" charset="-78"/>
                <a:cs typeface="Alexandria" pitchFamily="2" charset="-78"/>
              </a:rPr>
              <a:t>Z</a:t>
            </a:r>
            <a:r>
              <a:rPr lang="en-US" dirty="0">
                <a:latin typeface="Alexandria" pitchFamily="2" charset="-78"/>
                <a:cs typeface="Alexandria" pitchFamily="2" charset="-78"/>
              </a:rPr>
              <a:t>	=	160	and	less	than	</a:t>
            </a:r>
            <a:r>
              <a:rPr lang="en-US" dirty="0" smtClean="0">
                <a:latin typeface="Alexandria" pitchFamily="2" charset="-78"/>
                <a:cs typeface="Alexandria" pitchFamily="2" charset="-78"/>
              </a:rPr>
              <a:t>Z;</a:t>
            </a:r>
            <a:r>
              <a:rPr lang="en-US" dirty="0">
                <a:latin typeface="Alexandria" pitchFamily="2" charset="-78"/>
                <a:cs typeface="Alexandria" pitchFamily="2" charset="-78"/>
              </a:rPr>
              <a:t>	we  choose e = 7.</a:t>
            </a:r>
          </a:p>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r>
              <a:rPr lang="en-US" dirty="0">
                <a:latin typeface="Alexandria" pitchFamily="2" charset="-78"/>
                <a:cs typeface="Alexandria" pitchFamily="2" charset="-78"/>
              </a:rPr>
              <a:t>Determine d such that </a:t>
            </a:r>
            <a:r>
              <a:rPr lang="en-US" dirty="0" err="1" smtClean="0">
                <a:latin typeface="Alexandria" pitchFamily="2" charset="-78"/>
                <a:cs typeface="Alexandria" pitchFamily="2" charset="-78"/>
              </a:rPr>
              <a:t>d.e</a:t>
            </a:r>
            <a:r>
              <a:rPr lang="en-US" dirty="0" smtClean="0">
                <a:latin typeface="Alexandria" pitchFamily="2" charset="-78"/>
                <a:cs typeface="Alexandria" pitchFamily="2" charset="-78"/>
              </a:rPr>
              <a:t> </a:t>
            </a:r>
            <a:r>
              <a:rPr lang="en-US" dirty="0">
                <a:latin typeface="Alexandria" pitchFamily="2" charset="-78"/>
                <a:cs typeface="Alexandria" pitchFamily="2" charset="-78"/>
              </a:rPr>
              <a:t>(mod 160)</a:t>
            </a:r>
            <a:r>
              <a:rPr lang="en-US" dirty="0" smtClean="0">
                <a:latin typeface="Alexandria" pitchFamily="2" charset="-78"/>
                <a:cs typeface="Alexandria" pitchFamily="2" charset="-78"/>
              </a:rPr>
              <a:t> </a:t>
            </a:r>
            <a:r>
              <a:rPr lang="en-US" dirty="0">
                <a:latin typeface="Alexandria" pitchFamily="2" charset="-78"/>
                <a:cs typeface="Alexandria" pitchFamily="2" charset="-78"/>
              </a:rPr>
              <a:t>= 1 </a:t>
            </a:r>
            <a:r>
              <a:rPr lang="en-US" dirty="0" smtClean="0">
                <a:latin typeface="Alexandria" pitchFamily="2" charset="-78"/>
                <a:cs typeface="Alexandria" pitchFamily="2" charset="-78"/>
              </a:rPr>
              <a:t>and </a:t>
            </a:r>
            <a:r>
              <a:rPr lang="en-US" dirty="0">
                <a:latin typeface="Alexandria" pitchFamily="2" charset="-78"/>
                <a:cs typeface="Alexandria" pitchFamily="2" charset="-78"/>
              </a:rPr>
              <a:t>d &lt; 160. The correct value is d =  23, because 23 * 7 = 161 = (1 * 160) + 1</a:t>
            </a:r>
          </a:p>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r>
              <a:rPr lang="en-US" dirty="0">
                <a:latin typeface="Alexandria" pitchFamily="2" charset="-78"/>
                <a:cs typeface="Alexandria" pitchFamily="2" charset="-78"/>
              </a:rPr>
              <a:t>Public Key= {7, 187} and Private Key = {23, 187</a:t>
            </a:r>
            <a:r>
              <a:rPr lang="en-US" dirty="0" smtClean="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11" name="Title 1"/>
          <p:cNvSpPr txBox="1">
            <a:spLocks/>
          </p:cNvSpPr>
          <p:nvPr/>
        </p:nvSpPr>
        <p:spPr>
          <a:xfrm>
            <a:off x="2557606" y="672711"/>
            <a:ext cx="8229600" cy="701731"/>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a:latin typeface="Alexandria Black" pitchFamily="2" charset="-78"/>
                <a:ea typeface="ヒラギノ角ゴ Pro W3" charset="-128"/>
                <a:cs typeface="Alexandria Black" pitchFamily="2" charset="-78"/>
              </a:rPr>
              <a:t>RSA another Example</a:t>
            </a:r>
          </a:p>
          <a:p>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1352480564"/>
      </p:ext>
    </p:extLst>
  </p:cSld>
  <p:clrMapOvr>
    <a:masterClrMapping/>
  </p:clrMapOvr>
  <mc:AlternateContent xmlns:mc="http://schemas.openxmlformats.org/markup-compatibility/2006" xmlns:p14="http://schemas.microsoft.com/office/powerpoint/2010/main">
    <mc:Choice Requires="p14">
      <p:transition p14:dur="10" advTm="300493"/>
    </mc:Choice>
    <mc:Fallback xmlns="">
      <p:transition advTm="300493"/>
    </mc:Fallback>
  </mc:AlternateContent>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ject 3"/>
          <p:cNvPicPr/>
          <p:nvPr/>
        </p:nvPicPr>
        <p:blipFill>
          <a:blip r:embed="rId2" cstate="print"/>
          <a:stretch>
            <a:fillRect/>
          </a:stretch>
        </p:blipFill>
        <p:spPr>
          <a:xfrm>
            <a:off x="2037551" y="2289578"/>
            <a:ext cx="8962295" cy="2528167"/>
          </a:xfrm>
          <a:prstGeom prst="rect">
            <a:avLst/>
          </a:prstGeom>
        </p:spPr>
      </p:pic>
      <p:sp>
        <p:nvSpPr>
          <p:cNvPr id="4" name="TextBox 3"/>
          <p:cNvSpPr txBox="1"/>
          <p:nvPr/>
        </p:nvSpPr>
        <p:spPr>
          <a:xfrm>
            <a:off x="9608689" y="6393215"/>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1095" y="-4697"/>
            <a:ext cx="2305141" cy="763649"/>
          </a:xfrm>
          <a:prstGeom prst="rect">
            <a:avLst/>
          </a:prstGeom>
        </p:spPr>
      </p:pic>
      <p:sp>
        <p:nvSpPr>
          <p:cNvPr id="6"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RSA another Example</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31696715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254252" y="949448"/>
            <a:ext cx="9595485" cy="5570855"/>
            <a:chOff x="1254252" y="949448"/>
            <a:chExt cx="9595485" cy="5570855"/>
          </a:xfrm>
        </p:grpSpPr>
        <p:pic>
          <p:nvPicPr>
            <p:cNvPr id="4" name="object 4"/>
            <p:cNvPicPr/>
            <p:nvPr/>
          </p:nvPicPr>
          <p:blipFill>
            <a:blip r:embed="rId2" cstate="print"/>
            <a:stretch>
              <a:fillRect/>
            </a:stretch>
          </p:blipFill>
          <p:spPr>
            <a:xfrm>
              <a:off x="1336540" y="949448"/>
              <a:ext cx="9511298" cy="867174"/>
            </a:xfrm>
            <a:prstGeom prst="rect">
              <a:avLst/>
            </a:prstGeom>
          </p:spPr>
        </p:pic>
        <p:pic>
          <p:nvPicPr>
            <p:cNvPr id="5" name="object 5"/>
            <p:cNvPicPr/>
            <p:nvPr/>
          </p:nvPicPr>
          <p:blipFill>
            <a:blip r:embed="rId3" cstate="print"/>
            <a:stretch>
              <a:fillRect/>
            </a:stretch>
          </p:blipFill>
          <p:spPr>
            <a:xfrm>
              <a:off x="1254252" y="969251"/>
              <a:ext cx="1362456"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pic>
          <p:nvPicPr>
            <p:cNvPr id="7" name="object 7"/>
            <p:cNvPicPr/>
            <p:nvPr/>
          </p:nvPicPr>
          <p:blipFill>
            <a:blip r:embed="rId2" cstate="print"/>
            <a:stretch>
              <a:fillRect/>
            </a:stretch>
          </p:blipFill>
          <p:spPr>
            <a:xfrm>
              <a:off x="1336540" y="1886708"/>
              <a:ext cx="9511298" cy="867174"/>
            </a:xfrm>
            <a:prstGeom prst="rect">
              <a:avLst/>
            </a:prstGeom>
          </p:spPr>
        </p:pic>
        <p:pic>
          <p:nvPicPr>
            <p:cNvPr id="8" name="object 8"/>
            <p:cNvPicPr/>
            <p:nvPr/>
          </p:nvPicPr>
          <p:blipFill>
            <a:blip r:embed="rId4" cstate="print"/>
            <a:stretch>
              <a:fillRect/>
            </a:stretch>
          </p:blipFill>
          <p:spPr>
            <a:xfrm>
              <a:off x="1254252" y="1904987"/>
              <a:ext cx="4194048"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pic>
          <p:nvPicPr>
            <p:cNvPr id="10" name="object 10"/>
            <p:cNvPicPr/>
            <p:nvPr/>
          </p:nvPicPr>
          <p:blipFill>
            <a:blip r:embed="rId5" cstate="print"/>
            <a:stretch>
              <a:fillRect/>
            </a:stretch>
          </p:blipFill>
          <p:spPr>
            <a:xfrm>
              <a:off x="1335019" y="2813213"/>
              <a:ext cx="9514340" cy="870371"/>
            </a:xfrm>
            <a:prstGeom prst="rect">
              <a:avLst/>
            </a:prstGeom>
          </p:spPr>
        </p:pic>
        <p:pic>
          <p:nvPicPr>
            <p:cNvPr id="11" name="object 11"/>
            <p:cNvPicPr/>
            <p:nvPr/>
          </p:nvPicPr>
          <p:blipFill>
            <a:blip r:embed="rId6" cstate="print"/>
            <a:stretch>
              <a:fillRect/>
            </a:stretch>
          </p:blipFill>
          <p:spPr>
            <a:xfrm>
              <a:off x="1254252" y="2834627"/>
              <a:ext cx="3506724" cy="899172"/>
            </a:xfrm>
            <a:prstGeom prst="rect">
              <a:avLst/>
            </a:prstGeom>
          </p:spPr>
        </p:pic>
        <p:sp>
          <p:nvSpPr>
            <p:cNvPr id="12" name="object 12"/>
            <p:cNvSpPr/>
            <p:nvPr/>
          </p:nvSpPr>
          <p:spPr>
            <a:xfrm>
              <a:off x="1370076" y="2828544"/>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1"/>
                  </a:lnTo>
                  <a:lnTo>
                    <a:pt x="0" y="670559"/>
                  </a:lnTo>
                  <a:lnTo>
                    <a:pt x="6839" y="712939"/>
                  </a:lnTo>
                  <a:lnTo>
                    <a:pt x="25883" y="749753"/>
                  </a:lnTo>
                  <a:lnTo>
                    <a:pt x="54918" y="778788"/>
                  </a:lnTo>
                  <a:lnTo>
                    <a:pt x="91732" y="797832"/>
                  </a:lnTo>
                  <a:lnTo>
                    <a:pt x="134112" y="804671"/>
                  </a:lnTo>
                  <a:lnTo>
                    <a:pt x="9314688" y="804671"/>
                  </a:lnTo>
                  <a:lnTo>
                    <a:pt x="9357067" y="797832"/>
                  </a:lnTo>
                  <a:lnTo>
                    <a:pt x="9393881" y="778788"/>
                  </a:lnTo>
                  <a:lnTo>
                    <a:pt x="9422916" y="749753"/>
                  </a:lnTo>
                  <a:lnTo>
                    <a:pt x="9441960" y="712939"/>
                  </a:lnTo>
                  <a:lnTo>
                    <a:pt x="9448800" y="670559"/>
                  </a:lnTo>
                  <a:lnTo>
                    <a:pt x="9448800" y="134111"/>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sp>
          <p:nvSpPr>
            <p:cNvPr id="13" name="object 13"/>
            <p:cNvSpPr/>
            <p:nvPr/>
          </p:nvSpPr>
          <p:spPr>
            <a:xfrm>
              <a:off x="1370076" y="2828544"/>
              <a:ext cx="9448800" cy="805180"/>
            </a:xfrm>
            <a:custGeom>
              <a:avLst/>
              <a:gdLst/>
              <a:ahLst/>
              <a:cxnLst/>
              <a:rect l="l" t="t" r="r" b="b"/>
              <a:pathLst>
                <a:path w="9448800" h="805179">
                  <a:moveTo>
                    <a:pt x="0" y="134111"/>
                  </a:moveTo>
                  <a:lnTo>
                    <a:pt x="6839" y="91732"/>
                  </a:lnTo>
                  <a:lnTo>
                    <a:pt x="25883" y="54918"/>
                  </a:lnTo>
                  <a:lnTo>
                    <a:pt x="54918" y="25883"/>
                  </a:lnTo>
                  <a:lnTo>
                    <a:pt x="91732" y="6839"/>
                  </a:lnTo>
                  <a:lnTo>
                    <a:pt x="134112" y="0"/>
                  </a:lnTo>
                  <a:lnTo>
                    <a:pt x="9314688" y="0"/>
                  </a:lnTo>
                  <a:lnTo>
                    <a:pt x="9357067" y="6839"/>
                  </a:lnTo>
                  <a:lnTo>
                    <a:pt x="9393881" y="25883"/>
                  </a:lnTo>
                  <a:lnTo>
                    <a:pt x="9422916" y="54918"/>
                  </a:lnTo>
                  <a:lnTo>
                    <a:pt x="9441960" y="91732"/>
                  </a:lnTo>
                  <a:lnTo>
                    <a:pt x="9448800" y="134111"/>
                  </a:lnTo>
                  <a:lnTo>
                    <a:pt x="9448800" y="670559"/>
                  </a:lnTo>
                  <a:lnTo>
                    <a:pt x="9441960" y="712939"/>
                  </a:lnTo>
                  <a:lnTo>
                    <a:pt x="9422916" y="749753"/>
                  </a:lnTo>
                  <a:lnTo>
                    <a:pt x="9393881" y="778788"/>
                  </a:lnTo>
                  <a:lnTo>
                    <a:pt x="9357067" y="797832"/>
                  </a:lnTo>
                  <a:lnTo>
                    <a:pt x="9314688" y="804671"/>
                  </a:lnTo>
                  <a:lnTo>
                    <a:pt x="134112" y="804671"/>
                  </a:lnTo>
                  <a:lnTo>
                    <a:pt x="91732" y="797832"/>
                  </a:lnTo>
                  <a:lnTo>
                    <a:pt x="54918" y="778788"/>
                  </a:lnTo>
                  <a:lnTo>
                    <a:pt x="25883" y="749753"/>
                  </a:lnTo>
                  <a:lnTo>
                    <a:pt x="6839" y="712939"/>
                  </a:lnTo>
                  <a:lnTo>
                    <a:pt x="0" y="670559"/>
                  </a:lnTo>
                  <a:lnTo>
                    <a:pt x="0" y="134111"/>
                  </a:lnTo>
                  <a:close/>
                </a:path>
              </a:pathLst>
            </a:custGeom>
            <a:ln w="3175">
              <a:solidFill>
                <a:srgbClr val="375F92"/>
              </a:solidFill>
            </a:ln>
          </p:spPr>
          <p:txBody>
            <a:bodyPr wrap="square" lIns="0" tIns="0" rIns="0" bIns="0" rtlCol="0"/>
            <a:lstStyle/>
            <a:p>
              <a:endParaRPr dirty="0"/>
            </a:p>
          </p:txBody>
        </p:sp>
        <p:pic>
          <p:nvPicPr>
            <p:cNvPr id="14" name="object 14"/>
            <p:cNvPicPr/>
            <p:nvPr/>
          </p:nvPicPr>
          <p:blipFill>
            <a:blip r:embed="rId2" cstate="print"/>
            <a:stretch>
              <a:fillRect/>
            </a:stretch>
          </p:blipFill>
          <p:spPr>
            <a:xfrm>
              <a:off x="1336540" y="3744464"/>
              <a:ext cx="9511298" cy="867174"/>
            </a:xfrm>
            <a:prstGeom prst="rect">
              <a:avLst/>
            </a:prstGeom>
          </p:spPr>
        </p:pic>
        <p:pic>
          <p:nvPicPr>
            <p:cNvPr id="15" name="object 15"/>
            <p:cNvPicPr/>
            <p:nvPr/>
          </p:nvPicPr>
          <p:blipFill>
            <a:blip r:embed="rId7" cstate="print"/>
            <a:stretch>
              <a:fillRect/>
            </a:stretch>
          </p:blipFill>
          <p:spPr>
            <a:xfrm>
              <a:off x="1254252" y="3762743"/>
              <a:ext cx="3483864" cy="899172"/>
            </a:xfrm>
            <a:prstGeom prst="rect">
              <a:avLst/>
            </a:prstGeom>
          </p:spPr>
        </p:pic>
        <p:sp>
          <p:nvSpPr>
            <p:cNvPr id="16" name="object 16"/>
            <p:cNvSpPr/>
            <p:nvPr/>
          </p:nvSpPr>
          <p:spPr>
            <a:xfrm>
              <a:off x="1370076" y="3758183"/>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pic>
          <p:nvPicPr>
            <p:cNvPr id="17" name="object 17"/>
            <p:cNvPicPr/>
            <p:nvPr/>
          </p:nvPicPr>
          <p:blipFill>
            <a:blip r:embed="rId2" cstate="print"/>
            <a:stretch>
              <a:fillRect/>
            </a:stretch>
          </p:blipFill>
          <p:spPr>
            <a:xfrm>
              <a:off x="1336540" y="4672580"/>
              <a:ext cx="9511298" cy="867174"/>
            </a:xfrm>
            <a:prstGeom prst="rect">
              <a:avLst/>
            </a:prstGeom>
          </p:spPr>
        </p:pic>
        <p:pic>
          <p:nvPicPr>
            <p:cNvPr id="18" name="object 18"/>
            <p:cNvPicPr/>
            <p:nvPr/>
          </p:nvPicPr>
          <p:blipFill>
            <a:blip r:embed="rId8" cstate="print"/>
            <a:stretch>
              <a:fillRect/>
            </a:stretch>
          </p:blipFill>
          <p:spPr>
            <a:xfrm>
              <a:off x="1254252" y="4692395"/>
              <a:ext cx="4550664" cy="899172"/>
            </a:xfrm>
            <a:prstGeom prst="rect">
              <a:avLst/>
            </a:prstGeom>
          </p:spPr>
        </p:pic>
        <p:sp>
          <p:nvSpPr>
            <p:cNvPr id="19" name="object 19"/>
            <p:cNvSpPr/>
            <p:nvPr/>
          </p:nvSpPr>
          <p:spPr>
            <a:xfrm>
              <a:off x="1370076" y="4686299"/>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548ED4"/>
            </a:solidFill>
          </p:spPr>
          <p:txBody>
            <a:bodyPr wrap="square" lIns="0" tIns="0" rIns="0" bIns="0" rtlCol="0"/>
            <a:lstStyle/>
            <a:p>
              <a:endParaRPr dirty="0"/>
            </a:p>
          </p:txBody>
        </p:sp>
        <p:pic>
          <p:nvPicPr>
            <p:cNvPr id="20" name="object 20"/>
            <p:cNvPicPr/>
            <p:nvPr/>
          </p:nvPicPr>
          <p:blipFill>
            <a:blip r:embed="rId2" cstate="print"/>
            <a:stretch>
              <a:fillRect/>
            </a:stretch>
          </p:blipFill>
          <p:spPr>
            <a:xfrm>
              <a:off x="1336540" y="5602208"/>
              <a:ext cx="9511298" cy="867174"/>
            </a:xfrm>
            <a:prstGeom prst="rect">
              <a:avLst/>
            </a:prstGeom>
          </p:spPr>
        </p:pic>
        <p:pic>
          <p:nvPicPr>
            <p:cNvPr id="21" name="object 21"/>
            <p:cNvPicPr/>
            <p:nvPr/>
          </p:nvPicPr>
          <p:blipFill>
            <a:blip r:embed="rId9" cstate="print"/>
            <a:stretch>
              <a:fillRect/>
            </a:stretch>
          </p:blipFill>
          <p:spPr>
            <a:xfrm>
              <a:off x="1254252" y="5620512"/>
              <a:ext cx="2887980" cy="899172"/>
            </a:xfrm>
            <a:prstGeom prst="rect">
              <a:avLst/>
            </a:prstGeom>
          </p:spPr>
        </p:pic>
        <p:sp>
          <p:nvSpPr>
            <p:cNvPr id="22" name="object 22"/>
            <p:cNvSpPr/>
            <p:nvPr/>
          </p:nvSpPr>
          <p:spPr>
            <a:xfrm>
              <a:off x="1370076" y="5615939"/>
              <a:ext cx="9448800" cy="805180"/>
            </a:xfrm>
            <a:custGeom>
              <a:avLst/>
              <a:gdLst/>
              <a:ahLst/>
              <a:cxnLst/>
              <a:rect l="l" t="t" r="r" b="b"/>
              <a:pathLst>
                <a:path w="9448800" h="805179">
                  <a:moveTo>
                    <a:pt x="9314688" y="0"/>
                  </a:moveTo>
                  <a:lnTo>
                    <a:pt x="134112" y="0"/>
                  </a:lnTo>
                  <a:lnTo>
                    <a:pt x="91732" y="6837"/>
                  </a:lnTo>
                  <a:lnTo>
                    <a:pt x="54918" y="25876"/>
                  </a:lnTo>
                  <a:lnTo>
                    <a:pt x="25883" y="54907"/>
                  </a:lnTo>
                  <a:lnTo>
                    <a:pt x="6839" y="91722"/>
                  </a:lnTo>
                  <a:lnTo>
                    <a:pt x="0" y="134112"/>
                  </a:lnTo>
                  <a:lnTo>
                    <a:pt x="0" y="670560"/>
                  </a:lnTo>
                  <a:lnTo>
                    <a:pt x="6839" y="712949"/>
                  </a:lnTo>
                  <a:lnTo>
                    <a:pt x="25883" y="749764"/>
                  </a:lnTo>
                  <a:lnTo>
                    <a:pt x="54918" y="778795"/>
                  </a:lnTo>
                  <a:lnTo>
                    <a:pt x="91732" y="797834"/>
                  </a:lnTo>
                  <a:lnTo>
                    <a:pt x="134112" y="804672"/>
                  </a:lnTo>
                  <a:lnTo>
                    <a:pt x="9314688" y="804672"/>
                  </a:lnTo>
                  <a:lnTo>
                    <a:pt x="9357067" y="797834"/>
                  </a:lnTo>
                  <a:lnTo>
                    <a:pt x="9393881" y="778795"/>
                  </a:lnTo>
                  <a:lnTo>
                    <a:pt x="9422916" y="749764"/>
                  </a:lnTo>
                  <a:lnTo>
                    <a:pt x="9441960" y="712949"/>
                  </a:lnTo>
                  <a:lnTo>
                    <a:pt x="9448800" y="670560"/>
                  </a:lnTo>
                  <a:lnTo>
                    <a:pt x="9448800" y="134112"/>
                  </a:lnTo>
                  <a:lnTo>
                    <a:pt x="9441960" y="91722"/>
                  </a:lnTo>
                  <a:lnTo>
                    <a:pt x="9422916" y="54907"/>
                  </a:lnTo>
                  <a:lnTo>
                    <a:pt x="9393881" y="25876"/>
                  </a:lnTo>
                  <a:lnTo>
                    <a:pt x="9357067" y="6837"/>
                  </a:lnTo>
                  <a:lnTo>
                    <a:pt x="9314688" y="0"/>
                  </a:lnTo>
                  <a:close/>
                </a:path>
              </a:pathLst>
            </a:custGeom>
            <a:solidFill>
              <a:srgbClr val="0F243E"/>
            </a:solidFill>
          </p:spPr>
          <p:txBody>
            <a:bodyPr wrap="square" lIns="0" tIns="0" rIns="0" bIns="0" rtlCol="0"/>
            <a:lstStyle/>
            <a:p>
              <a:endParaRPr dirty="0"/>
            </a:p>
          </p:txBody>
        </p:sp>
      </p:grpSp>
      <p:sp>
        <p:nvSpPr>
          <p:cNvPr id="23" name="object 23"/>
          <p:cNvSpPr txBox="1"/>
          <p:nvPr/>
        </p:nvSpPr>
        <p:spPr>
          <a:xfrm>
            <a:off x="1518666" y="1068451"/>
            <a:ext cx="4026535" cy="5166995"/>
          </a:xfrm>
          <a:prstGeom prst="rect">
            <a:avLst/>
          </a:prstGeom>
        </p:spPr>
        <p:txBody>
          <a:bodyPr vert="horz" wrap="square" lIns="0" tIns="13335" rIns="0" bIns="0" rtlCol="0">
            <a:spAutoFit/>
          </a:bodyPr>
          <a:lstStyle/>
          <a:p>
            <a:pPr marL="12700">
              <a:lnSpc>
                <a:spcPct val="100000"/>
              </a:lnSpc>
              <a:spcBef>
                <a:spcPts val="105"/>
              </a:spcBef>
            </a:pPr>
            <a:r>
              <a:rPr sz="3200" b="1" dirty="0">
                <a:solidFill>
                  <a:srgbClr val="FFFFFF"/>
                </a:solidFill>
                <a:latin typeface="Times New Roman"/>
                <a:cs typeface="Times New Roman"/>
              </a:rPr>
              <a:t>RSA</a:t>
            </a:r>
            <a:endParaRPr sz="3200" dirty="0">
              <a:latin typeface="Times New Roman"/>
              <a:cs typeface="Times New Roman"/>
            </a:endParaRPr>
          </a:p>
          <a:p>
            <a:pPr marL="12700" marR="456565">
              <a:lnSpc>
                <a:spcPct val="190500"/>
              </a:lnSpc>
              <a:spcBef>
                <a:spcPts val="60"/>
              </a:spcBef>
            </a:pPr>
            <a:r>
              <a:rPr sz="3200" b="1" dirty="0">
                <a:solidFill>
                  <a:srgbClr val="FFFFFF"/>
                </a:solidFill>
                <a:latin typeface="Times New Roman"/>
                <a:cs typeface="Times New Roman"/>
              </a:rPr>
              <a:t>RSA</a:t>
            </a:r>
            <a:r>
              <a:rPr sz="3200" b="1" spc="-180" dirty="0">
                <a:solidFill>
                  <a:srgbClr val="FFFFFF"/>
                </a:solidFill>
                <a:latin typeface="Times New Roman"/>
                <a:cs typeface="Times New Roman"/>
              </a:rPr>
              <a:t> </a:t>
            </a:r>
            <a:r>
              <a:rPr sz="3200" b="1" dirty="0">
                <a:solidFill>
                  <a:srgbClr val="FFFFFF"/>
                </a:solidFill>
                <a:latin typeface="Times New Roman"/>
                <a:cs typeface="Times New Roman"/>
              </a:rPr>
              <a:t>Key</a:t>
            </a:r>
            <a:r>
              <a:rPr sz="3200" b="1" spc="-15" dirty="0">
                <a:solidFill>
                  <a:srgbClr val="FFFFFF"/>
                </a:solidFill>
                <a:latin typeface="Times New Roman"/>
                <a:cs typeface="Times New Roman"/>
              </a:rPr>
              <a:t> </a:t>
            </a:r>
            <a:r>
              <a:rPr sz="3200" b="1" dirty="0">
                <a:solidFill>
                  <a:srgbClr val="FFFFFF"/>
                </a:solidFill>
                <a:latin typeface="Times New Roman"/>
                <a:cs typeface="Times New Roman"/>
              </a:rPr>
              <a:t>g</a:t>
            </a:r>
            <a:r>
              <a:rPr sz="3200" b="1" spc="5" dirty="0">
                <a:solidFill>
                  <a:srgbClr val="FFFFFF"/>
                </a:solidFill>
                <a:latin typeface="Times New Roman"/>
                <a:cs typeface="Times New Roman"/>
              </a:rPr>
              <a:t>e</a:t>
            </a:r>
            <a:r>
              <a:rPr sz="3200" b="1" dirty="0">
                <a:solidFill>
                  <a:srgbClr val="FFFFFF"/>
                </a:solidFill>
                <a:latin typeface="Times New Roman"/>
                <a:cs typeface="Times New Roman"/>
              </a:rPr>
              <a:t>ner</a:t>
            </a:r>
            <a:r>
              <a:rPr sz="3200" b="1" spc="5" dirty="0">
                <a:solidFill>
                  <a:srgbClr val="FFFFFF"/>
                </a:solidFill>
                <a:latin typeface="Times New Roman"/>
                <a:cs typeface="Times New Roman"/>
              </a:rPr>
              <a:t>a</a:t>
            </a:r>
            <a:r>
              <a:rPr sz="3200" b="1" dirty="0">
                <a:solidFill>
                  <a:srgbClr val="FFFFFF"/>
                </a:solidFill>
                <a:latin typeface="Times New Roman"/>
                <a:cs typeface="Times New Roman"/>
              </a:rPr>
              <a:t>tion  RSA Encryption </a:t>
            </a:r>
            <a:r>
              <a:rPr sz="3200" b="1" spc="5" dirty="0">
                <a:solidFill>
                  <a:srgbClr val="FFFFFF"/>
                </a:solidFill>
                <a:latin typeface="Times New Roman"/>
                <a:cs typeface="Times New Roman"/>
              </a:rPr>
              <a:t> </a:t>
            </a:r>
            <a:r>
              <a:rPr sz="3200" b="1" dirty="0">
                <a:solidFill>
                  <a:srgbClr val="FFFFFF"/>
                </a:solidFill>
                <a:latin typeface="Times New Roman"/>
                <a:cs typeface="Times New Roman"/>
              </a:rPr>
              <a:t>RSA</a:t>
            </a:r>
            <a:r>
              <a:rPr sz="3200" b="1" spc="-190" dirty="0">
                <a:solidFill>
                  <a:srgbClr val="FFFFFF"/>
                </a:solidFill>
                <a:latin typeface="Times New Roman"/>
                <a:cs typeface="Times New Roman"/>
              </a:rPr>
              <a:t> </a:t>
            </a:r>
            <a:r>
              <a:rPr sz="3200" b="1" dirty="0">
                <a:solidFill>
                  <a:srgbClr val="FFFFFF"/>
                </a:solidFill>
                <a:latin typeface="Times New Roman"/>
                <a:cs typeface="Times New Roman"/>
              </a:rPr>
              <a:t>Decryption</a:t>
            </a:r>
            <a:endParaRPr sz="3200" dirty="0">
              <a:latin typeface="Times New Roman"/>
              <a:cs typeface="Times New Roman"/>
            </a:endParaRPr>
          </a:p>
          <a:p>
            <a:pPr marL="12700" marR="5080">
              <a:lnSpc>
                <a:spcPts val="7309"/>
              </a:lnSpc>
              <a:spcBef>
                <a:spcPts val="625"/>
              </a:spcBef>
            </a:pPr>
            <a:r>
              <a:rPr sz="3200" b="1" dirty="0">
                <a:solidFill>
                  <a:srgbClr val="0F243E"/>
                </a:solidFill>
                <a:latin typeface="Times New Roman"/>
                <a:cs typeface="Times New Roman"/>
              </a:rPr>
              <a:t>A</a:t>
            </a:r>
            <a:r>
              <a:rPr sz="3200" b="1" spc="-200" dirty="0">
                <a:solidFill>
                  <a:srgbClr val="0F243E"/>
                </a:solidFill>
                <a:latin typeface="Times New Roman"/>
                <a:cs typeface="Times New Roman"/>
              </a:rPr>
              <a:t> </a:t>
            </a:r>
            <a:r>
              <a:rPr sz="3200" b="1" dirty="0">
                <a:solidFill>
                  <a:srgbClr val="0F243E"/>
                </a:solidFill>
                <a:latin typeface="Times New Roman"/>
                <a:cs typeface="Times New Roman"/>
              </a:rPr>
              <a:t>Real</a:t>
            </a:r>
            <a:r>
              <a:rPr sz="3200" b="1" spc="-105" dirty="0">
                <a:solidFill>
                  <a:srgbClr val="0F243E"/>
                </a:solidFill>
                <a:latin typeface="Times New Roman"/>
                <a:cs typeface="Times New Roman"/>
              </a:rPr>
              <a:t> </a:t>
            </a:r>
            <a:r>
              <a:rPr sz="3200" b="1" spc="-35" dirty="0">
                <a:solidFill>
                  <a:srgbClr val="0F243E"/>
                </a:solidFill>
                <a:latin typeface="Times New Roman"/>
                <a:cs typeface="Times New Roman"/>
              </a:rPr>
              <a:t>World</a:t>
            </a:r>
            <a:r>
              <a:rPr sz="3200" b="1" spc="-45" dirty="0">
                <a:solidFill>
                  <a:srgbClr val="0F243E"/>
                </a:solidFill>
                <a:latin typeface="Times New Roman"/>
                <a:cs typeface="Times New Roman"/>
              </a:rPr>
              <a:t> </a:t>
            </a:r>
            <a:r>
              <a:rPr sz="3200" b="1" dirty="0">
                <a:solidFill>
                  <a:srgbClr val="0F243E"/>
                </a:solidFill>
                <a:latin typeface="Times New Roman"/>
                <a:cs typeface="Times New Roman"/>
              </a:rPr>
              <a:t>Example </a:t>
            </a:r>
            <a:r>
              <a:rPr sz="3200" b="1" spc="-785" dirty="0">
                <a:solidFill>
                  <a:srgbClr val="0F243E"/>
                </a:solidFill>
                <a:latin typeface="Times New Roman"/>
                <a:cs typeface="Times New Roman"/>
              </a:rPr>
              <a:t> </a:t>
            </a:r>
            <a:r>
              <a:rPr sz="3200" b="1" dirty="0">
                <a:solidFill>
                  <a:srgbClr val="FFFFFF"/>
                </a:solidFill>
                <a:latin typeface="Times New Roman"/>
                <a:cs typeface="Times New Roman"/>
              </a:rPr>
              <a:t>RSA</a:t>
            </a:r>
            <a:r>
              <a:rPr sz="3200" b="1" spc="-185" dirty="0">
                <a:solidFill>
                  <a:srgbClr val="FFFFFF"/>
                </a:solidFill>
                <a:latin typeface="Times New Roman"/>
                <a:cs typeface="Times New Roman"/>
              </a:rPr>
              <a:t> </a:t>
            </a:r>
            <a:r>
              <a:rPr sz="3200" b="1" spc="-5" dirty="0">
                <a:solidFill>
                  <a:srgbClr val="FFFFFF"/>
                </a:solidFill>
                <a:latin typeface="Times New Roman"/>
                <a:cs typeface="Times New Roman"/>
              </a:rPr>
              <a:t>Security</a:t>
            </a:r>
            <a:endParaRPr sz="3200" dirty="0">
              <a:latin typeface="Times New Roman"/>
              <a:cs typeface="Times New Roman"/>
            </a:endParaRPr>
          </a:p>
        </p:txBody>
      </p:sp>
      <p:sp>
        <p:nvSpPr>
          <p:cNvPr id="24" name="TextBox 23"/>
          <p:cNvSpPr txBox="1"/>
          <p:nvPr/>
        </p:nvSpPr>
        <p:spPr>
          <a:xfrm>
            <a:off x="9608689" y="6393215"/>
            <a:ext cx="2616200" cy="400110"/>
          </a:xfrm>
          <a:prstGeom prst="rect">
            <a:avLst/>
          </a:prstGeom>
          <a:noFill/>
        </p:spPr>
        <p:txBody>
          <a:bodyPr wrap="square" rtlCol="0">
            <a:spAutoFit/>
          </a:bodyPr>
          <a:lstStyle/>
          <a:p>
            <a:pPr algn="ctr"/>
            <a:r>
              <a:rPr lang="en-US" sz="2000" b="1" dirty="0"/>
              <a:t>www.midocean.ae</a:t>
            </a:r>
          </a:p>
        </p:txBody>
      </p:sp>
      <p:pic>
        <p:nvPicPr>
          <p:cNvPr id="25" name="Graphic 21"/>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1095" y="-4697"/>
            <a:ext cx="2305141" cy="763649"/>
          </a:xfrm>
          <a:prstGeom prst="rect">
            <a:avLst/>
          </a:prstGeom>
        </p:spPr>
      </p:pic>
    </p:spTree>
    <p:extLst>
      <p:ext uri="{BB962C8B-B14F-4D97-AF65-F5344CB8AC3E}">
        <p14:creationId xmlns:p14="http://schemas.microsoft.com/office/powerpoint/2010/main" val="384595771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8870" y="1255488"/>
            <a:ext cx="10812720" cy="487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1443569" y="2152680"/>
            <a:ext cx="8883321" cy="2278188"/>
          </a:xfrm>
          <a:prstGeom prst="rect">
            <a:avLst/>
          </a:prstGeom>
        </p:spPr>
        <p:txBody>
          <a:bodyPr vert="horz" wrap="square" lIns="0" tIns="10795" rIns="0" bIns="0" rtlCol="0">
            <a:spAutoFit/>
          </a:bodyPr>
          <a:lstStyle/>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r>
              <a:rPr lang="en-US" dirty="0" smtClean="0">
                <a:latin typeface="Alexandria" pitchFamily="2" charset="-78"/>
                <a:cs typeface="Alexandria" pitchFamily="2" charset="-78"/>
              </a:rPr>
              <a:t>lets </a:t>
            </a:r>
            <a:r>
              <a:rPr lang="en-US" dirty="0">
                <a:latin typeface="Alexandria" pitchFamily="2" charset="-78"/>
                <a:cs typeface="Alexandria" pitchFamily="2" charset="-78"/>
              </a:rPr>
              <a:t>encrypt the message "attack at dawn“</a:t>
            </a:r>
          </a:p>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r>
              <a:rPr lang="en-US" dirty="0">
                <a:latin typeface="Alexandria" pitchFamily="2" charset="-78"/>
                <a:cs typeface="Alexandria" pitchFamily="2" charset="-78"/>
              </a:rPr>
              <a:t>Convert	the	message	into	a	numeric	format.	Each  letter is represented by an ASCII character.</a:t>
            </a:r>
          </a:p>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r>
              <a:rPr lang="en-US" dirty="0">
                <a:latin typeface="Alexandria" pitchFamily="2" charset="-78"/>
                <a:cs typeface="Alexandria" pitchFamily="2" charset="-78"/>
              </a:rPr>
              <a:t>"attack at dawn" becomes  1976620216402300889624482718775150</a:t>
            </a:r>
          </a:p>
        </p:txBody>
      </p:sp>
      <p:sp>
        <p:nvSpPr>
          <p:cNvPr id="11" name="Title 1"/>
          <p:cNvSpPr txBox="1">
            <a:spLocks/>
          </p:cNvSpPr>
          <p:nvPr/>
        </p:nvSpPr>
        <p:spPr>
          <a:xfrm>
            <a:off x="2557606" y="672711"/>
            <a:ext cx="8229600" cy="701731"/>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a:latin typeface="Alexandria Black" pitchFamily="2" charset="-78"/>
                <a:ea typeface="ヒラギノ角ゴ Pro W3" charset="-128"/>
                <a:cs typeface="Alexandria Black" pitchFamily="2" charset="-78"/>
              </a:rPr>
              <a:t>RSA another Example</a:t>
            </a:r>
          </a:p>
          <a:p>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545015524"/>
      </p:ext>
    </p:extLst>
  </p:cSld>
  <p:clrMapOvr>
    <a:masterClrMapping/>
  </p:clrMapOvr>
  <mc:AlternateContent xmlns:mc="http://schemas.openxmlformats.org/markup-compatibility/2006" xmlns:p14="http://schemas.microsoft.com/office/powerpoint/2010/main">
    <mc:Choice Requires="p14">
      <p:transition p14:dur="10" advTm="300493"/>
    </mc:Choice>
    <mc:Fallback xmlns="">
      <p:transition advTm="300493"/>
    </mc:Fallback>
  </mc:AlternateContent>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206146" y="752440"/>
            <a:ext cx="11744325" cy="5066030"/>
          </a:xfrm>
          <a:prstGeom prst="rect">
            <a:avLst/>
          </a:prstGeom>
        </p:spPr>
        <p:txBody>
          <a:bodyPr vert="horz" wrap="square" lIns="0" tIns="189865" rIns="0" bIns="0" rtlCol="0">
            <a:spAutoFit/>
          </a:bodyPr>
          <a:lstStyle/>
          <a:p>
            <a:pPr marL="451484" indent="-439420">
              <a:lnSpc>
                <a:spcPct val="100000"/>
              </a:lnSpc>
              <a:spcBef>
                <a:spcPts val="1495"/>
              </a:spcBef>
              <a:buFont typeface="Wingdings"/>
              <a:buChar char=""/>
              <a:tabLst>
                <a:tab pos="452120" algn="l"/>
              </a:tabLst>
            </a:pPr>
            <a:r>
              <a:rPr sz="2900" b="1" spc="-35" dirty="0">
                <a:solidFill>
                  <a:srgbClr val="0F243E"/>
                </a:solidFill>
                <a:latin typeface="Trebuchet MS"/>
                <a:cs typeface="Trebuchet MS"/>
              </a:rPr>
              <a:t>p=</a:t>
            </a:r>
            <a:endParaRPr sz="2900" dirty="0">
              <a:latin typeface="Trebuchet MS"/>
              <a:cs typeface="Trebuchet MS"/>
            </a:endParaRPr>
          </a:p>
          <a:p>
            <a:pPr marL="451484">
              <a:lnSpc>
                <a:spcPct val="100000"/>
              </a:lnSpc>
              <a:spcBef>
                <a:spcPts val="1395"/>
              </a:spcBef>
            </a:pPr>
            <a:r>
              <a:rPr sz="2900" spc="60" dirty="0">
                <a:solidFill>
                  <a:srgbClr val="0F243E"/>
                </a:solidFill>
                <a:latin typeface="Microsoft Sans Serif"/>
                <a:cs typeface="Microsoft Sans Serif"/>
              </a:rPr>
              <a:t>12131072439211271897323671531612440428472427633701410</a:t>
            </a:r>
            <a:endParaRPr sz="2900" dirty="0">
              <a:latin typeface="Microsoft Sans Serif"/>
              <a:cs typeface="Microsoft Sans Serif"/>
            </a:endParaRPr>
          </a:p>
          <a:p>
            <a:pPr marL="451484">
              <a:lnSpc>
                <a:spcPct val="100000"/>
              </a:lnSpc>
              <a:spcBef>
                <a:spcPts val="1395"/>
              </a:spcBef>
            </a:pPr>
            <a:r>
              <a:rPr sz="2900" spc="60" dirty="0">
                <a:solidFill>
                  <a:srgbClr val="0F243E"/>
                </a:solidFill>
                <a:latin typeface="Microsoft Sans Serif"/>
                <a:cs typeface="Microsoft Sans Serif"/>
              </a:rPr>
              <a:t>92563454931230196437304208561932419736532241686654101</a:t>
            </a:r>
            <a:endParaRPr sz="2900" dirty="0">
              <a:latin typeface="Microsoft Sans Serif"/>
              <a:cs typeface="Microsoft Sans Serif"/>
            </a:endParaRPr>
          </a:p>
          <a:p>
            <a:pPr marL="451484">
              <a:lnSpc>
                <a:spcPct val="100000"/>
              </a:lnSpc>
              <a:spcBef>
                <a:spcPts val="1390"/>
              </a:spcBef>
            </a:pPr>
            <a:r>
              <a:rPr sz="2900" spc="60" dirty="0">
                <a:solidFill>
                  <a:srgbClr val="0F243E"/>
                </a:solidFill>
                <a:latin typeface="Microsoft Sans Serif"/>
                <a:cs typeface="Microsoft Sans Serif"/>
              </a:rPr>
              <a:t>7057361365214171711713797974299334871062829803541</a:t>
            </a:r>
            <a:endParaRPr sz="2900" dirty="0">
              <a:latin typeface="Microsoft Sans Serif"/>
              <a:cs typeface="Microsoft Sans Serif"/>
            </a:endParaRPr>
          </a:p>
          <a:p>
            <a:pPr marL="451484" indent="-439420">
              <a:lnSpc>
                <a:spcPct val="100000"/>
              </a:lnSpc>
              <a:spcBef>
                <a:spcPts val="2090"/>
              </a:spcBef>
              <a:buFont typeface="Wingdings"/>
              <a:buChar char=""/>
              <a:tabLst>
                <a:tab pos="452120" algn="l"/>
              </a:tabLst>
            </a:pPr>
            <a:r>
              <a:rPr sz="2900" b="1" spc="-35" dirty="0">
                <a:solidFill>
                  <a:srgbClr val="0F243E"/>
                </a:solidFill>
                <a:latin typeface="Trebuchet MS"/>
                <a:cs typeface="Trebuchet MS"/>
              </a:rPr>
              <a:t>q=</a:t>
            </a:r>
            <a:endParaRPr sz="2900" dirty="0">
              <a:latin typeface="Trebuchet MS"/>
              <a:cs typeface="Trebuchet MS"/>
            </a:endParaRPr>
          </a:p>
          <a:p>
            <a:pPr marL="451484">
              <a:lnSpc>
                <a:spcPct val="100000"/>
              </a:lnSpc>
              <a:spcBef>
                <a:spcPts val="1395"/>
              </a:spcBef>
            </a:pPr>
            <a:r>
              <a:rPr sz="2900" spc="60" dirty="0">
                <a:solidFill>
                  <a:srgbClr val="0F243E"/>
                </a:solidFill>
                <a:latin typeface="Microsoft Sans Serif"/>
                <a:cs typeface="Microsoft Sans Serif"/>
              </a:rPr>
              <a:t>12027524255478748885956220793734512128733387803682075</a:t>
            </a:r>
            <a:endParaRPr sz="2900" dirty="0">
              <a:latin typeface="Microsoft Sans Serif"/>
              <a:cs typeface="Microsoft Sans Serif"/>
            </a:endParaRPr>
          </a:p>
          <a:p>
            <a:pPr marL="451484">
              <a:lnSpc>
                <a:spcPct val="100000"/>
              </a:lnSpc>
              <a:spcBef>
                <a:spcPts val="1390"/>
              </a:spcBef>
            </a:pPr>
            <a:r>
              <a:rPr sz="2900" spc="60" dirty="0">
                <a:solidFill>
                  <a:srgbClr val="0F243E"/>
                </a:solidFill>
                <a:latin typeface="Microsoft Sans Serif"/>
                <a:cs typeface="Microsoft Sans Serif"/>
              </a:rPr>
              <a:t>43365389998395517985098879789986914690080913161115334</a:t>
            </a:r>
            <a:endParaRPr sz="2900" dirty="0">
              <a:latin typeface="Microsoft Sans Serif"/>
              <a:cs typeface="Microsoft Sans Serif"/>
            </a:endParaRPr>
          </a:p>
          <a:p>
            <a:pPr marL="451484">
              <a:lnSpc>
                <a:spcPct val="100000"/>
              </a:lnSpc>
              <a:spcBef>
                <a:spcPts val="1395"/>
              </a:spcBef>
            </a:pPr>
            <a:r>
              <a:rPr sz="2900" spc="60" dirty="0">
                <a:solidFill>
                  <a:srgbClr val="0F243E"/>
                </a:solidFill>
                <a:latin typeface="Microsoft Sans Serif"/>
                <a:cs typeface="Microsoft Sans Serif"/>
              </a:rPr>
              <a:t>6817050832096022160146366346391812470987105415233</a:t>
            </a:r>
            <a:endParaRPr sz="2900" dirty="0">
              <a:latin typeface="Microsoft Sans Serif"/>
              <a:cs typeface="Microsoft Sans Serif"/>
            </a:endParaRPr>
          </a:p>
        </p:txBody>
      </p:sp>
      <p:sp>
        <p:nvSpPr>
          <p:cNvPr id="4" name="TextBox 3"/>
          <p:cNvSpPr txBox="1"/>
          <p:nvPr/>
        </p:nvSpPr>
        <p:spPr>
          <a:xfrm>
            <a:off x="9608689" y="6393215"/>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1095" y="-4697"/>
            <a:ext cx="2305141" cy="763649"/>
          </a:xfrm>
          <a:prstGeom prst="rect">
            <a:avLst/>
          </a:prstGeom>
        </p:spPr>
      </p:pic>
      <p:sp>
        <p:nvSpPr>
          <p:cNvPr id="6"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Real World Example</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47711019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02870" y="788669"/>
            <a:ext cx="11984990" cy="5842000"/>
          </a:xfrm>
          <a:custGeom>
            <a:avLst/>
            <a:gdLst/>
            <a:ahLst/>
            <a:cxnLst/>
            <a:rect l="l" t="t" r="r" b="b"/>
            <a:pathLst>
              <a:path w="11984990" h="5842000">
                <a:moveTo>
                  <a:pt x="0" y="5841492"/>
                </a:moveTo>
                <a:lnTo>
                  <a:pt x="11984736" y="5841492"/>
                </a:lnTo>
                <a:lnTo>
                  <a:pt x="11984736" y="0"/>
                </a:lnTo>
                <a:lnTo>
                  <a:pt x="0" y="0"/>
                </a:lnTo>
                <a:lnTo>
                  <a:pt x="0" y="5841492"/>
                </a:lnTo>
                <a:close/>
              </a:path>
            </a:pathLst>
          </a:custGeom>
          <a:ln w="38100">
            <a:solidFill>
              <a:srgbClr val="FFFFFF"/>
            </a:solidFill>
          </a:ln>
        </p:spPr>
        <p:txBody>
          <a:bodyPr wrap="square" lIns="0" tIns="0" rIns="0" bIns="0" rtlCol="0"/>
          <a:lstStyle/>
          <a:p>
            <a:endParaRPr dirty="0"/>
          </a:p>
        </p:txBody>
      </p:sp>
      <p:sp>
        <p:nvSpPr>
          <p:cNvPr id="7" name="object 7"/>
          <p:cNvSpPr txBox="1">
            <a:spLocks noGrp="1"/>
          </p:cNvSpPr>
          <p:nvPr>
            <p:ph type="title"/>
          </p:nvPr>
        </p:nvSpPr>
        <p:spPr>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2800" b="1" spc="45" dirty="0">
                <a:latin typeface="Trebuchet MS"/>
                <a:cs typeface="Trebuchet MS"/>
              </a:rPr>
              <a:t>n=</a:t>
            </a:r>
            <a:r>
              <a:rPr spc="45" dirty="0"/>
              <a:t>1459067680075833232301869393490706352924018723753571643995818</a:t>
            </a:r>
            <a:endParaRPr sz="2800" dirty="0">
              <a:latin typeface="Trebuchet MS"/>
              <a:cs typeface="Trebuchet MS"/>
            </a:endParaRPr>
          </a:p>
        </p:txBody>
      </p:sp>
      <p:sp>
        <p:nvSpPr>
          <p:cNvPr id="9" name="object 9"/>
          <p:cNvSpPr txBox="1">
            <a:spLocks noGrp="1"/>
          </p:cNvSpPr>
          <p:nvPr>
            <p:ph type="ftr" sz="quarter" idx="4294967295"/>
          </p:nvPr>
        </p:nvSpPr>
        <p:spPr>
          <a:xfrm>
            <a:off x="104647" y="6626453"/>
            <a:ext cx="424815" cy="280670"/>
          </a:xfrm>
          <a:prstGeom prst="rect">
            <a:avLst/>
          </a:prstGeom>
        </p:spPr>
        <p:txBody>
          <a:bodyPr vert="horz" wrap="square" lIns="0" tIns="0" rIns="0" bIns="0" rtlCol="0">
            <a:spAutoFit/>
          </a:bodyPr>
          <a:lstStyle/>
          <a:p>
            <a:pPr marL="12700">
              <a:lnSpc>
                <a:spcPts val="2005"/>
              </a:lnSpc>
            </a:pPr>
            <a:r>
              <a:rPr spc="-25" dirty="0"/>
              <a:t>R</a:t>
            </a:r>
            <a:r>
              <a:rPr spc="-10" dirty="0"/>
              <a:t>S</a:t>
            </a:r>
            <a:r>
              <a:rPr dirty="0"/>
              <a:t>A</a:t>
            </a:r>
          </a:p>
        </p:txBody>
      </p:sp>
      <p:sp>
        <p:nvSpPr>
          <p:cNvPr id="8" name="object 8"/>
          <p:cNvSpPr txBox="1"/>
          <p:nvPr/>
        </p:nvSpPr>
        <p:spPr>
          <a:xfrm>
            <a:off x="206146" y="1397635"/>
            <a:ext cx="11746230" cy="5140960"/>
          </a:xfrm>
          <a:prstGeom prst="rect">
            <a:avLst/>
          </a:prstGeom>
        </p:spPr>
        <p:txBody>
          <a:bodyPr vert="horz" wrap="square" lIns="0" tIns="195580" rIns="0" bIns="0" rtlCol="0">
            <a:spAutoFit/>
          </a:bodyPr>
          <a:lstStyle/>
          <a:p>
            <a:pPr marL="451484">
              <a:lnSpc>
                <a:spcPct val="100000"/>
              </a:lnSpc>
              <a:spcBef>
                <a:spcPts val="1540"/>
              </a:spcBef>
            </a:pPr>
            <a:r>
              <a:rPr sz="2400" spc="45" dirty="0">
                <a:solidFill>
                  <a:srgbClr val="0F243E"/>
                </a:solidFill>
                <a:latin typeface="Microsoft Sans Serif"/>
                <a:cs typeface="Microsoft Sans Serif"/>
              </a:rPr>
              <a:t>7101987343879900535893836957140267014980212181808629246742282815</a:t>
            </a:r>
            <a:endParaRPr sz="2400" dirty="0">
              <a:latin typeface="Microsoft Sans Serif"/>
              <a:cs typeface="Microsoft Sans Serif"/>
            </a:endParaRPr>
          </a:p>
          <a:p>
            <a:pPr marL="451484">
              <a:lnSpc>
                <a:spcPct val="100000"/>
              </a:lnSpc>
              <a:spcBef>
                <a:spcPts val="1440"/>
              </a:spcBef>
            </a:pPr>
            <a:r>
              <a:rPr sz="2400" spc="45" dirty="0">
                <a:solidFill>
                  <a:srgbClr val="0F243E"/>
                </a:solidFill>
                <a:latin typeface="Microsoft Sans Serif"/>
                <a:cs typeface="Microsoft Sans Serif"/>
              </a:rPr>
              <a:t>7022922076746906543401224889672472407926969987100581290103199317</a:t>
            </a:r>
            <a:endParaRPr sz="2400" dirty="0">
              <a:latin typeface="Microsoft Sans Serif"/>
              <a:cs typeface="Microsoft Sans Serif"/>
            </a:endParaRPr>
          </a:p>
          <a:p>
            <a:pPr marL="451484">
              <a:lnSpc>
                <a:spcPct val="100000"/>
              </a:lnSpc>
              <a:spcBef>
                <a:spcPts val="1440"/>
              </a:spcBef>
            </a:pPr>
            <a:r>
              <a:rPr sz="2400" spc="45" dirty="0">
                <a:solidFill>
                  <a:srgbClr val="0F243E"/>
                </a:solidFill>
                <a:latin typeface="Microsoft Sans Serif"/>
                <a:cs typeface="Microsoft Sans Serif"/>
              </a:rPr>
              <a:t>8587536637108623576565105078837142971156373427889114635351027120</a:t>
            </a:r>
            <a:endParaRPr sz="2400" dirty="0">
              <a:latin typeface="Microsoft Sans Serif"/>
              <a:cs typeface="Microsoft Sans Serif"/>
            </a:endParaRPr>
          </a:p>
          <a:p>
            <a:pPr marL="451484">
              <a:lnSpc>
                <a:spcPct val="100000"/>
              </a:lnSpc>
              <a:spcBef>
                <a:spcPts val="1440"/>
              </a:spcBef>
            </a:pPr>
            <a:r>
              <a:rPr sz="2400" spc="45" dirty="0">
                <a:solidFill>
                  <a:srgbClr val="0F243E"/>
                </a:solidFill>
                <a:latin typeface="Microsoft Sans Serif"/>
                <a:cs typeface="Microsoft Sans Serif"/>
              </a:rPr>
              <a:t>32765166518411726859837988672111837205085526346618740053</a:t>
            </a:r>
            <a:endParaRPr sz="2400" dirty="0">
              <a:latin typeface="Microsoft Sans Serif"/>
              <a:cs typeface="Microsoft Sans Serif"/>
            </a:endParaRPr>
          </a:p>
          <a:p>
            <a:pPr marL="439420" marR="42545" indent="-439420" algn="r">
              <a:lnSpc>
                <a:spcPct val="100000"/>
              </a:lnSpc>
              <a:spcBef>
                <a:spcPts val="2250"/>
              </a:spcBef>
              <a:buFont typeface="Wingdings"/>
              <a:buChar char=""/>
              <a:tabLst>
                <a:tab pos="439420" algn="l"/>
              </a:tabLst>
            </a:pPr>
            <a:r>
              <a:rPr lang="en-US" sz="2800" b="1" spc="35" dirty="0" smtClean="0">
                <a:solidFill>
                  <a:srgbClr val="0F243E"/>
                </a:solidFill>
                <a:latin typeface="Cambria"/>
                <a:cs typeface="Cambria"/>
              </a:rPr>
              <a:t>Z</a:t>
            </a:r>
            <a:r>
              <a:rPr sz="2400" spc="35" dirty="0" smtClean="0">
                <a:solidFill>
                  <a:srgbClr val="0F243E"/>
                </a:solidFill>
                <a:latin typeface="Microsoft Sans Serif"/>
                <a:cs typeface="Microsoft Sans Serif"/>
              </a:rPr>
              <a:t>=14590676800758332323018693934907063529240187237535716439958</a:t>
            </a:r>
            <a:endParaRPr sz="2400" dirty="0">
              <a:latin typeface="Microsoft Sans Serif"/>
              <a:cs typeface="Microsoft Sans Serif"/>
            </a:endParaRPr>
          </a:p>
          <a:p>
            <a:pPr marR="5080" algn="r">
              <a:lnSpc>
                <a:spcPct val="100000"/>
              </a:lnSpc>
              <a:spcBef>
                <a:spcPts val="1545"/>
              </a:spcBef>
            </a:pPr>
            <a:r>
              <a:rPr sz="2400" spc="45" dirty="0">
                <a:solidFill>
                  <a:srgbClr val="0F243E"/>
                </a:solidFill>
                <a:latin typeface="Microsoft Sans Serif"/>
                <a:cs typeface="Microsoft Sans Serif"/>
              </a:rPr>
              <a:t>1871019873438799005358938369571402670149802121818086292467422828</a:t>
            </a:r>
            <a:endParaRPr sz="2400" dirty="0">
              <a:latin typeface="Microsoft Sans Serif"/>
              <a:cs typeface="Microsoft Sans Serif"/>
            </a:endParaRPr>
          </a:p>
          <a:p>
            <a:pPr marR="5080" algn="r">
              <a:lnSpc>
                <a:spcPct val="100000"/>
              </a:lnSpc>
              <a:spcBef>
                <a:spcPts val="1440"/>
              </a:spcBef>
            </a:pPr>
            <a:r>
              <a:rPr sz="2400" spc="45" dirty="0">
                <a:solidFill>
                  <a:srgbClr val="0F243E"/>
                </a:solidFill>
                <a:latin typeface="Microsoft Sans Serif"/>
                <a:cs typeface="Microsoft Sans Serif"/>
              </a:rPr>
              <a:t>1570229220767469065434012248896483138112322799663173013977778523</a:t>
            </a:r>
            <a:endParaRPr sz="2400" dirty="0">
              <a:latin typeface="Microsoft Sans Serif"/>
              <a:cs typeface="Microsoft Sans Serif"/>
            </a:endParaRPr>
          </a:p>
          <a:p>
            <a:pPr marR="5080" algn="r">
              <a:lnSpc>
                <a:spcPct val="100000"/>
              </a:lnSpc>
              <a:spcBef>
                <a:spcPts val="1440"/>
              </a:spcBef>
            </a:pPr>
            <a:r>
              <a:rPr sz="2400" spc="50" dirty="0">
                <a:solidFill>
                  <a:srgbClr val="0F243E"/>
                </a:solidFill>
                <a:latin typeface="Microsoft Sans Serif"/>
                <a:cs typeface="Microsoft Sans Serif"/>
              </a:rPr>
              <a:t>6530154784827347887129722205858745715289160645926971811926897116</a:t>
            </a:r>
            <a:endParaRPr sz="2400" dirty="0">
              <a:latin typeface="Microsoft Sans Serif"/>
              <a:cs typeface="Microsoft Sans Serif"/>
            </a:endParaRPr>
          </a:p>
          <a:p>
            <a:pPr marL="451484">
              <a:lnSpc>
                <a:spcPct val="100000"/>
              </a:lnSpc>
              <a:spcBef>
                <a:spcPts val="1440"/>
              </a:spcBef>
            </a:pPr>
            <a:r>
              <a:rPr sz="2400" spc="45" dirty="0">
                <a:solidFill>
                  <a:srgbClr val="0F243E"/>
                </a:solidFill>
                <a:latin typeface="Microsoft Sans Serif"/>
                <a:cs typeface="Microsoft Sans Serif"/>
              </a:rPr>
              <a:t>3555070802643999529549644116811947516513938184296683521280</a:t>
            </a:r>
            <a:endParaRPr sz="2400" dirty="0">
              <a:latin typeface="Microsoft Sans Serif"/>
              <a:cs typeface="Microsoft Sans Serif"/>
            </a:endParaRPr>
          </a:p>
        </p:txBody>
      </p:sp>
      <p:sp>
        <p:nvSpPr>
          <p:cNvPr id="10" name="TextBox 9"/>
          <p:cNvSpPr txBox="1"/>
          <p:nvPr/>
        </p:nvSpPr>
        <p:spPr>
          <a:xfrm>
            <a:off x="9608689" y="6393215"/>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1095" y="-4696"/>
            <a:ext cx="2305141" cy="516912"/>
          </a:xfrm>
          <a:prstGeom prst="rect">
            <a:avLst/>
          </a:prstGeom>
        </p:spPr>
      </p:pic>
      <p:sp>
        <p:nvSpPr>
          <p:cNvPr id="12" name="Title 1"/>
          <p:cNvSpPr txBox="1">
            <a:spLocks/>
          </p:cNvSpPr>
          <p:nvPr/>
        </p:nvSpPr>
        <p:spPr>
          <a:xfrm>
            <a:off x="317054" y="87154"/>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Real World Example</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783975894"/>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a:spLocks noGrp="1"/>
          </p:cNvSpPr>
          <p:nvPr>
            <p:ph type="title"/>
          </p:nvPr>
        </p:nvSpPr>
        <p:spPr>
          <a:xfrm>
            <a:off x="206146" y="961085"/>
            <a:ext cx="2030730" cy="468630"/>
          </a:xfrm>
          <a:prstGeom prst="rect">
            <a:avLst/>
          </a:prstGeom>
        </p:spPr>
        <p:txBody>
          <a:bodyPr vert="horz" wrap="square" lIns="0" tIns="13335" rIns="0" bIns="0" rtlCol="0">
            <a:spAutoFit/>
          </a:bodyPr>
          <a:lstStyle/>
          <a:p>
            <a:pPr marL="451484" indent="-439420">
              <a:lnSpc>
                <a:spcPct val="100000"/>
              </a:lnSpc>
              <a:spcBef>
                <a:spcPts val="105"/>
              </a:spcBef>
              <a:buFont typeface="Wingdings"/>
              <a:buChar char=""/>
              <a:tabLst>
                <a:tab pos="452120" algn="l"/>
              </a:tabLst>
            </a:pPr>
            <a:r>
              <a:rPr sz="2900" b="1" spc="-245" dirty="0">
                <a:latin typeface="Trebuchet MS"/>
                <a:cs typeface="Trebuchet MS"/>
              </a:rPr>
              <a:t>e</a:t>
            </a:r>
            <a:r>
              <a:rPr sz="2900" b="1" spc="-20" dirty="0">
                <a:latin typeface="Trebuchet MS"/>
                <a:cs typeface="Trebuchet MS"/>
              </a:rPr>
              <a:t>=</a:t>
            </a:r>
            <a:r>
              <a:rPr sz="2900" b="1" spc="-60" dirty="0">
                <a:latin typeface="Trebuchet MS"/>
                <a:cs typeface="Trebuchet MS"/>
              </a:rPr>
              <a:t> </a:t>
            </a:r>
            <a:r>
              <a:rPr sz="2900" b="1" spc="-15" dirty="0">
                <a:latin typeface="Trebuchet MS"/>
                <a:cs typeface="Trebuchet MS"/>
              </a:rPr>
              <a:t>65</a:t>
            </a:r>
            <a:r>
              <a:rPr sz="2900" b="1" spc="-20" dirty="0">
                <a:latin typeface="Trebuchet MS"/>
                <a:cs typeface="Trebuchet MS"/>
              </a:rPr>
              <a:t>5</a:t>
            </a:r>
            <a:r>
              <a:rPr sz="2900" b="1" spc="-35" dirty="0">
                <a:latin typeface="Trebuchet MS"/>
                <a:cs typeface="Trebuchet MS"/>
              </a:rPr>
              <a:t>3</a:t>
            </a:r>
            <a:r>
              <a:rPr sz="2900" b="1" spc="-20" dirty="0">
                <a:latin typeface="Trebuchet MS"/>
                <a:cs typeface="Trebuchet MS"/>
              </a:rPr>
              <a:t>7</a:t>
            </a:r>
            <a:endParaRPr sz="2900" dirty="0">
              <a:latin typeface="Trebuchet MS"/>
              <a:cs typeface="Trebuchet MS"/>
            </a:endParaRPr>
          </a:p>
        </p:txBody>
      </p:sp>
      <p:sp>
        <p:nvSpPr>
          <p:cNvPr id="8" name="object 8"/>
          <p:cNvSpPr txBox="1">
            <a:spLocks noGrp="1"/>
          </p:cNvSpPr>
          <p:nvPr>
            <p:ph type="ftr" sz="quarter" idx="4294967295"/>
          </p:nvPr>
        </p:nvSpPr>
        <p:spPr>
          <a:xfrm>
            <a:off x="104647" y="6626453"/>
            <a:ext cx="424815" cy="280670"/>
          </a:xfrm>
          <a:prstGeom prst="rect">
            <a:avLst/>
          </a:prstGeom>
        </p:spPr>
        <p:txBody>
          <a:bodyPr vert="horz" wrap="square" lIns="0" tIns="0" rIns="0" bIns="0" rtlCol="0">
            <a:spAutoFit/>
          </a:bodyPr>
          <a:lstStyle/>
          <a:p>
            <a:pPr marL="12700">
              <a:lnSpc>
                <a:spcPts val="2005"/>
              </a:lnSpc>
            </a:pPr>
            <a:r>
              <a:rPr spc="-25" dirty="0"/>
              <a:t>R</a:t>
            </a:r>
            <a:r>
              <a:rPr spc="-10" dirty="0"/>
              <a:t>S</a:t>
            </a:r>
            <a:r>
              <a:rPr dirty="0"/>
              <a:t>A</a:t>
            </a:r>
          </a:p>
        </p:txBody>
      </p:sp>
      <p:sp>
        <p:nvSpPr>
          <p:cNvPr id="7" name="object 7"/>
          <p:cNvSpPr txBox="1"/>
          <p:nvPr/>
        </p:nvSpPr>
        <p:spPr>
          <a:xfrm>
            <a:off x="206146" y="1465736"/>
            <a:ext cx="11739245" cy="4212590"/>
          </a:xfrm>
          <a:prstGeom prst="rect">
            <a:avLst/>
          </a:prstGeom>
        </p:spPr>
        <p:txBody>
          <a:bodyPr vert="horz" wrap="square" lIns="0" tIns="70485" rIns="0" bIns="0" rtlCol="0">
            <a:spAutoFit/>
          </a:bodyPr>
          <a:lstStyle/>
          <a:p>
            <a:pPr marL="451484" marR="5080" indent="-439420">
              <a:lnSpc>
                <a:spcPct val="144300"/>
              </a:lnSpc>
              <a:spcBef>
                <a:spcPts val="555"/>
              </a:spcBef>
              <a:buFont typeface="Wingdings"/>
              <a:buChar char=""/>
              <a:tabLst>
                <a:tab pos="452120" algn="l"/>
              </a:tabLst>
            </a:pPr>
            <a:r>
              <a:rPr sz="3600" b="1" spc="55" dirty="0">
                <a:solidFill>
                  <a:srgbClr val="0F243E"/>
                </a:solidFill>
                <a:latin typeface="Trebuchet MS"/>
                <a:cs typeface="Trebuchet MS"/>
              </a:rPr>
              <a:t>d</a:t>
            </a:r>
            <a:r>
              <a:rPr sz="2900" spc="55" dirty="0">
                <a:solidFill>
                  <a:srgbClr val="0F243E"/>
                </a:solidFill>
                <a:latin typeface="Microsoft Sans Serif"/>
                <a:cs typeface="Microsoft Sans Serif"/>
              </a:rPr>
              <a:t>=89489425009274444368228545921773093919669586065884 </a:t>
            </a:r>
            <a:r>
              <a:rPr sz="2900" spc="60" dirty="0">
                <a:solidFill>
                  <a:srgbClr val="0F243E"/>
                </a:solidFill>
                <a:latin typeface="Microsoft Sans Serif"/>
                <a:cs typeface="Microsoft Sans Serif"/>
              </a:rPr>
              <a:t> 25744549785445648767483962981839093494197326287961679</a:t>
            </a:r>
            <a:endParaRPr sz="2900" dirty="0">
              <a:latin typeface="Microsoft Sans Serif"/>
              <a:cs typeface="Microsoft Sans Serif"/>
            </a:endParaRPr>
          </a:p>
          <a:p>
            <a:pPr marL="451484">
              <a:lnSpc>
                <a:spcPct val="100000"/>
              </a:lnSpc>
              <a:spcBef>
                <a:spcPts val="1740"/>
              </a:spcBef>
            </a:pPr>
            <a:r>
              <a:rPr sz="2900" spc="60" dirty="0">
                <a:solidFill>
                  <a:srgbClr val="0F243E"/>
                </a:solidFill>
                <a:latin typeface="Microsoft Sans Serif"/>
                <a:cs typeface="Microsoft Sans Serif"/>
              </a:rPr>
              <a:t>79706089172836798754993315741611138540888132754881105</a:t>
            </a:r>
            <a:endParaRPr sz="2900" dirty="0">
              <a:latin typeface="Microsoft Sans Serif"/>
              <a:cs typeface="Microsoft Sans Serif"/>
            </a:endParaRPr>
          </a:p>
          <a:p>
            <a:pPr marL="451484">
              <a:lnSpc>
                <a:spcPct val="100000"/>
              </a:lnSpc>
              <a:spcBef>
                <a:spcPts val="1740"/>
              </a:spcBef>
            </a:pPr>
            <a:r>
              <a:rPr sz="2900" spc="60" dirty="0">
                <a:solidFill>
                  <a:srgbClr val="0F243E"/>
                </a:solidFill>
                <a:latin typeface="Microsoft Sans Serif"/>
                <a:cs typeface="Microsoft Sans Serif"/>
              </a:rPr>
              <a:t>88247193077582527278437906504015680623423550067240042</a:t>
            </a:r>
            <a:endParaRPr sz="2900" dirty="0">
              <a:latin typeface="Microsoft Sans Serif"/>
              <a:cs typeface="Microsoft Sans Serif"/>
            </a:endParaRPr>
          </a:p>
          <a:p>
            <a:pPr marL="451484">
              <a:lnSpc>
                <a:spcPct val="100000"/>
              </a:lnSpc>
              <a:spcBef>
                <a:spcPts val="1739"/>
              </a:spcBef>
            </a:pPr>
            <a:r>
              <a:rPr sz="2900" spc="60" dirty="0">
                <a:solidFill>
                  <a:srgbClr val="0F243E"/>
                </a:solidFill>
                <a:latin typeface="Microsoft Sans Serif"/>
                <a:cs typeface="Microsoft Sans Serif"/>
              </a:rPr>
              <a:t>46666565423238350292221549362328947213886644581878912</a:t>
            </a:r>
            <a:endParaRPr sz="2900" dirty="0">
              <a:latin typeface="Microsoft Sans Serif"/>
              <a:cs typeface="Microsoft Sans Serif"/>
            </a:endParaRPr>
          </a:p>
          <a:p>
            <a:pPr marL="451484">
              <a:lnSpc>
                <a:spcPct val="100000"/>
              </a:lnSpc>
              <a:spcBef>
                <a:spcPts val="1739"/>
              </a:spcBef>
            </a:pPr>
            <a:r>
              <a:rPr sz="2900" spc="60" dirty="0">
                <a:solidFill>
                  <a:srgbClr val="0F243E"/>
                </a:solidFill>
                <a:latin typeface="Microsoft Sans Serif"/>
                <a:cs typeface="Microsoft Sans Serif"/>
              </a:rPr>
              <a:t>7946123407807725702626644091036502372545139713</a:t>
            </a:r>
            <a:endParaRPr sz="2900" dirty="0">
              <a:latin typeface="Microsoft Sans Serif"/>
              <a:cs typeface="Microsoft Sans Serif"/>
            </a:endParaRPr>
          </a:p>
        </p:txBody>
      </p:sp>
      <p:sp>
        <p:nvSpPr>
          <p:cNvPr id="9" name="TextBox 8"/>
          <p:cNvSpPr txBox="1"/>
          <p:nvPr/>
        </p:nvSpPr>
        <p:spPr>
          <a:xfrm>
            <a:off x="9608689" y="6393215"/>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1095" y="-4697"/>
            <a:ext cx="2305141" cy="763649"/>
          </a:xfrm>
          <a:prstGeom prst="rect">
            <a:avLst/>
          </a:prstGeom>
        </p:spPr>
      </p:pic>
      <p:sp>
        <p:nvSpPr>
          <p:cNvPr id="11"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Real World Example</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623525768"/>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a:spLocks noGrp="1"/>
          </p:cNvSpPr>
          <p:nvPr>
            <p:ph type="title"/>
          </p:nvPr>
        </p:nvSpPr>
        <p:spPr>
          <a:xfrm>
            <a:off x="206146" y="952627"/>
            <a:ext cx="11537315" cy="574040"/>
          </a:xfrm>
          <a:prstGeom prst="rect">
            <a:avLst/>
          </a:prstGeom>
        </p:spPr>
        <p:txBody>
          <a:bodyPr vert="horz" wrap="square" lIns="0" tIns="12700" rIns="0" bIns="0" rtlCol="0">
            <a:spAutoFit/>
          </a:bodyPr>
          <a:lstStyle/>
          <a:p>
            <a:pPr marL="451484" indent="-439420">
              <a:lnSpc>
                <a:spcPct val="100000"/>
              </a:lnSpc>
              <a:spcBef>
                <a:spcPts val="100"/>
              </a:spcBef>
              <a:buFont typeface="Wingdings"/>
              <a:buChar char=""/>
              <a:tabLst>
                <a:tab pos="452120" algn="l"/>
              </a:tabLst>
            </a:pPr>
            <a:r>
              <a:rPr sz="2900" b="1" spc="-160" dirty="0">
                <a:latin typeface="Trebuchet MS"/>
                <a:cs typeface="Trebuchet MS"/>
              </a:rPr>
              <a:t>Encryption</a:t>
            </a:r>
            <a:r>
              <a:rPr sz="2900" spc="-160" dirty="0"/>
              <a:t>:</a:t>
            </a:r>
            <a:r>
              <a:rPr sz="2900" spc="25" dirty="0"/>
              <a:t> </a:t>
            </a:r>
            <a:r>
              <a:rPr sz="2900" spc="-95" dirty="0"/>
              <a:t>C=</a:t>
            </a:r>
            <a:r>
              <a:rPr sz="2900" spc="45" dirty="0"/>
              <a:t> </a:t>
            </a:r>
            <a:r>
              <a:rPr sz="2900" spc="60" dirty="0"/>
              <a:t>1976620216402300889624482718775150</a:t>
            </a:r>
            <a:r>
              <a:rPr sz="2900" spc="20" dirty="0"/>
              <a:t> </a:t>
            </a:r>
            <a:r>
              <a:rPr sz="3600" b="1" spc="-170" dirty="0">
                <a:solidFill>
                  <a:srgbClr val="FF0000"/>
                </a:solidFill>
                <a:latin typeface="Trebuchet MS"/>
                <a:cs typeface="Trebuchet MS"/>
              </a:rPr>
              <a:t>^e</a:t>
            </a:r>
            <a:r>
              <a:rPr sz="3600" b="1" spc="-35" dirty="0">
                <a:solidFill>
                  <a:srgbClr val="FF0000"/>
                </a:solidFill>
                <a:latin typeface="Trebuchet MS"/>
                <a:cs typeface="Trebuchet MS"/>
              </a:rPr>
              <a:t> </a:t>
            </a:r>
            <a:r>
              <a:rPr sz="3600" b="1" spc="85" dirty="0">
                <a:solidFill>
                  <a:srgbClr val="FF0000"/>
                </a:solidFill>
                <a:latin typeface="Trebuchet MS"/>
                <a:cs typeface="Trebuchet MS"/>
              </a:rPr>
              <a:t>%</a:t>
            </a:r>
            <a:r>
              <a:rPr sz="3600" b="1" spc="-40" dirty="0">
                <a:solidFill>
                  <a:srgbClr val="FF0000"/>
                </a:solidFill>
                <a:latin typeface="Trebuchet MS"/>
                <a:cs typeface="Trebuchet MS"/>
              </a:rPr>
              <a:t> </a:t>
            </a:r>
            <a:r>
              <a:rPr sz="3600" b="1" spc="-245" dirty="0">
                <a:solidFill>
                  <a:srgbClr val="FF0000"/>
                </a:solidFill>
                <a:latin typeface="Trebuchet MS"/>
                <a:cs typeface="Trebuchet MS"/>
              </a:rPr>
              <a:t>n</a:t>
            </a:r>
            <a:endParaRPr sz="3600" dirty="0">
              <a:latin typeface="Trebuchet MS"/>
              <a:cs typeface="Trebuchet MS"/>
            </a:endParaRPr>
          </a:p>
        </p:txBody>
      </p:sp>
      <p:sp>
        <p:nvSpPr>
          <p:cNvPr id="8" name="object 8"/>
          <p:cNvSpPr txBox="1">
            <a:spLocks noGrp="1"/>
          </p:cNvSpPr>
          <p:nvPr>
            <p:ph type="ftr" sz="quarter" idx="4294967295"/>
          </p:nvPr>
        </p:nvSpPr>
        <p:spPr>
          <a:xfrm>
            <a:off x="104647" y="6626453"/>
            <a:ext cx="424815" cy="280670"/>
          </a:xfrm>
          <a:prstGeom prst="rect">
            <a:avLst/>
          </a:prstGeom>
        </p:spPr>
        <p:txBody>
          <a:bodyPr vert="horz" wrap="square" lIns="0" tIns="0" rIns="0" bIns="0" rtlCol="0">
            <a:spAutoFit/>
          </a:bodyPr>
          <a:lstStyle/>
          <a:p>
            <a:pPr marL="12700">
              <a:lnSpc>
                <a:spcPts val="2005"/>
              </a:lnSpc>
            </a:pPr>
            <a:r>
              <a:rPr spc="-25" dirty="0"/>
              <a:t>R</a:t>
            </a:r>
            <a:r>
              <a:rPr spc="-10" dirty="0"/>
              <a:t>S</a:t>
            </a:r>
            <a:r>
              <a:rPr dirty="0"/>
              <a:t>A</a:t>
            </a:r>
          </a:p>
        </p:txBody>
      </p:sp>
      <p:sp>
        <p:nvSpPr>
          <p:cNvPr id="7" name="object 7"/>
          <p:cNvSpPr txBox="1"/>
          <p:nvPr/>
        </p:nvSpPr>
        <p:spPr>
          <a:xfrm>
            <a:off x="206146" y="1586422"/>
            <a:ext cx="11739245" cy="4552315"/>
          </a:xfrm>
          <a:prstGeom prst="rect">
            <a:avLst/>
          </a:prstGeom>
        </p:spPr>
        <p:txBody>
          <a:bodyPr vert="horz" wrap="square" lIns="0" tIns="256540" rIns="0" bIns="0" rtlCol="0">
            <a:spAutoFit/>
          </a:bodyPr>
          <a:lstStyle/>
          <a:p>
            <a:pPr marL="451484" indent="-439420">
              <a:lnSpc>
                <a:spcPct val="100000"/>
              </a:lnSpc>
              <a:spcBef>
                <a:spcPts val="2020"/>
              </a:spcBef>
              <a:buFont typeface="Wingdings"/>
              <a:buChar char=""/>
              <a:tabLst>
                <a:tab pos="452120" algn="l"/>
              </a:tabLst>
            </a:pPr>
            <a:r>
              <a:rPr sz="3600" b="1" spc="75" dirty="0">
                <a:solidFill>
                  <a:srgbClr val="0F243E"/>
                </a:solidFill>
                <a:latin typeface="Trebuchet MS"/>
                <a:cs typeface="Trebuchet MS"/>
              </a:rPr>
              <a:t>C=</a:t>
            </a:r>
            <a:endParaRPr sz="3600" dirty="0">
              <a:latin typeface="Trebuchet MS"/>
              <a:cs typeface="Trebuchet MS"/>
            </a:endParaRPr>
          </a:p>
          <a:p>
            <a:pPr marL="451484">
              <a:lnSpc>
                <a:spcPct val="100000"/>
              </a:lnSpc>
              <a:spcBef>
                <a:spcPts val="1555"/>
              </a:spcBef>
            </a:pPr>
            <a:r>
              <a:rPr sz="2900" b="1" spc="-25" dirty="0">
                <a:solidFill>
                  <a:srgbClr val="0F243E"/>
                </a:solidFill>
                <a:latin typeface="Trebuchet MS"/>
                <a:cs typeface="Trebuchet MS"/>
              </a:rPr>
              <a:t>35052111338673026690212423937053328511880760811579981</a:t>
            </a:r>
            <a:endParaRPr sz="2900" dirty="0">
              <a:latin typeface="Trebuchet MS"/>
              <a:cs typeface="Trebuchet MS"/>
            </a:endParaRPr>
          </a:p>
          <a:p>
            <a:pPr marL="451484">
              <a:lnSpc>
                <a:spcPct val="100000"/>
              </a:lnSpc>
              <a:spcBef>
                <a:spcPts val="1390"/>
              </a:spcBef>
            </a:pPr>
            <a:r>
              <a:rPr sz="2900" b="1" spc="-25" dirty="0">
                <a:solidFill>
                  <a:srgbClr val="0F243E"/>
                </a:solidFill>
                <a:latin typeface="Trebuchet MS"/>
                <a:cs typeface="Trebuchet MS"/>
              </a:rPr>
              <a:t>62064280234668581062310985023594304908097338624111378</a:t>
            </a:r>
            <a:endParaRPr sz="2900" dirty="0">
              <a:latin typeface="Trebuchet MS"/>
              <a:cs typeface="Trebuchet MS"/>
            </a:endParaRPr>
          </a:p>
          <a:p>
            <a:pPr marL="451484">
              <a:lnSpc>
                <a:spcPct val="100000"/>
              </a:lnSpc>
              <a:spcBef>
                <a:spcPts val="1395"/>
              </a:spcBef>
            </a:pPr>
            <a:r>
              <a:rPr sz="2900" b="1" spc="-30" dirty="0">
                <a:solidFill>
                  <a:srgbClr val="0F243E"/>
                </a:solidFill>
                <a:latin typeface="Trebuchet MS"/>
                <a:cs typeface="Trebuchet MS"/>
              </a:rPr>
              <a:t>40407947041939782153784997654130836464387847409523069</a:t>
            </a:r>
            <a:endParaRPr sz="2900" dirty="0">
              <a:latin typeface="Trebuchet MS"/>
              <a:cs typeface="Trebuchet MS"/>
            </a:endParaRPr>
          </a:p>
          <a:p>
            <a:pPr marL="451484">
              <a:lnSpc>
                <a:spcPct val="100000"/>
              </a:lnSpc>
              <a:spcBef>
                <a:spcPts val="1395"/>
              </a:spcBef>
            </a:pPr>
            <a:r>
              <a:rPr sz="2900" b="1" spc="-25" dirty="0">
                <a:solidFill>
                  <a:srgbClr val="0F243E"/>
                </a:solidFill>
                <a:latin typeface="Trebuchet MS"/>
                <a:cs typeface="Trebuchet MS"/>
              </a:rPr>
              <a:t>32534945195080183861574225226218879827232453912820596</a:t>
            </a:r>
            <a:endParaRPr sz="2900" dirty="0">
              <a:latin typeface="Trebuchet MS"/>
              <a:cs typeface="Trebuchet MS"/>
            </a:endParaRPr>
          </a:p>
          <a:p>
            <a:pPr marL="451484">
              <a:lnSpc>
                <a:spcPct val="100000"/>
              </a:lnSpc>
              <a:spcBef>
                <a:spcPts val="1390"/>
              </a:spcBef>
            </a:pPr>
            <a:r>
              <a:rPr sz="2900" b="1" spc="-25" dirty="0">
                <a:solidFill>
                  <a:srgbClr val="0F243E"/>
                </a:solidFill>
                <a:latin typeface="Trebuchet MS"/>
                <a:cs typeface="Trebuchet MS"/>
              </a:rPr>
              <a:t>88644037753608246568175007441745915148540744586251102</a:t>
            </a:r>
            <a:endParaRPr sz="2900" dirty="0">
              <a:latin typeface="Trebuchet MS"/>
              <a:cs typeface="Trebuchet MS"/>
            </a:endParaRPr>
          </a:p>
          <a:p>
            <a:pPr marL="451484">
              <a:lnSpc>
                <a:spcPct val="100000"/>
              </a:lnSpc>
              <a:spcBef>
                <a:spcPts val="1395"/>
              </a:spcBef>
            </a:pPr>
            <a:r>
              <a:rPr sz="2900" b="1" spc="-25" dirty="0">
                <a:solidFill>
                  <a:srgbClr val="0F243E"/>
                </a:solidFill>
                <a:latin typeface="Trebuchet MS"/>
                <a:cs typeface="Trebuchet MS"/>
              </a:rPr>
              <a:t>3472235560823053497791518928820272257787786</a:t>
            </a:r>
            <a:endParaRPr sz="2900" dirty="0">
              <a:latin typeface="Trebuchet MS"/>
              <a:cs typeface="Trebuchet MS"/>
            </a:endParaRPr>
          </a:p>
        </p:txBody>
      </p:sp>
      <p:sp>
        <p:nvSpPr>
          <p:cNvPr id="9" name="TextBox 8"/>
          <p:cNvSpPr txBox="1"/>
          <p:nvPr/>
        </p:nvSpPr>
        <p:spPr>
          <a:xfrm>
            <a:off x="9608689" y="6393215"/>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1095" y="-4697"/>
            <a:ext cx="2305141" cy="763649"/>
          </a:xfrm>
          <a:prstGeom prst="rect">
            <a:avLst/>
          </a:prstGeom>
        </p:spPr>
      </p:pic>
      <p:sp>
        <p:nvSpPr>
          <p:cNvPr id="11"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Real World Example</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136506083"/>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206146" y="760061"/>
            <a:ext cx="11776710" cy="5248910"/>
          </a:xfrm>
          <a:prstGeom prst="rect">
            <a:avLst/>
          </a:prstGeom>
        </p:spPr>
        <p:txBody>
          <a:bodyPr vert="horz" wrap="square" lIns="0" tIns="9525" rIns="0" bIns="0" rtlCol="0">
            <a:spAutoFit/>
          </a:bodyPr>
          <a:lstStyle/>
          <a:p>
            <a:pPr marL="451484" marR="76835" indent="-439420">
              <a:lnSpc>
                <a:spcPct val="141000"/>
              </a:lnSpc>
              <a:spcBef>
                <a:spcPts val="75"/>
              </a:spcBef>
              <a:buFont typeface="Wingdings"/>
              <a:buChar char=""/>
              <a:tabLst>
                <a:tab pos="451484" algn="l"/>
                <a:tab pos="452120" algn="l"/>
              </a:tabLst>
            </a:pPr>
            <a:r>
              <a:rPr sz="2600" b="1" spc="-130" dirty="0">
                <a:solidFill>
                  <a:srgbClr val="0F243E"/>
                </a:solidFill>
                <a:latin typeface="Trebuchet MS"/>
                <a:cs typeface="Trebuchet MS"/>
              </a:rPr>
              <a:t>Decryption</a:t>
            </a:r>
            <a:r>
              <a:rPr sz="2600" spc="-130" dirty="0">
                <a:solidFill>
                  <a:srgbClr val="0F243E"/>
                </a:solidFill>
                <a:latin typeface="Microsoft Sans Serif"/>
                <a:cs typeface="Microsoft Sans Serif"/>
              </a:rPr>
              <a:t>:</a:t>
            </a:r>
            <a:r>
              <a:rPr sz="2600" spc="25" dirty="0">
                <a:solidFill>
                  <a:srgbClr val="0F243E"/>
                </a:solidFill>
                <a:latin typeface="Microsoft Sans Serif"/>
                <a:cs typeface="Microsoft Sans Serif"/>
              </a:rPr>
              <a:t> </a:t>
            </a:r>
            <a:r>
              <a:rPr sz="2600" spc="-229" dirty="0">
                <a:solidFill>
                  <a:srgbClr val="0F243E"/>
                </a:solidFill>
                <a:latin typeface="Microsoft Sans Serif"/>
                <a:cs typeface="Microsoft Sans Serif"/>
              </a:rPr>
              <a:t>P= </a:t>
            </a:r>
            <a:r>
              <a:rPr sz="2600" spc="-225" dirty="0">
                <a:solidFill>
                  <a:srgbClr val="0F243E"/>
                </a:solidFill>
                <a:latin typeface="Microsoft Sans Serif"/>
                <a:cs typeface="Microsoft Sans Serif"/>
              </a:rPr>
              <a:t> </a:t>
            </a:r>
            <a:r>
              <a:rPr sz="2600" spc="45" dirty="0">
                <a:solidFill>
                  <a:srgbClr val="0F243E"/>
                </a:solidFill>
                <a:latin typeface="Microsoft Sans Serif"/>
                <a:cs typeface="Microsoft Sans Serif"/>
              </a:rPr>
              <a:t>35052111338673026690212423937053328511880760811579981620642 </a:t>
            </a:r>
            <a:r>
              <a:rPr sz="2600" spc="-680" dirty="0">
                <a:solidFill>
                  <a:srgbClr val="0F243E"/>
                </a:solidFill>
                <a:latin typeface="Microsoft Sans Serif"/>
                <a:cs typeface="Microsoft Sans Serif"/>
              </a:rPr>
              <a:t> </a:t>
            </a:r>
            <a:r>
              <a:rPr sz="2600" spc="45" dirty="0">
                <a:solidFill>
                  <a:srgbClr val="0F243E"/>
                </a:solidFill>
                <a:latin typeface="Microsoft Sans Serif"/>
                <a:cs typeface="Microsoft Sans Serif"/>
              </a:rPr>
              <a:t>80234668581062310985023594304908097338624111378404079470419 </a:t>
            </a:r>
            <a:r>
              <a:rPr sz="2600" spc="-680" dirty="0">
                <a:solidFill>
                  <a:srgbClr val="0F243E"/>
                </a:solidFill>
                <a:latin typeface="Microsoft Sans Serif"/>
                <a:cs typeface="Microsoft Sans Serif"/>
              </a:rPr>
              <a:t> </a:t>
            </a:r>
            <a:r>
              <a:rPr sz="2600" spc="45" dirty="0">
                <a:solidFill>
                  <a:srgbClr val="0F243E"/>
                </a:solidFill>
                <a:latin typeface="Microsoft Sans Serif"/>
                <a:cs typeface="Microsoft Sans Serif"/>
              </a:rPr>
              <a:t>39782153784997654130836464387847409523069325349451950801838 </a:t>
            </a:r>
            <a:r>
              <a:rPr sz="2600" spc="-680" dirty="0">
                <a:solidFill>
                  <a:srgbClr val="0F243E"/>
                </a:solidFill>
                <a:latin typeface="Microsoft Sans Serif"/>
                <a:cs typeface="Microsoft Sans Serif"/>
              </a:rPr>
              <a:t> </a:t>
            </a:r>
            <a:r>
              <a:rPr sz="2600" spc="45" dirty="0">
                <a:solidFill>
                  <a:srgbClr val="0F243E"/>
                </a:solidFill>
                <a:latin typeface="Microsoft Sans Serif"/>
                <a:cs typeface="Microsoft Sans Serif"/>
              </a:rPr>
              <a:t>61574225226218879827232453912820596886440377536082465681750 </a:t>
            </a:r>
            <a:r>
              <a:rPr sz="2600" spc="-680" dirty="0">
                <a:solidFill>
                  <a:srgbClr val="0F243E"/>
                </a:solidFill>
                <a:latin typeface="Microsoft Sans Serif"/>
                <a:cs typeface="Microsoft Sans Serif"/>
              </a:rPr>
              <a:t> </a:t>
            </a:r>
            <a:r>
              <a:rPr sz="2600" spc="45" dirty="0">
                <a:solidFill>
                  <a:srgbClr val="0F243E"/>
                </a:solidFill>
                <a:latin typeface="Microsoft Sans Serif"/>
                <a:cs typeface="Microsoft Sans Serif"/>
              </a:rPr>
              <a:t>07441745915148540744586251102347223556082305349779151892882 </a:t>
            </a:r>
            <a:r>
              <a:rPr sz="2600" spc="-680" dirty="0">
                <a:solidFill>
                  <a:srgbClr val="0F243E"/>
                </a:solidFill>
                <a:latin typeface="Microsoft Sans Serif"/>
                <a:cs typeface="Microsoft Sans Serif"/>
              </a:rPr>
              <a:t> </a:t>
            </a:r>
            <a:r>
              <a:rPr sz="2600" spc="45" dirty="0">
                <a:solidFill>
                  <a:srgbClr val="0F243E"/>
                </a:solidFill>
                <a:latin typeface="Microsoft Sans Serif"/>
                <a:cs typeface="Microsoft Sans Serif"/>
              </a:rPr>
              <a:t>0272257787786</a:t>
            </a:r>
            <a:r>
              <a:rPr sz="2600" spc="55" dirty="0">
                <a:solidFill>
                  <a:srgbClr val="0F243E"/>
                </a:solidFill>
                <a:latin typeface="Microsoft Sans Serif"/>
                <a:cs typeface="Microsoft Sans Serif"/>
              </a:rPr>
              <a:t> </a:t>
            </a:r>
            <a:r>
              <a:rPr sz="3300" b="1" spc="-55" dirty="0">
                <a:solidFill>
                  <a:srgbClr val="FF0000"/>
                </a:solidFill>
                <a:latin typeface="Trebuchet MS"/>
                <a:cs typeface="Trebuchet MS"/>
              </a:rPr>
              <a:t>^d</a:t>
            </a:r>
            <a:r>
              <a:rPr sz="3300" b="1" spc="-50" dirty="0">
                <a:solidFill>
                  <a:srgbClr val="FF0000"/>
                </a:solidFill>
                <a:latin typeface="Trebuchet MS"/>
                <a:cs typeface="Trebuchet MS"/>
              </a:rPr>
              <a:t> </a:t>
            </a:r>
            <a:r>
              <a:rPr sz="3300" b="1" spc="75" dirty="0">
                <a:solidFill>
                  <a:srgbClr val="FF0000"/>
                </a:solidFill>
                <a:latin typeface="Trebuchet MS"/>
                <a:cs typeface="Trebuchet MS"/>
              </a:rPr>
              <a:t>%</a:t>
            </a:r>
            <a:r>
              <a:rPr sz="3300" b="1" spc="-30" dirty="0">
                <a:solidFill>
                  <a:srgbClr val="FF0000"/>
                </a:solidFill>
                <a:latin typeface="Trebuchet MS"/>
                <a:cs typeface="Trebuchet MS"/>
              </a:rPr>
              <a:t> </a:t>
            </a:r>
            <a:r>
              <a:rPr sz="3300" b="1" spc="-225" dirty="0">
                <a:solidFill>
                  <a:srgbClr val="FF0000"/>
                </a:solidFill>
                <a:latin typeface="Trebuchet MS"/>
                <a:cs typeface="Trebuchet MS"/>
              </a:rPr>
              <a:t>n</a:t>
            </a:r>
            <a:endParaRPr sz="3300" dirty="0">
              <a:latin typeface="Trebuchet MS"/>
              <a:cs typeface="Trebuchet MS"/>
            </a:endParaRPr>
          </a:p>
          <a:p>
            <a:pPr marL="451484" marR="5080" indent="-439420">
              <a:lnSpc>
                <a:spcPct val="140000"/>
              </a:lnSpc>
              <a:spcBef>
                <a:spcPts val="770"/>
              </a:spcBef>
              <a:buFont typeface="Wingdings"/>
              <a:buChar char=""/>
              <a:tabLst>
                <a:tab pos="451484" algn="l"/>
                <a:tab pos="452120" algn="l"/>
              </a:tabLst>
            </a:pPr>
            <a:r>
              <a:rPr sz="2600" spc="-235" dirty="0">
                <a:solidFill>
                  <a:srgbClr val="0F243E"/>
                </a:solidFill>
                <a:latin typeface="Microsoft Sans Serif"/>
                <a:cs typeface="Microsoft Sans Serif"/>
              </a:rPr>
              <a:t>P=</a:t>
            </a:r>
            <a:r>
              <a:rPr sz="2600" spc="-145" dirty="0">
                <a:solidFill>
                  <a:srgbClr val="0F243E"/>
                </a:solidFill>
                <a:latin typeface="Microsoft Sans Serif"/>
                <a:cs typeface="Microsoft Sans Serif"/>
              </a:rPr>
              <a:t> </a:t>
            </a:r>
            <a:r>
              <a:rPr sz="2600" spc="45" dirty="0">
                <a:solidFill>
                  <a:srgbClr val="0F243E"/>
                </a:solidFill>
                <a:latin typeface="Microsoft Sans Serif"/>
                <a:cs typeface="Microsoft Sans Serif"/>
              </a:rPr>
              <a:t>1976620216402300889624482718775150</a:t>
            </a:r>
            <a:r>
              <a:rPr sz="2600" spc="315" dirty="0">
                <a:solidFill>
                  <a:srgbClr val="0F243E"/>
                </a:solidFill>
                <a:latin typeface="Microsoft Sans Serif"/>
                <a:cs typeface="Microsoft Sans Serif"/>
              </a:rPr>
              <a:t> </a:t>
            </a:r>
            <a:r>
              <a:rPr sz="2600" spc="-65" dirty="0">
                <a:solidFill>
                  <a:srgbClr val="0F243E"/>
                </a:solidFill>
                <a:latin typeface="Microsoft Sans Serif"/>
                <a:cs typeface="Microsoft Sans Serif"/>
              </a:rPr>
              <a:t>(which</a:t>
            </a:r>
            <a:r>
              <a:rPr sz="2600" spc="300" dirty="0">
                <a:solidFill>
                  <a:srgbClr val="0F243E"/>
                </a:solidFill>
                <a:latin typeface="Microsoft Sans Serif"/>
                <a:cs typeface="Microsoft Sans Serif"/>
              </a:rPr>
              <a:t> </a:t>
            </a:r>
            <a:r>
              <a:rPr sz="2600" spc="-120" dirty="0">
                <a:solidFill>
                  <a:srgbClr val="0F243E"/>
                </a:solidFill>
                <a:latin typeface="Microsoft Sans Serif"/>
                <a:cs typeface="Microsoft Sans Serif"/>
              </a:rPr>
              <a:t>is</a:t>
            </a:r>
            <a:r>
              <a:rPr sz="2600" spc="305" dirty="0">
                <a:solidFill>
                  <a:srgbClr val="0F243E"/>
                </a:solidFill>
                <a:latin typeface="Microsoft Sans Serif"/>
                <a:cs typeface="Microsoft Sans Serif"/>
              </a:rPr>
              <a:t> </a:t>
            </a:r>
            <a:r>
              <a:rPr sz="2600" spc="-40" dirty="0">
                <a:solidFill>
                  <a:srgbClr val="0F243E"/>
                </a:solidFill>
                <a:latin typeface="Microsoft Sans Serif"/>
                <a:cs typeface="Microsoft Sans Serif"/>
              </a:rPr>
              <a:t>our</a:t>
            </a:r>
            <a:r>
              <a:rPr sz="2600" spc="315" dirty="0">
                <a:solidFill>
                  <a:srgbClr val="0F243E"/>
                </a:solidFill>
                <a:latin typeface="Microsoft Sans Serif"/>
                <a:cs typeface="Microsoft Sans Serif"/>
              </a:rPr>
              <a:t> </a:t>
            </a:r>
            <a:r>
              <a:rPr sz="2600" spc="-50" dirty="0">
                <a:solidFill>
                  <a:srgbClr val="0F243E"/>
                </a:solidFill>
                <a:latin typeface="Microsoft Sans Serif"/>
                <a:cs typeface="Microsoft Sans Serif"/>
              </a:rPr>
              <a:t>plaintext</a:t>
            </a:r>
            <a:r>
              <a:rPr sz="2600" spc="310" dirty="0">
                <a:solidFill>
                  <a:srgbClr val="0F243E"/>
                </a:solidFill>
                <a:latin typeface="Microsoft Sans Serif"/>
                <a:cs typeface="Microsoft Sans Serif"/>
              </a:rPr>
              <a:t> </a:t>
            </a:r>
            <a:r>
              <a:rPr sz="2600" spc="-35" dirty="0">
                <a:solidFill>
                  <a:srgbClr val="0F243E"/>
                </a:solidFill>
                <a:latin typeface="Microsoft Sans Serif"/>
                <a:cs typeface="Microsoft Sans Serif"/>
              </a:rPr>
              <a:t>"attack </a:t>
            </a:r>
            <a:r>
              <a:rPr sz="2600" spc="-680" dirty="0">
                <a:solidFill>
                  <a:srgbClr val="0F243E"/>
                </a:solidFill>
                <a:latin typeface="Microsoft Sans Serif"/>
                <a:cs typeface="Microsoft Sans Serif"/>
              </a:rPr>
              <a:t> </a:t>
            </a:r>
            <a:r>
              <a:rPr sz="2600" spc="-50" dirty="0">
                <a:solidFill>
                  <a:srgbClr val="0F243E"/>
                </a:solidFill>
                <a:latin typeface="Microsoft Sans Serif"/>
                <a:cs typeface="Microsoft Sans Serif"/>
              </a:rPr>
              <a:t>at</a:t>
            </a:r>
            <a:r>
              <a:rPr sz="2600" spc="45" dirty="0">
                <a:solidFill>
                  <a:srgbClr val="0F243E"/>
                </a:solidFill>
                <a:latin typeface="Microsoft Sans Serif"/>
                <a:cs typeface="Microsoft Sans Serif"/>
              </a:rPr>
              <a:t> </a:t>
            </a:r>
            <a:r>
              <a:rPr sz="2600" spc="5" dirty="0">
                <a:solidFill>
                  <a:srgbClr val="0F243E"/>
                </a:solidFill>
                <a:latin typeface="Microsoft Sans Serif"/>
                <a:cs typeface="Microsoft Sans Serif"/>
              </a:rPr>
              <a:t>dawn")</a:t>
            </a:r>
            <a:endParaRPr sz="2600" dirty="0">
              <a:latin typeface="Microsoft Sans Serif"/>
              <a:cs typeface="Microsoft Sans Serif"/>
            </a:endParaRPr>
          </a:p>
        </p:txBody>
      </p:sp>
      <p:sp>
        <p:nvSpPr>
          <p:cNvPr id="4" name="object 4"/>
          <p:cNvSpPr txBox="1">
            <a:spLocks noGrp="1"/>
          </p:cNvSpPr>
          <p:nvPr>
            <p:ph type="ftr" sz="quarter" idx="4294967295"/>
          </p:nvPr>
        </p:nvSpPr>
        <p:spPr>
          <a:xfrm>
            <a:off x="104647" y="6626453"/>
            <a:ext cx="424815" cy="280670"/>
          </a:xfrm>
          <a:prstGeom prst="rect">
            <a:avLst/>
          </a:prstGeom>
        </p:spPr>
        <p:txBody>
          <a:bodyPr vert="horz" wrap="square" lIns="0" tIns="0" rIns="0" bIns="0" rtlCol="0">
            <a:spAutoFit/>
          </a:bodyPr>
          <a:lstStyle/>
          <a:p>
            <a:pPr marL="12700">
              <a:lnSpc>
                <a:spcPts val="2005"/>
              </a:lnSpc>
            </a:pPr>
            <a:r>
              <a:rPr spc="-25" dirty="0"/>
              <a:t>R</a:t>
            </a:r>
            <a:r>
              <a:rPr spc="-10" dirty="0"/>
              <a:t>S</a:t>
            </a:r>
            <a:r>
              <a:rPr dirty="0"/>
              <a:t>A</a:t>
            </a:r>
          </a:p>
        </p:txBody>
      </p:sp>
      <p:sp>
        <p:nvSpPr>
          <p:cNvPr id="5" name="TextBox 4"/>
          <p:cNvSpPr txBox="1"/>
          <p:nvPr/>
        </p:nvSpPr>
        <p:spPr>
          <a:xfrm>
            <a:off x="9608689" y="6393215"/>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1095" y="-4697"/>
            <a:ext cx="2305141" cy="763649"/>
          </a:xfrm>
          <a:prstGeom prst="rect">
            <a:avLst/>
          </a:prstGeom>
        </p:spPr>
      </p:pic>
      <p:sp>
        <p:nvSpPr>
          <p:cNvPr id="7" name="Title 1"/>
          <p:cNvSpPr txBox="1">
            <a:spLocks/>
          </p:cNvSpPr>
          <p:nvPr/>
        </p:nvSpPr>
        <p:spPr>
          <a:xfrm>
            <a:off x="438450" y="134839"/>
            <a:ext cx="597416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A Real World Example</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319780626"/>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254252" y="949448"/>
            <a:ext cx="9595485" cy="5570855"/>
            <a:chOff x="1254252" y="949448"/>
            <a:chExt cx="9595485" cy="5570855"/>
          </a:xfrm>
        </p:grpSpPr>
        <p:pic>
          <p:nvPicPr>
            <p:cNvPr id="4" name="object 4"/>
            <p:cNvPicPr/>
            <p:nvPr/>
          </p:nvPicPr>
          <p:blipFill>
            <a:blip r:embed="rId2" cstate="print"/>
            <a:stretch>
              <a:fillRect/>
            </a:stretch>
          </p:blipFill>
          <p:spPr>
            <a:xfrm>
              <a:off x="1336540" y="949448"/>
              <a:ext cx="9511298" cy="867174"/>
            </a:xfrm>
            <a:prstGeom prst="rect">
              <a:avLst/>
            </a:prstGeom>
          </p:spPr>
        </p:pic>
        <p:pic>
          <p:nvPicPr>
            <p:cNvPr id="5" name="object 5"/>
            <p:cNvPicPr/>
            <p:nvPr/>
          </p:nvPicPr>
          <p:blipFill>
            <a:blip r:embed="rId3" cstate="print"/>
            <a:stretch>
              <a:fillRect/>
            </a:stretch>
          </p:blipFill>
          <p:spPr>
            <a:xfrm>
              <a:off x="1254252" y="969251"/>
              <a:ext cx="1362456"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pic>
          <p:nvPicPr>
            <p:cNvPr id="7" name="object 7"/>
            <p:cNvPicPr/>
            <p:nvPr/>
          </p:nvPicPr>
          <p:blipFill>
            <a:blip r:embed="rId2" cstate="print"/>
            <a:stretch>
              <a:fillRect/>
            </a:stretch>
          </p:blipFill>
          <p:spPr>
            <a:xfrm>
              <a:off x="1336540" y="1886708"/>
              <a:ext cx="9511298" cy="867174"/>
            </a:xfrm>
            <a:prstGeom prst="rect">
              <a:avLst/>
            </a:prstGeom>
          </p:spPr>
        </p:pic>
        <p:pic>
          <p:nvPicPr>
            <p:cNvPr id="8" name="object 8"/>
            <p:cNvPicPr/>
            <p:nvPr/>
          </p:nvPicPr>
          <p:blipFill>
            <a:blip r:embed="rId4" cstate="print"/>
            <a:stretch>
              <a:fillRect/>
            </a:stretch>
          </p:blipFill>
          <p:spPr>
            <a:xfrm>
              <a:off x="1254252" y="1904987"/>
              <a:ext cx="4194048"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pic>
          <p:nvPicPr>
            <p:cNvPr id="10" name="object 10"/>
            <p:cNvPicPr/>
            <p:nvPr/>
          </p:nvPicPr>
          <p:blipFill>
            <a:blip r:embed="rId5" cstate="print"/>
            <a:stretch>
              <a:fillRect/>
            </a:stretch>
          </p:blipFill>
          <p:spPr>
            <a:xfrm>
              <a:off x="1335019" y="2813213"/>
              <a:ext cx="9514340" cy="870371"/>
            </a:xfrm>
            <a:prstGeom prst="rect">
              <a:avLst/>
            </a:prstGeom>
          </p:spPr>
        </p:pic>
        <p:pic>
          <p:nvPicPr>
            <p:cNvPr id="11" name="object 11"/>
            <p:cNvPicPr/>
            <p:nvPr/>
          </p:nvPicPr>
          <p:blipFill>
            <a:blip r:embed="rId6" cstate="print"/>
            <a:stretch>
              <a:fillRect/>
            </a:stretch>
          </p:blipFill>
          <p:spPr>
            <a:xfrm>
              <a:off x="1254252" y="2834627"/>
              <a:ext cx="3506724" cy="899172"/>
            </a:xfrm>
            <a:prstGeom prst="rect">
              <a:avLst/>
            </a:prstGeom>
          </p:spPr>
        </p:pic>
        <p:sp>
          <p:nvSpPr>
            <p:cNvPr id="12" name="object 12"/>
            <p:cNvSpPr/>
            <p:nvPr/>
          </p:nvSpPr>
          <p:spPr>
            <a:xfrm>
              <a:off x="1370076" y="2828544"/>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1"/>
                  </a:lnTo>
                  <a:lnTo>
                    <a:pt x="0" y="670559"/>
                  </a:lnTo>
                  <a:lnTo>
                    <a:pt x="6839" y="712939"/>
                  </a:lnTo>
                  <a:lnTo>
                    <a:pt x="25883" y="749753"/>
                  </a:lnTo>
                  <a:lnTo>
                    <a:pt x="54918" y="778788"/>
                  </a:lnTo>
                  <a:lnTo>
                    <a:pt x="91732" y="797832"/>
                  </a:lnTo>
                  <a:lnTo>
                    <a:pt x="134112" y="804671"/>
                  </a:lnTo>
                  <a:lnTo>
                    <a:pt x="9314688" y="804671"/>
                  </a:lnTo>
                  <a:lnTo>
                    <a:pt x="9357067" y="797832"/>
                  </a:lnTo>
                  <a:lnTo>
                    <a:pt x="9393881" y="778788"/>
                  </a:lnTo>
                  <a:lnTo>
                    <a:pt x="9422916" y="749753"/>
                  </a:lnTo>
                  <a:lnTo>
                    <a:pt x="9441960" y="712939"/>
                  </a:lnTo>
                  <a:lnTo>
                    <a:pt x="9448800" y="670559"/>
                  </a:lnTo>
                  <a:lnTo>
                    <a:pt x="9448800" y="134111"/>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sp>
          <p:nvSpPr>
            <p:cNvPr id="13" name="object 13"/>
            <p:cNvSpPr/>
            <p:nvPr/>
          </p:nvSpPr>
          <p:spPr>
            <a:xfrm>
              <a:off x="1370076" y="2828544"/>
              <a:ext cx="9448800" cy="805180"/>
            </a:xfrm>
            <a:custGeom>
              <a:avLst/>
              <a:gdLst/>
              <a:ahLst/>
              <a:cxnLst/>
              <a:rect l="l" t="t" r="r" b="b"/>
              <a:pathLst>
                <a:path w="9448800" h="805179">
                  <a:moveTo>
                    <a:pt x="0" y="134111"/>
                  </a:moveTo>
                  <a:lnTo>
                    <a:pt x="6839" y="91732"/>
                  </a:lnTo>
                  <a:lnTo>
                    <a:pt x="25883" y="54918"/>
                  </a:lnTo>
                  <a:lnTo>
                    <a:pt x="54918" y="25883"/>
                  </a:lnTo>
                  <a:lnTo>
                    <a:pt x="91732" y="6839"/>
                  </a:lnTo>
                  <a:lnTo>
                    <a:pt x="134112" y="0"/>
                  </a:lnTo>
                  <a:lnTo>
                    <a:pt x="9314688" y="0"/>
                  </a:lnTo>
                  <a:lnTo>
                    <a:pt x="9357067" y="6839"/>
                  </a:lnTo>
                  <a:lnTo>
                    <a:pt x="9393881" y="25883"/>
                  </a:lnTo>
                  <a:lnTo>
                    <a:pt x="9422916" y="54918"/>
                  </a:lnTo>
                  <a:lnTo>
                    <a:pt x="9441960" y="91732"/>
                  </a:lnTo>
                  <a:lnTo>
                    <a:pt x="9448800" y="134111"/>
                  </a:lnTo>
                  <a:lnTo>
                    <a:pt x="9448800" y="670559"/>
                  </a:lnTo>
                  <a:lnTo>
                    <a:pt x="9441960" y="712939"/>
                  </a:lnTo>
                  <a:lnTo>
                    <a:pt x="9422916" y="749753"/>
                  </a:lnTo>
                  <a:lnTo>
                    <a:pt x="9393881" y="778788"/>
                  </a:lnTo>
                  <a:lnTo>
                    <a:pt x="9357067" y="797832"/>
                  </a:lnTo>
                  <a:lnTo>
                    <a:pt x="9314688" y="804671"/>
                  </a:lnTo>
                  <a:lnTo>
                    <a:pt x="134112" y="804671"/>
                  </a:lnTo>
                  <a:lnTo>
                    <a:pt x="91732" y="797832"/>
                  </a:lnTo>
                  <a:lnTo>
                    <a:pt x="54918" y="778788"/>
                  </a:lnTo>
                  <a:lnTo>
                    <a:pt x="25883" y="749753"/>
                  </a:lnTo>
                  <a:lnTo>
                    <a:pt x="6839" y="712939"/>
                  </a:lnTo>
                  <a:lnTo>
                    <a:pt x="0" y="670559"/>
                  </a:lnTo>
                  <a:lnTo>
                    <a:pt x="0" y="134111"/>
                  </a:lnTo>
                  <a:close/>
                </a:path>
              </a:pathLst>
            </a:custGeom>
            <a:ln w="3175">
              <a:solidFill>
                <a:srgbClr val="375F92"/>
              </a:solidFill>
            </a:ln>
          </p:spPr>
          <p:txBody>
            <a:bodyPr wrap="square" lIns="0" tIns="0" rIns="0" bIns="0" rtlCol="0"/>
            <a:lstStyle/>
            <a:p>
              <a:endParaRPr dirty="0"/>
            </a:p>
          </p:txBody>
        </p:sp>
        <p:pic>
          <p:nvPicPr>
            <p:cNvPr id="14" name="object 14"/>
            <p:cNvPicPr/>
            <p:nvPr/>
          </p:nvPicPr>
          <p:blipFill>
            <a:blip r:embed="rId2" cstate="print"/>
            <a:stretch>
              <a:fillRect/>
            </a:stretch>
          </p:blipFill>
          <p:spPr>
            <a:xfrm>
              <a:off x="1336540" y="3744464"/>
              <a:ext cx="9511298" cy="867174"/>
            </a:xfrm>
            <a:prstGeom prst="rect">
              <a:avLst/>
            </a:prstGeom>
          </p:spPr>
        </p:pic>
        <p:pic>
          <p:nvPicPr>
            <p:cNvPr id="15" name="object 15"/>
            <p:cNvPicPr/>
            <p:nvPr/>
          </p:nvPicPr>
          <p:blipFill>
            <a:blip r:embed="rId7" cstate="print"/>
            <a:stretch>
              <a:fillRect/>
            </a:stretch>
          </p:blipFill>
          <p:spPr>
            <a:xfrm>
              <a:off x="1254252" y="3762743"/>
              <a:ext cx="3483864" cy="899172"/>
            </a:xfrm>
            <a:prstGeom prst="rect">
              <a:avLst/>
            </a:prstGeom>
          </p:spPr>
        </p:pic>
        <p:sp>
          <p:nvSpPr>
            <p:cNvPr id="16" name="object 16"/>
            <p:cNvSpPr/>
            <p:nvPr/>
          </p:nvSpPr>
          <p:spPr>
            <a:xfrm>
              <a:off x="1370076" y="3758183"/>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pic>
          <p:nvPicPr>
            <p:cNvPr id="17" name="object 17"/>
            <p:cNvPicPr/>
            <p:nvPr/>
          </p:nvPicPr>
          <p:blipFill>
            <a:blip r:embed="rId2" cstate="print"/>
            <a:stretch>
              <a:fillRect/>
            </a:stretch>
          </p:blipFill>
          <p:spPr>
            <a:xfrm>
              <a:off x="1336540" y="4672580"/>
              <a:ext cx="9511298" cy="867174"/>
            </a:xfrm>
            <a:prstGeom prst="rect">
              <a:avLst/>
            </a:prstGeom>
          </p:spPr>
        </p:pic>
        <p:pic>
          <p:nvPicPr>
            <p:cNvPr id="18" name="object 18"/>
            <p:cNvPicPr/>
            <p:nvPr/>
          </p:nvPicPr>
          <p:blipFill>
            <a:blip r:embed="rId8" cstate="print"/>
            <a:stretch>
              <a:fillRect/>
            </a:stretch>
          </p:blipFill>
          <p:spPr>
            <a:xfrm>
              <a:off x="1254252" y="4692395"/>
              <a:ext cx="4550664" cy="899172"/>
            </a:xfrm>
            <a:prstGeom prst="rect">
              <a:avLst/>
            </a:prstGeom>
          </p:spPr>
        </p:pic>
        <p:sp>
          <p:nvSpPr>
            <p:cNvPr id="19" name="object 19"/>
            <p:cNvSpPr/>
            <p:nvPr/>
          </p:nvSpPr>
          <p:spPr>
            <a:xfrm>
              <a:off x="1370076" y="4686299"/>
              <a:ext cx="9448800" cy="805180"/>
            </a:xfrm>
            <a:custGeom>
              <a:avLst/>
              <a:gdLst/>
              <a:ahLst/>
              <a:cxnLst/>
              <a:rect l="l" t="t" r="r" b="b"/>
              <a:pathLst>
                <a:path w="9448800" h="805179">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pic>
          <p:nvPicPr>
            <p:cNvPr id="20" name="object 20"/>
            <p:cNvPicPr/>
            <p:nvPr/>
          </p:nvPicPr>
          <p:blipFill>
            <a:blip r:embed="rId2" cstate="print"/>
            <a:stretch>
              <a:fillRect/>
            </a:stretch>
          </p:blipFill>
          <p:spPr>
            <a:xfrm>
              <a:off x="1336540" y="5602208"/>
              <a:ext cx="9511298" cy="867174"/>
            </a:xfrm>
            <a:prstGeom prst="rect">
              <a:avLst/>
            </a:prstGeom>
          </p:spPr>
        </p:pic>
        <p:pic>
          <p:nvPicPr>
            <p:cNvPr id="21" name="object 21"/>
            <p:cNvPicPr/>
            <p:nvPr/>
          </p:nvPicPr>
          <p:blipFill>
            <a:blip r:embed="rId9" cstate="print"/>
            <a:stretch>
              <a:fillRect/>
            </a:stretch>
          </p:blipFill>
          <p:spPr>
            <a:xfrm>
              <a:off x="1254252" y="5620512"/>
              <a:ext cx="2887980" cy="899172"/>
            </a:xfrm>
            <a:prstGeom prst="rect">
              <a:avLst/>
            </a:prstGeom>
          </p:spPr>
        </p:pic>
        <p:sp>
          <p:nvSpPr>
            <p:cNvPr id="22" name="object 22"/>
            <p:cNvSpPr/>
            <p:nvPr/>
          </p:nvSpPr>
          <p:spPr>
            <a:xfrm>
              <a:off x="1370076" y="5615939"/>
              <a:ext cx="9448800" cy="805180"/>
            </a:xfrm>
            <a:custGeom>
              <a:avLst/>
              <a:gdLst/>
              <a:ahLst/>
              <a:cxnLst/>
              <a:rect l="l" t="t" r="r" b="b"/>
              <a:pathLst>
                <a:path w="9448800" h="805179">
                  <a:moveTo>
                    <a:pt x="9314688" y="0"/>
                  </a:moveTo>
                  <a:lnTo>
                    <a:pt x="134112" y="0"/>
                  </a:lnTo>
                  <a:lnTo>
                    <a:pt x="91732" y="6837"/>
                  </a:lnTo>
                  <a:lnTo>
                    <a:pt x="54918" y="25876"/>
                  </a:lnTo>
                  <a:lnTo>
                    <a:pt x="25883" y="54907"/>
                  </a:lnTo>
                  <a:lnTo>
                    <a:pt x="6839" y="91722"/>
                  </a:lnTo>
                  <a:lnTo>
                    <a:pt x="0" y="134112"/>
                  </a:lnTo>
                  <a:lnTo>
                    <a:pt x="0" y="670560"/>
                  </a:lnTo>
                  <a:lnTo>
                    <a:pt x="6839" y="712949"/>
                  </a:lnTo>
                  <a:lnTo>
                    <a:pt x="25883" y="749764"/>
                  </a:lnTo>
                  <a:lnTo>
                    <a:pt x="54918" y="778795"/>
                  </a:lnTo>
                  <a:lnTo>
                    <a:pt x="91732" y="797834"/>
                  </a:lnTo>
                  <a:lnTo>
                    <a:pt x="134112" y="804672"/>
                  </a:lnTo>
                  <a:lnTo>
                    <a:pt x="9314688" y="804672"/>
                  </a:lnTo>
                  <a:lnTo>
                    <a:pt x="9357067" y="797834"/>
                  </a:lnTo>
                  <a:lnTo>
                    <a:pt x="9393881" y="778795"/>
                  </a:lnTo>
                  <a:lnTo>
                    <a:pt x="9422916" y="749764"/>
                  </a:lnTo>
                  <a:lnTo>
                    <a:pt x="9441960" y="712949"/>
                  </a:lnTo>
                  <a:lnTo>
                    <a:pt x="9448800" y="670560"/>
                  </a:lnTo>
                  <a:lnTo>
                    <a:pt x="9448800" y="134112"/>
                  </a:lnTo>
                  <a:lnTo>
                    <a:pt x="9441960" y="91722"/>
                  </a:lnTo>
                  <a:lnTo>
                    <a:pt x="9422916" y="54907"/>
                  </a:lnTo>
                  <a:lnTo>
                    <a:pt x="9393881" y="25876"/>
                  </a:lnTo>
                  <a:lnTo>
                    <a:pt x="9357067" y="6837"/>
                  </a:lnTo>
                  <a:lnTo>
                    <a:pt x="9314688" y="0"/>
                  </a:lnTo>
                  <a:close/>
                </a:path>
              </a:pathLst>
            </a:custGeom>
            <a:solidFill>
              <a:srgbClr val="548ED4"/>
            </a:solidFill>
          </p:spPr>
          <p:txBody>
            <a:bodyPr wrap="square" lIns="0" tIns="0" rIns="0" bIns="0" rtlCol="0"/>
            <a:lstStyle/>
            <a:p>
              <a:endParaRPr dirty="0"/>
            </a:p>
          </p:txBody>
        </p:sp>
      </p:grpSp>
      <p:sp>
        <p:nvSpPr>
          <p:cNvPr id="23" name="object 23"/>
          <p:cNvSpPr txBox="1"/>
          <p:nvPr/>
        </p:nvSpPr>
        <p:spPr>
          <a:xfrm>
            <a:off x="1518666" y="1068451"/>
            <a:ext cx="4026535" cy="5166995"/>
          </a:xfrm>
          <a:prstGeom prst="rect">
            <a:avLst/>
          </a:prstGeom>
        </p:spPr>
        <p:txBody>
          <a:bodyPr vert="horz" wrap="square" lIns="0" tIns="13335" rIns="0" bIns="0" rtlCol="0">
            <a:spAutoFit/>
          </a:bodyPr>
          <a:lstStyle/>
          <a:p>
            <a:pPr marL="12700">
              <a:lnSpc>
                <a:spcPct val="100000"/>
              </a:lnSpc>
              <a:spcBef>
                <a:spcPts val="105"/>
              </a:spcBef>
            </a:pPr>
            <a:r>
              <a:rPr sz="3200" b="1" dirty="0">
                <a:solidFill>
                  <a:srgbClr val="FFFFFF"/>
                </a:solidFill>
                <a:latin typeface="Times New Roman"/>
                <a:cs typeface="Times New Roman"/>
              </a:rPr>
              <a:t>RSA</a:t>
            </a:r>
            <a:endParaRPr sz="3200" dirty="0">
              <a:latin typeface="Times New Roman"/>
              <a:cs typeface="Times New Roman"/>
            </a:endParaRPr>
          </a:p>
          <a:p>
            <a:pPr marL="12700" marR="456565">
              <a:lnSpc>
                <a:spcPct val="190500"/>
              </a:lnSpc>
              <a:spcBef>
                <a:spcPts val="60"/>
              </a:spcBef>
            </a:pPr>
            <a:r>
              <a:rPr sz="3200" b="1" dirty="0">
                <a:solidFill>
                  <a:srgbClr val="FFFFFF"/>
                </a:solidFill>
                <a:latin typeface="Times New Roman"/>
                <a:cs typeface="Times New Roman"/>
              </a:rPr>
              <a:t>RSA</a:t>
            </a:r>
            <a:r>
              <a:rPr sz="3200" b="1" spc="-180" dirty="0">
                <a:solidFill>
                  <a:srgbClr val="FFFFFF"/>
                </a:solidFill>
                <a:latin typeface="Times New Roman"/>
                <a:cs typeface="Times New Roman"/>
              </a:rPr>
              <a:t> </a:t>
            </a:r>
            <a:r>
              <a:rPr sz="3200" b="1" dirty="0">
                <a:solidFill>
                  <a:srgbClr val="FFFFFF"/>
                </a:solidFill>
                <a:latin typeface="Times New Roman"/>
                <a:cs typeface="Times New Roman"/>
              </a:rPr>
              <a:t>Key</a:t>
            </a:r>
            <a:r>
              <a:rPr sz="3200" b="1" spc="-15" dirty="0">
                <a:solidFill>
                  <a:srgbClr val="FFFFFF"/>
                </a:solidFill>
                <a:latin typeface="Times New Roman"/>
                <a:cs typeface="Times New Roman"/>
              </a:rPr>
              <a:t> </a:t>
            </a:r>
            <a:r>
              <a:rPr sz="3200" b="1" dirty="0">
                <a:solidFill>
                  <a:srgbClr val="FFFFFF"/>
                </a:solidFill>
                <a:latin typeface="Times New Roman"/>
                <a:cs typeface="Times New Roman"/>
              </a:rPr>
              <a:t>g</a:t>
            </a:r>
            <a:r>
              <a:rPr sz="3200" b="1" spc="5" dirty="0">
                <a:solidFill>
                  <a:srgbClr val="FFFFFF"/>
                </a:solidFill>
                <a:latin typeface="Times New Roman"/>
                <a:cs typeface="Times New Roman"/>
              </a:rPr>
              <a:t>e</a:t>
            </a:r>
            <a:r>
              <a:rPr sz="3200" b="1" dirty="0">
                <a:solidFill>
                  <a:srgbClr val="FFFFFF"/>
                </a:solidFill>
                <a:latin typeface="Times New Roman"/>
                <a:cs typeface="Times New Roman"/>
              </a:rPr>
              <a:t>ner</a:t>
            </a:r>
            <a:r>
              <a:rPr sz="3200" b="1" spc="5" dirty="0">
                <a:solidFill>
                  <a:srgbClr val="FFFFFF"/>
                </a:solidFill>
                <a:latin typeface="Times New Roman"/>
                <a:cs typeface="Times New Roman"/>
              </a:rPr>
              <a:t>a</a:t>
            </a:r>
            <a:r>
              <a:rPr sz="3200" b="1" dirty="0">
                <a:solidFill>
                  <a:srgbClr val="FFFFFF"/>
                </a:solidFill>
                <a:latin typeface="Times New Roman"/>
                <a:cs typeface="Times New Roman"/>
              </a:rPr>
              <a:t>tion  RSA Encryption </a:t>
            </a:r>
            <a:r>
              <a:rPr sz="3200" b="1" spc="5" dirty="0">
                <a:solidFill>
                  <a:srgbClr val="FFFFFF"/>
                </a:solidFill>
                <a:latin typeface="Times New Roman"/>
                <a:cs typeface="Times New Roman"/>
              </a:rPr>
              <a:t> </a:t>
            </a:r>
            <a:r>
              <a:rPr sz="3200" b="1" dirty="0">
                <a:solidFill>
                  <a:srgbClr val="FFFFFF"/>
                </a:solidFill>
                <a:latin typeface="Times New Roman"/>
                <a:cs typeface="Times New Roman"/>
              </a:rPr>
              <a:t>RSA</a:t>
            </a:r>
            <a:r>
              <a:rPr sz="3200" b="1" spc="-190" dirty="0">
                <a:solidFill>
                  <a:srgbClr val="FFFFFF"/>
                </a:solidFill>
                <a:latin typeface="Times New Roman"/>
                <a:cs typeface="Times New Roman"/>
              </a:rPr>
              <a:t> </a:t>
            </a:r>
            <a:r>
              <a:rPr sz="3200" b="1" dirty="0">
                <a:solidFill>
                  <a:srgbClr val="FFFFFF"/>
                </a:solidFill>
                <a:latin typeface="Times New Roman"/>
                <a:cs typeface="Times New Roman"/>
              </a:rPr>
              <a:t>Decryption</a:t>
            </a:r>
            <a:endParaRPr sz="3200" dirty="0">
              <a:latin typeface="Times New Roman"/>
              <a:cs typeface="Times New Roman"/>
            </a:endParaRPr>
          </a:p>
          <a:p>
            <a:pPr marL="12700" marR="5080">
              <a:lnSpc>
                <a:spcPts val="7309"/>
              </a:lnSpc>
              <a:spcBef>
                <a:spcPts val="625"/>
              </a:spcBef>
            </a:pPr>
            <a:r>
              <a:rPr sz="3200" b="1" dirty="0">
                <a:solidFill>
                  <a:srgbClr val="FFFFFF"/>
                </a:solidFill>
                <a:latin typeface="Times New Roman"/>
                <a:cs typeface="Times New Roman"/>
              </a:rPr>
              <a:t>A</a:t>
            </a:r>
            <a:r>
              <a:rPr sz="3200" b="1" spc="-200" dirty="0">
                <a:solidFill>
                  <a:srgbClr val="FFFFFF"/>
                </a:solidFill>
                <a:latin typeface="Times New Roman"/>
                <a:cs typeface="Times New Roman"/>
              </a:rPr>
              <a:t> </a:t>
            </a:r>
            <a:r>
              <a:rPr sz="3200" b="1" dirty="0">
                <a:solidFill>
                  <a:srgbClr val="FFFFFF"/>
                </a:solidFill>
                <a:latin typeface="Times New Roman"/>
                <a:cs typeface="Times New Roman"/>
              </a:rPr>
              <a:t>Real</a:t>
            </a:r>
            <a:r>
              <a:rPr sz="3200" b="1" spc="-105" dirty="0">
                <a:solidFill>
                  <a:srgbClr val="FFFFFF"/>
                </a:solidFill>
                <a:latin typeface="Times New Roman"/>
                <a:cs typeface="Times New Roman"/>
              </a:rPr>
              <a:t> </a:t>
            </a:r>
            <a:r>
              <a:rPr sz="3200" b="1" spc="-35" dirty="0">
                <a:solidFill>
                  <a:srgbClr val="FFFFFF"/>
                </a:solidFill>
                <a:latin typeface="Times New Roman"/>
                <a:cs typeface="Times New Roman"/>
              </a:rPr>
              <a:t>World</a:t>
            </a:r>
            <a:r>
              <a:rPr sz="3200" b="1" spc="-45" dirty="0">
                <a:solidFill>
                  <a:srgbClr val="FFFFFF"/>
                </a:solidFill>
                <a:latin typeface="Times New Roman"/>
                <a:cs typeface="Times New Roman"/>
              </a:rPr>
              <a:t> </a:t>
            </a:r>
            <a:r>
              <a:rPr sz="3200" b="1" dirty="0">
                <a:solidFill>
                  <a:srgbClr val="FFFFFF"/>
                </a:solidFill>
                <a:latin typeface="Times New Roman"/>
                <a:cs typeface="Times New Roman"/>
              </a:rPr>
              <a:t>Example </a:t>
            </a:r>
            <a:r>
              <a:rPr sz="3200" b="1" spc="-785" dirty="0">
                <a:solidFill>
                  <a:srgbClr val="FFFFFF"/>
                </a:solidFill>
                <a:latin typeface="Times New Roman"/>
                <a:cs typeface="Times New Roman"/>
              </a:rPr>
              <a:t> </a:t>
            </a:r>
            <a:r>
              <a:rPr sz="3200" b="1" dirty="0">
                <a:solidFill>
                  <a:srgbClr val="0F243E"/>
                </a:solidFill>
                <a:latin typeface="Times New Roman"/>
                <a:cs typeface="Times New Roman"/>
              </a:rPr>
              <a:t>RSA</a:t>
            </a:r>
            <a:r>
              <a:rPr sz="3200" b="1" spc="-185" dirty="0">
                <a:solidFill>
                  <a:srgbClr val="0F243E"/>
                </a:solidFill>
                <a:latin typeface="Times New Roman"/>
                <a:cs typeface="Times New Roman"/>
              </a:rPr>
              <a:t> </a:t>
            </a:r>
            <a:r>
              <a:rPr sz="3200" b="1" spc="-5" dirty="0">
                <a:solidFill>
                  <a:srgbClr val="0F243E"/>
                </a:solidFill>
                <a:latin typeface="Times New Roman"/>
                <a:cs typeface="Times New Roman"/>
              </a:rPr>
              <a:t>Security</a:t>
            </a:r>
            <a:endParaRPr sz="3200" dirty="0">
              <a:latin typeface="Times New Roman"/>
              <a:cs typeface="Times New Roman"/>
            </a:endParaRPr>
          </a:p>
        </p:txBody>
      </p:sp>
      <p:sp>
        <p:nvSpPr>
          <p:cNvPr id="24" name="object 24"/>
          <p:cNvSpPr txBox="1">
            <a:spLocks noGrp="1"/>
          </p:cNvSpPr>
          <p:nvPr>
            <p:ph type="ftr" sz="quarter" idx="4294967295"/>
          </p:nvPr>
        </p:nvSpPr>
        <p:spPr>
          <a:xfrm>
            <a:off x="104647" y="6626453"/>
            <a:ext cx="424815" cy="280670"/>
          </a:xfrm>
          <a:prstGeom prst="rect">
            <a:avLst/>
          </a:prstGeom>
        </p:spPr>
        <p:txBody>
          <a:bodyPr vert="horz" wrap="square" lIns="0" tIns="0" rIns="0" bIns="0" rtlCol="0">
            <a:spAutoFit/>
          </a:bodyPr>
          <a:lstStyle/>
          <a:p>
            <a:pPr marL="12700">
              <a:lnSpc>
                <a:spcPts val="2005"/>
              </a:lnSpc>
            </a:pPr>
            <a:r>
              <a:rPr spc="-25" dirty="0"/>
              <a:t>R</a:t>
            </a:r>
            <a:r>
              <a:rPr spc="-10" dirty="0"/>
              <a:t>S</a:t>
            </a:r>
            <a:r>
              <a:rPr dirty="0"/>
              <a:t>A</a:t>
            </a:r>
          </a:p>
        </p:txBody>
      </p:sp>
      <p:sp>
        <p:nvSpPr>
          <p:cNvPr id="25" name="TextBox 24"/>
          <p:cNvSpPr txBox="1"/>
          <p:nvPr/>
        </p:nvSpPr>
        <p:spPr>
          <a:xfrm>
            <a:off x="9608689" y="6393215"/>
            <a:ext cx="2616200" cy="400110"/>
          </a:xfrm>
          <a:prstGeom prst="rect">
            <a:avLst/>
          </a:prstGeom>
          <a:noFill/>
        </p:spPr>
        <p:txBody>
          <a:bodyPr wrap="square" rtlCol="0">
            <a:spAutoFit/>
          </a:bodyPr>
          <a:lstStyle/>
          <a:p>
            <a:pPr algn="ctr"/>
            <a:r>
              <a:rPr lang="en-US" sz="2000" b="1" dirty="0"/>
              <a:t>www.midocean.ae</a:t>
            </a:r>
          </a:p>
        </p:txBody>
      </p:sp>
      <p:pic>
        <p:nvPicPr>
          <p:cNvPr id="26" name="Graphic 21"/>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1095" y="-4697"/>
            <a:ext cx="2305141" cy="763649"/>
          </a:xfrm>
          <a:prstGeom prst="rect">
            <a:avLst/>
          </a:prstGeom>
        </p:spPr>
      </p:pic>
    </p:spTree>
    <p:extLst>
      <p:ext uri="{BB962C8B-B14F-4D97-AF65-F5344CB8AC3E}">
        <p14:creationId xmlns:p14="http://schemas.microsoft.com/office/powerpoint/2010/main" val="3625830080"/>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8870" y="1255488"/>
            <a:ext cx="10812720" cy="487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1443569" y="2152680"/>
            <a:ext cx="8883321" cy="2278188"/>
          </a:xfrm>
          <a:prstGeom prst="rect">
            <a:avLst/>
          </a:prstGeom>
        </p:spPr>
        <p:txBody>
          <a:bodyPr vert="horz" wrap="square" lIns="0" tIns="10795" rIns="0" bIns="0" rtlCol="0">
            <a:spAutoFit/>
          </a:bodyPr>
          <a:lstStyle/>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r>
              <a:rPr lang="en-US" dirty="0" smtClean="0">
                <a:latin typeface="Alexandria" pitchFamily="2" charset="-78"/>
                <a:cs typeface="Alexandria" pitchFamily="2" charset="-78"/>
              </a:rPr>
              <a:t>Two </a:t>
            </a:r>
            <a:r>
              <a:rPr lang="en-US" dirty="0">
                <a:latin typeface="Alexandria" pitchFamily="2" charset="-78"/>
                <a:cs typeface="Alexandria" pitchFamily="2" charset="-78"/>
              </a:rPr>
              <a:t>approaches to attacking RSA:</a:t>
            </a:r>
          </a:p>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r>
              <a:rPr lang="en-US" dirty="0">
                <a:latin typeface="Alexandria" pitchFamily="2" charset="-78"/>
                <a:cs typeface="Alexandria" pitchFamily="2" charset="-78"/>
              </a:rPr>
              <a:t>brute force key search (infeasible given size of  numbers)</a:t>
            </a:r>
          </a:p>
          <a:p>
            <a:pPr marL="757389" lvl="1" indent="-285750" algn="just">
              <a:lnSpc>
                <a:spcPct val="200000"/>
              </a:lnSpc>
              <a:spcBef>
                <a:spcPts val="156"/>
              </a:spcBef>
              <a:buClr>
                <a:srgbClr val="3B822F"/>
              </a:buClr>
              <a:buSzPct val="57142"/>
              <a:buFont typeface="Wingdings" panose="05000000000000000000" pitchFamily="2" charset="2"/>
              <a:buChar char="q"/>
              <a:tabLst>
                <a:tab pos="757809" algn="l"/>
              </a:tabLst>
            </a:pPr>
            <a:r>
              <a:rPr lang="en-US" dirty="0">
                <a:latin typeface="Alexandria" pitchFamily="2" charset="-78"/>
                <a:cs typeface="Alexandria" pitchFamily="2" charset="-78"/>
              </a:rPr>
              <a:t>mathematical attacks (based on difficulty of computing  </a:t>
            </a:r>
            <a:r>
              <a:rPr lang="en-US" dirty="0" smtClean="0">
                <a:latin typeface="Alexandria" pitchFamily="2" charset="-78"/>
                <a:cs typeface="Alexandria" pitchFamily="2" charset="-78"/>
              </a:rPr>
              <a:t>Z, </a:t>
            </a:r>
            <a:r>
              <a:rPr lang="en-US" dirty="0">
                <a:latin typeface="Alexandria" pitchFamily="2" charset="-78"/>
                <a:cs typeface="Alexandria" pitchFamily="2" charset="-78"/>
              </a:rPr>
              <a:t>by factoring modulus N)</a:t>
            </a:r>
          </a:p>
        </p:txBody>
      </p:sp>
      <p:sp>
        <p:nvSpPr>
          <p:cNvPr id="11" name="Title 1"/>
          <p:cNvSpPr txBox="1">
            <a:spLocks/>
          </p:cNvSpPr>
          <p:nvPr/>
        </p:nvSpPr>
        <p:spPr>
          <a:xfrm>
            <a:off x="2557606" y="672711"/>
            <a:ext cx="8229600" cy="701731"/>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a:latin typeface="Alexandria Black" pitchFamily="2" charset="-78"/>
                <a:ea typeface="ヒラギノ角ゴ Pro W3" charset="-128"/>
                <a:cs typeface="Alexandria Black" pitchFamily="2" charset="-78"/>
              </a:rPr>
              <a:t>RSA Security </a:t>
            </a:r>
          </a:p>
          <a:p>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580576429"/>
      </p:ext>
    </p:extLst>
  </p:cSld>
  <p:clrMapOvr>
    <a:masterClrMapping/>
  </p:clrMapOvr>
  <mc:AlternateContent xmlns:mc="http://schemas.openxmlformats.org/markup-compatibility/2006" xmlns:p14="http://schemas.microsoft.com/office/powerpoint/2010/main">
    <mc:Choice Requires="p14">
      <p:transition p14:dur="10" advTm="300493"/>
    </mc:Choice>
    <mc:Fallback xmlns="">
      <p:transition advTm="300493"/>
    </mc:Fallback>
  </mc:AlternateContent>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638194594"/>
      </p:ext>
    </p:extLst>
  </p:cSld>
  <p:clrMapOvr>
    <a:masterClrMapping/>
  </p:clrMapOvr>
  <mc:AlternateContent xmlns:mc="http://schemas.openxmlformats.org/markup-compatibility/2006" xmlns:p14="http://schemas.microsoft.com/office/powerpoint/2010/main">
    <mc:Choice Requires="p14">
      <p:transition spd="slow" p14:dur="2000" advTm="33874"/>
    </mc:Choice>
    <mc:Fallback xmlns="">
      <p:transition spd="slow" advTm="33874"/>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LC.BRev.FY97">
  <a:themeElements>
    <a:clrScheme name="">
      <a:dk1>
        <a:srgbClr val="000000"/>
      </a:dk1>
      <a:lt1>
        <a:srgbClr val="FFFFFF"/>
      </a:lt1>
      <a:dk2>
        <a:srgbClr val="006B61"/>
      </a:dk2>
      <a:lt2>
        <a:srgbClr val="C0C0C0"/>
      </a:lt2>
      <a:accent1>
        <a:srgbClr val="FF00FF"/>
      </a:accent1>
      <a:accent2>
        <a:srgbClr val="00C0C0"/>
      </a:accent2>
      <a:accent3>
        <a:srgbClr val="FFFFFF"/>
      </a:accent3>
      <a:accent4>
        <a:srgbClr val="000000"/>
      </a:accent4>
      <a:accent5>
        <a:srgbClr val="FFAAFF"/>
      </a:accent5>
      <a:accent6>
        <a:srgbClr val="00AEAE"/>
      </a:accent6>
      <a:hlink>
        <a:srgbClr val="00C000"/>
      </a:hlink>
      <a:folHlink>
        <a:srgbClr val="800080"/>
      </a:folHlink>
    </a:clrScheme>
    <a:fontScheme name="LC.BRev.FY97">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4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400" b="1" i="0" u="none" strike="noStrike" cap="none" normalizeH="0" baseline="0" smtClean="0">
            <a:ln>
              <a:noFill/>
            </a:ln>
            <a:solidFill>
              <a:schemeClr val="tx1"/>
            </a:solidFill>
            <a:effectLst/>
            <a:latin typeface="Arial" charset="0"/>
          </a:defRPr>
        </a:defPPr>
      </a:lstStyle>
    </a:lnDef>
  </a:objectDefaults>
  <a:extraClrSchemeLst>
    <a:extraClrScheme>
      <a:clrScheme name="LC.BRev.FY97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LC.BRev.FY97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LC.BRev.FY97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LC.BRev.FY97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LC.BRev.FY97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LC.BRev.FY97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LC.BRev.FY97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efault Theme">
  <a:themeElements>
    <a:clrScheme name="Custom 6">
      <a:dk1>
        <a:srgbClr val="58585B"/>
      </a:dk1>
      <a:lt1>
        <a:srgbClr val="FFFFFF"/>
      </a:lt1>
      <a:dk2>
        <a:srgbClr val="58585B"/>
      </a:dk2>
      <a:lt2>
        <a:srgbClr val="81C569"/>
      </a:lt2>
      <a:accent1>
        <a:srgbClr val="004C69"/>
      </a:accent1>
      <a:accent2>
        <a:srgbClr val="9E0B0F"/>
      </a:accent2>
      <a:accent3>
        <a:srgbClr val="FFFFFF"/>
      </a:accent3>
      <a:accent4>
        <a:srgbClr val="367187"/>
      </a:accent4>
      <a:accent5>
        <a:srgbClr val="38C6F4"/>
      </a:accent5>
      <a:accent6>
        <a:srgbClr val="FBAB18"/>
      </a:accent6>
      <a:hlink>
        <a:srgbClr val="38C6F4"/>
      </a:hlink>
      <a:folHlink>
        <a:srgbClr val="81C569"/>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6A4D7"/>
        </a:solidFill>
        <a:ln>
          <a:noFill/>
        </a:ln>
        <a:effectLst/>
      </a:spPr>
      <a:bodyPr rtlCol="0" anchor="ctr"/>
      <a:lstStyle>
        <a:defPPr algn="ctr">
          <a:defRPr dirty="0"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Default Theme" id="{A3178FD6-045E-43BB-9FF9-79BDC55288A1}" vid="{B3635A64-254C-4D4D-B1C2-6197525273F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2CC28B3-AB03-4146-95E6-D335C41F34A8}"/>
</file>

<file path=customXml/itemProps2.xml><?xml version="1.0" encoding="utf-8"?>
<ds:datastoreItem xmlns:ds="http://schemas.openxmlformats.org/officeDocument/2006/customXml" ds:itemID="{5CC40E07-B758-44AE-A3EE-004C50E0FE2E}"/>
</file>

<file path=customXml/itemProps3.xml><?xml version="1.0" encoding="utf-8"?>
<ds:datastoreItem xmlns:ds="http://schemas.openxmlformats.org/officeDocument/2006/customXml" ds:itemID="{B8D99E50-7121-4BEC-BF93-751BE9135B58}"/>
</file>

<file path=docProps/app.xml><?xml version="1.0" encoding="utf-8"?>
<Properties xmlns="http://schemas.openxmlformats.org/officeDocument/2006/extended-properties" xmlns:vt="http://schemas.openxmlformats.org/officeDocument/2006/docPropsVTypes">
  <TotalTime>5400</TotalTime>
  <Words>3764</Words>
  <Application>Microsoft Office PowerPoint</Application>
  <PresentationFormat>Widescreen</PresentationFormat>
  <Paragraphs>1326</Paragraphs>
  <Slides>107</Slides>
  <Notes>4</Notes>
  <HiddenSlides>0</HiddenSlides>
  <MMClips>0</MMClips>
  <ScaleCrop>false</ScaleCrop>
  <HeadingPairs>
    <vt:vector size="6" baseType="variant">
      <vt:variant>
        <vt:lpstr>Fonts Used</vt:lpstr>
      </vt:variant>
      <vt:variant>
        <vt:i4>20</vt:i4>
      </vt:variant>
      <vt:variant>
        <vt:lpstr>Theme</vt:lpstr>
      </vt:variant>
      <vt:variant>
        <vt:i4>3</vt:i4>
      </vt:variant>
      <vt:variant>
        <vt:lpstr>Slide Titles</vt:lpstr>
      </vt:variant>
      <vt:variant>
        <vt:i4>107</vt:i4>
      </vt:variant>
    </vt:vector>
  </HeadingPairs>
  <TitlesOfParts>
    <vt:vector size="130" baseType="lpstr">
      <vt:lpstr>ＭＳ Ｐゴシック</vt:lpstr>
      <vt:lpstr>Alexandria</vt:lpstr>
      <vt:lpstr>Alexandria Black</vt:lpstr>
      <vt:lpstr>Arial</vt:lpstr>
      <vt:lpstr>Arial MT</vt:lpstr>
      <vt:lpstr>Calibri</vt:lpstr>
      <vt:lpstr>Calibri Light</vt:lpstr>
      <vt:lpstr>Cambria</vt:lpstr>
      <vt:lpstr>Cambria Math</vt:lpstr>
      <vt:lpstr>CiscoSans</vt:lpstr>
      <vt:lpstr>CiscoSans ExtraLight</vt:lpstr>
      <vt:lpstr>CiscoSans Thin</vt:lpstr>
      <vt:lpstr>Microsoft Sans Serif</vt:lpstr>
      <vt:lpstr>Monotype Sorts</vt:lpstr>
      <vt:lpstr>Roboto Light</vt:lpstr>
      <vt:lpstr>Tahoma</vt:lpstr>
      <vt:lpstr>Times New Roman</vt:lpstr>
      <vt:lpstr>Trebuchet MS</vt:lpstr>
      <vt:lpstr>Wingdings</vt:lpstr>
      <vt:lpstr>ヒラギノ角ゴ Pro W3</vt:lpstr>
      <vt:lpstr>Office Theme</vt:lpstr>
      <vt:lpstr>LC.BRev.FY97</vt:lpstr>
      <vt:lpstr>Default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Table 6.1 A E S Parameters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16-bit Key</vt:lpstr>
      <vt:lpstr>16-bit Key</vt:lpstr>
      <vt:lpstr>PowerPoint Presentation</vt:lpstr>
      <vt:lpstr>16-bit Key</vt:lpstr>
      <vt:lpstr>PowerPoint Presentation</vt:lpstr>
      <vt:lpstr>PowerPoint Presentation</vt:lpstr>
      <vt:lpstr>16-bit Key</vt:lpstr>
      <vt:lpstr>w0 = 0100 1010, w1 = 1111 0101</vt:lpstr>
      <vt:lpstr>PowerPoint Presentation</vt:lpstr>
      <vt:lpstr>16-bit Key</vt:lpstr>
      <vt:lpstr>w2 = 1101 1101, w3 = 0010 1000</vt:lpstr>
      <vt:lpstr>16-bit Key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(1110⊕1101)  (1101⊕1110)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n=1459067680075833232301869393490706352924018723753571643995818</vt:lpstr>
      <vt:lpstr>e= 65537</vt:lpstr>
      <vt:lpstr>Encryption: C= 1976620216402300889624482718775150 ^e % 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Diaa Salama</cp:lastModifiedBy>
  <cp:revision>270</cp:revision>
  <dcterms:created xsi:type="dcterms:W3CDTF">2023-04-29T09:08:00Z</dcterms:created>
  <dcterms:modified xsi:type="dcterms:W3CDTF">2024-03-25T18:19:19Z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