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48"/>
  </p:notesMasterIdLst>
  <p:handoutMasterIdLst>
    <p:handoutMasterId r:id="rId49"/>
  </p:handoutMasterIdLst>
  <p:sldIdLst>
    <p:sldId id="480" r:id="rId7"/>
    <p:sldId id="556" r:id="rId8"/>
    <p:sldId id="557" r:id="rId9"/>
    <p:sldId id="609" r:id="rId10"/>
    <p:sldId id="626" r:id="rId11"/>
    <p:sldId id="627" r:id="rId12"/>
    <p:sldId id="628" r:id="rId13"/>
    <p:sldId id="625" r:id="rId14"/>
    <p:sldId id="638" r:id="rId15"/>
    <p:sldId id="637" r:id="rId16"/>
    <p:sldId id="610" r:id="rId17"/>
    <p:sldId id="629" r:id="rId18"/>
    <p:sldId id="630" r:id="rId19"/>
    <p:sldId id="631" r:id="rId20"/>
    <p:sldId id="632" r:id="rId21"/>
    <p:sldId id="633" r:id="rId22"/>
    <p:sldId id="634" r:id="rId23"/>
    <p:sldId id="635" r:id="rId24"/>
    <p:sldId id="636" r:id="rId25"/>
    <p:sldId id="611" r:id="rId26"/>
    <p:sldId id="612" r:id="rId27"/>
    <p:sldId id="613" r:id="rId28"/>
    <p:sldId id="639" r:id="rId29"/>
    <p:sldId id="640" r:id="rId30"/>
    <p:sldId id="641" r:id="rId31"/>
    <p:sldId id="642" r:id="rId32"/>
    <p:sldId id="643" r:id="rId33"/>
    <p:sldId id="644" r:id="rId34"/>
    <p:sldId id="645" r:id="rId35"/>
    <p:sldId id="614" r:id="rId36"/>
    <p:sldId id="615" r:id="rId37"/>
    <p:sldId id="616" r:id="rId38"/>
    <p:sldId id="617" r:id="rId39"/>
    <p:sldId id="618" r:id="rId40"/>
    <p:sldId id="619" r:id="rId41"/>
    <p:sldId id="620" r:id="rId42"/>
    <p:sldId id="621" r:id="rId43"/>
    <p:sldId id="622" r:id="rId44"/>
    <p:sldId id="623" r:id="rId45"/>
    <p:sldId id="624" r:id="rId46"/>
    <p:sldId id="559" r:id="rId4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4489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92" autoAdjust="0"/>
    <p:restoredTop sz="93860" autoAdjust="0"/>
  </p:normalViewPr>
  <p:slideViewPr>
    <p:cSldViewPr snapToGrid="0">
      <p:cViewPr varScale="1">
        <p:scale>
          <a:sx n="97" d="100"/>
          <a:sy n="97" d="100"/>
        </p:scale>
        <p:origin x="584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commentAuthors" Target="commentAuthor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2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1/22/26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1/22/26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5020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776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4530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7331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001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7345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3086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152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8190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7353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9062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5015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1971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4898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2612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9382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6994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7158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1614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8366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77364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2816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2441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8361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46294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03554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98308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53593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09210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24755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24025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23836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8139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85637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15290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928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28.png"/><Relationship Id="rId4" Type="http://schemas.openxmlformats.org/officeDocument/2006/relationships/image" Target="../media/image6.png"/><Relationship Id="rId9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44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Relationship Id="rId9" Type="http://schemas.openxmlformats.org/officeDocument/2006/relationships/image" Target="../media/image4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8474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70905" y="2391876"/>
            <a:ext cx="488646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Quality and Management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1282" y="598371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486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DS601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2336579"/>
            <a:ext cx="12191999" cy="8382525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Mining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(DS601)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671930" y="1258957"/>
            <a:ext cx="6520069" cy="107634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#05</a:t>
            </a:r>
            <a:endParaRPr lang="en-US" sz="3200" b="1" dirty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Quality and Management</a:t>
            </a: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6" name="Picture 5" descr="A blue circle with white text&#10;&#10;Description automatically generated">
            <a:extLst>
              <a:ext uri="{FF2B5EF4-FFF2-40B4-BE49-F238E27FC236}">
                <a16:creationId xmlns:a16="http://schemas.microsoft.com/office/drawing/2014/main" id="{8DACC2BA-3334-FF76-41AF-8888F9E74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915" y="2328777"/>
            <a:ext cx="5559018" cy="220044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0"/>
          </a:effectLst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412D04FD-BD5C-242F-2D6B-29F9E4EBD0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8175547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Quality and Management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6133662" y="1750753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8479740"/>
              </p:ext>
            </p:extLst>
          </p:nvPr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3">
            <a:extLst>
              <a:ext uri="{FF2B5EF4-FFF2-40B4-BE49-F238E27FC236}">
                <a16:creationId xmlns:a16="http://schemas.microsoft.com/office/drawing/2014/main" id="{0A2E43F4-3226-2755-85A1-09D2474FB070}"/>
              </a:ext>
            </a:extLst>
          </p:cNvPr>
          <p:cNvSpPr txBox="1">
            <a:spLocks noChangeArrowheads="1"/>
          </p:cNvSpPr>
          <p:nvPr/>
        </p:nvSpPr>
        <p:spPr>
          <a:xfrm>
            <a:off x="610964" y="1731925"/>
            <a:ext cx="7949939" cy="4008535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en-US" dirty="0"/>
              <a:t>Data, Information, and knowledge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What is Data Quality ?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Quality Dimensions, Rules, Process, Roles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Quality Example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Quality Technology Support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Summary</a:t>
            </a:r>
          </a:p>
          <a:p>
            <a:pPr>
              <a:lnSpc>
                <a:spcPct val="140000"/>
              </a:lnSpc>
            </a:pPr>
            <a:endParaRPr lang="en-US" altLang="en-US" dirty="0"/>
          </a:p>
          <a:p>
            <a:pPr>
              <a:lnSpc>
                <a:spcPct val="140000"/>
              </a:lnSpc>
            </a:pPr>
            <a:endParaRPr lang="en-US" altLang="en-US" dirty="0"/>
          </a:p>
          <a:p>
            <a:pPr>
              <a:lnSpc>
                <a:spcPct val="140000"/>
              </a:lnSpc>
            </a:pPr>
            <a:endParaRPr lang="en-US" altLang="en-US" dirty="0"/>
          </a:p>
          <a:p>
            <a:pPr>
              <a:lnSpc>
                <a:spcPct val="140000"/>
              </a:lnSpc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Data, Information, and Knowledge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4527587"/>
              </p:ext>
            </p:extLst>
          </p:nvPr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221" name="Object 2048">
                        <a:extLst>
                          <a:ext uri="{FF2B5EF4-FFF2-40B4-BE49-F238E27FC236}">
                            <a16:creationId xmlns:a16="http://schemas.microsoft.com/office/drawing/2014/main" id="{E9944893-82F6-046B-08C4-69FBD0CCCDD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084917"/>
              </p:ext>
            </p:extLst>
          </p:nvPr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9222" name="Object 2049">
                        <a:extLst>
                          <a:ext uri="{FF2B5EF4-FFF2-40B4-BE49-F238E27FC236}">
                            <a16:creationId xmlns:a16="http://schemas.microsoft.com/office/drawing/2014/main" id="{0152CB0E-8B02-A5CE-0A63-8B0831D204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72B7F38-8DB1-8F6D-7344-B5C18FBFDC39}"/>
              </a:ext>
            </a:extLst>
          </p:cNvPr>
          <p:cNvSpPr txBox="1">
            <a:spLocks noChangeArrowheads="1"/>
          </p:cNvSpPr>
          <p:nvPr/>
        </p:nvSpPr>
        <p:spPr>
          <a:xfrm>
            <a:off x="2558078" y="1331704"/>
            <a:ext cx="9254004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>
                <a:solidFill>
                  <a:srgbClr val="0070C0"/>
                </a:solidFill>
              </a:rPr>
              <a:t>Data</a:t>
            </a:r>
          </a:p>
          <a:p>
            <a:pPr lvl="1"/>
            <a:r>
              <a:rPr lang="en-US" altLang="ar-SA" dirty="0"/>
              <a:t>Items that are the most elementary descriptions of things, events, activities, and transactions</a:t>
            </a:r>
          </a:p>
          <a:p>
            <a:pPr lvl="1"/>
            <a:r>
              <a:rPr lang="en-US" altLang="ar-SA" dirty="0"/>
              <a:t>May be internal or external</a:t>
            </a:r>
          </a:p>
          <a:p>
            <a:pPr marL="457200" lvl="1" indent="0">
              <a:buNone/>
            </a:pPr>
            <a:endParaRPr lang="en-US" altLang="ar-SA" dirty="0"/>
          </a:p>
          <a:p>
            <a:r>
              <a:rPr lang="en-US" altLang="ar-SA" b="1" dirty="0">
                <a:solidFill>
                  <a:srgbClr val="0070C0"/>
                </a:solidFill>
              </a:rPr>
              <a:t>Information</a:t>
            </a:r>
          </a:p>
          <a:p>
            <a:pPr lvl="1"/>
            <a:r>
              <a:rPr lang="en-US" altLang="ar-SA" dirty="0"/>
              <a:t>Organized data that has meaning and value</a:t>
            </a:r>
          </a:p>
          <a:p>
            <a:pPr marL="457200" lvl="1" indent="0">
              <a:buNone/>
            </a:pPr>
            <a:endParaRPr lang="en-US" altLang="ar-SA" dirty="0"/>
          </a:p>
          <a:p>
            <a:r>
              <a:rPr lang="en-US" altLang="ar-SA" b="1" dirty="0">
                <a:solidFill>
                  <a:srgbClr val="0070C0"/>
                </a:solidFill>
              </a:rPr>
              <a:t>Knowledge</a:t>
            </a:r>
          </a:p>
          <a:p>
            <a:pPr lvl="1"/>
            <a:r>
              <a:rPr lang="en-US" altLang="ar-SA" dirty="0"/>
              <a:t>Processed data or information that conveys understanding or learning applicable to a problem or activity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327D303-8817-831D-1D10-7F9702771529}"/>
              </a:ext>
            </a:extLst>
          </p:cNvPr>
          <p:cNvSpPr txBox="1">
            <a:spLocks noChangeArrowheads="1"/>
          </p:cNvSpPr>
          <p:nvPr/>
        </p:nvSpPr>
        <p:spPr>
          <a:xfrm>
            <a:off x="2476731" y="1385076"/>
            <a:ext cx="9198434" cy="386278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dirty="0"/>
              <a:t>Raw data collected manually or by instruments</a:t>
            </a:r>
          </a:p>
          <a:p>
            <a:r>
              <a:rPr lang="en-US" altLang="ar-SA" dirty="0"/>
              <a:t>Quality is critical</a:t>
            </a:r>
          </a:p>
          <a:p>
            <a:pPr lvl="1"/>
            <a:r>
              <a:rPr lang="en-US" altLang="ar-SA" dirty="0"/>
              <a:t>Quality determines usefulness</a:t>
            </a:r>
          </a:p>
          <a:p>
            <a:pPr lvl="2"/>
            <a:r>
              <a:rPr lang="en-US" altLang="ar-SA" sz="2200" dirty="0"/>
              <a:t>Contextual data quality</a:t>
            </a:r>
          </a:p>
          <a:p>
            <a:pPr lvl="2"/>
            <a:r>
              <a:rPr lang="en-US" altLang="ar-SA" sz="2200" dirty="0"/>
              <a:t>Intrinsic data quality</a:t>
            </a:r>
          </a:p>
          <a:p>
            <a:pPr lvl="2"/>
            <a:r>
              <a:rPr lang="en-US" altLang="ar-SA" sz="2200" dirty="0"/>
              <a:t>Accessibility data quality</a:t>
            </a:r>
          </a:p>
          <a:p>
            <a:pPr lvl="2"/>
            <a:r>
              <a:rPr lang="en-US" altLang="ar-SA" sz="2200" dirty="0"/>
              <a:t>Representation data quality</a:t>
            </a:r>
          </a:p>
          <a:p>
            <a:pPr lvl="1"/>
            <a:r>
              <a:rPr lang="en-US" altLang="ar-SA" dirty="0"/>
              <a:t>Often neglected or casually handled</a:t>
            </a:r>
          </a:p>
          <a:p>
            <a:pPr lvl="1"/>
            <a:r>
              <a:rPr lang="en-US" altLang="ar-SA" dirty="0"/>
              <a:t>Problems exposed when data is summarized</a:t>
            </a:r>
          </a:p>
          <a:p>
            <a:pPr lvl="1"/>
            <a:endParaRPr lang="en-US" altLang="ar-SA" dirty="0"/>
          </a:p>
          <a:p>
            <a:pPr lvl="1"/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234879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Problems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7" descr="TBL05">
            <a:extLst>
              <a:ext uri="{FF2B5EF4-FFF2-40B4-BE49-F238E27FC236}">
                <a16:creationId xmlns:a16="http://schemas.microsoft.com/office/drawing/2014/main" id="{3A137798-AE53-E883-303E-63B577F768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79997" y="1257297"/>
            <a:ext cx="8343092" cy="51056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17181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8175547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Quality and Management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4298918" y="2510555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3">
            <a:extLst>
              <a:ext uri="{FF2B5EF4-FFF2-40B4-BE49-F238E27FC236}">
                <a16:creationId xmlns:a16="http://schemas.microsoft.com/office/drawing/2014/main" id="{0A2E43F4-3226-2755-85A1-09D2474FB070}"/>
              </a:ext>
            </a:extLst>
          </p:cNvPr>
          <p:cNvSpPr txBox="1">
            <a:spLocks noChangeArrowheads="1"/>
          </p:cNvSpPr>
          <p:nvPr/>
        </p:nvSpPr>
        <p:spPr>
          <a:xfrm>
            <a:off x="610964" y="1731925"/>
            <a:ext cx="7300584" cy="4008535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en-US" dirty="0"/>
              <a:t>Data, Information, and knowledge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What is Data Quality ?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Quality Dimensions, Rules, Process, Roles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Quality Example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Quality Technology Support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Summary</a:t>
            </a:r>
          </a:p>
          <a:p>
            <a:pPr>
              <a:lnSpc>
                <a:spcPct val="140000"/>
              </a:lnSpc>
            </a:pPr>
            <a:endParaRPr lang="en-US" altLang="en-US" dirty="0"/>
          </a:p>
          <a:p>
            <a:pPr>
              <a:lnSpc>
                <a:spcPct val="140000"/>
              </a:lnSpc>
            </a:pPr>
            <a:endParaRPr lang="en-US" altLang="en-US" dirty="0"/>
          </a:p>
          <a:p>
            <a:pPr>
              <a:lnSpc>
                <a:spcPct val="140000"/>
              </a:lnSpc>
            </a:pPr>
            <a:endParaRPr lang="en-US" altLang="en-US" dirty="0"/>
          </a:p>
          <a:p>
            <a:pPr>
              <a:lnSpc>
                <a:spcPct val="140000"/>
              </a:lnSpc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730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39F50BD-204D-D753-9B54-FC29B46E549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19853" y="1362426"/>
            <a:ext cx="8455195" cy="458853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FA356D2-7A82-925D-E94A-6E634F3954FD}"/>
              </a:ext>
            </a:extLst>
          </p:cNvPr>
          <p:cNvSpPr/>
          <p:nvPr/>
        </p:nvSpPr>
        <p:spPr>
          <a:xfrm>
            <a:off x="10450286" y="1331704"/>
            <a:ext cx="1430539" cy="8621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143873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FA356D2-7A82-925D-E94A-6E634F3954FD}"/>
              </a:ext>
            </a:extLst>
          </p:cNvPr>
          <p:cNvSpPr/>
          <p:nvPr/>
        </p:nvSpPr>
        <p:spPr>
          <a:xfrm>
            <a:off x="10450286" y="1331704"/>
            <a:ext cx="1430539" cy="8621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29F0166-DFF2-7D18-7A87-BDB39678070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374854"/>
            <a:ext cx="9069765" cy="476412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F276156-260D-9916-1E02-6CB44BEBCC9D}"/>
              </a:ext>
            </a:extLst>
          </p:cNvPr>
          <p:cNvSpPr/>
          <p:nvPr/>
        </p:nvSpPr>
        <p:spPr>
          <a:xfrm>
            <a:off x="10271130" y="1277823"/>
            <a:ext cx="1430539" cy="8621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328931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A8FC0CA-432C-BDE5-7B88-31DE1A8A673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1897" y="1331703"/>
            <a:ext cx="9238928" cy="486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19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3432D68-2D12-9161-49DF-AB2DA0E5116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354460"/>
            <a:ext cx="9180177" cy="482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0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9DA29BB-4734-79D9-AA58-625F34BFD8C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70922" y="1338320"/>
            <a:ext cx="9241159" cy="4840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1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A7EDE9C-5714-C3BC-CD3E-862CA2899C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299998"/>
            <a:ext cx="9180177" cy="4992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732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712DFD5-4E0C-FFDE-141C-0F9900D608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257296"/>
            <a:ext cx="9248920" cy="503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52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1017154-8B19-5B1B-E9FA-94F821B7942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07710"/>
            <a:ext cx="9248920" cy="505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03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3D5D3CB-F235-BE5B-C952-13605ED8E2C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41634"/>
            <a:ext cx="9248920" cy="4950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05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E58B434-C38A-69D7-B470-AA58A262659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18452"/>
            <a:ext cx="9248920" cy="5031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574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BA2D94D-2B1E-78D7-3996-DF1A7B1CEF2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54460"/>
            <a:ext cx="9248920" cy="5008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77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25779FB-1B76-98CC-2F13-F282607EBA4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31704"/>
            <a:ext cx="9248920" cy="5031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87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Dimensions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9285266-F650-1941-3DDC-8402AF59193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31704"/>
            <a:ext cx="9248920" cy="4929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05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2326954-C6BE-8752-3C57-6436AF49CB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58360"/>
            <a:ext cx="9248920" cy="4780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922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6E1F160-F431-DB43-EE9D-E6097239161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394642"/>
            <a:ext cx="9180177" cy="4744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29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21ADA8E-EE5E-E24B-16A0-B5FAD4ABAE5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93270" y="1455222"/>
            <a:ext cx="7871792" cy="18877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E81782E-C649-844F-02D0-95504535952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32150" y="3698221"/>
            <a:ext cx="7732912" cy="1774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53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3A006E1-59A7-35F6-6365-A7CA2ADB823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2" y="1201740"/>
            <a:ext cx="9180179" cy="488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72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50A358D-576B-ED6C-DFCF-1DAEB13F944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299998"/>
            <a:ext cx="9180177" cy="483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76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840964A-1D8D-76EF-37BB-97F4C0A31B0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85128" y="1341536"/>
            <a:ext cx="8652416" cy="486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29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0CF68EF-FF8D-8DAC-8230-32259BA7B73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13026" y="1381708"/>
            <a:ext cx="8753063" cy="4803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70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05538D-41A8-E515-F964-920F4709590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354459"/>
            <a:ext cx="9180177" cy="4906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52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CC3DF5-6D64-9550-93EC-2722B68F86A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85128" y="1691735"/>
            <a:ext cx="8693634" cy="3812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94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Process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5123B98-FA0C-161E-F981-A021E378BFF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354460"/>
            <a:ext cx="9180177" cy="4843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16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Process with SDLC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E83C3FB-2C04-4046-87FD-AB3D1B09A45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1897" y="1331704"/>
            <a:ext cx="9238928" cy="486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79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Roles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93E813F-7723-AE5D-3483-2FCEC9C1948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354460"/>
            <a:ext cx="9180177" cy="5008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2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88117BB-B6A9-5E13-8A1B-BEF7EE3141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299998"/>
            <a:ext cx="9248920" cy="4992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17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30C246C-5B85-2894-7E05-C24654DC9E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307711"/>
            <a:ext cx="9180177" cy="4831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41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0C5268B-E54B-9737-3D42-3D0DC474FD5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1897" y="1331704"/>
            <a:ext cx="9238928" cy="5031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97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CB158CB-984B-387B-D9E0-27412394E91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47893"/>
            <a:ext cx="9248920" cy="4912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23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8088521-7B07-2D7F-8ED9-98F524949B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07711"/>
            <a:ext cx="9248920" cy="4953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07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0D1999C-5D1F-17D8-2FB1-82AF94C1121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284886"/>
            <a:ext cx="9248920" cy="500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834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Technology Support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77C71C5-198E-5726-9440-3DB8C0824B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8157" y="1341536"/>
            <a:ext cx="9300843" cy="4797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25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671D060-3C7B-2993-35D9-96F67FA8DB2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78896" y="1238842"/>
            <a:ext cx="9248921" cy="508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31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2289950-06CE-4163-97FF-A416E14E74F4}"/>
</file>

<file path=customXml/itemProps3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7607</TotalTime>
  <Words>741</Words>
  <Application>Microsoft Macintosh PowerPoint</Application>
  <PresentationFormat>Widescreen</PresentationFormat>
  <Paragraphs>279</Paragraphs>
  <Slides>41</Slides>
  <Notes>40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4" baseType="lpstr">
      <vt:lpstr>Agency FB</vt:lpstr>
      <vt:lpstr>Andalus</vt:lpstr>
      <vt:lpstr>Arial</vt:lpstr>
      <vt:lpstr>Calibri</vt:lpstr>
      <vt:lpstr>Calibri Light</vt:lpstr>
      <vt:lpstr>Majalla UI</vt:lpstr>
      <vt:lpstr>Roboto Light</vt:lpstr>
      <vt:lpstr>Tajawal Medium</vt:lpstr>
      <vt:lpstr>Times New Roman</vt:lpstr>
      <vt:lpstr>2_Office Theme</vt:lpstr>
      <vt:lpstr>3_Office Theme</vt:lpstr>
      <vt:lpstr>4_Office Theme</vt:lpstr>
      <vt:lpstr>Clip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a34741</cp:lastModifiedBy>
  <cp:revision>1308</cp:revision>
  <dcterms:created xsi:type="dcterms:W3CDTF">2020-09-29T10:23:33Z</dcterms:created>
  <dcterms:modified xsi:type="dcterms:W3CDTF">2026-01-22T16:27:18Z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