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5" r:id="rId1"/>
  </p:sldMasterIdLst>
  <p:notesMasterIdLst>
    <p:notesMasterId r:id="rId8"/>
  </p:notesMasterIdLst>
  <p:handoutMasterIdLst>
    <p:handoutMasterId r:id="rId9"/>
  </p:handoutMasterIdLst>
  <p:sldIdLst>
    <p:sldId id="445" r:id="rId2"/>
    <p:sldId id="452" r:id="rId3"/>
    <p:sldId id="454" r:id="rId4"/>
    <p:sldId id="453" r:id="rId5"/>
    <p:sldId id="456" r:id="rId6"/>
    <p:sldId id="457" r:id="rId7"/>
  </p:sldIdLst>
  <p:sldSz cx="24384000" cy="13716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ahad A Bahashwan" initials="FB" lastIdx="2" clrIdx="0">
    <p:extLst>
      <p:ext uri="{19B8F6BF-5375-455C-9EA6-DF929625EA0E}">
        <p15:presenceInfo xmlns:p15="http://schemas.microsoft.com/office/powerpoint/2012/main" userId="c37e5256ebf3169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1F2B"/>
    <a:srgbClr val="0070C0"/>
    <a:srgbClr val="E1F2FF"/>
    <a:srgbClr val="E2ECEE"/>
    <a:srgbClr val="343754"/>
    <a:srgbClr val="F6F6F9"/>
    <a:srgbClr val="6049E0"/>
    <a:srgbClr val="BFBFBF"/>
    <a:srgbClr val="59B1ED"/>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DC9E9F-5891-4D5B-9FD6-091B0C7C0AB9}" v="862" dt="2024-01-30T06:04:54.4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463" autoAdjust="0"/>
    <p:restoredTop sz="96247" autoAdjust="0"/>
  </p:normalViewPr>
  <p:slideViewPr>
    <p:cSldViewPr snapToGrid="0">
      <p:cViewPr varScale="1">
        <p:scale>
          <a:sx n="51" d="100"/>
          <a:sy n="51" d="100"/>
        </p:scale>
        <p:origin x="1536" y="150"/>
      </p:cViewPr>
      <p:guideLst/>
    </p:cSldViewPr>
  </p:slideViewPr>
  <p:notesTextViewPr>
    <p:cViewPr>
      <p:scale>
        <a:sx n="1" d="1"/>
        <a:sy n="1" d="1"/>
      </p:scale>
      <p:origin x="0" y="0"/>
    </p:cViewPr>
  </p:notesTextViewPr>
  <p:sorterViewPr>
    <p:cViewPr>
      <p:scale>
        <a:sx n="69" d="100"/>
        <a:sy n="69" d="100"/>
      </p:scale>
      <p:origin x="0" y="-2406"/>
    </p:cViewPr>
  </p:sorterViewPr>
  <p:notesViewPr>
    <p:cSldViewPr snapToGrid="0">
      <p:cViewPr>
        <p:scale>
          <a:sx n="1" d="2"/>
          <a:sy n="1" d="2"/>
        </p:scale>
        <p:origin x="3774" y="96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6B2AB4F-A192-3545-8EF9-E325F13462B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4" name="Footer Placeholder 3">
            <a:extLst>
              <a:ext uri="{FF2B5EF4-FFF2-40B4-BE49-F238E27FC236}">
                <a16:creationId xmlns:a16="http://schemas.microsoft.com/office/drawing/2014/main" id="{A3809840-61EB-0342-AA68-9448E55B2F4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598F3BB-F397-8343-A68E-A42E99E4429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764B22-6B1C-C845-B23F-15789EB2CA1E}" type="slidenum">
              <a:rPr lang="en-US" smtClean="0"/>
              <a:t>‹#›</a:t>
            </a:fld>
            <a:endParaRPr lang="en-US"/>
          </a:p>
        </p:txBody>
      </p:sp>
    </p:spTree>
    <p:extLst>
      <p:ext uri="{BB962C8B-B14F-4D97-AF65-F5344CB8AC3E}">
        <p14:creationId xmlns:p14="http://schemas.microsoft.com/office/powerpoint/2010/main" val="3143159079"/>
      </p:ext>
    </p:extLst>
  </p:cSld>
  <p:clrMap bg1="lt1" tx1="dk1" bg2="lt2" tx2="dk2" accent1="accent1" accent2="accent2" accent3="accent3" accent4="accent4" accent5="accent5" accent6="accent6" hlink="hlink" folHlink="folHlink"/>
  <p:hf hdr="0" ftr="0" dt="0"/>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29E693-81D3-974D-8300-487688BFE111}" type="datetimeFigureOut">
              <a:rPr lang="en-US" smtClean="0"/>
              <a:t>30-Apr-25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7314B3-23EA-A546-931C-47B1338D5B46}" type="slidenum">
              <a:rPr lang="en-US" smtClean="0"/>
              <a:t>‹#›</a:t>
            </a:fld>
            <a:endParaRPr lang="en-US"/>
          </a:p>
        </p:txBody>
      </p:sp>
    </p:spTree>
    <p:extLst>
      <p:ext uri="{BB962C8B-B14F-4D97-AF65-F5344CB8AC3E}">
        <p14:creationId xmlns:p14="http://schemas.microsoft.com/office/powerpoint/2010/main" val="376595288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39EE2AC0-F3B5-574A-43D9-4D27FF16FE6B}"/>
              </a:ext>
            </a:extLst>
          </p:cNvPr>
          <p:cNvSpPr>
            <a:spLocks noGrp="1"/>
          </p:cNvSpPr>
          <p:nvPr>
            <p:ph type="pic" sz="quarter" idx="10"/>
          </p:nvPr>
        </p:nvSpPr>
        <p:spPr>
          <a:xfrm>
            <a:off x="0" y="0"/>
            <a:ext cx="24384000" cy="13716000"/>
          </a:xfrm>
          <a:solidFill>
            <a:schemeClr val="bg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4068368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56EA16C4-998D-97B1-C6E3-71EC3349B4E8}"/>
              </a:ext>
            </a:extLst>
          </p:cNvPr>
          <p:cNvSpPr>
            <a:spLocks noGrp="1"/>
          </p:cNvSpPr>
          <p:nvPr>
            <p:ph type="pic" sz="quarter" idx="10"/>
          </p:nvPr>
        </p:nvSpPr>
        <p:spPr>
          <a:xfrm>
            <a:off x="1827352" y="1981200"/>
            <a:ext cx="9755048" cy="9753600"/>
          </a:xfrm>
          <a:solidFill>
            <a:schemeClr val="bg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1526450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sp>
        <p:nvSpPr>
          <p:cNvPr id="8" name="Picture Placeholder 6">
            <a:extLst>
              <a:ext uri="{FF2B5EF4-FFF2-40B4-BE49-F238E27FC236}">
                <a16:creationId xmlns:a16="http://schemas.microsoft.com/office/drawing/2014/main" id="{9E49A74A-09C9-6081-CDED-8296ADFF1ECB}"/>
              </a:ext>
            </a:extLst>
          </p:cNvPr>
          <p:cNvSpPr>
            <a:spLocks noGrp="1"/>
          </p:cNvSpPr>
          <p:nvPr>
            <p:ph type="pic" sz="quarter" idx="10"/>
          </p:nvPr>
        </p:nvSpPr>
        <p:spPr>
          <a:xfrm>
            <a:off x="-2312" y="0"/>
            <a:ext cx="10946467" cy="7467600"/>
          </a:xfrm>
          <a:solidFill>
            <a:schemeClr val="bg2"/>
          </a:solidFill>
        </p:spPr>
        <p:txBody>
          <a:bodyPr>
            <a:normAutofit/>
          </a:bodyPr>
          <a:lstStyle>
            <a:lvl1pPr marL="0" indent="0" algn="ctr">
              <a:buNone/>
              <a:defRPr sz="2000"/>
            </a:lvl1pPr>
          </a:lstStyle>
          <a:p>
            <a:endParaRPr lang="en-ID"/>
          </a:p>
        </p:txBody>
      </p:sp>
      <p:sp>
        <p:nvSpPr>
          <p:cNvPr id="9" name="Picture Placeholder 6">
            <a:extLst>
              <a:ext uri="{FF2B5EF4-FFF2-40B4-BE49-F238E27FC236}">
                <a16:creationId xmlns:a16="http://schemas.microsoft.com/office/drawing/2014/main" id="{6AE7C824-11AD-ED87-FEFD-C9BB46C5F50C}"/>
              </a:ext>
            </a:extLst>
          </p:cNvPr>
          <p:cNvSpPr>
            <a:spLocks noGrp="1"/>
          </p:cNvSpPr>
          <p:nvPr>
            <p:ph type="pic" sz="quarter" idx="11"/>
          </p:nvPr>
        </p:nvSpPr>
        <p:spPr>
          <a:xfrm>
            <a:off x="15241589" y="6858000"/>
            <a:ext cx="9142412" cy="6858000"/>
          </a:xfrm>
          <a:solidFill>
            <a:schemeClr val="bg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2833400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6" name="Picture Placeholder 6">
            <a:extLst>
              <a:ext uri="{FF2B5EF4-FFF2-40B4-BE49-F238E27FC236}">
                <a16:creationId xmlns:a16="http://schemas.microsoft.com/office/drawing/2014/main" id="{D81CB93D-1302-E64B-24D5-38FF630CE2DA}"/>
              </a:ext>
            </a:extLst>
          </p:cNvPr>
          <p:cNvSpPr>
            <a:spLocks noGrp="1"/>
          </p:cNvSpPr>
          <p:nvPr>
            <p:ph type="pic" sz="quarter" idx="11"/>
          </p:nvPr>
        </p:nvSpPr>
        <p:spPr>
          <a:xfrm>
            <a:off x="15241589" y="1371600"/>
            <a:ext cx="7926386" cy="10972800"/>
          </a:xfrm>
          <a:solidFill>
            <a:schemeClr val="bg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30784970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sp>
        <p:nvSpPr>
          <p:cNvPr id="6" name="Picture Placeholder 6">
            <a:extLst>
              <a:ext uri="{FF2B5EF4-FFF2-40B4-BE49-F238E27FC236}">
                <a16:creationId xmlns:a16="http://schemas.microsoft.com/office/drawing/2014/main" id="{8D67911B-B465-A63B-B63E-CA050B734FCB}"/>
              </a:ext>
            </a:extLst>
          </p:cNvPr>
          <p:cNvSpPr>
            <a:spLocks noGrp="1"/>
          </p:cNvSpPr>
          <p:nvPr>
            <p:ph type="pic" sz="quarter" idx="11"/>
          </p:nvPr>
        </p:nvSpPr>
        <p:spPr>
          <a:xfrm>
            <a:off x="12582895" y="0"/>
            <a:ext cx="8145093" cy="13753381"/>
          </a:xfrm>
          <a:prstGeom prst="parallelogram">
            <a:avLst>
              <a:gd name="adj" fmla="val 18045"/>
            </a:avLst>
          </a:prstGeom>
          <a:solidFill>
            <a:schemeClr val="bg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1357614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sp>
        <p:nvSpPr>
          <p:cNvPr id="6" name="Picture Placeholder 6">
            <a:extLst>
              <a:ext uri="{FF2B5EF4-FFF2-40B4-BE49-F238E27FC236}">
                <a16:creationId xmlns:a16="http://schemas.microsoft.com/office/drawing/2014/main" id="{D39C6446-C9F7-C4BB-9BFB-1A7CF65D25AA}"/>
              </a:ext>
            </a:extLst>
          </p:cNvPr>
          <p:cNvSpPr>
            <a:spLocks noGrp="1"/>
          </p:cNvSpPr>
          <p:nvPr>
            <p:ph type="pic" sz="quarter" idx="10"/>
          </p:nvPr>
        </p:nvSpPr>
        <p:spPr>
          <a:xfrm>
            <a:off x="1825625" y="1371600"/>
            <a:ext cx="10975976" cy="5486400"/>
          </a:xfrm>
          <a:solidFill>
            <a:schemeClr val="bg2"/>
          </a:solidFill>
        </p:spPr>
        <p:txBody>
          <a:bodyPr>
            <a:normAutofit/>
          </a:bodyPr>
          <a:lstStyle>
            <a:lvl1pPr marL="0" indent="0" algn="ctr">
              <a:buNone/>
              <a:defRPr sz="2000"/>
            </a:lvl1pPr>
          </a:lstStyle>
          <a:p>
            <a:endParaRPr lang="en-ID"/>
          </a:p>
        </p:txBody>
      </p:sp>
      <p:sp>
        <p:nvSpPr>
          <p:cNvPr id="7" name="Picture Placeholder 6">
            <a:extLst>
              <a:ext uri="{FF2B5EF4-FFF2-40B4-BE49-F238E27FC236}">
                <a16:creationId xmlns:a16="http://schemas.microsoft.com/office/drawing/2014/main" id="{1EC53CA7-9AC4-6481-0A76-FE5208A31F6D}"/>
              </a:ext>
            </a:extLst>
          </p:cNvPr>
          <p:cNvSpPr>
            <a:spLocks noGrp="1"/>
          </p:cNvSpPr>
          <p:nvPr>
            <p:ph type="pic" sz="quarter" idx="11"/>
          </p:nvPr>
        </p:nvSpPr>
        <p:spPr>
          <a:xfrm>
            <a:off x="14020800" y="5638800"/>
            <a:ext cx="10363200" cy="8077200"/>
          </a:xfrm>
          <a:solidFill>
            <a:schemeClr val="bg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1778242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6" name="Picture Placeholder 6">
            <a:extLst>
              <a:ext uri="{FF2B5EF4-FFF2-40B4-BE49-F238E27FC236}">
                <a16:creationId xmlns:a16="http://schemas.microsoft.com/office/drawing/2014/main" id="{EEF706FF-0D0D-CEDD-6807-27CD4373A081}"/>
              </a:ext>
            </a:extLst>
          </p:cNvPr>
          <p:cNvSpPr>
            <a:spLocks noGrp="1"/>
          </p:cNvSpPr>
          <p:nvPr>
            <p:ph type="pic" sz="quarter" idx="10"/>
          </p:nvPr>
        </p:nvSpPr>
        <p:spPr>
          <a:xfrm>
            <a:off x="-4762" y="0"/>
            <a:ext cx="10367962" cy="13716000"/>
          </a:xfrm>
          <a:solidFill>
            <a:schemeClr val="bg2"/>
          </a:solidFill>
        </p:spPr>
        <p:txBody>
          <a:bodyPr>
            <a:normAutofit/>
          </a:bodyPr>
          <a:lstStyle>
            <a:lvl1pPr marL="0" indent="0" algn="ctr">
              <a:buNone/>
              <a:defRPr sz="2000"/>
            </a:lvl1pPr>
          </a:lstStyle>
          <a:p>
            <a:endParaRPr lang="en-ID"/>
          </a:p>
        </p:txBody>
      </p:sp>
      <p:sp>
        <p:nvSpPr>
          <p:cNvPr id="7" name="Picture Placeholder 6">
            <a:extLst>
              <a:ext uri="{FF2B5EF4-FFF2-40B4-BE49-F238E27FC236}">
                <a16:creationId xmlns:a16="http://schemas.microsoft.com/office/drawing/2014/main" id="{7666EC73-B74E-A201-71B6-47042C77A077}"/>
              </a:ext>
            </a:extLst>
          </p:cNvPr>
          <p:cNvSpPr>
            <a:spLocks noGrp="1"/>
          </p:cNvSpPr>
          <p:nvPr>
            <p:ph type="pic" sz="quarter" idx="11"/>
          </p:nvPr>
        </p:nvSpPr>
        <p:spPr>
          <a:xfrm>
            <a:off x="4265613" y="2590800"/>
            <a:ext cx="8535987" cy="9144000"/>
          </a:xfrm>
          <a:solidFill>
            <a:schemeClr val="tx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4006083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6" name="Picture Placeholder 6">
            <a:extLst>
              <a:ext uri="{FF2B5EF4-FFF2-40B4-BE49-F238E27FC236}">
                <a16:creationId xmlns:a16="http://schemas.microsoft.com/office/drawing/2014/main" id="{850143B4-677B-43E2-9156-CC11B01AC75B}"/>
              </a:ext>
            </a:extLst>
          </p:cNvPr>
          <p:cNvSpPr>
            <a:spLocks noGrp="1"/>
          </p:cNvSpPr>
          <p:nvPr>
            <p:ph type="pic" sz="quarter" idx="10"/>
          </p:nvPr>
        </p:nvSpPr>
        <p:spPr>
          <a:xfrm>
            <a:off x="-4762" y="1981198"/>
            <a:ext cx="6082629" cy="11734801"/>
          </a:xfrm>
          <a:solidFill>
            <a:schemeClr val="bg2"/>
          </a:solidFill>
        </p:spPr>
        <p:txBody>
          <a:bodyPr>
            <a:normAutofit/>
          </a:bodyPr>
          <a:lstStyle>
            <a:lvl1pPr marL="0" indent="0" algn="ctr">
              <a:buNone/>
              <a:defRPr sz="2000"/>
            </a:lvl1pPr>
          </a:lstStyle>
          <a:p>
            <a:endParaRPr lang="en-ID"/>
          </a:p>
        </p:txBody>
      </p:sp>
      <p:sp>
        <p:nvSpPr>
          <p:cNvPr id="7" name="Picture Placeholder 6">
            <a:extLst>
              <a:ext uri="{FF2B5EF4-FFF2-40B4-BE49-F238E27FC236}">
                <a16:creationId xmlns:a16="http://schemas.microsoft.com/office/drawing/2014/main" id="{7C24FC42-81A8-1630-A1CE-7A86A4348024}"/>
              </a:ext>
            </a:extLst>
          </p:cNvPr>
          <p:cNvSpPr>
            <a:spLocks noGrp="1"/>
          </p:cNvSpPr>
          <p:nvPr>
            <p:ph type="pic" sz="quarter" idx="11"/>
          </p:nvPr>
        </p:nvSpPr>
        <p:spPr>
          <a:xfrm>
            <a:off x="13385480" y="-11568"/>
            <a:ext cx="10998520" cy="7449671"/>
          </a:xfrm>
          <a:solidFill>
            <a:schemeClr val="bg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425257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6" name="Picture Placeholder 6">
            <a:extLst>
              <a:ext uri="{FF2B5EF4-FFF2-40B4-BE49-F238E27FC236}">
                <a16:creationId xmlns:a16="http://schemas.microsoft.com/office/drawing/2014/main" id="{69637586-CF24-C601-A2CB-A1E37CD2C15A}"/>
              </a:ext>
            </a:extLst>
          </p:cNvPr>
          <p:cNvSpPr>
            <a:spLocks noGrp="1"/>
          </p:cNvSpPr>
          <p:nvPr>
            <p:ph type="pic" sz="quarter" idx="10"/>
          </p:nvPr>
        </p:nvSpPr>
        <p:spPr>
          <a:xfrm>
            <a:off x="0" y="0"/>
            <a:ext cx="8462859" cy="13716000"/>
          </a:xfrm>
          <a:prstGeom prst="homePlate">
            <a:avLst>
              <a:gd name="adj" fmla="val 46081"/>
            </a:avLst>
          </a:prstGeom>
          <a:solidFill>
            <a:schemeClr val="bg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2886975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6_Custom Layout">
    <p:spTree>
      <p:nvGrpSpPr>
        <p:cNvPr id="1" name=""/>
        <p:cNvGrpSpPr/>
        <p:nvPr/>
      </p:nvGrpSpPr>
      <p:grpSpPr>
        <a:xfrm>
          <a:off x="0" y="0"/>
          <a:ext cx="0" cy="0"/>
          <a:chOff x="0" y="0"/>
          <a:chExt cx="0" cy="0"/>
        </a:xfrm>
      </p:grpSpPr>
      <p:sp>
        <p:nvSpPr>
          <p:cNvPr id="6" name="Picture Placeholder 6">
            <a:extLst>
              <a:ext uri="{FF2B5EF4-FFF2-40B4-BE49-F238E27FC236}">
                <a16:creationId xmlns:a16="http://schemas.microsoft.com/office/drawing/2014/main" id="{CD690C51-D9A1-A80B-7114-238BD13A2CE8}"/>
              </a:ext>
            </a:extLst>
          </p:cNvPr>
          <p:cNvSpPr>
            <a:spLocks noGrp="1"/>
          </p:cNvSpPr>
          <p:nvPr>
            <p:ph type="pic" sz="quarter" idx="10"/>
          </p:nvPr>
        </p:nvSpPr>
        <p:spPr>
          <a:xfrm>
            <a:off x="10363199" y="0"/>
            <a:ext cx="7926389" cy="13716000"/>
          </a:xfrm>
          <a:solidFill>
            <a:schemeClr val="bg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3728908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7_Custom Layout">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791FC7DC-0BD3-6B2E-BD61-AFA3FB529DEE}"/>
              </a:ext>
            </a:extLst>
          </p:cNvPr>
          <p:cNvSpPr>
            <a:spLocks noGrp="1"/>
          </p:cNvSpPr>
          <p:nvPr>
            <p:ph type="pic" sz="quarter" idx="10"/>
          </p:nvPr>
        </p:nvSpPr>
        <p:spPr>
          <a:xfrm>
            <a:off x="0" y="0"/>
            <a:ext cx="24384000" cy="13716000"/>
          </a:xfrm>
          <a:solidFill>
            <a:schemeClr val="bg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38066618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8_Custom Layout">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791FC7DC-0BD3-6B2E-BD61-AFA3FB529DEE}"/>
              </a:ext>
            </a:extLst>
          </p:cNvPr>
          <p:cNvSpPr>
            <a:spLocks noGrp="1"/>
          </p:cNvSpPr>
          <p:nvPr>
            <p:ph type="pic" sz="quarter" idx="10"/>
          </p:nvPr>
        </p:nvSpPr>
        <p:spPr>
          <a:xfrm>
            <a:off x="0" y="0"/>
            <a:ext cx="24384000" cy="13716000"/>
          </a:xfrm>
          <a:solidFill>
            <a:schemeClr val="bg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19274398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9BA9E421-3F96-C617-F6F6-6C95F4DD8C8F}"/>
              </a:ext>
            </a:extLst>
          </p:cNvPr>
          <p:cNvSpPr>
            <a:spLocks noGrp="1"/>
          </p:cNvSpPr>
          <p:nvPr>
            <p:ph type="pic" sz="quarter" idx="10"/>
          </p:nvPr>
        </p:nvSpPr>
        <p:spPr>
          <a:xfrm flipH="1">
            <a:off x="12801600" y="0"/>
            <a:ext cx="11582400" cy="13716000"/>
          </a:xfrm>
          <a:prstGeom prst="homePlate">
            <a:avLst>
              <a:gd name="adj" fmla="val 42615"/>
            </a:avLst>
          </a:prstGeom>
          <a:solidFill>
            <a:schemeClr val="bg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31815440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0393D8ED-36D8-95B6-F3A3-01EF47FAC270}"/>
              </a:ext>
            </a:extLst>
          </p:cNvPr>
          <p:cNvSpPr>
            <a:spLocks noGrp="1"/>
          </p:cNvSpPr>
          <p:nvPr>
            <p:ph type="pic" sz="quarter" idx="11"/>
          </p:nvPr>
        </p:nvSpPr>
        <p:spPr>
          <a:xfrm>
            <a:off x="3636961" y="762001"/>
            <a:ext cx="9107489" cy="12191999"/>
          </a:xfrm>
          <a:prstGeom prst="chevron">
            <a:avLst>
              <a:gd name="adj" fmla="val 43318"/>
            </a:avLst>
          </a:prstGeom>
          <a:solidFill>
            <a:schemeClr val="bg2"/>
          </a:solidFill>
        </p:spPr>
        <p:txBody>
          <a:bodyPr>
            <a:normAutofit/>
          </a:bodyPr>
          <a:lstStyle>
            <a:lvl1pPr marL="0" indent="0" algn="ctr">
              <a:buNone/>
              <a:defRPr sz="2000"/>
            </a:lvl1pPr>
          </a:lstStyle>
          <a:p>
            <a:endParaRPr lang="en-ID"/>
          </a:p>
        </p:txBody>
      </p:sp>
      <p:sp>
        <p:nvSpPr>
          <p:cNvPr id="13" name="Picture Placeholder 9">
            <a:extLst>
              <a:ext uri="{FF2B5EF4-FFF2-40B4-BE49-F238E27FC236}">
                <a16:creationId xmlns:a16="http://schemas.microsoft.com/office/drawing/2014/main" id="{08C6ECD9-0AFF-AC9A-21CD-5A935D1E4935}"/>
              </a:ext>
            </a:extLst>
          </p:cNvPr>
          <p:cNvSpPr>
            <a:spLocks noGrp="1"/>
          </p:cNvSpPr>
          <p:nvPr>
            <p:ph type="pic" sz="quarter" idx="12"/>
          </p:nvPr>
        </p:nvSpPr>
        <p:spPr>
          <a:xfrm>
            <a:off x="1235869" y="2878653"/>
            <a:ext cx="5945188" cy="7958695"/>
          </a:xfrm>
          <a:prstGeom prst="chevron">
            <a:avLst>
              <a:gd name="adj" fmla="val 43318"/>
            </a:avLst>
          </a:prstGeom>
          <a:solidFill>
            <a:schemeClr val="bg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2788809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6" name="Picture Placeholder 6">
            <a:extLst>
              <a:ext uri="{FF2B5EF4-FFF2-40B4-BE49-F238E27FC236}">
                <a16:creationId xmlns:a16="http://schemas.microsoft.com/office/drawing/2014/main" id="{0D76B11C-9D4F-7CD0-3FA4-EEFA08AD11BE}"/>
              </a:ext>
            </a:extLst>
          </p:cNvPr>
          <p:cNvSpPr>
            <a:spLocks noGrp="1"/>
          </p:cNvSpPr>
          <p:nvPr>
            <p:ph type="pic" sz="quarter" idx="10"/>
          </p:nvPr>
        </p:nvSpPr>
        <p:spPr>
          <a:xfrm flipH="1">
            <a:off x="14020800" y="0"/>
            <a:ext cx="10363200" cy="13716000"/>
          </a:xfrm>
          <a:prstGeom prst="homePlate">
            <a:avLst>
              <a:gd name="adj" fmla="val 46634"/>
            </a:avLst>
          </a:prstGeom>
          <a:solidFill>
            <a:schemeClr val="bg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23612700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58F6E1C3-8053-EA6C-3627-B41772ADEBF6}"/>
              </a:ext>
            </a:extLst>
          </p:cNvPr>
          <p:cNvSpPr>
            <a:spLocks noGrp="1"/>
          </p:cNvSpPr>
          <p:nvPr>
            <p:ph type="pic" sz="quarter" idx="10"/>
          </p:nvPr>
        </p:nvSpPr>
        <p:spPr>
          <a:xfrm>
            <a:off x="12192000" y="1981200"/>
            <a:ext cx="10366375" cy="9753600"/>
          </a:xfrm>
          <a:solidFill>
            <a:schemeClr val="bg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15575388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6" name="Picture Placeholder 6">
            <a:extLst>
              <a:ext uri="{FF2B5EF4-FFF2-40B4-BE49-F238E27FC236}">
                <a16:creationId xmlns:a16="http://schemas.microsoft.com/office/drawing/2014/main" id="{43CA1581-7552-9206-15FD-F8915ADA1D03}"/>
              </a:ext>
            </a:extLst>
          </p:cNvPr>
          <p:cNvSpPr>
            <a:spLocks noGrp="1"/>
          </p:cNvSpPr>
          <p:nvPr>
            <p:ph type="pic" sz="quarter" idx="10"/>
          </p:nvPr>
        </p:nvSpPr>
        <p:spPr>
          <a:xfrm>
            <a:off x="14406113" y="2449903"/>
            <a:ext cx="9977887" cy="6504316"/>
          </a:xfrm>
          <a:solidFill>
            <a:schemeClr val="bg2"/>
          </a:solidFill>
        </p:spPr>
        <p:txBody>
          <a:bodyPr>
            <a:normAutofit/>
          </a:bodyPr>
          <a:lstStyle>
            <a:lvl1pPr marL="0" indent="0" algn="ctr">
              <a:buNone/>
              <a:defRPr sz="2000"/>
            </a:lvl1pPr>
          </a:lstStyle>
          <a:p>
            <a:endParaRPr lang="en-ID"/>
          </a:p>
        </p:txBody>
      </p:sp>
      <p:sp>
        <p:nvSpPr>
          <p:cNvPr id="7" name="Picture Placeholder 6">
            <a:extLst>
              <a:ext uri="{FF2B5EF4-FFF2-40B4-BE49-F238E27FC236}">
                <a16:creationId xmlns:a16="http://schemas.microsoft.com/office/drawing/2014/main" id="{1796EF43-A618-5E7A-1FA2-C7AB6440B250}"/>
              </a:ext>
            </a:extLst>
          </p:cNvPr>
          <p:cNvSpPr>
            <a:spLocks noGrp="1"/>
          </p:cNvSpPr>
          <p:nvPr>
            <p:ph type="pic" sz="quarter" idx="11"/>
          </p:nvPr>
        </p:nvSpPr>
        <p:spPr>
          <a:xfrm>
            <a:off x="11891756" y="4102101"/>
            <a:ext cx="3543300" cy="7918684"/>
          </a:xfrm>
          <a:prstGeom prst="roundRect">
            <a:avLst>
              <a:gd name="adj" fmla="val 9850"/>
            </a:avLst>
          </a:prstGeom>
          <a:solidFill>
            <a:schemeClr val="tx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33658213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6" name="Picture Placeholder 6">
            <a:extLst>
              <a:ext uri="{FF2B5EF4-FFF2-40B4-BE49-F238E27FC236}">
                <a16:creationId xmlns:a16="http://schemas.microsoft.com/office/drawing/2014/main" id="{6BE51439-1456-B01A-56E5-B6E0096ECE96}"/>
              </a:ext>
            </a:extLst>
          </p:cNvPr>
          <p:cNvSpPr>
            <a:spLocks noGrp="1"/>
          </p:cNvSpPr>
          <p:nvPr>
            <p:ph type="pic" sz="quarter" idx="10"/>
          </p:nvPr>
        </p:nvSpPr>
        <p:spPr>
          <a:xfrm>
            <a:off x="0" y="0"/>
            <a:ext cx="10366375" cy="13716000"/>
          </a:xfrm>
          <a:solidFill>
            <a:schemeClr val="bg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15260559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6CBEB564-59C5-D5E5-A331-06A7C69370F1}"/>
              </a:ext>
            </a:extLst>
          </p:cNvPr>
          <p:cNvSpPr>
            <a:spLocks noGrp="1"/>
          </p:cNvSpPr>
          <p:nvPr>
            <p:ph type="pic" sz="quarter" idx="10"/>
          </p:nvPr>
        </p:nvSpPr>
        <p:spPr>
          <a:xfrm>
            <a:off x="0" y="0"/>
            <a:ext cx="24384000" cy="13716000"/>
          </a:xfrm>
          <a:solidFill>
            <a:schemeClr val="bg2"/>
          </a:solidFill>
        </p:spPr>
        <p:txBody>
          <a:bodyPr>
            <a:normAutofit/>
          </a:bodyPr>
          <a:lstStyle>
            <a:lvl1pPr marL="0" indent="0" algn="ctr">
              <a:buNone/>
              <a:defRPr sz="2000"/>
            </a:lvl1pPr>
          </a:lstStyle>
          <a:p>
            <a:endParaRPr lang="en-ID"/>
          </a:p>
        </p:txBody>
      </p:sp>
    </p:spTree>
    <p:extLst>
      <p:ext uri="{BB962C8B-B14F-4D97-AF65-F5344CB8AC3E}">
        <p14:creationId xmlns:p14="http://schemas.microsoft.com/office/powerpoint/2010/main" val="3564885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1683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76400" y="730251"/>
            <a:ext cx="21031200" cy="265112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676400" y="3651250"/>
            <a:ext cx="21031200" cy="87026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676400" y="12712701"/>
            <a:ext cx="5486400" cy="730250"/>
          </a:xfrm>
          <a:prstGeom prst="rect">
            <a:avLst/>
          </a:prstGeom>
        </p:spPr>
        <p:txBody>
          <a:bodyPr vert="horz" lIns="91440" tIns="45720" rIns="91440" bIns="45720" rtlCol="0" anchor="ctr"/>
          <a:lstStyle>
            <a:lvl1pPr algn="l">
              <a:defRPr sz="2400">
                <a:solidFill>
                  <a:schemeClr val="tx1">
                    <a:tint val="75000"/>
                  </a:schemeClr>
                </a:solidFill>
              </a:defRPr>
            </a:lvl1pPr>
          </a:lstStyle>
          <a:p>
            <a:fld id="{C764DE79-268F-4C1A-8933-263129D2AF90}" type="datetimeFigureOut">
              <a:rPr lang="en-US" smtClean="0"/>
              <a:t>30-Apr-25</a:t>
            </a:fld>
            <a:endParaRPr lang="en-US"/>
          </a:p>
        </p:txBody>
      </p:sp>
      <p:sp>
        <p:nvSpPr>
          <p:cNvPr id="5" name="Footer Placeholder 4"/>
          <p:cNvSpPr>
            <a:spLocks noGrp="1"/>
          </p:cNvSpPr>
          <p:nvPr>
            <p:ph type="ftr" sz="quarter" idx="3"/>
          </p:nvPr>
        </p:nvSpPr>
        <p:spPr>
          <a:xfrm>
            <a:off x="8077200" y="12712701"/>
            <a:ext cx="8229600" cy="730250"/>
          </a:xfrm>
          <a:prstGeom prst="rect">
            <a:avLst/>
          </a:prstGeom>
        </p:spPr>
        <p:txBody>
          <a:bodyPr vert="horz" lIns="91440" tIns="45720" rIns="91440" bIns="45720" rtlCol="0" anchor="ctr"/>
          <a:lstStyle>
            <a:lvl1pPr algn="ctr">
              <a:defRPr sz="24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7221200" y="12712701"/>
            <a:ext cx="5486400" cy="730250"/>
          </a:xfrm>
          <a:prstGeom prst="rect">
            <a:avLst/>
          </a:prstGeom>
        </p:spPr>
        <p:txBody>
          <a:bodyPr vert="horz" lIns="91440" tIns="45720" rIns="91440" bIns="45720" rtlCol="0" anchor="ctr"/>
          <a:lstStyle>
            <a:lvl1pPr algn="r">
              <a:defRPr sz="24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306465242"/>
      </p:ext>
    </p:extLst>
  </p:cSld>
  <p:clrMap bg1="lt1" tx1="dk1" bg2="lt2" tx2="dk2" accent1="accent1" accent2="accent2" accent3="accent3" accent4="accent4" accent5="accent5" accent6="accent6" hlink="hlink" folHlink="folHlink"/>
  <p:sldLayoutIdLst>
    <p:sldLayoutId id="2147483861" r:id="rId1"/>
    <p:sldLayoutId id="2147483889" r:id="rId2"/>
    <p:sldLayoutId id="2147483890" r:id="rId3"/>
    <p:sldLayoutId id="2147483891" r:id="rId4"/>
    <p:sldLayoutId id="2147483892" r:id="rId5"/>
    <p:sldLayoutId id="2147483893" r:id="rId6"/>
    <p:sldLayoutId id="2147483894" r:id="rId7"/>
    <p:sldLayoutId id="2147483895" r:id="rId8"/>
    <p:sldLayoutId id="2147483896" r:id="rId9"/>
    <p:sldLayoutId id="2147483897" r:id="rId10"/>
    <p:sldLayoutId id="2147483898" r:id="rId11"/>
    <p:sldLayoutId id="2147483899" r:id="rId12"/>
    <p:sldLayoutId id="2147483883" r:id="rId13"/>
    <p:sldLayoutId id="2147483882" r:id="rId14"/>
    <p:sldLayoutId id="2147483884" r:id="rId15"/>
    <p:sldLayoutId id="2147483885" r:id="rId16"/>
    <p:sldLayoutId id="2147483886" r:id="rId17"/>
    <p:sldLayoutId id="2147483887" r:id="rId18"/>
    <p:sldLayoutId id="2147483888" r:id="rId19"/>
    <p:sldLayoutId id="2147483900" r:id="rId20"/>
  </p:sldLayoutIdLst>
  <p:hf hdr="0" ftr="0" dt="0"/>
  <p:txStyles>
    <p:titleStyle>
      <a:lvl1pPr algn="l" defTabSz="1828800" rtl="0" eaLnBrk="1" latinLnBrk="0" hangingPunct="1">
        <a:lnSpc>
          <a:spcPct val="90000"/>
        </a:lnSpc>
        <a:spcBef>
          <a:spcPct val="0"/>
        </a:spcBef>
        <a:buNone/>
        <a:defRPr sz="8800" kern="1200">
          <a:solidFill>
            <a:schemeClr val="tx1"/>
          </a:solidFill>
          <a:latin typeface="+mj-lt"/>
          <a:ea typeface="+mj-ea"/>
          <a:cs typeface="+mj-cs"/>
        </a:defRPr>
      </a:lvl1pPr>
    </p:titleStyle>
    <p:bodyStyle>
      <a:lvl1pPr marL="457200" indent="-457200" algn="l" defTabSz="1828800" rtl="0" eaLnBrk="1" latinLnBrk="0" hangingPunct="1">
        <a:lnSpc>
          <a:spcPct val="90000"/>
        </a:lnSpc>
        <a:spcBef>
          <a:spcPts val="2000"/>
        </a:spcBef>
        <a:buFont typeface="Arial" panose="020B0604020202020204" pitchFamily="34" charset="0"/>
        <a:buChar char="•"/>
        <a:defRPr sz="5600" kern="1200">
          <a:solidFill>
            <a:schemeClr val="tx1"/>
          </a:solidFill>
          <a:latin typeface="+mn-lt"/>
          <a:ea typeface="+mn-ea"/>
          <a:cs typeface="+mn-cs"/>
        </a:defRPr>
      </a:lvl1pPr>
      <a:lvl2pPr marL="1371600" indent="-457200" algn="l" defTabSz="1828800"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6000" indent="-457200" algn="l" defTabSz="1828800"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8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92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6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80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680" userDrawn="1">
          <p15:clr>
            <a:srgbClr val="F26B43"/>
          </p15:clr>
        </p15:guide>
        <p15:guide id="2" pos="9216" userDrawn="1">
          <p15:clr>
            <a:srgbClr val="F26B43"/>
          </p15:clr>
        </p15:guide>
        <p15:guide id="3" pos="15360" userDrawn="1">
          <p15:clr>
            <a:srgbClr val="F26B43"/>
          </p15:clr>
        </p15:guide>
        <p15:guide id="4" pos="8448" userDrawn="1">
          <p15:clr>
            <a:srgbClr val="F26B43"/>
          </p15:clr>
        </p15:guide>
        <p15:guide id="5" pos="9985" userDrawn="1">
          <p15:clr>
            <a:srgbClr val="F26B43"/>
          </p15:clr>
        </p15:guide>
        <p15:guide id="6" pos="10753" userDrawn="1">
          <p15:clr>
            <a:srgbClr val="F26B43"/>
          </p15:clr>
        </p15:guide>
        <p15:guide id="7" orient="horz" pos="4320" userDrawn="1">
          <p15:clr>
            <a:srgbClr val="F26B43"/>
          </p15:clr>
        </p15:guide>
        <p15:guide id="8" pos="11521" userDrawn="1">
          <p15:clr>
            <a:srgbClr val="F26B43"/>
          </p15:clr>
        </p15:guide>
        <p15:guide id="9" orient="horz" pos="8640" userDrawn="1">
          <p15:clr>
            <a:srgbClr val="F26B43"/>
          </p15:clr>
        </p15:guide>
        <p15:guide id="10" pos="12289" userDrawn="1">
          <p15:clr>
            <a:srgbClr val="F26B43"/>
          </p15:clr>
        </p15:guide>
        <p15:guide id="11" pos="13057" userDrawn="1">
          <p15:clr>
            <a:srgbClr val="F26B43"/>
          </p15:clr>
        </p15:guide>
        <p15:guide id="12" pos="13826" userDrawn="1">
          <p15:clr>
            <a:srgbClr val="F26B43"/>
          </p15:clr>
        </p15:guide>
        <p15:guide id="13" pos="14594" userDrawn="1">
          <p15:clr>
            <a:srgbClr val="F26B43"/>
          </p15:clr>
        </p15:guide>
        <p15:guide id="14" pos="6912" userDrawn="1">
          <p15:clr>
            <a:srgbClr val="F26B43"/>
          </p15:clr>
        </p15:guide>
        <p15:guide id="15" pos="6144" userDrawn="1">
          <p15:clr>
            <a:srgbClr val="F26B43"/>
          </p15:clr>
        </p15:guide>
        <p15:guide id="16" pos="5375" userDrawn="1">
          <p15:clr>
            <a:srgbClr val="F26B43"/>
          </p15:clr>
        </p15:guide>
        <p15:guide id="17" pos="4607" userDrawn="1">
          <p15:clr>
            <a:srgbClr val="F26B43"/>
          </p15:clr>
        </p15:guide>
        <p15:guide id="18" pos="3839" userDrawn="1">
          <p15:clr>
            <a:srgbClr val="F26B43"/>
          </p15:clr>
        </p15:guide>
        <p15:guide id="19" pos="3071" userDrawn="1">
          <p15:clr>
            <a:srgbClr val="F26B43"/>
          </p15:clr>
        </p15:guide>
        <p15:guide id="20" pos="2303" userDrawn="1">
          <p15:clr>
            <a:srgbClr val="F26B43"/>
          </p15:clr>
        </p15:guide>
        <p15:guide id="21" pos="1534" userDrawn="1">
          <p15:clr>
            <a:srgbClr val="F26B43"/>
          </p15:clr>
        </p15:guide>
        <p15:guide id="22" pos="766" userDrawn="1">
          <p15:clr>
            <a:srgbClr val="F26B43"/>
          </p15:clr>
        </p15:guide>
        <p15:guide id="23" userDrawn="1">
          <p15:clr>
            <a:srgbClr val="F26B43"/>
          </p15:clr>
        </p15:guide>
        <p15:guide id="24" pos="8064" userDrawn="1">
          <p15:clr>
            <a:srgbClr val="F26B43"/>
          </p15:clr>
        </p15:guide>
        <p15:guide id="25" pos="8832" userDrawn="1">
          <p15:clr>
            <a:srgbClr val="F26B43"/>
          </p15:clr>
        </p15:guide>
        <p15:guide id="26" pos="9601" userDrawn="1">
          <p15:clr>
            <a:srgbClr val="F26B43"/>
          </p15:clr>
        </p15:guide>
        <p15:guide id="27" pos="10369" userDrawn="1">
          <p15:clr>
            <a:srgbClr val="F26B43"/>
          </p15:clr>
        </p15:guide>
        <p15:guide id="28" pos="11137" userDrawn="1">
          <p15:clr>
            <a:srgbClr val="F26B43"/>
          </p15:clr>
        </p15:guide>
        <p15:guide id="29" pos="11905" userDrawn="1">
          <p15:clr>
            <a:srgbClr val="F26B43"/>
          </p15:clr>
        </p15:guide>
        <p15:guide id="30" orient="horz" pos="4704" userDrawn="1">
          <p15:clr>
            <a:srgbClr val="F26B43"/>
          </p15:clr>
        </p15:guide>
        <p15:guide id="31" pos="14978" userDrawn="1">
          <p15:clr>
            <a:srgbClr val="F26B43"/>
          </p15:clr>
        </p15:guide>
        <p15:guide id="32" orient="horz" pos="5856" userDrawn="1">
          <p15:clr>
            <a:srgbClr val="F26B43"/>
          </p15:clr>
        </p15:guide>
        <p15:guide id="33" orient="horz" pos="6624" userDrawn="1">
          <p15:clr>
            <a:srgbClr val="F26B43"/>
          </p15:clr>
        </p15:guide>
        <p15:guide id="34" orient="horz" pos="7392" userDrawn="1">
          <p15:clr>
            <a:srgbClr val="F26B43"/>
          </p15:clr>
        </p15:guide>
        <p15:guide id="35" orient="horz" pos="8160" userDrawn="1">
          <p15:clr>
            <a:srgbClr val="F26B43"/>
          </p15:clr>
        </p15:guide>
        <p15:guide id="36" orient="horz" pos="5088" userDrawn="1">
          <p15:clr>
            <a:srgbClr val="F26B43"/>
          </p15:clr>
        </p15:guide>
        <p15:guide id="37" orient="horz" pos="5472" userDrawn="1">
          <p15:clr>
            <a:srgbClr val="F26B43"/>
          </p15:clr>
        </p15:guide>
        <p15:guide id="38" orient="horz" pos="6240" userDrawn="1">
          <p15:clr>
            <a:srgbClr val="F26B43"/>
          </p15:clr>
        </p15:guide>
        <p15:guide id="39" orient="horz" pos="7008" userDrawn="1">
          <p15:clr>
            <a:srgbClr val="F26B43"/>
          </p15:clr>
        </p15:guide>
        <p15:guide id="40" orient="horz" pos="7776" userDrawn="1">
          <p15:clr>
            <a:srgbClr val="F26B43"/>
          </p15:clr>
        </p15:guide>
        <p15:guide id="41" pos="7296" userDrawn="1">
          <p15:clr>
            <a:srgbClr val="F26B43"/>
          </p15:clr>
        </p15:guide>
        <p15:guide id="42" pos="6528" userDrawn="1">
          <p15:clr>
            <a:srgbClr val="F26B43"/>
          </p15:clr>
        </p15:guide>
        <p15:guide id="43" pos="5759" userDrawn="1">
          <p15:clr>
            <a:srgbClr val="F26B43"/>
          </p15:clr>
        </p15:guide>
        <p15:guide id="44" pos="4991" userDrawn="1">
          <p15:clr>
            <a:srgbClr val="F26B43"/>
          </p15:clr>
        </p15:guide>
        <p15:guide id="45" pos="4223" userDrawn="1">
          <p15:clr>
            <a:srgbClr val="F26B43"/>
          </p15:clr>
        </p15:guide>
        <p15:guide id="46" pos="3455" userDrawn="1">
          <p15:clr>
            <a:srgbClr val="F26B43"/>
          </p15:clr>
        </p15:guide>
        <p15:guide id="47" pos="2687" userDrawn="1">
          <p15:clr>
            <a:srgbClr val="F26B43"/>
          </p15:clr>
        </p15:guide>
        <p15:guide id="48" pos="1918" userDrawn="1">
          <p15:clr>
            <a:srgbClr val="F26B43"/>
          </p15:clr>
        </p15:guide>
        <p15:guide id="49" pos="1150" userDrawn="1">
          <p15:clr>
            <a:srgbClr val="F26B43"/>
          </p15:clr>
        </p15:guide>
        <p15:guide id="50" pos="382" userDrawn="1">
          <p15:clr>
            <a:srgbClr val="F26B43"/>
          </p15:clr>
        </p15:guide>
        <p15:guide id="51" orient="horz" pos="3552" userDrawn="1">
          <p15:clr>
            <a:srgbClr val="F26B43"/>
          </p15:clr>
        </p15:guide>
        <p15:guide id="52" orient="horz" pos="2784" userDrawn="1">
          <p15:clr>
            <a:srgbClr val="F26B43"/>
          </p15:clr>
        </p15:guide>
        <p15:guide id="53" orient="horz" pos="2016" userDrawn="1">
          <p15:clr>
            <a:srgbClr val="F26B43"/>
          </p15:clr>
        </p15:guide>
        <p15:guide id="54" orient="horz" pos="1248" userDrawn="1">
          <p15:clr>
            <a:srgbClr val="F26B43"/>
          </p15:clr>
        </p15:guide>
        <p15:guide id="55" orient="horz" pos="480" userDrawn="1">
          <p15:clr>
            <a:srgbClr val="F26B43"/>
          </p15:clr>
        </p15:guide>
        <p15:guide id="56" orient="horz" pos="3168" userDrawn="1">
          <p15:clr>
            <a:srgbClr val="F26B43"/>
          </p15:clr>
        </p15:guide>
        <p15:guide id="57" orient="horz" pos="3936" userDrawn="1">
          <p15:clr>
            <a:srgbClr val="F26B43"/>
          </p15:clr>
        </p15:guide>
        <p15:guide id="58" orient="horz" pos="2400" userDrawn="1">
          <p15:clr>
            <a:srgbClr val="F26B43"/>
          </p15:clr>
        </p15:guide>
        <p15:guide id="59" orient="horz" pos="1632" userDrawn="1">
          <p15:clr>
            <a:srgbClr val="F26B43"/>
          </p15:clr>
        </p15:guide>
        <p15:guide id="60" orient="horz" pos="864" userDrawn="1">
          <p15:clr>
            <a:srgbClr val="F26B43"/>
          </p15:clr>
        </p15:guide>
        <p15:guide id="61" pos="13442" userDrawn="1">
          <p15:clr>
            <a:srgbClr val="F26B43"/>
          </p15:clr>
        </p15:guide>
        <p15:guide id="62" pos="12673" userDrawn="1">
          <p15:clr>
            <a:srgbClr val="F26B43"/>
          </p15:clr>
        </p15:guide>
        <p15:guide id="63" pos="1421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5.xml"/><Relationship Id="rId6" Type="http://schemas.openxmlformats.org/officeDocument/2006/relationships/image" Target="../media/image6.jpe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B1D24E5F-209C-9BB5-DEA8-4968E01EF1BB}"/>
              </a:ext>
            </a:extLst>
          </p:cNvPr>
          <p:cNvSpPr>
            <a:spLocks noGrp="1"/>
          </p:cNvSpPr>
          <p:nvPr>
            <p:ph type="pic" sz="quarter" idx="10"/>
          </p:nvPr>
        </p:nvSpPr>
        <p:spPr/>
        <p:txBody>
          <a:bodyPr/>
          <a:lstStyle/>
          <a:p>
            <a:endParaRPr lang="en-ID"/>
          </a:p>
        </p:txBody>
      </p:sp>
      <p:sp>
        <p:nvSpPr>
          <p:cNvPr id="14" name="Rectangle 13">
            <a:extLst>
              <a:ext uri="{FF2B5EF4-FFF2-40B4-BE49-F238E27FC236}">
                <a16:creationId xmlns:a16="http://schemas.microsoft.com/office/drawing/2014/main" id="{CED04CE5-9E87-F60F-A405-F641240BB4AA}"/>
              </a:ext>
            </a:extLst>
          </p:cNvPr>
          <p:cNvSpPr/>
          <p:nvPr/>
        </p:nvSpPr>
        <p:spPr>
          <a:xfrm>
            <a:off x="19050" y="11430"/>
            <a:ext cx="24420514" cy="13716000"/>
          </a:xfrm>
          <a:prstGeom prst="rect">
            <a:avLst/>
          </a:prstGeom>
          <a:gradFill flip="none" rotWithShape="1">
            <a:gsLst>
              <a:gs pos="25000">
                <a:srgbClr val="04171A">
                  <a:alpha val="90000"/>
                </a:srgbClr>
              </a:gs>
              <a:gs pos="0">
                <a:schemeClr val="accent3"/>
              </a:gs>
              <a:gs pos="84000">
                <a:srgbClr val="04171A">
                  <a:alpha val="38000"/>
                </a:srgbClr>
              </a:gs>
              <a:gs pos="68000">
                <a:srgbClr val="04171A">
                  <a:alpha val="75000"/>
                </a:srgbClr>
              </a:gs>
              <a:gs pos="59000">
                <a:srgbClr val="04171A">
                  <a:alpha val="83000"/>
                </a:srgbClr>
              </a:gs>
              <a:gs pos="50000">
                <a:schemeClr val="accent3">
                  <a:alpha val="87000"/>
                </a:schemeClr>
              </a:gs>
              <a:gs pos="100000">
                <a:schemeClr val="accent3">
                  <a:alpha val="35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D" sz="2400" dirty="0"/>
          </a:p>
        </p:txBody>
      </p:sp>
      <p:sp>
        <p:nvSpPr>
          <p:cNvPr id="15" name="Right Triangle 14">
            <a:extLst>
              <a:ext uri="{FF2B5EF4-FFF2-40B4-BE49-F238E27FC236}">
                <a16:creationId xmlns:a16="http://schemas.microsoft.com/office/drawing/2014/main" id="{957434A0-19E2-13F9-9B31-3AF109E21264}"/>
              </a:ext>
            </a:extLst>
          </p:cNvPr>
          <p:cNvSpPr/>
          <p:nvPr/>
        </p:nvSpPr>
        <p:spPr>
          <a:xfrm>
            <a:off x="0" y="-9832"/>
            <a:ext cx="9058884" cy="13716001"/>
          </a:xfrm>
          <a:prstGeom prst="rtTriangle">
            <a:avLst/>
          </a:prstGeom>
          <a:gradFill>
            <a:gsLst>
              <a:gs pos="25000">
                <a:srgbClr val="04171A">
                  <a:alpha val="48000"/>
                </a:srgbClr>
              </a:gs>
              <a:gs pos="0">
                <a:schemeClr val="accent3">
                  <a:alpha val="63000"/>
                </a:schemeClr>
              </a:gs>
              <a:gs pos="75000">
                <a:srgbClr val="04171A">
                  <a:alpha val="43000"/>
                </a:srgbClr>
              </a:gs>
              <a:gs pos="50000">
                <a:schemeClr val="accent3">
                  <a:alpha val="37000"/>
                </a:schemeClr>
              </a:gs>
              <a:gs pos="100000">
                <a:schemeClr val="accent3">
                  <a:alpha val="74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D" dirty="0"/>
          </a:p>
        </p:txBody>
      </p:sp>
      <p:grpSp>
        <p:nvGrpSpPr>
          <p:cNvPr id="29" name="Group 28">
            <a:extLst>
              <a:ext uri="{FF2B5EF4-FFF2-40B4-BE49-F238E27FC236}">
                <a16:creationId xmlns:a16="http://schemas.microsoft.com/office/drawing/2014/main" id="{B21CBB39-2A2F-948B-D179-FFE5DF2652E2}"/>
              </a:ext>
            </a:extLst>
          </p:cNvPr>
          <p:cNvGrpSpPr/>
          <p:nvPr/>
        </p:nvGrpSpPr>
        <p:grpSpPr>
          <a:xfrm>
            <a:off x="0" y="0"/>
            <a:ext cx="4932528" cy="13681586"/>
            <a:chOff x="0" y="1"/>
            <a:chExt cx="4932528" cy="13681586"/>
          </a:xfrm>
        </p:grpSpPr>
        <p:sp>
          <p:nvSpPr>
            <p:cNvPr id="26" name="Freeform: Shape 25">
              <a:extLst>
                <a:ext uri="{FF2B5EF4-FFF2-40B4-BE49-F238E27FC236}">
                  <a16:creationId xmlns:a16="http://schemas.microsoft.com/office/drawing/2014/main" id="{771B1368-C4A5-4626-68B8-8DF7ECC6EC64}"/>
                </a:ext>
              </a:extLst>
            </p:cNvPr>
            <p:cNvSpPr/>
            <p:nvPr/>
          </p:nvSpPr>
          <p:spPr>
            <a:xfrm flipH="1">
              <a:off x="1" y="1"/>
              <a:ext cx="4932527" cy="7467599"/>
            </a:xfrm>
            <a:custGeom>
              <a:avLst/>
              <a:gdLst>
                <a:gd name="connsiteX0" fmla="*/ 4932527 w 4932527"/>
                <a:gd name="connsiteY0" fmla="*/ 0 h 7467599"/>
                <a:gd name="connsiteX1" fmla="*/ 3324535 w 4932527"/>
                <a:gd name="connsiteY1" fmla="*/ 0 h 7467599"/>
                <a:gd name="connsiteX2" fmla="*/ 2282553 w 4932527"/>
                <a:gd name="connsiteY2" fmla="*/ 2342828 h 7467599"/>
                <a:gd name="connsiteX3" fmla="*/ 2279263 w 4932527"/>
                <a:gd name="connsiteY3" fmla="*/ 2342828 h 7467599"/>
                <a:gd name="connsiteX4" fmla="*/ 0 w 4932527"/>
                <a:gd name="connsiteY4" fmla="*/ 7467599 h 7467599"/>
                <a:gd name="connsiteX5" fmla="*/ 3947007 w 4932527"/>
                <a:gd name="connsiteY5" fmla="*/ 7467599 h 7467599"/>
                <a:gd name="connsiteX6" fmla="*/ 4932527 w 4932527"/>
                <a:gd name="connsiteY6" fmla="*/ 5251724 h 7467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32527" h="7467599">
                  <a:moveTo>
                    <a:pt x="4932527" y="0"/>
                  </a:moveTo>
                  <a:lnTo>
                    <a:pt x="3324535" y="0"/>
                  </a:lnTo>
                  <a:lnTo>
                    <a:pt x="2282553" y="2342828"/>
                  </a:lnTo>
                  <a:lnTo>
                    <a:pt x="2279263" y="2342828"/>
                  </a:lnTo>
                  <a:lnTo>
                    <a:pt x="0" y="7467599"/>
                  </a:lnTo>
                  <a:lnTo>
                    <a:pt x="3947007" y="7467599"/>
                  </a:lnTo>
                  <a:lnTo>
                    <a:pt x="4932527" y="5251724"/>
                  </a:lnTo>
                  <a:close/>
                </a:path>
              </a:pathLst>
            </a:cu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D" dirty="0"/>
            </a:p>
          </p:txBody>
        </p:sp>
        <p:sp>
          <p:nvSpPr>
            <p:cNvPr id="28" name="Freeform: Shape 27">
              <a:extLst>
                <a:ext uri="{FF2B5EF4-FFF2-40B4-BE49-F238E27FC236}">
                  <a16:creationId xmlns:a16="http://schemas.microsoft.com/office/drawing/2014/main" id="{0B835032-C2E9-2839-976C-3A47F697814F}"/>
                </a:ext>
              </a:extLst>
            </p:cNvPr>
            <p:cNvSpPr/>
            <p:nvPr/>
          </p:nvSpPr>
          <p:spPr>
            <a:xfrm flipH="1" flipV="1">
              <a:off x="0" y="7467600"/>
              <a:ext cx="4932528" cy="6213987"/>
            </a:xfrm>
            <a:custGeom>
              <a:avLst/>
              <a:gdLst>
                <a:gd name="connsiteX0" fmla="*/ 3941274 w 4932528"/>
                <a:gd name="connsiteY0" fmla="*/ 6213987 h 6213987"/>
                <a:gd name="connsiteX1" fmla="*/ 0 w 4932528"/>
                <a:gd name="connsiteY1" fmla="*/ 6213987 h 6213987"/>
                <a:gd name="connsiteX2" fmla="*/ 2285667 w 4932528"/>
                <a:gd name="connsiteY2" fmla="*/ 1089216 h 6213987"/>
                <a:gd name="connsiteX3" fmla="*/ 2283452 w 4932528"/>
                <a:gd name="connsiteY3" fmla="*/ 1089216 h 6213987"/>
                <a:gd name="connsiteX4" fmla="*/ 2769247 w 4932528"/>
                <a:gd name="connsiteY4" fmla="*/ 0 h 6213987"/>
                <a:gd name="connsiteX5" fmla="*/ 4932528 w 4932528"/>
                <a:gd name="connsiteY5" fmla="*/ 0 h 6213987"/>
                <a:gd name="connsiteX6" fmla="*/ 4932528 w 4932528"/>
                <a:gd name="connsiteY6" fmla="*/ 3989960 h 6213987"/>
                <a:gd name="connsiteX7" fmla="*/ 3944977 w 4932528"/>
                <a:gd name="connsiteY7" fmla="*/ 6204182 h 6213987"/>
                <a:gd name="connsiteX8" fmla="*/ 3946824 w 4932528"/>
                <a:gd name="connsiteY8" fmla="*/ 6204182 h 6213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32528" h="6213987">
                  <a:moveTo>
                    <a:pt x="3941274" y="6213987"/>
                  </a:moveTo>
                  <a:lnTo>
                    <a:pt x="0" y="6213987"/>
                  </a:lnTo>
                  <a:lnTo>
                    <a:pt x="2285667" y="1089216"/>
                  </a:lnTo>
                  <a:lnTo>
                    <a:pt x="2283452" y="1089216"/>
                  </a:lnTo>
                  <a:lnTo>
                    <a:pt x="2769247" y="0"/>
                  </a:lnTo>
                  <a:lnTo>
                    <a:pt x="4932528" y="0"/>
                  </a:lnTo>
                  <a:lnTo>
                    <a:pt x="4932528" y="3989960"/>
                  </a:lnTo>
                  <a:lnTo>
                    <a:pt x="3944977" y="6204182"/>
                  </a:lnTo>
                  <a:lnTo>
                    <a:pt x="3946824" y="6204182"/>
                  </a:lnTo>
                  <a:close/>
                </a:path>
              </a:pathLst>
            </a:custGeom>
            <a:gradFill>
              <a:gsLst>
                <a:gs pos="0">
                  <a:schemeClr val="bg1">
                    <a:alpha val="21000"/>
                  </a:schemeClr>
                </a:gs>
                <a:gs pos="50000">
                  <a:schemeClr val="bg1"/>
                </a:gs>
                <a:gs pos="100000">
                  <a:schemeClr val="bg1"/>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D"/>
            </a:p>
          </p:txBody>
        </p:sp>
      </p:grpSp>
      <p:grpSp>
        <p:nvGrpSpPr>
          <p:cNvPr id="24" name="Group 23">
            <a:extLst>
              <a:ext uri="{FF2B5EF4-FFF2-40B4-BE49-F238E27FC236}">
                <a16:creationId xmlns:a16="http://schemas.microsoft.com/office/drawing/2014/main" id="{DC6605DA-51A5-7466-DEB7-C86DCA50DAB8}"/>
              </a:ext>
            </a:extLst>
          </p:cNvPr>
          <p:cNvGrpSpPr/>
          <p:nvPr/>
        </p:nvGrpSpPr>
        <p:grpSpPr>
          <a:xfrm>
            <a:off x="5200650" y="3092723"/>
            <a:ext cx="18592800" cy="3549678"/>
            <a:chOff x="5218579" y="2935644"/>
            <a:chExt cx="18592800" cy="3549678"/>
          </a:xfrm>
        </p:grpSpPr>
        <p:sp>
          <p:nvSpPr>
            <p:cNvPr id="18" name="TextBox 17">
              <a:extLst>
                <a:ext uri="{FF2B5EF4-FFF2-40B4-BE49-F238E27FC236}">
                  <a16:creationId xmlns:a16="http://schemas.microsoft.com/office/drawing/2014/main" id="{5336FB79-C021-B7B1-0514-5ABA7233DF9A}"/>
                </a:ext>
              </a:extLst>
            </p:cNvPr>
            <p:cNvSpPr txBox="1"/>
            <p:nvPr/>
          </p:nvSpPr>
          <p:spPr>
            <a:xfrm>
              <a:off x="5218579" y="3733800"/>
              <a:ext cx="18592800" cy="2751522"/>
            </a:xfrm>
            <a:prstGeom prst="rect">
              <a:avLst/>
            </a:prstGeom>
            <a:noFill/>
          </p:spPr>
          <p:txBody>
            <a:bodyPr wrap="square">
              <a:spAutoFit/>
            </a:bodyPr>
            <a:lstStyle>
              <a:defPPr>
                <a:defRPr lang="en-US"/>
              </a:defPPr>
              <a:lvl1pPr>
                <a:lnSpc>
                  <a:spcPct val="90000"/>
                </a:lnSpc>
                <a:defRPr sz="16600">
                  <a:solidFill>
                    <a:schemeClr val="bg1"/>
                  </a:solidFill>
                  <a:latin typeface="+mj-lt"/>
                </a:defRPr>
              </a:lvl1pPr>
            </a:lstStyle>
            <a:p>
              <a:pPr>
                <a:lnSpc>
                  <a:spcPct val="90000"/>
                </a:lnSpc>
              </a:pPr>
              <a:r>
                <a:rPr lang="en-US" sz="9600" dirty="0">
                  <a:effectLst/>
                  <a:ea typeface="Calibri" panose="020F0502020204030204" pitchFamily="34" charset="0"/>
                  <a:cs typeface="Arial" panose="020B0604020202020204" pitchFamily="34" charset="0"/>
                </a:rPr>
                <a:t>AI-Driven Agents for Fair and Efficient Property Valuation</a:t>
              </a:r>
              <a:endParaRPr lang="en-ID" sz="9600" b="1" dirty="0">
                <a:solidFill>
                  <a:schemeClr val="bg1"/>
                </a:solidFill>
              </a:endParaRPr>
            </a:p>
          </p:txBody>
        </p:sp>
        <p:sp>
          <p:nvSpPr>
            <p:cNvPr id="22" name="Arrow: Chevron 21">
              <a:extLst>
                <a:ext uri="{FF2B5EF4-FFF2-40B4-BE49-F238E27FC236}">
                  <a16:creationId xmlns:a16="http://schemas.microsoft.com/office/drawing/2014/main" id="{A95694D4-4409-6887-A932-8C7D70EFFAA5}"/>
                </a:ext>
              </a:extLst>
            </p:cNvPr>
            <p:cNvSpPr/>
            <p:nvPr/>
          </p:nvSpPr>
          <p:spPr>
            <a:xfrm>
              <a:off x="10151184" y="2935644"/>
              <a:ext cx="802790" cy="605901"/>
            </a:xfrm>
            <a:prstGeom prst="chevron">
              <a:avLst>
                <a:gd name="adj" fmla="val 54062"/>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D" dirty="0">
                <a:solidFill>
                  <a:schemeClr val="tx1"/>
                </a:solidFill>
              </a:endParaRPr>
            </a:p>
          </p:txBody>
        </p:sp>
      </p:grpSp>
      <p:sp>
        <p:nvSpPr>
          <p:cNvPr id="23" name="Freeform: Shape 22">
            <a:extLst>
              <a:ext uri="{FF2B5EF4-FFF2-40B4-BE49-F238E27FC236}">
                <a16:creationId xmlns:a16="http://schemas.microsoft.com/office/drawing/2014/main" id="{9F4C3C03-BE87-A3A2-ADE9-0A92B4727D03}"/>
              </a:ext>
            </a:extLst>
          </p:cNvPr>
          <p:cNvSpPr/>
          <p:nvPr/>
        </p:nvSpPr>
        <p:spPr>
          <a:xfrm rot="10800000">
            <a:off x="19792335" y="-20335"/>
            <a:ext cx="4609921" cy="6268734"/>
          </a:xfrm>
          <a:custGeom>
            <a:avLst/>
            <a:gdLst>
              <a:gd name="connsiteX0" fmla="*/ 3746070 w 3746070"/>
              <a:gd name="connsiteY0" fmla="*/ 5671901 h 5671901"/>
              <a:gd name="connsiteX1" fmla="*/ 0 w 3746070"/>
              <a:gd name="connsiteY1" fmla="*/ 5671901 h 5671901"/>
              <a:gd name="connsiteX2" fmla="*/ 0 w 3746070"/>
              <a:gd name="connsiteY2" fmla="*/ 0 h 5671901"/>
            </a:gdLst>
            <a:ahLst/>
            <a:cxnLst>
              <a:cxn ang="0">
                <a:pos x="connsiteX0" y="connsiteY0"/>
              </a:cxn>
              <a:cxn ang="0">
                <a:pos x="connsiteX1" y="connsiteY1"/>
              </a:cxn>
              <a:cxn ang="0">
                <a:pos x="connsiteX2" y="connsiteY2"/>
              </a:cxn>
            </a:cxnLst>
            <a:rect l="l" t="t" r="r" b="b"/>
            <a:pathLst>
              <a:path w="3746070" h="5671901">
                <a:moveTo>
                  <a:pt x="3746070" y="5671901"/>
                </a:moveTo>
                <a:lnTo>
                  <a:pt x="0" y="5671901"/>
                </a:lnTo>
                <a:lnTo>
                  <a:pt x="0" y="0"/>
                </a:lnTo>
                <a:close/>
              </a:path>
            </a:pathLst>
          </a:custGeom>
          <a:gradFill>
            <a:gsLst>
              <a:gs pos="25000">
                <a:srgbClr val="04171A">
                  <a:alpha val="48000"/>
                </a:srgbClr>
              </a:gs>
              <a:gs pos="0">
                <a:schemeClr val="accent3">
                  <a:alpha val="63000"/>
                </a:schemeClr>
              </a:gs>
              <a:gs pos="75000">
                <a:srgbClr val="04171A">
                  <a:alpha val="43000"/>
                </a:srgbClr>
              </a:gs>
              <a:gs pos="50000">
                <a:schemeClr val="accent3">
                  <a:alpha val="37000"/>
                </a:schemeClr>
              </a:gs>
              <a:gs pos="100000">
                <a:schemeClr val="accent3">
                  <a:alpha val="74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D" dirty="0"/>
          </a:p>
        </p:txBody>
      </p:sp>
      <p:sp>
        <p:nvSpPr>
          <p:cNvPr id="2" name="TextBox 1">
            <a:extLst>
              <a:ext uri="{FF2B5EF4-FFF2-40B4-BE49-F238E27FC236}">
                <a16:creationId xmlns:a16="http://schemas.microsoft.com/office/drawing/2014/main" id="{78F2FC0A-1E62-6290-E09B-55F5A639421B}"/>
              </a:ext>
            </a:extLst>
          </p:cNvPr>
          <p:cNvSpPr txBox="1"/>
          <p:nvPr/>
        </p:nvSpPr>
        <p:spPr>
          <a:xfrm>
            <a:off x="5318898" y="3036159"/>
            <a:ext cx="5215752" cy="757130"/>
          </a:xfrm>
          <a:prstGeom prst="rect">
            <a:avLst/>
          </a:prstGeom>
          <a:noFill/>
        </p:spPr>
        <p:txBody>
          <a:bodyPr wrap="square">
            <a:spAutoFit/>
          </a:bodyPr>
          <a:lstStyle>
            <a:defPPr>
              <a:defRPr lang="en-US"/>
            </a:defPPr>
            <a:lvl1pPr>
              <a:lnSpc>
                <a:spcPct val="90000"/>
              </a:lnSpc>
              <a:defRPr sz="16600">
                <a:solidFill>
                  <a:schemeClr val="bg1"/>
                </a:solidFill>
                <a:latin typeface="+mj-lt"/>
              </a:defRPr>
            </a:lvl1pPr>
          </a:lstStyle>
          <a:p>
            <a:pPr>
              <a:lnSpc>
                <a:spcPct val="90000"/>
              </a:lnSpc>
            </a:pPr>
            <a:r>
              <a:rPr lang="en-US" sz="4800" dirty="0">
                <a:effectLst/>
                <a:ea typeface="Calibri" panose="020F0502020204030204" pitchFamily="34" charset="0"/>
                <a:cs typeface="Arial" panose="020B0604020202020204" pitchFamily="34" charset="0"/>
              </a:rPr>
              <a:t>Title of the Project</a:t>
            </a:r>
            <a:endParaRPr lang="en-ID" sz="41300" dirty="0">
              <a:solidFill>
                <a:schemeClr val="bg1"/>
              </a:solidFill>
            </a:endParaRPr>
          </a:p>
        </p:txBody>
      </p:sp>
      <p:sp>
        <p:nvSpPr>
          <p:cNvPr id="4" name="TextBox 3">
            <a:extLst>
              <a:ext uri="{FF2B5EF4-FFF2-40B4-BE49-F238E27FC236}">
                <a16:creationId xmlns:a16="http://schemas.microsoft.com/office/drawing/2014/main" id="{8B1D427D-DE33-34ED-A13F-CBD96E9D6D1A}"/>
              </a:ext>
            </a:extLst>
          </p:cNvPr>
          <p:cNvSpPr txBox="1"/>
          <p:nvPr/>
        </p:nvSpPr>
        <p:spPr>
          <a:xfrm>
            <a:off x="9538676" y="11240493"/>
            <a:ext cx="9058883" cy="2124043"/>
          </a:xfrm>
          <a:prstGeom prst="rect">
            <a:avLst/>
          </a:prstGeom>
          <a:noFill/>
        </p:spPr>
        <p:txBody>
          <a:bodyPr wrap="square">
            <a:spAutoFit/>
          </a:bodyPr>
          <a:lstStyle>
            <a:defPPr>
              <a:defRPr lang="en-US"/>
            </a:defPPr>
            <a:lvl1pPr>
              <a:lnSpc>
                <a:spcPct val="120000"/>
              </a:lnSpc>
              <a:defRPr sz="2000" b="1"/>
            </a:lvl1pPr>
          </a:lstStyle>
          <a:p>
            <a:r>
              <a:rPr lang="en-US" sz="2800" dirty="0">
                <a:solidFill>
                  <a:schemeClr val="bg1"/>
                </a:solidFill>
              </a:rPr>
              <a:t>Student Name</a:t>
            </a:r>
            <a:r>
              <a:rPr lang="en-US" sz="2800" b="0" dirty="0">
                <a:solidFill>
                  <a:schemeClr val="bg1"/>
                </a:solidFill>
              </a:rPr>
              <a:t>: Fahad Abubaker Bahashwan</a:t>
            </a:r>
            <a:br>
              <a:rPr lang="en-US" sz="2800" b="0" dirty="0">
                <a:solidFill>
                  <a:schemeClr val="bg1"/>
                </a:solidFill>
              </a:rPr>
            </a:br>
            <a:r>
              <a:rPr lang="en-US" sz="2800" dirty="0">
                <a:solidFill>
                  <a:schemeClr val="bg1"/>
                </a:solidFill>
              </a:rPr>
              <a:t>Advisor</a:t>
            </a:r>
            <a:r>
              <a:rPr lang="en-US" sz="2800" b="0" dirty="0">
                <a:solidFill>
                  <a:schemeClr val="bg1"/>
                </a:solidFill>
              </a:rPr>
              <a:t>: Dr. Ashraf Elsayed</a:t>
            </a:r>
            <a:br>
              <a:rPr lang="en-US" sz="2800" b="0" dirty="0">
                <a:solidFill>
                  <a:schemeClr val="bg1"/>
                </a:solidFill>
              </a:rPr>
            </a:br>
            <a:r>
              <a:rPr lang="en-US" sz="2800" b="0" dirty="0">
                <a:solidFill>
                  <a:schemeClr val="bg1"/>
                </a:solidFill>
              </a:rPr>
              <a:t>Institution: MIDOCEAN University</a:t>
            </a:r>
            <a:br>
              <a:rPr lang="en-US" sz="2800" b="0" dirty="0">
                <a:solidFill>
                  <a:schemeClr val="bg1"/>
                </a:solidFill>
              </a:rPr>
            </a:br>
            <a:r>
              <a:rPr lang="en-US" sz="2800" b="0" dirty="0">
                <a:solidFill>
                  <a:schemeClr val="bg1"/>
                </a:solidFill>
              </a:rPr>
              <a:t>Date : 30, April 2025</a:t>
            </a:r>
            <a:endParaRPr lang="id-ID" sz="2600" b="0" dirty="0">
              <a:solidFill>
                <a:schemeClr val="bg1"/>
              </a:solidFill>
            </a:endParaRPr>
          </a:p>
        </p:txBody>
      </p:sp>
      <p:pic>
        <p:nvPicPr>
          <p:cNvPr id="1026" name="Picture 2">
            <a:extLst>
              <a:ext uri="{FF2B5EF4-FFF2-40B4-BE49-F238E27FC236}">
                <a16:creationId xmlns:a16="http://schemas.microsoft.com/office/drawing/2014/main" id="{8BEC786F-B4F2-738D-07DD-BD42EAE1F2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02327" y="351464"/>
            <a:ext cx="5105400" cy="2295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10559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224146-DAF6-4A55-799C-23353E03769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0BFC8FD-BF07-42F9-0EA4-572E01EDB9E7}"/>
              </a:ext>
            </a:extLst>
          </p:cNvPr>
          <p:cNvSpPr txBox="1"/>
          <p:nvPr/>
        </p:nvSpPr>
        <p:spPr>
          <a:xfrm>
            <a:off x="15845607" y="57150"/>
            <a:ext cx="8543069" cy="504177"/>
          </a:xfrm>
          <a:prstGeom prst="rect">
            <a:avLst/>
          </a:prstGeom>
          <a:noFill/>
        </p:spPr>
        <p:txBody>
          <a:bodyPr wrap="square">
            <a:spAutoFit/>
          </a:bodyPr>
          <a:lstStyle>
            <a:defPPr>
              <a:defRPr lang="en-US"/>
            </a:defPPr>
            <a:lvl1pPr>
              <a:lnSpc>
                <a:spcPct val="120000"/>
              </a:lnSpc>
              <a:defRPr sz="2800"/>
            </a:lvl1pPr>
          </a:lstStyle>
          <a:p>
            <a:r>
              <a:rPr lang="en-US" sz="2400" dirty="0">
                <a:solidFill>
                  <a:schemeClr val="tx2"/>
                </a:solidFill>
              </a:rPr>
              <a:t>AI-Driven Agents for Fair and Efficient Property Valuation</a:t>
            </a:r>
            <a:endParaRPr lang="en-ID" sz="2400" dirty="0">
              <a:solidFill>
                <a:schemeClr val="tx2"/>
              </a:solidFill>
            </a:endParaRPr>
          </a:p>
        </p:txBody>
      </p:sp>
      <p:grpSp>
        <p:nvGrpSpPr>
          <p:cNvPr id="8" name="Group 7">
            <a:extLst>
              <a:ext uri="{FF2B5EF4-FFF2-40B4-BE49-F238E27FC236}">
                <a16:creationId xmlns:a16="http://schemas.microsoft.com/office/drawing/2014/main" id="{68739689-A8CF-99DD-F9E9-1A43781C1A32}"/>
              </a:ext>
            </a:extLst>
          </p:cNvPr>
          <p:cNvGrpSpPr/>
          <p:nvPr/>
        </p:nvGrpSpPr>
        <p:grpSpPr>
          <a:xfrm rot="2548070">
            <a:off x="15514590" y="148232"/>
            <a:ext cx="289021" cy="305030"/>
            <a:chOff x="2026828" y="5639140"/>
            <a:chExt cx="570438" cy="602039"/>
          </a:xfrm>
        </p:grpSpPr>
        <p:cxnSp>
          <p:nvCxnSpPr>
            <p:cNvPr id="5" name="Straight Connector 4">
              <a:extLst>
                <a:ext uri="{FF2B5EF4-FFF2-40B4-BE49-F238E27FC236}">
                  <a16:creationId xmlns:a16="http://schemas.microsoft.com/office/drawing/2014/main" id="{FE31865B-1E30-E739-64FD-A0AF8F1C41AB}"/>
                </a:ext>
              </a:extLst>
            </p:cNvPr>
            <p:cNvCxnSpPr>
              <a:cxnSpLocks/>
            </p:cNvCxnSpPr>
            <p:nvPr/>
          </p:nvCxnSpPr>
          <p:spPr>
            <a:xfrm rot="19051930">
              <a:off x="2026828" y="5639140"/>
              <a:ext cx="343190" cy="326503"/>
            </a:xfrm>
            <a:prstGeom prst="line">
              <a:avLst/>
            </a:prstGeom>
            <a:ln w="254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59E38003-E69A-8ED5-D21E-9BAD2BD8D48F}"/>
                </a:ext>
              </a:extLst>
            </p:cNvPr>
            <p:cNvCxnSpPr>
              <a:cxnSpLocks/>
            </p:cNvCxnSpPr>
            <p:nvPr/>
          </p:nvCxnSpPr>
          <p:spPr>
            <a:xfrm rot="19051930" flipV="1">
              <a:off x="2254076" y="5862180"/>
              <a:ext cx="343190" cy="378999"/>
            </a:xfrm>
            <a:prstGeom prst="line">
              <a:avLst/>
            </a:prstGeom>
            <a:ln w="254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50" name="TextBox 49">
            <a:extLst>
              <a:ext uri="{FF2B5EF4-FFF2-40B4-BE49-F238E27FC236}">
                <a16:creationId xmlns:a16="http://schemas.microsoft.com/office/drawing/2014/main" id="{196633FB-8AA5-315F-DFF7-09E718ED746A}"/>
              </a:ext>
            </a:extLst>
          </p:cNvPr>
          <p:cNvSpPr txBox="1"/>
          <p:nvPr/>
        </p:nvSpPr>
        <p:spPr>
          <a:xfrm>
            <a:off x="1523999" y="1418577"/>
            <a:ext cx="7780730" cy="1465209"/>
          </a:xfrm>
          <a:prstGeom prst="rect">
            <a:avLst/>
          </a:prstGeom>
          <a:noFill/>
        </p:spPr>
        <p:txBody>
          <a:bodyPr wrap="square">
            <a:spAutoFit/>
          </a:bodyPr>
          <a:lstStyle>
            <a:defPPr>
              <a:defRPr lang="en-US"/>
            </a:defPPr>
            <a:lvl1pPr>
              <a:lnSpc>
                <a:spcPct val="120000"/>
              </a:lnSpc>
              <a:defRPr sz="2800"/>
            </a:lvl1pPr>
          </a:lstStyle>
          <a:p>
            <a:r>
              <a:rPr lang="en-US" sz="8000" b="1" spc="300" dirty="0"/>
              <a:t>Abstract</a:t>
            </a:r>
            <a:endParaRPr lang="en-ID" sz="8000" b="1" spc="300" dirty="0"/>
          </a:p>
        </p:txBody>
      </p:sp>
      <p:sp>
        <p:nvSpPr>
          <p:cNvPr id="11" name="Rectangle 10">
            <a:extLst>
              <a:ext uri="{FF2B5EF4-FFF2-40B4-BE49-F238E27FC236}">
                <a16:creationId xmlns:a16="http://schemas.microsoft.com/office/drawing/2014/main" id="{8DC34DEF-D02D-B7CA-B418-E8C7726C1DBF}"/>
              </a:ext>
            </a:extLst>
          </p:cNvPr>
          <p:cNvSpPr/>
          <p:nvPr/>
        </p:nvSpPr>
        <p:spPr>
          <a:xfrm>
            <a:off x="0" y="0"/>
            <a:ext cx="762000" cy="13716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3600" b="1" dirty="0"/>
              <a:t>PROJECT REPORT</a:t>
            </a:r>
            <a:endParaRPr lang="en-US" b="1" dirty="0">
              <a:solidFill>
                <a:schemeClr val="bg1"/>
              </a:solidFill>
            </a:endParaRPr>
          </a:p>
        </p:txBody>
      </p:sp>
      <p:sp>
        <p:nvSpPr>
          <p:cNvPr id="3" name="TextBox 2">
            <a:extLst>
              <a:ext uri="{FF2B5EF4-FFF2-40B4-BE49-F238E27FC236}">
                <a16:creationId xmlns:a16="http://schemas.microsoft.com/office/drawing/2014/main" id="{026055F7-ECB5-789E-88B9-254AF7339D9F}"/>
              </a:ext>
            </a:extLst>
          </p:cNvPr>
          <p:cNvSpPr txBox="1"/>
          <p:nvPr/>
        </p:nvSpPr>
        <p:spPr>
          <a:xfrm>
            <a:off x="1523999" y="2883786"/>
            <a:ext cx="21678902" cy="4465197"/>
          </a:xfrm>
          <a:prstGeom prst="rect">
            <a:avLst/>
          </a:prstGeom>
          <a:noFill/>
        </p:spPr>
        <p:txBody>
          <a:bodyPr wrap="square">
            <a:spAutoFit/>
          </a:bodyPr>
          <a:lstStyle>
            <a:defPPr>
              <a:defRPr lang="en-US"/>
            </a:defPPr>
            <a:lvl1pPr>
              <a:lnSpc>
                <a:spcPct val="120000"/>
              </a:lnSpc>
              <a:defRPr sz="2800"/>
            </a:lvl1pPr>
          </a:lstStyle>
          <a:p>
            <a:pPr algn="just"/>
            <a:r>
              <a:rPr lang="en-US" sz="4800" spc="300" dirty="0">
                <a:latin typeface="+mj-lt"/>
              </a:rPr>
              <a:t>To build AI-Driven agents that automatically analyzes property location and estimates property values, making valuation more efficient, accurate, and accessible which that helps investors, urban planners, and homeowners understand property values and the factors influencing them, with transparent explanations and automated reporting capabilities.</a:t>
            </a:r>
          </a:p>
        </p:txBody>
      </p:sp>
      <p:sp>
        <p:nvSpPr>
          <p:cNvPr id="6" name="TextBox 5">
            <a:extLst>
              <a:ext uri="{FF2B5EF4-FFF2-40B4-BE49-F238E27FC236}">
                <a16:creationId xmlns:a16="http://schemas.microsoft.com/office/drawing/2014/main" id="{DA65EC28-43F3-9A84-D1B4-EFE2BF751CBE}"/>
              </a:ext>
            </a:extLst>
          </p:cNvPr>
          <p:cNvSpPr txBox="1"/>
          <p:nvPr/>
        </p:nvSpPr>
        <p:spPr>
          <a:xfrm>
            <a:off x="1523999" y="7819377"/>
            <a:ext cx="7780730" cy="1465209"/>
          </a:xfrm>
          <a:prstGeom prst="rect">
            <a:avLst/>
          </a:prstGeom>
          <a:noFill/>
        </p:spPr>
        <p:txBody>
          <a:bodyPr wrap="square">
            <a:spAutoFit/>
          </a:bodyPr>
          <a:lstStyle>
            <a:defPPr>
              <a:defRPr lang="en-US"/>
            </a:defPPr>
            <a:lvl1pPr>
              <a:lnSpc>
                <a:spcPct val="120000"/>
              </a:lnSpc>
              <a:defRPr sz="2800"/>
            </a:lvl1pPr>
          </a:lstStyle>
          <a:p>
            <a:r>
              <a:rPr lang="en-US" sz="8000" b="1" spc="300" dirty="0"/>
              <a:t>Components</a:t>
            </a:r>
            <a:endParaRPr lang="en-ID" sz="8000" b="1" spc="300" dirty="0"/>
          </a:p>
        </p:txBody>
      </p:sp>
      <p:sp>
        <p:nvSpPr>
          <p:cNvPr id="10" name="TextBox 9">
            <a:extLst>
              <a:ext uri="{FF2B5EF4-FFF2-40B4-BE49-F238E27FC236}">
                <a16:creationId xmlns:a16="http://schemas.microsoft.com/office/drawing/2014/main" id="{5B09C79D-2BE5-B904-E6DA-50D95F450E98}"/>
              </a:ext>
            </a:extLst>
          </p:cNvPr>
          <p:cNvSpPr txBox="1"/>
          <p:nvPr/>
        </p:nvSpPr>
        <p:spPr>
          <a:xfrm>
            <a:off x="1523999" y="9284586"/>
            <a:ext cx="21678902" cy="3578800"/>
          </a:xfrm>
          <a:prstGeom prst="rect">
            <a:avLst/>
          </a:prstGeom>
          <a:noFill/>
        </p:spPr>
        <p:txBody>
          <a:bodyPr wrap="square">
            <a:spAutoFit/>
          </a:bodyPr>
          <a:lstStyle>
            <a:defPPr>
              <a:defRPr lang="en-US"/>
            </a:defPPr>
            <a:lvl1pPr>
              <a:lnSpc>
                <a:spcPct val="120000"/>
              </a:lnSpc>
              <a:defRPr sz="2800"/>
            </a:lvl1pPr>
          </a:lstStyle>
          <a:p>
            <a:pPr marL="685800" indent="-685800" algn="just">
              <a:buFont typeface="Arial" panose="020B0604020202020204" pitchFamily="34" charset="0"/>
              <a:buChar char="•"/>
            </a:pPr>
            <a:r>
              <a:rPr lang="en-US" sz="4800" spc="300" dirty="0">
                <a:latin typeface="+mj-lt"/>
              </a:rPr>
              <a:t>Deep learning for land use classification.</a:t>
            </a:r>
          </a:p>
          <a:p>
            <a:pPr marL="685800" indent="-685800" algn="just">
              <a:buFont typeface="Arial" panose="020B0604020202020204" pitchFamily="34" charset="0"/>
              <a:buChar char="•"/>
            </a:pPr>
            <a:r>
              <a:rPr lang="en-US" sz="4800" spc="300" dirty="0">
                <a:latin typeface="+mj-lt"/>
              </a:rPr>
              <a:t>AI agents for collecting and structuring data.</a:t>
            </a:r>
          </a:p>
          <a:p>
            <a:pPr marL="685800" indent="-685800" algn="just">
              <a:buFont typeface="Arial" panose="020B0604020202020204" pitchFamily="34" charset="0"/>
              <a:buChar char="•"/>
            </a:pPr>
            <a:r>
              <a:rPr lang="en-US" sz="4800" spc="300" dirty="0">
                <a:latin typeface="+mj-lt"/>
              </a:rPr>
              <a:t>Machine learning for predicting values.</a:t>
            </a:r>
          </a:p>
          <a:p>
            <a:pPr marL="685800" indent="-685800" algn="just">
              <a:buFont typeface="Arial" panose="020B0604020202020204" pitchFamily="34" charset="0"/>
              <a:buChar char="•"/>
            </a:pPr>
            <a:r>
              <a:rPr lang="en-US" sz="4800" spc="300" dirty="0">
                <a:latin typeface="+mj-lt"/>
              </a:rPr>
              <a:t>Natural language processing for analyzing and generation for report.</a:t>
            </a:r>
          </a:p>
        </p:txBody>
      </p:sp>
    </p:spTree>
    <p:extLst>
      <p:ext uri="{BB962C8B-B14F-4D97-AF65-F5344CB8AC3E}">
        <p14:creationId xmlns:p14="http://schemas.microsoft.com/office/powerpoint/2010/main" val="1069122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E95E9F-C44A-C443-6CC3-4B11703FE96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82DA5C6-3281-C84D-C841-6159C717D07E}"/>
              </a:ext>
            </a:extLst>
          </p:cNvPr>
          <p:cNvSpPr txBox="1"/>
          <p:nvPr/>
        </p:nvSpPr>
        <p:spPr>
          <a:xfrm>
            <a:off x="15845607" y="57150"/>
            <a:ext cx="8543069" cy="504177"/>
          </a:xfrm>
          <a:prstGeom prst="rect">
            <a:avLst/>
          </a:prstGeom>
          <a:noFill/>
        </p:spPr>
        <p:txBody>
          <a:bodyPr wrap="square">
            <a:spAutoFit/>
          </a:bodyPr>
          <a:lstStyle>
            <a:defPPr>
              <a:defRPr lang="en-US"/>
            </a:defPPr>
            <a:lvl1pPr>
              <a:lnSpc>
                <a:spcPct val="120000"/>
              </a:lnSpc>
              <a:defRPr sz="2800"/>
            </a:lvl1pPr>
          </a:lstStyle>
          <a:p>
            <a:r>
              <a:rPr lang="en-US" sz="2400" dirty="0">
                <a:solidFill>
                  <a:schemeClr val="tx2"/>
                </a:solidFill>
              </a:rPr>
              <a:t>AI-Driven Agents for Fair and Efficient Property Valuation</a:t>
            </a:r>
            <a:endParaRPr lang="en-ID" sz="2400" dirty="0">
              <a:solidFill>
                <a:schemeClr val="tx2"/>
              </a:solidFill>
            </a:endParaRPr>
          </a:p>
        </p:txBody>
      </p:sp>
      <p:grpSp>
        <p:nvGrpSpPr>
          <p:cNvPr id="8" name="Group 7">
            <a:extLst>
              <a:ext uri="{FF2B5EF4-FFF2-40B4-BE49-F238E27FC236}">
                <a16:creationId xmlns:a16="http://schemas.microsoft.com/office/drawing/2014/main" id="{C4199A7D-0690-4E05-8605-3EE980DCC899}"/>
              </a:ext>
            </a:extLst>
          </p:cNvPr>
          <p:cNvGrpSpPr/>
          <p:nvPr/>
        </p:nvGrpSpPr>
        <p:grpSpPr>
          <a:xfrm rot="2548070">
            <a:off x="15514590" y="148232"/>
            <a:ext cx="289021" cy="305030"/>
            <a:chOff x="2026828" y="5639140"/>
            <a:chExt cx="570438" cy="602039"/>
          </a:xfrm>
        </p:grpSpPr>
        <p:cxnSp>
          <p:nvCxnSpPr>
            <p:cNvPr id="5" name="Straight Connector 4">
              <a:extLst>
                <a:ext uri="{FF2B5EF4-FFF2-40B4-BE49-F238E27FC236}">
                  <a16:creationId xmlns:a16="http://schemas.microsoft.com/office/drawing/2014/main" id="{41E95B97-916F-EADF-7456-6C0E3032F30E}"/>
                </a:ext>
              </a:extLst>
            </p:cNvPr>
            <p:cNvCxnSpPr>
              <a:cxnSpLocks/>
            </p:cNvCxnSpPr>
            <p:nvPr/>
          </p:nvCxnSpPr>
          <p:spPr>
            <a:xfrm rot="19051930">
              <a:off x="2026828" y="5639140"/>
              <a:ext cx="343190" cy="326503"/>
            </a:xfrm>
            <a:prstGeom prst="line">
              <a:avLst/>
            </a:prstGeom>
            <a:ln w="254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6EB7E6B7-83F6-9FF3-25F8-07BD14ADAF78}"/>
                </a:ext>
              </a:extLst>
            </p:cNvPr>
            <p:cNvCxnSpPr>
              <a:cxnSpLocks/>
            </p:cNvCxnSpPr>
            <p:nvPr/>
          </p:nvCxnSpPr>
          <p:spPr>
            <a:xfrm rot="19051930" flipV="1">
              <a:off x="2254076" y="5862180"/>
              <a:ext cx="343190" cy="378999"/>
            </a:xfrm>
            <a:prstGeom prst="line">
              <a:avLst/>
            </a:prstGeom>
            <a:ln w="254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11" name="Rectangle 10">
            <a:extLst>
              <a:ext uri="{FF2B5EF4-FFF2-40B4-BE49-F238E27FC236}">
                <a16:creationId xmlns:a16="http://schemas.microsoft.com/office/drawing/2014/main" id="{B05ED4F7-A789-DA11-5FF6-9F35FFDD37C8}"/>
              </a:ext>
            </a:extLst>
          </p:cNvPr>
          <p:cNvSpPr/>
          <p:nvPr/>
        </p:nvSpPr>
        <p:spPr>
          <a:xfrm>
            <a:off x="0" y="0"/>
            <a:ext cx="762000" cy="13716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3600" b="1" dirty="0"/>
              <a:t>PROJECT REPORT</a:t>
            </a:r>
            <a:endParaRPr lang="en-US" b="1" dirty="0">
              <a:solidFill>
                <a:schemeClr val="bg1"/>
              </a:solidFill>
            </a:endParaRPr>
          </a:p>
        </p:txBody>
      </p:sp>
      <p:sp>
        <p:nvSpPr>
          <p:cNvPr id="53" name="Rectangle 52">
            <a:extLst>
              <a:ext uri="{FF2B5EF4-FFF2-40B4-BE49-F238E27FC236}">
                <a16:creationId xmlns:a16="http://schemas.microsoft.com/office/drawing/2014/main" id="{288F0C6C-38D2-6CBE-4F37-3226E39474D0}"/>
              </a:ext>
            </a:extLst>
          </p:cNvPr>
          <p:cNvSpPr/>
          <p:nvPr/>
        </p:nvSpPr>
        <p:spPr>
          <a:xfrm>
            <a:off x="1544084" y="2872638"/>
            <a:ext cx="3486150" cy="2116815"/>
          </a:xfrm>
          <a:prstGeom prst="rect">
            <a:avLst/>
          </a:prstGeom>
          <a:solidFill>
            <a:schemeClr val="bg1">
              <a:lumMod val="9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ln w="0"/>
                <a:solidFill>
                  <a:schemeClr val="tx1"/>
                </a:solidFill>
                <a:effectLst>
                  <a:outerShdw blurRad="38100" dist="19050" dir="2700000" algn="tl" rotWithShape="0">
                    <a:schemeClr val="dk1">
                      <a:alpha val="40000"/>
                    </a:schemeClr>
                  </a:outerShdw>
                </a:effectLst>
                <a:latin typeface="+mj-lt"/>
                <a:cs typeface="Liberation Sans"/>
              </a:rPr>
              <a:t>Satellite Images</a:t>
            </a:r>
          </a:p>
        </p:txBody>
      </p:sp>
      <p:sp>
        <p:nvSpPr>
          <p:cNvPr id="54" name="Rectangle 53">
            <a:extLst>
              <a:ext uri="{FF2B5EF4-FFF2-40B4-BE49-F238E27FC236}">
                <a16:creationId xmlns:a16="http://schemas.microsoft.com/office/drawing/2014/main" id="{B95724B8-B570-7D48-ABCA-AD739E1C9669}"/>
              </a:ext>
            </a:extLst>
          </p:cNvPr>
          <p:cNvSpPr/>
          <p:nvPr/>
        </p:nvSpPr>
        <p:spPr>
          <a:xfrm>
            <a:off x="1544084" y="5191727"/>
            <a:ext cx="3486150" cy="2116815"/>
          </a:xfrm>
          <a:prstGeom prst="rect">
            <a:avLst/>
          </a:prstGeom>
          <a:solidFill>
            <a:schemeClr val="bg1">
              <a:lumMod val="9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ln w="0"/>
                <a:solidFill>
                  <a:schemeClr val="tx1"/>
                </a:solidFill>
                <a:effectLst>
                  <a:outerShdw blurRad="38100" dist="19050" dir="2700000" algn="tl" rotWithShape="0">
                    <a:schemeClr val="dk1">
                      <a:alpha val="40000"/>
                    </a:schemeClr>
                  </a:outerShdw>
                </a:effectLst>
                <a:latin typeface="+mj-lt"/>
                <a:cs typeface="Liberation Sans"/>
              </a:rPr>
              <a:t>Real estate listings</a:t>
            </a:r>
          </a:p>
        </p:txBody>
      </p:sp>
      <p:sp>
        <p:nvSpPr>
          <p:cNvPr id="55" name="Rectangle 54">
            <a:extLst>
              <a:ext uri="{FF2B5EF4-FFF2-40B4-BE49-F238E27FC236}">
                <a16:creationId xmlns:a16="http://schemas.microsoft.com/office/drawing/2014/main" id="{F4BC5F6E-1654-453D-E10F-0E89C3C19F90}"/>
              </a:ext>
            </a:extLst>
          </p:cNvPr>
          <p:cNvSpPr/>
          <p:nvPr/>
        </p:nvSpPr>
        <p:spPr>
          <a:xfrm>
            <a:off x="1544084" y="7510816"/>
            <a:ext cx="3486150" cy="2116815"/>
          </a:xfrm>
          <a:prstGeom prst="rect">
            <a:avLst/>
          </a:prstGeom>
          <a:solidFill>
            <a:schemeClr val="bg1">
              <a:lumMod val="95000"/>
            </a:schemeClr>
          </a:solidFill>
          <a:ln>
            <a:solidFill>
              <a:srgbClr val="1B1F2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ln w="0"/>
                <a:solidFill>
                  <a:schemeClr val="tx1"/>
                </a:solidFill>
                <a:effectLst>
                  <a:outerShdw blurRad="38100" dist="19050" dir="2700000" algn="tl" rotWithShape="0">
                    <a:schemeClr val="dk1">
                      <a:alpha val="40000"/>
                    </a:schemeClr>
                  </a:outerShdw>
                </a:effectLst>
                <a:latin typeface="+mj-lt"/>
                <a:cs typeface="Liberation Sans"/>
              </a:rPr>
              <a:t>Public Records</a:t>
            </a:r>
          </a:p>
        </p:txBody>
      </p:sp>
      <p:sp>
        <p:nvSpPr>
          <p:cNvPr id="56" name="Rectangle 55">
            <a:extLst>
              <a:ext uri="{FF2B5EF4-FFF2-40B4-BE49-F238E27FC236}">
                <a16:creationId xmlns:a16="http://schemas.microsoft.com/office/drawing/2014/main" id="{3F6FF053-B200-6775-5216-BF9774FB4688}"/>
              </a:ext>
            </a:extLst>
          </p:cNvPr>
          <p:cNvSpPr/>
          <p:nvPr/>
        </p:nvSpPr>
        <p:spPr>
          <a:xfrm>
            <a:off x="6097034" y="3750828"/>
            <a:ext cx="3486150" cy="2116815"/>
          </a:xfrm>
          <a:prstGeom prst="rect">
            <a:avLst/>
          </a:prstGeom>
          <a:solidFill>
            <a:schemeClr val="bg1">
              <a:lumMod val="85000"/>
            </a:schemeClr>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ln w="0"/>
                <a:solidFill>
                  <a:schemeClr val="tx1"/>
                </a:solidFill>
                <a:effectLst>
                  <a:outerShdw blurRad="38100" dist="19050" dir="2700000" algn="tl" rotWithShape="0">
                    <a:schemeClr val="dk1">
                      <a:alpha val="40000"/>
                    </a:schemeClr>
                  </a:outerShdw>
                </a:effectLst>
                <a:latin typeface="+mj-lt"/>
                <a:cs typeface="Liberation Sans"/>
              </a:rPr>
              <a:t>Land Classification</a:t>
            </a:r>
          </a:p>
        </p:txBody>
      </p:sp>
      <p:sp>
        <p:nvSpPr>
          <p:cNvPr id="57" name="Rectangle 56">
            <a:extLst>
              <a:ext uri="{FF2B5EF4-FFF2-40B4-BE49-F238E27FC236}">
                <a16:creationId xmlns:a16="http://schemas.microsoft.com/office/drawing/2014/main" id="{5E59706E-6856-3785-2031-19BAFBB2C58B}"/>
              </a:ext>
            </a:extLst>
          </p:cNvPr>
          <p:cNvSpPr/>
          <p:nvPr/>
        </p:nvSpPr>
        <p:spPr>
          <a:xfrm>
            <a:off x="6097034" y="6452408"/>
            <a:ext cx="3486150" cy="2116815"/>
          </a:xfrm>
          <a:prstGeom prst="rect">
            <a:avLst/>
          </a:prstGeom>
          <a:solidFill>
            <a:schemeClr val="bg1">
              <a:lumMod val="85000"/>
            </a:schemeClr>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ln w="0"/>
                <a:solidFill>
                  <a:schemeClr val="tx1"/>
                </a:solidFill>
                <a:effectLst>
                  <a:outerShdw blurRad="38100" dist="19050" dir="2700000" algn="tl" rotWithShape="0">
                    <a:schemeClr val="dk1">
                      <a:alpha val="40000"/>
                    </a:schemeClr>
                  </a:outerShdw>
                </a:effectLst>
                <a:latin typeface="+mj-lt"/>
                <a:cs typeface="Liberation Sans"/>
              </a:rPr>
              <a:t>Data Collection</a:t>
            </a:r>
          </a:p>
        </p:txBody>
      </p:sp>
      <p:sp>
        <p:nvSpPr>
          <p:cNvPr id="58" name="Rectangle 57">
            <a:extLst>
              <a:ext uri="{FF2B5EF4-FFF2-40B4-BE49-F238E27FC236}">
                <a16:creationId xmlns:a16="http://schemas.microsoft.com/office/drawing/2014/main" id="{18629992-1E08-7AA8-508C-58286F1D69B5}"/>
              </a:ext>
            </a:extLst>
          </p:cNvPr>
          <p:cNvSpPr/>
          <p:nvPr/>
        </p:nvSpPr>
        <p:spPr>
          <a:xfrm>
            <a:off x="10448925" y="5285242"/>
            <a:ext cx="3486150" cy="2116815"/>
          </a:xfrm>
          <a:prstGeom prst="rect">
            <a:avLst/>
          </a:prstGeom>
          <a:solidFill>
            <a:schemeClr val="bg1">
              <a:lumMod val="75000"/>
            </a:schemeClr>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ln w="0"/>
                <a:solidFill>
                  <a:schemeClr val="tx1"/>
                </a:solidFill>
                <a:effectLst>
                  <a:outerShdw blurRad="38100" dist="19050" dir="2700000" algn="tl" rotWithShape="0">
                    <a:schemeClr val="dk1">
                      <a:alpha val="40000"/>
                    </a:schemeClr>
                  </a:outerShdw>
                </a:effectLst>
                <a:latin typeface="+mj-lt"/>
                <a:cs typeface="Liberation Sans"/>
              </a:rPr>
              <a:t>Property Valuation</a:t>
            </a:r>
          </a:p>
        </p:txBody>
      </p:sp>
      <p:sp>
        <p:nvSpPr>
          <p:cNvPr id="59" name="Rectangle 58">
            <a:extLst>
              <a:ext uri="{FF2B5EF4-FFF2-40B4-BE49-F238E27FC236}">
                <a16:creationId xmlns:a16="http://schemas.microsoft.com/office/drawing/2014/main" id="{8CF90719-CFE8-EC44-F0EB-0230BFAA8388}"/>
              </a:ext>
            </a:extLst>
          </p:cNvPr>
          <p:cNvSpPr/>
          <p:nvPr/>
        </p:nvSpPr>
        <p:spPr>
          <a:xfrm>
            <a:off x="15016933" y="5285242"/>
            <a:ext cx="3486150" cy="2116815"/>
          </a:xfrm>
          <a:prstGeom prst="rect">
            <a:avLst/>
          </a:prstGeom>
          <a:solidFill>
            <a:schemeClr val="bg1">
              <a:lumMod val="65000"/>
            </a:schemeClr>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ln w="0"/>
                <a:solidFill>
                  <a:schemeClr val="bg1"/>
                </a:solidFill>
                <a:effectLst>
                  <a:outerShdw blurRad="38100" dist="19050" dir="2700000" algn="tl" rotWithShape="0">
                    <a:schemeClr val="dk1">
                      <a:alpha val="40000"/>
                    </a:schemeClr>
                  </a:outerShdw>
                </a:effectLst>
                <a:latin typeface="+mj-lt"/>
                <a:cs typeface="Liberation Sans"/>
              </a:rPr>
              <a:t>Predictions</a:t>
            </a:r>
          </a:p>
        </p:txBody>
      </p:sp>
      <p:sp>
        <p:nvSpPr>
          <p:cNvPr id="60" name="Rectangle 59">
            <a:extLst>
              <a:ext uri="{FF2B5EF4-FFF2-40B4-BE49-F238E27FC236}">
                <a16:creationId xmlns:a16="http://schemas.microsoft.com/office/drawing/2014/main" id="{9FBE041C-D5D3-1FA1-72F5-FC572C791CF0}"/>
              </a:ext>
            </a:extLst>
          </p:cNvPr>
          <p:cNvSpPr/>
          <p:nvPr/>
        </p:nvSpPr>
        <p:spPr>
          <a:xfrm>
            <a:off x="19584941" y="5285241"/>
            <a:ext cx="3486150" cy="2116815"/>
          </a:xfrm>
          <a:prstGeom prst="rect">
            <a:avLst/>
          </a:prstGeom>
          <a:solidFill>
            <a:schemeClr val="bg1">
              <a:lumMod val="50000"/>
            </a:schemeClr>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ln w="0"/>
                <a:solidFill>
                  <a:schemeClr val="bg1"/>
                </a:solidFill>
                <a:effectLst>
                  <a:outerShdw blurRad="38100" dist="19050" dir="2700000" algn="tl" rotWithShape="0">
                    <a:schemeClr val="dk1">
                      <a:alpha val="40000"/>
                    </a:schemeClr>
                  </a:outerShdw>
                </a:effectLst>
                <a:latin typeface="+mj-lt"/>
                <a:cs typeface="Liberation Sans"/>
              </a:rPr>
              <a:t>Explainability</a:t>
            </a:r>
          </a:p>
        </p:txBody>
      </p:sp>
      <p:sp>
        <p:nvSpPr>
          <p:cNvPr id="61" name="Rectangle 60">
            <a:extLst>
              <a:ext uri="{FF2B5EF4-FFF2-40B4-BE49-F238E27FC236}">
                <a16:creationId xmlns:a16="http://schemas.microsoft.com/office/drawing/2014/main" id="{BE9D16E1-76C8-5C74-9B10-6ECE07F60A21}"/>
              </a:ext>
            </a:extLst>
          </p:cNvPr>
          <p:cNvSpPr/>
          <p:nvPr/>
        </p:nvSpPr>
        <p:spPr>
          <a:xfrm>
            <a:off x="10448925" y="9132331"/>
            <a:ext cx="12622166" cy="2116815"/>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ln w="0"/>
                <a:solidFill>
                  <a:schemeClr val="bg1"/>
                </a:solidFill>
                <a:effectLst>
                  <a:outerShdw blurRad="38100" dist="19050" dir="2700000" algn="tl" rotWithShape="0">
                    <a:schemeClr val="dk1">
                      <a:alpha val="40000"/>
                    </a:schemeClr>
                  </a:outerShdw>
                </a:effectLst>
                <a:latin typeface="+mj-lt"/>
                <a:cs typeface="Liberation Sans"/>
              </a:rPr>
              <a:t>Report Generation</a:t>
            </a:r>
          </a:p>
        </p:txBody>
      </p:sp>
      <p:cxnSp>
        <p:nvCxnSpPr>
          <p:cNvPr id="65" name="Connector: Elbow 64">
            <a:extLst>
              <a:ext uri="{FF2B5EF4-FFF2-40B4-BE49-F238E27FC236}">
                <a16:creationId xmlns:a16="http://schemas.microsoft.com/office/drawing/2014/main" id="{6D073F76-4D48-1E74-08D6-3F3B81228A38}"/>
              </a:ext>
            </a:extLst>
          </p:cNvPr>
          <p:cNvCxnSpPr>
            <a:stCxn id="53" idx="3"/>
            <a:endCxn id="56" idx="1"/>
          </p:cNvCxnSpPr>
          <p:nvPr/>
        </p:nvCxnSpPr>
        <p:spPr>
          <a:xfrm>
            <a:off x="5030234" y="3931046"/>
            <a:ext cx="1066800" cy="878190"/>
          </a:xfrm>
          <a:prstGeom prst="bentConnector3">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67" name="Connector: Elbow 66">
            <a:extLst>
              <a:ext uri="{FF2B5EF4-FFF2-40B4-BE49-F238E27FC236}">
                <a16:creationId xmlns:a16="http://schemas.microsoft.com/office/drawing/2014/main" id="{59F64238-64A0-EA29-AFA5-5E8020608333}"/>
              </a:ext>
            </a:extLst>
          </p:cNvPr>
          <p:cNvCxnSpPr>
            <a:stCxn id="54" idx="3"/>
            <a:endCxn id="57" idx="1"/>
          </p:cNvCxnSpPr>
          <p:nvPr/>
        </p:nvCxnSpPr>
        <p:spPr>
          <a:xfrm>
            <a:off x="5030234" y="6250135"/>
            <a:ext cx="1066800" cy="1260681"/>
          </a:xfrm>
          <a:prstGeom prst="bentConnector3">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69" name="Connector: Elbow 68">
            <a:extLst>
              <a:ext uri="{FF2B5EF4-FFF2-40B4-BE49-F238E27FC236}">
                <a16:creationId xmlns:a16="http://schemas.microsoft.com/office/drawing/2014/main" id="{3E8A50B6-2218-ED25-8C1E-4ADF7E18A5FF}"/>
              </a:ext>
            </a:extLst>
          </p:cNvPr>
          <p:cNvCxnSpPr>
            <a:cxnSpLocks/>
            <a:stCxn id="55" idx="3"/>
          </p:cNvCxnSpPr>
          <p:nvPr/>
        </p:nvCxnSpPr>
        <p:spPr>
          <a:xfrm flipV="1">
            <a:off x="5030234" y="8172450"/>
            <a:ext cx="1066800" cy="396774"/>
          </a:xfrm>
          <a:prstGeom prst="bentConnector3">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72" name="Connector: Elbow 71">
            <a:extLst>
              <a:ext uri="{FF2B5EF4-FFF2-40B4-BE49-F238E27FC236}">
                <a16:creationId xmlns:a16="http://schemas.microsoft.com/office/drawing/2014/main" id="{6D30770E-FCD9-A17A-392D-635BA3B524B1}"/>
              </a:ext>
            </a:extLst>
          </p:cNvPr>
          <p:cNvCxnSpPr>
            <a:stCxn id="56" idx="3"/>
            <a:endCxn id="58" idx="0"/>
          </p:cNvCxnSpPr>
          <p:nvPr/>
        </p:nvCxnSpPr>
        <p:spPr>
          <a:xfrm>
            <a:off x="9583184" y="4809236"/>
            <a:ext cx="2608816" cy="476006"/>
          </a:xfrm>
          <a:prstGeom prst="bentConnector2">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74" name="Connector: Elbow 73">
            <a:extLst>
              <a:ext uri="{FF2B5EF4-FFF2-40B4-BE49-F238E27FC236}">
                <a16:creationId xmlns:a16="http://schemas.microsoft.com/office/drawing/2014/main" id="{B0702F42-192E-F16C-D9D0-D22E366BD61E}"/>
              </a:ext>
            </a:extLst>
          </p:cNvPr>
          <p:cNvCxnSpPr>
            <a:stCxn id="57" idx="3"/>
            <a:endCxn id="58" idx="1"/>
          </p:cNvCxnSpPr>
          <p:nvPr/>
        </p:nvCxnSpPr>
        <p:spPr>
          <a:xfrm flipV="1">
            <a:off x="9583184" y="6343650"/>
            <a:ext cx="865741" cy="1167166"/>
          </a:xfrm>
          <a:prstGeom prst="bentConnector3">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DE78AB6C-1F31-806D-D50B-66BF7E63D15F}"/>
              </a:ext>
            </a:extLst>
          </p:cNvPr>
          <p:cNvCxnSpPr>
            <a:stCxn id="58" idx="3"/>
            <a:endCxn id="59" idx="1"/>
          </p:cNvCxnSpPr>
          <p:nvPr/>
        </p:nvCxnSpPr>
        <p:spPr>
          <a:xfrm>
            <a:off x="13935075" y="6343650"/>
            <a:ext cx="1081858" cy="0"/>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80" name="Straight Arrow Connector 79">
            <a:extLst>
              <a:ext uri="{FF2B5EF4-FFF2-40B4-BE49-F238E27FC236}">
                <a16:creationId xmlns:a16="http://schemas.microsoft.com/office/drawing/2014/main" id="{268EFCDE-C0B0-D0F5-8D00-9DE596D53767}"/>
              </a:ext>
            </a:extLst>
          </p:cNvPr>
          <p:cNvCxnSpPr>
            <a:stCxn id="59" idx="3"/>
            <a:endCxn id="60" idx="1"/>
          </p:cNvCxnSpPr>
          <p:nvPr/>
        </p:nvCxnSpPr>
        <p:spPr>
          <a:xfrm flipV="1">
            <a:off x="18503083" y="6343649"/>
            <a:ext cx="1081858" cy="1"/>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82" name="Connector: Elbow 81">
            <a:extLst>
              <a:ext uri="{FF2B5EF4-FFF2-40B4-BE49-F238E27FC236}">
                <a16:creationId xmlns:a16="http://schemas.microsoft.com/office/drawing/2014/main" id="{B9FBEA08-5089-0BF9-5A59-33FAAE13E2A4}"/>
              </a:ext>
            </a:extLst>
          </p:cNvPr>
          <p:cNvCxnSpPr>
            <a:stCxn id="60" idx="2"/>
            <a:endCxn id="61" idx="0"/>
          </p:cNvCxnSpPr>
          <p:nvPr/>
        </p:nvCxnSpPr>
        <p:spPr>
          <a:xfrm rot="5400000">
            <a:off x="18178875" y="5983189"/>
            <a:ext cx="1730275" cy="4568008"/>
          </a:xfrm>
          <a:prstGeom prst="bentConnector3">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83" name="TextBox 82">
            <a:extLst>
              <a:ext uri="{FF2B5EF4-FFF2-40B4-BE49-F238E27FC236}">
                <a16:creationId xmlns:a16="http://schemas.microsoft.com/office/drawing/2014/main" id="{61A67BCD-E3FB-23F8-9118-134A813A5B0B}"/>
              </a:ext>
            </a:extLst>
          </p:cNvPr>
          <p:cNvSpPr txBox="1"/>
          <p:nvPr/>
        </p:nvSpPr>
        <p:spPr>
          <a:xfrm>
            <a:off x="5125484" y="3369397"/>
            <a:ext cx="843501" cy="461665"/>
          </a:xfrm>
          <a:prstGeom prst="rect">
            <a:avLst/>
          </a:prstGeom>
          <a:noFill/>
        </p:spPr>
        <p:txBody>
          <a:bodyPr wrap="none" rtlCol="0">
            <a:spAutoFit/>
          </a:bodyPr>
          <a:lstStyle/>
          <a:p>
            <a:r>
              <a:rPr lang="en-US" sz="2400" dirty="0"/>
              <a:t>CNN</a:t>
            </a:r>
          </a:p>
        </p:txBody>
      </p:sp>
      <p:sp>
        <p:nvSpPr>
          <p:cNvPr id="84" name="TextBox 83">
            <a:extLst>
              <a:ext uri="{FF2B5EF4-FFF2-40B4-BE49-F238E27FC236}">
                <a16:creationId xmlns:a16="http://schemas.microsoft.com/office/drawing/2014/main" id="{32329E41-268E-366D-6354-C6E2798CCC3A}"/>
              </a:ext>
            </a:extLst>
          </p:cNvPr>
          <p:cNvSpPr txBox="1"/>
          <p:nvPr/>
        </p:nvSpPr>
        <p:spPr>
          <a:xfrm>
            <a:off x="4968760" y="7663881"/>
            <a:ext cx="1189749" cy="369332"/>
          </a:xfrm>
          <a:prstGeom prst="rect">
            <a:avLst/>
          </a:prstGeom>
          <a:noFill/>
        </p:spPr>
        <p:txBody>
          <a:bodyPr wrap="none" rtlCol="0">
            <a:spAutoFit/>
          </a:bodyPr>
          <a:lstStyle/>
          <a:p>
            <a:r>
              <a:rPr lang="en-US" dirty="0"/>
              <a:t>AI Agents</a:t>
            </a:r>
          </a:p>
        </p:txBody>
      </p:sp>
      <p:sp>
        <p:nvSpPr>
          <p:cNvPr id="85" name="TextBox 84">
            <a:extLst>
              <a:ext uri="{FF2B5EF4-FFF2-40B4-BE49-F238E27FC236}">
                <a16:creationId xmlns:a16="http://schemas.microsoft.com/office/drawing/2014/main" id="{05B2FBEE-B594-98DC-07B2-B24BFF45D73A}"/>
              </a:ext>
            </a:extLst>
          </p:cNvPr>
          <p:cNvSpPr txBox="1"/>
          <p:nvPr/>
        </p:nvSpPr>
        <p:spPr>
          <a:xfrm>
            <a:off x="13381917" y="4658310"/>
            <a:ext cx="3270032" cy="830997"/>
          </a:xfrm>
          <a:prstGeom prst="rect">
            <a:avLst/>
          </a:prstGeom>
          <a:noFill/>
        </p:spPr>
        <p:txBody>
          <a:bodyPr wrap="square" rtlCol="0">
            <a:spAutoFit/>
          </a:bodyPr>
          <a:lstStyle/>
          <a:p>
            <a:r>
              <a:rPr lang="en-US" sz="2400" dirty="0">
                <a:latin typeface="Liberation Sans"/>
                <a:cs typeface="Liberation Sans"/>
              </a:rPr>
              <a:t>XGBoost</a:t>
            </a:r>
            <a:r>
              <a:rPr lang="en-US" sz="2400" spc="-30" dirty="0">
                <a:latin typeface="Liberation Sans"/>
                <a:cs typeface="Liberation Sans"/>
              </a:rPr>
              <a:t> </a:t>
            </a:r>
            <a:r>
              <a:rPr lang="en-US" sz="2400" dirty="0">
                <a:latin typeface="Liberation Sans"/>
                <a:cs typeface="Liberation Sans"/>
              </a:rPr>
              <a:t>&amp;</a:t>
            </a:r>
            <a:r>
              <a:rPr lang="en-US" sz="2400" spc="-25" dirty="0">
                <a:latin typeface="Liberation Sans"/>
                <a:cs typeface="Liberation Sans"/>
              </a:rPr>
              <a:t> GNN</a:t>
            </a:r>
            <a:endParaRPr lang="en-US" sz="2400" dirty="0">
              <a:latin typeface="Liberation Sans"/>
              <a:cs typeface="Liberation Sans"/>
            </a:endParaRPr>
          </a:p>
          <a:p>
            <a:endParaRPr lang="en-US" sz="2400" dirty="0"/>
          </a:p>
        </p:txBody>
      </p:sp>
      <p:sp>
        <p:nvSpPr>
          <p:cNvPr id="86" name="TextBox 85">
            <a:extLst>
              <a:ext uri="{FF2B5EF4-FFF2-40B4-BE49-F238E27FC236}">
                <a16:creationId xmlns:a16="http://schemas.microsoft.com/office/drawing/2014/main" id="{2539B151-842F-FCF0-031B-4D17B3DFC81D}"/>
              </a:ext>
            </a:extLst>
          </p:cNvPr>
          <p:cNvSpPr txBox="1"/>
          <p:nvPr/>
        </p:nvSpPr>
        <p:spPr>
          <a:xfrm>
            <a:off x="18560233" y="5713320"/>
            <a:ext cx="3270032" cy="461665"/>
          </a:xfrm>
          <a:prstGeom prst="rect">
            <a:avLst/>
          </a:prstGeom>
          <a:noFill/>
          <a:ln>
            <a:noFill/>
          </a:ln>
        </p:spPr>
        <p:txBody>
          <a:bodyPr wrap="square" rtlCol="0">
            <a:spAutoFit/>
          </a:bodyPr>
          <a:lstStyle/>
          <a:p>
            <a:r>
              <a:rPr lang="en-US" sz="2400" spc="-20" dirty="0">
                <a:latin typeface="Liberation Sans"/>
                <a:cs typeface="Liberation Sans"/>
              </a:rPr>
              <a:t>SHAP</a:t>
            </a:r>
            <a:endParaRPr lang="en-US" sz="2400" dirty="0"/>
          </a:p>
        </p:txBody>
      </p:sp>
      <p:sp>
        <p:nvSpPr>
          <p:cNvPr id="87" name="TextBox 86">
            <a:extLst>
              <a:ext uri="{FF2B5EF4-FFF2-40B4-BE49-F238E27FC236}">
                <a16:creationId xmlns:a16="http://schemas.microsoft.com/office/drawing/2014/main" id="{08835132-B769-F21B-C39B-77263B150B99}"/>
              </a:ext>
            </a:extLst>
          </p:cNvPr>
          <p:cNvSpPr txBox="1"/>
          <p:nvPr/>
        </p:nvSpPr>
        <p:spPr>
          <a:xfrm>
            <a:off x="18312583" y="7785293"/>
            <a:ext cx="3270032" cy="461665"/>
          </a:xfrm>
          <a:prstGeom prst="rect">
            <a:avLst/>
          </a:prstGeom>
          <a:noFill/>
        </p:spPr>
        <p:txBody>
          <a:bodyPr wrap="square" rtlCol="0">
            <a:spAutoFit/>
          </a:bodyPr>
          <a:lstStyle/>
          <a:p>
            <a:r>
              <a:rPr lang="en-US" sz="2400" spc="-20" dirty="0">
                <a:latin typeface="Liberation Sans"/>
                <a:cs typeface="Liberation Sans"/>
              </a:rPr>
              <a:t>NLP</a:t>
            </a:r>
            <a:endParaRPr lang="en-US" sz="2400" dirty="0"/>
          </a:p>
        </p:txBody>
      </p:sp>
      <p:sp>
        <p:nvSpPr>
          <p:cNvPr id="88" name="TextBox 87">
            <a:extLst>
              <a:ext uri="{FF2B5EF4-FFF2-40B4-BE49-F238E27FC236}">
                <a16:creationId xmlns:a16="http://schemas.microsoft.com/office/drawing/2014/main" id="{262E2493-96E6-5510-BCB0-E5C78E740979}"/>
              </a:ext>
            </a:extLst>
          </p:cNvPr>
          <p:cNvSpPr txBox="1"/>
          <p:nvPr/>
        </p:nvSpPr>
        <p:spPr>
          <a:xfrm>
            <a:off x="5012989" y="8729669"/>
            <a:ext cx="3270032" cy="400110"/>
          </a:xfrm>
          <a:prstGeom prst="rect">
            <a:avLst/>
          </a:prstGeom>
          <a:noFill/>
        </p:spPr>
        <p:txBody>
          <a:bodyPr wrap="square" rtlCol="0">
            <a:spAutoFit/>
          </a:bodyPr>
          <a:lstStyle/>
          <a:p>
            <a:r>
              <a:rPr lang="en-US" sz="2000" spc="-20" dirty="0">
                <a:latin typeface="Liberation Sans"/>
                <a:cs typeface="Liberation Sans"/>
              </a:rPr>
              <a:t>NLP</a:t>
            </a:r>
            <a:endParaRPr lang="en-US" sz="2000" dirty="0"/>
          </a:p>
        </p:txBody>
      </p:sp>
      <p:sp>
        <p:nvSpPr>
          <p:cNvPr id="89" name="Rectangle 88">
            <a:extLst>
              <a:ext uri="{FF2B5EF4-FFF2-40B4-BE49-F238E27FC236}">
                <a16:creationId xmlns:a16="http://schemas.microsoft.com/office/drawing/2014/main" id="{2661ABA6-F916-AE3A-984F-AAE0671EC1CD}"/>
              </a:ext>
            </a:extLst>
          </p:cNvPr>
          <p:cNvSpPr/>
          <p:nvPr/>
        </p:nvSpPr>
        <p:spPr>
          <a:xfrm>
            <a:off x="1544084" y="11796591"/>
            <a:ext cx="5213365" cy="839212"/>
          </a:xfrm>
          <a:prstGeom prst="rect">
            <a:avLst/>
          </a:prstGeom>
          <a:solidFill>
            <a:schemeClr val="bg1">
              <a:lumMod val="95000"/>
            </a:schemeClr>
          </a:solidFill>
          <a:ln>
            <a:solidFill>
              <a:srgbClr val="1B1F2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ln w="0"/>
                <a:solidFill>
                  <a:schemeClr val="tx1"/>
                </a:solidFill>
                <a:effectLst>
                  <a:outerShdw blurRad="38100" dist="19050" dir="2700000" algn="tl" rotWithShape="0">
                    <a:schemeClr val="dk1">
                      <a:alpha val="40000"/>
                    </a:schemeClr>
                  </a:outerShdw>
                </a:effectLst>
                <a:latin typeface="+mj-lt"/>
                <a:cs typeface="Liberation Sans"/>
              </a:rPr>
              <a:t>Implementation Tools</a:t>
            </a:r>
          </a:p>
        </p:txBody>
      </p:sp>
      <p:sp>
        <p:nvSpPr>
          <p:cNvPr id="90" name="TextBox 89">
            <a:extLst>
              <a:ext uri="{FF2B5EF4-FFF2-40B4-BE49-F238E27FC236}">
                <a16:creationId xmlns:a16="http://schemas.microsoft.com/office/drawing/2014/main" id="{EDBBE0E7-3C0A-A9F9-E137-D2F472E9854B}"/>
              </a:ext>
            </a:extLst>
          </p:cNvPr>
          <p:cNvSpPr txBox="1"/>
          <p:nvPr/>
        </p:nvSpPr>
        <p:spPr>
          <a:xfrm>
            <a:off x="1312909" y="12635803"/>
            <a:ext cx="21678902" cy="712824"/>
          </a:xfrm>
          <a:prstGeom prst="rect">
            <a:avLst/>
          </a:prstGeom>
          <a:noFill/>
        </p:spPr>
        <p:txBody>
          <a:bodyPr wrap="square">
            <a:spAutoFit/>
          </a:bodyPr>
          <a:lstStyle>
            <a:defPPr>
              <a:defRPr lang="en-US"/>
            </a:defPPr>
            <a:lvl1pPr>
              <a:lnSpc>
                <a:spcPct val="120000"/>
              </a:lnSpc>
              <a:defRPr sz="2800"/>
            </a:lvl1pPr>
          </a:lstStyle>
          <a:p>
            <a:pPr algn="just"/>
            <a:r>
              <a:rPr lang="en-US" sz="3600" spc="300" dirty="0">
                <a:solidFill>
                  <a:schemeClr val="tx1">
                    <a:lumMod val="95000"/>
                    <a:lumOff val="5000"/>
                  </a:schemeClr>
                </a:solidFill>
                <a:latin typeface="+mj-lt"/>
              </a:rPr>
              <a:t> Python - </a:t>
            </a:r>
            <a:r>
              <a:rPr lang="en-US" sz="3600" spc="300" dirty="0" err="1">
                <a:solidFill>
                  <a:schemeClr val="tx1">
                    <a:lumMod val="95000"/>
                    <a:lumOff val="5000"/>
                  </a:schemeClr>
                </a:solidFill>
                <a:latin typeface="+mj-lt"/>
              </a:rPr>
              <a:t>FastAPI</a:t>
            </a:r>
            <a:r>
              <a:rPr lang="en-US" sz="3600" spc="300" dirty="0">
                <a:solidFill>
                  <a:schemeClr val="tx1">
                    <a:lumMod val="95000"/>
                    <a:lumOff val="5000"/>
                  </a:schemeClr>
                </a:solidFill>
                <a:latin typeface="+mj-lt"/>
              </a:rPr>
              <a:t> - </a:t>
            </a:r>
            <a:r>
              <a:rPr lang="en-US" sz="3600" spc="-60" dirty="0">
                <a:solidFill>
                  <a:schemeClr val="tx1">
                    <a:lumMod val="95000"/>
                    <a:lumOff val="5000"/>
                  </a:schemeClr>
                </a:solidFill>
                <a:latin typeface="+mj-lt"/>
                <a:cs typeface="Montserrat"/>
              </a:rPr>
              <a:t>Scikit-</a:t>
            </a:r>
            <a:r>
              <a:rPr lang="en-US" sz="3600" spc="-10" dirty="0">
                <a:solidFill>
                  <a:schemeClr val="tx1">
                    <a:lumMod val="95000"/>
                    <a:lumOff val="5000"/>
                  </a:schemeClr>
                </a:solidFill>
                <a:latin typeface="+mj-lt"/>
                <a:cs typeface="Montserrat"/>
              </a:rPr>
              <a:t>learn – </a:t>
            </a:r>
            <a:r>
              <a:rPr lang="en-US" sz="3600" spc="-10" dirty="0" err="1">
                <a:solidFill>
                  <a:schemeClr val="tx1">
                    <a:lumMod val="95000"/>
                    <a:lumOff val="5000"/>
                  </a:schemeClr>
                </a:solidFill>
                <a:latin typeface="+mj-lt"/>
                <a:cs typeface="Montserrat"/>
              </a:rPr>
              <a:t>PyTorch</a:t>
            </a:r>
            <a:r>
              <a:rPr lang="en-US" sz="3600" spc="-10" dirty="0">
                <a:solidFill>
                  <a:schemeClr val="tx1">
                    <a:lumMod val="95000"/>
                    <a:lumOff val="5000"/>
                  </a:schemeClr>
                </a:solidFill>
                <a:latin typeface="+mj-lt"/>
                <a:cs typeface="Montserrat"/>
              </a:rPr>
              <a:t> - </a:t>
            </a:r>
            <a:r>
              <a:rPr lang="en-US" sz="3600" spc="-80" dirty="0">
                <a:solidFill>
                  <a:schemeClr val="tx1">
                    <a:lumMod val="95000"/>
                    <a:lumOff val="5000"/>
                  </a:schemeClr>
                </a:solidFill>
                <a:latin typeface="+mj-lt"/>
                <a:cs typeface="Montserrat"/>
              </a:rPr>
              <a:t>Hugging</a:t>
            </a:r>
            <a:r>
              <a:rPr lang="en-US" sz="3600" dirty="0">
                <a:solidFill>
                  <a:schemeClr val="tx1">
                    <a:lumMod val="95000"/>
                    <a:lumOff val="5000"/>
                  </a:schemeClr>
                </a:solidFill>
                <a:latin typeface="+mj-lt"/>
                <a:cs typeface="Montserrat"/>
              </a:rPr>
              <a:t> </a:t>
            </a:r>
            <a:r>
              <a:rPr lang="en-US" sz="3600" spc="-135" dirty="0">
                <a:solidFill>
                  <a:schemeClr val="tx1">
                    <a:lumMod val="95000"/>
                    <a:lumOff val="5000"/>
                  </a:schemeClr>
                </a:solidFill>
                <a:latin typeface="+mj-lt"/>
                <a:cs typeface="Montserrat"/>
              </a:rPr>
              <a:t>Face</a:t>
            </a:r>
            <a:endParaRPr lang="en-US" sz="3600" spc="300" dirty="0">
              <a:solidFill>
                <a:schemeClr val="tx1">
                  <a:lumMod val="95000"/>
                  <a:lumOff val="5000"/>
                </a:schemeClr>
              </a:solidFill>
              <a:latin typeface="+mj-lt"/>
            </a:endParaRPr>
          </a:p>
        </p:txBody>
      </p:sp>
      <p:sp>
        <p:nvSpPr>
          <p:cNvPr id="91" name="TextBox 90">
            <a:extLst>
              <a:ext uri="{FF2B5EF4-FFF2-40B4-BE49-F238E27FC236}">
                <a16:creationId xmlns:a16="http://schemas.microsoft.com/office/drawing/2014/main" id="{8910B7BF-949A-CB7F-EDB0-BCF4268B9C1B}"/>
              </a:ext>
            </a:extLst>
          </p:cNvPr>
          <p:cNvSpPr txBox="1"/>
          <p:nvPr/>
        </p:nvSpPr>
        <p:spPr>
          <a:xfrm>
            <a:off x="1479911" y="546797"/>
            <a:ext cx="17564101" cy="1465209"/>
          </a:xfrm>
          <a:prstGeom prst="rect">
            <a:avLst/>
          </a:prstGeom>
          <a:noFill/>
        </p:spPr>
        <p:txBody>
          <a:bodyPr wrap="square">
            <a:spAutoFit/>
          </a:bodyPr>
          <a:lstStyle>
            <a:defPPr>
              <a:defRPr lang="en-US"/>
            </a:defPPr>
            <a:lvl1pPr>
              <a:lnSpc>
                <a:spcPct val="120000"/>
              </a:lnSpc>
              <a:defRPr sz="2800"/>
            </a:lvl1pPr>
          </a:lstStyle>
          <a:p>
            <a:r>
              <a:rPr lang="en-US" sz="8000" b="1" spc="-215" dirty="0"/>
              <a:t>Proposed</a:t>
            </a:r>
            <a:r>
              <a:rPr lang="en-US" sz="8000" b="1" spc="-35" dirty="0"/>
              <a:t> </a:t>
            </a:r>
            <a:r>
              <a:rPr lang="en-US" sz="8000" b="1" spc="-175" dirty="0"/>
              <a:t>Methodology</a:t>
            </a:r>
            <a:endParaRPr lang="en-ID" sz="8000" b="1" spc="300" dirty="0"/>
          </a:p>
        </p:txBody>
      </p:sp>
    </p:spTree>
    <p:extLst>
      <p:ext uri="{BB962C8B-B14F-4D97-AF65-F5344CB8AC3E}">
        <p14:creationId xmlns:p14="http://schemas.microsoft.com/office/powerpoint/2010/main" val="2789093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668D78-E6CE-774D-4ACB-756EAB32845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DE8633D-6B65-AE9C-BB19-6B1CEF6BEAB1}"/>
              </a:ext>
            </a:extLst>
          </p:cNvPr>
          <p:cNvSpPr txBox="1"/>
          <p:nvPr/>
        </p:nvSpPr>
        <p:spPr>
          <a:xfrm>
            <a:off x="15845607" y="57150"/>
            <a:ext cx="8543069" cy="504177"/>
          </a:xfrm>
          <a:prstGeom prst="rect">
            <a:avLst/>
          </a:prstGeom>
          <a:noFill/>
        </p:spPr>
        <p:txBody>
          <a:bodyPr wrap="square">
            <a:spAutoFit/>
          </a:bodyPr>
          <a:lstStyle>
            <a:defPPr>
              <a:defRPr lang="en-US"/>
            </a:defPPr>
            <a:lvl1pPr>
              <a:lnSpc>
                <a:spcPct val="120000"/>
              </a:lnSpc>
              <a:defRPr sz="2800"/>
            </a:lvl1pPr>
          </a:lstStyle>
          <a:p>
            <a:r>
              <a:rPr lang="en-US" sz="2400" dirty="0">
                <a:solidFill>
                  <a:schemeClr val="tx2"/>
                </a:solidFill>
              </a:rPr>
              <a:t>AI-Driven Agents for Fair and Efficient Property Valuation</a:t>
            </a:r>
            <a:endParaRPr lang="en-ID" sz="2400" dirty="0">
              <a:solidFill>
                <a:schemeClr val="tx2"/>
              </a:solidFill>
            </a:endParaRPr>
          </a:p>
        </p:txBody>
      </p:sp>
      <p:grpSp>
        <p:nvGrpSpPr>
          <p:cNvPr id="8" name="Group 7">
            <a:extLst>
              <a:ext uri="{FF2B5EF4-FFF2-40B4-BE49-F238E27FC236}">
                <a16:creationId xmlns:a16="http://schemas.microsoft.com/office/drawing/2014/main" id="{1BA9477B-EA4B-686C-8A2E-133EE55B0548}"/>
              </a:ext>
            </a:extLst>
          </p:cNvPr>
          <p:cNvGrpSpPr/>
          <p:nvPr/>
        </p:nvGrpSpPr>
        <p:grpSpPr>
          <a:xfrm rot="2548070">
            <a:off x="15514590" y="148232"/>
            <a:ext cx="289021" cy="305030"/>
            <a:chOff x="2026828" y="5639140"/>
            <a:chExt cx="570438" cy="602039"/>
          </a:xfrm>
        </p:grpSpPr>
        <p:cxnSp>
          <p:nvCxnSpPr>
            <p:cNvPr id="5" name="Straight Connector 4">
              <a:extLst>
                <a:ext uri="{FF2B5EF4-FFF2-40B4-BE49-F238E27FC236}">
                  <a16:creationId xmlns:a16="http://schemas.microsoft.com/office/drawing/2014/main" id="{902863FF-C473-77AF-879E-D1FAD4D94AE9}"/>
                </a:ext>
              </a:extLst>
            </p:cNvPr>
            <p:cNvCxnSpPr>
              <a:cxnSpLocks/>
            </p:cNvCxnSpPr>
            <p:nvPr/>
          </p:nvCxnSpPr>
          <p:spPr>
            <a:xfrm rot="19051930">
              <a:off x="2026828" y="5639140"/>
              <a:ext cx="343190" cy="326503"/>
            </a:xfrm>
            <a:prstGeom prst="line">
              <a:avLst/>
            </a:prstGeom>
            <a:ln w="254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CA1DB7B3-E72D-40FA-19EF-B14075F4AB3B}"/>
                </a:ext>
              </a:extLst>
            </p:cNvPr>
            <p:cNvCxnSpPr>
              <a:cxnSpLocks/>
            </p:cNvCxnSpPr>
            <p:nvPr/>
          </p:nvCxnSpPr>
          <p:spPr>
            <a:xfrm rot="19051930" flipV="1">
              <a:off x="2254076" y="5862180"/>
              <a:ext cx="343190" cy="378999"/>
            </a:xfrm>
            <a:prstGeom prst="line">
              <a:avLst/>
            </a:prstGeom>
            <a:ln w="254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11" name="Rectangle 10">
            <a:extLst>
              <a:ext uri="{FF2B5EF4-FFF2-40B4-BE49-F238E27FC236}">
                <a16:creationId xmlns:a16="http://schemas.microsoft.com/office/drawing/2014/main" id="{BD195D50-8B1E-8BD8-B115-FEF3C64C1893}"/>
              </a:ext>
            </a:extLst>
          </p:cNvPr>
          <p:cNvSpPr/>
          <p:nvPr/>
        </p:nvSpPr>
        <p:spPr>
          <a:xfrm>
            <a:off x="0" y="0"/>
            <a:ext cx="762000" cy="13716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3600" b="1" dirty="0"/>
              <a:t>PROJECT REPORT</a:t>
            </a:r>
            <a:endParaRPr lang="en-US" b="1" dirty="0">
              <a:solidFill>
                <a:schemeClr val="bg1"/>
              </a:solidFill>
            </a:endParaRPr>
          </a:p>
        </p:txBody>
      </p:sp>
      <p:pic>
        <p:nvPicPr>
          <p:cNvPr id="1030" name="Picture 6" descr="Unlock the Power of Kaggle: How to Call Datasets Directly with Python and  Rule the Data Science World! | by Dr. Ernesto Lee | Medium">
            <a:extLst>
              <a:ext uri="{FF2B5EF4-FFF2-40B4-BE49-F238E27FC236}">
                <a16:creationId xmlns:a16="http://schemas.microsoft.com/office/drawing/2014/main" id="{EFDBBF2D-76A3-E416-AD96-927010E754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4128" y="11676615"/>
            <a:ext cx="2844595" cy="189639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75A2A52-C80B-135A-5F83-BB301B8AE10C}"/>
              </a:ext>
            </a:extLst>
          </p:cNvPr>
          <p:cNvPicPr>
            <a:picLocks noChangeAspect="1"/>
          </p:cNvPicPr>
          <p:nvPr/>
        </p:nvPicPr>
        <p:blipFill>
          <a:blip r:embed="rId3"/>
          <a:stretch>
            <a:fillRect/>
          </a:stretch>
        </p:blipFill>
        <p:spPr>
          <a:xfrm>
            <a:off x="15412428" y="12072010"/>
            <a:ext cx="5299631" cy="1301232"/>
          </a:xfrm>
          <a:prstGeom prst="rect">
            <a:avLst/>
          </a:prstGeom>
        </p:spPr>
      </p:pic>
      <p:pic>
        <p:nvPicPr>
          <p:cNvPr id="14" name="Picture 13">
            <a:extLst>
              <a:ext uri="{FF2B5EF4-FFF2-40B4-BE49-F238E27FC236}">
                <a16:creationId xmlns:a16="http://schemas.microsoft.com/office/drawing/2014/main" id="{C478FAFD-1216-50E2-58D4-74C4E1D3721B}"/>
              </a:ext>
            </a:extLst>
          </p:cNvPr>
          <p:cNvPicPr>
            <a:picLocks noChangeAspect="1"/>
          </p:cNvPicPr>
          <p:nvPr/>
        </p:nvPicPr>
        <p:blipFill>
          <a:blip r:embed="rId4"/>
          <a:stretch>
            <a:fillRect/>
          </a:stretch>
        </p:blipFill>
        <p:spPr>
          <a:xfrm>
            <a:off x="6858000" y="11913911"/>
            <a:ext cx="7810500" cy="1617431"/>
          </a:xfrm>
          <a:prstGeom prst="rect">
            <a:avLst/>
          </a:prstGeom>
        </p:spPr>
      </p:pic>
      <p:sp>
        <p:nvSpPr>
          <p:cNvPr id="15" name="TextBox 14">
            <a:extLst>
              <a:ext uri="{FF2B5EF4-FFF2-40B4-BE49-F238E27FC236}">
                <a16:creationId xmlns:a16="http://schemas.microsoft.com/office/drawing/2014/main" id="{E372D8F5-2442-9051-D689-14CCB2710E3A}"/>
              </a:ext>
            </a:extLst>
          </p:cNvPr>
          <p:cNvSpPr txBox="1"/>
          <p:nvPr/>
        </p:nvSpPr>
        <p:spPr>
          <a:xfrm>
            <a:off x="4588723" y="12304949"/>
            <a:ext cx="1485902" cy="574453"/>
          </a:xfrm>
          <a:prstGeom prst="rect">
            <a:avLst/>
          </a:prstGeom>
          <a:noFill/>
        </p:spPr>
        <p:txBody>
          <a:bodyPr wrap="square">
            <a:spAutoFit/>
          </a:bodyPr>
          <a:lstStyle>
            <a:defPPr>
              <a:defRPr lang="en-US"/>
            </a:defPPr>
            <a:lvl1pPr>
              <a:lnSpc>
                <a:spcPct val="120000"/>
              </a:lnSpc>
              <a:defRPr sz="2800"/>
            </a:lvl1pPr>
          </a:lstStyle>
          <a:p>
            <a:r>
              <a:rPr lang="en-US" b="1" spc="300" dirty="0">
                <a:latin typeface="fkGroteskNeue"/>
              </a:rPr>
              <a:t>&gt; 200K</a:t>
            </a:r>
            <a:endParaRPr lang="en-ID" sz="4000" b="1" spc="300" dirty="0"/>
          </a:p>
        </p:txBody>
      </p:sp>
      <p:pic>
        <p:nvPicPr>
          <p:cNvPr id="26" name="Picture 25">
            <a:extLst>
              <a:ext uri="{FF2B5EF4-FFF2-40B4-BE49-F238E27FC236}">
                <a16:creationId xmlns:a16="http://schemas.microsoft.com/office/drawing/2014/main" id="{ED50E8A6-6E7C-9B07-E121-14228689DB9F}"/>
              </a:ext>
            </a:extLst>
          </p:cNvPr>
          <p:cNvPicPr>
            <a:picLocks noChangeAspect="1"/>
          </p:cNvPicPr>
          <p:nvPr/>
        </p:nvPicPr>
        <p:blipFill>
          <a:blip r:embed="rId5"/>
          <a:stretch>
            <a:fillRect/>
          </a:stretch>
        </p:blipFill>
        <p:spPr>
          <a:xfrm>
            <a:off x="1686971" y="8493625"/>
            <a:ext cx="6285310" cy="1869034"/>
          </a:xfrm>
          <a:prstGeom prst="rect">
            <a:avLst/>
          </a:prstGeom>
        </p:spPr>
      </p:pic>
      <p:pic>
        <p:nvPicPr>
          <p:cNvPr id="1026" name="Picture 2" descr="What Are the Best GIS Data Sources">
            <a:extLst>
              <a:ext uri="{FF2B5EF4-FFF2-40B4-BE49-F238E27FC236}">
                <a16:creationId xmlns:a16="http://schemas.microsoft.com/office/drawing/2014/main" id="{AF6DE601-E1AE-81CB-6E82-2B1FAFEC573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38768" y="4350933"/>
            <a:ext cx="5778865" cy="260434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D7C9C36-3A95-317D-EB2A-D57C99CCBD86}"/>
              </a:ext>
            </a:extLst>
          </p:cNvPr>
          <p:cNvSpPr txBox="1"/>
          <p:nvPr/>
        </p:nvSpPr>
        <p:spPr>
          <a:xfrm>
            <a:off x="1479911" y="546797"/>
            <a:ext cx="17564101" cy="1465209"/>
          </a:xfrm>
          <a:prstGeom prst="rect">
            <a:avLst/>
          </a:prstGeom>
          <a:noFill/>
        </p:spPr>
        <p:txBody>
          <a:bodyPr wrap="square">
            <a:spAutoFit/>
          </a:bodyPr>
          <a:lstStyle>
            <a:defPPr>
              <a:defRPr lang="en-US"/>
            </a:defPPr>
            <a:lvl1pPr>
              <a:lnSpc>
                <a:spcPct val="120000"/>
              </a:lnSpc>
              <a:defRPr sz="2800"/>
            </a:lvl1pPr>
          </a:lstStyle>
          <a:p>
            <a:r>
              <a:rPr lang="en-US" sz="8000" b="1" spc="300" dirty="0"/>
              <a:t>Dataset Description and Size</a:t>
            </a:r>
            <a:endParaRPr lang="en-ID" sz="8000" b="1" spc="300" dirty="0"/>
          </a:p>
        </p:txBody>
      </p:sp>
      <p:sp>
        <p:nvSpPr>
          <p:cNvPr id="6" name="Rectangle 5">
            <a:extLst>
              <a:ext uri="{FF2B5EF4-FFF2-40B4-BE49-F238E27FC236}">
                <a16:creationId xmlns:a16="http://schemas.microsoft.com/office/drawing/2014/main" id="{034AD9D8-C305-A7A9-6361-6E72A9E84CD9}"/>
              </a:ext>
            </a:extLst>
          </p:cNvPr>
          <p:cNvSpPr/>
          <p:nvPr/>
        </p:nvSpPr>
        <p:spPr>
          <a:xfrm>
            <a:off x="1599790" y="2080140"/>
            <a:ext cx="21622160" cy="843902"/>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2700">
              <a:lnSpc>
                <a:spcPct val="100000"/>
              </a:lnSpc>
              <a:spcBef>
                <a:spcPts val="114"/>
              </a:spcBef>
            </a:pPr>
            <a:r>
              <a:rPr lang="en-US" sz="3200" b="1" spc="-80" dirty="0">
                <a:solidFill>
                  <a:srgbClr val="FFFFFF"/>
                </a:solidFill>
                <a:latin typeface="Montserrat SemiBold"/>
                <a:cs typeface="Montserrat SemiBold"/>
              </a:rPr>
              <a:t>Satellite</a:t>
            </a:r>
            <a:r>
              <a:rPr lang="en-US" sz="3200" b="1" spc="-40" dirty="0">
                <a:solidFill>
                  <a:srgbClr val="FFFFFF"/>
                </a:solidFill>
                <a:latin typeface="Montserrat SemiBold"/>
                <a:cs typeface="Montserrat SemiBold"/>
              </a:rPr>
              <a:t> </a:t>
            </a:r>
            <a:r>
              <a:rPr lang="en-US" sz="3200" b="1" spc="-85" dirty="0">
                <a:solidFill>
                  <a:srgbClr val="FFFFFF"/>
                </a:solidFill>
                <a:latin typeface="Montserrat SemiBold"/>
                <a:cs typeface="Montserrat SemiBold"/>
              </a:rPr>
              <a:t>Imagery</a:t>
            </a:r>
            <a:endParaRPr lang="en-US" sz="3200" dirty="0">
              <a:latin typeface="Montserrat SemiBold"/>
              <a:cs typeface="Montserrat SemiBold"/>
            </a:endParaRPr>
          </a:p>
        </p:txBody>
      </p:sp>
      <p:sp>
        <p:nvSpPr>
          <p:cNvPr id="22" name="TextBox 21">
            <a:extLst>
              <a:ext uri="{FF2B5EF4-FFF2-40B4-BE49-F238E27FC236}">
                <a16:creationId xmlns:a16="http://schemas.microsoft.com/office/drawing/2014/main" id="{7F7C1186-FF7E-E23B-F83B-1B5DF33ADACC}"/>
              </a:ext>
            </a:extLst>
          </p:cNvPr>
          <p:cNvSpPr txBox="1"/>
          <p:nvPr/>
        </p:nvSpPr>
        <p:spPr>
          <a:xfrm>
            <a:off x="1566408" y="3125351"/>
            <a:ext cx="19902942" cy="1077218"/>
          </a:xfrm>
          <a:prstGeom prst="rect">
            <a:avLst/>
          </a:prstGeom>
          <a:noFill/>
        </p:spPr>
        <p:txBody>
          <a:bodyPr wrap="square">
            <a:spAutoFit/>
          </a:bodyPr>
          <a:lstStyle/>
          <a:p>
            <a:pPr marL="457200" indent="-457200">
              <a:buFont typeface="Arial" panose="020B0604020202020204" pitchFamily="34" charset="0"/>
              <a:buChar char="•"/>
            </a:pPr>
            <a:r>
              <a:rPr lang="en-US" sz="3200" i="0" dirty="0">
                <a:solidFill>
                  <a:schemeClr val="tx1">
                    <a:lumMod val="95000"/>
                    <a:lumOff val="5000"/>
                  </a:schemeClr>
                </a:solidFill>
                <a:effectLst/>
                <a:latin typeface="+mj-lt"/>
              </a:rPr>
              <a:t>OpenStreetMap repositories.</a:t>
            </a:r>
          </a:p>
          <a:p>
            <a:pPr marL="457200" indent="-457200">
              <a:buFont typeface="Arial" panose="020B0604020202020204" pitchFamily="34" charset="0"/>
              <a:buChar char="•"/>
            </a:pPr>
            <a:r>
              <a:rPr lang="en-US" sz="3200" kern="0" dirty="0">
                <a:solidFill>
                  <a:schemeClr val="tx1">
                    <a:lumMod val="95000"/>
                    <a:lumOff val="5000"/>
                  </a:schemeClr>
                </a:solidFill>
                <a:effectLst/>
                <a:latin typeface="+mj-lt"/>
                <a:ea typeface="Calibri" panose="020F0502020204030204" pitchFamily="34" charset="0"/>
              </a:rPr>
              <a:t>Microsoft Bing - open building footprints around the world</a:t>
            </a:r>
            <a:r>
              <a:rPr lang="en-US" sz="3200" dirty="0">
                <a:solidFill>
                  <a:schemeClr val="tx1">
                    <a:lumMod val="95000"/>
                    <a:lumOff val="5000"/>
                  </a:schemeClr>
                </a:solidFill>
                <a:effectLst/>
                <a:latin typeface="+mj-lt"/>
              </a:rPr>
              <a:t> 1.4B buildings.</a:t>
            </a:r>
            <a:endParaRPr lang="en-US" sz="3200" dirty="0"/>
          </a:p>
        </p:txBody>
      </p:sp>
      <p:pic>
        <p:nvPicPr>
          <p:cNvPr id="2050" name="Picture 2" descr="sample footprints">
            <a:extLst>
              <a:ext uri="{FF2B5EF4-FFF2-40B4-BE49-F238E27FC236}">
                <a16:creationId xmlns:a16="http://schemas.microsoft.com/office/drawing/2014/main" id="{FDAA249A-0EE7-F396-25F8-48C0E661FE0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58482" y="4202569"/>
            <a:ext cx="3203294" cy="283512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egmenation diagram">
            <a:extLst>
              <a:ext uri="{FF2B5EF4-FFF2-40B4-BE49-F238E27FC236}">
                <a16:creationId xmlns:a16="http://schemas.microsoft.com/office/drawing/2014/main" id="{4EF199FA-FCEB-E89A-57BE-EF04502BAD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918619" y="4554473"/>
            <a:ext cx="6143625" cy="2400300"/>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a:extLst>
              <a:ext uri="{FF2B5EF4-FFF2-40B4-BE49-F238E27FC236}">
                <a16:creationId xmlns:a16="http://schemas.microsoft.com/office/drawing/2014/main" id="{58D1011D-23FA-F1F3-E432-DAEB74413A24}"/>
              </a:ext>
            </a:extLst>
          </p:cNvPr>
          <p:cNvPicPr>
            <a:picLocks noChangeAspect="1"/>
          </p:cNvPicPr>
          <p:nvPr/>
        </p:nvPicPr>
        <p:blipFill>
          <a:blip r:embed="rId9"/>
          <a:stretch>
            <a:fillRect/>
          </a:stretch>
        </p:blipFill>
        <p:spPr>
          <a:xfrm>
            <a:off x="18563230" y="3917663"/>
            <a:ext cx="4763278" cy="3041694"/>
          </a:xfrm>
          <a:prstGeom prst="rect">
            <a:avLst/>
          </a:prstGeom>
        </p:spPr>
      </p:pic>
      <p:sp>
        <p:nvSpPr>
          <p:cNvPr id="32" name="Rectangle 31">
            <a:extLst>
              <a:ext uri="{FF2B5EF4-FFF2-40B4-BE49-F238E27FC236}">
                <a16:creationId xmlns:a16="http://schemas.microsoft.com/office/drawing/2014/main" id="{BE267B78-C40F-41CB-7308-D60AFE8E7E74}"/>
              </a:ext>
            </a:extLst>
          </p:cNvPr>
          <p:cNvSpPr/>
          <p:nvPr/>
        </p:nvSpPr>
        <p:spPr>
          <a:xfrm>
            <a:off x="1623148" y="7453803"/>
            <a:ext cx="21617852" cy="843902"/>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2700">
              <a:lnSpc>
                <a:spcPct val="100000"/>
              </a:lnSpc>
              <a:spcBef>
                <a:spcPts val="114"/>
              </a:spcBef>
            </a:pPr>
            <a:r>
              <a:rPr lang="en-US" sz="3200" b="1" spc="-80" dirty="0">
                <a:solidFill>
                  <a:srgbClr val="FFFFFF"/>
                </a:solidFill>
                <a:latin typeface="Montserrat SemiBold"/>
                <a:cs typeface="Montserrat SemiBold"/>
              </a:rPr>
              <a:t>Real Estate Listings</a:t>
            </a:r>
          </a:p>
        </p:txBody>
      </p:sp>
      <p:pic>
        <p:nvPicPr>
          <p:cNvPr id="34" name="Picture 33">
            <a:extLst>
              <a:ext uri="{FF2B5EF4-FFF2-40B4-BE49-F238E27FC236}">
                <a16:creationId xmlns:a16="http://schemas.microsoft.com/office/drawing/2014/main" id="{109D54F2-6D57-4536-131B-D1A943AA14CC}"/>
              </a:ext>
            </a:extLst>
          </p:cNvPr>
          <p:cNvPicPr>
            <a:picLocks noChangeAspect="1"/>
          </p:cNvPicPr>
          <p:nvPr/>
        </p:nvPicPr>
        <p:blipFill>
          <a:blip r:embed="rId10"/>
          <a:stretch>
            <a:fillRect/>
          </a:stretch>
        </p:blipFill>
        <p:spPr>
          <a:xfrm>
            <a:off x="8332622" y="8381147"/>
            <a:ext cx="5806877" cy="1981511"/>
          </a:xfrm>
          <a:prstGeom prst="rect">
            <a:avLst/>
          </a:prstGeom>
        </p:spPr>
      </p:pic>
      <p:pic>
        <p:nvPicPr>
          <p:cNvPr id="36" name="Picture 35">
            <a:extLst>
              <a:ext uri="{FF2B5EF4-FFF2-40B4-BE49-F238E27FC236}">
                <a16:creationId xmlns:a16="http://schemas.microsoft.com/office/drawing/2014/main" id="{B7450C76-01D4-CA76-8496-CE8B5FC4A6C1}"/>
              </a:ext>
            </a:extLst>
          </p:cNvPr>
          <p:cNvPicPr>
            <a:picLocks noChangeAspect="1"/>
          </p:cNvPicPr>
          <p:nvPr/>
        </p:nvPicPr>
        <p:blipFill>
          <a:blip r:embed="rId11"/>
          <a:stretch>
            <a:fillRect/>
          </a:stretch>
        </p:blipFill>
        <p:spPr>
          <a:xfrm>
            <a:off x="14499840" y="8453246"/>
            <a:ext cx="9088344" cy="1909413"/>
          </a:xfrm>
          <a:prstGeom prst="rect">
            <a:avLst/>
          </a:prstGeom>
        </p:spPr>
      </p:pic>
      <p:sp>
        <p:nvSpPr>
          <p:cNvPr id="37" name="Rectangle 36">
            <a:extLst>
              <a:ext uri="{FF2B5EF4-FFF2-40B4-BE49-F238E27FC236}">
                <a16:creationId xmlns:a16="http://schemas.microsoft.com/office/drawing/2014/main" id="{187F03D4-219D-248C-55EA-F88F38346836}"/>
              </a:ext>
            </a:extLst>
          </p:cNvPr>
          <p:cNvSpPr/>
          <p:nvPr/>
        </p:nvSpPr>
        <p:spPr>
          <a:xfrm>
            <a:off x="1604098" y="10911854"/>
            <a:ext cx="21722410" cy="843902"/>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2700">
              <a:lnSpc>
                <a:spcPct val="100000"/>
              </a:lnSpc>
              <a:spcBef>
                <a:spcPts val="114"/>
              </a:spcBef>
            </a:pPr>
            <a:r>
              <a:rPr lang="en-US" sz="3200" b="1" spc="-80" dirty="0">
                <a:solidFill>
                  <a:srgbClr val="FFFFFF"/>
                </a:solidFill>
                <a:latin typeface="Montserrat SemiBold"/>
                <a:cs typeface="Montserrat SemiBold"/>
              </a:rPr>
              <a:t>Public Records</a:t>
            </a:r>
          </a:p>
        </p:txBody>
      </p:sp>
      <p:pic>
        <p:nvPicPr>
          <p:cNvPr id="2058" name="Picture 10" descr="شعار الوزارة">
            <a:extLst>
              <a:ext uri="{FF2B5EF4-FFF2-40B4-BE49-F238E27FC236}">
                <a16:creationId xmlns:a16="http://schemas.microsoft.com/office/drawing/2014/main" id="{7F31A7A6-6A1D-316E-1E4E-0F5A25C9EF8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1535419" y="11783461"/>
            <a:ext cx="1444135" cy="1617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4500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7C32C8-9FF2-F7B6-3B77-A1FD08DB470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0756B48-8E5B-889C-E26D-F3AD31F816A4}"/>
              </a:ext>
            </a:extLst>
          </p:cNvPr>
          <p:cNvSpPr txBox="1"/>
          <p:nvPr/>
        </p:nvSpPr>
        <p:spPr>
          <a:xfrm>
            <a:off x="15845607" y="57150"/>
            <a:ext cx="8543069" cy="504177"/>
          </a:xfrm>
          <a:prstGeom prst="rect">
            <a:avLst/>
          </a:prstGeom>
          <a:noFill/>
        </p:spPr>
        <p:txBody>
          <a:bodyPr wrap="square">
            <a:spAutoFit/>
          </a:bodyPr>
          <a:lstStyle>
            <a:defPPr>
              <a:defRPr lang="en-US"/>
            </a:defPPr>
            <a:lvl1pPr>
              <a:lnSpc>
                <a:spcPct val="120000"/>
              </a:lnSpc>
              <a:defRPr sz="2800"/>
            </a:lvl1pPr>
          </a:lstStyle>
          <a:p>
            <a:r>
              <a:rPr lang="en-US" sz="2400" dirty="0">
                <a:solidFill>
                  <a:schemeClr val="tx2"/>
                </a:solidFill>
              </a:rPr>
              <a:t>AI-Driven Agents for Fair and Efficient Property Valuation</a:t>
            </a:r>
            <a:endParaRPr lang="en-ID" sz="2400" dirty="0">
              <a:solidFill>
                <a:schemeClr val="tx2"/>
              </a:solidFill>
            </a:endParaRPr>
          </a:p>
        </p:txBody>
      </p:sp>
      <p:grpSp>
        <p:nvGrpSpPr>
          <p:cNvPr id="8" name="Group 7">
            <a:extLst>
              <a:ext uri="{FF2B5EF4-FFF2-40B4-BE49-F238E27FC236}">
                <a16:creationId xmlns:a16="http://schemas.microsoft.com/office/drawing/2014/main" id="{54FA1D29-9D90-38A7-9106-F8CD41EF5D2F}"/>
              </a:ext>
            </a:extLst>
          </p:cNvPr>
          <p:cNvGrpSpPr/>
          <p:nvPr/>
        </p:nvGrpSpPr>
        <p:grpSpPr>
          <a:xfrm rot="2548070">
            <a:off x="15514590" y="148232"/>
            <a:ext cx="289021" cy="305030"/>
            <a:chOff x="2026828" y="5639140"/>
            <a:chExt cx="570438" cy="602039"/>
          </a:xfrm>
        </p:grpSpPr>
        <p:cxnSp>
          <p:nvCxnSpPr>
            <p:cNvPr id="5" name="Straight Connector 4">
              <a:extLst>
                <a:ext uri="{FF2B5EF4-FFF2-40B4-BE49-F238E27FC236}">
                  <a16:creationId xmlns:a16="http://schemas.microsoft.com/office/drawing/2014/main" id="{57F9077D-9BB8-B80C-234D-288899900EB3}"/>
                </a:ext>
              </a:extLst>
            </p:cNvPr>
            <p:cNvCxnSpPr>
              <a:cxnSpLocks/>
            </p:cNvCxnSpPr>
            <p:nvPr/>
          </p:nvCxnSpPr>
          <p:spPr>
            <a:xfrm rot="19051930">
              <a:off x="2026828" y="5639140"/>
              <a:ext cx="343190" cy="326503"/>
            </a:xfrm>
            <a:prstGeom prst="line">
              <a:avLst/>
            </a:prstGeom>
            <a:ln w="254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1352DE03-A40C-DE73-1D15-8DA1AA441E47}"/>
                </a:ext>
              </a:extLst>
            </p:cNvPr>
            <p:cNvCxnSpPr>
              <a:cxnSpLocks/>
            </p:cNvCxnSpPr>
            <p:nvPr/>
          </p:nvCxnSpPr>
          <p:spPr>
            <a:xfrm rot="19051930" flipV="1">
              <a:off x="2254076" y="5862180"/>
              <a:ext cx="343190" cy="378999"/>
            </a:xfrm>
            <a:prstGeom prst="line">
              <a:avLst/>
            </a:prstGeom>
            <a:ln w="254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11" name="Rectangle 10">
            <a:extLst>
              <a:ext uri="{FF2B5EF4-FFF2-40B4-BE49-F238E27FC236}">
                <a16:creationId xmlns:a16="http://schemas.microsoft.com/office/drawing/2014/main" id="{5668D150-3FF8-E15F-B436-30C89EE494AA}"/>
              </a:ext>
            </a:extLst>
          </p:cNvPr>
          <p:cNvSpPr/>
          <p:nvPr/>
        </p:nvSpPr>
        <p:spPr>
          <a:xfrm>
            <a:off x="0" y="0"/>
            <a:ext cx="762000" cy="13716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3600" b="1" dirty="0"/>
              <a:t>PROJECT REPORT </a:t>
            </a:r>
            <a:endParaRPr lang="en-US" b="1" dirty="0">
              <a:solidFill>
                <a:schemeClr val="bg1"/>
              </a:solidFill>
            </a:endParaRPr>
          </a:p>
        </p:txBody>
      </p:sp>
      <p:sp>
        <p:nvSpPr>
          <p:cNvPr id="4" name="TextBox 3">
            <a:extLst>
              <a:ext uri="{FF2B5EF4-FFF2-40B4-BE49-F238E27FC236}">
                <a16:creationId xmlns:a16="http://schemas.microsoft.com/office/drawing/2014/main" id="{65B28076-66BA-2DD7-06FC-1123C92587C7}"/>
              </a:ext>
            </a:extLst>
          </p:cNvPr>
          <p:cNvSpPr txBox="1"/>
          <p:nvPr/>
        </p:nvSpPr>
        <p:spPr>
          <a:xfrm>
            <a:off x="1479911" y="546797"/>
            <a:ext cx="17564101" cy="1465209"/>
          </a:xfrm>
          <a:prstGeom prst="rect">
            <a:avLst/>
          </a:prstGeom>
          <a:noFill/>
        </p:spPr>
        <p:txBody>
          <a:bodyPr wrap="square">
            <a:spAutoFit/>
          </a:bodyPr>
          <a:lstStyle>
            <a:defPPr>
              <a:defRPr lang="en-US"/>
            </a:defPPr>
            <a:lvl1pPr>
              <a:lnSpc>
                <a:spcPct val="120000"/>
              </a:lnSpc>
              <a:defRPr sz="2800"/>
            </a:lvl1pPr>
          </a:lstStyle>
          <a:p>
            <a:r>
              <a:rPr lang="en-US" sz="8000" b="1" spc="300" dirty="0"/>
              <a:t>Timeline (by Weeks)</a:t>
            </a:r>
          </a:p>
        </p:txBody>
      </p:sp>
      <p:grpSp>
        <p:nvGrpSpPr>
          <p:cNvPr id="37" name="Group 36">
            <a:extLst>
              <a:ext uri="{FF2B5EF4-FFF2-40B4-BE49-F238E27FC236}">
                <a16:creationId xmlns:a16="http://schemas.microsoft.com/office/drawing/2014/main" id="{955760FE-244E-1871-6A01-E98D6BBB184A}"/>
              </a:ext>
            </a:extLst>
          </p:cNvPr>
          <p:cNvGrpSpPr/>
          <p:nvPr/>
        </p:nvGrpSpPr>
        <p:grpSpPr>
          <a:xfrm>
            <a:off x="1194161" y="2501653"/>
            <a:ext cx="10350139" cy="1465209"/>
            <a:chOff x="1479911" y="2501653"/>
            <a:chExt cx="11539137" cy="1465209"/>
          </a:xfrm>
        </p:grpSpPr>
        <p:sp>
          <p:nvSpPr>
            <p:cNvPr id="9" name="Rectangle 8">
              <a:extLst>
                <a:ext uri="{FF2B5EF4-FFF2-40B4-BE49-F238E27FC236}">
                  <a16:creationId xmlns:a16="http://schemas.microsoft.com/office/drawing/2014/main" id="{BE3EC4A8-5E73-E99B-0435-2DC710DC59BE}"/>
                </a:ext>
              </a:extLst>
            </p:cNvPr>
            <p:cNvSpPr/>
            <p:nvPr/>
          </p:nvSpPr>
          <p:spPr>
            <a:xfrm>
              <a:off x="1479912" y="2501653"/>
              <a:ext cx="11539136" cy="727809"/>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Week 1</a:t>
              </a:r>
              <a:endParaRPr lang="en-US" sz="1050" dirty="0">
                <a:solidFill>
                  <a:schemeClr val="bg1"/>
                </a:solidFill>
              </a:endParaRPr>
            </a:p>
          </p:txBody>
        </p:sp>
        <p:sp>
          <p:nvSpPr>
            <p:cNvPr id="12" name="Rectangle 11">
              <a:extLst>
                <a:ext uri="{FF2B5EF4-FFF2-40B4-BE49-F238E27FC236}">
                  <a16:creationId xmlns:a16="http://schemas.microsoft.com/office/drawing/2014/main" id="{2E548C6D-B288-F265-CE07-0B6EF89CD6F3}"/>
                </a:ext>
              </a:extLst>
            </p:cNvPr>
            <p:cNvSpPr/>
            <p:nvPr/>
          </p:nvSpPr>
          <p:spPr>
            <a:xfrm>
              <a:off x="1479911" y="3239052"/>
              <a:ext cx="11539136" cy="72781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Collect initial datasets, and study similar AI property valuation research</a:t>
              </a:r>
              <a:endParaRPr lang="en-US" sz="2400" b="1" dirty="0">
                <a:solidFill>
                  <a:schemeClr val="tx1"/>
                </a:solidFill>
              </a:endParaRPr>
            </a:p>
          </p:txBody>
        </p:sp>
      </p:grpSp>
      <p:grpSp>
        <p:nvGrpSpPr>
          <p:cNvPr id="41" name="Group 40">
            <a:extLst>
              <a:ext uri="{FF2B5EF4-FFF2-40B4-BE49-F238E27FC236}">
                <a16:creationId xmlns:a16="http://schemas.microsoft.com/office/drawing/2014/main" id="{7102DEC2-7B50-F00E-1E27-4F4BB9DEF0EF}"/>
              </a:ext>
            </a:extLst>
          </p:cNvPr>
          <p:cNvGrpSpPr/>
          <p:nvPr/>
        </p:nvGrpSpPr>
        <p:grpSpPr>
          <a:xfrm>
            <a:off x="13405211" y="2506447"/>
            <a:ext cx="10350139" cy="1465209"/>
            <a:chOff x="1479911" y="2501653"/>
            <a:chExt cx="11539137" cy="1465209"/>
          </a:xfrm>
        </p:grpSpPr>
        <p:sp>
          <p:nvSpPr>
            <p:cNvPr id="42" name="Rectangle 41">
              <a:extLst>
                <a:ext uri="{FF2B5EF4-FFF2-40B4-BE49-F238E27FC236}">
                  <a16:creationId xmlns:a16="http://schemas.microsoft.com/office/drawing/2014/main" id="{14A52FC8-5218-3DB1-AFD3-7DEEFDE268D0}"/>
                </a:ext>
              </a:extLst>
            </p:cNvPr>
            <p:cNvSpPr/>
            <p:nvPr/>
          </p:nvSpPr>
          <p:spPr>
            <a:xfrm>
              <a:off x="1479912" y="2501653"/>
              <a:ext cx="11539136" cy="727809"/>
            </a:xfrm>
            <a:prstGeom prst="rect">
              <a:avLst/>
            </a:prstGeom>
            <a:solidFill>
              <a:srgbClr val="0070C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Week 2</a:t>
              </a:r>
              <a:endParaRPr lang="en-US" sz="1050" dirty="0">
                <a:solidFill>
                  <a:schemeClr val="bg1"/>
                </a:solidFill>
              </a:endParaRPr>
            </a:p>
          </p:txBody>
        </p:sp>
        <p:sp>
          <p:nvSpPr>
            <p:cNvPr id="43" name="Rectangle 42">
              <a:extLst>
                <a:ext uri="{FF2B5EF4-FFF2-40B4-BE49-F238E27FC236}">
                  <a16:creationId xmlns:a16="http://schemas.microsoft.com/office/drawing/2014/main" id="{0C2DD72F-4687-BF61-BBA6-152DE249FE0F}"/>
                </a:ext>
              </a:extLst>
            </p:cNvPr>
            <p:cNvSpPr/>
            <p:nvPr/>
          </p:nvSpPr>
          <p:spPr>
            <a:xfrm>
              <a:off x="1479911" y="3239052"/>
              <a:ext cx="11539136" cy="72781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Preprocess satellite images, start CNN model for land use classification</a:t>
              </a:r>
              <a:endParaRPr lang="en-US" sz="2400" b="1" dirty="0">
                <a:solidFill>
                  <a:schemeClr val="tx1"/>
                </a:solidFill>
              </a:endParaRPr>
            </a:p>
          </p:txBody>
        </p:sp>
      </p:grpSp>
      <p:grpSp>
        <p:nvGrpSpPr>
          <p:cNvPr id="44" name="Group 43">
            <a:extLst>
              <a:ext uri="{FF2B5EF4-FFF2-40B4-BE49-F238E27FC236}">
                <a16:creationId xmlns:a16="http://schemas.microsoft.com/office/drawing/2014/main" id="{2C5CD4F4-9DCB-6311-B48B-628D764B7AE9}"/>
              </a:ext>
            </a:extLst>
          </p:cNvPr>
          <p:cNvGrpSpPr/>
          <p:nvPr/>
        </p:nvGrpSpPr>
        <p:grpSpPr>
          <a:xfrm>
            <a:off x="1194161" y="4825753"/>
            <a:ext cx="10350139" cy="1465209"/>
            <a:chOff x="1479911" y="2501653"/>
            <a:chExt cx="11539137" cy="1465209"/>
          </a:xfrm>
        </p:grpSpPr>
        <p:sp>
          <p:nvSpPr>
            <p:cNvPr id="45" name="Rectangle 44">
              <a:extLst>
                <a:ext uri="{FF2B5EF4-FFF2-40B4-BE49-F238E27FC236}">
                  <a16:creationId xmlns:a16="http://schemas.microsoft.com/office/drawing/2014/main" id="{4CB52716-CBDA-C8FE-A7D2-BF3761B6086F}"/>
                </a:ext>
              </a:extLst>
            </p:cNvPr>
            <p:cNvSpPr/>
            <p:nvPr/>
          </p:nvSpPr>
          <p:spPr>
            <a:xfrm>
              <a:off x="1479912" y="2501653"/>
              <a:ext cx="11539136" cy="727809"/>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Week 3</a:t>
              </a:r>
              <a:endParaRPr lang="en-US" sz="1050" dirty="0">
                <a:solidFill>
                  <a:schemeClr val="bg1"/>
                </a:solidFill>
              </a:endParaRPr>
            </a:p>
          </p:txBody>
        </p:sp>
        <p:sp>
          <p:nvSpPr>
            <p:cNvPr id="46" name="Rectangle 45">
              <a:extLst>
                <a:ext uri="{FF2B5EF4-FFF2-40B4-BE49-F238E27FC236}">
                  <a16:creationId xmlns:a16="http://schemas.microsoft.com/office/drawing/2014/main" id="{B2366AA6-6C69-EFD2-CFB1-A9B239B555C7}"/>
                </a:ext>
              </a:extLst>
            </p:cNvPr>
            <p:cNvSpPr/>
            <p:nvPr/>
          </p:nvSpPr>
          <p:spPr>
            <a:xfrm>
              <a:off x="1479911" y="3239052"/>
              <a:ext cx="11539136" cy="72781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Train and evaluate CNN model for land classification</a:t>
              </a:r>
              <a:endParaRPr lang="en-US" sz="2400" b="1" dirty="0">
                <a:solidFill>
                  <a:schemeClr val="tx1"/>
                </a:solidFill>
              </a:endParaRPr>
            </a:p>
          </p:txBody>
        </p:sp>
      </p:grpSp>
      <p:grpSp>
        <p:nvGrpSpPr>
          <p:cNvPr id="47" name="Group 46">
            <a:extLst>
              <a:ext uri="{FF2B5EF4-FFF2-40B4-BE49-F238E27FC236}">
                <a16:creationId xmlns:a16="http://schemas.microsoft.com/office/drawing/2014/main" id="{7FDC8E54-32C3-DD26-F096-95A441DD6FEF}"/>
              </a:ext>
            </a:extLst>
          </p:cNvPr>
          <p:cNvGrpSpPr/>
          <p:nvPr/>
        </p:nvGrpSpPr>
        <p:grpSpPr>
          <a:xfrm>
            <a:off x="13405211" y="4830547"/>
            <a:ext cx="10350139" cy="1465209"/>
            <a:chOff x="1479911" y="2501653"/>
            <a:chExt cx="11539137" cy="1465209"/>
          </a:xfrm>
        </p:grpSpPr>
        <p:sp>
          <p:nvSpPr>
            <p:cNvPr id="48" name="Rectangle 47">
              <a:extLst>
                <a:ext uri="{FF2B5EF4-FFF2-40B4-BE49-F238E27FC236}">
                  <a16:creationId xmlns:a16="http://schemas.microsoft.com/office/drawing/2014/main" id="{56FE01FF-2701-6CAA-94D4-BC3BAA73ABFB}"/>
                </a:ext>
              </a:extLst>
            </p:cNvPr>
            <p:cNvSpPr/>
            <p:nvPr/>
          </p:nvSpPr>
          <p:spPr>
            <a:xfrm>
              <a:off x="1479912" y="2501653"/>
              <a:ext cx="11539136" cy="727809"/>
            </a:xfrm>
            <a:prstGeom prst="rect">
              <a:avLst/>
            </a:prstGeom>
            <a:solidFill>
              <a:srgbClr val="0070C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Week 4</a:t>
              </a:r>
              <a:endParaRPr lang="en-US" sz="1050" dirty="0">
                <a:solidFill>
                  <a:schemeClr val="bg1"/>
                </a:solidFill>
              </a:endParaRPr>
            </a:p>
          </p:txBody>
        </p:sp>
        <p:sp>
          <p:nvSpPr>
            <p:cNvPr id="49" name="Rectangle 48">
              <a:extLst>
                <a:ext uri="{FF2B5EF4-FFF2-40B4-BE49-F238E27FC236}">
                  <a16:creationId xmlns:a16="http://schemas.microsoft.com/office/drawing/2014/main" id="{77799112-71F1-B79C-32CB-7F0E2373F6D2}"/>
                </a:ext>
              </a:extLst>
            </p:cNvPr>
            <p:cNvSpPr/>
            <p:nvPr/>
          </p:nvSpPr>
          <p:spPr>
            <a:xfrm>
              <a:off x="1479911" y="3239052"/>
              <a:ext cx="11539136" cy="72781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400" dirty="0">
                  <a:solidFill>
                    <a:schemeClr val="tx1"/>
                  </a:solidFill>
                </a:rPr>
                <a:t>Build AI agents for scraping property listings and public data</a:t>
              </a:r>
              <a:endParaRPr lang="en-US" sz="2400" b="1" dirty="0">
                <a:solidFill>
                  <a:schemeClr val="tx1"/>
                </a:solidFill>
              </a:endParaRPr>
            </a:p>
          </p:txBody>
        </p:sp>
      </p:grpSp>
      <p:grpSp>
        <p:nvGrpSpPr>
          <p:cNvPr id="51" name="Group 50">
            <a:extLst>
              <a:ext uri="{FF2B5EF4-FFF2-40B4-BE49-F238E27FC236}">
                <a16:creationId xmlns:a16="http://schemas.microsoft.com/office/drawing/2014/main" id="{22046A83-AEBF-8030-2C4F-A1E3C8E9F6B6}"/>
              </a:ext>
            </a:extLst>
          </p:cNvPr>
          <p:cNvGrpSpPr/>
          <p:nvPr/>
        </p:nvGrpSpPr>
        <p:grpSpPr>
          <a:xfrm>
            <a:off x="1194161" y="7149852"/>
            <a:ext cx="10350139" cy="1465209"/>
            <a:chOff x="1479911" y="2501653"/>
            <a:chExt cx="11539137" cy="1465209"/>
          </a:xfrm>
        </p:grpSpPr>
        <p:sp>
          <p:nvSpPr>
            <p:cNvPr id="52" name="Rectangle 51">
              <a:extLst>
                <a:ext uri="{FF2B5EF4-FFF2-40B4-BE49-F238E27FC236}">
                  <a16:creationId xmlns:a16="http://schemas.microsoft.com/office/drawing/2014/main" id="{2B98B6EA-F66B-724F-EF61-E2374A0FEFDA}"/>
                </a:ext>
              </a:extLst>
            </p:cNvPr>
            <p:cNvSpPr/>
            <p:nvPr/>
          </p:nvSpPr>
          <p:spPr>
            <a:xfrm>
              <a:off x="1479912" y="2501653"/>
              <a:ext cx="11539136" cy="727809"/>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Week 5</a:t>
              </a:r>
              <a:endParaRPr lang="en-US" sz="1050" dirty="0">
                <a:solidFill>
                  <a:schemeClr val="bg1"/>
                </a:solidFill>
              </a:endParaRPr>
            </a:p>
          </p:txBody>
        </p:sp>
        <p:sp>
          <p:nvSpPr>
            <p:cNvPr id="53" name="Rectangle 52">
              <a:extLst>
                <a:ext uri="{FF2B5EF4-FFF2-40B4-BE49-F238E27FC236}">
                  <a16:creationId xmlns:a16="http://schemas.microsoft.com/office/drawing/2014/main" id="{70C93CB5-A253-D3AF-87F6-B357F340F810}"/>
                </a:ext>
              </a:extLst>
            </p:cNvPr>
            <p:cNvSpPr/>
            <p:nvPr/>
          </p:nvSpPr>
          <p:spPr>
            <a:xfrm>
              <a:off x="1479911" y="3239052"/>
              <a:ext cx="11539136" cy="72781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Clean and organize the collected data</a:t>
              </a:r>
              <a:endParaRPr lang="en-US" sz="2400" b="1" dirty="0">
                <a:solidFill>
                  <a:schemeClr val="tx1"/>
                </a:solidFill>
              </a:endParaRPr>
            </a:p>
          </p:txBody>
        </p:sp>
      </p:grpSp>
      <p:grpSp>
        <p:nvGrpSpPr>
          <p:cNvPr id="54" name="Group 53">
            <a:extLst>
              <a:ext uri="{FF2B5EF4-FFF2-40B4-BE49-F238E27FC236}">
                <a16:creationId xmlns:a16="http://schemas.microsoft.com/office/drawing/2014/main" id="{53185D2B-0E80-45B6-E888-08FFCBC2C6B0}"/>
              </a:ext>
            </a:extLst>
          </p:cNvPr>
          <p:cNvGrpSpPr/>
          <p:nvPr/>
        </p:nvGrpSpPr>
        <p:grpSpPr>
          <a:xfrm>
            <a:off x="13405211" y="7154646"/>
            <a:ext cx="10350139" cy="1465209"/>
            <a:chOff x="1479911" y="2501653"/>
            <a:chExt cx="11539137" cy="1465209"/>
          </a:xfrm>
        </p:grpSpPr>
        <p:sp>
          <p:nvSpPr>
            <p:cNvPr id="55" name="Rectangle 54">
              <a:extLst>
                <a:ext uri="{FF2B5EF4-FFF2-40B4-BE49-F238E27FC236}">
                  <a16:creationId xmlns:a16="http://schemas.microsoft.com/office/drawing/2014/main" id="{93383623-C672-ADD4-BFB8-0CBF4B336B2B}"/>
                </a:ext>
              </a:extLst>
            </p:cNvPr>
            <p:cNvSpPr/>
            <p:nvPr/>
          </p:nvSpPr>
          <p:spPr>
            <a:xfrm>
              <a:off x="1479912" y="2501653"/>
              <a:ext cx="11539136" cy="727809"/>
            </a:xfrm>
            <a:prstGeom prst="rect">
              <a:avLst/>
            </a:prstGeom>
            <a:solidFill>
              <a:srgbClr val="0070C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Week 6</a:t>
              </a:r>
              <a:endParaRPr lang="en-US" sz="1050" dirty="0">
                <a:solidFill>
                  <a:schemeClr val="bg1"/>
                </a:solidFill>
              </a:endParaRPr>
            </a:p>
          </p:txBody>
        </p:sp>
        <p:sp>
          <p:nvSpPr>
            <p:cNvPr id="56" name="Rectangle 55">
              <a:extLst>
                <a:ext uri="{FF2B5EF4-FFF2-40B4-BE49-F238E27FC236}">
                  <a16:creationId xmlns:a16="http://schemas.microsoft.com/office/drawing/2014/main" id="{B425051A-8E9F-24AE-2C85-BDD07D52E57D}"/>
                </a:ext>
              </a:extLst>
            </p:cNvPr>
            <p:cNvSpPr/>
            <p:nvPr/>
          </p:nvSpPr>
          <p:spPr>
            <a:xfrm>
              <a:off x="1479911" y="3239052"/>
              <a:ext cx="11539136" cy="72781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Train XGBoost and GNN models for property valuation</a:t>
              </a:r>
              <a:endParaRPr lang="en-US" sz="2400" b="1" dirty="0">
                <a:solidFill>
                  <a:schemeClr val="tx1"/>
                </a:solidFill>
              </a:endParaRPr>
            </a:p>
          </p:txBody>
        </p:sp>
      </p:grpSp>
      <p:grpSp>
        <p:nvGrpSpPr>
          <p:cNvPr id="57" name="Group 56">
            <a:extLst>
              <a:ext uri="{FF2B5EF4-FFF2-40B4-BE49-F238E27FC236}">
                <a16:creationId xmlns:a16="http://schemas.microsoft.com/office/drawing/2014/main" id="{18F40F17-FAD4-7F3F-ED3F-6FBF2719C0AA}"/>
              </a:ext>
            </a:extLst>
          </p:cNvPr>
          <p:cNvGrpSpPr/>
          <p:nvPr/>
        </p:nvGrpSpPr>
        <p:grpSpPr>
          <a:xfrm>
            <a:off x="1194161" y="9473952"/>
            <a:ext cx="10350139" cy="1465209"/>
            <a:chOff x="1479911" y="2501653"/>
            <a:chExt cx="11539137" cy="1465209"/>
          </a:xfrm>
        </p:grpSpPr>
        <p:sp>
          <p:nvSpPr>
            <p:cNvPr id="58" name="Rectangle 57">
              <a:extLst>
                <a:ext uri="{FF2B5EF4-FFF2-40B4-BE49-F238E27FC236}">
                  <a16:creationId xmlns:a16="http://schemas.microsoft.com/office/drawing/2014/main" id="{B3157F2C-64BB-83E7-4854-936E5E41197C}"/>
                </a:ext>
              </a:extLst>
            </p:cNvPr>
            <p:cNvSpPr/>
            <p:nvPr/>
          </p:nvSpPr>
          <p:spPr>
            <a:xfrm>
              <a:off x="1479912" y="2501653"/>
              <a:ext cx="11539136" cy="727809"/>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Week 7</a:t>
              </a:r>
              <a:endParaRPr lang="en-US" sz="1050" dirty="0">
                <a:solidFill>
                  <a:schemeClr val="bg1"/>
                </a:solidFill>
              </a:endParaRPr>
            </a:p>
          </p:txBody>
        </p:sp>
        <p:sp>
          <p:nvSpPr>
            <p:cNvPr id="59" name="Rectangle 58">
              <a:extLst>
                <a:ext uri="{FF2B5EF4-FFF2-40B4-BE49-F238E27FC236}">
                  <a16:creationId xmlns:a16="http://schemas.microsoft.com/office/drawing/2014/main" id="{6E50B146-D21F-DCCD-8C3A-6B65232BFEFE}"/>
                </a:ext>
              </a:extLst>
            </p:cNvPr>
            <p:cNvSpPr/>
            <p:nvPr/>
          </p:nvSpPr>
          <p:spPr>
            <a:xfrm>
              <a:off x="1479911" y="3239052"/>
              <a:ext cx="11539136" cy="72781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Evaluate models, apply SHAP for model explainability</a:t>
              </a:r>
              <a:endParaRPr lang="en-US" sz="2400" b="1" dirty="0">
                <a:solidFill>
                  <a:schemeClr val="tx1"/>
                </a:solidFill>
              </a:endParaRPr>
            </a:p>
          </p:txBody>
        </p:sp>
      </p:grpSp>
      <p:grpSp>
        <p:nvGrpSpPr>
          <p:cNvPr id="60" name="Group 59">
            <a:extLst>
              <a:ext uri="{FF2B5EF4-FFF2-40B4-BE49-F238E27FC236}">
                <a16:creationId xmlns:a16="http://schemas.microsoft.com/office/drawing/2014/main" id="{33FBAB6A-8271-02AA-F2DC-AB7AA8EE0CEE}"/>
              </a:ext>
            </a:extLst>
          </p:cNvPr>
          <p:cNvGrpSpPr/>
          <p:nvPr/>
        </p:nvGrpSpPr>
        <p:grpSpPr>
          <a:xfrm>
            <a:off x="13405211" y="9478746"/>
            <a:ext cx="10350139" cy="1465209"/>
            <a:chOff x="1479911" y="2501653"/>
            <a:chExt cx="11539137" cy="1465209"/>
          </a:xfrm>
        </p:grpSpPr>
        <p:sp>
          <p:nvSpPr>
            <p:cNvPr id="61" name="Rectangle 60">
              <a:extLst>
                <a:ext uri="{FF2B5EF4-FFF2-40B4-BE49-F238E27FC236}">
                  <a16:creationId xmlns:a16="http://schemas.microsoft.com/office/drawing/2014/main" id="{85A6BE7B-88D4-AB57-B068-9168DC610405}"/>
                </a:ext>
              </a:extLst>
            </p:cNvPr>
            <p:cNvSpPr/>
            <p:nvPr/>
          </p:nvSpPr>
          <p:spPr>
            <a:xfrm>
              <a:off x="1479912" y="2501653"/>
              <a:ext cx="11539136" cy="727809"/>
            </a:xfrm>
            <a:prstGeom prst="rect">
              <a:avLst/>
            </a:prstGeom>
            <a:solidFill>
              <a:srgbClr val="0070C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Week 8</a:t>
              </a:r>
              <a:endParaRPr lang="en-US" sz="1050" dirty="0">
                <a:solidFill>
                  <a:schemeClr val="bg1"/>
                </a:solidFill>
              </a:endParaRPr>
            </a:p>
          </p:txBody>
        </p:sp>
        <p:sp>
          <p:nvSpPr>
            <p:cNvPr id="62" name="Rectangle 61">
              <a:extLst>
                <a:ext uri="{FF2B5EF4-FFF2-40B4-BE49-F238E27FC236}">
                  <a16:creationId xmlns:a16="http://schemas.microsoft.com/office/drawing/2014/main" id="{F0E34925-9429-66DF-BEA3-D6ADED701306}"/>
                </a:ext>
              </a:extLst>
            </p:cNvPr>
            <p:cNvSpPr/>
            <p:nvPr/>
          </p:nvSpPr>
          <p:spPr>
            <a:xfrm>
              <a:off x="1479911" y="3239052"/>
              <a:ext cx="11539136" cy="72781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Build report generation system</a:t>
              </a:r>
              <a:endParaRPr lang="en-US" sz="2400" b="1" dirty="0">
                <a:solidFill>
                  <a:schemeClr val="tx1"/>
                </a:solidFill>
              </a:endParaRPr>
            </a:p>
          </p:txBody>
        </p:sp>
      </p:grpSp>
      <p:grpSp>
        <p:nvGrpSpPr>
          <p:cNvPr id="63" name="Group 62">
            <a:extLst>
              <a:ext uri="{FF2B5EF4-FFF2-40B4-BE49-F238E27FC236}">
                <a16:creationId xmlns:a16="http://schemas.microsoft.com/office/drawing/2014/main" id="{79F87B81-87A8-3F91-1A29-C0F23350072E}"/>
              </a:ext>
            </a:extLst>
          </p:cNvPr>
          <p:cNvGrpSpPr/>
          <p:nvPr/>
        </p:nvGrpSpPr>
        <p:grpSpPr>
          <a:xfrm>
            <a:off x="1194161" y="11699200"/>
            <a:ext cx="10350139" cy="1465209"/>
            <a:chOff x="1479911" y="2501653"/>
            <a:chExt cx="11539137" cy="1465209"/>
          </a:xfrm>
        </p:grpSpPr>
        <p:sp>
          <p:nvSpPr>
            <p:cNvPr id="64" name="Rectangle 63">
              <a:extLst>
                <a:ext uri="{FF2B5EF4-FFF2-40B4-BE49-F238E27FC236}">
                  <a16:creationId xmlns:a16="http://schemas.microsoft.com/office/drawing/2014/main" id="{C2BF46DA-41B8-235D-2794-9614834ECEB1}"/>
                </a:ext>
              </a:extLst>
            </p:cNvPr>
            <p:cNvSpPr/>
            <p:nvPr/>
          </p:nvSpPr>
          <p:spPr>
            <a:xfrm>
              <a:off x="1479912" y="2501653"/>
              <a:ext cx="11539136" cy="727809"/>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Week 9</a:t>
              </a:r>
              <a:endParaRPr lang="en-US" sz="1050" dirty="0">
                <a:solidFill>
                  <a:schemeClr val="bg1"/>
                </a:solidFill>
              </a:endParaRPr>
            </a:p>
          </p:txBody>
        </p:sp>
        <p:sp>
          <p:nvSpPr>
            <p:cNvPr id="65" name="Rectangle 64">
              <a:extLst>
                <a:ext uri="{FF2B5EF4-FFF2-40B4-BE49-F238E27FC236}">
                  <a16:creationId xmlns:a16="http://schemas.microsoft.com/office/drawing/2014/main" id="{7A7438BC-09F7-6552-8BDA-51E9BF25F789}"/>
                </a:ext>
              </a:extLst>
            </p:cNvPr>
            <p:cNvSpPr/>
            <p:nvPr/>
          </p:nvSpPr>
          <p:spPr>
            <a:xfrm>
              <a:off x="1479911" y="3239052"/>
              <a:ext cx="11539136" cy="72781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Connect all parts (</a:t>
              </a:r>
              <a:r>
                <a:rPr lang="en-US" sz="2400" dirty="0" err="1">
                  <a:solidFill>
                    <a:schemeClr val="tx1"/>
                  </a:solidFill>
                </a:rPr>
                <a:t>FastAPI</a:t>
              </a:r>
              <a:r>
                <a:rPr lang="en-US" sz="2400" dirty="0">
                  <a:solidFill>
                    <a:schemeClr val="tx1"/>
                  </a:solidFill>
                </a:rPr>
                <a:t> backend integration / frontend view)</a:t>
              </a:r>
              <a:endParaRPr lang="en-US" sz="2400" b="1" dirty="0">
                <a:solidFill>
                  <a:schemeClr val="tx1"/>
                </a:solidFill>
              </a:endParaRPr>
            </a:p>
          </p:txBody>
        </p:sp>
      </p:grpSp>
      <p:grpSp>
        <p:nvGrpSpPr>
          <p:cNvPr id="66" name="Group 65">
            <a:extLst>
              <a:ext uri="{FF2B5EF4-FFF2-40B4-BE49-F238E27FC236}">
                <a16:creationId xmlns:a16="http://schemas.microsoft.com/office/drawing/2014/main" id="{E51CA664-32D7-9F23-2F3F-31CFA03A3C86}"/>
              </a:ext>
            </a:extLst>
          </p:cNvPr>
          <p:cNvGrpSpPr/>
          <p:nvPr/>
        </p:nvGrpSpPr>
        <p:grpSpPr>
          <a:xfrm>
            <a:off x="13405211" y="11703994"/>
            <a:ext cx="10350139" cy="1465209"/>
            <a:chOff x="1479911" y="2501653"/>
            <a:chExt cx="11539137" cy="1465209"/>
          </a:xfrm>
        </p:grpSpPr>
        <p:sp>
          <p:nvSpPr>
            <p:cNvPr id="67" name="Rectangle 66">
              <a:extLst>
                <a:ext uri="{FF2B5EF4-FFF2-40B4-BE49-F238E27FC236}">
                  <a16:creationId xmlns:a16="http://schemas.microsoft.com/office/drawing/2014/main" id="{A9BAAA2E-DBD3-8D51-3EC9-F0AD0E18D2B2}"/>
                </a:ext>
              </a:extLst>
            </p:cNvPr>
            <p:cNvSpPr/>
            <p:nvPr/>
          </p:nvSpPr>
          <p:spPr>
            <a:xfrm>
              <a:off x="1479912" y="2501653"/>
              <a:ext cx="11539136" cy="727809"/>
            </a:xfrm>
            <a:prstGeom prst="rect">
              <a:avLst/>
            </a:prstGeom>
            <a:solidFill>
              <a:srgbClr val="0070C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Week 10</a:t>
              </a:r>
              <a:endParaRPr lang="en-US" sz="1050" dirty="0">
                <a:solidFill>
                  <a:schemeClr val="bg1"/>
                </a:solidFill>
              </a:endParaRPr>
            </a:p>
          </p:txBody>
        </p:sp>
        <p:sp>
          <p:nvSpPr>
            <p:cNvPr id="68" name="Rectangle 67">
              <a:extLst>
                <a:ext uri="{FF2B5EF4-FFF2-40B4-BE49-F238E27FC236}">
                  <a16:creationId xmlns:a16="http://schemas.microsoft.com/office/drawing/2014/main" id="{24294529-48F4-6FCF-7616-E64FC695A2F7}"/>
                </a:ext>
              </a:extLst>
            </p:cNvPr>
            <p:cNvSpPr/>
            <p:nvPr/>
          </p:nvSpPr>
          <p:spPr>
            <a:xfrm>
              <a:off x="1479911" y="3239052"/>
              <a:ext cx="11539136" cy="727810"/>
            </a:xfrm>
            <a:prstGeom prst="rect">
              <a:avLst/>
            </a:prstGeom>
            <a:solidFill>
              <a:schemeClr val="bg1"/>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Write final thesis report, prepare for presentation and demo</a:t>
              </a:r>
              <a:endParaRPr lang="en-US" sz="2400" b="1" dirty="0">
                <a:solidFill>
                  <a:schemeClr val="tx1"/>
                </a:solidFill>
              </a:endParaRPr>
            </a:p>
          </p:txBody>
        </p:sp>
      </p:grpSp>
      <p:sp>
        <p:nvSpPr>
          <p:cNvPr id="69" name="Arrow: Striped Right 68">
            <a:extLst>
              <a:ext uri="{FF2B5EF4-FFF2-40B4-BE49-F238E27FC236}">
                <a16:creationId xmlns:a16="http://schemas.microsoft.com/office/drawing/2014/main" id="{39BF6145-8FA4-C23D-67AE-D49397A879C6}"/>
              </a:ext>
            </a:extLst>
          </p:cNvPr>
          <p:cNvSpPr/>
          <p:nvPr/>
        </p:nvSpPr>
        <p:spPr>
          <a:xfrm>
            <a:off x="11774570" y="2753061"/>
            <a:ext cx="1400369" cy="1300013"/>
          </a:xfrm>
          <a:prstGeom prst="stripedRightArrow">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Arrow: Striped Right 69">
            <a:extLst>
              <a:ext uri="{FF2B5EF4-FFF2-40B4-BE49-F238E27FC236}">
                <a16:creationId xmlns:a16="http://schemas.microsoft.com/office/drawing/2014/main" id="{E1323AF9-7C69-2FA0-0EDB-F45D65C68E3F}"/>
              </a:ext>
            </a:extLst>
          </p:cNvPr>
          <p:cNvSpPr/>
          <p:nvPr/>
        </p:nvSpPr>
        <p:spPr>
          <a:xfrm>
            <a:off x="11774570" y="4990949"/>
            <a:ext cx="1400369" cy="1300013"/>
          </a:xfrm>
          <a:prstGeom prst="stripedRightArrow">
            <a:avLst/>
          </a:prstGeom>
          <a:solidFill>
            <a:srgbClr val="1B1F2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Arrow: Striped Right 70">
            <a:extLst>
              <a:ext uri="{FF2B5EF4-FFF2-40B4-BE49-F238E27FC236}">
                <a16:creationId xmlns:a16="http://schemas.microsoft.com/office/drawing/2014/main" id="{62346B29-2BDD-E6FC-FAA3-5A72D78254A4}"/>
              </a:ext>
            </a:extLst>
          </p:cNvPr>
          <p:cNvSpPr/>
          <p:nvPr/>
        </p:nvSpPr>
        <p:spPr>
          <a:xfrm>
            <a:off x="11774570" y="7222305"/>
            <a:ext cx="1400369" cy="1300013"/>
          </a:xfrm>
          <a:prstGeom prst="stripedRightArrow">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Arrow: Striped Right 71">
            <a:extLst>
              <a:ext uri="{FF2B5EF4-FFF2-40B4-BE49-F238E27FC236}">
                <a16:creationId xmlns:a16="http://schemas.microsoft.com/office/drawing/2014/main" id="{F7011181-FEB1-A2FB-1E05-1451FD0933BD}"/>
              </a:ext>
            </a:extLst>
          </p:cNvPr>
          <p:cNvSpPr/>
          <p:nvPr/>
        </p:nvSpPr>
        <p:spPr>
          <a:xfrm>
            <a:off x="11860000" y="9561344"/>
            <a:ext cx="1400369" cy="1300013"/>
          </a:xfrm>
          <a:prstGeom prst="stripedRightArrow">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Arrow: Striped Right 72">
            <a:extLst>
              <a:ext uri="{FF2B5EF4-FFF2-40B4-BE49-F238E27FC236}">
                <a16:creationId xmlns:a16="http://schemas.microsoft.com/office/drawing/2014/main" id="{D15DC2E4-9BB6-4357-3B61-818FA13F4BA6}"/>
              </a:ext>
            </a:extLst>
          </p:cNvPr>
          <p:cNvSpPr/>
          <p:nvPr/>
        </p:nvSpPr>
        <p:spPr>
          <a:xfrm>
            <a:off x="11774569" y="11864396"/>
            <a:ext cx="1400369" cy="1300013"/>
          </a:xfrm>
          <a:prstGeom prst="stripedRightArrow">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48193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9A7839-D254-B9FC-5AA9-A1296AA2C41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10AD749-176C-10DF-F329-4EEBC3ABC093}"/>
              </a:ext>
            </a:extLst>
          </p:cNvPr>
          <p:cNvSpPr txBox="1"/>
          <p:nvPr/>
        </p:nvSpPr>
        <p:spPr>
          <a:xfrm>
            <a:off x="15845607" y="57150"/>
            <a:ext cx="8543069" cy="504177"/>
          </a:xfrm>
          <a:prstGeom prst="rect">
            <a:avLst/>
          </a:prstGeom>
          <a:noFill/>
        </p:spPr>
        <p:txBody>
          <a:bodyPr wrap="square">
            <a:spAutoFit/>
          </a:bodyPr>
          <a:lstStyle>
            <a:defPPr>
              <a:defRPr lang="en-US"/>
            </a:defPPr>
            <a:lvl1pPr>
              <a:lnSpc>
                <a:spcPct val="120000"/>
              </a:lnSpc>
              <a:defRPr sz="2800"/>
            </a:lvl1pPr>
          </a:lstStyle>
          <a:p>
            <a:r>
              <a:rPr lang="en-US" sz="2400" dirty="0">
                <a:solidFill>
                  <a:schemeClr val="tx2"/>
                </a:solidFill>
              </a:rPr>
              <a:t>AI-Driven Agents for Fair and Efficient Property Valuation</a:t>
            </a:r>
            <a:endParaRPr lang="en-ID" sz="2400" dirty="0">
              <a:solidFill>
                <a:schemeClr val="tx2"/>
              </a:solidFill>
            </a:endParaRPr>
          </a:p>
        </p:txBody>
      </p:sp>
      <p:grpSp>
        <p:nvGrpSpPr>
          <p:cNvPr id="8" name="Group 7">
            <a:extLst>
              <a:ext uri="{FF2B5EF4-FFF2-40B4-BE49-F238E27FC236}">
                <a16:creationId xmlns:a16="http://schemas.microsoft.com/office/drawing/2014/main" id="{EEDC0053-E265-1161-1073-4FA996CAFF0C}"/>
              </a:ext>
            </a:extLst>
          </p:cNvPr>
          <p:cNvGrpSpPr/>
          <p:nvPr/>
        </p:nvGrpSpPr>
        <p:grpSpPr>
          <a:xfrm rot="2548070">
            <a:off x="15514590" y="148232"/>
            <a:ext cx="289021" cy="305030"/>
            <a:chOff x="2026828" y="5639140"/>
            <a:chExt cx="570438" cy="602039"/>
          </a:xfrm>
        </p:grpSpPr>
        <p:cxnSp>
          <p:nvCxnSpPr>
            <p:cNvPr id="5" name="Straight Connector 4">
              <a:extLst>
                <a:ext uri="{FF2B5EF4-FFF2-40B4-BE49-F238E27FC236}">
                  <a16:creationId xmlns:a16="http://schemas.microsoft.com/office/drawing/2014/main" id="{231CF4A0-5A92-1AD5-10BC-02C5353C8613}"/>
                </a:ext>
              </a:extLst>
            </p:cNvPr>
            <p:cNvCxnSpPr>
              <a:cxnSpLocks/>
            </p:cNvCxnSpPr>
            <p:nvPr/>
          </p:nvCxnSpPr>
          <p:spPr>
            <a:xfrm rot="19051930">
              <a:off x="2026828" y="5639140"/>
              <a:ext cx="343190" cy="326503"/>
            </a:xfrm>
            <a:prstGeom prst="line">
              <a:avLst/>
            </a:prstGeom>
            <a:ln w="254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1FD4193D-141A-3487-98DE-C74F15E5AAF7}"/>
                </a:ext>
              </a:extLst>
            </p:cNvPr>
            <p:cNvCxnSpPr>
              <a:cxnSpLocks/>
            </p:cNvCxnSpPr>
            <p:nvPr/>
          </p:nvCxnSpPr>
          <p:spPr>
            <a:xfrm rot="19051930" flipV="1">
              <a:off x="2254076" y="5862180"/>
              <a:ext cx="343190" cy="378999"/>
            </a:xfrm>
            <a:prstGeom prst="line">
              <a:avLst/>
            </a:prstGeom>
            <a:ln w="254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50" name="TextBox 49">
            <a:extLst>
              <a:ext uri="{FF2B5EF4-FFF2-40B4-BE49-F238E27FC236}">
                <a16:creationId xmlns:a16="http://schemas.microsoft.com/office/drawing/2014/main" id="{E477560B-281A-435C-146E-BB18B24AC53A}"/>
              </a:ext>
            </a:extLst>
          </p:cNvPr>
          <p:cNvSpPr txBox="1"/>
          <p:nvPr/>
        </p:nvSpPr>
        <p:spPr>
          <a:xfrm>
            <a:off x="1581150" y="5104346"/>
            <a:ext cx="23622000" cy="3507307"/>
          </a:xfrm>
          <a:prstGeom prst="rect">
            <a:avLst/>
          </a:prstGeom>
          <a:noFill/>
        </p:spPr>
        <p:txBody>
          <a:bodyPr wrap="square">
            <a:spAutoFit/>
          </a:bodyPr>
          <a:lstStyle>
            <a:defPPr>
              <a:defRPr lang="en-US"/>
            </a:defPPr>
            <a:lvl1pPr>
              <a:lnSpc>
                <a:spcPct val="120000"/>
              </a:lnSpc>
              <a:defRPr sz="2800"/>
            </a:lvl1pPr>
          </a:lstStyle>
          <a:p>
            <a:pPr algn="ctr"/>
            <a:r>
              <a:rPr lang="en-US" sz="19900" b="1" spc="300" dirty="0"/>
              <a:t>Thank you</a:t>
            </a:r>
            <a:endParaRPr lang="en-ID" sz="19900" b="1" spc="300" dirty="0"/>
          </a:p>
        </p:txBody>
      </p:sp>
      <p:sp>
        <p:nvSpPr>
          <p:cNvPr id="11" name="Rectangle 10">
            <a:extLst>
              <a:ext uri="{FF2B5EF4-FFF2-40B4-BE49-F238E27FC236}">
                <a16:creationId xmlns:a16="http://schemas.microsoft.com/office/drawing/2014/main" id="{7A6481D0-267F-0B67-99E7-25ADDAC5095A}"/>
              </a:ext>
            </a:extLst>
          </p:cNvPr>
          <p:cNvSpPr/>
          <p:nvPr/>
        </p:nvSpPr>
        <p:spPr>
          <a:xfrm>
            <a:off x="0" y="0"/>
            <a:ext cx="762000" cy="13716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3600" b="1" dirty="0"/>
              <a:t>PROJECT REPORT</a:t>
            </a:r>
            <a:endParaRPr lang="en-US" b="1" dirty="0">
              <a:solidFill>
                <a:schemeClr val="bg1"/>
              </a:solidFill>
            </a:endParaRPr>
          </a:p>
        </p:txBody>
      </p:sp>
    </p:spTree>
    <p:extLst>
      <p:ext uri="{BB962C8B-B14F-4D97-AF65-F5344CB8AC3E}">
        <p14:creationId xmlns:p14="http://schemas.microsoft.com/office/powerpoint/2010/main" val="1822303135"/>
      </p:ext>
    </p:extLst>
  </p:cSld>
  <p:clrMapOvr>
    <a:masterClrMapping/>
  </p:clrMapOvr>
</p:sld>
</file>

<file path=ppt/theme/theme1.xml><?xml version="1.0" encoding="utf-8"?>
<a:theme xmlns:a="http://schemas.openxmlformats.org/drawingml/2006/main" name="Office Theme">
  <a:themeElements>
    <a:clrScheme name="Custom 17">
      <a:dk1>
        <a:sysClr val="windowText" lastClr="000000"/>
      </a:dk1>
      <a:lt1>
        <a:sysClr val="window" lastClr="FFFFFF"/>
      </a:lt1>
      <a:dk2>
        <a:srgbClr val="6D6D80"/>
      </a:dk2>
      <a:lt2>
        <a:srgbClr val="E7E6E6"/>
      </a:lt2>
      <a:accent1>
        <a:srgbClr val="F9BE17"/>
      </a:accent1>
      <a:accent2>
        <a:srgbClr val="F5F3EE"/>
      </a:accent2>
      <a:accent3>
        <a:srgbClr val="04171A"/>
      </a:accent3>
      <a:accent4>
        <a:srgbClr val="F5F3EE"/>
      </a:accent4>
      <a:accent5>
        <a:srgbClr val="FAF9F6"/>
      </a:accent5>
      <a:accent6>
        <a:srgbClr val="162629"/>
      </a:accent6>
      <a:hlink>
        <a:srgbClr val="0563C1"/>
      </a:hlink>
      <a:folHlink>
        <a:srgbClr val="954F72"/>
      </a:folHlink>
    </a:clrScheme>
    <a:fontScheme name="Custom 47">
      <a:majorFont>
        <a:latin typeface="Space Grotesk"/>
        <a:ea typeface=""/>
        <a:cs typeface=""/>
      </a:majorFont>
      <a:minorFont>
        <a:latin typeface="Open Sans"/>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2013 - 2022"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7465</TotalTime>
  <Words>353</Words>
  <Application>Microsoft Office PowerPoint</Application>
  <PresentationFormat>Custom</PresentationFormat>
  <Paragraphs>67</Paragraphs>
  <Slides>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Arial</vt:lpstr>
      <vt:lpstr>Calibri</vt:lpstr>
      <vt:lpstr>fkGroteskNeue</vt:lpstr>
      <vt:lpstr>Liberation Sans</vt:lpstr>
      <vt:lpstr>Montserrat SemiBold</vt:lpstr>
      <vt:lpstr>Open Sans</vt:lpstr>
      <vt:lpstr>Space Grotesk</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Dhika Supangestu</dc:creator>
  <cp:lastModifiedBy>Fahad A Bahashwan</cp:lastModifiedBy>
  <cp:revision>98</cp:revision>
  <dcterms:created xsi:type="dcterms:W3CDTF">2019-01-23T07:32:06Z</dcterms:created>
  <dcterms:modified xsi:type="dcterms:W3CDTF">2025-04-30T16:36:35Z</dcterms:modified>
</cp:coreProperties>
</file>