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8"/>
  </p:notesMasterIdLst>
  <p:sldIdLst>
    <p:sldId id="480" r:id="rId5"/>
    <p:sldId id="303" r:id="rId6"/>
    <p:sldId id="612" r:id="rId7"/>
    <p:sldId id="532" r:id="rId8"/>
    <p:sldId id="592" r:id="rId9"/>
    <p:sldId id="505" r:id="rId10"/>
    <p:sldId id="506" r:id="rId11"/>
    <p:sldId id="507" r:id="rId12"/>
    <p:sldId id="493" r:id="rId13"/>
    <p:sldId id="508" r:id="rId14"/>
    <p:sldId id="488" r:id="rId15"/>
    <p:sldId id="489" r:id="rId16"/>
    <p:sldId id="490" r:id="rId17"/>
    <p:sldId id="491" r:id="rId18"/>
    <p:sldId id="492" r:id="rId19"/>
    <p:sldId id="494" r:id="rId20"/>
    <p:sldId id="497" r:id="rId21"/>
    <p:sldId id="428" r:id="rId22"/>
    <p:sldId id="429" r:id="rId23"/>
    <p:sldId id="430" r:id="rId24"/>
    <p:sldId id="431" r:id="rId25"/>
    <p:sldId id="432" r:id="rId26"/>
    <p:sldId id="433" r:id="rId27"/>
    <p:sldId id="509" r:id="rId28"/>
    <p:sldId id="435" r:id="rId29"/>
    <p:sldId id="500" r:id="rId30"/>
    <p:sldId id="558" r:id="rId31"/>
    <p:sldId id="409" r:id="rId32"/>
    <p:sldId id="410" r:id="rId33"/>
    <p:sldId id="411" r:id="rId34"/>
    <p:sldId id="412" r:id="rId35"/>
    <p:sldId id="413" r:id="rId36"/>
    <p:sldId id="414" r:id="rId37"/>
    <p:sldId id="415" r:id="rId38"/>
    <p:sldId id="454" r:id="rId39"/>
    <p:sldId id="456" r:id="rId40"/>
    <p:sldId id="416" r:id="rId41"/>
    <p:sldId id="453" r:id="rId42"/>
    <p:sldId id="417" r:id="rId43"/>
    <p:sldId id="418" r:id="rId44"/>
    <p:sldId id="419" r:id="rId45"/>
    <p:sldId id="420" r:id="rId46"/>
    <p:sldId id="421" r:id="rId47"/>
    <p:sldId id="422" r:id="rId48"/>
    <p:sldId id="423" r:id="rId49"/>
    <p:sldId id="424" r:id="rId50"/>
    <p:sldId id="425" r:id="rId51"/>
    <p:sldId id="426" r:id="rId52"/>
    <p:sldId id="559" r:id="rId53"/>
    <p:sldId id="598" r:id="rId54"/>
    <p:sldId id="599" r:id="rId55"/>
    <p:sldId id="600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2"/>
            <p14:sldId id="532"/>
            <p14:sldId id="592"/>
            <p14:sldId id="505"/>
            <p14:sldId id="506"/>
            <p14:sldId id="507"/>
            <p14:sldId id="493"/>
            <p14:sldId id="508"/>
            <p14:sldId id="488"/>
            <p14:sldId id="489"/>
            <p14:sldId id="490"/>
            <p14:sldId id="491"/>
            <p14:sldId id="492"/>
            <p14:sldId id="494"/>
            <p14:sldId id="497"/>
            <p14:sldId id="428"/>
            <p14:sldId id="429"/>
            <p14:sldId id="430"/>
            <p14:sldId id="431"/>
            <p14:sldId id="432"/>
            <p14:sldId id="433"/>
            <p14:sldId id="509"/>
            <p14:sldId id="435"/>
            <p14:sldId id="500"/>
            <p14:sldId id="558"/>
            <p14:sldId id="409"/>
            <p14:sldId id="410"/>
            <p14:sldId id="411"/>
            <p14:sldId id="412"/>
            <p14:sldId id="413"/>
            <p14:sldId id="414"/>
            <p14:sldId id="415"/>
            <p14:sldId id="454"/>
            <p14:sldId id="456"/>
            <p14:sldId id="416"/>
            <p14:sldId id="453"/>
            <p14:sldId id="417"/>
            <p14:sldId id="418"/>
            <p14:sldId id="419"/>
            <p14:sldId id="420"/>
            <p14:sldId id="421"/>
            <p14:sldId id="422"/>
            <p14:sldId id="423"/>
            <p14:sldId id="424"/>
            <p14:sldId id="425"/>
            <p14:sldId id="426"/>
            <p14:sldId id="559"/>
            <p14:sldId id="598"/>
            <p14:sldId id="599"/>
            <p14:sldId id="60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604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18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144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377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1B9DA1-D091-A64A-A0FC-8E8CCCAFB71C}" type="slidenum">
              <a:rPr lang="en-US"/>
              <a:pPr/>
              <a:t>22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209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E32076-AB54-DD42-AB81-EE05460AD3D3}" type="slidenum">
              <a:rPr lang="en-US"/>
              <a:pPr/>
              <a:t>25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059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4D6FAE-BAB2-4B44-B9CF-68A8BE4C6FBA}" type="slidenum">
              <a:rPr lang="en-US"/>
              <a:pPr/>
              <a:t>26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542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28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5EBA51-E221-6F4B-9ECF-31AD9B977258}" type="slidenum">
              <a:rPr lang="en-US"/>
              <a:pPr/>
              <a:t>29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9174B-7304-3A45-9ED1-3169AE6E584D}" type="slidenum">
              <a:rPr lang="en-US"/>
              <a:pPr/>
              <a:t>30</a:t>
            </a:fld>
            <a:endParaRPr lang="en-US"/>
          </a:p>
        </p:txBody>
      </p:sp>
      <p:sp>
        <p:nvSpPr>
          <p:cNvPr id="7475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651CC7-184B-FE41-B411-1713AAE7DA86}" type="slidenum">
              <a:rPr lang="en-US"/>
              <a:pPr/>
              <a:t>31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9EE444-6282-C242-93C0-393321149F9D}" type="slidenum">
              <a:rPr lang="en-US"/>
              <a:pPr/>
              <a:t>32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2pPr>
            <a:lvl3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3pPr>
            <a:lvl4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4pPr>
            <a:lvl5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9pPr>
          </a:lstStyle>
          <a:p>
            <a:pPr eaLnBrk="1" hangingPunct="1"/>
            <a:fld id="{2DBBC272-86A8-B54C-AFFC-48DBE25965CF}" type="slidenum">
              <a:rPr lang="en-US" sz="1200">
                <a:solidFill>
                  <a:schemeClr val="tx1"/>
                </a:solidFill>
                <a:latin typeface="Times New Roman" charset="0"/>
              </a:rPr>
              <a:pPr eaLnBrk="1" hangingPunct="1"/>
              <a:t>35</a:t>
            </a:fld>
            <a:endParaRPr lang="en-US" sz="12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2pPr>
            <a:lvl3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3pPr>
            <a:lvl4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4pPr>
            <a:lvl5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9pPr>
          </a:lstStyle>
          <a:p>
            <a:pPr eaLnBrk="1" hangingPunct="1"/>
            <a:fld id="{D86BE477-4654-8746-8CBD-AE3C40EAA3DF}" type="slidenum">
              <a:rPr lang="en-US" sz="1200">
                <a:solidFill>
                  <a:schemeClr val="tx1"/>
                </a:solidFill>
                <a:latin typeface="Times New Roman" charset="0"/>
              </a:rPr>
              <a:pPr eaLnBrk="1" hangingPunct="1"/>
              <a:t>36</a:t>
            </a:fld>
            <a:endParaRPr lang="en-US" sz="12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38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A3B974-C2D4-8B41-AE93-F0BDF356406D}" type="slidenum">
              <a:rPr lang="en-US"/>
              <a:pPr/>
              <a:t>41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54C909-A1CF-2E43-AF34-84A05567BE64}" type="slidenum">
              <a:rPr lang="en-US"/>
              <a:pPr/>
              <a:t>42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A3B974-C2D4-8B41-AE93-F0BDF356406D}" type="slidenum">
              <a:rPr lang="en-US"/>
              <a:pPr/>
              <a:t>43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AD5FB1-F71F-D44B-8F15-528B3F5166D9}" type="slidenum">
              <a:rPr lang="en-US"/>
              <a:pPr/>
              <a:t>44</a:t>
            </a:fld>
            <a:endParaRPr lang="en-US"/>
          </a:p>
        </p:txBody>
      </p:sp>
      <p:sp>
        <p:nvSpPr>
          <p:cNvPr id="8909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45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3C6E27-0B5E-554F-99E3-D944B2DAB7CD}" type="slidenum">
              <a:rPr lang="en-US"/>
              <a:pPr/>
              <a:t>46</a:t>
            </a:fld>
            <a:endParaRPr lang="en-US"/>
          </a:p>
        </p:txBody>
      </p:sp>
      <p:sp>
        <p:nvSpPr>
          <p:cNvPr id="9113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A3B974-C2D4-8B41-AE93-F0BDF356406D}" type="slidenum">
              <a:rPr lang="en-US"/>
              <a:pPr/>
              <a:t>47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5EC786-90C9-B845-9111-8E3E763FE7DB}" type="slidenum">
              <a:rPr lang="en-US"/>
              <a:pPr/>
              <a:t>50</a:t>
            </a:fld>
            <a:endParaRPr lang="en-US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651CC7-184B-FE41-B411-1713AAE7DA86}" type="slidenum">
              <a:rPr lang="en-US"/>
              <a:pPr/>
              <a:t>51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E73B70-6BD1-6D4B-9F6E-5CC283986628}" type="slidenum">
              <a:rPr lang="en-US"/>
              <a:pPr/>
              <a:t>52</a:t>
            </a:fld>
            <a:endParaRPr lang="en-US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7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307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Language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(AI615)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3462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Text Processing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F619-E88E-2A34-FC02-BB47B205C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AC933BC-45E6-C19D-4264-FD2916CE8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D7C2D-C36F-DFDD-67CD-54ACD78BFE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517AB1-2690-6B1F-8090-8FA9DD9959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92DAD0F-486E-21BF-DD76-B66CED66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6D6DF1B4-B606-316A-AA7C-6FEE93B79AF5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5F489-5CD3-94BE-70A4-F59798DF2C19}"/>
              </a:ext>
            </a:extLst>
          </p:cNvPr>
          <p:cNvSpPr txBox="1"/>
          <p:nvPr/>
        </p:nvSpPr>
        <p:spPr>
          <a:xfrm>
            <a:off x="180431" y="2551837"/>
            <a:ext cx="11485543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Basic Test Processing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and explain the basic concepts of Byte Pair Encoding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Word Normalization, Lemmatization and Stemming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the Minimum Edit Distance</a:t>
            </a:r>
          </a:p>
        </p:txBody>
      </p:sp>
    </p:spTree>
    <p:extLst>
      <p:ext uri="{BB962C8B-B14F-4D97-AF65-F5344CB8AC3E}">
        <p14:creationId xmlns:p14="http://schemas.microsoft.com/office/powerpoint/2010/main" val="332820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9DE8C-1CBC-BAD0-F4C0-A67009C52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FBA5E08-EACA-8807-5BE6-F8A951F947E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0CAE6A-86B2-4D20-D4C6-3490C23D25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38A185E-2262-76DF-6B4A-FD84AC1A2B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1DB476-9DDF-F6D1-1231-8841887F3447}"/>
              </a:ext>
            </a:extLst>
          </p:cNvPr>
          <p:cNvSpPr txBox="1"/>
          <p:nvPr/>
        </p:nvSpPr>
        <p:spPr>
          <a:xfrm>
            <a:off x="1151869" y="2886672"/>
            <a:ext cx="9888262" cy="542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21437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1200" cap="none" spc="0" normalizeH="0" baseline="0" noProof="0" dirty="0">
                <a:ln>
                  <a:noFill/>
                </a:ln>
                <a:solidFill>
                  <a:srgbClr val="004B89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Basic Text Processing</a:t>
            </a:r>
            <a:endParaRPr kumimoji="0" lang="en-US" altLang="en-US" sz="4200" b="1" i="0" u="none" strike="noStrike" kern="1200" cap="none" spc="0" normalizeH="0" baseline="0" noProof="0" dirty="0">
              <a:ln>
                <a:noFill/>
              </a:ln>
              <a:solidFill>
                <a:srgbClr val="004B89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1643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397" y="844343"/>
            <a:ext cx="8471444" cy="2019264"/>
          </a:xfrm>
        </p:spPr>
        <p:txBody>
          <a:bodyPr/>
          <a:lstStyle/>
          <a:p>
            <a:r>
              <a:rPr lang="en-US" sz="4664" dirty="0"/>
              <a:t>Basic Text Processing</a:t>
            </a:r>
            <a:endParaRPr lang="en-US" sz="4664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7" y="3886200"/>
            <a:ext cx="6784728" cy="712850"/>
          </a:xfrm>
        </p:spPr>
        <p:txBody>
          <a:bodyPr/>
          <a:lstStyle/>
          <a:p>
            <a:r>
              <a:rPr lang="en-US" sz="3816" dirty="0">
                <a:solidFill>
                  <a:srgbClr val="A4001D"/>
                </a:solidFill>
                <a:latin typeface="Calibri" charset="0"/>
              </a:rPr>
              <a:t>Byte Pair Encoding</a:t>
            </a:r>
            <a:endParaRPr lang="en-US" sz="3990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6CF8F9D-3834-7DB3-C66E-65ECC36AC9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2D3250-14D4-EE00-F6C5-C744C7368A3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910BFCB-74EE-770E-5BAE-63C0F0C0B8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0259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E2C92-2541-0E44-93DB-9508FAC01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928" y="586347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Another option for text tokenization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6B4AA-FAC2-5544-9D0A-8546AA441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1813589"/>
            <a:ext cx="7996286" cy="4038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Instead of </a:t>
            </a:r>
          </a:p>
          <a:p>
            <a:pPr marL="486296" indent="-238941"/>
            <a:r>
              <a:rPr lang="en-US" dirty="0"/>
              <a:t>white-space segmentation</a:t>
            </a:r>
          </a:p>
          <a:p>
            <a:pPr marL="486296" indent="-238941"/>
            <a:r>
              <a:rPr lang="en-US" dirty="0"/>
              <a:t>single-character segmentation </a:t>
            </a:r>
          </a:p>
          <a:p>
            <a:pPr marL="486296" indent="-238941"/>
            <a:endParaRPr lang="en-US" sz="212" dirty="0"/>
          </a:p>
          <a:p>
            <a:pPr marL="0" indent="0">
              <a:buNone/>
            </a:pPr>
            <a:r>
              <a:rPr lang="en-US" b="1" dirty="0"/>
              <a:t>Use the data </a:t>
            </a:r>
            <a:r>
              <a:rPr lang="en-US" dirty="0"/>
              <a:t>to tell us how to tokenize.</a:t>
            </a:r>
          </a:p>
          <a:p>
            <a:pPr marL="0" indent="0">
              <a:buNone/>
            </a:pPr>
            <a:endParaRPr lang="en-US" sz="212" dirty="0"/>
          </a:p>
          <a:p>
            <a:pPr marL="0" indent="0">
              <a:buNone/>
            </a:pPr>
            <a:r>
              <a:rPr lang="en-US" b="1" dirty="0" err="1"/>
              <a:t>Subword</a:t>
            </a:r>
            <a:r>
              <a:rPr lang="en-US" b="1" dirty="0"/>
              <a:t> tokenization </a:t>
            </a:r>
            <a:r>
              <a:rPr lang="en-US" dirty="0"/>
              <a:t>(because tokens can be parts of words as well as whole words)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C458F6-E404-F47E-4D48-B2D8F8B713C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6E9FBE-0F25-AA75-1384-7876C202691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AEE9F6F-12DF-63AE-7CC2-906831F312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80E2F-EE2A-E642-BFD0-9E347330A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Subword</a:t>
            </a:r>
            <a:r>
              <a:rPr lang="en-US" dirty="0"/>
              <a:t> tokenization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78749E-F2D9-8A47-AD4D-D41E36DCE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1097" y="1975130"/>
            <a:ext cx="9748684" cy="4179877"/>
          </a:xfrm>
        </p:spPr>
        <p:txBody>
          <a:bodyPr>
            <a:normAutofit/>
          </a:bodyPr>
          <a:lstStyle/>
          <a:p>
            <a:r>
              <a:rPr lang="en-US" sz="3391" dirty="0"/>
              <a:t>Three common algorithms:</a:t>
            </a:r>
          </a:p>
          <a:p>
            <a:pPr lvl="1"/>
            <a:r>
              <a:rPr lang="en-US" sz="2968" b="1" dirty="0"/>
              <a:t>Byte-Pair Encoding (BPE) </a:t>
            </a:r>
            <a:r>
              <a:rPr lang="en-US" sz="2968" dirty="0"/>
              <a:t>(</a:t>
            </a:r>
            <a:r>
              <a:rPr lang="en-US" sz="2968" dirty="0" err="1"/>
              <a:t>Sennrich</a:t>
            </a:r>
            <a:r>
              <a:rPr lang="en-US" sz="2968" dirty="0"/>
              <a:t> et al., 2016)</a:t>
            </a:r>
          </a:p>
          <a:p>
            <a:pPr lvl="1"/>
            <a:r>
              <a:rPr lang="en-US" sz="2968" b="1" dirty="0"/>
              <a:t>Unigram language modeling tokenization </a:t>
            </a:r>
            <a:r>
              <a:rPr lang="en-US" sz="2968" dirty="0"/>
              <a:t>(Kudo, 2018)</a:t>
            </a:r>
          </a:p>
          <a:p>
            <a:pPr lvl="1"/>
            <a:r>
              <a:rPr lang="en-US" sz="2968" b="1" dirty="0" err="1"/>
              <a:t>WordPiece</a:t>
            </a:r>
            <a:r>
              <a:rPr lang="en-US" sz="2968" b="1" dirty="0"/>
              <a:t> </a:t>
            </a:r>
            <a:r>
              <a:rPr lang="en-US" sz="2968" dirty="0"/>
              <a:t>(Schuster and Nakajima, 2012)</a:t>
            </a:r>
          </a:p>
          <a:p>
            <a:r>
              <a:rPr lang="en-US" sz="3180" dirty="0"/>
              <a:t>All have 2 parts:</a:t>
            </a:r>
          </a:p>
          <a:p>
            <a:pPr lvl="1"/>
            <a:r>
              <a:rPr lang="en-US" sz="2756" dirty="0"/>
              <a:t>A token </a:t>
            </a:r>
            <a:r>
              <a:rPr lang="en-US" sz="2756" b="1" dirty="0"/>
              <a:t>learner</a:t>
            </a:r>
            <a:r>
              <a:rPr lang="en-US" sz="2756" dirty="0"/>
              <a:t> that takes a raw training corpus and induces a vocabulary (a set of tokens). </a:t>
            </a:r>
          </a:p>
          <a:p>
            <a:pPr lvl="1"/>
            <a:r>
              <a:rPr lang="en-US" sz="2756" dirty="0"/>
              <a:t>A token </a:t>
            </a:r>
            <a:r>
              <a:rPr lang="en-US" sz="2756" b="1" dirty="0" err="1"/>
              <a:t>segmenter</a:t>
            </a:r>
            <a:r>
              <a:rPr lang="en-US" sz="2756" dirty="0"/>
              <a:t> that takes a raw test sentence and tokenizes it according to that vocabulary</a:t>
            </a:r>
            <a:endParaRPr lang="en-US" sz="3710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E3594A1-70E7-5054-56B5-9459E8B2B07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4EE149-CD54-6AD2-F27A-5E59F95F44A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C92EFB6-DBEE-04FC-4756-E3FC879ED4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25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06DBC-1841-5A4A-8BA4-FBF3E9823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9087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Byte Pair Encoding (BPE) token learner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05ACC-321F-EA41-89C7-743AA17FB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2329093"/>
            <a:ext cx="7996286" cy="40529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Let vocabulary be the set of all individual characters </a:t>
            </a:r>
          </a:p>
          <a:p>
            <a:pPr marL="0" indent="0">
              <a:buNone/>
            </a:pPr>
            <a:r>
              <a:rPr lang="en-US" dirty="0"/>
              <a:t>	= {A, B, C, D,…, a, b, c, d….}</a:t>
            </a:r>
          </a:p>
          <a:p>
            <a:r>
              <a:rPr lang="en-US" dirty="0"/>
              <a:t>Repeat:</a:t>
            </a:r>
          </a:p>
          <a:p>
            <a:pPr lvl="1"/>
            <a:r>
              <a:rPr lang="en-US" dirty="0"/>
              <a:t>Choose the two symbols that are most frequently adjacent in the training corpus (say 'A', 'B') </a:t>
            </a:r>
          </a:p>
          <a:p>
            <a:pPr lvl="1"/>
            <a:r>
              <a:rPr lang="en-US" dirty="0"/>
              <a:t>Add a new merged symbol 'AB' to the vocabulary</a:t>
            </a:r>
          </a:p>
          <a:p>
            <a:pPr lvl="1"/>
            <a:r>
              <a:rPr lang="en-US" dirty="0"/>
              <a:t>Replace every adjacent 'A' 'B' in the corpus with 'AB'. </a:t>
            </a:r>
          </a:p>
          <a:p>
            <a:r>
              <a:rPr lang="en-US" dirty="0"/>
              <a:t>Until </a:t>
            </a:r>
            <a:r>
              <a:rPr lang="en-US" i="1" dirty="0"/>
              <a:t>k </a:t>
            </a:r>
            <a:r>
              <a:rPr lang="en-US" dirty="0"/>
              <a:t>merges have been done.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58A627-65D3-3904-1BA6-128AD0EC4F8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9BAC36-5761-00FD-E0D7-7A1D413C0CB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DCB84F-A345-791A-BE63-8744BC5A6B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53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429E5-EBD9-2046-8D47-165ECF0A3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r>
              <a:rPr lang="en-US" dirty="0"/>
              <a:t>BPE token learner algorithm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8AC05B-9311-E047-9AE9-2A8C66589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2669" y="2734326"/>
            <a:ext cx="9326663" cy="3358709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DBFCCF6-7E93-84C2-5E74-F4957715816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9C156E-E46C-D375-51D5-5D1802F78B4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8A4304F-B811-DE23-C09B-9F437118C2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807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78A24-0632-6C4C-9278-CCFE919BD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0594"/>
            <a:ext cx="10515600" cy="1325563"/>
          </a:xfrm>
        </p:spPr>
        <p:txBody>
          <a:bodyPr/>
          <a:lstStyle/>
          <a:p>
            <a:r>
              <a:rPr lang="en-US" dirty="0"/>
              <a:t>Byte Pair Encoding (BPE) Addendum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FD168-797C-4143-B522-B6C4D3E19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9109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Most </a:t>
            </a:r>
            <a:r>
              <a:rPr lang="en-US" dirty="0" err="1"/>
              <a:t>subword</a:t>
            </a:r>
            <a:r>
              <a:rPr lang="en-US" dirty="0"/>
              <a:t> algorithms are run inside space-separated tokens.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So we commonly first add a special end-of-word symbol '__' before space in training corpus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Next, separate into letters.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10B9BB-C01D-37D2-A60F-99809EBEB6C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1B5836-A6C1-1983-0A85-1E8361909C7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28F128E-4A32-963C-6127-93E164BFAC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6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3831"/>
            <a:ext cx="10515600" cy="1325563"/>
          </a:xfrm>
        </p:spPr>
        <p:txBody>
          <a:bodyPr/>
          <a:lstStyle/>
          <a:p>
            <a:r>
              <a:rPr lang="en-US" dirty="0"/>
              <a:t>BPE token learner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7611C3-7B80-1C45-B664-B5629AD86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9590" y="4427044"/>
            <a:ext cx="7821283" cy="195532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C99552-7DC1-C54E-B3E5-539CFEA0A21D}"/>
              </a:ext>
            </a:extLst>
          </p:cNvPr>
          <p:cNvSpPr txBox="1"/>
          <p:nvPr/>
        </p:nvSpPr>
        <p:spPr>
          <a:xfrm>
            <a:off x="1976702" y="2020755"/>
            <a:ext cx="8803991" cy="1315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26" dirty="0"/>
              <a:t>Original (very fascinating🙄) corpus:</a:t>
            </a:r>
          </a:p>
          <a:p>
            <a:endParaRPr lang="en-US" sz="1272" dirty="0"/>
          </a:p>
          <a:p>
            <a:r>
              <a:rPr lang="en-US" sz="2226" dirty="0">
                <a:solidFill>
                  <a:srgbClr val="0070C0"/>
                </a:solidFill>
              </a:rPr>
              <a:t>low low low low low lowest lowest newer newer newer        newer newer newer wider wider wider new new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949512" y="3640899"/>
            <a:ext cx="6328784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Add end-of-word tokens, resulting in this vocabulary: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21AB7C-CB5B-E247-A6C1-2C4936EAC2CF}"/>
              </a:ext>
            </a:extLst>
          </p:cNvPr>
          <p:cNvSpPr txBox="1"/>
          <p:nvPr/>
        </p:nvSpPr>
        <p:spPr>
          <a:xfrm>
            <a:off x="3042873" y="4318676"/>
            <a:ext cx="1908984" cy="426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73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E8A0ED8-55BB-9B44-954F-8045E8920ACF}"/>
              </a:ext>
            </a:extLst>
          </p:cNvPr>
          <p:cNvSpPr/>
          <p:nvPr/>
        </p:nvSpPr>
        <p:spPr>
          <a:xfrm>
            <a:off x="2000934" y="4407317"/>
            <a:ext cx="3004665" cy="19553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26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C9ABB9-DAA1-E82D-C905-729F08FDCB6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E75869-3C3E-019A-1E32-98868F05BF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6210827-973B-DB2F-F11F-41D0DDB9AD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91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3329"/>
            <a:ext cx="10515600" cy="1325563"/>
          </a:xfrm>
        </p:spPr>
        <p:txBody>
          <a:bodyPr/>
          <a:lstStyle/>
          <a:p>
            <a:r>
              <a:rPr lang="en-US" dirty="0"/>
              <a:t>BPE token learner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7611C3-7B80-1C45-B664-B5629AD86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8663" y="2122609"/>
            <a:ext cx="6818382" cy="170459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895932" y="3921797"/>
            <a:ext cx="1926105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Merge </a:t>
            </a:r>
            <a:r>
              <a:rPr lang="en-US" sz="2226" dirty="0">
                <a:solidFill>
                  <a:srgbClr val="0070C0"/>
                </a:solidFill>
              </a:rPr>
              <a:t>e r</a:t>
            </a:r>
            <a:r>
              <a:rPr lang="en-US" sz="2226" dirty="0"/>
              <a:t> to </a:t>
            </a:r>
            <a:r>
              <a:rPr lang="en-US" sz="2226" dirty="0">
                <a:solidFill>
                  <a:srgbClr val="0070C0"/>
                </a:solidFill>
              </a:rPr>
              <a:t>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99515-8604-9541-A4AB-613A44530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663" y="4617449"/>
            <a:ext cx="7485399" cy="17045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192BB19-A251-D16A-0366-0038BB900F6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786C6-C7A4-1900-82BA-73BCD44225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A28AC6B-C9D8-1C58-7AA5-80145774DF3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33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BPE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895932" y="3980793"/>
            <a:ext cx="2275559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Merge </a:t>
            </a:r>
            <a:r>
              <a:rPr lang="en-US" sz="2226" dirty="0">
                <a:solidFill>
                  <a:srgbClr val="0070C0"/>
                </a:solidFill>
              </a:rPr>
              <a:t>er  _</a:t>
            </a:r>
            <a:r>
              <a:rPr lang="en-US" sz="2226" dirty="0"/>
              <a:t> to </a:t>
            </a:r>
            <a:r>
              <a:rPr lang="en-US" sz="2226" dirty="0">
                <a:solidFill>
                  <a:srgbClr val="0070C0"/>
                </a:solidFill>
              </a:rPr>
              <a:t>er_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99515-8604-9541-A4AB-613A44530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089" y="2276546"/>
            <a:ext cx="7485399" cy="17045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5EFE4E-8F11-7E47-BFCD-4990551A4E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1591" y="4639326"/>
            <a:ext cx="6558570" cy="171305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EDEB15-A6CB-9C94-716E-10F792D1943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678470-3192-9761-6DFC-FC48542C94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46B7CEF-4FCD-30E6-E91D-8A2865F441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527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73047"/>
            <a:ext cx="10515600" cy="1325563"/>
          </a:xfrm>
        </p:spPr>
        <p:txBody>
          <a:bodyPr/>
          <a:lstStyle/>
          <a:p>
            <a:r>
              <a:rPr lang="en-US" dirty="0"/>
              <a:t>BPE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895932" y="4231515"/>
            <a:ext cx="2156937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Merge </a:t>
            </a:r>
            <a:r>
              <a:rPr lang="en-US" sz="2226" dirty="0">
                <a:solidFill>
                  <a:srgbClr val="0070C0"/>
                </a:solidFill>
              </a:rPr>
              <a:t>n  e  </a:t>
            </a:r>
            <a:r>
              <a:rPr lang="en-US" sz="2226" dirty="0"/>
              <a:t>to </a:t>
            </a:r>
            <a:r>
              <a:rPr lang="en-US" sz="2226" dirty="0">
                <a:solidFill>
                  <a:srgbClr val="0070C0"/>
                </a:solidFill>
              </a:rPr>
              <a:t>ne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35EFE4E-8F11-7E47-BFCD-4990551A4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830" y="2518455"/>
            <a:ext cx="6558570" cy="17130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608184-02FD-BF40-ADBB-FA548AF57B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525" y="4783087"/>
            <a:ext cx="6901180" cy="171305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EA54D95-FE8E-563B-506D-606E81D5753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D227D8-504F-C231-95F7-29E77A6AC8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6B34DE4-6CF0-C982-6535-41CAE8708F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822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r>
              <a:rPr lang="en-US" dirty="0"/>
              <a:t>BPE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792757" y="2689812"/>
            <a:ext cx="2623732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The next merges are:</a:t>
            </a:r>
            <a:endParaRPr lang="en-US" sz="2226" dirty="0">
              <a:solidFill>
                <a:srgbClr val="0070C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0A4A93-7DFF-3846-92BE-BD84C7DA0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620" y="3613592"/>
            <a:ext cx="9198036" cy="200580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4530F0F-81C9-B81A-454A-7DD96E4E5A9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DEA272-A63A-CA9A-A838-8F240AD0B46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3AD355F-1C75-DC26-8251-B6C93FEE7F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681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429E5-EBD9-2046-8D47-165ECF0A3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BPE token </a:t>
            </a:r>
            <a:r>
              <a:rPr lang="en-US" b="1" dirty="0" err="1"/>
              <a:t>segmenter</a:t>
            </a:r>
            <a:r>
              <a:rPr lang="en-US" dirty="0"/>
              <a:t> algorithm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5B8AEF-E371-1D41-B310-325C6FF25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2263761"/>
            <a:ext cx="8416292" cy="42953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On the test data, run each merge learned from the training data:</a:t>
            </a:r>
          </a:p>
          <a:p>
            <a:pPr lvl="1"/>
            <a:r>
              <a:rPr lang="en-US" dirty="0"/>
              <a:t>Greedily</a:t>
            </a:r>
          </a:p>
          <a:p>
            <a:pPr lvl="1"/>
            <a:r>
              <a:rPr lang="en-US" dirty="0"/>
              <a:t>In the order we learned them</a:t>
            </a:r>
          </a:p>
          <a:p>
            <a:pPr lvl="1"/>
            <a:r>
              <a:rPr lang="en-US" dirty="0"/>
              <a:t>(test frequencies don't play a role)</a:t>
            </a:r>
          </a:p>
          <a:p>
            <a:pPr marL="0" indent="0">
              <a:buNone/>
            </a:pPr>
            <a:r>
              <a:rPr lang="en-US" dirty="0"/>
              <a:t>So: merge every </a:t>
            </a:r>
            <a:r>
              <a:rPr lang="en-US" dirty="0">
                <a:solidFill>
                  <a:srgbClr val="0070C0"/>
                </a:solidFill>
              </a:rPr>
              <a:t>e r</a:t>
            </a:r>
            <a:r>
              <a:rPr lang="en-US" dirty="0"/>
              <a:t> to </a:t>
            </a:r>
            <a:r>
              <a:rPr lang="en-US" dirty="0">
                <a:solidFill>
                  <a:srgbClr val="0070C0"/>
                </a:solidFill>
              </a:rPr>
              <a:t>er</a:t>
            </a:r>
            <a:r>
              <a:rPr lang="en-US" dirty="0"/>
              <a:t>, then merge </a:t>
            </a:r>
            <a:r>
              <a:rPr lang="en-US" dirty="0">
                <a:solidFill>
                  <a:srgbClr val="0070C0"/>
                </a:solidFill>
              </a:rPr>
              <a:t>er _</a:t>
            </a:r>
            <a:r>
              <a:rPr lang="en-US" dirty="0"/>
              <a:t> to </a:t>
            </a:r>
            <a:r>
              <a:rPr lang="en-US" dirty="0">
                <a:solidFill>
                  <a:srgbClr val="0070C0"/>
                </a:solidFill>
              </a:rPr>
              <a:t>er_</a:t>
            </a:r>
            <a:r>
              <a:rPr lang="en-US" dirty="0"/>
              <a:t>, etc.</a:t>
            </a:r>
          </a:p>
          <a:p>
            <a:r>
              <a:rPr lang="en-US" dirty="0"/>
              <a:t>Result: </a:t>
            </a:r>
          </a:p>
          <a:p>
            <a:pPr lvl="1"/>
            <a:r>
              <a:rPr lang="en-US" dirty="0"/>
              <a:t>Test set "n e w e r _" would be tokenized as a full word </a:t>
            </a:r>
          </a:p>
          <a:p>
            <a:pPr lvl="1"/>
            <a:r>
              <a:rPr lang="en-US" dirty="0"/>
              <a:t>Test set "l o w e r _" would be two tokens: "low er_"</a:t>
            </a:r>
          </a:p>
          <a:p>
            <a:pPr lvl="1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E10388-A1B2-D846-0846-EB2C480683D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41F58E-DC31-C519-24A1-4524A1001A1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D14C014-548E-819D-DF5C-3EE9BFADC4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25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8DEA7-451E-6347-9C19-730043A72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32041"/>
            <a:ext cx="10515600" cy="1325563"/>
          </a:xfrm>
        </p:spPr>
        <p:txBody>
          <a:bodyPr/>
          <a:lstStyle/>
          <a:p>
            <a:r>
              <a:rPr lang="en-US" dirty="0"/>
              <a:t>Properties of BPE tokens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E7779-027C-FC46-B2AE-347809E23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2742046"/>
            <a:ext cx="8658604" cy="36346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Usually include frequent words</a:t>
            </a:r>
          </a:p>
          <a:p>
            <a:pPr marL="0" indent="0">
              <a:buNone/>
            </a:pPr>
            <a:r>
              <a:rPr lang="en-US" dirty="0"/>
              <a:t>And frequent </a:t>
            </a:r>
            <a:r>
              <a:rPr lang="en-US" dirty="0" err="1"/>
              <a:t>subwords</a:t>
            </a:r>
            <a:endParaRPr lang="en-US" dirty="0"/>
          </a:p>
          <a:p>
            <a:pPr marL="486296" indent="-238941"/>
            <a:r>
              <a:rPr lang="en-US" dirty="0"/>
              <a:t>Which are often morphemes like </a:t>
            </a:r>
            <a:r>
              <a:rPr lang="en-US" i="1" dirty="0"/>
              <a:t>-</a:t>
            </a:r>
            <a:r>
              <a:rPr lang="en-US" i="1" dirty="0" err="1"/>
              <a:t>est</a:t>
            </a:r>
            <a:r>
              <a:rPr lang="en-US" i="1" dirty="0"/>
              <a:t> </a:t>
            </a:r>
            <a:r>
              <a:rPr lang="en-US" dirty="0"/>
              <a:t>or </a:t>
            </a:r>
            <a:r>
              <a:rPr lang="en-US" i="1" dirty="0"/>
              <a:t>–er</a:t>
            </a:r>
          </a:p>
          <a:p>
            <a:pPr marL="0" indent="0">
              <a:buNone/>
            </a:pPr>
            <a:r>
              <a:rPr lang="en-US" dirty="0"/>
              <a:t>A </a:t>
            </a:r>
            <a:r>
              <a:rPr lang="en-US" b="1" dirty="0"/>
              <a:t>morpheme </a:t>
            </a:r>
            <a:r>
              <a:rPr lang="en-US" dirty="0"/>
              <a:t>is the smallest meaning-bearing unit of a language</a:t>
            </a:r>
          </a:p>
          <a:p>
            <a:pPr marL="486296" indent="-238941"/>
            <a:r>
              <a:rPr lang="en-US" i="1" dirty="0"/>
              <a:t>unlikeliest </a:t>
            </a:r>
            <a:r>
              <a:rPr lang="en-US" dirty="0"/>
              <a:t>has 3 morphemes </a:t>
            </a:r>
            <a:r>
              <a:rPr lang="en-US" i="1" dirty="0"/>
              <a:t>un-</a:t>
            </a:r>
            <a:r>
              <a:rPr lang="en-US" dirty="0"/>
              <a:t>, </a:t>
            </a:r>
            <a:r>
              <a:rPr lang="en-US" i="1" dirty="0"/>
              <a:t>likely</a:t>
            </a:r>
            <a:r>
              <a:rPr lang="en-US" dirty="0"/>
              <a:t>, and </a:t>
            </a:r>
            <a:r>
              <a:rPr lang="en-US" i="1" dirty="0"/>
              <a:t>-</a:t>
            </a:r>
            <a:r>
              <a:rPr lang="en-US" i="1" dirty="0" err="1"/>
              <a:t>est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59F3BF-38F6-AE79-B22B-91741DCEB0C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8E3C6E-2B0F-C536-E1A3-F909E581C93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21A136-1ABC-FD03-6C86-23BBEB8114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24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04244" y="1494477"/>
            <a:ext cx="6270699" cy="1376886"/>
          </a:xfrm>
        </p:spPr>
        <p:txBody>
          <a:bodyPr>
            <a:normAutofit/>
          </a:bodyPr>
          <a:lstStyle/>
          <a:p>
            <a:r>
              <a:rPr lang="en-US" sz="4664" dirty="0"/>
              <a:t>Basic Text Processing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18228" y="2967309"/>
            <a:ext cx="6445203" cy="1817338"/>
          </a:xfrm>
        </p:spPr>
        <p:txBody>
          <a:bodyPr>
            <a:normAutofit/>
          </a:bodyPr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Word Normalization, Lemmatization and Stemming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7042BB-C269-3349-CD62-3F5D0851390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A73C05-F0F9-0218-6083-F6A9EA43162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383E8D6-7176-BAD8-1706-32B6926871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30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050"/>
          <p:cNvSpPr>
            <a:spLocks noGrp="1" noChangeArrowheads="1"/>
          </p:cNvSpPr>
          <p:nvPr>
            <p:ph type="title"/>
          </p:nvPr>
        </p:nvSpPr>
        <p:spPr>
          <a:xfrm>
            <a:off x="2122089" y="1252643"/>
            <a:ext cx="8400138" cy="787513"/>
          </a:xfrm>
        </p:spPr>
        <p:txBody>
          <a:bodyPr/>
          <a:lstStyle/>
          <a:p>
            <a:pPr eaLnBrk="1" hangingPunct="1"/>
            <a:r>
              <a:rPr lang="en-US" dirty="0"/>
              <a:t>Word Normalization</a:t>
            </a:r>
          </a:p>
        </p:txBody>
      </p:sp>
      <p:sp>
        <p:nvSpPr>
          <p:cNvPr id="35843" name="Rectangle 2051"/>
          <p:cNvSpPr>
            <a:spLocks noGrp="1" noChangeArrowheads="1"/>
          </p:cNvSpPr>
          <p:nvPr>
            <p:ph idx="1"/>
          </p:nvPr>
        </p:nvSpPr>
        <p:spPr>
          <a:xfrm>
            <a:off x="838200" y="2223829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sym typeface="Symbol" charset="2"/>
              </a:rPr>
              <a:t>Putting words/tokens in a standard format</a:t>
            </a:r>
          </a:p>
          <a:p>
            <a:pPr lvl="2" eaLnBrk="1" hangingPunct="1"/>
            <a:r>
              <a:rPr lang="en-US" sz="2544" dirty="0">
                <a:sym typeface="Symbol" charset="2"/>
              </a:rPr>
              <a:t>U.S.A. or USA</a:t>
            </a:r>
          </a:p>
          <a:p>
            <a:pPr lvl="2" eaLnBrk="1" hangingPunct="1"/>
            <a:r>
              <a:rPr lang="en-US" sz="2544" dirty="0" err="1">
                <a:sym typeface="Symbol" charset="2"/>
              </a:rPr>
              <a:t>uhhuh</a:t>
            </a:r>
            <a:r>
              <a:rPr lang="en-US" sz="2544" dirty="0">
                <a:sym typeface="Symbol" charset="2"/>
              </a:rPr>
              <a:t> or uh-huh</a:t>
            </a:r>
          </a:p>
          <a:p>
            <a:pPr lvl="2" eaLnBrk="1" hangingPunct="1"/>
            <a:r>
              <a:rPr lang="en-US" sz="2544" dirty="0">
                <a:sym typeface="Symbol" charset="2"/>
              </a:rPr>
              <a:t>Fed or fed</a:t>
            </a:r>
          </a:p>
          <a:p>
            <a:pPr lvl="2" eaLnBrk="1" hangingPunct="1"/>
            <a:r>
              <a:rPr lang="en-US" sz="2544" dirty="0">
                <a:sym typeface="Symbol" charset="2"/>
              </a:rPr>
              <a:t>am, is, be, are </a:t>
            </a:r>
          </a:p>
          <a:p>
            <a:pPr lvl="1" eaLnBrk="1" hangingPunct="1"/>
            <a:endParaRPr lang="en-US" sz="1908" dirty="0">
              <a:sym typeface="Symbol" charset="2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5B704A5-E16C-4184-D59F-22A65121616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907322-30C5-D39A-8D84-2C168934C35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B79842F-0619-DD89-985F-73ADFFE155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18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title"/>
          </p:nvPr>
        </p:nvSpPr>
        <p:spPr>
          <a:xfrm>
            <a:off x="838200" y="748579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Case folding</a:t>
            </a:r>
          </a:p>
        </p:txBody>
      </p:sp>
      <p:sp>
        <p:nvSpPr>
          <p:cNvPr id="36867" name="Rectangle 7"/>
          <p:cNvSpPr>
            <a:spLocks noGrp="1" noChangeArrowheads="1"/>
          </p:cNvSpPr>
          <p:nvPr>
            <p:ph idx="1"/>
          </p:nvPr>
        </p:nvSpPr>
        <p:spPr>
          <a:xfrm>
            <a:off x="838200" y="2209079"/>
            <a:ext cx="10515600" cy="4351338"/>
          </a:xfrm>
        </p:spPr>
        <p:txBody>
          <a:bodyPr/>
          <a:lstStyle/>
          <a:p>
            <a:pPr eaLnBrk="1" hangingPunct="1"/>
            <a:r>
              <a:rPr lang="en-US" sz="2968" dirty="0"/>
              <a:t>Applications like IR: reduce all letters to lower case</a:t>
            </a:r>
          </a:p>
          <a:p>
            <a:pPr lvl="1" eaLnBrk="1" hangingPunct="1"/>
            <a:r>
              <a:rPr lang="en-US" sz="2544" dirty="0"/>
              <a:t>Since users tend to use lower case</a:t>
            </a:r>
          </a:p>
          <a:p>
            <a:pPr lvl="1" eaLnBrk="1" hangingPunct="1"/>
            <a:r>
              <a:rPr lang="en-US" sz="2544" dirty="0"/>
              <a:t>Possible exception: upper case in mid-sentence?</a:t>
            </a:r>
          </a:p>
          <a:p>
            <a:pPr lvl="2" eaLnBrk="1" hangingPunct="1"/>
            <a:r>
              <a:rPr lang="en-US" sz="2120" dirty="0"/>
              <a:t>e.g., </a:t>
            </a:r>
            <a:r>
              <a:rPr lang="en-US" sz="2120" b="1" i="1" dirty="0"/>
              <a:t>General Motors</a:t>
            </a:r>
          </a:p>
          <a:p>
            <a:pPr lvl="2" eaLnBrk="1" hangingPunct="1"/>
            <a:r>
              <a:rPr lang="en-US" sz="2120" b="1" i="1" dirty="0"/>
              <a:t>Fed</a:t>
            </a:r>
            <a:r>
              <a:rPr lang="en-US" sz="2120" dirty="0"/>
              <a:t> vs. </a:t>
            </a:r>
            <a:r>
              <a:rPr lang="en-US" sz="2120" b="1" i="1" dirty="0"/>
              <a:t>fed</a:t>
            </a:r>
          </a:p>
          <a:p>
            <a:pPr lvl="2" eaLnBrk="1" hangingPunct="1"/>
            <a:r>
              <a:rPr lang="en-US" sz="2120" b="1" i="1" dirty="0"/>
              <a:t>SAIL</a:t>
            </a:r>
            <a:r>
              <a:rPr lang="en-US" sz="2120" dirty="0"/>
              <a:t> vs. </a:t>
            </a:r>
            <a:r>
              <a:rPr lang="en-US" sz="2120" b="1" i="1" dirty="0"/>
              <a:t>sail</a:t>
            </a:r>
          </a:p>
          <a:p>
            <a:r>
              <a:rPr lang="en-US" sz="2968" dirty="0"/>
              <a:t>For sentiment analysis, MT, Information extraction</a:t>
            </a:r>
          </a:p>
          <a:p>
            <a:pPr lvl="1"/>
            <a:r>
              <a:rPr lang="en-US" sz="2544" dirty="0"/>
              <a:t>Case is helpful (</a:t>
            </a:r>
            <a:r>
              <a:rPr lang="en-US" sz="2544" b="1" i="1" dirty="0"/>
              <a:t>US</a:t>
            </a:r>
            <a:r>
              <a:rPr lang="en-US" sz="2544" dirty="0"/>
              <a:t> versus </a:t>
            </a:r>
            <a:r>
              <a:rPr lang="en-US" sz="2544" b="1" i="1" dirty="0"/>
              <a:t>us </a:t>
            </a:r>
            <a:r>
              <a:rPr lang="en-US" sz="2544" dirty="0"/>
              <a:t>is important)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F4984A7-44EA-9EA4-2B8F-95D3638CBC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0ABCC2-BD14-E938-D66E-E5FDD0DBF50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2A7E73-0113-E844-F23B-53C7527035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34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99308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Lemmatization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122089" y="2690084"/>
            <a:ext cx="8820145" cy="3796216"/>
          </a:xfrm>
        </p:spPr>
        <p:txBody>
          <a:bodyPr>
            <a:normAutofit/>
          </a:bodyPr>
          <a:lstStyle/>
          <a:p>
            <a:pPr marL="0" indent="0">
              <a:spcBef>
                <a:spcPts val="318"/>
              </a:spcBef>
              <a:buNone/>
            </a:pPr>
            <a:r>
              <a:rPr lang="en-US" dirty="0"/>
              <a:t>Represent all words as their lemma, their shared root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	= dictionary headword form:</a:t>
            </a:r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sz="2544" i="1" dirty="0"/>
              <a:t>am, are,</a:t>
            </a:r>
            <a:r>
              <a:rPr lang="en-US" sz="2544" dirty="0"/>
              <a:t> </a:t>
            </a:r>
            <a:r>
              <a:rPr lang="en-US" sz="2544" i="1" dirty="0"/>
              <a:t>is </a:t>
            </a: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i="1" dirty="0"/>
              <a:t>be</a:t>
            </a:r>
            <a:endParaRPr lang="en-US" sz="2544" dirty="0"/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sz="2544" i="1" dirty="0"/>
              <a:t>car, cars, car's</a:t>
            </a:r>
            <a:r>
              <a:rPr lang="en-US" sz="2544" dirty="0"/>
              <a:t>, </a:t>
            </a:r>
            <a:r>
              <a:rPr lang="en-US" sz="2544" i="1" dirty="0"/>
              <a:t>cars'</a:t>
            </a:r>
            <a:r>
              <a:rPr lang="en-US" sz="2544" dirty="0"/>
              <a:t> </a:t>
            </a: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i="1" dirty="0"/>
              <a:t>car</a:t>
            </a:r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dirty="0"/>
              <a:t>Spanish </a:t>
            </a:r>
            <a:r>
              <a:rPr lang="en-US" dirty="0" err="1">
                <a:solidFill>
                  <a:srgbClr val="A50021"/>
                </a:solidFill>
              </a:rPr>
              <a:t>quiero</a:t>
            </a:r>
            <a:r>
              <a:rPr lang="en-US" dirty="0"/>
              <a:t> (‘I want’), </a:t>
            </a:r>
            <a:r>
              <a:rPr lang="en-US" dirty="0" err="1">
                <a:solidFill>
                  <a:srgbClr val="A50021"/>
                </a:solidFill>
              </a:rPr>
              <a:t>quieres</a:t>
            </a:r>
            <a:r>
              <a:rPr lang="en-US" dirty="0"/>
              <a:t> (‘you want’) </a:t>
            </a:r>
          </a:p>
          <a:p>
            <a:pPr marL="450960" lvl="3" indent="0">
              <a:spcBef>
                <a:spcPts val="530"/>
              </a:spcBef>
              <a:spcAft>
                <a:spcPts val="530"/>
              </a:spcAft>
              <a:buNone/>
            </a:pP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dirty="0" err="1">
                <a:solidFill>
                  <a:srgbClr val="A50021"/>
                </a:solidFill>
              </a:rPr>
              <a:t>querer</a:t>
            </a:r>
            <a:r>
              <a:rPr lang="en-US" sz="2544" dirty="0"/>
              <a:t> ‘want'</a:t>
            </a:r>
            <a:endParaRPr lang="en-US" sz="2544" i="1" dirty="0"/>
          </a:p>
          <a:p>
            <a:pPr>
              <a:spcBef>
                <a:spcPts val="530"/>
              </a:spcBef>
              <a:spcAft>
                <a:spcPts val="530"/>
              </a:spcAft>
            </a:pPr>
            <a:endParaRPr lang="en-US" sz="212" i="1" dirty="0"/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i="1" dirty="0"/>
              <a:t>He is reading detective stories </a:t>
            </a:r>
          </a:p>
          <a:p>
            <a:pPr marL="489662" lvl="3" indent="0">
              <a:spcBef>
                <a:spcPts val="530"/>
              </a:spcBef>
              <a:spcAft>
                <a:spcPts val="530"/>
              </a:spcAft>
              <a:buNone/>
            </a:pP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i="1" dirty="0"/>
              <a:t>He be read detective story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DA0918-549E-634F-A7F3-0CB4DE71349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40603B-38F0-53A6-47F1-A3B8C30E1F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08D8254-D9A1-6050-EF66-B57B5AAEF9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0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2394316" y="909137"/>
            <a:ext cx="8577833" cy="72120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Lemmatization is done by Morphological Parsing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1960548" y="2226541"/>
            <a:ext cx="8577833" cy="4556932"/>
          </a:xfrm>
        </p:spPr>
        <p:txBody>
          <a:bodyPr>
            <a:normAutofit/>
          </a:bodyPr>
          <a:lstStyle/>
          <a:p>
            <a:r>
              <a:rPr lang="en-US" sz="3180" dirty="0"/>
              <a:t>Morphemes:</a:t>
            </a:r>
          </a:p>
          <a:p>
            <a:pPr lvl="1"/>
            <a:r>
              <a:rPr lang="en-US" sz="2544" dirty="0"/>
              <a:t>The small meaningful units that make up words</a:t>
            </a:r>
          </a:p>
          <a:p>
            <a:pPr lvl="1"/>
            <a:r>
              <a:rPr lang="en-US" sz="2544" b="1" dirty="0">
                <a:solidFill>
                  <a:srgbClr val="FF0000"/>
                </a:solidFill>
              </a:rPr>
              <a:t>Stems</a:t>
            </a:r>
            <a:r>
              <a:rPr lang="en-US" sz="2544" dirty="0"/>
              <a:t>: The core meaning-bearing units</a:t>
            </a:r>
          </a:p>
          <a:p>
            <a:pPr lvl="1"/>
            <a:r>
              <a:rPr lang="en-US" sz="2544" b="1" dirty="0">
                <a:solidFill>
                  <a:srgbClr val="FF0000"/>
                </a:solidFill>
              </a:rPr>
              <a:t>Affixes</a:t>
            </a:r>
            <a:r>
              <a:rPr lang="en-US" sz="2544" dirty="0"/>
              <a:t>: </a:t>
            </a:r>
            <a:r>
              <a:rPr lang="en-US" dirty="0"/>
              <a:t>Parts</a:t>
            </a:r>
            <a:r>
              <a:rPr lang="en-US" sz="2544" dirty="0"/>
              <a:t> that adhere to stems, often with grammatical functions</a:t>
            </a:r>
          </a:p>
          <a:p>
            <a:r>
              <a:rPr lang="en-US" sz="3180" dirty="0"/>
              <a:t>Morphological Parsers:</a:t>
            </a:r>
          </a:p>
          <a:p>
            <a:pPr marL="472838" lvl="1" indent="0">
              <a:buNone/>
            </a:pPr>
            <a:r>
              <a:rPr lang="en-US" dirty="0"/>
              <a:t>Ex: Parse</a:t>
            </a:r>
            <a:r>
              <a:rPr lang="en-US" i="1" dirty="0"/>
              <a:t>  cats </a:t>
            </a:r>
            <a:r>
              <a:rPr lang="en-US" dirty="0"/>
              <a:t>into two morphemes </a:t>
            </a:r>
            <a:r>
              <a:rPr lang="en-US" i="1" dirty="0"/>
              <a:t>cat </a:t>
            </a:r>
            <a:r>
              <a:rPr lang="en-US" dirty="0"/>
              <a:t>and </a:t>
            </a:r>
            <a:r>
              <a:rPr lang="en-US" i="1" dirty="0"/>
              <a:t>s</a:t>
            </a:r>
            <a:endParaRPr lang="en-US" dirty="0"/>
          </a:p>
          <a:p>
            <a:pPr marL="472838" lvl="1" indent="0">
              <a:buNone/>
            </a:pPr>
            <a:r>
              <a:rPr lang="en-US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F2475B-B675-0539-592F-7F448BB394B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692149-3C78-2F4C-0ED2-D3301F136FA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31E72C-4D49-2952-DEF6-D76E12D6A9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4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073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Stemming </a:t>
            </a:r>
            <a:r>
              <a:rPr lang="en-US" sz="3264" dirty="0"/>
              <a:t>(simplified form of lemmatization)</a:t>
            </a:r>
            <a:endParaRPr lang="en-US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2121416" y="2182049"/>
            <a:ext cx="7996286" cy="3634675"/>
          </a:xfrm>
        </p:spPr>
        <p:txBody>
          <a:bodyPr/>
          <a:lstStyle/>
          <a:p>
            <a:pPr eaLnBrk="1" hangingPunct="1"/>
            <a:r>
              <a:rPr lang="en-US" dirty="0"/>
              <a:t>Reduce terms to stems, chopping off affixes crudely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074301" y="2503872"/>
            <a:ext cx="184731" cy="43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 sz="2226">
              <a:latin typeface="Arial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1619965" y="3587793"/>
            <a:ext cx="4329302" cy="2147511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r>
              <a:rPr lang="en-US" sz="2226" dirty="0"/>
              <a:t>This was not the map we found in Billy </a:t>
            </a:r>
            <a:r>
              <a:rPr lang="en-US" sz="2226" dirty="0" err="1"/>
              <a:t>Bones’s</a:t>
            </a:r>
            <a:r>
              <a:rPr lang="en-US" sz="2226" dirty="0"/>
              <a:t> chest, but an accurate copy, complete in all things-names and heights and soundings-with the single exception of the red crosses and the written notes. </a:t>
            </a:r>
            <a:endParaRPr lang="en-US" sz="2120" dirty="0"/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6057616" y="4143260"/>
            <a:ext cx="323082" cy="1234276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40AF25E-FE00-574A-AA00-973D384B2C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1391" y="3416528"/>
            <a:ext cx="4329302" cy="2490041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r>
              <a:rPr lang="en-US" sz="2226" dirty="0" err="1"/>
              <a:t>Thi</a:t>
            </a:r>
            <a:r>
              <a:rPr lang="en-US" sz="2226" dirty="0"/>
              <a:t> </a:t>
            </a:r>
            <a:r>
              <a:rPr lang="en-US" sz="2226" dirty="0" err="1"/>
              <a:t>wa</a:t>
            </a:r>
            <a:r>
              <a:rPr lang="en-US" sz="2226" dirty="0"/>
              <a:t> not the map we found in Billi Bone s chest but an </a:t>
            </a:r>
            <a:r>
              <a:rPr lang="en-US" sz="2226" dirty="0" err="1"/>
              <a:t>accur</a:t>
            </a:r>
            <a:r>
              <a:rPr lang="en-US" sz="2226" dirty="0"/>
              <a:t> </a:t>
            </a:r>
            <a:r>
              <a:rPr lang="en-US" sz="2226" dirty="0" err="1"/>
              <a:t>copi</a:t>
            </a:r>
            <a:r>
              <a:rPr lang="en-US" sz="2226" dirty="0"/>
              <a:t> </a:t>
            </a:r>
            <a:r>
              <a:rPr lang="en-US" sz="2226" dirty="0" err="1"/>
              <a:t>complet</a:t>
            </a:r>
            <a:r>
              <a:rPr lang="en-US" sz="2226" dirty="0"/>
              <a:t> in all thing name and height and sound with the </a:t>
            </a:r>
            <a:r>
              <a:rPr lang="en-US" sz="2226" dirty="0" err="1"/>
              <a:t>singl</a:t>
            </a:r>
            <a:r>
              <a:rPr lang="en-US" sz="2226" dirty="0"/>
              <a:t> except of the red cross and the written note </a:t>
            </a:r>
          </a:p>
          <a:p>
            <a:r>
              <a:rPr lang="en-US" sz="2226" dirty="0"/>
              <a:t>. </a:t>
            </a:r>
            <a:endParaRPr lang="en-US" sz="212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BCE767-BFB9-E269-07DD-8734F1C8E96B}"/>
              </a:ext>
            </a:extLst>
          </p:cNvPr>
          <p:cNvSpPr txBox="1"/>
          <p:nvPr/>
        </p:nvSpPr>
        <p:spPr>
          <a:xfrm>
            <a:off x="2121415" y="6326759"/>
            <a:ext cx="8198759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solidFill>
                  <a:srgbClr val="FF0000"/>
                </a:solidFill>
              </a:rPr>
              <a:t>Increasing Recall at the expense of Precision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BA4ABE5-4CDD-D944-106A-B36E02EEB58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3FCE17-CAA3-79A7-BB20-5A6097E6192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2800B48-E26A-8E59-4B3B-D47DB41D83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5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animBg="1"/>
      <p:bldP spid="38919" grpId="0" animBg="1"/>
      <p:bldP spid="8" grpId="0" animBg="1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8BEC9-4AEF-BF46-B21F-4AA4EEA7E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Porter Stemmer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4089B-B66C-C947-B7FA-036B0705A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dirty="0"/>
              <a:t>Based on a series of rewrite rules run in series</a:t>
            </a:r>
          </a:p>
          <a:p>
            <a:pPr lvl="1"/>
            <a:r>
              <a:rPr lang="en-US" dirty="0"/>
              <a:t>A cascade, in which output of each pass fed to next pass</a:t>
            </a:r>
          </a:p>
          <a:p>
            <a:r>
              <a:rPr lang="en-US" dirty="0"/>
              <a:t>Some sample rules: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91CD69-469D-4041-9C66-74F7D8552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638" y="4283024"/>
            <a:ext cx="7111399" cy="113078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D60B9AA-D031-9014-4AEE-18D7647B6B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65A79E-3C1F-F2D9-B19A-6B76717D7A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61E29A-C71A-0525-370B-A9C1EB37FF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382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15161" y="1287076"/>
            <a:ext cx="8303213" cy="983713"/>
          </a:xfrm>
        </p:spPr>
        <p:txBody>
          <a:bodyPr>
            <a:normAutofit fontScale="90000"/>
          </a:bodyPr>
          <a:lstStyle/>
          <a:p>
            <a:r>
              <a:rPr lang="en-US" dirty="0"/>
              <a:t>Dealing with complex morphology is necessary for many languages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1572849" y="2593872"/>
            <a:ext cx="9207844" cy="3891453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e</a:t>
            </a:r>
            <a:r>
              <a:rPr lang="en-US" sz="2544" dirty="0"/>
              <a:t>.g., the Turkish word:</a:t>
            </a:r>
          </a:p>
          <a:p>
            <a:pPr lvl="1"/>
            <a:r>
              <a:rPr lang="en-US" sz="2544" dirty="0" err="1">
                <a:solidFill>
                  <a:srgbClr val="FF0000"/>
                </a:solidFill>
              </a:rPr>
              <a:t>Uygarlastiramadiklarimizdanmissinizcasina</a:t>
            </a:r>
            <a:endParaRPr lang="en-US" sz="2544" dirty="0">
              <a:solidFill>
                <a:srgbClr val="FF0000"/>
              </a:solidFill>
            </a:endParaRPr>
          </a:p>
          <a:p>
            <a:pPr lvl="1"/>
            <a:r>
              <a:rPr lang="en-US" sz="2544" dirty="0"/>
              <a:t>`(behaving) as if you are among those whom we could not civilize’</a:t>
            </a:r>
          </a:p>
          <a:p>
            <a:pPr lvl="1"/>
            <a:r>
              <a:rPr lang="en-US" sz="2544" dirty="0" err="1">
                <a:solidFill>
                  <a:srgbClr val="FF0000"/>
                </a:solidFill>
              </a:rPr>
              <a:t>Uygar</a:t>
            </a:r>
            <a:r>
              <a:rPr lang="en-US" sz="2544" dirty="0">
                <a:solidFill>
                  <a:srgbClr val="FF0000"/>
                </a:solidFill>
              </a:rPr>
              <a:t> </a:t>
            </a:r>
            <a:r>
              <a:rPr lang="en-US" sz="2544" dirty="0"/>
              <a:t>`civilized’ + </a:t>
            </a:r>
            <a:r>
              <a:rPr lang="en-US" sz="2544" dirty="0" err="1">
                <a:solidFill>
                  <a:srgbClr val="FF0000"/>
                </a:solidFill>
              </a:rPr>
              <a:t>las</a:t>
            </a:r>
            <a:r>
              <a:rPr lang="en-US" sz="2544" dirty="0">
                <a:solidFill>
                  <a:srgbClr val="FF0000"/>
                </a:solidFill>
              </a:rPr>
              <a:t> </a:t>
            </a:r>
            <a:r>
              <a:rPr lang="en-US" sz="2544" dirty="0"/>
              <a:t>`become’ 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tir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`cause’ + </a:t>
            </a:r>
            <a:r>
              <a:rPr lang="en-US" sz="2120" dirty="0" err="1">
                <a:solidFill>
                  <a:srgbClr val="FF0000"/>
                </a:solidFill>
              </a:rPr>
              <a:t>ama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`not able’ 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dik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`past’ + </a:t>
            </a:r>
            <a:r>
              <a:rPr lang="en-US" sz="2120" dirty="0" err="1">
                <a:solidFill>
                  <a:srgbClr val="FF0000"/>
                </a:solidFill>
              </a:rPr>
              <a:t>lar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‘plural’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imiz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‘p1pl’ + </a:t>
            </a:r>
            <a:r>
              <a:rPr lang="en-US" sz="2120" dirty="0" err="1">
                <a:solidFill>
                  <a:srgbClr val="FF0000"/>
                </a:solidFill>
              </a:rPr>
              <a:t>dan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</a:t>
            </a:r>
            <a:r>
              <a:rPr lang="en-US" sz="2120" dirty="0" err="1"/>
              <a:t>abl</a:t>
            </a:r>
            <a:r>
              <a:rPr lang="en-US" sz="2120" dirty="0"/>
              <a:t>’ 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mis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‘past’ + </a:t>
            </a:r>
            <a:r>
              <a:rPr lang="en-US" sz="2120" dirty="0" err="1">
                <a:solidFill>
                  <a:srgbClr val="FF0000"/>
                </a:solidFill>
              </a:rPr>
              <a:t>siniz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‘2pl’ + </a:t>
            </a:r>
            <a:r>
              <a:rPr lang="en-US" sz="2120" dirty="0" err="1">
                <a:solidFill>
                  <a:srgbClr val="FF0000"/>
                </a:solidFill>
              </a:rPr>
              <a:t>casina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‘as if’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9AEE9E-FC1B-0B71-77F9-4E7126E4928C}"/>
              </a:ext>
            </a:extLst>
          </p:cNvPr>
          <p:cNvSpPr txBox="1"/>
          <p:nvPr/>
        </p:nvSpPr>
        <p:spPr>
          <a:xfrm>
            <a:off x="8823606" y="2593872"/>
            <a:ext cx="1587575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/>
              <a:t>Complex Morphology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D2201B2-A627-B886-74FE-85E9F5EAC52C}"/>
              </a:ext>
            </a:extLst>
          </p:cNvPr>
          <p:cNvCxnSpPr/>
          <p:nvPr/>
        </p:nvCxnSpPr>
        <p:spPr>
          <a:xfrm flipV="1">
            <a:off x="8014653" y="2964960"/>
            <a:ext cx="808954" cy="37414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3CB25CF-AD09-0F18-0FE6-494057D2940C}"/>
              </a:ext>
            </a:extLst>
          </p:cNvPr>
          <p:cNvSpPr txBox="1"/>
          <p:nvPr/>
        </p:nvSpPr>
        <p:spPr>
          <a:xfrm>
            <a:off x="7771965" y="5169363"/>
            <a:ext cx="2847186" cy="845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/>
              <a:t>Definitely require a richer morphological parsing algorithms</a:t>
            </a:r>
          </a:p>
        </p:txBody>
      </p:sp>
      <p:cxnSp>
        <p:nvCxnSpPr>
          <p:cNvPr id="7" name="Connector: Curved 6">
            <a:extLst>
              <a:ext uri="{FF2B5EF4-FFF2-40B4-BE49-F238E27FC236}">
                <a16:creationId xmlns:a16="http://schemas.microsoft.com/office/drawing/2014/main" id="{2CD30ACC-F306-BCB3-17FD-6F0F502F60B0}"/>
              </a:ext>
            </a:extLst>
          </p:cNvPr>
          <p:cNvCxnSpPr/>
          <p:nvPr/>
        </p:nvCxnSpPr>
        <p:spPr>
          <a:xfrm rot="5400000">
            <a:off x="9165538" y="4216528"/>
            <a:ext cx="1905670" cy="11516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4C9B0388-3AB2-AB4B-4DAD-5F678291934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FFCA9-E448-4017-73D4-E55EE1623AE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4FA0AB1-D1CB-3B88-6259-596F1BBA9E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2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/>
              <a:t>Sentence Segmentation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1734390" y="2050254"/>
            <a:ext cx="8884762" cy="46846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!, ? mostly unambiguous but </a:t>
            </a:r>
            <a:r>
              <a:rPr lang="en-US" b="1" dirty="0"/>
              <a:t>period</a:t>
            </a:r>
            <a:r>
              <a:rPr lang="en-US" dirty="0"/>
              <a:t> “.” is very ambiguous</a:t>
            </a:r>
          </a:p>
          <a:p>
            <a:pPr lvl="1"/>
            <a:r>
              <a:rPr lang="en-US" dirty="0"/>
              <a:t>Sentence boundary</a:t>
            </a:r>
          </a:p>
          <a:p>
            <a:pPr lvl="1"/>
            <a:r>
              <a:rPr lang="en-US" dirty="0"/>
              <a:t>Abbreviations like Inc. or Dr.</a:t>
            </a:r>
          </a:p>
          <a:p>
            <a:pPr lvl="1"/>
            <a:r>
              <a:rPr lang="en-US" dirty="0"/>
              <a:t>Numbers like .02% or 4.3</a:t>
            </a:r>
          </a:p>
          <a:p>
            <a:pPr marL="0" indent="0">
              <a:buNone/>
            </a:pPr>
            <a:r>
              <a:rPr lang="en-US" dirty="0"/>
              <a:t>Common algorithm: Tokenize first: use rules or ML to classify a period as either (a) part of the word or (b) a sentence-boundary. </a:t>
            </a:r>
          </a:p>
          <a:p>
            <a:pPr lvl="1"/>
            <a:r>
              <a:rPr lang="en-US" dirty="0"/>
              <a:t>An abbreviation dictionary can help</a:t>
            </a:r>
          </a:p>
          <a:p>
            <a:pPr marL="0" indent="0">
              <a:buNone/>
            </a:pPr>
            <a:r>
              <a:rPr lang="en-US" dirty="0"/>
              <a:t>Sentence segmentation can then often be done by rules based on this tokenization.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A8B354-F1E9-A228-8229-96D7CF5FDBE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3521D9-0325-0EA1-8568-A279B418477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9CCD47F-7471-1F7C-D674-88D3D89BAD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19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A72E06B-FEA4-425B-85B2-978CFA421822}"/>
              </a:ext>
            </a:extLst>
          </p:cNvPr>
          <p:cNvSpPr txBox="1"/>
          <p:nvPr/>
        </p:nvSpPr>
        <p:spPr>
          <a:xfrm>
            <a:off x="2844366" y="1992369"/>
            <a:ext cx="6503269" cy="500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72839">
              <a:lnSpc>
                <a:spcPts val="2902"/>
              </a:lnSpc>
              <a:defRPr/>
            </a:pPr>
            <a:r>
              <a:rPr lang="en-US" sz="3809" b="1" dirty="0">
                <a:solidFill>
                  <a:srgbClr val="004B89"/>
                </a:solidFill>
                <a:latin typeface="Calibri"/>
                <a:cs typeface="Calibri"/>
              </a:rPr>
              <a:t>Computational Linguistics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559A1F-A098-411C-8E08-4B0E68370FF4}"/>
              </a:ext>
            </a:extLst>
          </p:cNvPr>
          <p:cNvSpPr txBox="1"/>
          <p:nvPr/>
        </p:nvSpPr>
        <p:spPr>
          <a:xfrm>
            <a:off x="1612657" y="4574184"/>
            <a:ext cx="8966686" cy="500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72839">
              <a:lnSpc>
                <a:spcPts val="2902"/>
              </a:lnSpc>
              <a:defRPr/>
            </a:pPr>
            <a:r>
              <a:rPr lang="en-US" sz="3809" b="1" dirty="0">
                <a:solidFill>
                  <a:srgbClr val="004B89"/>
                </a:solidFill>
                <a:latin typeface="Calibri"/>
                <a:cs typeface="Calibri"/>
              </a:rPr>
              <a:t>Minimum Edit Distance</a:t>
            </a:r>
            <a:endParaRPr lang="en-US" altLang="en-US" sz="3809" b="1" dirty="0">
              <a:solidFill>
                <a:srgbClr val="004B89"/>
              </a:solidFill>
              <a:latin typeface="Calibri"/>
              <a:cs typeface="Calibr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431ABA-C75C-F43B-5C54-DA20582991C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707C03-59B1-3E2E-D327-D16E8FA164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5372754-0ED6-3A7A-2BA5-1163F829DF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707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853688" y="3126110"/>
            <a:ext cx="4523152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F427B97-718C-455F-A086-80A1A86AEA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6702" y="1561942"/>
            <a:ext cx="8238597" cy="2911768"/>
          </a:xfrm>
        </p:spPr>
        <p:txBody>
          <a:bodyPr>
            <a:normAutofit/>
          </a:bodyPr>
          <a:lstStyle/>
          <a:p>
            <a:r>
              <a:rPr lang="en-US" sz="4897" dirty="0">
                <a:solidFill>
                  <a:srgbClr val="A50021"/>
                </a:solidFill>
                <a:latin typeface="Calibri" charset="0"/>
              </a:rPr>
              <a:t>Definition of Minimum Edit Distance</a:t>
            </a:r>
            <a:br>
              <a:rPr lang="en-US" sz="4897" dirty="0">
                <a:latin typeface="Calibri" charset="0"/>
              </a:rPr>
            </a:b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E60CE36-74E6-C725-67A3-1D695CBDBE1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EF2EBA-6354-7A5A-8F62-F2BC099168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D5A189-6D40-7BB7-1899-07E7129C25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334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71601"/>
            <a:ext cx="10515600" cy="1325563"/>
          </a:xfrm>
        </p:spPr>
        <p:txBody>
          <a:bodyPr/>
          <a:lstStyle/>
          <a:p>
            <a:r>
              <a:rPr lang="en-US" sz="3391" dirty="0"/>
              <a:t>How similar are two strings?</a:t>
            </a: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92078" y="2343147"/>
            <a:ext cx="4119299" cy="3634675"/>
          </a:xfrm>
        </p:spPr>
        <p:txBody>
          <a:bodyPr/>
          <a:lstStyle/>
          <a:p>
            <a:r>
              <a:rPr lang="en-US" dirty="0"/>
              <a:t>Spell correction</a:t>
            </a:r>
          </a:p>
          <a:p>
            <a:pPr lvl="1"/>
            <a:r>
              <a:rPr lang="en-US" dirty="0"/>
              <a:t>The user typed “</a:t>
            </a:r>
            <a:r>
              <a:rPr lang="en-US" dirty="0" err="1"/>
              <a:t>graffe</a:t>
            </a:r>
            <a:r>
              <a:rPr lang="en-US" dirty="0"/>
              <a:t>”</a:t>
            </a:r>
          </a:p>
          <a:p>
            <a:pPr marL="484613" lvl="1" indent="0">
              <a:buNone/>
            </a:pPr>
            <a:r>
              <a:rPr lang="en-US" dirty="0"/>
              <a:t>Which is closest? </a:t>
            </a:r>
          </a:p>
          <a:p>
            <a:pPr lvl="2">
              <a:lnSpc>
                <a:spcPct val="80000"/>
              </a:lnSpc>
            </a:pPr>
            <a:r>
              <a:rPr lang="en-US" dirty="0" err="1"/>
              <a:t>graf</a:t>
            </a:r>
            <a:endParaRPr lang="en-US" dirty="0"/>
          </a:p>
          <a:p>
            <a:pPr lvl="2">
              <a:lnSpc>
                <a:spcPct val="80000"/>
              </a:lnSpc>
            </a:pPr>
            <a:r>
              <a:rPr lang="en-US" dirty="0"/>
              <a:t>graft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grail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giraffe</a:t>
            </a:r>
          </a:p>
          <a:p>
            <a:endParaRPr lang="en-US" sz="2120" dirty="0"/>
          </a:p>
          <a:p>
            <a:endParaRPr lang="en-US" sz="2120" dirty="0"/>
          </a:p>
          <a:p>
            <a:endParaRPr lang="en-US" sz="212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126754" y="2343147"/>
            <a:ext cx="5573169" cy="290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r>
              <a:rPr lang="en-US" sz="2544" dirty="0"/>
              <a:t>Computational Biology</a:t>
            </a:r>
          </a:p>
          <a:p>
            <a:pPr lvl="1"/>
            <a:r>
              <a:rPr lang="en-US" sz="2120" dirty="0"/>
              <a:t>Align two sequences of nucleotides</a:t>
            </a:r>
          </a:p>
          <a:p>
            <a:pPr lvl="1"/>
            <a:endParaRPr lang="en-US" sz="2120" dirty="0"/>
          </a:p>
          <a:p>
            <a:pPr lvl="1"/>
            <a:endParaRPr lang="en-US" sz="2120" dirty="0"/>
          </a:p>
          <a:p>
            <a:pPr lvl="1"/>
            <a:r>
              <a:rPr lang="en-US" sz="2120" dirty="0"/>
              <a:t>Resulting alignment: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653619" y="5391309"/>
            <a:ext cx="9046303" cy="72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r>
              <a:rPr lang="en-US" sz="2120" dirty="0"/>
              <a:t>Also for Machine Translation, Information Extraction, Speech Recognition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015230" y="3312395"/>
            <a:ext cx="4602796" cy="61427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AGGCTATCACCTGACCTCCAGGCCGATGCCC</a:t>
            </a:r>
          </a:p>
          <a:p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TAGCTATCACGACCGCGGTCGATTTGCCCGAC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852136" y="4419771"/>
            <a:ext cx="5054589" cy="74481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CT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CA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C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---</a:t>
            </a:r>
          </a:p>
          <a:p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GAC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D6AC4D-6A75-BF95-CDFC-6E51C86E13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5BE223-6303-5487-B908-9819DFD6585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8ADC462-0B4B-5C31-86A9-57D754CFF9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46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84557"/>
            <a:ext cx="10515600" cy="1325563"/>
          </a:xfrm>
        </p:spPr>
        <p:txBody>
          <a:bodyPr/>
          <a:lstStyle/>
          <a:p>
            <a:r>
              <a:rPr lang="en-US"/>
              <a:t>Edit Distance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445057"/>
            <a:ext cx="10515600" cy="4351338"/>
          </a:xfrm>
        </p:spPr>
        <p:txBody>
          <a:bodyPr/>
          <a:lstStyle/>
          <a:p>
            <a:r>
              <a:rPr lang="en-US"/>
              <a:t>The minimum edit distance between two strings</a:t>
            </a:r>
          </a:p>
          <a:p>
            <a:r>
              <a:rPr lang="en-US"/>
              <a:t>Is the minimum number of editing operations</a:t>
            </a:r>
          </a:p>
          <a:p>
            <a:pPr lvl="1"/>
            <a:r>
              <a:rPr lang="en-US"/>
              <a:t>Insertion</a:t>
            </a:r>
          </a:p>
          <a:p>
            <a:pPr lvl="1"/>
            <a:r>
              <a:rPr lang="en-US"/>
              <a:t>Deletion</a:t>
            </a:r>
          </a:p>
          <a:p>
            <a:pPr lvl="1"/>
            <a:r>
              <a:rPr lang="en-US"/>
              <a:t>Substitution</a:t>
            </a:r>
          </a:p>
          <a:p>
            <a:r>
              <a:rPr lang="en-US"/>
              <a:t>Needed to transform one into the other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BC4534E-AA42-CF42-D46A-03241B7861D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CF2035-D23A-CE37-B6C8-22613FD3CD1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9754FBE-B147-A4E8-AE0F-1176CE2200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339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/>
              <a:t>Minimum Edit Distance</a:t>
            </a:r>
          </a:p>
        </p:txBody>
      </p:sp>
      <p:sp>
        <p:nvSpPr>
          <p:cNvPr id="75780" name="Content Placeholder 7"/>
          <p:cNvSpPr>
            <a:spLocks noGrp="1"/>
          </p:cNvSpPr>
          <p:nvPr>
            <p:ph sz="quarter" idx="1"/>
          </p:nvPr>
        </p:nvSpPr>
        <p:spPr>
          <a:xfrm>
            <a:off x="838200" y="2238579"/>
            <a:ext cx="10515600" cy="4351338"/>
          </a:xfrm>
        </p:spPr>
        <p:txBody>
          <a:bodyPr/>
          <a:lstStyle/>
          <a:p>
            <a:r>
              <a:rPr lang="en-US" dirty="0"/>
              <a:t>Two strings and their </a:t>
            </a:r>
            <a:r>
              <a:rPr lang="en-US" b="1" dirty="0"/>
              <a:t>alignment</a:t>
            </a:r>
            <a:r>
              <a:rPr lang="en-US" dirty="0"/>
              <a:t>:</a:t>
            </a:r>
          </a:p>
        </p:txBody>
      </p:sp>
      <p:pic>
        <p:nvPicPr>
          <p:cNvPr id="5" name="Picture 6" descr="align1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5178" y="3276560"/>
            <a:ext cx="5613554" cy="234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AF008B5-4052-6A5F-9D3B-32E0C81BB7E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404872-5D00-F9E0-2307-F18D4B9A337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B57186A-2706-1FE0-0037-B48C57D3CB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034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/>
              <a:t>Minimum Edit Distance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057472" y="4613136"/>
            <a:ext cx="8400138" cy="1999071"/>
          </a:xfrm>
        </p:spPr>
        <p:txBody>
          <a:bodyPr>
            <a:normAutofit/>
          </a:bodyPr>
          <a:lstStyle/>
          <a:p>
            <a:r>
              <a:rPr lang="en-US" dirty="0"/>
              <a:t>If each operation has cost of 1</a:t>
            </a:r>
          </a:p>
          <a:p>
            <a:pPr lvl="1"/>
            <a:r>
              <a:rPr lang="en-US" dirty="0"/>
              <a:t>Distance between these is 5</a:t>
            </a:r>
          </a:p>
          <a:p>
            <a:r>
              <a:rPr lang="en-US" dirty="0"/>
              <a:t>If substitutions cost 2 (</a:t>
            </a:r>
            <a:r>
              <a:rPr lang="en-US" dirty="0" err="1"/>
              <a:t>Levenshtein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Distance between them is 8</a:t>
            </a:r>
          </a:p>
        </p:txBody>
      </p:sp>
      <p:pic>
        <p:nvPicPr>
          <p:cNvPr id="5" name="Picture 4" descr="align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8260" y="2432331"/>
            <a:ext cx="3863525" cy="2160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36304B3-5507-703D-2412-D867EFB320B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EBBB2-DC5F-8271-9731-5956D80539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9FDA58-4EB5-0786-5F38-4FA3FF14F5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9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48579"/>
            <a:ext cx="10515600" cy="1325563"/>
          </a:xfrm>
        </p:spPr>
        <p:txBody>
          <a:bodyPr/>
          <a:lstStyle/>
          <a:p>
            <a:r>
              <a:rPr lang="en-US" dirty="0"/>
              <a:t>Alignment in Computational Biology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520125"/>
            <a:ext cx="9046303" cy="4018335"/>
          </a:xfrm>
        </p:spPr>
        <p:txBody>
          <a:bodyPr>
            <a:normAutofit/>
          </a:bodyPr>
          <a:lstStyle/>
          <a:p>
            <a:r>
              <a:rPr lang="en-US" dirty="0"/>
              <a:t>Given a sequence of bases</a:t>
            </a:r>
          </a:p>
          <a:p>
            <a:endParaRPr lang="en-US" dirty="0"/>
          </a:p>
          <a:p>
            <a:pPr marL="0" indent="0">
              <a:lnSpc>
                <a:spcPct val="140000"/>
              </a:lnSpc>
              <a:buNone/>
            </a:pPr>
            <a:endParaRPr lang="en-US" dirty="0"/>
          </a:p>
          <a:p>
            <a:r>
              <a:rPr lang="en-US" dirty="0"/>
              <a:t>An alignment: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Given two sequences, align each letter to a letter or gap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299784" y="4620160"/>
            <a:ext cx="7420621" cy="87536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CT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CA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C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---</a:t>
            </a:r>
          </a:p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GAC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945949" y="3166289"/>
            <a:ext cx="6442789" cy="87536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AGGCTATCACCTGACCTCCAGGCCGATGCCC</a:t>
            </a:r>
          </a:p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TAGCTATCACGACCGCGGTCGATTTGCCCGAC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BC362D-4F4C-5012-E174-725ADDDAF7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8D47DB-696C-B38A-988C-01148BA133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EA5349A-C2E7-EC0F-9768-10A9D21484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05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6930" y="1368256"/>
            <a:ext cx="7915515" cy="787513"/>
          </a:xfrm>
        </p:spPr>
        <p:txBody>
          <a:bodyPr>
            <a:normAutofit/>
          </a:bodyPr>
          <a:lstStyle/>
          <a:p>
            <a:r>
              <a:rPr lang="en-US" dirty="0"/>
              <a:t>Other uses of Edit Distance in NLP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11307" y="2902896"/>
            <a:ext cx="9530927" cy="36346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Evaluating Machine Translation and speech recognition</a:t>
            </a:r>
          </a:p>
          <a:p>
            <a:pPr>
              <a:buNone/>
            </a:pPr>
            <a:r>
              <a:rPr lang="en-US" sz="1908" b="1" dirty="0">
                <a:latin typeface="Courier"/>
                <a:cs typeface="Courier"/>
              </a:rPr>
              <a:t>R </a:t>
            </a:r>
            <a:r>
              <a:rPr lang="en-US" sz="1908" dirty="0">
                <a:latin typeface="Courier"/>
                <a:cs typeface="Courier"/>
              </a:rPr>
              <a:t>Spokesman confirms    senior government adviser was shot</a:t>
            </a:r>
          </a:p>
          <a:p>
            <a:pPr>
              <a:buNone/>
            </a:pPr>
            <a:r>
              <a:rPr lang="en-US" sz="1908" b="1" dirty="0">
                <a:latin typeface="Courier"/>
                <a:cs typeface="Courier"/>
              </a:rPr>
              <a:t>H </a:t>
            </a:r>
            <a:r>
              <a:rPr lang="en-US" sz="1908" dirty="0">
                <a:latin typeface="Courier"/>
                <a:cs typeface="Courier"/>
              </a:rPr>
              <a:t>Spokesman said    the senior            adviser was shot dead</a:t>
            </a:r>
          </a:p>
          <a:p>
            <a:pPr>
              <a:buNone/>
            </a:pPr>
            <a:r>
              <a:rPr lang="en-US" sz="1908" dirty="0">
                <a:latin typeface="Courier"/>
                <a:cs typeface="Courier"/>
              </a:rPr>
              <a:t>              S      I              D                        I</a:t>
            </a:r>
          </a:p>
          <a:p>
            <a:r>
              <a:rPr lang="en-US" dirty="0"/>
              <a:t>Named Entity Extraction and Entity Co-reference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IBM Inc</a:t>
            </a:r>
            <a:r>
              <a:rPr lang="en-US" dirty="0"/>
              <a:t>. announced today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IBM </a:t>
            </a:r>
            <a:r>
              <a:rPr lang="en-US" dirty="0"/>
              <a:t>profits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Stanford President John Hennessy </a:t>
            </a:r>
            <a:r>
              <a:rPr lang="en-US" dirty="0"/>
              <a:t>announced yesterday</a:t>
            </a:r>
          </a:p>
          <a:p>
            <a:pPr lvl="1"/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Stanford University President John Hennessy</a:t>
            </a:r>
          </a:p>
          <a:p>
            <a:pPr lvl="1"/>
            <a:endParaRPr lang="en-US" dirty="0"/>
          </a:p>
          <a:p>
            <a:pPr>
              <a:buNone/>
            </a:pPr>
            <a:endParaRPr lang="en-US" sz="1908" dirty="0">
              <a:latin typeface="Courier"/>
              <a:cs typeface="Courier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BBEF54-2CD7-44C6-865A-35CB1228D37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58C3DA-373A-8390-3790-AB1845D187D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5BC61D2-4E37-1F31-6088-529FE1BAF3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7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86349"/>
            <a:ext cx="10515600" cy="1325563"/>
          </a:xfrm>
        </p:spPr>
        <p:txBody>
          <a:bodyPr/>
          <a:lstStyle/>
          <a:p>
            <a:r>
              <a:rPr lang="en-US"/>
              <a:t>How to find the Min Edit Distance?</a:t>
            </a:r>
            <a:endParaRPr lang="en-US" dirty="0"/>
          </a:p>
        </p:txBody>
      </p:sp>
      <p:sp>
        <p:nvSpPr>
          <p:cNvPr id="297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046849"/>
            <a:ext cx="10515600" cy="4351338"/>
          </a:xfrm>
        </p:spPr>
        <p:txBody>
          <a:bodyPr/>
          <a:lstStyle/>
          <a:p>
            <a:r>
              <a:rPr lang="en-US" dirty="0"/>
              <a:t>Searching for a path (sequence of edits) from the start string to the final string:</a:t>
            </a:r>
          </a:p>
          <a:p>
            <a:pPr lvl="1"/>
            <a:r>
              <a:rPr lang="en-US" b="1" dirty="0"/>
              <a:t>Initial state</a:t>
            </a:r>
            <a:r>
              <a:rPr lang="en-US" dirty="0"/>
              <a:t>: the word we’re transforming</a:t>
            </a:r>
          </a:p>
          <a:p>
            <a:pPr lvl="1"/>
            <a:r>
              <a:rPr lang="en-US" b="1" dirty="0"/>
              <a:t>Operators</a:t>
            </a:r>
            <a:r>
              <a:rPr lang="en-US" dirty="0"/>
              <a:t>: insert, delete, substitute</a:t>
            </a:r>
          </a:p>
          <a:p>
            <a:pPr lvl="1"/>
            <a:r>
              <a:rPr lang="en-US" b="1" dirty="0"/>
              <a:t>Goal state</a:t>
            </a:r>
            <a:r>
              <a:rPr lang="en-US" dirty="0"/>
              <a:t>:  the word we’re trying to get to</a:t>
            </a:r>
          </a:p>
          <a:p>
            <a:pPr lvl="1"/>
            <a:r>
              <a:rPr lang="en-US" b="1" dirty="0"/>
              <a:t>Path cost</a:t>
            </a:r>
            <a:r>
              <a:rPr lang="en-US" dirty="0"/>
              <a:t>: what we want to minimize: the number of edits</a:t>
            </a:r>
          </a:p>
          <a:p>
            <a:endParaRPr lang="en-US" dirty="0"/>
          </a:p>
        </p:txBody>
      </p:sp>
      <p:pic>
        <p:nvPicPr>
          <p:cNvPr id="7" name="Picture 3" descr="inten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178" y="5137754"/>
            <a:ext cx="6059262" cy="145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5CFE8A-2610-51A9-DB61-41023F7976D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D15C2-C876-F110-8B7C-EFDFB6BFD75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C6B5A63-B7F3-6004-00B5-2C7202803C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157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20531"/>
            <a:ext cx="10515600" cy="1325563"/>
          </a:xfrm>
        </p:spPr>
        <p:txBody>
          <a:bodyPr/>
          <a:lstStyle/>
          <a:p>
            <a:r>
              <a:rPr lang="en-US"/>
              <a:t>Minimum Edit as Search</a:t>
            </a:r>
            <a:endParaRPr lang="en-US" dirty="0"/>
          </a:p>
        </p:txBody>
      </p:sp>
      <p:sp>
        <p:nvSpPr>
          <p:cNvPr id="337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681031"/>
            <a:ext cx="10515600" cy="4351338"/>
          </a:xfrm>
        </p:spPr>
        <p:txBody>
          <a:bodyPr/>
          <a:lstStyle/>
          <a:p>
            <a:r>
              <a:rPr lang="en-US" dirty="0"/>
              <a:t>But the space of all edit sequences is huge!</a:t>
            </a:r>
          </a:p>
          <a:p>
            <a:pPr lvl="1"/>
            <a:r>
              <a:rPr lang="en-US" dirty="0"/>
              <a:t>We can’t afford to navigate naïvely</a:t>
            </a:r>
          </a:p>
          <a:p>
            <a:pPr lvl="1"/>
            <a:r>
              <a:rPr lang="en-US" dirty="0"/>
              <a:t>Lots of distinct paths ends up at the same state.</a:t>
            </a:r>
          </a:p>
          <a:p>
            <a:pPr lvl="2"/>
            <a:r>
              <a:rPr lang="en-US" dirty="0"/>
              <a:t>We don’t have to keep track of all of them</a:t>
            </a:r>
          </a:p>
          <a:p>
            <a:pPr lvl="2"/>
            <a:r>
              <a:rPr lang="en-US" dirty="0"/>
              <a:t>Just the shortest path to each of those revisited states.</a:t>
            </a:r>
          </a:p>
          <a:p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E2CDAB-3734-027A-D946-C12B09A3E1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23E14-601C-B16A-B2D6-798DB2BF254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3D45467-243C-9BEF-F92A-E1D7DE932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636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/>
          <p:cNvSpPr>
            <a:spLocks noGrp="1"/>
          </p:cNvSpPr>
          <p:nvPr>
            <p:ph type="title"/>
          </p:nvPr>
        </p:nvSpPr>
        <p:spPr>
          <a:xfrm>
            <a:off x="838200" y="1250029"/>
            <a:ext cx="10515600" cy="1325563"/>
          </a:xfrm>
        </p:spPr>
        <p:txBody>
          <a:bodyPr/>
          <a:lstStyle/>
          <a:p>
            <a:r>
              <a:rPr lang="en-US" dirty="0"/>
              <a:t>Defining Min Edit Distance</a:t>
            </a:r>
          </a:p>
        </p:txBody>
      </p:sp>
      <p:sp>
        <p:nvSpPr>
          <p:cNvPr id="80899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2710529"/>
            <a:ext cx="10515600" cy="4351338"/>
          </a:xfrm>
        </p:spPr>
        <p:txBody>
          <a:bodyPr/>
          <a:lstStyle/>
          <a:p>
            <a:r>
              <a:rPr lang="en-US" sz="2968" dirty="0"/>
              <a:t>For two strings</a:t>
            </a:r>
          </a:p>
          <a:p>
            <a:pPr lvl="1"/>
            <a:r>
              <a:rPr lang="en-US" sz="2544" dirty="0"/>
              <a:t>X of length </a:t>
            </a:r>
            <a:r>
              <a:rPr lang="en-US" sz="2544" i="1" dirty="0"/>
              <a:t>n</a:t>
            </a:r>
            <a:r>
              <a:rPr lang="en-US" sz="2544" dirty="0"/>
              <a:t> </a:t>
            </a:r>
          </a:p>
          <a:p>
            <a:pPr lvl="1"/>
            <a:r>
              <a:rPr lang="en-US" sz="2544" dirty="0"/>
              <a:t>Y of length </a:t>
            </a:r>
            <a:r>
              <a:rPr lang="en-US" sz="2544" i="1" dirty="0"/>
              <a:t>m</a:t>
            </a:r>
            <a:endParaRPr lang="en-US" sz="2544" i="1" baseline="-25000" dirty="0"/>
          </a:p>
          <a:p>
            <a:r>
              <a:rPr lang="en-US" sz="2968" dirty="0"/>
              <a:t>We define D(</a:t>
            </a:r>
            <a:r>
              <a:rPr lang="en-US" sz="2968" i="1" dirty="0" err="1"/>
              <a:t>i,j</a:t>
            </a:r>
            <a:r>
              <a:rPr lang="en-US" sz="2968" dirty="0"/>
              <a:t>)</a:t>
            </a:r>
          </a:p>
          <a:p>
            <a:pPr lvl="1"/>
            <a:r>
              <a:rPr lang="en-US" sz="2544" dirty="0"/>
              <a:t>the edit distance between X[1..</a:t>
            </a:r>
            <a:r>
              <a:rPr lang="en-US" sz="2544" i="1" dirty="0"/>
              <a:t>i</a:t>
            </a:r>
            <a:r>
              <a:rPr lang="en-US" sz="2544" dirty="0"/>
              <a:t>] and Y[1..</a:t>
            </a:r>
            <a:r>
              <a:rPr lang="en-US" sz="2544" i="1" dirty="0"/>
              <a:t>j</a:t>
            </a:r>
            <a:r>
              <a:rPr lang="en-US" sz="2544" dirty="0"/>
              <a:t>] </a:t>
            </a:r>
          </a:p>
          <a:p>
            <a:pPr lvl="2"/>
            <a:r>
              <a:rPr lang="en-US" sz="2332" dirty="0"/>
              <a:t>i.e., the first </a:t>
            </a:r>
            <a:r>
              <a:rPr lang="en-US" sz="2332" i="1" dirty="0"/>
              <a:t>i</a:t>
            </a:r>
            <a:r>
              <a:rPr lang="en-US" sz="2332" dirty="0"/>
              <a:t> characters of X and the first </a:t>
            </a:r>
            <a:r>
              <a:rPr lang="en-US" sz="2332" i="1" dirty="0"/>
              <a:t>j</a:t>
            </a:r>
            <a:r>
              <a:rPr lang="en-US" sz="2332" dirty="0"/>
              <a:t> characters of Y</a:t>
            </a:r>
          </a:p>
          <a:p>
            <a:pPr lvl="1"/>
            <a:r>
              <a:rPr lang="en-US" sz="2544" dirty="0"/>
              <a:t>The edit distance between X and Y is thus D(</a:t>
            </a:r>
            <a:r>
              <a:rPr lang="en-US" sz="2544" i="1" dirty="0" err="1"/>
              <a:t>n,m</a:t>
            </a:r>
            <a:r>
              <a:rPr lang="en-US" sz="2544" dirty="0"/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95CCB7-5DAA-6AAA-F3E1-28EDB7DD9ED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3F2EEA-EF64-7C9D-6096-B90407C8D5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4DFF18E-7939-403F-2316-95DDD7EDE9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67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4270" y="1244409"/>
            <a:ext cx="6259729" cy="1376886"/>
          </a:xfrm>
        </p:spPr>
        <p:txBody>
          <a:bodyPr>
            <a:normAutofit/>
          </a:bodyPr>
          <a:lstStyle/>
          <a:p>
            <a:r>
              <a:rPr lang="en-US" sz="4664" dirty="0"/>
              <a:t>Minimum Edit Distance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12259" y="3126110"/>
            <a:ext cx="7416364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Computing Minimum Edit Distance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8D7B3B-2371-16AA-CBF3-28D3E6D23A7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33A5BF-C58B-0DFD-EBE6-0B6AF02940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6D3FDF8-79E6-53FA-4595-DB8DA71180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069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12260"/>
            <a:ext cx="10813026" cy="1325563"/>
          </a:xfrm>
        </p:spPr>
        <p:txBody>
          <a:bodyPr>
            <a:normAutofit/>
          </a:bodyPr>
          <a:lstStyle/>
          <a:p>
            <a:r>
              <a:rPr lang="en-US" dirty="0"/>
              <a:t>Dynamic Programming for</a:t>
            </a:r>
            <a:br>
              <a:rPr lang="en-US" dirty="0"/>
            </a:br>
            <a:r>
              <a:rPr lang="en-US" dirty="0"/>
              <a:t>Minimum Edit Distance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72760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/>
              <a:t>Dynamic programming</a:t>
            </a:r>
            <a:r>
              <a:rPr lang="en-US" dirty="0"/>
              <a:t>: A tabular computation of D(</a:t>
            </a:r>
            <a:r>
              <a:rPr lang="en-US" i="1" dirty="0" err="1"/>
              <a:t>n,m</a:t>
            </a:r>
            <a:r>
              <a:rPr lang="en-US" dirty="0"/>
              <a:t>)</a:t>
            </a:r>
            <a:endParaRPr lang="en-US" b="1" dirty="0"/>
          </a:p>
          <a:p>
            <a:r>
              <a:rPr lang="en-US" dirty="0"/>
              <a:t>Solving problems by combining solutions to </a:t>
            </a:r>
            <a:r>
              <a:rPr lang="en-US" dirty="0" err="1"/>
              <a:t>subproblems</a:t>
            </a:r>
            <a:r>
              <a:rPr lang="en-US" dirty="0"/>
              <a:t>.</a:t>
            </a:r>
          </a:p>
          <a:p>
            <a:r>
              <a:rPr lang="en-US" dirty="0"/>
              <a:t>Bottom-up</a:t>
            </a:r>
          </a:p>
          <a:p>
            <a:pPr lvl="1"/>
            <a:r>
              <a:rPr lang="en-US" dirty="0"/>
              <a:t>We compute D(</a:t>
            </a:r>
            <a:r>
              <a:rPr lang="en-US" dirty="0" err="1"/>
              <a:t>i,j</a:t>
            </a:r>
            <a:r>
              <a:rPr lang="en-US" dirty="0"/>
              <a:t>) for small </a:t>
            </a:r>
            <a:r>
              <a:rPr lang="en-US" i="1" dirty="0" err="1"/>
              <a:t>i,j</a:t>
            </a:r>
            <a:r>
              <a:rPr lang="en-US" i="1" dirty="0"/>
              <a:t> </a:t>
            </a:r>
          </a:p>
          <a:p>
            <a:pPr lvl="1"/>
            <a:r>
              <a:rPr lang="en-US" dirty="0"/>
              <a:t>And compute larger D(</a:t>
            </a:r>
            <a:r>
              <a:rPr lang="en-US" dirty="0" err="1"/>
              <a:t>i,j</a:t>
            </a:r>
            <a:r>
              <a:rPr lang="en-US" dirty="0"/>
              <a:t>) based on previously computed smaller values</a:t>
            </a:r>
          </a:p>
          <a:p>
            <a:pPr lvl="1"/>
            <a:r>
              <a:rPr lang="en-US" dirty="0"/>
              <a:t>i.e., compute D(</a:t>
            </a:r>
            <a:r>
              <a:rPr lang="en-US" i="1" dirty="0" err="1"/>
              <a:t>i,j</a:t>
            </a:r>
            <a:r>
              <a:rPr lang="en-US" dirty="0"/>
              <a:t>) for all </a:t>
            </a:r>
            <a:r>
              <a:rPr lang="en-US" i="1" dirty="0"/>
              <a:t>i</a:t>
            </a:r>
            <a:r>
              <a:rPr lang="en-US" dirty="0"/>
              <a:t> (0 &lt; </a:t>
            </a:r>
            <a:r>
              <a:rPr lang="en-US" i="1" dirty="0"/>
              <a:t>i</a:t>
            </a:r>
            <a:r>
              <a:rPr lang="en-US" dirty="0"/>
              <a:t> &lt; n)  and</a:t>
            </a:r>
            <a:r>
              <a:rPr lang="en-US" i="1" dirty="0"/>
              <a:t> j </a:t>
            </a:r>
            <a:r>
              <a:rPr lang="en-US" dirty="0"/>
              <a:t>(0 &lt; j &lt; m)</a:t>
            </a:r>
          </a:p>
          <a:p>
            <a:endParaRPr lang="en-US" dirty="0"/>
          </a:p>
          <a:p>
            <a:endParaRPr lang="en-US" baseline="-25000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9A53B2-F9A1-4B4A-07FC-6F0EFC6026A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ED4E8E-9E22-61A7-9EF2-70892414E08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A43C06F-E66F-3B44-DEA5-C2019034BA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723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tle 1"/>
          <p:cNvSpPr>
            <a:spLocks noGrp="1"/>
          </p:cNvSpPr>
          <p:nvPr>
            <p:ph type="title"/>
          </p:nvPr>
        </p:nvSpPr>
        <p:spPr>
          <a:xfrm>
            <a:off x="838200" y="615846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Defining Min Edit Distance (</a:t>
            </a:r>
            <a:r>
              <a:rPr lang="en-US" dirty="0" err="1"/>
              <a:t>Levenshtein</a:t>
            </a:r>
            <a:r>
              <a:rPr lang="en-US" dirty="0"/>
              <a:t>)</a:t>
            </a:r>
          </a:p>
        </p:txBody>
      </p:sp>
      <p:sp>
        <p:nvSpPr>
          <p:cNvPr id="81923" name="Content Placeholder 2"/>
          <p:cNvSpPr>
            <a:spLocks noGrp="1"/>
          </p:cNvSpPr>
          <p:nvPr>
            <p:ph sz="quarter" idx="1"/>
          </p:nvPr>
        </p:nvSpPr>
        <p:spPr>
          <a:xfrm>
            <a:off x="1960880" y="1589782"/>
            <a:ext cx="7320352" cy="5244300"/>
          </a:xfrm>
        </p:spPr>
        <p:txBody>
          <a:bodyPr/>
          <a:lstStyle/>
          <a:p>
            <a:r>
              <a:rPr lang="en-US" sz="2120" dirty="0"/>
              <a:t>Initialization</a:t>
            </a:r>
          </a:p>
          <a:p>
            <a:pPr marL="484613" lvl="1" indent="0">
              <a:buNone/>
            </a:pPr>
            <a:r>
              <a:rPr lang="en-US" sz="1908" dirty="0">
                <a:latin typeface="Courier"/>
                <a:cs typeface="Courier"/>
              </a:rPr>
              <a:t>D(i,0) = i</a:t>
            </a:r>
          </a:p>
          <a:p>
            <a:pPr marL="484613" lvl="1" indent="0" algn="just">
              <a:buNone/>
            </a:pPr>
            <a:r>
              <a:rPr lang="en-US" sz="1908" dirty="0">
                <a:latin typeface="Courier"/>
                <a:cs typeface="Courier"/>
              </a:rPr>
              <a:t>D(0,j) = j</a:t>
            </a:r>
            <a:endParaRPr lang="en-US" sz="1908" i="1" dirty="0"/>
          </a:p>
          <a:p>
            <a:pPr algn="just"/>
            <a:r>
              <a:rPr lang="en-US" sz="2120" dirty="0"/>
              <a:t>Recurrence Relation</a:t>
            </a:r>
            <a:r>
              <a:rPr lang="en-US" sz="2120" i="1" dirty="0"/>
              <a:t>:</a:t>
            </a:r>
          </a:p>
          <a:p>
            <a:pPr marL="484613" lvl="1" indent="0">
              <a:lnSpc>
                <a:spcPct val="80000"/>
              </a:lnSpc>
              <a:buClr>
                <a:srgbClr val="000066"/>
              </a:buClr>
              <a:buNone/>
            </a:pPr>
            <a:r>
              <a:rPr lang="en-US" sz="1908" dirty="0">
                <a:latin typeface="Courier"/>
                <a:cs typeface="Courier"/>
              </a:rPr>
              <a:t>For each  i = 1…M</a:t>
            </a:r>
          </a:p>
          <a:p>
            <a:pPr marL="1049995" lvl="1" indent="-565382">
              <a:lnSpc>
                <a:spcPct val="80000"/>
              </a:lnSpc>
              <a:buClr>
                <a:srgbClr val="000066"/>
              </a:buClr>
              <a:buNone/>
            </a:pPr>
            <a:r>
              <a:rPr lang="en-US" sz="1908" dirty="0">
                <a:latin typeface="Courier"/>
                <a:cs typeface="Courier"/>
              </a:rPr>
              <a:t>	  For each  j = 1…N</a:t>
            </a:r>
            <a:endParaRPr lang="en-US" sz="2120" i="1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r>
              <a:rPr lang="en-US" sz="2120" dirty="0"/>
              <a:t>Termination</a:t>
            </a:r>
            <a:r>
              <a:rPr lang="en-US" sz="2120" i="1" dirty="0"/>
              <a:t>:</a:t>
            </a:r>
          </a:p>
          <a:p>
            <a:pPr lvl="1" algn="just">
              <a:buFont typeface="Wingdings" charset="2"/>
              <a:buNone/>
            </a:pPr>
            <a:r>
              <a:rPr lang="en-US" sz="1908" dirty="0">
                <a:latin typeface="Courier"/>
                <a:cs typeface="Courier"/>
              </a:rPr>
              <a:t>D(N,M) is distance </a:t>
            </a:r>
          </a:p>
          <a:p>
            <a:pPr lvl="1" algn="just">
              <a:buFont typeface="Wingdings" charset="2"/>
              <a:buNone/>
            </a:pPr>
            <a:endParaRPr lang="en-US" sz="2968" dirty="0">
              <a:latin typeface="Courier"/>
              <a:cs typeface="Courier"/>
            </a:endParaRPr>
          </a:p>
        </p:txBody>
      </p:sp>
      <p:pic>
        <p:nvPicPr>
          <p:cNvPr id="6" name="Picture 5" descr="rec2.tif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553" y="3984787"/>
            <a:ext cx="4538758" cy="134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56218E-AA8E-829C-F8EE-F6D4F811F06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801533-DFA2-47BA-0186-D387F78D12B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72B413E-6272-11A8-C424-06288E671A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674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790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171733"/>
              </p:ext>
            </p:extLst>
          </p:nvPr>
        </p:nvGraphicFramePr>
        <p:xfrm>
          <a:off x="2380554" y="2364427"/>
          <a:ext cx="7350118" cy="3663746"/>
        </p:xfrm>
        <a:graphic>
          <a:graphicData uri="http://schemas.openxmlformats.org/drawingml/2006/table">
            <a:tbl>
              <a:tblPr/>
              <a:tblGrid>
                <a:gridCol w="901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Src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/Tar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4116" name="Title 2"/>
          <p:cNvSpPr>
            <a:spLocks noGrp="1"/>
          </p:cNvSpPr>
          <p:nvPr>
            <p:ph type="title"/>
          </p:nvPr>
        </p:nvSpPr>
        <p:spPr>
          <a:xfrm>
            <a:off x="838200" y="719085"/>
            <a:ext cx="10515600" cy="1325563"/>
          </a:xfrm>
        </p:spPr>
        <p:txBody>
          <a:bodyPr/>
          <a:lstStyle/>
          <a:p>
            <a:r>
              <a:rPr lang="en-US" dirty="0"/>
              <a:t>The Edit Distance Table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4024832-94C5-417B-EAD4-8F517FABEE8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FD439-3A8B-A013-BF69-9EF9BEC71D9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428EC88-B337-FCD9-8B74-61B0FBE062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037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995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593423"/>
              </p:ext>
            </p:extLst>
          </p:nvPr>
        </p:nvGraphicFramePr>
        <p:xfrm>
          <a:off x="2028386" y="2088365"/>
          <a:ext cx="7621517" cy="4390200"/>
        </p:xfrm>
        <a:graphic>
          <a:graphicData uri="http://schemas.openxmlformats.org/drawingml/2006/table">
            <a:tbl>
              <a:tblPr/>
              <a:tblGrid>
                <a:gridCol w="950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44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697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Src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/Tar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5" name="Picture 5" descr="rec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15196" y="2754721"/>
            <a:ext cx="4538758" cy="134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2"/>
          <p:cNvSpPr txBox="1">
            <a:spLocks/>
          </p:cNvSpPr>
          <p:nvPr/>
        </p:nvSpPr>
        <p:spPr>
          <a:xfrm>
            <a:off x="2703637" y="640429"/>
            <a:ext cx="7915515" cy="78751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ＭＳ Ｐゴシック" pitchFamily="-65" charset="-128"/>
                <a:cs typeface="ＭＳ Ｐゴシック" pitchFamily="-65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9pPr>
          </a:lstStyle>
          <a:p>
            <a:r>
              <a:rPr lang="en-US" sz="3391"/>
              <a:t>The Edit Distance Table</a:t>
            </a:r>
            <a:endParaRPr lang="en-US" sz="3391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ACE157F-863D-9E41-20C5-E402AFC66947}"/>
              </a:ext>
            </a:extLst>
          </p:cNvPr>
          <p:cNvSpPr/>
          <p:nvPr/>
        </p:nvSpPr>
        <p:spPr>
          <a:xfrm>
            <a:off x="6305736" y="2822953"/>
            <a:ext cx="222463" cy="293247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C55D30E-F4A0-284C-2244-34548CCB87AC}"/>
              </a:ext>
            </a:extLst>
          </p:cNvPr>
          <p:cNvCxnSpPr>
            <a:stCxn id="2" idx="7"/>
          </p:cNvCxnSpPr>
          <p:nvPr/>
        </p:nvCxnSpPr>
        <p:spPr>
          <a:xfrm flipV="1">
            <a:off x="6495620" y="1659044"/>
            <a:ext cx="892092" cy="120685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1B3DC88D-1567-35E5-A927-9DB71AEF8479}"/>
              </a:ext>
            </a:extLst>
          </p:cNvPr>
          <p:cNvSpPr txBox="1"/>
          <p:nvPr/>
        </p:nvSpPr>
        <p:spPr>
          <a:xfrm>
            <a:off x="6740548" y="1247784"/>
            <a:ext cx="2262193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Del-cost(source[i])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4D25DB-D3B3-9716-8DEA-B9B272573B6C}"/>
              </a:ext>
            </a:extLst>
          </p:cNvPr>
          <p:cNvSpPr txBox="1"/>
          <p:nvPr/>
        </p:nvSpPr>
        <p:spPr>
          <a:xfrm>
            <a:off x="7871644" y="1646337"/>
            <a:ext cx="2262193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Ins-cost(target[j])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3C9CDD-A2E1-873B-B5FB-26B3AC9385CD}"/>
              </a:ext>
            </a:extLst>
          </p:cNvPr>
          <p:cNvSpPr/>
          <p:nvPr/>
        </p:nvSpPr>
        <p:spPr>
          <a:xfrm>
            <a:off x="6312479" y="3143161"/>
            <a:ext cx="222463" cy="293247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92BAF9E-7066-B2B2-3276-04F58BD96D4E}"/>
              </a:ext>
            </a:extLst>
          </p:cNvPr>
          <p:cNvCxnSpPr>
            <a:cxnSpLocks/>
            <a:stCxn id="9" idx="7"/>
          </p:cNvCxnSpPr>
          <p:nvPr/>
        </p:nvCxnSpPr>
        <p:spPr>
          <a:xfrm flipV="1">
            <a:off x="6502363" y="1993518"/>
            <a:ext cx="1461730" cy="11925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6164" name="Line 149"/>
          <p:cNvSpPr>
            <a:spLocks noChangeShapeType="1"/>
          </p:cNvSpPr>
          <p:nvPr/>
        </p:nvSpPr>
        <p:spPr bwMode="auto">
          <a:xfrm flipH="1">
            <a:off x="3915195" y="3723968"/>
            <a:ext cx="833301" cy="1575026"/>
          </a:xfrm>
          <a:prstGeom prst="line">
            <a:avLst/>
          </a:prstGeom>
          <a:noFill/>
          <a:ln w="50800">
            <a:solidFill>
              <a:srgbClr val="A5002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419B09-D1CD-6883-3885-A09436E38E07}"/>
              </a:ext>
            </a:extLst>
          </p:cNvPr>
          <p:cNvSpPr txBox="1"/>
          <p:nvPr/>
        </p:nvSpPr>
        <p:spPr>
          <a:xfrm>
            <a:off x="1482341" y="4095850"/>
            <a:ext cx="424701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b="1" i="1" dirty="0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074C6C-98EE-0883-F0F0-E1DE0FD73EF7}"/>
              </a:ext>
            </a:extLst>
          </p:cNvPr>
          <p:cNvSpPr txBox="1"/>
          <p:nvPr/>
        </p:nvSpPr>
        <p:spPr>
          <a:xfrm>
            <a:off x="5759873" y="6486728"/>
            <a:ext cx="424701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b="1" i="1" dirty="0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j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DFD089-5B44-A66D-D6FC-9654C1AEE42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DF85B6-982E-2212-E6E1-9EA3821AA226}"/>
              </a:ext>
            </a:extLst>
          </p:cNvPr>
          <p:cNvSpPr txBox="1"/>
          <p:nvPr/>
        </p:nvSpPr>
        <p:spPr>
          <a:xfrm>
            <a:off x="9500598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BF41166-4556-AFA7-8716-8EEDC96D33D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9180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790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26143"/>
              </p:ext>
            </p:extLst>
          </p:nvPr>
        </p:nvGraphicFramePr>
        <p:xfrm>
          <a:off x="2380554" y="2762633"/>
          <a:ext cx="7350117" cy="3663746"/>
        </p:xfrm>
        <a:graphic>
          <a:graphicData uri="http://schemas.openxmlformats.org/drawingml/2006/table">
            <a:tbl>
              <a:tblPr/>
              <a:tblGrid>
                <a:gridCol w="668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4116" name="Title 2"/>
          <p:cNvSpPr>
            <a:spLocks noGrp="1"/>
          </p:cNvSpPr>
          <p:nvPr>
            <p:ph type="title"/>
          </p:nvPr>
        </p:nvSpPr>
        <p:spPr>
          <a:xfrm>
            <a:off x="2369943" y="1849055"/>
            <a:ext cx="7391068" cy="787513"/>
          </a:xfrm>
        </p:spPr>
        <p:txBody>
          <a:bodyPr/>
          <a:lstStyle/>
          <a:p>
            <a:r>
              <a:rPr lang="en-US" dirty="0"/>
              <a:t>Edit Distance</a:t>
            </a:r>
          </a:p>
        </p:txBody>
      </p:sp>
      <p:pic>
        <p:nvPicPr>
          <p:cNvPr id="5" name="Picture 5" descr="rec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7094" y="884717"/>
            <a:ext cx="3992057" cy="11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13D08D-205E-3710-DAD9-A5EA53BE306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5EFDC-E272-FB71-D886-88E62331CD98}"/>
              </a:ext>
            </a:extLst>
          </p:cNvPr>
          <p:cNvSpPr txBox="1"/>
          <p:nvPr/>
        </p:nvSpPr>
        <p:spPr>
          <a:xfrm>
            <a:off x="9530094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90310CF-11CC-29A4-7E0F-0E611FDD90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6253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002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923847"/>
              </p:ext>
            </p:extLst>
          </p:nvPr>
        </p:nvGraphicFramePr>
        <p:xfrm>
          <a:off x="2542095" y="2667613"/>
          <a:ext cx="7350117" cy="3537542"/>
        </p:xfrm>
        <a:graphic>
          <a:graphicData uri="http://schemas.openxmlformats.org/drawingml/2006/table">
            <a:tbl>
              <a:tblPr/>
              <a:tblGrid>
                <a:gridCol w="668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30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Title 2"/>
          <p:cNvSpPr txBox="1">
            <a:spLocks/>
          </p:cNvSpPr>
          <p:nvPr/>
        </p:nvSpPr>
        <p:spPr>
          <a:xfrm>
            <a:off x="2703637" y="1637788"/>
            <a:ext cx="7915515" cy="78751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ＭＳ Ｐゴシック" pitchFamily="-65" charset="-128"/>
                <a:cs typeface="ＭＳ Ｐゴシック" pitchFamily="-65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9pPr>
          </a:lstStyle>
          <a:p>
            <a:r>
              <a:rPr lang="en-US" sz="3391"/>
              <a:t>The Edit Distance Table</a:t>
            </a:r>
            <a:endParaRPr lang="en-US" sz="339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EADAED-290A-8FD4-04EB-C97E567567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E46A92-E810-E42C-0C2B-DF9F5CC8D4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8F2E53-754D-2F7B-F5A8-F54E4D0E1E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4360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66719" y="1672109"/>
            <a:ext cx="6006777" cy="1376886"/>
          </a:xfrm>
        </p:spPr>
        <p:txBody>
          <a:bodyPr>
            <a:normAutofit/>
          </a:bodyPr>
          <a:lstStyle/>
          <a:p>
            <a:r>
              <a:rPr lang="en-US" sz="4664" dirty="0"/>
              <a:t>Minimum Edit Distance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70987" y="3360977"/>
            <a:ext cx="6903953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 err="1">
                <a:solidFill>
                  <a:srgbClr val="A50021"/>
                </a:solidFill>
                <a:latin typeface="Calibri" charset="0"/>
              </a:rPr>
              <a:t>Backtrace</a:t>
            </a: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 for Computing Alignments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89A091C-A37B-224F-C685-221DE98F716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505920-5F6E-01E0-3869-0342EC08FA8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E9220B5-7D03-909F-F5D8-FAACA9620E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131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Computing alignments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2828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Edit distance isn’t sufficient</a:t>
            </a:r>
          </a:p>
          <a:p>
            <a:pPr lvl="1"/>
            <a:r>
              <a:rPr lang="en-US" dirty="0"/>
              <a:t>We often need to </a:t>
            </a:r>
            <a:r>
              <a:rPr lang="en-US" b="1" dirty="0"/>
              <a:t>align</a:t>
            </a:r>
            <a:r>
              <a:rPr lang="en-US" dirty="0"/>
              <a:t> each character of the two strings to each other</a:t>
            </a:r>
          </a:p>
          <a:p>
            <a:r>
              <a:rPr lang="en-US" dirty="0"/>
              <a:t>We do this by keeping a “</a:t>
            </a:r>
            <a:r>
              <a:rPr lang="en-US" dirty="0" err="1"/>
              <a:t>backtrace</a:t>
            </a:r>
            <a:r>
              <a:rPr lang="en-US" dirty="0"/>
              <a:t>”</a:t>
            </a:r>
          </a:p>
          <a:p>
            <a:r>
              <a:rPr lang="en-US" dirty="0"/>
              <a:t>Every time we enter a cell, remember where we came from</a:t>
            </a:r>
          </a:p>
          <a:p>
            <a:r>
              <a:rPr lang="en-US" dirty="0"/>
              <a:t>When we reach the end, </a:t>
            </a:r>
          </a:p>
          <a:p>
            <a:pPr lvl="1"/>
            <a:r>
              <a:rPr lang="en-US" dirty="0"/>
              <a:t>Trace back the path from the upper right corner to read off the alignment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1D3C21-D918-9FD2-13C4-84B9E40F196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4ED036-DBAE-85EC-13AF-24406A6D2E3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24F95EF-7068-48DF-78AF-A8DC1F3B51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44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790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768015"/>
              </p:ext>
            </p:extLst>
          </p:nvPr>
        </p:nvGraphicFramePr>
        <p:xfrm>
          <a:off x="2380554" y="2703639"/>
          <a:ext cx="7350117" cy="3663746"/>
        </p:xfrm>
        <a:graphic>
          <a:graphicData uri="http://schemas.openxmlformats.org/drawingml/2006/table">
            <a:tbl>
              <a:tblPr/>
              <a:tblGrid>
                <a:gridCol w="668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4116" name="Title 2"/>
          <p:cNvSpPr>
            <a:spLocks noGrp="1"/>
          </p:cNvSpPr>
          <p:nvPr>
            <p:ph type="title"/>
          </p:nvPr>
        </p:nvSpPr>
        <p:spPr>
          <a:xfrm>
            <a:off x="2703637" y="1699056"/>
            <a:ext cx="7915515" cy="787513"/>
          </a:xfrm>
        </p:spPr>
        <p:txBody>
          <a:bodyPr/>
          <a:lstStyle/>
          <a:p>
            <a:r>
              <a:rPr lang="en-US" dirty="0"/>
              <a:t>Edit Distance</a:t>
            </a:r>
          </a:p>
        </p:txBody>
      </p:sp>
      <p:pic>
        <p:nvPicPr>
          <p:cNvPr id="5" name="Picture 5" descr="rec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8618" y="697367"/>
            <a:ext cx="3992057" cy="11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C177DC7-11D0-75A4-54EB-9DB541696A3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C25A13-8222-BA05-C9D1-41DF31C6D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8390E5-8195-52B1-D95A-D1BC6A0A09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422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/>
              <a:t>MinEdit with Backtrace</a:t>
            </a:r>
          </a:p>
        </p:txBody>
      </p:sp>
      <p:pic>
        <p:nvPicPr>
          <p:cNvPr id="7" name="Picture 5" descr="minedit2.tif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4390" y="2615648"/>
            <a:ext cx="8723221" cy="348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0304F6-9186-58CB-56D2-C6E5F27706C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546D4C-EE5D-AA39-90F5-D4C4AAAA93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0B83455-991E-02DA-1DCF-AA4FF7683B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1322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tle 1"/>
          <p:cNvSpPr>
            <a:spLocks noGrp="1"/>
          </p:cNvSpPr>
          <p:nvPr>
            <p:ph type="title"/>
          </p:nvPr>
        </p:nvSpPr>
        <p:spPr>
          <a:xfrm>
            <a:off x="1922663" y="1174942"/>
            <a:ext cx="8157827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Adding </a:t>
            </a:r>
            <a:r>
              <a:rPr lang="en-US" dirty="0" err="1"/>
              <a:t>Backtrace</a:t>
            </a:r>
            <a:r>
              <a:rPr lang="en-US" dirty="0"/>
              <a:t> to Minimum Edit Distance</a:t>
            </a:r>
          </a:p>
        </p:txBody>
      </p:sp>
      <p:sp>
        <p:nvSpPr>
          <p:cNvPr id="81923" name="Content Placeholder 2"/>
          <p:cNvSpPr>
            <a:spLocks noGrp="1"/>
          </p:cNvSpPr>
          <p:nvPr>
            <p:ph idx="1"/>
          </p:nvPr>
        </p:nvSpPr>
        <p:spPr>
          <a:xfrm>
            <a:off x="1411307" y="2447078"/>
            <a:ext cx="9288615" cy="4179877"/>
          </a:xfrm>
        </p:spPr>
        <p:txBody>
          <a:bodyPr/>
          <a:lstStyle/>
          <a:p>
            <a:r>
              <a:rPr lang="en-US" sz="1908" dirty="0"/>
              <a:t>Base conditions:                                                        Termination:</a:t>
            </a:r>
          </a:p>
          <a:p>
            <a:pPr marL="484613" lvl="1" indent="0">
              <a:buNone/>
            </a:pPr>
            <a:r>
              <a:rPr lang="en-US" sz="1696" dirty="0">
                <a:latin typeface="Courier"/>
                <a:cs typeface="Courier"/>
              </a:rPr>
              <a:t>D(i,0) = i         D(0,j) = j         D(N,M) is distance </a:t>
            </a:r>
            <a:endParaRPr lang="en-US" sz="1908" i="1" dirty="0"/>
          </a:p>
          <a:p>
            <a:pPr algn="just"/>
            <a:r>
              <a:rPr lang="en-US" sz="1908" dirty="0"/>
              <a:t>Recurrence Relation</a:t>
            </a:r>
            <a:r>
              <a:rPr lang="en-US" sz="1908" i="1" dirty="0"/>
              <a:t>:</a:t>
            </a:r>
            <a:endParaRPr lang="en-US" sz="1696" i="1" dirty="0"/>
          </a:p>
          <a:p>
            <a:pPr marL="484613" lvl="1" indent="0">
              <a:buClr>
                <a:srgbClr val="000066"/>
              </a:buClr>
              <a:buNone/>
            </a:pPr>
            <a:r>
              <a:rPr lang="en-US" sz="1696" dirty="0">
                <a:latin typeface="Courier"/>
                <a:cs typeface="Courier"/>
              </a:rPr>
              <a:t>For each  i = 1…M</a:t>
            </a:r>
          </a:p>
          <a:p>
            <a:pPr marL="1049995" lvl="1" indent="-565382">
              <a:lnSpc>
                <a:spcPct val="80000"/>
              </a:lnSpc>
              <a:buClr>
                <a:srgbClr val="000066"/>
              </a:buClr>
              <a:buNone/>
            </a:pPr>
            <a:r>
              <a:rPr lang="en-US" sz="1696" dirty="0">
                <a:latin typeface="Courier"/>
                <a:cs typeface="Courier"/>
              </a:rPr>
              <a:t>	 For each  j = 1…N</a:t>
            </a:r>
            <a:endParaRPr lang="en-US" sz="1908" i="1" dirty="0"/>
          </a:p>
          <a:p>
            <a:pPr lvl="1" algn="just">
              <a:lnSpc>
                <a:spcPct val="130000"/>
              </a:lnSpc>
              <a:buFont typeface="Wingdings" charset="2"/>
              <a:buNone/>
            </a:pPr>
            <a:r>
              <a:rPr lang="en-US" sz="1696" i="1" dirty="0">
                <a:latin typeface="Courier"/>
                <a:cs typeface="Courier"/>
              </a:rPr>
              <a:t>                         </a:t>
            </a:r>
            <a:r>
              <a:rPr lang="en-US" sz="1696" dirty="0">
                <a:latin typeface="Courier"/>
                <a:cs typeface="Courier"/>
              </a:rPr>
              <a:t>D(i-1,j) + 1</a:t>
            </a:r>
          </a:p>
          <a:p>
            <a:pPr marL="484613" lvl="1" indent="0" algn="just">
              <a:buNone/>
            </a:pPr>
            <a:r>
              <a:rPr lang="en-US" sz="1696" dirty="0">
                <a:latin typeface="Courier"/>
                <a:cs typeface="Courier"/>
              </a:rPr>
              <a:t>      D(</a:t>
            </a:r>
            <a:r>
              <a:rPr lang="en-US" sz="1696" dirty="0" err="1">
                <a:latin typeface="Courier"/>
                <a:cs typeface="Courier"/>
              </a:rPr>
              <a:t>i,j</a:t>
            </a:r>
            <a:r>
              <a:rPr lang="en-US" sz="1696" dirty="0">
                <a:latin typeface="Courier"/>
                <a:cs typeface="Courier"/>
              </a:rPr>
              <a:t>)=   min      D(i,j-1) + 1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    D(i-1,j-1) +  2; if X(i) ≠ Y(j)   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                  0; if X(i) = Y(j)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LEFT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</a:t>
            </a:r>
            <a:r>
              <a:rPr lang="en-US" sz="1696" dirty="0" err="1">
                <a:latin typeface="Courier"/>
                <a:cs typeface="Courier"/>
              </a:rPr>
              <a:t>ptr</a:t>
            </a:r>
            <a:r>
              <a:rPr lang="en-US" sz="1696" dirty="0">
                <a:latin typeface="Courier"/>
                <a:cs typeface="Courier"/>
              </a:rPr>
              <a:t>(</a:t>
            </a:r>
            <a:r>
              <a:rPr lang="en-US" sz="1696" dirty="0" err="1">
                <a:latin typeface="Courier"/>
                <a:cs typeface="Courier"/>
              </a:rPr>
              <a:t>i,j</a:t>
            </a:r>
            <a:r>
              <a:rPr lang="en-US" sz="1696" dirty="0">
                <a:latin typeface="Courier"/>
                <a:cs typeface="Courier"/>
              </a:rPr>
              <a:t>)=   DOWN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DIAG</a:t>
            </a:r>
          </a:p>
          <a:p>
            <a:pPr lvl="1" algn="just">
              <a:buFont typeface="Wingdings" charset="2"/>
              <a:buNone/>
            </a:pPr>
            <a:endParaRPr lang="en-US" sz="1696" dirty="0">
              <a:latin typeface="Courier"/>
              <a:cs typeface="Courier"/>
            </a:endParaRPr>
          </a:p>
        </p:txBody>
      </p:sp>
      <p:sp>
        <p:nvSpPr>
          <p:cNvPr id="9" name="AutoShape 5"/>
          <p:cNvSpPr>
            <a:spLocks/>
          </p:cNvSpPr>
          <p:nvPr/>
        </p:nvSpPr>
        <p:spPr bwMode="auto">
          <a:xfrm>
            <a:off x="4642129" y="4062489"/>
            <a:ext cx="242312" cy="1050018"/>
          </a:xfrm>
          <a:prstGeom prst="leftBrace">
            <a:avLst>
              <a:gd name="adj1" fmla="val 37516"/>
              <a:gd name="adj2" fmla="val 50000"/>
            </a:avLst>
          </a:prstGeom>
          <a:noFill/>
          <a:ln w="25400">
            <a:solidFill>
              <a:srgbClr val="000066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 sz="2544" dirty="0">
              <a:solidFill>
                <a:srgbClr val="000066"/>
              </a:solidFill>
              <a:latin typeface="Times New Roman" charset="0"/>
            </a:endParaRPr>
          </a:p>
        </p:txBody>
      </p:sp>
      <p:sp>
        <p:nvSpPr>
          <p:cNvPr id="10" name="AutoShape 5"/>
          <p:cNvSpPr>
            <a:spLocks/>
          </p:cNvSpPr>
          <p:nvPr/>
        </p:nvSpPr>
        <p:spPr bwMode="auto">
          <a:xfrm>
            <a:off x="6885687" y="4728846"/>
            <a:ext cx="80771" cy="706743"/>
          </a:xfrm>
          <a:prstGeom prst="leftBrace">
            <a:avLst>
              <a:gd name="adj1" fmla="val 37495"/>
              <a:gd name="adj2" fmla="val 50000"/>
            </a:avLst>
          </a:prstGeom>
          <a:noFill/>
          <a:ln w="25400">
            <a:solidFill>
              <a:srgbClr val="000066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 sz="2544">
              <a:solidFill>
                <a:srgbClr val="000066"/>
              </a:solidFill>
              <a:latin typeface="Times New Roman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4399818" y="5274048"/>
            <a:ext cx="242312" cy="1050018"/>
          </a:xfrm>
          <a:prstGeom prst="leftBrace">
            <a:avLst>
              <a:gd name="adj1" fmla="val 37516"/>
              <a:gd name="adj2" fmla="val 50000"/>
            </a:avLst>
          </a:prstGeom>
          <a:noFill/>
          <a:ln w="25400">
            <a:solidFill>
              <a:srgbClr val="000066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 sz="2544">
              <a:solidFill>
                <a:srgbClr val="000066"/>
              </a:solidFill>
              <a:latin typeface="Times New Roman" charset="0"/>
            </a:endParaRPr>
          </a:p>
        </p:txBody>
      </p:sp>
      <p:sp>
        <p:nvSpPr>
          <p:cNvPr id="7" name="TextBox 15"/>
          <p:cNvSpPr txBox="1">
            <a:spLocks noChangeArrowheads="1"/>
          </p:cNvSpPr>
          <p:nvPr/>
        </p:nvSpPr>
        <p:spPr bwMode="auto">
          <a:xfrm>
            <a:off x="5671596" y="5354818"/>
            <a:ext cx="869149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insertion</a:t>
            </a:r>
          </a:p>
        </p:txBody>
      </p:sp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5710160" y="5677900"/>
            <a:ext cx="823239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deletion</a:t>
            </a:r>
          </a:p>
        </p:txBody>
      </p:sp>
      <p:sp>
        <p:nvSpPr>
          <p:cNvPr id="11" name="TextBox 17"/>
          <p:cNvSpPr txBox="1">
            <a:spLocks noChangeArrowheads="1"/>
          </p:cNvSpPr>
          <p:nvPr/>
        </p:nvSpPr>
        <p:spPr bwMode="auto">
          <a:xfrm>
            <a:off x="5700522" y="6000983"/>
            <a:ext cx="1130788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substitution</a:t>
            </a:r>
          </a:p>
        </p:txBody>
      </p:sp>
      <p:sp>
        <p:nvSpPr>
          <p:cNvPr id="12" name="TextBox 15"/>
          <p:cNvSpPr txBox="1">
            <a:spLocks noChangeArrowheads="1"/>
          </p:cNvSpPr>
          <p:nvPr/>
        </p:nvSpPr>
        <p:spPr bwMode="auto">
          <a:xfrm>
            <a:off x="6910952" y="4466342"/>
            <a:ext cx="869149" cy="199222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bIns="0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insertion</a:t>
            </a:r>
          </a:p>
        </p:txBody>
      </p:sp>
      <p:sp>
        <p:nvSpPr>
          <p:cNvPr id="13" name="TextBox 16"/>
          <p:cNvSpPr txBox="1">
            <a:spLocks noChangeArrowheads="1"/>
          </p:cNvSpPr>
          <p:nvPr/>
        </p:nvSpPr>
        <p:spPr bwMode="auto">
          <a:xfrm>
            <a:off x="6903706" y="4135456"/>
            <a:ext cx="823239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deletion</a:t>
            </a: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9315904" y="4781620"/>
            <a:ext cx="1130788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substitution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67BF5E-35BF-4CAF-F664-79F6F0DAAF1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5A0DDF-22D0-7FCA-AA81-90E233A579E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C2CD8A2-E0CD-071A-2F90-CEDAC67B99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83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3107490" y="1115948"/>
            <a:ext cx="8238597" cy="908669"/>
          </a:xfrm>
        </p:spPr>
        <p:txBody>
          <a:bodyPr/>
          <a:lstStyle/>
          <a:p>
            <a:r>
              <a:rPr lang="en-US" dirty="0"/>
              <a:t>The Distance Matrix</a:t>
            </a:r>
          </a:p>
        </p:txBody>
      </p:sp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2552192" y="2648065"/>
            <a:ext cx="4038528" cy="2968318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6" name="Line 4"/>
          <p:cNvSpPr>
            <a:spLocks noChangeShapeType="1"/>
          </p:cNvSpPr>
          <p:nvPr/>
        </p:nvSpPr>
        <p:spPr bwMode="auto">
          <a:xfrm>
            <a:off x="2552192" y="552425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7" name="Line 5"/>
          <p:cNvSpPr>
            <a:spLocks noChangeShapeType="1"/>
          </p:cNvSpPr>
          <p:nvPr/>
        </p:nvSpPr>
        <p:spPr bwMode="auto">
          <a:xfrm>
            <a:off x="2557240" y="5446008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8" name="Line 6"/>
          <p:cNvSpPr>
            <a:spLocks noChangeShapeType="1"/>
          </p:cNvSpPr>
          <p:nvPr/>
        </p:nvSpPr>
        <p:spPr bwMode="auto">
          <a:xfrm>
            <a:off x="2557240" y="537407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9" name="Line 7"/>
          <p:cNvSpPr>
            <a:spLocks noChangeShapeType="1"/>
          </p:cNvSpPr>
          <p:nvPr/>
        </p:nvSpPr>
        <p:spPr bwMode="auto">
          <a:xfrm>
            <a:off x="2552192" y="530213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0" name="Line 8"/>
          <p:cNvSpPr>
            <a:spLocks noChangeShapeType="1"/>
          </p:cNvSpPr>
          <p:nvPr/>
        </p:nvSpPr>
        <p:spPr bwMode="auto">
          <a:xfrm>
            <a:off x="2557240" y="523398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1" name="Line 9"/>
          <p:cNvSpPr>
            <a:spLocks noChangeShapeType="1"/>
          </p:cNvSpPr>
          <p:nvPr/>
        </p:nvSpPr>
        <p:spPr bwMode="auto">
          <a:xfrm>
            <a:off x="2552192" y="5155738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2" name="Line 10"/>
          <p:cNvSpPr>
            <a:spLocks noChangeShapeType="1"/>
          </p:cNvSpPr>
          <p:nvPr/>
        </p:nvSpPr>
        <p:spPr bwMode="auto">
          <a:xfrm>
            <a:off x="2542096" y="5083802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3" name="Line 11"/>
          <p:cNvSpPr>
            <a:spLocks noChangeShapeType="1"/>
          </p:cNvSpPr>
          <p:nvPr/>
        </p:nvSpPr>
        <p:spPr bwMode="auto">
          <a:xfrm>
            <a:off x="2557240" y="501186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4" name="Line 12"/>
          <p:cNvSpPr>
            <a:spLocks noChangeShapeType="1"/>
          </p:cNvSpPr>
          <p:nvPr/>
        </p:nvSpPr>
        <p:spPr bwMode="auto">
          <a:xfrm>
            <a:off x="2557240" y="493361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5" name="Line 13"/>
          <p:cNvSpPr>
            <a:spLocks noChangeShapeType="1"/>
          </p:cNvSpPr>
          <p:nvPr/>
        </p:nvSpPr>
        <p:spPr bwMode="auto">
          <a:xfrm>
            <a:off x="2552192" y="4855372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6" name="Line 14"/>
          <p:cNvSpPr>
            <a:spLocks noChangeShapeType="1"/>
          </p:cNvSpPr>
          <p:nvPr/>
        </p:nvSpPr>
        <p:spPr bwMode="auto">
          <a:xfrm>
            <a:off x="2552192" y="478343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7" name="Line 15"/>
          <p:cNvSpPr>
            <a:spLocks noChangeShapeType="1"/>
          </p:cNvSpPr>
          <p:nvPr/>
        </p:nvSpPr>
        <p:spPr bwMode="auto">
          <a:xfrm>
            <a:off x="2557240" y="471150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8" name="Line 16"/>
          <p:cNvSpPr>
            <a:spLocks noChangeShapeType="1"/>
          </p:cNvSpPr>
          <p:nvPr/>
        </p:nvSpPr>
        <p:spPr bwMode="auto">
          <a:xfrm>
            <a:off x="2543779" y="464334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9" name="Line 17"/>
          <p:cNvSpPr>
            <a:spLocks noChangeShapeType="1"/>
          </p:cNvSpPr>
          <p:nvPr/>
        </p:nvSpPr>
        <p:spPr bwMode="auto">
          <a:xfrm>
            <a:off x="2557240" y="456510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0" name="Line 18"/>
          <p:cNvSpPr>
            <a:spLocks noChangeShapeType="1"/>
          </p:cNvSpPr>
          <p:nvPr/>
        </p:nvSpPr>
        <p:spPr bwMode="auto">
          <a:xfrm>
            <a:off x="2547144" y="449316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1" name="Line 19"/>
          <p:cNvSpPr>
            <a:spLocks noChangeShapeType="1"/>
          </p:cNvSpPr>
          <p:nvPr/>
        </p:nvSpPr>
        <p:spPr bwMode="auto">
          <a:xfrm>
            <a:off x="2562289" y="442123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2" name="Line 20"/>
          <p:cNvSpPr>
            <a:spLocks noChangeShapeType="1"/>
          </p:cNvSpPr>
          <p:nvPr/>
        </p:nvSpPr>
        <p:spPr bwMode="auto">
          <a:xfrm>
            <a:off x="2557240" y="433919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3" name="Line 21"/>
          <p:cNvSpPr>
            <a:spLocks noChangeShapeType="1"/>
          </p:cNvSpPr>
          <p:nvPr/>
        </p:nvSpPr>
        <p:spPr bwMode="auto">
          <a:xfrm>
            <a:off x="2562289" y="4260951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4" name="Line 22"/>
          <p:cNvSpPr>
            <a:spLocks noChangeShapeType="1"/>
          </p:cNvSpPr>
          <p:nvPr/>
        </p:nvSpPr>
        <p:spPr bwMode="auto">
          <a:xfrm>
            <a:off x="2562289" y="418901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5" name="Line 23"/>
          <p:cNvSpPr>
            <a:spLocks noChangeShapeType="1"/>
          </p:cNvSpPr>
          <p:nvPr/>
        </p:nvSpPr>
        <p:spPr bwMode="auto">
          <a:xfrm>
            <a:off x="2557240" y="4117078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6" name="Line 24"/>
          <p:cNvSpPr>
            <a:spLocks noChangeShapeType="1"/>
          </p:cNvSpPr>
          <p:nvPr/>
        </p:nvSpPr>
        <p:spPr bwMode="auto">
          <a:xfrm>
            <a:off x="2562289" y="404893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7" name="Line 25"/>
          <p:cNvSpPr>
            <a:spLocks noChangeShapeType="1"/>
          </p:cNvSpPr>
          <p:nvPr/>
        </p:nvSpPr>
        <p:spPr bwMode="auto">
          <a:xfrm>
            <a:off x="2557240" y="397068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8" name="Line 26"/>
          <p:cNvSpPr>
            <a:spLocks noChangeShapeType="1"/>
          </p:cNvSpPr>
          <p:nvPr/>
        </p:nvSpPr>
        <p:spPr bwMode="auto">
          <a:xfrm>
            <a:off x="2547144" y="389874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9" name="Line 27"/>
          <p:cNvSpPr>
            <a:spLocks noChangeShapeType="1"/>
          </p:cNvSpPr>
          <p:nvPr/>
        </p:nvSpPr>
        <p:spPr bwMode="auto">
          <a:xfrm>
            <a:off x="2552192" y="382681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0" name="Line 28"/>
          <p:cNvSpPr>
            <a:spLocks noChangeShapeType="1"/>
          </p:cNvSpPr>
          <p:nvPr/>
        </p:nvSpPr>
        <p:spPr bwMode="auto">
          <a:xfrm>
            <a:off x="2543779" y="375613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1" name="Line 29"/>
          <p:cNvSpPr>
            <a:spLocks noChangeShapeType="1"/>
          </p:cNvSpPr>
          <p:nvPr/>
        </p:nvSpPr>
        <p:spPr bwMode="auto">
          <a:xfrm>
            <a:off x="2557240" y="367031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2" name="Line 30"/>
          <p:cNvSpPr>
            <a:spLocks noChangeShapeType="1"/>
          </p:cNvSpPr>
          <p:nvPr/>
        </p:nvSpPr>
        <p:spPr bwMode="auto">
          <a:xfrm>
            <a:off x="2557240" y="3598381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3" name="Line 31"/>
          <p:cNvSpPr>
            <a:spLocks noChangeShapeType="1"/>
          </p:cNvSpPr>
          <p:nvPr/>
        </p:nvSpPr>
        <p:spPr bwMode="auto">
          <a:xfrm>
            <a:off x="2562289" y="352644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4" name="Line 32"/>
          <p:cNvSpPr>
            <a:spLocks noChangeShapeType="1"/>
          </p:cNvSpPr>
          <p:nvPr/>
        </p:nvSpPr>
        <p:spPr bwMode="auto">
          <a:xfrm>
            <a:off x="2548827" y="345829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5" name="Line 33"/>
          <p:cNvSpPr>
            <a:spLocks noChangeShapeType="1"/>
          </p:cNvSpPr>
          <p:nvPr/>
        </p:nvSpPr>
        <p:spPr bwMode="auto">
          <a:xfrm>
            <a:off x="2553875" y="338004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6" name="Line 34"/>
          <p:cNvSpPr>
            <a:spLocks noChangeShapeType="1"/>
          </p:cNvSpPr>
          <p:nvPr/>
        </p:nvSpPr>
        <p:spPr bwMode="auto">
          <a:xfrm>
            <a:off x="2552192" y="3308111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7" name="Line 35"/>
          <p:cNvSpPr>
            <a:spLocks noChangeShapeType="1"/>
          </p:cNvSpPr>
          <p:nvPr/>
        </p:nvSpPr>
        <p:spPr bwMode="auto">
          <a:xfrm>
            <a:off x="2557240" y="323617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8" name="Line 36"/>
          <p:cNvSpPr>
            <a:spLocks noChangeShapeType="1"/>
          </p:cNvSpPr>
          <p:nvPr/>
        </p:nvSpPr>
        <p:spPr bwMode="auto">
          <a:xfrm>
            <a:off x="2552192" y="317433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9" name="Line 37"/>
          <p:cNvSpPr>
            <a:spLocks noChangeShapeType="1"/>
          </p:cNvSpPr>
          <p:nvPr/>
        </p:nvSpPr>
        <p:spPr bwMode="auto">
          <a:xfrm>
            <a:off x="2552192" y="310239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0" name="Line 38"/>
          <p:cNvSpPr>
            <a:spLocks noChangeShapeType="1"/>
          </p:cNvSpPr>
          <p:nvPr/>
        </p:nvSpPr>
        <p:spPr bwMode="auto">
          <a:xfrm>
            <a:off x="2557240" y="303046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1" name="Line 39"/>
          <p:cNvSpPr>
            <a:spLocks noChangeShapeType="1"/>
          </p:cNvSpPr>
          <p:nvPr/>
        </p:nvSpPr>
        <p:spPr bwMode="auto">
          <a:xfrm>
            <a:off x="2543779" y="296231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2" name="Line 40"/>
          <p:cNvSpPr>
            <a:spLocks noChangeShapeType="1"/>
          </p:cNvSpPr>
          <p:nvPr/>
        </p:nvSpPr>
        <p:spPr bwMode="auto">
          <a:xfrm>
            <a:off x="2557240" y="288406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3" name="Line 41"/>
          <p:cNvSpPr>
            <a:spLocks noChangeShapeType="1"/>
          </p:cNvSpPr>
          <p:nvPr/>
        </p:nvSpPr>
        <p:spPr bwMode="auto">
          <a:xfrm>
            <a:off x="2547144" y="281212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4" name="Line 42"/>
          <p:cNvSpPr>
            <a:spLocks noChangeShapeType="1"/>
          </p:cNvSpPr>
          <p:nvPr/>
        </p:nvSpPr>
        <p:spPr bwMode="auto">
          <a:xfrm>
            <a:off x="2562289" y="274019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5" name="Line 43"/>
          <p:cNvSpPr>
            <a:spLocks noChangeShapeType="1"/>
          </p:cNvSpPr>
          <p:nvPr/>
        </p:nvSpPr>
        <p:spPr bwMode="auto">
          <a:xfrm flipV="1">
            <a:off x="2659886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6" name="Line 44"/>
          <p:cNvSpPr>
            <a:spLocks noChangeShapeType="1"/>
          </p:cNvSpPr>
          <p:nvPr/>
        </p:nvSpPr>
        <p:spPr bwMode="auto">
          <a:xfrm flipV="1">
            <a:off x="2762532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7" name="Line 45"/>
          <p:cNvSpPr>
            <a:spLocks noChangeShapeType="1"/>
          </p:cNvSpPr>
          <p:nvPr/>
        </p:nvSpPr>
        <p:spPr bwMode="auto">
          <a:xfrm flipV="1">
            <a:off x="2870226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8" name="Line 46"/>
          <p:cNvSpPr>
            <a:spLocks noChangeShapeType="1"/>
          </p:cNvSpPr>
          <p:nvPr/>
        </p:nvSpPr>
        <p:spPr bwMode="auto">
          <a:xfrm flipV="1">
            <a:off x="2964459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9" name="Line 47"/>
          <p:cNvSpPr>
            <a:spLocks noChangeShapeType="1"/>
          </p:cNvSpPr>
          <p:nvPr/>
        </p:nvSpPr>
        <p:spPr bwMode="auto">
          <a:xfrm flipV="1">
            <a:off x="3057008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0" name="Line 48"/>
          <p:cNvSpPr>
            <a:spLocks noChangeShapeType="1"/>
          </p:cNvSpPr>
          <p:nvPr/>
        </p:nvSpPr>
        <p:spPr bwMode="auto">
          <a:xfrm flipV="1">
            <a:off x="3159654" y="2659424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1" name="Line 49"/>
          <p:cNvSpPr>
            <a:spLocks noChangeShapeType="1"/>
          </p:cNvSpPr>
          <p:nvPr/>
        </p:nvSpPr>
        <p:spPr bwMode="auto">
          <a:xfrm flipV="1">
            <a:off x="3267349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2" name="Line 50"/>
          <p:cNvSpPr>
            <a:spLocks noChangeShapeType="1"/>
          </p:cNvSpPr>
          <p:nvPr/>
        </p:nvSpPr>
        <p:spPr bwMode="auto">
          <a:xfrm flipV="1">
            <a:off x="3361581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3" name="Line 51"/>
          <p:cNvSpPr>
            <a:spLocks noChangeShapeType="1"/>
          </p:cNvSpPr>
          <p:nvPr/>
        </p:nvSpPr>
        <p:spPr bwMode="auto">
          <a:xfrm flipV="1">
            <a:off x="3457495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4" name="Line 52"/>
          <p:cNvSpPr>
            <a:spLocks noChangeShapeType="1"/>
          </p:cNvSpPr>
          <p:nvPr/>
        </p:nvSpPr>
        <p:spPr bwMode="auto">
          <a:xfrm flipV="1">
            <a:off x="3560142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5" name="Line 53"/>
          <p:cNvSpPr>
            <a:spLocks noChangeShapeType="1"/>
          </p:cNvSpPr>
          <p:nvPr/>
        </p:nvSpPr>
        <p:spPr bwMode="auto">
          <a:xfrm flipV="1">
            <a:off x="3667835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6" name="Line 54"/>
          <p:cNvSpPr>
            <a:spLocks noChangeShapeType="1"/>
          </p:cNvSpPr>
          <p:nvPr/>
        </p:nvSpPr>
        <p:spPr bwMode="auto">
          <a:xfrm flipV="1">
            <a:off x="3762068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7" name="Line 55"/>
          <p:cNvSpPr>
            <a:spLocks noChangeShapeType="1"/>
          </p:cNvSpPr>
          <p:nvPr/>
        </p:nvSpPr>
        <p:spPr bwMode="auto">
          <a:xfrm flipV="1">
            <a:off x="3854617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8" name="Line 56"/>
          <p:cNvSpPr>
            <a:spLocks noChangeShapeType="1"/>
          </p:cNvSpPr>
          <p:nvPr/>
        </p:nvSpPr>
        <p:spPr bwMode="auto">
          <a:xfrm flipV="1">
            <a:off x="3957264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9" name="Line 57"/>
          <p:cNvSpPr>
            <a:spLocks noChangeShapeType="1"/>
          </p:cNvSpPr>
          <p:nvPr/>
        </p:nvSpPr>
        <p:spPr bwMode="auto">
          <a:xfrm flipV="1">
            <a:off x="4064957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0" name="Line 58"/>
          <p:cNvSpPr>
            <a:spLocks noChangeShapeType="1"/>
          </p:cNvSpPr>
          <p:nvPr/>
        </p:nvSpPr>
        <p:spPr bwMode="auto">
          <a:xfrm flipV="1">
            <a:off x="4159190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1" name="Line 59"/>
          <p:cNvSpPr>
            <a:spLocks noChangeShapeType="1"/>
          </p:cNvSpPr>
          <p:nvPr/>
        </p:nvSpPr>
        <p:spPr bwMode="auto">
          <a:xfrm flipV="1">
            <a:off x="4270250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2" name="Line 60"/>
          <p:cNvSpPr>
            <a:spLocks noChangeShapeType="1"/>
          </p:cNvSpPr>
          <p:nvPr/>
        </p:nvSpPr>
        <p:spPr bwMode="auto">
          <a:xfrm flipV="1">
            <a:off x="4372895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3" name="Line 61"/>
          <p:cNvSpPr>
            <a:spLocks noChangeShapeType="1"/>
          </p:cNvSpPr>
          <p:nvPr/>
        </p:nvSpPr>
        <p:spPr bwMode="auto">
          <a:xfrm flipV="1">
            <a:off x="4480588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4" name="Line 62"/>
          <p:cNvSpPr>
            <a:spLocks noChangeShapeType="1"/>
          </p:cNvSpPr>
          <p:nvPr/>
        </p:nvSpPr>
        <p:spPr bwMode="auto">
          <a:xfrm flipV="1">
            <a:off x="4574821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5" name="Line 63"/>
          <p:cNvSpPr>
            <a:spLocks noChangeShapeType="1"/>
          </p:cNvSpPr>
          <p:nvPr/>
        </p:nvSpPr>
        <p:spPr bwMode="auto">
          <a:xfrm flipV="1">
            <a:off x="4667371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6" name="Line 64"/>
          <p:cNvSpPr>
            <a:spLocks noChangeShapeType="1"/>
          </p:cNvSpPr>
          <p:nvPr/>
        </p:nvSpPr>
        <p:spPr bwMode="auto">
          <a:xfrm flipV="1">
            <a:off x="4770017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7" name="Line 65"/>
          <p:cNvSpPr>
            <a:spLocks noChangeShapeType="1"/>
          </p:cNvSpPr>
          <p:nvPr/>
        </p:nvSpPr>
        <p:spPr bwMode="auto">
          <a:xfrm flipV="1">
            <a:off x="4877711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8" name="Line 66"/>
          <p:cNvSpPr>
            <a:spLocks noChangeShapeType="1"/>
          </p:cNvSpPr>
          <p:nvPr/>
        </p:nvSpPr>
        <p:spPr bwMode="auto">
          <a:xfrm flipV="1">
            <a:off x="4971943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9" name="Line 67"/>
          <p:cNvSpPr>
            <a:spLocks noChangeShapeType="1"/>
          </p:cNvSpPr>
          <p:nvPr/>
        </p:nvSpPr>
        <p:spPr bwMode="auto">
          <a:xfrm flipV="1">
            <a:off x="5067859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0" name="Line 68"/>
          <p:cNvSpPr>
            <a:spLocks noChangeShapeType="1"/>
          </p:cNvSpPr>
          <p:nvPr/>
        </p:nvSpPr>
        <p:spPr bwMode="auto">
          <a:xfrm flipV="1">
            <a:off x="5170504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1" name="Line 69"/>
          <p:cNvSpPr>
            <a:spLocks noChangeShapeType="1"/>
          </p:cNvSpPr>
          <p:nvPr/>
        </p:nvSpPr>
        <p:spPr bwMode="auto">
          <a:xfrm flipV="1">
            <a:off x="5278198" y="2640493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2" name="Line 70"/>
          <p:cNvSpPr>
            <a:spLocks noChangeShapeType="1"/>
          </p:cNvSpPr>
          <p:nvPr/>
        </p:nvSpPr>
        <p:spPr bwMode="auto">
          <a:xfrm flipV="1">
            <a:off x="5372431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3" name="Line 71"/>
          <p:cNvSpPr>
            <a:spLocks noChangeShapeType="1"/>
          </p:cNvSpPr>
          <p:nvPr/>
        </p:nvSpPr>
        <p:spPr bwMode="auto">
          <a:xfrm flipV="1">
            <a:off x="5464981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4" name="Line 72"/>
          <p:cNvSpPr>
            <a:spLocks noChangeShapeType="1"/>
          </p:cNvSpPr>
          <p:nvPr/>
        </p:nvSpPr>
        <p:spPr bwMode="auto">
          <a:xfrm flipV="1">
            <a:off x="5567626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5" name="Line 73"/>
          <p:cNvSpPr>
            <a:spLocks noChangeShapeType="1"/>
          </p:cNvSpPr>
          <p:nvPr/>
        </p:nvSpPr>
        <p:spPr bwMode="auto">
          <a:xfrm flipV="1">
            <a:off x="5675320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6" name="Line 74"/>
          <p:cNvSpPr>
            <a:spLocks noChangeShapeType="1"/>
          </p:cNvSpPr>
          <p:nvPr/>
        </p:nvSpPr>
        <p:spPr bwMode="auto">
          <a:xfrm flipV="1">
            <a:off x="5769553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7" name="Line 75"/>
          <p:cNvSpPr>
            <a:spLocks noChangeShapeType="1"/>
          </p:cNvSpPr>
          <p:nvPr/>
        </p:nvSpPr>
        <p:spPr bwMode="auto">
          <a:xfrm flipV="1">
            <a:off x="5870516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8" name="Line 76"/>
          <p:cNvSpPr>
            <a:spLocks noChangeShapeType="1"/>
          </p:cNvSpPr>
          <p:nvPr/>
        </p:nvSpPr>
        <p:spPr bwMode="auto">
          <a:xfrm flipV="1">
            <a:off x="5964748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9" name="Line 77"/>
          <p:cNvSpPr>
            <a:spLocks noChangeShapeType="1"/>
          </p:cNvSpPr>
          <p:nvPr/>
        </p:nvSpPr>
        <p:spPr bwMode="auto">
          <a:xfrm flipV="1">
            <a:off x="6057298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0" name="Line 78"/>
          <p:cNvSpPr>
            <a:spLocks noChangeShapeType="1"/>
          </p:cNvSpPr>
          <p:nvPr/>
        </p:nvSpPr>
        <p:spPr bwMode="auto">
          <a:xfrm flipV="1">
            <a:off x="6159943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1" name="Line 79"/>
          <p:cNvSpPr>
            <a:spLocks noChangeShapeType="1"/>
          </p:cNvSpPr>
          <p:nvPr/>
        </p:nvSpPr>
        <p:spPr bwMode="auto">
          <a:xfrm flipV="1">
            <a:off x="6267637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2" name="Line 80"/>
          <p:cNvSpPr>
            <a:spLocks noChangeShapeType="1"/>
          </p:cNvSpPr>
          <p:nvPr/>
        </p:nvSpPr>
        <p:spPr bwMode="auto">
          <a:xfrm flipV="1">
            <a:off x="6361870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3" name="Line 81"/>
          <p:cNvSpPr>
            <a:spLocks noChangeShapeType="1"/>
          </p:cNvSpPr>
          <p:nvPr/>
        </p:nvSpPr>
        <p:spPr bwMode="auto">
          <a:xfrm flipV="1">
            <a:off x="6474612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54354" name="Freeform 82"/>
          <p:cNvSpPr>
            <a:spLocks/>
          </p:cNvSpPr>
          <p:nvPr/>
        </p:nvSpPr>
        <p:spPr bwMode="auto">
          <a:xfrm flipH="1" flipV="1">
            <a:off x="2542096" y="2630396"/>
            <a:ext cx="4038528" cy="2988511"/>
          </a:xfrm>
          <a:custGeom>
            <a:avLst/>
            <a:gdLst>
              <a:gd name="T0" fmla="*/ 0 w 2333"/>
              <a:gd name="T1" fmla="*/ 2147483647 h 2275"/>
              <a:gd name="T2" fmla="*/ 2147483647 w 2333"/>
              <a:gd name="T3" fmla="*/ 2147483647 h 2275"/>
              <a:gd name="T4" fmla="*/ 2147483647 w 2333"/>
              <a:gd name="T5" fmla="*/ 2147483647 h 2275"/>
              <a:gd name="T6" fmla="*/ 2147483647 w 2333"/>
              <a:gd name="T7" fmla="*/ 2147483647 h 2275"/>
              <a:gd name="T8" fmla="*/ 2147483647 w 2333"/>
              <a:gd name="T9" fmla="*/ 2147483647 h 2275"/>
              <a:gd name="T10" fmla="*/ 2147483647 w 2333"/>
              <a:gd name="T11" fmla="*/ 2147483647 h 2275"/>
              <a:gd name="T12" fmla="*/ 2147483647 w 2333"/>
              <a:gd name="T13" fmla="*/ 2147483647 h 2275"/>
              <a:gd name="T14" fmla="*/ 2147483647 w 2333"/>
              <a:gd name="T15" fmla="*/ 2147483647 h 2275"/>
              <a:gd name="T16" fmla="*/ 2147483647 w 2333"/>
              <a:gd name="T17" fmla="*/ 2147483647 h 2275"/>
              <a:gd name="T18" fmla="*/ 2147483647 w 2333"/>
              <a:gd name="T19" fmla="*/ 2147483647 h 2275"/>
              <a:gd name="T20" fmla="*/ 2147483647 w 2333"/>
              <a:gd name="T21" fmla="*/ 2147483647 h 2275"/>
              <a:gd name="T22" fmla="*/ 2147483647 w 2333"/>
              <a:gd name="T23" fmla="*/ 2147483647 h 2275"/>
              <a:gd name="T24" fmla="*/ 2147483647 w 2333"/>
              <a:gd name="T25" fmla="*/ 2147483647 h 2275"/>
              <a:gd name="T26" fmla="*/ 2147483647 w 2333"/>
              <a:gd name="T27" fmla="*/ 2147483647 h 2275"/>
              <a:gd name="T28" fmla="*/ 2147483647 w 2333"/>
              <a:gd name="T29" fmla="*/ 2147483647 h 2275"/>
              <a:gd name="T30" fmla="*/ 2147483647 w 2333"/>
              <a:gd name="T31" fmla="*/ 2147483647 h 2275"/>
              <a:gd name="T32" fmla="*/ 2147483647 w 2333"/>
              <a:gd name="T33" fmla="*/ 2147483647 h 2275"/>
              <a:gd name="T34" fmla="*/ 2147483647 w 2333"/>
              <a:gd name="T35" fmla="*/ 2147483647 h 2275"/>
              <a:gd name="T36" fmla="*/ 2147483647 w 2333"/>
              <a:gd name="T37" fmla="*/ 2147483647 h 2275"/>
              <a:gd name="T38" fmla="*/ 2147483647 w 2333"/>
              <a:gd name="T39" fmla="*/ 0 h 22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2333"/>
              <a:gd name="T61" fmla="*/ 0 h 2275"/>
              <a:gd name="T62" fmla="*/ 2333 w 2333"/>
              <a:gd name="T63" fmla="*/ 2275 h 22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2333" h="2275">
                <a:moveTo>
                  <a:pt x="0" y="2275"/>
                </a:moveTo>
                <a:lnTo>
                  <a:pt x="52" y="2211"/>
                </a:lnTo>
                <a:lnTo>
                  <a:pt x="116" y="2153"/>
                </a:lnTo>
                <a:lnTo>
                  <a:pt x="122" y="2089"/>
                </a:lnTo>
                <a:lnTo>
                  <a:pt x="180" y="2042"/>
                </a:lnTo>
                <a:lnTo>
                  <a:pt x="425" y="1803"/>
                </a:lnTo>
                <a:lnTo>
                  <a:pt x="588" y="1803"/>
                </a:lnTo>
                <a:lnTo>
                  <a:pt x="774" y="1629"/>
                </a:lnTo>
                <a:lnTo>
                  <a:pt x="774" y="1571"/>
                </a:lnTo>
                <a:lnTo>
                  <a:pt x="1076" y="1274"/>
                </a:lnTo>
                <a:lnTo>
                  <a:pt x="1076" y="1210"/>
                </a:lnTo>
                <a:lnTo>
                  <a:pt x="1489" y="809"/>
                </a:lnTo>
                <a:lnTo>
                  <a:pt x="1792" y="809"/>
                </a:lnTo>
                <a:lnTo>
                  <a:pt x="1966" y="640"/>
                </a:lnTo>
                <a:lnTo>
                  <a:pt x="1966" y="570"/>
                </a:lnTo>
                <a:lnTo>
                  <a:pt x="2077" y="454"/>
                </a:lnTo>
                <a:lnTo>
                  <a:pt x="2077" y="355"/>
                </a:lnTo>
                <a:lnTo>
                  <a:pt x="2263" y="180"/>
                </a:lnTo>
                <a:lnTo>
                  <a:pt x="2263" y="75"/>
                </a:lnTo>
                <a:lnTo>
                  <a:pt x="2333" y="0"/>
                </a:lnTo>
              </a:path>
            </a:pathLst>
          </a:custGeom>
          <a:noFill/>
          <a:ln w="38100">
            <a:solidFill>
              <a:srgbClr val="000066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5" name="Text Box 83"/>
          <p:cNvSpPr txBox="1">
            <a:spLocks noChangeArrowheads="1"/>
          </p:cNvSpPr>
          <p:nvPr/>
        </p:nvSpPr>
        <p:spPr bwMode="auto">
          <a:xfrm>
            <a:off x="2461325" y="5618907"/>
            <a:ext cx="4204997" cy="41857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120" dirty="0">
                <a:latin typeface="Arial Unicode MS" charset="0"/>
              </a:rPr>
              <a:t>y</a:t>
            </a:r>
            <a:r>
              <a:rPr lang="en-US" sz="2120" baseline="-25000" dirty="0">
                <a:latin typeface="Arial Unicode MS" charset="0"/>
              </a:rPr>
              <a:t>0</a:t>
            </a:r>
            <a:r>
              <a:rPr lang="en-US" sz="2120" dirty="0">
                <a:latin typeface="Arial Unicode MS" charset="0"/>
              </a:rPr>
              <a:t> ………………………………  </a:t>
            </a:r>
            <a:r>
              <a:rPr lang="en-US" sz="2120" dirty="0" err="1">
                <a:latin typeface="Arial Unicode MS" charset="0"/>
              </a:rPr>
              <a:t>y</a:t>
            </a:r>
            <a:r>
              <a:rPr lang="en-US" sz="2120" baseline="-25000" dirty="0" err="1">
                <a:latin typeface="Arial Unicode MS" charset="0"/>
              </a:rPr>
              <a:t>M</a:t>
            </a:r>
            <a:endParaRPr lang="en-US" sz="2120" dirty="0">
              <a:latin typeface="Arial Unicode MS" charset="0"/>
            </a:endParaRPr>
          </a:p>
        </p:txBody>
      </p:sp>
      <p:sp>
        <p:nvSpPr>
          <p:cNvPr id="120916" name="Text Box 84"/>
          <p:cNvSpPr txBox="1">
            <a:spLocks noChangeArrowheads="1"/>
          </p:cNvSpPr>
          <p:nvPr/>
        </p:nvSpPr>
        <p:spPr bwMode="auto">
          <a:xfrm rot="5400000" flipH="1" flipV="1">
            <a:off x="594850" y="3915364"/>
            <a:ext cx="3150053" cy="41857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120" dirty="0">
                <a:latin typeface="Arial Unicode MS" charset="0"/>
              </a:rPr>
              <a:t>x</a:t>
            </a:r>
            <a:r>
              <a:rPr lang="en-US" sz="2120" baseline="-25000" dirty="0">
                <a:latin typeface="Arial Unicode MS" charset="0"/>
              </a:rPr>
              <a:t>0</a:t>
            </a:r>
            <a:r>
              <a:rPr lang="en-US" sz="2120" dirty="0">
                <a:latin typeface="Arial Unicode MS" charset="0"/>
              </a:rPr>
              <a:t> ……………………  </a:t>
            </a:r>
            <a:r>
              <a:rPr lang="en-US" sz="2120" dirty="0" err="1">
                <a:latin typeface="Arial Unicode MS" charset="0"/>
              </a:rPr>
              <a:t>x</a:t>
            </a:r>
            <a:r>
              <a:rPr lang="en-US" sz="2120" baseline="-25000" dirty="0" err="1">
                <a:latin typeface="Arial Unicode MS" charset="0"/>
              </a:rPr>
              <a:t>N</a:t>
            </a:r>
            <a:endParaRPr lang="en-US" sz="2120" dirty="0">
              <a:latin typeface="Arial Unicode MS" charset="0"/>
            </a:endParaRPr>
          </a:p>
        </p:txBody>
      </p:sp>
      <p:sp>
        <p:nvSpPr>
          <p:cNvPr id="54357" name="Text Box 85"/>
          <p:cNvSpPr txBox="1">
            <a:spLocks noChangeArrowheads="1"/>
          </p:cNvSpPr>
          <p:nvPr/>
        </p:nvSpPr>
        <p:spPr bwMode="auto">
          <a:xfrm>
            <a:off x="6984477" y="2711167"/>
            <a:ext cx="3553905" cy="276755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Every non-decreasing path </a:t>
            </a:r>
          </a:p>
          <a:p>
            <a:endParaRPr lang="en-US" sz="2120" dirty="0">
              <a:solidFill>
                <a:srgbClr val="000066"/>
              </a:solidFill>
              <a:latin typeface="Calibri"/>
              <a:cs typeface="Calibri"/>
            </a:endParaRP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from (0,0) to (M, N) </a:t>
            </a:r>
          </a:p>
          <a:p>
            <a:endParaRPr lang="en-US" sz="2120" dirty="0">
              <a:solidFill>
                <a:srgbClr val="000066"/>
              </a:solidFill>
              <a:latin typeface="Calibri"/>
              <a:cs typeface="Calibri"/>
            </a:endParaRP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corresponds to </a:t>
            </a: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an alignment </a:t>
            </a: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of the two sequences</a:t>
            </a:r>
          </a:p>
          <a:p>
            <a:endParaRPr lang="en-US" sz="2544" dirty="0">
              <a:solidFill>
                <a:srgbClr val="000066"/>
              </a:solidFill>
              <a:latin typeface="Calibri"/>
              <a:cs typeface="Calibri"/>
            </a:endParaRPr>
          </a:p>
        </p:txBody>
      </p:sp>
      <p:sp>
        <p:nvSpPr>
          <p:cNvPr id="54360" name="Text Box 88"/>
          <p:cNvSpPr txBox="1">
            <a:spLocks noChangeArrowheads="1"/>
          </p:cNvSpPr>
          <p:nvPr/>
        </p:nvSpPr>
        <p:spPr bwMode="auto">
          <a:xfrm>
            <a:off x="6822936" y="5457366"/>
            <a:ext cx="4034268" cy="67954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908" dirty="0">
                <a:solidFill>
                  <a:srgbClr val="A4001D"/>
                </a:solidFill>
                <a:latin typeface="Arial Unicode MS" charset="0"/>
              </a:rPr>
              <a:t>An optimal alignment is composed of optimal </a:t>
            </a:r>
            <a:r>
              <a:rPr lang="en-US" sz="1908" dirty="0" err="1">
                <a:solidFill>
                  <a:srgbClr val="A4001D"/>
                </a:solidFill>
                <a:latin typeface="Arial Unicode MS" charset="0"/>
              </a:rPr>
              <a:t>subalignments</a:t>
            </a:r>
            <a:endParaRPr lang="en-US" sz="1908" dirty="0">
              <a:solidFill>
                <a:srgbClr val="A4001D"/>
              </a:solidFill>
              <a:latin typeface="Arial Unicode MS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B9A514-371C-B920-51E1-FBEF1A82CBB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CE19C-CDEE-3BFD-3E18-DD9115CBC1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130010C-55C9-4174-9B33-FF0B4AB438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97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54" grpId="0" animBg="1"/>
      <p:bldP spid="5435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Result of </a:t>
            </a:r>
            <a:r>
              <a:rPr lang="en-US" dirty="0" err="1"/>
              <a:t>Backtrace</a:t>
            </a:r>
            <a:endParaRPr lang="en-US" dirty="0"/>
          </a:p>
        </p:txBody>
      </p:sp>
      <p:sp>
        <p:nvSpPr>
          <p:cNvPr id="75780" name="Content Placeholder 7"/>
          <p:cNvSpPr>
            <a:spLocks noGrp="1"/>
          </p:cNvSpPr>
          <p:nvPr>
            <p:ph sz="quarter"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dirty="0"/>
              <a:t>Two strings and their </a:t>
            </a:r>
            <a:r>
              <a:rPr lang="en-US" b="1" dirty="0"/>
              <a:t>alignment</a:t>
            </a:r>
            <a:r>
              <a:rPr lang="en-US" dirty="0"/>
              <a:t>:</a:t>
            </a:r>
          </a:p>
        </p:txBody>
      </p:sp>
      <p:pic>
        <p:nvPicPr>
          <p:cNvPr id="5" name="Picture 6" descr="align1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9802" y="3405035"/>
            <a:ext cx="5128931" cy="2140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70F85FC-1D42-FE0A-8EEF-5D9BBD2D324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E92C84-8ACA-63C0-0F67-EAD6721C825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21E3375-D466-A159-F213-87F5A375D4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9136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/>
              <a:t>Performance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sz="3391" dirty="0"/>
              <a:t>Time:</a:t>
            </a:r>
          </a:p>
          <a:p>
            <a:pPr lvl="1">
              <a:buFont typeface="Wingdings" charset="2"/>
              <a:buNone/>
            </a:pPr>
            <a:r>
              <a:rPr lang="en-US" sz="2968" dirty="0"/>
              <a:t>				O(nm)</a:t>
            </a:r>
            <a:endParaRPr lang="en-US" sz="3391" dirty="0"/>
          </a:p>
          <a:p>
            <a:r>
              <a:rPr lang="en-US" sz="3391" dirty="0"/>
              <a:t>Space:</a:t>
            </a:r>
          </a:p>
          <a:p>
            <a:pPr lvl="1">
              <a:buFont typeface="Wingdings" charset="2"/>
              <a:buNone/>
            </a:pPr>
            <a:r>
              <a:rPr lang="en-US" sz="2968" dirty="0"/>
              <a:t>				O(nm)</a:t>
            </a:r>
          </a:p>
          <a:p>
            <a:r>
              <a:rPr lang="en-US" sz="3391" dirty="0" err="1"/>
              <a:t>Backtrace</a:t>
            </a:r>
            <a:endParaRPr lang="en-US" sz="3391" dirty="0"/>
          </a:p>
          <a:p>
            <a:pPr lvl="1">
              <a:buFont typeface="Wingdings" charset="2"/>
              <a:buNone/>
            </a:pPr>
            <a:r>
              <a:rPr lang="en-US" sz="2968" dirty="0"/>
              <a:t>				O(</a:t>
            </a:r>
            <a:r>
              <a:rPr lang="en-US" sz="2968" dirty="0" err="1"/>
              <a:t>n+m</a:t>
            </a:r>
            <a:r>
              <a:rPr lang="en-US" sz="2968" dirty="0"/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FFEB34-0457-2A94-03F4-4392688E5A2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137BBB-0319-E0F1-E9AF-A1ED5CD693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7F09AC9-F711-6B8B-9F68-6E2CE9F49E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2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2445</Words>
  <Application>Microsoft Office PowerPoint</Application>
  <PresentationFormat>Widescreen</PresentationFormat>
  <Paragraphs>661</Paragraphs>
  <Slides>53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8" baseType="lpstr">
      <vt:lpstr>ＭＳ Ｐゴシック</vt:lpstr>
      <vt:lpstr>Andalus</vt:lpstr>
      <vt:lpstr>Arial</vt:lpstr>
      <vt:lpstr>Arial Unicode MS</vt:lpstr>
      <vt:lpstr>Calibri</vt:lpstr>
      <vt:lpstr>Calibri Light</vt:lpstr>
      <vt:lpstr>Courier</vt:lpstr>
      <vt:lpstr>Courier New</vt:lpstr>
      <vt:lpstr>Lucida Sans</vt:lpstr>
      <vt:lpstr>Symbol</vt:lpstr>
      <vt:lpstr>Tahoma</vt:lpstr>
      <vt:lpstr>Times</vt:lpstr>
      <vt:lpstr>Times New Roman</vt:lpstr>
      <vt:lpstr>Wingdings</vt:lpstr>
      <vt:lpstr>Office Theme</vt:lpstr>
      <vt:lpstr>PowerPoint Presentation</vt:lpstr>
      <vt:lpstr>PowerPoint Presentation</vt:lpstr>
      <vt:lpstr>The objectives of this lecture is to:</vt:lpstr>
      <vt:lpstr>PowerPoint Presentation</vt:lpstr>
      <vt:lpstr>Basic Text Processing</vt:lpstr>
      <vt:lpstr>Another option for text tokenization</vt:lpstr>
      <vt:lpstr>Subword tokenization</vt:lpstr>
      <vt:lpstr>Byte Pair Encoding (BPE) token learner</vt:lpstr>
      <vt:lpstr>BPE token learner algorithm</vt:lpstr>
      <vt:lpstr>Byte Pair Encoding (BPE) Addendum</vt:lpstr>
      <vt:lpstr>BPE token learner</vt:lpstr>
      <vt:lpstr>BPE token learner</vt:lpstr>
      <vt:lpstr>BPE</vt:lpstr>
      <vt:lpstr>BPE</vt:lpstr>
      <vt:lpstr>BPE</vt:lpstr>
      <vt:lpstr>BPE token segmenter algorithm</vt:lpstr>
      <vt:lpstr>Properties of BPE tokens</vt:lpstr>
      <vt:lpstr>Basic Text Processing</vt:lpstr>
      <vt:lpstr>Word Normalization</vt:lpstr>
      <vt:lpstr>Case folding</vt:lpstr>
      <vt:lpstr>Lemmatization</vt:lpstr>
      <vt:lpstr>Lemmatization is done by Morphological Parsing</vt:lpstr>
      <vt:lpstr>Stemming (simplified form of lemmatization)</vt:lpstr>
      <vt:lpstr>Porter Stemmer</vt:lpstr>
      <vt:lpstr>Dealing with complex morphology is necessary for many languages</vt:lpstr>
      <vt:lpstr>Sentence Segmentation</vt:lpstr>
      <vt:lpstr>PowerPoint Presentation</vt:lpstr>
      <vt:lpstr>Definition of Minimum Edit Distance </vt:lpstr>
      <vt:lpstr>How similar are two strings?</vt:lpstr>
      <vt:lpstr>Edit Distance</vt:lpstr>
      <vt:lpstr>Minimum Edit Distance</vt:lpstr>
      <vt:lpstr>Minimum Edit Distance</vt:lpstr>
      <vt:lpstr>Alignment in Computational Biology</vt:lpstr>
      <vt:lpstr>Other uses of Edit Distance in NLP</vt:lpstr>
      <vt:lpstr>How to find the Min Edit Distance?</vt:lpstr>
      <vt:lpstr>Minimum Edit as Search</vt:lpstr>
      <vt:lpstr>Defining Min Edit Distance</vt:lpstr>
      <vt:lpstr>Minimum Edit Distance</vt:lpstr>
      <vt:lpstr>Dynamic Programming for Minimum Edit Distance</vt:lpstr>
      <vt:lpstr>Defining Min Edit Distance (Levenshtein)</vt:lpstr>
      <vt:lpstr>The Edit Distance Table</vt:lpstr>
      <vt:lpstr>PowerPoint Presentation</vt:lpstr>
      <vt:lpstr>Edit Distance</vt:lpstr>
      <vt:lpstr>PowerPoint Presentation</vt:lpstr>
      <vt:lpstr>Minimum Edit Distance</vt:lpstr>
      <vt:lpstr>Computing alignments</vt:lpstr>
      <vt:lpstr>Edit Distance</vt:lpstr>
      <vt:lpstr>MinEdit with Backtrace</vt:lpstr>
      <vt:lpstr>Adding Backtrace to Minimum Edit Distance</vt:lpstr>
      <vt:lpstr>The Distance Matrix</vt:lpstr>
      <vt:lpstr>Result of Backtrace</vt:lpstr>
      <vt:lpstr>Performance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43</cp:revision>
  <dcterms:created xsi:type="dcterms:W3CDTF">2023-04-29T09:08:23Z</dcterms:created>
  <dcterms:modified xsi:type="dcterms:W3CDTF">2024-02-08T19:21:20Z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