
<file path=[Content_Types].xml><?xml version="1.0" encoding="utf-8"?>
<Types xmlns="http://schemas.openxmlformats.org/package/2006/content-types">
  <Default Extension="emf" ContentType="image/x-emf"/>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28"/>
  </p:notesMasterIdLst>
  <p:sldIdLst>
    <p:sldId id="508" r:id="rId6"/>
    <p:sldId id="507" r:id="rId7"/>
    <p:sldId id="509" r:id="rId8"/>
    <p:sldId id="482" r:id="rId9"/>
    <p:sldId id="497" r:id="rId10"/>
    <p:sldId id="484" r:id="rId11"/>
    <p:sldId id="485" r:id="rId12"/>
    <p:sldId id="498" r:id="rId13"/>
    <p:sldId id="499" r:id="rId14"/>
    <p:sldId id="500" r:id="rId15"/>
    <p:sldId id="487" r:id="rId16"/>
    <p:sldId id="501" r:id="rId17"/>
    <p:sldId id="488" r:id="rId18"/>
    <p:sldId id="502" r:id="rId19"/>
    <p:sldId id="279" r:id="rId20"/>
    <p:sldId id="483" r:id="rId21"/>
    <p:sldId id="503" r:id="rId22"/>
    <p:sldId id="257" r:id="rId23"/>
    <p:sldId id="258" r:id="rId24"/>
    <p:sldId id="259" r:id="rId25"/>
    <p:sldId id="262" r:id="rId26"/>
    <p:sldId id="506"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8"/>
            <p14:sldId id="507"/>
            <p14:sldId id="509"/>
            <p14:sldId id="482"/>
            <p14:sldId id="497"/>
            <p14:sldId id="484"/>
            <p14:sldId id="485"/>
            <p14:sldId id="498"/>
            <p14:sldId id="499"/>
            <p14:sldId id="500"/>
            <p14:sldId id="487"/>
            <p14:sldId id="501"/>
            <p14:sldId id="488"/>
            <p14:sldId id="502"/>
            <p14:sldId id="279"/>
            <p14:sldId id="483"/>
            <p14:sldId id="503"/>
            <p14:sldId id="257"/>
            <p14:sldId id="258"/>
            <p14:sldId id="259"/>
            <p14:sldId id="262"/>
            <p14:sldId id="506"/>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03E5F"/>
    <a:srgbClr val="88A9BD"/>
    <a:srgbClr val="FAC748"/>
    <a:srgbClr val="2D3956"/>
    <a:srgbClr val="F58221"/>
    <a:srgbClr val="00AEEF"/>
    <a:srgbClr val="FFD200"/>
    <a:srgbClr val="000000"/>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78" autoAdjust="0"/>
    <p:restoredTop sz="94676"/>
  </p:normalViewPr>
  <p:slideViewPr>
    <p:cSldViewPr snapToGrid="0">
      <p:cViewPr varScale="1">
        <p:scale>
          <a:sx n="68" d="100"/>
          <a:sy n="68" d="100"/>
        </p:scale>
        <p:origin x="66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72219D6-882B-456C-8447-5F9D403AFE4B}" type="doc">
      <dgm:prSet loTypeId="urn:microsoft.com/office/officeart/2005/8/layout/hProcess9" loCatId="process" qsTypeId="urn:microsoft.com/office/officeart/2005/8/quickstyle/simple1" qsCatId="simple" csTypeId="urn:microsoft.com/office/officeart/2005/8/colors/colorful4" csCatId="colorful" phldr="1"/>
      <dgm:spPr/>
    </dgm:pt>
    <dgm:pt modelId="{77CDC3CD-F674-4AC1-B563-3E24BCC2BF65}">
      <dgm:prSet phldrT="[Text]"/>
      <dgm:spPr/>
      <dgm:t>
        <a:bodyPr/>
        <a:lstStyle/>
        <a:p>
          <a:r>
            <a:rPr lang="en-US" dirty="0"/>
            <a:t>Flexible Environment</a:t>
          </a:r>
        </a:p>
      </dgm:t>
    </dgm:pt>
    <dgm:pt modelId="{A5A0851C-EBE1-4741-8F6C-B80E073AFA3E}" type="parTrans" cxnId="{6B597D76-E23A-4197-9ADA-1B8264961358}">
      <dgm:prSet/>
      <dgm:spPr/>
      <dgm:t>
        <a:bodyPr/>
        <a:lstStyle/>
        <a:p>
          <a:endParaRPr lang="en-US"/>
        </a:p>
      </dgm:t>
    </dgm:pt>
    <dgm:pt modelId="{DF3298FC-0495-4BAF-A2DB-A14B66D420E4}" type="sibTrans" cxnId="{6B597D76-E23A-4197-9ADA-1B8264961358}">
      <dgm:prSet/>
      <dgm:spPr/>
      <dgm:t>
        <a:bodyPr/>
        <a:lstStyle/>
        <a:p>
          <a:endParaRPr lang="en-US"/>
        </a:p>
      </dgm:t>
    </dgm:pt>
    <dgm:pt modelId="{B337D5A9-B348-4550-90E2-2E1CA8D1A907}">
      <dgm:prSet phldrT="[Text]"/>
      <dgm:spPr/>
      <dgm:t>
        <a:bodyPr/>
        <a:lstStyle/>
        <a:p>
          <a:r>
            <a:rPr lang="en-US" dirty="0"/>
            <a:t>Learning Culture shift</a:t>
          </a:r>
        </a:p>
      </dgm:t>
    </dgm:pt>
    <dgm:pt modelId="{7782B600-872E-4AF5-A8EE-E2A68D25A4B5}" type="parTrans" cxnId="{8230B958-F39E-4396-A1CD-B44CCB1F4391}">
      <dgm:prSet/>
      <dgm:spPr/>
      <dgm:t>
        <a:bodyPr/>
        <a:lstStyle/>
        <a:p>
          <a:endParaRPr lang="en-US"/>
        </a:p>
      </dgm:t>
    </dgm:pt>
    <dgm:pt modelId="{500EFA26-944B-4306-8655-83B573DB6904}" type="sibTrans" cxnId="{8230B958-F39E-4396-A1CD-B44CCB1F4391}">
      <dgm:prSet/>
      <dgm:spPr/>
      <dgm:t>
        <a:bodyPr/>
        <a:lstStyle/>
        <a:p>
          <a:endParaRPr lang="en-US"/>
        </a:p>
      </dgm:t>
    </dgm:pt>
    <dgm:pt modelId="{0A6D6D5F-F268-4DCD-B37D-E2B54AB5037E}">
      <dgm:prSet phldrT="[Text]"/>
      <dgm:spPr/>
      <dgm:t>
        <a:bodyPr/>
        <a:lstStyle/>
        <a:p>
          <a:r>
            <a:rPr lang="en-US" dirty="0"/>
            <a:t>Intentional content</a:t>
          </a:r>
        </a:p>
      </dgm:t>
    </dgm:pt>
    <dgm:pt modelId="{CF8061F0-AE40-449D-90F1-3B59689F8E39}" type="parTrans" cxnId="{DD9C5BB8-B771-4D5A-B3DE-52B32F073874}">
      <dgm:prSet/>
      <dgm:spPr/>
      <dgm:t>
        <a:bodyPr/>
        <a:lstStyle/>
        <a:p>
          <a:endParaRPr lang="en-US"/>
        </a:p>
      </dgm:t>
    </dgm:pt>
    <dgm:pt modelId="{A727AC22-7EE6-4424-AE8A-EECBD6812F67}" type="sibTrans" cxnId="{DD9C5BB8-B771-4D5A-B3DE-52B32F073874}">
      <dgm:prSet/>
      <dgm:spPr/>
      <dgm:t>
        <a:bodyPr/>
        <a:lstStyle/>
        <a:p>
          <a:endParaRPr lang="en-US"/>
        </a:p>
      </dgm:t>
    </dgm:pt>
    <dgm:pt modelId="{43B8411E-B26D-4170-8F21-AF0D35C055B1}">
      <dgm:prSet phldrT="[Text]"/>
      <dgm:spPr/>
      <dgm:t>
        <a:bodyPr/>
        <a:lstStyle/>
        <a:p>
          <a:r>
            <a:rPr lang="en-US"/>
            <a:t>Professional educator</a:t>
          </a:r>
          <a:endParaRPr lang="en-US" dirty="0"/>
        </a:p>
      </dgm:t>
    </dgm:pt>
    <dgm:pt modelId="{B4B1F0CC-B088-4CD0-BD08-E04294266558}" type="parTrans" cxnId="{1A33DD4D-F29D-4311-BB57-79F06B095BED}">
      <dgm:prSet/>
      <dgm:spPr/>
      <dgm:t>
        <a:bodyPr/>
        <a:lstStyle/>
        <a:p>
          <a:endParaRPr lang="en-US"/>
        </a:p>
      </dgm:t>
    </dgm:pt>
    <dgm:pt modelId="{33AAC84E-EA7D-4A1A-956F-2A606F331D10}" type="sibTrans" cxnId="{1A33DD4D-F29D-4311-BB57-79F06B095BED}">
      <dgm:prSet/>
      <dgm:spPr/>
      <dgm:t>
        <a:bodyPr/>
        <a:lstStyle/>
        <a:p>
          <a:endParaRPr lang="en-US"/>
        </a:p>
      </dgm:t>
    </dgm:pt>
    <dgm:pt modelId="{106F7255-0626-4B79-BF27-65527B1E2DB3}" type="pres">
      <dgm:prSet presAssocID="{272219D6-882B-456C-8447-5F9D403AFE4B}" presName="CompostProcess" presStyleCnt="0">
        <dgm:presLayoutVars>
          <dgm:dir/>
          <dgm:resizeHandles val="exact"/>
        </dgm:presLayoutVars>
      </dgm:prSet>
      <dgm:spPr/>
    </dgm:pt>
    <dgm:pt modelId="{7E3DE1DB-B583-4022-99C3-95629BD02E00}" type="pres">
      <dgm:prSet presAssocID="{272219D6-882B-456C-8447-5F9D403AFE4B}" presName="arrow" presStyleLbl="bgShp" presStyleIdx="0" presStyleCnt="1"/>
      <dgm:spPr/>
    </dgm:pt>
    <dgm:pt modelId="{9F74FB35-12F9-4A70-B45C-5AE3B1E017A5}" type="pres">
      <dgm:prSet presAssocID="{272219D6-882B-456C-8447-5F9D403AFE4B}" presName="linearProcess" presStyleCnt="0"/>
      <dgm:spPr/>
    </dgm:pt>
    <dgm:pt modelId="{548D0DF8-6AD5-4F4E-87BE-8C7D5CE4BACF}" type="pres">
      <dgm:prSet presAssocID="{77CDC3CD-F674-4AC1-B563-3E24BCC2BF65}" presName="textNode" presStyleLbl="node1" presStyleIdx="0" presStyleCnt="4">
        <dgm:presLayoutVars>
          <dgm:bulletEnabled val="1"/>
        </dgm:presLayoutVars>
      </dgm:prSet>
      <dgm:spPr/>
    </dgm:pt>
    <dgm:pt modelId="{3CB1C865-097A-4FD9-9B4E-042C2C60A7AA}" type="pres">
      <dgm:prSet presAssocID="{DF3298FC-0495-4BAF-A2DB-A14B66D420E4}" presName="sibTrans" presStyleCnt="0"/>
      <dgm:spPr/>
    </dgm:pt>
    <dgm:pt modelId="{A2DC1986-16FE-4866-9079-10BB8F79C13A}" type="pres">
      <dgm:prSet presAssocID="{B337D5A9-B348-4550-90E2-2E1CA8D1A907}" presName="textNode" presStyleLbl="node1" presStyleIdx="1" presStyleCnt="4" custLinFactNeighborX="-1" custLinFactNeighborY="2181">
        <dgm:presLayoutVars>
          <dgm:bulletEnabled val="1"/>
        </dgm:presLayoutVars>
      </dgm:prSet>
      <dgm:spPr/>
    </dgm:pt>
    <dgm:pt modelId="{69EFBE0F-9308-4B4E-961F-8AABE8832413}" type="pres">
      <dgm:prSet presAssocID="{500EFA26-944B-4306-8655-83B573DB6904}" presName="sibTrans" presStyleCnt="0"/>
      <dgm:spPr/>
    </dgm:pt>
    <dgm:pt modelId="{C07A759D-9F97-41DF-92E5-AEDD15DDC26A}" type="pres">
      <dgm:prSet presAssocID="{0A6D6D5F-F268-4DCD-B37D-E2B54AB5037E}" presName="textNode" presStyleLbl="node1" presStyleIdx="2" presStyleCnt="4">
        <dgm:presLayoutVars>
          <dgm:bulletEnabled val="1"/>
        </dgm:presLayoutVars>
      </dgm:prSet>
      <dgm:spPr/>
    </dgm:pt>
    <dgm:pt modelId="{81A1D072-A66C-4292-9B64-E89AB0F8D37A}" type="pres">
      <dgm:prSet presAssocID="{A727AC22-7EE6-4424-AE8A-EECBD6812F67}" presName="sibTrans" presStyleCnt="0"/>
      <dgm:spPr/>
    </dgm:pt>
    <dgm:pt modelId="{C6F394A4-18F0-4928-8FD6-7A87D513C1F2}" type="pres">
      <dgm:prSet presAssocID="{43B8411E-B26D-4170-8F21-AF0D35C055B1}" presName="textNode" presStyleLbl="node1" presStyleIdx="3" presStyleCnt="4">
        <dgm:presLayoutVars>
          <dgm:bulletEnabled val="1"/>
        </dgm:presLayoutVars>
      </dgm:prSet>
      <dgm:spPr/>
    </dgm:pt>
  </dgm:ptLst>
  <dgm:cxnLst>
    <dgm:cxn modelId="{298A1A04-E673-4D65-82DD-1F6B0632824A}" type="presOf" srcId="{B337D5A9-B348-4550-90E2-2E1CA8D1A907}" destId="{A2DC1986-16FE-4866-9079-10BB8F79C13A}" srcOrd="0" destOrd="0" presId="urn:microsoft.com/office/officeart/2005/8/layout/hProcess9"/>
    <dgm:cxn modelId="{1A33DD4D-F29D-4311-BB57-79F06B095BED}" srcId="{272219D6-882B-456C-8447-5F9D403AFE4B}" destId="{43B8411E-B26D-4170-8F21-AF0D35C055B1}" srcOrd="3" destOrd="0" parTransId="{B4B1F0CC-B088-4CD0-BD08-E04294266558}" sibTransId="{33AAC84E-EA7D-4A1A-956F-2A606F331D10}"/>
    <dgm:cxn modelId="{6B597D76-E23A-4197-9ADA-1B8264961358}" srcId="{272219D6-882B-456C-8447-5F9D403AFE4B}" destId="{77CDC3CD-F674-4AC1-B563-3E24BCC2BF65}" srcOrd="0" destOrd="0" parTransId="{A5A0851C-EBE1-4741-8F6C-B80E073AFA3E}" sibTransId="{DF3298FC-0495-4BAF-A2DB-A14B66D420E4}"/>
    <dgm:cxn modelId="{289DA457-1B02-41BB-9335-334CB29CBF17}" type="presOf" srcId="{272219D6-882B-456C-8447-5F9D403AFE4B}" destId="{106F7255-0626-4B79-BF27-65527B1E2DB3}" srcOrd="0" destOrd="0" presId="urn:microsoft.com/office/officeart/2005/8/layout/hProcess9"/>
    <dgm:cxn modelId="{8230B958-F39E-4396-A1CD-B44CCB1F4391}" srcId="{272219D6-882B-456C-8447-5F9D403AFE4B}" destId="{B337D5A9-B348-4550-90E2-2E1CA8D1A907}" srcOrd="1" destOrd="0" parTransId="{7782B600-872E-4AF5-A8EE-E2A68D25A4B5}" sibTransId="{500EFA26-944B-4306-8655-83B573DB6904}"/>
    <dgm:cxn modelId="{902F687B-01F4-4B89-A0E9-12180C4E95BD}" type="presOf" srcId="{0A6D6D5F-F268-4DCD-B37D-E2B54AB5037E}" destId="{C07A759D-9F97-41DF-92E5-AEDD15DDC26A}" srcOrd="0" destOrd="0" presId="urn:microsoft.com/office/officeart/2005/8/layout/hProcess9"/>
    <dgm:cxn modelId="{A4BB5581-C989-4083-9FCA-435F4BF58B25}" type="presOf" srcId="{43B8411E-B26D-4170-8F21-AF0D35C055B1}" destId="{C6F394A4-18F0-4928-8FD6-7A87D513C1F2}" srcOrd="0" destOrd="0" presId="urn:microsoft.com/office/officeart/2005/8/layout/hProcess9"/>
    <dgm:cxn modelId="{DD9C5BB8-B771-4D5A-B3DE-52B32F073874}" srcId="{272219D6-882B-456C-8447-5F9D403AFE4B}" destId="{0A6D6D5F-F268-4DCD-B37D-E2B54AB5037E}" srcOrd="2" destOrd="0" parTransId="{CF8061F0-AE40-449D-90F1-3B59689F8E39}" sibTransId="{A727AC22-7EE6-4424-AE8A-EECBD6812F67}"/>
    <dgm:cxn modelId="{BCE88ECF-F412-4DAF-A698-62D0FA7FE9F0}" type="presOf" srcId="{77CDC3CD-F674-4AC1-B563-3E24BCC2BF65}" destId="{548D0DF8-6AD5-4F4E-87BE-8C7D5CE4BACF}" srcOrd="0" destOrd="0" presId="urn:microsoft.com/office/officeart/2005/8/layout/hProcess9"/>
    <dgm:cxn modelId="{1FE49182-7846-4C34-A459-E6991DA42168}" type="presParOf" srcId="{106F7255-0626-4B79-BF27-65527B1E2DB3}" destId="{7E3DE1DB-B583-4022-99C3-95629BD02E00}" srcOrd="0" destOrd="0" presId="urn:microsoft.com/office/officeart/2005/8/layout/hProcess9"/>
    <dgm:cxn modelId="{B495F004-594C-4129-96A9-7DEDB8279608}" type="presParOf" srcId="{106F7255-0626-4B79-BF27-65527B1E2DB3}" destId="{9F74FB35-12F9-4A70-B45C-5AE3B1E017A5}" srcOrd="1" destOrd="0" presId="urn:microsoft.com/office/officeart/2005/8/layout/hProcess9"/>
    <dgm:cxn modelId="{2C1AF3FB-7790-46FC-9DE2-507DA668D9C5}" type="presParOf" srcId="{9F74FB35-12F9-4A70-B45C-5AE3B1E017A5}" destId="{548D0DF8-6AD5-4F4E-87BE-8C7D5CE4BACF}" srcOrd="0" destOrd="0" presId="urn:microsoft.com/office/officeart/2005/8/layout/hProcess9"/>
    <dgm:cxn modelId="{EC3F8A5A-9B24-4162-9FC7-C15755F9E439}" type="presParOf" srcId="{9F74FB35-12F9-4A70-B45C-5AE3B1E017A5}" destId="{3CB1C865-097A-4FD9-9B4E-042C2C60A7AA}" srcOrd="1" destOrd="0" presId="urn:microsoft.com/office/officeart/2005/8/layout/hProcess9"/>
    <dgm:cxn modelId="{E674DFAD-A5FF-4737-9832-B4EDFBC9A063}" type="presParOf" srcId="{9F74FB35-12F9-4A70-B45C-5AE3B1E017A5}" destId="{A2DC1986-16FE-4866-9079-10BB8F79C13A}" srcOrd="2" destOrd="0" presId="urn:microsoft.com/office/officeart/2005/8/layout/hProcess9"/>
    <dgm:cxn modelId="{E94A4DBD-E3B5-48AC-81E4-8C21DF2B174F}" type="presParOf" srcId="{9F74FB35-12F9-4A70-B45C-5AE3B1E017A5}" destId="{69EFBE0F-9308-4B4E-961F-8AABE8832413}" srcOrd="3" destOrd="0" presId="urn:microsoft.com/office/officeart/2005/8/layout/hProcess9"/>
    <dgm:cxn modelId="{67E6B489-DDE2-4364-AD6E-1CB76BEF9DE6}" type="presParOf" srcId="{9F74FB35-12F9-4A70-B45C-5AE3B1E017A5}" destId="{C07A759D-9F97-41DF-92E5-AEDD15DDC26A}" srcOrd="4" destOrd="0" presId="urn:microsoft.com/office/officeart/2005/8/layout/hProcess9"/>
    <dgm:cxn modelId="{74477BF4-0572-4E1B-A02E-83AE89FE30C7}" type="presParOf" srcId="{9F74FB35-12F9-4A70-B45C-5AE3B1E017A5}" destId="{81A1D072-A66C-4292-9B64-E89AB0F8D37A}" srcOrd="5" destOrd="0" presId="urn:microsoft.com/office/officeart/2005/8/layout/hProcess9"/>
    <dgm:cxn modelId="{F8ED4EC8-0767-4525-A1DB-EB2DC19C90B5}" type="presParOf" srcId="{9F74FB35-12F9-4A70-B45C-5AE3B1E017A5}" destId="{C6F394A4-18F0-4928-8FD6-7A87D513C1F2}" srcOrd="6" destOrd="0" presId="urn:microsoft.com/office/officeart/2005/8/layout/hProcess9"/>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35EAEC7-EF70-486E-96D2-642369B70E93}" type="doc">
      <dgm:prSet loTypeId="urn:microsoft.com/office/officeart/2005/8/layout/process1" loCatId="process" qsTypeId="urn:microsoft.com/office/officeart/2005/8/quickstyle/simple1" qsCatId="simple" csTypeId="urn:microsoft.com/office/officeart/2005/8/colors/colorful5" csCatId="colorful" phldr="1"/>
      <dgm:spPr/>
    </dgm:pt>
    <dgm:pt modelId="{A1E3D6F6-A76D-4975-ACE8-4E8740C0B3D5}">
      <dgm:prSet phldrT="[Text]"/>
      <dgm:spPr/>
      <dgm:t>
        <a:bodyPr/>
        <a:lstStyle/>
        <a:p>
          <a:r>
            <a:rPr lang="en-US" dirty="0"/>
            <a:t>Feedback</a:t>
          </a:r>
        </a:p>
      </dgm:t>
    </dgm:pt>
    <dgm:pt modelId="{E2D6A3FD-E441-4BEC-A594-F9DC04B15EAD}" type="parTrans" cxnId="{88CB761E-B41C-42B6-A6FD-240927AC99BC}">
      <dgm:prSet/>
      <dgm:spPr/>
      <dgm:t>
        <a:bodyPr/>
        <a:lstStyle/>
        <a:p>
          <a:endParaRPr lang="en-US"/>
        </a:p>
      </dgm:t>
    </dgm:pt>
    <dgm:pt modelId="{A0F36B94-9760-4862-A6D0-FC93B5AA5225}" type="sibTrans" cxnId="{88CB761E-B41C-42B6-A6FD-240927AC99BC}">
      <dgm:prSet/>
      <dgm:spPr/>
      <dgm:t>
        <a:bodyPr/>
        <a:lstStyle/>
        <a:p>
          <a:endParaRPr lang="en-US"/>
        </a:p>
      </dgm:t>
    </dgm:pt>
    <dgm:pt modelId="{ACF4A329-B04D-452B-AD23-F026E016D8CF}">
      <dgm:prSet phldrT="[Text]"/>
      <dgm:spPr/>
      <dgm:t>
        <a:bodyPr/>
        <a:lstStyle/>
        <a:p>
          <a:r>
            <a:rPr lang="en-US" dirty="0"/>
            <a:t>Open Discussion</a:t>
          </a:r>
        </a:p>
      </dgm:t>
    </dgm:pt>
    <dgm:pt modelId="{18136200-3D98-444F-9CFC-6C5EF6C99943}" type="parTrans" cxnId="{64BC2DC3-B933-4678-8809-B2BE064F93DB}">
      <dgm:prSet/>
      <dgm:spPr/>
      <dgm:t>
        <a:bodyPr/>
        <a:lstStyle/>
        <a:p>
          <a:endParaRPr lang="en-US"/>
        </a:p>
      </dgm:t>
    </dgm:pt>
    <dgm:pt modelId="{EAA28C10-3CD1-4391-943B-93451958B831}" type="sibTrans" cxnId="{64BC2DC3-B933-4678-8809-B2BE064F93DB}">
      <dgm:prSet/>
      <dgm:spPr/>
      <dgm:t>
        <a:bodyPr/>
        <a:lstStyle/>
        <a:p>
          <a:endParaRPr lang="en-US"/>
        </a:p>
      </dgm:t>
    </dgm:pt>
    <dgm:pt modelId="{9EDBB632-DFD8-4DD6-AA92-F2446C9DDEC9}">
      <dgm:prSet phldrT="[Text]"/>
      <dgm:spPr/>
      <dgm:t>
        <a:bodyPr/>
        <a:lstStyle/>
        <a:p>
          <a:r>
            <a:rPr lang="en-US" dirty="0"/>
            <a:t>Cooperative Learning</a:t>
          </a:r>
        </a:p>
      </dgm:t>
    </dgm:pt>
    <dgm:pt modelId="{98C74359-35A0-4216-94AE-12F2A8E12225}" type="parTrans" cxnId="{EEA480AA-B6DB-4C28-A311-4EE6AB9E5718}">
      <dgm:prSet/>
      <dgm:spPr/>
      <dgm:t>
        <a:bodyPr/>
        <a:lstStyle/>
        <a:p>
          <a:endParaRPr lang="en-US"/>
        </a:p>
      </dgm:t>
    </dgm:pt>
    <dgm:pt modelId="{C6DAEA69-640A-44A4-BDA3-B22A0300C956}" type="sibTrans" cxnId="{EEA480AA-B6DB-4C28-A311-4EE6AB9E5718}">
      <dgm:prSet/>
      <dgm:spPr/>
      <dgm:t>
        <a:bodyPr/>
        <a:lstStyle/>
        <a:p>
          <a:endParaRPr lang="en-US"/>
        </a:p>
      </dgm:t>
    </dgm:pt>
    <dgm:pt modelId="{8DCC9501-6B95-488B-8CF6-1CA87CA214E1}">
      <dgm:prSet phldrT="[Text]"/>
      <dgm:spPr/>
      <dgm:t>
        <a:bodyPr/>
        <a:lstStyle/>
        <a:p>
          <a:r>
            <a:rPr lang="en-US" dirty="0"/>
            <a:t>Project based Learning</a:t>
          </a:r>
        </a:p>
      </dgm:t>
    </dgm:pt>
    <dgm:pt modelId="{9AAB967F-F3AF-4ECC-9CBC-45D7713F892B}" type="parTrans" cxnId="{AD94B754-B95D-4C66-B1D4-5F50F9714823}">
      <dgm:prSet/>
      <dgm:spPr/>
      <dgm:t>
        <a:bodyPr/>
        <a:lstStyle/>
        <a:p>
          <a:endParaRPr lang="en-US"/>
        </a:p>
      </dgm:t>
    </dgm:pt>
    <dgm:pt modelId="{02F7F06E-A5A7-4153-8B25-1BFBA727F382}" type="sibTrans" cxnId="{AD94B754-B95D-4C66-B1D4-5F50F9714823}">
      <dgm:prSet/>
      <dgm:spPr/>
      <dgm:t>
        <a:bodyPr/>
        <a:lstStyle/>
        <a:p>
          <a:endParaRPr lang="en-US"/>
        </a:p>
      </dgm:t>
    </dgm:pt>
    <dgm:pt modelId="{4620E4E9-46E8-4D53-B538-FE6E40008F5B}">
      <dgm:prSet phldrT="[Text]"/>
      <dgm:spPr/>
      <dgm:t>
        <a:bodyPr/>
        <a:lstStyle/>
        <a:p>
          <a:r>
            <a:rPr lang="en-US" dirty="0"/>
            <a:t>Real life Case Study </a:t>
          </a:r>
        </a:p>
      </dgm:t>
    </dgm:pt>
    <dgm:pt modelId="{92A93B63-26DA-4220-B89A-47E6381FF38C}" type="parTrans" cxnId="{6BA44A9C-735B-44CF-902D-F2DB7BE9018B}">
      <dgm:prSet/>
      <dgm:spPr/>
      <dgm:t>
        <a:bodyPr/>
        <a:lstStyle/>
        <a:p>
          <a:endParaRPr lang="en-US"/>
        </a:p>
      </dgm:t>
    </dgm:pt>
    <dgm:pt modelId="{650C5492-DBA5-4E61-AA18-A15A58FB1293}" type="sibTrans" cxnId="{6BA44A9C-735B-44CF-902D-F2DB7BE9018B}">
      <dgm:prSet/>
      <dgm:spPr/>
      <dgm:t>
        <a:bodyPr/>
        <a:lstStyle/>
        <a:p>
          <a:endParaRPr lang="en-US"/>
        </a:p>
      </dgm:t>
    </dgm:pt>
    <dgm:pt modelId="{3B60836E-250C-40CA-99A1-BECE94E517DB}" type="pres">
      <dgm:prSet presAssocID="{D35EAEC7-EF70-486E-96D2-642369B70E93}" presName="Name0" presStyleCnt="0">
        <dgm:presLayoutVars>
          <dgm:dir/>
          <dgm:resizeHandles val="exact"/>
        </dgm:presLayoutVars>
      </dgm:prSet>
      <dgm:spPr/>
    </dgm:pt>
    <dgm:pt modelId="{02663525-CBF2-4E04-80F9-18E7B4DFB6B7}" type="pres">
      <dgm:prSet presAssocID="{A1E3D6F6-A76D-4975-ACE8-4E8740C0B3D5}" presName="node" presStyleLbl="node1" presStyleIdx="0" presStyleCnt="5">
        <dgm:presLayoutVars>
          <dgm:bulletEnabled val="1"/>
        </dgm:presLayoutVars>
      </dgm:prSet>
      <dgm:spPr/>
    </dgm:pt>
    <dgm:pt modelId="{28B2CA52-C74B-4F21-9E02-F462DEA176A4}" type="pres">
      <dgm:prSet presAssocID="{A0F36B94-9760-4862-A6D0-FC93B5AA5225}" presName="sibTrans" presStyleLbl="sibTrans2D1" presStyleIdx="0" presStyleCnt="4"/>
      <dgm:spPr/>
    </dgm:pt>
    <dgm:pt modelId="{03033655-54B3-4EF1-BE37-281C58539BF6}" type="pres">
      <dgm:prSet presAssocID="{A0F36B94-9760-4862-A6D0-FC93B5AA5225}" presName="connectorText" presStyleLbl="sibTrans2D1" presStyleIdx="0" presStyleCnt="4"/>
      <dgm:spPr/>
    </dgm:pt>
    <dgm:pt modelId="{BF3B8578-8E67-4E86-A5C3-D3E916B9B637}" type="pres">
      <dgm:prSet presAssocID="{ACF4A329-B04D-452B-AD23-F026E016D8CF}" presName="node" presStyleLbl="node1" presStyleIdx="1" presStyleCnt="5">
        <dgm:presLayoutVars>
          <dgm:bulletEnabled val="1"/>
        </dgm:presLayoutVars>
      </dgm:prSet>
      <dgm:spPr/>
    </dgm:pt>
    <dgm:pt modelId="{897F71EF-F2AD-4D78-AE7B-E306AE2C6252}" type="pres">
      <dgm:prSet presAssocID="{EAA28C10-3CD1-4391-943B-93451958B831}" presName="sibTrans" presStyleLbl="sibTrans2D1" presStyleIdx="1" presStyleCnt="4"/>
      <dgm:spPr/>
    </dgm:pt>
    <dgm:pt modelId="{6FFD33AE-EB31-4EA3-8754-A2B78C8DB010}" type="pres">
      <dgm:prSet presAssocID="{EAA28C10-3CD1-4391-943B-93451958B831}" presName="connectorText" presStyleLbl="sibTrans2D1" presStyleIdx="1" presStyleCnt="4"/>
      <dgm:spPr/>
    </dgm:pt>
    <dgm:pt modelId="{6D37FBF0-1A00-4EF2-BDC3-B1245043FFB5}" type="pres">
      <dgm:prSet presAssocID="{9EDBB632-DFD8-4DD6-AA92-F2446C9DDEC9}" presName="node" presStyleLbl="node1" presStyleIdx="2" presStyleCnt="5">
        <dgm:presLayoutVars>
          <dgm:bulletEnabled val="1"/>
        </dgm:presLayoutVars>
      </dgm:prSet>
      <dgm:spPr/>
    </dgm:pt>
    <dgm:pt modelId="{5F3C5081-5ACB-4B79-A126-DC13EB7069F0}" type="pres">
      <dgm:prSet presAssocID="{C6DAEA69-640A-44A4-BDA3-B22A0300C956}" presName="sibTrans" presStyleLbl="sibTrans2D1" presStyleIdx="2" presStyleCnt="4"/>
      <dgm:spPr/>
    </dgm:pt>
    <dgm:pt modelId="{34691643-CEE5-49B3-8927-AC3141A7E24C}" type="pres">
      <dgm:prSet presAssocID="{C6DAEA69-640A-44A4-BDA3-B22A0300C956}" presName="connectorText" presStyleLbl="sibTrans2D1" presStyleIdx="2" presStyleCnt="4"/>
      <dgm:spPr/>
    </dgm:pt>
    <dgm:pt modelId="{23C1297C-7F55-498E-BD61-E209D8DBFD9A}" type="pres">
      <dgm:prSet presAssocID="{8DCC9501-6B95-488B-8CF6-1CA87CA214E1}" presName="node" presStyleLbl="node1" presStyleIdx="3" presStyleCnt="5">
        <dgm:presLayoutVars>
          <dgm:bulletEnabled val="1"/>
        </dgm:presLayoutVars>
      </dgm:prSet>
      <dgm:spPr/>
    </dgm:pt>
    <dgm:pt modelId="{8E1BB5FF-67C9-4576-9068-72C3A3997FFB}" type="pres">
      <dgm:prSet presAssocID="{02F7F06E-A5A7-4153-8B25-1BFBA727F382}" presName="sibTrans" presStyleLbl="sibTrans2D1" presStyleIdx="3" presStyleCnt="4"/>
      <dgm:spPr/>
    </dgm:pt>
    <dgm:pt modelId="{8ECC7546-3F10-441E-9BFC-D681CAC2C60B}" type="pres">
      <dgm:prSet presAssocID="{02F7F06E-A5A7-4153-8B25-1BFBA727F382}" presName="connectorText" presStyleLbl="sibTrans2D1" presStyleIdx="3" presStyleCnt="4"/>
      <dgm:spPr/>
    </dgm:pt>
    <dgm:pt modelId="{5A000426-E028-4BB0-8CE9-CE5DCC1DE13A}" type="pres">
      <dgm:prSet presAssocID="{4620E4E9-46E8-4D53-B538-FE6E40008F5B}" presName="node" presStyleLbl="node1" presStyleIdx="4" presStyleCnt="5">
        <dgm:presLayoutVars>
          <dgm:bulletEnabled val="1"/>
        </dgm:presLayoutVars>
      </dgm:prSet>
      <dgm:spPr/>
    </dgm:pt>
  </dgm:ptLst>
  <dgm:cxnLst>
    <dgm:cxn modelId="{B2E9690B-CBDA-45FA-8B3F-B40331BF08D4}" type="presOf" srcId="{C6DAEA69-640A-44A4-BDA3-B22A0300C956}" destId="{34691643-CEE5-49B3-8927-AC3141A7E24C}" srcOrd="1" destOrd="0" presId="urn:microsoft.com/office/officeart/2005/8/layout/process1"/>
    <dgm:cxn modelId="{52F8C012-CEAC-4D56-815B-C26869FEA8CC}" type="presOf" srcId="{ACF4A329-B04D-452B-AD23-F026E016D8CF}" destId="{BF3B8578-8E67-4E86-A5C3-D3E916B9B637}" srcOrd="0" destOrd="0" presId="urn:microsoft.com/office/officeart/2005/8/layout/process1"/>
    <dgm:cxn modelId="{976DE315-6D53-47CF-B01D-4493E055B16B}" type="presOf" srcId="{4620E4E9-46E8-4D53-B538-FE6E40008F5B}" destId="{5A000426-E028-4BB0-8CE9-CE5DCC1DE13A}" srcOrd="0" destOrd="0" presId="urn:microsoft.com/office/officeart/2005/8/layout/process1"/>
    <dgm:cxn modelId="{88CB761E-B41C-42B6-A6FD-240927AC99BC}" srcId="{D35EAEC7-EF70-486E-96D2-642369B70E93}" destId="{A1E3D6F6-A76D-4975-ACE8-4E8740C0B3D5}" srcOrd="0" destOrd="0" parTransId="{E2D6A3FD-E441-4BEC-A594-F9DC04B15EAD}" sibTransId="{A0F36B94-9760-4862-A6D0-FC93B5AA5225}"/>
    <dgm:cxn modelId="{D8C29F3C-CE4E-43E9-BD38-1AC73D893260}" type="presOf" srcId="{9EDBB632-DFD8-4DD6-AA92-F2446C9DDEC9}" destId="{6D37FBF0-1A00-4EF2-BDC3-B1245043FFB5}" srcOrd="0" destOrd="0" presId="urn:microsoft.com/office/officeart/2005/8/layout/process1"/>
    <dgm:cxn modelId="{0A25684D-6C24-4E16-8A54-6DC7244E55CC}" type="presOf" srcId="{A0F36B94-9760-4862-A6D0-FC93B5AA5225}" destId="{28B2CA52-C74B-4F21-9E02-F462DEA176A4}" srcOrd="0" destOrd="0" presId="urn:microsoft.com/office/officeart/2005/8/layout/process1"/>
    <dgm:cxn modelId="{821F344E-CF82-4964-AB59-C8D13A4EA14C}" type="presOf" srcId="{EAA28C10-3CD1-4391-943B-93451958B831}" destId="{897F71EF-F2AD-4D78-AE7B-E306AE2C6252}" srcOrd="0" destOrd="0" presId="urn:microsoft.com/office/officeart/2005/8/layout/process1"/>
    <dgm:cxn modelId="{AD94B754-B95D-4C66-B1D4-5F50F9714823}" srcId="{D35EAEC7-EF70-486E-96D2-642369B70E93}" destId="{8DCC9501-6B95-488B-8CF6-1CA87CA214E1}" srcOrd="3" destOrd="0" parTransId="{9AAB967F-F3AF-4ECC-9CBC-45D7713F892B}" sibTransId="{02F7F06E-A5A7-4153-8B25-1BFBA727F382}"/>
    <dgm:cxn modelId="{6209B785-BB54-425A-AD72-5E161BC8588C}" type="presOf" srcId="{A1E3D6F6-A76D-4975-ACE8-4E8740C0B3D5}" destId="{02663525-CBF2-4E04-80F9-18E7B4DFB6B7}" srcOrd="0" destOrd="0" presId="urn:microsoft.com/office/officeart/2005/8/layout/process1"/>
    <dgm:cxn modelId="{7FB93E8D-63DF-4457-A10C-988CBC466159}" type="presOf" srcId="{8DCC9501-6B95-488B-8CF6-1CA87CA214E1}" destId="{23C1297C-7F55-498E-BD61-E209D8DBFD9A}" srcOrd="0" destOrd="0" presId="urn:microsoft.com/office/officeart/2005/8/layout/process1"/>
    <dgm:cxn modelId="{CB07B292-E22B-4B49-9A74-84C91C8C27FA}" type="presOf" srcId="{C6DAEA69-640A-44A4-BDA3-B22A0300C956}" destId="{5F3C5081-5ACB-4B79-A126-DC13EB7069F0}" srcOrd="0" destOrd="0" presId="urn:microsoft.com/office/officeart/2005/8/layout/process1"/>
    <dgm:cxn modelId="{21933396-511E-4938-A6B9-FF2D576C5038}" type="presOf" srcId="{A0F36B94-9760-4862-A6D0-FC93B5AA5225}" destId="{03033655-54B3-4EF1-BE37-281C58539BF6}" srcOrd="1" destOrd="0" presId="urn:microsoft.com/office/officeart/2005/8/layout/process1"/>
    <dgm:cxn modelId="{6BA44A9C-735B-44CF-902D-F2DB7BE9018B}" srcId="{D35EAEC7-EF70-486E-96D2-642369B70E93}" destId="{4620E4E9-46E8-4D53-B538-FE6E40008F5B}" srcOrd="4" destOrd="0" parTransId="{92A93B63-26DA-4220-B89A-47E6381FF38C}" sibTransId="{650C5492-DBA5-4E61-AA18-A15A58FB1293}"/>
    <dgm:cxn modelId="{1D74A1A1-5DF6-4DF1-9D5F-46AEF9C5B2F7}" type="presOf" srcId="{EAA28C10-3CD1-4391-943B-93451958B831}" destId="{6FFD33AE-EB31-4EA3-8754-A2B78C8DB010}" srcOrd="1" destOrd="0" presId="urn:microsoft.com/office/officeart/2005/8/layout/process1"/>
    <dgm:cxn modelId="{EEA480AA-B6DB-4C28-A311-4EE6AB9E5718}" srcId="{D35EAEC7-EF70-486E-96D2-642369B70E93}" destId="{9EDBB632-DFD8-4DD6-AA92-F2446C9DDEC9}" srcOrd="2" destOrd="0" parTransId="{98C74359-35A0-4216-94AE-12F2A8E12225}" sibTransId="{C6DAEA69-640A-44A4-BDA3-B22A0300C956}"/>
    <dgm:cxn modelId="{D01642B1-901B-4BF6-9715-5BF521CADBDE}" type="presOf" srcId="{02F7F06E-A5A7-4153-8B25-1BFBA727F382}" destId="{8ECC7546-3F10-441E-9BFC-D681CAC2C60B}" srcOrd="1" destOrd="0" presId="urn:microsoft.com/office/officeart/2005/8/layout/process1"/>
    <dgm:cxn modelId="{27F507BB-B611-4768-899E-2BDB732B1099}" type="presOf" srcId="{02F7F06E-A5A7-4153-8B25-1BFBA727F382}" destId="{8E1BB5FF-67C9-4576-9068-72C3A3997FFB}" srcOrd="0" destOrd="0" presId="urn:microsoft.com/office/officeart/2005/8/layout/process1"/>
    <dgm:cxn modelId="{496E25BB-11FE-48E1-8693-A1443A22D17D}" type="presOf" srcId="{D35EAEC7-EF70-486E-96D2-642369B70E93}" destId="{3B60836E-250C-40CA-99A1-BECE94E517DB}" srcOrd="0" destOrd="0" presId="urn:microsoft.com/office/officeart/2005/8/layout/process1"/>
    <dgm:cxn modelId="{64BC2DC3-B933-4678-8809-B2BE064F93DB}" srcId="{D35EAEC7-EF70-486E-96D2-642369B70E93}" destId="{ACF4A329-B04D-452B-AD23-F026E016D8CF}" srcOrd="1" destOrd="0" parTransId="{18136200-3D98-444F-9CFC-6C5EF6C99943}" sibTransId="{EAA28C10-3CD1-4391-943B-93451958B831}"/>
    <dgm:cxn modelId="{E1AA48E8-D41E-4828-92E1-78E833B11C4D}" type="presParOf" srcId="{3B60836E-250C-40CA-99A1-BECE94E517DB}" destId="{02663525-CBF2-4E04-80F9-18E7B4DFB6B7}" srcOrd="0" destOrd="0" presId="urn:microsoft.com/office/officeart/2005/8/layout/process1"/>
    <dgm:cxn modelId="{915DFCA8-E3C9-46BF-A8F7-B1EB2F527AB9}" type="presParOf" srcId="{3B60836E-250C-40CA-99A1-BECE94E517DB}" destId="{28B2CA52-C74B-4F21-9E02-F462DEA176A4}" srcOrd="1" destOrd="0" presId="urn:microsoft.com/office/officeart/2005/8/layout/process1"/>
    <dgm:cxn modelId="{1408E84F-39D9-4B4B-A8A0-C16C76530B61}" type="presParOf" srcId="{28B2CA52-C74B-4F21-9E02-F462DEA176A4}" destId="{03033655-54B3-4EF1-BE37-281C58539BF6}" srcOrd="0" destOrd="0" presId="urn:microsoft.com/office/officeart/2005/8/layout/process1"/>
    <dgm:cxn modelId="{262951CD-E09F-4B7A-AB65-F2A584344DE1}" type="presParOf" srcId="{3B60836E-250C-40CA-99A1-BECE94E517DB}" destId="{BF3B8578-8E67-4E86-A5C3-D3E916B9B637}" srcOrd="2" destOrd="0" presId="urn:microsoft.com/office/officeart/2005/8/layout/process1"/>
    <dgm:cxn modelId="{FB3CF376-43AF-4C12-8EB6-C0813E8CAD07}" type="presParOf" srcId="{3B60836E-250C-40CA-99A1-BECE94E517DB}" destId="{897F71EF-F2AD-4D78-AE7B-E306AE2C6252}" srcOrd="3" destOrd="0" presId="urn:microsoft.com/office/officeart/2005/8/layout/process1"/>
    <dgm:cxn modelId="{A17CE713-2280-4600-B8AE-6236CF318B1A}" type="presParOf" srcId="{897F71EF-F2AD-4D78-AE7B-E306AE2C6252}" destId="{6FFD33AE-EB31-4EA3-8754-A2B78C8DB010}" srcOrd="0" destOrd="0" presId="urn:microsoft.com/office/officeart/2005/8/layout/process1"/>
    <dgm:cxn modelId="{48791A5E-CA9D-4718-A601-0CFD59333192}" type="presParOf" srcId="{3B60836E-250C-40CA-99A1-BECE94E517DB}" destId="{6D37FBF0-1A00-4EF2-BDC3-B1245043FFB5}" srcOrd="4" destOrd="0" presId="urn:microsoft.com/office/officeart/2005/8/layout/process1"/>
    <dgm:cxn modelId="{16D1693E-9693-4FF1-BBD0-3E114C7DEE66}" type="presParOf" srcId="{3B60836E-250C-40CA-99A1-BECE94E517DB}" destId="{5F3C5081-5ACB-4B79-A126-DC13EB7069F0}" srcOrd="5" destOrd="0" presId="urn:microsoft.com/office/officeart/2005/8/layout/process1"/>
    <dgm:cxn modelId="{C91E0C5E-514B-4BFA-82C6-A4D50A0BD9B0}" type="presParOf" srcId="{5F3C5081-5ACB-4B79-A126-DC13EB7069F0}" destId="{34691643-CEE5-49B3-8927-AC3141A7E24C}" srcOrd="0" destOrd="0" presId="urn:microsoft.com/office/officeart/2005/8/layout/process1"/>
    <dgm:cxn modelId="{EA2513F1-5450-4A6F-B225-7EA4A46E085E}" type="presParOf" srcId="{3B60836E-250C-40CA-99A1-BECE94E517DB}" destId="{23C1297C-7F55-498E-BD61-E209D8DBFD9A}" srcOrd="6" destOrd="0" presId="urn:microsoft.com/office/officeart/2005/8/layout/process1"/>
    <dgm:cxn modelId="{06749D5B-FAAE-4182-B0AB-3C5787B55B94}" type="presParOf" srcId="{3B60836E-250C-40CA-99A1-BECE94E517DB}" destId="{8E1BB5FF-67C9-4576-9068-72C3A3997FFB}" srcOrd="7" destOrd="0" presId="urn:microsoft.com/office/officeart/2005/8/layout/process1"/>
    <dgm:cxn modelId="{1260CBC9-72BB-4DFB-94F3-34EA15ED5A4C}" type="presParOf" srcId="{8E1BB5FF-67C9-4576-9068-72C3A3997FFB}" destId="{8ECC7546-3F10-441E-9BFC-D681CAC2C60B}" srcOrd="0" destOrd="0" presId="urn:microsoft.com/office/officeart/2005/8/layout/process1"/>
    <dgm:cxn modelId="{28F4CB99-F012-4EFB-B583-52F75F86FE19}" type="presParOf" srcId="{3B60836E-250C-40CA-99A1-BECE94E517DB}" destId="{5A000426-E028-4BB0-8CE9-CE5DCC1DE13A}" srcOrd="8" destOrd="0" presId="urn:microsoft.com/office/officeart/2005/8/layout/process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2A6F195-107A-4506-A7BA-E054045A17B8}" type="doc">
      <dgm:prSet loTypeId="urn:microsoft.com/office/officeart/2005/8/layout/hList9" loCatId="list" qsTypeId="urn:microsoft.com/office/officeart/2005/8/quickstyle/simple1" qsCatId="simple" csTypeId="urn:microsoft.com/office/officeart/2005/8/colors/colorful5" csCatId="colorful" phldr="1"/>
      <dgm:spPr/>
      <dgm:t>
        <a:bodyPr/>
        <a:lstStyle/>
        <a:p>
          <a:endParaRPr lang="en-US"/>
        </a:p>
      </dgm:t>
    </dgm:pt>
    <dgm:pt modelId="{3D34E836-F296-40CC-85F3-DCEEC82197C8}">
      <dgm:prSet phldrT="[Text]"/>
      <dgm:spPr/>
      <dgm:t>
        <a:bodyPr/>
        <a:lstStyle/>
        <a:p>
          <a:r>
            <a:rPr lang="en-US" dirty="0"/>
            <a:t>Short Exams</a:t>
          </a:r>
        </a:p>
      </dgm:t>
    </dgm:pt>
    <dgm:pt modelId="{82510753-E1C9-46E2-AEA7-ED23C2C5870B}" type="parTrans" cxnId="{EDE93137-4D77-4C1A-9F8A-2D04D2754F3E}">
      <dgm:prSet/>
      <dgm:spPr/>
      <dgm:t>
        <a:bodyPr/>
        <a:lstStyle/>
        <a:p>
          <a:endParaRPr lang="en-US"/>
        </a:p>
      </dgm:t>
    </dgm:pt>
    <dgm:pt modelId="{C18B6A16-B0C6-40B8-8DA3-ACE1B3CA090D}" type="sibTrans" cxnId="{EDE93137-4D77-4C1A-9F8A-2D04D2754F3E}">
      <dgm:prSet/>
      <dgm:spPr/>
      <dgm:t>
        <a:bodyPr/>
        <a:lstStyle/>
        <a:p>
          <a:endParaRPr lang="en-US"/>
        </a:p>
      </dgm:t>
    </dgm:pt>
    <dgm:pt modelId="{E186A5A8-DC64-4725-A730-7E2C6C16BBAF}">
      <dgm:prSet phldrT="[Text]"/>
      <dgm:spPr/>
      <dgm:t>
        <a:bodyPr/>
        <a:lstStyle/>
        <a:p>
          <a:r>
            <a:rPr lang="en-US" dirty="0"/>
            <a:t>Post Lecture </a:t>
          </a:r>
        </a:p>
      </dgm:t>
    </dgm:pt>
    <dgm:pt modelId="{CA3E2658-4895-408C-A1E5-462F114B564F}" type="parTrans" cxnId="{E21987A5-63E2-4831-A58F-B32433BE8C87}">
      <dgm:prSet/>
      <dgm:spPr/>
      <dgm:t>
        <a:bodyPr/>
        <a:lstStyle/>
        <a:p>
          <a:endParaRPr lang="en-US"/>
        </a:p>
      </dgm:t>
    </dgm:pt>
    <dgm:pt modelId="{D9FB2A0D-698F-41E8-A745-9B73D2DAB038}" type="sibTrans" cxnId="{E21987A5-63E2-4831-A58F-B32433BE8C87}">
      <dgm:prSet/>
      <dgm:spPr/>
      <dgm:t>
        <a:bodyPr/>
        <a:lstStyle/>
        <a:p>
          <a:endParaRPr lang="en-US"/>
        </a:p>
      </dgm:t>
    </dgm:pt>
    <dgm:pt modelId="{CEA13C10-9F17-4665-B2EC-1A2872D9DD1B}">
      <dgm:prSet phldrT="[Text]"/>
      <dgm:spPr/>
      <dgm:t>
        <a:bodyPr/>
        <a:lstStyle/>
        <a:p>
          <a:r>
            <a:rPr lang="en-US" dirty="0"/>
            <a:t>10 short exams = 80</a:t>
          </a:r>
        </a:p>
      </dgm:t>
    </dgm:pt>
    <dgm:pt modelId="{06534DF8-42B1-4424-924F-D82F96A84098}" type="parTrans" cxnId="{92FC1FDB-574F-4046-87BA-15A3CD7D2C32}">
      <dgm:prSet/>
      <dgm:spPr/>
      <dgm:t>
        <a:bodyPr/>
        <a:lstStyle/>
        <a:p>
          <a:endParaRPr lang="en-US"/>
        </a:p>
      </dgm:t>
    </dgm:pt>
    <dgm:pt modelId="{ADB93C88-62B3-4773-9073-16EFFDA27294}" type="sibTrans" cxnId="{92FC1FDB-574F-4046-87BA-15A3CD7D2C32}">
      <dgm:prSet/>
      <dgm:spPr/>
      <dgm:t>
        <a:bodyPr/>
        <a:lstStyle/>
        <a:p>
          <a:endParaRPr lang="en-US"/>
        </a:p>
      </dgm:t>
    </dgm:pt>
    <dgm:pt modelId="{8FB1818B-B417-4EB3-A95A-B89C19234C12}">
      <dgm:prSet phldrT="[Text]"/>
      <dgm:spPr/>
      <dgm:t>
        <a:bodyPr/>
        <a:lstStyle/>
        <a:p>
          <a:r>
            <a:rPr lang="en-US" dirty="0"/>
            <a:t>End Semester Exam</a:t>
          </a:r>
        </a:p>
      </dgm:t>
    </dgm:pt>
    <dgm:pt modelId="{8D18BD6B-2660-434B-9A99-74DC8021C193}" type="parTrans" cxnId="{A6C70C0F-B68B-43B4-A659-21EFB336E59F}">
      <dgm:prSet/>
      <dgm:spPr/>
      <dgm:t>
        <a:bodyPr/>
        <a:lstStyle/>
        <a:p>
          <a:endParaRPr lang="en-US"/>
        </a:p>
      </dgm:t>
    </dgm:pt>
    <dgm:pt modelId="{78685E81-B8C6-42CB-80A0-605682AB0D32}" type="sibTrans" cxnId="{A6C70C0F-B68B-43B4-A659-21EFB336E59F}">
      <dgm:prSet/>
      <dgm:spPr/>
      <dgm:t>
        <a:bodyPr/>
        <a:lstStyle/>
        <a:p>
          <a:endParaRPr lang="en-US"/>
        </a:p>
      </dgm:t>
    </dgm:pt>
    <dgm:pt modelId="{B4E05973-13C5-4A6E-926C-3F95264E8394}">
      <dgm:prSet phldrT="[Text]"/>
      <dgm:spPr/>
      <dgm:t>
        <a:bodyPr/>
        <a:lstStyle/>
        <a:p>
          <a:r>
            <a:rPr lang="en-US" dirty="0"/>
            <a:t>End of semester</a:t>
          </a:r>
        </a:p>
      </dgm:t>
    </dgm:pt>
    <dgm:pt modelId="{20107531-B1BD-4C81-86B4-88EA8CB0ADE6}" type="parTrans" cxnId="{C73F2FB7-DBCD-4846-B88C-546B8CB3C2DE}">
      <dgm:prSet/>
      <dgm:spPr/>
      <dgm:t>
        <a:bodyPr/>
        <a:lstStyle/>
        <a:p>
          <a:endParaRPr lang="en-US"/>
        </a:p>
      </dgm:t>
    </dgm:pt>
    <dgm:pt modelId="{8598675E-C760-4F1E-B8FF-8AA90BA554C8}" type="sibTrans" cxnId="{C73F2FB7-DBCD-4846-B88C-546B8CB3C2DE}">
      <dgm:prSet/>
      <dgm:spPr/>
      <dgm:t>
        <a:bodyPr/>
        <a:lstStyle/>
        <a:p>
          <a:endParaRPr lang="en-US"/>
        </a:p>
      </dgm:t>
    </dgm:pt>
    <dgm:pt modelId="{52490F78-63A8-470C-BBE7-FE391C5381E7}">
      <dgm:prSet phldrT="[Text]"/>
      <dgm:spPr/>
      <dgm:t>
        <a:bodyPr/>
        <a:lstStyle/>
        <a:p>
          <a:r>
            <a:rPr lang="en-US" dirty="0"/>
            <a:t>1 Exam</a:t>
          </a:r>
        </a:p>
        <a:p>
          <a:r>
            <a:rPr lang="en-US" dirty="0"/>
            <a:t> = 20 </a:t>
          </a:r>
        </a:p>
      </dgm:t>
    </dgm:pt>
    <dgm:pt modelId="{3E1F3FB2-E744-490B-A587-3AEE41DC7251}" type="parTrans" cxnId="{14E7D1FA-68E4-4F8A-A9E2-33CD4AF35BCE}">
      <dgm:prSet/>
      <dgm:spPr/>
      <dgm:t>
        <a:bodyPr/>
        <a:lstStyle/>
        <a:p>
          <a:endParaRPr lang="en-US"/>
        </a:p>
      </dgm:t>
    </dgm:pt>
    <dgm:pt modelId="{7124A24C-56FB-471A-BBAD-9E7E6FE4BE63}" type="sibTrans" cxnId="{14E7D1FA-68E4-4F8A-A9E2-33CD4AF35BCE}">
      <dgm:prSet/>
      <dgm:spPr/>
      <dgm:t>
        <a:bodyPr/>
        <a:lstStyle/>
        <a:p>
          <a:endParaRPr lang="en-US"/>
        </a:p>
      </dgm:t>
    </dgm:pt>
    <dgm:pt modelId="{65447E67-8020-425C-996B-C5C868D5838D}" type="pres">
      <dgm:prSet presAssocID="{82A6F195-107A-4506-A7BA-E054045A17B8}" presName="list" presStyleCnt="0">
        <dgm:presLayoutVars>
          <dgm:dir/>
          <dgm:animLvl val="lvl"/>
        </dgm:presLayoutVars>
      </dgm:prSet>
      <dgm:spPr/>
    </dgm:pt>
    <dgm:pt modelId="{047EC9D5-3839-40A5-B1CC-79741604D174}" type="pres">
      <dgm:prSet presAssocID="{3D34E836-F296-40CC-85F3-DCEEC82197C8}" presName="posSpace" presStyleCnt="0"/>
      <dgm:spPr/>
    </dgm:pt>
    <dgm:pt modelId="{65B5E84C-538E-45E8-A43A-C20DC1185313}" type="pres">
      <dgm:prSet presAssocID="{3D34E836-F296-40CC-85F3-DCEEC82197C8}" presName="vertFlow" presStyleCnt="0"/>
      <dgm:spPr/>
    </dgm:pt>
    <dgm:pt modelId="{53BFC535-92F5-4870-A306-A0107664D98D}" type="pres">
      <dgm:prSet presAssocID="{3D34E836-F296-40CC-85F3-DCEEC82197C8}" presName="topSpace" presStyleCnt="0"/>
      <dgm:spPr/>
    </dgm:pt>
    <dgm:pt modelId="{D6AC9B78-AFD6-4E45-92FE-B33431BC2698}" type="pres">
      <dgm:prSet presAssocID="{3D34E836-F296-40CC-85F3-DCEEC82197C8}" presName="firstComp" presStyleCnt="0"/>
      <dgm:spPr/>
    </dgm:pt>
    <dgm:pt modelId="{FDA79B54-0C66-4053-AC19-2765A0988202}" type="pres">
      <dgm:prSet presAssocID="{3D34E836-F296-40CC-85F3-DCEEC82197C8}" presName="firstChild" presStyleLbl="bgAccFollowNode1" presStyleIdx="0" presStyleCnt="4"/>
      <dgm:spPr/>
    </dgm:pt>
    <dgm:pt modelId="{55CE31F6-BD78-4FE5-BA55-21FC6F3D0275}" type="pres">
      <dgm:prSet presAssocID="{3D34E836-F296-40CC-85F3-DCEEC82197C8}" presName="firstChildTx" presStyleLbl="bgAccFollowNode1" presStyleIdx="0" presStyleCnt="4">
        <dgm:presLayoutVars>
          <dgm:bulletEnabled val="1"/>
        </dgm:presLayoutVars>
      </dgm:prSet>
      <dgm:spPr/>
    </dgm:pt>
    <dgm:pt modelId="{C125D54C-D880-438D-B18F-C217CACC2591}" type="pres">
      <dgm:prSet presAssocID="{CEA13C10-9F17-4665-B2EC-1A2872D9DD1B}" presName="comp" presStyleCnt="0"/>
      <dgm:spPr/>
    </dgm:pt>
    <dgm:pt modelId="{F2CF5E74-9C6A-4A70-95D1-32ED320D9974}" type="pres">
      <dgm:prSet presAssocID="{CEA13C10-9F17-4665-B2EC-1A2872D9DD1B}" presName="child" presStyleLbl="bgAccFollowNode1" presStyleIdx="1" presStyleCnt="4"/>
      <dgm:spPr/>
    </dgm:pt>
    <dgm:pt modelId="{5F7E2295-08FB-4442-89E2-906AAF050081}" type="pres">
      <dgm:prSet presAssocID="{CEA13C10-9F17-4665-B2EC-1A2872D9DD1B}" presName="childTx" presStyleLbl="bgAccFollowNode1" presStyleIdx="1" presStyleCnt="4">
        <dgm:presLayoutVars>
          <dgm:bulletEnabled val="1"/>
        </dgm:presLayoutVars>
      </dgm:prSet>
      <dgm:spPr/>
    </dgm:pt>
    <dgm:pt modelId="{5839B696-9EEE-4565-87C4-96F4D0FEAA61}" type="pres">
      <dgm:prSet presAssocID="{3D34E836-F296-40CC-85F3-DCEEC82197C8}" presName="negSpace" presStyleCnt="0"/>
      <dgm:spPr/>
    </dgm:pt>
    <dgm:pt modelId="{F0E39990-FE1D-44E1-B04F-741A34797D21}" type="pres">
      <dgm:prSet presAssocID="{3D34E836-F296-40CC-85F3-DCEEC82197C8}" presName="circle" presStyleLbl="node1" presStyleIdx="0" presStyleCnt="2"/>
      <dgm:spPr/>
    </dgm:pt>
    <dgm:pt modelId="{28E697A5-191C-40D2-998D-CA6BAF6DE172}" type="pres">
      <dgm:prSet presAssocID="{C18B6A16-B0C6-40B8-8DA3-ACE1B3CA090D}" presName="transSpace" presStyleCnt="0"/>
      <dgm:spPr/>
    </dgm:pt>
    <dgm:pt modelId="{144796FC-E747-4791-A975-132603933FE6}" type="pres">
      <dgm:prSet presAssocID="{8FB1818B-B417-4EB3-A95A-B89C19234C12}" presName="posSpace" presStyleCnt="0"/>
      <dgm:spPr/>
    </dgm:pt>
    <dgm:pt modelId="{5E148362-6C8F-453C-8D3E-0F31C30CB86E}" type="pres">
      <dgm:prSet presAssocID="{8FB1818B-B417-4EB3-A95A-B89C19234C12}" presName="vertFlow" presStyleCnt="0"/>
      <dgm:spPr/>
    </dgm:pt>
    <dgm:pt modelId="{B6FC2DB4-1603-46CE-A263-18F2100DFB9B}" type="pres">
      <dgm:prSet presAssocID="{8FB1818B-B417-4EB3-A95A-B89C19234C12}" presName="topSpace" presStyleCnt="0"/>
      <dgm:spPr/>
    </dgm:pt>
    <dgm:pt modelId="{3E822428-315E-4DB8-A174-5F3B6408CCC4}" type="pres">
      <dgm:prSet presAssocID="{8FB1818B-B417-4EB3-A95A-B89C19234C12}" presName="firstComp" presStyleCnt="0"/>
      <dgm:spPr/>
    </dgm:pt>
    <dgm:pt modelId="{C143FA64-45B1-43C3-91FD-25ED07C31F7A}" type="pres">
      <dgm:prSet presAssocID="{8FB1818B-B417-4EB3-A95A-B89C19234C12}" presName="firstChild" presStyleLbl="bgAccFollowNode1" presStyleIdx="2" presStyleCnt="4"/>
      <dgm:spPr/>
    </dgm:pt>
    <dgm:pt modelId="{40922229-AF24-4774-95DE-A69E9A18884F}" type="pres">
      <dgm:prSet presAssocID="{8FB1818B-B417-4EB3-A95A-B89C19234C12}" presName="firstChildTx" presStyleLbl="bgAccFollowNode1" presStyleIdx="2" presStyleCnt="4">
        <dgm:presLayoutVars>
          <dgm:bulletEnabled val="1"/>
        </dgm:presLayoutVars>
      </dgm:prSet>
      <dgm:spPr/>
    </dgm:pt>
    <dgm:pt modelId="{275E93AE-9C0F-45DD-AE9F-80F6DFE0D267}" type="pres">
      <dgm:prSet presAssocID="{52490F78-63A8-470C-BBE7-FE391C5381E7}" presName="comp" presStyleCnt="0"/>
      <dgm:spPr/>
    </dgm:pt>
    <dgm:pt modelId="{40409479-D6CF-45C6-9A59-7CD704AE1F4D}" type="pres">
      <dgm:prSet presAssocID="{52490F78-63A8-470C-BBE7-FE391C5381E7}" presName="child" presStyleLbl="bgAccFollowNode1" presStyleIdx="3" presStyleCnt="4"/>
      <dgm:spPr/>
    </dgm:pt>
    <dgm:pt modelId="{3F89E27C-102A-4B6B-B43E-11863AEAF5D3}" type="pres">
      <dgm:prSet presAssocID="{52490F78-63A8-470C-BBE7-FE391C5381E7}" presName="childTx" presStyleLbl="bgAccFollowNode1" presStyleIdx="3" presStyleCnt="4">
        <dgm:presLayoutVars>
          <dgm:bulletEnabled val="1"/>
        </dgm:presLayoutVars>
      </dgm:prSet>
      <dgm:spPr/>
    </dgm:pt>
    <dgm:pt modelId="{2A7D4BDD-E3DB-4EB7-ACBA-3463874BCB33}" type="pres">
      <dgm:prSet presAssocID="{8FB1818B-B417-4EB3-A95A-B89C19234C12}" presName="negSpace" presStyleCnt="0"/>
      <dgm:spPr/>
    </dgm:pt>
    <dgm:pt modelId="{BE743A18-CF05-4B9F-994D-2291D1165810}" type="pres">
      <dgm:prSet presAssocID="{8FB1818B-B417-4EB3-A95A-B89C19234C12}" presName="circle" presStyleLbl="node1" presStyleIdx="1" presStyleCnt="2"/>
      <dgm:spPr/>
    </dgm:pt>
  </dgm:ptLst>
  <dgm:cxnLst>
    <dgm:cxn modelId="{A6C70C0F-B68B-43B4-A659-21EFB336E59F}" srcId="{82A6F195-107A-4506-A7BA-E054045A17B8}" destId="{8FB1818B-B417-4EB3-A95A-B89C19234C12}" srcOrd="1" destOrd="0" parTransId="{8D18BD6B-2660-434B-9A99-74DC8021C193}" sibTransId="{78685E81-B8C6-42CB-80A0-605682AB0D32}"/>
    <dgm:cxn modelId="{3EC88326-7469-4636-88C7-A66D580F395B}" type="presOf" srcId="{82A6F195-107A-4506-A7BA-E054045A17B8}" destId="{65447E67-8020-425C-996B-C5C868D5838D}" srcOrd="0" destOrd="0" presId="urn:microsoft.com/office/officeart/2005/8/layout/hList9"/>
    <dgm:cxn modelId="{41DB3D33-17B8-4667-9C0C-20A424B6C7DE}" type="presOf" srcId="{3D34E836-F296-40CC-85F3-DCEEC82197C8}" destId="{F0E39990-FE1D-44E1-B04F-741A34797D21}" srcOrd="0" destOrd="0" presId="urn:microsoft.com/office/officeart/2005/8/layout/hList9"/>
    <dgm:cxn modelId="{EDE93137-4D77-4C1A-9F8A-2D04D2754F3E}" srcId="{82A6F195-107A-4506-A7BA-E054045A17B8}" destId="{3D34E836-F296-40CC-85F3-DCEEC82197C8}" srcOrd="0" destOrd="0" parTransId="{82510753-E1C9-46E2-AEA7-ED23C2C5870B}" sibTransId="{C18B6A16-B0C6-40B8-8DA3-ACE1B3CA090D}"/>
    <dgm:cxn modelId="{0F26CC3F-F6BA-499E-9789-4487D331B550}" type="presOf" srcId="{B4E05973-13C5-4A6E-926C-3F95264E8394}" destId="{C143FA64-45B1-43C3-91FD-25ED07C31F7A}" srcOrd="0" destOrd="0" presId="urn:microsoft.com/office/officeart/2005/8/layout/hList9"/>
    <dgm:cxn modelId="{01F1FD6D-0F62-46B8-A220-6512409619A0}" type="presOf" srcId="{CEA13C10-9F17-4665-B2EC-1A2872D9DD1B}" destId="{5F7E2295-08FB-4442-89E2-906AAF050081}" srcOrd="1" destOrd="0" presId="urn:microsoft.com/office/officeart/2005/8/layout/hList9"/>
    <dgm:cxn modelId="{6B68CE6F-A22F-486E-BEDA-555D8BCB2F83}" type="presOf" srcId="{B4E05973-13C5-4A6E-926C-3F95264E8394}" destId="{40922229-AF24-4774-95DE-A69E9A18884F}" srcOrd="1" destOrd="0" presId="urn:microsoft.com/office/officeart/2005/8/layout/hList9"/>
    <dgm:cxn modelId="{89918C50-EE50-40E6-BA3F-FD89BFD0C3F3}" type="presOf" srcId="{CEA13C10-9F17-4665-B2EC-1A2872D9DD1B}" destId="{F2CF5E74-9C6A-4A70-95D1-32ED320D9974}" srcOrd="0" destOrd="0" presId="urn:microsoft.com/office/officeart/2005/8/layout/hList9"/>
    <dgm:cxn modelId="{945F047A-00CD-4376-B6C8-BD53A2A6DC0F}" type="presOf" srcId="{E186A5A8-DC64-4725-A730-7E2C6C16BBAF}" destId="{55CE31F6-BD78-4FE5-BA55-21FC6F3D0275}" srcOrd="1" destOrd="0" presId="urn:microsoft.com/office/officeart/2005/8/layout/hList9"/>
    <dgm:cxn modelId="{96D04E9F-45F7-45E5-894F-47E93E408431}" type="presOf" srcId="{52490F78-63A8-470C-BBE7-FE391C5381E7}" destId="{3F89E27C-102A-4B6B-B43E-11863AEAF5D3}" srcOrd="1" destOrd="0" presId="urn:microsoft.com/office/officeart/2005/8/layout/hList9"/>
    <dgm:cxn modelId="{E21987A5-63E2-4831-A58F-B32433BE8C87}" srcId="{3D34E836-F296-40CC-85F3-DCEEC82197C8}" destId="{E186A5A8-DC64-4725-A730-7E2C6C16BBAF}" srcOrd="0" destOrd="0" parTransId="{CA3E2658-4895-408C-A1E5-462F114B564F}" sibTransId="{D9FB2A0D-698F-41E8-A745-9B73D2DAB038}"/>
    <dgm:cxn modelId="{68A9C5A8-BB8D-439D-90D7-F8C6B0EBCFDC}" type="presOf" srcId="{8FB1818B-B417-4EB3-A95A-B89C19234C12}" destId="{BE743A18-CF05-4B9F-994D-2291D1165810}" srcOrd="0" destOrd="0" presId="urn:microsoft.com/office/officeart/2005/8/layout/hList9"/>
    <dgm:cxn modelId="{EB42B6B6-AF2C-4F7F-BB85-B679621C0D38}" type="presOf" srcId="{52490F78-63A8-470C-BBE7-FE391C5381E7}" destId="{40409479-D6CF-45C6-9A59-7CD704AE1F4D}" srcOrd="0" destOrd="0" presId="urn:microsoft.com/office/officeart/2005/8/layout/hList9"/>
    <dgm:cxn modelId="{C73F2FB7-DBCD-4846-B88C-546B8CB3C2DE}" srcId="{8FB1818B-B417-4EB3-A95A-B89C19234C12}" destId="{B4E05973-13C5-4A6E-926C-3F95264E8394}" srcOrd="0" destOrd="0" parTransId="{20107531-B1BD-4C81-86B4-88EA8CB0ADE6}" sibTransId="{8598675E-C760-4F1E-B8FF-8AA90BA554C8}"/>
    <dgm:cxn modelId="{FC4258CF-BE5D-4698-9F4A-CC0A9964948F}" type="presOf" srcId="{E186A5A8-DC64-4725-A730-7E2C6C16BBAF}" destId="{FDA79B54-0C66-4053-AC19-2765A0988202}" srcOrd="0" destOrd="0" presId="urn:microsoft.com/office/officeart/2005/8/layout/hList9"/>
    <dgm:cxn modelId="{92FC1FDB-574F-4046-87BA-15A3CD7D2C32}" srcId="{3D34E836-F296-40CC-85F3-DCEEC82197C8}" destId="{CEA13C10-9F17-4665-B2EC-1A2872D9DD1B}" srcOrd="1" destOrd="0" parTransId="{06534DF8-42B1-4424-924F-D82F96A84098}" sibTransId="{ADB93C88-62B3-4773-9073-16EFFDA27294}"/>
    <dgm:cxn modelId="{14E7D1FA-68E4-4F8A-A9E2-33CD4AF35BCE}" srcId="{8FB1818B-B417-4EB3-A95A-B89C19234C12}" destId="{52490F78-63A8-470C-BBE7-FE391C5381E7}" srcOrd="1" destOrd="0" parTransId="{3E1F3FB2-E744-490B-A587-3AEE41DC7251}" sibTransId="{7124A24C-56FB-471A-BBAD-9E7E6FE4BE63}"/>
    <dgm:cxn modelId="{6BA2DCC6-E559-4A3F-B6C4-2FE69504FF5B}" type="presParOf" srcId="{65447E67-8020-425C-996B-C5C868D5838D}" destId="{047EC9D5-3839-40A5-B1CC-79741604D174}" srcOrd="0" destOrd="0" presId="urn:microsoft.com/office/officeart/2005/8/layout/hList9"/>
    <dgm:cxn modelId="{1B49969F-1624-409F-B70B-53C0E344E505}" type="presParOf" srcId="{65447E67-8020-425C-996B-C5C868D5838D}" destId="{65B5E84C-538E-45E8-A43A-C20DC1185313}" srcOrd="1" destOrd="0" presId="urn:microsoft.com/office/officeart/2005/8/layout/hList9"/>
    <dgm:cxn modelId="{DE98DE3D-FC03-4534-8AEC-76E99DA3DB7C}" type="presParOf" srcId="{65B5E84C-538E-45E8-A43A-C20DC1185313}" destId="{53BFC535-92F5-4870-A306-A0107664D98D}" srcOrd="0" destOrd="0" presId="urn:microsoft.com/office/officeart/2005/8/layout/hList9"/>
    <dgm:cxn modelId="{558AC49D-C2CC-44EB-B9F7-F8C5FB14AB4E}" type="presParOf" srcId="{65B5E84C-538E-45E8-A43A-C20DC1185313}" destId="{D6AC9B78-AFD6-4E45-92FE-B33431BC2698}" srcOrd="1" destOrd="0" presId="urn:microsoft.com/office/officeart/2005/8/layout/hList9"/>
    <dgm:cxn modelId="{418906D3-BCD1-4B4C-92E8-1C4B965C3AE9}" type="presParOf" srcId="{D6AC9B78-AFD6-4E45-92FE-B33431BC2698}" destId="{FDA79B54-0C66-4053-AC19-2765A0988202}" srcOrd="0" destOrd="0" presId="urn:microsoft.com/office/officeart/2005/8/layout/hList9"/>
    <dgm:cxn modelId="{9391AB87-857C-42D1-82E9-F2448AA2EBA6}" type="presParOf" srcId="{D6AC9B78-AFD6-4E45-92FE-B33431BC2698}" destId="{55CE31F6-BD78-4FE5-BA55-21FC6F3D0275}" srcOrd="1" destOrd="0" presId="urn:microsoft.com/office/officeart/2005/8/layout/hList9"/>
    <dgm:cxn modelId="{6EB7BDDA-0F0D-4F3A-BAE5-AAA7D06A3FE7}" type="presParOf" srcId="{65B5E84C-538E-45E8-A43A-C20DC1185313}" destId="{C125D54C-D880-438D-B18F-C217CACC2591}" srcOrd="2" destOrd="0" presId="urn:microsoft.com/office/officeart/2005/8/layout/hList9"/>
    <dgm:cxn modelId="{16C6643C-D091-40CC-8C2A-00247F675E6B}" type="presParOf" srcId="{C125D54C-D880-438D-B18F-C217CACC2591}" destId="{F2CF5E74-9C6A-4A70-95D1-32ED320D9974}" srcOrd="0" destOrd="0" presId="urn:microsoft.com/office/officeart/2005/8/layout/hList9"/>
    <dgm:cxn modelId="{ADF0B5AA-F57C-4E4E-A6AB-6F8752A0A520}" type="presParOf" srcId="{C125D54C-D880-438D-B18F-C217CACC2591}" destId="{5F7E2295-08FB-4442-89E2-906AAF050081}" srcOrd="1" destOrd="0" presId="urn:microsoft.com/office/officeart/2005/8/layout/hList9"/>
    <dgm:cxn modelId="{696023D1-F63D-4F4B-A6A6-9FC6239E2060}" type="presParOf" srcId="{65447E67-8020-425C-996B-C5C868D5838D}" destId="{5839B696-9EEE-4565-87C4-96F4D0FEAA61}" srcOrd="2" destOrd="0" presId="urn:microsoft.com/office/officeart/2005/8/layout/hList9"/>
    <dgm:cxn modelId="{1FA428E4-B556-444F-9987-607E1301FA57}" type="presParOf" srcId="{65447E67-8020-425C-996B-C5C868D5838D}" destId="{F0E39990-FE1D-44E1-B04F-741A34797D21}" srcOrd="3" destOrd="0" presId="urn:microsoft.com/office/officeart/2005/8/layout/hList9"/>
    <dgm:cxn modelId="{769BD4F9-02D8-4E8F-9C8F-87A5174CD5A8}" type="presParOf" srcId="{65447E67-8020-425C-996B-C5C868D5838D}" destId="{28E697A5-191C-40D2-998D-CA6BAF6DE172}" srcOrd="4" destOrd="0" presId="urn:microsoft.com/office/officeart/2005/8/layout/hList9"/>
    <dgm:cxn modelId="{2CFD8CE1-6A87-498F-B6B1-AA3EDC3C07AF}" type="presParOf" srcId="{65447E67-8020-425C-996B-C5C868D5838D}" destId="{144796FC-E747-4791-A975-132603933FE6}" srcOrd="5" destOrd="0" presId="urn:microsoft.com/office/officeart/2005/8/layout/hList9"/>
    <dgm:cxn modelId="{391E93F2-B77B-4A77-B9DF-85C36A9494E2}" type="presParOf" srcId="{65447E67-8020-425C-996B-C5C868D5838D}" destId="{5E148362-6C8F-453C-8D3E-0F31C30CB86E}" srcOrd="6" destOrd="0" presId="urn:microsoft.com/office/officeart/2005/8/layout/hList9"/>
    <dgm:cxn modelId="{0BE7C302-9884-49F4-A838-FF6119A52687}" type="presParOf" srcId="{5E148362-6C8F-453C-8D3E-0F31C30CB86E}" destId="{B6FC2DB4-1603-46CE-A263-18F2100DFB9B}" srcOrd="0" destOrd="0" presId="urn:microsoft.com/office/officeart/2005/8/layout/hList9"/>
    <dgm:cxn modelId="{A25E581C-809A-43EA-8313-E3D95453DFE0}" type="presParOf" srcId="{5E148362-6C8F-453C-8D3E-0F31C30CB86E}" destId="{3E822428-315E-4DB8-A174-5F3B6408CCC4}" srcOrd="1" destOrd="0" presId="urn:microsoft.com/office/officeart/2005/8/layout/hList9"/>
    <dgm:cxn modelId="{69EFC44B-8E17-4606-8852-2A6AE2968A1D}" type="presParOf" srcId="{3E822428-315E-4DB8-A174-5F3B6408CCC4}" destId="{C143FA64-45B1-43C3-91FD-25ED07C31F7A}" srcOrd="0" destOrd="0" presId="urn:microsoft.com/office/officeart/2005/8/layout/hList9"/>
    <dgm:cxn modelId="{6782C0CE-471D-4D1F-B527-3EB1D82C3BC5}" type="presParOf" srcId="{3E822428-315E-4DB8-A174-5F3B6408CCC4}" destId="{40922229-AF24-4774-95DE-A69E9A18884F}" srcOrd="1" destOrd="0" presId="urn:microsoft.com/office/officeart/2005/8/layout/hList9"/>
    <dgm:cxn modelId="{BC4066B7-D540-452C-A406-88B5B10C49FB}" type="presParOf" srcId="{5E148362-6C8F-453C-8D3E-0F31C30CB86E}" destId="{275E93AE-9C0F-45DD-AE9F-80F6DFE0D267}" srcOrd="2" destOrd="0" presId="urn:microsoft.com/office/officeart/2005/8/layout/hList9"/>
    <dgm:cxn modelId="{AAE9785E-8CE8-4D99-9401-AFA7B4261B7F}" type="presParOf" srcId="{275E93AE-9C0F-45DD-AE9F-80F6DFE0D267}" destId="{40409479-D6CF-45C6-9A59-7CD704AE1F4D}" srcOrd="0" destOrd="0" presId="urn:microsoft.com/office/officeart/2005/8/layout/hList9"/>
    <dgm:cxn modelId="{E680D528-C82D-4FFF-97A7-FB49D165F7C2}" type="presParOf" srcId="{275E93AE-9C0F-45DD-AE9F-80F6DFE0D267}" destId="{3F89E27C-102A-4B6B-B43E-11863AEAF5D3}" srcOrd="1" destOrd="0" presId="urn:microsoft.com/office/officeart/2005/8/layout/hList9"/>
    <dgm:cxn modelId="{A3FE5451-504D-423A-AAF4-2FB8F7CE289C}" type="presParOf" srcId="{65447E67-8020-425C-996B-C5C868D5838D}" destId="{2A7D4BDD-E3DB-4EB7-ACBA-3463874BCB33}" srcOrd="7" destOrd="0" presId="urn:microsoft.com/office/officeart/2005/8/layout/hList9"/>
    <dgm:cxn modelId="{9D12E421-DF68-41A7-A7E5-F18BD22E31B1}" type="presParOf" srcId="{65447E67-8020-425C-996B-C5C868D5838D}" destId="{BE743A18-CF05-4B9F-994D-2291D1165810}" srcOrd="8" destOrd="0" presId="urn:microsoft.com/office/officeart/2005/8/layout/hList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3DE1DB-B583-4022-99C3-95629BD02E00}">
      <dsp:nvSpPr>
        <dsp:cNvPr id="0" name=""/>
        <dsp:cNvSpPr/>
      </dsp:nvSpPr>
      <dsp:spPr>
        <a:xfrm>
          <a:off x="484132" y="0"/>
          <a:ext cx="5486836" cy="2888985"/>
        </a:xfrm>
        <a:prstGeom prst="rightArrow">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48D0DF8-6AD5-4F4E-87BE-8C7D5CE4BACF}">
      <dsp:nvSpPr>
        <dsp:cNvPr id="0" name=""/>
        <dsp:cNvSpPr/>
      </dsp:nvSpPr>
      <dsp:spPr>
        <a:xfrm>
          <a:off x="3230" y="866695"/>
          <a:ext cx="1553889" cy="1155594"/>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Flexible Environment</a:t>
          </a:r>
        </a:p>
      </dsp:txBody>
      <dsp:txXfrm>
        <a:off x="59641" y="923106"/>
        <a:ext cx="1441067" cy="1042772"/>
      </dsp:txXfrm>
    </dsp:sp>
    <dsp:sp modelId="{A2DC1986-16FE-4866-9079-10BB8F79C13A}">
      <dsp:nvSpPr>
        <dsp:cNvPr id="0" name=""/>
        <dsp:cNvSpPr/>
      </dsp:nvSpPr>
      <dsp:spPr>
        <a:xfrm>
          <a:off x="1634813" y="891899"/>
          <a:ext cx="1553889" cy="1155594"/>
        </a:xfrm>
        <a:prstGeom prst="roundRect">
          <a:avLst/>
        </a:prstGeom>
        <a:solidFill>
          <a:schemeClr val="accent4">
            <a:hueOff val="3266964"/>
            <a:satOff val="-13592"/>
            <a:lumOff val="320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Learning Culture shift</a:t>
          </a:r>
        </a:p>
      </dsp:txBody>
      <dsp:txXfrm>
        <a:off x="1691224" y="948310"/>
        <a:ext cx="1441067" cy="1042772"/>
      </dsp:txXfrm>
    </dsp:sp>
    <dsp:sp modelId="{C07A759D-9F97-41DF-92E5-AEDD15DDC26A}">
      <dsp:nvSpPr>
        <dsp:cNvPr id="0" name=""/>
        <dsp:cNvSpPr/>
      </dsp:nvSpPr>
      <dsp:spPr>
        <a:xfrm>
          <a:off x="3266398" y="866695"/>
          <a:ext cx="1553889" cy="1155594"/>
        </a:xfrm>
        <a:prstGeom prst="roundRect">
          <a:avLst/>
        </a:prstGeom>
        <a:solidFill>
          <a:schemeClr val="accent4">
            <a:hueOff val="6533927"/>
            <a:satOff val="-27185"/>
            <a:lumOff val="64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Intentional content</a:t>
          </a:r>
        </a:p>
      </dsp:txBody>
      <dsp:txXfrm>
        <a:off x="3322809" y="923106"/>
        <a:ext cx="1441067" cy="1042772"/>
      </dsp:txXfrm>
    </dsp:sp>
    <dsp:sp modelId="{C6F394A4-18F0-4928-8FD6-7A87D513C1F2}">
      <dsp:nvSpPr>
        <dsp:cNvPr id="0" name=""/>
        <dsp:cNvSpPr/>
      </dsp:nvSpPr>
      <dsp:spPr>
        <a:xfrm>
          <a:off x="4897981" y="866695"/>
          <a:ext cx="1553889" cy="1155594"/>
        </a:xfrm>
        <a:prstGeom prst="roundRect">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Professional educator</a:t>
          </a:r>
          <a:endParaRPr lang="en-US" sz="1900" kern="1200" dirty="0"/>
        </a:p>
      </dsp:txBody>
      <dsp:txXfrm>
        <a:off x="4954392" y="923106"/>
        <a:ext cx="1441067" cy="104277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663525-CBF2-4E04-80F9-18E7B4DFB6B7}">
      <dsp:nvSpPr>
        <dsp:cNvPr id="0" name=""/>
        <dsp:cNvSpPr/>
      </dsp:nvSpPr>
      <dsp:spPr>
        <a:xfrm>
          <a:off x="4797" y="927287"/>
          <a:ext cx="1487290" cy="892374"/>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Feedback</a:t>
          </a:r>
        </a:p>
      </dsp:txBody>
      <dsp:txXfrm>
        <a:off x="30934" y="953424"/>
        <a:ext cx="1435016" cy="840100"/>
      </dsp:txXfrm>
    </dsp:sp>
    <dsp:sp modelId="{28B2CA52-C74B-4F21-9E02-F462DEA176A4}">
      <dsp:nvSpPr>
        <dsp:cNvPr id="0" name=""/>
        <dsp:cNvSpPr/>
      </dsp:nvSpPr>
      <dsp:spPr>
        <a:xfrm>
          <a:off x="1640817" y="1189050"/>
          <a:ext cx="315305" cy="368848"/>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1640817" y="1262820"/>
        <a:ext cx="220714" cy="221308"/>
      </dsp:txXfrm>
    </dsp:sp>
    <dsp:sp modelId="{BF3B8578-8E67-4E86-A5C3-D3E916B9B637}">
      <dsp:nvSpPr>
        <dsp:cNvPr id="0" name=""/>
        <dsp:cNvSpPr/>
      </dsp:nvSpPr>
      <dsp:spPr>
        <a:xfrm>
          <a:off x="2087004" y="927287"/>
          <a:ext cx="1487290" cy="892374"/>
        </a:xfrm>
        <a:prstGeom prst="roundRect">
          <a:avLst>
            <a:gd name="adj" fmla="val 10000"/>
          </a:avLst>
        </a:prstGeom>
        <a:solidFill>
          <a:schemeClr val="accent5">
            <a:hueOff val="-1689636"/>
            <a:satOff val="-4355"/>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Open Discussion</a:t>
          </a:r>
        </a:p>
      </dsp:txBody>
      <dsp:txXfrm>
        <a:off x="2113141" y="953424"/>
        <a:ext cx="1435016" cy="840100"/>
      </dsp:txXfrm>
    </dsp:sp>
    <dsp:sp modelId="{897F71EF-F2AD-4D78-AE7B-E306AE2C6252}">
      <dsp:nvSpPr>
        <dsp:cNvPr id="0" name=""/>
        <dsp:cNvSpPr/>
      </dsp:nvSpPr>
      <dsp:spPr>
        <a:xfrm>
          <a:off x="3723024" y="1189050"/>
          <a:ext cx="315305" cy="368848"/>
        </a:xfrm>
        <a:prstGeom prst="rightArrow">
          <a:avLst>
            <a:gd name="adj1" fmla="val 60000"/>
            <a:gd name="adj2" fmla="val 50000"/>
          </a:avLst>
        </a:prstGeom>
        <a:solidFill>
          <a:schemeClr val="accent5">
            <a:hueOff val="-2252848"/>
            <a:satOff val="-5806"/>
            <a:lumOff val="-3922"/>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3723024" y="1262820"/>
        <a:ext cx="220714" cy="221308"/>
      </dsp:txXfrm>
    </dsp:sp>
    <dsp:sp modelId="{6D37FBF0-1A00-4EF2-BDC3-B1245043FFB5}">
      <dsp:nvSpPr>
        <dsp:cNvPr id="0" name=""/>
        <dsp:cNvSpPr/>
      </dsp:nvSpPr>
      <dsp:spPr>
        <a:xfrm>
          <a:off x="4169212" y="927287"/>
          <a:ext cx="1487290" cy="892374"/>
        </a:xfrm>
        <a:prstGeom prst="roundRect">
          <a:avLst>
            <a:gd name="adj" fmla="val 10000"/>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Cooperative Learning</a:t>
          </a:r>
        </a:p>
      </dsp:txBody>
      <dsp:txXfrm>
        <a:off x="4195349" y="953424"/>
        <a:ext cx="1435016" cy="840100"/>
      </dsp:txXfrm>
    </dsp:sp>
    <dsp:sp modelId="{5F3C5081-5ACB-4B79-A126-DC13EB7069F0}">
      <dsp:nvSpPr>
        <dsp:cNvPr id="0" name=""/>
        <dsp:cNvSpPr/>
      </dsp:nvSpPr>
      <dsp:spPr>
        <a:xfrm>
          <a:off x="5805232" y="1189050"/>
          <a:ext cx="315305" cy="368848"/>
        </a:xfrm>
        <a:prstGeom prst="rightArrow">
          <a:avLst>
            <a:gd name="adj1" fmla="val 60000"/>
            <a:gd name="adj2" fmla="val 50000"/>
          </a:avLst>
        </a:prstGeom>
        <a:solidFill>
          <a:schemeClr val="accent5">
            <a:hueOff val="-4505695"/>
            <a:satOff val="-11613"/>
            <a:lumOff val="-7843"/>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5805232" y="1262820"/>
        <a:ext cx="220714" cy="221308"/>
      </dsp:txXfrm>
    </dsp:sp>
    <dsp:sp modelId="{23C1297C-7F55-498E-BD61-E209D8DBFD9A}">
      <dsp:nvSpPr>
        <dsp:cNvPr id="0" name=""/>
        <dsp:cNvSpPr/>
      </dsp:nvSpPr>
      <dsp:spPr>
        <a:xfrm>
          <a:off x="6251419" y="927287"/>
          <a:ext cx="1487290" cy="892374"/>
        </a:xfrm>
        <a:prstGeom prst="roundRect">
          <a:avLst>
            <a:gd name="adj" fmla="val 10000"/>
          </a:avLst>
        </a:prstGeom>
        <a:solidFill>
          <a:schemeClr val="accent5">
            <a:hueOff val="-5068907"/>
            <a:satOff val="-13064"/>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Project based Learning</a:t>
          </a:r>
        </a:p>
      </dsp:txBody>
      <dsp:txXfrm>
        <a:off x="6277556" y="953424"/>
        <a:ext cx="1435016" cy="840100"/>
      </dsp:txXfrm>
    </dsp:sp>
    <dsp:sp modelId="{8E1BB5FF-67C9-4576-9068-72C3A3997FFB}">
      <dsp:nvSpPr>
        <dsp:cNvPr id="0" name=""/>
        <dsp:cNvSpPr/>
      </dsp:nvSpPr>
      <dsp:spPr>
        <a:xfrm>
          <a:off x="7887439" y="1189050"/>
          <a:ext cx="315305" cy="368848"/>
        </a:xfrm>
        <a:prstGeom prst="rightArrow">
          <a:avLst>
            <a:gd name="adj1" fmla="val 60000"/>
            <a:gd name="adj2" fmla="val 50000"/>
          </a:avLst>
        </a:prstGeom>
        <a:solidFill>
          <a:schemeClr val="accent5">
            <a:hueOff val="-6758543"/>
            <a:satOff val="-17419"/>
            <a:lumOff val="-1176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7887439" y="1262820"/>
        <a:ext cx="220714" cy="221308"/>
      </dsp:txXfrm>
    </dsp:sp>
    <dsp:sp modelId="{5A000426-E028-4BB0-8CE9-CE5DCC1DE13A}">
      <dsp:nvSpPr>
        <dsp:cNvPr id="0" name=""/>
        <dsp:cNvSpPr/>
      </dsp:nvSpPr>
      <dsp:spPr>
        <a:xfrm>
          <a:off x="8333626" y="927287"/>
          <a:ext cx="1487290" cy="892374"/>
        </a:xfrm>
        <a:prstGeom prst="roundRect">
          <a:avLst>
            <a:gd name="adj" fmla="val 10000"/>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Real life Case Study </a:t>
          </a:r>
        </a:p>
      </dsp:txBody>
      <dsp:txXfrm>
        <a:off x="8359763" y="953424"/>
        <a:ext cx="1435016" cy="8401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A79B54-0C66-4053-AC19-2765A0988202}">
      <dsp:nvSpPr>
        <dsp:cNvPr id="0" name=""/>
        <dsp:cNvSpPr/>
      </dsp:nvSpPr>
      <dsp:spPr>
        <a:xfrm>
          <a:off x="1377885" y="1209788"/>
          <a:ext cx="2580510" cy="1721200"/>
        </a:xfrm>
        <a:prstGeom prst="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234696" rIns="234696" bIns="234696" numCol="1" spcCol="1270" anchor="ctr" anchorCtr="0">
          <a:noAutofit/>
        </a:bodyPr>
        <a:lstStyle/>
        <a:p>
          <a:pPr marL="0" lvl="0" indent="0" algn="l" defTabSz="1466850">
            <a:lnSpc>
              <a:spcPct val="90000"/>
            </a:lnSpc>
            <a:spcBef>
              <a:spcPct val="0"/>
            </a:spcBef>
            <a:spcAft>
              <a:spcPct val="35000"/>
            </a:spcAft>
            <a:buNone/>
          </a:pPr>
          <a:r>
            <a:rPr lang="en-US" sz="3300" kern="1200" dirty="0"/>
            <a:t>Post Lecture </a:t>
          </a:r>
        </a:p>
      </dsp:txBody>
      <dsp:txXfrm>
        <a:off x="1790767" y="1209788"/>
        <a:ext cx="2167629" cy="1721200"/>
      </dsp:txXfrm>
    </dsp:sp>
    <dsp:sp modelId="{F2CF5E74-9C6A-4A70-95D1-32ED320D9974}">
      <dsp:nvSpPr>
        <dsp:cNvPr id="0" name=""/>
        <dsp:cNvSpPr/>
      </dsp:nvSpPr>
      <dsp:spPr>
        <a:xfrm>
          <a:off x="1377885" y="2930989"/>
          <a:ext cx="2580510" cy="1721200"/>
        </a:xfrm>
        <a:prstGeom prst="rect">
          <a:avLst/>
        </a:prstGeom>
        <a:solidFill>
          <a:schemeClr val="accent5">
            <a:tint val="40000"/>
            <a:alpha val="90000"/>
            <a:hueOff val="-2246587"/>
            <a:satOff val="-7611"/>
            <a:lumOff val="-976"/>
            <a:alphaOff val="0"/>
          </a:schemeClr>
        </a:solidFill>
        <a:ln w="12700" cap="flat" cmpd="sng" algn="ctr">
          <a:solidFill>
            <a:schemeClr val="accent5">
              <a:tint val="40000"/>
              <a:alpha val="90000"/>
              <a:hueOff val="-2246587"/>
              <a:satOff val="-7611"/>
              <a:lumOff val="-97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234696" rIns="234696" bIns="234696" numCol="1" spcCol="1270" anchor="ctr" anchorCtr="0">
          <a:noAutofit/>
        </a:bodyPr>
        <a:lstStyle/>
        <a:p>
          <a:pPr marL="0" lvl="0" indent="0" algn="l" defTabSz="1466850">
            <a:lnSpc>
              <a:spcPct val="90000"/>
            </a:lnSpc>
            <a:spcBef>
              <a:spcPct val="0"/>
            </a:spcBef>
            <a:spcAft>
              <a:spcPct val="35000"/>
            </a:spcAft>
            <a:buNone/>
          </a:pPr>
          <a:r>
            <a:rPr lang="en-US" sz="3300" kern="1200" dirty="0"/>
            <a:t>10 short exams = 80</a:t>
          </a:r>
        </a:p>
      </dsp:txBody>
      <dsp:txXfrm>
        <a:off x="1790767" y="2930989"/>
        <a:ext cx="2167629" cy="1721200"/>
      </dsp:txXfrm>
    </dsp:sp>
    <dsp:sp modelId="{F0E39990-FE1D-44E1-B04F-741A34797D21}">
      <dsp:nvSpPr>
        <dsp:cNvPr id="0" name=""/>
        <dsp:cNvSpPr/>
      </dsp:nvSpPr>
      <dsp:spPr>
        <a:xfrm>
          <a:off x="1613" y="521652"/>
          <a:ext cx="1720340" cy="1720340"/>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r>
            <a:rPr lang="en-US" sz="2500" kern="1200" dirty="0"/>
            <a:t>Short Exams</a:t>
          </a:r>
        </a:p>
      </dsp:txBody>
      <dsp:txXfrm>
        <a:off x="253551" y="773590"/>
        <a:ext cx="1216464" cy="1216464"/>
      </dsp:txXfrm>
    </dsp:sp>
    <dsp:sp modelId="{C143FA64-45B1-43C3-91FD-25ED07C31F7A}">
      <dsp:nvSpPr>
        <dsp:cNvPr id="0" name=""/>
        <dsp:cNvSpPr/>
      </dsp:nvSpPr>
      <dsp:spPr>
        <a:xfrm>
          <a:off x="5678737" y="1209788"/>
          <a:ext cx="2580510" cy="1721200"/>
        </a:xfrm>
        <a:prstGeom prst="rect">
          <a:avLst/>
        </a:prstGeom>
        <a:solidFill>
          <a:schemeClr val="accent5">
            <a:tint val="40000"/>
            <a:alpha val="90000"/>
            <a:hueOff val="-4493175"/>
            <a:satOff val="-15221"/>
            <a:lumOff val="-1952"/>
            <a:alphaOff val="0"/>
          </a:schemeClr>
        </a:solidFill>
        <a:ln w="12700" cap="flat" cmpd="sng" algn="ctr">
          <a:solidFill>
            <a:schemeClr val="accent5">
              <a:tint val="40000"/>
              <a:alpha val="90000"/>
              <a:hueOff val="-4493175"/>
              <a:satOff val="-15221"/>
              <a:lumOff val="-195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234696" rIns="234696" bIns="234696" numCol="1" spcCol="1270" anchor="ctr" anchorCtr="0">
          <a:noAutofit/>
        </a:bodyPr>
        <a:lstStyle/>
        <a:p>
          <a:pPr marL="0" lvl="0" indent="0" algn="l" defTabSz="1466850">
            <a:lnSpc>
              <a:spcPct val="90000"/>
            </a:lnSpc>
            <a:spcBef>
              <a:spcPct val="0"/>
            </a:spcBef>
            <a:spcAft>
              <a:spcPct val="35000"/>
            </a:spcAft>
            <a:buNone/>
          </a:pPr>
          <a:r>
            <a:rPr lang="en-US" sz="3300" kern="1200" dirty="0"/>
            <a:t>End of semester</a:t>
          </a:r>
        </a:p>
      </dsp:txBody>
      <dsp:txXfrm>
        <a:off x="6091619" y="1209788"/>
        <a:ext cx="2167629" cy="1721200"/>
      </dsp:txXfrm>
    </dsp:sp>
    <dsp:sp modelId="{40409479-D6CF-45C6-9A59-7CD704AE1F4D}">
      <dsp:nvSpPr>
        <dsp:cNvPr id="0" name=""/>
        <dsp:cNvSpPr/>
      </dsp:nvSpPr>
      <dsp:spPr>
        <a:xfrm>
          <a:off x="5678737" y="2930989"/>
          <a:ext cx="2580510" cy="1721200"/>
        </a:xfrm>
        <a:prstGeom prst="rect">
          <a:avLst/>
        </a:prstGeom>
        <a:solidFill>
          <a:schemeClr val="accent5">
            <a:tint val="40000"/>
            <a:alpha val="90000"/>
            <a:hueOff val="-6739762"/>
            <a:satOff val="-22832"/>
            <a:lumOff val="-2928"/>
            <a:alphaOff val="0"/>
          </a:schemeClr>
        </a:solidFill>
        <a:ln w="12700" cap="flat" cmpd="sng" algn="ctr">
          <a:solidFill>
            <a:schemeClr val="accent5">
              <a:tint val="40000"/>
              <a:alpha val="90000"/>
              <a:hueOff val="-6739762"/>
              <a:satOff val="-22832"/>
              <a:lumOff val="-29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234696" rIns="234696" bIns="234696" numCol="1" spcCol="1270" anchor="ctr" anchorCtr="0">
          <a:noAutofit/>
        </a:bodyPr>
        <a:lstStyle/>
        <a:p>
          <a:pPr marL="0" lvl="0" indent="0" algn="l" defTabSz="1466850">
            <a:lnSpc>
              <a:spcPct val="90000"/>
            </a:lnSpc>
            <a:spcBef>
              <a:spcPct val="0"/>
            </a:spcBef>
            <a:spcAft>
              <a:spcPct val="35000"/>
            </a:spcAft>
            <a:buNone/>
          </a:pPr>
          <a:r>
            <a:rPr lang="en-US" sz="3300" kern="1200" dirty="0"/>
            <a:t>1 Exam</a:t>
          </a:r>
        </a:p>
        <a:p>
          <a:pPr marL="0" lvl="0" indent="0" algn="l" defTabSz="1466850">
            <a:lnSpc>
              <a:spcPct val="90000"/>
            </a:lnSpc>
            <a:spcBef>
              <a:spcPct val="0"/>
            </a:spcBef>
            <a:spcAft>
              <a:spcPct val="35000"/>
            </a:spcAft>
            <a:buNone/>
          </a:pPr>
          <a:r>
            <a:rPr lang="en-US" sz="3300" kern="1200" dirty="0"/>
            <a:t> = 20 </a:t>
          </a:r>
        </a:p>
      </dsp:txBody>
      <dsp:txXfrm>
        <a:off x="6091619" y="2930989"/>
        <a:ext cx="2167629" cy="1721200"/>
      </dsp:txXfrm>
    </dsp:sp>
    <dsp:sp modelId="{BE743A18-CF05-4B9F-994D-2291D1165810}">
      <dsp:nvSpPr>
        <dsp:cNvPr id="0" name=""/>
        <dsp:cNvSpPr/>
      </dsp:nvSpPr>
      <dsp:spPr>
        <a:xfrm>
          <a:off x="4302465" y="521652"/>
          <a:ext cx="1720340" cy="1720340"/>
        </a:xfrm>
        <a:prstGeom prst="ellipse">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r>
            <a:rPr lang="en-US" sz="2500" kern="1200" dirty="0"/>
            <a:t>End Semester Exam</a:t>
          </a:r>
        </a:p>
      </dsp:txBody>
      <dsp:txXfrm>
        <a:off x="4554403" y="773590"/>
        <a:ext cx="1216464" cy="1216464"/>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473036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731108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477445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326029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11976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18</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20</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5/16/2025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931109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5/16/2025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539569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5/16/2025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351039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5/16/2025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968938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5/16/2025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0126767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5/16/2025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8185393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5/16/2025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560067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5/16/2025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796880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5/16/2025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4486164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5/16/2025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710412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5/16/2025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683596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81361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8112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3919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952294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51477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image" Target="../media/image2.jp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theme" Target="../theme/theme2.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5/16/2025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048533181"/>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80" r:id="rId12"/>
    <p:sldLayoutId id="2147483681" r:id="rId13"/>
    <p:sldLayoutId id="2147483682" r:id="rId14"/>
    <p:sldLayoutId id="2147483683" r:id="rId15"/>
    <p:sldLayoutId id="214748368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27.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25.xml"/><Relationship Id="rId5" Type="http://schemas.openxmlformats.org/officeDocument/2006/relationships/image" Target="../media/image7.sv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8.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25.xml"/><Relationship Id="rId5" Type="http://schemas.openxmlformats.org/officeDocument/2006/relationships/image" Target="../media/image7.sv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jpeg"/><Relationship Id="rId1" Type="http://schemas.openxmlformats.org/officeDocument/2006/relationships/slideLayout" Target="../slideLayouts/slideLayout26.xml"/></Relationships>
</file>

<file path=ppt/slides/_rels/slide1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7.svg"/><Relationship Id="rId7" Type="http://schemas.openxmlformats.org/officeDocument/2006/relationships/diagramColors" Target="../diagrams/colors1.xml"/><Relationship Id="rId2" Type="http://schemas.openxmlformats.org/officeDocument/2006/relationships/image" Target="../media/image6.png"/><Relationship Id="rId1" Type="http://schemas.openxmlformats.org/officeDocument/2006/relationships/slideLayout" Target="../slideLayouts/slideLayout1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3.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7.svg"/><Relationship Id="rId7" Type="http://schemas.openxmlformats.org/officeDocument/2006/relationships/diagramColors" Target="../diagrams/colors2.xml"/><Relationship Id="rId2" Type="http://schemas.openxmlformats.org/officeDocument/2006/relationships/image" Target="../media/image6.png"/><Relationship Id="rId1" Type="http://schemas.openxmlformats.org/officeDocument/2006/relationships/slideLayout" Target="../slideLayouts/slideLayout1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25.xml"/><Relationship Id="rId5" Type="http://schemas.openxmlformats.org/officeDocument/2006/relationships/image" Target="../media/image7.sv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4.emf"/><Relationship Id="rId1" Type="http://schemas.openxmlformats.org/officeDocument/2006/relationships/slideLayout" Target="../slideLayouts/slideLayout20.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27.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jpeg"/><Relationship Id="rId1" Type="http://schemas.openxmlformats.org/officeDocument/2006/relationships/slideLayout" Target="../slideLayouts/slideLayout26.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7.sv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 Id="rId9" Type="http://schemas.openxmlformats.org/officeDocument/2006/relationships/image" Target="../media/image7.svg"/></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7.sv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2.png"/><Relationship Id="rId5" Type="http://schemas.openxmlformats.org/officeDocument/2006/relationships/image" Target="../media/image9.png"/><Relationship Id="rId4" Type="http://schemas.openxmlformats.org/officeDocument/2006/relationships/notesSlide" Target="../notesSlides/notesSlide10.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29.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Aya Mohamed</a:t>
            </a:r>
          </a:p>
        </p:txBody>
      </p:sp>
      <p:sp>
        <p:nvSpPr>
          <p:cNvPr id="31" name="TextBox 30"/>
          <p:cNvSpPr txBox="1"/>
          <p:nvPr/>
        </p:nvSpPr>
        <p:spPr>
          <a:xfrm>
            <a:off x="673669" y="2424037"/>
            <a:ext cx="5434629"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Health Law and Ethics </a:t>
            </a:r>
          </a:p>
        </p:txBody>
      </p:sp>
      <p:sp>
        <p:nvSpPr>
          <p:cNvPr id="34" name="Rectangle: Rounded Corners 33"/>
          <p:cNvSpPr/>
          <p:nvPr/>
        </p:nvSpPr>
        <p:spPr>
          <a:xfrm>
            <a:off x="50576"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Orientation Lecture</a:t>
            </a:r>
          </a:p>
        </p:txBody>
      </p:sp>
      <p:sp>
        <p:nvSpPr>
          <p:cNvPr id="46" name="TextBox 45"/>
          <p:cNvSpPr txBox="1"/>
          <p:nvPr/>
        </p:nvSpPr>
        <p:spPr>
          <a:xfrm>
            <a:off x="329269" y="5104240"/>
            <a:ext cx="3368230" cy="98488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MHA 633</a:t>
            </a:r>
          </a:p>
          <a:p>
            <a:r>
              <a:rPr lang="en-US" sz="1800" b="1" dirty="0">
                <a:effectLst/>
                <a:latin typeface="Simplified Arabic" panose="02020603050405020304" pitchFamily="18" charset="-78"/>
                <a:ea typeface="Simplified Arabic" panose="02020603050405020304" pitchFamily="18" charset="-78"/>
              </a:rPr>
              <a:t>Master of Health Administration</a:t>
            </a:r>
            <a:endParaRPr lang="en-US" sz="1800" dirty="0">
              <a:effectLst/>
              <a:latin typeface="Calibri" panose="020F0502020204030204" pitchFamily="34" charset="0"/>
              <a:ea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5111539" cy="684803"/>
          </a:xfrm>
          <a:prstGeom prst="rect">
            <a:avLst/>
          </a:prstGeom>
          <a:noFill/>
        </p:spPr>
        <p:txBody>
          <a:bodyPr wrap="square" rtlCol="0">
            <a:spAutoFit/>
          </a:bodyPr>
          <a:lstStyle/>
          <a:p>
            <a:pPr marL="0" marR="0" algn="ctr" rtl="1">
              <a:lnSpc>
                <a:spcPct val="150000"/>
              </a:lnSpc>
              <a:spcBef>
                <a:spcPts val="0"/>
              </a:spcBef>
              <a:spcAft>
                <a:spcPts val="0"/>
              </a:spcAft>
              <a:tabLst>
                <a:tab pos="3438525" algn="l"/>
              </a:tabLst>
            </a:pPr>
            <a:r>
              <a:rPr lang="en-US" sz="2800" b="1" dirty="0">
                <a:effectLst/>
                <a:latin typeface="Simplified Arabic" panose="02020603050405020304" pitchFamily="18" charset="-78"/>
                <a:ea typeface="Simplified Arabic" panose="02020603050405020304" pitchFamily="18" charset="-78"/>
              </a:rPr>
              <a:t>Master of Health Administration</a:t>
            </a:r>
            <a:endParaRPr lang="en-US" sz="2800" dirty="0">
              <a:effectLst/>
              <a:latin typeface="Calibri" panose="020F0502020204030204" pitchFamily="34" charset="0"/>
              <a:ea typeface="Calibri" panose="020F0502020204030204"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42308" y="1243260"/>
            <a:ext cx="1362892" cy="461665"/>
          </a:xfrm>
          <a:prstGeom prst="rect">
            <a:avLst/>
          </a:prstGeom>
          <a:noFill/>
        </p:spPr>
        <p:txBody>
          <a:bodyPr wrap="square" rtlCol="0">
            <a:spAutoFit/>
          </a:bodyPr>
          <a:lstStyle/>
          <a:p>
            <a:pPr algn="ctr"/>
            <a:r>
              <a:rPr lang="en-US" sz="2400" dirty="0">
                <a:solidFill>
                  <a:schemeClr val="bg1"/>
                </a:solidFill>
                <a:latin typeface="Alexandria" charset="0"/>
                <a:cs typeface="Alexandria" charset="0"/>
              </a:rPr>
              <a:t>Overview</a:t>
            </a:r>
          </a:p>
        </p:txBody>
      </p:sp>
      <p:sp>
        <p:nvSpPr>
          <p:cNvPr id="48" name="TextBox 47"/>
          <p:cNvSpPr txBox="1"/>
          <p:nvPr/>
        </p:nvSpPr>
        <p:spPr>
          <a:xfrm>
            <a:off x="889000" y="2391844"/>
            <a:ext cx="10541000" cy="224676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This overview course is designed for students who are interested in pursuing careers in leadership and management positions in hospitals, health systems, consulting firms and other healthcare delivery systems.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r>
              <a:rPr lang="en-US" sz="2000" dirty="0">
                <a:solidFill>
                  <a:srgbClr val="2D3956"/>
                </a:solidFill>
                <a:latin typeface="Tajawal ExtraBold" panose="00000800000000000000" pitchFamily="2" charset="-78"/>
                <a:cs typeface="Tajawal ExtraBold" panose="00000800000000000000" pitchFamily="2" charset="-78"/>
              </a:rPr>
              <a:t>The goal of MHA master program is to provide foundational knowledge and professional skills that will prepare students for careers in healthcare administration.</a:t>
            </a:r>
            <a:endParaRPr lang="en-US" sz="2000" dirty="0">
              <a:latin typeface="Alexandria" charset="0"/>
              <a:cs typeface="Alexandria" charset="0"/>
            </a:endParaRPr>
          </a:p>
          <a:p>
            <a:endParaRPr lang="en-US" sz="20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5FC5524C-BBE0-A10B-1709-FC476D2D7B6B}"/>
              </a:ext>
            </a:extLst>
          </p:cNvPr>
          <p:cNvSpPr/>
          <p:nvPr/>
        </p:nvSpPr>
        <p:spPr>
          <a:xfrm>
            <a:off x="1771923" y="4869180"/>
            <a:ext cx="2828213" cy="894043"/>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ajawal ExtraBold" panose="00000800000000000000" pitchFamily="2" charset="-78"/>
                <a:ea typeface="+mn-ea"/>
                <a:cs typeface="Tajawal ExtraBold" panose="00000800000000000000" pitchFamily="2" charset="-78"/>
              </a:rPr>
              <a:t>Competency- based curriculum</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4" name="Rectangle: Rounded Corners 3">
            <a:extLst>
              <a:ext uri="{FF2B5EF4-FFF2-40B4-BE49-F238E27FC236}">
                <a16:creationId xmlns:a16="http://schemas.microsoft.com/office/drawing/2014/main" id="{BC89C0CF-C777-6146-806A-B18973081718}"/>
              </a:ext>
            </a:extLst>
          </p:cNvPr>
          <p:cNvSpPr/>
          <p:nvPr/>
        </p:nvSpPr>
        <p:spPr>
          <a:xfrm>
            <a:off x="4811151" y="4835840"/>
            <a:ext cx="3066757" cy="894043"/>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ajawal ExtraBold" panose="00000800000000000000" pitchFamily="2" charset="-78"/>
                <a:ea typeface="+mn-ea"/>
                <a:cs typeface="Tajawal ExtraBold" panose="00000800000000000000" pitchFamily="2" charset="-78"/>
              </a:rPr>
              <a:t>Basic theories and knowledge </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9BB9B281-8D9D-1998-9BEA-1558B41C29A0}"/>
              </a:ext>
            </a:extLst>
          </p:cNvPr>
          <p:cNvSpPr/>
          <p:nvPr/>
        </p:nvSpPr>
        <p:spPr>
          <a:xfrm>
            <a:off x="8088923" y="4821552"/>
            <a:ext cx="2757268" cy="894043"/>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srgbClr val="FFFFFF"/>
                </a:solidFill>
                <a:latin typeface="Calibri" panose="020F0502020204030204"/>
                <a:cs typeface="Tajawal ExtraBold" panose="00000800000000000000" pitchFamily="2" charset="-78"/>
              </a:rPr>
              <a:t>Practical learning experience</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705543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669BB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8E5A6D"/>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chemeClr val="accent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Calibri" panose="020F0502020204030204"/>
                <a:ea typeface="+mn-ea"/>
                <a:cs typeface="+mn-cs"/>
              </a:rPr>
              <a:t>v</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042410" y="662667"/>
            <a:ext cx="3902032" cy="523220"/>
          </a:xfrm>
          <a:prstGeom prst="rect">
            <a:avLst/>
          </a:prstGeom>
          <a:noFill/>
        </p:spPr>
        <p:txBody>
          <a:bodyPr wrap="square" rtlCol="0">
            <a:spAutoFit/>
          </a:bodyPr>
          <a:lstStyle/>
          <a:p>
            <a:pPr>
              <a:defRPr/>
            </a:pPr>
            <a:r>
              <a:rPr kumimoji="0" lang="en-US" sz="2800" b="1" i="0" u="none" strike="noStrike" kern="1200" cap="none" spc="0" normalizeH="0" baseline="0" noProof="0" dirty="0">
                <a:ln>
                  <a:noFill/>
                </a:ln>
                <a:solidFill>
                  <a:schemeClr val="bg1"/>
                </a:solidFill>
                <a:effectLst/>
                <a:uLnTx/>
                <a:uFillTx/>
                <a:latin typeface="Alexandria" charset="0"/>
                <a:ea typeface="+mn-ea"/>
                <a:cs typeface="Alexandria" charset="0"/>
              </a:rPr>
              <a:t>Health Law and Ethics </a:t>
            </a:r>
            <a:r>
              <a:rPr kumimoji="0" lang="en-US" sz="2800" b="1" i="0" u="none" strike="noStrike" kern="1200" cap="none" spc="0" normalizeH="0" baseline="0" noProof="0" dirty="0">
                <a:ln>
                  <a:noFill/>
                </a:ln>
                <a:solidFill>
                  <a:schemeClr val="bg1"/>
                </a:solidFill>
                <a:effectLst/>
                <a:uLnTx/>
                <a:uFillTx/>
                <a:latin typeface="Tajawal Medium" panose="00000600000000000000" pitchFamily="2" charset="-78"/>
                <a:ea typeface="+mn-ea"/>
                <a:cs typeface="Tajawal Medium" panose="00000600000000000000" pitchFamily="2" charset="-78"/>
              </a:rPr>
              <a:t>:</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669BBC"/>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Overview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628948" y="1976824"/>
            <a:ext cx="8782737" cy="39703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Healthcare Law and Ethics Course is designed to equip students with critical thinking and ethical analysis skills, enabling them to apply bioethical and legal principles to various healthcare issues in practice.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solidFill>
                <a:srgbClr val="2D3956"/>
              </a:solidFill>
              <a:latin typeface="Tajawal ExtraBold" panose="00000800000000000000" pitchFamily="2" charset="-78"/>
              <a:cs typeface="Tajawal ExtraBold" panose="00000800000000000000"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essentials of law will explore the core legal principles in healthcare practice. Related ethical issues that arise when reviewing cases will also be discussed, including medical negligence, medical errors, patient confidentiality and disclosure, vulnerable adults and children at risk, innovative treatments, and telemedicine.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solidFill>
                <a:srgbClr val="2D3956"/>
              </a:solidFill>
              <a:latin typeface="Tajawal ExtraBold" panose="00000800000000000000" pitchFamily="2" charset="-78"/>
              <a:cs typeface="Tajawal ExtraBold" panose="00000800000000000000"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course will highlight ethical and legal aspects that explore the core legal and ethical issues in decision-making in healthcare practice, including consent, mental capacity, treatment refusal, end of life, role of family in decision-making, and best interests’ decision-making.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5877799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669BB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8E5A6D"/>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chemeClr val="accent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Calibri" panose="020F0502020204030204"/>
                <a:ea typeface="+mn-ea"/>
                <a:cs typeface="+mn-cs"/>
              </a:rPr>
              <a:t>v</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Course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669BBC"/>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Overview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628948" y="1976824"/>
            <a:ext cx="8782737" cy="4154984"/>
          </a:xfrm>
          <a:prstGeom prst="rect">
            <a:avLst/>
          </a:prstGeom>
          <a:noFill/>
        </p:spPr>
        <p:txBody>
          <a:bodyPr wrap="square" rtlCol="0">
            <a:spAutoFit/>
          </a:bodyPr>
          <a:lstStyle/>
          <a:p>
            <a:pPr marL="0" marR="0" algn="just" rtl="0">
              <a:lnSpc>
                <a:spcPct val="150000"/>
              </a:lnSpc>
              <a:spcBef>
                <a:spcPts val="0"/>
              </a:spcBef>
              <a:spcAft>
                <a:spcPts val="0"/>
              </a:spcAft>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t>
            </a:r>
            <a:r>
              <a:rPr lang="en-US" sz="2400" b="1" dirty="0">
                <a:solidFill>
                  <a:srgbClr val="000000"/>
                </a:solidFill>
                <a:effectLst/>
                <a:latin typeface="Sakkal Majalla" panose="02000000000000000000" pitchFamily="2" charset="-78"/>
                <a:ea typeface="Sakkal Majalla" panose="02000000000000000000" pitchFamily="2" charset="-78"/>
              </a:rPr>
              <a:t>By the end of the course, students should be able to</a:t>
            </a:r>
            <a:endParaRPr lang="en-US" sz="2400" dirty="0">
              <a:effectLst/>
              <a:latin typeface="Calibri" panose="020F0502020204030204" pitchFamily="34" charset="0"/>
              <a:ea typeface="Calibri" panose="020F0502020204030204" pitchFamily="34" charset="0"/>
            </a:endParaRPr>
          </a:p>
          <a:p>
            <a:pPr marL="342900" marR="0" lvl="0" indent="-342900" algn="just" rtl="0">
              <a:lnSpc>
                <a:spcPct val="150000"/>
              </a:lnSpc>
              <a:spcBef>
                <a:spcPts val="0"/>
              </a:spcBef>
              <a:spcAft>
                <a:spcPts val="0"/>
              </a:spcAft>
              <a:buFont typeface="Symbol" panose="05050102010706020507" pitchFamily="18" charset="2"/>
              <a:buChar char="-"/>
            </a:pPr>
            <a:r>
              <a:rPr lang="en-US" sz="2400" b="1" dirty="0">
                <a:solidFill>
                  <a:srgbClr val="000000"/>
                </a:solidFill>
                <a:effectLst/>
                <a:latin typeface="Sakkal Majalla" panose="02000000000000000000" pitchFamily="2" charset="-78"/>
                <a:ea typeface="Sakkal Majalla" panose="02000000000000000000" pitchFamily="2" charset="-78"/>
                <a:cs typeface="Arial" panose="020B0604020202020204" pitchFamily="34" charset="0"/>
              </a:rPr>
              <a:t>Identify ethical issues and ethical values on medical decision-making. </a:t>
            </a:r>
            <a:endParaRPr lang="en-US" sz="24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lgn="just" rtl="0">
              <a:lnSpc>
                <a:spcPct val="150000"/>
              </a:lnSpc>
              <a:spcBef>
                <a:spcPts val="0"/>
              </a:spcBef>
              <a:spcAft>
                <a:spcPts val="0"/>
              </a:spcAft>
              <a:buFont typeface="Symbol" panose="05050102010706020507" pitchFamily="18" charset="2"/>
              <a:buChar char="-"/>
            </a:pPr>
            <a:r>
              <a:rPr lang="en-US" sz="2400" b="1" dirty="0">
                <a:solidFill>
                  <a:srgbClr val="000000"/>
                </a:solidFill>
                <a:effectLst/>
                <a:latin typeface="Sakkal Majalla" panose="02000000000000000000" pitchFamily="2" charset="-78"/>
                <a:ea typeface="Sakkal Majalla" panose="02000000000000000000" pitchFamily="2" charset="-78"/>
                <a:cs typeface="Arial" panose="020B0604020202020204" pitchFamily="34" charset="0"/>
              </a:rPr>
              <a:t>Understand the core legal principles of medical decision-making. </a:t>
            </a:r>
            <a:endParaRPr lang="en-US" sz="24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lgn="just" rtl="0">
              <a:lnSpc>
                <a:spcPct val="150000"/>
              </a:lnSpc>
              <a:spcBef>
                <a:spcPts val="0"/>
              </a:spcBef>
              <a:spcAft>
                <a:spcPts val="0"/>
              </a:spcAft>
              <a:buFont typeface="Symbol" panose="05050102010706020507" pitchFamily="18" charset="2"/>
              <a:buChar char="-"/>
            </a:pPr>
            <a:r>
              <a:rPr lang="en-US" sz="2400" b="1" dirty="0">
                <a:solidFill>
                  <a:srgbClr val="000000"/>
                </a:solidFill>
                <a:effectLst/>
                <a:latin typeface="Sakkal Majalla" panose="02000000000000000000" pitchFamily="2" charset="-78"/>
                <a:ea typeface="Sakkal Majalla" panose="02000000000000000000" pitchFamily="2" charset="-78"/>
                <a:cs typeface="Arial" panose="020B0604020202020204" pitchFamily="34" charset="0"/>
              </a:rPr>
              <a:t>Apply ethical analytical skills and weigh up competing values to support recommendations when reviewing a case. </a:t>
            </a:r>
            <a:endParaRPr lang="en-US" sz="24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lgn="just" rtl="0">
              <a:lnSpc>
                <a:spcPct val="150000"/>
              </a:lnSpc>
              <a:spcBef>
                <a:spcPts val="0"/>
              </a:spcBef>
              <a:spcAft>
                <a:spcPts val="0"/>
              </a:spcAft>
              <a:buFont typeface="Symbol" panose="05050102010706020507" pitchFamily="18" charset="2"/>
              <a:buChar char="-"/>
            </a:pPr>
            <a:r>
              <a:rPr lang="en-US" sz="2400" b="1" dirty="0">
                <a:solidFill>
                  <a:srgbClr val="000000"/>
                </a:solidFill>
                <a:effectLst/>
                <a:latin typeface="Sakkal Majalla" panose="02000000000000000000" pitchFamily="2" charset="-78"/>
                <a:ea typeface="Sakkal Majalla" panose="02000000000000000000" pitchFamily="2" charset="-78"/>
                <a:cs typeface="Arial" panose="020B0604020202020204" pitchFamily="34" charset="0"/>
              </a:rPr>
              <a:t>Engage in critical reflection on issues about medical decision-making.</a:t>
            </a:r>
            <a:endParaRPr lang="en-US" sz="2400" dirty="0">
              <a:effectLst/>
              <a:latin typeface="Arial" panose="020B0604020202020204" pitchFamily="34" charset="0"/>
              <a:ea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9368829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Course Objectives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4163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Develop  professional skills in patient communication.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critical thinking, Analysis and problem solving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Ethical decision making, compliance and integrity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Provide an authentic opportunity for you to develop teamwork and leadership skills.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solidFill>
                <a:srgbClr val="0A1F61"/>
              </a:solidFill>
              <a:latin typeface="Tajawal ExtraBold" panose="00000800000000000000" pitchFamily="2" charset="-78"/>
              <a:cs typeface="Tajawal ExtraBold" panose="00000800000000000000" pitchFamily="2" charset="-78"/>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Professionalism in interfacing with other professionals.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25948292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88A9BD"/>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82815" y="2926387"/>
            <a:ext cx="6333785"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Health Law and Ethics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669BBC"/>
                </a:solidFill>
                <a:effectLst/>
                <a:uLnTx/>
                <a:uFillTx/>
                <a:latin typeface="Tajawal Medium" panose="00000600000000000000" pitchFamily="2" charset="-78"/>
                <a:ea typeface="+mn-ea"/>
                <a:cs typeface="Tajawal Medium" panose="00000600000000000000" pitchFamily="2" charset="-78"/>
              </a:rPr>
              <a:t>3 Credit Hours </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5454310" cy="138499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MHA 633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Master of Health Administration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(semester 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Dr. Aya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8727268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88A9BD"/>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8E5A6D"/>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chemeClr val="accent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Calibri" panose="020F0502020204030204"/>
                <a:ea typeface="+mn-ea"/>
                <a:cs typeface="+mn-cs"/>
              </a:rPr>
              <a:t>v</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Course Topics:</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8A9B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643236" y="1848233"/>
            <a:ext cx="8782737" cy="3970318"/>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 practical approach to ethics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dirty="0">
                <a:solidFill>
                  <a:srgbClr val="2D3956"/>
                </a:solidFill>
                <a:latin typeface="Tajawal ExtraBold" panose="00000800000000000000" pitchFamily="2" charset="-78"/>
                <a:cs typeface="Tajawal ExtraBold" panose="00000800000000000000" pitchFamily="2" charset="-78"/>
              </a:rPr>
              <a:t>The doctor patient Relationship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Consent, choice and refusal</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dirty="0">
                <a:solidFill>
                  <a:srgbClr val="2D3956"/>
                </a:solidFill>
                <a:latin typeface="Tajawal ExtraBold" panose="00000800000000000000" pitchFamily="2" charset="-78"/>
                <a:cs typeface="Tajawal ExtraBold" panose="00000800000000000000" pitchFamily="2" charset="-78"/>
              </a:rPr>
              <a:t>Treating adults who lack capacity</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Treating children and young people</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dirty="0">
                <a:solidFill>
                  <a:srgbClr val="2D3956"/>
                </a:solidFill>
                <a:latin typeface="Tajawal ExtraBold" panose="00000800000000000000" pitchFamily="2" charset="-78"/>
                <a:cs typeface="Tajawal ExtraBold" panose="00000800000000000000" pitchFamily="2" charset="-78"/>
              </a:rPr>
              <a:t>Patient Confidentiality</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Management and Health Records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4518890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8A9B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10551393" cy="527847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57313" y="1285191"/>
            <a:ext cx="9345750" cy="347018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669BBC"/>
                </a:solidFill>
                <a:effectLst/>
                <a:uLnTx/>
                <a:uFillTx/>
                <a:latin typeface="Tajawal ExtraBold" panose="00000800000000000000" pitchFamily="2" charset="-78"/>
                <a:ea typeface="+mn-ea"/>
                <a:cs typeface="Tajawal ExtraBold" panose="00000800000000000000" pitchFamily="2" charset="-78"/>
              </a:rPr>
              <a:t>Learning Outcomes: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8E5A6D"/>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l" rtl="0">
              <a:lnSpc>
                <a:spcPct val="115000"/>
              </a:lnSpc>
              <a:spcBef>
                <a:spcPts val="0"/>
              </a:spcBef>
              <a:spcAft>
                <a:spcPts val="0"/>
              </a:spcAft>
              <a:buFont typeface="Symbol" panose="05050102010706020507" pitchFamily="18" charset="2"/>
              <a:buChar char=""/>
            </a:pPr>
            <a:r>
              <a:rPr lang="en-US" sz="1800" dirty="0">
                <a:solidFill>
                  <a:srgbClr val="343536"/>
                </a:solidFill>
                <a:effectLst/>
                <a:latin typeface="Open Sans" panose="020B0606030504020204" pitchFamily="34" charset="0"/>
                <a:ea typeface="Times New Roman" panose="02020603050405020304" pitchFamily="18" charset="0"/>
              </a:rPr>
              <a:t>Provide healthcare professionals with the relevant knowledge and skills to analyze ethical and legal issues in their healthcare practice and strengthen their understanding of these topics</a:t>
            </a:r>
            <a:endParaRPr lang="en-US" sz="1800" dirty="0">
              <a:effectLst/>
              <a:latin typeface="Calibri" panose="020F0502020204030204" pitchFamily="34" charset="0"/>
              <a:ea typeface="Calibri" panose="020F0502020204030204" pitchFamily="34" charset="0"/>
            </a:endParaRPr>
          </a:p>
          <a:p>
            <a:pPr marL="342900" marR="0" lvl="0" indent="-342900" algn="l" rtl="0">
              <a:lnSpc>
                <a:spcPct val="115000"/>
              </a:lnSpc>
              <a:spcBef>
                <a:spcPts val="0"/>
              </a:spcBef>
              <a:spcAft>
                <a:spcPts val="0"/>
              </a:spcAft>
              <a:buFont typeface="Symbol" panose="05050102010706020507" pitchFamily="18" charset="2"/>
              <a:buChar char=""/>
            </a:pPr>
            <a:r>
              <a:rPr lang="en-US" sz="1800" dirty="0">
                <a:solidFill>
                  <a:srgbClr val="343536"/>
                </a:solidFill>
                <a:effectLst/>
                <a:latin typeface="Open Sans" panose="020B0606030504020204" pitchFamily="34" charset="0"/>
                <a:ea typeface="Times New Roman" panose="02020603050405020304" pitchFamily="18" charset="0"/>
              </a:rPr>
              <a:t>Learn to navigate the increasingly challenging ethical and legal issues raised in the fast-changing landscape of today’s healthcare system</a:t>
            </a:r>
            <a:endParaRPr lang="en-US" sz="1800" dirty="0">
              <a:effectLst/>
              <a:latin typeface="Calibri" panose="020F0502020204030204" pitchFamily="34" charset="0"/>
              <a:ea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37214733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2D395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57313" y="546619"/>
            <a:ext cx="9115419" cy="520142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effectLst/>
                <a:uLnTx/>
                <a:uFillTx/>
                <a:latin typeface="Tajawal ExtraBold" panose="00000800000000000000" pitchFamily="2" charset="-78"/>
                <a:ea typeface="+mn-ea"/>
                <a:cs typeface="Tajawal ExtraBold" panose="00000800000000000000" pitchFamily="2" charset="-78"/>
              </a:rPr>
              <a:t>Learning Outcomes: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8E5A6D"/>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Deepen your understanding of the relevance of philosophical bioethics to decision making in a healthcare setting.</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Develop your appreciation and understanding of philosophical bioethics and its use when applied in the context of healthcare decision making.</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Become acquainted with philosophical arguments in the context of a ‘practical’ healthcare dilemma.</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Develop your skills in understanding and presenting clear arguments.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30159554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88A9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556390" cy="4013331"/>
          </a:xfrm>
        </p:spPr>
      </p:pic>
      <p:sp>
        <p:nvSpPr>
          <p:cNvPr id="9" name="TextBox 8">
            <a:extLst>
              <a:ext uri="{FF2B5EF4-FFF2-40B4-BE49-F238E27FC236}">
                <a16:creationId xmlns:a16="http://schemas.microsoft.com/office/drawing/2014/main" id="{25760A6C-566F-B7E3-1EEE-CB29F0CF0113}"/>
              </a:ext>
            </a:extLst>
          </p:cNvPr>
          <p:cNvSpPr txBox="1"/>
          <p:nvPr/>
        </p:nvSpPr>
        <p:spPr>
          <a:xfrm>
            <a:off x="2836024" y="3371502"/>
            <a:ext cx="9268691"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Teaching Strategy &amp; Methodology</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7" y="4232260"/>
            <a:ext cx="4348911"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669BBC"/>
                </a:solidFill>
                <a:effectLst/>
                <a:uLnTx/>
                <a:uFillTx/>
                <a:latin typeface="Tajawal Medium" panose="00000600000000000000" pitchFamily="2" charset="-78"/>
                <a:ea typeface="+mn-ea"/>
                <a:cs typeface="Tajawal Medium" panose="00000600000000000000" pitchFamily="2" charset="-78"/>
              </a:rPr>
              <a:t>Health Law and Ethics </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4046429" cy="101566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MHA 633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Master of Health Administration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(semester 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Dr. Aya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6441552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713420" y="4884389"/>
            <a:ext cx="5515928" cy="696024"/>
          </a:xfrm>
          <a:prstGeom prst="rect">
            <a:avLst/>
          </a:prstGeom>
        </p:spPr>
        <p:txBody>
          <a:bodyPr wrap="square">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Online Recorded lectures</a:t>
            </a:r>
          </a:p>
        </p:txBody>
      </p:sp>
      <p:sp>
        <p:nvSpPr>
          <p:cNvPr id="41" name="TextBox 40">
            <a:extLst>
              <a:ext uri="{FF2B5EF4-FFF2-40B4-BE49-F238E27FC236}">
                <a16:creationId xmlns:a16="http://schemas.microsoft.com/office/drawing/2014/main" id="{C7D257D7-D9C6-8F63-F8F8-E2BE53F2E2DB}"/>
              </a:ext>
            </a:extLst>
          </p:cNvPr>
          <p:cNvSpPr txBox="1"/>
          <p:nvPr/>
        </p:nvSpPr>
        <p:spPr>
          <a:xfrm>
            <a:off x="4842938" y="521313"/>
            <a:ext cx="4942047"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Flipped Learning</a:t>
            </a:r>
          </a:p>
        </p:txBody>
      </p:sp>
      <p:sp>
        <p:nvSpPr>
          <p:cNvPr id="2" name="Rectangle 1">
            <a:extLst>
              <a:ext uri="{FF2B5EF4-FFF2-40B4-BE49-F238E27FC236}">
                <a16:creationId xmlns:a16="http://schemas.microsoft.com/office/drawing/2014/main" id="{CB67C3E6-B675-2CC0-8C4D-D5D636A364D9}"/>
              </a:ext>
            </a:extLst>
          </p:cNvPr>
          <p:cNvSpPr/>
          <p:nvPr/>
        </p:nvSpPr>
        <p:spPr>
          <a:xfrm>
            <a:off x="6223644" y="1236306"/>
            <a:ext cx="5515928" cy="696024"/>
          </a:xfrm>
          <a:prstGeom prst="rect">
            <a:avLst/>
          </a:prstGeom>
        </p:spPr>
        <p:txBody>
          <a:bodyPr wrap="square">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Online Discussions</a:t>
            </a:r>
          </a:p>
        </p:txBody>
      </p:sp>
    </p:spTree>
    <p:extLst>
      <p:ext uri="{BB962C8B-B14F-4D97-AF65-F5344CB8AC3E}">
        <p14:creationId xmlns:p14="http://schemas.microsoft.com/office/powerpoint/2010/main" val="3773859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88A9BD"/>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8E5A6D"/>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144320"/>
            <a:ext cx="9345750" cy="413853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17190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Online Recorded lectures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8A9B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7" y="1505336"/>
            <a:ext cx="8572325" cy="3416320"/>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0" cap="none" spc="200" normalizeH="0" baseline="0" noProof="0" dirty="0">
                <a:ln>
                  <a:noFill/>
                </a:ln>
                <a:solidFill>
                  <a:srgbClr val="002060"/>
                </a:solidFill>
                <a:effectLst/>
                <a:uLnTx/>
                <a:uFillTx/>
                <a:latin typeface="Calibri" panose="020F0502020204030204"/>
                <a:ea typeface="Calibri" panose="020F0502020204030204" pitchFamily="34" charset="0"/>
                <a:cs typeface="Calibri" panose="020F0502020204030204" pitchFamily="34" charset="0"/>
              </a:rPr>
              <a:t>Students can view from home to substitute lecturing in the classroom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0" cap="none" spc="20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FLIP</a:t>
            </a:r>
            <a:r>
              <a:rPr kumimoji="0" lang="en-US" sz="2400" b="1" i="0" u="none" strike="noStrike" kern="0" cap="none" spc="200" normalizeH="0" baseline="0" noProof="0" dirty="0">
                <a:ln>
                  <a:noFill/>
                </a:ln>
                <a:solidFill>
                  <a:srgbClr val="002060"/>
                </a:solidFill>
                <a:effectLst/>
                <a:uLnTx/>
                <a:uFillTx/>
                <a:latin typeface="Calibri" panose="020F0502020204030204"/>
                <a:ea typeface="Calibri" panose="020F0502020204030204" pitchFamily="34" charset="0"/>
                <a:cs typeface="Calibri" panose="020F0502020204030204" pitchFamily="34" charset="0"/>
              </a:rPr>
              <a:t> represent the four pillars included in this type of learning: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200" normalizeH="0" baseline="0" noProof="0" dirty="0">
                <a:ln>
                  <a:noFill/>
                </a:ln>
                <a:solidFill>
                  <a:srgbClr val="002060"/>
                </a:solidFill>
                <a:effectLst/>
                <a:uLnTx/>
                <a:uFillTx/>
                <a:latin typeface="Calibri" panose="020F0502020204030204"/>
                <a:ea typeface="Calibri" panose="020F0502020204030204" pitchFamily="34" charset="0"/>
                <a:cs typeface="Calibri" panose="020F0502020204030204" pitchFamily="34" charset="0"/>
              </a:rPr>
              <a:t>Flexible environment, Learning culture shift, Intentional content, and Professional educator.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624788" y="287689"/>
            <a:ext cx="2199746" cy="968080"/>
          </a:xfrm>
          <a:prstGeom prst="rect">
            <a:avLst/>
          </a:prstGeom>
        </p:spPr>
      </p:pic>
      <p:graphicFrame>
        <p:nvGraphicFramePr>
          <p:cNvPr id="4" name="Diagram 3">
            <a:extLst>
              <a:ext uri="{FF2B5EF4-FFF2-40B4-BE49-F238E27FC236}">
                <a16:creationId xmlns:a16="http://schemas.microsoft.com/office/drawing/2014/main" id="{FA585F8D-A07C-7456-CD39-8AC5C24FD2EA}"/>
              </a:ext>
            </a:extLst>
          </p:cNvPr>
          <p:cNvGraphicFramePr/>
          <p:nvPr/>
        </p:nvGraphicFramePr>
        <p:xfrm>
          <a:off x="2524740" y="3950898"/>
          <a:ext cx="6455102" cy="288898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3123253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3" y="-10301"/>
            <a:ext cx="11218607" cy="3170902"/>
          </a:xfrm>
          <a:prstGeom prst="rect">
            <a:avLst/>
          </a:prstGeom>
          <a:solidFill>
            <a:srgbClr val="88A9BD"/>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8E5A6D"/>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144320"/>
            <a:ext cx="9345750" cy="413853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17190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Online Discussions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8A9B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1505336"/>
            <a:ext cx="8417320" cy="3046988"/>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0" cap="none" spc="200" normalizeH="0" baseline="0" noProof="0" dirty="0">
                <a:ln>
                  <a:noFill/>
                </a:ln>
                <a:solidFill>
                  <a:srgbClr val="002060"/>
                </a:solidFill>
                <a:effectLst/>
                <a:uLnTx/>
                <a:uFillTx/>
                <a:latin typeface="Calibri" panose="020F0502020204030204"/>
                <a:ea typeface="Calibri" panose="020F0502020204030204" pitchFamily="34" charset="0"/>
                <a:cs typeface="Calibri" panose="020F0502020204030204" pitchFamily="34" charset="0"/>
              </a:rPr>
              <a:t>Allows for more time in class to be devoted to </a:t>
            </a:r>
            <a:r>
              <a:rPr kumimoji="0" lang="en-US" sz="2400" b="1" i="0" u="none" strike="noStrike" kern="0" cap="none" spc="20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active learning</a:t>
            </a:r>
            <a:r>
              <a:rPr kumimoji="0" lang="en-US" sz="2400" b="1" i="0" u="none" strike="noStrike" kern="0" cap="none" spc="200" normalizeH="0" baseline="0" noProof="0" dirty="0">
                <a:ln>
                  <a:noFill/>
                </a:ln>
                <a:solidFill>
                  <a:srgbClr val="002060"/>
                </a:solidFill>
                <a:effectLst/>
                <a:uLnTx/>
                <a:uFillTx/>
                <a:latin typeface="Calibri" panose="020F0502020204030204"/>
                <a:ea typeface="Calibri" panose="020F0502020204030204" pitchFamily="34" charset="0"/>
                <a:cs typeface="Calibri" panose="020F0502020204030204" pitchFamily="34" charset="0"/>
              </a:rPr>
              <a:t> rather than instruction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0" cap="none" spc="200" normalizeH="0" baseline="0" noProof="0" dirty="0">
              <a:ln>
                <a:noFill/>
              </a:ln>
              <a:solidFill>
                <a:srgbClr val="0A1F61"/>
              </a:solidFill>
              <a:effectLst/>
              <a:uLnTx/>
              <a:uFillTx/>
              <a:latin typeface="Calibri" panose="020F0502020204030204"/>
              <a:ea typeface="Calibri" panose="020F0502020204030204" pitchFamily="34" charset="0"/>
              <a:cs typeface="Calibri" panose="020F050202020403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0" cap="none" spc="200" normalizeH="0" baseline="0" noProof="0" dirty="0">
                <a:ln>
                  <a:noFill/>
                </a:ln>
                <a:solidFill>
                  <a:srgbClr val="0A1F61"/>
                </a:solidFill>
                <a:effectLst/>
                <a:uLnTx/>
                <a:uFillTx/>
                <a:latin typeface="Calibri" panose="020F0502020204030204"/>
                <a:ea typeface="Calibri" panose="020F0502020204030204" pitchFamily="34" charset="0"/>
                <a:cs typeface="Calibri" panose="020F0502020204030204" pitchFamily="34" charset="0"/>
              </a:rPr>
              <a:t>Different strategies and methodologies will be applied through the online discussions.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503126" y="171974"/>
            <a:ext cx="2356977" cy="1037275"/>
          </a:xfrm>
          <a:prstGeom prst="rect">
            <a:avLst/>
          </a:prstGeom>
        </p:spPr>
      </p:pic>
      <p:graphicFrame>
        <p:nvGraphicFramePr>
          <p:cNvPr id="6" name="Diagram 5">
            <a:extLst>
              <a:ext uri="{FF2B5EF4-FFF2-40B4-BE49-F238E27FC236}">
                <a16:creationId xmlns:a16="http://schemas.microsoft.com/office/drawing/2014/main" id="{2B7C99E2-8549-78D8-4C91-3C2206278321}"/>
              </a:ext>
            </a:extLst>
          </p:cNvPr>
          <p:cNvGraphicFramePr/>
          <p:nvPr>
            <p:extLst>
              <p:ext uri="{D42A27DB-BD31-4B8C-83A1-F6EECF244321}">
                <p14:modId xmlns:p14="http://schemas.microsoft.com/office/powerpoint/2010/main" val="3538553201"/>
              </p:ext>
            </p:extLst>
          </p:nvPr>
        </p:nvGraphicFramePr>
        <p:xfrm>
          <a:off x="1188938" y="3235375"/>
          <a:ext cx="9825715" cy="274694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9839779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88A9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556390" cy="4013331"/>
          </a:xfrm>
        </p:spPr>
      </p:pic>
      <p:sp>
        <p:nvSpPr>
          <p:cNvPr id="9" name="TextBox 8">
            <a:extLst>
              <a:ext uri="{FF2B5EF4-FFF2-40B4-BE49-F238E27FC236}">
                <a16:creationId xmlns:a16="http://schemas.microsoft.com/office/drawing/2014/main" id="{25760A6C-566F-B7E3-1EEE-CB29F0CF0113}"/>
              </a:ext>
            </a:extLst>
          </p:cNvPr>
          <p:cNvSpPr txBox="1"/>
          <p:nvPr/>
        </p:nvSpPr>
        <p:spPr>
          <a:xfrm>
            <a:off x="4550534" y="3371502"/>
            <a:ext cx="7178568"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Assessment Methodology</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448958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669BBC"/>
                </a:solidFill>
                <a:effectLst/>
                <a:uLnTx/>
                <a:uFillTx/>
                <a:latin typeface="Tajawal Medium" panose="00000600000000000000" pitchFamily="2" charset="-78"/>
                <a:ea typeface="+mn-ea"/>
                <a:cs typeface="Tajawal Medium" panose="00000600000000000000" pitchFamily="2" charset="-78"/>
              </a:rPr>
              <a:t>Health Law and Ethics </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4046429" cy="101566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MHA 633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Master of Health Administration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(semester 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Dr. Aya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400540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528873" y="0"/>
            <a:ext cx="9533101" cy="1610200"/>
          </a:xfrm>
          <a:prstGeom prst="rect">
            <a:avLst/>
          </a:prstGeom>
        </p:spPr>
      </p:pic>
      <p:sp>
        <p:nvSpPr>
          <p:cNvPr id="7" name="TextBox 6"/>
          <p:cNvSpPr txBox="1"/>
          <p:nvPr/>
        </p:nvSpPr>
        <p:spPr>
          <a:xfrm>
            <a:off x="2186549" y="543490"/>
            <a:ext cx="382027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Assessment Structure</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graphicFrame>
        <p:nvGraphicFramePr>
          <p:cNvPr id="12" name="Diagram 11">
            <a:extLst>
              <a:ext uri="{FF2B5EF4-FFF2-40B4-BE49-F238E27FC236}">
                <a16:creationId xmlns:a16="http://schemas.microsoft.com/office/drawing/2014/main" id="{8F5B1F45-39E8-4F19-9238-71B4C86D0560}"/>
              </a:ext>
            </a:extLst>
          </p:cNvPr>
          <p:cNvGraphicFramePr/>
          <p:nvPr>
            <p:extLst>
              <p:ext uri="{D42A27DB-BD31-4B8C-83A1-F6EECF244321}">
                <p14:modId xmlns:p14="http://schemas.microsoft.com/office/powerpoint/2010/main" val="2489750065"/>
              </p:ext>
            </p:extLst>
          </p:nvPr>
        </p:nvGraphicFramePr>
        <p:xfrm>
          <a:off x="1899138" y="664249"/>
          <a:ext cx="8260862" cy="517384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a16="http://schemas.microsoft.com/office/drawing/2014/main" id="{BE99C72E-6CB5-B6B7-C0E6-D40E1B4D8182}"/>
              </a:ext>
            </a:extLst>
          </p:cNvPr>
          <p:cNvSpPr/>
          <p:nvPr/>
        </p:nvSpPr>
        <p:spPr>
          <a:xfrm>
            <a:off x="0" y="6027646"/>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a:extLst>
              <a:ext uri="{FF2B5EF4-FFF2-40B4-BE49-F238E27FC236}">
                <a16:creationId xmlns:a16="http://schemas.microsoft.com/office/drawing/2014/main" id="{CFBFFC36-B86B-7BF3-0C33-26C36F22757F}"/>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9932264" y="5071271"/>
            <a:ext cx="2036258" cy="1800993"/>
          </a:xfrm>
          <a:prstGeom prst="rect">
            <a:avLst/>
          </a:prstGeom>
        </p:spPr>
      </p:pic>
    </p:spTree>
    <p:extLst>
      <p:ext uri="{BB962C8B-B14F-4D97-AF65-F5344CB8AC3E}">
        <p14:creationId xmlns:p14="http://schemas.microsoft.com/office/powerpoint/2010/main" val="8063973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475477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Recommended Textbooks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51202" y="2235606"/>
            <a:ext cx="8417320" cy="2505301"/>
          </a:xfrm>
          <a:prstGeom prst="rect">
            <a:avLst/>
          </a:prstGeom>
          <a:noFill/>
        </p:spPr>
        <p:txBody>
          <a:bodyPr wrap="square" rtlCol="0">
            <a:spAutoFit/>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Cambria" panose="02040503050406030204" pitchFamily="18" charset="0"/>
                <a:ea typeface="Times New Roman" panose="02020603050405020304" pitchFamily="18" charset="0"/>
                <a:cs typeface="Calibri" panose="020F0502020204030204" pitchFamily="34" charset="0"/>
              </a:rPr>
              <a:t>Everyday Medical Ethics and Law </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ctr" defTabSz="914400" rtl="0" eaLnBrk="1" fontAlgn="auto" latinLnBrk="0" hangingPunct="1">
              <a:lnSpc>
                <a:spcPct val="115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ajawal ExtraBold" panose="00000800000000000000" pitchFamily="2" charset="-78"/>
            </a:endParaRPr>
          </a:p>
          <a:p>
            <a:pPr marL="0" marR="0" lvl="0" indent="0" algn="ctr" defTabSz="914400" rtl="0" eaLnBrk="1" fontAlgn="auto" latinLnBrk="0" hangingPunct="1">
              <a:lnSpc>
                <a:spcPct val="115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ajawal ExtraBold" panose="00000800000000000000" pitchFamily="2" charset="-78"/>
              </a:rPr>
              <a:t>Medical ethics department- Britch medical Association BMA House</a:t>
            </a:r>
            <a:endPar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37654066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 name="Text 0">
            <a:extLst>
              <a:ext uri="{FF2B5EF4-FFF2-40B4-BE49-F238E27FC236}">
                <a16:creationId xmlns:a16="http://schemas.microsoft.com/office/drawing/2014/main" id="{ACD21CBD-762E-CB3A-3464-374C99C3DB02}"/>
              </a:ext>
            </a:extLst>
          </p:cNvPr>
          <p:cNvSpPr/>
          <p:nvPr/>
        </p:nvSpPr>
        <p:spPr>
          <a:xfrm>
            <a:off x="6209850" y="556518"/>
            <a:ext cx="7556421" cy="1417558"/>
          </a:xfrm>
          <a:prstGeom prst="rect">
            <a:avLst/>
          </a:prstGeom>
          <a:noFill/>
          <a:ln/>
        </p:spPr>
        <p:txBody>
          <a:bodyPr wrap="square" lIns="0" tIns="0" rIns="0" bIns="0" rtlCol="0" anchor="t"/>
          <a:lstStyle/>
          <a:p>
            <a:pPr marL="0" indent="0" algn="l">
              <a:lnSpc>
                <a:spcPts val="5550"/>
              </a:lnSpc>
              <a:buNone/>
            </a:pPr>
            <a:r>
              <a:rPr lang="en-US" sz="4450" b="1" dirty="0">
                <a:solidFill>
                  <a:srgbClr val="2C2926"/>
                </a:solidFill>
                <a:latin typeface="Bricolage Grotesque Semi Bold" pitchFamily="34" charset="0"/>
                <a:ea typeface="Bricolage Grotesque Semi Bold" pitchFamily="34" charset="-122"/>
                <a:cs typeface="Bricolage Grotesque Semi Bold" pitchFamily="34" charset="-120"/>
              </a:rPr>
              <a:t>The Rise of Bioethics: A Historical Overview</a:t>
            </a:r>
            <a:endParaRPr lang="en-US" sz="4450" b="1" dirty="0"/>
          </a:p>
        </p:txBody>
      </p:sp>
    </p:spTree>
    <p:extLst>
      <p:ext uri="{BB962C8B-B14F-4D97-AF65-F5344CB8AC3E}">
        <p14:creationId xmlns:p14="http://schemas.microsoft.com/office/powerpoint/2010/main" val="538207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7410450" y="0"/>
            <a:ext cx="4800600" cy="6860778"/>
          </a:xfrm>
          <a:prstGeom prst="rect">
            <a:avLst/>
          </a:prstGeom>
        </p:spPr>
      </p:pic>
      <p:sp>
        <p:nvSpPr>
          <p:cNvPr id="3" name="Text 0"/>
          <p:cNvSpPr/>
          <p:nvPr/>
        </p:nvSpPr>
        <p:spPr>
          <a:xfrm>
            <a:off x="500360" y="393105"/>
            <a:ext cx="6954638" cy="893366"/>
          </a:xfrm>
          <a:prstGeom prst="rect">
            <a:avLst/>
          </a:prstGeom>
          <a:noFill/>
          <a:ln/>
        </p:spPr>
        <p:txBody>
          <a:bodyPr wrap="square" lIns="0" tIns="0" rIns="0" bIns="0" rtlCol="0" anchor="t"/>
          <a:lstStyle/>
          <a:p>
            <a:pPr defTabSz="761970">
              <a:lnSpc>
                <a:spcPts val="3500"/>
              </a:lnSpc>
            </a:pPr>
            <a:r>
              <a:rPr lang="en-US" sz="2792" b="1" dirty="0">
                <a:solidFill>
                  <a:srgbClr val="2C2926"/>
                </a:solidFill>
                <a:latin typeface="Bricolage Grotesque Semi Bold" pitchFamily="34" charset="0"/>
                <a:ea typeface="Bricolage Grotesque Semi Bold" pitchFamily="34" charset="-122"/>
                <a:cs typeface="Bricolage Grotesque Semi Bold" pitchFamily="34" charset="-120"/>
              </a:rPr>
              <a:t>Modest Beginnings: Beecher's Ethical Moment</a:t>
            </a:r>
            <a:endParaRPr lang="en-US" sz="2792" b="1" dirty="0">
              <a:solidFill>
                <a:prstClr val="black"/>
              </a:solidFill>
              <a:latin typeface="Calibri" panose="020F0502020204030204"/>
            </a:endParaRPr>
          </a:p>
        </p:txBody>
      </p:sp>
      <p:sp>
        <p:nvSpPr>
          <p:cNvPr id="4" name="Shape 1"/>
          <p:cNvSpPr/>
          <p:nvPr/>
        </p:nvSpPr>
        <p:spPr>
          <a:xfrm>
            <a:off x="661194" y="1500882"/>
            <a:ext cx="19050" cy="3662462"/>
          </a:xfrm>
          <a:prstGeom prst="roundRect">
            <a:avLst>
              <a:gd name="adj" fmla="val 315201"/>
            </a:avLst>
          </a:prstGeom>
          <a:solidFill>
            <a:srgbClr val="F8ECD3"/>
          </a:solidFill>
          <a:ln/>
        </p:spPr>
        <p:txBody>
          <a:bodyPr/>
          <a:lstStyle/>
          <a:p>
            <a:pPr defTabSz="761970"/>
            <a:endParaRPr lang="en-US" sz="1500">
              <a:solidFill>
                <a:prstClr val="black"/>
              </a:solidFill>
              <a:latin typeface="Calibri" panose="020F0502020204030204"/>
            </a:endParaRPr>
          </a:p>
        </p:txBody>
      </p:sp>
      <p:sp>
        <p:nvSpPr>
          <p:cNvPr id="5" name="Shape 2"/>
          <p:cNvSpPr/>
          <p:nvPr/>
        </p:nvSpPr>
        <p:spPr>
          <a:xfrm>
            <a:off x="802978" y="1652191"/>
            <a:ext cx="428823" cy="19050"/>
          </a:xfrm>
          <a:prstGeom prst="roundRect">
            <a:avLst>
              <a:gd name="adj" fmla="val 315201"/>
            </a:avLst>
          </a:prstGeom>
          <a:solidFill>
            <a:srgbClr val="F8ECD3"/>
          </a:solidFill>
          <a:ln/>
        </p:spPr>
        <p:txBody>
          <a:bodyPr/>
          <a:lstStyle/>
          <a:p>
            <a:pPr defTabSz="761970"/>
            <a:endParaRPr lang="en-US" sz="1600">
              <a:solidFill>
                <a:prstClr val="black"/>
              </a:solidFill>
              <a:latin typeface="Calibri" panose="020F0502020204030204"/>
            </a:endParaRPr>
          </a:p>
        </p:txBody>
      </p:sp>
      <p:sp>
        <p:nvSpPr>
          <p:cNvPr id="6" name="Shape 3"/>
          <p:cNvSpPr/>
          <p:nvPr/>
        </p:nvSpPr>
        <p:spPr>
          <a:xfrm>
            <a:off x="500360" y="1500882"/>
            <a:ext cx="321668" cy="321668"/>
          </a:xfrm>
          <a:prstGeom prst="roundRect">
            <a:avLst>
              <a:gd name="adj" fmla="val 18667"/>
            </a:avLst>
          </a:prstGeom>
          <a:solidFill>
            <a:srgbClr val="FFFFFF"/>
          </a:solidFill>
          <a:ln w="7620">
            <a:solidFill>
              <a:srgbClr val="F8ECD3"/>
            </a:solidFill>
            <a:prstDash val="solid"/>
          </a:ln>
        </p:spPr>
        <p:txBody>
          <a:bodyPr/>
          <a:lstStyle/>
          <a:p>
            <a:pPr defTabSz="761970"/>
            <a:endParaRPr lang="en-US" sz="1500">
              <a:solidFill>
                <a:prstClr val="black"/>
              </a:solidFill>
              <a:latin typeface="Calibri" panose="020F0502020204030204"/>
            </a:endParaRPr>
          </a:p>
        </p:txBody>
      </p:sp>
      <p:sp>
        <p:nvSpPr>
          <p:cNvPr id="7" name="Text 4"/>
          <p:cNvSpPr/>
          <p:nvPr/>
        </p:nvSpPr>
        <p:spPr>
          <a:xfrm>
            <a:off x="553987" y="1527721"/>
            <a:ext cx="214412" cy="267990"/>
          </a:xfrm>
          <a:prstGeom prst="rect">
            <a:avLst/>
          </a:prstGeom>
          <a:noFill/>
          <a:ln/>
        </p:spPr>
        <p:txBody>
          <a:bodyPr wrap="none" lIns="0" tIns="0" rIns="0" bIns="0" rtlCol="0" anchor="t"/>
          <a:lstStyle/>
          <a:p>
            <a:pPr algn="ctr" defTabSz="761970">
              <a:lnSpc>
                <a:spcPts val="1667"/>
              </a:lnSpc>
            </a:pPr>
            <a:r>
              <a:rPr lang="en-US" sz="1600" dirty="0">
                <a:solidFill>
                  <a:srgbClr val="2C2926"/>
                </a:solidFill>
                <a:latin typeface="Bricolage Grotesque Semi Bold" pitchFamily="34" charset="0"/>
                <a:ea typeface="Bricolage Grotesque Semi Bold" pitchFamily="34" charset="-122"/>
                <a:cs typeface="Bricolage Grotesque Semi Bold" pitchFamily="34" charset="-120"/>
              </a:rPr>
              <a:t>1</a:t>
            </a:r>
            <a:endParaRPr lang="en-US" sz="1600" dirty="0">
              <a:solidFill>
                <a:prstClr val="black"/>
              </a:solidFill>
              <a:latin typeface="Calibri" panose="020F0502020204030204"/>
            </a:endParaRPr>
          </a:p>
        </p:txBody>
      </p:sp>
      <p:sp>
        <p:nvSpPr>
          <p:cNvPr id="8" name="Text 5"/>
          <p:cNvSpPr/>
          <p:nvPr/>
        </p:nvSpPr>
        <p:spPr>
          <a:xfrm>
            <a:off x="1375966" y="1549995"/>
            <a:ext cx="1787029" cy="223342"/>
          </a:xfrm>
          <a:prstGeom prst="rect">
            <a:avLst/>
          </a:prstGeom>
          <a:noFill/>
          <a:ln/>
        </p:spPr>
        <p:txBody>
          <a:bodyPr wrap="none" lIns="0" tIns="0" rIns="0" bIns="0" rtlCol="0" anchor="t"/>
          <a:lstStyle/>
          <a:p>
            <a:pPr defTabSz="761970">
              <a:lnSpc>
                <a:spcPts val="1750"/>
              </a:lnSpc>
            </a:pPr>
            <a:r>
              <a:rPr lang="en-US" sz="1600" dirty="0">
                <a:solidFill>
                  <a:srgbClr val="2C2926"/>
                </a:solidFill>
                <a:latin typeface="Bricolage Grotesque Semi Bold" pitchFamily="34" charset="0"/>
                <a:ea typeface="Bricolage Grotesque Semi Bold" pitchFamily="34" charset="-122"/>
                <a:cs typeface="Bricolage Grotesque Semi Bold" pitchFamily="34" charset="-120"/>
              </a:rPr>
              <a:t>1966</a:t>
            </a:r>
            <a:endParaRPr lang="en-US" sz="1600" dirty="0">
              <a:solidFill>
                <a:prstClr val="black"/>
              </a:solidFill>
              <a:latin typeface="Calibri" panose="020F0502020204030204"/>
            </a:endParaRPr>
          </a:p>
        </p:txBody>
      </p:sp>
      <p:sp>
        <p:nvSpPr>
          <p:cNvPr id="9" name="Text 6"/>
          <p:cNvSpPr/>
          <p:nvPr/>
        </p:nvSpPr>
        <p:spPr>
          <a:xfrm>
            <a:off x="1375966" y="1859062"/>
            <a:ext cx="5743674" cy="457398"/>
          </a:xfrm>
          <a:prstGeom prst="rect">
            <a:avLst/>
          </a:prstGeom>
          <a:noFill/>
          <a:ln/>
        </p:spPr>
        <p:txBody>
          <a:bodyPr wrap="square" lIns="0" tIns="0" rIns="0" bIns="0" rtlCol="0" anchor="t"/>
          <a:lstStyle/>
          <a:p>
            <a:pPr defTabSz="761970">
              <a:lnSpc>
                <a:spcPts val="1792"/>
              </a:lnSpc>
            </a:pPr>
            <a:r>
              <a:rPr lang="en-US" sz="1600" dirty="0">
                <a:solidFill>
                  <a:srgbClr val="2C2926"/>
                </a:solidFill>
                <a:latin typeface="Inter" pitchFamily="34" charset="0"/>
                <a:ea typeface="Inter" pitchFamily="34" charset="-122"/>
                <a:cs typeface="Inter" pitchFamily="34" charset="-120"/>
              </a:rPr>
              <a:t>Henry Beecher publishes influential article on ethical problems in clinical research in the New England Journal of Medicine</a:t>
            </a:r>
            <a:endParaRPr lang="en-US" sz="1600" dirty="0">
              <a:solidFill>
                <a:prstClr val="black"/>
              </a:solidFill>
              <a:latin typeface="Calibri" panose="020F0502020204030204"/>
            </a:endParaRPr>
          </a:p>
        </p:txBody>
      </p:sp>
      <p:sp>
        <p:nvSpPr>
          <p:cNvPr id="10" name="Shape 7"/>
          <p:cNvSpPr/>
          <p:nvPr/>
        </p:nvSpPr>
        <p:spPr>
          <a:xfrm>
            <a:off x="802978" y="2753618"/>
            <a:ext cx="428823" cy="19050"/>
          </a:xfrm>
          <a:prstGeom prst="roundRect">
            <a:avLst>
              <a:gd name="adj" fmla="val 315201"/>
            </a:avLst>
          </a:prstGeom>
          <a:solidFill>
            <a:srgbClr val="F8ECD3"/>
          </a:solidFill>
          <a:ln/>
        </p:spPr>
        <p:txBody>
          <a:bodyPr/>
          <a:lstStyle/>
          <a:p>
            <a:pPr defTabSz="761970"/>
            <a:endParaRPr lang="en-US" sz="1600">
              <a:solidFill>
                <a:prstClr val="black"/>
              </a:solidFill>
              <a:latin typeface="Calibri" panose="020F0502020204030204"/>
            </a:endParaRPr>
          </a:p>
        </p:txBody>
      </p:sp>
      <p:sp>
        <p:nvSpPr>
          <p:cNvPr id="11" name="Shape 8"/>
          <p:cNvSpPr/>
          <p:nvPr/>
        </p:nvSpPr>
        <p:spPr>
          <a:xfrm>
            <a:off x="500360" y="2602309"/>
            <a:ext cx="321668" cy="321668"/>
          </a:xfrm>
          <a:prstGeom prst="roundRect">
            <a:avLst>
              <a:gd name="adj" fmla="val 18667"/>
            </a:avLst>
          </a:prstGeom>
          <a:solidFill>
            <a:srgbClr val="FFFFFF"/>
          </a:solidFill>
          <a:ln w="7620">
            <a:solidFill>
              <a:srgbClr val="F8ECD3"/>
            </a:solidFill>
            <a:prstDash val="solid"/>
          </a:ln>
        </p:spPr>
        <p:txBody>
          <a:bodyPr/>
          <a:lstStyle/>
          <a:p>
            <a:pPr defTabSz="761970"/>
            <a:endParaRPr lang="en-US" sz="1600">
              <a:solidFill>
                <a:prstClr val="black"/>
              </a:solidFill>
              <a:latin typeface="Calibri" panose="020F0502020204030204"/>
            </a:endParaRPr>
          </a:p>
        </p:txBody>
      </p:sp>
      <p:sp>
        <p:nvSpPr>
          <p:cNvPr id="12" name="Text 9"/>
          <p:cNvSpPr/>
          <p:nvPr/>
        </p:nvSpPr>
        <p:spPr>
          <a:xfrm>
            <a:off x="553987" y="2629148"/>
            <a:ext cx="214412" cy="267990"/>
          </a:xfrm>
          <a:prstGeom prst="rect">
            <a:avLst/>
          </a:prstGeom>
          <a:noFill/>
          <a:ln/>
        </p:spPr>
        <p:txBody>
          <a:bodyPr wrap="none" lIns="0" tIns="0" rIns="0" bIns="0" rtlCol="0" anchor="t"/>
          <a:lstStyle/>
          <a:p>
            <a:pPr algn="ctr" defTabSz="761970">
              <a:lnSpc>
                <a:spcPts val="1667"/>
              </a:lnSpc>
            </a:pPr>
            <a:r>
              <a:rPr lang="en-US" sz="1600" dirty="0">
                <a:solidFill>
                  <a:srgbClr val="2C2926"/>
                </a:solidFill>
                <a:latin typeface="Bricolage Grotesque Semi Bold" pitchFamily="34" charset="0"/>
                <a:ea typeface="Bricolage Grotesque Semi Bold" pitchFamily="34" charset="-122"/>
                <a:cs typeface="Bricolage Grotesque Semi Bold" pitchFamily="34" charset="-120"/>
              </a:rPr>
              <a:t>2</a:t>
            </a:r>
            <a:endParaRPr lang="en-US" sz="1600" dirty="0">
              <a:solidFill>
                <a:prstClr val="black"/>
              </a:solidFill>
              <a:latin typeface="Calibri" panose="020F0502020204030204"/>
            </a:endParaRPr>
          </a:p>
        </p:txBody>
      </p:sp>
      <p:sp>
        <p:nvSpPr>
          <p:cNvPr id="13" name="Text 10"/>
          <p:cNvSpPr/>
          <p:nvPr/>
        </p:nvSpPr>
        <p:spPr>
          <a:xfrm>
            <a:off x="1375966" y="2651422"/>
            <a:ext cx="1787029" cy="223342"/>
          </a:xfrm>
          <a:prstGeom prst="rect">
            <a:avLst/>
          </a:prstGeom>
          <a:noFill/>
          <a:ln/>
        </p:spPr>
        <p:txBody>
          <a:bodyPr wrap="none" lIns="0" tIns="0" rIns="0" bIns="0" rtlCol="0" anchor="t"/>
          <a:lstStyle/>
          <a:p>
            <a:pPr defTabSz="761970">
              <a:lnSpc>
                <a:spcPts val="1750"/>
              </a:lnSpc>
            </a:pPr>
            <a:r>
              <a:rPr lang="en-US" sz="1600" dirty="0">
                <a:solidFill>
                  <a:srgbClr val="2C2926"/>
                </a:solidFill>
                <a:latin typeface="Bricolage Grotesque Semi Bold" pitchFamily="34" charset="0"/>
                <a:ea typeface="Bricolage Grotesque Semi Bold" pitchFamily="34" charset="-122"/>
                <a:cs typeface="Bricolage Grotesque Semi Bold" pitchFamily="34" charset="-120"/>
              </a:rPr>
              <a:t>1968</a:t>
            </a:r>
            <a:endParaRPr lang="en-US" sz="1600" dirty="0">
              <a:solidFill>
                <a:prstClr val="black"/>
              </a:solidFill>
              <a:latin typeface="Calibri" panose="020F0502020204030204"/>
            </a:endParaRPr>
          </a:p>
        </p:txBody>
      </p:sp>
      <p:sp>
        <p:nvSpPr>
          <p:cNvPr id="14" name="Text 11"/>
          <p:cNvSpPr/>
          <p:nvPr/>
        </p:nvSpPr>
        <p:spPr>
          <a:xfrm>
            <a:off x="1375966" y="2960489"/>
            <a:ext cx="5743674" cy="457398"/>
          </a:xfrm>
          <a:prstGeom prst="rect">
            <a:avLst/>
          </a:prstGeom>
          <a:noFill/>
          <a:ln/>
        </p:spPr>
        <p:txBody>
          <a:bodyPr wrap="square" lIns="0" tIns="0" rIns="0" bIns="0" rtlCol="0" anchor="t"/>
          <a:lstStyle/>
          <a:p>
            <a:pPr defTabSz="761970">
              <a:lnSpc>
                <a:spcPts val="1792"/>
              </a:lnSpc>
            </a:pPr>
            <a:r>
              <a:rPr lang="en-US" sz="1600" dirty="0">
                <a:solidFill>
                  <a:srgbClr val="2C2926"/>
                </a:solidFill>
                <a:latin typeface="Inter" pitchFamily="34" charset="0"/>
                <a:ea typeface="Inter" pitchFamily="34" charset="-122"/>
                <a:cs typeface="Inter" pitchFamily="34" charset="-120"/>
              </a:rPr>
              <a:t>Beecher follows with article on ethical problems in caring for "hopelessly unconscious patients"</a:t>
            </a:r>
            <a:endParaRPr lang="en-US" sz="1600" dirty="0">
              <a:solidFill>
                <a:prstClr val="black"/>
              </a:solidFill>
              <a:latin typeface="Calibri" panose="020F0502020204030204"/>
            </a:endParaRPr>
          </a:p>
        </p:txBody>
      </p:sp>
      <p:sp>
        <p:nvSpPr>
          <p:cNvPr id="15" name="Shape 12"/>
          <p:cNvSpPr/>
          <p:nvPr/>
        </p:nvSpPr>
        <p:spPr>
          <a:xfrm>
            <a:off x="802978" y="3855045"/>
            <a:ext cx="428823" cy="19050"/>
          </a:xfrm>
          <a:prstGeom prst="roundRect">
            <a:avLst>
              <a:gd name="adj" fmla="val 315201"/>
            </a:avLst>
          </a:prstGeom>
          <a:solidFill>
            <a:srgbClr val="F8ECD3"/>
          </a:solidFill>
          <a:ln/>
        </p:spPr>
        <p:txBody>
          <a:bodyPr/>
          <a:lstStyle/>
          <a:p>
            <a:pPr defTabSz="761970"/>
            <a:endParaRPr lang="en-US" sz="1600">
              <a:solidFill>
                <a:prstClr val="black"/>
              </a:solidFill>
              <a:latin typeface="Calibri" panose="020F0502020204030204"/>
            </a:endParaRPr>
          </a:p>
        </p:txBody>
      </p:sp>
      <p:sp>
        <p:nvSpPr>
          <p:cNvPr id="16" name="Shape 13"/>
          <p:cNvSpPr/>
          <p:nvPr/>
        </p:nvSpPr>
        <p:spPr>
          <a:xfrm>
            <a:off x="500360" y="3703737"/>
            <a:ext cx="321668" cy="321668"/>
          </a:xfrm>
          <a:prstGeom prst="roundRect">
            <a:avLst>
              <a:gd name="adj" fmla="val 18667"/>
            </a:avLst>
          </a:prstGeom>
          <a:solidFill>
            <a:srgbClr val="FFFFFF"/>
          </a:solidFill>
          <a:ln w="7620">
            <a:solidFill>
              <a:srgbClr val="F8ECD3"/>
            </a:solidFill>
            <a:prstDash val="solid"/>
          </a:ln>
        </p:spPr>
        <p:txBody>
          <a:bodyPr/>
          <a:lstStyle/>
          <a:p>
            <a:pPr defTabSz="761970"/>
            <a:endParaRPr lang="en-US" sz="1600">
              <a:solidFill>
                <a:prstClr val="black"/>
              </a:solidFill>
              <a:latin typeface="Calibri" panose="020F0502020204030204"/>
            </a:endParaRPr>
          </a:p>
        </p:txBody>
      </p:sp>
      <p:sp>
        <p:nvSpPr>
          <p:cNvPr id="17" name="Text 14"/>
          <p:cNvSpPr/>
          <p:nvPr/>
        </p:nvSpPr>
        <p:spPr>
          <a:xfrm>
            <a:off x="553987" y="3730575"/>
            <a:ext cx="214412" cy="267990"/>
          </a:xfrm>
          <a:prstGeom prst="rect">
            <a:avLst/>
          </a:prstGeom>
          <a:noFill/>
          <a:ln/>
        </p:spPr>
        <p:txBody>
          <a:bodyPr wrap="none" lIns="0" tIns="0" rIns="0" bIns="0" rtlCol="0" anchor="t"/>
          <a:lstStyle/>
          <a:p>
            <a:pPr algn="ctr" defTabSz="761970">
              <a:lnSpc>
                <a:spcPts val="1667"/>
              </a:lnSpc>
            </a:pPr>
            <a:r>
              <a:rPr lang="en-US" sz="1600" dirty="0">
                <a:solidFill>
                  <a:srgbClr val="2C2926"/>
                </a:solidFill>
                <a:latin typeface="Bricolage Grotesque Semi Bold" pitchFamily="34" charset="0"/>
                <a:ea typeface="Bricolage Grotesque Semi Bold" pitchFamily="34" charset="-122"/>
                <a:cs typeface="Bricolage Grotesque Semi Bold" pitchFamily="34" charset="-120"/>
              </a:rPr>
              <a:t>3</a:t>
            </a:r>
            <a:endParaRPr lang="en-US" sz="1600" dirty="0">
              <a:solidFill>
                <a:prstClr val="black"/>
              </a:solidFill>
              <a:latin typeface="Calibri" panose="020F0502020204030204"/>
            </a:endParaRPr>
          </a:p>
        </p:txBody>
      </p:sp>
      <p:sp>
        <p:nvSpPr>
          <p:cNvPr id="18" name="Text 15"/>
          <p:cNvSpPr/>
          <p:nvPr/>
        </p:nvSpPr>
        <p:spPr>
          <a:xfrm>
            <a:off x="1375966" y="3752850"/>
            <a:ext cx="1787029" cy="223342"/>
          </a:xfrm>
          <a:prstGeom prst="rect">
            <a:avLst/>
          </a:prstGeom>
          <a:noFill/>
          <a:ln/>
        </p:spPr>
        <p:txBody>
          <a:bodyPr wrap="none" lIns="0" tIns="0" rIns="0" bIns="0" rtlCol="0" anchor="t"/>
          <a:lstStyle/>
          <a:p>
            <a:pPr defTabSz="761970">
              <a:lnSpc>
                <a:spcPts val="1750"/>
              </a:lnSpc>
            </a:pPr>
            <a:r>
              <a:rPr lang="en-US" sz="1600" dirty="0">
                <a:solidFill>
                  <a:srgbClr val="2C2926"/>
                </a:solidFill>
                <a:latin typeface="Bricolage Grotesque Semi Bold" pitchFamily="34" charset="0"/>
                <a:ea typeface="Bricolage Grotesque Semi Bold" pitchFamily="34" charset="-122"/>
                <a:cs typeface="Bricolage Grotesque Semi Bold" pitchFamily="34" charset="-120"/>
              </a:rPr>
              <a:t>1969</a:t>
            </a:r>
            <a:endParaRPr lang="en-US" sz="1600" dirty="0">
              <a:solidFill>
                <a:prstClr val="black"/>
              </a:solidFill>
              <a:latin typeface="Calibri" panose="020F0502020204030204"/>
            </a:endParaRPr>
          </a:p>
        </p:txBody>
      </p:sp>
      <p:sp>
        <p:nvSpPr>
          <p:cNvPr id="19" name="Text 16"/>
          <p:cNvSpPr/>
          <p:nvPr/>
        </p:nvSpPr>
        <p:spPr>
          <a:xfrm>
            <a:off x="1375966" y="4061917"/>
            <a:ext cx="5743674" cy="228699"/>
          </a:xfrm>
          <a:prstGeom prst="rect">
            <a:avLst/>
          </a:prstGeom>
          <a:noFill/>
          <a:ln/>
        </p:spPr>
        <p:txBody>
          <a:bodyPr wrap="none" lIns="0" tIns="0" rIns="0" bIns="0" rtlCol="0" anchor="t"/>
          <a:lstStyle/>
          <a:p>
            <a:pPr defTabSz="761970">
              <a:lnSpc>
                <a:spcPts val="1792"/>
              </a:lnSpc>
            </a:pPr>
            <a:r>
              <a:rPr lang="en-US" sz="1600" dirty="0">
                <a:solidFill>
                  <a:srgbClr val="2C2926"/>
                </a:solidFill>
                <a:latin typeface="Inter" pitchFamily="34" charset="0"/>
                <a:ea typeface="Inter" pitchFamily="34" charset="-122"/>
                <a:cs typeface="Inter" pitchFamily="34" charset="-120"/>
              </a:rPr>
              <a:t>Hastings Center/Institute of Society, Ethics and the Life Sciences is founded</a:t>
            </a:r>
            <a:endParaRPr lang="en-US" sz="1600" dirty="0">
              <a:solidFill>
                <a:prstClr val="black"/>
              </a:solidFill>
              <a:latin typeface="Calibri" panose="020F0502020204030204"/>
            </a:endParaRPr>
          </a:p>
        </p:txBody>
      </p:sp>
      <p:sp>
        <p:nvSpPr>
          <p:cNvPr id="20" name="Shape 17"/>
          <p:cNvSpPr/>
          <p:nvPr/>
        </p:nvSpPr>
        <p:spPr>
          <a:xfrm>
            <a:off x="802978" y="4727773"/>
            <a:ext cx="428823" cy="19050"/>
          </a:xfrm>
          <a:prstGeom prst="roundRect">
            <a:avLst>
              <a:gd name="adj" fmla="val 315201"/>
            </a:avLst>
          </a:prstGeom>
          <a:solidFill>
            <a:srgbClr val="F8ECD3"/>
          </a:solidFill>
          <a:ln/>
        </p:spPr>
        <p:txBody>
          <a:bodyPr/>
          <a:lstStyle/>
          <a:p>
            <a:pPr defTabSz="761970"/>
            <a:endParaRPr lang="en-US" sz="1600">
              <a:solidFill>
                <a:prstClr val="black"/>
              </a:solidFill>
              <a:latin typeface="Calibri" panose="020F0502020204030204"/>
            </a:endParaRPr>
          </a:p>
        </p:txBody>
      </p:sp>
      <p:sp>
        <p:nvSpPr>
          <p:cNvPr id="21" name="Shape 18"/>
          <p:cNvSpPr/>
          <p:nvPr/>
        </p:nvSpPr>
        <p:spPr>
          <a:xfrm>
            <a:off x="500360" y="4576465"/>
            <a:ext cx="321668" cy="321668"/>
          </a:xfrm>
          <a:prstGeom prst="roundRect">
            <a:avLst>
              <a:gd name="adj" fmla="val 18667"/>
            </a:avLst>
          </a:prstGeom>
          <a:solidFill>
            <a:srgbClr val="FFFFFF"/>
          </a:solidFill>
          <a:ln w="7620">
            <a:solidFill>
              <a:srgbClr val="F8ECD3"/>
            </a:solidFill>
            <a:prstDash val="solid"/>
          </a:ln>
        </p:spPr>
        <p:txBody>
          <a:bodyPr/>
          <a:lstStyle/>
          <a:p>
            <a:pPr defTabSz="761970"/>
            <a:endParaRPr lang="en-US" sz="1600">
              <a:solidFill>
                <a:prstClr val="black"/>
              </a:solidFill>
              <a:latin typeface="Calibri" panose="020F0502020204030204"/>
            </a:endParaRPr>
          </a:p>
        </p:txBody>
      </p:sp>
      <p:sp>
        <p:nvSpPr>
          <p:cNvPr id="22" name="Text 19"/>
          <p:cNvSpPr/>
          <p:nvPr/>
        </p:nvSpPr>
        <p:spPr>
          <a:xfrm>
            <a:off x="553987" y="4603303"/>
            <a:ext cx="214412" cy="267990"/>
          </a:xfrm>
          <a:prstGeom prst="rect">
            <a:avLst/>
          </a:prstGeom>
          <a:noFill/>
          <a:ln/>
        </p:spPr>
        <p:txBody>
          <a:bodyPr wrap="none" lIns="0" tIns="0" rIns="0" bIns="0" rtlCol="0" anchor="t"/>
          <a:lstStyle/>
          <a:p>
            <a:pPr algn="ctr" defTabSz="761970">
              <a:lnSpc>
                <a:spcPts val="1667"/>
              </a:lnSpc>
            </a:pPr>
            <a:r>
              <a:rPr lang="en-US" sz="1600" dirty="0">
                <a:solidFill>
                  <a:srgbClr val="2C2926"/>
                </a:solidFill>
                <a:latin typeface="Bricolage Grotesque Semi Bold" pitchFamily="34" charset="0"/>
                <a:ea typeface="Bricolage Grotesque Semi Bold" pitchFamily="34" charset="-122"/>
                <a:cs typeface="Bricolage Grotesque Semi Bold" pitchFamily="34" charset="-120"/>
              </a:rPr>
              <a:t>4</a:t>
            </a:r>
            <a:endParaRPr lang="en-US" sz="1600" dirty="0">
              <a:solidFill>
                <a:prstClr val="black"/>
              </a:solidFill>
              <a:latin typeface="Calibri" panose="020F0502020204030204"/>
            </a:endParaRPr>
          </a:p>
        </p:txBody>
      </p:sp>
      <p:sp>
        <p:nvSpPr>
          <p:cNvPr id="23" name="Text 20"/>
          <p:cNvSpPr/>
          <p:nvPr/>
        </p:nvSpPr>
        <p:spPr>
          <a:xfrm>
            <a:off x="1375966" y="4625578"/>
            <a:ext cx="1787029" cy="223342"/>
          </a:xfrm>
          <a:prstGeom prst="rect">
            <a:avLst/>
          </a:prstGeom>
          <a:noFill/>
          <a:ln/>
        </p:spPr>
        <p:txBody>
          <a:bodyPr wrap="none" lIns="0" tIns="0" rIns="0" bIns="0" rtlCol="0" anchor="t"/>
          <a:lstStyle/>
          <a:p>
            <a:pPr defTabSz="761970">
              <a:lnSpc>
                <a:spcPts val="1750"/>
              </a:lnSpc>
            </a:pPr>
            <a:r>
              <a:rPr lang="en-US" sz="1600" dirty="0">
                <a:solidFill>
                  <a:srgbClr val="2C2926"/>
                </a:solidFill>
                <a:latin typeface="Bricolage Grotesque Semi Bold" pitchFamily="34" charset="0"/>
                <a:ea typeface="Bricolage Grotesque Semi Bold" pitchFamily="34" charset="-122"/>
                <a:cs typeface="Bricolage Grotesque Semi Bold" pitchFamily="34" charset="-120"/>
              </a:rPr>
              <a:t>1971</a:t>
            </a:r>
            <a:endParaRPr lang="en-US" sz="1600" dirty="0">
              <a:solidFill>
                <a:prstClr val="black"/>
              </a:solidFill>
              <a:latin typeface="Calibri" panose="020F0502020204030204"/>
            </a:endParaRPr>
          </a:p>
        </p:txBody>
      </p:sp>
      <p:sp>
        <p:nvSpPr>
          <p:cNvPr id="24" name="Text 21"/>
          <p:cNvSpPr/>
          <p:nvPr/>
        </p:nvSpPr>
        <p:spPr>
          <a:xfrm>
            <a:off x="1375966" y="4934645"/>
            <a:ext cx="5743674" cy="228699"/>
          </a:xfrm>
          <a:prstGeom prst="rect">
            <a:avLst/>
          </a:prstGeom>
          <a:noFill/>
          <a:ln/>
        </p:spPr>
        <p:txBody>
          <a:bodyPr wrap="none" lIns="0" tIns="0" rIns="0" bIns="0" rtlCol="0" anchor="t"/>
          <a:lstStyle/>
          <a:p>
            <a:pPr defTabSz="761970">
              <a:lnSpc>
                <a:spcPts val="1792"/>
              </a:lnSpc>
            </a:pPr>
            <a:r>
              <a:rPr lang="en-US" sz="1600" dirty="0">
                <a:solidFill>
                  <a:srgbClr val="2C2926"/>
                </a:solidFill>
                <a:latin typeface="Inter" pitchFamily="34" charset="0"/>
                <a:ea typeface="Inter" pitchFamily="34" charset="-122"/>
                <a:cs typeface="Inter" pitchFamily="34" charset="-120"/>
              </a:rPr>
              <a:t>Kennedy Institute of Ethics at Georgetown University is established</a:t>
            </a:r>
            <a:endParaRPr lang="en-US" sz="1600" dirty="0">
              <a:solidFill>
                <a:prstClr val="black"/>
              </a:solidFill>
              <a:latin typeface="Calibri" panose="020F0502020204030204"/>
            </a:endParaRPr>
          </a:p>
        </p:txBody>
      </p:sp>
      <p:sp>
        <p:nvSpPr>
          <p:cNvPr id="25" name="Text 22"/>
          <p:cNvSpPr/>
          <p:nvPr/>
        </p:nvSpPr>
        <p:spPr>
          <a:xfrm>
            <a:off x="500360" y="5324178"/>
            <a:ext cx="6891040" cy="1143496"/>
          </a:xfrm>
          <a:prstGeom prst="rect">
            <a:avLst/>
          </a:prstGeom>
          <a:solidFill>
            <a:srgbClr val="FAC748"/>
          </a:solidFill>
          <a:ln/>
        </p:spPr>
        <p:txBody>
          <a:bodyPr wrap="square" lIns="0" tIns="0" rIns="0" bIns="0" rtlCol="0" anchor="t"/>
          <a:lstStyle/>
          <a:p>
            <a:pPr defTabSz="761970">
              <a:lnSpc>
                <a:spcPts val="1792"/>
              </a:lnSpc>
            </a:pPr>
            <a:r>
              <a:rPr lang="en-US" sz="1400" dirty="0">
                <a:solidFill>
                  <a:srgbClr val="2C2926"/>
                </a:solidFill>
                <a:latin typeface="Inter" pitchFamily="34" charset="0"/>
                <a:ea typeface="Inter" pitchFamily="34" charset="-122"/>
                <a:cs typeface="Inter" pitchFamily="34" charset="-120"/>
              </a:rPr>
              <a:t>Henry Beecher, a Harvard professor of anesthesiology, identified ethical problems in clinical research and end-of-life care through his influential articles in the New England Journal of Medicine. He expected the medical profession to address these issues internally, believing that "intelligent, informed, conscientious, compassionate, responsible" investigators would safeguard patients' interests.</a:t>
            </a:r>
            <a:endParaRPr lang="en-US" sz="1400" dirty="0">
              <a:solidFill>
                <a:prstClr val="black"/>
              </a:solidFill>
              <a:latin typeface="Calibri" panose="020F0502020204030204"/>
            </a:endParaRPr>
          </a:p>
        </p:txBody>
      </p:sp>
      <p:pic>
        <p:nvPicPr>
          <p:cNvPr id="26" name="Graphic 25">
            <a:extLst>
              <a:ext uri="{FF2B5EF4-FFF2-40B4-BE49-F238E27FC236}">
                <a16:creationId xmlns:a16="http://schemas.microsoft.com/office/drawing/2014/main" id="{C1AA39EE-9413-DE50-DB0E-9A173EAC91F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692640" y="248508"/>
            <a:ext cx="2131894" cy="938219"/>
          </a:xfrm>
          <a:prstGeom prst="rect">
            <a:avLst/>
          </a:prstGeom>
        </p:spPr>
      </p:pic>
      <p:sp>
        <p:nvSpPr>
          <p:cNvPr id="27" name="Rectangle: Rounded Corners 26">
            <a:extLst>
              <a:ext uri="{FF2B5EF4-FFF2-40B4-BE49-F238E27FC236}">
                <a16:creationId xmlns:a16="http://schemas.microsoft.com/office/drawing/2014/main" id="{DA9C3560-DF70-6A2C-609A-79FD2738D3F4}"/>
              </a:ext>
            </a:extLst>
          </p:cNvPr>
          <p:cNvSpPr/>
          <p:nvPr/>
        </p:nvSpPr>
        <p:spPr>
          <a:xfrm>
            <a:off x="238527" y="1309062"/>
            <a:ext cx="7358027" cy="5359023"/>
          </a:xfrm>
          <a:prstGeom prst="roundRect">
            <a:avLst>
              <a:gd name="adj" fmla="val 6140"/>
            </a:avLst>
          </a:prstGeom>
          <a:no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7391400" y="0"/>
            <a:ext cx="4800600" cy="6858000"/>
          </a:xfrm>
          <a:prstGeom prst="rect">
            <a:avLst/>
          </a:prstGeom>
        </p:spPr>
      </p:pic>
      <p:sp>
        <p:nvSpPr>
          <p:cNvPr id="3" name="Text 0"/>
          <p:cNvSpPr/>
          <p:nvPr/>
        </p:nvSpPr>
        <p:spPr>
          <a:xfrm>
            <a:off x="509786" y="499170"/>
            <a:ext cx="5362972" cy="455216"/>
          </a:xfrm>
          <a:prstGeom prst="rect">
            <a:avLst/>
          </a:prstGeom>
          <a:noFill/>
          <a:ln/>
        </p:spPr>
        <p:txBody>
          <a:bodyPr wrap="none" lIns="0" tIns="0" rIns="0" bIns="0" rtlCol="0" anchor="t"/>
          <a:lstStyle/>
          <a:p>
            <a:pPr defTabSz="761970">
              <a:lnSpc>
                <a:spcPts val="3583"/>
              </a:lnSpc>
            </a:pPr>
            <a:r>
              <a:rPr lang="en-US" sz="2833" b="1" dirty="0">
                <a:solidFill>
                  <a:srgbClr val="2C2926"/>
                </a:solidFill>
                <a:latin typeface="Bricolage Grotesque Semi Bold" pitchFamily="34" charset="0"/>
                <a:ea typeface="Bricolage Grotesque Semi Bold" pitchFamily="34" charset="-122"/>
                <a:cs typeface="Bricolage Grotesque Semi Bold" pitchFamily="34" charset="-120"/>
              </a:rPr>
              <a:t>The Rise of Scientific Medicine</a:t>
            </a:r>
            <a:endParaRPr lang="en-US" sz="2833" b="1" dirty="0">
              <a:solidFill>
                <a:prstClr val="black"/>
              </a:solidFill>
              <a:latin typeface="Calibri" panose="020F0502020204030204"/>
            </a:endParaRPr>
          </a:p>
        </p:txBody>
      </p:sp>
      <p:pic>
        <p:nvPicPr>
          <p:cNvPr id="4" name="Image 1" descr="preencoded.png"/>
          <p:cNvPicPr>
            <a:picLocks noChangeAspect="1"/>
          </p:cNvPicPr>
          <p:nvPr/>
        </p:nvPicPr>
        <p:blipFill>
          <a:blip r:embed="rId4"/>
          <a:stretch>
            <a:fillRect/>
          </a:stretch>
        </p:blipFill>
        <p:spPr>
          <a:xfrm>
            <a:off x="509786" y="1172865"/>
            <a:ext cx="728365" cy="1072058"/>
          </a:xfrm>
          <a:prstGeom prst="rect">
            <a:avLst/>
          </a:prstGeom>
        </p:spPr>
      </p:pic>
      <p:sp>
        <p:nvSpPr>
          <p:cNvPr id="5" name="Text 1"/>
          <p:cNvSpPr/>
          <p:nvPr/>
        </p:nvSpPr>
        <p:spPr>
          <a:xfrm>
            <a:off x="1456631" y="1318519"/>
            <a:ext cx="1820962" cy="227508"/>
          </a:xfrm>
          <a:prstGeom prst="rect">
            <a:avLst/>
          </a:prstGeom>
          <a:noFill/>
          <a:ln/>
        </p:spPr>
        <p:txBody>
          <a:bodyPr wrap="none" lIns="0" tIns="0" rIns="0" bIns="0" rtlCol="0" anchor="t"/>
          <a:lstStyle/>
          <a:p>
            <a:pPr defTabSz="761970">
              <a:lnSpc>
                <a:spcPts val="1792"/>
              </a:lnSpc>
            </a:pPr>
            <a:r>
              <a:rPr lang="en-US" sz="1600" dirty="0">
                <a:solidFill>
                  <a:srgbClr val="2C2926"/>
                </a:solidFill>
                <a:latin typeface="Bricolage Grotesque Semi Bold" pitchFamily="34" charset="0"/>
                <a:ea typeface="Bricolage Grotesque Semi Bold" pitchFamily="34" charset="-122"/>
                <a:cs typeface="Bricolage Grotesque Semi Bold" pitchFamily="34" charset="-120"/>
              </a:rPr>
              <a:t>Pre-1930s Medicine</a:t>
            </a:r>
            <a:endParaRPr lang="en-US" sz="1600" dirty="0">
              <a:solidFill>
                <a:prstClr val="black"/>
              </a:solidFill>
              <a:latin typeface="Calibri" panose="020F0502020204030204"/>
            </a:endParaRPr>
          </a:p>
        </p:txBody>
      </p:sp>
      <p:sp>
        <p:nvSpPr>
          <p:cNvPr id="6" name="Text 2"/>
          <p:cNvSpPr/>
          <p:nvPr/>
        </p:nvSpPr>
        <p:spPr>
          <a:xfrm>
            <a:off x="1456631" y="1633339"/>
            <a:ext cx="5653583" cy="465932"/>
          </a:xfrm>
          <a:prstGeom prst="rect">
            <a:avLst/>
          </a:prstGeom>
          <a:noFill/>
          <a:ln/>
        </p:spPr>
        <p:txBody>
          <a:bodyPr wrap="square" lIns="0" tIns="0" rIns="0" bIns="0" rtlCol="0" anchor="t"/>
          <a:lstStyle/>
          <a:p>
            <a:pPr defTabSz="761970">
              <a:lnSpc>
                <a:spcPts val="1833"/>
              </a:lnSpc>
            </a:pPr>
            <a:r>
              <a:rPr lang="en-US" sz="1600" dirty="0">
                <a:solidFill>
                  <a:srgbClr val="2C2926"/>
                </a:solidFill>
                <a:latin typeface="Inter" pitchFamily="34" charset="0"/>
                <a:ea typeface="Inter" pitchFamily="34" charset="-122"/>
                <a:cs typeface="Inter" pitchFamily="34" charset="-120"/>
              </a:rPr>
              <a:t>Practice largely "empiric" - based on historical observations rather than scientific understanding</a:t>
            </a:r>
            <a:endParaRPr lang="en-US" sz="1600" dirty="0">
              <a:solidFill>
                <a:prstClr val="black"/>
              </a:solidFill>
              <a:latin typeface="Calibri" panose="020F0502020204030204"/>
            </a:endParaRPr>
          </a:p>
        </p:txBody>
      </p:sp>
      <p:pic>
        <p:nvPicPr>
          <p:cNvPr id="7" name="Image 2" descr="preencoded.png"/>
          <p:cNvPicPr>
            <a:picLocks noChangeAspect="1"/>
          </p:cNvPicPr>
          <p:nvPr/>
        </p:nvPicPr>
        <p:blipFill>
          <a:blip r:embed="rId5"/>
          <a:stretch>
            <a:fillRect/>
          </a:stretch>
        </p:blipFill>
        <p:spPr>
          <a:xfrm>
            <a:off x="509786" y="2244924"/>
            <a:ext cx="728365" cy="874018"/>
          </a:xfrm>
          <a:prstGeom prst="rect">
            <a:avLst/>
          </a:prstGeom>
        </p:spPr>
      </p:pic>
      <p:sp>
        <p:nvSpPr>
          <p:cNvPr id="8" name="Text 3"/>
          <p:cNvSpPr/>
          <p:nvPr/>
        </p:nvSpPr>
        <p:spPr>
          <a:xfrm>
            <a:off x="1456631" y="2390577"/>
            <a:ext cx="1820962" cy="227508"/>
          </a:xfrm>
          <a:prstGeom prst="rect">
            <a:avLst/>
          </a:prstGeom>
          <a:noFill/>
          <a:ln/>
        </p:spPr>
        <p:txBody>
          <a:bodyPr wrap="none" lIns="0" tIns="0" rIns="0" bIns="0" rtlCol="0" anchor="t"/>
          <a:lstStyle/>
          <a:p>
            <a:pPr defTabSz="761970">
              <a:lnSpc>
                <a:spcPts val="1792"/>
              </a:lnSpc>
            </a:pPr>
            <a:r>
              <a:rPr lang="en-US" sz="1600" dirty="0">
                <a:solidFill>
                  <a:srgbClr val="2C2926"/>
                </a:solidFill>
                <a:latin typeface="Bricolage Grotesque Semi Bold" pitchFamily="34" charset="0"/>
                <a:ea typeface="Bricolage Grotesque Semi Bold" pitchFamily="34" charset="-122"/>
                <a:cs typeface="Bricolage Grotesque Semi Bold" pitchFamily="34" charset="-120"/>
              </a:rPr>
              <a:t>Late 1930s</a:t>
            </a:r>
            <a:endParaRPr lang="en-US" sz="1600" dirty="0">
              <a:solidFill>
                <a:prstClr val="black"/>
              </a:solidFill>
              <a:latin typeface="Calibri" panose="020F0502020204030204"/>
            </a:endParaRPr>
          </a:p>
        </p:txBody>
      </p:sp>
      <p:sp>
        <p:nvSpPr>
          <p:cNvPr id="9" name="Text 4"/>
          <p:cNvSpPr/>
          <p:nvPr/>
        </p:nvSpPr>
        <p:spPr>
          <a:xfrm>
            <a:off x="1456631" y="2705398"/>
            <a:ext cx="5653583" cy="232966"/>
          </a:xfrm>
          <a:prstGeom prst="rect">
            <a:avLst/>
          </a:prstGeom>
          <a:noFill/>
          <a:ln/>
        </p:spPr>
        <p:txBody>
          <a:bodyPr wrap="none" lIns="0" tIns="0" rIns="0" bIns="0" rtlCol="0" anchor="t"/>
          <a:lstStyle/>
          <a:p>
            <a:pPr defTabSz="761970">
              <a:lnSpc>
                <a:spcPts val="1833"/>
              </a:lnSpc>
            </a:pPr>
            <a:r>
              <a:rPr lang="en-US" sz="1600" dirty="0">
                <a:solidFill>
                  <a:srgbClr val="2C2926"/>
                </a:solidFill>
                <a:latin typeface="Inter" pitchFamily="34" charset="0"/>
                <a:ea typeface="Inter" pitchFamily="34" charset="-122"/>
                <a:cs typeface="Inter" pitchFamily="34" charset="-120"/>
              </a:rPr>
              <a:t>Development of penicillin and sulfa drugs begins scientific r</a:t>
            </a:r>
          </a:p>
          <a:p>
            <a:pPr defTabSz="761970">
              <a:lnSpc>
                <a:spcPts val="1833"/>
              </a:lnSpc>
            </a:pPr>
            <a:r>
              <a:rPr lang="en-US" sz="1600" dirty="0">
                <a:solidFill>
                  <a:srgbClr val="2C2926"/>
                </a:solidFill>
                <a:latin typeface="Inter" pitchFamily="34" charset="0"/>
                <a:ea typeface="Inter" pitchFamily="34" charset="-122"/>
                <a:cs typeface="Inter" pitchFamily="34" charset="-120"/>
              </a:rPr>
              <a:t>evolution in treatment</a:t>
            </a:r>
            <a:endParaRPr lang="en-US" sz="1600" dirty="0">
              <a:solidFill>
                <a:prstClr val="black"/>
              </a:solidFill>
              <a:latin typeface="Calibri" panose="020F0502020204030204"/>
            </a:endParaRPr>
          </a:p>
        </p:txBody>
      </p:sp>
      <p:pic>
        <p:nvPicPr>
          <p:cNvPr id="10" name="Image 3" descr="preencoded.png"/>
          <p:cNvPicPr>
            <a:picLocks noChangeAspect="1"/>
          </p:cNvPicPr>
          <p:nvPr/>
        </p:nvPicPr>
        <p:blipFill>
          <a:blip r:embed="rId6"/>
          <a:stretch>
            <a:fillRect/>
          </a:stretch>
        </p:blipFill>
        <p:spPr>
          <a:xfrm>
            <a:off x="509786" y="3118942"/>
            <a:ext cx="728365" cy="1072058"/>
          </a:xfrm>
          <a:prstGeom prst="rect">
            <a:avLst/>
          </a:prstGeom>
        </p:spPr>
      </p:pic>
      <p:sp>
        <p:nvSpPr>
          <p:cNvPr id="11" name="Text 5"/>
          <p:cNvSpPr/>
          <p:nvPr/>
        </p:nvSpPr>
        <p:spPr>
          <a:xfrm>
            <a:off x="1456631" y="3264594"/>
            <a:ext cx="1820962" cy="227508"/>
          </a:xfrm>
          <a:prstGeom prst="rect">
            <a:avLst/>
          </a:prstGeom>
          <a:noFill/>
          <a:ln/>
        </p:spPr>
        <p:txBody>
          <a:bodyPr wrap="none" lIns="0" tIns="0" rIns="0" bIns="0" rtlCol="0" anchor="t"/>
          <a:lstStyle/>
          <a:p>
            <a:pPr defTabSz="761970">
              <a:lnSpc>
                <a:spcPts val="1792"/>
              </a:lnSpc>
            </a:pPr>
            <a:r>
              <a:rPr lang="en-US" sz="1600" dirty="0">
                <a:solidFill>
                  <a:srgbClr val="2C2926"/>
                </a:solidFill>
                <a:latin typeface="Bricolage Grotesque Semi Bold" pitchFamily="34" charset="0"/>
                <a:ea typeface="Bricolage Grotesque Semi Bold" pitchFamily="34" charset="-122"/>
                <a:cs typeface="Bricolage Grotesque Semi Bold" pitchFamily="34" charset="-120"/>
              </a:rPr>
              <a:t>Post-WWII</a:t>
            </a:r>
            <a:endParaRPr lang="en-US" sz="1600" dirty="0">
              <a:solidFill>
                <a:prstClr val="black"/>
              </a:solidFill>
              <a:latin typeface="Calibri" panose="020F0502020204030204"/>
            </a:endParaRPr>
          </a:p>
        </p:txBody>
      </p:sp>
      <p:sp>
        <p:nvSpPr>
          <p:cNvPr id="12" name="Text 6"/>
          <p:cNvSpPr/>
          <p:nvPr/>
        </p:nvSpPr>
        <p:spPr>
          <a:xfrm>
            <a:off x="1456631" y="3579416"/>
            <a:ext cx="5653583" cy="465932"/>
          </a:xfrm>
          <a:prstGeom prst="rect">
            <a:avLst/>
          </a:prstGeom>
          <a:noFill/>
          <a:ln/>
        </p:spPr>
        <p:txBody>
          <a:bodyPr wrap="square" lIns="0" tIns="0" rIns="0" bIns="0" rtlCol="0" anchor="t"/>
          <a:lstStyle/>
          <a:p>
            <a:pPr defTabSz="761970">
              <a:lnSpc>
                <a:spcPts val="1833"/>
              </a:lnSpc>
            </a:pPr>
            <a:r>
              <a:rPr lang="en-US" sz="1600" dirty="0">
                <a:solidFill>
                  <a:srgbClr val="2C2926"/>
                </a:solidFill>
                <a:latin typeface="Inter" pitchFamily="34" charset="0"/>
                <a:ea typeface="Inter" pitchFamily="34" charset="-122"/>
                <a:cs typeface="Inter" pitchFamily="34" charset="-120"/>
              </a:rPr>
              <a:t>Unprecedented advances in understanding and treating disease create environment of optimism</a:t>
            </a:r>
            <a:endParaRPr lang="en-US" sz="1600" dirty="0">
              <a:solidFill>
                <a:prstClr val="black"/>
              </a:solidFill>
              <a:latin typeface="Calibri" panose="020F0502020204030204"/>
            </a:endParaRPr>
          </a:p>
        </p:txBody>
      </p:sp>
      <p:pic>
        <p:nvPicPr>
          <p:cNvPr id="13" name="Image 4" descr="preencoded.png"/>
          <p:cNvPicPr>
            <a:picLocks noChangeAspect="1"/>
          </p:cNvPicPr>
          <p:nvPr/>
        </p:nvPicPr>
        <p:blipFill>
          <a:blip r:embed="rId7"/>
          <a:stretch>
            <a:fillRect/>
          </a:stretch>
        </p:blipFill>
        <p:spPr>
          <a:xfrm>
            <a:off x="509786" y="4191000"/>
            <a:ext cx="728365" cy="1072058"/>
          </a:xfrm>
          <a:prstGeom prst="rect">
            <a:avLst/>
          </a:prstGeom>
        </p:spPr>
      </p:pic>
      <p:sp>
        <p:nvSpPr>
          <p:cNvPr id="14" name="Text 7"/>
          <p:cNvSpPr/>
          <p:nvPr/>
        </p:nvSpPr>
        <p:spPr>
          <a:xfrm>
            <a:off x="1456631" y="4336654"/>
            <a:ext cx="1820962" cy="227508"/>
          </a:xfrm>
          <a:prstGeom prst="rect">
            <a:avLst/>
          </a:prstGeom>
          <a:noFill/>
          <a:ln/>
        </p:spPr>
        <p:txBody>
          <a:bodyPr wrap="none" lIns="0" tIns="0" rIns="0" bIns="0" rtlCol="0" anchor="t"/>
          <a:lstStyle/>
          <a:p>
            <a:pPr defTabSz="761970">
              <a:lnSpc>
                <a:spcPts val="1792"/>
              </a:lnSpc>
            </a:pPr>
            <a:r>
              <a:rPr lang="en-US" sz="1600" dirty="0">
                <a:solidFill>
                  <a:srgbClr val="2C2926"/>
                </a:solidFill>
                <a:latin typeface="Bricolage Grotesque Semi Bold" pitchFamily="34" charset="0"/>
                <a:ea typeface="Bricolage Grotesque Semi Bold" pitchFamily="34" charset="-122"/>
                <a:cs typeface="Bricolage Grotesque Semi Bold" pitchFamily="34" charset="-120"/>
              </a:rPr>
              <a:t>1950s-1960s</a:t>
            </a:r>
            <a:endParaRPr lang="en-US" sz="1600" dirty="0">
              <a:solidFill>
                <a:prstClr val="black"/>
              </a:solidFill>
              <a:latin typeface="Calibri" panose="020F0502020204030204"/>
            </a:endParaRPr>
          </a:p>
        </p:txBody>
      </p:sp>
      <p:sp>
        <p:nvSpPr>
          <p:cNvPr id="15" name="Text 8"/>
          <p:cNvSpPr/>
          <p:nvPr/>
        </p:nvSpPr>
        <p:spPr>
          <a:xfrm>
            <a:off x="1456631" y="4651474"/>
            <a:ext cx="5653583" cy="465932"/>
          </a:xfrm>
          <a:prstGeom prst="rect">
            <a:avLst/>
          </a:prstGeom>
          <a:noFill/>
          <a:ln/>
        </p:spPr>
        <p:txBody>
          <a:bodyPr wrap="square" lIns="0" tIns="0" rIns="0" bIns="0" rtlCol="0" anchor="t"/>
          <a:lstStyle/>
          <a:p>
            <a:pPr defTabSz="761970">
              <a:lnSpc>
                <a:spcPts val="1833"/>
              </a:lnSpc>
            </a:pPr>
            <a:r>
              <a:rPr lang="en-US" sz="1600" dirty="0">
                <a:solidFill>
                  <a:srgbClr val="2C2926"/>
                </a:solidFill>
                <a:latin typeface="Inter" pitchFamily="34" charset="0"/>
                <a:ea typeface="Inter" pitchFamily="34" charset="-122"/>
                <a:cs typeface="Inter" pitchFamily="34" charset="-120"/>
              </a:rPr>
              <a:t>Radiation therapy, chemotherapy, treatments for heart disease, and hundreds of new drugs come into use</a:t>
            </a:r>
            <a:endParaRPr lang="en-US" sz="1600" dirty="0">
              <a:solidFill>
                <a:prstClr val="black"/>
              </a:solidFill>
              <a:latin typeface="Calibri" panose="020F0502020204030204"/>
            </a:endParaRPr>
          </a:p>
        </p:txBody>
      </p:sp>
      <p:sp>
        <p:nvSpPr>
          <p:cNvPr id="16" name="Text 9"/>
          <p:cNvSpPr/>
          <p:nvPr/>
        </p:nvSpPr>
        <p:spPr>
          <a:xfrm>
            <a:off x="509786" y="5426869"/>
            <a:ext cx="7100836" cy="1184946"/>
          </a:xfrm>
          <a:prstGeom prst="rect">
            <a:avLst/>
          </a:prstGeom>
          <a:solidFill>
            <a:srgbClr val="FAC748"/>
          </a:solidFill>
          <a:ln/>
        </p:spPr>
        <p:txBody>
          <a:bodyPr wrap="square" lIns="0" tIns="0" rIns="0" bIns="0" rtlCol="0" anchor="t"/>
          <a:lstStyle/>
          <a:p>
            <a:pPr defTabSz="761970">
              <a:lnSpc>
                <a:spcPts val="1833"/>
              </a:lnSpc>
            </a:pPr>
            <a:r>
              <a:rPr lang="en-US" sz="1600" dirty="0">
                <a:solidFill>
                  <a:srgbClr val="2C2926"/>
                </a:solidFill>
                <a:latin typeface="Inter" pitchFamily="34" charset="0"/>
                <a:ea typeface="Inter" pitchFamily="34" charset="-122"/>
                <a:cs typeface="Inter" pitchFamily="34" charset="-120"/>
              </a:rPr>
              <a:t>The explosive post-war growth of medical research created unprecedented ethical problems. Physicians saw themselves as applied scientists marshalling technical resources against disease, often viewing patients as merely the locus of disease rather than individuals with preferences and rights.</a:t>
            </a:r>
            <a:endParaRPr lang="en-US" sz="1600" dirty="0">
              <a:solidFill>
                <a:prstClr val="black"/>
              </a:solidFill>
              <a:latin typeface="Calibri" panose="020F0502020204030204"/>
            </a:endParaRPr>
          </a:p>
        </p:txBody>
      </p:sp>
      <p:pic>
        <p:nvPicPr>
          <p:cNvPr id="17" name="Graphic 16">
            <a:extLst>
              <a:ext uri="{FF2B5EF4-FFF2-40B4-BE49-F238E27FC236}">
                <a16:creationId xmlns:a16="http://schemas.microsoft.com/office/drawing/2014/main" id="{4F4618E2-CB52-767F-EBFD-2B62B0A0B17A}"/>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18" name="Rectangle: Rounded Corners 17">
            <a:extLst>
              <a:ext uri="{FF2B5EF4-FFF2-40B4-BE49-F238E27FC236}">
                <a16:creationId xmlns:a16="http://schemas.microsoft.com/office/drawing/2014/main" id="{27DC8307-5085-EA8B-BE6F-78E32094FBD7}"/>
              </a:ext>
            </a:extLst>
          </p:cNvPr>
          <p:cNvSpPr/>
          <p:nvPr/>
        </p:nvSpPr>
        <p:spPr>
          <a:xfrm>
            <a:off x="564416" y="1057348"/>
            <a:ext cx="7023934" cy="4287616"/>
          </a:xfrm>
          <a:prstGeom prst="roundRect">
            <a:avLst>
              <a:gd name="adj" fmla="val 6140"/>
            </a:avLst>
          </a:prstGeom>
          <a:no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2192000" cy="2209800"/>
          </a:xfrm>
          <a:prstGeom prst="rect">
            <a:avLst/>
          </a:prstGeom>
        </p:spPr>
      </p:pic>
      <p:sp>
        <p:nvSpPr>
          <p:cNvPr id="3" name="Text 0"/>
          <p:cNvSpPr/>
          <p:nvPr/>
        </p:nvSpPr>
        <p:spPr>
          <a:xfrm>
            <a:off x="589261" y="2567583"/>
            <a:ext cx="7304484" cy="526058"/>
          </a:xfrm>
          <a:prstGeom prst="rect">
            <a:avLst/>
          </a:prstGeom>
          <a:noFill/>
          <a:ln/>
        </p:spPr>
        <p:txBody>
          <a:bodyPr wrap="none" lIns="0" tIns="0" rIns="0" bIns="0" rtlCol="0" anchor="t"/>
          <a:lstStyle/>
          <a:p>
            <a:pPr defTabSz="761970">
              <a:lnSpc>
                <a:spcPts val="4125"/>
              </a:lnSpc>
            </a:pPr>
            <a:r>
              <a:rPr lang="en-US" sz="3292" dirty="0">
                <a:solidFill>
                  <a:srgbClr val="2C2926"/>
                </a:solidFill>
                <a:latin typeface="Bricolage Grotesque Semi Bold" pitchFamily="34" charset="0"/>
                <a:ea typeface="Bricolage Grotesque Semi Bold" pitchFamily="34" charset="-122"/>
                <a:cs typeface="Bricolage Grotesque Semi Bold" pitchFamily="34" charset="-120"/>
              </a:rPr>
              <a:t>Patient Rights and Consumer Rights</a:t>
            </a:r>
            <a:endParaRPr lang="en-US" sz="3292" dirty="0">
              <a:solidFill>
                <a:prstClr val="black"/>
              </a:solidFill>
              <a:latin typeface="Calibri" panose="020F0502020204030204"/>
            </a:endParaRPr>
          </a:p>
        </p:txBody>
      </p:sp>
      <p:sp>
        <p:nvSpPr>
          <p:cNvPr id="4" name="Shape 1"/>
          <p:cNvSpPr/>
          <p:nvPr/>
        </p:nvSpPr>
        <p:spPr>
          <a:xfrm>
            <a:off x="589260" y="3346153"/>
            <a:ext cx="3558977" cy="2053828"/>
          </a:xfrm>
          <a:prstGeom prst="roundRect">
            <a:avLst>
              <a:gd name="adj" fmla="val 3443"/>
            </a:avLst>
          </a:prstGeom>
          <a:solidFill>
            <a:srgbClr val="FFFFFF"/>
          </a:solidFill>
          <a:ln w="7620">
            <a:solidFill>
              <a:srgbClr val="669BBC"/>
            </a:solidFill>
            <a:prstDash val="solid"/>
          </a:ln>
        </p:spPr>
        <p:txBody>
          <a:bodyPr/>
          <a:lstStyle/>
          <a:p>
            <a:pPr defTabSz="761970"/>
            <a:endParaRPr lang="en-US" b="1">
              <a:solidFill>
                <a:prstClr val="black"/>
              </a:solidFill>
              <a:latin typeface="Calibri" panose="020F0502020204030204"/>
            </a:endParaRPr>
          </a:p>
        </p:txBody>
      </p:sp>
      <p:sp>
        <p:nvSpPr>
          <p:cNvPr id="5" name="Text 2"/>
          <p:cNvSpPr/>
          <p:nvPr/>
        </p:nvSpPr>
        <p:spPr>
          <a:xfrm>
            <a:off x="763885" y="3520778"/>
            <a:ext cx="2104628" cy="263029"/>
          </a:xfrm>
          <a:prstGeom prst="rect">
            <a:avLst/>
          </a:prstGeom>
          <a:noFill/>
          <a:ln/>
        </p:spPr>
        <p:txBody>
          <a:bodyPr wrap="none" lIns="0" tIns="0" rIns="0" bIns="0" rtlCol="0" anchor="t"/>
          <a:lstStyle/>
          <a:p>
            <a:pPr defTabSz="761970">
              <a:lnSpc>
                <a:spcPts val="2042"/>
              </a:lnSpc>
            </a:pPr>
            <a:r>
              <a:rPr lang="en-US" b="1" dirty="0">
                <a:solidFill>
                  <a:srgbClr val="2C2926"/>
                </a:solidFill>
                <a:latin typeface="Bricolage Grotesque Semi Bold" pitchFamily="34" charset="0"/>
                <a:ea typeface="Bricolage Grotesque Semi Bold" pitchFamily="34" charset="-122"/>
                <a:cs typeface="Bricolage Grotesque Semi Bold" pitchFamily="34" charset="-120"/>
              </a:rPr>
              <a:t>1957 Salgo Case</a:t>
            </a:r>
            <a:endParaRPr lang="en-US" b="1" dirty="0">
              <a:solidFill>
                <a:prstClr val="black"/>
              </a:solidFill>
              <a:latin typeface="Calibri" panose="020F0502020204030204"/>
            </a:endParaRPr>
          </a:p>
        </p:txBody>
      </p:sp>
      <p:sp>
        <p:nvSpPr>
          <p:cNvPr id="6" name="Text 3"/>
          <p:cNvSpPr/>
          <p:nvPr/>
        </p:nvSpPr>
        <p:spPr>
          <a:xfrm>
            <a:off x="763885" y="3884811"/>
            <a:ext cx="3209727" cy="1077516"/>
          </a:xfrm>
          <a:prstGeom prst="rect">
            <a:avLst/>
          </a:prstGeom>
          <a:noFill/>
          <a:ln/>
        </p:spPr>
        <p:txBody>
          <a:bodyPr wrap="square" lIns="0" tIns="0" rIns="0" bIns="0" rtlCol="0" anchor="t"/>
          <a:lstStyle/>
          <a:p>
            <a:pPr defTabSz="761970">
              <a:lnSpc>
                <a:spcPts val="2083"/>
              </a:lnSpc>
            </a:pPr>
            <a:r>
              <a:rPr lang="en-US" sz="1600" dirty="0">
                <a:solidFill>
                  <a:srgbClr val="2C2926"/>
                </a:solidFill>
                <a:latin typeface="Inter" pitchFamily="34" charset="0"/>
                <a:ea typeface="Inter" pitchFamily="34" charset="-122"/>
                <a:cs typeface="Inter" pitchFamily="34" charset="-120"/>
              </a:rPr>
              <a:t>Courts recognized that physicians' unilateral decisions could conflict with patients' interests, establishing the legal doctrine of "informed consent"</a:t>
            </a:r>
            <a:endParaRPr lang="en-US" sz="1600" dirty="0">
              <a:solidFill>
                <a:prstClr val="black"/>
              </a:solidFill>
              <a:latin typeface="Calibri" panose="020F0502020204030204"/>
            </a:endParaRPr>
          </a:p>
        </p:txBody>
      </p:sp>
      <p:sp>
        <p:nvSpPr>
          <p:cNvPr id="7" name="Shape 4"/>
          <p:cNvSpPr/>
          <p:nvPr/>
        </p:nvSpPr>
        <p:spPr>
          <a:xfrm>
            <a:off x="4316512" y="3346153"/>
            <a:ext cx="3558977" cy="2053828"/>
          </a:xfrm>
          <a:prstGeom prst="roundRect">
            <a:avLst>
              <a:gd name="adj" fmla="val 3443"/>
            </a:avLst>
          </a:prstGeom>
          <a:solidFill>
            <a:srgbClr val="FFFFFF"/>
          </a:solidFill>
          <a:ln w="7620">
            <a:solidFill>
              <a:srgbClr val="669BBC"/>
            </a:solidFill>
            <a:prstDash val="solid"/>
          </a:ln>
        </p:spPr>
        <p:txBody>
          <a:bodyPr/>
          <a:lstStyle/>
          <a:p>
            <a:pPr defTabSz="761970"/>
            <a:endParaRPr lang="en-US" b="1">
              <a:solidFill>
                <a:prstClr val="black"/>
              </a:solidFill>
              <a:latin typeface="Calibri" panose="020F0502020204030204"/>
            </a:endParaRPr>
          </a:p>
        </p:txBody>
      </p:sp>
      <p:sp>
        <p:nvSpPr>
          <p:cNvPr id="8" name="Text 5"/>
          <p:cNvSpPr/>
          <p:nvPr/>
        </p:nvSpPr>
        <p:spPr>
          <a:xfrm>
            <a:off x="4491137" y="3520778"/>
            <a:ext cx="3209727" cy="526058"/>
          </a:xfrm>
          <a:prstGeom prst="rect">
            <a:avLst/>
          </a:prstGeom>
          <a:noFill/>
          <a:ln/>
        </p:spPr>
        <p:txBody>
          <a:bodyPr wrap="square" lIns="0" tIns="0" rIns="0" bIns="0" rtlCol="0" anchor="t"/>
          <a:lstStyle/>
          <a:p>
            <a:pPr defTabSz="761970">
              <a:lnSpc>
                <a:spcPts val="2042"/>
              </a:lnSpc>
            </a:pPr>
            <a:r>
              <a:rPr lang="en-US" b="1" dirty="0">
                <a:solidFill>
                  <a:srgbClr val="2C2926"/>
                </a:solidFill>
                <a:latin typeface="Bricolage Grotesque Semi Bold" pitchFamily="34" charset="0"/>
                <a:ea typeface="Bricolage Grotesque Semi Bold" pitchFamily="34" charset="-122"/>
                <a:cs typeface="Bricolage Grotesque Semi Bold" pitchFamily="34" charset="-120"/>
              </a:rPr>
              <a:t>1962 Kennedy's Consumer Rights</a:t>
            </a:r>
            <a:endParaRPr lang="en-US" b="1" dirty="0">
              <a:solidFill>
                <a:prstClr val="black"/>
              </a:solidFill>
              <a:latin typeface="Calibri" panose="020F0502020204030204"/>
            </a:endParaRPr>
          </a:p>
        </p:txBody>
      </p:sp>
      <p:sp>
        <p:nvSpPr>
          <p:cNvPr id="9" name="Text 6"/>
          <p:cNvSpPr/>
          <p:nvPr/>
        </p:nvSpPr>
        <p:spPr>
          <a:xfrm>
            <a:off x="4491137" y="4147840"/>
            <a:ext cx="3209727" cy="808137"/>
          </a:xfrm>
          <a:prstGeom prst="rect">
            <a:avLst/>
          </a:prstGeom>
          <a:noFill/>
          <a:ln/>
        </p:spPr>
        <p:txBody>
          <a:bodyPr wrap="square" lIns="0" tIns="0" rIns="0" bIns="0" rtlCol="0" anchor="t"/>
          <a:lstStyle/>
          <a:p>
            <a:pPr defTabSz="761970">
              <a:lnSpc>
                <a:spcPts val="2083"/>
              </a:lnSpc>
            </a:pPr>
            <a:r>
              <a:rPr lang="en-US" sz="1600" dirty="0">
                <a:solidFill>
                  <a:srgbClr val="2C2926"/>
                </a:solidFill>
                <a:latin typeface="Inter" pitchFamily="34" charset="0"/>
                <a:ea typeface="Inter" pitchFamily="34" charset="-122"/>
                <a:cs typeface="Inter" pitchFamily="34" charset="-120"/>
              </a:rPr>
              <a:t>President Kennedy defined four consumer rights: safety, information, choice, and to be heard</a:t>
            </a:r>
            <a:endParaRPr lang="en-US" sz="1600" dirty="0">
              <a:solidFill>
                <a:prstClr val="black"/>
              </a:solidFill>
              <a:latin typeface="Calibri" panose="020F0502020204030204"/>
            </a:endParaRPr>
          </a:p>
        </p:txBody>
      </p:sp>
      <p:sp>
        <p:nvSpPr>
          <p:cNvPr id="10" name="Shape 7"/>
          <p:cNvSpPr/>
          <p:nvPr/>
        </p:nvSpPr>
        <p:spPr>
          <a:xfrm>
            <a:off x="8043763" y="3346153"/>
            <a:ext cx="3558977" cy="2053828"/>
          </a:xfrm>
          <a:prstGeom prst="roundRect">
            <a:avLst>
              <a:gd name="adj" fmla="val 3443"/>
            </a:avLst>
          </a:prstGeom>
          <a:solidFill>
            <a:srgbClr val="FFFFFF"/>
          </a:solidFill>
          <a:ln w="7620">
            <a:solidFill>
              <a:srgbClr val="669BBC"/>
            </a:solidFill>
            <a:prstDash val="solid"/>
          </a:ln>
        </p:spPr>
        <p:txBody>
          <a:bodyPr/>
          <a:lstStyle/>
          <a:p>
            <a:pPr defTabSz="761970"/>
            <a:endParaRPr lang="en-US" sz="1600" b="1">
              <a:solidFill>
                <a:prstClr val="black"/>
              </a:solidFill>
              <a:latin typeface="Calibri" panose="020F0502020204030204"/>
            </a:endParaRPr>
          </a:p>
        </p:txBody>
      </p:sp>
      <p:sp>
        <p:nvSpPr>
          <p:cNvPr id="11" name="Text 8"/>
          <p:cNvSpPr/>
          <p:nvPr/>
        </p:nvSpPr>
        <p:spPr>
          <a:xfrm>
            <a:off x="8218388" y="3520778"/>
            <a:ext cx="3209727" cy="526058"/>
          </a:xfrm>
          <a:prstGeom prst="rect">
            <a:avLst/>
          </a:prstGeom>
          <a:noFill/>
          <a:ln/>
        </p:spPr>
        <p:txBody>
          <a:bodyPr wrap="square" lIns="0" tIns="0" rIns="0" bIns="0" rtlCol="0" anchor="t"/>
          <a:lstStyle/>
          <a:p>
            <a:pPr defTabSz="761970">
              <a:lnSpc>
                <a:spcPts val="2042"/>
              </a:lnSpc>
            </a:pPr>
            <a:r>
              <a:rPr lang="en-US" b="1" dirty="0">
                <a:solidFill>
                  <a:srgbClr val="2C2926"/>
                </a:solidFill>
                <a:latin typeface="Bricolage Grotesque Semi Bold" pitchFamily="34" charset="0"/>
                <a:ea typeface="Bricolage Grotesque Semi Bold" pitchFamily="34" charset="-122"/>
                <a:cs typeface="Bricolage Grotesque Semi Bold" pitchFamily="34" charset="-120"/>
              </a:rPr>
              <a:t>1965 Nader's "Unsafe at Any Speed"</a:t>
            </a:r>
            <a:endParaRPr lang="en-US" b="1" dirty="0">
              <a:solidFill>
                <a:prstClr val="black"/>
              </a:solidFill>
              <a:latin typeface="Calibri" panose="020F0502020204030204"/>
            </a:endParaRPr>
          </a:p>
        </p:txBody>
      </p:sp>
      <p:sp>
        <p:nvSpPr>
          <p:cNvPr id="12" name="Text 9"/>
          <p:cNvSpPr/>
          <p:nvPr/>
        </p:nvSpPr>
        <p:spPr>
          <a:xfrm>
            <a:off x="8176184" y="4147840"/>
            <a:ext cx="3384352" cy="1077516"/>
          </a:xfrm>
          <a:prstGeom prst="rect">
            <a:avLst/>
          </a:prstGeom>
          <a:noFill/>
          <a:ln/>
        </p:spPr>
        <p:txBody>
          <a:bodyPr wrap="square" lIns="0" tIns="0" rIns="0" bIns="0" rtlCol="0" anchor="t"/>
          <a:lstStyle/>
          <a:p>
            <a:pPr defTabSz="761970">
              <a:lnSpc>
                <a:spcPts val="2083"/>
              </a:lnSpc>
            </a:pPr>
            <a:r>
              <a:rPr lang="en-US" sz="1600" dirty="0">
                <a:solidFill>
                  <a:srgbClr val="2C2926"/>
                </a:solidFill>
                <a:latin typeface="Inter" pitchFamily="34" charset="0"/>
                <a:ea typeface="Inter" pitchFamily="34" charset="-122"/>
                <a:cs typeface="Inter" pitchFamily="34" charset="-120"/>
              </a:rPr>
              <a:t>Seminal event in consumer rights movement, asserting that consumers should protect themselves against powerful organizations</a:t>
            </a:r>
            <a:endParaRPr lang="en-US" sz="1600" dirty="0">
              <a:solidFill>
                <a:prstClr val="black"/>
              </a:solidFill>
              <a:latin typeface="Calibri" panose="020F0502020204030204"/>
            </a:endParaRPr>
          </a:p>
        </p:txBody>
      </p:sp>
      <p:sp>
        <p:nvSpPr>
          <p:cNvPr id="13" name="Text 10"/>
          <p:cNvSpPr/>
          <p:nvPr/>
        </p:nvSpPr>
        <p:spPr>
          <a:xfrm>
            <a:off x="589260" y="5589389"/>
            <a:ext cx="11013480" cy="808137"/>
          </a:xfrm>
          <a:prstGeom prst="rect">
            <a:avLst/>
          </a:prstGeom>
          <a:noFill/>
          <a:ln/>
        </p:spPr>
        <p:txBody>
          <a:bodyPr wrap="square" lIns="0" tIns="0" rIns="0" bIns="0" rtlCol="0" anchor="t"/>
          <a:lstStyle/>
          <a:p>
            <a:pPr defTabSz="761970">
              <a:lnSpc>
                <a:spcPts val="2083"/>
              </a:lnSpc>
            </a:pPr>
            <a:r>
              <a:rPr lang="en-US" sz="1600" dirty="0">
                <a:solidFill>
                  <a:srgbClr val="2C2926"/>
                </a:solidFill>
                <a:latin typeface="Inter" pitchFamily="34" charset="0"/>
                <a:ea typeface="Inter" pitchFamily="34" charset="-122"/>
                <a:cs typeface="Inter" pitchFamily="34" charset="-120"/>
              </a:rPr>
              <a:t>The consumer rights movement significantly shaped bioethics. Kennedy's landmark address defined consumer rights, while Nader's work established an ideology that consumers should assert their rights against powerful organizations. This framework would soon be applied to the doctor-patient relationship, challenging physicians' traditional authority.</a:t>
            </a:r>
            <a:endParaRPr lang="en-US" sz="1600" dirty="0">
              <a:solidFill>
                <a:prstClr val="black"/>
              </a:solidFill>
              <a:latin typeface="Calibri" panose="020F0502020204030204"/>
            </a:endParaRPr>
          </a:p>
        </p:txBody>
      </p:sp>
      <p:sp>
        <p:nvSpPr>
          <p:cNvPr id="15" name="Rectangle 14">
            <a:extLst>
              <a:ext uri="{FF2B5EF4-FFF2-40B4-BE49-F238E27FC236}">
                <a16:creationId xmlns:a16="http://schemas.microsoft.com/office/drawing/2014/main" id="{D0D226DF-8D1F-EE28-C2D1-C0E8C539021A}"/>
              </a:ext>
            </a:extLst>
          </p:cNvPr>
          <p:cNvSpPr/>
          <p:nvPr/>
        </p:nvSpPr>
        <p:spPr>
          <a:xfrm>
            <a:off x="10705514" y="6217920"/>
            <a:ext cx="1486486" cy="64008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Graphic 15">
            <a:extLst>
              <a:ext uri="{FF2B5EF4-FFF2-40B4-BE49-F238E27FC236}">
                <a16:creationId xmlns:a16="http://schemas.microsoft.com/office/drawing/2014/main" id="{F254C11A-F82B-C3AD-0D7D-A3AECF1B31B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83307" y="866257"/>
            <a:ext cx="11025386" cy="1041797"/>
          </a:xfrm>
          <a:prstGeom prst="rect">
            <a:avLst/>
          </a:prstGeom>
          <a:noFill/>
          <a:ln/>
        </p:spPr>
        <p:txBody>
          <a:bodyPr wrap="square" lIns="0" tIns="0" rIns="0" bIns="0" rtlCol="0" anchor="t"/>
          <a:lstStyle/>
          <a:p>
            <a:pPr defTabSz="761970">
              <a:lnSpc>
                <a:spcPts val="4083"/>
              </a:lnSpc>
            </a:pPr>
            <a:r>
              <a:rPr lang="en-US" sz="3250" b="1" dirty="0">
                <a:solidFill>
                  <a:srgbClr val="2C2926"/>
                </a:solidFill>
                <a:latin typeface="Bricolage Grotesque Semi Bold" pitchFamily="34" charset="0"/>
                <a:ea typeface="Bricolage Grotesque Semi Bold" pitchFamily="34" charset="-122"/>
                <a:cs typeface="Bricolage Grotesque Semi Bold" pitchFamily="34" charset="-120"/>
              </a:rPr>
              <a:t>The Universal Declaration on Bioethics and Human Rights</a:t>
            </a:r>
            <a:endParaRPr lang="en-US" sz="3250" b="1" dirty="0">
              <a:solidFill>
                <a:prstClr val="black"/>
              </a:solidFill>
              <a:latin typeface="Calibri" panose="020F0502020204030204"/>
            </a:endParaRPr>
          </a:p>
        </p:txBody>
      </p:sp>
      <p:sp>
        <p:nvSpPr>
          <p:cNvPr id="3" name="Shape 1"/>
          <p:cNvSpPr/>
          <p:nvPr/>
        </p:nvSpPr>
        <p:spPr>
          <a:xfrm>
            <a:off x="1705122" y="1969661"/>
            <a:ext cx="604911" cy="781049"/>
          </a:xfrm>
          <a:prstGeom prst="roundRect">
            <a:avLst>
              <a:gd name="adj" fmla="val 7290"/>
            </a:avLst>
          </a:prstGeom>
          <a:solidFill>
            <a:srgbClr val="FFFFFF"/>
          </a:solidFill>
          <a:ln w="7620">
            <a:solidFill>
              <a:srgbClr val="669BBC"/>
            </a:solidFill>
            <a:prstDash val="solid"/>
          </a:ln>
        </p:spPr>
        <p:txBody>
          <a:bodyPr/>
          <a:lstStyle/>
          <a:p>
            <a:pPr defTabSz="761970"/>
            <a:endParaRPr lang="en-US" sz="1500">
              <a:solidFill>
                <a:prstClr val="black"/>
              </a:solidFill>
              <a:latin typeface="Calibri" panose="020F0502020204030204"/>
            </a:endParaRPr>
          </a:p>
        </p:txBody>
      </p:sp>
      <p:sp>
        <p:nvSpPr>
          <p:cNvPr id="4" name="Text 2"/>
          <p:cNvSpPr/>
          <p:nvPr/>
        </p:nvSpPr>
        <p:spPr>
          <a:xfrm>
            <a:off x="1891332" y="2181105"/>
            <a:ext cx="234355" cy="292893"/>
          </a:xfrm>
          <a:prstGeom prst="rect">
            <a:avLst/>
          </a:prstGeom>
          <a:noFill/>
          <a:ln/>
        </p:spPr>
        <p:txBody>
          <a:bodyPr wrap="none" lIns="0" tIns="0" rIns="0" bIns="0" rtlCol="0" anchor="t"/>
          <a:lstStyle/>
          <a:p>
            <a:pPr algn="ctr" defTabSz="761970">
              <a:lnSpc>
                <a:spcPts val="2917"/>
              </a:lnSpc>
            </a:pPr>
            <a:r>
              <a:rPr lang="en-US" sz="1833" dirty="0">
                <a:solidFill>
                  <a:srgbClr val="2C2926"/>
                </a:solidFill>
                <a:latin typeface="Bricolage Grotesque Semi Bold" pitchFamily="34" charset="0"/>
                <a:ea typeface="Bricolage Grotesque Semi Bold" pitchFamily="34" charset="-122"/>
                <a:cs typeface="Bricolage Grotesque Semi Bold" pitchFamily="34" charset="-120"/>
              </a:rPr>
              <a:t>1</a:t>
            </a:r>
            <a:endParaRPr lang="en-US" sz="1833" dirty="0">
              <a:solidFill>
                <a:prstClr val="black"/>
              </a:solidFill>
              <a:latin typeface="Calibri" panose="020F0502020204030204"/>
            </a:endParaRPr>
          </a:p>
        </p:txBody>
      </p:sp>
      <p:sp>
        <p:nvSpPr>
          <p:cNvPr id="5" name="Text 3"/>
          <p:cNvSpPr/>
          <p:nvPr/>
        </p:nvSpPr>
        <p:spPr>
          <a:xfrm>
            <a:off x="2587427" y="1999953"/>
            <a:ext cx="2505078" cy="227739"/>
          </a:xfrm>
          <a:prstGeom prst="rect">
            <a:avLst/>
          </a:prstGeom>
          <a:noFill/>
          <a:ln>
            <a:solidFill>
              <a:srgbClr val="88A9BD"/>
            </a:solidFill>
          </a:ln>
        </p:spPr>
        <p:txBody>
          <a:bodyPr wrap="none" lIns="0" tIns="0" rIns="0" bIns="0" rtlCol="0" anchor="t"/>
          <a:lstStyle/>
          <a:p>
            <a:pPr defTabSz="761970">
              <a:lnSpc>
                <a:spcPts val="2042"/>
              </a:lnSpc>
            </a:pPr>
            <a:r>
              <a:rPr lang="en-US" sz="2000" b="1" dirty="0">
                <a:solidFill>
                  <a:srgbClr val="2C2926"/>
                </a:solidFill>
                <a:latin typeface="Bricolage Grotesque Semi Bold" pitchFamily="34" charset="0"/>
                <a:ea typeface="Bricolage Grotesque Semi Bold" pitchFamily="34" charset="-122"/>
                <a:cs typeface="Bricolage Grotesque Semi Bold" pitchFamily="34" charset="-120"/>
              </a:rPr>
              <a:t>Original Four Principles</a:t>
            </a:r>
            <a:endParaRPr lang="en-US" sz="2000" b="1" dirty="0">
              <a:solidFill>
                <a:prstClr val="black"/>
              </a:solidFill>
              <a:latin typeface="Calibri" panose="020F0502020204030204"/>
            </a:endParaRPr>
          </a:p>
        </p:txBody>
      </p:sp>
      <p:sp>
        <p:nvSpPr>
          <p:cNvPr id="6" name="Text 4"/>
          <p:cNvSpPr/>
          <p:nvPr/>
        </p:nvSpPr>
        <p:spPr>
          <a:xfrm>
            <a:off x="2587427" y="2360315"/>
            <a:ext cx="8219678" cy="254099"/>
          </a:xfrm>
          <a:prstGeom prst="rect">
            <a:avLst/>
          </a:prstGeom>
          <a:noFill/>
          <a:ln>
            <a:solidFill>
              <a:srgbClr val="88A9BD"/>
            </a:solidFill>
          </a:ln>
        </p:spPr>
        <p:txBody>
          <a:bodyPr wrap="none" lIns="0" tIns="0" rIns="0" bIns="0" rtlCol="0" anchor="t"/>
          <a:lstStyle/>
          <a:p>
            <a:pPr defTabSz="761970">
              <a:lnSpc>
                <a:spcPts val="2083"/>
              </a:lnSpc>
            </a:pPr>
            <a:r>
              <a:rPr lang="en-US" sz="1600" dirty="0">
                <a:solidFill>
                  <a:srgbClr val="2C2926"/>
                </a:solidFill>
                <a:latin typeface="Inter" pitchFamily="34" charset="0"/>
                <a:ea typeface="Inter" pitchFamily="34" charset="-122"/>
                <a:cs typeface="Inter" pitchFamily="34" charset="-120"/>
              </a:rPr>
              <a:t>Autonomy, beneficence, nonmaleficence, and justice - the foundation of principlist bioethics</a:t>
            </a:r>
            <a:endParaRPr lang="en-US" sz="1600" dirty="0">
              <a:solidFill>
                <a:prstClr val="black"/>
              </a:solidFill>
              <a:latin typeface="Calibri" panose="020F0502020204030204"/>
            </a:endParaRPr>
          </a:p>
        </p:txBody>
      </p:sp>
      <p:sp>
        <p:nvSpPr>
          <p:cNvPr id="8" name="Shape 6"/>
          <p:cNvSpPr/>
          <p:nvPr/>
        </p:nvSpPr>
        <p:spPr>
          <a:xfrm>
            <a:off x="3456782" y="3012275"/>
            <a:ext cx="647115" cy="1041796"/>
          </a:xfrm>
          <a:prstGeom prst="roundRect">
            <a:avLst>
              <a:gd name="adj" fmla="val 5706"/>
            </a:avLst>
          </a:prstGeom>
          <a:solidFill>
            <a:srgbClr val="FFFFFF"/>
          </a:solidFill>
          <a:ln w="7620">
            <a:solidFill>
              <a:srgbClr val="669BBC"/>
            </a:solidFill>
            <a:prstDash val="solid"/>
          </a:ln>
        </p:spPr>
        <p:txBody>
          <a:bodyPr/>
          <a:lstStyle/>
          <a:p>
            <a:pPr defTabSz="761970"/>
            <a:endParaRPr lang="en-US" sz="1500" dirty="0">
              <a:solidFill>
                <a:prstClr val="black"/>
              </a:solidFill>
              <a:latin typeface="Calibri" panose="020F0502020204030204"/>
            </a:endParaRPr>
          </a:p>
        </p:txBody>
      </p:sp>
      <p:sp>
        <p:nvSpPr>
          <p:cNvPr id="9" name="Text 7"/>
          <p:cNvSpPr/>
          <p:nvPr/>
        </p:nvSpPr>
        <p:spPr>
          <a:xfrm>
            <a:off x="3682297" y="3343870"/>
            <a:ext cx="234355" cy="292893"/>
          </a:xfrm>
          <a:prstGeom prst="rect">
            <a:avLst/>
          </a:prstGeom>
          <a:noFill/>
          <a:ln/>
        </p:spPr>
        <p:txBody>
          <a:bodyPr wrap="none" lIns="0" tIns="0" rIns="0" bIns="0" rtlCol="0" anchor="t"/>
          <a:lstStyle/>
          <a:p>
            <a:pPr algn="ctr" defTabSz="761970">
              <a:lnSpc>
                <a:spcPts val="2917"/>
              </a:lnSpc>
            </a:pPr>
            <a:r>
              <a:rPr lang="en-US" sz="1833" dirty="0">
                <a:solidFill>
                  <a:srgbClr val="2C2926"/>
                </a:solidFill>
                <a:latin typeface="Bricolage Grotesque Semi Bold" pitchFamily="34" charset="0"/>
                <a:ea typeface="Bricolage Grotesque Semi Bold" pitchFamily="34" charset="-122"/>
                <a:cs typeface="Bricolage Grotesque Semi Bold" pitchFamily="34" charset="-120"/>
              </a:rPr>
              <a:t>2</a:t>
            </a:r>
            <a:endParaRPr lang="en-US" sz="1833" dirty="0">
              <a:solidFill>
                <a:prstClr val="black"/>
              </a:solidFill>
              <a:latin typeface="Calibri" panose="020F0502020204030204"/>
            </a:endParaRPr>
          </a:p>
        </p:txBody>
      </p:sp>
      <p:sp>
        <p:nvSpPr>
          <p:cNvPr id="10" name="Text 8"/>
          <p:cNvSpPr/>
          <p:nvPr/>
        </p:nvSpPr>
        <p:spPr>
          <a:xfrm>
            <a:off x="4424958" y="3043436"/>
            <a:ext cx="2083395" cy="260449"/>
          </a:xfrm>
          <a:prstGeom prst="rect">
            <a:avLst/>
          </a:prstGeom>
          <a:noFill/>
          <a:ln>
            <a:solidFill>
              <a:srgbClr val="88A9BD"/>
            </a:solidFill>
          </a:ln>
        </p:spPr>
        <p:txBody>
          <a:bodyPr wrap="none" lIns="0" tIns="0" rIns="0" bIns="0" rtlCol="0" anchor="t"/>
          <a:lstStyle/>
          <a:p>
            <a:pPr defTabSz="761970">
              <a:lnSpc>
                <a:spcPts val="2042"/>
              </a:lnSpc>
            </a:pPr>
            <a:r>
              <a:rPr lang="en-US" sz="2000" b="1" dirty="0">
                <a:solidFill>
                  <a:srgbClr val="2C2926"/>
                </a:solidFill>
                <a:latin typeface="Bricolage Grotesque Semi Bold" pitchFamily="34" charset="0"/>
                <a:ea typeface="Bricolage Grotesque Semi Bold" pitchFamily="34" charset="-122"/>
                <a:cs typeface="Bricolage Grotesque Semi Bold" pitchFamily="34" charset="-120"/>
              </a:rPr>
              <a:t>Extended Principles</a:t>
            </a:r>
            <a:endParaRPr lang="en-US" sz="2000" b="1" dirty="0">
              <a:solidFill>
                <a:prstClr val="black"/>
              </a:solidFill>
              <a:latin typeface="Calibri" panose="020F0502020204030204"/>
            </a:endParaRPr>
          </a:p>
        </p:txBody>
      </p:sp>
      <p:sp>
        <p:nvSpPr>
          <p:cNvPr id="11" name="Text 9"/>
          <p:cNvSpPr/>
          <p:nvPr/>
        </p:nvSpPr>
        <p:spPr>
          <a:xfrm>
            <a:off x="4424957" y="3403798"/>
            <a:ext cx="7017147" cy="533400"/>
          </a:xfrm>
          <a:prstGeom prst="rect">
            <a:avLst/>
          </a:prstGeom>
          <a:noFill/>
          <a:ln>
            <a:solidFill>
              <a:srgbClr val="88A9BD"/>
            </a:solidFill>
          </a:ln>
        </p:spPr>
        <p:txBody>
          <a:bodyPr wrap="square" lIns="0" tIns="0" rIns="0" bIns="0" rtlCol="0" anchor="t"/>
          <a:lstStyle/>
          <a:p>
            <a:pPr defTabSz="761970">
              <a:lnSpc>
                <a:spcPts val="2083"/>
              </a:lnSpc>
            </a:pPr>
            <a:r>
              <a:rPr lang="en-US" sz="1600" dirty="0">
                <a:solidFill>
                  <a:srgbClr val="2C2926"/>
                </a:solidFill>
                <a:latin typeface="Inter" pitchFamily="34" charset="0"/>
                <a:ea typeface="Inter" pitchFamily="34" charset="-122"/>
                <a:cs typeface="Inter" pitchFamily="34" charset="-120"/>
              </a:rPr>
              <a:t>Cultural diversity, solidarity, social responsibility, sharing benefits, protecting future generations</a:t>
            </a:r>
            <a:endParaRPr lang="en-US" sz="1600" dirty="0">
              <a:solidFill>
                <a:prstClr val="black"/>
              </a:solidFill>
              <a:latin typeface="Calibri" panose="020F0502020204030204"/>
            </a:endParaRPr>
          </a:p>
        </p:txBody>
      </p:sp>
      <p:sp>
        <p:nvSpPr>
          <p:cNvPr id="13" name="Shape 11"/>
          <p:cNvSpPr/>
          <p:nvPr/>
        </p:nvSpPr>
        <p:spPr>
          <a:xfrm>
            <a:off x="5282297" y="4310687"/>
            <a:ext cx="647115" cy="936695"/>
          </a:xfrm>
          <a:prstGeom prst="roundRect">
            <a:avLst>
              <a:gd name="adj" fmla="val 5706"/>
            </a:avLst>
          </a:prstGeom>
          <a:solidFill>
            <a:srgbClr val="FFFFFF"/>
          </a:solidFill>
          <a:ln w="7620">
            <a:solidFill>
              <a:srgbClr val="669BBC"/>
            </a:solidFill>
            <a:prstDash val="solid"/>
          </a:ln>
        </p:spPr>
        <p:txBody>
          <a:bodyPr/>
          <a:lstStyle/>
          <a:p>
            <a:pPr defTabSz="761970"/>
            <a:endParaRPr lang="en-US" sz="1500">
              <a:solidFill>
                <a:prstClr val="black"/>
              </a:solidFill>
              <a:latin typeface="Calibri" panose="020F0502020204030204"/>
            </a:endParaRPr>
          </a:p>
        </p:txBody>
      </p:sp>
      <p:sp>
        <p:nvSpPr>
          <p:cNvPr id="14" name="Text 12"/>
          <p:cNvSpPr/>
          <p:nvPr/>
        </p:nvSpPr>
        <p:spPr>
          <a:xfrm>
            <a:off x="5473258" y="4654054"/>
            <a:ext cx="234355" cy="292893"/>
          </a:xfrm>
          <a:prstGeom prst="rect">
            <a:avLst/>
          </a:prstGeom>
          <a:noFill/>
          <a:ln/>
        </p:spPr>
        <p:txBody>
          <a:bodyPr wrap="none" lIns="0" tIns="0" rIns="0" bIns="0" rtlCol="0" anchor="t"/>
          <a:lstStyle/>
          <a:p>
            <a:pPr algn="ctr" defTabSz="761970">
              <a:lnSpc>
                <a:spcPts val="2917"/>
              </a:lnSpc>
            </a:pPr>
            <a:r>
              <a:rPr lang="en-US" sz="1833" dirty="0">
                <a:solidFill>
                  <a:srgbClr val="2C2926"/>
                </a:solidFill>
                <a:latin typeface="Bricolage Grotesque Semi Bold" pitchFamily="34" charset="0"/>
                <a:ea typeface="Bricolage Grotesque Semi Bold" pitchFamily="34" charset="-122"/>
                <a:cs typeface="Bricolage Grotesque Semi Bold" pitchFamily="34" charset="-120"/>
              </a:rPr>
              <a:t>3</a:t>
            </a:r>
            <a:endParaRPr lang="en-US" sz="1833" dirty="0">
              <a:solidFill>
                <a:prstClr val="black"/>
              </a:solidFill>
              <a:latin typeface="Calibri" panose="020F0502020204030204"/>
            </a:endParaRPr>
          </a:p>
        </p:txBody>
      </p:sp>
      <p:sp>
        <p:nvSpPr>
          <p:cNvPr id="15" name="Text 13"/>
          <p:cNvSpPr/>
          <p:nvPr/>
        </p:nvSpPr>
        <p:spPr>
          <a:xfrm>
            <a:off x="6262589" y="4353620"/>
            <a:ext cx="2557854" cy="300434"/>
          </a:xfrm>
          <a:prstGeom prst="rect">
            <a:avLst/>
          </a:prstGeom>
          <a:noFill/>
          <a:ln>
            <a:solidFill>
              <a:srgbClr val="88A9BD"/>
            </a:solidFill>
          </a:ln>
        </p:spPr>
        <p:txBody>
          <a:bodyPr wrap="none" lIns="0" tIns="0" rIns="0" bIns="0" rtlCol="0" anchor="t"/>
          <a:lstStyle/>
          <a:p>
            <a:pPr defTabSz="761970">
              <a:lnSpc>
                <a:spcPts val="2042"/>
              </a:lnSpc>
            </a:pPr>
            <a:r>
              <a:rPr lang="en-US" sz="2000" b="1" dirty="0">
                <a:solidFill>
                  <a:srgbClr val="2C2926"/>
                </a:solidFill>
                <a:latin typeface="Bricolage Grotesque Semi Bold" pitchFamily="34" charset="0"/>
                <a:ea typeface="Bricolage Grotesque Semi Bold" pitchFamily="34" charset="-122"/>
                <a:cs typeface="Bricolage Grotesque Semi Bold" pitchFamily="34" charset="-120"/>
              </a:rPr>
              <a:t>Global Implementation</a:t>
            </a:r>
            <a:endParaRPr lang="en-US" sz="2000" b="1" dirty="0">
              <a:solidFill>
                <a:prstClr val="black"/>
              </a:solidFill>
              <a:latin typeface="Calibri" panose="020F0502020204030204"/>
            </a:endParaRPr>
          </a:p>
        </p:txBody>
      </p:sp>
      <p:sp>
        <p:nvSpPr>
          <p:cNvPr id="16" name="Text 14"/>
          <p:cNvSpPr/>
          <p:nvPr/>
        </p:nvSpPr>
        <p:spPr>
          <a:xfrm>
            <a:off x="6262588" y="4713982"/>
            <a:ext cx="5179517" cy="533400"/>
          </a:xfrm>
          <a:prstGeom prst="rect">
            <a:avLst/>
          </a:prstGeom>
          <a:noFill/>
          <a:ln>
            <a:solidFill>
              <a:srgbClr val="88A9BD"/>
            </a:solidFill>
          </a:ln>
        </p:spPr>
        <p:txBody>
          <a:bodyPr wrap="square" lIns="0" tIns="0" rIns="0" bIns="0" rtlCol="0" anchor="t"/>
          <a:lstStyle/>
          <a:p>
            <a:pPr defTabSz="761970">
              <a:lnSpc>
                <a:spcPts val="2083"/>
              </a:lnSpc>
            </a:pPr>
            <a:r>
              <a:rPr lang="en-US" sz="1600" dirty="0">
                <a:solidFill>
                  <a:srgbClr val="2C2926"/>
                </a:solidFill>
                <a:latin typeface="Inter" pitchFamily="34" charset="0"/>
                <a:ea typeface="Inter" pitchFamily="34" charset="-122"/>
                <a:cs typeface="Inter" pitchFamily="34" charset="-120"/>
              </a:rPr>
              <a:t>UNESCO's ongoing challenge to "make the ethical principles a reality" in healthcare worldwide</a:t>
            </a:r>
            <a:endParaRPr lang="en-US" sz="1600" dirty="0">
              <a:solidFill>
                <a:prstClr val="black"/>
              </a:solidFill>
              <a:latin typeface="Calibri" panose="020F0502020204030204"/>
            </a:endParaRPr>
          </a:p>
        </p:txBody>
      </p:sp>
      <p:sp>
        <p:nvSpPr>
          <p:cNvPr id="18" name="Rectangle 17">
            <a:extLst>
              <a:ext uri="{FF2B5EF4-FFF2-40B4-BE49-F238E27FC236}">
                <a16:creationId xmlns:a16="http://schemas.microsoft.com/office/drawing/2014/main" id="{1553F56A-6EE1-3DF6-E127-9C8ABADD7D17}"/>
              </a:ext>
            </a:extLst>
          </p:cNvPr>
          <p:cNvSpPr/>
          <p:nvPr/>
        </p:nvSpPr>
        <p:spPr>
          <a:xfrm>
            <a:off x="10705514" y="6217920"/>
            <a:ext cx="1486486" cy="64008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 15"/>
          <p:cNvSpPr/>
          <p:nvPr/>
        </p:nvSpPr>
        <p:spPr>
          <a:xfrm>
            <a:off x="583307" y="5516985"/>
            <a:ext cx="11025386" cy="1041797"/>
          </a:xfrm>
          <a:prstGeom prst="rect">
            <a:avLst/>
          </a:prstGeom>
          <a:noFill/>
          <a:ln>
            <a:solidFill>
              <a:srgbClr val="88A9BD"/>
            </a:solidFill>
          </a:ln>
        </p:spPr>
        <p:txBody>
          <a:bodyPr wrap="square" lIns="0" tIns="0" rIns="0" bIns="0" rtlCol="0" anchor="t"/>
          <a:lstStyle/>
          <a:p>
            <a:pPr defTabSz="761970">
              <a:lnSpc>
                <a:spcPts val="2083"/>
              </a:lnSpc>
            </a:pPr>
            <a:r>
              <a:rPr lang="en-US" sz="1600" dirty="0">
                <a:solidFill>
                  <a:srgbClr val="2C2926"/>
                </a:solidFill>
                <a:latin typeface="Inter" pitchFamily="34" charset="0"/>
                <a:ea typeface="Inter" pitchFamily="34" charset="-122"/>
                <a:cs typeface="Inter" pitchFamily="34" charset="-120"/>
              </a:rPr>
              <a:t>The Universal Declaration on Bioethics and Human Rights, adopted by UNESCO in 2005, includes all four original principles and extends them with additional principles addressing broader social dimensions not covered in the original framework.</a:t>
            </a:r>
            <a:endParaRPr lang="en-US" sz="1600" dirty="0">
              <a:solidFill>
                <a:prstClr val="black"/>
              </a:solidFill>
              <a:latin typeface="Calibri" panose="020F0502020204030204"/>
            </a:endParaRPr>
          </a:p>
        </p:txBody>
      </p:sp>
      <p:sp>
        <p:nvSpPr>
          <p:cNvPr id="19" name="Rectangle 18">
            <a:extLst>
              <a:ext uri="{FF2B5EF4-FFF2-40B4-BE49-F238E27FC236}">
                <a16:creationId xmlns:a16="http://schemas.microsoft.com/office/drawing/2014/main" id="{533613BF-3AD2-81CE-E175-9473A34EA6AE}"/>
              </a:ext>
            </a:extLst>
          </p:cNvPr>
          <p:cNvSpPr/>
          <p:nvPr/>
        </p:nvSpPr>
        <p:spPr>
          <a:xfrm>
            <a:off x="2626179" y="500900"/>
            <a:ext cx="92047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0" name="Picture 19">
            <a:extLst>
              <a:ext uri="{FF2B5EF4-FFF2-40B4-BE49-F238E27FC236}">
                <a16:creationId xmlns:a16="http://schemas.microsoft.com/office/drawing/2014/main" id="{7C0FA70A-43D3-7354-59D8-01C840591ACF}"/>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2" name="Audio Recording 15 May 2025 at 11:53:05 PM">
            <a:hlinkClick r:id="" action="ppaction://media"/>
            <a:extLst>
              <a:ext uri="{FF2B5EF4-FFF2-40B4-BE49-F238E27FC236}">
                <a16:creationId xmlns:a16="http://schemas.microsoft.com/office/drawing/2014/main" id="{81D73A9B-C4E2-168B-E8D7-1A812D0142A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807105" y="5631483"/>
            <a:ext cx="812800" cy="812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6592" fill="hold"/>
                                        <p:tgtEl>
                                          <p:spTgt spid="2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2"/>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4156911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31B10392-1A39-4606-A496-EE4A3103F846}"/>
</file>

<file path=docProps/app.xml><?xml version="1.0" encoding="utf-8"?>
<Properties xmlns="http://schemas.openxmlformats.org/officeDocument/2006/extended-properties" xmlns:vt="http://schemas.openxmlformats.org/officeDocument/2006/docPropsVTypes">
  <TotalTime>251</TotalTime>
  <Words>1181</Words>
  <Application>Microsoft Office PowerPoint</Application>
  <PresentationFormat>Widescreen</PresentationFormat>
  <Paragraphs>170</Paragraphs>
  <Slides>22</Slides>
  <Notes>10</Notes>
  <HiddenSlides>0</HiddenSlides>
  <MMClips>1</MMClips>
  <ScaleCrop>false</ScaleCrop>
  <HeadingPairs>
    <vt:vector size="6" baseType="variant">
      <vt:variant>
        <vt:lpstr>Fonts Used</vt:lpstr>
      </vt:variant>
      <vt:variant>
        <vt:i4>15</vt:i4>
      </vt:variant>
      <vt:variant>
        <vt:lpstr>Theme</vt:lpstr>
      </vt:variant>
      <vt:variant>
        <vt:i4>2</vt:i4>
      </vt:variant>
      <vt:variant>
        <vt:lpstr>Slide Titles</vt:lpstr>
      </vt:variant>
      <vt:variant>
        <vt:i4>22</vt:i4>
      </vt:variant>
    </vt:vector>
  </HeadingPairs>
  <TitlesOfParts>
    <vt:vector size="39" baseType="lpstr">
      <vt:lpstr>Alexandria</vt:lpstr>
      <vt:lpstr>Arial</vt:lpstr>
      <vt:lpstr>Bricolage Grotesque Semi Bold</vt:lpstr>
      <vt:lpstr>Calibri</vt:lpstr>
      <vt:lpstr>Calibri Light</vt:lpstr>
      <vt:lpstr>Cambria</vt:lpstr>
      <vt:lpstr>Inter</vt:lpstr>
      <vt:lpstr>Open Sans</vt:lpstr>
      <vt:lpstr>Sakkal Majalla</vt:lpstr>
      <vt:lpstr>Simplified Arabic</vt:lpstr>
      <vt:lpstr>Symbol</vt:lpstr>
      <vt:lpstr>Tajawal ExtraBold</vt:lpstr>
      <vt:lpstr>Tajawal Medium</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ayadawaba365.el</cp:lastModifiedBy>
  <cp:revision>15</cp:revision>
  <dcterms:created xsi:type="dcterms:W3CDTF">2023-04-29T09:08:00Z</dcterms:created>
  <dcterms:modified xsi:type="dcterms:W3CDTF">2025-05-16T07:16:27Z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