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480" r:id="rId2"/>
    <p:sldId id="303" r:id="rId3"/>
    <p:sldId id="313" r:id="rId4"/>
    <p:sldId id="513" r:id="rId5"/>
    <p:sldId id="484" r:id="rId6"/>
    <p:sldId id="490" r:id="rId7"/>
    <p:sldId id="504" r:id="rId8"/>
    <p:sldId id="495" r:id="rId9"/>
    <p:sldId id="497" r:id="rId10"/>
    <p:sldId id="505" r:id="rId11"/>
    <p:sldId id="510" r:id="rId12"/>
    <p:sldId id="511" r:id="rId13"/>
    <p:sldId id="34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13"/>
            <p14:sldId id="484"/>
            <p14:sldId id="490"/>
            <p14:sldId id="504"/>
            <p14:sldId id="495"/>
            <p14:sldId id="497"/>
            <p14:sldId id="505"/>
            <p14:sldId id="510"/>
            <p14:sldId id="51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939052" y="-720725"/>
            <a:ext cx="6897734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60133" y="4039320"/>
            <a:ext cx="5505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60133" y="2329556"/>
            <a:ext cx="67789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7305040" y="-320675"/>
            <a:ext cx="6305752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655" y="222815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03860" y="-58058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907728" y="2756821"/>
            <a:ext cx="67560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6418" y="399431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856418" y="4805865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78167" y="961346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08128"/>
            <a:ext cx="8417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7-Assessment method.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8-Academic calendar.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219795"/>
            <a:ext cx="1118864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4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(Major Supply Chain)-Cairo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Professional consultant of applying Value Chain framework analysis at manufacturing companies.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5360" y="245783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69392" y="0"/>
            <a:ext cx="2616200" cy="12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9674" y="1071154"/>
            <a:ext cx="4128422" cy="516634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97548" y="1488392"/>
            <a:ext cx="11283278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4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2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 "Procurement and Supply Chain Management ” in the subject line.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4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Vimeo Meeting.</a:t>
            </a:r>
          </a:p>
          <a:p>
            <a:pPr lvl="0">
              <a:buClr>
                <a:srgbClr val="0070C0"/>
              </a:buClr>
              <a:buSzPts val="2800"/>
            </a:pPr>
            <a:endParaRPr lang="en-US" sz="2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Tuesday (</a:t>
            </a:r>
            <a:r>
              <a:rPr lang="en-US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9-10</a:t>
            </a: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PM ) Every Week.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01325"/>
            <a:ext cx="4128422" cy="544768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29919" y="1396700"/>
            <a:ext cx="11250905" cy="47269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400" kern="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outline the key features of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role of logistics and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how procurement adds value.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sourcing and the management of suppliers.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negotiation skills, practice and business benefits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appreciate the issues involved in contract &amp; tendering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consider world-class procurement to enhance business performance and sustainability.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34240" y="31654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85521"/>
            <a:ext cx="4128422" cy="536348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401" y="1076959"/>
            <a:ext cx="11474424" cy="5215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en-US" sz="2400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</a:t>
            </a: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/>
            <a:endParaRPr lang="en-US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the role of supply‐chain management and identify the impact of tangible and intangible components of supply chains.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to ensure the effective integration of supply‐chain components throughout the project life cycle.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Critique the issues associated with a given project supply chain and recommend appropriate adjustments to the project to account for these issues.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that reflects the company’s procurement needs.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Analyze different types of contracts and the risks associated with each type of contract and determine contract incentives.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and recommend best practices for vendor management and contract‐procurement monitoring.</a:t>
            </a:r>
          </a:p>
          <a:p>
            <a:pPr lvl="0" algn="just"/>
            <a:endParaRPr lang="en-US" sz="2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800" y="194417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988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40513"/>
            <a:ext cx="4128422" cy="540849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99440" y="1534160"/>
            <a:ext cx="10765246" cy="45895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3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Credit Hours.</a:t>
            </a:r>
            <a:endParaRPr lang="en-US" sz="1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and Supply Chain Management; Tenth Edition; by Kenneth Lysons &amp; Brian Farrington.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6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85572" y="355737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58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01092" y="18844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Units of Course Contents</a:t>
            </a:r>
          </a:p>
        </p:txBody>
      </p:sp>
      <p:graphicFrame>
        <p:nvGraphicFramePr>
          <p:cNvPr id="9" name="Google Shape;188;p27"/>
          <p:cNvGraphicFramePr/>
          <p:nvPr>
            <p:extLst>
              <p:ext uri="{D42A27DB-BD31-4B8C-83A1-F6EECF244321}">
                <p14:modId xmlns:p14="http://schemas.microsoft.com/office/powerpoint/2010/main" val="859088021"/>
              </p:ext>
            </p:extLst>
          </p:nvPr>
        </p:nvGraphicFramePr>
        <p:xfrm>
          <a:off x="208996" y="1182018"/>
          <a:ext cx="11854700" cy="521112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915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31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No.of.Weeks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Introduction to supply chain management.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Understanding logistics and supply chains.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The scope and influence of procurement.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Foundational knowledge of procurement.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Procurement Systems.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Sourcing and the management of suppliers.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Negotiation skills, practice and business benefits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84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8 -Tender </a:t>
                      </a: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 Contract </a:t>
                      </a: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10 -World-class procurement to enhance business performance and sustainability.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48787-7C6F-49DF-670E-878DFF7F10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8BFF7767-6F69-2EB4-EC6C-81B115160CEF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E66E30-E188-76F0-037A-98475D8FF3A1}"/>
              </a:ext>
            </a:extLst>
          </p:cNvPr>
          <p:cNvSpPr txBox="1"/>
          <p:nvPr/>
        </p:nvSpPr>
        <p:spPr>
          <a:xfrm>
            <a:off x="9710420" y="6375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Picture 4" descr="A blue and white rectangular box with white squares and black text">
            <a:extLst>
              <a:ext uri="{FF2B5EF4-FFF2-40B4-BE49-F238E27FC236}">
                <a16:creationId xmlns:a16="http://schemas.microsoft.com/office/drawing/2014/main" id="{E89A41E1-95CA-2337-B2D7-B6EA764DA1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495235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57580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522129" cy="966233"/>
          </a:xfrm>
          <a:prstGeom prst="rect">
            <a:avLst/>
          </a:prstGeom>
        </p:spPr>
      </p:pic>
      <p:pic>
        <p:nvPicPr>
          <p:cNvPr id="5" name="Picture 4" descr="A blue and white calendar with white text">
            <a:extLst>
              <a:ext uri="{FF2B5EF4-FFF2-40B4-BE49-F238E27FC236}">
                <a16:creationId xmlns:a16="http://schemas.microsoft.com/office/drawing/2014/main" id="{BF273B44-C2B5-2CD7-3C48-D0E5D3D78F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915719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750046" y="643128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5" name="Picture 4" descr="A blue and white page with text">
            <a:extLst>
              <a:ext uri="{FF2B5EF4-FFF2-40B4-BE49-F238E27FC236}">
                <a16:creationId xmlns:a16="http://schemas.microsoft.com/office/drawing/2014/main" id="{A67C3E8A-56A7-1E0C-20A2-171D213D24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90728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93013" y="2733004"/>
            <a:ext cx="3801492" cy="268053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0839907-9DEE-4034-9F0E-6DD42560AC2F}"/>
</file>

<file path=customXml/itemProps2.xml><?xml version="1.0" encoding="utf-8"?>
<ds:datastoreItem xmlns:ds="http://schemas.openxmlformats.org/officeDocument/2006/customXml" ds:itemID="{7D2CE4BC-BB97-406A-9CFD-3DD98664BFED}"/>
</file>

<file path=customXml/itemProps3.xml><?xml version="1.0" encoding="utf-8"?>
<ds:datastoreItem xmlns:ds="http://schemas.openxmlformats.org/officeDocument/2006/customXml" ds:itemID="{248B7885-97A7-4E1F-915A-6E1ADD875A85}"/>
</file>

<file path=docProps/app.xml><?xml version="1.0" encoding="utf-8"?>
<Properties xmlns="http://schemas.openxmlformats.org/officeDocument/2006/extended-properties" xmlns:vt="http://schemas.openxmlformats.org/officeDocument/2006/docPropsVTypes">
  <TotalTime>1934</TotalTime>
  <Words>643</Words>
  <Application>Microsoft Office PowerPoint</Application>
  <PresentationFormat>Widescreen</PresentationFormat>
  <Paragraphs>125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Noto Sans Symbols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 Tarek Mohamed</cp:lastModifiedBy>
  <cp:revision>69</cp:revision>
  <dcterms:created xsi:type="dcterms:W3CDTF">2023-04-29T09:08:23Z</dcterms:created>
  <dcterms:modified xsi:type="dcterms:W3CDTF">2025-05-29T20:40:37Z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