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78" r:id="rId7"/>
    <p:sldId id="271" r:id="rId8"/>
    <p:sldId id="532" r:id="rId9"/>
    <p:sldId id="533" r:id="rId10"/>
    <p:sldId id="534" r:id="rId11"/>
    <p:sldId id="535" r:id="rId12"/>
    <p:sldId id="276" r:id="rId13"/>
    <p:sldId id="752" r:id="rId14"/>
    <p:sldId id="753" r:id="rId15"/>
    <p:sldId id="785" r:id="rId16"/>
    <p:sldId id="786" r:id="rId17"/>
    <p:sldId id="787" r:id="rId18"/>
    <p:sldId id="788" r:id="rId19"/>
    <p:sldId id="789" r:id="rId20"/>
    <p:sldId id="790" r:id="rId21"/>
    <p:sldId id="791" r:id="rId22"/>
    <p:sldId id="792" r:id="rId23"/>
    <p:sldId id="793" r:id="rId24"/>
    <p:sldId id="794" r:id="rId25"/>
    <p:sldId id="795" r:id="rId26"/>
    <p:sldId id="796" r:id="rId27"/>
    <p:sldId id="797" r:id="rId28"/>
    <p:sldId id="798" r:id="rId29"/>
    <p:sldId id="799" r:id="rId30"/>
    <p:sldId id="800" r:id="rId31"/>
    <p:sldId id="801" r:id="rId32"/>
    <p:sldId id="802" r:id="rId33"/>
    <p:sldId id="803" r:id="rId34"/>
    <p:sldId id="804" r:id="rId35"/>
    <p:sldId id="805" r:id="rId36"/>
    <p:sldId id="806" r:id="rId37"/>
    <p:sldId id="807" r:id="rId38"/>
    <p:sldId id="808" r:id="rId39"/>
    <p:sldId id="809" r:id="rId40"/>
    <p:sldId id="810" r:id="rId41"/>
    <p:sldId id="811" r:id="rId42"/>
    <p:sldId id="812" r:id="rId43"/>
    <p:sldId id="818" r:id="rId44"/>
    <p:sldId id="813" r:id="rId45"/>
    <p:sldId id="814" r:id="rId46"/>
    <p:sldId id="57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752"/>
            <p14:sldId id="753"/>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807"/>
            <p14:sldId id="808"/>
            <p14:sldId id="809"/>
            <p14:sldId id="810"/>
            <p14:sldId id="811"/>
            <p14:sldId id="812"/>
            <p14:sldId id="818"/>
            <p14:sldId id="813"/>
            <p14:sldId id="814"/>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7315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a:t>
            </a: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9</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09</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30560"/>
            <a:ext cx="10240296" cy="6089937"/>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285750" marR="0" lvl="0" indent="-285750" algn="just" rtl="1">
              <a:lnSpc>
                <a:spcPct val="200000"/>
              </a:lnSpc>
              <a:spcBef>
                <a:spcPts val="600"/>
              </a:spcBef>
              <a:spcAft>
                <a:spcPts val="300"/>
              </a:spcAft>
              <a:buFont typeface="Wingdings" panose="05000000000000000000" pitchFamily="2" charset="2"/>
              <a:buChar char="v"/>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النطاق الإجرائي لمحاكمة الصحفيين والإعلاميين.</a:t>
            </a:r>
          </a:p>
          <a:p>
            <a:pPr marL="285750" marR="0" lvl="0" indent="-285750" algn="just" rtl="1">
              <a:lnSpc>
                <a:spcPct val="200000"/>
              </a:lnSpc>
              <a:spcBef>
                <a:spcPts val="600"/>
              </a:spcBef>
              <a:spcAft>
                <a:spcPts val="300"/>
              </a:spcAft>
              <a:buFont typeface="Wingdings" panose="05000000000000000000" pitchFamily="2" charset="2"/>
              <a:buChar char="v"/>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التحري والاستدلال.</a:t>
            </a:r>
          </a:p>
          <a:p>
            <a:pPr marL="285750" marR="0" lvl="0" indent="-285750" algn="just" rtl="1">
              <a:lnSpc>
                <a:spcPct val="200000"/>
              </a:lnSpc>
              <a:spcBef>
                <a:spcPts val="600"/>
              </a:spcBef>
              <a:spcAft>
                <a:spcPts val="300"/>
              </a:spcAft>
              <a:buFont typeface="Wingdings" panose="05000000000000000000" pitchFamily="2" charset="2"/>
              <a:buChar char="v"/>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التحقيق الابتدائي.</a:t>
            </a:r>
          </a:p>
          <a:p>
            <a:pPr marR="0" lvl="0" algn="just" rtl="1">
              <a:lnSpc>
                <a:spcPct val="150000"/>
              </a:lnSpc>
              <a:spcBef>
                <a:spcPts val="600"/>
              </a:spcBef>
              <a:spcAft>
                <a:spcPts val="300"/>
              </a:spcAft>
            </a:pP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014651" y="950303"/>
            <a:ext cx="5037519" cy="499304"/>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النظاق الإجرائي لمحاكمة الصحفيين والإعلاميين</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436740"/>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متى ارتكب المجرم جريمته، فلا بد من إحالته إلى الجهات القضائية لمحاكمته على فعلته، ومحاسبته على ما اقترفت يداه من خرق للنصوص القانونية، وهو ما ينطبق على أي جريمة؛ لكن معاقبة الجاني أو الفاعل في هذه الجريمة لا تكون جزافاً بل لا بد من وجود إجراءات معينة، وهو ما نصت عليه القوانين الإجرائية</a:t>
            </a:r>
            <a:r>
              <a:rPr lang="en-US" sz="1500" b="1" dirty="0">
                <a:latin typeface="ADLaM Display" panose="02010000000000000000" pitchFamily="2" charset="0"/>
                <a:ea typeface="ADLaM Display" panose="02010000000000000000" pitchFamily="2" charset="0"/>
                <a:cs typeface="ADLaM Display" panose="02010000000000000000" pitchFamily="2" charset="0"/>
              </a:rPr>
              <a:t>.</a:t>
            </a:r>
            <a:endParaRPr lang="ar-AE" sz="1500"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74836" y="3219774"/>
            <a:ext cx="8911483" cy="2480423"/>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DLaM Display" panose="02010000000000000000" pitchFamily="2" charset="0"/>
                <a:ea typeface="ADLaM Display" panose="02010000000000000000" pitchFamily="2" charset="0"/>
                <a:cs typeface="ADLaM Display" panose="02010000000000000000" pitchFamily="2" charset="0"/>
              </a:rPr>
              <a:t>ولا تثير الجرائم الإعلامية أية إشكاليات من ناحية الإجراءات إذا ما ارتكبت من خلال وسائل الإعلام التقليدية، أو بصورتها المنصوص عليها في </a:t>
            </a:r>
            <a:r>
              <a:rPr lang="ar-AE" sz="1600" b="1" dirty="0">
                <a:latin typeface="ADLaM Display" panose="02010000000000000000" pitchFamily="2" charset="0"/>
                <a:ea typeface="ADLaM Display" panose="02010000000000000000" pitchFamily="2" charset="0"/>
                <a:cs typeface="ADLaM Display" panose="02010000000000000000" pitchFamily="2" charset="0"/>
              </a:rPr>
              <a:t>قوانين والأنظمة الإعلام والنشر والصحافة</a:t>
            </a:r>
            <a:r>
              <a:rPr lang="ar-JO" sz="1600" b="1" dirty="0">
                <a:latin typeface="ADLaM Display" panose="02010000000000000000" pitchFamily="2" charset="0"/>
                <a:ea typeface="ADLaM Display" panose="02010000000000000000" pitchFamily="2" charset="0"/>
                <a:cs typeface="ADLaM Display" panose="02010000000000000000" pitchFamily="2" charset="0"/>
              </a:rPr>
              <a:t>، إلا أنها تثير العديد من الإشكاليات القانونية المتعلقة بالإثبات إذا ما ارتكبت بوسائل تقنية أو إلكترونية أو من خلال المنصات الرقمية الحديثة أو من خلال أنظمة الذكاء الاصطناعي وهو الأمر الذي لا يبحث فقط في كيفية الإثبات وإنما يناقش أصلاً مسؤولية القائمين على هذه المنصات الرقمية، وما هي الإجراءات الواجب اتباعها في مثل هذه الحالة، ومن هو الصحفي أو الإعلامي أو الناشط والإجراءات الخاصة به ما يجعلها مسائل غاية في التعقيد</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1137043"/>
          </a:xfrm>
          <a:prstGeom prst="rect">
            <a:avLst/>
          </a:prstGeom>
          <a:noFill/>
        </p:spPr>
        <p:txBody>
          <a:bodyPr wrap="square" rtlCol="0">
            <a:spAutoFit/>
          </a:bodyPr>
          <a:lstStyle/>
          <a:p>
            <a:pPr marL="342900" marR="0" lvl="0" indent="-342900" algn="ctr" rtl="1">
              <a:lnSpc>
                <a:spcPct val="200000"/>
              </a:lnSpc>
              <a:spcBef>
                <a:spcPts val="0"/>
              </a:spcBef>
              <a:spcAft>
                <a:spcPts val="0"/>
              </a:spcAft>
              <a:buFont typeface="Wingdings" panose="05000000000000000000" pitchFamily="2" charset="2"/>
              <a:buChar char="q"/>
            </a:pPr>
            <a:r>
              <a:rPr lang="ar-AE" sz="4000" b="1" dirty="0">
                <a:solidFill>
                  <a:srgbClr val="FF0000"/>
                </a:solidFill>
              </a:rPr>
              <a:t> مرحلة التحري عن الجريمة</a:t>
            </a:r>
            <a:endPar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222445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 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المرحلة الأولى في الحماية الإجرائية التي تقوم بها الجهات المختصة من أجل تحقيق مفهوم الحماية الإجرائية لأي حق من الحقوق. </a:t>
            </a:r>
            <a:endParaRPr lang="ar-AE" b="1" dirty="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2222403"/>
          </a:xfrm>
          <a:prstGeom prst="rect">
            <a:avLst/>
          </a:prstGeom>
          <a:noFill/>
        </p:spPr>
        <p:txBody>
          <a:bodyPr wrap="square" rtlCol="0">
            <a:spAutoFit/>
          </a:bodyPr>
          <a:lstStyle/>
          <a:p>
            <a:pPr algn="just" rtl="1">
              <a:lnSpc>
                <a:spcPct val="200000"/>
              </a:lnSpc>
            </a:pPr>
            <a:r>
              <a:rPr lang="ar-AE" b="1" dirty="0"/>
              <a:t>والتحري عن الجريمة يعد من أهم وأبرز الإجراءات التي تتبع من أجل الكشف عن الجريمة، ومعرفة الفاعل من قبل أشخاص مكلفون قانوناً للقيام بهذه المهمة، وشدة إجراءات التحري تتفق مع خطورة الجريمة، ومدى تأثيرها على المجتمع، أما الاستدلال فيعني أن تقوم الضابطة العدلية بجمع الأدلة من أجل الوصول إلى الفاعل أو الجاني الذي قام بارتكاب الفعل المجرم.</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وتعد مرحلة التحري والاستدلال في الجرائم التي ترتكب من خلال وسائل الإعلام سواء التقليدية أو غير التقليدية من المراحل المهمة جداً؛ ويعود ذلك إلى التطور الحاصل في وسائل الإعلام اليوم؛ إذ تعتمد وسائل الإعلام التقليدية منها اليوم وغير التقليدية على شبكة الإنترنت وأنظمة الذكاء الاصطناعي والمنصات الرقمية ومواقع التواصل الاجتماعي التي قد يواجه بدء مرحلة التحقيق والاستدلال فيها صعوبات بالغة، في ظل التطور السريع الذي تشهده هذه الوسائل.</a:t>
            </a:r>
            <a:endParaRPr lang="ar-AE" b="1" dirty="0">
              <a:ea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D0B6-33BF-E4A5-C97A-7C02D17CF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E5805-3404-15DF-B198-0747893B4CD7}"/>
              </a:ext>
            </a:extLst>
          </p:cNvPr>
          <p:cNvSpPr/>
          <p:nvPr/>
        </p:nvSpPr>
        <p:spPr>
          <a:xfrm>
            <a:off x="617279" y="1608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F66200-591F-0B5E-09C4-F92D366FF762}"/>
              </a:ext>
            </a:extLst>
          </p:cNvPr>
          <p:cNvSpPr txBox="1"/>
          <p:nvPr/>
        </p:nvSpPr>
        <p:spPr>
          <a:xfrm>
            <a:off x="1405601" y="3117248"/>
            <a:ext cx="9236075" cy="1196738"/>
          </a:xfrm>
          <a:prstGeom prst="rect">
            <a:avLst/>
          </a:prstGeom>
          <a:noFill/>
        </p:spPr>
        <p:txBody>
          <a:bodyPr wrap="square" rtlCol="0">
            <a:spAutoFit/>
          </a:bodyPr>
          <a:lstStyle/>
          <a:p>
            <a:pPr algn="ctr" rtl="1">
              <a:lnSpc>
                <a:spcPct val="150000"/>
              </a:lnSpc>
            </a:pPr>
            <a:r>
              <a:rPr lang="ar-AE" sz="3200" b="1" dirty="0">
                <a:solidFill>
                  <a:srgbClr val="FF0000"/>
                </a:solidFill>
              </a:rPr>
              <a:t>السلطة المختصة بالتحري والاستدلال في جرائم الإعلام</a:t>
            </a:r>
            <a:endParaRPr lang="en-AE" sz="3200" dirty="0">
              <a:solidFill>
                <a:srgbClr val="FF0000"/>
              </a:solidFill>
            </a:endParaRPr>
          </a:p>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8451385-CE76-E92D-5CE4-4CBFE3AC2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D5AEFD-E6A4-029E-3257-14E0318BA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332D17-0D96-CBE4-C158-00C19D384D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BCD281-D927-BF14-A174-960CF08BB3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9155256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32CC9-13AA-009F-EA3D-ACD32313C6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18C5B-F118-5FA4-C25E-11655507EA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5C66686-F631-2425-778C-3D3DD4DF53F8}"/>
              </a:ext>
            </a:extLst>
          </p:cNvPr>
          <p:cNvSpPr txBox="1"/>
          <p:nvPr/>
        </p:nvSpPr>
        <p:spPr>
          <a:xfrm>
            <a:off x="1425076" y="2462167"/>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الاستدلال هو البحث من أجل الوصول إلى الجاني، من دون البحث في عناصر الجريمة؛ وبالتالي الوصول إلى الجاني وضبط الأدوات التي استخدمت فيها بغض النظر عن مدى خطورتها  ، ومن أجل القيام بذلك هناك العديد من الأقسام داخل أجهزة الضابطة العدلية كما في بريطانيا، والولايات المتحدة الأمريكية  ، وفي قضايا الإعلام فإن الاستدلال والتحري عن الفاعل؛ يعني الاستدلال والتحري عن الصحفي بالمعنى القانوني، وهو ما ينسحب على وسائل الإعلام الرقمية. </a:t>
            </a:r>
          </a:p>
        </p:txBody>
      </p:sp>
      <p:pic>
        <p:nvPicPr>
          <p:cNvPr id="7" name="Graphic 21">
            <a:extLst>
              <a:ext uri="{FF2B5EF4-FFF2-40B4-BE49-F238E27FC236}">
                <a16:creationId xmlns:a16="http://schemas.microsoft.com/office/drawing/2014/main" id="{A391F633-C7A8-C3F5-6851-CFCEF092E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0E114A1-BE4D-61BD-5B70-73E65E7CB64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BC88EFC-4680-23F4-B2FD-388A9B5CFE4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BB3872-237F-9C26-2571-65EF34D21C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87450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069FA-B0E9-23DD-D46C-C6E05E3A63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8E502B-E497-4F7B-E3ED-F5A7D56F7C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CFC00F-FDCB-1F3D-361E-8A2D1D4DD1CE}"/>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وتختلف الوسائل التي ترتكب فيها الجرائم الإعلامية بين الوسائل التقليدية والتقنية الحديثة؛ فالإعلام التقليدي يستخدم أدوات يمكن ضبطها والتعامل معها لأنها في الغالب تعتمد على أدوات ملموسة مثل ماكينات القص والطباعة في الصحف، لكن المشكلة الأساسية تثور فيما يتعلق بالجرائم التي ترتكب من خلال وسائل الإعلام التقنية لصعوبة التحري والاستدلال فيها إلا من قبل ضابطة عدلية متخصصة.</a:t>
            </a:r>
          </a:p>
        </p:txBody>
      </p:sp>
      <p:pic>
        <p:nvPicPr>
          <p:cNvPr id="7" name="Graphic 21">
            <a:extLst>
              <a:ext uri="{FF2B5EF4-FFF2-40B4-BE49-F238E27FC236}">
                <a16:creationId xmlns:a16="http://schemas.microsoft.com/office/drawing/2014/main" id="{BDF9A170-E243-501C-864C-977F698BF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C477B2-173A-3784-ABBE-EE77706AAE6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2EE7448-C509-AF57-D058-D55ABE88E77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DD771F7-9293-9E63-C174-8CAF924000D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152903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6F0EF-B4BB-44C3-CC43-A2EFACEB60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ABAFE9-AA99-6E15-090D-9230356DFB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075919E-8337-5FB8-AB1B-3B81891EE40C}"/>
              </a:ext>
            </a:extLst>
          </p:cNvPr>
          <p:cNvSpPr txBox="1"/>
          <p:nvPr/>
        </p:nvSpPr>
        <p:spPr>
          <a:xfrm>
            <a:off x="1405602" y="2894118"/>
            <a:ext cx="9236075" cy="2535566"/>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وعملية الضبط في مرحلة التحري تتم إما من خلال الضبط العدلي أو الضبط الإداري والفارق بينهما هو أن الضبط العدلي يتم بعد وقوع الجريمة، بينما الضبط الإداري فإنه إجراء وقائي لمنع وقوع الجريمة، كما أن الضابطة العدلية تخضع للنيابة العامة؛ بينما تكون الضابطة الإدارية خاضعة للإدارة العامة، وغالبا ما تقوم الضابطة العدلية بإجراء تقسيمات داخلية للجهات المختصة للتحري والاستدلال في نوع معين من الجرائم كما هو الحال بالنسبة لوحدة مكافحة الجرائم الإلكترونية؛ التي يمكن لها أن تلعب دوراً في الجرائم المرتكبة عبر الوسائل التقنية، لكن ذلك لا ينفي الحاجة إلى وجود وحدة متخصصة بالجرائم الإعلامية لخصوصية هذا النوع من القضايا.</a:t>
            </a:r>
          </a:p>
        </p:txBody>
      </p:sp>
      <p:pic>
        <p:nvPicPr>
          <p:cNvPr id="7" name="Graphic 21">
            <a:extLst>
              <a:ext uri="{FF2B5EF4-FFF2-40B4-BE49-F238E27FC236}">
                <a16:creationId xmlns:a16="http://schemas.microsoft.com/office/drawing/2014/main" id="{40CCE349-90D2-579D-3D31-9E3955B0F5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3993E2D-097B-B7C7-883F-FB411D2B939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82A96D-2040-6355-B2AD-5D791ADE3C5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60337DC-F4DB-8A39-6115-941E04EC35C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1705389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BEB1C-2CB3-22CC-82A9-4B07EF6B9C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6BE41A-D00F-999F-382B-0FB9368857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7D7DCFB-BC3D-3090-EC62-EF106B28C373}"/>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تعد الجريمة المرتكبة بواسطة وسائل الإعلام ذات طبيعة خاصة؛ حيث تثور العديد من الاعتبارات بشأنها، فيما إذا كانت تنصب في إطار حرية الرأي والتعبير أم أنها جاءت بحسن نية لتحقيق المصلحة العامة  ، فضلاً عن كونها يمكن أن تقع بأكثر من وسيلة، وهذه الوسائل شهدت تطوراً كبيراً خلال السنوات الماضية.</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a:t>
            </a:r>
          </a:p>
        </p:txBody>
      </p:sp>
      <p:pic>
        <p:nvPicPr>
          <p:cNvPr id="7" name="Graphic 21">
            <a:extLst>
              <a:ext uri="{FF2B5EF4-FFF2-40B4-BE49-F238E27FC236}">
                <a16:creationId xmlns:a16="http://schemas.microsoft.com/office/drawing/2014/main" id="{9F134564-90FF-3217-3413-00B60EBDE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0A3F800-FAF4-3595-E1E2-5DED0168CE2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4EC3233-2600-324A-8B44-DCDDA453B61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3923630-8FA3-5C0E-7FAB-C3255FDC200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927600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2A379-485B-4C49-0AE2-67205DAC03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558F10-D52C-0AEA-3CFD-8574EF5AC7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D0CE126-50E8-CB4C-1AD5-344AAE93AB1E}"/>
              </a:ext>
            </a:extLst>
          </p:cNvPr>
          <p:cNvSpPr txBox="1"/>
          <p:nvPr/>
        </p:nvSpPr>
        <p:spPr>
          <a:xfrm>
            <a:off x="1405602" y="2894118"/>
            <a:ext cx="9236075" cy="2125069"/>
          </a:xfrm>
          <a:prstGeom prst="rect">
            <a:avLst/>
          </a:prstGeom>
          <a:noFill/>
        </p:spPr>
        <p:txBody>
          <a:bodyPr wrap="square" rtlCol="0">
            <a:spAutoFit/>
          </a:bodyPr>
          <a:lstStyle/>
          <a:p>
            <a:pPr algn="just" rtl="1">
              <a:lnSpc>
                <a:spcPct val="150000"/>
              </a:lnSpc>
            </a:pPr>
            <a:r>
              <a:rPr lang="ar-AE" b="1" dirty="0">
                <a:ea typeface="Times New Roman" panose="02020603050405020304" pitchFamily="18" charset="0"/>
                <a:cs typeface="Times New Roman" panose="02020603050405020304" pitchFamily="18" charset="0"/>
              </a:rPr>
              <a:t> ويأتي ذلك خصوصاً وأن الجرائم الإعلامية الرقمية (</a:t>
            </a:r>
            <a:r>
              <a:rPr lang="en-US" b="1" dirty="0">
                <a:ea typeface="Times New Roman" panose="02020603050405020304" pitchFamily="18" charset="0"/>
                <a:cs typeface="Times New Roman" panose="02020603050405020304" pitchFamily="18" charset="0"/>
              </a:rPr>
              <a:t>Digital Media Crimes) </a:t>
            </a:r>
            <a:r>
              <a:rPr lang="ar-AE" b="1" dirty="0">
                <a:ea typeface="Times New Roman" panose="02020603050405020304" pitchFamily="18" charset="0"/>
                <a:cs typeface="Times New Roman" panose="02020603050405020304" pitchFamily="18" charset="0"/>
              </a:rPr>
              <a:t>لم تعد تقتصر على حدود الدولة كما هو الحال بالنسبة لوسائل الإعلام التقليدية مثل الصحف والمجلات ووسائل الطباعة الأخرى، والإذاعات، والتلفزيونات، بل أصبحت تتعدى ذلك إلى خارج حدود الدولة الواحدة وهو ما أدى إلى دراستها وبحثها في إطار قواعد القانون الجنائي الدولي (</a:t>
            </a:r>
            <a:r>
              <a:rPr lang="en-US" b="1" dirty="0">
                <a:ea typeface="Times New Roman" panose="02020603050405020304" pitchFamily="18" charset="0"/>
                <a:cs typeface="Times New Roman" panose="02020603050405020304" pitchFamily="18" charset="0"/>
              </a:rPr>
              <a:t>International Criminal Law) </a:t>
            </a:r>
            <a:r>
              <a:rPr lang="ar-AE" b="1" dirty="0">
                <a:ea typeface="Times New Roman" panose="02020603050405020304" pitchFamily="18" charset="0"/>
                <a:cs typeface="Times New Roman" panose="02020603050405020304" pitchFamily="18" charset="0"/>
              </a:rPr>
              <a:t>وليس في إطار القانون الجنائي الوطني فحسب، </a:t>
            </a:r>
            <a:r>
              <a:rPr lang="ar-AE" b="1" dirty="0">
                <a:solidFill>
                  <a:srgbClr val="FF0000"/>
                </a:solidFill>
              </a:rPr>
              <a:t>ومن هنا لا بد من توافر مجموعة من المهارات التي تميز الضابطة العدلية في التحري والاستدلال عن الجرائم الإعلامية، والتي سنتناولها على النحو التالي:</a:t>
            </a:r>
            <a:endParaRPr lang="en-AE" b="1" dirty="0">
              <a:solidFill>
                <a:srgbClr val="FF0000"/>
              </a:solidFill>
            </a:endParaRPr>
          </a:p>
        </p:txBody>
      </p:sp>
      <p:pic>
        <p:nvPicPr>
          <p:cNvPr id="7" name="Graphic 21">
            <a:extLst>
              <a:ext uri="{FF2B5EF4-FFF2-40B4-BE49-F238E27FC236}">
                <a16:creationId xmlns:a16="http://schemas.microsoft.com/office/drawing/2014/main" id="{00ECC762-6301-31BF-6E69-31A3F1344E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677A3CA-CEE6-F4D3-B8B1-497C3850DBA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A972F53-C56A-C87F-42F3-AFE1315B9F4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266A7A-1F79-CA10-EC45-5DC00FBC714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764680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EFB70-8D8F-FB25-005C-3F74498D3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3FD7F8-472C-A333-5C13-2F5A069E2F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853EEE9-C7FD-88A3-6315-34D33E8A486A}"/>
              </a:ext>
            </a:extLst>
          </p:cNvPr>
          <p:cNvSpPr txBox="1"/>
          <p:nvPr/>
        </p:nvSpPr>
        <p:spPr>
          <a:xfrm>
            <a:off x="1405602" y="2894118"/>
            <a:ext cx="9236075" cy="1674946"/>
          </a:xfrm>
          <a:prstGeom prst="rect">
            <a:avLst/>
          </a:prstGeom>
          <a:noFill/>
        </p:spPr>
        <p:txBody>
          <a:bodyPr wrap="square" rtlCol="0">
            <a:spAutoFit/>
          </a:bodyPr>
          <a:lstStyle/>
          <a:p>
            <a:pPr algn="just" rtl="1">
              <a:lnSpc>
                <a:spcPct val="200000"/>
              </a:lnSpc>
            </a:pPr>
            <a:r>
              <a:rPr lang="ar-AE" b="1" dirty="0"/>
              <a:t>أولاً: المعرفة والإلمام بالشؤون الإعلامية؛ حيث لا بد من أن تتمتع الضابطة العدلية التي تتحرى في الجرائم الخاصة بوسائل الإعلام بالقدرة على التمييز بين ما يعد خرقاً لقواعد العمل الصحفي، والعمل الإعلامي، وبين ما يعد في إطار حرية الرأي والتعبير، حتى لا يتم إحالة قضايا ابتداءً إلى مرحلة التحقيق الابتدائي، وهي تندرج في إطار حرية الرأي والتعبير.</a:t>
            </a:r>
            <a:endParaRPr lang="en-AE" b="1" dirty="0"/>
          </a:p>
        </p:txBody>
      </p:sp>
      <p:pic>
        <p:nvPicPr>
          <p:cNvPr id="7" name="Graphic 21">
            <a:extLst>
              <a:ext uri="{FF2B5EF4-FFF2-40B4-BE49-F238E27FC236}">
                <a16:creationId xmlns:a16="http://schemas.microsoft.com/office/drawing/2014/main" id="{8BDB79AE-C884-F55E-774A-605167C40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226FA85-7CF1-5B16-5416-41A08C70990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9D8CD3D-8CCB-44E8-C583-0EE1481CFD9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2746AC0-75E1-C915-093C-C6749988575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4342522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78AFD-9A74-DC85-111D-E0E9BA5D81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06A88-227E-A9A2-CB91-19C3FEA601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7DEE907-6BE6-B8F7-9D90-BE276A32364B}"/>
              </a:ext>
            </a:extLst>
          </p:cNvPr>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ثانياً: المعرفة والإلمام بالشؤون التقنية والرقمية؛ حيث يتوجب على جهة التحقيق أن تكون على معرفة بالوسائل التقنية في ظل التطور الذي تشهده وسائل الإعلام، وكيفية إمكانية ارتكاب الجرائم من خلالها، لأن عدم معرفتها أو الإلمام بها قد يؤدي إلى إتلاف البيانات الموجودة بداخلها ما يفرغ مرحلة التحري والاستدلال برمتها من مضمونها، ويؤدي إلى فقدان الأدلة الجرمية، وتعد هذه المهارة من أهم المهارات التي يجب أن تتوافر في الضابطة العدلية.</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7D587E-186B-9B7F-9EEC-C5FE6A7D86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12F53F3-7177-57AA-BC6E-36876F18AE7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AB9A893-F332-3D3E-0BEF-73CC11C9EA5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D19026A-BCF2-A852-3877-CC64E2106C0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9981512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08AC7-9803-22DC-0B85-10BC2E0323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3B41D2-D7E3-0D86-7F19-20E3F98C87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4BA40FB-5E8F-92FC-9346-70266850A812}"/>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تخول الصحافة ممتهنها أن يقوم بنشر كافة المعلومات والبيانات والأخبار والتحليلات التي يصل إليها من دون قيود، لا بل إن دور الصحفي الأساسي هو القيام بهذه المهمة، وهذه هي مهنته ووظيفته بحكم القانون، كما أسلفنا، لكن حريته في نشر المعلومات لا يجب أن تكون مطلقة من كل قيد؛ فلا يجوز له خرق حرمة الحياة الخاصة للأفراد.</a:t>
            </a:r>
          </a:p>
        </p:txBody>
      </p:sp>
      <p:pic>
        <p:nvPicPr>
          <p:cNvPr id="7" name="Graphic 21">
            <a:extLst>
              <a:ext uri="{FF2B5EF4-FFF2-40B4-BE49-F238E27FC236}">
                <a16:creationId xmlns:a16="http://schemas.microsoft.com/office/drawing/2014/main" id="{A5AAC14E-4A03-0EC6-65EF-089B38C614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AF07CA8-5CBD-FEBF-5CA4-9012BDCC487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408F7DF-E4C3-0783-A8FA-55841E58D02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F191E35-02FC-C63C-0F3B-C2C2E09EEDD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709924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01903-2179-0E9E-EA63-722DA243CF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F30D6A-ACBE-446C-9364-A54CF455A7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DD103E9-1735-31D2-79F9-6AE17AB6BB73}"/>
              </a:ext>
            </a:extLst>
          </p:cNvPr>
          <p:cNvSpPr txBox="1"/>
          <p:nvPr/>
        </p:nvSpPr>
        <p:spPr>
          <a:xfrm>
            <a:off x="1405602" y="2894118"/>
            <a:ext cx="9236075" cy="2125069"/>
          </a:xfrm>
          <a:prstGeom prst="rect">
            <a:avLst/>
          </a:prstGeom>
          <a:noFill/>
        </p:spPr>
        <p:txBody>
          <a:bodyPr wrap="square" rtlCol="0">
            <a:spAutoFit/>
          </a:bodyPr>
          <a:lstStyle/>
          <a:p>
            <a:pPr algn="just" rtl="1">
              <a:lnSpc>
                <a:spcPct val="150000"/>
              </a:lnSpc>
            </a:pPr>
            <a:r>
              <a:rPr lang="ar-AE" b="1" dirty="0"/>
              <a:t>ثالثاً: معرفة الأساليب التي ترتكب من خلالها الجرائم الإعلامية؛ سواء في وسائل الإعلام التقليدية مثل الصحف، والمجلات، والمطبوعات عموماً، وتلك التي ترتكب بوسائل الإعلام التقنية المتطورة، بفضل التطورات الحاصلة في مجال الإعلام مثل أنظمة الذكاء الاصطناعي، والمنصات الرقمية، ومواقع التواصل الاجتماعي، وكذلك التفرقة بين الناشرين كصحفيين، وإعلاميين يمتهنون هذا العمل وبين الناشطين، أو الهواة الذين يقومون بالنشر من أجل تحقيق أكبر قدر من المشاهدات عبر هذه المواقع، والمنصات الرقمية، والإعلامية.</a:t>
            </a:r>
            <a:endParaRPr lang="en-AE" b="1" dirty="0"/>
          </a:p>
        </p:txBody>
      </p:sp>
      <p:pic>
        <p:nvPicPr>
          <p:cNvPr id="7" name="Graphic 21">
            <a:extLst>
              <a:ext uri="{FF2B5EF4-FFF2-40B4-BE49-F238E27FC236}">
                <a16:creationId xmlns:a16="http://schemas.microsoft.com/office/drawing/2014/main" id="{8D25AD6F-F414-4A95-BE0E-3837F5FD4C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FC2870C-2027-84CA-05FC-E437EEB5085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142D766-F909-3B76-BD3D-E69B071C1A8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5A909DA-4E83-0012-924D-5A4A9B36C37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305365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EDFCE-9480-81EA-93F4-12CD0AA4B2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14AF46-5097-DF8F-C336-F18927C122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6C9623D-1553-D7C9-8204-C60999DA4616}"/>
              </a:ext>
            </a:extLst>
          </p:cNvPr>
          <p:cNvSpPr txBox="1"/>
          <p:nvPr/>
        </p:nvSpPr>
        <p:spPr>
          <a:xfrm>
            <a:off x="1405602" y="2894118"/>
            <a:ext cx="9236075" cy="2125069"/>
          </a:xfrm>
          <a:prstGeom prst="rect">
            <a:avLst/>
          </a:prstGeom>
          <a:noFill/>
        </p:spPr>
        <p:txBody>
          <a:bodyPr wrap="square" rtlCol="0">
            <a:spAutoFit/>
          </a:bodyPr>
          <a:lstStyle/>
          <a:p>
            <a:pPr algn="just" rtl="1">
              <a:lnSpc>
                <a:spcPct val="150000"/>
              </a:lnSpc>
            </a:pPr>
            <a:r>
              <a:rPr lang="ar-AE" b="1" dirty="0"/>
              <a:t> ومعرفة هذه الأساليب يسهم في ضبط المجرم الإلكتروني من رجال الضابطة العدلية؛ حيث أتاحت الثورة الرقمية (</a:t>
            </a:r>
            <a:r>
              <a:rPr lang="en-US" b="1" dirty="0"/>
              <a:t>Digital Revolution</a:t>
            </a:r>
            <a:r>
              <a:rPr lang="ar-AE" b="1" dirty="0"/>
              <a:t>) للمجرم المعلوماتي تسخير الفضاء الكوني (</a:t>
            </a:r>
            <a:r>
              <a:rPr lang="en-US" b="1" dirty="0"/>
              <a:t>Cyber Space</a:t>
            </a:r>
            <a:r>
              <a:rPr lang="ar-AE" b="1" dirty="0"/>
              <a:t>) لتحقيق أغلب صور الاعتداء على الأشخاص من جنح بسيطة إلى جنايات كبرى – كفاعل أصلي أو معنوي وبأبسط الأساليب والطرق عبر التلاعب في برمجة البيانات عن بعد وبضغطة زر واحدة ، وهو ما يتطلب معرفة هذه الأساليب حتى لا يؤدي أي تلاعب إلى ضياع الأدلة الجنائية أو الأدوات المُستخدمة في الجريمة عبر وسائل الإعلام.</a:t>
            </a:r>
            <a:endParaRPr lang="en-AE" b="1" dirty="0"/>
          </a:p>
        </p:txBody>
      </p:sp>
      <p:pic>
        <p:nvPicPr>
          <p:cNvPr id="7" name="Graphic 21">
            <a:extLst>
              <a:ext uri="{FF2B5EF4-FFF2-40B4-BE49-F238E27FC236}">
                <a16:creationId xmlns:a16="http://schemas.microsoft.com/office/drawing/2014/main" id="{A0BA77B5-82C3-2C06-4FB1-98536D535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ED07E72-B844-C02A-9C40-4DD6DB9C01B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50832E6-19AA-6C21-9D2B-15F5B0AC0E2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07A8033-96C8-5388-94F4-3997D422B45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47030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05683-0A5D-D554-C587-EAD7DA5658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4C655E-D777-7BBE-A22A-B5BF0AA007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8F24534-D677-0D6D-1F9B-72D9CD2B58B8}"/>
              </a:ext>
            </a:extLst>
          </p:cNvPr>
          <p:cNvSpPr txBox="1"/>
          <p:nvPr/>
        </p:nvSpPr>
        <p:spPr>
          <a:xfrm>
            <a:off x="1405602" y="2894118"/>
            <a:ext cx="9236075" cy="1709571"/>
          </a:xfrm>
          <a:prstGeom prst="rect">
            <a:avLst/>
          </a:prstGeom>
          <a:noFill/>
        </p:spPr>
        <p:txBody>
          <a:bodyPr wrap="square" rtlCol="0">
            <a:spAutoFit/>
          </a:bodyPr>
          <a:lstStyle/>
          <a:p>
            <a:pPr algn="ctr" rtl="1">
              <a:lnSpc>
                <a:spcPct val="150000"/>
              </a:lnSpc>
            </a:pPr>
            <a:r>
              <a:rPr lang="ar-AE" b="1" dirty="0">
                <a:solidFill>
                  <a:srgbClr val="FF0000"/>
                </a:solidFill>
              </a:rPr>
              <a:t>إجراءات التحري والاستدلال في الجرائم المرتكبة عبر وسائل الإعلام التقليدية</a:t>
            </a:r>
            <a:endParaRPr lang="en-AE" dirty="0">
              <a:solidFill>
                <a:srgbClr val="FF0000"/>
              </a:solidFill>
            </a:endParaRPr>
          </a:p>
          <a:p>
            <a:pPr algn="just" rtl="1">
              <a:lnSpc>
                <a:spcPct val="150000"/>
              </a:lnSpc>
            </a:pPr>
            <a:r>
              <a:rPr lang="ar-AE" b="1" dirty="0"/>
              <a:t>   أعطى المشرع موظفي الضابطة العدلية مجموعة من الاختصاصات بموجب القانون وذلك بهدف الاستدلال والتحري عن الجرائم التي تقع، وأناط بهم بعض الأعمال التي تندرج ضمن أعمال التحقيق التي ينتدبون للقيام بها من قبل المدعي العام - رئيس الضابطة العدلية، وكذلك إلقاء القبض على المشتبه بهم، من أجل استكمال إجراءات التحقيق الابتدائي.</a:t>
            </a:r>
            <a:endParaRPr lang="en-AE" b="1" dirty="0"/>
          </a:p>
        </p:txBody>
      </p:sp>
      <p:pic>
        <p:nvPicPr>
          <p:cNvPr id="7" name="Graphic 21">
            <a:extLst>
              <a:ext uri="{FF2B5EF4-FFF2-40B4-BE49-F238E27FC236}">
                <a16:creationId xmlns:a16="http://schemas.microsoft.com/office/drawing/2014/main" id="{ACB42072-2A43-6668-51F0-593DC276C0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9393B39-FF64-DDE7-88D9-BAB16D7364E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1E5AAB5-2052-5078-3C0C-F26725756DC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DF0C828-0A83-F22E-3931-6AA0A56870C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310867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0658B-2FD6-A868-39F9-9C872E37F1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3600E2-E2A7-BF9B-C591-09CF820304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C74291E-B4FB-3CCC-B11A-8E6DA6B86645}"/>
              </a:ext>
            </a:extLst>
          </p:cNvPr>
          <p:cNvSpPr txBox="1"/>
          <p:nvPr/>
        </p:nvSpPr>
        <p:spPr>
          <a:xfrm>
            <a:off x="1405602" y="2894118"/>
            <a:ext cx="9236075" cy="2446824"/>
          </a:xfrm>
          <a:prstGeom prst="rect">
            <a:avLst/>
          </a:prstGeom>
          <a:noFill/>
        </p:spPr>
        <p:txBody>
          <a:bodyPr wrap="square" rtlCol="0">
            <a:spAutoFit/>
          </a:bodyPr>
          <a:lstStyle/>
          <a:p>
            <a:pPr marL="285750" indent="-285750" algn="just" rtl="1">
              <a:lnSpc>
                <a:spcPct val="250000"/>
              </a:lnSpc>
              <a:buFont typeface="Wingdings" panose="05000000000000000000" pitchFamily="2" charset="2"/>
              <a:buChar char="q"/>
            </a:pPr>
            <a:r>
              <a:rPr lang="ar-AE" b="1" dirty="0"/>
              <a:t>تلقي الإخبارات والشكاوى عن الجرائم الإعلامية</a:t>
            </a:r>
          </a:p>
          <a:p>
            <a:pPr marL="285750" indent="-285750" algn="just" rtl="1">
              <a:lnSpc>
                <a:spcPct val="250000"/>
              </a:lnSpc>
              <a:buFont typeface="Wingdings" panose="05000000000000000000" pitchFamily="2" charset="2"/>
              <a:buChar char="q"/>
            </a:pPr>
            <a:r>
              <a:rPr lang="ar-AE" b="1" dirty="0"/>
              <a:t>جمع الأدلة حول قيام الجريمة</a:t>
            </a:r>
          </a:p>
          <a:p>
            <a:pPr marL="285750" indent="-285750" algn="just" rtl="1">
              <a:lnSpc>
                <a:spcPct val="250000"/>
              </a:lnSpc>
              <a:buFont typeface="Wingdings" panose="05000000000000000000" pitchFamily="2" charset="2"/>
              <a:buChar char="q"/>
            </a:pPr>
            <a:r>
              <a:rPr lang="ar-AE" b="1" dirty="0"/>
              <a:t>تنظيم الضبوط والمحاضر</a:t>
            </a:r>
          </a:p>
          <a:p>
            <a:pPr algn="just" rtl="1"/>
            <a:endParaRPr lang="en-AE" dirty="0"/>
          </a:p>
        </p:txBody>
      </p:sp>
      <p:pic>
        <p:nvPicPr>
          <p:cNvPr id="7" name="Graphic 21">
            <a:extLst>
              <a:ext uri="{FF2B5EF4-FFF2-40B4-BE49-F238E27FC236}">
                <a16:creationId xmlns:a16="http://schemas.microsoft.com/office/drawing/2014/main" id="{A6B8B3CE-A8C4-D483-3663-4D2A1473E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82DCC40-C53A-59EA-89E7-0DBCEDA369E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0B65C82-13EA-B499-5697-D1FF26736C6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7B93ABD-90C7-F9CF-78B6-6A436F8357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2560413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913E3-196C-4861-1828-D2CA87A86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D6B518-7838-12A4-9A61-354C6A178B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5D21503-93C8-009F-646D-56226165E1C1}"/>
              </a:ext>
            </a:extLst>
          </p:cNvPr>
          <p:cNvSpPr txBox="1"/>
          <p:nvPr/>
        </p:nvSpPr>
        <p:spPr>
          <a:xfrm>
            <a:off x="1425076" y="2567084"/>
            <a:ext cx="9236075" cy="2149627"/>
          </a:xfrm>
          <a:prstGeom prst="rect">
            <a:avLst/>
          </a:prstGeom>
          <a:noFill/>
        </p:spPr>
        <p:txBody>
          <a:bodyPr wrap="square" rtlCol="0">
            <a:spAutoFit/>
          </a:bodyPr>
          <a:lstStyle/>
          <a:p>
            <a:pPr algn="ctr" rtl="1">
              <a:lnSpc>
                <a:spcPct val="200000"/>
              </a:lnSpc>
            </a:pPr>
            <a:r>
              <a:rPr lang="ar-AE" sz="3600" b="1" dirty="0">
                <a:solidFill>
                  <a:srgbClr val="FF0000"/>
                </a:solidFill>
              </a:rPr>
              <a:t>إجراءات التحري والاستدلال في الجرائم المرتكبة </a:t>
            </a:r>
          </a:p>
          <a:p>
            <a:pPr algn="ctr" rtl="1">
              <a:lnSpc>
                <a:spcPct val="200000"/>
              </a:lnSpc>
            </a:pPr>
            <a:r>
              <a:rPr lang="ar-AE" sz="3600" b="1" dirty="0">
                <a:solidFill>
                  <a:srgbClr val="FF0000"/>
                </a:solidFill>
              </a:rPr>
              <a:t>عبر وسائل الإعلام الرقمية</a:t>
            </a:r>
            <a:endParaRPr lang="en-AE" sz="3600" dirty="0">
              <a:solidFill>
                <a:srgbClr val="FF0000"/>
              </a:solidFill>
            </a:endParaRPr>
          </a:p>
        </p:txBody>
      </p:sp>
      <p:pic>
        <p:nvPicPr>
          <p:cNvPr id="7" name="Graphic 21">
            <a:extLst>
              <a:ext uri="{FF2B5EF4-FFF2-40B4-BE49-F238E27FC236}">
                <a16:creationId xmlns:a16="http://schemas.microsoft.com/office/drawing/2014/main" id="{C20C8AD1-B808-9969-5734-35A54F9592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5F51BE1-7E0C-30AF-B4D2-3EA0C2A8BA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9E92FF4-1ABE-E1F3-0F53-D2FF0E23BE7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6EE112B-113E-3E2B-79F7-F63446D1BDD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8748059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75A02-6E66-977B-D782-5D5A1FBD3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B6D2B7-A2B4-3002-FA25-06ED17ABE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02C49C2-9F5C-4597-1252-A48F2284AB6B}"/>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أدى دخول الكمبيوتر، وشبكة الإنترنت، والأنظمة التقنية المتطورة إلى شتى مناحي الحياة ثورة هائلة امتدت لتشمل المفهوم التقليدي للجرائم ومنها الجرائم الإعلامية وربما تكون أكثرها لاعتمادها في الوقت الراهن على التطور التقني والمعلوماتي الكبير الذي يشهده العالم، ولا يقتصر ذلك فقط على الركن المادي للجريمة وإنما يتجاوزه إلى مفاهيم قواعد الإثبات وضبط الأدلة وجمعها، ما أظهر تحدياً هائلاً أمام رجال القانون والفقه للإحاطة بالجوانب المختلفة لهذا النوع من الجرائم.  </a:t>
            </a:r>
          </a:p>
        </p:txBody>
      </p:sp>
      <p:pic>
        <p:nvPicPr>
          <p:cNvPr id="7" name="Graphic 21">
            <a:extLst>
              <a:ext uri="{FF2B5EF4-FFF2-40B4-BE49-F238E27FC236}">
                <a16:creationId xmlns:a16="http://schemas.microsoft.com/office/drawing/2014/main" id="{4219141F-498E-1D91-3ED7-ACB6685858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4DB830D-4754-AE9C-3476-A6990C1DD04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49DEF7C-5D92-049A-C826-AA24964D82D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06C0BFC-FADF-CD99-287D-652C4548DC0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6256901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6537D-D33F-152C-447E-FCDB90430B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7E935C-3844-CE0D-7777-EDAB746AB1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ED7012C-BE18-FADC-CEEE-4E4C565777C7}"/>
              </a:ext>
            </a:extLst>
          </p:cNvPr>
          <p:cNvSpPr txBox="1"/>
          <p:nvPr/>
        </p:nvSpPr>
        <p:spPr>
          <a:xfrm>
            <a:off x="1359050" y="2481479"/>
            <a:ext cx="9236075" cy="2535566"/>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ولا تثير إجراءات التحري والاستدلال في الجرائم المرتكبة بواسطة وسائل الإعلام الرقمية صعوبات، عن وسائل الإعلام التقليدية؛ فالإجراءات هي ذات الإجراءات التي تعرضنا لها في المطلب السابق، والتي لن نتطرق مجدداً لها منعاً للتكرار، لكن هناك مجموعة من الوسائل المساعدة التي يستخدمها رجال الضابطة العدلية في التحرير والاستدلال عن الجرائم، وهذا عائد كما أشرنا إلى طبيعة التطور التقني، والتقدم العلمي، والتكنولوجي في الجرائم الرقمية، التي تعد الجرائم المرتبكة بواسطة وسائل الإعلام.</a:t>
            </a:r>
          </a:p>
        </p:txBody>
      </p:sp>
      <p:pic>
        <p:nvPicPr>
          <p:cNvPr id="7" name="Graphic 21">
            <a:extLst>
              <a:ext uri="{FF2B5EF4-FFF2-40B4-BE49-F238E27FC236}">
                <a16:creationId xmlns:a16="http://schemas.microsoft.com/office/drawing/2014/main" id="{A14E32BF-5BD4-7CA7-2B61-34E38D7AE3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3FC9207-AB18-F501-6FB6-02FA0AFF6D4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7941340-304F-F000-72F2-71DF32EE8C2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DE34B78-BB96-BC2B-3F39-C59B055069B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772417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6829B-50BB-C805-5EFE-EE02A54201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67BC7-0128-A379-14CA-D0D3D97C6D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E66F8EC-70FB-5566-E4A4-4DA67BFEA8BA}"/>
              </a:ext>
            </a:extLst>
          </p:cNvPr>
          <p:cNvSpPr txBox="1"/>
          <p:nvPr/>
        </p:nvSpPr>
        <p:spPr>
          <a:xfrm>
            <a:off x="1477962" y="2648063"/>
            <a:ext cx="9236075" cy="170456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وفي حال وقوع الجرائم الإعلامية بواسطة وسائل الإعلام التقنية، فإن الضابطة العدلية تكون بحاجة إلى مشاهدة الأدلة وفحصها بواسطة مجموعة من البرامج التقنية المتقدمة، مع ضرورة أن يكون المحقق على وعي تام بهذه التقنيات والجرائم التي ترتكب بواسطة الحاسوب أو الإنترنت أو أنظمة الذكاء الاصطناعي، واستخدام هذه الأنظمة ذاتها في التحري عن الجريمة.</a:t>
            </a:r>
          </a:p>
        </p:txBody>
      </p:sp>
      <p:pic>
        <p:nvPicPr>
          <p:cNvPr id="7" name="Graphic 21">
            <a:extLst>
              <a:ext uri="{FF2B5EF4-FFF2-40B4-BE49-F238E27FC236}">
                <a16:creationId xmlns:a16="http://schemas.microsoft.com/office/drawing/2014/main" id="{85CC5CB4-032A-14EA-88E8-7BC58B600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099F715-1FB3-7753-603D-ED12BA96737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A12E34A-B9A2-A12C-547C-E452BA7E10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83C09A0-2C95-E848-168D-33BE0310901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4493546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2CAF6-B70D-EDF7-8F7D-EFF76BF4D4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EAD262-A4CB-32A8-64B7-625989D159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A53286-FD5D-369C-805E-B564970DD3BC}"/>
              </a:ext>
            </a:extLst>
          </p:cNvPr>
          <p:cNvSpPr txBox="1"/>
          <p:nvPr/>
        </p:nvSpPr>
        <p:spPr>
          <a:xfrm>
            <a:off x="1405602" y="289411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وتنطلق أهمية استخدام أنظمة الذكاء الاصطناعي في التحري عن الجرائم، في دقة ونوعية وجودة المعلومات، التي تكشف عن الجرائم، وتساعد في تحقيق العمل الشرطي، والدور الذي تلعبه الضابطة العدلية لدورها، وبالتالي توفير المعلومات التي تسهم في توفير الجهد والوقت، وتحقق قدراً أعلى من العدالة، عبر مواكبة التطورات المُتسارعة في هذا المجال.</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740327B-71B3-47D4-8CA8-D2D3AB9DCC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EC59954-0576-459C-492D-A4B9C7A9F3B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52632FE-818C-77E1-6DD0-8D2263C2194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21C557B-ECF5-5C64-1C9D-8CEF8F7A98D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70697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36FF9-E893-45FE-C15B-57C285EDB2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67A614-69D3-821F-90C0-881DA84C5A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E07095B-C880-1F02-5557-1C1A9666D373}"/>
              </a:ext>
            </a:extLst>
          </p:cNvPr>
          <p:cNvSpPr txBox="1"/>
          <p:nvPr/>
        </p:nvSpPr>
        <p:spPr>
          <a:xfrm>
            <a:off x="1405602" y="2894118"/>
            <a:ext cx="9236075" cy="1323439"/>
          </a:xfrm>
          <a:prstGeom prst="rect">
            <a:avLst/>
          </a:prstGeom>
          <a:noFill/>
        </p:spPr>
        <p:txBody>
          <a:bodyPr wrap="square" rtlCol="0">
            <a:spAutoFit/>
          </a:bodyPr>
          <a:lstStyle/>
          <a:p>
            <a:pPr algn="ctr" rtl="1"/>
            <a:r>
              <a:rPr lang="ar-AE" sz="4000" b="1" dirty="0">
                <a:solidFill>
                  <a:srgbClr val="FF0000"/>
                </a:solidFill>
              </a:rPr>
              <a:t>الوسائل الرقمية في التحري والاستدلال عن الجرائم الإعلامية الرقمية</a:t>
            </a:r>
            <a:endParaRPr lang="en-AE" sz="4000" dirty="0">
              <a:solidFill>
                <a:srgbClr val="FF0000"/>
              </a:solidFill>
            </a:endParaRPr>
          </a:p>
        </p:txBody>
      </p:sp>
      <p:pic>
        <p:nvPicPr>
          <p:cNvPr id="7" name="Graphic 21">
            <a:extLst>
              <a:ext uri="{FF2B5EF4-FFF2-40B4-BE49-F238E27FC236}">
                <a16:creationId xmlns:a16="http://schemas.microsoft.com/office/drawing/2014/main" id="{E2C54C0B-5CE8-5AFC-BAE6-93B1C548E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016D9C0-9973-6879-B0C6-4EACD4E1877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24E6785-0BDE-35BC-8A8E-CBF85CF1D60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10D00B0-8B68-3E8C-E30C-CE997504B40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1500819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71027-05C1-3A1D-4916-D6CA1D8AAF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40476E-6E71-9911-D92D-19AAA823D4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E81C395-1419-9378-0FCC-93BEF828F6F4}"/>
              </a:ext>
            </a:extLst>
          </p:cNvPr>
          <p:cNvSpPr txBox="1"/>
          <p:nvPr/>
        </p:nvSpPr>
        <p:spPr>
          <a:xfrm>
            <a:off x="1405602" y="2894118"/>
            <a:ext cx="9236075" cy="1631216"/>
          </a:xfrm>
          <a:prstGeom prst="rect">
            <a:avLst/>
          </a:prstGeom>
          <a:noFill/>
        </p:spPr>
        <p:txBody>
          <a:bodyPr wrap="square" rtlCol="0">
            <a:spAutoFit/>
          </a:bodyPr>
          <a:lstStyle/>
          <a:p>
            <a:pPr algn="just" rtl="1"/>
            <a:r>
              <a:rPr lang="ar-AE" sz="2000" dirty="0"/>
              <a:t> تعد الوسائل الرقمية بمثابة أدوات فنية تستخدم في أنظمة المعلومات التقنية، عند ارتكاب جريمة من الجرائم بواسطتها.</a:t>
            </a:r>
            <a:endParaRPr lang="en-AE" sz="2000" dirty="0"/>
          </a:p>
          <a:p>
            <a:pPr algn="just" rtl="1"/>
            <a:r>
              <a:rPr lang="ar-AE" sz="2000" dirty="0"/>
              <a:t>   وبما أن أغلب الجرائم التي تقع بواسطة الأنظمة التقنية والإنترنت والذكاء الاصطناعي تكون صعبة الإثبات، فإنها تحتاج إلى تدخل تقني بواسطة مجموعة من الوسائل التي نستعرضها على النحو الآتي:</a:t>
            </a:r>
            <a:endParaRPr lang="en-AE" sz="2000" dirty="0"/>
          </a:p>
          <a:p>
            <a:pPr algn="just" rtl="1"/>
            <a:r>
              <a:rPr lang="ar-AE" sz="2000" dirty="0"/>
              <a:t> </a:t>
            </a:r>
            <a:endParaRPr lang="ar-AE" sz="2000"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35D1FCD-ACA3-21E8-E3CF-3E97E7361D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16B34B8-E196-4468-A2CA-2BF76382449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BB8474E-5F0B-E066-2007-DAD3C411AC0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6E946AE-0374-7003-878D-C78F8B76933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4293271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2FCD0-7BFD-5526-A1AA-7077A29486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5072EF-0A7D-0967-E8F0-9DAD0F3A7C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2536910-DD4D-D0BB-B4BD-C39A26C3C8EA}"/>
              </a:ext>
            </a:extLst>
          </p:cNvPr>
          <p:cNvSpPr txBox="1"/>
          <p:nvPr/>
        </p:nvSpPr>
        <p:spPr>
          <a:xfrm>
            <a:off x="1405602" y="2894118"/>
            <a:ext cx="9236075" cy="1120948"/>
          </a:xfrm>
          <a:prstGeom prst="rect">
            <a:avLst/>
          </a:prstGeom>
          <a:noFill/>
        </p:spPr>
        <p:txBody>
          <a:bodyPr wrap="square" rtlCol="0">
            <a:spAutoFit/>
          </a:bodyPr>
          <a:lstStyle/>
          <a:p>
            <a:pPr algn="just" rtl="1">
              <a:lnSpc>
                <a:spcPct val="200000"/>
              </a:lnSpc>
            </a:pPr>
            <a:r>
              <a:rPr lang="ar-AE" b="1" dirty="0"/>
              <a:t>أولاً: تقنيات الذكاء الاصطناعي؛ يندرج الذكاء الاصطناعي تحت أحد فروع علوم الحاسوب، أو الكمبيوتر، كما يعد ركيزة أساسية في تكنولوجيا العصر الحديث.</a:t>
            </a:r>
            <a:endParaRPr lang="en-AE" b="1" dirty="0"/>
          </a:p>
        </p:txBody>
      </p:sp>
      <p:pic>
        <p:nvPicPr>
          <p:cNvPr id="7" name="Graphic 21">
            <a:extLst>
              <a:ext uri="{FF2B5EF4-FFF2-40B4-BE49-F238E27FC236}">
                <a16:creationId xmlns:a16="http://schemas.microsoft.com/office/drawing/2014/main" id="{3E19AB00-0A46-3EC4-1F72-1BE8BBB64D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394C69D-7552-99B3-04AD-6782D26C09D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5D47786-2B0B-8EC6-D7B0-D192BC91600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636264A-216A-50CA-458C-66AC8F972DE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7041601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7A38-5988-F7F7-97D2-AE7731C630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BD3F4B-EE9D-60DB-ED84-684B670CA5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139C5A-46A2-B48F-6464-0A8229D3434B}"/>
              </a:ext>
            </a:extLst>
          </p:cNvPr>
          <p:cNvSpPr txBox="1"/>
          <p:nvPr/>
        </p:nvSpPr>
        <p:spPr>
          <a:xfrm>
            <a:off x="1405602" y="2894118"/>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b="1" dirty="0"/>
              <a:t>ثانياً: برامج التتبع؛ تلعب برامج التتبع دوراً مهماً في الجرائم الإعلامية عبر الوسائل الرقمية نظراً لكونها ذات قدرة هائلة على تحديد محاولات الاختراق وتتبع من يقومون بها؛ وهو أمر ضروري في الجرائم الإعلامية عموماً. </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7E5AAED-1EA0-8B66-B269-BC08C5D18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8C8B8A6-3039-D1CB-2B3D-31053B727D6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4F5ACE7-EBC3-D002-C005-2B5C3A6D4CC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1897DC8-D6C2-CB2E-69D8-0FDF461851C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575732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9B565-D458-EBC1-4F67-4A09D23F10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CFB2A3-ED01-4513-28A1-88EFB613E8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BCEAF6B-60CA-1747-0C94-843A2465C900}"/>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ثالثاً: البريد الإلكتروني وبرامج المحادثة؛ يشكل البريد الإلكتروني وسيلة مهمة من الوسائل الرقمية في التحري والاستدلال عن الجرائم الإعلامية الرقمية نظراً لكونه يتضمن المعلومات المرسلة، والمستقبلة من جهة، ونظراً لكونه يشكل محلاً لجريمة الاختراق بحد ذاتها   ، وقد تم إنشاء البنية التحتية للبريد الإلكتروني في بداية الثمانينيات من القرن الماضي من خلال توجيه الرسائل ومعالجتها  ، وهو ذاته ما ينطبق على برامج المحادثة. </a:t>
            </a:r>
          </a:p>
        </p:txBody>
      </p:sp>
      <p:pic>
        <p:nvPicPr>
          <p:cNvPr id="7" name="Graphic 21">
            <a:extLst>
              <a:ext uri="{FF2B5EF4-FFF2-40B4-BE49-F238E27FC236}">
                <a16:creationId xmlns:a16="http://schemas.microsoft.com/office/drawing/2014/main" id="{DBDB5523-BFB9-9931-5F6D-7BCCBED85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EDD79BB-B3AA-493B-37B4-31FAC84FF74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7B9B872-47E2-197E-B05C-D23319C2EF0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2D2DB17-041F-8336-8009-A83C91EC4F7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447216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C3229-CC43-272C-920F-F93B1CBCAB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725294-A8D2-ACE7-35F7-DAF7323AC1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07F9911-8549-98D5-3D8F-4A756F8755BE}"/>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رابعاً: البروكسي وأنظمة كشف الاختراق؛ يعتبر البروكسي بمثابة وسيط بين الشبكة والمستخدم، ويتحقق من خلال نظام (كاشي) بالتأكد من إنزال الصفحة من قبله؛ وبالتالي فإنه يلعب دوراً مهماً وبارزاً في الإثبات عبر فحص العمليات المحفوظة  ، أما فيما يتعلق بأنظمة كشف الاختراق فإنها تعمل على مراقبة بعض العمليات التي تنفذ عبر شبكة الإنترنت، أو على أجهزة الكمبيوتر عبر تحليل رزم البيانات، وبالتالي فإن أنظمة كشف الاختراق مهمة جداً في التحري والاستدلال لأثرها في إثبات كيفية الدخول واختراق الأنظمة الحاسوبية التي تتم من خلالها عمليات الحصول على المعلومات والبيانات الشخصية.</a:t>
            </a:r>
          </a:p>
        </p:txBody>
      </p:sp>
      <p:pic>
        <p:nvPicPr>
          <p:cNvPr id="7" name="Graphic 21">
            <a:extLst>
              <a:ext uri="{FF2B5EF4-FFF2-40B4-BE49-F238E27FC236}">
                <a16:creationId xmlns:a16="http://schemas.microsoft.com/office/drawing/2014/main" id="{4EB6098F-60C9-0DA8-2FEE-B2402434AE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DA26436-1538-A9E2-25F1-961D46D7EBD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C956156-3EDA-3FC4-0EBC-8950FDD1C69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8AAEE80-31D4-4DA5-209E-F80E62C04DD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661395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79227-94E2-05EE-1273-AF3C9010D6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46A343-65EB-9D36-B446-9932B1B7C9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97AE3A9-EB0E-39A3-4487-F32067DD8FC3}"/>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خامساً: نظام جرة العسل؛ يعتبر نظام جرة العسل من أهم الأنظمة التقنية في عملية التحري والاستدلال عن الجرائم التقنية عموماً؛ إذ يقوم هذا النظام باعتراض الهجمات التي تتم عبر الشبكة العنكبوتية، كما يقوم بتحليل بيانات عملية الاعتداء بحد ذاتها والأنظمة التقنية المستخدمة في عملية الاختراق، وتحليلها للوصول إلى تحديد معالم الجريمة في النهاية.</a:t>
            </a:r>
          </a:p>
        </p:txBody>
      </p:sp>
      <p:pic>
        <p:nvPicPr>
          <p:cNvPr id="7" name="Graphic 21">
            <a:extLst>
              <a:ext uri="{FF2B5EF4-FFF2-40B4-BE49-F238E27FC236}">
                <a16:creationId xmlns:a16="http://schemas.microsoft.com/office/drawing/2014/main" id="{69C727FA-3727-307F-D159-B32AC51691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78E479A-CBFE-FEB6-E4F1-92578E48A03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28D872-F5B9-DAC1-371D-555F5D7657F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2B29FB6-75A5-2F3F-D980-0E42177DA38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4120964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6918D-A6F2-5A31-B8AC-60BABD933E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FEA59-AE10-322C-AC27-F050B3D74A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46B047C-7721-22C4-2F8B-E753140CADB9}"/>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سادساً: أدوات الضبط وأدوات فحص ومراقبة الشبكات؛ برامج الضبط هي البرامج التي تقوم بضبط عملية الاختراق، ومن هنا فإنها مهمة في عملية الإثبات وبالتالي فإنها لا تستخدم فقط في التحري والاستدلال فحسب، وإنما تستخدم في عملية التحقيق الابتدائي أيضاً، أما فيما يتعلق بأدوات فحص الشبكات، ومراقبتها فإنها تعمل على فحص الشبكة ذاتها من كونها تعرضت لعمليات اختراق أم لا، فضلاً عن المشكلات التي تعاني منها الشبكات التقنية.</a:t>
            </a:r>
          </a:p>
        </p:txBody>
      </p:sp>
      <p:pic>
        <p:nvPicPr>
          <p:cNvPr id="7" name="Graphic 21">
            <a:extLst>
              <a:ext uri="{FF2B5EF4-FFF2-40B4-BE49-F238E27FC236}">
                <a16:creationId xmlns:a16="http://schemas.microsoft.com/office/drawing/2014/main" id="{F0E2331F-FB80-CB2E-9D4F-30AA3EB21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8D89EAA-AEB0-E994-1304-BDAC1620B77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75DEE02-9853-E8B8-7C3B-7734668B35B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7C02858-ED41-6B92-5F17-46219F6B886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5590236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9D9EF-424D-3904-5664-26F4C6203B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ECDFD4-ECAD-9DA3-72DA-A1C96F8C45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E0A428F-8AEE-B9AF-40CA-2AC8F1490A46}"/>
              </a:ext>
            </a:extLst>
          </p:cNvPr>
          <p:cNvSpPr txBox="1"/>
          <p:nvPr/>
        </p:nvSpPr>
        <p:spPr>
          <a:xfrm>
            <a:off x="1405602" y="2894118"/>
            <a:ext cx="9236075" cy="1294072"/>
          </a:xfrm>
          <a:prstGeom prst="rect">
            <a:avLst/>
          </a:prstGeom>
          <a:noFill/>
        </p:spPr>
        <p:txBody>
          <a:bodyPr wrap="square" rtlCol="0">
            <a:spAutoFit/>
          </a:bodyPr>
          <a:lstStyle/>
          <a:p>
            <a:pPr algn="just" rtl="1">
              <a:lnSpc>
                <a:spcPct val="150000"/>
              </a:lnSpc>
            </a:pPr>
            <a:r>
              <a:rPr lang="ar-AE" b="1" dirty="0"/>
              <a:t>آليات التحري والاستدلال عن الجرائم الإعلامية الرقمية</a:t>
            </a:r>
            <a:endParaRPr lang="en-AE" b="1" dirty="0"/>
          </a:p>
          <a:p>
            <a:pPr algn="just" rtl="1">
              <a:lnSpc>
                <a:spcPct val="150000"/>
              </a:lnSpc>
            </a:pPr>
            <a:r>
              <a:rPr lang="ar-AE" b="1" dirty="0"/>
              <a:t>   آليات التحري والاستدلال عن الجرائم الإعلامية الرقمية هي الإجراءات التي تستخدم خلال عمليات التحري والاستدلال وتؤدي إلى إثبات وقوع الجريمة، وتحدد من هو مرتكبها، وهو ما سأتناوله تفصيلاً في هذا الفرع على النحو الآتي:</a:t>
            </a:r>
            <a:endParaRPr lang="en-AE" b="1" dirty="0"/>
          </a:p>
        </p:txBody>
      </p:sp>
      <p:pic>
        <p:nvPicPr>
          <p:cNvPr id="7" name="Graphic 21">
            <a:extLst>
              <a:ext uri="{FF2B5EF4-FFF2-40B4-BE49-F238E27FC236}">
                <a16:creationId xmlns:a16="http://schemas.microsoft.com/office/drawing/2014/main" id="{920344CB-7AE9-D46C-FD92-3FB11F3ED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4020C71-C17D-9430-AE71-434AE944FBB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91B2DDA-F482-952D-FED3-5F2D328B3B8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6A5C1D1-6EB3-B7BD-45E8-40407DD1D13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984925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7937-E245-81EF-31B0-64AEBC9F2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DE5464-C539-F3AD-FA4B-929E0EC862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C5A9E2C-F65C-1879-8EE8-BA62FC681440}"/>
              </a:ext>
            </a:extLst>
          </p:cNvPr>
          <p:cNvSpPr txBox="1"/>
          <p:nvPr/>
        </p:nvSpPr>
        <p:spPr>
          <a:xfrm>
            <a:off x="1405602" y="2491713"/>
            <a:ext cx="9236075" cy="2951064"/>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أولاً: ملاحقة أثر الجريمة؛ 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   ومن ثم فإن أول إجراء تقوم به الضابطة العدلية في عملية التحري والاستدلال تتمثل في ملاحقة أثر الجريمة من أجل الوصول إلى الدلائل، وهذا يتطلب معرفة وخبرة كبيرة في المجال التقني. وأصبحت العديد من الدول العربية – كما هو الحال في الأردن – تتجه إلى وجود ضابطة عدلية متخصصة في قضايا الجرائم الإلكترونية، وهو أمر مطبق في كل من دولة الإمارات، ومصر، وقطر، والبحرين، وغيرها من الدول.</a:t>
            </a:r>
          </a:p>
        </p:txBody>
      </p:sp>
      <p:pic>
        <p:nvPicPr>
          <p:cNvPr id="7" name="Graphic 21">
            <a:extLst>
              <a:ext uri="{FF2B5EF4-FFF2-40B4-BE49-F238E27FC236}">
                <a16:creationId xmlns:a16="http://schemas.microsoft.com/office/drawing/2014/main" id="{8F364BA4-E629-1439-9D2C-61B4BAC8F5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0A61A22-104E-7BB3-A6EF-FE0117FEEE4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65C5130-4B58-CFB9-1A08-0B7A281F3C5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672B95-D7A9-E211-9FC3-C4260E511EE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3529041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D90A4-906C-26AB-97BC-D6CDA51281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4EEBE2-12B4-3069-3DAD-EC4E9FF9B3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8C6D0A-1D9F-4103-9179-A7DCB087759F}"/>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ثانياً: تحليل النتائج رقمياً؛ 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p>
        </p:txBody>
      </p:sp>
      <p:pic>
        <p:nvPicPr>
          <p:cNvPr id="7" name="Graphic 21">
            <a:extLst>
              <a:ext uri="{FF2B5EF4-FFF2-40B4-BE49-F238E27FC236}">
                <a16:creationId xmlns:a16="http://schemas.microsoft.com/office/drawing/2014/main" id="{4A28639D-C383-F085-7500-0C0B3DCC6A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DBED475-DA03-5B3C-DBA6-31186D8BDE5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6325D0B-4850-FC93-CB0E-2210C59F19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924E12-5D21-E4A9-6F1A-CCBB5160548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210722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79818-DA80-82B2-4A69-0CDF70748A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D3F969-40E0-975C-1E65-8FA00627FB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87FA25F-45C0-7DA9-904A-B242159B18E7}"/>
              </a:ext>
            </a:extLst>
          </p:cNvPr>
          <p:cNvSpPr txBox="1"/>
          <p:nvPr/>
        </p:nvSpPr>
        <p:spPr>
          <a:xfrm>
            <a:off x="1405602" y="2291079"/>
            <a:ext cx="9236075" cy="3366563"/>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ثالثاً: جمع أو نقل أو استبدال البيانات التي تؤدي إلى نتيجة محددة ومعلومات مهمة؛ كأن يؤدي تجميعها مع بعضها البعض إلى الوصول إلى معلومات محددة حول الجريمة التي ارتكبت، وآلياتها، وكافة الأمور التحقيقية المتعلقة بالاستدلال والتحري فيها؛ 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ونرى في هذا المجال أن الضابطة العدلية وتكريساً لمفهوم التخصص في التعامل مع الجرائم المرتكبة بواسطة وسائل الإعلام، فلا بد من وجود ضابطة عدلية متخصصة بقضايا الإعلام لا سيما التقليدية منها، كما هو الحال بالنسبة للضابطة العدلية المتخصصة في قضايا الأحداث والأسرة والجرائم الإلكترونية.</a:t>
            </a:r>
          </a:p>
        </p:txBody>
      </p:sp>
      <p:pic>
        <p:nvPicPr>
          <p:cNvPr id="7" name="Graphic 21">
            <a:extLst>
              <a:ext uri="{FF2B5EF4-FFF2-40B4-BE49-F238E27FC236}">
                <a16:creationId xmlns:a16="http://schemas.microsoft.com/office/drawing/2014/main" id="{941C8985-2897-CF05-8E12-0D982FED4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993D3B1-C7BE-6B0A-11E4-F57B9A997D1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1BA7A4-F784-90E1-5E46-5E318B7EA7F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AD18D1C-B80F-1F08-1AE2-7C182EBC435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327730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B9FAA-A005-5599-B543-F583C322B8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E878A1-239A-EA34-295A-F8B53D4DE2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8501D2B-EBDE-0E59-99B8-7D1C65E4A73D}"/>
              </a:ext>
            </a:extLst>
          </p:cNvPr>
          <p:cNvSpPr txBox="1"/>
          <p:nvPr/>
        </p:nvSpPr>
        <p:spPr>
          <a:xfrm>
            <a:off x="1405602" y="2462167"/>
            <a:ext cx="9236075" cy="140185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ctr" rtl="1">
              <a:lnSpc>
                <a:spcPct val="150000"/>
              </a:lnSpc>
              <a:spcBef>
                <a:spcPts val="0"/>
              </a:spcBef>
              <a:spcAft>
                <a:spcPts val="0"/>
              </a:spcAft>
            </a:pPr>
            <a:r>
              <a:rPr lang="ar-AE" sz="4400" b="1" dirty="0">
                <a:solidFill>
                  <a:srgbClr val="FF0000"/>
                </a:solidFill>
                <a:ea typeface="Times New Roman" panose="02020603050405020304" pitchFamily="18" charset="0"/>
                <a:cs typeface="Times New Roman" panose="02020603050405020304" pitchFamily="18" charset="0"/>
              </a:rPr>
              <a:t>مرحلة التحقيق الابتدائي</a:t>
            </a:r>
          </a:p>
        </p:txBody>
      </p:sp>
      <p:pic>
        <p:nvPicPr>
          <p:cNvPr id="7" name="Graphic 21">
            <a:extLst>
              <a:ext uri="{FF2B5EF4-FFF2-40B4-BE49-F238E27FC236}">
                <a16:creationId xmlns:a16="http://schemas.microsoft.com/office/drawing/2014/main" id="{602519D1-B69F-CB49-7A23-8D27B0ED9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CC6D1AC-C809-899F-52F5-2E3A3016F6D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989C89F-A311-5C20-3E83-2FEF9DA9097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1874116-12F8-BE84-513E-01AD4AEB0C1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991775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EA2A1-FD65-AE20-E075-7E261F7771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3117E2-14F4-29BE-6EFE-5E80A07123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E0D5923-F6EA-22F7-68CA-402D3DDC7784}"/>
              </a:ext>
            </a:extLst>
          </p:cNvPr>
          <p:cNvSpPr txBox="1"/>
          <p:nvPr/>
        </p:nvSpPr>
        <p:spPr>
          <a:xfrm>
            <a:off x="1405602" y="289411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يعد التحقيق الابتدائي المرحلة التي تلي مرحلة التحري والاستدلال، وتسبق المحاكمة، وتقوم على عملية تدقيق الأدلة والتحقيق فيها وفحصها وصولاً إلى التثبت من الوقائع واكتمال أركان وعناصر الجريمة تمهيداً لإحالتها إلى المحكمة المختصة للنظر فيها وإصدار القرار المناسب.</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74D40F4-05E4-133B-E042-071EAA5BA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81774BA-DF17-29E4-7DD1-F4A3E6B877B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E4F475C-559A-85C9-0BA7-DA94F512573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350957E-F9D0-9AF9-A5F5-F27C9B83F3A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2783459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5D494-7BEF-989E-99ED-7DF230110A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D1C41B-6A82-DA95-715E-636FDA0479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2CB2B9A-37CD-3409-86D0-38C59C2260B3}"/>
              </a:ext>
            </a:extLst>
          </p:cNvPr>
          <p:cNvSpPr txBox="1"/>
          <p:nvPr/>
        </p:nvSpPr>
        <p:spPr>
          <a:xfrm>
            <a:off x="1405602" y="289411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وفي الجرائم الإعلامية تتخذ النيابة العامة العديد من الإجراءات القانونية لمعاقبة الفاعل، لكن ذلك يعد من الموضوعات الحساسة لارتباط ذلك بمفاهيم حرية الرأي والتعبير التي تراقبها المنظمات الحقوقية، فضلاً عن التطور الذي شهدته وسائل الإعلام اليوم مما قد يؤدي إلى صعوبة مهمة النيابة العامة في التحقيق الابتدائي، بسبب تطور الوسائل الإجرامية.</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00EC090-8802-6CC0-B040-C1F0E42AF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7104DF-595F-26CE-2F04-0624C8B7FF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B2C53B6-891C-ED6E-97FC-5A8D58B4DD3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20B2A6C-D15F-AFCF-E58E-A3907CAA8AF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7914153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273066"/>
            <a:ext cx="10240296" cy="2334229"/>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285750" marR="0" lvl="0" indent="-285750" algn="just" rtl="1">
              <a:lnSpc>
                <a:spcPct val="200000"/>
              </a:lnSpc>
              <a:spcBef>
                <a:spcPts val="600"/>
              </a:spcBef>
              <a:spcAft>
                <a:spcPts val="300"/>
              </a:spcAft>
              <a:buFont typeface="Wingdings" panose="05000000000000000000" pitchFamily="2" charset="2"/>
              <a:buChar char="v"/>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النطاق الإجرائي لمحاكمة الصحفيين والإعلاميين.</a:t>
            </a:r>
          </a:p>
          <a:p>
            <a:pPr marL="285750" marR="0" lvl="0" indent="-285750" algn="just" rtl="1">
              <a:lnSpc>
                <a:spcPct val="200000"/>
              </a:lnSpc>
              <a:spcBef>
                <a:spcPts val="600"/>
              </a:spcBef>
              <a:spcAft>
                <a:spcPts val="300"/>
              </a:spcAft>
              <a:buFont typeface="Wingdings" panose="05000000000000000000" pitchFamily="2" charset="2"/>
              <a:buChar char="v"/>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التحري والاستدلال.</a:t>
            </a:r>
          </a:p>
          <a:p>
            <a:pPr marL="285750" marR="0" lvl="0" indent="-285750" algn="just" rtl="1">
              <a:lnSpc>
                <a:spcPct val="200000"/>
              </a:lnSpc>
              <a:spcBef>
                <a:spcPts val="600"/>
              </a:spcBef>
              <a:spcAft>
                <a:spcPts val="300"/>
              </a:spcAft>
              <a:buFont typeface="Wingdings" panose="05000000000000000000" pitchFamily="2" charset="2"/>
              <a:buChar char="v"/>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التحقيق الابتدائي.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09</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2.xml><?xml version="1.0" encoding="utf-8"?>
<ds:datastoreItem xmlns:ds="http://schemas.openxmlformats.org/officeDocument/2006/customXml" ds:itemID="{9AE0CF12-92F6-4D3D-854A-8E561B62B2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692C28E-9DB8-4459-A7AC-DA34904649A5}">
  <ds:schemaRefs>
    <ds:schemaRef ds:uri="http://purl.org/dc/elements/1.1/"/>
    <ds:schemaRef ds:uri="http://schemas.microsoft.com/office/2006/documentManagement/types"/>
    <ds:schemaRef ds:uri="http://www.w3.org/XML/1998/namespace"/>
    <ds:schemaRef ds:uri="http://schemas.microsoft.com/office/infopath/2007/PartnerControls"/>
    <ds:schemaRef ds:uri="http://schemas.microsoft.com/office/2006/metadata/properties"/>
    <ds:schemaRef ds:uri="http://purl.org/dc/terms/"/>
    <ds:schemaRef ds:uri="http://purl.org/dc/dcmitype/"/>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903</TotalTime>
  <Words>2596</Words>
  <Application>Microsoft Office PowerPoint</Application>
  <PresentationFormat>شاشة عريضة</PresentationFormat>
  <Paragraphs>168</Paragraphs>
  <Slides>44</Slides>
  <Notes>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44</vt:i4>
      </vt:variant>
    </vt:vector>
  </HeadingPairs>
  <TitlesOfParts>
    <vt:vector size="55"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49</cp:revision>
  <dcterms:created xsi:type="dcterms:W3CDTF">2023-04-29T09:08:00Z</dcterms:created>
  <dcterms:modified xsi:type="dcterms:W3CDTF">2026-04-09T12:09:53Z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