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256" r:id="rId6"/>
    <p:sldId id="271" r:id="rId7"/>
    <p:sldId id="530" r:id="rId8"/>
    <p:sldId id="563" r:id="rId9"/>
    <p:sldId id="564" r:id="rId10"/>
    <p:sldId id="565" r:id="rId11"/>
    <p:sldId id="566" r:id="rId12"/>
    <p:sldId id="567" r:id="rId13"/>
    <p:sldId id="568" r:id="rId14"/>
    <p:sldId id="569" r:id="rId15"/>
    <p:sldId id="562" r:id="rId16"/>
    <p:sldId id="544" r:id="rId17"/>
    <p:sldId id="550" r:id="rId18"/>
    <p:sldId id="546" r:id="rId19"/>
    <p:sldId id="545" r:id="rId20"/>
    <p:sldId id="547" r:id="rId21"/>
    <p:sldId id="548" r:id="rId22"/>
    <p:sldId id="549" r:id="rId23"/>
    <p:sldId id="551" r:id="rId24"/>
    <p:sldId id="552" r:id="rId25"/>
    <p:sldId id="553" r:id="rId26"/>
    <p:sldId id="554" r:id="rId27"/>
    <p:sldId id="555" r:id="rId28"/>
    <p:sldId id="556" r:id="rId29"/>
    <p:sldId id="557" r:id="rId30"/>
    <p:sldId id="558" r:id="rId31"/>
    <p:sldId id="559" r:id="rId32"/>
    <p:sldId id="560" r:id="rId33"/>
    <p:sldId id="561" r:id="rId34"/>
    <p:sldId id="543" r:id="rId35"/>
    <p:sldId id="542" r:id="rId36"/>
    <p:sldId id="537" r:id="rId37"/>
    <p:sldId id="538" r:id="rId38"/>
    <p:sldId id="539" r:id="rId39"/>
    <p:sldId id="540" r:id="rId40"/>
    <p:sldId id="53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56"/>
            <p14:sldId id="271"/>
            <p14:sldId id="530"/>
            <p14:sldId id="563"/>
            <p14:sldId id="564"/>
            <p14:sldId id="565"/>
            <p14:sldId id="566"/>
            <p14:sldId id="567"/>
            <p14:sldId id="568"/>
            <p14:sldId id="569"/>
            <p14:sldId id="562"/>
            <p14:sldId id="544"/>
            <p14:sldId id="550"/>
            <p14:sldId id="546"/>
            <p14:sldId id="545"/>
            <p14:sldId id="547"/>
            <p14:sldId id="548"/>
            <p14:sldId id="549"/>
            <p14:sldId id="551"/>
            <p14:sldId id="552"/>
            <p14:sldId id="553"/>
            <p14:sldId id="554"/>
            <p14:sldId id="555"/>
            <p14:sldId id="556"/>
            <p14:sldId id="557"/>
            <p14:sldId id="558"/>
            <p14:sldId id="559"/>
            <p14:sldId id="560"/>
            <p14:sldId id="561"/>
            <p14:sldId id="543"/>
            <p14:sldId id="542"/>
            <p14:sldId id="537"/>
            <p14:sldId id="538"/>
            <p14:sldId id="539"/>
            <p14:sldId id="54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32699" y="2785710"/>
            <a:ext cx="5306261" cy="769441"/>
          </a:xfrm>
          <a:prstGeom prst="rect">
            <a:avLst/>
          </a:prstGeom>
          <a:noFill/>
        </p:spPr>
        <p:txBody>
          <a:bodyPr wrap="none" rtlCol="0">
            <a:spAutoFit/>
          </a:bodyPr>
          <a:lstStyle/>
          <a:p>
            <a:pPr algn="ctr"/>
            <a:r>
              <a:rPr lang="ar-SA" sz="4400" b="1" dirty="0">
                <a:solidFill>
                  <a:srgbClr val="00B0F0"/>
                </a:solidFill>
                <a:latin typeface="Alexandria" charset="0"/>
                <a:cs typeface="Alexandria" charset="0"/>
              </a:rPr>
              <a:t>الدراسات المرجعية ونقدها</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العاشرة </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a:t>
            </a:r>
            <a:r>
              <a:rPr lang="en-US" sz="2800" b="1" dirty="0" err="1">
                <a:solidFill>
                  <a:srgbClr val="00B0F0"/>
                </a:solidFill>
                <a:latin typeface="Alexandria" charset="0"/>
                <a:cs typeface="Alexandria" charset="0"/>
              </a:rPr>
              <a:t>Gado</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560"/>
    </mc:Choice>
    <mc:Fallback xmlns="">
      <p:transition spd="slow" advTm="545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693319"/>
          </a:xfrm>
          <a:prstGeom prst="rect">
            <a:avLst/>
          </a:prstGeom>
          <a:noFill/>
        </p:spPr>
        <p:txBody>
          <a:bodyPr wrap="square" rtlCol="0">
            <a:spAutoFit/>
          </a:bodyPr>
          <a:lstStyle/>
          <a:p>
            <a:pPr algn="r" rtl="1"/>
            <a:r>
              <a:rPr lang="ar-SA" sz="2000" b="1" u="sng" dirty="0">
                <a:solidFill>
                  <a:srgbClr val="2D3956"/>
                </a:solidFill>
                <a:latin typeface="Alexandria" charset="0"/>
                <a:cs typeface="Alexandria" charset="0"/>
              </a:rPr>
              <a:t>محاور المحاضرة</a:t>
            </a:r>
          </a:p>
          <a:p>
            <a:pPr algn="r" rtl="1"/>
            <a:endParaRPr lang="ar-SA" sz="2000" b="1" u="sng" dirty="0">
              <a:solidFill>
                <a:srgbClr val="2D3956"/>
              </a:solidFill>
              <a:latin typeface="Alexandria" charset="0"/>
              <a:cs typeface="Alexandria" charset="0"/>
            </a:endParaRPr>
          </a:p>
          <a:p>
            <a:pPr marL="342900" indent="-342900" algn="r" rtl="1">
              <a:buFont typeface="Wingdings" panose="05000000000000000000" pitchFamily="2" charset="2"/>
              <a:buChar char="Ø"/>
            </a:pPr>
            <a:r>
              <a:rPr lang="ar-SA" sz="2000" dirty="0">
                <a:solidFill>
                  <a:srgbClr val="2D3956"/>
                </a:solidFill>
                <a:latin typeface="Alexandria" charset="0"/>
                <a:cs typeface="Alexandria" charset="0"/>
              </a:rPr>
              <a:t>الإطار النظري </a:t>
            </a:r>
          </a:p>
          <a:p>
            <a:pPr algn="r" rtl="1"/>
            <a:endParaRPr lang="ar-SA" sz="2000" dirty="0">
              <a:solidFill>
                <a:srgbClr val="2D3956"/>
              </a:solidFill>
              <a:latin typeface="Alexandria" charset="0"/>
              <a:cs typeface="Alexandria" charset="0"/>
            </a:endParaRPr>
          </a:p>
          <a:p>
            <a:pPr marL="342900" indent="-342900" algn="r" rtl="1">
              <a:buFont typeface="Wingdings" panose="05000000000000000000" pitchFamily="2" charset="2"/>
              <a:buChar char="Ø"/>
            </a:pPr>
            <a:r>
              <a:rPr lang="ar-SA" sz="2000" dirty="0">
                <a:solidFill>
                  <a:srgbClr val="2D3956"/>
                </a:solidFill>
                <a:latin typeface="Alexandria" charset="0"/>
                <a:cs typeface="Alexandria" charset="0"/>
              </a:rPr>
              <a:t>الدراسات المرجعية ( السابقة) </a:t>
            </a:r>
          </a:p>
          <a:p>
            <a:pPr algn="r" rtl="1"/>
            <a:endParaRPr lang="ar-SA" sz="2000" dirty="0">
              <a:solidFill>
                <a:srgbClr val="2D3956"/>
              </a:solidFill>
              <a:latin typeface="Alexandria" charset="0"/>
              <a:cs typeface="Alexandria" charset="0"/>
            </a:endParaRPr>
          </a:p>
          <a:p>
            <a:pPr marL="342900" indent="-342900" algn="r" rtl="1">
              <a:buFont typeface="Wingdings" panose="05000000000000000000" pitchFamily="2" charset="2"/>
              <a:buChar char="Ø"/>
            </a:pPr>
            <a:r>
              <a:rPr lang="ar-SA" sz="2000" dirty="0">
                <a:solidFill>
                  <a:srgbClr val="2D3956"/>
                </a:solidFill>
                <a:latin typeface="Alexandria" charset="0"/>
                <a:cs typeface="Alexandria" charset="0"/>
              </a:rPr>
              <a:t>نقد الدراسات المرجعية ( السابقة) </a:t>
            </a:r>
          </a:p>
          <a:p>
            <a:pPr algn="r" rtl="1"/>
            <a:endParaRPr lang="ar-SA" sz="2000" b="1" dirty="0">
              <a:solidFill>
                <a:srgbClr val="2D3956"/>
              </a:solidFill>
              <a:latin typeface="Alexandria" charset="0"/>
              <a:cs typeface="Alexandria" charset="0"/>
            </a:endParaRPr>
          </a:p>
          <a:p>
            <a:pPr algn="r" rtl="1"/>
            <a:endParaRPr lang="ar-SA" sz="2000" b="1" dirty="0">
              <a:solidFill>
                <a:srgbClr val="2D3956"/>
              </a:solidFill>
              <a:latin typeface="Alexandria" charset="0"/>
              <a:cs typeface="Alexandria" charset="0"/>
            </a:endParaRPr>
          </a:p>
          <a:p>
            <a:pPr algn="r" rtl="1"/>
            <a:endParaRPr lang="ar-SA"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528"/>
    </mc:Choice>
    <mc:Fallback xmlns="">
      <p:transition spd="slow" advTm="1952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38469" y="1226580"/>
            <a:ext cx="1909497"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الإطار النظري</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48"/>
    </mc:Choice>
    <mc:Fallback xmlns="">
      <p:transition spd="slow" advTm="38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5277" y="1726086"/>
            <a:ext cx="8417320" cy="3170099"/>
          </a:xfrm>
          <a:prstGeom prst="rect">
            <a:avLst/>
          </a:prstGeom>
          <a:noFill/>
        </p:spPr>
        <p:txBody>
          <a:bodyPr wrap="square" rtlCol="0">
            <a:spAutoFit/>
          </a:bodyPr>
          <a:lstStyle/>
          <a:p>
            <a:pPr algn="just" rtl="1"/>
            <a:r>
              <a:rPr lang="ar-EG" sz="2000" b="1" dirty="0">
                <a:solidFill>
                  <a:srgbClr val="2D3956"/>
                </a:solidFill>
                <a:latin typeface="Alexandria" charset="0"/>
                <a:cs typeface="Alexandria" charset="0"/>
              </a:rPr>
              <a:t>الإطار النظري :</a:t>
            </a:r>
          </a:p>
          <a:p>
            <a:pPr algn="just" rtl="1"/>
            <a:r>
              <a:rPr lang="ar-EG" dirty="0">
                <a:solidFill>
                  <a:srgbClr val="2D3956"/>
                </a:solidFill>
                <a:latin typeface="Alexandria" charset="0"/>
                <a:cs typeface="Alexandria" charset="0"/>
              </a:rPr>
              <a:t> هو الخلفية العلمية النظرية التي يحتاج الباحث للعلم بها ليستطيع بالتالي أن يعد بحثا علميا له أهداف وفروض علمية يكون لتحقيقها أثر في البناء المعرفي فأعداد بحث حول القوة المميزة بالسرعة مثلا يتطلب من الباحث أن يكون على دراية بالقوة ومميزاتها وأنواعها حتى يكون لبحثه أثر في الإضافة العلمية .</a:t>
            </a:r>
          </a:p>
          <a:p>
            <a:pPr algn="just" rtl="1"/>
            <a:endParaRPr lang="ar-EG" dirty="0">
              <a:solidFill>
                <a:srgbClr val="2D3956"/>
              </a:solidFill>
              <a:latin typeface="Alexandria" charset="0"/>
              <a:cs typeface="Alexandria" charset="0"/>
            </a:endParaRPr>
          </a:p>
          <a:p>
            <a:pPr algn="just" rtl="1"/>
            <a:r>
              <a:rPr lang="ar-EG" sz="2000" b="1" dirty="0">
                <a:solidFill>
                  <a:srgbClr val="2D3956"/>
                </a:solidFill>
                <a:latin typeface="Alexandria" charset="0"/>
                <a:cs typeface="Alexandria" charset="0"/>
              </a:rPr>
              <a:t>مصطلح الدراسة النظرية:</a:t>
            </a:r>
          </a:p>
          <a:p>
            <a:pPr algn="just" rtl="1"/>
            <a:r>
              <a:rPr lang="ar-EG" dirty="0">
                <a:solidFill>
                  <a:srgbClr val="2D3956"/>
                </a:solidFill>
                <a:latin typeface="Alexandria" charset="0"/>
                <a:cs typeface="Alexandria" charset="0"/>
              </a:rPr>
              <a:t> يعني به بعض الباحثين الوثائق المنشورة كتبا كانت أم غيرها ، وكذلك الوثائق غير المنشورة ليستنتج منها الأدلة والبراهين التي تجيب على أسئلة بحثه وخاصة إذا كان البحث ذا منهجية ( وثائقي مسحي مثلا ) . و يجب عدم المغالاة في عرض المادة العلمية وخاصة إذا كانت موجودة ومعروضة في كثير من المراجع المتخصصة كما أن هذا الجزء يتضمن استعراض الباحث للموضوعات التي سبق أن تناولت مشكلة بحثه ومراجعة الدراسات السابقة توصلنا إلى النتائج التي انتهى إليها الباحثون ، والتي تعد أساسا للموضوع البحثي المقترح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45809523"/>
      </p:ext>
    </p:extLst>
  </p:cSld>
  <p:clrMapOvr>
    <a:masterClrMapping/>
  </p:clrMapOvr>
  <mc:AlternateContent xmlns:mc="http://schemas.openxmlformats.org/markup-compatibility/2006" xmlns:p14="http://schemas.microsoft.com/office/powerpoint/2010/main">
    <mc:Choice Requires="p14">
      <p:transition spd="slow" p14:dur="2000" advTm="163194"/>
    </mc:Choice>
    <mc:Fallback xmlns="">
      <p:transition spd="slow" advTm="16319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36738-25DE-E2AE-6CA6-F0636DE2E0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7E1AA1-5A12-2370-9E0C-D0127B951B4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D5114F7-52D9-3745-F514-C39B974C72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3BCDD5C-EDD7-8463-F1FB-BF948FBF9C1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2399186-3470-5BB0-B3BC-E9B820E5CA80}"/>
              </a:ext>
            </a:extLst>
          </p:cNvPr>
          <p:cNvSpPr txBox="1"/>
          <p:nvPr/>
        </p:nvSpPr>
        <p:spPr>
          <a:xfrm>
            <a:off x="1645277" y="1726086"/>
            <a:ext cx="8417320" cy="2862322"/>
          </a:xfrm>
          <a:prstGeom prst="rect">
            <a:avLst/>
          </a:prstGeom>
          <a:noFill/>
        </p:spPr>
        <p:txBody>
          <a:bodyPr wrap="square" rtlCol="0">
            <a:spAutoFit/>
          </a:bodyPr>
          <a:lstStyle/>
          <a:p>
            <a:pPr algn="just" rtl="1"/>
            <a:r>
              <a:rPr lang="ar-EG" dirty="0">
                <a:solidFill>
                  <a:srgbClr val="2D3956"/>
                </a:solidFill>
                <a:latin typeface="Alexandria" charset="0"/>
                <a:cs typeface="Alexandria" charset="0"/>
              </a:rPr>
              <a:t>بداية يتعين على الباحث القراءة العامة عن موضوع الدراسة في الكتب ، أو في فصول الكتب التي تناولها ، مع التركيز على نوع المادة المراد دراستها . وتكون القراءة بمثابة القاعدة لفهم الموضوع والتي ينطلق منها الباحث إلى الدراسات الأكثر تعمقا .</a:t>
            </a:r>
          </a:p>
          <a:p>
            <a:pPr algn="just" rtl="1"/>
            <a:r>
              <a:rPr lang="ar-EG" dirty="0">
                <a:solidFill>
                  <a:srgbClr val="2D3956"/>
                </a:solidFill>
                <a:latin typeface="Alexandria" charset="0"/>
                <a:cs typeface="Alexandria" charset="0"/>
              </a:rPr>
              <a:t>وتكون الخطوة التالية هي البحث عن الدراسات السابقة وقراءتها بشكل دقيق وتحديد بعض مراجعه الرئيسية ويلي ذلك الحصول على مستخلصات البحوث المنشورة في مجال الدراسة والمجالات المرتبطة بها وذلك وفق وسيلتين كما يلي :-</a:t>
            </a:r>
          </a:p>
          <a:p>
            <a:pPr algn="just" rtl="1"/>
            <a:r>
              <a:rPr lang="ar-EG" dirty="0">
                <a:solidFill>
                  <a:srgbClr val="2D3956"/>
                </a:solidFill>
                <a:latin typeface="Alexandria" charset="0"/>
                <a:cs typeface="Alexandria" charset="0"/>
              </a:rPr>
              <a:t>1- عن طريق شبكة المعلومات الانترنت .</a:t>
            </a:r>
          </a:p>
          <a:p>
            <a:pPr algn="just" rtl="1"/>
            <a:r>
              <a:rPr lang="ar-EG" dirty="0">
                <a:solidFill>
                  <a:srgbClr val="2D3956"/>
                </a:solidFill>
                <a:latin typeface="Alexandria" charset="0"/>
                <a:cs typeface="Alexandria" charset="0"/>
              </a:rPr>
              <a:t>2- البحث الشخصي في دوريات مستخلصات البحوث ، ويتم ذلك من خلال تحديد المعلومات المراد جمعها من خلال مخطط تمهيدي للموضوع ، وإعداد كلمات مفتاحية يتم البحث عنها في فهارس الموضوعات كي يتم الحصول على المعلومات بوقت اقل .</a:t>
            </a:r>
          </a:p>
        </p:txBody>
      </p:sp>
      <p:pic>
        <p:nvPicPr>
          <p:cNvPr id="5" name="Graphic 21">
            <a:extLst>
              <a:ext uri="{FF2B5EF4-FFF2-40B4-BE49-F238E27FC236}">
                <a16:creationId xmlns:a16="http://schemas.microsoft.com/office/drawing/2014/main" id="{1C4239ED-5572-5CB5-F350-F61A850357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9786097"/>
      </p:ext>
    </p:extLst>
  </p:cSld>
  <p:clrMapOvr>
    <a:masterClrMapping/>
  </p:clrMapOvr>
  <mc:AlternateContent xmlns:mc="http://schemas.openxmlformats.org/markup-compatibility/2006" xmlns:p14="http://schemas.microsoft.com/office/powerpoint/2010/main">
    <mc:Choice Requires="p14">
      <p:transition spd="slow" p14:dur="2000" advTm="158724"/>
    </mc:Choice>
    <mc:Fallback xmlns="">
      <p:transition spd="slow" advTm="15872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E13AF-2D60-A852-BB6F-A2A33FEFC1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671CDC-D421-316A-9A2A-891CAAD390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BC262DE-0DFB-38BD-B9CE-7B068D049EF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680A7E4-D79D-5260-ABF0-00D6F3C58EE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F81D812-0745-5D97-BF8D-C8351617515A}"/>
              </a:ext>
            </a:extLst>
          </p:cNvPr>
          <p:cNvSpPr txBox="1"/>
          <p:nvPr/>
        </p:nvSpPr>
        <p:spPr>
          <a:xfrm>
            <a:off x="1645277" y="1726086"/>
            <a:ext cx="8417320" cy="2369880"/>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كيفية جمع المواد النظرية العامة</a:t>
            </a:r>
          </a:p>
          <a:p>
            <a:pPr algn="ctr" rtl="1"/>
            <a:endParaRPr lang="ar-EG" sz="2000" b="1"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ان أول خطوة في إطار تنفيذ خطة البحث العلمي هي جمع المعلومات النظرية التي يحتاج اليها الباحث كإطار نظري بالبحث والدراسات التي تناولت الموضوع من زوايا مختلفة فالباحث يحتاج إلى قاعدة نظرية من المعلومات لتفسير متغيرات بحثه ويحتاج الى معرفة الدراسات من حيث اهدافها ومنهجها وعينتها ونتائجها لكي يستطيع الاستفادة منها في تفسير نتائج بحثه علماً بان هناك بحوثاً نظريه تقوم على اساس جمع المعلومات النظرية واخرى عمليه او ميدانية بحاجة الى الاطار النظري، الامر الذي يسهم في تعميق فهم الموضوع وبلورته في ذهن الباحث والقارئ فضلاً عن جعل الباحث على بينه من موقع دراسته ومواضع تلقائها مع تلك الدراسات.  </a:t>
            </a:r>
          </a:p>
        </p:txBody>
      </p:sp>
      <p:pic>
        <p:nvPicPr>
          <p:cNvPr id="5" name="Graphic 21">
            <a:extLst>
              <a:ext uri="{FF2B5EF4-FFF2-40B4-BE49-F238E27FC236}">
                <a16:creationId xmlns:a16="http://schemas.microsoft.com/office/drawing/2014/main" id="{0D9C28BE-10E9-D5C0-7216-943C274109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76506739"/>
      </p:ext>
    </p:extLst>
  </p:cSld>
  <p:clrMapOvr>
    <a:masterClrMapping/>
  </p:clrMapOvr>
  <mc:AlternateContent xmlns:mc="http://schemas.openxmlformats.org/markup-compatibility/2006" xmlns:p14="http://schemas.microsoft.com/office/powerpoint/2010/main">
    <mc:Choice Requires="p14">
      <p:transition spd="slow" p14:dur="2000" advTm="129547"/>
    </mc:Choice>
    <mc:Fallback xmlns="">
      <p:transition spd="slow" advTm="12954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D719C-F4FE-2DF4-E681-D0D187C401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D00224-43F0-C3CC-1F85-F3F64385EF3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FF797C-C75E-2752-8DA7-8B6F70323AC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7220104-BA81-0A36-C8F9-D1E29457B49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5D7E0E7-402F-A79D-53F5-E37887AA34BE}"/>
              </a:ext>
            </a:extLst>
          </p:cNvPr>
          <p:cNvSpPr txBox="1"/>
          <p:nvPr/>
        </p:nvSpPr>
        <p:spPr>
          <a:xfrm>
            <a:off x="1645277" y="1562095"/>
            <a:ext cx="8417320" cy="3170099"/>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من اين تجمع هذه المعلومات </a:t>
            </a:r>
            <a:endParaRPr lang="ar-EG" b="1"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1-المكتبة الافتراضية: عبارة عن نوع مستحث من انواع المكتبات التي تواكب التطورات الحاسوبية الحديثة المرافقة للتنمية المعلوماتية المعتمدة على شبكة الانترنيت .</a:t>
            </a:r>
          </a:p>
          <a:p>
            <a:pPr algn="just" rtl="1"/>
            <a:r>
              <a:rPr lang="ar-EG" dirty="0">
                <a:solidFill>
                  <a:srgbClr val="2D3956"/>
                </a:solidFill>
                <a:latin typeface="Alexandria" charset="0"/>
                <a:cs typeface="Alexandria" charset="0"/>
              </a:rPr>
              <a:t>2- الكتب المتخصصة وهي تلك الكتب التي تغني بموضوع وتفصل البحث فيه مثل : كتاب الادارة المدرسية ، الاملاء النحو العربي ، القراءة ، صعوبات التعليم، المشكلات السلوكية للأطفال فكل من هذه الكتب يعتبر من الكتب المتخصصة لأنها تتحدث في موضوع معين وتفصل البحث فيه لذلك فعلى الباحث مراجعة مثل هذه الكتب التي تتصل بموضوع بحثه لكن هذا لا يعني عن امكانية استفادة الباحث من كتب اخرى التي تتصل بموضوع بحثه او الكتب المرجعية التي تتميز بشمول معلوماتها وتركيزها وترتيب المعلومات فيها على اساس الترتيب الهجائي او الموضوعي  .</a:t>
            </a:r>
          </a:p>
          <a:p>
            <a:pPr algn="just" rtl="1"/>
            <a:r>
              <a:rPr lang="ar-EG" dirty="0">
                <a:solidFill>
                  <a:srgbClr val="2D3956"/>
                </a:solidFill>
                <a:latin typeface="Alexandria" charset="0"/>
                <a:cs typeface="Alexandria" charset="0"/>
              </a:rPr>
              <a:t>3- رسائل الماجستير او الدكتوراة التي تحتوي عليها مكتبات والجامعات واقسام الدراسات العليا لمعرفة منهاجها واهدافها وادواتها وكفيفة جمع البيانات ومعاني نتائجها وتوصياتها.</a:t>
            </a:r>
          </a:p>
        </p:txBody>
      </p:sp>
      <p:pic>
        <p:nvPicPr>
          <p:cNvPr id="5" name="Graphic 21">
            <a:extLst>
              <a:ext uri="{FF2B5EF4-FFF2-40B4-BE49-F238E27FC236}">
                <a16:creationId xmlns:a16="http://schemas.microsoft.com/office/drawing/2014/main" id="{D7F71C38-497F-99E9-3B87-006B96145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21325738"/>
      </p:ext>
    </p:extLst>
  </p:cSld>
  <p:clrMapOvr>
    <a:masterClrMapping/>
  </p:clrMapOvr>
  <mc:AlternateContent xmlns:mc="http://schemas.openxmlformats.org/markup-compatibility/2006" xmlns:p14="http://schemas.microsoft.com/office/powerpoint/2010/main">
    <mc:Choice Requires="p14">
      <p:transition spd="slow" p14:dur="2000" advTm="115065"/>
    </mc:Choice>
    <mc:Fallback xmlns="">
      <p:transition spd="slow" advTm="1150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4FC8F-93AF-6F5E-E9DC-73A478DFCE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40E62F-37D6-A745-4913-40BF1420B9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AC99C0-CF1C-28ED-4405-D40465606CB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64F6FC3-6DF6-B34F-39A6-2FE11785245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79B654F-091E-7623-B816-319ED2D21A4F}"/>
              </a:ext>
            </a:extLst>
          </p:cNvPr>
          <p:cNvSpPr txBox="1"/>
          <p:nvPr/>
        </p:nvSpPr>
        <p:spPr>
          <a:xfrm>
            <a:off x="1645277" y="1562095"/>
            <a:ext cx="8417320" cy="2893100"/>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من اين تجمع هذه المعلومات </a:t>
            </a:r>
          </a:p>
          <a:p>
            <a:pPr algn="ctr" rtl="1"/>
            <a:endParaRPr lang="ar-EG" b="1"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 4- البحوث والدراسات المنشورة في مجلات علمية محكمة اي مراجعة الدوريات والمجالات العلمية للاطلاع على ما فيها من بحوث ذات صلة بموضوع البحث.</a:t>
            </a:r>
          </a:p>
          <a:p>
            <a:pPr algn="just" rtl="1"/>
            <a:r>
              <a:rPr lang="ar-EG" dirty="0">
                <a:solidFill>
                  <a:srgbClr val="2D3956"/>
                </a:solidFill>
                <a:latin typeface="Alexandria" charset="0"/>
                <a:cs typeface="Alexandria" charset="0"/>
              </a:rPr>
              <a:t>5- الموسوعات من الكتب النبوية. </a:t>
            </a:r>
          </a:p>
          <a:p>
            <a:pPr algn="just" rtl="1"/>
            <a:r>
              <a:rPr lang="ar-EG" dirty="0">
                <a:solidFill>
                  <a:srgbClr val="2D3956"/>
                </a:solidFill>
                <a:latin typeface="Alexandria" charset="0"/>
                <a:cs typeface="Alexandria" charset="0"/>
              </a:rPr>
              <a:t>6- الافلام والاقراص المدمجة: التي يمكن ان تكون موجودة في اقسام بعض الكليات او مؤسسات البحث المختص في الموضوع لغرض الاطلاع على محتواها وما يتصل بموضوع البحث فيها .</a:t>
            </a:r>
          </a:p>
          <a:p>
            <a:pPr algn="just" rtl="1"/>
            <a:r>
              <a:rPr lang="ar-EG" dirty="0">
                <a:solidFill>
                  <a:srgbClr val="2D3956"/>
                </a:solidFill>
                <a:latin typeface="Alexandria" charset="0"/>
                <a:cs typeface="Alexandria" charset="0"/>
              </a:rPr>
              <a:t>7- بحوث المؤتمرات العلمية المنشورة او الندوات العلمية ذات الصلة في موضوع البحث والتقارير الصادرة عنها .</a:t>
            </a:r>
          </a:p>
          <a:p>
            <a:pPr algn="just" rtl="1"/>
            <a:r>
              <a:rPr lang="ar-EG" dirty="0">
                <a:solidFill>
                  <a:srgbClr val="2D3956"/>
                </a:solidFill>
                <a:latin typeface="Alexandria" charset="0"/>
                <a:cs typeface="Alexandria" charset="0"/>
              </a:rPr>
              <a:t>8- شبكة الانترنت باستخدام الحاسوب: اذ يمكن للباحث عن طريقها الحصول على بيانات ومعلومات  عالمية عن الموضوع  لاسيما ان الكثير من كتابات ومؤسسات البحث تشترك في قواعد البيانات العالمية.  </a:t>
            </a:r>
          </a:p>
        </p:txBody>
      </p:sp>
      <p:pic>
        <p:nvPicPr>
          <p:cNvPr id="5" name="Graphic 21">
            <a:extLst>
              <a:ext uri="{FF2B5EF4-FFF2-40B4-BE49-F238E27FC236}">
                <a16:creationId xmlns:a16="http://schemas.microsoft.com/office/drawing/2014/main" id="{C1279E04-30B3-727E-0A93-CDA8A65BEB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852115"/>
      </p:ext>
    </p:extLst>
  </p:cSld>
  <p:clrMapOvr>
    <a:masterClrMapping/>
  </p:clrMapOvr>
  <mc:AlternateContent xmlns:mc="http://schemas.openxmlformats.org/markup-compatibility/2006" xmlns:p14="http://schemas.microsoft.com/office/powerpoint/2010/main">
    <mc:Choice Requires="p14">
      <p:transition spd="slow" p14:dur="2000" advTm="113580"/>
    </mc:Choice>
    <mc:Fallback xmlns="">
      <p:transition spd="slow" advTm="11358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D5A91-AADF-0CB9-9A89-E51BB230D1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EFF0BF-C14E-D46C-2DFC-72D44D0480B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49BBD7-F0D2-0CE1-661B-DE93FE3BF72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DD8652-4A5D-363C-2CE6-1E4AEDFFB87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641625-CEE3-7E17-5A9F-4E66875B4E24}"/>
              </a:ext>
            </a:extLst>
          </p:cNvPr>
          <p:cNvSpPr txBox="1"/>
          <p:nvPr/>
        </p:nvSpPr>
        <p:spPr>
          <a:xfrm>
            <a:off x="1645277" y="1562095"/>
            <a:ext cx="8417320" cy="2862322"/>
          </a:xfrm>
          <a:prstGeom prst="rect">
            <a:avLst/>
          </a:prstGeom>
          <a:noFill/>
        </p:spPr>
        <p:txBody>
          <a:bodyPr wrap="square" rtlCol="0">
            <a:spAutoFit/>
          </a:bodyPr>
          <a:lstStyle/>
          <a:p>
            <a:pPr algn="r" rtl="1"/>
            <a:r>
              <a:rPr lang="ar-EG" b="1" dirty="0">
                <a:solidFill>
                  <a:srgbClr val="2D3956"/>
                </a:solidFill>
                <a:latin typeface="Alexandria" charset="0"/>
                <a:cs typeface="Alexandria" charset="0"/>
              </a:rPr>
              <a:t>إن عملية جمع المعلومات تمر بالمراحل الاتية .</a:t>
            </a:r>
          </a:p>
          <a:p>
            <a:pPr algn="r" rtl="1"/>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1- مرحلة مسح العناوين: في هذه المرحلة يقوم الباحث بجمع المصادر التي يعتقد انه لها صلة بموضوع بحثة ويسجل عنوانها واماكنها وهذا يعني ان الباحث في هذه المرحلة يكتفي بقراءة العناوين التي يتوقع ان يحصل فيها على معلومات مفيدة للبحث .</a:t>
            </a:r>
          </a:p>
          <a:p>
            <a:pPr algn="r" rtl="1"/>
            <a:r>
              <a:rPr lang="ar-EG" dirty="0">
                <a:solidFill>
                  <a:srgbClr val="2D3956"/>
                </a:solidFill>
                <a:latin typeface="Alexandria" charset="0"/>
                <a:cs typeface="Alexandria" charset="0"/>
              </a:rPr>
              <a:t>2- مرحلة مسح الفهارس: في هذه المرحلة يقوم الباحث بعملية قراءة سريعة لمحتويات المصادر التي تم مسح عناوينها في المرحلة السابقة وذلك لتقييم محتوا كل مصدر ومعرفة ارتباطه بموضوع البحث والتحديد المفردات والعناصر والتي تعني الباحث في كل مصدر.</a:t>
            </a:r>
          </a:p>
          <a:p>
            <a:pPr algn="r" rtl="1"/>
            <a:r>
              <a:rPr lang="ar-EG" dirty="0">
                <a:solidFill>
                  <a:srgbClr val="2D3956"/>
                </a:solidFill>
                <a:latin typeface="Alexandria" charset="0"/>
                <a:cs typeface="Alexandria" charset="0"/>
              </a:rPr>
              <a:t>3- مرحلة القراءة المعمقة: عندما يعتقد الباحث ان هناك موضوعات ذات اهمية وفائدة لبحثة من خلال القراءة التمهيدية يعيد قراءتها بتمعن. </a:t>
            </a:r>
          </a:p>
        </p:txBody>
      </p:sp>
      <p:pic>
        <p:nvPicPr>
          <p:cNvPr id="5" name="Graphic 21">
            <a:extLst>
              <a:ext uri="{FF2B5EF4-FFF2-40B4-BE49-F238E27FC236}">
                <a16:creationId xmlns:a16="http://schemas.microsoft.com/office/drawing/2014/main" id="{0E0AF86A-AFCF-B610-E501-79AB6FF61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11849342"/>
      </p:ext>
    </p:extLst>
  </p:cSld>
  <p:clrMapOvr>
    <a:masterClrMapping/>
  </p:clrMapOvr>
  <mc:AlternateContent xmlns:mc="http://schemas.openxmlformats.org/markup-compatibility/2006" xmlns:p14="http://schemas.microsoft.com/office/powerpoint/2010/main">
    <mc:Choice Requires="p14">
      <p:transition spd="slow" p14:dur="2000" advTm="108370"/>
    </mc:Choice>
    <mc:Fallback xmlns="">
      <p:transition spd="slow" advTm="1083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4EB17-EF67-ACA7-DC53-944630E94F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930200-7DCA-7394-6B2B-FE1A1CD3DA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6ECF591-F4A0-F03E-F3FB-073A61B123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AFBA8E-7950-AD7F-D97F-23A40E1F1C1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1CA6202-AF19-54E3-72F4-AC51D87E6826}"/>
              </a:ext>
            </a:extLst>
          </p:cNvPr>
          <p:cNvSpPr txBox="1"/>
          <p:nvPr/>
        </p:nvSpPr>
        <p:spPr>
          <a:xfrm>
            <a:off x="1645277" y="1562095"/>
            <a:ext cx="8417320" cy="923330"/>
          </a:xfrm>
          <a:prstGeom prst="rect">
            <a:avLst/>
          </a:prstGeom>
          <a:noFill/>
        </p:spPr>
        <p:txBody>
          <a:bodyPr wrap="square" rtlCol="0">
            <a:spAutoFit/>
          </a:bodyPr>
          <a:lstStyle/>
          <a:p>
            <a:pPr algn="r" rtl="1"/>
            <a:r>
              <a:rPr lang="ar-EG" dirty="0">
                <a:solidFill>
                  <a:srgbClr val="2D3956"/>
                </a:solidFill>
                <a:latin typeface="Alexandria" charset="0"/>
                <a:cs typeface="Alexandria" charset="0"/>
              </a:rPr>
              <a:t>4- مرحلة تدوين المعلومات: تعد هذه المرحلة من المراحل المهمة من جمع المعلومات لذلك يجب ان يجري بطريقة تتسم بالدقة والتنظيم، في هذه العملية ينقل الباحث المعلومات التي يريدها من مصادرها بتدوينها او استنساخها وتوزيع ما تم نقله او استنساخه بين فصول البحث وابوابه بحسب الهيكلية التي وضعها. </a:t>
            </a:r>
          </a:p>
        </p:txBody>
      </p:sp>
      <p:pic>
        <p:nvPicPr>
          <p:cNvPr id="5" name="Graphic 21">
            <a:extLst>
              <a:ext uri="{FF2B5EF4-FFF2-40B4-BE49-F238E27FC236}">
                <a16:creationId xmlns:a16="http://schemas.microsoft.com/office/drawing/2014/main" id="{E60773F2-0532-384B-9758-78766D6E6E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4857133"/>
      </p:ext>
    </p:extLst>
  </p:cSld>
  <p:clrMapOvr>
    <a:masterClrMapping/>
  </p:clrMapOvr>
  <mc:AlternateContent xmlns:mc="http://schemas.openxmlformats.org/markup-compatibility/2006" xmlns:p14="http://schemas.microsoft.com/office/powerpoint/2010/main">
    <mc:Choice Requires="p14">
      <p:transition spd="slow" p14:dur="2000" advTm="45563"/>
    </mc:Choice>
    <mc:Fallback xmlns="">
      <p:transition spd="slow" advTm="4556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687AE-F213-CA22-4CA2-B5E9597BC7A3}"/>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DB096F39-DF9F-FCCC-1A87-B31AA19993F6}"/>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667E7AA3-2D00-BC31-73A2-EF474871B96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5C792070-C04A-1AA7-838F-28A6DDE91FA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A7261E17-E4F4-5C73-2F26-5ABC11750943}"/>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920E283C-2185-8401-834D-FEF05116F6D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5496D1A3-3462-5F4F-FD92-5E682AD78803}"/>
              </a:ext>
            </a:extLst>
          </p:cNvPr>
          <p:cNvSpPr txBox="1"/>
          <p:nvPr/>
        </p:nvSpPr>
        <p:spPr>
          <a:xfrm>
            <a:off x="6474193" y="968981"/>
            <a:ext cx="4118435" cy="954107"/>
          </a:xfrm>
          <a:prstGeom prst="rect">
            <a:avLst/>
          </a:prstGeom>
          <a:noFill/>
        </p:spPr>
        <p:txBody>
          <a:bodyPr wrap="none" rtlCol="0">
            <a:spAutoFit/>
          </a:bodyPr>
          <a:lstStyle/>
          <a:p>
            <a:r>
              <a:rPr lang="ar-SA" sz="2800" b="1" dirty="0">
                <a:solidFill>
                  <a:srgbClr val="00B0F0"/>
                </a:solidFill>
                <a:latin typeface="Alexandria" charset="0"/>
                <a:cs typeface="Alexandria" charset="0"/>
              </a:rPr>
              <a:t>طريقة كتابة الدراسات المرجعية </a:t>
            </a:r>
          </a:p>
          <a:p>
            <a:pPr algn="ctr"/>
            <a:r>
              <a:rPr lang="ar-SA" sz="2800" b="1" dirty="0">
                <a:solidFill>
                  <a:srgbClr val="00B0F0"/>
                </a:solidFill>
                <a:latin typeface="Alexandria" charset="0"/>
                <a:cs typeface="Alexandria" charset="0"/>
              </a:rPr>
              <a:t>في البحث العلمي</a:t>
            </a:r>
            <a:endParaRPr lang="en-US" sz="2800" b="1" dirty="0">
              <a:solidFill>
                <a:srgbClr val="00B0F0"/>
              </a:solidFill>
              <a:latin typeface="Alexandria" charset="0"/>
              <a:cs typeface="Alexandria" charset="0"/>
            </a:endParaRPr>
          </a:p>
        </p:txBody>
      </p:sp>
      <p:sp>
        <p:nvSpPr>
          <p:cNvPr id="42" name="TextBox 41">
            <a:extLst>
              <a:ext uri="{FF2B5EF4-FFF2-40B4-BE49-F238E27FC236}">
                <a16:creationId xmlns:a16="http://schemas.microsoft.com/office/drawing/2014/main" id="{D0CA4A12-23CC-04B5-D018-48D0950E02CE}"/>
              </a:ext>
            </a:extLst>
          </p:cNvPr>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a:extLst>
              <a:ext uri="{FF2B5EF4-FFF2-40B4-BE49-F238E27FC236}">
                <a16:creationId xmlns:a16="http://schemas.microsoft.com/office/drawing/2014/main" id="{1C012DC0-24DC-E9ED-34F9-8EB96D6E623B}"/>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a:extLst>
              <a:ext uri="{FF2B5EF4-FFF2-40B4-BE49-F238E27FC236}">
                <a16:creationId xmlns:a16="http://schemas.microsoft.com/office/drawing/2014/main" id="{C8D460CB-C750-94C3-0B50-8E6851D340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2432149"/>
      </p:ext>
    </p:extLst>
  </p:cSld>
  <p:clrMapOvr>
    <a:masterClrMapping/>
  </p:clrMapOvr>
  <mc:AlternateContent xmlns:mc="http://schemas.openxmlformats.org/markup-compatibility/2006" xmlns:p14="http://schemas.microsoft.com/office/powerpoint/2010/main">
    <mc:Choice Requires="p14">
      <p:transition spd="slow" p14:dur="2000" advTm="8229"/>
    </mc:Choice>
    <mc:Fallback xmlns="">
      <p:transition spd="slow" advTm="8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D3665-D9BE-BEA1-C640-E124E492C8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2797FA-EF1F-DF3F-6FEB-2D2127C9C6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C627F49-81F3-A23D-F90B-7B20161141B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9DD2F65-501D-07B1-92F3-C068A26EDBB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9CFCD57-5CA6-34EC-B646-1B03E1C21833}"/>
              </a:ext>
            </a:extLst>
          </p:cNvPr>
          <p:cNvSpPr txBox="1"/>
          <p:nvPr/>
        </p:nvSpPr>
        <p:spPr>
          <a:xfrm>
            <a:off x="1645277" y="2343602"/>
            <a:ext cx="8417320" cy="2031325"/>
          </a:xfrm>
          <a:prstGeom prst="rect">
            <a:avLst/>
          </a:prstGeom>
          <a:noFill/>
        </p:spPr>
        <p:txBody>
          <a:bodyPr wrap="square" rtlCol="0">
            <a:spAutoFit/>
          </a:bodyPr>
          <a:lstStyle/>
          <a:p>
            <a:pPr algn="just" rtl="1"/>
            <a:r>
              <a:rPr lang="ar-EG" dirty="0">
                <a:solidFill>
                  <a:srgbClr val="2D3956"/>
                </a:solidFill>
                <a:latin typeface="Alexandria" charset="0"/>
                <a:cs typeface="Alexandria" charset="0"/>
              </a:rPr>
              <a:t>طريقة كتابة الدراسات السابقة في البحث العلمي كغيرها من الخُطوات البحثية تتطلَّب أسلوبًا منهجيًّا مُنمَّقًا؛ </a:t>
            </a:r>
            <a:r>
              <a:rPr lang="ar-EG" dirty="0" err="1">
                <a:solidFill>
                  <a:srgbClr val="2D3956"/>
                </a:solidFill>
                <a:latin typeface="Alexandria" charset="0"/>
                <a:cs typeface="Alexandria" charset="0"/>
              </a:rPr>
              <a:t>لتتواءم</a:t>
            </a:r>
            <a:r>
              <a:rPr lang="ar-EG" dirty="0">
                <a:solidFill>
                  <a:srgbClr val="2D3956"/>
                </a:solidFill>
                <a:latin typeface="Alexandria" charset="0"/>
                <a:cs typeface="Alexandria" charset="0"/>
              </a:rPr>
              <a:t> في النهاية مع باقي الأجزاء، ومن ثَمَّ التَّوصُّل لإجابات مُقنعة لأسئلة البحث، أو تفسير واضح للمتغيرات التي تتضمنها للفرضيات. </a:t>
            </a:r>
          </a:p>
          <a:p>
            <a:pPr algn="just" rtl="1"/>
            <a:r>
              <a:rPr lang="ar-EG" dirty="0">
                <a:solidFill>
                  <a:srgbClr val="2D3956"/>
                </a:solidFill>
                <a:latin typeface="Alexandria" charset="0"/>
                <a:cs typeface="Alexandria" charset="0"/>
              </a:rPr>
              <a:t>وهناك مشكلة كبيرة بالنسبة للدراسات السابقة، ويقع فيها عدد كبير من الباحثين، وهو سوء الاختيار، حيث يختار الباحث مؤلفات أو مراجع بعيدة كل البُعد عن محور البحث الأساسي، أو حتى ما ينبثق منه من فرعيات، ومن ثَمَّ يُصبح هناك جوانب وحشو لا فائدة منها، لذا وجب تحرِّي الدِّقَّة في ذلك؛ حتى لا يشوب البحث العلمي أي سلبيات قد تكون محل انتقاد وقت المناقشة.</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BE40258-8981-32DF-B374-AEEC192579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66460567"/>
      </p:ext>
    </p:extLst>
  </p:cSld>
  <p:clrMapOvr>
    <a:masterClrMapping/>
  </p:clrMapOvr>
  <mc:AlternateContent xmlns:mc="http://schemas.openxmlformats.org/markup-compatibility/2006" xmlns:p14="http://schemas.microsoft.com/office/powerpoint/2010/main">
    <mc:Choice Requires="p14">
      <p:transition spd="slow" p14:dur="2000" advTm="136698"/>
    </mc:Choice>
    <mc:Fallback xmlns="">
      <p:transition spd="slow" advTm="13669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94E04-6FA8-8882-17B2-326AE7E948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2D64E7-5F9E-CC1C-8A53-1C0D5C147A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00FD7CD-1E4C-5B59-314E-AF5904351E5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D207348-DDFC-8389-394C-0E048EBEB41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B87A182-02F6-B2E2-FA8B-5FFC6794F948}"/>
              </a:ext>
            </a:extLst>
          </p:cNvPr>
          <p:cNvSpPr txBox="1"/>
          <p:nvPr/>
        </p:nvSpPr>
        <p:spPr>
          <a:xfrm>
            <a:off x="1769968" y="2252987"/>
            <a:ext cx="8417320" cy="181588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just" rtl="1"/>
            <a:r>
              <a:rPr lang="ar-EG" sz="2000" b="1" dirty="0">
                <a:solidFill>
                  <a:srgbClr val="2D3956"/>
                </a:solidFill>
                <a:latin typeface="Alexandria" charset="0"/>
                <a:cs typeface="Alexandria" charset="0"/>
              </a:rPr>
              <a:t>ما الدراسات السابقة؟</a:t>
            </a:r>
          </a:p>
          <a:p>
            <a:pPr algn="just" rtl="1"/>
            <a:endParaRPr lang="ar-EG" sz="2000" b="1"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تُعرف الدراسات السابقة بأنها الكتب أو المؤلفات التي تطرَّقت لموضوع البحث العلمي أو أحد الجوانب الهامَّة به، والهدف من الاطلاع عليها الحصول على معلومات وبيانات؛ لتعزيز محتوى البحث، وفي الوقت نفسه التَّوصُّل لنتائج جديدة لم يصل إليها السابقون، ونقد تلك الدراسات في حالة وجود سلبيات بها.</a:t>
            </a:r>
          </a:p>
          <a:p>
            <a:pPr algn="just"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AAF59E71-760D-9FBE-3566-9D662B331F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8823"/>
      </p:ext>
    </p:extLst>
  </p:cSld>
  <p:clrMapOvr>
    <a:masterClrMapping/>
  </p:clrMapOvr>
  <mc:AlternateContent xmlns:mc="http://schemas.openxmlformats.org/markup-compatibility/2006" xmlns:p14="http://schemas.microsoft.com/office/powerpoint/2010/main">
    <mc:Choice Requires="p14">
      <p:transition spd="slow" p14:dur="2000" advTm="101701"/>
    </mc:Choice>
    <mc:Fallback xmlns="">
      <p:transition spd="slow" advTm="10170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67217-ACCA-7322-02CD-F9A44A79C8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7CC727-5268-00D2-55EA-F87B6CDB5E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D226EB-44CC-C958-EF58-B4ED9F3DC9D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B60D248-E9D1-2349-E4C4-F29CDC343D6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D69F956-F26E-98F2-C1A3-80A8AB3E02DD}"/>
              </a:ext>
            </a:extLst>
          </p:cNvPr>
          <p:cNvSpPr txBox="1"/>
          <p:nvPr/>
        </p:nvSpPr>
        <p:spPr>
          <a:xfrm>
            <a:off x="1576451" y="1562095"/>
            <a:ext cx="8417320" cy="3724096"/>
          </a:xfrm>
          <a:prstGeom prst="rect">
            <a:avLst/>
          </a:prstGeom>
          <a:noFill/>
        </p:spPr>
        <p:txBody>
          <a:bodyPr wrap="square" rtlCol="0">
            <a:spAutoFit/>
          </a:bodyPr>
          <a:lstStyle/>
          <a:p>
            <a:pPr algn="just" rtl="1"/>
            <a:r>
              <a:rPr lang="ar-EG" sz="2000" b="1" dirty="0">
                <a:solidFill>
                  <a:srgbClr val="2D3956"/>
                </a:solidFill>
                <a:latin typeface="Alexandria" charset="0"/>
                <a:cs typeface="Alexandria" charset="0"/>
              </a:rPr>
              <a:t>كتابة الدراسات السابقة في خطة البحث: </a:t>
            </a:r>
          </a:p>
          <a:p>
            <a:pPr algn="just" rtl="1"/>
            <a:r>
              <a:rPr lang="ar-EG" dirty="0">
                <a:solidFill>
                  <a:srgbClr val="2D3956"/>
                </a:solidFill>
                <a:latin typeface="Alexandria" charset="0"/>
                <a:cs typeface="Alexandria" charset="0"/>
              </a:rPr>
              <a:t>يتم التعريف بهذه الدراسات في خطة البحث تعريفاً يخبر القارئ عن الصورة العامة التي احتوتها كل دراسة، وفيما يلي من نقاط نوضح بالتفصيل هذا المقصد:</a:t>
            </a:r>
          </a:p>
          <a:p>
            <a:pPr marL="285750" indent="-285750" algn="just" rtl="1">
              <a:buFont typeface="Arial" panose="020B0604020202020204" pitchFamily="34" charset="0"/>
              <a:buChar char="•"/>
            </a:pPr>
            <a:r>
              <a:rPr lang="ar-EG" dirty="0">
                <a:solidFill>
                  <a:srgbClr val="2D3956"/>
                </a:solidFill>
                <a:latin typeface="Alexandria" charset="0"/>
                <a:cs typeface="Alexandria" charset="0"/>
              </a:rPr>
              <a:t>ضمن عناصر خطة البحث يأتي ترتيب الدراسات السابقة رقم 6 بعد ذكر الأهداف وقبل ذكر مصطلحات الدراسة.</a:t>
            </a:r>
          </a:p>
          <a:p>
            <a:pPr marL="285750" indent="-285750" algn="just" rtl="1">
              <a:buFont typeface="Arial" panose="020B0604020202020204" pitchFamily="34" charset="0"/>
              <a:buChar char="•"/>
            </a:pPr>
            <a:r>
              <a:rPr lang="ar-EG" dirty="0">
                <a:solidFill>
                  <a:srgbClr val="2D3956"/>
                </a:solidFill>
                <a:latin typeface="Alexandria" charset="0"/>
                <a:cs typeface="Alexandria" charset="0"/>
              </a:rPr>
              <a:t>يكون الباحث قد اختار بشكل مسبق لكافة هذه الدراسات وعرف تفاصيلها العامة.</a:t>
            </a:r>
          </a:p>
          <a:p>
            <a:pPr marL="285750" indent="-285750" algn="just" rtl="1">
              <a:buFont typeface="Arial" panose="020B0604020202020204" pitchFamily="34" charset="0"/>
              <a:buChar char="•"/>
            </a:pPr>
            <a:r>
              <a:rPr lang="ar-EG" dirty="0">
                <a:solidFill>
                  <a:srgbClr val="2D3956"/>
                </a:solidFill>
                <a:latin typeface="Alexandria" charset="0"/>
                <a:cs typeface="Alexandria" charset="0"/>
              </a:rPr>
              <a:t>يكتب عنوان الدراسة السابقة، ومن ثم توضع اشارة مرجع على آخر العنوان ويتم كتابة التوثيق في نفس الصفحة، حيث يشمل العنوان وكاتبه وسنة الصدور ودار النشر.</a:t>
            </a:r>
          </a:p>
          <a:p>
            <a:pPr marL="285750" indent="-285750" algn="just" rtl="1">
              <a:buFont typeface="Arial" panose="020B0604020202020204" pitchFamily="34" charset="0"/>
              <a:buChar char="•"/>
            </a:pPr>
            <a:r>
              <a:rPr lang="ar-EG" dirty="0">
                <a:solidFill>
                  <a:srgbClr val="2D3956"/>
                </a:solidFill>
                <a:latin typeface="Alexandria" charset="0"/>
                <a:cs typeface="Alexandria" charset="0"/>
              </a:rPr>
              <a:t>بعد العنوان يتم النزول مقدار سطر واحدة، وكتابة نبذة بسيطة عن محتويات الدراسة، يخبر فيها الباحث سبب انتقاءه لهذه الدراسة وكيف ترتبط مع مضمون الدراسة الجديدة.</a:t>
            </a:r>
          </a:p>
          <a:p>
            <a:pPr marL="285750" indent="-285750" algn="just" rtl="1">
              <a:buFont typeface="Arial" panose="020B0604020202020204" pitchFamily="34" charset="0"/>
              <a:buChar char="•"/>
            </a:pPr>
            <a:r>
              <a:rPr lang="ar-EG" dirty="0">
                <a:solidFill>
                  <a:srgbClr val="2D3956"/>
                </a:solidFill>
                <a:latin typeface="Alexandria" charset="0"/>
                <a:cs typeface="Alexandria" charset="0"/>
              </a:rPr>
              <a:t>كما يكتب الباحث المناهج البحثية التي سلكتها الدراسة، ويعطي نبذة عن اجراءات الدراسة.</a:t>
            </a:r>
          </a:p>
          <a:p>
            <a:pPr marL="285750" indent="-285750" algn="just" rtl="1">
              <a:buFont typeface="Arial" panose="020B0604020202020204" pitchFamily="34" charset="0"/>
              <a:buChar char="•"/>
            </a:pPr>
            <a:r>
              <a:rPr lang="ar-EG" dirty="0">
                <a:solidFill>
                  <a:srgbClr val="2D3956"/>
                </a:solidFill>
                <a:latin typeface="Alexandria" charset="0"/>
                <a:cs typeface="Alexandria" charset="0"/>
              </a:rPr>
              <a:t>لا تتعدى الفقرة الواحدة في التعريف بهذه الدراسات في خطة البحث ال300 كلمة.</a:t>
            </a:r>
          </a:p>
          <a:p>
            <a:pPr marL="285750" indent="-285750" algn="just" rtl="1">
              <a:buFont typeface="Arial" panose="020B0604020202020204" pitchFamily="34" charset="0"/>
              <a:buChar char="•"/>
            </a:pPr>
            <a:r>
              <a:rPr lang="ar-EG" dirty="0">
                <a:solidFill>
                  <a:srgbClr val="2D3956"/>
                </a:solidFill>
                <a:latin typeface="Alexandria" charset="0"/>
                <a:cs typeface="Alexandria" charset="0"/>
              </a:rPr>
              <a:t>يتم ترتيب هذه الدراسات وفقاً لعدة أساليب منها، حسب الأهمية، الترتيب الهجائي، تاريخ الصدور.</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08FC69FE-6D9B-BBC5-8639-EE153B2046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87827218"/>
      </p:ext>
    </p:extLst>
  </p:cSld>
  <p:clrMapOvr>
    <a:masterClrMapping/>
  </p:clrMapOvr>
  <mc:AlternateContent xmlns:mc="http://schemas.openxmlformats.org/markup-compatibility/2006" xmlns:p14="http://schemas.microsoft.com/office/powerpoint/2010/main">
    <mc:Choice Requires="p14">
      <p:transition spd="slow" p14:dur="2000" advTm="128612"/>
    </mc:Choice>
    <mc:Fallback xmlns="">
      <p:transition spd="slow" advTm="1286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DF6ED0-7DE0-01FD-1444-76A0516838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7227FA-89E0-0068-033F-987722D70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46F75C2-985A-4DA6-7543-A51651705E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DB0451A-A593-917B-396B-4F11405DF62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8236A8A-88D0-E736-710B-8CAFDBB88C05}"/>
              </a:ext>
            </a:extLst>
          </p:cNvPr>
          <p:cNvSpPr txBox="1"/>
          <p:nvPr/>
        </p:nvSpPr>
        <p:spPr>
          <a:xfrm>
            <a:off x="1645277" y="1488216"/>
            <a:ext cx="8417320" cy="2923877"/>
          </a:xfrm>
          <a:prstGeom prst="rect">
            <a:avLst/>
          </a:prstGeom>
          <a:noFill/>
        </p:spPr>
        <p:txBody>
          <a:bodyPr wrap="square" rtlCol="0">
            <a:spAutoFit/>
          </a:bodyPr>
          <a:lstStyle/>
          <a:p>
            <a:pPr algn="just" rtl="1"/>
            <a:r>
              <a:rPr lang="ar-EG" sz="2000" b="1" dirty="0">
                <a:solidFill>
                  <a:srgbClr val="2D3956"/>
                </a:solidFill>
                <a:latin typeface="Alexandria" charset="0"/>
                <a:cs typeface="Alexandria" charset="0"/>
              </a:rPr>
              <a:t>لماذا يجب الاطلاع على الدراسات السابقة فبل البدء في كتابة خطة بحث الرسالة؟</a:t>
            </a:r>
          </a:p>
          <a:p>
            <a:pPr algn="just" rtl="1"/>
            <a:endParaRPr lang="ar-EG" sz="2000" b="1"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عندما يقوم الباحث باختيار موضوع البحث قد لا يكون بالضرورة أنها المرة الأولى من نوعها التي تم التطرق فيها إلى هذا البحث، فقد يكون قد سبقه الكثيرون وفي هذا الموضوع وكل منهم قد خرج بتوصية ونتائج معنية أو تختلف عن بعضها البعض، وذلك نظرا لاختلاف الجوانب التي قاموا بتناول هذا الموضوع، لذلك لابد أن يقوم الباحث بالاطلاع على كافة هذا الدراسات التي اختصت موضوع بحثه بالدراسة سابقا، وذلك حتى يكون ملم بأكبر قدر ممكن من المعلومات حول موضوع بحثه، هذا فضلا عن أن التقدم لا يقف عن حد معين، وكلما تقدمت التكنولوجيا التي يستند إليها الباحث سواء في جميع البيانات أو تحليلها كانت النتائج أكثر دقة وبالتالي استنتاجات الدراسة أو المقترحات والمناقشة، وهذا يعني أنه أمام الباحث المزيد من الفرص لإضفاء المزيد من الإبداع أو الاحترافية على موضوع البحث ذاته وذلك من خلال استخدام التقنيات العصرية الحالية.</a:t>
            </a:r>
          </a:p>
        </p:txBody>
      </p:sp>
      <p:pic>
        <p:nvPicPr>
          <p:cNvPr id="5" name="Graphic 21">
            <a:extLst>
              <a:ext uri="{FF2B5EF4-FFF2-40B4-BE49-F238E27FC236}">
                <a16:creationId xmlns:a16="http://schemas.microsoft.com/office/drawing/2014/main" id="{BBC01D42-3BB5-7526-5379-E325656072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2993661"/>
      </p:ext>
    </p:extLst>
  </p:cSld>
  <p:clrMapOvr>
    <a:masterClrMapping/>
  </p:clrMapOvr>
  <mc:AlternateContent xmlns:mc="http://schemas.openxmlformats.org/markup-compatibility/2006" xmlns:p14="http://schemas.microsoft.com/office/powerpoint/2010/main">
    <mc:Choice Requires="p14">
      <p:transition spd="slow" p14:dur="2000" advTm="82324"/>
    </mc:Choice>
    <mc:Fallback xmlns="">
      <p:transition spd="slow" advTm="8232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4C0BF-C623-E645-2791-BAA8CA3660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26AAB4-C8AF-A9B5-D198-C2745CC9DE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E3FD3F2-8B03-4E6F-4FB8-671AB57074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DD3A58B-EDBE-BAB0-092D-543CF5FAB1D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9939CF-DCA3-6668-D593-BF7E4DDAD384}"/>
              </a:ext>
            </a:extLst>
          </p:cNvPr>
          <p:cNvSpPr txBox="1"/>
          <p:nvPr/>
        </p:nvSpPr>
        <p:spPr>
          <a:xfrm>
            <a:off x="1507625" y="1684861"/>
            <a:ext cx="8417320" cy="3754874"/>
          </a:xfrm>
          <a:prstGeom prst="rect">
            <a:avLst/>
          </a:prstGeom>
          <a:noFill/>
        </p:spPr>
        <p:txBody>
          <a:bodyPr wrap="square" rtlCol="0">
            <a:spAutoFit/>
          </a:bodyPr>
          <a:lstStyle/>
          <a:p>
            <a:pPr algn="just" rtl="1"/>
            <a:r>
              <a:rPr lang="ar-EG" sz="2000" b="1" dirty="0">
                <a:solidFill>
                  <a:srgbClr val="2D3956"/>
                </a:solidFill>
                <a:latin typeface="Alexandria" charset="0"/>
                <a:cs typeface="Alexandria" charset="0"/>
              </a:rPr>
              <a:t>ما فوائد الدراسات السابقة في البحث العلمي؟</a:t>
            </a:r>
          </a:p>
          <a:p>
            <a:pPr marL="285750" indent="-285750" algn="just" rtl="1">
              <a:buFont typeface="Wingdings" panose="05000000000000000000" pitchFamily="2" charset="2"/>
              <a:buChar char="q"/>
            </a:pPr>
            <a:r>
              <a:rPr lang="ar-EG" dirty="0">
                <a:solidFill>
                  <a:srgbClr val="2D3956"/>
                </a:solidFill>
                <a:latin typeface="Alexandria" charset="0"/>
                <a:cs typeface="Alexandria" charset="0"/>
              </a:rPr>
              <a:t>إثراء البحث العلمي: إن المعلومة  العلمية هي عماد البحث العلمي، ويختلف الفكر البحثي من شخص لآخر، ومن المهم عرض وجهات النظر المختلفة، والفروق والمتغيرات التي تظهر بمرور الوقت.</a:t>
            </a:r>
          </a:p>
          <a:p>
            <a:pPr marL="285750" indent="-285750" algn="just" rtl="1">
              <a:buFont typeface="Wingdings" panose="05000000000000000000" pitchFamily="2" charset="2"/>
              <a:buChar char="q"/>
            </a:pPr>
            <a:r>
              <a:rPr lang="ar-EG" dirty="0">
                <a:solidFill>
                  <a:srgbClr val="2D3956"/>
                </a:solidFill>
                <a:latin typeface="Alexandria" charset="0"/>
                <a:cs typeface="Alexandria" charset="0"/>
              </a:rPr>
              <a:t>عدم التكرار دون فائدة: من بين أوجه فائدة الدراسات السابقة ذكر ما سبق تفصيله بشكل مُوجز دون التصدي لدراسة أمور تناولها آخرون بتوسُّع، وإطلاق العنوان لتأصيل الأفكار الجديدة.</a:t>
            </a:r>
          </a:p>
          <a:p>
            <a:pPr marL="285750" indent="-285750" algn="just" rtl="1">
              <a:buFont typeface="Wingdings" panose="05000000000000000000" pitchFamily="2" charset="2"/>
              <a:buChar char="q"/>
            </a:pPr>
            <a:r>
              <a:rPr lang="ar-EG" dirty="0">
                <a:solidFill>
                  <a:srgbClr val="2D3956"/>
                </a:solidFill>
                <a:latin typeface="Alexandria" charset="0"/>
                <a:cs typeface="Alexandria" charset="0"/>
              </a:rPr>
              <a:t>الدراسات السابقة تعكس جهد الباحث: تُعَدُّ الدراسات السابقة من بين الأمور الهامة، والتي تعكس مدى الاجتهاد والبحث والاطلاع الذي قام به الباحث، ويقيمون مدى جودة الرسالة بما يتم تضمينه من دراسات سابقة، فكلما قرأ الباحث واطلع أصبح قادرًا على وضع قواعد ومفاهيم حديثة.</a:t>
            </a:r>
          </a:p>
          <a:p>
            <a:pPr marL="285750" indent="-285750" algn="just" rtl="1">
              <a:buFont typeface="Wingdings" panose="05000000000000000000" pitchFamily="2" charset="2"/>
              <a:buChar char="q"/>
            </a:pPr>
            <a:r>
              <a:rPr lang="ar-EG" dirty="0">
                <a:solidFill>
                  <a:srgbClr val="2D3956"/>
                </a:solidFill>
                <a:latin typeface="Alexandria" charset="0"/>
                <a:cs typeface="Alexandria" charset="0"/>
              </a:rPr>
              <a:t>تحديد جميع الجوانب مشكلة البحث التي يمكن تناولها من خلاله وأيا من هذه الجوانب هي الأكثر صلة والأكثر أهمية لمجال الباحث والقسم الذي يلتحق به.</a:t>
            </a:r>
          </a:p>
          <a:p>
            <a:pPr marL="285750" indent="-285750" algn="just" rtl="1">
              <a:buFont typeface="Wingdings" panose="05000000000000000000" pitchFamily="2" charset="2"/>
              <a:buChar char="q"/>
            </a:pPr>
            <a:r>
              <a:rPr lang="ar-EG" dirty="0">
                <a:solidFill>
                  <a:srgbClr val="2D3956"/>
                </a:solidFill>
                <a:latin typeface="Alexandria" charset="0"/>
                <a:cs typeface="Alexandria" charset="0"/>
              </a:rPr>
              <a:t>يصبح الباحث أكثر دراية بالأدوات والآليات والمنهج العلمي الذي عليه إتباعه خلال بحثه.</a:t>
            </a:r>
          </a:p>
          <a:p>
            <a:pPr marL="285750" indent="-285750" algn="just" rtl="1">
              <a:buFont typeface="Wingdings" panose="05000000000000000000" pitchFamily="2" charset="2"/>
              <a:buChar char="q"/>
            </a:pPr>
            <a:endParaRPr lang="ar-EG" dirty="0">
              <a:solidFill>
                <a:srgbClr val="2D3956"/>
              </a:solidFill>
              <a:latin typeface="Alexandria" charset="0"/>
              <a:cs typeface="Alexandria" charset="0"/>
            </a:endParaRPr>
          </a:p>
          <a:p>
            <a:pPr algn="just" rtl="1"/>
            <a:r>
              <a:rPr lang="ar-EG" sz="2000" b="1" dirty="0">
                <a:solidFill>
                  <a:srgbClr val="2D3956"/>
                </a:solidFill>
                <a:latin typeface="Alexandria" charset="0"/>
                <a:cs typeface="Alexandria" charset="0"/>
              </a:rPr>
              <a:t> </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3A81F541-0B1B-96AB-E8C7-E1332BC2E7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3878921"/>
      </p:ext>
    </p:extLst>
  </p:cSld>
  <p:clrMapOvr>
    <a:masterClrMapping/>
  </p:clrMapOvr>
  <mc:AlternateContent xmlns:mc="http://schemas.openxmlformats.org/markup-compatibility/2006" xmlns:p14="http://schemas.microsoft.com/office/powerpoint/2010/main">
    <mc:Choice Requires="p14">
      <p:transition spd="slow" p14:dur="2000" advTm="73484"/>
    </mc:Choice>
    <mc:Fallback xmlns="">
      <p:transition spd="slow" advTm="734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F9E12-D964-0EC0-DCE2-CE98E57274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55DF64-8784-0A9A-FD94-5E2C71BE28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0510D0-A8E3-FE60-BA47-594F5410E0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F3C1F6A-9FB3-DDFB-CD9D-BDE74F287F7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39CA1F9-53A2-4DA8-EC1C-856C13BFA277}"/>
              </a:ext>
            </a:extLst>
          </p:cNvPr>
          <p:cNvSpPr txBox="1"/>
          <p:nvPr/>
        </p:nvSpPr>
        <p:spPr>
          <a:xfrm>
            <a:off x="1507625" y="1684861"/>
            <a:ext cx="8417320" cy="3477875"/>
          </a:xfrm>
          <a:prstGeom prst="rect">
            <a:avLst/>
          </a:prstGeom>
          <a:noFill/>
        </p:spPr>
        <p:txBody>
          <a:bodyPr wrap="square" rtlCol="0">
            <a:spAutoFit/>
          </a:bodyPr>
          <a:lstStyle/>
          <a:p>
            <a:pPr algn="just" rtl="1"/>
            <a:r>
              <a:rPr lang="ar-EG" sz="2000" b="1" dirty="0">
                <a:solidFill>
                  <a:srgbClr val="2D3956"/>
                </a:solidFill>
                <a:latin typeface="Alexandria" charset="0"/>
                <a:cs typeface="Alexandria" charset="0"/>
              </a:rPr>
              <a:t>ما الفرق بين الدراسات السابقة وبين المراجع؟</a:t>
            </a:r>
          </a:p>
          <a:p>
            <a:pPr algn="just" rtl="1"/>
            <a:endParaRPr lang="ar-EG" sz="2000" b="1" dirty="0">
              <a:solidFill>
                <a:srgbClr val="2D3956"/>
              </a:solidFill>
              <a:latin typeface="Alexandria" charset="0"/>
              <a:cs typeface="Alexandria" charset="0"/>
            </a:endParaRPr>
          </a:p>
          <a:p>
            <a:pPr algn="just" rtl="1"/>
            <a:r>
              <a:rPr lang="ar-EG" sz="2000" dirty="0">
                <a:solidFill>
                  <a:srgbClr val="2D3956"/>
                </a:solidFill>
                <a:latin typeface="Alexandria" charset="0"/>
                <a:cs typeface="Alexandria" charset="0"/>
              </a:rPr>
              <a:t>مفهوم المراجع هو أعم وأشمل من الدراسات السابقة، بمعني أن الدراسات السابقة جزء من المراجع لكن العكس غير صحيح فليست كل المراجع عبارة عن دراسات سابقة لموضوع البحث، أي أن الدراسة السابقة هي عبارة عن مرجع يتشابه مع موضوع البحث بدرجة كبيرة أو صغيرة لكن هناك نسب تحكم هذا الموضوع بمعني يمكن أن تتشابه الدراسات السابقة مع موضوع بحثك بسبة 30% أو 20% أو 10% … إلخ، أما عن أسباب الاستعانة بدراسات سابقة دون غيرها فهناك آلية منهجية تحكم هذا الأمر، أما عن المراجع فهي أعمق من هذا المفهوم فهي تشمل كافة ما يستشهد به الباحث خلال موضوع بحثه أو الخطة ويكون هذا الاقتباس يعمل خدمة القيمة المعلوماتية أو يثري الرسالة بما في ذلك الدراسات السابقة التي يقوم بتلخيصها أو نقدها.</a:t>
            </a:r>
            <a:endParaRPr lang="ar-EG" dirty="0">
              <a:solidFill>
                <a:srgbClr val="2D3956"/>
              </a:solidFill>
              <a:latin typeface="Alexandria" charset="0"/>
              <a:cs typeface="Alexandria" charset="0"/>
            </a:endParaRPr>
          </a:p>
          <a:p>
            <a:pPr algn="just" rtl="1"/>
            <a:r>
              <a:rPr lang="ar-EG" sz="2000" b="1" dirty="0">
                <a:solidFill>
                  <a:srgbClr val="2D3956"/>
                </a:solidFill>
                <a:latin typeface="Alexandria" charset="0"/>
                <a:cs typeface="Alexandria" charset="0"/>
              </a:rPr>
              <a:t> </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BD1D65D0-DDD4-839A-1DC5-CE28A3641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2571480"/>
      </p:ext>
    </p:extLst>
  </p:cSld>
  <p:clrMapOvr>
    <a:masterClrMapping/>
  </p:clrMapOvr>
  <mc:AlternateContent xmlns:mc="http://schemas.openxmlformats.org/markup-compatibility/2006" xmlns:p14="http://schemas.microsoft.com/office/powerpoint/2010/main">
    <mc:Choice Requires="p14">
      <p:transition spd="slow" p14:dur="2000" advTm="116543"/>
    </mc:Choice>
    <mc:Fallback xmlns="">
      <p:transition spd="slow" advTm="1165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62A32-6194-CD28-D4D7-AAE4C2697D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B2F4577-313A-95E6-9276-8365DA5A45C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5CA0CB3-CCE1-83F9-E3B1-55ED035886F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C6104E6-B482-BDB4-8DB4-4F14299834A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1070989-B85D-B306-FD89-D036528249C9}"/>
              </a:ext>
            </a:extLst>
          </p:cNvPr>
          <p:cNvSpPr txBox="1"/>
          <p:nvPr/>
        </p:nvSpPr>
        <p:spPr>
          <a:xfrm>
            <a:off x="1507625" y="1684861"/>
            <a:ext cx="8417320" cy="3200876"/>
          </a:xfrm>
          <a:prstGeom prst="rect">
            <a:avLst/>
          </a:prstGeom>
          <a:noFill/>
        </p:spPr>
        <p:txBody>
          <a:bodyPr wrap="square" rtlCol="0">
            <a:spAutoFit/>
          </a:bodyPr>
          <a:lstStyle/>
          <a:p>
            <a:pPr algn="just" rtl="1"/>
            <a:r>
              <a:rPr lang="ar-EG" sz="2000" b="1" dirty="0">
                <a:solidFill>
                  <a:srgbClr val="2D3956"/>
                </a:solidFill>
                <a:latin typeface="Alexandria" charset="0"/>
                <a:cs typeface="Alexandria" charset="0"/>
              </a:rPr>
              <a:t>شروط اختيار الدراسات السابقة: </a:t>
            </a:r>
          </a:p>
          <a:p>
            <a:pPr algn="just" rtl="1"/>
            <a:endParaRPr lang="ar-EG" sz="2000" b="1"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يتم اختيار الدراسات وفقاً لمحددين أساسيين. هما ارتباطها بمشكلة البحث وخصائص المعلومات التي تحتويها كل معلومة. وينبثق عن هذين المحددين عدة معايير نفصلها في النقاط التالية:</a:t>
            </a:r>
          </a:p>
          <a:p>
            <a:pPr algn="just" rtl="1"/>
            <a:endParaRPr lang="ar-EG" dirty="0">
              <a:solidFill>
                <a:srgbClr val="2D3956"/>
              </a:solidFill>
              <a:latin typeface="Alexandria" charset="0"/>
              <a:cs typeface="Alexandria" charset="0"/>
            </a:endParaRPr>
          </a:p>
          <a:p>
            <a:pPr marL="342900" indent="-342900" algn="just" rtl="1">
              <a:buFont typeface="Wingdings" panose="05000000000000000000" pitchFamily="2" charset="2"/>
              <a:buChar char="§"/>
            </a:pPr>
            <a:r>
              <a:rPr lang="ar-EG" dirty="0">
                <a:solidFill>
                  <a:srgbClr val="2D3956"/>
                </a:solidFill>
                <a:latin typeface="Alexandria" charset="0"/>
                <a:cs typeface="Alexandria" charset="0"/>
              </a:rPr>
              <a:t>الجزء الذي يربط الدراسة الجديدة بالدراسة السابقة لابد أن يكون جزء قيد البحث في الدراسة الجديدة، على سبيل المثال كانت الدراسة الجديدة عن ( الإعلام البيئي )، وركزت المشكلة على أسباب نقص التوعية بأهمية هذا النوع، ولم يتناول الباحث علاقة الإعلام البيئي بالإعلام الرياضي، فهنا يتم استثناء الدراسات التي تتحدث عن الإعلام الرياضي.</a:t>
            </a:r>
          </a:p>
          <a:p>
            <a:pPr marL="342900" indent="-342900" algn="just" rtl="1">
              <a:buFont typeface="Wingdings" panose="05000000000000000000" pitchFamily="2" charset="2"/>
              <a:buChar char="§"/>
            </a:pPr>
            <a:r>
              <a:rPr lang="ar-EG" dirty="0">
                <a:solidFill>
                  <a:srgbClr val="2D3956"/>
                </a:solidFill>
                <a:latin typeface="Alexandria" charset="0"/>
                <a:cs typeface="Alexandria" charset="0"/>
              </a:rPr>
              <a:t>دقة المعلومات وصحتها في الدراسة السابقة. وهذا يتطلب فحصها باستخدام معاملات الصدق و كذلك الثبات.</a:t>
            </a:r>
          </a:p>
        </p:txBody>
      </p:sp>
      <p:pic>
        <p:nvPicPr>
          <p:cNvPr id="5" name="Graphic 21">
            <a:extLst>
              <a:ext uri="{FF2B5EF4-FFF2-40B4-BE49-F238E27FC236}">
                <a16:creationId xmlns:a16="http://schemas.microsoft.com/office/drawing/2014/main" id="{BB73EF9F-0B1F-D48B-8ABF-CAA7B82C2E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71589095"/>
      </p:ext>
    </p:extLst>
  </p:cSld>
  <p:clrMapOvr>
    <a:masterClrMapping/>
  </p:clrMapOvr>
  <mc:AlternateContent xmlns:mc="http://schemas.openxmlformats.org/markup-compatibility/2006" xmlns:p14="http://schemas.microsoft.com/office/powerpoint/2010/main">
    <mc:Choice Requires="p14">
      <p:transition spd="slow" p14:dur="2000" advTm="78567"/>
    </mc:Choice>
    <mc:Fallback xmlns="">
      <p:transition spd="slow" advTm="7856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BEBC8-BDDB-C67C-4191-A6B04E6D63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BF7433-06C7-59AA-3E3E-E3828D0A2F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ED3A388-A896-926F-3A2C-BA90C1B6BFA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7941A3-BD16-62E8-E553-E8C0E1A0A2A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886D2B3-A401-51BD-479F-F209F9D7AE98}"/>
              </a:ext>
            </a:extLst>
          </p:cNvPr>
          <p:cNvSpPr txBox="1"/>
          <p:nvPr/>
        </p:nvSpPr>
        <p:spPr>
          <a:xfrm>
            <a:off x="1645277" y="1997838"/>
            <a:ext cx="8417320" cy="2862322"/>
          </a:xfrm>
          <a:prstGeom prst="rect">
            <a:avLst/>
          </a:prstGeom>
          <a:noFill/>
        </p:spPr>
        <p:txBody>
          <a:bodyPr wrap="square" rtlCol="0">
            <a:spAutoFit/>
          </a:bodyPr>
          <a:lstStyle/>
          <a:p>
            <a:pPr marL="285750" indent="-285750" algn="just" rtl="1">
              <a:buFont typeface="Wingdings" panose="05000000000000000000" pitchFamily="2" charset="2"/>
              <a:buChar char="§"/>
            </a:pPr>
            <a:r>
              <a:rPr lang="ar-EG" dirty="0">
                <a:solidFill>
                  <a:srgbClr val="2D3956"/>
                </a:solidFill>
                <a:latin typeface="Alexandria" charset="0"/>
                <a:cs typeface="Alexandria" charset="0"/>
              </a:rPr>
              <a:t>التأكد من سلامة التوثيقات في الدراسة السابقة. لأنه من أسباب الوقوع في الانتحال بغير قصد هو اشتمال الدراسات السابقة على مضمون منتحل.</a:t>
            </a:r>
          </a:p>
          <a:p>
            <a:pPr marL="285750" indent="-285750" algn="just" rtl="1">
              <a:buFont typeface="Wingdings" panose="05000000000000000000" pitchFamily="2" charset="2"/>
              <a:buChar char="§"/>
            </a:pPr>
            <a:r>
              <a:rPr lang="ar-EG" dirty="0">
                <a:solidFill>
                  <a:srgbClr val="2D3956"/>
                </a:solidFill>
                <a:latin typeface="Alexandria" charset="0"/>
                <a:cs typeface="Alexandria" charset="0"/>
              </a:rPr>
              <a:t>النظر في المناهج العلمية التي استخدمتها الدراسة السابقة، وهل تلك المناهج تتوافق مع المناهج المستخدمة في الدراسة الجديدة أم لا.</a:t>
            </a:r>
          </a:p>
          <a:p>
            <a:pPr marL="285750" indent="-285750" algn="just" rtl="1">
              <a:buFont typeface="Wingdings" panose="05000000000000000000" pitchFamily="2" charset="2"/>
              <a:buChar char="§"/>
            </a:pPr>
            <a:r>
              <a:rPr lang="ar-EG" dirty="0">
                <a:solidFill>
                  <a:srgbClr val="2D3956"/>
                </a:solidFill>
                <a:latin typeface="Alexandria" charset="0"/>
                <a:cs typeface="Alexandria" charset="0"/>
              </a:rPr>
              <a:t>إذا كانت الدراسة الجديدة تتحدث عن مجتمع شرق أوسطي فليس من المنطق أن نتجه لاختيار دراسة سابقة تتحدث عن مجتمع أوربي، ولهذا فعناصر خطة البحث لاسيما العينة وأدوات الدراسة لابد من معرفتها، واختيار الدراسة السابقة يجب أن يكون منطقياً بالنسبة لأفراد العينة.</a:t>
            </a:r>
          </a:p>
          <a:p>
            <a:pPr marL="285750" indent="-285750" algn="just" rtl="1">
              <a:buFont typeface="Wingdings" panose="05000000000000000000" pitchFamily="2" charset="2"/>
              <a:buChar char="§"/>
            </a:pPr>
            <a:r>
              <a:rPr lang="ar-EG" dirty="0">
                <a:solidFill>
                  <a:srgbClr val="2D3956"/>
                </a:solidFill>
                <a:latin typeface="Alexandria" charset="0"/>
                <a:cs typeface="Alexandria" charset="0"/>
              </a:rPr>
              <a:t>ننصح باختيار الدراسة السابقة التي يكون باحثها محط ثقة وله باع علمي طويل ومعروف.</a:t>
            </a:r>
          </a:p>
          <a:p>
            <a:pPr marL="285750" indent="-285750" algn="just" rtl="1">
              <a:buFont typeface="Wingdings" panose="05000000000000000000" pitchFamily="2" charset="2"/>
              <a:buChar char="§"/>
            </a:pPr>
            <a:r>
              <a:rPr lang="ar-EG" dirty="0">
                <a:solidFill>
                  <a:srgbClr val="2D3956"/>
                </a:solidFill>
                <a:latin typeface="Alexandria" charset="0"/>
                <a:cs typeface="Alexandria" charset="0"/>
              </a:rPr>
              <a:t>هناك دراسات تكون بحد ذاتها مصدر قوة، على سبيل المثال الدراسات التاريخية الأثرية، والدراسات الحكومية.</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570180AE-611E-4C1B-2C64-E867EB485E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93657138"/>
      </p:ext>
    </p:extLst>
  </p:cSld>
  <p:clrMapOvr>
    <a:masterClrMapping/>
  </p:clrMapOvr>
  <mc:AlternateContent xmlns:mc="http://schemas.openxmlformats.org/markup-compatibility/2006" xmlns:p14="http://schemas.microsoft.com/office/powerpoint/2010/main">
    <mc:Choice Requires="p14">
      <p:transition spd="slow" p14:dur="2000" advTm="132831"/>
    </mc:Choice>
    <mc:Fallback xmlns="">
      <p:transition spd="slow" advTm="13283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B58FE-EA82-8DB4-7BC7-ECDE8297BE0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7473F1-E587-F0D0-A3A3-94A1010B57B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6EDAFAA-B7A3-EFB4-1FC6-DF1698632BA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96CD0FB-377A-BC26-D7B1-91F4B660288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179FDDA-F740-3F5D-B5F4-02D155912A49}"/>
              </a:ext>
            </a:extLst>
          </p:cNvPr>
          <p:cNvSpPr txBox="1"/>
          <p:nvPr/>
        </p:nvSpPr>
        <p:spPr>
          <a:xfrm>
            <a:off x="1665188" y="1562095"/>
            <a:ext cx="8417320" cy="3970318"/>
          </a:xfrm>
          <a:prstGeom prst="rect">
            <a:avLst/>
          </a:prstGeom>
          <a:noFill/>
        </p:spPr>
        <p:txBody>
          <a:bodyPr wrap="square" rtlCol="0">
            <a:spAutoFit/>
          </a:bodyPr>
          <a:lstStyle/>
          <a:p>
            <a:pPr algn="just" rtl="1"/>
            <a:r>
              <a:rPr lang="ar-EG" dirty="0">
                <a:solidFill>
                  <a:srgbClr val="2D3956"/>
                </a:solidFill>
                <a:latin typeface="Alexandria" charset="0"/>
                <a:cs typeface="Alexandria" charset="0"/>
              </a:rPr>
              <a:t>الدراسات السابقة وكتابتها في الإطار النظري للبحث العلمي: </a:t>
            </a:r>
          </a:p>
          <a:p>
            <a:pPr algn="just" rtl="1"/>
            <a:r>
              <a:rPr lang="ar-EG" dirty="0">
                <a:solidFill>
                  <a:srgbClr val="2D3956"/>
                </a:solidFill>
                <a:latin typeface="Alexandria" charset="0"/>
                <a:cs typeface="Alexandria" charset="0"/>
              </a:rPr>
              <a:t>من المعروف أن خطة البحث يتم فيها التعريف بالعناصر. ويقوم الإطار النظري بتفصيل تلك العناصر وشرحها وتحليلها تحليلاً كاملاً. والنقاط التالية توضح كيفية تناول الإطار النظري للدراسات السابقة:</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يتم تناول الاقتباسات المأخوذة من هذه الدراسات. ودمج كل اقتباس حسب موقعه المناسب في سياق الإطار النظري. ولا وجود لأي قاعدة تنظيم أماكن الاقتباسات سوى السياق العلمي والمنطقية الفكرية.</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يتم تناول ما جاء في الدراسات ومقارنتها بعضها ببعض، ومقارنتها بالآراء التي توصل إليها الباحث في دراسته الجديدة.</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لابد من توثيق كامل الاقتباسات المأخوذة من هذه الدراسات، في التوثيق الداخلي للصفحات التي ترد فيها تلك الاقتباسات.</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يتم النظر في المتغيرات والفرضيات التي تناولتها كل دراسة، ويسلط الضوء على الفرضيات والمتغيرات التي تساهم في حل فرضيات الدراسة الجديدة والكشف عن روابط المتغيرات.</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من المضامين القوية التي تؤخذ من هذه الدراسات هي نتائج التحليل الإحصائي، حيث يقارن الباحث بين نتائج التحليل في تلك الدراسات مع الظروف والوقت الذي تمت فيه، ومع ما توصل إليه من التحليل الإحصائي الحديث الذي قام بتنفيذه.</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016B345A-5987-4BD8-7B6E-6D04BBEB79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89326822"/>
      </p:ext>
    </p:extLst>
  </p:cSld>
  <p:clrMapOvr>
    <a:masterClrMapping/>
  </p:clrMapOvr>
  <mc:AlternateContent xmlns:mc="http://schemas.openxmlformats.org/markup-compatibility/2006" xmlns:p14="http://schemas.microsoft.com/office/powerpoint/2010/main">
    <mc:Choice Requires="p14">
      <p:transition spd="slow" p14:dur="2000" advTm="121959"/>
    </mc:Choice>
    <mc:Fallback xmlns="">
      <p:transition spd="slow" advTm="12195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8EABF-8AAA-ADCB-E554-3370FA7FC3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B34231-5652-BC26-39C9-87F3129668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D00FDC-3F34-161A-1D2A-C77541AAF84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1A0D1D4-13F2-8F20-53CC-72A4041194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6837DF1-89EB-A946-97B1-A6BDBAC2DF74}"/>
              </a:ext>
            </a:extLst>
          </p:cNvPr>
          <p:cNvSpPr txBox="1"/>
          <p:nvPr/>
        </p:nvSpPr>
        <p:spPr>
          <a:xfrm>
            <a:off x="1665188" y="1562095"/>
            <a:ext cx="8417320" cy="3200876"/>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هل تكتب الدراسات السابقة في فصل كامل؟ </a:t>
            </a:r>
          </a:p>
          <a:p>
            <a:pPr algn="ctr" rtl="1"/>
            <a:endParaRPr lang="ar-EG" sz="2000" b="1"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سؤال جدلي، فالإجابة هنا موجهة بثلاثة آراء لكل رأي حجة علمية:</a:t>
            </a:r>
          </a:p>
          <a:p>
            <a:pPr algn="just" rtl="1"/>
            <a:r>
              <a:rPr lang="ar-EG" b="1" u="sng" dirty="0">
                <a:solidFill>
                  <a:srgbClr val="2D3956"/>
                </a:solidFill>
                <a:latin typeface="Alexandria" charset="0"/>
                <a:cs typeface="Alexandria" charset="0"/>
              </a:rPr>
              <a:t>الرأي الأول: </a:t>
            </a:r>
            <a:r>
              <a:rPr lang="ar-EG" dirty="0">
                <a:solidFill>
                  <a:srgbClr val="2D3956"/>
                </a:solidFill>
                <a:latin typeface="Alexandria" charset="0"/>
                <a:cs typeface="Alexandria" charset="0"/>
              </a:rPr>
              <a:t>لا تكتب الدراسات السابقة في فصل منفرد ضمن فصول الإطار النظري، بل يتم دمجها بين المعلومات حسب المتطلبات العلمية لاكتمال المعاني والفوائد.</a:t>
            </a:r>
          </a:p>
          <a:p>
            <a:pPr algn="just" rtl="1"/>
            <a:endParaRPr lang="ar-EG" dirty="0">
              <a:solidFill>
                <a:srgbClr val="2D3956"/>
              </a:solidFill>
              <a:latin typeface="Alexandria" charset="0"/>
              <a:cs typeface="Alexandria" charset="0"/>
            </a:endParaRPr>
          </a:p>
          <a:p>
            <a:pPr algn="just" rtl="1"/>
            <a:r>
              <a:rPr lang="ar-EG" b="1" u="sng" dirty="0">
                <a:solidFill>
                  <a:srgbClr val="2D3956"/>
                </a:solidFill>
                <a:latin typeface="Alexandria" charset="0"/>
                <a:cs typeface="Alexandria" charset="0"/>
              </a:rPr>
              <a:t>الرأي الثاني: </a:t>
            </a:r>
            <a:r>
              <a:rPr lang="ar-EG" dirty="0">
                <a:solidFill>
                  <a:srgbClr val="2D3956"/>
                </a:solidFill>
                <a:latin typeface="Alexandria" charset="0"/>
                <a:cs typeface="Alexandria" charset="0"/>
              </a:rPr>
              <a:t>كتابة الدراسات السابقة في فصل منفرد. بحيث يتم تسليط الضوء عليها بشكل مكثف، وعرض أهم محتوياتها. والاستفاضة في المقارنة بينها، وجعلها تبدو كحلقة نقاشية واسعة.</a:t>
            </a:r>
          </a:p>
          <a:p>
            <a:pPr algn="just" rtl="1"/>
            <a:endParaRPr lang="ar-EG" dirty="0">
              <a:solidFill>
                <a:srgbClr val="2D3956"/>
              </a:solidFill>
              <a:latin typeface="Alexandria" charset="0"/>
              <a:cs typeface="Alexandria" charset="0"/>
            </a:endParaRPr>
          </a:p>
          <a:p>
            <a:pPr algn="just" rtl="1"/>
            <a:r>
              <a:rPr lang="ar-EG" b="1" u="sng" dirty="0">
                <a:solidFill>
                  <a:srgbClr val="2D3956"/>
                </a:solidFill>
                <a:latin typeface="Alexandria" charset="0"/>
                <a:cs typeface="Alexandria" charset="0"/>
              </a:rPr>
              <a:t>الرأي الثالث: </a:t>
            </a:r>
            <a:r>
              <a:rPr lang="ar-EG" dirty="0">
                <a:solidFill>
                  <a:srgbClr val="2D3956"/>
                </a:solidFill>
                <a:latin typeface="Alexandria" charset="0"/>
                <a:cs typeface="Alexandria" charset="0"/>
              </a:rPr>
              <a:t>الاستفادة من الاقتباسات المأخوذة من تلك الدراسات. وفي نفس الوقت جعل فصل كامل يتحدث عنها. في إطار الفائدة العلمية والاستزادة من المعلومات.</a:t>
            </a:r>
          </a:p>
        </p:txBody>
      </p:sp>
      <p:pic>
        <p:nvPicPr>
          <p:cNvPr id="5" name="Graphic 21">
            <a:extLst>
              <a:ext uri="{FF2B5EF4-FFF2-40B4-BE49-F238E27FC236}">
                <a16:creationId xmlns:a16="http://schemas.microsoft.com/office/drawing/2014/main" id="{F1D0CFC0-E9FC-7FB0-E70B-1C3A21A778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0423777"/>
      </p:ext>
    </p:extLst>
  </p:cSld>
  <p:clrMapOvr>
    <a:masterClrMapping/>
  </p:clrMapOvr>
  <mc:AlternateContent xmlns:mc="http://schemas.openxmlformats.org/markup-compatibility/2006" xmlns:p14="http://schemas.microsoft.com/office/powerpoint/2010/main">
    <mc:Choice Requires="p14">
      <p:transition spd="slow" p14:dur="2000" advTm="67724"/>
    </mc:Choice>
    <mc:Fallback xmlns="">
      <p:transition spd="slow" advTm="677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8C22A-4749-2B4A-B727-576A1796EC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CFF4AA-9403-A6F4-B05E-955DEEA7D0D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F4DCEB4-5C68-CFB5-0342-B244AE5A0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ABB681-B27C-0B2D-4775-68079936F28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3C4922F-57B4-F5A2-555A-520202F2035B}"/>
              </a:ext>
            </a:extLst>
          </p:cNvPr>
          <p:cNvSpPr txBox="1"/>
          <p:nvPr/>
        </p:nvSpPr>
        <p:spPr>
          <a:xfrm>
            <a:off x="1333001" y="1285192"/>
            <a:ext cx="8724225" cy="3970318"/>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كيف تكتب ملخص الدراسات السابقة الأجنبية</a:t>
            </a:r>
          </a:p>
          <a:p>
            <a:pPr algn="just" rtl="1"/>
            <a:endParaRPr lang="ar-EG"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إن كتابة الملخصات للدراسات الأجنبية السابقة لا يختلف نهائياً عن كتابتها في اللغة العربية. فالباحث ملزم بكل الخطوات التي جرى تفصيلها في الفقرات السابقة، إلا أن الاختلاف يقع فقط في التوثيق، إذ يتطلب الأمر ذكر المرجع الأجنبي كما هو في الأصل، مع ذكر اسم المترجم إذا كان ذلك المرجع قد تمت عملية ترجمته.</a:t>
            </a:r>
          </a:p>
          <a:p>
            <a:pPr algn="r" rtl="1"/>
            <a:r>
              <a:rPr lang="ar-EG" b="1" dirty="0">
                <a:solidFill>
                  <a:srgbClr val="2D3956"/>
                </a:solidFill>
                <a:latin typeface="Alexandria" charset="0"/>
                <a:cs typeface="Alexandria" charset="0"/>
              </a:rPr>
              <a:t>كم عدد الدراسات السابقة المطلوب؟ </a:t>
            </a:r>
          </a:p>
          <a:p>
            <a:pPr algn="just" rtl="1"/>
            <a:r>
              <a:rPr lang="ar-EG" dirty="0">
                <a:solidFill>
                  <a:srgbClr val="2D3956"/>
                </a:solidFill>
                <a:latin typeface="Alexandria" charset="0"/>
                <a:cs typeface="Alexandria" charset="0"/>
              </a:rPr>
              <a:t>لا يوجد هناك شروط حول العدد المطلوب وضعه في الدراسة ، لأنه لا يوجد قاعدة ثابتة للعدد المطلوب الذي يجب ان يرجع اليه الباحث ، لكن هناك عدد شائع ما بين 8 – 12 دراسة ، ومن الشائع وضعها بالإطار النظري.  وتقوم على مجموعة من المبادئ التالية وهي: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عمل مسح شامل عن الدراسات السابقة المرتبطة  بموضوع البحث </a:t>
            </a:r>
          </a:p>
          <a:p>
            <a:pPr algn="r" rtl="1"/>
            <a:r>
              <a:rPr lang="ar-EG" dirty="0">
                <a:solidFill>
                  <a:srgbClr val="2D3956"/>
                </a:solidFill>
                <a:latin typeface="Alexandria" charset="0"/>
                <a:cs typeface="Alexandria" charset="0"/>
              </a:rPr>
              <a:t>ان يتم المفاضلة بين الدراسات المختلفة وفقا لمجموعة من المعايير مثل: </a:t>
            </a:r>
          </a:p>
          <a:p>
            <a:pPr algn="r" rtl="1"/>
            <a:r>
              <a:rPr lang="ar-EG" dirty="0">
                <a:solidFill>
                  <a:srgbClr val="2D3956"/>
                </a:solidFill>
                <a:latin typeface="Alexandria" charset="0"/>
                <a:cs typeface="Alexandria" charset="0"/>
              </a:rPr>
              <a:t>مدى قرب الدراسات السابقة من موضوع البحث </a:t>
            </a:r>
          </a:p>
          <a:p>
            <a:pPr algn="r" rtl="1"/>
            <a:r>
              <a:rPr lang="ar-EG" dirty="0">
                <a:solidFill>
                  <a:srgbClr val="2D3956"/>
                </a:solidFill>
                <a:latin typeface="Alexandria" charset="0"/>
                <a:cs typeface="Alexandria" charset="0"/>
              </a:rPr>
              <a:t>مدى قرب الدراسات السابقة من المجال المكاني للبحث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استخدام الدراسات الحديثة كلما امكن ذلك. </a:t>
            </a:r>
          </a:p>
        </p:txBody>
      </p:sp>
      <p:pic>
        <p:nvPicPr>
          <p:cNvPr id="5" name="Graphic 21">
            <a:extLst>
              <a:ext uri="{FF2B5EF4-FFF2-40B4-BE49-F238E27FC236}">
                <a16:creationId xmlns:a16="http://schemas.microsoft.com/office/drawing/2014/main" id="{4B641F43-8F54-3724-5CF4-8971692AE4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639381"/>
      </p:ext>
    </p:extLst>
  </p:cSld>
  <p:clrMapOvr>
    <a:masterClrMapping/>
  </p:clrMapOvr>
  <mc:AlternateContent xmlns:mc="http://schemas.openxmlformats.org/markup-compatibility/2006" xmlns:p14="http://schemas.microsoft.com/office/powerpoint/2010/main">
    <mc:Choice Requires="p14">
      <p:transition spd="slow" p14:dur="2000" advTm="172301"/>
    </mc:Choice>
    <mc:Fallback xmlns="">
      <p:transition spd="slow" advTm="17230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4B3F5-2FE7-1068-CFB6-FBADB8E378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CB4B69-7ACE-244F-5F1A-2F760BDAD99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E2B1304-F6C9-081C-3EF4-8C4947D101F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D6A1FD-8310-267D-EB3E-C132FC7DC62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D86CEE8-E28A-48DD-C1E9-3DE823A8DD36}"/>
              </a:ext>
            </a:extLst>
          </p:cNvPr>
          <p:cNvSpPr txBox="1"/>
          <p:nvPr/>
        </p:nvSpPr>
        <p:spPr>
          <a:xfrm>
            <a:off x="1762843" y="1325491"/>
            <a:ext cx="8417320" cy="3970318"/>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طرق التعقيب على الدراسات السابقة </a:t>
            </a:r>
          </a:p>
          <a:p>
            <a:pPr algn="ct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1- فهم المضمون الخاص بالدراسات السابقة ، وذلك بقراءتها جيدا ليتمكن الباحث من التعليق على الدراسات السابقة . </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2- كتابة النقد الخاص بالدراسات السابقة، يقوم الباحث بكتابة النقد الخاص بالدراسات التي قرأ عنها، ومن ثم يبدأ في ذكر مواطن القوة ومواطن الضعف الواردة في مضمون الدراسات السابقة الخاصة بالبحث. </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3- استخدام الصيغة الخطابية عند التعقيب، يقوم الباحث باستخدام الصيغة الخطابية للتعقيب على الدراسات السابقة ، فيتحدث الباحث بلغة الأنا  ويبدأ في النقد وإبداء الرأي الخاص به. </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4- إثبات أهمية الموضوع الخاص بالدراسة ، يقوم الباحث بإثبات الأهمية الكبيرة لموضوع الدراسة الذي تناوله الباحث، ويبدأ في تقييم هل الفرضيات والمتغيرات وعينة الدراسة وأدوات الدراسة متناسبين تماما لموضوع رسائل الماجستير والدكتوراه. </a:t>
            </a:r>
          </a:p>
        </p:txBody>
      </p:sp>
      <p:pic>
        <p:nvPicPr>
          <p:cNvPr id="5" name="Graphic 21">
            <a:extLst>
              <a:ext uri="{FF2B5EF4-FFF2-40B4-BE49-F238E27FC236}">
                <a16:creationId xmlns:a16="http://schemas.microsoft.com/office/drawing/2014/main" id="{08231604-8A51-B253-8AD1-41FDC1178D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371505"/>
      </p:ext>
    </p:extLst>
  </p:cSld>
  <p:clrMapOvr>
    <a:masterClrMapping/>
  </p:clrMapOvr>
  <mc:AlternateContent xmlns:mc="http://schemas.openxmlformats.org/markup-compatibility/2006" xmlns:p14="http://schemas.microsoft.com/office/powerpoint/2010/main">
    <mc:Choice Requires="p14">
      <p:transition spd="slow" p14:dur="2000" advTm="73880"/>
    </mc:Choice>
    <mc:Fallback xmlns="">
      <p:transition spd="slow" advTm="7388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B9059-7671-7FCF-B4F0-25EA407C4D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85E15C-21EA-DF89-4F40-2DDEBDA963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D23B1F2-39C1-3ECF-CB7E-A151DA15FFE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E409FD-2E84-24BE-C783-A80D709A7CE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CFDE09C-E864-A662-B004-328FDFD6AA1D}"/>
              </a:ext>
            </a:extLst>
          </p:cNvPr>
          <p:cNvSpPr txBox="1"/>
          <p:nvPr/>
        </p:nvSpPr>
        <p:spPr>
          <a:xfrm>
            <a:off x="1665188" y="1562095"/>
            <a:ext cx="8417320" cy="1754326"/>
          </a:xfrm>
          <a:prstGeom prst="rect">
            <a:avLst/>
          </a:prstGeom>
          <a:noFill/>
        </p:spPr>
        <p:txBody>
          <a:bodyPr wrap="square" rtlCol="0">
            <a:spAutoFit/>
          </a:bodyPr>
          <a:lstStyle/>
          <a:p>
            <a:pPr algn="r" rtl="1"/>
            <a:r>
              <a:rPr lang="ar-EG" dirty="0">
                <a:solidFill>
                  <a:srgbClr val="2D3956"/>
                </a:solidFill>
                <a:latin typeface="Alexandria" charset="0"/>
                <a:cs typeface="Alexandria" charset="0"/>
              </a:rPr>
              <a:t>5- البدء في ذكر النتائج وتقييمها ، يقوم الباحث بذكر النتائج التي توصلت إليها كل دراسة ويبدأ في تحديد مدى صحة هذه النتائج ومدى تناسبها مع البحث الحالي. </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6- عمل تقرير نهائي عن رأيه في الدراسات السابقة، المرحلة الأخيرة من مراحل التعقيب على الدراسات السابقة هي أن يقوم الباحث  بعمل تقرير مختصر يضم تعليقه على كل دراسة من الدراسات السابقة الخاصة به بشكل منفصل ، ويقوم بإجراء مقارنة بين كافة هذه الدراسات للوصول لأفضل نتيجة. </a:t>
            </a:r>
          </a:p>
        </p:txBody>
      </p:sp>
      <p:pic>
        <p:nvPicPr>
          <p:cNvPr id="5" name="Graphic 21">
            <a:extLst>
              <a:ext uri="{FF2B5EF4-FFF2-40B4-BE49-F238E27FC236}">
                <a16:creationId xmlns:a16="http://schemas.microsoft.com/office/drawing/2014/main" id="{CF1ED535-3993-61B3-F4AF-6090340F64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9230682"/>
      </p:ext>
    </p:extLst>
  </p:cSld>
  <p:clrMapOvr>
    <a:masterClrMapping/>
  </p:clrMapOvr>
  <mc:AlternateContent xmlns:mc="http://schemas.openxmlformats.org/markup-compatibility/2006" xmlns:p14="http://schemas.microsoft.com/office/powerpoint/2010/main">
    <mc:Choice Requires="p14">
      <p:transition spd="slow" p14:dur="2000" advTm="46872"/>
    </mc:Choice>
    <mc:Fallback xmlns="">
      <p:transition spd="slow" advTm="468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9BBD9-0817-E8F5-E98D-A160367EE5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B98160-E243-3C06-AEEB-4FB30F886A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387950B-C1CF-88C4-A9B6-3583D04706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BA7A82C-683E-B58F-4E0A-8AFB749A729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99F74A5-20D6-E880-F1D8-8177D7885EC9}"/>
              </a:ext>
            </a:extLst>
          </p:cNvPr>
          <p:cNvSpPr txBox="1"/>
          <p:nvPr/>
        </p:nvSpPr>
        <p:spPr>
          <a:xfrm>
            <a:off x="1665188" y="1562095"/>
            <a:ext cx="8417320" cy="3447098"/>
          </a:xfrm>
          <a:prstGeom prst="rect">
            <a:avLst/>
          </a:prstGeom>
          <a:noFill/>
        </p:spPr>
        <p:txBody>
          <a:bodyPr wrap="square" rtlCol="0">
            <a:spAutoFit/>
          </a:bodyPr>
          <a:lstStyle/>
          <a:p>
            <a:pPr algn="r" rtl="1"/>
            <a:r>
              <a:rPr lang="ar-EG" sz="2000" b="1" dirty="0">
                <a:solidFill>
                  <a:srgbClr val="2D3956"/>
                </a:solidFill>
                <a:latin typeface="Alexandria" charset="0"/>
                <a:cs typeface="Alexandria" charset="0"/>
              </a:rPr>
              <a:t>كيف تكتب الدراسات السابقة في البحث العلمي</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تتم كتابة الدراسات السابقة في البحث العلمي من خلال عرضها بعدة طرق.</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لكل طريقة من طرق عرض الدراسات السابقة مميزاتها وعيوبها.</a:t>
            </a:r>
          </a:p>
          <a:p>
            <a:pPr algn="r" rtl="1"/>
            <a:r>
              <a:rPr lang="ar-EG" dirty="0">
                <a:solidFill>
                  <a:srgbClr val="2D3956"/>
                </a:solidFill>
                <a:latin typeface="Alexandria" charset="0"/>
                <a:cs typeface="Alexandria" charset="0"/>
              </a:rPr>
              <a:t>ويجب أن يقوم الباحث بكتابة الدراسات السابقة في البحث العلمي مستخدما طريقة من هذه الطرق التالية: </a:t>
            </a: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طريقة </a:t>
            </a:r>
            <a:r>
              <a:rPr lang="en-US" dirty="0">
                <a:solidFill>
                  <a:srgbClr val="2D3956"/>
                </a:solidFill>
                <a:latin typeface="Alexandria" charset="0"/>
                <a:cs typeface="Alexandria" charset="0"/>
              </a:rPr>
              <a:t>: annotated bibliography </a:t>
            </a:r>
            <a:r>
              <a:rPr lang="ar-EG" dirty="0">
                <a:solidFill>
                  <a:srgbClr val="2D3956"/>
                </a:solidFill>
                <a:latin typeface="Alexandria" charset="0"/>
                <a:cs typeface="Alexandria" charset="0"/>
              </a:rPr>
              <a:t>وهي الطريقة التقليدية والأكثر شيوعا من أجل كتابة الدراسات السابقة وعرضها، ومن خلال هذه الطريقة يقوم الباحث بكتابة اسم الدراسة السابقة، ومن ثم يكتب ملخص صغير لها، وبعد ذلك يكتب نتائج الدراسة السابقة التي عاد إليها ويناقش صحة نتائجها أو عدم صحتها، ومن ثم يقوم بإبداء رأيه في الدراسة السابقة.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لكن ما يعيب هذه الطريقة عدم ذكر أوجه والتشابه والاختلاف بين هذه الدراسة والدراسة التي يقوم بها الباحث، كما أن هذه الطريقة لا تساهم في تصنيف الباحثين في مجموعات، بالإضافة إلى ذلك تفتقد هذه الطريقة إلى الموضوعية.</a:t>
            </a: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C114764-53E1-FA0E-129D-89D6E1F353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7612209"/>
      </p:ext>
    </p:extLst>
  </p:cSld>
  <p:clrMapOvr>
    <a:masterClrMapping/>
  </p:clrMapOvr>
  <mc:AlternateContent xmlns:mc="http://schemas.openxmlformats.org/markup-compatibility/2006" xmlns:p14="http://schemas.microsoft.com/office/powerpoint/2010/main">
    <mc:Choice Requires="p14">
      <p:transition spd="slow" p14:dur="2000" advTm="74799"/>
    </mc:Choice>
    <mc:Fallback xmlns="">
      <p:transition spd="slow" advTm="7479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1F45E-9C09-0ADF-13BE-561B6CF2A1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D790A7-4DAD-C2CB-30C8-846D637AF4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333640-E9EF-30D1-9854-B81FCA815AC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F16F2A7-F5D6-ECE1-905F-A47EC3E0EBB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11E7A31-36CB-9718-7993-53A600C56566}"/>
              </a:ext>
            </a:extLst>
          </p:cNvPr>
          <p:cNvSpPr txBox="1"/>
          <p:nvPr/>
        </p:nvSpPr>
        <p:spPr>
          <a:xfrm>
            <a:off x="1665188" y="1562095"/>
            <a:ext cx="8417320" cy="3139321"/>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000" dirty="0">
                <a:solidFill>
                  <a:srgbClr val="2D3956"/>
                </a:solidFill>
                <a:latin typeface="Alexandria" charset="0"/>
                <a:cs typeface="Alexandria" charset="0"/>
              </a:rPr>
              <a:t>طريقة التسلسل التاريخي: ويقوم الباحث في هذه الطريقة بالرجوع إلى عدد من الدراسات السابقة، ويرتبها من الأقدم إلى الأحدث، ومن ثم يقوم بكتابة هذه الدراسات مع التأكيد على توضيح التغيرات التي طرأت على الدراسة في كل مرحلة مرت بها، كما يجب أن يقوم الباحث أثناء كتابة الدراسات السابقة وفق طريقة التسلسل التاريخي على ذكر الأدوات التي كانت موجودة في عصر الباحث السابق، ويبين تطور هذه الأدوات خلال مرور الزمن.</a:t>
            </a:r>
          </a:p>
          <a:p>
            <a:pPr marL="342900" indent="-342900" algn="r" rtl="1">
              <a:buFont typeface="Wingdings" panose="05000000000000000000" pitchFamily="2" charset="2"/>
              <a:buChar char="q"/>
            </a:pPr>
            <a:endParaRPr lang="ar-EG" sz="2000"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EG" sz="2000" dirty="0">
                <a:solidFill>
                  <a:srgbClr val="2D3956"/>
                </a:solidFill>
                <a:latin typeface="Alexandria" charset="0"/>
                <a:cs typeface="Alexandria" charset="0"/>
              </a:rPr>
              <a:t>طريقة الموضوعات: ويبدأ الباحث هذه الطريقة من خلال جمع الدراسات السابقة التي ترتبط بالبحث العلمي الذي يقوم به، ومن ثم يقوم بتصنيفها إلى موضوعات قام بتحديدها بشكل مسبق، ومن ثم يقوم بكتابة الدراسات السابقة وفق التصنيفات التي وضعها.</a:t>
            </a: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A73C2024-C2FA-B7AD-8452-09E955BBA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81199107"/>
      </p:ext>
    </p:extLst>
  </p:cSld>
  <p:clrMapOvr>
    <a:masterClrMapping/>
  </p:clrMapOvr>
  <mc:AlternateContent xmlns:mc="http://schemas.openxmlformats.org/markup-compatibility/2006" xmlns:p14="http://schemas.microsoft.com/office/powerpoint/2010/main">
    <mc:Choice Requires="p14">
      <p:transition spd="slow" p14:dur="2000" advTm="94496"/>
    </mc:Choice>
    <mc:Fallback xmlns="">
      <p:transition spd="slow" advTm="9449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116C2-95D4-07C6-352B-159F08038B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81174D-315B-CE8F-A3B9-D071A0E2E3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DC518B-38EC-2595-DB4B-788A7252D2A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9EA2803-D826-DC5A-092F-1908929B362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4BB9FCD-B997-DE18-B0FB-56DABA0D4B72}"/>
              </a:ext>
            </a:extLst>
          </p:cNvPr>
          <p:cNvSpPr txBox="1"/>
          <p:nvPr/>
        </p:nvSpPr>
        <p:spPr>
          <a:xfrm>
            <a:off x="1665188" y="1562095"/>
            <a:ext cx="8417320" cy="2831544"/>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000" dirty="0">
                <a:solidFill>
                  <a:srgbClr val="2D3956"/>
                </a:solidFill>
                <a:latin typeface="Alexandria" charset="0"/>
                <a:cs typeface="Alexandria" charset="0"/>
              </a:rPr>
              <a:t>طريقة المفاهيم العامة: وخلال هذه الطريقة يقوم الباحث بكتابة الدراسات السابقة مستخدما الخرائط المفاهيمية، ويقوم بكتابة الدراسات السابقة وفق تسلسل شجري.</a:t>
            </a:r>
          </a:p>
          <a:p>
            <a:pPr algn="just" rtl="1"/>
            <a:endParaRPr lang="ar-EG" sz="2000"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EG" sz="2000" dirty="0">
                <a:solidFill>
                  <a:srgbClr val="2D3956"/>
                </a:solidFill>
                <a:latin typeface="Alexandria" charset="0"/>
                <a:cs typeface="Alexandria" charset="0"/>
              </a:rPr>
              <a:t>طريقة المقارنة بين الاختلافات والمتشابهات: وفي هذه الطريقة يقوم الباحث بكتابة نقاط الالتقاء ونقاط الاختلاف بين الدراسات السابقة التي عاد إليها خلال بحثه العلمي.</a:t>
            </a:r>
          </a:p>
          <a:p>
            <a:pPr algn="just" rtl="1"/>
            <a:endParaRPr lang="ar-EG" sz="2000"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EG" sz="2000" dirty="0">
                <a:solidFill>
                  <a:srgbClr val="2D3956"/>
                </a:solidFill>
                <a:latin typeface="Alexandria" charset="0"/>
                <a:cs typeface="Alexandria" charset="0"/>
              </a:rPr>
              <a:t>طريقة التصنيف بناء على منهجية البحث: وفي هذه الطريقة يقوم الباحث بكتابة الدراسات السابقة من خلال تحديد نوعها سواء أكانت هذه الدراسات كمية أم نوعية.</a:t>
            </a: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475E2BA3-5F89-109F-B579-5D074AE509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58973378"/>
      </p:ext>
    </p:extLst>
  </p:cSld>
  <p:clrMapOvr>
    <a:masterClrMapping/>
  </p:clrMapOvr>
  <mc:AlternateContent xmlns:mc="http://schemas.openxmlformats.org/markup-compatibility/2006" xmlns:p14="http://schemas.microsoft.com/office/powerpoint/2010/main">
    <mc:Choice Requires="p14">
      <p:transition spd="slow" p14:dur="2000" advTm="72543"/>
    </mc:Choice>
    <mc:Fallback xmlns="">
      <p:transition spd="slow" advTm="725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BC647-5FC4-D94D-5B05-221CF423D1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FA4782-C48B-5700-74A8-02C9666D09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FDCF3A0-9C1C-03BE-7133-4DEE36C9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2B7286A-3196-C609-7175-C8D0B374883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7D0B20-15C4-839F-539B-445AE4091D54}"/>
              </a:ext>
            </a:extLst>
          </p:cNvPr>
          <p:cNvSpPr txBox="1"/>
          <p:nvPr/>
        </p:nvSpPr>
        <p:spPr>
          <a:xfrm>
            <a:off x="1665188" y="1562095"/>
            <a:ext cx="8417320" cy="3416320"/>
          </a:xfrm>
          <a:prstGeom prst="rect">
            <a:avLst/>
          </a:prstGeom>
          <a:noFill/>
        </p:spPr>
        <p:txBody>
          <a:bodyPr wrap="square" rtlCol="0">
            <a:spAutoFit/>
          </a:bodyPr>
          <a:lstStyle/>
          <a:p>
            <a:pPr algn="r" rtl="1"/>
            <a:r>
              <a:rPr lang="ar-EG" dirty="0">
                <a:solidFill>
                  <a:srgbClr val="2D3956"/>
                </a:solidFill>
                <a:latin typeface="Alexandria" charset="0"/>
                <a:cs typeface="Alexandria" charset="0"/>
              </a:rPr>
              <a:t>ما هي العناصر التي يجب أن يتم تضمينها في تلخيص الدراسات السابقة؟</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اسم الباحث وسنة تأليف الدراسة السابقة: عندما يقوم الباحث بتلخيص الدراسات السابقة يجب أن يذكر اسم باحث كل دراسة سابقة عاد إليها، كما يجب عليه أن يحدد تاريخ تأليف هذه الدراسة.</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كتابة عنوان الدراسة: بعد ذلك يجب أن يقوم الباحث بكتابة عنوان الدراسة التي عاد إليها، ويجب أن يكون هذا العنوان واضحا.</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هدف الدراسة الرئيسي: لكل بحث علمي أهداف يسعى الباحث إلى تحقيقها، لذلك يجب على الباحث أن يحدد الهدف الرئيسي من كل دراسة سابقة يعود إليها، ولن يتم تحديد الهدف بشكل صحيح إلا بعد أن يطلع الباحث بشكل كامل على الدراسة السابقة.</a:t>
            </a: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3405857A-3C95-387B-D6EC-DA82C8439B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85753034"/>
      </p:ext>
    </p:extLst>
  </p:cSld>
  <p:clrMapOvr>
    <a:masterClrMapping/>
  </p:clrMapOvr>
  <mc:AlternateContent xmlns:mc="http://schemas.openxmlformats.org/markup-compatibility/2006" xmlns:p14="http://schemas.microsoft.com/office/powerpoint/2010/main">
    <mc:Choice Requires="p14">
      <p:transition spd="slow" p14:dur="2000" advTm="53241"/>
    </mc:Choice>
    <mc:Fallback xmlns="">
      <p:transition spd="slow" advTm="532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92673-CD57-5153-6E01-A683AD9D77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E0FBE3-6EBD-3177-DA21-E3DAB41A16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FB3D4F1-F9C3-824A-CD21-E12AA29D13A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2220B7E-726B-4D06-AE5A-51A36AC1EE3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C7E6B51-1526-CBCD-240F-8630C360DE2A}"/>
              </a:ext>
            </a:extLst>
          </p:cNvPr>
          <p:cNvSpPr txBox="1"/>
          <p:nvPr/>
        </p:nvSpPr>
        <p:spPr>
          <a:xfrm>
            <a:off x="1665188" y="1562095"/>
            <a:ext cx="8417320" cy="3416320"/>
          </a:xfrm>
          <a:prstGeom prst="rect">
            <a:avLst/>
          </a:prstGeom>
          <a:noFill/>
        </p:spPr>
        <p:txBody>
          <a:bodyPr wrap="square" rtlCol="0">
            <a:spAutoFit/>
          </a:bodyPr>
          <a:lstStyle/>
          <a:p>
            <a:pPr marL="285750" indent="-285750" algn="r" rtl="1">
              <a:buFont typeface="Wingdings" panose="05000000000000000000" pitchFamily="2" charset="2"/>
              <a:buChar char="ü"/>
            </a:pPr>
            <a:r>
              <a:rPr lang="ar-EG" dirty="0">
                <a:solidFill>
                  <a:srgbClr val="2D3956"/>
                </a:solidFill>
                <a:latin typeface="Alexandria" charset="0"/>
                <a:cs typeface="Alexandria" charset="0"/>
              </a:rPr>
              <a:t>منهجية الدراسة: لكل بحث علمي منهج يسير عليه الباحث، لذلك يجب أن يذكر الباحث المناهج التي سار عليها الباحثون في الدراسات السابقة التي عاد إليها.</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مجتمع وعينة الدراسة: لكل دراسة سابقة مجتمع وعينة دراسة، لذلك يجب أن يذكر الباحث صفات المجتمع الموجودة في كل دراسة سابقة، وكيف قام الباحث باختيار عينة الدراسة من ذلك المجتمع.</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نتائج الدراسات السابقة: بعد ذلك يجب أن يتحدث الباحث عن نتائج الدراسات السابقة، كما يجب عليه أن يقوم بمقارنتها مع نتائج دراسته التي يقوم بها.</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توصيات الدراسات السابقة: وأخيرا يجب أن يعرض الباحث التوصيات التي تضمنت عليها الدراسات السابقة التي عاد إليها.</a:t>
            </a: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3B3E93C1-FA87-64EF-F795-E5E7C6D0A5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97160830"/>
      </p:ext>
    </p:extLst>
  </p:cSld>
  <p:clrMapOvr>
    <a:masterClrMapping/>
  </p:clrMapOvr>
  <mc:AlternateContent xmlns:mc="http://schemas.openxmlformats.org/markup-compatibility/2006" xmlns:p14="http://schemas.microsoft.com/office/powerpoint/2010/main">
    <mc:Choice Requires="p14">
      <p:transition spd="slow" p14:dur="2000" advTm="86421"/>
    </mc:Choice>
    <mc:Fallback xmlns="">
      <p:transition spd="slow" advTm="8642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82948-6193-BFE5-0219-39746AF2F8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FFF5B5-7341-5A1D-4451-D83AE63F87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F78F77-CC40-7A3D-9B97-2B762034E0D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3A1039-2292-6557-C786-D03F042E09F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EBCCE51-4DB2-BF1B-4EAF-4771478B62D9}"/>
              </a:ext>
            </a:extLst>
          </p:cNvPr>
          <p:cNvSpPr txBox="1"/>
          <p:nvPr/>
        </p:nvSpPr>
        <p:spPr>
          <a:xfrm>
            <a:off x="1665188" y="1562095"/>
            <a:ext cx="8417320" cy="3416320"/>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شروط اختيار الدراسات السابقة </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تتعدد وتتنوع شروط اختيار الدراسات السابقة، ومن أبرز هذه الشروط أن يستمد الباحث الدراسات السابقة من المصادر الأولية الأصلية، ويتجنب المصادر الثانوية.</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يجب على الباحث أن يقوم بأخذ الدراسات السابقة التي تتعلق ببحثه العلمي من المجلات العلمية المحكمة، والمصادر العلمية الموثوقة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يجب أن يمتلك الباحث القدرة والمهارة على اختيار الدراسات السابقة التي ترتبط وتتعلق بالبحث العلمي الذي يقوم به، وذلك لأن اطلاعه على مصادر غير مرتبطة ببحثه العلمي سيؤدي إلى ضياع جهده ووقته.</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ويعد طريقة عرض الدراسات السابقة من أهم الشروط التي يجب على الباحث الالتزام بها،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ويجب أن يحرص على أن يقوم بعرض الدراسات السابقة بلغة سليمة، أسلوب جذاب يجعل الباحث مندفعا لقراءة البحث العلمي.</a:t>
            </a:r>
          </a:p>
          <a:p>
            <a:pPr algn="r" rtl="1"/>
            <a:r>
              <a:rPr lang="ar-EG" dirty="0">
                <a:solidFill>
                  <a:srgbClr val="2D3956"/>
                </a:solidFill>
                <a:latin typeface="Alexandria" charset="0"/>
                <a:cs typeface="Alexandria" charset="0"/>
              </a:rPr>
              <a:t> </a:t>
            </a:r>
          </a:p>
        </p:txBody>
      </p:sp>
      <p:pic>
        <p:nvPicPr>
          <p:cNvPr id="5" name="Graphic 21">
            <a:extLst>
              <a:ext uri="{FF2B5EF4-FFF2-40B4-BE49-F238E27FC236}">
                <a16:creationId xmlns:a16="http://schemas.microsoft.com/office/drawing/2014/main" id="{2D9372E2-2394-D83D-A501-4E5C6C6366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49801023"/>
      </p:ext>
    </p:extLst>
  </p:cSld>
  <p:clrMapOvr>
    <a:masterClrMapping/>
  </p:clrMapOvr>
  <mc:AlternateContent xmlns:mc="http://schemas.openxmlformats.org/markup-compatibility/2006" xmlns:p14="http://schemas.microsoft.com/office/powerpoint/2010/main">
    <mc:Choice Requires="p14">
      <p:transition spd="slow" p14:dur="2000" advTm="122692"/>
    </mc:Choice>
    <mc:Fallback xmlns="">
      <p:transition spd="slow" advTm="12269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1C60A-D949-BA07-390F-EC216045B7B5}"/>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0187C306-2142-DDD1-9011-978104526A90}"/>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0D2E1227-2CB5-428A-4351-60ABEE47EE0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F3744441-2BE4-53F0-014E-2687BEB247A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F4C5C36-4DD1-0D9C-12D3-8C4646BCCE0C}"/>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DB38DFD0-2FC2-FF29-9CA3-1A518263D84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19DD4749-193E-4B8A-F2AA-BB3976E0CB6F}"/>
              </a:ext>
            </a:extLst>
          </p:cNvPr>
          <p:cNvSpPr txBox="1"/>
          <p:nvPr/>
        </p:nvSpPr>
        <p:spPr>
          <a:xfrm>
            <a:off x="6773288" y="1244303"/>
            <a:ext cx="3012363"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نقد الدراسات المرجعية</a:t>
            </a:r>
            <a:endParaRPr lang="en-US" sz="2800" b="1" dirty="0">
              <a:solidFill>
                <a:srgbClr val="00B0F0"/>
              </a:solidFill>
              <a:latin typeface="Alexandria" charset="0"/>
              <a:cs typeface="Alexandria" charset="0"/>
            </a:endParaRPr>
          </a:p>
        </p:txBody>
      </p:sp>
      <p:sp>
        <p:nvSpPr>
          <p:cNvPr id="42" name="TextBox 41">
            <a:extLst>
              <a:ext uri="{FF2B5EF4-FFF2-40B4-BE49-F238E27FC236}">
                <a16:creationId xmlns:a16="http://schemas.microsoft.com/office/drawing/2014/main" id="{9D153A0E-D7FA-86C0-97C1-C9CD4943D563}"/>
              </a:ext>
            </a:extLst>
          </p:cNvPr>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a:extLst>
              <a:ext uri="{FF2B5EF4-FFF2-40B4-BE49-F238E27FC236}">
                <a16:creationId xmlns:a16="http://schemas.microsoft.com/office/drawing/2014/main" id="{539516AB-3105-92C3-9984-FC80AD97F75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a:extLst>
              <a:ext uri="{FF2B5EF4-FFF2-40B4-BE49-F238E27FC236}">
                <a16:creationId xmlns:a16="http://schemas.microsoft.com/office/drawing/2014/main" id="{677AA177-52EF-9E66-D76D-CAE4348E40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0541868"/>
      </p:ext>
    </p:extLst>
  </p:cSld>
  <p:clrMapOvr>
    <a:masterClrMapping/>
  </p:clrMapOvr>
  <mc:AlternateContent xmlns:mc="http://schemas.openxmlformats.org/markup-compatibility/2006" xmlns:p14="http://schemas.microsoft.com/office/powerpoint/2010/main">
    <mc:Choice Requires="p14">
      <p:transition spd="slow" p14:dur="2000" advTm="10988"/>
    </mc:Choice>
    <mc:Fallback xmlns="">
      <p:transition spd="slow" advTm="109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565F8-B043-AE75-6A0E-8E163B63F3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236054-CCF6-23A2-0AF6-327969484AC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EA7F98-4119-654E-F5F3-F63DFC9682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1341972-B21A-0A13-EC09-7D5FFA0EA30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13C6E32-ED85-022F-38A8-8B289236518E}"/>
              </a:ext>
            </a:extLst>
          </p:cNvPr>
          <p:cNvSpPr txBox="1"/>
          <p:nvPr/>
        </p:nvSpPr>
        <p:spPr>
          <a:xfrm>
            <a:off x="1675976" y="1468531"/>
            <a:ext cx="8417320" cy="3970318"/>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نقد الدراسات المرجعية</a:t>
            </a:r>
          </a:p>
          <a:p>
            <a:pPr algn="r" rtl="1"/>
            <a:r>
              <a:rPr lang="ar-EG" dirty="0">
                <a:solidFill>
                  <a:srgbClr val="2D3956"/>
                </a:solidFill>
                <a:latin typeface="Alexandria" charset="0"/>
                <a:cs typeface="Alexandria" charset="0"/>
              </a:rPr>
              <a:t>لا شك أن الدراسات السابقة لها أهمية كبيرة في الأبحاث، ومع تلك الأهمية للدراسات السابقة، فقد تسارع الباحثين لدراسة الدراسات السابقة ونقدها، ووضعوا لهذا النقد المعايير والأساليب التالية التي تجيب عن كيف يتم نقد الدراسات السابقة؟</a:t>
            </a:r>
          </a:p>
          <a:p>
            <a:pPr algn="r" rtl="1"/>
            <a:endParaRPr lang="ar-EG" b="1"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b="1" dirty="0">
                <a:solidFill>
                  <a:srgbClr val="2D3956"/>
                </a:solidFill>
                <a:latin typeface="Alexandria" charset="0"/>
                <a:cs typeface="Alexandria" charset="0"/>
              </a:rPr>
              <a:t>نقد الدراسات السابقة بحسب المحتوى:</a:t>
            </a:r>
          </a:p>
          <a:p>
            <a:pPr algn="r" rtl="1"/>
            <a:r>
              <a:rPr lang="ar-EG" dirty="0">
                <a:solidFill>
                  <a:srgbClr val="2D3956"/>
                </a:solidFill>
                <a:latin typeface="Alexandria" charset="0"/>
                <a:cs typeface="Alexandria" charset="0"/>
              </a:rPr>
              <a:t>يقوم الباحث في هذا الأسلوب بنقد الدراسات السابقة بالنظر إلى المضمون والمحتوى الذي يحتويه البحث، ولابد أن يتحلى الباحث بالحيادية التامة والموضوعية عند نقد محتوى الدراسات السابقة.</a:t>
            </a:r>
          </a:p>
          <a:p>
            <a:pPr algn="r" rtl="1"/>
            <a:endParaRPr lang="ar-EG" b="1"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b="1" dirty="0">
                <a:solidFill>
                  <a:srgbClr val="2D3956"/>
                </a:solidFill>
                <a:latin typeface="Alexandria" charset="0"/>
                <a:cs typeface="Alexandria" charset="0"/>
              </a:rPr>
              <a:t>نقد المنهج المستخدم في الدراسات السابقة:</a:t>
            </a:r>
          </a:p>
          <a:p>
            <a:pPr algn="r" rtl="1"/>
            <a:r>
              <a:rPr lang="ar-EG" dirty="0">
                <a:solidFill>
                  <a:srgbClr val="2D3956"/>
                </a:solidFill>
                <a:latin typeface="Alexandria" charset="0"/>
                <a:cs typeface="Alexandria" charset="0"/>
              </a:rPr>
              <a:t> يتم كتابة الدراسات والأبحاث باستخدام مناهج معينة من المناهج العلمية، وعند نقد المنهج في الدراسات السابقة فلابد من تحديد المنهج الذي استخدمته الدراسات السابقة بشكل دقيق وواضح ومعرفة حيثيات وقوانين ذلك المنهج ومن ثم معرفة مدى ملائمة هذا المنهج لموضوع البحث ومدى فعاليته في إجراءات الدراسات وجمع البيانات واستخلاص النتائج.</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59A6CBCF-17D0-96C0-CA1B-EA164E3D4E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48090910"/>
      </p:ext>
    </p:extLst>
  </p:cSld>
  <p:clrMapOvr>
    <a:masterClrMapping/>
  </p:clrMapOvr>
  <mc:AlternateContent xmlns:mc="http://schemas.openxmlformats.org/markup-compatibility/2006" xmlns:p14="http://schemas.microsoft.com/office/powerpoint/2010/main">
    <mc:Choice Requires="p14">
      <p:transition spd="slow" p14:dur="2000" advTm="86999"/>
    </mc:Choice>
    <mc:Fallback xmlns="">
      <p:transition spd="slow" advTm="8699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8EECD-CB7D-E7DB-5361-E392620E07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7BFA06-D39E-3A16-EAF9-0BDA76429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4A628D8-9258-442E-120F-209BA50E822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8A53306-305F-7EBB-539E-6520A155823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930AB20-A566-482F-B146-404CC5091F98}"/>
              </a:ext>
            </a:extLst>
          </p:cNvPr>
          <p:cNvSpPr txBox="1"/>
          <p:nvPr/>
        </p:nvSpPr>
        <p:spPr>
          <a:xfrm>
            <a:off x="1675976" y="1468531"/>
            <a:ext cx="8417320" cy="3416320"/>
          </a:xfrm>
          <a:prstGeom prst="rect">
            <a:avLst/>
          </a:prstGeom>
          <a:noFill/>
        </p:spPr>
        <p:txBody>
          <a:bodyPr wrap="square" rtlCol="0">
            <a:spAutoFit/>
          </a:bodyPr>
          <a:lstStyle/>
          <a:p>
            <a:pPr marL="285750" indent="-285750" algn="just" rtl="1">
              <a:buFont typeface="Wingdings" panose="05000000000000000000" pitchFamily="2" charset="2"/>
              <a:buChar char="q"/>
            </a:pPr>
            <a:r>
              <a:rPr lang="ar-EG" b="1" dirty="0">
                <a:solidFill>
                  <a:srgbClr val="2D3956"/>
                </a:solidFill>
                <a:latin typeface="Alexandria" charset="0"/>
                <a:cs typeface="Alexandria" charset="0"/>
              </a:rPr>
              <a:t>نقد العينة المستخدمة في الدراسات السابقة:</a:t>
            </a:r>
          </a:p>
          <a:p>
            <a:pPr algn="just" rtl="1"/>
            <a:r>
              <a:rPr lang="ar-EG" dirty="0">
                <a:solidFill>
                  <a:srgbClr val="2D3956"/>
                </a:solidFill>
                <a:latin typeface="Alexandria" charset="0"/>
                <a:cs typeface="Alexandria" charset="0"/>
              </a:rPr>
              <a:t>تأخذ عينة الدراسة أهمية كبيرة، كونها محور العلميات البحثية، وإذا كان تحديد واختيار العينة في الدراسات السابقة قد جرى بشكل سليم فإن النتائج والإجراءات ستكون صحيحة، والعكس صحيح.</a:t>
            </a:r>
          </a:p>
          <a:p>
            <a:pPr algn="just" rtl="1"/>
            <a:endParaRPr lang="ar-EG" dirty="0">
              <a:solidFill>
                <a:srgbClr val="2D3956"/>
              </a:solidFill>
              <a:latin typeface="Alexandria" charset="0"/>
              <a:cs typeface="Alexandria" charset="0"/>
            </a:endParaRPr>
          </a:p>
          <a:p>
            <a:pPr marL="285750" indent="-285750" algn="just" rtl="1">
              <a:buFont typeface="Wingdings" panose="05000000000000000000" pitchFamily="2" charset="2"/>
              <a:buChar char="q"/>
            </a:pPr>
            <a:r>
              <a:rPr lang="ar-EG" b="1" dirty="0">
                <a:solidFill>
                  <a:srgbClr val="2D3956"/>
                </a:solidFill>
                <a:latin typeface="Alexandria" charset="0"/>
                <a:cs typeface="Alexandria" charset="0"/>
              </a:rPr>
              <a:t>نقد مصداقية المعلومات في الدراسات السابقة:</a:t>
            </a:r>
          </a:p>
          <a:p>
            <a:pPr algn="just" rtl="1"/>
            <a:r>
              <a:rPr lang="ar-EG" dirty="0">
                <a:solidFill>
                  <a:srgbClr val="2D3956"/>
                </a:solidFill>
                <a:latin typeface="Alexandria" charset="0"/>
                <a:cs typeface="Alexandria" charset="0"/>
              </a:rPr>
              <a:t>ينبغي أن تكون كافة المعلومات في الدراسات السابقة مكتوبة بشكل صادق وموضوعي، وذلك لضمان أخذ معلومات غير زائفة، وفي نقد مصداقة الدراسات السابقة يتم التأكد من صحة ومصداقية المعلومات بالرجوع إلى مراجعها الأصلية.</a:t>
            </a:r>
          </a:p>
          <a:p>
            <a:pPr algn="just" rtl="1"/>
            <a:endParaRPr lang="ar-EG" dirty="0">
              <a:solidFill>
                <a:srgbClr val="2D3956"/>
              </a:solidFill>
              <a:latin typeface="Alexandria" charset="0"/>
              <a:cs typeface="Alexandria" charset="0"/>
            </a:endParaRPr>
          </a:p>
          <a:p>
            <a:pPr marL="285750" indent="-285750" algn="just" rtl="1">
              <a:buFont typeface="Wingdings" panose="05000000000000000000" pitchFamily="2" charset="2"/>
              <a:buChar char="q"/>
            </a:pPr>
            <a:r>
              <a:rPr lang="ar-EG" b="1" dirty="0">
                <a:solidFill>
                  <a:srgbClr val="2D3956"/>
                </a:solidFill>
                <a:latin typeface="Alexandria" charset="0"/>
                <a:cs typeface="Alexandria" charset="0"/>
              </a:rPr>
              <a:t>نقد النتائج في الدراسات السابقة:</a:t>
            </a:r>
          </a:p>
          <a:p>
            <a:pPr algn="just" rtl="1"/>
            <a:r>
              <a:rPr lang="ar-EG" dirty="0">
                <a:solidFill>
                  <a:srgbClr val="2D3956"/>
                </a:solidFill>
                <a:latin typeface="Alexandria" charset="0"/>
                <a:cs typeface="Alexandria" charset="0"/>
              </a:rPr>
              <a:t>النتائج هي خلاصة البحث بالكامل، وفي نقد النتائج في الدراسات السابقة يقوم الباحث بعرض النتائج التي توصلت اليها النتائج السابقة ومقارنتها مع النتائج التي توصل إليها وبيان مدى الاتفاق والاختلاف في هذه النتائج.</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5CAF276D-2CC3-0E33-DCBD-33833521B5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733083"/>
      </p:ext>
    </p:extLst>
  </p:cSld>
  <p:clrMapOvr>
    <a:masterClrMapping/>
  </p:clrMapOvr>
  <mc:AlternateContent xmlns:mc="http://schemas.openxmlformats.org/markup-compatibility/2006" xmlns:p14="http://schemas.microsoft.com/office/powerpoint/2010/main">
    <mc:Choice Requires="p14">
      <p:transition spd="slow" p14:dur="2000" advTm="113224"/>
    </mc:Choice>
    <mc:Fallback xmlns="">
      <p:transition spd="slow" advTm="11322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9AB9C-4082-9E69-AD5F-B99ADC2E1A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BB600B-2D82-F52D-CA8C-972C129DBF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2AAFF2-D9E2-B07A-B7C4-0964F7E74D5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1D15B2-863C-C9DC-415F-09E95DE8FEA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D92400C-BA43-405E-A906-4C3C9DCF5722}"/>
              </a:ext>
            </a:extLst>
          </p:cNvPr>
          <p:cNvSpPr txBox="1"/>
          <p:nvPr/>
        </p:nvSpPr>
        <p:spPr>
          <a:xfrm>
            <a:off x="1675976" y="1468531"/>
            <a:ext cx="8417320" cy="3200876"/>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مراجعة الدراسات السابقة</a:t>
            </a:r>
          </a:p>
          <a:p>
            <a:pPr algn="ctr" rtl="1"/>
            <a:endParaRPr lang="ar-EG" sz="2000" b="1"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تأتي مرحلة مراجعة الدراسات السابقة بعد إتمام كتابة الدراسات السابقة في مكانها المحدد في البحث وكتابة تلخيص بسيط لمحتويات هذه الدراسة، وتأتي هذه المراجعة لضمان خلو الدراسات السابقة من الأخطاء وكذلك ليتم فهم الدراسات السابقة بالشكل الذي تم التخطيط له، ونضع بين أيديكم عدة نقاط يجب التأكد منها عند مراجعة الدراسات السابقة:</a:t>
            </a:r>
          </a:p>
          <a:p>
            <a:pPr algn="just" rtl="1"/>
            <a:endParaRPr lang="ar-EG" dirty="0">
              <a:solidFill>
                <a:srgbClr val="2D3956"/>
              </a:solidFill>
              <a:latin typeface="Alexandria" charset="0"/>
              <a:cs typeface="Alexandria" charset="0"/>
            </a:endParaRP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التأكد من عرض عنوان الدراسة بالشكل الصحيح مع ذكر مؤلفها.</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التأكد من شمول التلخيص على كافة النقاط المهمة التي وردت في الدراسات السابقة.</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التأكد من سلامة اللغة وخلو الدراسات السابقة من الأخطاء النحوية والاملائية.</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التأكد من موافقة الدراسات السابقة ومناسبتها لموضوع البحث.</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EF7E9959-6DFC-AF78-0DD1-44ABE0C0A2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47375645"/>
      </p:ext>
    </p:extLst>
  </p:cSld>
  <p:clrMapOvr>
    <a:masterClrMapping/>
  </p:clrMapOvr>
  <mc:AlternateContent xmlns:mc="http://schemas.openxmlformats.org/markup-compatibility/2006" xmlns:p14="http://schemas.microsoft.com/office/powerpoint/2010/main">
    <mc:Choice Requires="p14">
      <p:transition spd="slow" p14:dur="2000" advTm="91935"/>
    </mc:Choice>
    <mc:Fallback xmlns="">
      <p:transition spd="slow" advTm="9193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69372-4CD9-9CE4-3F1B-79854B1C91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28899B-CB19-9937-CA62-CA7D0A6EB6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7B0E63-8B4E-2294-D6F0-5E123DD4A5C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7EE6CF4-825C-B2C1-9420-6BF43698746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BE730FD-F26B-0BBF-D024-3D853BDFF891}"/>
              </a:ext>
            </a:extLst>
          </p:cNvPr>
          <p:cNvSpPr txBox="1"/>
          <p:nvPr/>
        </p:nvSpPr>
        <p:spPr>
          <a:xfrm>
            <a:off x="1675976" y="1468531"/>
            <a:ext cx="8417320" cy="3447098"/>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طريقة استخلاص نتائج الدراسات السابقة: </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من خلال الاطلاع على الدراسات السابقة والإلمام بمحتواها، يتم الرجوع نتائج تلك الدراسات السابقة وفهمها فهماً دقيقاً ومن ثم تلخيصها، ولتلخيص نتائج الدراسات السابقة هناك عدة خطوات كالتالي:</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قراءة الدراسات السابقة بشكل عام.</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الذهاب إلى قائمة النتائج في الدراسات السابقة وكتابتها على حدة وتحليلها وربطها بالمعلومات التي تم عرضها خلال الدراسة.</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البدء في إجراء تعليقات على تلك النتائج.</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مراجعة ذلك التعليق وتحريره على شكل فقرة.</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إرفاق ما تم تلخيصه مع الدراسات السابقة بعد ذكر عنوان الدراسة واسم كاتبها.</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لابد من التأكد من سلامة التلخيص واحتوائه على أهم ما ورد في الدراسة السابقة مع اضفاء الأسلوب الشخصي في نقد تلك الدراسة.</a:t>
            </a:r>
          </a:p>
        </p:txBody>
      </p:sp>
      <p:pic>
        <p:nvPicPr>
          <p:cNvPr id="5" name="Graphic 21">
            <a:extLst>
              <a:ext uri="{FF2B5EF4-FFF2-40B4-BE49-F238E27FC236}">
                <a16:creationId xmlns:a16="http://schemas.microsoft.com/office/drawing/2014/main" id="{D628B33C-2F4F-5E9A-11F3-C33ECBABA4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95223461"/>
      </p:ext>
    </p:extLst>
  </p:cSld>
  <p:clrMapOvr>
    <a:masterClrMapping/>
  </p:clrMapOvr>
  <mc:AlternateContent xmlns:mc="http://schemas.openxmlformats.org/markup-compatibility/2006" xmlns:p14="http://schemas.microsoft.com/office/powerpoint/2010/main">
    <mc:Choice Requires="p14">
      <p:transition spd="slow" p14:dur="2000" advTm="64965"/>
    </mc:Choice>
    <mc:Fallback xmlns="">
      <p:transition spd="slow" advTm="6496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2A278-31DA-AB8E-E14B-3CA78E8B45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3000FE-9B6E-4AA5-C950-EA4FA4275E9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5F5F63-785E-5605-5D27-6314BAD724C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C124A1-6721-5D54-4E21-B8DF0F087E9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AB448AD-9295-73DE-83B8-3C934CFC845E}"/>
              </a:ext>
            </a:extLst>
          </p:cNvPr>
          <p:cNvSpPr txBox="1"/>
          <p:nvPr/>
        </p:nvSpPr>
        <p:spPr>
          <a:xfrm>
            <a:off x="1675976" y="1468531"/>
            <a:ext cx="8417320" cy="2646878"/>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كيف تقرأ تلخيص الدراسات السابقة: </a:t>
            </a:r>
          </a:p>
          <a:p>
            <a:pPr algn="ctr" rtl="1"/>
            <a:endParaRPr lang="ar-EG" sz="2000" b="1" dirty="0">
              <a:solidFill>
                <a:srgbClr val="2D3956"/>
              </a:solidFill>
              <a:latin typeface="Alexandria" charset="0"/>
              <a:cs typeface="Alexandria" charset="0"/>
            </a:endParaRPr>
          </a:p>
          <a:p>
            <a:pPr algn="just" rtl="1"/>
            <a:r>
              <a:rPr lang="ar-EG" dirty="0">
                <a:solidFill>
                  <a:srgbClr val="2D3956"/>
                </a:solidFill>
                <a:latin typeface="Alexandria" charset="0"/>
                <a:cs typeface="Alexandria" charset="0"/>
              </a:rPr>
              <a:t>بعد القيام بتلخيص الدراسات السابقة يتم قراءتها ومراجعتها، وذلك بالشكل الذي يعمل على ترسيخ ما ورد في هذه الدراسات ومدى موافقتها لموضوع البحث، ولأجل الوصول إلى قراءة فعالة للدراسات السابقة هذه بعض المعايير:</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قراءة تلخيص الدراسات السابقة عدة مرات.</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كتابة عدة أسئلة ترتبط بموضوع الدراسات السابقة والتأكد من الإجابة عنها في التلخيص المكتوب.</a:t>
            </a:r>
          </a:p>
          <a:p>
            <a:pPr marL="285750" indent="-285750" algn="just" rtl="1">
              <a:buFont typeface="Wingdings" panose="05000000000000000000" pitchFamily="2" charset="2"/>
              <a:buChar char="ü"/>
            </a:pPr>
            <a:r>
              <a:rPr lang="ar-EG" dirty="0">
                <a:solidFill>
                  <a:srgbClr val="2D3956"/>
                </a:solidFill>
                <a:latin typeface="Alexandria" charset="0"/>
                <a:cs typeface="Alexandria" charset="0"/>
              </a:rPr>
              <a:t>عند قراءة تلخيص الدراسات السابقة يجب عرض هذا التلخيص على المنطق والمراجع الأصلية للتأكد من شفافيته و </a:t>
            </a:r>
            <a:r>
              <a:rPr lang="ar-EG" dirty="0" err="1">
                <a:solidFill>
                  <a:srgbClr val="2D3956"/>
                </a:solidFill>
                <a:latin typeface="Alexandria" charset="0"/>
                <a:cs typeface="Alexandria" charset="0"/>
              </a:rPr>
              <a:t>موضوعيته</a:t>
            </a:r>
            <a:r>
              <a:rPr lang="ar-EG" dirty="0">
                <a:solidFill>
                  <a:srgbClr val="2D3956"/>
                </a:solidFill>
                <a:latin typeface="Alexandria" charset="0"/>
                <a:cs typeface="Alexandria" charset="0"/>
              </a:rPr>
              <a:t>.</a:t>
            </a:r>
          </a:p>
        </p:txBody>
      </p:sp>
      <p:pic>
        <p:nvPicPr>
          <p:cNvPr id="5" name="Graphic 21">
            <a:extLst>
              <a:ext uri="{FF2B5EF4-FFF2-40B4-BE49-F238E27FC236}">
                <a16:creationId xmlns:a16="http://schemas.microsoft.com/office/drawing/2014/main" id="{5AB0FF06-3612-F7A7-22A5-8D8B76502F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90818983"/>
      </p:ext>
    </p:extLst>
  </p:cSld>
  <p:clrMapOvr>
    <a:masterClrMapping/>
  </p:clrMapOvr>
  <mc:AlternateContent xmlns:mc="http://schemas.openxmlformats.org/markup-compatibility/2006" xmlns:p14="http://schemas.microsoft.com/office/powerpoint/2010/main">
    <mc:Choice Requires="p14">
      <p:transition spd="slow" p14:dur="2000" advTm="51519"/>
    </mc:Choice>
    <mc:Fallback xmlns="">
      <p:transition spd="slow" advTm="5151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11680" y="1631106"/>
            <a:ext cx="8299274" cy="369332"/>
          </a:xfrm>
          <a:prstGeom prst="rect">
            <a:avLst/>
          </a:prstGeom>
          <a:noFill/>
        </p:spPr>
        <p:txBody>
          <a:bodyPr wrap="square" rtlCol="0">
            <a:spAutoFit/>
          </a:bodyPr>
          <a:lstStyle/>
          <a:p>
            <a:pPr algn="ctr" rtl="1"/>
            <a:r>
              <a:rPr lang="en-US" dirty="0">
                <a:solidFill>
                  <a:srgbClr val="2D3956"/>
                </a:solidFill>
                <a:latin typeface="Alexandria" charset="0"/>
                <a:cs typeface="Alexandria" charset="0"/>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74DBBE0F-9056-9A3E-DF68-9F052BC75338}"/>
              </a:ext>
            </a:extLst>
          </p:cNvPr>
          <p:cNvSpPr txBox="1"/>
          <p:nvPr/>
        </p:nvSpPr>
        <p:spPr>
          <a:xfrm>
            <a:off x="1388225" y="1478298"/>
            <a:ext cx="8736000" cy="923330"/>
          </a:xfrm>
          <a:prstGeom prst="rect">
            <a:avLst/>
          </a:prstGeom>
          <a:noFill/>
        </p:spPr>
        <p:txBody>
          <a:bodyPr wrap="square" rtlCol="1">
            <a:spAutoFit/>
          </a:bodyPr>
          <a:lstStyle/>
          <a:p>
            <a:pPr algn="r" rtl="1"/>
            <a:r>
              <a:rPr lang="ar-SA" b="1"/>
              <a:t>التكليف العاشر</a:t>
            </a:r>
            <a:endParaRPr lang="ar-SA" b="1" dirty="0"/>
          </a:p>
          <a:p>
            <a:pPr algn="r" rtl="1"/>
            <a:r>
              <a:rPr lang="ar-SA" b="1" dirty="0"/>
              <a:t>اختر بحثا في مجال تخصصك منتقدا فيه دراساته المرجعية وذلك من خلال عرض فيديو لمدة  خمس دقائق ، ومرفقا به محتوى العرض في ملف </a:t>
            </a:r>
            <a:r>
              <a:rPr lang="en-US" b="1" dirty="0"/>
              <a:t>PDF</a:t>
            </a:r>
            <a:r>
              <a:rPr lang="ar-SA" b="1" dirty="0"/>
              <a:t>. </a:t>
            </a:r>
          </a:p>
        </p:txBody>
      </p:sp>
    </p:spTree>
    <p:extLst>
      <p:ext uri="{BB962C8B-B14F-4D97-AF65-F5344CB8AC3E}">
        <p14:creationId xmlns:p14="http://schemas.microsoft.com/office/powerpoint/2010/main" val="1111074139"/>
      </p:ext>
    </p:extLst>
  </p:cSld>
  <p:clrMapOvr>
    <a:masterClrMapping/>
  </p:clrMapOvr>
  <mc:AlternateContent xmlns:mc="http://schemas.openxmlformats.org/markup-compatibility/2006" xmlns:p14="http://schemas.microsoft.com/office/powerpoint/2010/main">
    <mc:Choice Requires="p14">
      <p:transition spd="slow" p14:dur="2000" advTm="88035"/>
    </mc:Choice>
    <mc:Fallback xmlns="">
      <p:transition spd="slow" advTm="8803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646"/>
    </mc:Choice>
    <mc:Fallback xmlns="">
      <p:transition spd="slow" advTm="564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628C228-1C3F-49DC-BB0B-D9729A356F4C}"/>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7272</TotalTime>
  <Words>3796</Words>
  <Application>Microsoft Office PowerPoint</Application>
  <PresentationFormat>شاشة عريضة</PresentationFormat>
  <Paragraphs>210</Paragraphs>
  <Slides>38</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38</vt:i4>
      </vt:variant>
    </vt:vector>
  </HeadingPairs>
  <TitlesOfParts>
    <vt:vector size="45"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255</cp:revision>
  <dcterms:created xsi:type="dcterms:W3CDTF">2023-04-29T09:08:00Z</dcterms:created>
  <dcterms:modified xsi:type="dcterms:W3CDTF">2024-11-27T10:42:27Z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