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94" r:id="rId2"/>
    <p:sldId id="522" r:id="rId3"/>
    <p:sldId id="256" r:id="rId4"/>
    <p:sldId id="267" r:id="rId5"/>
    <p:sldId id="257" r:id="rId6"/>
    <p:sldId id="258" r:id="rId7"/>
    <p:sldId id="589" r:id="rId8"/>
    <p:sldId id="260" r:id="rId9"/>
    <p:sldId id="590" r:id="rId10"/>
    <p:sldId id="262" r:id="rId11"/>
    <p:sldId id="263" r:id="rId12"/>
    <p:sldId id="264" r:id="rId13"/>
    <p:sldId id="265" r:id="rId14"/>
    <p:sldId id="266" r:id="rId15"/>
    <p:sldId id="588" r:id="rId16"/>
    <p:sldId id="562" r:id="rId17"/>
    <p:sldId id="583" r:id="rId18"/>
    <p:sldId id="565" r:id="rId19"/>
    <p:sldId id="585" r:id="rId20"/>
    <p:sldId id="504" r:id="rId21"/>
    <p:sldId id="505" r:id="rId22"/>
    <p:sldId id="580" r:id="rId23"/>
    <p:sldId id="591" r:id="rId24"/>
    <p:sldId id="581" r:id="rId25"/>
    <p:sldId id="506" r:id="rId26"/>
    <p:sldId id="582" r:id="rId27"/>
    <p:sldId id="564" r:id="rId28"/>
    <p:sldId id="563" r:id="rId29"/>
    <p:sldId id="579" r:id="rId30"/>
    <p:sldId id="507" r:id="rId31"/>
    <p:sldId id="578" r:id="rId32"/>
    <p:sldId id="508" r:id="rId33"/>
    <p:sldId id="520" r:id="rId34"/>
    <p:sldId id="510" r:id="rId35"/>
    <p:sldId id="566" r:id="rId36"/>
    <p:sldId id="509" r:id="rId37"/>
    <p:sldId id="577" r:id="rId38"/>
    <p:sldId id="514" r:id="rId39"/>
    <p:sldId id="521" r:id="rId40"/>
    <p:sldId id="259" r:id="rId41"/>
    <p:sldId id="569" r:id="rId42"/>
    <p:sldId id="570" r:id="rId43"/>
    <p:sldId id="568" r:id="rId44"/>
    <p:sldId id="586" r:id="rId45"/>
    <p:sldId id="261" r:id="rId46"/>
    <p:sldId id="572" r:id="rId47"/>
    <p:sldId id="573" r:id="rId48"/>
    <p:sldId id="574" r:id="rId49"/>
    <p:sldId id="575" r:id="rId50"/>
    <p:sldId id="571" r:id="rId51"/>
    <p:sldId id="584" r:id="rId52"/>
    <p:sldId id="576" r:id="rId53"/>
    <p:sldId id="525" r:id="rId54"/>
    <p:sldId id="526"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1FFFF"/>
    <a:srgbClr val="4472C4"/>
    <a:srgbClr val="D9FFFF"/>
    <a:srgbClr val="FFFF99"/>
    <a:srgbClr val="AFECFF"/>
    <a:srgbClr val="35A8E0"/>
    <a:srgbClr val="ED7D31"/>
    <a:srgbClr val="8A593C"/>
    <a:srgbClr val="D18543"/>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6029060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443DB-85BA-6263-BE24-5F126EDCF1DE}"/>
              </a:ext>
            </a:extLst>
          </p:cNvPr>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E964212F-7F70-7B0E-3CC6-01134324A46F}"/>
              </a:ext>
            </a:extLst>
          </p:cNvPr>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a:extLst>
              <a:ext uri="{FF2B5EF4-FFF2-40B4-BE49-F238E27FC236}">
                <a16:creationId xmlns:a16="http://schemas.microsoft.com/office/drawing/2014/main" id="{22039CB1-3ECB-46D3-BF8D-39EDD662FBA3}"/>
              </a:ext>
            </a:extLst>
          </p:cNvPr>
          <p:cNvSpPr>
            <a:spLocks noGrp="1"/>
          </p:cNvSpPr>
          <p:nvPr>
            <p:ph type="clipArt" sz="half" idx="2"/>
          </p:nvPr>
        </p:nvSpPr>
        <p:spPr>
          <a:xfrm>
            <a:off x="6197600" y="1981200"/>
            <a:ext cx="5080000" cy="4114800"/>
          </a:xfrm>
        </p:spPr>
        <p:txBody>
          <a:bodyPr/>
          <a:lstStyle/>
          <a:p>
            <a:endParaRPr lang="en-US"/>
          </a:p>
        </p:txBody>
      </p:sp>
      <p:sp>
        <p:nvSpPr>
          <p:cNvPr id="5" name="Date Placeholder 4">
            <a:extLst>
              <a:ext uri="{FF2B5EF4-FFF2-40B4-BE49-F238E27FC236}">
                <a16:creationId xmlns:a16="http://schemas.microsoft.com/office/drawing/2014/main" id="{DBBED7A0-F626-C61D-E03E-A0099EE0DCAA}"/>
              </a:ext>
            </a:extLst>
          </p:cNvPr>
          <p:cNvSpPr>
            <a:spLocks noGrp="1"/>
          </p:cNvSpPr>
          <p:nvPr>
            <p:ph type="dt" sz="half" idx="10"/>
          </p:nvPr>
        </p:nvSpPr>
        <p:spPr>
          <a:xfrm>
            <a:off x="914400" y="6248400"/>
            <a:ext cx="2540000" cy="45720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2F4355B-471B-0168-8DD6-BB8995CA297A}"/>
              </a:ext>
            </a:extLst>
          </p:cNvPr>
          <p:cNvSpPr>
            <a:spLocks noGrp="1"/>
          </p:cNvSpPr>
          <p:nvPr>
            <p:ph type="ftr" sz="quarter" idx="11"/>
          </p:nvPr>
        </p:nvSpPr>
        <p:spPr>
          <a:xfrm>
            <a:off x="4165600" y="6248400"/>
            <a:ext cx="3860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2D711E7-489B-CDCC-F65A-8C7DF27FDC23}"/>
              </a:ext>
            </a:extLst>
          </p:cNvPr>
          <p:cNvSpPr>
            <a:spLocks noGrp="1"/>
          </p:cNvSpPr>
          <p:nvPr>
            <p:ph type="sldNum" sz="quarter" idx="12"/>
          </p:nvPr>
        </p:nvSpPr>
        <p:spPr>
          <a:xfrm>
            <a:off x="8737600" y="6248400"/>
            <a:ext cx="2540000" cy="457200"/>
          </a:xfrm>
        </p:spPr>
        <p:txBody>
          <a:bodyPr/>
          <a:lstStyle>
            <a:lvl1pPr>
              <a:defRPr/>
            </a:lvl1pPr>
          </a:lstStyle>
          <a:p>
            <a:fld id="{E2679F59-01EF-480B-9643-45B6690E8A5B}" type="slidenum">
              <a:rPr lang="en-US" altLang="en-US"/>
              <a:pPr/>
              <a:t>‹#›</a:t>
            </a:fld>
            <a:endParaRPr lang="en-US" altLang="en-US"/>
          </a:p>
        </p:txBody>
      </p:sp>
    </p:spTree>
    <p:extLst>
      <p:ext uri="{BB962C8B-B14F-4D97-AF65-F5344CB8AC3E}">
        <p14:creationId xmlns:p14="http://schemas.microsoft.com/office/powerpoint/2010/main" val="226388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oleObject" Target="../embeddings/oleObject1.bin"/><Relationship Id="rId1" Type="http://schemas.openxmlformats.org/officeDocument/2006/relationships/slideLayout" Target="../slideLayouts/slideLayout16.xml"/><Relationship Id="rId5" Type="http://schemas.openxmlformats.org/officeDocument/2006/relationships/image" Target="../media/image21.png"/><Relationship Id="rId4" Type="http://schemas.openxmlformats.org/officeDocument/2006/relationships/hyperlink" Target="https://fastercapital.com/arabpreneur/%D8%AA%D8%A3%D8%AB%D9%8A%D8%B1-%D8%A7%D9%84%D8%B9%D8%B1%D8%A8%D8%A9--%D8%A7%D9%84%D9%82%D9%81%D8%B2-%D8%B9%D9%84%D9%89-%D8%A7%D9%84%D8%B9%D8%B1%D8%A8%D8%A9--%D8%AA%D8%A3%D8%AB%D9%8A%D8%B1-%D8%BA%D8%B1%D9%8A%D8%B2%D8%A9-%D8%A7%D9%84%D9%82%D8%B7%D9%8A%D8%B9.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wmf"/><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38.svg"/><Relationship Id="rId9"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D21A732-FE37-D8C2-D332-07F26F6B7774}"/>
              </a:ext>
            </a:extLst>
          </p:cNvPr>
          <p:cNvSpPr txBox="1"/>
          <p:nvPr/>
        </p:nvSpPr>
        <p:spPr>
          <a:xfrm>
            <a:off x="8126234" y="68803"/>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مقدمة</a:t>
            </a:r>
          </a:p>
        </p:txBody>
      </p:sp>
      <p:pic>
        <p:nvPicPr>
          <p:cNvPr id="13" name="Picture 12" descr="A group of hands with a magnet&#10;&#10;Description automatically generated">
            <a:extLst>
              <a:ext uri="{FF2B5EF4-FFF2-40B4-BE49-F238E27FC236}">
                <a16:creationId xmlns:a16="http://schemas.microsoft.com/office/drawing/2014/main" id="{45620864-AFDD-C789-F71D-928CCC7C71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14" name="TextBox 13">
            <a:extLst>
              <a:ext uri="{FF2B5EF4-FFF2-40B4-BE49-F238E27FC236}">
                <a16:creationId xmlns:a16="http://schemas.microsoft.com/office/drawing/2014/main" id="{B4EC9DC2-2F3E-4FCF-311C-D90C595E64F5}"/>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248448172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F24AA-D782-6EAB-1A1F-059496834644}"/>
            </a:ext>
          </a:extLst>
        </p:cNvPr>
        <p:cNvGrpSpPr/>
        <p:nvPr/>
      </p:nvGrpSpPr>
      <p:grpSpPr>
        <a:xfrm>
          <a:off x="0" y="0"/>
          <a:ext cx="0" cy="0"/>
          <a:chOff x="0" y="0"/>
          <a:chExt cx="0" cy="0"/>
        </a:xfrm>
      </p:grpSpPr>
      <p:sp>
        <p:nvSpPr>
          <p:cNvPr id="2050" name="Rectangle 2">
            <a:extLst>
              <a:ext uri="{FF2B5EF4-FFF2-40B4-BE49-F238E27FC236}">
                <a16:creationId xmlns:a16="http://schemas.microsoft.com/office/drawing/2014/main" id="{CBDC3D36-9AA0-9E82-F3B5-E2E1FED79F5B}"/>
              </a:ext>
            </a:extLst>
          </p:cNvPr>
          <p:cNvSpPr>
            <a:spLocks noGrp="1" noChangeArrowheads="1"/>
          </p:cNvSpPr>
          <p:nvPr>
            <p:ph type="ctrTitle"/>
          </p:nvPr>
        </p:nvSpPr>
        <p:spPr>
          <a:xfrm>
            <a:off x="1905000" y="457200"/>
            <a:ext cx="8153400" cy="2209800"/>
          </a:xfrm>
        </p:spPr>
        <p:txBody>
          <a:bodyPr>
            <a:normAutofit fontScale="90000"/>
          </a:bodyPr>
          <a:lstStyle/>
          <a:p>
            <a:r>
              <a:rPr lang="en-US" altLang="en-US" sz="6600" dirty="0">
                <a:solidFill>
                  <a:srgbClr val="66CCFF"/>
                </a:solidFill>
                <a:effectLst>
                  <a:outerShdw blurRad="38100" dist="38100" dir="2700000" algn="tl">
                    <a:srgbClr val="000000"/>
                  </a:outerShdw>
                </a:effectLst>
                <a:latin typeface="Agency FB" panose="020B0503020202020204" pitchFamily="34" charset="0"/>
              </a:rPr>
              <a:t>PERSUASION TECHNIQUES</a:t>
            </a:r>
            <a:br>
              <a:rPr lang="en-US" altLang="en-US" sz="6600" dirty="0">
                <a:solidFill>
                  <a:srgbClr val="66CCFF"/>
                </a:solidFill>
                <a:effectLst>
                  <a:outerShdw blurRad="38100" dist="38100" dir="2700000" algn="tl">
                    <a:srgbClr val="000000"/>
                  </a:outerShdw>
                </a:effectLst>
                <a:latin typeface="Agency FB" panose="020B0503020202020204" pitchFamily="34" charset="0"/>
              </a:rPr>
            </a:br>
            <a:r>
              <a:rPr lang="en-US" altLang="en-US" sz="6600" dirty="0">
                <a:solidFill>
                  <a:srgbClr val="66CCFF"/>
                </a:solidFill>
                <a:effectLst>
                  <a:outerShdw blurRad="38100" dist="38100" dir="2700000" algn="tl">
                    <a:srgbClr val="000000"/>
                  </a:outerShdw>
                </a:effectLst>
                <a:latin typeface="Agency FB" panose="020B0503020202020204" pitchFamily="34" charset="0"/>
              </a:rPr>
              <a:t>and the Media</a:t>
            </a:r>
            <a:br>
              <a:rPr lang="en-US" altLang="en-US" sz="6600" dirty="0">
                <a:solidFill>
                  <a:srgbClr val="66CCFF"/>
                </a:solidFill>
                <a:effectLst>
                  <a:outerShdw blurRad="38100" dist="38100" dir="2700000" algn="tl">
                    <a:srgbClr val="000000"/>
                  </a:outerShdw>
                </a:effectLst>
                <a:latin typeface="Agency FB" panose="020B0503020202020204" pitchFamily="34" charset="0"/>
              </a:rPr>
            </a:br>
            <a:r>
              <a:rPr lang="ar-EG" altLang="en-US" sz="6600" dirty="0">
                <a:solidFill>
                  <a:srgbClr val="66CCFF"/>
                </a:solidFill>
                <a:effectLst>
                  <a:outerShdw blurRad="38100" dist="38100" dir="2700000" algn="tl">
                    <a:srgbClr val="000000"/>
                  </a:outerShdw>
                </a:effectLst>
                <a:latin typeface="Agency FB" panose="020B0503020202020204" pitchFamily="34" charset="0"/>
              </a:rPr>
              <a:t>تقنيات الإقناع والإعلام</a:t>
            </a:r>
            <a:endParaRPr lang="en-US" altLang="en-US" sz="6600" dirty="0">
              <a:solidFill>
                <a:srgbClr val="66CCFF"/>
              </a:solidFill>
              <a:effectLst>
                <a:outerShdw blurRad="38100" dist="38100" dir="2700000" algn="tl">
                  <a:srgbClr val="000000"/>
                </a:outerShdw>
              </a:effectLst>
              <a:latin typeface="Agency FB" panose="020B0503020202020204" pitchFamily="34" charset="0"/>
            </a:endParaRPr>
          </a:p>
        </p:txBody>
      </p:sp>
      <p:pic>
        <p:nvPicPr>
          <p:cNvPr id="2053" name="Picture 5">
            <a:extLst>
              <a:ext uri="{FF2B5EF4-FFF2-40B4-BE49-F238E27FC236}">
                <a16:creationId xmlns:a16="http://schemas.microsoft.com/office/drawing/2014/main" id="{3AA4C8AC-3358-6DB9-F6F7-F820625515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1" y="2590801"/>
            <a:ext cx="4672013" cy="3763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438833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E1AD0-3E49-FEDF-D3FB-3735AC473DF8}"/>
            </a:ext>
          </a:extLst>
        </p:cNvPr>
        <p:cNvGrpSpPr/>
        <p:nvPr/>
      </p:nvGrpSpPr>
      <p:grpSpPr>
        <a:xfrm>
          <a:off x="0" y="0"/>
          <a:ext cx="0" cy="0"/>
          <a:chOff x="0" y="0"/>
          <a:chExt cx="0" cy="0"/>
        </a:xfrm>
      </p:grpSpPr>
      <p:sp>
        <p:nvSpPr>
          <p:cNvPr id="16386" name="Rectangle 2">
            <a:extLst>
              <a:ext uri="{FF2B5EF4-FFF2-40B4-BE49-F238E27FC236}">
                <a16:creationId xmlns:a16="http://schemas.microsoft.com/office/drawing/2014/main" id="{5A88B0B1-078F-0E92-43B4-72193D254CFA}"/>
              </a:ext>
            </a:extLst>
          </p:cNvPr>
          <p:cNvSpPr>
            <a:spLocks noGrp="1" noChangeArrowheads="1"/>
          </p:cNvSpPr>
          <p:nvPr>
            <p:ph type="title"/>
          </p:nvPr>
        </p:nvSpPr>
        <p:spPr>
          <a:xfrm>
            <a:off x="2133600" y="152400"/>
            <a:ext cx="7848600" cy="1143000"/>
          </a:xfrm>
        </p:spPr>
        <p:txBody>
          <a:bodyPr/>
          <a:lstStyle/>
          <a:p>
            <a:r>
              <a:rPr lang="en-US" altLang="en-US" sz="6000" b="1" u="sng" dirty="0">
                <a:solidFill>
                  <a:srgbClr val="FFFF99"/>
                </a:solidFill>
                <a:latin typeface="Agency FB" panose="020B0503020202020204" pitchFamily="34" charset="0"/>
              </a:rPr>
              <a:t>Media</a:t>
            </a:r>
            <a:r>
              <a:rPr lang="ar-EG" altLang="en-US" sz="6000" b="1" u="sng" dirty="0">
                <a:solidFill>
                  <a:srgbClr val="FFFF99"/>
                </a:solidFill>
                <a:latin typeface="Agency FB" panose="020B0503020202020204" pitchFamily="34" charset="0"/>
              </a:rPr>
              <a:t>وسائل </a:t>
            </a:r>
            <a:endParaRPr lang="en-US" altLang="en-US" sz="6000" b="1" u="sng" dirty="0">
              <a:solidFill>
                <a:srgbClr val="FFFF99"/>
              </a:solidFill>
              <a:latin typeface="Agency FB" panose="020B0503020202020204" pitchFamily="34" charset="0"/>
            </a:endParaRPr>
          </a:p>
        </p:txBody>
      </p:sp>
      <p:sp>
        <p:nvSpPr>
          <p:cNvPr id="16387" name="Rectangle 3">
            <a:extLst>
              <a:ext uri="{FF2B5EF4-FFF2-40B4-BE49-F238E27FC236}">
                <a16:creationId xmlns:a16="http://schemas.microsoft.com/office/drawing/2014/main" id="{6858C71E-4D2B-BC4E-475A-74D3C9DA085B}"/>
              </a:ext>
            </a:extLst>
          </p:cNvPr>
          <p:cNvSpPr>
            <a:spLocks noGrp="1" noChangeArrowheads="1"/>
          </p:cNvSpPr>
          <p:nvPr>
            <p:ph type="body" idx="1"/>
          </p:nvPr>
        </p:nvSpPr>
        <p:spPr>
          <a:xfrm>
            <a:off x="4140200" y="1295301"/>
            <a:ext cx="4114800" cy="5181600"/>
          </a:xfrm>
        </p:spPr>
        <p:txBody>
          <a:bodyPr>
            <a:normAutofit/>
          </a:bodyPr>
          <a:lstStyle/>
          <a:p>
            <a:pPr>
              <a:lnSpc>
                <a:spcPct val="90000"/>
              </a:lnSpc>
            </a:pPr>
            <a:r>
              <a:rPr lang="en-US" altLang="en-US" sz="4000" b="1" dirty="0">
                <a:solidFill>
                  <a:srgbClr val="FFFF99"/>
                </a:solidFill>
                <a:latin typeface="Agency FB" panose="020B0503020202020204" pitchFamily="34" charset="0"/>
              </a:rPr>
              <a:t>&lt;Plural of medium&gt; are means for sending </a:t>
            </a:r>
            <a:r>
              <a:rPr lang="en-US" altLang="en-US" sz="3600" b="1" dirty="0">
                <a:solidFill>
                  <a:srgbClr val="FFFF99"/>
                </a:solidFill>
                <a:latin typeface="Agency FB" panose="020B0503020202020204" pitchFamily="34" charset="0"/>
              </a:rPr>
              <a:t>information</a:t>
            </a:r>
            <a:r>
              <a:rPr lang="en-US" altLang="en-US" sz="4000" b="1" dirty="0">
                <a:solidFill>
                  <a:srgbClr val="FFFF99"/>
                </a:solidFill>
                <a:latin typeface="Agency FB" panose="020B0503020202020204" pitchFamily="34" charset="0"/>
              </a:rPr>
              <a:t> to large numbers of people (mass media)</a:t>
            </a:r>
          </a:p>
        </p:txBody>
      </p:sp>
      <p:pic>
        <p:nvPicPr>
          <p:cNvPr id="16388" name="Picture 4">
            <a:extLst>
              <a:ext uri="{FF2B5EF4-FFF2-40B4-BE49-F238E27FC236}">
                <a16:creationId xmlns:a16="http://schemas.microsoft.com/office/drawing/2014/main" id="{67B0B3E4-6D22-DF85-7C9D-859C9F7A6F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3429000"/>
            <a:ext cx="2590800" cy="2384425"/>
          </a:xfrm>
          <a:prstGeom prst="rect">
            <a:avLst/>
          </a:prstGeom>
          <a:noFill/>
          <a:extLst>
            <a:ext uri="{909E8E84-426E-40DD-AFC4-6F175D3DCCD1}">
              <a14:hiddenFill xmlns:a14="http://schemas.microsoft.com/office/drawing/2010/main">
                <a:solidFill>
                  <a:srgbClr val="FFFFFF"/>
                </a:solidFill>
              </a14:hiddenFill>
            </a:ext>
          </a:extLst>
        </p:spPr>
      </p:pic>
      <p:pic>
        <p:nvPicPr>
          <p:cNvPr id="16389" name="Picture 5">
            <a:extLst>
              <a:ext uri="{FF2B5EF4-FFF2-40B4-BE49-F238E27FC236}">
                <a16:creationId xmlns:a16="http://schemas.microsoft.com/office/drawing/2014/main" id="{46D5B226-B44C-FA8D-70D5-D89519D58C54}"/>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8000" y="1676399"/>
            <a:ext cx="1600200" cy="16002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AE09C8A-B4E0-56A1-0DF1-AE09E10864AB}"/>
              </a:ext>
            </a:extLst>
          </p:cNvPr>
          <p:cNvSpPr txBox="1"/>
          <p:nvPr/>
        </p:nvSpPr>
        <p:spPr>
          <a:xfrm>
            <a:off x="7264400" y="4038599"/>
            <a:ext cx="4602480" cy="2123658"/>
          </a:xfrm>
          <a:prstGeom prst="rect">
            <a:avLst/>
          </a:prstGeom>
          <a:noFill/>
        </p:spPr>
        <p:txBody>
          <a:bodyPr wrap="square">
            <a:spAutoFit/>
          </a:bodyPr>
          <a:lstStyle/>
          <a:p>
            <a:pPr algn="just" rtl="1"/>
            <a:r>
              <a:rPr lang="en-US" sz="4400" b="1" dirty="0" err="1">
                <a:solidFill>
                  <a:srgbClr val="FFFF99"/>
                </a:solidFill>
              </a:rPr>
              <a:t>وس</a:t>
            </a:r>
            <a:r>
              <a:rPr lang="ar-EG" sz="4400" b="1" dirty="0" err="1">
                <a:solidFill>
                  <a:srgbClr val="FFFF99"/>
                </a:solidFill>
              </a:rPr>
              <a:t>ائل</a:t>
            </a:r>
            <a:r>
              <a:rPr lang="en-US" sz="4400" b="1" dirty="0">
                <a:solidFill>
                  <a:srgbClr val="FFFF99"/>
                </a:solidFill>
              </a:rPr>
              <a:t> </a:t>
            </a:r>
            <a:r>
              <a:rPr lang="en-US" sz="4400" b="1" dirty="0" err="1">
                <a:solidFill>
                  <a:srgbClr val="FFFF99"/>
                </a:solidFill>
              </a:rPr>
              <a:t>لإرسال</a:t>
            </a:r>
            <a:r>
              <a:rPr lang="en-US" sz="4400" b="1" dirty="0">
                <a:solidFill>
                  <a:srgbClr val="FFFF99"/>
                </a:solidFill>
              </a:rPr>
              <a:t> </a:t>
            </a:r>
            <a:r>
              <a:rPr lang="en-US" sz="4400" b="1" dirty="0" err="1">
                <a:solidFill>
                  <a:srgbClr val="FFFF99"/>
                </a:solidFill>
              </a:rPr>
              <a:t>المعلومات</a:t>
            </a:r>
            <a:r>
              <a:rPr lang="en-US" sz="4400" b="1" dirty="0">
                <a:solidFill>
                  <a:srgbClr val="FFFF99"/>
                </a:solidFill>
              </a:rPr>
              <a:t> إلى </a:t>
            </a:r>
            <a:r>
              <a:rPr lang="en-US" sz="4400" b="1" dirty="0" err="1">
                <a:solidFill>
                  <a:srgbClr val="FFFF99"/>
                </a:solidFill>
              </a:rPr>
              <a:t>أعداد</a:t>
            </a:r>
            <a:r>
              <a:rPr lang="en-US" sz="4400" b="1" dirty="0">
                <a:solidFill>
                  <a:srgbClr val="FFFF99"/>
                </a:solidFill>
              </a:rPr>
              <a:t> </a:t>
            </a:r>
            <a:r>
              <a:rPr lang="en-US" sz="4400" b="1" dirty="0" err="1">
                <a:solidFill>
                  <a:srgbClr val="FFFF99"/>
                </a:solidFill>
              </a:rPr>
              <a:t>كبيرة</a:t>
            </a:r>
            <a:r>
              <a:rPr lang="en-US" sz="4400" b="1" dirty="0">
                <a:solidFill>
                  <a:srgbClr val="FFFF99"/>
                </a:solidFill>
              </a:rPr>
              <a:t> من </a:t>
            </a:r>
            <a:r>
              <a:rPr lang="en-US" sz="4400" b="1" dirty="0" err="1">
                <a:solidFill>
                  <a:srgbClr val="FFFF99"/>
                </a:solidFill>
              </a:rPr>
              <a:t>الناس</a:t>
            </a:r>
            <a:r>
              <a:rPr lang="en-US" sz="4400" b="1" dirty="0">
                <a:solidFill>
                  <a:srgbClr val="FFFF99"/>
                </a:solidFill>
              </a:rPr>
              <a:t> )وسائل الإعلام(</a:t>
            </a:r>
          </a:p>
        </p:txBody>
      </p:sp>
    </p:spTree>
    <p:extLst>
      <p:ext uri="{BB962C8B-B14F-4D97-AF65-F5344CB8AC3E}">
        <p14:creationId xmlns:p14="http://schemas.microsoft.com/office/powerpoint/2010/main" val="280830199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A8C3-2473-23BC-4059-EC0FB0604096}"/>
            </a:ext>
          </a:extLst>
        </p:cNvPr>
        <p:cNvGrpSpPr/>
        <p:nvPr/>
      </p:nvGrpSpPr>
      <p:grpSpPr>
        <a:xfrm>
          <a:off x="0" y="0"/>
          <a:ext cx="0" cy="0"/>
          <a:chOff x="0" y="0"/>
          <a:chExt cx="0" cy="0"/>
        </a:xfrm>
      </p:grpSpPr>
      <p:sp>
        <p:nvSpPr>
          <p:cNvPr id="1026" name="Rectangle 2">
            <a:extLst>
              <a:ext uri="{FF2B5EF4-FFF2-40B4-BE49-F238E27FC236}">
                <a16:creationId xmlns:a16="http://schemas.microsoft.com/office/drawing/2014/main" id="{1439F711-6A77-96DA-9E0A-C0F31EC42B4B}"/>
              </a:ext>
            </a:extLst>
          </p:cNvPr>
          <p:cNvSpPr>
            <a:spLocks noGrp="1" noChangeArrowheads="1"/>
          </p:cNvSpPr>
          <p:nvPr>
            <p:ph type="title"/>
          </p:nvPr>
        </p:nvSpPr>
        <p:spPr>
          <a:xfrm>
            <a:off x="1524000" y="381000"/>
            <a:ext cx="9265920" cy="1143000"/>
          </a:xfrm>
        </p:spPr>
        <p:txBody>
          <a:bodyPr>
            <a:noAutofit/>
          </a:bodyPr>
          <a:lstStyle/>
          <a:p>
            <a:r>
              <a:rPr lang="en-US" altLang="en-US" sz="4800" b="1" u="sng" dirty="0">
                <a:solidFill>
                  <a:srgbClr val="FFFF99"/>
                </a:solidFill>
                <a:latin typeface="Agency FB" panose="020B0503020202020204" pitchFamily="34" charset="0"/>
                <a:cs typeface="Times New Roman" panose="02020603050405020304" pitchFamily="18" charset="0"/>
              </a:rPr>
              <a:t>Loaded Words</a:t>
            </a:r>
            <a:r>
              <a:rPr lang="en-US" altLang="en-US" sz="3600" u="sng" dirty="0">
                <a:latin typeface="Agency FB" panose="020B0503020202020204" pitchFamily="34" charset="0"/>
              </a:rPr>
              <a:t> </a:t>
            </a:r>
            <a:r>
              <a:rPr lang="en-US" altLang="en-US" sz="4800" b="1" u="sng" dirty="0">
                <a:solidFill>
                  <a:srgbClr val="FFFF99"/>
                </a:solidFill>
                <a:latin typeface="Agency FB" panose="020B0503020202020204" pitchFamily="34" charset="0"/>
              </a:rPr>
              <a:t>and Pictures</a:t>
            </a:r>
            <a:br>
              <a:rPr lang="en-US" altLang="en-US" sz="4800" b="1" u="sng" dirty="0">
                <a:solidFill>
                  <a:srgbClr val="FFFF99"/>
                </a:solidFill>
                <a:latin typeface="Agency FB" panose="020B0503020202020204" pitchFamily="34" charset="0"/>
              </a:rPr>
            </a:br>
            <a:r>
              <a:rPr lang="ar-EG" altLang="en-US" sz="4800" b="1" u="sng" dirty="0">
                <a:solidFill>
                  <a:srgbClr val="FFFF99"/>
                </a:solidFill>
                <a:latin typeface="Agency FB" panose="020B0503020202020204" pitchFamily="34" charset="0"/>
              </a:rPr>
              <a:t>الكلمات والصور المحملة بالمعاني والمشاعر</a:t>
            </a:r>
            <a:endParaRPr lang="en-US" altLang="en-US" sz="4800" b="1" u="sng" dirty="0">
              <a:solidFill>
                <a:srgbClr val="FFFF99"/>
              </a:solidFill>
              <a:latin typeface="Agency FB" panose="020B0503020202020204" pitchFamily="34" charset="0"/>
            </a:endParaRPr>
          </a:p>
        </p:txBody>
      </p:sp>
      <p:sp>
        <p:nvSpPr>
          <p:cNvPr id="1027" name="Rectangle 3">
            <a:extLst>
              <a:ext uri="{FF2B5EF4-FFF2-40B4-BE49-F238E27FC236}">
                <a16:creationId xmlns:a16="http://schemas.microsoft.com/office/drawing/2014/main" id="{206C7E4E-7B4A-C96F-E124-B7A6DD6348B8}"/>
              </a:ext>
            </a:extLst>
          </p:cNvPr>
          <p:cNvSpPr>
            <a:spLocks noGrp="1" noChangeArrowheads="1"/>
          </p:cNvSpPr>
          <p:nvPr>
            <p:ph type="body" sz="half" idx="1"/>
          </p:nvPr>
        </p:nvSpPr>
        <p:spPr>
          <a:xfrm>
            <a:off x="5232400" y="1828800"/>
            <a:ext cx="3657600" cy="46482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Using words and pictures  that appeal to the emotions, rather than using facts.</a:t>
            </a:r>
            <a:r>
              <a:rPr lang="en-US" altLang="en-US" sz="5400" dirty="0">
                <a:solidFill>
                  <a:srgbClr val="FFFF99"/>
                </a:solidFill>
                <a:latin typeface="Agency FB" panose="020B0503020202020204" pitchFamily="34" charset="0"/>
              </a:rPr>
              <a:t> </a:t>
            </a:r>
          </a:p>
          <a:p>
            <a:pPr>
              <a:lnSpc>
                <a:spcPct val="90000"/>
              </a:lnSpc>
            </a:pPr>
            <a:endParaRPr lang="en-US" altLang="en-US" sz="5400" dirty="0">
              <a:solidFill>
                <a:srgbClr val="FFFF99"/>
              </a:solidFill>
              <a:latin typeface="Agency FB" panose="020B0503020202020204" pitchFamily="34" charset="0"/>
            </a:endParaRPr>
          </a:p>
        </p:txBody>
      </p:sp>
      <p:pic>
        <p:nvPicPr>
          <p:cNvPr id="1029" name="Picture 5">
            <a:extLst>
              <a:ext uri="{FF2B5EF4-FFF2-40B4-BE49-F238E27FC236}">
                <a16:creationId xmlns:a16="http://schemas.microsoft.com/office/drawing/2014/main" id="{56DEF79C-A793-1CDF-AF74-F46D5F4DA73E}"/>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858520" y="1752600"/>
            <a:ext cx="3810000" cy="2395538"/>
          </a:xfrm>
        </p:spPr>
      </p:pic>
      <p:sp>
        <p:nvSpPr>
          <p:cNvPr id="1030" name="Text Box 6">
            <a:extLst>
              <a:ext uri="{FF2B5EF4-FFF2-40B4-BE49-F238E27FC236}">
                <a16:creationId xmlns:a16="http://schemas.microsoft.com/office/drawing/2014/main" id="{D0537EA9-03BD-D64B-AB65-A2AB2E781D31}"/>
              </a:ext>
            </a:extLst>
          </p:cNvPr>
          <p:cNvSpPr txBox="1">
            <a:spLocks noChangeArrowheads="1"/>
          </p:cNvSpPr>
          <p:nvPr/>
        </p:nvSpPr>
        <p:spPr bwMode="auto">
          <a:xfrm>
            <a:off x="629920" y="4191000"/>
            <a:ext cx="4724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3200" i="1" dirty="0">
                <a:solidFill>
                  <a:srgbClr val="66CCFF"/>
                </a:solidFill>
                <a:latin typeface="Footlight MT Light" panose="0204060206030A020304" pitchFamily="18" charset="0"/>
                <a:cs typeface="Times New Roman" panose="02020603050405020304" pitchFamily="18" charset="0"/>
              </a:rPr>
              <a:t>The sporty new design of</a:t>
            </a:r>
          </a:p>
          <a:p>
            <a:r>
              <a:rPr lang="en-US" altLang="en-US" sz="3200" i="1" dirty="0">
                <a:solidFill>
                  <a:srgbClr val="66CCFF"/>
                </a:solidFill>
                <a:latin typeface="Footlight MT Light" panose="0204060206030A020304" pitchFamily="18" charset="0"/>
                <a:cs typeface="Times New Roman" panose="02020603050405020304" pitchFamily="18" charset="0"/>
              </a:rPr>
              <a:t>our cars</a:t>
            </a:r>
            <a:r>
              <a:rPr lang="en-US" altLang="en-US" sz="3200" i="1" dirty="0">
                <a:solidFill>
                  <a:srgbClr val="66CCFF"/>
                </a:solidFill>
              </a:rPr>
              <a:t> w</a:t>
            </a:r>
            <a:r>
              <a:rPr lang="en-US" altLang="en-US" sz="3200" i="1" dirty="0">
                <a:solidFill>
                  <a:srgbClr val="66CCFF"/>
                </a:solidFill>
                <a:latin typeface="Footlight MT Light" panose="0204060206030A020304" pitchFamily="18" charset="0"/>
                <a:cs typeface="Times New Roman" panose="02020603050405020304" pitchFamily="18" charset="0"/>
              </a:rPr>
              <a:t>ill make you</a:t>
            </a:r>
          </a:p>
          <a:p>
            <a:r>
              <a:rPr lang="en-US" altLang="en-US" sz="3200" i="1" dirty="0">
                <a:solidFill>
                  <a:srgbClr val="66CCFF"/>
                </a:solidFill>
                <a:latin typeface="Footlight MT Light" panose="0204060206030A020304" pitchFamily="18" charset="0"/>
                <a:cs typeface="Times New Roman" panose="02020603050405020304" pitchFamily="18" charset="0"/>
              </a:rPr>
              <a:t>feel like a teenager again!</a:t>
            </a:r>
            <a:r>
              <a:rPr lang="en-US" altLang="en-US" dirty="0">
                <a:solidFill>
                  <a:srgbClr val="66CCFF"/>
                </a:solidFill>
              </a:rPr>
              <a:t> </a:t>
            </a:r>
          </a:p>
        </p:txBody>
      </p:sp>
      <p:sp>
        <p:nvSpPr>
          <p:cNvPr id="3" name="TextBox 2">
            <a:extLst>
              <a:ext uri="{FF2B5EF4-FFF2-40B4-BE49-F238E27FC236}">
                <a16:creationId xmlns:a16="http://schemas.microsoft.com/office/drawing/2014/main" id="{99E62524-FE14-9641-A3BA-A781A90083B3}"/>
              </a:ext>
            </a:extLst>
          </p:cNvPr>
          <p:cNvSpPr txBox="1"/>
          <p:nvPr/>
        </p:nvSpPr>
        <p:spPr>
          <a:xfrm>
            <a:off x="8707120" y="2431951"/>
            <a:ext cx="3037840" cy="2308324"/>
          </a:xfrm>
          <a:prstGeom prst="rect">
            <a:avLst/>
          </a:prstGeom>
          <a:noFill/>
        </p:spPr>
        <p:txBody>
          <a:bodyPr wrap="square">
            <a:spAutoFit/>
          </a:bodyPr>
          <a:lstStyle/>
          <a:p>
            <a:pPr algn="r" rtl="1"/>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الكلمات</a:t>
            </a:r>
            <a:r>
              <a:rPr lang="en-US" sz="3600" b="1" dirty="0">
                <a:solidFill>
                  <a:srgbClr val="FFFF99"/>
                </a:solidFill>
              </a:rPr>
              <a:t> </a:t>
            </a:r>
            <a:r>
              <a:rPr lang="en-US" sz="3600" b="1" dirty="0" err="1">
                <a:solidFill>
                  <a:srgbClr val="FFFF99"/>
                </a:solidFill>
              </a:rPr>
              <a:t>والصور</a:t>
            </a:r>
            <a:r>
              <a:rPr lang="en-US" sz="3600" b="1" dirty="0">
                <a:solidFill>
                  <a:srgbClr val="FFFF99"/>
                </a:solidFill>
              </a:rPr>
              <a:t> </a:t>
            </a:r>
            <a:r>
              <a:rPr lang="en-US" sz="3600" b="1" dirty="0" err="1">
                <a:solidFill>
                  <a:srgbClr val="FFFF99"/>
                </a:solidFill>
              </a:rPr>
              <a:t>التي</a:t>
            </a:r>
            <a:r>
              <a:rPr lang="en-US" sz="3600" b="1" dirty="0">
                <a:solidFill>
                  <a:srgbClr val="FFFF99"/>
                </a:solidFill>
              </a:rPr>
              <a:t> </a:t>
            </a:r>
            <a:r>
              <a:rPr lang="en-US" sz="3600" b="1" dirty="0" err="1">
                <a:solidFill>
                  <a:srgbClr val="FFFF99"/>
                </a:solidFill>
              </a:rPr>
              <a:t>تثير</a:t>
            </a:r>
            <a:r>
              <a:rPr lang="en-US" sz="3600" b="1" dirty="0">
                <a:solidFill>
                  <a:srgbClr val="FFFF99"/>
                </a:solidFill>
              </a:rPr>
              <a:t> </a:t>
            </a:r>
            <a:r>
              <a:rPr lang="en-US" sz="3600" b="1" dirty="0" err="1">
                <a:solidFill>
                  <a:srgbClr val="FFFF99"/>
                </a:solidFill>
              </a:rPr>
              <a:t>المشاعر</a:t>
            </a:r>
            <a:r>
              <a:rPr lang="en-US" sz="3600" b="1" dirty="0">
                <a:solidFill>
                  <a:srgbClr val="FFFF99"/>
                </a:solidFill>
              </a:rPr>
              <a:t>، </a:t>
            </a:r>
            <a:r>
              <a:rPr lang="en-US" sz="3600" b="1" dirty="0" err="1">
                <a:solidFill>
                  <a:srgbClr val="FFFF99"/>
                </a:solidFill>
              </a:rPr>
              <a:t>بدلاً</a:t>
            </a:r>
            <a:r>
              <a:rPr lang="en-US" sz="3600" b="1" dirty="0">
                <a:solidFill>
                  <a:srgbClr val="FFFF99"/>
                </a:solidFill>
              </a:rPr>
              <a:t> من </a:t>
            </a:r>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الحقائق</a:t>
            </a:r>
            <a:r>
              <a:rPr lang="en-US" sz="3600" b="1" dirty="0">
                <a:solidFill>
                  <a:srgbClr val="FFFF99"/>
                </a:solidFill>
              </a:rPr>
              <a:t>.</a:t>
            </a:r>
          </a:p>
        </p:txBody>
      </p:sp>
      <p:sp>
        <p:nvSpPr>
          <p:cNvPr id="4" name="TextBox 3">
            <a:extLst>
              <a:ext uri="{FF2B5EF4-FFF2-40B4-BE49-F238E27FC236}">
                <a16:creationId xmlns:a16="http://schemas.microsoft.com/office/drawing/2014/main" id="{11B0737B-0BFF-21B4-9CF1-C972CDAC7BA7}"/>
              </a:ext>
            </a:extLst>
          </p:cNvPr>
          <p:cNvSpPr txBox="1"/>
          <p:nvPr/>
        </p:nvSpPr>
        <p:spPr>
          <a:xfrm>
            <a:off x="226060" y="5803522"/>
            <a:ext cx="4724400" cy="954107"/>
          </a:xfrm>
          <a:prstGeom prst="rect">
            <a:avLst/>
          </a:prstGeom>
          <a:noFill/>
        </p:spPr>
        <p:txBody>
          <a:bodyPr wrap="square">
            <a:spAutoFit/>
          </a:bodyPr>
          <a:lstStyle/>
          <a:p>
            <a:pPr algn="r" rtl="1"/>
            <a:r>
              <a:rPr lang="en-US" sz="2800" b="1" dirty="0" err="1">
                <a:solidFill>
                  <a:srgbClr val="FFFF99"/>
                </a:solidFill>
              </a:rPr>
              <a:t>التصميم</a:t>
            </a:r>
            <a:r>
              <a:rPr lang="en-US" sz="2800" b="1" dirty="0">
                <a:solidFill>
                  <a:srgbClr val="FFFF99"/>
                </a:solidFill>
              </a:rPr>
              <a:t> </a:t>
            </a:r>
            <a:r>
              <a:rPr lang="en-US" sz="2800" b="1" dirty="0" err="1">
                <a:solidFill>
                  <a:srgbClr val="FFFF99"/>
                </a:solidFill>
              </a:rPr>
              <a:t>الرياضي</a:t>
            </a:r>
            <a:r>
              <a:rPr lang="en-US" sz="2800" b="1" dirty="0">
                <a:solidFill>
                  <a:srgbClr val="FFFF99"/>
                </a:solidFill>
              </a:rPr>
              <a:t> </a:t>
            </a:r>
            <a:r>
              <a:rPr lang="en-US" sz="2800" b="1" dirty="0" err="1">
                <a:solidFill>
                  <a:srgbClr val="FFFF99"/>
                </a:solidFill>
              </a:rPr>
              <a:t>الجديد</a:t>
            </a:r>
            <a:r>
              <a:rPr lang="en-US" sz="2800" b="1" dirty="0">
                <a:solidFill>
                  <a:srgbClr val="FFFF99"/>
                </a:solidFill>
              </a:rPr>
              <a:t> </a:t>
            </a:r>
            <a:r>
              <a:rPr lang="en-US" sz="2800" b="1" dirty="0" err="1">
                <a:solidFill>
                  <a:srgbClr val="FFFF99"/>
                </a:solidFill>
              </a:rPr>
              <a:t>لسياراتنا</a:t>
            </a:r>
            <a:r>
              <a:rPr lang="en-US" sz="2800" b="1" dirty="0">
                <a:solidFill>
                  <a:srgbClr val="FFFF99"/>
                </a:solidFill>
              </a:rPr>
              <a:t> </a:t>
            </a:r>
            <a:r>
              <a:rPr lang="en-US" sz="2800" b="1" dirty="0" err="1">
                <a:solidFill>
                  <a:srgbClr val="FFFF99"/>
                </a:solidFill>
              </a:rPr>
              <a:t>سيجعلك</a:t>
            </a:r>
            <a:r>
              <a:rPr lang="en-US" sz="2800" b="1" dirty="0">
                <a:solidFill>
                  <a:srgbClr val="FFFF99"/>
                </a:solidFill>
              </a:rPr>
              <a:t> </a:t>
            </a:r>
            <a:r>
              <a:rPr lang="en-US" sz="2800" b="1" dirty="0" err="1">
                <a:solidFill>
                  <a:srgbClr val="FFFF99"/>
                </a:solidFill>
              </a:rPr>
              <a:t>تشعر</a:t>
            </a:r>
            <a:r>
              <a:rPr lang="en-US" sz="2800" b="1" dirty="0">
                <a:solidFill>
                  <a:srgbClr val="FFFF99"/>
                </a:solidFill>
              </a:rPr>
              <a:t> </a:t>
            </a:r>
            <a:r>
              <a:rPr lang="en-US" sz="2800" b="1" dirty="0" err="1">
                <a:solidFill>
                  <a:srgbClr val="FFFF99"/>
                </a:solidFill>
              </a:rPr>
              <a:t>وكأنك</a:t>
            </a:r>
            <a:r>
              <a:rPr lang="en-US" sz="2800" b="1" dirty="0">
                <a:solidFill>
                  <a:srgbClr val="FFFF99"/>
                </a:solidFill>
              </a:rPr>
              <a:t> </a:t>
            </a:r>
            <a:r>
              <a:rPr lang="en-US" sz="2800" b="1" dirty="0" err="1">
                <a:solidFill>
                  <a:srgbClr val="FFFF99"/>
                </a:solidFill>
              </a:rPr>
              <a:t>مراهق</a:t>
            </a:r>
            <a:r>
              <a:rPr lang="en-US" sz="2800" b="1" dirty="0">
                <a:solidFill>
                  <a:srgbClr val="FFFF99"/>
                </a:solidFill>
              </a:rPr>
              <a:t> </a:t>
            </a:r>
            <a:r>
              <a:rPr lang="en-US" sz="2800" b="1" dirty="0" err="1">
                <a:solidFill>
                  <a:srgbClr val="FFFF99"/>
                </a:solidFill>
              </a:rPr>
              <a:t>مرة</a:t>
            </a:r>
            <a:r>
              <a:rPr lang="en-US" sz="2800" b="1" dirty="0">
                <a:solidFill>
                  <a:srgbClr val="FFFF99"/>
                </a:solidFill>
              </a:rPr>
              <a:t> </a:t>
            </a:r>
            <a:r>
              <a:rPr lang="en-US" sz="2800" b="1" dirty="0" err="1">
                <a:solidFill>
                  <a:srgbClr val="FFFF99"/>
                </a:solidFill>
              </a:rPr>
              <a:t>أخرى</a:t>
            </a:r>
            <a:r>
              <a:rPr lang="en-US" sz="2800" b="1" dirty="0">
                <a:solidFill>
                  <a:srgbClr val="FFFF99"/>
                </a:solidFill>
              </a:rPr>
              <a:t>!</a:t>
            </a:r>
          </a:p>
        </p:txBody>
      </p:sp>
    </p:spTree>
    <p:extLst>
      <p:ext uri="{BB962C8B-B14F-4D97-AF65-F5344CB8AC3E}">
        <p14:creationId xmlns:p14="http://schemas.microsoft.com/office/powerpoint/2010/main" val="9374419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A943F-8D03-B8E1-76FA-AECF64050608}"/>
            </a:ext>
          </a:extLst>
        </p:cNvPr>
        <p:cNvGrpSpPr/>
        <p:nvPr/>
      </p:nvGrpSpPr>
      <p:grpSpPr>
        <a:xfrm>
          <a:off x="0" y="0"/>
          <a:ext cx="0" cy="0"/>
          <a:chOff x="0" y="0"/>
          <a:chExt cx="0" cy="0"/>
        </a:xfrm>
      </p:grpSpPr>
      <p:sp>
        <p:nvSpPr>
          <p:cNvPr id="5122" name="Rectangle 2">
            <a:extLst>
              <a:ext uri="{FF2B5EF4-FFF2-40B4-BE49-F238E27FC236}">
                <a16:creationId xmlns:a16="http://schemas.microsoft.com/office/drawing/2014/main" id="{55D0B8A3-FB2D-89A5-4069-B9E6038A4C8F}"/>
              </a:ext>
            </a:extLst>
          </p:cNvPr>
          <p:cNvSpPr>
            <a:spLocks noGrp="1" noChangeArrowheads="1"/>
          </p:cNvSpPr>
          <p:nvPr>
            <p:ph type="title"/>
          </p:nvPr>
        </p:nvSpPr>
        <p:spPr>
          <a:xfrm>
            <a:off x="1524000" y="381000"/>
            <a:ext cx="4800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IMAGE</a:t>
            </a:r>
            <a:r>
              <a:rPr lang="en-US" altLang="en-US" sz="6000" b="1" dirty="0">
                <a:solidFill>
                  <a:srgbClr val="FFFF99"/>
                </a:solidFill>
                <a:latin typeface="Agency FB" panose="020B0503020202020204" pitchFamily="34" charset="0"/>
                <a:cs typeface="Times New Roman" panose="02020603050405020304" pitchFamily="18" charset="0"/>
              </a:rPr>
              <a:t> </a:t>
            </a:r>
            <a:r>
              <a:rPr lang="ar-EG" altLang="en-US" sz="6000" b="1" u="sng" dirty="0">
                <a:solidFill>
                  <a:srgbClr val="FFFF99"/>
                </a:solidFill>
                <a:latin typeface="Agency FB" panose="020B0503020202020204" pitchFamily="34" charset="0"/>
                <a:cs typeface="Times New Roman" panose="02020603050405020304" pitchFamily="18" charset="0"/>
              </a:rPr>
              <a:t>الصورة</a:t>
            </a:r>
            <a:r>
              <a:rPr lang="ar-EG" altLang="en-US" sz="6000" b="1" dirty="0">
                <a:solidFill>
                  <a:srgbClr val="FFFF99"/>
                </a:solidFill>
                <a:latin typeface="Agency FB" panose="020B0503020202020204" pitchFamily="34" charset="0"/>
                <a:cs typeface="Times New Roman" panose="02020603050405020304" pitchFamily="18" charset="0"/>
              </a:rPr>
              <a:t> </a:t>
            </a:r>
            <a:endParaRPr lang="en-US" altLang="en-US" sz="6000" b="1" dirty="0">
              <a:solidFill>
                <a:srgbClr val="FFFF99"/>
              </a:solidFill>
              <a:latin typeface="Agency FB" panose="020B0503020202020204" pitchFamily="34" charset="0"/>
              <a:cs typeface="Times New Roman" panose="02020603050405020304" pitchFamily="18" charset="0"/>
            </a:endParaRPr>
          </a:p>
        </p:txBody>
      </p:sp>
      <p:sp>
        <p:nvSpPr>
          <p:cNvPr id="5123" name="Rectangle 3">
            <a:extLst>
              <a:ext uri="{FF2B5EF4-FFF2-40B4-BE49-F238E27FC236}">
                <a16:creationId xmlns:a16="http://schemas.microsoft.com/office/drawing/2014/main" id="{772D7061-C312-EA00-EE85-35131B22C01F}"/>
              </a:ext>
            </a:extLst>
          </p:cNvPr>
          <p:cNvSpPr>
            <a:spLocks noGrp="1" noChangeArrowheads="1"/>
          </p:cNvSpPr>
          <p:nvPr>
            <p:ph type="body" sz="half" idx="1"/>
          </p:nvPr>
        </p:nvSpPr>
        <p:spPr>
          <a:xfrm>
            <a:off x="4566920" y="1524000"/>
            <a:ext cx="3810000" cy="46482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Buy this product and you will be cool like the people in the ad. </a:t>
            </a:r>
            <a:endParaRPr lang="en-US" altLang="en-US" sz="5400" dirty="0">
              <a:solidFill>
                <a:srgbClr val="FFFF99"/>
              </a:solidFill>
              <a:latin typeface="Agency FB" panose="020B0503020202020204" pitchFamily="34" charset="0"/>
            </a:endParaRPr>
          </a:p>
        </p:txBody>
      </p:sp>
      <p:pic>
        <p:nvPicPr>
          <p:cNvPr id="5128" name="Picture 8">
            <a:extLst>
              <a:ext uri="{FF2B5EF4-FFF2-40B4-BE49-F238E27FC236}">
                <a16:creationId xmlns:a16="http://schemas.microsoft.com/office/drawing/2014/main" id="{FA746AFF-030D-3B9A-244F-E69988DD67D6}"/>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flipH="1">
            <a:off x="355200" y="1524000"/>
            <a:ext cx="4079321" cy="52197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TextBox 2">
            <a:extLst>
              <a:ext uri="{FF2B5EF4-FFF2-40B4-BE49-F238E27FC236}">
                <a16:creationId xmlns:a16="http://schemas.microsoft.com/office/drawing/2014/main" id="{2434E121-4F5F-13E7-6249-CA4DD86FF865}"/>
              </a:ext>
            </a:extLst>
          </p:cNvPr>
          <p:cNvSpPr txBox="1"/>
          <p:nvPr/>
        </p:nvSpPr>
        <p:spPr>
          <a:xfrm>
            <a:off x="7965440" y="2044005"/>
            <a:ext cx="3952240" cy="1384995"/>
          </a:xfrm>
          <a:prstGeom prst="rect">
            <a:avLst/>
          </a:prstGeom>
          <a:noFill/>
        </p:spPr>
        <p:txBody>
          <a:bodyPr wrap="square">
            <a:spAutoFit/>
          </a:bodyPr>
          <a:lstStyle/>
          <a:p>
            <a:pPr algn="r" rtl="1"/>
            <a:r>
              <a:rPr lang="en-US" sz="2800" b="1" dirty="0" err="1">
                <a:solidFill>
                  <a:srgbClr val="FFFF99"/>
                </a:solidFill>
              </a:rPr>
              <a:t>قم</a:t>
            </a:r>
            <a:r>
              <a:rPr lang="en-US" sz="2800" b="1" dirty="0">
                <a:solidFill>
                  <a:srgbClr val="FFFF99"/>
                </a:solidFill>
              </a:rPr>
              <a:t> </a:t>
            </a:r>
            <a:r>
              <a:rPr lang="en-US" sz="2800" b="1" dirty="0" err="1">
                <a:solidFill>
                  <a:srgbClr val="FFFF99"/>
                </a:solidFill>
              </a:rPr>
              <a:t>بشراء</a:t>
            </a:r>
            <a:r>
              <a:rPr lang="en-US" sz="2800" b="1" dirty="0">
                <a:solidFill>
                  <a:srgbClr val="FFFF99"/>
                </a:solidFill>
              </a:rPr>
              <a:t> </a:t>
            </a:r>
            <a:r>
              <a:rPr lang="en-US" sz="2800" b="1" dirty="0" err="1">
                <a:solidFill>
                  <a:srgbClr val="FFFF99"/>
                </a:solidFill>
              </a:rPr>
              <a:t>هذا</a:t>
            </a:r>
            <a:r>
              <a:rPr lang="en-US" sz="2800" b="1" dirty="0">
                <a:solidFill>
                  <a:srgbClr val="FFFF99"/>
                </a:solidFill>
              </a:rPr>
              <a:t> </a:t>
            </a:r>
            <a:r>
              <a:rPr lang="en-US" sz="2800" b="1" dirty="0" err="1">
                <a:solidFill>
                  <a:srgbClr val="FFFF99"/>
                </a:solidFill>
              </a:rPr>
              <a:t>المنتج</a:t>
            </a:r>
            <a:r>
              <a:rPr lang="en-US" sz="2800" b="1" dirty="0">
                <a:solidFill>
                  <a:srgbClr val="FFFF99"/>
                </a:solidFill>
              </a:rPr>
              <a:t> </a:t>
            </a:r>
            <a:r>
              <a:rPr lang="en-US" sz="2800" b="1" dirty="0" err="1">
                <a:solidFill>
                  <a:srgbClr val="FFFF99"/>
                </a:solidFill>
              </a:rPr>
              <a:t>وستكون</a:t>
            </a:r>
            <a:r>
              <a:rPr lang="en-US" sz="2800" b="1" dirty="0">
                <a:solidFill>
                  <a:srgbClr val="FFFF99"/>
                </a:solidFill>
              </a:rPr>
              <a:t> </a:t>
            </a:r>
            <a:r>
              <a:rPr lang="en-US" sz="2800" b="1" dirty="0" err="1">
                <a:solidFill>
                  <a:srgbClr val="FFFF99"/>
                </a:solidFill>
              </a:rPr>
              <a:t>رائعًا</a:t>
            </a:r>
            <a:r>
              <a:rPr lang="en-US" sz="2800" b="1" dirty="0">
                <a:solidFill>
                  <a:srgbClr val="FFFF99"/>
                </a:solidFill>
              </a:rPr>
              <a:t> </a:t>
            </a:r>
            <a:r>
              <a:rPr lang="en-US" sz="2800" b="1" dirty="0" err="1">
                <a:solidFill>
                  <a:srgbClr val="FFFF99"/>
                </a:solidFill>
              </a:rPr>
              <a:t>مثل</a:t>
            </a:r>
            <a:r>
              <a:rPr lang="en-US" sz="2800" b="1" dirty="0">
                <a:solidFill>
                  <a:srgbClr val="FFFF99"/>
                </a:solidFill>
              </a:rPr>
              <a:t> </a:t>
            </a:r>
            <a:r>
              <a:rPr lang="en-US" sz="2800" b="1" dirty="0" err="1">
                <a:solidFill>
                  <a:srgbClr val="FFFF99"/>
                </a:solidFill>
              </a:rPr>
              <a:t>الأشخاص</a:t>
            </a:r>
            <a:r>
              <a:rPr lang="en-US" sz="2800" b="1" dirty="0">
                <a:solidFill>
                  <a:srgbClr val="FFFF99"/>
                </a:solidFill>
              </a:rPr>
              <a:t> </a:t>
            </a:r>
            <a:r>
              <a:rPr lang="en-US" sz="2800" b="1" dirty="0" err="1">
                <a:solidFill>
                  <a:srgbClr val="FFFF99"/>
                </a:solidFill>
              </a:rPr>
              <a:t>الموجودين</a:t>
            </a:r>
            <a:r>
              <a:rPr lang="en-US" sz="2800" b="1" dirty="0">
                <a:solidFill>
                  <a:srgbClr val="FFFF99"/>
                </a:solidFill>
              </a:rPr>
              <a:t> في </a:t>
            </a:r>
            <a:r>
              <a:rPr lang="en-US" sz="2800" b="1" dirty="0" err="1">
                <a:solidFill>
                  <a:srgbClr val="FFFF99"/>
                </a:solidFill>
              </a:rPr>
              <a:t>الإعلان</a:t>
            </a:r>
            <a:r>
              <a:rPr lang="en-US" sz="2800" b="1" dirty="0">
                <a:solidFill>
                  <a:srgbClr val="FFFF99"/>
                </a:solidFill>
              </a:rPr>
              <a:t>.</a:t>
            </a:r>
          </a:p>
        </p:txBody>
      </p:sp>
    </p:spTree>
    <p:extLst>
      <p:ext uri="{BB962C8B-B14F-4D97-AF65-F5344CB8AC3E}">
        <p14:creationId xmlns:p14="http://schemas.microsoft.com/office/powerpoint/2010/main" val="2704079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B4F16-CFC3-32C0-A6A4-D8B41F21A856}"/>
            </a:ext>
          </a:extLst>
        </p:cNvPr>
        <p:cNvGrpSpPr/>
        <p:nvPr/>
      </p:nvGrpSpPr>
      <p:grpSpPr>
        <a:xfrm>
          <a:off x="0" y="0"/>
          <a:ext cx="0" cy="0"/>
          <a:chOff x="0" y="0"/>
          <a:chExt cx="0" cy="0"/>
        </a:xfrm>
      </p:grpSpPr>
      <p:sp>
        <p:nvSpPr>
          <p:cNvPr id="6146" name="Rectangle 2">
            <a:extLst>
              <a:ext uri="{FF2B5EF4-FFF2-40B4-BE49-F238E27FC236}">
                <a16:creationId xmlns:a16="http://schemas.microsoft.com/office/drawing/2014/main" id="{616AB7C4-616D-32ED-C6BF-ABFE653703E2}"/>
              </a:ext>
            </a:extLst>
          </p:cNvPr>
          <p:cNvSpPr>
            <a:spLocks noGrp="1" noChangeArrowheads="1"/>
          </p:cNvSpPr>
          <p:nvPr>
            <p:ph type="title"/>
          </p:nvPr>
        </p:nvSpPr>
        <p:spPr>
          <a:xfrm>
            <a:off x="822960" y="182880"/>
            <a:ext cx="3952240" cy="1981200"/>
          </a:xfrm>
        </p:spPr>
        <p:txBody>
          <a:bodyPr/>
          <a:lstStyle/>
          <a:p>
            <a:r>
              <a:rPr lang="en-US" altLang="en-US" sz="6600" b="1" u="sng" dirty="0">
                <a:solidFill>
                  <a:srgbClr val="FFFF99"/>
                </a:solidFill>
                <a:latin typeface="Jokerman" panose="04090605060D06020702" pitchFamily="82" charset="0"/>
                <a:cs typeface="Times New Roman" panose="02020603050405020304" pitchFamily="18" charset="0"/>
              </a:rPr>
              <a:t>FUN</a:t>
            </a:r>
            <a:r>
              <a:rPr lang="en-US" altLang="en-US" sz="6000" b="1" u="sng" dirty="0">
                <a:solidFill>
                  <a:srgbClr val="FFFF99"/>
                </a:solidFill>
                <a:latin typeface="Jokerman" panose="04090605060D06020702" pitchFamily="82" charset="0"/>
                <a:cs typeface="Times New Roman" panose="02020603050405020304" pitchFamily="18" charset="0"/>
              </a:rPr>
              <a:t> </a:t>
            </a:r>
            <a:r>
              <a:rPr lang="ar-EG" altLang="en-US" sz="6000" b="1" u="sng" dirty="0">
                <a:solidFill>
                  <a:srgbClr val="FFFF99"/>
                </a:solidFill>
                <a:latin typeface="Jokerman" panose="04090605060D06020702" pitchFamily="82" charset="0"/>
                <a:cs typeface="Times New Roman" panose="02020603050405020304" pitchFamily="18" charset="0"/>
              </a:rPr>
              <a:t>المرح</a:t>
            </a:r>
            <a:endParaRPr lang="en-US" altLang="en-US" sz="6000" b="1" u="sng" dirty="0">
              <a:solidFill>
                <a:srgbClr val="FFFF99"/>
              </a:solidFill>
              <a:latin typeface="Jokerman" panose="04090605060D06020702" pitchFamily="82" charset="0"/>
              <a:cs typeface="Times New Roman" panose="02020603050405020304" pitchFamily="18" charset="0"/>
            </a:endParaRPr>
          </a:p>
        </p:txBody>
      </p:sp>
      <p:sp>
        <p:nvSpPr>
          <p:cNvPr id="6147" name="Rectangle 3">
            <a:extLst>
              <a:ext uri="{FF2B5EF4-FFF2-40B4-BE49-F238E27FC236}">
                <a16:creationId xmlns:a16="http://schemas.microsoft.com/office/drawing/2014/main" id="{E8C94E1E-6CBA-DB7B-8012-567D1CE2B3C5}"/>
              </a:ext>
            </a:extLst>
          </p:cNvPr>
          <p:cNvSpPr>
            <a:spLocks noGrp="1" noChangeArrowheads="1"/>
          </p:cNvSpPr>
          <p:nvPr>
            <p:ph type="body" sz="half" idx="1"/>
          </p:nvPr>
        </p:nvSpPr>
        <p:spPr>
          <a:xfrm>
            <a:off x="360680" y="1666240"/>
            <a:ext cx="6858000" cy="27432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Using this product makes your life more fun; buy it and enjoy life more.</a:t>
            </a:r>
            <a:r>
              <a:rPr lang="en-US" altLang="en-US" sz="5400" dirty="0">
                <a:solidFill>
                  <a:srgbClr val="FFFF99"/>
                </a:solidFill>
                <a:latin typeface="Agency FB" panose="020B0503020202020204" pitchFamily="34" charset="0"/>
              </a:rPr>
              <a:t> </a:t>
            </a:r>
          </a:p>
        </p:txBody>
      </p:sp>
      <p:pic>
        <p:nvPicPr>
          <p:cNvPr id="8194" name="Picture 2" descr="37 Products That Make Life So Much More Enjoyable - 22 Words">
            <a:extLst>
              <a:ext uri="{FF2B5EF4-FFF2-40B4-BE49-F238E27FC236}">
                <a16:creationId xmlns:a16="http://schemas.microsoft.com/office/drawing/2014/main" id="{AA0109E2-4A67-9D7F-18E4-976EFD29CE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2" y="457200"/>
            <a:ext cx="4667248" cy="310991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8 Fun Products That Are Surprisingly Useful / Bright Side">
            <a:extLst>
              <a:ext uri="{FF2B5EF4-FFF2-40B4-BE49-F238E27FC236}">
                <a16:creationId xmlns:a16="http://schemas.microsoft.com/office/drawing/2014/main" id="{DBFEA211-8185-B90A-ACBB-E893A77B8E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0760" y="4068860"/>
            <a:ext cx="3436620" cy="24452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A380CE8-38CA-320E-1C41-D5F1C6C4C2A8}"/>
              </a:ext>
            </a:extLst>
          </p:cNvPr>
          <p:cNvSpPr txBox="1"/>
          <p:nvPr/>
        </p:nvSpPr>
        <p:spPr>
          <a:xfrm>
            <a:off x="5252720" y="4409440"/>
            <a:ext cx="6096000" cy="1200329"/>
          </a:xfrm>
          <a:prstGeom prst="rect">
            <a:avLst/>
          </a:prstGeom>
          <a:noFill/>
        </p:spPr>
        <p:txBody>
          <a:bodyPr wrap="square">
            <a:spAutoFit/>
          </a:bodyPr>
          <a:lstStyle/>
          <a:p>
            <a:pPr algn="just" rtl="1"/>
            <a:r>
              <a:rPr lang="en-US" sz="3600" b="1" dirty="0" err="1">
                <a:solidFill>
                  <a:srgbClr val="FFFF99"/>
                </a:solidFill>
              </a:rPr>
              <a:t>استخدام</a:t>
            </a:r>
            <a:r>
              <a:rPr lang="en-US" sz="3600" b="1" dirty="0">
                <a:solidFill>
                  <a:srgbClr val="FFFF99"/>
                </a:solidFill>
              </a:rPr>
              <a:t> </a:t>
            </a:r>
            <a:r>
              <a:rPr lang="en-US" sz="3600" b="1" dirty="0" err="1">
                <a:solidFill>
                  <a:srgbClr val="FFFF99"/>
                </a:solidFill>
              </a:rPr>
              <a:t>هذا</a:t>
            </a:r>
            <a:r>
              <a:rPr lang="en-US" sz="3600" b="1" dirty="0">
                <a:solidFill>
                  <a:srgbClr val="FFFF99"/>
                </a:solidFill>
              </a:rPr>
              <a:t> </a:t>
            </a:r>
            <a:r>
              <a:rPr lang="en-US" sz="3600" b="1" dirty="0" err="1">
                <a:solidFill>
                  <a:srgbClr val="FFFF99"/>
                </a:solidFill>
              </a:rPr>
              <a:t>المنتج</a:t>
            </a:r>
            <a:r>
              <a:rPr lang="en-US" sz="3600" b="1" dirty="0">
                <a:solidFill>
                  <a:srgbClr val="FFFF99"/>
                </a:solidFill>
              </a:rPr>
              <a:t> </a:t>
            </a:r>
            <a:r>
              <a:rPr lang="en-US" sz="3600" b="1" dirty="0" err="1">
                <a:solidFill>
                  <a:srgbClr val="FFFF99"/>
                </a:solidFill>
              </a:rPr>
              <a:t>يجعل</a:t>
            </a:r>
            <a:r>
              <a:rPr lang="en-US" sz="3600" b="1" dirty="0">
                <a:solidFill>
                  <a:srgbClr val="FFFF99"/>
                </a:solidFill>
              </a:rPr>
              <a:t> </a:t>
            </a:r>
            <a:r>
              <a:rPr lang="en-US" sz="3600" b="1" dirty="0" err="1">
                <a:solidFill>
                  <a:srgbClr val="FFFF99"/>
                </a:solidFill>
              </a:rPr>
              <a:t>حياتك</a:t>
            </a:r>
            <a:r>
              <a:rPr lang="en-US" sz="3600" b="1" dirty="0">
                <a:solidFill>
                  <a:srgbClr val="FFFF99"/>
                </a:solidFill>
              </a:rPr>
              <a:t> </a:t>
            </a:r>
            <a:r>
              <a:rPr lang="en-US" sz="3600" b="1" dirty="0" err="1">
                <a:solidFill>
                  <a:srgbClr val="FFFF99"/>
                </a:solidFill>
              </a:rPr>
              <a:t>أكثر</a:t>
            </a:r>
            <a:r>
              <a:rPr lang="en-US" sz="3600" b="1" dirty="0">
                <a:solidFill>
                  <a:srgbClr val="FFFF99"/>
                </a:solidFill>
              </a:rPr>
              <a:t> </a:t>
            </a:r>
            <a:r>
              <a:rPr lang="en-US" sz="3600" b="1" dirty="0" err="1">
                <a:solidFill>
                  <a:srgbClr val="FFFF99"/>
                </a:solidFill>
              </a:rPr>
              <a:t>متعة</a:t>
            </a:r>
            <a:r>
              <a:rPr lang="en-US" sz="3600" b="1" dirty="0">
                <a:solidFill>
                  <a:srgbClr val="FFFF99"/>
                </a:solidFill>
              </a:rPr>
              <a:t>؛ </a:t>
            </a:r>
            <a:r>
              <a:rPr lang="ar-EG" sz="3600" b="1" dirty="0">
                <a:solidFill>
                  <a:srgbClr val="FFFF99"/>
                </a:solidFill>
              </a:rPr>
              <a:t>احصل عليه</a:t>
            </a:r>
            <a:r>
              <a:rPr lang="en-US" sz="3600" b="1" dirty="0">
                <a:solidFill>
                  <a:srgbClr val="FFFF99"/>
                </a:solidFill>
              </a:rPr>
              <a:t> </a:t>
            </a:r>
            <a:r>
              <a:rPr lang="en-US" sz="3600" b="1" dirty="0" err="1">
                <a:solidFill>
                  <a:srgbClr val="FFFF99"/>
                </a:solidFill>
              </a:rPr>
              <a:t>وا</a:t>
            </a:r>
            <a:r>
              <a:rPr lang="ar-EG" sz="3600" b="1" dirty="0">
                <a:solidFill>
                  <a:srgbClr val="FFFF99"/>
                </a:solidFill>
              </a:rPr>
              <a:t>ستمتع</a:t>
            </a:r>
            <a:r>
              <a:rPr lang="en-US" sz="3600" b="1" dirty="0">
                <a:solidFill>
                  <a:srgbClr val="FFFF99"/>
                </a:solidFill>
              </a:rPr>
              <a:t> </a:t>
            </a:r>
            <a:r>
              <a:rPr lang="en-US" sz="3600" b="1" dirty="0" err="1">
                <a:solidFill>
                  <a:srgbClr val="FFFF99"/>
                </a:solidFill>
              </a:rPr>
              <a:t>بالحياة</a:t>
            </a:r>
            <a:r>
              <a:rPr lang="en-US" sz="3600" b="1" dirty="0">
                <a:solidFill>
                  <a:srgbClr val="FFFF99"/>
                </a:solidFill>
              </a:rPr>
              <a:t> </a:t>
            </a:r>
            <a:r>
              <a:rPr lang="en-US" sz="3600" b="1" dirty="0" err="1">
                <a:solidFill>
                  <a:srgbClr val="FFFF99"/>
                </a:solidFill>
              </a:rPr>
              <a:t>أكثر</a:t>
            </a:r>
            <a:r>
              <a:rPr lang="en-US" sz="3600" b="1" dirty="0">
                <a:solidFill>
                  <a:srgbClr val="FFFF99"/>
                </a:solidFill>
              </a:rPr>
              <a:t>.</a:t>
            </a:r>
          </a:p>
        </p:txBody>
      </p:sp>
    </p:spTree>
    <p:extLst>
      <p:ext uri="{BB962C8B-B14F-4D97-AF65-F5344CB8AC3E}">
        <p14:creationId xmlns:p14="http://schemas.microsoft.com/office/powerpoint/2010/main" val="13167326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66F635-8380-42C4-7870-3CD7E1596177}"/>
            </a:ext>
          </a:extLst>
        </p:cNvPr>
        <p:cNvGrpSpPr/>
        <p:nvPr/>
      </p:nvGrpSpPr>
      <p:grpSpPr>
        <a:xfrm>
          <a:off x="0" y="0"/>
          <a:ext cx="0" cy="0"/>
          <a:chOff x="0" y="0"/>
          <a:chExt cx="0" cy="0"/>
        </a:xfrm>
      </p:grpSpPr>
      <p:sp>
        <p:nvSpPr>
          <p:cNvPr id="7170" name="Rectangle 2">
            <a:extLst>
              <a:ext uri="{FF2B5EF4-FFF2-40B4-BE49-F238E27FC236}">
                <a16:creationId xmlns:a16="http://schemas.microsoft.com/office/drawing/2014/main" id="{7FBF96B3-4545-8D8C-5E8C-6BD27FA9AC03}"/>
              </a:ext>
            </a:extLst>
          </p:cNvPr>
          <p:cNvSpPr>
            <a:spLocks noGrp="1" noChangeArrowheads="1"/>
          </p:cNvSpPr>
          <p:nvPr>
            <p:ph type="title"/>
          </p:nvPr>
        </p:nvSpPr>
        <p:spPr>
          <a:xfrm>
            <a:off x="1524000" y="381000"/>
            <a:ext cx="4800600" cy="1143000"/>
          </a:xfrm>
        </p:spPr>
        <p:txBody>
          <a:bodyPr/>
          <a:lstStyle/>
          <a:p>
            <a:r>
              <a:rPr lang="en-US" altLang="en-US" sz="6600" b="1" u="sng" dirty="0">
                <a:solidFill>
                  <a:srgbClr val="FFFF99"/>
                </a:solidFill>
                <a:latin typeface="Bradley Hand ITC" panose="03070402050302030203" pitchFamily="66" charset="0"/>
                <a:cs typeface="Times New Roman" panose="02020603050405020304" pitchFamily="18" charset="0"/>
              </a:rPr>
              <a:t>Romance</a:t>
            </a:r>
            <a:r>
              <a:rPr lang="en-US" altLang="en-US" sz="6600" b="1" u="sng" dirty="0">
                <a:solidFill>
                  <a:srgbClr val="FFFF99"/>
                </a:solidFill>
                <a:latin typeface="Agency FB" panose="020B0503020202020204" pitchFamily="34" charset="0"/>
                <a:cs typeface="Times New Roman" panose="02020603050405020304" pitchFamily="18" charset="0"/>
              </a:rPr>
              <a:t> </a:t>
            </a:r>
          </a:p>
        </p:txBody>
      </p:sp>
      <p:sp>
        <p:nvSpPr>
          <p:cNvPr id="7171" name="Rectangle 3">
            <a:extLst>
              <a:ext uri="{FF2B5EF4-FFF2-40B4-BE49-F238E27FC236}">
                <a16:creationId xmlns:a16="http://schemas.microsoft.com/office/drawing/2014/main" id="{C3D04F06-0F7F-1D0F-D7F6-6C4F22628A7B}"/>
              </a:ext>
            </a:extLst>
          </p:cNvPr>
          <p:cNvSpPr>
            <a:spLocks noGrp="1" noChangeArrowheads="1"/>
          </p:cNvSpPr>
          <p:nvPr>
            <p:ph type="body" sz="half" idx="1"/>
          </p:nvPr>
        </p:nvSpPr>
        <p:spPr>
          <a:xfrm>
            <a:off x="2057400" y="1752600"/>
            <a:ext cx="3810000" cy="4648200"/>
          </a:xfrm>
        </p:spPr>
        <p:txBody>
          <a:bodyPr/>
          <a:lstStyle/>
          <a:p>
            <a:pPr>
              <a:lnSpc>
                <a:spcPct val="90000"/>
              </a:lnSpc>
            </a:pPr>
            <a:r>
              <a:rPr lang="en-US" altLang="en-US" sz="5400" b="1" dirty="0">
                <a:solidFill>
                  <a:srgbClr val="FFFF99"/>
                </a:solidFill>
                <a:latin typeface="Bradley Hand ITC" panose="03070402050302030203" pitchFamily="66" charset="0"/>
                <a:cs typeface="Times New Roman" panose="02020603050405020304" pitchFamily="18" charset="0"/>
              </a:rPr>
              <a:t>Owning this product will make you more appealing.</a:t>
            </a:r>
            <a:r>
              <a:rPr lang="en-US" altLang="en-US" sz="5400" dirty="0">
                <a:solidFill>
                  <a:srgbClr val="FFFF99"/>
                </a:solidFill>
                <a:latin typeface="Agency FB" panose="020B0503020202020204" pitchFamily="34" charset="0"/>
              </a:rPr>
              <a:t> </a:t>
            </a:r>
          </a:p>
        </p:txBody>
      </p:sp>
      <p:sp>
        <p:nvSpPr>
          <p:cNvPr id="3" name="TextBox 2">
            <a:extLst>
              <a:ext uri="{FF2B5EF4-FFF2-40B4-BE49-F238E27FC236}">
                <a16:creationId xmlns:a16="http://schemas.microsoft.com/office/drawing/2014/main" id="{2711F034-8BBD-16CD-064E-6C5612D95950}"/>
              </a:ext>
            </a:extLst>
          </p:cNvPr>
          <p:cNvSpPr txBox="1"/>
          <p:nvPr/>
        </p:nvSpPr>
        <p:spPr>
          <a:xfrm>
            <a:off x="5466112" y="5566509"/>
            <a:ext cx="6096000" cy="646331"/>
          </a:xfrm>
          <a:prstGeom prst="rect">
            <a:avLst/>
          </a:prstGeom>
          <a:noFill/>
        </p:spPr>
        <p:txBody>
          <a:bodyPr wrap="square">
            <a:spAutoFit/>
          </a:bodyPr>
          <a:lstStyle/>
          <a:p>
            <a:pPr algn="r" rtl="1"/>
            <a:r>
              <a:rPr lang="en-US" sz="3600" b="1" dirty="0" err="1">
                <a:solidFill>
                  <a:srgbClr val="FFFF99"/>
                </a:solidFill>
              </a:rPr>
              <a:t>امتلاك</a:t>
            </a:r>
            <a:r>
              <a:rPr lang="en-US" sz="3600" b="1" dirty="0">
                <a:solidFill>
                  <a:srgbClr val="FFFF99"/>
                </a:solidFill>
              </a:rPr>
              <a:t> </a:t>
            </a:r>
            <a:r>
              <a:rPr lang="en-US" sz="3600" b="1" dirty="0" err="1">
                <a:solidFill>
                  <a:srgbClr val="FFFF99"/>
                </a:solidFill>
              </a:rPr>
              <a:t>هذا</a:t>
            </a:r>
            <a:r>
              <a:rPr lang="en-US" sz="3600" b="1" dirty="0">
                <a:solidFill>
                  <a:srgbClr val="FFFF99"/>
                </a:solidFill>
              </a:rPr>
              <a:t> </a:t>
            </a:r>
            <a:r>
              <a:rPr lang="en-US" sz="3600" b="1" dirty="0" err="1">
                <a:solidFill>
                  <a:srgbClr val="FFFF99"/>
                </a:solidFill>
              </a:rPr>
              <a:t>المنتج</a:t>
            </a:r>
            <a:r>
              <a:rPr lang="en-US" sz="3600" b="1" dirty="0">
                <a:solidFill>
                  <a:srgbClr val="FFFF99"/>
                </a:solidFill>
              </a:rPr>
              <a:t> </a:t>
            </a:r>
            <a:r>
              <a:rPr lang="en-US" sz="3600" b="1" dirty="0" err="1">
                <a:solidFill>
                  <a:srgbClr val="FFFF99"/>
                </a:solidFill>
              </a:rPr>
              <a:t>سيجعلك</a:t>
            </a:r>
            <a:r>
              <a:rPr lang="en-US" sz="3600" b="1" dirty="0">
                <a:solidFill>
                  <a:srgbClr val="FFFF99"/>
                </a:solidFill>
              </a:rPr>
              <a:t> </a:t>
            </a:r>
            <a:r>
              <a:rPr lang="en-US" sz="3600" b="1" dirty="0" err="1">
                <a:solidFill>
                  <a:srgbClr val="FFFF99"/>
                </a:solidFill>
              </a:rPr>
              <a:t>أكثر</a:t>
            </a:r>
            <a:r>
              <a:rPr lang="en-US" sz="3600" b="1" dirty="0">
                <a:solidFill>
                  <a:srgbClr val="FFFF99"/>
                </a:solidFill>
              </a:rPr>
              <a:t> </a:t>
            </a:r>
            <a:r>
              <a:rPr lang="en-US" sz="3600" b="1" dirty="0" err="1">
                <a:solidFill>
                  <a:srgbClr val="FFFF99"/>
                </a:solidFill>
              </a:rPr>
              <a:t>جاذبية</a:t>
            </a:r>
            <a:r>
              <a:rPr lang="en-US" sz="3600" b="1" dirty="0">
                <a:solidFill>
                  <a:srgbClr val="FFFF99"/>
                </a:solidFill>
              </a:rPr>
              <a:t>.</a:t>
            </a:r>
          </a:p>
        </p:txBody>
      </p:sp>
      <p:pic>
        <p:nvPicPr>
          <p:cNvPr id="8" name="Picture 2" descr="Tips to Make Your Products More Attractive">
            <a:extLst>
              <a:ext uri="{FF2B5EF4-FFF2-40B4-BE49-F238E27FC236}">
                <a16:creationId xmlns:a16="http://schemas.microsoft.com/office/drawing/2014/main" id="{BE693F14-7827-A1BA-4D41-F002EED4C92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167" r="23333"/>
          <a:stretch/>
        </p:blipFill>
        <p:spPr bwMode="auto">
          <a:xfrm>
            <a:off x="6060440" y="1628140"/>
            <a:ext cx="4907344" cy="360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700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30E151-079D-592D-DC54-AD96D2E28B36}"/>
            </a:ext>
          </a:extLst>
        </p:cNvPr>
        <p:cNvGrpSpPr/>
        <p:nvPr/>
      </p:nvGrpSpPr>
      <p:grpSpPr>
        <a:xfrm>
          <a:off x="0" y="0"/>
          <a:ext cx="0" cy="0"/>
          <a:chOff x="0" y="0"/>
          <a:chExt cx="0" cy="0"/>
        </a:xfrm>
      </p:grpSpPr>
      <p:sp>
        <p:nvSpPr>
          <p:cNvPr id="8194" name="Rectangle 2">
            <a:extLst>
              <a:ext uri="{FF2B5EF4-FFF2-40B4-BE49-F238E27FC236}">
                <a16:creationId xmlns:a16="http://schemas.microsoft.com/office/drawing/2014/main" id="{C25C1FC1-498F-0FDF-009E-2481664FC8C2}"/>
              </a:ext>
            </a:extLst>
          </p:cNvPr>
          <p:cNvSpPr>
            <a:spLocks noGrp="1" noChangeArrowheads="1"/>
          </p:cNvSpPr>
          <p:nvPr>
            <p:ph type="title"/>
          </p:nvPr>
        </p:nvSpPr>
        <p:spPr>
          <a:xfrm>
            <a:off x="1524000" y="381000"/>
            <a:ext cx="4800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Name Calling </a:t>
            </a:r>
          </a:p>
        </p:txBody>
      </p:sp>
      <p:sp>
        <p:nvSpPr>
          <p:cNvPr id="8195" name="Rectangle 3">
            <a:extLst>
              <a:ext uri="{FF2B5EF4-FFF2-40B4-BE49-F238E27FC236}">
                <a16:creationId xmlns:a16="http://schemas.microsoft.com/office/drawing/2014/main" id="{B62F6918-8387-CDBE-BD01-6C46F87150EE}"/>
              </a:ext>
            </a:extLst>
          </p:cNvPr>
          <p:cNvSpPr>
            <a:spLocks noGrp="1" noChangeArrowheads="1"/>
          </p:cNvSpPr>
          <p:nvPr>
            <p:ph type="body" sz="half" idx="1"/>
          </p:nvPr>
        </p:nvSpPr>
        <p:spPr>
          <a:xfrm>
            <a:off x="6324600" y="1676400"/>
            <a:ext cx="3810000" cy="43434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The competing product is not as good as our product. </a:t>
            </a:r>
          </a:p>
        </p:txBody>
      </p:sp>
      <p:pic>
        <p:nvPicPr>
          <p:cNvPr id="8203" name="Picture 11">
            <a:extLst>
              <a:ext uri="{FF2B5EF4-FFF2-40B4-BE49-F238E27FC236}">
                <a16:creationId xmlns:a16="http://schemas.microsoft.com/office/drawing/2014/main" id="{7EE63577-3E82-C098-C8AD-54E5FE37745E}"/>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1752600" y="1752601"/>
            <a:ext cx="3810000" cy="21240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8204" name="Picture 12">
            <a:extLst>
              <a:ext uri="{FF2B5EF4-FFF2-40B4-BE49-F238E27FC236}">
                <a16:creationId xmlns:a16="http://schemas.microsoft.com/office/drawing/2014/main" id="{FFB82E56-B187-2B25-9207-8A3B793B79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3962400"/>
            <a:ext cx="2978150" cy="2630488"/>
          </a:xfrm>
          <a:prstGeom prst="rect">
            <a:avLst/>
          </a:prstGeom>
          <a:noFill/>
          <a:extLst>
            <a:ext uri="{909E8E84-426E-40DD-AFC4-6F175D3DCCD1}">
              <a14:hiddenFill xmlns:a14="http://schemas.microsoft.com/office/drawing/2010/main">
                <a:solidFill>
                  <a:srgbClr val="FFFFFF"/>
                </a:solidFill>
              </a14:hiddenFill>
            </a:ext>
          </a:extLst>
        </p:spPr>
      </p:pic>
      <p:sp>
        <p:nvSpPr>
          <p:cNvPr id="8207" name="Line 15">
            <a:extLst>
              <a:ext uri="{FF2B5EF4-FFF2-40B4-BE49-F238E27FC236}">
                <a16:creationId xmlns:a16="http://schemas.microsoft.com/office/drawing/2014/main" id="{C6B9D4B1-3AFF-08FD-50A7-B4599998E837}"/>
              </a:ext>
            </a:extLst>
          </p:cNvPr>
          <p:cNvSpPr>
            <a:spLocks noChangeShapeType="1"/>
          </p:cNvSpPr>
          <p:nvPr/>
        </p:nvSpPr>
        <p:spPr bwMode="auto">
          <a:xfrm flipV="1">
            <a:off x="3657600" y="3962400"/>
            <a:ext cx="3048000" cy="25908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8208" name="Line 16">
            <a:extLst>
              <a:ext uri="{FF2B5EF4-FFF2-40B4-BE49-F238E27FC236}">
                <a16:creationId xmlns:a16="http://schemas.microsoft.com/office/drawing/2014/main" id="{073E47D3-C96E-D573-12E0-0F3FD48C6F2F}"/>
              </a:ext>
            </a:extLst>
          </p:cNvPr>
          <p:cNvSpPr>
            <a:spLocks noChangeShapeType="1"/>
          </p:cNvSpPr>
          <p:nvPr/>
        </p:nvSpPr>
        <p:spPr bwMode="auto">
          <a:xfrm>
            <a:off x="3657600" y="3962400"/>
            <a:ext cx="3048000" cy="2667000"/>
          </a:xfrm>
          <a:prstGeom prst="line">
            <a:avLst/>
          </a:prstGeom>
          <a:noFill/>
          <a:ln w="762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3" name="TextBox 2">
            <a:extLst>
              <a:ext uri="{FF2B5EF4-FFF2-40B4-BE49-F238E27FC236}">
                <a16:creationId xmlns:a16="http://schemas.microsoft.com/office/drawing/2014/main" id="{EBA10E4C-59A9-93B4-90DA-AB0CD8821625}"/>
              </a:ext>
            </a:extLst>
          </p:cNvPr>
          <p:cNvSpPr txBox="1"/>
          <p:nvPr/>
        </p:nvSpPr>
        <p:spPr>
          <a:xfrm>
            <a:off x="1524000" y="700238"/>
            <a:ext cx="6096000" cy="646331"/>
          </a:xfrm>
          <a:prstGeom prst="rect">
            <a:avLst/>
          </a:prstGeom>
          <a:noFill/>
        </p:spPr>
        <p:txBody>
          <a:bodyPr wrap="square">
            <a:spAutoFit/>
          </a:bodyPr>
          <a:lstStyle/>
          <a:p>
            <a:pPr algn="r" rtl="1"/>
            <a:r>
              <a:rPr lang="en-US" sz="3600" b="1" u="sng" dirty="0" err="1">
                <a:solidFill>
                  <a:srgbClr val="FFFF99"/>
                </a:solidFill>
              </a:rPr>
              <a:t>استدعاء</a:t>
            </a:r>
            <a:r>
              <a:rPr lang="en-US" sz="3600" b="1" u="sng" dirty="0">
                <a:solidFill>
                  <a:srgbClr val="FFFF99"/>
                </a:solidFill>
              </a:rPr>
              <a:t> </a:t>
            </a:r>
            <a:r>
              <a:rPr lang="en-US" sz="3600" b="1" u="sng" dirty="0" err="1">
                <a:solidFill>
                  <a:srgbClr val="FFFF99"/>
                </a:solidFill>
              </a:rPr>
              <a:t>الاسم</a:t>
            </a:r>
            <a:endParaRPr lang="en-US" sz="3600" b="1" u="sng" dirty="0">
              <a:solidFill>
                <a:srgbClr val="FFFF99"/>
              </a:solidFill>
            </a:endParaRPr>
          </a:p>
        </p:txBody>
      </p:sp>
      <p:sp>
        <p:nvSpPr>
          <p:cNvPr id="5" name="TextBox 4">
            <a:extLst>
              <a:ext uri="{FF2B5EF4-FFF2-40B4-BE49-F238E27FC236}">
                <a16:creationId xmlns:a16="http://schemas.microsoft.com/office/drawing/2014/main" id="{1B1B1D43-3A27-53D2-CC81-7D18DCC81911}"/>
              </a:ext>
            </a:extLst>
          </p:cNvPr>
          <p:cNvSpPr txBox="1"/>
          <p:nvPr/>
        </p:nvSpPr>
        <p:spPr>
          <a:xfrm>
            <a:off x="7467600" y="4957433"/>
            <a:ext cx="3271520" cy="1323439"/>
          </a:xfrm>
          <a:prstGeom prst="rect">
            <a:avLst/>
          </a:prstGeom>
          <a:noFill/>
        </p:spPr>
        <p:txBody>
          <a:bodyPr wrap="square">
            <a:spAutoFit/>
          </a:bodyPr>
          <a:lstStyle/>
          <a:p>
            <a:pPr algn="just" rtl="1"/>
            <a:r>
              <a:rPr lang="en-US" sz="4000" b="1" dirty="0" err="1">
                <a:solidFill>
                  <a:srgbClr val="FFFF99"/>
                </a:solidFill>
              </a:rPr>
              <a:t>المنتج</a:t>
            </a:r>
            <a:r>
              <a:rPr lang="en-US" sz="4000" b="1" dirty="0">
                <a:solidFill>
                  <a:srgbClr val="FFFF99"/>
                </a:solidFill>
              </a:rPr>
              <a:t> </a:t>
            </a:r>
            <a:r>
              <a:rPr lang="en-US" sz="4000" b="1" dirty="0" err="1">
                <a:solidFill>
                  <a:srgbClr val="FFFF99"/>
                </a:solidFill>
              </a:rPr>
              <a:t>المنافس</a:t>
            </a:r>
            <a:r>
              <a:rPr lang="en-US" sz="4000" b="1" dirty="0">
                <a:solidFill>
                  <a:srgbClr val="FFFF99"/>
                </a:solidFill>
              </a:rPr>
              <a:t> </a:t>
            </a:r>
            <a:r>
              <a:rPr lang="en-US" sz="4000" b="1" dirty="0" err="1">
                <a:solidFill>
                  <a:srgbClr val="FFFF99"/>
                </a:solidFill>
              </a:rPr>
              <a:t>ليس</a:t>
            </a:r>
            <a:r>
              <a:rPr lang="en-US" sz="4000" b="1" dirty="0">
                <a:solidFill>
                  <a:srgbClr val="FFFF99"/>
                </a:solidFill>
              </a:rPr>
              <a:t> </a:t>
            </a:r>
            <a:r>
              <a:rPr lang="en-US" sz="4000" b="1" dirty="0" err="1">
                <a:solidFill>
                  <a:srgbClr val="FFFF99"/>
                </a:solidFill>
              </a:rPr>
              <a:t>بجودة</a:t>
            </a:r>
            <a:r>
              <a:rPr lang="en-US" sz="4000" b="1" dirty="0">
                <a:solidFill>
                  <a:srgbClr val="FFFF99"/>
                </a:solidFill>
              </a:rPr>
              <a:t> </a:t>
            </a:r>
            <a:r>
              <a:rPr lang="en-US" sz="4000" b="1" dirty="0" err="1">
                <a:solidFill>
                  <a:srgbClr val="FFFF99"/>
                </a:solidFill>
              </a:rPr>
              <a:t>منتجنا</a:t>
            </a:r>
            <a:r>
              <a:rPr lang="en-US" sz="4000" b="1" dirty="0">
                <a:solidFill>
                  <a:srgbClr val="FFFF99"/>
                </a:solidFill>
              </a:rPr>
              <a:t>.</a:t>
            </a:r>
          </a:p>
        </p:txBody>
      </p:sp>
    </p:spTree>
    <p:extLst>
      <p:ext uri="{BB962C8B-B14F-4D97-AF65-F5344CB8AC3E}">
        <p14:creationId xmlns:p14="http://schemas.microsoft.com/office/powerpoint/2010/main" val="735919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42DC3-8FE4-19AD-A089-E4A8DBAD200E}"/>
            </a:ext>
          </a:extLst>
        </p:cNvPr>
        <p:cNvGrpSpPr/>
        <p:nvPr/>
      </p:nvGrpSpPr>
      <p:grpSpPr>
        <a:xfrm>
          <a:off x="0" y="0"/>
          <a:ext cx="0" cy="0"/>
          <a:chOff x="0" y="0"/>
          <a:chExt cx="0" cy="0"/>
        </a:xfrm>
      </p:grpSpPr>
      <p:sp>
        <p:nvSpPr>
          <p:cNvPr id="9218" name="Rectangle 2">
            <a:extLst>
              <a:ext uri="{FF2B5EF4-FFF2-40B4-BE49-F238E27FC236}">
                <a16:creationId xmlns:a16="http://schemas.microsoft.com/office/drawing/2014/main" id="{267ED8B4-24C5-CCBA-209D-35F4B034C894}"/>
              </a:ext>
            </a:extLst>
          </p:cNvPr>
          <p:cNvSpPr>
            <a:spLocks noGrp="1" noChangeArrowheads="1"/>
          </p:cNvSpPr>
          <p:nvPr>
            <p:ph type="title"/>
          </p:nvPr>
        </p:nvSpPr>
        <p:spPr>
          <a:xfrm>
            <a:off x="1524000" y="381000"/>
            <a:ext cx="7848600" cy="1143000"/>
          </a:xfrm>
        </p:spPr>
        <p:txBody>
          <a:bodyPr/>
          <a:lstStyle/>
          <a:p>
            <a:r>
              <a:rPr lang="en-US" altLang="en-US" sz="6000" b="1" u="sng" dirty="0">
                <a:solidFill>
                  <a:srgbClr val="FFFF99"/>
                </a:solidFill>
                <a:latin typeface="Agency FB" panose="020B0503020202020204" pitchFamily="34" charset="0"/>
                <a:cs typeface="Times New Roman" panose="02020603050405020304" pitchFamily="18" charset="0"/>
              </a:rPr>
              <a:t>Plain Folks Approach </a:t>
            </a:r>
          </a:p>
        </p:txBody>
      </p:sp>
      <p:sp>
        <p:nvSpPr>
          <p:cNvPr id="9219" name="Rectangle 3">
            <a:extLst>
              <a:ext uri="{FF2B5EF4-FFF2-40B4-BE49-F238E27FC236}">
                <a16:creationId xmlns:a16="http://schemas.microsoft.com/office/drawing/2014/main" id="{018655DF-B4A9-E8AC-442A-B80AC7204EFB}"/>
              </a:ext>
            </a:extLst>
          </p:cNvPr>
          <p:cNvSpPr>
            <a:spLocks noGrp="1" noChangeArrowheads="1"/>
          </p:cNvSpPr>
          <p:nvPr>
            <p:ph type="body" sz="half" idx="1"/>
          </p:nvPr>
        </p:nvSpPr>
        <p:spPr>
          <a:xfrm>
            <a:off x="2438400" y="2362200"/>
            <a:ext cx="3810000" cy="19812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Regular people use it. </a:t>
            </a:r>
          </a:p>
        </p:txBody>
      </p:sp>
      <p:pic>
        <p:nvPicPr>
          <p:cNvPr id="9225" name="Picture 9">
            <a:extLst>
              <a:ext uri="{FF2B5EF4-FFF2-40B4-BE49-F238E27FC236}">
                <a16:creationId xmlns:a16="http://schemas.microsoft.com/office/drawing/2014/main" id="{47D3CB23-EBE3-ECBB-5823-843418750AD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6858000" y="1905000"/>
            <a:ext cx="2998788" cy="4495800"/>
          </a:xfrm>
        </p:spPr>
      </p:pic>
      <p:sp>
        <p:nvSpPr>
          <p:cNvPr id="3" name="TextBox 2">
            <a:extLst>
              <a:ext uri="{FF2B5EF4-FFF2-40B4-BE49-F238E27FC236}">
                <a16:creationId xmlns:a16="http://schemas.microsoft.com/office/drawing/2014/main" id="{008F16EB-E5C5-E41C-CD5B-1BB14B505ACA}"/>
              </a:ext>
            </a:extLst>
          </p:cNvPr>
          <p:cNvSpPr txBox="1"/>
          <p:nvPr/>
        </p:nvSpPr>
        <p:spPr>
          <a:xfrm>
            <a:off x="1991360" y="4020234"/>
            <a:ext cx="4561840" cy="646331"/>
          </a:xfrm>
          <a:prstGeom prst="rect">
            <a:avLst/>
          </a:prstGeom>
          <a:noFill/>
        </p:spPr>
        <p:txBody>
          <a:bodyPr wrap="square">
            <a:spAutoFit/>
          </a:bodyPr>
          <a:lstStyle/>
          <a:p>
            <a:pPr algn="r" rtl="1"/>
            <a:r>
              <a:rPr lang="en-US" sz="3600" b="1" dirty="0" err="1">
                <a:solidFill>
                  <a:srgbClr val="FFFF99"/>
                </a:solidFill>
              </a:rPr>
              <a:t>الناس</a:t>
            </a:r>
            <a:r>
              <a:rPr lang="en-US" sz="3600" b="1" dirty="0">
                <a:solidFill>
                  <a:srgbClr val="FFFF99"/>
                </a:solidFill>
              </a:rPr>
              <a:t> </a:t>
            </a:r>
            <a:r>
              <a:rPr lang="en-US" sz="3600" b="1" dirty="0" err="1">
                <a:solidFill>
                  <a:srgbClr val="FFFF99"/>
                </a:solidFill>
              </a:rPr>
              <a:t>العاديين</a:t>
            </a:r>
            <a:r>
              <a:rPr lang="en-US" sz="3600" b="1" dirty="0">
                <a:solidFill>
                  <a:srgbClr val="FFFF99"/>
                </a:solidFill>
              </a:rPr>
              <a:t> </a:t>
            </a:r>
            <a:r>
              <a:rPr lang="en-US" sz="3600" b="1" dirty="0" err="1">
                <a:solidFill>
                  <a:srgbClr val="FFFF99"/>
                </a:solidFill>
              </a:rPr>
              <a:t>يستخدمونه</a:t>
            </a:r>
            <a:r>
              <a:rPr lang="en-US" sz="3600" b="1" dirty="0">
                <a:solidFill>
                  <a:srgbClr val="FFFF99"/>
                </a:solidFill>
              </a:rPr>
              <a:t>.</a:t>
            </a:r>
          </a:p>
        </p:txBody>
      </p:sp>
    </p:spTree>
    <p:extLst>
      <p:ext uri="{BB962C8B-B14F-4D97-AF65-F5344CB8AC3E}">
        <p14:creationId xmlns:p14="http://schemas.microsoft.com/office/powerpoint/2010/main" val="781890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60AA1-3A59-B7B6-CC01-AC1311C2CEAB}"/>
            </a:ext>
          </a:extLst>
        </p:cNvPr>
        <p:cNvGrpSpPr/>
        <p:nvPr/>
      </p:nvGrpSpPr>
      <p:grpSpPr>
        <a:xfrm>
          <a:off x="0" y="0"/>
          <a:ext cx="0" cy="0"/>
          <a:chOff x="0" y="0"/>
          <a:chExt cx="0" cy="0"/>
        </a:xfrm>
      </p:grpSpPr>
      <p:sp>
        <p:nvSpPr>
          <p:cNvPr id="10242" name="Rectangle 2">
            <a:extLst>
              <a:ext uri="{FF2B5EF4-FFF2-40B4-BE49-F238E27FC236}">
                <a16:creationId xmlns:a16="http://schemas.microsoft.com/office/drawing/2014/main" id="{1A79BEEB-7C30-B4B2-0804-E97A6712C28F}"/>
              </a:ext>
            </a:extLst>
          </p:cNvPr>
          <p:cNvSpPr>
            <a:spLocks noGrp="1" noChangeArrowheads="1"/>
          </p:cNvSpPr>
          <p:nvPr>
            <p:ph type="title"/>
          </p:nvPr>
        </p:nvSpPr>
        <p:spPr>
          <a:xfrm>
            <a:off x="2057400" y="304800"/>
            <a:ext cx="4800600" cy="1143000"/>
          </a:xfrm>
        </p:spPr>
        <p:txBody>
          <a:bodyPr>
            <a:normAutofit fontScale="90000"/>
          </a:bodyPr>
          <a:lstStyle/>
          <a:p>
            <a:r>
              <a:rPr lang="en-US" altLang="en-US" sz="6600" b="1" u="sng" dirty="0">
                <a:solidFill>
                  <a:srgbClr val="FFFF99"/>
                </a:solidFill>
                <a:latin typeface="Agency FB" panose="020B0503020202020204" pitchFamily="34" charset="0"/>
                <a:cs typeface="Times New Roman" panose="02020603050405020304" pitchFamily="18" charset="0"/>
              </a:rPr>
              <a:t>Testimonial</a:t>
            </a:r>
            <a:r>
              <a:rPr lang="ar-EG" altLang="en-US" sz="6600" b="1" u="sng" dirty="0">
                <a:solidFill>
                  <a:srgbClr val="FFFF99"/>
                </a:solidFill>
                <a:latin typeface="Agency FB" panose="020B0503020202020204" pitchFamily="34" charset="0"/>
                <a:cs typeface="Times New Roman" panose="02020603050405020304" pitchFamily="18" charset="0"/>
              </a:rPr>
              <a:t>شهادة </a:t>
            </a:r>
            <a:endParaRPr lang="en-US" altLang="en-US" sz="6000" b="1" u="sng" dirty="0">
              <a:solidFill>
                <a:srgbClr val="FFFF99"/>
              </a:solidFill>
              <a:latin typeface="Agency FB" panose="020B0503020202020204" pitchFamily="34" charset="0"/>
              <a:cs typeface="Times New Roman" panose="02020603050405020304" pitchFamily="18" charset="0"/>
            </a:endParaRPr>
          </a:p>
        </p:txBody>
      </p:sp>
      <p:sp>
        <p:nvSpPr>
          <p:cNvPr id="10243" name="Rectangle 3">
            <a:extLst>
              <a:ext uri="{FF2B5EF4-FFF2-40B4-BE49-F238E27FC236}">
                <a16:creationId xmlns:a16="http://schemas.microsoft.com/office/drawing/2014/main" id="{0120CF00-14A4-FCDB-196E-CDAC45900158}"/>
              </a:ext>
            </a:extLst>
          </p:cNvPr>
          <p:cNvSpPr>
            <a:spLocks noGrp="1" noChangeArrowheads="1"/>
          </p:cNvSpPr>
          <p:nvPr>
            <p:ph type="body" sz="half" idx="1"/>
          </p:nvPr>
        </p:nvSpPr>
        <p:spPr>
          <a:xfrm>
            <a:off x="2133600" y="1371600"/>
            <a:ext cx="7239000" cy="19050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A person, sometimes famous, endorses a product. </a:t>
            </a:r>
          </a:p>
        </p:txBody>
      </p:sp>
      <p:pic>
        <p:nvPicPr>
          <p:cNvPr id="10246" name="Picture 6">
            <a:extLst>
              <a:ext uri="{FF2B5EF4-FFF2-40B4-BE49-F238E27FC236}">
                <a16:creationId xmlns:a16="http://schemas.microsoft.com/office/drawing/2014/main" id="{1B79BA87-52B1-F1C8-8FD4-3D9D6D1311AC}"/>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5638800" y="2867026"/>
            <a:ext cx="4724400" cy="3471863"/>
          </a:xfrm>
        </p:spPr>
      </p:pic>
      <p:sp>
        <p:nvSpPr>
          <p:cNvPr id="3" name="TextBox 2">
            <a:extLst>
              <a:ext uri="{FF2B5EF4-FFF2-40B4-BE49-F238E27FC236}">
                <a16:creationId xmlns:a16="http://schemas.microsoft.com/office/drawing/2014/main" id="{2EF81BF1-63F6-280C-3705-C9FCAB9F7F4C}"/>
              </a:ext>
            </a:extLst>
          </p:cNvPr>
          <p:cNvSpPr txBox="1"/>
          <p:nvPr/>
        </p:nvSpPr>
        <p:spPr>
          <a:xfrm>
            <a:off x="645160" y="3743235"/>
            <a:ext cx="4800600" cy="1200329"/>
          </a:xfrm>
          <a:prstGeom prst="rect">
            <a:avLst/>
          </a:prstGeom>
          <a:noFill/>
        </p:spPr>
        <p:txBody>
          <a:bodyPr wrap="square">
            <a:spAutoFit/>
          </a:bodyPr>
          <a:lstStyle/>
          <a:p>
            <a:pPr algn="r" rtl="1"/>
            <a:r>
              <a:rPr lang="en-US" sz="3600" b="1" dirty="0" err="1">
                <a:solidFill>
                  <a:srgbClr val="FFFF99"/>
                </a:solidFill>
              </a:rPr>
              <a:t>يقوم</a:t>
            </a:r>
            <a:r>
              <a:rPr lang="en-US" sz="3600" b="1" dirty="0">
                <a:solidFill>
                  <a:srgbClr val="FFFF99"/>
                </a:solidFill>
              </a:rPr>
              <a:t> </a:t>
            </a:r>
            <a:r>
              <a:rPr lang="en-US" sz="3600" b="1" dirty="0" err="1">
                <a:solidFill>
                  <a:srgbClr val="FFFF99"/>
                </a:solidFill>
              </a:rPr>
              <a:t>شخص</a:t>
            </a:r>
            <a:r>
              <a:rPr lang="en-US" sz="3600" b="1" dirty="0">
                <a:solidFill>
                  <a:srgbClr val="FFFF99"/>
                </a:solidFill>
              </a:rPr>
              <a:t> </a:t>
            </a:r>
            <a:r>
              <a:rPr lang="en-US" sz="3600" b="1" dirty="0" err="1">
                <a:solidFill>
                  <a:srgbClr val="FFFF99"/>
                </a:solidFill>
              </a:rPr>
              <a:t>ما</a:t>
            </a:r>
            <a:r>
              <a:rPr lang="en-US" sz="3600" b="1" dirty="0">
                <a:solidFill>
                  <a:srgbClr val="FFFF99"/>
                </a:solidFill>
              </a:rPr>
              <a:t>، </a:t>
            </a:r>
            <a:r>
              <a:rPr lang="en-US" sz="3600" b="1" dirty="0" err="1">
                <a:solidFill>
                  <a:srgbClr val="FFFF99"/>
                </a:solidFill>
              </a:rPr>
              <a:t>مشهورًا</a:t>
            </a:r>
            <a:r>
              <a:rPr lang="en-US" sz="3600" b="1" dirty="0">
                <a:solidFill>
                  <a:srgbClr val="FFFF99"/>
                </a:solidFill>
              </a:rPr>
              <a:t> </a:t>
            </a:r>
            <a:r>
              <a:rPr lang="en-US" sz="3600" b="1" dirty="0" err="1">
                <a:solidFill>
                  <a:srgbClr val="FFFF99"/>
                </a:solidFill>
              </a:rPr>
              <a:t>أحيانًا</a:t>
            </a:r>
            <a:r>
              <a:rPr lang="en-US" sz="3600" b="1" dirty="0">
                <a:solidFill>
                  <a:srgbClr val="FFFF99"/>
                </a:solidFill>
              </a:rPr>
              <a:t>، </a:t>
            </a:r>
            <a:r>
              <a:rPr lang="en-US" sz="3600" b="1" dirty="0" err="1">
                <a:solidFill>
                  <a:srgbClr val="FFFF99"/>
                </a:solidFill>
              </a:rPr>
              <a:t>بتأييد</a:t>
            </a:r>
            <a:r>
              <a:rPr lang="en-US" sz="3600" b="1" dirty="0">
                <a:solidFill>
                  <a:srgbClr val="FFFF99"/>
                </a:solidFill>
              </a:rPr>
              <a:t> </a:t>
            </a:r>
            <a:r>
              <a:rPr lang="en-US" sz="3600" b="1" dirty="0" err="1">
                <a:solidFill>
                  <a:srgbClr val="FFFF99"/>
                </a:solidFill>
              </a:rPr>
              <a:t>منتج</a:t>
            </a:r>
            <a:r>
              <a:rPr lang="en-US" sz="3600" b="1" dirty="0">
                <a:solidFill>
                  <a:srgbClr val="FFFF99"/>
                </a:solidFill>
              </a:rPr>
              <a:t> </a:t>
            </a:r>
            <a:r>
              <a:rPr lang="en-US" sz="3600" b="1" dirty="0" err="1">
                <a:solidFill>
                  <a:srgbClr val="FFFF99"/>
                </a:solidFill>
              </a:rPr>
              <a:t>ما</a:t>
            </a:r>
            <a:r>
              <a:rPr lang="en-US" sz="3600" b="1" dirty="0">
                <a:solidFill>
                  <a:srgbClr val="FFFF99"/>
                </a:solidFill>
              </a:rPr>
              <a:t>.</a:t>
            </a:r>
          </a:p>
        </p:txBody>
      </p:sp>
    </p:spTree>
    <p:extLst>
      <p:ext uri="{BB962C8B-B14F-4D97-AF65-F5344CB8AC3E}">
        <p14:creationId xmlns:p14="http://schemas.microsoft.com/office/powerpoint/2010/main" val="244975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9C266-1834-0317-4B7C-BF097FCBF10A}"/>
            </a:ext>
          </a:extLst>
        </p:cNvPr>
        <p:cNvGrpSpPr/>
        <p:nvPr/>
      </p:nvGrpSpPr>
      <p:grpSpPr>
        <a:xfrm>
          <a:off x="0" y="0"/>
          <a:ext cx="0" cy="0"/>
          <a:chOff x="0" y="0"/>
          <a:chExt cx="0" cy="0"/>
        </a:xfrm>
      </p:grpSpPr>
      <p:sp>
        <p:nvSpPr>
          <p:cNvPr id="11266" name="Rectangle 2">
            <a:extLst>
              <a:ext uri="{FF2B5EF4-FFF2-40B4-BE49-F238E27FC236}">
                <a16:creationId xmlns:a16="http://schemas.microsoft.com/office/drawing/2014/main" id="{B61FDB63-75CC-5EBD-69D3-0571F186D180}"/>
              </a:ext>
            </a:extLst>
          </p:cNvPr>
          <p:cNvSpPr>
            <a:spLocks noGrp="1" noChangeArrowheads="1"/>
          </p:cNvSpPr>
          <p:nvPr>
            <p:ph type="title"/>
          </p:nvPr>
        </p:nvSpPr>
        <p:spPr>
          <a:xfrm>
            <a:off x="416560" y="419100"/>
            <a:ext cx="4800600" cy="1143000"/>
          </a:xfrm>
        </p:spPr>
        <p:txBody>
          <a:bodyPr/>
          <a:lstStyle/>
          <a:p>
            <a:r>
              <a:rPr lang="en-US" altLang="en-US" sz="6600" b="1" u="sng" dirty="0">
                <a:solidFill>
                  <a:srgbClr val="FFFF99"/>
                </a:solidFill>
                <a:latin typeface="Agency FB" panose="020B0503020202020204" pitchFamily="34" charset="0"/>
                <a:cs typeface="Times New Roman" panose="02020603050405020304" pitchFamily="18" charset="0"/>
              </a:rPr>
              <a:t>Bandwagon </a:t>
            </a:r>
          </a:p>
        </p:txBody>
      </p:sp>
      <p:sp>
        <p:nvSpPr>
          <p:cNvPr id="11267" name="Rectangle 3">
            <a:extLst>
              <a:ext uri="{FF2B5EF4-FFF2-40B4-BE49-F238E27FC236}">
                <a16:creationId xmlns:a16="http://schemas.microsoft.com/office/drawing/2014/main" id="{964F26D1-00B5-2C8C-4241-2D7AE9D9307A}"/>
              </a:ext>
            </a:extLst>
          </p:cNvPr>
          <p:cNvSpPr>
            <a:spLocks noGrp="1" noChangeArrowheads="1"/>
          </p:cNvSpPr>
          <p:nvPr>
            <p:ph type="body" sz="half" idx="1"/>
          </p:nvPr>
        </p:nvSpPr>
        <p:spPr>
          <a:xfrm>
            <a:off x="5013960" y="1780580"/>
            <a:ext cx="3581400" cy="4419600"/>
          </a:xfrm>
        </p:spPr>
        <p:txBody>
          <a:bodyPr/>
          <a:lstStyle/>
          <a:p>
            <a:r>
              <a:rPr lang="en-US" altLang="en-US" sz="5400" dirty="0">
                <a:solidFill>
                  <a:srgbClr val="FFFF99"/>
                </a:solidFill>
                <a:latin typeface="Agency FB" panose="020B0503020202020204" pitchFamily="34" charset="0"/>
                <a:cs typeface="Times New Roman" panose="02020603050405020304" pitchFamily="18" charset="0"/>
              </a:rPr>
              <a:t>Join the group; everyone is using it, so should you. </a:t>
            </a:r>
          </a:p>
        </p:txBody>
      </p:sp>
      <p:graphicFrame>
        <p:nvGraphicFramePr>
          <p:cNvPr id="11269" name="Object 5">
            <a:extLst>
              <a:ext uri="{FF2B5EF4-FFF2-40B4-BE49-F238E27FC236}">
                <a16:creationId xmlns:a16="http://schemas.microsoft.com/office/drawing/2014/main" id="{98C5DF25-5CA2-2E9B-D9A8-C662AC95691B}"/>
              </a:ext>
            </a:extLst>
          </p:cNvPr>
          <p:cNvGraphicFramePr>
            <a:graphicFrameLocks noGrp="1" noChangeAspect="1"/>
          </p:cNvGraphicFramePr>
          <p:nvPr>
            <p:ph type="clipArt" sz="half" idx="2"/>
            <p:extLst>
              <p:ext uri="{D42A27DB-BD31-4B8C-83A1-F6EECF244321}">
                <p14:modId xmlns:p14="http://schemas.microsoft.com/office/powerpoint/2010/main" val="3087840114"/>
              </p:ext>
            </p:extLst>
          </p:nvPr>
        </p:nvGraphicFramePr>
        <p:xfrm>
          <a:off x="574040" y="1828800"/>
          <a:ext cx="4114800" cy="4114800"/>
        </p:xfrm>
        <a:graphic>
          <a:graphicData uri="http://schemas.openxmlformats.org/presentationml/2006/ole">
            <mc:AlternateContent xmlns:mc="http://schemas.openxmlformats.org/markup-compatibility/2006">
              <mc:Choice xmlns:v="urn:schemas-microsoft-com:vml" Requires="v">
                <p:oleObj name="Clip" r:id="rId2" imgW="9752381" imgH="9752381" progId="MS_ClipArt_Gallery.5">
                  <p:embed/>
                </p:oleObj>
              </mc:Choice>
              <mc:Fallback>
                <p:oleObj name="Clip" r:id="rId2" imgW="9752381" imgH="9752381" progId="MS_ClipArt_Gallery.5">
                  <p:embed/>
                  <p:pic>
                    <p:nvPicPr>
                      <p:cNvPr id="11269" name="Object 5">
                        <a:extLst>
                          <a:ext uri="{FF2B5EF4-FFF2-40B4-BE49-F238E27FC236}">
                            <a16:creationId xmlns:a16="http://schemas.microsoft.com/office/drawing/2014/main" id="{4C1AA713-08A3-6B7B-7FCE-7D1CF8CD9D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040" y="1828800"/>
                        <a:ext cx="4114800" cy="4114800"/>
                      </a:xfrm>
                      <a:prstGeom prst="rect">
                        <a:avLst/>
                      </a:prstGeom>
                    </p:spPr>
                  </p:pic>
                </p:oleObj>
              </mc:Fallback>
            </mc:AlternateContent>
          </a:graphicData>
        </a:graphic>
      </p:graphicFrame>
      <p:sp>
        <p:nvSpPr>
          <p:cNvPr id="3" name="TextBox 2">
            <a:extLst>
              <a:ext uri="{FF2B5EF4-FFF2-40B4-BE49-F238E27FC236}">
                <a16:creationId xmlns:a16="http://schemas.microsoft.com/office/drawing/2014/main" id="{D371F886-9FDD-1CF3-65EE-8DBCDF20DB3D}"/>
              </a:ext>
            </a:extLst>
          </p:cNvPr>
          <p:cNvSpPr txBox="1"/>
          <p:nvPr/>
        </p:nvSpPr>
        <p:spPr>
          <a:xfrm>
            <a:off x="4074160" y="657820"/>
            <a:ext cx="6096000" cy="923330"/>
          </a:xfrm>
          <a:prstGeom prst="rect">
            <a:avLst/>
          </a:prstGeom>
          <a:noFill/>
        </p:spPr>
        <p:txBody>
          <a:bodyPr wrap="square">
            <a:spAutoFit/>
          </a:bodyPr>
          <a:lstStyle/>
          <a:p>
            <a:r>
              <a:rPr lang="en-US" b="1" i="0" dirty="0">
                <a:solidFill>
                  <a:srgbClr val="FFFF99"/>
                </a:solidFill>
                <a:effectLst/>
                <a:latin typeface="arial" panose="020B0604020202020204" pitchFamily="34" charset="0"/>
              </a:rPr>
              <a:t>The bandwagon effect is the tendency for people to adopt certain behaviors, styles, or attitudes simply because others are doing so.</a:t>
            </a:r>
            <a:endParaRPr lang="en-US" b="1" dirty="0">
              <a:solidFill>
                <a:srgbClr val="FFFF99"/>
              </a:solidFill>
            </a:endParaRPr>
          </a:p>
        </p:txBody>
      </p:sp>
      <p:sp>
        <p:nvSpPr>
          <p:cNvPr id="4" name="Rectangle 1">
            <a:extLst>
              <a:ext uri="{FF2B5EF4-FFF2-40B4-BE49-F238E27FC236}">
                <a16:creationId xmlns:a16="http://schemas.microsoft.com/office/drawing/2014/main" id="{4E1A8E04-F8DB-D621-2F89-C3A82D6216A9}"/>
              </a:ext>
            </a:extLst>
          </p:cNvPr>
          <p:cNvSpPr>
            <a:spLocks noChangeArrowheads="1"/>
          </p:cNvSpPr>
          <p:nvPr/>
        </p:nvSpPr>
        <p:spPr bwMode="auto">
          <a:xfrm>
            <a:off x="8237132" y="2156698"/>
            <a:ext cx="3581400" cy="2719933"/>
          </a:xfrm>
          <a:prstGeom prst="rect">
            <a:avLst/>
          </a:prstGeom>
          <a:noFill/>
          <a:ln>
            <a:noFill/>
          </a:ln>
          <a:effectLst/>
        </p:spPr>
        <p:txBody>
          <a:bodyPr vert="horz" wrap="square" lIns="0" tIns="114264" rIns="0" bIns="1904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800" b="1" dirty="0">
                <a:solidFill>
                  <a:srgbClr val="FFFF99"/>
                </a:solidFill>
                <a:latin typeface="+mn-lt"/>
              </a:rPr>
              <a:t>تأثير العربة: </a:t>
            </a:r>
            <a:r>
              <a:rPr lang="ar-SA" altLang="en-US" sz="2800" b="1" dirty="0">
                <a:solidFill>
                  <a:schemeClr val="accent2">
                    <a:lumMod val="60000"/>
                    <a:lumOff val="40000"/>
                  </a:schemeClr>
                </a:solidFill>
                <a:latin typeface="+mn-lt"/>
              </a:rPr>
              <a:t>القفز على العربة</a:t>
            </a:r>
            <a:endParaRPr lang="en-US" altLang="en-US" sz="2800" b="1" dirty="0">
              <a:solidFill>
                <a:schemeClr val="accent2">
                  <a:lumMod val="60000"/>
                  <a:lumOff val="40000"/>
                </a:schemeClr>
              </a:solidFill>
              <a:latin typeface="+mn-lt"/>
            </a:endParaRPr>
          </a:p>
          <a:p>
            <a:pPr marL="0" marR="0" lvl="0" indent="0" algn="just" defTabSz="914400" rtl="1" eaLnBrk="0" fontAlgn="base" latinLnBrk="0" hangingPunct="0">
              <a:lnSpc>
                <a:spcPct val="100000"/>
              </a:lnSpc>
              <a:spcBef>
                <a:spcPct val="0"/>
              </a:spcBef>
              <a:spcAft>
                <a:spcPct val="0"/>
              </a:spcAft>
              <a:buClrTx/>
              <a:buSzTx/>
              <a:buFontTx/>
              <a:buNone/>
              <a:tabLst/>
            </a:pPr>
            <a:r>
              <a:rPr lang="ar-SA" altLang="en-US" sz="2800" b="1" dirty="0">
                <a:solidFill>
                  <a:srgbClr val="FFFF99"/>
                </a:solidFill>
                <a:latin typeface="+mn-lt"/>
              </a:rPr>
              <a:t>إنها ظاهرة نفسية حيث يتبنى الناس معتقدات الآخرين وأفعالهم ببساطة بسبب الشعبية أو الضغط الاجتماعي للتوافق. </a:t>
            </a:r>
          </a:p>
        </p:txBody>
      </p:sp>
      <p:pic>
        <p:nvPicPr>
          <p:cNvPr id="3074" name="Picture 2">
            <a:hlinkClick r:id="rId4"/>
            <a:extLst>
              <a:ext uri="{FF2B5EF4-FFF2-40B4-BE49-F238E27FC236}">
                <a16:creationId xmlns:a16="http://schemas.microsoft.com/office/drawing/2014/main" id="{EF3643B4-2F6F-D79A-54CB-5717513B8F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3375" y="-2794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2" name="Cloud 1">
            <a:extLst>
              <a:ext uri="{FF2B5EF4-FFF2-40B4-BE49-F238E27FC236}">
                <a16:creationId xmlns:a16="http://schemas.microsoft.com/office/drawing/2014/main" id="{2C09E0D1-0711-8188-F873-EAA87D07DF04}"/>
              </a:ext>
            </a:extLst>
          </p:cNvPr>
          <p:cNvSpPr/>
          <p:nvPr/>
        </p:nvSpPr>
        <p:spPr>
          <a:xfrm>
            <a:off x="10027832" y="458390"/>
            <a:ext cx="1648372" cy="1122760"/>
          </a:xfrm>
          <a:prstGeom prst="cloud">
            <a:avLst/>
          </a:prstGeom>
        </p:spPr>
        <p:style>
          <a:lnRef idx="1">
            <a:schemeClr val="accent5"/>
          </a:lnRef>
          <a:fillRef idx="2">
            <a:schemeClr val="accent5"/>
          </a:fillRef>
          <a:effectRef idx="1">
            <a:schemeClr val="accent5"/>
          </a:effectRef>
          <a:fontRef idx="minor">
            <a:schemeClr val="dk1"/>
          </a:fontRef>
        </p:style>
        <p:txBody>
          <a:bodyPr rtlCol="0" anchor="ctr"/>
          <a:lstStyle/>
          <a:p>
            <a:pPr algn="ctr" rtl="1"/>
            <a:r>
              <a:rPr lang="ar-EG" sz="2400" dirty="0">
                <a:ln w="0"/>
                <a:solidFill>
                  <a:srgbClr val="C00000"/>
                </a:solidFill>
                <a:effectLst>
                  <a:outerShdw blurRad="38100" dist="19050" dir="2700000" algn="tl" rotWithShape="0">
                    <a:schemeClr val="dk1">
                      <a:alpha val="40000"/>
                    </a:schemeClr>
                  </a:outerShdw>
                </a:effectLst>
              </a:rPr>
              <a:t>دور المؤثرين</a:t>
            </a:r>
            <a:endParaRPr lang="en-US" sz="2400" dirty="0">
              <a:ln w="0"/>
              <a:solidFill>
                <a:srgbClr val="C0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89331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465CC-388D-9BEB-3FBA-15D72CD30BC1}"/>
            </a:ext>
          </a:extLst>
        </p:cNvPr>
        <p:cNvGrpSpPr/>
        <p:nvPr/>
      </p:nvGrpSpPr>
      <p:grpSpPr>
        <a:xfrm>
          <a:off x="0" y="0"/>
          <a:ext cx="0" cy="0"/>
          <a:chOff x="0" y="0"/>
          <a:chExt cx="0" cy="0"/>
        </a:xfrm>
      </p:grpSpPr>
      <p:sp>
        <p:nvSpPr>
          <p:cNvPr id="12290" name="Rectangle 2">
            <a:extLst>
              <a:ext uri="{FF2B5EF4-FFF2-40B4-BE49-F238E27FC236}">
                <a16:creationId xmlns:a16="http://schemas.microsoft.com/office/drawing/2014/main" id="{5C837F1C-D6B2-DFBA-52B0-4FEB39888CD0}"/>
              </a:ext>
            </a:extLst>
          </p:cNvPr>
          <p:cNvSpPr>
            <a:spLocks noGrp="1" noChangeArrowheads="1"/>
          </p:cNvSpPr>
          <p:nvPr>
            <p:ph type="title"/>
          </p:nvPr>
        </p:nvSpPr>
        <p:spPr>
          <a:xfrm>
            <a:off x="599440" y="152400"/>
            <a:ext cx="9763760" cy="1143000"/>
          </a:xfrm>
        </p:spPr>
        <p:txBody>
          <a:bodyPr>
            <a:noAutofit/>
          </a:bodyPr>
          <a:lstStyle/>
          <a:p>
            <a:r>
              <a:rPr lang="en-US" altLang="en-US" b="1" u="sng" dirty="0">
                <a:solidFill>
                  <a:srgbClr val="FFFF99"/>
                </a:solidFill>
                <a:latin typeface="Agency FB" panose="020B0503020202020204" pitchFamily="34" charset="0"/>
                <a:cs typeface="Times New Roman" panose="02020603050405020304" pitchFamily="18" charset="0"/>
              </a:rPr>
              <a:t>Unsupported Generalities </a:t>
            </a:r>
            <a:r>
              <a:rPr lang="ar-EG" altLang="en-US" b="1" u="sng" dirty="0">
                <a:solidFill>
                  <a:srgbClr val="FFFF99"/>
                </a:solidFill>
                <a:latin typeface="Agency FB" panose="020B0503020202020204" pitchFamily="34" charset="0"/>
                <a:cs typeface="Times New Roman" panose="02020603050405020304" pitchFamily="18" charset="0"/>
              </a:rPr>
              <a:t>العموميات غير المدعومة</a:t>
            </a:r>
            <a:endParaRPr lang="en-US" altLang="en-US" b="1" u="sng" dirty="0">
              <a:solidFill>
                <a:srgbClr val="FFFF99"/>
              </a:solidFill>
              <a:latin typeface="Agency FB" panose="020B0503020202020204" pitchFamily="34" charset="0"/>
              <a:cs typeface="Times New Roman" panose="02020603050405020304" pitchFamily="18" charset="0"/>
            </a:endParaRPr>
          </a:p>
        </p:txBody>
      </p:sp>
      <p:sp>
        <p:nvSpPr>
          <p:cNvPr id="12291" name="Rectangle 3">
            <a:extLst>
              <a:ext uri="{FF2B5EF4-FFF2-40B4-BE49-F238E27FC236}">
                <a16:creationId xmlns:a16="http://schemas.microsoft.com/office/drawing/2014/main" id="{AAB9EA64-6051-9C5C-6990-28AE3F34E427}"/>
              </a:ext>
            </a:extLst>
          </p:cNvPr>
          <p:cNvSpPr>
            <a:spLocks noGrp="1" noChangeArrowheads="1"/>
          </p:cNvSpPr>
          <p:nvPr>
            <p:ph type="body" sz="half" idx="1"/>
          </p:nvPr>
        </p:nvSpPr>
        <p:spPr>
          <a:xfrm>
            <a:off x="599440" y="1124489"/>
            <a:ext cx="3810000" cy="5334000"/>
          </a:xfrm>
        </p:spPr>
        <p:txBody>
          <a:bodyPr/>
          <a:lstStyle/>
          <a:p>
            <a:pPr>
              <a:lnSpc>
                <a:spcPct val="90000"/>
              </a:lnSpc>
            </a:pPr>
            <a:r>
              <a:rPr lang="en-US" altLang="en-US" sz="5400" dirty="0">
                <a:solidFill>
                  <a:srgbClr val="FFFF99"/>
                </a:solidFill>
                <a:latin typeface="Agency FB" panose="020B0503020202020204" pitchFamily="34" charset="0"/>
                <a:cs typeface="Times New Roman" panose="02020603050405020304" pitchFamily="18" charset="0"/>
              </a:rPr>
              <a:t>Making bold claims or empty promises without supporting them with fact. </a:t>
            </a:r>
          </a:p>
        </p:txBody>
      </p:sp>
      <p:pic>
        <p:nvPicPr>
          <p:cNvPr id="12295" name="Picture 7">
            <a:extLst>
              <a:ext uri="{FF2B5EF4-FFF2-40B4-BE49-F238E27FC236}">
                <a16:creationId xmlns:a16="http://schemas.microsoft.com/office/drawing/2014/main" id="{92876E20-CF97-08B0-6657-10D50E2EBBD2}"/>
              </a:ext>
            </a:extLst>
          </p:cNvPr>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7190422" y="1295400"/>
            <a:ext cx="4402138" cy="4876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296" name="Text Box 8">
            <a:extLst>
              <a:ext uri="{FF2B5EF4-FFF2-40B4-BE49-F238E27FC236}">
                <a16:creationId xmlns:a16="http://schemas.microsoft.com/office/drawing/2014/main" id="{CE72793D-EC12-B7FB-D50D-D554EB951EBA}"/>
              </a:ext>
            </a:extLst>
          </p:cNvPr>
          <p:cNvSpPr txBox="1">
            <a:spLocks noChangeArrowheads="1"/>
          </p:cNvSpPr>
          <p:nvPr/>
        </p:nvSpPr>
        <p:spPr bwMode="auto">
          <a:xfrm>
            <a:off x="7996718" y="3276780"/>
            <a:ext cx="2789546" cy="1200329"/>
          </a:xfrm>
          <a:prstGeom prst="rect">
            <a:avLst/>
          </a:prstGeom>
          <a:solidFill>
            <a:srgbClr val="FFFF99"/>
          </a:solidFill>
          <a:ln>
            <a:noFill/>
          </a:ln>
          <a:effectLst/>
        </p:spPr>
        <p:txBody>
          <a:bodyPr wrap="none">
            <a:spAutoFit/>
          </a:bodyPr>
          <a:lstStyle/>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100% FAT-FREE WATER</a:t>
            </a:r>
          </a:p>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0 CALORIES</a:t>
            </a:r>
          </a:p>
          <a:p>
            <a:pPr>
              <a:buFontTx/>
              <a:buChar char="•"/>
            </a:pPr>
            <a:r>
              <a:rPr lang="en-US" altLang="en-US" b="1" dirty="0">
                <a:solidFill>
                  <a:srgbClr val="FF3300"/>
                </a:solidFill>
                <a:effectLst>
                  <a:outerShdw blurRad="38100" dist="38100" dir="2700000" algn="tl">
                    <a:srgbClr val="000000"/>
                  </a:outerShdw>
                </a:effectLst>
                <a:latin typeface="Tempus Sans ITC" panose="04020404030D07020202" pitchFamily="82" charset="0"/>
              </a:rPr>
              <a:t>WILL HELP YOU LOSE</a:t>
            </a:r>
          </a:p>
          <a:p>
            <a:r>
              <a:rPr lang="en-US" altLang="en-US" b="1" dirty="0">
                <a:solidFill>
                  <a:srgbClr val="FF3300"/>
                </a:solidFill>
                <a:effectLst>
                  <a:outerShdw blurRad="38100" dist="38100" dir="2700000" algn="tl">
                    <a:srgbClr val="000000"/>
                  </a:outerShdw>
                </a:effectLst>
                <a:latin typeface="Tempus Sans ITC" panose="04020404030D07020202" pitchFamily="82" charset="0"/>
              </a:rPr>
              <a:t>        WEIGHT FAST</a:t>
            </a:r>
          </a:p>
        </p:txBody>
      </p:sp>
      <p:pic>
        <p:nvPicPr>
          <p:cNvPr id="2050" name="Picture 2" descr="Sneaky Emoticon Stock Illustration - Download Image Now - Emoticon, Evil,  Smiling - iStock">
            <a:extLst>
              <a:ext uri="{FF2B5EF4-FFF2-40B4-BE49-F238E27FC236}">
                <a16:creationId xmlns:a16="http://schemas.microsoft.com/office/drawing/2014/main" id="{FF4E384E-303D-59BA-8DAA-07B21B230B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55875">
            <a:off x="9098848" y="4601209"/>
            <a:ext cx="1492354" cy="192278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F69451E-7EAA-18CB-57C9-4B5EE9F60B85}"/>
              </a:ext>
            </a:extLst>
          </p:cNvPr>
          <p:cNvSpPr txBox="1"/>
          <p:nvPr/>
        </p:nvSpPr>
        <p:spPr>
          <a:xfrm>
            <a:off x="3890161" y="1776947"/>
            <a:ext cx="2240280" cy="3785652"/>
          </a:xfrm>
          <a:prstGeom prst="rect">
            <a:avLst/>
          </a:prstGeom>
          <a:noFill/>
        </p:spPr>
        <p:txBody>
          <a:bodyPr wrap="square">
            <a:spAutoFit/>
          </a:bodyPr>
          <a:lstStyle/>
          <a:p>
            <a:pPr algn="just" rtl="1"/>
            <a:r>
              <a:rPr lang="en-US" sz="4000" b="1" dirty="0" err="1">
                <a:solidFill>
                  <a:srgbClr val="FFFF99"/>
                </a:solidFill>
              </a:rPr>
              <a:t>إطلاق</a:t>
            </a:r>
            <a:r>
              <a:rPr lang="en-US" sz="4000" b="1" dirty="0">
                <a:solidFill>
                  <a:srgbClr val="FFFF99"/>
                </a:solidFill>
              </a:rPr>
              <a:t> </a:t>
            </a:r>
            <a:r>
              <a:rPr lang="en-US" sz="4000" b="1" dirty="0" err="1">
                <a:solidFill>
                  <a:srgbClr val="FFFF99"/>
                </a:solidFill>
              </a:rPr>
              <a:t>ادعاءات</a:t>
            </a:r>
            <a:r>
              <a:rPr lang="en-US" sz="4000" b="1" dirty="0">
                <a:solidFill>
                  <a:srgbClr val="FFFF99"/>
                </a:solidFill>
              </a:rPr>
              <a:t> </a:t>
            </a:r>
            <a:r>
              <a:rPr lang="en-US" sz="4000" b="1" dirty="0" err="1">
                <a:solidFill>
                  <a:srgbClr val="FFFF99"/>
                </a:solidFill>
              </a:rPr>
              <a:t>جريئة</a:t>
            </a:r>
            <a:r>
              <a:rPr lang="en-US" sz="4000" b="1" dirty="0">
                <a:solidFill>
                  <a:srgbClr val="FFFF99"/>
                </a:solidFill>
              </a:rPr>
              <a:t> أو </a:t>
            </a:r>
            <a:r>
              <a:rPr lang="en-US" sz="4000" b="1" dirty="0" err="1">
                <a:solidFill>
                  <a:srgbClr val="FFFF99"/>
                </a:solidFill>
              </a:rPr>
              <a:t>وعود</a:t>
            </a:r>
            <a:r>
              <a:rPr lang="en-US" sz="4000" b="1" dirty="0">
                <a:solidFill>
                  <a:srgbClr val="FFFF99"/>
                </a:solidFill>
              </a:rPr>
              <a:t> </a:t>
            </a:r>
            <a:r>
              <a:rPr lang="en-US" sz="4000" b="1" dirty="0" err="1">
                <a:solidFill>
                  <a:srgbClr val="FFFF99"/>
                </a:solidFill>
              </a:rPr>
              <a:t>فارغة</a:t>
            </a:r>
            <a:r>
              <a:rPr lang="en-US" sz="4000" b="1" dirty="0">
                <a:solidFill>
                  <a:srgbClr val="FFFF99"/>
                </a:solidFill>
              </a:rPr>
              <a:t> </a:t>
            </a:r>
            <a:r>
              <a:rPr lang="en-US" sz="4000" b="1" dirty="0" err="1">
                <a:solidFill>
                  <a:srgbClr val="FFFF99"/>
                </a:solidFill>
              </a:rPr>
              <a:t>دون</a:t>
            </a:r>
            <a:r>
              <a:rPr lang="en-US" sz="4000" b="1" dirty="0">
                <a:solidFill>
                  <a:srgbClr val="FFFF99"/>
                </a:solidFill>
              </a:rPr>
              <a:t> </a:t>
            </a:r>
            <a:r>
              <a:rPr lang="en-US" sz="4000" b="1" dirty="0" err="1">
                <a:solidFill>
                  <a:srgbClr val="FFFF99"/>
                </a:solidFill>
              </a:rPr>
              <a:t>دعمها</a:t>
            </a:r>
            <a:r>
              <a:rPr lang="en-US" sz="4000" b="1" dirty="0">
                <a:solidFill>
                  <a:srgbClr val="FFFF99"/>
                </a:solidFill>
              </a:rPr>
              <a:t> </a:t>
            </a:r>
            <a:r>
              <a:rPr lang="en-US" sz="4000" b="1" dirty="0" err="1">
                <a:solidFill>
                  <a:srgbClr val="FFFF99"/>
                </a:solidFill>
              </a:rPr>
              <a:t>بالحقائق</a:t>
            </a:r>
            <a:r>
              <a:rPr lang="en-US" sz="4000" b="1" dirty="0">
                <a:solidFill>
                  <a:srgbClr val="FFFF99"/>
                </a:solidFill>
              </a:rPr>
              <a:t>.</a:t>
            </a:r>
          </a:p>
        </p:txBody>
      </p:sp>
    </p:spTree>
    <p:extLst>
      <p:ext uri="{BB962C8B-B14F-4D97-AF65-F5344CB8AC3E}">
        <p14:creationId xmlns:p14="http://schemas.microsoft.com/office/powerpoint/2010/main" val="3347329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4F77F-C83E-82DA-4946-2B34447439A3}"/>
            </a:ext>
          </a:extLst>
        </p:cNvPr>
        <p:cNvGrpSpPr/>
        <p:nvPr/>
      </p:nvGrpSpPr>
      <p:grpSpPr>
        <a:xfrm>
          <a:off x="0" y="0"/>
          <a:ext cx="0" cy="0"/>
          <a:chOff x="0" y="0"/>
          <a:chExt cx="0" cy="0"/>
        </a:xfrm>
      </p:grpSpPr>
      <p:sp>
        <p:nvSpPr>
          <p:cNvPr id="15362" name="Rectangle 2">
            <a:extLst>
              <a:ext uri="{FF2B5EF4-FFF2-40B4-BE49-F238E27FC236}">
                <a16:creationId xmlns:a16="http://schemas.microsoft.com/office/drawing/2014/main" id="{C962D4C0-29B2-40FF-516E-98F600135F53}"/>
              </a:ext>
            </a:extLst>
          </p:cNvPr>
          <p:cNvSpPr>
            <a:spLocks noGrp="1" noChangeArrowheads="1"/>
          </p:cNvSpPr>
          <p:nvPr>
            <p:ph type="title"/>
          </p:nvPr>
        </p:nvSpPr>
        <p:spPr>
          <a:xfrm>
            <a:off x="2209800" y="304800"/>
            <a:ext cx="7772400" cy="1447800"/>
          </a:xfrm>
        </p:spPr>
        <p:txBody>
          <a:bodyPr/>
          <a:lstStyle/>
          <a:p>
            <a:r>
              <a:rPr lang="en-US" altLang="en-US" sz="5400" b="1" dirty="0">
                <a:solidFill>
                  <a:srgbClr val="FFFF99"/>
                </a:solidFill>
              </a:rPr>
              <a:t>Persuasive Techniques</a:t>
            </a:r>
          </a:p>
        </p:txBody>
      </p:sp>
      <p:sp>
        <p:nvSpPr>
          <p:cNvPr id="15363" name="Rectangle 3">
            <a:extLst>
              <a:ext uri="{FF2B5EF4-FFF2-40B4-BE49-F238E27FC236}">
                <a16:creationId xmlns:a16="http://schemas.microsoft.com/office/drawing/2014/main" id="{C8A9AC9C-5D30-523B-28F9-F93E91EA7B1B}"/>
              </a:ext>
            </a:extLst>
          </p:cNvPr>
          <p:cNvSpPr>
            <a:spLocks noGrp="1" noChangeArrowheads="1"/>
          </p:cNvSpPr>
          <p:nvPr>
            <p:ph type="body" idx="1"/>
          </p:nvPr>
        </p:nvSpPr>
        <p:spPr>
          <a:xfrm>
            <a:off x="2209800" y="1676400"/>
            <a:ext cx="7772400" cy="4419600"/>
          </a:xfrm>
        </p:spPr>
        <p:txBody>
          <a:bodyPr>
            <a:normAutofit lnSpcReduction="10000"/>
          </a:bodyPr>
          <a:lstStyle/>
          <a:p>
            <a:pPr>
              <a:lnSpc>
                <a:spcPct val="90000"/>
              </a:lnSpc>
              <a:buFont typeface="Wingdings" panose="05000000000000000000" pitchFamily="2" charset="2"/>
              <a:buChar char="v"/>
            </a:pPr>
            <a:r>
              <a:rPr lang="en-US" altLang="en-US" dirty="0">
                <a:solidFill>
                  <a:srgbClr val="FFFF99"/>
                </a:solidFill>
              </a:rPr>
              <a:t>Loaded Words &amp; Pictures</a:t>
            </a:r>
          </a:p>
          <a:p>
            <a:pPr>
              <a:lnSpc>
                <a:spcPct val="90000"/>
              </a:lnSpc>
              <a:buFont typeface="Wingdings" panose="05000000000000000000" pitchFamily="2" charset="2"/>
              <a:buChar char="v"/>
            </a:pPr>
            <a:r>
              <a:rPr lang="en-US" altLang="en-US" dirty="0">
                <a:solidFill>
                  <a:srgbClr val="FFFF99"/>
                </a:solidFill>
              </a:rPr>
              <a:t>Image</a:t>
            </a:r>
          </a:p>
          <a:p>
            <a:pPr>
              <a:lnSpc>
                <a:spcPct val="90000"/>
              </a:lnSpc>
              <a:buFont typeface="Wingdings" panose="05000000000000000000" pitchFamily="2" charset="2"/>
              <a:buChar char="v"/>
            </a:pPr>
            <a:r>
              <a:rPr lang="en-US" altLang="en-US" dirty="0">
                <a:solidFill>
                  <a:srgbClr val="FFFF99"/>
                </a:solidFill>
              </a:rPr>
              <a:t>Fun</a:t>
            </a:r>
          </a:p>
          <a:p>
            <a:pPr>
              <a:lnSpc>
                <a:spcPct val="90000"/>
              </a:lnSpc>
              <a:buFont typeface="Wingdings" panose="05000000000000000000" pitchFamily="2" charset="2"/>
              <a:buChar char="v"/>
            </a:pPr>
            <a:r>
              <a:rPr lang="en-US" altLang="en-US" dirty="0">
                <a:solidFill>
                  <a:srgbClr val="FFFF99"/>
                </a:solidFill>
              </a:rPr>
              <a:t>Romance</a:t>
            </a:r>
          </a:p>
          <a:p>
            <a:pPr>
              <a:lnSpc>
                <a:spcPct val="90000"/>
              </a:lnSpc>
              <a:buFont typeface="Wingdings" panose="05000000000000000000" pitchFamily="2" charset="2"/>
              <a:buChar char="v"/>
            </a:pPr>
            <a:r>
              <a:rPr lang="en-US" altLang="en-US" dirty="0">
                <a:solidFill>
                  <a:srgbClr val="FFFF99"/>
                </a:solidFill>
              </a:rPr>
              <a:t>Name Calling</a:t>
            </a:r>
          </a:p>
          <a:p>
            <a:pPr>
              <a:lnSpc>
                <a:spcPct val="90000"/>
              </a:lnSpc>
              <a:buFont typeface="Wingdings" panose="05000000000000000000" pitchFamily="2" charset="2"/>
              <a:buChar char="v"/>
            </a:pPr>
            <a:r>
              <a:rPr lang="en-US" altLang="en-US" dirty="0">
                <a:solidFill>
                  <a:srgbClr val="FFFF99"/>
                </a:solidFill>
              </a:rPr>
              <a:t>Plain Folks Approach</a:t>
            </a:r>
          </a:p>
          <a:p>
            <a:pPr>
              <a:lnSpc>
                <a:spcPct val="90000"/>
              </a:lnSpc>
              <a:buFont typeface="Wingdings" panose="05000000000000000000" pitchFamily="2" charset="2"/>
              <a:buChar char="v"/>
            </a:pPr>
            <a:r>
              <a:rPr lang="en-US" altLang="en-US" dirty="0">
                <a:solidFill>
                  <a:srgbClr val="FFFF99"/>
                </a:solidFill>
              </a:rPr>
              <a:t>Testimonial</a:t>
            </a:r>
          </a:p>
          <a:p>
            <a:pPr>
              <a:lnSpc>
                <a:spcPct val="90000"/>
              </a:lnSpc>
              <a:buFont typeface="Wingdings" panose="05000000000000000000" pitchFamily="2" charset="2"/>
              <a:buChar char="v"/>
            </a:pPr>
            <a:r>
              <a:rPr lang="en-US" altLang="en-US" dirty="0">
                <a:solidFill>
                  <a:srgbClr val="FFFF99"/>
                </a:solidFill>
              </a:rPr>
              <a:t>Bandwagon</a:t>
            </a:r>
          </a:p>
          <a:p>
            <a:pPr>
              <a:lnSpc>
                <a:spcPct val="90000"/>
              </a:lnSpc>
              <a:buFont typeface="Wingdings" panose="05000000000000000000" pitchFamily="2" charset="2"/>
              <a:buChar char="v"/>
            </a:pPr>
            <a:r>
              <a:rPr lang="en-US" altLang="en-US" dirty="0">
                <a:solidFill>
                  <a:srgbClr val="FFFF99"/>
                </a:solidFill>
              </a:rPr>
              <a:t>Unsupported Generalities</a:t>
            </a:r>
          </a:p>
          <a:p>
            <a:pPr>
              <a:lnSpc>
                <a:spcPct val="90000"/>
              </a:lnSpc>
              <a:buFont typeface="Wingdings" panose="05000000000000000000" pitchFamily="2" charset="2"/>
              <a:buChar char="v"/>
            </a:pPr>
            <a:endParaRPr lang="en-US" altLang="en-US" dirty="0">
              <a:solidFill>
                <a:srgbClr val="FFFF99"/>
              </a:solidFill>
            </a:endParaRPr>
          </a:p>
        </p:txBody>
      </p:sp>
      <p:pic>
        <p:nvPicPr>
          <p:cNvPr id="15364" name="Picture 4">
            <a:extLst>
              <a:ext uri="{FF2B5EF4-FFF2-40B4-BE49-F238E27FC236}">
                <a16:creationId xmlns:a16="http://schemas.microsoft.com/office/drawing/2014/main" id="{8CA00997-A7C4-0DB5-0A4B-B6B35B024A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85775"/>
            <a:ext cx="1447800" cy="108585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a:extLst>
              <a:ext uri="{FF2B5EF4-FFF2-40B4-BE49-F238E27FC236}">
                <a16:creationId xmlns:a16="http://schemas.microsoft.com/office/drawing/2014/main" id="{A8542453-EB4D-BEA7-2B20-0B39C5C470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601" y="2743200"/>
            <a:ext cx="2238375" cy="3048000"/>
          </a:xfrm>
          <a:prstGeom prst="rect">
            <a:avLst/>
          </a:prstGeom>
          <a:noFill/>
          <a:extLst>
            <a:ext uri="{909E8E84-426E-40DD-AFC4-6F175D3DCCD1}">
              <a14:hiddenFill xmlns:a14="http://schemas.microsoft.com/office/drawing/2010/main">
                <a:solidFill>
                  <a:srgbClr val="FFFFFF"/>
                </a:solidFill>
              </a14:hiddenFill>
            </a:ext>
          </a:extLst>
        </p:spPr>
      </p:pic>
      <p:pic>
        <p:nvPicPr>
          <p:cNvPr id="15367" name="Picture 7">
            <a:extLst>
              <a:ext uri="{FF2B5EF4-FFF2-40B4-BE49-F238E27FC236}">
                <a16:creationId xmlns:a16="http://schemas.microsoft.com/office/drawing/2014/main" id="{221AB4BE-9468-54DB-1942-CEB9760E31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228600"/>
            <a:ext cx="1219200" cy="1524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E4134569-36B7-9D7E-A3A8-2FBD908E63AE}"/>
              </a:ext>
            </a:extLst>
          </p:cNvPr>
          <p:cNvSpPr txBox="1"/>
          <p:nvPr/>
        </p:nvSpPr>
        <p:spPr>
          <a:xfrm>
            <a:off x="6097588" y="211604"/>
            <a:ext cx="2489200" cy="646331"/>
          </a:xfrm>
          <a:prstGeom prst="rect">
            <a:avLst/>
          </a:prstGeom>
          <a:noFill/>
        </p:spPr>
        <p:txBody>
          <a:bodyPr wrap="square">
            <a:spAutoFit/>
          </a:bodyPr>
          <a:lstStyle/>
          <a:p>
            <a:r>
              <a:rPr lang="en-US" sz="3600" b="1" dirty="0" err="1">
                <a:solidFill>
                  <a:srgbClr val="FFFF99"/>
                </a:solidFill>
              </a:rPr>
              <a:t>أساليب</a:t>
            </a:r>
            <a:r>
              <a:rPr lang="en-US" sz="3600" b="1" dirty="0">
                <a:solidFill>
                  <a:srgbClr val="FFFF99"/>
                </a:solidFill>
              </a:rPr>
              <a:t> </a:t>
            </a:r>
            <a:r>
              <a:rPr lang="en-US" sz="3600" b="1" dirty="0" err="1">
                <a:solidFill>
                  <a:srgbClr val="FFFF99"/>
                </a:solidFill>
              </a:rPr>
              <a:t>الإقناع</a:t>
            </a:r>
            <a:endParaRPr lang="en-US" sz="3600" b="1" dirty="0">
              <a:solidFill>
                <a:srgbClr val="FFFF99"/>
              </a:solidFill>
            </a:endParaRPr>
          </a:p>
        </p:txBody>
      </p:sp>
    </p:spTree>
    <p:extLst>
      <p:ext uri="{BB962C8B-B14F-4D97-AF65-F5344CB8AC3E}">
        <p14:creationId xmlns:p14="http://schemas.microsoft.com/office/powerpoint/2010/main" val="167072776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68597753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القناعات</a:t>
            </a:r>
            <a:r>
              <a:rPr lang="ar-EG" sz="2800" b="1" kern="100" dirty="0">
                <a:effectLst/>
                <a:latin typeface="Calibri" panose="020F0502020204030204" pitchFamily="34" charset="0"/>
                <a:ea typeface="Calibri" panose="020F0502020204030204" pitchFamily="34" charset="0"/>
                <a:cs typeface="Arial" panose="020B0604020202020204" pitchFamily="34" charset="0"/>
              </a:rPr>
              <a:t>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Star: 12 Points 2">
            <a:extLst>
              <a:ext uri="{FF2B5EF4-FFF2-40B4-BE49-F238E27FC236}">
                <a16:creationId xmlns:a16="http://schemas.microsoft.com/office/drawing/2014/main" id="{BECA1377-7E66-A043-5EB4-BC1D45E3A209}"/>
              </a:ext>
            </a:extLst>
          </p:cNvPr>
          <p:cNvSpPr/>
          <p:nvPr/>
        </p:nvSpPr>
        <p:spPr>
          <a:xfrm>
            <a:off x="1016556" y="1367938"/>
            <a:ext cx="3222936" cy="2693424"/>
          </a:xfrm>
          <a:prstGeom prst="star1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t>القناعة </a:t>
            </a:r>
          </a:p>
          <a:p>
            <a:pPr algn="ctr" rtl="1"/>
            <a:r>
              <a:rPr lang="ar-EG" sz="2000" b="1" dirty="0">
                <a:effectLst/>
              </a:rPr>
              <a:t>هي الرضا باليسير من العطاء</a:t>
            </a:r>
            <a:endParaRPr lang="en-US" sz="2000" b="1" dirty="0"/>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الصحيح </a:t>
            </a:r>
            <a:r>
              <a:rPr lang="ar-EG" sz="3200" b="1" kern="100" dirty="0">
                <a:effectLst/>
                <a:latin typeface="Calibri" panose="020F0502020204030204" pitchFamily="34" charset="0"/>
                <a:ea typeface="Calibri" panose="020F0502020204030204" pitchFamily="34" charset="0"/>
                <a:cs typeface="Arial" panose="020B0604020202020204" pitchFamily="34" charset="0"/>
              </a:rPr>
              <a:t>يتم عرض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الحقائق بأدلتها وشواهدها </a:t>
            </a:r>
            <a:r>
              <a:rPr lang="ar-EG" sz="3200" b="1" kern="100" dirty="0">
                <a:effectLst/>
                <a:latin typeface="Calibri" panose="020F0502020204030204" pitchFamily="34" charset="0"/>
                <a:ea typeface="Calibri" panose="020F0502020204030204" pitchFamily="34" charset="0"/>
                <a:cs typeface="Arial" panose="020B0604020202020204" pitchFamily="34" charset="0"/>
              </a:rPr>
              <a:t>بطريقة عقلية سليمة </a:t>
            </a:r>
            <a:r>
              <a:rPr lang="ar-EG" sz="3200" b="1" kern="100" dirty="0">
                <a:solidFill>
                  <a:srgbClr val="4472C4"/>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خالية من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التسلط والخداع والإغراء والاستعطاف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وقد يكون فيه شيء من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التحفيز</a:t>
            </a:r>
            <a:r>
              <a:rPr lang="ar-EG" sz="3200" b="1" kern="100" dirty="0">
                <a:effectLst/>
                <a:latin typeface="Calibri" panose="020F0502020204030204" pitchFamily="34" charset="0"/>
                <a:ea typeface="Calibri" panose="020F0502020204030204" pitchFamily="34" charset="0"/>
                <a:cs typeface="Arial" panose="020B0604020202020204" pitchFamily="34" charset="0"/>
              </a:rPr>
              <a:t>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المنظم المدروس </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الذي يستخدم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وسائل مختلفة للتأثير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على آراء الآخرين وأفكارهم بحيث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يجعلهم يقبلون ويوافقون </a:t>
            </a:r>
            <a:r>
              <a:rPr lang="ar-EG" sz="2800" b="1" kern="100" dirty="0">
                <a:effectLst/>
                <a:latin typeface="Calibri" panose="020F0502020204030204" pitchFamily="34" charset="0"/>
                <a:ea typeface="Calibri" panose="020F0502020204030204" pitchFamily="34" charset="0"/>
                <a:cs typeface="Arial" panose="020B0604020202020204" pitchFamily="34" charset="0"/>
              </a:rPr>
              <a:t>على وجهة النظر في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موضوعٍ معين </a:t>
            </a:r>
            <a:r>
              <a:rPr lang="ar-EG" sz="2800" b="1" kern="100" dirty="0">
                <a:effectLst/>
                <a:latin typeface="Calibri" panose="020F0502020204030204" pitchFamily="34" charset="0"/>
                <a:ea typeface="Calibri" panose="020F0502020204030204" pitchFamily="34" charset="0"/>
                <a:cs typeface="Arial" panose="020B0604020202020204" pitchFamily="34" charset="0"/>
              </a:rPr>
              <a:t>، وذلك من خلال المعرفة النفسية والاجتماعية لذلك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الجمهور المستهدف</a:t>
            </a:r>
            <a:r>
              <a:rPr lang="ar-EG" sz="2800" b="1" kern="100" dirty="0">
                <a:effectLst/>
                <a:latin typeface="Calibri" panose="020F0502020204030204" pitchFamily="34" charset="0"/>
                <a:ea typeface="Calibri" panose="020F0502020204030204" pitchFamily="34" charset="0"/>
                <a:cs typeface="Arial" panose="020B0604020202020204" pitchFamily="34" charset="0"/>
              </a:rPr>
              <a:t>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8B2C87F2-6831-F9E1-3428-2ED3A1DCDF23}"/>
              </a:ext>
            </a:extLst>
          </p:cNvPr>
          <p:cNvSpPr/>
          <p:nvPr/>
        </p:nvSpPr>
        <p:spPr>
          <a:xfrm>
            <a:off x="7894320" y="2021840"/>
            <a:ext cx="1290320" cy="6096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مرسل</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4" name="Rectangle: Rounded Corners 3">
            <a:extLst>
              <a:ext uri="{FF2B5EF4-FFF2-40B4-BE49-F238E27FC236}">
                <a16:creationId xmlns:a16="http://schemas.microsoft.com/office/drawing/2014/main" id="{2E28ED39-460C-D83E-91BC-F7C06403CD4D}"/>
              </a:ext>
            </a:extLst>
          </p:cNvPr>
          <p:cNvSpPr/>
          <p:nvPr/>
        </p:nvSpPr>
        <p:spPr>
          <a:xfrm>
            <a:off x="3388955" y="2021840"/>
            <a:ext cx="1290320"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وسيلة</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5" name="Rectangle: Rounded Corners 4">
            <a:extLst>
              <a:ext uri="{FF2B5EF4-FFF2-40B4-BE49-F238E27FC236}">
                <a16:creationId xmlns:a16="http://schemas.microsoft.com/office/drawing/2014/main" id="{14CBA21D-1BB0-A0B7-39A2-699501D56523}"/>
              </a:ext>
            </a:extLst>
          </p:cNvPr>
          <p:cNvSpPr/>
          <p:nvPr/>
        </p:nvSpPr>
        <p:spPr>
          <a:xfrm>
            <a:off x="116839" y="3243007"/>
            <a:ext cx="1290320" cy="6096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هدف</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6" name="Rectangle: Rounded Corners 5">
            <a:extLst>
              <a:ext uri="{FF2B5EF4-FFF2-40B4-BE49-F238E27FC236}">
                <a16:creationId xmlns:a16="http://schemas.microsoft.com/office/drawing/2014/main" id="{FC996F84-7AE0-E77C-F8DB-D5E69E4F4013}"/>
              </a:ext>
            </a:extLst>
          </p:cNvPr>
          <p:cNvSpPr/>
          <p:nvPr/>
        </p:nvSpPr>
        <p:spPr>
          <a:xfrm>
            <a:off x="116839" y="3974527"/>
            <a:ext cx="1290320" cy="6096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مستقبل</a:t>
            </a:r>
            <a:endParaRPr lang="en-US" sz="2400" b="1" dirty="0">
              <a:ln w="0"/>
              <a:solidFill>
                <a:schemeClr val="tx1"/>
              </a:solidFill>
              <a:effectLst>
                <a:outerShdw blurRad="38100" dist="19050" dir="2700000" algn="tl" rotWithShape="0">
                  <a:schemeClr val="dk1">
                    <a:alpha val="40000"/>
                  </a:schemeClr>
                </a:outerShdw>
              </a:effectLst>
            </a:endParaRPr>
          </a:p>
        </p:txBody>
      </p:sp>
      <p:sp>
        <p:nvSpPr>
          <p:cNvPr id="14" name="Rectangle: Rounded Corners 13">
            <a:extLst>
              <a:ext uri="{FF2B5EF4-FFF2-40B4-BE49-F238E27FC236}">
                <a16:creationId xmlns:a16="http://schemas.microsoft.com/office/drawing/2014/main" id="{B1449E0A-1DEC-C4FF-6CD9-26A5E8F3147D}"/>
              </a:ext>
            </a:extLst>
          </p:cNvPr>
          <p:cNvSpPr/>
          <p:nvPr/>
        </p:nvSpPr>
        <p:spPr>
          <a:xfrm>
            <a:off x="10727771" y="3852607"/>
            <a:ext cx="1290320" cy="609600"/>
          </a:xfrm>
          <a:prstGeom prst="roundRect">
            <a:avLst/>
          </a:prstGeom>
          <a:solidFill>
            <a:srgbClr val="D9FFFF"/>
          </a:solidFill>
          <a:ln>
            <a:solidFill>
              <a:srgbClr val="71FFFF"/>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رسالة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79815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ونلاحظ من التعريف السابق أن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مدروس </a:t>
            </a:r>
            <a:r>
              <a:rPr lang="ar-EG" sz="2800" b="1" kern="100" dirty="0">
                <a:effectLst/>
                <a:latin typeface="Calibri" panose="020F0502020204030204" pitchFamily="34" charset="0"/>
                <a:ea typeface="Calibri" panose="020F0502020204030204" pitchFamily="34" charset="0"/>
                <a:cs typeface="Arial" panose="020B0604020202020204" pitchFamily="34" charset="0"/>
              </a:rPr>
              <a:t>ويقوم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أسس ثابتة</a:t>
            </a:r>
            <a:r>
              <a:rPr lang="ar-EG" sz="2800" b="1" kern="100" dirty="0">
                <a:effectLst/>
                <a:latin typeface="Calibri" panose="020F0502020204030204" pitchFamily="34" charset="0"/>
                <a:ea typeface="Calibri" panose="020F0502020204030204" pitchFamily="34" charset="0"/>
                <a:cs typeface="Arial" panose="020B0604020202020204" pitchFamily="34" charset="0"/>
              </a:rPr>
              <a:t>، ولكن  الأهم أن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يهدف إلى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التأثير</a:t>
            </a:r>
            <a:r>
              <a:rPr lang="ar-EG" sz="2800" b="1" kern="100" dirty="0">
                <a:effectLst/>
                <a:latin typeface="Calibri" panose="020F0502020204030204" pitchFamily="34" charset="0"/>
                <a:ea typeface="Calibri" panose="020F0502020204030204" pitchFamily="34" charset="0"/>
                <a:cs typeface="Arial" panose="020B0604020202020204" pitchFamily="34" charset="0"/>
              </a:rPr>
              <a:t> على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العقل والفكر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بهدف دفع الفرد أو الجمهور لتقبّل وجهة نظرنا </a:t>
            </a:r>
            <a:r>
              <a:rPr lang="ar-EG" sz="28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بينما تهدف الدعاية </a:t>
            </a:r>
            <a:r>
              <a:rPr lang="ar-EG" sz="2800" b="1" kern="100" dirty="0">
                <a:effectLst/>
                <a:latin typeface="Calibri" panose="020F0502020204030204" pitchFamily="34" charset="0"/>
                <a:ea typeface="Calibri" panose="020F0502020204030204" pitchFamily="34" charset="0"/>
                <a:cs typeface="Arial" panose="020B0604020202020204" pitchFamily="34" charset="0"/>
              </a:rPr>
              <a:t>إلى التأثير بشكل مباشر على </a:t>
            </a:r>
            <a:r>
              <a:rPr lang="ar-EG" sz="28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عواطف ومشاعر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ذلك الجمهور.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474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مهارة الإقناع اصطلاحًا 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a:t>
            </a:r>
            <a:r>
              <a:rPr lang="ar-EG" sz="3200" b="1" u="sng"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عمليات فكرية وشكلية</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2353DFA9-C869-FC03-6DF2-2F3BF420B28A}"/>
              </a:ext>
            </a:extLst>
          </p:cNvPr>
          <p:cNvSpPr/>
          <p:nvPr/>
        </p:nvSpPr>
        <p:spPr>
          <a:xfrm>
            <a:off x="5532645" y="3657600"/>
            <a:ext cx="2926080"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الجهد المنظم المدروس </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التمكن</a:t>
            </a:r>
            <a:r>
              <a:rPr lang="ar-EG" sz="3200" b="1" kern="100" dirty="0">
                <a:effectLst/>
                <a:latin typeface="Calibri" panose="020F0502020204030204" pitchFamily="34" charset="0"/>
                <a:ea typeface="Calibri" panose="020F0502020204030204" pitchFamily="34" charset="0"/>
                <a:cs typeface="Arial" panose="020B0604020202020204" pitchFamily="34" charset="0"/>
              </a:rPr>
              <a:t>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إتقانه</a:t>
            </a:r>
            <a:r>
              <a:rPr lang="ar-EG" sz="3200" b="1" kern="100" dirty="0">
                <a:latin typeface="Calibri" panose="020F0502020204030204" pitchFamily="34" charset="0"/>
                <a:ea typeface="Calibri" panose="020F0502020204030204" pitchFamily="34" charset="0"/>
                <a:cs typeface="Arial" panose="020B0604020202020204" pitchFamily="34" charset="0"/>
              </a:rPr>
              <a:t> بحرفية وبمستوى عال من </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الدقة</a:t>
            </a:r>
            <a:r>
              <a:rPr lang="ar-EG" sz="3200" b="1" kern="100" dirty="0">
                <a:latin typeface="Calibri" panose="020F0502020204030204" pitchFamily="34" charset="0"/>
                <a:ea typeface="Calibri" panose="020F0502020204030204" pitchFamily="34" charset="0"/>
                <a:cs typeface="Arial" panose="020B0604020202020204" pitchFamily="34" charset="0"/>
              </a:rPr>
              <a:t>، وب</a:t>
            </a:r>
            <a:r>
              <a:rPr lang="ar-EG" sz="3200" b="1" kern="100" dirty="0">
                <a:solidFill>
                  <a:srgbClr val="4472C4"/>
                </a:solidFill>
                <a:latin typeface="Calibri" panose="020F0502020204030204" pitchFamily="34" charset="0"/>
                <a:ea typeface="Calibri" panose="020F0502020204030204" pitchFamily="34" charset="0"/>
                <a:cs typeface="Arial" panose="020B0604020202020204" pitchFamily="34" charset="0"/>
              </a:rPr>
              <a:t>أقل جهد ووقت </a:t>
            </a:r>
            <a:r>
              <a:rPr lang="ar-EG" sz="3200" b="1" kern="100" dirty="0">
                <a:latin typeface="Calibri" panose="020F0502020204030204" pitchFamily="34" charset="0"/>
                <a:ea typeface="Calibri" panose="020F0502020204030204" pitchFamily="34" charset="0"/>
                <a:cs typeface="Arial" panose="020B0604020202020204" pitchFamily="34" charset="0"/>
              </a:rPr>
              <a:t>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37D38403-C5AA-3BE8-CB30-D0E1EDAEB390}"/>
              </a:ext>
            </a:extLst>
          </p:cNvPr>
          <p:cNvSpPr/>
          <p:nvPr/>
        </p:nvSpPr>
        <p:spPr>
          <a:xfrm>
            <a:off x="5720079" y="2517834"/>
            <a:ext cx="17632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المهارة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العمليات العقلية </a:t>
            </a:r>
            <a:r>
              <a:rPr lang="ar-EG" sz="3200" b="1" kern="100" dirty="0">
                <a:effectLst/>
                <a:latin typeface="Calibri" panose="020F0502020204030204" pitchFamily="34" charset="0"/>
                <a:ea typeface="Calibri" panose="020F0502020204030204" pitchFamily="34" charset="0"/>
                <a:cs typeface="Arial" panose="020B0604020202020204" pitchFamily="34" charset="0"/>
              </a:rPr>
              <a:t>من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تخيل وتذكر وتصور، والفهم </a:t>
            </a:r>
            <a:r>
              <a:rPr lang="ar-EG" sz="32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E61357-7885-BD3C-1F62-34453FA71447}"/>
              </a:ext>
            </a:extLst>
          </p:cNvPr>
          <p:cNvSpPr/>
          <p:nvPr/>
        </p:nvSpPr>
        <p:spPr>
          <a:xfrm>
            <a:off x="1799509" y="2456874"/>
            <a:ext cx="2595216"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مهارات التفكير الدنيا </a:t>
            </a:r>
            <a:r>
              <a:rPr lang="ar-EG" sz="2400" b="1" kern="100" dirty="0">
                <a:solidFill>
                  <a:srgbClr val="7030A0"/>
                </a:solidFill>
                <a:effectLst/>
                <a:latin typeface="Calibri" panose="020F0502020204030204" pitchFamily="34" charset="0"/>
                <a:ea typeface="Calibri" panose="020F0502020204030204" pitchFamily="34" charset="0"/>
                <a:cs typeface="Arial" panose="020B0604020202020204" pitchFamily="34" charset="0"/>
              </a:rPr>
              <a:t>وبعضها متوسطة وعليا</a:t>
            </a:r>
            <a:endParaRPr lang="en-US" sz="2400" b="1" dirty="0">
              <a:ln w="0"/>
              <a:solidFill>
                <a:srgbClr val="7030A0"/>
              </a:solidFill>
              <a:effectLst>
                <a:outerShdw blurRad="38100" dist="19050" dir="2700000" algn="tl" rotWithShape="0">
                  <a:schemeClr val="dk1">
                    <a:alpha val="40000"/>
                  </a:schemeClr>
                </a:outerShdw>
              </a:effectLst>
            </a:endParaRPr>
          </a:p>
        </p:txBody>
      </p:sp>
      <p:pic>
        <p:nvPicPr>
          <p:cNvPr id="12" name="Picture 11">
            <a:extLst>
              <a:ext uri="{FF2B5EF4-FFF2-40B4-BE49-F238E27FC236}">
                <a16:creationId xmlns:a16="http://schemas.microsoft.com/office/drawing/2014/main" id="{4E0A57C0-76D9-74AC-BF67-8A54A36B0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018" y="4379638"/>
            <a:ext cx="3469707" cy="2478362"/>
          </a:xfrm>
          <a:prstGeom prst="rect">
            <a:avLst/>
          </a:prstGeom>
        </p:spPr>
      </p:pic>
    </p:spTree>
    <p:extLst>
      <p:ext uri="{BB962C8B-B14F-4D97-AF65-F5344CB8AC3E}">
        <p14:creationId xmlns:p14="http://schemas.microsoft.com/office/powerpoint/2010/main" val="285669885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815952" y="244342"/>
            <a:ext cx="1228094" cy="579660"/>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17FDE70D-52B0-0984-9D77-5E2340742A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767" y="0"/>
            <a:ext cx="9148465" cy="6858000"/>
          </a:xfrm>
          <a:prstGeom prst="rect">
            <a:avLst/>
          </a:prstGeom>
        </p:spPr>
      </p:pic>
    </p:spTree>
    <p:extLst>
      <p:ext uri="{BB962C8B-B14F-4D97-AF65-F5344CB8AC3E}">
        <p14:creationId xmlns:p14="http://schemas.microsoft.com/office/powerpoint/2010/main" val="8137479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يبتكر ويبدع ويركب</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يُعمِل النسب والتناسب والمنطق المترابط، ويمكنه أن </a:t>
            </a:r>
            <a:r>
              <a:rPr lang="ar-EG" sz="32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يقيم</a:t>
            </a:r>
            <a:r>
              <a:rPr lang="ar-EG" sz="3200" b="1" kern="100" dirty="0">
                <a:effectLst/>
                <a:latin typeface="Calibri" panose="020F0502020204030204" pitchFamily="34" charset="0"/>
                <a:ea typeface="Calibri" panose="020F0502020204030204" pitchFamily="34" charset="0"/>
                <a:cs typeface="Arial" panose="020B0604020202020204" pitchFamily="34" charset="0"/>
              </a:rPr>
              <a:t>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735B4D3-EDCD-D56E-B8F0-C6F35A48172B}"/>
              </a:ext>
            </a:extLst>
          </p:cNvPr>
          <p:cNvSpPr/>
          <p:nvPr/>
        </p:nvSpPr>
        <p:spPr>
          <a:xfrm>
            <a:off x="1992549" y="2477194"/>
            <a:ext cx="2595216"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مهارات التفكير العليا</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الاستجابة المستهدفة </a:t>
            </a:r>
            <a:r>
              <a:rPr lang="ar-EG" sz="3200" b="1" kern="100" dirty="0">
                <a:effectLst/>
                <a:latin typeface="Calibri" panose="020F0502020204030204" pitchFamily="34" charset="0"/>
                <a:ea typeface="Calibri" panose="020F0502020204030204" pitchFamily="34" charset="0"/>
                <a:cs typeface="Arial" panose="020B0604020202020204" pitchFamily="34" charset="0"/>
              </a:rPr>
              <a:t>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FA692345-900B-FD1A-F8F1-AACC12426E76}"/>
              </a:ext>
            </a:extLst>
          </p:cNvPr>
          <p:cNvSpPr/>
          <p:nvPr/>
        </p:nvSpPr>
        <p:spPr>
          <a:xfrm>
            <a:off x="3820159" y="5080494"/>
            <a:ext cx="121464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الهدف</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9307CB92-E424-1274-9A6D-185E9D8D9FCB}"/>
              </a:ext>
            </a:extLst>
          </p:cNvPr>
          <p:cNvSpPr/>
          <p:nvPr/>
        </p:nvSpPr>
        <p:spPr>
          <a:xfrm>
            <a:off x="10513780" y="3691920"/>
            <a:ext cx="136704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ويعد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الإقناع والتأثير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ممارسة بين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طرفين</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أحدٌها يريد التأثير في الآخر، ولما كانت هذه الممارسة أمراً قائمًا في الحياة البشرية منذ نشأتها وعلى اختلاف أماكن وجودها وتنوعها، وفي مختلف أطرها وتركيباتها الاجتماعية، فإن الاهتمام به جاء على قدر ذلك إذ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نلحظ تناوله في علوم وتخصصات متعددة</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DD240726-723E-A882-1D67-59DA9CF2E9C7}"/>
              </a:ext>
            </a:extLst>
          </p:cNvPr>
          <p:cNvSpPr/>
          <p:nvPr/>
        </p:nvSpPr>
        <p:spPr>
          <a:xfrm>
            <a:off x="3468699" y="1827015"/>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مرسل ومستقبل (شخص مؤثر وشخص متأثر)</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08689686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075155"/>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وبالنظر المتأني إلى بعض الاهتمامات العلمية والبحثية في أساليب الإقناع والتأثير وممارساته، فإننا نجد أن الخلفيات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الفكرية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والعقدية </a:t>
            </a:r>
          </a:p>
          <a:p>
            <a:pPr marL="628650" algn="just" rtl="1">
              <a:lnSpc>
                <a:spcPct val="150000"/>
              </a:lnSpc>
            </a:pPr>
            <a:r>
              <a:rPr lang="ar-EG" sz="2400" b="1" kern="100" dirty="0">
                <a:effectLst/>
                <a:latin typeface="Calibri" panose="020F0502020204030204" pitchFamily="34" charset="0"/>
                <a:ea typeface="Calibri" panose="020F0502020204030204" pitchFamily="34" charset="0"/>
                <a:cs typeface="Arial" panose="020B0604020202020204" pitchFamily="34" charset="0"/>
              </a:rPr>
              <a:t>والثقافية </a:t>
            </a:r>
          </a:p>
          <a:p>
            <a:pPr marL="1484313"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تؤثر تأثيرًا بالغًا في ذلك</a:t>
            </a:r>
            <a:r>
              <a:rPr lang="ar-EG" sz="2400" b="1" kern="100" dirty="0">
                <a:latin typeface="Calibri" panose="020F0502020204030204" pitchFamily="34" charset="0"/>
                <a:ea typeface="Calibri" panose="020F0502020204030204" pitchFamily="34" charset="0"/>
                <a:cs typeface="Arial" panose="020B0604020202020204" pitchFamily="34" charset="0"/>
              </a:rPr>
              <a:t>.</a:t>
            </a: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الإقناع والتأثير</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63101CFD-AB3B-C7B6-0065-516FC49172C4}"/>
              </a:ext>
            </a:extLst>
          </p:cNvPr>
          <p:cNvSpPr/>
          <p:nvPr/>
        </p:nvSpPr>
        <p:spPr>
          <a:xfrm>
            <a:off x="2222515" y="3480423"/>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ما قد يؤثر في بلد ما، قد لا يؤثر في بلدٍ أخرى</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94413279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a:t>
            </a:r>
            <a:r>
              <a:rPr lang="ar-EG" sz="2800" b="1" kern="1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إضافة حالة نفسية للمتلقي </a:t>
            </a:r>
            <a:r>
              <a:rPr lang="ar-EG" sz="2800" b="1" kern="100" dirty="0">
                <a:effectLst/>
                <a:latin typeface="Calibri" panose="020F0502020204030204" pitchFamily="34" charset="0"/>
                <a:ea typeface="Calibri" panose="020F0502020204030204" pitchFamily="34" charset="0"/>
                <a:cs typeface="Arial" panose="020B0604020202020204" pitchFamily="34" charset="0"/>
              </a:rPr>
              <a:t>تكون ناتجة عن إضافة أفكار جديدة لديه، تسهم بشكل أساسي في </a:t>
            </a:r>
            <a:r>
              <a:rPr lang="ar-EG" sz="2800" b="1" kern="100" dirty="0">
                <a:solidFill>
                  <a:srgbClr val="4472C4"/>
                </a:solidFill>
                <a:effectLst/>
                <a:latin typeface="Calibri" panose="020F0502020204030204" pitchFamily="34" charset="0"/>
                <a:ea typeface="Calibri" panose="020F0502020204030204" pitchFamily="34" charset="0"/>
                <a:cs typeface="Arial" panose="020B0604020202020204" pitchFamily="34" charset="0"/>
              </a:rPr>
              <a:t>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48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يجب أن نعلم أن نتيجة التأثر يحدث الانفعال في العقل والقلب وتحرك المشاعر والعواطف وتتم عملية الاستجابة التي تُقرأ من خلال السلوك الناتج، وهنا نلاحظ أن القبول أقرب للإقناع لكن الانفعال قد يكون موافقة للمؤثر وقد يكون بعكسه هذا يدل على أن الإقناع لا بد له من التأثير لتحقيق الغاية المطلوبة من كامل عملية الإقناع.</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135501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5275483"/>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12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يشكل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a:t>
            </a:r>
            <a:r>
              <a:rPr lang="ar-EG" sz="2800" b="1" kern="100" dirty="0">
                <a:effectLst/>
                <a:latin typeface="Calibri" panose="020F0502020204030204" pitchFamily="34" charset="0"/>
                <a:ea typeface="Calibri" panose="020F0502020204030204" pitchFamily="34" charset="0"/>
                <a:cs typeface="Arial" panose="020B0604020202020204" pitchFamily="34" charset="0"/>
              </a:rPr>
              <a:t> ركيزة هامة من ركائز العمل، إذ أنه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يهدف إلى التأثير </a:t>
            </a:r>
            <a:r>
              <a:rPr lang="ar-EG" sz="2800" b="1" kern="100" dirty="0">
                <a:effectLst/>
                <a:latin typeface="Calibri" panose="020F0502020204030204" pitchFamily="34" charset="0"/>
                <a:ea typeface="Calibri" panose="020F0502020204030204" pitchFamily="34" charset="0"/>
                <a:cs typeface="Arial" panose="020B0604020202020204" pitchFamily="34" charset="0"/>
              </a:rPr>
              <a:t>في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تكوين</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الرأي العام وتغيير المعتقد والموقف والسلوك </a:t>
            </a:r>
            <a:r>
              <a:rPr lang="ar-EG" sz="2800" b="1" kern="100" dirty="0">
                <a:effectLst/>
                <a:latin typeface="Calibri" panose="020F0502020204030204" pitchFamily="34" charset="0"/>
                <a:ea typeface="Calibri" panose="020F0502020204030204" pitchFamily="34" charset="0"/>
                <a:cs typeface="Arial" panose="020B0604020202020204" pitchFamily="34" charset="0"/>
              </a:rPr>
              <a:t>لدى الآخرين.</a:t>
            </a:r>
          </a:p>
          <a:p>
            <a:pPr lvl="0" algn="just" rtl="1">
              <a:lnSpc>
                <a:spcPct val="150000"/>
              </a:lnSpc>
            </a:pPr>
            <a:endParaRPr lang="ar-EG" sz="1400" b="1"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ولابد من الإشارة هنا إلى أن الإقناع يتلخص في استطاعة الفرد أو المجموعة تغيير معتقد إنسان أو جمهور ما </a:t>
            </a:r>
            <a:r>
              <a:rPr lang="ar-EG" sz="2800" b="1" kern="100" dirty="0">
                <a:solidFill>
                  <a:srgbClr val="C00000"/>
                </a:solidFill>
                <a:effectLst/>
                <a:highlight>
                  <a:srgbClr val="71FFFF"/>
                </a:highlight>
                <a:latin typeface="Calibri" panose="020F0502020204030204" pitchFamily="34" charset="0"/>
                <a:ea typeface="Calibri" panose="020F0502020204030204" pitchFamily="34" charset="0"/>
                <a:cs typeface="Arial" panose="020B0604020202020204" pitchFamily="34" charset="0"/>
              </a:rPr>
              <a:t>تجاه قضية معينة </a:t>
            </a:r>
            <a:r>
              <a:rPr lang="ar-EG" sz="2800" b="1" kern="100" dirty="0">
                <a:effectLst/>
                <a:latin typeface="Calibri" panose="020F0502020204030204" pitchFamily="34" charset="0"/>
                <a:ea typeface="Calibri" panose="020F0502020204030204" pitchFamily="34" charset="0"/>
                <a:cs typeface="Arial" panose="020B0604020202020204" pitchFamily="34" charset="0"/>
              </a:rPr>
              <a:t>أو تنظيم أو شخص محدد، وعندها سيتغير موقف المتلقي ومن ثم سلوكه لتصب كل تصرفاته في الأهداف المرسومة له وفق الغايات المنشودة.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4E38D889-FA50-555F-55AD-ACAF91049836}"/>
              </a:ext>
            </a:extLst>
          </p:cNvPr>
          <p:cNvSpPr/>
          <p:nvPr/>
        </p:nvSpPr>
        <p:spPr>
          <a:xfrm>
            <a:off x="2508492" y="5753577"/>
            <a:ext cx="2874725" cy="593165"/>
          </a:xfrm>
          <a:prstGeom prst="round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n w="0"/>
                <a:solidFill>
                  <a:schemeClr val="tx1"/>
                </a:solidFill>
                <a:effectLst>
                  <a:outerShdw blurRad="38100" dist="19050" dir="2700000" algn="tl" rotWithShape="0">
                    <a:schemeClr val="dk1">
                      <a:alpha val="40000"/>
                    </a:schemeClr>
                  </a:outerShdw>
                </a:effectLst>
              </a:rPr>
              <a:t>مثال: </a:t>
            </a:r>
            <a:r>
              <a:rPr lang="ar-EG" sz="2400" b="1" dirty="0">
                <a:ln w="0"/>
                <a:solidFill>
                  <a:schemeClr val="tx1"/>
                </a:solidFill>
                <a:effectLst>
                  <a:outerShdw blurRad="38100" dist="19050" dir="2700000" algn="tl" rotWithShape="0">
                    <a:schemeClr val="dk1">
                      <a:alpha val="40000"/>
                    </a:schemeClr>
                  </a:outerShdw>
                </a:effectLst>
                <a:highlight>
                  <a:srgbClr val="71FFFF"/>
                </a:highlight>
              </a:rPr>
              <a:t>حملات تنظيم الأسرة</a:t>
            </a:r>
            <a:endParaRPr lang="en-US" sz="2400" b="1" dirty="0">
              <a:ln w="0"/>
              <a:solidFill>
                <a:schemeClr val="tx1"/>
              </a:solidFill>
              <a:effectLst>
                <a:outerShdw blurRad="38100" dist="19050" dir="2700000" algn="tl" rotWithShape="0">
                  <a:schemeClr val="dk1">
                    <a:alpha val="40000"/>
                  </a:schemeClr>
                </a:outerShdw>
              </a:effectLst>
              <a:highlight>
                <a:srgbClr val="71FFFF"/>
              </a:highlight>
            </a:endParaRPr>
          </a:p>
        </p:txBody>
      </p:sp>
    </p:spTree>
    <p:extLst>
      <p:ext uri="{BB962C8B-B14F-4D97-AF65-F5344CB8AC3E}">
        <p14:creationId xmlns:p14="http://schemas.microsoft.com/office/powerpoint/2010/main" val="76726815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يحصل </a:t>
            </a:r>
            <a:r>
              <a:rPr lang="ar-EG" sz="28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تأثير سلوكي </a:t>
            </a:r>
            <a:r>
              <a:rPr lang="ar-EG" sz="2800" b="1" kern="100" dirty="0">
                <a:effectLst/>
                <a:latin typeface="Calibri" panose="020F0502020204030204" pitchFamily="34" charset="0"/>
                <a:ea typeface="Calibri" panose="020F0502020204030204" pitchFamily="34" charset="0"/>
                <a:cs typeface="Arial" panose="020B0604020202020204" pitchFamily="34" charset="0"/>
              </a:rPr>
              <a:t>بالإتيان أو الترك دون إقناع أو قناعة مثلًا فرض التغيير على الآخر بالإكراه، فقد يترك إنسان ما أمرًا لخوفه من العقوبة، وفي أي فرصة يأمن فيها يأتيه، وهنا تأكيد على أهمية التأثير المرتبط بالإقناع لأنها أبقى وأرسخ حتى لو زالت أو غابت المؤثرات الدافعة أو المانعة.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809855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يراد بالتأثير حصول قناعة، فيحصل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العكسي للمقصود الأصلي</a:t>
            </a:r>
            <a:r>
              <a:rPr lang="ar-EG" sz="2800" b="1" kern="100" dirty="0">
                <a:effectLst/>
                <a:latin typeface="Calibri" panose="020F0502020204030204" pitchFamily="34" charset="0"/>
                <a:ea typeface="Calibri" panose="020F0502020204030204" pitchFamily="34" charset="0"/>
                <a:cs typeface="Arial" panose="020B0604020202020204" pitchFamily="34" charset="0"/>
              </a:rPr>
              <a:t>، فالضغط غير المنضبط لإتيان مأمور أو ترك منهي مع عدم سلوك سبل الإقناع في ذلك قد يؤدي إلى عكس المراد، مثاله دفع الطالب إلى التعليم في المدارس أو غيرها بالضرب والإيذاء قد يؤدي بالطالب إلى الترك، والإعراض مع أهمية الأمر وقيمته لذلك كله جاء الربط بين الإقناع والتأثير.</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98F3AC2A-2D7B-AA5F-FFA2-D3A7479E1935}"/>
              </a:ext>
            </a:extLst>
          </p:cNvPr>
          <p:cNvSpPr/>
          <p:nvPr/>
        </p:nvSpPr>
        <p:spPr>
          <a:xfrm>
            <a:off x="1630612" y="1727200"/>
            <a:ext cx="5181585" cy="786833"/>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يحدث تأثير عكس الهدف الذي تم التخطيط له </a:t>
            </a:r>
          </a:p>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مثل شراء منتج فيحدث مقاطعة </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4641790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16281" y="1233170"/>
            <a:ext cx="9932720"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الإقناع </a:t>
            </a:r>
            <a:r>
              <a:rPr lang="ar-EG" sz="2800" b="1" kern="1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فِكر و</a:t>
            </a: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تأثير</a:t>
            </a:r>
          </a:p>
          <a:p>
            <a:pPr lvl="0" algn="just" rtl="1">
              <a:lnSpc>
                <a:spcPct val="150000"/>
              </a:lnSpc>
            </a:pP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مما سبق تبين أن الإقناع هو عمليات فكرية وشكلية، يحاول فيها أحد الطرفين التأثير على الآخر وإخضاعه لفكره ورأيه من خلال مناشدة العقل أو العاطفة أو الأخلاق حيث يعتبر أكثر الناس أن مناشدة العقل هي المعيار الذهني للإقناع، فشعورنا يكون أفضل تجاه القرار الذي يمكن أن نقول عنه "هذا معقول"، وكثيرًا من الأحيان ما تكون مناشدة العقل هي الأقوى والأكثر إقناعًا.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11705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a:t>
            </a:r>
            <a:r>
              <a:rPr lang="ar-EG" altLang="en-US" sz="2400" b="1" kern="100" dirty="0">
                <a:latin typeface="Calibri" panose="020F0502020204030204" pitchFamily="34" charset="0"/>
                <a:cs typeface="Arial" panose="020B0604020202020204" pitchFamily="34" charset="0"/>
              </a:rPr>
              <a:t>إ</a:t>
            </a:r>
            <a:r>
              <a:rPr lang="ar-SA" altLang="en-US" sz="2400" b="1" kern="100" dirty="0" err="1">
                <a:latin typeface="Calibri" panose="020F0502020204030204" pitchFamily="34" charset="0"/>
                <a:cs typeface="Arial" panose="020B0604020202020204" pitchFamily="34" charset="0"/>
              </a:rPr>
              <a:t>لى</a:t>
            </a:r>
            <a:r>
              <a:rPr lang="ar-SA" altLang="en-US" sz="2400" b="1" kern="100" dirty="0">
                <a:latin typeface="Calibri" panose="020F0502020204030204" pitchFamily="34" charset="0"/>
                <a:cs typeface="Arial" panose="020B0604020202020204" pitchFamily="34" charset="0"/>
              </a:rPr>
              <a:t> استنتاج الأمور بنفسه وبالتالي </a:t>
            </a:r>
            <a:r>
              <a:rPr lang="ar-EG" altLang="en-US" sz="2400" b="1" kern="100" dirty="0">
                <a:latin typeface="Calibri" panose="020F0502020204030204" pitchFamily="34" charset="0"/>
                <a:cs typeface="Arial" panose="020B0604020202020204" pitchFamily="34" charset="0"/>
              </a:rPr>
              <a:t>إ</a:t>
            </a:r>
            <a:r>
              <a:rPr lang="ar-SA" altLang="en-US" sz="2400" b="1" kern="100" dirty="0" err="1">
                <a:latin typeface="Calibri" panose="020F0502020204030204" pitchFamily="34" charset="0"/>
                <a:cs typeface="Arial" panose="020B0604020202020204" pitchFamily="34" charset="0"/>
              </a:rPr>
              <a:t>لى</a:t>
            </a:r>
            <a:r>
              <a:rPr lang="ar-SA" altLang="en-US" sz="2400" b="1" kern="100" dirty="0">
                <a:latin typeface="Calibri" panose="020F0502020204030204" pitchFamily="34" charset="0"/>
                <a:cs typeface="Arial" panose="020B0604020202020204" pitchFamily="34" charset="0"/>
              </a:rPr>
              <a:t>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10" descr="A screenshot of a computer screen&#10;&#10;Description automatically generated">
            <a:extLst>
              <a:ext uri="{FF2B5EF4-FFF2-40B4-BE49-F238E27FC236}">
                <a16:creationId xmlns:a16="http://schemas.microsoft.com/office/drawing/2014/main" id="{7B3970B3-245F-84F5-E95E-9C40A5E474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57974" y="1141594"/>
            <a:ext cx="8008824" cy="5112015"/>
          </a:xfrm>
        </p:spPr>
      </p:pic>
      <p:sp>
        <p:nvSpPr>
          <p:cNvPr id="12" name="Rectangle 11">
            <a:extLst>
              <a:ext uri="{FF2B5EF4-FFF2-40B4-BE49-F238E27FC236}">
                <a16:creationId xmlns:a16="http://schemas.microsoft.com/office/drawing/2014/main" id="{DFC0D0B6-C728-9533-BE52-4A34F3A8B5F5}"/>
              </a:ext>
            </a:extLst>
          </p:cNvPr>
          <p:cNvSpPr/>
          <p:nvPr/>
        </p:nvSpPr>
        <p:spPr>
          <a:xfrm>
            <a:off x="1674426" y="1259889"/>
            <a:ext cx="2149433"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sz="2800" b="1" spc="50" dirty="0">
                <a:ln w="0">
                  <a:solidFill>
                    <a:schemeClr val="bg1"/>
                  </a:solidFill>
                </a:ln>
                <a:solidFill>
                  <a:schemeClr val="bg1"/>
                </a:solidFill>
                <a:effectLst>
                  <a:innerShdw blurRad="63500" dist="50800" dir="13500000">
                    <a:srgbClr val="000000">
                      <a:alpha val="50000"/>
                    </a:srgbClr>
                  </a:innerShdw>
                </a:effectLst>
              </a:rPr>
              <a:t>المباشر</a:t>
            </a:r>
            <a:endParaRPr lang="en-US" sz="2800"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3" name="Rectangle 12">
            <a:extLst>
              <a:ext uri="{FF2B5EF4-FFF2-40B4-BE49-F238E27FC236}">
                <a16:creationId xmlns:a16="http://schemas.microsoft.com/office/drawing/2014/main" id="{C3A48A06-2B11-2A2A-58B0-737F4E5C9983}"/>
              </a:ext>
            </a:extLst>
          </p:cNvPr>
          <p:cNvSpPr/>
          <p:nvPr/>
        </p:nvSpPr>
        <p:spPr>
          <a:xfrm>
            <a:off x="5194241" y="3546355"/>
            <a:ext cx="1289691" cy="661016"/>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ar-EG" b="1" spc="50" dirty="0">
                <a:ln w="0">
                  <a:solidFill>
                    <a:schemeClr val="bg1"/>
                  </a:solidFill>
                </a:ln>
                <a:solidFill>
                  <a:schemeClr val="bg1"/>
                </a:solidFill>
                <a:effectLst>
                  <a:innerShdw blurRad="63500" dist="50800" dir="13500000">
                    <a:srgbClr val="000000">
                      <a:alpha val="50000"/>
                    </a:srgbClr>
                  </a:innerShdw>
                </a:effectLst>
              </a:rPr>
              <a:t>غير المباشر</a:t>
            </a:r>
            <a:endParaRPr lang="en-US" b="1" spc="50" dirty="0">
              <a:ln w="0">
                <a:solidFill>
                  <a:schemeClr val="bg1"/>
                </a:solidFill>
              </a:ln>
              <a:solidFill>
                <a:schemeClr val="bg1"/>
              </a:solidFill>
              <a:effectLst>
                <a:innerShdw blurRad="63500" dist="50800" dir="13500000">
                  <a:srgbClr val="000000">
                    <a:alpha val="50000"/>
                  </a:srgbClr>
                </a:innerShdw>
              </a:effectLst>
            </a:endParaRPr>
          </a:p>
        </p:txBody>
      </p:sp>
      <p:sp>
        <p:nvSpPr>
          <p:cNvPr id="14" name="Explosion: 14 Points 13">
            <a:extLst>
              <a:ext uri="{FF2B5EF4-FFF2-40B4-BE49-F238E27FC236}">
                <a16:creationId xmlns:a16="http://schemas.microsoft.com/office/drawing/2014/main" id="{4EE6C524-4F21-B099-5E0A-CF65E1F2F5CD}"/>
              </a:ext>
            </a:extLst>
          </p:cNvPr>
          <p:cNvSpPr/>
          <p:nvPr/>
        </p:nvSpPr>
        <p:spPr>
          <a:xfrm>
            <a:off x="9691047" y="2220685"/>
            <a:ext cx="2383737" cy="2398815"/>
          </a:xfrm>
          <a:prstGeom prst="irregularSeal2">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تلخيص</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83216744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34290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lose-up of gears&#10;&#10;Description automatically generated">
            <a:extLst>
              <a:ext uri="{FF2B5EF4-FFF2-40B4-BE49-F238E27FC236}">
                <a16:creationId xmlns:a16="http://schemas.microsoft.com/office/drawing/2014/main" id="{5F7D0BD2-9F45-BCD0-9BFB-A6539B8636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885" y="1722144"/>
            <a:ext cx="7741722" cy="3928171"/>
          </a:xfrm>
          <a:prstGeom prst="rect">
            <a:avLst/>
          </a:prstGeom>
        </p:spPr>
      </p:pic>
    </p:spTree>
    <p:extLst>
      <p:ext uri="{BB962C8B-B14F-4D97-AF65-F5344CB8AC3E}">
        <p14:creationId xmlns:p14="http://schemas.microsoft.com/office/powerpoint/2010/main" val="4098307494"/>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endParaRPr lang="ar-EG" altLang="en-US" sz="1800" b="1" kern="100" dirty="0">
              <a:latin typeface="Calibri" panose="020F0502020204030204" pitchFamily="34" charset="0"/>
              <a:cs typeface="Arial" panose="020B0604020202020204" pitchFamily="34" charset="0"/>
            </a:endParaRPr>
          </a:p>
          <a:p>
            <a:pPr algn="just" rtl="1" eaLnBrk="1" hangingPunct="1">
              <a:lnSpc>
                <a:spcPct val="90000"/>
              </a:lnSpc>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إن أي تفاعل بين أي شخصين أو جهتين مختلفتين يعتبر بالدرجة الأولى اتصالاً ، وهذا الاتصال يتم من أجل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إيصال المعلومات،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تغيير المواقف والأساليب، </a:t>
            </a:r>
          </a:p>
          <a:p>
            <a:pPr marL="51117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أو تحريك الأطراف الأخرى لتلبية حاجة ما أو تنفيذ أمر معين.</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وهناك العديد من التقسيمات التي تحتويها عملية الاتصال، وتتكون من العناصر التالية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الإرسال والاستقبال : الفهم ، الإدراك ، والوعي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وضع وفك الرمـوز : التفكير ، والتحليل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الإحســــاس : المشاعر ، والعواطف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التـحـكـــم : الإرادة ، اتخاذ القرارات .</a:t>
            </a:r>
          </a:p>
          <a:p>
            <a:pPr marL="225425"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جـهـاز الارتكاز : الجسم .</a:t>
            </a:r>
          </a:p>
          <a:p>
            <a:pPr marL="0" indent="0" algn="just" rtl="1" eaLnBrk="1" hangingPunct="1">
              <a:lnSpc>
                <a:spcPct val="90000"/>
              </a:lnSpc>
              <a:buNone/>
            </a:pPr>
            <a:r>
              <a:rPr lang="ar-EG" altLang="en-US" b="1" kern="100" dirty="0">
                <a:latin typeface="Calibri" panose="020F0502020204030204" pitchFamily="34" charset="0"/>
                <a:cs typeface="Arial" panose="020B0604020202020204" pitchFamily="34" charset="0"/>
              </a:rPr>
              <a:t> </a:t>
            </a:r>
          </a:p>
          <a:p>
            <a:pPr marL="0" indent="0" algn="just" rtl="1" eaLnBrk="1" hangingPunct="1">
              <a:lnSpc>
                <a:spcPct val="90000"/>
              </a:lnSpc>
              <a:buNone/>
            </a:pP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28" name="Picture 4">
            <a:extLst>
              <a:ext uri="{FF2B5EF4-FFF2-40B4-BE49-F238E27FC236}">
                <a16:creationId xmlns:a16="http://schemas.microsoft.com/office/drawing/2014/main" id="{989CB5B5-D051-EF8E-5D81-21DB56292B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794" y="2841377"/>
            <a:ext cx="3807216" cy="3250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576344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a:normAutofit/>
          </a:bodyPr>
          <a:lstStyle/>
          <a:p>
            <a:pPr marL="0" indent="0" algn="just" rtl="1" eaLnBrk="1" hangingPunct="1">
              <a:lnSpc>
                <a:spcPct val="90000"/>
              </a:lnSpc>
              <a:buNone/>
            </a:pPr>
            <a:r>
              <a:rPr lang="ar-SA" altLang="en-US" b="1" kern="100" dirty="0">
                <a:latin typeface="Calibri" panose="020F0502020204030204" pitchFamily="34" charset="0"/>
                <a:cs typeface="Arial" panose="020B0604020202020204" pitchFamily="34" charset="0"/>
              </a:rPr>
              <a:t>عملية الاتصال :</a:t>
            </a: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b="1" kern="100" dirty="0">
                <a:latin typeface="Calibri" panose="020F0502020204030204" pitchFamily="34" charset="0"/>
                <a:cs typeface="Arial" panose="020B0604020202020204" pitchFamily="34" charset="0"/>
              </a:rPr>
              <a:t>وباعتبار الاتصال عملية إنسانية بحتة تعتمد على النفس البشرية فكذلك جميع مكونات هذه العملية تتم من خلال العناصر المادية للجسد البشري، والتي تتفاعل مع هذه النفس فيتم الإرسال عبر الكلمات ، العيون ، والحركات . ويتم الاستقبال عبر السمع ، النظر ، والإحساس . ويتم تحليل هذه العوامل عبر المفاهيم والأفكار وتحليل </a:t>
            </a:r>
            <a:r>
              <a:rPr lang="ar-EG" altLang="en-US" b="1" kern="100" dirty="0">
                <a:solidFill>
                  <a:srgbClr val="C00000"/>
                </a:solidFill>
                <a:latin typeface="Calibri" panose="020F0502020204030204" pitchFamily="34" charset="0"/>
                <a:cs typeface="Arial" panose="020B0604020202020204" pitchFamily="34" charset="0"/>
              </a:rPr>
              <a:t>المعاني الماورائية </a:t>
            </a:r>
            <a:r>
              <a:rPr lang="ar-EG" altLang="en-US" b="1" kern="100" dirty="0">
                <a:latin typeface="Calibri" panose="020F0502020204030204" pitchFamily="34" charset="0"/>
                <a:cs typeface="Arial" panose="020B0604020202020204" pitchFamily="34" charset="0"/>
              </a:rPr>
              <a:t>في عملية الإرسال ، وبالتالي التحكم فيه حسب القرارات التي تتوافق مع المشاعر والعواطف ، مرتكزة جميعاً على العوامل المادية في الجسد ومعتمدة على الروح في إضفاء الراحة والطمأنينة للقرارات المتخذة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E7F06B49-B34C-AC95-07FC-9EB911DFFD3E}"/>
              </a:ext>
            </a:extLst>
          </p:cNvPr>
          <p:cNvSpPr/>
          <p:nvPr/>
        </p:nvSpPr>
        <p:spPr>
          <a:xfrm>
            <a:off x="838200" y="4763255"/>
            <a:ext cx="2076764"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المعاني الضمنية</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36161333"/>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40175"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كما أن عملية الاتصال يمكن أن تكون وبشكل أساسي عملية تفاعلية ؛ فالمرسل يصبح مستقبلاً ، والمستقبل يصبح مرسلاً ، وبالتالي تنشأ تفاعلات أكثر تعقيداً لهذه العملية مما يجعل خطواتها تحتاج إلى درجة أكبر من اليقظة والانتباه حتى يتم تجنب دخول أي عمليات تشويش ، سواء أكانت مقصودة أو غير مقصودة ، والشكل التالي يوضح عملية الاتصال حسب هذا الأسلوب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79"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163035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xfrm>
            <a:off x="6816439" y="1603169"/>
            <a:ext cx="4929249" cy="4573794"/>
          </a:xfrm>
          <a:solidFill>
            <a:schemeClr val="bg1"/>
          </a:solidFill>
        </p:spPr>
        <p:txBody>
          <a:bodyPr>
            <a:normAutofit/>
          </a:bodyPr>
          <a:lstStyle/>
          <a:p>
            <a:pPr algn="just" rtl="1" eaLnBrk="1" hangingPunct="1">
              <a:lnSpc>
                <a:spcPct val="90000"/>
              </a:lnSpc>
            </a:pPr>
            <a:r>
              <a:rPr lang="ar-EG" altLang="en-US" b="1" kern="100" dirty="0">
                <a:latin typeface="Calibri" panose="020F0502020204030204" pitchFamily="34" charset="0"/>
                <a:cs typeface="Arial" panose="020B0604020202020204" pitchFamily="34" charset="0"/>
              </a:rPr>
              <a:t>وهكذا فإن على الشخص الذي يرغب بإقناع الآخرين بأفكاره إعداد نفسه للرسائل المرتدة التي يمكن أن تصل إليه من الأشخاص الذين يتفاعل معهم حتى يتمكن من تحليلها بشكل أفضل ، وبالتالي حصوله على درجة أعلى من الوضوح لأفكاره ، وإقناع الآخرين بصورة أقرب إلى الكمال من خلال تلبية متطلباتهم وخصوصًا المعنوية منها . </a:t>
            </a:r>
            <a:endParaRPr lang="en-US" altLang="en-US"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الاتصال </a:t>
            </a:r>
            <a:r>
              <a:rPr lang="ar-EG" sz="2800" b="1" dirty="0" err="1">
                <a:solidFill>
                  <a:schemeClr val="bg1"/>
                </a:solidFill>
                <a:latin typeface="Times New Roman" panose="02020603050405020304" pitchFamily="18" charset="0"/>
                <a:cs typeface="Times New Roman" panose="02020603050405020304" pitchFamily="18" charset="0"/>
              </a:rPr>
              <a:t>الإقناعي</a:t>
            </a:r>
            <a:endParaRPr lang="ar-EG"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547B8E5A-8767-67E1-F897-68E2106D3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643" y="2119745"/>
            <a:ext cx="6299047" cy="35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9203399"/>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731520">
            <a:normAutofit/>
          </a:bodyPr>
          <a:lstStyle/>
          <a:p>
            <a:pPr marL="914400" indent="0" algn="just" rtl="1" eaLnBrk="1" hangingPunct="1">
              <a:lnSpc>
                <a:spcPct val="90000"/>
              </a:lnSpc>
            </a:pPr>
            <a:r>
              <a:rPr lang="ar-SA" altLang="en-US" sz="3200" b="1" kern="100" dirty="0">
                <a:latin typeface="Calibri" panose="020F0502020204030204" pitchFamily="34" charset="0"/>
                <a:cs typeface="Arial" panose="020B0604020202020204" pitchFamily="34" charset="0"/>
              </a:rPr>
              <a:t>قامت الباحثة الاجتماعية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err="1">
                <a:latin typeface="Calibri" panose="020F0502020204030204" pitchFamily="34" charset="0"/>
                <a:cs typeface="Arial" panose="020B0604020202020204" pitchFamily="34" charset="0"/>
              </a:rPr>
              <a:t>كاتلين</a:t>
            </a:r>
            <a:r>
              <a:rPr lang="ar-SA" altLang="en-US" sz="3200" b="1" kern="100" dirty="0">
                <a:latin typeface="Calibri" panose="020F0502020204030204" pitchFamily="34" charset="0"/>
                <a:cs typeface="Arial" panose="020B0604020202020204" pitchFamily="34" charset="0"/>
              </a:rPr>
              <a:t> </a:t>
            </a:r>
            <a:r>
              <a:rPr lang="ar-SA" altLang="en-US" sz="3200" b="1" kern="100" dirty="0" err="1">
                <a:latin typeface="Calibri" panose="020F0502020204030204" pitchFamily="34" charset="0"/>
                <a:cs typeface="Arial" panose="020B0604020202020204" pitchFamily="34" charset="0"/>
              </a:rPr>
              <a:t>ريدون</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بدراسة حول الإقناع وأهميته</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فأشارت </a:t>
            </a:r>
            <a:r>
              <a:rPr lang="ar-EG" altLang="en-US" sz="3200" b="1" kern="100" dirty="0">
                <a:latin typeface="Calibri" panose="020F0502020204030204" pitchFamily="34" charset="0"/>
                <a:cs typeface="Arial" panose="020B0604020202020204" pitchFamily="34" charset="0"/>
              </a:rPr>
              <a:t>إ</a:t>
            </a:r>
            <a:r>
              <a:rPr lang="ar-SA" altLang="en-US" sz="3200" b="1" kern="100" dirty="0" err="1">
                <a:latin typeface="Calibri" panose="020F0502020204030204" pitchFamily="34" charset="0"/>
                <a:cs typeface="Arial" panose="020B0604020202020204" pitchFamily="34" charset="0"/>
              </a:rPr>
              <a:t>لى</a:t>
            </a:r>
            <a:r>
              <a:rPr lang="ar-SA" altLang="en-US" sz="3200" b="1" kern="100" dirty="0">
                <a:latin typeface="Calibri" panose="020F0502020204030204" pitchFamily="34" charset="0"/>
                <a:cs typeface="Arial" panose="020B0604020202020204" pitchFamily="34" charset="0"/>
              </a:rPr>
              <a:t> حقيقة اجتماعية وهي أن الناس يعتمدون على بعضهم ويتصرفون بالكيفية التي توافق بينهم فكل منهم عليه أن يجد الأساليب التي تجعل سلوكه المحقق لأهدافه مقبولا</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من الآخرين </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ذلك لأن أنماط الحياة تؤكد على أن الناس كائنات اجتماعية </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 فهم في حاجة أن يكونوا في صحبة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وأن يكونوا مقبولين منهم وهذه الحاجة التي يشعرون بها لا يمكن تحقيقها اذا جاء سلوكهم معارض</a:t>
            </a:r>
            <a:r>
              <a:rPr lang="ar-EG" altLang="en-US" sz="3200" b="1" kern="100" dirty="0">
                <a:latin typeface="Calibri" panose="020F0502020204030204" pitchFamily="34" charset="0"/>
                <a:cs typeface="Arial" panose="020B0604020202020204" pitchFamily="34" charset="0"/>
              </a:rPr>
              <a:t>ً</a:t>
            </a:r>
            <a:r>
              <a:rPr lang="ar-SA" altLang="en-US" sz="3200" b="1" kern="100" dirty="0">
                <a:latin typeface="Calibri" panose="020F0502020204030204" pitchFamily="34" charset="0"/>
                <a:cs typeface="Arial" panose="020B0604020202020204" pitchFamily="34" charset="0"/>
              </a:rPr>
              <a:t>ا مع أهداف الآخرين</a:t>
            </a:r>
            <a:r>
              <a:rPr lang="ar-EG" altLang="en-US" sz="3200" b="1" kern="100" dirty="0">
                <a:latin typeface="Calibri" panose="020F0502020204030204" pitchFamily="34" charset="0"/>
                <a:cs typeface="Arial" panose="020B0604020202020204" pitchFamily="34" charset="0"/>
              </a:rPr>
              <a:t>، </a:t>
            </a:r>
            <a:r>
              <a:rPr lang="ar-SA" altLang="en-US" sz="3200" b="1" kern="100" dirty="0">
                <a:latin typeface="Calibri" panose="020F0502020204030204" pitchFamily="34" charset="0"/>
                <a:cs typeface="Arial" panose="020B0604020202020204" pitchFamily="34" charset="0"/>
              </a:rPr>
              <a:t>وهنا  يأتي الإقناع كأسلوب يحاول به الناس أن يغيروا سلوك الآخرين .</a:t>
            </a: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0591DF42-1E56-9015-FBCF-5EC3FB21E5B0}"/>
              </a:ext>
            </a:extLst>
          </p:cNvPr>
          <p:cNvSpPr/>
          <p:nvPr/>
        </p:nvSpPr>
        <p:spPr>
          <a:xfrm>
            <a:off x="3505207" y="992222"/>
            <a:ext cx="5181585" cy="609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تأثير العربة </a:t>
            </a:r>
            <a:r>
              <a:rPr lang="en-US"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Bandwagon effect</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078576030"/>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a:extLst>
              <a:ext uri="{FF2B5EF4-FFF2-40B4-BE49-F238E27FC236}">
                <a16:creationId xmlns:a16="http://schemas.microsoft.com/office/drawing/2014/main" id="{EA5D0A76-841C-F507-F082-569C074FD516}"/>
              </a:ext>
            </a:extLst>
          </p:cNvPr>
          <p:cNvSpPr>
            <a:spLocks noGrp="1" noChangeArrowheads="1"/>
          </p:cNvSpPr>
          <p:nvPr>
            <p:ph type="body" idx="1"/>
          </p:nvPr>
        </p:nvSpPr>
        <p:spPr>
          <a:solidFill>
            <a:schemeClr val="bg1"/>
          </a:solidFill>
        </p:spPr>
        <p:txBody>
          <a:bodyPr lIns="640080" rIns="640080">
            <a:normAutofit/>
          </a:bodyPr>
          <a:lstStyle/>
          <a:p>
            <a:pPr marL="0" indent="0" algn="just" rtl="1" eaLnBrk="1" hangingPunct="1">
              <a:lnSpc>
                <a:spcPct val="90000"/>
              </a:lnSpc>
              <a:buNone/>
            </a:pPr>
            <a:endParaRPr lang="ar-EG" altLang="en-US" b="1" kern="100" dirty="0">
              <a:latin typeface="Calibri" panose="020F0502020204030204" pitchFamily="34" charset="0"/>
              <a:cs typeface="Arial" panose="020B0604020202020204" pitchFamily="34" charset="0"/>
            </a:endParaRP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ونخلص مما سبق إلى أن توفر عنصر الإقناع والاقتناع من الأهمية بمكان في جميع أمور الحياة المختلفة سواءً المتعلقة بالفرد أو المجتمع .</a:t>
            </a:r>
          </a:p>
          <a:p>
            <a:pPr algn="just" rtl="1" eaLnBrk="1" hangingPunct="1">
              <a:lnSpc>
                <a:spcPct val="90000"/>
              </a:lnSpc>
            </a:pPr>
            <a:r>
              <a:rPr lang="ar-EG" altLang="en-US" sz="3200" b="1" kern="100" dirty="0">
                <a:latin typeface="Calibri" panose="020F0502020204030204" pitchFamily="34" charset="0"/>
                <a:cs typeface="Arial" panose="020B0604020202020204" pitchFamily="34" charset="0"/>
              </a:rPr>
              <a:t>إن عمليات الإقناع بين الناس تحتاج لمزيد من الدراسة والبحث المستفيض، وتحتاج إلى تقديمها بأسلوب علمي أكاديمي، فيستفيد منها أصحاب الفكر وحملة مشاعل المعرفة والدعاة المخلصون.</a:t>
            </a:r>
            <a:endParaRPr lang="en-US" altLang="en-US" sz="32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7940A348-5792-6A82-DF49-99AC9F02B01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B4FF0C-5265-CE15-BFFC-B03AE0156303}"/>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خاتمة : أهمية الإقناع</a:t>
            </a:r>
          </a:p>
        </p:txBody>
      </p:sp>
      <p:pic>
        <p:nvPicPr>
          <p:cNvPr id="4" name="Picture 3">
            <a:extLst>
              <a:ext uri="{FF2B5EF4-FFF2-40B4-BE49-F238E27FC236}">
                <a16:creationId xmlns:a16="http://schemas.microsoft.com/office/drawing/2014/main" id="{80776CE7-6D58-55B4-DE76-D0176A097E2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97743844-BC24-C00F-3336-92C1FB4BBA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D17DD01-F890-BCCC-0420-DBCE3CC7CC3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1EBCBAA-804A-E2F1-3A5A-CAA83B1BA89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477176"/>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0AC2650A-C51A-9ACB-723B-68D89C868D01}"/>
              </a:ext>
            </a:extLst>
          </p:cNvPr>
          <p:cNvSpPr/>
          <p:nvPr/>
        </p:nvSpPr>
        <p:spPr>
          <a:xfrm>
            <a:off x="1308298" y="1549486"/>
            <a:ext cx="4688741" cy="1834926"/>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656431A-58D2-9A06-D7C0-1511EBD5BCA1}"/>
              </a:ext>
            </a:extLst>
          </p:cNvPr>
          <p:cNvSpPr txBox="1"/>
          <p:nvPr/>
        </p:nvSpPr>
        <p:spPr>
          <a:xfrm>
            <a:off x="8139584" y="53705"/>
            <a:ext cx="3902032" cy="646331"/>
          </a:xfrm>
          <a:prstGeom prst="rect">
            <a:avLst/>
          </a:prstGeom>
          <a:noFill/>
        </p:spPr>
        <p:txBody>
          <a:bodyPr wrap="square" rtlCol="0">
            <a:spAutoFit/>
          </a:bodyPr>
          <a:lstStyle/>
          <a:p>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16" name="Rectangle 15">
            <a:extLst>
              <a:ext uri="{FF2B5EF4-FFF2-40B4-BE49-F238E27FC236}">
                <a16:creationId xmlns:a16="http://schemas.microsoft.com/office/drawing/2014/main" id="{800058D4-8114-D8F4-FA0A-6931A00F1FEA}"/>
              </a:ext>
            </a:extLst>
          </p:cNvPr>
          <p:cNvSpPr/>
          <p:nvPr/>
        </p:nvSpPr>
        <p:spPr>
          <a:xfrm>
            <a:off x="57571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Rectangle 17">
            <a:extLst>
              <a:ext uri="{FF2B5EF4-FFF2-40B4-BE49-F238E27FC236}">
                <a16:creationId xmlns:a16="http://schemas.microsoft.com/office/drawing/2014/main" id="{C004D145-97F6-C6C5-59B1-514D0A235794}"/>
              </a:ext>
            </a:extLst>
          </p:cNvPr>
          <p:cNvSpPr/>
          <p:nvPr/>
        </p:nvSpPr>
        <p:spPr>
          <a:xfrm>
            <a:off x="750158" y="1549486"/>
            <a:ext cx="4688741" cy="39442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الإقناع والتأثير</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علاقة الإقناع بالتأثير والسلوك الإنساني</a:t>
            </a: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أنواع الإقناع </a:t>
            </a:r>
          </a:p>
          <a:p>
            <a:pPr marL="285750" indent="-285750" algn="just" rtl="1">
              <a:lnSpc>
                <a:spcPct val="115000"/>
              </a:lnSpc>
              <a:spcAft>
                <a:spcPts val="800"/>
              </a:spcAft>
              <a:buFont typeface="Wingdings" panose="05000000000000000000" pitchFamily="2" charset="2"/>
              <a:buChar char="ü"/>
            </a:pPr>
            <a:r>
              <a:rPr lang="ar-EG" sz="2400" kern="100" dirty="0">
                <a:latin typeface="Calibri" panose="020F0502020204030204" pitchFamily="34" charset="0"/>
                <a:ea typeface="Calibri" panose="020F0502020204030204" pitchFamily="34" charset="0"/>
                <a:cs typeface="Times New Roman" panose="02020603050405020304" pitchFamily="18" charset="0"/>
              </a:rPr>
              <a:t>الاتصال </a:t>
            </a:r>
            <a:r>
              <a:rPr lang="ar-EG" sz="2400" kern="100" dirty="0" err="1">
                <a:latin typeface="Calibri" panose="020F0502020204030204" pitchFamily="34" charset="0"/>
                <a:ea typeface="Calibri" panose="020F0502020204030204" pitchFamily="34" charset="0"/>
                <a:cs typeface="Times New Roman" panose="02020603050405020304" pitchFamily="18" charset="0"/>
              </a:rPr>
              <a:t>الإقناعي</a:t>
            </a:r>
            <a:endParaRPr lang="ar-EG"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2400" kern="100" dirty="0">
                <a:effectLst/>
                <a:latin typeface="Calibri" panose="020F0502020204030204" pitchFamily="34" charset="0"/>
                <a:ea typeface="Calibri" panose="020F0502020204030204" pitchFamily="34" charset="0"/>
                <a:cs typeface="Times New Roman" panose="02020603050405020304" pitchFamily="18" charset="0"/>
              </a:rPr>
              <a:t>خاتمة : أهمية الإقناع</a:t>
            </a:r>
          </a:p>
        </p:txBody>
      </p:sp>
      <p:pic>
        <p:nvPicPr>
          <p:cNvPr id="19" name="Picture 18" descr="A group of hands with a magnet&#10;&#10;Description automatically generated">
            <a:extLst>
              <a:ext uri="{FF2B5EF4-FFF2-40B4-BE49-F238E27FC236}">
                <a16:creationId xmlns:a16="http://schemas.microsoft.com/office/drawing/2014/main" id="{7B9CB5F7-78BA-024E-F8A9-FCD4646158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8239" y="1396403"/>
            <a:ext cx="5977237" cy="4414561"/>
          </a:xfrm>
          <a:prstGeom prst="rect">
            <a:avLst/>
          </a:prstGeom>
        </p:spPr>
      </p:pic>
      <p:sp>
        <p:nvSpPr>
          <p:cNvPr id="20" name="TextBox 19">
            <a:extLst>
              <a:ext uri="{FF2B5EF4-FFF2-40B4-BE49-F238E27FC236}">
                <a16:creationId xmlns:a16="http://schemas.microsoft.com/office/drawing/2014/main" id="{4296390A-BA0B-6CED-4F0A-C46283762586}"/>
              </a:ext>
            </a:extLst>
          </p:cNvPr>
          <p:cNvSpPr txBox="1"/>
          <p:nvPr/>
        </p:nvSpPr>
        <p:spPr>
          <a:xfrm>
            <a:off x="5966439" y="3652367"/>
            <a:ext cx="5041987" cy="830997"/>
          </a:xfrm>
          <a:prstGeom prst="rect">
            <a:avLst/>
          </a:prstGeom>
          <a:noFill/>
        </p:spPr>
        <p:txBody>
          <a:bodyPr wrap="square" rtlCol="0">
            <a:spAutoFit/>
          </a:bodyPr>
          <a:lstStyle/>
          <a:p>
            <a:pPr algn="ctr" rtl="1"/>
            <a:r>
              <a:rPr lang="ar-EG" sz="4800" b="1"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الإقناع والتأثير</a:t>
            </a:r>
          </a:p>
        </p:txBody>
      </p:sp>
    </p:spTree>
    <p:extLst>
      <p:ext uri="{BB962C8B-B14F-4D97-AF65-F5344CB8AC3E}">
        <p14:creationId xmlns:p14="http://schemas.microsoft.com/office/powerpoint/2010/main" val="62317780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23887" y="1904433"/>
            <a:ext cx="10010899" cy="3223703"/>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20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20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ابراهيم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الحميدان (2005).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والتأثير "دراسة تأصيلية دعوية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(بحث منشور), مجلة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العدد 49, جامعة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الامام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محمد بن سعود </a:t>
            </a:r>
            <a:r>
              <a:rPr lang="ar-EG" sz="2000" dirty="0" err="1">
                <a:effectLst/>
                <a:latin typeface="Times New Roman" panose="02020603050405020304" pitchFamily="18" charset="0"/>
                <a:ea typeface="Calibri" panose="020F0502020204030204" pitchFamily="34" charset="0"/>
                <a:cs typeface="Simplified Arabic" panose="02020603050405020304" pitchFamily="18" charset="-78"/>
              </a:rPr>
              <a:t>الاسلامية</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الرياض , السعودية, ص 242 </a:t>
            </a:r>
          </a:p>
          <a:p>
            <a:pPr marL="342900" lvl="0" indent="-342900" algn="just" rtl="1">
              <a:lnSpc>
                <a:spcPct val="115000"/>
              </a:lnSpc>
              <a:buFont typeface="Symbol" panose="05050102010706020507" pitchFamily="18" charset="2"/>
              <a:buChar char=""/>
            </a:pP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علي رزق (1994). </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نظريات في أساليب </a:t>
            </a:r>
            <a:r>
              <a:rPr lang="ar-SA" sz="2000" b="1" i="1" dirty="0" err="1">
                <a:effectLst/>
                <a:latin typeface="Times New Roman" panose="02020603050405020304" pitchFamily="18" charset="0"/>
                <a:ea typeface="Calibri" panose="020F0502020204030204" pitchFamily="34" charset="0"/>
                <a:cs typeface="Simplified Arabic" panose="02020603050405020304" pitchFamily="18" charset="-78"/>
              </a:rPr>
              <a:t>الاقناع</a:t>
            </a:r>
            <a:r>
              <a:rPr lang="ar-SA" sz="2000" b="1" i="1" dirty="0">
                <a:effectLst/>
                <a:latin typeface="Times New Roman" panose="02020603050405020304" pitchFamily="18" charset="0"/>
                <a:ea typeface="Calibri" panose="020F0502020204030204" pitchFamily="34" charset="0"/>
                <a:cs typeface="Simplified Arabic" panose="02020603050405020304" pitchFamily="18" charset="-78"/>
              </a:rPr>
              <a:t> دراسة مقارنة</a:t>
            </a: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 , ط1 , دار الصفوة للطباعة والنشر والتوزيع , بيروت , لبنان.</a:t>
            </a:r>
            <a:endParaRPr lang="ar-EG" sz="2000" dirty="0">
              <a:effectLst/>
              <a:latin typeface="Times New Roman" panose="02020603050405020304" pitchFamily="18" charset="0"/>
              <a:ea typeface="Calibri" panose="020F0502020204030204" pitchFamily="34" charset="0"/>
              <a:cs typeface="Simplified Arabic" panose="02020603050405020304" pitchFamily="18" charset="-78"/>
            </a:endParaRPr>
          </a:p>
          <a:p>
            <a:pPr marL="342900" lvl="0" indent="-342900" algn="just" rtl="1">
              <a:lnSpc>
                <a:spcPct val="115000"/>
              </a:lnSpc>
              <a:buFont typeface="Symbol" panose="05050102010706020507" pitchFamily="18" charset="2"/>
              <a:buChar char=""/>
            </a:pP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فاطمة يحيى عثمان شهاب (2017), </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درجة ممارسة القادة الأكاديميين في جامعة اليرموك لمهارتي التأثير </a:t>
            </a:r>
            <a:r>
              <a:rPr lang="ar-EG" sz="2000" b="1" i="1" dirty="0" err="1">
                <a:effectLst/>
                <a:latin typeface="Times New Roman" panose="02020603050405020304" pitchFamily="18" charset="0"/>
                <a:ea typeface="Calibri" panose="020F0502020204030204" pitchFamily="34" charset="0"/>
                <a:cs typeface="Simplified Arabic" panose="02020603050405020304" pitchFamily="18" charset="-78"/>
              </a:rPr>
              <a:t>والاقناع</a:t>
            </a:r>
            <a:r>
              <a:rPr lang="ar-EG" sz="2000" b="1" i="1" dirty="0">
                <a:effectLst/>
                <a:latin typeface="Times New Roman" panose="02020603050405020304" pitchFamily="18" charset="0"/>
                <a:ea typeface="Calibri" panose="020F0502020204030204" pitchFamily="34" charset="0"/>
                <a:cs typeface="Simplified Arabic" panose="02020603050405020304" pitchFamily="18" charset="-78"/>
              </a:rPr>
              <a:t> لدى أعضاء هيئة التدريس من وجهة نظرهم</a:t>
            </a:r>
            <a:r>
              <a:rPr lang="ar-EG" sz="2000" dirty="0">
                <a:effectLst/>
                <a:latin typeface="Times New Roman" panose="02020603050405020304" pitchFamily="18" charset="0"/>
                <a:ea typeface="Calibri" panose="020F0502020204030204" pitchFamily="34" charset="0"/>
                <a:cs typeface="Simplified Arabic" panose="02020603050405020304" pitchFamily="18" charset="-78"/>
              </a:rPr>
              <a:t> , كلية التربية , جامعة اليرموك , إربد , الأردن , ص 8.</a:t>
            </a:r>
          </a:p>
          <a:p>
            <a:pPr marL="342900" lvl="0" indent="-342900" algn="just" rtl="1">
              <a:lnSpc>
                <a:spcPct val="115000"/>
              </a:lnSpc>
              <a:buFont typeface="Symbol" panose="05050102010706020507" pitchFamily="18" charset="2"/>
              <a:buChar char=""/>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المراجع المقترحة للاستزادة</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9A75B819-566A-B985-6128-942A5045F425}"/>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C4D0C1B-A2C6-86E9-9A80-23847DB88E2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8163692"/>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3691516846"/>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3979</TotalTime>
  <Words>2633</Words>
  <Application>Microsoft Office PowerPoint</Application>
  <PresentationFormat>Widescreen</PresentationFormat>
  <Paragraphs>394</Paragraphs>
  <Slides>54</Slides>
  <Notes>2</Notes>
  <HiddenSlides>0</HiddenSlides>
  <MMClips>0</MMClips>
  <ScaleCrop>false</ScaleCrop>
  <HeadingPairs>
    <vt:vector size="8" baseType="variant">
      <vt:variant>
        <vt:lpstr>Fonts Used</vt:lpstr>
      </vt:variant>
      <vt:variant>
        <vt:i4>14</vt:i4>
      </vt: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70" baseType="lpstr">
      <vt:lpstr>Agency FB</vt:lpstr>
      <vt:lpstr>Arial</vt:lpstr>
      <vt:lpstr>Arial</vt:lpstr>
      <vt:lpstr>Bradley Hand ITC</vt:lpstr>
      <vt:lpstr>Calibri</vt:lpstr>
      <vt:lpstr>Calibri Light</vt:lpstr>
      <vt:lpstr>Courier New</vt:lpstr>
      <vt:lpstr>Footlight MT Light</vt:lpstr>
      <vt:lpstr>Jokerman</vt:lpstr>
      <vt:lpstr>Roboto Light</vt:lpstr>
      <vt:lpstr>Symbol</vt:lpstr>
      <vt:lpstr>Tempus Sans ITC</vt:lpstr>
      <vt:lpstr>Times New Roman</vt:lpstr>
      <vt:lpstr>Wingdings</vt:lpstr>
      <vt:lpstr>Office Theme</vt:lpstr>
      <vt:lpstr>Clip</vt:lpstr>
      <vt:lpstr>PowerPoint Presentation</vt:lpstr>
      <vt:lpstr>PowerPoint Presentation</vt:lpstr>
      <vt:lpstr>PERSUASION TECHNIQUES and the Media تقنيات الإقناع والإعلام</vt:lpstr>
      <vt:lpstr>Mediaوسائل </vt:lpstr>
      <vt:lpstr>Loaded Words and Pictures الكلمات والصور المحملة بالمعاني والمشاعر</vt:lpstr>
      <vt:lpstr>IMAGE الصورة </vt:lpstr>
      <vt:lpstr>FUN المرح</vt:lpstr>
      <vt:lpstr>Romance </vt:lpstr>
      <vt:lpstr>Name Calling </vt:lpstr>
      <vt:lpstr>Plain Folks Approach </vt:lpstr>
      <vt:lpstr>Testimonialشهادة </vt:lpstr>
      <vt:lpstr>Bandwagon </vt:lpstr>
      <vt:lpstr>Unsupported Generalities العموميات غير المدعومة</vt:lpstr>
      <vt:lpstr>Persuasive Techniques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113</cp:revision>
  <dcterms:created xsi:type="dcterms:W3CDTF">2023-04-29T09:08:23Z</dcterms:created>
  <dcterms:modified xsi:type="dcterms:W3CDTF">2024-06-11T18:38:02Z</dcterms:modified>
</cp:coreProperties>
</file>