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69" r:id="rId2"/>
    <p:sldId id="570" r:id="rId3"/>
    <p:sldId id="556" r:id="rId4"/>
    <p:sldId id="580" r:id="rId5"/>
    <p:sldId id="636" r:id="rId6"/>
    <p:sldId id="587" r:id="rId7"/>
    <p:sldId id="581" r:id="rId8"/>
    <p:sldId id="588" r:id="rId9"/>
    <p:sldId id="589" r:id="rId10"/>
    <p:sldId id="260" r:id="rId11"/>
    <p:sldId id="590" r:id="rId12"/>
    <p:sldId id="639" r:id="rId13"/>
    <p:sldId id="640" r:id="rId14"/>
    <p:sldId id="641" r:id="rId15"/>
    <p:sldId id="642" r:id="rId16"/>
    <p:sldId id="593" r:id="rId17"/>
    <p:sldId id="479" r:id="rId18"/>
    <p:sldId id="637" r:id="rId19"/>
    <p:sldId id="592" r:id="rId20"/>
    <p:sldId id="638" r:id="rId21"/>
    <p:sldId id="583" r:id="rId22"/>
    <p:sldId id="262" r:id="rId23"/>
    <p:sldId id="585" r:id="rId24"/>
    <p:sldId id="594" r:id="rId25"/>
    <p:sldId id="596" r:id="rId26"/>
    <p:sldId id="586" r:id="rId27"/>
    <p:sldId id="595" r:id="rId28"/>
    <p:sldId id="643" r:id="rId29"/>
    <p:sldId id="509" r:id="rId30"/>
    <p:sldId id="510" r:id="rId31"/>
    <p:sldId id="501" r:id="rId32"/>
    <p:sldId id="500" r:id="rId33"/>
    <p:sldId id="502" r:id="rId34"/>
    <p:sldId id="504" r:id="rId35"/>
    <p:sldId id="494" r:id="rId36"/>
    <p:sldId id="503" r:id="rId37"/>
    <p:sldId id="644" r:id="rId38"/>
    <p:sldId id="495" r:id="rId39"/>
    <p:sldId id="626" r:id="rId40"/>
    <p:sldId id="627" r:id="rId41"/>
    <p:sldId id="62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ED7D31"/>
    <a:srgbClr val="AFECFF"/>
    <a:srgbClr val="35A8E0"/>
    <a:srgbClr val="4472C4"/>
    <a:srgbClr val="8A593C"/>
    <a:srgbClr val="D18543"/>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CAFEA8-1386-4632-800D-19B7B864158B}" type="doc">
      <dgm:prSet loTypeId="urn:microsoft.com/office/officeart/2005/8/layout/radial6" loCatId="cycle" qsTypeId="urn:microsoft.com/office/officeart/2005/8/quickstyle/simple1" qsCatId="simple" csTypeId="urn:microsoft.com/office/officeart/2005/8/colors/colorful1" csCatId="colorful" phldr="1"/>
      <dgm:spPr/>
      <dgm:t>
        <a:bodyPr/>
        <a:lstStyle/>
        <a:p>
          <a:endParaRPr lang="en-US"/>
        </a:p>
      </dgm:t>
    </dgm:pt>
    <dgm:pt modelId="{C0610BAE-3A98-4C91-9E7A-2D7144E9AC59}">
      <dgm:prSet phldrT="[Text]" custT="1"/>
      <dgm:spPr/>
      <dgm:t>
        <a:bodyPr/>
        <a:lstStyle/>
        <a:p>
          <a:r>
            <a:rPr lang="ar-EG" sz="3000" b="1"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cap="none" spc="0" dirty="0">
            <a:ln w="3175">
              <a:solidFill>
                <a:srgbClr val="FFC000"/>
              </a:solidFill>
              <a:prstDash val="solid"/>
            </a:ln>
            <a:solidFill>
              <a:schemeClr val="bg1"/>
            </a:solidFill>
            <a:effectLst>
              <a:outerShdw dist="38100" dir="2700000" algn="tl" rotWithShape="0">
                <a:schemeClr val="accent2"/>
              </a:outerShdw>
            </a:effectLst>
          </a:endParaRPr>
        </a:p>
      </dgm:t>
    </dgm:pt>
    <dgm:pt modelId="{54284A49-41B7-45C5-9E60-112AAF5494E4}" type="parTrans" cxnId="{804EFE64-D72A-451B-9700-29DF06F79477}">
      <dgm:prSet/>
      <dgm:spPr/>
      <dgm:t>
        <a:bodyPr/>
        <a:lstStyle/>
        <a:p>
          <a:endParaRPr lang="en-US" sz="2000" b="1">
            <a:solidFill>
              <a:schemeClr val="tx1"/>
            </a:solidFill>
          </a:endParaRPr>
        </a:p>
      </dgm:t>
    </dgm:pt>
    <dgm:pt modelId="{14237C0F-8F76-4289-8A53-B0BE1EA359B2}" type="sibTrans" cxnId="{804EFE64-D72A-451B-9700-29DF06F79477}">
      <dgm:prSet/>
      <dgm:spPr/>
      <dgm:t>
        <a:bodyPr/>
        <a:lstStyle/>
        <a:p>
          <a:endParaRPr lang="en-US" sz="2000" b="1">
            <a:solidFill>
              <a:schemeClr val="tx1"/>
            </a:solidFill>
          </a:endParaRPr>
        </a:p>
      </dgm:t>
    </dgm:pt>
    <dgm:pt modelId="{9F444A40-644F-496B-9184-46DD6BCE053D}">
      <dgm:prSet phldrT="[Text]" custT="1"/>
      <dgm:spPr>
        <a:solidFill>
          <a:srgbClr val="FFC000"/>
        </a:solidFill>
      </dgm:spPr>
      <dgm:t>
        <a:bodyPr/>
        <a:lstStyle/>
        <a:p>
          <a:r>
            <a:rPr lang="ar-SA" sz="2000" b="1" dirty="0">
              <a:solidFill>
                <a:schemeClr val="tx1"/>
              </a:solidFill>
            </a:rPr>
            <a:t>البساطة والوضوح</a:t>
          </a:r>
          <a:endParaRPr lang="en-US" sz="2000" b="1" dirty="0">
            <a:solidFill>
              <a:schemeClr val="tx1"/>
            </a:solidFill>
          </a:endParaRPr>
        </a:p>
      </dgm:t>
    </dgm:pt>
    <dgm:pt modelId="{7479B676-7259-4086-84AD-4B19213ACD83}" type="parTrans" cxnId="{B78DDBA7-1B12-4848-922C-21C25F4E835B}">
      <dgm:prSet/>
      <dgm:spPr/>
      <dgm:t>
        <a:bodyPr/>
        <a:lstStyle/>
        <a:p>
          <a:endParaRPr lang="en-US" sz="2000" b="1">
            <a:solidFill>
              <a:schemeClr val="tx1"/>
            </a:solidFill>
          </a:endParaRPr>
        </a:p>
      </dgm:t>
    </dgm:pt>
    <dgm:pt modelId="{B09861CA-CEB5-4A9F-B464-29F0F7FEA848}" type="sibTrans" cxnId="{B78DDBA7-1B12-4848-922C-21C25F4E835B}">
      <dgm:prSet/>
      <dgm:spPr>
        <a:solidFill>
          <a:srgbClr val="FFC000"/>
        </a:solidFill>
      </dgm:spPr>
      <dgm:t>
        <a:bodyPr/>
        <a:lstStyle/>
        <a:p>
          <a:endParaRPr lang="en-US" sz="2000" b="1">
            <a:solidFill>
              <a:schemeClr val="tx1"/>
            </a:solidFill>
          </a:endParaRPr>
        </a:p>
      </dgm:t>
    </dgm:pt>
    <dgm:pt modelId="{92368002-1608-4EE5-8F9A-713931AE135C}">
      <dgm:prSet phldrT="[Text]" custT="1"/>
      <dgm:spPr>
        <a:solidFill>
          <a:srgbClr val="ED7D31"/>
        </a:solidFill>
      </dgm:spPr>
      <dgm:t>
        <a:bodyPr/>
        <a:lstStyle/>
        <a:p>
          <a:r>
            <a:rPr lang="ar-SA" sz="2000" b="1" dirty="0">
              <a:solidFill>
                <a:schemeClr val="tx1"/>
              </a:solidFill>
            </a:rPr>
            <a:t>الإثارة والتشويق </a:t>
          </a:r>
          <a:endParaRPr lang="en-US" sz="2000" b="1" dirty="0">
            <a:solidFill>
              <a:schemeClr val="tx1"/>
            </a:solidFill>
          </a:endParaRPr>
        </a:p>
      </dgm:t>
    </dgm:pt>
    <dgm:pt modelId="{D78FC267-02B8-44D5-B769-F5405494FC74}" type="parTrans" cxnId="{06B5A2C4-9ABD-45C4-ACDB-746327C9BCAC}">
      <dgm:prSet/>
      <dgm:spPr/>
      <dgm:t>
        <a:bodyPr/>
        <a:lstStyle/>
        <a:p>
          <a:endParaRPr lang="en-US" sz="2000" b="1">
            <a:solidFill>
              <a:schemeClr val="tx1"/>
            </a:solidFill>
          </a:endParaRPr>
        </a:p>
      </dgm:t>
    </dgm:pt>
    <dgm:pt modelId="{097B47D2-B4B8-453C-B394-7C1259D70A45}" type="sibTrans" cxnId="{06B5A2C4-9ABD-45C4-ACDB-746327C9BCAC}">
      <dgm:prSet/>
      <dgm:spPr>
        <a:solidFill>
          <a:srgbClr val="ED7D31"/>
        </a:solidFill>
      </dgm:spPr>
      <dgm:t>
        <a:bodyPr/>
        <a:lstStyle/>
        <a:p>
          <a:endParaRPr lang="en-US" sz="2000" b="1">
            <a:solidFill>
              <a:schemeClr val="tx1"/>
            </a:solidFill>
          </a:endParaRPr>
        </a:p>
      </dgm:t>
    </dgm:pt>
    <dgm:pt modelId="{5832CC7D-EA71-485E-BFBC-3D48160447F1}">
      <dgm:prSet phldrT="[Text]" custT="1"/>
      <dgm:spPr>
        <a:solidFill>
          <a:srgbClr val="66CCFF"/>
        </a:solidFill>
      </dgm:spPr>
      <dgm:t>
        <a:bodyPr/>
        <a:lstStyle/>
        <a:p>
          <a:r>
            <a:rPr lang="ar-SA" sz="2000" b="1" dirty="0">
              <a:solidFill>
                <a:schemeClr val="tx1"/>
              </a:solidFill>
            </a:rPr>
            <a:t>إشباع الرغبات والحاجات </a:t>
          </a:r>
          <a:endParaRPr lang="en-US" sz="2000" b="1" dirty="0">
            <a:solidFill>
              <a:schemeClr val="tx1"/>
            </a:solidFill>
          </a:endParaRPr>
        </a:p>
      </dgm:t>
    </dgm:pt>
    <dgm:pt modelId="{7C44D9A4-ABCE-4DE4-A796-C2F41616F2E8}" type="parTrans" cxnId="{0CA76FE6-35E4-402D-860D-385EF3E02C73}">
      <dgm:prSet/>
      <dgm:spPr/>
      <dgm:t>
        <a:bodyPr/>
        <a:lstStyle/>
        <a:p>
          <a:endParaRPr lang="en-US" sz="2000" b="1">
            <a:solidFill>
              <a:schemeClr val="tx1"/>
            </a:solidFill>
          </a:endParaRPr>
        </a:p>
      </dgm:t>
    </dgm:pt>
    <dgm:pt modelId="{D98A8C20-EA38-4AD8-87C7-170D84C3DFC9}" type="sibTrans" cxnId="{0CA76FE6-35E4-402D-860D-385EF3E02C73}">
      <dgm:prSet/>
      <dgm:spPr>
        <a:solidFill>
          <a:srgbClr val="66CCFF"/>
        </a:solidFill>
      </dgm:spPr>
      <dgm:t>
        <a:bodyPr/>
        <a:lstStyle/>
        <a:p>
          <a:endParaRPr lang="en-US" sz="2000" b="1">
            <a:solidFill>
              <a:schemeClr val="tx1"/>
            </a:solidFill>
          </a:endParaRPr>
        </a:p>
      </dgm:t>
    </dgm:pt>
    <dgm:pt modelId="{DBAE9358-1F4E-4199-93DE-1059E5B07938}">
      <dgm:prSet phldrT="[Text]" custT="1"/>
      <dgm:spPr/>
      <dgm:t>
        <a:bodyPr/>
        <a:lstStyle/>
        <a:p>
          <a:r>
            <a:rPr lang="ar-SA" sz="2000" b="1" dirty="0">
              <a:solidFill>
                <a:schemeClr val="tx1"/>
              </a:solidFill>
            </a:rPr>
            <a:t>مصداقية المضمون والمصدر </a:t>
          </a:r>
          <a:endParaRPr lang="en-US" sz="2000" b="1" dirty="0">
            <a:solidFill>
              <a:schemeClr val="tx1"/>
            </a:solidFill>
          </a:endParaRPr>
        </a:p>
      </dgm:t>
    </dgm:pt>
    <dgm:pt modelId="{4DD5C37A-DE9B-4D79-9620-6F9F9274576B}" type="parTrans" cxnId="{40BDAAF1-46F7-4528-830B-5121A095135B}">
      <dgm:prSet/>
      <dgm:spPr/>
      <dgm:t>
        <a:bodyPr/>
        <a:lstStyle/>
        <a:p>
          <a:endParaRPr lang="en-US" sz="2000" b="1">
            <a:solidFill>
              <a:schemeClr val="tx1"/>
            </a:solidFill>
          </a:endParaRPr>
        </a:p>
      </dgm:t>
    </dgm:pt>
    <dgm:pt modelId="{6A55831A-467B-489F-8521-9D0CEB45B3A5}" type="sibTrans" cxnId="{40BDAAF1-46F7-4528-830B-5121A095135B}">
      <dgm:prSet/>
      <dgm:spPr/>
      <dgm:t>
        <a:bodyPr/>
        <a:lstStyle/>
        <a:p>
          <a:endParaRPr lang="en-US" sz="2000" b="1">
            <a:solidFill>
              <a:schemeClr val="tx1"/>
            </a:solidFill>
          </a:endParaRPr>
        </a:p>
      </dgm:t>
    </dgm:pt>
    <dgm:pt modelId="{2EE57735-53E3-4B6F-A4DC-EA7E7CAB428F}">
      <dgm:prSet phldrT="[Text]" custT="1"/>
      <dgm:spPr/>
      <dgm:t>
        <a:bodyPr/>
        <a:lstStyle/>
        <a:p>
          <a:r>
            <a:rPr lang="ar-SA" sz="2000" b="1" dirty="0">
              <a:solidFill>
                <a:schemeClr val="tx1"/>
              </a:solidFill>
            </a:rPr>
            <a:t>الإثابة والتعزيز </a:t>
          </a:r>
          <a:endParaRPr lang="en-US" sz="2000" b="1" dirty="0">
            <a:solidFill>
              <a:schemeClr val="tx1"/>
            </a:solidFill>
          </a:endParaRPr>
        </a:p>
      </dgm:t>
    </dgm:pt>
    <dgm:pt modelId="{23EFEE42-B147-4B07-B23A-DA26C0CC25AD}" type="parTrans" cxnId="{9EB1E184-AFCC-4A1A-926E-975F7284ACA2}">
      <dgm:prSet/>
      <dgm:spPr/>
      <dgm:t>
        <a:bodyPr/>
        <a:lstStyle/>
        <a:p>
          <a:endParaRPr lang="en-US" sz="2000" b="1">
            <a:solidFill>
              <a:schemeClr val="tx1"/>
            </a:solidFill>
          </a:endParaRPr>
        </a:p>
      </dgm:t>
    </dgm:pt>
    <dgm:pt modelId="{359D22D7-3153-436E-9F1D-6525676A52BC}" type="sibTrans" cxnId="{9EB1E184-AFCC-4A1A-926E-975F7284ACA2}">
      <dgm:prSet/>
      <dgm:spPr/>
      <dgm:t>
        <a:bodyPr/>
        <a:lstStyle/>
        <a:p>
          <a:endParaRPr lang="en-US" sz="2000" b="1">
            <a:solidFill>
              <a:schemeClr val="tx1"/>
            </a:solidFill>
          </a:endParaRPr>
        </a:p>
      </dgm:t>
    </dgm:pt>
    <dgm:pt modelId="{26D6C521-9B80-4B1F-ADF1-6DB23C392257}" type="pres">
      <dgm:prSet presAssocID="{C8CAFEA8-1386-4632-800D-19B7B864158B}" presName="Name0" presStyleCnt="0">
        <dgm:presLayoutVars>
          <dgm:chMax val="1"/>
          <dgm:dir/>
          <dgm:animLvl val="ctr"/>
          <dgm:resizeHandles val="exact"/>
        </dgm:presLayoutVars>
      </dgm:prSet>
      <dgm:spPr/>
    </dgm:pt>
    <dgm:pt modelId="{A9D51249-B643-4B3A-871A-225941E530B0}" type="pres">
      <dgm:prSet presAssocID="{C0610BAE-3A98-4C91-9E7A-2D7144E9AC59}" presName="centerShape" presStyleLbl="node0" presStyleIdx="0" presStyleCnt="1"/>
      <dgm:spPr/>
    </dgm:pt>
    <dgm:pt modelId="{C136A193-8EBE-4B48-94CE-35D9C9817DC3}" type="pres">
      <dgm:prSet presAssocID="{9F444A40-644F-496B-9184-46DD6BCE053D}" presName="node" presStyleLbl="node1" presStyleIdx="0" presStyleCnt="5">
        <dgm:presLayoutVars>
          <dgm:bulletEnabled val="1"/>
        </dgm:presLayoutVars>
      </dgm:prSet>
      <dgm:spPr/>
    </dgm:pt>
    <dgm:pt modelId="{7170D166-40A7-4434-AD51-DEB6142A26FF}" type="pres">
      <dgm:prSet presAssocID="{9F444A40-644F-496B-9184-46DD6BCE053D}" presName="dummy" presStyleCnt="0"/>
      <dgm:spPr/>
    </dgm:pt>
    <dgm:pt modelId="{5B6A7E6D-798C-4DED-BB83-EDC87C035AA8}" type="pres">
      <dgm:prSet presAssocID="{B09861CA-CEB5-4A9F-B464-29F0F7FEA848}" presName="sibTrans" presStyleLbl="sibTrans2D1" presStyleIdx="0" presStyleCnt="5"/>
      <dgm:spPr/>
    </dgm:pt>
    <dgm:pt modelId="{5C07463D-784F-4E9F-84B1-7669652598DA}" type="pres">
      <dgm:prSet presAssocID="{92368002-1608-4EE5-8F9A-713931AE135C}" presName="node" presStyleLbl="node1" presStyleIdx="1" presStyleCnt="5">
        <dgm:presLayoutVars>
          <dgm:bulletEnabled val="1"/>
        </dgm:presLayoutVars>
      </dgm:prSet>
      <dgm:spPr/>
    </dgm:pt>
    <dgm:pt modelId="{AE303571-C04A-4FB0-84FA-778345E302FB}" type="pres">
      <dgm:prSet presAssocID="{92368002-1608-4EE5-8F9A-713931AE135C}" presName="dummy" presStyleCnt="0"/>
      <dgm:spPr/>
    </dgm:pt>
    <dgm:pt modelId="{D2702699-A3F8-4CAA-B65C-FB534D1CCD60}" type="pres">
      <dgm:prSet presAssocID="{097B47D2-B4B8-453C-B394-7C1259D70A45}" presName="sibTrans" presStyleLbl="sibTrans2D1" presStyleIdx="1" presStyleCnt="5"/>
      <dgm:spPr/>
    </dgm:pt>
    <dgm:pt modelId="{415F6937-CCA3-425F-8E89-36DB55B568DE}" type="pres">
      <dgm:prSet presAssocID="{5832CC7D-EA71-485E-BFBC-3D48160447F1}" presName="node" presStyleLbl="node1" presStyleIdx="2" presStyleCnt="5">
        <dgm:presLayoutVars>
          <dgm:bulletEnabled val="1"/>
        </dgm:presLayoutVars>
      </dgm:prSet>
      <dgm:spPr/>
    </dgm:pt>
    <dgm:pt modelId="{B2452F5B-4557-4DAD-B5CB-68FBDEED0DBB}" type="pres">
      <dgm:prSet presAssocID="{5832CC7D-EA71-485E-BFBC-3D48160447F1}" presName="dummy" presStyleCnt="0"/>
      <dgm:spPr/>
    </dgm:pt>
    <dgm:pt modelId="{57D76194-9E11-4710-BA04-20550135E2FD}" type="pres">
      <dgm:prSet presAssocID="{D98A8C20-EA38-4AD8-87C7-170D84C3DFC9}" presName="sibTrans" presStyleLbl="sibTrans2D1" presStyleIdx="2" presStyleCnt="5"/>
      <dgm:spPr/>
    </dgm:pt>
    <dgm:pt modelId="{C6F71845-63EB-4ED3-9861-52C2D6C60117}" type="pres">
      <dgm:prSet presAssocID="{DBAE9358-1F4E-4199-93DE-1059E5B07938}" presName="node" presStyleLbl="node1" presStyleIdx="3" presStyleCnt="5">
        <dgm:presLayoutVars>
          <dgm:bulletEnabled val="1"/>
        </dgm:presLayoutVars>
      </dgm:prSet>
      <dgm:spPr/>
    </dgm:pt>
    <dgm:pt modelId="{77DF19CB-AB01-491E-9248-9C0A2E4C581D}" type="pres">
      <dgm:prSet presAssocID="{DBAE9358-1F4E-4199-93DE-1059E5B07938}" presName="dummy" presStyleCnt="0"/>
      <dgm:spPr/>
    </dgm:pt>
    <dgm:pt modelId="{DA503709-B6DD-42C5-ABC9-16CD9066A82A}" type="pres">
      <dgm:prSet presAssocID="{6A55831A-467B-489F-8521-9D0CEB45B3A5}" presName="sibTrans" presStyleLbl="sibTrans2D1" presStyleIdx="3" presStyleCnt="5"/>
      <dgm:spPr/>
    </dgm:pt>
    <dgm:pt modelId="{19F8DF9C-5A90-48A8-962B-5246B7A65271}" type="pres">
      <dgm:prSet presAssocID="{2EE57735-53E3-4B6F-A4DC-EA7E7CAB428F}" presName="node" presStyleLbl="node1" presStyleIdx="4" presStyleCnt="5">
        <dgm:presLayoutVars>
          <dgm:bulletEnabled val="1"/>
        </dgm:presLayoutVars>
      </dgm:prSet>
      <dgm:spPr/>
    </dgm:pt>
    <dgm:pt modelId="{1FC5B03A-3940-45CD-8E1B-9C3497623C80}" type="pres">
      <dgm:prSet presAssocID="{2EE57735-53E3-4B6F-A4DC-EA7E7CAB428F}" presName="dummy" presStyleCnt="0"/>
      <dgm:spPr/>
    </dgm:pt>
    <dgm:pt modelId="{A7E7AA47-D6C1-4140-9C5C-F98F898C2354}" type="pres">
      <dgm:prSet presAssocID="{359D22D7-3153-436E-9F1D-6525676A52BC}" presName="sibTrans" presStyleLbl="sibTrans2D1" presStyleIdx="4" presStyleCnt="5"/>
      <dgm:spPr/>
    </dgm:pt>
  </dgm:ptLst>
  <dgm:cxnLst>
    <dgm:cxn modelId="{9E7A5D00-BD08-4AEF-844A-575608A76CB3}" type="presOf" srcId="{C0610BAE-3A98-4C91-9E7A-2D7144E9AC59}" destId="{A9D51249-B643-4B3A-871A-225941E530B0}" srcOrd="0" destOrd="0" presId="urn:microsoft.com/office/officeart/2005/8/layout/radial6"/>
    <dgm:cxn modelId="{02700B11-2E69-4DBD-A663-00660DD39E73}" type="presOf" srcId="{B09861CA-CEB5-4A9F-B464-29F0F7FEA848}" destId="{5B6A7E6D-798C-4DED-BB83-EDC87C035AA8}" srcOrd="0" destOrd="0" presId="urn:microsoft.com/office/officeart/2005/8/layout/radial6"/>
    <dgm:cxn modelId="{120D9F25-6DF3-4842-8B25-34484769A5A3}" type="presOf" srcId="{097B47D2-B4B8-453C-B394-7C1259D70A45}" destId="{D2702699-A3F8-4CAA-B65C-FB534D1CCD60}" srcOrd="0" destOrd="0" presId="urn:microsoft.com/office/officeart/2005/8/layout/radial6"/>
    <dgm:cxn modelId="{A09E872A-4699-4D7C-B026-0298D5FB7B79}" type="presOf" srcId="{92368002-1608-4EE5-8F9A-713931AE135C}" destId="{5C07463D-784F-4E9F-84B1-7669652598DA}" srcOrd="0" destOrd="0" presId="urn:microsoft.com/office/officeart/2005/8/layout/radial6"/>
    <dgm:cxn modelId="{52D49E37-2BF0-4566-9486-B8DB4045D6DA}" type="presOf" srcId="{2EE57735-53E3-4B6F-A4DC-EA7E7CAB428F}" destId="{19F8DF9C-5A90-48A8-962B-5246B7A65271}" srcOrd="0" destOrd="0" presId="urn:microsoft.com/office/officeart/2005/8/layout/radial6"/>
    <dgm:cxn modelId="{AC0F365C-3476-4AE8-A4D5-5C5D2F1DEE7A}" type="presOf" srcId="{D98A8C20-EA38-4AD8-87C7-170D84C3DFC9}" destId="{57D76194-9E11-4710-BA04-20550135E2FD}" srcOrd="0" destOrd="0" presId="urn:microsoft.com/office/officeart/2005/8/layout/radial6"/>
    <dgm:cxn modelId="{804EFE64-D72A-451B-9700-29DF06F79477}" srcId="{C8CAFEA8-1386-4632-800D-19B7B864158B}" destId="{C0610BAE-3A98-4C91-9E7A-2D7144E9AC59}" srcOrd="0" destOrd="0" parTransId="{54284A49-41B7-45C5-9E60-112AAF5494E4}" sibTransId="{14237C0F-8F76-4289-8A53-B0BE1EA359B2}"/>
    <dgm:cxn modelId="{02400846-13B6-4919-9F95-783D16BCBCF8}" type="presOf" srcId="{6A55831A-467B-489F-8521-9D0CEB45B3A5}" destId="{DA503709-B6DD-42C5-ABC9-16CD9066A82A}" srcOrd="0" destOrd="0" presId="urn:microsoft.com/office/officeart/2005/8/layout/radial6"/>
    <dgm:cxn modelId="{9EB1E184-AFCC-4A1A-926E-975F7284ACA2}" srcId="{C0610BAE-3A98-4C91-9E7A-2D7144E9AC59}" destId="{2EE57735-53E3-4B6F-A4DC-EA7E7CAB428F}" srcOrd="4" destOrd="0" parTransId="{23EFEE42-B147-4B07-B23A-DA26C0CC25AD}" sibTransId="{359D22D7-3153-436E-9F1D-6525676A52BC}"/>
    <dgm:cxn modelId="{B78DDBA7-1B12-4848-922C-21C25F4E835B}" srcId="{C0610BAE-3A98-4C91-9E7A-2D7144E9AC59}" destId="{9F444A40-644F-496B-9184-46DD6BCE053D}" srcOrd="0" destOrd="0" parTransId="{7479B676-7259-4086-84AD-4B19213ACD83}" sibTransId="{B09861CA-CEB5-4A9F-B464-29F0F7FEA848}"/>
    <dgm:cxn modelId="{2D4D69BA-9D6C-444D-BEED-0D849A16A428}" type="presOf" srcId="{9F444A40-644F-496B-9184-46DD6BCE053D}" destId="{C136A193-8EBE-4B48-94CE-35D9C9817DC3}" srcOrd="0" destOrd="0" presId="urn:microsoft.com/office/officeart/2005/8/layout/radial6"/>
    <dgm:cxn modelId="{069E05BC-3104-4565-941D-EC26B2925E30}" type="presOf" srcId="{359D22D7-3153-436E-9F1D-6525676A52BC}" destId="{A7E7AA47-D6C1-4140-9C5C-F98F898C2354}" srcOrd="0" destOrd="0" presId="urn:microsoft.com/office/officeart/2005/8/layout/radial6"/>
    <dgm:cxn modelId="{437B09BD-E7CF-4B60-B8CB-34A0F15F676A}" type="presOf" srcId="{C8CAFEA8-1386-4632-800D-19B7B864158B}" destId="{26D6C521-9B80-4B1F-ADF1-6DB23C392257}" srcOrd="0" destOrd="0" presId="urn:microsoft.com/office/officeart/2005/8/layout/radial6"/>
    <dgm:cxn modelId="{06B5A2C4-9ABD-45C4-ACDB-746327C9BCAC}" srcId="{C0610BAE-3A98-4C91-9E7A-2D7144E9AC59}" destId="{92368002-1608-4EE5-8F9A-713931AE135C}" srcOrd="1" destOrd="0" parTransId="{D78FC267-02B8-44D5-B769-F5405494FC74}" sibTransId="{097B47D2-B4B8-453C-B394-7C1259D70A45}"/>
    <dgm:cxn modelId="{9486E3C6-9B2D-4200-A0D7-F2BAB8AD3F24}" type="presOf" srcId="{5832CC7D-EA71-485E-BFBC-3D48160447F1}" destId="{415F6937-CCA3-425F-8E89-36DB55B568DE}" srcOrd="0" destOrd="0" presId="urn:microsoft.com/office/officeart/2005/8/layout/radial6"/>
    <dgm:cxn modelId="{0CA76FE6-35E4-402D-860D-385EF3E02C73}" srcId="{C0610BAE-3A98-4C91-9E7A-2D7144E9AC59}" destId="{5832CC7D-EA71-485E-BFBC-3D48160447F1}" srcOrd="2" destOrd="0" parTransId="{7C44D9A4-ABCE-4DE4-A796-C2F41616F2E8}" sibTransId="{D98A8C20-EA38-4AD8-87C7-170D84C3DFC9}"/>
    <dgm:cxn modelId="{40BDAAF1-46F7-4528-830B-5121A095135B}" srcId="{C0610BAE-3A98-4C91-9E7A-2D7144E9AC59}" destId="{DBAE9358-1F4E-4199-93DE-1059E5B07938}" srcOrd="3" destOrd="0" parTransId="{4DD5C37A-DE9B-4D79-9620-6F9F9274576B}" sibTransId="{6A55831A-467B-489F-8521-9D0CEB45B3A5}"/>
    <dgm:cxn modelId="{9C0C28FB-8E6C-463B-8479-9B533258E0A1}" type="presOf" srcId="{DBAE9358-1F4E-4199-93DE-1059E5B07938}" destId="{C6F71845-63EB-4ED3-9861-52C2D6C60117}" srcOrd="0" destOrd="0" presId="urn:microsoft.com/office/officeart/2005/8/layout/radial6"/>
    <dgm:cxn modelId="{4C97566D-3235-428E-A99A-82535BAD7F6F}" type="presParOf" srcId="{26D6C521-9B80-4B1F-ADF1-6DB23C392257}" destId="{A9D51249-B643-4B3A-871A-225941E530B0}" srcOrd="0" destOrd="0" presId="urn:microsoft.com/office/officeart/2005/8/layout/radial6"/>
    <dgm:cxn modelId="{2B2317C8-60C5-4D1B-A9F6-1D11022B35D3}" type="presParOf" srcId="{26D6C521-9B80-4B1F-ADF1-6DB23C392257}" destId="{C136A193-8EBE-4B48-94CE-35D9C9817DC3}" srcOrd="1" destOrd="0" presId="urn:microsoft.com/office/officeart/2005/8/layout/radial6"/>
    <dgm:cxn modelId="{11E3858B-6F79-48AB-AADD-C0DEE03A9C55}" type="presParOf" srcId="{26D6C521-9B80-4B1F-ADF1-6DB23C392257}" destId="{7170D166-40A7-4434-AD51-DEB6142A26FF}" srcOrd="2" destOrd="0" presId="urn:microsoft.com/office/officeart/2005/8/layout/radial6"/>
    <dgm:cxn modelId="{F93538F2-1ED2-476D-A8D9-BE747841D681}" type="presParOf" srcId="{26D6C521-9B80-4B1F-ADF1-6DB23C392257}" destId="{5B6A7E6D-798C-4DED-BB83-EDC87C035AA8}" srcOrd="3" destOrd="0" presId="urn:microsoft.com/office/officeart/2005/8/layout/radial6"/>
    <dgm:cxn modelId="{D60035F5-4F78-44B0-B299-11F1EAA9B5F7}" type="presParOf" srcId="{26D6C521-9B80-4B1F-ADF1-6DB23C392257}" destId="{5C07463D-784F-4E9F-84B1-7669652598DA}" srcOrd="4" destOrd="0" presId="urn:microsoft.com/office/officeart/2005/8/layout/radial6"/>
    <dgm:cxn modelId="{66DAB9F0-4B56-4421-8767-15B839220EE9}" type="presParOf" srcId="{26D6C521-9B80-4B1F-ADF1-6DB23C392257}" destId="{AE303571-C04A-4FB0-84FA-778345E302FB}" srcOrd="5" destOrd="0" presId="urn:microsoft.com/office/officeart/2005/8/layout/radial6"/>
    <dgm:cxn modelId="{9C1E293C-7FC4-4614-89D9-E4A8144AAE6E}" type="presParOf" srcId="{26D6C521-9B80-4B1F-ADF1-6DB23C392257}" destId="{D2702699-A3F8-4CAA-B65C-FB534D1CCD60}" srcOrd="6" destOrd="0" presId="urn:microsoft.com/office/officeart/2005/8/layout/radial6"/>
    <dgm:cxn modelId="{CBA77742-1DF3-461E-97DC-7C0784712E09}" type="presParOf" srcId="{26D6C521-9B80-4B1F-ADF1-6DB23C392257}" destId="{415F6937-CCA3-425F-8E89-36DB55B568DE}" srcOrd="7" destOrd="0" presId="urn:microsoft.com/office/officeart/2005/8/layout/radial6"/>
    <dgm:cxn modelId="{B3A1A390-E5D6-42ED-B464-7B4DA0AC7F54}" type="presParOf" srcId="{26D6C521-9B80-4B1F-ADF1-6DB23C392257}" destId="{B2452F5B-4557-4DAD-B5CB-68FBDEED0DBB}" srcOrd="8" destOrd="0" presId="urn:microsoft.com/office/officeart/2005/8/layout/radial6"/>
    <dgm:cxn modelId="{B00FFB9E-FD11-4988-8D21-849EDE27B23A}" type="presParOf" srcId="{26D6C521-9B80-4B1F-ADF1-6DB23C392257}" destId="{57D76194-9E11-4710-BA04-20550135E2FD}" srcOrd="9" destOrd="0" presId="urn:microsoft.com/office/officeart/2005/8/layout/radial6"/>
    <dgm:cxn modelId="{029EFA3B-B600-4301-988C-25B328CE08C9}" type="presParOf" srcId="{26D6C521-9B80-4B1F-ADF1-6DB23C392257}" destId="{C6F71845-63EB-4ED3-9861-52C2D6C60117}" srcOrd="10" destOrd="0" presId="urn:microsoft.com/office/officeart/2005/8/layout/radial6"/>
    <dgm:cxn modelId="{FFD21D19-4B9D-4DFC-A59F-4F2315D4A3AA}" type="presParOf" srcId="{26D6C521-9B80-4B1F-ADF1-6DB23C392257}" destId="{77DF19CB-AB01-491E-9248-9C0A2E4C581D}" srcOrd="11" destOrd="0" presId="urn:microsoft.com/office/officeart/2005/8/layout/radial6"/>
    <dgm:cxn modelId="{3E2D858D-4A94-42AC-A652-1EBB7D7F2616}" type="presParOf" srcId="{26D6C521-9B80-4B1F-ADF1-6DB23C392257}" destId="{DA503709-B6DD-42C5-ABC9-16CD9066A82A}" srcOrd="12" destOrd="0" presId="urn:microsoft.com/office/officeart/2005/8/layout/radial6"/>
    <dgm:cxn modelId="{A9A6C50D-431F-4AF8-BE31-639E76905BB8}" type="presParOf" srcId="{26D6C521-9B80-4B1F-ADF1-6DB23C392257}" destId="{19F8DF9C-5A90-48A8-962B-5246B7A65271}" srcOrd="13" destOrd="0" presId="urn:microsoft.com/office/officeart/2005/8/layout/radial6"/>
    <dgm:cxn modelId="{FBEFB9B3-B671-4753-8097-40549572B69C}" type="presParOf" srcId="{26D6C521-9B80-4B1F-ADF1-6DB23C392257}" destId="{1FC5B03A-3940-45CD-8E1B-9C3497623C80}" srcOrd="14" destOrd="0" presId="urn:microsoft.com/office/officeart/2005/8/layout/radial6"/>
    <dgm:cxn modelId="{148C1C08-FFA1-4A05-8798-6C1D803A30CB}" type="presParOf" srcId="{26D6C521-9B80-4B1F-ADF1-6DB23C392257}" destId="{A7E7AA47-D6C1-4140-9C5C-F98F898C2354}" srcOrd="15"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E7AA47-D6C1-4140-9C5C-F98F898C2354}">
      <dsp:nvSpPr>
        <dsp:cNvPr id="0" name=""/>
        <dsp:cNvSpPr/>
      </dsp:nvSpPr>
      <dsp:spPr>
        <a:xfrm>
          <a:off x="1501659" y="612365"/>
          <a:ext cx="4074374" cy="4074374"/>
        </a:xfrm>
        <a:prstGeom prst="blockArc">
          <a:avLst>
            <a:gd name="adj1" fmla="val 11880000"/>
            <a:gd name="adj2" fmla="val 16200000"/>
            <a:gd name="adj3" fmla="val 4643"/>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A503709-B6DD-42C5-ABC9-16CD9066A82A}">
      <dsp:nvSpPr>
        <dsp:cNvPr id="0" name=""/>
        <dsp:cNvSpPr/>
      </dsp:nvSpPr>
      <dsp:spPr>
        <a:xfrm>
          <a:off x="1501659" y="612365"/>
          <a:ext cx="4074374" cy="4074374"/>
        </a:xfrm>
        <a:prstGeom prst="blockArc">
          <a:avLst>
            <a:gd name="adj1" fmla="val 7560000"/>
            <a:gd name="adj2" fmla="val 11880000"/>
            <a:gd name="adj3" fmla="val 4643"/>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7D76194-9E11-4710-BA04-20550135E2FD}">
      <dsp:nvSpPr>
        <dsp:cNvPr id="0" name=""/>
        <dsp:cNvSpPr/>
      </dsp:nvSpPr>
      <dsp:spPr>
        <a:xfrm>
          <a:off x="1501659" y="612365"/>
          <a:ext cx="4074374" cy="4074374"/>
        </a:xfrm>
        <a:prstGeom prst="blockArc">
          <a:avLst>
            <a:gd name="adj1" fmla="val 3240000"/>
            <a:gd name="adj2" fmla="val 7560000"/>
            <a:gd name="adj3" fmla="val 4643"/>
          </a:avLst>
        </a:prstGeom>
        <a:solidFill>
          <a:srgbClr val="66CCFF"/>
        </a:solidFill>
        <a:ln>
          <a:noFill/>
        </a:ln>
        <a:effectLst/>
      </dsp:spPr>
      <dsp:style>
        <a:lnRef idx="0">
          <a:scrgbClr r="0" g="0" b="0"/>
        </a:lnRef>
        <a:fillRef idx="1">
          <a:scrgbClr r="0" g="0" b="0"/>
        </a:fillRef>
        <a:effectRef idx="0">
          <a:scrgbClr r="0" g="0" b="0"/>
        </a:effectRef>
        <a:fontRef idx="minor">
          <a:schemeClr val="lt1"/>
        </a:fontRef>
      </dsp:style>
    </dsp:sp>
    <dsp:sp modelId="{D2702699-A3F8-4CAA-B65C-FB534D1CCD60}">
      <dsp:nvSpPr>
        <dsp:cNvPr id="0" name=""/>
        <dsp:cNvSpPr/>
      </dsp:nvSpPr>
      <dsp:spPr>
        <a:xfrm>
          <a:off x="1501659" y="612365"/>
          <a:ext cx="4074374" cy="4074374"/>
        </a:xfrm>
        <a:prstGeom prst="blockArc">
          <a:avLst>
            <a:gd name="adj1" fmla="val 20520000"/>
            <a:gd name="adj2" fmla="val 3240000"/>
            <a:gd name="adj3" fmla="val 4643"/>
          </a:avLst>
        </a:prstGeom>
        <a:solidFill>
          <a:srgbClr val="ED7D31"/>
        </a:solidFill>
        <a:ln>
          <a:noFill/>
        </a:ln>
        <a:effectLst/>
      </dsp:spPr>
      <dsp:style>
        <a:lnRef idx="0">
          <a:scrgbClr r="0" g="0" b="0"/>
        </a:lnRef>
        <a:fillRef idx="1">
          <a:scrgbClr r="0" g="0" b="0"/>
        </a:fillRef>
        <a:effectRef idx="0">
          <a:scrgbClr r="0" g="0" b="0"/>
        </a:effectRef>
        <a:fontRef idx="minor">
          <a:schemeClr val="lt1"/>
        </a:fontRef>
      </dsp:style>
    </dsp:sp>
    <dsp:sp modelId="{5B6A7E6D-798C-4DED-BB83-EDC87C035AA8}">
      <dsp:nvSpPr>
        <dsp:cNvPr id="0" name=""/>
        <dsp:cNvSpPr/>
      </dsp:nvSpPr>
      <dsp:spPr>
        <a:xfrm>
          <a:off x="1501659" y="612365"/>
          <a:ext cx="4074374" cy="4074374"/>
        </a:xfrm>
        <a:prstGeom prst="blockArc">
          <a:avLst>
            <a:gd name="adj1" fmla="val 16200000"/>
            <a:gd name="adj2" fmla="val 20520000"/>
            <a:gd name="adj3" fmla="val 4643"/>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sp>
    <dsp:sp modelId="{A9D51249-B643-4B3A-871A-225941E530B0}">
      <dsp:nvSpPr>
        <dsp:cNvPr id="0" name=""/>
        <dsp:cNvSpPr/>
      </dsp:nvSpPr>
      <dsp:spPr>
        <a:xfrm>
          <a:off x="2600568" y="1711274"/>
          <a:ext cx="1876556" cy="187655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kern="1200" cap="none" spc="0" dirty="0">
            <a:ln w="3175">
              <a:solidFill>
                <a:srgbClr val="FFC000"/>
              </a:solidFill>
              <a:prstDash val="solid"/>
            </a:ln>
            <a:solidFill>
              <a:schemeClr val="bg1"/>
            </a:solidFill>
            <a:effectLst>
              <a:outerShdw dist="38100" dir="2700000" algn="tl" rotWithShape="0">
                <a:schemeClr val="accent2"/>
              </a:outerShdw>
            </a:effectLst>
          </a:endParaRPr>
        </a:p>
      </dsp:txBody>
      <dsp:txXfrm>
        <a:off x="2875383" y="1986089"/>
        <a:ext cx="1326926" cy="1326926"/>
      </dsp:txXfrm>
    </dsp:sp>
    <dsp:sp modelId="{C136A193-8EBE-4B48-94CE-35D9C9817DC3}">
      <dsp:nvSpPr>
        <dsp:cNvPr id="0" name=""/>
        <dsp:cNvSpPr/>
      </dsp:nvSpPr>
      <dsp:spPr>
        <a:xfrm>
          <a:off x="2882052" y="2860"/>
          <a:ext cx="1313589" cy="1313589"/>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البساطة والوضوح</a:t>
          </a:r>
          <a:endParaRPr lang="en-US" sz="2000" b="1" kern="1200" dirty="0">
            <a:solidFill>
              <a:schemeClr val="tx1"/>
            </a:solidFill>
          </a:endParaRPr>
        </a:p>
      </dsp:txBody>
      <dsp:txXfrm>
        <a:off x="3074423" y="195231"/>
        <a:ext cx="928847" cy="928847"/>
      </dsp:txXfrm>
    </dsp:sp>
    <dsp:sp modelId="{5C07463D-784F-4E9F-84B1-7669652598DA}">
      <dsp:nvSpPr>
        <dsp:cNvPr id="0" name=""/>
        <dsp:cNvSpPr/>
      </dsp:nvSpPr>
      <dsp:spPr>
        <a:xfrm>
          <a:off x="4774557" y="1377845"/>
          <a:ext cx="1313589" cy="1313589"/>
        </a:xfrm>
        <a:prstGeom prst="ellipse">
          <a:avLst/>
        </a:prstGeom>
        <a:solidFill>
          <a:srgbClr val="ED7D3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الإثارة والتشويق </a:t>
          </a:r>
          <a:endParaRPr lang="en-US" sz="2000" b="1" kern="1200" dirty="0">
            <a:solidFill>
              <a:schemeClr val="tx1"/>
            </a:solidFill>
          </a:endParaRPr>
        </a:p>
      </dsp:txBody>
      <dsp:txXfrm>
        <a:off x="4966928" y="1570216"/>
        <a:ext cx="928847" cy="928847"/>
      </dsp:txXfrm>
    </dsp:sp>
    <dsp:sp modelId="{415F6937-CCA3-425F-8E89-36DB55B568DE}">
      <dsp:nvSpPr>
        <dsp:cNvPr id="0" name=""/>
        <dsp:cNvSpPr/>
      </dsp:nvSpPr>
      <dsp:spPr>
        <a:xfrm>
          <a:off x="4051684" y="3602619"/>
          <a:ext cx="1313589" cy="1313589"/>
        </a:xfrm>
        <a:prstGeom prst="ellipse">
          <a:avLst/>
        </a:prstGeom>
        <a:solidFill>
          <a:srgbClr val="66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إشباع الرغبات والحاجات </a:t>
          </a:r>
          <a:endParaRPr lang="en-US" sz="2000" b="1" kern="1200" dirty="0">
            <a:solidFill>
              <a:schemeClr val="tx1"/>
            </a:solidFill>
          </a:endParaRPr>
        </a:p>
      </dsp:txBody>
      <dsp:txXfrm>
        <a:off x="4244055" y="3794990"/>
        <a:ext cx="928847" cy="928847"/>
      </dsp:txXfrm>
    </dsp:sp>
    <dsp:sp modelId="{C6F71845-63EB-4ED3-9861-52C2D6C60117}">
      <dsp:nvSpPr>
        <dsp:cNvPr id="0" name=""/>
        <dsp:cNvSpPr/>
      </dsp:nvSpPr>
      <dsp:spPr>
        <a:xfrm>
          <a:off x="1712419" y="3602619"/>
          <a:ext cx="1313589" cy="1313589"/>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مصداقية المضمون والمصدر </a:t>
          </a:r>
          <a:endParaRPr lang="en-US" sz="2000" b="1" kern="1200" dirty="0">
            <a:solidFill>
              <a:schemeClr val="tx1"/>
            </a:solidFill>
          </a:endParaRPr>
        </a:p>
      </dsp:txBody>
      <dsp:txXfrm>
        <a:off x="1904790" y="3794990"/>
        <a:ext cx="928847" cy="928847"/>
      </dsp:txXfrm>
    </dsp:sp>
    <dsp:sp modelId="{19F8DF9C-5A90-48A8-962B-5246B7A65271}">
      <dsp:nvSpPr>
        <dsp:cNvPr id="0" name=""/>
        <dsp:cNvSpPr/>
      </dsp:nvSpPr>
      <dsp:spPr>
        <a:xfrm>
          <a:off x="989546" y="1377845"/>
          <a:ext cx="1313589" cy="1313589"/>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الإثابة والتعزيز </a:t>
          </a:r>
          <a:endParaRPr lang="en-US" sz="2000" b="1" kern="1200" dirty="0">
            <a:solidFill>
              <a:schemeClr val="tx1"/>
            </a:solidFill>
          </a:endParaRPr>
        </a:p>
      </dsp:txBody>
      <dsp:txXfrm>
        <a:off x="1181917" y="1570216"/>
        <a:ext cx="928847" cy="928847"/>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2639422992"/>
      </p:ext>
    </p:extLst>
  </p:cSld>
  <p:clrMapOvr>
    <a:masterClrMapping/>
  </p:clrMapOvr>
  <p:transition spd="slow">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343138320"/>
      </p:ext>
    </p:extLst>
  </p:cSld>
  <p:clrMapOvr>
    <a:masterClrMapping/>
  </p:clrMapOvr>
  <p:transition spd="slow">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07661411"/>
      </p:ext>
    </p:extLst>
  </p:cSld>
  <p:clrMapOvr>
    <a:masterClrMapping/>
  </p:clrMapOvr>
  <p:transition spd="slow">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736900740"/>
      </p:ext>
    </p:extLst>
  </p:cSld>
  <p:clrMapOvr>
    <a:masterClrMapping/>
  </p:clrMapOvr>
  <p:transition spd="slow">
    <p:comb/>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266418716"/>
      </p:ext>
    </p:extLst>
  </p:cSld>
  <p:clrMapOvr>
    <a:masterClrMapping/>
  </p:clrMapOvr>
  <p:transition spd="slow">
    <p:comb/>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1790692743"/>
      </p:ext>
    </p:extLst>
  </p:cSld>
  <p:clrMapOvr>
    <a:masterClrMapping/>
  </p:clrMapOvr>
  <p:transition spd="slow">
    <p:comb/>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2780116418"/>
      </p:ext>
    </p:extLst>
  </p:cSld>
  <p:clrMapOvr>
    <a:masterClrMapping/>
  </p:clrMapOvr>
  <p:transition spd="slow">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 id="2147483670" r:id="rId17"/>
    <p:sldLayoutId id="2147483671" r:id="rId18"/>
    <p:sldLayoutId id="2147483672" r:id="rId19"/>
    <p:sldLayoutId id="2147483673" r:id="rId20"/>
    <p:sldLayoutId id="2147483674" r:id="rId21"/>
    <p:sldLayoutId id="2147483675" r:id="rId22"/>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1.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14.sv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Times New Roman" panose="02020603050405020304" pitchFamily="18" charset="0"/>
                <a:cs typeface="Times New Roman" panose="02020603050405020304" pitchFamily="18" charset="0"/>
              </a:rPr>
              <a:t>محاضرة 2</a:t>
            </a:r>
            <a:endParaRPr lang="en-US" sz="2800" b="1">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52092" y="4739245"/>
            <a:ext cx="1699503"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مبادئ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887848"/>
            <a:ext cx="4688741" cy="3765133"/>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قواعد الإقناع</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عوامل نجاح عملية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عملية التواصل </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خاتمة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390925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لما كان الإقناع يقوم على الاتصال الهادف إلى مخاطبة عقل الجماهير في محاولة لإقناعها بفائدة مضمون الاتصال وبالتالي كسب تأييدها كنتيجة للتقبل والرضا ، فإنه يمكننا إعادة صياغة مبادئ الإقناع التي يستهدي ويسترشد بها العاملون في كافة المجالات الاتصالية لإقناع جمهورهم الذي يتعاملون معه كما يلي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1120120"/>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lvl="0" indent="0" algn="justLow" rtl="1">
              <a:lnSpc>
                <a:spcPct val="150000"/>
              </a:lnSpc>
              <a:buSzPts val="1400"/>
              <a:buNone/>
            </a:pPr>
            <a:endParaRPr lang="ar-EG" sz="3200" b="1" dirty="0">
              <a:latin typeface="Times New Roman" panose="02020603050405020304" pitchFamily="18" charset="0"/>
            </a:endParaRPr>
          </a:p>
          <a:p>
            <a:pPr marL="0" lvl="0" indent="0" algn="justLow" rtl="1">
              <a:lnSpc>
                <a:spcPct val="150000"/>
              </a:lnSpc>
              <a:buSzPts val="1400"/>
              <a:buNone/>
            </a:pPr>
            <a:r>
              <a:rPr lang="ar-EG" sz="3200" b="1" dirty="0">
                <a:latin typeface="Times New Roman" panose="02020603050405020304" pitchFamily="18" charset="0"/>
              </a:rPr>
              <a:t>1. </a:t>
            </a:r>
            <a:r>
              <a:rPr lang="ar-SA" sz="3200" b="1" dirty="0">
                <a:latin typeface="Times New Roman" panose="02020603050405020304" pitchFamily="18" charset="0"/>
              </a:rPr>
              <a:t>وجود اقتراحٍ مقبول : </a:t>
            </a:r>
            <a:r>
              <a:rPr lang="ar-SA" sz="3200" dirty="0">
                <a:latin typeface="Times New Roman" panose="02020603050405020304" pitchFamily="18" charset="0"/>
              </a:rPr>
              <a:t>بمعنى أن تتضمن الرسالة التي يحاول الشخص إيصالها إلى جمهوره بعض الجوانب التي تلقي قبولاً لديه مما يُشكل عاملاً مشتركاً وأرضية مشتركة يقفان عليها للانطلاق إلى الهدف نفسه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979532"/>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eaLnBrk="1" hangingPunct="1">
              <a:lnSpc>
                <a:spcPct val="150000"/>
              </a:lnSpc>
              <a:buNone/>
            </a:pPr>
            <a:endParaRPr lang="ar-EG" altLang="en-US" sz="1100" b="1" dirty="0"/>
          </a:p>
          <a:p>
            <a:pPr marL="0" lvl="0" indent="0" algn="justLow" rtl="1">
              <a:lnSpc>
                <a:spcPct val="150000"/>
              </a:lnSpc>
              <a:buSzPts val="1400"/>
              <a:buNone/>
            </a:pPr>
            <a:r>
              <a:rPr lang="ar-EG" sz="3200" b="1" dirty="0">
                <a:latin typeface="Times New Roman" panose="02020603050405020304" pitchFamily="18" charset="0"/>
                <a:ea typeface="Times New Roman" panose="02020603050405020304" pitchFamily="18" charset="0"/>
              </a:rPr>
              <a:t>2. </a:t>
            </a:r>
            <a:r>
              <a:rPr lang="ar-SA" sz="3200" b="1" dirty="0">
                <a:effectLst/>
                <a:latin typeface="Times New Roman" panose="02020603050405020304" pitchFamily="18" charset="0"/>
                <a:ea typeface="Times New Roman" panose="02020603050405020304" pitchFamily="18" charset="0"/>
              </a:rPr>
              <a:t>أن يعكس الاقتراح رغبات الأفراد ومطالبهم :</a:t>
            </a:r>
            <a:r>
              <a:rPr lang="ar-SA" sz="3200" dirty="0">
                <a:effectLst/>
                <a:latin typeface="Times New Roman" panose="02020603050405020304" pitchFamily="18" charset="0"/>
                <a:ea typeface="Times New Roman" panose="02020603050405020304" pitchFamily="18" charset="0"/>
              </a:rPr>
              <a:t> فكلما ارتبطت الرسالة مضمون الاتصال بأمر يمس مصالح الأفراد ويُعبر عن حاجاتهم أو رغباتهم وطموحاتهم كلما لاقت الاهتمام والقبول فالتقبل والتبّني من الجمهور.</a:t>
            </a:r>
            <a:endParaRPr lang="en-US" sz="3200" dirty="0">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326349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2"/>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3. </a:t>
            </a:r>
            <a:r>
              <a:rPr lang="ar-SA" sz="3200" b="1" dirty="0">
                <a:latin typeface="Times New Roman" panose="02020603050405020304" pitchFamily="18" charset="0"/>
              </a:rPr>
              <a:t>أن يشمل الاقتراح  جوانب تُظهر نتائجه المتوقعة : فكلما اشتملت الرسالة على معلومات  وحقائق مستمدّة من خبراتٍ سابقة توحي بما ستُفضي إليه مضامين الرسالة وما سيؤول إليه الاقتراح من نتائج مفيدة ونافعة كلما لاقت القبول.</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05372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4"/>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4. </a:t>
            </a:r>
            <a:r>
              <a:rPr lang="ar-SA" sz="3200" b="1" dirty="0">
                <a:latin typeface="Times New Roman" panose="02020603050405020304" pitchFamily="18" charset="0"/>
              </a:rPr>
              <a:t>أن يصدر الاقتراح عن شخص موثوق به : فالرسالة إذا صدرت عن وجهة تحوز على ثقة الجمهور واحترامه كلما كنت أكثر تقبلاً منه .</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97648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Low" rtl="1">
              <a:lnSpc>
                <a:spcPct val="150000"/>
              </a:lnSpc>
              <a:buSzPts val="1400"/>
              <a:buNone/>
            </a:pPr>
            <a:endParaRPr 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5. </a:t>
            </a:r>
            <a:r>
              <a:rPr lang="ar-SA" sz="3200" b="1" dirty="0">
                <a:latin typeface="Times New Roman" panose="02020603050405020304" pitchFamily="18" charset="0"/>
              </a:rPr>
              <a:t>أن يقدّم الاقتراح بصفة شخصية ومباشرة : فالشخصية أو الجهة التي تحوز على رضا وقبول الجمهور يمكنها تقديم الاقتراح بشكل شخصي ومباشر مع ما يستلزم ذلك من شرح بالنسبة للاقتراح وأسلوب تطبيقه.</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052487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المعرفة :</a:t>
            </a:r>
            <a:r>
              <a:rPr lang="ar-SA" dirty="0">
                <a:effectLst/>
                <a:latin typeface="Times New Roman" panose="02020603050405020304" pitchFamily="18" charset="0"/>
                <a:ea typeface="Times New Roman" panose="02020603050405020304" pitchFamily="18" charset="0"/>
              </a:rPr>
              <a:t> أي التأثير على الجماهير </a:t>
            </a:r>
            <a:r>
              <a:rPr lang="ar-EG" dirty="0">
                <a:effectLst/>
                <a:latin typeface="Times New Roman" panose="02020603050405020304" pitchFamily="18" charset="0"/>
                <a:ea typeface="Times New Roman" panose="02020603050405020304" pitchFamily="18" charset="0"/>
              </a:rPr>
              <a:t>و</a:t>
            </a:r>
            <a:r>
              <a:rPr lang="ar-SA" dirty="0">
                <a:effectLst/>
                <a:latin typeface="Times New Roman" panose="02020603050405020304" pitchFamily="18" charset="0"/>
                <a:ea typeface="Times New Roman" panose="02020603050405020304" pitchFamily="18" charset="0"/>
              </a:rPr>
              <a:t>تطبيق </a:t>
            </a:r>
            <a:r>
              <a:rPr lang="ar-EG" dirty="0">
                <a:effectLst/>
                <a:latin typeface="Times New Roman" panose="02020603050405020304" pitchFamily="18" charset="0"/>
                <a:ea typeface="Times New Roman" panose="02020603050405020304" pitchFamily="18" charset="0"/>
              </a:rPr>
              <a:t>ذلك </a:t>
            </a:r>
            <a:r>
              <a:rPr lang="ar-SA" dirty="0">
                <a:effectLst/>
                <a:latin typeface="Times New Roman" panose="02020603050405020304" pitchFamily="18" charset="0"/>
                <a:ea typeface="Times New Roman" panose="02020603050405020304" pitchFamily="18" charset="0"/>
              </a:rPr>
              <a:t>على مصالحها . </a:t>
            </a:r>
            <a:endParaRPr lang="ar-EG"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a:t>
            </a:r>
            <a:r>
              <a:rPr lang="ar-EG" b="1" dirty="0">
                <a:effectLst/>
                <a:latin typeface="Times New Roman" panose="02020603050405020304" pitchFamily="18" charset="0"/>
                <a:ea typeface="Times New Roman" panose="02020603050405020304" pitchFamily="18" charset="0"/>
              </a:rPr>
              <a:t>الحركة</a:t>
            </a:r>
            <a:r>
              <a:rPr lang="ar-SA" b="1" dirty="0">
                <a:effectLst/>
                <a:latin typeface="Times New Roman" panose="02020603050405020304" pitchFamily="18" charset="0"/>
                <a:ea typeface="Times New Roman" panose="02020603050405020304" pitchFamily="18" charset="0"/>
              </a:rPr>
              <a:t>:</a:t>
            </a:r>
            <a:r>
              <a:rPr lang="ar-SA" dirty="0">
                <a:effectLst/>
                <a:latin typeface="Times New Roman" panose="02020603050405020304" pitchFamily="18" charset="0"/>
                <a:ea typeface="Times New Roman" panose="02020603050405020304" pitchFamily="18" charset="0"/>
              </a:rPr>
              <a:t> حيث إن قبول الاقتراح مرهون بمعرفة الجماهير لكيفية تطبيقه. </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457200" lvl="0" indent="-4572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مبدأ الثقة:</a:t>
            </a:r>
            <a:r>
              <a:rPr lang="ar-SA" dirty="0">
                <a:effectLst/>
                <a:latin typeface="Times New Roman" panose="02020603050405020304" pitchFamily="18" charset="0"/>
                <a:ea typeface="Times New Roman" panose="02020603050405020304" pitchFamily="18" charset="0"/>
              </a:rPr>
              <a:t> أي أن يصدر الاقتراح عن شخص أو منظمة ذات سمعة طيبة .</a:t>
            </a:r>
            <a:endParaRPr lang="en-US"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 مبدأ الوضوح : </a:t>
            </a:r>
            <a:r>
              <a:rPr lang="ar-SA" dirty="0">
                <a:effectLst/>
                <a:latin typeface="Times New Roman" panose="02020603050405020304" pitchFamily="18" charset="0"/>
                <a:ea typeface="Times New Roman" panose="02020603050405020304" pitchFamily="18" charset="0"/>
              </a:rPr>
              <a:t>أن يُصاغ الاقتراح لا لبس فيها ولا غموض.</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074306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61045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قواعد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phone&#10;&#10;Description automatically generated">
            <a:extLst>
              <a:ext uri="{FF2B5EF4-FFF2-40B4-BE49-F238E27FC236}">
                <a16:creationId xmlns:a16="http://schemas.microsoft.com/office/drawing/2014/main" id="{5A395831-D53A-5490-06D4-A2BE19D62BA3}"/>
              </a:ext>
            </a:extLst>
          </p:cNvPr>
          <p:cNvPicPr>
            <a:picLocks noChangeAspect="1"/>
          </p:cNvPicPr>
          <p:nvPr/>
        </p:nvPicPr>
        <p:blipFill rotWithShape="1">
          <a:blip r:embed="rId3">
            <a:extLst>
              <a:ext uri="{28A0092B-C50C-407E-A947-70E740481C1C}">
                <a14:useLocalDpi xmlns:a14="http://schemas.microsoft.com/office/drawing/2010/main" val="0"/>
              </a:ext>
            </a:extLst>
          </a:blip>
          <a:srcRect b="11136"/>
          <a:stretch/>
        </p:blipFill>
        <p:spPr>
          <a:xfrm>
            <a:off x="2910897" y="1259889"/>
            <a:ext cx="6370204" cy="2976020"/>
          </a:xfrm>
          <a:prstGeom prst="rect">
            <a:avLst/>
          </a:prstGeom>
        </p:spPr>
      </p:pic>
    </p:spTree>
    <p:extLst>
      <p:ext uri="{BB962C8B-B14F-4D97-AF65-F5344CB8AC3E}">
        <p14:creationId xmlns:p14="http://schemas.microsoft.com/office/powerpoint/2010/main" val="313726472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indent="269240" algn="justLow" rtl="1">
              <a:lnSpc>
                <a:spcPct val="115000"/>
              </a:lnSpc>
              <a:spcAft>
                <a:spcPts val="1000"/>
              </a:spcAft>
            </a:pPr>
            <a:r>
              <a:rPr lang="ar-SA" sz="3200" dirty="0">
                <a:latin typeface="Times New Roman" panose="02020603050405020304" pitchFamily="18" charset="0"/>
              </a:rPr>
              <a:t>هناك بعض القواعد لفن الإقناع إذا اتبعها الشخص باهتمام ودقة سوف يكون من أكثر الناس حباً وقبولا ً من الآخرين .. ومن أهم هذه القواعد ما يلي :</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أن يكون القيام بعملية الإقناع خالصاً.</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وضوح الحق</a:t>
            </a:r>
            <a:r>
              <a:rPr lang="ar-EG" sz="3200" dirty="0">
                <a:latin typeface="Times New Roman" panose="02020603050405020304" pitchFamily="18" charset="0"/>
              </a:rPr>
              <a:t> والهدف الإيجابي</a:t>
            </a:r>
            <a:r>
              <a:rPr lang="ar-SA" sz="3200" dirty="0">
                <a:latin typeface="Times New Roman" panose="02020603050405020304" pitchFamily="18" charset="0"/>
              </a:rPr>
              <a:t>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00606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الاقتناع بالفكرة </a:t>
            </a:r>
            <a:r>
              <a:rPr lang="ar-EG" sz="3200" dirty="0">
                <a:latin typeface="Times New Roman" panose="02020603050405020304" pitchFamily="18" charset="0"/>
              </a:rPr>
              <a:t>و</a:t>
            </a:r>
            <a:r>
              <a:rPr lang="ar-SA" sz="3200" dirty="0">
                <a:latin typeface="Times New Roman" panose="02020603050405020304" pitchFamily="18" charset="0"/>
              </a:rPr>
              <a:t>وضوحها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القدرة على إيضاحها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القوة في طرح الفكرة .</a:t>
            </a:r>
            <a:endParaRPr lang="en-US" sz="3200" dirty="0">
              <a:latin typeface="Times New Roman" panose="02020603050405020304" pitchFamily="18" charset="0"/>
            </a:endParaRPr>
          </a:p>
          <a:p>
            <a:pPr marL="342900" lvl="0" indent="-342900" algn="justLow" rtl="1">
              <a:lnSpc>
                <a:spcPct val="115000"/>
              </a:lnSpc>
              <a:spcAft>
                <a:spcPts val="1000"/>
              </a:spcAft>
              <a:buFont typeface="Arial" panose="020B0604020202020204" pitchFamily="34" charset="0"/>
              <a:buChar char="-"/>
            </a:pPr>
            <a:r>
              <a:rPr lang="ar-SA" sz="3200" dirty="0">
                <a:latin typeface="Times New Roman" panose="02020603050405020304" pitchFamily="18" charset="0"/>
              </a:rPr>
              <a:t>توافر الخصال الضرورية في مصدر الإقناع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20570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معرفة شخصية المتلقي وقيمة احتياجاته مع تحديد ترتيبها</a:t>
            </a:r>
            <a:r>
              <a:rPr lang="ar-EG" sz="3200" dirty="0">
                <a:latin typeface="Times New Roman" panose="02020603050405020304" pitchFamily="18" charset="0"/>
              </a:rPr>
              <a:t>،</a:t>
            </a:r>
            <a:r>
              <a:rPr lang="ar-SA" sz="3200" dirty="0">
                <a:latin typeface="Times New Roman" panose="02020603050405020304" pitchFamily="18" charset="0"/>
              </a:rPr>
              <a:t> وقد ينبغي عليك تقمص شخصيته للتعرف على دوافعه ووجهة نظره</a:t>
            </a:r>
            <a:r>
              <a:rPr lang="ar-EG" sz="3200" dirty="0">
                <a:latin typeface="Times New Roman" panose="02020603050405020304" pitchFamily="18" charset="0"/>
              </a:rPr>
              <a:t>،</a:t>
            </a:r>
            <a:r>
              <a:rPr lang="ar-SA" sz="3200" dirty="0">
                <a:latin typeface="Times New Roman" panose="02020603050405020304" pitchFamily="18" charset="0"/>
              </a:rPr>
              <a:t> كما يجب معرفة حيله وألاعيبه حتى لا تقع في شراكها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حصر مميزات الفكرة التي تدعو إليها مع معرفة مآخذها الحقيقية أو المتوهمة وتحليل المعارضة  السلبية المحتملة وإعداد الجواب الشافي عنها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العلم أن أسلم طريقة للتغلب على الاعتراض أن تجعله من ضمن حديثك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اختيار الأحوال المناسبة للإقناع : زمنية ومكانية ونفسية وجسدية ؛ مع تعيين الفرصة المناسبة لتحقيق ذلك.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439708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القواعد ينبغي مراعاتها عند إقناع الآخرين</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C:\Users\hp\Desktop\convince.jpg">
            <a:extLst>
              <a:ext uri="{FF2B5EF4-FFF2-40B4-BE49-F238E27FC236}">
                <a16:creationId xmlns:a16="http://schemas.microsoft.com/office/drawing/2014/main" id="{392E7227-5020-9A12-1EE8-FCD4874362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4285" y="1064118"/>
            <a:ext cx="5067238" cy="2842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42515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6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أولاً: لابد أن تكون مقتنعاً جداً من الفكرة التي تسعى لنشرها</a:t>
            </a:r>
          </a:p>
          <a:p>
            <a:pPr marL="114300" indent="0" algn="just" rtl="1">
              <a:lnSpc>
                <a:spcPct val="150000"/>
              </a:lnSpc>
              <a:buNone/>
            </a:pP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ثانياً: استخدم الكلمات ذات المعاني المحصورة والمحددة مثل بما أن، إذن</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8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ثالثاً: ترك الجدل العقيم الذي يقود إلى الخصام،</a:t>
            </a: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endParaRPr lang="ar-SA"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رابعاً: حلل حوارك إلى عنصرين أساسيين هما:</a:t>
            </a:r>
            <a:r>
              <a:rPr lang="ar-EG" altLang="en-US" sz="3200" b="1" dirty="0">
                <a:solidFill>
                  <a:srgbClr val="000000"/>
                </a:solidFill>
                <a:latin typeface="Times New Roman" panose="02020603050405020304" pitchFamily="18" charset="0"/>
                <a:cs typeface="Times New Roman" panose="02020603050405020304" pitchFamily="18" charset="0"/>
              </a:rPr>
              <a:t> </a:t>
            </a:r>
            <a:r>
              <a:rPr lang="ar-SA" altLang="en-US" sz="3200" b="1" dirty="0">
                <a:solidFill>
                  <a:srgbClr val="000000"/>
                </a:solidFill>
                <a:latin typeface="Times New Roman" panose="02020603050405020304" pitchFamily="18" charset="0"/>
                <a:cs typeface="Times New Roman" panose="02020603050405020304" pitchFamily="18" charset="0"/>
              </a:rPr>
              <a:t>المقدمات المنطقية والنتائج</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11601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خامساً: </a:t>
            </a: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اختيار العبارة اللينة الهينة، والابتعاد عن الشدة الإرهاب والضغوط وفرض الرأي</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265334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8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سادساً: احرص على ربط بداية حديثك بنهاية حديث المتلقي</a:t>
            </a:r>
          </a:p>
          <a:p>
            <a:pPr marL="114300" indent="0" algn="just" rtl="1">
              <a:lnSpc>
                <a:spcPct val="150000"/>
              </a:lnSpc>
              <a:buNone/>
            </a:pPr>
            <a:endParaRPr lang="ar-EG" altLang="en-US" sz="20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سابعاً: أظهر فرحك الحقيقي -غير المصطنع- بكل حق يظهر على لسان الطرف الآخر</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52828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عوامل نجاح عملية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515096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7077694" y="1842920"/>
            <a:ext cx="4067464" cy="3449841"/>
          </a:xfrm>
          <a:prstGeom prst="rect">
            <a:avLst/>
          </a:prstGeom>
          <a:solidFill>
            <a:schemeClr val="bg1"/>
          </a:solidFill>
        </p:spPr>
        <p:txBody>
          <a:bodyPr vert="horz" lIns="274320" tIns="182880" rIns="27432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altLang="en-US" sz="3200" b="1" dirty="0"/>
              <a:t>من أجل سير عملية الإقناع بصورة سلسة وحتى لا تضيع الجهود سدى لابد من مُراعاة بعض العوامل في عملية الإقناع التي نريد إيصالها  إلى الجمهور فيتقبل مضمونها  ويتبنّاه وهذه العوامل هي :</a:t>
            </a:r>
            <a:endParaRPr lang="en-US" sz="5400" dirty="0">
              <a:latin typeface="Times New Roman" panose="02020603050405020304" pitchFamily="18" charset="0"/>
              <a:ea typeface="Times New Roman" panose="02020603050405020304" pitchFamily="18" charset="0"/>
            </a:endParaRPr>
          </a:p>
        </p:txBody>
      </p:sp>
      <p:graphicFrame>
        <p:nvGraphicFramePr>
          <p:cNvPr id="11" name="Diagram 10">
            <a:extLst>
              <a:ext uri="{FF2B5EF4-FFF2-40B4-BE49-F238E27FC236}">
                <a16:creationId xmlns:a16="http://schemas.microsoft.com/office/drawing/2014/main" id="{432107A6-518A-1AEF-2205-7BEBEAC4860E}"/>
              </a:ext>
            </a:extLst>
          </p:cNvPr>
          <p:cNvGraphicFramePr/>
          <p:nvPr>
            <p:extLst>
              <p:ext uri="{D42A27DB-BD31-4B8C-83A1-F6EECF244321}">
                <p14:modId xmlns:p14="http://schemas.microsoft.com/office/powerpoint/2010/main" val="3249005184"/>
              </p:ext>
            </p:extLst>
          </p:nvPr>
        </p:nvGraphicFramePr>
        <p:xfrm>
          <a:off x="0" y="1051598"/>
          <a:ext cx="7077694" cy="4952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20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1. </a:t>
            </a:r>
            <a:r>
              <a:rPr lang="ar-SA" sz="3600" b="1" dirty="0">
                <a:effectLst/>
                <a:latin typeface="Times New Roman" panose="02020603050405020304" pitchFamily="18" charset="0"/>
                <a:ea typeface="Times New Roman" panose="02020603050405020304" pitchFamily="18" charset="0"/>
              </a:rPr>
              <a:t>البساطة والوضوح :</a:t>
            </a:r>
            <a:r>
              <a:rPr lang="ar-SA" sz="3600" dirty="0">
                <a:effectLst/>
                <a:latin typeface="Times New Roman" panose="02020603050405020304" pitchFamily="18" charset="0"/>
                <a:ea typeface="Times New Roman" panose="02020603050405020304" pitchFamily="18" charset="0"/>
              </a:rPr>
              <a:t> يجب أن تكون العملية بسيطة وواضحة مضمونها وكذلك في لغتها ويجب أن تكون مترابطة متسلسلة  ومنطقية ولغتها تتناسب مع احتياجات الموقف نفسه وتكون كذلك كاملة مختصرة صحيحة ومفهومة.</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75732756"/>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lnSpc>
                <a:spcPct val="150000"/>
              </a:lnSpc>
              <a:spcAft>
                <a:spcPts val="0"/>
              </a:spcAft>
              <a:buSzPts val="1400"/>
              <a:buNone/>
              <a:tabLst>
                <a:tab pos="228600" algn="l"/>
              </a:tabLst>
            </a:pPr>
            <a:endParaRPr lang="ar-EG" sz="24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2. </a:t>
            </a:r>
            <a:r>
              <a:rPr lang="ar-SA" sz="3600" b="1" dirty="0">
                <a:effectLst/>
                <a:latin typeface="Times New Roman" panose="02020603050405020304" pitchFamily="18" charset="0"/>
                <a:ea typeface="Times New Roman" panose="02020603050405020304" pitchFamily="18" charset="0"/>
              </a:rPr>
              <a:t>الإثارة والتشويق </a:t>
            </a:r>
            <a:r>
              <a:rPr lang="ar-SA" sz="3600" b="1">
                <a:effectLst/>
                <a:latin typeface="Times New Roman" panose="02020603050405020304" pitchFamily="18" charset="0"/>
                <a:ea typeface="Times New Roman" panose="02020603050405020304" pitchFamily="18" charset="0"/>
              </a:rPr>
              <a:t>:</a:t>
            </a:r>
            <a:r>
              <a:rPr lang="ar-SA" sz="3600">
                <a:effectLst/>
                <a:latin typeface="Times New Roman" panose="02020603050405020304" pitchFamily="18" charset="0"/>
                <a:ea typeface="Times New Roman" panose="02020603050405020304" pitchFamily="18" charset="0"/>
              </a:rPr>
              <a:t> لابد </a:t>
            </a:r>
            <a:r>
              <a:rPr lang="ar-SA" sz="3600" dirty="0">
                <a:effectLst/>
                <a:latin typeface="Times New Roman" panose="02020603050405020304" pitchFamily="18" charset="0"/>
                <a:ea typeface="Times New Roman" panose="02020603050405020304" pitchFamily="18" charset="0"/>
              </a:rPr>
              <a:t>أن يكون في عملية الإقناع نوع من التشويق وإثارة الانتباه والاهتمام مما يحفز المتلقي على التعاون ، كما يجب ألا تتضمن أو تُشعر بأي طريقة تجريح أو لبس أو تعالي على المتلقي.</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472631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spcAft>
                <a:spcPts val="0"/>
              </a:spcAft>
              <a:buSzPts val="1400"/>
              <a:buNone/>
              <a:tabLst>
                <a:tab pos="228600" algn="l"/>
              </a:tabLst>
            </a:pPr>
            <a:endParaRPr lang="ar-EG" sz="32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3. </a:t>
            </a:r>
            <a:r>
              <a:rPr lang="ar-SA" sz="3600" b="1" dirty="0">
                <a:effectLst/>
                <a:latin typeface="Times New Roman" panose="02020603050405020304" pitchFamily="18" charset="0"/>
                <a:ea typeface="Times New Roman" panose="02020603050405020304" pitchFamily="18" charset="0"/>
              </a:rPr>
              <a:t>إشباع الرغبات والحاجات :</a:t>
            </a:r>
            <a:r>
              <a:rPr lang="ar-SA" sz="3600" dirty="0">
                <a:effectLst/>
                <a:latin typeface="Times New Roman" panose="02020603050405020304" pitchFamily="18" charset="0"/>
                <a:ea typeface="Times New Roman" panose="02020603050405020304" pitchFamily="18" charset="0"/>
              </a:rPr>
              <a:t> لدى المتلقي حاجات كثيرة مما يجب معه معرفة  تلك الرغبات والحاجات التي تنسجم مع مضمون الرسالة للعمل على إشباعها ما أمكن وغالباً ما تعمد الرسائل إلى إثارة حاجة حب الاستطلاع وأحياناً الحاجة إلى الأمان وهكذا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448082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4. </a:t>
            </a:r>
            <a:r>
              <a:rPr lang="ar-SA" sz="3600" b="1" dirty="0">
                <a:effectLst/>
                <a:latin typeface="Times New Roman" panose="02020603050405020304" pitchFamily="18" charset="0"/>
                <a:ea typeface="Times New Roman" panose="02020603050405020304" pitchFamily="18" charset="0"/>
              </a:rPr>
              <a:t>المصداقية في المضمون وفي المصدر نفسه :</a:t>
            </a:r>
            <a:r>
              <a:rPr lang="ar-SA" sz="3600" dirty="0">
                <a:effectLst/>
                <a:latin typeface="Times New Roman" panose="02020603050405020304" pitchFamily="18" charset="0"/>
                <a:ea typeface="Times New Roman" panose="02020603050405020304" pitchFamily="18" charset="0"/>
              </a:rPr>
              <a:t> وهذا يتطلب منا توخي الصدق في المعلومات والدقة والوضوح . كما أن المصدر إذا كان يحظى بالقبول لدى المتلقي فإنه يكون باعثاً على الثقة ومن ثم الارتياح والاقتناع بما يقول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 </a:t>
            </a:r>
            <a:r>
              <a:rPr lang="ar-EG" sz="3600" dirty="0">
                <a:effectLst/>
                <a:latin typeface="Times New Roman" panose="02020603050405020304" pitchFamily="18" charset="0"/>
                <a:ea typeface="Times New Roman" panose="02020603050405020304" pitchFamily="18" charset="0"/>
              </a:rPr>
              <a:t>أو </a:t>
            </a:r>
            <a:r>
              <a:rPr lang="ar-SA" sz="3600" dirty="0">
                <a:effectLst/>
                <a:latin typeface="Times New Roman" panose="02020603050405020304" pitchFamily="18" charset="0"/>
                <a:ea typeface="Times New Roman" panose="02020603050405020304" pitchFamily="18" charset="0"/>
              </a:rPr>
              <a:t>يرسل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6120104"/>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5. </a:t>
            </a:r>
            <a:r>
              <a:rPr lang="ar-SA" sz="3600" b="1" dirty="0">
                <a:effectLst/>
                <a:latin typeface="Times New Roman" panose="02020603050405020304" pitchFamily="18" charset="0"/>
                <a:ea typeface="Times New Roman" panose="02020603050405020304" pitchFamily="18" charset="0"/>
              </a:rPr>
              <a:t>الإثابة والتعزيز : </a:t>
            </a:r>
            <a:r>
              <a:rPr lang="ar-SA" sz="3600" dirty="0">
                <a:effectLst/>
                <a:latin typeface="Times New Roman" panose="02020603050405020304" pitchFamily="18" charset="0"/>
                <a:ea typeface="Times New Roman" panose="02020603050405020304" pitchFamily="18" charset="0"/>
              </a:rPr>
              <a:t>ففي كافة أشكال الاتصال وعند البحث عن عنصر الإقناع لابد من ممارسة هذا المبدأ لنجاح الاتصال بشكل عام . ويكون ذلك أحياناً بمساعدة المتلقي على الرد على الرسالة وإشعاره بالاهتمام بها وغيرها من الأساليب المناسبة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4636741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388106" y="5100797"/>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عملية التواصل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8" name="Picture 17" descr="A cartoon of a person using a computer&#10;&#10;Description automatically generated">
            <a:extLst>
              <a:ext uri="{FF2B5EF4-FFF2-40B4-BE49-F238E27FC236}">
                <a16:creationId xmlns:a16="http://schemas.microsoft.com/office/drawing/2014/main" id="{BACA98AF-7A1F-6C33-A7D7-F74BFEE448CE}"/>
              </a:ext>
            </a:extLst>
          </p:cNvPr>
          <p:cNvPicPr>
            <a:picLocks noChangeAspect="1"/>
          </p:cNvPicPr>
          <p:nvPr/>
        </p:nvPicPr>
        <p:blipFill rotWithShape="1">
          <a:blip r:embed="rId3">
            <a:extLst>
              <a:ext uri="{28A0092B-C50C-407E-A947-70E740481C1C}">
                <a14:useLocalDpi xmlns:a14="http://schemas.microsoft.com/office/drawing/2010/main" val="0"/>
              </a:ext>
            </a:extLst>
          </a:blip>
          <a:srcRect t="7433"/>
          <a:stretch/>
        </p:blipFill>
        <p:spPr>
          <a:xfrm>
            <a:off x="2910973" y="767725"/>
            <a:ext cx="5996252" cy="4162898"/>
          </a:xfrm>
          <a:prstGeom prst="rect">
            <a:avLst/>
          </a:prstGeom>
        </p:spPr>
      </p:pic>
    </p:spTree>
    <p:extLst>
      <p:ext uri="{BB962C8B-B14F-4D97-AF65-F5344CB8AC3E}">
        <p14:creationId xmlns:p14="http://schemas.microsoft.com/office/powerpoint/2010/main" val="401109394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133">
            <a:extLst>
              <a:ext uri="{FF2B5EF4-FFF2-40B4-BE49-F238E27FC236}">
                <a16:creationId xmlns:a16="http://schemas.microsoft.com/office/drawing/2014/main" id="{5FDF5816-8C48-1F16-ABD1-4D4B21211DBB}"/>
              </a:ext>
            </a:extLst>
          </p:cNvPr>
          <p:cNvSpPr/>
          <p:nvPr/>
        </p:nvSpPr>
        <p:spPr>
          <a:xfrm>
            <a:off x="1763713" y="1504951"/>
            <a:ext cx="8780462" cy="4924425"/>
          </a:xfrm>
          <a:prstGeom prst="rect">
            <a:avLst/>
          </a:prstGeom>
          <a:solidFill>
            <a:schemeClr val="accent2">
              <a:lumMod val="40000"/>
              <a:lumOff val="60000"/>
              <a:alpha val="71907"/>
            </a:schemeClr>
          </a:solidFill>
          <a:ln w="12700">
            <a:miter lim="400000"/>
          </a:ln>
        </p:spPr>
        <p:txBody>
          <a:bodyPr lIns="35719" tIns="35719" rIns="35719" bIns="35719" anchor="ctr"/>
          <a:lstStyle/>
          <a:p>
            <a:pPr>
              <a:defRPr sz="2400">
                <a:solidFill>
                  <a:srgbClr val="FFFFFF"/>
                </a:solidFill>
              </a:defRPr>
            </a:pPr>
            <a:endParaRPr sz="1687">
              <a:solidFill>
                <a:srgbClr val="FFFFFF"/>
              </a:solidFill>
              <a:latin typeface="Times" panose="02020603050405020304" pitchFamily="18" charset="0"/>
            </a:endParaRPr>
          </a:p>
        </p:txBody>
      </p:sp>
      <p:sp>
        <p:nvSpPr>
          <p:cNvPr id="6" name="Shape 135">
            <a:extLst>
              <a:ext uri="{FF2B5EF4-FFF2-40B4-BE49-F238E27FC236}">
                <a16:creationId xmlns:a16="http://schemas.microsoft.com/office/drawing/2014/main" id="{E1F1E318-32BF-DE56-17D3-9DF607673E0C}"/>
              </a:ext>
            </a:extLst>
          </p:cNvPr>
          <p:cNvSpPr/>
          <p:nvPr/>
        </p:nvSpPr>
        <p:spPr>
          <a:xfrm>
            <a:off x="5451475" y="1552575"/>
            <a:ext cx="1289050" cy="1327150"/>
          </a:xfrm>
          <a:prstGeom prst="ellipse">
            <a:avLst/>
          </a:prstGeom>
          <a:solidFill>
            <a:srgbClr val="FFFFFF">
              <a:alpha val="65999"/>
            </a:srgbClr>
          </a:solidFill>
          <a:ln w="12700">
            <a:miter lim="400000"/>
          </a:ln>
        </p:spPr>
        <p:txBody>
          <a:bodyPr lIns="35719" tIns="35719" rIns="35719" bIns="35719" anchor="ctr"/>
          <a:lstStyle/>
          <a:p>
            <a:pPr>
              <a:defRPr sz="2400">
                <a:solidFill>
                  <a:srgbClr val="FFFFFF"/>
                </a:solidFill>
              </a:defRPr>
            </a:pPr>
            <a:endParaRPr sz="1687">
              <a:solidFill>
                <a:srgbClr val="002060"/>
              </a:solidFill>
              <a:latin typeface="Times" panose="02020603050405020304" pitchFamily="18" charset="0"/>
            </a:endParaRPr>
          </a:p>
        </p:txBody>
      </p:sp>
      <p:sp>
        <p:nvSpPr>
          <p:cNvPr id="7" name="Shape 136">
            <a:extLst>
              <a:ext uri="{FF2B5EF4-FFF2-40B4-BE49-F238E27FC236}">
                <a16:creationId xmlns:a16="http://schemas.microsoft.com/office/drawing/2014/main" id="{7BF70354-9E66-6BB1-8572-EB5B59846A4F}"/>
              </a:ext>
            </a:extLst>
          </p:cNvPr>
          <p:cNvSpPr/>
          <p:nvPr/>
        </p:nvSpPr>
        <p:spPr>
          <a:xfrm>
            <a:off x="5451475" y="4845050"/>
            <a:ext cx="1289050" cy="1327150"/>
          </a:xfrm>
          <a:prstGeom prst="ellipse">
            <a:avLst/>
          </a:prstGeom>
          <a:solidFill>
            <a:srgbClr val="FFFFFF">
              <a:alpha val="65999"/>
            </a:srgbClr>
          </a:solidFill>
          <a:ln w="12700">
            <a:miter lim="400000"/>
          </a:ln>
        </p:spPr>
        <p:txBody>
          <a:bodyPr lIns="35719" tIns="35719" rIns="35719" bIns="35719" anchor="ctr"/>
          <a:lstStyle/>
          <a:p>
            <a:pPr>
              <a:defRPr sz="2400">
                <a:solidFill>
                  <a:srgbClr val="FFFFFF"/>
                </a:solidFill>
              </a:defRPr>
            </a:pPr>
            <a:endParaRPr sz="1687">
              <a:solidFill>
                <a:srgbClr val="002060"/>
              </a:solidFill>
              <a:latin typeface="Times" panose="02020603050405020304" pitchFamily="18" charset="0"/>
            </a:endParaRPr>
          </a:p>
        </p:txBody>
      </p:sp>
      <p:sp>
        <p:nvSpPr>
          <p:cNvPr id="12" name="Shape 141">
            <a:extLst>
              <a:ext uri="{FF2B5EF4-FFF2-40B4-BE49-F238E27FC236}">
                <a16:creationId xmlns:a16="http://schemas.microsoft.com/office/drawing/2014/main" id="{E53FB7AF-5F7D-D2C4-E4A3-9F86D1B26929}"/>
              </a:ext>
            </a:extLst>
          </p:cNvPr>
          <p:cNvSpPr/>
          <p:nvPr/>
        </p:nvSpPr>
        <p:spPr>
          <a:xfrm>
            <a:off x="5760164" y="1919326"/>
            <a:ext cx="673262"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b="1" dirty="0">
                <a:solidFill>
                  <a:srgbClr val="002060"/>
                </a:solidFill>
              </a:rPr>
              <a:t>S</a:t>
            </a:r>
            <a:r>
              <a:rPr sz="1617" b="1" dirty="0">
                <a:solidFill>
                  <a:srgbClr val="002060"/>
                </a:solidFill>
              </a:rPr>
              <a:t>ender</a:t>
            </a:r>
            <a:endParaRPr lang="ar-LB" sz="1617" b="1" dirty="0">
              <a:solidFill>
                <a:srgbClr val="002060"/>
              </a:solidFill>
            </a:endParaRPr>
          </a:p>
          <a:p>
            <a:pPr algn="ctr">
              <a:defRPr/>
            </a:pPr>
            <a:r>
              <a:rPr lang="ar-LB" sz="1617" b="1" dirty="0">
                <a:solidFill>
                  <a:srgbClr val="002060"/>
                </a:solidFill>
              </a:rPr>
              <a:t>المرسل</a:t>
            </a:r>
            <a:endParaRPr sz="1617" b="1" dirty="0">
              <a:solidFill>
                <a:srgbClr val="002060"/>
              </a:solidFill>
            </a:endParaRPr>
          </a:p>
        </p:txBody>
      </p:sp>
      <p:sp>
        <p:nvSpPr>
          <p:cNvPr id="15" name="Shape 144">
            <a:extLst>
              <a:ext uri="{FF2B5EF4-FFF2-40B4-BE49-F238E27FC236}">
                <a16:creationId xmlns:a16="http://schemas.microsoft.com/office/drawing/2014/main" id="{40A56D77-EB0E-0F9D-752F-34C555DDD6C3}"/>
              </a:ext>
            </a:extLst>
          </p:cNvPr>
          <p:cNvSpPr/>
          <p:nvPr/>
        </p:nvSpPr>
        <p:spPr>
          <a:xfrm>
            <a:off x="5712837" y="5224501"/>
            <a:ext cx="880627"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b="1" dirty="0">
                <a:solidFill>
                  <a:srgbClr val="002060"/>
                </a:solidFill>
              </a:rPr>
              <a:t>R</a:t>
            </a:r>
            <a:r>
              <a:rPr sz="1617" b="1" dirty="0">
                <a:solidFill>
                  <a:srgbClr val="002060"/>
                </a:solidFill>
              </a:rPr>
              <a:t>receiver</a:t>
            </a:r>
            <a:endParaRPr lang="ar-LB" sz="1617" b="1" dirty="0">
              <a:solidFill>
                <a:srgbClr val="002060"/>
              </a:solidFill>
            </a:endParaRPr>
          </a:p>
          <a:p>
            <a:pPr algn="ctr">
              <a:defRPr/>
            </a:pPr>
            <a:r>
              <a:rPr lang="ar-LB" sz="1617" b="1" dirty="0">
                <a:solidFill>
                  <a:srgbClr val="002060"/>
                </a:solidFill>
              </a:rPr>
              <a:t>المتلقي</a:t>
            </a:r>
            <a:endParaRPr sz="1617" b="1" dirty="0">
              <a:solidFill>
                <a:srgbClr val="002060"/>
              </a:solidFill>
            </a:endParaRPr>
          </a:p>
        </p:txBody>
      </p:sp>
      <p:sp>
        <p:nvSpPr>
          <p:cNvPr id="11" name="Shape 148">
            <a:extLst>
              <a:ext uri="{FF2B5EF4-FFF2-40B4-BE49-F238E27FC236}">
                <a16:creationId xmlns:a16="http://schemas.microsoft.com/office/drawing/2014/main" id="{5544AF82-E9BD-7DB5-A1C5-D86A4B486D05}"/>
              </a:ext>
            </a:extLst>
          </p:cNvPr>
          <p:cNvSpPr/>
          <p:nvPr/>
        </p:nvSpPr>
        <p:spPr>
          <a:xfrm flipV="1">
            <a:off x="6007100" y="3048001"/>
            <a:ext cx="0" cy="1554163"/>
          </a:xfrm>
          <a:prstGeom prst="line">
            <a:avLst/>
          </a:prstGeom>
          <a:ln w="38100">
            <a:solidFill>
              <a:srgbClr val="FFFFFF"/>
            </a:solidFill>
            <a:miter lim="400000"/>
            <a:headEnd type="triangle"/>
          </a:ln>
        </p:spPr>
        <p:txBody>
          <a:bodyPr lIns="35719" tIns="35719" rIns="35719" bIns="35719" anchor="ctr"/>
          <a:lstStyle/>
          <a:p>
            <a:pPr>
              <a:defRPr sz="2400"/>
            </a:pPr>
            <a:endParaRPr sz="1687">
              <a:solidFill>
                <a:srgbClr val="002060"/>
              </a:solidFill>
              <a:latin typeface="Times" panose="02020603050405020304" pitchFamily="18" charset="0"/>
            </a:endParaRPr>
          </a:p>
        </p:txBody>
      </p:sp>
      <p:sp>
        <p:nvSpPr>
          <p:cNvPr id="13" name="Shape 148">
            <a:extLst>
              <a:ext uri="{FF2B5EF4-FFF2-40B4-BE49-F238E27FC236}">
                <a16:creationId xmlns:a16="http://schemas.microsoft.com/office/drawing/2014/main" id="{BEABF7E3-49E8-0895-3053-ED11250B3A9C}"/>
              </a:ext>
            </a:extLst>
          </p:cNvPr>
          <p:cNvSpPr/>
          <p:nvPr/>
        </p:nvSpPr>
        <p:spPr>
          <a:xfrm flipV="1">
            <a:off x="6248400" y="3048001"/>
            <a:ext cx="0" cy="1554163"/>
          </a:xfrm>
          <a:prstGeom prst="line">
            <a:avLst/>
          </a:prstGeom>
          <a:ln w="38100">
            <a:solidFill>
              <a:srgbClr val="FFFFFF"/>
            </a:solidFill>
            <a:miter lim="400000"/>
            <a:headEnd type="none" w="med" len="med"/>
            <a:tailEnd type="triangle" w="med" len="med"/>
          </a:ln>
        </p:spPr>
        <p:txBody>
          <a:bodyPr lIns="35719" tIns="35719" rIns="35719" bIns="35719" anchor="ctr"/>
          <a:lstStyle/>
          <a:p>
            <a:pPr>
              <a:defRPr sz="2400"/>
            </a:pPr>
            <a:endParaRPr sz="1687">
              <a:solidFill>
                <a:srgbClr val="002060"/>
              </a:solidFill>
              <a:latin typeface="Times" panose="02020603050405020304" pitchFamily="18" charset="0"/>
            </a:endParaRPr>
          </a:p>
        </p:txBody>
      </p:sp>
      <p:sp>
        <p:nvSpPr>
          <p:cNvPr id="2" name="TextBox 1">
            <a:extLst>
              <a:ext uri="{FF2B5EF4-FFF2-40B4-BE49-F238E27FC236}">
                <a16:creationId xmlns:a16="http://schemas.microsoft.com/office/drawing/2014/main" id="{1E9DBD1A-B7A2-FEEF-061A-411DF073976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4" name="Picture 3">
            <a:extLst>
              <a:ext uri="{FF2B5EF4-FFF2-40B4-BE49-F238E27FC236}">
                <a16:creationId xmlns:a16="http://schemas.microsoft.com/office/drawing/2014/main" id="{CC466E18-F9EE-321B-6856-D3B55A8732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16" name="Rectangle 15">
            <a:extLst>
              <a:ext uri="{FF2B5EF4-FFF2-40B4-BE49-F238E27FC236}">
                <a16:creationId xmlns:a16="http://schemas.microsoft.com/office/drawing/2014/main" id="{14C45361-EC1B-1360-BF3B-3107626E1907}"/>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BB704636-43D7-F782-2006-BA6AF34DD9A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D59595E-B940-3684-B3E1-91F684209F3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4AA4452A-AB42-3F83-B7B1-1445D5E06C64}"/>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133">
            <a:extLst>
              <a:ext uri="{FF2B5EF4-FFF2-40B4-BE49-F238E27FC236}">
                <a16:creationId xmlns:a16="http://schemas.microsoft.com/office/drawing/2014/main" id="{845530EB-B118-6A9B-1034-C8AC3C4851A7}"/>
              </a:ext>
            </a:extLst>
          </p:cNvPr>
          <p:cNvSpPr/>
          <p:nvPr/>
        </p:nvSpPr>
        <p:spPr>
          <a:xfrm>
            <a:off x="1763713" y="1504951"/>
            <a:ext cx="8780462" cy="4924425"/>
          </a:xfrm>
          <a:prstGeom prst="rect">
            <a:avLst/>
          </a:prstGeom>
          <a:solidFill>
            <a:schemeClr val="accent2">
              <a:lumMod val="40000"/>
              <a:lumOff val="60000"/>
              <a:alpha val="71907"/>
            </a:schemeClr>
          </a:solidFill>
          <a:ln w="12700">
            <a:miter lim="400000"/>
          </a:ln>
        </p:spPr>
        <p:txBody>
          <a:bodyPr lIns="35719" tIns="35719" rIns="35719" bIns="35719" anchor="ctr"/>
          <a:lstStyle/>
          <a:p>
            <a:pPr>
              <a:defRPr sz="2400">
                <a:solidFill>
                  <a:srgbClr val="FFFFFF"/>
                </a:solidFill>
              </a:defRPr>
            </a:pPr>
            <a:endParaRPr sz="1687">
              <a:solidFill>
                <a:srgbClr val="FFFFFF"/>
              </a:solidFill>
              <a:latin typeface="Times" panose="02020603050405020304" pitchFamily="18" charset="0"/>
            </a:endParaRPr>
          </a:p>
        </p:txBody>
      </p:sp>
      <p:sp>
        <p:nvSpPr>
          <p:cNvPr id="6" name="Shape 135">
            <a:extLst>
              <a:ext uri="{FF2B5EF4-FFF2-40B4-BE49-F238E27FC236}">
                <a16:creationId xmlns:a16="http://schemas.microsoft.com/office/drawing/2014/main" id="{36DD03B6-904A-2E8D-60B3-DE30A08EB495}"/>
              </a:ext>
            </a:extLst>
          </p:cNvPr>
          <p:cNvSpPr/>
          <p:nvPr/>
        </p:nvSpPr>
        <p:spPr>
          <a:xfrm>
            <a:off x="5451475" y="1552575"/>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7" name="Shape 136">
            <a:extLst>
              <a:ext uri="{FF2B5EF4-FFF2-40B4-BE49-F238E27FC236}">
                <a16:creationId xmlns:a16="http://schemas.microsoft.com/office/drawing/2014/main" id="{3B2BEF96-ACE6-FADE-0070-CC3D522D04ED}"/>
              </a:ext>
            </a:extLst>
          </p:cNvPr>
          <p:cNvSpPr/>
          <p:nvPr/>
        </p:nvSpPr>
        <p:spPr>
          <a:xfrm>
            <a:off x="5451475" y="484505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8" name="Shape 137">
            <a:extLst>
              <a:ext uri="{FF2B5EF4-FFF2-40B4-BE49-F238E27FC236}">
                <a16:creationId xmlns:a16="http://schemas.microsoft.com/office/drawing/2014/main" id="{F2CE8B95-4C70-A92A-DED2-1B1F259CEDD0}"/>
              </a:ext>
            </a:extLst>
          </p:cNvPr>
          <p:cNvSpPr/>
          <p:nvPr/>
        </p:nvSpPr>
        <p:spPr>
          <a:xfrm>
            <a:off x="7077075" y="3998913"/>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9" name="Shape 138">
            <a:extLst>
              <a:ext uri="{FF2B5EF4-FFF2-40B4-BE49-F238E27FC236}">
                <a16:creationId xmlns:a16="http://schemas.microsoft.com/office/drawing/2014/main" id="{6B7342E1-869B-5E1C-8822-75580190CEF3}"/>
              </a:ext>
            </a:extLst>
          </p:cNvPr>
          <p:cNvSpPr/>
          <p:nvPr/>
        </p:nvSpPr>
        <p:spPr>
          <a:xfrm>
            <a:off x="3825875" y="3998913"/>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0" name="Shape 139">
            <a:extLst>
              <a:ext uri="{FF2B5EF4-FFF2-40B4-BE49-F238E27FC236}">
                <a16:creationId xmlns:a16="http://schemas.microsoft.com/office/drawing/2014/main" id="{59CA5594-9E6F-6B10-899A-0B8BBDF9DA36}"/>
              </a:ext>
            </a:extLst>
          </p:cNvPr>
          <p:cNvSpPr/>
          <p:nvPr/>
        </p:nvSpPr>
        <p:spPr>
          <a:xfrm>
            <a:off x="3825875" y="237490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1" name="Shape 140">
            <a:extLst>
              <a:ext uri="{FF2B5EF4-FFF2-40B4-BE49-F238E27FC236}">
                <a16:creationId xmlns:a16="http://schemas.microsoft.com/office/drawing/2014/main" id="{4057EFA5-F22A-0755-A230-347918A98888}"/>
              </a:ext>
            </a:extLst>
          </p:cNvPr>
          <p:cNvSpPr/>
          <p:nvPr/>
        </p:nvSpPr>
        <p:spPr>
          <a:xfrm>
            <a:off x="7077075" y="237490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2" name="Shape 141">
            <a:extLst>
              <a:ext uri="{FF2B5EF4-FFF2-40B4-BE49-F238E27FC236}">
                <a16:creationId xmlns:a16="http://schemas.microsoft.com/office/drawing/2014/main" id="{51684A07-FC09-A326-630F-251E5E0325DC}"/>
              </a:ext>
            </a:extLst>
          </p:cNvPr>
          <p:cNvSpPr/>
          <p:nvPr/>
        </p:nvSpPr>
        <p:spPr>
          <a:xfrm>
            <a:off x="5765774" y="1919326"/>
            <a:ext cx="662041"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S</a:t>
            </a:r>
            <a:r>
              <a:rPr sz="1617">
                <a:solidFill>
                  <a:srgbClr val="002060"/>
                </a:solidFill>
              </a:rPr>
              <a:t>ender</a:t>
            </a:r>
            <a:endParaRPr lang="ar-LB" sz="1617">
              <a:solidFill>
                <a:srgbClr val="002060"/>
              </a:solidFill>
            </a:endParaRPr>
          </a:p>
          <a:p>
            <a:pPr algn="ctr">
              <a:defRPr/>
            </a:pPr>
            <a:r>
              <a:rPr lang="ar-LB" sz="1617">
                <a:solidFill>
                  <a:srgbClr val="002060"/>
                </a:solidFill>
              </a:rPr>
              <a:t>المرسل</a:t>
            </a:r>
            <a:endParaRPr sz="1617">
              <a:solidFill>
                <a:srgbClr val="002060"/>
              </a:solidFill>
            </a:endParaRPr>
          </a:p>
        </p:txBody>
      </p:sp>
      <p:sp>
        <p:nvSpPr>
          <p:cNvPr id="13" name="Shape 142">
            <a:extLst>
              <a:ext uri="{FF2B5EF4-FFF2-40B4-BE49-F238E27FC236}">
                <a16:creationId xmlns:a16="http://schemas.microsoft.com/office/drawing/2014/main" id="{7997E8A8-8160-2C02-866C-C67BD64B8BA8}"/>
              </a:ext>
            </a:extLst>
          </p:cNvPr>
          <p:cNvSpPr/>
          <p:nvPr/>
        </p:nvSpPr>
        <p:spPr>
          <a:xfrm>
            <a:off x="7339901" y="2752763"/>
            <a:ext cx="814198"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M</a:t>
            </a:r>
            <a:r>
              <a:rPr lang="en-US" sz="1617" dirty="0" err="1">
                <a:solidFill>
                  <a:srgbClr val="002060"/>
                </a:solidFill>
              </a:rPr>
              <a:t>essage</a:t>
            </a:r>
            <a:endParaRPr lang="ar-LB" sz="1617" dirty="0">
              <a:solidFill>
                <a:srgbClr val="002060"/>
              </a:solidFill>
            </a:endParaRPr>
          </a:p>
          <a:p>
            <a:pPr algn="ctr">
              <a:defRPr/>
            </a:pPr>
            <a:r>
              <a:rPr lang="ar-LB" sz="1617" dirty="0">
                <a:solidFill>
                  <a:srgbClr val="002060"/>
                </a:solidFill>
              </a:rPr>
              <a:t>الرسالة</a:t>
            </a:r>
            <a:endParaRPr sz="1617" dirty="0">
              <a:solidFill>
                <a:srgbClr val="002060"/>
              </a:solidFill>
            </a:endParaRPr>
          </a:p>
        </p:txBody>
      </p:sp>
      <p:sp>
        <p:nvSpPr>
          <p:cNvPr id="14" name="Shape 143">
            <a:extLst>
              <a:ext uri="{FF2B5EF4-FFF2-40B4-BE49-F238E27FC236}">
                <a16:creationId xmlns:a16="http://schemas.microsoft.com/office/drawing/2014/main" id="{F340659E-37A9-B16B-D59D-83876496AF1D}"/>
              </a:ext>
            </a:extLst>
          </p:cNvPr>
          <p:cNvSpPr/>
          <p:nvPr/>
        </p:nvSpPr>
        <p:spPr>
          <a:xfrm>
            <a:off x="7341688" y="4378363"/>
            <a:ext cx="759824"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C</a:t>
            </a:r>
            <a:r>
              <a:rPr sz="1617" err="1">
                <a:solidFill>
                  <a:srgbClr val="002060"/>
                </a:solidFill>
              </a:rPr>
              <a:t>hannel</a:t>
            </a:r>
            <a:endParaRPr lang="ar-LB" sz="1617">
              <a:solidFill>
                <a:srgbClr val="002060"/>
              </a:solidFill>
            </a:endParaRPr>
          </a:p>
          <a:p>
            <a:pPr algn="ctr">
              <a:defRPr/>
            </a:pPr>
            <a:r>
              <a:rPr lang="ar-LB" sz="1617">
                <a:solidFill>
                  <a:srgbClr val="002060"/>
                </a:solidFill>
              </a:rPr>
              <a:t>الوسيلة</a:t>
            </a:r>
            <a:endParaRPr sz="1617">
              <a:solidFill>
                <a:srgbClr val="002060"/>
              </a:solidFill>
            </a:endParaRPr>
          </a:p>
        </p:txBody>
      </p:sp>
      <p:sp>
        <p:nvSpPr>
          <p:cNvPr id="15" name="Shape 144">
            <a:extLst>
              <a:ext uri="{FF2B5EF4-FFF2-40B4-BE49-F238E27FC236}">
                <a16:creationId xmlns:a16="http://schemas.microsoft.com/office/drawing/2014/main" id="{E21895F7-A047-4A0B-6E19-7462EF8866E7}"/>
              </a:ext>
            </a:extLst>
          </p:cNvPr>
          <p:cNvSpPr/>
          <p:nvPr/>
        </p:nvSpPr>
        <p:spPr>
          <a:xfrm>
            <a:off x="5759260" y="5224501"/>
            <a:ext cx="787780"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R</a:t>
            </a:r>
            <a:r>
              <a:rPr sz="1617" err="1">
                <a:solidFill>
                  <a:srgbClr val="002060"/>
                </a:solidFill>
              </a:rPr>
              <a:t>eceiver</a:t>
            </a:r>
            <a:endParaRPr lang="ar-LB" sz="1617">
              <a:solidFill>
                <a:srgbClr val="002060"/>
              </a:solidFill>
            </a:endParaRPr>
          </a:p>
          <a:p>
            <a:pPr algn="ctr">
              <a:defRPr/>
            </a:pPr>
            <a:r>
              <a:rPr lang="ar-LB" sz="1617">
                <a:solidFill>
                  <a:srgbClr val="002060"/>
                </a:solidFill>
              </a:rPr>
              <a:t>المتلقي</a:t>
            </a:r>
            <a:endParaRPr sz="1617">
              <a:solidFill>
                <a:srgbClr val="002060"/>
              </a:solidFill>
            </a:endParaRPr>
          </a:p>
        </p:txBody>
      </p:sp>
      <p:sp>
        <p:nvSpPr>
          <p:cNvPr id="16" name="Shape 145">
            <a:extLst>
              <a:ext uri="{FF2B5EF4-FFF2-40B4-BE49-F238E27FC236}">
                <a16:creationId xmlns:a16="http://schemas.microsoft.com/office/drawing/2014/main" id="{20AC5724-DCC1-55D5-7F36-F0D3FE2B5FEC}"/>
              </a:ext>
            </a:extLst>
          </p:cNvPr>
          <p:cNvSpPr/>
          <p:nvPr/>
        </p:nvSpPr>
        <p:spPr>
          <a:xfrm>
            <a:off x="4037478" y="4378363"/>
            <a:ext cx="869020"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F</a:t>
            </a:r>
            <a:r>
              <a:rPr lang="en-US" sz="1617" dirty="0" err="1">
                <a:solidFill>
                  <a:srgbClr val="002060"/>
                </a:solidFill>
              </a:rPr>
              <a:t>eedback</a:t>
            </a:r>
            <a:endParaRPr lang="ar-LB" sz="1617" dirty="0">
              <a:solidFill>
                <a:srgbClr val="002060"/>
              </a:solidFill>
            </a:endParaRPr>
          </a:p>
          <a:p>
            <a:pPr algn="ctr">
              <a:defRPr/>
            </a:pPr>
            <a:r>
              <a:rPr lang="ar-LB" sz="1617" dirty="0">
                <a:solidFill>
                  <a:srgbClr val="002060"/>
                </a:solidFill>
              </a:rPr>
              <a:t>ردود الفعل</a:t>
            </a:r>
            <a:endParaRPr sz="1617" dirty="0">
              <a:solidFill>
                <a:srgbClr val="002060"/>
              </a:solidFill>
            </a:endParaRPr>
          </a:p>
        </p:txBody>
      </p:sp>
      <p:sp>
        <p:nvSpPr>
          <p:cNvPr id="17" name="Shape 146">
            <a:extLst>
              <a:ext uri="{FF2B5EF4-FFF2-40B4-BE49-F238E27FC236}">
                <a16:creationId xmlns:a16="http://schemas.microsoft.com/office/drawing/2014/main" id="{BD09313B-560D-6354-68EB-633DF044791C}"/>
              </a:ext>
            </a:extLst>
          </p:cNvPr>
          <p:cNvSpPr/>
          <p:nvPr/>
        </p:nvSpPr>
        <p:spPr>
          <a:xfrm>
            <a:off x="4092076" y="2752763"/>
            <a:ext cx="759824"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C</a:t>
            </a:r>
            <a:r>
              <a:rPr lang="en-US" sz="1617" dirty="0" err="1">
                <a:solidFill>
                  <a:srgbClr val="002060"/>
                </a:solidFill>
              </a:rPr>
              <a:t>hannel</a:t>
            </a:r>
            <a:endParaRPr lang="ar-LB" sz="1617" dirty="0">
              <a:solidFill>
                <a:srgbClr val="002060"/>
              </a:solidFill>
            </a:endParaRPr>
          </a:p>
          <a:p>
            <a:pPr algn="ctr">
              <a:defRPr/>
            </a:pPr>
            <a:r>
              <a:rPr lang="ar-LB" sz="1617" dirty="0">
                <a:solidFill>
                  <a:srgbClr val="002060"/>
                </a:solidFill>
              </a:rPr>
              <a:t>الوسيلة</a:t>
            </a:r>
            <a:endParaRPr sz="1617" dirty="0">
              <a:solidFill>
                <a:srgbClr val="002060"/>
              </a:solidFill>
            </a:endParaRPr>
          </a:p>
        </p:txBody>
      </p:sp>
      <p:sp>
        <p:nvSpPr>
          <p:cNvPr id="18" name="Shape 147">
            <a:extLst>
              <a:ext uri="{FF2B5EF4-FFF2-40B4-BE49-F238E27FC236}">
                <a16:creationId xmlns:a16="http://schemas.microsoft.com/office/drawing/2014/main" id="{298B2AFE-305D-B9C9-D5D9-0D472BF27DED}"/>
              </a:ext>
            </a:extLst>
          </p:cNvPr>
          <p:cNvSpPr/>
          <p:nvPr/>
        </p:nvSpPr>
        <p:spPr>
          <a:xfrm flipH="1" flipV="1">
            <a:off x="6880226" y="2278064"/>
            <a:ext cx="193675" cy="193675"/>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19" name="Shape 148">
            <a:extLst>
              <a:ext uri="{FF2B5EF4-FFF2-40B4-BE49-F238E27FC236}">
                <a16:creationId xmlns:a16="http://schemas.microsoft.com/office/drawing/2014/main" id="{8A15927F-DD59-6493-5C79-F5C392F19C69}"/>
              </a:ext>
            </a:extLst>
          </p:cNvPr>
          <p:cNvSpPr/>
          <p:nvPr/>
        </p:nvSpPr>
        <p:spPr>
          <a:xfrm flipV="1">
            <a:off x="7772400" y="3713164"/>
            <a:ext cx="0" cy="274637"/>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0" name="Shape 149">
            <a:extLst>
              <a:ext uri="{FF2B5EF4-FFF2-40B4-BE49-F238E27FC236}">
                <a16:creationId xmlns:a16="http://schemas.microsoft.com/office/drawing/2014/main" id="{40AE9FFD-5402-72B5-F820-6045EA591A6F}"/>
              </a:ext>
            </a:extLst>
          </p:cNvPr>
          <p:cNvSpPr/>
          <p:nvPr/>
        </p:nvSpPr>
        <p:spPr>
          <a:xfrm flipV="1">
            <a:off x="6950076" y="5267325"/>
            <a:ext cx="244475" cy="122238"/>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1" name="Shape 150">
            <a:extLst>
              <a:ext uri="{FF2B5EF4-FFF2-40B4-BE49-F238E27FC236}">
                <a16:creationId xmlns:a16="http://schemas.microsoft.com/office/drawing/2014/main" id="{DE17DDF8-FB40-C893-3258-F44613C52569}"/>
              </a:ext>
            </a:extLst>
          </p:cNvPr>
          <p:cNvSpPr/>
          <p:nvPr/>
        </p:nvSpPr>
        <p:spPr>
          <a:xfrm>
            <a:off x="5010151" y="5194301"/>
            <a:ext cx="214313" cy="168275"/>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2" name="Shape 151">
            <a:extLst>
              <a:ext uri="{FF2B5EF4-FFF2-40B4-BE49-F238E27FC236}">
                <a16:creationId xmlns:a16="http://schemas.microsoft.com/office/drawing/2014/main" id="{520AF566-E2CC-4712-0B83-5CB32B1294A4}"/>
              </a:ext>
            </a:extLst>
          </p:cNvPr>
          <p:cNvSpPr/>
          <p:nvPr/>
        </p:nvSpPr>
        <p:spPr>
          <a:xfrm>
            <a:off x="4497388" y="3713164"/>
            <a:ext cx="0" cy="274637"/>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3" name="Shape 152">
            <a:extLst>
              <a:ext uri="{FF2B5EF4-FFF2-40B4-BE49-F238E27FC236}">
                <a16:creationId xmlns:a16="http://schemas.microsoft.com/office/drawing/2014/main" id="{14C9E26C-CEBF-636D-D480-6BD83DF31385}"/>
              </a:ext>
            </a:extLst>
          </p:cNvPr>
          <p:cNvSpPr/>
          <p:nvPr/>
        </p:nvSpPr>
        <p:spPr>
          <a:xfrm flipH="1">
            <a:off x="5033963" y="2330450"/>
            <a:ext cx="222250" cy="160338"/>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 name="TextBox 1">
            <a:extLst>
              <a:ext uri="{FF2B5EF4-FFF2-40B4-BE49-F238E27FC236}">
                <a16:creationId xmlns:a16="http://schemas.microsoft.com/office/drawing/2014/main" id="{DCC0BAC0-8770-8EB6-8B6F-6088FC3C4CF9}"/>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11974E7F-DE44-B899-FC6E-2708DD8390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C3480FBE-D30C-58ED-8BD4-909F87D4C0F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TextBox 24">
            <a:extLst>
              <a:ext uri="{FF2B5EF4-FFF2-40B4-BE49-F238E27FC236}">
                <a16:creationId xmlns:a16="http://schemas.microsoft.com/office/drawing/2014/main" id="{F5E49E03-D463-6001-F285-B036F06FED8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F0C4B829-4165-3056-6A33-06E3A251AEF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52A6AD57-5009-5339-5B56-E14D6E2C4BE8}"/>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79">
            <a:extLst>
              <a:ext uri="{FF2B5EF4-FFF2-40B4-BE49-F238E27FC236}">
                <a16:creationId xmlns:a16="http://schemas.microsoft.com/office/drawing/2014/main" id="{70EE533F-2C95-A3BD-5F4E-666BBBF56A5B}"/>
              </a:ext>
            </a:extLst>
          </p:cNvPr>
          <p:cNvSpPr/>
          <p:nvPr/>
        </p:nvSpPr>
        <p:spPr>
          <a:xfrm>
            <a:off x="2533651" y="3875088"/>
            <a:ext cx="7529513" cy="1370012"/>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التواصل يساعد على التطور وتنظيم العمل</a:t>
            </a:r>
            <a:endPar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التواصل يزيد من التحفيز ويؤثر إيجابياً على المواقف</a:t>
            </a:r>
            <a:endPar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وعلى فهم الأمور</a:t>
            </a:r>
            <a:r>
              <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  </a:t>
            </a:r>
            <a:endParaRPr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p:txBody>
      </p:sp>
      <p:sp>
        <p:nvSpPr>
          <p:cNvPr id="5" name="Shape 171">
            <a:extLst>
              <a:ext uri="{FF2B5EF4-FFF2-40B4-BE49-F238E27FC236}">
                <a16:creationId xmlns:a16="http://schemas.microsoft.com/office/drawing/2014/main" id="{6C7BF3A2-9943-982B-FC0D-3DB17C6B381D}"/>
              </a:ext>
            </a:extLst>
          </p:cNvPr>
          <p:cNvSpPr/>
          <p:nvPr/>
        </p:nvSpPr>
        <p:spPr>
          <a:xfrm>
            <a:off x="5048251" y="2806701"/>
            <a:ext cx="5040313" cy="938213"/>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الركيزة الأساسية لقيام المجتمع</a:t>
            </a:r>
            <a:r>
              <a:rPr sz="2812" b="1" dirty="0">
                <a:solidFill>
                  <a:srgbClr val="002060"/>
                </a:solidFill>
                <a:latin typeface="Simplified Arabic" panose="02020603050405020304" pitchFamily="18" charset="-78"/>
                <a:cs typeface="Simplified Arabic" panose="02020603050405020304" pitchFamily="18" charset="-78"/>
                <a:sym typeface="Comfortaa Bold"/>
              </a:rPr>
              <a:t> </a:t>
            </a: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العلاقات الإنسانية</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6" name="Shape 162">
            <a:extLst>
              <a:ext uri="{FF2B5EF4-FFF2-40B4-BE49-F238E27FC236}">
                <a16:creationId xmlns:a16="http://schemas.microsoft.com/office/drawing/2014/main" id="{9507BDE4-CC13-23C6-9143-08378EF3EBDE}"/>
              </a:ext>
            </a:extLst>
          </p:cNvPr>
          <p:cNvSpPr/>
          <p:nvPr/>
        </p:nvSpPr>
        <p:spPr>
          <a:xfrm>
            <a:off x="7680325" y="1676419"/>
            <a:ext cx="2551982" cy="981039"/>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p>
            <a:pPr>
              <a:defRPr sz="5400">
                <a:solidFill>
                  <a:srgbClr val="FFFFFF"/>
                </a:solidFill>
                <a:latin typeface="Frutiger CE 45 Light"/>
                <a:ea typeface="Frutiger CE 45 Light"/>
                <a:cs typeface="Frutiger CE 45 Light"/>
                <a:sym typeface="Frutiger CE 45 Light"/>
              </a:defRPr>
            </a:pPr>
            <a:r>
              <a:rPr lang="ar-LB" sz="3797" b="1">
                <a:solidFill>
                  <a:srgbClr val="002060"/>
                </a:solidFill>
                <a:latin typeface="Frutiger CE 45 Light"/>
                <a:ea typeface="Frutiger CE 45 Light"/>
                <a:cs typeface="Frutiger CE 45 Light"/>
                <a:sym typeface="Frutiger CE 45 Light"/>
              </a:rPr>
              <a:t>التواصل الفعال</a:t>
            </a:r>
            <a:endParaRPr sz="3797" b="1">
              <a:solidFill>
                <a:srgbClr val="002060"/>
              </a:solidFill>
              <a:latin typeface="Frutiger CE 45 Light"/>
              <a:ea typeface="Frutiger CE 45 Light"/>
              <a:cs typeface="Frutiger CE 45 Light"/>
              <a:sym typeface="Frutiger CE 45 Light"/>
            </a:endParaRPr>
          </a:p>
          <a:p>
            <a:pPr>
              <a:defRPr sz="3000">
                <a:solidFill>
                  <a:srgbClr val="FFFFFF"/>
                </a:solidFill>
                <a:latin typeface="Frutiger CE 45 Light"/>
                <a:ea typeface="Frutiger CE 45 Light"/>
                <a:cs typeface="Frutiger CE 45 Light"/>
                <a:sym typeface="Frutiger CE 45 Light"/>
              </a:defRPr>
            </a:pPr>
            <a:endParaRPr sz="2109">
              <a:solidFill>
                <a:srgbClr val="002060"/>
              </a:solidFill>
              <a:latin typeface="Frutiger CE 45 Light"/>
              <a:ea typeface="Frutiger CE 45 Light"/>
              <a:cs typeface="Frutiger CE 45 Light"/>
              <a:sym typeface="Frutiger CE 45 Light"/>
            </a:endParaRPr>
          </a:p>
        </p:txBody>
      </p:sp>
      <p:sp>
        <p:nvSpPr>
          <p:cNvPr id="2" name="TextBox 1">
            <a:extLst>
              <a:ext uri="{FF2B5EF4-FFF2-40B4-BE49-F238E27FC236}">
                <a16:creationId xmlns:a16="http://schemas.microsoft.com/office/drawing/2014/main" id="{DDD42764-919A-1E2A-E59E-295760CA3736}"/>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CFC3D8B9-34A1-5C43-BC44-7742BAC05D4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3E767FD5-83E2-FF61-0644-067A14D893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D815EB17-6C31-997E-4BC6-F9C4C0B626A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DC99294-F66C-6995-5335-CD1363C1FBF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F42A35-D311-6D37-C57C-1169D2316FB9}"/>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62">
            <a:extLst>
              <a:ext uri="{FF2B5EF4-FFF2-40B4-BE49-F238E27FC236}">
                <a16:creationId xmlns:a16="http://schemas.microsoft.com/office/drawing/2014/main" id="{C835E623-CAE0-1F51-D382-65E97F2E78DF}"/>
              </a:ext>
            </a:extLst>
          </p:cNvPr>
          <p:cNvSpPr/>
          <p:nvPr/>
        </p:nvSpPr>
        <p:spPr>
          <a:xfrm>
            <a:off x="7391400" y="1676419"/>
            <a:ext cx="2551982" cy="981039"/>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p>
            <a:pPr>
              <a:defRPr sz="5400">
                <a:solidFill>
                  <a:srgbClr val="FFFFFF"/>
                </a:solidFill>
                <a:latin typeface="Frutiger CE 45 Light"/>
                <a:ea typeface="Frutiger CE 45 Light"/>
                <a:cs typeface="Frutiger CE 45 Light"/>
                <a:sym typeface="Frutiger CE 45 Light"/>
              </a:defRPr>
            </a:pPr>
            <a:r>
              <a:rPr lang="ar-LB" sz="3797" b="1">
                <a:solidFill>
                  <a:srgbClr val="002060"/>
                </a:solidFill>
                <a:latin typeface="Frutiger CE 45 Light"/>
                <a:ea typeface="Frutiger CE 45 Light"/>
                <a:cs typeface="Frutiger CE 45 Light"/>
                <a:sym typeface="Frutiger CE 45 Light"/>
              </a:rPr>
              <a:t>التواصل الفعال</a:t>
            </a:r>
            <a:endParaRPr sz="3797" b="1">
              <a:solidFill>
                <a:srgbClr val="002060"/>
              </a:solidFill>
              <a:latin typeface="Frutiger CE 45 Light"/>
              <a:ea typeface="Frutiger CE 45 Light"/>
              <a:cs typeface="Frutiger CE 45 Light"/>
              <a:sym typeface="Frutiger CE 45 Light"/>
            </a:endParaRPr>
          </a:p>
          <a:p>
            <a:pPr>
              <a:defRPr sz="3000">
                <a:solidFill>
                  <a:srgbClr val="FFFFFF"/>
                </a:solidFill>
                <a:latin typeface="Frutiger CE 45 Light"/>
                <a:ea typeface="Frutiger CE 45 Light"/>
                <a:cs typeface="Frutiger CE 45 Light"/>
                <a:sym typeface="Frutiger CE 45 Light"/>
              </a:defRPr>
            </a:pPr>
            <a:endParaRPr sz="2109">
              <a:solidFill>
                <a:srgbClr val="002060"/>
              </a:solidFill>
              <a:latin typeface="Frutiger CE 45 Light"/>
              <a:ea typeface="Frutiger CE 45 Light"/>
              <a:cs typeface="Frutiger CE 45 Light"/>
              <a:sym typeface="Frutiger CE 45 Light"/>
            </a:endParaRPr>
          </a:p>
        </p:txBody>
      </p:sp>
      <p:sp>
        <p:nvSpPr>
          <p:cNvPr id="5" name="Shape 163">
            <a:extLst>
              <a:ext uri="{FF2B5EF4-FFF2-40B4-BE49-F238E27FC236}">
                <a16:creationId xmlns:a16="http://schemas.microsoft.com/office/drawing/2014/main" id="{42C6FBAE-3E94-1641-4190-146D46011FE9}"/>
              </a:ext>
            </a:extLst>
          </p:cNvPr>
          <p:cNvSpPr/>
          <p:nvPr/>
        </p:nvSpPr>
        <p:spPr>
          <a:xfrm>
            <a:off x="4582394" y="3054603"/>
            <a:ext cx="5360988" cy="1803122"/>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تماسك التواصل الشفهي وغير الشفهي</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الاستماع والإصغاء</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إثارة الأسئلة</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التأكيد والإصرار</a:t>
            </a:r>
          </a:p>
        </p:txBody>
      </p:sp>
      <p:sp>
        <p:nvSpPr>
          <p:cNvPr id="2" name="TextBox 1">
            <a:extLst>
              <a:ext uri="{FF2B5EF4-FFF2-40B4-BE49-F238E27FC236}">
                <a16:creationId xmlns:a16="http://schemas.microsoft.com/office/drawing/2014/main" id="{087DAB61-2567-32E4-C255-2FA96976150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B1AFAB36-16A9-C80A-0FFE-D7A7438098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Rectangle 5">
            <a:extLst>
              <a:ext uri="{FF2B5EF4-FFF2-40B4-BE49-F238E27FC236}">
                <a16:creationId xmlns:a16="http://schemas.microsoft.com/office/drawing/2014/main" id="{99C5B725-2F12-CE1D-550E-85249CF3ABB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0E6BF855-EFFE-9BAC-6898-2065B0F8017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9E7A71A-A397-C464-C2CD-66C9B049C12D}"/>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A855C59-4FCA-D88E-9C9D-E869CF69BF9D}"/>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94">
            <a:extLst>
              <a:ext uri="{FF2B5EF4-FFF2-40B4-BE49-F238E27FC236}">
                <a16:creationId xmlns:a16="http://schemas.microsoft.com/office/drawing/2014/main" id="{F5203A08-DFA1-85EE-1968-5108D0EDF303}"/>
              </a:ext>
            </a:extLst>
          </p:cNvPr>
          <p:cNvSpPr/>
          <p:nvPr/>
        </p:nvSpPr>
        <p:spPr>
          <a:xfrm>
            <a:off x="6704014" y="1669699"/>
            <a:ext cx="3137077" cy="775405"/>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lvl1pPr>
              <a:defRPr sz="6500">
                <a:solidFill>
                  <a:srgbClr val="FFFFFF"/>
                </a:solidFill>
                <a:latin typeface="Frutiger CE 45 Light"/>
                <a:ea typeface="Frutiger CE 45 Light"/>
                <a:cs typeface="Frutiger CE 45 Light"/>
                <a:sym typeface="Frutiger CE 45 Light"/>
              </a:defRPr>
            </a:lvl1pPr>
          </a:lstStyle>
          <a:p>
            <a:pPr>
              <a:defRPr/>
            </a:pPr>
            <a:r>
              <a:rPr lang="ar-LB" sz="4570" b="1">
                <a:solidFill>
                  <a:srgbClr val="002060"/>
                </a:solidFill>
              </a:rPr>
              <a:t>وظيفة التواصل</a:t>
            </a:r>
            <a:endParaRPr sz="4570" b="1">
              <a:solidFill>
                <a:srgbClr val="002060"/>
              </a:solidFill>
            </a:endParaRPr>
          </a:p>
        </p:txBody>
      </p:sp>
      <p:sp>
        <p:nvSpPr>
          <p:cNvPr id="5" name="Shape 195">
            <a:extLst>
              <a:ext uri="{FF2B5EF4-FFF2-40B4-BE49-F238E27FC236}">
                <a16:creationId xmlns:a16="http://schemas.microsoft.com/office/drawing/2014/main" id="{3A89B682-974A-406D-0F15-7B2EF18FF67F}"/>
              </a:ext>
            </a:extLst>
          </p:cNvPr>
          <p:cNvSpPr/>
          <p:nvPr/>
        </p:nvSpPr>
        <p:spPr>
          <a:xfrm>
            <a:off x="1888177" y="2494548"/>
            <a:ext cx="7446323" cy="3026791"/>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just" rtl="1">
              <a:buSzPct val="75000"/>
              <a:defRPr sz="2500">
                <a:solidFill>
                  <a:srgbClr val="FFFFFF"/>
                </a:solidFill>
                <a:latin typeface="Comfortaa Bold"/>
                <a:ea typeface="Comfortaa Bold"/>
                <a:cs typeface="Comfortaa Bold"/>
                <a:sym typeface="Comfortaa Bold"/>
              </a:defRPr>
            </a:pPr>
            <a:r>
              <a:rPr lang="ar-LB" sz="3200" b="1" dirty="0">
                <a:solidFill>
                  <a:srgbClr val="C00000"/>
                </a:solidFill>
                <a:latin typeface="Simplified Arabic" panose="02020603050405020304" pitchFamily="18" charset="-78"/>
                <a:cs typeface="Simplified Arabic" panose="02020603050405020304" pitchFamily="18" charset="-78"/>
                <a:sym typeface="Comfortaa Bold"/>
              </a:rPr>
              <a:t>الإعلام</a:t>
            </a:r>
            <a:r>
              <a:rPr sz="3200" b="1" dirty="0">
                <a:solidFill>
                  <a:srgbClr val="C00000"/>
                </a:solidFill>
                <a:latin typeface="Simplified Arabic" panose="02020603050405020304" pitchFamily="18" charset="-78"/>
                <a:cs typeface="Simplified Arabic" panose="02020603050405020304" pitchFamily="18" charset="-78"/>
                <a:sym typeface="Comfortaa Bold"/>
              </a:rPr>
              <a:t>: </a:t>
            </a:r>
            <a:r>
              <a:rPr lang="ar-LB" sz="3200" b="1" dirty="0">
                <a:solidFill>
                  <a:srgbClr val="C00000"/>
                </a:solidFill>
                <a:latin typeface="Simplified Arabic" panose="02020603050405020304" pitchFamily="18" charset="-78"/>
                <a:cs typeface="Simplified Arabic" panose="02020603050405020304" pitchFamily="18" charset="-78"/>
                <a:sym typeface="Comfortaa Bold"/>
              </a:rPr>
              <a:t> </a:t>
            </a:r>
            <a:r>
              <a:rPr lang="ar-LB" sz="3200" b="1" dirty="0">
                <a:solidFill>
                  <a:srgbClr val="002060"/>
                </a:solidFill>
                <a:latin typeface="Simplified Arabic" panose="02020603050405020304" pitchFamily="18" charset="-78"/>
                <a:cs typeface="Simplified Arabic" panose="02020603050405020304" pitchFamily="18" charset="-78"/>
                <a:sym typeface="Comfortaa Bold"/>
              </a:rPr>
              <a:t>إعطاء معلومات وبيانات وحقائق للوصول إلى نتيجة فعالة بعيداً عن العواطف</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sz="3200" b="1" dirty="0">
                <a:solidFill>
                  <a:srgbClr val="002060"/>
                </a:solidFill>
                <a:latin typeface="Simplified Arabic" panose="02020603050405020304" pitchFamily="18" charset="-78"/>
                <a:cs typeface="Simplified Arabic" panose="02020603050405020304" pitchFamily="18" charset="-78"/>
                <a:sym typeface="Comfortaa Bold"/>
              </a:rPr>
              <a:t> </a:t>
            </a:r>
          </a:p>
          <a:p>
            <a:pPr algn="just" rtl="1">
              <a:buSzPct val="75000"/>
              <a:defRPr sz="2500">
                <a:solidFill>
                  <a:srgbClr val="FFFFFF"/>
                </a:solidFill>
                <a:latin typeface="Comfortaa Bold"/>
                <a:ea typeface="Comfortaa Bold"/>
                <a:cs typeface="Comfortaa Bold"/>
                <a:sym typeface="Comfortaa Bold"/>
              </a:defRPr>
            </a:pPr>
            <a:r>
              <a:rPr lang="ar-LB" sz="3200" b="1" dirty="0">
                <a:solidFill>
                  <a:srgbClr val="C00000"/>
                </a:solidFill>
                <a:latin typeface="Simplified Arabic" panose="02020603050405020304" pitchFamily="18" charset="-78"/>
                <a:cs typeface="Simplified Arabic" panose="02020603050405020304" pitchFamily="18" charset="-78"/>
                <a:sym typeface="Comfortaa Bold"/>
              </a:rPr>
              <a:t>الإقناع </a:t>
            </a:r>
            <a:r>
              <a:rPr lang="en-US" sz="3200" b="1" dirty="0">
                <a:solidFill>
                  <a:srgbClr val="C00000"/>
                </a:solidFill>
                <a:latin typeface="Simplified Arabic" panose="02020603050405020304" pitchFamily="18" charset="-78"/>
                <a:cs typeface="Simplified Arabic" panose="02020603050405020304" pitchFamily="18" charset="-78"/>
                <a:sym typeface="Comfortaa Bold"/>
              </a:rPr>
              <a:t> </a:t>
            </a:r>
            <a:r>
              <a:rPr sz="3200" b="1" dirty="0">
                <a:solidFill>
                  <a:srgbClr val="002060"/>
                </a:solidFill>
                <a:latin typeface="Simplified Arabic" panose="02020603050405020304" pitchFamily="18" charset="-78"/>
                <a:cs typeface="Simplified Arabic" panose="02020603050405020304" pitchFamily="18" charset="-78"/>
                <a:sym typeface="Comfortaa Bold"/>
              </a:rPr>
              <a:t>: </a:t>
            </a:r>
            <a:r>
              <a:rPr lang="ar-LB" sz="3200" b="1" dirty="0">
                <a:solidFill>
                  <a:srgbClr val="002060"/>
                </a:solidFill>
                <a:latin typeface="Simplified Arabic" panose="02020603050405020304" pitchFamily="18" charset="-78"/>
                <a:cs typeface="Simplified Arabic" panose="02020603050405020304" pitchFamily="18" charset="-78"/>
                <a:sym typeface="Comfortaa Bold"/>
              </a:rPr>
              <a:t>التأثير على قرارات ومواقف الآخرين عبر استخدام أفضل الحجج لإقناع الآخر وكسب موافقته أو دعمه</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651B2914-1EF1-F3EF-1751-412D73619F7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CE8BAA90-909D-0B6B-B222-8968776D041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Rectangle 5">
            <a:extLst>
              <a:ext uri="{FF2B5EF4-FFF2-40B4-BE49-F238E27FC236}">
                <a16:creationId xmlns:a16="http://schemas.microsoft.com/office/drawing/2014/main" id="{F1FD7520-1F3F-3643-9DAB-3A40D77F9F3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B69198AB-92B1-AC5D-2037-84872D590C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02588EB-0DC0-91CB-DCDB-51F84B198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0BA2CF08-1399-38C0-7543-44CFBF3B2994}"/>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Shape 204">
            <a:extLst>
              <a:ext uri="{FF2B5EF4-FFF2-40B4-BE49-F238E27FC236}">
                <a16:creationId xmlns:a16="http://schemas.microsoft.com/office/drawing/2014/main" id="{3110B676-9D40-EB9A-5849-7ABA37E04A29}"/>
              </a:ext>
            </a:extLst>
          </p:cNvPr>
          <p:cNvSpPr>
            <a:spLocks noChangeArrowheads="1"/>
          </p:cNvSpPr>
          <p:nvPr/>
        </p:nvSpPr>
        <p:spPr bwMode="auto">
          <a:xfrm>
            <a:off x="7486651" y="1883333"/>
            <a:ext cx="2878994" cy="941861"/>
          </a:xfrm>
          <a:prstGeom prst="rect">
            <a:avLst/>
          </a:prstGeom>
          <a:solidFill>
            <a:schemeClr val="bg1"/>
          </a:solidFill>
          <a:ln>
            <a:noFill/>
          </a:ln>
        </p:spPr>
        <p:txBody>
          <a:bodyPr wrap="none" lIns="35719" tIns="35719" rIns="35719" bIns="35719" anchor="ctr">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r" rtl="1">
              <a:lnSpc>
                <a:spcPct val="80000"/>
              </a:lnSpc>
            </a:pPr>
            <a:r>
              <a:rPr lang="ar-LB" altLang="en-US" sz="4400" b="1" dirty="0">
                <a:solidFill>
                  <a:srgbClr val="002060"/>
                </a:solidFill>
                <a:latin typeface="Frutiger CE 45 Light"/>
                <a:ea typeface="Frutiger CE 45 Light"/>
                <a:cs typeface="Frutiger CE 45 Light"/>
                <a:sym typeface="Frutiger CE 45 Light"/>
              </a:rPr>
              <a:t>الجمهور</a:t>
            </a:r>
            <a:endParaRPr lang="en-US" altLang="en-US" sz="4400" b="1" dirty="0">
              <a:solidFill>
                <a:srgbClr val="002060"/>
              </a:solidFill>
              <a:latin typeface="Frutiger CE 45 Light"/>
              <a:ea typeface="Frutiger CE 45 Light"/>
              <a:cs typeface="Frutiger CE 45 Light"/>
              <a:sym typeface="Frutiger CE 45 Light"/>
            </a:endParaRPr>
          </a:p>
          <a:p>
            <a:pPr algn="r" rtl="1">
              <a:lnSpc>
                <a:spcPct val="80000"/>
              </a:lnSpc>
            </a:pPr>
            <a:r>
              <a:rPr lang="en-US" altLang="en-US" sz="2600" dirty="0">
                <a:solidFill>
                  <a:srgbClr val="002060"/>
                </a:solidFill>
                <a:latin typeface="Frutiger CE 45 Light"/>
                <a:ea typeface="Frutiger CE 45 Light"/>
                <a:cs typeface="Frutiger CE 45 Light"/>
                <a:sym typeface="Frutiger CE 45 Light"/>
              </a:rPr>
              <a:t>	</a:t>
            </a:r>
            <a:r>
              <a:rPr lang="ar-LB" altLang="en-US" sz="2600" dirty="0">
                <a:solidFill>
                  <a:srgbClr val="002060"/>
                </a:solidFill>
                <a:latin typeface="Frutiger CE 45 Light"/>
                <a:ea typeface="Frutiger CE 45 Light"/>
                <a:cs typeface="Frutiger CE 45 Light"/>
                <a:sym typeface="Frutiger CE 45 Light"/>
              </a:rPr>
              <a:t>خصائصه وأنواعه</a:t>
            </a:r>
            <a:endParaRPr lang="en-US" altLang="en-US" sz="2600" dirty="0">
              <a:solidFill>
                <a:srgbClr val="002060"/>
              </a:solidFill>
              <a:latin typeface="Frutiger CE 45 Light"/>
              <a:ea typeface="Frutiger CE 45 Light"/>
              <a:cs typeface="Frutiger CE 45 Light"/>
              <a:sym typeface="Frutiger CE 45 Light"/>
            </a:endParaRPr>
          </a:p>
        </p:txBody>
      </p:sp>
      <p:sp>
        <p:nvSpPr>
          <p:cNvPr id="5" name="Shape 205">
            <a:extLst>
              <a:ext uri="{FF2B5EF4-FFF2-40B4-BE49-F238E27FC236}">
                <a16:creationId xmlns:a16="http://schemas.microsoft.com/office/drawing/2014/main" id="{4E0DC661-8270-BA31-CD0A-F2A02BE56039}"/>
              </a:ext>
            </a:extLst>
          </p:cNvPr>
          <p:cNvSpPr/>
          <p:nvPr/>
        </p:nvSpPr>
        <p:spPr>
          <a:xfrm>
            <a:off x="2895600" y="3369437"/>
            <a:ext cx="6724650" cy="1549463"/>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لكل جمهور حاجات مختلفة فيما يخص التواصل </a:t>
            </a:r>
          </a:p>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إيجاد التوازن بين الرسائل ووسائل التواصل </a:t>
            </a:r>
          </a:p>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إيجاد الرسائل المناسبة</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0D6020BA-0767-7EB7-FE54-5ECB2DF0A91A}"/>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514E9D13-38A8-0E74-B55D-604C5D220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1B39C9E2-4611-1ECD-1F63-B03B69911F1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AEE5B-0B94-40E2-F294-789A75A6C99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6AD8804-D02F-C50F-5E0F-6F86E42196E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3109B04-4A77-2EA4-8879-D65F78D4C8CC}"/>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030960FE-96A9-B837-7733-A4CE475FDF77}"/>
              </a:ext>
            </a:extLst>
          </p:cNvPr>
          <p:cNvSpPr>
            <a:spLocks noChangeArrowheads="1"/>
          </p:cNvSpPr>
          <p:nvPr/>
        </p:nvSpPr>
        <p:spPr bwMode="auto">
          <a:xfrm>
            <a:off x="4051301" y="3190876"/>
            <a:ext cx="5654675" cy="2688813"/>
          </a:xfrm>
          <a:prstGeom prst="rect">
            <a:avLst/>
          </a:prstGeom>
          <a:solidFill>
            <a:schemeClr val="bg1"/>
          </a:solidFill>
          <a:ln>
            <a:noFill/>
          </a:ln>
        </p:spPr>
        <p:txBody>
          <a:bodyPr>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السلامة</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العامة</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رد</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فعل</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سلبي</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من</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المجتمع</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خدمات</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مفقودة</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ar-LB" altLang="en-US" sz="2812" b="1" dirty="0">
                <a:solidFill>
                  <a:srgbClr val="002060"/>
                </a:solidFill>
                <a:latin typeface="Simplified Arabic" panose="02020603050405020304" pitchFamily="18" charset="-78"/>
                <a:cs typeface="Simplified Arabic" panose="02020603050405020304" pitchFamily="18" charset="-78"/>
              </a:rPr>
              <a:t>ضعف الثقة</a:t>
            </a:r>
            <a:endParaRPr lang="en-US" altLang="en-US" sz="2812" b="1" dirty="0">
              <a:solidFill>
                <a:srgbClr val="002060"/>
              </a:solidFill>
              <a:latin typeface="Simplified Arabic" panose="02020603050405020304" pitchFamily="18" charset="-78"/>
              <a:cs typeface="Simplified Arabic" panose="02020603050405020304" pitchFamily="18" charset="-78"/>
            </a:endParaRPr>
          </a:p>
          <a:p>
            <a:pPr algn="just" rtl="1">
              <a:defRPr sz="2500">
                <a:solidFill>
                  <a:srgbClr val="FFFFFF"/>
                </a:solidFill>
                <a:latin typeface="Comfortaa Bold"/>
                <a:ea typeface="Comfortaa Bold"/>
                <a:cs typeface="Comfortaa Bold"/>
                <a:sym typeface="Comfortaa Bold"/>
              </a:defRPr>
            </a:pPr>
            <a:r>
              <a:rPr lang="ar-LB" altLang="en-US" sz="2812" b="1" dirty="0">
                <a:solidFill>
                  <a:srgbClr val="002060"/>
                </a:solidFill>
                <a:latin typeface="Simplified Arabic" panose="02020603050405020304" pitchFamily="18" charset="-78"/>
                <a:cs typeface="Simplified Arabic" panose="02020603050405020304" pitchFamily="18" charset="-78"/>
              </a:rPr>
              <a:t>عدم بناء موقع مؤثر وخلق إرث ومنهج </a:t>
            </a:r>
            <a:endParaRPr lang="en-US" altLang="en-US" sz="2812" b="1" dirty="0">
              <a:solidFill>
                <a:srgbClr val="002060"/>
              </a:solidFill>
              <a:latin typeface="Simplified Arabic" panose="02020603050405020304" pitchFamily="18" charset="-78"/>
              <a:cs typeface="Simplified Arabic" panose="02020603050405020304" pitchFamily="18" charset="-78"/>
            </a:endParaRP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فقد</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الدعم</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من</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المجتمع</a:t>
            </a:r>
            <a:endParaRPr lang="en-US" altLang="en-US" sz="2812" b="1" dirty="0">
              <a:solidFill>
                <a:srgbClr val="002060"/>
              </a:solidFill>
              <a:latin typeface="Simplified Arabic" panose="02020603050405020304" pitchFamily="18" charset="-78"/>
              <a:cs typeface="Simplified Arabic" panose="02020603050405020304" pitchFamily="18" charset="-78"/>
            </a:endParaRPr>
          </a:p>
        </p:txBody>
      </p:sp>
      <p:sp>
        <p:nvSpPr>
          <p:cNvPr id="13315" name="Rectangle 4">
            <a:extLst>
              <a:ext uri="{FF2B5EF4-FFF2-40B4-BE49-F238E27FC236}">
                <a16:creationId xmlns:a16="http://schemas.microsoft.com/office/drawing/2014/main" id="{E3B420E1-08B2-6830-600D-1BDFEA5064A3}"/>
              </a:ext>
            </a:extLst>
          </p:cNvPr>
          <p:cNvSpPr>
            <a:spLocks noChangeArrowheads="1"/>
          </p:cNvSpPr>
          <p:nvPr/>
        </p:nvSpPr>
        <p:spPr bwMode="auto">
          <a:xfrm>
            <a:off x="5332021" y="1519239"/>
            <a:ext cx="4373955" cy="1216025"/>
          </a:xfrm>
          <a:prstGeom prst="rect">
            <a:avLst/>
          </a:prstGeom>
          <a:solidFill>
            <a:schemeClr val="bg1"/>
          </a:solidFill>
          <a:ln>
            <a:noFill/>
          </a:ln>
        </p:spPr>
        <p:txBody>
          <a:bodyPr wrap="square">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just" rtl="1"/>
            <a:r>
              <a:rPr lang="ar-SA" altLang="en-US" sz="4400" b="1" dirty="0">
                <a:solidFill>
                  <a:srgbClr val="002060"/>
                </a:solidFill>
              </a:rPr>
              <a:t>الفرص الضائعة</a:t>
            </a:r>
            <a:r>
              <a:rPr lang="en-US" altLang="en-US" sz="4400" b="1" dirty="0">
                <a:solidFill>
                  <a:srgbClr val="002060"/>
                </a:solidFill>
              </a:rPr>
              <a:t> </a:t>
            </a:r>
          </a:p>
          <a:p>
            <a:pPr algn="l" rtl="1"/>
            <a:r>
              <a:rPr lang="en-US" altLang="en-US" dirty="0">
                <a:solidFill>
                  <a:srgbClr val="002060"/>
                </a:solidFill>
              </a:rPr>
              <a:t>		</a:t>
            </a:r>
            <a:r>
              <a:rPr lang="ar-SA" altLang="en-US" dirty="0">
                <a:solidFill>
                  <a:srgbClr val="002060"/>
                </a:solidFill>
              </a:rPr>
              <a:t>لعدم التواصل</a:t>
            </a:r>
            <a:endParaRPr lang="en-US" altLang="en-US" dirty="0">
              <a:solidFill>
                <a:srgbClr val="002060"/>
              </a:solidFill>
            </a:endParaRPr>
          </a:p>
        </p:txBody>
      </p:sp>
      <p:sp>
        <p:nvSpPr>
          <p:cNvPr id="2" name="TextBox 1">
            <a:extLst>
              <a:ext uri="{FF2B5EF4-FFF2-40B4-BE49-F238E27FC236}">
                <a16:creationId xmlns:a16="http://schemas.microsoft.com/office/drawing/2014/main" id="{6353743C-BF38-A0F5-6700-AABB42C0F5BA}"/>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893C2F13-351C-ED07-F8EE-EA98D70DE44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41F2A9C7-B43D-76D0-ED7B-F55294A19A0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40FF665-E249-BF2C-AC76-D37EEC0C11B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0442A25-74C8-A586-F5D3-A644E6FC4FC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F2B4A9F-8D11-E6A8-62A0-D4848BE57430}"/>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a:extLst>
              <a:ext uri="{FF2B5EF4-FFF2-40B4-BE49-F238E27FC236}">
                <a16:creationId xmlns:a16="http://schemas.microsoft.com/office/drawing/2014/main" id="{4E6F01A8-B2FD-F153-292F-A13E8974617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fld id="{C02AB407-3B41-487C-9619-109B5FA37116}" type="slidenum">
              <a:rPr lang="en-US" altLang="en-US" sz="900">
                <a:solidFill>
                  <a:srgbClr val="898989"/>
                </a:solidFill>
              </a:rPr>
              <a:pPr/>
              <a:t>36</a:t>
            </a:fld>
            <a:endParaRPr lang="en-US" altLang="en-US" sz="900">
              <a:solidFill>
                <a:srgbClr val="898989"/>
              </a:solidFill>
            </a:endParaRPr>
          </a:p>
        </p:txBody>
      </p:sp>
      <p:sp>
        <p:nvSpPr>
          <p:cNvPr id="4" name="Shape 199">
            <a:extLst>
              <a:ext uri="{FF2B5EF4-FFF2-40B4-BE49-F238E27FC236}">
                <a16:creationId xmlns:a16="http://schemas.microsoft.com/office/drawing/2014/main" id="{4C16CD39-36E7-A4C4-825C-596E89E3B56B}"/>
              </a:ext>
            </a:extLst>
          </p:cNvPr>
          <p:cNvSpPr/>
          <p:nvPr/>
        </p:nvSpPr>
        <p:spPr>
          <a:xfrm>
            <a:off x="8942294" y="3184829"/>
            <a:ext cx="1746662" cy="648832"/>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r">
              <a:lnSpc>
                <a:spcPct val="80000"/>
              </a:lnSpc>
              <a:defRPr sz="6500">
                <a:solidFill>
                  <a:srgbClr val="FFFFFF"/>
                </a:solidFill>
                <a:latin typeface="Frutiger CE 45 Light"/>
                <a:ea typeface="Frutiger CE 45 Light"/>
                <a:cs typeface="Frutiger CE 45 Light"/>
                <a:sym typeface="Frutiger CE 45 Light"/>
              </a:defRPr>
            </a:pPr>
            <a:r>
              <a:rPr lang="en-US" sz="4570" b="1" err="1">
                <a:solidFill>
                  <a:srgbClr val="002060"/>
                </a:solidFill>
                <a:latin typeface="Frutiger CE 45 Light"/>
                <a:ea typeface="Frutiger CE 45 Light"/>
                <a:cs typeface="Frutiger CE 45 Light"/>
                <a:sym typeface="Frutiger CE 45 Light"/>
              </a:rPr>
              <a:t>الفوائد</a:t>
            </a:r>
            <a:endParaRPr lang="ar-LB" sz="4570" b="1">
              <a:solidFill>
                <a:srgbClr val="002060"/>
              </a:solidFill>
              <a:latin typeface="Frutiger CE 45 Light"/>
              <a:ea typeface="Frutiger CE 45 Light"/>
              <a:cs typeface="Frutiger CE 45 Light"/>
              <a:sym typeface="Frutiger CE 45 Light"/>
            </a:endParaRPr>
          </a:p>
        </p:txBody>
      </p:sp>
      <p:sp>
        <p:nvSpPr>
          <p:cNvPr id="14340" name="Shape 200">
            <a:extLst>
              <a:ext uri="{FF2B5EF4-FFF2-40B4-BE49-F238E27FC236}">
                <a16:creationId xmlns:a16="http://schemas.microsoft.com/office/drawing/2014/main" id="{2142716E-8267-45A1-7628-EE5F86B43609}"/>
              </a:ext>
            </a:extLst>
          </p:cNvPr>
          <p:cNvSpPr>
            <a:spLocks noChangeArrowheads="1"/>
          </p:cNvSpPr>
          <p:nvPr/>
        </p:nvSpPr>
        <p:spPr bwMode="auto">
          <a:xfrm>
            <a:off x="2170216" y="1581792"/>
            <a:ext cx="5588000" cy="4503738"/>
          </a:xfrm>
          <a:prstGeom prst="rect">
            <a:avLst/>
          </a:prstGeom>
          <a:solidFill>
            <a:schemeClr val="bg1"/>
          </a:solidFill>
          <a:ln>
            <a:noFill/>
          </a:ln>
        </p:spPr>
        <p:txBody>
          <a:bodyPr lIns="35719" tIns="35719" rIns="35719" bIns="35719" anchor="ctr">
            <a:spAutoFit/>
          </a:bodyPr>
          <a:lstStyle>
            <a:lvl1pPr marL="342900" indent="-342900">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فهم الإنجازات المراد تحقيقها</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التأثير لإقامة علاقات على أساس إيجابي</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الحوار للتوصل إلى أعلى درجات التفاهم </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أكبر تأثير لتحقيق النجاح </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علاقات فعالة طويلة الأمد</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تأسيس الاحتراف</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خلق وتوطيد الثقة</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روابط أفضل</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تخطي المصاعب</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مشاركة أفضل</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زيادة النجاح وتأمين الوضوح</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خلق الرضا الذاتي</a:t>
            </a:r>
          </a:p>
        </p:txBody>
      </p:sp>
      <p:sp>
        <p:nvSpPr>
          <p:cNvPr id="2" name="TextBox 1">
            <a:extLst>
              <a:ext uri="{FF2B5EF4-FFF2-40B4-BE49-F238E27FC236}">
                <a16:creationId xmlns:a16="http://schemas.microsoft.com/office/drawing/2014/main" id="{25D96439-D1C2-7E1D-FBC6-73B5DBD2209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19B07558-69F4-7EA9-C0FD-6B3B6C5AF6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EBA90CFD-A8A0-DFB1-3B76-1B6FAFE0F02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2A367C-2166-E568-72CA-46D840F2644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338084A-9D9D-96AD-C57A-6DF625194F20}"/>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61F798C-61F0-CC44-900F-224C8D0107C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a:extLst>
              <a:ext uri="{FF2B5EF4-FFF2-40B4-BE49-F238E27FC236}">
                <a16:creationId xmlns:a16="http://schemas.microsoft.com/office/drawing/2014/main" id="{4E6F01A8-B2FD-F153-292F-A13E8974617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fld id="{C02AB407-3B41-487C-9619-109B5FA37116}" type="slidenum">
              <a:rPr lang="en-US" altLang="en-US" sz="900">
                <a:solidFill>
                  <a:srgbClr val="898989"/>
                </a:solidFill>
              </a:rPr>
              <a:pPr/>
              <a:t>37</a:t>
            </a:fld>
            <a:endParaRPr lang="en-US" altLang="en-US" sz="900">
              <a:solidFill>
                <a:srgbClr val="898989"/>
              </a:solidFill>
            </a:endParaRPr>
          </a:p>
        </p:txBody>
      </p:sp>
      <p:sp>
        <p:nvSpPr>
          <p:cNvPr id="4" name="Shape 199">
            <a:extLst>
              <a:ext uri="{FF2B5EF4-FFF2-40B4-BE49-F238E27FC236}">
                <a16:creationId xmlns:a16="http://schemas.microsoft.com/office/drawing/2014/main" id="{4C16CD39-36E7-A4C4-825C-596E89E3B56B}"/>
              </a:ext>
            </a:extLst>
          </p:cNvPr>
          <p:cNvSpPr/>
          <p:nvPr/>
        </p:nvSpPr>
        <p:spPr>
          <a:xfrm>
            <a:off x="8942294" y="3184829"/>
            <a:ext cx="1746662" cy="648832"/>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r">
              <a:lnSpc>
                <a:spcPct val="80000"/>
              </a:lnSpc>
              <a:defRPr sz="6500">
                <a:solidFill>
                  <a:srgbClr val="FFFFFF"/>
                </a:solidFill>
                <a:latin typeface="Frutiger CE 45 Light"/>
                <a:ea typeface="Frutiger CE 45 Light"/>
                <a:cs typeface="Frutiger CE 45 Light"/>
                <a:sym typeface="Frutiger CE 45 Light"/>
              </a:defRPr>
            </a:pPr>
            <a:r>
              <a:rPr lang="en-US" sz="4570" b="1" err="1">
                <a:solidFill>
                  <a:srgbClr val="002060"/>
                </a:solidFill>
                <a:latin typeface="Frutiger CE 45 Light"/>
                <a:ea typeface="Frutiger CE 45 Light"/>
                <a:cs typeface="Frutiger CE 45 Light"/>
                <a:sym typeface="Frutiger CE 45 Light"/>
              </a:rPr>
              <a:t>الفوائد</a:t>
            </a:r>
            <a:endParaRPr lang="ar-LB" sz="4570" b="1">
              <a:solidFill>
                <a:srgbClr val="002060"/>
              </a:solidFill>
              <a:latin typeface="Frutiger CE 45 Light"/>
              <a:ea typeface="Frutiger CE 45 Light"/>
              <a:cs typeface="Frutiger CE 45 Light"/>
              <a:sym typeface="Frutiger CE 45 Light"/>
            </a:endParaRPr>
          </a:p>
        </p:txBody>
      </p:sp>
      <p:sp>
        <p:nvSpPr>
          <p:cNvPr id="14340" name="Shape 200">
            <a:extLst>
              <a:ext uri="{FF2B5EF4-FFF2-40B4-BE49-F238E27FC236}">
                <a16:creationId xmlns:a16="http://schemas.microsoft.com/office/drawing/2014/main" id="{2142716E-8267-45A1-7628-EE5F86B43609}"/>
              </a:ext>
            </a:extLst>
          </p:cNvPr>
          <p:cNvSpPr>
            <a:spLocks noChangeArrowheads="1"/>
          </p:cNvSpPr>
          <p:nvPr/>
        </p:nvSpPr>
        <p:spPr bwMode="auto">
          <a:xfrm>
            <a:off x="2170216" y="2504931"/>
            <a:ext cx="5588000" cy="2657459"/>
          </a:xfrm>
          <a:prstGeom prst="rect">
            <a:avLst/>
          </a:prstGeom>
          <a:solidFill>
            <a:schemeClr val="bg1"/>
          </a:solidFill>
          <a:ln>
            <a:noFill/>
          </a:ln>
        </p:spPr>
        <p:txBody>
          <a:bodyPr lIns="35719" tIns="35719" rIns="35719" bIns="35719" anchor="ctr">
            <a:spAutoFit/>
          </a:bodyPr>
          <a:lstStyle>
            <a:lvl1pPr marL="342900" indent="-342900">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marL="0" indent="0" algn="r" rtl="1">
              <a:buSzPct val="75000"/>
            </a:pPr>
            <a:endPar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تبادل الأخبار والأحداث القادمة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برامج جديدة ومبادرات مستدامة التحديثات الهامة والنجاحات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استعادة الثقة بين السكان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إشراك الجمهور</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marL="0" indent="0" algn="r" rtl="1">
              <a:buSzPct val="75000"/>
            </a:pPr>
            <a:endPar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25D96439-D1C2-7E1D-FBC6-73B5DBD2209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19B07558-69F4-7EA9-C0FD-6B3B6C5AF6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EBA90CFD-A8A0-DFB1-3B76-1B6FAFE0F02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2A367C-2166-E568-72CA-46D840F2644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338084A-9D9D-96AD-C57A-6DF625194F20}"/>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61F798C-61F0-CC44-900F-224C8D0107C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168465836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93C32FE1-F29E-B9A4-0373-40E34FEF5722}"/>
              </a:ext>
            </a:extLst>
          </p:cNvPr>
          <p:cNvSpPr>
            <a:spLocks noChangeArrowheads="1"/>
          </p:cNvSpPr>
          <p:nvPr/>
        </p:nvSpPr>
        <p:spPr bwMode="auto">
          <a:xfrm>
            <a:off x="2315688" y="1658700"/>
            <a:ext cx="8047512" cy="3200876"/>
          </a:xfrm>
          <a:prstGeom prst="rect">
            <a:avLst/>
          </a:prstGeom>
          <a:solidFill>
            <a:schemeClr val="bg1"/>
          </a:solidFill>
          <a:ln>
            <a:noFill/>
          </a:ln>
          <a:effectLst/>
        </p:spPr>
        <p:txBody>
          <a:bodyPr wrap="square" lIns="0" tIns="0" rIns="0" bIns="0" anchor="ctr">
            <a:spAutoFit/>
          </a:bodyPr>
          <a:lstStyle/>
          <a:p>
            <a:pPr algn="r" rtl="1">
              <a:defRPr/>
            </a:pPr>
            <a:r>
              <a:rPr lang="en-US" altLang="en-US" sz="3200" dirty="0">
                <a:latin typeface="inherit"/>
                <a:cs typeface="Arial" panose="020B0604020202020204" pitchFamily="34" charset="0"/>
              </a:rPr>
              <a:t> </a:t>
            </a:r>
            <a:endParaRPr lang="ar-EG" altLang="en-US" sz="3200" dirty="0">
              <a:latin typeface="inherit"/>
              <a:cs typeface="Arial" panose="020B0604020202020204" pitchFamily="34" charset="0"/>
            </a:endParaRPr>
          </a:p>
          <a:p>
            <a:pPr algn="r" rtl="1">
              <a:defRPr/>
            </a:pPr>
            <a:r>
              <a:rPr lang="ar-EG" altLang="en-US" sz="3200" dirty="0">
                <a:latin typeface="inherit"/>
                <a:cs typeface="Arial" panose="020B0604020202020204" pitchFamily="34" charset="0"/>
              </a:rPr>
              <a:t> ن</a:t>
            </a:r>
            <a:r>
              <a:rPr lang="ar-SA" altLang="en-US" sz="3200" dirty="0">
                <a:latin typeface="inherit"/>
              </a:rPr>
              <a:t>تعلم أن الناس سوف ينسوا ما قلته، </a:t>
            </a:r>
            <a:endParaRPr lang="en-US" altLang="en-US" sz="3200" dirty="0">
              <a:latin typeface="inherit"/>
              <a:cs typeface="Arial" panose="020B0604020202020204" pitchFamily="34" charset="0"/>
            </a:endParaRPr>
          </a:p>
          <a:p>
            <a:pPr algn="ctr" rtl="1">
              <a:defRPr/>
            </a:pPr>
            <a:r>
              <a:rPr lang="en-US" altLang="en-US" sz="3200" dirty="0">
                <a:latin typeface="inherit"/>
                <a:cs typeface="Arial" panose="020B0604020202020204" pitchFamily="34" charset="0"/>
              </a:rPr>
              <a:t> </a:t>
            </a:r>
            <a:r>
              <a:rPr lang="ar-EG" altLang="en-US" sz="3200" dirty="0">
                <a:latin typeface="inherit"/>
                <a:cs typeface="Arial" panose="020B0604020202020204" pitchFamily="34" charset="0"/>
              </a:rPr>
              <a:t>		</a:t>
            </a:r>
            <a:r>
              <a:rPr lang="ar-SA" altLang="en-US" sz="3200" dirty="0">
                <a:latin typeface="inherit"/>
              </a:rPr>
              <a:t>الناس سوف ينسوا ما فعلته</a:t>
            </a:r>
            <a:r>
              <a:rPr lang="ar-SA" altLang="en-US" sz="3600" b="1" dirty="0">
                <a:latin typeface="inherit"/>
              </a:rPr>
              <a:t>، </a:t>
            </a:r>
            <a:endParaRPr lang="en-US" altLang="en-US" sz="3600" b="1" dirty="0">
              <a:latin typeface="inherit"/>
              <a:cs typeface="Arial" panose="020B0604020202020204" pitchFamily="34" charset="0"/>
            </a:endParaRPr>
          </a:p>
          <a:p>
            <a:pPr algn="r" rtl="1">
              <a:defRPr/>
            </a:pPr>
            <a:endParaRPr lang="ar-EG" altLang="en-US" sz="3600" b="1" dirty="0">
              <a:latin typeface="inherit"/>
              <a:cs typeface="Arial" panose="020B0604020202020204" pitchFamily="34" charset="0"/>
            </a:endParaRPr>
          </a:p>
          <a:p>
            <a:pPr algn="ctr" rtl="1">
              <a:defRPr/>
            </a:pPr>
            <a:r>
              <a:rPr lang="en-US" altLang="en-US" sz="3600" b="1" dirty="0">
                <a:solidFill>
                  <a:srgbClr val="C00000"/>
                </a:solidFill>
                <a:latin typeface="inherit"/>
                <a:cs typeface="Arial" panose="020B0604020202020204" pitchFamily="34" charset="0"/>
              </a:rPr>
              <a:t> </a:t>
            </a:r>
            <a:r>
              <a:rPr lang="ar-SA" altLang="en-US" sz="3600" b="1" dirty="0">
                <a:solidFill>
                  <a:srgbClr val="C00000"/>
                </a:solidFill>
                <a:latin typeface="inherit"/>
              </a:rPr>
              <a:t>لكن الناس لن ينسوا أبداً كيف جعلتهم يشعرون</a:t>
            </a:r>
            <a:endParaRPr lang="ar-EG" altLang="en-US" sz="3600" b="1" dirty="0">
              <a:solidFill>
                <a:srgbClr val="C00000"/>
              </a:solidFill>
              <a:latin typeface="inherit"/>
            </a:endParaRPr>
          </a:p>
          <a:p>
            <a:pPr algn="r" rtl="1">
              <a:defRPr/>
            </a:pPr>
            <a:endParaRPr lang="en-US" altLang="en-US" sz="3600" b="1" dirty="0">
              <a:solidFill>
                <a:srgbClr val="C00000"/>
              </a:solidFill>
              <a:latin typeface="inherit"/>
              <a:cs typeface="Arial" panose="020B0604020202020204" pitchFamily="34" charset="0"/>
            </a:endParaRPr>
          </a:p>
        </p:txBody>
      </p:sp>
      <p:sp>
        <p:nvSpPr>
          <p:cNvPr id="2" name="TextBox 1">
            <a:extLst>
              <a:ext uri="{FF2B5EF4-FFF2-40B4-BE49-F238E27FC236}">
                <a16:creationId xmlns:a16="http://schemas.microsoft.com/office/drawing/2014/main" id="{F9B8A5A3-5845-F478-9234-7F9B7203C49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4" name="Picture 3">
            <a:extLst>
              <a:ext uri="{FF2B5EF4-FFF2-40B4-BE49-F238E27FC236}">
                <a16:creationId xmlns:a16="http://schemas.microsoft.com/office/drawing/2014/main" id="{912CC571-7356-D5E3-E531-E65488D394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C06F177D-C81F-922F-19E8-4DB47131397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04EA3F-24C6-D6B8-A6CE-B8D92C97AF43}"/>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AB90FB4-406D-0C90-418F-0092485ED7D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DC13E6B-C6C0-F15E-117A-B02E604C14A0}"/>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FE5EB318-9BC2-40BE-6C82-06426C3B5AEB}"/>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خاتمة</a:t>
            </a:r>
          </a:p>
        </p:txBody>
      </p:sp>
      <p:sp>
        <p:nvSpPr>
          <p:cNvPr id="7" name="Rectangle 6">
            <a:extLst>
              <a:ext uri="{FF2B5EF4-FFF2-40B4-BE49-F238E27FC236}">
                <a16:creationId xmlns:a16="http://schemas.microsoft.com/office/drawing/2014/main" id="{191A8AB7-92C6-544C-9DD0-647293158465}"/>
              </a:ext>
            </a:extLst>
          </p:cNvPr>
          <p:cNvSpPr/>
          <p:nvPr/>
        </p:nvSpPr>
        <p:spPr>
          <a:xfrm>
            <a:off x="1305434" y="1887848"/>
            <a:ext cx="4688741" cy="31670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قواعد الإقناع</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عوامل نجاح عملية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عملية التواصل </a:t>
            </a:r>
          </a:p>
        </p:txBody>
      </p:sp>
      <p:sp>
        <p:nvSpPr>
          <p:cNvPr id="9" name="TextBox 8">
            <a:extLst>
              <a:ext uri="{FF2B5EF4-FFF2-40B4-BE49-F238E27FC236}">
                <a16:creationId xmlns:a16="http://schemas.microsoft.com/office/drawing/2014/main" id="{9EEC94A1-9B34-7B16-10CC-11468B03523D}"/>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مبادئ الإقناع</a:t>
            </a:r>
          </a:p>
        </p:txBody>
      </p:sp>
    </p:spTree>
    <p:extLst>
      <p:ext uri="{BB962C8B-B14F-4D97-AF65-F5344CB8AC3E}">
        <p14:creationId xmlns:p14="http://schemas.microsoft.com/office/powerpoint/2010/main" val="96230487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(2020).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(2028).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روبرت؛ الأيوبي، سامر. (2020).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https://books4arabs.com/B7/books4arab.com.BOOK0205.pdf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TextBox 5">
            <a:extLst>
              <a:ext uri="{FF2B5EF4-FFF2-40B4-BE49-F238E27FC236}">
                <a16:creationId xmlns:a16="http://schemas.microsoft.com/office/drawing/2014/main" id="{FE8B9D2A-8022-94B3-9E6C-0D72D1B2BC4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AA0526B-421D-7AAA-4CB2-DAA8547E088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5117</TotalTime>
  <Words>1790</Words>
  <Application>Microsoft Office PowerPoint</Application>
  <PresentationFormat>Widescreen</PresentationFormat>
  <Paragraphs>373</Paragraphs>
  <Slides>41</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41</vt:i4>
      </vt:variant>
    </vt:vector>
  </HeadingPairs>
  <TitlesOfParts>
    <vt:vector size="53" baseType="lpstr">
      <vt:lpstr>Arial</vt:lpstr>
      <vt:lpstr>Calibri</vt:lpstr>
      <vt:lpstr>Calibri Light</vt:lpstr>
      <vt:lpstr>Comfortaa Bold</vt:lpstr>
      <vt:lpstr>Frutiger CE 45 Light</vt:lpstr>
      <vt:lpstr>inherit</vt:lpstr>
      <vt:lpstr>Simplified Arabic</vt:lpstr>
      <vt:lpstr>Symbol</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112</cp:revision>
  <dcterms:created xsi:type="dcterms:W3CDTF">2023-04-29T09:08:23Z</dcterms:created>
  <dcterms:modified xsi:type="dcterms:W3CDTF">2023-10-06T23:00:08Z</dcterms:modified>
</cp:coreProperties>
</file>