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slideLayouts/slideLayout4.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2"/>
  </p:notesMasterIdLst>
  <p:sldIdLst>
    <p:sldId id="260" r:id="rId2"/>
    <p:sldId id="282" r:id="rId3"/>
    <p:sldId id="318" r:id="rId4"/>
    <p:sldId id="350" r:id="rId5"/>
    <p:sldId id="322" r:id="rId6"/>
    <p:sldId id="329" r:id="rId7"/>
    <p:sldId id="328" r:id="rId8"/>
    <p:sldId id="330" r:id="rId9"/>
    <p:sldId id="331" r:id="rId10"/>
    <p:sldId id="332" r:id="rId11"/>
    <p:sldId id="333" r:id="rId12"/>
    <p:sldId id="334" r:id="rId13"/>
    <p:sldId id="321" r:id="rId14"/>
    <p:sldId id="320" r:id="rId15"/>
    <p:sldId id="319" r:id="rId16"/>
    <p:sldId id="351" r:id="rId17"/>
    <p:sldId id="352" r:id="rId18"/>
    <p:sldId id="335" r:id="rId19"/>
    <p:sldId id="336" r:id="rId20"/>
    <p:sldId id="353" r:id="rId21"/>
    <p:sldId id="337" r:id="rId22"/>
    <p:sldId id="354" r:id="rId23"/>
    <p:sldId id="323" r:id="rId24"/>
    <p:sldId id="324" r:id="rId25"/>
    <p:sldId id="325" r:id="rId26"/>
    <p:sldId id="338" r:id="rId27"/>
    <p:sldId id="339" r:id="rId28"/>
    <p:sldId id="340" r:id="rId29"/>
    <p:sldId id="341" r:id="rId30"/>
    <p:sldId id="326" r:id="rId31"/>
    <p:sldId id="342" r:id="rId32"/>
    <p:sldId id="343" r:id="rId33"/>
    <p:sldId id="344" r:id="rId34"/>
    <p:sldId id="345" r:id="rId35"/>
    <p:sldId id="346" r:id="rId36"/>
    <p:sldId id="347" r:id="rId37"/>
    <p:sldId id="327" r:id="rId38"/>
    <p:sldId id="349" r:id="rId39"/>
    <p:sldId id="348" r:id="rId40"/>
    <p:sldId id="31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85" autoAdjust="0"/>
  </p:normalViewPr>
  <p:slideViewPr>
    <p:cSldViewPr snapToGrid="0">
      <p:cViewPr varScale="1">
        <p:scale>
          <a:sx n="77" d="100"/>
          <a:sy n="77" d="100"/>
        </p:scale>
        <p:origin x="883"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2/20/2024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p:txBody>
          <a:bodyPr/>
          <a:lstStyle/>
          <a:p>
            <a:r>
              <a:rPr lang="en-US"/>
              <a:t>Lecture 0 - Overview</a:t>
            </a:r>
            <a:endParaRPr lang="en-US" dirty="0"/>
          </a:p>
        </p:txBody>
      </p:sp>
      <p:sp>
        <p:nvSpPr>
          <p:cNvPr id="27" name="Footer Placeholder 26"/>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28" name="Slide Number Placeholder 27"/>
          <p:cNvSpPr>
            <a:spLocks noGrp="1"/>
          </p:cNvSpPr>
          <p:nvPr>
            <p:ph type="sldNum" sz="quarter" idx="12"/>
          </p:nvPr>
        </p:nvSpPr>
        <p:spPr/>
        <p:txBody>
          <a:bodyPr/>
          <a:lstStyle/>
          <a:p>
            <a:r>
              <a:rPr lang="en-US" dirty="0"/>
              <a:t>MGM331 -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Lecture 0 - Overview</a:t>
            </a:r>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Lecture 0 - Overview</a:t>
            </a:r>
          </a:p>
        </p:txBody>
      </p:sp>
      <p:sp>
        <p:nvSpPr>
          <p:cNvPr id="8" name="Footer Placeholder 7"/>
          <p:cNvSpPr>
            <a:spLocks noGrp="1"/>
          </p:cNvSpPr>
          <p:nvPr>
            <p:ph type="ftr" sz="quarter" idx="11"/>
          </p:nvPr>
        </p:nvSpPr>
        <p:spPr/>
        <p:txBody>
          <a:bodyPr/>
          <a:lstStyle/>
          <a:p>
            <a:r>
              <a:rPr lang="en-US"/>
              <a:t>www.midocean.ae</a:t>
            </a:r>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59988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Lecture 0 - Overview</a:t>
            </a:r>
          </a:p>
        </p:txBody>
      </p:sp>
      <p:sp>
        <p:nvSpPr>
          <p:cNvPr id="3" name="Footer Placeholder 2"/>
          <p:cNvSpPr>
            <a:spLocks noGrp="1"/>
          </p:cNvSpPr>
          <p:nvPr>
            <p:ph type="ftr" sz="quarter" idx="11"/>
          </p:nvPr>
        </p:nvSpPr>
        <p:spPr/>
        <p:txBody>
          <a:bodyPr/>
          <a:lstStyle/>
          <a:p>
            <a:r>
              <a:rPr lang="en-US"/>
              <a:t>www.midocean.ae</a:t>
            </a:r>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Lecture 0 - Overview</a:t>
            </a:r>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Lecture 0 - Overview</a:t>
            </a:r>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Lecture 0 - Overview</a:t>
            </a:r>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pic>
        <p:nvPicPr>
          <p:cNvPr id="7" name="Picture 6">
            <a:extLst>
              <a:ext uri="{FF2B5EF4-FFF2-40B4-BE49-F238E27FC236}">
                <a16:creationId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1" y="2264257"/>
            <a:ext cx="7737728" cy="1200329"/>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Risk Management</a:t>
            </a:r>
          </a:p>
          <a:p>
            <a:r>
              <a:rPr lang="en-US" sz="2800" b="1" dirty="0">
                <a:solidFill>
                  <a:srgbClr val="00B0F0"/>
                </a:solidFill>
                <a:latin typeface="Times New Roman" panose="02020603050405020304" pitchFamily="18" charset="0"/>
                <a:cs typeface="Times New Roman" panose="02020603050405020304" pitchFamily="18" charset="0"/>
              </a:rPr>
              <a:t>MGM 510</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Dr. Hamed Almahadin</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Topics to Cover in Week 4</a:t>
            </a:r>
          </a:p>
        </p:txBody>
      </p:sp>
      <p:sp>
        <p:nvSpPr>
          <p:cNvPr id="7" name="Slide Number Placeholder 8"/>
          <p:cNvSpPr>
            <a:spLocks noGrp="1"/>
          </p:cNvSpPr>
          <p:nvPr>
            <p:ph type="sldNum" sz="quarter" idx="12"/>
          </p:nvPr>
        </p:nvSpPr>
        <p:spPr>
          <a:xfrm>
            <a:off x="7394713" y="6486975"/>
            <a:ext cx="4608600" cy="470415"/>
          </a:xfrm>
        </p:spPr>
        <p:txBody>
          <a:bodyPr/>
          <a:lstStyle/>
          <a:p>
            <a:r>
              <a:rPr lang="en-US" dirty="0"/>
              <a:t>MGM 510  - Risk Management</a:t>
            </a:r>
          </a:p>
          <a:p>
            <a:endParaRPr lang="en-US" dirty="0"/>
          </a:p>
        </p:txBody>
      </p:sp>
      <p:sp>
        <p:nvSpPr>
          <p:cNvPr id="10" name="TextBox 9">
            <a:extLst>
              <a:ext uri="{FF2B5EF4-FFF2-40B4-BE49-F238E27FC236}">
                <a16:creationId xmlns:a16="http://schemas.microsoft.com/office/drawing/2014/main" id="{3120D5D0-FD2B-4E97-A202-F1B364E3E27A}"/>
              </a:ext>
            </a:extLst>
          </p:cNvPr>
          <p:cNvSpPr txBox="1"/>
          <p:nvPr/>
        </p:nvSpPr>
        <p:spPr>
          <a:xfrm>
            <a:off x="616295" y="1483548"/>
            <a:ext cx="9172575" cy="3970318"/>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Scope of risk management. </a:t>
            </a:r>
          </a:p>
          <a:p>
            <a:pPr marL="571500" indent="-571500">
              <a:buFont typeface="Wingdings" panose="05000000000000000000" pitchFamily="2" charset="2"/>
              <a:buChar char="§"/>
              <a:defRPr/>
            </a:pPr>
            <a:r>
              <a:rPr lang="en-US" sz="3600" dirty="0">
                <a:solidFill>
                  <a:prstClr val="black"/>
                </a:solidFill>
                <a:latin typeface="Calibri" panose="020F0502020204030204"/>
              </a:rPr>
              <a:t>Importance of risk management </a:t>
            </a:r>
          </a:p>
          <a:p>
            <a:pPr marL="571500" indent="-571500">
              <a:buFont typeface="Wingdings" panose="05000000000000000000" pitchFamily="2" charset="2"/>
              <a:buChar char="§"/>
              <a:defRPr/>
            </a:pPr>
            <a:r>
              <a:rPr lang="en-US" sz="3600" dirty="0">
                <a:solidFill>
                  <a:prstClr val="black"/>
                </a:solidFill>
                <a:latin typeface="Calibri" panose="020F0502020204030204"/>
              </a:rPr>
              <a:t>Specialist areas of risk management</a:t>
            </a:r>
          </a:p>
          <a:p>
            <a:pPr marL="571500" indent="-571500">
              <a:buFont typeface="Wingdings" panose="05000000000000000000" pitchFamily="2" charset="2"/>
              <a:buChar char="§"/>
              <a:defRPr/>
            </a:pPr>
            <a:r>
              <a:rPr lang="en-US" sz="3600" dirty="0">
                <a:solidFill>
                  <a:prstClr val="black"/>
                </a:solidFill>
                <a:latin typeface="Calibri" panose="020F0502020204030204"/>
              </a:rPr>
              <a:t>Representation of risk management</a:t>
            </a:r>
          </a:p>
          <a:p>
            <a:pPr marL="571500" indent="-571500">
              <a:buFont typeface="Wingdings" panose="05000000000000000000" pitchFamily="2" charset="2"/>
              <a:buChar char="§"/>
              <a:defRPr/>
            </a:pPr>
            <a:r>
              <a:rPr lang="en-US" sz="3600" dirty="0">
                <a:solidFill>
                  <a:prstClr val="black"/>
                </a:solidFill>
                <a:latin typeface="Calibri" panose="020F0502020204030204"/>
              </a:rPr>
              <a:t>8Rs and 4Ts of [hazard] risk management</a:t>
            </a:r>
          </a:p>
          <a:p>
            <a:pPr marL="571500" indent="-571500">
              <a:buFont typeface="Wingdings" panose="05000000000000000000" pitchFamily="2" charset="2"/>
              <a:buChar char="§"/>
              <a:defRPr/>
            </a:pPr>
            <a:r>
              <a:rPr lang="en-US" sz="3600" dirty="0">
                <a:solidFill>
                  <a:prstClr val="black"/>
                </a:solidFill>
                <a:latin typeface="Calibri" panose="020F0502020204030204"/>
              </a:rPr>
              <a:t>Enterprise Risk Management</a:t>
            </a:r>
          </a:p>
          <a:p>
            <a:pPr marL="571500" indent="-571500">
              <a:buFont typeface="Wingdings" panose="05000000000000000000" pitchFamily="2" charset="2"/>
              <a:buChar char="§"/>
              <a:defRPr/>
            </a:pPr>
            <a:r>
              <a:rPr lang="en-US" sz="3600" dirty="0">
                <a:solidFill>
                  <a:prstClr val="black"/>
                </a:solidFill>
                <a:latin typeface="Calibri" panose="020F0502020204030204"/>
              </a:rPr>
              <a:t>Levels of risk management sophistication</a:t>
            </a:r>
          </a:p>
        </p:txBody>
      </p:sp>
    </p:spTree>
    <p:extLst>
      <p:ext uri="{BB962C8B-B14F-4D97-AF65-F5344CB8AC3E}">
        <p14:creationId xmlns:p14="http://schemas.microsoft.com/office/powerpoint/2010/main" val="24731418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Scope of risk management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0" name="TextBox 9">
            <a:extLst>
              <a:ext uri="{FF2B5EF4-FFF2-40B4-BE49-F238E27FC236}">
                <a16:creationId xmlns:a16="http://schemas.microsoft.com/office/drawing/2014/main" id="{EC532F96-D828-4322-BFE4-C19FC5A6A78A}"/>
              </a:ext>
            </a:extLst>
          </p:cNvPr>
          <p:cNvSpPr txBox="1"/>
          <p:nvPr/>
        </p:nvSpPr>
        <p:spPr>
          <a:xfrm>
            <a:off x="470647" y="1807968"/>
            <a:ext cx="10829924" cy="2985433"/>
          </a:xfrm>
          <a:prstGeom prst="rect">
            <a:avLst/>
          </a:prstGeom>
          <a:noFill/>
        </p:spPr>
        <p:txBody>
          <a:bodyPr wrap="square">
            <a:spAutoFit/>
          </a:bodyPr>
          <a:lstStyle/>
          <a:p>
            <a:pPr algn="just"/>
            <a:r>
              <a:rPr lang="en-US" sz="4000" b="1" dirty="0">
                <a:solidFill>
                  <a:prstClr val="black"/>
                </a:solidFill>
                <a:latin typeface="Calibri" panose="020F0502020204030204"/>
              </a:rPr>
              <a:t>Risk management </a:t>
            </a:r>
            <a:r>
              <a:rPr lang="en-US" sz="4000" dirty="0">
                <a:solidFill>
                  <a:prstClr val="black"/>
                </a:solidFill>
                <a:latin typeface="Calibri" panose="020F0502020204030204"/>
              </a:rPr>
              <a:t>is the set of activities within an organization undertaken to deliver the most favorable outcome and reduce the volatility of that outcome.</a:t>
            </a:r>
          </a:p>
          <a:p>
            <a:endParaRPr lang="en-US" sz="2800" dirty="0">
              <a:solidFill>
                <a:prstClr val="black"/>
              </a:solidFill>
              <a:latin typeface="Calibri" panose="020F0502020204030204"/>
            </a:endParaRPr>
          </a:p>
        </p:txBody>
      </p:sp>
    </p:spTree>
    <p:extLst>
      <p:ext uri="{BB962C8B-B14F-4D97-AF65-F5344CB8AC3E}">
        <p14:creationId xmlns:p14="http://schemas.microsoft.com/office/powerpoint/2010/main" val="2648392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E937A0-D2EC-80ED-292A-7B216979EBDE}"/>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0B71B755-F8AE-4E34-9582-597D5EB8C26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9304B499-290F-63CB-6D8B-2CAAC9CDB87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a:extLst>
              <a:ext uri="{FF2B5EF4-FFF2-40B4-BE49-F238E27FC236}">
                <a16:creationId xmlns:a16="http://schemas.microsoft.com/office/drawing/2014/main" id="{F6E674A6-D081-E5C7-4697-A471FDDBF762}"/>
              </a:ext>
            </a:extLst>
          </p:cNvPr>
          <p:cNvSpPr>
            <a:spLocks noGrp="1"/>
          </p:cNvSpPr>
          <p:nvPr>
            <p:ph type="title"/>
          </p:nvPr>
        </p:nvSpPr>
        <p:spPr>
          <a:xfrm>
            <a:off x="470647" y="469859"/>
            <a:ext cx="9224681" cy="655264"/>
          </a:xfrm>
        </p:spPr>
        <p:txBody>
          <a:bodyPr/>
          <a:lstStyle/>
          <a:p>
            <a:r>
              <a:rPr lang="en-US" dirty="0"/>
              <a:t>Scope of risk management</a:t>
            </a:r>
          </a:p>
        </p:txBody>
      </p:sp>
      <p:sp>
        <p:nvSpPr>
          <p:cNvPr id="7" name="Slide Number Placeholder 8">
            <a:extLst>
              <a:ext uri="{FF2B5EF4-FFF2-40B4-BE49-F238E27FC236}">
                <a16:creationId xmlns:a16="http://schemas.microsoft.com/office/drawing/2014/main" id="{E6ED256A-1223-9E5E-D044-662068BE1D0A}"/>
              </a:ext>
            </a:extLst>
          </p:cNvPr>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0" name="TextBox 9">
            <a:extLst>
              <a:ext uri="{FF2B5EF4-FFF2-40B4-BE49-F238E27FC236}">
                <a16:creationId xmlns:a16="http://schemas.microsoft.com/office/drawing/2014/main" id="{7F430919-A330-E7F9-157F-519FD0FCBAD1}"/>
              </a:ext>
            </a:extLst>
          </p:cNvPr>
          <p:cNvSpPr txBox="1"/>
          <p:nvPr/>
        </p:nvSpPr>
        <p:spPr>
          <a:xfrm>
            <a:off x="470647" y="1807968"/>
            <a:ext cx="10829924" cy="3046988"/>
          </a:xfrm>
          <a:prstGeom prst="rect">
            <a:avLst/>
          </a:prstGeom>
          <a:noFill/>
        </p:spPr>
        <p:txBody>
          <a:bodyPr wrap="square">
            <a:spAutoFit/>
          </a:bodyPr>
          <a:lstStyle/>
          <a:p>
            <a:pPr marL="457200" indent="-457200" algn="just">
              <a:buFont typeface="Arial" panose="020B0604020202020204" pitchFamily="34" charset="0"/>
              <a:buChar char="•"/>
            </a:pPr>
            <a:r>
              <a:rPr lang="en-US" sz="3200" dirty="0">
                <a:solidFill>
                  <a:prstClr val="black"/>
                </a:solidFill>
                <a:latin typeface="Calibri" panose="020F0502020204030204"/>
              </a:rPr>
              <a:t>Historically, the term risk management has been used to describe an approach that was applied only to hazard risks. </a:t>
            </a:r>
          </a:p>
          <a:p>
            <a:endParaRPr lang="en-US" sz="3200" dirty="0">
              <a:solidFill>
                <a:prstClr val="black"/>
              </a:solidFill>
              <a:latin typeface="Calibri" panose="020F0502020204030204"/>
            </a:endParaRPr>
          </a:p>
          <a:p>
            <a:pPr marL="457200" indent="-457200" algn="just">
              <a:buFont typeface="Arial" panose="020B0604020202020204" pitchFamily="34" charset="0"/>
              <a:buChar char="•"/>
            </a:pPr>
            <a:r>
              <a:rPr lang="en-US" sz="3200" dirty="0">
                <a:solidFill>
                  <a:prstClr val="black"/>
                </a:solidFill>
                <a:latin typeface="Calibri" panose="020F0502020204030204"/>
              </a:rPr>
              <a:t>The discipline is now developing in a way that will enable risk management to make a contribution to the improved management of control risks and opportunity risks.</a:t>
            </a:r>
          </a:p>
        </p:txBody>
      </p:sp>
    </p:spTree>
    <p:extLst>
      <p:ext uri="{BB962C8B-B14F-4D97-AF65-F5344CB8AC3E}">
        <p14:creationId xmlns:p14="http://schemas.microsoft.com/office/powerpoint/2010/main" val="35942478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Importance of risk management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1B6CA834-0A7D-4AAB-BC58-EFA0EA7C9FE2}"/>
              </a:ext>
            </a:extLst>
          </p:cNvPr>
          <p:cNvSpPr txBox="1"/>
          <p:nvPr/>
        </p:nvSpPr>
        <p:spPr>
          <a:xfrm>
            <a:off x="775321" y="1731826"/>
            <a:ext cx="9172575" cy="2539157"/>
          </a:xfrm>
          <a:prstGeom prst="rect">
            <a:avLst/>
          </a:prstGeom>
          <a:noFill/>
        </p:spPr>
        <p:txBody>
          <a:bodyPr wrap="square">
            <a:spAutoFit/>
          </a:bodyPr>
          <a:lstStyle/>
          <a:p>
            <a:pPr marL="571500" indent="-571500">
              <a:spcAft>
                <a:spcPts val="600"/>
              </a:spcAft>
              <a:buFont typeface="Wingdings" panose="05000000000000000000" pitchFamily="2" charset="2"/>
              <a:buChar char="§"/>
              <a:defRPr/>
            </a:pPr>
            <a:r>
              <a:rPr lang="en-US" sz="3600" dirty="0">
                <a:solidFill>
                  <a:prstClr val="black"/>
                </a:solidFill>
                <a:latin typeface="Calibri" panose="020F0502020204030204"/>
              </a:rPr>
              <a:t>Managing the organization</a:t>
            </a:r>
          </a:p>
          <a:p>
            <a:pPr marL="571500" indent="-571500">
              <a:spcAft>
                <a:spcPts val="600"/>
              </a:spcAft>
              <a:buFont typeface="Wingdings" panose="05000000000000000000" pitchFamily="2" charset="2"/>
              <a:buChar char="§"/>
              <a:defRPr/>
            </a:pPr>
            <a:r>
              <a:rPr lang="en-US" sz="3600" dirty="0">
                <a:solidFill>
                  <a:prstClr val="black"/>
                </a:solidFill>
                <a:latin typeface="Calibri" panose="020F0502020204030204"/>
              </a:rPr>
              <a:t>Variable cost or availability of raw materials</a:t>
            </a:r>
          </a:p>
          <a:p>
            <a:pPr marL="571500" indent="-571500">
              <a:spcAft>
                <a:spcPts val="600"/>
              </a:spcAft>
              <a:buFont typeface="Wingdings" panose="05000000000000000000" pitchFamily="2" charset="2"/>
              <a:buChar char="§"/>
              <a:defRPr/>
            </a:pPr>
            <a:r>
              <a:rPr lang="en-US" sz="3600" dirty="0">
                <a:solidFill>
                  <a:prstClr val="black"/>
                </a:solidFill>
                <a:latin typeface="Calibri" panose="020F0502020204030204"/>
              </a:rPr>
              <a:t>Cost of retirement/pension/social benefits</a:t>
            </a:r>
          </a:p>
          <a:p>
            <a:pPr marL="571500" indent="-571500">
              <a:spcAft>
                <a:spcPts val="600"/>
              </a:spcAft>
              <a:buFont typeface="Wingdings" panose="05000000000000000000" pitchFamily="2" charset="2"/>
              <a:buChar char="§"/>
              <a:defRPr/>
            </a:pPr>
            <a:r>
              <a:rPr lang="en-US" sz="3600" dirty="0">
                <a:solidFill>
                  <a:prstClr val="black"/>
                </a:solidFill>
                <a:latin typeface="Calibri" panose="020F0502020204030204"/>
              </a:rPr>
              <a:t>Desire to deliver greater shareholder value</a:t>
            </a:r>
          </a:p>
        </p:txBody>
      </p:sp>
    </p:spTree>
    <p:extLst>
      <p:ext uri="{BB962C8B-B14F-4D97-AF65-F5344CB8AC3E}">
        <p14:creationId xmlns:p14="http://schemas.microsoft.com/office/powerpoint/2010/main" val="22432351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Importance of risk management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1B6CA834-0A7D-4AAB-BC58-EFA0EA7C9FE2}"/>
              </a:ext>
            </a:extLst>
          </p:cNvPr>
          <p:cNvSpPr txBox="1"/>
          <p:nvPr/>
        </p:nvSpPr>
        <p:spPr>
          <a:xfrm>
            <a:off x="1103312" y="1384157"/>
            <a:ext cx="9172575" cy="3970318"/>
          </a:xfrm>
          <a:prstGeom prst="rect">
            <a:avLst/>
          </a:prstGeom>
          <a:noFill/>
        </p:spPr>
        <p:txBody>
          <a:bodyPr wrap="square">
            <a:spAutoFit/>
          </a:bodyPr>
          <a:lstStyle/>
          <a:p>
            <a:pPr marL="571500" indent="-571500" algn="just">
              <a:buFont typeface="Wingdings" panose="05000000000000000000" pitchFamily="2" charset="2"/>
              <a:buChar char="§"/>
              <a:defRPr/>
            </a:pPr>
            <a:r>
              <a:rPr lang="en-US" sz="3600" dirty="0">
                <a:solidFill>
                  <a:prstClr val="black"/>
                </a:solidFill>
                <a:latin typeface="Calibri" panose="020F0502020204030204"/>
              </a:rPr>
              <a:t>Greater transparency required from organizations.</a:t>
            </a:r>
          </a:p>
          <a:p>
            <a:pPr marL="571500" indent="-571500" algn="just">
              <a:buFont typeface="Wingdings" panose="05000000000000000000" pitchFamily="2" charset="2"/>
              <a:buChar char="§"/>
              <a:defRPr/>
            </a:pPr>
            <a:r>
              <a:rPr lang="en-US" sz="3600" dirty="0">
                <a:solidFill>
                  <a:prstClr val="black"/>
                </a:solidFill>
                <a:latin typeface="Calibri" panose="020F0502020204030204"/>
              </a:rPr>
              <a:t>Pace of change in business ever increases.</a:t>
            </a:r>
          </a:p>
          <a:p>
            <a:pPr marL="571500" indent="-571500" algn="just">
              <a:buFont typeface="Wingdings" panose="05000000000000000000" pitchFamily="2" charset="2"/>
              <a:buChar char="§"/>
              <a:defRPr/>
            </a:pPr>
            <a:r>
              <a:rPr lang="en-US" sz="3600" dirty="0">
                <a:solidFill>
                  <a:prstClr val="black"/>
                </a:solidFill>
                <a:latin typeface="Calibri" panose="020F0502020204030204"/>
              </a:rPr>
              <a:t>Impact of e-commerce on all aspects of business life</a:t>
            </a:r>
          </a:p>
          <a:p>
            <a:pPr marL="571500" indent="-571500" algn="just">
              <a:buFont typeface="Wingdings" panose="05000000000000000000" pitchFamily="2" charset="2"/>
              <a:buChar char="§"/>
              <a:defRPr/>
            </a:pPr>
            <a:r>
              <a:rPr lang="en-US" sz="3600" dirty="0">
                <a:solidFill>
                  <a:prstClr val="black"/>
                </a:solidFill>
                <a:latin typeface="Calibri" panose="020F0502020204030204"/>
              </a:rPr>
              <a:t>Increased reliance on information technology (IT) systems</a:t>
            </a:r>
          </a:p>
        </p:txBody>
      </p:sp>
    </p:spTree>
    <p:extLst>
      <p:ext uri="{BB962C8B-B14F-4D97-AF65-F5344CB8AC3E}">
        <p14:creationId xmlns:p14="http://schemas.microsoft.com/office/powerpoint/2010/main" val="11011759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Importance of risk management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1B6CA834-0A7D-4AAB-BC58-EFA0EA7C9FE2}"/>
              </a:ext>
            </a:extLst>
          </p:cNvPr>
          <p:cNvSpPr txBox="1"/>
          <p:nvPr/>
        </p:nvSpPr>
        <p:spPr>
          <a:xfrm>
            <a:off x="1103312" y="1384157"/>
            <a:ext cx="9507538" cy="3970318"/>
          </a:xfrm>
          <a:prstGeom prst="rect">
            <a:avLst/>
          </a:prstGeom>
          <a:noFill/>
        </p:spPr>
        <p:txBody>
          <a:bodyPr wrap="square">
            <a:spAutoFit/>
          </a:bodyPr>
          <a:lstStyle/>
          <a:p>
            <a:pPr marL="571500" indent="-571500" algn="just">
              <a:buFont typeface="Wingdings" panose="05000000000000000000" pitchFamily="2" charset="2"/>
              <a:buChar char="§"/>
              <a:defRPr/>
            </a:pPr>
            <a:r>
              <a:rPr lang="en-US" sz="3600" dirty="0">
                <a:solidFill>
                  <a:prstClr val="black"/>
                </a:solidFill>
                <a:latin typeface="Calibri" panose="020F0502020204030204"/>
              </a:rPr>
              <a:t>Increasing importance of intellectual property (IP)</a:t>
            </a:r>
          </a:p>
          <a:p>
            <a:pPr marL="571500" indent="-571500" algn="just">
              <a:buFont typeface="Wingdings" panose="05000000000000000000" pitchFamily="2" charset="2"/>
              <a:buChar char="§"/>
              <a:defRPr/>
            </a:pPr>
            <a:r>
              <a:rPr lang="en-US" sz="3600" dirty="0">
                <a:solidFill>
                  <a:prstClr val="black"/>
                </a:solidFill>
                <a:latin typeface="Calibri" panose="020F0502020204030204"/>
              </a:rPr>
              <a:t>Greater supply chain complexity/dependency</a:t>
            </a:r>
          </a:p>
          <a:p>
            <a:pPr marL="571500" indent="-571500" algn="just">
              <a:buFont typeface="Wingdings" panose="05000000000000000000" pitchFamily="2" charset="2"/>
              <a:buChar char="§"/>
              <a:defRPr/>
            </a:pPr>
            <a:r>
              <a:rPr lang="en-US" sz="3600" dirty="0">
                <a:solidFill>
                  <a:prstClr val="black"/>
                </a:solidFill>
                <a:latin typeface="Calibri" panose="020F0502020204030204"/>
              </a:rPr>
              <a:t>Reputation becomes more and more important</a:t>
            </a:r>
          </a:p>
          <a:p>
            <a:pPr marL="571500" indent="-571500" algn="just">
              <a:buFont typeface="Wingdings" panose="05000000000000000000" pitchFamily="2" charset="2"/>
              <a:buChar char="§"/>
              <a:defRPr/>
            </a:pPr>
            <a:r>
              <a:rPr lang="en-US" sz="3600" dirty="0">
                <a:solidFill>
                  <a:prstClr val="black"/>
                </a:solidFill>
                <a:latin typeface="Calibri" panose="020F0502020204030204"/>
              </a:rPr>
              <a:t>Reputational damage– especially to worldwide brands</a:t>
            </a:r>
          </a:p>
        </p:txBody>
      </p:sp>
    </p:spTree>
    <p:extLst>
      <p:ext uri="{BB962C8B-B14F-4D97-AF65-F5344CB8AC3E}">
        <p14:creationId xmlns:p14="http://schemas.microsoft.com/office/powerpoint/2010/main" val="12749947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Importance of risk management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1B6CA834-0A7D-4AAB-BC58-EFA0EA7C9FE2}"/>
              </a:ext>
            </a:extLst>
          </p:cNvPr>
          <p:cNvSpPr txBox="1"/>
          <p:nvPr/>
        </p:nvSpPr>
        <p:spPr>
          <a:xfrm>
            <a:off x="1200944" y="1591962"/>
            <a:ext cx="9507538" cy="3416320"/>
          </a:xfrm>
          <a:prstGeom prst="rect">
            <a:avLst/>
          </a:prstGeom>
          <a:noFill/>
        </p:spPr>
        <p:txBody>
          <a:bodyPr wrap="square">
            <a:spAutoFit/>
          </a:bodyPr>
          <a:lstStyle/>
          <a:p>
            <a:pPr marL="571500" indent="-571500" algn="just">
              <a:buFont typeface="Wingdings" panose="05000000000000000000" pitchFamily="2" charset="2"/>
              <a:buChar char="§"/>
              <a:defRPr/>
            </a:pPr>
            <a:r>
              <a:rPr lang="en-US" sz="3600" dirty="0">
                <a:solidFill>
                  <a:prstClr val="black"/>
                </a:solidFill>
                <a:latin typeface="Calibri" panose="020F0502020204030204"/>
              </a:rPr>
              <a:t>High-profile losses and failures ruin reputations</a:t>
            </a:r>
          </a:p>
          <a:p>
            <a:pPr marL="571500" indent="-571500" algn="just">
              <a:buFont typeface="Wingdings" panose="05000000000000000000" pitchFamily="2" charset="2"/>
              <a:buChar char="§"/>
              <a:defRPr/>
            </a:pPr>
            <a:r>
              <a:rPr lang="en-US" sz="3600" dirty="0">
                <a:solidFill>
                  <a:prstClr val="black"/>
                </a:solidFill>
                <a:latin typeface="Calibri" panose="020F0502020204030204"/>
              </a:rPr>
              <a:t>Regulatory pressures continue to increase</a:t>
            </a:r>
          </a:p>
          <a:p>
            <a:pPr marL="571500" indent="-571500" algn="just">
              <a:buFont typeface="Wingdings" panose="05000000000000000000" pitchFamily="2" charset="2"/>
              <a:buChar char="§"/>
              <a:defRPr/>
            </a:pPr>
            <a:r>
              <a:rPr lang="en-US" sz="3600" dirty="0">
                <a:solidFill>
                  <a:prstClr val="black"/>
                </a:solidFill>
                <a:latin typeface="Calibri" panose="020F0502020204030204"/>
              </a:rPr>
              <a:t>Changes/variation in national legislative requirements</a:t>
            </a:r>
          </a:p>
          <a:p>
            <a:pPr marL="571500" indent="-571500" algn="just">
              <a:buFont typeface="Wingdings" panose="05000000000000000000" pitchFamily="2" charset="2"/>
              <a:buChar char="§"/>
              <a:defRPr/>
            </a:pPr>
            <a:r>
              <a:rPr lang="en-US" sz="3600" dirty="0">
                <a:solidFill>
                  <a:prstClr val="black"/>
                </a:solidFill>
                <a:latin typeface="Calibri" panose="020F0502020204030204"/>
              </a:rPr>
              <a:t>Joint ventures becoming more common</a:t>
            </a:r>
          </a:p>
        </p:txBody>
      </p:sp>
    </p:spTree>
    <p:extLst>
      <p:ext uri="{BB962C8B-B14F-4D97-AF65-F5344CB8AC3E}">
        <p14:creationId xmlns:p14="http://schemas.microsoft.com/office/powerpoint/2010/main" val="28361179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Importance of risk management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1B6CA834-0A7D-4AAB-BC58-EFA0EA7C9FE2}"/>
              </a:ext>
            </a:extLst>
          </p:cNvPr>
          <p:cNvSpPr txBox="1"/>
          <p:nvPr/>
        </p:nvSpPr>
        <p:spPr>
          <a:xfrm>
            <a:off x="1200944" y="1591962"/>
            <a:ext cx="9507538" cy="3416320"/>
          </a:xfrm>
          <a:prstGeom prst="rect">
            <a:avLst/>
          </a:prstGeom>
          <a:noFill/>
        </p:spPr>
        <p:txBody>
          <a:bodyPr wrap="square">
            <a:spAutoFit/>
          </a:bodyPr>
          <a:lstStyle/>
          <a:p>
            <a:pPr marL="571500" indent="-571500" algn="just">
              <a:buFont typeface="Wingdings" panose="05000000000000000000" pitchFamily="2" charset="2"/>
              <a:buChar char="§"/>
              <a:defRPr/>
            </a:pPr>
            <a:r>
              <a:rPr lang="en-US" sz="3600" dirty="0">
                <a:solidFill>
                  <a:prstClr val="black"/>
                </a:solidFill>
                <a:latin typeface="Calibri" panose="020F0502020204030204"/>
              </a:rPr>
              <a:t>Changes in the marketplace</a:t>
            </a:r>
          </a:p>
          <a:p>
            <a:pPr marL="571500" indent="-571500" algn="just">
              <a:buFont typeface="Wingdings" panose="05000000000000000000" pitchFamily="2" charset="2"/>
              <a:buChar char="§"/>
              <a:defRPr/>
            </a:pPr>
            <a:r>
              <a:rPr lang="en-US" sz="3600" dirty="0">
                <a:solidFill>
                  <a:prstClr val="black"/>
                </a:solidFill>
                <a:latin typeface="Calibri" panose="020F0502020204030204"/>
              </a:rPr>
              <a:t>Changing commercial and marketplace environment</a:t>
            </a:r>
          </a:p>
          <a:p>
            <a:pPr marL="571500" indent="-571500" algn="just">
              <a:buFont typeface="Wingdings" panose="05000000000000000000" pitchFamily="2" charset="2"/>
              <a:buChar char="§"/>
              <a:defRPr/>
            </a:pPr>
            <a:r>
              <a:rPr lang="en-US" sz="3600" dirty="0">
                <a:solidFill>
                  <a:prstClr val="black"/>
                </a:solidFill>
                <a:latin typeface="Calibri" panose="020F0502020204030204"/>
              </a:rPr>
              <a:t>Globalization of customers, suppliers and products</a:t>
            </a:r>
          </a:p>
          <a:p>
            <a:pPr marL="571500" indent="-571500" algn="just">
              <a:buFont typeface="Wingdings" panose="05000000000000000000" pitchFamily="2" charset="2"/>
              <a:buChar char="§"/>
              <a:defRPr/>
            </a:pPr>
            <a:r>
              <a:rPr lang="en-US" sz="3600" dirty="0">
                <a:solidFill>
                  <a:prstClr val="black"/>
                </a:solidFill>
                <a:latin typeface="Calibri" panose="020F0502020204030204"/>
              </a:rPr>
              <a:t>Increased competition in the marketplace</a:t>
            </a:r>
          </a:p>
        </p:txBody>
      </p:sp>
    </p:spTree>
    <p:extLst>
      <p:ext uri="{BB962C8B-B14F-4D97-AF65-F5344CB8AC3E}">
        <p14:creationId xmlns:p14="http://schemas.microsoft.com/office/powerpoint/2010/main" val="17440660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Importance of risk management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1B6CA834-0A7D-4AAB-BC58-EFA0EA7C9FE2}"/>
              </a:ext>
            </a:extLst>
          </p:cNvPr>
          <p:cNvSpPr txBox="1"/>
          <p:nvPr/>
        </p:nvSpPr>
        <p:spPr>
          <a:xfrm>
            <a:off x="1200944" y="1591962"/>
            <a:ext cx="9507538" cy="3416320"/>
          </a:xfrm>
          <a:prstGeom prst="rect">
            <a:avLst/>
          </a:prstGeom>
          <a:noFill/>
        </p:spPr>
        <p:txBody>
          <a:bodyPr wrap="square">
            <a:spAutoFit/>
          </a:bodyPr>
          <a:lstStyle/>
          <a:p>
            <a:pPr marL="571500" indent="-571500" algn="just">
              <a:buFont typeface="Wingdings" panose="05000000000000000000" pitchFamily="2" charset="2"/>
              <a:buChar char="§"/>
              <a:defRPr/>
            </a:pPr>
            <a:r>
              <a:rPr lang="en-US" sz="3600" dirty="0">
                <a:solidFill>
                  <a:prstClr val="black"/>
                </a:solidFill>
                <a:latin typeface="Calibri" panose="020F0502020204030204"/>
              </a:rPr>
              <a:t>Greater customer expectations, often led by competitors</a:t>
            </a:r>
          </a:p>
          <a:p>
            <a:pPr marL="571500" indent="-571500" algn="just">
              <a:buFont typeface="Wingdings" panose="05000000000000000000" pitchFamily="2" charset="2"/>
              <a:buChar char="§"/>
              <a:defRPr/>
            </a:pPr>
            <a:r>
              <a:rPr lang="en-US" sz="3600" dirty="0">
                <a:solidFill>
                  <a:prstClr val="black"/>
                </a:solidFill>
                <a:latin typeface="Calibri" panose="020F0502020204030204"/>
              </a:rPr>
              <a:t>Need to respond more rapidly to stakeholder expectations</a:t>
            </a:r>
          </a:p>
          <a:p>
            <a:pPr marL="571500" indent="-571500" algn="just">
              <a:buFont typeface="Wingdings" panose="05000000000000000000" pitchFamily="2" charset="2"/>
              <a:buChar char="§"/>
              <a:defRPr/>
            </a:pPr>
            <a:r>
              <a:rPr lang="en-US" sz="3600" dirty="0">
                <a:solidFill>
                  <a:prstClr val="black"/>
                </a:solidFill>
                <a:latin typeface="Calibri" panose="020F0502020204030204"/>
              </a:rPr>
              <a:t>More volatile markets with less customer loyalty</a:t>
            </a:r>
          </a:p>
        </p:txBody>
      </p:sp>
    </p:spTree>
    <p:extLst>
      <p:ext uri="{BB962C8B-B14F-4D97-AF65-F5344CB8AC3E}">
        <p14:creationId xmlns:p14="http://schemas.microsoft.com/office/powerpoint/2010/main" val="33450965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Importance of risk management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1B6CA834-0A7D-4AAB-BC58-EFA0EA7C9FE2}"/>
              </a:ext>
            </a:extLst>
          </p:cNvPr>
          <p:cNvSpPr txBox="1"/>
          <p:nvPr/>
        </p:nvSpPr>
        <p:spPr>
          <a:xfrm>
            <a:off x="1200944" y="1591962"/>
            <a:ext cx="9507538" cy="3970318"/>
          </a:xfrm>
          <a:prstGeom prst="rect">
            <a:avLst/>
          </a:prstGeom>
          <a:noFill/>
        </p:spPr>
        <p:txBody>
          <a:bodyPr wrap="square">
            <a:spAutoFit/>
          </a:bodyPr>
          <a:lstStyle/>
          <a:p>
            <a:pPr marL="571500" indent="-571500" algn="just">
              <a:buFont typeface="Wingdings" panose="05000000000000000000" pitchFamily="2" charset="2"/>
              <a:buChar char="§"/>
              <a:defRPr/>
            </a:pPr>
            <a:r>
              <a:rPr lang="en-US" sz="3600" dirty="0">
                <a:solidFill>
                  <a:prstClr val="black"/>
                </a:solidFill>
                <a:latin typeface="Calibri" panose="020F0502020204030204"/>
              </a:rPr>
              <a:t>Diversification leads to working in unfamiliar areas</a:t>
            </a:r>
          </a:p>
          <a:p>
            <a:pPr marL="571500" indent="-571500" algn="just">
              <a:buFont typeface="Wingdings" panose="05000000000000000000" pitchFamily="2" charset="2"/>
              <a:buChar char="§"/>
              <a:defRPr/>
            </a:pPr>
            <a:r>
              <a:rPr lang="en-US" sz="3600" dirty="0">
                <a:solidFill>
                  <a:prstClr val="black"/>
                </a:solidFill>
                <a:latin typeface="Calibri" panose="020F0502020204030204"/>
              </a:rPr>
              <a:t>Constant need to make bold strategic decisions</a:t>
            </a:r>
          </a:p>
          <a:p>
            <a:pPr marL="571500" indent="-571500" algn="just">
              <a:buFont typeface="Wingdings" panose="05000000000000000000" pitchFamily="2" charset="2"/>
              <a:buChar char="§"/>
              <a:defRPr/>
            </a:pPr>
            <a:r>
              <a:rPr lang="en-US" sz="3600" dirty="0">
                <a:solidFill>
                  <a:prstClr val="black"/>
                </a:solidFill>
                <a:latin typeface="Calibri" panose="020F0502020204030204"/>
              </a:rPr>
              <a:t>Short-term success required, without long-term detriment</a:t>
            </a:r>
          </a:p>
          <a:p>
            <a:pPr marL="571500" indent="-571500" algn="just">
              <a:buFont typeface="Wingdings" panose="05000000000000000000" pitchFamily="2" charset="2"/>
              <a:buChar char="§"/>
              <a:defRPr/>
            </a:pPr>
            <a:r>
              <a:rPr lang="en-US" sz="3600" dirty="0">
                <a:solidFill>
                  <a:prstClr val="black"/>
                </a:solidFill>
                <a:latin typeface="Calibri" panose="020F0502020204030204"/>
              </a:rPr>
              <a:t>Product innovation and continuous improvements</a:t>
            </a:r>
          </a:p>
        </p:txBody>
      </p:sp>
    </p:spTree>
    <p:extLst>
      <p:ext uri="{BB962C8B-B14F-4D97-AF65-F5344CB8AC3E}">
        <p14:creationId xmlns:p14="http://schemas.microsoft.com/office/powerpoint/2010/main" val="36111973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Importance of risk management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1B6CA834-0A7D-4AAB-BC58-EFA0EA7C9FE2}"/>
              </a:ext>
            </a:extLst>
          </p:cNvPr>
          <p:cNvSpPr txBox="1"/>
          <p:nvPr/>
        </p:nvSpPr>
        <p:spPr>
          <a:xfrm>
            <a:off x="932587" y="1683610"/>
            <a:ext cx="9507538" cy="2862322"/>
          </a:xfrm>
          <a:prstGeom prst="rect">
            <a:avLst/>
          </a:prstGeom>
          <a:noFill/>
        </p:spPr>
        <p:txBody>
          <a:bodyPr wrap="square">
            <a:spAutoFit/>
          </a:bodyPr>
          <a:lstStyle/>
          <a:p>
            <a:pPr marL="571500" indent="-571500" algn="just">
              <a:buFont typeface="Wingdings" panose="05000000000000000000" pitchFamily="2" charset="2"/>
              <a:buChar char="§"/>
              <a:defRPr/>
            </a:pPr>
            <a:r>
              <a:rPr lang="en-US" sz="3600" dirty="0">
                <a:solidFill>
                  <a:prstClr val="black"/>
                </a:solidFill>
                <a:latin typeface="Calibri" panose="020F0502020204030204"/>
              </a:rPr>
              <a:t>Rapid changes in (consumer) product technology</a:t>
            </a:r>
          </a:p>
          <a:p>
            <a:pPr marL="571500" indent="-571500" algn="just">
              <a:buFont typeface="Wingdings" panose="05000000000000000000" pitchFamily="2" charset="2"/>
              <a:buChar char="§"/>
              <a:defRPr/>
            </a:pPr>
            <a:r>
              <a:rPr lang="en-US" sz="3600" dirty="0">
                <a:solidFill>
                  <a:prstClr val="black"/>
                </a:solidFill>
                <a:latin typeface="Calibri" panose="020F0502020204030204"/>
              </a:rPr>
              <a:t>Threats to world/national economy</a:t>
            </a:r>
          </a:p>
          <a:p>
            <a:pPr marL="571500" indent="-571500" algn="just">
              <a:buFont typeface="Wingdings" panose="05000000000000000000" pitchFamily="2" charset="2"/>
              <a:buChar char="§"/>
              <a:defRPr/>
            </a:pPr>
            <a:r>
              <a:rPr lang="en-US" sz="3600" dirty="0">
                <a:solidFill>
                  <a:prstClr val="black"/>
                </a:solidFill>
                <a:latin typeface="Calibri" panose="020F0502020204030204"/>
              </a:rPr>
              <a:t>Threat of influenza or other pandemics</a:t>
            </a:r>
          </a:p>
          <a:p>
            <a:pPr marL="571500" indent="-571500" algn="just">
              <a:buFont typeface="Wingdings" panose="05000000000000000000" pitchFamily="2" charset="2"/>
              <a:buChar char="§"/>
              <a:defRPr/>
            </a:pPr>
            <a:r>
              <a:rPr lang="en-US" sz="3600" dirty="0">
                <a:solidFill>
                  <a:prstClr val="black"/>
                </a:solidFill>
                <a:latin typeface="Calibri" panose="020F0502020204030204"/>
              </a:rPr>
              <a:t>Potential for international organized crime</a:t>
            </a:r>
          </a:p>
        </p:txBody>
      </p:sp>
    </p:spTree>
    <p:extLst>
      <p:ext uri="{BB962C8B-B14F-4D97-AF65-F5344CB8AC3E}">
        <p14:creationId xmlns:p14="http://schemas.microsoft.com/office/powerpoint/2010/main" val="29003483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Specialist areas of risk management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46049260-E87F-439E-BF86-A8304B6B1883}"/>
              </a:ext>
            </a:extLst>
          </p:cNvPr>
          <p:cNvSpPr txBox="1"/>
          <p:nvPr/>
        </p:nvSpPr>
        <p:spPr>
          <a:xfrm>
            <a:off x="656860" y="1630092"/>
            <a:ext cx="9838861" cy="3170099"/>
          </a:xfrm>
          <a:prstGeom prst="rect">
            <a:avLst/>
          </a:prstGeom>
          <a:noFill/>
        </p:spPr>
        <p:txBody>
          <a:bodyPr wrap="square">
            <a:spAutoFit/>
          </a:bodyPr>
          <a:lstStyle/>
          <a:p>
            <a:r>
              <a:rPr lang="en-US" sz="3600" dirty="0">
                <a:solidFill>
                  <a:prstClr val="black"/>
                </a:solidFill>
                <a:latin typeface="Calibri" panose="020F0502020204030204"/>
              </a:rPr>
              <a:t>●● </a:t>
            </a:r>
            <a:r>
              <a:rPr lang="en-US" sz="4000" dirty="0">
                <a:solidFill>
                  <a:prstClr val="black"/>
                </a:solidFill>
                <a:latin typeface="Calibri" panose="020F0502020204030204"/>
              </a:rPr>
              <a:t>Project risk management;</a:t>
            </a:r>
          </a:p>
          <a:p>
            <a:r>
              <a:rPr lang="en-US" sz="4000" dirty="0">
                <a:solidFill>
                  <a:prstClr val="black"/>
                </a:solidFill>
                <a:latin typeface="Calibri" panose="020F0502020204030204"/>
              </a:rPr>
              <a:t>●● Clinical/medical risk management;</a:t>
            </a:r>
          </a:p>
          <a:p>
            <a:r>
              <a:rPr lang="en-US" sz="4000" dirty="0">
                <a:solidFill>
                  <a:prstClr val="black"/>
                </a:solidFill>
                <a:latin typeface="Calibri" panose="020F0502020204030204"/>
              </a:rPr>
              <a:t>●● Energy risk management;</a:t>
            </a:r>
          </a:p>
          <a:p>
            <a:r>
              <a:rPr lang="en-US" sz="4000" dirty="0">
                <a:solidFill>
                  <a:prstClr val="black"/>
                </a:solidFill>
                <a:latin typeface="Calibri" panose="020F0502020204030204"/>
              </a:rPr>
              <a:t>●● Financial risk management;</a:t>
            </a:r>
          </a:p>
          <a:p>
            <a:r>
              <a:rPr lang="en-US" sz="4000" dirty="0">
                <a:solidFill>
                  <a:prstClr val="black"/>
                </a:solidFill>
                <a:latin typeface="Calibri" panose="020F0502020204030204"/>
              </a:rPr>
              <a:t>●● IT risk management.</a:t>
            </a:r>
          </a:p>
        </p:txBody>
      </p:sp>
    </p:spTree>
    <p:extLst>
      <p:ext uri="{BB962C8B-B14F-4D97-AF65-F5344CB8AC3E}">
        <p14:creationId xmlns:p14="http://schemas.microsoft.com/office/powerpoint/2010/main" val="9241973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Representation of risk management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C532F96-D828-4322-BFE4-C19FC5A6A78A}"/>
              </a:ext>
            </a:extLst>
          </p:cNvPr>
          <p:cNvSpPr txBox="1"/>
          <p:nvPr/>
        </p:nvSpPr>
        <p:spPr>
          <a:xfrm>
            <a:off x="388200" y="1811238"/>
            <a:ext cx="10829924" cy="4031873"/>
          </a:xfrm>
          <a:prstGeom prst="rect">
            <a:avLst/>
          </a:prstGeom>
          <a:noFill/>
        </p:spPr>
        <p:txBody>
          <a:bodyPr wrap="square">
            <a:spAutoFit/>
          </a:bodyPr>
          <a:lstStyle/>
          <a:p>
            <a:pPr marL="457200" indent="-457200" algn="just">
              <a:buFont typeface="Arial" panose="020B0604020202020204" pitchFamily="34" charset="0"/>
              <a:buChar char="•"/>
              <a:defRPr/>
            </a:pPr>
            <a:r>
              <a:rPr lang="en-US" sz="3200" dirty="0">
                <a:solidFill>
                  <a:prstClr val="black"/>
                </a:solidFill>
                <a:latin typeface="Calibri" panose="020F0502020204030204"/>
              </a:rPr>
              <a:t>Risk management has well-established stages that make up the risk management  process, These stages build into valuable risk management activities, each of which makes an important contribution. </a:t>
            </a:r>
          </a:p>
          <a:p>
            <a:pPr marL="457200" indent="-457200" algn="just">
              <a:buFont typeface="Arial" panose="020B0604020202020204" pitchFamily="34" charset="0"/>
              <a:buChar char="•"/>
              <a:defRPr/>
            </a:pPr>
            <a:endParaRPr lang="en-US" sz="3200" dirty="0">
              <a:solidFill>
                <a:prstClr val="black"/>
              </a:solidFill>
              <a:latin typeface="Calibri" panose="020F0502020204030204"/>
            </a:endParaRPr>
          </a:p>
          <a:p>
            <a:pPr marL="457200" indent="-457200" algn="just">
              <a:buFont typeface="Arial" panose="020B0604020202020204" pitchFamily="34" charset="0"/>
              <a:buChar char="•"/>
              <a:defRPr/>
            </a:pPr>
            <a:r>
              <a:rPr lang="en-US" sz="3200" dirty="0">
                <a:solidFill>
                  <a:prstClr val="black"/>
                </a:solidFill>
                <a:latin typeface="Calibri" panose="020F0502020204030204"/>
              </a:rPr>
              <a:t>There are many ways of representing the risk management process, and each of the standards mentioned in provides a slightly different description.</a:t>
            </a:r>
          </a:p>
        </p:txBody>
      </p:sp>
    </p:spTree>
    <p:extLst>
      <p:ext uri="{BB962C8B-B14F-4D97-AF65-F5344CB8AC3E}">
        <p14:creationId xmlns:p14="http://schemas.microsoft.com/office/powerpoint/2010/main" val="5365536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8Rs and 4Ts of [hazard] risk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C532F96-D828-4322-BFE4-C19FC5A6A78A}"/>
              </a:ext>
            </a:extLst>
          </p:cNvPr>
          <p:cNvSpPr txBox="1"/>
          <p:nvPr/>
        </p:nvSpPr>
        <p:spPr>
          <a:xfrm>
            <a:off x="268932" y="1436187"/>
            <a:ext cx="10615659" cy="2554545"/>
          </a:xfrm>
          <a:prstGeom prst="rect">
            <a:avLst/>
          </a:prstGeom>
          <a:noFill/>
        </p:spPr>
        <p:txBody>
          <a:bodyPr wrap="square">
            <a:spAutoFit/>
          </a:bodyPr>
          <a:lstStyle/>
          <a:p>
            <a:pPr marL="514350" indent="-514350" algn="just">
              <a:buFont typeface="+mj-lt"/>
              <a:buAutoNum type="arabicPeriod"/>
              <a:defRPr/>
            </a:pPr>
            <a:endParaRPr lang="en-US" sz="4000" dirty="0">
              <a:solidFill>
                <a:srgbClr val="0070C0"/>
              </a:solidFill>
              <a:latin typeface="Calibri" panose="020F0502020204030204"/>
            </a:endParaRPr>
          </a:p>
          <a:p>
            <a:pPr marL="514350" indent="-514350" algn="just">
              <a:buFont typeface="+mj-lt"/>
              <a:buAutoNum type="arabicPeriod"/>
              <a:defRPr/>
            </a:pPr>
            <a:r>
              <a:rPr lang="en-US" sz="4000" dirty="0">
                <a:solidFill>
                  <a:srgbClr val="0070C0"/>
                </a:solidFill>
                <a:latin typeface="Calibri" panose="020F0502020204030204"/>
              </a:rPr>
              <a:t>Recognition</a:t>
            </a:r>
            <a:r>
              <a:rPr lang="en-US" sz="4000" dirty="0">
                <a:solidFill>
                  <a:prstClr val="black"/>
                </a:solidFill>
                <a:latin typeface="Calibri" panose="020F0502020204030204"/>
              </a:rPr>
              <a:t> or identification of risks and identification of the nature of the risk and the circumstances in which it could materialize.</a:t>
            </a:r>
          </a:p>
        </p:txBody>
      </p:sp>
    </p:spTree>
    <p:extLst>
      <p:ext uri="{BB962C8B-B14F-4D97-AF65-F5344CB8AC3E}">
        <p14:creationId xmlns:p14="http://schemas.microsoft.com/office/powerpoint/2010/main" val="20988868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5BAF5F-FE7C-05F5-F793-26A736CE759B}"/>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2CC8261C-5546-2C6C-8663-81310627EBE3}"/>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E0BB168C-4BA5-0A41-A62D-1D16CBA906B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a:extLst>
              <a:ext uri="{FF2B5EF4-FFF2-40B4-BE49-F238E27FC236}">
                <a16:creationId xmlns:a16="http://schemas.microsoft.com/office/drawing/2014/main" id="{3A37FBE5-C25B-B10B-2B3F-2CB049AA4866}"/>
              </a:ext>
            </a:extLst>
          </p:cNvPr>
          <p:cNvSpPr>
            <a:spLocks noGrp="1"/>
          </p:cNvSpPr>
          <p:nvPr>
            <p:ph type="title"/>
          </p:nvPr>
        </p:nvSpPr>
        <p:spPr>
          <a:xfrm>
            <a:off x="470647" y="469859"/>
            <a:ext cx="9224681" cy="655264"/>
          </a:xfrm>
        </p:spPr>
        <p:txBody>
          <a:bodyPr/>
          <a:lstStyle/>
          <a:p>
            <a:r>
              <a:rPr lang="en-US" dirty="0"/>
              <a:t>8Rs and 4Ts of [hazard] risk </a:t>
            </a:r>
          </a:p>
        </p:txBody>
      </p:sp>
      <p:sp>
        <p:nvSpPr>
          <p:cNvPr id="7" name="Slide Number Placeholder 8">
            <a:extLst>
              <a:ext uri="{FF2B5EF4-FFF2-40B4-BE49-F238E27FC236}">
                <a16:creationId xmlns:a16="http://schemas.microsoft.com/office/drawing/2014/main" id="{56BA44C6-4A78-F74D-6B24-54BAF8EEA687}"/>
              </a:ext>
            </a:extLst>
          </p:cNvPr>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F3602169-CE40-8511-28EB-320CE4A060FC}"/>
              </a:ext>
            </a:extLst>
          </p:cNvPr>
          <p:cNvSpPr txBox="1"/>
          <p:nvPr/>
        </p:nvSpPr>
        <p:spPr>
          <a:xfrm>
            <a:off x="268932" y="1436187"/>
            <a:ext cx="10615659" cy="2431435"/>
          </a:xfrm>
          <a:prstGeom prst="rect">
            <a:avLst/>
          </a:prstGeom>
          <a:noFill/>
        </p:spPr>
        <p:txBody>
          <a:bodyPr wrap="square">
            <a:spAutoFit/>
          </a:bodyPr>
          <a:lstStyle/>
          <a:p>
            <a:pPr algn="just">
              <a:defRPr/>
            </a:pPr>
            <a:endParaRPr lang="en-US" sz="3200" dirty="0">
              <a:solidFill>
                <a:srgbClr val="0070C0"/>
              </a:solidFill>
              <a:latin typeface="Calibri" panose="020F0502020204030204"/>
            </a:endParaRPr>
          </a:p>
          <a:p>
            <a:pPr algn="just">
              <a:defRPr/>
            </a:pPr>
            <a:r>
              <a:rPr lang="en-US" sz="4000" dirty="0">
                <a:solidFill>
                  <a:srgbClr val="0070C0"/>
                </a:solidFill>
                <a:latin typeface="Calibri" panose="020F0502020204030204"/>
              </a:rPr>
              <a:t>2. Rating</a:t>
            </a:r>
            <a:r>
              <a:rPr lang="en-US" sz="4000" dirty="0">
                <a:solidFill>
                  <a:prstClr val="black"/>
                </a:solidFill>
                <a:latin typeface="Calibri" panose="020F0502020204030204"/>
              </a:rPr>
              <a:t> or evaluation of risks in terms of magnitude and likelihood to produce the ‘risk profile’ that is recorded in a risk register.</a:t>
            </a:r>
          </a:p>
        </p:txBody>
      </p:sp>
    </p:spTree>
    <p:extLst>
      <p:ext uri="{BB962C8B-B14F-4D97-AF65-F5344CB8AC3E}">
        <p14:creationId xmlns:p14="http://schemas.microsoft.com/office/powerpoint/2010/main" val="28566398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680BC1-E185-EAB9-41FF-4E5597510A22}"/>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1A8C91C5-C4EC-06DE-E5A4-F3ACDFDB512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EA3111A4-32D6-55CE-BACE-9600CCB7653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a:extLst>
              <a:ext uri="{FF2B5EF4-FFF2-40B4-BE49-F238E27FC236}">
                <a16:creationId xmlns:a16="http://schemas.microsoft.com/office/drawing/2014/main" id="{25787D69-196A-16D9-F0ED-D1D104DBB068}"/>
              </a:ext>
            </a:extLst>
          </p:cNvPr>
          <p:cNvSpPr>
            <a:spLocks noGrp="1"/>
          </p:cNvSpPr>
          <p:nvPr>
            <p:ph type="title"/>
          </p:nvPr>
        </p:nvSpPr>
        <p:spPr>
          <a:xfrm>
            <a:off x="470647" y="469859"/>
            <a:ext cx="9224681" cy="655264"/>
          </a:xfrm>
        </p:spPr>
        <p:txBody>
          <a:bodyPr/>
          <a:lstStyle/>
          <a:p>
            <a:r>
              <a:rPr lang="en-US" dirty="0"/>
              <a:t>8Rs and 4Ts of [hazard] risk </a:t>
            </a:r>
          </a:p>
        </p:txBody>
      </p:sp>
      <p:sp>
        <p:nvSpPr>
          <p:cNvPr id="7" name="Slide Number Placeholder 8">
            <a:extLst>
              <a:ext uri="{FF2B5EF4-FFF2-40B4-BE49-F238E27FC236}">
                <a16:creationId xmlns:a16="http://schemas.microsoft.com/office/drawing/2014/main" id="{098510C7-6ECF-4E85-33EB-1BB4F20D7FA0}"/>
              </a:ext>
            </a:extLst>
          </p:cNvPr>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96D808BF-7470-39DE-440D-0F727A60104A}"/>
              </a:ext>
            </a:extLst>
          </p:cNvPr>
          <p:cNvSpPr txBox="1"/>
          <p:nvPr/>
        </p:nvSpPr>
        <p:spPr>
          <a:xfrm>
            <a:off x="268932" y="1436187"/>
            <a:ext cx="10615659" cy="2431435"/>
          </a:xfrm>
          <a:prstGeom prst="rect">
            <a:avLst/>
          </a:prstGeom>
          <a:noFill/>
        </p:spPr>
        <p:txBody>
          <a:bodyPr wrap="square">
            <a:spAutoFit/>
          </a:bodyPr>
          <a:lstStyle/>
          <a:p>
            <a:pPr algn="just">
              <a:defRPr/>
            </a:pPr>
            <a:endParaRPr lang="en-US" sz="3200" dirty="0">
              <a:solidFill>
                <a:srgbClr val="0070C0"/>
              </a:solidFill>
              <a:latin typeface="Calibri" panose="020F0502020204030204"/>
            </a:endParaRPr>
          </a:p>
          <a:p>
            <a:pPr algn="just">
              <a:defRPr/>
            </a:pPr>
            <a:r>
              <a:rPr lang="en-US" sz="4000" dirty="0">
                <a:solidFill>
                  <a:srgbClr val="0070C0"/>
                </a:solidFill>
                <a:latin typeface="Calibri" panose="020F0502020204030204"/>
              </a:rPr>
              <a:t>3. Ranking</a:t>
            </a:r>
            <a:r>
              <a:rPr lang="en-US" sz="4000" dirty="0">
                <a:solidFill>
                  <a:prstClr val="black"/>
                </a:solidFill>
                <a:latin typeface="Calibri" panose="020F0502020204030204"/>
              </a:rPr>
              <a:t> or analyzing the current or residual level of risk against the established risk criteria or risk appetite.</a:t>
            </a:r>
          </a:p>
        </p:txBody>
      </p:sp>
    </p:spTree>
    <p:extLst>
      <p:ext uri="{BB962C8B-B14F-4D97-AF65-F5344CB8AC3E}">
        <p14:creationId xmlns:p14="http://schemas.microsoft.com/office/powerpoint/2010/main" val="27915406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8Rs and 4Ts of [hazard] risk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C532F96-D828-4322-BFE4-C19FC5A6A78A}"/>
              </a:ext>
            </a:extLst>
          </p:cNvPr>
          <p:cNvSpPr txBox="1"/>
          <p:nvPr/>
        </p:nvSpPr>
        <p:spPr>
          <a:xfrm>
            <a:off x="696314" y="1679535"/>
            <a:ext cx="10615659" cy="3046988"/>
          </a:xfrm>
          <a:prstGeom prst="rect">
            <a:avLst/>
          </a:prstGeom>
          <a:noFill/>
        </p:spPr>
        <p:txBody>
          <a:bodyPr wrap="square">
            <a:spAutoFit/>
          </a:bodyPr>
          <a:lstStyle/>
          <a:p>
            <a:pPr algn="just">
              <a:defRPr/>
            </a:pPr>
            <a:r>
              <a:rPr lang="en-US" sz="3200" dirty="0">
                <a:solidFill>
                  <a:srgbClr val="0070C0"/>
                </a:solidFill>
                <a:latin typeface="Calibri" panose="020F0502020204030204"/>
              </a:rPr>
              <a:t>4. Responding</a:t>
            </a:r>
            <a:r>
              <a:rPr lang="en-US" sz="3200" dirty="0">
                <a:solidFill>
                  <a:prstClr val="black"/>
                </a:solidFill>
                <a:latin typeface="Calibri" panose="020F0502020204030204"/>
              </a:rPr>
              <a:t> to significant risks, including decisions on the appropriate action regarding the following options:</a:t>
            </a:r>
          </a:p>
          <a:p>
            <a:pPr lvl="1"/>
            <a:r>
              <a:rPr lang="en-US" sz="3200" dirty="0">
                <a:solidFill>
                  <a:prstClr val="black"/>
                </a:solidFill>
                <a:latin typeface="Calibri" panose="020F0502020204030204"/>
              </a:rPr>
              <a:t>●● tolerate;</a:t>
            </a:r>
            <a:r>
              <a:rPr lang="ar-EG" sz="3200" dirty="0">
                <a:solidFill>
                  <a:prstClr val="black"/>
                </a:solidFill>
                <a:latin typeface="Calibri" panose="020F0502020204030204"/>
                <a:cs typeface="Arial" panose="020B0604020202020204" pitchFamily="34" charset="0"/>
              </a:rPr>
              <a:t> </a:t>
            </a:r>
            <a:endParaRPr lang="en-US" sz="3200" dirty="0">
              <a:solidFill>
                <a:prstClr val="black"/>
              </a:solidFill>
              <a:latin typeface="Calibri" panose="020F0502020204030204"/>
            </a:endParaRPr>
          </a:p>
          <a:p>
            <a:pPr lvl="1"/>
            <a:r>
              <a:rPr lang="en-US" sz="3200" dirty="0">
                <a:solidFill>
                  <a:prstClr val="black"/>
                </a:solidFill>
                <a:latin typeface="Calibri" panose="020F0502020204030204"/>
              </a:rPr>
              <a:t>●● treat;</a:t>
            </a:r>
            <a:r>
              <a:rPr lang="ar-EG" sz="3200" dirty="0">
                <a:solidFill>
                  <a:prstClr val="black"/>
                </a:solidFill>
                <a:latin typeface="Calibri" panose="020F0502020204030204"/>
                <a:cs typeface="Arial" panose="020B0604020202020204" pitchFamily="34" charset="0"/>
              </a:rPr>
              <a:t> </a:t>
            </a:r>
            <a:endParaRPr lang="en-US" sz="3200" dirty="0">
              <a:solidFill>
                <a:prstClr val="black"/>
              </a:solidFill>
              <a:latin typeface="Calibri" panose="020F0502020204030204"/>
            </a:endParaRPr>
          </a:p>
          <a:p>
            <a:pPr lvl="1"/>
            <a:r>
              <a:rPr lang="en-US" sz="3200" dirty="0">
                <a:solidFill>
                  <a:prstClr val="black"/>
                </a:solidFill>
                <a:latin typeface="Calibri" panose="020F0502020204030204"/>
              </a:rPr>
              <a:t>●● transfer;</a:t>
            </a:r>
            <a:r>
              <a:rPr lang="ar-EG" sz="3200" dirty="0">
                <a:solidFill>
                  <a:prstClr val="black"/>
                </a:solidFill>
                <a:latin typeface="Calibri" panose="020F0502020204030204"/>
                <a:cs typeface="Arial" panose="020B0604020202020204" pitchFamily="34" charset="0"/>
              </a:rPr>
              <a:t> </a:t>
            </a:r>
            <a:endParaRPr lang="en-US" sz="3200" dirty="0">
              <a:solidFill>
                <a:prstClr val="black"/>
              </a:solidFill>
              <a:latin typeface="Calibri" panose="020F0502020204030204"/>
            </a:endParaRPr>
          </a:p>
          <a:p>
            <a:pPr lvl="1"/>
            <a:r>
              <a:rPr lang="en-US" sz="3200" dirty="0">
                <a:solidFill>
                  <a:prstClr val="black"/>
                </a:solidFill>
                <a:latin typeface="Calibri" panose="020F0502020204030204"/>
              </a:rPr>
              <a:t>●● terminate.</a:t>
            </a:r>
            <a:r>
              <a:rPr lang="ar-EG" sz="3200" dirty="0">
                <a:solidFill>
                  <a:prstClr val="black"/>
                </a:solidFill>
                <a:latin typeface="Calibri" panose="020F0502020204030204"/>
                <a:cs typeface="Arial" panose="020B0604020202020204" pitchFamily="34" charset="0"/>
              </a:rPr>
              <a:t> </a:t>
            </a:r>
            <a:endParaRPr lang="en-US" sz="3200" dirty="0">
              <a:solidFill>
                <a:prstClr val="black"/>
              </a:solidFill>
              <a:latin typeface="Calibri" panose="020F0502020204030204"/>
            </a:endParaRPr>
          </a:p>
        </p:txBody>
      </p:sp>
    </p:spTree>
    <p:extLst>
      <p:ext uri="{BB962C8B-B14F-4D97-AF65-F5344CB8AC3E}">
        <p14:creationId xmlns:p14="http://schemas.microsoft.com/office/powerpoint/2010/main" val="24041757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8Rs and 4Ts of [hazard] risk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C532F96-D828-4322-BFE4-C19FC5A6A78A}"/>
              </a:ext>
            </a:extLst>
          </p:cNvPr>
          <p:cNvSpPr txBox="1"/>
          <p:nvPr/>
        </p:nvSpPr>
        <p:spPr>
          <a:xfrm>
            <a:off x="788170" y="1996909"/>
            <a:ext cx="10615659" cy="3231654"/>
          </a:xfrm>
          <a:prstGeom prst="rect">
            <a:avLst/>
          </a:prstGeom>
          <a:noFill/>
        </p:spPr>
        <p:txBody>
          <a:bodyPr wrap="square">
            <a:spAutoFit/>
          </a:bodyPr>
          <a:lstStyle/>
          <a:p>
            <a:pPr algn="just">
              <a:spcAft>
                <a:spcPts val="1200"/>
              </a:spcAft>
              <a:defRPr/>
            </a:pPr>
            <a:endParaRPr lang="en-US" sz="3200" dirty="0">
              <a:solidFill>
                <a:srgbClr val="0070C0"/>
              </a:solidFill>
              <a:latin typeface="Calibri" panose="020F0502020204030204"/>
            </a:endParaRPr>
          </a:p>
          <a:p>
            <a:pPr algn="just">
              <a:spcAft>
                <a:spcPts val="1200"/>
              </a:spcAft>
              <a:defRPr/>
            </a:pPr>
            <a:r>
              <a:rPr lang="en-US" sz="4000" dirty="0">
                <a:solidFill>
                  <a:srgbClr val="0070C0"/>
                </a:solidFill>
                <a:latin typeface="Calibri" panose="020F0502020204030204"/>
              </a:rPr>
              <a:t>5. Resourcing</a:t>
            </a:r>
            <a:r>
              <a:rPr lang="en-US" sz="4000" dirty="0">
                <a:solidFill>
                  <a:prstClr val="black"/>
                </a:solidFill>
                <a:latin typeface="Calibri" panose="020F0502020204030204"/>
              </a:rPr>
              <a:t> controls to ensure that adequate arrangements are made to introduce and sustain necessary control activities.</a:t>
            </a:r>
          </a:p>
          <a:p>
            <a:pPr algn="just">
              <a:spcAft>
                <a:spcPts val="1200"/>
              </a:spcAft>
              <a:defRPr/>
            </a:pPr>
            <a:endParaRPr lang="en-US" sz="3200" dirty="0">
              <a:solidFill>
                <a:prstClr val="black"/>
              </a:solidFill>
              <a:latin typeface="Calibri" panose="020F0502020204030204"/>
            </a:endParaRPr>
          </a:p>
        </p:txBody>
      </p:sp>
    </p:spTree>
    <p:extLst>
      <p:ext uri="{BB962C8B-B14F-4D97-AF65-F5344CB8AC3E}">
        <p14:creationId xmlns:p14="http://schemas.microsoft.com/office/powerpoint/2010/main" val="34204536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23F929-7DE5-9AB2-DEF3-95864882BDB7}"/>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D06DD277-73B0-45E6-A5AF-3D92C099EA8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7FF0F314-CBE8-52AF-6C95-556622EC6C2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a:extLst>
              <a:ext uri="{FF2B5EF4-FFF2-40B4-BE49-F238E27FC236}">
                <a16:creationId xmlns:a16="http://schemas.microsoft.com/office/drawing/2014/main" id="{4FED3B89-E65D-E2AE-705C-CF438B30311F}"/>
              </a:ext>
            </a:extLst>
          </p:cNvPr>
          <p:cNvSpPr>
            <a:spLocks noGrp="1"/>
          </p:cNvSpPr>
          <p:nvPr>
            <p:ph type="title"/>
          </p:nvPr>
        </p:nvSpPr>
        <p:spPr>
          <a:xfrm>
            <a:off x="470647" y="469859"/>
            <a:ext cx="9224681" cy="655264"/>
          </a:xfrm>
        </p:spPr>
        <p:txBody>
          <a:bodyPr/>
          <a:lstStyle/>
          <a:p>
            <a:r>
              <a:rPr lang="en-US" dirty="0"/>
              <a:t>8Rs and 4Ts of [hazard] risk </a:t>
            </a:r>
          </a:p>
        </p:txBody>
      </p:sp>
      <p:sp>
        <p:nvSpPr>
          <p:cNvPr id="7" name="Slide Number Placeholder 8">
            <a:extLst>
              <a:ext uri="{FF2B5EF4-FFF2-40B4-BE49-F238E27FC236}">
                <a16:creationId xmlns:a16="http://schemas.microsoft.com/office/drawing/2014/main" id="{8E9CBA86-627F-69A0-C653-3836C62967D1}"/>
              </a:ext>
            </a:extLst>
          </p:cNvPr>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BBF67311-CC2C-F3AB-6695-664B962C6E28}"/>
              </a:ext>
            </a:extLst>
          </p:cNvPr>
          <p:cNvSpPr txBox="1"/>
          <p:nvPr/>
        </p:nvSpPr>
        <p:spPr>
          <a:xfrm>
            <a:off x="788170" y="1996909"/>
            <a:ext cx="10615659" cy="2585323"/>
          </a:xfrm>
          <a:prstGeom prst="rect">
            <a:avLst/>
          </a:prstGeom>
          <a:noFill/>
        </p:spPr>
        <p:txBody>
          <a:bodyPr wrap="square">
            <a:spAutoFit/>
          </a:bodyPr>
          <a:lstStyle/>
          <a:p>
            <a:pPr algn="just">
              <a:spcAft>
                <a:spcPts val="1200"/>
              </a:spcAft>
              <a:defRPr/>
            </a:pPr>
            <a:endParaRPr lang="en-US" sz="3200" dirty="0">
              <a:solidFill>
                <a:prstClr val="black"/>
              </a:solidFill>
              <a:latin typeface="Calibri" panose="020F0502020204030204"/>
            </a:endParaRPr>
          </a:p>
          <a:p>
            <a:pPr algn="just">
              <a:spcAft>
                <a:spcPts val="1200"/>
              </a:spcAft>
              <a:defRPr/>
            </a:pPr>
            <a:r>
              <a:rPr lang="en-US" sz="4000" dirty="0">
                <a:solidFill>
                  <a:srgbClr val="0070C0"/>
                </a:solidFill>
                <a:latin typeface="Calibri" panose="020F0502020204030204"/>
              </a:rPr>
              <a:t>6. Reaction</a:t>
            </a:r>
            <a:r>
              <a:rPr lang="en-US" sz="4000" dirty="0">
                <a:solidFill>
                  <a:prstClr val="black"/>
                </a:solidFill>
                <a:latin typeface="Calibri" panose="020F0502020204030204"/>
              </a:rPr>
              <a:t> planning and/or event management. For hazard risks, this will include disaster recovery or business continuity planning.</a:t>
            </a:r>
          </a:p>
        </p:txBody>
      </p:sp>
    </p:spTree>
    <p:extLst>
      <p:ext uri="{BB962C8B-B14F-4D97-AF65-F5344CB8AC3E}">
        <p14:creationId xmlns:p14="http://schemas.microsoft.com/office/powerpoint/2010/main" val="6259721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8Rs and 4Ts of [hazard] risk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C532F96-D828-4322-BFE4-C19FC5A6A78A}"/>
              </a:ext>
            </a:extLst>
          </p:cNvPr>
          <p:cNvSpPr txBox="1"/>
          <p:nvPr/>
        </p:nvSpPr>
        <p:spPr>
          <a:xfrm>
            <a:off x="788170" y="1868674"/>
            <a:ext cx="10615659" cy="3847207"/>
          </a:xfrm>
          <a:prstGeom prst="rect">
            <a:avLst/>
          </a:prstGeom>
          <a:noFill/>
        </p:spPr>
        <p:txBody>
          <a:bodyPr wrap="square">
            <a:spAutoFit/>
          </a:bodyPr>
          <a:lstStyle/>
          <a:p>
            <a:pPr algn="just">
              <a:spcAft>
                <a:spcPts val="1200"/>
              </a:spcAft>
              <a:defRPr/>
            </a:pPr>
            <a:endParaRPr lang="en-US" sz="3200" dirty="0">
              <a:solidFill>
                <a:srgbClr val="0070C0"/>
              </a:solidFill>
              <a:latin typeface="Calibri" panose="020F0502020204030204"/>
            </a:endParaRPr>
          </a:p>
          <a:p>
            <a:pPr algn="just">
              <a:spcAft>
                <a:spcPts val="1200"/>
              </a:spcAft>
              <a:defRPr/>
            </a:pPr>
            <a:r>
              <a:rPr lang="en-US" sz="4000" dirty="0">
                <a:solidFill>
                  <a:srgbClr val="0070C0"/>
                </a:solidFill>
                <a:latin typeface="Calibri" panose="020F0502020204030204"/>
              </a:rPr>
              <a:t>7. Reporting</a:t>
            </a:r>
            <a:r>
              <a:rPr lang="en-US" sz="4000" dirty="0">
                <a:solidFill>
                  <a:prstClr val="black"/>
                </a:solidFill>
                <a:latin typeface="Calibri" panose="020F0502020204030204"/>
              </a:rPr>
              <a:t> and monitoring of risk performance, actions and events and communicating on risk issues, via the risk architecture of the organization.</a:t>
            </a:r>
          </a:p>
          <a:p>
            <a:pPr algn="just">
              <a:spcAft>
                <a:spcPts val="1200"/>
              </a:spcAft>
              <a:defRPr/>
            </a:pPr>
            <a:endParaRPr lang="en-US" sz="3200" dirty="0">
              <a:solidFill>
                <a:prstClr val="black"/>
              </a:solidFill>
              <a:latin typeface="Calibri" panose="020F0502020204030204"/>
            </a:endParaRPr>
          </a:p>
        </p:txBody>
      </p:sp>
    </p:spTree>
    <p:extLst>
      <p:ext uri="{BB962C8B-B14F-4D97-AF65-F5344CB8AC3E}">
        <p14:creationId xmlns:p14="http://schemas.microsoft.com/office/powerpoint/2010/main" val="8993364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DFBE3C-D892-DA96-F003-4D5B9BB63271}"/>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01750E88-991B-CC0E-04EC-E8311014488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a:extLst>
              <a:ext uri="{FF2B5EF4-FFF2-40B4-BE49-F238E27FC236}">
                <a16:creationId xmlns:a16="http://schemas.microsoft.com/office/drawing/2014/main" id="{D1F2F8C0-0BEA-2344-6488-916C06D5E05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a:extLst>
              <a:ext uri="{FF2B5EF4-FFF2-40B4-BE49-F238E27FC236}">
                <a16:creationId xmlns:a16="http://schemas.microsoft.com/office/drawing/2014/main" id="{DE9F0DC6-911B-956F-A9C8-9771B7C6C254}"/>
              </a:ext>
            </a:extLst>
          </p:cNvPr>
          <p:cNvSpPr>
            <a:spLocks noGrp="1"/>
          </p:cNvSpPr>
          <p:nvPr>
            <p:ph type="title"/>
          </p:nvPr>
        </p:nvSpPr>
        <p:spPr>
          <a:xfrm>
            <a:off x="470647" y="469859"/>
            <a:ext cx="9224681" cy="655264"/>
          </a:xfrm>
        </p:spPr>
        <p:txBody>
          <a:bodyPr/>
          <a:lstStyle/>
          <a:p>
            <a:r>
              <a:rPr lang="en-US" dirty="0"/>
              <a:t>8Rs and 4Ts of [hazard] risk </a:t>
            </a:r>
          </a:p>
        </p:txBody>
      </p:sp>
      <p:sp>
        <p:nvSpPr>
          <p:cNvPr id="7" name="Slide Number Placeholder 8">
            <a:extLst>
              <a:ext uri="{FF2B5EF4-FFF2-40B4-BE49-F238E27FC236}">
                <a16:creationId xmlns:a16="http://schemas.microsoft.com/office/drawing/2014/main" id="{6DD81EB1-176A-405F-3C0D-F268B7E2FD87}"/>
              </a:ext>
            </a:extLst>
          </p:cNvPr>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36E97ECE-12F7-D06C-7AE0-05F1C056B6F1}"/>
              </a:ext>
            </a:extLst>
          </p:cNvPr>
          <p:cNvSpPr txBox="1"/>
          <p:nvPr/>
        </p:nvSpPr>
        <p:spPr>
          <a:xfrm>
            <a:off x="788170" y="1868674"/>
            <a:ext cx="10615659" cy="3200876"/>
          </a:xfrm>
          <a:prstGeom prst="rect">
            <a:avLst/>
          </a:prstGeom>
          <a:noFill/>
        </p:spPr>
        <p:txBody>
          <a:bodyPr wrap="square">
            <a:spAutoFit/>
          </a:bodyPr>
          <a:lstStyle/>
          <a:p>
            <a:pPr algn="just">
              <a:spcAft>
                <a:spcPts val="1200"/>
              </a:spcAft>
              <a:defRPr/>
            </a:pPr>
            <a:endParaRPr lang="en-US" sz="3200" dirty="0">
              <a:solidFill>
                <a:srgbClr val="0070C0"/>
              </a:solidFill>
              <a:latin typeface="Calibri" panose="020F0502020204030204"/>
            </a:endParaRPr>
          </a:p>
          <a:p>
            <a:pPr algn="just">
              <a:spcAft>
                <a:spcPts val="1200"/>
              </a:spcAft>
              <a:defRPr/>
            </a:pPr>
            <a:r>
              <a:rPr lang="en-US" sz="4000" dirty="0">
                <a:solidFill>
                  <a:srgbClr val="0070C0"/>
                </a:solidFill>
                <a:latin typeface="Calibri" panose="020F0502020204030204"/>
              </a:rPr>
              <a:t>8. Reviewing</a:t>
            </a:r>
            <a:r>
              <a:rPr lang="en-US" sz="4000" dirty="0">
                <a:solidFill>
                  <a:prstClr val="black"/>
                </a:solidFill>
                <a:latin typeface="Calibri" panose="020F0502020204030204"/>
              </a:rPr>
              <a:t> the risk management system, including internal audit procedures and arrangements for the review and updating of the risk architecture, strategy and protocols.</a:t>
            </a:r>
          </a:p>
        </p:txBody>
      </p:sp>
    </p:spTree>
    <p:extLst>
      <p:ext uri="{BB962C8B-B14F-4D97-AF65-F5344CB8AC3E}">
        <p14:creationId xmlns:p14="http://schemas.microsoft.com/office/powerpoint/2010/main" val="26477392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Scope of risk management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C532F96-D828-4322-BFE4-C19FC5A6A78A}"/>
              </a:ext>
            </a:extLst>
          </p:cNvPr>
          <p:cNvSpPr txBox="1"/>
          <p:nvPr/>
        </p:nvSpPr>
        <p:spPr>
          <a:xfrm>
            <a:off x="788170" y="1868674"/>
            <a:ext cx="10615659" cy="2523768"/>
          </a:xfrm>
          <a:prstGeom prst="rect">
            <a:avLst/>
          </a:prstGeom>
          <a:noFill/>
        </p:spPr>
        <p:txBody>
          <a:bodyPr wrap="square">
            <a:spAutoFit/>
          </a:bodyPr>
          <a:lstStyle/>
          <a:p>
            <a:pPr>
              <a:spcAft>
                <a:spcPts val="1200"/>
              </a:spcAft>
              <a:defRPr/>
            </a:pPr>
            <a:r>
              <a:rPr lang="en-US" sz="3200" dirty="0">
                <a:solidFill>
                  <a:prstClr val="black"/>
                </a:solidFill>
                <a:latin typeface="Calibri" panose="020F0502020204030204"/>
              </a:rPr>
              <a:t>●● recognition of risks;</a:t>
            </a:r>
          </a:p>
          <a:p>
            <a:pPr>
              <a:spcAft>
                <a:spcPts val="1200"/>
              </a:spcAft>
              <a:defRPr/>
            </a:pPr>
            <a:r>
              <a:rPr lang="en-US" sz="3200" dirty="0">
                <a:solidFill>
                  <a:prstClr val="black"/>
                </a:solidFill>
                <a:latin typeface="Calibri" panose="020F0502020204030204"/>
              </a:rPr>
              <a:t>●● rating of risks;</a:t>
            </a:r>
          </a:p>
          <a:p>
            <a:pPr>
              <a:spcAft>
                <a:spcPts val="1200"/>
              </a:spcAft>
              <a:defRPr/>
            </a:pPr>
            <a:r>
              <a:rPr lang="en-US" sz="3200" dirty="0">
                <a:solidFill>
                  <a:prstClr val="black"/>
                </a:solidFill>
                <a:latin typeface="Calibri" panose="020F0502020204030204"/>
              </a:rPr>
              <a:t>●● ranking against risk criteria;</a:t>
            </a:r>
          </a:p>
          <a:p>
            <a:pPr>
              <a:spcAft>
                <a:spcPts val="1200"/>
              </a:spcAft>
              <a:defRPr/>
            </a:pPr>
            <a:r>
              <a:rPr lang="en-US" sz="3200" dirty="0">
                <a:solidFill>
                  <a:prstClr val="black"/>
                </a:solidFill>
                <a:latin typeface="Calibri" panose="020F0502020204030204"/>
              </a:rPr>
              <a:t>●● responding to significant risks;</a:t>
            </a:r>
          </a:p>
        </p:txBody>
      </p:sp>
    </p:spTree>
    <p:extLst>
      <p:ext uri="{BB962C8B-B14F-4D97-AF65-F5344CB8AC3E}">
        <p14:creationId xmlns:p14="http://schemas.microsoft.com/office/powerpoint/2010/main" val="25372002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Scope of risk management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C532F96-D828-4322-BFE4-C19FC5A6A78A}"/>
              </a:ext>
            </a:extLst>
          </p:cNvPr>
          <p:cNvSpPr txBox="1"/>
          <p:nvPr/>
        </p:nvSpPr>
        <p:spPr>
          <a:xfrm>
            <a:off x="788170" y="1868674"/>
            <a:ext cx="10615659" cy="2523768"/>
          </a:xfrm>
          <a:prstGeom prst="rect">
            <a:avLst/>
          </a:prstGeom>
          <a:noFill/>
        </p:spPr>
        <p:txBody>
          <a:bodyPr wrap="square">
            <a:spAutoFit/>
          </a:bodyPr>
          <a:lstStyle/>
          <a:p>
            <a:pPr>
              <a:spcAft>
                <a:spcPts val="1200"/>
              </a:spcAft>
              <a:defRPr/>
            </a:pPr>
            <a:r>
              <a:rPr lang="en-US" sz="3200" dirty="0">
                <a:solidFill>
                  <a:prstClr val="black"/>
                </a:solidFill>
                <a:latin typeface="Calibri" panose="020F0502020204030204"/>
              </a:rPr>
              <a:t>●● resourcing controls;</a:t>
            </a:r>
          </a:p>
          <a:p>
            <a:pPr>
              <a:spcAft>
                <a:spcPts val="1200"/>
              </a:spcAft>
              <a:defRPr/>
            </a:pPr>
            <a:r>
              <a:rPr lang="en-US" sz="3200" dirty="0">
                <a:solidFill>
                  <a:prstClr val="black"/>
                </a:solidFill>
                <a:latin typeface="Calibri" panose="020F0502020204030204"/>
              </a:rPr>
              <a:t>●● reaction (and event) planning;</a:t>
            </a:r>
          </a:p>
          <a:p>
            <a:pPr>
              <a:spcAft>
                <a:spcPts val="1200"/>
              </a:spcAft>
              <a:defRPr/>
            </a:pPr>
            <a:r>
              <a:rPr lang="en-US" sz="3200" dirty="0">
                <a:solidFill>
                  <a:prstClr val="black"/>
                </a:solidFill>
                <a:latin typeface="Calibri" panose="020F0502020204030204"/>
              </a:rPr>
              <a:t>●● reporting of risk performance;</a:t>
            </a:r>
          </a:p>
          <a:p>
            <a:pPr>
              <a:spcAft>
                <a:spcPts val="1200"/>
              </a:spcAft>
              <a:defRPr/>
            </a:pPr>
            <a:r>
              <a:rPr lang="en-US" sz="3200" dirty="0">
                <a:solidFill>
                  <a:prstClr val="black"/>
                </a:solidFill>
                <a:latin typeface="Calibri" panose="020F0502020204030204"/>
              </a:rPr>
              <a:t>●● reviewing the risk management system.</a:t>
            </a:r>
          </a:p>
        </p:txBody>
      </p:sp>
    </p:spTree>
    <p:extLst>
      <p:ext uri="{BB962C8B-B14F-4D97-AF65-F5344CB8AC3E}">
        <p14:creationId xmlns:p14="http://schemas.microsoft.com/office/powerpoint/2010/main" val="20927372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Enterprise Risk Management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C532F96-D828-4322-BFE4-C19FC5A6A78A}"/>
              </a:ext>
            </a:extLst>
          </p:cNvPr>
          <p:cNvSpPr txBox="1"/>
          <p:nvPr/>
        </p:nvSpPr>
        <p:spPr>
          <a:xfrm>
            <a:off x="788170" y="1874774"/>
            <a:ext cx="10615659" cy="3785652"/>
          </a:xfrm>
          <a:prstGeom prst="rect">
            <a:avLst/>
          </a:prstGeom>
          <a:noFill/>
        </p:spPr>
        <p:txBody>
          <a:bodyPr wrap="square">
            <a:spAutoFit/>
          </a:bodyPr>
          <a:lstStyle/>
          <a:p>
            <a:pPr algn="just">
              <a:spcAft>
                <a:spcPts val="1200"/>
              </a:spcAft>
              <a:defRPr/>
            </a:pPr>
            <a:r>
              <a:rPr lang="en-US" sz="4000" b="1" dirty="0">
                <a:solidFill>
                  <a:prstClr val="black"/>
                </a:solidFill>
                <a:latin typeface="Calibri" panose="020F0502020204030204"/>
              </a:rPr>
              <a:t>Enterprise Risk Management (‘ERM’) </a:t>
            </a:r>
            <a:r>
              <a:rPr lang="en-US" sz="4000" dirty="0">
                <a:solidFill>
                  <a:prstClr val="black"/>
                </a:solidFill>
                <a:latin typeface="Calibri" panose="020F0502020204030204"/>
              </a:rPr>
              <a:t>is a strategic business discipline that supports the achievement of an organization’s objectives by addressing the full spectrum of its risks and managing the combined impact of those risks as an interrelated risk portfolio.</a:t>
            </a:r>
          </a:p>
        </p:txBody>
      </p:sp>
    </p:spTree>
    <p:extLst>
      <p:ext uri="{BB962C8B-B14F-4D97-AF65-F5344CB8AC3E}">
        <p14:creationId xmlns:p14="http://schemas.microsoft.com/office/powerpoint/2010/main" val="32787804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Enterprise Risk Management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C532F96-D828-4322-BFE4-C19FC5A6A78A}"/>
              </a:ext>
            </a:extLst>
          </p:cNvPr>
          <p:cNvSpPr txBox="1"/>
          <p:nvPr/>
        </p:nvSpPr>
        <p:spPr>
          <a:xfrm>
            <a:off x="651740" y="2070855"/>
            <a:ext cx="10615659" cy="3170099"/>
          </a:xfrm>
          <a:prstGeom prst="rect">
            <a:avLst/>
          </a:prstGeom>
          <a:noFill/>
        </p:spPr>
        <p:txBody>
          <a:bodyPr wrap="square">
            <a:spAutoFit/>
          </a:bodyPr>
          <a:lstStyle/>
          <a:p>
            <a:pPr algn="just">
              <a:spcAft>
                <a:spcPts val="1200"/>
              </a:spcAft>
              <a:defRPr/>
            </a:pPr>
            <a:r>
              <a:rPr lang="en-US" sz="4000" b="1" dirty="0">
                <a:solidFill>
                  <a:prstClr val="black"/>
                </a:solidFill>
                <a:latin typeface="Calibri" panose="020F0502020204030204"/>
              </a:rPr>
              <a:t>Enterprise Risk Management (‘ERM’) </a:t>
            </a:r>
            <a:r>
              <a:rPr lang="en-US" sz="4000" dirty="0">
                <a:solidFill>
                  <a:prstClr val="black"/>
                </a:solidFill>
                <a:latin typeface="Calibri" panose="020F0502020204030204"/>
              </a:rPr>
              <a:t>is the process of identifying and addressing methodically the potential events that represent risks to the achievement of strategic objectives, or to opportunities to gain competitive advantage.</a:t>
            </a:r>
          </a:p>
        </p:txBody>
      </p:sp>
    </p:spTree>
    <p:extLst>
      <p:ext uri="{BB962C8B-B14F-4D97-AF65-F5344CB8AC3E}">
        <p14:creationId xmlns:p14="http://schemas.microsoft.com/office/powerpoint/2010/main" val="22759780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Enterprise Risk Management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C532F96-D828-4322-BFE4-C19FC5A6A78A}"/>
              </a:ext>
            </a:extLst>
          </p:cNvPr>
          <p:cNvSpPr txBox="1"/>
          <p:nvPr/>
        </p:nvSpPr>
        <p:spPr>
          <a:xfrm>
            <a:off x="651740" y="1983584"/>
            <a:ext cx="5079230" cy="3046988"/>
          </a:xfrm>
          <a:prstGeom prst="rect">
            <a:avLst/>
          </a:prstGeom>
          <a:noFill/>
        </p:spPr>
        <p:txBody>
          <a:bodyPr wrap="square">
            <a:spAutoFit/>
          </a:bodyPr>
          <a:lstStyle/>
          <a:p>
            <a:pPr algn="just">
              <a:spcAft>
                <a:spcPts val="1200"/>
              </a:spcAft>
              <a:defRPr/>
            </a:pPr>
            <a:r>
              <a:rPr lang="en-US" sz="3200" dirty="0">
                <a:solidFill>
                  <a:prstClr val="black"/>
                </a:solidFill>
                <a:latin typeface="Calibri" panose="020F0502020204030204"/>
              </a:rPr>
              <a:t>Risk management is an essential element of the strategic management of any organization and should be embedded in the ongoing activities of the business. </a:t>
            </a:r>
          </a:p>
        </p:txBody>
      </p:sp>
      <p:pic>
        <p:nvPicPr>
          <p:cNvPr id="9" name="Picture 8">
            <a:extLst>
              <a:ext uri="{FF2B5EF4-FFF2-40B4-BE49-F238E27FC236}">
                <a16:creationId xmlns:a16="http://schemas.microsoft.com/office/drawing/2014/main" id="{1711F102-C782-44F7-AABB-12B7C56FDC4D}"/>
              </a:ext>
            </a:extLst>
          </p:cNvPr>
          <p:cNvPicPr>
            <a:picLocks noChangeAspect="1"/>
          </p:cNvPicPr>
          <p:nvPr/>
        </p:nvPicPr>
        <p:blipFill>
          <a:blip r:embed="rId2"/>
          <a:stretch>
            <a:fillRect/>
          </a:stretch>
        </p:blipFill>
        <p:spPr>
          <a:xfrm>
            <a:off x="6000749" y="2046005"/>
            <a:ext cx="5817387" cy="3020566"/>
          </a:xfrm>
          <a:prstGeom prst="rect">
            <a:avLst/>
          </a:prstGeom>
        </p:spPr>
      </p:pic>
    </p:spTree>
    <p:extLst>
      <p:ext uri="{BB962C8B-B14F-4D97-AF65-F5344CB8AC3E}">
        <p14:creationId xmlns:p14="http://schemas.microsoft.com/office/powerpoint/2010/main" val="5181022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Enterprise Risk Management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C532F96-D828-4322-BFE4-C19FC5A6A78A}"/>
              </a:ext>
            </a:extLst>
          </p:cNvPr>
          <p:cNvSpPr txBox="1"/>
          <p:nvPr/>
        </p:nvSpPr>
        <p:spPr>
          <a:xfrm>
            <a:off x="864082" y="1466708"/>
            <a:ext cx="10615659" cy="4185761"/>
          </a:xfrm>
          <a:prstGeom prst="rect">
            <a:avLst/>
          </a:prstGeom>
          <a:noFill/>
        </p:spPr>
        <p:txBody>
          <a:bodyPr wrap="square">
            <a:spAutoFit/>
          </a:bodyPr>
          <a:lstStyle/>
          <a:p>
            <a:pPr marL="457200" indent="-457200" algn="just">
              <a:spcAft>
                <a:spcPts val="1200"/>
              </a:spcAft>
              <a:buFont typeface="Arial" panose="020B0604020202020204" pitchFamily="34" charset="0"/>
              <a:buChar char="•"/>
              <a:defRPr/>
            </a:pPr>
            <a:r>
              <a:rPr lang="en-US" sz="3200" dirty="0">
                <a:solidFill>
                  <a:prstClr val="black"/>
                </a:solidFill>
                <a:latin typeface="Calibri" panose="020F0502020204030204"/>
              </a:rPr>
              <a:t>The fundamental elements of ERM are the assessment of significant risks and the implementation of suitable risk responses.</a:t>
            </a:r>
          </a:p>
          <a:p>
            <a:pPr marL="457200" indent="-457200" algn="just">
              <a:spcAft>
                <a:spcPts val="1200"/>
              </a:spcAft>
              <a:buFont typeface="Arial" panose="020B0604020202020204" pitchFamily="34" charset="0"/>
              <a:buChar char="•"/>
              <a:defRPr/>
            </a:pPr>
            <a:r>
              <a:rPr lang="en-US" sz="3200" dirty="0">
                <a:solidFill>
                  <a:prstClr val="black"/>
                </a:solidFill>
                <a:latin typeface="Calibri" panose="020F0502020204030204"/>
              </a:rPr>
              <a:t>Risk responses include: acceptance or tolerance of a risk; avoidance or termination of a risk; risk transfer or sharing via insurance, a joint venture or other arrangement; and reduction or mitigation of risk via internal control procedures or other risk prevention activities.</a:t>
            </a:r>
          </a:p>
        </p:txBody>
      </p:sp>
    </p:spTree>
    <p:extLst>
      <p:ext uri="{BB962C8B-B14F-4D97-AF65-F5344CB8AC3E}">
        <p14:creationId xmlns:p14="http://schemas.microsoft.com/office/powerpoint/2010/main" val="31584637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Enterprise Risk Management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C532F96-D828-4322-BFE4-C19FC5A6A78A}"/>
              </a:ext>
            </a:extLst>
          </p:cNvPr>
          <p:cNvSpPr txBox="1"/>
          <p:nvPr/>
        </p:nvSpPr>
        <p:spPr>
          <a:xfrm>
            <a:off x="651740" y="1969216"/>
            <a:ext cx="10615659" cy="2554545"/>
          </a:xfrm>
          <a:prstGeom prst="rect">
            <a:avLst/>
          </a:prstGeom>
          <a:noFill/>
        </p:spPr>
        <p:txBody>
          <a:bodyPr wrap="square">
            <a:spAutoFit/>
          </a:bodyPr>
          <a:lstStyle/>
          <a:p>
            <a:pPr marL="457200" indent="-457200" algn="just">
              <a:spcAft>
                <a:spcPts val="1200"/>
              </a:spcAft>
              <a:buFont typeface="Arial" panose="020B0604020202020204" pitchFamily="34" charset="0"/>
              <a:buChar char="•"/>
              <a:defRPr/>
            </a:pPr>
            <a:r>
              <a:rPr lang="en-US" sz="3200" dirty="0">
                <a:solidFill>
                  <a:prstClr val="black"/>
                </a:solidFill>
                <a:latin typeface="Calibri" panose="020F0502020204030204"/>
              </a:rPr>
              <a:t>Other important ERM concepts include the risk philosophy or risk strategy, risk culture and risk appetite. These are expressions of the attitude to risk in the organization, and of the amount of risk that the organization is willing to take. These are important elements of governance responsibility.</a:t>
            </a:r>
          </a:p>
        </p:txBody>
      </p:sp>
    </p:spTree>
    <p:extLst>
      <p:ext uri="{BB962C8B-B14F-4D97-AF65-F5344CB8AC3E}">
        <p14:creationId xmlns:p14="http://schemas.microsoft.com/office/powerpoint/2010/main" val="12096274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Levels of risk management sophistication</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75A72AAA-3CEA-467E-A626-193D5EEC0BEA}"/>
              </a:ext>
            </a:extLst>
          </p:cNvPr>
          <p:cNvPicPr>
            <a:picLocks noChangeAspect="1"/>
          </p:cNvPicPr>
          <p:nvPr/>
        </p:nvPicPr>
        <p:blipFill>
          <a:blip r:embed="rId2"/>
          <a:stretch>
            <a:fillRect/>
          </a:stretch>
        </p:blipFill>
        <p:spPr>
          <a:xfrm>
            <a:off x="728043" y="1602834"/>
            <a:ext cx="7867650" cy="4629127"/>
          </a:xfrm>
          <a:prstGeom prst="rect">
            <a:avLst/>
          </a:prstGeom>
        </p:spPr>
      </p:pic>
    </p:spTree>
    <p:extLst>
      <p:ext uri="{BB962C8B-B14F-4D97-AF65-F5344CB8AC3E}">
        <p14:creationId xmlns:p14="http://schemas.microsoft.com/office/powerpoint/2010/main" val="36392753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Levels of risk management sophistication</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C532F96-D828-4322-BFE4-C19FC5A6A78A}"/>
              </a:ext>
            </a:extLst>
          </p:cNvPr>
          <p:cNvSpPr txBox="1"/>
          <p:nvPr/>
        </p:nvSpPr>
        <p:spPr>
          <a:xfrm>
            <a:off x="651740" y="2028662"/>
            <a:ext cx="6625360" cy="3046988"/>
          </a:xfrm>
          <a:prstGeom prst="rect">
            <a:avLst/>
          </a:prstGeom>
          <a:noFill/>
        </p:spPr>
        <p:txBody>
          <a:bodyPr wrap="square">
            <a:spAutoFit/>
          </a:bodyPr>
          <a:lstStyle/>
          <a:p>
            <a:pPr algn="just">
              <a:spcAft>
                <a:spcPts val="1200"/>
              </a:spcAft>
              <a:defRPr/>
            </a:pPr>
            <a:r>
              <a:rPr lang="en-US" sz="3200" dirty="0">
                <a:solidFill>
                  <a:prstClr val="black"/>
                </a:solidFill>
                <a:latin typeface="Calibri" panose="020F0502020204030204"/>
              </a:rPr>
              <a:t>At first, an organization may be unaware of the legal and contractual obligations that it faces. In that case, it will be necessary to inform the organization of its obligations in relation to the risk.</a:t>
            </a:r>
          </a:p>
        </p:txBody>
      </p:sp>
      <p:pic>
        <p:nvPicPr>
          <p:cNvPr id="9" name="Picture 8">
            <a:extLst>
              <a:ext uri="{FF2B5EF4-FFF2-40B4-BE49-F238E27FC236}">
                <a16:creationId xmlns:a16="http://schemas.microsoft.com/office/drawing/2014/main" id="{B231EB9F-34FB-45FD-83EF-4FD023CD4B03}"/>
              </a:ext>
            </a:extLst>
          </p:cNvPr>
          <p:cNvPicPr>
            <a:picLocks noChangeAspect="1"/>
          </p:cNvPicPr>
          <p:nvPr/>
        </p:nvPicPr>
        <p:blipFill>
          <a:blip r:embed="rId2"/>
          <a:stretch>
            <a:fillRect/>
          </a:stretch>
        </p:blipFill>
        <p:spPr>
          <a:xfrm>
            <a:off x="8116278" y="1312504"/>
            <a:ext cx="3641299" cy="4987089"/>
          </a:xfrm>
          <a:prstGeom prst="rect">
            <a:avLst/>
          </a:prstGeom>
        </p:spPr>
      </p:pic>
    </p:spTree>
    <p:extLst>
      <p:ext uri="{BB962C8B-B14F-4D97-AF65-F5344CB8AC3E}">
        <p14:creationId xmlns:p14="http://schemas.microsoft.com/office/powerpoint/2010/main" val="4676612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Levels of risk management sophistication</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C532F96-D828-4322-BFE4-C19FC5A6A78A}"/>
              </a:ext>
            </a:extLst>
          </p:cNvPr>
          <p:cNvSpPr txBox="1"/>
          <p:nvPr/>
        </p:nvSpPr>
        <p:spPr>
          <a:xfrm>
            <a:off x="651740" y="2272023"/>
            <a:ext cx="7549285" cy="2708434"/>
          </a:xfrm>
          <a:prstGeom prst="rect">
            <a:avLst/>
          </a:prstGeom>
          <a:noFill/>
        </p:spPr>
        <p:txBody>
          <a:bodyPr wrap="square">
            <a:spAutoFit/>
          </a:bodyPr>
          <a:lstStyle/>
          <a:p>
            <a:pPr algn="just">
              <a:spcAft>
                <a:spcPts val="1200"/>
              </a:spcAft>
              <a:defRPr/>
            </a:pPr>
            <a:r>
              <a:rPr lang="en-US" sz="3200" dirty="0">
                <a:solidFill>
                  <a:prstClr val="black"/>
                </a:solidFill>
                <a:latin typeface="Calibri" panose="020F0502020204030204"/>
              </a:rPr>
              <a:t>As the level of sophistication develops, the organization </a:t>
            </a:r>
          </a:p>
          <a:p>
            <a:pPr algn="just">
              <a:spcAft>
                <a:spcPts val="1200"/>
              </a:spcAft>
              <a:defRPr/>
            </a:pPr>
            <a:r>
              <a:rPr lang="en-US" sz="3200" dirty="0">
                <a:solidFill>
                  <a:prstClr val="black"/>
                </a:solidFill>
                <a:latin typeface="Calibri" panose="020F0502020204030204"/>
              </a:rPr>
              <a:t>will become aware of the need to comply with obligations and the more general need for improved risk management.</a:t>
            </a:r>
          </a:p>
        </p:txBody>
      </p:sp>
      <p:pic>
        <p:nvPicPr>
          <p:cNvPr id="9" name="Picture 8">
            <a:extLst>
              <a:ext uri="{FF2B5EF4-FFF2-40B4-BE49-F238E27FC236}">
                <a16:creationId xmlns:a16="http://schemas.microsoft.com/office/drawing/2014/main" id="{BD7E1A3A-82DB-423A-8DC4-51021046E9BA}"/>
              </a:ext>
            </a:extLst>
          </p:cNvPr>
          <p:cNvPicPr>
            <a:picLocks noChangeAspect="1"/>
          </p:cNvPicPr>
          <p:nvPr/>
        </p:nvPicPr>
        <p:blipFill>
          <a:blip r:embed="rId2"/>
          <a:stretch>
            <a:fillRect/>
          </a:stretch>
        </p:blipFill>
        <p:spPr>
          <a:xfrm>
            <a:off x="8471593" y="1309520"/>
            <a:ext cx="3645724" cy="4993057"/>
          </a:xfrm>
          <a:prstGeom prst="rect">
            <a:avLst/>
          </a:prstGeom>
        </p:spPr>
      </p:pic>
    </p:spTree>
    <p:extLst>
      <p:ext uri="{BB962C8B-B14F-4D97-AF65-F5344CB8AC3E}">
        <p14:creationId xmlns:p14="http://schemas.microsoft.com/office/powerpoint/2010/main" val="24728228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Levels of risk management sophistication</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C532F96-D828-4322-BFE4-C19FC5A6A78A}"/>
              </a:ext>
            </a:extLst>
          </p:cNvPr>
          <p:cNvSpPr txBox="1"/>
          <p:nvPr/>
        </p:nvSpPr>
        <p:spPr>
          <a:xfrm>
            <a:off x="669286" y="1907088"/>
            <a:ext cx="6283964" cy="3416320"/>
          </a:xfrm>
          <a:prstGeom prst="rect">
            <a:avLst/>
          </a:prstGeom>
          <a:noFill/>
        </p:spPr>
        <p:txBody>
          <a:bodyPr wrap="square">
            <a:spAutoFit/>
          </a:bodyPr>
          <a:lstStyle/>
          <a:p>
            <a:pPr algn="just">
              <a:spcAft>
                <a:spcPts val="1200"/>
              </a:spcAft>
              <a:defRPr/>
            </a:pPr>
            <a:r>
              <a:rPr lang="en-US" sz="3600" dirty="0">
                <a:solidFill>
                  <a:prstClr val="black"/>
                </a:solidFill>
                <a:latin typeface="Calibri" panose="020F0502020204030204"/>
              </a:rPr>
              <a:t>Once it is aware of obligations, there will be a need for the organization to reform in response to the hazard risks. As the organization responds to the risk.</a:t>
            </a:r>
          </a:p>
        </p:txBody>
      </p:sp>
      <p:pic>
        <p:nvPicPr>
          <p:cNvPr id="9" name="Picture 8">
            <a:extLst>
              <a:ext uri="{FF2B5EF4-FFF2-40B4-BE49-F238E27FC236}">
                <a16:creationId xmlns:a16="http://schemas.microsoft.com/office/drawing/2014/main" id="{8F1704F5-0959-42BC-B78B-F67AAF760747}"/>
              </a:ext>
            </a:extLst>
          </p:cNvPr>
          <p:cNvPicPr>
            <a:picLocks noChangeAspect="1"/>
          </p:cNvPicPr>
          <p:nvPr/>
        </p:nvPicPr>
        <p:blipFill>
          <a:blip r:embed="rId2"/>
          <a:stretch>
            <a:fillRect/>
          </a:stretch>
        </p:blipFill>
        <p:spPr>
          <a:xfrm>
            <a:off x="7949451" y="1261271"/>
            <a:ext cx="3874728" cy="5089555"/>
          </a:xfrm>
          <a:prstGeom prst="rect">
            <a:avLst/>
          </a:prstGeom>
        </p:spPr>
      </p:pic>
    </p:spTree>
    <p:extLst>
      <p:ext uri="{BB962C8B-B14F-4D97-AF65-F5344CB8AC3E}">
        <p14:creationId xmlns:p14="http://schemas.microsoft.com/office/powerpoint/2010/main" val="39785072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Levels of risk management sophistication</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C532F96-D828-4322-BFE4-C19FC5A6A78A}"/>
              </a:ext>
            </a:extLst>
          </p:cNvPr>
          <p:cNvSpPr txBox="1"/>
          <p:nvPr/>
        </p:nvSpPr>
        <p:spPr>
          <a:xfrm>
            <a:off x="651741" y="2272023"/>
            <a:ext cx="4710362" cy="1754326"/>
          </a:xfrm>
          <a:prstGeom prst="rect">
            <a:avLst/>
          </a:prstGeom>
          <a:noFill/>
        </p:spPr>
        <p:txBody>
          <a:bodyPr wrap="square">
            <a:spAutoFit/>
          </a:bodyPr>
          <a:lstStyle/>
          <a:p>
            <a:pPr>
              <a:spcAft>
                <a:spcPts val="1200"/>
              </a:spcAft>
              <a:defRPr/>
            </a:pPr>
            <a:r>
              <a:rPr lang="en-US" sz="3600" dirty="0">
                <a:solidFill>
                  <a:prstClr val="black"/>
                </a:solidFill>
                <a:latin typeface="Calibri" panose="020F0502020204030204"/>
              </a:rPr>
              <a:t>it will seek to conform to the appropriate risk control standards. </a:t>
            </a:r>
          </a:p>
        </p:txBody>
      </p:sp>
      <p:pic>
        <p:nvPicPr>
          <p:cNvPr id="9" name="Picture 8">
            <a:extLst>
              <a:ext uri="{FF2B5EF4-FFF2-40B4-BE49-F238E27FC236}">
                <a16:creationId xmlns:a16="http://schemas.microsoft.com/office/drawing/2014/main" id="{160DADFE-8BE5-48BC-B4A1-170737EF8140}"/>
              </a:ext>
            </a:extLst>
          </p:cNvPr>
          <p:cNvPicPr>
            <a:picLocks noChangeAspect="1"/>
          </p:cNvPicPr>
          <p:nvPr/>
        </p:nvPicPr>
        <p:blipFill>
          <a:blip r:embed="rId2"/>
          <a:stretch>
            <a:fillRect/>
          </a:stretch>
        </p:blipFill>
        <p:spPr>
          <a:xfrm>
            <a:off x="8201443" y="1043450"/>
            <a:ext cx="3590922" cy="5272255"/>
          </a:xfrm>
          <a:prstGeom prst="rect">
            <a:avLst/>
          </a:prstGeom>
        </p:spPr>
      </p:pic>
    </p:spTree>
    <p:extLst>
      <p:ext uri="{BB962C8B-B14F-4D97-AF65-F5344CB8AC3E}">
        <p14:creationId xmlns:p14="http://schemas.microsoft.com/office/powerpoint/2010/main" val="17800611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Levels of risk management sophistication</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EC532F96-D828-4322-BFE4-C19FC5A6A78A}"/>
              </a:ext>
            </a:extLst>
          </p:cNvPr>
          <p:cNvSpPr txBox="1"/>
          <p:nvPr/>
        </p:nvSpPr>
        <p:spPr>
          <a:xfrm>
            <a:off x="707515" y="1812176"/>
            <a:ext cx="7644535" cy="3200876"/>
          </a:xfrm>
          <a:prstGeom prst="rect">
            <a:avLst/>
          </a:prstGeom>
          <a:noFill/>
        </p:spPr>
        <p:txBody>
          <a:bodyPr wrap="square">
            <a:spAutoFit/>
          </a:bodyPr>
          <a:lstStyle/>
          <a:p>
            <a:pPr>
              <a:spcAft>
                <a:spcPts val="1200"/>
              </a:spcAft>
              <a:defRPr/>
            </a:pPr>
            <a:r>
              <a:rPr lang="en-US" sz="3200" dirty="0">
                <a:solidFill>
                  <a:prstClr val="black"/>
                </a:solidFill>
                <a:latin typeface="Calibri" panose="020F0502020204030204"/>
              </a:rPr>
              <a:t>After this stage, the organization may realize that there are benefits to be obtained from the risk. </a:t>
            </a:r>
          </a:p>
          <a:p>
            <a:pPr>
              <a:spcAft>
                <a:spcPts val="1200"/>
              </a:spcAft>
              <a:defRPr/>
            </a:pPr>
            <a:r>
              <a:rPr lang="en-US" sz="3200" dirty="0">
                <a:solidFill>
                  <a:prstClr val="black"/>
                </a:solidFill>
                <a:latin typeface="Calibri" panose="020F0502020204030204"/>
              </a:rPr>
              <a:t>The organization will then have the ability to perform and view the risk as an opportunity risk</a:t>
            </a:r>
          </a:p>
        </p:txBody>
      </p:sp>
      <p:pic>
        <p:nvPicPr>
          <p:cNvPr id="9" name="Picture 8">
            <a:extLst>
              <a:ext uri="{FF2B5EF4-FFF2-40B4-BE49-F238E27FC236}">
                <a16:creationId xmlns:a16="http://schemas.microsoft.com/office/drawing/2014/main" id="{82E14614-15FF-42AE-8C1D-BAB2B2666292}"/>
              </a:ext>
            </a:extLst>
          </p:cNvPr>
          <p:cNvPicPr>
            <a:picLocks noChangeAspect="1"/>
          </p:cNvPicPr>
          <p:nvPr/>
        </p:nvPicPr>
        <p:blipFill>
          <a:blip r:embed="rId2"/>
          <a:stretch>
            <a:fillRect/>
          </a:stretch>
        </p:blipFill>
        <p:spPr>
          <a:xfrm>
            <a:off x="8912075" y="1362373"/>
            <a:ext cx="3062813" cy="4874430"/>
          </a:xfrm>
          <a:prstGeom prst="rect">
            <a:avLst/>
          </a:prstGeom>
        </p:spPr>
      </p:pic>
    </p:spTree>
    <p:extLst>
      <p:ext uri="{BB962C8B-B14F-4D97-AF65-F5344CB8AC3E}">
        <p14:creationId xmlns:p14="http://schemas.microsoft.com/office/powerpoint/2010/main" val="37392906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Levels of risk management sophistication</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86428CA7-9B43-4F96-86A7-042E866A8406}"/>
              </a:ext>
            </a:extLst>
          </p:cNvPr>
          <p:cNvSpPr txBox="1"/>
          <p:nvPr/>
        </p:nvSpPr>
        <p:spPr>
          <a:xfrm>
            <a:off x="707515" y="1812176"/>
            <a:ext cx="10770110" cy="2062103"/>
          </a:xfrm>
          <a:prstGeom prst="rect">
            <a:avLst/>
          </a:prstGeom>
          <a:noFill/>
        </p:spPr>
        <p:txBody>
          <a:bodyPr wrap="square">
            <a:spAutoFit/>
          </a:bodyPr>
          <a:lstStyle/>
          <a:p>
            <a:pPr marL="457200" indent="-457200" algn="just">
              <a:spcAft>
                <a:spcPts val="1200"/>
              </a:spcAft>
              <a:buFont typeface="Arial" panose="020B0604020202020204" pitchFamily="34" charset="0"/>
              <a:buChar char="•"/>
              <a:defRPr/>
            </a:pPr>
            <a:r>
              <a:rPr lang="en-US" sz="3200" dirty="0">
                <a:solidFill>
                  <a:prstClr val="black"/>
                </a:solidFill>
                <a:latin typeface="Calibri" panose="020F0502020204030204"/>
              </a:rPr>
              <a:t>As the level of sophistication increases and risk management professionals become aware of the alternative approaches to risk management, they should value the contribution that can be made by other approaches.</a:t>
            </a:r>
          </a:p>
        </p:txBody>
      </p:sp>
    </p:spTree>
    <p:extLst>
      <p:ext uri="{BB962C8B-B14F-4D97-AF65-F5344CB8AC3E}">
        <p14:creationId xmlns:p14="http://schemas.microsoft.com/office/powerpoint/2010/main" val="40290967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Development in risk management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66EFDDC4-78A6-4DE8-A63D-31F5E60B487D}"/>
              </a:ext>
            </a:extLst>
          </p:cNvPr>
          <p:cNvSpPr txBox="1"/>
          <p:nvPr/>
        </p:nvSpPr>
        <p:spPr>
          <a:xfrm>
            <a:off x="651740" y="1458489"/>
            <a:ext cx="10239375" cy="3785652"/>
          </a:xfrm>
          <a:prstGeom prst="rect">
            <a:avLst/>
          </a:prstGeom>
          <a:noFill/>
        </p:spPr>
        <p:txBody>
          <a:bodyPr wrap="square">
            <a:spAutoFit/>
          </a:bodyPr>
          <a:lstStyle/>
          <a:p>
            <a:pPr marL="457200" indent="-457200" algn="just">
              <a:buFont typeface="Arial" panose="020B0604020202020204" pitchFamily="34" charset="0"/>
              <a:buChar char="•"/>
              <a:defRPr/>
            </a:pPr>
            <a:r>
              <a:rPr lang="en-US" sz="4000" dirty="0">
                <a:solidFill>
                  <a:prstClr val="black"/>
                </a:solidFill>
                <a:latin typeface="Calibri" panose="020F0502020204030204"/>
              </a:rPr>
              <a:t>The development in risk management approach can be summarized as follows:</a:t>
            </a:r>
          </a:p>
          <a:p>
            <a:pPr marL="914400" lvl="1" indent="-457200" algn="just">
              <a:buFont typeface="Arial" panose="020B0604020202020204" pitchFamily="34" charset="0"/>
              <a:buChar char="•"/>
              <a:defRPr/>
            </a:pPr>
            <a:r>
              <a:rPr lang="en-US" sz="4000" dirty="0">
                <a:solidFill>
                  <a:prstClr val="black"/>
                </a:solidFill>
                <a:latin typeface="Calibri" panose="020F0502020204030204"/>
              </a:rPr>
              <a:t>Compliance management must not be undertaken in a fragmented manner, even if excellent standards of compliance are achieved.</a:t>
            </a:r>
          </a:p>
        </p:txBody>
      </p:sp>
    </p:spTree>
    <p:extLst>
      <p:ext uri="{BB962C8B-B14F-4D97-AF65-F5344CB8AC3E}">
        <p14:creationId xmlns:p14="http://schemas.microsoft.com/office/powerpoint/2010/main" val="18974084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Development in risk management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66EFDDC4-78A6-4DE8-A63D-31F5E60B487D}"/>
              </a:ext>
            </a:extLst>
          </p:cNvPr>
          <p:cNvSpPr txBox="1"/>
          <p:nvPr/>
        </p:nvSpPr>
        <p:spPr>
          <a:xfrm>
            <a:off x="718415" y="1594300"/>
            <a:ext cx="10239375" cy="3539430"/>
          </a:xfrm>
          <a:prstGeom prst="rect">
            <a:avLst/>
          </a:prstGeom>
          <a:noFill/>
        </p:spPr>
        <p:txBody>
          <a:bodyPr wrap="square">
            <a:spAutoFit/>
          </a:bodyPr>
          <a:lstStyle/>
          <a:p>
            <a:pPr algn="just"/>
            <a:r>
              <a:rPr lang="en-US" sz="3200" dirty="0">
                <a:solidFill>
                  <a:prstClr val="black"/>
                </a:solidFill>
                <a:latin typeface="Calibri" panose="020F0502020204030204"/>
              </a:rPr>
              <a:t>●● Hazard management specialists may find that there has been a trend towards a desire to retain more insurable risks (and buy less insurance) as a result of a more holistic approach to risk management.</a:t>
            </a:r>
          </a:p>
          <a:p>
            <a:pPr algn="just"/>
            <a:endParaRPr lang="en-US" sz="3200" dirty="0">
              <a:solidFill>
                <a:prstClr val="black"/>
              </a:solidFill>
              <a:latin typeface="Calibri" panose="020F0502020204030204"/>
            </a:endParaRPr>
          </a:p>
          <a:p>
            <a:pPr algn="just"/>
            <a:r>
              <a:rPr lang="en-US" sz="3200" dirty="0">
                <a:solidFill>
                  <a:prstClr val="black"/>
                </a:solidFill>
                <a:latin typeface="Calibri" panose="020F0502020204030204"/>
              </a:rPr>
              <a:t>●● Control management specialists must not squeeze entrepreneurial spirit and effort out of the organization.</a:t>
            </a:r>
          </a:p>
        </p:txBody>
      </p:sp>
    </p:spTree>
    <p:extLst>
      <p:ext uri="{BB962C8B-B14F-4D97-AF65-F5344CB8AC3E}">
        <p14:creationId xmlns:p14="http://schemas.microsoft.com/office/powerpoint/2010/main" val="29001653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4 </a:t>
            </a:r>
          </a:p>
        </p:txBody>
      </p:sp>
      <p:sp>
        <p:nvSpPr>
          <p:cNvPr id="5" name="Title 1"/>
          <p:cNvSpPr>
            <a:spLocks noGrp="1"/>
          </p:cNvSpPr>
          <p:nvPr>
            <p:ph type="title"/>
          </p:nvPr>
        </p:nvSpPr>
        <p:spPr>
          <a:xfrm>
            <a:off x="470647" y="469859"/>
            <a:ext cx="9224681" cy="655264"/>
          </a:xfrm>
        </p:spPr>
        <p:txBody>
          <a:bodyPr/>
          <a:lstStyle/>
          <a:p>
            <a:r>
              <a:rPr lang="en-US" dirty="0"/>
              <a:t>Development in risk management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66EFDDC4-78A6-4DE8-A63D-31F5E60B487D}"/>
              </a:ext>
            </a:extLst>
          </p:cNvPr>
          <p:cNvSpPr txBox="1"/>
          <p:nvPr/>
        </p:nvSpPr>
        <p:spPr>
          <a:xfrm>
            <a:off x="651740" y="2044813"/>
            <a:ext cx="10416310" cy="2554545"/>
          </a:xfrm>
          <a:prstGeom prst="rect">
            <a:avLst/>
          </a:prstGeom>
          <a:noFill/>
        </p:spPr>
        <p:txBody>
          <a:bodyPr wrap="square">
            <a:spAutoFit/>
          </a:bodyPr>
          <a:lstStyle/>
          <a:p>
            <a:pPr algn="just">
              <a:defRPr/>
            </a:pPr>
            <a:r>
              <a:rPr lang="en-US" sz="4000" dirty="0">
                <a:solidFill>
                  <a:prstClr val="black"/>
                </a:solidFill>
                <a:latin typeface="Calibri" panose="020F0502020204030204"/>
              </a:rPr>
              <a:t>●● Strategic planners must recognize that risk management tools and techniques can contribute to better strategic decisions and the successful exploitation of business opportunities.</a:t>
            </a:r>
          </a:p>
        </p:txBody>
      </p:sp>
    </p:spTree>
    <p:extLst>
      <p:ext uri="{BB962C8B-B14F-4D97-AF65-F5344CB8AC3E}">
        <p14:creationId xmlns:p14="http://schemas.microsoft.com/office/powerpoint/2010/main" val="4971421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a:t>
            </a:r>
            <a:r>
              <a:rPr lang="en-US" dirty="0">
                <a:solidFill>
                  <a:prstClr val="white"/>
                </a:solidFill>
                <a:latin typeface="Times New Roman"/>
                <a:cs typeface="Times New Roman"/>
              </a:rPr>
              <a:t>4</a:t>
            </a: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descr="Thank You"/>
          <p:cNvPicPr>
            <a:picLocks noChangeAspect="1"/>
          </p:cNvPicPr>
          <p:nvPr/>
        </p:nvPicPr>
        <p:blipFill>
          <a:blip r:embed="rId2"/>
          <a:stretch>
            <a:fillRect/>
          </a:stretch>
        </p:blipFill>
        <p:spPr>
          <a:xfrm>
            <a:off x="2249002" y="2276062"/>
            <a:ext cx="6734386" cy="1573272"/>
          </a:xfrm>
          <a:prstGeom prst="rect">
            <a:avLst/>
          </a:prstGeom>
        </p:spPr>
      </p:pic>
      <p:sp>
        <p:nvSpPr>
          <p:cNvPr id="2" name="Rectangle 1"/>
          <p:cNvSpPr/>
          <p:nvPr/>
        </p:nvSpPr>
        <p:spPr>
          <a:xfrm>
            <a:off x="4142793" y="3060941"/>
            <a:ext cx="2603020" cy="707886"/>
          </a:xfrm>
          <a:prstGeom prst="rect">
            <a:avLst/>
          </a:prstGeom>
        </p:spPr>
        <p:txBody>
          <a:bodyPr wrap="none">
            <a:spAutoFit/>
          </a:bodyPr>
          <a:lstStyle/>
          <a:p>
            <a:r>
              <a:rPr lang="en-US" sz="4000" b="1" dirty="0">
                <a:solidFill>
                  <a:schemeClr val="bg1"/>
                </a:solidFill>
              </a:rPr>
              <a:t>Thank You</a:t>
            </a:r>
          </a:p>
        </p:txBody>
      </p:sp>
    </p:spTree>
    <p:extLst>
      <p:ext uri="{BB962C8B-B14F-4D97-AF65-F5344CB8AC3E}">
        <p14:creationId xmlns:p14="http://schemas.microsoft.com/office/powerpoint/2010/main" val="28118128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AFFD2B7-83DD-4DB6-8A8A-CB9421D9E59A}"/>
</file>

<file path=customXml/itemProps2.xml><?xml version="1.0" encoding="utf-8"?>
<ds:datastoreItem xmlns:ds="http://schemas.openxmlformats.org/officeDocument/2006/customXml" ds:itemID="{7833F9E8-8593-44EE-9D52-4D644EC29AD1}"/>
</file>

<file path=customXml/itemProps3.xml><?xml version="1.0" encoding="utf-8"?>
<ds:datastoreItem xmlns:ds="http://schemas.openxmlformats.org/officeDocument/2006/customXml" ds:itemID="{0A534E30-9C66-446F-89FA-9D5D48EA1AA9}"/>
</file>

<file path=docProps/app.xml><?xml version="1.0" encoding="utf-8"?>
<Properties xmlns="http://schemas.openxmlformats.org/officeDocument/2006/extended-properties" xmlns:vt="http://schemas.openxmlformats.org/officeDocument/2006/docPropsVTypes">
  <TotalTime>625</TotalTime>
  <Words>1825</Words>
  <Application>Microsoft Office PowerPoint</Application>
  <PresentationFormat>Widescreen</PresentationFormat>
  <Paragraphs>260</Paragraphs>
  <Slides>40</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Arial</vt:lpstr>
      <vt:lpstr>Calibri</vt:lpstr>
      <vt:lpstr>Times New Roman</vt:lpstr>
      <vt:lpstr>Wingdings</vt:lpstr>
      <vt:lpstr>Office Theme</vt:lpstr>
      <vt:lpstr>PowerPoint Presentation</vt:lpstr>
      <vt:lpstr>Topics to Cover in Week 4</vt:lpstr>
      <vt:lpstr>Scope of risk management</vt:lpstr>
      <vt:lpstr>Scope of risk management</vt:lpstr>
      <vt:lpstr>Importance of risk management </vt:lpstr>
      <vt:lpstr>Importance of risk management </vt:lpstr>
      <vt:lpstr>Importance of risk management </vt:lpstr>
      <vt:lpstr>Importance of risk management </vt:lpstr>
      <vt:lpstr>Importance of risk management </vt:lpstr>
      <vt:lpstr>Importance of risk management </vt:lpstr>
      <vt:lpstr>Importance of risk management </vt:lpstr>
      <vt:lpstr>Importance of risk management </vt:lpstr>
      <vt:lpstr>Specialist areas of risk management</vt:lpstr>
      <vt:lpstr>Representation of risk management</vt:lpstr>
      <vt:lpstr>8Rs and 4Ts of [hazard] risk </vt:lpstr>
      <vt:lpstr>8Rs and 4Ts of [hazard] risk </vt:lpstr>
      <vt:lpstr>8Rs and 4Ts of [hazard] risk </vt:lpstr>
      <vt:lpstr>8Rs and 4Ts of [hazard] risk </vt:lpstr>
      <vt:lpstr>8Rs and 4Ts of [hazard] risk </vt:lpstr>
      <vt:lpstr>8Rs and 4Ts of [hazard] risk </vt:lpstr>
      <vt:lpstr>8Rs and 4Ts of [hazard] risk </vt:lpstr>
      <vt:lpstr>8Rs and 4Ts of [hazard] risk </vt:lpstr>
      <vt:lpstr>Scope of risk management</vt:lpstr>
      <vt:lpstr>Scope of risk management</vt:lpstr>
      <vt:lpstr>Enterprise Risk Management</vt:lpstr>
      <vt:lpstr>Enterprise Risk Management</vt:lpstr>
      <vt:lpstr>Enterprise Risk Management</vt:lpstr>
      <vt:lpstr>Enterprise Risk Management</vt:lpstr>
      <vt:lpstr>Enterprise Risk Management</vt:lpstr>
      <vt:lpstr>Levels of risk management sophistication</vt:lpstr>
      <vt:lpstr>Levels of risk management sophistication</vt:lpstr>
      <vt:lpstr>Levels of risk management sophistication</vt:lpstr>
      <vt:lpstr>Levels of risk management sophistication</vt:lpstr>
      <vt:lpstr>Levels of risk management sophistication</vt:lpstr>
      <vt:lpstr>Levels of risk management sophistication</vt:lpstr>
      <vt:lpstr>Levels of risk management sophistication</vt:lpstr>
      <vt:lpstr>Development in risk management </vt:lpstr>
      <vt:lpstr>Development in risk management </vt:lpstr>
      <vt:lpstr>Development in risk management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hamed almahadin</cp:lastModifiedBy>
  <cp:revision>217</cp:revision>
  <dcterms:created xsi:type="dcterms:W3CDTF">2023-09-12T14:13:52Z</dcterms:created>
  <dcterms:modified xsi:type="dcterms:W3CDTF">2024-02-20T18:52:56Z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