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462" r:id="rId3"/>
    <p:sldId id="569" r:id="rId4"/>
    <p:sldId id="348" r:id="rId5"/>
    <p:sldId id="570" r:id="rId6"/>
    <p:sldId id="552" r:id="rId7"/>
    <p:sldId id="572" r:id="rId8"/>
    <p:sldId id="622" r:id="rId9"/>
    <p:sldId id="604" r:id="rId10"/>
    <p:sldId id="601" r:id="rId11"/>
    <p:sldId id="603" r:id="rId12"/>
    <p:sldId id="620" r:id="rId13"/>
    <p:sldId id="621" r:id="rId14"/>
    <p:sldId id="586" r:id="rId15"/>
    <p:sldId id="587" r:id="rId16"/>
    <p:sldId id="630" r:id="rId17"/>
    <p:sldId id="623" r:id="rId18"/>
    <p:sldId id="624" r:id="rId19"/>
    <p:sldId id="625" r:id="rId20"/>
    <p:sldId id="628" r:id="rId21"/>
    <p:sldId id="629" r:id="rId22"/>
    <p:sldId id="626" r:id="rId23"/>
    <p:sldId id="598" r:id="rId24"/>
    <p:sldId id="606" r:id="rId25"/>
    <p:sldId id="599" r:id="rId26"/>
    <p:sldId id="605" r:id="rId27"/>
    <p:sldId id="610" r:id="rId28"/>
    <p:sldId id="611" r:id="rId29"/>
    <p:sldId id="627" r:id="rId30"/>
    <p:sldId id="573" r:id="rId31"/>
    <p:sldId id="574" r:id="rId32"/>
    <p:sldId id="576" r:id="rId33"/>
    <p:sldId id="577" r:id="rId34"/>
    <p:sldId id="578" r:id="rId35"/>
    <p:sldId id="615" r:id="rId36"/>
    <p:sldId id="579" r:id="rId37"/>
    <p:sldId id="607" r:id="rId38"/>
    <p:sldId id="608" r:id="rId39"/>
    <p:sldId id="297" r:id="rId40"/>
    <p:sldId id="260" r:id="rId41"/>
    <p:sldId id="304"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D1AECE"/>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54" autoAdjust="0"/>
    <p:restoredTop sz="94660"/>
  </p:normalViewPr>
  <p:slideViewPr>
    <p:cSldViewPr snapToGrid="0">
      <p:cViewPr varScale="1">
        <p:scale>
          <a:sx n="54" d="100"/>
          <a:sy n="54" d="100"/>
        </p:scale>
        <p:origin x="1248"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2:27.124"/>
    </inkml:context>
    <inkml:brush xml:id="br0">
      <inkml:brushProperty name="width" value="0.35" units="cm"/>
      <inkml:brushProperty name="height" value="0.35" units="cm"/>
      <inkml:brushProperty name="color" value="#FFFFFF"/>
    </inkml:brush>
  </inkml:definitions>
  <inkml:trace contextRef="#ctx0" brushRef="#br0">1 0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34:51.687"/>
    </inkml:context>
    <inkml:brush xml:id="br0">
      <inkml:brushProperty name="width" value="0.35" units="cm"/>
      <inkml:brushProperty name="height" value="0.35" units="cm"/>
      <inkml:brushProperty name="color" value="#FFFFFF"/>
    </inkml:brush>
  </inkml:definitions>
  <inkml:trace contextRef="#ctx0" brushRef="#br0">8776 2 24575,'954'0'0,"-919"3"0,0 0 0,-1 2 0,47 13 0,30 5 0,176-1 0,5-24 0,-103 0 0,-136 2 0,-5 1 0,-1-2 0,86-14 0,-70 3 0,4-3 0,1 3 0,115-5 0,-162 20 0,-21-3 0,0 0 0,0 0 0,1 0 0,-1 1 0,0-1 0,1 0 0,-1 0 0,0 0 0,0 1 0,1-1 0,-1 0 0,0 0 0,0 1 0,1-1 0,-1 0 0,0 0 0,0 1 0,0-1 0,0 0 0,0 1 0,1-1 0,-1 0 0,0 1 0,0-1 0,0 0 0,0 1 0,0-1 0,0 0 0,0 1 0,-1 1 0,0 0 0,0 0 0,0-1 0,0 1 0,-1 0 0,1-1 0,0 1 0,-1-1 0,1 1 0,-1-1 0,1 0 0,-1 0 0,0 0 0,-3 2 0,-37 23 0,-50 21 0,76-40 0,-1-1 0,0 0 0,0-2 0,0 0 0,-1 0 0,-29 0 0,-190-5 0,84-2 0,-328 4 0,439 1 0,0 3 0,1 1 0,-51 14 0,-52 9 0,-7-23 0,35-3 0,15 13 0,69-10 0,-48 4 0,-222-8 0,158-3 0,131 1 0,1 1 0,0 0 0,-1 1 0,1 0 0,0 1 0,0 0 0,0 1 0,1 0 0,-1 1 0,1 0 0,0 1 0,-18 13 0,27-18 0,0 0 0,0 1 0,0-1 0,0 1 0,1 0 0,-1-1 0,0 1 0,1 0 0,-1 0 0,1 0 0,0 0 0,-1 0 0,1 0 0,0 1 0,0-1 0,1 0 0,-2 3 0,2-3 0,0 0 0,1 0 0,-1 0 0,0-1 0,1 1 0,-1 0 0,1-1 0,0 1 0,-1 0 0,1-1 0,0 1 0,0-1 0,0 1 0,0-1 0,0 0 0,1 1 0,-1-1 0,0 0 0,1 0 0,-1 0 0,0 0 0,1 0 0,1 1 0,199 127 0,-126-79 0,97 47 0,89 28 0,-177-87 0,-60-26 0,-1-1 0,1-2 0,0-1 0,1 0 0,0-2 0,1-1 0,-1-2 0,1 0 0,34-1 0,-13-4 0,0 3 0,52 8 0,201 14 0,0-24 0,-138-1 0,-151 2 0,1 1 0,0-1 0,0 2 0,-1 0 0,1 1 0,-1 0 0,15 6 0,-23-8 0,0 1 0,0 0 0,0 0 0,0 1 0,-1-1 0,1 1 0,-1-1 0,0 1 0,0 0 0,0 1 0,0-1 0,0 0 0,0 1 0,-1-1 0,0 1 0,0 0 0,0 0 0,0 0 0,0 0 0,-1 0 0,0 0 0,0 1 0,1 7 0,-2-10 0,0-1 0,0 0 0,0 1 0,0-1 0,0 0 0,0 1 0,-1-1 0,1 0 0,0 0 0,-1 1 0,1-1 0,-1 0 0,1 0 0,-1 0 0,0 0 0,1 0 0,-1 0 0,0 0 0,0 0 0,0 0 0,0 0 0,0 0 0,0 0 0,0 0 0,0-1 0,0 1 0,0 0 0,0-1 0,-1 1 0,1-1 0,0 1 0,0-1 0,-1 0 0,1 0 0,0 1 0,0-1 0,-1 0 0,-1 0 0,-8 0 0,1 0 0,-1 0 0,-19-4 0,17 2 0,-461-29 0,-3 31 0,209 2 0,250-2 0,-102-3 0,103 1 0,0-1 0,0-1 0,1 0 0,0-1 0,-18-7 0,1 0 0,-1 2 0,0 1 0,-62-8 0,29 6 0,-3 2 0,-1 3 0,-125 7 0,80 1 0,-2393-2 0,2480-2 0,0 0 0,-38-10 0,-27-2 0,-68 7 0,-50-4 0,-16-10 0,142 4 0,62 11 0,-1 1 0,-29-3 0,-278 6 0,167 4 0,-519-2 0,657 2 0,-1 1 0,-34 8 0,-13 1 0,-277-3 0,273-9 0,50 1 0,-1 2 0,-47 10 0,42-6 0,-40 3 0,32-5 0,1 1 0,-56 17 0,52-11 0,-72 9 0,89-17 0,-29 9 0,29-6 0,-32 3 0,-63 7 0,-39 3 0,-285-18 0,227-4 0,-1394 2 0,1607 1 0,1-2 0,-1 1 0,1-1 0,0 0 0,0-1 0,0 0 0,-11-3 0,16 4 0,0 0 0,0 0 0,1 0 0,-1 0 0,0 0 0,1-1 0,-1 1 0,0 0 0,1-1 0,0 1 0,-1-1 0,1 0 0,0 1 0,0-1 0,0 0 0,0 0 0,0 0 0,0 0 0,0 1 0,1-1 0,-1 0 0,1 0 0,-1-1 0,1 1 0,0 0 0,0 0 0,0 0 0,0 0 0,0 0 0,0 0 0,1-2 0,0 0 0,0 1 0,0 0 0,1-1 0,-1 1 0,1 0 0,-1 0 0,1 0 0,0 0 0,0 1 0,0-1 0,1 1 0,-1-1 0,1 1 0,-1-1 0,1 1 0,0 0 0,0 0 0,0 1 0,0-1 0,0 1 0,0-1 0,0 1 0,1 0 0,3-1 0,10-2 0,-1 1 0,1 0 0,26 0 0,-37 2 0,141 1 0,-99 1 0,0-1 0,83-11 0,-60 0 0,105-3 0,73 15 0,-116 0 0,773 0 0,-862 0 0,0 2 0,0 2 0,65 16 0,-36-1 0,84 36 0,-134-48 0,0-1 0,1-1 0,0 0 0,0-2 0,31 1 0,122-6 0,-78-2 0,1258 3 0,-1318 2 0,75 14 0,17 1 0,-62-14 0,120 9 0,128 11 0,3-23 0,-121-2 0,61 19 0,-45-1 0,-172-14 0,0 1 0,-1 3 0,0 1 0,58 18 0,111 29 0,-138-37 0,192 30 0,-191-36 0,-57-8 0,-1 1 0,0 0 0,-1 1 0,1 1 0,24 13 0,67 48 0,-10-6 0,-44-31 0,1-3 0,71 25 0,-7-16 0,-114-35 0,-1-1 0,-1 1 0,1 0 0,0-1 0,0 1 0,-1 0 0,1 0 0,-1 0 0,1 1 0,-1-1 0,1 1 0,-1-1 0,3 4 0,-4-5 0,-1 0 0,0 0 0,0 1 0,0-1 0,0 0 0,0 0 0,0 0 0,0 1 0,0-1 0,0 0 0,0 0 0,0 1 0,0-1 0,0 0 0,0 0 0,0 0 0,0 1 0,0-1 0,0 0 0,0 0 0,0 1 0,0-1 0,-1 0 0,1 0 0,0 0 0,0 1 0,0-1 0,0 0 0,0 0 0,-1 0 0,1 0 0,0 1 0,0-1 0,0 0 0,0 0 0,-1 0 0,1 0 0,0 0 0,0 0 0,0 0 0,-1 0 0,1 0 0,0 1 0,-1-1 0,-7 2 0,1 1 0,-1-1 0,0 0 0,0-1 0,-15 1 0,-49-1 0,37-1 0,-981 0 0,445-2 0,258 2 0,282-1 0,1-2 0,-41-10 0,-26-2 0,-169 11 0,169 5 0,78-2 0,0-1 0,0-1 0,-25-7 0,-31-4 0,44 9 0,-32-9 0,37 7 0,0 2 0,-34-3 0,-288 6 0,174 4 0,-870-2 0,1008 2 0,-1 2 0,1 2 0,-58 16 0,-43 7 0,-73 11 0,29-4 0,-25-3 0,133-18 0,42-7 0,-43 3 0,-68 5 0,-91 5 0,201-20 0,0 1 0,-52 9 0,33-1 0,0-3 0,-58 0 0,-106-8 0,91-1 0,-680 2 0,794 0 0,0-1 0,1 0 0,-1 0 0,1-1 0,-1 0 0,1 0 0,0-1 0,0-1 0,0 1 0,0-1 0,0-1 0,1 0 0,-11-8 0,13 8 0,0 0 0,0-1 0,1 0 0,-1 0 0,1-1 0,1 0 0,-1 0 0,1 0 0,0 0 0,1 0 0,0-1 0,0 0 0,0 1 0,1-1 0,0 0 0,0-9 0,1 16 0,-1-16 0,0 1 0,2 0 0,1-32 0,-1 44 0,1 1 0,-1-1 0,1 1 0,0-1 0,0 1 0,0 0 0,0 0 0,0-1 0,1 1 0,0 0 0,-1 0 0,1 0 0,0 0 0,1 1 0,-1-1 0,0 1 0,1-1 0,-1 1 0,1 0 0,0 0 0,0 0 0,0 0 0,0 0 0,6-2 0,12-1 0,0 1 0,0 1 0,1 1 0,-1 1 0,1 1 0,22 2 0,2 0 0,1445 4 0,-1131-6 0,-305-3 0,78-13 0,38-2 0,377 17 0,-256 3 0,2694-2-1365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27T23:43:16.799"/>
    </inkml:context>
    <inkml:brush xml:id="br0">
      <inkml:brushProperty name="width" value="0.35" units="cm"/>
      <inkml:brushProperty name="height" value="0.35" units="cm"/>
      <inkml:brushProperty name="color" value="#FFFFFF"/>
    </inkml:brush>
  </inkml:definitions>
  <inkml:trace contextRef="#ctx0" brushRef="#br0">8582 0 24575,'56'0'0,"101"13"0,-76-2 0,93 0 0,84-12 0,-92-1 0,-149 2 0,0 1 0,0 1 0,0 0 0,0 1 0,0 1 0,28 11 0,-13-5 0,1-1 0,0-1 0,0-2 0,59 4 0,139-10 0,-111-3 0,577 3 0,-687 0 0,-1 1 0,1 0 0,-1 0 0,1 1 0,-1 0 0,0 1 0,0 0 0,11 5 0,-17-6 0,1-1 0,-1 1 0,1 0 0,-1 0 0,0 1 0,0-1 0,0 1 0,-1-1 0,1 1 0,0 0 0,-1 0 0,0 0 0,0 0 0,0 0 0,0 1 0,0-1 0,-1 1 0,1-1 0,-1 1 0,0 0 0,0-1 0,1 8 0,-2-8 0,0 0 0,-1 0 0,1 0 0,-1 0 0,1 0 0,-1 0 0,0 0 0,0 0 0,0 0 0,0-1 0,-1 1 0,1 0 0,-1-1 0,0 1 0,0-1 0,0 0 0,0 1 0,0-1 0,0 0 0,0 0 0,-1 0 0,1-1 0,-1 1 0,-4 2 0,-5 2 0,-1 0 0,-1-1 0,-24 7 0,35-11 0,-48 12 0,-1-2 0,1-3 0,-2-2 0,-89 0 0,-349-9 0,460 1 0,1-1 0,0-2 0,-57-16 0,-39-7 0,42 21 0,-41-8 0,76 8 0,1 2 0,-65 1 0,-6 1 0,24-12 0,62 9 0,-36-3 0,42 7 0,14 0 0,-1 1 0,0 1 0,0 0 0,0 0 0,0 1 0,0 1 0,-19 5 0,30-5 0,0-1 0,1 0 0,-1 1 0,1 0 0,-1-1 0,1 1 0,0 0 0,0 0 0,0 1 0,0-1 0,0 0 0,0 1 0,0-1 0,1 1 0,0-1 0,-1 1 0,1 0 0,0 0 0,0-1 0,0 1 0,0 3 0,-1 9 0,0-1 0,1 0 0,1 21 0,0-22 0,0 0 0,-3 21 0,-2-17 0,-1 0 0,0 0 0,-1 0 0,-1-1 0,0-1 0,-1 1 0,-1-1 0,0-1 0,-1 0 0,-19 19 0,-1-3 0,-1-1 0,-1-1 0,-45 27 0,20-20 0,0-3 0,-3-3 0,0-2 0,-2-3 0,-90 23 0,-334 49 0,7-25 0,-1-35 0,481-36 0,-15 1 0,0-1 0,1-1 0,-1 0 0,-15-4 0,29 5 0,1 0 0,-1 0 0,0 0 0,0 0 0,0-1 0,1 1 0,-1 0 0,0-1 0,1 1 0,-1 0 0,0-1 0,1 1 0,-1-1 0,0 1 0,1-1 0,-1 1 0,1-1 0,-1 1 0,1-1 0,-1 0 0,1 1 0,-1-1 0,1 0 0,-1 1 0,1-1 0,0 0 0,0 0 0,-1 1 0,1-1 0,0 0 0,0 0 0,0 1 0,0-1 0,0 0 0,0 0 0,0 0 0,0 1 0,0-1 0,0 0 0,0 0 0,1 0 0,-1 1 0,0-1 0,1 0 0,-1 1 0,0-1 0,1 0 0,-1 1 0,1-1 0,-1 0 0,1 1 0,0-1 0,3-5 0,0 0 0,1 1 0,0 0 0,9-7 0,21-13 0,-21 16 0,-1 0 0,0-1 0,-1 0 0,22-24 0,-32 32 0,0 0 0,-1 0 0,1-1 0,0 1 0,-1-1 0,0 1 0,0-1 0,0 0 0,0 0 0,0 1 0,0-1 0,-1 0 0,1 0 0,-1 0 0,0 0 0,0 1 0,0-1 0,0 0 0,0 0 0,-1 0 0,1 0 0,-1 0 0,0 1 0,0-1 0,0 0 0,0 1 0,0-1 0,0 0 0,-1 1 0,1-1 0,-1 1 0,0 0 0,-2-3 0,-3-2 0,0 1 0,-1-1 0,0 1 0,0 1 0,0-1 0,0 1 0,-1 1 0,0-1 0,0 2 0,0-1 0,-1 1 0,1 1 0,-1-1 0,-9 0 0,-19-1 0,1 1 0,-48 3 0,15 1 0,-76 3 0,122-2 0,1 1 0,0 2 0,0 0 0,-27 10 0,23-6 0,0-1 0,-1-2 0,0 0 0,-52 2 0,-117-9 0,85-1 0,-468 2 0,545 2 0,0 1 0,-38 9 0,34-5 0,-58 3 0,-220-9 0,141-3 0,143 1 0,1-2 0,-37-9 0,-24-2 0,-20-2 0,64 7 0,-51-1 0,34 6 0,-69-13 0,82 10 0,0 3 0,-59 3 0,-29-1 0,26-13 0,-14-2 0,111 16 0,-11 1 0,1-3 0,-40-7 0,28 3 0,-1 2 0,1 1 0,-69 4 0,-38-3 0,129 0 0,1 0 0,-19-6 0,-29-5 0,-19 8 0,-95 6 0,72 2 0,-1568-2 0,1666 0 0,0 1 0,0-1 0,0 1 0,1 1 0,-1 0 0,0 0 0,1 1 0,-1 0 0,1 0 0,0 1 0,0 0 0,0 1 0,-11 8 0,13-8 0,1 0 0,-1 1 0,1 0 0,0 0 0,0 0 0,1 0 0,-1 1 0,2 0 0,-1 0 0,1 0 0,0 0 0,0 1 0,1-1 0,0 1 0,-2 14 0,3-15 0,0 0 0,1 0 0,0 0 0,0 0 0,1 0 0,0 0 0,0 1 0,0-2 0,1 1 0,3 9 0,-3-12 0,1 1 0,-1-1 0,1 1 0,0-1 0,0 0 0,0 0 0,0 0 0,1-1 0,0 1 0,0-1 0,0 0 0,0 0 0,0 0 0,0-1 0,8 4 0,2-1 0,0 0 0,0-1 0,0 0 0,1-1 0,0 0 0,15-1 0,93-1 0,-81-3 0,403-2 0,-416 3 0,1-2 0,40-9 0,-36 5 0,46-3 0,381 8 0,-239 4 0,992-2 0,-1167-3 0,-1-2 0,92-21 0,31-4 0,-58 13 0,-71 9 0,72-4 0,490 12 0,-276 1 0,629-1 0,-907-2 0,53-10 0,4 0 0,228 3-1365,-267 9-5461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dirty="0"/>
          </a:p>
        </p:txBody>
      </p:sp>
    </p:spTree>
    <p:extLst>
      <p:ext uri="{BB962C8B-B14F-4D97-AF65-F5344CB8AC3E}">
        <p14:creationId xmlns:p14="http://schemas.microsoft.com/office/powerpoint/2010/main" val="32263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13" Type="http://schemas.openxmlformats.org/officeDocument/2006/relationships/image" Target="../media/image14.png"/><Relationship Id="rId3" Type="http://schemas.openxmlformats.org/officeDocument/2006/relationships/image" Target="../media/image6.emf"/><Relationship Id="rId12" Type="http://schemas.openxmlformats.org/officeDocument/2006/relationships/customXml" Target="../ink/ink2.xml"/><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customXml" Target="../ink/ink1.xml"/><Relationship Id="rId11" Type="http://schemas.microsoft.com/office/2007/relationships/hdphoto" Target="../media/hdphoto1.wdp"/><Relationship Id="rId5" Type="http://schemas.openxmlformats.org/officeDocument/2006/relationships/image" Target="../media/image7.png"/><Relationship Id="rId15" Type="http://schemas.openxmlformats.org/officeDocument/2006/relationships/image" Target="../media/image15.png"/><Relationship Id="rId10" Type="http://schemas.openxmlformats.org/officeDocument/2006/relationships/image" Target="../media/image11.png"/><Relationship Id="rId4" Type="http://schemas.openxmlformats.org/officeDocument/2006/relationships/image" Target="../media/image10.emf"/><Relationship Id="rId9" Type="http://schemas.openxmlformats.org/officeDocument/2006/relationships/image" Target="../media/image12.png"/><Relationship Id="rId14" Type="http://schemas.openxmlformats.org/officeDocument/2006/relationships/customXml" Target="../ink/ink3.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7"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9.jpg"/><Relationship Id="rId5" Type="http://schemas.openxmlformats.org/officeDocument/2006/relationships/hyperlink" Target="https://techxplore.com/news/2022-04-disney-metaverse.html" TargetMode="External"/><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gif"/><Relationship Id="rId5" Type="http://schemas.openxmlformats.org/officeDocument/2006/relationships/image" Target="../media/image10.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4.gi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s://doi.org/10.1186/s13677-022-00314-5" TargetMode="External"/><Relationship Id="rId2" Type="http://schemas.openxmlformats.org/officeDocument/2006/relationships/image" Target="../media/image26.emf"/><Relationship Id="rId1" Type="http://schemas.openxmlformats.org/officeDocument/2006/relationships/slideLayout" Target="../slideLayouts/slideLayout7.xml"/><Relationship Id="rId6" Type="http://schemas.openxmlformats.org/officeDocument/2006/relationships/hyperlink" Target="https://www.researchgate.net/publication/358729671" TargetMode="External"/><Relationship Id="rId5" Type="http://schemas.openxmlformats.org/officeDocument/2006/relationships/image" Target="../media/image6.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W6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478712"/>
            <a:ext cx="6357112" cy="5440720"/>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44000"/>
    </mc:Choice>
    <mc:Fallback xmlns="">
      <p:transition spd="slow" advTm="44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611995"/>
            <a:ext cx="6821853" cy="5504071"/>
          </a:xfrm>
          <a:prstGeom prst="rect">
            <a:avLst/>
          </a:prstGeom>
          <a:noFill/>
        </p:spPr>
        <p:txBody>
          <a:bodyPr wrap="square" rtlCol="0">
            <a:spAutoFit/>
          </a:bodyPr>
          <a:lstStyle/>
          <a:p>
            <a:pPr algn="just">
              <a:lnSpc>
                <a:spcPts val="3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64000"/>
    </mc:Choice>
    <mc:Fallback xmlns="">
      <p:transition spd="slow" advTm="64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575052"/>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about the digital revolution and how it led to digital transformation and what are its tools.</a:t>
            </a:r>
          </a:p>
          <a:p>
            <a:pPr algn="just">
              <a:lnSpc>
                <a:spcPct val="150000"/>
              </a:lnSpc>
            </a:pPr>
            <a:endParaRPr lang="en-US" sz="2400" b="1" dirty="0">
              <a:solidFill>
                <a:srgbClr val="0A1F61"/>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Learn how Digital leadership can effectively achieve successful digital transformation, and what is the importance of digital leadership in the era of digitalization.</a:t>
            </a:r>
          </a:p>
          <a:p>
            <a:pPr marL="342900" indent="-342900" algn="just">
              <a:lnSpc>
                <a:spcPct val="150000"/>
              </a:lnSpc>
              <a:buFont typeface="Wingdings" panose="05000000000000000000" pitchFamily="2" charset="2"/>
              <a:buChar char="q"/>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68000"/>
    </mc:Choice>
    <mc:Fallback xmlns="">
      <p:transition spd="slow" advTm="6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935407" y="2792081"/>
            <a:ext cx="212269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W6 Lecture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88787" y="24037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Accuracy in communication is one of the most critical communication skills.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This applies to both verbal and written communications.  Accuracy in communication puts you and your audiences on the same page.  Your message is clearly and accurately delivered.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The possibility of misunderstandings, misinterpretations and even poor decisions, is radically reduced.  Consistent communications also make future conversations easier, because the definitions are concrete, discussions about misunderstandings and ambiguities are avoided, and trust is built.</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Many people have begun to conflate terminology either out of ignorance or for their own benefit, which creates confusion, because suddenly we’re talking about different things but calling them the same.  </a:t>
            </a:r>
          </a:p>
          <a:p>
            <a:pPr marL="342900" indent="-342900" algn="just">
              <a:buFont typeface="Wingdings" panose="05000000000000000000" pitchFamily="2" charset="2"/>
              <a:buChar char="q"/>
            </a:pPr>
            <a:r>
              <a:rPr lang="en-US" sz="2000" b="1" dirty="0">
                <a:solidFill>
                  <a:srgbClr val="0A1F61"/>
                </a:solidFill>
                <a:cs typeface="Tajawal ExtraBold" panose="00000800000000000000" pitchFamily="2" charset="-78"/>
              </a:rPr>
              <a:t>Some have begun labeling digitalization as digital transformation so, it is important to clarify difference between Digitization, Digitalization, and Digital Transformation.</a:t>
            </a:r>
          </a:p>
        </p:txBody>
      </p:sp>
    </p:spTree>
    <p:extLst>
      <p:ext uri="{BB962C8B-B14F-4D97-AF65-F5344CB8AC3E}">
        <p14:creationId xmlns:p14="http://schemas.microsoft.com/office/powerpoint/2010/main" val="1899266651"/>
      </p:ext>
    </p:extLst>
  </p:cSld>
  <p:clrMapOvr>
    <a:masterClrMapping/>
  </p:clrMapOvr>
  <mc:AlternateContent xmlns:mc="http://schemas.openxmlformats.org/markup-compatibility/2006" xmlns:p14="http://schemas.microsoft.com/office/powerpoint/2010/main">
    <mc:Choice Requires="p14">
      <p:transition spd="slow" p14:dur="2000" advTm="338000"/>
    </mc:Choice>
    <mc:Fallback xmlns="">
      <p:transition spd="slow" advTm="33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6103557" y="1015965"/>
            <a:ext cx="3889206" cy="1323439"/>
          </a:xfrm>
          <a:prstGeom prst="rect">
            <a:avLst/>
          </a:prstGeom>
          <a:noFill/>
        </p:spPr>
        <p:txBody>
          <a:bodyPr wrap="none" rtlCol="0">
            <a:spAutoFit/>
          </a:bodyPr>
          <a:lstStyle/>
          <a:p>
            <a:pPr algn="ctr"/>
            <a:r>
              <a:rPr lang="en-US" sz="4000" b="1" dirty="0">
                <a:solidFill>
                  <a:srgbClr val="2B5984"/>
                </a:solidFill>
                <a:latin typeface="Tajawal Medium" panose="00000600000000000000" pitchFamily="2" charset="-78"/>
                <a:cs typeface="Tajawal Medium" panose="00000600000000000000" pitchFamily="2" charset="-78"/>
              </a:rPr>
              <a:t>Digitalization &amp;</a:t>
            </a:r>
          </a:p>
          <a:p>
            <a:pPr algn="ctr"/>
            <a:r>
              <a:rPr lang="en-US" sz="4000" b="1" dirty="0">
                <a:solidFill>
                  <a:srgbClr val="2B5984"/>
                </a:solidFill>
                <a:latin typeface="Tajawal Medium" panose="00000600000000000000" pitchFamily="2" charset="-78"/>
                <a:cs typeface="Tajawal Medium" panose="00000600000000000000" pitchFamily="2" charset="-78"/>
              </a:rPr>
              <a:t>Digitization</a:t>
            </a:r>
          </a:p>
        </p:txBody>
      </p:sp>
      <p:pic>
        <p:nvPicPr>
          <p:cNvPr id="9" name="Picture 8">
            <a:extLst>
              <a:ext uri="{FF2B5EF4-FFF2-40B4-BE49-F238E27FC236}">
                <a16:creationId xmlns:a16="http://schemas.microsoft.com/office/drawing/2014/main" id="{A23D018D-7371-C3F0-378B-B8B5ECD78C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312423" y="2592828"/>
            <a:ext cx="7603618" cy="2368201"/>
          </a:xfrm>
          <a:prstGeom prst="rect">
            <a:avLst/>
          </a:prstGeom>
        </p:spPr>
      </p:pic>
    </p:spTree>
    <p:extLst>
      <p:ext uri="{BB962C8B-B14F-4D97-AF65-F5344CB8AC3E}">
        <p14:creationId xmlns:p14="http://schemas.microsoft.com/office/powerpoint/2010/main" val="144735497"/>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 digital representation of physical objects or attributes.  For instance, we scan a paper document and save it as a digital document (e.g., PDF).  In other words, digitization is about converting something non-digital into a digital representation 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This is the connection between the physical world and software.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48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78116"/>
            <a:ext cx="10818985" cy="520597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refers to enabling or improving processes by leveraging digital technologies and digitized data.  Therefore, digitalization presumes digitization. Digitalization improves an existing business process or processes but doesn’t change or transform them.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is the use of digital technologies to change a business model and provide new revenue and value-producing opportunities; it is the process of moving to a digital business.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82098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has started showing its effect in day to day lives. From reading an e-newspaper to ordering food from an app to be delivered at one’s doorstep, from using a digital toothbrush that tracks the progress and effectiveness on a mobile device to shopping online for groceries and other items, most things are becoming digital. The continuous integration of digital technologies into businesses strategies has led to fundamental changes.</a:t>
            </a:r>
          </a:p>
        </p:txBody>
      </p:sp>
    </p:spTree>
    <p:extLst>
      <p:ext uri="{BB962C8B-B14F-4D97-AF65-F5344CB8AC3E}">
        <p14:creationId xmlns:p14="http://schemas.microsoft.com/office/powerpoint/2010/main" val="3599582788"/>
      </p:ext>
    </p:extLst>
  </p:cSld>
  <p:clrMapOvr>
    <a:masterClrMapping/>
  </p:clrMapOvr>
  <mc:AlternateContent xmlns:mc="http://schemas.openxmlformats.org/markup-compatibility/2006" xmlns:p14="http://schemas.microsoft.com/office/powerpoint/2010/main">
    <mc:Choice Requires="p14">
      <p:transition p14:dur="10" advTm="190000"/>
    </mc:Choice>
    <mc:Fallback xmlns="">
      <p:transition advTm="19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20th century saw a massive change in the creation and spread of information. Beginning with the radio, moving through television and, eventually, the Internet, new technologies of mass dissemination could supply information directly to large numbers of people with unprecedented speed and efficiency.</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allowed to connect more than 8 billion devices worldwide, modified information value and management, and started to change the nature of organizations, their boundaries, work processes, and relationships.</a:t>
            </a:r>
          </a:p>
        </p:txBody>
      </p:sp>
    </p:spTree>
    <p:extLst>
      <p:ext uri="{BB962C8B-B14F-4D97-AF65-F5344CB8AC3E}">
        <p14:creationId xmlns:p14="http://schemas.microsoft.com/office/powerpoint/2010/main" val="3378504854"/>
      </p:ext>
    </p:extLst>
  </p:cSld>
  <p:clrMapOvr>
    <a:masterClrMapping/>
  </p:clrMapOvr>
  <mc:AlternateContent xmlns:mc="http://schemas.openxmlformats.org/markup-compatibility/2006" xmlns:p14="http://schemas.microsoft.com/office/powerpoint/2010/main">
    <mc:Choice Requires="p14">
      <p:transition p14:dur="10" advTm="172300"/>
    </mc:Choice>
    <mc:Fallback xmlns="">
      <p:transition advTm="1723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204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Randstad US report, “Workplace 2025: The Post-Digital Frontier,” reveals that just over half (52%) of companies are still in the early stages of digital transformation. To remain competitive, companies must embrace technology and stay ahead of digital disruption and to do so digital leaders play a very important role.</a:t>
            </a:r>
          </a:p>
          <a:p>
            <a:pPr marL="974725" indent="-457200" algn="just">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45731847"/>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37675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mc:AlternateContent xmlns:mc="http://schemas.openxmlformats.org/markup-compatibility/2006" xmlns:p14="http://schemas.microsoft.com/office/powerpoint/2010/main">
        <mc:Choice Requires="p14">
          <p:contentPart p14:bwMode="auto" r:id="rId6">
            <p14:nvContentPartPr>
              <p14:cNvPr id="15" name="Ink 14">
                <a:extLst>
                  <a:ext uri="{FF2B5EF4-FFF2-40B4-BE49-F238E27FC236}">
                    <a16:creationId xmlns:a16="http://schemas.microsoft.com/office/drawing/2014/main" id="{C357E787-F9F1-890B-4767-7E3E09DD9B15}"/>
                  </a:ext>
                </a:extLst>
              </p14:cNvPr>
              <p14:cNvContentPartPr/>
              <p14:nvPr/>
            </p14:nvContentPartPr>
            <p14:xfrm>
              <a:off x="688502" y="4048976"/>
              <a:ext cx="360" cy="360"/>
            </p14:xfrm>
          </p:contentPart>
        </mc:Choice>
        <mc:Fallback xmlns="">
          <p:pic>
            <p:nvPicPr>
              <p:cNvPr id="15" name="Ink 14">
                <a:extLst>
                  <a:ext uri="{FF2B5EF4-FFF2-40B4-BE49-F238E27FC236}">
                    <a16:creationId xmlns:a16="http://schemas.microsoft.com/office/drawing/2014/main" id="{C357E787-F9F1-890B-4767-7E3E09DD9B15}"/>
                  </a:ext>
                </a:extLst>
              </p:cNvPr>
              <p:cNvPicPr/>
              <p:nvPr/>
            </p:nvPicPr>
            <p:blipFill>
              <a:blip r:embed="rId9"/>
              <a:stretch>
                <a:fillRect/>
              </a:stretch>
            </p:blipFill>
            <p:spPr>
              <a:xfrm>
                <a:off x="625862" y="3985976"/>
                <a:ext cx="126000" cy="126000"/>
              </a:xfrm>
              <a:prstGeom prst="rect">
                <a:avLst/>
              </a:prstGeom>
            </p:spPr>
          </p:pic>
        </mc:Fallback>
      </mc:AlternateContent>
      <p:grpSp>
        <p:nvGrpSpPr>
          <p:cNvPr id="19" name="Group 18">
            <a:extLst>
              <a:ext uri="{FF2B5EF4-FFF2-40B4-BE49-F238E27FC236}">
                <a16:creationId xmlns:a16="http://schemas.microsoft.com/office/drawing/2014/main" id="{5D203668-F2B9-F2F4-414A-0E1F04E21B89}"/>
              </a:ext>
            </a:extLst>
          </p:cNvPr>
          <p:cNvGrpSpPr/>
          <p:nvPr/>
        </p:nvGrpSpPr>
        <p:grpSpPr>
          <a:xfrm>
            <a:off x="1070615" y="1604962"/>
            <a:ext cx="11066823" cy="4709548"/>
            <a:chOff x="1070615" y="1604962"/>
            <a:chExt cx="11066823" cy="4709548"/>
          </a:xfrm>
        </p:grpSpPr>
        <p:pic>
          <p:nvPicPr>
            <p:cNvPr id="11" name="Picture 10" descr="Graphical user interface, application&#10;&#10;Description automatically generated">
              <a:extLst>
                <a:ext uri="{FF2B5EF4-FFF2-40B4-BE49-F238E27FC236}">
                  <a16:creationId xmlns:a16="http://schemas.microsoft.com/office/drawing/2014/main" id="{50B881EC-D72E-6874-E975-563619EB7AB6}"/>
                </a:ext>
              </a:extLst>
            </p:cNvPr>
            <p:cNvPicPr>
              <a:picLocks noChangeAspect="1"/>
            </p:cNvPicPr>
            <p:nvPr/>
          </p:nvPicPr>
          <p:blipFill>
            <a:blip r:embed="rId10">
              <a:duotone>
                <a:schemeClr val="accent5">
                  <a:shade val="45000"/>
                  <a:satMod val="135000"/>
                </a:schemeClr>
                <a:prstClr val="white"/>
              </a:duotone>
              <a:extLst>
                <a:ext uri="{BEBA8EAE-BF5A-486C-A8C5-ECC9F3942E4B}">
                  <a14:imgProps xmlns:a14="http://schemas.microsoft.com/office/drawing/2010/main">
                    <a14:imgLayer r:embed="rId11">
                      <a14:imgEffect>
                        <a14:sharpenSoften amount="50000"/>
                      </a14:imgEffect>
                    </a14:imgLayer>
                  </a14:imgProps>
                </a:ext>
                <a:ext uri="{28A0092B-C50C-407E-A947-70E740481C1C}">
                  <a14:useLocalDpi xmlns:a14="http://schemas.microsoft.com/office/drawing/2010/main" val="0"/>
                </a:ext>
              </a:extLst>
            </a:blip>
            <a:stretch>
              <a:fillRect/>
            </a:stretch>
          </p:blipFill>
          <p:spPr>
            <a:xfrm>
              <a:off x="1070615" y="1604962"/>
              <a:ext cx="11066823" cy="4709548"/>
            </a:xfrm>
            <a:prstGeom prst="rect">
              <a:avLst/>
            </a:prstGeom>
          </p:spPr>
        </p:pic>
        <mc:AlternateContent xmlns:mc="http://schemas.openxmlformats.org/markup-compatibility/2006" xmlns:p14="http://schemas.microsoft.com/office/powerpoint/2010/main">
          <mc:Choice Requires="p14">
            <p:contentPart p14:bwMode="auto" r:id="rId12">
              <p14:nvContentPartPr>
                <p14:cNvPr id="14" name="Ink 13">
                  <a:extLst>
                    <a:ext uri="{FF2B5EF4-FFF2-40B4-BE49-F238E27FC236}">
                      <a16:creationId xmlns:a16="http://schemas.microsoft.com/office/drawing/2014/main" id="{7552D2CA-5408-17DE-85CD-A038CEC68AEA}"/>
                    </a:ext>
                  </a:extLst>
                </p14:cNvPr>
                <p14:cNvContentPartPr/>
                <p14:nvPr/>
              </p14:nvContentPartPr>
              <p14:xfrm>
                <a:off x="7750894" y="4032468"/>
                <a:ext cx="4133520" cy="640800"/>
              </p14:xfrm>
            </p:contentPart>
          </mc:Choice>
          <mc:Fallback xmlns="">
            <p:pic>
              <p:nvPicPr>
                <p:cNvPr id="14" name="Ink 13">
                  <a:extLst>
                    <a:ext uri="{FF2B5EF4-FFF2-40B4-BE49-F238E27FC236}">
                      <a16:creationId xmlns:a16="http://schemas.microsoft.com/office/drawing/2014/main" id="{7552D2CA-5408-17DE-85CD-A038CEC68AEA}"/>
                    </a:ext>
                  </a:extLst>
                </p:cNvPr>
                <p:cNvPicPr/>
                <p:nvPr/>
              </p:nvPicPr>
              <p:blipFill>
                <a:blip r:embed="rId13"/>
                <a:stretch>
                  <a:fillRect/>
                </a:stretch>
              </p:blipFill>
              <p:spPr>
                <a:xfrm>
                  <a:off x="7688254" y="3969828"/>
                  <a:ext cx="4259160" cy="76644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8" name="Ink 17">
                  <a:extLst>
                    <a:ext uri="{FF2B5EF4-FFF2-40B4-BE49-F238E27FC236}">
                      <a16:creationId xmlns:a16="http://schemas.microsoft.com/office/drawing/2014/main" id="{DEABDB1D-8C62-6321-369C-324AD9EC4ADC}"/>
                    </a:ext>
                  </a:extLst>
                </p14:cNvPr>
                <p14:cNvContentPartPr/>
                <p14:nvPr/>
              </p14:nvContentPartPr>
              <p14:xfrm>
                <a:off x="7788422" y="5676176"/>
                <a:ext cx="3974760" cy="405360"/>
              </p14:xfrm>
            </p:contentPart>
          </mc:Choice>
          <mc:Fallback xmlns="">
            <p:pic>
              <p:nvPicPr>
                <p:cNvPr id="18" name="Ink 17">
                  <a:extLst>
                    <a:ext uri="{FF2B5EF4-FFF2-40B4-BE49-F238E27FC236}">
                      <a16:creationId xmlns:a16="http://schemas.microsoft.com/office/drawing/2014/main" id="{DEABDB1D-8C62-6321-369C-324AD9EC4ADC}"/>
                    </a:ext>
                  </a:extLst>
                </p:cNvPr>
                <p:cNvPicPr/>
                <p:nvPr/>
              </p:nvPicPr>
              <p:blipFill>
                <a:blip r:embed="rId15"/>
                <a:stretch>
                  <a:fillRect/>
                </a:stretch>
              </p:blipFill>
              <p:spPr>
                <a:xfrm>
                  <a:off x="7725782" y="5613176"/>
                  <a:ext cx="4100400" cy="531000"/>
                </a:xfrm>
                <a:prstGeom prst="rect">
                  <a:avLst/>
                </a:prstGeom>
              </p:spPr>
            </p:pic>
          </mc:Fallback>
        </mc:AlternateContent>
      </p:grpSp>
    </p:spTree>
    <p:extLst>
      <p:ext uri="{BB962C8B-B14F-4D97-AF65-F5344CB8AC3E}">
        <p14:creationId xmlns:p14="http://schemas.microsoft.com/office/powerpoint/2010/main" val="246377137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629041"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diagram&#10;&#10;Description automatically generated">
            <a:extLst>
              <a:ext uri="{FF2B5EF4-FFF2-40B4-BE49-F238E27FC236}">
                <a16:creationId xmlns:a16="http://schemas.microsoft.com/office/drawing/2014/main" id="{B3ECF425-F3CA-C527-B4E4-B0DE36F7E8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3987" y="1848097"/>
            <a:ext cx="6234545" cy="4164481"/>
          </a:xfrm>
          <a:prstGeom prst="rect">
            <a:avLst/>
          </a:prstGeom>
        </p:spPr>
      </p:pic>
    </p:spTree>
    <p:extLst>
      <p:ext uri="{BB962C8B-B14F-4D97-AF65-F5344CB8AC3E}">
        <p14:creationId xmlns:p14="http://schemas.microsoft.com/office/powerpoint/2010/main" val="302850311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6178" y="1350534"/>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is a little bit of a misnomer because the essence of digital transformation is the changing of business processes enabled or forced by digitalization technologies.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Industry 4.0 is revolutionizing the way companies manufacture, improve and distribute their products. It focuses on the combination of Digital Transformation and Digitalization.</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30733" y="390107"/>
            <a:ext cx="2801793"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a:t>
            </a:r>
          </a:p>
          <a:p>
            <a:r>
              <a:rPr lang="en-US" sz="2800" b="1" dirty="0">
                <a:solidFill>
                  <a:schemeClr val="bg1"/>
                </a:solidFill>
                <a:latin typeface="Tajawal Medium" panose="00000600000000000000" pitchFamily="2" charset="-78"/>
                <a:cs typeface="Tajawal Medium" panose="00000600000000000000" pitchFamily="2" charset="-78"/>
              </a:rPr>
              <a:t>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Engineering drawing, timeline&#10;&#10;Description automatically generated">
            <a:extLst>
              <a:ext uri="{FF2B5EF4-FFF2-40B4-BE49-F238E27FC236}">
                <a16:creationId xmlns:a16="http://schemas.microsoft.com/office/drawing/2014/main" id="{DE377ACA-448E-2907-CD14-A592E511202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5669" y="116977"/>
            <a:ext cx="7128700" cy="6467893"/>
          </a:xfrm>
          <a:prstGeom prst="rect">
            <a:avLst/>
          </a:prstGeom>
        </p:spPr>
      </p:pic>
    </p:spTree>
    <p:extLst>
      <p:ext uri="{BB962C8B-B14F-4D97-AF65-F5344CB8AC3E}">
        <p14:creationId xmlns:p14="http://schemas.microsoft.com/office/powerpoint/2010/main" val="650856198"/>
      </p:ext>
    </p:extLst>
  </p:cSld>
  <p:clrMapOvr>
    <a:masterClrMapping/>
  </p:clrMapOvr>
  <mc:AlternateContent xmlns:mc="http://schemas.openxmlformats.org/markup-compatibility/2006" xmlns:p14="http://schemas.microsoft.com/office/powerpoint/2010/main">
    <mc:Choice Requires="p14">
      <p:transition p14:dur="10" advTm="345000"/>
    </mc:Choice>
    <mc:Fallback xmlns="">
      <p:transition advTm="345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redesign businesses digitally is largely driven by a clear digital strategy that is supported by executives that promote an adaptable and innovative culture.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encompassed the incorporation of new digital technologies such as social media, artificial intelligence, and big data into business processes, as well as the subsequent development of new business models</a:t>
            </a:r>
          </a:p>
        </p:txBody>
      </p:sp>
    </p:spTree>
    <p:extLst>
      <p:ext uri="{BB962C8B-B14F-4D97-AF65-F5344CB8AC3E}">
        <p14:creationId xmlns:p14="http://schemas.microsoft.com/office/powerpoint/2010/main" val="3883405491"/>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6" y="1514735"/>
            <a:ext cx="77393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that viewers now have more control than ever over what they watch,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6">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AI is being used to create more personalized content, improve audience targeting, and enhance the overall user experience. As a result, AI is becoming an essential tool for media companies looking to stay ahead of the curve. One of the most exciting trends in AI-driven media is the use of creative intelligence. By harnessing the power of AI, media companies are able to create better, more original content that resonates with audiences. </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63463" y="1410694"/>
            <a:ext cx="11461837"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The metaverse is still, at best, an ambiguous concept to most enterprises and consumers alike. This is changing fast, however, as metaverse features and technologies like play-to-earn gaming, online property, non-fungible tokens (NFTs), and cryptocurrencies are becoming all the rage in 2022 and beyond. And despite crypto’s recent downturn, the metaverse and its foundational technologies are continuing to create new opportunities for media and entertainment businesses.</a:t>
            </a:r>
          </a:p>
        </p:txBody>
      </p:sp>
    </p:spTree>
    <p:extLst>
      <p:ext uri="{BB962C8B-B14F-4D97-AF65-F5344CB8AC3E}">
        <p14:creationId xmlns:p14="http://schemas.microsoft.com/office/powerpoint/2010/main" val="2058635634"/>
      </p:ext>
    </p:extLst>
  </p:cSld>
  <p:clrMapOvr>
    <a:masterClrMapping/>
  </p:clrMapOvr>
  <mc:AlternateContent xmlns:mc="http://schemas.openxmlformats.org/markup-compatibility/2006" xmlns:p14="http://schemas.microsoft.com/office/powerpoint/2010/main">
    <mc:Choice Requires="p14">
      <p:transition p14:dur="10" advTm="143000"/>
    </mc:Choice>
    <mc:Fallback xmlns="">
      <p:transition advTm="14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50356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325" y="1456817"/>
            <a:ext cx="7474037" cy="5232202"/>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Deeper Forays into the Metaverse</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2" algn="just"/>
            <a:r>
              <a:rPr lang="en-US" sz="2200" b="1" dirty="0">
                <a:solidFill>
                  <a:srgbClr val="0A1F61"/>
                </a:solidFill>
                <a:latin typeface="Tajawal ExtraBold" panose="00000800000000000000" pitchFamily="2" charset="-78"/>
                <a:cs typeface="Tajawal ExtraBold" panose="00000800000000000000" pitchFamily="2" charset="-78"/>
              </a:rPr>
              <a:t>For instance, Disney launched its strategic initiative around the metaverse recently, in what it calls “next-generation storytelling.” And in June 2022, former Disney, Sony, and Lucasfilm creatives announced the kick-off of land sales for its “Notorious Frogs of </a:t>
            </a:r>
            <a:r>
              <a:rPr lang="en-US" sz="2200" b="1" dirty="0" err="1">
                <a:solidFill>
                  <a:srgbClr val="0A1F61"/>
                </a:solidFill>
                <a:latin typeface="Tajawal ExtraBold" panose="00000800000000000000" pitchFamily="2" charset="-78"/>
                <a:cs typeface="Tajawal ExtraBold" panose="00000800000000000000" pitchFamily="2" charset="-78"/>
              </a:rPr>
              <a:t>Frogland</a:t>
            </a:r>
            <a:r>
              <a:rPr lang="en-US" sz="2200" b="1" dirty="0">
                <a:solidFill>
                  <a:srgbClr val="0A1F61"/>
                </a:solidFill>
                <a:latin typeface="Tajawal ExtraBold" panose="00000800000000000000" pitchFamily="2" charset="-78"/>
                <a:cs typeface="Tajawal ExtraBold" panose="00000800000000000000" pitchFamily="2" charset="-78"/>
              </a:rPr>
              <a:t>” NFT collection and associated metaverse called “</a:t>
            </a:r>
            <a:r>
              <a:rPr lang="en-US" sz="2200" b="1" dirty="0" err="1">
                <a:solidFill>
                  <a:srgbClr val="0A1F61"/>
                </a:solidFill>
                <a:latin typeface="Tajawal ExtraBold" panose="00000800000000000000" pitchFamily="2" charset="-78"/>
                <a:cs typeface="Tajawal ExtraBold" panose="00000800000000000000" pitchFamily="2" charset="-78"/>
              </a:rPr>
              <a:t>NewPangea</a:t>
            </a:r>
            <a:r>
              <a:rPr lang="en-US" sz="2200" b="1" dirty="0">
                <a:solidFill>
                  <a:srgbClr val="0A1F61"/>
                </a:solidFill>
                <a:latin typeface="Tajawal ExtraBold" panose="00000800000000000000" pitchFamily="2" charset="-78"/>
                <a:cs typeface="Tajawal ExtraBold" panose="00000800000000000000" pitchFamily="2" charset="-78"/>
              </a:rPr>
              <a:t>.” It’s safe to assume that major film development and entertainment studios are looking towards the metaverse for blending physical and digital environments in new entertainment offerings.</a:t>
            </a:r>
          </a:p>
        </p:txBody>
      </p:sp>
      <p:pic>
        <p:nvPicPr>
          <p:cNvPr id="12" name="Picture 11" descr="A picture containing graphical user interface&#10;&#10;Description automatically generated">
            <a:hlinkClick r:id="rId5"/>
            <a:extLst>
              <a:ext uri="{FF2B5EF4-FFF2-40B4-BE49-F238E27FC236}">
                <a16:creationId xmlns:a16="http://schemas.microsoft.com/office/drawing/2014/main" id="{AD71F929-8B35-8949-4224-B0903B9E019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16526" y="1743590"/>
            <a:ext cx="4756149" cy="3170766"/>
          </a:xfrm>
          <a:prstGeom prst="rect">
            <a:avLst/>
          </a:prstGeom>
        </p:spPr>
      </p:pic>
      <p:pic>
        <p:nvPicPr>
          <p:cNvPr id="16" name="Picture 15" descr="Icon&#10;&#10;Description automatically generated">
            <a:extLst>
              <a:ext uri="{FF2B5EF4-FFF2-40B4-BE49-F238E27FC236}">
                <a16:creationId xmlns:a16="http://schemas.microsoft.com/office/drawing/2014/main" id="{EE3B2DCF-93CD-1B82-A4D0-2B6B5E717E3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564606" y="4464018"/>
            <a:ext cx="1583364" cy="1583364"/>
          </a:xfrm>
          <a:prstGeom prst="rect">
            <a:avLst/>
          </a:prstGeom>
        </p:spPr>
      </p:pic>
    </p:spTree>
    <p:extLst>
      <p:ext uri="{BB962C8B-B14F-4D97-AF65-F5344CB8AC3E}">
        <p14:creationId xmlns:p14="http://schemas.microsoft.com/office/powerpoint/2010/main" val="17200566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885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27437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By using data about their readers, media companies can deliver tailored content that is more likely to engage and retain readers. This approach has already yielded success for some publishers, and it is expected to become even more widespread in the years to come.</a:t>
            </a:r>
          </a:p>
          <a:p>
            <a:pPr marL="1431925" lvl="2" algn="just"/>
            <a:endParaRPr lang="en-US" sz="1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4629794" cy="707886"/>
          </a:xfrm>
          <a:prstGeom prst="rect">
            <a:avLst/>
          </a:prstGeom>
          <a:noFill/>
        </p:spPr>
        <p:txBody>
          <a:bodyPr wrap="none" rtlCol="0">
            <a:spAutoFit/>
          </a:bodyPr>
          <a:lstStyle/>
          <a:p>
            <a:r>
              <a:rPr lang="en-US" sz="4000" b="1" dirty="0">
                <a:solidFill>
                  <a:srgbClr val="2B5984"/>
                </a:solidFill>
                <a:latin typeface="Tajawal Medium" panose="00000600000000000000" pitchFamily="2" charset="-78"/>
                <a:cs typeface="Tajawal Medium" panose="00000600000000000000" pitchFamily="2" charset="-78"/>
              </a:rPr>
              <a:t>Digital Leadership</a:t>
            </a:r>
          </a:p>
        </p:txBody>
      </p:sp>
      <p:pic>
        <p:nvPicPr>
          <p:cNvPr id="4" name="Picture 3" descr="A picture containing text, electronics, circuit&#10;&#10;Description automatically generated">
            <a:extLst>
              <a:ext uri="{FF2B5EF4-FFF2-40B4-BE49-F238E27FC236}">
                <a16:creationId xmlns:a16="http://schemas.microsoft.com/office/drawing/2014/main" id="{26EE02EF-27EC-CA1D-946A-645C4B663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6375" y="2122475"/>
            <a:ext cx="8166080" cy="3257046"/>
          </a:xfrm>
          <a:prstGeom prst="rect">
            <a:avLst/>
          </a:prstGeom>
        </p:spPr>
      </p:pic>
    </p:spTree>
    <p:extLst>
      <p:ext uri="{BB962C8B-B14F-4D97-AF65-F5344CB8AC3E}">
        <p14:creationId xmlns:p14="http://schemas.microsoft.com/office/powerpoint/2010/main" val="2093677954"/>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technology has significant implications for leadership theory, practice, and development.</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practices will face challenges in the future, because geographical and physical presence will be less important. Everything will be on virtual platforms including sharing, learning, and communicating. Workplaces will be more mobile, flexible, adaptable, multilingual, and culturally sensitive. </a:t>
            </a:r>
          </a:p>
        </p:txBody>
      </p:sp>
    </p:spTree>
    <p:extLst>
      <p:ext uri="{BB962C8B-B14F-4D97-AF65-F5344CB8AC3E}">
        <p14:creationId xmlns:p14="http://schemas.microsoft.com/office/powerpoint/2010/main" val="2526804185"/>
      </p:ext>
    </p:extLst>
  </p:cSld>
  <p:clrMapOvr>
    <a:masterClrMapping/>
  </p:clrMapOvr>
  <mc:AlternateContent xmlns:mc="http://schemas.openxmlformats.org/markup-compatibility/2006" xmlns:p14="http://schemas.microsoft.com/office/powerpoint/2010/main">
    <mc:Choice Requires="p14">
      <p:transition p14:dur="10" advTm="137000"/>
    </mc:Choice>
    <mc:Fallback xmlns="">
      <p:transition advTm="137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Yet there are practices and skills which are difficult or cannot be computerized: perception and manipulation (physical flexibility, dexterity, and balance); creative intelligence (artistic ability, originality); and social intelligence (persuasion, negotiation, caregiving) . </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in the future would have to learn to keep up with new challenges of the digitalized world to lead their teams with highest efficiency.</a:t>
            </a:r>
          </a:p>
        </p:txBody>
      </p:sp>
    </p:spTree>
    <p:extLst>
      <p:ext uri="{BB962C8B-B14F-4D97-AF65-F5344CB8AC3E}">
        <p14:creationId xmlns:p14="http://schemas.microsoft.com/office/powerpoint/2010/main" val="3486827303"/>
      </p:ext>
    </p:extLst>
  </p:cSld>
  <p:clrMapOvr>
    <a:masterClrMapping/>
  </p:clrMapOvr>
  <mc:AlternateContent xmlns:mc="http://schemas.openxmlformats.org/markup-compatibility/2006" xmlns:p14="http://schemas.microsoft.com/office/powerpoint/2010/main">
    <mc:Choice Requires="p14">
      <p:transition p14:dur="10" advTm="189000"/>
    </mc:Choice>
    <mc:Fallback xmlns="">
      <p:transition advTm="189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a process that is essential to developing and sustaining a culture of innovation by bringing ideas to fruition quickly using an agile IT and business architecture.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going to be the topic of discussion in the coming years; this leadership style will be more important than ever to face the wave of digitalization. The topic of digital leadership is a perfect combination of management and technology.</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6792609"/>
      </p:ext>
    </p:extLst>
  </p:cSld>
  <p:clrMapOvr>
    <a:masterClrMapping/>
  </p:clrMapOvr>
  <mc:AlternateContent xmlns:mc="http://schemas.openxmlformats.org/markup-compatibility/2006" xmlns:p14="http://schemas.microsoft.com/office/powerpoint/2010/main">
    <mc:Choice Requires="p14">
      <p:transition p14:dur="10" advTm="72000"/>
    </mc:Choice>
    <mc:Fallback xmlns="">
      <p:transition advTm="7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456817"/>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contributes to business organizations achieving optimal management and optimal team collaboration, which in turn are crucial to the development of the global high-tech economy.</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Companies need to invest in training, re-educating, and motivating their employees so that they can manage the steep learning curves and increased cognitive requirements of digitalization. </a:t>
            </a:r>
          </a:p>
        </p:txBody>
      </p:sp>
    </p:spTree>
    <p:extLst>
      <p:ext uri="{BB962C8B-B14F-4D97-AF65-F5344CB8AC3E}">
        <p14:creationId xmlns:p14="http://schemas.microsoft.com/office/powerpoint/2010/main" val="3776567621"/>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0090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5100" y="1737374"/>
            <a:ext cx="5812130" cy="4271169"/>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conclusion, the concept of e-leadership is defined as a “social influence process mediated by Advanced Information Technology to produce a change in attitudes, feelings, thinking, behavior, and/or performance with individuals, groups, and/or organizations.”</a:t>
            </a:r>
          </a:p>
          <a:p>
            <a:pPr marL="974725" indent="-457200">
              <a:lnSpc>
                <a:spcPct val="1500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9CAD3E79-30E2-7705-846B-E855D2C0B61B}"/>
              </a:ext>
            </a:extLst>
          </p:cNvPr>
          <p:cNvPicPr>
            <a:picLocks noChangeAspect="1"/>
          </p:cNvPicPr>
          <p:nvPr/>
        </p:nvPicPr>
        <p:blipFill rotWithShape="1">
          <a:blip r:embed="rId5"/>
          <a:srcRect l="26299" t="20779" r="20019" b="5688"/>
          <a:stretch/>
        </p:blipFill>
        <p:spPr>
          <a:xfrm>
            <a:off x="5572416" y="1315906"/>
            <a:ext cx="6544874" cy="5042854"/>
          </a:xfrm>
          <a:prstGeom prst="rect">
            <a:avLst/>
          </a:prstGeom>
        </p:spPr>
      </p:pic>
    </p:spTree>
    <p:extLst>
      <p:ext uri="{BB962C8B-B14F-4D97-AF65-F5344CB8AC3E}">
        <p14:creationId xmlns:p14="http://schemas.microsoft.com/office/powerpoint/2010/main" val="3831139236"/>
      </p:ext>
    </p:extLst>
  </p:cSld>
  <p:clrMapOvr>
    <a:masterClrMapping/>
  </p:clrMapOvr>
  <mc:AlternateContent xmlns:mc="http://schemas.openxmlformats.org/markup-compatibility/2006" xmlns:p14="http://schemas.microsoft.com/office/powerpoint/2010/main">
    <mc:Choice Requires="p14">
      <p:transition p14:dur="10" advTm="268000"/>
    </mc:Choice>
    <mc:Fallback xmlns="">
      <p:transition advTm="26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5480311" y="1089596"/>
            <a:ext cx="5083636" cy="1200329"/>
          </a:xfrm>
          <a:prstGeom prst="rect">
            <a:avLst/>
          </a:prstGeom>
          <a:noFill/>
        </p:spPr>
        <p:txBody>
          <a:bodyPr wrap="none" rtlCol="0">
            <a:spAutoFit/>
          </a:bodyPr>
          <a:lstStyle/>
          <a:p>
            <a:pPr algn="ctr"/>
            <a:r>
              <a:rPr lang="en-US" sz="3600" b="1" dirty="0">
                <a:solidFill>
                  <a:srgbClr val="2B5984"/>
                </a:solidFill>
                <a:latin typeface="Tajawal Medium" panose="00000600000000000000" pitchFamily="2" charset="-78"/>
                <a:cs typeface="Tajawal Medium" panose="00000600000000000000" pitchFamily="2" charset="-78"/>
              </a:rPr>
              <a:t>Digital leadership &amp; </a:t>
            </a:r>
          </a:p>
          <a:p>
            <a:pPr algn="ctr"/>
            <a:r>
              <a:rPr lang="en-US" sz="3600" b="1" dirty="0">
                <a:solidFill>
                  <a:srgbClr val="2B5984"/>
                </a:solidFill>
                <a:latin typeface="Tajawal Medium" panose="00000600000000000000" pitchFamily="2" charset="-78"/>
                <a:cs typeface="Tajawal Medium" panose="00000600000000000000" pitchFamily="2" charset="-78"/>
              </a:rPr>
              <a:t>Digital Transformation</a:t>
            </a:r>
          </a:p>
        </p:txBody>
      </p:sp>
      <p:pic>
        <p:nvPicPr>
          <p:cNvPr id="4" name="Picture 3" descr="A picture containing text, several&#10;&#10;Description automatically generated">
            <a:extLst>
              <a:ext uri="{FF2B5EF4-FFF2-40B4-BE49-F238E27FC236}">
                <a16:creationId xmlns:a16="http://schemas.microsoft.com/office/drawing/2014/main" id="{29D09CAA-13A9-C3CF-008E-31F399D6FD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38602" y="2571155"/>
            <a:ext cx="8153397" cy="3399609"/>
          </a:xfrm>
          <a:prstGeom prst="rect">
            <a:avLst/>
          </a:prstGeom>
        </p:spPr>
      </p:pic>
    </p:spTree>
    <p:extLst>
      <p:ext uri="{BB962C8B-B14F-4D97-AF65-F5344CB8AC3E}">
        <p14:creationId xmlns:p14="http://schemas.microsoft.com/office/powerpoint/2010/main" val="1576593931"/>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7285" y="1334570"/>
            <a:ext cx="7453708" cy="497835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leader will increasingly act as an online influencer and integrator of virtual identities 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sustainable competitive advantage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089328"/>
            <a:ext cx="3606140" cy="51639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C0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4664" y="305206"/>
            <a:ext cx="1539739" cy="1539739"/>
          </a:xfrm>
          <a:prstGeom prst="rect">
            <a:avLst/>
          </a:prstGeom>
        </p:spPr>
      </p:pic>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46812" y="1355749"/>
            <a:ext cx="10818985" cy="4407681"/>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 firms that have completed their digital transformation, the strategies that must be designed for digital environments have driven employees to seek answers to questions about digital environment orientation.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It has raised the question of how the leaders charged with these responsibilities should tackle the situation. </a:t>
            </a:r>
          </a:p>
          <a:p>
            <a:pPr marL="974725" indent="-457200" algn="just">
              <a:lnSpc>
                <a:spcPts val="34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According to a study, responsive leadership, community leadership, learning and innovative leadership, open leadership, agile leadership, participatory leadership, network leadership, trust leadership, digital leadership, and collaborative leadership are all examples of leadership in the Industry 4.0 era. </a:t>
            </a:r>
          </a:p>
        </p:txBody>
      </p:sp>
      <p:sp>
        <p:nvSpPr>
          <p:cNvPr id="10" name="TextBox 9">
            <a:extLst>
              <a:ext uri="{FF2B5EF4-FFF2-40B4-BE49-F238E27FC236}">
                <a16:creationId xmlns:a16="http://schemas.microsoft.com/office/drawing/2014/main" id="{EE3EF4C1-EF94-6F93-A167-74200868ACD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1247477551"/>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89988"/>
            <a:ext cx="10818985"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reason for the rising interest in digital leadership during the Industry 4.0 period is that companies and academics are gradually noticing the changes and benefits brought about by digitalization and digital environments for institutions.</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should understand that the transformation brought about by technology has the potential to significantly boost productivity and provide a competitive edge.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leader's important variables are agility, participation, trust, networking, and openness. </a:t>
            </a:r>
          </a:p>
        </p:txBody>
      </p:sp>
      <p:sp>
        <p:nvSpPr>
          <p:cNvPr id="10" name="TextBox 9">
            <a:extLst>
              <a:ext uri="{FF2B5EF4-FFF2-40B4-BE49-F238E27FC236}">
                <a16:creationId xmlns:a16="http://schemas.microsoft.com/office/drawing/2014/main" id="{663CBEE8-C588-D310-8073-15DC5783E478}"/>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63272810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13293"/>
            <a:ext cx="6784217" cy="5170646"/>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digital leadership process leverages </a:t>
            </a:r>
            <a:r>
              <a:rPr lang="en-US" sz="2200" b="1" dirty="0">
                <a:solidFill>
                  <a:srgbClr val="C00000"/>
                </a:solidFill>
                <a:latin typeface="Tajawal ExtraBold" panose="00000800000000000000" pitchFamily="2" charset="-78"/>
                <a:cs typeface="Tajawal ExtraBold" panose="00000800000000000000" pitchFamily="2" charset="-78"/>
              </a:rPr>
              <a:t>four critical platforms </a:t>
            </a:r>
            <a:r>
              <a:rPr lang="en-US" sz="2200" b="1" dirty="0">
                <a:solidFill>
                  <a:srgbClr val="0A1F61"/>
                </a:solidFill>
                <a:latin typeface="Tajawal ExtraBold" panose="00000800000000000000" pitchFamily="2" charset="-78"/>
                <a:cs typeface="Tajawal ExtraBold" panose="00000800000000000000" pitchFamily="2" charset="-78"/>
              </a:rPr>
              <a:t>to facilitate business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innovation platform </a:t>
            </a:r>
            <a:r>
              <a:rPr lang="en-US" sz="2200" b="1" dirty="0">
                <a:solidFill>
                  <a:srgbClr val="0A1F61"/>
                </a:solidFill>
                <a:latin typeface="Tajawal ExtraBold" panose="00000800000000000000" pitchFamily="2" charset="-78"/>
                <a:cs typeface="Tajawal ExtraBold" panose="00000800000000000000" pitchFamily="2" charset="-78"/>
              </a:rPr>
              <a:t>that encourages teams to discover value-creating ideas through digital transformations;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 agile system and business platform </a:t>
            </a:r>
            <a:r>
              <a:rPr lang="en-US" sz="2200" b="1" dirty="0">
                <a:solidFill>
                  <a:srgbClr val="0A1F61"/>
                </a:solidFill>
                <a:latin typeface="Tajawal ExtraBold" panose="00000800000000000000" pitchFamily="2" charset="-78"/>
                <a:cs typeface="Tajawal ExtraBold" panose="00000800000000000000" pitchFamily="2" charset="-78"/>
              </a:rPr>
              <a:t>for rapidly designing and delivering IT applications;</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 learning platform </a:t>
            </a:r>
            <a:r>
              <a:rPr lang="en-US" sz="2200" b="1" dirty="0">
                <a:solidFill>
                  <a:srgbClr val="0A1F61"/>
                </a:solidFill>
                <a:latin typeface="Tajawal ExtraBold" panose="00000800000000000000" pitchFamily="2" charset="-78"/>
                <a:cs typeface="Tajawal ExtraBold" panose="00000800000000000000" pitchFamily="2" charset="-78"/>
              </a:rPr>
              <a:t>that fosters reflective discourse and organizational capacity building;</a:t>
            </a:r>
          </a:p>
          <a:p>
            <a:pPr marL="974725" lvl="1" algn="just"/>
            <a:r>
              <a:rPr lang="en-US" sz="2200" b="1" dirty="0">
                <a:solidFill>
                  <a:srgbClr val="0A1F61"/>
                </a:solidFill>
                <a:latin typeface="Tajawal ExtraBold" panose="00000800000000000000" pitchFamily="2" charset="-78"/>
                <a:cs typeface="Tajawal ExtraBold" panose="00000800000000000000" pitchFamily="2" charset="-78"/>
              </a:rPr>
              <a:t>• They serve as </a:t>
            </a:r>
            <a:r>
              <a:rPr lang="en-US" sz="2200" b="1" dirty="0">
                <a:solidFill>
                  <a:srgbClr val="C00000"/>
                </a:solidFill>
                <a:latin typeface="Tajawal ExtraBold" panose="00000800000000000000" pitchFamily="2" charset="-78"/>
                <a:cs typeface="Tajawal ExtraBold" panose="00000800000000000000" pitchFamily="2" charset="-78"/>
              </a:rPr>
              <a:t>an adoption platform </a:t>
            </a:r>
            <a:r>
              <a:rPr lang="en-US" sz="2200" b="1" dirty="0">
                <a:solidFill>
                  <a:srgbClr val="0A1F61"/>
                </a:solidFill>
                <a:latin typeface="Tajawal ExtraBold" panose="00000800000000000000" pitchFamily="2" charset="-78"/>
                <a:cs typeface="Tajawal ExtraBold" panose="00000800000000000000" pitchFamily="2" charset="-78"/>
              </a:rPr>
              <a:t>for determining when and how to implement digital transformations.</a:t>
            </a:r>
          </a:p>
        </p:txBody>
      </p:sp>
      <p:sp>
        <p:nvSpPr>
          <p:cNvPr id="10" name="TextBox 9">
            <a:extLst>
              <a:ext uri="{FF2B5EF4-FFF2-40B4-BE49-F238E27FC236}">
                <a16:creationId xmlns:a16="http://schemas.microsoft.com/office/drawing/2014/main" id="{94E3946E-0D66-81AF-3C44-E81B1B01BC9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7" name="Scroll: Vertical 6">
            <a:extLst>
              <a:ext uri="{FF2B5EF4-FFF2-40B4-BE49-F238E27FC236}">
                <a16:creationId xmlns:a16="http://schemas.microsoft.com/office/drawing/2014/main" id="{C1CB7946-0290-46E2-1300-2A8D435A8FB2}"/>
              </a:ext>
            </a:extLst>
          </p:cNvPr>
          <p:cNvSpPr/>
          <p:nvPr/>
        </p:nvSpPr>
        <p:spPr>
          <a:xfrm>
            <a:off x="8087096" y="1319713"/>
            <a:ext cx="4025736" cy="5306718"/>
          </a:xfrm>
          <a:prstGeom prst="verticalScroll">
            <a:avLst/>
          </a:prstGeom>
          <a:solidFill>
            <a:schemeClr val="accent1">
              <a:lumMod val="40000"/>
              <a:lumOff val="60000"/>
            </a:schemeClr>
          </a:solidFill>
          <a:ln>
            <a:solidFill>
              <a:schemeClr val="accent1">
                <a:lumMod val="75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dirty="0">
                <a:ln w="0"/>
                <a:solidFill>
                  <a:srgbClr val="C00000"/>
                </a:solidFill>
                <a:effectLst>
                  <a:outerShdw blurRad="38100" dist="19050" dir="2700000" algn="tl" rotWithShape="0">
                    <a:schemeClr val="dk1">
                      <a:alpha val="40000"/>
                    </a:schemeClr>
                  </a:outerShdw>
                </a:effectLst>
              </a:rPr>
              <a:t>Essential tools for </a:t>
            </a:r>
          </a:p>
          <a:p>
            <a:pPr algn="ctr"/>
            <a:r>
              <a:rPr lang="en-US" b="1" dirty="0">
                <a:ln w="0"/>
                <a:solidFill>
                  <a:srgbClr val="C00000"/>
                </a:solidFill>
                <a:effectLst>
                  <a:outerShdw blurRad="38100" dist="19050" dir="2700000" algn="tl" rotWithShape="0">
                    <a:schemeClr val="dk1">
                      <a:alpha val="40000"/>
                    </a:schemeClr>
                  </a:outerShdw>
                </a:effectLst>
              </a:rPr>
              <a:t>Digital Transformation</a:t>
            </a:r>
            <a:endParaRPr lang="en-US" sz="1600" b="1" dirty="0">
              <a:ln w="0"/>
              <a:solidFill>
                <a:schemeClr val="tx1"/>
              </a:solidFill>
              <a:effectLst>
                <a:outerShdw blurRad="38100" dist="19050" dir="2700000" algn="tl" rotWithShape="0">
                  <a:schemeClr val="dk1">
                    <a:alpha val="40000"/>
                  </a:schemeClr>
                </a:outerShdw>
              </a:effectLst>
            </a:endParaRP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adoption platforms (DAPs)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workplace suites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Team collaboration &amp; communication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Social intranet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CRMs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HCM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Employee self-service platforms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Cloud storage tools</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Project management software</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Digital accounting tools </a:t>
            </a:r>
          </a:p>
          <a:p>
            <a:pPr marL="403225" indent="-177800">
              <a:buFont typeface="+mj-lt"/>
              <a:buAutoNum type="arabicPeriod"/>
            </a:pPr>
            <a:r>
              <a:rPr lang="en-US" sz="1600" b="1" dirty="0">
                <a:ln w="0"/>
                <a:solidFill>
                  <a:schemeClr val="tx1"/>
                </a:solidFill>
                <a:effectLst>
                  <a:outerShdw blurRad="38100" dist="19050" dir="2700000" algn="tl" rotWithShape="0">
                    <a:schemeClr val="dk1">
                      <a:alpha val="40000"/>
                    </a:schemeClr>
                  </a:outerShdw>
                </a:effectLst>
              </a:rPr>
              <a:t>  CMS platforms</a:t>
            </a:r>
          </a:p>
          <a:p>
            <a:endParaRPr lang="en-US" sz="1600" b="1" dirty="0">
              <a:ln w="0"/>
              <a:solidFill>
                <a:srgbClr val="C00000"/>
              </a:solidFill>
              <a:effectLst>
                <a:outerShdw blurRad="38100" dist="19050" dir="2700000" algn="tl" rotWithShape="0">
                  <a:schemeClr val="dk1">
                    <a:alpha val="40000"/>
                  </a:schemeClr>
                </a:outerShdw>
              </a:effectLst>
            </a:endParaRPr>
          </a:p>
        </p:txBody>
      </p:sp>
      <p:pic>
        <p:nvPicPr>
          <p:cNvPr id="11" name="Picture 10" descr="Icon&#10;&#10;Description automatically generated">
            <a:extLst>
              <a:ext uri="{FF2B5EF4-FFF2-40B4-BE49-F238E27FC236}">
                <a16:creationId xmlns:a16="http://schemas.microsoft.com/office/drawing/2014/main" id="{FDC9443D-A66D-4599-81CC-2382F8C078A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621209" y="577737"/>
            <a:ext cx="1469179" cy="1412702"/>
          </a:xfrm>
          <a:prstGeom prst="rect">
            <a:avLst/>
          </a:prstGeom>
        </p:spPr>
      </p:pic>
    </p:spTree>
    <p:extLst>
      <p:ext uri="{BB962C8B-B14F-4D97-AF65-F5344CB8AC3E}">
        <p14:creationId xmlns:p14="http://schemas.microsoft.com/office/powerpoint/2010/main" val="3702736695"/>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founded on the systematic interaction and interdependence of three functional areas (strategic leadership, entrepreneurialism, and digital technology).</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Employee identification with the organization should be enabled or encouraged through digital leadership. It entails considering online self-awareness and harmony, navigating the debate surrounding cyber kindness, and figuring out how to be a digital citizen capable of inspiring positive social change.</a:t>
            </a:r>
          </a:p>
        </p:txBody>
      </p:sp>
      <p:sp>
        <p:nvSpPr>
          <p:cNvPr id="10" name="TextBox 9">
            <a:extLst>
              <a:ext uri="{FF2B5EF4-FFF2-40B4-BE49-F238E27FC236}">
                <a16:creationId xmlns:a16="http://schemas.microsoft.com/office/drawing/2014/main" id="{415A39D7-6B33-3FA2-3F3B-66CE1729653E}"/>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500394468"/>
      </p:ext>
    </p:extLst>
  </p:cSld>
  <p:clrMapOvr>
    <a:masterClrMapping/>
  </p:clrMapOvr>
  <mc:AlternateContent xmlns:mc="http://schemas.openxmlformats.org/markup-compatibility/2006" xmlns:p14="http://schemas.microsoft.com/office/powerpoint/2010/main">
    <mc:Choice Requires="p14">
      <p:transition p14:dur="10" advTm="160000"/>
    </mc:Choice>
    <mc:Fallback xmlns="">
      <p:transition advTm="16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Governance is the process of establishing a digital organization, including its vision, values, structure, culture, and decision-making procedures, as well as adjusting personnel management, virtual teams, knowledge management, and communication and cooperation on an individual basis.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most successful digital transformations begin with a change in the mentality of leaders, who need to develop for this challenge.</a:t>
            </a:r>
          </a:p>
        </p:txBody>
      </p:sp>
      <p:sp>
        <p:nvSpPr>
          <p:cNvPr id="10" name="TextBox 9">
            <a:extLst>
              <a:ext uri="{FF2B5EF4-FFF2-40B4-BE49-F238E27FC236}">
                <a16:creationId xmlns:a16="http://schemas.microsoft.com/office/drawing/2014/main" id="{7DE94A6B-1374-51C4-5823-E32E674472E2}"/>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747058605"/>
      </p:ext>
    </p:extLst>
  </p:cSld>
  <p:clrMapOvr>
    <a:masterClrMapping/>
  </p:clrMapOvr>
  <mc:AlternateContent xmlns:mc="http://schemas.openxmlformats.org/markup-compatibility/2006" xmlns:p14="http://schemas.microsoft.com/office/powerpoint/2010/main">
    <mc:Choice Requires="p14">
      <p:transition p14:dur="10" advTm="107000"/>
    </mc:Choice>
    <mc:Fallback xmlns="">
      <p:transition advTm="107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Just as digital transformation is more about people rather than technology, the key technological skills are soft skills rather than hard skills.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best way to make an organization more data-centric and digital is to selectively invest in those who are most adaptable, curious, and flexible in the first place. </a:t>
            </a:r>
          </a:p>
        </p:txBody>
      </p:sp>
      <p:sp>
        <p:nvSpPr>
          <p:cNvPr id="10" name="TextBox 9">
            <a:extLst>
              <a:ext uri="{FF2B5EF4-FFF2-40B4-BE49-F238E27FC236}">
                <a16:creationId xmlns:a16="http://schemas.microsoft.com/office/drawing/2014/main" id="{840F9D3E-7566-071B-C3CE-1058C26429C4}"/>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54196290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W6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2" name="TextBox 1">
            <a:extLst>
              <a:ext uri="{FF2B5EF4-FFF2-40B4-BE49-F238E27FC236}">
                <a16:creationId xmlns:a16="http://schemas.microsoft.com/office/drawing/2014/main" id="{FF7406AC-880D-4D43-A515-B740C6E7AC92}"/>
              </a:ext>
            </a:extLst>
          </p:cNvPr>
          <p:cNvSpPr txBox="1"/>
          <p:nvPr/>
        </p:nvSpPr>
        <p:spPr>
          <a:xfrm>
            <a:off x="4712150" y="685839"/>
            <a:ext cx="6672019" cy="1077218"/>
          </a:xfrm>
          <a:prstGeom prst="rect">
            <a:avLst/>
          </a:prstGeom>
          <a:noFill/>
        </p:spPr>
        <p:txBody>
          <a:bodyPr wrap="none" rtlCol="0">
            <a:spAutoFit/>
          </a:bodyPr>
          <a:lstStyle/>
          <a:p>
            <a:pPr algn="ctr"/>
            <a:r>
              <a:rPr lang="en-US" sz="3200" b="1" dirty="0">
                <a:solidFill>
                  <a:srgbClr val="2B5984"/>
                </a:solidFill>
                <a:latin typeface="Tajawal Medium" panose="00000600000000000000" pitchFamily="2" charset="-78"/>
                <a:cs typeface="Tajawal Medium" panose="00000600000000000000" pitchFamily="2" charset="-78"/>
              </a:rPr>
              <a:t>Importance of Digital Leadership </a:t>
            </a:r>
          </a:p>
          <a:p>
            <a:pPr algn="ctr"/>
            <a:r>
              <a:rPr lang="en-US" sz="3200" b="1" dirty="0">
                <a:solidFill>
                  <a:srgbClr val="2B5984"/>
                </a:solidFill>
                <a:latin typeface="Tajawal Medium" panose="00000600000000000000" pitchFamily="2" charset="-78"/>
                <a:cs typeface="Tajawal Medium" panose="00000600000000000000" pitchFamily="2" charset="-78"/>
              </a:rPr>
              <a:t>in the Era of Digitalization</a:t>
            </a:r>
          </a:p>
        </p:txBody>
      </p:sp>
      <p:pic>
        <p:nvPicPr>
          <p:cNvPr id="4" name="Picture 3" descr="A picture containing text, swimming&#10;&#10;Description automatically generated">
            <a:extLst>
              <a:ext uri="{FF2B5EF4-FFF2-40B4-BE49-F238E27FC236}">
                <a16:creationId xmlns:a16="http://schemas.microsoft.com/office/drawing/2014/main" id="{3CB787A0-72AF-A9DA-872A-5526C5647F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5476" y="1946845"/>
            <a:ext cx="8166524" cy="4253398"/>
          </a:xfrm>
          <a:prstGeom prst="rect">
            <a:avLst/>
          </a:prstGeom>
        </p:spPr>
      </p:pic>
    </p:spTree>
    <p:extLst>
      <p:ext uri="{BB962C8B-B14F-4D97-AF65-F5344CB8AC3E}">
        <p14:creationId xmlns:p14="http://schemas.microsoft.com/office/powerpoint/2010/main" val="85063740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89113"/>
            <a:ext cx="587693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Digital Leadership </a:t>
            </a:r>
          </a:p>
          <a:p>
            <a:r>
              <a:rPr lang="en-US" sz="2800" b="1" dirty="0">
                <a:solidFill>
                  <a:schemeClr val="bg1"/>
                </a:solidFill>
                <a:latin typeface="Tajawal Medium" panose="00000600000000000000" pitchFamily="2" charset="-78"/>
                <a:cs typeface="Tajawal Medium" panose="00000600000000000000" pitchFamily="2" charset="-78"/>
              </a:rPr>
              <a:t>in the Era of Digitalization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4932" y="1303434"/>
            <a:ext cx="10818985" cy="519449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“Why digital leadership is important in the era of digitalization?”</a:t>
            </a:r>
          </a:p>
          <a:p>
            <a:pPr marL="517525" algn="just">
              <a:lnSpc>
                <a:spcPts val="36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Every industry had to go through some level of digitalization to sustain.</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plays a very important role during crises. (e.g., COVID-19)</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Empowers the company’s agility, efficiencies, and differentiation</a:t>
            </a:r>
          </a:p>
          <a:p>
            <a:pPr marL="1431925" lvl="1"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Significantly enables sensing market changes, seizing opportunities, and reconfiguring organizations</a:t>
            </a:r>
          </a:p>
          <a:p>
            <a:pPr marL="517525">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69086879"/>
      </p:ext>
    </p:extLst>
  </p:cSld>
  <p:clrMapOvr>
    <a:masterClrMapping/>
  </p:clrMapOvr>
  <mc:AlternateContent xmlns:mc="http://schemas.openxmlformats.org/markup-compatibility/2006" xmlns:p14="http://schemas.microsoft.com/office/powerpoint/2010/main">
    <mc:Choice Requires="p14">
      <p:transition p14:dur="10" advTm="227000"/>
    </mc:Choice>
    <mc:Fallback xmlns="">
      <p:transition advTm="227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1874165" y="1352290"/>
            <a:ext cx="10055058" cy="5055230"/>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Digital Revolution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in media</a:t>
            </a:r>
          </a:p>
          <a:p>
            <a:pPr marL="920750" lvl="2"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Definition </a:t>
            </a:r>
          </a:p>
          <a:p>
            <a:pPr marL="920750" lvl="2"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Goals &amp; strategy </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&amp; Digital Transformation</a:t>
            </a:r>
          </a:p>
          <a:p>
            <a:pPr marL="463550" lvl="1" indent="-342900" algn="just">
              <a:lnSpc>
                <a:spcPts val="2800"/>
              </a:lnSpc>
              <a:buFont typeface="Wingdings" panose="05000000000000000000" pitchFamily="2" charset="2"/>
              <a:buChar char="q"/>
            </a:pP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Importance of Digital Leadership in the Era of Digitalization</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246000"/>
    </mc:Choice>
    <mc:Fallback xmlns="">
      <p:transition spd="slow" advTm="246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054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7" y="1275387"/>
            <a:ext cx="10137957" cy="5078313"/>
          </a:xfrm>
          <a:prstGeom prst="rect">
            <a:avLst/>
          </a:prstGeom>
          <a:noFill/>
        </p:spPr>
        <p:txBody>
          <a:bodyPr wrap="square" rtlCol="0">
            <a:spAutoFit/>
          </a:bodyPr>
          <a:lstStyle/>
          <a:p>
            <a:pPr marL="285750" indent="-285750">
              <a:buFont typeface="Wingdings" panose="05000000000000000000" pitchFamily="2" charset="2"/>
              <a:buChar char="q"/>
            </a:pPr>
            <a:r>
              <a:rPr lang="en-US" dirty="0" err="1">
                <a:effectLst/>
              </a:rPr>
              <a:t>Sağbaş</a:t>
            </a:r>
            <a:r>
              <a:rPr lang="en-US" dirty="0">
                <a:effectLst/>
              </a:rPr>
              <a:t>, Murat &amp; </a:t>
            </a:r>
            <a:r>
              <a:rPr lang="en-US" dirty="0" err="1">
                <a:effectLst/>
              </a:rPr>
              <a:t>Erdoğan</a:t>
            </a:r>
            <a:r>
              <a:rPr lang="en-US" dirty="0">
                <a:effectLst/>
              </a:rPr>
              <a:t>, </a:t>
            </a:r>
            <a:r>
              <a:rPr lang="en-US" dirty="0" err="1">
                <a:effectLst/>
              </a:rPr>
              <a:t>Fahri</a:t>
            </a:r>
            <a:r>
              <a:rPr lang="en-US" dirty="0">
                <a:effectLst/>
              </a:rPr>
              <a:t>. (2022). Digital Leadership: A Systematic Conceptual Literature Review. 3. 17-35. Retrieved February 26, 2023, </a:t>
            </a:r>
            <a:r>
              <a:rPr lang="en-US" dirty="0">
                <a:effectLst/>
                <a:hlinkClick r:id="rId6"/>
              </a:rPr>
              <a:t>https://www.researchgate.net/publication/358729671</a:t>
            </a:r>
            <a:endParaRPr lang="en-US" dirty="0">
              <a:effectLst/>
            </a:endParaRPr>
          </a:p>
          <a:p>
            <a:pPr marL="342900" indent="-342900">
              <a:buFont typeface="Wingdings" panose="05000000000000000000" pitchFamily="2" charset="2"/>
              <a:buChar char="q"/>
            </a:pPr>
            <a:r>
              <a:rPr lang="en-US" dirty="0" err="1">
                <a:effectLst/>
              </a:rPr>
              <a:t>TruQC</a:t>
            </a:r>
            <a:r>
              <a:rPr lang="en-US" dirty="0">
                <a:effectLst/>
              </a:rPr>
              <a:t>. (2022, August 17). </a:t>
            </a:r>
            <a:r>
              <a:rPr lang="en-US" i="1" dirty="0">
                <a:effectLst/>
              </a:rPr>
              <a:t>Digitization vs. digitalization: Differences, definitions and examples</a:t>
            </a:r>
            <a:r>
              <a:rPr lang="en-US" dirty="0">
                <a:effectLst/>
              </a:rPr>
              <a:t>. truqc.com. Retrieved February 26, 2023, from https://www.truqcapp.com/digitization-vs-digitalization-differences-definitions-and-examples/ </a:t>
            </a:r>
          </a:p>
          <a:p>
            <a:pPr marL="342900" indent="-342900">
              <a:buFont typeface="Wingdings" panose="05000000000000000000" pitchFamily="2" charset="2"/>
              <a:buChar char="q"/>
            </a:pPr>
            <a:r>
              <a:rPr lang="en-US" dirty="0">
                <a:effectLst/>
              </a:rPr>
              <a:t>Sen Gupta, M. (2020, March 24). </a:t>
            </a:r>
            <a:r>
              <a:rPr lang="en-US" i="1" dirty="0">
                <a:effectLst/>
              </a:rPr>
              <a:t>What is digitization, digitalization, and digital transformation?</a:t>
            </a:r>
            <a:r>
              <a:rPr lang="en-US" dirty="0">
                <a:effectLst/>
              </a:rPr>
              <a:t> ARC Advisory Group. Retrieved February 26, 2023, from https://www.arcweb.com/blog/what-digitization-digitalization-digital-transformation </a:t>
            </a:r>
          </a:p>
          <a:p>
            <a:pPr marL="342900" indent="-342900">
              <a:buFont typeface="Wingdings" panose="05000000000000000000" pitchFamily="2" charset="2"/>
              <a:buChar char="q"/>
            </a:pPr>
            <a:r>
              <a:rPr lang="en-US" dirty="0" err="1">
                <a:effectLst/>
              </a:rPr>
              <a:t>Magenest</a:t>
            </a:r>
            <a:r>
              <a:rPr lang="en-US" dirty="0">
                <a:effectLst/>
              </a:rPr>
              <a:t>. (2022, July 18). </a:t>
            </a:r>
            <a:r>
              <a:rPr lang="en-US" i="1" dirty="0">
                <a:effectLst/>
              </a:rPr>
              <a:t>Digital Transformation in media: Definition, examples, and tips</a:t>
            </a:r>
            <a:r>
              <a:rPr lang="en-US" dirty="0">
                <a:effectLst/>
              </a:rPr>
              <a:t>. </a:t>
            </a:r>
            <a:r>
              <a:rPr lang="en-US" dirty="0" err="1">
                <a:effectLst/>
              </a:rPr>
              <a:t>Magenest</a:t>
            </a:r>
            <a:r>
              <a:rPr lang="en-US" dirty="0">
                <a:effectLst/>
              </a:rPr>
              <a:t>. Retrieved February 26, 2023, from https://magenest.com/en/digital-transformation-in-media/ </a:t>
            </a:r>
          </a:p>
          <a:p>
            <a:pPr marL="342900" indent="-342900">
              <a:buFont typeface="Wingdings" panose="05000000000000000000" pitchFamily="2" charset="2"/>
              <a:buChar char="q"/>
            </a:pPr>
            <a:r>
              <a:rPr lang="en-US" dirty="0">
                <a:effectLst/>
              </a:rPr>
              <a:t>PDG Consulting. (2022, July 18). </a:t>
            </a:r>
            <a:r>
              <a:rPr lang="en-US" i="1" dirty="0">
                <a:effectLst/>
              </a:rPr>
              <a:t>Top digital transformation trends for Media &amp; Entertainment Enterprises in 2022</a:t>
            </a:r>
            <a:r>
              <a:rPr lang="en-US" dirty="0">
                <a:effectLst/>
              </a:rPr>
              <a:t>. PDG. Retrieved February 26, 2023, from https://pdgc.com/top-digital-transformation-trends-for-media-entertainment-enterprises-in-2022/ </a:t>
            </a:r>
          </a:p>
          <a:p>
            <a:pPr marL="342900" indent="-342900">
              <a:buFont typeface="Wingdings" panose="05000000000000000000" pitchFamily="2" charset="2"/>
              <a:buChar char="q"/>
            </a:pPr>
            <a:r>
              <a:rPr lang="en-US" dirty="0"/>
              <a:t>Adel, A. Future of industry 5.0 in society: human-centric solutions, challenges and prospective research areas. </a:t>
            </a:r>
            <a:r>
              <a:rPr lang="en-US" i="1" dirty="0"/>
              <a:t>J Cloud Comp</a:t>
            </a:r>
            <a:r>
              <a:rPr lang="en-US" dirty="0"/>
              <a:t> </a:t>
            </a:r>
            <a:r>
              <a:rPr lang="en-US" b="1" dirty="0"/>
              <a:t>11</a:t>
            </a:r>
            <a:r>
              <a:rPr lang="en-US" dirty="0"/>
              <a:t>, 40 (2022). </a:t>
            </a:r>
            <a:r>
              <a:rPr lang="en-US" dirty="0">
                <a:hlinkClick r:id="rId7"/>
              </a:rPr>
              <a:t>https://doi.org/10.1186/s13677-022-00314-5</a:t>
            </a:r>
            <a:endParaRPr lang="en-US" dirty="0"/>
          </a:p>
          <a:p>
            <a:pPr marL="342900" indent="-342900">
              <a:buFont typeface="Wingdings" panose="05000000000000000000" pitchFamily="2" charset="2"/>
              <a:buChar char="q"/>
            </a:pPr>
            <a:r>
              <a:rPr lang="en-US" dirty="0" err="1">
                <a:effectLst/>
              </a:rPr>
              <a:t>Karpenkova</a:t>
            </a:r>
            <a:r>
              <a:rPr lang="en-US" dirty="0">
                <a:effectLst/>
              </a:rPr>
              <a:t>, A. (2022, April 1). </a:t>
            </a:r>
            <a:r>
              <a:rPr lang="en-US" i="1" dirty="0">
                <a:effectLst/>
              </a:rPr>
              <a:t>11 must-have tools to support Digital Transformation (2023)</a:t>
            </a:r>
            <a:r>
              <a:rPr lang="en-US" dirty="0">
                <a:effectLst/>
              </a:rPr>
              <a:t>. The </a:t>
            </a:r>
            <a:r>
              <a:rPr lang="en-US" dirty="0" err="1">
                <a:effectLst/>
              </a:rPr>
              <a:t>Whatfix</a:t>
            </a:r>
            <a:r>
              <a:rPr lang="en-US" dirty="0">
                <a:effectLst/>
              </a:rPr>
              <a:t> Blog | Drive Digital Adoption. Retrieved February 26, 2023, from https://whatfix.com/blog/digital-transformation-tools/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6333</TotalTime>
  <Words>2782</Words>
  <Application>Microsoft Office PowerPoint</Application>
  <PresentationFormat>Widescreen</PresentationFormat>
  <Paragraphs>222</Paragraphs>
  <Slides>41</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158</cp:revision>
  <dcterms:created xsi:type="dcterms:W3CDTF">2021-08-03T13:03:26Z</dcterms:created>
  <dcterms:modified xsi:type="dcterms:W3CDTF">2023-03-01T04:04:23Z</dcterms:modified>
</cp:coreProperties>
</file>