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6" r:id="rId2"/>
    <p:sldId id="259" r:id="rId3"/>
    <p:sldId id="260" r:id="rId4"/>
    <p:sldId id="404" r:id="rId5"/>
    <p:sldId id="295" r:id="rId6"/>
    <p:sldId id="403" r:id="rId7"/>
    <p:sldId id="405" r:id="rId8"/>
    <p:sldId id="406" r:id="rId9"/>
    <p:sldId id="411" r:id="rId10"/>
    <p:sldId id="407" r:id="rId11"/>
    <p:sldId id="408" r:id="rId12"/>
    <p:sldId id="409" r:id="rId13"/>
    <p:sldId id="410" r:id="rId14"/>
    <p:sldId id="431" r:id="rId15"/>
    <p:sldId id="412" r:id="rId16"/>
    <p:sldId id="413" r:id="rId17"/>
    <p:sldId id="414" r:id="rId18"/>
    <p:sldId id="415" r:id="rId19"/>
    <p:sldId id="416" r:id="rId20"/>
    <p:sldId id="417" r:id="rId21"/>
    <p:sldId id="418" r:id="rId22"/>
    <p:sldId id="419" r:id="rId23"/>
    <p:sldId id="420" r:id="rId24"/>
    <p:sldId id="422" r:id="rId25"/>
    <p:sldId id="423" r:id="rId26"/>
    <p:sldId id="424" r:id="rId27"/>
    <p:sldId id="425" r:id="rId28"/>
    <p:sldId id="432" r:id="rId29"/>
    <p:sldId id="426" r:id="rId30"/>
    <p:sldId id="427" r:id="rId31"/>
    <p:sldId id="433" r:id="rId32"/>
    <p:sldId id="434" r:id="rId33"/>
    <p:sldId id="460" r:id="rId34"/>
    <p:sldId id="435" r:id="rId35"/>
    <p:sldId id="461" r:id="rId36"/>
    <p:sldId id="437" r:id="rId37"/>
    <p:sldId id="438" r:id="rId38"/>
    <p:sldId id="439" r:id="rId39"/>
    <p:sldId id="440" r:id="rId40"/>
    <p:sldId id="441" r:id="rId41"/>
    <p:sldId id="442" r:id="rId42"/>
    <p:sldId id="443" r:id="rId43"/>
    <p:sldId id="444" r:id="rId44"/>
    <p:sldId id="445" r:id="rId45"/>
    <p:sldId id="446" r:id="rId46"/>
    <p:sldId id="447" r:id="rId47"/>
    <p:sldId id="449" r:id="rId48"/>
    <p:sldId id="452" r:id="rId49"/>
    <p:sldId id="453" r:id="rId50"/>
    <p:sldId id="454" r:id="rId51"/>
    <p:sldId id="455" r:id="rId52"/>
    <p:sldId id="456" r:id="rId53"/>
    <p:sldId id="457" r:id="rId54"/>
    <p:sldId id="458" r:id="rId55"/>
    <p:sldId id="377"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89464" autoAdjust="0"/>
  </p:normalViewPr>
  <p:slideViewPr>
    <p:cSldViewPr snapToGrid="0">
      <p:cViewPr varScale="1">
        <p:scale>
          <a:sx n="69" d="100"/>
          <a:sy n="69" d="100"/>
        </p:scale>
        <p:origin x="69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F7ABD59-DCD0-4E8A-A633-3A240283B39A}" type="datetimeFigureOut">
              <a:rPr lang="en-US" smtClean="0"/>
              <a:t>7/21/2022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71F2B11-F018-4743-BECD-7872EB8D0CC6}" type="slidenum">
              <a:rPr lang="en-US" smtClean="0"/>
              <a:t>‹#›</a:t>
            </a:fld>
            <a:endParaRPr lang="en-US"/>
          </a:p>
        </p:txBody>
      </p:sp>
    </p:spTree>
    <p:extLst>
      <p:ext uri="{BB962C8B-B14F-4D97-AF65-F5344CB8AC3E}">
        <p14:creationId xmlns:p14="http://schemas.microsoft.com/office/powerpoint/2010/main" val="3395051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7/21/2022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7.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0.jp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4.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20.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8" Type="http://schemas.openxmlformats.org/officeDocument/2006/relationships/image" Target="../media/image37.emf"/><Relationship Id="rId3" Type="http://schemas.openxmlformats.org/officeDocument/2006/relationships/image" Target="../media/image6.png"/><Relationship Id="rId7" Type="http://schemas.openxmlformats.org/officeDocument/2006/relationships/image" Target="../media/image36.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158481" cy="1600438"/>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Cybersecurity Law, Policy and Ethics </a:t>
            </a:r>
          </a:p>
          <a:p>
            <a:endParaRPr lang="en-US" sz="11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 </a:t>
            </a:r>
            <a:r>
              <a:rPr lang="en-US" sz="2800" dirty="0">
                <a:solidFill>
                  <a:srgbClr val="24A9E1"/>
                </a:solidFill>
                <a:latin typeface="Tajawal Medium" panose="00000600000000000000" pitchFamily="2" charset="-78"/>
                <a:cs typeface="Tajawal Medium" panose="00000600000000000000" pitchFamily="2" charset="-78"/>
              </a:rPr>
              <a:t>Prepared by </a:t>
            </a:r>
            <a:r>
              <a:rPr lang="en-US" sz="2800" b="1" dirty="0">
                <a:solidFill>
                  <a:schemeClr val="bg1"/>
                </a:solidFill>
                <a:latin typeface="Tajawal Medium" panose="00000600000000000000" pitchFamily="2" charset="-78"/>
                <a:cs typeface="Tajawal Medium" panose="00000600000000000000" pitchFamily="2" charset="-78"/>
              </a:rPr>
              <a:t>Dr. Kamal Alieyan</a:t>
            </a:r>
          </a:p>
          <a:p>
            <a:r>
              <a:rPr lang="en-US" sz="2800" dirty="0">
                <a:solidFill>
                  <a:srgbClr val="FF9518"/>
                </a:solidFill>
                <a:latin typeface="Tajawal Medium" panose="00000600000000000000" pitchFamily="2" charset="-78"/>
                <a:cs typeface="Tajawal Medium" panose="00000600000000000000" pitchFamily="2" charset="-78"/>
              </a:rPr>
              <a:t>Lecture 07</a:t>
            </a:r>
          </a:p>
        </p:txBody>
      </p:sp>
      <p:sp>
        <p:nvSpPr>
          <p:cNvPr id="16" name="TextBox 15"/>
          <p:cNvSpPr txBox="1"/>
          <p:nvPr/>
        </p:nvSpPr>
        <p:spPr>
          <a:xfrm>
            <a:off x="6766470" y="3302790"/>
            <a:ext cx="5504553" cy="584775"/>
          </a:xfrm>
          <a:prstGeom prst="rect">
            <a:avLst/>
          </a:prstGeom>
          <a:noFill/>
        </p:spPr>
        <p:txBody>
          <a:bodyPr wrap="square" rtlCol="0">
            <a:spAutoFit/>
          </a:bodyPr>
          <a:lstStyle/>
          <a:p>
            <a:pPr algn="ctr"/>
            <a:r>
              <a:rPr lang="en-US" sz="3200" b="1" dirty="0">
                <a:solidFill>
                  <a:schemeClr val="bg1"/>
                </a:solidFill>
                <a:latin typeface="Tajawal Medium" panose="00000600000000000000" pitchFamily="2" charset="-78"/>
                <a:cs typeface="Tajawal Medium" panose="00000600000000000000" pitchFamily="2" charset="-78"/>
              </a:rPr>
              <a:t>Risks in Cybersecurity(2)</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288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Objectives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20438" y="1880058"/>
            <a:ext cx="10433073" cy="2251065"/>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the concept of cyber risks.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analyzing risks, assessing risks, and managing risks, and how are they significant for ensuring security in organizations and cyberspace. </a:t>
            </a:r>
          </a:p>
          <a:p>
            <a:pPr marL="342900" indent="-342900">
              <a:lnSpc>
                <a:spcPct val="150000"/>
              </a:lnSpc>
              <a:buFont typeface="Arial" panose="020B0604020202020204" pitchFamily="34" charset="0"/>
              <a:buChar char="•"/>
            </a:pPr>
            <a:r>
              <a:rPr lang="en-US" sz="2400" b="1" dirty="0">
                <a:solidFill>
                  <a:srgbClr val="0A1F61"/>
                </a:solidFill>
                <a:cs typeface="Tajawal ExtraBold" panose="00000800000000000000" pitchFamily="2" charset="-78"/>
              </a:rPr>
              <a:t>To understand risk remediation, and some use cases involving cyber risks.</a:t>
            </a:r>
          </a:p>
        </p:txBody>
      </p:sp>
    </p:spTree>
    <p:extLst>
      <p:ext uri="{BB962C8B-B14F-4D97-AF65-F5344CB8AC3E}">
        <p14:creationId xmlns:p14="http://schemas.microsoft.com/office/powerpoint/2010/main" val="10571419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5888181"/>
            <a:ext cx="980396" cy="87916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50377" y="543490"/>
            <a:ext cx="2885590"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 Lecture Topics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9" name="TextBox 18"/>
          <p:cNvSpPr txBox="1"/>
          <p:nvPr/>
        </p:nvSpPr>
        <p:spPr>
          <a:xfrm>
            <a:off x="1404834" y="1298217"/>
            <a:ext cx="7351239" cy="5584606"/>
          </a:xfrm>
          <a:prstGeom prst="rect">
            <a:avLst/>
          </a:prstGeom>
          <a:noFill/>
        </p:spPr>
        <p:txBody>
          <a:bodyPr wrap="square" rtlCol="0">
            <a:spAutoFit/>
          </a:bodyPr>
          <a:lstStyle/>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 INTRODUCTION TO CYBER RISKS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6.2 CYBER ATTACKS AND THEIR BUSINESS SIGNIFICANCE</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6.3 KEY CYBER RISKS AND THREATS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6.4 WHO SHOULD OWN CYBERSECURITY RISK?</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6.5 CYBERSECURITY RISK IDENTIFICATION AND MANAGEMENT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6.6 RISK IDENTIFICATION USING SWOT ANALYSIS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6.7 RISK ANALYSIS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6.8 RISK ASSESSMENT</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6.9 RISK ASSESSMENT FRAMEWORKS</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6.10 RISK MANAGEMENT  </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6.11 RISK MANAGEMENT FRAMEWORK</a:t>
            </a:r>
          </a:p>
          <a:p>
            <a:pPr marL="342900" indent="-342900">
              <a:lnSpc>
                <a:spcPct val="150000"/>
              </a:lnSpc>
              <a:buFont typeface="Wingdings" panose="05000000000000000000" pitchFamily="2" charset="2"/>
              <a:buChar char="§"/>
            </a:pPr>
            <a:r>
              <a:rPr lang="en-US" sz="2000" b="1" dirty="0">
                <a:solidFill>
                  <a:srgbClr val="0A1F61"/>
                </a:solidFill>
                <a:cs typeface="Tajawal ExtraBold" panose="00000800000000000000" pitchFamily="2" charset="-78"/>
              </a:rPr>
              <a:t>6.12 RISK REMEDIATION</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57200" y="1674877"/>
            <a:ext cx="11283742"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a:t>
            </a:r>
            <a:r>
              <a:rPr lang="en-US" sz="2400" b="1" dirty="0">
                <a:solidFill>
                  <a:srgbClr val="0A1F61"/>
                </a:solidFill>
                <a:cs typeface="Tajawal ExtraBold" panose="00000800000000000000" pitchFamily="2" charset="-78"/>
              </a:rPr>
              <a:t>cyber risk </a:t>
            </a:r>
            <a:r>
              <a:rPr lang="en-US" sz="2200" dirty="0">
                <a:solidFill>
                  <a:srgbClr val="0A1F61"/>
                </a:solidFill>
                <a:cs typeface="Tajawal ExtraBold" panose="00000800000000000000" pitchFamily="2" charset="-78"/>
              </a:rPr>
              <a:t>defined as </a:t>
            </a:r>
            <a:r>
              <a:rPr lang="en-US" sz="2200" u="sng" dirty="0">
                <a:solidFill>
                  <a:srgbClr val="0A1F61"/>
                </a:solidFill>
                <a:cs typeface="Tajawal ExtraBold" panose="00000800000000000000" pitchFamily="2" charset="-78"/>
              </a:rPr>
              <a:t>any risk that may result due to financial losses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any kind of disruption</a:t>
            </a:r>
            <a:r>
              <a:rPr lang="en-US" sz="2200" dirty="0">
                <a:solidFill>
                  <a:srgbClr val="0A1F61"/>
                </a:solidFill>
                <a:cs typeface="Tajawal ExtraBold" panose="00000800000000000000" pitchFamily="2" charset="-78"/>
              </a:rPr>
              <a:t>, or </a:t>
            </a:r>
            <a:r>
              <a:rPr lang="en-US" sz="2200" u="sng" dirty="0">
                <a:solidFill>
                  <a:srgbClr val="0A1F61"/>
                </a:solidFill>
                <a:cs typeface="Tajawal ExtraBold" panose="00000800000000000000" pitchFamily="2" charset="-78"/>
              </a:rPr>
              <a:t>damage to the reputation of an organization</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often leads to the failure of an organization’s information technology (IT) systems.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 risk </a:t>
            </a:r>
            <a:r>
              <a:rPr lang="en-US" sz="2200" dirty="0">
                <a:solidFill>
                  <a:srgbClr val="0A1F61"/>
                </a:solidFill>
                <a:cs typeface="Tajawal ExtraBold" panose="00000800000000000000" pitchFamily="2" charset="-78"/>
              </a:rPr>
              <a:t>could </a:t>
            </a:r>
            <a:r>
              <a:rPr lang="en-US" sz="2200" b="1" dirty="0">
                <a:solidFill>
                  <a:srgbClr val="0A1F61"/>
                </a:solidFill>
                <a:cs typeface="Tajawal ExtraBold" panose="00000800000000000000" pitchFamily="2" charset="-78"/>
              </a:rPr>
              <a:t>materialize in a variety of ways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Some of these ways are listed as follows:</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Deliberately breaching security to gain access to information systems</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Unauthorized access to information</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Unintentional breaches of security</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Accidental breaches of security</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Poor system integrity promoting operational IT risks</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Unsatisfactory management of cyber risks that may support an assortment of cybercrimes.</a:t>
            </a:r>
          </a:p>
          <a:p>
            <a:pPr lvl="1" algn="just"/>
            <a:r>
              <a:rPr lang="en-US" sz="22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19570858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57200" y="1674877"/>
            <a:ext cx="11283742"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a well-known fact that businesses commonly find themselves in the middle of unpleasant situations when they struggle to recover lost assets in order to prevent theft in the future.</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Regardless of whether a business is big or small, cybercrime could be lurking just around the corner.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Recently, more and more small businesses are being targeted by cybercriminals, therefore, without the right preventative measures in place, it could aggravate even further.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it is necessary to get more familiar with the cyber risks that organizations may face.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often seen that the more sophisticated and extensive a business digital operations are, the greater the chances of cyber risks being involved.</a:t>
            </a:r>
          </a:p>
        </p:txBody>
      </p:sp>
    </p:spTree>
    <p:extLst>
      <p:ext uri="{BB962C8B-B14F-4D97-AF65-F5344CB8AC3E}">
        <p14:creationId xmlns:p14="http://schemas.microsoft.com/office/powerpoint/2010/main" val="222243231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0834255" cy="4647426"/>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0A1F61"/>
                </a:solidFill>
                <a:cs typeface="Tajawal ExtraBold" panose="00000800000000000000" pitchFamily="2" charset="-78"/>
              </a:rPr>
              <a:t>The following are some </a:t>
            </a:r>
            <a:r>
              <a:rPr lang="en-US" sz="2400" u="sng" dirty="0">
                <a:solidFill>
                  <a:srgbClr val="0A1F61"/>
                </a:solidFill>
                <a:cs typeface="Tajawal ExtraBold" panose="00000800000000000000" pitchFamily="2" charset="-78"/>
              </a:rPr>
              <a:t>elements that contribute to elevation of cyber risks</a:t>
            </a:r>
            <a:r>
              <a:rPr lang="en-US" sz="24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Employees or customers accessing the organizational systems from remote locations.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Staff making utilization of organization-owned devices at their homes or while traveling.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 access to administrative privileges on the organization’s network or computers.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 policy emphasizing on the use of bring your own device (BYOD) in the workplace.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Accessing public buildings without authorization.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Employees using computers for accessing bank accounts or initiating monetary transactions.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Employees neglecting certain policies regarding regular updating of passwords.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Critical information that may be lost as a result of a network disaster. </a:t>
            </a: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Neglecting to review the company’s cybersecurity policies from time to time. </a:t>
            </a:r>
          </a:p>
        </p:txBody>
      </p:sp>
    </p:spTree>
    <p:extLst>
      <p:ext uri="{BB962C8B-B14F-4D97-AF65-F5344CB8AC3E}">
        <p14:creationId xmlns:p14="http://schemas.microsoft.com/office/powerpoint/2010/main" val="201713803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29491" y="1610200"/>
            <a:ext cx="11311450" cy="415498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All businesses come across the risks of cyber breaches at some point during their life cycle.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However, understanding the level of risks, the factors that led to the risks, and the origin of threats, i.e., source of the threats may be </a:t>
            </a:r>
            <a:r>
              <a:rPr lang="en-US" sz="2200" u="sng" dirty="0">
                <a:solidFill>
                  <a:srgbClr val="0A1F61"/>
                </a:solidFill>
                <a:cs typeface="Tajawal ExtraBold" panose="00000800000000000000" pitchFamily="2" charset="-78"/>
              </a:rPr>
              <a:t>significantly effective in preparing a productive response.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organizations becoming more and more technology and business driven, they become more prone to attacks and threats.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is a direct result of the expanding dependence on networks, systems, programs, social media, and information globally.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in turn makes data breaches an increasingly common affair in cyberspace.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Cyber-attacks may have a negative business sway, and these frequently emerge from deficiently secured information.</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215585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234545"/>
            <a:ext cx="750463" cy="67297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0834255" cy="483209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Global connectivity and increased use of cloud services with poor default security parameters often lead to an increased risk of cyber-attacks outside the organization.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risk management may effectively address how access control needs to be complemented by sophisticated cybersecurity professionals, software, and cybersecurity risk management.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sophisticated attacks, it may not be sufficient to bank upon traditional IT professionals and security controls for information security.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an urgent need for sophisticated threat intelligence tools and security programs that may assist in reducing an organization’s cyber risk and potential attack surfaces.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Decision-makers in the organizations must take into account assessments when dealing with third-party vendors.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likewise a need to present risk mitigation techniques and cyber incident response (IR) plans in associations for when a breach may take place. </a:t>
            </a: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Figure 6.1 is a manifestation of how cyber risks may be initiated.</a:t>
            </a:r>
          </a:p>
        </p:txBody>
      </p:sp>
    </p:spTree>
    <p:extLst>
      <p:ext uri="{BB962C8B-B14F-4D97-AF65-F5344CB8AC3E}">
        <p14:creationId xmlns:p14="http://schemas.microsoft.com/office/powerpoint/2010/main" val="1561318989"/>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0834255" cy="769441"/>
          </a:xfrm>
          <a:prstGeom prst="rect">
            <a:avLst/>
          </a:prstGeom>
          <a:noFill/>
        </p:spPr>
        <p:txBody>
          <a:bodyPr wrap="square" rtlCol="0">
            <a:spAutoFit/>
          </a:bodyPr>
          <a:lstStyle/>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pic>
        <p:nvPicPr>
          <p:cNvPr id="12" name="Picture 11">
            <a:extLst>
              <a:ext uri="{FF2B5EF4-FFF2-40B4-BE49-F238E27FC236}">
                <a16:creationId xmlns:a16="http://schemas.microsoft.com/office/drawing/2014/main" id="{2314EAD9-0201-5D96-CBAE-38856F087B44}"/>
              </a:ext>
            </a:extLst>
          </p:cNvPr>
          <p:cNvPicPr>
            <a:picLocks noChangeAspect="1"/>
          </p:cNvPicPr>
          <p:nvPr/>
        </p:nvPicPr>
        <p:blipFill>
          <a:blip r:embed="rId6"/>
          <a:stretch>
            <a:fillRect/>
          </a:stretch>
        </p:blipFill>
        <p:spPr>
          <a:xfrm>
            <a:off x="2411896" y="1468583"/>
            <a:ext cx="7013169" cy="5019582"/>
          </a:xfrm>
          <a:prstGeom prst="rect">
            <a:avLst/>
          </a:prstGeom>
        </p:spPr>
      </p:pic>
    </p:spTree>
    <p:extLst>
      <p:ext uri="{BB962C8B-B14F-4D97-AF65-F5344CB8AC3E}">
        <p14:creationId xmlns:p14="http://schemas.microsoft.com/office/powerpoint/2010/main" val="382552601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123709"/>
            <a:ext cx="874061" cy="783812"/>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678872" y="1610200"/>
            <a:ext cx="10834255"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Threat Agent might be characterized as an individual or group that can exhibit a threat. </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necessary to </a:t>
            </a:r>
            <a:r>
              <a:rPr lang="en-US" sz="2200" b="1" dirty="0">
                <a:solidFill>
                  <a:srgbClr val="0A1F61"/>
                </a:solidFill>
                <a:cs typeface="Tajawal ExtraBold" panose="00000800000000000000" pitchFamily="2" charset="-78"/>
              </a:rPr>
              <a:t>determine</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who could exploit the assets of an organization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how they might use them </a:t>
            </a:r>
            <a:r>
              <a:rPr lang="en-US" sz="2200" dirty="0">
                <a:solidFill>
                  <a:srgbClr val="0A1F61"/>
                </a:solidFill>
                <a:cs typeface="Tajawal ExtraBold" panose="00000800000000000000" pitchFamily="2" charset="-78"/>
              </a:rPr>
              <a:t>against the organization. Therefore, a threat agent may also be thought of as a technique utilized in penetrating the security of an office, operation, or framework by abusing a weakness. </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 threats </a:t>
            </a:r>
            <a:r>
              <a:rPr lang="en-US" sz="2200" dirty="0">
                <a:solidFill>
                  <a:srgbClr val="0A1F61"/>
                </a:solidFill>
                <a:cs typeface="Tajawal ExtraBold" panose="00000800000000000000" pitchFamily="2" charset="-78"/>
              </a:rPr>
              <a:t>are cybersecurity circumstances or events that are capable of causing harm by way of their outcome. </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very common threat is a social-engineering or phishing attack.</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threats are actualized by threat actors. These threat actors may be individuals or entities who have the potential to initiate a threat.</a:t>
            </a:r>
            <a:endParaRPr lang="ar-JO"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Although natural disasters, and other environmental and political events, may often constitute threats, they are not considered threat actors.</a:t>
            </a:r>
          </a:p>
        </p:txBody>
      </p:sp>
    </p:spTree>
    <p:extLst>
      <p:ext uri="{BB962C8B-B14F-4D97-AF65-F5344CB8AC3E}">
        <p14:creationId xmlns:p14="http://schemas.microsoft.com/office/powerpoint/2010/main" val="397916480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206836"/>
            <a:ext cx="727821" cy="652672"/>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443341" y="1527554"/>
            <a:ext cx="11297601" cy="4770537"/>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Some </a:t>
            </a:r>
            <a:r>
              <a:rPr lang="en-US" sz="2200" b="1" dirty="0">
                <a:solidFill>
                  <a:srgbClr val="0A1F61"/>
                </a:solidFill>
                <a:cs typeface="Tajawal ExtraBold" panose="00000800000000000000" pitchFamily="2" charset="-78"/>
              </a:rPr>
              <a:t>basic threat actors </a:t>
            </a:r>
            <a:r>
              <a:rPr lang="en-US" sz="2200" dirty="0">
                <a:solidFill>
                  <a:srgbClr val="0A1F61"/>
                </a:solidFill>
                <a:cs typeface="Tajawal ExtraBold" panose="00000800000000000000" pitchFamily="2" charset="-78"/>
              </a:rPr>
              <a:t>are monetarily propelled lawbreakers (cybercriminals), </a:t>
            </a:r>
            <a:r>
              <a:rPr lang="en-US" sz="2200" u="sng" dirty="0">
                <a:solidFill>
                  <a:srgbClr val="0A1F61"/>
                </a:solidFill>
                <a:cs typeface="Tajawal ExtraBold" panose="00000800000000000000" pitchFamily="2" charset="-78"/>
              </a:rPr>
              <a:t>politically</a:t>
            </a:r>
            <a:r>
              <a:rPr lang="en-US" sz="2200" dirty="0">
                <a:solidFill>
                  <a:srgbClr val="0A1F61"/>
                </a:solidFill>
                <a:cs typeface="Tajawal ExtraBold" panose="00000800000000000000" pitchFamily="2" charset="-78"/>
              </a:rPr>
              <a:t> spurred activists, n</a:t>
            </a:r>
            <a:r>
              <a:rPr lang="en-US" sz="2200" u="sng" dirty="0">
                <a:solidFill>
                  <a:srgbClr val="0A1F61"/>
                </a:solidFill>
                <a:cs typeface="Tajawal ExtraBold" panose="00000800000000000000" pitchFamily="2" charset="-78"/>
              </a:rPr>
              <a:t>ation-states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competitors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an office environment, </a:t>
            </a:r>
            <a:r>
              <a:rPr lang="en-US" sz="2200" u="sng" dirty="0">
                <a:solidFill>
                  <a:srgbClr val="0A1F61"/>
                </a:solidFill>
                <a:cs typeface="Tajawal ExtraBold" panose="00000800000000000000" pitchFamily="2" charset="-78"/>
              </a:rPr>
              <a:t>careless employees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disgruntled employees </a:t>
            </a:r>
            <a:r>
              <a:rPr lang="en-US" sz="2200" dirty="0">
                <a:solidFill>
                  <a:srgbClr val="0A1F61"/>
                </a:solidFill>
                <a:cs typeface="Tajawal ExtraBold" panose="00000800000000000000" pitchFamily="2" charset="-78"/>
              </a:rPr>
              <a:t>are threat actors.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Vulnerabilities consider as a weaknesses in a system that have the potential to make threat results conceivable and are possibly significantly riskier.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single vulnerability is enough to exploit a system. Consider a simple structured query language (SQL) Injection attack that could give an assailant full command over delicate information.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Instances of basic vulnerability are SQL injection, Cross-site Scripting, server misconfigurations, delicate information communicated in plaintext, and that is just the beginning.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Ordinarily, risks are mistaken for threats despite the fact that there is a slight contrast between them.</a:t>
            </a:r>
          </a:p>
        </p:txBody>
      </p:sp>
    </p:spTree>
    <p:extLst>
      <p:ext uri="{BB962C8B-B14F-4D97-AF65-F5344CB8AC3E}">
        <p14:creationId xmlns:p14="http://schemas.microsoft.com/office/powerpoint/2010/main" val="12747498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08" y="6068292"/>
            <a:ext cx="880635" cy="78970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81891" y="1610200"/>
            <a:ext cx="11159051" cy="486287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cybersecurity risk </a:t>
            </a:r>
            <a:r>
              <a:rPr lang="en-US" sz="2200" dirty="0">
                <a:solidFill>
                  <a:srgbClr val="0A1F61"/>
                </a:solidFill>
                <a:cs typeface="Tajawal ExtraBold" panose="00000800000000000000" pitchFamily="2" charset="-78"/>
              </a:rPr>
              <a:t>may be a combination of a </a:t>
            </a:r>
            <a:r>
              <a:rPr lang="en-US" sz="2200" u="sng" dirty="0">
                <a:solidFill>
                  <a:srgbClr val="0A1F61"/>
                </a:solidFill>
                <a:cs typeface="Tajawal ExtraBold" panose="00000800000000000000" pitchFamily="2" charset="-78"/>
              </a:rPr>
              <a:t>threat probability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loss/impact</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loss impact is usually in the financial terms, however, evaluating a breach is not easy.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Essentially, this translates to the following:</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algn="ctr"/>
            <a:r>
              <a:rPr lang="en-US" sz="2200" dirty="0">
                <a:solidFill>
                  <a:srgbClr val="0A1F61"/>
                </a:solidFill>
                <a:cs typeface="Tajawal ExtraBold" panose="00000800000000000000" pitchFamily="2" charset="-78"/>
              </a:rPr>
              <a:t>Risk = Threat Probability × Potential Loss</a:t>
            </a:r>
          </a:p>
          <a:p>
            <a:pPr algn="just"/>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situation of risk must be avoided due to the losses that result from that scenario.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Let us consider a hypothetical example showing that the risk construction is a given scenario.</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very common vulnerability is </a:t>
            </a:r>
            <a:r>
              <a:rPr lang="en-US" sz="2200" b="1" dirty="0">
                <a:solidFill>
                  <a:srgbClr val="0A1F61"/>
                </a:solidFill>
                <a:cs typeface="Tajawal ExtraBold" panose="00000800000000000000" pitchFamily="2" charset="-78"/>
              </a:rPr>
              <a:t>SQL Injection</a:t>
            </a:r>
            <a:r>
              <a:rPr lang="en-US" sz="2200" dirty="0">
                <a:solidFill>
                  <a:srgbClr val="0A1F61"/>
                </a:solidFill>
                <a:cs typeface="Tajawal ExtraBold" panose="00000800000000000000" pitchFamily="2" charset="-78"/>
              </a:rPr>
              <a:t>, which enables </a:t>
            </a:r>
            <a:r>
              <a:rPr lang="en-US" sz="2200" u="sng" dirty="0">
                <a:solidFill>
                  <a:srgbClr val="0A1F61"/>
                </a:solidFill>
                <a:cs typeface="Tajawal ExtraBold" panose="00000800000000000000" pitchFamily="2" charset="-78"/>
              </a:rPr>
              <a:t>data theft</a:t>
            </a:r>
            <a:r>
              <a:rPr lang="en-US" sz="2200" dirty="0">
                <a:solidFill>
                  <a:srgbClr val="0A1F61"/>
                </a:solidFill>
                <a:cs typeface="Tajawal ExtraBold" panose="00000800000000000000" pitchFamily="2" charset="-78"/>
              </a:rPr>
              <a:t>, which is a significant threat.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Attackers who are motivated financially could serve as </a:t>
            </a:r>
            <a:r>
              <a:rPr lang="en-US" sz="2200" b="1" dirty="0">
                <a:solidFill>
                  <a:srgbClr val="0A1F61"/>
                </a:solidFill>
                <a:cs typeface="Tajawal ExtraBold" panose="00000800000000000000" pitchFamily="2" charset="-78"/>
              </a:rPr>
              <a:t>threat actors </a:t>
            </a:r>
            <a:r>
              <a:rPr lang="en-US" sz="2200" dirty="0">
                <a:solidFill>
                  <a:srgbClr val="0A1F61"/>
                </a:solidFill>
                <a:cs typeface="Tajawal ExtraBold" panose="00000800000000000000" pitchFamily="2" charset="-78"/>
              </a:rPr>
              <a:t>here.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Also, the loss of sensitive data will not only impact the </a:t>
            </a:r>
            <a:r>
              <a:rPr lang="en-US" sz="2200" u="sng" dirty="0">
                <a:solidFill>
                  <a:srgbClr val="0A1F61"/>
                </a:solidFill>
                <a:cs typeface="Tajawal ExtraBold" panose="00000800000000000000" pitchFamily="2" charset="-78"/>
              </a:rPr>
              <a:t>organization in monetary terms</a:t>
            </a:r>
            <a:r>
              <a:rPr lang="en-US" sz="2200" dirty="0">
                <a:solidFill>
                  <a:srgbClr val="0A1F61"/>
                </a:solidFill>
                <a:cs typeface="Tajawal ExtraBold" panose="00000800000000000000" pitchFamily="2" charset="-78"/>
              </a:rPr>
              <a:t>, but will also affect its </a:t>
            </a:r>
            <a:r>
              <a:rPr lang="en-US" sz="2200" u="sng" dirty="0">
                <a:solidFill>
                  <a:srgbClr val="0A1F61"/>
                </a:solidFill>
                <a:cs typeface="Tajawal ExtraBold" panose="00000800000000000000" pitchFamily="2" charset="-78"/>
              </a:rPr>
              <a:t>reputation</a:t>
            </a:r>
            <a:r>
              <a:rPr lang="en-US" sz="22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205697070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08" y="5915892"/>
            <a:ext cx="591999" cy="96941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6.1 INTRODUCTION TO CYBER RISKS</a:t>
            </a:r>
          </a:p>
        </p:txBody>
      </p:sp>
      <p:sp>
        <p:nvSpPr>
          <p:cNvPr id="9" name="TextBox 8"/>
          <p:cNvSpPr txBox="1"/>
          <p:nvPr/>
        </p:nvSpPr>
        <p:spPr>
          <a:xfrm>
            <a:off x="554181" y="1554780"/>
            <a:ext cx="11159051" cy="4216539"/>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may be effective in the </a:t>
            </a:r>
            <a:r>
              <a:rPr lang="en-US" sz="2200" u="sng" dirty="0">
                <a:solidFill>
                  <a:srgbClr val="0A1F61"/>
                </a:solidFill>
                <a:cs typeface="Tajawal ExtraBold" panose="00000800000000000000" pitchFamily="2" charset="-78"/>
              </a:rPr>
              <a:t>prevention and mitigation </a:t>
            </a:r>
            <a:r>
              <a:rPr lang="en-US" sz="2200" dirty="0">
                <a:solidFill>
                  <a:srgbClr val="0A1F61"/>
                </a:solidFill>
                <a:cs typeface="Tajawal ExtraBold" panose="00000800000000000000" pitchFamily="2" charset="-78"/>
              </a:rPr>
              <a:t>of </a:t>
            </a:r>
            <a:r>
              <a:rPr lang="en-US" sz="2200" u="sng" dirty="0">
                <a:solidFill>
                  <a:srgbClr val="0A1F61"/>
                </a:solidFill>
                <a:cs typeface="Tajawal ExtraBold" panose="00000800000000000000" pitchFamily="2" charset="-78"/>
              </a:rPr>
              <a:t>security breaches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Effective risk assessment and risk management rely on good understanding. It takes into account designing efficient security solutions based on threat intelligence, and may also be responsible for building a viable security strategy and a cybersecurity system.</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Threat agents may be responsible for generating threats which often leads to vulnerabilities being exploited.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Once vulnerabilities are exploited, it leads to cyber risk.</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 risks have the capability to damage assets, and this may lead to exposure.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calls for safeguarding the system, which may be performed using countermeasures.</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9433389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11896" y="674866"/>
            <a:ext cx="732845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6.1 INTRODUCTION TO CYBER RISKS</a:t>
            </a:r>
          </a:p>
        </p:txBody>
      </p:sp>
      <p:sp>
        <p:nvSpPr>
          <p:cNvPr id="9" name="TextBox 8"/>
          <p:cNvSpPr txBox="1"/>
          <p:nvPr/>
        </p:nvSpPr>
        <p:spPr>
          <a:xfrm>
            <a:off x="581891" y="1610200"/>
            <a:ext cx="10834255" cy="769441"/>
          </a:xfrm>
          <a:prstGeom prst="rect">
            <a:avLst/>
          </a:prstGeom>
          <a:noFill/>
        </p:spPr>
        <p:txBody>
          <a:bodyPr wrap="square" rtlCol="0">
            <a:spAutoFit/>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1200" cap="none" spc="0" normalizeH="0" baseline="0" noProof="0" dirty="0">
              <a:ln>
                <a:noFill/>
              </a:ln>
              <a:solidFill>
                <a:srgbClr val="0A1F61"/>
              </a:solidFill>
              <a:effectLst/>
              <a:uLnTx/>
              <a:uFillTx/>
              <a:latin typeface="Calibri" panose="020F0502020204030204"/>
              <a:ea typeface="+mn-ea"/>
              <a:cs typeface="Tajawal ExtraBold" panose="00000800000000000000" pitchFamily="2" charset="-78"/>
            </a:endParaRPr>
          </a:p>
        </p:txBody>
      </p:sp>
      <p:pic>
        <p:nvPicPr>
          <p:cNvPr id="12" name="Picture 11">
            <a:extLst>
              <a:ext uri="{FF2B5EF4-FFF2-40B4-BE49-F238E27FC236}">
                <a16:creationId xmlns:a16="http://schemas.microsoft.com/office/drawing/2014/main" id="{2314EAD9-0201-5D96-CBAE-38856F087B44}"/>
              </a:ext>
            </a:extLst>
          </p:cNvPr>
          <p:cNvPicPr>
            <a:picLocks noChangeAspect="1"/>
          </p:cNvPicPr>
          <p:nvPr/>
        </p:nvPicPr>
        <p:blipFill>
          <a:blip r:embed="rId6"/>
          <a:stretch>
            <a:fillRect/>
          </a:stretch>
        </p:blipFill>
        <p:spPr>
          <a:xfrm>
            <a:off x="2411896" y="1468583"/>
            <a:ext cx="7013169" cy="5019582"/>
          </a:xfrm>
          <a:prstGeom prst="rect">
            <a:avLst/>
          </a:prstGeom>
        </p:spPr>
      </p:pic>
    </p:spTree>
    <p:extLst>
      <p:ext uri="{BB962C8B-B14F-4D97-AF65-F5344CB8AC3E}">
        <p14:creationId xmlns:p14="http://schemas.microsoft.com/office/powerpoint/2010/main" val="122217191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248399"/>
            <a:ext cx="735013" cy="659121"/>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6.2 CYBER ATTACKS AND THEIR BUSINESS SIGNIFICANCE</a:t>
            </a:r>
          </a:p>
        </p:txBody>
      </p:sp>
      <p:sp>
        <p:nvSpPr>
          <p:cNvPr id="9" name="TextBox 8"/>
          <p:cNvSpPr txBox="1"/>
          <p:nvPr/>
        </p:nvSpPr>
        <p:spPr>
          <a:xfrm>
            <a:off x="401781" y="1651760"/>
            <a:ext cx="11429999" cy="443198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Regardless of being helpful, numerous </a:t>
            </a:r>
            <a:r>
              <a:rPr lang="en-US" sz="2200" b="1" dirty="0">
                <a:solidFill>
                  <a:srgbClr val="0A1F61"/>
                </a:solidFill>
                <a:cs typeface="Tajawal ExtraBold" panose="00000800000000000000" pitchFamily="2" charset="-78"/>
              </a:rPr>
              <a:t>IT arrangements </a:t>
            </a:r>
            <a:r>
              <a:rPr lang="en-US" sz="2200" dirty="0">
                <a:solidFill>
                  <a:srgbClr val="0A1F61"/>
                </a:solidFill>
                <a:cs typeface="Tajawal ExtraBold" panose="00000800000000000000" pitchFamily="2" charset="-78"/>
              </a:rPr>
              <a:t>are </a:t>
            </a:r>
            <a:r>
              <a:rPr lang="en-US" sz="2200" u="sng" dirty="0">
                <a:solidFill>
                  <a:srgbClr val="0A1F61"/>
                </a:solidFill>
                <a:cs typeface="Tajawal ExtraBold" panose="00000800000000000000" pitchFamily="2" charset="-78"/>
              </a:rPr>
              <a:t>lacking for giving cyber-attack assurance from complex attacks </a:t>
            </a:r>
            <a:r>
              <a:rPr lang="en-US" sz="2200" dirty="0">
                <a:solidFill>
                  <a:srgbClr val="0A1F61"/>
                </a:solidFill>
                <a:cs typeface="Tajawal ExtraBold" panose="00000800000000000000" pitchFamily="2" charset="-78"/>
              </a:rPr>
              <a:t>and </a:t>
            </a:r>
            <a:r>
              <a:rPr lang="en-US" sz="2200" u="sng" dirty="0">
                <a:solidFill>
                  <a:srgbClr val="0A1F61"/>
                </a:solidFill>
                <a:cs typeface="Tajawal ExtraBold" panose="00000800000000000000" pitchFamily="2" charset="-78"/>
              </a:rPr>
              <a:t>poor configuration</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the uncontrolled multiplication of innovation and growth of technology, there is more unapproved access to the organization than ever before.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a tremendous increase in information provided to third parties by means of supply chains, customers, and other providers.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organizations increasingly storing, organizations are progressively storing enormous volumes of personally identifiable information (PII). For this, they are depending on external cloud providers that should be designed accurately so as to adequately secure information.</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leads to added risk; additionally, there is an increase in the number of devices that are always connected in data exchange.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3856513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6.2 CYBER ATTACKS AND THEIR BUSINESS SIGNIFICANCE</a:t>
            </a:r>
          </a:p>
        </p:txBody>
      </p:sp>
      <p:sp>
        <p:nvSpPr>
          <p:cNvPr id="9" name="TextBox 8"/>
          <p:cNvSpPr txBox="1"/>
          <p:nvPr/>
        </p:nvSpPr>
        <p:spPr>
          <a:xfrm>
            <a:off x="581891" y="1610200"/>
            <a:ext cx="11319164" cy="507831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With organizations globalizing and the web of employees, customers, and third-party vendors increasing, there is also an increase in expectations of instant access to information.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Consumers expect instant real-time access to data from anywhere. The consequence is an exponential increment in the attack surface for malware, weaknesses, and every other exploit.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Unexpected cyber threats may emerge from threatening unfamiliar powers, contenders, organized hackers, insiders, poor configuration, and third-party vendors.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makes organizations rely on software that may not only assist their third-party vendors but can also continuously monitor for data breaches. The need of recognizing, tending to, and conveying a </a:t>
            </a:r>
            <a:r>
              <a:rPr lang="en-US" sz="2200" u="sng" dirty="0">
                <a:solidFill>
                  <a:srgbClr val="0A1F61"/>
                </a:solidFill>
                <a:cs typeface="Tajawal ExtraBold" panose="00000800000000000000" pitchFamily="2" charset="-78"/>
              </a:rPr>
              <a:t>potential breach </a:t>
            </a:r>
            <a:r>
              <a:rPr lang="en-US" sz="2200" dirty="0">
                <a:solidFill>
                  <a:srgbClr val="0A1F61"/>
                </a:solidFill>
                <a:cs typeface="Tajawal ExtraBold" panose="00000800000000000000" pitchFamily="2" charset="-78"/>
              </a:rPr>
              <a:t>is more </a:t>
            </a:r>
            <a:r>
              <a:rPr lang="en-US" sz="2200" u="sng" dirty="0">
                <a:solidFill>
                  <a:srgbClr val="0A1F61"/>
                </a:solidFill>
                <a:cs typeface="Tajawal ExtraBold" panose="00000800000000000000" pitchFamily="2" charset="-78"/>
              </a:rPr>
              <a:t>noteworthy</a:t>
            </a:r>
            <a:r>
              <a:rPr lang="en-US" sz="2200" dirty="0">
                <a:solidFill>
                  <a:srgbClr val="0A1F61"/>
                </a:solidFill>
                <a:cs typeface="Tajawal ExtraBold" panose="00000800000000000000" pitchFamily="2" charset="-78"/>
              </a:rPr>
              <a:t> than the preventive estimation of customary, repetitive IT security controls.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Data breaches have a massive, negative business impact. This is because of the insufficiently protected data. </a:t>
            </a:r>
          </a:p>
          <a:p>
            <a:pPr marL="342900" indent="-342900" algn="just">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9426177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6080423"/>
            <a:ext cx="922331" cy="8270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6.2 CYBER ATTACKS AND THEIR BUSINESS SIGNIFICANCE</a:t>
            </a:r>
          </a:p>
        </p:txBody>
      </p:sp>
      <p:sp>
        <p:nvSpPr>
          <p:cNvPr id="9" name="TextBox 8"/>
          <p:cNvSpPr txBox="1"/>
          <p:nvPr/>
        </p:nvSpPr>
        <p:spPr>
          <a:xfrm>
            <a:off x="581891" y="1610200"/>
            <a:ext cx="11319164" cy="527836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good risk management strategy </a:t>
            </a:r>
            <a:r>
              <a:rPr lang="en-US" sz="2200" dirty="0">
                <a:solidFill>
                  <a:srgbClr val="0A1F61"/>
                </a:solidFill>
                <a:cs typeface="Tajawal ExtraBold" panose="00000800000000000000" pitchFamily="2" charset="-78"/>
              </a:rPr>
              <a:t>is </a:t>
            </a:r>
            <a:r>
              <a:rPr lang="en-US" sz="2200" u="sng" dirty="0">
                <a:solidFill>
                  <a:srgbClr val="0A1F61"/>
                </a:solidFill>
                <a:cs typeface="Tajawal ExtraBold" panose="00000800000000000000" pitchFamily="2" charset="-78"/>
              </a:rPr>
              <a:t>external monitoring of risks through third and 4th-party </a:t>
            </a:r>
            <a:r>
              <a:rPr lang="en-US" sz="2200" dirty="0">
                <a:solidFill>
                  <a:srgbClr val="0A1F61"/>
                </a:solidFill>
                <a:cs typeface="Tajawal ExtraBold" panose="00000800000000000000" pitchFamily="2" charset="-78"/>
              </a:rPr>
              <a:t>vendor risk assessments. But, there is also a need for a comprehensive IT security management, without which an organization is prone to financial, legal, and reputational risk.</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Cybercrimes are additionally known to target businesses.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Emerging new technologies based on IoT give rise to some of the biggest cyber threats.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As the network keeps on expanding and more devices are added to the network for developing greater connectivity, cyber risks also increase. Thus security measures need to evolve, too.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Some common reasons </a:t>
            </a:r>
            <a:r>
              <a:rPr lang="en-US" sz="2200" b="1" u="sng" dirty="0">
                <a:solidFill>
                  <a:srgbClr val="0A1F61"/>
                </a:solidFill>
                <a:cs typeface="Tajawal ExtraBold" panose="00000800000000000000" pitchFamily="2" charset="-78"/>
              </a:rPr>
              <a:t>why businesses fall victim to cyber-attacks </a:t>
            </a:r>
            <a:r>
              <a:rPr lang="en-US" sz="2200" u="sng" dirty="0">
                <a:solidFill>
                  <a:srgbClr val="0A1F61"/>
                </a:solidFill>
                <a:cs typeface="Tajawal ExtraBold" panose="00000800000000000000" pitchFamily="2" charset="-78"/>
              </a:rPr>
              <a:t>are as follows:</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800100" lvl="1" indent="-342900" algn="just">
              <a:lnSpc>
                <a:spcPct val="150000"/>
              </a:lnSpc>
              <a:buFont typeface="Wingdings" panose="05000000000000000000" pitchFamily="2" charset="2"/>
              <a:buChar char="§"/>
            </a:pPr>
            <a:r>
              <a:rPr lang="en-US" sz="2200" dirty="0">
                <a:solidFill>
                  <a:srgbClr val="0A1F61"/>
                </a:solidFill>
                <a:cs typeface="Tajawal ExtraBold" panose="00000800000000000000" pitchFamily="2" charset="-78"/>
              </a:rPr>
              <a:t>Staff shortcomings may make an organization vulnerable.</a:t>
            </a:r>
          </a:p>
          <a:p>
            <a:pPr marL="800100" lvl="1" indent="-342900" algn="just">
              <a:lnSpc>
                <a:spcPct val="150000"/>
              </a:lnSpc>
              <a:buFont typeface="Wingdings" panose="05000000000000000000" pitchFamily="2" charset="2"/>
              <a:buChar char="§"/>
            </a:pPr>
            <a:r>
              <a:rPr lang="en-US" sz="2200" dirty="0">
                <a:solidFill>
                  <a:srgbClr val="0A1F61"/>
                </a:solidFill>
                <a:cs typeface="Tajawal ExtraBold" panose="00000800000000000000" pitchFamily="2" charset="-78"/>
              </a:rPr>
              <a:t>Cloud computing provokes security.</a:t>
            </a:r>
          </a:p>
          <a:p>
            <a:pPr marL="800100" lvl="1" indent="-342900" algn="just">
              <a:lnSpc>
                <a:spcPct val="150000"/>
              </a:lnSpc>
              <a:buFont typeface="Wingdings" panose="05000000000000000000" pitchFamily="2" charset="2"/>
              <a:buChar char="§"/>
            </a:pPr>
            <a:r>
              <a:rPr lang="en-US" sz="2200" dirty="0">
                <a:solidFill>
                  <a:srgbClr val="0A1F61"/>
                </a:solidFill>
                <a:cs typeface="Tajawal ExtraBold" panose="00000800000000000000" pitchFamily="2" charset="-78"/>
              </a:rPr>
              <a:t>Ransomware can infiltrate networks.</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1824363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6.3 KEY CYBER RISKS AND THREATS</a:t>
            </a:r>
          </a:p>
        </p:txBody>
      </p:sp>
      <p:sp>
        <p:nvSpPr>
          <p:cNvPr id="9" name="TextBox 8"/>
          <p:cNvSpPr txBox="1"/>
          <p:nvPr/>
        </p:nvSpPr>
        <p:spPr>
          <a:xfrm>
            <a:off x="263236" y="1554780"/>
            <a:ext cx="11596253" cy="486287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is applicable to all systems that contribute to an organizations business operations and objectives. Also applied to an organizations compliance with regulations and laws.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Organizations plans and actualize cybersecurity controls for ensuring the integrity, confidentiality, and availability of information assets.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Cyberattacks, they may be committed as financial frauds, data theft, activist causes, and upset basic infrastructure.</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common </a:t>
            </a:r>
            <a:r>
              <a:rPr lang="en-US" sz="2200" b="1" u="sng" dirty="0">
                <a:solidFill>
                  <a:srgbClr val="0A1F61"/>
                </a:solidFill>
                <a:cs typeface="Tajawal ExtraBold" panose="00000800000000000000" pitchFamily="2" charset="-78"/>
              </a:rPr>
              <a:t>sources of cyber threats </a:t>
            </a:r>
            <a:r>
              <a:rPr lang="en-US" sz="2200" u="sng" dirty="0">
                <a:solidFill>
                  <a:srgbClr val="0A1F61"/>
                </a:solidFill>
                <a:cs typeface="Tajawal ExtraBold" panose="00000800000000000000" pitchFamily="2" charset="-78"/>
              </a:rPr>
              <a:t>are as follows: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Nation-states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Cybercriminals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Hacktivists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Insiders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Service providers</a:t>
            </a:r>
          </a:p>
          <a:p>
            <a:pPr marL="1257300" lvl="2" indent="-342900" algn="just">
              <a:buFont typeface="Arial" panose="020B0604020202020204" pitchFamily="34" charset="0"/>
              <a:buChar char="•"/>
            </a:pPr>
            <a:r>
              <a:rPr lang="en-US" sz="2200" dirty="0">
                <a:solidFill>
                  <a:srgbClr val="0A1F61"/>
                </a:solidFill>
                <a:cs typeface="Tajawal ExtraBold" panose="00000800000000000000" pitchFamily="2" charset="-78"/>
              </a:rPr>
              <a:t>Developers of substandard products and services</a:t>
            </a:r>
          </a:p>
        </p:txBody>
      </p:sp>
    </p:spTree>
    <p:extLst>
      <p:ext uri="{BB962C8B-B14F-4D97-AF65-F5344CB8AC3E}">
        <p14:creationId xmlns:p14="http://schemas.microsoft.com/office/powerpoint/2010/main" val="277693113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6.3 KEY CYBER RISKS AND THREATS</a:t>
            </a:r>
          </a:p>
        </p:txBody>
      </p:sp>
      <p:sp>
        <p:nvSpPr>
          <p:cNvPr id="9" name="TextBox 8"/>
          <p:cNvSpPr txBox="1"/>
          <p:nvPr/>
        </p:nvSpPr>
        <p:spPr>
          <a:xfrm>
            <a:off x="471051" y="1527070"/>
            <a:ext cx="11443858" cy="4985980"/>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To understand the </a:t>
            </a:r>
            <a:r>
              <a:rPr lang="en-US" sz="2200" b="1" dirty="0">
                <a:solidFill>
                  <a:srgbClr val="0A1F61"/>
                </a:solidFill>
                <a:cs typeface="Tajawal ExtraBold" panose="00000800000000000000" pitchFamily="2" charset="-78"/>
              </a:rPr>
              <a:t>cyber risk profile of an organization</a:t>
            </a:r>
            <a:r>
              <a:rPr lang="en-US" sz="2200" dirty="0">
                <a:solidFill>
                  <a:srgbClr val="0A1F61"/>
                </a:solidFill>
                <a:cs typeface="Tajawal ExtraBold" panose="00000800000000000000" pitchFamily="2" charset="-78"/>
              </a:rPr>
              <a:t>, it is necessary to </a:t>
            </a:r>
            <a:r>
              <a:rPr lang="en-US" sz="2200" u="sng" dirty="0">
                <a:solidFill>
                  <a:srgbClr val="0A1F61"/>
                </a:solidFill>
                <a:cs typeface="Tajawal ExtraBold" panose="00000800000000000000" pitchFamily="2" charset="-78"/>
              </a:rPr>
              <a:t>identify the kind of information </a:t>
            </a:r>
            <a:r>
              <a:rPr lang="en-US" sz="2200" dirty="0">
                <a:solidFill>
                  <a:srgbClr val="0A1F61"/>
                </a:solidFill>
                <a:cs typeface="Tajawal ExtraBold" panose="00000800000000000000" pitchFamily="2" charset="-78"/>
              </a:rPr>
              <a:t>that would be </a:t>
            </a:r>
            <a:r>
              <a:rPr lang="en-US" sz="2200" u="sng" dirty="0">
                <a:solidFill>
                  <a:srgbClr val="0A1F61"/>
                </a:solidFill>
                <a:cs typeface="Tajawal ExtraBold" panose="00000800000000000000" pitchFamily="2" charset="-78"/>
              </a:rPr>
              <a:t>valuable to outsiders</a:t>
            </a:r>
            <a:r>
              <a:rPr lang="en-US" sz="2200" dirty="0">
                <a:solidFill>
                  <a:srgbClr val="0A1F61"/>
                </a:solidFill>
                <a:cs typeface="Tajawal ExtraBold" panose="00000800000000000000" pitchFamily="2" charset="-78"/>
              </a:rPr>
              <a:t>. Hackers target data that can cause critical disturbance.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important to know the data has the </a:t>
            </a:r>
            <a:r>
              <a:rPr lang="en-US" sz="2200" u="sng" dirty="0">
                <a:solidFill>
                  <a:srgbClr val="0A1F61"/>
                </a:solidFill>
                <a:cs typeface="Tajawal ExtraBold" panose="00000800000000000000" pitchFamily="2" charset="-78"/>
              </a:rPr>
              <a:t>capability of causing monetary or reputational harm </a:t>
            </a:r>
            <a:r>
              <a:rPr lang="en-US" sz="2200" dirty="0">
                <a:solidFill>
                  <a:srgbClr val="0A1F61"/>
                </a:solidFill>
                <a:cs typeface="Tajawal ExtraBold" panose="00000800000000000000" pitchFamily="2" charset="-78"/>
              </a:rPr>
              <a:t>to the organization if it somehow happened to be obtained or made open.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One such information is </a:t>
            </a:r>
            <a:r>
              <a:rPr lang="en-US" sz="2200" b="1" dirty="0">
                <a:solidFill>
                  <a:srgbClr val="0A1F61"/>
                </a:solidFill>
                <a:cs typeface="Tajawal ExtraBold" panose="00000800000000000000" pitchFamily="2" charset="-78"/>
              </a:rPr>
              <a:t>PII</a:t>
            </a:r>
            <a:r>
              <a:rPr lang="en-US" sz="2200" dirty="0">
                <a:solidFill>
                  <a:srgbClr val="0A1F61"/>
                </a:solidFill>
                <a:cs typeface="Tajawal ExtraBold" panose="00000800000000000000" pitchFamily="2" charset="-78"/>
              </a:rPr>
              <a:t> that includes names, social security numbers, and biometric records.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The following may be considered as </a:t>
            </a:r>
            <a:r>
              <a:rPr lang="en-US" sz="2200" b="1" u="sng" dirty="0">
                <a:solidFill>
                  <a:srgbClr val="0A1F61"/>
                </a:solidFill>
                <a:cs typeface="Tajawal ExtraBold" panose="00000800000000000000" pitchFamily="2" charset="-78"/>
              </a:rPr>
              <a:t>potential targets to cybercriminals</a:t>
            </a:r>
            <a:r>
              <a:rPr lang="en-US" sz="2200" u="sng" dirty="0">
                <a:solidFill>
                  <a:srgbClr val="0A1F61"/>
                </a:solidFill>
                <a:cs typeface="Tajawal ExtraBold" panose="00000800000000000000" pitchFamily="2" charset="-78"/>
              </a:rPr>
              <a:t>:</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Customer data</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Employee data </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Intellectual property (IP) </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Product quality and safety</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Contract terms and pricing </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Strategic planning</a:t>
            </a:r>
          </a:p>
          <a:p>
            <a:pPr marL="1257300" lvl="2" indent="-342900" algn="just">
              <a:buFont typeface="Arial" panose="020B0604020202020204" pitchFamily="34" charset="0"/>
              <a:buChar char="•"/>
            </a:pPr>
            <a:r>
              <a:rPr lang="en-US" sz="2000" dirty="0">
                <a:solidFill>
                  <a:srgbClr val="0A1F61"/>
                </a:solidFill>
                <a:cs typeface="Tajawal ExtraBold" panose="00000800000000000000" pitchFamily="2" charset="-78"/>
              </a:rPr>
              <a:t>Financial data</a:t>
            </a:r>
          </a:p>
        </p:txBody>
      </p:sp>
    </p:spTree>
    <p:extLst>
      <p:ext uri="{BB962C8B-B14F-4D97-AF65-F5344CB8AC3E}">
        <p14:creationId xmlns:p14="http://schemas.microsoft.com/office/powerpoint/2010/main" val="289955583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6.4 WHO SHOULD OWN CYBERSECURITY RISK?</a:t>
            </a:r>
          </a:p>
        </p:txBody>
      </p:sp>
      <p:sp>
        <p:nvSpPr>
          <p:cNvPr id="9" name="TextBox 8"/>
          <p:cNvSpPr txBox="1"/>
          <p:nvPr/>
        </p:nvSpPr>
        <p:spPr>
          <a:xfrm>
            <a:off x="290944" y="1610200"/>
            <a:ext cx="11596255" cy="5109091"/>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risk management is usually </a:t>
            </a:r>
            <a:r>
              <a:rPr lang="en-US" sz="2200" u="sng" dirty="0">
                <a:solidFill>
                  <a:srgbClr val="0A1F61"/>
                </a:solidFill>
                <a:cs typeface="Tajawal ExtraBold" panose="00000800000000000000" pitchFamily="2" charset="-78"/>
              </a:rPr>
              <a:t>set by leadership which may incorporate an organization’s board of directors in the planning processes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Most organizations will also include a </a:t>
            </a:r>
            <a:r>
              <a:rPr lang="en-US" sz="2200" b="1" dirty="0">
                <a:solidFill>
                  <a:srgbClr val="0A1F61"/>
                </a:solidFill>
                <a:cs typeface="Tajawal ExtraBold" panose="00000800000000000000" pitchFamily="2" charset="-78"/>
              </a:rPr>
              <a:t>Chief Information Security Officer (CISO)</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CISO establishes and maintains the enterprise vision.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CISO plans the strategies and programs to ensure that the information assets and customer data may be adequately protected.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u="sng" dirty="0">
                <a:solidFill>
                  <a:srgbClr val="0A1F61"/>
                </a:solidFill>
                <a:cs typeface="Tajawal ExtraBold" panose="00000800000000000000" pitchFamily="2" charset="-78"/>
              </a:rPr>
              <a:t>Some common </a:t>
            </a:r>
            <a:r>
              <a:rPr lang="en-US" sz="2200" b="1" u="sng" dirty="0">
                <a:solidFill>
                  <a:srgbClr val="0A1F61"/>
                </a:solidFill>
                <a:cs typeface="Tajawal ExtraBold" panose="00000800000000000000" pitchFamily="2" charset="-78"/>
              </a:rPr>
              <a:t>cyber defense operations </a:t>
            </a:r>
            <a:r>
              <a:rPr lang="en-US" sz="2200" u="sng" dirty="0">
                <a:solidFill>
                  <a:srgbClr val="0A1F61"/>
                </a:solidFill>
                <a:cs typeface="Tajawal ExtraBold" panose="00000800000000000000" pitchFamily="2" charset="-78"/>
              </a:rPr>
              <a:t>that are </a:t>
            </a:r>
            <a:r>
              <a:rPr lang="en-US" sz="2200" b="1" u="sng" dirty="0">
                <a:solidFill>
                  <a:srgbClr val="0A1F61"/>
                </a:solidFill>
                <a:cs typeface="Tajawal ExtraBold" panose="00000800000000000000" pitchFamily="2" charset="-78"/>
              </a:rPr>
              <a:t>undertaken by a CISO </a:t>
            </a:r>
            <a:r>
              <a:rPr lang="en-US" sz="2200" u="sng" dirty="0">
                <a:solidFill>
                  <a:srgbClr val="0A1F61"/>
                </a:solidFill>
                <a:cs typeface="Tajawal ExtraBold" panose="00000800000000000000" pitchFamily="2" charset="-78"/>
              </a:rPr>
              <a:t>are as follows: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Administering security procedures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Training and testing</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Maintaining secure device configurations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Up-to-date software</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Vulnerability patches</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Deploying intrusion detection systems and establishing penetration testing</a:t>
            </a:r>
          </a:p>
          <a:p>
            <a:pPr marL="1257300" lvl="2" indent="-342900" algn="just">
              <a:buFont typeface="Wingdings" panose="05000000000000000000" pitchFamily="2" charset="2"/>
              <a:buChar char="§"/>
            </a:pPr>
            <a:r>
              <a:rPr lang="en-US" sz="2000" dirty="0">
                <a:solidFill>
                  <a:srgbClr val="0A1F61"/>
                </a:solidFill>
                <a:cs typeface="Tajawal ExtraBold" panose="00000800000000000000" pitchFamily="2" charset="-78"/>
              </a:rPr>
              <a:t>Configuring secure networks to manage and protect business networks</a:t>
            </a:r>
          </a:p>
        </p:txBody>
      </p:sp>
    </p:spTree>
    <p:extLst>
      <p:ext uri="{BB962C8B-B14F-4D97-AF65-F5344CB8AC3E}">
        <p14:creationId xmlns:p14="http://schemas.microsoft.com/office/powerpoint/2010/main" val="334104037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775" y="6234545"/>
            <a:ext cx="719563" cy="6452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917054" cy="1610200"/>
          </a:xfrm>
          <a:prstGeom prst="rect">
            <a:avLst/>
          </a:prstGeom>
        </p:spPr>
      </p:pic>
      <p:sp>
        <p:nvSpPr>
          <p:cNvPr id="7" name="TextBox 6"/>
          <p:cNvSpPr txBox="1"/>
          <p:nvPr/>
        </p:nvSpPr>
        <p:spPr>
          <a:xfrm>
            <a:off x="2287200" y="661011"/>
            <a:ext cx="7521813" cy="461665"/>
          </a:xfrm>
          <a:prstGeom prst="rect">
            <a:avLst/>
          </a:prstGeom>
          <a:noFill/>
        </p:spPr>
        <p:txBody>
          <a:bodyPr wrap="squar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6.4 WHO SHOULD OWN CYBERSECURITY RISK?</a:t>
            </a:r>
          </a:p>
        </p:txBody>
      </p:sp>
      <p:sp>
        <p:nvSpPr>
          <p:cNvPr id="9" name="TextBox 8"/>
          <p:cNvSpPr txBox="1"/>
          <p:nvPr/>
        </p:nvSpPr>
        <p:spPr>
          <a:xfrm>
            <a:off x="595745" y="1610200"/>
            <a:ext cx="11263746" cy="5001369"/>
          </a:xfrm>
          <a:prstGeom prst="rect">
            <a:avLst/>
          </a:prstGeom>
          <a:noFill/>
        </p:spPr>
        <p:txBody>
          <a:bodyPr wrap="square" rtlCol="0">
            <a:spAutoFit/>
          </a:bodyPr>
          <a:lstStyle/>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Deploying programs that may be useful for data protection and loss prevention</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Deploying programs that will perform system monitoring for risks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Restricting access to least required privilege for employees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Encrypting data when required</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Configuring cloud services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Implementing vulnerability management programs</a:t>
            </a:r>
          </a:p>
          <a:p>
            <a:pPr marL="800100" lvl="1" indent="-342900" algn="just">
              <a:buFont typeface="Wingdings" panose="05000000000000000000" pitchFamily="2" charset="2"/>
              <a:buChar char="§"/>
            </a:pPr>
            <a:r>
              <a:rPr lang="en-US" sz="2000" dirty="0">
                <a:solidFill>
                  <a:srgbClr val="0A1F61"/>
                </a:solidFill>
                <a:cs typeface="Tajawal ExtraBold" panose="00000800000000000000" pitchFamily="2" charset="-78"/>
              </a:rPr>
              <a:t>Recruiting and retaining cybersecurity professionals</a:t>
            </a:r>
          </a:p>
          <a:p>
            <a:pPr marL="800100" lvl="1" indent="-342900" algn="just">
              <a:buFont typeface="Wingdings" panose="05000000000000000000" pitchFamily="2" charset="2"/>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It is significant for all degrees of an organization to comprehend its </a:t>
            </a:r>
            <a:r>
              <a:rPr lang="en-US" sz="2100" u="sng" dirty="0">
                <a:solidFill>
                  <a:srgbClr val="0A1F61"/>
                </a:solidFill>
                <a:cs typeface="Tajawal ExtraBold" panose="00000800000000000000" pitchFamily="2" charset="-78"/>
              </a:rPr>
              <a:t>role in managing cyber risk</a:t>
            </a:r>
            <a:r>
              <a:rPr lang="en-US" sz="21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Since vulnerabilities can come from any employee, it is fundamental to an organization’s IT security to continually educate employees.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The employees must be educated on how to avoid common security pitfalls that may cause data breaches or other cyber incidents.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100" dirty="0">
                <a:solidFill>
                  <a:srgbClr val="0A1F61"/>
                </a:solidFill>
                <a:cs typeface="Tajawal ExtraBold" panose="00000800000000000000" pitchFamily="2" charset="-78"/>
              </a:rPr>
              <a:t>The National Institute of Standards and Technology’s (NIST) cybersecurity framework (CSF) provides some of the best practices to manage cybersecurity risk.</a:t>
            </a: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84626286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8" y="0"/>
            <a:ext cx="11848979" cy="1610200"/>
          </a:xfrm>
          <a:prstGeom prst="rect">
            <a:avLst/>
          </a:prstGeom>
        </p:spPr>
      </p:pic>
      <p:sp>
        <p:nvSpPr>
          <p:cNvPr id="7" name="TextBox 6"/>
          <p:cNvSpPr txBox="1"/>
          <p:nvPr/>
        </p:nvSpPr>
        <p:spPr>
          <a:xfrm>
            <a:off x="2716699" y="653062"/>
            <a:ext cx="9184364" cy="430887"/>
          </a:xfrm>
          <a:prstGeom prst="rect">
            <a:avLst/>
          </a:prstGeom>
          <a:noFill/>
        </p:spPr>
        <p:txBody>
          <a:bodyPr wrap="square" rtlCol="0">
            <a:spAutoFit/>
          </a:bodyPr>
          <a:lstStyle/>
          <a:p>
            <a:r>
              <a:rPr lang="en-US" sz="22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581891" y="1610200"/>
            <a:ext cx="11159051"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Risk identification </a:t>
            </a:r>
            <a:r>
              <a:rPr lang="en-US" sz="2200" dirty="0">
                <a:solidFill>
                  <a:srgbClr val="0A1F61"/>
                </a:solidFill>
                <a:cs typeface="Tajawal ExtraBold" panose="00000800000000000000" pitchFamily="2" charset="-78"/>
              </a:rPr>
              <a:t>the process of identifying and assessing threats to an organization, its operations, and its workforce.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takes into account assessing IT security threats.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These threats may be in the form of malware and ransomware, accidents, natural disasters, and other potentially harmful events. The aim of such threats is to disrupt business operations.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Hence it is important for companies to </a:t>
            </a:r>
            <a:r>
              <a:rPr lang="en-US" sz="2200" u="sng" dirty="0">
                <a:solidFill>
                  <a:srgbClr val="0A1F61"/>
                </a:solidFill>
                <a:cs typeface="Tajawal ExtraBold" panose="00000800000000000000" pitchFamily="2" charset="-78"/>
              </a:rPr>
              <a:t>develop risk management plans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Companies that develop robust risk management plans conveniently minimize the impact of such threats, whenever they occur.</a:t>
            </a:r>
            <a:endParaRPr lang="en-US"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9936151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581891" y="1610200"/>
            <a:ext cx="111590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t>
            </a:r>
            <a:r>
              <a:rPr lang="en-US" sz="2200" b="1" dirty="0">
                <a:solidFill>
                  <a:srgbClr val="0A1F61"/>
                </a:solidFill>
                <a:cs typeface="Tajawal ExtraBold" panose="00000800000000000000" pitchFamily="2" charset="-78"/>
              </a:rPr>
              <a:t>process of risk identification and management </a:t>
            </a:r>
            <a:r>
              <a:rPr lang="en-US" sz="2200" dirty="0">
                <a:solidFill>
                  <a:srgbClr val="0A1F61"/>
                </a:solidFill>
                <a:cs typeface="Tajawal ExtraBold" panose="00000800000000000000" pitchFamily="2" charset="-78"/>
              </a:rPr>
              <a:t>includes </a:t>
            </a:r>
            <a:r>
              <a:rPr lang="en-US" sz="2200" u="sng" dirty="0">
                <a:solidFill>
                  <a:srgbClr val="0A1F61"/>
                </a:solidFill>
                <a:cs typeface="Tajawal ExtraBold" panose="00000800000000000000" pitchFamily="2" charset="-78"/>
              </a:rPr>
              <a:t>five core steps </a:t>
            </a:r>
            <a:r>
              <a:rPr lang="en-US" sz="2200" dirty="0">
                <a:solidFill>
                  <a:srgbClr val="0A1F61"/>
                </a:solidFill>
                <a:cs typeface="Tajawal ExtraBold" panose="00000800000000000000" pitchFamily="2" charset="-78"/>
              </a:rPr>
              <a:t>which are risk identification, risk analysis, risk evaluation, risk treatment, and risk monitoring.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Risk Identification: </a:t>
            </a:r>
            <a:r>
              <a:rPr lang="en-US" sz="2200" dirty="0">
                <a:solidFill>
                  <a:srgbClr val="0A1F61"/>
                </a:solidFill>
                <a:cs typeface="Tajawal ExtraBold" panose="00000800000000000000" pitchFamily="2" charset="-78"/>
              </a:rPr>
              <a:t>The primary objective of risk identification is to unveil what, where, when, why, and how something could affect an organization’s ability to operate. For example, the possibility of wildfire may have an impact over a business located in central California. The consequences could be disruption in business operations. </a:t>
            </a:r>
          </a:p>
          <a:p>
            <a:pPr marL="457200" indent="-457200" algn="just">
              <a:buFont typeface="+mj-lt"/>
              <a:buAutoNum type="arabicPeriod"/>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Risk Analysis: </a:t>
            </a:r>
            <a:r>
              <a:rPr lang="en-US" sz="2200" dirty="0">
                <a:solidFill>
                  <a:srgbClr val="0A1F61"/>
                </a:solidFill>
                <a:cs typeface="Tajawal ExtraBold" panose="00000800000000000000" pitchFamily="2" charset="-78"/>
              </a:rPr>
              <a:t>The procedure of risk analysis is </a:t>
            </a:r>
            <a:r>
              <a:rPr lang="en-US" sz="2200" u="sng" dirty="0">
                <a:solidFill>
                  <a:srgbClr val="0A1F61"/>
                </a:solidFill>
                <a:cs typeface="Tajawal ExtraBold" panose="00000800000000000000" pitchFamily="2" charset="-78"/>
              </a:rPr>
              <a:t>utilized for researching the likelihood that a risk event may happen</a:t>
            </a:r>
            <a:r>
              <a:rPr lang="en-US" sz="2200" dirty="0">
                <a:solidFill>
                  <a:srgbClr val="0A1F61"/>
                </a:solidFill>
                <a:cs typeface="Tajawal ExtraBold" panose="00000800000000000000" pitchFamily="2" charset="-78"/>
              </a:rPr>
              <a:t>. Risk analysis additionally investigates the possible results of the related events. Considering the California wildfire example, it may be asserted that safety managers could be responsible for assessing how much rainfall has occurred over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the past few months</a:t>
            </a:r>
            <a:r>
              <a:rPr lang="en-US" sz="2200" dirty="0">
                <a:solidFill>
                  <a:srgbClr val="0A1F61"/>
                </a:solidFill>
                <a:cs typeface="Tajawal ExtraBold" panose="00000800000000000000" pitchFamily="2" charset="-78"/>
              </a:rPr>
              <a:t>. This may give an idea with respect to the degree of harm the organization may confront if a similar situation takes place in the future.</a:t>
            </a:r>
          </a:p>
        </p:txBody>
      </p:sp>
    </p:spTree>
    <p:extLst>
      <p:ext uri="{BB962C8B-B14F-4D97-AF65-F5344CB8AC3E}">
        <p14:creationId xmlns:p14="http://schemas.microsoft.com/office/powerpoint/2010/main" val="402132104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92981"/>
            <a:ext cx="796812" cy="714539"/>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429491" y="1554780"/>
            <a:ext cx="11311451" cy="5078313"/>
          </a:xfrm>
          <a:prstGeom prst="rect">
            <a:avLst/>
          </a:prstGeom>
          <a:noFill/>
        </p:spPr>
        <p:txBody>
          <a:bodyPr wrap="square" rtlCol="0">
            <a:spAutoFit/>
          </a:bodyPr>
          <a:lstStyle/>
          <a:p>
            <a:pPr marL="457200" indent="-457200" algn="just">
              <a:buFont typeface="+mj-lt"/>
              <a:buAutoNum type="arabicPeriod" startAt="3"/>
            </a:pPr>
            <a:r>
              <a:rPr lang="en-US" sz="2200" b="1" dirty="0">
                <a:solidFill>
                  <a:srgbClr val="0A1F61"/>
                </a:solidFill>
                <a:cs typeface="Tajawal ExtraBold" panose="00000800000000000000" pitchFamily="2" charset="-78"/>
              </a:rPr>
              <a:t>Risk Evaluation: </a:t>
            </a:r>
            <a:r>
              <a:rPr lang="en-US" sz="2200" dirty="0">
                <a:solidFill>
                  <a:srgbClr val="0A1F61"/>
                </a:solidFill>
                <a:cs typeface="Tajawal ExtraBold" panose="00000800000000000000" pitchFamily="2" charset="-78"/>
              </a:rPr>
              <a:t>It is responsible for </a:t>
            </a:r>
            <a:r>
              <a:rPr lang="en-US" sz="2200" u="sng" dirty="0">
                <a:solidFill>
                  <a:srgbClr val="0A1F61"/>
                </a:solidFill>
                <a:cs typeface="Tajawal ExtraBold" panose="00000800000000000000" pitchFamily="2" charset="-78"/>
              </a:rPr>
              <a:t>comparing the magnitude or intensity of each risk</a:t>
            </a:r>
            <a:r>
              <a:rPr lang="en-US" sz="2200" dirty="0">
                <a:solidFill>
                  <a:srgbClr val="0A1F61"/>
                </a:solidFill>
                <a:cs typeface="Tajawal ExtraBold" panose="00000800000000000000" pitchFamily="2" charset="-78"/>
              </a:rPr>
              <a:t>. It also </a:t>
            </a:r>
            <a:r>
              <a:rPr lang="en-US" sz="2200" u="sng" dirty="0">
                <a:solidFill>
                  <a:srgbClr val="0A1F61"/>
                </a:solidFill>
                <a:cs typeface="Tajawal ExtraBold" panose="00000800000000000000" pitchFamily="2" charset="-78"/>
              </a:rPr>
              <a:t>ranks</a:t>
            </a:r>
            <a:r>
              <a:rPr lang="en-US" sz="2200" dirty="0">
                <a:solidFill>
                  <a:srgbClr val="0A1F61"/>
                </a:solidFill>
                <a:cs typeface="Tajawal ExtraBold" panose="00000800000000000000" pitchFamily="2" charset="-78"/>
              </a:rPr>
              <a:t> them according to prominence and consequence. Considering the same example, the effects of the wildfire could be weighed against the effects of a possible earthquake or landslide. Undergoing risk evaluation, the event that is identified to have a higher likelihood of occurring and causing harm, would rank higher. </a:t>
            </a:r>
          </a:p>
          <a:p>
            <a:pPr marL="457200" indent="-457200" algn="just">
              <a:buFont typeface="+mj-lt"/>
              <a:buAutoNum type="arabicPeriod" startAt="3"/>
            </a:pPr>
            <a:endParaRPr lang="en-US" sz="800" dirty="0">
              <a:solidFill>
                <a:srgbClr val="0A1F61"/>
              </a:solidFill>
              <a:cs typeface="Tajawal ExtraBold" panose="00000800000000000000" pitchFamily="2" charset="-78"/>
            </a:endParaRPr>
          </a:p>
          <a:p>
            <a:pPr marL="457200" indent="-457200" algn="just">
              <a:buFont typeface="+mj-lt"/>
              <a:buAutoNum type="arabicPeriod" startAt="3"/>
            </a:pPr>
            <a:r>
              <a:rPr lang="en-US" sz="2200" b="1" dirty="0">
                <a:solidFill>
                  <a:srgbClr val="0A1F61"/>
                </a:solidFill>
                <a:cs typeface="Tajawal ExtraBold" panose="00000800000000000000" pitchFamily="2" charset="-78"/>
              </a:rPr>
              <a:t>Risk Treatment: </a:t>
            </a:r>
            <a:r>
              <a:rPr lang="en-US" sz="2200" dirty="0">
                <a:solidFill>
                  <a:srgbClr val="0A1F61"/>
                </a:solidFill>
                <a:cs typeface="Tajawal ExtraBold" panose="00000800000000000000" pitchFamily="2" charset="-78"/>
              </a:rPr>
              <a:t>Or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risk response planning</a:t>
            </a:r>
            <a:r>
              <a:rPr lang="en-US" sz="2200" dirty="0">
                <a:solidFill>
                  <a:srgbClr val="0A1F61"/>
                </a:solidFill>
                <a:cs typeface="Tajawal ExtraBold" panose="00000800000000000000" pitchFamily="2" charset="-78"/>
              </a:rPr>
              <a:t> takes into account </a:t>
            </a:r>
            <a:r>
              <a:rPr lang="en-US" sz="2200" u="sng" dirty="0">
                <a:solidFill>
                  <a:srgbClr val="0A1F61"/>
                </a:solidFill>
                <a:cs typeface="Tajawal ExtraBold" panose="00000800000000000000" pitchFamily="2" charset="-78"/>
              </a:rPr>
              <a:t>risk mitigation strategies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preventative care</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emergency courses of action </a:t>
            </a:r>
            <a:r>
              <a:rPr lang="en-US" sz="2200" dirty="0">
                <a:solidFill>
                  <a:srgbClr val="0A1F61"/>
                </a:solidFill>
                <a:cs typeface="Tajawal ExtraBold" panose="00000800000000000000" pitchFamily="2" charset="-78"/>
              </a:rPr>
              <a:t>which are made based on the surveyed estimation of each risk. Considering the wildfire example, risk managers may decide to house extra network servers offsite, so business activities could in any case continue if an onsite server is harmed. In addition, the risk manager may likewise create evacuation plans for employees. </a:t>
            </a:r>
          </a:p>
          <a:p>
            <a:pPr marL="457200" indent="-457200" algn="just">
              <a:buFont typeface="+mj-lt"/>
              <a:buAutoNum type="arabicPeriod" startAt="3"/>
            </a:pPr>
            <a:endParaRPr lang="en-US" sz="800" dirty="0">
              <a:solidFill>
                <a:srgbClr val="0A1F61"/>
              </a:solidFill>
              <a:cs typeface="Tajawal ExtraBold" panose="00000800000000000000" pitchFamily="2" charset="-78"/>
            </a:endParaRPr>
          </a:p>
          <a:p>
            <a:pPr marL="457200" indent="-457200" algn="just">
              <a:buFont typeface="+mj-lt"/>
              <a:buAutoNum type="arabicPeriod" startAt="3"/>
            </a:pPr>
            <a:r>
              <a:rPr lang="en-US" sz="2200" b="1" dirty="0">
                <a:solidFill>
                  <a:srgbClr val="0A1F61"/>
                </a:solidFill>
                <a:cs typeface="Tajawal ExtraBold" panose="00000800000000000000" pitchFamily="2" charset="-78"/>
              </a:rPr>
              <a:t>Risk Monitoring: </a:t>
            </a:r>
            <a:r>
              <a:rPr lang="en-US" sz="2200" dirty="0">
                <a:solidFill>
                  <a:srgbClr val="0A1F61"/>
                </a:solidFill>
                <a:cs typeface="Tajawal ExtraBold" panose="00000800000000000000" pitchFamily="2" charset="-78"/>
              </a:rPr>
              <a:t>Risk monitoring is a </a:t>
            </a:r>
            <a:r>
              <a:rPr lang="en-US" sz="2200" u="sng" dirty="0">
                <a:solidFill>
                  <a:srgbClr val="0A1F61"/>
                </a:solidFill>
                <a:cs typeface="Tajawal ExtraBold" panose="00000800000000000000" pitchFamily="2" charset="-78"/>
              </a:rPr>
              <a:t>constant procedure that adjusts and changes after some time</a:t>
            </a:r>
            <a:r>
              <a:rPr lang="en-US" sz="2200" dirty="0">
                <a:solidFill>
                  <a:srgbClr val="0A1F61"/>
                </a:solidFill>
                <a:cs typeface="Tajawal ExtraBold" panose="00000800000000000000" pitchFamily="2" charset="-78"/>
              </a:rPr>
              <a:t>. Repeating and continually monitoring the procedures can help guarantee maximum coverage of known and obscure risks.</a:t>
            </a:r>
          </a:p>
        </p:txBody>
      </p:sp>
    </p:spTree>
    <p:extLst>
      <p:ext uri="{BB962C8B-B14F-4D97-AF65-F5344CB8AC3E}">
        <p14:creationId xmlns:p14="http://schemas.microsoft.com/office/powerpoint/2010/main" val="161010542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3D99992-6E8C-5B12-4220-917AF2FE0B5D}"/>
              </a:ext>
            </a:extLst>
          </p:cNvPr>
          <p:cNvPicPr>
            <a:picLocks noChangeAspect="1"/>
          </p:cNvPicPr>
          <p:nvPr/>
        </p:nvPicPr>
        <p:blipFill>
          <a:blip r:embed="rId2"/>
          <a:stretch>
            <a:fillRect/>
          </a:stretch>
        </p:blipFill>
        <p:spPr>
          <a:xfrm>
            <a:off x="3629892" y="1454727"/>
            <a:ext cx="7980218" cy="493221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266360" y="2452143"/>
            <a:ext cx="4142509" cy="270843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are numerous ways to </a:t>
            </a:r>
            <a:r>
              <a:rPr lang="en-US" sz="2200" b="1" dirty="0">
                <a:solidFill>
                  <a:srgbClr val="0A1F61"/>
                </a:solidFill>
                <a:cs typeface="Tajawal ExtraBold" panose="00000800000000000000" pitchFamily="2" charset="-78"/>
              </a:rPr>
              <a:t>identify risks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Project managers (PM) </a:t>
            </a:r>
            <a:r>
              <a:rPr lang="en-US" sz="2200" dirty="0">
                <a:solidFill>
                  <a:srgbClr val="0A1F61"/>
                </a:solidFill>
                <a:cs typeface="Tajawal ExtraBold" panose="00000800000000000000" pitchFamily="2" charset="-78"/>
              </a:rPr>
              <a:t>often combine techniques to identify risks.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Some of the </a:t>
            </a:r>
            <a:r>
              <a:rPr lang="en-US" sz="2200" b="1" dirty="0">
                <a:solidFill>
                  <a:srgbClr val="0A1F61"/>
                </a:solidFill>
                <a:cs typeface="Tajawal ExtraBold" panose="00000800000000000000" pitchFamily="2" charset="-78"/>
              </a:rPr>
              <a:t>risk</a:t>
            </a:r>
            <a:r>
              <a:rPr lang="en-US" sz="2200" dirty="0">
                <a:solidFill>
                  <a:srgbClr val="0A1F61"/>
                </a:solidFill>
                <a:cs typeface="Tajawal ExtraBold" panose="00000800000000000000" pitchFamily="2" charset="-78"/>
              </a:rPr>
              <a:t> </a:t>
            </a:r>
            <a:r>
              <a:rPr lang="en-US" sz="2200" b="1" dirty="0">
                <a:solidFill>
                  <a:srgbClr val="0A1F61"/>
                </a:solidFill>
                <a:cs typeface="Tajawal ExtraBold" panose="00000800000000000000" pitchFamily="2" charset="-78"/>
              </a:rPr>
              <a:t>identification techniques</a:t>
            </a:r>
            <a:r>
              <a:rPr lang="en-US" sz="2200" dirty="0">
                <a:solidFill>
                  <a:srgbClr val="0A1F61"/>
                </a:solidFill>
                <a:cs typeface="Tajawal ExtraBold" panose="00000800000000000000" pitchFamily="2" charset="-78"/>
              </a:rPr>
              <a:t> are as follows:</a:t>
            </a:r>
          </a:p>
        </p:txBody>
      </p:sp>
    </p:spTree>
    <p:extLst>
      <p:ext uri="{BB962C8B-B14F-4D97-AF65-F5344CB8AC3E}">
        <p14:creationId xmlns:p14="http://schemas.microsoft.com/office/powerpoint/2010/main" val="253648511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443345" y="1581541"/>
            <a:ext cx="11402291" cy="501675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An organization must identify the </a:t>
            </a:r>
            <a:r>
              <a:rPr lang="en-US" sz="2200" b="1" dirty="0">
                <a:solidFill>
                  <a:srgbClr val="0A1F61"/>
                </a:solidFill>
                <a:cs typeface="Tajawal ExtraBold" panose="00000800000000000000" pitchFamily="2" charset="-78"/>
              </a:rPr>
              <a:t>factors contributing to risks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factors can be both </a:t>
            </a:r>
            <a:r>
              <a:rPr lang="en-US" sz="2200" u="sng" dirty="0">
                <a:solidFill>
                  <a:srgbClr val="0A1F61"/>
                </a:solidFill>
                <a:cs typeface="Tajawal ExtraBold" panose="00000800000000000000" pitchFamily="2" charset="-78"/>
              </a:rPr>
              <a:t>internal</a:t>
            </a:r>
            <a:r>
              <a:rPr lang="en-US" sz="2200" dirty="0">
                <a:solidFill>
                  <a:srgbClr val="0A1F61"/>
                </a:solidFill>
                <a:cs typeface="Tajawal ExtraBold" panose="00000800000000000000" pitchFamily="2" charset="-78"/>
              </a:rPr>
              <a:t> as well as </a:t>
            </a:r>
            <a:r>
              <a:rPr lang="en-US" sz="2200" u="sng" dirty="0">
                <a:solidFill>
                  <a:srgbClr val="0A1F61"/>
                </a:solidFill>
                <a:cs typeface="Tajawal ExtraBold" panose="00000800000000000000" pitchFamily="2" charset="-78"/>
              </a:rPr>
              <a:t>external</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identification can be </a:t>
            </a:r>
            <a:r>
              <a:rPr lang="en-US" sz="2200" u="sng" dirty="0">
                <a:solidFill>
                  <a:srgbClr val="0A1F61"/>
                </a:solidFill>
                <a:cs typeface="Tajawal ExtraBold" panose="00000800000000000000" pitchFamily="2" charset="-78"/>
              </a:rPr>
              <a:t>performed in many different ways like:</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Strategic Risk Identification: </a:t>
            </a:r>
          </a:p>
          <a:p>
            <a:pPr marL="166688" algn="just">
              <a:tabLst>
                <a:tab pos="512763" algn="l"/>
              </a:tabLst>
            </a:pPr>
            <a:r>
              <a:rPr lang="en-US" sz="2200" b="1" dirty="0">
                <a:solidFill>
                  <a:srgbClr val="0A1F61"/>
                </a:solidFill>
                <a:cs typeface="Tajawal ExtraBold" panose="00000800000000000000" pitchFamily="2" charset="-78"/>
              </a:rPr>
              <a:t>	</a:t>
            </a:r>
            <a:r>
              <a:rPr lang="en-US" sz="2200" dirty="0">
                <a:solidFill>
                  <a:srgbClr val="0A1F61"/>
                </a:solidFill>
                <a:cs typeface="Tajawal ExtraBold" panose="00000800000000000000" pitchFamily="2" charset="-78"/>
              </a:rPr>
              <a:t>This may be used to identify risks that arise from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strategic choices</a:t>
            </a:r>
            <a:r>
              <a:rPr lang="en-US" sz="2200" dirty="0">
                <a:solidFill>
                  <a:srgbClr val="0A1F61"/>
                </a:solidFill>
                <a:cs typeface="Tajawal ExtraBold" panose="00000800000000000000" pitchFamily="2" charset="-78"/>
              </a:rPr>
              <a:t> made by an 	organization. </a:t>
            </a:r>
          </a:p>
          <a:p>
            <a:pPr marL="800100" lvl="1" indent="-342900" algn="just">
              <a:buFont typeface="Wingdings" panose="05000000000000000000" pitchFamily="2" charset="2"/>
              <a:buChar char="§"/>
            </a:pPr>
            <a:r>
              <a:rPr lang="en-US" sz="2100" u="sng" dirty="0">
                <a:solidFill>
                  <a:srgbClr val="0A1F61"/>
                </a:solidFill>
                <a:cs typeface="Tajawal ExtraBold" panose="00000800000000000000" pitchFamily="2" charset="-78"/>
              </a:rPr>
              <a:t>Strategic risk identification </a:t>
            </a:r>
            <a:r>
              <a:rPr lang="en-US" sz="2100" dirty="0">
                <a:solidFill>
                  <a:srgbClr val="0A1F61"/>
                </a:solidFill>
                <a:cs typeface="Tajawal ExtraBold" panose="00000800000000000000" pitchFamily="2" charset="-78"/>
              </a:rPr>
              <a:t>must precede the finalization of strategic choices. This is to guarantee that potential risk issues are factored into the decision-making process for choosing the correct alternatives. </a:t>
            </a:r>
          </a:p>
          <a:p>
            <a:pPr marL="800100" lvl="1" indent="-342900" algn="just">
              <a:buFont typeface="Wingdings" panose="05000000000000000000" pitchFamily="2" charset="2"/>
              <a:buChar char="§"/>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
            </a:pPr>
            <a:r>
              <a:rPr lang="en-US" sz="2100" dirty="0">
                <a:solidFill>
                  <a:srgbClr val="0A1F61"/>
                </a:solidFill>
                <a:cs typeface="Tajawal ExtraBold" panose="00000800000000000000" pitchFamily="2" charset="-78"/>
              </a:rPr>
              <a:t>Risks inherent to the chosen key decisions must be archived, surveyed, and overseen through the typical working of the arrangement of risk management.</a:t>
            </a:r>
          </a:p>
          <a:p>
            <a:pPr marL="800100" lvl="1" indent="-342900" algn="just">
              <a:buFont typeface="Wingdings" panose="05000000000000000000" pitchFamily="2" charset="2"/>
              <a:buChar char="§"/>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
            </a:pPr>
            <a:r>
              <a:rPr lang="en-US" sz="2100" dirty="0">
                <a:solidFill>
                  <a:srgbClr val="0A1F61"/>
                </a:solidFill>
                <a:cs typeface="Tajawal ExtraBold" panose="00000800000000000000" pitchFamily="2" charset="-78"/>
              </a:rPr>
              <a:t>Strategic risks must be reviewed from time-to-time following changes in strategy, considering new and emerging risks</a:t>
            </a:r>
            <a:r>
              <a:rPr lang="en-US" sz="2200" dirty="0">
                <a:solidFill>
                  <a:srgbClr val="0A1F61"/>
                </a:solidFill>
                <a:cs typeface="Tajawal ExtraBold" panose="00000800000000000000" pitchFamily="2" charset="-78"/>
              </a:rPr>
              <a:t>.</a:t>
            </a:r>
          </a:p>
        </p:txBody>
      </p:sp>
    </p:spTree>
    <p:extLst>
      <p:ext uri="{BB962C8B-B14F-4D97-AF65-F5344CB8AC3E}">
        <p14:creationId xmlns:p14="http://schemas.microsoft.com/office/powerpoint/2010/main" val="395018362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24299" y="1706234"/>
            <a:ext cx="11416643" cy="4170372"/>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2. Operational Risk Identification</a:t>
            </a:r>
            <a:r>
              <a:rPr lang="en-US" sz="2200" dirty="0">
                <a:solidFill>
                  <a:srgbClr val="0A1F61"/>
                </a:solidFill>
                <a:cs typeface="Tajawal ExtraBold" panose="00000800000000000000" pitchFamily="2" charset="-78"/>
              </a:rPr>
              <a:t>: </a:t>
            </a:r>
          </a:p>
          <a:p>
            <a:pPr algn="just"/>
            <a:endParaRPr lang="en-US" sz="800" dirty="0">
              <a:solidFill>
                <a:srgbClr val="0A1F61"/>
              </a:solidFill>
              <a:cs typeface="Tajawal ExtraBold" panose="00000800000000000000" pitchFamily="2" charset="-78"/>
            </a:endParaRPr>
          </a:p>
          <a:p>
            <a:pPr algn="just">
              <a:tabLst>
                <a:tab pos="346075" algn="l"/>
              </a:tabLst>
            </a:pPr>
            <a:r>
              <a:rPr lang="en-US" sz="2200" dirty="0">
                <a:solidFill>
                  <a:srgbClr val="0A1F61"/>
                </a:solidFill>
                <a:cs typeface="Tajawal ExtraBold" panose="00000800000000000000" pitchFamily="2" charset="-78"/>
              </a:rPr>
              <a:t>	This is targeted to recognize risks inside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the organizations functioning and operations</a:t>
            </a:r>
            <a:r>
              <a:rPr lang="en-US" sz="2200" dirty="0">
                <a:solidFill>
                  <a:srgbClr val="0A1F61"/>
                </a:solidFill>
                <a:cs typeface="Tajawal ExtraBold" panose="00000800000000000000" pitchFamily="2" charset="-78"/>
              </a:rPr>
              <a:t>: </a:t>
            </a:r>
          </a:p>
          <a:p>
            <a:pPr algn="just">
              <a:tabLst>
                <a:tab pos="346075" algn="l"/>
              </a:tabLst>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100" dirty="0">
                <a:solidFill>
                  <a:srgbClr val="0A1F61"/>
                </a:solidFill>
                <a:cs typeface="Tajawal ExtraBold" panose="00000800000000000000" pitchFamily="2" charset="-78"/>
              </a:rPr>
              <a:t>Operational risk identification is responsible for establishing </a:t>
            </a:r>
            <a:r>
              <a:rPr lang="en-US" sz="2100" u="sng" dirty="0">
                <a:solidFill>
                  <a:srgbClr val="0A1F61"/>
                </a:solidFill>
                <a:cs typeface="Tajawal ExtraBold" panose="00000800000000000000" pitchFamily="2" charset="-78"/>
              </a:rPr>
              <a:t>vulnerabilities which are generally introduced by employees.</a:t>
            </a:r>
            <a:r>
              <a:rPr lang="en-US" sz="2100" dirty="0">
                <a:solidFill>
                  <a:srgbClr val="0A1F61"/>
                </a:solidFill>
                <a:cs typeface="Tajawal ExtraBold" panose="00000800000000000000" pitchFamily="2" charset="-78"/>
              </a:rPr>
              <a:t> Many times they are introduced by internal processes and systems, contractors, regulatory authorities and external events.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100" dirty="0">
                <a:solidFill>
                  <a:srgbClr val="0A1F61"/>
                </a:solidFill>
                <a:cs typeface="Tajawal ExtraBold" panose="00000800000000000000" pitchFamily="2" charset="-78"/>
              </a:rPr>
              <a:t>Operational risk identification must be an embedded continuous process. This is because it is responsible for identifying new and emerging risks and considering shifts in the already existing risks through mechanisms like management and committee meetings, environmental scanning, process reviews.</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100" dirty="0">
                <a:solidFill>
                  <a:srgbClr val="0A1F61"/>
                </a:solidFill>
                <a:cs typeface="Tajawal ExtraBold" panose="00000800000000000000" pitchFamily="2" charset="-78"/>
              </a:rPr>
              <a:t> Operational risk identification must be repeated time and again, quarterly or yearly, especially when changes occur. This is helpful in recognizing new and rising risks. </a:t>
            </a:r>
          </a:p>
        </p:txBody>
      </p:sp>
    </p:spTree>
    <p:extLst>
      <p:ext uri="{BB962C8B-B14F-4D97-AF65-F5344CB8AC3E}">
        <p14:creationId xmlns:p14="http://schemas.microsoft.com/office/powerpoint/2010/main" val="369031516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24300" y="1764725"/>
            <a:ext cx="11230392" cy="2831544"/>
          </a:xfrm>
          <a:prstGeom prst="rect">
            <a:avLst/>
          </a:prstGeom>
          <a:noFill/>
        </p:spPr>
        <p:txBody>
          <a:bodyPr wrap="square" rtlCol="0">
            <a:spAutoFit/>
          </a:bodyPr>
          <a:lstStyle/>
          <a:p>
            <a:pPr algn="just"/>
            <a:r>
              <a:rPr lang="en-US" sz="2200" b="1" dirty="0">
                <a:solidFill>
                  <a:srgbClr val="0A1F61"/>
                </a:solidFill>
                <a:cs typeface="Tajawal ExtraBold" panose="00000800000000000000" pitchFamily="2" charset="-78"/>
              </a:rPr>
              <a:t>3. Project Risk Identification</a:t>
            </a:r>
            <a:r>
              <a:rPr lang="en-US" sz="2200" dirty="0">
                <a:solidFill>
                  <a:srgbClr val="0A1F61"/>
                </a:solidFill>
                <a:cs typeface="Tajawal ExtraBold" panose="00000800000000000000" pitchFamily="2" charset="-78"/>
              </a:rPr>
              <a:t>: </a:t>
            </a:r>
          </a:p>
          <a:p>
            <a:pPr algn="just"/>
            <a:endParaRPr lang="en-US" sz="800" dirty="0">
              <a:solidFill>
                <a:srgbClr val="0A1F61"/>
              </a:solidFill>
              <a:cs typeface="Tajawal ExtraBold" panose="00000800000000000000" pitchFamily="2" charset="-78"/>
            </a:endParaRPr>
          </a:p>
          <a:p>
            <a:pPr algn="just">
              <a:tabLst>
                <a:tab pos="234950" algn="l"/>
              </a:tabLst>
            </a:pPr>
            <a:r>
              <a:rPr lang="en-US" sz="2200" dirty="0">
                <a:solidFill>
                  <a:srgbClr val="0A1F61"/>
                </a:solidFill>
                <a:cs typeface="Tajawal ExtraBold" panose="00000800000000000000" pitchFamily="2" charset="-78"/>
              </a:rPr>
              <a:t>It is responsible for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identifying risks that are inherent to particular projects</a:t>
            </a:r>
            <a:r>
              <a:rPr lang="en-US" sz="2200" dirty="0">
                <a:solidFill>
                  <a:srgbClr val="0A1F61"/>
                </a:solidFill>
                <a:cs typeface="Tajawal ExtraBold" panose="00000800000000000000" pitchFamily="2" charset="-78"/>
              </a:rPr>
              <a:t>: project risks ought to be distinguished for every significant task, covering the entire lifecycle: </a:t>
            </a:r>
          </a:p>
          <a:p>
            <a:pPr algn="just">
              <a:tabLst>
                <a:tab pos="234950" algn="l"/>
              </a:tabLst>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Project risks must be </a:t>
            </a:r>
            <a:r>
              <a:rPr lang="en-US" sz="2200" u="sng" dirty="0">
                <a:solidFill>
                  <a:srgbClr val="0A1F61"/>
                </a:solidFill>
                <a:cs typeface="Tajawal ExtraBold" panose="00000800000000000000" pitchFamily="2" charset="-78"/>
              </a:rPr>
              <a:t>identified for all major projects</a:t>
            </a:r>
            <a:r>
              <a:rPr lang="en-US" sz="2200" dirty="0">
                <a:solidFill>
                  <a:srgbClr val="0A1F61"/>
                </a:solidFill>
                <a:cs typeface="Tajawal ExtraBold" panose="00000800000000000000" pitchFamily="2" charset="-78"/>
              </a:rPr>
              <a:t>. They should cover the whole lifecycle of the project.</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In the case of long-term projects, reviewing must be performed at least once a year for identifying new and emerging risks.</a:t>
            </a:r>
          </a:p>
        </p:txBody>
      </p:sp>
    </p:spTree>
    <p:extLst>
      <p:ext uri="{BB962C8B-B14F-4D97-AF65-F5344CB8AC3E}">
        <p14:creationId xmlns:p14="http://schemas.microsoft.com/office/powerpoint/2010/main" val="254134885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60218" y="1617943"/>
            <a:ext cx="11380723"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Before starting with the risk identification process, it is necessary to have knowledge of the business. For identifying risks that an organization may be prone to, there may be a need to </a:t>
            </a:r>
            <a:r>
              <a:rPr lang="en-US" sz="2200" u="sng" dirty="0">
                <a:solidFill>
                  <a:srgbClr val="0A1F61"/>
                </a:solidFill>
                <a:cs typeface="Tajawal ExtraBold" panose="00000800000000000000" pitchFamily="2" charset="-78"/>
              </a:rPr>
              <a:t>learn from past experience</a:t>
            </a:r>
            <a:r>
              <a:rPr lang="en-US" sz="2200" dirty="0">
                <a:solidFill>
                  <a:srgbClr val="0A1F61"/>
                </a:solidFill>
                <a:cs typeface="Tajawal ExtraBold" panose="00000800000000000000" pitchFamily="2" charset="-78"/>
              </a:rPr>
              <a:t> as well as experiences of others. Only then can one come up with the best strategy for responding to the risks.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first thing to consider is the </a:t>
            </a:r>
            <a:r>
              <a:rPr lang="en-US" sz="2200" u="sng" dirty="0">
                <a:solidFill>
                  <a:srgbClr val="0A1F61"/>
                </a:solidFill>
                <a:cs typeface="Tajawal ExtraBold" panose="00000800000000000000" pitchFamily="2" charset="-78"/>
              </a:rPr>
              <a:t>objectives of the institution</a:t>
            </a:r>
            <a:r>
              <a:rPr lang="en-US" sz="2200" dirty="0">
                <a:solidFill>
                  <a:srgbClr val="0A1F61"/>
                </a:solidFill>
                <a:cs typeface="Tajawal ExtraBold" panose="00000800000000000000" pitchFamily="2" charset="-78"/>
              </a:rPr>
              <a:t>, both implicit and explicit.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Although an organization will never be 100% risk free, it is necessary to </a:t>
            </a:r>
            <a:r>
              <a:rPr lang="en-US" sz="2200" u="sng" dirty="0">
                <a:solidFill>
                  <a:srgbClr val="0A1F61"/>
                </a:solidFill>
                <a:cs typeface="Tajawal ExtraBold" panose="00000800000000000000" pitchFamily="2" charset="-78"/>
              </a:rPr>
              <a:t>establish controls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While working on the risk identification process, it is equally important to pay attention to </a:t>
            </a:r>
            <a:r>
              <a:rPr lang="en-US" sz="2200" u="sng" dirty="0">
                <a:solidFill>
                  <a:srgbClr val="0A1F61"/>
                </a:solidFill>
                <a:cs typeface="Tajawal ExtraBold" panose="00000800000000000000" pitchFamily="2" charset="-78"/>
              </a:rPr>
              <a:t>identifying potential opportunities</a:t>
            </a:r>
            <a:r>
              <a:rPr lang="en-US" sz="2200" dirty="0">
                <a:solidFill>
                  <a:srgbClr val="0A1F61"/>
                </a:solidFill>
                <a:cs typeface="Tajawal ExtraBold" panose="00000800000000000000" pitchFamily="2" charset="-78"/>
              </a:rPr>
              <a:t>. Exploiting such opportunities may also improve an organization’s performance. </a:t>
            </a:r>
          </a:p>
        </p:txBody>
      </p:sp>
    </p:spTree>
    <p:extLst>
      <p:ext uri="{BB962C8B-B14F-4D97-AF65-F5344CB8AC3E}">
        <p14:creationId xmlns:p14="http://schemas.microsoft.com/office/powerpoint/2010/main" val="333842083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6.5 CYBERSECURITY RISK IDENTIFICATION AND MANAGEMENT</a:t>
            </a:r>
          </a:p>
        </p:txBody>
      </p:sp>
      <p:sp>
        <p:nvSpPr>
          <p:cNvPr id="9" name="TextBox 8"/>
          <p:cNvSpPr txBox="1"/>
          <p:nvPr/>
        </p:nvSpPr>
        <p:spPr>
          <a:xfrm>
            <a:off x="360219" y="1534813"/>
            <a:ext cx="10169236" cy="3985706"/>
          </a:xfrm>
          <a:prstGeom prst="rect">
            <a:avLst/>
          </a:prstGeom>
          <a:noFill/>
        </p:spPr>
        <p:txBody>
          <a:bodyPr wrap="square" rtlCol="0">
            <a:spAutoFit/>
          </a:bodyPr>
          <a:lstStyle/>
          <a:p>
            <a:pPr marL="342900" indent="-342900" algn="just">
              <a:lnSpc>
                <a:spcPct val="150000"/>
              </a:lnSpc>
              <a:buFont typeface="Arial" panose="020B0604020202020204" pitchFamily="34" charset="0"/>
              <a:buChar char="•"/>
            </a:pPr>
            <a:r>
              <a:rPr lang="en-US" sz="2200" dirty="0">
                <a:solidFill>
                  <a:srgbClr val="0A1F61"/>
                </a:solidFill>
                <a:cs typeface="Tajawal ExtraBold" panose="00000800000000000000" pitchFamily="2" charset="-78"/>
              </a:rPr>
              <a:t>There are several </a:t>
            </a:r>
            <a:r>
              <a:rPr lang="en-US" sz="2200" u="sng" dirty="0">
                <a:solidFill>
                  <a:srgbClr val="0A1F61"/>
                </a:solidFill>
                <a:cs typeface="Tajawal ExtraBold" panose="00000800000000000000" pitchFamily="2" charset="-78"/>
              </a:rPr>
              <a:t>steps to effectively identify risks in an organization</a:t>
            </a:r>
            <a:r>
              <a:rPr lang="en-US" sz="2200" dirty="0">
                <a:solidFill>
                  <a:srgbClr val="0A1F61"/>
                </a:solidFill>
                <a:cs typeface="Tajawal ExtraBold" panose="00000800000000000000" pitchFamily="2" charset="-78"/>
              </a:rPr>
              <a:t>. Some of these have been mentioned as follows:.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Understanding What to Consider When Identifying Risks</a:t>
            </a:r>
            <a:endParaRPr lang="en-US" sz="2200" dirty="0">
              <a:solidFill>
                <a:srgbClr val="0A1F61"/>
              </a:solidFill>
              <a:cs typeface="Tajawal ExtraBold" panose="00000800000000000000" pitchFamily="2" charset="-78"/>
            </a:endParaRP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Gathering Information from Different Sources to Identify Risks</a:t>
            </a:r>
            <a:r>
              <a:rPr lang="en-US" sz="2200" dirty="0">
                <a:solidFill>
                  <a:srgbClr val="0A1F61"/>
                </a:solidFill>
                <a:cs typeface="Tajawal ExtraBold" panose="00000800000000000000" pitchFamily="2" charset="-78"/>
              </a:rPr>
              <a:t> </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Applying Risk Identification Tools and Techniques</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Risks Identified</a:t>
            </a:r>
          </a:p>
          <a:p>
            <a:pPr marL="914400" lvl="1" indent="-457200" algn="just">
              <a:lnSpc>
                <a:spcPct val="150000"/>
              </a:lnSpc>
              <a:buFont typeface="+mj-lt"/>
              <a:buAutoNum type="arabicPeriod"/>
            </a:pPr>
            <a:r>
              <a:rPr lang="en-US" sz="2200" b="1" dirty="0">
                <a:solidFill>
                  <a:srgbClr val="0A1F61"/>
                </a:solidFill>
                <a:cs typeface="Tajawal ExtraBold" panose="00000800000000000000" pitchFamily="2" charset="-78"/>
              </a:rPr>
              <a:t>Documenting the Risk Identification Process</a:t>
            </a:r>
          </a:p>
          <a:p>
            <a:pPr marL="914400" lvl="1" indent="-457200" algn="just">
              <a:buFont typeface="+mj-lt"/>
              <a:buAutoNum type="arabicPeriod"/>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61610935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6.6 RISK IDENTIFICATION USING SWOT ANALYSIS</a:t>
            </a:r>
          </a:p>
        </p:txBody>
      </p:sp>
      <p:sp>
        <p:nvSpPr>
          <p:cNvPr id="9" name="TextBox 8"/>
          <p:cNvSpPr txBox="1"/>
          <p:nvPr/>
        </p:nvSpPr>
        <p:spPr>
          <a:xfrm>
            <a:off x="318656" y="1736398"/>
            <a:ext cx="11422286" cy="4308872"/>
          </a:xfrm>
          <a:prstGeom prst="rect">
            <a:avLst/>
          </a:prstGeom>
          <a:noFill/>
        </p:spPr>
        <p:txBody>
          <a:bodyPr wrap="square" rtlCol="0">
            <a:spAutoFit/>
          </a:bodyPr>
          <a:lstStyle/>
          <a:p>
            <a:pPr marL="342900" indent="-342900">
              <a:buFont typeface="Arial" panose="020B0604020202020204" pitchFamily="34" charset="0"/>
              <a:buChar char="•"/>
            </a:pPr>
            <a:r>
              <a:rPr lang="en-US" sz="2200" b="1" dirty="0">
                <a:solidFill>
                  <a:srgbClr val="0A1F61"/>
                </a:solidFill>
                <a:cs typeface="Tajawal ExtraBold" panose="00000800000000000000" pitchFamily="2" charset="-78"/>
              </a:rPr>
              <a:t>Risk Identification </a:t>
            </a:r>
            <a:r>
              <a:rPr lang="en-US" sz="2200" dirty="0">
                <a:solidFill>
                  <a:srgbClr val="0A1F61"/>
                </a:solidFill>
                <a:cs typeface="Tajawal ExtraBold" panose="00000800000000000000" pitchFamily="2" charset="-78"/>
              </a:rPr>
              <a:t>has been characterized as a </a:t>
            </a:r>
            <a:r>
              <a:rPr lang="en-US" sz="2200" u="sng" dirty="0">
                <a:solidFill>
                  <a:srgbClr val="0A1F61"/>
                </a:solidFill>
                <a:cs typeface="Tajawal ExtraBold" panose="00000800000000000000" pitchFamily="2" charset="-78"/>
              </a:rPr>
              <a:t>procedure of recognizing risks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u="sng"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Risks have the potential to prevent an institution, organization, or investment from achieving its goals. It incorporates documenting and communicating the concern.</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If a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risk is poorly identified</a:t>
            </a:r>
            <a:r>
              <a:rPr lang="en-US" sz="2200" dirty="0">
                <a:solidFill>
                  <a:srgbClr val="0A1F61"/>
                </a:solidFill>
                <a:cs typeface="Tajawal ExtraBold" panose="00000800000000000000" pitchFamily="2" charset="-78"/>
              </a:rPr>
              <a:t>, it may not be possible for the </a:t>
            </a:r>
            <a:r>
              <a:rPr lang="en-US" sz="2200" u="sng" dirty="0">
                <a:solidFill>
                  <a:srgbClr val="0A1F61"/>
                </a:solidFill>
                <a:cs typeface="Tajawal ExtraBold" panose="00000800000000000000" pitchFamily="2" charset="-78"/>
              </a:rPr>
              <a:t>project manager </a:t>
            </a:r>
            <a:r>
              <a:rPr lang="en-US" sz="2200" dirty="0">
                <a:solidFill>
                  <a:srgbClr val="0A1F61"/>
                </a:solidFill>
                <a:cs typeface="Tajawal ExtraBold" panose="00000800000000000000" pitchFamily="2" charset="-78"/>
              </a:rPr>
              <a:t>to properly and </a:t>
            </a:r>
            <a:r>
              <a:rPr lang="en-US" sz="2200" u="sng" dirty="0">
                <a:solidFill>
                  <a:srgbClr val="0A1F61"/>
                </a:solidFill>
                <a:cs typeface="Tajawal ExtraBold" panose="00000800000000000000" pitchFamily="2" charset="-78"/>
              </a:rPr>
              <a:t>efficiently communicate the corresponding risk to team members </a:t>
            </a:r>
            <a:r>
              <a:rPr lang="en-US" sz="2200" dirty="0">
                <a:solidFill>
                  <a:srgbClr val="0A1F61"/>
                </a:solidFill>
                <a:cs typeface="Tajawal ExtraBold" panose="00000800000000000000" pitchFamily="2" charset="-78"/>
              </a:rPr>
              <a:t>as well as to other high-level </a:t>
            </a:r>
            <a:r>
              <a:rPr lang="en-US" sz="2200" u="sng" dirty="0">
                <a:solidFill>
                  <a:srgbClr val="0A1F61"/>
                </a:solidFill>
                <a:cs typeface="Tajawal ExtraBold" panose="00000800000000000000" pitchFamily="2" charset="-78"/>
              </a:rPr>
              <a:t>stakeholders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Poor identification of risks </a:t>
            </a:r>
            <a:r>
              <a:rPr lang="en-US" sz="2200" dirty="0">
                <a:solidFill>
                  <a:srgbClr val="0A1F61"/>
                </a:solidFill>
                <a:cs typeface="Tajawal ExtraBold" panose="00000800000000000000" pitchFamily="2" charset="-78"/>
              </a:rPr>
              <a:t>makes it extremely difficult for the parties involved as well as stakeholders and partners to appreciate the measurement or force of the risk.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As a consequence, instead of the risk materializing, the project manager and the team will be manifested ill-prepared. </a:t>
            </a:r>
          </a:p>
          <a:p>
            <a:pPr marL="914400" lvl="1" indent="-457200" algn="just">
              <a:buFont typeface="+mj-lt"/>
              <a:buAutoNum type="arabicPeriod"/>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96217922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6.6 RISK IDENTIFICATION USING SWOT ANALYSIS</a:t>
            </a:r>
          </a:p>
        </p:txBody>
      </p:sp>
      <p:sp>
        <p:nvSpPr>
          <p:cNvPr id="9" name="TextBox 8"/>
          <p:cNvSpPr txBox="1"/>
          <p:nvPr/>
        </p:nvSpPr>
        <p:spPr>
          <a:xfrm>
            <a:off x="318656" y="1736398"/>
            <a:ext cx="11422286" cy="4308872"/>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However, the issue in the first place is with the risk identification, since it was not understood or communicated properly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SWOT analysis </a:t>
            </a:r>
            <a:r>
              <a:rPr lang="en-US" sz="2200" dirty="0">
                <a:solidFill>
                  <a:srgbClr val="0A1F61"/>
                </a:solidFill>
                <a:cs typeface="Tajawal ExtraBold" panose="00000800000000000000" pitchFamily="2" charset="-78"/>
              </a:rPr>
              <a:t>is a </a:t>
            </a:r>
            <a:r>
              <a:rPr lang="en-US" sz="2200" u="sng" dirty="0">
                <a:solidFill>
                  <a:srgbClr val="0A1F61"/>
                </a:solidFill>
                <a:cs typeface="Tajawal ExtraBold" panose="00000800000000000000" pitchFamily="2" charset="-78"/>
              </a:rPr>
              <a:t>risk identification technique which is performed using the SWOT matrix.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popularly used by PM. Often organizations implement SWOT analysis in their risk management strategies.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SWOT</a:t>
            </a:r>
            <a:r>
              <a:rPr lang="en-US" sz="2200" dirty="0">
                <a:solidFill>
                  <a:srgbClr val="0A1F61"/>
                </a:solidFill>
                <a:cs typeface="Tajawal ExtraBold" panose="00000800000000000000" pitchFamily="2" charset="-78"/>
              </a:rPr>
              <a:t> stands for </a:t>
            </a:r>
            <a:r>
              <a:rPr lang="en-US" sz="2200" u="sng" dirty="0">
                <a:solidFill>
                  <a:srgbClr val="0A1F61"/>
                </a:solidFill>
                <a:cs typeface="Tajawal ExtraBold" panose="00000800000000000000" pitchFamily="2" charset="-78"/>
              </a:rPr>
              <a:t>Strengths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Weaknesses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Opportunities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Threats</a:t>
            </a:r>
            <a:r>
              <a:rPr lang="en-US" sz="2200" dirty="0">
                <a:solidFill>
                  <a:srgbClr val="0A1F61"/>
                </a:solidFill>
                <a:cs typeface="Tajawal ExtraBold" panose="00000800000000000000" pitchFamily="2" charset="-78"/>
              </a:rPr>
              <a:t>, and it aims to identify any opportunities for the project that may emerge from organizational qualities, and any threats emerging from organizations’ shortcomings.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t>
            </a:r>
            <a:r>
              <a:rPr lang="en-US" sz="2200" b="1" dirty="0">
                <a:solidFill>
                  <a:srgbClr val="0A1F61"/>
                </a:solidFill>
                <a:cs typeface="Tajawal ExtraBold" panose="00000800000000000000" pitchFamily="2" charset="-78"/>
              </a:rPr>
              <a:t>SWOT framework </a:t>
            </a:r>
            <a:r>
              <a:rPr lang="en-US" sz="2200" dirty="0">
                <a:solidFill>
                  <a:srgbClr val="0A1F61"/>
                </a:solidFill>
                <a:cs typeface="Tajawal ExtraBold" panose="00000800000000000000" pitchFamily="2" charset="-78"/>
              </a:rPr>
              <a:t>is used by organizations and teams for </a:t>
            </a:r>
            <a:r>
              <a:rPr lang="en-US" sz="2200" u="sng" dirty="0">
                <a:solidFill>
                  <a:srgbClr val="0A1F61"/>
                </a:solidFill>
                <a:cs typeface="Tajawal ExtraBold" panose="00000800000000000000" pitchFamily="2" charset="-78"/>
              </a:rPr>
              <a:t>assessing the internal and external influences</a:t>
            </a:r>
            <a:r>
              <a:rPr lang="en-US" sz="2200" dirty="0">
                <a:solidFill>
                  <a:srgbClr val="0A1F61"/>
                </a:solidFill>
                <a:cs typeface="Tajawal ExtraBold" panose="00000800000000000000" pitchFamily="2" charset="-78"/>
              </a:rPr>
              <a:t>. These influences may have an impact on a project, product, or an institution in a positive or negative way. </a:t>
            </a:r>
          </a:p>
        </p:txBody>
      </p:sp>
    </p:spTree>
    <p:extLst>
      <p:ext uri="{BB962C8B-B14F-4D97-AF65-F5344CB8AC3E}">
        <p14:creationId xmlns:p14="http://schemas.microsoft.com/office/powerpoint/2010/main" val="261718563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D4FFEC7-2FA7-7CE7-6A67-6047CD12141E}"/>
              </a:ext>
            </a:extLst>
          </p:cNvPr>
          <p:cNvPicPr>
            <a:picLocks noChangeAspect="1"/>
          </p:cNvPicPr>
          <p:nvPr/>
        </p:nvPicPr>
        <p:blipFill>
          <a:blip r:embed="rId2"/>
          <a:stretch>
            <a:fillRect/>
          </a:stretch>
        </p:blipFill>
        <p:spPr>
          <a:xfrm>
            <a:off x="3744606" y="4372306"/>
            <a:ext cx="3782536" cy="225151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6.6 RISK IDENTIFICATION USING SWOT ANALYSIS</a:t>
            </a:r>
          </a:p>
        </p:txBody>
      </p:sp>
      <p:sp>
        <p:nvSpPr>
          <p:cNvPr id="9" name="TextBox 8"/>
          <p:cNvSpPr txBox="1"/>
          <p:nvPr/>
        </p:nvSpPr>
        <p:spPr>
          <a:xfrm>
            <a:off x="318656" y="1736398"/>
            <a:ext cx="10987776" cy="2708434"/>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analysis is useful in identifying </a:t>
            </a:r>
            <a:r>
              <a:rPr lang="en-US" sz="2200" u="sng" dirty="0">
                <a:solidFill>
                  <a:srgbClr val="0A1F61"/>
                </a:solidFill>
                <a:cs typeface="Tajawal ExtraBold" panose="00000800000000000000" pitchFamily="2" charset="-78"/>
              </a:rPr>
              <a:t>internally-generated risks </a:t>
            </a:r>
            <a:r>
              <a:rPr lang="en-US" sz="2200" dirty="0">
                <a:solidFill>
                  <a:srgbClr val="0A1F61"/>
                </a:solidFill>
                <a:cs typeface="Tajawal ExtraBold" panose="00000800000000000000" pitchFamily="2" charset="-78"/>
              </a:rPr>
              <a:t>that arise from within the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SWOT examination </a:t>
            </a:r>
            <a:r>
              <a:rPr lang="en-US" sz="2200" dirty="0">
                <a:solidFill>
                  <a:srgbClr val="0A1F61"/>
                </a:solidFill>
                <a:cs typeface="Tajawal ExtraBold" panose="00000800000000000000" pitchFamily="2" charset="-78"/>
              </a:rPr>
              <a:t>is more about the association than the task. It contributes immensely in </a:t>
            </a:r>
            <a:r>
              <a:rPr lang="en-US" sz="2200" u="sng" dirty="0">
                <a:solidFill>
                  <a:srgbClr val="0A1F61"/>
                </a:solidFill>
                <a:cs typeface="Tajawal ExtraBold" panose="00000800000000000000" pitchFamily="2" charset="-78"/>
              </a:rPr>
              <a:t>strategic decision making </a:t>
            </a:r>
            <a:r>
              <a:rPr lang="en-US" sz="2200" dirty="0">
                <a:solidFill>
                  <a:srgbClr val="0A1F61"/>
                </a:solidFill>
                <a:cs typeface="Tajawal ExtraBold" panose="00000800000000000000" pitchFamily="2" charset="-78"/>
              </a:rPr>
              <a:t>and is commonly used to </a:t>
            </a:r>
            <a:r>
              <a:rPr lang="en-US" sz="2200" u="sng" dirty="0">
                <a:solidFill>
                  <a:srgbClr val="0A1F61"/>
                </a:solidFill>
                <a:cs typeface="Tajawal ExtraBold" panose="00000800000000000000" pitchFamily="2" charset="-78"/>
              </a:rPr>
              <a:t>manifest important project information to management</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This technique has proven to encourage management for </a:t>
            </a:r>
            <a:r>
              <a:rPr lang="en-US" sz="2200" u="sng" dirty="0">
                <a:solidFill>
                  <a:srgbClr val="0A1F61"/>
                </a:solidFill>
                <a:cs typeface="Tajawal ExtraBold" panose="00000800000000000000" pitchFamily="2" charset="-78"/>
              </a:rPr>
              <a:t>altering some environmental factors</a:t>
            </a:r>
            <a:r>
              <a:rPr lang="en-US" sz="2200" dirty="0">
                <a:solidFill>
                  <a:srgbClr val="0A1F61"/>
                </a:solidFill>
                <a:cs typeface="Tajawal ExtraBold" panose="00000800000000000000" pitchFamily="2" charset="-78"/>
              </a:rPr>
              <a:t> from the strengths and weaknesses sections that may have an impact on the project.</a:t>
            </a:r>
          </a:p>
        </p:txBody>
      </p:sp>
    </p:spTree>
    <p:extLst>
      <p:ext uri="{BB962C8B-B14F-4D97-AF65-F5344CB8AC3E}">
        <p14:creationId xmlns:p14="http://schemas.microsoft.com/office/powerpoint/2010/main" val="355553918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6.6 RISK IDENTIFICATION USING SWOT ANALYSIS</a:t>
            </a:r>
          </a:p>
        </p:txBody>
      </p:sp>
      <p:sp>
        <p:nvSpPr>
          <p:cNvPr id="9" name="TextBox 8"/>
          <p:cNvSpPr txBox="1"/>
          <p:nvPr/>
        </p:nvSpPr>
        <p:spPr>
          <a:xfrm>
            <a:off x="318656" y="1736398"/>
            <a:ext cx="10987776" cy="350865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a:t>
            </a:r>
            <a:r>
              <a:rPr lang="en-US" sz="2200" b="1" dirty="0">
                <a:solidFill>
                  <a:srgbClr val="0A1F61"/>
                </a:solidFill>
                <a:cs typeface="Tajawal ExtraBold" panose="00000800000000000000" pitchFamily="2" charset="-78"/>
              </a:rPr>
              <a:t>SWOT examination </a:t>
            </a:r>
            <a:r>
              <a:rPr lang="en-US" sz="2200" dirty="0">
                <a:solidFill>
                  <a:srgbClr val="0A1F61"/>
                </a:solidFill>
                <a:cs typeface="Tajawal ExtraBold" panose="00000800000000000000" pitchFamily="2" charset="-78"/>
              </a:rPr>
              <a:t>can likewise be used for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deciding the internal and external factors </a:t>
            </a:r>
            <a:r>
              <a:rPr lang="en-US" sz="2200" dirty="0">
                <a:solidFill>
                  <a:srgbClr val="0A1F61"/>
                </a:solidFill>
                <a:cs typeface="Tajawal ExtraBold" panose="00000800000000000000" pitchFamily="2" charset="-78"/>
              </a:rPr>
              <a:t>that </a:t>
            </a:r>
            <a:r>
              <a:rPr lang="en-US" sz="2200" u="sng" dirty="0">
                <a:solidFill>
                  <a:srgbClr val="0A1F61"/>
                </a:solidFill>
                <a:cs typeface="Tajawal ExtraBold" panose="00000800000000000000" pitchFamily="2" charset="-78"/>
              </a:rPr>
              <a:t>may be beneficial or detrimental to a business venture</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SWOT analysis for the team may be used to </a:t>
            </a:r>
            <a:r>
              <a:rPr lang="en-US" sz="2200" u="sng" dirty="0">
                <a:solidFill>
                  <a:srgbClr val="0A1F61"/>
                </a:solidFill>
                <a:cs typeface="Tajawal ExtraBold" panose="00000800000000000000" pitchFamily="2" charset="-78"/>
              </a:rPr>
              <a:t>address the team’s challenges </a:t>
            </a:r>
            <a:r>
              <a:rPr lang="en-US" sz="2200" dirty="0">
                <a:solidFill>
                  <a:srgbClr val="0A1F61"/>
                </a:solidFill>
                <a:cs typeface="Tajawal ExtraBold" panose="00000800000000000000" pitchFamily="2" charset="-78"/>
              </a:rPr>
              <a:t>for sustainment and growth. A SWOT analysis is usually performed with a team leader or an entire team.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During SWOT analysis</a:t>
            </a:r>
            <a:r>
              <a:rPr lang="en-US" sz="2200" dirty="0">
                <a:solidFill>
                  <a:srgbClr val="0A1F61"/>
                </a:solidFill>
                <a:cs typeface="Tajawal ExtraBold" panose="00000800000000000000" pitchFamily="2" charset="-78"/>
              </a:rPr>
              <a:t>, it is important to capture all ideas so that everyone on the team must have a </a:t>
            </a:r>
            <a:r>
              <a:rPr lang="en-US" sz="2200" u="sng" dirty="0">
                <a:solidFill>
                  <a:srgbClr val="0A1F61"/>
                </a:solidFill>
                <a:cs typeface="Tajawal ExtraBold" panose="00000800000000000000" pitchFamily="2" charset="-78"/>
              </a:rPr>
              <a:t>good understanding regarding the risks to the team</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Once the analysis is performed, the team presents </a:t>
            </a:r>
            <a:r>
              <a:rPr lang="en-US" sz="2200" u="sng" dirty="0">
                <a:solidFill>
                  <a:srgbClr val="0A1F61"/>
                </a:solidFill>
                <a:cs typeface="Tajawal ExtraBold" panose="00000800000000000000" pitchFamily="2" charset="-78"/>
              </a:rPr>
              <a:t>action plans for addressing the issues that were identified during the analysis</a:t>
            </a:r>
            <a:r>
              <a:rPr lang="en-US" sz="2200" dirty="0">
                <a:solidFill>
                  <a:srgbClr val="0A1F61"/>
                </a:solidFill>
                <a:cs typeface="Tajawal ExtraBold" panose="00000800000000000000" pitchFamily="2" charset="-78"/>
              </a:rPr>
              <a:t>. This can significantly improve the likelihood of success and sustainment for the team.</a:t>
            </a:r>
          </a:p>
        </p:txBody>
      </p:sp>
    </p:spTree>
    <p:extLst>
      <p:ext uri="{BB962C8B-B14F-4D97-AF65-F5344CB8AC3E}">
        <p14:creationId xmlns:p14="http://schemas.microsoft.com/office/powerpoint/2010/main" val="31493564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6B72EAD-7D32-D6CD-A286-0083D4150920}"/>
              </a:ext>
            </a:extLst>
          </p:cNvPr>
          <p:cNvPicPr>
            <a:picLocks noChangeAspect="1"/>
          </p:cNvPicPr>
          <p:nvPr/>
        </p:nvPicPr>
        <p:blipFill>
          <a:blip r:embed="rId2"/>
          <a:stretch>
            <a:fillRect/>
          </a:stretch>
        </p:blipFill>
        <p:spPr>
          <a:xfrm>
            <a:off x="3282543" y="3241963"/>
            <a:ext cx="5626913" cy="3352877"/>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6.6 RISK IDENTIFICATION USING SWOT ANALYSIS</a:t>
            </a:r>
          </a:p>
        </p:txBody>
      </p:sp>
      <p:sp>
        <p:nvSpPr>
          <p:cNvPr id="9" name="TextBox 8"/>
          <p:cNvSpPr txBox="1"/>
          <p:nvPr/>
        </p:nvSpPr>
        <p:spPr>
          <a:xfrm>
            <a:off x="249383" y="1571722"/>
            <a:ext cx="10987776" cy="203132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Strengths and Weakness </a:t>
            </a:r>
            <a:r>
              <a:rPr lang="en-US" sz="2200" dirty="0">
                <a:solidFill>
                  <a:srgbClr val="0A1F61"/>
                </a:solidFill>
                <a:cs typeface="Tajawal ExtraBold" panose="00000800000000000000" pitchFamily="2" charset="-78"/>
              </a:rPr>
              <a:t>analysis focuses on issues within </a:t>
            </a:r>
            <a:r>
              <a:rPr lang="en-US" sz="2200" u="sng" dirty="0">
                <a:solidFill>
                  <a:srgbClr val="0A1F61"/>
                </a:solidFill>
                <a:cs typeface="Tajawal ExtraBold" panose="00000800000000000000" pitchFamily="2" charset="-78"/>
              </a:rPr>
              <a:t>the organization (internal), </a:t>
            </a:r>
            <a:r>
              <a:rPr lang="en-US" sz="2200" dirty="0">
                <a:solidFill>
                  <a:srgbClr val="0A1F61"/>
                </a:solidFill>
                <a:cs typeface="Tajawal ExtraBold" panose="00000800000000000000" pitchFamily="2" charset="-78"/>
              </a:rPr>
              <a:t>while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Opportunities and Threats </a:t>
            </a:r>
            <a:r>
              <a:rPr lang="en-US" sz="2200" dirty="0">
                <a:solidFill>
                  <a:srgbClr val="0A1F61"/>
                </a:solidFill>
                <a:cs typeface="Tajawal ExtraBold" panose="00000800000000000000" pitchFamily="2" charset="-78"/>
              </a:rPr>
              <a:t>are usually focused on </a:t>
            </a:r>
            <a:r>
              <a:rPr lang="en-US" sz="2200" u="sng" dirty="0">
                <a:solidFill>
                  <a:srgbClr val="0A1F61"/>
                </a:solidFill>
                <a:cs typeface="Tajawal ExtraBold" panose="00000800000000000000" pitchFamily="2" charset="-78"/>
              </a:rPr>
              <a:t>external factors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 SWOT analysis consists of items captured in a four-box layout.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Strengths and Weaknesses are listed in the top 2 boxes, while opportunities and threats are listed in the bottom 2 boxes.</a:t>
            </a:r>
          </a:p>
        </p:txBody>
      </p:sp>
    </p:spTree>
    <p:extLst>
      <p:ext uri="{BB962C8B-B14F-4D97-AF65-F5344CB8AC3E}">
        <p14:creationId xmlns:p14="http://schemas.microsoft.com/office/powerpoint/2010/main" val="294312274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068" y="6192982"/>
            <a:ext cx="749150" cy="671798"/>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6.7 RISK ANALYSIS</a:t>
            </a:r>
          </a:p>
        </p:txBody>
      </p:sp>
      <p:sp>
        <p:nvSpPr>
          <p:cNvPr id="9" name="TextBox 8"/>
          <p:cNvSpPr txBox="1"/>
          <p:nvPr/>
        </p:nvSpPr>
        <p:spPr>
          <a:xfrm>
            <a:off x="327702" y="1513377"/>
            <a:ext cx="11380723" cy="5109091"/>
          </a:xfrm>
          <a:prstGeom prst="rect">
            <a:avLst/>
          </a:prstGeom>
          <a:noFill/>
        </p:spPr>
        <p:txBody>
          <a:bodyPr wrap="square" rtlCol="0">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Risk analysis </a:t>
            </a:r>
            <a:r>
              <a:rPr lang="en-US" sz="2200" dirty="0">
                <a:solidFill>
                  <a:srgbClr val="0A1F61"/>
                </a:solidFill>
                <a:cs typeface="Tajawal ExtraBold" panose="00000800000000000000" pitchFamily="2" charset="-78"/>
              </a:rPr>
              <a:t>refers to the </a:t>
            </a:r>
            <a:r>
              <a:rPr lang="en-US" sz="2200" u="sng" dirty="0">
                <a:solidFill>
                  <a:srgbClr val="0A1F61"/>
                </a:solidFill>
                <a:cs typeface="Tajawal ExtraBold" panose="00000800000000000000" pitchFamily="2" charset="-78"/>
              </a:rPr>
              <a:t>survey of the risks related to a specific occasion or activity</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analysis is important for ventures, innovation, technology, security issues, and any activity where risks need to be analyzed quantitatively and qualitatively.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analysis may be thought of as a </a:t>
            </a:r>
            <a:r>
              <a:rPr lang="en-US" sz="2200" u="sng" dirty="0">
                <a:solidFill>
                  <a:srgbClr val="0A1F61"/>
                </a:solidFill>
                <a:cs typeface="Tajawal ExtraBold" panose="00000800000000000000" pitchFamily="2" charset="-78"/>
              </a:rPr>
              <a:t>component of risk management </a:t>
            </a:r>
            <a:r>
              <a:rPr lang="en-US" sz="2200" dirty="0">
                <a:solidFill>
                  <a:srgbClr val="0A1F61"/>
                </a:solidFill>
                <a:cs typeface="Tajawal ExtraBold" panose="00000800000000000000" pitchFamily="2" charset="-78"/>
              </a:rPr>
              <a:t>as risks are part of technology-driven projects and business endeavors. Therefore, it is imperative that risk analysis occurs on a recurring basis.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a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need to update risk analysis </a:t>
            </a:r>
            <a:r>
              <a:rPr lang="en-US" sz="2200" dirty="0">
                <a:solidFill>
                  <a:srgbClr val="0A1F61"/>
                </a:solidFill>
                <a:cs typeface="Tajawal ExtraBold" panose="00000800000000000000" pitchFamily="2" charset="-78"/>
              </a:rPr>
              <a:t>for </a:t>
            </a:r>
            <a:r>
              <a:rPr lang="en-US" sz="2200" u="sng" dirty="0">
                <a:solidFill>
                  <a:srgbClr val="0A1F61"/>
                </a:solidFill>
                <a:cs typeface="Tajawal ExtraBold" panose="00000800000000000000" pitchFamily="2" charset="-78"/>
              </a:rPr>
              <a:t>accommodating new potential threats</a:t>
            </a:r>
            <a:r>
              <a:rPr lang="en-US" sz="2200" dirty="0">
                <a:solidFill>
                  <a:srgbClr val="0A1F61"/>
                </a:solidFill>
                <a:cs typeface="Tajawal ExtraBold" panose="00000800000000000000" pitchFamily="2" charset="-78"/>
              </a:rPr>
              <a:t>. Strategic risk analysis can adequately diminish harms and future risk probabilities.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Risks</a:t>
            </a:r>
            <a:r>
              <a:rPr lang="en-US" sz="2200" dirty="0">
                <a:solidFill>
                  <a:srgbClr val="0A1F61"/>
                </a:solidFill>
                <a:cs typeface="Tajawal ExtraBold" panose="00000800000000000000" pitchFamily="2" charset="-78"/>
              </a:rPr>
              <a:t> can be associated with </a:t>
            </a:r>
            <a:r>
              <a:rPr lang="en-US" sz="2200" u="sng" dirty="0">
                <a:solidFill>
                  <a:srgbClr val="0A1F61"/>
                </a:solidFill>
                <a:cs typeface="Tajawal ExtraBold" panose="00000800000000000000" pitchFamily="2" charset="-78"/>
              </a:rPr>
              <a:t>individuals who use computers incorrectly </a:t>
            </a:r>
            <a:r>
              <a:rPr lang="en-US" sz="2200" dirty="0">
                <a:solidFill>
                  <a:srgbClr val="0A1F61"/>
                </a:solidFill>
                <a:cs typeface="Tajawal ExtraBold" panose="00000800000000000000" pitchFamily="2" charset="-78"/>
              </a:rPr>
              <a:t>or </a:t>
            </a:r>
            <a:r>
              <a:rPr lang="en-US" sz="2200" u="sng" dirty="0">
                <a:solidFill>
                  <a:srgbClr val="0A1F61"/>
                </a:solidFill>
                <a:cs typeface="Tajawal ExtraBold" panose="00000800000000000000" pitchFamily="2" charset="-78"/>
              </a:rPr>
              <a:t>inappropriately</a:t>
            </a:r>
            <a:r>
              <a:rPr lang="en-US" sz="2200" dirty="0">
                <a:solidFill>
                  <a:srgbClr val="0A1F61"/>
                </a:solidFill>
                <a:cs typeface="Tajawal ExtraBold" panose="00000800000000000000" pitchFamily="2" charset="-78"/>
              </a:rPr>
              <a:t>, as this may lead to security risks.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is risk associated with </a:t>
            </a:r>
            <a:r>
              <a:rPr lang="en-US" sz="2200" u="sng" dirty="0">
                <a:solidFill>
                  <a:srgbClr val="0A1F61"/>
                </a:solidFill>
                <a:cs typeface="Tajawal ExtraBold" panose="00000800000000000000" pitchFamily="2" charset="-78"/>
              </a:rPr>
              <a:t>ventures that are not finished in a timely manner</a:t>
            </a:r>
            <a:r>
              <a:rPr lang="en-US" sz="2200" dirty="0">
                <a:solidFill>
                  <a:srgbClr val="0A1F61"/>
                </a:solidFill>
                <a:cs typeface="Tajawal ExtraBold" panose="00000800000000000000" pitchFamily="2" charset="-78"/>
              </a:rPr>
              <a:t>, since this leads to significant costs. </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20910822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140739"/>
            <a:ext cx="847693" cy="760167"/>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6.7 RISK ANALYSIS</a:t>
            </a:r>
          </a:p>
        </p:txBody>
      </p:sp>
      <p:sp>
        <p:nvSpPr>
          <p:cNvPr id="9" name="TextBox 8"/>
          <p:cNvSpPr txBox="1"/>
          <p:nvPr/>
        </p:nvSpPr>
        <p:spPr>
          <a:xfrm>
            <a:off x="318656" y="1583993"/>
            <a:ext cx="11422286" cy="4093428"/>
          </a:xfrm>
          <a:prstGeom prst="rect">
            <a:avLst/>
          </a:prstGeom>
          <a:noFill/>
        </p:spPr>
        <p:txBody>
          <a:bodyPr wrap="square" rtlCol="0">
            <a:spAutoFit/>
          </a:bodyPr>
          <a:lstStyle/>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analysis may be of two types to identify risk : </a:t>
            </a:r>
            <a:r>
              <a:rPr lang="en-US" sz="2200" b="1" dirty="0">
                <a:solidFill>
                  <a:srgbClr val="0A1F61"/>
                </a:solidFill>
                <a:cs typeface="Tajawal ExtraBold" panose="00000800000000000000" pitchFamily="2" charset="-78"/>
              </a:rPr>
              <a:t>qualitative</a:t>
            </a:r>
            <a:r>
              <a:rPr lang="en-US" sz="2200" dirty="0">
                <a:solidFill>
                  <a:srgbClr val="0A1F61"/>
                </a:solidFill>
                <a:cs typeface="Tajawal ExtraBold" panose="00000800000000000000" pitchFamily="2" charset="-78"/>
              </a:rPr>
              <a:t> and </a:t>
            </a:r>
            <a:r>
              <a:rPr lang="en-US" sz="2200" b="1" dirty="0">
                <a:solidFill>
                  <a:srgbClr val="0A1F61"/>
                </a:solidFill>
                <a:cs typeface="Tajawal ExtraBold" panose="00000800000000000000" pitchFamily="2" charset="-78"/>
              </a:rPr>
              <a:t>quantitative</a:t>
            </a:r>
            <a:r>
              <a:rPr lang="en-US" sz="2200" dirty="0">
                <a:solidFill>
                  <a:srgbClr val="0A1F61"/>
                </a:solidFill>
                <a:cs typeface="Tajawal ExtraBold" panose="00000800000000000000" pitchFamily="2" charset="-78"/>
              </a:rPr>
              <a:t>.</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Quantitative risk analysis (QRA) </a:t>
            </a:r>
            <a:r>
              <a:rPr lang="en-US" sz="2200" dirty="0">
                <a:solidFill>
                  <a:srgbClr val="0A1F61"/>
                </a:solidFill>
                <a:cs typeface="Tajawal ExtraBold" panose="00000800000000000000" pitchFamily="2" charset="-78"/>
              </a:rPr>
              <a:t>measures the expected risk likelihood to measure assessed </a:t>
            </a:r>
            <a:r>
              <a:rPr lang="en-US" sz="2200" u="sng" dirty="0">
                <a:solidFill>
                  <a:srgbClr val="0A1F61"/>
                </a:solidFill>
                <a:cs typeface="Tajawal ExtraBold" panose="00000800000000000000" pitchFamily="2" charset="-78"/>
              </a:rPr>
              <a:t>money-related misfortunes </a:t>
            </a:r>
            <a:r>
              <a:rPr lang="en-US" sz="2200" dirty="0">
                <a:solidFill>
                  <a:srgbClr val="0A1F61"/>
                </a:solidFill>
                <a:cs typeface="Tajawal ExtraBold" panose="00000800000000000000" pitchFamily="2" charset="-78"/>
              </a:rPr>
              <a:t>from possible risks.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Qualitative risk analysis </a:t>
            </a:r>
            <a:r>
              <a:rPr lang="en-US" sz="2200" dirty="0">
                <a:solidFill>
                  <a:srgbClr val="0A1F61"/>
                </a:solidFill>
                <a:cs typeface="Tajawal ExtraBold" panose="00000800000000000000" pitchFamily="2" charset="-78"/>
              </a:rPr>
              <a:t>does not utilize numbers however surveys threats and decides and sets up risk mitigation techniques and arrangements.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QRA</a:t>
            </a:r>
            <a:r>
              <a:rPr lang="en-US" sz="2200" dirty="0">
                <a:solidFill>
                  <a:srgbClr val="0A1F61"/>
                </a:solidFill>
                <a:cs typeface="Tajawal ExtraBold" panose="00000800000000000000" pitchFamily="2" charset="-78"/>
              </a:rPr>
              <a:t> relies on </a:t>
            </a:r>
            <a:r>
              <a:rPr lang="en-US" sz="2200" u="sng" dirty="0">
                <a:solidFill>
                  <a:srgbClr val="0A1F61"/>
                </a:solidFill>
                <a:cs typeface="Tajawal ExtraBold" panose="00000800000000000000" pitchFamily="2" charset="-78"/>
              </a:rPr>
              <a:t>pre-existing relevant and verifiable data</a:t>
            </a:r>
            <a:r>
              <a:rPr lang="en-US" sz="2200" dirty="0">
                <a:solidFill>
                  <a:srgbClr val="0A1F61"/>
                </a:solidFill>
                <a:cs typeface="Tajawal ExtraBold" panose="00000800000000000000" pitchFamily="2" charset="-78"/>
              </a:rPr>
              <a:t>. This data is used to produce a numerical worth which is then used to foresee the likelihood of a risk event outcome.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Qualitative risk analysis </a:t>
            </a:r>
            <a:r>
              <a:rPr lang="en-US" sz="2200" dirty="0">
                <a:solidFill>
                  <a:srgbClr val="0A1F61"/>
                </a:solidFill>
                <a:cs typeface="Tajawal ExtraBold" panose="00000800000000000000" pitchFamily="2" charset="-78"/>
              </a:rPr>
              <a:t>relies on </a:t>
            </a:r>
            <a:r>
              <a:rPr lang="en-US" sz="2200" u="sng" dirty="0">
                <a:solidFill>
                  <a:srgbClr val="0A1F61"/>
                </a:solidFill>
                <a:cs typeface="Tajawal ExtraBold" panose="00000800000000000000" pitchFamily="2" charset="-78"/>
              </a:rPr>
              <a:t>subjective assessment of risk occurrence likelihood (probability)</a:t>
            </a:r>
            <a:r>
              <a:rPr lang="en-US" sz="2200" dirty="0">
                <a:solidFill>
                  <a:srgbClr val="0A1F61"/>
                </a:solidFill>
                <a:cs typeface="Tajawal ExtraBold" panose="00000800000000000000" pitchFamily="2" charset="-78"/>
              </a:rPr>
              <a:t>. This probability is measured against the potential severity of the risk outcomes (impact) to determine the overall severity of a risk.</a:t>
            </a:r>
          </a:p>
        </p:txBody>
      </p:sp>
    </p:spTree>
    <p:extLst>
      <p:ext uri="{BB962C8B-B14F-4D97-AF65-F5344CB8AC3E}">
        <p14:creationId xmlns:p14="http://schemas.microsoft.com/office/powerpoint/2010/main" val="193810419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6109855"/>
            <a:ext cx="692727"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6.8 RISK ASSESSMENT </a:t>
            </a:r>
          </a:p>
        </p:txBody>
      </p:sp>
      <p:sp>
        <p:nvSpPr>
          <p:cNvPr id="9" name="TextBox 8"/>
          <p:cNvSpPr txBox="1"/>
          <p:nvPr/>
        </p:nvSpPr>
        <p:spPr>
          <a:xfrm>
            <a:off x="346363" y="1610200"/>
            <a:ext cx="11422286"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Every organization requires a risk management strategy. This makes cyber risk assessment a crucial part of any company or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Every organization these days depends on innovation, technology, and information systems to lead business.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Cyber risk assessment </a:t>
            </a:r>
            <a:r>
              <a:rPr lang="en-US" sz="2200" dirty="0">
                <a:solidFill>
                  <a:srgbClr val="0A1F61"/>
                </a:solidFill>
                <a:cs typeface="Tajawal ExtraBold" panose="00000800000000000000" pitchFamily="2" charset="-78"/>
              </a:rPr>
              <a:t>refers to </a:t>
            </a:r>
            <a:r>
              <a:rPr lang="en-US" sz="2200" u="sng" dirty="0">
                <a:solidFill>
                  <a:srgbClr val="0A1F61"/>
                </a:solidFill>
                <a:cs typeface="Tajawal ExtraBold" panose="00000800000000000000" pitchFamily="2" charset="-78"/>
              </a:rPr>
              <a:t>performing an assessment of the cyber risks faced by companies or organizations.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According to NIST, </a:t>
            </a:r>
            <a:r>
              <a:rPr lang="en-US" sz="2200" b="1" dirty="0">
                <a:solidFill>
                  <a:srgbClr val="0A1F61"/>
                </a:solidFill>
                <a:cs typeface="Tajawal ExtraBold" panose="00000800000000000000" pitchFamily="2" charset="-78"/>
              </a:rPr>
              <a:t>Risk assessments </a:t>
            </a:r>
            <a:r>
              <a:rPr lang="en-US" sz="2200" dirty="0">
                <a:solidFill>
                  <a:srgbClr val="0A1F61"/>
                </a:solidFill>
                <a:cs typeface="Tajawal ExtraBold" panose="00000800000000000000" pitchFamily="2" charset="-78"/>
              </a:rPr>
              <a:t>can </a:t>
            </a:r>
            <a:r>
              <a:rPr lang="en-US" sz="2200" u="sng" dirty="0">
                <a:solidFill>
                  <a:srgbClr val="0A1F61"/>
                </a:solidFill>
                <a:cs typeface="Tajawal ExtraBold" panose="00000800000000000000" pitchFamily="2" charset="-78"/>
              </a:rPr>
              <a:t>identify, estimate, and prioritize risks for organizational operations</a:t>
            </a:r>
            <a:r>
              <a:rPr lang="en-US" sz="2200" dirty="0">
                <a:solidFill>
                  <a:srgbClr val="0A1F61"/>
                </a:solidFill>
                <a:cs typeface="Tajawal ExtraBold" panose="00000800000000000000" pitchFamily="2" charset="-78"/>
              </a:rPr>
              <a:t>. These operations may be missions, functions, image, and reputation.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 risk assessment may be used to assist decision-makers and to </a:t>
            </a:r>
            <a:r>
              <a:rPr lang="en-US" sz="2200" u="sng" dirty="0">
                <a:solidFill>
                  <a:srgbClr val="0A1F61"/>
                </a:solidFill>
                <a:cs typeface="Tajawal ExtraBold" panose="00000800000000000000" pitchFamily="2" charset="-78"/>
              </a:rPr>
              <a:t>support proper risk responses</a:t>
            </a:r>
            <a:r>
              <a:rPr lang="en-US" sz="2200" dirty="0">
                <a:solidFill>
                  <a:srgbClr val="0A1F61"/>
                </a:solidFill>
                <a:cs typeface="Tajawal ExtraBold" panose="00000800000000000000" pitchFamily="2" charset="-78"/>
              </a:rPr>
              <a:t>. </a:t>
            </a:r>
          </a:p>
        </p:txBody>
      </p:sp>
    </p:spTree>
    <p:extLst>
      <p:ext uri="{BB962C8B-B14F-4D97-AF65-F5344CB8AC3E}">
        <p14:creationId xmlns:p14="http://schemas.microsoft.com/office/powerpoint/2010/main" val="72749908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6.8 RISK ASSESSMENT </a:t>
            </a:r>
          </a:p>
        </p:txBody>
      </p:sp>
      <p:sp>
        <p:nvSpPr>
          <p:cNvPr id="9" name="TextBox 8"/>
          <p:cNvSpPr txBox="1"/>
          <p:nvPr/>
        </p:nvSpPr>
        <p:spPr>
          <a:xfrm>
            <a:off x="318655" y="1736398"/>
            <a:ext cx="11236035" cy="2954655"/>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Since chiefs and executives cannot dive into security risks on an everyday basis, cyber risk evaluation may act as a kind of executive summary to enable those parties to make informed decisions about security.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Some possible ways to do that is by </a:t>
            </a:r>
            <a:r>
              <a:rPr lang="en-US" sz="2200" u="sng" dirty="0">
                <a:solidFill>
                  <a:srgbClr val="0A1F61"/>
                </a:solidFill>
                <a:cs typeface="Tajawal ExtraBold" panose="00000800000000000000" pitchFamily="2" charset="-78"/>
              </a:rPr>
              <a:t>identifying the significant threats </a:t>
            </a:r>
            <a:r>
              <a:rPr lang="en-US" sz="2200" dirty="0">
                <a:solidFill>
                  <a:srgbClr val="0A1F61"/>
                </a:solidFill>
                <a:cs typeface="Tajawal ExtraBold" panose="00000800000000000000" pitchFamily="2" charset="-78"/>
              </a:rPr>
              <a:t>to your organization: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Internal and external vulnerabilities</a:t>
            </a:r>
          </a:p>
          <a:p>
            <a:pPr marL="800100" lvl="1" indent="-342900" algn="just">
              <a:buFont typeface="Wingdings" panose="05000000000000000000" pitchFamily="2" charset="2"/>
              <a:buChar char="§"/>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Impact if those vulnerabilities are exploited</a:t>
            </a:r>
          </a:p>
          <a:p>
            <a:pPr marL="800100" lvl="1" indent="-342900" algn="just">
              <a:buFont typeface="Wingdings" panose="05000000000000000000" pitchFamily="2" charset="2"/>
              <a:buChar char="§"/>
            </a:pPr>
            <a:endParaRPr lang="en-US" sz="800" dirty="0">
              <a:solidFill>
                <a:srgbClr val="0A1F61"/>
              </a:solidFill>
              <a:cs typeface="Tajawal ExtraBold" panose="00000800000000000000" pitchFamily="2" charset="-78"/>
            </a:endParaRP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Likelihood of exploitation.</a:t>
            </a:r>
          </a:p>
        </p:txBody>
      </p:sp>
    </p:spTree>
    <p:extLst>
      <p:ext uri="{BB962C8B-B14F-4D97-AF65-F5344CB8AC3E}">
        <p14:creationId xmlns:p14="http://schemas.microsoft.com/office/powerpoint/2010/main" val="344578188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6.8 RISK ASSESSMENT </a:t>
            </a:r>
          </a:p>
        </p:txBody>
      </p:sp>
      <p:sp>
        <p:nvSpPr>
          <p:cNvPr id="9" name="TextBox 8"/>
          <p:cNvSpPr txBox="1"/>
          <p:nvPr/>
        </p:nvSpPr>
        <p:spPr>
          <a:xfrm>
            <a:off x="249384" y="1607299"/>
            <a:ext cx="11491558" cy="4216539"/>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are various </a:t>
            </a:r>
            <a:r>
              <a:rPr lang="en-US" sz="2200" b="1" dirty="0">
                <a:solidFill>
                  <a:srgbClr val="0A1F61"/>
                </a:solidFill>
                <a:cs typeface="Tajawal ExtraBold" panose="00000800000000000000" pitchFamily="2" charset="-78"/>
              </a:rPr>
              <a:t>purposes behind performing a cyber risk assessment</a:t>
            </a:r>
            <a:r>
              <a:rPr lang="en-US" sz="2200" dirty="0">
                <a:solidFill>
                  <a:srgbClr val="0A1F61"/>
                </a:solidFill>
                <a:cs typeface="Tajawal ExtraBold" panose="00000800000000000000" pitchFamily="2" charset="-78"/>
              </a:rPr>
              <a:t>, some of them are: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They can reduce long‑term costs.</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It gives a layout to future evaluations.</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They provide an organization with greater self‑awareness: knowing where your organization’s weaknesses lie may provide a better idea of what areas the organization needs to grow and invest in. </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It helps avoid breaches and other security incidents.</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800100" lvl="1" indent="-342900" algn="just">
              <a:buFont typeface="Arial" panose="020B0604020202020204" pitchFamily="34" charset="0"/>
              <a:buChar char="•"/>
            </a:pPr>
            <a:r>
              <a:rPr lang="en-US" sz="2200" dirty="0">
                <a:solidFill>
                  <a:srgbClr val="0A1F61"/>
                </a:solidFill>
                <a:cs typeface="Tajawal ExtraBold" panose="00000800000000000000" pitchFamily="2" charset="-78"/>
              </a:rPr>
              <a:t>It can improve communication.</a:t>
            </a:r>
          </a:p>
          <a:p>
            <a:pPr marL="800100" lvl="1"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 risk assessment relies on input from many different departments and stakeholders. This may ensure organizational visibility and strengthen communication.</a:t>
            </a:r>
          </a:p>
        </p:txBody>
      </p:sp>
    </p:spTree>
    <p:extLst>
      <p:ext uri="{BB962C8B-B14F-4D97-AF65-F5344CB8AC3E}">
        <p14:creationId xmlns:p14="http://schemas.microsoft.com/office/powerpoint/2010/main" val="294409379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303817"/>
            <a:ext cx="673214" cy="603703"/>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6.8 RISK ASSESSMENT </a:t>
            </a:r>
          </a:p>
        </p:txBody>
      </p:sp>
      <p:sp>
        <p:nvSpPr>
          <p:cNvPr id="9" name="TextBox 8"/>
          <p:cNvSpPr txBox="1"/>
          <p:nvPr/>
        </p:nvSpPr>
        <p:spPr>
          <a:xfrm>
            <a:off x="249384" y="1607299"/>
            <a:ext cx="11491558" cy="4431983"/>
          </a:xfrm>
          <a:prstGeom prst="rect">
            <a:avLst/>
          </a:prstGeom>
          <a:noFill/>
        </p:spPr>
        <p:txBody>
          <a:bodyPr wrap="square" rtlCol="0">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Ideally, an association would have a workforce in-house that could deal with this sort of evaluation.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Further, there must also be information that high-level executives understand and potentially proprietary organizational information that may be useful during the assessment.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 Risk assessment does not ignore organizational visibility.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However, small or medium-sized businesses may need to outsource the assessment because they might not have the right people to do the job in-house. In that case, a third party might have to do it.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Such services can be provided by companies as well as individual consultants.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Over the last few years, many IT risk-assessment frameworks have been introduced with the objective of guiding security and risk executives.</a:t>
            </a:r>
          </a:p>
        </p:txBody>
      </p:sp>
    </p:spTree>
    <p:extLst>
      <p:ext uri="{BB962C8B-B14F-4D97-AF65-F5344CB8AC3E}">
        <p14:creationId xmlns:p14="http://schemas.microsoft.com/office/powerpoint/2010/main" val="397585065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6.9 RISK ASSESSMENT FRAMEWORKS</a:t>
            </a:r>
          </a:p>
        </p:txBody>
      </p:sp>
      <p:sp>
        <p:nvSpPr>
          <p:cNvPr id="9" name="TextBox 8"/>
          <p:cNvSpPr txBox="1"/>
          <p:nvPr/>
        </p:nvSpPr>
        <p:spPr>
          <a:xfrm>
            <a:off x="249384" y="1607299"/>
            <a:ext cx="11491558" cy="2000548"/>
          </a:xfrm>
          <a:prstGeom prst="rect">
            <a:avLst/>
          </a:prstGeom>
          <a:noFill/>
        </p:spPr>
        <p:txBody>
          <a:bodyPr wrap="square" rtlCol="0">
            <a:spAutoFit/>
          </a:bodyPr>
          <a:lstStyle/>
          <a:p>
            <a:pPr algn="just"/>
            <a:r>
              <a:rPr lang="en-US" sz="2400" b="1" dirty="0">
                <a:solidFill>
                  <a:srgbClr val="0A1F61"/>
                </a:solidFill>
                <a:cs typeface="Tajawal ExtraBold" panose="00000800000000000000" pitchFamily="2" charset="-78"/>
              </a:rPr>
              <a:t>OCTAVE</a:t>
            </a:r>
          </a:p>
          <a:p>
            <a:pPr algn="just"/>
            <a:endParaRPr lang="en-US" sz="11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Operationally Critical Threat, Asset, and Vulnerability Evaluation </a:t>
            </a:r>
            <a:r>
              <a:rPr lang="en-US" sz="2200" dirty="0">
                <a:solidFill>
                  <a:srgbClr val="0A1F61"/>
                </a:solidFill>
                <a:cs typeface="Tajawal ExtraBold" panose="00000800000000000000" pitchFamily="2" charset="-78"/>
              </a:rPr>
              <a:t>(OCTAVE) is a risk assessment methodology that aims to recognize, oversee, and assess data security risks.</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pic>
        <p:nvPicPr>
          <p:cNvPr id="12" name="Picture 11">
            <a:extLst>
              <a:ext uri="{FF2B5EF4-FFF2-40B4-BE49-F238E27FC236}">
                <a16:creationId xmlns:a16="http://schemas.microsoft.com/office/drawing/2014/main" id="{76E1B972-B44B-4593-42D6-3D3E6D1D42B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102614" y="2964873"/>
            <a:ext cx="7998061" cy="3295311"/>
          </a:xfrm>
          <a:prstGeom prst="rect">
            <a:avLst/>
          </a:prstGeom>
        </p:spPr>
      </p:pic>
    </p:spTree>
    <p:extLst>
      <p:ext uri="{BB962C8B-B14F-4D97-AF65-F5344CB8AC3E}">
        <p14:creationId xmlns:p14="http://schemas.microsoft.com/office/powerpoint/2010/main" val="1922736658"/>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6.10 RISK MANAGEMENT</a:t>
            </a:r>
          </a:p>
        </p:txBody>
      </p:sp>
      <p:sp>
        <p:nvSpPr>
          <p:cNvPr id="9" name="TextBox 8"/>
          <p:cNvSpPr txBox="1"/>
          <p:nvPr/>
        </p:nvSpPr>
        <p:spPr>
          <a:xfrm>
            <a:off x="249383" y="1607299"/>
            <a:ext cx="11623961" cy="5155257"/>
          </a:xfrm>
          <a:prstGeom prst="rect">
            <a:avLst/>
          </a:prstGeom>
          <a:noFill/>
        </p:spPr>
        <p:txBody>
          <a:bodyPr wrap="square" rtlCol="0">
            <a:spAutoFit/>
          </a:bodyPr>
          <a:lstStyle/>
          <a:p>
            <a:pPr algn="just"/>
            <a:endParaRPr lang="en-US" sz="11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Risk management </a:t>
            </a:r>
            <a:r>
              <a:rPr lang="en-US" sz="2200" dirty="0">
                <a:solidFill>
                  <a:srgbClr val="0A1F61"/>
                </a:solidFill>
                <a:cs typeface="Tajawal ExtraBold" panose="00000800000000000000" pitchFamily="2" charset="-78"/>
              </a:rPr>
              <a:t>defined as the </a:t>
            </a:r>
            <a:r>
              <a:rPr lang="en-US" sz="2200" u="sng" dirty="0">
                <a:solidFill>
                  <a:srgbClr val="0A1F61"/>
                </a:solidFill>
                <a:cs typeface="Tajawal ExtraBold" panose="00000800000000000000" pitchFamily="2" charset="-78"/>
              </a:rPr>
              <a:t>progressing procedure of distinguishing, evaluating, and reacting to risk.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must take an </a:t>
            </a:r>
            <a:r>
              <a:rPr lang="en-US" sz="2200" u="sng" dirty="0">
                <a:solidFill>
                  <a:srgbClr val="0A1F61"/>
                </a:solidFill>
                <a:cs typeface="Tajawal ExtraBold" panose="00000800000000000000" pitchFamily="2" charset="-78"/>
              </a:rPr>
              <a:t>expansive perspective on risks </a:t>
            </a:r>
            <a:r>
              <a:rPr lang="en-US" sz="2200" dirty="0">
                <a:solidFill>
                  <a:srgbClr val="0A1F61"/>
                </a:solidFill>
                <a:cs typeface="Tajawal ExtraBold" panose="00000800000000000000" pitchFamily="2" charset="-78"/>
              </a:rPr>
              <a:t>over an association to inform resource allocation, better manage risks, and empower responsibility.</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Cybersecurity risk management is basically </a:t>
            </a:r>
            <a:r>
              <a:rPr lang="en-US" sz="2200" u="sng" dirty="0">
                <a:solidFill>
                  <a:srgbClr val="0A1F61"/>
                </a:solidFill>
                <a:cs typeface="Tajawal ExtraBold" panose="00000800000000000000" pitchFamily="2" charset="-78"/>
              </a:rPr>
              <a:t>real-world risk management applied to the cyber world</a:t>
            </a:r>
            <a:r>
              <a:rPr lang="en-US" sz="2200" dirty="0">
                <a:solidFill>
                  <a:srgbClr val="0A1F61"/>
                </a:solidFill>
                <a:cs typeface="Tajawal ExtraBold" panose="00000800000000000000" pitchFamily="2" charset="-78"/>
              </a:rPr>
              <a:t>. It includes recognizing risks and vulnerabilities in an association and applying authoritative actions and comprehensive solutions to ensure that the association is satisfactorily secured.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Risk management basically involves identifying potential risks. However, it also refers to assessing the impact of the risks, and planning how to respond if the risks become reality.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Therefore, every organization or industry, despite its size, must develop a </a:t>
            </a:r>
            <a:r>
              <a:rPr lang="en-US" sz="2200" b="1" dirty="0">
                <a:solidFill>
                  <a:srgbClr val="0A1F61"/>
                </a:solidFill>
                <a:cs typeface="Tajawal ExtraBold" panose="00000800000000000000" pitchFamily="2" charset="-78"/>
              </a:rPr>
              <a:t>cybersecurity risk management plan.</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96159355"/>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6.10 RISK MANAGEMENT</a:t>
            </a:r>
          </a:p>
        </p:txBody>
      </p:sp>
      <p:sp>
        <p:nvSpPr>
          <p:cNvPr id="9" name="TextBox 8"/>
          <p:cNvSpPr txBox="1"/>
          <p:nvPr/>
        </p:nvSpPr>
        <p:spPr>
          <a:xfrm>
            <a:off x="249384" y="1607299"/>
            <a:ext cx="11491558" cy="3770263"/>
          </a:xfrm>
          <a:prstGeom prst="rect">
            <a:avLst/>
          </a:prstGeom>
          <a:noFill/>
        </p:spPr>
        <p:txBody>
          <a:bodyPr wrap="square" rtlCol="0">
            <a:spAutoFit/>
          </a:bodyPr>
          <a:lstStyle/>
          <a:p>
            <a:pPr algn="just"/>
            <a:endParaRPr lang="en-US" sz="1100" b="1"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However, it is also necessary to understand that not all risks, even if identified in advance, can be eliminated.</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It is possible to reduce the potential impact of risks. </a:t>
            </a:r>
          </a:p>
          <a:p>
            <a:pPr marL="342900" indent="-342900" algn="just">
              <a:buFont typeface="Arial" panose="020B0604020202020204" pitchFamily="34" charset="0"/>
              <a:buChar char="•"/>
            </a:pPr>
            <a:endParaRPr lang="en-US" sz="10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Risk management </a:t>
            </a:r>
            <a:r>
              <a:rPr lang="en-US" sz="2200" dirty="0">
                <a:solidFill>
                  <a:srgbClr val="0A1F61"/>
                </a:solidFill>
                <a:cs typeface="Tajawal ExtraBold" panose="00000800000000000000" pitchFamily="2" charset="-78"/>
              </a:rPr>
              <a:t>deals with four important </a:t>
            </a:r>
            <a:r>
              <a:rPr lang="en-US" sz="2200" b="1" dirty="0">
                <a:solidFill>
                  <a:srgbClr val="0A1F61"/>
                </a:solidFill>
                <a:cs typeface="Tajawal ExtraBold" panose="00000800000000000000" pitchFamily="2" charset="-78"/>
              </a:rPr>
              <a:t>spheres</a:t>
            </a:r>
            <a:r>
              <a:rPr lang="en-US" sz="2200" dirty="0">
                <a:solidFill>
                  <a:srgbClr val="0A1F61"/>
                </a:solidFill>
                <a:cs typeface="Tajawal ExtraBold" panose="00000800000000000000" pitchFamily="2" charset="-78"/>
              </a:rPr>
              <a: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914400" lvl="1" indent="-222250" algn="just">
              <a:buFont typeface="+mj-lt"/>
              <a:buAutoNum type="arabicPeriod"/>
            </a:pPr>
            <a:r>
              <a:rPr lang="en-US" sz="2200" b="1" dirty="0">
                <a:solidFill>
                  <a:srgbClr val="0A1F61"/>
                </a:solidFill>
                <a:cs typeface="Tajawal ExtraBold" panose="00000800000000000000" pitchFamily="2" charset="-78"/>
              </a:rPr>
              <a:t> Accepting Risks: </a:t>
            </a:r>
            <a:r>
              <a:rPr lang="en-US" sz="2200" dirty="0">
                <a:solidFill>
                  <a:srgbClr val="0A1F61"/>
                </a:solidFill>
                <a:cs typeface="Tajawal ExtraBold" panose="00000800000000000000" pitchFamily="2" charset="-78"/>
              </a:rPr>
              <a:t>Acknowledging that risks exist, but applying no safeguards</a:t>
            </a:r>
          </a:p>
          <a:p>
            <a:pPr marL="914400" lvl="1" indent="-222250" algn="just">
              <a:buFont typeface="+mj-lt"/>
              <a:buAutoNum type="arabicPeriod"/>
            </a:pPr>
            <a:endParaRPr lang="en-US" sz="800" dirty="0">
              <a:solidFill>
                <a:srgbClr val="0A1F61"/>
              </a:solidFill>
              <a:cs typeface="Tajawal ExtraBold" panose="00000800000000000000" pitchFamily="2" charset="-78"/>
            </a:endParaRPr>
          </a:p>
          <a:p>
            <a:pPr marL="914400" lvl="1" indent="-222250" algn="just">
              <a:buFont typeface="+mj-lt"/>
              <a:buAutoNum type="arabicPeriod"/>
            </a:pPr>
            <a:r>
              <a:rPr lang="en-US" sz="2200" b="1" dirty="0">
                <a:solidFill>
                  <a:srgbClr val="0A1F61"/>
                </a:solidFill>
                <a:cs typeface="Tajawal ExtraBold" panose="00000800000000000000" pitchFamily="2" charset="-78"/>
              </a:rPr>
              <a:t> Transferring Risk: </a:t>
            </a:r>
            <a:r>
              <a:rPr lang="en-US" sz="2200" dirty="0">
                <a:solidFill>
                  <a:srgbClr val="0A1F61"/>
                </a:solidFill>
                <a:cs typeface="Tajawal ExtraBold" panose="00000800000000000000" pitchFamily="2" charset="-78"/>
              </a:rPr>
              <a:t>Shifting responsibility for the risk to a third party</a:t>
            </a:r>
          </a:p>
          <a:p>
            <a:pPr marL="914400" lvl="1" indent="-222250" algn="just">
              <a:buFont typeface="+mj-lt"/>
              <a:buAutoNum type="arabicPeriod"/>
            </a:pPr>
            <a:endParaRPr lang="en-US" sz="800" dirty="0">
              <a:solidFill>
                <a:srgbClr val="0A1F61"/>
              </a:solidFill>
              <a:cs typeface="Tajawal ExtraBold" panose="00000800000000000000" pitchFamily="2" charset="-78"/>
            </a:endParaRPr>
          </a:p>
          <a:p>
            <a:pPr marL="914400" lvl="1" indent="-222250" algn="just">
              <a:buFont typeface="+mj-lt"/>
              <a:buAutoNum type="arabicPeriod"/>
            </a:pPr>
            <a:r>
              <a:rPr lang="en-US" sz="2200" b="1" dirty="0">
                <a:solidFill>
                  <a:srgbClr val="0A1F61"/>
                </a:solidFill>
                <a:cs typeface="Tajawal ExtraBold" panose="00000800000000000000" pitchFamily="2" charset="-78"/>
              </a:rPr>
              <a:t> Avoiding Risks: </a:t>
            </a:r>
            <a:r>
              <a:rPr lang="en-US" sz="2200" dirty="0">
                <a:solidFill>
                  <a:srgbClr val="0A1F61"/>
                </a:solidFill>
                <a:cs typeface="Tajawal ExtraBold" panose="00000800000000000000" pitchFamily="2" charset="-78"/>
              </a:rPr>
              <a:t>Eliminating the asset’s exposure to risk or eliminating the asset</a:t>
            </a:r>
          </a:p>
          <a:p>
            <a:pPr marL="914400" lvl="1" indent="-222250" algn="just">
              <a:buFont typeface="+mj-lt"/>
              <a:buAutoNum type="arabicPeriod"/>
            </a:pPr>
            <a:endParaRPr lang="en-US" sz="800" dirty="0">
              <a:solidFill>
                <a:srgbClr val="0A1F61"/>
              </a:solidFill>
              <a:cs typeface="Tajawal ExtraBold" panose="00000800000000000000" pitchFamily="2" charset="-78"/>
            </a:endParaRPr>
          </a:p>
          <a:p>
            <a:pPr marL="914400" lvl="1" indent="-222250" algn="just">
              <a:buFont typeface="+mj-lt"/>
              <a:buAutoNum type="arabicPeriod"/>
            </a:pPr>
            <a:r>
              <a:rPr lang="en-US" sz="2200" b="1" dirty="0">
                <a:solidFill>
                  <a:srgbClr val="0A1F61"/>
                </a:solidFill>
                <a:cs typeface="Tajawal ExtraBold" panose="00000800000000000000" pitchFamily="2" charset="-78"/>
              </a:rPr>
              <a:t> Mitigating Risk: </a:t>
            </a:r>
            <a:r>
              <a:rPr lang="en-US" sz="2200" dirty="0">
                <a:solidFill>
                  <a:srgbClr val="0A1F61"/>
                </a:solidFill>
                <a:cs typeface="Tajawal ExtraBold" panose="00000800000000000000" pitchFamily="2" charset="-78"/>
              </a:rPr>
              <a:t>Modifying the asset’s risk exposure and applying shields.</a:t>
            </a:r>
          </a:p>
        </p:txBody>
      </p:sp>
    </p:spTree>
    <p:extLst>
      <p:ext uri="{BB962C8B-B14F-4D97-AF65-F5344CB8AC3E}">
        <p14:creationId xmlns:p14="http://schemas.microsoft.com/office/powerpoint/2010/main" val="216891094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B972797-D3A3-39C2-113D-1B2D7180BF93}"/>
              </a:ext>
            </a:extLst>
          </p:cNvPr>
          <p:cNvPicPr>
            <a:picLocks noChangeAspect="1"/>
          </p:cNvPicPr>
          <p:nvPr/>
        </p:nvPicPr>
        <p:blipFill>
          <a:blip r:embed="rId2"/>
          <a:stretch>
            <a:fillRect/>
          </a:stretch>
        </p:blipFill>
        <p:spPr>
          <a:xfrm>
            <a:off x="775855" y="1706234"/>
            <a:ext cx="10637492" cy="4917582"/>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6.10 RISK MANAGEMENT</a:t>
            </a:r>
          </a:p>
        </p:txBody>
      </p:sp>
    </p:spTree>
    <p:extLst>
      <p:ext uri="{BB962C8B-B14F-4D97-AF65-F5344CB8AC3E}">
        <p14:creationId xmlns:p14="http://schemas.microsoft.com/office/powerpoint/2010/main" val="377947271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71312AA9-DA62-49C7-C52C-33CF59E0D399}"/>
              </a:ext>
            </a:extLst>
          </p:cNvPr>
          <p:cNvPicPr>
            <a:picLocks noChangeAspect="1"/>
          </p:cNvPicPr>
          <p:nvPr/>
        </p:nvPicPr>
        <p:blipFill>
          <a:blip r:embed="rId2"/>
          <a:stretch>
            <a:fillRect/>
          </a:stretch>
        </p:blipFill>
        <p:spPr>
          <a:xfrm>
            <a:off x="3144982" y="1166673"/>
            <a:ext cx="8171383" cy="54571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6.10 RISK MANAGEMENT</a:t>
            </a:r>
          </a:p>
        </p:txBody>
      </p:sp>
      <p:sp>
        <p:nvSpPr>
          <p:cNvPr id="11" name="TextBox 10">
            <a:extLst>
              <a:ext uri="{FF2B5EF4-FFF2-40B4-BE49-F238E27FC236}">
                <a16:creationId xmlns:a16="http://schemas.microsoft.com/office/drawing/2014/main" id="{DB972526-0E69-7F1A-FEBF-8713BD8373B1}"/>
              </a:ext>
            </a:extLst>
          </p:cNvPr>
          <p:cNvSpPr txBox="1"/>
          <p:nvPr/>
        </p:nvSpPr>
        <p:spPr>
          <a:xfrm>
            <a:off x="858751" y="2667037"/>
            <a:ext cx="2793439" cy="1785104"/>
          </a:xfrm>
          <a:prstGeom prst="rect">
            <a:avLst/>
          </a:prstGeom>
          <a:noFill/>
        </p:spPr>
        <p:txBody>
          <a:bodyPr wrap="square">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In order to plan risk management for an organization some points must be considered:</a:t>
            </a:r>
          </a:p>
        </p:txBody>
      </p:sp>
    </p:spTree>
    <p:extLst>
      <p:ext uri="{BB962C8B-B14F-4D97-AF65-F5344CB8AC3E}">
        <p14:creationId xmlns:p14="http://schemas.microsoft.com/office/powerpoint/2010/main" val="243595359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6.11 RISK MANAGEMENT FRAMEWORK (RMF)</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3" y="1577954"/>
            <a:ext cx="10637492" cy="3724096"/>
          </a:xfrm>
          <a:prstGeom prst="rect">
            <a:avLst/>
          </a:prstGeom>
          <a:noFill/>
        </p:spPr>
        <p:txBody>
          <a:bodyPr wrap="square">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Risk management framework (RMF) </a:t>
            </a:r>
            <a:r>
              <a:rPr lang="en-US" sz="2200" dirty="0">
                <a:solidFill>
                  <a:srgbClr val="0A1F61"/>
                </a:solidFill>
                <a:cs typeface="Tajawal ExtraBold" panose="00000800000000000000" pitchFamily="2" charset="-78"/>
              </a:rPr>
              <a:t>is a structure that brings a risk based, full-lifecycle way to deal with the usage of cybersecurity.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RMF takes into account the integration of </a:t>
            </a:r>
            <a:r>
              <a:rPr lang="en-US" sz="2200" u="sng" dirty="0">
                <a:solidFill>
                  <a:srgbClr val="0A1F61"/>
                </a:solidFill>
                <a:cs typeface="Tajawal ExtraBold" panose="00000800000000000000" pitchFamily="2" charset="-78"/>
              </a:rPr>
              <a:t>cybersecurity in the systems design process</a:t>
            </a:r>
            <a:r>
              <a:rPr lang="en-US" sz="2200" dirty="0">
                <a:solidFill>
                  <a:srgbClr val="0A1F61"/>
                </a:solidFill>
                <a:cs typeface="Tajawal ExtraBold" panose="00000800000000000000" pitchFamily="2" charset="-78"/>
              </a:rPr>
              <a:t>. This results in a </a:t>
            </a:r>
            <a:r>
              <a:rPr lang="en-US" sz="2200" u="sng" dirty="0">
                <a:solidFill>
                  <a:srgbClr val="0A1F61"/>
                </a:solidFill>
                <a:cs typeface="Tajawal ExtraBold" panose="00000800000000000000" pitchFamily="2" charset="-78"/>
              </a:rPr>
              <a:t>more reliable framework </a:t>
            </a:r>
            <a:r>
              <a:rPr lang="en-US" sz="2200" dirty="0">
                <a:solidFill>
                  <a:srgbClr val="0A1F61"/>
                </a:solidFill>
                <a:cs typeface="Tajawal ExtraBold" panose="00000800000000000000" pitchFamily="2" charset="-78"/>
              </a:rPr>
              <a:t>that can constantly work even with a proficient cyber adversary.</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PM must ensure that cybersecurity risks are managed consistently with framework execution prerequisites and are adequate to the service-assigned Authorizing Officials (AO).</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3670444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B463E160-BC21-1BDD-ED53-4DF84C113339}"/>
              </a:ext>
            </a:extLst>
          </p:cNvPr>
          <p:cNvPicPr>
            <a:picLocks noChangeAspect="1"/>
          </p:cNvPicPr>
          <p:nvPr/>
        </p:nvPicPr>
        <p:blipFill>
          <a:blip r:embed="rId2"/>
          <a:stretch>
            <a:fillRect/>
          </a:stretch>
        </p:blipFill>
        <p:spPr>
          <a:xfrm>
            <a:off x="5967150" y="1292639"/>
            <a:ext cx="6105525" cy="453390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6.11 RISK MANAGEMENT FRAMEWORK (RMF)</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2" y="1577954"/>
            <a:ext cx="5417127" cy="4062651"/>
          </a:xfrm>
          <a:prstGeom prst="rect">
            <a:avLst/>
          </a:prstGeom>
          <a:noFill/>
        </p:spPr>
        <p:txBody>
          <a:bodyPr wrap="square">
            <a:spAutoFit/>
          </a:bodyPr>
          <a:lstStyle/>
          <a:p>
            <a:pPr marL="457200" indent="-457200" algn="just">
              <a:buFont typeface="+mj-lt"/>
              <a:buAutoNum type="arabicPeriod"/>
            </a:pPr>
            <a:r>
              <a:rPr lang="en-US" sz="2200" b="1" dirty="0">
                <a:solidFill>
                  <a:srgbClr val="0A1F61"/>
                </a:solidFill>
                <a:cs typeface="Tajawal ExtraBold" panose="00000800000000000000" pitchFamily="2" charset="-78"/>
              </a:rPr>
              <a:t>Confidentiality:</a:t>
            </a:r>
            <a:r>
              <a:rPr lang="en-US" sz="2200" dirty="0">
                <a:solidFill>
                  <a:srgbClr val="0A1F61"/>
                </a:solidFill>
                <a:cs typeface="Tajawal ExtraBold" panose="00000800000000000000" pitchFamily="2" charset="-78"/>
              </a:rPr>
              <a:t> The property that information is not unveiled to system entities (users, processes, devices) except if they have been approved to get to the data.</a:t>
            </a:r>
          </a:p>
          <a:p>
            <a:pPr marL="457200" indent="-457200" algn="just">
              <a:buFont typeface="+mj-lt"/>
              <a:buAutoNum type="arabicPeriod"/>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Integrity:</a:t>
            </a:r>
            <a:r>
              <a:rPr lang="en-US" sz="2200" dirty="0">
                <a:solidFill>
                  <a:srgbClr val="0A1F61"/>
                </a:solidFill>
                <a:cs typeface="Tajawal ExtraBold" panose="00000800000000000000" pitchFamily="2" charset="-78"/>
              </a:rPr>
              <a:t> The property whereby an entity has not been modified in an unauthorized manner. </a:t>
            </a:r>
          </a:p>
          <a:p>
            <a:pPr marL="457200" indent="-457200" algn="just">
              <a:buFont typeface="+mj-lt"/>
              <a:buAutoNum type="arabicPeriod"/>
            </a:pPr>
            <a:endParaRPr lang="en-US" sz="800" dirty="0">
              <a:solidFill>
                <a:srgbClr val="0A1F61"/>
              </a:solidFill>
              <a:cs typeface="Tajawal ExtraBold" panose="00000800000000000000" pitchFamily="2" charset="-78"/>
            </a:endParaRPr>
          </a:p>
          <a:p>
            <a:pPr marL="457200" indent="-457200" algn="just">
              <a:buFont typeface="+mj-lt"/>
              <a:buAutoNum type="arabicPeriod"/>
            </a:pPr>
            <a:r>
              <a:rPr lang="en-US" sz="2200" b="1" dirty="0">
                <a:solidFill>
                  <a:srgbClr val="0A1F61"/>
                </a:solidFill>
                <a:cs typeface="Tajawal ExtraBold" panose="00000800000000000000" pitchFamily="2" charset="-78"/>
              </a:rPr>
              <a:t>Availability: </a:t>
            </a:r>
            <a:r>
              <a:rPr lang="en-US" sz="2200" dirty="0">
                <a:solidFill>
                  <a:srgbClr val="0A1F61"/>
                </a:solidFill>
                <a:cs typeface="Tajawal ExtraBold" panose="00000800000000000000" pitchFamily="2" charset="-78"/>
              </a:rPr>
              <a:t>The property of being accessible and usable upon demand by an authorized entity.</a:t>
            </a:r>
          </a:p>
        </p:txBody>
      </p:sp>
    </p:spTree>
    <p:extLst>
      <p:ext uri="{BB962C8B-B14F-4D97-AF65-F5344CB8AC3E}">
        <p14:creationId xmlns:p14="http://schemas.microsoft.com/office/powerpoint/2010/main" val="1835738772"/>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DF12A6C-172B-2A78-15E8-2A2DEC6E08CC}"/>
              </a:ext>
            </a:extLst>
          </p:cNvPr>
          <p:cNvPicPr>
            <a:picLocks noChangeAspect="1"/>
          </p:cNvPicPr>
          <p:nvPr/>
        </p:nvPicPr>
        <p:blipFill>
          <a:blip r:embed="rId2"/>
          <a:stretch>
            <a:fillRect/>
          </a:stretch>
        </p:blipFill>
        <p:spPr>
          <a:xfrm>
            <a:off x="2238375" y="2034740"/>
            <a:ext cx="7410450" cy="4629150"/>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4"/>
          <a:stretch>
            <a:fillRect/>
          </a:stretch>
        </p:blipFill>
        <p:spPr>
          <a:xfrm>
            <a:off x="1838665" y="6623816"/>
            <a:ext cx="9902277" cy="20483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6.11 RISK MANAGEMENT FRAMEWORK (RMF)</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1" y="1577954"/>
            <a:ext cx="6858001" cy="430887"/>
          </a:xfrm>
          <a:prstGeom prst="rect">
            <a:avLst/>
          </a:prstGeom>
          <a:noFill/>
        </p:spPr>
        <p:txBody>
          <a:bodyPr wrap="square">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6.11.1 NIST RISK MANAGEMENT FRAMEWORK (RMF)</a:t>
            </a:r>
          </a:p>
        </p:txBody>
      </p:sp>
    </p:spTree>
    <p:extLst>
      <p:ext uri="{BB962C8B-B14F-4D97-AF65-F5344CB8AC3E}">
        <p14:creationId xmlns:p14="http://schemas.microsoft.com/office/powerpoint/2010/main" val="2063328676"/>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6.11 RISK MANAGEMENT FRAMEWORK (RMF)</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1" y="1577954"/>
            <a:ext cx="6858001" cy="430887"/>
          </a:xfrm>
          <a:prstGeom prst="rect">
            <a:avLst/>
          </a:prstGeom>
          <a:noFill/>
        </p:spPr>
        <p:txBody>
          <a:bodyPr wrap="square">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6.11.2 ISO 31000 STANDARDS</a:t>
            </a:r>
          </a:p>
        </p:txBody>
      </p:sp>
      <p:pic>
        <p:nvPicPr>
          <p:cNvPr id="10" name="Picture 9">
            <a:extLst>
              <a:ext uri="{FF2B5EF4-FFF2-40B4-BE49-F238E27FC236}">
                <a16:creationId xmlns:a16="http://schemas.microsoft.com/office/drawing/2014/main" id="{4570A2A0-64B2-3A4D-151F-DA7816264DDA}"/>
              </a:ext>
            </a:extLst>
          </p:cNvPr>
          <p:cNvPicPr>
            <a:picLocks noChangeAspect="1"/>
          </p:cNvPicPr>
          <p:nvPr/>
        </p:nvPicPr>
        <p:blipFill>
          <a:blip r:embed="rId6"/>
          <a:stretch>
            <a:fillRect/>
          </a:stretch>
        </p:blipFill>
        <p:spPr>
          <a:xfrm>
            <a:off x="2855768" y="2134982"/>
            <a:ext cx="6286500" cy="4286250"/>
          </a:xfrm>
          <a:prstGeom prst="rect">
            <a:avLst/>
          </a:prstGeom>
        </p:spPr>
      </p:pic>
    </p:spTree>
    <p:extLst>
      <p:ext uri="{BB962C8B-B14F-4D97-AF65-F5344CB8AC3E}">
        <p14:creationId xmlns:p14="http://schemas.microsoft.com/office/powerpoint/2010/main" val="735346360"/>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6.12 RISK REMEDIATION</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1" y="1577954"/>
            <a:ext cx="6858001" cy="430887"/>
          </a:xfrm>
          <a:prstGeom prst="rect">
            <a:avLst/>
          </a:prstGeom>
          <a:noFill/>
        </p:spPr>
        <p:txBody>
          <a:bodyPr wrap="square">
            <a:spAutoFit/>
          </a:bodyPr>
          <a:lstStyle/>
          <a:p>
            <a:pPr algn="just"/>
            <a:r>
              <a:rPr lang="en-US" sz="2200" b="1" dirty="0">
                <a:solidFill>
                  <a:srgbClr val="0A1F61"/>
                </a:solidFill>
                <a:cs typeface="Tajawal ExtraBold" panose="00000800000000000000" pitchFamily="2" charset="-78"/>
              </a:rPr>
              <a:t>6.12 RISK REMEDIATION</a:t>
            </a:r>
          </a:p>
        </p:txBody>
      </p:sp>
      <p:sp>
        <p:nvSpPr>
          <p:cNvPr id="12" name="TextBox 11">
            <a:extLst>
              <a:ext uri="{FF2B5EF4-FFF2-40B4-BE49-F238E27FC236}">
                <a16:creationId xmlns:a16="http://schemas.microsoft.com/office/drawing/2014/main" id="{E684BBEC-70DB-DC1F-C00F-77C00C113840}"/>
              </a:ext>
            </a:extLst>
          </p:cNvPr>
          <p:cNvSpPr txBox="1"/>
          <p:nvPr/>
        </p:nvSpPr>
        <p:spPr>
          <a:xfrm>
            <a:off x="803564" y="2218178"/>
            <a:ext cx="10751127" cy="2708434"/>
          </a:xfrm>
          <a:prstGeom prst="rect">
            <a:avLst/>
          </a:prstGeom>
          <a:noFill/>
        </p:spPr>
        <p:txBody>
          <a:bodyPr wrap="square">
            <a:spAutoFit/>
          </a:bodyPr>
          <a:lstStyle/>
          <a:p>
            <a:pPr marL="342900" indent="-342900" algn="just">
              <a:buFont typeface="Arial" panose="020B0604020202020204" pitchFamily="34" charset="0"/>
              <a:buChar char="•"/>
            </a:pPr>
            <a:r>
              <a:rPr lang="en-US" sz="2200" b="1" dirty="0">
                <a:solidFill>
                  <a:srgbClr val="0A1F61"/>
                </a:solidFill>
                <a:cs typeface="Tajawal ExtraBold" panose="00000800000000000000" pitchFamily="2" charset="-78"/>
              </a:rPr>
              <a:t>Remediation</a:t>
            </a:r>
            <a:r>
              <a:rPr lang="en-US" sz="2200" dirty="0">
                <a:solidFill>
                  <a:srgbClr val="0A1F61"/>
                </a:solidFill>
                <a:cs typeface="Tajawal ExtraBold" panose="00000800000000000000" pitchFamily="2" charset="-78"/>
              </a:rPr>
              <a:t> in cybersecurity refers to tending to a breach and restricting the extent of damage that breaches can possibly cause to your business.</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Threat remediation is popularly used for </a:t>
            </a:r>
            <a:r>
              <a:rPr lang="en-US" sz="2200" u="sng" dirty="0">
                <a:solidFill>
                  <a:srgbClr val="0A1F61"/>
                </a:solidFill>
                <a:cs typeface="Tajawal ExtraBold" panose="00000800000000000000" pitchFamily="2" charset="-78"/>
              </a:rPr>
              <a:t>fighting cybersecurity compromises</a:t>
            </a:r>
            <a:r>
              <a:rPr lang="en-US" sz="2200" dirty="0">
                <a:solidFill>
                  <a:srgbClr val="0A1F61"/>
                </a:solidFill>
                <a:cs typeface="Tajawal ExtraBold" panose="00000800000000000000" pitchFamily="2" charset="-78"/>
              </a:rPr>
              <a:t>. The process of remediation involves the treatment of a security breach.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Using remediation techniques, it is possible to dispense a malevolent assaults as malware, ransomware, phishing, and such.</a:t>
            </a:r>
          </a:p>
          <a:p>
            <a:pPr marL="342900" indent="-342900" algn="just">
              <a:buFont typeface="Arial" panose="020B0604020202020204" pitchFamily="34" charset="0"/>
              <a:buChar char="•"/>
            </a:pPr>
            <a:endParaRPr lang="en-US" sz="22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16952491"/>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6.12 RISK REMEDIATION</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1" y="1577954"/>
            <a:ext cx="6858001" cy="430887"/>
          </a:xfrm>
          <a:prstGeom prst="rect">
            <a:avLst/>
          </a:prstGeom>
          <a:noFill/>
        </p:spPr>
        <p:txBody>
          <a:bodyPr wrap="square">
            <a:spAutoFit/>
          </a:bodyPr>
          <a:lstStyle/>
          <a:p>
            <a:pPr algn="just"/>
            <a:r>
              <a:rPr lang="en-US" sz="2200" b="1" dirty="0">
                <a:solidFill>
                  <a:srgbClr val="0A1F61"/>
                </a:solidFill>
                <a:cs typeface="Tajawal ExtraBold" panose="00000800000000000000" pitchFamily="2" charset="-78"/>
              </a:rPr>
              <a:t>6.12 RISK REMEDIATION</a:t>
            </a:r>
          </a:p>
        </p:txBody>
      </p:sp>
      <p:sp>
        <p:nvSpPr>
          <p:cNvPr id="12" name="TextBox 11">
            <a:extLst>
              <a:ext uri="{FF2B5EF4-FFF2-40B4-BE49-F238E27FC236}">
                <a16:creationId xmlns:a16="http://schemas.microsoft.com/office/drawing/2014/main" id="{E684BBEC-70DB-DC1F-C00F-77C00C113840}"/>
              </a:ext>
            </a:extLst>
          </p:cNvPr>
          <p:cNvSpPr txBox="1"/>
          <p:nvPr/>
        </p:nvSpPr>
        <p:spPr>
          <a:xfrm>
            <a:off x="903666" y="2026927"/>
            <a:ext cx="10837276" cy="3046988"/>
          </a:xfrm>
          <a:prstGeom prst="rect">
            <a:avLst/>
          </a:prstGeom>
          <a:noFill/>
        </p:spPr>
        <p:txBody>
          <a:bodyPr wrap="square">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If timely </a:t>
            </a:r>
            <a:r>
              <a:rPr lang="en-US" sz="2200" dirty="0">
                <a:solidFill>
                  <a:srgbClr val="0A1F61"/>
                </a:solidFill>
                <a:effectLst>
                  <a:outerShdw blurRad="38100" dist="38100" dir="2700000" algn="tl">
                    <a:srgbClr val="000000">
                      <a:alpha val="43137"/>
                    </a:srgbClr>
                  </a:outerShdw>
                </a:effectLst>
                <a:cs typeface="Tajawal ExtraBold" panose="00000800000000000000" pitchFamily="2" charset="-78"/>
              </a:rPr>
              <a:t>actions are not taken against breaches</a:t>
            </a:r>
            <a:r>
              <a:rPr lang="en-US" sz="2200" dirty="0">
                <a:solidFill>
                  <a:srgbClr val="0A1F61"/>
                </a:solidFill>
                <a:cs typeface="Tajawal ExtraBold" panose="00000800000000000000" pitchFamily="2" charset="-78"/>
              </a:rPr>
              <a:t>, they can </a:t>
            </a:r>
            <a:r>
              <a:rPr lang="en-US" sz="2200" u="sng" dirty="0">
                <a:solidFill>
                  <a:srgbClr val="0A1F61"/>
                </a:solidFill>
                <a:cs typeface="Tajawal ExtraBold" panose="00000800000000000000" pitchFamily="2" charset="-78"/>
              </a:rPr>
              <a:t>grow massive</a:t>
            </a:r>
            <a:r>
              <a:rPr lang="en-US" sz="2200" dirty="0">
                <a:solidFill>
                  <a:srgbClr val="0A1F61"/>
                </a:solidFill>
                <a:cs typeface="Tajawal ExtraBold" panose="00000800000000000000" pitchFamily="2" charset="-78"/>
              </a:rPr>
              <a:t> such that it may be impossible to contain them. Thus the </a:t>
            </a:r>
            <a:r>
              <a:rPr lang="en-US" sz="2200" u="sng" dirty="0">
                <a:solidFill>
                  <a:srgbClr val="0A1F61"/>
                </a:solidFill>
                <a:cs typeface="Tajawal ExtraBold" panose="00000800000000000000" pitchFamily="2" charset="-78"/>
              </a:rPr>
              <a:t>valuable data that belongs to a particular business can be compromised.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Many remediation procedures these days act as elementary techniques to the gargantuan security incidents. For example, many remediation solutions trigger an automated kill process. While killing the problematic process may seem like the ultimate solution, it must be viewed as what sort of threat as well as breach is answerable for the problematic process. </a:t>
            </a:r>
          </a:p>
        </p:txBody>
      </p:sp>
    </p:spTree>
    <p:extLst>
      <p:ext uri="{BB962C8B-B14F-4D97-AF65-F5344CB8AC3E}">
        <p14:creationId xmlns:p14="http://schemas.microsoft.com/office/powerpoint/2010/main" val="2795902263"/>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6.12 RISK REMEDIATION</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1" y="1577954"/>
            <a:ext cx="6858001" cy="430887"/>
          </a:xfrm>
          <a:prstGeom prst="rect">
            <a:avLst/>
          </a:prstGeom>
          <a:noFill/>
        </p:spPr>
        <p:txBody>
          <a:bodyPr wrap="square">
            <a:spAutoFit/>
          </a:bodyPr>
          <a:lstStyle/>
          <a:p>
            <a:pPr algn="just"/>
            <a:r>
              <a:rPr lang="en-US" sz="2200" b="1" dirty="0">
                <a:solidFill>
                  <a:srgbClr val="0A1F61"/>
                </a:solidFill>
                <a:cs typeface="Tajawal ExtraBold" panose="00000800000000000000" pitchFamily="2" charset="-78"/>
              </a:rPr>
              <a:t>6.12 RISK REMEDIATION</a:t>
            </a:r>
          </a:p>
        </p:txBody>
      </p:sp>
      <p:sp>
        <p:nvSpPr>
          <p:cNvPr id="12" name="TextBox 11">
            <a:extLst>
              <a:ext uri="{FF2B5EF4-FFF2-40B4-BE49-F238E27FC236}">
                <a16:creationId xmlns:a16="http://schemas.microsoft.com/office/drawing/2014/main" id="{E684BBEC-70DB-DC1F-C00F-77C00C113840}"/>
              </a:ext>
            </a:extLst>
          </p:cNvPr>
          <p:cNvSpPr txBox="1"/>
          <p:nvPr/>
        </p:nvSpPr>
        <p:spPr>
          <a:xfrm>
            <a:off x="820536" y="1999217"/>
            <a:ext cx="10920406" cy="3293209"/>
          </a:xfrm>
          <a:prstGeom prst="rect">
            <a:avLst/>
          </a:prstGeom>
          <a:noFill/>
        </p:spPr>
        <p:txBody>
          <a:bodyPr wrap="square">
            <a:spAutoFit/>
          </a:bodyPr>
          <a:lstStyle/>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Regardless of whether the dubious activity is killed, the </a:t>
            </a:r>
            <a:r>
              <a:rPr lang="en-US" sz="2200" u="sng" dirty="0">
                <a:solidFill>
                  <a:srgbClr val="0A1F61"/>
                </a:solidFill>
                <a:cs typeface="Tajawal ExtraBold" panose="00000800000000000000" pitchFamily="2" charset="-78"/>
              </a:rPr>
              <a:t>attackers can remain in the system and network</a:t>
            </a:r>
            <a:r>
              <a:rPr lang="en-US" sz="2200" dirty="0">
                <a:solidFill>
                  <a:srgbClr val="0A1F61"/>
                </a:solidFill>
                <a:cs typeface="Tajawal ExtraBold" panose="00000800000000000000" pitchFamily="2" charset="-78"/>
              </a:rPr>
              <a:t>. In order to end the problem, the proposed remediation processes must </a:t>
            </a:r>
            <a:r>
              <a:rPr lang="en-US" sz="2200" b="1" u="sng" dirty="0">
                <a:solidFill>
                  <a:srgbClr val="0A1F61"/>
                </a:solidFill>
                <a:effectLst>
                  <a:outerShdw blurRad="38100" dist="38100" dir="2700000" algn="tl">
                    <a:srgbClr val="000000">
                      <a:alpha val="43137"/>
                    </a:srgbClr>
                  </a:outerShdw>
                </a:effectLst>
                <a:cs typeface="Tajawal ExtraBold" panose="00000800000000000000" pitchFamily="2" charset="-78"/>
              </a:rPr>
              <a:t>consider the detection of the cause.</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Numerous remediation procedures cannot totally confirm if the threat is completely eradicated. Therefore, the remediation processes employed by the security teams must include gathering exact and sufficient data concerning the incident. Remediation is extremely essential for cyber-security.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Most of the security compromises take more than a month to detect.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415872117"/>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109855"/>
            <a:ext cx="889510" cy="797666"/>
          </a:xfrm>
          <a:prstGeom prst="rect">
            <a:avLst/>
          </a:prstGeom>
        </p:spPr>
      </p:pic>
      <p:pic>
        <p:nvPicPr>
          <p:cNvPr id="3" name="Picture 2"/>
          <p:cNvPicPr>
            <a:picLocks noChangeAspect="1"/>
          </p:cNvPicPr>
          <p:nvPr/>
        </p:nvPicPr>
        <p:blipFill>
          <a:blip r:embed="rId3"/>
          <a:stretch>
            <a:fillRect/>
          </a:stretch>
        </p:blipFill>
        <p:spPr>
          <a:xfrm>
            <a:off x="1838665" y="6623816"/>
            <a:ext cx="9902277" cy="20483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7" y="0"/>
            <a:ext cx="10637492" cy="1610200"/>
          </a:xfrm>
          <a:prstGeom prst="rect">
            <a:avLst/>
          </a:prstGeom>
        </p:spPr>
      </p:pic>
      <p:sp>
        <p:nvSpPr>
          <p:cNvPr id="7" name="TextBox 6"/>
          <p:cNvSpPr txBox="1"/>
          <p:nvPr/>
        </p:nvSpPr>
        <p:spPr>
          <a:xfrm>
            <a:off x="2370327" y="653062"/>
            <a:ext cx="9184364" cy="400110"/>
          </a:xfrm>
          <a:prstGeom prst="rect">
            <a:avLst/>
          </a:prstGeom>
          <a:noFill/>
        </p:spPr>
        <p:txBody>
          <a:bodyPr wrap="square" rtlCol="0">
            <a:spAutoFit/>
          </a:bodyPr>
          <a:lstStyle/>
          <a:p>
            <a:r>
              <a:rPr lang="en-US" sz="2000" b="1" dirty="0">
                <a:solidFill>
                  <a:schemeClr val="bg1"/>
                </a:solidFill>
                <a:latin typeface="Tajawal Medium" panose="00000600000000000000" pitchFamily="2" charset="-78"/>
                <a:cs typeface="Tajawal Medium" panose="00000600000000000000" pitchFamily="2" charset="-78"/>
              </a:rPr>
              <a:t>6.12 RISK REMEDIATION</a:t>
            </a:r>
          </a:p>
        </p:txBody>
      </p:sp>
      <p:sp>
        <p:nvSpPr>
          <p:cNvPr id="11" name="TextBox 10">
            <a:extLst>
              <a:ext uri="{FF2B5EF4-FFF2-40B4-BE49-F238E27FC236}">
                <a16:creationId xmlns:a16="http://schemas.microsoft.com/office/drawing/2014/main" id="{DB972526-0E69-7F1A-FEBF-8713BD8373B1}"/>
              </a:ext>
            </a:extLst>
          </p:cNvPr>
          <p:cNvSpPr txBox="1"/>
          <p:nvPr/>
        </p:nvSpPr>
        <p:spPr>
          <a:xfrm>
            <a:off x="678871" y="1577954"/>
            <a:ext cx="6858001" cy="430887"/>
          </a:xfrm>
          <a:prstGeom prst="rect">
            <a:avLst/>
          </a:prstGeom>
          <a:noFill/>
        </p:spPr>
        <p:txBody>
          <a:bodyPr wrap="square">
            <a:spAutoFit/>
          </a:bodyPr>
          <a:lstStyle/>
          <a:p>
            <a:pPr algn="just"/>
            <a:r>
              <a:rPr lang="en-US" sz="2200" b="1" dirty="0">
                <a:solidFill>
                  <a:srgbClr val="0A1F61"/>
                </a:solidFill>
                <a:cs typeface="Tajawal ExtraBold" panose="00000800000000000000" pitchFamily="2" charset="-78"/>
              </a:rPr>
              <a:t>6.12 RISK REMEDIATION</a:t>
            </a:r>
          </a:p>
        </p:txBody>
      </p:sp>
      <p:sp>
        <p:nvSpPr>
          <p:cNvPr id="12" name="TextBox 11">
            <a:extLst>
              <a:ext uri="{FF2B5EF4-FFF2-40B4-BE49-F238E27FC236}">
                <a16:creationId xmlns:a16="http://schemas.microsoft.com/office/drawing/2014/main" id="{E684BBEC-70DB-DC1F-C00F-77C00C113840}"/>
              </a:ext>
            </a:extLst>
          </p:cNvPr>
          <p:cNvSpPr txBox="1"/>
          <p:nvPr/>
        </p:nvSpPr>
        <p:spPr>
          <a:xfrm>
            <a:off x="678871" y="2008841"/>
            <a:ext cx="11062071" cy="2708434"/>
          </a:xfrm>
          <a:prstGeom prst="rect">
            <a:avLst/>
          </a:prstGeom>
          <a:noFill/>
        </p:spPr>
        <p:txBody>
          <a:bodyPr wrap="square">
            <a:spAutoFit/>
          </a:bodyPr>
          <a:lstStyle/>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dirty="0">
                <a:solidFill>
                  <a:srgbClr val="0A1F61"/>
                </a:solidFill>
                <a:cs typeface="Tajawal ExtraBold" panose="00000800000000000000" pitchFamily="2" charset="-78"/>
              </a:rPr>
              <a:t>There are a few of the </a:t>
            </a:r>
            <a:r>
              <a:rPr lang="en-US" sz="2200" b="1" dirty="0">
                <a:solidFill>
                  <a:srgbClr val="0A1F61"/>
                </a:solidFill>
                <a:cs typeface="Tajawal ExtraBold" panose="00000800000000000000" pitchFamily="2" charset="-78"/>
              </a:rPr>
              <a:t>operational difficulties </a:t>
            </a:r>
            <a:r>
              <a:rPr lang="en-US" sz="2200" dirty="0">
                <a:solidFill>
                  <a:srgbClr val="0A1F61"/>
                </a:solidFill>
                <a:cs typeface="Tajawal ExtraBold" panose="00000800000000000000" pitchFamily="2" charset="-78"/>
              </a:rPr>
              <a:t>that associations face in building up and maintaining a reasonable cybersecurity risk remediation program. </a:t>
            </a:r>
          </a:p>
          <a:p>
            <a:pPr marL="342900" indent="-342900" algn="just">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200" b="1" u="sng" dirty="0">
                <a:solidFill>
                  <a:srgbClr val="0A1F61"/>
                </a:solidFill>
                <a:cs typeface="Tajawal ExtraBold" panose="00000800000000000000" pitchFamily="2" charset="-78"/>
              </a:rPr>
              <a:t>These difficulties include: </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Characterizing risk baselines</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Setting up a technique for risk prioritization</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Optimizing risk remediation processes</a:t>
            </a:r>
          </a:p>
          <a:p>
            <a:pPr marL="800100" lvl="1" indent="-342900" algn="just">
              <a:buFont typeface="Wingdings" panose="05000000000000000000" pitchFamily="2" charset="2"/>
              <a:buChar char="§"/>
            </a:pPr>
            <a:r>
              <a:rPr lang="en-US" sz="2200" dirty="0">
                <a:solidFill>
                  <a:srgbClr val="0A1F61"/>
                </a:solidFill>
                <a:cs typeface="Tajawal ExtraBold" panose="00000800000000000000" pitchFamily="2" charset="-78"/>
              </a:rPr>
              <a:t>Developing reliable and valuable metrics</a:t>
            </a:r>
          </a:p>
        </p:txBody>
      </p:sp>
    </p:spTree>
    <p:extLst>
      <p:ext uri="{BB962C8B-B14F-4D97-AF65-F5344CB8AC3E}">
        <p14:creationId xmlns:p14="http://schemas.microsoft.com/office/powerpoint/2010/main" val="981915974"/>
      </p:ext>
    </p:extLst>
  </p:cSld>
  <p:clrMapOvr>
    <a:masterClrMapping/>
  </p:clrMapOvr>
  <mc:AlternateContent xmlns:mc="http://schemas.openxmlformats.org/markup-compatibility/2006" xmlns:p14="http://schemas.microsoft.com/office/powerpoint/2010/main">
    <mc:Choice Requires="p14">
      <p:transition spd="slow" p14:dur="2000" advTm="13466"/>
    </mc:Choice>
    <mc:Fallback xmlns="">
      <p:transition spd="slow" advTm="13466"/>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5" name="Picture 4"/>
          <p:cNvPicPr>
            <a:picLocks noChangeAspect="1"/>
          </p:cNvPicPr>
          <p:nvPr/>
        </p:nvPicPr>
        <p:blipFill>
          <a:blip r:embed="rId8"/>
          <a:stretch>
            <a:fillRect/>
          </a:stretch>
        </p:blipFill>
        <p:spPr>
          <a:xfrm>
            <a:off x="8654943" y="533330"/>
            <a:ext cx="3267424" cy="5907194"/>
          </a:xfrm>
          <a:prstGeom prst="rect">
            <a:avLst/>
          </a:prstGeom>
        </p:spPr>
      </p:pic>
      <p:pic>
        <p:nvPicPr>
          <p:cNvPr id="15" name="Picture 14" descr="nutrition_team_thank_you_feedback_postcard-rd16bd61872244c5fbce4e4734e33b809_vgbaq_8byvr_540.jpg">
            <a:extLst>
              <a:ext uri="{FF2B5EF4-FFF2-40B4-BE49-F238E27FC236}">
                <a16:creationId xmlns:a16="http://schemas.microsoft.com/office/drawing/2014/main" id="{86653C65-FB28-4F46-8311-B5B8ED047236}"/>
              </a:ext>
            </a:extLst>
          </p:cNvPr>
          <p:cNvPicPr>
            <a:picLocks noChangeAspect="1"/>
          </p:cNvPicPr>
          <p:nvPr/>
        </p:nvPicPr>
        <p:blipFill rotWithShape="1">
          <a:blip r:embed="rId9" cstate="print"/>
          <a:srcRect l="45016" t="56720" r="5479" b="29392"/>
          <a:stretch/>
        </p:blipFill>
        <p:spPr>
          <a:xfrm>
            <a:off x="2316295" y="2985106"/>
            <a:ext cx="4618774" cy="1612570"/>
          </a:xfrm>
          <a:prstGeom prst="rect">
            <a:avLst/>
          </a:prstGeom>
        </p:spPr>
      </p:pic>
    </p:spTree>
    <p:extLst>
      <p:ext uri="{BB962C8B-B14F-4D97-AF65-F5344CB8AC3E}">
        <p14:creationId xmlns:p14="http://schemas.microsoft.com/office/powerpoint/2010/main" val="21036045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4818</TotalTime>
  <Words>5343</Words>
  <Application>Microsoft Office PowerPoint</Application>
  <PresentationFormat>Widescreen</PresentationFormat>
  <Paragraphs>491</Paragraphs>
  <Slides>55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55</vt:i4>
      </vt:variant>
    </vt:vector>
  </HeadingPairs>
  <TitlesOfParts>
    <vt:vector size="61"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Kamal Ibrahim Alieyan</cp:lastModifiedBy>
  <cp:revision>209</cp:revision>
  <dcterms:created xsi:type="dcterms:W3CDTF">2021-08-03T13:03:26Z</dcterms:created>
  <dcterms:modified xsi:type="dcterms:W3CDTF">2022-07-21T12:40:48Z</dcterms:modified>
</cp:coreProperties>
</file>