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553" r:id="rId6"/>
    <p:sldId id="497" r:id="rId7"/>
    <p:sldId id="589" r:id="rId8"/>
    <p:sldId id="590" r:id="rId9"/>
    <p:sldId id="591" r:id="rId10"/>
    <p:sldId id="592" r:id="rId11"/>
    <p:sldId id="593" r:id="rId12"/>
    <p:sldId id="594" r:id="rId13"/>
    <p:sldId id="595" r:id="rId14"/>
    <p:sldId id="596" r:id="rId15"/>
    <p:sldId id="597" r:id="rId16"/>
    <p:sldId id="313" r:id="rId17"/>
    <p:sldId id="503" r:id="rId18"/>
    <p:sldId id="598" r:id="rId19"/>
    <p:sldId id="599" r:id="rId20"/>
    <p:sldId id="507" r:id="rId21"/>
    <p:sldId id="600" r:id="rId22"/>
    <p:sldId id="499" r:id="rId23"/>
    <p:sldId id="601" r:id="rId24"/>
    <p:sldId id="602" r:id="rId25"/>
    <p:sldId id="603" r:id="rId26"/>
    <p:sldId id="604" r:id="rId27"/>
    <p:sldId id="605" r:id="rId28"/>
    <p:sldId id="606" r:id="rId29"/>
    <p:sldId id="607" r:id="rId30"/>
    <p:sldId id="608" r:id="rId31"/>
    <p:sldId id="609" r:id="rId32"/>
    <p:sldId id="610" r:id="rId33"/>
    <p:sldId id="611" r:id="rId34"/>
    <p:sldId id="612" r:id="rId35"/>
    <p:sldId id="614" r:id="rId36"/>
    <p:sldId id="615" r:id="rId37"/>
    <p:sldId id="616" r:id="rId38"/>
    <p:sldId id="617" r:id="rId39"/>
    <p:sldId id="618" r:id="rId40"/>
    <p:sldId id="619" r:id="rId41"/>
    <p:sldId id="620" r:id="rId42"/>
    <p:sldId id="621" r:id="rId43"/>
    <p:sldId id="622" r:id="rId44"/>
    <p:sldId id="557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497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313"/>
            <p14:sldId id="503"/>
            <p14:sldId id="598"/>
            <p14:sldId id="599"/>
            <p14:sldId id="507"/>
            <p14:sldId id="600"/>
            <p14:sldId id="499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612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55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000000"/>
    <a:srgbClr val="FFD2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061111"/>
            <a:ext cx="5859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TQM Principles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72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MHA623</a:t>
            </a:r>
          </a:p>
          <a:p>
            <a:r>
              <a:rPr lang="en-US" b="1" dirty="0"/>
              <a:t>Healthcare Quality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03684" y="2303086"/>
            <a:ext cx="10639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 smtClean="0">
                <a:latin typeface="Alexandria"/>
              </a:rPr>
              <a:t>Grasp </a:t>
            </a:r>
            <a:r>
              <a:rPr lang="en-US" altLang="en-US" sz="2400" dirty="0">
                <a:latin typeface="Alexandria"/>
              </a:rPr>
              <a:t>the ten principles of Total Quality Management (TQM) in healthcare.</a:t>
            </a:r>
          </a:p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Understand and apply the </a:t>
            </a:r>
            <a:r>
              <a:rPr lang="en-US" altLang="en-US" sz="2400" b="1" i="1" dirty="0" err="1">
                <a:latin typeface="Alexandria"/>
              </a:rPr>
              <a:t>Juran</a:t>
            </a:r>
            <a:r>
              <a:rPr lang="en-US" altLang="en-US" sz="2400" dirty="0">
                <a:latin typeface="Alexandria"/>
              </a:rPr>
              <a:t> Trilogy for quality planning, control, and improvement.</a:t>
            </a:r>
          </a:p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Explore </a:t>
            </a:r>
            <a:r>
              <a:rPr lang="en-US" altLang="en-US" sz="2400" dirty="0" smtClean="0">
                <a:latin typeface="Alexandria"/>
              </a:rPr>
              <a:t>system </a:t>
            </a:r>
            <a:r>
              <a:rPr lang="en-US" altLang="en-US" sz="2400" dirty="0">
                <a:latin typeface="Alexandria"/>
              </a:rPr>
              <a:t>thinking and its role in healthcare process optimization.</a:t>
            </a:r>
          </a:p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 smtClean="0">
                <a:latin typeface="Alexandria"/>
              </a:rPr>
              <a:t>Recognize </a:t>
            </a:r>
            <a:r>
              <a:rPr lang="en-US" altLang="en-US" sz="2400" dirty="0">
                <a:latin typeface="Alexandria"/>
              </a:rPr>
              <a:t>the importance of stakeholder engagement in sustaining quality improvements.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02093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  <a:p>
            <a:pPr algn="ctr"/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61808" y="2095405"/>
            <a:ext cx="101953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Productive work is accomplished through processes.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dk1"/>
                </a:solidFill>
                <a:latin typeface="Alexandria"/>
              </a:rPr>
              <a:t>Each person in the organization is a part of one or more processes.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chemeClr val="dk1"/>
                </a:solidFill>
                <a:latin typeface="Alexandria"/>
              </a:rPr>
              <a:t>Example: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patient discharge process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is a productive workflow that ensures efficient bed turnover and continuity of care. </a:t>
            </a:r>
            <a:r>
              <a:rPr lang="en-US" sz="2400" dirty="0">
                <a:solidFill>
                  <a:schemeClr val="dk1"/>
                </a:solidFill>
                <a:latin typeface="Alexandria"/>
              </a:rPr>
              <a:t>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566" y="4414968"/>
            <a:ext cx="3282425" cy="23910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61808" y="2095405"/>
            <a:ext cx="1019538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Sound Customer-Supplier relationships are absolutely necessary for sound quality management.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The customer is anyone who is dependent on you as supplier.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Healthcare customers include, but not limited to: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Patients.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Families &amp; friends of patients.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Physicians and other practitioners.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Other healthcare providers.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Reviewers/ regulators.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Community.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9957" y="3700569"/>
            <a:ext cx="4214571" cy="2765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177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61808" y="2278158"/>
            <a:ext cx="1019538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3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The main source of quality defects is problems in the process.</a:t>
            </a:r>
          </a:p>
          <a:p>
            <a:pPr algn="just"/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dk1"/>
                </a:solidFill>
                <a:latin typeface="Alexandria"/>
              </a:rPr>
              <a:t>The problem is more often due to a problem in the processes itself than in the individual.</a:t>
            </a:r>
          </a:p>
          <a:p>
            <a:pPr algn="just"/>
            <a:endParaRPr lang="en-US" sz="2400" dirty="0">
              <a:solidFill>
                <a:schemeClr val="dk1"/>
              </a:solidFill>
              <a:latin typeface="Alexandria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dk1"/>
                </a:solidFill>
                <a:latin typeface="Alexandria"/>
              </a:rPr>
              <a:t>If people don’t want to do the right thing, then the job of the manager/leader is more to enable their talents and energies than to monitor, control, and incentivize</a:t>
            </a:r>
            <a:r>
              <a:rPr lang="en-US" sz="2000" dirty="0">
                <a:latin typeface="Alexandria"/>
              </a:rPr>
              <a:t>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88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61808" y="2278158"/>
            <a:ext cx="10195384" cy="2620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4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Poor quality is costly.</a:t>
            </a:r>
          </a:p>
          <a:p>
            <a:pPr algn="just"/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Poor quality that results from flaws in processes, and then results in decreased customer satisfaction, costs in lost dollars, market share, lost pride, and increased litigation.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2559"/>
          <a:stretch/>
        </p:blipFill>
        <p:spPr>
          <a:xfrm>
            <a:off x="8535737" y="4344176"/>
            <a:ext cx="2980667" cy="23267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9851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EA62F-8B7F-AB25-EF14-3B687B0B6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651093-A9BE-55B2-4105-0917E90BF4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85E7A8-0727-E054-8C5C-633CB300D1B6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284F7D-1B11-F005-87DE-9206EB158D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17B097-9A38-8138-09AA-1022AC63C8C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BCF8AE-2B5F-B21A-08F6-E7C80DFA009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5BA4C5E-9C77-218B-E70C-42938B72D31F}"/>
              </a:ext>
            </a:extLst>
          </p:cNvPr>
          <p:cNvSpPr txBox="1"/>
          <p:nvPr/>
        </p:nvSpPr>
        <p:spPr>
          <a:xfrm>
            <a:off x="1061808" y="2278158"/>
            <a:ext cx="10195384" cy="4220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5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Understanding the variability of processes is a key to improving quality.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In healthcare, there are uncontrollable variations related to differences among individuals, organ systems, or diseases.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Issues of patient compliance, practitioner techniques, and influences of comorbidities must be understood in order to account for them and accommodate them.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383D39-73F5-D865-EC48-166AFAA947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65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883DD-DE14-034E-7AF2-31A90D634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5F078D-1ADB-B0A8-D551-F9BBF1C064A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8BB1AC-D7CA-A9E2-591D-DF88CCB35E6D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5E32F9-1A69-4746-77D1-41A4DA1E5C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A7F95D-8F43-1912-ADC9-7176E7679C9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C1685-C6DE-629A-6567-2CB6A00A50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8733A8-1CA4-F623-811A-AF9E68167212}"/>
              </a:ext>
            </a:extLst>
          </p:cNvPr>
          <p:cNvSpPr txBox="1"/>
          <p:nvPr/>
        </p:nvSpPr>
        <p:spPr>
          <a:xfrm>
            <a:off x="1061808" y="2278158"/>
            <a:ext cx="10195384" cy="311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6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Quality control should focus on the most vital processes. </a:t>
            </a:r>
          </a:p>
          <a:p>
            <a:pPr marL="514350" indent="-514350" algn="just">
              <a:buFont typeface="+mj-lt"/>
              <a:buAutoNum type="arabicPeriod" startAt="6"/>
            </a:pP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kern="1200" baseline="0" dirty="0">
                <a:latin typeface="Alexandria"/>
              </a:rPr>
              <a:t>Identify the most important types and components of processes that influence quality of patient care and improve those.</a:t>
            </a:r>
            <a:endParaRPr lang="en-US" sz="2400" kern="1200" baseline="0" dirty="0">
              <a:solidFill>
                <a:schemeClr val="dk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D194FB-82CB-4D58-E158-6D24D66E48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987BC0-4F5A-A1D2-49A9-31EC44691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4307" y="4406259"/>
            <a:ext cx="2697413" cy="2087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986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D9D30-320E-FE9C-5BB4-9435CE2C7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56512D-4D56-1132-979B-DACA8FE4C7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E7B197-EC35-2E16-7CB8-5DA117093BAF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610D88-B454-BA3E-8F53-56ED9FA0DB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73FD41-1B35-F74D-69FB-AB63DD060E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A4C6FC-0C4E-9A8D-79AB-D5BB6BC6DD3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4ED8F3-0D9D-42FF-EF23-A627B4FC9AF4}"/>
              </a:ext>
            </a:extLst>
          </p:cNvPr>
          <p:cNvSpPr txBox="1"/>
          <p:nvPr/>
        </p:nvSpPr>
        <p:spPr>
          <a:xfrm>
            <a:off x="1061808" y="2278158"/>
            <a:ext cx="10195384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The modern approach to quality is thoroughly grounded in scientific and statistical thinking. </a:t>
            </a:r>
          </a:p>
          <a:p>
            <a:pPr algn="just"/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Utilize scientific method/ problem solving process to improve care as part of daily operational activities, like medicine does to a disease.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FA83EF-839F-3BA3-2269-F8CBE446D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7E45EC-1B87-99D3-8CD1-A635B7E04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8576" y="4752305"/>
            <a:ext cx="2085951" cy="1898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344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DADEA-67C8-163C-F305-04938688D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AAA555-6084-9275-9487-B64DE6A7FB4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96BBC0-DB62-DED3-4291-35504883F99D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7EE500-2300-13BF-EECC-45D0EBB013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C796B9-0ECE-CF85-8F88-CBB7FF85B35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ABD3E3-ABA1-7B57-188D-E531B9FAE47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30FC17-ECA5-DC74-0F8B-897C9FD4987F}"/>
              </a:ext>
            </a:extLst>
          </p:cNvPr>
          <p:cNvSpPr txBox="1"/>
          <p:nvPr/>
        </p:nvSpPr>
        <p:spPr>
          <a:xfrm>
            <a:off x="1061808" y="2278158"/>
            <a:ext cx="10195384" cy="4774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8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Total employee involvement is critical.</a:t>
            </a:r>
          </a:p>
          <a:p>
            <a:pPr algn="just"/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Organizations must encourage and capture ideas from all employees.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Those who know the most about process details must be empowered to improve them.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D5DA29-6C16-6CCC-2029-1296C49D80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F40066-C833-A844-C9E7-5B7232C620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834" y="4277032"/>
            <a:ext cx="3925157" cy="23715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728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14F895-6BFE-82D6-6082-CFBE6BD42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C2DAF6-183D-4586-9E83-F5CFB47F25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A6134F-8571-1CA8-0815-F1EF1EE48795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C8E0E3-62DF-B9AC-AE56-F50D90EF80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7A077F-E3E9-0489-F8C8-ADECA555E84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341CB8-7CFF-DBB5-8F6F-10ADAC1BC9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F859CD-F44E-FD12-F4F5-64FFB3EBC99D}"/>
              </a:ext>
            </a:extLst>
          </p:cNvPr>
          <p:cNvSpPr txBox="1"/>
          <p:nvPr/>
        </p:nvSpPr>
        <p:spPr>
          <a:xfrm>
            <a:off x="1061808" y="2278158"/>
            <a:ext cx="10195384" cy="3543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9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New organizational structures can help achieve quality improvement. </a:t>
            </a:r>
          </a:p>
          <a:p>
            <a:pPr algn="just"/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steering committee or </a:t>
            </a:r>
            <a:r>
              <a:rPr lang="en-US" sz="2400" b="1" i="1" dirty="0">
                <a:latin typeface="Alexandria"/>
              </a:rPr>
              <a:t>“Quality Council” </a:t>
            </a:r>
            <a:r>
              <a:rPr lang="en-US" sz="2400" dirty="0">
                <a:latin typeface="Alexandria"/>
              </a:rPr>
              <a:t>of top managers does the strategic planning for the training., technical infrastructure, procedures for problem selection, forms of recognition, and systems for evaluating and improving the overall effort itself.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DDEB70-AB34-ECBC-E40F-E1D9D37E18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62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4B019-2E7A-ACC1-880A-D936E6805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FE65D9-4E4B-A3E5-40DF-F0D1EA1F0D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837925-FE0C-41E5-30DE-CD1B7C545A3B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Ten basic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1C2966-35D4-3527-58C9-2A9C30C43D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B6B5B-EC08-9437-CF70-84182BCFDB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C5BC14-B8A6-ECE9-EE68-5D1BCC4B97E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83B04E-8A8A-E38A-79D0-35CDA8BEB24D}"/>
              </a:ext>
            </a:extLst>
          </p:cNvPr>
          <p:cNvSpPr txBox="1"/>
          <p:nvPr/>
        </p:nvSpPr>
        <p:spPr>
          <a:xfrm>
            <a:off x="998308" y="1994497"/>
            <a:ext cx="10195384" cy="3986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10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Quality management employs three basic, closely interrelated activities: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Quality planning.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Quality control, and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Quality improvement.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This is the </a:t>
            </a:r>
            <a:r>
              <a:rPr lang="en-US" sz="3200" b="1" i="1" dirty="0">
                <a:solidFill>
                  <a:srgbClr val="00B0F0"/>
                </a:solidFill>
                <a:latin typeface="Alexandria"/>
              </a:rPr>
              <a:t>Juran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trilogy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95EFB-8404-04EB-F8EC-EF3147BAF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55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45768" y="1506134"/>
            <a:ext cx="5668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Juran Trilogy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71580" y="2522467"/>
            <a:ext cx="8417320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The trilogy is a universal framework for managing quality across all functions, levels, and industries. It consists of three components: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Quality Planning.</a:t>
            </a:r>
            <a:endParaRPr lang="en-US" sz="2800" dirty="0">
              <a:latin typeface="Alexandria"/>
            </a:endParaRP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Quality Control.</a:t>
            </a:r>
            <a:endParaRPr lang="en-US" sz="2800" dirty="0">
              <a:latin typeface="Alexandria"/>
            </a:endParaRP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Quality Improvement.</a:t>
            </a:r>
            <a:endParaRPr lang="en-US" altLang="en-US" sz="2800" dirty="0">
              <a:latin typeface="Alexandria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676CA7-4AC9-F62B-2114-84DF34930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7737" y="4538717"/>
            <a:ext cx="2321163" cy="2257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511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Juran Trilogy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43974" y="2000139"/>
            <a:ext cx="1050405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UcPeriod"/>
              <a:tabLst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Quality Planning:</a:t>
            </a:r>
          </a:p>
          <a:p>
            <a:pPr marL="800100" marR="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Define </a:t>
            </a:r>
            <a:r>
              <a:rPr lang="en-US" altLang="en-US" sz="2800" b="1" dirty="0">
                <a:latin typeface="Alexandria"/>
              </a:rPr>
              <a:t>who the customers are </a:t>
            </a:r>
            <a:r>
              <a:rPr lang="en-US" altLang="en-US" sz="2800" dirty="0">
                <a:latin typeface="Alexandria"/>
              </a:rPr>
              <a:t>and </a:t>
            </a:r>
            <a:r>
              <a:rPr lang="en-US" altLang="en-US" sz="2800" b="1" dirty="0">
                <a:latin typeface="Alexandria"/>
              </a:rPr>
              <a:t>what their needs </a:t>
            </a:r>
            <a:r>
              <a:rPr lang="en-US" altLang="en-US" sz="2800" dirty="0">
                <a:latin typeface="Alexandria"/>
              </a:rPr>
              <a:t>are.</a:t>
            </a:r>
          </a:p>
          <a:p>
            <a:pPr marL="800100" marR="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Develop </a:t>
            </a:r>
            <a:r>
              <a:rPr lang="en-US" altLang="en-US" sz="2800" b="1" dirty="0">
                <a:latin typeface="Alexandria"/>
              </a:rPr>
              <a:t>products, services, or processes </a:t>
            </a:r>
            <a:r>
              <a:rPr lang="en-US" altLang="en-US" sz="2800" dirty="0">
                <a:latin typeface="Alexandria"/>
              </a:rPr>
              <a:t>to meet those needs.</a:t>
            </a:r>
          </a:p>
          <a:p>
            <a:pPr marL="800100" marR="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Establish </a:t>
            </a:r>
            <a:r>
              <a:rPr lang="en-US" altLang="en-US" sz="2800" b="1" dirty="0">
                <a:latin typeface="Alexandria"/>
              </a:rPr>
              <a:t>quality goals </a:t>
            </a:r>
            <a:r>
              <a:rPr lang="en-US" altLang="en-US" sz="2800" dirty="0">
                <a:latin typeface="Alexandria"/>
              </a:rPr>
              <a:t>and design processes to achieve them.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53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E4194B-5E47-2404-B61F-394FCEDFE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73FAF6-389A-8FFB-629D-21D3A66ABD8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1A5AFC-E819-236A-C046-50D7222233F3}"/>
              </a:ext>
            </a:extLst>
          </p:cNvPr>
          <p:cNvSpPr txBox="1"/>
          <p:nvPr/>
        </p:nvSpPr>
        <p:spPr>
          <a:xfrm>
            <a:off x="32511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Juran Trilogy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F7166C-3C6F-E3C6-3406-893AB4198F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AAB4EF-069A-ACBB-E6FC-44647991D8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E2A71C-3B60-C28F-B2B7-2B5DA6F00AA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4A1449-9D8E-4B5C-3885-DBBC5DAC7E91}"/>
              </a:ext>
            </a:extLst>
          </p:cNvPr>
          <p:cNvSpPr txBox="1"/>
          <p:nvPr/>
        </p:nvSpPr>
        <p:spPr>
          <a:xfrm>
            <a:off x="998308" y="2303086"/>
            <a:ext cx="10195384" cy="3349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UcPeriod" startAt="2"/>
              <a:tabLst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Quality Control:</a:t>
            </a:r>
            <a:endParaRPr lang="en-US" alt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Monitor</a:t>
            </a:r>
            <a:r>
              <a:rPr lang="en-US" sz="2800" dirty="0">
                <a:latin typeface="Alexandria"/>
              </a:rPr>
              <a:t> and evaluate </a:t>
            </a:r>
            <a:r>
              <a:rPr lang="en-US" sz="2800" b="1" dirty="0">
                <a:latin typeface="Alexandria"/>
              </a:rPr>
              <a:t>process performance</a:t>
            </a:r>
            <a:r>
              <a:rPr lang="en-US" sz="2800" dirty="0">
                <a:latin typeface="Alexandria"/>
              </a:rPr>
              <a:t>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Compare</a:t>
            </a:r>
            <a:r>
              <a:rPr lang="en-US" sz="2800" dirty="0">
                <a:latin typeface="Alexandria"/>
              </a:rPr>
              <a:t> actual performance against </a:t>
            </a:r>
            <a:r>
              <a:rPr lang="en-US" sz="2800" b="1" dirty="0">
                <a:latin typeface="Alexandria"/>
              </a:rPr>
              <a:t>quality goals</a:t>
            </a:r>
            <a:r>
              <a:rPr lang="en-US" sz="2800" dirty="0">
                <a:latin typeface="Alexandria"/>
              </a:rPr>
              <a:t>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Take </a:t>
            </a:r>
            <a:r>
              <a:rPr lang="en-US" sz="2800" b="1" dirty="0">
                <a:latin typeface="Alexandria"/>
              </a:rPr>
              <a:t>corrective action </a:t>
            </a:r>
            <a:r>
              <a:rPr lang="en-US" sz="2800" dirty="0">
                <a:latin typeface="Alexandria"/>
              </a:rPr>
              <a:t>if deviations occur to </a:t>
            </a:r>
            <a:r>
              <a:rPr lang="en-US" sz="2800" b="1" dirty="0">
                <a:latin typeface="Alexandria"/>
              </a:rPr>
              <a:t>keep processes on track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1C1612-7420-781A-3500-8EBCB1FEC7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6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D0A3E-4F21-07CB-8D4B-E12F49E10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3C4365-200D-2FAE-F198-2BE5B463B5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D2872C-E6A4-22FE-C494-69C2EE70FF78}"/>
              </a:ext>
            </a:extLst>
          </p:cNvPr>
          <p:cNvSpPr txBox="1"/>
          <p:nvPr/>
        </p:nvSpPr>
        <p:spPr>
          <a:xfrm>
            <a:off x="32511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Juran Trilogy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ED7B6-019F-F672-4606-43F866D0AA3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05C90C-4177-A076-D836-B1BC1CA3B7E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200EF0-70A5-AE60-ED1A-A99B5380F71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9A0AFD2-BF63-A589-A0A6-A4FA95B0F7A6}"/>
              </a:ext>
            </a:extLst>
          </p:cNvPr>
          <p:cNvSpPr txBox="1"/>
          <p:nvPr/>
        </p:nvSpPr>
        <p:spPr>
          <a:xfrm>
            <a:off x="998308" y="2233904"/>
            <a:ext cx="10195384" cy="4919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UcPeriod" startAt="3"/>
              <a:tabLst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Quality Improvement: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marR="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Continuously </a:t>
            </a:r>
            <a:r>
              <a:rPr lang="en-US" altLang="en-US" sz="2800" b="1" dirty="0">
                <a:latin typeface="Alexandria"/>
              </a:rPr>
              <a:t>identify opportunities </a:t>
            </a:r>
            <a:r>
              <a:rPr lang="en-US" altLang="en-US" sz="2800" dirty="0">
                <a:latin typeface="Alexandria"/>
              </a:rPr>
              <a:t>for improvement.</a:t>
            </a:r>
          </a:p>
          <a:p>
            <a:pPr marL="800100" marR="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Optimize, refine, and adapt </a:t>
            </a:r>
            <a:r>
              <a:rPr lang="en-US" altLang="en-US" sz="2800" dirty="0">
                <a:latin typeface="Alexandria"/>
              </a:rPr>
              <a:t>processes to achieve higher levels of quality.</a:t>
            </a:r>
          </a:p>
          <a:p>
            <a:pPr marL="800100" marR="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b="1" dirty="0">
                <a:latin typeface="Alexandria"/>
              </a:rPr>
              <a:t>Standardize successful improvements </a:t>
            </a:r>
            <a:r>
              <a:rPr lang="en-US" altLang="en-US" sz="2800" dirty="0">
                <a:latin typeface="Alexandria"/>
              </a:rPr>
              <a:t>to sustain gains.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en-US" sz="2800" dirty="0">
              <a:latin typeface="Alexandria"/>
            </a:endParaRP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en-US" sz="28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21A65F-DA20-3C1B-81BD-E15D8D9A4A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4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9CCFC7E-F313-5ACD-545A-876E17229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09" y="268963"/>
            <a:ext cx="11775982" cy="6320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338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4F4C7E-ECDC-238E-4BFA-EACE0C7BA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8A101D-92B8-5DA0-28C0-5422FB6DCA0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DAAA61-DAEE-AD01-6116-92AF7F275D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2692FC-0A57-FCFC-8353-2720ED7A8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972" y="3053773"/>
            <a:ext cx="3696987" cy="2743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CF78A9B4-0C7E-1D8A-8459-A699360B2362}"/>
              </a:ext>
            </a:extLst>
          </p:cNvPr>
          <p:cNvSpPr/>
          <p:nvPr/>
        </p:nvSpPr>
        <p:spPr>
          <a:xfrm>
            <a:off x="4681651" y="1152939"/>
            <a:ext cx="7302340" cy="2743200"/>
          </a:xfrm>
          <a:prstGeom prst="cloudCallout">
            <a:avLst>
              <a:gd name="adj1" fmla="val -64359"/>
              <a:gd name="adj2" fmla="val 40628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>
            <a:scene3d>
              <a:camera prst="perspectiveAbove"/>
              <a:lightRig rig="threePt" dir="t"/>
            </a:scene3d>
          </a:bodyPr>
          <a:lstStyle/>
          <a:p>
            <a:pPr algn="ctr"/>
            <a:r>
              <a:rPr lang="en-US" sz="3200" dirty="0">
                <a:solidFill>
                  <a:srgbClr val="00B0F0"/>
                </a:solidFill>
                <a:latin typeface="Alexandria"/>
              </a:rPr>
              <a:t>SO, what are the main roles &amp; functions that are fulfilling that trilogy? </a:t>
            </a:r>
            <a:endParaRPr lang="ar-EG" sz="3200" dirty="0">
              <a:solidFill>
                <a:srgbClr val="00B0F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432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71793" y="478029"/>
            <a:ext cx="6198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Quality Management (QM)</a:t>
            </a:r>
            <a:endParaRPr lang="en-US" sz="3600" b="1" dirty="0">
              <a:solidFill>
                <a:srgbClr val="00B0F0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6975" y="2161435"/>
            <a:ext cx="10253329" cy="3461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Patient outcomes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care delivery process measurement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analysis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interpretation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reporting</a:t>
            </a:r>
            <a:r>
              <a:rPr lang="en-US" sz="28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Clinical performance monitoring including </a:t>
            </a:r>
            <a:r>
              <a:rPr lang="en-US" sz="2800" b="1" dirty="0">
                <a:latin typeface="Alexandria"/>
              </a:rPr>
              <a:t>complications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appropriateness of procedures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adherence to practice guidelines, protocols or clinical paths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83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084273-E862-2364-79A3-934275D3E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9AB818-B047-C050-9859-FA144109F14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63530C-8B99-6C80-5D56-B418821BAD33}"/>
              </a:ext>
            </a:extLst>
          </p:cNvPr>
          <p:cNvSpPr txBox="1"/>
          <p:nvPr/>
        </p:nvSpPr>
        <p:spPr>
          <a:xfrm>
            <a:off x="2671793" y="483968"/>
            <a:ext cx="6198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Quality Management (QM)</a:t>
            </a:r>
            <a:endParaRPr lang="en-US" sz="3600" b="1" dirty="0">
              <a:solidFill>
                <a:srgbClr val="00B0F0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20B70B-BE88-5E7C-BFED-8A8F1983A6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5F13D0-A62E-28BD-CEDE-C616C9E35BB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5832A2-0D5E-9771-8C1D-E5D01D27CD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0A4957-35CB-BFB7-616A-5DAFC9505431}"/>
              </a:ext>
            </a:extLst>
          </p:cNvPr>
          <p:cNvSpPr txBox="1"/>
          <p:nvPr/>
        </p:nvSpPr>
        <p:spPr>
          <a:xfrm>
            <a:off x="896975" y="1900502"/>
            <a:ext cx="10253329" cy="3571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Organizational systems assessment </a:t>
            </a:r>
            <a:r>
              <a:rPr lang="en-US" sz="2400" dirty="0">
                <a:latin typeface="Alexandria"/>
              </a:rPr>
              <a:t>e.g.: structure, operational processes, , quality controls, written polices &amp; procedures and protocols </a:t>
            </a:r>
            <a:r>
              <a:rPr lang="en-US" sz="2400" b="1" dirty="0">
                <a:latin typeface="Alexandria"/>
              </a:rPr>
              <a:t>(looking for opportunities to improve quality &amp; efficiency and minimize risks)</a:t>
            </a:r>
            <a:r>
              <a:rPr lang="en-US" sz="24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Organizational performance improvement </a:t>
            </a:r>
            <a:r>
              <a:rPr lang="en-US" sz="2400" dirty="0">
                <a:latin typeface="Alexandria"/>
              </a:rPr>
              <a:t>process including </a:t>
            </a:r>
            <a:r>
              <a:rPr lang="en-US" sz="2400" b="1" dirty="0">
                <a:latin typeface="Alexandria"/>
              </a:rPr>
              <a:t>training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team support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measurement &amp; analysis support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documentation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evaluation</a:t>
            </a:r>
            <a:r>
              <a:rPr lang="en-US" sz="2400" dirty="0">
                <a:latin typeface="Alexandria"/>
              </a:rPr>
              <a:t>, and </a:t>
            </a:r>
            <a:r>
              <a:rPr lang="en-US" sz="2400" b="1" dirty="0">
                <a:latin typeface="Alexandria"/>
              </a:rPr>
              <a:t>reporting</a:t>
            </a:r>
            <a:r>
              <a:rPr lang="en-US" sz="2400" dirty="0">
                <a:latin typeface="Alexandria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6CD0D7-E884-EDC7-C553-31528AD217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8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42D14-6BA0-8064-7760-1ADE13DE3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022073-976F-CA0B-D3A8-216F0A4C499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2416DE-DB7E-7F01-7AAD-B227CD9E1C89}"/>
              </a:ext>
            </a:extLst>
          </p:cNvPr>
          <p:cNvSpPr txBox="1"/>
          <p:nvPr/>
        </p:nvSpPr>
        <p:spPr>
          <a:xfrm>
            <a:off x="2996650" y="837474"/>
            <a:ext cx="6198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Patient Safety (PS)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E4D7F2-A0AB-B0A1-CFA7-BB110F0442A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E3B55-1C3C-613D-26CD-C161B0CE6D1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D5E77B-AE78-24C3-5FC6-E00A26C1080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F85CD2-ABD0-DF0C-DA3F-ECFAE274556A}"/>
              </a:ext>
            </a:extLst>
          </p:cNvPr>
          <p:cNvSpPr txBox="1"/>
          <p:nvPr/>
        </p:nvSpPr>
        <p:spPr>
          <a:xfrm>
            <a:off x="896975" y="1944490"/>
            <a:ext cx="10253329" cy="3571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Patient safety planning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program implementation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measurements</a:t>
            </a:r>
            <a:r>
              <a:rPr lang="en-US" sz="2400" dirty="0">
                <a:latin typeface="Alexandria"/>
              </a:rPr>
              <a:t> including </a:t>
            </a:r>
            <a:r>
              <a:rPr lang="en-US" sz="2400" b="1" dirty="0">
                <a:latin typeface="Alexandria"/>
              </a:rPr>
              <a:t>culture of safety assessment</a:t>
            </a:r>
            <a:r>
              <a:rPr lang="en-US" sz="2400" dirty="0">
                <a:latin typeface="Alexandria"/>
              </a:rPr>
              <a:t>, etc.</a:t>
            </a:r>
          </a:p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Enforcement of policies </a:t>
            </a:r>
            <a:r>
              <a:rPr lang="en-US" sz="2400" dirty="0">
                <a:latin typeface="Alexandria"/>
              </a:rPr>
              <a:t>that </a:t>
            </a:r>
            <a:r>
              <a:rPr lang="en-US" sz="2400" b="1" dirty="0">
                <a:latin typeface="Alexandria"/>
              </a:rPr>
              <a:t>encourage open reporting of errors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near-misses</a:t>
            </a:r>
            <a:r>
              <a:rPr lang="en-US" sz="2400" dirty="0">
                <a:latin typeface="Alexandria"/>
              </a:rPr>
              <a:t>, and </a:t>
            </a:r>
            <a:r>
              <a:rPr lang="en-US" sz="2400" b="1" dirty="0">
                <a:latin typeface="Alexandria"/>
              </a:rPr>
              <a:t>safety concerns</a:t>
            </a:r>
            <a:r>
              <a:rPr lang="en-US" sz="2400" dirty="0">
                <a:latin typeface="Alexandria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ar-EG" sz="2400" dirty="0">
              <a:solidFill>
                <a:srgbClr val="0070C0"/>
              </a:solidFill>
              <a:latin typeface="Alexandria"/>
            </a:endParaRPr>
          </a:p>
          <a:p>
            <a:pPr marL="457200" indent="-4572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15186D-99BF-32D9-0D8E-7B86BD9223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0C53E7-0D5D-D1EE-3E20-3F4494F8B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528" y="3864077"/>
            <a:ext cx="3650471" cy="2191830"/>
          </a:xfrm>
          <a:prstGeom prst="roundRect">
            <a:avLst>
              <a:gd name="adj" fmla="val 16667"/>
            </a:avLst>
          </a:prstGeom>
          <a:ln>
            <a:solidFill>
              <a:srgbClr val="F5822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47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12E11-A600-834E-709F-147589C3E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D7860C-7C0F-F472-1ADA-8172AFF94D0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A0BA0A-8AC6-41AA-EF46-AB7C1DE37B41}"/>
              </a:ext>
            </a:extLst>
          </p:cNvPr>
          <p:cNvSpPr txBox="1"/>
          <p:nvPr/>
        </p:nvSpPr>
        <p:spPr>
          <a:xfrm>
            <a:off x="2671707" y="407203"/>
            <a:ext cx="668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Utilization Management (UM)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FD7488-CD4D-47FD-B96D-B7844FE1DF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A66E53-F89F-4D09-0DEB-33906FB348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0E14E3-9643-4F2C-11A8-E05B7026ABA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0C0A016-721C-0552-803E-378295DEA99B}"/>
              </a:ext>
            </a:extLst>
          </p:cNvPr>
          <p:cNvSpPr txBox="1"/>
          <p:nvPr/>
        </p:nvSpPr>
        <p:spPr>
          <a:xfrm>
            <a:off x="942026" y="2303086"/>
            <a:ext cx="10163227" cy="337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Sometimes called </a:t>
            </a:r>
            <a:r>
              <a:rPr lang="en-US" sz="2800" b="1" dirty="0">
                <a:latin typeface="Alexandria"/>
              </a:rPr>
              <a:t>“Case Management” </a:t>
            </a:r>
            <a:r>
              <a:rPr lang="en-US" sz="2800" dirty="0">
                <a:latin typeface="Alexandria"/>
              </a:rPr>
              <a:t>, or </a:t>
            </a:r>
            <a:r>
              <a:rPr lang="en-US" sz="2800" b="1" dirty="0">
                <a:latin typeface="Alexandria"/>
              </a:rPr>
              <a:t>“Medical Management”.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Reviewing medical necessity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appropriateness</a:t>
            </a:r>
            <a:r>
              <a:rPr lang="en-US" sz="2800" dirty="0">
                <a:latin typeface="Alexandria"/>
              </a:rPr>
              <a:t>. 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Resource allocation : timeliness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appropriateness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efficiency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cost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0D7A8C-F8B6-2893-B2FD-75B2D91E90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A9B88-EC18-1444-355D-532D616E92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E57AA2-6DF8-284D-8282-469EFB33393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4DCF55-B629-857C-F7EF-8154079F9C96}"/>
              </a:ext>
            </a:extLst>
          </p:cNvPr>
          <p:cNvSpPr txBox="1"/>
          <p:nvPr/>
        </p:nvSpPr>
        <p:spPr>
          <a:xfrm>
            <a:off x="2671706" y="340949"/>
            <a:ext cx="668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Utilization Management (UM)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69C9C1-2AFE-FF91-362E-4462E2D2009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8EF2B4-523F-E2E9-E821-FBD92DD3C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1880C7-0059-4A24-007B-6E35829A1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50BE0D-29DB-F69A-BA0C-3C6C40E9DB06}"/>
              </a:ext>
            </a:extLst>
          </p:cNvPr>
          <p:cNvSpPr txBox="1"/>
          <p:nvPr/>
        </p:nvSpPr>
        <p:spPr>
          <a:xfrm>
            <a:off x="931193" y="2254142"/>
            <a:ext cx="10163227" cy="3535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Role of </a:t>
            </a:r>
            <a:r>
              <a:rPr lang="en-US" sz="2800" b="1" dirty="0">
                <a:latin typeface="Alexandria"/>
              </a:rPr>
              <a:t>case management/Discharge planning </a:t>
            </a:r>
            <a:r>
              <a:rPr lang="en-US" sz="2800" dirty="0">
                <a:latin typeface="Alexandria"/>
              </a:rPr>
              <a:t>in some organizations.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Screening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assessment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Appropriate resource/ support allocation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transitions of care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Care coordination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after care planning</a:t>
            </a:r>
            <a:r>
              <a:rPr lang="en-US" sz="2800" dirty="0">
                <a:latin typeface="Alexandria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ar-EG" sz="2400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E35506-BF6B-2261-EFA6-F33D9B3BD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3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78438-BF26-79DA-EDF6-AC0AE946F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08BD63-9A08-3E75-CA7B-4B27581EBA1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57914B-76BA-364E-077E-80D2A90543C4}"/>
              </a:ext>
            </a:extLst>
          </p:cNvPr>
          <p:cNvSpPr txBox="1"/>
          <p:nvPr/>
        </p:nvSpPr>
        <p:spPr>
          <a:xfrm>
            <a:off x="2754900" y="837474"/>
            <a:ext cx="668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Risk Management (RM)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84F474-9D5A-0D10-6028-E39F0A6A4D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83F128-043E-93D4-C85C-C42BE43E6D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190525-7845-53D2-ED4E-188FA1890A2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7418BC-7C8A-07C9-B29C-86E4D50BEB27}"/>
              </a:ext>
            </a:extLst>
          </p:cNvPr>
          <p:cNvSpPr txBox="1"/>
          <p:nvPr/>
        </p:nvSpPr>
        <p:spPr>
          <a:xfrm>
            <a:off x="942026" y="2003259"/>
            <a:ext cx="10163227" cy="4052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Clinical occurrences and claims </a:t>
            </a:r>
            <a:r>
              <a:rPr lang="en-US" sz="2800" b="1" dirty="0">
                <a:latin typeface="Alexandria"/>
              </a:rPr>
              <a:t>(OVRs).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Environmental issues</a:t>
            </a:r>
            <a:r>
              <a:rPr lang="en-US" sz="2800" dirty="0">
                <a:latin typeface="Alexandria"/>
              </a:rPr>
              <a:t>, e.g., safety and preventive maintenance.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Mitigation of the effects of negative outcomes </a:t>
            </a:r>
            <a:r>
              <a:rPr lang="en-US" sz="2800" dirty="0">
                <a:latin typeface="Alexandria"/>
              </a:rPr>
              <a:t>on both the </a:t>
            </a:r>
            <a:r>
              <a:rPr lang="en-US" sz="2800" b="1" dirty="0">
                <a:latin typeface="Alexandria"/>
              </a:rPr>
              <a:t>organization</a:t>
            </a:r>
            <a:r>
              <a:rPr lang="en-US" sz="2800" dirty="0">
                <a:latin typeface="Alexandria"/>
              </a:rPr>
              <a:t> and the </a:t>
            </a:r>
            <a:r>
              <a:rPr lang="en-US" sz="2800" b="1" dirty="0">
                <a:latin typeface="Alexandria"/>
              </a:rPr>
              <a:t>patient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endParaRPr lang="en-US" sz="2800" dirty="0">
              <a:latin typeface="Alexandria"/>
            </a:endParaRPr>
          </a:p>
          <a:p>
            <a:pPr marL="0" indent="0" algn="just">
              <a:lnSpc>
                <a:spcPct val="160000"/>
              </a:lnSpc>
              <a:buNone/>
            </a:pPr>
            <a:endParaRPr lang="ar-EG" sz="2400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05421D-B228-A34C-B41A-F9CA221112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8DD144F-D4AE-C74A-CEF3-4EA7570377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6" r="3778"/>
          <a:stretch/>
        </p:blipFill>
        <p:spPr>
          <a:xfrm>
            <a:off x="8488624" y="4825564"/>
            <a:ext cx="3495367" cy="17850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841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506F61-0279-CE7A-561B-D4FCED192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B24E3C-BC49-5028-7596-752CF28FAD8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672D6A-5FB3-0466-0F37-9617BD011DA0}"/>
              </a:ext>
            </a:extLst>
          </p:cNvPr>
          <p:cNvSpPr txBox="1"/>
          <p:nvPr/>
        </p:nvSpPr>
        <p:spPr>
          <a:xfrm>
            <a:off x="2682539" y="668366"/>
            <a:ext cx="668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5"/>
            </a:pPr>
            <a:r>
              <a:rPr lang="en-US" sz="3600" b="1" dirty="0">
                <a:solidFill>
                  <a:srgbClr val="00B0F0"/>
                </a:solidFill>
                <a:latin typeface="Alexandria"/>
              </a:rPr>
              <a:t>Infection Control (IC)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446FE-A959-D4AE-E858-FBB70B18718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A46F30-4C07-2F9B-C41B-14B21229921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841B05-3BBA-3FD1-1AC3-F22F9496C38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B7D06C0-65CE-2844-713E-817B9CC5746D}"/>
              </a:ext>
            </a:extLst>
          </p:cNvPr>
          <p:cNvSpPr txBox="1"/>
          <p:nvPr/>
        </p:nvSpPr>
        <p:spPr>
          <a:xfrm>
            <a:off x="942026" y="2095405"/>
            <a:ext cx="10163227" cy="2772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Surveillance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identification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isolation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Patterns and trends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Guidelines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policies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procedures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Education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training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04B650-6A9E-D737-59C1-2A6D550AD1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90F627-5D22-274E-38F5-15E7BD7B9F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793"/>
          <a:stretch/>
        </p:blipFill>
        <p:spPr>
          <a:xfrm>
            <a:off x="8469443" y="1518396"/>
            <a:ext cx="3632260" cy="4813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733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568DB-EAFD-4CC6-4D59-878994341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8027CA-6A84-9729-9002-922B5654C93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384E85-EF68-A6FF-9FAB-2DF0454785C7}"/>
              </a:ext>
            </a:extLst>
          </p:cNvPr>
          <p:cNvSpPr txBox="1"/>
          <p:nvPr/>
        </p:nvSpPr>
        <p:spPr>
          <a:xfrm>
            <a:off x="2449360" y="538746"/>
            <a:ext cx="7377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Practitioner credentialing, privileging, and competency appraisal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3EDD60-5E23-FC88-2F6D-21D2F80967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39A43-5B1B-B304-4D57-038132CBC7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F166F8-9BF9-EA58-FD5F-45230590C48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57E43A4-1035-0D99-E88F-B7FE49B70992}"/>
              </a:ext>
            </a:extLst>
          </p:cNvPr>
          <p:cNvSpPr txBox="1"/>
          <p:nvPr/>
        </p:nvSpPr>
        <p:spPr>
          <a:xfrm>
            <a:off x="942026" y="2042787"/>
            <a:ext cx="10163227" cy="2772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All independent practitioners</a:t>
            </a:r>
            <a:r>
              <a:rPr lang="en-US" sz="2800" dirty="0">
                <a:latin typeface="Alexandria"/>
              </a:rPr>
              <a:t>, specific requirements depending on the </a:t>
            </a:r>
            <a:r>
              <a:rPr lang="en-US" sz="2800" b="1" dirty="0">
                <a:latin typeface="Alexandria"/>
              </a:rPr>
              <a:t>setting scope of service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Medical staff evaluation </a:t>
            </a:r>
            <a:r>
              <a:rPr lang="en-US" sz="2800" dirty="0">
                <a:latin typeface="Alexandria"/>
              </a:rPr>
              <a:t>at time of </a:t>
            </a:r>
            <a:r>
              <a:rPr lang="en-US" sz="2800" b="1" dirty="0">
                <a:latin typeface="Alexandria"/>
              </a:rPr>
              <a:t>appointment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reappointment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CF16FE-F98B-C8B5-6FF8-9A56F287B5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37AAA33-31D8-32C3-AC8B-C7C3AB8F57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5876"/>
          <a:stretch/>
        </p:blipFill>
        <p:spPr>
          <a:xfrm>
            <a:off x="7804580" y="4183829"/>
            <a:ext cx="4041340" cy="25034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235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225599-15BE-9E8B-BD38-0071CA989C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E78D26-C793-AD5A-152D-17FDE08D4E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447835-672B-5F1F-ADAA-4BCDB7DBE2C8}"/>
              </a:ext>
            </a:extLst>
          </p:cNvPr>
          <p:cNvSpPr txBox="1"/>
          <p:nvPr/>
        </p:nvSpPr>
        <p:spPr>
          <a:xfrm>
            <a:off x="2449360" y="538746"/>
            <a:ext cx="7377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Practitioner credentialing, privileging, and competency appraisal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DFB193-DD1F-7551-CF7C-706D6A3EDD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DCC70E-0CCF-7441-7A83-10DB3C25AF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D41AA6-A190-CE6F-39E0-449F15A91A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45B317-BB1B-1963-6CFE-04DF2B48BE56}"/>
              </a:ext>
            </a:extLst>
          </p:cNvPr>
          <p:cNvSpPr txBox="1"/>
          <p:nvPr/>
        </p:nvSpPr>
        <p:spPr>
          <a:xfrm>
            <a:off x="942026" y="2095405"/>
            <a:ext cx="10163227" cy="2083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To a more limited degree,</a:t>
            </a:r>
            <a:r>
              <a:rPr lang="en-US" sz="2800" b="1" dirty="0">
                <a:latin typeface="Alexandria"/>
              </a:rPr>
              <a:t> all employees/contracted staff who provide direct patient care, </a:t>
            </a:r>
            <a:r>
              <a:rPr lang="en-US" sz="2800" dirty="0">
                <a:latin typeface="Alexandria"/>
              </a:rPr>
              <a:t>through</a:t>
            </a:r>
            <a:r>
              <a:rPr lang="en-US" sz="2800" b="1" dirty="0">
                <a:latin typeface="Alexandria"/>
              </a:rPr>
              <a:t> skills/competency evaluation.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D9EC2D-FDA5-A56A-0752-1A43D50C24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9E90C8C-A66E-A67C-7448-70E10733BA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5876"/>
          <a:stretch/>
        </p:blipFill>
        <p:spPr>
          <a:xfrm>
            <a:off x="7551034" y="3865428"/>
            <a:ext cx="4041340" cy="25034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776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A9C28-CFD8-7A03-BD3E-E572E19C9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27D929-8046-737A-7DBB-9DC4D890717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C315D6-5DEC-D9FB-3B10-85C366051492}"/>
              </a:ext>
            </a:extLst>
          </p:cNvPr>
          <p:cNvSpPr txBox="1"/>
          <p:nvPr/>
        </p:nvSpPr>
        <p:spPr>
          <a:xfrm>
            <a:off x="2516041" y="514746"/>
            <a:ext cx="7377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7"/>
            </a:pPr>
            <a:r>
              <a:rPr lang="en-US" sz="3200" b="1" dirty="0">
                <a:solidFill>
                  <a:srgbClr val="00B0F0"/>
                </a:solidFill>
                <a:latin typeface="Alexandria"/>
              </a:rPr>
              <a:t>Continuing clinical/ medical education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140C52-34E5-C78E-0EBA-BFA68E8E122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AC1002-6EA9-5340-ADB5-B6B43DE4B3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133F1A-4CD4-00C1-D2C0-88F7A8E1BAA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92F5558-CA7B-D38B-390D-FF35712B7B40}"/>
              </a:ext>
            </a:extLst>
          </p:cNvPr>
          <p:cNvSpPr txBox="1"/>
          <p:nvPr/>
        </p:nvSpPr>
        <p:spPr>
          <a:xfrm>
            <a:off x="942026" y="2170927"/>
            <a:ext cx="10163227" cy="2367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Orientation to the components of a comprehensive quality management program and the interrelationships of cost, quality, and risk issues.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2B97FF-4797-D5DF-27C0-1730DF14CE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C4B56D-9E22-83F0-9C00-48F0085C5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726" y="4627572"/>
            <a:ext cx="3363113" cy="20143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276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7F8E4-BF3C-217F-9D96-5CA8D11A6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C22ECC-E0DD-290A-70F5-40F86D5BCD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B527B4-0214-FDCC-5332-27F18538BD0F}"/>
              </a:ext>
            </a:extLst>
          </p:cNvPr>
          <p:cNvSpPr txBox="1"/>
          <p:nvPr/>
        </p:nvSpPr>
        <p:spPr>
          <a:xfrm>
            <a:off x="2448008" y="518415"/>
            <a:ext cx="7377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7"/>
            </a:pPr>
            <a:r>
              <a:rPr lang="en-US" sz="3200" b="1" dirty="0">
                <a:solidFill>
                  <a:srgbClr val="00B0F0"/>
                </a:solidFill>
                <a:latin typeface="Alexandria"/>
              </a:rPr>
              <a:t>Continuing clinical/ medical education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A7E503-AC4B-0A16-A056-7D369E66E13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309BB4-B11D-B5AC-EC83-4BA91901FF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9C8F81-1114-1E14-857C-5BCB2FD7293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094558-D3CD-65AD-2003-2624CE117E7B}"/>
              </a:ext>
            </a:extLst>
          </p:cNvPr>
          <p:cNvSpPr txBox="1"/>
          <p:nvPr/>
        </p:nvSpPr>
        <p:spPr>
          <a:xfrm>
            <a:off x="942026" y="2095405"/>
            <a:ext cx="10163227" cy="2772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Knowledge of, and conforming with performance standards, policies, procedures, and documentation standards.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Knowledge of, and conforming with performance professionally accepted standards of patient care and practice guidelines.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DA2444-DE77-F2FE-794E-119253883E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DE33542-1A89-D115-D819-56B5CD870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5466" y="4963097"/>
            <a:ext cx="2941980" cy="1762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758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9C5D90-E69A-1A75-D787-2FAE3D40E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839D04-327C-A01A-7BC1-ABE6426F99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FA27E-45BE-20E0-2278-4941D1242887}"/>
              </a:ext>
            </a:extLst>
          </p:cNvPr>
          <p:cNvSpPr txBox="1"/>
          <p:nvPr/>
        </p:nvSpPr>
        <p:spPr>
          <a:xfrm>
            <a:off x="2618636" y="678198"/>
            <a:ext cx="7377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effectLst/>
                <a:latin typeface="Alexandria"/>
              </a:rPr>
              <a:t>Essential Skills for QM, UM, RM, and IC Professionals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387B61-4E78-9E65-E868-6B377DFFF8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CB9424-8D20-858C-50CB-B013868DAE5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AFF20E-7D04-3777-D410-95F9C6A0661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EB096A-98CB-B867-8934-0C98287A1B7B}"/>
              </a:ext>
            </a:extLst>
          </p:cNvPr>
          <p:cNvSpPr txBox="1"/>
          <p:nvPr/>
        </p:nvSpPr>
        <p:spPr>
          <a:xfrm>
            <a:off x="942026" y="2095405"/>
            <a:ext cx="10163227" cy="3461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Data collection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summarization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aggregation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Data analysis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displaying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presentation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communication </a:t>
            </a:r>
            <a:r>
              <a:rPr lang="en-US" sz="2800" dirty="0">
                <a:latin typeface="Alexandria"/>
              </a:rPr>
              <a:t>within the organization.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Information interpretation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sharing</a:t>
            </a:r>
            <a:r>
              <a:rPr lang="en-US" sz="2800" dirty="0">
                <a:latin typeface="Alexandria"/>
              </a:rPr>
              <a:t> , and </a:t>
            </a:r>
            <a:r>
              <a:rPr lang="en-US" sz="2800" b="1" dirty="0">
                <a:latin typeface="Alexandria"/>
              </a:rPr>
              <a:t>use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Ongoing effectiveness oversight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7823F3-6D37-6628-91EE-7F6A53A6AC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595CC5-C54F-EA57-A3C0-0C97B367B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4849" y="4482631"/>
            <a:ext cx="2928980" cy="1983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03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57921-D1EB-40D9-C89E-0FBAA5633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145DB3-CE49-12E9-43CE-793814918B7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21A97C-5C87-4B25-65C1-EDC23A135696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Systems Theory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79608E-4868-39EE-0919-B6B6AED458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D4767F-AB59-C778-A9F8-C71775E3723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55C083-6103-92CD-F8E4-A3FE01601A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B62871E-E530-CF6D-64BF-FB0148E7B978}"/>
              </a:ext>
            </a:extLst>
          </p:cNvPr>
          <p:cNvSpPr txBox="1"/>
          <p:nvPr/>
        </p:nvSpPr>
        <p:spPr>
          <a:xfrm>
            <a:off x="1014386" y="2357211"/>
            <a:ext cx="10163227" cy="3155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Holistic Perspective: </a:t>
            </a:r>
            <a:r>
              <a:rPr lang="en-US" sz="3200" dirty="0">
                <a:latin typeface="Alexandria"/>
              </a:rPr>
              <a:t>Systems theory views an organization as an interconnected whole, emphasizing the synergy and interdependence among its individual components.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9C0600-5289-B4D8-8C5B-CBCF52F073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49432-EE88-AEA6-0842-1F1E1302A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DB7971-1224-A400-CE05-88A5DCA10D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F2861F-9517-A74B-381A-FA6C3054CBFC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Systems Theory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117765-3ACD-6604-5B29-483D45237B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6ECCDF-7E45-1531-522E-846602F50F7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0F91E2-2D8B-0C3A-F8CC-82F38A0AE41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2EC2FA-57CF-D22F-4671-E71D82D22C68}"/>
              </a:ext>
            </a:extLst>
          </p:cNvPr>
          <p:cNvSpPr txBox="1"/>
          <p:nvPr/>
        </p:nvSpPr>
        <p:spPr>
          <a:xfrm>
            <a:off x="942026" y="2293025"/>
            <a:ext cx="10163227" cy="3155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Interactions and Connections: </a:t>
            </a:r>
            <a:r>
              <a:rPr lang="en-US" sz="3200" dirty="0">
                <a:latin typeface="Alexandria"/>
              </a:rPr>
              <a:t>It highlights how the elements within a system interact and rely on each other to function effectively, as originally outlined by </a:t>
            </a:r>
            <a:r>
              <a:rPr lang="en-US" sz="3200" b="1" i="1" u="sng" dirty="0">
                <a:latin typeface="Alexandria"/>
              </a:rPr>
              <a:t>Ludwig von </a:t>
            </a:r>
            <a:r>
              <a:rPr lang="en-US" sz="3200" b="1" i="1" u="sng" dirty="0" err="1">
                <a:latin typeface="Alexandria"/>
              </a:rPr>
              <a:t>Bertalanffy</a:t>
            </a:r>
            <a:r>
              <a:rPr lang="en-US" sz="3200" dirty="0">
                <a:latin typeface="Alexandria"/>
              </a:rPr>
              <a:t> in 1968.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B23F7E-98AC-0E15-EF7A-E413055774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89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BC32A-D5EC-7502-2070-50A8D2494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9B1490-4F77-8DFD-C728-85099D7F1D8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82F7DB-55AD-B249-B0B7-E3668769F775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Systems Theory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9A9429-AD5F-0890-9B33-074CB942F1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BCBBDA-56DD-C328-1E20-5256E4D06C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652CFA-39CC-34B6-F1D9-0027E4794F2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15946F9-F87E-EE28-9301-DBC2E59B8C39}"/>
              </a:ext>
            </a:extLst>
          </p:cNvPr>
          <p:cNvSpPr txBox="1"/>
          <p:nvPr/>
        </p:nvSpPr>
        <p:spPr>
          <a:xfrm>
            <a:off x="942308" y="2146346"/>
            <a:ext cx="10163227" cy="3459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Not only </a:t>
            </a:r>
            <a:r>
              <a:rPr lang="en-US" sz="2800" dirty="0">
                <a:latin typeface="Alexandria"/>
              </a:rPr>
              <a:t>can we analyze the organization and its </a:t>
            </a:r>
            <a:r>
              <a:rPr lang="en-US" sz="2800" b="1" dirty="0">
                <a:latin typeface="Alexandria"/>
              </a:rPr>
              <a:t>multiple parts</a:t>
            </a:r>
            <a:r>
              <a:rPr lang="en-US" sz="2800" dirty="0">
                <a:latin typeface="Alexandria"/>
              </a:rPr>
              <a:t>, but we also need to </a:t>
            </a:r>
            <a:r>
              <a:rPr lang="en-US" sz="2800" b="1" dirty="0">
                <a:latin typeface="Alexandria"/>
              </a:rPr>
              <a:t>recognize</a:t>
            </a:r>
            <a:r>
              <a:rPr lang="en-US" sz="2800" dirty="0">
                <a:latin typeface="Alexandria"/>
              </a:rPr>
              <a:t> that the </a:t>
            </a:r>
            <a:r>
              <a:rPr lang="en-US" sz="2800" b="1" dirty="0">
                <a:latin typeface="Alexandria"/>
              </a:rPr>
              <a:t>organization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each element</a:t>
            </a:r>
            <a:r>
              <a:rPr lang="en-US" sz="2800" dirty="0">
                <a:latin typeface="Alexandria"/>
              </a:rPr>
              <a:t> are </a:t>
            </a:r>
            <a:r>
              <a:rPr lang="en-US" sz="2800" b="1" dirty="0">
                <a:latin typeface="Alexandria"/>
              </a:rPr>
              <a:t>impacted</a:t>
            </a:r>
            <a:r>
              <a:rPr lang="en-US" sz="2800" dirty="0">
                <a:latin typeface="Alexandria"/>
              </a:rPr>
              <a:t> by the </a:t>
            </a:r>
            <a:r>
              <a:rPr lang="en-US" sz="2800" b="1" dirty="0">
                <a:latin typeface="Alexandria"/>
              </a:rPr>
              <a:t>environment</a:t>
            </a:r>
            <a:r>
              <a:rPr lang="en-US" sz="2800" dirty="0">
                <a:latin typeface="Alexandria"/>
              </a:rPr>
              <a:t>. </a:t>
            </a:r>
          </a:p>
          <a:p>
            <a:pPr marL="342900" indent="-34290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Systems theory </a:t>
            </a:r>
            <a:r>
              <a:rPr lang="en-US" sz="2800" dirty="0">
                <a:latin typeface="Alexandria"/>
              </a:rPr>
              <a:t>also provides a </a:t>
            </a:r>
            <a:r>
              <a:rPr lang="en-US" sz="2800" b="1" dirty="0">
                <a:latin typeface="Alexandria"/>
              </a:rPr>
              <a:t>framework</a:t>
            </a:r>
            <a:r>
              <a:rPr lang="en-US" sz="2800" dirty="0">
                <a:latin typeface="Alexandria"/>
              </a:rPr>
              <a:t> by which to </a:t>
            </a:r>
            <a:r>
              <a:rPr lang="en-US" sz="2800" b="1" dirty="0">
                <a:latin typeface="Alexandria"/>
              </a:rPr>
              <a:t>evaluate organizational behavior</a:t>
            </a:r>
            <a:r>
              <a:rPr lang="en-US" sz="2800" dirty="0">
                <a:latin typeface="Alexandria"/>
              </a:rPr>
              <a:t>.</a:t>
            </a:r>
            <a:endParaRPr lang="ar-EG" sz="28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07AA3B-2272-8820-7945-4453BA65E7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2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6B74F-ACB7-0E2E-A27C-2F06D4126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1BD370-B70B-1898-BBD6-E0CAC46C600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D04889-801A-6866-2E96-89291FEBE3F2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Systems Theory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BEF532-15E9-5AF6-F5FD-87D95194C8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A3F34D-ACA4-A222-4D3D-0111CAFD41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493184-99AC-E00E-BBDA-3D1A845D646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224E3A-E59F-6E20-1B3A-3D81972283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FFD2EC-793B-AE34-9600-65533097FD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703" y="1554954"/>
            <a:ext cx="4392168" cy="46263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B7C884C-47F9-3888-9EBB-027FD4E54F1F}"/>
              </a:ext>
            </a:extLst>
          </p:cNvPr>
          <p:cNvSpPr/>
          <p:nvPr/>
        </p:nvSpPr>
        <p:spPr>
          <a:xfrm>
            <a:off x="1356852" y="2483865"/>
            <a:ext cx="5680980" cy="276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i="1" dirty="0">
                <a:solidFill>
                  <a:srgbClr val="203E5F"/>
                </a:solidFill>
                <a:latin typeface="Alexandria"/>
              </a:rPr>
              <a:t>Case Study</a:t>
            </a:r>
          </a:p>
        </p:txBody>
      </p:sp>
    </p:spTree>
    <p:extLst>
      <p:ext uri="{BB962C8B-B14F-4D97-AF65-F5344CB8AC3E}">
        <p14:creationId xmlns:p14="http://schemas.microsoft.com/office/powerpoint/2010/main" val="301008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B4EE1-E4E6-1A15-AE85-17AD73282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DFE860-0734-7E2D-7E71-3A250E29AB5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D1D064-EC10-F2F0-1A8F-A2E31A6D5DA6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Case Study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A53FFB-965C-C732-BF27-029FA892D39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B62EB1-3975-A64C-34F9-23D4187674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2F23BF-04AF-0504-7745-87128EBD6C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9F50F7B-C3A6-B87E-7AA4-CA2DE04A7830}"/>
              </a:ext>
            </a:extLst>
          </p:cNvPr>
          <p:cNvSpPr txBox="1"/>
          <p:nvPr/>
        </p:nvSpPr>
        <p:spPr>
          <a:xfrm>
            <a:off x="1014386" y="2294628"/>
            <a:ext cx="10163227" cy="315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“An urban hospital's emergency department faced prolonged wait times, overcrowding, and low patient satisfaction. Systems thinking was applied to tackle these challenges.”</a:t>
            </a:r>
            <a:endParaRPr lang="ar-EG" sz="3200" b="1" i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109BE3-3738-66BF-440C-5EC26C3F10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33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C9489-B1F9-4C08-0525-68E2D2E83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83BA27-76B1-622E-EC70-C019F85862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E67913-C1E3-884D-B867-386A5FB9C5BC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Case Study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299363-EA30-FAD7-F058-FBC99FF0A22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9A0F59-4DE9-9A67-0A3F-B1AE4D7451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9E4226-A6D7-70BA-F210-49B8881CE6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31EB070-E757-CD50-CE1D-FB5FAFA0FA09}"/>
              </a:ext>
            </a:extLst>
          </p:cNvPr>
          <p:cNvSpPr txBox="1"/>
          <p:nvPr/>
        </p:nvSpPr>
        <p:spPr>
          <a:xfrm>
            <a:off x="942026" y="2095405"/>
            <a:ext cx="10163227" cy="3851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Approach employed:</a:t>
            </a:r>
            <a:endParaRPr lang="en-US" sz="3200" dirty="0">
              <a:solidFill>
                <a:srgbClr val="F58221"/>
              </a:solidFill>
              <a:latin typeface="Alexandria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System Mapping:</a:t>
            </a:r>
            <a:r>
              <a:rPr lang="en-US" sz="2400" dirty="0">
                <a:latin typeface="Alexandria"/>
              </a:rPr>
              <a:t> Identified patient flow, bottlenecks, and feedback loops in the ED.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Stakeholder Engagement:</a:t>
            </a:r>
            <a:r>
              <a:rPr lang="en-US" sz="2400" dirty="0">
                <a:latin typeface="Alexandria"/>
              </a:rPr>
              <a:t> Included input from staff and patients to understand challenges.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Leverage Points:</a:t>
            </a:r>
            <a:r>
              <a:rPr lang="en-US" sz="2400" dirty="0">
                <a:latin typeface="Alexandria"/>
              </a:rPr>
              <a:t> Targeted key areas like triage, lab result delays, and inpatient bed availability.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42C624-6021-3012-9297-3F95C7E2BC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6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38DA7-D0CC-1EFA-34EB-B7ED0E6B3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11BC7E-0972-2699-9D84-554C9CE7173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DE366-FFEE-1F23-0959-674CDCB567A3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Case Study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C3865D-ABA8-2338-122A-715F628997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49350C-5C30-AF75-49CC-03DA8B195FC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56545A-A51D-FDB1-3B07-8ED2A1E0601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E3856DD-B196-7F81-2412-25FE76505967}"/>
              </a:ext>
            </a:extLst>
          </p:cNvPr>
          <p:cNvSpPr txBox="1"/>
          <p:nvPr/>
        </p:nvSpPr>
        <p:spPr>
          <a:xfrm>
            <a:off x="1014802" y="2441585"/>
            <a:ext cx="10163227" cy="302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Interventions: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914400" marR="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altLang="en-US" sz="2800" dirty="0">
                <a:latin typeface="Alexandria"/>
              </a:rPr>
              <a:t>Introduced nurse-led triage to fast-track less severe cases.</a:t>
            </a:r>
          </a:p>
          <a:p>
            <a:pPr marL="914400" marR="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altLang="en-US" sz="2800" dirty="0">
                <a:latin typeface="Alexandria"/>
              </a:rPr>
              <a:t>Implemented a digital system to prioritize ED lab tests.</a:t>
            </a:r>
          </a:p>
          <a:p>
            <a:pPr marL="914400" marR="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altLang="en-US" sz="2800" dirty="0">
                <a:latin typeface="Alexandria"/>
              </a:rPr>
              <a:t>Used real-time bed dashboards to expedite admissions. 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8079F1-CD02-179D-D32D-ADE210F801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5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0A939-E65B-F6C0-5499-0D6EFEA1E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0968F4-1CB4-C833-3C39-85B0C616AA4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33BF11-8827-904E-7843-3CF3836308ED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Case Study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2D2FA6-638E-7967-1F8C-82245BEB48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14BDA2-9C22-667E-B818-1BD9170A555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685E68-1562-E7F3-D59A-F418CA29FB8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2FA7AAE-4C44-6E31-AEA2-B991765BE8B9}"/>
              </a:ext>
            </a:extLst>
          </p:cNvPr>
          <p:cNvSpPr txBox="1"/>
          <p:nvPr/>
        </p:nvSpPr>
        <p:spPr>
          <a:xfrm>
            <a:off x="1014386" y="2729258"/>
            <a:ext cx="10163227" cy="302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Outcomes: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dirty="0">
                <a:latin typeface="Alexandria"/>
              </a:rPr>
              <a:t>Wait times reduced by 40% (from 4 to 2.4 hours).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dirty="0">
                <a:latin typeface="Alexandria"/>
              </a:rPr>
              <a:t>Patient satisfaction improved by 25%.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dirty="0">
                <a:latin typeface="Alexandria"/>
              </a:rPr>
              <a:t>Staff efficiency and morale increased. 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04D81-B536-2BF8-06B8-E839310182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8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A673A-7926-F674-708E-49E0DAB46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B76983-B958-599F-F017-5A269DA43A6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395435-718D-849B-90C7-9CAEECED2E2E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Case Study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26C96C-1681-31BC-C24A-C9B8C54BBAA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7C1BD6-7B18-595D-AC12-623D13E536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87E666-7A39-843F-4809-D072F7B7E23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ED6FA04-B2B8-3A83-4066-19EDAF218198}"/>
              </a:ext>
            </a:extLst>
          </p:cNvPr>
          <p:cNvSpPr txBox="1"/>
          <p:nvPr/>
        </p:nvSpPr>
        <p:spPr>
          <a:xfrm>
            <a:off x="815833" y="2441585"/>
            <a:ext cx="10415613" cy="302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Learned Lessons: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914400" marR="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altLang="en-US" sz="2800" dirty="0">
                <a:latin typeface="Alexandria"/>
              </a:rPr>
              <a:t>Systems are interconnected; improving one area impacts others.</a:t>
            </a:r>
          </a:p>
          <a:p>
            <a:pPr marL="914400" marR="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altLang="en-US" sz="2800" dirty="0">
                <a:latin typeface="Alexandria"/>
              </a:rPr>
              <a:t>Engaging stakeholders ensures practical solutions.</a:t>
            </a:r>
          </a:p>
          <a:p>
            <a:pPr marL="914400" marR="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altLang="en-US" sz="2800" dirty="0">
                <a:latin typeface="Alexandria"/>
              </a:rPr>
              <a:t>Continuous evaluation sustains improvements. 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6E805F-3FCA-EF79-AB55-C9D7A5D254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38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A2C0B-1794-FBA4-A338-BB50D1806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65E204-3F68-558A-CC14-E1361CFFE2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17958B-5B24-418B-B41E-B95506567CB5}"/>
              </a:ext>
            </a:extLst>
          </p:cNvPr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802DCC-B822-76C2-ADC0-E606A1A04B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7FF8A3-02C9-C39C-B610-941A6BCE68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BBE70D-F362-4804-1880-8F4457CFEED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54043E-A1FE-53A5-7231-979509705200}"/>
              </a:ext>
            </a:extLst>
          </p:cNvPr>
          <p:cNvSpPr txBox="1"/>
          <p:nvPr/>
        </p:nvSpPr>
        <p:spPr>
          <a:xfrm>
            <a:off x="698535" y="2095405"/>
            <a:ext cx="10650207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It’s crucial to recognize the various dimensions of healthcare quality, its principles, and its impact on cost and patient satisfaction.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Quality improvement is process-driven, highlighting the importance of workflows and identifying bottlenecks or inefficiencies.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Effective relationships between healthcare providers and stakeholders (patients, families, regulators) are vital for quality management.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Holistic perspectives and interconnectedness within organizations are crucial for addressing challenges.</a:t>
            </a: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45B883-677E-CE72-7838-0A3CF2D7A3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8535" y="2357888"/>
            <a:ext cx="10650207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000" dirty="0">
                <a:latin typeface="Alexandria"/>
              </a:rPr>
              <a:t>Total employee engagement and specialized committees (e.g., Quality Councils) are critical to achieving sustainable improvements.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000" dirty="0">
                <a:latin typeface="Alexandria"/>
              </a:rPr>
              <a:t>Quality management is guided by three core activities: planning, control, and improvement, which must be integrated into organizational workflows.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000" dirty="0">
                <a:latin typeface="Alexandria"/>
              </a:rPr>
              <a:t>Holistic perspectives and interconnectedness within organizations are crucial for addressing challenges.</a:t>
            </a: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3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BC6AF97-79CA-41C9-A15A-EDF4B611D254}"/>
</file>

<file path=docProps/app.xml><?xml version="1.0" encoding="utf-8"?>
<Properties xmlns="http://schemas.openxmlformats.org/officeDocument/2006/extended-properties" xmlns:vt="http://schemas.openxmlformats.org/officeDocument/2006/docPropsVTypes">
  <TotalTime>3102</TotalTime>
  <Words>1603</Words>
  <Application>Microsoft Office PowerPoint</Application>
  <PresentationFormat>Widescreen</PresentationFormat>
  <Paragraphs>248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Arial</vt:lpstr>
      <vt:lpstr>Book Antiqua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260</cp:revision>
  <dcterms:created xsi:type="dcterms:W3CDTF">2023-04-29T09:08:00Z</dcterms:created>
  <dcterms:modified xsi:type="dcterms:W3CDTF">2025-01-19T18:24:43Z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