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271" r:id="rId9"/>
    <p:sldId id="499"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271"/>
            <p14:sldId id="499"/>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11" d="100"/>
          <a:sy n="111" d="100"/>
        </p:scale>
        <p:origin x="656"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وأشرفتُ على العديد من الحملات الناجحة في المؤسسات المختلفة خلال مسيرتي المهنية، كما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للعلاقات العامة بشكل أعمق. سنتعلم معًا كيفية التخطيط الاستراتيجي، وإدارة الاتصال، وبناء علاقات إيجابية مع وسائل الإعلام وأصحاب المصلحة،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7" y="1901113"/>
            <a:ext cx="4962146" cy="3911127"/>
          </a:xfrm>
        </p:spPr>
      </p:pic>
      <p:sp>
        <p:nvSpPr>
          <p:cNvPr id="6" name="Rectangle 5"/>
          <p:cNvSpPr/>
          <p:nvPr/>
        </p:nvSpPr>
        <p:spPr>
          <a:xfrm>
            <a:off x="1346187" y="3025374"/>
            <a:ext cx="4538449" cy="2456570"/>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على تحسين التواصل بين المؤسسة والجمهور الداخلي والخارجي.</a:t>
            </a:r>
            <a:endParaRPr lang="en-GB" sz="1400" dirty="0">
              <a:latin typeface="Alexandria" charset="0"/>
              <a:cs typeface="Alexandria" charset="0"/>
            </a:endParaRP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تلعب العلاقات العامة دورًا حيويًا في بناء وإدارة سمعة وصورة المؤسسة.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في التعامل مع الأزمات والحفاظ على استقرار المؤسسة.</a:t>
            </a:r>
          </a:p>
        </p:txBody>
      </p:sp>
      <p:sp>
        <p:nvSpPr>
          <p:cNvPr id="17" name="TextBox 16"/>
          <p:cNvSpPr txBox="1"/>
          <p:nvPr/>
        </p:nvSpPr>
        <p:spPr>
          <a:xfrm>
            <a:off x="6944248" y="1300383"/>
            <a:ext cx="4113898" cy="46037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52861615-8B25-9F6F-D72B-AE556A96EC66}"/>
              </a:ext>
            </a:extLst>
          </p:cNvPr>
          <p:cNvPicPr>
            <a:picLocks noChangeAspect="1"/>
          </p:cNvPicPr>
          <p:nvPr/>
        </p:nvPicPr>
        <p:blipFill rotWithShape="1">
          <a:blip r:embed="rId4">
            <a:extLst>
              <a:ext uri="{28A0092B-C50C-407E-A947-70E740481C1C}">
                <a14:useLocalDpi xmlns:a14="http://schemas.microsoft.com/office/drawing/2010/main" val="0"/>
              </a:ext>
            </a:extLst>
          </a:blip>
          <a:srcRect r="25949"/>
          <a:stretch/>
        </p:blipFill>
        <p:spPr>
          <a:xfrm>
            <a:off x="1140409" y="1596899"/>
            <a:ext cx="4955591" cy="1428475"/>
          </a:xfrm>
          <a:prstGeom prst="rect">
            <a:avLst/>
          </a:prstGeom>
        </p:spPr>
      </p:pic>
      <p:sp>
        <p:nvSpPr>
          <p:cNvPr id="13" name="Text 5">
            <a:extLst>
              <a:ext uri="{FF2B5EF4-FFF2-40B4-BE49-F238E27FC236}">
                <a16:creationId xmlns:a16="http://schemas.microsoft.com/office/drawing/2014/main" id="{D758B09E-1303-01CD-8EA0-2D14FA4A11E1}"/>
              </a:ext>
            </a:extLst>
          </p:cNvPr>
          <p:cNvSpPr/>
          <p:nvPr/>
        </p:nvSpPr>
        <p:spPr>
          <a:xfrm>
            <a:off x="1346187" y="2381891"/>
            <a:ext cx="1428845" cy="394177"/>
          </a:xfrm>
          <a:prstGeom prst="rect">
            <a:avLst/>
          </a:prstGeom>
          <a:noFill/>
          <a:ln/>
        </p:spPr>
        <p:txBody>
          <a:bodyPr wrap="none" rtlCol="0" anchor="t"/>
          <a:lstStyle/>
          <a:p>
            <a:pPr marL="0" indent="0" algn="ctr">
              <a:lnSpc>
                <a:spcPts val="2734"/>
              </a:lnSpc>
              <a:buNone/>
            </a:pPr>
            <a:r>
              <a:rPr lang="en-US" sz="1400" b="1" dirty="0">
                <a:latin typeface="Alexandria" pitchFamily="2" charset="-78"/>
                <a:ea typeface="Roboto Slab" pitchFamily="34" charset="-122"/>
                <a:cs typeface="Alexandria" pitchFamily="2" charset="-78"/>
              </a:rPr>
              <a:t>التواصل الفعال</a:t>
            </a:r>
            <a:endParaRPr lang="en-US" sz="1400" b="1"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718F66B9-5E8C-D603-9BE6-1E5003DC5B1A}"/>
              </a:ext>
            </a:extLst>
          </p:cNvPr>
          <p:cNvSpPr/>
          <p:nvPr/>
        </p:nvSpPr>
        <p:spPr>
          <a:xfrm>
            <a:off x="2980810" y="2350520"/>
            <a:ext cx="1298559" cy="394176"/>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بناء السمعة</a:t>
            </a:r>
          </a:p>
        </p:txBody>
      </p:sp>
      <p:sp>
        <p:nvSpPr>
          <p:cNvPr id="15" name="Text 5">
            <a:extLst>
              <a:ext uri="{FF2B5EF4-FFF2-40B4-BE49-F238E27FC236}">
                <a16:creationId xmlns:a16="http://schemas.microsoft.com/office/drawing/2014/main" id="{2EE58502-6139-FBBF-644C-173D323E9853}"/>
              </a:ext>
            </a:extLst>
          </p:cNvPr>
          <p:cNvSpPr/>
          <p:nvPr/>
        </p:nvSpPr>
        <p:spPr>
          <a:xfrm>
            <a:off x="4485147" y="2333012"/>
            <a:ext cx="1428845" cy="394177"/>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1127760" y="4884389"/>
            <a:ext cx="4937346" cy="1899920"/>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العلاقات العامة" المعرفة والمهارات اللّازمة للطالب لفهم وتنفيذ استراتيجيات العلاقات العامة بفاعلية. ويركّز المقرّر على الجوانب النظرية والعملية لإدارة العلاقات العامة في سياقات مختلفة، بما في ذلك الشركات والمؤسسات غير الربحية والحكومية، وبناء علاقات إيجابية مستدامة مع أصحاب المصلحة والوسائل الإعلامية، وتوظيف الوسائل الرقمية.</a:t>
            </a:r>
            <a:endParaRPr lang="en-US" sz="1400" dirty="0">
              <a:latin typeface="Alexandria" charset="0"/>
              <a:cs typeface="Alexandria" charset="0"/>
            </a:endParaRPr>
          </a:p>
        </p:txBody>
      </p:sp>
      <p:sp>
        <p:nvSpPr>
          <p:cNvPr id="41" name="TextBox 40"/>
          <p:cNvSpPr txBox="1"/>
          <p:nvPr/>
        </p:nvSpPr>
        <p:spPr>
          <a:xfrm>
            <a:off x="8533411" y="118761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48" name="TextBox 47"/>
          <p:cNvSpPr txBox="1"/>
          <p:nvPr/>
        </p:nvSpPr>
        <p:spPr>
          <a:xfrm>
            <a:off x="753140" y="3020305"/>
            <a:ext cx="10541000" cy="2820644"/>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1. فهم أساسيات ومفاهيم إدارة العلاقات العامة.</a:t>
            </a:r>
          </a:p>
          <a:p>
            <a:pPr algn="just" rtl="1">
              <a:lnSpc>
                <a:spcPct val="150000"/>
              </a:lnSpc>
              <a:spcBef>
                <a:spcPts val="600"/>
              </a:spcBef>
              <a:spcAft>
                <a:spcPts val="1200"/>
              </a:spcAft>
            </a:pPr>
            <a:r>
              <a:rPr lang="ar-EG" sz="1600" dirty="0">
                <a:latin typeface="Alexandria" charset="0"/>
                <a:cs typeface="Alexandria" charset="0"/>
              </a:rPr>
              <a:t>2. تحليل دور العلاقات العامة في بناء العلاقات الإيجابية مع الجمهور.</a:t>
            </a:r>
          </a:p>
          <a:p>
            <a:pPr algn="just" rtl="1">
              <a:lnSpc>
                <a:spcPct val="150000"/>
              </a:lnSpc>
              <a:spcBef>
                <a:spcPts val="600"/>
              </a:spcBef>
              <a:spcAft>
                <a:spcPts val="1200"/>
              </a:spcAft>
            </a:pPr>
            <a:r>
              <a:rPr lang="ar-EG" sz="1600" dirty="0">
                <a:latin typeface="Alexandria" charset="0"/>
                <a:cs typeface="Alexandria" charset="0"/>
              </a:rPr>
              <a:t>3. تطوير مهارات التخطيط والتنفيذ لحملات العلاقات العامة.</a:t>
            </a:r>
          </a:p>
          <a:p>
            <a:pPr algn="just" rtl="1">
              <a:lnSpc>
                <a:spcPct val="150000"/>
              </a:lnSpc>
              <a:spcBef>
                <a:spcPts val="600"/>
              </a:spcBef>
              <a:spcAft>
                <a:spcPts val="1200"/>
              </a:spcAft>
            </a:pPr>
            <a:r>
              <a:rPr lang="ar-EG" sz="1600" dirty="0">
                <a:latin typeface="Alexandria" charset="0"/>
                <a:cs typeface="Alexandria" charset="0"/>
              </a:rPr>
              <a:t>4. دراسة أدوات وتقنيات الاتصال الفعّالة في مجال العلاقات العامة.</a:t>
            </a:r>
          </a:p>
          <a:p>
            <a:pPr algn="just" rtl="1">
              <a:lnSpc>
                <a:spcPct val="150000"/>
              </a:lnSpc>
              <a:spcBef>
                <a:spcPts val="600"/>
              </a:spcBef>
              <a:spcAft>
                <a:spcPts val="1200"/>
              </a:spcAft>
            </a:pPr>
            <a:r>
              <a:rPr lang="ar-EG" sz="1600" dirty="0">
                <a:latin typeface="Alexandria" charset="0"/>
                <a:cs typeface="Alexandria" charset="0"/>
              </a:rPr>
              <a:t>5. التعرُّف على الأخلاقيات والمسؤوليات المهنية لممارسي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312083-10F0-EB81-0745-E6CA6F2C131A}"/>
              </a:ext>
            </a:extLst>
          </p:cNvPr>
          <p:cNvSpPr txBox="1"/>
          <p:nvPr/>
        </p:nvSpPr>
        <p:spPr>
          <a:xfrm>
            <a:off x="4760575" y="1017051"/>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أهداف المقرر</a:t>
            </a:r>
            <a:endParaRPr lang="en-US" sz="2800" b="1" dirty="0">
              <a:solidFill>
                <a:srgbClr val="00B0F0"/>
              </a:solidFill>
              <a:latin typeface="Alexandria" charset="0"/>
              <a:cs typeface="Alexandria" charset="0"/>
            </a:endParaRPr>
          </a:p>
        </p:txBody>
      </p:sp>
      <p:sp>
        <p:nvSpPr>
          <p:cNvPr id="9" name="Text 5">
            <a:extLst>
              <a:ext uri="{FF2B5EF4-FFF2-40B4-BE49-F238E27FC236}">
                <a16:creationId xmlns:a16="http://schemas.microsoft.com/office/drawing/2014/main" id="{FDDAB16E-1710-D16B-16E9-55C8F78D7DFB}"/>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فهم المفاهيم</a:t>
            </a:r>
          </a:p>
        </p:txBody>
      </p:sp>
      <p:sp>
        <p:nvSpPr>
          <p:cNvPr id="11" name="Text 5">
            <a:extLst>
              <a:ext uri="{FF2B5EF4-FFF2-40B4-BE49-F238E27FC236}">
                <a16:creationId xmlns:a16="http://schemas.microsoft.com/office/drawing/2014/main" id="{91D32A87-DF8C-9715-31BA-7FD03F7F6680}"/>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تطوير المهارات</a:t>
            </a:r>
          </a:p>
        </p:txBody>
      </p:sp>
      <p:sp>
        <p:nvSpPr>
          <p:cNvPr id="12" name="Text 5">
            <a:extLst>
              <a:ext uri="{FF2B5EF4-FFF2-40B4-BE49-F238E27FC236}">
                <a16:creationId xmlns:a16="http://schemas.microsoft.com/office/drawing/2014/main" id="{6C1EF4C3-1640-B398-EAF4-4EC7B04DC653}"/>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بناء السمعة</a:t>
            </a:r>
          </a:p>
        </p:txBody>
      </p:sp>
      <p:pic>
        <p:nvPicPr>
          <p:cNvPr id="13" name="Picture 12">
            <a:extLst>
              <a:ext uri="{FF2B5EF4-FFF2-40B4-BE49-F238E27FC236}">
                <a16:creationId xmlns:a16="http://schemas.microsoft.com/office/drawing/2014/main" id="{7CC7BA34-EBBE-574E-96B1-29CE44DE2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
        <p:nvSpPr>
          <p:cNvPr id="14" name="Text 5">
            <a:extLst>
              <a:ext uri="{FF2B5EF4-FFF2-40B4-BE49-F238E27FC236}">
                <a16:creationId xmlns:a16="http://schemas.microsoft.com/office/drawing/2014/main" id="{33BAF591-35FC-FA90-D460-268274C525C4}"/>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394436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4026230"/>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إظهار فهم شامل لمبادئ وممارسات إدارة العلاقات العامة.</a:t>
            </a:r>
          </a:p>
          <a:p>
            <a:pPr algn="just" rtl="1">
              <a:lnSpc>
                <a:spcPct val="150000"/>
              </a:lnSpc>
              <a:spcBef>
                <a:spcPts val="600"/>
              </a:spcBef>
              <a:spcAft>
                <a:spcPts val="1200"/>
              </a:spcAft>
            </a:pPr>
            <a:r>
              <a:rPr lang="ar-EG" sz="1400" dirty="0">
                <a:solidFill>
                  <a:srgbClr val="2D3956"/>
                </a:solidFill>
                <a:latin typeface="Alexandria" charset="0"/>
                <a:cs typeface="Alexandria" charset="0"/>
              </a:rPr>
              <a:t>2. وضع خطط علاقات عامة استراتيجية متماشية مع الأهداف التنظيمية واحتياجات أصحاب المصلحة.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تطبيق استراتيجيات وتكتيكات الاتصال الفعّال لنقل الرسائل للجمهور المستهدف.</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بناء علاقات إيجابية مستدامة مع أصحاب المصلحة والوسائل الإعلامية والاستفادة منها لصالح المؤسسة.</a:t>
            </a:r>
          </a:p>
          <a:p>
            <a:pPr algn="just" rtl="1">
              <a:lnSpc>
                <a:spcPct val="150000"/>
              </a:lnSpc>
              <a:spcBef>
                <a:spcPts val="600"/>
              </a:spcBef>
              <a:spcAft>
                <a:spcPts val="1200"/>
              </a:spcAft>
            </a:pPr>
            <a:r>
              <a:rPr lang="ar-EG" sz="1400" dirty="0">
                <a:solidFill>
                  <a:srgbClr val="2D3956"/>
                </a:solidFill>
                <a:latin typeface="Alexandria" charset="0"/>
                <a:cs typeface="Alexandria" charset="0"/>
              </a:rPr>
              <a:t>5. استخدام منصات الإعلام الرقمية والاجتماعية بكفاءة لتعزيز حملات العلاقات العامة والتفاعل مع الجماهير المختلفة.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إدارة الأزمات بفعالية وحماية سمعة المؤسسة من خلال استراتيجيات الاتصال الاستباقية.</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المبادرات في مجال العلاقات العامة باستخدام المقاييس والأدوات المناسبة.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العلاقات العامة</a:t>
            </a:r>
          </a:p>
          <a:p>
            <a:pPr algn="just" rtl="1">
              <a:spcBef>
                <a:spcPts val="600"/>
              </a:spcBef>
              <a:spcAft>
                <a:spcPts val="1200"/>
              </a:spcAft>
            </a:pPr>
            <a:r>
              <a:rPr lang="ar-EG" sz="1400" dirty="0">
                <a:latin typeface="Alexandria" charset="0"/>
                <a:cs typeface="Alexandria" charset="0"/>
              </a:rPr>
              <a:t>2. التخطيط الاستراتيجي في العلاقات العامة</a:t>
            </a:r>
          </a:p>
          <a:p>
            <a:pPr algn="just" rtl="1">
              <a:spcBef>
                <a:spcPts val="600"/>
              </a:spcBef>
              <a:spcAft>
                <a:spcPts val="1200"/>
              </a:spcAft>
            </a:pPr>
            <a:r>
              <a:rPr lang="ar-EG" sz="1400" dirty="0">
                <a:latin typeface="Alexandria" charset="0"/>
                <a:cs typeface="Alexandria" charset="0"/>
              </a:rPr>
              <a:t>3. استراتيجيات الاتصال في العلاقات العامة</a:t>
            </a:r>
          </a:p>
          <a:p>
            <a:pPr algn="just" rtl="1">
              <a:spcBef>
                <a:spcPts val="600"/>
              </a:spcBef>
              <a:spcAft>
                <a:spcPts val="1200"/>
              </a:spcAft>
            </a:pPr>
            <a:r>
              <a:rPr lang="ar-EG" sz="1400" dirty="0">
                <a:latin typeface="Alexandria" charset="0"/>
                <a:cs typeface="Alexandria" charset="0"/>
              </a:rPr>
              <a:t>4. العلاقات مع وسائل الإعلام والتواصل معها</a:t>
            </a:r>
          </a:p>
          <a:p>
            <a:pPr algn="just" rtl="1">
              <a:spcBef>
                <a:spcPts val="600"/>
              </a:spcBef>
              <a:spcAft>
                <a:spcPts val="1200"/>
              </a:spcAft>
            </a:pPr>
            <a:r>
              <a:rPr lang="ar-EG" sz="1400" dirty="0">
                <a:latin typeface="Alexandria" charset="0"/>
                <a:cs typeface="Alexandria" charset="0"/>
              </a:rPr>
              <a:t>5. الإعلام الرقمي في العلاقات العامة</a:t>
            </a:r>
          </a:p>
          <a:p>
            <a:pPr algn="just" rtl="1">
              <a:spcBef>
                <a:spcPts val="600"/>
              </a:spcBef>
              <a:spcAft>
                <a:spcPts val="1200"/>
              </a:spcAft>
            </a:pPr>
            <a:r>
              <a:rPr lang="ar-EG" sz="1400" dirty="0">
                <a:latin typeface="Alexandria" charset="0"/>
                <a:cs typeface="Alexandria" charset="0"/>
              </a:rPr>
              <a:t>6. الاتصال في حالات الأزمات وإدارة السمعة</a:t>
            </a:r>
          </a:p>
          <a:p>
            <a:pPr algn="just" rtl="1">
              <a:spcBef>
                <a:spcPts val="600"/>
              </a:spcBef>
              <a:spcAft>
                <a:spcPts val="1200"/>
              </a:spcAft>
            </a:pPr>
            <a:r>
              <a:rPr lang="ar-EG" sz="1400" dirty="0">
                <a:latin typeface="Alexandria" charset="0"/>
                <a:cs typeface="Alexandria" charset="0"/>
              </a:rPr>
              <a:t>7. مشاركة أصحاب المصلحة وبناء العلاقات</a:t>
            </a:r>
          </a:p>
          <a:p>
            <a:pPr algn="just" rtl="1">
              <a:spcBef>
                <a:spcPts val="600"/>
              </a:spcBef>
              <a:spcAft>
                <a:spcPts val="1200"/>
              </a:spcAft>
            </a:pPr>
            <a:r>
              <a:rPr lang="ar-EG" sz="1400" dirty="0">
                <a:latin typeface="Alexandria" charset="0"/>
                <a:cs typeface="Alexandria" charset="0"/>
              </a:rPr>
              <a:t>8. التقييم والقياس في العلاقات العامة</a:t>
            </a:r>
          </a:p>
          <a:p>
            <a:pPr algn="just" rtl="1">
              <a:spcBef>
                <a:spcPts val="600"/>
              </a:spcBef>
              <a:spcAft>
                <a:spcPts val="1200"/>
              </a:spcAft>
            </a:pPr>
            <a:r>
              <a:rPr lang="ar-EG" sz="1400" dirty="0">
                <a:latin typeface="Alexandria" charset="0"/>
                <a:cs typeface="Alexandria" charset="0"/>
              </a:rPr>
              <a:t>9. الاعتبارات الأخلاقية في العلاقات العامة</a:t>
            </a:r>
          </a:p>
          <a:p>
            <a:pPr algn="just" rtl="1">
              <a:spcBef>
                <a:spcPts val="600"/>
              </a:spcBef>
              <a:spcAft>
                <a:spcPts val="1200"/>
              </a:spcAft>
            </a:pPr>
            <a:r>
              <a:rPr lang="ar-EG" sz="1400" dirty="0">
                <a:latin typeface="Alexandria" charset="0"/>
                <a:cs typeface="Alexandria" charset="0"/>
              </a:rPr>
              <a:t>10</a:t>
            </a:r>
            <a:r>
              <a:rPr lang="ar-EG" sz="1400">
                <a:latin typeface="Alexandria" charset="0"/>
                <a:cs typeface="Alexandria" charset="0"/>
              </a:rPr>
              <a:t>. استخدام الذكاء الاصطناعي في إدارة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3070366"/>
            <a:ext cx="501892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وتطور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ووظائف العلاقات العامة في المؤسسات.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العلاقات العامة الفعّالة.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1997442"/>
            <a:ext cx="5577154" cy="392516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الاستراتيجي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فهم الأهداف التنظيمية واحتياجات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الأهداف والأهداف الاستراتيجية للعلاقات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استراتيجيات وتكتيكات لتحقيق أهداف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101396"/>
            <a:ext cx="4346358" cy="375598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استراتيجيات الاتصال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نماذج ونظريات الاتصال الفعّالة.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تطوير الرسائل وتحليل الجمهور.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اختيار وتوظيف قنوات الاتصال المناسبة.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52,612 Public Relations Images, Stock Photos, 3D objects ...">
            <a:extLst>
              <a:ext uri="{FF2B5EF4-FFF2-40B4-BE49-F238E27FC236}">
                <a16:creationId xmlns:a16="http://schemas.microsoft.com/office/drawing/2014/main" id="{5D3954B7-5CCE-BBE1-5B87-DB824E39F3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141974"/>
            <a:ext cx="4590836" cy="37213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العلاقات مع وسائل الإعلام والتواصل معها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بناء علاقات مع الصحفيين ووسائل الإعلام.</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صياغة بيانات صحفية، وحقائب إعلامية، وعروض إعلامية.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المقابلات الصحفية والمؤتمرات الصحفية.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5D4E71C-C1CD-BC43-2ABB-BBFB86E00384}"/>
              </a:ext>
            </a:extLst>
          </p:cNvPr>
          <p:cNvPicPr>
            <a:picLocks noChangeAspect="1"/>
          </p:cNvPicPr>
          <p:nvPr/>
        </p:nvPicPr>
        <p:blipFill>
          <a:blip r:embed="rId3"/>
          <a:stretch>
            <a:fillRect/>
          </a:stretch>
        </p:blipFill>
        <p:spPr>
          <a:xfrm>
            <a:off x="942308" y="2101396"/>
            <a:ext cx="4262563" cy="3780630"/>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منصات التواصل الاجتماعي في 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إنشاء المحتوى واستراتيجيات المشاركة مع الجماهير.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رصد وقياس تأثير وسائل التواصل الاجتماعي.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6B3D438-5E6E-2840-8EEE-BA86D699C05B}"/>
              </a:ext>
            </a:extLst>
          </p:cNvPr>
          <p:cNvPicPr>
            <a:picLocks noChangeAspect="1"/>
          </p:cNvPicPr>
          <p:nvPr/>
        </p:nvPicPr>
        <p:blipFill>
          <a:blip r:embed="rId3"/>
          <a:stretch>
            <a:fillRect/>
          </a:stretch>
        </p:blipFill>
        <p:spPr>
          <a:xfrm>
            <a:off x="898011" y="2101396"/>
            <a:ext cx="4465099" cy="378063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الاتصال في حالات الأزمات وإدارة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الأزمات المحتملة ووضع خطط الاستجابة.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الاتصال أثناء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استعادة والحفاظ على سمعة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مشاركة أصحاب المصلحة وبناء العلاقات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أهمية مجموعات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استراتيجيات بناء والحفاظ على العلاقات الإيجابية.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ملاحظات واهتمامات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8. التقييم والقياس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مؤشرات الأداء الرئيسية لحملات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البيانات والتحليلات لتوجيه استراتيجيات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ED92F1-9432-4451-43FD-077B2D9ADD2C}"/>
              </a:ext>
            </a:extLst>
          </p:cNvPr>
          <p:cNvPicPr>
            <a:picLocks noChangeAspect="1"/>
          </p:cNvPicPr>
          <p:nvPr/>
        </p:nvPicPr>
        <p:blipFill>
          <a:blip r:embed="rId3"/>
          <a:stretch>
            <a:fillRect/>
          </a:stretch>
        </p:blipFill>
        <p:spPr>
          <a:xfrm>
            <a:off x="914851" y="2101396"/>
            <a:ext cx="4027019" cy="3780630"/>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الاعتبارات الأخلاقية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فهم المبادئ الأخلاقية ومدونات السلوك المهني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التعامل مع الصراعات الأخلاقية في ممارسة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تعزيز الشفافية والنزاهة في الاتصال.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421755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1930" y="1126144"/>
            <a:ext cx="9753174" cy="523220"/>
          </a:xfrm>
          <a:prstGeom prst="rect">
            <a:avLst/>
          </a:prstGeom>
          <a:noFill/>
        </p:spPr>
        <p:txBody>
          <a:bodyPr wrap="square" rtlCol="0">
            <a:spAutoFit/>
          </a:bodyPr>
          <a:lstStyle/>
          <a:p>
            <a:pPr algn="ctr"/>
            <a:r>
              <a:rPr lang="ar-EG" sz="2800" b="1" dirty="0">
                <a:latin typeface="Alexandria" charset="0"/>
                <a:cs typeface="Alexandria" charset="0"/>
              </a:rPr>
              <a:t>10. استخدام الذكاء الاصطناعي في إدارة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359044"/>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تعريف الذكاء الاصطناعي، ودوره في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التطبيقات الرئيسية للذكاء الاصطناعي في العلاقات العامة، والتحديات والمخاوف، والفرص المستقبلية.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الأمثلة الواقعية والتطبيقات العملية.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A15F66A-7EDC-4F17-F962-78715BB401CC}"/>
              </a:ext>
            </a:extLst>
          </p:cNvPr>
          <p:cNvPicPr>
            <a:picLocks noChangeAspect="1"/>
          </p:cNvPicPr>
          <p:nvPr/>
        </p:nvPicPr>
        <p:blipFill>
          <a:blip r:embed="rId3"/>
          <a:stretch>
            <a:fillRect/>
          </a:stretch>
        </p:blipFill>
        <p:spPr>
          <a:xfrm>
            <a:off x="942308" y="2101396"/>
            <a:ext cx="4166050" cy="3780630"/>
          </a:xfrm>
          <a:prstGeom prst="rect">
            <a:avLst/>
          </a:prstGeom>
          <a:effectLst>
            <a:softEdge rad="127000"/>
          </a:effectLst>
        </p:spPr>
      </p:pic>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325</TotalTime>
  <Words>959</Words>
  <Application>Microsoft Macintosh PowerPoint</Application>
  <PresentationFormat>Widescreen</PresentationFormat>
  <Paragraphs>145</Paragraphs>
  <Slides>20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50</cp:revision>
  <dcterms:created xsi:type="dcterms:W3CDTF">2023-04-29T09:08:00Z</dcterms:created>
  <dcterms:modified xsi:type="dcterms:W3CDTF">2026-01-17T08:03:35Z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