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738" r:id="rId5"/>
    <p:sldId id="481" r:id="rId6"/>
    <p:sldId id="482" r:id="rId7"/>
    <p:sldId id="313" r:id="rId8"/>
    <p:sldId id="558" r:id="rId9"/>
    <p:sldId id="762" r:id="rId10"/>
    <p:sldId id="759" r:id="rId11"/>
    <p:sldId id="761" r:id="rId12"/>
    <p:sldId id="767" r:id="rId13"/>
    <p:sldId id="768" r:id="rId14"/>
    <p:sldId id="764" r:id="rId15"/>
    <p:sldId id="742" r:id="rId16"/>
    <p:sldId id="765" r:id="rId17"/>
    <p:sldId id="483" r:id="rId18"/>
    <p:sldId id="766" r:id="rId19"/>
    <p:sldId id="776" r:id="rId20"/>
    <p:sldId id="778" r:id="rId21"/>
    <p:sldId id="777" r:id="rId22"/>
    <p:sldId id="779" r:id="rId23"/>
    <p:sldId id="485" r:id="rId24"/>
    <p:sldId id="486" r:id="rId25"/>
    <p:sldId id="488" r:id="rId26"/>
    <p:sldId id="489" r:id="rId27"/>
    <p:sldId id="773" r:id="rId28"/>
    <p:sldId id="490" r:id="rId29"/>
    <p:sldId id="774" r:id="rId30"/>
    <p:sldId id="491" r:id="rId31"/>
    <p:sldId id="492" r:id="rId32"/>
    <p:sldId id="493" r:id="rId33"/>
    <p:sldId id="494" r:id="rId34"/>
    <p:sldId id="495" r:id="rId35"/>
    <p:sldId id="498" r:id="rId36"/>
    <p:sldId id="497" r:id="rId37"/>
    <p:sldId id="499" r:id="rId38"/>
    <p:sldId id="500" r:id="rId39"/>
    <p:sldId id="501" r:id="rId40"/>
    <p:sldId id="502" r:id="rId41"/>
    <p:sldId id="507" r:id="rId42"/>
    <p:sldId id="506" r:id="rId43"/>
    <p:sldId id="504" r:id="rId44"/>
    <p:sldId id="505" r:id="rId45"/>
    <p:sldId id="508" r:id="rId46"/>
    <p:sldId id="509" r:id="rId47"/>
    <p:sldId id="511" r:id="rId48"/>
    <p:sldId id="512" r:id="rId49"/>
    <p:sldId id="513" r:id="rId50"/>
    <p:sldId id="769" r:id="rId51"/>
    <p:sldId id="770" r:id="rId52"/>
    <p:sldId id="771" r:id="rId53"/>
    <p:sldId id="516" r:id="rId54"/>
    <p:sldId id="517" r:id="rId55"/>
    <p:sldId id="518" r:id="rId56"/>
    <p:sldId id="519" r:id="rId57"/>
    <p:sldId id="520" r:id="rId58"/>
    <p:sldId id="521" r:id="rId59"/>
    <p:sldId id="523" r:id="rId60"/>
    <p:sldId id="524" r:id="rId61"/>
    <p:sldId id="525" r:id="rId62"/>
    <p:sldId id="526" r:id="rId63"/>
    <p:sldId id="527"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762"/>
            <p14:sldId id="759"/>
            <p14:sldId id="761"/>
            <p14:sldId id="767"/>
            <p14:sldId id="768"/>
            <p14:sldId id="764"/>
            <p14:sldId id="742"/>
            <p14:sldId id="765"/>
            <p14:sldId id="483"/>
            <p14:sldId id="766"/>
            <p14:sldId id="776"/>
            <p14:sldId id="778"/>
            <p14:sldId id="777"/>
            <p14:sldId id="779"/>
            <p14:sldId id="485"/>
            <p14:sldId id="486"/>
            <p14:sldId id="488"/>
            <p14:sldId id="489"/>
            <p14:sldId id="773"/>
            <p14:sldId id="490"/>
            <p14:sldId id="774"/>
            <p14:sldId id="491"/>
            <p14:sldId id="492"/>
            <p14:sldId id="493"/>
            <p14:sldId id="494"/>
            <p14:sldId id="495"/>
            <p14:sldId id="498"/>
            <p14:sldId id="497"/>
            <p14:sldId id="499"/>
            <p14:sldId id="500"/>
            <p14:sldId id="501"/>
            <p14:sldId id="502"/>
            <p14:sldId id="507"/>
            <p14:sldId id="506"/>
            <p14:sldId id="504"/>
            <p14:sldId id="505"/>
            <p14:sldId id="508"/>
            <p14:sldId id="509"/>
            <p14:sldId id="511"/>
            <p14:sldId id="512"/>
            <p14:sldId id="513"/>
            <p14:sldId id="769"/>
            <p14:sldId id="770"/>
            <p14:sldId id="771"/>
            <p14:sldId id="516"/>
            <p14:sldId id="517"/>
            <p14:sldId id="518"/>
            <p14:sldId id="519"/>
            <p14:sldId id="520"/>
            <p14:sldId id="521"/>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FFFF"/>
    <a:srgbClr val="203E5F"/>
    <a:srgbClr val="FF7180"/>
    <a:srgbClr val="FFD200"/>
    <a:srgbClr val="8E5A6D"/>
    <a:srgbClr val="0000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6"/>
    <p:restoredTop sz="94559"/>
  </p:normalViewPr>
  <p:slideViewPr>
    <p:cSldViewPr snapToGrid="0">
      <p:cViewPr varScale="1">
        <p:scale>
          <a:sx n="67" d="100"/>
          <a:sy n="67" d="100"/>
        </p:scale>
        <p:origin x="176" y="16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4E051-B5C9-CFBA-3BEC-00B21C924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86D453-4246-730B-D2AB-90DB998B1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90DC4-93BD-B4F2-2815-66C3D4934C0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121DF11-9084-800F-6CE8-9CBB2F866FB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61458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17E56-3C2A-E95E-ABBF-97443A6A6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12EA1E-95CF-9E6A-2E83-D097B787D1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6FEB2A-9E39-181C-E46C-4AF006F0BF9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5B531C1-EE72-B8A1-D70A-B98B223C5D9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33378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DF8A1-ED6B-1FAC-8995-B4B4DF5AB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2B357C-74E0-38F1-85DC-DA1946E8CF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E2635A-88DE-4BA0-DFD5-40A6F3C4BA4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4D2191-24EC-B09E-CCDE-9EC5757769D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35581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11A07-41F8-DDE9-3FFB-B361E9346F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AA2ABF-BE09-809A-53AE-802C55A9F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DD88BB-488A-49C1-D2CC-67A9E2BA772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3A34917-80D0-330A-DB1D-CB12F0313E7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35535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1C100-9A02-4BB2-F3C5-95B4E2B5A2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456D48-0166-E329-5B23-AA7FB881EF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9FD12C-AEDD-F23B-7A52-D668EDE618C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163D88B-58DC-4AB7-141B-2E4BAF21D20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677428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4289100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6FA73-3D06-5B64-6975-C888A9D44B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54D90-2D12-7EF8-AB40-6682BC8C56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FF323E-4052-4971-5305-E455DFD63A7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9048D92-C612-D2D5-D914-B5BB3966F48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47973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0ABD7-ED03-E96F-C713-81F7F48672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ABB5D-66E8-12CF-14D2-FF18566D3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8B02C4-70E6-021D-E17B-4C68F99965E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9687339-704C-A1AC-29F7-9EE25C913D37}"/>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19262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576894" cy="584775"/>
          </a:xfrm>
          <a:prstGeom prst="rect">
            <a:avLst/>
          </a:prstGeom>
          <a:noFill/>
        </p:spPr>
        <p:txBody>
          <a:bodyPr wrap="none" rtlCol="0">
            <a:spAutoFit/>
          </a:bodyPr>
          <a:lstStyle/>
          <a:p>
            <a:pPr algn="l" rtl="0" eaLnBrk="1" hangingPunct="1">
              <a:lnSpc>
                <a:spcPct val="100000"/>
              </a:lnSpc>
              <a:spcBef>
                <a:spcPct val="0"/>
              </a:spcBef>
              <a:buFontTx/>
              <a:buNone/>
            </a:pPr>
            <a:r>
              <a:rPr lang="en-US" altLang="en-US" sz="3200" b="1" dirty="0">
                <a:solidFill>
                  <a:srgbClr val="00B0F0"/>
                </a:solidFill>
                <a:latin typeface="Alexandria" pitchFamily="2" charset="-78"/>
                <a:cs typeface="Alexandria" pitchFamily="2" charset="-78"/>
              </a:rPr>
              <a:t>Financial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07898" y="4917827"/>
            <a:ext cx="5229317" cy="400110"/>
          </a:xfrm>
          <a:prstGeom prst="rect">
            <a:avLst/>
          </a:prstGeom>
          <a:noFill/>
        </p:spPr>
        <p:txBody>
          <a:bodyPr wrap="none" rtlCol="0">
            <a:spAutoFit/>
          </a:bodyPr>
          <a:lstStyle/>
          <a:p>
            <a:r>
              <a:rPr lang="en-US" sz="2000" dirty="0">
                <a:latin typeface="Alexandria" charset="0"/>
                <a:cs typeface="Alexandria" charset="0"/>
              </a:rPr>
              <a:t>MGM237 Working Capital Management</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576689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Working Capital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4951095" y="1354195"/>
            <a:ext cx="996744"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Working Capital Management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3416320"/>
          </a:xfrm>
          <a:prstGeom prst="rect">
            <a:avLst/>
          </a:prstGeom>
          <a:noFill/>
        </p:spPr>
        <p:txBody>
          <a:bodyPr wrap="square" rtlCol="0">
            <a:spAutoFit/>
          </a:bodyPr>
          <a:lstStyle/>
          <a:p>
            <a:r>
              <a:rPr lang="en-US" sz="2400" b="1" dirty="0">
                <a:cs typeface="Alexandria" charset="0"/>
              </a:rPr>
              <a:t>Introduction to Working Capital</a:t>
            </a:r>
          </a:p>
          <a:p>
            <a:endParaRPr lang="en-US" sz="2400" b="1" dirty="0">
              <a:cs typeface="Alexandria" charset="0"/>
            </a:endParaRPr>
          </a:p>
          <a:p>
            <a:r>
              <a:rPr lang="en-US" sz="2400" b="1" dirty="0">
                <a:cs typeface="Alexandria" charset="0"/>
              </a:rPr>
              <a:t>Importance of Working Capital Management </a:t>
            </a:r>
          </a:p>
          <a:p>
            <a:endParaRPr lang="en-US" sz="2400" b="1" dirty="0">
              <a:cs typeface="Alexandria" charset="0"/>
            </a:endParaRPr>
          </a:p>
          <a:p>
            <a:r>
              <a:rPr lang="en-US" sz="2400" b="1" dirty="0">
                <a:cs typeface="Alexandria" charset="0"/>
              </a:rPr>
              <a:t>Components of Working Capital</a:t>
            </a:r>
          </a:p>
          <a:p>
            <a:endParaRPr lang="en-US" sz="2400" b="1" dirty="0">
              <a:cs typeface="Alexandria" charset="0"/>
            </a:endParaRPr>
          </a:p>
          <a:p>
            <a:r>
              <a:rPr lang="en-US" sz="2400" b="1" dirty="0">
                <a:cs typeface="Alexandria" charset="0"/>
              </a:rPr>
              <a:t>Current Assets Management</a:t>
            </a:r>
          </a:p>
          <a:p>
            <a:endParaRPr lang="en-US" sz="2400" b="1" dirty="0">
              <a:cs typeface="Alexandria" charset="0"/>
            </a:endParaRPr>
          </a:p>
          <a:p>
            <a:r>
              <a:rPr lang="en-US" sz="2400" b="1" dirty="0">
                <a:cs typeface="Alexandria" charset="0"/>
              </a:rPr>
              <a:t>Current Liabilities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942309" y="2244602"/>
            <a:ext cx="6959046" cy="3416320"/>
          </a:xfrm>
          <a:prstGeom prst="rect">
            <a:avLst/>
          </a:prstGeom>
          <a:noFill/>
        </p:spPr>
        <p:txBody>
          <a:bodyPr wrap="square" rtlCol="0">
            <a:spAutoFit/>
          </a:bodyPr>
          <a:lstStyle/>
          <a:p>
            <a:r>
              <a:rPr lang="en-US" sz="2400" b="1" dirty="0"/>
              <a:t>Understanding Working Capital</a:t>
            </a:r>
            <a:endParaRPr lang="en-US" sz="2400" dirty="0"/>
          </a:p>
          <a:p>
            <a:pPr>
              <a:buFont typeface="Arial" panose="020B0604020202020204" pitchFamily="34" charset="0"/>
              <a:buChar char="•"/>
            </a:pPr>
            <a:r>
              <a:rPr lang="en-US" sz="2400" b="1" dirty="0"/>
              <a:t>Working Capital</a:t>
            </a:r>
            <a:r>
              <a:rPr lang="en-US" sz="2400" dirty="0"/>
              <a:t> is a fundamental financial metric that assesses a company's ability to manage its short-term obligations.</a:t>
            </a:r>
          </a:p>
          <a:p>
            <a:pPr>
              <a:buFont typeface="Arial" panose="020B0604020202020204" pitchFamily="34" charset="0"/>
              <a:buChar char="•"/>
            </a:pPr>
            <a:r>
              <a:rPr lang="en-US" sz="2400" dirty="0"/>
              <a:t>It represents the capital available for the day-to-day operations of a business.</a:t>
            </a:r>
          </a:p>
          <a:p>
            <a:pPr>
              <a:buFont typeface="Arial" panose="020B0604020202020204" pitchFamily="34" charset="0"/>
              <a:buChar char="•"/>
            </a:pPr>
            <a:r>
              <a:rPr lang="en-US" sz="2400" dirty="0"/>
              <a:t>Effective management of working capital ensures that a company can continue its operations without financial interruptions.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using a computer&#10;&#10;Description automatically generated">
            <a:extLst>
              <a:ext uri="{FF2B5EF4-FFF2-40B4-BE49-F238E27FC236}">
                <a16:creationId xmlns:a16="http://schemas.microsoft.com/office/drawing/2014/main" id="{4CA1AB36-C06E-9EFD-BEB9-FC8A5D1591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6886" y="2186051"/>
            <a:ext cx="3452805" cy="3680326"/>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09" y="2244602"/>
            <a:ext cx="6959046" cy="3046988"/>
          </a:xfrm>
          <a:prstGeom prst="rect">
            <a:avLst/>
          </a:prstGeom>
          <a:noFill/>
        </p:spPr>
        <p:txBody>
          <a:bodyPr wrap="square" rtlCol="0">
            <a:spAutoFit/>
          </a:bodyPr>
          <a:lstStyle/>
          <a:p>
            <a:r>
              <a:rPr lang="en-US" sz="2400" b="1" dirty="0">
                <a:solidFill>
                  <a:srgbClr val="00AEEF"/>
                </a:solidFill>
              </a:rPr>
              <a:t>Formula:</a:t>
            </a:r>
            <a:endParaRPr lang="en-US" sz="2400" dirty="0">
              <a:solidFill>
                <a:srgbClr val="00AEEF"/>
              </a:solidFill>
            </a:endParaRPr>
          </a:p>
          <a:p>
            <a:pPr>
              <a:buFont typeface="Arial" panose="020B0604020202020204" pitchFamily="34" charset="0"/>
              <a:buChar char="•"/>
            </a:pPr>
            <a:r>
              <a:rPr lang="en-US" sz="2400" dirty="0"/>
              <a:t>Working Capital=Current Assets−Current Liabilities</a:t>
            </a:r>
          </a:p>
          <a:p>
            <a:pPr>
              <a:buFont typeface="Arial" panose="020B0604020202020204" pitchFamily="34" charset="0"/>
              <a:buChar char="•"/>
            </a:pPr>
            <a:r>
              <a:rPr lang="en-US" sz="2400" b="1" dirty="0"/>
              <a:t>Current Assets</a:t>
            </a:r>
            <a:r>
              <a:rPr lang="en-US" sz="2400" dirty="0"/>
              <a:t> include cash, accounts receivable, inventory, and other assets expected to be converted to cash within a year.</a:t>
            </a:r>
          </a:p>
          <a:p>
            <a:pPr>
              <a:buFont typeface="Arial" panose="020B0604020202020204" pitchFamily="34" charset="0"/>
              <a:buChar char="•"/>
            </a:pPr>
            <a:r>
              <a:rPr lang="en-US" sz="2400" b="1" dirty="0"/>
              <a:t>Current Liabilities</a:t>
            </a:r>
            <a:r>
              <a:rPr lang="en-US" sz="2400" dirty="0"/>
              <a:t> encompass obligations like accounts payable, short-term debt, and other liabilities due within a year.</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napkin with a pen on it&#10;&#10;Description automatically generated">
            <a:extLst>
              <a:ext uri="{FF2B5EF4-FFF2-40B4-BE49-F238E27FC236}">
                <a16:creationId xmlns:a16="http://schemas.microsoft.com/office/drawing/2014/main" id="{5918324D-335D-8639-2263-DE7C099160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8126" y="2095405"/>
            <a:ext cx="3469270" cy="3727339"/>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1C64C-F73A-80F0-8D13-8498FBF6C7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859D48-1347-B351-BEE0-06D9AAAB585E}"/>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FF5F874-899A-6087-A90C-DF7DE1119D9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7C12D150-78EA-310E-BF19-53DB7EFA4C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138D45-C88A-2866-9DA7-9213D6AE8D8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3D23859-F4AD-B612-38FA-93BEF81E3DA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873DB95B-83D7-918C-7C17-BBB6CDD9C50E}"/>
              </a:ext>
            </a:extLst>
          </p:cNvPr>
          <p:cNvSpPr txBox="1"/>
          <p:nvPr/>
        </p:nvSpPr>
        <p:spPr>
          <a:xfrm>
            <a:off x="942308" y="2244602"/>
            <a:ext cx="6854155" cy="3785652"/>
          </a:xfrm>
          <a:prstGeom prst="rect">
            <a:avLst/>
          </a:prstGeom>
          <a:noFill/>
        </p:spPr>
        <p:txBody>
          <a:bodyPr wrap="square" rtlCol="0">
            <a:spAutoFit/>
          </a:bodyPr>
          <a:lstStyle/>
          <a:p>
            <a:r>
              <a:rPr lang="en-US" sz="2400" b="1" dirty="0"/>
              <a:t>Components of Working Capital</a:t>
            </a:r>
            <a:endParaRPr lang="en-US" sz="2400" dirty="0"/>
          </a:p>
          <a:p>
            <a:pPr>
              <a:buFont typeface="Arial" panose="020B0604020202020204" pitchFamily="34" charset="0"/>
              <a:buChar char="•"/>
            </a:pPr>
            <a:r>
              <a:rPr lang="en-US" sz="2400" b="1" dirty="0"/>
              <a:t>Current Assets:</a:t>
            </a:r>
            <a:endParaRPr lang="en-US" sz="2400" dirty="0"/>
          </a:p>
          <a:p>
            <a:pPr marL="742950" lvl="1" indent="-285750">
              <a:buFont typeface="Arial" panose="020B0604020202020204" pitchFamily="34" charset="0"/>
              <a:buChar char="•"/>
            </a:pPr>
            <a:r>
              <a:rPr lang="en-US" sz="2400" b="1" dirty="0"/>
              <a:t>Cash and Cash Equivalents:</a:t>
            </a:r>
            <a:r>
              <a:rPr lang="en-US" sz="2400" dirty="0"/>
              <a:t> Liquid funds available for immediate use.</a:t>
            </a:r>
          </a:p>
          <a:p>
            <a:pPr marL="742950" lvl="1" indent="-285750">
              <a:buFont typeface="Arial" panose="020B0604020202020204" pitchFamily="34" charset="0"/>
              <a:buChar char="•"/>
            </a:pPr>
            <a:r>
              <a:rPr lang="en-US" sz="2400" b="1" dirty="0"/>
              <a:t>Accounts Receivable:</a:t>
            </a:r>
            <a:r>
              <a:rPr lang="en-US" sz="2400" dirty="0"/>
              <a:t> Money owed by customers for goods or services delivered.</a:t>
            </a:r>
          </a:p>
          <a:p>
            <a:pPr marL="742950" lvl="1" indent="-285750">
              <a:buFont typeface="Arial" panose="020B0604020202020204" pitchFamily="34" charset="0"/>
              <a:buChar char="•"/>
            </a:pPr>
            <a:r>
              <a:rPr lang="en-US" sz="2400" b="1" dirty="0"/>
              <a:t>Inventory:</a:t>
            </a:r>
            <a:r>
              <a:rPr lang="en-US" sz="2400" dirty="0"/>
              <a:t> Raw materials, work-in-progress, and finished goods ready for sale.</a:t>
            </a:r>
          </a:p>
          <a:p>
            <a:pPr marL="742950" lvl="1" indent="-285750">
              <a:buFont typeface="Arial" panose="020B0604020202020204" pitchFamily="34" charset="0"/>
              <a:buChar char="•"/>
            </a:pPr>
            <a:r>
              <a:rPr lang="en-US" sz="2400" b="1" dirty="0"/>
              <a:t>Short-term Investments:</a:t>
            </a:r>
            <a:r>
              <a:rPr lang="en-US" sz="2400" dirty="0"/>
              <a:t> Investments that can be quickly converted to cash.</a:t>
            </a:r>
          </a:p>
        </p:txBody>
      </p:sp>
      <p:pic>
        <p:nvPicPr>
          <p:cNvPr id="7" name="Graphic 21">
            <a:extLst>
              <a:ext uri="{FF2B5EF4-FFF2-40B4-BE49-F238E27FC236}">
                <a16:creationId xmlns:a16="http://schemas.microsoft.com/office/drawing/2014/main" id="{27ECC379-164B-AF6D-BA3A-3E95C6AE4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napkin with a diagram of money and a pen&#10;&#10;Description automatically generated">
            <a:extLst>
              <a:ext uri="{FF2B5EF4-FFF2-40B4-BE49-F238E27FC236}">
                <a16:creationId xmlns:a16="http://schemas.microsoft.com/office/drawing/2014/main" id="{7BDB5D18-41F7-3FE5-5D38-B67BFC6C42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77650" y="2292388"/>
            <a:ext cx="3572042" cy="3572042"/>
          </a:xfrm>
          <a:prstGeom prst="rect">
            <a:avLst/>
          </a:prstGeom>
        </p:spPr>
      </p:pic>
    </p:spTree>
    <p:extLst>
      <p:ext uri="{BB962C8B-B14F-4D97-AF65-F5344CB8AC3E}">
        <p14:creationId xmlns:p14="http://schemas.microsoft.com/office/powerpoint/2010/main" val="3281769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91AFFB-1F92-A0F6-7D2F-49823F180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70F2D-1FFE-98A9-9397-97583E5AFAFB}"/>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2196E3-6529-7091-F195-8AB7CCA2856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Working Capital</a:t>
            </a:r>
          </a:p>
        </p:txBody>
      </p:sp>
      <p:sp>
        <p:nvSpPr>
          <p:cNvPr id="5" name="Rectangle 4">
            <a:extLst>
              <a:ext uri="{FF2B5EF4-FFF2-40B4-BE49-F238E27FC236}">
                <a16:creationId xmlns:a16="http://schemas.microsoft.com/office/drawing/2014/main" id="{72399150-8DBD-8545-3D76-978866207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366A02-1855-9EA5-B054-77F128A4842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8E641C-A845-F84C-C5BF-7697EBFE2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7475AA7-7B4F-79F4-02FE-31E88785D8AD}"/>
              </a:ext>
            </a:extLst>
          </p:cNvPr>
          <p:cNvSpPr txBox="1"/>
          <p:nvPr/>
        </p:nvSpPr>
        <p:spPr>
          <a:xfrm>
            <a:off x="840595" y="2292388"/>
            <a:ext cx="6857999" cy="3046988"/>
          </a:xfrm>
          <a:prstGeom prst="rect">
            <a:avLst/>
          </a:prstGeom>
          <a:noFill/>
        </p:spPr>
        <p:txBody>
          <a:bodyPr wrap="square" rtlCol="0">
            <a:spAutoFit/>
          </a:bodyPr>
          <a:lstStyle/>
          <a:p>
            <a:r>
              <a:rPr lang="en-US" sz="2400" b="1" dirty="0"/>
              <a:t>Components of Working Capital</a:t>
            </a:r>
            <a:endParaRPr lang="en-US" sz="2400" dirty="0"/>
          </a:p>
          <a:p>
            <a:pPr>
              <a:buFont typeface="Arial" panose="020B0604020202020204" pitchFamily="34" charset="0"/>
              <a:buChar char="•"/>
            </a:pPr>
            <a:r>
              <a:rPr lang="en-US" sz="2400" b="1" dirty="0"/>
              <a:t>Current Liabilities:</a:t>
            </a:r>
            <a:endParaRPr lang="en-US" sz="2400" dirty="0"/>
          </a:p>
          <a:p>
            <a:pPr marL="742950" lvl="1" indent="-285750">
              <a:buFont typeface="Arial" panose="020B0604020202020204" pitchFamily="34" charset="0"/>
              <a:buChar char="•"/>
            </a:pPr>
            <a:r>
              <a:rPr lang="en-US" sz="2400" b="1" dirty="0"/>
              <a:t>Accounts Payable:</a:t>
            </a:r>
            <a:r>
              <a:rPr lang="en-US" sz="2400" dirty="0"/>
              <a:t> Obligations to suppliers for goods and services received.</a:t>
            </a:r>
          </a:p>
          <a:p>
            <a:pPr marL="742950" lvl="1" indent="-285750">
              <a:buFont typeface="Arial" panose="020B0604020202020204" pitchFamily="34" charset="0"/>
              <a:buChar char="•"/>
            </a:pPr>
            <a:r>
              <a:rPr lang="en-US" sz="2400" b="1" dirty="0"/>
              <a:t>Short-term Debt:</a:t>
            </a:r>
            <a:r>
              <a:rPr lang="en-US" sz="2400" dirty="0"/>
              <a:t> Loans and other borrowings due within a year.</a:t>
            </a:r>
          </a:p>
          <a:p>
            <a:pPr marL="742950" lvl="1" indent="-285750">
              <a:buFont typeface="Arial" panose="020B0604020202020204" pitchFamily="34" charset="0"/>
              <a:buChar char="•"/>
            </a:pPr>
            <a:r>
              <a:rPr lang="en-US" sz="2400" b="1" dirty="0"/>
              <a:t>Accrued Expenses:</a:t>
            </a:r>
            <a:r>
              <a:rPr lang="en-US" sz="2400" dirty="0"/>
              <a:t> Expenses that have been incurred but not yet paid.</a:t>
            </a:r>
          </a:p>
        </p:txBody>
      </p:sp>
      <p:pic>
        <p:nvPicPr>
          <p:cNvPr id="7" name="Graphic 21">
            <a:extLst>
              <a:ext uri="{FF2B5EF4-FFF2-40B4-BE49-F238E27FC236}">
                <a16:creationId xmlns:a16="http://schemas.microsoft.com/office/drawing/2014/main" id="{831EDC8A-C2B9-0AD4-08B2-A83681477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en on a napkin&#10;&#10;Description automatically generated">
            <a:extLst>
              <a:ext uri="{FF2B5EF4-FFF2-40B4-BE49-F238E27FC236}">
                <a16:creationId xmlns:a16="http://schemas.microsoft.com/office/drawing/2014/main" id="{0F3EB546-40C7-5641-0ADB-B7F37DCA4E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0701" y="2292388"/>
            <a:ext cx="3056297" cy="3493584"/>
          </a:xfrm>
          <a:prstGeom prst="rect">
            <a:avLst/>
          </a:prstGeom>
        </p:spPr>
      </p:pic>
    </p:spTree>
    <p:extLst>
      <p:ext uri="{BB962C8B-B14F-4D97-AF65-F5344CB8AC3E}">
        <p14:creationId xmlns:p14="http://schemas.microsoft.com/office/powerpoint/2010/main" val="426376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77017-8B52-71FF-B797-ABC2F0647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C24C-FA99-CE8C-9B7E-61759ACA663F}"/>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A5A33B-1A6A-2987-40E2-A42B3D853C80}"/>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Importance of Working Capital Management </a:t>
            </a:r>
          </a:p>
        </p:txBody>
      </p:sp>
      <p:sp>
        <p:nvSpPr>
          <p:cNvPr id="5" name="Rectangle 4">
            <a:extLst>
              <a:ext uri="{FF2B5EF4-FFF2-40B4-BE49-F238E27FC236}">
                <a16:creationId xmlns:a16="http://schemas.microsoft.com/office/drawing/2014/main" id="{53B8893F-0318-1ACF-4B11-2A01CEAA33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8DD847-DE63-1B45-B3E0-3E64862037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00128B-68D8-C2EC-9B1B-58566EE062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DE0EF6B3-9D15-0EDA-6824-3D37AF9B90A5}"/>
              </a:ext>
            </a:extLst>
          </p:cNvPr>
          <p:cNvSpPr txBox="1"/>
          <p:nvPr/>
        </p:nvSpPr>
        <p:spPr>
          <a:xfrm>
            <a:off x="942309" y="2244602"/>
            <a:ext cx="6709775" cy="3785652"/>
          </a:xfrm>
          <a:prstGeom prst="rect">
            <a:avLst/>
          </a:prstGeom>
          <a:noFill/>
        </p:spPr>
        <p:txBody>
          <a:bodyPr wrap="square" rtlCol="0">
            <a:spAutoFit/>
          </a:bodyPr>
          <a:lstStyle/>
          <a:p>
            <a:r>
              <a:rPr lang="en-US" sz="2400" b="1" dirty="0"/>
              <a:t>Importance of Working Capital</a:t>
            </a:r>
            <a:endParaRPr lang="en-US" sz="2400" dirty="0"/>
          </a:p>
          <a:p>
            <a:pPr>
              <a:buFont typeface="Arial" panose="020B0604020202020204" pitchFamily="34" charset="0"/>
              <a:buChar char="•"/>
            </a:pPr>
            <a:r>
              <a:rPr lang="en-US" sz="2400" b="1" dirty="0"/>
              <a:t>Operational Efficiency:</a:t>
            </a:r>
            <a:endParaRPr lang="en-US" sz="2400" dirty="0"/>
          </a:p>
          <a:p>
            <a:pPr marL="742950" lvl="1" indent="-285750">
              <a:buFont typeface="Arial" panose="020B0604020202020204" pitchFamily="34" charset="0"/>
              <a:buChar char="•"/>
            </a:pPr>
            <a:r>
              <a:rPr lang="en-US" sz="2400" dirty="0"/>
              <a:t>Ensures smooth functioning of daily business activities by providing necessary funds.</a:t>
            </a:r>
          </a:p>
          <a:p>
            <a:pPr>
              <a:buFont typeface="Arial" panose="020B0604020202020204" pitchFamily="34" charset="0"/>
              <a:buChar char="•"/>
            </a:pPr>
            <a:r>
              <a:rPr lang="en-US" sz="2400" b="1" dirty="0"/>
              <a:t>Liquidity Management:</a:t>
            </a:r>
            <a:endParaRPr lang="en-US" sz="2400" dirty="0"/>
          </a:p>
          <a:p>
            <a:pPr marL="742950" lvl="1" indent="-285750">
              <a:buFont typeface="Arial" panose="020B0604020202020204" pitchFamily="34" charset="0"/>
              <a:buChar char="•"/>
            </a:pPr>
            <a:r>
              <a:rPr lang="en-US" sz="2400" dirty="0"/>
              <a:t>Maintains the ability to meet short-term liabilities without raising external capital.</a:t>
            </a:r>
          </a:p>
          <a:p>
            <a:pPr>
              <a:buFont typeface="Arial" panose="020B0604020202020204" pitchFamily="34" charset="0"/>
              <a:buChar char="•"/>
            </a:pPr>
            <a:r>
              <a:rPr lang="en-US" sz="2400" b="1" dirty="0"/>
              <a:t>Financial Health Indicator:</a:t>
            </a:r>
            <a:endParaRPr lang="en-US" sz="2400" dirty="0"/>
          </a:p>
          <a:p>
            <a:pPr marL="742950" lvl="1" indent="-285750">
              <a:buFont typeface="Arial" panose="020B0604020202020204" pitchFamily="34" charset="0"/>
              <a:buChar char="•"/>
            </a:pPr>
            <a:r>
              <a:rPr lang="en-US" sz="2400" dirty="0"/>
              <a:t>Serves as a barometer for a company's financial stability and operational success.</a:t>
            </a:r>
          </a:p>
        </p:txBody>
      </p:sp>
      <p:pic>
        <p:nvPicPr>
          <p:cNvPr id="7" name="Graphic 21">
            <a:extLst>
              <a:ext uri="{FF2B5EF4-FFF2-40B4-BE49-F238E27FC236}">
                <a16:creationId xmlns:a16="http://schemas.microsoft.com/office/drawing/2014/main" id="{AB390E24-355A-E24F-28D1-DADB3CFEF2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erson working on a project&#10;&#10;Description automatically generated">
            <a:extLst>
              <a:ext uri="{FF2B5EF4-FFF2-40B4-BE49-F238E27FC236}">
                <a16:creationId xmlns:a16="http://schemas.microsoft.com/office/drawing/2014/main" id="{A2B6C2F6-FE1E-311B-E3B4-1D95D9FA11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0386" y="2217217"/>
            <a:ext cx="3443705" cy="3443705"/>
          </a:xfrm>
          <a:prstGeom prst="rect">
            <a:avLst/>
          </a:prstGeom>
        </p:spPr>
      </p:pic>
    </p:spTree>
    <p:extLst>
      <p:ext uri="{BB962C8B-B14F-4D97-AF65-F5344CB8AC3E}">
        <p14:creationId xmlns:p14="http://schemas.microsoft.com/office/powerpoint/2010/main" val="1660147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8247C-E4B0-C162-41ED-32726B3A47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86B77B-BAC6-0675-3172-6DA9E3F2BE2C}"/>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D221666-49E1-9E48-ADF7-9A3BA5037FB9}"/>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Importance of Working Capital Management </a:t>
            </a:r>
          </a:p>
        </p:txBody>
      </p:sp>
      <p:sp>
        <p:nvSpPr>
          <p:cNvPr id="5" name="Rectangle 4">
            <a:extLst>
              <a:ext uri="{FF2B5EF4-FFF2-40B4-BE49-F238E27FC236}">
                <a16:creationId xmlns:a16="http://schemas.microsoft.com/office/drawing/2014/main" id="{A385F190-B4B3-75AD-6F09-7DA8E4FCC8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956C9A-2EA7-8254-37CE-8A8093A8B6C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497220-279B-382C-13C3-7DF4C66388C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2E7F1ABC-F417-2861-F9FB-1A38A7F7599E}"/>
              </a:ext>
            </a:extLst>
          </p:cNvPr>
          <p:cNvSpPr txBox="1"/>
          <p:nvPr/>
        </p:nvSpPr>
        <p:spPr>
          <a:xfrm>
            <a:off x="942309" y="2244602"/>
            <a:ext cx="6437059" cy="3416320"/>
          </a:xfrm>
          <a:prstGeom prst="rect">
            <a:avLst/>
          </a:prstGeom>
          <a:noFill/>
        </p:spPr>
        <p:txBody>
          <a:bodyPr wrap="square" rtlCol="0">
            <a:spAutoFit/>
          </a:bodyPr>
          <a:lstStyle/>
          <a:p>
            <a:r>
              <a:rPr lang="en-US" sz="2400" b="1" dirty="0"/>
              <a:t>Importance of Working Capital</a:t>
            </a:r>
            <a:endParaRPr lang="en-US" sz="2400" dirty="0"/>
          </a:p>
          <a:p>
            <a:pPr>
              <a:buFont typeface="Arial" panose="020B0604020202020204" pitchFamily="34" charset="0"/>
              <a:buChar char="•"/>
            </a:pPr>
            <a:r>
              <a:rPr lang="en-US" sz="2400" b="1" dirty="0"/>
              <a:t>Facilitates Growth:</a:t>
            </a:r>
            <a:endParaRPr lang="en-US" sz="2400" dirty="0"/>
          </a:p>
          <a:p>
            <a:pPr marL="742950" lvl="1" indent="-285750">
              <a:buFont typeface="Arial" panose="020B0604020202020204" pitchFamily="34" charset="0"/>
              <a:buChar char="•"/>
            </a:pPr>
            <a:r>
              <a:rPr lang="en-US" sz="2400" dirty="0"/>
              <a:t>Provides the necessary resources to invest in expansion, inventory buildup, and other growth initiatives.</a:t>
            </a:r>
          </a:p>
          <a:p>
            <a:pPr>
              <a:buFont typeface="Arial" panose="020B0604020202020204" pitchFamily="34" charset="0"/>
              <a:buChar char="•"/>
            </a:pPr>
            <a:r>
              <a:rPr lang="en-US" sz="2400" b="1" dirty="0"/>
              <a:t>Enhances Creditworthiness:</a:t>
            </a:r>
            <a:endParaRPr lang="en-US" sz="2400" dirty="0"/>
          </a:p>
          <a:p>
            <a:pPr marL="742950" lvl="1" indent="-285750">
              <a:buFont typeface="Arial" panose="020B0604020202020204" pitchFamily="34" charset="0"/>
              <a:buChar char="•"/>
            </a:pPr>
            <a:r>
              <a:rPr lang="en-US" sz="2400" dirty="0"/>
              <a:t>Positive working capital improves relationships with lenders and suppliers by demonstrating financial reliability.</a:t>
            </a:r>
          </a:p>
        </p:txBody>
      </p:sp>
      <p:pic>
        <p:nvPicPr>
          <p:cNvPr id="7" name="Graphic 21">
            <a:extLst>
              <a:ext uri="{FF2B5EF4-FFF2-40B4-BE49-F238E27FC236}">
                <a16:creationId xmlns:a16="http://schemas.microsoft.com/office/drawing/2014/main" id="{7903A150-0B92-F8F9-9ADD-7615B9F535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orking on a project&#10;&#10;Description automatically generated">
            <a:extLst>
              <a:ext uri="{FF2B5EF4-FFF2-40B4-BE49-F238E27FC236}">
                <a16:creationId xmlns:a16="http://schemas.microsoft.com/office/drawing/2014/main" id="{38BD5915-73AE-17F1-9C5D-A762CAA0EE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70386" y="2217217"/>
            <a:ext cx="3443705" cy="3443705"/>
          </a:xfrm>
          <a:prstGeom prst="rect">
            <a:avLst/>
          </a:prstGeom>
        </p:spPr>
      </p:pic>
    </p:spTree>
    <p:extLst>
      <p:ext uri="{BB962C8B-B14F-4D97-AF65-F5344CB8AC3E}">
        <p14:creationId xmlns:p14="http://schemas.microsoft.com/office/powerpoint/2010/main" val="3512173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10441-7334-C065-65DE-A944D75AB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DF12A2-2948-077E-4E2F-00201FF29202}"/>
              </a:ext>
            </a:extLst>
          </p:cNvPr>
          <p:cNvSpPr/>
          <p:nvPr/>
        </p:nvSpPr>
        <p:spPr>
          <a:xfrm>
            <a:off x="406400" y="1685494"/>
            <a:ext cx="11379200" cy="50434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dirty="0"/>
          </a:p>
          <a:p>
            <a:endParaRPr lang="en-US" sz="1800" b="1" dirty="0"/>
          </a:p>
          <a:p>
            <a:r>
              <a:rPr lang="en-US" sz="1800" b="1" dirty="0"/>
              <a:t>The goal is to achieve balance between profitability and risk.</a:t>
            </a:r>
          </a:p>
        </p:txBody>
      </p:sp>
      <p:sp>
        <p:nvSpPr>
          <p:cNvPr id="3" name="TextBox 2">
            <a:extLst>
              <a:ext uri="{FF2B5EF4-FFF2-40B4-BE49-F238E27FC236}">
                <a16:creationId xmlns:a16="http://schemas.microsoft.com/office/drawing/2014/main" id="{23442696-C055-771B-FDE2-4E6ACC049891}"/>
              </a:ext>
            </a:extLst>
          </p:cNvPr>
          <p:cNvSpPr txBox="1"/>
          <p:nvPr/>
        </p:nvSpPr>
        <p:spPr>
          <a:xfrm>
            <a:off x="2513150" y="1019069"/>
            <a:ext cx="656668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Components of Working Capital</a:t>
            </a:r>
          </a:p>
        </p:txBody>
      </p:sp>
      <p:sp>
        <p:nvSpPr>
          <p:cNvPr id="5" name="Rectangle 4">
            <a:extLst>
              <a:ext uri="{FF2B5EF4-FFF2-40B4-BE49-F238E27FC236}">
                <a16:creationId xmlns:a16="http://schemas.microsoft.com/office/drawing/2014/main" id="{478CA637-939E-306D-23C3-74EC6273C3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3A762F4-C81D-B0C3-C920-82FC1508D30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9C2CBF3-2CF4-52C4-2BDF-4B65044B7A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B9AFA6F-B88D-9E0E-9B13-0F1EDBF33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na structure with different colored lines&#10;&#10;Description automatically generated">
            <a:extLst>
              <a:ext uri="{FF2B5EF4-FFF2-40B4-BE49-F238E27FC236}">
                <a16:creationId xmlns:a16="http://schemas.microsoft.com/office/drawing/2014/main" id="{B4DA9DFF-ACC6-EC6D-70B2-9FEF68B02B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24779" y="1808986"/>
            <a:ext cx="7326475" cy="4715306"/>
          </a:xfrm>
          <a:prstGeom prst="rect">
            <a:avLst/>
          </a:prstGeom>
        </p:spPr>
      </p:pic>
      <p:sp>
        <p:nvSpPr>
          <p:cNvPr id="9" name="TextBox 8">
            <a:extLst>
              <a:ext uri="{FF2B5EF4-FFF2-40B4-BE49-F238E27FC236}">
                <a16:creationId xmlns:a16="http://schemas.microsoft.com/office/drawing/2014/main" id="{9FC28BAF-1AD0-A7E2-82A5-89FB291A1F4A}"/>
              </a:ext>
            </a:extLst>
          </p:cNvPr>
          <p:cNvSpPr txBox="1"/>
          <p:nvPr/>
        </p:nvSpPr>
        <p:spPr>
          <a:xfrm>
            <a:off x="542300" y="2565076"/>
            <a:ext cx="3582479" cy="4062651"/>
          </a:xfrm>
          <a:prstGeom prst="rect">
            <a:avLst/>
          </a:prstGeom>
          <a:noFill/>
        </p:spPr>
        <p:txBody>
          <a:bodyPr wrap="square" rtlCol="0">
            <a:spAutoFit/>
          </a:bodyPr>
          <a:lstStyle/>
          <a:p>
            <a:pPr algn="ctr"/>
            <a:r>
              <a:rPr kumimoji="0" lang="en-US" sz="2400" b="1" i="0" u="none" strike="noStrike" kern="1200" cap="none" spc="0" normalizeH="0" baseline="0" noProof="0" dirty="0">
                <a:ln>
                  <a:noFill/>
                </a:ln>
                <a:solidFill>
                  <a:prstClr val="black"/>
                </a:solidFill>
                <a:effectLst/>
                <a:uLnTx/>
                <a:uFillTx/>
                <a:ea typeface="+mn-ea"/>
                <a:cs typeface="+mn-cs"/>
              </a:rPr>
              <a:t>Working capital </a:t>
            </a:r>
            <a:r>
              <a:rPr kumimoji="0" lang="en-US" sz="2400" i="0" u="none" strike="noStrike" kern="1200" cap="none" spc="0" normalizeH="0" baseline="0" noProof="0" dirty="0">
                <a:ln>
                  <a:noFill/>
                </a:ln>
                <a:solidFill>
                  <a:prstClr val="black"/>
                </a:solidFill>
                <a:effectLst/>
                <a:uLnTx/>
                <a:uFillTx/>
                <a:ea typeface="+mn-ea"/>
                <a:cs typeface="+mn-cs"/>
              </a:rPr>
              <a:t>management includes current assets management and current liabilities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ea typeface="+mn-ea"/>
                <a:cs typeface="+mn-cs"/>
              </a:rPr>
              <a:t>management.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ea typeface="+mn-ea"/>
                <a:cs typeface="+mn-cs"/>
              </a:rPr>
              <a:t>The goal is to achieve </a:t>
            </a:r>
            <a:r>
              <a:rPr kumimoji="0" lang="en-US" sz="2400" i="0" u="none" strike="noStrike" kern="1200" cap="none" spc="0" normalizeH="0" baseline="0" noProof="0" dirty="0">
                <a:ln>
                  <a:noFill/>
                </a:ln>
                <a:solidFill>
                  <a:prstClr val="black"/>
                </a:solidFill>
                <a:effectLst/>
                <a:uLnTx/>
                <a:uFillTx/>
                <a:ea typeface="+mn-ea"/>
                <a:cs typeface="+mn-cs"/>
              </a:rPr>
              <a:t>balance between profitability and risk.</a:t>
            </a:r>
          </a:p>
          <a:p>
            <a:endParaRPr lang="en-EG" dirty="0"/>
          </a:p>
        </p:txBody>
      </p:sp>
    </p:spTree>
    <p:extLst>
      <p:ext uri="{BB962C8B-B14F-4D97-AF65-F5344CB8AC3E}">
        <p14:creationId xmlns:p14="http://schemas.microsoft.com/office/powerpoint/2010/main" val="4123553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ACDE4-9093-4808-0F20-A4076B9F30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B7F2A4-DEAE-279B-C2F7-14DE986BBE29}"/>
              </a:ext>
            </a:extLst>
          </p:cNvPr>
          <p:cNvSpPr/>
          <p:nvPr/>
        </p:nvSpPr>
        <p:spPr>
          <a:xfrm>
            <a:off x="406400" y="1542289"/>
            <a:ext cx="11379200" cy="5186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FED344E-D323-C5A5-CA77-50EBE08BB351}"/>
              </a:ext>
            </a:extLst>
          </p:cNvPr>
          <p:cNvSpPr txBox="1"/>
          <p:nvPr/>
        </p:nvSpPr>
        <p:spPr>
          <a:xfrm>
            <a:off x="2513150" y="1019069"/>
            <a:ext cx="6999342"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a:extLst>
              <a:ext uri="{FF2B5EF4-FFF2-40B4-BE49-F238E27FC236}">
                <a16:creationId xmlns:a16="http://schemas.microsoft.com/office/drawing/2014/main" id="{EBE6ED7D-83A8-3FFC-E05D-5BA2173970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23D2E5-27B5-FD5A-4F64-C3213A2A955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1DAD456-C4B6-6F5D-BF49-82DBA7E8B27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F8CB1DE-5430-9FD5-97DD-F1DFED3AE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standing on a staircase&#10;&#10;Description automatically generated">
            <a:extLst>
              <a:ext uri="{FF2B5EF4-FFF2-40B4-BE49-F238E27FC236}">
                <a16:creationId xmlns:a16="http://schemas.microsoft.com/office/drawing/2014/main" id="{1567FA80-3231-4421-D701-6D7E421218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1798" y="1542289"/>
            <a:ext cx="6487893" cy="5103620"/>
          </a:xfrm>
          <a:prstGeom prst="rect">
            <a:avLst/>
          </a:prstGeom>
        </p:spPr>
      </p:pic>
      <p:sp>
        <p:nvSpPr>
          <p:cNvPr id="11" name="TextBox 10">
            <a:extLst>
              <a:ext uri="{FF2B5EF4-FFF2-40B4-BE49-F238E27FC236}">
                <a16:creationId xmlns:a16="http://schemas.microsoft.com/office/drawing/2014/main" id="{917947BE-16D1-476F-AFE9-0E3A0C5D0BCE}"/>
              </a:ext>
            </a:extLst>
          </p:cNvPr>
          <p:cNvSpPr txBox="1"/>
          <p:nvPr/>
        </p:nvSpPr>
        <p:spPr>
          <a:xfrm>
            <a:off x="748620" y="2561999"/>
            <a:ext cx="3902032" cy="1569660"/>
          </a:xfrm>
          <a:prstGeom prst="rect">
            <a:avLst/>
          </a:prstGeom>
          <a:noFill/>
        </p:spPr>
        <p:txBody>
          <a:bodyPr wrap="square" rtlCol="0">
            <a:spAutoFit/>
          </a:bodyPr>
          <a:lstStyle/>
          <a:p>
            <a:r>
              <a:rPr lang="en-US" sz="2400" b="1" dirty="0"/>
              <a:t>Efficient working capital management </a:t>
            </a:r>
            <a:r>
              <a:rPr lang="en-US" sz="2400" dirty="0"/>
              <a:t>reduce financing costs &amp; increase available funds for Expansion.</a:t>
            </a:r>
          </a:p>
        </p:txBody>
      </p:sp>
    </p:spTree>
    <p:extLst>
      <p:ext uri="{BB962C8B-B14F-4D97-AF65-F5344CB8AC3E}">
        <p14:creationId xmlns:p14="http://schemas.microsoft.com/office/powerpoint/2010/main" val="541728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2BA69-F0F4-00C3-6213-CFC5111D1C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F8673A-AE3E-1B45-CC83-FB975EE39D88}"/>
              </a:ext>
            </a:extLst>
          </p:cNvPr>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43F354-59F1-F2A4-8CF5-17C0383AA50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 to Financial Ratio Analysis</a:t>
            </a:r>
          </a:p>
        </p:txBody>
      </p:sp>
      <p:sp>
        <p:nvSpPr>
          <p:cNvPr id="5" name="Rectangle 4">
            <a:extLst>
              <a:ext uri="{FF2B5EF4-FFF2-40B4-BE49-F238E27FC236}">
                <a16:creationId xmlns:a16="http://schemas.microsoft.com/office/drawing/2014/main" id="{60D6A0AB-618C-2A08-0B4F-D6646F6116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9FF8DF-FC92-F345-179D-E25BD45543F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4CFB1C-0D51-5D0C-B9DC-AC44294182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896E1B8-DD3E-86F0-ED8D-65D74C4B06EE}"/>
              </a:ext>
            </a:extLst>
          </p:cNvPr>
          <p:cNvSpPr txBox="1"/>
          <p:nvPr/>
        </p:nvSpPr>
        <p:spPr>
          <a:xfrm>
            <a:off x="762000" y="2052884"/>
            <a:ext cx="6312568"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Net working capital is the difference between current assets and current liabilities. It could be positive or negative.</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liabilities are predictable.</a:t>
            </a: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assets are difficult to be predicted.</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The more predictable cash inflows, the less networking capital a firm needs.</a:t>
            </a:r>
          </a:p>
          <a:p>
            <a:pPr algn="just"/>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Firms usually need more current assets to cover outflows of current liabilities.</a:t>
            </a:r>
          </a:p>
        </p:txBody>
      </p:sp>
      <p:pic>
        <p:nvPicPr>
          <p:cNvPr id="7" name="Graphic 21">
            <a:extLst>
              <a:ext uri="{FF2B5EF4-FFF2-40B4-BE49-F238E27FC236}">
                <a16:creationId xmlns:a16="http://schemas.microsoft.com/office/drawing/2014/main" id="{9DD9C5E6-4206-2819-4A61-C6922DD61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napkin with writing on it&#10;&#10;Description automatically generated">
            <a:extLst>
              <a:ext uri="{FF2B5EF4-FFF2-40B4-BE49-F238E27FC236}">
                <a16:creationId xmlns:a16="http://schemas.microsoft.com/office/drawing/2014/main" id="{2267DBBB-CFE8-065B-7721-663B7F19BB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03544" y="2292388"/>
            <a:ext cx="3546148" cy="3546148"/>
          </a:xfrm>
          <a:prstGeom prst="rect">
            <a:avLst/>
          </a:prstGeom>
        </p:spPr>
      </p:pic>
    </p:spTree>
    <p:extLst>
      <p:ext uri="{BB962C8B-B14F-4D97-AF65-F5344CB8AC3E}">
        <p14:creationId xmlns:p14="http://schemas.microsoft.com/office/powerpoint/2010/main" val="1544343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55064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292388"/>
            <a:ext cx="6080476" cy="3293209"/>
          </a:xfrm>
          <a:prstGeom prst="rect">
            <a:avLst/>
          </a:prstGeom>
          <a:noFill/>
          <a:ln>
            <a:noFill/>
          </a:ln>
        </p:spPr>
        <p:txBody>
          <a:bodyPr wrap="square" rtlCol="0">
            <a:spAutoFit/>
          </a:bodyPr>
          <a:lstStyle/>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current liabilities are relatively predictable (cash outflow).</a:t>
            </a:r>
          </a:p>
          <a:p>
            <a:pPr marL="457200" indent="-457200" algn="just">
              <a:buFontTx/>
              <a:buChar char="-"/>
            </a:pPr>
            <a:endParaRPr lang="en-US" sz="2400" b="1" dirty="0">
              <a:latin typeface="Calibri" panose="020F0502020204030204" pitchFamily="34" charset="0"/>
              <a:cs typeface="Calibri" panose="020F0502020204030204" pitchFamily="34" charset="0"/>
            </a:endParaRPr>
          </a:p>
          <a:p>
            <a:pPr marL="342900" indent="-342900" algn="just">
              <a:buFont typeface="Arial" panose="020B0604020202020204" pitchFamily="34" charset="0"/>
              <a:buChar char="•"/>
            </a:pPr>
            <a:r>
              <a:rPr lang="en-US" sz="2400" b="1" dirty="0">
                <a:latin typeface="Calibri" panose="020F0502020204030204" pitchFamily="34" charset="0"/>
                <a:cs typeface="Calibri" panose="020F0502020204030204" pitchFamily="34" charset="0"/>
              </a:rPr>
              <a:t>But the conversion of the current assets to more liquid forms (cash inflow) may be not predictable with certainty.</a:t>
            </a:r>
          </a:p>
          <a:p>
            <a:endParaRPr lang="en-US" sz="3200" dirty="0">
              <a:solidFill>
                <a:schemeClr val="accent1">
                  <a:lumMod val="50000"/>
                </a:schemeClr>
              </a:solidFill>
              <a:latin typeface="+mj-lt"/>
              <a:cs typeface="Arial" pitchFamily="34" charset="0"/>
            </a:endParaRPr>
          </a:p>
          <a:p>
            <a:r>
              <a:rPr lang="en-US" sz="3200" dirty="0"/>
              <a:t>                    </a:t>
            </a:r>
            <a:endParaRPr lang="en-US" sz="3200" dirty="0">
              <a:solidFill>
                <a:srgbClr val="C00000"/>
              </a:solidFill>
              <a:latin typeface="+mj-lt"/>
              <a:cs typeface="Arial" pitchFamily="34" charset="0"/>
            </a:endParaRPr>
          </a:p>
        </p:txBody>
      </p:sp>
      <p:pic>
        <p:nvPicPr>
          <p:cNvPr id="8" name="Picture 7" descr="A paper with writing on it&#10;&#10;Description automatically generated">
            <a:extLst>
              <a:ext uri="{FF2B5EF4-FFF2-40B4-BE49-F238E27FC236}">
                <a16:creationId xmlns:a16="http://schemas.microsoft.com/office/drawing/2014/main" id="{D1CD5DE0-5A27-2D58-BD45-D1DFAF8EFE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9766" y="2254874"/>
            <a:ext cx="3231654" cy="3231654"/>
          </a:xfrm>
          <a:prstGeom prst="rect">
            <a:avLst/>
          </a:prstGeom>
        </p:spPr>
      </p:pic>
    </p:spTree>
    <p:extLst>
      <p:ext uri="{BB962C8B-B14F-4D97-AF65-F5344CB8AC3E}">
        <p14:creationId xmlns:p14="http://schemas.microsoft.com/office/powerpoint/2010/main" val="2022075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B9B02-B6B0-75CE-452A-73E16D6BB7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4C075E-563D-F2D6-AA05-A58FEE29E8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52A9756-9424-AC11-93E0-0EA4C23C24C5}"/>
              </a:ext>
            </a:extLst>
          </p:cNvPr>
          <p:cNvSpPr txBox="1"/>
          <p:nvPr/>
        </p:nvSpPr>
        <p:spPr>
          <a:xfrm>
            <a:off x="2513150" y="1019069"/>
            <a:ext cx="754525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a:extLst>
              <a:ext uri="{FF2B5EF4-FFF2-40B4-BE49-F238E27FC236}">
                <a16:creationId xmlns:a16="http://schemas.microsoft.com/office/drawing/2014/main" id="{15F5987C-5675-EDEE-1AE2-C180DFFA45A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5E945FA-262F-5F8F-DE8F-B35591518D6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C43632-F914-87A0-7E67-832D5C62F5D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274E82E-81FA-1A95-FCAD-414D1FE55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ic of a scale&#10;&#10;Description automatically generated">
            <a:extLst>
              <a:ext uri="{FF2B5EF4-FFF2-40B4-BE49-F238E27FC236}">
                <a16:creationId xmlns:a16="http://schemas.microsoft.com/office/drawing/2014/main" id="{8A914714-6CF6-9D9A-E5A4-34F65EC770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6450" y="2059257"/>
            <a:ext cx="7772400" cy="4055164"/>
          </a:xfrm>
          <a:prstGeom prst="rect">
            <a:avLst/>
          </a:prstGeom>
        </p:spPr>
      </p:pic>
    </p:spTree>
    <p:extLst>
      <p:ext uri="{BB962C8B-B14F-4D97-AF65-F5344CB8AC3E}">
        <p14:creationId xmlns:p14="http://schemas.microsoft.com/office/powerpoint/2010/main" val="392982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6736B-7D29-CF67-2C6D-29B684C990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7F5F4-9773-07C1-BFC6-8460C36DED60}"/>
              </a:ext>
            </a:extLst>
          </p:cNvPr>
          <p:cNvSpPr/>
          <p:nvPr/>
        </p:nvSpPr>
        <p:spPr>
          <a:xfrm>
            <a:off x="617280" y="1685495"/>
            <a:ext cx="11205752" cy="46215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721346E0-7785-F34D-F9E6-96FF17D03787}"/>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A29D4754-2FD7-BFFE-579E-62609D1E09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5E779-6381-9392-AEB3-6379C990531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B30665-B476-CB87-DADE-B69CD0A0E54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CAE3E6CB-D9E9-C9F3-9AA7-F668E0629718}"/>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146B30A-66F5-256B-11C1-BD36C19E6B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AC91FE9-4ED6-128F-7F28-23D7A1BB1400}"/>
              </a:ext>
            </a:extLst>
          </p:cNvPr>
          <p:cNvSpPr txBox="1"/>
          <p:nvPr/>
        </p:nvSpPr>
        <p:spPr>
          <a:xfrm>
            <a:off x="706267" y="2362705"/>
            <a:ext cx="9656933" cy="3785652"/>
          </a:xfrm>
          <a:prstGeom prst="rect">
            <a:avLst/>
          </a:prstGeom>
          <a:noFill/>
          <a:ln>
            <a:noFill/>
          </a:ln>
        </p:spPr>
        <p:txBody>
          <a:bodyPr wrap="square" rtlCol="0">
            <a:spAutoFit/>
          </a:bodyPr>
          <a:lstStyle/>
          <a:p>
            <a:r>
              <a:rPr lang="en-US" sz="2400" b="1" dirty="0"/>
              <a:t>Current Assets/Total Assets</a:t>
            </a:r>
            <a:endParaRPr lang="en-US" sz="2400" dirty="0"/>
          </a:p>
          <a:p>
            <a:pPr lvl="1"/>
            <a:r>
              <a:rPr lang="en-US" sz="2400" b="1" dirty="0"/>
              <a:t>Increase in Ratio:</a:t>
            </a:r>
            <a:r>
              <a:rPr lang="en-US" sz="2400" dirty="0"/>
              <a:t> When the ratio of current assets to total assets increases, it typically indicates that a larger portion of the company's assets is made up of liquid assets (like cash, inventory, and receivables).</a:t>
            </a:r>
          </a:p>
          <a:p>
            <a:pPr marL="1143000" lvl="2" indent="-228600">
              <a:buFont typeface="+mj-lt"/>
              <a:buAutoNum type="arabicPeriod"/>
            </a:pPr>
            <a:r>
              <a:rPr lang="en-US" sz="2400" b="1" dirty="0"/>
              <a:t>Effect on Profit:</a:t>
            </a:r>
            <a:r>
              <a:rPr lang="en-US" sz="2400" dirty="0"/>
              <a:t> This can lead to a decrease in profit since more capital is tied up in liquid assets that may yield lower returns compared to long-term investments.</a:t>
            </a:r>
          </a:p>
          <a:p>
            <a:pPr marL="1143000" lvl="2" indent="-228600">
              <a:buFont typeface="+mj-lt"/>
              <a:buAutoNum type="arabicPeriod"/>
            </a:pPr>
            <a:r>
              <a:rPr lang="en-US" sz="2400" b="1" dirty="0"/>
              <a:t>Effect on Risk:</a:t>
            </a:r>
            <a:r>
              <a:rPr lang="en-US" sz="2400" dirty="0"/>
              <a:t> It also decreases risk because having more liquid assets can help a company meet its short-term obligations more easily.</a:t>
            </a:r>
          </a:p>
        </p:txBody>
      </p:sp>
      <p:sp>
        <p:nvSpPr>
          <p:cNvPr id="4" name="TextBox 3">
            <a:extLst>
              <a:ext uri="{FF2B5EF4-FFF2-40B4-BE49-F238E27FC236}">
                <a16:creationId xmlns:a16="http://schemas.microsoft.com/office/drawing/2014/main" id="{123208E0-1384-39E1-FE2B-01B569D86B21}"/>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414974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E2D9B-E8DE-D8F6-9F5D-C251A098EB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B14622-649A-0BB2-6118-49057B6E25B4}"/>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B907CF9-76F4-D704-030D-796CE1793551}"/>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9BA226B6-75E5-B701-F57F-4685346514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B38A5A-1E4D-4AB6-C12C-7EAEA599E1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19B97B-C5A4-7547-80BA-DDE0CB3C24E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757196F-DA61-65DB-365F-73BE87369972}"/>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19304EA-725E-DF3E-3299-9E3BFFCA90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0D5DAD4-7DEC-21DD-9E5E-05DD2925C7FE}"/>
              </a:ext>
            </a:extLst>
          </p:cNvPr>
          <p:cNvSpPr txBox="1"/>
          <p:nvPr/>
        </p:nvSpPr>
        <p:spPr>
          <a:xfrm>
            <a:off x="729712" y="2579223"/>
            <a:ext cx="9129395" cy="3046988"/>
          </a:xfrm>
          <a:prstGeom prst="rect">
            <a:avLst/>
          </a:prstGeom>
          <a:noFill/>
          <a:ln>
            <a:noFill/>
          </a:ln>
        </p:spPr>
        <p:txBody>
          <a:bodyPr wrap="square" rtlCol="0">
            <a:spAutoFit/>
          </a:bodyPr>
          <a:lstStyle/>
          <a:p>
            <a:r>
              <a:rPr lang="en-US" sz="2400" b="1" dirty="0"/>
              <a:t>Current Assets/Total Assets</a:t>
            </a:r>
            <a:endParaRPr lang="en-US" sz="2400" dirty="0"/>
          </a:p>
          <a:p>
            <a:pPr lvl="1"/>
            <a:r>
              <a:rPr lang="en-US" sz="2400" b="1" dirty="0"/>
              <a:t>Decrease in Ratio:</a:t>
            </a:r>
            <a:r>
              <a:rPr lang="en-US" sz="2400" dirty="0"/>
              <a:t> Conversely, a decrease in this ratio implies a smaller proportion of assets are liquid.</a:t>
            </a:r>
          </a:p>
          <a:p>
            <a:pPr marL="1143000" lvl="2" indent="-228600">
              <a:buFont typeface="+mj-lt"/>
              <a:buAutoNum type="arabicPeriod"/>
            </a:pPr>
            <a:r>
              <a:rPr lang="en-US" sz="2400" b="1" dirty="0"/>
              <a:t>Effect on Profit:</a:t>
            </a:r>
            <a:r>
              <a:rPr lang="en-US" sz="2400" dirty="0"/>
              <a:t> This can lead to an increase in profit as more capital is likely being invested in higher-return, long-term assets.</a:t>
            </a:r>
          </a:p>
          <a:p>
            <a:pPr marL="1143000" lvl="2" indent="-228600">
              <a:buFont typeface="+mj-lt"/>
              <a:buAutoNum type="arabicPeriod"/>
            </a:pPr>
            <a:r>
              <a:rPr lang="en-US" sz="2400" b="1" dirty="0"/>
              <a:t>Effect on Risk:</a:t>
            </a:r>
            <a:r>
              <a:rPr lang="en-US" sz="2400" dirty="0"/>
              <a:t> However, it increases risk because the company may have less liquidity to cover short-term obligations.</a:t>
            </a:r>
          </a:p>
        </p:txBody>
      </p:sp>
      <p:sp>
        <p:nvSpPr>
          <p:cNvPr id="8" name="TextBox 7">
            <a:extLst>
              <a:ext uri="{FF2B5EF4-FFF2-40B4-BE49-F238E27FC236}">
                <a16:creationId xmlns:a16="http://schemas.microsoft.com/office/drawing/2014/main" id="{F91B7AEF-A238-E407-92D0-979A9E4BBCA1}"/>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88487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2090F-C1EC-1F8B-1428-BD46C358F9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B68D3B-4214-72A8-7F63-8EE2922D8827}"/>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CD6DB03-CEFA-49D1-BA46-4CF8EE0FCC63}"/>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2E1D1C3C-AFD9-3E95-3E35-794B78E419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AA2454-BF3B-D59B-AF64-459C2BE5344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3D86C00-878A-1D86-E099-FD016FF29EB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B796A810-25CA-A377-6F01-C6C74D58692F}"/>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0030F2C-AC9A-BEB4-889B-2BE522556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C21676-C1D7-2987-5473-03816825FBB5}"/>
              </a:ext>
            </a:extLst>
          </p:cNvPr>
          <p:cNvSpPr txBox="1"/>
          <p:nvPr/>
        </p:nvSpPr>
        <p:spPr>
          <a:xfrm>
            <a:off x="617280" y="2482450"/>
            <a:ext cx="9856226" cy="3416320"/>
          </a:xfrm>
          <a:prstGeom prst="rect">
            <a:avLst/>
          </a:prstGeom>
          <a:noFill/>
          <a:ln>
            <a:noFill/>
          </a:ln>
        </p:spPr>
        <p:txBody>
          <a:bodyPr wrap="square" rtlCol="0">
            <a:spAutoFit/>
          </a:bodyPr>
          <a:lstStyle/>
          <a:p>
            <a:r>
              <a:rPr lang="en-US" sz="2400" b="1" dirty="0"/>
              <a:t>Current Liabilities/Total Assets</a:t>
            </a:r>
            <a:endParaRPr lang="en-US" sz="2400" dirty="0"/>
          </a:p>
          <a:p>
            <a:pPr lvl="1"/>
            <a:r>
              <a:rPr lang="en-US" sz="2400" b="1" dirty="0"/>
              <a:t>Increase in Ratio:</a:t>
            </a:r>
            <a:r>
              <a:rPr lang="en-US" sz="2400" dirty="0"/>
              <a:t> When this ratio increases, it means that a larger portion of total assets is financed by current liabilities (short-term debt).</a:t>
            </a:r>
          </a:p>
          <a:p>
            <a:pPr marL="1143000" lvl="2" indent="-228600">
              <a:buFont typeface="+mj-lt"/>
              <a:buAutoNum type="arabicPeriod"/>
            </a:pPr>
            <a:r>
              <a:rPr lang="en-US" sz="2400" b="1" dirty="0"/>
              <a:t>Effect on Profit:</a:t>
            </a:r>
            <a:r>
              <a:rPr lang="en-US" sz="2400" dirty="0"/>
              <a:t> This can lead to an increase in profit because it may indicate that the company is effectively using leverage to finance operations.</a:t>
            </a:r>
          </a:p>
          <a:p>
            <a:pPr marL="1143000" lvl="2" indent="-228600">
              <a:buFont typeface="+mj-lt"/>
              <a:buAutoNum type="arabicPeriod"/>
            </a:pPr>
            <a:r>
              <a:rPr lang="en-US" sz="2400" b="1" dirty="0"/>
              <a:t>Effect on Risk:</a:t>
            </a:r>
            <a:r>
              <a:rPr lang="en-US" sz="2400" dirty="0"/>
              <a:t> However, it also increases risk as higher short-term liabilities can strain cash flow and increase the chance of default if the company does not generate sufficient cash.</a:t>
            </a:r>
          </a:p>
        </p:txBody>
      </p:sp>
      <p:sp>
        <p:nvSpPr>
          <p:cNvPr id="8" name="TextBox 7">
            <a:extLst>
              <a:ext uri="{FF2B5EF4-FFF2-40B4-BE49-F238E27FC236}">
                <a16:creationId xmlns:a16="http://schemas.microsoft.com/office/drawing/2014/main" id="{AA1112D9-789D-BCAF-21F3-4DBCF8A63002}"/>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934575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3E77E-671C-2EAB-08D0-EBF3B4871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92252F-2CFB-8193-DB55-A5A82D1AAEE9}"/>
              </a:ext>
            </a:extLst>
          </p:cNvPr>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8623CC1B-3629-8F5B-80D5-7337279C03A2}"/>
              </a:ext>
            </a:extLst>
          </p:cNvPr>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9BC91235-00B5-0539-6349-05E1B28830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FED686F-B420-A6E4-2451-567B82FB210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7D02DC-2F30-DD3C-9143-E7BAC2FA35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3E50EB25-D81D-C683-B9F5-FE6D134A1D78}"/>
              </a:ext>
            </a:extLst>
          </p:cNvPr>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C0C42C1-52D9-25EB-C9C7-DFB658FEB4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2CF9CD-A1F3-CD6F-BEFF-1337F8AC3E5A}"/>
              </a:ext>
            </a:extLst>
          </p:cNvPr>
          <p:cNvSpPr txBox="1"/>
          <p:nvPr/>
        </p:nvSpPr>
        <p:spPr>
          <a:xfrm>
            <a:off x="617280" y="2437037"/>
            <a:ext cx="10078964" cy="3416320"/>
          </a:xfrm>
          <a:prstGeom prst="rect">
            <a:avLst/>
          </a:prstGeom>
          <a:noFill/>
          <a:ln>
            <a:noFill/>
          </a:ln>
        </p:spPr>
        <p:txBody>
          <a:bodyPr wrap="square" rtlCol="0">
            <a:spAutoFit/>
          </a:bodyPr>
          <a:lstStyle/>
          <a:p>
            <a:r>
              <a:rPr lang="en-US" sz="2400" b="1" dirty="0"/>
              <a:t>Current Liabilities/Total Assets</a:t>
            </a:r>
            <a:endParaRPr lang="en-US" sz="2400" dirty="0"/>
          </a:p>
          <a:p>
            <a:pPr lvl="1"/>
            <a:r>
              <a:rPr lang="en-US" sz="2400" b="1" dirty="0"/>
              <a:t>Decrease in Ratio:</a:t>
            </a:r>
            <a:r>
              <a:rPr lang="en-US" sz="2400" dirty="0"/>
              <a:t> A decrease in this ratio suggests a smaller portion of assets is financed by current liabilities.</a:t>
            </a:r>
          </a:p>
          <a:p>
            <a:pPr marL="1143000" lvl="2" indent="-228600">
              <a:buFont typeface="+mj-lt"/>
              <a:buAutoNum type="arabicPeriod"/>
            </a:pPr>
            <a:r>
              <a:rPr lang="en-US" sz="2400" b="1" dirty="0"/>
              <a:t>Effect on Profit:</a:t>
            </a:r>
            <a:r>
              <a:rPr lang="en-US" sz="2400" dirty="0"/>
              <a:t> This might decrease profit as the company is relying less on leverage, potentially missing out on higher returns from investments.</a:t>
            </a:r>
          </a:p>
          <a:p>
            <a:pPr marL="1143000" lvl="2" indent="-228600">
              <a:buFont typeface="+mj-lt"/>
              <a:buAutoNum type="arabicPeriod"/>
            </a:pPr>
            <a:r>
              <a:rPr lang="en-US" sz="2400" b="1" dirty="0"/>
              <a:t>Effect on Risk:</a:t>
            </a:r>
            <a:r>
              <a:rPr lang="en-US" sz="2400" dirty="0"/>
              <a:t> This decreases risk because lower reliance on short-term debt reduces the financial obligations that the company must meet in the near term.</a:t>
            </a:r>
          </a:p>
        </p:txBody>
      </p:sp>
      <p:sp>
        <p:nvSpPr>
          <p:cNvPr id="8" name="TextBox 7">
            <a:extLst>
              <a:ext uri="{FF2B5EF4-FFF2-40B4-BE49-F238E27FC236}">
                <a16:creationId xmlns:a16="http://schemas.microsoft.com/office/drawing/2014/main" id="{BF99B44D-72A7-3786-E1E0-D0DE68F44243}"/>
              </a:ext>
            </a:extLst>
          </p:cNvPr>
          <p:cNvSpPr txBox="1"/>
          <p:nvPr/>
        </p:nvSpPr>
        <p:spPr>
          <a:xfrm>
            <a:off x="2862473" y="1818277"/>
            <a:ext cx="6467054" cy="461665"/>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p:txBody>
      </p:sp>
    </p:spTree>
    <p:extLst>
      <p:ext uri="{BB962C8B-B14F-4D97-AF65-F5344CB8AC3E}">
        <p14:creationId xmlns:p14="http://schemas.microsoft.com/office/powerpoint/2010/main" val="3774913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779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293967"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2925973" y="1821235"/>
            <a:ext cx="6467054" cy="830997"/>
          </a:xfrm>
          <a:prstGeom prst="rect">
            <a:avLst/>
          </a:prstGeom>
          <a:noFill/>
          <a:ln>
            <a:noFill/>
          </a:ln>
        </p:spPr>
        <p:txBody>
          <a:bodyPr wrap="square" rtlCol="0">
            <a:spAutoFit/>
          </a:bodyPr>
          <a:lstStyle/>
          <a:p>
            <a:r>
              <a:rPr lang="en-US" sz="2400" b="1" dirty="0">
                <a:solidFill>
                  <a:srgbClr val="F58221"/>
                </a:solidFill>
                <a:latin typeface="Alexandria" charset="0"/>
              </a:rPr>
              <a:t>Trade off between profitability and risk</a:t>
            </a:r>
          </a:p>
          <a:p>
            <a:endParaRPr lang="en-US" sz="2400" b="1" dirty="0">
              <a:solidFill>
                <a:srgbClr val="F58221"/>
              </a:solidFill>
              <a:latin typeface="Alexandria" charset="0"/>
            </a:endParaRPr>
          </a:p>
        </p:txBody>
      </p:sp>
      <p:graphicFrame>
        <p:nvGraphicFramePr>
          <p:cNvPr id="9" name="object 3">
            <a:extLst>
              <a:ext uri="{FF2B5EF4-FFF2-40B4-BE49-F238E27FC236}">
                <a16:creationId xmlns:a16="http://schemas.microsoft.com/office/drawing/2014/main" id="{1CE7233E-1744-0ACE-8D8F-AC1A6D094388}"/>
              </a:ext>
            </a:extLst>
          </p:cNvPr>
          <p:cNvGraphicFramePr>
            <a:graphicFrameLocks noGrp="1"/>
          </p:cNvGraphicFramePr>
          <p:nvPr>
            <p:extLst>
              <p:ext uri="{D42A27DB-BD31-4B8C-83A1-F6EECF244321}">
                <p14:modId xmlns:p14="http://schemas.microsoft.com/office/powerpoint/2010/main" val="1131918284"/>
              </p:ext>
            </p:extLst>
          </p:nvPr>
        </p:nvGraphicFramePr>
        <p:xfrm>
          <a:off x="1111584" y="2373499"/>
          <a:ext cx="9781004" cy="4175902"/>
        </p:xfrm>
        <a:graphic>
          <a:graphicData uri="http://schemas.openxmlformats.org/drawingml/2006/table">
            <a:tbl>
              <a:tblPr firstRow="1" bandRow="1"/>
              <a:tblGrid>
                <a:gridCol w="3662830">
                  <a:extLst>
                    <a:ext uri="{9D8B030D-6E8A-4147-A177-3AD203B41FA5}">
                      <a16:colId xmlns:a16="http://schemas.microsoft.com/office/drawing/2014/main" val="20000"/>
                    </a:ext>
                  </a:extLst>
                </a:gridCol>
                <a:gridCol w="1987229">
                  <a:extLst>
                    <a:ext uri="{9D8B030D-6E8A-4147-A177-3AD203B41FA5}">
                      <a16:colId xmlns:a16="http://schemas.microsoft.com/office/drawing/2014/main" val="20001"/>
                    </a:ext>
                  </a:extLst>
                </a:gridCol>
                <a:gridCol w="1952366">
                  <a:extLst>
                    <a:ext uri="{9D8B030D-6E8A-4147-A177-3AD203B41FA5}">
                      <a16:colId xmlns:a16="http://schemas.microsoft.com/office/drawing/2014/main" val="20002"/>
                    </a:ext>
                  </a:extLst>
                </a:gridCol>
                <a:gridCol w="2178579">
                  <a:extLst>
                    <a:ext uri="{9D8B030D-6E8A-4147-A177-3AD203B41FA5}">
                      <a16:colId xmlns:a16="http://schemas.microsoft.com/office/drawing/2014/main" val="20003"/>
                    </a:ext>
                  </a:extLst>
                </a:gridCol>
              </a:tblGrid>
              <a:tr h="83433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1840"/>
                        </a:spcBef>
                      </a:pPr>
                      <a:r>
                        <a:rPr sz="2400" b="1" u="sng" spc="-10" dirty="0">
                          <a:solidFill>
                            <a:srgbClr val="FF0000"/>
                          </a:solidFill>
                          <a:latin typeface="Calibri" panose="020F0502020204030204" pitchFamily="34" charset="0"/>
                          <a:cs typeface="Calibri" panose="020F0502020204030204" pitchFamily="34" charset="0"/>
                        </a:rPr>
                        <a:t>Ratio</a:t>
                      </a:r>
                      <a:endParaRPr sz="2400" b="1" u="sng" dirty="0">
                        <a:solidFill>
                          <a:srgbClr val="FF0000"/>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Change</a:t>
                      </a:r>
                      <a:r>
                        <a:rPr sz="2000" b="1" spc="-25"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in</a:t>
                      </a:r>
                      <a:r>
                        <a:rPr sz="2000" b="1" spc="-25"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ratio</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Effect</a:t>
                      </a:r>
                      <a:r>
                        <a:rPr sz="2000" b="1" spc="-20"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on</a:t>
                      </a:r>
                      <a:r>
                        <a:rPr sz="2000" b="1" spc="-20"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profit</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1840"/>
                        </a:spcBef>
                      </a:pPr>
                      <a:r>
                        <a:rPr sz="2000" b="1" dirty="0">
                          <a:solidFill>
                            <a:srgbClr val="203E5F"/>
                          </a:solidFill>
                          <a:latin typeface="Calibri" panose="020F0502020204030204" pitchFamily="34" charset="0"/>
                          <a:cs typeface="Calibri" panose="020F0502020204030204" pitchFamily="34" charset="0"/>
                        </a:rPr>
                        <a:t>Effect</a:t>
                      </a:r>
                      <a:r>
                        <a:rPr sz="2000" b="1" spc="-20" dirty="0">
                          <a:solidFill>
                            <a:srgbClr val="203E5F"/>
                          </a:solidFill>
                          <a:latin typeface="Calibri" panose="020F0502020204030204" pitchFamily="34" charset="0"/>
                          <a:cs typeface="Calibri" panose="020F0502020204030204" pitchFamily="34" charset="0"/>
                        </a:rPr>
                        <a:t> </a:t>
                      </a:r>
                      <a:r>
                        <a:rPr sz="2000" b="1" dirty="0">
                          <a:solidFill>
                            <a:srgbClr val="203E5F"/>
                          </a:solidFill>
                          <a:latin typeface="Calibri" panose="020F0502020204030204" pitchFamily="34" charset="0"/>
                          <a:cs typeface="Calibri" panose="020F0502020204030204" pitchFamily="34" charset="0"/>
                        </a:rPr>
                        <a:t>on</a:t>
                      </a:r>
                      <a:r>
                        <a:rPr sz="2000" b="1" spc="-20" dirty="0">
                          <a:solidFill>
                            <a:srgbClr val="203E5F"/>
                          </a:solidFill>
                          <a:latin typeface="Calibri" panose="020F0502020204030204" pitchFamily="34" charset="0"/>
                          <a:cs typeface="Calibri" panose="020F0502020204030204" pitchFamily="34" charset="0"/>
                        </a:rPr>
                        <a:t> risk</a:t>
                      </a:r>
                      <a:endParaRPr sz="2000" b="1" dirty="0">
                        <a:solidFill>
                          <a:srgbClr val="203E5F"/>
                        </a:solidFill>
                        <a:latin typeface="Calibri" panose="020F0502020204030204" pitchFamily="34" charset="0"/>
                        <a:cs typeface="Calibri" panose="020F0502020204030204" pitchFamily="34" charset="0"/>
                      </a:endParaRPr>
                    </a:p>
                  </a:txBody>
                  <a:tcPr marL="0" marR="0" marT="23368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0"/>
                  </a:ext>
                </a:extLst>
              </a:tr>
              <a:tr h="8349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9"/>
                        </a:spcBef>
                      </a:pPr>
                      <a:endParaRPr sz="2000" b="1" dirty="0">
                        <a:solidFill>
                          <a:srgbClr val="203E5F"/>
                        </a:solidFill>
                        <a:latin typeface="Calibri" panose="020F0502020204030204" pitchFamily="34" charset="0"/>
                        <a:cs typeface="Calibri" panose="020F0502020204030204" pitchFamily="34" charset="0"/>
                      </a:endParaRPr>
                    </a:p>
                    <a:p>
                      <a:pPr marL="88900" marR="90805" algn="ctr">
                        <a:lnSpc>
                          <a:spcPct val="66200"/>
                        </a:lnSpc>
                      </a:pPr>
                      <a:r>
                        <a:rPr sz="2000" b="1" spc="-10" dirty="0">
                          <a:solidFill>
                            <a:srgbClr val="203E5F"/>
                          </a:solidFill>
                          <a:latin typeface="Calibri" panose="020F0502020204030204" pitchFamily="34" charset="0"/>
                          <a:cs typeface="Calibri" panose="020F0502020204030204" pitchFamily="34" charset="0"/>
                        </a:rPr>
                        <a:t>Current </a:t>
                      </a:r>
                      <a:r>
                        <a:rPr sz="2000" b="1" dirty="0">
                          <a:solidFill>
                            <a:srgbClr val="203E5F"/>
                          </a:solidFill>
                          <a:latin typeface="Calibri" panose="020F0502020204030204" pitchFamily="34" charset="0"/>
                          <a:cs typeface="Calibri" panose="020F0502020204030204" pitchFamily="34" charset="0"/>
                        </a:rPr>
                        <a:t>assets/total</a:t>
                      </a:r>
                      <a:r>
                        <a:rPr sz="2000" b="1" spc="-60" dirty="0">
                          <a:solidFill>
                            <a:srgbClr val="203E5F"/>
                          </a:solidFill>
                          <a:latin typeface="Calibri" panose="020F0502020204030204" pitchFamily="34" charset="0"/>
                          <a:cs typeface="Calibri" panose="020F0502020204030204" pitchFamily="34" charset="0"/>
                        </a:rPr>
                        <a:t> </a:t>
                      </a:r>
                      <a:r>
                        <a:rPr sz="2000" b="1" spc="-10" dirty="0">
                          <a:solidFill>
                            <a:srgbClr val="203E5F"/>
                          </a:solidFill>
                          <a:latin typeface="Calibri" panose="020F0502020204030204" pitchFamily="34" charset="0"/>
                          <a:cs typeface="Calibri" panose="020F0502020204030204" pitchFamily="34" charset="0"/>
                        </a:rPr>
                        <a:t>assets</a:t>
                      </a:r>
                      <a:endParaRPr sz="2000" b="1" dirty="0">
                        <a:solidFill>
                          <a:srgbClr val="203E5F"/>
                        </a:solidFill>
                        <a:latin typeface="Calibri" panose="020F0502020204030204" pitchFamily="34" charset="0"/>
                        <a:cs typeface="Calibri" panose="020F0502020204030204" pitchFamily="34" charset="0"/>
                      </a:endParaRPr>
                    </a:p>
                  </a:txBody>
                  <a:tcPr marL="0" marR="0" marT="64769"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185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23495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B0F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1850"/>
                        </a:spcBef>
                      </a:pPr>
                      <a:r>
                        <a:rPr sz="2400" kern="1200" spc="-10" dirty="0">
                          <a:solidFill>
                            <a:schemeClr val="tx1"/>
                          </a:solidFill>
                          <a:latin typeface="Calibri" panose="020F0502020204030204" pitchFamily="34" charset="0"/>
                          <a:ea typeface="+mn-ea"/>
                          <a:cs typeface="Calibri" panose="020F0502020204030204" pitchFamily="34" charset="0"/>
                        </a:rPr>
                        <a:t>Decrease</a:t>
                      </a:r>
                    </a:p>
                  </a:txBody>
                  <a:tcPr marL="0" marR="0" marT="23495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7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1"/>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9"/>
                        </a:spcBef>
                      </a:pPr>
                      <a:endParaRPr sz="2000" b="1" dirty="0">
                        <a:solidFill>
                          <a:srgbClr val="203E5F"/>
                        </a:solidFill>
                        <a:latin typeface="Calibri" panose="020F0502020204030204" pitchFamily="34" charset="0"/>
                        <a:cs typeface="Calibri" panose="020F0502020204030204" pitchFamily="34" charset="0"/>
                      </a:endParaRPr>
                    </a:p>
                    <a:p>
                      <a:pPr marL="88900" marR="90805" lvl="0" indent="0" algn="ctr" defTabSz="914400" eaLnBrk="1" fontAlgn="auto" latinLnBrk="0" hangingPunct="1">
                        <a:lnSpc>
                          <a:spcPct val="66200"/>
                        </a:lnSpc>
                        <a:spcBef>
                          <a:spcPts val="0"/>
                        </a:spcBef>
                        <a:spcAft>
                          <a:spcPts val="0"/>
                        </a:spcAft>
                        <a:buClrTx/>
                        <a:buSzTx/>
                        <a:buFontTx/>
                        <a:buNone/>
                        <a:tabLst/>
                        <a:defRPr/>
                      </a:pPr>
                      <a:r>
                        <a:rPr kumimoji="0" lang="en-US" sz="2000" b="1" i="0" u="none" strike="noStrike" kern="0" cap="none" spc="-1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Current </a:t>
                      </a:r>
                      <a:r>
                        <a:rPr kumimoji="0" lang="en-US" sz="20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assets/total</a:t>
                      </a:r>
                      <a:r>
                        <a:rPr kumimoji="0" lang="en-US" sz="2000" b="1" i="0" u="none" strike="noStrike" kern="0" cap="none" spc="-6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 </a:t>
                      </a:r>
                      <a:r>
                        <a:rPr kumimoji="0" lang="en-US" sz="2000" b="1" i="0" u="none" strike="noStrike" kern="0" cap="none" spc="-1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assets</a:t>
                      </a:r>
                      <a:endParaRPr kumimoji="0" lang="en-US" sz="20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endParaRPr>
                    </a:p>
                  </a:txBody>
                  <a:tcPr marL="0" marR="0" marT="64769"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247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369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2"/>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500"/>
                        </a:spcBef>
                      </a:pPr>
                      <a:endParaRPr kumimoji="0" sz="2000" b="1" i="0" u="none" strike="noStrike" kern="0" cap="none" spc="0" normalizeH="0" baseline="0" dirty="0">
                        <a:ln>
                          <a:noFill/>
                        </a:ln>
                        <a:solidFill>
                          <a:srgbClr val="203E5F"/>
                        </a:solidFill>
                        <a:effectLst/>
                        <a:uLnTx/>
                        <a:uFillTx/>
                        <a:latin typeface="Calibri" panose="020F0502020204030204" pitchFamily="34" charset="0"/>
                        <a:ea typeface="+mn-ea"/>
                        <a:cs typeface="Calibri" panose="020F0502020204030204" pitchFamily="34" charset="0"/>
                      </a:endParaRPr>
                    </a:p>
                    <a:p>
                      <a:pPr marL="88900" marR="155575" algn="ctr">
                        <a:lnSpc>
                          <a:spcPct val="66200"/>
                        </a:lnSpc>
                      </a:pPr>
                      <a:r>
                        <a:rPr kumimoji="0" sz="2000" b="1" i="0" u="none" strike="noStrike" kern="0" cap="none" spc="0" normalizeH="0" baseline="0" dirty="0">
                          <a:ln>
                            <a:noFill/>
                          </a:ln>
                          <a:solidFill>
                            <a:srgbClr val="203E5F"/>
                          </a:solidFill>
                          <a:effectLst/>
                          <a:uLnTx/>
                          <a:uFillTx/>
                          <a:latin typeface="Calibri" panose="020F0502020204030204" pitchFamily="34" charset="0"/>
                          <a:ea typeface="+mn-ea"/>
                          <a:cs typeface="Calibri" panose="020F0502020204030204" pitchFamily="34" charset="0"/>
                        </a:rPr>
                        <a:t>Current liabilities / total assets</a:t>
                      </a:r>
                    </a:p>
                  </a:txBody>
                  <a:tcPr marL="0" marR="0" marT="6350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defTabSz="914400" rtl="0" eaLnBrk="1" latinLnBrk="0" hangingPunct="1">
                        <a:lnSpc>
                          <a:spcPct val="100000"/>
                        </a:lnSpc>
                        <a:spcBef>
                          <a:spcPts val="2470"/>
                        </a:spcBef>
                      </a:pPr>
                      <a:r>
                        <a:rPr sz="2400" kern="1200" spc="-10" dirty="0">
                          <a:solidFill>
                            <a:schemeClr val="tx1"/>
                          </a:solidFill>
                          <a:latin typeface="Calibri" panose="020F0502020204030204" pitchFamily="34" charset="0"/>
                          <a:ea typeface="+mn-ea"/>
                          <a:cs typeface="Calibri" panose="020F0502020204030204" pitchFamily="34" charset="0"/>
                        </a:rPr>
                        <a:t>Increase</a:t>
                      </a: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00AEEF"/>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3"/>
                  </a:ext>
                </a:extLst>
              </a:tr>
              <a:tr h="83554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100000"/>
                        </a:lnSpc>
                        <a:spcBef>
                          <a:spcPts val="680"/>
                        </a:spcBef>
                      </a:pPr>
                      <a:endParaRPr sz="1700" b="1" dirty="0">
                        <a:solidFill>
                          <a:srgbClr val="203E5F"/>
                        </a:solidFill>
                        <a:latin typeface="Calibri" panose="020F0502020204030204" pitchFamily="34" charset="0"/>
                        <a:cs typeface="Calibri" panose="020F0502020204030204" pitchFamily="34" charset="0"/>
                      </a:endParaRPr>
                    </a:p>
                    <a:p>
                      <a:pPr marL="88900" marR="155575" lvl="0" indent="0" algn="ctr" defTabSz="914400" eaLnBrk="1" fontAlgn="auto" latinLnBrk="0" hangingPunct="1">
                        <a:lnSpc>
                          <a:spcPct val="66200"/>
                        </a:lnSpc>
                        <a:spcBef>
                          <a:spcPts val="0"/>
                        </a:spcBef>
                        <a:spcAft>
                          <a:spcPts val="0"/>
                        </a:spcAft>
                        <a:buClrTx/>
                        <a:buSzTx/>
                        <a:buFontTx/>
                        <a:buNone/>
                        <a:tabLst/>
                        <a:defRPr/>
                      </a:pPr>
                      <a:r>
                        <a:rPr kumimoji="0" lang="en-US" sz="1800" b="1" i="0" u="none" strike="noStrike" kern="0" cap="none" spc="0" normalizeH="0" baseline="0" noProof="0" dirty="0">
                          <a:ln>
                            <a:noFill/>
                          </a:ln>
                          <a:solidFill>
                            <a:srgbClr val="203E5F"/>
                          </a:solidFill>
                          <a:effectLst/>
                          <a:uLnTx/>
                          <a:uFillTx/>
                          <a:latin typeface="Calibri" panose="020F0502020204030204" pitchFamily="34" charset="0"/>
                          <a:ea typeface="+mn-ea"/>
                          <a:cs typeface="Calibri" panose="020F0502020204030204" pitchFamily="34" charset="0"/>
                        </a:rPr>
                        <a:t>Current liabilities / total assets</a:t>
                      </a:r>
                    </a:p>
                  </a:txBody>
                  <a:tcPr marL="0" marR="0" marT="8636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90170"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9535"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AC748"/>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8900" algn="ctr">
                        <a:lnSpc>
                          <a:spcPct val="100000"/>
                        </a:lnSpc>
                        <a:spcBef>
                          <a:spcPts val="2460"/>
                        </a:spcBef>
                      </a:pPr>
                      <a:r>
                        <a:rPr sz="2400" spc="-10" dirty="0">
                          <a:latin typeface="Calibri" panose="020F0502020204030204" pitchFamily="34" charset="0"/>
                          <a:cs typeface="Calibri" panose="020F0502020204030204" pitchFamily="34" charset="0"/>
                        </a:rPr>
                        <a:t>Decrease</a:t>
                      </a:r>
                      <a:endParaRPr sz="2400" dirty="0">
                        <a:latin typeface="Calibri" panose="020F0502020204030204" pitchFamily="34" charset="0"/>
                        <a:cs typeface="Calibri" panose="020F0502020204030204" pitchFamily="34" charset="0"/>
                      </a:endParaRPr>
                    </a:p>
                  </a:txBody>
                  <a:tcPr marL="0" marR="0" marT="312420" marB="0">
                    <a:lnL w="3175">
                      <a:solidFill>
                        <a:srgbClr val="FFFFFF"/>
                      </a:solidFill>
                      <a:prstDash val="solid"/>
                    </a:lnL>
                    <a:lnR w="3175">
                      <a:solidFill>
                        <a:srgbClr val="FFFFFF"/>
                      </a:solidFill>
                      <a:prstDash val="solid"/>
                    </a:lnR>
                    <a:lnT w="3175">
                      <a:solidFill>
                        <a:srgbClr val="FFFFFF"/>
                      </a:solidFill>
                      <a:prstDash val="solid"/>
                    </a:lnT>
                    <a:lnB w="3175">
                      <a:solidFill>
                        <a:srgbClr val="FFFFFF"/>
                      </a:solidFill>
                      <a:prstDash val="solid"/>
                    </a:lnB>
                    <a:lnTlToBr w="12700" cmpd="sng">
                      <a:noFill/>
                      <a:prstDash val="solid"/>
                    </a:lnTlToBr>
                    <a:lnBlToTr w="12700" cmpd="sng">
                      <a:noFill/>
                      <a:prstDash val="solid"/>
                    </a:lnBlToT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5005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0575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839398"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617280" y="2307530"/>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39815" y="2679326"/>
            <a:ext cx="3893415" cy="2308324"/>
          </a:xfrm>
          <a:prstGeom prst="rect">
            <a:avLst/>
          </a:prstGeom>
          <a:noFill/>
          <a:ln>
            <a:noFill/>
          </a:ln>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Cash Conversion Cycle:</a:t>
            </a:r>
          </a:p>
          <a:p>
            <a:r>
              <a:rPr lang="en-US" sz="2400" dirty="0">
                <a:latin typeface="Calibri" panose="020F0502020204030204" pitchFamily="34" charset="0"/>
                <a:cs typeface="Calibri" panose="020F0502020204030204" pitchFamily="34" charset="0"/>
              </a:rPr>
              <a:t>Measures the length of time required for a company to convert cash invested in its operations to cash received from its operations.              </a:t>
            </a:r>
          </a:p>
        </p:txBody>
      </p:sp>
      <p:pic>
        <p:nvPicPr>
          <p:cNvPr id="9" name="Picture 8" descr="A diagram of a cash conversion cycle&#10;&#10;Description automatically generated">
            <a:extLst>
              <a:ext uri="{FF2B5EF4-FFF2-40B4-BE49-F238E27FC236}">
                <a16:creationId xmlns:a16="http://schemas.microsoft.com/office/drawing/2014/main" id="{22E6A7BA-F6F0-1575-7EA2-E2CBC2A10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5546" y="1882478"/>
            <a:ext cx="6838895" cy="4139165"/>
          </a:xfrm>
          <a:prstGeom prst="rect">
            <a:avLst/>
          </a:prstGeom>
        </p:spPr>
      </p:pic>
    </p:spTree>
    <p:extLst>
      <p:ext uri="{BB962C8B-B14F-4D97-AF65-F5344CB8AC3E}">
        <p14:creationId xmlns:p14="http://schemas.microsoft.com/office/powerpoint/2010/main" val="3517263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716570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2505"/>
            <a:ext cx="7082589" cy="3539430"/>
          </a:xfrm>
          <a:prstGeom prst="rect">
            <a:avLst/>
          </a:prstGeom>
          <a:noFill/>
          <a:ln>
            <a:noFill/>
          </a:ln>
        </p:spPr>
        <p:txBody>
          <a:bodyPr wrap="square" rtlCol="0">
            <a:spAutoFit/>
          </a:bodyPr>
          <a:lstStyle/>
          <a:p>
            <a:r>
              <a:rPr lang="en-US" sz="2400" b="1" dirty="0">
                <a:solidFill>
                  <a:schemeClr val="accent2"/>
                </a:solidFill>
                <a:latin typeface="Calibri" panose="020F0502020204030204" pitchFamily="34" charset="0"/>
                <a:cs typeface="Calibri" panose="020F0502020204030204" pitchFamily="34" charset="0"/>
              </a:rPr>
              <a:t>Cash Conversion Cycle:</a:t>
            </a:r>
          </a:p>
          <a:p>
            <a:pPr algn="ctr"/>
            <a:r>
              <a:rPr lang="en-US" sz="2400" b="1" dirty="0">
                <a:latin typeface="Calibri" panose="020F0502020204030204" pitchFamily="34" charset="0"/>
                <a:cs typeface="Calibri" panose="020F0502020204030204" pitchFamily="34" charset="0"/>
              </a:rPr>
              <a:t>CCC= OC – APP</a:t>
            </a:r>
          </a:p>
          <a:p>
            <a:pPr algn="ctr"/>
            <a:r>
              <a:rPr lang="en-US" sz="2400" b="1" dirty="0">
                <a:latin typeface="Calibri" panose="020F0502020204030204" pitchFamily="34" charset="0"/>
                <a:cs typeface="Calibri" panose="020F0502020204030204" pitchFamily="34" charset="0"/>
              </a:rPr>
              <a:t>CCC= AAI + ACP – APP</a:t>
            </a:r>
          </a:p>
          <a:p>
            <a:pPr algn="ctr"/>
            <a:endParaRPr lang="en-US" sz="2400" b="1" dirty="0">
              <a:latin typeface="Calibri" panose="020F0502020204030204" pitchFamily="34" charset="0"/>
              <a:cs typeface="Calibri" panose="020F0502020204030204" pitchFamily="34" charset="0"/>
            </a:endParaRPr>
          </a:p>
          <a:p>
            <a:pPr algn="ctr"/>
            <a:r>
              <a:rPr lang="en-US" sz="2400" b="1" dirty="0">
                <a:latin typeface="Calibri" panose="020F0502020204030204" pitchFamily="34" charset="0"/>
                <a:cs typeface="Calibri" panose="020F0502020204030204" pitchFamily="34" charset="0"/>
              </a:rPr>
              <a:t>Operating cycle (OC) = Average Age of Inventory (AAI) + Average Collection Period (ACP)</a:t>
            </a:r>
          </a:p>
          <a:p>
            <a:pPr algn="ctr"/>
            <a:endParaRPr lang="en-US" sz="2400" b="1" dirty="0">
              <a:latin typeface="Calibri" panose="020F0502020204030204" pitchFamily="34" charset="0"/>
              <a:cs typeface="Calibri" panose="020F0502020204030204" pitchFamily="34" charset="0"/>
            </a:endParaRPr>
          </a:p>
          <a:p>
            <a:pPr algn="ctr"/>
            <a:r>
              <a:rPr lang="en-US" sz="2400" b="1" dirty="0">
                <a:latin typeface="Calibri" panose="020F0502020204030204" pitchFamily="34" charset="0"/>
                <a:cs typeface="Calibri" panose="020F0502020204030204" pitchFamily="34" charset="0"/>
              </a:rPr>
              <a:t>Time to pay A/P Average Payment Period (APP)</a:t>
            </a:r>
          </a:p>
          <a:p>
            <a:r>
              <a:rPr lang="en-US" sz="3200" dirty="0"/>
              <a:t>                  </a:t>
            </a:r>
            <a:endParaRPr lang="en-US" sz="3200" dirty="0">
              <a:solidFill>
                <a:srgbClr val="C00000"/>
              </a:solidFill>
              <a:latin typeface="+mj-lt"/>
              <a:cs typeface="Arial" pitchFamily="34" charset="0"/>
            </a:endParaRPr>
          </a:p>
        </p:txBody>
      </p:sp>
      <p:pic>
        <p:nvPicPr>
          <p:cNvPr id="8" name="Picture 7" descr="A napkin with writing on it&#10;&#10;Description automatically generated">
            <a:extLst>
              <a:ext uri="{FF2B5EF4-FFF2-40B4-BE49-F238E27FC236}">
                <a16:creationId xmlns:a16="http://schemas.microsoft.com/office/drawing/2014/main" id="{E11517DD-9C42-7BC5-5E41-9CBD837C99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8466" y="2292388"/>
            <a:ext cx="3014534" cy="3014534"/>
          </a:xfrm>
          <a:prstGeom prst="rect">
            <a:avLst/>
          </a:prstGeom>
        </p:spPr>
      </p:pic>
    </p:spTree>
    <p:extLst>
      <p:ext uri="{BB962C8B-B14F-4D97-AF65-F5344CB8AC3E}">
        <p14:creationId xmlns:p14="http://schemas.microsoft.com/office/powerpoint/2010/main" val="229341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05093"/>
            <a:ext cx="10812720" cy="5383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78198" y="730570"/>
            <a:ext cx="671106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889000" y="4670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86791" y="59349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08114" y="764864"/>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p:cNvSpPr txBox="1"/>
          <p:nvPr/>
        </p:nvSpPr>
        <p:spPr>
          <a:xfrm>
            <a:off x="889000" y="2182505"/>
            <a:ext cx="10541000" cy="646331"/>
          </a:xfrm>
          <a:prstGeom prst="rect">
            <a:avLst/>
          </a:prstGeom>
          <a:noFill/>
        </p:spPr>
        <p:txBody>
          <a:bodyPr wrap="square" rtlCol="0">
            <a:spAutoFit/>
          </a:bodyPr>
          <a:lstStyle/>
          <a:p>
            <a:endParaRPr lang="en-US" sz="2000" dirty="0">
              <a:latin typeface="Alexandria" charset="0"/>
              <a:cs typeface="Alexandria" charset="0"/>
            </a:endParaRPr>
          </a:p>
          <a:p>
            <a:pPr algn="just"/>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8999" y="1587572"/>
            <a:ext cx="9955463" cy="4893647"/>
          </a:xfrm>
          <a:prstGeom prst="rect">
            <a:avLst/>
          </a:prstGeom>
          <a:noFill/>
          <a:ln>
            <a:noFill/>
          </a:ln>
        </p:spPr>
        <p:txBody>
          <a:bodyPr wrap="square" rtlCol="0">
            <a:spAutoFit/>
          </a:bodyPr>
          <a:lstStyle/>
          <a:p>
            <a:r>
              <a:rPr lang="en-US" sz="2400" b="1" dirty="0">
                <a:solidFill>
                  <a:srgbClr val="FF0000"/>
                </a:solidFill>
                <a:latin typeface="Calibri" panose="020F0502020204030204" pitchFamily="34" charset="0"/>
                <a:cs typeface="Calibri" panose="020F0502020204030204" pitchFamily="34" charset="0"/>
              </a:rPr>
              <a:t>Example 1: </a:t>
            </a:r>
            <a:r>
              <a:rPr lang="en-US" sz="2400" dirty="0">
                <a:latin typeface="Calibri" panose="020F0502020204030204" pitchFamily="34" charset="0"/>
                <a:cs typeface="Calibri" panose="020F0502020204030204" pitchFamily="34" charset="0"/>
              </a:rPr>
              <a:t>ABC provides the following information:</a:t>
            </a: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endParaRPr lang="en-US" sz="2400" dirty="0">
              <a:solidFill>
                <a:schemeClr val="accent1">
                  <a:lumMod val="50000"/>
                </a:schemeClr>
              </a:solidFill>
              <a:latin typeface="Calibri" panose="020F0502020204030204" pitchFamily="34" charset="0"/>
              <a:cs typeface="Calibri" panose="020F0502020204030204" pitchFamily="34" charset="0"/>
            </a:endParaRPr>
          </a:p>
          <a:p>
            <a:r>
              <a:rPr lang="en-US" sz="2400" b="1" dirty="0">
                <a:solidFill>
                  <a:schemeClr val="accent1"/>
                </a:solidFill>
                <a:latin typeface="Calibri" panose="020F0502020204030204" pitchFamily="34" charset="0"/>
                <a:cs typeface="Calibri" panose="020F0502020204030204" pitchFamily="34" charset="0"/>
              </a:rPr>
              <a:t>Required: calculate the cash conversation cycle for ABC company</a:t>
            </a:r>
          </a:p>
          <a:p>
            <a:r>
              <a:rPr lang="en-US" sz="2400" b="1" dirty="0">
                <a:solidFill>
                  <a:srgbClr val="00AEEF"/>
                </a:solidFill>
                <a:latin typeface="Calibri" panose="020F0502020204030204" pitchFamily="34" charset="0"/>
                <a:cs typeface="Calibri" panose="020F0502020204030204" pitchFamily="34" charset="0"/>
              </a:rPr>
              <a:t>Solution:</a:t>
            </a:r>
            <a:endParaRPr lang="en-US" sz="2400" b="1" dirty="0">
              <a:solidFill>
                <a:schemeClr val="accent1"/>
              </a:solidFill>
              <a:latin typeface="Calibri" panose="020F0502020204030204" pitchFamily="34" charset="0"/>
              <a:cs typeface="Calibri" panose="020F0502020204030204" pitchFamily="34"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90 + 201 – 208</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83 days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r>
              <a:rPr lang="en-US" sz="2400" dirty="0">
                <a:solidFill>
                  <a:prstClr val="black"/>
                </a:solidFill>
                <a:latin typeface="Calibri" panose="020F0502020204030204" pitchFamily="34" charset="0"/>
                <a:cs typeface="Calibri" panose="020F0502020204030204" pitchFamily="34" charset="0"/>
              </a:rPr>
              <a:t>        </a:t>
            </a:r>
          </a:p>
        </p:txBody>
      </p:sp>
      <p:sp>
        <p:nvSpPr>
          <p:cNvPr id="9" name="TextBox 8">
            <a:extLst>
              <a:ext uri="{FF2B5EF4-FFF2-40B4-BE49-F238E27FC236}">
                <a16:creationId xmlns:a16="http://schemas.microsoft.com/office/drawing/2014/main" id="{7CAA96C1-1650-93A9-E3B7-D5DF869B8E48}"/>
              </a:ext>
            </a:extLst>
          </p:cNvPr>
          <p:cNvSpPr txBox="1"/>
          <p:nvPr/>
        </p:nvSpPr>
        <p:spPr>
          <a:xfrm>
            <a:off x="2986774" y="2102840"/>
            <a:ext cx="5614737" cy="1200329"/>
          </a:xfrm>
          <a:prstGeom prst="rect">
            <a:avLst/>
          </a:prstGeom>
          <a:noFill/>
        </p:spPr>
        <p:txBody>
          <a:bodyPr wrap="square">
            <a:spAutoFit/>
          </a:bodyPr>
          <a:lstStyle/>
          <a:p>
            <a:r>
              <a:rPr lang="en-US" sz="2400" b="1" dirty="0"/>
              <a:t>Average Age of Inventory (AAI)</a:t>
            </a:r>
            <a:r>
              <a:rPr lang="en-US" sz="2400" dirty="0"/>
              <a:t> = 90 days</a:t>
            </a:r>
          </a:p>
          <a:p>
            <a:r>
              <a:rPr lang="en-US" sz="2400" b="1" dirty="0"/>
              <a:t>Average Collection Period (ACP)</a:t>
            </a:r>
            <a:r>
              <a:rPr lang="en-US" sz="2400" dirty="0"/>
              <a:t> = 201 days</a:t>
            </a:r>
          </a:p>
          <a:p>
            <a:r>
              <a:rPr lang="en-US" sz="2400" b="1" dirty="0"/>
              <a:t>Average Payment Period (APP)</a:t>
            </a:r>
            <a:r>
              <a:rPr lang="en-US" sz="2400" dirty="0"/>
              <a:t> = 208 days</a:t>
            </a:r>
            <a:endParaRPr lang="en-EG" sz="2400" dirty="0"/>
          </a:p>
        </p:txBody>
      </p:sp>
    </p:spTree>
    <p:extLst>
      <p:ext uri="{BB962C8B-B14F-4D97-AF65-F5344CB8AC3E}">
        <p14:creationId xmlns:p14="http://schemas.microsoft.com/office/powerpoint/2010/main" val="1798319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A7D9C-CEC3-77C4-FF55-9E84F50F62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E7095E-8E61-7AD0-07C7-162B339EAE6F}"/>
              </a:ext>
            </a:extLst>
          </p:cNvPr>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C115E81-D4DA-498A-836D-85EF68C5F5D1}"/>
              </a:ext>
            </a:extLst>
          </p:cNvPr>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C0493D1E-C30B-600A-E1B5-BF3DF5144B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D8BD2B7-3E1A-B34C-5B9E-1AD4B6B052B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7821E5AE-337D-9E6F-EA44-4F3B29BD1EE0}"/>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448236BF-F6EE-EC4A-C098-0270847BDBB8}"/>
              </a:ext>
            </a:extLst>
          </p:cNvPr>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37BA7E70-40E1-0A18-FFD6-E5D9EDB760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8DA46FE-AE12-17D5-8878-00724D952AB5}"/>
              </a:ext>
            </a:extLst>
          </p:cNvPr>
          <p:cNvSpPr txBox="1"/>
          <p:nvPr/>
        </p:nvSpPr>
        <p:spPr>
          <a:xfrm>
            <a:off x="846050" y="2182505"/>
            <a:ext cx="6548489" cy="34163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 CCC formula is aimed at assessing how efficiently a company is managing its working capital. As with other cash flow calculations, the shorter the cash conversion cycle, the better the company is at selling inventories and recovering cash from these sales while paying suppliers.</a:t>
            </a:r>
          </a:p>
        </p:txBody>
      </p:sp>
      <p:pic>
        <p:nvPicPr>
          <p:cNvPr id="8" name="Picture 7" descr="A hand drawing a diagram on a napkin&#10;&#10;Description automatically generated">
            <a:extLst>
              <a:ext uri="{FF2B5EF4-FFF2-40B4-BE49-F238E27FC236}">
                <a16:creationId xmlns:a16="http://schemas.microsoft.com/office/drawing/2014/main" id="{006FF5CD-3A5D-B5DF-01E7-63F3F28C13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4033411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9000" y="2095405"/>
            <a:ext cx="6734310" cy="341632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endParaRPr lang="en-US" sz="2400" dirty="0">
              <a:solidFill>
                <a:prstClr val="black"/>
              </a:solidFill>
              <a:latin typeface="Calibri" panose="020F0502020204030204" pitchFamily="34" charset="0"/>
              <a:cs typeface="Calibri" panose="020F0502020204030204" pitchFamily="34" charset="0"/>
            </a:endParaRPr>
          </a:p>
          <a:p>
            <a:pPr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 cash conversion cycle should be compared to companies operating in the same industry and conducted on a trend. For example, measuring a company’s conversion cycle to its cycles in previous years can help with gauging whether its working capital management is deteriorating or improving.</a:t>
            </a:r>
          </a:p>
        </p:txBody>
      </p:sp>
      <p:pic>
        <p:nvPicPr>
          <p:cNvPr id="8" name="Picture 7" descr="A hand drawing a diagram on a napkin&#10;&#10;Description automatically generated">
            <a:extLst>
              <a:ext uri="{FF2B5EF4-FFF2-40B4-BE49-F238E27FC236}">
                <a16:creationId xmlns:a16="http://schemas.microsoft.com/office/drawing/2014/main" id="{5149DBBA-EB3E-59F0-8918-23614DEF3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248332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2646D-C009-4ACF-3E01-5B705BBB2D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A7ABF-0B52-A257-318D-C37961D6F6AE}"/>
              </a:ext>
            </a:extLst>
          </p:cNvPr>
          <p:cNvSpPr/>
          <p:nvPr/>
        </p:nvSpPr>
        <p:spPr>
          <a:xfrm>
            <a:off x="617279" y="1685495"/>
            <a:ext cx="11125541"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08FF4DD-07D3-E589-47D1-2DC5B9A524C2}"/>
              </a:ext>
            </a:extLst>
          </p:cNvPr>
          <p:cNvSpPr txBox="1"/>
          <p:nvPr/>
        </p:nvSpPr>
        <p:spPr>
          <a:xfrm>
            <a:off x="2513149" y="1019069"/>
            <a:ext cx="7593377"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a:extLst>
              <a:ext uri="{FF2B5EF4-FFF2-40B4-BE49-F238E27FC236}">
                <a16:creationId xmlns:a16="http://schemas.microsoft.com/office/drawing/2014/main" id="{7E0536BF-7F39-7B25-E55B-DE3F151DBE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3CBCF2B-84E3-94F8-4169-76CCE07688F0}"/>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4EE891DA-0D76-9A84-4728-BC1F6AC3ADC4}"/>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87473DDE-8496-8CD9-A37C-5D4390C2EF99}"/>
              </a:ext>
            </a:extLst>
          </p:cNvPr>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94FE6522-C2D8-C296-46D0-D2DAE1CA4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4A10023-B9A6-6C61-206B-30CFBD0D1B20}"/>
              </a:ext>
            </a:extLst>
          </p:cNvPr>
          <p:cNvSpPr txBox="1"/>
          <p:nvPr/>
        </p:nvSpPr>
        <p:spPr>
          <a:xfrm>
            <a:off x="889000" y="2255954"/>
            <a:ext cx="6408820" cy="3170099"/>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chemeClr val="accent2"/>
                </a:solidFill>
                <a:effectLst/>
                <a:uLnTx/>
                <a:uFillTx/>
                <a:latin typeface="Calibri" panose="020F0502020204030204" pitchFamily="34" charset="0"/>
                <a:cs typeface="Calibri" panose="020F0502020204030204" pitchFamily="34" charset="0"/>
              </a:rPr>
              <a:t>Interpreting the Cash Conversion Cycle</a:t>
            </a:r>
          </a:p>
          <a:p>
            <a:endParaRPr lang="en-US" sz="2400" dirty="0">
              <a:solidFill>
                <a:prstClr val="black"/>
              </a:solidFill>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In addition, comparing the cycle of a company to its competitors can help with determining whether the company’s cash conversion cycle is “normal” compared to industry competitors.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a:ea typeface="+mn-ea"/>
                <a:cs typeface="+mn-cs"/>
              </a:rPr>
              <a:t>                    </a:t>
            </a:r>
            <a:endParaRPr kumimoji="0" lang="en-US" sz="3200" b="0" i="0" u="none" strike="noStrike" kern="1200" cap="none" spc="0" normalizeH="0" baseline="0" noProof="0" dirty="0">
              <a:ln>
                <a:noFill/>
              </a:ln>
              <a:solidFill>
                <a:srgbClr val="C00000"/>
              </a:solidFill>
              <a:effectLst/>
              <a:uLnTx/>
              <a:uFillTx/>
              <a:latin typeface="Calibri Light"/>
              <a:ea typeface="+mn-ea"/>
              <a:cs typeface="Arial" pitchFamily="34" charset="0"/>
            </a:endParaRPr>
          </a:p>
        </p:txBody>
      </p:sp>
      <p:pic>
        <p:nvPicPr>
          <p:cNvPr id="8" name="Picture 7" descr="A hand drawing a diagram on a napkin&#10;&#10;Description automatically generated">
            <a:extLst>
              <a:ext uri="{FF2B5EF4-FFF2-40B4-BE49-F238E27FC236}">
                <a16:creationId xmlns:a16="http://schemas.microsoft.com/office/drawing/2014/main" id="{D140F6FB-BA24-8F8A-A7FE-59F5620422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3310" y="2305564"/>
            <a:ext cx="3963100" cy="3963100"/>
          </a:xfrm>
          <a:prstGeom prst="rect">
            <a:avLst/>
          </a:prstGeom>
        </p:spPr>
      </p:pic>
    </p:spTree>
    <p:extLst>
      <p:ext uri="{BB962C8B-B14F-4D97-AF65-F5344CB8AC3E}">
        <p14:creationId xmlns:p14="http://schemas.microsoft.com/office/powerpoint/2010/main" val="2088603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0274"/>
            <a:ext cx="10350579" cy="4093428"/>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FF0000"/>
                </a:solidFill>
                <a:latin typeface="Calibri" panose="020F0502020204030204" pitchFamily="34" charset="0"/>
                <a:cs typeface="Calibri" panose="020F0502020204030204" pitchFamily="34" charset="0"/>
              </a:rPr>
              <a:t>Example2:</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MAX Company has annual sales of $10 million, cost of goods sold of 75% of sales, and purchases that are 65% of cost of goods sold. MAX has an average age of inventory (AAI) of 60 days, an average collection period (ACP) of 40 days, and an average payment period (APP) of 35 days. (Assume the year has 365 days)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1.Calculate the CCC.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2.Calculate cash resources invested or tied up to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3. How will a5-day reduction in ACP affect the resources invested in the CCC?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spTree>
    <p:extLst>
      <p:ext uri="{BB962C8B-B14F-4D97-AF65-F5344CB8AC3E}">
        <p14:creationId xmlns:p14="http://schemas.microsoft.com/office/powerpoint/2010/main" val="22743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43295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182505"/>
            <a:ext cx="10350579" cy="360098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1.Calculating CCC:</a:t>
            </a:r>
            <a:endParaRPr lang="en-US" sz="2000" dirty="0">
              <a:solidFill>
                <a:prstClr val="black"/>
              </a:solidFill>
              <a:latin typeface="Alexandria"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60 + 40 – 35</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65days</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r>
              <a:rPr lang="en-US" sz="2400" dirty="0">
                <a:solidFill>
                  <a:prstClr val="black"/>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925621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889000" y="2340328"/>
            <a:ext cx="10350579" cy="372409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2)Calculate cash resources invested or tied up to the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accent2"/>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Inventory = Cost of goods sold × AAI /365 =      $ Inventory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 Accounts receivable = Sales × ACP /365 =          + $ A/R</a:t>
            </a:r>
            <a:br>
              <a:rPr lang="en-US" sz="2400" b="1" dirty="0">
                <a:solidFill>
                  <a:srgbClr val="00AEEF"/>
                </a:solidFill>
                <a:latin typeface="Calibri" panose="020F0502020204030204" pitchFamily="34" charset="0"/>
                <a:cs typeface="Calibri" panose="020F0502020204030204" pitchFamily="34" charset="0"/>
              </a:rPr>
            </a:br>
            <a:endParaRPr lang="en-US" sz="2400" b="1" dirty="0">
              <a:solidFill>
                <a:srgbClr val="00AEEF"/>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-Accounts payable = Purchases × APP 365 =           - $ A/P</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____________________________________________________</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Total Resources Invested in the cash conversion cycle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p:txBody>
      </p:sp>
    </p:spTree>
    <p:extLst>
      <p:ext uri="{BB962C8B-B14F-4D97-AF65-F5344CB8AC3E}">
        <p14:creationId xmlns:p14="http://schemas.microsoft.com/office/powerpoint/2010/main" val="2307423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617280" y="2000139"/>
            <a:ext cx="10350579" cy="4216539"/>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ED7D31"/>
              </a:solidFill>
              <a:effectLst/>
              <a:uLnTx/>
              <a:uFillTx/>
              <a:latin typeface="Alexandria"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2000" dirty="0">
                <a:solidFill>
                  <a:prstClr val="black"/>
                </a:solidFill>
                <a:latin typeface="Alexandria" charset="0"/>
              </a:rPr>
            </a:b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graphicFrame>
        <p:nvGraphicFramePr>
          <p:cNvPr id="4" name="Table 2">
            <a:extLst>
              <a:ext uri="{FF2B5EF4-FFF2-40B4-BE49-F238E27FC236}">
                <a16:creationId xmlns:a16="http://schemas.microsoft.com/office/drawing/2014/main" id="{9D08907C-B7AE-67FE-A7D6-540533EC00C3}"/>
              </a:ext>
            </a:extLst>
          </p:cNvPr>
          <p:cNvGraphicFramePr>
            <a:graphicFrameLocks noGrp="1"/>
          </p:cNvGraphicFramePr>
          <p:nvPr>
            <p:extLst>
              <p:ext uri="{D42A27DB-BD31-4B8C-83A1-F6EECF244321}">
                <p14:modId xmlns:p14="http://schemas.microsoft.com/office/powerpoint/2010/main" val="4155645570"/>
              </p:ext>
            </p:extLst>
          </p:nvPr>
        </p:nvGraphicFramePr>
        <p:xfrm>
          <a:off x="1387642" y="2399878"/>
          <a:ext cx="9416715" cy="3563076"/>
        </p:xfrm>
        <a:graphic>
          <a:graphicData uri="http://schemas.openxmlformats.org/drawingml/2006/table">
            <a:tbl>
              <a:tblPr firstRow="1" bandRow="1">
                <a:tableStyleId>{3B4B98B0-60AC-42C2-AFA5-B58CD77FA1E5}</a:tableStyleId>
              </a:tblPr>
              <a:tblGrid>
                <a:gridCol w="3138905">
                  <a:extLst>
                    <a:ext uri="{9D8B030D-6E8A-4147-A177-3AD203B41FA5}">
                      <a16:colId xmlns:a16="http://schemas.microsoft.com/office/drawing/2014/main" val="2021969622"/>
                    </a:ext>
                  </a:extLst>
                </a:gridCol>
                <a:gridCol w="3811041">
                  <a:extLst>
                    <a:ext uri="{9D8B030D-6E8A-4147-A177-3AD203B41FA5}">
                      <a16:colId xmlns:a16="http://schemas.microsoft.com/office/drawing/2014/main" val="4277392126"/>
                    </a:ext>
                  </a:extLst>
                </a:gridCol>
                <a:gridCol w="2466769">
                  <a:extLst>
                    <a:ext uri="{9D8B030D-6E8A-4147-A177-3AD203B41FA5}">
                      <a16:colId xmlns:a16="http://schemas.microsoft.com/office/drawing/2014/main" val="1225472856"/>
                    </a:ext>
                  </a:extLst>
                </a:gridCol>
              </a:tblGrid>
              <a:tr h="890769">
                <a:tc>
                  <a:txBody>
                    <a:bodyPr/>
                    <a:lstStyle/>
                    <a:p>
                      <a:pPr algn="ctr"/>
                      <a:r>
                        <a:rPr lang="en-US" sz="2000" dirty="0">
                          <a:solidFill>
                            <a:schemeClr val="tx1"/>
                          </a:solidFill>
                        </a:rPr>
                        <a:t>Inventory</a:t>
                      </a:r>
                      <a:r>
                        <a:rPr lang="ar-EG" sz="2000" dirty="0">
                          <a:solidFill>
                            <a:schemeClr val="tx1"/>
                          </a:solidFill>
                        </a:rPr>
                        <a:t>      </a:t>
                      </a:r>
                      <a:r>
                        <a:rPr lang="ar-EG" dirty="0">
                          <a:solidFill>
                            <a:schemeClr val="tx1"/>
                          </a:solidFill>
                        </a:rPr>
                        <a:t>   =</a:t>
                      </a:r>
                      <a:endParaRPr lang="en-US" dirty="0">
                        <a:solidFill>
                          <a:schemeClr val="tx1"/>
                        </a:solidFill>
                      </a:endParaRPr>
                    </a:p>
                  </a:txBody>
                  <a:tcPr/>
                </a:tc>
                <a:tc>
                  <a:txBody>
                    <a:bodyPr/>
                    <a:lstStyle/>
                    <a:p>
                      <a:pPr algn="ctr"/>
                      <a:r>
                        <a:rPr lang="en-US" b="1" dirty="0">
                          <a:solidFill>
                            <a:schemeClr val="tx1"/>
                          </a:solidFill>
                        </a:rPr>
                        <a:t>(10,000,000*0.75) * 60/365</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$ 1,232,877</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1049266952"/>
                  </a:ext>
                </a:extLst>
              </a:tr>
              <a:tr h="890769">
                <a:tc>
                  <a:txBody>
                    <a:bodyPr/>
                    <a:lstStyle/>
                    <a:p>
                      <a:pPr algn="ctr"/>
                      <a:r>
                        <a:rPr lang="en-US" sz="2000" b="1" kern="1200" dirty="0">
                          <a:solidFill>
                            <a:schemeClr val="tx1"/>
                          </a:solidFill>
                        </a:rPr>
                        <a:t>+A/R</a:t>
                      </a:r>
                      <a:endParaRPr lang="en-US" sz="2000" b="1" kern="1200" dirty="0">
                        <a:solidFill>
                          <a:schemeClr val="tx1"/>
                        </a:solidFill>
                        <a:latin typeface="+mn-lt"/>
                        <a:ea typeface="+mn-ea"/>
                        <a:cs typeface="+mn-cs"/>
                      </a:endParaRPr>
                    </a:p>
                  </a:txBody>
                  <a:tcPr/>
                </a:tc>
                <a:tc>
                  <a:txBody>
                    <a:bodyPr/>
                    <a:lstStyle/>
                    <a:p>
                      <a:pPr algn="ctr"/>
                      <a:r>
                        <a:rPr lang="en-US" b="1" dirty="0">
                          <a:solidFill>
                            <a:schemeClr val="tx1"/>
                          </a:solidFill>
                        </a:rPr>
                        <a:t>10,000,000 * 40/365</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$ 1,095,890</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3909488736"/>
                  </a:ext>
                </a:extLst>
              </a:tr>
              <a:tr h="890769">
                <a:tc>
                  <a:txBody>
                    <a:bodyPr/>
                    <a:lstStyle/>
                    <a:p>
                      <a:pPr algn="ctr"/>
                      <a:r>
                        <a:rPr lang="en-US" sz="2000" b="1" kern="1200" dirty="0">
                          <a:solidFill>
                            <a:schemeClr val="tx1"/>
                          </a:solidFill>
                        </a:rPr>
                        <a:t>-A/P</a:t>
                      </a:r>
                      <a:endParaRPr lang="en-US" sz="2000" b="1" kern="1200" dirty="0">
                        <a:solidFill>
                          <a:schemeClr val="tx1"/>
                        </a:solidFill>
                        <a:latin typeface="+mn-lt"/>
                        <a:ea typeface="+mn-ea"/>
                        <a:cs typeface="+mn-cs"/>
                      </a:endParaRPr>
                    </a:p>
                  </a:txBody>
                  <a:tcPr/>
                </a:tc>
                <a:tc>
                  <a:txBody>
                    <a:bodyPr/>
                    <a:lstStyle/>
                    <a:p>
                      <a:pPr algn="ctr"/>
                      <a:r>
                        <a:rPr lang="en-US" b="1" dirty="0">
                          <a:solidFill>
                            <a:schemeClr val="tx1"/>
                          </a:solidFill>
                        </a:rPr>
                        <a:t>(10,000,000*0.75*0.65) *35/365 </a:t>
                      </a:r>
                      <a:endParaRPr lang="en-US" b="1" dirty="0">
                        <a:solidFill>
                          <a:schemeClr val="tx1"/>
                        </a:solidFill>
                        <a:latin typeface="Amasis MT Pro Medium" panose="02040604050005020304" pitchFamily="18" charset="0"/>
                      </a:endParaRPr>
                    </a:p>
                  </a:txBody>
                  <a:tcPr/>
                </a:tc>
                <a:tc>
                  <a:txBody>
                    <a:bodyPr/>
                    <a:lstStyle/>
                    <a:p>
                      <a:pPr algn="ctr"/>
                      <a:r>
                        <a:rPr lang="en-US" sz="2400" b="1" kern="1200" dirty="0">
                          <a:solidFill>
                            <a:srgbClr val="002060"/>
                          </a:solidFill>
                        </a:rPr>
                        <a:t>-  $ 467,466</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2228098847"/>
                  </a:ext>
                </a:extLst>
              </a:tr>
              <a:tr h="890769">
                <a:tc gridSpan="2">
                  <a:txBody>
                    <a:bodyPr/>
                    <a:lstStyle/>
                    <a:p>
                      <a:pPr algn="ctr"/>
                      <a:r>
                        <a:rPr lang="en-US" sz="2400" b="1" kern="1200" dirty="0">
                          <a:solidFill>
                            <a:srgbClr val="FF0000"/>
                          </a:solidFill>
                        </a:rPr>
                        <a:t>Total Resources Invested in the cash conversion cycle</a:t>
                      </a:r>
                      <a:endParaRPr lang="en-US" sz="2400" b="1" kern="1200" dirty="0">
                        <a:solidFill>
                          <a:srgbClr val="FF0000"/>
                        </a:solidFill>
                        <a:latin typeface="Amasis MT Pro Medium" panose="02040604050005020304" pitchFamily="18" charset="0"/>
                        <a:ea typeface="+mn-ea"/>
                        <a:cs typeface="+mn-cs"/>
                      </a:endParaRPr>
                    </a:p>
                  </a:txBody>
                  <a:tcPr/>
                </a:tc>
                <a:tc hMerge="1">
                  <a:txBody>
                    <a:bodyPr/>
                    <a:lstStyle/>
                    <a:p>
                      <a:endParaRPr lang="en-US" dirty="0"/>
                    </a:p>
                  </a:txBody>
                  <a:tcPr/>
                </a:tc>
                <a:tc>
                  <a:txBody>
                    <a:bodyPr/>
                    <a:lstStyle/>
                    <a:p>
                      <a:pPr algn="ctr"/>
                      <a:r>
                        <a:rPr lang="en-US" sz="2400" b="1" kern="1200" dirty="0">
                          <a:solidFill>
                            <a:srgbClr val="002060"/>
                          </a:solidFill>
                        </a:rPr>
                        <a:t>$ 1,861,301</a:t>
                      </a:r>
                      <a:endParaRPr lang="en-US" sz="2400" b="1" kern="1200" dirty="0">
                        <a:solidFill>
                          <a:srgbClr val="002060"/>
                        </a:solidFill>
                        <a:latin typeface="Amasis MT Pro Medium" panose="02040604050005020304" pitchFamily="18" charset="0"/>
                        <a:ea typeface="+mn-ea"/>
                        <a:cs typeface="+mn-cs"/>
                      </a:endParaRPr>
                    </a:p>
                  </a:txBody>
                  <a:tcPr/>
                </a:tc>
                <a:extLst>
                  <a:ext uri="{0D108BD9-81ED-4DB2-BD59-A6C34878D82A}">
                    <a16:rowId xmlns:a16="http://schemas.microsoft.com/office/drawing/2014/main" val="1529817445"/>
                  </a:ext>
                </a:extLst>
              </a:tr>
            </a:tbl>
          </a:graphicData>
        </a:graphic>
      </p:graphicFrame>
    </p:spTree>
    <p:extLst>
      <p:ext uri="{BB962C8B-B14F-4D97-AF65-F5344CB8AC3E}">
        <p14:creationId xmlns:p14="http://schemas.microsoft.com/office/powerpoint/2010/main" val="2324439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984210" y="2050054"/>
            <a:ext cx="10350579"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3. How will a5-day reduction in ACP affect the resources invested in the CCC?</a:t>
            </a:r>
            <a:r>
              <a:rPr lang="en-US" sz="2000" dirty="0">
                <a:solidFill>
                  <a:prstClr val="black"/>
                </a:solidFill>
                <a:latin typeface="Alexandria" charset="0"/>
              </a:rPr>
              <a:t>                 </a:t>
            </a:r>
          </a:p>
        </p:txBody>
      </p:sp>
      <p:pic>
        <p:nvPicPr>
          <p:cNvPr id="8" name="Picture 7">
            <a:extLst>
              <a:ext uri="{FF2B5EF4-FFF2-40B4-BE49-F238E27FC236}">
                <a16:creationId xmlns:a16="http://schemas.microsoft.com/office/drawing/2014/main" id="{73D4C92E-7299-B915-9B06-76CB6EF40389}"/>
              </a:ext>
            </a:extLst>
          </p:cNvPr>
          <p:cNvPicPr>
            <a:picLocks noChangeAspect="1"/>
          </p:cNvPicPr>
          <p:nvPr/>
        </p:nvPicPr>
        <p:blipFill>
          <a:blip r:embed="rId3"/>
          <a:stretch>
            <a:fillRect/>
          </a:stretch>
        </p:blipFill>
        <p:spPr>
          <a:xfrm>
            <a:off x="1620253" y="2493768"/>
            <a:ext cx="8791073" cy="2744997"/>
          </a:xfrm>
          <a:prstGeom prst="rect">
            <a:avLst/>
          </a:prstGeom>
        </p:spPr>
      </p:pic>
      <p:sp>
        <p:nvSpPr>
          <p:cNvPr id="4" name="TextBox 3">
            <a:extLst>
              <a:ext uri="{FF2B5EF4-FFF2-40B4-BE49-F238E27FC236}">
                <a16:creationId xmlns:a16="http://schemas.microsoft.com/office/drawing/2014/main" id="{22D37571-CA04-41A6-BE5C-CE507B51E391}"/>
              </a:ext>
            </a:extLst>
          </p:cNvPr>
          <p:cNvSpPr txBox="1"/>
          <p:nvPr/>
        </p:nvSpPr>
        <p:spPr>
          <a:xfrm>
            <a:off x="889000" y="5238766"/>
            <a:ext cx="10350579" cy="1200329"/>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Reduced A/R resources = 1,095,890-958,904  =   $ 136,986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5-day reduction in ACP will reduce resources invested in accounts receivable and will reduce resources invested in the CCC</a:t>
            </a:r>
          </a:p>
        </p:txBody>
      </p:sp>
    </p:spTree>
    <p:extLst>
      <p:ext uri="{BB962C8B-B14F-4D97-AF65-F5344CB8AC3E}">
        <p14:creationId xmlns:p14="http://schemas.microsoft.com/office/powerpoint/2010/main" val="692443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691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32066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763096" y="2063406"/>
            <a:ext cx="8085701" cy="4382418"/>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ED7D31"/>
                </a:solidFill>
                <a:effectLst/>
                <a:uLnTx/>
                <a:uFillTx/>
                <a:latin typeface="Calibri" panose="020F0502020204030204" pitchFamily="34" charset="0"/>
                <a:cs typeface="Calibri" panose="020F0502020204030204" pitchFamily="34" charset="0"/>
              </a:rPr>
              <a:t>Funding Requirements for Cash Conversion Cycle</a:t>
            </a:r>
          </a:p>
          <a:p>
            <a:pPr marL="350520" marR="5080" indent="-337820">
              <a:lnSpc>
                <a:spcPct val="149900"/>
              </a:lnSpc>
              <a:spcBef>
                <a:spcPts val="1420"/>
              </a:spcBef>
            </a:pPr>
            <a:r>
              <a:rPr lang="en-US" sz="2400" dirty="0">
                <a:latin typeface="Calibri" panose="020F0502020204030204" pitchFamily="34" charset="0"/>
                <a:cs typeface="Calibri" panose="020F0502020204030204" pitchFamily="34" charset="0"/>
              </a:rPr>
              <a:t>     </a:t>
            </a:r>
            <a:r>
              <a:rPr sz="2400" dirty="0">
                <a:latin typeface="Calibri" panose="020F0502020204030204" pitchFamily="34" charset="0"/>
                <a:cs typeface="Calibri" panose="020F0502020204030204" pitchFamily="34" charset="0"/>
              </a:rPr>
              <a:t>If the firm’s sales are </a:t>
            </a:r>
            <a:r>
              <a:rPr sz="2400" b="1" dirty="0">
                <a:solidFill>
                  <a:schemeClr val="accent2"/>
                </a:solidFill>
                <a:latin typeface="Calibri" panose="020F0502020204030204" pitchFamily="34" charset="0"/>
                <a:cs typeface="Calibri" panose="020F0502020204030204" pitchFamily="34" charset="0"/>
              </a:rPr>
              <a:t>constant</a:t>
            </a:r>
            <a:r>
              <a:rPr sz="2400" dirty="0">
                <a:latin typeface="Calibri" panose="020F0502020204030204" pitchFamily="34" charset="0"/>
                <a:cs typeface="Calibri" panose="020F0502020204030204" pitchFamily="34" charset="0"/>
              </a:rPr>
              <a:t>, then its </a:t>
            </a:r>
            <a:r>
              <a:rPr sz="2400" b="1" dirty="0">
                <a:solidFill>
                  <a:schemeClr val="accent1"/>
                </a:solidFill>
                <a:latin typeface="Calibri" panose="020F0502020204030204" pitchFamily="34" charset="0"/>
                <a:cs typeface="Calibri" panose="020F0502020204030204" pitchFamily="34" charset="0"/>
              </a:rPr>
              <a:t>investment in operating </a:t>
            </a:r>
            <a:r>
              <a:rPr sz="2400" b="1" dirty="0">
                <a:solidFill>
                  <a:schemeClr val="accent5"/>
                </a:solidFill>
                <a:latin typeface="Calibri" panose="020F0502020204030204" pitchFamily="34" charset="0"/>
                <a:cs typeface="Calibri" panose="020F0502020204030204" pitchFamily="34" charset="0"/>
              </a:rPr>
              <a:t>assets should</a:t>
            </a:r>
            <a:r>
              <a:rPr lang="en-US" sz="2400" b="1" dirty="0">
                <a:solidFill>
                  <a:schemeClr val="accent5"/>
                </a:solidFill>
                <a:latin typeface="Calibri" panose="020F0502020204030204" pitchFamily="34" charset="0"/>
                <a:cs typeface="Calibri" panose="020F0502020204030204" pitchFamily="34" charset="0"/>
              </a:rPr>
              <a:t> </a:t>
            </a:r>
            <a:r>
              <a:rPr sz="2400" b="1" dirty="0">
                <a:solidFill>
                  <a:schemeClr val="accent5"/>
                </a:solidFill>
                <a:latin typeface="Calibri" panose="020F0502020204030204" pitchFamily="34" charset="0"/>
                <a:cs typeface="Calibri" panose="020F0502020204030204" pitchFamily="34" charset="0"/>
              </a:rPr>
              <a:t>also be constant</a:t>
            </a:r>
            <a:r>
              <a:rPr sz="2400" dirty="0">
                <a:latin typeface="Calibri" panose="020F0502020204030204" pitchFamily="34" charset="0"/>
                <a:cs typeface="Calibri" panose="020F0502020204030204" pitchFamily="34" charset="0"/>
              </a:rPr>
              <a:t>, and the firm will have only a </a:t>
            </a:r>
            <a:r>
              <a:rPr sz="2400" dirty="0">
                <a:highlight>
                  <a:srgbClr val="FFFF00"/>
                </a:highlight>
                <a:latin typeface="Calibri" panose="020F0502020204030204" pitchFamily="34" charset="0"/>
                <a:cs typeface="Calibri" panose="020F0502020204030204" pitchFamily="34" charset="0"/>
              </a:rPr>
              <a:t>permanent funding requirement.</a:t>
            </a:r>
            <a:r>
              <a:rPr sz="2400" dirty="0">
                <a:latin typeface="Calibri" panose="020F0502020204030204" pitchFamily="34" charset="0"/>
                <a:cs typeface="Calibri" panose="020F0502020204030204" pitchFamily="34" charset="0"/>
              </a:rPr>
              <a:t> If the firm’s sales are </a:t>
            </a:r>
            <a:r>
              <a:rPr sz="2400" b="1" dirty="0">
                <a:solidFill>
                  <a:schemeClr val="accent2"/>
                </a:solidFill>
                <a:latin typeface="Calibri" panose="020F0502020204030204" pitchFamily="34" charset="0"/>
                <a:cs typeface="Calibri" panose="020F0502020204030204" pitchFamily="34" charset="0"/>
              </a:rPr>
              <a:t>cyclic</a:t>
            </a:r>
            <a:r>
              <a:rPr sz="2400" dirty="0">
                <a:latin typeface="Calibri" panose="020F0502020204030204" pitchFamily="34" charset="0"/>
                <a:cs typeface="Calibri" panose="020F0502020204030204" pitchFamily="34" charset="0"/>
              </a:rPr>
              <a:t>, then </a:t>
            </a:r>
            <a:r>
              <a:rPr sz="2400" b="1" dirty="0">
                <a:solidFill>
                  <a:schemeClr val="accent1"/>
                </a:solidFill>
                <a:latin typeface="Calibri" panose="020F0502020204030204" pitchFamily="34" charset="0"/>
                <a:cs typeface="Calibri" panose="020F0502020204030204" pitchFamily="34" charset="0"/>
              </a:rPr>
              <a:t>its investment in operating assets will vary over time with its sales cycles</a:t>
            </a:r>
            <a:r>
              <a:rPr sz="2400" dirty="0">
                <a:latin typeface="Calibri" panose="020F0502020204030204" pitchFamily="34" charset="0"/>
                <a:cs typeface="Calibri" panose="020F0502020204030204" pitchFamily="34" charset="0"/>
              </a:rPr>
              <a:t>, and the firm will have </a:t>
            </a:r>
            <a:r>
              <a:rPr sz="2400" dirty="0">
                <a:highlight>
                  <a:srgbClr val="FFFF00"/>
                </a:highlight>
                <a:latin typeface="Calibri" panose="020F0502020204030204" pitchFamily="34" charset="0"/>
                <a:cs typeface="Calibri" panose="020F0502020204030204" pitchFamily="34" charset="0"/>
              </a:rPr>
              <a:t>seasonal funding requirements </a:t>
            </a:r>
            <a:r>
              <a:rPr sz="2400" dirty="0">
                <a:latin typeface="Calibri" panose="020F0502020204030204" pitchFamily="34" charset="0"/>
                <a:cs typeface="Calibri" panose="020F0502020204030204" pitchFamily="34" charset="0"/>
              </a:rPr>
              <a:t>in addition to the permanent funding required for its minimum investment in operating assets.</a:t>
            </a:r>
          </a:p>
        </p:txBody>
      </p:sp>
      <p:pic>
        <p:nvPicPr>
          <p:cNvPr id="8" name="Picture 7" descr="A diagram of a diagram of a cash conversion cycle&#10;&#10;AI-generated content may be incorrect.">
            <a:extLst>
              <a:ext uri="{FF2B5EF4-FFF2-40B4-BE49-F238E27FC236}">
                <a16:creationId xmlns:a16="http://schemas.microsoft.com/office/drawing/2014/main" id="{60299C77-3039-D192-A171-6CB2BE43B1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74701" y="2438400"/>
            <a:ext cx="2784791" cy="3829049"/>
          </a:xfrm>
          <a:prstGeom prst="rect">
            <a:avLst/>
          </a:prstGeom>
        </p:spPr>
      </p:pic>
    </p:spTree>
    <p:extLst>
      <p:ext uri="{BB962C8B-B14F-4D97-AF65-F5344CB8AC3E}">
        <p14:creationId xmlns:p14="http://schemas.microsoft.com/office/powerpoint/2010/main" val="265771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197714"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Cash Conversion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326332"/>
            <a:ext cx="10350579" cy="3477875"/>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chemeClr val="accent2"/>
                </a:solidFill>
                <a:latin typeface="Alexandria" charset="0"/>
              </a:rPr>
              <a:t>Funding Requirements for Cash Conversion Cycle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chemeClr val="accent2"/>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solidFill>
                <a:srgbClr val="00AEEF"/>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2000" dirty="0">
                <a:solidFill>
                  <a:prstClr val="black"/>
                </a:solidFill>
                <a:latin typeface="Alexandria" charset="0"/>
              </a:rPr>
            </a:b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pic>
        <p:nvPicPr>
          <p:cNvPr id="8" name="Picture 7">
            <a:extLst>
              <a:ext uri="{FF2B5EF4-FFF2-40B4-BE49-F238E27FC236}">
                <a16:creationId xmlns:a16="http://schemas.microsoft.com/office/drawing/2014/main" id="{2A1E82CF-633D-931C-FE36-B722260FB803}"/>
              </a:ext>
            </a:extLst>
          </p:cNvPr>
          <p:cNvPicPr>
            <a:picLocks noChangeAspect="1"/>
          </p:cNvPicPr>
          <p:nvPr/>
        </p:nvPicPr>
        <p:blipFill>
          <a:blip r:embed="rId3"/>
          <a:stretch>
            <a:fillRect/>
          </a:stretch>
        </p:blipFill>
        <p:spPr>
          <a:xfrm>
            <a:off x="1509502" y="3076482"/>
            <a:ext cx="8169348" cy="1627773"/>
          </a:xfrm>
          <a:prstGeom prst="rect">
            <a:avLst/>
          </a:prstGeom>
        </p:spPr>
      </p:pic>
    </p:spTree>
    <p:extLst>
      <p:ext uri="{BB962C8B-B14F-4D97-AF65-F5344CB8AC3E}">
        <p14:creationId xmlns:p14="http://schemas.microsoft.com/office/powerpoint/2010/main" val="3625465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9376390" cy="3920817"/>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srgbClr val="FF0000"/>
                </a:solidFill>
                <a:latin typeface="Calibri" panose="020F0502020204030204" pitchFamily="34" charset="0"/>
                <a:cs typeface="Calibri" panose="020F0502020204030204" pitchFamily="34" charset="0"/>
              </a:rPr>
              <a:t>  </a:t>
            </a:r>
            <a:r>
              <a:rPr lang="en-US" sz="2400" b="1" dirty="0">
                <a:solidFill>
                  <a:srgbClr val="FF0000"/>
                </a:solidFill>
                <a:latin typeface="Calibri" panose="020F0502020204030204" pitchFamily="34" charset="0"/>
                <a:cs typeface="Calibri" panose="020F0502020204030204" pitchFamily="34" charset="0"/>
              </a:rPr>
              <a:t>Example3: </a:t>
            </a:r>
          </a:p>
          <a:p>
            <a:pPr marL="350520" marR="5080" indent="-337820">
              <a:lnSpc>
                <a:spcPct val="149900"/>
              </a:lnSpc>
              <a:spcBef>
                <a:spcPts val="1420"/>
              </a:spcBef>
            </a:pPr>
            <a:r>
              <a:rPr lang="en-US" sz="2400" dirty="0">
                <a:latin typeface="Calibri" panose="020F0502020204030204" pitchFamily="34" charset="0"/>
                <a:cs typeface="Calibri" panose="020F0502020204030204" pitchFamily="34" charset="0"/>
              </a:rPr>
              <a:t>     ABC Company holds, on average </a:t>
            </a:r>
            <a:r>
              <a:rPr lang="en-US" sz="2400" b="1" dirty="0">
                <a:solidFill>
                  <a:schemeClr val="accent1"/>
                </a:solidFill>
                <a:latin typeface="Calibri" panose="020F0502020204030204" pitchFamily="34" charset="0"/>
                <a:cs typeface="Calibri" panose="020F0502020204030204" pitchFamily="34" charset="0"/>
              </a:rPr>
              <a:t>$50,000 in cash </a:t>
            </a:r>
            <a:r>
              <a:rPr lang="en-US" sz="2400" dirty="0">
                <a:latin typeface="Calibri" panose="020F0502020204030204" pitchFamily="34" charset="0"/>
                <a:cs typeface="Calibri" panose="020F0502020204030204" pitchFamily="34" charset="0"/>
              </a:rPr>
              <a:t>and marketable securities, </a:t>
            </a:r>
            <a:r>
              <a:rPr lang="en-US" sz="2400" b="1" dirty="0">
                <a:solidFill>
                  <a:schemeClr val="accent1"/>
                </a:solidFill>
                <a:latin typeface="Calibri" panose="020F0502020204030204" pitchFamily="34" charset="0"/>
                <a:cs typeface="Calibri" panose="020F0502020204030204" pitchFamily="34" charset="0"/>
              </a:rPr>
              <a:t>$1,250,000 in inventory</a:t>
            </a:r>
            <a:r>
              <a:rPr lang="en-US" sz="2400" dirty="0">
                <a:latin typeface="Calibri" panose="020F0502020204030204" pitchFamily="34" charset="0"/>
                <a:cs typeface="Calibri" panose="020F0502020204030204" pitchFamily="34" charset="0"/>
              </a:rPr>
              <a:t>, and </a:t>
            </a:r>
            <a:r>
              <a:rPr lang="en-US" sz="2400" b="1" dirty="0">
                <a:solidFill>
                  <a:schemeClr val="accent1"/>
                </a:solidFill>
                <a:latin typeface="Calibri" panose="020F0502020204030204" pitchFamily="34" charset="0"/>
                <a:cs typeface="Calibri" panose="020F0502020204030204" pitchFamily="34" charset="0"/>
              </a:rPr>
              <a:t>$750,000 in accounts receivable</a:t>
            </a:r>
            <a:r>
              <a:rPr lang="en-US" sz="2400" dirty="0">
                <a:latin typeface="Calibri" panose="020F0502020204030204" pitchFamily="34" charset="0"/>
                <a:cs typeface="Calibri" panose="020F0502020204030204" pitchFamily="34" charset="0"/>
              </a:rPr>
              <a:t>. ABC’S </a:t>
            </a:r>
            <a:r>
              <a:rPr lang="en-US" sz="2400" dirty="0">
                <a:highlight>
                  <a:srgbClr val="F58221"/>
                </a:highlight>
                <a:latin typeface="Calibri" panose="020F0502020204030204" pitchFamily="34" charset="0"/>
                <a:cs typeface="Calibri" panose="020F0502020204030204" pitchFamily="34" charset="0"/>
              </a:rPr>
              <a:t>business is very stable </a:t>
            </a:r>
            <a:r>
              <a:rPr lang="en-US" sz="2400" dirty="0">
                <a:latin typeface="Calibri" panose="020F0502020204030204" pitchFamily="34" charset="0"/>
                <a:cs typeface="Calibri" panose="020F0502020204030204" pitchFamily="34" charset="0"/>
              </a:rPr>
              <a:t>over time, so its operating assets can be viewed as </a:t>
            </a:r>
            <a:r>
              <a:rPr lang="en-US" sz="2400" dirty="0">
                <a:highlight>
                  <a:srgbClr val="00AEEF"/>
                </a:highlight>
                <a:latin typeface="Calibri" panose="020F0502020204030204" pitchFamily="34" charset="0"/>
                <a:cs typeface="Calibri" panose="020F0502020204030204" pitchFamily="34" charset="0"/>
              </a:rPr>
              <a:t>permanent. </a:t>
            </a:r>
            <a:r>
              <a:rPr lang="en-US" sz="2400" dirty="0">
                <a:latin typeface="Calibri" panose="020F0502020204030204" pitchFamily="34" charset="0"/>
                <a:cs typeface="Calibri" panose="020F0502020204030204" pitchFamily="34" charset="0"/>
              </a:rPr>
              <a:t>In addition, ABC’S </a:t>
            </a:r>
            <a:r>
              <a:rPr lang="en-US" sz="2400" b="1" dirty="0">
                <a:solidFill>
                  <a:schemeClr val="accent1"/>
                </a:solidFill>
                <a:latin typeface="Calibri" panose="020F0502020204030204" pitchFamily="34" charset="0"/>
                <a:cs typeface="Calibri" panose="020F0502020204030204" pitchFamily="34" charset="0"/>
              </a:rPr>
              <a:t>accounts payable of $425,000 </a:t>
            </a:r>
            <a:r>
              <a:rPr lang="en-US" sz="2400" dirty="0">
                <a:latin typeface="Calibri" panose="020F0502020204030204" pitchFamily="34" charset="0"/>
                <a:cs typeface="Calibri" panose="020F0502020204030204" pitchFamily="34" charset="0"/>
              </a:rPr>
              <a:t>are stable over time.</a:t>
            </a:r>
          </a:p>
          <a:p>
            <a:pPr marL="350520" marR="5080" indent="-337820">
              <a:lnSpc>
                <a:spcPct val="149900"/>
              </a:lnSpc>
              <a:spcBef>
                <a:spcPts val="1420"/>
              </a:spcBef>
            </a:pPr>
            <a:endParaRPr sz="2000" dirty="0">
              <a:latin typeface="Alexandria" charset="0"/>
            </a:endParaRPr>
          </a:p>
        </p:txBody>
      </p:sp>
    </p:spTree>
    <p:extLst>
      <p:ext uri="{BB962C8B-B14F-4D97-AF65-F5344CB8AC3E}">
        <p14:creationId xmlns:p14="http://schemas.microsoft.com/office/powerpoint/2010/main" val="3606635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4828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762000" y="2255954"/>
            <a:ext cx="10350579" cy="4093428"/>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Solution: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prstClr val="black"/>
              </a:solidFill>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ABC has a permanent investment in operating assets of</a:t>
            </a:r>
          </a:p>
          <a:p>
            <a:endParaRPr lang="en-US" sz="2400" dirty="0">
              <a:solidFill>
                <a:schemeClr val="accent1">
                  <a:lumMod val="50000"/>
                </a:schemeClr>
              </a:solidFill>
              <a:latin typeface="Calibri" panose="020F0502020204030204" pitchFamily="34" charset="0"/>
              <a:cs typeface="Calibri" panose="020F0502020204030204" pitchFamily="34" charset="0"/>
            </a:endParaRPr>
          </a:p>
          <a:p>
            <a:r>
              <a:rPr lang="en-US" sz="2400" dirty="0">
                <a:solidFill>
                  <a:schemeClr val="accent1">
                    <a:lumMod val="50000"/>
                  </a:schemeClr>
                </a:solidFill>
                <a:latin typeface="Calibri" panose="020F0502020204030204" pitchFamily="34" charset="0"/>
                <a:cs typeface="Calibri" panose="020F0502020204030204" pitchFamily="34" charset="0"/>
              </a:rPr>
              <a:t>Cash                                                           50,000</a:t>
            </a:r>
          </a:p>
          <a:p>
            <a:r>
              <a:rPr lang="en-US" sz="2400" dirty="0">
                <a:solidFill>
                  <a:schemeClr val="accent1">
                    <a:lumMod val="50000"/>
                  </a:schemeClr>
                </a:solidFill>
                <a:latin typeface="Calibri" panose="020F0502020204030204" pitchFamily="34" charset="0"/>
                <a:cs typeface="Calibri" panose="020F0502020204030204" pitchFamily="34" charset="0"/>
              </a:rPr>
              <a:t>Inventory                                                1,250,000</a:t>
            </a:r>
          </a:p>
          <a:p>
            <a:r>
              <a:rPr lang="en-US" sz="2400" dirty="0">
                <a:solidFill>
                  <a:schemeClr val="accent1">
                    <a:lumMod val="50000"/>
                  </a:schemeClr>
                </a:solidFill>
                <a:latin typeface="Calibri" panose="020F0502020204030204" pitchFamily="34" charset="0"/>
                <a:cs typeface="Calibri" panose="020F0502020204030204" pitchFamily="34" charset="0"/>
              </a:rPr>
              <a:t>A/R                                                             750,000</a:t>
            </a:r>
          </a:p>
          <a:p>
            <a:r>
              <a:rPr lang="en-US" sz="2400" dirty="0">
                <a:solidFill>
                  <a:schemeClr val="accent1">
                    <a:lumMod val="50000"/>
                  </a:schemeClr>
                </a:solidFill>
                <a:latin typeface="Calibri" panose="020F0502020204030204" pitchFamily="34" charset="0"/>
                <a:cs typeface="Calibri" panose="020F0502020204030204" pitchFamily="34" charset="0"/>
              </a:rPr>
              <a:t>A/p                                                             (425,000)</a:t>
            </a:r>
          </a:p>
          <a:p>
            <a:r>
              <a:rPr lang="en-US" sz="2400" dirty="0">
                <a:solidFill>
                  <a:schemeClr val="accent1">
                    <a:lumMod val="50000"/>
                  </a:schemeClr>
                </a:solidFill>
                <a:latin typeface="Calibri" panose="020F0502020204030204" pitchFamily="34" charset="0"/>
                <a:cs typeface="Calibri" panose="020F0502020204030204" pitchFamily="34" charset="0"/>
              </a:rPr>
              <a:t>_______________________________________________</a:t>
            </a:r>
          </a:p>
          <a:p>
            <a:r>
              <a:rPr lang="en-US" sz="2400" dirty="0">
                <a:solidFill>
                  <a:schemeClr val="accent1">
                    <a:lumMod val="50000"/>
                  </a:schemeClr>
                </a:solidFill>
                <a:latin typeface="Calibri" panose="020F0502020204030204" pitchFamily="34" charset="0"/>
                <a:cs typeface="Calibri" panose="020F0502020204030204" pitchFamily="34" charset="0"/>
              </a:rPr>
              <a:t>Permanent funding requirement         1,625,000</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          </a:t>
            </a:r>
          </a:p>
        </p:txBody>
      </p:sp>
    </p:spTree>
    <p:extLst>
      <p:ext uri="{BB962C8B-B14F-4D97-AF65-F5344CB8AC3E}">
        <p14:creationId xmlns:p14="http://schemas.microsoft.com/office/powerpoint/2010/main" val="2054042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7043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762001" y="2182505"/>
            <a:ext cx="10339136" cy="4295278"/>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  </a:t>
            </a:r>
            <a:r>
              <a:rPr lang="en-US" sz="2400" b="1" dirty="0">
                <a:solidFill>
                  <a:srgbClr val="FF0000"/>
                </a:solidFill>
                <a:latin typeface="Calibri" panose="020F0502020204030204" pitchFamily="34" charset="0"/>
                <a:cs typeface="Calibri" panose="020F0502020204030204" pitchFamily="34" charset="0"/>
              </a:rPr>
              <a:t>Example4: </a:t>
            </a:r>
          </a:p>
          <a:p>
            <a:r>
              <a:rPr lang="en-US" sz="2400" dirty="0">
                <a:latin typeface="Calibri" panose="020F0502020204030204" pitchFamily="34" charset="0"/>
                <a:cs typeface="Calibri" panose="020F0502020204030204" pitchFamily="34" charset="0"/>
              </a:rPr>
              <a:t>MAX Company, which produces bicycle pumps,</a:t>
            </a:r>
          </a:p>
          <a:p>
            <a:r>
              <a:rPr lang="en-US" sz="2400" dirty="0">
                <a:latin typeface="Calibri" panose="020F0502020204030204" pitchFamily="34" charset="0"/>
                <a:cs typeface="Calibri" panose="020F0502020204030204" pitchFamily="34" charset="0"/>
              </a:rPr>
              <a:t>has seasonal funding needs. MAX has seasonal sales, with its peak</a:t>
            </a:r>
          </a:p>
          <a:p>
            <a:r>
              <a:rPr lang="en-US" sz="2400" dirty="0">
                <a:latin typeface="Calibri" panose="020F0502020204030204" pitchFamily="34" charset="0"/>
                <a:cs typeface="Calibri" panose="020F0502020204030204" pitchFamily="34" charset="0"/>
              </a:rPr>
              <a:t>sales being driven by the summertime purchases of bicycle pumps.</a:t>
            </a:r>
          </a:p>
          <a:p>
            <a:r>
              <a:rPr lang="en-US" sz="2400" dirty="0">
                <a:latin typeface="Calibri" panose="020F0502020204030204" pitchFamily="34" charset="0"/>
                <a:cs typeface="Calibri" panose="020F0502020204030204" pitchFamily="34" charset="0"/>
              </a:rPr>
              <a:t>Semper holds,</a:t>
            </a:r>
            <a:r>
              <a:rPr lang="en-US" sz="2400" dirty="0">
                <a:solidFill>
                  <a:srgbClr val="C00000"/>
                </a:solidFill>
                <a:latin typeface="Calibri" panose="020F0502020204030204" pitchFamily="34" charset="0"/>
                <a:cs typeface="Calibri" panose="020F0502020204030204" pitchFamily="34" charset="0"/>
              </a:rPr>
              <a:t> </a:t>
            </a:r>
            <a:r>
              <a:rPr lang="en-US" sz="2400" b="1" dirty="0">
                <a:solidFill>
                  <a:schemeClr val="accent1"/>
                </a:solidFill>
                <a:latin typeface="Calibri" panose="020F0502020204030204" pitchFamily="34" charset="0"/>
                <a:cs typeface="Calibri" panose="020F0502020204030204" pitchFamily="34" charset="0"/>
              </a:rPr>
              <a:t>at minimum, $25,000 in cash, $100,000 in inventory, and $60,000 in accounts receivable.</a:t>
            </a:r>
          </a:p>
          <a:p>
            <a:r>
              <a:rPr lang="en-US" sz="2400" b="1" dirty="0">
                <a:latin typeface="Calibri" panose="020F0502020204030204" pitchFamily="34" charset="0"/>
                <a:cs typeface="Calibri" panose="020F0502020204030204" pitchFamily="34" charset="0"/>
              </a:rPr>
              <a:t>At peak times</a:t>
            </a:r>
            <a:r>
              <a:rPr lang="en-US" sz="2400" dirty="0">
                <a:latin typeface="Calibri" panose="020F0502020204030204" pitchFamily="34" charset="0"/>
                <a:cs typeface="Calibri" panose="020F0502020204030204" pitchFamily="34" charset="0"/>
              </a:rPr>
              <a:t>, MAX’s </a:t>
            </a:r>
            <a:r>
              <a:rPr lang="en-US" sz="2400" b="1" dirty="0">
                <a:solidFill>
                  <a:schemeClr val="accent1"/>
                </a:solidFill>
                <a:latin typeface="Calibri" panose="020F0502020204030204" pitchFamily="34" charset="0"/>
                <a:cs typeface="Calibri" panose="020F0502020204030204" pitchFamily="34" charset="0"/>
              </a:rPr>
              <a:t>inventory increases to $750,000, and its</a:t>
            </a:r>
          </a:p>
          <a:p>
            <a:r>
              <a:rPr lang="en-US" sz="2400" b="1" dirty="0">
                <a:solidFill>
                  <a:schemeClr val="accent1"/>
                </a:solidFill>
                <a:latin typeface="Calibri" panose="020F0502020204030204" pitchFamily="34" charset="0"/>
                <a:cs typeface="Calibri" panose="020F0502020204030204" pitchFamily="34" charset="0"/>
              </a:rPr>
              <a:t>accounts receivable increase to $400,000.</a:t>
            </a:r>
            <a:r>
              <a:rPr lang="en-US" sz="2400" b="1"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To capture production</a:t>
            </a:r>
          </a:p>
          <a:p>
            <a:r>
              <a:rPr lang="en-US" sz="2400" dirty="0">
                <a:latin typeface="Calibri" panose="020F0502020204030204" pitchFamily="34" charset="0"/>
                <a:cs typeface="Calibri" panose="020F0502020204030204" pitchFamily="34" charset="0"/>
              </a:rPr>
              <a:t>efficiencies, Semper produces pumps at a constant rate throughout the year. Thus, </a:t>
            </a:r>
            <a:r>
              <a:rPr lang="en-US" sz="2400" b="1" dirty="0">
                <a:solidFill>
                  <a:schemeClr val="accent1"/>
                </a:solidFill>
                <a:latin typeface="Calibri" panose="020F0502020204030204" pitchFamily="34" charset="0"/>
                <a:cs typeface="Calibri" panose="020F0502020204030204" pitchFamily="34" charset="0"/>
              </a:rPr>
              <a:t>accounts payable remain at $50,000 throughout the year. </a:t>
            </a:r>
          </a:p>
          <a:p>
            <a:pPr marL="350520" marR="5080" indent="-337820">
              <a:lnSpc>
                <a:spcPct val="149900"/>
              </a:lnSpc>
              <a:spcBef>
                <a:spcPts val="1420"/>
              </a:spcBef>
            </a:pPr>
            <a:endParaRPr sz="2000" dirty="0">
              <a:latin typeface="Alexandria" charset="0"/>
            </a:endParaRPr>
          </a:p>
        </p:txBody>
      </p:sp>
    </p:spTree>
    <p:extLst>
      <p:ext uri="{BB962C8B-B14F-4D97-AF65-F5344CB8AC3E}">
        <p14:creationId xmlns:p14="http://schemas.microsoft.com/office/powerpoint/2010/main" val="2235116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29428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FD7BA6-0D03-8BA1-074A-C84DBB97F9CD}"/>
              </a:ext>
            </a:extLst>
          </p:cNvPr>
          <p:cNvSpPr txBox="1"/>
          <p:nvPr/>
        </p:nvSpPr>
        <p:spPr>
          <a:xfrm>
            <a:off x="617280" y="2042352"/>
            <a:ext cx="10350579" cy="707886"/>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dirty="0">
                <a:solidFill>
                  <a:srgbClr val="00AEEF"/>
                </a:solidFill>
                <a:latin typeface="Alexandria" charset="0"/>
              </a:rPr>
              <a:t>Solution:</a:t>
            </a:r>
            <a:endParaRPr lang="en-US" sz="2000" dirty="0">
              <a:solidFill>
                <a:prstClr val="black"/>
              </a:solidFill>
              <a:latin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olidFill>
                  <a:prstClr val="black"/>
                </a:solidFill>
                <a:latin typeface="Alexandria" charset="0"/>
              </a:rPr>
              <a:t>Funding Requirement for MAX Company:                </a:t>
            </a:r>
          </a:p>
        </p:txBody>
      </p:sp>
      <p:pic>
        <p:nvPicPr>
          <p:cNvPr id="11" name="Picture 10">
            <a:extLst>
              <a:ext uri="{FF2B5EF4-FFF2-40B4-BE49-F238E27FC236}">
                <a16:creationId xmlns:a16="http://schemas.microsoft.com/office/drawing/2014/main" id="{96D3D998-5E86-71CB-C8E6-C4AF773536F1}"/>
              </a:ext>
            </a:extLst>
          </p:cNvPr>
          <p:cNvPicPr>
            <a:picLocks noChangeAspect="1"/>
          </p:cNvPicPr>
          <p:nvPr/>
        </p:nvPicPr>
        <p:blipFill>
          <a:blip r:embed="rId3"/>
          <a:stretch>
            <a:fillRect/>
          </a:stretch>
        </p:blipFill>
        <p:spPr>
          <a:xfrm>
            <a:off x="1842189" y="2712105"/>
            <a:ext cx="7836661" cy="2706329"/>
          </a:xfrm>
          <a:prstGeom prst="rect">
            <a:avLst/>
          </a:prstGeom>
        </p:spPr>
      </p:pic>
      <p:sp>
        <p:nvSpPr>
          <p:cNvPr id="4" name="object 3">
            <a:extLst>
              <a:ext uri="{FF2B5EF4-FFF2-40B4-BE49-F238E27FC236}">
                <a16:creationId xmlns:a16="http://schemas.microsoft.com/office/drawing/2014/main" id="{7F4F10FB-CC96-9757-AA18-307A77A31F10}"/>
              </a:ext>
            </a:extLst>
          </p:cNvPr>
          <p:cNvSpPr txBox="1"/>
          <p:nvPr/>
        </p:nvSpPr>
        <p:spPr>
          <a:xfrm>
            <a:off x="1092534" y="5512694"/>
            <a:ext cx="10133932" cy="751488"/>
          </a:xfrm>
          <a:prstGeom prst="rect">
            <a:avLst/>
          </a:prstGeom>
        </p:spPr>
        <p:txBody>
          <a:bodyPr vert="horz" wrap="square" lIns="0" tIns="12700" rIns="0" bIns="0" rtlCol="0">
            <a:spAutoFit/>
          </a:bodyPr>
          <a:lstStyle/>
          <a:p>
            <a:r>
              <a:rPr lang="en-US" sz="2400" dirty="0">
                <a:latin typeface="Calibri" panose="020F0502020204030204" pitchFamily="34" charset="0"/>
                <a:cs typeface="Calibri" panose="020F0502020204030204" pitchFamily="34" charset="0"/>
              </a:rPr>
              <a:t>MAX funding requirements for operating assets vary from a minimum of $135,000 (permanent) to a seasonal peak of $1,125,000 ($135,000 + $990,000)</a:t>
            </a:r>
          </a:p>
        </p:txBody>
      </p:sp>
    </p:spTree>
    <p:extLst>
      <p:ext uri="{BB962C8B-B14F-4D97-AF65-F5344CB8AC3E}">
        <p14:creationId xmlns:p14="http://schemas.microsoft.com/office/powerpoint/2010/main" val="247732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253878"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3741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4472C4"/>
                </a:solidFill>
                <a:latin typeface="Alexandria" charset="0"/>
                <a:cs typeface="Alexandria" charset="0"/>
              </a:rPr>
              <a:t>Funding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889000" y="2158329"/>
            <a:ext cx="8289290" cy="914096"/>
          </a:xfrm>
          <a:prstGeom prst="rect">
            <a:avLst/>
          </a:prstGeom>
        </p:spPr>
        <p:txBody>
          <a:bodyPr vert="horz" wrap="square" lIns="0" tIns="12700" rIns="0" bIns="0" rtlCol="0">
            <a:spAutoFit/>
          </a:bodyPr>
          <a:lstStyle/>
          <a:p>
            <a:r>
              <a:rPr lang="en-US" sz="2000" dirty="0">
                <a:latin typeface="Alexandria" charset="0"/>
              </a:rPr>
              <a:t> </a:t>
            </a:r>
            <a:r>
              <a:rPr lang="en-US" sz="2000" b="1" dirty="0">
                <a:solidFill>
                  <a:schemeClr val="accent2"/>
                </a:solidFill>
                <a:latin typeface="Alexandria"/>
              </a:rPr>
              <a:t>Funding Strategies:</a:t>
            </a:r>
          </a:p>
          <a:p>
            <a:pPr marL="350520" marR="5080" indent="-337820">
              <a:lnSpc>
                <a:spcPct val="149900"/>
              </a:lnSpc>
              <a:spcBef>
                <a:spcPts val="1420"/>
              </a:spcBef>
            </a:pPr>
            <a:endParaRPr sz="2000" dirty="0">
              <a:latin typeface="Alexandria" charset="0"/>
            </a:endParaRPr>
          </a:p>
        </p:txBody>
      </p:sp>
      <p:sp>
        <p:nvSpPr>
          <p:cNvPr id="2" name="object 7">
            <a:extLst>
              <a:ext uri="{FF2B5EF4-FFF2-40B4-BE49-F238E27FC236}">
                <a16:creationId xmlns:a16="http://schemas.microsoft.com/office/drawing/2014/main" id="{BA57B0F0-FA21-A53A-0C0B-2C42D272E2FE}"/>
              </a:ext>
            </a:extLst>
          </p:cNvPr>
          <p:cNvSpPr txBox="1"/>
          <p:nvPr/>
        </p:nvSpPr>
        <p:spPr>
          <a:xfrm>
            <a:off x="762000" y="2547172"/>
            <a:ext cx="7082589" cy="3682418"/>
          </a:xfrm>
          <a:prstGeom prst="rect">
            <a:avLst/>
          </a:prstGeom>
        </p:spPr>
        <p:txBody>
          <a:bodyPr vert="horz" wrap="square" lIns="0" tIns="40005" rIns="0" bIns="0" rtlCol="0">
            <a:spAutoFit/>
          </a:bodyPr>
          <a:lstStyle/>
          <a:p>
            <a:pPr marL="355600" marR="350520" indent="-342900">
              <a:lnSpc>
                <a:spcPts val="2230"/>
              </a:lnSpc>
              <a:spcBef>
                <a:spcPts val="315"/>
              </a:spcBef>
              <a:buFont typeface="Arial" panose="020B0604020202020204" pitchFamily="34" charset="0"/>
              <a:buChar char="•"/>
            </a:pPr>
            <a:r>
              <a:rPr sz="2000" dirty="0">
                <a:latin typeface="Alexandria"/>
              </a:rPr>
              <a:t>Short-term funds are typically less expensive. That is, interest rates on short- term loans are typically lower. However;</a:t>
            </a:r>
          </a:p>
          <a:p>
            <a:pPr marL="355600" marR="81915" indent="-342900">
              <a:lnSpc>
                <a:spcPts val="2230"/>
              </a:lnSpc>
              <a:spcBef>
                <a:spcPts val="1430"/>
              </a:spcBef>
              <a:buFont typeface="Arial" panose="020B0604020202020204" pitchFamily="34" charset="0"/>
              <a:buChar char="•"/>
            </a:pPr>
            <a:r>
              <a:rPr sz="2000" dirty="0">
                <a:latin typeface="Alexandria"/>
              </a:rPr>
              <a:t>Short-term funding exposes the firm to the risk that it may not be able to obtain the funds needed to cover its seasonal peaks.</a:t>
            </a:r>
          </a:p>
          <a:p>
            <a:pPr marL="355600" marR="114935" indent="-342900">
              <a:lnSpc>
                <a:spcPts val="2230"/>
              </a:lnSpc>
              <a:spcBef>
                <a:spcPts val="1420"/>
              </a:spcBef>
              <a:buFont typeface="Arial" panose="020B0604020202020204" pitchFamily="34" charset="0"/>
              <a:buChar char="•"/>
            </a:pPr>
            <a:r>
              <a:rPr sz="2000" dirty="0">
                <a:latin typeface="Alexandria"/>
              </a:rPr>
              <a:t>long-term funds allow the firm to lock in its cost of funds over a period of time and thus avoid the risk of increases in short-term interest rates.</a:t>
            </a:r>
          </a:p>
          <a:p>
            <a:pPr marL="355600" marR="5080" indent="-342900">
              <a:lnSpc>
                <a:spcPts val="2230"/>
              </a:lnSpc>
              <a:spcBef>
                <a:spcPts val="1430"/>
              </a:spcBef>
              <a:buFont typeface="Arial" panose="020B0604020202020204" pitchFamily="34" charset="0"/>
              <a:buChar char="•"/>
            </a:pPr>
            <a:r>
              <a:rPr sz="2000" dirty="0">
                <a:latin typeface="Alexandria"/>
              </a:rPr>
              <a:t>long-term funding ensures that the required funds are available to the firm when needed.</a:t>
            </a:r>
          </a:p>
        </p:txBody>
      </p:sp>
      <p:pic>
        <p:nvPicPr>
          <p:cNvPr id="8" name="Picture 7" descr="A napkin with writing on it&#10;&#10;Description automatically generated">
            <a:extLst>
              <a:ext uri="{FF2B5EF4-FFF2-40B4-BE49-F238E27FC236}">
                <a16:creationId xmlns:a16="http://schemas.microsoft.com/office/drawing/2014/main" id="{BF5A0C90-B253-0E2D-6E32-A179DFF18E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7041" y="2182505"/>
            <a:ext cx="3944679" cy="3938403"/>
          </a:xfrm>
          <a:prstGeom prst="rect">
            <a:avLst/>
          </a:prstGeom>
        </p:spPr>
      </p:pic>
    </p:spTree>
    <p:extLst>
      <p:ext uri="{BB962C8B-B14F-4D97-AF65-F5344CB8AC3E}">
        <p14:creationId xmlns:p14="http://schemas.microsoft.com/office/powerpoint/2010/main" val="6101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66293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4472C4"/>
                </a:solidFill>
                <a:latin typeface="Alexandria" charset="0"/>
                <a:cs typeface="Alexandria" charset="0"/>
              </a:rPr>
              <a:t>Funding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889000" y="2123096"/>
            <a:ext cx="8289290" cy="914096"/>
          </a:xfrm>
          <a:prstGeom prst="rect">
            <a:avLst/>
          </a:prstGeom>
        </p:spPr>
        <p:txBody>
          <a:bodyPr vert="horz" wrap="square" lIns="0" tIns="12700" rIns="0" bIns="0" rtlCol="0">
            <a:spAutoFit/>
          </a:bodyPr>
          <a:lstStyle/>
          <a:p>
            <a:r>
              <a:rPr lang="en-US" sz="2000" dirty="0">
                <a:latin typeface="Alexandria" charset="0"/>
              </a:rPr>
              <a:t> </a:t>
            </a:r>
            <a:r>
              <a:rPr lang="en-US" sz="2000" b="1" dirty="0">
                <a:solidFill>
                  <a:schemeClr val="accent2"/>
                </a:solidFill>
                <a:latin typeface="Alexandria"/>
              </a:rPr>
              <a:t>Funding Strategies:</a:t>
            </a:r>
          </a:p>
          <a:p>
            <a:pPr marL="350520" marR="5080" indent="-337820">
              <a:lnSpc>
                <a:spcPct val="149900"/>
              </a:lnSpc>
              <a:spcBef>
                <a:spcPts val="1420"/>
              </a:spcBef>
            </a:pP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889000" y="2505670"/>
            <a:ext cx="5383463" cy="3585597"/>
          </a:xfrm>
          <a:prstGeom prst="rect">
            <a:avLst/>
          </a:prstGeom>
        </p:spPr>
        <p:txBody>
          <a:bodyPr vert="horz" wrap="square" lIns="0" tIns="172720" rIns="0" bIns="0" rtlCol="0">
            <a:spAutoFit/>
          </a:bodyPr>
          <a:lstStyle/>
          <a:p>
            <a:pPr marL="12700">
              <a:spcBef>
                <a:spcPts val="1360"/>
              </a:spcBef>
            </a:pPr>
            <a:r>
              <a:rPr sz="2000" b="1" dirty="0">
                <a:solidFill>
                  <a:srgbClr val="00AEEF"/>
                </a:solidFill>
                <a:latin typeface="Alexandria"/>
              </a:rPr>
              <a:t>aggressive funding strategy</a:t>
            </a:r>
          </a:p>
          <a:p>
            <a:pPr marL="350520" marR="5080" indent="-337820">
              <a:lnSpc>
                <a:spcPts val="2230"/>
              </a:lnSpc>
              <a:spcBef>
                <a:spcPts val="1475"/>
              </a:spcBef>
            </a:pPr>
            <a:r>
              <a:rPr sz="2000" dirty="0">
                <a:latin typeface="Alexandria"/>
              </a:rPr>
              <a:t>A funding strategy under which the firm funds its seasonal requirements with short- term debt and its permanent requirements with long-term debt.</a:t>
            </a:r>
          </a:p>
          <a:p>
            <a:pPr marL="12700">
              <a:spcBef>
                <a:spcPts val="1205"/>
              </a:spcBef>
            </a:pPr>
            <a:r>
              <a:rPr sz="2000" b="1" dirty="0">
                <a:solidFill>
                  <a:srgbClr val="00AEEF"/>
                </a:solidFill>
                <a:latin typeface="Alexandria"/>
              </a:rPr>
              <a:t>conservative funding strategy</a:t>
            </a:r>
          </a:p>
          <a:p>
            <a:pPr marL="350520" marR="181610" indent="-337820">
              <a:lnSpc>
                <a:spcPts val="2240"/>
              </a:lnSpc>
              <a:spcBef>
                <a:spcPts val="1455"/>
              </a:spcBef>
            </a:pPr>
            <a:r>
              <a:rPr sz="2000" dirty="0">
                <a:latin typeface="Alexandria"/>
              </a:rPr>
              <a:t>A funding strategy under which the firm funds both its seasonal and its permanent requirements with long-term debt.</a:t>
            </a:r>
          </a:p>
        </p:txBody>
      </p:sp>
      <p:pic>
        <p:nvPicPr>
          <p:cNvPr id="12" name="Picture 11" descr="A napkin with writing on it&#10;&#10;Description automatically generated">
            <a:extLst>
              <a:ext uri="{FF2B5EF4-FFF2-40B4-BE49-F238E27FC236}">
                <a16:creationId xmlns:a16="http://schemas.microsoft.com/office/drawing/2014/main" id="{97BA8F11-4656-F00E-6FE8-F886029196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5548" y="2019587"/>
            <a:ext cx="4091366" cy="4091366"/>
          </a:xfrm>
          <a:prstGeom prst="rect">
            <a:avLst/>
          </a:prstGeom>
        </p:spPr>
      </p:pic>
    </p:spTree>
    <p:extLst>
      <p:ext uri="{BB962C8B-B14F-4D97-AF65-F5344CB8AC3E}">
        <p14:creationId xmlns:p14="http://schemas.microsoft.com/office/powerpoint/2010/main" val="42654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18167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942308" y="2277805"/>
            <a:ext cx="8289290" cy="1921039"/>
          </a:xfrm>
          <a:prstGeom prst="rect">
            <a:avLst/>
          </a:prstGeom>
        </p:spPr>
        <p:txBody>
          <a:bodyPr vert="horz" wrap="square" lIns="0" tIns="12700" rIns="0" bIns="0" rtlCol="0">
            <a:spAutoFit/>
          </a:bodyPr>
          <a:lstStyle/>
          <a:p>
            <a:r>
              <a:rPr lang="en-US" sz="2400" b="1" dirty="0">
                <a:solidFill>
                  <a:schemeClr val="accent2"/>
                </a:solidFill>
                <a:latin typeface="Alexandria"/>
              </a:rPr>
              <a:t>Funding Strategies:</a:t>
            </a:r>
          </a:p>
          <a:p>
            <a:r>
              <a:rPr lang="en-US" sz="2000" b="1" dirty="0">
                <a:solidFill>
                  <a:srgbClr val="00AEEF"/>
                </a:solidFill>
                <a:latin typeface="Alexandria"/>
              </a:rPr>
              <a:t>Aggressive versus Conservative Funding Strategies:</a:t>
            </a:r>
          </a:p>
          <a:p>
            <a:endParaRPr lang="en-US" sz="2000" b="1" dirty="0">
              <a:solidFill>
                <a:srgbClr val="00AEEF"/>
              </a:solidFill>
              <a:latin typeface="Alexandria"/>
            </a:endParaRPr>
          </a:p>
          <a:p>
            <a:endParaRPr lang="en-US" sz="2000" b="1" dirty="0">
              <a:solidFill>
                <a:srgbClr val="00AEEF"/>
              </a:solidFill>
              <a:latin typeface="Alexandria"/>
            </a:endParaRPr>
          </a:p>
          <a:p>
            <a:endParaRPr lang="en-US" sz="2000" b="1" dirty="0">
              <a:solidFill>
                <a:srgbClr val="00AEEF"/>
              </a:solidFill>
              <a:latin typeface="Alexandria"/>
            </a:endParaRPr>
          </a:p>
          <a:p>
            <a:endParaRPr sz="2000" b="1" dirty="0">
              <a:solidFill>
                <a:schemeClr val="accent2"/>
              </a:solidFill>
              <a:latin typeface="Alexandria" charset="0"/>
            </a:endParaRPr>
          </a:p>
        </p:txBody>
      </p:sp>
      <p:pic>
        <p:nvPicPr>
          <p:cNvPr id="8" name="Picture 7">
            <a:extLst>
              <a:ext uri="{FF2B5EF4-FFF2-40B4-BE49-F238E27FC236}">
                <a16:creationId xmlns:a16="http://schemas.microsoft.com/office/drawing/2014/main" id="{405D77BC-D31B-9C87-B05E-41D2318D16FF}"/>
              </a:ext>
            </a:extLst>
          </p:cNvPr>
          <p:cNvPicPr>
            <a:picLocks noChangeAspect="1"/>
          </p:cNvPicPr>
          <p:nvPr/>
        </p:nvPicPr>
        <p:blipFill>
          <a:blip r:embed="rId3"/>
          <a:stretch>
            <a:fillRect/>
          </a:stretch>
        </p:blipFill>
        <p:spPr>
          <a:xfrm>
            <a:off x="1214178" y="2972042"/>
            <a:ext cx="9699627" cy="2654169"/>
          </a:xfrm>
          <a:prstGeom prst="rect">
            <a:avLst/>
          </a:prstGeom>
        </p:spPr>
      </p:pic>
    </p:spTree>
    <p:extLst>
      <p:ext uri="{BB962C8B-B14F-4D97-AF65-F5344CB8AC3E}">
        <p14:creationId xmlns:p14="http://schemas.microsoft.com/office/powerpoint/2010/main" val="233239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383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889000" y="2182505"/>
            <a:ext cx="1054100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942308" y="2277805"/>
            <a:ext cx="8289290" cy="1921039"/>
          </a:xfrm>
          <a:prstGeom prst="rect">
            <a:avLst/>
          </a:prstGeom>
        </p:spPr>
        <p:txBody>
          <a:bodyPr vert="horz" wrap="square" lIns="0" tIns="12700" rIns="0" bIns="0" rtlCol="0">
            <a:spAutoFit/>
          </a:bodyPr>
          <a:lstStyle/>
          <a:p>
            <a:r>
              <a:rPr lang="en-US" sz="2400" b="1" dirty="0">
                <a:solidFill>
                  <a:schemeClr val="accent2"/>
                </a:solidFill>
                <a:latin typeface="Alexandria"/>
              </a:rPr>
              <a:t>Funding Strategies:</a:t>
            </a:r>
          </a:p>
          <a:p>
            <a:r>
              <a:rPr lang="en-US" sz="2000" b="1" dirty="0">
                <a:solidFill>
                  <a:srgbClr val="00AEEF"/>
                </a:solidFill>
                <a:latin typeface="Alexandria"/>
              </a:rPr>
              <a:t>Aggressive versus Conservative Funding Strategies:</a:t>
            </a:r>
          </a:p>
          <a:p>
            <a:endParaRPr lang="en-US" sz="2000" b="1" dirty="0">
              <a:solidFill>
                <a:srgbClr val="00AEEF"/>
              </a:solidFill>
              <a:latin typeface="Alexandria"/>
            </a:endParaRPr>
          </a:p>
          <a:p>
            <a:endParaRPr lang="en-US" sz="2000" b="1" dirty="0">
              <a:solidFill>
                <a:srgbClr val="00AEEF"/>
              </a:solidFill>
              <a:latin typeface="Alexandria"/>
            </a:endParaRPr>
          </a:p>
          <a:p>
            <a:endParaRPr lang="en-US" sz="2000" b="1" dirty="0">
              <a:solidFill>
                <a:srgbClr val="00AEEF"/>
              </a:solidFill>
              <a:latin typeface="Alexandria"/>
            </a:endParaRPr>
          </a:p>
          <a:p>
            <a:endParaRPr sz="2000" b="1" dirty="0">
              <a:solidFill>
                <a:schemeClr val="accent2"/>
              </a:solidFill>
              <a:latin typeface="Alexandria" charset="0"/>
            </a:endParaRPr>
          </a:p>
        </p:txBody>
      </p:sp>
      <p:graphicFrame>
        <p:nvGraphicFramePr>
          <p:cNvPr id="2" name="Table 6">
            <a:extLst>
              <a:ext uri="{FF2B5EF4-FFF2-40B4-BE49-F238E27FC236}">
                <a16:creationId xmlns:a16="http://schemas.microsoft.com/office/drawing/2014/main" id="{0CEC478A-E02B-CEC9-7CB0-0C018A62BAA1}"/>
              </a:ext>
            </a:extLst>
          </p:cNvPr>
          <p:cNvGraphicFramePr>
            <a:graphicFrameLocks noGrp="1"/>
          </p:cNvGraphicFramePr>
          <p:nvPr>
            <p:extLst>
              <p:ext uri="{D42A27DB-BD31-4B8C-83A1-F6EECF244321}">
                <p14:modId xmlns:p14="http://schemas.microsoft.com/office/powerpoint/2010/main" val="2153941428"/>
              </p:ext>
            </p:extLst>
          </p:nvPr>
        </p:nvGraphicFramePr>
        <p:xfrm>
          <a:off x="1080780" y="3268608"/>
          <a:ext cx="9619304" cy="1737360"/>
        </p:xfrm>
        <a:graphic>
          <a:graphicData uri="http://schemas.openxmlformats.org/drawingml/2006/table">
            <a:tbl>
              <a:tblPr firstRow="1" bandRow="1">
                <a:tableStyleId>{35758FB7-9AC5-4552-8A53-C91805E547FA}</a:tableStyleId>
              </a:tblPr>
              <a:tblGrid>
                <a:gridCol w="4809652">
                  <a:extLst>
                    <a:ext uri="{9D8B030D-6E8A-4147-A177-3AD203B41FA5}">
                      <a16:colId xmlns:a16="http://schemas.microsoft.com/office/drawing/2014/main" val="2929856518"/>
                    </a:ext>
                  </a:extLst>
                </a:gridCol>
                <a:gridCol w="4809652">
                  <a:extLst>
                    <a:ext uri="{9D8B030D-6E8A-4147-A177-3AD203B41FA5}">
                      <a16:colId xmlns:a16="http://schemas.microsoft.com/office/drawing/2014/main" val="2632149783"/>
                    </a:ext>
                  </a:extLst>
                </a:gridCol>
              </a:tblGrid>
              <a:tr h="370840">
                <a:tc>
                  <a:txBody>
                    <a:bodyPr/>
                    <a:lstStyle/>
                    <a:p>
                      <a:r>
                        <a:rPr lang="en-US" sz="2400" dirty="0">
                          <a:solidFill>
                            <a:schemeClr val="tx1">
                              <a:lumMod val="75000"/>
                              <a:lumOff val="25000"/>
                            </a:schemeClr>
                          </a:solidFill>
                        </a:rPr>
                        <a:t>Aggressive funding strategy</a:t>
                      </a:r>
                    </a:p>
                  </a:txBody>
                  <a:tcPr/>
                </a:tc>
                <a:tc>
                  <a:txBody>
                    <a:bodyPr/>
                    <a:lstStyle/>
                    <a:p>
                      <a:pPr marL="0" algn="l" defTabSz="457200" rtl="0" eaLnBrk="1" latinLnBrk="0" hangingPunct="1"/>
                      <a:r>
                        <a:rPr lang="en-US" sz="2400" b="1" kern="1200" dirty="0">
                          <a:solidFill>
                            <a:schemeClr val="tx1">
                              <a:lumMod val="75000"/>
                              <a:lumOff val="25000"/>
                            </a:schemeClr>
                          </a:solidFill>
                        </a:rPr>
                        <a:t>Conservative </a:t>
                      </a:r>
                      <a:r>
                        <a:rPr lang="en-US" sz="2400" dirty="0">
                          <a:solidFill>
                            <a:schemeClr val="tx1">
                              <a:lumMod val="75000"/>
                              <a:lumOff val="25000"/>
                            </a:schemeClr>
                          </a:solidFill>
                        </a:rPr>
                        <a:t>funding strategy</a:t>
                      </a:r>
                      <a:endParaRPr lang="en-US" sz="2400" b="1" kern="1200" dirty="0">
                        <a:solidFill>
                          <a:schemeClr val="tx1">
                            <a:lumMod val="75000"/>
                            <a:lumOff val="25000"/>
                          </a:schemeClr>
                        </a:solidFill>
                        <a:latin typeface="Amasis MT Pro Medium" panose="020B0604020202020204" pitchFamily="18" charset="0"/>
                        <a:ea typeface="+mn-ea"/>
                        <a:cs typeface="+mn-cs"/>
                      </a:endParaRPr>
                    </a:p>
                  </a:txBody>
                  <a:tcPr/>
                </a:tc>
                <a:extLst>
                  <a:ext uri="{0D108BD9-81ED-4DB2-BD59-A6C34878D82A}">
                    <a16:rowId xmlns:a16="http://schemas.microsoft.com/office/drawing/2014/main" val="2789200880"/>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Permanent                                     </a:t>
                      </a:r>
                      <a:r>
                        <a:rPr kumimoji="0" lang="en-US" sz="1800" b="1" u="none" strike="noStrike" kern="1200" cap="none" spc="0" normalizeH="0" baseline="0" noProof="0" dirty="0">
                          <a:ln>
                            <a:noFill/>
                          </a:ln>
                          <a:solidFill>
                            <a:srgbClr val="CD4223">
                              <a:lumMod val="75000"/>
                            </a:srgbClr>
                          </a:solidFill>
                          <a:effectLst/>
                          <a:uLnTx/>
                          <a:uFillTx/>
                        </a:rPr>
                        <a:t>Long-term fuds</a:t>
                      </a:r>
                    </a:p>
                    <a:p>
                      <a:endParaRPr lang="en-US" dirty="0"/>
                    </a:p>
                  </a:txBody>
                  <a:tcPr/>
                </a:tc>
                <a:tc>
                  <a:txBody>
                    <a:bodyPr/>
                    <a:lstStyle/>
                    <a:p>
                      <a:r>
                        <a:rPr lang="en-US" dirty="0"/>
                        <a:t>Permanent                                </a:t>
                      </a:r>
                      <a:r>
                        <a:rPr kumimoji="0" lang="en-US" sz="1800" b="1" u="none" strike="noStrike" kern="1200" cap="none" spc="0" normalizeH="0" baseline="0" noProof="0" dirty="0">
                          <a:ln>
                            <a:noFill/>
                          </a:ln>
                          <a:solidFill>
                            <a:srgbClr val="CD4223">
                              <a:lumMod val="75000"/>
                            </a:srgbClr>
                          </a:solidFill>
                          <a:effectLst/>
                          <a:uLnTx/>
                          <a:uFillTx/>
                        </a:rPr>
                        <a:t>Long-term fuds</a:t>
                      </a:r>
                      <a:endParaRPr lang="en-US" dirty="0"/>
                    </a:p>
                  </a:txBody>
                  <a:tcPr/>
                </a:tc>
                <a:extLst>
                  <a:ext uri="{0D108BD9-81ED-4DB2-BD59-A6C34878D82A}">
                    <a16:rowId xmlns:a16="http://schemas.microsoft.com/office/drawing/2014/main" val="1713156514"/>
                  </a:ext>
                </a:extLst>
              </a:tr>
              <a:tr h="37084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1" dirty="0"/>
                        <a:t>Seasonal                                        </a:t>
                      </a:r>
                      <a:r>
                        <a:rPr lang="en-US" sz="1800" b="1" dirty="0">
                          <a:solidFill>
                            <a:schemeClr val="accent2">
                              <a:lumMod val="75000"/>
                            </a:schemeClr>
                          </a:solidFill>
                        </a:rPr>
                        <a:t>Short-term fuds</a:t>
                      </a:r>
                    </a:p>
                    <a:p>
                      <a:endParaRPr lang="en-US" dirty="0"/>
                    </a:p>
                  </a:txBody>
                  <a:tcPr/>
                </a:tc>
                <a:tc>
                  <a:txBody>
                    <a:bodyPr/>
                    <a:lstStyle/>
                    <a:p>
                      <a:r>
                        <a:rPr lang="en-US" dirty="0"/>
                        <a:t>Seasonal                                   </a:t>
                      </a:r>
                      <a:r>
                        <a:rPr kumimoji="0" lang="en-US" sz="1800" b="1" u="none" strike="noStrike" kern="1200" cap="none" spc="0" normalizeH="0" baseline="0" noProof="0" dirty="0">
                          <a:ln>
                            <a:noFill/>
                          </a:ln>
                          <a:solidFill>
                            <a:srgbClr val="CD4223">
                              <a:lumMod val="75000"/>
                            </a:srgbClr>
                          </a:solidFill>
                          <a:effectLst/>
                          <a:uLnTx/>
                          <a:uFillTx/>
                        </a:rPr>
                        <a:t>Long-term fuds</a:t>
                      </a:r>
                      <a:endParaRPr lang="en-US" dirty="0"/>
                    </a:p>
                  </a:txBody>
                  <a:tcPr/>
                </a:tc>
                <a:extLst>
                  <a:ext uri="{0D108BD9-81ED-4DB2-BD59-A6C34878D82A}">
                    <a16:rowId xmlns:a16="http://schemas.microsoft.com/office/drawing/2014/main" val="2250011698"/>
                  </a:ext>
                </a:extLst>
              </a:tr>
            </a:tbl>
          </a:graphicData>
        </a:graphic>
      </p:graphicFrame>
    </p:spTree>
    <p:extLst>
      <p:ext uri="{BB962C8B-B14F-4D97-AF65-F5344CB8AC3E}">
        <p14:creationId xmlns:p14="http://schemas.microsoft.com/office/powerpoint/2010/main" val="351588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272105" cy="3965637"/>
          </a:xfrm>
          <a:prstGeom prst="rect">
            <a:avLst/>
          </a:prstGeom>
        </p:spPr>
        <p:txBody>
          <a:bodyPr vert="horz" wrap="square" lIns="0" tIns="172720" rIns="0" bIns="0" rtlCol="0">
            <a:spAutoFit/>
          </a:bodyPr>
          <a:lstStyle/>
          <a:p>
            <a:pPr marL="12700">
              <a:spcBef>
                <a:spcPts val="1360"/>
              </a:spcBef>
            </a:pPr>
            <a:r>
              <a:rPr lang="en-US" sz="2400" b="1" dirty="0">
                <a:solidFill>
                  <a:srgbClr val="FF0000"/>
                </a:solidFill>
                <a:latin typeface="Calibri" panose="020F0502020204030204" pitchFamily="34" charset="0"/>
                <a:cs typeface="Calibri" panose="020F0502020204030204" pitchFamily="34" charset="0"/>
              </a:rPr>
              <a:t>Example5: </a:t>
            </a:r>
          </a:p>
          <a:p>
            <a:pPr marL="350520" marR="5080" indent="-337820">
              <a:lnSpc>
                <a:spcPts val="2230"/>
              </a:lnSpc>
              <a:spcBef>
                <a:spcPts val="1475"/>
              </a:spcBef>
            </a:pPr>
            <a:r>
              <a:rPr lang="ar-EG" sz="2400" dirty="0">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MAX Company has a permanent funding requirement of $135,000 in operating assets and seasonal funding requirements that vary between $0 and $990,000 and average $101,250 (calculated from data not shown).</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If MAX can borrow short-term funds at 6.25%,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long-term funds at 8%,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can earn 5% on the investment of any MAX surplus balances, </a:t>
            </a:r>
          </a:p>
          <a:p>
            <a:pPr marL="350520" marR="5080" indent="-337820">
              <a:lnSpc>
                <a:spcPts val="2230"/>
              </a:lnSpc>
              <a:spcBef>
                <a:spcPts val="1475"/>
              </a:spcBef>
            </a:pP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b="1" dirty="0">
                <a:latin typeface="Calibri" panose="020F0502020204030204" pitchFamily="34" charset="0"/>
                <a:cs typeface="Calibri" panose="020F0502020204030204" pitchFamily="34" charset="0"/>
              </a:rPr>
              <a:t>Calculate the cost of Aggressive and conservative strategy</a:t>
            </a:r>
          </a:p>
        </p:txBody>
      </p:sp>
    </p:spTree>
    <p:extLst>
      <p:ext uri="{BB962C8B-B14F-4D97-AF65-F5344CB8AC3E}">
        <p14:creationId xmlns:p14="http://schemas.microsoft.com/office/powerpoint/2010/main" val="874312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77523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475760"/>
          </a:xfrm>
          <a:prstGeom prst="rect">
            <a:avLst/>
          </a:prstGeom>
        </p:spPr>
        <p:txBody>
          <a:bodyPr vert="horz" wrap="square" lIns="0" tIns="172720" rIns="0" bIns="0" rtlCol="0">
            <a:spAutoFit/>
          </a:bodyPr>
          <a:lstStyle/>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Solution: </a:t>
            </a:r>
          </a:p>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Aggressive Seasonal Funding Strategy:</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Cost of short-term financing (6.25% x $101,250)                 6,328</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long-term financing (8% x $135,000)                   10,800.00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 Earnings on surplus balances (5% x 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___________________________________________________________</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Total cost of aggressive strategy                                                  17,128</a:t>
            </a:r>
          </a:p>
        </p:txBody>
      </p:sp>
      <p:sp>
        <p:nvSpPr>
          <p:cNvPr id="9" name="TextBox 8">
            <a:extLst>
              <a:ext uri="{FF2B5EF4-FFF2-40B4-BE49-F238E27FC236}">
                <a16:creationId xmlns:a16="http://schemas.microsoft.com/office/drawing/2014/main" id="{3C4DA464-2013-79C4-57E6-0B3B3F61266E}"/>
              </a:ext>
            </a:extLst>
          </p:cNvPr>
          <p:cNvSpPr txBox="1"/>
          <p:nvPr/>
        </p:nvSpPr>
        <p:spPr>
          <a:xfrm>
            <a:off x="942308" y="5620247"/>
            <a:ext cx="8699638" cy="830997"/>
          </a:xfrm>
          <a:prstGeom prst="rect">
            <a:avLst/>
          </a:prstGeom>
          <a:noFill/>
        </p:spPr>
        <p:txBody>
          <a:bodyPr wrap="square" rtlCol="0">
            <a:spAutoFit/>
          </a:bodyPr>
          <a:lstStyle/>
          <a:p>
            <a:r>
              <a:rPr lang="en-US" sz="2400" b="1" dirty="0">
                <a:solidFill>
                  <a:srgbClr val="FF0000"/>
                </a:solidFill>
                <a:latin typeface="Calibri" panose="020F0502020204030204" pitchFamily="34" charset="0"/>
                <a:cs typeface="Calibri" panose="020F0502020204030204" pitchFamily="34" charset="0"/>
              </a:rPr>
              <a:t>Note: </a:t>
            </a:r>
            <a:r>
              <a:rPr lang="en-US" sz="2400" dirty="0">
                <a:solidFill>
                  <a:schemeClr val="tx2"/>
                </a:solidFill>
                <a:latin typeface="Calibri" panose="020F0502020204030204" pitchFamily="34" charset="0"/>
                <a:cs typeface="Calibri" panose="020F0502020204030204" pitchFamily="34" charset="0"/>
              </a:rPr>
              <a:t>under this strategy the amount of financing exactly equals the estimated funding need, no surplus balances exist.</a:t>
            </a:r>
          </a:p>
        </p:txBody>
      </p:sp>
    </p:spTree>
    <p:extLst>
      <p:ext uri="{BB962C8B-B14F-4D97-AF65-F5344CB8AC3E}">
        <p14:creationId xmlns:p14="http://schemas.microsoft.com/office/powerpoint/2010/main" val="243927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4206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157998"/>
          </a:xfrm>
          <a:prstGeom prst="rect">
            <a:avLst/>
          </a:prstGeom>
        </p:spPr>
        <p:txBody>
          <a:bodyPr vert="horz" wrap="square" lIns="0" tIns="172720" rIns="0" bIns="0" rtlCol="0">
            <a:spAutoFit/>
          </a:bodyPr>
          <a:lstStyle/>
          <a:p>
            <a:pPr marL="12700">
              <a:spcBef>
                <a:spcPts val="1360"/>
              </a:spcBef>
            </a:pPr>
            <a:r>
              <a:rPr lang="en-US" sz="2400" b="1" dirty="0">
                <a:solidFill>
                  <a:srgbClr val="00AEEF"/>
                </a:solidFill>
                <a:latin typeface="Calibri" panose="020F0502020204030204" pitchFamily="34" charset="0"/>
                <a:cs typeface="Calibri" panose="020F0502020204030204" pitchFamily="34" charset="0"/>
              </a:rPr>
              <a:t>Conservative Seasonal Funding Strategy:</a:t>
            </a: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dirty="0">
                <a:highlight>
                  <a:srgbClr val="F58221"/>
                </a:highlight>
                <a:latin typeface="Calibri" panose="020F0502020204030204" pitchFamily="34" charset="0"/>
                <a:cs typeface="Calibri" panose="020F0502020204030204" pitchFamily="34" charset="0"/>
              </a:rPr>
              <a:t>Surplus= seasonal peak need - (permanent need + average seasonal need)</a:t>
            </a:r>
          </a:p>
          <a:p>
            <a:pPr marL="350520" marR="5080" indent="-337820">
              <a:lnSpc>
                <a:spcPts val="2230"/>
              </a:lnSpc>
              <a:spcBef>
                <a:spcPts val="1475"/>
              </a:spcBef>
            </a:pPr>
            <a:r>
              <a:rPr lang="en-US" sz="2400" dirty="0">
                <a:highlight>
                  <a:srgbClr val="F58221"/>
                </a:highlight>
                <a:latin typeface="Calibri" panose="020F0502020204030204" pitchFamily="34" charset="0"/>
                <a:cs typeface="Calibri" panose="020F0502020204030204" pitchFamily="34" charset="0"/>
              </a:rPr>
              <a:t>             = 1,125,000 – (135,000 + 101,250) =  888,750</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short-term financing (6.25% x $0)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Cost of long-term financing (8% x $1,125,000)               90,000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 - Earnings on surplus balances (5% x 888,750)                  44,437   ___________________________________________________________</a:t>
            </a:r>
          </a:p>
          <a:p>
            <a:pPr marL="350520" marR="5080" indent="-337820">
              <a:lnSpc>
                <a:spcPts val="2230"/>
              </a:lnSpc>
              <a:spcBef>
                <a:spcPts val="1475"/>
              </a:spcBef>
            </a:pPr>
            <a:endParaRPr lang="en-US" sz="2400" dirty="0">
              <a:latin typeface="Calibri" panose="020F0502020204030204" pitchFamily="34" charset="0"/>
              <a:cs typeface="Calibri" panose="020F0502020204030204" pitchFamily="34" charset="0"/>
            </a:endParaRP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Total cost of aggressive strategy                                             45,562</a:t>
            </a:r>
          </a:p>
        </p:txBody>
      </p:sp>
    </p:spTree>
    <p:extLst>
      <p:ext uri="{BB962C8B-B14F-4D97-AF65-F5344CB8AC3E}">
        <p14:creationId xmlns:p14="http://schemas.microsoft.com/office/powerpoint/2010/main" val="2892423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45438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237057"/>
          </a:xfrm>
          <a:prstGeom prst="rect">
            <a:avLst/>
          </a:prstGeom>
        </p:spPr>
        <p:txBody>
          <a:bodyPr vert="horz" wrap="square" lIns="0" tIns="17272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latin typeface="Calibri" panose="020F0502020204030204" pitchFamily="34" charset="0"/>
                <a:cs typeface="Calibri" panose="020F0502020204030204" pitchFamily="34" charset="0"/>
              </a:rPr>
              <a:t>Aggressive versus Conservative Seasonal Funding Strategies: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chemeClr val="accent2"/>
                </a:solidFill>
                <a:latin typeface="Calibri" panose="020F0502020204030204" pitchFamily="34" charset="0"/>
                <a:cs typeface="Calibri" panose="020F0502020204030204" pitchFamily="34" charset="0"/>
              </a:rPr>
              <a:t>Comment,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aggressive strategy             short-term financing              riskier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(Interest rate swings &amp; difficulties in obtaining short-term financing quickly when seasonal peaks occur)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conservative strategy avoids these risk, but it is more costly (8%-5%)  in general</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Calibri" panose="020F0502020204030204" pitchFamily="34" charset="0"/>
                <a:cs typeface="Calibri" panose="020F0502020204030204" pitchFamily="34" charset="0"/>
              </a:rPr>
              <a:t>It depends on management’s disposition toward risk and the strength of its </a:t>
            </a:r>
            <a:r>
              <a:rPr lang="en-US" sz="2400" b="1" dirty="0">
                <a:solidFill>
                  <a:schemeClr val="accent2"/>
                </a:solidFill>
                <a:latin typeface="Calibri" panose="020F0502020204030204" pitchFamily="34" charset="0"/>
                <a:cs typeface="Calibri" panose="020F0502020204030204" pitchFamily="34" charset="0"/>
              </a:rPr>
              <a:t>banking relationships.</a:t>
            </a:r>
          </a:p>
        </p:txBody>
      </p:sp>
      <p:sp>
        <p:nvSpPr>
          <p:cNvPr id="2" name="Arrow: Right 1">
            <a:extLst>
              <a:ext uri="{FF2B5EF4-FFF2-40B4-BE49-F238E27FC236}">
                <a16:creationId xmlns:a16="http://schemas.microsoft.com/office/drawing/2014/main" id="{CB5ED32B-7A1B-5E33-1CBC-6B2127E4074C}"/>
              </a:ext>
            </a:extLst>
          </p:cNvPr>
          <p:cNvSpPr/>
          <p:nvPr/>
        </p:nvSpPr>
        <p:spPr>
          <a:xfrm flipV="1">
            <a:off x="4038746" y="3108398"/>
            <a:ext cx="596347" cy="3206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Arrow: Right 8">
            <a:extLst>
              <a:ext uri="{FF2B5EF4-FFF2-40B4-BE49-F238E27FC236}">
                <a16:creationId xmlns:a16="http://schemas.microsoft.com/office/drawing/2014/main" id="{9614BBBA-2FE2-5D40-CB5A-1D264A36C51A}"/>
              </a:ext>
            </a:extLst>
          </p:cNvPr>
          <p:cNvSpPr/>
          <p:nvPr/>
        </p:nvSpPr>
        <p:spPr>
          <a:xfrm flipV="1">
            <a:off x="7454976" y="3108398"/>
            <a:ext cx="596347" cy="3206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8632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712413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304189"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F58221"/>
                </a:solidFill>
                <a:latin typeface="Calibri" panose="020F0502020204030204" pitchFamily="34" charset="0"/>
                <a:cs typeface="Calibri" panose="020F0502020204030204" pitchFamily="34" charset="0"/>
              </a:rPr>
              <a:t>Strategies for Managing Cash conversion Cycle:</a:t>
            </a: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00AEEF"/>
                </a:solidFill>
                <a:latin typeface="Calibri" panose="020F0502020204030204" pitchFamily="34" charset="0"/>
                <a:cs typeface="Calibri" panose="020F0502020204030204" pitchFamily="34" charset="0"/>
              </a:rPr>
              <a:t>Firms have to minimize the length of the cash conversion cycle, which minimizes negotiated liabilities. This goal can be realized through use of the following strategies: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Turn over inventory as quickly as possible without stock outs that result in lost sales.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Collect accounts receivable as quickly as possible without losing sales from high-pressure collection techniques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 Pay accounts payable as slowly as possible without damaging the firm’s credit rating.</a:t>
            </a:r>
          </a:p>
        </p:txBody>
      </p:sp>
    </p:spTree>
    <p:extLst>
      <p:ext uri="{BB962C8B-B14F-4D97-AF65-F5344CB8AC3E}">
        <p14:creationId xmlns:p14="http://schemas.microsoft.com/office/powerpoint/2010/main" val="2657927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E5707-6CA8-BD30-2E77-86384C2EA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3B8BD-6808-AA3E-102A-CE60CD353D92}"/>
              </a:ext>
            </a:extLst>
          </p:cNvPr>
          <p:cNvSpPr/>
          <p:nvPr/>
        </p:nvSpPr>
        <p:spPr>
          <a:xfrm>
            <a:off x="617280" y="1685495"/>
            <a:ext cx="11205752"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D9BA51D-C0E1-76F9-590C-D246946EE58D}"/>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D3128006-D334-5801-61E5-C9C1A360AE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D4F79C9-78E4-0D92-5EB7-0A9EFEBE52B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9B8486A1-D539-1B1D-94DF-4978819BFE82}"/>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6DC8320-6782-D6D8-BD1D-3576D3C17D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4AC5E0C4-5930-9733-C28E-867BF8C21F01}"/>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6055A414-F2E2-AA95-1FA6-4DF4AC62F56C}"/>
              </a:ext>
            </a:extLst>
          </p:cNvPr>
          <p:cNvSpPr txBox="1">
            <a:spLocks/>
          </p:cNvSpPr>
          <p:nvPr/>
        </p:nvSpPr>
        <p:spPr>
          <a:xfrm>
            <a:off x="762000" y="2310725"/>
            <a:ext cx="5334000" cy="3898374"/>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A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Represents high-value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Accounts for roughly </a:t>
            </a:r>
            <a:r>
              <a:rPr lang="en-US" sz="2400" b="1" dirty="0">
                <a:latin typeface="Calibri" panose="020F0502020204030204" pitchFamily="34" charset="0"/>
                <a:cs typeface="Calibri" panose="020F0502020204030204" pitchFamily="34" charset="0"/>
              </a:rPr>
              <a:t>20% of inventory</a:t>
            </a:r>
            <a:r>
              <a:rPr lang="en-US" sz="2400" dirty="0">
                <a:latin typeface="Calibri" panose="020F0502020204030204" pitchFamily="34" charset="0"/>
                <a:cs typeface="Calibri" panose="020F0502020204030204" pitchFamily="34" charset="0"/>
              </a:rPr>
              <a:t> but contributes about </a:t>
            </a:r>
            <a:r>
              <a:rPr lang="en-US" sz="2400" b="1" dirty="0">
                <a:latin typeface="Calibri" panose="020F0502020204030204" pitchFamily="34" charset="0"/>
                <a:cs typeface="Calibri" panose="020F0502020204030204" pitchFamily="34" charset="0"/>
              </a:rPr>
              <a:t>80%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Items in this category are critical to monitor closely due to their high impact on business.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6AC27017-5E01-8ACB-2243-D852D0372E3D}"/>
              </a:ext>
            </a:extLst>
          </p:cNvPr>
          <p:cNvPicPr/>
          <p:nvPr/>
        </p:nvPicPr>
        <p:blipFill>
          <a:blip r:embed="rId3" cstate="print"/>
          <a:stretch>
            <a:fillRect/>
          </a:stretch>
        </p:blipFill>
        <p:spPr>
          <a:xfrm>
            <a:off x="6096000" y="2141950"/>
            <a:ext cx="5530516" cy="4067149"/>
          </a:xfrm>
          <a:prstGeom prst="rect">
            <a:avLst/>
          </a:prstGeom>
        </p:spPr>
      </p:pic>
      <p:sp>
        <p:nvSpPr>
          <p:cNvPr id="12" name="TextBox 11">
            <a:extLst>
              <a:ext uri="{FF2B5EF4-FFF2-40B4-BE49-F238E27FC236}">
                <a16:creationId xmlns:a16="http://schemas.microsoft.com/office/drawing/2014/main" id="{11C8AA9C-AAB3-D213-108A-C872D3411CBE}"/>
              </a:ext>
            </a:extLst>
          </p:cNvPr>
          <p:cNvSpPr txBox="1"/>
          <p:nvPr/>
        </p:nvSpPr>
        <p:spPr>
          <a:xfrm>
            <a:off x="2807368" y="1615964"/>
            <a:ext cx="7665848"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2928283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10CF6-86F1-5696-78C9-1C7175CE76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F00FE0-F9A8-9282-E3E1-AB3E3E1E9368}"/>
              </a:ext>
            </a:extLst>
          </p:cNvPr>
          <p:cNvSpPr/>
          <p:nvPr/>
        </p:nvSpPr>
        <p:spPr>
          <a:xfrm>
            <a:off x="617280" y="1685495"/>
            <a:ext cx="11205752"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AFE185C-D8AD-60E8-E420-CDE078A14964}"/>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124F4424-24A6-4320-6DBB-61E7ADB2AA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B7A30CF-4DC0-EFE8-E5D3-A31FF86F598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0DEFD10D-6395-5D0D-58F0-7D62ACF9D741}"/>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0A80ED6-B105-33CB-2F33-4192F25D7C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FC1A817-5C62-744B-BD9D-930BFF2EED7D}"/>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7CA55BE3-F8D2-467B-AA90-97DF6D4B89FF}"/>
              </a:ext>
            </a:extLst>
          </p:cNvPr>
          <p:cNvSpPr txBox="1">
            <a:spLocks/>
          </p:cNvSpPr>
          <p:nvPr/>
        </p:nvSpPr>
        <p:spPr>
          <a:xfrm>
            <a:off x="942308" y="2182505"/>
            <a:ext cx="4672429" cy="3898374"/>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B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Moderate 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Typically makes up </a:t>
            </a:r>
            <a:r>
              <a:rPr lang="en-US" sz="2400" b="1" dirty="0">
                <a:latin typeface="Calibri" panose="020F0502020204030204" pitchFamily="34" charset="0"/>
                <a:cs typeface="Calibri" panose="020F0502020204030204" pitchFamily="34" charset="0"/>
              </a:rPr>
              <a:t>30-40% of inventory</a:t>
            </a:r>
            <a:r>
              <a:rPr lang="en-US" sz="2400" dirty="0">
                <a:latin typeface="Calibri" panose="020F0502020204030204" pitchFamily="34" charset="0"/>
                <a:cs typeface="Calibri" panose="020F0502020204030204" pitchFamily="34" charset="0"/>
              </a:rPr>
              <a:t> and contributes around </a:t>
            </a:r>
            <a:r>
              <a:rPr lang="en-US" sz="2400" b="1" dirty="0">
                <a:latin typeface="Calibri" panose="020F0502020204030204" pitchFamily="34" charset="0"/>
                <a:cs typeface="Calibri" panose="020F0502020204030204" pitchFamily="34" charset="0"/>
              </a:rPr>
              <a:t>15%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These items need regular attention but don’t require the same tight control as A items.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875EB6B4-2225-77B6-A9EE-46FA9D5A4288}"/>
              </a:ext>
            </a:extLst>
          </p:cNvPr>
          <p:cNvPicPr/>
          <p:nvPr/>
        </p:nvPicPr>
        <p:blipFill>
          <a:blip r:embed="rId3" cstate="print"/>
          <a:stretch>
            <a:fillRect/>
          </a:stretch>
        </p:blipFill>
        <p:spPr>
          <a:xfrm>
            <a:off x="6220156" y="2148876"/>
            <a:ext cx="5384184" cy="4235923"/>
          </a:xfrm>
          <a:prstGeom prst="rect">
            <a:avLst/>
          </a:prstGeom>
        </p:spPr>
      </p:pic>
      <p:sp>
        <p:nvSpPr>
          <p:cNvPr id="11" name="TextBox 10">
            <a:extLst>
              <a:ext uri="{FF2B5EF4-FFF2-40B4-BE49-F238E27FC236}">
                <a16:creationId xmlns:a16="http://schemas.microsoft.com/office/drawing/2014/main" id="{A36EA7C6-F743-B0B6-8118-953B49531CF8}"/>
              </a:ext>
            </a:extLst>
          </p:cNvPr>
          <p:cNvSpPr txBox="1"/>
          <p:nvPr/>
        </p:nvSpPr>
        <p:spPr>
          <a:xfrm>
            <a:off x="3047999" y="1644537"/>
            <a:ext cx="7491245"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438827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ED1D6-D77C-5EFB-D9CB-1E8054F61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82139-A9F7-84D2-7725-00E7B08273A6}"/>
              </a:ext>
            </a:extLst>
          </p:cNvPr>
          <p:cNvSpPr/>
          <p:nvPr/>
        </p:nvSpPr>
        <p:spPr>
          <a:xfrm>
            <a:off x="617279" y="1685495"/>
            <a:ext cx="11173667"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F89875-13AA-19BA-7F6F-DB11CCB0A794}"/>
              </a:ext>
            </a:extLst>
          </p:cNvPr>
          <p:cNvSpPr txBox="1"/>
          <p:nvPr/>
        </p:nvSpPr>
        <p:spPr>
          <a:xfrm>
            <a:off x="2513149" y="1019069"/>
            <a:ext cx="742067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Assets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F7EB5C62-FC16-D568-4AE8-22698C7D42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9090FC4-F301-7B1C-337E-EE20AE9EED6D}"/>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B3D7CF19-227A-8559-829F-A5B31AD4B7FF}"/>
              </a:ext>
            </a:extLst>
          </p:cNvPr>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62C5813-EC5E-BE30-3CA9-79F6D9246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092788AB-D5AB-D252-5696-E35521F72BC9}"/>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2" name="object 2">
            <a:extLst>
              <a:ext uri="{FF2B5EF4-FFF2-40B4-BE49-F238E27FC236}">
                <a16:creationId xmlns:a16="http://schemas.microsoft.com/office/drawing/2014/main" id="{9380B80D-349E-94B6-6009-47A0C5DC2510}"/>
              </a:ext>
            </a:extLst>
          </p:cNvPr>
          <p:cNvSpPr txBox="1">
            <a:spLocks/>
          </p:cNvSpPr>
          <p:nvPr/>
        </p:nvSpPr>
        <p:spPr>
          <a:xfrm>
            <a:off x="1083263" y="2228991"/>
            <a:ext cx="4900442" cy="4267706"/>
          </a:xfrm>
          <a:prstGeom prst="rect">
            <a:avLst/>
          </a:prstGeom>
        </p:spPr>
        <p:txBody>
          <a:bodyPr vert="horz" wrap="square" lIns="0" tIns="61594" rIns="0" bIns="0" rtlCol="0">
            <a:spAutoFit/>
          </a:bodyPr>
          <a:lstStyle>
            <a:lvl1pPr>
              <a:defRPr sz="4000" b="1" i="0">
                <a:solidFill>
                  <a:schemeClr val="tx1"/>
                </a:solidFill>
                <a:latin typeface="Arial"/>
                <a:ea typeface="+mj-ea"/>
                <a:cs typeface="Arial"/>
              </a:defRPr>
            </a:lvl1pPr>
          </a:lstStyle>
          <a:p>
            <a:r>
              <a:rPr lang="en-US" sz="2400" b="1" dirty="0">
                <a:latin typeface="Calibri" panose="020F0502020204030204" pitchFamily="34" charset="0"/>
                <a:cs typeface="Calibri" panose="020F0502020204030204" pitchFamily="34" charset="0"/>
              </a:rPr>
              <a:t>ABC Inventory Classification:</a:t>
            </a:r>
          </a:p>
          <a:p>
            <a:pPr marL="342900" indent="-342900">
              <a:buFont typeface="Arial" panose="020B0604020202020204" pitchFamily="34" charset="0"/>
              <a:buChar char="•"/>
            </a:pPr>
            <a:r>
              <a:rPr lang="en-US" sz="2400" b="1" dirty="0">
                <a:latin typeface="Calibri" panose="020F0502020204030204" pitchFamily="34" charset="0"/>
                <a:cs typeface="Calibri" panose="020F0502020204030204" pitchFamily="34" charset="0"/>
              </a:rPr>
              <a:t>C Class Inventory</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Low-value items.</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Comprises the largest portion of inventory (about </a:t>
            </a:r>
            <a:r>
              <a:rPr lang="en-US" sz="2400" b="1" dirty="0">
                <a:latin typeface="Calibri" panose="020F0502020204030204" pitchFamily="34" charset="0"/>
                <a:cs typeface="Calibri" panose="020F0502020204030204" pitchFamily="34" charset="0"/>
              </a:rPr>
              <a:t>50%</a:t>
            </a:r>
            <a:r>
              <a:rPr lang="en-US" sz="2400" dirty="0">
                <a:latin typeface="Calibri" panose="020F0502020204030204" pitchFamily="34" charset="0"/>
                <a:cs typeface="Calibri" panose="020F0502020204030204" pitchFamily="34" charset="0"/>
              </a:rPr>
              <a:t> or more) but only generates </a:t>
            </a:r>
            <a:r>
              <a:rPr lang="en-US" sz="2400" b="1" dirty="0">
                <a:latin typeface="Calibri" panose="020F0502020204030204" pitchFamily="34" charset="0"/>
                <a:cs typeface="Calibri" panose="020F0502020204030204" pitchFamily="34" charset="0"/>
              </a:rPr>
              <a:t>5% of revenue</a:t>
            </a:r>
            <a:r>
              <a:rPr lang="en-US" sz="2400" dirty="0">
                <a:latin typeface="Calibri" panose="020F0502020204030204" pitchFamily="34" charset="0"/>
                <a:cs typeface="Calibri" panose="020F0502020204030204" pitchFamily="34" charset="0"/>
              </a:rPr>
              <a:t>.</a:t>
            </a:r>
          </a:p>
          <a:p>
            <a:pPr marL="800100" lvl="1" indent="-342900">
              <a:buFont typeface="Arial" panose="020B0604020202020204" pitchFamily="34" charset="0"/>
              <a:buChar char="•"/>
            </a:pPr>
            <a:r>
              <a:rPr lang="en-US" sz="2400" dirty="0">
                <a:latin typeface="Calibri" panose="020F0502020204030204" pitchFamily="34" charset="0"/>
                <a:cs typeface="Calibri" panose="020F0502020204030204" pitchFamily="34" charset="0"/>
              </a:rPr>
              <a:t>These items are low-priority and can be managed with less stringent controls.</a:t>
            </a:r>
          </a:p>
          <a:p>
            <a:pPr marL="476250" marR="5080" indent="-463550">
              <a:lnSpc>
                <a:spcPts val="4020"/>
              </a:lnSpc>
              <a:spcBef>
                <a:spcPts val="484"/>
              </a:spcBef>
            </a:pPr>
            <a:endParaRPr lang="en-US" sz="2000" dirty="0">
              <a:solidFill>
                <a:srgbClr val="F58221"/>
              </a:solidFill>
              <a:latin typeface="Alexandria"/>
              <a:ea typeface="+mn-ea"/>
              <a:cs typeface="+mn-cs"/>
            </a:endParaRPr>
          </a:p>
        </p:txBody>
      </p:sp>
      <p:pic>
        <p:nvPicPr>
          <p:cNvPr id="8" name="object 3">
            <a:extLst>
              <a:ext uri="{FF2B5EF4-FFF2-40B4-BE49-F238E27FC236}">
                <a16:creationId xmlns:a16="http://schemas.microsoft.com/office/drawing/2014/main" id="{C606E5EB-A0BE-07CE-AA9B-F3023A5EC179}"/>
              </a:ext>
            </a:extLst>
          </p:cNvPr>
          <p:cNvPicPr/>
          <p:nvPr/>
        </p:nvPicPr>
        <p:blipFill>
          <a:blip r:embed="rId3" cstate="print"/>
          <a:stretch>
            <a:fillRect/>
          </a:stretch>
        </p:blipFill>
        <p:spPr>
          <a:xfrm>
            <a:off x="6223487" y="2095405"/>
            <a:ext cx="5408247" cy="4235923"/>
          </a:xfrm>
          <a:prstGeom prst="rect">
            <a:avLst/>
          </a:prstGeom>
        </p:spPr>
      </p:pic>
      <p:sp>
        <p:nvSpPr>
          <p:cNvPr id="9" name="TextBox 8">
            <a:extLst>
              <a:ext uri="{FF2B5EF4-FFF2-40B4-BE49-F238E27FC236}">
                <a16:creationId xmlns:a16="http://schemas.microsoft.com/office/drawing/2014/main" id="{031B32F8-DDA4-62C4-819F-084207CA2639}"/>
              </a:ext>
            </a:extLst>
          </p:cNvPr>
          <p:cNvSpPr txBox="1"/>
          <p:nvPr/>
        </p:nvSpPr>
        <p:spPr>
          <a:xfrm>
            <a:off x="3047999" y="1644537"/>
            <a:ext cx="7491245" cy="558294"/>
          </a:xfrm>
          <a:prstGeom prst="rect">
            <a:avLst/>
          </a:prstGeom>
          <a:noFill/>
        </p:spPr>
        <p:txBody>
          <a:bodyPr wrap="square">
            <a:spAutoFit/>
          </a:bodyPr>
          <a:lstStyle/>
          <a:p>
            <a:pPr marL="476250" marR="5080" indent="-463550">
              <a:lnSpc>
                <a:spcPts val="4020"/>
              </a:lnSpc>
              <a:spcBef>
                <a:spcPts val="484"/>
              </a:spcBef>
            </a:pPr>
            <a:r>
              <a:rPr lang="en-US" sz="2400" b="1" dirty="0">
                <a:solidFill>
                  <a:srgbClr val="F58221"/>
                </a:solidFill>
                <a:latin typeface="Calibri" panose="020F0502020204030204" pitchFamily="34" charset="0"/>
                <a:cs typeface="Calibri" panose="020F0502020204030204" pitchFamily="34" charset="0"/>
              </a:rPr>
              <a:t>COMMON TECHNIQUES FOR MANAGING INVENTORY</a:t>
            </a:r>
          </a:p>
        </p:txBody>
      </p:sp>
    </p:spTree>
    <p:extLst>
      <p:ext uri="{BB962C8B-B14F-4D97-AF65-F5344CB8AC3E}">
        <p14:creationId xmlns:p14="http://schemas.microsoft.com/office/powerpoint/2010/main" val="2460182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093457"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0731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42308" y="1882478"/>
            <a:ext cx="10174871"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400" b="1" dirty="0">
                <a:solidFill>
                  <a:srgbClr val="F58221"/>
                </a:solidFill>
                <a:latin typeface="Calibri" panose="020F0502020204030204" pitchFamily="34" charset="0"/>
                <a:cs typeface="Calibri" panose="020F0502020204030204" pitchFamily="34" charset="0"/>
              </a:rPr>
              <a:t>Economic Order Quantity (EOQ) Model:</a:t>
            </a:r>
            <a:endParaRPr kumimoji="0" lang="en-US" sz="2400" b="0" i="0" u="none" strike="noStrike" kern="1200" cap="none" spc="0" normalizeH="0" baseline="0" noProof="0" dirty="0">
              <a:ln>
                <a:noFill/>
              </a:ln>
              <a:solidFill>
                <a:srgbClr val="212529"/>
              </a:solidFill>
              <a:effectLst/>
              <a:uLnTx/>
              <a:uFillTx/>
              <a:latin typeface="Calibri" panose="020F0502020204030204" pitchFamily="34" charset="0"/>
              <a:cs typeface="Calibri" panose="020F0502020204030204" pitchFamily="34"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Inventory management technique for determining an item’s optimal order size, which is the size that minimizes the total of its order costs and carrying costs.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order costs: The fixed clerical costs of placing and receiving an inventory order.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carrying costs: The variable costs per unit of holding an item in inventory for a specific period of time.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latin typeface="Calibri" panose="020F0502020204030204" pitchFamily="34" charset="0"/>
                <a:cs typeface="Calibri" panose="020F0502020204030204" pitchFamily="34" charset="0"/>
              </a:rPr>
              <a:t>Order costs decrease as the size of the order increases. Carrying costs, however, increase with increases in the order size. The EOQ model analyzes the trade-off between order costs and carrying costs to determine the order quantity that minimizes the total inventory cost.</a:t>
            </a:r>
          </a:p>
        </p:txBody>
      </p:sp>
    </p:spTree>
    <p:extLst>
      <p:ext uri="{BB962C8B-B14F-4D97-AF65-F5344CB8AC3E}">
        <p14:creationId xmlns:p14="http://schemas.microsoft.com/office/powerpoint/2010/main" val="1238791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6041" y="841715"/>
            <a:ext cx="627792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7" y="7231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047727" y="8223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07371" y="1056477"/>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848349" y="1824827"/>
            <a:ext cx="10036289" cy="482183"/>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000" b="1" dirty="0">
                <a:solidFill>
                  <a:srgbClr val="F58221"/>
                </a:solidFill>
                <a:latin typeface="Alexandria"/>
              </a:rPr>
              <a:t>Economic Order Quantity (EOQ) Model:</a:t>
            </a:r>
          </a:p>
        </p:txBody>
      </p:sp>
      <p:sp>
        <p:nvSpPr>
          <p:cNvPr id="2" name="TextBox 1">
            <a:extLst>
              <a:ext uri="{FF2B5EF4-FFF2-40B4-BE49-F238E27FC236}">
                <a16:creationId xmlns:a16="http://schemas.microsoft.com/office/drawing/2014/main" id="{4F04A04A-1275-7B4F-A9A1-FE73B147F16B}"/>
              </a:ext>
            </a:extLst>
          </p:cNvPr>
          <p:cNvSpPr txBox="1"/>
          <p:nvPr/>
        </p:nvSpPr>
        <p:spPr>
          <a:xfrm>
            <a:off x="762000" y="2307010"/>
            <a:ext cx="10350579" cy="4092531"/>
          </a:xfrm>
          <a:prstGeom prst="rect">
            <a:avLst/>
          </a:prstGeom>
          <a:noFill/>
          <a:ln>
            <a:noFill/>
          </a:ln>
        </p:spPr>
        <p:txBody>
          <a:bodyPr wrap="square" rtlCol="0">
            <a:spAutoFit/>
          </a:bodyPr>
          <a:lstStyle/>
          <a:p>
            <a:pPr>
              <a:lnSpc>
                <a:spcPct val="150000"/>
              </a:lnSpc>
            </a:pPr>
            <a:r>
              <a:rPr lang="en-US" sz="2000" dirty="0">
                <a:latin typeface="Alexandria"/>
              </a:rPr>
              <a:t>The EOQ model considers various costs of inventory and then determines what order size minimizes total inventory cost</a:t>
            </a:r>
          </a:p>
          <a:p>
            <a:pPr>
              <a:lnSpc>
                <a:spcPct val="150000"/>
              </a:lnSpc>
            </a:pPr>
            <a:endParaRPr lang="en-US" sz="2000" dirty="0">
              <a:latin typeface="Alexandria"/>
            </a:endParaRPr>
          </a:p>
          <a:p>
            <a:pPr>
              <a:lnSpc>
                <a:spcPct val="150000"/>
              </a:lnSpc>
            </a:pPr>
            <a:endParaRPr lang="en-US" sz="2000" dirty="0">
              <a:latin typeface="Alexandria"/>
            </a:endParaRPr>
          </a:p>
          <a:p>
            <a:pPr>
              <a:lnSpc>
                <a:spcPct val="150000"/>
              </a:lnSpc>
            </a:pPr>
            <a:r>
              <a:rPr lang="en-US" sz="2400" dirty="0">
                <a:latin typeface="Calibri" panose="020F0502020204030204" pitchFamily="34" charset="0"/>
                <a:cs typeface="Calibri" panose="020F0502020204030204" pitchFamily="34" charset="0"/>
              </a:rPr>
              <a:t>Where:</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S = usage in units per period </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O = order cost per order </a:t>
            </a:r>
          </a:p>
          <a:p>
            <a:pPr marL="457200" indent="-457200">
              <a:lnSpc>
                <a:spcPct val="150000"/>
              </a:lnSpc>
              <a:buFont typeface="Arial" panose="020B0604020202020204" pitchFamily="34" charset="0"/>
              <a:buChar char="•"/>
            </a:pPr>
            <a:r>
              <a:rPr lang="en-US" sz="2400" dirty="0">
                <a:latin typeface="Calibri" panose="020F0502020204030204" pitchFamily="34" charset="0"/>
                <a:cs typeface="Calibri" panose="020F0502020204030204" pitchFamily="34" charset="0"/>
              </a:rPr>
              <a:t>C = carrying cost per unit per period</a:t>
            </a:r>
          </a:p>
        </p:txBody>
      </p:sp>
      <p:pic>
        <p:nvPicPr>
          <p:cNvPr id="9" name="Picture 7" descr="eq15_07.gif">
            <a:extLst>
              <a:ext uri="{FF2B5EF4-FFF2-40B4-BE49-F238E27FC236}">
                <a16:creationId xmlns:a16="http://schemas.microsoft.com/office/drawing/2014/main" id="{F4995095-3232-CA71-9092-30FDB2B97F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54489" y="3436620"/>
            <a:ext cx="41656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197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31000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543739"/>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it-IT" sz="2400" b="1" dirty="0">
                <a:solidFill>
                  <a:srgbClr val="F58221"/>
                </a:solidFill>
                <a:latin typeface="Calibri" panose="020F0502020204030204" pitchFamily="34" charset="0"/>
                <a:cs typeface="Calibri" panose="020F0502020204030204" pitchFamily="34" charset="0"/>
              </a:rPr>
              <a:t>Economic Order Quantity (EOQ) Model:</a:t>
            </a:r>
          </a:p>
        </p:txBody>
      </p:sp>
      <p:sp>
        <p:nvSpPr>
          <p:cNvPr id="2" name="TextBox 1">
            <a:extLst>
              <a:ext uri="{FF2B5EF4-FFF2-40B4-BE49-F238E27FC236}">
                <a16:creationId xmlns:a16="http://schemas.microsoft.com/office/drawing/2014/main" id="{4F04A04A-1275-7B4F-A9A1-FE73B147F16B}"/>
              </a:ext>
            </a:extLst>
          </p:cNvPr>
          <p:cNvSpPr txBox="1"/>
          <p:nvPr/>
        </p:nvSpPr>
        <p:spPr>
          <a:xfrm>
            <a:off x="691205" y="2673074"/>
            <a:ext cx="6887191" cy="2158732"/>
          </a:xfrm>
          <a:prstGeom prst="rect">
            <a:avLst/>
          </a:prstGeom>
          <a:noFill/>
          <a:ln>
            <a:noFill/>
          </a:ln>
        </p:spPr>
        <p:txBody>
          <a:bodyPr wrap="square" rtlCol="0">
            <a:spAutoFit/>
          </a:bodyPr>
          <a:lstStyle/>
          <a:p>
            <a:pPr>
              <a:lnSpc>
                <a:spcPct val="150000"/>
              </a:lnSpc>
            </a:pPr>
            <a:r>
              <a:rPr lang="en-US" sz="2400" dirty="0">
                <a:latin typeface="Calibri" panose="020F0502020204030204" pitchFamily="34" charset="0"/>
                <a:cs typeface="Calibri" panose="020F0502020204030204" pitchFamily="34" charset="0"/>
              </a:rPr>
              <a:t>Once the firm has determined its(EOQ), it must determine when to place an order</a:t>
            </a:r>
          </a:p>
          <a:p>
            <a:pPr>
              <a:lnSpc>
                <a:spcPct val="150000"/>
              </a:lnSpc>
            </a:pPr>
            <a:endParaRPr lang="en-US" sz="2000" dirty="0">
              <a:latin typeface="Alexandria"/>
            </a:endParaRPr>
          </a:p>
          <a:p>
            <a:pPr algn="ctr">
              <a:lnSpc>
                <a:spcPct val="150000"/>
              </a:lnSpc>
            </a:pPr>
            <a:r>
              <a:rPr lang="en-US" sz="2400" b="1" dirty="0">
                <a:solidFill>
                  <a:srgbClr val="00AEEF"/>
                </a:solidFill>
                <a:latin typeface="Calibri" panose="020F0502020204030204" pitchFamily="34" charset="0"/>
                <a:cs typeface="Calibri" panose="020F0502020204030204" pitchFamily="34" charset="0"/>
              </a:rPr>
              <a:t>Reorder point = Days of lead time * Daily usage</a:t>
            </a:r>
          </a:p>
        </p:txBody>
      </p:sp>
      <p:pic>
        <p:nvPicPr>
          <p:cNvPr id="11" name="Picture 10" descr="A napkin with a pen and a calendar&#10;&#10;Description automatically generated">
            <a:extLst>
              <a:ext uri="{FF2B5EF4-FFF2-40B4-BE49-F238E27FC236}">
                <a16:creationId xmlns:a16="http://schemas.microsoft.com/office/drawing/2014/main" id="{1BF566C4-0FC0-DBBD-4CDA-E97C1428D2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8397" y="2095405"/>
            <a:ext cx="3463387" cy="3463387"/>
          </a:xfrm>
          <a:prstGeom prst="rect">
            <a:avLst/>
          </a:prstGeom>
        </p:spPr>
      </p:pic>
    </p:spTree>
    <p:extLst>
      <p:ext uri="{BB962C8B-B14F-4D97-AF65-F5344CB8AC3E}">
        <p14:creationId xmlns:p14="http://schemas.microsoft.com/office/powerpoint/2010/main" val="105703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r>
              <a:rPr lang="en-US" sz="2000" dirty="0">
                <a:latin typeface="Alexandria" charset="0"/>
              </a:rPr>
              <a:t> </a:t>
            </a:r>
            <a:endParaRPr sz="2000" dirty="0">
              <a:latin typeface="Alexandria" charset="0"/>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288080"/>
          </a:xfrm>
          <a:prstGeom prst="rect">
            <a:avLst/>
          </a:prstGeom>
        </p:spPr>
        <p:txBody>
          <a:bodyPr vert="horz" wrap="square" lIns="0" tIns="172720" rIns="0" bIns="0" rtlCol="0">
            <a:spAutoFit/>
          </a:bodyPr>
          <a:lstStyle/>
          <a:p>
            <a:pPr marL="12700">
              <a:spcBef>
                <a:spcPts val="1360"/>
              </a:spcBef>
            </a:pPr>
            <a:r>
              <a:rPr lang="en-US" sz="2400" b="1" dirty="0">
                <a:solidFill>
                  <a:srgbClr val="FF0000"/>
                </a:solidFill>
                <a:latin typeface="Calibri" panose="020F0502020204030204" pitchFamily="34" charset="0"/>
                <a:cs typeface="Calibri" panose="020F0502020204030204" pitchFamily="34" charset="0"/>
              </a:rPr>
              <a:t>Example6: </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MAX Company, a producer of dinnerware, has an A group inventory item that is vital to the production process. This item costs $1,500, and MAX uses 1,100 units of the item per year. MAX wants to determine its optimal order strategy for the item. According to the following information</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Order cost per order = $150</a:t>
            </a:r>
          </a:p>
          <a:p>
            <a:pPr marL="350520" marR="5080" indent="-337820">
              <a:lnSpc>
                <a:spcPts val="2230"/>
              </a:lnSpc>
              <a:spcBef>
                <a:spcPts val="1475"/>
              </a:spcBef>
            </a:pPr>
            <a:r>
              <a:rPr lang="en-US" sz="2400" dirty="0">
                <a:latin typeface="Calibri" panose="020F0502020204030204" pitchFamily="34" charset="0"/>
                <a:cs typeface="Calibri" panose="020F0502020204030204" pitchFamily="34" charset="0"/>
              </a:rPr>
              <a:t>Carrying cost per unit per year = $200</a:t>
            </a:r>
          </a:p>
          <a:p>
            <a:pPr marL="350520" marR="5080" indent="-337820">
              <a:lnSpc>
                <a:spcPts val="2230"/>
              </a:lnSpc>
              <a:spcBef>
                <a:spcPts val="1475"/>
              </a:spcBef>
            </a:pPr>
            <a:endParaRPr lang="en-US" sz="2000" dirty="0">
              <a:latin typeface="Alexandria"/>
            </a:endParaRPr>
          </a:p>
        </p:txBody>
      </p:sp>
    </p:spTree>
    <p:extLst>
      <p:ext uri="{BB962C8B-B14F-4D97-AF65-F5344CB8AC3E}">
        <p14:creationId xmlns:p14="http://schemas.microsoft.com/office/powerpoint/2010/main" val="344362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77071" y="779853"/>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82183"/>
          </a:xfrm>
          <a:prstGeom prst="rect">
            <a:avLst/>
          </a:prstGeom>
        </p:spPr>
        <p:txBody>
          <a:bodyPr vert="horz" wrap="square" lIns="0" tIns="172720" rIns="0" bIns="0" rtlCol="0">
            <a:spAutoFit/>
          </a:bodyPr>
          <a:lstStyle/>
          <a:p>
            <a:pPr marL="12700" marR="0" lvl="0" indent="0" algn="l" defTabSz="914400" rtl="0" eaLnBrk="1" fontAlgn="auto" latinLnBrk="0" hangingPunct="1">
              <a:lnSpc>
                <a:spcPct val="100000"/>
              </a:lnSpc>
              <a:spcBef>
                <a:spcPts val="1360"/>
              </a:spcBef>
              <a:spcAft>
                <a:spcPts val="0"/>
              </a:spcAft>
              <a:buClrTx/>
              <a:buSzTx/>
              <a:buFontTx/>
              <a:buNone/>
              <a:tabLst/>
              <a:defRPr/>
            </a:pPr>
            <a:r>
              <a:rPr kumimoji="0" lang="en-US" sz="2000" b="1" i="0" u="none" strike="noStrike" kern="1200" cap="none" spc="0" normalizeH="0" baseline="0" noProof="0" dirty="0">
                <a:ln>
                  <a:noFill/>
                </a:ln>
                <a:solidFill>
                  <a:srgbClr val="00AEEF"/>
                </a:solidFill>
                <a:effectLst/>
                <a:uLnTx/>
                <a:uFillTx/>
                <a:latin typeface="Alexandria"/>
                <a:ea typeface="+mn-ea"/>
                <a:cs typeface="+mn-cs"/>
              </a:rPr>
              <a:t>Solution: </a:t>
            </a:r>
          </a:p>
        </p:txBody>
      </p:sp>
      <p:pic>
        <p:nvPicPr>
          <p:cNvPr id="2" name="Picture 1">
            <a:extLst>
              <a:ext uri="{FF2B5EF4-FFF2-40B4-BE49-F238E27FC236}">
                <a16:creationId xmlns:a16="http://schemas.microsoft.com/office/drawing/2014/main" id="{0D92BF2F-4521-A5D2-FAC2-519CD1C46411}"/>
              </a:ext>
            </a:extLst>
          </p:cNvPr>
          <p:cNvPicPr>
            <a:picLocks noChangeAspect="1"/>
          </p:cNvPicPr>
          <p:nvPr/>
        </p:nvPicPr>
        <p:blipFill>
          <a:blip r:embed="rId3"/>
          <a:stretch>
            <a:fillRect/>
          </a:stretch>
        </p:blipFill>
        <p:spPr>
          <a:xfrm>
            <a:off x="2636039" y="2985973"/>
            <a:ext cx="6565961" cy="2456901"/>
          </a:xfrm>
          <a:prstGeom prst="rect">
            <a:avLst/>
          </a:prstGeom>
        </p:spPr>
      </p:pic>
    </p:spTree>
    <p:extLst>
      <p:ext uri="{BB962C8B-B14F-4D97-AF65-F5344CB8AC3E}">
        <p14:creationId xmlns:p14="http://schemas.microsoft.com/office/powerpoint/2010/main" val="214737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5676" y="1762805"/>
            <a:ext cx="10770829" cy="4866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0"/>
              </a:spcBef>
              <a:spcAft>
                <a:spcPts val="0"/>
              </a:spcAft>
              <a:buClrTx/>
              <a:buSzTx/>
              <a:tabLst/>
              <a:defRPr/>
            </a:pPr>
            <a:endParaRPr lang="en-US" altLang="en-US" sz="2400" b="1" dirty="0">
              <a:solidFill>
                <a:srgbClr val="00AEEF"/>
              </a:solidFill>
              <a:latin typeface="Calibri" panose="020F0502020204030204" pitchFamily="34" charset="0"/>
              <a:cs typeface="Calibri" panose="020F0502020204030204" pitchFamily="34" charset="0"/>
            </a:endParaRPr>
          </a:p>
          <a:p>
            <a:pPr marR="0" lvl="0" algn="l" defTabSz="914400" rtl="0" eaLnBrk="1" fontAlgn="auto" latinLnBrk="0" hangingPunct="1">
              <a:lnSpc>
                <a:spcPct val="90000"/>
              </a:lnSpc>
              <a:spcBef>
                <a:spcPts val="0"/>
              </a:spcBef>
              <a:spcAft>
                <a:spcPts val="0"/>
              </a:spcAft>
              <a:buClrTx/>
              <a:buSzTx/>
              <a:tabLst/>
              <a:defRPr/>
            </a:pPr>
            <a:r>
              <a:rPr lang="en-US" altLang="en-US" sz="2400" b="1" dirty="0">
                <a:solidFill>
                  <a:srgbClr val="00AEEF"/>
                </a:solidFill>
                <a:latin typeface="Calibri" panose="020F0502020204030204" pitchFamily="34" charset="0"/>
                <a:cs typeface="Calibri" panose="020F0502020204030204" pitchFamily="34" charset="0"/>
              </a:rPr>
              <a:t>Assuming that MAX operates 250 days</a:t>
            </a:r>
            <a:endParaRPr lang="en-US" altLang="en-US" sz="2400" dirty="0">
              <a:solidFill>
                <a:schemeClr val="tx1"/>
              </a:solidFill>
              <a:latin typeface="Calibri" panose="020F0502020204030204" pitchFamily="34" charset="0"/>
              <a:cs typeface="Calibri" panose="020F0502020204030204" pitchFamily="34" charset="0"/>
            </a:endParaRPr>
          </a:p>
          <a:p>
            <a:pPr marR="0" lvl="0" algn="l" defTabSz="914400" rtl="0" eaLnBrk="1" fontAlgn="auto" latinLnBrk="0" hangingPunct="1">
              <a:lnSpc>
                <a:spcPct val="90000"/>
              </a:lnSpc>
              <a:spcBef>
                <a:spcPts val="0"/>
              </a:spcBef>
              <a:spcAft>
                <a:spcPts val="0"/>
              </a:spcAft>
              <a:buClrTx/>
              <a:buSzTx/>
              <a:tabLst/>
              <a:defRPr/>
            </a:pPr>
            <a:r>
              <a:rPr lang="en-US" altLang="en-US" sz="2400" dirty="0">
                <a:solidFill>
                  <a:schemeClr val="tx1"/>
                </a:solidFill>
                <a:latin typeface="Calibri" panose="020F0502020204030204" pitchFamily="34" charset="0"/>
                <a:cs typeface="Calibri" panose="020F0502020204030204" pitchFamily="34" charset="0"/>
              </a:rPr>
              <a:t> MAX lead time is 2 days, and MAX wants to maintain a safety stock of 4 units</a:t>
            </a:r>
          </a:p>
          <a:p>
            <a:pPr marR="0" lvl="0" algn="l" defTabSz="914400" rtl="0" eaLnBrk="1" fontAlgn="auto" latinLnBrk="0" hangingPunct="1">
              <a:lnSpc>
                <a:spcPct val="90000"/>
              </a:lnSpc>
              <a:spcBef>
                <a:spcPts val="0"/>
              </a:spcBef>
              <a:spcAft>
                <a:spcPts val="0"/>
              </a:spcAft>
              <a:buClrTx/>
              <a:buSzTx/>
              <a:tabLst/>
              <a:defRPr/>
            </a:pPr>
            <a:endParaRPr lang="en-US" altLang="en-US" sz="2400" dirty="0">
              <a:solidFill>
                <a:schemeClr val="tx1"/>
              </a:solidFill>
              <a:latin typeface="Calibri" panose="020F0502020204030204" pitchFamily="34" charset="0"/>
              <a:cs typeface="Calibri" panose="020F0502020204030204" pitchFamily="34" charset="0"/>
            </a:endParaRPr>
          </a:p>
          <a:p>
            <a:pPr marL="342900" indent="-342900">
              <a:lnSpc>
                <a:spcPct val="90000"/>
              </a:lnSpc>
              <a:buFont typeface="Arial" panose="020B0604020202020204" pitchFamily="34" charset="0"/>
              <a:buChar char="•"/>
              <a:defRPr/>
            </a:pPr>
            <a:r>
              <a:rPr kumimoji="0" lang="en-US" sz="2400" b="1"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rPr>
              <a:t>Solution: </a:t>
            </a:r>
          </a:p>
          <a:p>
            <a:pPr marL="342900" marR="0" lvl="0" indent="-34290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endParaRPr lang="en-US" alt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Reorder point = Days of lead time * Daily usage</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Days of lead time = 2</a:t>
            </a: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Daily usage=1100/250=4.4 unit</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Reorder point = (2*4.4) + 4 = 12.8 unit</a:t>
            </a:r>
          </a:p>
          <a:p>
            <a:pPr marL="457200" marR="0" lvl="1" indent="0" algn="l" defTabSz="914400" rtl="0" eaLnBrk="1" fontAlgn="auto" latinLnBrk="0" hangingPunct="1">
              <a:lnSpc>
                <a:spcPct val="90000"/>
              </a:lnSpc>
              <a:spcBef>
                <a:spcPts val="0"/>
              </a:spcBef>
              <a:spcAft>
                <a:spcPts val="0"/>
              </a:spcAft>
              <a:buClrTx/>
              <a:buSzTx/>
              <a:buFontTx/>
              <a:buNone/>
              <a:tabLst/>
              <a:defRPr/>
            </a:pPr>
            <a:endParaRPr lang="en-US" sz="2400" dirty="0">
              <a:solidFill>
                <a:schemeClr val="tx1"/>
              </a:solidFill>
              <a:latin typeface="Calibri" panose="020F0502020204030204" pitchFamily="34" charset="0"/>
              <a:cs typeface="Calibri" panose="020F0502020204030204" pitchFamily="34" charset="0"/>
            </a:endParaRPr>
          </a:p>
          <a:p>
            <a:pPr marL="457200" marR="0" lvl="1" indent="0" algn="l" defTabSz="914400" rtl="0" eaLnBrk="1" fontAlgn="auto" latinLnBrk="0" hangingPunct="1">
              <a:lnSpc>
                <a:spcPct val="90000"/>
              </a:lnSpc>
              <a:spcBef>
                <a:spcPts val="0"/>
              </a:spcBef>
              <a:spcAft>
                <a:spcPts val="0"/>
              </a:spcAft>
              <a:buClrTx/>
              <a:buSzTx/>
              <a:buFontTx/>
              <a:buNone/>
              <a:tabLst/>
              <a:defRPr/>
            </a:pPr>
            <a:r>
              <a:rPr lang="en-US" sz="2400" dirty="0">
                <a:solidFill>
                  <a:schemeClr val="tx1"/>
                </a:solidFill>
                <a:latin typeface="Calibri" panose="020F0502020204030204" pitchFamily="34" charset="0"/>
                <a:cs typeface="Calibri" panose="020F0502020204030204" pitchFamily="34" charset="0"/>
              </a:rPr>
              <a:t>the order should be placed when the inventory falls to 13 units.</a:t>
            </a:r>
          </a:p>
        </p:txBody>
      </p:sp>
      <p:sp>
        <p:nvSpPr>
          <p:cNvPr id="3" name="TextBox 2"/>
          <p:cNvSpPr txBox="1"/>
          <p:nvPr/>
        </p:nvSpPr>
        <p:spPr>
          <a:xfrm>
            <a:off x="2146911" y="1130251"/>
            <a:ext cx="78981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Working capital management</a:t>
            </a:r>
          </a:p>
        </p:txBody>
      </p:sp>
      <p:sp>
        <p:nvSpPr>
          <p:cNvPr id="5" name="Rectangle 4"/>
          <p:cNvSpPr/>
          <p:nvPr/>
        </p:nvSpPr>
        <p:spPr>
          <a:xfrm>
            <a:off x="900743" y="9953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61422" y="1345306"/>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482183"/>
          </a:xfrm>
          <a:prstGeom prst="rect">
            <a:avLst/>
          </a:prstGeom>
        </p:spPr>
        <p:txBody>
          <a:bodyPr vert="horz" wrap="square" lIns="0" tIns="172720" rIns="0" bIns="0" rtlCol="0">
            <a:spAutoFit/>
          </a:bodyPr>
          <a:lstStyle/>
          <a:p>
            <a:pPr marL="12700" marR="0" lvl="0" indent="0" algn="l" defTabSz="914400" rtl="0" eaLnBrk="1" fontAlgn="auto" latinLnBrk="0" hangingPunct="1">
              <a:lnSpc>
                <a:spcPct val="100000"/>
              </a:lnSpc>
              <a:spcBef>
                <a:spcPts val="1360"/>
              </a:spcBef>
              <a:spcAft>
                <a:spcPts val="0"/>
              </a:spcAft>
              <a:buClrTx/>
              <a:buSzTx/>
              <a:buFontTx/>
              <a:buNone/>
              <a:tabLst/>
              <a:defRPr/>
            </a:pPr>
            <a:endParaRPr kumimoji="0" lang="en-US" sz="2000" b="1" i="0" u="none" strike="noStrike" kern="1200" cap="none" spc="0" normalizeH="0" baseline="0" noProof="0" dirty="0">
              <a:ln>
                <a:noFill/>
              </a:ln>
              <a:solidFill>
                <a:srgbClr val="00AEEF"/>
              </a:solidFill>
              <a:effectLst/>
              <a:uLnTx/>
              <a:uFillTx/>
              <a:latin typeface="Alexandria"/>
              <a:ea typeface="+mn-ea"/>
              <a:cs typeface="+mn-cs"/>
            </a:endParaRPr>
          </a:p>
        </p:txBody>
      </p:sp>
    </p:spTree>
    <p:extLst>
      <p:ext uri="{BB962C8B-B14F-4D97-AF65-F5344CB8AC3E}">
        <p14:creationId xmlns:p14="http://schemas.microsoft.com/office/powerpoint/2010/main" val="2678763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25234"/>
            <a:ext cx="10812720" cy="4919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7" y="7960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94663" y="1875887"/>
            <a:ext cx="10036289" cy="4237057"/>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FF0000"/>
                </a:solidFill>
                <a:latin typeface="Calibri" panose="020F0502020204030204" pitchFamily="34" charset="0"/>
                <a:cs typeface="Calibri" panose="020F0502020204030204" pitchFamily="34" charset="0"/>
              </a:rPr>
              <a:t>Example7:</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 2009,  (HP), the world’s largest technology company, had annual revenue of $114,552 million, cost of revenue of $87,524 million, and purchases of $ 89,492 million. HP had an average age of inventory (AAI) of 29.2 days, an average collection period (ACP) of 53.3 days, and an average payment period (APP) of 60.4 days.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00AEEF"/>
                </a:solidFill>
                <a:latin typeface="Calibri" panose="020F0502020204030204" pitchFamily="34" charset="0"/>
                <a:cs typeface="Calibri" panose="020F0502020204030204" pitchFamily="34" charset="0"/>
              </a:rPr>
              <a:t>Required</a:t>
            </a:r>
            <a:endParaRPr kumimoji="0" lang="en-US" sz="2400" b="0" i="0" u="none" strike="noStrike" kern="1200" cap="none" spc="0" normalizeH="0" baseline="0" noProof="0" dirty="0">
              <a:ln>
                <a:noFill/>
              </a:ln>
              <a:solidFill>
                <a:srgbClr val="00AEEF"/>
              </a:solidFill>
              <a:effectLst/>
              <a:uLnTx/>
              <a:uFillTx/>
              <a:latin typeface="Calibri" panose="020F0502020204030204" pitchFamily="34" charset="0"/>
              <a:cs typeface="Calibri" panose="020F050202020403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the CCC.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Calculate cash resources invested or tied up to the cash conversion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How will a5-day increase in APP affect the resources invested in the CCC?</a:t>
            </a:r>
          </a:p>
        </p:txBody>
      </p:sp>
    </p:spTree>
    <p:extLst>
      <p:ext uri="{BB962C8B-B14F-4D97-AF65-F5344CB8AC3E}">
        <p14:creationId xmlns:p14="http://schemas.microsoft.com/office/powerpoint/2010/main" val="2492661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87148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cs typeface="Calibri" panose="020F0502020204030204" pitchFamily="34" charset="0"/>
              </a:rPr>
              <a:t>Calculating CCC:</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AAI + ACP - APP </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22.9+ 53.3 – 60.4</a:t>
            </a:r>
          </a:p>
          <a:p>
            <a:pPr marL="342900" marR="0" lvl="0" indent="-3429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b="1" dirty="0">
                <a:solidFill>
                  <a:prstClr val="black"/>
                </a:solidFill>
                <a:latin typeface="Calibri" panose="020F0502020204030204" pitchFamily="34" charset="0"/>
                <a:cs typeface="Calibri" panose="020F0502020204030204" pitchFamily="34" charset="0"/>
              </a:rPr>
              <a:t>CCC = 22.1days</a:t>
            </a:r>
          </a:p>
          <a:p>
            <a:pPr marR="0" lvl="0" algn="ctr" defTabSz="914400" rtl="0" eaLnBrk="1" fontAlgn="auto" latinLnBrk="0" hangingPunct="1">
              <a:lnSpc>
                <a:spcPct val="100000"/>
              </a:lnSpc>
              <a:spcBef>
                <a:spcPts val="0"/>
              </a:spcBef>
              <a:spcAft>
                <a:spcPts val="0"/>
              </a:spcAft>
              <a:buClrTx/>
              <a:buSzTx/>
              <a:tabLst/>
              <a:defRPr/>
            </a:pPr>
            <a:endParaRPr lang="en-US" sz="2400" b="1" dirty="0">
              <a:solidFill>
                <a:prstClr val="black"/>
              </a:solidFill>
              <a:latin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AAI</a:t>
            </a:r>
            <a:r>
              <a:rPr lang="en-US" sz="2400" dirty="0">
                <a:latin typeface="Calibri" panose="020F0502020204030204" pitchFamily="34" charset="0"/>
                <a:cs typeface="Calibri" panose="020F0502020204030204" pitchFamily="34" charset="0"/>
              </a:rPr>
              <a:t> = Average Age of Inventory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ACP</a:t>
            </a:r>
            <a:r>
              <a:rPr lang="en-US" sz="2400" dirty="0">
                <a:latin typeface="Calibri" panose="020F0502020204030204" pitchFamily="34" charset="0"/>
                <a:cs typeface="Calibri" panose="020F0502020204030204" pitchFamily="34" charset="0"/>
              </a:rPr>
              <a:t> = Average Collection Period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Calibri" panose="020F0502020204030204" pitchFamily="34" charset="0"/>
                <a:cs typeface="Calibri" panose="020F0502020204030204" pitchFamily="34" charset="0"/>
              </a:rPr>
              <a:t>APP</a:t>
            </a:r>
            <a:r>
              <a:rPr lang="en-US" sz="2400" dirty="0">
                <a:latin typeface="Calibri" panose="020F0502020204030204" pitchFamily="34" charset="0"/>
                <a:cs typeface="Calibri" panose="020F0502020204030204" pitchFamily="34" charset="0"/>
              </a:rPr>
              <a:t> = Average Payment Period</a:t>
            </a: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p:txBody>
      </p:sp>
    </p:spTree>
    <p:extLst>
      <p:ext uri="{BB962C8B-B14F-4D97-AF65-F5344CB8AC3E}">
        <p14:creationId xmlns:p14="http://schemas.microsoft.com/office/powerpoint/2010/main" val="223961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10</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cs typeface="Calibri" panose="020F0502020204030204" pitchFamily="34" charset="0"/>
              </a:rPr>
              <a:t>Calculate cash resources invested or tied up to the cash conversion cycle:</a:t>
            </a: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rgbClr val="FFC000"/>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Inventory = Cost of goods sold × AAI /365 =      $ Inventory</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 Accounts receivable = Sales × ACP /365 =          + $ A/R</a:t>
            </a:r>
            <a:br>
              <a:rPr kumimoji="0" lang="en-US" sz="2400" b="0" i="0" u="none" strike="noStrike" kern="1200" cap="none" spc="0" normalizeH="0" baseline="0" noProof="0" dirty="0">
                <a:ln>
                  <a:noFill/>
                </a:ln>
                <a:solidFill>
                  <a:prstClr val="black"/>
                </a:solidFill>
                <a:effectLst/>
                <a:uLnTx/>
                <a:uFillTx/>
                <a:cs typeface="Calibri" panose="020F0502020204030204" pitchFamily="34" charset="0"/>
              </a:rPr>
            </a:br>
            <a:endParaRPr kumimoji="0" lang="en-US" sz="2400" b="0" i="0" u="none" strike="noStrike" kern="1200" cap="none" spc="0" normalizeH="0" baseline="0" noProof="0" dirty="0">
              <a:ln>
                <a:noFill/>
              </a:ln>
              <a:solidFill>
                <a:prstClr val="black"/>
              </a:solidFill>
              <a:effectLst/>
              <a:uLnTx/>
              <a:uFillTx/>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-Accounts payable = Purchases × APP 365 =           - $ A/P</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____________________________________________________</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cs typeface="Calibri" panose="020F0502020204030204" pitchFamily="34" charset="0"/>
              </a:rPr>
              <a:t>Total Resources Invested in the cash conversion cycle              $$$</a:t>
            </a:r>
          </a:p>
        </p:txBody>
      </p:sp>
    </p:spTree>
    <p:extLst>
      <p:ext uri="{BB962C8B-B14F-4D97-AF65-F5344CB8AC3E}">
        <p14:creationId xmlns:p14="http://schemas.microsoft.com/office/powerpoint/2010/main" val="370589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699934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1005495" y="2161394"/>
            <a:ext cx="10036289" cy="3867725"/>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solidFill>
                  <a:srgbClr val="00AEEF"/>
                </a:solidFill>
                <a:latin typeface="Calibri" panose="020F0502020204030204" pitchFamily="34" charset="0"/>
                <a:cs typeface="Calibri" panose="020F0502020204030204" pitchFamily="34" charset="0"/>
              </a:rPr>
              <a:t>Solution:</a:t>
            </a: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rPr>
              <a:t>Calculate cash resources invested or tied up to the cash conversion cycle:</a:t>
            </a: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Inventory = 87,524m× (29.2 /365)                              =   $ 7,001,920,000</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Accounts receivable = 114,552m × (53.3 /365)     = +16,727,730,411 $ </a:t>
            </a:r>
            <a:b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b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-Accounts payable = 89,492m × (60.4/ 365)             =  -14,809,087,123 $ ____________________________________________________</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Total Resources Invested in the cash conversion cycle    =      8,920,563,288$</a:t>
            </a:r>
          </a:p>
        </p:txBody>
      </p:sp>
    </p:spTree>
    <p:extLst>
      <p:ext uri="{BB962C8B-B14F-4D97-AF65-F5344CB8AC3E}">
        <p14:creationId xmlns:p14="http://schemas.microsoft.com/office/powerpoint/2010/main" val="3862663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01259"/>
            <a:ext cx="10812720" cy="52877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637420"/>
            <a:ext cx="7165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Current Liabilities Management</a:t>
            </a:r>
          </a:p>
        </p:txBody>
      </p:sp>
      <p:sp>
        <p:nvSpPr>
          <p:cNvPr id="5" name="Rectangle 4"/>
          <p:cNvSpPr/>
          <p:nvPr/>
        </p:nvSpPr>
        <p:spPr>
          <a:xfrm>
            <a:off x="942308" y="55235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563470"/>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161422" y="809305"/>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05</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object 3">
            <a:extLst>
              <a:ext uri="{FF2B5EF4-FFF2-40B4-BE49-F238E27FC236}">
                <a16:creationId xmlns:a16="http://schemas.microsoft.com/office/drawing/2014/main" id="{87DF56FE-ACED-9414-1064-D926CA1FB4BF}"/>
              </a:ext>
            </a:extLst>
          </p:cNvPr>
          <p:cNvSpPr txBox="1"/>
          <p:nvPr/>
        </p:nvSpPr>
        <p:spPr>
          <a:xfrm>
            <a:off x="1644536" y="2182505"/>
            <a:ext cx="8289290" cy="320601"/>
          </a:xfrm>
          <a:prstGeom prst="rect">
            <a:avLst/>
          </a:prstGeom>
        </p:spPr>
        <p:txBody>
          <a:bodyPr vert="horz" wrap="square" lIns="0" tIns="1270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mn-cs"/>
              </a:rPr>
              <a:t> </a:t>
            </a:r>
            <a:endParaRPr kumimoji="0" sz="2000" b="0" i="0" u="none" strike="noStrike" kern="1200" cap="none" spc="0" normalizeH="0" baseline="0" noProof="0" dirty="0">
              <a:ln>
                <a:noFill/>
              </a:ln>
              <a:solidFill>
                <a:prstClr val="black"/>
              </a:solidFill>
              <a:effectLst/>
              <a:uLnTx/>
              <a:uFillTx/>
              <a:latin typeface="Alexandria" charset="0"/>
              <a:ea typeface="+mn-ea"/>
              <a:cs typeface="+mn-cs"/>
            </a:endParaRPr>
          </a:p>
        </p:txBody>
      </p:sp>
      <p:sp>
        <p:nvSpPr>
          <p:cNvPr id="8" name="object 8">
            <a:extLst>
              <a:ext uri="{FF2B5EF4-FFF2-40B4-BE49-F238E27FC236}">
                <a16:creationId xmlns:a16="http://schemas.microsoft.com/office/drawing/2014/main" id="{FB8C655F-442D-DE03-624B-57B6366885E1}"/>
              </a:ext>
            </a:extLst>
          </p:cNvPr>
          <p:cNvSpPr txBox="1"/>
          <p:nvPr/>
        </p:nvSpPr>
        <p:spPr>
          <a:xfrm>
            <a:off x="942308" y="1214619"/>
            <a:ext cx="10487692" cy="4113947"/>
          </a:xfrm>
          <a:prstGeom prst="rect">
            <a:avLst/>
          </a:prstGeom>
        </p:spPr>
        <p:txBody>
          <a:bodyPr vert="horz" wrap="square" lIns="0" tIns="172720" rIns="0" bIns="0" rtlCol="0">
            <a:spAutoFit/>
          </a:bodyPr>
          <a:lstStyle/>
          <a:p>
            <a:pPr algn="ctr">
              <a:defRPr/>
            </a:pPr>
            <a:r>
              <a:rPr lang="en-US" sz="2400" b="1" dirty="0">
                <a:solidFill>
                  <a:srgbClr val="00AEEF"/>
                </a:solidFill>
                <a:latin typeface="Calibri" panose="020F0502020204030204" pitchFamily="34" charset="0"/>
                <a:cs typeface="Calibri" panose="020F0502020204030204" pitchFamily="34" charset="0"/>
              </a:rPr>
              <a:t>Solution:</a:t>
            </a:r>
            <a:endPar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FFC000"/>
                </a:solidFill>
                <a:effectLst/>
                <a:uLnTx/>
                <a:uFillTx/>
                <a:latin typeface="Calibri" panose="020F0502020204030204" pitchFamily="34" charset="0"/>
                <a:cs typeface="Calibri" panose="020F0502020204030204" pitchFamily="34" charset="0"/>
              </a:rPr>
              <a:t>How will a5-day increase in APP affect the resources invested in the CCC?</a:t>
            </a:r>
          </a:p>
          <a:p>
            <a:pPr marR="0" lvl="0" algn="l" defTabSz="914400" rtl="0" eaLnBrk="1" fontAlgn="auto" latinLnBrk="0" hangingPunct="1">
              <a:lnSpc>
                <a:spcPct val="100000"/>
              </a:lnSpc>
              <a:spcBef>
                <a:spcPts val="0"/>
              </a:spcBef>
              <a:spcAft>
                <a:spcPts val="0"/>
              </a:spcAft>
              <a:buClrTx/>
              <a:buSzTx/>
              <a:tabLst/>
              <a:defRPr/>
            </a:pPr>
            <a:endParaRPr kumimoji="0" lang="en-US" sz="2000" b="1" i="0" u="none" strike="noStrike" kern="1200" cap="none" spc="0" normalizeH="0" baseline="0" noProof="0" dirty="0">
              <a:ln>
                <a:noFill/>
              </a:ln>
              <a:solidFill>
                <a:srgbClr val="FFC000"/>
              </a:solidFill>
              <a:effectLst/>
              <a:uLnTx/>
              <a:uFillTx/>
              <a:latin typeface="Alexandria"/>
              <a:ea typeface="+mn-ea"/>
              <a:cs typeface="+mn-cs"/>
            </a:endParaRPr>
          </a:p>
          <a:p>
            <a:pPr>
              <a:defRPr/>
            </a:pPr>
            <a:r>
              <a:rPr lang="en-US" sz="2400" dirty="0">
                <a:solidFill>
                  <a:prstClr val="black"/>
                </a:solidFill>
                <a:latin typeface="Calibri" panose="020F0502020204030204" pitchFamily="34" charset="0"/>
                <a:cs typeface="Calibri" panose="020F0502020204030204" pitchFamily="34" charset="0"/>
              </a:rPr>
              <a:t>Inventory = 87,524m× (29.2 /365)           =   $ 7,001,920,000</a:t>
            </a:r>
          </a:p>
          <a:p>
            <a:pPr>
              <a:defRPr/>
            </a:pPr>
            <a:endParaRPr lang="en-US" sz="2400" dirty="0">
              <a:solidFill>
                <a:prstClr val="black"/>
              </a:solidFill>
              <a:latin typeface="Calibri" panose="020F0502020204030204" pitchFamily="34" charset="0"/>
              <a:cs typeface="Calibri" panose="020F0502020204030204" pitchFamily="34" charset="0"/>
            </a:endParaRPr>
          </a:p>
          <a:p>
            <a:pPr>
              <a:defRPr/>
            </a:pPr>
            <a:r>
              <a:rPr lang="en-US" sz="2400" dirty="0">
                <a:solidFill>
                  <a:prstClr val="black"/>
                </a:solidFill>
                <a:latin typeface="Calibri" panose="020F0502020204030204" pitchFamily="34" charset="0"/>
                <a:cs typeface="Calibri" panose="020F0502020204030204" pitchFamily="34" charset="0"/>
              </a:rPr>
              <a:t>+ Accounts receivable = 114,552m × (53.3 /365) = +16,727,730,411 $ </a:t>
            </a:r>
            <a:br>
              <a:rPr lang="en-US" sz="2400" dirty="0">
                <a:solidFill>
                  <a:prstClr val="black"/>
                </a:solidFill>
                <a:latin typeface="Calibri" panose="020F0502020204030204" pitchFamily="34" charset="0"/>
                <a:cs typeface="Calibri" panose="020F0502020204030204" pitchFamily="34" charset="0"/>
              </a:rPr>
            </a:br>
            <a:endParaRPr lang="en-US" sz="2400" dirty="0">
              <a:solidFill>
                <a:prstClr val="black"/>
              </a:solidFill>
              <a:latin typeface="Calibri" panose="020F0502020204030204" pitchFamily="34" charset="0"/>
              <a:cs typeface="Calibri" panose="020F0502020204030204" pitchFamily="34" charset="0"/>
            </a:endParaRPr>
          </a:p>
          <a:p>
            <a:pPr>
              <a:defRPr/>
            </a:pPr>
            <a:r>
              <a:rPr lang="en-US" sz="2400" dirty="0">
                <a:solidFill>
                  <a:prstClr val="black"/>
                </a:solidFill>
                <a:latin typeface="Calibri" panose="020F0502020204030204" pitchFamily="34" charset="0"/>
                <a:cs typeface="Calibri" panose="020F0502020204030204" pitchFamily="34" charset="0"/>
              </a:rPr>
              <a:t>-Accounts payable = 89,492m × (65.4/ 365)             =  -16,035,004,931 $ ____________________________________________________</a:t>
            </a:r>
          </a:p>
          <a:p>
            <a:pPr>
              <a:defRPr/>
            </a:pPr>
            <a:r>
              <a:rPr lang="en-US" sz="2400" dirty="0">
                <a:solidFill>
                  <a:prstClr val="black"/>
                </a:solidFill>
                <a:latin typeface="Calibri" panose="020F0502020204030204" pitchFamily="34" charset="0"/>
                <a:cs typeface="Calibri" panose="020F0502020204030204" pitchFamily="34" charset="0"/>
              </a:rPr>
              <a:t>Total Resources Invested in the cash conversion cycle    =       7,694,645,480 $</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2" name="object 8">
            <a:extLst>
              <a:ext uri="{FF2B5EF4-FFF2-40B4-BE49-F238E27FC236}">
                <a16:creationId xmlns:a16="http://schemas.microsoft.com/office/drawing/2014/main" id="{1411B999-B4FA-9CE6-3E7B-315FACEB9B68}"/>
              </a:ext>
            </a:extLst>
          </p:cNvPr>
          <p:cNvSpPr txBox="1"/>
          <p:nvPr/>
        </p:nvSpPr>
        <p:spPr>
          <a:xfrm>
            <a:off x="1077854" y="5078460"/>
            <a:ext cx="10036289" cy="1282402"/>
          </a:xfrm>
          <a:prstGeom prst="rect">
            <a:avLst/>
          </a:prstGeom>
        </p:spPr>
        <p:txBody>
          <a:bodyPr vert="horz" wrap="square" lIns="0" tIns="172720" rIns="0" bIns="0" rtlCol="0">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400" b="1" i="0" u="none" strike="noStrike" kern="1200" cap="none" spc="0" normalizeH="0" baseline="0" noProof="0" dirty="0">
                <a:ln>
                  <a:noFill/>
                </a:ln>
                <a:solidFill>
                  <a:srgbClr val="00B0F0"/>
                </a:solidFill>
                <a:effectLst/>
                <a:uLnTx/>
                <a:uFillTx/>
                <a:latin typeface="Calibri" panose="020F0502020204030204" pitchFamily="34" charset="0"/>
                <a:cs typeface="Calibri" panose="020F0502020204030204" pitchFamily="34" charset="0"/>
              </a:rPr>
              <a:t>Comment</a:t>
            </a: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 conversion cycle will decrease to be 17.1 day (29.2 + 53.3 – 65.4), and the firm would reduce its investment in operations by $1,226 million (8,920,563,288- 7,694,645,480)</a:t>
            </a:r>
          </a:p>
        </p:txBody>
      </p:sp>
    </p:spTree>
    <p:extLst>
      <p:ext uri="{BB962C8B-B14F-4D97-AF65-F5344CB8AC3E}">
        <p14:creationId xmlns:p14="http://schemas.microsoft.com/office/powerpoint/2010/main" val="3013630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2280</TotalTime>
  <Words>3657</Words>
  <Application>Microsoft Macintosh PowerPoint</Application>
  <PresentationFormat>Widescreen</PresentationFormat>
  <Paragraphs>610</Paragraphs>
  <Slides>61</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61</vt:i4>
      </vt:variant>
    </vt:vector>
  </HeadingPairs>
  <TitlesOfParts>
    <vt:vector size="69" baseType="lpstr">
      <vt:lpstr>Alexandria</vt:lpstr>
      <vt:lpstr>Amasis MT Pro Medium</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94</cp:revision>
  <dcterms:created xsi:type="dcterms:W3CDTF">2023-04-29T09:08:00Z</dcterms:created>
  <dcterms:modified xsi:type="dcterms:W3CDTF">2025-04-16T12:45:03Z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