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9"/>
  </p:notesMasterIdLst>
  <p:sldIdLst>
    <p:sldId id="480" r:id="rId3"/>
    <p:sldId id="276" r:id="rId4"/>
    <p:sldId id="735" r:id="rId5"/>
    <p:sldId id="736" r:id="rId6"/>
    <p:sldId id="776" r:id="rId7"/>
    <p:sldId id="737" r:id="rId8"/>
    <p:sldId id="777" r:id="rId9"/>
    <p:sldId id="738" r:id="rId10"/>
    <p:sldId id="739" r:id="rId11"/>
    <p:sldId id="740" r:id="rId12"/>
    <p:sldId id="741" r:id="rId13"/>
    <p:sldId id="742" r:id="rId14"/>
    <p:sldId id="743" r:id="rId15"/>
    <p:sldId id="744" r:id="rId16"/>
    <p:sldId id="745" r:id="rId17"/>
    <p:sldId id="746" r:id="rId18"/>
    <p:sldId id="778" r:id="rId19"/>
    <p:sldId id="747" r:id="rId20"/>
    <p:sldId id="748" r:id="rId21"/>
    <p:sldId id="749" r:id="rId22"/>
    <p:sldId id="779" r:id="rId23"/>
    <p:sldId id="750" r:id="rId24"/>
    <p:sldId id="751" r:id="rId25"/>
    <p:sldId id="780" r:id="rId26"/>
    <p:sldId id="752" r:id="rId27"/>
    <p:sldId id="753" r:id="rId28"/>
    <p:sldId id="754" r:id="rId29"/>
    <p:sldId id="755" r:id="rId30"/>
    <p:sldId id="756" r:id="rId31"/>
    <p:sldId id="757" r:id="rId32"/>
    <p:sldId id="781" r:id="rId33"/>
    <p:sldId id="758" r:id="rId34"/>
    <p:sldId id="759" r:id="rId35"/>
    <p:sldId id="760" r:id="rId36"/>
    <p:sldId id="761" r:id="rId37"/>
    <p:sldId id="762" r:id="rId38"/>
    <p:sldId id="763" r:id="rId39"/>
    <p:sldId id="782" r:id="rId40"/>
    <p:sldId id="764" r:id="rId41"/>
    <p:sldId id="783" r:id="rId42"/>
    <p:sldId id="765" r:id="rId43"/>
    <p:sldId id="784" r:id="rId44"/>
    <p:sldId id="766" r:id="rId45"/>
    <p:sldId id="785" r:id="rId46"/>
    <p:sldId id="767" r:id="rId47"/>
    <p:sldId id="786" r:id="rId48"/>
    <p:sldId id="768" r:id="rId49"/>
    <p:sldId id="769" r:id="rId50"/>
    <p:sldId id="787" r:id="rId51"/>
    <p:sldId id="770" r:id="rId52"/>
    <p:sldId id="771" r:id="rId53"/>
    <p:sldId id="772" r:id="rId54"/>
    <p:sldId id="773" r:id="rId55"/>
    <p:sldId id="774" r:id="rId56"/>
    <p:sldId id="775"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735"/>
            <p14:sldId id="736"/>
            <p14:sldId id="776"/>
            <p14:sldId id="737"/>
            <p14:sldId id="777"/>
            <p14:sldId id="738"/>
            <p14:sldId id="739"/>
            <p14:sldId id="740"/>
            <p14:sldId id="741"/>
            <p14:sldId id="742"/>
            <p14:sldId id="743"/>
            <p14:sldId id="744"/>
            <p14:sldId id="745"/>
            <p14:sldId id="746"/>
            <p14:sldId id="778"/>
            <p14:sldId id="747"/>
            <p14:sldId id="748"/>
            <p14:sldId id="749"/>
            <p14:sldId id="779"/>
            <p14:sldId id="750"/>
            <p14:sldId id="751"/>
            <p14:sldId id="780"/>
            <p14:sldId id="752"/>
            <p14:sldId id="753"/>
            <p14:sldId id="754"/>
            <p14:sldId id="755"/>
            <p14:sldId id="756"/>
            <p14:sldId id="757"/>
            <p14:sldId id="781"/>
            <p14:sldId id="758"/>
            <p14:sldId id="759"/>
            <p14:sldId id="760"/>
            <p14:sldId id="761"/>
            <p14:sldId id="762"/>
            <p14:sldId id="763"/>
            <p14:sldId id="782"/>
            <p14:sldId id="764"/>
            <p14:sldId id="783"/>
            <p14:sldId id="765"/>
            <p14:sldId id="784"/>
            <p14:sldId id="766"/>
            <p14:sldId id="785"/>
            <p14:sldId id="767"/>
            <p14:sldId id="786"/>
            <p14:sldId id="768"/>
            <p14:sldId id="769"/>
            <p14:sldId id="787"/>
            <p14:sldId id="770"/>
            <p14:sldId id="771"/>
            <p14:sldId id="772"/>
            <p14:sldId id="773"/>
            <p14:sldId id="774"/>
            <p14:sldId id="77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4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customXml" Target="../customXml/item3.xml"/><Relationship Id="rId5" Type="http://schemas.openxmlformats.org/officeDocument/2006/relationships/slide" Target="slides/slide3.xml"/><Relationship Id="rId61"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customXml" Target="../customXml/item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65"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12516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077704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64920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520828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57052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96130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562867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35522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05817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3600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585293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46534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68972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43881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31776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69861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8401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41866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3966438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jpeg"/><Relationship Id="rId1" Type="http://schemas.openxmlformats.org/officeDocument/2006/relationships/slideLayout" Target="../slideLayouts/slideLayout13.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7</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AABBBAC-BAA4-4D2B-AE83-8B5997D5B79D}"/>
              </a:ext>
            </a:extLst>
          </p:cNvPr>
          <p:cNvSpPr txBox="1"/>
          <p:nvPr/>
        </p:nvSpPr>
        <p:spPr>
          <a:xfrm>
            <a:off x="731979" y="2244602"/>
            <a:ext cx="10550538" cy="3785652"/>
          </a:xfrm>
          <a:prstGeom prst="rect">
            <a:avLst/>
          </a:prstGeom>
          <a:noFill/>
        </p:spPr>
        <p:txBody>
          <a:bodyPr wrap="square">
            <a:spAutoFit/>
          </a:bodyPr>
          <a:lstStyle/>
          <a:p>
            <a:pPr algn="just"/>
            <a:r>
              <a:rPr lang="en-US" sz="2000" b="1" i="1" dirty="0">
                <a:solidFill>
                  <a:srgbClr val="C00000"/>
                </a:solidFill>
                <a:latin typeface="Times New Roman" panose="02020603050405020304" pitchFamily="18" charset="0"/>
                <a:cs typeface="Times New Roman" panose="02020603050405020304" pitchFamily="18" charset="0"/>
              </a:rPr>
              <a:t>After studying this chapter, you should be able to:</a:t>
            </a:r>
          </a:p>
          <a:p>
            <a:pPr algn="just"/>
            <a:endParaRPr lang="en-US" sz="2000" b="1" u="sng"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Identify and describe different approaches to job design and relate each to motivation.</a:t>
            </a:r>
          </a:p>
          <a:p>
            <a:pPr marL="342900" indent="-34290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employee participation, empowerment, and flexible work arrangements and identify how they can impact motivation.</a:t>
            </a:r>
          </a:p>
          <a:p>
            <a:pPr marL="342900" indent="-34290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Describe the goal-setting theory of motivation and discuss broader perspectives on goal setting.</a:t>
            </a:r>
          </a:p>
          <a:p>
            <a:pPr marL="342900" indent="-34290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performance management and its role in motivation.</a:t>
            </a:r>
          </a:p>
          <a:p>
            <a:pPr marL="342900" indent="-34290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Describe how organizations use various kinds of rewards to motivate employees.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26F967A-E7F8-1F88-3629-B21340C73EE4}"/>
              </a:ext>
            </a:extLst>
          </p:cNvPr>
          <p:cNvSpPr txBox="1"/>
          <p:nvPr/>
        </p:nvSpPr>
        <p:spPr>
          <a:xfrm>
            <a:off x="947097" y="1995399"/>
            <a:ext cx="990222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Chapter 5 summery:</a:t>
            </a:r>
          </a:p>
        </p:txBody>
      </p:sp>
      <p:sp>
        <p:nvSpPr>
          <p:cNvPr id="9" name="TextBox 8">
            <a:extLst>
              <a:ext uri="{FF2B5EF4-FFF2-40B4-BE49-F238E27FC236}">
                <a16:creationId xmlns:a16="http://schemas.microsoft.com/office/drawing/2014/main" id="{1381F4E0-47C9-8722-361D-63AFF6EAA2F2}"/>
              </a:ext>
            </a:extLst>
          </p:cNvPr>
          <p:cNvSpPr txBox="1"/>
          <p:nvPr/>
        </p:nvSpPr>
        <p:spPr>
          <a:xfrm>
            <a:off x="942308" y="2608722"/>
            <a:ext cx="9907018" cy="954107"/>
          </a:xfrm>
          <a:prstGeom prst="rect">
            <a:avLst/>
          </a:prstGeom>
          <a:noFill/>
        </p:spPr>
        <p:txBody>
          <a:bodyPr wrap="square">
            <a:spAutoFit/>
          </a:bodyPr>
          <a:lstStyle/>
          <a:p>
            <a:pPr algn="just"/>
            <a:r>
              <a:rPr lang="en-US" b="1" u="sng" dirty="0">
                <a:solidFill>
                  <a:prstClr val="black"/>
                </a:solidFill>
                <a:latin typeface="Times New Roman" panose="02020603050405020304" pitchFamily="18" charset="0"/>
                <a:cs typeface="Times New Roman" panose="02020603050405020304" pitchFamily="18" charset="0"/>
              </a:rPr>
              <a:t>Chapter 5  introduced the  following :</a:t>
            </a:r>
          </a:p>
          <a:p>
            <a:pPr marL="285750" indent="-285750" algn="just">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Different types of </a:t>
            </a:r>
            <a:r>
              <a:rPr lang="en-US" sz="2000" dirty="0">
                <a:solidFill>
                  <a:prstClr val="black"/>
                </a:solidFill>
                <a:latin typeface="Times New Roman" panose="02020603050405020304" pitchFamily="18" charset="0"/>
                <a:cs typeface="Times New Roman" panose="02020603050405020304" pitchFamily="18" charset="0"/>
              </a:rPr>
              <a:t>perspective</a:t>
            </a:r>
            <a:r>
              <a:rPr lang="en-US" dirty="0">
                <a:solidFill>
                  <a:prstClr val="black"/>
                </a:solidFill>
                <a:latin typeface="Times New Roman" panose="02020603050405020304" pitchFamily="18" charset="0"/>
                <a:cs typeface="Times New Roman" panose="02020603050405020304" pitchFamily="18" charset="0"/>
              </a:rPr>
              <a:t> motivations as following : </a:t>
            </a:r>
          </a:p>
        </p:txBody>
      </p:sp>
      <p:pic>
        <p:nvPicPr>
          <p:cNvPr id="11" name="Picture 10">
            <a:extLst>
              <a:ext uri="{FF2B5EF4-FFF2-40B4-BE49-F238E27FC236}">
                <a16:creationId xmlns:a16="http://schemas.microsoft.com/office/drawing/2014/main" id="{E42A4E43-4598-6727-BA96-86977523FEFF}"/>
              </a:ext>
            </a:extLst>
          </p:cNvPr>
          <p:cNvPicPr>
            <a:picLocks noChangeAspect="1"/>
          </p:cNvPicPr>
          <p:nvPr/>
        </p:nvPicPr>
        <p:blipFill>
          <a:blip r:embed="rId3"/>
          <a:stretch>
            <a:fillRect/>
          </a:stretch>
        </p:blipFill>
        <p:spPr>
          <a:xfrm>
            <a:off x="1386348" y="3678920"/>
            <a:ext cx="8475109" cy="2203106"/>
          </a:xfrm>
          <a:prstGeom prst="rect">
            <a:avLst/>
          </a:prstGeom>
        </p:spPr>
      </p:pic>
    </p:spTree>
    <p:extLst>
      <p:ext uri="{BB962C8B-B14F-4D97-AF65-F5344CB8AC3E}">
        <p14:creationId xmlns:p14="http://schemas.microsoft.com/office/powerpoint/2010/main" val="811243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ADA5850-DC77-F926-8E53-1E235C5C7156}"/>
              </a:ext>
            </a:extLst>
          </p:cNvPr>
          <p:cNvSpPr txBox="1"/>
          <p:nvPr/>
        </p:nvSpPr>
        <p:spPr>
          <a:xfrm>
            <a:off x="784296" y="2095405"/>
            <a:ext cx="10790424" cy="234532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solidFill>
                  <a:prstClr val="black"/>
                </a:solidFill>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Reviewing a concert by the Orpheus Chamber Orchestra, New York Times music critic Vivien Schweitzer wrote that the orchestra played Robert Schumann’s Symphony No. 2 “with remarkable coordination”; </a:t>
            </a:r>
          </a:p>
        </p:txBody>
      </p:sp>
    </p:spTree>
    <p:extLst>
      <p:ext uri="{BB962C8B-B14F-4D97-AF65-F5344CB8AC3E}">
        <p14:creationId xmlns:p14="http://schemas.microsoft.com/office/powerpoint/2010/main" val="2840686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ADA5850-DC77-F926-8E53-1E235C5C7156}"/>
              </a:ext>
            </a:extLst>
          </p:cNvPr>
          <p:cNvSpPr txBox="1"/>
          <p:nvPr/>
        </p:nvSpPr>
        <p:spPr>
          <a:xfrm>
            <a:off x="784296" y="2095405"/>
            <a:ext cx="10465396" cy="3987054"/>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1900" dirty="0">
                <a:solidFill>
                  <a:prstClr val="black"/>
                </a:solidFill>
                <a:latin typeface="Times New Roman" panose="02020603050405020304" pitchFamily="18" charset="0"/>
                <a:cs typeface="Times New Roman" panose="02020603050405020304" pitchFamily="18" charset="0"/>
              </a:rPr>
              <a:t>”; the “balance among strings, winds, and brass,” she added, “was impressively well proportioned.” Was Schweitzer, as we sometimes say, damning with faint praise? Isn’t a symphony, which means “harmony of sounds,” supposed to be played with remarkable coordination? Aren’t the various sections of the orchestra supposed to be well balanced? Had the conductor, whose job is to ensure a consummate performance of the music, achieved little more than coordination and balance? Actually, New York-based Orpheus doesn’t play with a conductor, and Schweitzer was remarking on the fact that the orchestra had “bravely—and successfully—attempted” such a complex work without the artistic and managerial leadership of someone who directs rehearsals and stands at a podium waiving an authoritative baton.</a:t>
            </a:r>
          </a:p>
        </p:txBody>
      </p:sp>
    </p:spTree>
    <p:extLst>
      <p:ext uri="{BB962C8B-B14F-4D97-AF65-F5344CB8AC3E}">
        <p14:creationId xmlns:p14="http://schemas.microsoft.com/office/powerpoint/2010/main" val="2137785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6C95E85-9DCC-CC29-3E63-384BD53396CF}"/>
              </a:ext>
            </a:extLst>
          </p:cNvPr>
          <p:cNvSpPr txBox="1"/>
          <p:nvPr/>
        </p:nvSpPr>
        <p:spPr>
          <a:xfrm>
            <a:off x="842293" y="2244602"/>
            <a:ext cx="10351733" cy="2806987"/>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solidFill>
                  <a:prstClr val="black"/>
                </a:solidFill>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Orpheus holds to the principle that its product—the music performed for audiences—is of the highest quality when its workers—the musicians—are highly satisfied with their jobs. All professional orchestra musicians, of course, are highly trained and skilled, but make no mistake about it: A lot of them are not very happy workers.</a:t>
            </a:r>
          </a:p>
        </p:txBody>
      </p:sp>
    </p:spTree>
    <p:extLst>
      <p:ext uri="{BB962C8B-B14F-4D97-AF65-F5344CB8AC3E}">
        <p14:creationId xmlns:p14="http://schemas.microsoft.com/office/powerpoint/2010/main" val="2299485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6C95E85-9DCC-CC29-3E63-384BD53396CF}"/>
              </a:ext>
            </a:extLst>
          </p:cNvPr>
          <p:cNvSpPr txBox="1"/>
          <p:nvPr/>
        </p:nvSpPr>
        <p:spPr>
          <a:xfrm>
            <a:off x="842293" y="2108614"/>
            <a:ext cx="10407399" cy="3730317"/>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solidFill>
                  <a:prstClr val="black"/>
                </a:solidFill>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An organizational psychologist at Harvard surveyed workers in thirteen different occupational categories, including orchestra players, to determine relative levels of job motivation and satisfaction. On the one hand, musicians ranked at the top in motivation, “fueled by their own pride and professionalism,” according to this study. But when it came to general satisfaction with their jobs, orchestra players ranked seventh (just below federal prison guards and slightly above beer sales and delivery teams). </a:t>
            </a:r>
          </a:p>
        </p:txBody>
      </p:sp>
    </p:spTree>
    <p:extLst>
      <p:ext uri="{BB962C8B-B14F-4D97-AF65-F5344CB8AC3E}">
        <p14:creationId xmlns:p14="http://schemas.microsoft.com/office/powerpoint/2010/main" val="879743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BF46D0B-DD55-3C12-651D-13FC1442E8F3}"/>
              </a:ext>
            </a:extLst>
          </p:cNvPr>
          <p:cNvSpPr txBox="1"/>
          <p:nvPr/>
        </p:nvSpPr>
        <p:spPr>
          <a:xfrm>
            <a:off x="762000" y="2053412"/>
            <a:ext cx="10398725" cy="1133965"/>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400" b="1" dirty="0">
                <a:solidFill>
                  <a:prstClr val="black"/>
                </a:solidFill>
                <a:latin typeface="Times New Roman" panose="02020603050405020304" pitchFamily="18" charset="0"/>
                <a:cs typeface="Times New Roman" panose="02020603050405020304" pitchFamily="18" charset="0"/>
              </a:rPr>
              <a:t>Orchestrating Outcomes:</a:t>
            </a:r>
          </a:p>
        </p:txBody>
      </p:sp>
      <p:pic>
        <p:nvPicPr>
          <p:cNvPr id="9" name="Picture 8">
            <a:extLst>
              <a:ext uri="{FF2B5EF4-FFF2-40B4-BE49-F238E27FC236}">
                <a16:creationId xmlns:a16="http://schemas.microsoft.com/office/drawing/2014/main" id="{2CDB4204-A103-A031-096B-183F21DC1A97}"/>
              </a:ext>
            </a:extLst>
          </p:cNvPr>
          <p:cNvPicPr>
            <a:picLocks noChangeAspect="1"/>
          </p:cNvPicPr>
          <p:nvPr/>
        </p:nvPicPr>
        <p:blipFill>
          <a:blip r:embed="rId3"/>
          <a:stretch>
            <a:fillRect/>
          </a:stretch>
        </p:blipFill>
        <p:spPr>
          <a:xfrm>
            <a:off x="1697293" y="3074209"/>
            <a:ext cx="8008145" cy="2909777"/>
          </a:xfrm>
          <a:prstGeom prst="rect">
            <a:avLst/>
          </a:prstGeom>
        </p:spPr>
      </p:pic>
    </p:spTree>
    <p:extLst>
      <p:ext uri="{BB962C8B-B14F-4D97-AF65-F5344CB8AC3E}">
        <p14:creationId xmlns:p14="http://schemas.microsoft.com/office/powerpoint/2010/main" val="2100009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32402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ECC611B-608F-2E57-D7F4-C3FEA8F2CE0D}"/>
              </a:ext>
            </a:extLst>
          </p:cNvPr>
          <p:cNvSpPr txBox="1"/>
          <p:nvPr/>
        </p:nvSpPr>
        <p:spPr>
          <a:xfrm>
            <a:off x="762000" y="1821865"/>
            <a:ext cx="10461172" cy="4191981"/>
          </a:xfrm>
          <a:prstGeom prst="rect">
            <a:avLst/>
          </a:prstGeom>
          <a:noFill/>
        </p:spPr>
        <p:txBody>
          <a:bodyPr wrap="square">
            <a:spAutoFit/>
          </a:bodyPr>
          <a:lstStyle/>
          <a:p>
            <a:pPr algn="ct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The chapter covers six methods: </a:t>
            </a:r>
            <a:r>
              <a:rPr lang="en-US" sz="2000" b="1" u="sng" dirty="0">
                <a:solidFill>
                  <a:prstClr val="black"/>
                </a:solidFill>
                <a:latin typeface="Times New Roman" panose="02020603050405020304" pitchFamily="18" charset="0"/>
                <a:cs typeface="Times New Roman" panose="02020603050405020304" pitchFamily="18" charset="0"/>
              </a:rPr>
              <a:t>job design, employee participation and empowerment, flexible work arrangements, goal setting, performance management, and organizational rewards</a:t>
            </a:r>
            <a:r>
              <a:rPr lang="en-US" sz="2000" dirty="0">
                <a:solidFill>
                  <a:prstClr val="black"/>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514991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7499BB3-5666-CDBB-6AE0-646CE55CC481}"/>
              </a:ext>
            </a:extLst>
          </p:cNvPr>
          <p:cNvPicPr>
            <a:picLocks noChangeAspect="1"/>
          </p:cNvPicPr>
          <p:nvPr/>
        </p:nvPicPr>
        <p:blipFill>
          <a:blip r:embed="rId3"/>
          <a:stretch>
            <a:fillRect/>
          </a:stretch>
        </p:blipFill>
        <p:spPr>
          <a:xfrm>
            <a:off x="6727301" y="2155119"/>
            <a:ext cx="4578051" cy="3285793"/>
          </a:xfrm>
          <a:prstGeom prst="rect">
            <a:avLst/>
          </a:prstGeom>
        </p:spPr>
      </p:pic>
      <p:sp>
        <p:nvSpPr>
          <p:cNvPr id="9" name="TextBox 8">
            <a:extLst>
              <a:ext uri="{FF2B5EF4-FFF2-40B4-BE49-F238E27FC236}">
                <a16:creationId xmlns:a16="http://schemas.microsoft.com/office/drawing/2014/main" id="{6344AA3B-C758-15DD-380B-B1EA04EC1A76}"/>
              </a:ext>
            </a:extLst>
          </p:cNvPr>
          <p:cNvSpPr txBox="1"/>
          <p:nvPr/>
        </p:nvSpPr>
        <p:spPr>
          <a:xfrm>
            <a:off x="762000" y="2161484"/>
            <a:ext cx="5904271" cy="3785652"/>
          </a:xfrm>
          <a:prstGeom prst="rect">
            <a:avLst/>
          </a:prstGeom>
          <a:noFill/>
        </p:spPr>
        <p:txBody>
          <a:bodyPr wrap="square">
            <a:spAutoFit/>
          </a:bodyPr>
          <a:lstStyle/>
          <a:p>
            <a:pPr algn="just"/>
            <a:r>
              <a:rPr lang="en-US" sz="2000" b="1" i="1" dirty="0">
                <a:solidFill>
                  <a:prstClr val="black"/>
                </a:solidFill>
                <a:latin typeface="Times New Roman" panose="02020603050405020304" pitchFamily="18" charset="0"/>
                <a:cs typeface="Times New Roman" panose="02020603050405020304" pitchFamily="18" charset="0"/>
              </a:rPr>
              <a:t>Figure 6.1  Enhancing Performance in Organizations</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Managers can use a variety of methods to enhance performance in organizations. The need- and process- based perspectives on motivation explain some of the factors involved in increasing the potential for motivated behavior directed at enhanced performance. Managers can then use such means as goal setting, job design, flexible work arrangements, performance management, rewards, and organizational behavior motivation to help translate this potential into actual enhanced performance.</a:t>
            </a:r>
          </a:p>
        </p:txBody>
      </p:sp>
    </p:spTree>
    <p:extLst>
      <p:ext uri="{BB962C8B-B14F-4D97-AF65-F5344CB8AC3E}">
        <p14:creationId xmlns:p14="http://schemas.microsoft.com/office/powerpoint/2010/main" val="1304345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5F8F171-AEE2-36AB-71C9-BF4F89005DFB}"/>
              </a:ext>
            </a:extLst>
          </p:cNvPr>
          <p:cNvSpPr txBox="1"/>
          <p:nvPr/>
        </p:nvSpPr>
        <p:spPr>
          <a:xfrm>
            <a:off x="933844" y="2093918"/>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p>
        </p:txBody>
      </p:sp>
      <p:graphicFrame>
        <p:nvGraphicFramePr>
          <p:cNvPr id="11" name="Table 13">
            <a:extLst>
              <a:ext uri="{FF2B5EF4-FFF2-40B4-BE49-F238E27FC236}">
                <a16:creationId xmlns:a16="http://schemas.microsoft.com/office/drawing/2014/main" id="{44A5FF70-9641-87CB-7EE6-B07D0BA2FDB5}"/>
              </a:ext>
            </a:extLst>
          </p:cNvPr>
          <p:cNvGraphicFramePr>
            <a:graphicFrameLocks noGrp="1"/>
          </p:cNvGraphicFramePr>
          <p:nvPr>
            <p:extLst>
              <p:ext uri="{D42A27DB-BD31-4B8C-83A1-F6EECF244321}">
                <p14:modId xmlns:p14="http://schemas.microsoft.com/office/powerpoint/2010/main" val="1614377374"/>
              </p:ext>
            </p:extLst>
          </p:nvPr>
        </p:nvGraphicFramePr>
        <p:xfrm>
          <a:off x="762000" y="2782197"/>
          <a:ext cx="10509579" cy="3165398"/>
        </p:xfrm>
        <a:graphic>
          <a:graphicData uri="http://schemas.openxmlformats.org/drawingml/2006/table">
            <a:tbl>
              <a:tblPr firstRow="1" bandRow="1"/>
              <a:tblGrid>
                <a:gridCol w="1673989">
                  <a:extLst>
                    <a:ext uri="{9D8B030D-6E8A-4147-A177-3AD203B41FA5}">
                      <a16:colId xmlns:a16="http://schemas.microsoft.com/office/drawing/2014/main" val="222804303"/>
                    </a:ext>
                  </a:extLst>
                </a:gridCol>
                <a:gridCol w="8835590">
                  <a:extLst>
                    <a:ext uri="{9D8B030D-6E8A-4147-A177-3AD203B41FA5}">
                      <a16:colId xmlns:a16="http://schemas.microsoft.com/office/drawing/2014/main" val="3102195855"/>
                    </a:ext>
                  </a:extLst>
                </a:gridCol>
              </a:tblGrid>
              <a:tr h="316539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chemeClr val="tx1"/>
                          </a:solidFill>
                          <a:latin typeface="Times New Roman" panose="02020603050405020304" pitchFamily="18" charset="0"/>
                          <a:cs typeface="Times New Roman" panose="02020603050405020304" pitchFamily="18" charset="0"/>
                        </a:rPr>
                        <a:t>Job Design: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chemeClr val="tx1"/>
                          </a:solidFill>
                          <a:latin typeface="Times New Roman" panose="02020603050405020304" pitchFamily="18" charset="0"/>
                          <a:cs typeface="Times New Roman" panose="02020603050405020304" pitchFamily="18" charset="0"/>
                        </a:rPr>
                        <a:t>Defined as How organizations define and structure jobs</a:t>
                      </a:r>
                    </a:p>
                    <a:p>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When work design is addressed at the individual level, it is most commonly referred to as job design</a:t>
                      </a:r>
                    </a:p>
                    <a:p>
                      <a:pPr marL="285750" indent="-285750">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The first widespread model of how </a:t>
                      </a:r>
                      <a:r>
                        <a:rPr lang="en-US" sz="2000" b="1" dirty="0">
                          <a:solidFill>
                            <a:schemeClr val="tx1"/>
                          </a:solidFill>
                          <a:latin typeface="Times New Roman" panose="02020603050405020304" pitchFamily="18" charset="0"/>
                          <a:cs typeface="Times New Roman" panose="02020603050405020304" pitchFamily="18" charset="0"/>
                        </a:rPr>
                        <a:t>individual work </a:t>
                      </a:r>
                      <a:r>
                        <a:rPr lang="en-US" sz="2000" b="0" dirty="0">
                          <a:solidFill>
                            <a:schemeClr val="tx1"/>
                          </a:solidFill>
                          <a:latin typeface="Times New Roman" panose="02020603050405020304" pitchFamily="18" charset="0"/>
                          <a:cs typeface="Times New Roman" panose="02020603050405020304" pitchFamily="18" charset="0"/>
                        </a:rPr>
                        <a:t>should be designed was </a:t>
                      </a:r>
                      <a:r>
                        <a:rPr lang="en-US" sz="2000" b="1" dirty="0">
                          <a:solidFill>
                            <a:schemeClr val="tx1"/>
                          </a:solidFill>
                          <a:latin typeface="Times New Roman" panose="02020603050405020304" pitchFamily="18" charset="0"/>
                          <a:cs typeface="Times New Roman" panose="02020603050405020304" pitchFamily="18" charset="0"/>
                        </a:rPr>
                        <a:t>job specialization.</a:t>
                      </a:r>
                    </a:p>
                    <a:p>
                      <a:pPr marL="285750" indent="-285750">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For example</a:t>
                      </a:r>
                      <a:r>
                        <a:rPr lang="en-US" sz="2000" b="0" dirty="0">
                          <a:solidFill>
                            <a:schemeClr val="tx1"/>
                          </a:solidFill>
                          <a:latin typeface="Times New Roman" panose="02020603050405020304" pitchFamily="18" charset="0"/>
                          <a:cs typeface="Times New Roman" panose="02020603050405020304" pitchFamily="18" charset="0"/>
                        </a:rPr>
                        <a:t>, a worker who applies safety decals to a piece of equipment as that equipment moves down an assembly line is performing a specialized job.</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18451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060E53-BE89-D841-02AB-0C144D3ECE64}"/>
              </a:ext>
            </a:extLst>
          </p:cNvPr>
          <p:cNvSpPr txBox="1"/>
          <p:nvPr/>
        </p:nvSpPr>
        <p:spPr>
          <a:xfrm>
            <a:off x="862620" y="2021038"/>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specialization) </a:t>
            </a:r>
          </a:p>
        </p:txBody>
      </p:sp>
      <p:graphicFrame>
        <p:nvGraphicFramePr>
          <p:cNvPr id="9" name="Table 13">
            <a:extLst>
              <a:ext uri="{FF2B5EF4-FFF2-40B4-BE49-F238E27FC236}">
                <a16:creationId xmlns:a16="http://schemas.microsoft.com/office/drawing/2014/main" id="{6936A27B-14F2-6EC4-691D-C1A0154EEBAB}"/>
              </a:ext>
            </a:extLst>
          </p:cNvPr>
          <p:cNvGraphicFramePr>
            <a:graphicFrameLocks noGrp="1"/>
          </p:cNvGraphicFramePr>
          <p:nvPr>
            <p:extLst>
              <p:ext uri="{D42A27DB-BD31-4B8C-83A1-F6EECF244321}">
                <p14:modId xmlns:p14="http://schemas.microsoft.com/office/powerpoint/2010/main" val="4073158299"/>
              </p:ext>
            </p:extLst>
          </p:nvPr>
        </p:nvGraphicFramePr>
        <p:xfrm>
          <a:off x="762000" y="2589054"/>
          <a:ext cx="10567380" cy="3291840"/>
        </p:xfrm>
        <a:graphic>
          <a:graphicData uri="http://schemas.openxmlformats.org/drawingml/2006/table">
            <a:tbl>
              <a:tblPr firstRow="1" bandRow="1"/>
              <a:tblGrid>
                <a:gridCol w="1853576">
                  <a:extLst>
                    <a:ext uri="{9D8B030D-6E8A-4147-A177-3AD203B41FA5}">
                      <a16:colId xmlns:a16="http://schemas.microsoft.com/office/drawing/2014/main" val="222804303"/>
                    </a:ext>
                  </a:extLst>
                </a:gridCol>
                <a:gridCol w="8713804">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specialization: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Breaking jobs down into small component tasks and standardizing them across all workers doing those jobs</a:t>
                      </a:r>
                    </a:p>
                    <a:p>
                      <a:pPr algn="just"/>
                      <a:endParaRPr lang="en-US" sz="1000" b="1"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Frederick Taylor, the chief proponent of job </a:t>
                      </a:r>
                      <a:r>
                        <a:rPr lang="en-US" sz="2000" b="1" dirty="0">
                          <a:solidFill>
                            <a:schemeClr val="tx1"/>
                          </a:solidFill>
                          <a:latin typeface="Times New Roman" panose="02020603050405020304" pitchFamily="18" charset="0"/>
                          <a:cs typeface="Times New Roman" panose="02020603050405020304" pitchFamily="18" charset="0"/>
                        </a:rPr>
                        <a:t>specialization</a:t>
                      </a:r>
                      <a:r>
                        <a:rPr lang="en-US" sz="2000" b="0" dirty="0">
                          <a:solidFill>
                            <a:schemeClr val="tx1"/>
                          </a:solidFill>
                          <a:latin typeface="Times New Roman" panose="02020603050405020304" pitchFamily="18" charset="0"/>
                          <a:cs typeface="Times New Roman" panose="02020603050405020304" pitchFamily="18" charset="0"/>
                        </a:rPr>
                        <a:t>, argued that jobs should be scientifically studied, broken down into small component tasks, and then standardized across all workers doing those jobs</a:t>
                      </a: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Taylor’s view grew from the historical writings about division of labor advocated by Scottish economist Adam Smith.</a:t>
                      </a: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 Specialization paved the way for large-scale assembly lines and was at least partly responsible for the dramatic gains in output U.S. industry achieved for several decades in the early 1900s.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581658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060E53-BE89-D841-02AB-0C144D3ECE64}"/>
              </a:ext>
            </a:extLst>
          </p:cNvPr>
          <p:cNvSpPr txBox="1"/>
          <p:nvPr/>
        </p:nvSpPr>
        <p:spPr>
          <a:xfrm>
            <a:off x="862620" y="2021038"/>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specialization) </a:t>
            </a:r>
          </a:p>
        </p:txBody>
      </p:sp>
      <p:pic>
        <p:nvPicPr>
          <p:cNvPr id="8" name="Picture 7">
            <a:extLst>
              <a:ext uri="{FF2B5EF4-FFF2-40B4-BE49-F238E27FC236}">
                <a16:creationId xmlns:a16="http://schemas.microsoft.com/office/drawing/2014/main" id="{A6B27F7C-9BCC-B019-463D-CCF3C4FCF363}"/>
              </a:ext>
            </a:extLst>
          </p:cNvPr>
          <p:cNvPicPr>
            <a:picLocks noChangeAspect="1"/>
          </p:cNvPicPr>
          <p:nvPr/>
        </p:nvPicPr>
        <p:blipFill>
          <a:blip r:embed="rId3"/>
          <a:stretch>
            <a:fillRect/>
          </a:stretch>
        </p:blipFill>
        <p:spPr>
          <a:xfrm>
            <a:off x="6371302" y="2623358"/>
            <a:ext cx="4815111" cy="3362695"/>
          </a:xfrm>
          <a:prstGeom prst="rect">
            <a:avLst/>
          </a:prstGeom>
        </p:spPr>
      </p:pic>
      <p:sp>
        <p:nvSpPr>
          <p:cNvPr id="11" name="TextBox 10">
            <a:extLst>
              <a:ext uri="{FF2B5EF4-FFF2-40B4-BE49-F238E27FC236}">
                <a16:creationId xmlns:a16="http://schemas.microsoft.com/office/drawing/2014/main" id="{788A75C6-3DCC-A5C6-A780-26422F5D0D9E}"/>
              </a:ext>
            </a:extLst>
          </p:cNvPr>
          <p:cNvSpPr txBox="1"/>
          <p:nvPr/>
        </p:nvSpPr>
        <p:spPr>
          <a:xfrm>
            <a:off x="1005586" y="2994584"/>
            <a:ext cx="4177035" cy="286232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Job specialization involves carefully studying jobs, breaking those jobs down into small component tasks, and then standardizing how those tasks should be performed across all workers performing the jobs. These workers are following standard procedures in how they perform their specialized jobs.</a:t>
            </a:r>
          </a:p>
        </p:txBody>
      </p:sp>
    </p:spTree>
    <p:extLst>
      <p:ext uri="{BB962C8B-B14F-4D97-AF65-F5344CB8AC3E}">
        <p14:creationId xmlns:p14="http://schemas.microsoft.com/office/powerpoint/2010/main" val="3873254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060E53-BE89-D841-02AB-0C144D3ECE64}"/>
              </a:ext>
            </a:extLst>
          </p:cNvPr>
          <p:cNvSpPr txBox="1"/>
          <p:nvPr/>
        </p:nvSpPr>
        <p:spPr>
          <a:xfrm>
            <a:off x="862620" y="2021038"/>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specialization) </a:t>
            </a:r>
          </a:p>
        </p:txBody>
      </p:sp>
      <p:graphicFrame>
        <p:nvGraphicFramePr>
          <p:cNvPr id="9" name="Table 13">
            <a:extLst>
              <a:ext uri="{FF2B5EF4-FFF2-40B4-BE49-F238E27FC236}">
                <a16:creationId xmlns:a16="http://schemas.microsoft.com/office/drawing/2014/main" id="{856F0960-054E-475A-8697-987AFE0BCD22}"/>
              </a:ext>
            </a:extLst>
          </p:cNvPr>
          <p:cNvGraphicFramePr>
            <a:graphicFrameLocks noGrp="1"/>
          </p:cNvGraphicFramePr>
          <p:nvPr>
            <p:extLst>
              <p:ext uri="{D42A27DB-BD31-4B8C-83A1-F6EECF244321}">
                <p14:modId xmlns:p14="http://schemas.microsoft.com/office/powerpoint/2010/main" val="3452760066"/>
              </p:ext>
            </p:extLst>
          </p:nvPr>
        </p:nvGraphicFramePr>
        <p:xfrm>
          <a:off x="762000" y="2720003"/>
          <a:ext cx="10491019" cy="2667000"/>
        </p:xfrm>
        <a:graphic>
          <a:graphicData uri="http://schemas.openxmlformats.org/drawingml/2006/table">
            <a:tbl>
              <a:tblPr firstRow="1" bandRow="1"/>
              <a:tblGrid>
                <a:gridCol w="1840181">
                  <a:extLst>
                    <a:ext uri="{9D8B030D-6E8A-4147-A177-3AD203B41FA5}">
                      <a16:colId xmlns:a16="http://schemas.microsoft.com/office/drawing/2014/main" val="222804303"/>
                    </a:ext>
                  </a:extLst>
                </a:gridCol>
                <a:gridCol w="8650838">
                  <a:extLst>
                    <a:ext uri="{9D8B030D-6E8A-4147-A177-3AD203B41FA5}">
                      <a16:colId xmlns:a16="http://schemas.microsoft.com/office/drawing/2014/main" val="3102195855"/>
                    </a:ext>
                  </a:extLst>
                </a:gridCol>
              </a:tblGrid>
              <a:tr h="26670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specialization: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On the surface, job specialization appears to be a rational and efficient way to structure jobs.</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 The jobs in many factories, for instance, are highly specialized and are often designed to maximize productivity. </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In practice, however, performing those jobs can cause problems, foremost among them the </a:t>
                      </a:r>
                      <a:r>
                        <a:rPr lang="en-US" sz="2000" b="1" u="sng" dirty="0">
                          <a:solidFill>
                            <a:schemeClr val="tx1"/>
                          </a:solidFill>
                          <a:latin typeface="Times New Roman" panose="02020603050405020304" pitchFamily="18" charset="0"/>
                          <a:cs typeface="Times New Roman" panose="02020603050405020304" pitchFamily="18" charset="0"/>
                        </a:rPr>
                        <a:t>extreme monotony of highly specialized tasks</a:t>
                      </a:r>
                      <a:r>
                        <a:rPr lang="en-US" sz="2000" b="0" dirty="0">
                          <a:solidFill>
                            <a:schemeClr val="tx1"/>
                          </a:solidFill>
                          <a:latin typeface="Times New Roman" panose="02020603050405020304" pitchFamily="18" charset="0"/>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73251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060E53-BE89-D841-02AB-0C144D3ECE64}"/>
              </a:ext>
            </a:extLst>
          </p:cNvPr>
          <p:cNvSpPr txBox="1"/>
          <p:nvPr/>
        </p:nvSpPr>
        <p:spPr>
          <a:xfrm>
            <a:off x="862620" y="2021038"/>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specialization) </a:t>
            </a:r>
          </a:p>
        </p:txBody>
      </p:sp>
      <p:graphicFrame>
        <p:nvGraphicFramePr>
          <p:cNvPr id="9" name="Table 13">
            <a:extLst>
              <a:ext uri="{FF2B5EF4-FFF2-40B4-BE49-F238E27FC236}">
                <a16:creationId xmlns:a16="http://schemas.microsoft.com/office/drawing/2014/main" id="{856F0960-054E-475A-8697-987AFE0BCD22}"/>
              </a:ext>
            </a:extLst>
          </p:cNvPr>
          <p:cNvGraphicFramePr>
            <a:graphicFrameLocks noGrp="1"/>
          </p:cNvGraphicFramePr>
          <p:nvPr>
            <p:extLst>
              <p:ext uri="{D42A27DB-BD31-4B8C-83A1-F6EECF244321}">
                <p14:modId xmlns:p14="http://schemas.microsoft.com/office/powerpoint/2010/main" val="2078639481"/>
              </p:ext>
            </p:extLst>
          </p:nvPr>
        </p:nvGraphicFramePr>
        <p:xfrm>
          <a:off x="762000" y="2720003"/>
          <a:ext cx="10491019" cy="3139440"/>
        </p:xfrm>
        <a:graphic>
          <a:graphicData uri="http://schemas.openxmlformats.org/drawingml/2006/table">
            <a:tbl>
              <a:tblPr firstRow="1" bandRow="1"/>
              <a:tblGrid>
                <a:gridCol w="1840181">
                  <a:extLst>
                    <a:ext uri="{9D8B030D-6E8A-4147-A177-3AD203B41FA5}">
                      <a16:colId xmlns:a16="http://schemas.microsoft.com/office/drawing/2014/main" val="222804303"/>
                    </a:ext>
                  </a:extLst>
                </a:gridCol>
                <a:gridCol w="8650838">
                  <a:extLst>
                    <a:ext uri="{9D8B030D-6E8A-4147-A177-3AD203B41FA5}">
                      <a16:colId xmlns:a16="http://schemas.microsoft.com/office/drawing/2014/main" val="3102195855"/>
                    </a:ext>
                  </a:extLst>
                </a:gridCol>
              </a:tblGrid>
              <a:tr h="26670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specialization: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Consider the job of assembling toasters. A person who does the entire assembly may find the job complex and challenging, albeit inefficient. If the job is specialized so that the worker simply inserts a heating coil into the toaster as it passes along on an assembly line, the process may be efficient, but it is unlikely to interest or challenge the worker. may be less motivated to work hard and more inclined to do poor-quality work or to complain about the job.</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13199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546157B-E0B7-9E25-C4EA-B2629DF8BDC5}"/>
              </a:ext>
            </a:extLst>
          </p:cNvPr>
          <p:cNvSpPr txBox="1"/>
          <p:nvPr/>
        </p:nvSpPr>
        <p:spPr>
          <a:xfrm>
            <a:off x="913793" y="194960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11" name="Table 13">
            <a:extLst>
              <a:ext uri="{FF2B5EF4-FFF2-40B4-BE49-F238E27FC236}">
                <a16:creationId xmlns:a16="http://schemas.microsoft.com/office/drawing/2014/main" id="{311214E4-C3B8-E5C3-8C13-4C83BAE65F87}"/>
              </a:ext>
            </a:extLst>
          </p:cNvPr>
          <p:cNvGraphicFramePr>
            <a:graphicFrameLocks noGrp="1"/>
          </p:cNvGraphicFramePr>
          <p:nvPr>
            <p:extLst>
              <p:ext uri="{D42A27DB-BD31-4B8C-83A1-F6EECF244321}">
                <p14:modId xmlns:p14="http://schemas.microsoft.com/office/powerpoint/2010/main" val="2860778320"/>
              </p:ext>
            </p:extLst>
          </p:nvPr>
        </p:nvGraphicFramePr>
        <p:xfrm>
          <a:off x="722603" y="3002269"/>
          <a:ext cx="10555604" cy="2920335"/>
        </p:xfrm>
        <a:graphic>
          <a:graphicData uri="http://schemas.openxmlformats.org/drawingml/2006/table">
            <a:tbl>
              <a:tblPr firstRow="1" bandRow="1"/>
              <a:tblGrid>
                <a:gridCol w="1342171">
                  <a:extLst>
                    <a:ext uri="{9D8B030D-6E8A-4147-A177-3AD203B41FA5}">
                      <a16:colId xmlns:a16="http://schemas.microsoft.com/office/drawing/2014/main" val="222804303"/>
                    </a:ext>
                  </a:extLst>
                </a:gridCol>
                <a:gridCol w="9213433">
                  <a:extLst>
                    <a:ext uri="{9D8B030D-6E8A-4147-A177-3AD203B41FA5}">
                      <a16:colId xmlns:a16="http://schemas.microsoft.com/office/drawing/2014/main" val="3102195855"/>
                    </a:ext>
                  </a:extLst>
                </a:gridCol>
              </a:tblGrid>
              <a:tr h="292033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Rotations: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Systematically moving workers from one job to another in an attempt to minimize monotony and boredom</a:t>
                      </a:r>
                    </a:p>
                    <a:p>
                      <a:pPr marL="0" indent="0" algn="just">
                        <a:buFont typeface="Wingdings" panose="05000000000000000000" pitchFamily="2" charset="2"/>
                        <a:buNone/>
                      </a:pPr>
                      <a:endParaRPr lang="en-US" sz="2000" b="1"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When job rotation is introduced</a:t>
                      </a:r>
                      <a:r>
                        <a:rPr lang="en-US" sz="2000" b="1" dirty="0">
                          <a:solidFill>
                            <a:schemeClr val="tx1"/>
                          </a:solidFill>
                          <a:latin typeface="Times New Roman" panose="02020603050405020304" pitchFamily="18" charset="0"/>
                          <a:cs typeface="Times New Roman" panose="02020603050405020304" pitchFamily="18" charset="0"/>
                        </a:rPr>
                        <a:t>, the tasks themselves stay the same</a:t>
                      </a:r>
                      <a:r>
                        <a:rPr lang="en-US" sz="2000" b="0" dirty="0">
                          <a:solidFill>
                            <a:schemeClr val="tx1"/>
                          </a:solidFill>
                          <a:latin typeface="Times New Roman" panose="02020603050405020304" pitchFamily="18" charset="0"/>
                          <a:cs typeface="Times New Roman" panose="02020603050405020304" pitchFamily="18" charset="0"/>
                        </a:rPr>
                        <a:t>. However, the workers who perform them are systematically rotated across the various tasks. </a:t>
                      </a: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 if a rotation cycle takes workers through the same old jobs, the workers simply </a:t>
                      </a:r>
                      <a:r>
                        <a:rPr lang="en-US" sz="2000" b="1" u="sng" dirty="0">
                          <a:solidFill>
                            <a:schemeClr val="tx1"/>
                          </a:solidFill>
                          <a:latin typeface="Times New Roman" panose="02020603050405020304" pitchFamily="18" charset="0"/>
                          <a:cs typeface="Times New Roman" panose="02020603050405020304" pitchFamily="18" charset="0"/>
                        </a:rPr>
                        <a:t>experience several routine and boring jobs instead of just one.</a:t>
                      </a: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Although a worker may begin each job shift with a bit of renewed interest, the effect usually is </a:t>
                      </a:r>
                      <a:r>
                        <a:rPr lang="en-US" sz="2000" b="1" dirty="0">
                          <a:solidFill>
                            <a:schemeClr val="tx1"/>
                          </a:solidFill>
                          <a:latin typeface="Times New Roman" panose="02020603050405020304" pitchFamily="18" charset="0"/>
                          <a:cs typeface="Times New Roman" panose="02020603050405020304" pitchFamily="18" charset="0"/>
                        </a:rPr>
                        <a:t>short-lived. Rotation may also decrease efficiency.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079873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546157B-E0B7-9E25-C4EA-B2629DF8BDC5}"/>
              </a:ext>
            </a:extLst>
          </p:cNvPr>
          <p:cNvSpPr txBox="1"/>
          <p:nvPr/>
        </p:nvSpPr>
        <p:spPr>
          <a:xfrm>
            <a:off x="913793" y="194960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11" name="Table 13">
            <a:extLst>
              <a:ext uri="{FF2B5EF4-FFF2-40B4-BE49-F238E27FC236}">
                <a16:creationId xmlns:a16="http://schemas.microsoft.com/office/drawing/2014/main" id="{311214E4-C3B8-E5C3-8C13-4C83BAE65F87}"/>
              </a:ext>
            </a:extLst>
          </p:cNvPr>
          <p:cNvGraphicFramePr>
            <a:graphicFrameLocks noGrp="1"/>
          </p:cNvGraphicFramePr>
          <p:nvPr>
            <p:extLst>
              <p:ext uri="{D42A27DB-BD31-4B8C-83A1-F6EECF244321}">
                <p14:modId xmlns:p14="http://schemas.microsoft.com/office/powerpoint/2010/main" val="1909652972"/>
              </p:ext>
            </p:extLst>
          </p:nvPr>
        </p:nvGraphicFramePr>
        <p:xfrm>
          <a:off x="617280" y="3533211"/>
          <a:ext cx="10555604" cy="1319008"/>
        </p:xfrm>
        <a:graphic>
          <a:graphicData uri="http://schemas.openxmlformats.org/drawingml/2006/table">
            <a:tbl>
              <a:tblPr firstRow="1" bandRow="1"/>
              <a:tblGrid>
                <a:gridCol w="1342171">
                  <a:extLst>
                    <a:ext uri="{9D8B030D-6E8A-4147-A177-3AD203B41FA5}">
                      <a16:colId xmlns:a16="http://schemas.microsoft.com/office/drawing/2014/main" val="222804303"/>
                    </a:ext>
                  </a:extLst>
                </a:gridCol>
                <a:gridCol w="9213433">
                  <a:extLst>
                    <a:ext uri="{9D8B030D-6E8A-4147-A177-3AD203B41FA5}">
                      <a16:colId xmlns:a16="http://schemas.microsoft.com/office/drawing/2014/main" val="3102195855"/>
                    </a:ext>
                  </a:extLst>
                </a:gridCol>
              </a:tblGrid>
              <a:tr h="131900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Rotations: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sng" dirty="0">
                          <a:solidFill>
                            <a:srgbClr val="C00000"/>
                          </a:solidFill>
                          <a:latin typeface="Times New Roman" panose="02020603050405020304" pitchFamily="18" charset="0"/>
                          <a:cs typeface="Times New Roman" panose="02020603050405020304" pitchFamily="18" charset="0"/>
                        </a:rPr>
                        <a:t>For example</a:t>
                      </a:r>
                      <a:r>
                        <a:rPr lang="en-US" sz="2000" b="0" dirty="0">
                          <a:solidFill>
                            <a:schemeClr val="tx1"/>
                          </a:solidFill>
                          <a:latin typeface="Times New Roman" panose="02020603050405020304" pitchFamily="18" charset="0"/>
                          <a:cs typeface="Times New Roman" panose="02020603050405020304" pitchFamily="18" charset="0"/>
                        </a:rPr>
                        <a:t>, it sacrifices the proficiency and expertise that grow from specialization. At the same time, job rotation is an effective training technique because a worker rotated through a variety of related jobs acquires a larger set of job skills.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229201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546157B-E0B7-9E25-C4EA-B2629DF8BDC5}"/>
              </a:ext>
            </a:extLst>
          </p:cNvPr>
          <p:cNvSpPr txBox="1"/>
          <p:nvPr/>
        </p:nvSpPr>
        <p:spPr>
          <a:xfrm>
            <a:off x="913793" y="194960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pSp>
        <p:nvGrpSpPr>
          <p:cNvPr id="2" name="Group 1">
            <a:extLst>
              <a:ext uri="{FF2B5EF4-FFF2-40B4-BE49-F238E27FC236}">
                <a16:creationId xmlns:a16="http://schemas.microsoft.com/office/drawing/2014/main" id="{F3902A32-F1D2-D08B-394B-C153F3BDA2D5}"/>
              </a:ext>
            </a:extLst>
          </p:cNvPr>
          <p:cNvGrpSpPr/>
          <p:nvPr/>
        </p:nvGrpSpPr>
        <p:grpSpPr>
          <a:xfrm>
            <a:off x="811774" y="2627932"/>
            <a:ext cx="10466433" cy="3303196"/>
            <a:chOff x="1793704" y="2229562"/>
            <a:chExt cx="10164055" cy="3303196"/>
          </a:xfrm>
        </p:grpSpPr>
        <p:pic>
          <p:nvPicPr>
            <p:cNvPr id="9" name="Picture 8">
              <a:extLst>
                <a:ext uri="{FF2B5EF4-FFF2-40B4-BE49-F238E27FC236}">
                  <a16:creationId xmlns:a16="http://schemas.microsoft.com/office/drawing/2014/main" id="{EBFB0720-C7DD-78D1-F295-586F8640A9E4}"/>
                </a:ext>
              </a:extLst>
            </p:cNvPr>
            <p:cNvPicPr>
              <a:picLocks noChangeAspect="1"/>
            </p:cNvPicPr>
            <p:nvPr/>
          </p:nvPicPr>
          <p:blipFill>
            <a:blip r:embed="rId3"/>
            <a:stretch>
              <a:fillRect/>
            </a:stretch>
          </p:blipFill>
          <p:spPr>
            <a:xfrm>
              <a:off x="6956146" y="2229562"/>
              <a:ext cx="5001613" cy="3303196"/>
            </a:xfrm>
            <a:prstGeom prst="rect">
              <a:avLst/>
            </a:prstGeom>
          </p:spPr>
        </p:pic>
        <p:sp>
          <p:nvSpPr>
            <p:cNvPr id="12" name="TextBox 11">
              <a:extLst>
                <a:ext uri="{FF2B5EF4-FFF2-40B4-BE49-F238E27FC236}">
                  <a16:creationId xmlns:a16="http://schemas.microsoft.com/office/drawing/2014/main" id="{5F20F34A-6160-8F7E-18C0-21D227B4E0BF}"/>
                </a:ext>
              </a:extLst>
            </p:cNvPr>
            <p:cNvSpPr txBox="1"/>
            <p:nvPr/>
          </p:nvSpPr>
          <p:spPr>
            <a:xfrm>
              <a:off x="1793704" y="2762854"/>
              <a:ext cx="4677228" cy="255454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Job rotation involves systematically shifting workers from one job to another. While job rotation was intended to sustain motivation and interest, it really does little to address the problems of monotony and boredom created by job specialization. The TSA rotates airport screeners regularly, in an effort to keep them focused on their jobs.</a:t>
              </a:r>
            </a:p>
          </p:txBody>
        </p:sp>
      </p:grpSp>
    </p:spTree>
    <p:extLst>
      <p:ext uri="{BB962C8B-B14F-4D97-AF65-F5344CB8AC3E}">
        <p14:creationId xmlns:p14="http://schemas.microsoft.com/office/powerpoint/2010/main" val="3941778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13" name="Table 13">
            <a:extLst>
              <a:ext uri="{FF2B5EF4-FFF2-40B4-BE49-F238E27FC236}">
                <a16:creationId xmlns:a16="http://schemas.microsoft.com/office/drawing/2014/main" id="{5053F390-AA07-CB3F-C52B-97C74684B696}"/>
              </a:ext>
            </a:extLst>
          </p:cNvPr>
          <p:cNvGraphicFramePr>
            <a:graphicFrameLocks noGrp="1"/>
          </p:cNvGraphicFramePr>
          <p:nvPr>
            <p:extLst>
              <p:ext uri="{D42A27DB-BD31-4B8C-83A1-F6EECF244321}">
                <p14:modId xmlns:p14="http://schemas.microsoft.com/office/powerpoint/2010/main" val="4195262813"/>
              </p:ext>
            </p:extLst>
          </p:nvPr>
        </p:nvGraphicFramePr>
        <p:xfrm>
          <a:off x="762000" y="3004291"/>
          <a:ext cx="10549545" cy="2987040"/>
        </p:xfrm>
        <a:graphic>
          <a:graphicData uri="http://schemas.openxmlformats.org/drawingml/2006/table">
            <a:tbl>
              <a:tblPr firstRow="1" bandRow="1"/>
              <a:tblGrid>
                <a:gridCol w="1710208">
                  <a:extLst>
                    <a:ext uri="{9D8B030D-6E8A-4147-A177-3AD203B41FA5}">
                      <a16:colId xmlns:a16="http://schemas.microsoft.com/office/drawing/2014/main" val="222804303"/>
                    </a:ext>
                  </a:extLst>
                </a:gridCol>
                <a:gridCol w="8839337">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Enrichment: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Entails giving workers more tasks to perform and more control over how to perform them</a:t>
                      </a:r>
                    </a:p>
                    <a:p>
                      <a:pPr marL="0" indent="0" algn="just">
                        <a:buFont typeface="Wingdings" panose="05000000000000000000" pitchFamily="2" charset="2"/>
                        <a:buNone/>
                      </a:pPr>
                      <a:endParaRPr lang="en-US" sz="2000" b="1"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Job enrichment is based on the two-factor theory of motivation, That theory contends that employees can be motivated by positive job-related experiences such as feelings of achievement, responsibility, and recognition.</a:t>
                      </a:r>
                    </a:p>
                    <a:p>
                      <a:pPr marL="285750" indent="-285750" algn="just">
                        <a:buFont typeface="Wingdings" panose="05000000000000000000" pitchFamily="2" charset="2"/>
                        <a:buChar char="§"/>
                      </a:pPr>
                      <a:endParaRPr lang="en-US" sz="10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 To achieve these, job enrichment relies on </a:t>
                      </a:r>
                      <a:r>
                        <a:rPr lang="en-US" sz="2000" b="1" dirty="0">
                          <a:solidFill>
                            <a:schemeClr val="tx1"/>
                          </a:solidFill>
                          <a:latin typeface="Times New Roman" panose="02020603050405020304" pitchFamily="18" charset="0"/>
                          <a:cs typeface="Times New Roman" panose="02020603050405020304" pitchFamily="18" charset="0"/>
                        </a:rPr>
                        <a:t>vertical job loading</a:t>
                      </a:r>
                      <a:r>
                        <a:rPr lang="en-US" sz="2000" b="0" dirty="0">
                          <a:solidFill>
                            <a:schemeClr val="tx1"/>
                          </a:solidFill>
                          <a:latin typeface="Times New Roman" panose="02020603050405020304" pitchFamily="18" charset="0"/>
                          <a:cs typeface="Times New Roman" panose="02020603050405020304" pitchFamily="18" charset="0"/>
                        </a:rPr>
                        <a:t>—not only adding more tasks to a job, as in </a:t>
                      </a:r>
                      <a:r>
                        <a:rPr lang="en-US" sz="2000" b="1" dirty="0">
                          <a:solidFill>
                            <a:schemeClr val="tx1"/>
                          </a:solidFill>
                          <a:latin typeface="Times New Roman" panose="02020603050405020304" pitchFamily="18" charset="0"/>
                          <a:cs typeface="Times New Roman" panose="02020603050405020304" pitchFamily="18" charset="0"/>
                        </a:rPr>
                        <a:t>horizontal loading</a:t>
                      </a:r>
                      <a:r>
                        <a:rPr lang="en-US" sz="2000" b="0" dirty="0">
                          <a:solidFill>
                            <a:schemeClr val="tx1"/>
                          </a:solidFill>
                          <a:latin typeface="Times New Roman" panose="02020603050405020304" pitchFamily="18" charset="0"/>
                          <a:cs typeface="Times New Roman" panose="02020603050405020304" pitchFamily="18" charset="0"/>
                        </a:rPr>
                        <a:t>, but also giving the employee more control over those tasks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725169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2" name="Table 13">
            <a:extLst>
              <a:ext uri="{FF2B5EF4-FFF2-40B4-BE49-F238E27FC236}">
                <a16:creationId xmlns:a16="http://schemas.microsoft.com/office/drawing/2014/main" id="{F6AAE81F-E8B3-838E-C9CD-8DCEC942435F}"/>
              </a:ext>
            </a:extLst>
          </p:cNvPr>
          <p:cNvGraphicFramePr>
            <a:graphicFrameLocks noGrp="1"/>
          </p:cNvGraphicFramePr>
          <p:nvPr>
            <p:extLst>
              <p:ext uri="{D42A27DB-BD31-4B8C-83A1-F6EECF244321}">
                <p14:modId xmlns:p14="http://schemas.microsoft.com/office/powerpoint/2010/main" val="3732771871"/>
              </p:ext>
            </p:extLst>
          </p:nvPr>
        </p:nvGraphicFramePr>
        <p:xfrm>
          <a:off x="617280" y="3056966"/>
          <a:ext cx="10567883" cy="222504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359603">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sng" dirty="0">
                          <a:solidFill>
                            <a:srgbClr val="C00000"/>
                          </a:solidFill>
                          <a:latin typeface="Times New Roman" panose="02020603050405020304" pitchFamily="18" charset="0"/>
                          <a:cs typeface="Times New Roman" panose="02020603050405020304" pitchFamily="18" charset="0"/>
                        </a:rPr>
                        <a:t>For example; </a:t>
                      </a:r>
                      <a:r>
                        <a:rPr lang="en-US" sz="2000" b="0" dirty="0">
                          <a:solidFill>
                            <a:schemeClr val="tx1"/>
                          </a:solidFill>
                          <a:latin typeface="Times New Roman" panose="02020603050405020304" pitchFamily="18" charset="0"/>
                          <a:cs typeface="Times New Roman" panose="02020603050405020304" pitchFamily="18" charset="0"/>
                        </a:rPr>
                        <a:t>AT&amp;T utilized job enrichment in a group of eight people who were responsible for preparing service orders. Managers believed turnover in the group was too high and performance too low. Analysis revealed several deficiencies in the work. The group worked in relative isolation, and any service representative could ask them to prepare work orders. As a result, they had little client contact or responsibility, and they received scant feedback on their job performance. The job enrichment program focused on creating a process team.</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46734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2" name="Table 13">
            <a:extLst>
              <a:ext uri="{FF2B5EF4-FFF2-40B4-BE49-F238E27FC236}">
                <a16:creationId xmlns:a16="http://schemas.microsoft.com/office/drawing/2014/main" id="{F6AAE81F-E8B3-838E-C9CD-8DCEC942435F}"/>
              </a:ext>
            </a:extLst>
          </p:cNvPr>
          <p:cNvGraphicFramePr>
            <a:graphicFrameLocks noGrp="1"/>
          </p:cNvGraphicFramePr>
          <p:nvPr>
            <p:extLst>
              <p:ext uri="{D42A27DB-BD31-4B8C-83A1-F6EECF244321}">
                <p14:modId xmlns:p14="http://schemas.microsoft.com/office/powerpoint/2010/main" val="1049880930"/>
              </p:ext>
            </p:extLst>
          </p:nvPr>
        </p:nvGraphicFramePr>
        <p:xfrm>
          <a:off x="739698" y="3159165"/>
          <a:ext cx="10567883" cy="192024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359603">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Each member of the team was paired with a service representative, and the tasks were restructured: Ten discrete steps were replaced with three more complex ones. In addition, the group members began to get specific feedback on performance, and their job titles were changed to reflect their greater responsibility and status. Because of these changes, the number of orders delivered on time increased from 27 percent to 90 percent, accuracy improved, and turnover decreased significantly.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891562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pSp>
        <p:nvGrpSpPr>
          <p:cNvPr id="8" name="Group 7">
            <a:extLst>
              <a:ext uri="{FF2B5EF4-FFF2-40B4-BE49-F238E27FC236}">
                <a16:creationId xmlns:a16="http://schemas.microsoft.com/office/drawing/2014/main" id="{AE5181B8-023D-7DE0-44BA-B6DA207B03B7}"/>
              </a:ext>
            </a:extLst>
          </p:cNvPr>
          <p:cNvGrpSpPr/>
          <p:nvPr/>
        </p:nvGrpSpPr>
        <p:grpSpPr>
          <a:xfrm>
            <a:off x="942308" y="2763760"/>
            <a:ext cx="10054520" cy="3075172"/>
            <a:chOff x="1751947" y="2134941"/>
            <a:chExt cx="10054520" cy="3292148"/>
          </a:xfrm>
        </p:grpSpPr>
        <p:pic>
          <p:nvPicPr>
            <p:cNvPr id="9" name="Picture 8">
              <a:extLst>
                <a:ext uri="{FF2B5EF4-FFF2-40B4-BE49-F238E27FC236}">
                  <a16:creationId xmlns:a16="http://schemas.microsoft.com/office/drawing/2014/main" id="{2BDDD0B1-F728-783C-50E6-9DD8CF838A80}"/>
                </a:ext>
              </a:extLst>
            </p:cNvPr>
            <p:cNvPicPr>
              <a:picLocks noChangeAspect="1"/>
            </p:cNvPicPr>
            <p:nvPr/>
          </p:nvPicPr>
          <p:blipFill>
            <a:blip r:embed="rId3"/>
            <a:stretch>
              <a:fillRect/>
            </a:stretch>
          </p:blipFill>
          <p:spPr>
            <a:xfrm>
              <a:off x="7724875" y="2134941"/>
              <a:ext cx="4081592" cy="3292148"/>
            </a:xfrm>
            <a:prstGeom prst="rect">
              <a:avLst/>
            </a:prstGeom>
          </p:spPr>
        </p:pic>
        <p:sp>
          <p:nvSpPr>
            <p:cNvPr id="12" name="TextBox 11">
              <a:extLst>
                <a:ext uri="{FF2B5EF4-FFF2-40B4-BE49-F238E27FC236}">
                  <a16:creationId xmlns:a16="http://schemas.microsoft.com/office/drawing/2014/main" id="{F70361C4-1983-AE43-91F7-2CBE202917BB}"/>
                </a:ext>
              </a:extLst>
            </p:cNvPr>
            <p:cNvSpPr txBox="1"/>
            <p:nvPr/>
          </p:nvSpPr>
          <p:spPr>
            <a:xfrm>
              <a:off x="1751947" y="3268046"/>
              <a:ext cx="5539756" cy="1746310"/>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Job enrichment involves both giving workers more tasks to perform and more control over how to perform them. This clothing designer, for example, gets to select fabrics, develop new designs, and then tailor the designs into new clothing.</a:t>
              </a:r>
            </a:p>
          </p:txBody>
        </p:sp>
      </p:grpSp>
    </p:spTree>
    <p:extLst>
      <p:ext uri="{BB962C8B-B14F-4D97-AF65-F5344CB8AC3E}">
        <p14:creationId xmlns:p14="http://schemas.microsoft.com/office/powerpoint/2010/main" val="3314372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2" name="Table 13">
            <a:extLst>
              <a:ext uri="{FF2B5EF4-FFF2-40B4-BE49-F238E27FC236}">
                <a16:creationId xmlns:a16="http://schemas.microsoft.com/office/drawing/2014/main" id="{F02CA4ED-7E0A-866F-91D4-EDACF5244C6A}"/>
              </a:ext>
            </a:extLst>
          </p:cNvPr>
          <p:cNvGraphicFramePr>
            <a:graphicFrameLocks noGrp="1"/>
          </p:cNvGraphicFramePr>
          <p:nvPr>
            <p:extLst>
              <p:ext uri="{D42A27DB-BD31-4B8C-83A1-F6EECF244321}">
                <p14:modId xmlns:p14="http://schemas.microsoft.com/office/powerpoint/2010/main" val="3671747339"/>
              </p:ext>
            </p:extLst>
          </p:nvPr>
        </p:nvGraphicFramePr>
        <p:xfrm>
          <a:off x="706507" y="3375769"/>
          <a:ext cx="10634266" cy="192024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425986">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At the same time, we should note that many job enrichment programs have failed. Some companies have found job enrichment to be cost ineffective, and others believe that it simply did not produce the expected results</a:t>
                      </a:r>
                    </a:p>
                    <a:p>
                      <a:pPr marL="0" indent="0" algn="just">
                        <a:buFont typeface="Wingdings" panose="05000000000000000000" pitchFamily="2" charset="2"/>
                        <a:buNone/>
                      </a:pPr>
                      <a:r>
                        <a:rPr lang="en-US" sz="2000" b="0" i="1" u="sng" dirty="0">
                          <a:solidFill>
                            <a:srgbClr val="C00000"/>
                          </a:solidFill>
                          <a:latin typeface="Times New Roman" panose="02020603050405020304" pitchFamily="18" charset="0"/>
                          <a:cs typeface="Times New Roman" panose="02020603050405020304" pitchFamily="18" charset="0"/>
                        </a:rPr>
                        <a:t>Ex. </a:t>
                      </a:r>
                      <a:r>
                        <a:rPr lang="en-US" sz="2000" b="0" i="1" u="sng" dirty="0">
                          <a:solidFill>
                            <a:schemeClr val="tx1"/>
                          </a:solidFill>
                          <a:latin typeface="Times New Roman" panose="02020603050405020304" pitchFamily="18" charset="0"/>
                          <a:cs typeface="Times New Roman" panose="02020603050405020304" pitchFamily="18" charset="0"/>
                        </a:rPr>
                        <a:t>Several programs at Prudential Insurance, for example, were abandoned because managers believed they were benefiting neither employees nor the firm. </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58491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2" name="Table 13">
            <a:extLst>
              <a:ext uri="{FF2B5EF4-FFF2-40B4-BE49-F238E27FC236}">
                <a16:creationId xmlns:a16="http://schemas.microsoft.com/office/drawing/2014/main" id="{F02CA4ED-7E0A-866F-91D4-EDACF5244C6A}"/>
              </a:ext>
            </a:extLst>
          </p:cNvPr>
          <p:cNvGraphicFramePr>
            <a:graphicFrameLocks noGrp="1"/>
          </p:cNvGraphicFramePr>
          <p:nvPr>
            <p:extLst>
              <p:ext uri="{D42A27DB-BD31-4B8C-83A1-F6EECF244321}">
                <p14:modId xmlns:p14="http://schemas.microsoft.com/office/powerpoint/2010/main" val="3671209559"/>
              </p:ext>
            </p:extLst>
          </p:nvPr>
        </p:nvGraphicFramePr>
        <p:xfrm>
          <a:off x="693175" y="3004291"/>
          <a:ext cx="10634266" cy="222504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425986">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Some of the criticism is associated with flaws in the two-factor theory of motivation on which job enrichment is based. Because of these and other problems, job enrichment is not as popular as it was a few years ago.</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The efforts of managers and academic theorists ultimately have led to more complex and sophisticated viewpoints. Many of these advances are evident in </a:t>
                      </a:r>
                      <a:r>
                        <a:rPr lang="en-US" sz="2000" b="1" u="sng" dirty="0">
                          <a:solidFill>
                            <a:schemeClr val="tx1"/>
                          </a:solidFill>
                          <a:latin typeface="Times New Roman" panose="02020603050405020304" pitchFamily="18" charset="0"/>
                          <a:cs typeface="Times New Roman" panose="02020603050405020304" pitchFamily="18" charset="0"/>
                        </a:rPr>
                        <a:t>the 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324542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A9C72B-F361-3462-7566-9D7FF38E1975}"/>
              </a:ext>
            </a:extLst>
          </p:cNvPr>
          <p:cNvSpPr txBox="1"/>
          <p:nvPr/>
        </p:nvSpPr>
        <p:spPr>
          <a:xfrm>
            <a:off x="807219" y="2015144"/>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Characteristics Theory) </a:t>
            </a:r>
          </a:p>
        </p:txBody>
      </p:sp>
      <p:graphicFrame>
        <p:nvGraphicFramePr>
          <p:cNvPr id="9" name="Table 13">
            <a:extLst>
              <a:ext uri="{FF2B5EF4-FFF2-40B4-BE49-F238E27FC236}">
                <a16:creationId xmlns:a16="http://schemas.microsoft.com/office/drawing/2014/main" id="{5E1F0402-34D2-37FF-4F9F-FF8822BABAEA}"/>
              </a:ext>
            </a:extLst>
          </p:cNvPr>
          <p:cNvGraphicFramePr>
            <a:graphicFrameLocks noGrp="1"/>
          </p:cNvGraphicFramePr>
          <p:nvPr>
            <p:extLst>
              <p:ext uri="{D42A27DB-BD31-4B8C-83A1-F6EECF244321}">
                <p14:modId xmlns:p14="http://schemas.microsoft.com/office/powerpoint/2010/main" val="1591197840"/>
              </p:ext>
            </p:extLst>
          </p:nvPr>
        </p:nvGraphicFramePr>
        <p:xfrm>
          <a:off x="807219" y="3517352"/>
          <a:ext cx="10386807" cy="2225040"/>
        </p:xfrm>
        <a:graphic>
          <a:graphicData uri="http://schemas.openxmlformats.org/drawingml/2006/table">
            <a:tbl>
              <a:tblPr firstRow="1" bandRow="1"/>
              <a:tblGrid>
                <a:gridCol w="1935981">
                  <a:extLst>
                    <a:ext uri="{9D8B030D-6E8A-4147-A177-3AD203B41FA5}">
                      <a16:colId xmlns:a16="http://schemas.microsoft.com/office/drawing/2014/main" val="222804303"/>
                    </a:ext>
                  </a:extLst>
                </a:gridCol>
                <a:gridCol w="8450826">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dirty="0">
                          <a:solidFill>
                            <a:schemeClr val="tx1"/>
                          </a:solidFill>
                          <a:latin typeface="Times New Roman" panose="02020603050405020304" pitchFamily="18" charset="0"/>
                          <a:cs typeface="Times New Roman" panose="02020603050405020304" pitchFamily="18" charset="0"/>
                        </a:rPr>
                        <a:t>The job characteristics theory </a:t>
                      </a:r>
                      <a:r>
                        <a:rPr lang="en-US" sz="2000" b="0" i="1" u="sng" dirty="0">
                          <a:solidFill>
                            <a:schemeClr val="tx1"/>
                          </a:solidFill>
                          <a:latin typeface="Times New Roman" panose="02020603050405020304" pitchFamily="18" charset="0"/>
                          <a:cs typeface="Times New Roman" panose="02020603050405020304" pitchFamily="18" charset="0"/>
                        </a:rPr>
                        <a:t>focuses on the specific motivational properties of jobs. </a:t>
                      </a: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Uses five motivational properties of tasks and three critical psychological states to improve outcomes was developed by Hackman and Oldham</a:t>
                      </a:r>
                    </a:p>
                    <a:p>
                      <a:pPr marL="285750" indent="-285750" algn="just">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The three critical psychological states are:</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76981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A9C72B-F361-3462-7566-9D7FF38E1975}"/>
              </a:ext>
            </a:extLst>
          </p:cNvPr>
          <p:cNvSpPr txBox="1"/>
          <p:nvPr/>
        </p:nvSpPr>
        <p:spPr>
          <a:xfrm>
            <a:off x="807219" y="2015144"/>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Characteristics Theory) </a:t>
            </a:r>
          </a:p>
        </p:txBody>
      </p:sp>
      <p:graphicFrame>
        <p:nvGraphicFramePr>
          <p:cNvPr id="2" name="Table 13">
            <a:extLst>
              <a:ext uri="{FF2B5EF4-FFF2-40B4-BE49-F238E27FC236}">
                <a16:creationId xmlns:a16="http://schemas.microsoft.com/office/drawing/2014/main" id="{C006B8DD-52A7-B474-4E51-6206F6DDF28F}"/>
              </a:ext>
            </a:extLst>
          </p:cNvPr>
          <p:cNvGraphicFramePr>
            <a:graphicFrameLocks noGrp="1"/>
          </p:cNvGraphicFramePr>
          <p:nvPr>
            <p:extLst>
              <p:ext uri="{D42A27DB-BD31-4B8C-83A1-F6EECF244321}">
                <p14:modId xmlns:p14="http://schemas.microsoft.com/office/powerpoint/2010/main" val="369885177"/>
              </p:ext>
            </p:extLst>
          </p:nvPr>
        </p:nvGraphicFramePr>
        <p:xfrm>
          <a:off x="762000" y="2738317"/>
          <a:ext cx="10445800" cy="2834640"/>
        </p:xfrm>
        <a:graphic>
          <a:graphicData uri="http://schemas.openxmlformats.org/drawingml/2006/table">
            <a:tbl>
              <a:tblPr firstRow="1" bandRow="1"/>
              <a:tblGrid>
                <a:gridCol w="1907458">
                  <a:extLst>
                    <a:ext uri="{9D8B030D-6E8A-4147-A177-3AD203B41FA5}">
                      <a16:colId xmlns:a16="http://schemas.microsoft.com/office/drawing/2014/main" val="222804303"/>
                    </a:ext>
                  </a:extLst>
                </a:gridCol>
                <a:gridCol w="8538342">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Experienced meaningfulness of the work: </a:t>
                      </a:r>
                      <a:r>
                        <a:rPr lang="en-US" sz="2000" b="0" dirty="0">
                          <a:solidFill>
                            <a:schemeClr val="tx1"/>
                          </a:solidFill>
                          <a:latin typeface="Times New Roman" panose="02020603050405020304" pitchFamily="18" charset="0"/>
                          <a:cs typeface="Times New Roman" panose="02020603050405020304" pitchFamily="18" charset="0"/>
                        </a:rPr>
                        <a:t>the degree to which the individual experiences the job as generally meaningful, valuable, and worthwhile</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Experienced responsibility for work outcomes: </a:t>
                      </a:r>
                      <a:r>
                        <a:rPr lang="en-US" sz="2000" b="0" dirty="0">
                          <a:solidFill>
                            <a:schemeClr val="tx1"/>
                          </a:solidFill>
                          <a:latin typeface="Times New Roman" panose="02020603050405020304" pitchFamily="18" charset="0"/>
                          <a:cs typeface="Times New Roman" panose="02020603050405020304" pitchFamily="18" charset="0"/>
                        </a:rPr>
                        <a:t>the degree to which individuals feel personally accountable and responsible for the results of their work</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Knowledge of results: </a:t>
                      </a:r>
                      <a:r>
                        <a:rPr lang="en-US" sz="2000" b="0" dirty="0">
                          <a:solidFill>
                            <a:schemeClr val="tx1"/>
                          </a:solidFill>
                          <a:latin typeface="Times New Roman" panose="02020603050405020304" pitchFamily="18" charset="0"/>
                          <a:cs typeface="Times New Roman" panose="02020603050405020304" pitchFamily="18" charset="0"/>
                        </a:rPr>
                        <a:t>the degree to which individuals continuously understand how effectively they are performing the job environment.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74489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A9C72B-F361-3462-7566-9D7FF38E1975}"/>
              </a:ext>
            </a:extLst>
          </p:cNvPr>
          <p:cNvSpPr txBox="1"/>
          <p:nvPr/>
        </p:nvSpPr>
        <p:spPr>
          <a:xfrm>
            <a:off x="807219" y="2015144"/>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Characteristics Theory) </a:t>
            </a:r>
          </a:p>
        </p:txBody>
      </p:sp>
      <p:graphicFrame>
        <p:nvGraphicFramePr>
          <p:cNvPr id="9" name="Table 13">
            <a:extLst>
              <a:ext uri="{FF2B5EF4-FFF2-40B4-BE49-F238E27FC236}">
                <a16:creationId xmlns:a16="http://schemas.microsoft.com/office/drawing/2014/main" id="{45CFF3FC-AB2B-120F-9116-FF78D67EE856}"/>
              </a:ext>
            </a:extLst>
          </p:cNvPr>
          <p:cNvGraphicFramePr>
            <a:graphicFrameLocks noGrp="1"/>
          </p:cNvGraphicFramePr>
          <p:nvPr>
            <p:extLst>
              <p:ext uri="{D42A27DB-BD31-4B8C-83A1-F6EECF244321}">
                <p14:modId xmlns:p14="http://schemas.microsoft.com/office/powerpoint/2010/main" val="3314184003"/>
              </p:ext>
            </p:extLst>
          </p:nvPr>
        </p:nvGraphicFramePr>
        <p:xfrm>
          <a:off x="762000" y="2718258"/>
          <a:ext cx="10495324" cy="3235160"/>
        </p:xfrm>
        <a:graphic>
          <a:graphicData uri="http://schemas.openxmlformats.org/drawingml/2006/table">
            <a:tbl>
              <a:tblPr firstRow="1" bandRow="1"/>
              <a:tblGrid>
                <a:gridCol w="1897013">
                  <a:extLst>
                    <a:ext uri="{9D8B030D-6E8A-4147-A177-3AD203B41FA5}">
                      <a16:colId xmlns:a16="http://schemas.microsoft.com/office/drawing/2014/main" val="222804303"/>
                    </a:ext>
                  </a:extLst>
                </a:gridCol>
                <a:gridCol w="8598311">
                  <a:extLst>
                    <a:ext uri="{9D8B030D-6E8A-4147-A177-3AD203B41FA5}">
                      <a16:colId xmlns:a16="http://schemas.microsoft.com/office/drawing/2014/main" val="3102195855"/>
                    </a:ext>
                  </a:extLst>
                </a:gridCol>
              </a:tblGrid>
              <a:tr h="323516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Hackman and Oldham suggest that the three critical psychological states are triggered by the </a:t>
                      </a:r>
                      <a:r>
                        <a:rPr lang="en-US" sz="2000" b="1" dirty="0">
                          <a:solidFill>
                            <a:schemeClr val="tx1"/>
                          </a:solidFill>
                          <a:latin typeface="Times New Roman" panose="02020603050405020304" pitchFamily="18" charset="0"/>
                          <a:cs typeface="Times New Roman" panose="02020603050405020304" pitchFamily="18" charset="0"/>
                        </a:rPr>
                        <a:t>following five characteristics of the job, or core job dimensions</a:t>
                      </a:r>
                      <a:r>
                        <a:rPr lang="en-US" sz="2000" b="0" dirty="0">
                          <a:solidFill>
                            <a:schemeClr val="tx1"/>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Skill variety</a:t>
                      </a:r>
                      <a:r>
                        <a:rPr lang="en-US" sz="2000" b="0" dirty="0">
                          <a:solidFill>
                            <a:schemeClr val="tx1"/>
                          </a:solidFill>
                          <a:latin typeface="Times New Roman" panose="02020603050405020304" pitchFamily="18" charset="0"/>
                          <a:cs typeface="Times New Roman" panose="02020603050405020304" pitchFamily="18" charset="0"/>
                        </a:rPr>
                        <a:t>: the degree to which the job requires a variety of activities that involve different skills and talents</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Task identity: </a:t>
                      </a:r>
                      <a:r>
                        <a:rPr lang="en-US" sz="2000" b="0" dirty="0">
                          <a:solidFill>
                            <a:schemeClr val="tx1"/>
                          </a:solidFill>
                          <a:latin typeface="Times New Roman" panose="02020603050405020304" pitchFamily="18" charset="0"/>
                          <a:cs typeface="Times New Roman" panose="02020603050405020304" pitchFamily="18" charset="0"/>
                        </a:rPr>
                        <a:t>the degree to which the job requires completion of a “whole” and an identifiable piece of work; that is, the extent to which a job has a beginning and an end with a tangible outcome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517014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A9C72B-F361-3462-7566-9D7FF38E1975}"/>
              </a:ext>
            </a:extLst>
          </p:cNvPr>
          <p:cNvSpPr txBox="1"/>
          <p:nvPr/>
        </p:nvSpPr>
        <p:spPr>
          <a:xfrm>
            <a:off x="807219" y="2015144"/>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Characteristics Theory) </a:t>
            </a:r>
          </a:p>
        </p:txBody>
      </p:sp>
      <p:graphicFrame>
        <p:nvGraphicFramePr>
          <p:cNvPr id="2" name="Table 13">
            <a:extLst>
              <a:ext uri="{FF2B5EF4-FFF2-40B4-BE49-F238E27FC236}">
                <a16:creationId xmlns:a16="http://schemas.microsoft.com/office/drawing/2014/main" id="{FF165A1E-529D-55A5-A6CA-6B158023BB7C}"/>
              </a:ext>
            </a:extLst>
          </p:cNvPr>
          <p:cNvGraphicFramePr>
            <a:graphicFrameLocks noGrp="1"/>
          </p:cNvGraphicFramePr>
          <p:nvPr>
            <p:extLst>
              <p:ext uri="{D42A27DB-BD31-4B8C-83A1-F6EECF244321}">
                <p14:modId xmlns:p14="http://schemas.microsoft.com/office/powerpoint/2010/main" val="1484017665"/>
              </p:ext>
            </p:extLst>
          </p:nvPr>
        </p:nvGraphicFramePr>
        <p:xfrm>
          <a:off x="774842" y="2935300"/>
          <a:ext cx="10056578" cy="2834640"/>
        </p:xfrm>
        <a:graphic>
          <a:graphicData uri="http://schemas.openxmlformats.org/drawingml/2006/table">
            <a:tbl>
              <a:tblPr firstRow="1" bandRow="1"/>
              <a:tblGrid>
                <a:gridCol w="2028068">
                  <a:extLst>
                    <a:ext uri="{9D8B030D-6E8A-4147-A177-3AD203B41FA5}">
                      <a16:colId xmlns:a16="http://schemas.microsoft.com/office/drawing/2014/main" val="222804303"/>
                    </a:ext>
                  </a:extLst>
                </a:gridCol>
                <a:gridCol w="8028510">
                  <a:extLst>
                    <a:ext uri="{9D8B030D-6E8A-4147-A177-3AD203B41FA5}">
                      <a16:colId xmlns:a16="http://schemas.microsoft.com/office/drawing/2014/main" val="3102195855"/>
                    </a:ext>
                  </a:extLst>
                </a:gridCol>
              </a:tblGrid>
              <a:tr h="234757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dirty="0">
                          <a:solidFill>
                            <a:schemeClr val="tx1"/>
                          </a:solidFill>
                          <a:latin typeface="Times New Roman" panose="02020603050405020304" pitchFamily="18" charset="0"/>
                          <a:cs typeface="Times New Roman" panose="02020603050405020304" pitchFamily="18" charset="0"/>
                        </a:rPr>
                        <a:t>3 . Task significance</a:t>
                      </a:r>
                      <a:r>
                        <a:rPr lang="en-US" sz="2000" b="0" dirty="0">
                          <a:solidFill>
                            <a:schemeClr val="tx1"/>
                          </a:solidFill>
                          <a:latin typeface="Times New Roman" panose="02020603050405020304" pitchFamily="18" charset="0"/>
                          <a:cs typeface="Times New Roman" panose="02020603050405020304" pitchFamily="18" charset="0"/>
                        </a:rPr>
                        <a:t>: the degree to which the job affects the lives or work of other people, both in the immediate organization and in the external environment</a:t>
                      </a:r>
                    </a:p>
                    <a:p>
                      <a:pPr marL="0" indent="0" algn="just">
                        <a:buFont typeface="+mj-lt"/>
                        <a:buNone/>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4.</a:t>
                      </a:r>
                      <a:r>
                        <a:rPr lang="en-US" sz="2000" b="0" dirty="0">
                          <a:solidFill>
                            <a:schemeClr val="tx1"/>
                          </a:solidFill>
                          <a:latin typeface="Times New Roman" panose="02020603050405020304" pitchFamily="18" charset="0"/>
                          <a:cs typeface="Times New Roman" panose="02020603050405020304" pitchFamily="18" charset="0"/>
                        </a:rPr>
                        <a:t> </a:t>
                      </a:r>
                      <a:r>
                        <a:rPr lang="en-US" sz="2000" b="1" u="sng" dirty="0">
                          <a:solidFill>
                            <a:schemeClr val="tx1"/>
                          </a:solidFill>
                          <a:latin typeface="Times New Roman" panose="02020603050405020304" pitchFamily="18" charset="0"/>
                          <a:cs typeface="Times New Roman" panose="02020603050405020304" pitchFamily="18" charset="0"/>
                        </a:rPr>
                        <a:t>Autonomy: </a:t>
                      </a:r>
                      <a:r>
                        <a:rPr lang="en-US" sz="2000" b="0" dirty="0">
                          <a:solidFill>
                            <a:schemeClr val="tx1"/>
                          </a:solidFill>
                          <a:latin typeface="Times New Roman" panose="02020603050405020304" pitchFamily="18" charset="0"/>
                          <a:cs typeface="Times New Roman" panose="02020603050405020304" pitchFamily="18" charset="0"/>
                        </a:rPr>
                        <a:t>the degree to which the job allows the individual substantial freedom, independence, and discretion to schedule the work and determine the procedures for carrying it out</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5. Feedback: </a:t>
                      </a:r>
                      <a:r>
                        <a:rPr lang="en-US" sz="2000" b="0" dirty="0">
                          <a:solidFill>
                            <a:schemeClr val="tx1"/>
                          </a:solidFill>
                          <a:latin typeface="Times New Roman" panose="02020603050405020304" pitchFamily="18" charset="0"/>
                          <a:cs typeface="Times New Roman" panose="02020603050405020304" pitchFamily="18" charset="0"/>
                        </a:rPr>
                        <a:t>the degree to which the job activities give the individual direct and clear information about the effectiveness of his or her performance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562376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A9C72B-F361-3462-7566-9D7FF38E1975}"/>
              </a:ext>
            </a:extLst>
          </p:cNvPr>
          <p:cNvSpPr txBox="1"/>
          <p:nvPr/>
        </p:nvSpPr>
        <p:spPr>
          <a:xfrm>
            <a:off x="807219" y="2015144"/>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Characteristics Theory) </a:t>
            </a:r>
          </a:p>
        </p:txBody>
      </p:sp>
      <p:sp>
        <p:nvSpPr>
          <p:cNvPr id="9" name="TextBox 8">
            <a:extLst>
              <a:ext uri="{FF2B5EF4-FFF2-40B4-BE49-F238E27FC236}">
                <a16:creationId xmlns:a16="http://schemas.microsoft.com/office/drawing/2014/main" id="{D411A341-3809-DADA-6B09-989A8D0BAEB3}"/>
              </a:ext>
            </a:extLst>
          </p:cNvPr>
          <p:cNvSpPr txBox="1"/>
          <p:nvPr/>
        </p:nvSpPr>
        <p:spPr>
          <a:xfrm>
            <a:off x="734859" y="2851495"/>
            <a:ext cx="5288781" cy="286232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Job Characteristics Theory</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job characteristics theory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an important contemporary model of how to design jobs. By using five core job characteristics, managers can enhance three critical psychological states. These states, in turn, can improve a variety of personal and work outcomes. Individual differences also affect how the job characteristics affect people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pic>
        <p:nvPicPr>
          <p:cNvPr id="11" name="Picture 10">
            <a:extLst>
              <a:ext uri="{FF2B5EF4-FFF2-40B4-BE49-F238E27FC236}">
                <a16:creationId xmlns:a16="http://schemas.microsoft.com/office/drawing/2014/main" id="{DE818E15-4B1C-1355-CA82-5D0CA6921514}"/>
              </a:ext>
            </a:extLst>
          </p:cNvPr>
          <p:cNvPicPr>
            <a:picLocks noChangeAspect="1"/>
          </p:cNvPicPr>
          <p:nvPr/>
        </p:nvPicPr>
        <p:blipFill>
          <a:blip r:embed="rId3"/>
          <a:stretch>
            <a:fillRect/>
          </a:stretch>
        </p:blipFill>
        <p:spPr>
          <a:xfrm>
            <a:off x="6285939" y="2797629"/>
            <a:ext cx="5098842" cy="3144402"/>
          </a:xfrm>
          <a:prstGeom prst="rect">
            <a:avLst/>
          </a:prstGeom>
        </p:spPr>
      </p:pic>
    </p:spTree>
    <p:extLst>
      <p:ext uri="{BB962C8B-B14F-4D97-AF65-F5344CB8AC3E}">
        <p14:creationId xmlns:p14="http://schemas.microsoft.com/office/powerpoint/2010/main" val="1144446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A08B7A1-C255-7AC5-3200-BF5717FE85FF}"/>
              </a:ext>
            </a:extLst>
          </p:cNvPr>
          <p:cNvSpPr txBox="1"/>
          <p:nvPr/>
        </p:nvSpPr>
        <p:spPr>
          <a:xfrm>
            <a:off x="911721" y="2040590"/>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80E1D8D7-4F48-203E-D940-571AF3ACC775}"/>
              </a:ext>
            </a:extLst>
          </p:cNvPr>
          <p:cNvGraphicFramePr>
            <a:graphicFrameLocks noGrp="1"/>
          </p:cNvGraphicFramePr>
          <p:nvPr>
            <p:extLst>
              <p:ext uri="{D42A27DB-BD31-4B8C-83A1-F6EECF244321}">
                <p14:modId xmlns:p14="http://schemas.microsoft.com/office/powerpoint/2010/main" val="338310992"/>
              </p:ext>
            </p:extLst>
          </p:nvPr>
        </p:nvGraphicFramePr>
        <p:xfrm>
          <a:off x="762000" y="2752815"/>
          <a:ext cx="10432026" cy="2225040"/>
        </p:xfrm>
        <a:graphic>
          <a:graphicData uri="http://schemas.openxmlformats.org/drawingml/2006/table">
            <a:tbl>
              <a:tblPr firstRow="1" bandRow="1"/>
              <a:tblGrid>
                <a:gridCol w="2040194">
                  <a:extLst>
                    <a:ext uri="{9D8B030D-6E8A-4147-A177-3AD203B41FA5}">
                      <a16:colId xmlns:a16="http://schemas.microsoft.com/office/drawing/2014/main" val="222804303"/>
                    </a:ext>
                  </a:extLst>
                </a:gridCol>
                <a:gridCol w="8391832">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Participation:</a:t>
                      </a:r>
                    </a:p>
                    <a:p>
                      <a:pPr algn="just"/>
                      <a:endParaRPr lang="en-US" sz="2000" b="1" dirty="0">
                        <a:solidFill>
                          <a:schemeClr val="tx1"/>
                        </a:solidFill>
                        <a:latin typeface="Times New Roman" panose="02020603050405020304" pitchFamily="18" charset="0"/>
                        <a:cs typeface="Times New Roman" panose="02020603050405020304" pitchFamily="18" charset="0"/>
                      </a:endParaRPr>
                    </a:p>
                    <a:p>
                      <a:pPr algn="just"/>
                      <a:endParaRPr lang="en-US" sz="2000" b="1" dirty="0">
                        <a:solidFill>
                          <a:schemeClr val="tx1"/>
                        </a:solidFill>
                        <a:latin typeface="Times New Roman" panose="02020603050405020304" pitchFamily="18" charset="0"/>
                        <a:cs typeface="Times New Roman" panose="02020603050405020304" pitchFamily="18" charset="0"/>
                      </a:endParaRPr>
                    </a:p>
                    <a:p>
                      <a:pPr algn="just"/>
                      <a:r>
                        <a:rPr lang="en-US" sz="2000" b="1" kern="1200" dirty="0">
                          <a:solidFill>
                            <a:schemeClr val="tx1"/>
                          </a:solidFill>
                          <a:latin typeface="Times New Roman" panose="02020603050405020304" pitchFamily="18" charset="0"/>
                          <a:ea typeface="+mn-ea"/>
                          <a:cs typeface="Times New Roman" panose="02020603050405020304" pitchFamily="18" charset="0"/>
                        </a:rPr>
                        <a:t>Empowerment: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u="none" kern="1200" dirty="0">
                          <a:solidFill>
                            <a:schemeClr val="tx1"/>
                          </a:solidFill>
                          <a:latin typeface="Times New Roman" panose="02020603050405020304" pitchFamily="18" charset="0"/>
                          <a:ea typeface="+mn-ea"/>
                          <a:cs typeface="Times New Roman" panose="02020603050405020304" pitchFamily="18" charset="0"/>
                        </a:rPr>
                        <a:t>Participations defined as; Entails giving employees a voice in making decisions about their own work</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1" u="none" dirty="0">
                          <a:solidFill>
                            <a:schemeClr val="tx1"/>
                          </a:solidFill>
                          <a:latin typeface="Times New Roman" panose="02020603050405020304" pitchFamily="18" charset="0"/>
                          <a:cs typeface="Times New Roman" panose="02020603050405020304" pitchFamily="18" charset="0"/>
                        </a:rPr>
                        <a:t>Empowerment is the process of enabling workers to set their own work goals, make decisions, and solve problems within their sphere of responsibility and authority</a:t>
                      </a:r>
                    </a:p>
                    <a:p>
                      <a:pPr marL="0" indent="0" algn="just">
                        <a:buFont typeface="+mj-lt"/>
                        <a:buNone/>
                      </a:pPr>
                      <a:endParaRPr lang="en-US" sz="2000" b="1"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608266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A08B7A1-C255-7AC5-3200-BF5717FE85FF}"/>
              </a:ext>
            </a:extLst>
          </p:cNvPr>
          <p:cNvSpPr txBox="1"/>
          <p:nvPr/>
        </p:nvSpPr>
        <p:spPr>
          <a:xfrm>
            <a:off x="911721" y="2040590"/>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80E1D8D7-4F48-203E-D940-571AF3ACC775}"/>
              </a:ext>
            </a:extLst>
          </p:cNvPr>
          <p:cNvGraphicFramePr>
            <a:graphicFrameLocks noGrp="1"/>
          </p:cNvGraphicFramePr>
          <p:nvPr>
            <p:extLst>
              <p:ext uri="{D42A27DB-BD31-4B8C-83A1-F6EECF244321}">
                <p14:modId xmlns:p14="http://schemas.microsoft.com/office/powerpoint/2010/main" val="3523180362"/>
              </p:ext>
            </p:extLst>
          </p:nvPr>
        </p:nvGraphicFramePr>
        <p:xfrm>
          <a:off x="762000" y="2752815"/>
          <a:ext cx="10432026" cy="2225040"/>
        </p:xfrm>
        <a:graphic>
          <a:graphicData uri="http://schemas.openxmlformats.org/drawingml/2006/table">
            <a:tbl>
              <a:tblPr firstRow="1" bandRow="1"/>
              <a:tblGrid>
                <a:gridCol w="447368">
                  <a:extLst>
                    <a:ext uri="{9D8B030D-6E8A-4147-A177-3AD203B41FA5}">
                      <a16:colId xmlns:a16="http://schemas.microsoft.com/office/drawing/2014/main" val="222804303"/>
                    </a:ext>
                  </a:extLst>
                </a:gridCol>
                <a:gridCol w="9984658">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dirty="0">
                        <a:solidFill>
                          <a:schemeClr val="tx1"/>
                        </a:solidFill>
                        <a:latin typeface="Times New Roman" panose="02020603050405020304" pitchFamily="18" charset="0"/>
                        <a:cs typeface="Times New Roman" panose="02020603050405020304" pitchFamily="18" charset="0"/>
                      </a:endParaRPr>
                    </a:p>
                    <a:p>
                      <a:pPr algn="just"/>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endParaRPr lang="en-US" sz="2000" b="1"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Thus, empowerment is a somewhat broader concept that promotes participation in a wide variety of areas, including but not limited to work itself, work context, and work environment</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role of participation and empowerment in motivation can be expressed in terms of both the need-based perspectives and the expectancy theory discussed in Chapter 5. Employees who participate in decision making may be more committed to executing decisions properly.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66289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A08B7A1-C255-7AC5-3200-BF5717FE85FF}"/>
              </a:ext>
            </a:extLst>
          </p:cNvPr>
          <p:cNvSpPr txBox="1"/>
          <p:nvPr/>
        </p:nvSpPr>
        <p:spPr>
          <a:xfrm>
            <a:off x="942308" y="1893719"/>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8" name="Table 13">
            <a:extLst>
              <a:ext uri="{FF2B5EF4-FFF2-40B4-BE49-F238E27FC236}">
                <a16:creationId xmlns:a16="http://schemas.microsoft.com/office/drawing/2014/main" id="{391E73E6-7A1C-C988-9663-39BB9C477FD3}"/>
              </a:ext>
            </a:extLst>
          </p:cNvPr>
          <p:cNvGraphicFramePr>
            <a:graphicFrameLocks noGrp="1"/>
          </p:cNvGraphicFramePr>
          <p:nvPr>
            <p:extLst>
              <p:ext uri="{D42A27DB-BD31-4B8C-83A1-F6EECF244321}">
                <p14:modId xmlns:p14="http://schemas.microsoft.com/office/powerpoint/2010/main" val="1529834311"/>
              </p:ext>
            </p:extLst>
          </p:nvPr>
        </p:nvGraphicFramePr>
        <p:xfrm>
          <a:off x="762000" y="2473686"/>
          <a:ext cx="10494871" cy="3535680"/>
        </p:xfrm>
        <a:graphic>
          <a:graphicData uri="http://schemas.openxmlformats.org/drawingml/2006/table">
            <a:tbl>
              <a:tblPr firstRow="1" bandRow="1"/>
              <a:tblGrid>
                <a:gridCol w="1793323">
                  <a:extLst>
                    <a:ext uri="{9D8B030D-6E8A-4147-A177-3AD203B41FA5}">
                      <a16:colId xmlns:a16="http://schemas.microsoft.com/office/drawing/2014/main" val="222804303"/>
                    </a:ext>
                  </a:extLst>
                </a:gridCol>
                <a:gridCol w="8701548">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Participation &amp; </a:t>
                      </a:r>
                    </a:p>
                    <a:p>
                      <a:pPr algn="just"/>
                      <a:r>
                        <a:rPr lang="en-US" sz="2000" b="1" kern="1200" dirty="0">
                          <a:solidFill>
                            <a:schemeClr val="tx1"/>
                          </a:solidFill>
                          <a:latin typeface="Times New Roman" panose="02020603050405020304" pitchFamily="18" charset="0"/>
                          <a:ea typeface="+mn-ea"/>
                          <a:cs typeface="Times New Roman" panose="02020603050405020304" pitchFamily="18" charset="0"/>
                        </a:rPr>
                        <a:t>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Furthermore, successfully making a decision, executing it, and then seeing the positive consequences can help satisfy one’s need for achievement, provide recognition and responsibility, and enhance self-esteem. </a:t>
                      </a:r>
                    </a:p>
                    <a:p>
                      <a:pPr marL="285750" indent="-285750" algn="just">
                        <a:buFont typeface="Wingdings" panose="05000000000000000000" pitchFamily="2" charset="2"/>
                        <a:buChar char="§"/>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Simply being asked to participate in organizational decision making may also enhance an employee’s self-esteem. </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In addition, participation should help clarify expectancies (as a component of expectancy theory, as discussed in Chapter 5).</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That is, by participating in decision making, employees may better understand the linkage (expectancy) between their performance and the rewards they want most.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955674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A08B7A1-C255-7AC5-3200-BF5717FE85FF}"/>
              </a:ext>
            </a:extLst>
          </p:cNvPr>
          <p:cNvSpPr txBox="1"/>
          <p:nvPr/>
        </p:nvSpPr>
        <p:spPr>
          <a:xfrm>
            <a:off x="911721" y="2040590"/>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endParaRPr lang="en-US" sz="2400" dirty="0">
              <a:solidFill>
                <a:prstClr val="black"/>
              </a:solidFill>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242F5EC3-E46A-C1F0-C61A-D3E7C43F47F6}"/>
              </a:ext>
            </a:extLst>
          </p:cNvPr>
          <p:cNvGrpSpPr/>
          <p:nvPr/>
        </p:nvGrpSpPr>
        <p:grpSpPr>
          <a:xfrm>
            <a:off x="1214179" y="2940050"/>
            <a:ext cx="9480019" cy="2934192"/>
            <a:chOff x="1610973" y="2132997"/>
            <a:chExt cx="10177849" cy="3601529"/>
          </a:xfrm>
        </p:grpSpPr>
        <p:pic>
          <p:nvPicPr>
            <p:cNvPr id="11" name="Picture 10">
              <a:extLst>
                <a:ext uri="{FF2B5EF4-FFF2-40B4-BE49-F238E27FC236}">
                  <a16:creationId xmlns:a16="http://schemas.microsoft.com/office/drawing/2014/main" id="{7116870E-39C0-738C-984A-2B05F75CBF5D}"/>
                </a:ext>
              </a:extLst>
            </p:cNvPr>
            <p:cNvPicPr>
              <a:picLocks noChangeAspect="1"/>
            </p:cNvPicPr>
            <p:nvPr/>
          </p:nvPicPr>
          <p:blipFill>
            <a:blip r:embed="rId3"/>
            <a:stretch>
              <a:fillRect/>
            </a:stretch>
          </p:blipFill>
          <p:spPr>
            <a:xfrm>
              <a:off x="6759622" y="2132997"/>
              <a:ext cx="5029200" cy="3601529"/>
            </a:xfrm>
            <a:prstGeom prst="rect">
              <a:avLst/>
            </a:prstGeom>
          </p:spPr>
        </p:pic>
        <p:sp>
          <p:nvSpPr>
            <p:cNvPr id="12" name="TextBox 11">
              <a:extLst>
                <a:ext uri="{FF2B5EF4-FFF2-40B4-BE49-F238E27FC236}">
                  <a16:creationId xmlns:a16="http://schemas.microsoft.com/office/drawing/2014/main" id="{10B8F552-08F3-DCE8-E900-2291BCEF3FF4}"/>
                </a:ext>
              </a:extLst>
            </p:cNvPr>
            <p:cNvSpPr txBox="1"/>
            <p:nvPr/>
          </p:nvSpPr>
          <p:spPr>
            <a:xfrm>
              <a:off x="1610973" y="2733432"/>
              <a:ext cx="4702221" cy="2002211"/>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Participation and involvement are often used to promote worker motivation. This executive, for example, is consulting with one of his employees on how best to solve a problem.</a:t>
              </a:r>
            </a:p>
          </p:txBody>
        </p:sp>
      </p:grpSp>
    </p:spTree>
    <p:extLst>
      <p:ext uri="{BB962C8B-B14F-4D97-AF65-F5344CB8AC3E}">
        <p14:creationId xmlns:p14="http://schemas.microsoft.com/office/powerpoint/2010/main" val="1284879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FEE5446-E48A-C6AA-D233-B0879BFF82AE}"/>
              </a:ext>
            </a:extLst>
          </p:cNvPr>
          <p:cNvSpPr txBox="1"/>
          <p:nvPr/>
        </p:nvSpPr>
        <p:spPr>
          <a:xfrm>
            <a:off x="762000" y="2090677"/>
            <a:ext cx="10600864" cy="559640"/>
          </a:xfrm>
          <a:prstGeom prst="rect">
            <a:avLst/>
          </a:prstGeom>
          <a:noFill/>
        </p:spPr>
        <p:txBody>
          <a:bodyPr wrap="square">
            <a:spAutoFit/>
          </a:bodyPr>
          <a:lstStyle/>
          <a:p>
            <a:pPr algn="just">
              <a:lnSpc>
                <a:spcPct val="150000"/>
              </a:lnSpc>
            </a:pPr>
            <a:r>
              <a:rPr lang="en-US" sz="2300" b="1" u="sng" dirty="0">
                <a:solidFill>
                  <a:srgbClr val="002060"/>
                </a:solidFill>
                <a:latin typeface="Times New Roman" panose="02020603050405020304" pitchFamily="18" charset="0"/>
                <a:cs typeface="Times New Roman" panose="02020603050405020304" pitchFamily="18" charset="0"/>
              </a:rPr>
              <a:t>2. Employee Participation and Empowerment: </a:t>
            </a:r>
            <a:r>
              <a:rPr lang="en-US" sz="2300" b="1" u="sng" dirty="0">
                <a:solidFill>
                  <a:prstClr val="black"/>
                </a:solidFill>
                <a:latin typeface="Times New Roman" panose="02020603050405020304" pitchFamily="18" charset="0"/>
                <a:cs typeface="Times New Roman" panose="02020603050405020304" pitchFamily="18" charset="0"/>
              </a:rPr>
              <a:t>(Areas of Employee Participation)</a:t>
            </a:r>
          </a:p>
        </p:txBody>
      </p:sp>
      <p:graphicFrame>
        <p:nvGraphicFramePr>
          <p:cNvPr id="13" name="Table 13">
            <a:extLst>
              <a:ext uri="{FF2B5EF4-FFF2-40B4-BE49-F238E27FC236}">
                <a16:creationId xmlns:a16="http://schemas.microsoft.com/office/drawing/2014/main" id="{6FE9E768-12CE-D95C-8EBE-57EFE3D51C26}"/>
              </a:ext>
            </a:extLst>
          </p:cNvPr>
          <p:cNvGraphicFramePr>
            <a:graphicFrameLocks noGrp="1"/>
          </p:cNvGraphicFramePr>
          <p:nvPr>
            <p:extLst>
              <p:ext uri="{D42A27DB-BD31-4B8C-83A1-F6EECF244321}">
                <p14:modId xmlns:p14="http://schemas.microsoft.com/office/powerpoint/2010/main" val="432437785"/>
              </p:ext>
            </p:extLst>
          </p:nvPr>
        </p:nvGraphicFramePr>
        <p:xfrm>
          <a:off x="762000" y="2905218"/>
          <a:ext cx="10600864" cy="2987040"/>
        </p:xfrm>
        <a:graphic>
          <a:graphicData uri="http://schemas.openxmlformats.org/drawingml/2006/table">
            <a:tbl>
              <a:tblPr firstRow="1" bandRow="1"/>
              <a:tblGrid>
                <a:gridCol w="2323654">
                  <a:extLst>
                    <a:ext uri="{9D8B030D-6E8A-4147-A177-3AD203B41FA5}">
                      <a16:colId xmlns:a16="http://schemas.microsoft.com/office/drawing/2014/main" val="222804303"/>
                    </a:ext>
                  </a:extLst>
                </a:gridCol>
                <a:gridCol w="827721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Areas of Employee Participation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At one level, employees can participate in</a:t>
                      </a:r>
                      <a:r>
                        <a:rPr lang="en-US" sz="2000" b="1" u="none" kern="1200" dirty="0">
                          <a:solidFill>
                            <a:schemeClr val="tx1"/>
                          </a:solidFill>
                          <a:latin typeface="Times New Roman" panose="02020603050405020304" pitchFamily="18" charset="0"/>
                          <a:ea typeface="+mn-ea"/>
                          <a:cs typeface="Times New Roman" panose="02020603050405020304" pitchFamily="18" charset="0"/>
                        </a:rPr>
                        <a:t> addressing questions and making decisions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about their own jobs.</a:t>
                      </a:r>
                    </a:p>
                    <a:p>
                      <a:pPr marL="285750" indent="-285750" algn="just">
                        <a:buFont typeface="Wingdings" panose="05000000000000000000" pitchFamily="2" charset="2"/>
                        <a:buChar char="§"/>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 Instead of just telling them how to do their jobs</a:t>
                      </a:r>
                      <a:r>
                        <a:rPr lang="en-US" sz="2000" b="0" u="none" kern="1200" dirty="0">
                          <a:solidFill>
                            <a:srgbClr val="C00000"/>
                          </a:solidFill>
                          <a:latin typeface="Times New Roman" panose="02020603050405020304" pitchFamily="18" charset="0"/>
                          <a:ea typeface="+mn-ea"/>
                          <a:cs typeface="Times New Roman" panose="02020603050405020304" pitchFamily="18" charset="0"/>
                        </a:rPr>
                        <a:t>, for example</a:t>
                      </a:r>
                      <a:r>
                        <a:rPr lang="en-US" sz="2000" b="0" u="none" kern="1200" dirty="0">
                          <a:solidFill>
                            <a:schemeClr val="tx1"/>
                          </a:solidFill>
                          <a:latin typeface="Times New Roman" panose="02020603050405020304" pitchFamily="18" charset="0"/>
                          <a:ea typeface="+mn-ea"/>
                          <a:cs typeface="Times New Roman" panose="02020603050405020304" pitchFamily="18" charset="0"/>
                        </a:rPr>
                        <a:t>, managers can ask employees to make their own decisions about how to do them.</a:t>
                      </a:r>
                    </a:p>
                    <a:p>
                      <a:pPr marL="285750" indent="-285750" algn="just">
                        <a:buFont typeface="Wingdings" panose="05000000000000000000" pitchFamily="2" charset="2"/>
                        <a:buChar char="§"/>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Based on their own expertise and experience with their tasks, workers might be able to improve their own productivity. </a:t>
                      </a:r>
                    </a:p>
                    <a:p>
                      <a:pPr marL="285750" indent="-285750" algn="just">
                        <a:buFont typeface="Wingdings" panose="05000000000000000000" pitchFamily="2" charset="2"/>
                        <a:buChar char="§"/>
                      </a:pPr>
                      <a:endParaRPr lang="en-US" sz="1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many situations, they might also be well qualified to make decisions about what materials to use, which tools to use, and so forth</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53726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FEE5446-E48A-C6AA-D233-B0879BFF82AE}"/>
              </a:ext>
            </a:extLst>
          </p:cNvPr>
          <p:cNvSpPr txBox="1"/>
          <p:nvPr/>
        </p:nvSpPr>
        <p:spPr>
          <a:xfrm>
            <a:off x="762000" y="1889701"/>
            <a:ext cx="10600864" cy="559640"/>
          </a:xfrm>
          <a:prstGeom prst="rect">
            <a:avLst/>
          </a:prstGeom>
          <a:noFill/>
        </p:spPr>
        <p:txBody>
          <a:bodyPr wrap="square">
            <a:spAutoFit/>
          </a:bodyPr>
          <a:lstStyle/>
          <a:p>
            <a:pPr algn="just">
              <a:lnSpc>
                <a:spcPct val="150000"/>
              </a:lnSpc>
            </a:pPr>
            <a:r>
              <a:rPr lang="en-US" sz="2300" b="1" u="sng" dirty="0">
                <a:solidFill>
                  <a:srgbClr val="002060"/>
                </a:solidFill>
                <a:latin typeface="Times New Roman" panose="02020603050405020304" pitchFamily="18" charset="0"/>
                <a:cs typeface="Times New Roman" panose="02020603050405020304" pitchFamily="18" charset="0"/>
              </a:rPr>
              <a:t>2. Employee Participation and Empowerment: </a:t>
            </a:r>
            <a:r>
              <a:rPr lang="en-US" sz="2300" b="1" u="sng" dirty="0">
                <a:solidFill>
                  <a:prstClr val="black"/>
                </a:solidFill>
                <a:latin typeface="Times New Roman" panose="02020603050405020304" pitchFamily="18" charset="0"/>
                <a:cs typeface="Times New Roman" panose="02020603050405020304" pitchFamily="18" charset="0"/>
              </a:rPr>
              <a:t>(Areas of Employee Participation)</a:t>
            </a:r>
          </a:p>
        </p:txBody>
      </p:sp>
      <p:graphicFrame>
        <p:nvGraphicFramePr>
          <p:cNvPr id="2" name="Table 13">
            <a:extLst>
              <a:ext uri="{FF2B5EF4-FFF2-40B4-BE49-F238E27FC236}">
                <a16:creationId xmlns:a16="http://schemas.microsoft.com/office/drawing/2014/main" id="{2EBD4D6D-CD53-7343-3450-5AAA73C1B826}"/>
              </a:ext>
            </a:extLst>
          </p:cNvPr>
          <p:cNvGraphicFramePr>
            <a:graphicFrameLocks noGrp="1"/>
          </p:cNvGraphicFramePr>
          <p:nvPr>
            <p:extLst>
              <p:ext uri="{D42A27DB-BD31-4B8C-83A1-F6EECF244321}">
                <p14:modId xmlns:p14="http://schemas.microsoft.com/office/powerpoint/2010/main" val="1004535678"/>
              </p:ext>
            </p:extLst>
          </p:nvPr>
        </p:nvGraphicFramePr>
        <p:xfrm>
          <a:off x="694864" y="2340023"/>
          <a:ext cx="10600864" cy="3749040"/>
        </p:xfrm>
        <a:graphic>
          <a:graphicData uri="http://schemas.openxmlformats.org/drawingml/2006/table">
            <a:tbl>
              <a:tblPr firstRow="1" bandRow="1"/>
              <a:tblGrid>
                <a:gridCol w="1718791">
                  <a:extLst>
                    <a:ext uri="{9D8B030D-6E8A-4147-A177-3AD203B41FA5}">
                      <a16:colId xmlns:a16="http://schemas.microsoft.com/office/drawing/2014/main" val="222804303"/>
                    </a:ext>
                  </a:extLst>
                </a:gridCol>
                <a:gridCol w="8882073">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Areas of Employee Participation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none" kern="1200" dirty="0">
                          <a:solidFill>
                            <a:srgbClr val="C00000"/>
                          </a:solidFill>
                          <a:latin typeface="Times New Roman" panose="02020603050405020304" pitchFamily="18" charset="0"/>
                          <a:ea typeface="+mn-ea"/>
                          <a:cs typeface="Times New Roman" panose="02020603050405020304" pitchFamily="18" charset="0"/>
                        </a:rPr>
                        <a:t>Ex. </a:t>
                      </a:r>
                    </a:p>
                    <a:p>
                      <a:pPr marL="285750" indent="-28575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Chaparral Steel, a small steel producer near Dallas, allows its workers considerable autonomy in how they perform their jobs. For example, when the firm needed a new rolling mill lathe, it budgeted $1 million for its purchase and then put the purchase decision in the hands of an operating machinist.</a:t>
                      </a:r>
                    </a:p>
                    <a:p>
                      <a:pPr marL="285750" indent="-285750" algn="just">
                        <a:buFont typeface="Wingdings" panose="05000000000000000000" pitchFamily="2" charset="2"/>
                        <a:buChar char="§"/>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This machinist, in turn, investigated various options, visited other mills in Japan and Europe, and then recommended an alternative piece of machinery costing less than half of the budgeted amount. </a:t>
                      </a:r>
                    </a:p>
                    <a:p>
                      <a:pPr marL="285750" indent="-285750" algn="just">
                        <a:buFont typeface="Wingdings" panose="05000000000000000000" pitchFamily="2" charset="2"/>
                        <a:buChar char="§"/>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The firm also helped pioneer an innovative concept called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“open-book management”;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any employee at Chaparral can see any company document, record, or other piece of information at any time and for any reason.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092801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FEE5446-E48A-C6AA-D233-B0879BFF82AE}"/>
              </a:ext>
            </a:extLst>
          </p:cNvPr>
          <p:cNvSpPr txBox="1"/>
          <p:nvPr/>
        </p:nvSpPr>
        <p:spPr>
          <a:xfrm>
            <a:off x="762000" y="2021093"/>
            <a:ext cx="10600864" cy="559640"/>
          </a:xfrm>
          <a:prstGeom prst="rect">
            <a:avLst/>
          </a:prstGeom>
          <a:noFill/>
        </p:spPr>
        <p:txBody>
          <a:bodyPr wrap="square">
            <a:spAutoFit/>
          </a:bodyPr>
          <a:lstStyle/>
          <a:p>
            <a:pPr algn="just">
              <a:lnSpc>
                <a:spcPct val="150000"/>
              </a:lnSpc>
            </a:pPr>
            <a:r>
              <a:rPr lang="en-US" sz="2300" b="1" u="sng" dirty="0">
                <a:solidFill>
                  <a:srgbClr val="002060"/>
                </a:solidFill>
                <a:latin typeface="Times New Roman" panose="02020603050405020304" pitchFamily="18" charset="0"/>
                <a:cs typeface="Times New Roman" panose="02020603050405020304" pitchFamily="18" charset="0"/>
              </a:rPr>
              <a:t>2. Employee Participation and Empowerment: </a:t>
            </a:r>
            <a:r>
              <a:rPr lang="en-US" sz="2300" b="1" u="sng" dirty="0">
                <a:solidFill>
                  <a:prstClr val="black"/>
                </a:solidFill>
                <a:latin typeface="Times New Roman" panose="02020603050405020304" pitchFamily="18" charset="0"/>
                <a:cs typeface="Times New Roman" panose="02020603050405020304" pitchFamily="18" charset="0"/>
              </a:rPr>
              <a:t>(Areas of Employee Participation)</a:t>
            </a:r>
          </a:p>
        </p:txBody>
      </p:sp>
      <p:graphicFrame>
        <p:nvGraphicFramePr>
          <p:cNvPr id="9" name="Table 13">
            <a:extLst>
              <a:ext uri="{FF2B5EF4-FFF2-40B4-BE49-F238E27FC236}">
                <a16:creationId xmlns:a16="http://schemas.microsoft.com/office/drawing/2014/main" id="{AD6C9F09-07CD-1800-6B20-FAD236CD79C5}"/>
              </a:ext>
            </a:extLst>
          </p:cNvPr>
          <p:cNvGraphicFramePr>
            <a:graphicFrameLocks noGrp="1"/>
          </p:cNvGraphicFramePr>
          <p:nvPr>
            <p:extLst>
              <p:ext uri="{D42A27DB-BD31-4B8C-83A1-F6EECF244321}">
                <p14:modId xmlns:p14="http://schemas.microsoft.com/office/powerpoint/2010/main" val="3382528479"/>
              </p:ext>
            </p:extLst>
          </p:nvPr>
        </p:nvGraphicFramePr>
        <p:xfrm>
          <a:off x="779920" y="2642465"/>
          <a:ext cx="10473100" cy="3291840"/>
        </p:xfrm>
        <a:graphic>
          <a:graphicData uri="http://schemas.openxmlformats.org/drawingml/2006/table">
            <a:tbl>
              <a:tblPr firstRow="1" bandRow="1"/>
              <a:tblGrid>
                <a:gridCol w="1697809">
                  <a:extLst>
                    <a:ext uri="{9D8B030D-6E8A-4147-A177-3AD203B41FA5}">
                      <a16:colId xmlns:a16="http://schemas.microsoft.com/office/drawing/2014/main" val="222804303"/>
                    </a:ext>
                  </a:extLst>
                </a:gridCol>
                <a:gridCol w="8775291">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Areas of Employee Participation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It might also help to let workers make decisions about administrative matters, such as work schedules.</a:t>
                      </a:r>
                    </a:p>
                    <a:p>
                      <a:pPr marL="285750" indent="-285750" algn="just">
                        <a:buFont typeface="Wingdings" panose="05000000000000000000" pitchFamily="2" charset="2"/>
                        <a:buChar char="§"/>
                      </a:pPr>
                      <a:endParaRPr lang="en-US" sz="1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If jobs are relatively independent of one another, employees might decide when to change shifts, take breaks, go to lunch, and so forth. </a:t>
                      </a:r>
                    </a:p>
                    <a:p>
                      <a:pPr marL="285750" indent="-285750" algn="just">
                        <a:buFont typeface="Wingdings" panose="05000000000000000000" pitchFamily="2" charset="2"/>
                        <a:buChar char="§"/>
                      </a:pPr>
                      <a:endParaRPr lang="en-US" sz="1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 workgroup or team might also be able to schedule vacations and days off for all of its members. Furthermore, employees are getting increasing opportunities to participate in broader issues of product quality.</a:t>
                      </a:r>
                    </a:p>
                    <a:p>
                      <a:pPr marL="285750" indent="-285750" algn="just">
                        <a:buFont typeface="Wingdings" panose="05000000000000000000" pitchFamily="2" charset="2"/>
                        <a:buChar char="§"/>
                      </a:pPr>
                      <a:endParaRPr lang="en-US" sz="1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Involvement of this type has become a hallmark of successful Japanese and other international firms, and many U.S. companies have followed suit.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44966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00E7E3-8C53-B317-1D00-24CE05EB7955}"/>
              </a:ext>
            </a:extLst>
          </p:cNvPr>
          <p:cNvSpPr txBox="1"/>
          <p:nvPr/>
        </p:nvSpPr>
        <p:spPr>
          <a:xfrm>
            <a:off x="945230" y="2021741"/>
            <a:ext cx="9866309" cy="769441"/>
          </a:xfrm>
          <a:prstGeom prst="rect">
            <a:avLst/>
          </a:prstGeom>
          <a:noFill/>
        </p:spPr>
        <p:txBody>
          <a:bodyPr wrap="square">
            <a:spAutoFit/>
          </a:bodyPr>
          <a:lstStyle/>
          <a:p>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p>
          <a:p>
            <a:r>
              <a:rPr lang="en-US" sz="2000" b="1" u="sng" dirty="0">
                <a:solidFill>
                  <a:srgbClr val="002060"/>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(Approaches to Participation and Empowerment)</a:t>
            </a:r>
          </a:p>
        </p:txBody>
      </p:sp>
      <p:graphicFrame>
        <p:nvGraphicFramePr>
          <p:cNvPr id="11" name="Table 13">
            <a:extLst>
              <a:ext uri="{FF2B5EF4-FFF2-40B4-BE49-F238E27FC236}">
                <a16:creationId xmlns:a16="http://schemas.microsoft.com/office/drawing/2014/main" id="{269CB284-26DE-EAD6-0B11-C33CC09A240C}"/>
              </a:ext>
            </a:extLst>
          </p:cNvPr>
          <p:cNvGraphicFramePr>
            <a:graphicFrameLocks noGrp="1"/>
          </p:cNvGraphicFramePr>
          <p:nvPr>
            <p:extLst>
              <p:ext uri="{D42A27DB-BD31-4B8C-83A1-F6EECF244321}">
                <p14:modId xmlns:p14="http://schemas.microsoft.com/office/powerpoint/2010/main" val="1539803591"/>
              </p:ext>
            </p:extLst>
          </p:nvPr>
        </p:nvGraphicFramePr>
        <p:xfrm>
          <a:off x="722537" y="2851495"/>
          <a:ext cx="10602206" cy="2225040"/>
        </p:xfrm>
        <a:graphic>
          <a:graphicData uri="http://schemas.openxmlformats.org/drawingml/2006/table">
            <a:tbl>
              <a:tblPr firstRow="1" bandRow="1"/>
              <a:tblGrid>
                <a:gridCol w="1858431">
                  <a:extLst>
                    <a:ext uri="{9D8B030D-6E8A-4147-A177-3AD203B41FA5}">
                      <a16:colId xmlns:a16="http://schemas.microsoft.com/office/drawing/2014/main" val="222804303"/>
                    </a:ext>
                  </a:extLst>
                </a:gridCol>
                <a:gridCol w="874377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Approaches to Participation and 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One method some firms use to empower their workers is the use of </a:t>
                      </a:r>
                      <a:r>
                        <a:rPr lang="en-US" sz="2000" b="1" i="1" u="sng" dirty="0">
                          <a:solidFill>
                            <a:schemeClr val="tx1"/>
                          </a:solidFill>
                          <a:latin typeface="Times New Roman" panose="02020603050405020304" pitchFamily="18" charset="0"/>
                          <a:cs typeface="Times New Roman" panose="02020603050405020304" pitchFamily="18" charset="0"/>
                        </a:rPr>
                        <a:t>work teams</a:t>
                      </a:r>
                      <a:r>
                        <a:rPr lang="en-US" sz="2000" b="1" u="none" dirty="0">
                          <a:solidFill>
                            <a:schemeClr val="tx1"/>
                          </a:solidFill>
                          <a:latin typeface="Times New Roman" panose="02020603050405020304" pitchFamily="18" charset="0"/>
                          <a:cs typeface="Times New Roman" panose="02020603050405020304" pitchFamily="18" charset="0"/>
                        </a:rPr>
                        <a:t>. </a:t>
                      </a:r>
                      <a:r>
                        <a:rPr lang="en-US" sz="2000" b="0" u="none" dirty="0">
                          <a:solidFill>
                            <a:schemeClr val="tx1"/>
                          </a:solidFill>
                          <a:latin typeface="Times New Roman" panose="02020603050405020304" pitchFamily="18" charset="0"/>
                          <a:cs typeface="Times New Roman" panose="02020603050405020304" pitchFamily="18" charset="0"/>
                        </a:rPr>
                        <a:t>This method grew out of early attempts to use what Japanese firms call “</a:t>
                      </a:r>
                      <a:r>
                        <a:rPr lang="en-US" sz="2000" b="1" u="none" dirty="0">
                          <a:solidFill>
                            <a:schemeClr val="tx1"/>
                          </a:solidFill>
                          <a:latin typeface="Times New Roman" panose="02020603050405020304" pitchFamily="18" charset="0"/>
                          <a:cs typeface="Times New Roman" panose="02020603050405020304" pitchFamily="18" charset="0"/>
                        </a:rPr>
                        <a:t>quality circles.</a:t>
                      </a:r>
                      <a:r>
                        <a:rPr lang="en-US" sz="2000" b="0" u="none" dirty="0">
                          <a:solidFill>
                            <a:schemeClr val="tx1"/>
                          </a:solidFill>
                          <a:latin typeface="Times New Roman" panose="02020603050405020304" pitchFamily="18" charset="0"/>
                          <a:cs typeface="Times New Roman" panose="02020603050405020304" pitchFamily="18" charset="0"/>
                        </a:rPr>
                        <a:t>” A quality circle is a group of employees who voluntarily meet regularly to identify and propose solutions to problems related to quality. Quality circles quickly evolved into a broader and more comprehensive array of work groups, now generally called “</a:t>
                      </a:r>
                      <a:r>
                        <a:rPr lang="en-US" sz="2000" b="1" u="none" dirty="0">
                          <a:solidFill>
                            <a:schemeClr val="tx1"/>
                          </a:solidFill>
                          <a:latin typeface="Times New Roman" panose="02020603050405020304" pitchFamily="18" charset="0"/>
                          <a:cs typeface="Times New Roman" panose="02020603050405020304" pitchFamily="18" charset="0"/>
                        </a:rPr>
                        <a:t>work teams</a:t>
                      </a:r>
                      <a:r>
                        <a:rPr lang="en-US" sz="2000" b="0" u="none" dirty="0">
                          <a:solidFill>
                            <a:schemeClr val="tx1"/>
                          </a:solidFill>
                          <a:latin typeface="Times New Roman" panose="02020603050405020304" pitchFamily="18" charset="0"/>
                          <a:cs typeface="Times New Roman" panose="02020603050405020304" pitchFamily="18" charset="0"/>
                        </a:rPr>
                        <a:t>.” These teams are collections of employees empowered to plan, organize, direct, and control their own work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129565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00E7E3-8C53-B317-1D00-24CE05EB7955}"/>
              </a:ext>
            </a:extLst>
          </p:cNvPr>
          <p:cNvSpPr txBox="1"/>
          <p:nvPr/>
        </p:nvSpPr>
        <p:spPr>
          <a:xfrm>
            <a:off x="945230" y="2021741"/>
            <a:ext cx="9866309" cy="769441"/>
          </a:xfrm>
          <a:prstGeom prst="rect">
            <a:avLst/>
          </a:prstGeom>
          <a:noFill/>
        </p:spPr>
        <p:txBody>
          <a:bodyPr wrap="square">
            <a:spAutoFit/>
          </a:bodyPr>
          <a:lstStyle/>
          <a:p>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p>
          <a:p>
            <a:r>
              <a:rPr lang="en-US" sz="2000" b="1" u="sng" dirty="0">
                <a:solidFill>
                  <a:srgbClr val="002060"/>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(Approaches to Participation and Empowerment)</a:t>
            </a:r>
          </a:p>
        </p:txBody>
      </p:sp>
      <p:graphicFrame>
        <p:nvGraphicFramePr>
          <p:cNvPr id="11" name="Table 13">
            <a:extLst>
              <a:ext uri="{FF2B5EF4-FFF2-40B4-BE49-F238E27FC236}">
                <a16:creationId xmlns:a16="http://schemas.microsoft.com/office/drawing/2014/main" id="{269CB284-26DE-EAD6-0B11-C33CC09A240C}"/>
              </a:ext>
            </a:extLst>
          </p:cNvPr>
          <p:cNvGraphicFramePr>
            <a:graphicFrameLocks noGrp="1"/>
          </p:cNvGraphicFramePr>
          <p:nvPr>
            <p:extLst>
              <p:ext uri="{D42A27DB-BD31-4B8C-83A1-F6EECF244321}">
                <p14:modId xmlns:p14="http://schemas.microsoft.com/office/powerpoint/2010/main" val="1303549010"/>
              </p:ext>
            </p:extLst>
          </p:nvPr>
        </p:nvGraphicFramePr>
        <p:xfrm>
          <a:off x="722537" y="2851495"/>
          <a:ext cx="10602206" cy="1920240"/>
        </p:xfrm>
        <a:graphic>
          <a:graphicData uri="http://schemas.openxmlformats.org/drawingml/2006/table">
            <a:tbl>
              <a:tblPr firstRow="1" bandRow="1"/>
              <a:tblGrid>
                <a:gridCol w="1858431">
                  <a:extLst>
                    <a:ext uri="{9D8B030D-6E8A-4147-A177-3AD203B41FA5}">
                      <a16:colId xmlns:a16="http://schemas.microsoft.com/office/drawing/2014/main" val="222804303"/>
                    </a:ext>
                  </a:extLst>
                </a:gridCol>
                <a:gridCol w="874377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Approaches to Participation and 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The other method some organizations use to </a:t>
                      </a:r>
                      <a:r>
                        <a:rPr lang="en-US" sz="2000" b="1" i="1" u="sng" dirty="0">
                          <a:solidFill>
                            <a:schemeClr val="tx1"/>
                          </a:solidFill>
                          <a:latin typeface="Times New Roman" panose="02020603050405020304" pitchFamily="18" charset="0"/>
                          <a:cs typeface="Times New Roman" panose="02020603050405020304" pitchFamily="18" charset="0"/>
                        </a:rPr>
                        <a:t>facilitate employee involvement </a:t>
                      </a:r>
                      <a:r>
                        <a:rPr lang="en-US" sz="2000" b="0" u="none" dirty="0">
                          <a:solidFill>
                            <a:schemeClr val="tx1"/>
                          </a:solidFill>
                          <a:latin typeface="Times New Roman" panose="02020603050405020304" pitchFamily="18" charset="0"/>
                          <a:cs typeface="Times New Roman" panose="02020603050405020304" pitchFamily="18" charset="0"/>
                        </a:rPr>
                        <a:t>is to change their overall method of organizing. The basic pattern is for an organization to eliminate layers from its hierarchy, thereby becoming </a:t>
                      </a:r>
                      <a:r>
                        <a:rPr lang="en-US" sz="2000" b="1" u="none" dirty="0">
                          <a:solidFill>
                            <a:schemeClr val="tx1"/>
                          </a:solidFill>
                          <a:latin typeface="Times New Roman" panose="02020603050405020304" pitchFamily="18" charset="0"/>
                          <a:cs typeface="Times New Roman" panose="02020603050405020304" pitchFamily="18" charset="0"/>
                        </a:rPr>
                        <a:t>much more decentralized</a:t>
                      </a:r>
                      <a:r>
                        <a:rPr lang="en-US" sz="2000" b="0" u="none" dirty="0">
                          <a:solidFill>
                            <a:schemeClr val="tx1"/>
                          </a:solidFill>
                          <a:latin typeface="Times New Roman" panose="02020603050405020304" pitchFamily="18" charset="0"/>
                          <a:cs typeface="Times New Roman" panose="02020603050405020304" pitchFamily="18" charset="0"/>
                        </a:rPr>
                        <a:t>. </a:t>
                      </a:r>
                      <a:r>
                        <a:rPr lang="en-US" sz="2000" b="1" u="none" dirty="0">
                          <a:solidFill>
                            <a:schemeClr val="tx1"/>
                          </a:solidFill>
                          <a:latin typeface="Times New Roman" panose="02020603050405020304" pitchFamily="18" charset="0"/>
                          <a:cs typeface="Times New Roman" panose="02020603050405020304" pitchFamily="18" charset="0"/>
                        </a:rPr>
                        <a:t>Power, responsibility, and authority are delegated </a:t>
                      </a:r>
                      <a:r>
                        <a:rPr lang="en-US" sz="2000" b="0" u="none" dirty="0">
                          <a:solidFill>
                            <a:schemeClr val="tx1"/>
                          </a:solidFill>
                          <a:latin typeface="Times New Roman" panose="02020603050405020304" pitchFamily="18" charset="0"/>
                          <a:cs typeface="Times New Roman" panose="02020603050405020304" pitchFamily="18" charset="0"/>
                        </a:rPr>
                        <a:t>as far down the organization as possible, so control of work is squarely in the hands of those who actually do it.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75276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00E7E3-8C53-B317-1D00-24CE05EB7955}"/>
              </a:ext>
            </a:extLst>
          </p:cNvPr>
          <p:cNvSpPr txBox="1"/>
          <p:nvPr/>
        </p:nvSpPr>
        <p:spPr>
          <a:xfrm>
            <a:off x="945230" y="2021741"/>
            <a:ext cx="9866309" cy="769441"/>
          </a:xfrm>
          <a:prstGeom prst="rect">
            <a:avLst/>
          </a:prstGeom>
          <a:noFill/>
        </p:spPr>
        <p:txBody>
          <a:bodyPr wrap="square">
            <a:spAutoFit/>
          </a:bodyPr>
          <a:lstStyle/>
          <a:p>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p>
          <a:p>
            <a:r>
              <a:rPr lang="en-US" sz="2000" b="1" u="sng" dirty="0">
                <a:solidFill>
                  <a:srgbClr val="002060"/>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(Approaches to Participation and Empowerment)</a:t>
            </a:r>
          </a:p>
        </p:txBody>
      </p:sp>
      <p:graphicFrame>
        <p:nvGraphicFramePr>
          <p:cNvPr id="8" name="Table 13">
            <a:extLst>
              <a:ext uri="{FF2B5EF4-FFF2-40B4-BE49-F238E27FC236}">
                <a16:creationId xmlns:a16="http://schemas.microsoft.com/office/drawing/2014/main" id="{574F57A2-9918-F32C-289F-C41E7F680DB3}"/>
              </a:ext>
            </a:extLst>
          </p:cNvPr>
          <p:cNvGraphicFramePr>
            <a:graphicFrameLocks noGrp="1"/>
          </p:cNvGraphicFramePr>
          <p:nvPr>
            <p:extLst>
              <p:ext uri="{D42A27DB-BD31-4B8C-83A1-F6EECF244321}">
                <p14:modId xmlns:p14="http://schemas.microsoft.com/office/powerpoint/2010/main" val="1903653963"/>
              </p:ext>
            </p:extLst>
          </p:nvPr>
        </p:nvGraphicFramePr>
        <p:xfrm>
          <a:off x="762000" y="2851495"/>
          <a:ext cx="10491019" cy="2773680"/>
        </p:xfrm>
        <a:graphic>
          <a:graphicData uri="http://schemas.openxmlformats.org/drawingml/2006/table">
            <a:tbl>
              <a:tblPr firstRow="1" bandRow="1"/>
              <a:tblGrid>
                <a:gridCol w="2084439">
                  <a:extLst>
                    <a:ext uri="{9D8B030D-6E8A-4147-A177-3AD203B41FA5}">
                      <a16:colId xmlns:a16="http://schemas.microsoft.com/office/drawing/2014/main" val="222804303"/>
                    </a:ext>
                  </a:extLst>
                </a:gridCol>
                <a:gridCol w="840658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Approaches to Participation and 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Technology </a:t>
                      </a:r>
                      <a:r>
                        <a:rPr lang="en-US" sz="2000" b="0" u="none" dirty="0">
                          <a:solidFill>
                            <a:schemeClr val="tx1"/>
                          </a:solidFill>
                          <a:latin typeface="Times New Roman" panose="02020603050405020304" pitchFamily="18" charset="0"/>
                          <a:cs typeface="Times New Roman" panose="02020603050405020304" pitchFamily="18" charset="0"/>
                        </a:rPr>
                        <a:t>also helps organizations empower workers by making better and timelier information available to everyone in the organization</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Increased responsibility does not motivate everyone. Practical ways to empower others include:</a:t>
                      </a:r>
                    </a:p>
                    <a:p>
                      <a:pPr marL="285750" indent="-285750" algn="just">
                        <a:buFont typeface="Wingdings" panose="05000000000000000000" pitchFamily="2" charset="2"/>
                        <a:buChar char="§"/>
                      </a:pPr>
                      <a:endParaRPr lang="en-US" sz="800" b="1"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0" u="none" dirty="0">
                          <a:solidFill>
                            <a:schemeClr val="tx1"/>
                          </a:solidFill>
                          <a:latin typeface="Times New Roman" panose="02020603050405020304" pitchFamily="18" charset="0"/>
                          <a:cs typeface="Times New Roman" panose="02020603050405020304" pitchFamily="18" charset="0"/>
                        </a:rPr>
                        <a:t>Articulating a clear vision and goal</a:t>
                      </a:r>
                    </a:p>
                    <a:p>
                      <a:pPr marL="342900" indent="-342900" algn="just">
                        <a:buFont typeface="+mj-lt"/>
                        <a:buAutoNum type="arabicPeriod"/>
                      </a:pPr>
                      <a:r>
                        <a:rPr lang="en-US" sz="2000" b="0" u="none" dirty="0">
                          <a:solidFill>
                            <a:schemeClr val="tx1"/>
                          </a:solidFill>
                          <a:latin typeface="Times New Roman" panose="02020603050405020304" pitchFamily="18" charset="0"/>
                          <a:cs typeface="Times New Roman" panose="02020603050405020304" pitchFamily="18" charset="0"/>
                        </a:rPr>
                        <a:t>Fostering personal mastery experiences to enhance self-efficacy and build skills</a:t>
                      </a:r>
                    </a:p>
                    <a:p>
                      <a:pPr marL="342900" indent="-342900" algn="just">
                        <a:buFont typeface="+mj-lt"/>
                        <a:buAutoNum type="arabicPeriod"/>
                      </a:pPr>
                      <a:r>
                        <a:rPr lang="en-US" sz="2000" b="0" u="none" dirty="0">
                          <a:solidFill>
                            <a:schemeClr val="tx1"/>
                          </a:solidFill>
                          <a:latin typeface="Times New Roman" panose="02020603050405020304" pitchFamily="18" charset="0"/>
                          <a:cs typeface="Times New Roman" panose="02020603050405020304" pitchFamily="18" charset="0"/>
                        </a:rPr>
                        <a:t>Modeling successful behaviors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143164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00E7E3-8C53-B317-1D00-24CE05EB7955}"/>
              </a:ext>
            </a:extLst>
          </p:cNvPr>
          <p:cNvSpPr txBox="1"/>
          <p:nvPr/>
        </p:nvSpPr>
        <p:spPr>
          <a:xfrm>
            <a:off x="945230" y="2021741"/>
            <a:ext cx="9866309" cy="769441"/>
          </a:xfrm>
          <a:prstGeom prst="rect">
            <a:avLst/>
          </a:prstGeom>
          <a:noFill/>
        </p:spPr>
        <p:txBody>
          <a:bodyPr wrap="square">
            <a:spAutoFit/>
          </a:bodyPr>
          <a:lstStyle/>
          <a:p>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p>
          <a:p>
            <a:r>
              <a:rPr lang="en-US" sz="2000" b="1" u="sng" dirty="0">
                <a:solidFill>
                  <a:srgbClr val="002060"/>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(Approaches to Participation and Empowerment)</a:t>
            </a:r>
          </a:p>
        </p:txBody>
      </p:sp>
      <p:graphicFrame>
        <p:nvGraphicFramePr>
          <p:cNvPr id="8" name="Table 13">
            <a:extLst>
              <a:ext uri="{FF2B5EF4-FFF2-40B4-BE49-F238E27FC236}">
                <a16:creationId xmlns:a16="http://schemas.microsoft.com/office/drawing/2014/main" id="{574F57A2-9918-F32C-289F-C41E7F680DB3}"/>
              </a:ext>
            </a:extLst>
          </p:cNvPr>
          <p:cNvGraphicFramePr>
            <a:graphicFrameLocks noGrp="1"/>
          </p:cNvGraphicFramePr>
          <p:nvPr>
            <p:extLst>
              <p:ext uri="{D42A27DB-BD31-4B8C-83A1-F6EECF244321}">
                <p14:modId xmlns:p14="http://schemas.microsoft.com/office/powerpoint/2010/main" val="1746362794"/>
              </p:ext>
            </p:extLst>
          </p:nvPr>
        </p:nvGraphicFramePr>
        <p:xfrm>
          <a:off x="762000" y="3215381"/>
          <a:ext cx="10491019" cy="1865440"/>
        </p:xfrm>
        <a:graphic>
          <a:graphicData uri="http://schemas.openxmlformats.org/drawingml/2006/table">
            <a:tbl>
              <a:tblPr firstRow="1" bandRow="1"/>
              <a:tblGrid>
                <a:gridCol w="2084439">
                  <a:extLst>
                    <a:ext uri="{9D8B030D-6E8A-4147-A177-3AD203B41FA5}">
                      <a16:colId xmlns:a16="http://schemas.microsoft.com/office/drawing/2014/main" val="222804303"/>
                    </a:ext>
                  </a:extLst>
                </a:gridCol>
                <a:gridCol w="840658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lnSpc>
                          <a:spcPct val="150000"/>
                        </a:lnSpc>
                      </a:pPr>
                      <a:r>
                        <a:rPr lang="en-US" sz="2000" b="1" dirty="0">
                          <a:solidFill>
                            <a:schemeClr val="tx1"/>
                          </a:solidFill>
                          <a:latin typeface="Times New Roman" panose="02020603050405020304" pitchFamily="18" charset="0"/>
                          <a:cs typeface="Times New Roman" panose="02020603050405020304" pitchFamily="18" charset="0"/>
                        </a:rPr>
                        <a:t>Approaches to Participation and 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lnSpc>
                          <a:spcPct val="150000"/>
                        </a:lnSpc>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4. Sending positive messages and arousing positive emotions in employees</a:t>
                      </a:r>
                    </a:p>
                    <a:p>
                      <a:pPr marL="0" indent="0" algn="just" rtl="0">
                        <a:lnSpc>
                          <a:spcPct val="150000"/>
                        </a:lnSpc>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5. Connecting employees with the outcomes of their work and giving them   feedback</a:t>
                      </a:r>
                    </a:p>
                    <a:p>
                      <a:pPr marL="0" indent="0" algn="just">
                        <a:lnSpc>
                          <a:spcPct val="150000"/>
                        </a:lnSpc>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6. Building employee confidence by showing competence, honesty, and fairness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86152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EDD3ECA-622E-C228-B688-A1FBA85A18D4}"/>
              </a:ext>
            </a:extLst>
          </p:cNvPr>
          <p:cNvSpPr txBox="1"/>
          <p:nvPr/>
        </p:nvSpPr>
        <p:spPr>
          <a:xfrm>
            <a:off x="1024483" y="204529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(Variable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1" name="Table 13">
            <a:extLst>
              <a:ext uri="{FF2B5EF4-FFF2-40B4-BE49-F238E27FC236}">
                <a16:creationId xmlns:a16="http://schemas.microsoft.com/office/drawing/2014/main" id="{76CE5DB0-D8A0-1FD3-191D-3003793A0F30}"/>
              </a:ext>
            </a:extLst>
          </p:cNvPr>
          <p:cNvGraphicFramePr>
            <a:graphicFrameLocks noGrp="1"/>
          </p:cNvGraphicFramePr>
          <p:nvPr>
            <p:extLst>
              <p:ext uri="{D42A27DB-BD31-4B8C-83A1-F6EECF244321}">
                <p14:modId xmlns:p14="http://schemas.microsoft.com/office/powerpoint/2010/main" val="3557814324"/>
              </p:ext>
            </p:extLst>
          </p:nvPr>
        </p:nvGraphicFramePr>
        <p:xfrm>
          <a:off x="701550" y="2625264"/>
          <a:ext cx="10644179" cy="3139440"/>
        </p:xfrm>
        <a:graphic>
          <a:graphicData uri="http://schemas.openxmlformats.org/drawingml/2006/table">
            <a:tbl>
              <a:tblPr firstRow="1" bandRow="1"/>
              <a:tblGrid>
                <a:gridCol w="1265671">
                  <a:extLst>
                    <a:ext uri="{9D8B030D-6E8A-4147-A177-3AD203B41FA5}">
                      <a16:colId xmlns:a16="http://schemas.microsoft.com/office/drawing/2014/main" val="222804303"/>
                    </a:ext>
                  </a:extLst>
                </a:gridCol>
                <a:gridCol w="9378508">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Variable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Although the exact starting and ending times vary, most companies in many countries have used a well-defined work schedule.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But such a schedule makes it difficult for workers to attend to routine personal business—going to the bank, seeing a doctor or dentist for a checkup, having a parent–teacher conference, getting an automobile serviced, and so forth.</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Employees locked into this work schedule may find it necessary to take a sick or vacation day to handle these activities.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989807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EDD3ECA-622E-C228-B688-A1FBA85A18D4}"/>
              </a:ext>
            </a:extLst>
          </p:cNvPr>
          <p:cNvSpPr txBox="1"/>
          <p:nvPr/>
        </p:nvSpPr>
        <p:spPr>
          <a:xfrm>
            <a:off x="1024483" y="204529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(Variable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1" name="Table 13">
            <a:extLst>
              <a:ext uri="{FF2B5EF4-FFF2-40B4-BE49-F238E27FC236}">
                <a16:creationId xmlns:a16="http://schemas.microsoft.com/office/drawing/2014/main" id="{76CE5DB0-D8A0-1FD3-191D-3003793A0F30}"/>
              </a:ext>
            </a:extLst>
          </p:cNvPr>
          <p:cNvGraphicFramePr>
            <a:graphicFrameLocks noGrp="1"/>
          </p:cNvGraphicFramePr>
          <p:nvPr>
            <p:extLst>
              <p:ext uri="{D42A27DB-BD31-4B8C-83A1-F6EECF244321}">
                <p14:modId xmlns:p14="http://schemas.microsoft.com/office/powerpoint/2010/main" val="1970840968"/>
              </p:ext>
            </p:extLst>
          </p:nvPr>
        </p:nvGraphicFramePr>
        <p:xfrm>
          <a:off x="701550" y="3062720"/>
          <a:ext cx="10644179" cy="1615440"/>
        </p:xfrm>
        <a:graphic>
          <a:graphicData uri="http://schemas.openxmlformats.org/drawingml/2006/table">
            <a:tbl>
              <a:tblPr firstRow="1" bandRow="1"/>
              <a:tblGrid>
                <a:gridCol w="1265671">
                  <a:extLst>
                    <a:ext uri="{9D8B030D-6E8A-4147-A177-3AD203B41FA5}">
                      <a16:colId xmlns:a16="http://schemas.microsoft.com/office/drawing/2014/main" val="222804303"/>
                    </a:ext>
                  </a:extLst>
                </a:gridCol>
                <a:gridCol w="9378508">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Variable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On a more psychological level, some people may feel so powerless and constrained by their job schedules that they grow resentful and frustrated.</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To help counter these problems, one alternative some businesses use is a compressed work schedule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893440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EDD3ECA-622E-C228-B688-A1FBA85A18D4}"/>
              </a:ext>
            </a:extLst>
          </p:cNvPr>
          <p:cNvSpPr txBox="1"/>
          <p:nvPr/>
        </p:nvSpPr>
        <p:spPr>
          <a:xfrm>
            <a:off x="1024483" y="204529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(Variable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5714FFF5-838D-992F-D341-E34E14E8392C}"/>
              </a:ext>
            </a:extLst>
          </p:cNvPr>
          <p:cNvGraphicFramePr>
            <a:graphicFrameLocks noGrp="1"/>
          </p:cNvGraphicFramePr>
          <p:nvPr>
            <p:extLst>
              <p:ext uri="{D42A27DB-BD31-4B8C-83A1-F6EECF244321}">
                <p14:modId xmlns:p14="http://schemas.microsoft.com/office/powerpoint/2010/main" val="2614627578"/>
              </p:ext>
            </p:extLst>
          </p:nvPr>
        </p:nvGraphicFramePr>
        <p:xfrm>
          <a:off x="762000" y="2665729"/>
          <a:ext cx="10520516" cy="2834640"/>
        </p:xfrm>
        <a:graphic>
          <a:graphicData uri="http://schemas.openxmlformats.org/drawingml/2006/table">
            <a:tbl>
              <a:tblPr firstRow="1" bandRow="1"/>
              <a:tblGrid>
                <a:gridCol w="1643291">
                  <a:extLst>
                    <a:ext uri="{9D8B030D-6E8A-4147-A177-3AD203B41FA5}">
                      <a16:colId xmlns:a16="http://schemas.microsoft.com/office/drawing/2014/main" val="222804303"/>
                    </a:ext>
                  </a:extLst>
                </a:gridCol>
                <a:gridCol w="887722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 compressed work schedule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A compressed work schedule: </a:t>
                      </a:r>
                      <a:r>
                        <a:rPr lang="en-US" sz="2000" b="0" u="none" dirty="0">
                          <a:solidFill>
                            <a:schemeClr val="tx1"/>
                          </a:solidFill>
                          <a:latin typeface="Times New Roman" panose="02020603050405020304" pitchFamily="18" charset="0"/>
                          <a:cs typeface="Times New Roman" panose="02020603050405020304" pitchFamily="18" charset="0"/>
                        </a:rPr>
                        <a:t>Work schedule in which employees work a full forty-hour week in fewer than the traditional five days</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a special form of compressed work schedule is job sharing.</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Job sharing: </a:t>
                      </a:r>
                      <a:r>
                        <a:rPr lang="en-US" sz="2000" b="0" u="none" dirty="0">
                          <a:solidFill>
                            <a:schemeClr val="tx1"/>
                          </a:solidFill>
                          <a:latin typeface="Times New Roman" panose="02020603050405020304" pitchFamily="18" charset="0"/>
                          <a:cs typeface="Times New Roman" panose="02020603050405020304" pitchFamily="18" charset="0"/>
                        </a:rPr>
                        <a:t>Two or more part-time employees sharing one full-time job</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Job sharing may be desirable for people who only want to work part-time or when job markets are tight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27434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EDD3ECA-622E-C228-B688-A1FBA85A18D4}"/>
              </a:ext>
            </a:extLst>
          </p:cNvPr>
          <p:cNvSpPr txBox="1"/>
          <p:nvPr/>
        </p:nvSpPr>
        <p:spPr>
          <a:xfrm>
            <a:off x="1024483" y="204529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(Variable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5714FFF5-838D-992F-D341-E34E14E8392C}"/>
              </a:ext>
            </a:extLst>
          </p:cNvPr>
          <p:cNvGraphicFramePr>
            <a:graphicFrameLocks noGrp="1"/>
          </p:cNvGraphicFramePr>
          <p:nvPr>
            <p:extLst>
              <p:ext uri="{D42A27DB-BD31-4B8C-83A1-F6EECF244321}">
                <p14:modId xmlns:p14="http://schemas.microsoft.com/office/powerpoint/2010/main" val="1560363237"/>
              </p:ext>
            </p:extLst>
          </p:nvPr>
        </p:nvGraphicFramePr>
        <p:xfrm>
          <a:off x="763382" y="2985066"/>
          <a:ext cx="10520516" cy="1920240"/>
        </p:xfrm>
        <a:graphic>
          <a:graphicData uri="http://schemas.openxmlformats.org/drawingml/2006/table">
            <a:tbl>
              <a:tblPr firstRow="1" bandRow="1"/>
              <a:tblGrid>
                <a:gridCol w="1643291">
                  <a:extLst>
                    <a:ext uri="{9D8B030D-6E8A-4147-A177-3AD203B41FA5}">
                      <a16:colId xmlns:a16="http://schemas.microsoft.com/office/drawing/2014/main" val="222804303"/>
                    </a:ext>
                  </a:extLst>
                </a:gridCol>
                <a:gridCol w="887722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 compressed work schedule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rgbClr val="FF0000"/>
                          </a:solidFill>
                          <a:latin typeface="Times New Roman" panose="02020603050405020304" pitchFamily="18" charset="0"/>
                          <a:cs typeface="Times New Roman" panose="02020603050405020304" pitchFamily="18" charset="0"/>
                        </a:rPr>
                        <a:t>Ex. </a:t>
                      </a:r>
                      <a:r>
                        <a:rPr lang="en-US" sz="2000" b="0" u="none" dirty="0">
                          <a:solidFill>
                            <a:schemeClr val="tx1"/>
                          </a:solidFill>
                          <a:latin typeface="Times New Roman" panose="02020603050405020304" pitchFamily="18" charset="0"/>
                          <a:cs typeface="Times New Roman" panose="02020603050405020304" pitchFamily="18" charset="0"/>
                        </a:rPr>
                        <a:t>Perhaps the simplest job-sharing arrangement to visualize is that of a receptionist. To share this job, one worker would staff the receptionist’s desk from, say, 8:00 a.m. to noon each day; the office might close from noon to 1:00 p.m., and a second worker would staff the desk from 1:00 p.m. in the afternoon until 5:00 p.m. To the casual observer or visitor to the office, the fact that two people serve in one job is essentially irrelevant.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892024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31207C1-86F7-CB96-D2F3-7253BF061EBB}"/>
              </a:ext>
            </a:extLst>
          </p:cNvPr>
          <p:cNvSpPr txBox="1"/>
          <p:nvPr/>
        </p:nvSpPr>
        <p:spPr>
          <a:xfrm>
            <a:off x="1079653" y="192977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(Extended Work Schedules )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1" name="Table 13">
            <a:extLst>
              <a:ext uri="{FF2B5EF4-FFF2-40B4-BE49-F238E27FC236}">
                <a16:creationId xmlns:a16="http://schemas.microsoft.com/office/drawing/2014/main" id="{2FB13AA1-2AAD-1496-9AB3-CCECC3FA888A}"/>
              </a:ext>
            </a:extLst>
          </p:cNvPr>
          <p:cNvGraphicFramePr>
            <a:graphicFrameLocks noGrp="1"/>
          </p:cNvGraphicFramePr>
          <p:nvPr>
            <p:extLst>
              <p:ext uri="{D42A27DB-BD31-4B8C-83A1-F6EECF244321}">
                <p14:modId xmlns:p14="http://schemas.microsoft.com/office/powerpoint/2010/main" val="1624478549"/>
              </p:ext>
            </p:extLst>
          </p:nvPr>
        </p:nvGraphicFramePr>
        <p:xfrm>
          <a:off x="822375" y="2849931"/>
          <a:ext cx="10402529" cy="2225040"/>
        </p:xfrm>
        <a:graphic>
          <a:graphicData uri="http://schemas.openxmlformats.org/drawingml/2006/table">
            <a:tbl>
              <a:tblPr firstRow="1" bandRow="1"/>
              <a:tblGrid>
                <a:gridCol w="1825929">
                  <a:extLst>
                    <a:ext uri="{9D8B030D-6E8A-4147-A177-3AD203B41FA5}">
                      <a16:colId xmlns:a16="http://schemas.microsoft.com/office/drawing/2014/main" val="222804303"/>
                    </a:ext>
                  </a:extLst>
                </a:gridCol>
                <a:gridCol w="857660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Extended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0" u="none" dirty="0">
                          <a:solidFill>
                            <a:schemeClr val="tx1"/>
                          </a:solidFill>
                          <a:latin typeface="Times New Roman" panose="02020603050405020304" pitchFamily="18" charset="0"/>
                          <a:cs typeface="Times New Roman" panose="02020603050405020304" pitchFamily="18" charset="0"/>
                        </a:rPr>
                        <a:t>Defined as; Work schedule that requires relatively long periods of work followed by relatively long periods of paid time off</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These schedules are most often used when the cost of transitioning from one worker to another is high and there are efficiencies associated with having a small workforce.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100332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31207C1-86F7-CB96-D2F3-7253BF061EBB}"/>
              </a:ext>
            </a:extLst>
          </p:cNvPr>
          <p:cNvSpPr txBox="1"/>
          <p:nvPr/>
        </p:nvSpPr>
        <p:spPr>
          <a:xfrm>
            <a:off x="1079653" y="192977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(Extended Work Schedules )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1" name="Table 13">
            <a:extLst>
              <a:ext uri="{FF2B5EF4-FFF2-40B4-BE49-F238E27FC236}">
                <a16:creationId xmlns:a16="http://schemas.microsoft.com/office/drawing/2014/main" id="{2FB13AA1-2AAD-1496-9AB3-CCECC3FA888A}"/>
              </a:ext>
            </a:extLst>
          </p:cNvPr>
          <p:cNvGraphicFramePr>
            <a:graphicFrameLocks noGrp="1"/>
          </p:cNvGraphicFramePr>
          <p:nvPr>
            <p:extLst>
              <p:ext uri="{D42A27DB-BD31-4B8C-83A1-F6EECF244321}">
                <p14:modId xmlns:p14="http://schemas.microsoft.com/office/powerpoint/2010/main" val="1597535132"/>
              </p:ext>
            </p:extLst>
          </p:nvPr>
        </p:nvGraphicFramePr>
        <p:xfrm>
          <a:off x="762000" y="2642156"/>
          <a:ext cx="10402529" cy="2529840"/>
        </p:xfrm>
        <a:graphic>
          <a:graphicData uri="http://schemas.openxmlformats.org/drawingml/2006/table">
            <a:tbl>
              <a:tblPr firstRow="1" bandRow="1"/>
              <a:tblGrid>
                <a:gridCol w="1825929">
                  <a:extLst>
                    <a:ext uri="{9D8B030D-6E8A-4147-A177-3AD203B41FA5}">
                      <a16:colId xmlns:a16="http://schemas.microsoft.com/office/drawing/2014/main" val="222804303"/>
                    </a:ext>
                  </a:extLst>
                </a:gridCol>
                <a:gridCol w="857660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Extended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rgbClr val="FF0000"/>
                          </a:solidFill>
                          <a:latin typeface="Times New Roman" panose="02020603050405020304" pitchFamily="18" charset="0"/>
                          <a:cs typeface="Times New Roman" panose="02020603050405020304" pitchFamily="18" charset="0"/>
                        </a:rPr>
                        <a:t>Ex. </a:t>
                      </a:r>
                      <a:r>
                        <a:rPr lang="en-US" sz="2000" b="0" u="none" dirty="0">
                          <a:solidFill>
                            <a:schemeClr val="tx1"/>
                          </a:solidFill>
                          <a:latin typeface="Times New Roman" panose="02020603050405020304" pitchFamily="18" charset="0"/>
                          <a:cs typeface="Times New Roman" panose="02020603050405020304" pitchFamily="18" charset="0"/>
                        </a:rPr>
                        <a:t>Other work settings that are conducive to this kind of extended work schedule include offshore petroleum-drilling platforms, transoceanic cargo ships, research labs in distant settings such as the South Pole, and movie crews filming in remote locations. While the specific number of hours and days and the amount of vacation time vary, most of these job settings are characterized by long periods of work followed by an extended vacation plus premium pay. Offshore drilling platform workers at ExxonMobil, for instance, generally work every day for five weeks and then have two weeks off.</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836562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31207C1-86F7-CB96-D2F3-7253BF061EBB}"/>
              </a:ext>
            </a:extLst>
          </p:cNvPr>
          <p:cNvSpPr txBox="1"/>
          <p:nvPr/>
        </p:nvSpPr>
        <p:spPr>
          <a:xfrm>
            <a:off x="1079653" y="192977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(Extended Work Schedules ) </a:t>
            </a:r>
            <a:endParaRPr lang="en-US" sz="2400" dirty="0">
              <a:solidFill>
                <a:prstClr val="black"/>
              </a:solidFill>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32A9DA49-0F99-1DFC-1710-AC5884A9525A}"/>
              </a:ext>
            </a:extLst>
          </p:cNvPr>
          <p:cNvGrpSpPr/>
          <p:nvPr/>
        </p:nvGrpSpPr>
        <p:grpSpPr>
          <a:xfrm>
            <a:off x="762001" y="2849931"/>
            <a:ext cx="10547553" cy="3020317"/>
            <a:chOff x="1838245" y="3865246"/>
            <a:chExt cx="10303879" cy="3020317"/>
          </a:xfrm>
        </p:grpSpPr>
        <p:pic>
          <p:nvPicPr>
            <p:cNvPr id="9" name="Picture 8">
              <a:extLst>
                <a:ext uri="{FF2B5EF4-FFF2-40B4-BE49-F238E27FC236}">
                  <a16:creationId xmlns:a16="http://schemas.microsoft.com/office/drawing/2014/main" id="{C9F0031A-BE4E-8359-9C42-A05BA1151A78}"/>
                </a:ext>
              </a:extLst>
            </p:cNvPr>
            <p:cNvPicPr>
              <a:picLocks noChangeAspect="1"/>
            </p:cNvPicPr>
            <p:nvPr/>
          </p:nvPicPr>
          <p:blipFill>
            <a:blip r:embed="rId3"/>
            <a:stretch>
              <a:fillRect/>
            </a:stretch>
          </p:blipFill>
          <p:spPr>
            <a:xfrm>
              <a:off x="7510096" y="3865246"/>
              <a:ext cx="4632028" cy="3020317"/>
            </a:xfrm>
            <a:prstGeom prst="rect">
              <a:avLst/>
            </a:prstGeom>
          </p:spPr>
        </p:pic>
        <p:sp>
          <p:nvSpPr>
            <p:cNvPr id="12" name="TextBox 11">
              <a:extLst>
                <a:ext uri="{FF2B5EF4-FFF2-40B4-BE49-F238E27FC236}">
                  <a16:creationId xmlns:a16="http://schemas.microsoft.com/office/drawing/2014/main" id="{9AFF16D4-CDA9-DA49-17F8-15F7B5A1EF6F}"/>
                </a:ext>
              </a:extLst>
            </p:cNvPr>
            <p:cNvSpPr txBox="1"/>
            <p:nvPr/>
          </p:nvSpPr>
          <p:spPr>
            <a:xfrm>
              <a:off x="1838245" y="3901591"/>
              <a:ext cx="5554189" cy="286232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Some organizations find it useful to use extended work hours--work schedules with relatively long periods of work followed by relatively long periods of paid time off. Firms that operate offshore drilling platforms like this one, for example, shuttle workers back-and-forth between the work site and shore by helicopter. Workers on the platform may work ten or even twelve hours a day, every day, for several weeks straight. They then get an extended period of time off.</a:t>
              </a:r>
            </a:p>
          </p:txBody>
        </p:sp>
      </p:grpSp>
    </p:spTree>
    <p:extLst>
      <p:ext uri="{BB962C8B-B14F-4D97-AF65-F5344CB8AC3E}">
        <p14:creationId xmlns:p14="http://schemas.microsoft.com/office/powerpoint/2010/main" val="2477034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37CF339-66F0-219C-43B9-A60240229AAD}"/>
              </a:ext>
            </a:extLst>
          </p:cNvPr>
          <p:cNvSpPr txBox="1"/>
          <p:nvPr/>
        </p:nvSpPr>
        <p:spPr>
          <a:xfrm>
            <a:off x="1027963" y="194070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(Flexible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3" name="Table 13">
            <a:extLst>
              <a:ext uri="{FF2B5EF4-FFF2-40B4-BE49-F238E27FC236}">
                <a16:creationId xmlns:a16="http://schemas.microsoft.com/office/drawing/2014/main" id="{B062640F-23E3-B21F-3C44-2E345E906538}"/>
              </a:ext>
            </a:extLst>
          </p:cNvPr>
          <p:cNvGraphicFramePr>
            <a:graphicFrameLocks noGrp="1"/>
          </p:cNvGraphicFramePr>
          <p:nvPr>
            <p:extLst>
              <p:ext uri="{D42A27DB-BD31-4B8C-83A1-F6EECF244321}">
                <p14:modId xmlns:p14="http://schemas.microsoft.com/office/powerpoint/2010/main" val="4180653097"/>
              </p:ext>
            </p:extLst>
          </p:nvPr>
        </p:nvGraphicFramePr>
        <p:xfrm>
          <a:off x="786179" y="2757398"/>
          <a:ext cx="10474922" cy="2834640"/>
        </p:xfrm>
        <a:graphic>
          <a:graphicData uri="http://schemas.openxmlformats.org/drawingml/2006/table">
            <a:tbl>
              <a:tblPr firstRow="1" bandRow="1"/>
              <a:tblGrid>
                <a:gridCol w="1872742">
                  <a:extLst>
                    <a:ext uri="{9D8B030D-6E8A-4147-A177-3AD203B41FA5}">
                      <a16:colId xmlns:a16="http://schemas.microsoft.com/office/drawing/2014/main" val="222804303"/>
                    </a:ext>
                  </a:extLst>
                </a:gridCol>
                <a:gridCol w="860218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Flexible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Give employees more personal control over the hours they work each day</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workday is broken down into two categories: flexible time and core time. All employees must be at their workstations during core time, but they can choose their own schedules during flexible time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major advantage of this approach, as already noted, is that workers get to tailor their workday to fit their personal needs.</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697622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37CF339-66F0-219C-43B9-A60240229AAD}"/>
              </a:ext>
            </a:extLst>
          </p:cNvPr>
          <p:cNvSpPr txBox="1"/>
          <p:nvPr/>
        </p:nvSpPr>
        <p:spPr>
          <a:xfrm>
            <a:off x="1027963" y="194070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(Flexible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3" name="Table 13">
            <a:extLst>
              <a:ext uri="{FF2B5EF4-FFF2-40B4-BE49-F238E27FC236}">
                <a16:creationId xmlns:a16="http://schemas.microsoft.com/office/drawing/2014/main" id="{B062640F-23E3-B21F-3C44-2E345E906538}"/>
              </a:ext>
            </a:extLst>
          </p:cNvPr>
          <p:cNvGraphicFramePr>
            <a:graphicFrameLocks noGrp="1"/>
          </p:cNvGraphicFramePr>
          <p:nvPr>
            <p:extLst>
              <p:ext uri="{D42A27DB-BD31-4B8C-83A1-F6EECF244321}">
                <p14:modId xmlns:p14="http://schemas.microsoft.com/office/powerpoint/2010/main" val="2767400751"/>
              </p:ext>
            </p:extLst>
          </p:nvPr>
        </p:nvGraphicFramePr>
        <p:xfrm>
          <a:off x="762000" y="3011248"/>
          <a:ext cx="10474922" cy="1615440"/>
        </p:xfrm>
        <a:graphic>
          <a:graphicData uri="http://schemas.openxmlformats.org/drawingml/2006/table">
            <a:tbl>
              <a:tblPr firstRow="1" bandRow="1"/>
              <a:tblGrid>
                <a:gridCol w="1872742">
                  <a:extLst>
                    <a:ext uri="{9D8B030D-6E8A-4147-A177-3AD203B41FA5}">
                      <a16:colId xmlns:a16="http://schemas.microsoft.com/office/drawing/2014/main" val="222804303"/>
                    </a:ext>
                  </a:extLst>
                </a:gridCol>
                <a:gridCol w="860218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Flexible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sng" dirty="0">
                          <a:solidFill>
                            <a:srgbClr val="FF0000"/>
                          </a:solidFill>
                          <a:latin typeface="Times New Roman" panose="02020603050405020304" pitchFamily="18" charset="0"/>
                          <a:cs typeface="Times New Roman" panose="02020603050405020304" pitchFamily="18" charset="0"/>
                        </a:rPr>
                        <a:t>Ex</a:t>
                      </a:r>
                      <a:r>
                        <a:rPr lang="en-US" sz="2000" b="0" u="none" dirty="0">
                          <a:solidFill>
                            <a:srgbClr val="FF0000"/>
                          </a:solidFill>
                          <a:latin typeface="Times New Roman" panose="02020603050405020304" pitchFamily="18" charset="0"/>
                          <a:cs typeface="Times New Roman" panose="02020603050405020304" pitchFamily="18" charset="0"/>
                        </a:rPr>
                        <a:t>. </a:t>
                      </a:r>
                      <a:r>
                        <a:rPr lang="en-US" sz="2000" b="0" u="none" dirty="0">
                          <a:solidFill>
                            <a:schemeClr val="tx1"/>
                          </a:solidFill>
                          <a:latin typeface="Times New Roman" panose="02020603050405020304" pitchFamily="18" charset="0"/>
                          <a:cs typeface="Times New Roman" panose="02020603050405020304" pitchFamily="18" charset="0"/>
                        </a:rPr>
                        <a:t>Organizations that have used the flexible work schedule method for arranging work include Sun Microsystems, KPMG, Best Buy, Price water house Coopers, and some offices in the U.S. government. In 2014, approximately 81 percent of employers in the United States allowed some employees a degree of flexibility in when they began and ended their workdays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581517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37CF339-66F0-219C-43B9-A60240229AAD}"/>
              </a:ext>
            </a:extLst>
          </p:cNvPr>
          <p:cNvSpPr txBox="1"/>
          <p:nvPr/>
        </p:nvSpPr>
        <p:spPr>
          <a:xfrm>
            <a:off x="1108404" y="1882478"/>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(Flexible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DDD9A6DD-D462-57B3-C5E5-189A530998BA}"/>
              </a:ext>
            </a:extLst>
          </p:cNvPr>
          <p:cNvPicPr>
            <a:picLocks noChangeAspect="1"/>
          </p:cNvPicPr>
          <p:nvPr/>
        </p:nvPicPr>
        <p:blipFill>
          <a:blip r:embed="rId3"/>
          <a:stretch>
            <a:fillRect/>
          </a:stretch>
        </p:blipFill>
        <p:spPr>
          <a:xfrm>
            <a:off x="1400471" y="2577309"/>
            <a:ext cx="9450703" cy="1311893"/>
          </a:xfrm>
          <a:prstGeom prst="rect">
            <a:avLst/>
          </a:prstGeom>
        </p:spPr>
      </p:pic>
      <p:sp>
        <p:nvSpPr>
          <p:cNvPr id="8" name="TextBox 7">
            <a:extLst>
              <a:ext uri="{FF2B5EF4-FFF2-40B4-BE49-F238E27FC236}">
                <a16:creationId xmlns:a16="http://schemas.microsoft.com/office/drawing/2014/main" id="{BEC59754-6D29-D832-979F-C035B27D4553}"/>
              </a:ext>
            </a:extLst>
          </p:cNvPr>
          <p:cNvSpPr txBox="1"/>
          <p:nvPr/>
        </p:nvSpPr>
        <p:spPr>
          <a:xfrm>
            <a:off x="1816077" y="3972358"/>
            <a:ext cx="8855307" cy="193899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Flexible Work Schedules </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Flexible work schedules are an important new work arrangement used in some organizations today. All employees must be at work during “core time.” In the hypothetical example shown here, core time is from 9 to 11 a.m. and 1 to 3 p.m. The other time, then, is flexible—employees can come and go as they please during this time, as long as the total time spent at work meets organizational expectations</a:t>
            </a:r>
          </a:p>
        </p:txBody>
      </p:sp>
    </p:spTree>
    <p:extLst>
      <p:ext uri="{BB962C8B-B14F-4D97-AF65-F5344CB8AC3E}">
        <p14:creationId xmlns:p14="http://schemas.microsoft.com/office/powerpoint/2010/main" val="503416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D507D71-AA32-5AA0-9157-2F88FD576616}"/>
              </a:ext>
            </a:extLst>
          </p:cNvPr>
          <p:cNvSpPr txBox="1"/>
          <p:nvPr/>
        </p:nvSpPr>
        <p:spPr>
          <a:xfrm>
            <a:off x="1026506" y="206029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(Alternative Workplaces)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547E5B5D-4099-71A7-D809-6AB447635D29}"/>
              </a:ext>
            </a:extLst>
          </p:cNvPr>
          <p:cNvGraphicFramePr>
            <a:graphicFrameLocks noGrp="1"/>
          </p:cNvGraphicFramePr>
          <p:nvPr>
            <p:extLst>
              <p:ext uri="{D42A27DB-BD31-4B8C-83A1-F6EECF244321}">
                <p14:modId xmlns:p14="http://schemas.microsoft.com/office/powerpoint/2010/main" val="3895134135"/>
              </p:ext>
            </p:extLst>
          </p:nvPr>
        </p:nvGraphicFramePr>
        <p:xfrm>
          <a:off x="711412" y="2847275"/>
          <a:ext cx="10624456" cy="2987040"/>
        </p:xfrm>
        <a:graphic>
          <a:graphicData uri="http://schemas.openxmlformats.org/drawingml/2006/table">
            <a:tbl>
              <a:tblPr firstRow="1" bandRow="1"/>
              <a:tblGrid>
                <a:gridCol w="1899477">
                  <a:extLst>
                    <a:ext uri="{9D8B030D-6E8A-4147-A177-3AD203B41FA5}">
                      <a16:colId xmlns:a16="http://schemas.microsoft.com/office/drawing/2014/main" val="222804303"/>
                    </a:ext>
                  </a:extLst>
                </a:gridCol>
                <a:gridCol w="8724979">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Telecommuting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Work arrangement in which employees spend part of their time working off-site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Telecommuting—allowing employees to spend part of their time working off-site, usually at home. By using email, Internet-based tools, and other technology, employees can maintain close contact with their coworkers and do as much work at home as they could in their offices. </a:t>
                      </a:r>
                    </a:p>
                    <a:p>
                      <a:pPr marL="285750" indent="-285750" algn="just">
                        <a:buFont typeface="Wingdings" panose="05000000000000000000" pitchFamily="2" charset="2"/>
                        <a:buChar char="§"/>
                      </a:pPr>
                      <a:endParaRPr lang="en-US" sz="1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increased power and sophistication of modern communication technology—video chat and instant messaging, among others—is making telecommuting easier and easier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82392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D507D71-AA32-5AA0-9157-2F88FD576616}"/>
              </a:ext>
            </a:extLst>
          </p:cNvPr>
          <p:cNvSpPr txBox="1"/>
          <p:nvPr/>
        </p:nvSpPr>
        <p:spPr>
          <a:xfrm>
            <a:off x="1026506" y="206029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(Alternative Workplaces)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F0F0F403-C9AF-394C-43F8-61F0B5121996}"/>
              </a:ext>
            </a:extLst>
          </p:cNvPr>
          <p:cNvGraphicFramePr>
            <a:graphicFrameLocks noGrp="1"/>
          </p:cNvGraphicFramePr>
          <p:nvPr>
            <p:extLst>
              <p:ext uri="{D42A27DB-BD31-4B8C-83A1-F6EECF244321}">
                <p14:modId xmlns:p14="http://schemas.microsoft.com/office/powerpoint/2010/main" val="3627299085"/>
              </p:ext>
            </p:extLst>
          </p:nvPr>
        </p:nvGraphicFramePr>
        <p:xfrm>
          <a:off x="770562" y="2980451"/>
          <a:ext cx="10506155" cy="2834640"/>
        </p:xfrm>
        <a:graphic>
          <a:graphicData uri="http://schemas.openxmlformats.org/drawingml/2006/table">
            <a:tbl>
              <a:tblPr firstRow="1" bandRow="1"/>
              <a:tblGrid>
                <a:gridCol w="1878326">
                  <a:extLst>
                    <a:ext uri="{9D8B030D-6E8A-4147-A177-3AD203B41FA5}">
                      <a16:colId xmlns:a16="http://schemas.microsoft.com/office/drawing/2014/main" val="222804303"/>
                    </a:ext>
                  </a:extLst>
                </a:gridCol>
                <a:gridCol w="8627829">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Telecommuting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Some employees also feel that they get more work done by staying at home because they are less likely to be interrupted. Organizations may benefit for several reasons as well:</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0" u="none" dirty="0">
                          <a:solidFill>
                            <a:schemeClr val="tx1"/>
                          </a:solidFill>
                          <a:latin typeface="Times New Roman" panose="02020603050405020304" pitchFamily="18" charset="0"/>
                          <a:cs typeface="Times New Roman" panose="02020603050405020304" pitchFamily="18" charset="0"/>
                        </a:rPr>
                        <a:t>they can reduce absenteeism and turnover since employees will need to take less “formal” time off, and</a:t>
                      </a:r>
                    </a:p>
                    <a:p>
                      <a:pPr marL="342900" indent="-342900" algn="just">
                        <a:buFont typeface="+mj-lt"/>
                        <a:buAutoNum type="arabicPeriod"/>
                      </a:pPr>
                      <a:endParaRPr lang="en-US" sz="20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0" u="none" dirty="0">
                          <a:solidFill>
                            <a:schemeClr val="tx1"/>
                          </a:solidFill>
                          <a:latin typeface="Times New Roman" panose="02020603050405020304" pitchFamily="18" charset="0"/>
                          <a:cs typeface="Times New Roman" panose="02020603050405020304" pitchFamily="18" charset="0"/>
                        </a:rPr>
                        <a:t>they can save on facilities such as parking spaces because fewer people will be at work on any given day.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532993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D507D71-AA32-5AA0-9157-2F88FD576616}"/>
              </a:ext>
            </a:extLst>
          </p:cNvPr>
          <p:cNvSpPr txBox="1"/>
          <p:nvPr/>
        </p:nvSpPr>
        <p:spPr>
          <a:xfrm>
            <a:off x="1026506" y="206029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(Alternative Workplaces) </a:t>
            </a:r>
            <a:endParaRPr lang="en-US" sz="2400" dirty="0">
              <a:solidFill>
                <a:prstClr val="black"/>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C5ECE0C2-075E-5243-2802-C675D8EF1AAA}"/>
              </a:ext>
            </a:extLst>
          </p:cNvPr>
          <p:cNvGrpSpPr/>
          <p:nvPr/>
        </p:nvGrpSpPr>
        <p:grpSpPr>
          <a:xfrm>
            <a:off x="958733" y="2758749"/>
            <a:ext cx="10129813" cy="3041187"/>
            <a:chOff x="1874165" y="4210854"/>
            <a:chExt cx="10129813" cy="1423278"/>
          </a:xfrm>
        </p:grpSpPr>
        <p:pic>
          <p:nvPicPr>
            <p:cNvPr id="11" name="Picture 10">
              <a:extLst>
                <a:ext uri="{FF2B5EF4-FFF2-40B4-BE49-F238E27FC236}">
                  <a16:creationId xmlns:a16="http://schemas.microsoft.com/office/drawing/2014/main" id="{CEFCC173-5C91-722A-F844-6C4A4088E027}"/>
                </a:ext>
              </a:extLst>
            </p:cNvPr>
            <p:cNvPicPr>
              <a:picLocks noChangeAspect="1"/>
            </p:cNvPicPr>
            <p:nvPr/>
          </p:nvPicPr>
          <p:blipFill>
            <a:blip r:embed="rId3"/>
            <a:stretch>
              <a:fillRect/>
            </a:stretch>
          </p:blipFill>
          <p:spPr>
            <a:xfrm>
              <a:off x="8304373" y="4210854"/>
              <a:ext cx="3699605" cy="1423278"/>
            </a:xfrm>
            <a:prstGeom prst="rect">
              <a:avLst/>
            </a:prstGeom>
          </p:spPr>
        </p:pic>
        <p:sp>
          <p:nvSpPr>
            <p:cNvPr id="12" name="TextBox 11">
              <a:extLst>
                <a:ext uri="{FF2B5EF4-FFF2-40B4-BE49-F238E27FC236}">
                  <a16:creationId xmlns:a16="http://schemas.microsoft.com/office/drawing/2014/main" id="{60A0DDD9-E88C-8971-C735-50BA07D2A0BB}"/>
                </a:ext>
              </a:extLst>
            </p:cNvPr>
            <p:cNvSpPr txBox="1"/>
            <p:nvPr/>
          </p:nvSpPr>
          <p:spPr>
            <a:xfrm>
              <a:off x="1874165" y="4438190"/>
              <a:ext cx="5586809" cy="1051490"/>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Many employers today offer flexible work schedules and the freedom for employees to work at alternative work locations. This individual, for example, is working from his home office. Of course, not all jobs are amenable to these arrangements, and even for those that are employees are still expected to meet all of the responsibilities of their jobs.</a:t>
              </a:r>
            </a:p>
          </p:txBody>
        </p:sp>
      </p:grpSp>
    </p:spTree>
    <p:extLst>
      <p:ext uri="{BB962C8B-B14F-4D97-AF65-F5344CB8AC3E}">
        <p14:creationId xmlns:p14="http://schemas.microsoft.com/office/powerpoint/2010/main" val="2376320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8B384BE-CC66-1951-0106-42A98B3F332F}"/>
              </a:ext>
            </a:extLst>
          </p:cNvPr>
          <p:cNvSpPr txBox="1"/>
          <p:nvPr/>
        </p:nvSpPr>
        <p:spPr>
          <a:xfrm>
            <a:off x="942308" y="1815209"/>
            <a:ext cx="9866309" cy="579967"/>
          </a:xfrm>
          <a:prstGeom prst="rect">
            <a:avLst/>
          </a:prstGeom>
          <a:noFill/>
        </p:spPr>
        <p:txBody>
          <a:bodyPr wrap="square">
            <a:spAutoFit/>
          </a:bodyPr>
          <a:lstStyle/>
          <a:p>
            <a:pPr algn="ct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3" name="TextBox 12">
            <a:extLst>
              <a:ext uri="{FF2B5EF4-FFF2-40B4-BE49-F238E27FC236}">
                <a16:creationId xmlns:a16="http://schemas.microsoft.com/office/drawing/2014/main" id="{C048A230-1812-D546-7F22-5E3C6D29A274}"/>
              </a:ext>
            </a:extLst>
          </p:cNvPr>
          <p:cNvSpPr txBox="1"/>
          <p:nvPr/>
        </p:nvSpPr>
        <p:spPr>
          <a:xfrm>
            <a:off x="683484" y="2391843"/>
            <a:ext cx="10680311" cy="3477875"/>
          </a:xfrm>
          <a:prstGeom prst="rect">
            <a:avLst/>
          </a:prstGeom>
          <a:noFill/>
        </p:spPr>
        <p:txBody>
          <a:bodyPr wrap="square">
            <a:spAutoFit/>
          </a:bodyPr>
          <a:lstStyle/>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Managers seek to enhance employee performance by capitalizing on the potential for motivated behavior to improve performance. Methods often used to translate motivation into performance involve work design, participation and empowerment, alternative work arrangements, performance management, goal setting, and rewards.</a:t>
            </a:r>
          </a:p>
          <a:p>
            <a:pPr marL="285750" indent="-285750" algn="just">
              <a:buFont typeface="Wingdings" panose="05000000000000000000" pitchFamily="2" charset="2"/>
              <a:buChar char="Ø"/>
              <a:defRPr/>
            </a:pPr>
            <a:endParaRPr lang="en-US" sz="1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The essence of work design is how organizations define and structure jobs. Historically, there was a general trend toward increasingly specialized jobs, but more recently, the movement has consistently been away from extreme specialization. Two early alternatives to specialization were job rotation and job enlargement.</a:t>
            </a:r>
          </a:p>
          <a:p>
            <a:pPr marL="285750" indent="-285750" algn="just">
              <a:buFont typeface="Wingdings" panose="05000000000000000000" pitchFamily="2" charset="2"/>
              <a:buChar char="Ø"/>
              <a:defRPr/>
            </a:pPr>
            <a:endParaRPr lang="en-US" sz="1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Job enrichment approaches stimulated considerable interest in job design. The job characteristics theory grew from early work on job enrichment.</a:t>
            </a:r>
          </a:p>
        </p:txBody>
      </p:sp>
    </p:spTree>
    <p:extLst>
      <p:ext uri="{BB962C8B-B14F-4D97-AF65-F5344CB8AC3E}">
        <p14:creationId xmlns:p14="http://schemas.microsoft.com/office/powerpoint/2010/main" val="3285236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8B384BE-CC66-1951-0106-42A98B3F332F}"/>
              </a:ext>
            </a:extLst>
          </p:cNvPr>
          <p:cNvSpPr txBox="1"/>
          <p:nvPr/>
        </p:nvSpPr>
        <p:spPr>
          <a:xfrm>
            <a:off x="942308" y="1815209"/>
            <a:ext cx="9866309" cy="579967"/>
          </a:xfrm>
          <a:prstGeom prst="rect">
            <a:avLst/>
          </a:prstGeom>
          <a:noFill/>
        </p:spPr>
        <p:txBody>
          <a:bodyPr wrap="square">
            <a:spAutoFit/>
          </a:bodyPr>
          <a:lstStyle/>
          <a:p>
            <a:pPr algn="ct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8" name="TextBox 7">
            <a:extLst>
              <a:ext uri="{FF2B5EF4-FFF2-40B4-BE49-F238E27FC236}">
                <a16:creationId xmlns:a16="http://schemas.microsoft.com/office/drawing/2014/main" id="{56659299-D42D-7702-C55F-AFA53B90817F}"/>
              </a:ext>
            </a:extLst>
          </p:cNvPr>
          <p:cNvSpPr txBox="1"/>
          <p:nvPr/>
        </p:nvSpPr>
        <p:spPr>
          <a:xfrm>
            <a:off x="762000" y="2406421"/>
            <a:ext cx="10487692" cy="3477875"/>
          </a:xfrm>
          <a:prstGeom prst="rect">
            <a:avLst/>
          </a:prstGeom>
          <a:noFill/>
        </p:spPr>
        <p:txBody>
          <a:bodyPr wrap="square">
            <a:spAutoFit/>
          </a:bodyPr>
          <a:lstStyle/>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Employee involvement using participative management and empowerment can help improve employee motivation in many business settings. New management practices such as the use of various kinds of work teams and of flatter, more decentralized methods of organizing are intended to empower employees throughout the organization.</a:t>
            </a:r>
          </a:p>
          <a:p>
            <a:pPr marL="285750" indent="-285750" algn="just">
              <a:buFont typeface="Wingdings" panose="05000000000000000000" pitchFamily="2" charset="2"/>
              <a:buChar char="Ø"/>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Organizations that want to empower their employees need to understand a variety of issues as they go about promotion participation.</a:t>
            </a:r>
          </a:p>
          <a:p>
            <a:pPr marL="285750" indent="-285750" algn="just">
              <a:buFont typeface="Wingdings" panose="05000000000000000000" pitchFamily="2" charset="2"/>
              <a:buChar char="Ø"/>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Flexible work arrangements are commonly used today to enhance motivated job performance. Among the more popular alternative arrangements are compressed workweeks, flexible work schedules, extended work schedules, job sharing, and telecommuting.</a:t>
            </a:r>
          </a:p>
        </p:txBody>
      </p:sp>
    </p:spTree>
    <p:extLst>
      <p:ext uri="{BB962C8B-B14F-4D97-AF65-F5344CB8AC3E}">
        <p14:creationId xmlns:p14="http://schemas.microsoft.com/office/powerpoint/2010/main" val="2079482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7648FE2-72B4-4448-B6A4-ACBF2BEAAA54}"/>
</file>

<file path=customXml/itemProps2.xml><?xml version="1.0" encoding="utf-8"?>
<ds:datastoreItem xmlns:ds="http://schemas.openxmlformats.org/officeDocument/2006/customXml" ds:itemID="{827041C9-AA9F-41A8-8B2E-528B61DECEF1}"/>
</file>

<file path=customXml/itemProps3.xml><?xml version="1.0" encoding="utf-8"?>
<ds:datastoreItem xmlns:ds="http://schemas.openxmlformats.org/officeDocument/2006/customXml" ds:itemID="{5F975EDE-3F9D-45B6-9BA7-1DDFB91ED8F9}"/>
</file>

<file path=docProps/app.xml><?xml version="1.0" encoding="utf-8"?>
<Properties xmlns="http://schemas.openxmlformats.org/officeDocument/2006/extended-properties" xmlns:vt="http://schemas.openxmlformats.org/officeDocument/2006/docPropsVTypes">
  <TotalTime>472</TotalTime>
  <Words>5113</Words>
  <Application>Microsoft Office PowerPoint</Application>
  <PresentationFormat>Widescreen</PresentationFormat>
  <Paragraphs>453</Paragraphs>
  <Slides>56</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56</vt:i4>
      </vt:variant>
    </vt:vector>
  </HeadingPairs>
  <TitlesOfParts>
    <vt:vector size="65"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114</cp:revision>
  <dcterms:created xsi:type="dcterms:W3CDTF">2023-04-29T09:08:00Z</dcterms:created>
  <dcterms:modified xsi:type="dcterms:W3CDTF">2026-05-23T22:28:32Z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