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5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8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03" r:id="rId2"/>
    <p:sldId id="537" r:id="rId3"/>
    <p:sldId id="604" r:id="rId4"/>
    <p:sldId id="605" r:id="rId5"/>
    <p:sldId id="602" r:id="rId6"/>
    <p:sldId id="603" r:id="rId7"/>
    <p:sldId id="601" r:id="rId8"/>
    <p:sldId id="600" r:id="rId9"/>
    <p:sldId id="599" r:id="rId10"/>
    <p:sldId id="598" r:id="rId11"/>
    <p:sldId id="597" r:id="rId12"/>
    <p:sldId id="596" r:id="rId13"/>
    <p:sldId id="595" r:id="rId14"/>
    <p:sldId id="594" r:id="rId15"/>
    <p:sldId id="593" r:id="rId16"/>
    <p:sldId id="5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537"/>
            <p14:sldId id="604"/>
            <p14:sldId id="605"/>
            <p14:sldId id="602"/>
            <p14:sldId id="603"/>
            <p14:sldId id="601"/>
            <p14:sldId id="600"/>
            <p14:sldId id="599"/>
            <p14:sldId id="598"/>
            <p14:sldId id="597"/>
            <p14:sldId id="596"/>
            <p14:sldId id="595"/>
            <p14:sldId id="594"/>
            <p14:sldId id="593"/>
            <p14:sldId id="5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68" autoAdjust="0"/>
    <p:restoredTop sz="93738" autoAdjust="0"/>
  </p:normalViewPr>
  <p:slideViewPr>
    <p:cSldViewPr snapToGrid="0">
      <p:cViewPr varScale="1">
        <p:scale>
          <a:sx n="77" d="100"/>
          <a:sy n="77" d="100"/>
        </p:scale>
        <p:origin x="9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ustomXml" Target="../customXml/item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  <p:sldLayoutId id="214748366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334899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Principles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Accounting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Introductory Lecture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84738" y="4801539"/>
            <a:ext cx="13163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227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4" y="6188776"/>
            <a:ext cx="48864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Hoda Metwally</a:t>
            </a:r>
          </a:p>
          <a:p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4" y="5749539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876"/>
          <a:stretch/>
        </p:blipFill>
        <p:spPr>
          <a:xfrm>
            <a:off x="9264625" y="248508"/>
            <a:ext cx="2470340" cy="9342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1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  <a:sym typeface="Arial"/>
              </a:rPr>
              <a:t>       Dr. Hoda Metwally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  <a:sym typeface="Arial"/>
            </a:endParaRPr>
          </a:p>
          <a:p>
            <a:pPr marL="0" marR="0" lvl="0" indent="0" algn="l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itchFamily="34" charset="0"/>
              <a:ea typeface="Times New Roman" pitchFamily="18" charset="0"/>
              <a:cs typeface="Arial" pitchFamily="34" charset="0"/>
              <a:sym typeface="Arial"/>
            </a:endParaRPr>
          </a:p>
          <a:p>
            <a:pPr marL="0" marR="0" lvl="0" indent="0" algn="l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  <a:sym typeface="Arial"/>
              </a:rPr>
              <a:t>                    PhD Degree in   Accounting-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  <a:sym typeface="Arial"/>
              </a:rPr>
              <a:t>Faculty of Business- Ain Shams University.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  <a:sym typeface="Arial"/>
            </a:endParaRPr>
          </a:p>
          <a:p>
            <a:pPr marL="0" marR="0" lvl="0" indent="0" algn="l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itchFamily="34" charset="0"/>
              <a:ea typeface="Times New Roman" pitchFamily="18" charset="0"/>
              <a:cs typeface="Arial" pitchFamily="34" charset="0"/>
              <a:sym typeface="Arial"/>
            </a:endParaRPr>
          </a:p>
          <a:p>
            <a:pPr marL="0" marR="0" lvl="0" indent="0" algn="l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  <a:sym typeface="Arial"/>
              </a:rPr>
              <a:t>              Experience in teaching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  <a:sym typeface="Arial"/>
              </a:rPr>
              <a:t>: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  <a:sym typeface="Arial"/>
            </a:endParaRPr>
          </a:p>
          <a:p>
            <a:pPr marL="0" marR="0" lvl="0" indent="0" algn="l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  <a:sym typeface="Arial"/>
              </a:rPr>
              <a:t>-Demonstrator ( Bachelor of Faculty of Business- Ain Shams University- Accounting Department-English Section ).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  <a:sym typeface="Arial"/>
            </a:endParaRPr>
          </a:p>
          <a:p>
            <a:pPr marL="0" marR="0" lvl="0" indent="0" algn="l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  <a:sym typeface="Arial"/>
              </a:rPr>
              <a:t>-Teaching assistant (Masters Degree in   Accounting- Faculty of Business- Sadat Academy for Management Sciences). 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  <a:sym typeface="Arial"/>
            </a:endParaRPr>
          </a:p>
          <a:p>
            <a:pPr marL="0" marR="0" lvl="0" indent="0" algn="l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Times New Roman" pitchFamily="18" charset="0"/>
                <a:cs typeface="Arial" pitchFamily="34" charset="0"/>
                <a:sym typeface="Arial"/>
              </a:rPr>
              <a:t>-Assistant Professor  (PhD Degree in   Accounting- Faculty of Business- Ain Shams University).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  <a:sym typeface="Arial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931"/>
          <a:stretch/>
        </p:blipFill>
        <p:spPr>
          <a:xfrm>
            <a:off x="9231436" y="247652"/>
            <a:ext cx="2665290" cy="7661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508992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1" t="-10971" r="-3051" b="23954"/>
          <a:stretch/>
        </p:blipFill>
        <p:spPr>
          <a:xfrm>
            <a:off x="8965096" y="247651"/>
            <a:ext cx="2931629" cy="8309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40F812-A383-98B9-2154-9D62D23E1031}"/>
              </a:ext>
            </a:extLst>
          </p:cNvPr>
          <p:cNvSpPr txBox="1"/>
          <p:nvPr/>
        </p:nvSpPr>
        <p:spPr>
          <a:xfrm>
            <a:off x="1948070" y="2673987"/>
            <a:ext cx="719841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4800" b="1" i="0" u="none" strike="noStrike" kern="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Tajawal Medium"/>
                <a:ea typeface="Tajawal Medium"/>
                <a:cs typeface="Tajawal Medium"/>
                <a:sym typeface="Tajawal Medium"/>
              </a:rPr>
              <a:t>Principles of Accounting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585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/>
                <a:cs typeface="Calibri"/>
                <a:sym typeface="Calibri"/>
              </a:rPr>
              <a:t>   </a:t>
            </a:r>
          </a:p>
          <a:p>
            <a:pPr marL="0" marR="0" lvl="0" indent="0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/>
                <a:cs typeface="Calibri"/>
                <a:sym typeface="Calibri"/>
              </a:rPr>
              <a:t> The environment  of Accounting: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  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 Accountants: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         Not just counters’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  –Varied and interesting work in a variety of roles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 –More focus on analytical and communication skills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Calibri"/>
              <a:cs typeface="Calibri"/>
              <a:sym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807"/>
          <a:stretch/>
        </p:blipFill>
        <p:spPr>
          <a:xfrm>
            <a:off x="9064488" y="237712"/>
            <a:ext cx="2663272" cy="8257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422997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3" t="-7137" r="-673" b="19372"/>
          <a:stretch/>
        </p:blipFill>
        <p:spPr>
          <a:xfrm>
            <a:off x="9342784" y="247651"/>
            <a:ext cx="2553942" cy="8555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C4F9AC-70E3-336F-D717-461C51D9D1D3}"/>
              </a:ext>
            </a:extLst>
          </p:cNvPr>
          <p:cNvSpPr txBox="1"/>
          <p:nvPr/>
        </p:nvSpPr>
        <p:spPr>
          <a:xfrm>
            <a:off x="785191" y="1292087"/>
            <a:ext cx="836129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Non-accountants: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–Benefits of basic understanding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–Engineers: product design; costs and prices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–Marketing: maximize sales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–HR: major organizational cost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–Managers: Planning and measuring performance.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189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43290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Accounting evolves as society and business changes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•Some of these 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changes </a:t>
            </a: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include: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–rapid developments in information and communication technologies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–increasing demand for information about organizational impact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–globalization of business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–development of international regulations and standards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81" t="-11574" r="881" b="22553"/>
          <a:stretch/>
        </p:blipFill>
        <p:spPr>
          <a:xfrm>
            <a:off x="9640958" y="247651"/>
            <a:ext cx="2255768" cy="8058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587317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1–Course Description: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This course introduces accounting in general, then covers the basics of financial accounting through the accounting cycle for service and merchandising business.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The main objective of this course is to introduce the theoretical foundation of financial accounting (concepts, assumptions , and principles) and the financial statements of a profit seeking enterprise.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The course prepares the student to be capable of performing the different steps of the accounting cycle for service and merchandising businesses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664"/>
          <a:stretch/>
        </p:blipFill>
        <p:spPr>
          <a:xfrm>
            <a:off x="9826488" y="247651"/>
            <a:ext cx="2070237" cy="7363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756721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marR="0" lvl="0" indent="-34290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+mj-lt"/>
              <a:buAutoNum type="arabicPeriod" startAt="2"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sym typeface="Arial"/>
              </a:rPr>
              <a:t>Course Objectives: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Upon completion of this course, students should be able to: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A. Introduce accounting in general.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B. Identify the basics of financial accounting through the accounting cycle for service and merchandise business.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C. Apply the theoretical foundation of financial accounting (concepts, assumptions, and principles) and the financial statements of a profit seeking enterprise.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D. Perform the different steps of the accounting cycle for service and    merchandising businesses</a:t>
            </a:r>
            <a:endParaRPr kumimoji="0" lang="ar-EG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981"/>
          <a:stretch/>
        </p:blipFill>
        <p:spPr>
          <a:xfrm>
            <a:off x="9826488" y="247651"/>
            <a:ext cx="2070237" cy="7164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62943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3- Intended Learning Outcomes of the Course: 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Calibri" panose="020F0502020204030204" pitchFamily="34" charset="0"/>
              <a:cs typeface="Arial" pitchFamily="34" charset="0"/>
              <a:sym typeface="Arial"/>
            </a:endParaRP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(A)</a:t>
            </a: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Through knowledge and understanding, students will be able to: 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* Identify the basis of measurement, presentation, and disclosure issues related to items presented in income statements and balance sheets .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* Define journal and ledger.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* Specify the significance of alternative accounting procedures.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* List the appropriate theories, principles, and concepts relevant to financial accounting.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Calibri" panose="020F0502020204030204" pitchFamily="34" charset="0"/>
              <a:cs typeface="Arial" pitchFamily="34" charset="0"/>
              <a:sym typeface="Arial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23197"/>
          <a:stretch/>
        </p:blipFill>
        <p:spPr>
          <a:xfrm>
            <a:off x="9826488" y="247652"/>
            <a:ext cx="2070237" cy="8555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542218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3- Intended Learning Outcomes of the Course: </a:t>
            </a:r>
            <a:endParaRPr kumimoji="0" 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Calibri" panose="020F0502020204030204" pitchFamily="34" charset="0"/>
              <a:cs typeface="Arial" pitchFamily="34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(</a:t>
            </a: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B)Through intellectual skills, students will be able to: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*Apply an appropriate judgment in selecting and presenting information using various methods relevant to financial accounting.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*Discuss a reasonable argument to solve familiar and unfamiliar problems relevant to financial accounting.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01"/>
          <a:stretch/>
        </p:blipFill>
        <p:spPr>
          <a:xfrm>
            <a:off x="9826488" y="247652"/>
            <a:ext cx="2070237" cy="7661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662405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3- Intended Learning Outcomes of the Course: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Calibri" panose="020F0502020204030204" pitchFamily="34" charset="0"/>
              <a:cs typeface="Arial" pitchFamily="34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(c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)Through general and transferable skills, students will be able to: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*Articulate appropriate effective written and oral communication skills relevant to accounting.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*Demonstrate the ability to work effectively as part of a group, Involving leadership, group dynamics and interpersonal skills relevant to financial accounting.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* Show how to solve problems relevant to financial accounting using ideas and techniques .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839"/>
          <a:stretch/>
        </p:blipFill>
        <p:spPr>
          <a:xfrm>
            <a:off x="9432235" y="352426"/>
            <a:ext cx="2494307" cy="5321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512138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4 – Course Outline: 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Calibri" panose="020F0502020204030204" pitchFamily="34" charset="0"/>
              <a:cs typeface="Arial" pitchFamily="34" charset="0"/>
              <a:sym typeface="Arial"/>
            </a:endParaRP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Chapter 1: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Accounting is the Language of Business 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Chapter 2: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Who uses Accounting Data 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Chapter 3: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The Recording Process Using Accounting Equation 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Chapter 4: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The Recording Process Using the double entry system 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82"/>
          <a:stretch/>
        </p:blipFill>
        <p:spPr>
          <a:xfrm>
            <a:off x="9826488" y="247651"/>
            <a:ext cx="2070237" cy="7860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408565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Chapter 5:</a:t>
            </a: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The Financial Statements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Chapter 6:</a:t>
            </a: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The Income statement and the Balance sheet. 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Chapter 7:</a:t>
            </a: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Adjusting the Accounts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Chapter 8:</a:t>
            </a:r>
            <a:r>
              <a:rPr kumimoji="0" 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Completing the Accounting Cycle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Calibri" panose="020F0502020204030204" pitchFamily="34" charset="0"/>
              <a:cs typeface="Arial" pitchFamily="34" charset="0"/>
              <a:sym typeface="Arial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205"/>
          <a:stretch/>
        </p:blipFill>
        <p:spPr>
          <a:xfrm>
            <a:off x="9531626" y="247652"/>
            <a:ext cx="2365099" cy="8357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064957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Chapter 9:</a:t>
            </a: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 The closing entries and Post-Closing Trial Balance 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Chapter 10:</a:t>
            </a: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 Summary of the Accounting Cycle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Chapter 11:</a:t>
            </a: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 Recording purchases &amp; sales periodic /perpetual Systems Week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 </a:t>
            </a: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Chapter 12:</a:t>
            </a: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 Accounting for merchandising operations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Chapter 13:</a:t>
            </a: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anose="020F0502020204030204" pitchFamily="34" charset="0"/>
                <a:cs typeface="Arial"/>
                <a:sym typeface="Arial"/>
              </a:rPr>
              <a:t> Purchase and sales returns, discount, and allowance 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Calibri" panose="020F0502020204030204" pitchFamily="34" charset="0"/>
              <a:cs typeface="Arial"/>
              <a:sym typeface="Arial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077"/>
          <a:stretch/>
        </p:blipFill>
        <p:spPr>
          <a:xfrm>
            <a:off x="9253330" y="247652"/>
            <a:ext cx="2643395" cy="5176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5528658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5- List of References: 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Calibri" panose="020F0502020204030204" pitchFamily="34" charset="0"/>
              <a:cs typeface="Arial" pitchFamily="34" charset="0"/>
              <a:sym typeface="Arial"/>
            </a:endParaRP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- Meigs, R, , Williams J., Haka S. and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Bettner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M., Accounting the Basis For Business Decisions, Irwin McGraw-Hill , 11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th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Edition,1999.</a:t>
            </a:r>
          </a:p>
          <a:p>
            <a:pPr marL="0" marR="0" lvl="0" indent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-Weygandt, J.,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Kieso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, D., and Kimmel, P., Accounting Principles, Wiley &amp; Sons, Inc., 7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th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Calibri" panose="020F0502020204030204" pitchFamily="34" charset="0"/>
                <a:cs typeface="Arial" pitchFamily="34" charset="0"/>
                <a:sym typeface="Arial"/>
              </a:rPr>
              <a:t> Edition, 2004. 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077"/>
          <a:stretch/>
        </p:blipFill>
        <p:spPr>
          <a:xfrm>
            <a:off x="9521688" y="247652"/>
            <a:ext cx="2375038" cy="5176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346268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268357" y="247651"/>
            <a:ext cx="11589026" cy="615311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6000" dirty="0">
                <a:solidFill>
                  <a:srgbClr val="FF0000"/>
                </a:solidFill>
                <a:latin typeface="Calibri" panose="020F0502020204030204"/>
              </a:rPr>
              <a:t>Thank You</a:t>
            </a:r>
            <a:endParaRPr kumimoji="0" lang="en-US" sz="6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462"/>
          <a:stretch/>
        </p:blipFill>
        <p:spPr>
          <a:xfrm>
            <a:off x="9293087" y="247652"/>
            <a:ext cx="2070237" cy="8953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7095636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6D9578D-5105-4B10-9426-BD7F8A7C21E6}"/>
</file>

<file path=customXml/itemProps2.xml><?xml version="1.0" encoding="utf-8"?>
<ds:datastoreItem xmlns:ds="http://schemas.openxmlformats.org/officeDocument/2006/customXml" ds:itemID="{CBAA05E6-7304-4E5D-B295-0BABA1A187AF}"/>
</file>

<file path=customXml/itemProps3.xml><?xml version="1.0" encoding="utf-8"?>
<ds:datastoreItem xmlns:ds="http://schemas.openxmlformats.org/officeDocument/2006/customXml" ds:itemID="{6FE36373-D070-4AE2-92A2-B23505634D4E}"/>
</file>

<file path=docProps/app.xml><?xml version="1.0" encoding="utf-8"?>
<Properties xmlns="http://schemas.openxmlformats.org/officeDocument/2006/extended-properties" xmlns:vt="http://schemas.openxmlformats.org/officeDocument/2006/docPropsVTypes">
  <TotalTime>1249</TotalTime>
  <Words>844</Words>
  <Application>Microsoft Office PowerPoint</Application>
  <PresentationFormat>Widescreen</PresentationFormat>
  <Paragraphs>97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Tajawal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hodametwally</cp:lastModifiedBy>
  <cp:revision>73</cp:revision>
  <dcterms:created xsi:type="dcterms:W3CDTF">2023-04-29T09:08:23Z</dcterms:created>
  <dcterms:modified xsi:type="dcterms:W3CDTF">2024-05-25T15:26:51Z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