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entation.xml" ContentType="application/vnd.openxmlformats-officedocument.presentationml.presentation.main+xml"/>
  <Override PartName="/ppt/slides/slide18.xml" ContentType="application/vnd.openxmlformats-officedocument.presentationml.slide+xml"/>
  <Override PartName="/ppt/slides/slide17.xml" ContentType="application/vnd.openxmlformats-officedocument.presentationml.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1" r:id="rId2"/>
  </p:sldMasterIdLst>
  <p:notesMasterIdLst>
    <p:notesMasterId r:id="rId21"/>
  </p:notesMasterIdLst>
  <p:sldIdLst>
    <p:sldId id="303" r:id="rId3"/>
    <p:sldId id="275" r:id="rId4"/>
    <p:sldId id="259" r:id="rId5"/>
    <p:sldId id="262" r:id="rId6"/>
    <p:sldId id="261" r:id="rId7"/>
    <p:sldId id="263" r:id="rId8"/>
    <p:sldId id="264" r:id="rId9"/>
    <p:sldId id="265" r:id="rId10"/>
    <p:sldId id="266" r:id="rId11"/>
    <p:sldId id="267" r:id="rId12"/>
    <p:sldId id="274" r:id="rId13"/>
    <p:sldId id="268" r:id="rId14"/>
    <p:sldId id="269" r:id="rId15"/>
    <p:sldId id="273" r:id="rId16"/>
    <p:sldId id="270" r:id="rId17"/>
    <p:sldId id="271" r:id="rId18"/>
    <p:sldId id="272" r:id="rId19"/>
    <p:sldId id="276"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customXml" Target="../customXml/item1.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28" Type="http://schemas.openxmlformats.org/officeDocument/2006/relationships/customXml" Target="../customXml/item3.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 Id="rId27"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5/3/2025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0 - Overview</a:t>
            </a:r>
            <a:endParaRPr lang="en-US"/>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Dr. Youssef Ntefeh</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lvl1pPr>
              <a:defRPr b="0">
                <a:solidFill>
                  <a:schemeClr val="tx1"/>
                </a:solidFill>
              </a:defRPr>
            </a:lvl1p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0 - Overview</a:t>
            </a:r>
            <a:endParaRPr lang="en-US"/>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Dr. Youssef Ntefeh</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0 - Overview</a:t>
            </a:r>
            <a:endParaRPr lang="en-US"/>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Dr. Youssef Ntefeh</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a:t>Lecture 0 - Overview</a:t>
            </a:r>
            <a:endParaRPr lang="en-US"/>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a:t>Dr. Youssef Ntefeh</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solidFill>
                  <a:schemeClr val="bg1"/>
                </a:solidFill>
              </a:rPr>
              <a:t>Dr. Youssef Ntefeh</a:t>
            </a:r>
            <a:endParaRPr lang="en-US" dirty="0">
              <a:solidFill>
                <a:schemeClr val="bg1"/>
              </a:solidFill>
            </a:endParaRP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a:t>Lecture 0 - Overview</a:t>
            </a:r>
            <a:endParaRPr lang="en-US"/>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a:t>Dr. Youssef Ntefeh</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0 - Overview</a:t>
            </a:r>
            <a:endParaRPr lang="en-US"/>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Dr. Youssef Ntefeh</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0 - Overview</a:t>
            </a:r>
            <a:endParaRPr lang="en-US"/>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Dr. Youssef Ntefeh</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0 - Overview</a:t>
            </a:r>
            <a:endParaRPr lang="en-US"/>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Dr. Youssef Ntefeh</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0 - Overview</a:t>
            </a:r>
            <a:endParaRPr lang="en-US"/>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Dr. Youssef Ntefeh</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0 - Overview</a:t>
            </a:r>
            <a:endParaRPr lang="en-US"/>
          </a:p>
        </p:txBody>
      </p:sp>
      <p:sp>
        <p:nvSpPr>
          <p:cNvPr id="5" name="Footer Placeholder 4"/>
          <p:cNvSpPr>
            <a:spLocks noGrp="1"/>
          </p:cNvSpPr>
          <p:nvPr>
            <p:ph type="ftr" sz="quarter" idx="11"/>
          </p:nvPr>
        </p:nvSpPr>
        <p:spPr/>
        <p:txBody>
          <a:bodyPr/>
          <a:lstStyle/>
          <a:p>
            <a:r>
              <a:rPr lang="en-US"/>
              <a:t>Dr. Youssef Ntefeh</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4502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0 - Overview</a:t>
            </a:r>
            <a:endParaRPr lang="en-US"/>
          </a:p>
        </p:txBody>
      </p:sp>
      <p:sp>
        <p:nvSpPr>
          <p:cNvPr id="5" name="Footer Placeholder 4"/>
          <p:cNvSpPr>
            <a:spLocks noGrp="1"/>
          </p:cNvSpPr>
          <p:nvPr>
            <p:ph type="ftr" sz="quarter" idx="11"/>
          </p:nvPr>
        </p:nvSpPr>
        <p:spPr/>
        <p:txBody>
          <a:bodyPr/>
          <a:lstStyle/>
          <a:p>
            <a:r>
              <a:rPr lang="en-US"/>
              <a:t>Dr. Youssef Ntefeh</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87261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a:t>Lecture 0 - Overview</a:t>
            </a:r>
            <a:endParaRPr lang="en-US"/>
          </a:p>
        </p:txBody>
      </p:sp>
      <p:sp>
        <p:nvSpPr>
          <p:cNvPr id="5" name="Footer Placeholder 4"/>
          <p:cNvSpPr>
            <a:spLocks noGrp="1"/>
          </p:cNvSpPr>
          <p:nvPr>
            <p:ph type="ftr" sz="quarter" idx="11"/>
          </p:nvPr>
        </p:nvSpPr>
        <p:spPr/>
        <p:txBody>
          <a:bodyPr/>
          <a:lstStyle/>
          <a:p>
            <a:r>
              <a:rPr lang="en-US"/>
              <a:t>Dr. Youssef Ntefeh</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0632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0 - Overview</a:t>
            </a:r>
            <a:endParaRPr lang="en-US"/>
          </a:p>
        </p:txBody>
      </p:sp>
      <p:sp>
        <p:nvSpPr>
          <p:cNvPr id="6" name="Footer Placeholder 5"/>
          <p:cNvSpPr>
            <a:spLocks noGrp="1"/>
          </p:cNvSpPr>
          <p:nvPr>
            <p:ph type="ftr" sz="quarter" idx="11"/>
          </p:nvPr>
        </p:nvSpPr>
        <p:spPr/>
        <p:txBody>
          <a:bodyPr/>
          <a:lstStyle/>
          <a:p>
            <a:r>
              <a:rPr lang="en-US"/>
              <a:t>Dr. Youssef Ntefeh</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00215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0 - Overview</a:t>
            </a:r>
            <a:endParaRPr lang="en-US"/>
          </a:p>
        </p:txBody>
      </p:sp>
      <p:sp>
        <p:nvSpPr>
          <p:cNvPr id="8" name="Footer Placeholder 7"/>
          <p:cNvSpPr>
            <a:spLocks noGrp="1"/>
          </p:cNvSpPr>
          <p:nvPr>
            <p:ph type="ftr" sz="quarter" idx="11"/>
          </p:nvPr>
        </p:nvSpPr>
        <p:spPr/>
        <p:txBody>
          <a:bodyPr/>
          <a:lstStyle/>
          <a:p>
            <a:r>
              <a:rPr lang="en-US"/>
              <a:t>Dr. Youssef Ntefeh</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55704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0 - Overview</a:t>
            </a:r>
            <a:endParaRPr lang="en-US"/>
          </a:p>
        </p:txBody>
      </p:sp>
      <p:sp>
        <p:nvSpPr>
          <p:cNvPr id="4" name="Footer Placeholder 3"/>
          <p:cNvSpPr>
            <a:spLocks noGrp="1"/>
          </p:cNvSpPr>
          <p:nvPr>
            <p:ph type="ftr" sz="quarter" idx="11"/>
          </p:nvPr>
        </p:nvSpPr>
        <p:spPr/>
        <p:txBody>
          <a:bodyPr/>
          <a:lstStyle/>
          <a:p>
            <a:r>
              <a:rPr lang="en-US"/>
              <a:t>Dr. Youssef Ntefeh</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72483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0 - Overview</a:t>
            </a:r>
            <a:endParaRPr lang="en-US"/>
          </a:p>
        </p:txBody>
      </p:sp>
      <p:sp>
        <p:nvSpPr>
          <p:cNvPr id="3" name="Footer Placeholder 2"/>
          <p:cNvSpPr>
            <a:spLocks noGrp="1"/>
          </p:cNvSpPr>
          <p:nvPr>
            <p:ph type="ftr" sz="quarter" idx="11"/>
          </p:nvPr>
        </p:nvSpPr>
        <p:spPr/>
        <p:txBody>
          <a:bodyPr/>
          <a:lstStyle/>
          <a:p>
            <a:r>
              <a:rPr lang="en-US"/>
              <a:t>Dr. Youssef Ntefeh</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1545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0 - Overview</a:t>
            </a:r>
            <a:endParaRPr lang="en-US"/>
          </a:p>
        </p:txBody>
      </p:sp>
      <p:sp>
        <p:nvSpPr>
          <p:cNvPr id="6" name="Footer Placeholder 5"/>
          <p:cNvSpPr>
            <a:spLocks noGrp="1"/>
          </p:cNvSpPr>
          <p:nvPr>
            <p:ph type="ftr" sz="quarter" idx="11"/>
          </p:nvPr>
        </p:nvSpPr>
        <p:spPr/>
        <p:txBody>
          <a:bodyPr/>
          <a:lstStyle/>
          <a:p>
            <a:r>
              <a:rPr lang="en-US"/>
              <a:t>Dr. Youssef Ntefeh</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6213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0 - Overview</a:t>
            </a:r>
            <a:endParaRPr lang="en-US"/>
          </a:p>
        </p:txBody>
      </p:sp>
      <p:sp>
        <p:nvSpPr>
          <p:cNvPr id="6" name="Footer Placeholder 5"/>
          <p:cNvSpPr>
            <a:spLocks noGrp="1"/>
          </p:cNvSpPr>
          <p:nvPr>
            <p:ph type="ftr" sz="quarter" idx="11"/>
          </p:nvPr>
        </p:nvSpPr>
        <p:spPr/>
        <p:txBody>
          <a:bodyPr/>
          <a:lstStyle/>
          <a:p>
            <a:r>
              <a:rPr lang="en-US"/>
              <a:t>Dr. Youssef Ntefeh</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86525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0 - Overview</a:t>
            </a:r>
            <a:endParaRPr lang="en-US"/>
          </a:p>
        </p:txBody>
      </p:sp>
      <p:sp>
        <p:nvSpPr>
          <p:cNvPr id="5" name="Footer Placeholder 4"/>
          <p:cNvSpPr>
            <a:spLocks noGrp="1"/>
          </p:cNvSpPr>
          <p:nvPr>
            <p:ph type="ftr" sz="quarter" idx="11"/>
          </p:nvPr>
        </p:nvSpPr>
        <p:spPr/>
        <p:txBody>
          <a:bodyPr/>
          <a:lstStyle/>
          <a:p>
            <a:r>
              <a:rPr lang="en-US"/>
              <a:t>Dr. Youssef Ntefeh</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06407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0 - Overview</a:t>
            </a:r>
            <a:endParaRPr lang="en-US"/>
          </a:p>
        </p:txBody>
      </p:sp>
      <p:sp>
        <p:nvSpPr>
          <p:cNvPr id="5" name="Footer Placeholder 4"/>
          <p:cNvSpPr>
            <a:spLocks noGrp="1"/>
          </p:cNvSpPr>
          <p:nvPr>
            <p:ph type="ftr" sz="quarter" idx="11"/>
          </p:nvPr>
        </p:nvSpPr>
        <p:spPr/>
        <p:txBody>
          <a:bodyPr/>
          <a:lstStyle/>
          <a:p>
            <a:r>
              <a:rPr lang="en-US"/>
              <a:t>Dr. Youssef Ntefeh</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3019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57537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31678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266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1653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67058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32223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51225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BF514B3-A375-449C-87FB-CEDDE235AF07}"/>
              </a:ext>
            </a:extLst>
          </p:cNvPr>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0 - Overview</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Youssef Ntefeh</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9455134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5889" y="2785710"/>
            <a:ext cx="6292251" cy="1323439"/>
          </a:xfrm>
          <a:prstGeom prst="rect">
            <a:avLst/>
          </a:prstGeom>
          <a:noFill/>
        </p:spPr>
        <p:txBody>
          <a:bodyPr wrap="square" rtlCol="0">
            <a:spAutoFit/>
          </a:bodyPr>
          <a:lstStyle/>
          <a:p>
            <a:pPr lvl="0"/>
            <a:r>
              <a:rPr lang="en-US" sz="4000" b="1" dirty="0">
                <a:solidFill>
                  <a:srgbClr val="00B0F0"/>
                </a:solidFill>
                <a:latin typeface="Times New Roman" panose="02020603050405020304" pitchFamily="18" charset="0"/>
                <a:cs typeface="Times New Roman" panose="02020603050405020304" pitchFamily="18" charset="0"/>
              </a:rPr>
              <a:t>Principles of Management Information Systems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prstClr val="black"/>
                </a:solidFill>
                <a:latin typeface="Times New Roman" panose="02020603050405020304" pitchFamily="18" charset="0"/>
                <a:cs typeface="Times New Roman" panose="02020603050405020304" pitchFamily="18" charset="0"/>
              </a:rPr>
              <a:t>Lecture 0</a:t>
            </a:r>
          </a:p>
        </p:txBody>
      </p:sp>
      <p:sp>
        <p:nvSpPr>
          <p:cNvPr id="11" name="TextBox 10"/>
          <p:cNvSpPr txBox="1"/>
          <p:nvPr/>
        </p:nvSpPr>
        <p:spPr>
          <a:xfrm>
            <a:off x="6370224" y="4802552"/>
            <a:ext cx="1255472" cy="707886"/>
          </a:xfrm>
          <a:prstGeom prst="rect">
            <a:avLst/>
          </a:prstGeom>
          <a:noFill/>
        </p:spPr>
        <p:txBody>
          <a:bodyPr wrap="none" rtlCol="0">
            <a:spAutoFit/>
          </a:bodyPr>
          <a:lstStyle/>
          <a:p>
            <a:pPr lvl="0"/>
            <a:r>
              <a:rPr lang="en-US" sz="2000" b="1" dirty="0">
                <a:latin typeface="Times New Roman" panose="02020603050405020304" pitchFamily="18" charset="0"/>
                <a:cs typeface="Times New Roman" panose="02020603050405020304" pitchFamily="18" charset="0"/>
              </a:rPr>
              <a:t>MGM331</a:t>
            </a:r>
          </a:p>
          <a:p>
            <a:pPr lvl="0"/>
            <a:r>
              <a:rPr lang="en-US" sz="2000" b="1" dirty="0">
                <a:latin typeface="Times New Roman" panose="02020603050405020304" pitchFamily="18" charset="0"/>
                <a:cs typeface="Times New Roman" panose="02020603050405020304" pitchFamily="18" charset="0"/>
              </a:rPr>
              <a:t>Overview</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Eng. Youssef </a:t>
            </a:r>
            <a:r>
              <a:rPr lang="en-US" sz="2800" b="1" dirty="0" err="1">
                <a:solidFill>
                  <a:srgbClr val="00B0F0"/>
                </a:solidFill>
                <a:latin typeface="Times New Roman" panose="02020603050405020304" pitchFamily="18" charset="0"/>
                <a:cs typeface="Times New Roman" panose="02020603050405020304" pitchFamily="18" charset="0"/>
              </a:rPr>
              <a:t>Ntefeh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endParaRPr lang="en-US" sz="2400" b="1" dirty="0">
              <a:solidFill>
                <a:srgbClr val="00B0F0"/>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a:t>What is </a:t>
            </a:r>
            <a:r>
              <a:rPr lang="en-US" b="1" dirty="0">
                <a:solidFill>
                  <a:srgbClr val="00B0F0"/>
                </a:solidFill>
                <a:latin typeface="Times New Roman" panose="02020603050405020304" pitchFamily="18" charset="0"/>
                <a:cs typeface="Times New Roman" panose="02020603050405020304" pitchFamily="18" charset="0"/>
              </a:rPr>
              <a:t>Information Systems</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709738" y="1422400"/>
            <a:ext cx="8770937" cy="4933950"/>
          </a:xfrm>
        </p:spPr>
      </p:pic>
    </p:spTree>
    <p:extLst>
      <p:ext uri="{BB962C8B-B14F-4D97-AF65-F5344CB8AC3E}">
        <p14:creationId xmlns:p14="http://schemas.microsoft.com/office/powerpoint/2010/main" val="179720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a:t>Preface</a:t>
            </a:r>
          </a:p>
        </p:txBody>
      </p:sp>
      <p:sp>
        <p:nvSpPr>
          <p:cNvPr id="3" name="Content Placeholder 2"/>
          <p:cNvSpPr>
            <a:spLocks noGrp="1"/>
          </p:cNvSpPr>
          <p:nvPr>
            <p:ph idx="1"/>
          </p:nvPr>
        </p:nvSpPr>
        <p:spPr/>
        <p:txBody>
          <a:bodyPr>
            <a:normAutofit/>
          </a:bodyPr>
          <a:lstStyle/>
          <a:p>
            <a:pPr algn="just">
              <a:lnSpc>
                <a:spcPct val="170000"/>
              </a:lnSpc>
            </a:pPr>
            <a:r>
              <a:rPr lang="en-US" dirty="0"/>
              <a:t>As organizations continue to operate in an increasingly competitive and global marketplace, workers in all business areas including accounting, customer service, distribution, finance, human resources, information systems, logistics, marketing, manufacturing, research and development, and sales must be well prepared to make the significant contributions required for success.</a:t>
            </a:r>
          </a:p>
        </p:txBody>
      </p:sp>
    </p:spTree>
    <p:extLst>
      <p:ext uri="{BB962C8B-B14F-4D97-AF65-F5344CB8AC3E}">
        <p14:creationId xmlns:p14="http://schemas.microsoft.com/office/powerpoint/2010/main" val="35003148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a:t>Preface</a:t>
            </a:r>
          </a:p>
        </p:txBody>
      </p:sp>
      <p:sp>
        <p:nvSpPr>
          <p:cNvPr id="3" name="Content Placeholder 2"/>
          <p:cNvSpPr>
            <a:spLocks noGrp="1"/>
          </p:cNvSpPr>
          <p:nvPr>
            <p:ph idx="1"/>
          </p:nvPr>
        </p:nvSpPr>
        <p:spPr/>
        <p:txBody>
          <a:bodyPr>
            <a:normAutofit/>
          </a:bodyPr>
          <a:lstStyle/>
          <a:p>
            <a:pPr>
              <a:lnSpc>
                <a:spcPct val="170000"/>
              </a:lnSpc>
            </a:pPr>
            <a:r>
              <a:rPr lang="en-US" dirty="0"/>
              <a:t>Regardless of your future role, you need to understand what information systems can and cannot do and be able to use them to help you achieve personal and organizational goals. </a:t>
            </a:r>
          </a:p>
          <a:p>
            <a:pPr>
              <a:lnSpc>
                <a:spcPct val="170000"/>
              </a:lnSpc>
            </a:pPr>
            <a:r>
              <a:rPr lang="en-US" dirty="0"/>
              <a:t>You will be expected to discover opportunities to use information systems and to participate in the design and implementation of solutions to business problems employing information systems. </a:t>
            </a:r>
          </a:p>
        </p:txBody>
      </p:sp>
    </p:spTree>
    <p:extLst>
      <p:ext uri="{BB962C8B-B14F-4D97-AF65-F5344CB8AC3E}">
        <p14:creationId xmlns:p14="http://schemas.microsoft.com/office/powerpoint/2010/main" val="3500314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a:t>Preface</a:t>
            </a:r>
          </a:p>
        </p:txBody>
      </p:sp>
      <p:sp>
        <p:nvSpPr>
          <p:cNvPr id="3" name="Content Placeholder 2"/>
          <p:cNvSpPr>
            <a:spLocks noGrp="1"/>
          </p:cNvSpPr>
          <p:nvPr>
            <p:ph idx="1"/>
          </p:nvPr>
        </p:nvSpPr>
        <p:spPr/>
        <p:txBody>
          <a:bodyPr>
            <a:normAutofit/>
          </a:bodyPr>
          <a:lstStyle/>
          <a:p>
            <a:pPr>
              <a:lnSpc>
                <a:spcPct val="170000"/>
              </a:lnSpc>
            </a:pPr>
            <a:r>
              <a:rPr lang="en-US" dirty="0"/>
              <a:t>To be successful, you must be able to view information systems from the perspective of business and organizational needs.</a:t>
            </a:r>
          </a:p>
          <a:p>
            <a:pPr>
              <a:lnSpc>
                <a:spcPct val="170000"/>
              </a:lnSpc>
            </a:pPr>
            <a:r>
              <a:rPr lang="en-US" dirty="0"/>
              <a:t>For your solutions to be accepted, you must recognize and address their impact on coworkers, customers, suppliers, and other key business partners. </a:t>
            </a:r>
          </a:p>
          <a:p>
            <a:pPr>
              <a:lnSpc>
                <a:spcPct val="170000"/>
              </a:lnSpc>
            </a:pPr>
            <a:r>
              <a:rPr lang="en-US" dirty="0"/>
              <a:t>For these reasons, a course in information systems is essential for students in today’s high-tech world.</a:t>
            </a:r>
          </a:p>
        </p:txBody>
      </p:sp>
    </p:spTree>
    <p:extLst>
      <p:ext uri="{BB962C8B-B14F-4D97-AF65-F5344CB8AC3E}">
        <p14:creationId xmlns:p14="http://schemas.microsoft.com/office/powerpoint/2010/main" val="3500314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a:t>Preface</a:t>
            </a:r>
          </a:p>
        </p:txBody>
      </p:sp>
      <p:sp>
        <p:nvSpPr>
          <p:cNvPr id="3" name="Content Placeholder 2"/>
          <p:cNvSpPr>
            <a:spLocks noGrp="1"/>
          </p:cNvSpPr>
          <p:nvPr>
            <p:ph idx="1"/>
          </p:nvPr>
        </p:nvSpPr>
        <p:spPr/>
        <p:txBody>
          <a:bodyPr>
            <a:normAutofit/>
          </a:bodyPr>
          <a:lstStyle/>
          <a:p>
            <a:r>
              <a:rPr lang="en-US" dirty="0"/>
              <a:t>This course offers the traditional coverage of computer concepts, but places the material within the context of meeting business and organizational needs.</a:t>
            </a:r>
          </a:p>
          <a:p>
            <a:r>
              <a:rPr lang="en-US" dirty="0"/>
              <a:t>The course is not overly technical, but rather deals with the role that information systems play in an organization and the key principles a manager or technology specialist needs to grasp to be successful.</a:t>
            </a:r>
          </a:p>
        </p:txBody>
      </p:sp>
    </p:spTree>
    <p:extLst>
      <p:ext uri="{BB962C8B-B14F-4D97-AF65-F5344CB8AC3E}">
        <p14:creationId xmlns:p14="http://schemas.microsoft.com/office/powerpoint/2010/main" val="139262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a:t>Preface</a:t>
            </a:r>
          </a:p>
        </p:txBody>
      </p:sp>
      <p:sp>
        <p:nvSpPr>
          <p:cNvPr id="3" name="Content Placeholder 2"/>
          <p:cNvSpPr>
            <a:spLocks noGrp="1"/>
          </p:cNvSpPr>
          <p:nvPr>
            <p:ph idx="1"/>
          </p:nvPr>
        </p:nvSpPr>
        <p:spPr/>
        <p:txBody>
          <a:bodyPr>
            <a:normAutofit fontScale="92500" lnSpcReduction="20000"/>
          </a:bodyPr>
          <a:lstStyle/>
          <a:p>
            <a:r>
              <a:rPr lang="en-US" dirty="0"/>
              <a:t>The principles of IS are brought together and presented in a way that is understandable, relevant, and interesting.</a:t>
            </a:r>
          </a:p>
          <a:p>
            <a:r>
              <a:rPr lang="en-US" dirty="0"/>
              <a:t>In addition, the course offers an overview of the entire IS discipline, while giving students a solid foundation for further study in more advanced IS courses such as programming, systems analysis and design, project management, database management, data communications, Web site design and development, information system security, big data and analytics, electronic and mobile commerce, and informatics. As such, it serves the needs of both general business managers and those who aspire to become IS professionals.</a:t>
            </a:r>
          </a:p>
        </p:txBody>
      </p:sp>
    </p:spTree>
    <p:extLst>
      <p:ext uri="{BB962C8B-B14F-4D97-AF65-F5344CB8AC3E}">
        <p14:creationId xmlns:p14="http://schemas.microsoft.com/office/powerpoint/2010/main" val="139262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 Principles First, Where They Belong</a:t>
            </a:r>
          </a:p>
        </p:txBody>
      </p:sp>
      <p:sp>
        <p:nvSpPr>
          <p:cNvPr id="3" name="Content Placeholder 2"/>
          <p:cNvSpPr>
            <a:spLocks noGrp="1"/>
          </p:cNvSpPr>
          <p:nvPr>
            <p:ph idx="1"/>
          </p:nvPr>
        </p:nvSpPr>
        <p:spPr/>
        <p:txBody>
          <a:bodyPr>
            <a:normAutofit fontScale="92500" lnSpcReduction="20000"/>
          </a:bodyPr>
          <a:lstStyle/>
          <a:p>
            <a:r>
              <a:rPr lang="en-US" dirty="0"/>
              <a:t>Exposing students to basic IS principles is an advantage even for those students who take no IS courses beyond the introductory IS course.</a:t>
            </a:r>
          </a:p>
          <a:p>
            <a:r>
              <a:rPr lang="en-US" dirty="0"/>
              <a:t>Since most functional areas of the business rely on information systems, an understanding of IS principles helps students in their other course work. In addition, introducing students to the principles of information systems helps future business managers employ information systems successfully and avoid mishaps that often result in unfortunate consequences.</a:t>
            </a:r>
          </a:p>
          <a:p>
            <a:r>
              <a:rPr lang="en-US" dirty="0"/>
              <a:t>Furthermore, presenting IS concepts at the introductory level creates interest among students who may later choose information systems as their field of concentration.</a:t>
            </a:r>
          </a:p>
        </p:txBody>
      </p:sp>
    </p:spTree>
    <p:extLst>
      <p:ext uri="{BB962C8B-B14F-4D97-AF65-F5344CB8AC3E}">
        <p14:creationId xmlns:p14="http://schemas.microsoft.com/office/powerpoint/2010/main" val="717270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Goals of This Course</a:t>
            </a:r>
          </a:p>
        </p:txBody>
      </p:sp>
      <p:sp>
        <p:nvSpPr>
          <p:cNvPr id="3" name="Content Placeholder 2"/>
          <p:cNvSpPr>
            <a:spLocks noGrp="1"/>
          </p:cNvSpPr>
          <p:nvPr>
            <p:ph idx="1"/>
          </p:nvPr>
        </p:nvSpPr>
        <p:spPr/>
        <p:txBody>
          <a:bodyPr/>
          <a:lstStyle/>
          <a:p>
            <a:pPr lvl="0"/>
            <a:r>
              <a:rPr lang="en-US" dirty="0"/>
              <a:t>To provide a set of core IS principles that prepare students to function more efficiently and effectively as workers, managers, decision makers, and organizational leaders</a:t>
            </a:r>
          </a:p>
          <a:p>
            <a:pPr lvl="0"/>
            <a:r>
              <a:rPr lang="en-US" dirty="0"/>
              <a:t>To provide insights into the challenging and changing role of the IS professional so that students can better appreciate the role of this key individual</a:t>
            </a:r>
          </a:p>
          <a:p>
            <a:pPr lvl="0"/>
            <a:r>
              <a:rPr lang="en-US" dirty="0"/>
              <a:t>To show the value of the IS discipline as an attractive field of specialization so that students can evaluate this as a potential career path</a:t>
            </a:r>
          </a:p>
          <a:p>
            <a:endParaRPr lang="en-US" dirty="0"/>
          </a:p>
        </p:txBody>
      </p:sp>
    </p:spTree>
    <p:extLst>
      <p:ext uri="{BB962C8B-B14F-4D97-AF65-F5344CB8AC3E}">
        <p14:creationId xmlns:p14="http://schemas.microsoft.com/office/powerpoint/2010/main" val="1834380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 Principles</a:t>
            </a:r>
          </a:p>
        </p:txBody>
      </p:sp>
      <p:sp>
        <p:nvSpPr>
          <p:cNvPr id="3" name="Content Placeholder 2"/>
          <p:cNvSpPr>
            <a:spLocks noGrp="1"/>
          </p:cNvSpPr>
          <p:nvPr>
            <p:ph idx="1"/>
          </p:nvPr>
        </p:nvSpPr>
        <p:spPr/>
        <p:txBody>
          <a:bodyPr>
            <a:normAutofit/>
          </a:bodyPr>
          <a:lstStyle/>
          <a:p>
            <a:r>
              <a:rPr lang="en-US" i="1" dirty="0"/>
              <a:t>IS course </a:t>
            </a:r>
            <a:r>
              <a:rPr lang="en-US" dirty="0"/>
              <a:t>although comprehensive, cannot cover every aspect of the rapidly changing IS discipline.</a:t>
            </a:r>
          </a:p>
          <a:p>
            <a:r>
              <a:rPr lang="en-US" dirty="0"/>
              <a:t> This course provide students with an essential core of guiding IS principles to use as they strive to use IS systems in their academic and work environment.</a:t>
            </a:r>
          </a:p>
          <a:p>
            <a:r>
              <a:rPr lang="en-US" dirty="0"/>
              <a:t>Think of principles as basic truths or rules that remain constant regardless of the situation. As such, they provide strong guidance for tough decision making.</a:t>
            </a:r>
          </a:p>
        </p:txBody>
      </p:sp>
    </p:spTree>
    <p:extLst>
      <p:ext uri="{BB962C8B-B14F-4D97-AF65-F5344CB8AC3E}">
        <p14:creationId xmlns:p14="http://schemas.microsoft.com/office/powerpoint/2010/main" val="8777307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 Principles</a:t>
            </a:r>
          </a:p>
        </p:txBody>
      </p:sp>
      <p:sp>
        <p:nvSpPr>
          <p:cNvPr id="3" name="Content Placeholder 2"/>
          <p:cNvSpPr>
            <a:spLocks noGrp="1"/>
          </p:cNvSpPr>
          <p:nvPr>
            <p:ph idx="1"/>
          </p:nvPr>
        </p:nvSpPr>
        <p:spPr/>
        <p:txBody>
          <a:bodyPr>
            <a:normAutofit/>
          </a:bodyPr>
          <a:lstStyle/>
          <a:p>
            <a:r>
              <a:rPr lang="en-US" dirty="0"/>
              <a:t>A set of IS principles is highlighted at the beginning of each chapter. The use of these principles to solve real-world problems is driven home from the opening examples of cutting edge applications to the dozens of real-world examples of organizations applying these principles.</a:t>
            </a:r>
          </a:p>
          <a:p>
            <a:r>
              <a:rPr lang="en-US" dirty="0"/>
              <a:t>The ultimate goal of </a:t>
            </a:r>
            <a:r>
              <a:rPr lang="en-US" i="1" dirty="0"/>
              <a:t>Principles of Information Systems course</a:t>
            </a:r>
            <a:r>
              <a:rPr lang="en-US" dirty="0"/>
              <a:t>, is to develop effective, thinking, action-oriented students by instilling them with principles to help guide their decision making and actions.</a:t>
            </a:r>
          </a:p>
          <a:p>
            <a:endParaRPr lang="en-US" dirty="0"/>
          </a:p>
        </p:txBody>
      </p:sp>
    </p:spTree>
    <p:extLst>
      <p:ext uri="{BB962C8B-B14F-4D97-AF65-F5344CB8AC3E}">
        <p14:creationId xmlns:p14="http://schemas.microsoft.com/office/powerpoint/2010/main" val="8777307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Changing Role of the IS Professional</a:t>
            </a:r>
          </a:p>
        </p:txBody>
      </p:sp>
      <p:sp>
        <p:nvSpPr>
          <p:cNvPr id="3" name="Content Placeholder 2"/>
          <p:cNvSpPr>
            <a:spLocks noGrp="1"/>
          </p:cNvSpPr>
          <p:nvPr>
            <p:ph idx="1"/>
          </p:nvPr>
        </p:nvSpPr>
        <p:spPr/>
        <p:txBody>
          <a:bodyPr>
            <a:normAutofit fontScale="85000" lnSpcReduction="10000"/>
          </a:bodyPr>
          <a:lstStyle/>
          <a:p>
            <a:r>
              <a:rPr lang="en-US" dirty="0"/>
              <a:t>As business and the IS discipline have changed, so too has the role of the IS professional.</a:t>
            </a:r>
          </a:p>
          <a:p>
            <a:r>
              <a:rPr lang="en-US" dirty="0"/>
              <a:t>Once considered a technical specialist, today the IS professional operates as an internal consultant to all functional areas of the organization, being knowledgeable about their needs and competent in bringing the power of information systems to bear throughout the entire organization.</a:t>
            </a:r>
          </a:p>
          <a:p>
            <a:r>
              <a:rPr lang="en-US" dirty="0"/>
              <a:t>The IS professional must view issues through a global perspective that encompasses the entire enterprise and the broader industry and business environment in which it operates.</a:t>
            </a:r>
          </a:p>
          <a:p>
            <a:endParaRPr lang="en-US" dirty="0"/>
          </a:p>
        </p:txBody>
      </p:sp>
    </p:spTree>
    <p:extLst>
      <p:ext uri="{BB962C8B-B14F-4D97-AF65-F5344CB8AC3E}">
        <p14:creationId xmlns:p14="http://schemas.microsoft.com/office/powerpoint/2010/main" val="31692704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Changing Role of the IS Professional</a:t>
            </a:r>
          </a:p>
        </p:txBody>
      </p:sp>
      <p:sp>
        <p:nvSpPr>
          <p:cNvPr id="3" name="Content Placeholder 2"/>
          <p:cNvSpPr>
            <a:spLocks noGrp="1"/>
          </p:cNvSpPr>
          <p:nvPr>
            <p:ph idx="1"/>
          </p:nvPr>
        </p:nvSpPr>
        <p:spPr/>
        <p:txBody>
          <a:bodyPr>
            <a:normAutofit lnSpcReduction="10000"/>
          </a:bodyPr>
          <a:lstStyle/>
          <a:p>
            <a:r>
              <a:rPr lang="en-US" dirty="0"/>
              <a:t>The scope of responsibilities of an IS professional today is not confined to just his or her organization but encompasses the entire ecosystem of employees, contractors, suppliers, customers, competitors, regulatory agencies, and other entities, no matter where they are located. </a:t>
            </a:r>
          </a:p>
          <a:p>
            <a:r>
              <a:rPr lang="en-US" dirty="0"/>
              <a:t>This broad scope of responsibilities creates a new challenge: how to help an organization survive in our highly interconnected, highly competitive global environment. In accepting that challenge, the IS professional plays a pivotal role in shaping the business itself and ensuring its success.</a:t>
            </a:r>
          </a:p>
        </p:txBody>
      </p:sp>
    </p:spTree>
    <p:extLst>
      <p:ext uri="{BB962C8B-B14F-4D97-AF65-F5344CB8AC3E}">
        <p14:creationId xmlns:p14="http://schemas.microsoft.com/office/powerpoint/2010/main" val="1837522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Changing Role of the IS Professional</a:t>
            </a:r>
          </a:p>
        </p:txBody>
      </p:sp>
      <p:sp>
        <p:nvSpPr>
          <p:cNvPr id="3" name="Content Placeholder 2"/>
          <p:cNvSpPr>
            <a:spLocks noGrp="1"/>
          </p:cNvSpPr>
          <p:nvPr>
            <p:ph idx="1"/>
          </p:nvPr>
        </p:nvSpPr>
        <p:spPr/>
        <p:txBody>
          <a:bodyPr>
            <a:normAutofit/>
          </a:bodyPr>
          <a:lstStyle/>
          <a:p>
            <a:r>
              <a:rPr lang="en-US" dirty="0"/>
              <a:t>To survive, businesses must strive for the highest level of customer satisfaction and loyalty through innovative products and services, competitive prices, and ever-improving product and service quality.</a:t>
            </a:r>
          </a:p>
          <a:p>
            <a:r>
              <a:rPr lang="en-US" dirty="0"/>
              <a:t>The IS professional assumes a critical role in determining the organization’s approach to both overall cost and quality performance.</a:t>
            </a:r>
          </a:p>
        </p:txBody>
      </p:sp>
    </p:spTree>
    <p:extLst>
      <p:ext uri="{BB962C8B-B14F-4D97-AF65-F5344CB8AC3E}">
        <p14:creationId xmlns:p14="http://schemas.microsoft.com/office/powerpoint/2010/main" val="18375223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 as a Field of Study</a:t>
            </a:r>
          </a:p>
        </p:txBody>
      </p:sp>
      <p:sp>
        <p:nvSpPr>
          <p:cNvPr id="3" name="Content Placeholder 2"/>
          <p:cNvSpPr>
            <a:spLocks noGrp="1"/>
          </p:cNvSpPr>
          <p:nvPr>
            <p:ph idx="1"/>
          </p:nvPr>
        </p:nvSpPr>
        <p:spPr/>
        <p:txBody>
          <a:bodyPr>
            <a:normAutofit fontScale="92500" lnSpcReduction="20000"/>
          </a:bodyPr>
          <a:lstStyle/>
          <a:p>
            <a:r>
              <a:rPr lang="en-US" dirty="0"/>
              <a:t>Developer as three of the top 20 best jobs for 2016 based on hiring demand, median salary, employment rate, future job prospects, stress level, and work– life balance.</a:t>
            </a:r>
          </a:p>
          <a:p>
            <a:r>
              <a:rPr lang="en-US" dirty="0"/>
              <a:t>The U.S. Bureau of Labor Statistics identified software developers, computer systems analysts, and computer support specialists as among the fastest growing occupations for the period 2012 and 2022. Clearly, the long-term job prospects for skilled and business-savvy information systems professionals is good. Employment of such workers is expected to grow faster than the average for all occupations through the year 2022. Upon graduation, IS graduates at many schools are among the highest paid of all business graduates.</a:t>
            </a:r>
          </a:p>
          <a:p>
            <a:endParaRPr lang="en-US" dirty="0"/>
          </a:p>
        </p:txBody>
      </p:sp>
    </p:spTree>
    <p:extLst>
      <p:ext uri="{BB962C8B-B14F-4D97-AF65-F5344CB8AC3E}">
        <p14:creationId xmlns:p14="http://schemas.microsoft.com/office/powerpoint/2010/main" val="8356562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Brief Contents</a:t>
            </a:r>
          </a:p>
        </p:txBody>
      </p:sp>
      <p:sp>
        <p:nvSpPr>
          <p:cNvPr id="3" name="Content Placeholder 2"/>
          <p:cNvSpPr>
            <a:spLocks noGrp="1"/>
          </p:cNvSpPr>
          <p:nvPr>
            <p:ph idx="1"/>
          </p:nvPr>
        </p:nvSpPr>
        <p:spPr/>
        <p:txBody>
          <a:bodyPr>
            <a:normAutofit fontScale="85000" lnSpcReduction="20000"/>
          </a:bodyPr>
          <a:lstStyle/>
          <a:p>
            <a:r>
              <a:rPr lang="en-US" b="1" dirty="0"/>
              <a:t> PART 1	</a:t>
            </a:r>
            <a:r>
              <a:rPr lang="en-US" dirty="0"/>
              <a:t>Information Systems in Perspective</a:t>
            </a:r>
          </a:p>
          <a:p>
            <a:pPr marL="966788" indent="-457200">
              <a:buFont typeface="Wingdings" panose="05000000000000000000" pitchFamily="2" charset="2"/>
              <a:buChar char="q"/>
            </a:pPr>
            <a:r>
              <a:rPr lang="en-US" dirty="0">
                <a:solidFill>
                  <a:srgbClr val="FF0000"/>
                </a:solidFill>
              </a:rPr>
              <a:t>Chapter 1</a:t>
            </a:r>
            <a:r>
              <a:rPr lang="en-US" dirty="0"/>
              <a:t>	An Introduction to Information Systems</a:t>
            </a:r>
          </a:p>
          <a:p>
            <a:pPr marL="966788" indent="-457200">
              <a:buFont typeface="Wingdings" panose="05000000000000000000" pitchFamily="2" charset="2"/>
              <a:buChar char="q"/>
            </a:pPr>
            <a:r>
              <a:rPr lang="en-US" dirty="0">
                <a:solidFill>
                  <a:srgbClr val="FF0000"/>
                </a:solidFill>
              </a:rPr>
              <a:t>Chapter 2</a:t>
            </a:r>
            <a:r>
              <a:rPr lang="en-US" dirty="0"/>
              <a:t>	Information Systems in Organizations	</a:t>
            </a:r>
          </a:p>
          <a:p>
            <a:r>
              <a:rPr lang="en-US" b="1" dirty="0"/>
              <a:t>PART 2	</a:t>
            </a:r>
            <a:r>
              <a:rPr lang="en-US" dirty="0"/>
              <a:t>Information Technology Concepts</a:t>
            </a:r>
          </a:p>
          <a:p>
            <a:pPr marL="1031875" indent="-515938">
              <a:buFont typeface="Wingdings" panose="05000000000000000000" pitchFamily="2" charset="2"/>
              <a:buChar char="q"/>
            </a:pPr>
            <a:r>
              <a:rPr lang="en-US" dirty="0">
                <a:solidFill>
                  <a:srgbClr val="FF0000"/>
                </a:solidFill>
              </a:rPr>
              <a:t>Chapter 3</a:t>
            </a:r>
            <a:r>
              <a:rPr lang="en-US" dirty="0"/>
              <a:t>	Hardware and Mobile Devices</a:t>
            </a:r>
          </a:p>
          <a:p>
            <a:pPr marL="1031875" indent="-515938">
              <a:buFont typeface="Wingdings" panose="05000000000000000000" pitchFamily="2" charset="2"/>
              <a:buChar char="q"/>
            </a:pPr>
            <a:r>
              <a:rPr lang="en-US" dirty="0">
                <a:solidFill>
                  <a:srgbClr val="FF0000"/>
                </a:solidFill>
              </a:rPr>
              <a:t>Chapter 4</a:t>
            </a:r>
            <a:r>
              <a:rPr lang="en-US" dirty="0"/>
              <a:t>	Software and Mobile Applications	</a:t>
            </a:r>
          </a:p>
          <a:p>
            <a:pPr marL="1031875" indent="-515938">
              <a:buFont typeface="Wingdings" panose="05000000000000000000" pitchFamily="2" charset="2"/>
              <a:buChar char="q"/>
            </a:pPr>
            <a:r>
              <a:rPr lang="en-US" dirty="0">
                <a:solidFill>
                  <a:srgbClr val="FF0000"/>
                </a:solidFill>
              </a:rPr>
              <a:t>Chapter 5</a:t>
            </a:r>
            <a:r>
              <a:rPr lang="en-US" dirty="0"/>
              <a:t>	Database Systems and Big Data</a:t>
            </a:r>
          </a:p>
          <a:p>
            <a:pPr marL="1031875" indent="-515938">
              <a:buFont typeface="Wingdings" panose="05000000000000000000" pitchFamily="2" charset="2"/>
              <a:buChar char="q"/>
            </a:pPr>
            <a:r>
              <a:rPr lang="en-US" dirty="0">
                <a:solidFill>
                  <a:srgbClr val="FF0000"/>
                </a:solidFill>
              </a:rPr>
              <a:t>Chapter 6</a:t>
            </a:r>
            <a:r>
              <a:rPr lang="en-US" dirty="0"/>
              <a:t>	Networks and Cloud Computing		</a:t>
            </a:r>
          </a:p>
          <a:p>
            <a:endParaRPr lang="en-US" dirty="0"/>
          </a:p>
        </p:txBody>
      </p:sp>
    </p:spTree>
    <p:extLst>
      <p:ext uri="{BB962C8B-B14F-4D97-AF65-F5344CB8AC3E}">
        <p14:creationId xmlns:p14="http://schemas.microsoft.com/office/powerpoint/2010/main" val="35849628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Brief Contents</a:t>
            </a:r>
          </a:p>
        </p:txBody>
      </p:sp>
      <p:sp>
        <p:nvSpPr>
          <p:cNvPr id="3" name="Content Placeholder 2"/>
          <p:cNvSpPr>
            <a:spLocks noGrp="1"/>
          </p:cNvSpPr>
          <p:nvPr>
            <p:ph idx="1"/>
          </p:nvPr>
        </p:nvSpPr>
        <p:spPr/>
        <p:txBody>
          <a:bodyPr>
            <a:normAutofit/>
          </a:bodyPr>
          <a:lstStyle/>
          <a:p>
            <a:r>
              <a:rPr lang="en-US" b="1" dirty="0"/>
              <a:t>PART 3	</a:t>
            </a:r>
            <a:r>
              <a:rPr lang="en-US" dirty="0"/>
              <a:t>Business Information Systems</a:t>
            </a:r>
          </a:p>
          <a:p>
            <a:pPr marL="398463" indent="-398463">
              <a:buFont typeface="Wingdings" panose="05000000000000000000" pitchFamily="2" charset="2"/>
              <a:buChar char="q"/>
            </a:pPr>
            <a:r>
              <a:rPr lang="en-US" dirty="0">
                <a:solidFill>
                  <a:srgbClr val="FF0000"/>
                </a:solidFill>
              </a:rPr>
              <a:t>Chapter 7</a:t>
            </a:r>
            <a:r>
              <a:rPr lang="en-US" dirty="0"/>
              <a:t>		Electronic and Mobile Commerce</a:t>
            </a:r>
          </a:p>
          <a:p>
            <a:pPr marL="398463" indent="-398463">
              <a:buFont typeface="Wingdings" panose="05000000000000000000" pitchFamily="2" charset="2"/>
              <a:buChar char="q"/>
            </a:pPr>
            <a:r>
              <a:rPr lang="en-US" dirty="0">
                <a:solidFill>
                  <a:srgbClr val="FF0000"/>
                </a:solidFill>
              </a:rPr>
              <a:t>Chapter 8</a:t>
            </a:r>
            <a:r>
              <a:rPr lang="en-US" dirty="0"/>
              <a:t>		Enterprise Systems	</a:t>
            </a:r>
          </a:p>
          <a:p>
            <a:pPr marL="398463" indent="-398463">
              <a:buFont typeface="Wingdings" panose="05000000000000000000" pitchFamily="2" charset="2"/>
              <a:buChar char="q"/>
            </a:pPr>
            <a:r>
              <a:rPr lang="en-US" dirty="0">
                <a:solidFill>
                  <a:srgbClr val="FF0000"/>
                </a:solidFill>
              </a:rPr>
              <a:t>Chapter 9</a:t>
            </a:r>
            <a:r>
              <a:rPr lang="en-US" dirty="0"/>
              <a:t>		Business Intelligence and Analytics	</a:t>
            </a:r>
          </a:p>
          <a:p>
            <a:pPr marL="398463" indent="-398463">
              <a:buFont typeface="Wingdings" panose="05000000000000000000" pitchFamily="2" charset="2"/>
              <a:buChar char="q"/>
            </a:pPr>
            <a:r>
              <a:rPr lang="en-US" dirty="0">
                <a:solidFill>
                  <a:srgbClr val="FF0000"/>
                </a:solidFill>
              </a:rPr>
              <a:t>Chapter 10 </a:t>
            </a:r>
            <a:r>
              <a:rPr lang="en-US" dirty="0"/>
              <a:t>	Knowledge Management and Specialized Information System	</a:t>
            </a:r>
          </a:p>
        </p:txBody>
      </p:sp>
    </p:spTree>
    <p:extLst>
      <p:ext uri="{BB962C8B-B14F-4D97-AF65-F5344CB8AC3E}">
        <p14:creationId xmlns:p14="http://schemas.microsoft.com/office/powerpoint/2010/main" val="15247961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7" name="image1.jpeg"/>
          <p:cNvPicPr/>
          <p:nvPr/>
        </p:nvPicPr>
        <p:blipFill>
          <a:blip r:embed="rId3" cstate="print"/>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E676059-3E30-4404-AA8B-DC6E2757CA3E}"/>
</file>

<file path=customXml/itemProps2.xml><?xml version="1.0" encoding="utf-8"?>
<ds:datastoreItem xmlns:ds="http://schemas.openxmlformats.org/officeDocument/2006/customXml" ds:itemID="{590C80FF-E5CB-4F74-B4EA-E12455E091F0}"/>
</file>

<file path=customXml/itemProps3.xml><?xml version="1.0" encoding="utf-8"?>
<ds:datastoreItem xmlns:ds="http://schemas.openxmlformats.org/officeDocument/2006/customXml" ds:itemID="{E56204A6-8A0A-4E13-872C-D2A90AE07E45}"/>
</file>

<file path=docProps/app.xml><?xml version="1.0" encoding="utf-8"?>
<Properties xmlns="http://schemas.openxmlformats.org/officeDocument/2006/extended-properties" xmlns:vt="http://schemas.openxmlformats.org/officeDocument/2006/docPropsVTypes">
  <TotalTime>495</TotalTime>
  <Words>1222</Words>
  <Application>Microsoft Office PowerPoint</Application>
  <PresentationFormat>Widescreen</PresentationFormat>
  <Paragraphs>67</Paragraphs>
  <Slides>18</Slides>
  <Notes>1</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18</vt:i4>
      </vt:variant>
    </vt:vector>
  </HeadingPairs>
  <TitlesOfParts>
    <vt:vector size="26" baseType="lpstr">
      <vt:lpstr>Alexandria</vt:lpstr>
      <vt:lpstr>Arial</vt:lpstr>
      <vt:lpstr>Calibri</vt:lpstr>
      <vt:lpstr>Calibri Light</vt:lpstr>
      <vt:lpstr>Times New Roman</vt:lpstr>
      <vt:lpstr>Wingdings</vt:lpstr>
      <vt:lpstr>Office Theme</vt:lpstr>
      <vt:lpstr>1_Office Theme</vt:lpstr>
      <vt:lpstr>PowerPoint Presentation</vt:lpstr>
      <vt:lpstr>What is Information Systems</vt:lpstr>
      <vt:lpstr>Preface</vt:lpstr>
      <vt:lpstr>Preface</vt:lpstr>
      <vt:lpstr>Preface</vt:lpstr>
      <vt:lpstr>Preface</vt:lpstr>
      <vt:lpstr>Preface</vt:lpstr>
      <vt:lpstr>IS Principles First, Where They Belong</vt:lpstr>
      <vt:lpstr>Goals of This Course</vt:lpstr>
      <vt:lpstr>IS Principles</vt:lpstr>
      <vt:lpstr>IS Principles</vt:lpstr>
      <vt:lpstr>Changing Role of the IS Professional</vt:lpstr>
      <vt:lpstr>Changing Role of the IS Professional</vt:lpstr>
      <vt:lpstr>Changing Role of the IS Professional</vt:lpstr>
      <vt:lpstr>IS as a Field of Study</vt:lpstr>
      <vt:lpstr>Brief Contents</vt:lpstr>
      <vt:lpstr>Brief Contents</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23</cp:revision>
  <dcterms:created xsi:type="dcterms:W3CDTF">2023-09-12T14:13:52Z</dcterms:created>
  <dcterms:modified xsi:type="dcterms:W3CDTF">2025-05-03T13:35:01Z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