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ink/ink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480" r:id="rId2"/>
    <p:sldId id="303" r:id="rId3"/>
    <p:sldId id="481" r:id="rId4"/>
    <p:sldId id="574" r:id="rId5"/>
    <p:sldId id="633" r:id="rId6"/>
    <p:sldId id="578" r:id="rId7"/>
    <p:sldId id="725" r:id="rId8"/>
    <p:sldId id="718" r:id="rId9"/>
    <p:sldId id="482" r:id="rId10"/>
    <p:sldId id="717" r:id="rId11"/>
    <p:sldId id="658" r:id="rId12"/>
    <p:sldId id="688" r:id="rId13"/>
    <p:sldId id="632" r:id="rId14"/>
    <p:sldId id="689" r:id="rId15"/>
    <p:sldId id="715" r:id="rId16"/>
    <p:sldId id="720" r:id="rId17"/>
    <p:sldId id="721" r:id="rId18"/>
    <p:sldId id="719" r:id="rId19"/>
    <p:sldId id="690" r:id="rId20"/>
    <p:sldId id="691" r:id="rId21"/>
    <p:sldId id="693" r:id="rId22"/>
    <p:sldId id="697" r:id="rId23"/>
    <p:sldId id="695" r:id="rId24"/>
    <p:sldId id="696" r:id="rId25"/>
    <p:sldId id="694" r:id="rId26"/>
    <p:sldId id="698" r:id="rId27"/>
    <p:sldId id="699" r:id="rId28"/>
    <p:sldId id="700" r:id="rId29"/>
    <p:sldId id="702" r:id="rId30"/>
    <p:sldId id="723" r:id="rId31"/>
    <p:sldId id="724" r:id="rId32"/>
    <p:sldId id="706" r:id="rId33"/>
    <p:sldId id="704" r:id="rId34"/>
    <p:sldId id="722" r:id="rId35"/>
    <p:sldId id="705" r:id="rId36"/>
    <p:sldId id="707" r:id="rId37"/>
    <p:sldId id="703" r:id="rId38"/>
    <p:sldId id="711" r:id="rId39"/>
    <p:sldId id="713" r:id="rId40"/>
    <p:sldId id="712" r:id="rId41"/>
    <p:sldId id="692" r:id="rId42"/>
    <p:sldId id="502" r:id="rId43"/>
    <p:sldId id="485" r:id="rId44"/>
    <p:sldId id="50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81"/>
            <p14:sldId id="574"/>
            <p14:sldId id="633"/>
            <p14:sldId id="578"/>
            <p14:sldId id="725"/>
            <p14:sldId id="718"/>
            <p14:sldId id="482"/>
            <p14:sldId id="717"/>
            <p14:sldId id="658"/>
            <p14:sldId id="688"/>
            <p14:sldId id="632"/>
            <p14:sldId id="689"/>
            <p14:sldId id="715"/>
            <p14:sldId id="720"/>
            <p14:sldId id="721"/>
            <p14:sldId id="719"/>
            <p14:sldId id="690"/>
            <p14:sldId id="691"/>
            <p14:sldId id="693"/>
            <p14:sldId id="697"/>
            <p14:sldId id="695"/>
            <p14:sldId id="696"/>
            <p14:sldId id="694"/>
            <p14:sldId id="698"/>
            <p14:sldId id="699"/>
            <p14:sldId id="700"/>
            <p14:sldId id="702"/>
            <p14:sldId id="723"/>
            <p14:sldId id="724"/>
            <p14:sldId id="706"/>
            <p14:sldId id="704"/>
            <p14:sldId id="722"/>
            <p14:sldId id="705"/>
            <p14:sldId id="707"/>
            <p14:sldId id="703"/>
            <p14:sldId id="711"/>
            <p14:sldId id="713"/>
            <p14:sldId id="712"/>
            <p14:sldId id="692"/>
            <p14:sldId id="502"/>
            <p14:sldId id="485"/>
            <p14:sldId id="501"/>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5B383"/>
    <a:srgbClr val="5F886B"/>
    <a:srgbClr val="1D8165"/>
    <a:srgbClr val="AA1711"/>
    <a:srgbClr val="CA2128"/>
    <a:srgbClr val="4E4F51"/>
    <a:srgbClr val="6DCBC3"/>
    <a:srgbClr val="2971AF"/>
    <a:srgbClr val="FFE699"/>
    <a:srgbClr val="FFD96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055" autoAdjust="0"/>
    <p:restoredTop sz="93738" autoAdjust="0"/>
  </p:normalViewPr>
  <p:slideViewPr>
    <p:cSldViewPr snapToGrid="0">
      <p:cViewPr varScale="1">
        <p:scale>
          <a:sx n="70" d="100"/>
          <a:sy n="70" d="100"/>
        </p:scale>
        <p:origin x="492" y="54"/>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44.20712" units="1/cm"/>
          <inkml:channelProperty channel="Y" name="resolution" value="44.39306" units="1/cm"/>
          <inkml:channelProperty channel="T" name="resolution" value="1" units="1/dev"/>
        </inkml:channelProperties>
      </inkml:inkSource>
      <inkml:timestamp xml:id="ts0" timeString="2024-05-27T09:01:01.131"/>
    </inkml:context>
    <inkml:brush xml:id="br0">
      <inkml:brushProperty name="width" value="0.05292" units="cm"/>
      <inkml:brushProperty name="height" value="0.05292" units="cm"/>
      <inkml:brushProperty name="color" value="#FF0000"/>
    </inkml:brush>
  </inkml:definitions>
  <inkml:trace contextRef="#ctx0" brushRef="#br0">31353 223 0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2024-11-20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SA" dirty="0"/>
          </a:p>
        </p:txBody>
      </p:sp>
      <p:sp>
        <p:nvSpPr>
          <p:cNvPr id="4" name="Slide Number Placeholder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7764055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2024-11-20</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2024-11-20</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2024-11-20</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2024-11-20</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2024-11-20</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2024-11-20</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2024-11-20</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2024-11-20</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2024-11-20</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2024-11-20</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2024-11-20</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2024-11-20</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15.xml"/><Relationship Id="rId6" Type="http://schemas.openxmlformats.org/officeDocument/2006/relationships/image" Target="../media/image11.gif"/><Relationship Id="rId5" Type="http://schemas.openxmlformats.org/officeDocument/2006/relationships/image" Target="../media/image10.jp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13.jpg"/><Relationship Id="rId4" Type="http://schemas.openxmlformats.org/officeDocument/2006/relationships/image" Target="../media/image12.jp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jpg"/><Relationship Id="rId1" Type="http://schemas.openxmlformats.org/officeDocument/2006/relationships/slideLayout" Target="../slideLayouts/slideLayout15.xml"/><Relationship Id="rId4" Type="http://schemas.openxmlformats.org/officeDocument/2006/relationships/image" Target="../media/image10.jpg"/></Relationships>
</file>

<file path=ppt/slides/_rels/slide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3.png"/><Relationship Id="rId1" Type="http://schemas.openxmlformats.org/officeDocument/2006/relationships/slideLayout" Target="../slideLayouts/slideLayout14.xml"/><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6.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6.jp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9.jp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25.png"/><Relationship Id="rId5" Type="http://schemas.openxmlformats.org/officeDocument/2006/relationships/image" Target="../media/image24.jpeg"/><Relationship Id="rId4" Type="http://schemas.openxmlformats.org/officeDocument/2006/relationships/image" Target="../media/image23.jpe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16.jpg"/></Relationships>
</file>

<file path=ppt/slides/_rels/slide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6.jpg"/><Relationship Id="rId4" Type="http://schemas.openxmlformats.org/officeDocument/2006/relationships/image" Target="../media/image16.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7.png"/><Relationship Id="rId4" Type="http://schemas.openxmlformats.org/officeDocument/2006/relationships/image" Target="../media/image26.jpg"/></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8.jp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8.jp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8.jp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28.jpg"/><Relationship Id="rId4" Type="http://schemas.openxmlformats.org/officeDocument/2006/relationships/image" Target="../media/image16.jp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29.jpe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0.jp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1.jp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2.jpg"/></Relationships>
</file>

<file path=ppt/slides/_rels/slide3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3.jpg"/></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3.jpg"/></Relationships>
</file>

<file path=ppt/slides/_rels/slide3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4.png"/></Relationships>
</file>

<file path=ppt/slides/_rels/slide3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5.jpg"/></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9.png"/></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0.jpeg"/></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32.jp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1.png"/></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5" Type="http://schemas.openxmlformats.org/officeDocument/2006/relationships/image" Target="../media/image43.jpg"/><Relationship Id="rId4" Type="http://schemas.openxmlformats.org/officeDocument/2006/relationships/image" Target="../media/image42.jpeg"/></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3.jpg"/></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5.xml"/><Relationship Id="rId4" Type="http://schemas.openxmlformats.org/officeDocument/2006/relationships/image" Target="../media/image44.jpeg"/></Relationships>
</file>

<file path=ppt/slides/_rels/slide42.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3.png"/><Relationship Id="rId1" Type="http://schemas.openxmlformats.org/officeDocument/2006/relationships/slideLayout" Target="../slideLayouts/slideLayout15.xml"/><Relationship Id="rId4" Type="http://schemas.openxmlformats.org/officeDocument/2006/relationships/image" Target="../media/image32.emf"/></Relationships>
</file>

<file path=ppt/slides/_rels/slide44.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7" Type="http://schemas.openxmlformats.org/officeDocument/2006/relationships/image" Target="../media/image7.svg"/><Relationship Id="rId2" Type="http://schemas.openxmlformats.org/officeDocument/2006/relationships/image" Target="../media/image46.jpeg"/><Relationship Id="rId1" Type="http://schemas.openxmlformats.org/officeDocument/2006/relationships/slideLayout" Target="../slideLayouts/slideLayout16.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a:t>
            </a:r>
            <a:r>
              <a:rPr lang="en-US" sz="2400" dirty="0" err="1" smtClean="0">
                <a:latin typeface="Times New Roman" panose="02020603050405020304" pitchFamily="18" charset="0"/>
                <a:cs typeface="Times New Roman" panose="02020603050405020304" pitchFamily="18" charset="0"/>
              </a:rPr>
              <a:t>Amera</a:t>
            </a:r>
            <a:r>
              <a:rPr lang="en-US" sz="2400" dirty="0" smtClean="0">
                <a:latin typeface="Times New Roman" panose="02020603050405020304" pitchFamily="18" charset="0"/>
                <a:cs typeface="Times New Roman" panose="02020603050405020304" pitchFamily="18" charset="0"/>
              </a:rPr>
              <a:t> A. </a:t>
            </a:r>
            <a:r>
              <a:rPr lang="en-US" sz="2400" dirty="0" err="1" smtClean="0">
                <a:latin typeface="Times New Roman" panose="02020603050405020304" pitchFamily="18" charset="0"/>
                <a:cs typeface="Times New Roman" panose="02020603050405020304" pitchFamily="18" charset="0"/>
              </a:rPr>
              <a:t>Soliman</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194617" y="2591583"/>
            <a:ext cx="6728088" cy="954107"/>
          </a:xfrm>
          <a:prstGeom prst="rect">
            <a:avLst/>
          </a:prstGeom>
          <a:noFill/>
        </p:spPr>
        <p:txBody>
          <a:bodyPr wrap="square" rtlCol="0">
            <a:spAutoFit/>
          </a:bodyPr>
          <a:lstStyle/>
          <a:p>
            <a:r>
              <a:rPr lang="ar-SA" sz="2400" b="1" dirty="0">
                <a:solidFill>
                  <a:srgbClr val="00B0F0"/>
                </a:solidFill>
                <a:latin typeface="Alexandria ExtraBold" pitchFamily="2" charset="-78"/>
                <a:cs typeface="Alexandria ExtraBold" pitchFamily="2" charset="-78"/>
              </a:rPr>
              <a:t>الإعلان الصحفي والتسويق </a:t>
            </a:r>
            <a:r>
              <a:rPr lang="ar-SA" sz="2400" b="1" dirty="0" smtClean="0">
                <a:solidFill>
                  <a:srgbClr val="00B0F0"/>
                </a:solidFill>
                <a:latin typeface="Alexandria ExtraBold" pitchFamily="2" charset="-78"/>
                <a:cs typeface="Alexandria ExtraBold" pitchFamily="2" charset="-78"/>
              </a:rPr>
              <a:t>الرقمي</a:t>
            </a:r>
          </a:p>
          <a:p>
            <a:endParaRPr lang="en-US" sz="1400" b="1" dirty="0">
              <a:solidFill>
                <a:srgbClr val="00B0F0"/>
              </a:solidFill>
              <a:latin typeface="Times New Roman" panose="02020603050405020304" pitchFamily="18" charset="0"/>
              <a:cs typeface="Times New Roman" panose="02020603050405020304" pitchFamily="18" charset="0"/>
            </a:endParaRPr>
          </a:p>
          <a:p>
            <a:r>
              <a:rPr lang="en-US" b="1" dirty="0" smtClean="0">
                <a:solidFill>
                  <a:srgbClr val="C00000"/>
                </a:solidFill>
                <a:latin typeface="Alexandria ExtraBold" pitchFamily="2" charset="-78"/>
                <a:ea typeface="Calibri" panose="020F0502020204030204" pitchFamily="34" charset="0"/>
                <a:cs typeface="Alexandria ExtraBold" pitchFamily="2" charset="-78"/>
              </a:rPr>
              <a:t>Journalism Advertising </a:t>
            </a:r>
            <a:r>
              <a:rPr lang="en-US" b="1" dirty="0">
                <a:solidFill>
                  <a:srgbClr val="C00000"/>
                </a:solidFill>
                <a:latin typeface="Alexandria ExtraBold" pitchFamily="2" charset="-78"/>
                <a:ea typeface="Calibri" panose="020F0502020204030204" pitchFamily="34" charset="0"/>
                <a:cs typeface="Alexandria ExtraBold" pitchFamily="2" charset="-78"/>
              </a:rPr>
              <a:t>and </a:t>
            </a:r>
            <a:r>
              <a:rPr lang="en-US" b="1" smtClean="0">
                <a:solidFill>
                  <a:srgbClr val="C00000"/>
                </a:solidFill>
                <a:latin typeface="Alexandria ExtraBold" pitchFamily="2" charset="-78"/>
                <a:ea typeface="Calibri" panose="020F0502020204030204" pitchFamily="34" charset="0"/>
                <a:cs typeface="Alexandria ExtraBold" pitchFamily="2" charset="-78"/>
              </a:rPr>
              <a:t>Digital Marketing</a:t>
            </a:r>
            <a:endParaRPr lang="ar-EG" b="1" dirty="0">
              <a:solidFill>
                <a:srgbClr val="C00000"/>
              </a:solidFill>
              <a:latin typeface="Alexandria ExtraBold" pitchFamily="2" charset="-78"/>
              <a:ea typeface="Calibri" panose="020F0502020204030204" pitchFamily="34" charset="0"/>
              <a:cs typeface="Alexandria ExtraBold"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a:t>
            </a:r>
            <a:r>
              <a:rPr lang="en-US" sz="2800" b="1" dirty="0" smtClean="0">
                <a:solidFill>
                  <a:schemeClr val="bg1"/>
                </a:solidFill>
                <a:latin typeface="Times New Roman" panose="02020603050405020304" pitchFamily="18" charset="0"/>
                <a:cs typeface="Times New Roman" panose="02020603050405020304" pitchFamily="18" charset="0"/>
              </a:rPr>
              <a:t>8</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8" y="5104240"/>
            <a:ext cx="3726537" cy="677108"/>
          </a:xfrm>
          <a:prstGeom prst="rect">
            <a:avLst/>
          </a:prstGeom>
          <a:noFill/>
        </p:spPr>
        <p:txBody>
          <a:bodyPr wrap="square" rtlCol="0">
            <a:spAutoFit/>
          </a:bodyPr>
          <a:lstStyle/>
          <a:p>
            <a:r>
              <a:rPr lang="en-US" b="1" dirty="0" smtClean="0"/>
              <a:t>DGM233</a:t>
            </a:r>
            <a:endParaRPr lang="en-US" dirty="0"/>
          </a:p>
          <a:p>
            <a:r>
              <a:rPr lang="ar-SA" sz="2000" dirty="0" smtClean="0">
                <a:latin typeface="Times New Roman" panose="02020603050405020304" pitchFamily="18" charset="0"/>
                <a:cs typeface="Times New Roman" panose="02020603050405020304" pitchFamily="18" charset="0"/>
              </a:rPr>
              <a:t>الإعلان الصحفي والتسويق الرقمي</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991367" y="2943099"/>
            <a:ext cx="4661393" cy="1200329"/>
          </a:xfrm>
          <a:prstGeom prst="rect">
            <a:avLst/>
          </a:prstGeom>
          <a:noFill/>
        </p:spPr>
        <p:txBody>
          <a:bodyPr wrap="square" rtlCol="0">
            <a:spAutoFit/>
          </a:bodyPr>
          <a:lstStyle/>
          <a:p>
            <a:pPr algn="ctr" rtl="1"/>
            <a:r>
              <a:rPr lang="ar-SA" sz="4400" b="1" dirty="0" smtClean="0">
                <a:solidFill>
                  <a:srgbClr val="00B0F0"/>
                </a:solidFill>
                <a:latin typeface="Times New Roman" panose="02020603050405020304" pitchFamily="18" charset="0"/>
                <a:cs typeface="Times New Roman" panose="02020603050405020304" pitchFamily="18" charset="0"/>
              </a:rPr>
              <a:t>التسويق الرقمي</a:t>
            </a:r>
          </a:p>
          <a:p>
            <a:pPr algn="ctr" rtl="1"/>
            <a:r>
              <a:rPr lang="ar-SA" sz="2800" b="1" dirty="0" smtClean="0">
                <a:solidFill>
                  <a:srgbClr val="00B0F0"/>
                </a:solidFill>
                <a:latin typeface="Times New Roman" panose="02020603050405020304" pitchFamily="18" charset="0"/>
                <a:cs typeface="Times New Roman" panose="02020603050405020304" pitchFamily="18" charset="0"/>
              </a:rPr>
              <a:t>(الخصائص والأهداف والاستراتيجيات)</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8</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2957861" cy="707886"/>
          </a:xfrm>
          <a:prstGeom prst="rect">
            <a:avLst/>
          </a:prstGeom>
          <a:noFill/>
        </p:spPr>
        <p:txBody>
          <a:bodyPr wrap="none" rtlCol="0">
            <a:spAutoFit/>
          </a:bodyPr>
          <a:lstStyle/>
          <a:p>
            <a:r>
              <a:rPr lang="en-US" sz="2000" b="1" dirty="0"/>
              <a:t>DGM </a:t>
            </a:r>
            <a:r>
              <a:rPr lang="en-US" sz="2000" b="1" dirty="0" smtClean="0"/>
              <a:t>223</a:t>
            </a:r>
            <a:endParaRPr lang="en-US" sz="2000" dirty="0"/>
          </a:p>
          <a:p>
            <a:r>
              <a:rPr lang="ar-SA" sz="2000" dirty="0" smtClean="0">
                <a:latin typeface="Times New Roman" panose="02020603050405020304" pitchFamily="18" charset="0"/>
                <a:cs typeface="Times New Roman" panose="02020603050405020304" pitchFamily="18" charset="0"/>
              </a:rPr>
              <a:t>الإعلان </a:t>
            </a:r>
            <a:r>
              <a:rPr lang="ar-SA" sz="2000" dirty="0">
                <a:latin typeface="Times New Roman" panose="02020603050405020304" pitchFamily="18" charset="0"/>
                <a:cs typeface="Times New Roman" panose="02020603050405020304" pitchFamily="18" charset="0"/>
              </a:rPr>
              <a:t>الصحفي والتسويق </a:t>
            </a:r>
            <a:r>
              <a:rPr lang="ar-SA" sz="2000" dirty="0" smtClean="0">
                <a:latin typeface="Times New Roman" panose="02020603050405020304" pitchFamily="18" charset="0"/>
                <a:cs typeface="Times New Roman" panose="02020603050405020304" pitchFamily="18" charset="0"/>
              </a:rPr>
              <a:t>الرقمي</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Amera</a:t>
            </a:r>
            <a:r>
              <a:rPr lang="en-US" sz="2800" b="1" dirty="0" smtClean="0">
                <a:solidFill>
                  <a:srgbClr val="00B0F0"/>
                </a:solidFill>
                <a:latin typeface="Times New Roman" panose="02020603050405020304" pitchFamily="18" charset="0"/>
                <a:cs typeface="Times New Roman" panose="02020603050405020304" pitchFamily="18" charset="0"/>
              </a:rPr>
              <a:t> A. </a:t>
            </a:r>
            <a:r>
              <a:rPr lang="en-US" sz="2800" b="1" dirty="0" err="1" smtClean="0">
                <a:solidFill>
                  <a:srgbClr val="00B0F0"/>
                </a:solidFill>
                <a:latin typeface="Times New Roman" panose="02020603050405020304" pitchFamily="18" charset="0"/>
                <a:cs typeface="Times New Roman" panose="02020603050405020304" pitchFamily="18" charset="0"/>
              </a:rPr>
              <a:t>Soliman</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7"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985327" y="2713703"/>
            <a:ext cx="3040984" cy="2521974"/>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368772" y="2315497"/>
            <a:ext cx="3259332" cy="2626408"/>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hqprint">
            <a:extLst>
              <a:ext uri="{28A0092B-C50C-407E-A947-70E740481C1C}">
                <a14:useLocalDpi xmlns:a14="http://schemas.microsoft.com/office/drawing/2010/main" val="0"/>
              </a:ext>
            </a:extLst>
          </a:blip>
          <a:srcRect t="8679" b="8679"/>
          <a:stretch>
            <a:fillRect/>
          </a:stretch>
        </p:blipFill>
        <p:spPr>
          <a:xfrm>
            <a:off x="132411" y="1353955"/>
            <a:ext cx="5927195" cy="5022548"/>
          </a:xfrm>
        </p:spPr>
      </p:pic>
      <p:sp>
        <p:nvSpPr>
          <p:cNvPr id="11" name="Rectangle 10">
            <a:extLst>
              <a:ext uri="{FF2B5EF4-FFF2-40B4-BE49-F238E27FC236}">
                <a16:creationId xmlns:a16="http://schemas.microsoft.com/office/drawing/2014/main" id="{5A075604-73CD-4507-8013-424F369DFDEB}"/>
              </a:ext>
            </a:extLst>
          </p:cNvPr>
          <p:cNvSpPr/>
          <p:nvPr/>
        </p:nvSpPr>
        <p:spPr>
          <a:xfrm>
            <a:off x="7045236" y="323880"/>
            <a:ext cx="1077046" cy="76927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flipV="1">
            <a:off x="50759" y="762080"/>
            <a:ext cx="6979628" cy="45719"/>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0C0"/>
              </a:solidFill>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7005587" y="341022"/>
            <a:ext cx="1116793" cy="707886"/>
          </a:xfrm>
          <a:prstGeom prst="rect">
            <a:avLst/>
          </a:prstGeom>
          <a:noFill/>
        </p:spPr>
        <p:txBody>
          <a:bodyPr wrap="square" rtlCol="0">
            <a:spAutoFit/>
          </a:bodyPr>
          <a:lstStyle/>
          <a:p>
            <a:pPr algn="ctr"/>
            <a:r>
              <a:rPr lang="en-US" sz="2000" b="1" dirty="0">
                <a:solidFill>
                  <a:schemeClr val="bg1"/>
                </a:solidFill>
                <a:latin typeface="Times New Roman" panose="02020603050405020304" pitchFamily="18" charset="0"/>
                <a:cs typeface="Times New Roman" panose="02020603050405020304" pitchFamily="18" charset="0"/>
              </a:rPr>
              <a:t>Lecture No : </a:t>
            </a:r>
            <a:r>
              <a:rPr lang="en-US" sz="2000" b="1" dirty="0" smtClean="0">
                <a:solidFill>
                  <a:schemeClr val="bg1"/>
                </a:solidFill>
                <a:latin typeface="Times New Roman" panose="02020603050405020304" pitchFamily="18" charset="0"/>
                <a:cs typeface="Times New Roman" panose="02020603050405020304" pitchFamily="18" charset="0"/>
              </a:rPr>
              <a:t>8 </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023"/>
            <a:ext cx="1963162" cy="916662"/>
          </a:xfrm>
          <a:prstGeom prst="rect">
            <a:avLst/>
          </a:prstGeom>
        </p:spPr>
      </p:pic>
      <p:sp>
        <p:nvSpPr>
          <p:cNvPr id="14" name="Rectangle 13">
            <a:extLst>
              <a:ext uri="{FF2B5EF4-FFF2-40B4-BE49-F238E27FC236}">
                <a16:creationId xmlns:a16="http://schemas.microsoft.com/office/drawing/2014/main" id="{9FA3F187-A568-4AEE-8C8D-9760BCD0B159}"/>
              </a:ext>
            </a:extLst>
          </p:cNvPr>
          <p:cNvSpPr/>
          <p:nvPr/>
        </p:nvSpPr>
        <p:spPr>
          <a:xfrm>
            <a:off x="6059606" y="2158681"/>
            <a:ext cx="5299163" cy="4010613"/>
          </a:xfrm>
          <a:prstGeom prst="rect">
            <a:avLst/>
          </a:pr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519113" lvl="0" indent="-342900" algn="r" rtl="1">
              <a:lnSpc>
                <a:spcPct val="150000"/>
              </a:lnSpc>
              <a:buFont typeface="Wingdings" panose="05000000000000000000" pitchFamily="2" charset="2"/>
              <a:buChar char="ü"/>
            </a:pPr>
            <a:r>
              <a:rPr lang="ar-SA" sz="2000" b="1" dirty="0" smtClean="0">
                <a:solidFill>
                  <a:srgbClr val="002060"/>
                </a:solidFill>
                <a:latin typeface="Alexandria ExtraBold" pitchFamily="2" charset="-78"/>
                <a:ea typeface="Calibri" panose="020F0502020204030204" pitchFamily="34" charset="0"/>
                <a:cs typeface="Alexandria ExtraBold" pitchFamily="2" charset="-78"/>
              </a:rPr>
              <a:t>تمهيد</a:t>
            </a:r>
            <a:endParaRPr lang="ar-EG" sz="24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L="519113" indent="-342900" algn="r" rtl="1">
              <a:lnSpc>
                <a:spcPct val="150000"/>
              </a:lnSpc>
              <a:buFont typeface="Wingdings" panose="05000000000000000000" pitchFamily="2" charset="2"/>
              <a:buChar char="ü"/>
            </a:pPr>
            <a:r>
              <a:rPr lang="ar-SA" b="1" dirty="0" smtClean="0">
                <a:solidFill>
                  <a:srgbClr val="002060"/>
                </a:solidFill>
                <a:latin typeface="Alexandria ExtraBold" pitchFamily="2" charset="-78"/>
                <a:ea typeface="Calibri" panose="020F0502020204030204" pitchFamily="34" charset="0"/>
                <a:cs typeface="Alexandria ExtraBold" pitchFamily="2" charset="-78"/>
              </a:rPr>
              <a:t>التسويق الرقمي</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b="1" dirty="0">
                <a:solidFill>
                  <a:srgbClr val="002060"/>
                </a:solidFill>
                <a:latin typeface="Alexandria ExtraBold" pitchFamily="2" charset="-78"/>
                <a:ea typeface="Calibri" panose="020F0502020204030204" pitchFamily="34" charset="0"/>
                <a:cs typeface="Alexandria ExtraBold" pitchFamily="2" charset="-78"/>
              </a:rPr>
              <a:t>ماهية </a:t>
            </a:r>
            <a:r>
              <a:rPr lang="ar-SA" b="1" dirty="0" smtClean="0">
                <a:solidFill>
                  <a:srgbClr val="002060"/>
                </a:solidFill>
                <a:latin typeface="Alexandria ExtraBold" pitchFamily="2" charset="-78"/>
                <a:ea typeface="Calibri" panose="020F0502020204030204" pitchFamily="34" charset="0"/>
                <a:cs typeface="Alexandria ExtraBold" pitchFamily="2" charset="-78"/>
              </a:rPr>
              <a:t>التسويق الرقمي وخصائصه</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b="1" dirty="0" smtClean="0">
                <a:solidFill>
                  <a:srgbClr val="002060"/>
                </a:solidFill>
                <a:latin typeface="Alexandria ExtraBold" pitchFamily="2" charset="-78"/>
                <a:ea typeface="Calibri" panose="020F0502020204030204" pitchFamily="34" charset="0"/>
                <a:cs typeface="Alexandria ExtraBold" pitchFamily="2" charset="-78"/>
              </a:rPr>
              <a:t>مبادئ التسويق الرقمي وأهدافه</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b="1" dirty="0" smtClean="0">
                <a:solidFill>
                  <a:srgbClr val="002060"/>
                </a:solidFill>
                <a:latin typeface="Alexandria ExtraBold" pitchFamily="2" charset="-78"/>
                <a:ea typeface="Calibri" panose="020F0502020204030204" pitchFamily="34" charset="0"/>
                <a:cs typeface="Alexandria ExtraBold" pitchFamily="2" charset="-78"/>
              </a:rPr>
              <a:t>استراتيجيات التسويق الرقمي</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914400" indent="-231775" algn="r" rtl="1">
              <a:lnSpc>
                <a:spcPct val="150000"/>
              </a:lnSpc>
              <a:buFont typeface="Wingdings" panose="05000000000000000000" pitchFamily="2" charset="2"/>
              <a:buChar char="§"/>
              <a:tabLst>
                <a:tab pos="968375" algn="l"/>
              </a:tabLst>
            </a:pPr>
            <a:r>
              <a:rPr lang="ar-SA" b="1" dirty="0" smtClean="0">
                <a:solidFill>
                  <a:srgbClr val="002060"/>
                </a:solidFill>
                <a:latin typeface="Alexandria ExtraBold" pitchFamily="2" charset="-78"/>
                <a:ea typeface="Calibri" panose="020F0502020204030204" pitchFamily="34" charset="0"/>
                <a:cs typeface="Alexandria ExtraBold" pitchFamily="2" charset="-78"/>
              </a:rPr>
              <a:t>أنواع التسويق الرقمي</a:t>
            </a:r>
            <a:endParaRPr lang="ar-SA" b="1" dirty="0">
              <a:solidFill>
                <a:srgbClr val="002060"/>
              </a:solidFill>
              <a:latin typeface="Alexandria ExtraBold" pitchFamily="2" charset="-78"/>
              <a:ea typeface="Calibri" panose="020F0502020204030204" pitchFamily="34" charset="0"/>
              <a:cs typeface="Alexandria ExtraBold" pitchFamily="2" charset="-78"/>
            </a:endParaRPr>
          </a:p>
          <a:p>
            <a:pPr marL="573088" indent="-395288"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خاتمة</a:t>
            </a:r>
            <a:endParaRPr lang="ar-SA" sz="2000" b="1" dirty="0">
              <a:solidFill>
                <a:srgbClr val="002060"/>
              </a:solidFill>
              <a:latin typeface="Alexandria ExtraBold" pitchFamily="2" charset="-78"/>
              <a:ea typeface="Calibri" panose="020F0502020204030204" pitchFamily="34" charset="0"/>
              <a:cs typeface="Alexandria ExtraBold" pitchFamily="2" charset="-78"/>
            </a:endParaRPr>
          </a:p>
          <a:p>
            <a:pPr marL="573088" indent="-395288" algn="r" rtl="1">
              <a:lnSpc>
                <a:spcPct val="150000"/>
              </a:lnSpc>
              <a:spcAft>
                <a:spcPts val="800"/>
              </a:spcAft>
              <a:buFont typeface="Wingdings" panose="05000000000000000000" pitchFamily="2" charset="2"/>
              <a:buChar char="ü"/>
            </a:pPr>
            <a:r>
              <a:rPr lang="ar-EG" sz="2000" b="1" dirty="0" smtClean="0">
                <a:solidFill>
                  <a:srgbClr val="002060"/>
                </a:solidFill>
                <a:latin typeface="Alexandria ExtraBold" pitchFamily="2" charset="-78"/>
                <a:ea typeface="Calibri" panose="020F0502020204030204" pitchFamily="34" charset="0"/>
                <a:cs typeface="Alexandria ExtraBold" pitchFamily="2" charset="-78"/>
              </a:rPr>
              <a:t>المراجع</a:t>
            </a:r>
            <a:endParaRPr lang="en-US" sz="2000" b="1" dirty="0">
              <a:solidFill>
                <a:srgbClr val="002060"/>
              </a:solidFill>
              <a:latin typeface="Alexandria ExtraBold" pitchFamily="2" charset="-78"/>
              <a:ea typeface="Calibri" panose="020F0502020204030204" pitchFamily="34" charset="0"/>
              <a:cs typeface="Alexandria ExtraBold" pitchFamily="2" charset="-78"/>
            </a:endParaRPr>
          </a:p>
        </p:txBody>
      </p:sp>
      <p:sp>
        <p:nvSpPr>
          <p:cNvPr id="12" name="Rectangle: Rounded Corners 11">
            <a:extLst>
              <a:ext uri="{FF2B5EF4-FFF2-40B4-BE49-F238E27FC236}">
                <a16:creationId xmlns:a16="http://schemas.microsoft.com/office/drawing/2014/main" id="{82DB72EC-5150-4CFA-8CC4-49C49CEDC14F}"/>
              </a:ext>
            </a:extLst>
          </p:cNvPr>
          <p:cNvSpPr/>
          <p:nvPr/>
        </p:nvSpPr>
        <p:spPr>
          <a:xfrm>
            <a:off x="9530454" y="1373586"/>
            <a:ext cx="2084542" cy="661759"/>
          </a:xfrm>
          <a:prstGeom prst="round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SA" sz="2400" dirty="0" smtClean="0">
                <a:latin typeface="Alexandria SemiBold" pitchFamily="2" charset="-78"/>
                <a:cs typeface="Alexandria SemiBold" pitchFamily="2" charset="-78"/>
              </a:rPr>
              <a:t>الموضوعات</a:t>
            </a:r>
            <a:endParaRPr lang="ar-EG" sz="24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Tree>
    <p:extLst>
      <p:ext uri="{BB962C8B-B14F-4D97-AF65-F5344CB8AC3E}">
        <p14:creationId xmlns:p14="http://schemas.microsoft.com/office/powerpoint/2010/main" val="2230794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25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P spid="1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14976" y="1601121"/>
            <a:ext cx="9135316" cy="4591463"/>
          </a:xfrm>
          <a:prstGeom prst="roundRect">
            <a:avLst>
              <a:gd name="adj" fmla="val 6140"/>
            </a:avLst>
          </a:prstGeom>
          <a:solidFill>
            <a:srgbClr val="2971AF"/>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Picture 2"/>
          <p:cNvPicPr>
            <a:picLocks noChangeAspect="1"/>
          </p:cNvPicPr>
          <p:nvPr/>
        </p:nvPicPr>
        <p:blipFill rotWithShape="1">
          <a:blip r:embed="rId3">
            <a:extLst>
              <a:ext uri="{28A0092B-C50C-407E-A947-70E740481C1C}">
                <a14:useLocalDpi xmlns:a14="http://schemas.microsoft.com/office/drawing/2010/main" val="0"/>
              </a:ext>
            </a:extLst>
          </a:blip>
          <a:srcRect l="10411" t="10547" r="10447" b="7662"/>
          <a:stretch/>
        </p:blipFill>
        <p:spPr>
          <a:xfrm>
            <a:off x="1592826" y="1929628"/>
            <a:ext cx="8492870" cy="4121603"/>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7874" y="7720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91695" y="812663"/>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99745" y="106847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42951" y="1171948"/>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8" name="Picture 7"/>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68619" t="59901" r="8769"/>
          <a:stretch/>
        </p:blipFill>
        <p:spPr>
          <a:xfrm>
            <a:off x="-411706" y="5011703"/>
            <a:ext cx="2084214" cy="2079056"/>
          </a:xfrm>
          <a:prstGeom prst="rect">
            <a:avLst/>
          </a:prstGeom>
        </p:spPr>
      </p:pic>
      <p:pic>
        <p:nvPicPr>
          <p:cNvPr id="16" name="Picture 15"/>
          <p:cNvPicPr>
            <a:picLocks noChangeAspect="1"/>
          </p:cNvPicPr>
          <p:nvPr/>
        </p:nvPicPr>
        <p:blipFill>
          <a:blip r:embed="rId6"/>
          <a:srcRect/>
          <a:stretch>
            <a:fillRect/>
          </a:stretch>
        </p:blipFill>
        <p:spPr>
          <a:xfrm>
            <a:off x="1372308" y="1869787"/>
            <a:ext cx="1146848" cy="979257"/>
          </a:xfrm>
          <a:prstGeom prst="rect">
            <a:avLst/>
          </a:prstGeom>
        </p:spPr>
      </p:pic>
    </p:spTree>
    <p:extLst>
      <p:ext uri="{BB962C8B-B14F-4D97-AF65-F5344CB8AC3E}">
        <p14:creationId xmlns:p14="http://schemas.microsoft.com/office/powerpoint/2010/main" val="2491278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5" name="Rectangle: Rounded Corners 24">
            <a:extLst>
              <a:ext uri="{FF2B5EF4-FFF2-40B4-BE49-F238E27FC236}">
                <a16:creationId xmlns:a16="http://schemas.microsoft.com/office/drawing/2014/main" id="{2BC869EB-5623-4AA1-9123-4AF9DF916049}"/>
              </a:ext>
            </a:extLst>
          </p:cNvPr>
          <p:cNvSpPr/>
          <p:nvPr/>
        </p:nvSpPr>
        <p:spPr>
          <a:xfrm>
            <a:off x="1005841" y="2174957"/>
            <a:ext cx="9939664" cy="3980183"/>
          </a:xfrm>
          <a:prstGeom prst="roundRect">
            <a:avLst>
              <a:gd name="adj" fmla="val 6140"/>
            </a:avLst>
          </a:prstGeom>
          <a:solidFill>
            <a:schemeClr val="accent4">
              <a:lumMod val="20000"/>
              <a:lumOff val="8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3" name="Picture 2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3918" t="34181" r="8097" b="8059"/>
          <a:stretch/>
        </p:blipFill>
        <p:spPr>
          <a:xfrm>
            <a:off x="1114341" y="2627042"/>
            <a:ext cx="7469243" cy="3431771"/>
          </a:xfrm>
          <a:prstGeom prst="rect">
            <a:avLst/>
          </a:prstGeom>
          <a:ln>
            <a:noFill/>
          </a:ln>
          <a:effectLst>
            <a:outerShdw blurRad="292100" dist="139700" dir="2700000" algn="tl" rotWithShape="0">
              <a:srgbClr val="333333">
                <a:alpha val="65000"/>
              </a:srgbClr>
            </a:outerShdw>
          </a:effectLst>
        </p:spPr>
      </p:pic>
      <p:sp>
        <p:nvSpPr>
          <p:cNvPr id="5" name="Rectangle 4">
            <a:extLst>
              <a:ext uri="{FF2B5EF4-FFF2-40B4-BE49-F238E27FC236}">
                <a16:creationId xmlns:a16="http://schemas.microsoft.com/office/drawing/2014/main" id="{3985EAE6-BFA6-766D-A032-077E4DCB399E}"/>
              </a:ext>
            </a:extLst>
          </p:cNvPr>
          <p:cNvSpPr/>
          <p:nvPr/>
        </p:nvSpPr>
        <p:spPr>
          <a:xfrm>
            <a:off x="3145531" y="126683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277341" y="1320784"/>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303443" y="150694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2" name="Rectangle 21"/>
          <p:cNvSpPr/>
          <p:nvPr/>
        </p:nvSpPr>
        <p:spPr>
          <a:xfrm>
            <a:off x="1114342" y="1762270"/>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l="50035" t="15325" r="2166" b="15820"/>
          <a:stretch/>
        </p:blipFill>
        <p:spPr>
          <a:xfrm>
            <a:off x="8570793" y="3043450"/>
            <a:ext cx="2332912" cy="2442949"/>
          </a:xfrm>
          <a:prstGeom prst="rect">
            <a:avLst/>
          </a:prstGeom>
          <a:solidFill>
            <a:srgbClr val="2971AF"/>
          </a:solidFill>
        </p:spPr>
      </p:pic>
    </p:spTree>
    <p:extLst>
      <p:ext uri="{BB962C8B-B14F-4D97-AF65-F5344CB8AC3E}">
        <p14:creationId xmlns:p14="http://schemas.microsoft.com/office/powerpoint/2010/main" val="5074710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402006" y="1810343"/>
            <a:ext cx="8559745" cy="4017251"/>
          </a:xfrm>
          <a:prstGeom prst="roundRect">
            <a:avLst>
              <a:gd name="adj" fmla="val 6140"/>
            </a:avLst>
          </a:prstGeom>
          <a:solidFill>
            <a:srgbClr val="FFFFFF"/>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4" name="Picture 13"/>
          <p:cNvPicPr>
            <a:picLocks noChangeAspect="1"/>
          </p:cNvPicPr>
          <p:nvPr/>
        </p:nvPicPr>
        <p:blipFill rotWithShape="1">
          <a:blip r:embed="rId2">
            <a:extLst>
              <a:ext uri="{28A0092B-C50C-407E-A947-70E740481C1C}">
                <a14:useLocalDpi xmlns:a14="http://schemas.microsoft.com/office/drawing/2010/main" val="0"/>
              </a:ext>
            </a:extLst>
          </a:blip>
          <a:srcRect l="7724" t="45373" r="7873" b="7861"/>
          <a:stretch/>
        </p:blipFill>
        <p:spPr>
          <a:xfrm>
            <a:off x="2607703" y="1978663"/>
            <a:ext cx="8148350" cy="3534649"/>
          </a:xfrm>
          <a:prstGeom prst="rect">
            <a:avLst/>
          </a:prstGeom>
        </p:spPr>
      </p:pic>
      <p:sp>
        <p:nvSpPr>
          <p:cNvPr id="5" name="Rectangle 4">
            <a:extLst>
              <a:ext uri="{FF2B5EF4-FFF2-40B4-BE49-F238E27FC236}">
                <a16:creationId xmlns:a16="http://schemas.microsoft.com/office/drawing/2014/main" id="{3985EAE6-BFA6-766D-A032-077E4DCB399E}"/>
              </a:ext>
            </a:extLst>
          </p:cNvPr>
          <p:cNvSpPr/>
          <p:nvPr/>
        </p:nvSpPr>
        <p:spPr>
          <a:xfrm>
            <a:off x="3021964" y="9130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183271" y="1002661"/>
            <a:ext cx="1081842"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3227661" y="120271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990775" y="1407074"/>
            <a:ext cx="2031189" cy="369332"/>
          </a:xfrm>
          <a:prstGeom prst="rect">
            <a:avLst/>
          </a:prstGeom>
          <a:solidFill>
            <a:schemeClr val="accent4">
              <a:lumMod val="60000"/>
              <a:lumOff val="40000"/>
            </a:schemeClr>
          </a:solidFill>
        </p:spPr>
        <p:txBody>
          <a:bodyPr wrap="square">
            <a:spAutoFit/>
          </a:bodyPr>
          <a:lstStyle/>
          <a:p>
            <a:pPr algn="r">
              <a:lnSpc>
                <a:spcPct val="150000"/>
              </a:lnSpc>
            </a:pPr>
            <a:r>
              <a:rPr lang="ar-SA" sz="1200" dirty="0" smtClean="0">
                <a:solidFill>
                  <a:srgbClr val="0070C0"/>
                </a:solidFill>
                <a:latin typeface="Alexandria SemiBold" pitchFamily="2" charset="-78"/>
                <a:cs typeface="Alexandria SemiBold" pitchFamily="2" charset="-78"/>
              </a:rPr>
              <a:t>ملخص المحاضرة السابقة</a:t>
            </a:r>
            <a:endParaRPr lang="ar-SA" sz="1200" dirty="0">
              <a:solidFill>
                <a:srgbClr val="0070C0"/>
              </a:solidFill>
              <a:latin typeface="Alexandria SemiBold" pitchFamily="2" charset="-78"/>
              <a:cs typeface="Alexandria SemiBold" pitchFamily="2" charset="-78"/>
            </a:endParaRPr>
          </a:p>
        </p:txBody>
      </p:sp>
      <p:pic>
        <p:nvPicPr>
          <p:cNvPr id="17" name="Picture 16"/>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25195" t="4791" r="59219" b="52917"/>
          <a:stretch/>
        </p:blipFill>
        <p:spPr>
          <a:xfrm>
            <a:off x="-695546" y="3595187"/>
            <a:ext cx="3438746" cy="4774856"/>
          </a:xfrm>
          <a:prstGeom prst="rect">
            <a:avLst/>
          </a:prstGeom>
        </p:spPr>
      </p:pic>
    </p:spTree>
    <p:extLst>
      <p:ext uri="{BB962C8B-B14F-4D97-AF65-F5344CB8AC3E}">
        <p14:creationId xmlns:p14="http://schemas.microsoft.com/office/powerpoint/2010/main" val="58524871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789951" y="2122867"/>
            <a:ext cx="8308110" cy="402896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997987" y="154433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830893" y="2349893"/>
            <a:ext cx="8154433" cy="3693319"/>
          </a:xfrm>
          <a:prstGeom prst="rect">
            <a:avLst/>
          </a:prstGeom>
          <a:noFill/>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يعد التسويق الرقمي </a:t>
            </a:r>
            <a:r>
              <a:rPr lang="ar-SA" sz="1700" dirty="0">
                <a:solidFill>
                  <a:srgbClr val="000000"/>
                </a:solidFill>
                <a:latin typeface="Alexandria SemiBold" pitchFamily="2" charset="-78"/>
                <a:cs typeface="Alexandria SemiBold" pitchFamily="2" charset="-78"/>
              </a:rPr>
              <a:t>أداة حيوية في العصر الحديث، حيث يوفر فرصًا كبيرة للوصول إلى العملاء وتعزيز العلامة التجارية. </a:t>
            </a:r>
            <a:r>
              <a:rPr lang="ar-SA" sz="1700" dirty="0" smtClean="0">
                <a:solidFill>
                  <a:srgbClr val="000000"/>
                </a:solidFill>
                <a:latin typeface="Alexandria SemiBold" pitchFamily="2" charset="-78"/>
                <a:cs typeface="Alexandria SemiBold" pitchFamily="2" charset="-78"/>
              </a:rPr>
              <a:t>فبفضل </a:t>
            </a:r>
            <a:r>
              <a:rPr lang="ar-SA" sz="1700" dirty="0">
                <a:solidFill>
                  <a:srgbClr val="000000"/>
                </a:solidFill>
                <a:latin typeface="Alexandria SemiBold" pitchFamily="2" charset="-78"/>
                <a:cs typeface="Alexandria SemiBold" pitchFamily="2" charset="-78"/>
              </a:rPr>
              <a:t>مرونته وفعاليته من حيث التكلفة، أصبح </a:t>
            </a:r>
            <a:r>
              <a:rPr lang="ar-SA" sz="1700" dirty="0" smtClean="0">
                <a:solidFill>
                  <a:srgbClr val="000000"/>
                </a:solidFill>
                <a:latin typeface="Alexandria SemiBold" pitchFamily="2" charset="-78"/>
                <a:cs typeface="Alexandria SemiBold" pitchFamily="2" charset="-78"/>
              </a:rPr>
              <a:t>التسويق جزءًا </a:t>
            </a:r>
            <a:r>
              <a:rPr lang="ar-SA" sz="1700" dirty="0">
                <a:solidFill>
                  <a:srgbClr val="000000"/>
                </a:solidFill>
                <a:latin typeface="Alexandria SemiBold" pitchFamily="2" charset="-78"/>
                <a:cs typeface="Alexandria SemiBold" pitchFamily="2" charset="-78"/>
              </a:rPr>
              <a:t>لا يتجزأ من </a:t>
            </a:r>
            <a:r>
              <a:rPr lang="ar-SA" sz="1700" dirty="0" smtClean="0">
                <a:solidFill>
                  <a:srgbClr val="000000"/>
                </a:solidFill>
                <a:latin typeface="Alexandria SemiBold" pitchFamily="2" charset="-78"/>
                <a:cs typeface="Alexandria SemiBold" pitchFamily="2" charset="-78"/>
              </a:rPr>
              <a:t>استراتيجيات </a:t>
            </a:r>
            <a:r>
              <a:rPr lang="ar-SA" sz="1700" dirty="0">
                <a:solidFill>
                  <a:srgbClr val="000000"/>
                </a:solidFill>
                <a:latin typeface="Alexandria SemiBold" pitchFamily="2" charset="-78"/>
                <a:cs typeface="Alexandria SemiBold" pitchFamily="2" charset="-78"/>
              </a:rPr>
              <a:t>الشركات الناجحة.</a:t>
            </a:r>
          </a:p>
          <a:p>
            <a:pPr algn="r" rtl="1">
              <a:lnSpc>
                <a:spcPct val="150000"/>
              </a:lnSpc>
            </a:pPr>
            <a:r>
              <a:rPr lang="ar-SA" sz="1700" dirty="0" smtClean="0">
                <a:solidFill>
                  <a:srgbClr val="000000"/>
                </a:solidFill>
                <a:latin typeface="Alexandria SemiBold" pitchFamily="2" charset="-78"/>
                <a:cs typeface="Alexandria SemiBold" pitchFamily="2" charset="-78"/>
              </a:rPr>
              <a:t>    يعتقد </a:t>
            </a:r>
            <a:r>
              <a:rPr lang="ar-SA" sz="1700" dirty="0">
                <a:solidFill>
                  <a:srgbClr val="000000"/>
                </a:solidFill>
                <a:latin typeface="Alexandria SemiBold" pitchFamily="2" charset="-78"/>
                <a:cs typeface="Alexandria SemiBold" pitchFamily="2" charset="-78"/>
              </a:rPr>
              <a:t>الكثيرون أن التسويق يقتصر على الإعلان، وهذا اعتقاد </a:t>
            </a:r>
            <a:r>
              <a:rPr lang="ar-SA" sz="1700" dirty="0" smtClean="0">
                <a:solidFill>
                  <a:srgbClr val="000000"/>
                </a:solidFill>
                <a:latin typeface="Alexandria SemiBold" pitchFamily="2" charset="-78"/>
                <a:cs typeface="Alexandria SemiBold" pitchFamily="2" charset="-78"/>
              </a:rPr>
              <a:t>خاطئ. فالإعلانات </a:t>
            </a:r>
            <a:r>
              <a:rPr lang="ar-SA" sz="1700" dirty="0">
                <a:solidFill>
                  <a:srgbClr val="000000"/>
                </a:solidFill>
                <a:latin typeface="Alexandria SemiBold" pitchFamily="2" charset="-78"/>
                <a:cs typeface="Alexandria SemiBold" pitchFamily="2" charset="-78"/>
              </a:rPr>
              <a:t>هي جزء من عملية التسويق </a:t>
            </a:r>
            <a:r>
              <a:rPr lang="ar-SA" sz="1700" dirty="0" smtClean="0">
                <a:solidFill>
                  <a:srgbClr val="000000"/>
                </a:solidFill>
                <a:latin typeface="Alexandria SemiBold" pitchFamily="2" charset="-78"/>
                <a:cs typeface="Alexandria SemiBold" pitchFamily="2" charset="-78"/>
              </a:rPr>
              <a:t>التي تشمل مجموعة </a:t>
            </a:r>
            <a:r>
              <a:rPr lang="ar-SA" sz="1700" dirty="0">
                <a:solidFill>
                  <a:srgbClr val="000000"/>
                </a:solidFill>
                <a:latin typeface="Alexandria SemiBold" pitchFamily="2" charset="-78"/>
                <a:cs typeface="Alexandria SemiBold" pitchFamily="2" charset="-78"/>
              </a:rPr>
              <a:t>واسعة من الأنشطة التي تهدف إلى </a:t>
            </a:r>
            <a:r>
              <a:rPr lang="ar-SA" sz="1700" dirty="0" smtClean="0">
                <a:solidFill>
                  <a:srgbClr val="000000"/>
                </a:solidFill>
                <a:latin typeface="Alexandria SemiBold" pitchFamily="2" charset="-78"/>
                <a:cs typeface="Alexandria SemiBold" pitchFamily="2" charset="-78"/>
              </a:rPr>
              <a:t>تنظيم وترويج وتسعير </a:t>
            </a:r>
            <a:r>
              <a:rPr lang="ar-SA" sz="1700" dirty="0">
                <a:solidFill>
                  <a:srgbClr val="000000"/>
                </a:solidFill>
                <a:latin typeface="Alexandria SemiBold" pitchFamily="2" charset="-78"/>
                <a:cs typeface="Alexandria SemiBold" pitchFamily="2" charset="-78"/>
              </a:rPr>
              <a:t>وبيع المنتجات في السوق باستخدام القنوات </a:t>
            </a:r>
            <a:r>
              <a:rPr lang="ar-SA" sz="1700" dirty="0" smtClean="0">
                <a:solidFill>
                  <a:srgbClr val="000000"/>
                </a:solidFill>
                <a:latin typeface="Alexandria SemiBold" pitchFamily="2" charset="-78"/>
                <a:cs typeface="Alexandria SemiBold" pitchFamily="2" charset="-78"/>
              </a:rPr>
              <a:t>الرقمية</a:t>
            </a:r>
            <a:r>
              <a:rPr lang="ar-SA" sz="1700" dirty="0">
                <a:solidFill>
                  <a:srgbClr val="000000"/>
                </a:solidFill>
                <a:latin typeface="Alexandria SemiBold" pitchFamily="2" charset="-78"/>
                <a:cs typeface="Alexandria SemiBold" pitchFamily="2" charset="-78"/>
              </a:rPr>
              <a:t>. </a:t>
            </a:r>
            <a:r>
              <a:rPr lang="ar-SA" sz="1700" dirty="0" smtClean="0">
                <a:solidFill>
                  <a:srgbClr val="000000"/>
                </a:solidFill>
                <a:latin typeface="Alexandria SemiBold" pitchFamily="2" charset="-78"/>
                <a:cs typeface="Alexandria SemiBold" pitchFamily="2" charset="-78"/>
              </a:rPr>
              <a:t>لذا يُعد الإعلان الرقمي </a:t>
            </a:r>
            <a:r>
              <a:rPr lang="ar-SA" sz="1700" dirty="0">
                <a:solidFill>
                  <a:srgbClr val="000000"/>
                </a:solidFill>
                <a:latin typeface="Alexandria SemiBold" pitchFamily="2" charset="-78"/>
                <a:cs typeface="Alexandria SemiBold" pitchFamily="2" charset="-78"/>
              </a:rPr>
              <a:t>أحد أنشطة واستراتيجيات </a:t>
            </a:r>
            <a:r>
              <a:rPr lang="ar-SA" sz="1700" dirty="0" smtClean="0">
                <a:solidFill>
                  <a:srgbClr val="000000"/>
                </a:solidFill>
                <a:latin typeface="Alexandria SemiBold" pitchFamily="2" charset="-78"/>
                <a:cs typeface="Alexandria SemiBold" pitchFamily="2" charset="-78"/>
              </a:rPr>
              <a:t>التسويق الرقمي.</a:t>
            </a:r>
            <a:endParaRPr lang="ar-SA" sz="1700" dirty="0">
              <a:solidFill>
                <a:srgbClr val="000000"/>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dirty="0" smtClean="0">
                <a:solidFill>
                  <a:srgbClr val="002060"/>
                </a:solidFill>
                <a:latin typeface="Alexandria SemiBold" pitchFamily="2" charset="-78"/>
                <a:cs typeface="Alexandria SemiBold" pitchFamily="2" charset="-78"/>
              </a:rPr>
              <a:t>التسويق الرقمي </a:t>
            </a:r>
            <a:r>
              <a:rPr lang="ar-SA" dirty="0" smtClean="0">
                <a:solidFill>
                  <a:srgbClr val="000000"/>
                </a:solidFill>
                <a:latin typeface="Alexandria SemiBold" pitchFamily="2" charset="-78"/>
                <a:cs typeface="Alexandria SemiBold" pitchFamily="2" charset="-78"/>
              </a:rPr>
              <a:t>هو </a:t>
            </a:r>
            <a:r>
              <a:rPr lang="ar-SA" dirty="0">
                <a:solidFill>
                  <a:srgbClr val="000000"/>
                </a:solidFill>
                <a:latin typeface="Alexandria SemiBold" pitchFamily="2" charset="-78"/>
                <a:cs typeface="Alexandria SemiBold" pitchFamily="2" charset="-78"/>
              </a:rPr>
              <a:t>نهج استراتيجي يهدف إلى جذب العملاء المحتملين، وإشراكهم، وتحويلهم إلى عملاء فعليين على المدى الطويل</a:t>
            </a:r>
            <a:r>
              <a:rPr lang="ar-SA" dirty="0" smtClean="0">
                <a:solidFill>
                  <a:srgbClr val="000000"/>
                </a:solidFill>
                <a:latin typeface="Alexandria SemiBold" pitchFamily="2" charset="-78"/>
                <a:cs typeface="Alexandria SemiBold" pitchFamily="2" charset="-78"/>
              </a:rPr>
              <a:t>.</a:t>
            </a:r>
            <a:endParaRPr lang="ar-SA"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052574" y="1552318"/>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089266" y="175353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5" name="Picture 14"/>
          <p:cNvPicPr>
            <a:picLocks noChangeAspect="1"/>
          </p:cNvPicPr>
          <p:nvPr/>
        </p:nvPicPr>
        <p:blipFill>
          <a:blip r:embed="rId3"/>
          <a:srcRect/>
          <a:stretch>
            <a:fillRect/>
          </a:stretch>
        </p:blipFill>
        <p:spPr>
          <a:xfrm>
            <a:off x="180431" y="2506898"/>
            <a:ext cx="1262574" cy="1078073"/>
          </a:xfrm>
          <a:prstGeom prst="rect">
            <a:avLst/>
          </a:prstGeom>
        </p:spPr>
      </p:pic>
      <p:pic>
        <p:nvPicPr>
          <p:cNvPr id="4" name="Picture 3"/>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1567" t="2388" r="47164" b="44080"/>
          <a:stretch/>
        </p:blipFill>
        <p:spPr>
          <a:xfrm>
            <a:off x="-21882" y="3848669"/>
            <a:ext cx="2811832" cy="2983049"/>
          </a:xfrm>
          <a:prstGeom prst="rect">
            <a:avLst/>
          </a:prstGeom>
        </p:spPr>
      </p:pic>
    </p:spTree>
    <p:extLst>
      <p:ext uri="{BB962C8B-B14F-4D97-AF65-F5344CB8AC3E}">
        <p14:creationId xmlns:p14="http://schemas.microsoft.com/office/powerpoint/2010/main" val="178248810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485572" y="2122867"/>
            <a:ext cx="8704161" cy="416976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838550" y="1687749"/>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485572" y="2122867"/>
            <a:ext cx="8582678" cy="4247317"/>
          </a:xfrm>
          <a:prstGeom prst="rect">
            <a:avLst/>
          </a:prstGeom>
          <a:noFill/>
        </p:spPr>
        <p:txBody>
          <a:bodyPr wrap="square">
            <a:spAutoFit/>
          </a:bodyPr>
          <a:lstStyle/>
          <a:p>
            <a:pPr marL="285750" indent="-285750" algn="r" rtl="1">
              <a:lnSpc>
                <a:spcPct val="150000"/>
              </a:lnSpc>
              <a:buFont typeface="Wingdings" panose="05000000000000000000" pitchFamily="2" charset="2"/>
              <a:buChar char="q"/>
            </a:pPr>
            <a:r>
              <a:rPr lang="ar-SA" dirty="0" smtClean="0">
                <a:solidFill>
                  <a:srgbClr val="002060"/>
                </a:solidFill>
                <a:latin typeface="Alexandria SemiBold" pitchFamily="2" charset="-78"/>
                <a:cs typeface="Alexandria SemiBold" pitchFamily="2" charset="-78"/>
              </a:rPr>
              <a:t>التسويق الرقمي </a:t>
            </a:r>
            <a:r>
              <a:rPr lang="ar-SA" dirty="0">
                <a:solidFill>
                  <a:srgbClr val="000000"/>
                </a:solidFill>
                <a:latin typeface="Alexandria SemiBold" pitchFamily="2" charset="-78"/>
                <a:cs typeface="Alexandria SemiBold" pitchFamily="2" charset="-78"/>
              </a:rPr>
              <a:t>هو استخدام القنوات الرقمية لترويج المنتجات والخدمات </a:t>
            </a:r>
            <a:r>
              <a:rPr lang="ar-SA" dirty="0" smtClean="0">
                <a:solidFill>
                  <a:srgbClr val="000000"/>
                </a:solidFill>
                <a:latin typeface="Alexandria SemiBold" pitchFamily="2" charset="-78"/>
                <a:cs typeface="Alexandria SemiBold" pitchFamily="2" charset="-78"/>
              </a:rPr>
              <a:t>   من </a:t>
            </a:r>
            <a:r>
              <a:rPr lang="ar-SA" dirty="0">
                <a:solidFill>
                  <a:srgbClr val="000000"/>
                </a:solidFill>
                <a:latin typeface="Alexandria SemiBold" pitchFamily="2" charset="-78"/>
                <a:cs typeface="Alexandria SemiBold" pitchFamily="2" charset="-78"/>
              </a:rPr>
              <a:t>خلال الإعلانات </a:t>
            </a:r>
            <a:r>
              <a:rPr lang="ar-SA" dirty="0" smtClean="0">
                <a:solidFill>
                  <a:srgbClr val="000000"/>
                </a:solidFill>
                <a:latin typeface="Alexandria SemiBold" pitchFamily="2" charset="-78"/>
                <a:cs typeface="Alexandria SemiBold" pitchFamily="2" charset="-78"/>
              </a:rPr>
              <a:t>المدفوعة. يشمل هذا النوع من التسويق مجموعة متنوعة من الأشكال الإعلانية التي تُعرض عبر </a:t>
            </a:r>
            <a:r>
              <a:rPr lang="ar-SA" dirty="0">
                <a:solidFill>
                  <a:srgbClr val="000000"/>
                </a:solidFill>
                <a:latin typeface="Alexandria SemiBold" pitchFamily="2" charset="-78"/>
                <a:cs typeface="Alexandria SemiBold" pitchFamily="2" charset="-78"/>
              </a:rPr>
              <a:t>الإنترنت، مثل</a:t>
            </a:r>
            <a:r>
              <a:rPr lang="ar-SA" dirty="0" smtClean="0">
                <a:solidFill>
                  <a:srgbClr val="000000"/>
                </a:solidFill>
                <a:latin typeface="Alexandria SemiBold" pitchFamily="2" charset="-78"/>
                <a:cs typeface="Alexandria SemiBold" pitchFamily="2" charset="-78"/>
              </a:rPr>
              <a:t>: مواقع الصحف والصفحات الرسمية للصحف في منصات التواصل الاجتماعي. </a:t>
            </a:r>
          </a:p>
          <a:p>
            <a:pPr marL="285750" indent="-285750" algn="r" rtl="1">
              <a:lnSpc>
                <a:spcPct val="150000"/>
              </a:lnSpc>
              <a:buFont typeface="Wingdings" panose="05000000000000000000" pitchFamily="2" charset="2"/>
              <a:buChar char="q"/>
            </a:pPr>
            <a:r>
              <a:rPr lang="ar-SA" dirty="0" smtClean="0">
                <a:solidFill>
                  <a:srgbClr val="002060"/>
                </a:solidFill>
                <a:latin typeface="Alexandria SemiBold" pitchFamily="2" charset="-78"/>
                <a:cs typeface="Alexandria SemiBold" pitchFamily="2" charset="-78"/>
              </a:rPr>
              <a:t>التسويق </a:t>
            </a:r>
            <a:r>
              <a:rPr lang="ar-SA" dirty="0">
                <a:solidFill>
                  <a:srgbClr val="002060"/>
                </a:solidFill>
                <a:latin typeface="Alexandria SemiBold" pitchFamily="2" charset="-78"/>
                <a:cs typeface="Alexandria SemiBold" pitchFamily="2" charset="-78"/>
              </a:rPr>
              <a:t>الرقمي </a:t>
            </a:r>
            <a:r>
              <a:rPr lang="ar-SA" dirty="0">
                <a:solidFill>
                  <a:srgbClr val="000000"/>
                </a:solidFill>
                <a:latin typeface="Alexandria SemiBold" pitchFamily="2" charset="-78"/>
                <a:cs typeface="Alexandria SemiBold" pitchFamily="2" charset="-78"/>
              </a:rPr>
              <a:t>هو توصيل القيمة إلى المستهلك </a:t>
            </a:r>
            <a:r>
              <a:rPr lang="en-US" dirty="0">
                <a:solidFill>
                  <a:srgbClr val="000000"/>
                </a:solidFill>
                <a:latin typeface="Alexandria SemiBold" pitchFamily="2" charset="-78"/>
                <a:cs typeface="Alexandria SemiBold" pitchFamily="2" charset="-78"/>
              </a:rPr>
              <a:t>Communicating Values to Customers</a:t>
            </a:r>
            <a:r>
              <a:rPr lang="ar-SA" dirty="0">
                <a:solidFill>
                  <a:srgbClr val="000000"/>
                </a:solidFill>
                <a:latin typeface="Alexandria SemiBold" pitchFamily="2" charset="-78"/>
                <a:cs typeface="Alexandria SemiBold" pitchFamily="2" charset="-78"/>
              </a:rPr>
              <a:t> .</a:t>
            </a:r>
          </a:p>
          <a:p>
            <a:pPr algn="r" rtl="1">
              <a:lnSpc>
                <a:spcPct val="150000"/>
              </a:lnSpc>
            </a:pPr>
            <a:r>
              <a:rPr lang="ar-SA" dirty="0" smtClean="0">
                <a:solidFill>
                  <a:srgbClr val="000000"/>
                </a:solidFill>
                <a:latin typeface="Alexandria SemiBold" pitchFamily="2" charset="-78"/>
                <a:cs typeface="Alexandria SemiBold" pitchFamily="2" charset="-78"/>
              </a:rPr>
              <a:t>   فالتسويق الرقمي الحديث لا يركز على المنتج ولا على سعره، وإنما يركز على المستهلك ويلبي احتياجاته، فالمُسوق الناجح هو الذي يخلق احتياجات جديدة </a:t>
            </a:r>
            <a:r>
              <a:rPr lang="en-US" dirty="0" smtClean="0">
                <a:solidFill>
                  <a:srgbClr val="000000"/>
                </a:solidFill>
                <a:latin typeface="Alexandria SemiBold" pitchFamily="2" charset="-78"/>
                <a:cs typeface="Alexandria SemiBold" pitchFamily="2" charset="-78"/>
              </a:rPr>
              <a:t>Creating Values</a:t>
            </a:r>
            <a:r>
              <a:rPr lang="ar-SA" dirty="0" smtClean="0">
                <a:solidFill>
                  <a:srgbClr val="000000"/>
                </a:solidFill>
                <a:latin typeface="Alexandria SemiBold" pitchFamily="2" charset="-78"/>
                <a:cs typeface="Alexandria SemiBold" pitchFamily="2" charset="-78"/>
              </a:rPr>
              <a:t> ويقدمها للمستهلك، مثل تقديم خدمة طلب الطعام من التطبيقات، بعدما كان المستهلك يعتمد على الاتصال بخدمة العملاء للطلب.</a:t>
            </a:r>
            <a:endParaRPr lang="ar-SA" dirty="0">
              <a:solidFill>
                <a:srgbClr val="000000"/>
              </a:solidFill>
              <a:latin typeface="Alexandria SemiBold" pitchFamily="2" charset="-78"/>
              <a:cs typeface="Alexandria SemiBold" pitchFamily="2" charset="-78"/>
            </a:endParaRP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878296" y="1696421"/>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888381" y="1888374"/>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l="74202" t="-1" r="511" b="66625"/>
          <a:stretch/>
        </p:blipFill>
        <p:spPr>
          <a:xfrm>
            <a:off x="180431" y="3198135"/>
            <a:ext cx="2159917" cy="2105490"/>
          </a:xfrm>
          <a:prstGeom prst="ellipse">
            <a:avLst/>
          </a:prstGeom>
          <a:ln>
            <a:noFill/>
          </a:ln>
          <a:effectLst>
            <a:softEdge rad="112500"/>
          </a:effectLst>
        </p:spPr>
      </p:pic>
      <p:pic>
        <p:nvPicPr>
          <p:cNvPr id="16" name="Picture 15"/>
          <p:cNvPicPr>
            <a:picLocks noChangeAspect="1"/>
          </p:cNvPicPr>
          <p:nvPr/>
        </p:nvPicPr>
        <p:blipFill rotWithShape="1">
          <a:blip r:embed="rId3">
            <a:extLst>
              <a:ext uri="{28A0092B-C50C-407E-A947-70E740481C1C}">
                <a14:useLocalDpi xmlns:a14="http://schemas.microsoft.com/office/drawing/2010/main" val="0"/>
              </a:ext>
            </a:extLst>
          </a:blip>
          <a:srcRect l="39626" r="34292" b="75722"/>
          <a:stretch/>
        </p:blipFill>
        <p:spPr>
          <a:xfrm>
            <a:off x="-45249" y="4885899"/>
            <a:ext cx="2530821" cy="1972101"/>
          </a:xfrm>
          <a:prstGeom prst="rect">
            <a:avLst/>
          </a:prstGeom>
        </p:spPr>
      </p:pic>
    </p:spTree>
    <p:extLst>
      <p:ext uri="{BB962C8B-B14F-4D97-AF65-F5344CB8AC3E}">
        <p14:creationId xmlns:p14="http://schemas.microsoft.com/office/powerpoint/2010/main" val="4546005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1700214" y="2180019"/>
            <a:ext cx="9668372" cy="4169764"/>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2407421" y="154433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1700213" y="2551550"/>
            <a:ext cx="9526799" cy="3831818"/>
          </a:xfrm>
          <a:prstGeom prst="rect">
            <a:avLst/>
          </a:prstGeom>
          <a:noFill/>
        </p:spPr>
        <p:txBody>
          <a:bodyPr wrap="square">
            <a:spAutoFit/>
          </a:bodyPr>
          <a:lstStyle/>
          <a:p>
            <a:pPr algn="r" rtl="1">
              <a:lnSpc>
                <a:spcPct val="150000"/>
              </a:lnSpc>
            </a:pPr>
            <a:r>
              <a:rPr lang="ar-SA" dirty="0" smtClean="0">
                <a:solidFill>
                  <a:srgbClr val="000000"/>
                </a:solidFill>
                <a:latin typeface="Alexandria SemiBold" pitchFamily="2" charset="-78"/>
                <a:cs typeface="Alexandria SemiBold" pitchFamily="2" charset="-78"/>
              </a:rPr>
              <a:t>    </a:t>
            </a:r>
            <a:r>
              <a:rPr lang="ar-SA" dirty="0" smtClean="0">
                <a:solidFill>
                  <a:schemeClr val="tx1">
                    <a:lumMod val="95000"/>
                    <a:lumOff val="5000"/>
                  </a:schemeClr>
                </a:solidFill>
                <a:latin typeface="Alexandria SemiBold" pitchFamily="2" charset="-78"/>
                <a:cs typeface="Alexandria SemiBold" pitchFamily="2" charset="-78"/>
              </a:rPr>
              <a:t>ويتكون التسويق من مجموعة من العناصر تسمى </a:t>
            </a:r>
            <a:r>
              <a:rPr lang="ar-SA" dirty="0" smtClean="0">
                <a:solidFill>
                  <a:schemeClr val="accent2">
                    <a:lumMod val="50000"/>
                  </a:schemeClr>
                </a:solidFill>
                <a:latin typeface="Alexandria SemiBold" pitchFamily="2" charset="-78"/>
                <a:cs typeface="Alexandria SemiBold" pitchFamily="2" charset="-78"/>
              </a:rPr>
              <a:t>بالمزيج التسويقي</a:t>
            </a:r>
            <a:r>
              <a:rPr lang="ar-SA" dirty="0" smtClean="0">
                <a:solidFill>
                  <a:schemeClr val="tx1">
                    <a:lumMod val="95000"/>
                    <a:lumOff val="5000"/>
                  </a:schemeClr>
                </a:solidFill>
                <a:latin typeface="Alexandria SemiBold" pitchFamily="2" charset="-78"/>
                <a:cs typeface="Alexandria SemiBold" pitchFamily="2" charset="-78"/>
              </a:rPr>
              <a:t>، وتعرف اختصارًا باسم </a:t>
            </a:r>
            <a:r>
              <a:rPr lang="en-US" dirty="0" smtClean="0">
                <a:solidFill>
                  <a:schemeClr val="tx1">
                    <a:lumMod val="95000"/>
                    <a:lumOff val="5000"/>
                  </a:schemeClr>
                </a:solidFill>
                <a:latin typeface="Alexandria SemiBold" pitchFamily="2" charset="-78"/>
                <a:cs typeface="Alexandria SemiBold" pitchFamily="2" charset="-78"/>
              </a:rPr>
              <a:t>(4Ps)</a:t>
            </a:r>
            <a:r>
              <a:rPr lang="ar-SA" dirty="0" smtClean="0">
                <a:solidFill>
                  <a:schemeClr val="tx1">
                    <a:lumMod val="95000"/>
                    <a:lumOff val="5000"/>
                  </a:schemeClr>
                </a:solidFill>
                <a:latin typeface="Alexandria SemiBold" pitchFamily="2" charset="-78"/>
                <a:cs typeface="Alexandria SemiBold" pitchFamily="2" charset="-78"/>
              </a:rPr>
              <a:t> وهى: </a:t>
            </a:r>
          </a:p>
          <a:p>
            <a:pPr marL="342900"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المنتج </a:t>
            </a:r>
            <a:r>
              <a:rPr lang="en-US" dirty="0" smtClean="0">
                <a:solidFill>
                  <a:schemeClr val="accent2">
                    <a:lumMod val="50000"/>
                  </a:schemeClr>
                </a:solidFill>
                <a:latin typeface="Alexandria SemiBold" pitchFamily="2" charset="-78"/>
                <a:cs typeface="Alexandria SemiBold" pitchFamily="2" charset="-78"/>
              </a:rPr>
              <a:t>Product</a:t>
            </a:r>
            <a:r>
              <a:rPr lang="ar-SA" dirty="0" smtClean="0">
                <a:solidFill>
                  <a:schemeClr val="accent2">
                    <a:lumMod val="50000"/>
                  </a:schemeClr>
                </a:solidFill>
                <a:latin typeface="Alexandria SemiBold" pitchFamily="2" charset="-78"/>
                <a:cs typeface="Alexandria SemiBold" pitchFamily="2" charset="-78"/>
              </a:rPr>
              <a:t>: </a:t>
            </a:r>
            <a:r>
              <a:rPr lang="ar-SA" dirty="0">
                <a:solidFill>
                  <a:schemeClr val="tx1">
                    <a:lumMod val="95000"/>
                    <a:lumOff val="5000"/>
                  </a:schemeClr>
                </a:solidFill>
                <a:latin typeface="Alexandria SemiBold" pitchFamily="2" charset="-78"/>
                <a:cs typeface="Alexandria SemiBold" pitchFamily="2" charset="-78"/>
              </a:rPr>
              <a:t>يشمل ما تقدمه الشركة من سلع أو خدمات، بما في ذلك </a:t>
            </a:r>
            <a:r>
              <a:rPr lang="ar-SA" dirty="0" smtClean="0">
                <a:solidFill>
                  <a:schemeClr val="tx1">
                    <a:lumMod val="95000"/>
                    <a:lumOff val="5000"/>
                  </a:schemeClr>
                </a:solidFill>
                <a:latin typeface="Alexandria SemiBold" pitchFamily="2" charset="-78"/>
                <a:cs typeface="Alexandria SemiBold" pitchFamily="2" charset="-78"/>
              </a:rPr>
              <a:t>جودتها</a:t>
            </a:r>
            <a:r>
              <a:rPr lang="ar-SA" dirty="0">
                <a:solidFill>
                  <a:schemeClr val="tx1">
                    <a:lumMod val="95000"/>
                    <a:lumOff val="5000"/>
                  </a:schemeClr>
                </a:solidFill>
                <a:latin typeface="Alexandria SemiBold" pitchFamily="2" charset="-78"/>
                <a:cs typeface="Alexandria SemiBold" pitchFamily="2" charset="-78"/>
              </a:rPr>
              <a:t>، وتغليفها.</a:t>
            </a:r>
          </a:p>
          <a:p>
            <a:pPr marL="342900" indent="-342900" algn="r" rtl="1">
              <a:lnSpc>
                <a:spcPct val="150000"/>
              </a:lnSpc>
              <a:buFont typeface="+mj-lt"/>
              <a:buAutoNum type="arabicPeriod"/>
            </a:pPr>
            <a:r>
              <a:rPr lang="ar-SA" dirty="0">
                <a:solidFill>
                  <a:schemeClr val="accent2">
                    <a:lumMod val="50000"/>
                  </a:schemeClr>
                </a:solidFill>
                <a:latin typeface="Alexandria SemiBold" pitchFamily="2" charset="-78"/>
                <a:cs typeface="Alexandria SemiBold" pitchFamily="2" charset="-78"/>
              </a:rPr>
              <a:t>المكان </a:t>
            </a:r>
            <a:r>
              <a:rPr lang="en-US" dirty="0">
                <a:solidFill>
                  <a:schemeClr val="accent2">
                    <a:lumMod val="50000"/>
                  </a:schemeClr>
                </a:solidFill>
                <a:latin typeface="Alexandria SemiBold" pitchFamily="2" charset="-78"/>
                <a:cs typeface="Alexandria SemiBold" pitchFamily="2" charset="-78"/>
              </a:rPr>
              <a:t>Place</a:t>
            </a:r>
            <a:r>
              <a:rPr lang="ar-SA" dirty="0">
                <a:solidFill>
                  <a:schemeClr val="accent2">
                    <a:lumMod val="50000"/>
                  </a:schemeClr>
                </a:solidFill>
                <a:latin typeface="Alexandria SemiBold" pitchFamily="2" charset="-78"/>
                <a:cs typeface="Alexandria SemiBold" pitchFamily="2" charset="-78"/>
              </a:rPr>
              <a:t> </a:t>
            </a:r>
            <a:r>
              <a:rPr lang="ar-SA" dirty="0" smtClean="0">
                <a:solidFill>
                  <a:schemeClr val="tx1">
                    <a:lumMod val="95000"/>
                    <a:lumOff val="5000"/>
                  </a:schemeClr>
                </a:solidFill>
                <a:latin typeface="Alexandria SemiBold" pitchFamily="2" charset="-78"/>
                <a:cs typeface="Alexandria SemiBold" pitchFamily="2" charset="-78"/>
              </a:rPr>
              <a:t>: كيفية </a:t>
            </a:r>
            <a:r>
              <a:rPr lang="ar-SA" dirty="0">
                <a:solidFill>
                  <a:schemeClr val="tx1">
                    <a:lumMod val="95000"/>
                    <a:lumOff val="5000"/>
                  </a:schemeClr>
                </a:solidFill>
                <a:latin typeface="Alexandria SemiBold" pitchFamily="2" charset="-78"/>
                <a:cs typeface="Alexandria SemiBold" pitchFamily="2" charset="-78"/>
              </a:rPr>
              <a:t>توزيع المنتج وتوفيره للعملاء </a:t>
            </a:r>
            <a:r>
              <a:rPr lang="ar-SA" dirty="0" smtClean="0">
                <a:solidFill>
                  <a:schemeClr val="tx1">
                    <a:lumMod val="95000"/>
                    <a:lumOff val="5000"/>
                  </a:schemeClr>
                </a:solidFill>
                <a:latin typeface="Alexandria SemiBold" pitchFamily="2" charset="-78"/>
                <a:cs typeface="Alexandria SemiBold" pitchFamily="2" charset="-78"/>
              </a:rPr>
              <a:t>.</a:t>
            </a:r>
            <a:endParaRPr lang="ar-SA" dirty="0">
              <a:solidFill>
                <a:schemeClr val="tx1">
                  <a:lumMod val="95000"/>
                  <a:lumOff val="5000"/>
                </a:schemeClr>
              </a:solidFill>
              <a:latin typeface="Alexandria SemiBold" pitchFamily="2" charset="-78"/>
              <a:cs typeface="Alexandria SemiBold" pitchFamily="2" charset="-78"/>
            </a:endParaRPr>
          </a:p>
          <a:p>
            <a:pPr marL="342900" indent="-342900" algn="r" rtl="1">
              <a:lnSpc>
                <a:spcPct val="150000"/>
              </a:lnSpc>
              <a:buFont typeface="+mj-lt"/>
              <a:buAutoNum type="arabicPeriod"/>
            </a:pPr>
            <a:r>
              <a:rPr lang="ar-SA" dirty="0" smtClean="0">
                <a:solidFill>
                  <a:schemeClr val="accent2">
                    <a:lumMod val="50000"/>
                  </a:schemeClr>
                </a:solidFill>
                <a:latin typeface="Alexandria SemiBold" pitchFamily="2" charset="-78"/>
                <a:cs typeface="Alexandria SemiBold" pitchFamily="2" charset="-78"/>
              </a:rPr>
              <a:t>السعر </a:t>
            </a:r>
            <a:r>
              <a:rPr lang="en-US" dirty="0">
                <a:solidFill>
                  <a:schemeClr val="accent2">
                    <a:lumMod val="50000"/>
                  </a:schemeClr>
                </a:solidFill>
                <a:latin typeface="Alexandria SemiBold" pitchFamily="2" charset="-78"/>
                <a:cs typeface="Alexandria SemiBold" pitchFamily="2" charset="-78"/>
              </a:rPr>
              <a:t>Price</a:t>
            </a:r>
            <a:r>
              <a:rPr lang="ar-SA" dirty="0" smtClean="0">
                <a:solidFill>
                  <a:schemeClr val="tx1">
                    <a:lumMod val="95000"/>
                    <a:lumOff val="5000"/>
                  </a:schemeClr>
                </a:solidFill>
                <a:latin typeface="Alexandria SemiBold" pitchFamily="2" charset="-78"/>
                <a:cs typeface="Alexandria SemiBold" pitchFamily="2" charset="-78"/>
              </a:rPr>
              <a:t>: يتعلق بتحديد سعر المنتج، الذي يجب أن يكون تنافسيا أو يتماشى مع القيمة المقدمة. فيوجد سياسات لتسعير المنتج منها؛ </a:t>
            </a:r>
            <a:r>
              <a:rPr lang="ar-SA" u="sng" dirty="0" smtClean="0">
                <a:solidFill>
                  <a:schemeClr val="tx1">
                    <a:lumMod val="95000"/>
                    <a:lumOff val="5000"/>
                  </a:schemeClr>
                </a:solidFill>
                <a:latin typeface="Alexandria SemiBold" pitchFamily="2" charset="-78"/>
                <a:cs typeface="Alexandria SemiBold" pitchFamily="2" charset="-78"/>
              </a:rPr>
              <a:t>سياسة إضافة على التكلفة </a:t>
            </a:r>
            <a:r>
              <a:rPr lang="en-US" dirty="0" smtClean="0">
                <a:solidFill>
                  <a:schemeClr val="tx1">
                    <a:lumMod val="95000"/>
                    <a:lumOff val="5000"/>
                  </a:schemeClr>
                </a:solidFill>
                <a:latin typeface="Alexandria SemiBold" pitchFamily="2" charset="-78"/>
                <a:cs typeface="Alexandria SemiBold" pitchFamily="2" charset="-78"/>
              </a:rPr>
              <a:t>Cost plus</a:t>
            </a:r>
            <a:r>
              <a:rPr lang="ar-SA" dirty="0" smtClean="0">
                <a:solidFill>
                  <a:schemeClr val="tx1">
                    <a:lumMod val="95000"/>
                    <a:lumOff val="5000"/>
                  </a:schemeClr>
                </a:solidFill>
                <a:latin typeface="Alexandria SemiBold" pitchFamily="2" charset="-78"/>
                <a:cs typeface="Alexandria SemiBold" pitchFamily="2" charset="-78"/>
              </a:rPr>
              <a:t>؛ وفيها يتم إضافة هامش الربح إلى تكلفة المنتج. أو </a:t>
            </a:r>
            <a:r>
              <a:rPr lang="ar-SA" u="sng" dirty="0" smtClean="0">
                <a:solidFill>
                  <a:schemeClr val="tx1">
                    <a:lumMod val="95000"/>
                    <a:lumOff val="5000"/>
                  </a:schemeClr>
                </a:solidFill>
                <a:latin typeface="Alexandria SemiBold" pitchFamily="2" charset="-78"/>
                <a:cs typeface="Alexandria SemiBold" pitchFamily="2" charset="-78"/>
              </a:rPr>
              <a:t>سياسة القيمة </a:t>
            </a:r>
            <a:r>
              <a:rPr lang="en-US" dirty="0" smtClean="0">
                <a:solidFill>
                  <a:schemeClr val="tx1">
                    <a:lumMod val="95000"/>
                    <a:lumOff val="5000"/>
                  </a:schemeClr>
                </a:solidFill>
                <a:latin typeface="Alexandria SemiBold" pitchFamily="2" charset="-78"/>
                <a:cs typeface="Alexandria SemiBold" pitchFamily="2" charset="-78"/>
              </a:rPr>
              <a:t>Value-Based</a:t>
            </a:r>
            <a:r>
              <a:rPr lang="ar-SA" dirty="0" smtClean="0">
                <a:solidFill>
                  <a:schemeClr val="tx1">
                    <a:lumMod val="95000"/>
                    <a:lumOff val="5000"/>
                  </a:schemeClr>
                </a:solidFill>
                <a:latin typeface="Alexandria SemiBold" pitchFamily="2" charset="-78"/>
                <a:cs typeface="Alexandria SemiBold" pitchFamily="2" charset="-78"/>
              </a:rPr>
              <a:t> أي يتم التسعير وفقًا لقيمة المنتج والتي تكون أكثر من سعرها الحقيقي.</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155869"/>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2421070" y="1552318"/>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2471408" y="1753535"/>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17" name="Picture 16"/>
          <p:cNvPicPr>
            <a:picLocks noChangeAspect="1"/>
          </p:cNvPicPr>
          <p:nvPr/>
        </p:nvPicPr>
        <p:blipFill rotWithShape="1">
          <a:blip r:embed="rId3">
            <a:extLst>
              <a:ext uri="{28A0092B-C50C-407E-A947-70E740481C1C}">
                <a14:useLocalDpi xmlns:a14="http://schemas.microsoft.com/office/drawing/2010/main" val="0"/>
              </a:ext>
            </a:extLst>
          </a:blip>
          <a:srcRect l="76455" t="72040" r="2724" b="1294"/>
          <a:stretch/>
        </p:blipFill>
        <p:spPr>
          <a:xfrm>
            <a:off x="0" y="3317869"/>
            <a:ext cx="1700213" cy="1733114"/>
          </a:xfrm>
          <a:prstGeom prst="rect">
            <a:avLst/>
          </a:prstGeom>
        </p:spPr>
      </p:pic>
      <p:sp>
        <p:nvSpPr>
          <p:cNvPr id="18" name="TextBox 17">
            <a:extLst>
              <a:ext uri="{FF2B5EF4-FFF2-40B4-BE49-F238E27FC236}">
                <a16:creationId xmlns:a16="http://schemas.microsoft.com/office/drawing/2014/main" id="{C7D257D7-D9C6-8F63-F8F8-E2BE53F2E2DB}"/>
              </a:ext>
            </a:extLst>
          </p:cNvPr>
          <p:cNvSpPr txBox="1"/>
          <p:nvPr/>
        </p:nvSpPr>
        <p:spPr>
          <a:xfrm>
            <a:off x="7941502" y="2211259"/>
            <a:ext cx="3248232" cy="400110"/>
          </a:xfrm>
          <a:prstGeom prst="rect">
            <a:avLst/>
          </a:prstGeom>
          <a:noFill/>
        </p:spPr>
        <p:txBody>
          <a:bodyPr wrap="square" rtlCol="0">
            <a:spAutoFit/>
          </a:bodyPr>
          <a:lstStyle/>
          <a:p>
            <a:pPr algn="r"/>
            <a:r>
              <a:rPr lang="ar-SA" sz="2000" b="1" dirty="0" smtClean="0">
                <a:solidFill>
                  <a:srgbClr val="C00000"/>
                </a:solidFill>
                <a:latin typeface="Alexandria SemiBold" pitchFamily="2" charset="-78"/>
                <a:cs typeface="Alexandria SemiBold" pitchFamily="2" charset="-78"/>
              </a:rPr>
              <a:t>عناصر التسويق الرقمي:</a:t>
            </a:r>
            <a:endParaRPr lang="en-US" sz="2000" b="1" dirty="0">
              <a:solidFill>
                <a:srgbClr val="C00000"/>
              </a:solidFill>
              <a:latin typeface="Alexandria SemiBold" pitchFamily="2" charset="-78"/>
              <a:cs typeface="Alexandria SemiBold" pitchFamily="2" charset="-78"/>
            </a:endParaRPr>
          </a:p>
        </p:txBody>
      </p:sp>
    </p:spTree>
    <p:extLst>
      <p:ext uri="{BB962C8B-B14F-4D97-AF65-F5344CB8AC3E}">
        <p14:creationId xmlns:p14="http://schemas.microsoft.com/office/powerpoint/2010/main" val="15598249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Rounded Corners 22">
            <a:extLst>
              <a:ext uri="{FF2B5EF4-FFF2-40B4-BE49-F238E27FC236}">
                <a16:creationId xmlns:a16="http://schemas.microsoft.com/office/drawing/2014/main" id="{52297C4B-84D7-EDC8-F6F6-53F29890AA2A}"/>
              </a:ext>
            </a:extLst>
          </p:cNvPr>
          <p:cNvSpPr/>
          <p:nvPr/>
        </p:nvSpPr>
        <p:spPr>
          <a:xfrm>
            <a:off x="2073363" y="2153579"/>
            <a:ext cx="9609121" cy="3883966"/>
          </a:xfrm>
          <a:prstGeom prst="roundRect">
            <a:avLst>
              <a:gd name="adj" fmla="val 6140"/>
            </a:avLst>
          </a:prstGeom>
          <a:solidFill>
            <a:srgbClr val="81DEFF">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555720" y="1617511"/>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FFBC9732-D32E-DCF9-3982-D4B68F971747}"/>
              </a:ext>
            </a:extLst>
          </p:cNvPr>
          <p:cNvSpPr/>
          <p:nvPr/>
        </p:nvSpPr>
        <p:spPr>
          <a:xfrm>
            <a:off x="2052936" y="2288566"/>
            <a:ext cx="9471008" cy="3785652"/>
          </a:xfrm>
          <a:prstGeom prst="rect">
            <a:avLst/>
          </a:prstGeom>
          <a:noFill/>
        </p:spPr>
        <p:txBody>
          <a:bodyPr wrap="square">
            <a:spAutoFit/>
          </a:bodyPr>
          <a:lstStyle/>
          <a:p>
            <a:pPr marL="342900" indent="-342900" algn="r" rtl="1">
              <a:lnSpc>
                <a:spcPct val="150000"/>
              </a:lnSpc>
              <a:buFont typeface="+mj-lt"/>
              <a:buAutoNum type="arabicPeriod" startAt="4"/>
            </a:pPr>
            <a:r>
              <a:rPr lang="ar-SA" dirty="0" smtClean="0">
                <a:solidFill>
                  <a:schemeClr val="accent2">
                    <a:lumMod val="50000"/>
                  </a:schemeClr>
                </a:solidFill>
                <a:latin typeface="Alexandria SemiBold" pitchFamily="2" charset="-78"/>
                <a:cs typeface="Alexandria SemiBold" pitchFamily="2" charset="-78"/>
              </a:rPr>
              <a:t>الترويج </a:t>
            </a:r>
            <a:r>
              <a:rPr lang="en-US" dirty="0" smtClean="0">
                <a:solidFill>
                  <a:schemeClr val="accent2">
                    <a:lumMod val="50000"/>
                  </a:schemeClr>
                </a:solidFill>
                <a:latin typeface="Alexandria SemiBold" pitchFamily="2" charset="-78"/>
                <a:cs typeface="Alexandria SemiBold" pitchFamily="2" charset="-78"/>
              </a:rPr>
              <a:t>Promotion</a:t>
            </a:r>
            <a:r>
              <a:rPr lang="ar-SA" dirty="0" smtClean="0">
                <a:solidFill>
                  <a:schemeClr val="accent2">
                    <a:lumMod val="50000"/>
                  </a:schemeClr>
                </a:solidFill>
                <a:latin typeface="Alexandria SemiBold" pitchFamily="2" charset="-78"/>
                <a:cs typeface="Alexandria SemiBold" pitchFamily="2" charset="-78"/>
              </a:rPr>
              <a:t>: </a:t>
            </a:r>
            <a:r>
              <a:rPr lang="ar-SA" sz="1700" dirty="0">
                <a:solidFill>
                  <a:schemeClr val="tx1">
                    <a:lumMod val="95000"/>
                    <a:lumOff val="5000"/>
                  </a:schemeClr>
                </a:solidFill>
                <a:latin typeface="Alexandria SemiBold" pitchFamily="2" charset="-78"/>
                <a:cs typeface="Alexandria SemiBold" pitchFamily="2" charset="-78"/>
              </a:rPr>
              <a:t>ويت</a:t>
            </a:r>
            <a:r>
              <a:rPr lang="ar-SA" sz="1700" dirty="0" smtClean="0">
                <a:solidFill>
                  <a:schemeClr val="tx1">
                    <a:lumMod val="95000"/>
                    <a:lumOff val="5000"/>
                  </a:schemeClr>
                </a:solidFill>
                <a:latin typeface="Alexandria SemiBold" pitchFamily="2" charset="-78"/>
                <a:cs typeface="Alexandria SemiBold" pitchFamily="2" charset="-78"/>
              </a:rPr>
              <a:t>ضمن </a:t>
            </a:r>
            <a:r>
              <a:rPr lang="ar-SA" sz="1700" dirty="0">
                <a:solidFill>
                  <a:schemeClr val="tx1">
                    <a:lumMod val="95000"/>
                    <a:lumOff val="5000"/>
                  </a:schemeClr>
                </a:solidFill>
                <a:latin typeface="Alexandria SemiBold" pitchFamily="2" charset="-78"/>
                <a:cs typeface="Alexandria SemiBold" pitchFamily="2" charset="-78"/>
              </a:rPr>
              <a:t>الإعلانات التي تهدف إلى زيادة الوعي بالمنتج، وأنشطة العلاقات العامة لاستطلاع آراء الجمهور ومعرفة حاجاتهم لتلبيتها، وتحديد أماكن </a:t>
            </a:r>
            <a:r>
              <a:rPr lang="ar-SA" sz="1700" dirty="0" smtClean="0">
                <a:solidFill>
                  <a:schemeClr val="tx1">
                    <a:lumMod val="95000"/>
                    <a:lumOff val="5000"/>
                  </a:schemeClr>
                </a:solidFill>
                <a:latin typeface="Alexandria SemiBold" pitchFamily="2" charset="-78"/>
                <a:cs typeface="Alexandria SemiBold" pitchFamily="2" charset="-78"/>
              </a:rPr>
              <a:t>التوزيع</a:t>
            </a:r>
            <a:r>
              <a:rPr lang="ar-SA" sz="1600" dirty="0" smtClean="0">
                <a:solidFill>
                  <a:schemeClr val="tx1">
                    <a:lumMod val="95000"/>
                    <a:lumOff val="5000"/>
                  </a:schemeClr>
                </a:solidFill>
                <a:latin typeface="Alexandria SemiBold" pitchFamily="2" charset="-78"/>
                <a:cs typeface="Alexandria SemiBold" pitchFamily="2" charset="-78"/>
              </a:rPr>
              <a:t>.</a:t>
            </a:r>
            <a:endParaRPr lang="ar-SA" dirty="0">
              <a:solidFill>
                <a:schemeClr val="tx1">
                  <a:lumMod val="95000"/>
                  <a:lumOff val="5000"/>
                </a:schemeClr>
              </a:solidFill>
              <a:latin typeface="Alexandria SemiBold" pitchFamily="2" charset="-78"/>
              <a:cs typeface="Alexandria SemiBold" pitchFamily="2" charset="-78"/>
            </a:endParaRPr>
          </a:p>
          <a:p>
            <a:pPr algn="r" rtl="1">
              <a:lnSpc>
                <a:spcPct val="150000"/>
              </a:lnSpc>
            </a:pPr>
            <a:r>
              <a:rPr lang="ar-SA" sz="1700" dirty="0" smtClean="0">
                <a:solidFill>
                  <a:srgbClr val="002060"/>
                </a:solidFill>
                <a:latin typeface="Alexandria SemiBold" pitchFamily="2" charset="-78"/>
                <a:cs typeface="Alexandria SemiBold" pitchFamily="2" charset="-78"/>
              </a:rPr>
              <a:t>وأضاف خبراء الإعلان إلى عناصر المزيج التسويقي ثلاثة عناصر أخرى، وأطلقوا عليها </a:t>
            </a:r>
            <a:r>
              <a:rPr lang="en-US" dirty="0" smtClean="0">
                <a:solidFill>
                  <a:srgbClr val="002060"/>
                </a:solidFill>
                <a:latin typeface="Alexandria SemiBold" pitchFamily="2" charset="-78"/>
                <a:cs typeface="Alexandria SemiBold" pitchFamily="2" charset="-78"/>
              </a:rPr>
              <a:t>( 7 Ps)</a:t>
            </a:r>
            <a:r>
              <a:rPr lang="ar-SA" dirty="0" smtClean="0">
                <a:solidFill>
                  <a:srgbClr val="002060"/>
                </a:solidFill>
                <a:latin typeface="Alexandria SemiBold" pitchFamily="2" charset="-78"/>
                <a:cs typeface="Alexandria SemiBold" pitchFamily="2" charset="-78"/>
              </a:rPr>
              <a:t> </a:t>
            </a:r>
            <a:r>
              <a:rPr lang="ar-SA" sz="1700" dirty="0">
                <a:solidFill>
                  <a:srgbClr val="002060"/>
                </a:solidFill>
                <a:latin typeface="Alexandria SemiBold" pitchFamily="2" charset="-78"/>
                <a:cs typeface="Alexandria SemiBold" pitchFamily="2" charset="-78"/>
              </a:rPr>
              <a:t>وهي:</a:t>
            </a:r>
          </a:p>
          <a:p>
            <a:pPr marL="342900" indent="-342900" algn="r" rtl="1">
              <a:lnSpc>
                <a:spcPct val="150000"/>
              </a:lnSpc>
              <a:buFont typeface="+mj-lt"/>
              <a:buAutoNum type="arabicPeriod" startAt="5"/>
            </a:pPr>
            <a:r>
              <a:rPr lang="ar-SA" dirty="0">
                <a:solidFill>
                  <a:schemeClr val="accent2">
                    <a:lumMod val="50000"/>
                  </a:schemeClr>
                </a:solidFill>
                <a:latin typeface="Alexandria SemiBold" pitchFamily="2" charset="-78"/>
                <a:cs typeface="Alexandria SemiBold" pitchFamily="2" charset="-78"/>
              </a:rPr>
              <a:t>الأشخاص </a:t>
            </a:r>
            <a:r>
              <a:rPr lang="en-US" dirty="0">
                <a:solidFill>
                  <a:schemeClr val="accent2">
                    <a:lumMod val="50000"/>
                  </a:schemeClr>
                </a:solidFill>
                <a:latin typeface="Alexandria SemiBold" pitchFamily="2" charset="-78"/>
                <a:cs typeface="Alexandria SemiBold" pitchFamily="2" charset="-78"/>
              </a:rPr>
              <a:t>People</a:t>
            </a:r>
            <a:r>
              <a:rPr lang="ar-SA" dirty="0">
                <a:solidFill>
                  <a:schemeClr val="accent2">
                    <a:lumMod val="50000"/>
                  </a:schemeClr>
                </a:solidFill>
                <a:latin typeface="Alexandria SemiBold" pitchFamily="2" charset="-78"/>
                <a:cs typeface="Alexandria SemiBold" pitchFamily="2" charset="-78"/>
              </a:rPr>
              <a:t>: </a:t>
            </a:r>
            <a:r>
              <a:rPr lang="ar-SA" sz="1700" dirty="0">
                <a:solidFill>
                  <a:schemeClr val="tx1">
                    <a:lumMod val="95000"/>
                    <a:lumOff val="5000"/>
                  </a:schemeClr>
                </a:solidFill>
                <a:latin typeface="Alexandria SemiBold" pitchFamily="2" charset="-78"/>
                <a:cs typeface="Alexandria SemiBold" pitchFamily="2" charset="-78"/>
              </a:rPr>
              <a:t>وهم الأشخاص الذين يقوموا بإنتاج المنتج</a:t>
            </a:r>
            <a:r>
              <a:rPr lang="ar-SA" dirty="0" smtClean="0">
                <a:solidFill>
                  <a:schemeClr val="tx1">
                    <a:lumMod val="95000"/>
                    <a:lumOff val="5000"/>
                  </a:schemeClr>
                </a:solidFill>
                <a:latin typeface="Alexandria SemiBold" pitchFamily="2" charset="-78"/>
                <a:cs typeface="Alexandria SemiBold" pitchFamily="2" charset="-78"/>
              </a:rPr>
              <a:t>.</a:t>
            </a:r>
          </a:p>
          <a:p>
            <a:pPr marL="342900" indent="-342900" algn="r" rtl="1">
              <a:lnSpc>
                <a:spcPct val="150000"/>
              </a:lnSpc>
              <a:buFont typeface="+mj-lt"/>
              <a:buAutoNum type="arabicPeriod" startAt="5"/>
            </a:pPr>
            <a:r>
              <a:rPr lang="ar-SA" dirty="0">
                <a:solidFill>
                  <a:schemeClr val="accent2">
                    <a:lumMod val="50000"/>
                  </a:schemeClr>
                </a:solidFill>
                <a:latin typeface="Alexandria SemiBold" pitchFamily="2" charset="-78"/>
                <a:cs typeface="Alexandria SemiBold" pitchFamily="2" charset="-78"/>
              </a:rPr>
              <a:t>الدليل المادي </a:t>
            </a:r>
            <a:r>
              <a:rPr lang="en-US" dirty="0">
                <a:solidFill>
                  <a:schemeClr val="accent2">
                    <a:lumMod val="50000"/>
                  </a:schemeClr>
                </a:solidFill>
                <a:latin typeface="Alexandria SemiBold" pitchFamily="2" charset="-78"/>
                <a:cs typeface="Alexandria SemiBold" pitchFamily="2" charset="-78"/>
              </a:rPr>
              <a:t>Physical Evidence</a:t>
            </a:r>
            <a:r>
              <a:rPr lang="ar-SA" dirty="0" smtClean="0">
                <a:solidFill>
                  <a:schemeClr val="tx1">
                    <a:lumMod val="95000"/>
                    <a:lumOff val="5000"/>
                  </a:schemeClr>
                </a:solidFill>
                <a:latin typeface="Alexandria SemiBold" pitchFamily="2" charset="-78"/>
                <a:cs typeface="Alexandria SemiBold" pitchFamily="2" charset="-78"/>
              </a:rPr>
              <a:t>: </a:t>
            </a:r>
            <a:r>
              <a:rPr lang="ar-SA" sz="1700" dirty="0" smtClean="0">
                <a:solidFill>
                  <a:schemeClr val="tx1">
                    <a:lumMod val="95000"/>
                    <a:lumOff val="5000"/>
                  </a:schemeClr>
                </a:solidFill>
                <a:latin typeface="Alexandria SemiBold" pitchFamily="2" charset="-78"/>
                <a:cs typeface="Alexandria SemiBold" pitchFamily="2" charset="-78"/>
              </a:rPr>
              <a:t>بمعني ما الدليل الذي يؤكد جودة المنتج؟. فتعتبر تقييمات العملاء للمنتج </a:t>
            </a:r>
            <a:r>
              <a:rPr lang="en-US" sz="1700" dirty="0" smtClean="0">
                <a:solidFill>
                  <a:schemeClr val="tx1">
                    <a:lumMod val="95000"/>
                    <a:lumOff val="5000"/>
                  </a:schemeClr>
                </a:solidFill>
                <a:latin typeface="Alexandria SemiBold" pitchFamily="2" charset="-78"/>
                <a:cs typeface="Alexandria SemiBold" pitchFamily="2" charset="-78"/>
              </a:rPr>
              <a:t>Reviews</a:t>
            </a:r>
            <a:r>
              <a:rPr lang="ar-SA" sz="1700" dirty="0" smtClean="0">
                <a:solidFill>
                  <a:schemeClr val="tx1">
                    <a:lumMod val="95000"/>
                    <a:lumOff val="5000"/>
                  </a:schemeClr>
                </a:solidFill>
                <a:latin typeface="Alexandria SemiBold" pitchFamily="2" charset="-78"/>
                <a:cs typeface="Alexandria SemiBold" pitchFamily="2" charset="-78"/>
              </a:rPr>
              <a:t> دليلاً ماديًا لجودة السلعة أو الخدمة وثقة العملاء فيه </a:t>
            </a:r>
          </a:p>
          <a:p>
            <a:pPr marL="342900" indent="-342900" algn="r" rtl="1">
              <a:lnSpc>
                <a:spcPct val="150000"/>
              </a:lnSpc>
              <a:buFont typeface="+mj-lt"/>
              <a:buAutoNum type="arabicPeriod" startAt="5"/>
            </a:pPr>
            <a:r>
              <a:rPr lang="ar-SA" dirty="0" smtClean="0">
                <a:solidFill>
                  <a:schemeClr val="accent2">
                    <a:lumMod val="50000"/>
                  </a:schemeClr>
                </a:solidFill>
                <a:latin typeface="Alexandria SemiBold" pitchFamily="2" charset="-78"/>
                <a:cs typeface="Alexandria SemiBold" pitchFamily="2" charset="-78"/>
              </a:rPr>
              <a:t>العملية </a:t>
            </a:r>
            <a:r>
              <a:rPr lang="en-US" dirty="0">
                <a:solidFill>
                  <a:schemeClr val="accent2">
                    <a:lumMod val="50000"/>
                  </a:schemeClr>
                </a:solidFill>
                <a:latin typeface="Alexandria SemiBold" pitchFamily="2" charset="-78"/>
                <a:cs typeface="Alexandria SemiBold" pitchFamily="2" charset="-78"/>
              </a:rPr>
              <a:t>Process</a:t>
            </a:r>
            <a:r>
              <a:rPr lang="ar-SA" dirty="0">
                <a:solidFill>
                  <a:schemeClr val="accent2">
                    <a:lumMod val="50000"/>
                  </a:schemeClr>
                </a:solidFill>
                <a:latin typeface="Alexandria SemiBold" pitchFamily="2" charset="-78"/>
                <a:cs typeface="Alexandria SemiBold" pitchFamily="2" charset="-78"/>
              </a:rPr>
              <a:t> </a:t>
            </a:r>
            <a:r>
              <a:rPr lang="ar-SA" dirty="0" smtClean="0">
                <a:solidFill>
                  <a:schemeClr val="tx1">
                    <a:lumMod val="95000"/>
                    <a:lumOff val="5000"/>
                  </a:schemeClr>
                </a:solidFill>
                <a:latin typeface="Alexandria SemiBold" pitchFamily="2" charset="-78"/>
                <a:cs typeface="Alexandria SemiBold" pitchFamily="2" charset="-78"/>
              </a:rPr>
              <a:t>: </a:t>
            </a:r>
            <a:r>
              <a:rPr lang="ar-SA" sz="1700" dirty="0">
                <a:solidFill>
                  <a:schemeClr val="tx1">
                    <a:lumMod val="95000"/>
                    <a:lumOff val="5000"/>
                  </a:schemeClr>
                </a:solidFill>
                <a:latin typeface="Alexandria SemiBold" pitchFamily="2" charset="-78"/>
                <a:cs typeface="Alexandria SemiBold" pitchFamily="2" charset="-78"/>
              </a:rPr>
              <a:t>ويقصد بها العملية التي يقوم بها المستهلك منذ معرفته بالمنتج حتى شراؤه بالإضافة إلى خدمة ما بعد البيع</a:t>
            </a:r>
            <a:r>
              <a:rPr lang="ar-SA" dirty="0" smtClean="0">
                <a:solidFill>
                  <a:schemeClr val="tx1">
                    <a:lumMod val="95000"/>
                    <a:lumOff val="5000"/>
                  </a:schemeClr>
                </a:solidFill>
                <a:latin typeface="Alexandria SemiBold" pitchFamily="2" charset="-78"/>
                <a:cs typeface="Alexandria SemiBold" pitchFamily="2" charset="-78"/>
              </a:rPr>
              <a:t>. </a:t>
            </a:r>
          </a:p>
        </p:txBody>
      </p:sp>
      <p:sp>
        <p:nvSpPr>
          <p:cNvPr id="41" name="TextBox 40">
            <a:extLst>
              <a:ext uri="{FF2B5EF4-FFF2-40B4-BE49-F238E27FC236}">
                <a16:creationId xmlns:a16="http://schemas.microsoft.com/office/drawing/2014/main" id="{C7D257D7-D9C6-8F63-F8F8-E2BE53F2E2DB}"/>
              </a:ext>
            </a:extLst>
          </p:cNvPr>
          <p:cNvSpPr txBox="1"/>
          <p:nvPr/>
        </p:nvSpPr>
        <p:spPr>
          <a:xfrm>
            <a:off x="10283716" y="1355901"/>
            <a:ext cx="906017" cy="584775"/>
          </a:xfrm>
          <a:prstGeom prst="rect">
            <a:avLst/>
          </a:prstGeom>
          <a:noFill/>
        </p:spPr>
        <p:txBody>
          <a:bodyPr wrap="none" rtlCol="0">
            <a:spAutoFit/>
          </a:bodyPr>
          <a:lstStyle/>
          <a:p>
            <a:pPr algn="r"/>
            <a:r>
              <a:rPr lang="ar-SA" sz="3200" b="1" dirty="0" smtClean="0">
                <a:solidFill>
                  <a:srgbClr val="00B0F0"/>
                </a:solidFill>
                <a:latin typeface="Times New Roman" panose="02020603050405020304" pitchFamily="18" charset="0"/>
                <a:cs typeface="Times New Roman" panose="02020603050405020304" pitchFamily="18" charset="0"/>
              </a:rPr>
              <a:t>تمهيد</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1567149" y="1616992"/>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642807" y="1795670"/>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pic>
        <p:nvPicPr>
          <p:cNvPr id="4" name="Picture 3"/>
          <p:cNvPicPr>
            <a:picLocks noChangeAspect="1"/>
          </p:cNvPicPr>
          <p:nvPr/>
        </p:nvPicPr>
        <p:blipFill rotWithShape="1">
          <a:blip r:embed="rId3">
            <a:clrChange>
              <a:clrFrom>
                <a:srgbClr val="000000"/>
              </a:clrFrom>
              <a:clrTo>
                <a:srgbClr val="000000">
                  <a:alpha val="0"/>
                </a:srgbClr>
              </a:clrTo>
            </a:clrChange>
            <a:extLst>
              <a:ext uri="{28A0092B-C50C-407E-A947-70E740481C1C}">
                <a14:useLocalDpi xmlns:a14="http://schemas.microsoft.com/office/drawing/2010/main" val="0"/>
              </a:ext>
            </a:extLst>
          </a:blip>
          <a:srcRect l="75352" t="4999" b="51459"/>
          <a:stretch/>
        </p:blipFill>
        <p:spPr>
          <a:xfrm>
            <a:off x="283420" y="2747334"/>
            <a:ext cx="1536177" cy="1422574"/>
          </a:xfrm>
          <a:prstGeom prst="rect">
            <a:avLst/>
          </a:prstGeom>
        </p:spPr>
      </p:pic>
      <p:pic>
        <p:nvPicPr>
          <p:cNvPr id="14" name="Picture 13"/>
          <p:cNvPicPr>
            <a:picLocks noChangeAspect="1"/>
          </p:cNvPicPr>
          <p:nvPr/>
        </p:nvPicPr>
        <p:blipFill rotWithShape="1">
          <a:blip r:embed="rId3">
            <a:extLst>
              <a:ext uri="{28A0092B-C50C-407E-A947-70E740481C1C}">
                <a14:useLocalDpi xmlns:a14="http://schemas.microsoft.com/office/drawing/2010/main" val="0"/>
              </a:ext>
            </a:extLst>
          </a:blip>
          <a:srcRect l="31172" t="71250" r="40234" b="1250"/>
          <a:stretch/>
        </p:blipFill>
        <p:spPr>
          <a:xfrm>
            <a:off x="0" y="4606735"/>
            <a:ext cx="2052936" cy="2251265"/>
          </a:xfrm>
          <a:prstGeom prst="rect">
            <a:avLst/>
          </a:prstGeom>
        </p:spPr>
      </p:pic>
    </p:spTree>
    <p:extLst>
      <p:ext uri="{BB962C8B-B14F-4D97-AF65-F5344CB8AC3E}">
        <p14:creationId xmlns:p14="http://schemas.microsoft.com/office/powerpoint/2010/main" val="358141241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a:extLst>
              <a:ext uri="{FF2B5EF4-FFF2-40B4-BE49-F238E27FC236}">
                <a16:creationId xmlns:a16="http://schemas.microsoft.com/office/drawing/2014/main" id="{2BC869EB-5623-4AA1-9123-4AF9DF916049}"/>
              </a:ext>
            </a:extLst>
          </p:cNvPr>
          <p:cNvSpPr/>
          <p:nvPr/>
        </p:nvSpPr>
        <p:spPr>
          <a:xfrm>
            <a:off x="2292824" y="2066544"/>
            <a:ext cx="9114175" cy="416952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id="{5A075604-73CD-4507-8013-424F369DFDEB}"/>
              </a:ext>
            </a:extLst>
          </p:cNvPr>
          <p:cNvSpPr/>
          <p:nvPr/>
        </p:nvSpPr>
        <p:spPr>
          <a:xfrm>
            <a:off x="1742246" y="147385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TextBox 41">
            <a:extLst>
              <a:ext uri="{FF2B5EF4-FFF2-40B4-BE49-F238E27FC236}">
                <a16:creationId xmlns:a16="http://schemas.microsoft.com/office/drawing/2014/main" id="{AB738525-DD8E-2E85-F385-345FF64341EB}"/>
              </a:ext>
            </a:extLst>
          </p:cNvPr>
          <p:cNvSpPr txBox="1"/>
          <p:nvPr/>
        </p:nvSpPr>
        <p:spPr>
          <a:xfrm>
            <a:off x="1750020" y="1514872"/>
            <a:ext cx="1037300" cy="369332"/>
          </a:xfrm>
          <a:prstGeom prst="rect">
            <a:avLst/>
          </a:prstGeom>
          <a:noFill/>
        </p:spPr>
        <p:txBody>
          <a:bodyPr wrap="square" rtlCol="0">
            <a:spAutoFit/>
          </a:bodyPr>
          <a:lstStyle/>
          <a:p>
            <a:pPr algn="ctr"/>
            <a:r>
              <a:rPr lang="en-US" b="1" dirty="0" smtClean="0">
                <a:solidFill>
                  <a:schemeClr val="bg1"/>
                </a:solidFill>
                <a:latin typeface="Times New Roman" panose="02020603050405020304" pitchFamily="18" charset="0"/>
                <a:cs typeface="Times New Roman" panose="02020603050405020304" pitchFamily="18" charset="0"/>
              </a:rPr>
              <a:t>Lecture</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1797361" y="1667602"/>
            <a:ext cx="942618" cy="830997"/>
          </a:xfrm>
          <a:prstGeom prst="rect">
            <a:avLst/>
          </a:prstGeom>
          <a:noFill/>
        </p:spPr>
        <p:txBody>
          <a:bodyPr wrap="square" rtlCol="0">
            <a:spAutoFit/>
          </a:bodyPr>
          <a:lstStyle/>
          <a:p>
            <a:pPr algn="ctr"/>
            <a:r>
              <a:rPr lang="en-US" sz="4800" b="1" dirty="0" smtClean="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5" name="Graphic 21">
            <a:extLst>
              <a:ext uri="{FF2B5EF4-FFF2-40B4-BE49-F238E27FC236}">
                <a16:creationId xmlns:a16="http://schemas.microsoft.com/office/drawing/2014/main" id="{48C25248-E821-B574-6639-D495EFEB1CB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4" name="Rectangle 3"/>
          <p:cNvSpPr/>
          <p:nvPr/>
        </p:nvSpPr>
        <p:spPr>
          <a:xfrm>
            <a:off x="2340166" y="2195412"/>
            <a:ext cx="9135676" cy="4016484"/>
          </a:xfrm>
          <a:prstGeom prst="rect">
            <a:avLst/>
          </a:prstGeom>
        </p:spPr>
        <p:txBody>
          <a:bodyPr wrap="square">
            <a:spAutoFit/>
          </a:bodyPr>
          <a:lstStyle/>
          <a:p>
            <a:pPr marL="463550" indent="-233363"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التوزيع </a:t>
            </a:r>
            <a:r>
              <a:rPr lang="ar-SA" dirty="0">
                <a:solidFill>
                  <a:srgbClr val="C00000"/>
                </a:solidFill>
                <a:latin typeface="Alexandria SemiBold" pitchFamily="2" charset="-78"/>
                <a:cs typeface="Alexandria SemiBold" pitchFamily="2" charset="-78"/>
              </a:rPr>
              <a:t>العالمي: </a:t>
            </a:r>
            <a:r>
              <a:rPr lang="ar-SA" sz="1600" dirty="0">
                <a:latin typeface="Alexandria SemiBold" pitchFamily="2" charset="-78"/>
                <a:cs typeface="Alexandria SemiBold" pitchFamily="2" charset="-78"/>
              </a:rPr>
              <a:t>يمكّن التسويق الرقمي الشركات من الوصول إلى جمهور عالمي، </a:t>
            </a:r>
            <a:r>
              <a:rPr lang="ar-SA" sz="1600" dirty="0" smtClean="0">
                <a:latin typeface="Alexandria SemiBold" pitchFamily="2" charset="-78"/>
                <a:cs typeface="Alexandria SemiBold" pitchFamily="2" charset="-78"/>
              </a:rPr>
              <a:t>          مما </a:t>
            </a:r>
            <a:r>
              <a:rPr lang="ar-SA" sz="1600" dirty="0">
                <a:latin typeface="Alexandria SemiBold" pitchFamily="2" charset="-78"/>
                <a:cs typeface="Alexandria SemiBold" pitchFamily="2" charset="-78"/>
              </a:rPr>
              <a:t>يتيح لها توسعًا أكبر في الأسواق.</a:t>
            </a:r>
            <a:endParaRPr lang="ar-SA" sz="1700" dirty="0">
              <a:latin typeface="Alexandria SemiBold" pitchFamily="2" charset="-78"/>
              <a:cs typeface="Alexandria SemiBold" pitchFamily="2" charset="-78"/>
            </a:endParaRPr>
          </a:p>
          <a:p>
            <a:pPr marL="463550" indent="-233363"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التكلفة الفعّالة</a:t>
            </a:r>
            <a:r>
              <a:rPr lang="ar-SA" dirty="0" smtClean="0">
                <a:solidFill>
                  <a:srgbClr val="C00000"/>
                </a:solidFill>
                <a:latin typeface="Alexandria SemiBold" pitchFamily="2" charset="-78"/>
                <a:cs typeface="Alexandria SemiBold" pitchFamily="2" charset="-78"/>
              </a:rPr>
              <a:t>:</a:t>
            </a:r>
            <a:r>
              <a:rPr lang="ar-SA" sz="1600" dirty="0" smtClean="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غالبًا ما تكون </a:t>
            </a:r>
            <a:r>
              <a:rPr lang="ar-SA" sz="1600" dirty="0" smtClean="0">
                <a:latin typeface="Alexandria SemiBold" pitchFamily="2" charset="-78"/>
                <a:cs typeface="Alexandria SemiBold" pitchFamily="2" charset="-78"/>
              </a:rPr>
              <a:t>حملات التسويق </a:t>
            </a:r>
            <a:r>
              <a:rPr lang="ar-SA" sz="1600" dirty="0">
                <a:latin typeface="Alexandria SemiBold" pitchFamily="2" charset="-78"/>
                <a:cs typeface="Alexandria SemiBold" pitchFamily="2" charset="-78"/>
              </a:rPr>
              <a:t>الرقمية أقل </a:t>
            </a:r>
            <a:r>
              <a:rPr lang="ar-SA" sz="1600" dirty="0" smtClean="0">
                <a:latin typeface="Alexandria SemiBold" pitchFamily="2" charset="-78"/>
                <a:cs typeface="Alexandria SemiBold" pitchFamily="2" charset="-78"/>
              </a:rPr>
              <a:t>تكلفة مقارنة </a:t>
            </a:r>
            <a:r>
              <a:rPr lang="ar-SA" sz="1600" dirty="0">
                <a:latin typeface="Alexandria SemiBold" pitchFamily="2" charset="-78"/>
                <a:cs typeface="Alexandria SemiBold" pitchFamily="2" charset="-78"/>
              </a:rPr>
              <a:t>بالطرق التقليدية، مما يجعلها مناسبة للشركات الصغيرة والمتوسطة.</a:t>
            </a:r>
          </a:p>
          <a:p>
            <a:pPr marL="463550" indent="-233363"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استهداف دقيق: </a:t>
            </a:r>
            <a:r>
              <a:rPr lang="ar-SA" sz="1600" dirty="0">
                <a:latin typeface="Alexandria SemiBold" pitchFamily="2" charset="-78"/>
                <a:cs typeface="Alexandria SemiBold" pitchFamily="2" charset="-78"/>
              </a:rPr>
              <a:t>يسمح التسويق الرقمي بتحديد الجمهور المستهدف بدقة، مما يزيد من فرص النجاح من خلال تخصيص الرسائل والعروض.</a:t>
            </a:r>
          </a:p>
          <a:p>
            <a:pPr marL="463550" indent="-233363"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التحليل الفوري: </a:t>
            </a:r>
            <a:r>
              <a:rPr lang="ar-SA" sz="1600" dirty="0">
                <a:latin typeface="Alexandria SemiBold" pitchFamily="2" charset="-78"/>
                <a:cs typeface="Alexandria SemiBold" pitchFamily="2" charset="-78"/>
              </a:rPr>
              <a:t>يمكن قياس أداء الحملات التسويقية في الوقت الحقيقي، مما يسمح بإجراء تعديلات فورية بناءً على النتائج.</a:t>
            </a:r>
          </a:p>
          <a:p>
            <a:pPr marL="463550" indent="-233363"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المرونة والتكيّف: </a:t>
            </a:r>
            <a:r>
              <a:rPr lang="ar-SA" sz="1600" dirty="0" smtClean="0">
                <a:latin typeface="Alexandria SemiBold" pitchFamily="2" charset="-78"/>
                <a:cs typeface="Alexandria SemiBold" pitchFamily="2" charset="-78"/>
              </a:rPr>
              <a:t>يتسم التسويق بالمرونة في الاستجابة لتغيرات السوق ومواكبة </a:t>
            </a:r>
            <a:r>
              <a:rPr lang="ar-SA" sz="1600" dirty="0">
                <a:latin typeface="Alexandria SemiBold" pitchFamily="2" charset="-78"/>
                <a:cs typeface="Alexandria SemiBold" pitchFamily="2" charset="-78"/>
              </a:rPr>
              <a:t>الاتجاهات والتغيرات في سلوك المستهلك، مما يمكّن الشركات من التكيف بسرعة.</a:t>
            </a:r>
          </a:p>
        </p:txBody>
      </p:sp>
      <p:sp>
        <p:nvSpPr>
          <p:cNvPr id="15" name="TextBox 14">
            <a:extLst>
              <a:ext uri="{FF2B5EF4-FFF2-40B4-BE49-F238E27FC236}">
                <a16:creationId xmlns:a16="http://schemas.microsoft.com/office/drawing/2014/main" id="{F9A80F9F-74DB-1D57-04E8-E20E92A09B0A}"/>
              </a:ext>
            </a:extLst>
          </p:cNvPr>
          <p:cNvSpPr txBox="1"/>
          <p:nvPr/>
        </p:nvSpPr>
        <p:spPr>
          <a:xfrm>
            <a:off x="2906381" y="1534540"/>
            <a:ext cx="297626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خصائص </a:t>
            </a:r>
            <a:r>
              <a:rPr lang="ar-SA" dirty="0">
                <a:latin typeface="Alexandria SemiBold" pitchFamily="2" charset="-78"/>
                <a:cs typeface="Alexandria SemiBold" pitchFamily="2" charset="-78"/>
              </a:rPr>
              <a:t>التسويق </a:t>
            </a:r>
            <a:r>
              <a:rPr lang="ar-SA" dirty="0" smtClean="0">
                <a:latin typeface="Alexandria SemiBold" pitchFamily="2" charset="-78"/>
                <a:cs typeface="Alexandria SemiBold" pitchFamily="2" charset="-78"/>
              </a:rPr>
              <a:t>الرقمي</a:t>
            </a:r>
            <a:endParaRPr lang="ar-SA" dirty="0">
              <a:latin typeface="Alexandria SemiBold" pitchFamily="2" charset="-78"/>
              <a:cs typeface="Alexandria SemiBold" pitchFamily="2" charset="-78"/>
            </a:endParaRP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l="29328" t="42189" r="50522" b="32537"/>
          <a:stretch/>
        </p:blipFill>
        <p:spPr>
          <a:xfrm>
            <a:off x="1" y="2886305"/>
            <a:ext cx="2292824" cy="2231605"/>
          </a:xfrm>
          <a:prstGeom prst="rect">
            <a:avLst/>
          </a:prstGeom>
        </p:spPr>
      </p:pic>
    </p:spTree>
    <p:extLst>
      <p:ext uri="{BB962C8B-B14F-4D97-AF65-F5344CB8AC3E}">
        <p14:creationId xmlns:p14="http://schemas.microsoft.com/office/powerpoint/2010/main" val="20457766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94327" y="2189116"/>
            <a:ext cx="8333076" cy="38977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302644" y="131293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443097" y="136726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516753"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748924" y="2451636"/>
            <a:ext cx="8223882" cy="3416320"/>
          </a:xfrm>
          <a:prstGeom prst="rect">
            <a:avLst/>
          </a:prstGeom>
          <a:noFill/>
        </p:spPr>
        <p:txBody>
          <a:bodyPr wrap="square" rtlCol="0">
            <a:spAutoFit/>
          </a:bodyPr>
          <a:lstStyle/>
          <a:p>
            <a:pPr marL="53975" algn="r" rtl="1">
              <a:lnSpc>
                <a:spcPct val="150000"/>
              </a:lnSpc>
            </a:pPr>
            <a:r>
              <a:rPr lang="ar-SA" dirty="0" smtClean="0">
                <a:latin typeface="Alexandria SemiBold" pitchFamily="2" charset="-78"/>
                <a:cs typeface="Alexandria SemiBold" pitchFamily="2" charset="-78"/>
              </a:rPr>
              <a:t>يهدف التسويق </a:t>
            </a:r>
            <a:r>
              <a:rPr lang="ar-SA" dirty="0">
                <a:latin typeface="Alexandria SemiBold" pitchFamily="2" charset="-78"/>
                <a:cs typeface="Alexandria SemiBold" pitchFamily="2" charset="-78"/>
              </a:rPr>
              <a:t>الرقمي إلى تحقيق مجموعة متنوعة من الأهداف </a:t>
            </a:r>
            <a:r>
              <a:rPr lang="ar-SA" dirty="0" smtClean="0">
                <a:latin typeface="Alexandria SemiBold" pitchFamily="2" charset="-78"/>
                <a:cs typeface="Alexandria SemiBold" pitchFamily="2" charset="-78"/>
              </a:rPr>
              <a:t>التي تتفق </a:t>
            </a:r>
            <a:r>
              <a:rPr lang="ar-SA" dirty="0">
                <a:latin typeface="Alexandria SemiBold" pitchFamily="2" charset="-78"/>
                <a:cs typeface="Alexandria SemiBold" pitchFamily="2" charset="-78"/>
              </a:rPr>
              <a:t>مع </a:t>
            </a:r>
            <a:r>
              <a:rPr lang="ar-SA" dirty="0" smtClean="0">
                <a:latin typeface="Alexandria SemiBold" pitchFamily="2" charset="-78"/>
                <a:cs typeface="Alexandria SemiBold" pitchFamily="2" charset="-78"/>
              </a:rPr>
              <a:t>أهداف الشركة المعلنة، وتتمثل في:</a:t>
            </a:r>
          </a:p>
          <a:p>
            <a:pPr marL="39687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الوعي بالعلامة التجارية: </a:t>
            </a:r>
            <a:r>
              <a:rPr lang="ar-SA" dirty="0">
                <a:latin typeface="Alexandria SemiBold" pitchFamily="2" charset="-78"/>
                <a:cs typeface="Alexandria SemiBold" pitchFamily="2" charset="-78"/>
              </a:rPr>
              <a:t>تعزيز م</a:t>
            </a:r>
            <a:r>
              <a:rPr lang="ar-SA" dirty="0" smtClean="0">
                <a:latin typeface="Alexandria SemiBold" pitchFamily="2" charset="-78"/>
                <a:cs typeface="Alexandria SemiBold" pitchFamily="2" charset="-78"/>
              </a:rPr>
              <a:t>عرفة الجمهور بالعلامة التجارية من خلال الحملات الإعلانية والتسويقية.</a:t>
            </a:r>
          </a:p>
          <a:p>
            <a:pPr marL="396875" indent="-342900" algn="r" rtl="1">
              <a:lnSpc>
                <a:spcPct val="150000"/>
              </a:lnSpc>
              <a:buFont typeface="+mj-lt"/>
              <a:buAutoNum type="arabicPeriod"/>
            </a:pPr>
            <a:r>
              <a:rPr lang="ar-SA" dirty="0">
                <a:solidFill>
                  <a:srgbClr val="C00000"/>
                </a:solidFill>
                <a:latin typeface="Alexandria SemiBold" pitchFamily="2" charset="-78"/>
                <a:cs typeface="Alexandria SemiBold" pitchFamily="2" charset="-78"/>
              </a:rPr>
              <a:t>زيادة حركة المرور إلى الموقع </a:t>
            </a:r>
            <a:r>
              <a:rPr lang="ar-SA" dirty="0" smtClean="0">
                <a:solidFill>
                  <a:srgbClr val="C00000"/>
                </a:solidFill>
                <a:latin typeface="Alexandria SemiBold" pitchFamily="2" charset="-78"/>
                <a:cs typeface="Alexandria SemiBold" pitchFamily="2" charset="-78"/>
              </a:rPr>
              <a:t>الإلكتروني:</a:t>
            </a:r>
            <a:r>
              <a:rPr lang="ar-SA" dirty="0">
                <a:solidFill>
                  <a:srgbClr val="C00000"/>
                </a:solidFill>
                <a:latin typeface="Alexandria SemiBold" pitchFamily="2" charset="-78"/>
                <a:cs typeface="Alexandria SemiBold" pitchFamily="2" charset="-78"/>
              </a:rPr>
              <a:t> </a:t>
            </a:r>
            <a:r>
              <a:rPr lang="ar-SA" dirty="0">
                <a:latin typeface="Alexandria SemiBold" pitchFamily="2" charset="-78"/>
                <a:cs typeface="Alexandria SemiBold" pitchFamily="2" charset="-78"/>
              </a:rPr>
              <a:t>جذب المزيد من الزوار إلى موقع الشركة من خلال تحسين محركات </a:t>
            </a:r>
            <a:r>
              <a:rPr lang="ar-SA" dirty="0" smtClean="0">
                <a:latin typeface="Alexandria SemiBold" pitchFamily="2" charset="-78"/>
                <a:cs typeface="Alexandria SemiBold" pitchFamily="2" charset="-78"/>
              </a:rPr>
              <a:t>البحث</a:t>
            </a:r>
            <a:r>
              <a:rPr lang="en-US" dirty="0" smtClean="0">
                <a:latin typeface="Alexandria SemiBold" pitchFamily="2" charset="-78"/>
                <a:cs typeface="Alexandria SemiBold" pitchFamily="2" charset="-78"/>
              </a:rPr>
              <a:t>(SEO</a:t>
            </a:r>
            <a:r>
              <a:rPr lang="en-US"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والإعلانات الرقمية.</a:t>
            </a:r>
          </a:p>
          <a:p>
            <a:pPr marL="396875"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تحسين </a:t>
            </a:r>
            <a:r>
              <a:rPr lang="ar-SA" dirty="0">
                <a:solidFill>
                  <a:srgbClr val="C00000"/>
                </a:solidFill>
                <a:latin typeface="Alexandria SemiBold" pitchFamily="2" charset="-78"/>
                <a:cs typeface="Alexandria SemiBold" pitchFamily="2" charset="-78"/>
              </a:rPr>
              <a:t>معدل </a:t>
            </a:r>
            <a:r>
              <a:rPr lang="ar-SA" dirty="0" smtClean="0">
                <a:solidFill>
                  <a:srgbClr val="C00000"/>
                </a:solidFill>
                <a:latin typeface="Alexandria SemiBold" pitchFamily="2" charset="-78"/>
                <a:cs typeface="Alexandria SemiBold" pitchFamily="2" charset="-78"/>
              </a:rPr>
              <a:t>التحويل: </a:t>
            </a:r>
            <a:r>
              <a:rPr lang="ar-SA" dirty="0">
                <a:latin typeface="Alexandria SemiBold" pitchFamily="2" charset="-78"/>
                <a:cs typeface="Alexandria SemiBold" pitchFamily="2" charset="-78"/>
              </a:rPr>
              <a:t>زيادة نسبة الزوار الذين يتحولون إلى عملاء </a:t>
            </a:r>
            <a:r>
              <a:rPr lang="ar-SA" dirty="0" smtClean="0">
                <a:latin typeface="Alexandria SemiBold" pitchFamily="2" charset="-78"/>
                <a:cs typeface="Alexandria SemiBold" pitchFamily="2" charset="-78"/>
              </a:rPr>
              <a:t>فعليين من </a:t>
            </a:r>
            <a:r>
              <a:rPr lang="ar-SA" dirty="0">
                <a:latin typeface="Alexandria SemiBold" pitchFamily="2" charset="-78"/>
                <a:cs typeface="Alexandria SemiBold" pitchFamily="2" charset="-78"/>
              </a:rPr>
              <a:t>خلال تحسين تجربة المستخدم </a:t>
            </a:r>
            <a:r>
              <a:rPr lang="ar-SA" dirty="0" smtClean="0">
                <a:latin typeface="Alexandria SemiBold" pitchFamily="2" charset="-78"/>
                <a:cs typeface="Alexandria SemiBold" pitchFamily="2" charset="-78"/>
              </a:rPr>
              <a:t>.</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780757" y="1665420"/>
            <a:ext cx="2744055"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أهداف التسويق </a:t>
            </a:r>
            <a:r>
              <a:rPr lang="ar-SA" dirty="0" smtClean="0">
                <a:latin typeface="Alexandria SemiBold" pitchFamily="2" charset="-78"/>
                <a:cs typeface="Alexandria SemiBold" pitchFamily="2" charset="-78"/>
              </a:rPr>
              <a:t>الرقمي</a:t>
            </a:r>
            <a:endParaRPr lang="ar-SA" dirty="0">
              <a:latin typeface="Alexandria SemiBold" pitchFamily="2" charset="-78"/>
              <a:cs typeface="Alexandria SemiBold" pitchFamily="2" charset="-78"/>
            </a:endParaRPr>
          </a:p>
        </p:txBody>
      </p:sp>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t="69652" r="73246"/>
          <a:stretch/>
        </p:blipFill>
        <p:spPr>
          <a:xfrm>
            <a:off x="13648" y="2798855"/>
            <a:ext cx="2639730" cy="2428235"/>
          </a:xfrm>
          <a:prstGeom prst="rect">
            <a:avLst/>
          </a:prstGeom>
        </p:spPr>
      </p:pic>
    </p:spTree>
    <p:extLst>
      <p:ext uri="{BB962C8B-B14F-4D97-AF65-F5344CB8AC3E}">
        <p14:creationId xmlns:p14="http://schemas.microsoft.com/office/powerpoint/2010/main" val="2239896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1439" y="2055371"/>
            <a:ext cx="8513841" cy="4054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480067" y="12856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79577" y="139456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66881"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51579" y="2329602"/>
            <a:ext cx="8473701" cy="3831818"/>
          </a:xfrm>
          <a:prstGeom prst="rect">
            <a:avLst/>
          </a:prstGeom>
          <a:noFill/>
        </p:spPr>
        <p:txBody>
          <a:bodyPr wrap="square" rtlCol="0">
            <a:spAutoFit/>
          </a:bodyPr>
          <a:lstStyle/>
          <a:p>
            <a:pPr marL="396875" indent="-342900" algn="r" rtl="1">
              <a:lnSpc>
                <a:spcPct val="150000"/>
              </a:lnSpc>
              <a:buFont typeface="+mj-lt"/>
              <a:buAutoNum type="arabicPeriod" startAt="4"/>
            </a:pPr>
            <a:r>
              <a:rPr lang="ar-SA" dirty="0">
                <a:solidFill>
                  <a:srgbClr val="C00000"/>
                </a:solidFill>
                <a:latin typeface="Alexandria SemiBold" pitchFamily="2" charset="-78"/>
                <a:cs typeface="Alexandria SemiBold" pitchFamily="2" charset="-78"/>
              </a:rPr>
              <a:t>زيادة المبيعات </a:t>
            </a:r>
            <a:r>
              <a:rPr lang="ar-SA" dirty="0" smtClean="0">
                <a:solidFill>
                  <a:srgbClr val="C00000"/>
                </a:solidFill>
                <a:latin typeface="Alexandria SemiBold" pitchFamily="2" charset="-78"/>
                <a:cs typeface="Alexandria SemiBold" pitchFamily="2" charset="-78"/>
              </a:rPr>
              <a:t>والإيرادات: </a:t>
            </a:r>
            <a:r>
              <a:rPr lang="ar-SA" dirty="0">
                <a:latin typeface="Alexandria SemiBold" pitchFamily="2" charset="-78"/>
                <a:cs typeface="Alexandria SemiBold" pitchFamily="2" charset="-78"/>
              </a:rPr>
              <a:t>يركز التسويق الرقمي على تحقيق </a:t>
            </a:r>
            <a:r>
              <a:rPr lang="ar-SA" dirty="0" smtClean="0">
                <a:latin typeface="Alexandria SemiBold" pitchFamily="2" charset="-78"/>
                <a:cs typeface="Alexandria SemiBold" pitchFamily="2" charset="-78"/>
              </a:rPr>
              <a:t>زيادة المبيعات </a:t>
            </a:r>
            <a:r>
              <a:rPr lang="ar-SA" dirty="0">
                <a:latin typeface="Alexandria SemiBold" pitchFamily="2" charset="-78"/>
                <a:cs typeface="Alexandria SemiBold" pitchFamily="2" charset="-78"/>
              </a:rPr>
              <a:t>على المدى </a:t>
            </a:r>
            <a:r>
              <a:rPr lang="ar-SA" dirty="0" smtClean="0">
                <a:latin typeface="Alexandria SemiBold" pitchFamily="2" charset="-78"/>
                <a:cs typeface="Alexandria SemiBold" pitchFamily="2" charset="-78"/>
              </a:rPr>
              <a:t>الطويل</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من </a:t>
            </a:r>
            <a:r>
              <a:rPr lang="ar-SA" dirty="0">
                <a:latin typeface="Alexandria SemiBold" pitchFamily="2" charset="-78"/>
                <a:cs typeface="Alexandria SemiBold" pitchFamily="2" charset="-78"/>
              </a:rPr>
              <a:t>خلال استراتيجيات تسويقية فعالة مثل العروض الترويجية وحملات التسويق بالمحتوى</a:t>
            </a:r>
            <a:r>
              <a:rPr lang="ar-SA" dirty="0" smtClean="0">
                <a:latin typeface="Alexandria SemiBold" pitchFamily="2" charset="-78"/>
                <a:cs typeface="Alexandria SemiBold" pitchFamily="2" charset="-78"/>
              </a:rPr>
              <a:t>.</a:t>
            </a:r>
          </a:p>
          <a:p>
            <a:pPr marL="396875" indent="-342900" algn="r" rtl="1">
              <a:lnSpc>
                <a:spcPct val="150000"/>
              </a:lnSpc>
              <a:buFont typeface="+mj-lt"/>
              <a:buAutoNum type="arabicPeriod" startAt="4"/>
            </a:pPr>
            <a:r>
              <a:rPr lang="ar-SA" dirty="0">
                <a:solidFill>
                  <a:srgbClr val="C00000"/>
                </a:solidFill>
                <a:latin typeface="Alexandria SemiBold" pitchFamily="2" charset="-78"/>
                <a:cs typeface="Alexandria SemiBold" pitchFamily="2" charset="-78"/>
              </a:rPr>
              <a:t>بناء علاقات قوية مع </a:t>
            </a:r>
            <a:r>
              <a:rPr lang="ar-SA" dirty="0" smtClean="0">
                <a:solidFill>
                  <a:srgbClr val="C00000"/>
                </a:solidFill>
                <a:latin typeface="Alexandria SemiBold" pitchFamily="2" charset="-78"/>
                <a:cs typeface="Alexandria SemiBold" pitchFamily="2" charset="-78"/>
              </a:rPr>
              <a:t>العملاء: </a:t>
            </a:r>
            <a:r>
              <a:rPr lang="ar-SA" dirty="0">
                <a:latin typeface="Alexandria SemiBold" pitchFamily="2" charset="-78"/>
                <a:cs typeface="Alexandria SemiBold" pitchFamily="2" charset="-78"/>
              </a:rPr>
              <a:t>تعزيز التفاعل مع العملاء من خلال </a:t>
            </a:r>
            <a:r>
              <a:rPr lang="ar-SA" dirty="0" smtClean="0">
                <a:latin typeface="Alexandria SemiBold" pitchFamily="2" charset="-78"/>
                <a:cs typeface="Alexandria SemiBold" pitchFamily="2" charset="-78"/>
              </a:rPr>
              <a:t>منصات </a:t>
            </a:r>
            <a:r>
              <a:rPr lang="ar-SA" dirty="0">
                <a:latin typeface="Alexandria SemiBold" pitchFamily="2" charset="-78"/>
                <a:cs typeface="Alexandria SemiBold" pitchFamily="2" charset="-78"/>
              </a:rPr>
              <a:t>التواصل الاجتماعي والبريد الإلكتروني، مما يساعد في بناء ولاء العملاء</a:t>
            </a:r>
            <a:r>
              <a:rPr lang="ar-SA" dirty="0" smtClean="0">
                <a:latin typeface="Alexandria SemiBold" pitchFamily="2" charset="-78"/>
                <a:cs typeface="Alexandria SemiBold" pitchFamily="2" charset="-78"/>
              </a:rPr>
              <a:t>.</a:t>
            </a:r>
          </a:p>
          <a:p>
            <a:pPr marL="396875" indent="-342900" algn="r" rtl="1">
              <a:lnSpc>
                <a:spcPct val="150000"/>
              </a:lnSpc>
              <a:buFont typeface="+mj-lt"/>
              <a:buAutoNum type="arabicPeriod" startAt="4"/>
            </a:pPr>
            <a:r>
              <a:rPr lang="ar-SA" dirty="0">
                <a:solidFill>
                  <a:srgbClr val="C00000"/>
                </a:solidFill>
                <a:latin typeface="Alexandria SemiBold" pitchFamily="2" charset="-78"/>
                <a:cs typeface="Alexandria SemiBold" pitchFamily="2" charset="-78"/>
              </a:rPr>
              <a:t>تحليل بيانات </a:t>
            </a:r>
            <a:r>
              <a:rPr lang="ar-SA" dirty="0" smtClean="0">
                <a:solidFill>
                  <a:srgbClr val="C00000"/>
                </a:solidFill>
                <a:latin typeface="Alexandria SemiBold" pitchFamily="2" charset="-78"/>
                <a:cs typeface="Alexandria SemiBold" pitchFamily="2" charset="-78"/>
              </a:rPr>
              <a:t>السوق: </a:t>
            </a:r>
            <a:r>
              <a:rPr lang="ar-SA" dirty="0">
                <a:latin typeface="Alexandria SemiBold" pitchFamily="2" charset="-78"/>
                <a:cs typeface="Alexandria SemiBold" pitchFamily="2" charset="-78"/>
              </a:rPr>
              <a:t>جمع البيانات وتحليلها لفهم سلوك المستهلكين وتحسين استراتيجيات التسويق بناءً على النتائج</a:t>
            </a:r>
            <a:r>
              <a:rPr lang="ar-SA" dirty="0" smtClean="0">
                <a:latin typeface="Alexandria SemiBold" pitchFamily="2" charset="-78"/>
                <a:cs typeface="Alexandria SemiBold" pitchFamily="2" charset="-78"/>
              </a:rPr>
              <a:t>.</a:t>
            </a:r>
          </a:p>
          <a:p>
            <a:pPr marL="396875" indent="-342900" algn="r" rtl="1">
              <a:lnSpc>
                <a:spcPct val="150000"/>
              </a:lnSpc>
              <a:buFont typeface="+mj-lt"/>
              <a:buAutoNum type="arabicPeriod" startAt="4"/>
            </a:pPr>
            <a:r>
              <a:rPr lang="ar-SA" dirty="0">
                <a:solidFill>
                  <a:srgbClr val="C00000"/>
                </a:solidFill>
                <a:latin typeface="Alexandria SemiBold" pitchFamily="2" charset="-78"/>
                <a:cs typeface="Alexandria SemiBold" pitchFamily="2" charset="-78"/>
              </a:rPr>
              <a:t>توسيع قاعدة العملاء: </a:t>
            </a:r>
            <a:r>
              <a:rPr lang="ar-SA" dirty="0">
                <a:latin typeface="Alexandria SemiBold" pitchFamily="2" charset="-78"/>
                <a:cs typeface="Alexandria SemiBold" pitchFamily="2" charset="-78"/>
              </a:rPr>
              <a:t>استهداف فئات جديدة من الجمهور وزيادة قاعدة العملاء من خلال استراتيجيات تسويقية محددة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54273" y="1523566"/>
            <a:ext cx="2744055"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أهداف التسويق </a:t>
            </a:r>
            <a:r>
              <a:rPr lang="ar-SA" dirty="0" smtClean="0">
                <a:latin typeface="Alexandria SemiBold" pitchFamily="2" charset="-78"/>
                <a:cs typeface="Alexandria SemiBold" pitchFamily="2" charset="-78"/>
              </a:rPr>
              <a:t>الرقمي</a:t>
            </a:r>
            <a:endParaRPr lang="ar-SA" dirty="0">
              <a:latin typeface="Alexandria SemiBold" pitchFamily="2" charset="-78"/>
              <a:cs typeface="Alexandria SemiBold" pitchFamily="2" charset="-78"/>
            </a:endParaRPr>
          </a:p>
        </p:txBody>
      </p:sp>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41194" r="83471" b="33732"/>
          <a:stretch/>
        </p:blipFill>
        <p:spPr>
          <a:xfrm>
            <a:off x="-654207" y="2726943"/>
            <a:ext cx="3434311" cy="2930473"/>
          </a:xfrm>
          <a:prstGeom prst="rect">
            <a:avLst/>
          </a:prstGeom>
        </p:spPr>
      </p:pic>
    </p:spTree>
    <p:extLst>
      <p:ext uri="{BB962C8B-B14F-4D97-AF65-F5344CB8AC3E}">
        <p14:creationId xmlns:p14="http://schemas.microsoft.com/office/powerpoint/2010/main" val="40423039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1439" y="2055371"/>
            <a:ext cx="8513841" cy="40547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480067" y="12856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79577" y="139456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66881"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11439" y="2329602"/>
            <a:ext cx="8473701" cy="3831818"/>
          </a:xfrm>
          <a:prstGeom prst="rect">
            <a:avLst/>
          </a:prstGeom>
          <a:noFill/>
        </p:spPr>
        <p:txBody>
          <a:bodyPr wrap="square" rtlCol="0">
            <a:spAutoFit/>
          </a:bodyPr>
          <a:lstStyle/>
          <a:p>
            <a:pPr marL="396875" indent="-342900" algn="r" rtl="1">
              <a:lnSpc>
                <a:spcPct val="150000"/>
              </a:lnSpc>
              <a:buFont typeface="+mj-lt"/>
              <a:buAutoNum type="arabicPeriod" startAt="8"/>
            </a:pPr>
            <a:r>
              <a:rPr lang="ar-SA" dirty="0">
                <a:solidFill>
                  <a:srgbClr val="C00000"/>
                </a:solidFill>
                <a:latin typeface="Alexandria SemiBold" pitchFamily="2" charset="-78"/>
                <a:cs typeface="Alexandria SemiBold" pitchFamily="2" charset="-78"/>
              </a:rPr>
              <a:t>تحسين سمعة العلامة التجارية: </a:t>
            </a:r>
            <a:r>
              <a:rPr lang="ar-SA" dirty="0">
                <a:latin typeface="Alexandria SemiBold" pitchFamily="2" charset="-78"/>
                <a:cs typeface="Alexandria SemiBold" pitchFamily="2" charset="-78"/>
              </a:rPr>
              <a:t>إدارة السمعة عبر الإنترنت من خلال الاستجابة للتعليقات والمراجعات وتعزيز الصورة الإيجابية للعلامة </a:t>
            </a:r>
            <a:r>
              <a:rPr lang="ar-SA" dirty="0" smtClean="0">
                <a:latin typeface="Alexandria SemiBold" pitchFamily="2" charset="-78"/>
                <a:cs typeface="Alexandria SemiBold" pitchFamily="2" charset="-78"/>
              </a:rPr>
              <a:t>التجارية.</a:t>
            </a:r>
          </a:p>
          <a:p>
            <a:pPr marL="396875" indent="-342900" algn="r" rtl="1">
              <a:lnSpc>
                <a:spcPct val="150000"/>
              </a:lnSpc>
              <a:buFont typeface="+mj-lt"/>
              <a:buAutoNum type="arabicPeriod" startAt="8"/>
            </a:pPr>
            <a:r>
              <a:rPr lang="ar-SA" dirty="0" smtClean="0">
                <a:solidFill>
                  <a:srgbClr val="C00000"/>
                </a:solidFill>
                <a:latin typeface="Alexandria SemiBold" pitchFamily="2" charset="-78"/>
                <a:cs typeface="Alexandria SemiBold" pitchFamily="2" charset="-78"/>
              </a:rPr>
              <a:t>توفير </a:t>
            </a:r>
            <a:r>
              <a:rPr lang="ar-SA" dirty="0">
                <a:solidFill>
                  <a:srgbClr val="C00000"/>
                </a:solidFill>
                <a:latin typeface="Alexandria SemiBold" pitchFamily="2" charset="-78"/>
                <a:cs typeface="Alexandria SemiBold" pitchFamily="2" charset="-78"/>
              </a:rPr>
              <a:t>تجربة مخصصة: </a:t>
            </a:r>
            <a:r>
              <a:rPr lang="ar-SA" dirty="0">
                <a:latin typeface="Alexandria SemiBold" pitchFamily="2" charset="-78"/>
                <a:cs typeface="Alexandria SemiBold" pitchFamily="2" charset="-78"/>
              </a:rPr>
              <a:t>تقديم محتوى وتجارب مخصصة للعملاء بناءً على اهتماماتهم وسلوكهم، مما يزيد من التفاعل </a:t>
            </a:r>
            <a:r>
              <a:rPr lang="ar-SA" dirty="0" smtClean="0">
                <a:latin typeface="Alexandria SemiBold" pitchFamily="2" charset="-78"/>
                <a:cs typeface="Alexandria SemiBold" pitchFamily="2" charset="-78"/>
              </a:rPr>
              <a:t>والرضا.</a:t>
            </a:r>
          </a:p>
          <a:p>
            <a:pPr marL="396875" indent="-342900" algn="r" rtl="1">
              <a:lnSpc>
                <a:spcPct val="150000"/>
              </a:lnSpc>
              <a:buFont typeface="+mj-lt"/>
              <a:buAutoNum type="arabicPeriod" startAt="8"/>
            </a:pPr>
            <a:r>
              <a:rPr lang="ar-SA" dirty="0" smtClean="0">
                <a:solidFill>
                  <a:srgbClr val="C00000"/>
                </a:solidFill>
                <a:latin typeface="Alexandria SemiBold" pitchFamily="2" charset="-78"/>
                <a:cs typeface="Alexandria SemiBold" pitchFamily="2" charset="-78"/>
              </a:rPr>
              <a:t>تحقيق </a:t>
            </a:r>
            <a:r>
              <a:rPr lang="ar-SA" dirty="0">
                <a:solidFill>
                  <a:srgbClr val="C00000"/>
                </a:solidFill>
                <a:latin typeface="Alexandria SemiBold" pitchFamily="2" charset="-78"/>
                <a:cs typeface="Alexandria SemiBold" pitchFamily="2" charset="-78"/>
              </a:rPr>
              <a:t>عائد استثمار مرتفع: </a:t>
            </a:r>
            <a:r>
              <a:rPr lang="ar-SA" dirty="0">
                <a:latin typeface="Alexandria SemiBold" pitchFamily="2" charset="-78"/>
                <a:cs typeface="Alexandria SemiBold" pitchFamily="2" charset="-78"/>
              </a:rPr>
              <a:t>التركيز على تحقيق أقصى عائد ممكن من الاستثمارات في الحملات التسويقية</a:t>
            </a:r>
            <a:r>
              <a:rPr lang="ar-SA" dirty="0" smtClean="0">
                <a:latin typeface="Alexandria SemiBold" pitchFamily="2" charset="-78"/>
                <a:cs typeface="Alexandria SemiBold" pitchFamily="2" charset="-78"/>
              </a:rPr>
              <a:t>.</a:t>
            </a:r>
          </a:p>
          <a:p>
            <a:pPr marL="53975" algn="r" rtl="1">
              <a:lnSpc>
                <a:spcPct val="150000"/>
              </a:lnSpc>
            </a:pP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تتعدد </a:t>
            </a:r>
            <a:r>
              <a:rPr lang="ar-SA" sz="1700" dirty="0">
                <a:latin typeface="Alexandria SemiBold" pitchFamily="2" charset="-78"/>
                <a:cs typeface="Alexandria SemiBold" pitchFamily="2" charset="-78"/>
              </a:rPr>
              <a:t>أهداف التسويق </a:t>
            </a:r>
            <a:r>
              <a:rPr lang="ar-SA" sz="1700" dirty="0" smtClean="0">
                <a:latin typeface="Alexandria SemiBold" pitchFamily="2" charset="-78"/>
                <a:cs typeface="Alexandria SemiBold" pitchFamily="2" charset="-78"/>
              </a:rPr>
              <a:t>الرقمي </a:t>
            </a:r>
            <a:r>
              <a:rPr lang="ar-SA" sz="1700" dirty="0">
                <a:latin typeface="Alexandria SemiBold" pitchFamily="2" charset="-78"/>
                <a:cs typeface="Alexandria SemiBold" pitchFamily="2" charset="-78"/>
              </a:rPr>
              <a:t>مما يجعله أداة قوية وفعالة لأي استراتيجية </a:t>
            </a:r>
            <a:r>
              <a:rPr lang="ar-SA" sz="1700" dirty="0" smtClean="0">
                <a:latin typeface="Alexandria SemiBold" pitchFamily="2" charset="-78"/>
                <a:cs typeface="Alexandria SemiBold" pitchFamily="2" charset="-78"/>
              </a:rPr>
              <a:t>تسويقية. فمن </a:t>
            </a:r>
            <a:r>
              <a:rPr lang="ar-SA" sz="1700" dirty="0">
                <a:latin typeface="Alexandria SemiBold" pitchFamily="2" charset="-78"/>
                <a:cs typeface="Alexandria SemiBold" pitchFamily="2" charset="-78"/>
              </a:rPr>
              <a:t>خلال تحديد الأهداف المناسبة، يمكن للشركات تحسين جهودها وزيادة تأثيرها في السوق</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54273" y="1523566"/>
            <a:ext cx="2744055"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a:latin typeface="Alexandria SemiBold" pitchFamily="2" charset="-78"/>
                <a:cs typeface="Alexandria SemiBold" pitchFamily="2" charset="-78"/>
              </a:rPr>
              <a:t>أهداف التسويق </a:t>
            </a:r>
            <a:r>
              <a:rPr lang="ar-SA" dirty="0" smtClean="0">
                <a:latin typeface="Alexandria SemiBold" pitchFamily="2" charset="-78"/>
                <a:cs typeface="Alexandria SemiBold" pitchFamily="2" charset="-78"/>
              </a:rPr>
              <a:t>الرقمي</a:t>
            </a:r>
            <a:endParaRPr lang="ar-SA" dirty="0">
              <a:latin typeface="Alexandria SemiBold" pitchFamily="2" charset="-78"/>
              <a:cs typeface="Alexandria SemiBold" pitchFamily="2" charset="-78"/>
            </a:endParaRPr>
          </a:p>
        </p:txBody>
      </p:sp>
      <p:pic>
        <p:nvPicPr>
          <p:cNvPr id="2" name="Picture 1"/>
          <p:cNvPicPr>
            <a:picLocks noChangeAspect="1"/>
          </p:cNvPicPr>
          <p:nvPr/>
        </p:nvPicPr>
        <p:blipFill rotWithShape="1">
          <a:blip r:embed="rId4"/>
          <a:srcRect r="6744"/>
          <a:stretch/>
        </p:blipFill>
        <p:spPr>
          <a:xfrm>
            <a:off x="40944" y="2697343"/>
            <a:ext cx="2739160" cy="2584341"/>
          </a:xfrm>
          <a:prstGeom prst="rect">
            <a:avLst/>
          </a:prstGeom>
        </p:spPr>
      </p:pic>
    </p:spTree>
    <p:extLst>
      <p:ext uri="{BB962C8B-B14F-4D97-AF65-F5344CB8AC3E}">
        <p14:creationId xmlns:p14="http://schemas.microsoft.com/office/powerpoint/2010/main" val="29349321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7797" y="2055371"/>
            <a:ext cx="10697483" cy="4054796"/>
          </a:xfrm>
          <a:prstGeom prst="roundRect">
            <a:avLst>
              <a:gd name="adj" fmla="val 6140"/>
            </a:avLst>
          </a:prstGeom>
          <a:solidFill>
            <a:srgbClr val="4E4F5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480067" y="12856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579577" y="139456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666881" y="159908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20628" y="2183281"/>
            <a:ext cx="3238559" cy="3831818"/>
          </a:xfrm>
          <a:prstGeom prst="rect">
            <a:avLst/>
          </a:prstGeom>
          <a:solidFill>
            <a:schemeClr val="bg2"/>
          </a:solidFill>
        </p:spPr>
        <p:txBody>
          <a:bodyPr wrap="square" rtlCol="0">
            <a:spAutoFit/>
          </a:bodyPr>
          <a:lstStyle/>
          <a:p>
            <a:pPr algn="r" rtl="1">
              <a:lnSpc>
                <a:spcPct val="150000"/>
              </a:lnSpc>
            </a:pPr>
            <a:r>
              <a:rPr lang="ar-SA" dirty="0" smtClean="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لخص الكاتب الأمريكي </a:t>
            </a:r>
            <a:r>
              <a:rPr lang="en-US" sz="1600" dirty="0" smtClean="0">
                <a:latin typeface="Alexandria SemiBold" pitchFamily="2" charset="-78"/>
                <a:cs typeface="Alexandria SemiBold" pitchFamily="2" charset="-78"/>
              </a:rPr>
              <a:t>Johan Berger</a:t>
            </a:r>
            <a:r>
              <a:rPr lang="ar-SA" sz="1600" dirty="0" smtClean="0">
                <a:latin typeface="Alexandria SemiBold" pitchFamily="2" charset="-78"/>
                <a:cs typeface="Alexandria SemiBold" pitchFamily="2" charset="-78"/>
              </a:rPr>
              <a:t> في كتابه العدوى </a:t>
            </a:r>
            <a:r>
              <a:rPr lang="en-US" sz="1600" dirty="0" smtClean="0">
                <a:latin typeface="Alexandria SemiBold" pitchFamily="2" charset="-78"/>
                <a:cs typeface="Alexandria SemiBold" pitchFamily="2" charset="-78"/>
              </a:rPr>
              <a:t> </a:t>
            </a:r>
            <a:r>
              <a:rPr lang="en-US" sz="1600" dirty="0">
                <a:latin typeface="Alexandria SemiBold" pitchFamily="2" charset="-78"/>
                <a:cs typeface="Alexandria SemiBold" pitchFamily="2" charset="-78"/>
              </a:rPr>
              <a:t>Contagious </a:t>
            </a:r>
            <a:r>
              <a:rPr lang="ar-SA" sz="1600" dirty="0" smtClean="0">
                <a:latin typeface="Alexandria SemiBold" pitchFamily="2" charset="-78"/>
                <a:cs typeface="Alexandria SemiBold" pitchFamily="2" charset="-78"/>
              </a:rPr>
              <a:t> المبادئ الأساسية للتسويق الرقمي والتي تساهم في جعل </a:t>
            </a:r>
            <a:r>
              <a:rPr lang="ar-SA" sz="1600" dirty="0">
                <a:latin typeface="Alexandria SemiBold" pitchFamily="2" charset="-78"/>
                <a:cs typeface="Alexandria SemiBold" pitchFamily="2" charset="-78"/>
              </a:rPr>
              <a:t>المنتجات أو الأفكار تنتشر بسرعة بين المستهلكين، تمامًا كما تنتشر العدوى. </a:t>
            </a:r>
            <a:r>
              <a:rPr lang="ar-SA" sz="1600" dirty="0" smtClean="0">
                <a:latin typeface="Alexandria SemiBold" pitchFamily="2" charset="-78"/>
                <a:cs typeface="Alexandria SemiBold" pitchFamily="2" charset="-78"/>
              </a:rPr>
              <a:t>وتتمثل في: القيمة الاجتماعية، وفكرة الجرس، والمشاعر، والقيمة العملية، والقصص.</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54273" y="1523566"/>
            <a:ext cx="2744055"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مبادئ </a:t>
            </a:r>
            <a:r>
              <a:rPr lang="ar-SA" dirty="0">
                <a:latin typeface="Alexandria SemiBold" pitchFamily="2" charset="-78"/>
                <a:cs typeface="Alexandria SemiBold" pitchFamily="2" charset="-78"/>
              </a:rPr>
              <a:t>التسويق </a:t>
            </a:r>
            <a:r>
              <a:rPr lang="ar-SA" dirty="0" smtClean="0">
                <a:latin typeface="Alexandria SemiBold" pitchFamily="2" charset="-78"/>
                <a:cs typeface="Alexandria SemiBold" pitchFamily="2" charset="-78"/>
              </a:rPr>
              <a:t>الرقمي</a:t>
            </a:r>
            <a:endParaRPr lang="ar-SA" dirty="0">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t="24079" r="1604"/>
          <a:stretch/>
        </p:blipFill>
        <p:spPr>
          <a:xfrm>
            <a:off x="832513" y="2593198"/>
            <a:ext cx="7001301" cy="3302636"/>
          </a:xfrm>
          <a:prstGeom prst="rect">
            <a:avLst/>
          </a:prstGeom>
        </p:spPr>
      </p:pic>
    </p:spTree>
    <p:extLst>
      <p:ext uri="{BB962C8B-B14F-4D97-AF65-F5344CB8AC3E}">
        <p14:creationId xmlns:p14="http://schemas.microsoft.com/office/powerpoint/2010/main" val="2876944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1629" y="2134872"/>
            <a:ext cx="9485195" cy="41577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45765" y="148287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63927" y="1535096"/>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23935" y="1734762"/>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60271" y="2147657"/>
            <a:ext cx="9267371" cy="4247317"/>
          </a:xfrm>
          <a:prstGeom prst="rect">
            <a:avLst/>
          </a:prstGeom>
          <a:noFill/>
        </p:spPr>
        <p:txBody>
          <a:bodyPr wrap="square" rtlCol="0">
            <a:spAutoFit/>
          </a:bodyPr>
          <a:lstStyle/>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القيمة </a:t>
            </a:r>
            <a:r>
              <a:rPr lang="ar-SA" dirty="0" smtClean="0">
                <a:solidFill>
                  <a:schemeClr val="accent2">
                    <a:lumMod val="75000"/>
                  </a:schemeClr>
                </a:solidFill>
                <a:latin typeface="Alexandria SemiBold" pitchFamily="2" charset="-78"/>
                <a:cs typeface="Alexandria SemiBold" pitchFamily="2" charset="-78"/>
              </a:rPr>
              <a:t>الاجتماعية: </a:t>
            </a:r>
            <a:r>
              <a:rPr lang="ar-SA" dirty="0" smtClean="0">
                <a:latin typeface="Alexandria SemiBold" pitchFamily="2" charset="-78"/>
                <a:cs typeface="Alexandria SemiBold" pitchFamily="2" charset="-78"/>
              </a:rPr>
              <a:t>تعد القيمة الاجتماعية هي المحرك الأساسي لأي شخص  يشترى منتج . فالأفراد يهتموا بالمظهر الاجتماعي المرتفع.</a:t>
            </a:r>
            <a:r>
              <a:rPr lang="ar-SA" dirty="0">
                <a:latin typeface="Alexandria SemiBold" pitchFamily="2" charset="-78"/>
                <a:cs typeface="Alexandria SemiBold" pitchFamily="2" charset="-78"/>
              </a:rPr>
              <a:t> فالقيمة الاجتماعية هي أغلى سلعة موجودة، والجمهور عنده استعداد أن يدفع ملايين حتي يكتسب قيمة اجتماعية مرتفعة</a:t>
            </a:r>
            <a:r>
              <a:rPr lang="ar-SA" dirty="0" smtClean="0">
                <a:latin typeface="Alexandria SemiBold" pitchFamily="2" charset="-78"/>
                <a:cs typeface="Alexandria SemiBold" pitchFamily="2" charset="-78"/>
              </a:rPr>
              <a:t>. مثال: تركز</a:t>
            </a:r>
            <a:r>
              <a:rPr lang="ar-SA" dirty="0">
                <a:solidFill>
                  <a:srgbClr val="1D8165"/>
                </a:solidFill>
                <a:latin typeface="Alexandria SemiBold" pitchFamily="2" charset="-78"/>
                <a:cs typeface="Alexandria SemiBold" pitchFamily="2" charset="-78"/>
              </a:rPr>
              <a:t> ستاربكس </a:t>
            </a:r>
            <a:r>
              <a:rPr lang="ar-SA" dirty="0">
                <a:latin typeface="Alexandria SemiBold" pitchFamily="2" charset="-78"/>
                <a:cs typeface="Alexandria SemiBold" pitchFamily="2" charset="-78"/>
              </a:rPr>
              <a:t>في التسويق على </a:t>
            </a:r>
            <a:r>
              <a:rPr lang="ar-SA" dirty="0" smtClean="0">
                <a:latin typeface="Alexandria SemiBold" pitchFamily="2" charset="-78"/>
                <a:cs typeface="Alexandria SemiBold" pitchFamily="2" charset="-78"/>
              </a:rPr>
              <a:t>القيمة الاجتماعية لتحقق انتشار واسع. فتناول القهوة في </a:t>
            </a:r>
            <a:r>
              <a:rPr lang="ar-SA" dirty="0" smtClean="0">
                <a:solidFill>
                  <a:srgbClr val="1D8165"/>
                </a:solidFill>
                <a:latin typeface="Alexandria SemiBold" pitchFamily="2" charset="-78"/>
                <a:cs typeface="Alexandria SemiBold" pitchFamily="2" charset="-78"/>
              </a:rPr>
              <a:t>ستاربكس</a:t>
            </a:r>
            <a:r>
              <a:rPr lang="ar-SA" dirty="0" smtClean="0">
                <a:latin typeface="Alexandria SemiBold" pitchFamily="2" charset="-78"/>
                <a:cs typeface="Alexandria SemiBold" pitchFamily="2" charset="-78"/>
              </a:rPr>
              <a:t> يكسب الشخص مظهر اجتماعي مميز. </a:t>
            </a:r>
          </a:p>
          <a:p>
            <a:pPr marL="34290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فكرة الجرس</a:t>
            </a:r>
            <a:r>
              <a:rPr lang="ar-SA" dirty="0">
                <a:solidFill>
                  <a:schemeClr val="accent2">
                    <a:lumMod val="75000"/>
                  </a:schemeClr>
                </a:solidFill>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اربط المنتج بشئ جميل وإيجابي يحدث في حياة الأشخاص اليومية، بحيث تُذكرهم بالمنتج. على سبيل المثال</a:t>
            </a:r>
            <a:r>
              <a:rPr lang="ar-SA" dirty="0">
                <a:solidFill>
                  <a:srgbClr val="CA2128"/>
                </a:solidFill>
                <a:latin typeface="Alexandria SemiBold" pitchFamily="2" charset="-78"/>
                <a:cs typeface="Alexandria SemiBold" pitchFamily="2" charset="-78"/>
              </a:rPr>
              <a:t>: </a:t>
            </a:r>
            <a:r>
              <a:rPr lang="en-US" dirty="0">
                <a:solidFill>
                  <a:srgbClr val="CA2128"/>
                </a:solidFill>
                <a:latin typeface="Alexandria SemiBold" pitchFamily="2" charset="-78"/>
                <a:cs typeface="Alexandria SemiBold" pitchFamily="2" charset="-78"/>
              </a:rPr>
              <a:t>KitKat</a:t>
            </a:r>
            <a:r>
              <a:rPr lang="ar-SA" dirty="0" smtClean="0">
                <a:latin typeface="Alexandria SemiBold" pitchFamily="2" charset="-78"/>
                <a:cs typeface="Alexandria SemiBold" pitchFamily="2" charset="-78"/>
              </a:rPr>
              <a:t> في عام 2007 انخفضت مبيعاتها في السوق، وفي عام 2013 استخدمت الشركة فكرة الجرس في تسويق منتجاتها وذلك بربط المنتج بوقت الاستراحة اليومي للمستهلكين، فزادت مبيعات الشركة ثلاثة أضعاف.                      </a:t>
            </a:r>
            <a:r>
              <a:rPr lang="en-US" dirty="0" smtClean="0">
                <a:solidFill>
                  <a:srgbClr val="CA2128"/>
                </a:solidFill>
                <a:latin typeface="Alexandria SemiBold" pitchFamily="2" charset="-78"/>
                <a:cs typeface="Alexandria SemiBold" pitchFamily="2" charset="-78"/>
              </a:rPr>
              <a:t>Have a break, Have a KitKat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2" descr="https://tse2.mm.bing.net/th?id=OIP.l0qk4EsF3s8KEQUhUFdqcgHaFP&amp;pid=Api&amp;P=0&amp;h=2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76" y="4136594"/>
            <a:ext cx="1951629" cy="1490709"/>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5636524"/>
            <a:ext cx="1951629" cy="1308107"/>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2510230" y="1604847"/>
            <a:ext cx="2744055"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مبادئ </a:t>
            </a:r>
            <a:r>
              <a:rPr lang="ar-SA" dirty="0">
                <a:latin typeface="Alexandria SemiBold" pitchFamily="2" charset="-78"/>
                <a:cs typeface="Alexandria SemiBold" pitchFamily="2" charset="-78"/>
              </a:rPr>
              <a:t>التسويق </a:t>
            </a:r>
            <a:r>
              <a:rPr lang="ar-SA" dirty="0" smtClean="0">
                <a:latin typeface="Alexandria SemiBold" pitchFamily="2" charset="-78"/>
                <a:cs typeface="Alexandria SemiBold" pitchFamily="2" charset="-78"/>
              </a:rPr>
              <a:t>الرقمي</a:t>
            </a:r>
            <a:endParaRPr lang="ar-SA" dirty="0">
              <a:latin typeface="Alexandria SemiBold" pitchFamily="2" charset="-78"/>
              <a:cs typeface="Alexandria SemiBold" pitchFamily="2" charset="-78"/>
            </a:endParaRPr>
          </a:p>
        </p:txBody>
      </p:sp>
      <p:pic>
        <p:nvPicPr>
          <p:cNvPr id="3" name="Picture 2"/>
          <p:cNvPicPr>
            <a:picLocks noChangeAspect="1"/>
          </p:cNvPicPr>
          <p:nvPr/>
        </p:nvPicPr>
        <p:blipFill rotWithShape="1">
          <a:blip r:embed="rId6">
            <a:clrChange>
              <a:clrFrom>
                <a:srgbClr val="FEFEFE"/>
              </a:clrFrom>
              <a:clrTo>
                <a:srgbClr val="FEFEFE">
                  <a:alpha val="0"/>
                </a:srgbClr>
              </a:clrTo>
            </a:clrChange>
            <a:extLst>
              <a:ext uri="{28A0092B-C50C-407E-A947-70E740481C1C}">
                <a14:useLocalDpi xmlns:a14="http://schemas.microsoft.com/office/drawing/2010/main" val="0"/>
              </a:ext>
            </a:extLst>
          </a:blip>
          <a:srcRect l="47486"/>
          <a:stretch/>
        </p:blipFill>
        <p:spPr>
          <a:xfrm>
            <a:off x="416514" y="2773302"/>
            <a:ext cx="1226886" cy="1229639"/>
          </a:xfrm>
          <a:prstGeom prst="rect">
            <a:avLst/>
          </a:prstGeom>
        </p:spPr>
      </p:pic>
    </p:spTree>
    <p:extLst>
      <p:ext uri="{BB962C8B-B14F-4D97-AF65-F5344CB8AC3E}">
        <p14:creationId xmlns:p14="http://schemas.microsoft.com/office/powerpoint/2010/main" val="336460757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51629" y="2345997"/>
            <a:ext cx="9184943" cy="39466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011231" y="15568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43041" y="1609123"/>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30345" y="1808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51629" y="2577125"/>
            <a:ext cx="9007523" cy="3600986"/>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chemeClr val="accent2">
                    <a:lumMod val="75000"/>
                  </a:schemeClr>
                </a:solidFill>
                <a:latin typeface="Alexandria SemiBold" pitchFamily="2" charset="-78"/>
                <a:cs typeface="Alexandria SemiBold" pitchFamily="2" charset="-78"/>
              </a:rPr>
              <a:t>المشاعر: </a:t>
            </a:r>
            <a:r>
              <a:rPr lang="ar-SA" sz="1600" dirty="0">
                <a:latin typeface="Alexandria SemiBold" pitchFamily="2" charset="-78"/>
                <a:cs typeface="Alexandria SemiBold" pitchFamily="2" charset="-78"/>
              </a:rPr>
              <a:t>عند التسويق لمنتج يجب أن تنقل مشاعر للمستهلك بحيث تحركه للشراء. فكلما استخدمت المشاعر مع المنتج، كلما انتشر المنتج في السوق وحقق مبيعات مرتفعة</a:t>
            </a:r>
            <a:r>
              <a:rPr lang="ar-SA" sz="1600" dirty="0" smtClean="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مثال: شركة كوكاكولا تستخدم </a:t>
            </a:r>
            <a:r>
              <a:rPr lang="ar-SA" dirty="0" smtClean="0">
                <a:solidFill>
                  <a:srgbClr val="AA1711"/>
                </a:solidFill>
                <a:latin typeface="Alexandria SemiBold" pitchFamily="2" charset="-78"/>
                <a:cs typeface="Alexandria SemiBold" pitchFamily="2" charset="-78"/>
              </a:rPr>
              <a:t>كوكاكولا افرح</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 </a:t>
            </a:r>
          </a:p>
          <a:p>
            <a:pPr marL="342900" indent="-342900" algn="r" rtl="1">
              <a:lnSpc>
                <a:spcPct val="150000"/>
              </a:lnSpc>
              <a:buFont typeface="+mj-lt"/>
              <a:buAutoNum type="arabicPeriod" startAt="3"/>
            </a:pPr>
            <a:r>
              <a:rPr lang="ar-SA" dirty="0" smtClean="0">
                <a:solidFill>
                  <a:schemeClr val="accent2">
                    <a:lumMod val="75000"/>
                  </a:schemeClr>
                </a:solidFill>
                <a:latin typeface="Alexandria SemiBold" pitchFamily="2" charset="-78"/>
                <a:cs typeface="Alexandria SemiBold" pitchFamily="2" charset="-78"/>
              </a:rPr>
              <a:t>القيمة </a:t>
            </a:r>
            <a:r>
              <a:rPr lang="ar-SA" dirty="0">
                <a:solidFill>
                  <a:schemeClr val="accent2">
                    <a:lumMod val="75000"/>
                  </a:schemeClr>
                </a:solidFill>
                <a:latin typeface="Alexandria SemiBold" pitchFamily="2" charset="-78"/>
                <a:cs typeface="Alexandria SemiBold" pitchFamily="2" charset="-78"/>
              </a:rPr>
              <a:t>العملية: </a:t>
            </a:r>
            <a:r>
              <a:rPr lang="ar-SA" sz="1600" dirty="0" smtClean="0">
                <a:latin typeface="Alexandria SemiBold" pitchFamily="2" charset="-78"/>
                <a:cs typeface="Alexandria SemiBold" pitchFamily="2" charset="-78"/>
              </a:rPr>
              <a:t>جودة المنتج وسعره يشجع </a:t>
            </a:r>
            <a:r>
              <a:rPr lang="ar-SA" sz="1600" dirty="0">
                <a:latin typeface="Alexandria SemiBold" pitchFamily="2" charset="-78"/>
                <a:cs typeface="Alexandria SemiBold" pitchFamily="2" charset="-78"/>
              </a:rPr>
              <a:t>الناس على </a:t>
            </a:r>
            <a:r>
              <a:rPr lang="ar-SA" sz="1600" dirty="0" smtClean="0">
                <a:latin typeface="Alexandria SemiBold" pitchFamily="2" charset="-78"/>
                <a:cs typeface="Alexandria SemiBold" pitchFamily="2" charset="-78"/>
              </a:rPr>
              <a:t>مشاركته واستخدامه. هنا يجب دمج القيمة العملية مع بقية العناصر حتى يحقق مبيعات جيدة.</a:t>
            </a:r>
          </a:p>
          <a:p>
            <a:pPr marL="342900" indent="-342900" algn="r" rtl="1">
              <a:lnSpc>
                <a:spcPct val="150000"/>
              </a:lnSpc>
              <a:buFont typeface="+mj-lt"/>
              <a:buAutoNum type="arabicPeriod" startAt="3"/>
            </a:pPr>
            <a:r>
              <a:rPr lang="ar-SA" dirty="0">
                <a:solidFill>
                  <a:schemeClr val="accent2">
                    <a:lumMod val="75000"/>
                  </a:schemeClr>
                </a:solidFill>
                <a:latin typeface="Alexandria SemiBold" pitchFamily="2" charset="-78"/>
                <a:cs typeface="Alexandria SemiBold" pitchFamily="2" charset="-78"/>
              </a:rPr>
              <a:t>قوة القصص</a:t>
            </a:r>
            <a:r>
              <a:rPr lang="ar-SA" dirty="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الناس يحبون القصص والحكايات. فإنشاء قصة حول منتجك أو فكرتك يمكن أن يجعلها أكثر جذبًا وقابلية للمشاركة. مثال: </a:t>
            </a:r>
            <a:r>
              <a:rPr lang="ar-SA" sz="1600" dirty="0" smtClean="0">
                <a:latin typeface="Alexandria SemiBold" pitchFamily="2" charset="-78"/>
                <a:cs typeface="Alexandria SemiBold" pitchFamily="2" charset="-78"/>
              </a:rPr>
              <a:t>اعتمدت مطاعم البيك على قصة ركزت على المسؤولية </a:t>
            </a:r>
            <a:r>
              <a:rPr lang="ar-SA" sz="1600" dirty="0">
                <a:latin typeface="Alexandria SemiBold" pitchFamily="2" charset="-78"/>
                <a:cs typeface="Alexandria SemiBold" pitchFamily="2" charset="-78"/>
              </a:rPr>
              <a:t>المجتمعية والتزامهم بالتبرع بريال صدقة عن كل وجبة للمحتاجين؛ مما </a:t>
            </a:r>
            <a:r>
              <a:rPr lang="ar-SA" sz="1600" dirty="0" smtClean="0">
                <a:latin typeface="Alexandria SemiBold" pitchFamily="2" charset="-78"/>
                <a:cs typeface="Alexandria SemiBold" pitchFamily="2" charset="-78"/>
              </a:rPr>
              <a:t>أدي إلى تعزيز ولاء العملاء وبناء سمعة إيجابية.</a:t>
            </a:r>
            <a:endParaRPr lang="ar-SA"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42" name="Picture 2" descr="https://tse1.mm.bing.net/th?id=OIP.HRj6HQp1EN59dhOmgLNRdQHaEK&amp;pid=Api&amp;P=0&amp;h=2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68" y="2932176"/>
            <a:ext cx="2147398" cy="1976952"/>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9A80F9F-74DB-1D57-04E8-E20E92A09B0A}"/>
              </a:ext>
            </a:extLst>
          </p:cNvPr>
          <p:cNvSpPr txBox="1"/>
          <p:nvPr/>
        </p:nvSpPr>
        <p:spPr>
          <a:xfrm>
            <a:off x="2475803" y="1833313"/>
            <a:ext cx="2744055" cy="461024"/>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dirty="0" smtClean="0">
                <a:latin typeface="Alexandria SemiBold" pitchFamily="2" charset="-78"/>
                <a:cs typeface="Alexandria SemiBold" pitchFamily="2" charset="-78"/>
              </a:rPr>
              <a:t>مبادئ </a:t>
            </a:r>
            <a:r>
              <a:rPr lang="ar-SA" dirty="0">
                <a:latin typeface="Alexandria SemiBold" pitchFamily="2" charset="-78"/>
                <a:cs typeface="Alexandria SemiBold" pitchFamily="2" charset="-78"/>
              </a:rPr>
              <a:t>التسويق </a:t>
            </a:r>
            <a:r>
              <a:rPr lang="ar-SA" dirty="0" smtClean="0">
                <a:latin typeface="Alexandria SemiBold" pitchFamily="2" charset="-78"/>
                <a:cs typeface="Alexandria SemiBold" pitchFamily="2" charset="-78"/>
              </a:rPr>
              <a:t>الرقمي</a:t>
            </a:r>
            <a:endParaRPr lang="ar-SA" dirty="0">
              <a:latin typeface="Alexandria SemiBold" pitchFamily="2" charset="-78"/>
              <a:cs typeface="Alexandria SemiBold" pitchFamily="2" charset="-78"/>
            </a:endParaRPr>
          </a:p>
        </p:txBody>
      </p:sp>
      <p:pic>
        <p:nvPicPr>
          <p:cNvPr id="13" name="Picture 12"/>
          <p:cNvPicPr>
            <a:picLocks noChangeAspect="1"/>
          </p:cNvPicPr>
          <p:nvPr/>
        </p:nvPicPr>
        <p:blipFill rotWithShape="1">
          <a:blip r:embed="rId5" cstate="hqprint">
            <a:clrChange>
              <a:clrFrom>
                <a:srgbClr val="FAFFFB"/>
              </a:clrFrom>
              <a:clrTo>
                <a:srgbClr val="FAFFFB">
                  <a:alpha val="0"/>
                </a:srgbClr>
              </a:clrTo>
            </a:clrChange>
            <a:extLst>
              <a:ext uri="{28A0092B-C50C-407E-A947-70E740481C1C}">
                <a14:useLocalDpi xmlns:a14="http://schemas.microsoft.com/office/drawing/2010/main" val="0"/>
              </a:ext>
            </a:extLst>
          </a:blip>
          <a:srcRect l="26978" t="8557" r="41903" b="9055"/>
          <a:stretch/>
        </p:blipFill>
        <p:spPr>
          <a:xfrm>
            <a:off x="204263" y="5174578"/>
            <a:ext cx="1201456" cy="1514121"/>
          </a:xfrm>
          <a:prstGeom prst="rect">
            <a:avLst/>
          </a:prstGeom>
        </p:spPr>
      </p:pic>
      <p:pic>
        <p:nvPicPr>
          <p:cNvPr id="1026" name="Picture 2" descr="https://logos-download.com/wp-content/uploads/2016/04/Albaik_logo.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25088" y="5414379"/>
            <a:ext cx="3166280" cy="11437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01060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38734" y="2584577"/>
            <a:ext cx="7865802" cy="36988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12678" y="151970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44488" y="157193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31792" y="177159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86344" y="2798670"/>
            <a:ext cx="7570582" cy="3416320"/>
          </a:xfrm>
          <a:prstGeom prst="rect">
            <a:avLst/>
          </a:prstGeom>
          <a:noFill/>
        </p:spPr>
        <p:txBody>
          <a:bodyPr wrap="square" rtlCol="0">
            <a:spAutoFit/>
          </a:bodyPr>
          <a:lstStyle/>
          <a:p>
            <a:pPr marL="53975" algn="r" rtl="1">
              <a:lnSpc>
                <a:spcPct val="150000"/>
              </a:lnSpc>
            </a:pPr>
            <a:r>
              <a:rPr lang="ar-SA" dirty="0">
                <a:solidFill>
                  <a:srgbClr val="C00000"/>
                </a:solidFill>
                <a:latin typeface="Alexandria SemiBold" pitchFamily="2" charset="-78"/>
                <a:cs typeface="Alexandria SemiBold" pitchFamily="2" charset="-78"/>
              </a:rPr>
              <a:t>استراتيجيات التسويق الرقمي </a:t>
            </a:r>
            <a:r>
              <a:rPr lang="ar-SA" dirty="0">
                <a:latin typeface="Alexandria SemiBold" pitchFamily="2" charset="-78"/>
                <a:cs typeface="Alexandria SemiBold" pitchFamily="2" charset="-78"/>
              </a:rPr>
              <a:t>هي خطط شاملة تهدف إلى استخدام القنوات </a:t>
            </a:r>
            <a:r>
              <a:rPr lang="ar-SA" dirty="0" smtClean="0">
                <a:latin typeface="Alexandria SemiBold" pitchFamily="2" charset="-78"/>
                <a:cs typeface="Alexandria SemiBold" pitchFamily="2" charset="-78"/>
              </a:rPr>
              <a:t>الرقمية لتحقيق أهداف تسويقية محددة على المدى الطويل، مثل زيادة الوعي بالعلامة التجارية أو تحقيق الولاء للعلامة التجارية. </a:t>
            </a:r>
          </a:p>
          <a:p>
            <a:pPr marL="53975" algn="r" rtl="1">
              <a:lnSpc>
                <a:spcPct val="150000"/>
              </a:lnSpc>
            </a:pPr>
            <a:r>
              <a:rPr lang="ar-SA" dirty="0" smtClean="0">
                <a:latin typeface="Alexandria SemiBold" pitchFamily="2" charset="-78"/>
                <a:cs typeface="Alexandria SemiBold" pitchFamily="2" charset="-78"/>
              </a:rPr>
              <a:t>    وتتضمن </a:t>
            </a:r>
            <a:r>
              <a:rPr lang="ar-SA" dirty="0">
                <a:latin typeface="Alexandria SemiBold" pitchFamily="2" charset="-78"/>
                <a:cs typeface="Alexandria SemiBold" pitchFamily="2" charset="-78"/>
              </a:rPr>
              <a:t>هذه الاستراتيجيات مجموعة من الأساليب والأدوات </a:t>
            </a:r>
            <a:r>
              <a:rPr lang="ar-SA" dirty="0" smtClean="0">
                <a:latin typeface="Alexandria SemiBold" pitchFamily="2" charset="-78"/>
                <a:cs typeface="Alexandria SemiBold" pitchFamily="2" charset="-78"/>
              </a:rPr>
              <a:t>أو القنوات التي </a:t>
            </a:r>
            <a:r>
              <a:rPr lang="ar-SA" dirty="0">
                <a:latin typeface="Alexandria SemiBold" pitchFamily="2" charset="-78"/>
                <a:cs typeface="Alexandria SemiBold" pitchFamily="2" charset="-78"/>
              </a:rPr>
              <a:t>تستهدف جمهورًا معينًا عبر </a:t>
            </a:r>
            <a:r>
              <a:rPr lang="ar-SA" dirty="0" smtClean="0">
                <a:latin typeface="Alexandria SemiBold" pitchFamily="2" charset="-78"/>
                <a:cs typeface="Alexandria SemiBold" pitchFamily="2" charset="-78"/>
              </a:rPr>
              <a:t>شبكة الإنترنت، مثل: منصات </a:t>
            </a:r>
            <a:r>
              <a:rPr lang="ar-SA" dirty="0">
                <a:latin typeface="Alexandria SemiBold" pitchFamily="2" charset="-78"/>
                <a:cs typeface="Alexandria SemiBold" pitchFamily="2" charset="-78"/>
              </a:rPr>
              <a:t>التواصل الاجتماعي والبريد الإلكتروني ومحركات </a:t>
            </a:r>
            <a:r>
              <a:rPr lang="ar-SA" dirty="0" smtClean="0">
                <a:latin typeface="Alexandria SemiBold" pitchFamily="2" charset="-78"/>
                <a:cs typeface="Alexandria SemiBold" pitchFamily="2" charset="-78"/>
              </a:rPr>
              <a:t>البحث والتسويق بالمحتوى، </a:t>
            </a:r>
            <a:r>
              <a:rPr lang="ar-SA" dirty="0">
                <a:latin typeface="Alexandria SemiBold" pitchFamily="2" charset="-78"/>
                <a:cs typeface="Alexandria SemiBold" pitchFamily="2" charset="-78"/>
              </a:rPr>
              <a:t>مما يساعد الشركات على التفاعل مع العملاء بطرق فعالة ومؤثرة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961920" y="1859157"/>
            <a:ext cx="3780490"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استراتيجيات التسويق الرقمي</a:t>
            </a:r>
            <a:endParaRPr lang="ar-SA" b="1" dirty="0">
              <a:solidFill>
                <a:srgbClr val="002060"/>
              </a:solidFill>
              <a:latin typeface="Alexandria Black" pitchFamily="2" charset="-78"/>
              <a:cs typeface="Alexandria Black" pitchFamily="2" charset="-78"/>
            </a:endParaRPr>
          </a:p>
        </p:txBody>
      </p:sp>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t="69055" r="73470"/>
          <a:stretch/>
        </p:blipFill>
        <p:spPr>
          <a:xfrm>
            <a:off x="0" y="2894593"/>
            <a:ext cx="2804615" cy="2489448"/>
          </a:xfrm>
          <a:prstGeom prst="rect">
            <a:avLst/>
          </a:prstGeom>
        </p:spPr>
      </p:pic>
    </p:spTree>
    <p:extLst>
      <p:ext uri="{BB962C8B-B14F-4D97-AF65-F5344CB8AC3E}">
        <p14:creationId xmlns:p14="http://schemas.microsoft.com/office/powerpoint/2010/main" val="25328756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33516" y="2305411"/>
            <a:ext cx="9485194" cy="398721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25751" y="154043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657561" y="1577588"/>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707498" y="1783106"/>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51630" y="2420259"/>
            <a:ext cx="9539785" cy="3831818"/>
          </a:xfrm>
          <a:prstGeom prst="rect">
            <a:avLst/>
          </a:prstGeom>
          <a:noFill/>
        </p:spPr>
        <p:txBody>
          <a:bodyPr wrap="square" rtlCol="0">
            <a:spAutoFit/>
          </a:bodyPr>
          <a:lstStyle/>
          <a:p>
            <a:pPr marL="342900"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التسويق </a:t>
            </a:r>
            <a:r>
              <a:rPr lang="ar-SA" dirty="0">
                <a:solidFill>
                  <a:srgbClr val="C00000"/>
                </a:solidFill>
                <a:latin typeface="Alexandria SemiBold" pitchFamily="2" charset="-78"/>
                <a:cs typeface="Alexandria SemiBold" pitchFamily="2" charset="-78"/>
              </a:rPr>
              <a:t>عبر محركات </a:t>
            </a:r>
            <a:r>
              <a:rPr lang="ar-SA" dirty="0" smtClean="0">
                <a:solidFill>
                  <a:srgbClr val="C00000"/>
                </a:solidFill>
                <a:latin typeface="Alexandria SemiBold" pitchFamily="2" charset="-78"/>
                <a:cs typeface="Alexandria SemiBold" pitchFamily="2" charset="-78"/>
              </a:rPr>
              <a:t>البحث </a:t>
            </a:r>
            <a:r>
              <a:rPr lang="en-US" dirty="0" smtClean="0">
                <a:latin typeface="Alexandria SemiBold" pitchFamily="2" charset="-78"/>
                <a:cs typeface="Alexandria SemiBold" pitchFamily="2" charset="-78"/>
              </a:rPr>
              <a:t>Search Engine Marketing (SEM)</a:t>
            </a:r>
            <a:r>
              <a:rPr lang="ar-SA" dirty="0" smtClean="0">
                <a:latin typeface="Alexandria SemiBold" pitchFamily="2" charset="-78"/>
                <a:cs typeface="Alexandria SemiBold" pitchFamily="2" charset="-78"/>
              </a:rPr>
              <a:t> : ويشمل:</a:t>
            </a:r>
          </a:p>
          <a:p>
            <a:pPr marL="627063" indent="-231775" algn="r" rtl="1">
              <a:lnSpc>
                <a:spcPct val="150000"/>
              </a:lnSpc>
              <a:buFont typeface="Wingdings" panose="05000000000000000000" pitchFamily="2" charset="2"/>
              <a:buChar char="§"/>
            </a:pPr>
            <a:r>
              <a:rPr lang="ar-SA" dirty="0" smtClean="0">
                <a:solidFill>
                  <a:schemeClr val="accent1"/>
                </a:solidFill>
                <a:latin typeface="Alexandria SemiBold" pitchFamily="2" charset="-78"/>
                <a:cs typeface="Alexandria SemiBold" pitchFamily="2" charset="-78"/>
              </a:rPr>
              <a:t>الإعلانات المدفوعة </a:t>
            </a:r>
            <a:r>
              <a:rPr lang="ar-SA" dirty="0" smtClean="0">
                <a:latin typeface="Alexandria SemiBold" pitchFamily="2" charset="-78"/>
                <a:cs typeface="Alexandria SemiBold" pitchFamily="2" charset="-78"/>
              </a:rPr>
              <a:t>مثل إعلانات جوجل </a:t>
            </a:r>
            <a:r>
              <a:rPr lang="en-US" dirty="0" smtClean="0">
                <a:latin typeface="Alexandria SemiBold" pitchFamily="2" charset="-78"/>
                <a:cs typeface="Alexandria SemiBold" pitchFamily="2" charset="-78"/>
              </a:rPr>
              <a:t>Google Ads</a:t>
            </a:r>
            <a:r>
              <a:rPr lang="ar-SA" dirty="0" smtClean="0">
                <a:latin typeface="Alexandria SemiBold" pitchFamily="2" charset="-78"/>
                <a:cs typeface="Alexandria SemiBold" pitchFamily="2" charset="-78"/>
              </a:rPr>
              <a:t> لزيادة الظهور في نتائج البحث.</a:t>
            </a:r>
          </a:p>
          <a:p>
            <a:pPr marL="627063" indent="-231775" algn="r" rtl="1">
              <a:lnSpc>
                <a:spcPct val="150000"/>
              </a:lnSpc>
              <a:buFont typeface="Wingdings" panose="05000000000000000000" pitchFamily="2" charset="2"/>
              <a:buChar char="§"/>
            </a:pPr>
            <a:r>
              <a:rPr lang="ar-SA" dirty="0" smtClean="0">
                <a:solidFill>
                  <a:schemeClr val="accent1"/>
                </a:solidFill>
                <a:latin typeface="Alexandria SemiBold" pitchFamily="2" charset="-78"/>
                <a:cs typeface="Alexandria SemiBold" pitchFamily="2" charset="-78"/>
              </a:rPr>
              <a:t>تحسين محركات البحث </a:t>
            </a:r>
            <a:r>
              <a:rPr lang="en-US" dirty="0" smtClean="0">
                <a:latin typeface="Alexandria SemiBold" pitchFamily="2" charset="-78"/>
                <a:cs typeface="Alexandria SemiBold" pitchFamily="2" charset="-78"/>
              </a:rPr>
              <a:t>Search Engine Optimization</a:t>
            </a:r>
            <a:r>
              <a:rPr lang="en-US" dirty="0" smtClean="0">
                <a:solidFill>
                  <a:srgbClr val="002060"/>
                </a:solidFill>
                <a:latin typeface="Adobe Caslon Pro" panose="0205050205050A020403" pitchFamily="18" charset="0"/>
                <a:ea typeface="Calibri" panose="020F0502020204030204" pitchFamily="34" charset="0"/>
              </a:rPr>
              <a:t> </a:t>
            </a:r>
            <a:r>
              <a:rPr lang="en-US" dirty="0" smtClean="0">
                <a:latin typeface="Alexandria SemiBold" pitchFamily="2" charset="-78"/>
                <a:cs typeface="Alexandria SemiBold" pitchFamily="2" charset="-78"/>
              </a:rPr>
              <a:t>(SEO)</a:t>
            </a:r>
            <a:r>
              <a:rPr lang="ar-SA" dirty="0" smtClean="0">
                <a:latin typeface="Alexandria SemiBold" pitchFamily="2" charset="-78"/>
                <a:cs typeface="Alexandria SemiBold" pitchFamily="2" charset="-78"/>
              </a:rPr>
              <a:t> : استراتيجيات لتحسين ترتيب الموقع في نتائج البحث العضوية من خلال تحسين المحتوى والكلمات المفتاحية (الرئيسية) وبنية الموقع.</a:t>
            </a:r>
          </a:p>
          <a:p>
            <a:pPr marL="342900" indent="-342900" algn="r" rtl="1">
              <a:lnSpc>
                <a:spcPct val="150000"/>
              </a:lnSpc>
              <a:buFont typeface="+mj-lt"/>
              <a:buAutoNum type="arabicPeriod" startAt="2"/>
            </a:pPr>
            <a:r>
              <a:rPr lang="ar-SA" dirty="0">
                <a:solidFill>
                  <a:srgbClr val="C00000"/>
                </a:solidFill>
                <a:latin typeface="Alexandria SemiBold" pitchFamily="2" charset="-78"/>
                <a:cs typeface="Alexandria SemiBold" pitchFamily="2" charset="-78"/>
              </a:rPr>
              <a:t>التسويق عبر منصات التواصل الاجتماعي:</a:t>
            </a:r>
            <a:r>
              <a:rPr lang="ar-SA" dirty="0">
                <a:latin typeface="Alexandria SemiBold" pitchFamily="2" charset="-78"/>
                <a:cs typeface="Alexandria SemiBold" pitchFamily="2" charset="-78"/>
              </a:rPr>
              <a:t> استخدام منصات التواصل الاجتماعي في نشر الإعلانات وللتفاعل مع الجمهور وزيادة الوعي بالعلامة التجارية. ويشمل:</a:t>
            </a:r>
          </a:p>
          <a:p>
            <a:pPr marL="682625" indent="-163513" algn="r" rtl="1">
              <a:lnSpc>
                <a:spcPct val="150000"/>
              </a:lnSpc>
              <a:buFont typeface="Wingdings" panose="05000000000000000000" pitchFamily="2" charset="2"/>
              <a:buChar char="§"/>
            </a:pPr>
            <a:r>
              <a:rPr lang="ar-SA" dirty="0">
                <a:solidFill>
                  <a:schemeClr val="accent1"/>
                </a:solidFill>
                <a:latin typeface="Alexandria SemiBold" pitchFamily="2" charset="-78"/>
                <a:cs typeface="Alexandria SemiBold" pitchFamily="2" charset="-78"/>
              </a:rPr>
              <a:t>إعلانات منصات التواصل الاجتماعي</a:t>
            </a:r>
          </a:p>
          <a:p>
            <a:pPr marL="682625" indent="-163513" algn="r" rtl="1">
              <a:lnSpc>
                <a:spcPct val="150000"/>
              </a:lnSpc>
              <a:buFont typeface="Wingdings" panose="05000000000000000000" pitchFamily="2" charset="2"/>
              <a:buChar char="§"/>
            </a:pPr>
            <a:r>
              <a:rPr lang="ar-SA" dirty="0">
                <a:solidFill>
                  <a:schemeClr val="accent1"/>
                </a:solidFill>
                <a:latin typeface="Alexandria SemiBold" pitchFamily="2" charset="-78"/>
                <a:cs typeface="Alexandria SemiBold" pitchFamily="2" charset="-78"/>
              </a:rPr>
              <a:t>المؤثرين: </a:t>
            </a:r>
            <a:r>
              <a:rPr lang="ar-SA" dirty="0">
                <a:latin typeface="Alexandria SemiBold" pitchFamily="2" charset="-78"/>
                <a:cs typeface="Alexandria SemiBold" pitchFamily="2" charset="-78"/>
              </a:rPr>
              <a:t>التعاون مع شخصيات مؤثرة للترويج للمنتجات أو الخدمات</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2980144" y="1753782"/>
            <a:ext cx="2792859"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أنواع التسويق الرقمي</a:t>
            </a:r>
            <a:endParaRPr lang="ar-SA" b="1" dirty="0">
              <a:solidFill>
                <a:srgbClr val="002060"/>
              </a:solidFill>
              <a:latin typeface="Alexandria Black" pitchFamily="2" charset="-78"/>
              <a:cs typeface="Alexandria Black" pitchFamily="2" charset="-78"/>
            </a:endParaRPr>
          </a:p>
        </p:txBody>
      </p:sp>
      <p:pic>
        <p:nvPicPr>
          <p:cNvPr id="2" name="Picture 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1381" t="72040" r="30373"/>
          <a:stretch/>
        </p:blipFill>
        <p:spPr>
          <a:xfrm>
            <a:off x="16797" y="2654591"/>
            <a:ext cx="1966783" cy="2191854"/>
          </a:xfrm>
          <a:prstGeom prst="rect">
            <a:avLst/>
          </a:prstGeom>
        </p:spPr>
      </p:pic>
      <p:pic>
        <p:nvPicPr>
          <p:cNvPr id="11" name="Picture 10"/>
          <p:cNvPicPr>
            <a:picLocks noChangeAspect="1"/>
          </p:cNvPicPr>
          <p:nvPr/>
        </p:nvPicPr>
        <p:blipFill rotWithShape="1">
          <a:blip r:embed="rId5">
            <a:extLst>
              <a:ext uri="{28A0092B-C50C-407E-A947-70E740481C1C}">
                <a14:useLocalDpi xmlns:a14="http://schemas.microsoft.com/office/drawing/2010/main" val="0"/>
              </a:ext>
            </a:extLst>
          </a:blip>
          <a:srcRect l="64736" t="70249" r="5068" b="4875"/>
          <a:stretch/>
        </p:blipFill>
        <p:spPr>
          <a:xfrm>
            <a:off x="13708" y="4754336"/>
            <a:ext cx="1995603" cy="1612589"/>
          </a:xfrm>
          <a:prstGeom prst="rect">
            <a:avLst/>
          </a:prstGeom>
        </p:spPr>
      </p:pic>
    </p:spTree>
    <p:extLst>
      <p:ext uri="{BB962C8B-B14F-4D97-AF65-F5344CB8AC3E}">
        <p14:creationId xmlns:p14="http://schemas.microsoft.com/office/powerpoint/2010/main" val="11978480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729551" y="2441893"/>
            <a:ext cx="8147715" cy="36256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44042" y="148594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75852" y="1550163"/>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56571" y="1754738"/>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022799" y="2623900"/>
            <a:ext cx="7636102" cy="3000821"/>
          </a:xfrm>
          <a:prstGeom prst="rect">
            <a:avLst/>
          </a:prstGeom>
          <a:noFill/>
        </p:spPr>
        <p:txBody>
          <a:bodyPr wrap="square" rtlCol="0">
            <a:spAutoFit/>
          </a:bodyPr>
          <a:lstStyle/>
          <a:p>
            <a:pPr marL="342900" indent="-342900" algn="r" rtl="1">
              <a:lnSpc>
                <a:spcPct val="150000"/>
              </a:lnSpc>
              <a:buFont typeface="+mj-lt"/>
              <a:buAutoNum type="arabicPeriod" startAt="3"/>
            </a:pPr>
            <a:r>
              <a:rPr lang="ar-SA" dirty="0" smtClean="0">
                <a:solidFill>
                  <a:srgbClr val="C00000"/>
                </a:solidFill>
                <a:latin typeface="Alexandria SemiBold" pitchFamily="2" charset="-78"/>
                <a:cs typeface="Alexandria SemiBold" pitchFamily="2" charset="-78"/>
              </a:rPr>
              <a:t>التسويق </a:t>
            </a:r>
            <a:r>
              <a:rPr lang="ar-SA" dirty="0">
                <a:solidFill>
                  <a:srgbClr val="C00000"/>
                </a:solidFill>
                <a:latin typeface="Alexandria SemiBold" pitchFamily="2" charset="-78"/>
                <a:cs typeface="Alexandria SemiBold" pitchFamily="2" charset="-78"/>
              </a:rPr>
              <a:t>عبر البريد الإلكتروني</a:t>
            </a:r>
            <a:r>
              <a:rPr lang="ar-SA" dirty="0" smtClean="0">
                <a:latin typeface="Alexandria SemiBold" pitchFamily="2" charset="-78"/>
                <a:cs typeface="Alexandria SemiBold" pitchFamily="2" charset="-78"/>
              </a:rPr>
              <a:t>: يعتمد على إرسال </a:t>
            </a:r>
            <a:r>
              <a:rPr lang="ar-SA" u="sng" dirty="0">
                <a:latin typeface="Alexandria SemiBold" pitchFamily="2" charset="-78"/>
                <a:cs typeface="Alexandria SemiBold" pitchFamily="2" charset="-78"/>
              </a:rPr>
              <a:t>رسائل تسويقية مستهدفة </a:t>
            </a:r>
            <a:r>
              <a:rPr lang="ar-SA" dirty="0">
                <a:latin typeface="Alexandria SemiBold" pitchFamily="2" charset="-78"/>
                <a:cs typeface="Alexandria SemiBold" pitchFamily="2" charset="-78"/>
              </a:rPr>
              <a:t>عبر البريد الإلكتروني للحفاظ على التواصل مع العملاء وزيادة المبيعات</a:t>
            </a:r>
            <a:r>
              <a:rPr lang="ar-SA" dirty="0" smtClean="0">
                <a:latin typeface="Alexandria SemiBold" pitchFamily="2" charset="-78"/>
                <a:cs typeface="Alexandria SemiBold" pitchFamily="2" charset="-78"/>
              </a:rPr>
              <a:t>. ويشمل:</a:t>
            </a:r>
          </a:p>
          <a:p>
            <a:pPr marL="682625" indent="-219075" algn="r" rtl="1">
              <a:lnSpc>
                <a:spcPct val="150000"/>
              </a:lnSpc>
              <a:buFont typeface="Wingdings" panose="05000000000000000000" pitchFamily="2" charset="2"/>
              <a:buChar char="§"/>
            </a:pPr>
            <a:r>
              <a:rPr lang="ar-SA" dirty="0">
                <a:solidFill>
                  <a:schemeClr val="accent1"/>
                </a:solidFill>
                <a:latin typeface="Alexandria SemiBold" pitchFamily="2" charset="-78"/>
                <a:cs typeface="Alexandria SemiBold" pitchFamily="2" charset="-78"/>
              </a:rPr>
              <a:t>النشرات الإخبارية</a:t>
            </a:r>
          </a:p>
          <a:p>
            <a:pPr marL="682625" indent="-219075" algn="r" rtl="1">
              <a:lnSpc>
                <a:spcPct val="150000"/>
              </a:lnSpc>
              <a:buFont typeface="Wingdings" panose="05000000000000000000" pitchFamily="2" charset="2"/>
              <a:buChar char="§"/>
            </a:pPr>
            <a:r>
              <a:rPr lang="ar-SA" dirty="0">
                <a:solidFill>
                  <a:schemeClr val="accent1"/>
                </a:solidFill>
                <a:latin typeface="Alexandria SemiBold" pitchFamily="2" charset="-78"/>
                <a:cs typeface="Alexandria SemiBold" pitchFamily="2" charset="-78"/>
              </a:rPr>
              <a:t>رسائل البريد الإلكتروني </a:t>
            </a:r>
            <a:r>
              <a:rPr lang="ar-SA" dirty="0" smtClean="0">
                <a:solidFill>
                  <a:schemeClr val="accent1"/>
                </a:solidFill>
                <a:latin typeface="Alexandria SemiBold" pitchFamily="2" charset="-78"/>
                <a:cs typeface="Alexandria SemiBold" pitchFamily="2" charset="-78"/>
              </a:rPr>
              <a:t>الترويجية</a:t>
            </a:r>
          </a:p>
          <a:p>
            <a:pPr marL="395288" indent="-341313" algn="r" rtl="1">
              <a:lnSpc>
                <a:spcPct val="150000"/>
              </a:lnSpc>
              <a:buFont typeface="+mj-lt"/>
              <a:buAutoNum type="arabicPeriod" startAt="4"/>
            </a:pPr>
            <a:r>
              <a:rPr lang="ar-SA" dirty="0" smtClean="0">
                <a:solidFill>
                  <a:srgbClr val="C00000"/>
                </a:solidFill>
                <a:latin typeface="Alexandria SemiBold" pitchFamily="2" charset="-78"/>
                <a:cs typeface="Alexandria SemiBold" pitchFamily="2" charset="-78"/>
              </a:rPr>
              <a:t>التسويق </a:t>
            </a:r>
            <a:r>
              <a:rPr lang="ar-SA" dirty="0">
                <a:solidFill>
                  <a:srgbClr val="C00000"/>
                </a:solidFill>
                <a:latin typeface="Alexandria SemiBold" pitchFamily="2" charset="-78"/>
                <a:cs typeface="Alexandria SemiBold" pitchFamily="2" charset="-78"/>
              </a:rPr>
              <a:t>عبر المحتوى: </a:t>
            </a:r>
            <a:r>
              <a:rPr lang="ar-SA" dirty="0">
                <a:latin typeface="Alexandria SemiBold" pitchFamily="2" charset="-78"/>
                <a:cs typeface="Alexandria SemiBold" pitchFamily="2" charset="-78"/>
              </a:rPr>
              <a:t>إنشاء وتوزيع محتوى قيم وجذاب يجذب الجمهور، مثل المدونات، الفيديوهات</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301921" y="1863585"/>
            <a:ext cx="2812276"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أنواع التسويق الرقمي</a:t>
            </a:r>
            <a:endParaRPr lang="ar-SA" b="1" dirty="0">
              <a:solidFill>
                <a:srgbClr val="002060"/>
              </a:solidFill>
              <a:latin typeface="Alexandria Black" pitchFamily="2" charset="-78"/>
              <a:cs typeface="Alexandria Black" pitchFamily="2" charset="-78"/>
            </a:endParaRP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70575" t="32040" r="4890" b="48124"/>
          <a:stretch/>
        </p:blipFill>
        <p:spPr>
          <a:xfrm>
            <a:off x="15242" y="3240074"/>
            <a:ext cx="2612308" cy="1768471"/>
          </a:xfrm>
          <a:prstGeom prst="rect">
            <a:avLst/>
          </a:prstGeom>
        </p:spPr>
      </p:pic>
      <p:pic>
        <p:nvPicPr>
          <p:cNvPr id="2" name="Picture 1"/>
          <p:cNvPicPr>
            <a:picLocks noChangeAspect="1"/>
          </p:cNvPicPr>
          <p:nvPr/>
        </p:nvPicPr>
        <p:blipFill rotWithShape="1">
          <a:blip r:embed="rId5">
            <a:extLst>
              <a:ext uri="{28A0092B-C50C-407E-A947-70E740481C1C}">
                <a14:useLocalDpi xmlns:a14="http://schemas.microsoft.com/office/drawing/2010/main" val="0"/>
              </a:ext>
            </a:extLst>
          </a:blip>
          <a:srcRect r="69129" b="84080"/>
          <a:stretch/>
        </p:blipFill>
        <p:spPr>
          <a:xfrm>
            <a:off x="15242" y="5078810"/>
            <a:ext cx="2612308" cy="1458468"/>
          </a:xfrm>
          <a:prstGeom prst="rect">
            <a:avLst/>
          </a:prstGeom>
        </p:spPr>
      </p:pic>
    </p:spTree>
    <p:extLst>
      <p:ext uri="{BB962C8B-B14F-4D97-AF65-F5344CB8AC3E}">
        <p14:creationId xmlns:p14="http://schemas.microsoft.com/office/powerpoint/2010/main" val="9106980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183642" y="2414597"/>
            <a:ext cx="8461612" cy="344029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83642" y="2551583"/>
            <a:ext cx="8300299" cy="3277820"/>
          </a:xfrm>
          <a:prstGeom prst="rect">
            <a:avLst/>
          </a:prstGeom>
          <a:noFill/>
        </p:spPr>
        <p:txBody>
          <a:bodyPr wrap="square" rtlCol="0">
            <a:spAutoFit/>
          </a:bodyPr>
          <a:lstStyle/>
          <a:p>
            <a:pPr marL="342900" indent="-342900" algn="r" rtl="1">
              <a:lnSpc>
                <a:spcPct val="150000"/>
              </a:lnSpc>
              <a:buFont typeface="+mj-lt"/>
              <a:buAutoNum type="arabicPeriod"/>
            </a:pPr>
            <a:r>
              <a:rPr lang="ar-SA" dirty="0" smtClean="0">
                <a:solidFill>
                  <a:srgbClr val="C00000"/>
                </a:solidFill>
                <a:latin typeface="Alexandria SemiBold" pitchFamily="2" charset="-78"/>
                <a:cs typeface="Alexandria SemiBold" pitchFamily="2" charset="-78"/>
              </a:rPr>
              <a:t>التسويق </a:t>
            </a:r>
            <a:r>
              <a:rPr lang="ar-SA" dirty="0">
                <a:solidFill>
                  <a:srgbClr val="C00000"/>
                </a:solidFill>
                <a:latin typeface="Alexandria SemiBold" pitchFamily="2" charset="-78"/>
                <a:cs typeface="Alexandria SemiBold" pitchFamily="2" charset="-78"/>
              </a:rPr>
              <a:t>عبر محركات </a:t>
            </a:r>
            <a:r>
              <a:rPr lang="ar-SA" dirty="0" smtClean="0">
                <a:solidFill>
                  <a:srgbClr val="C00000"/>
                </a:solidFill>
                <a:latin typeface="Alexandria SemiBold" pitchFamily="2" charset="-78"/>
                <a:cs typeface="Alexandria SemiBold" pitchFamily="2" charset="-78"/>
              </a:rPr>
              <a:t>البحث </a:t>
            </a:r>
            <a:r>
              <a:rPr lang="en-US" dirty="0" smtClean="0">
                <a:latin typeface="Alexandria SemiBold" pitchFamily="2" charset="-78"/>
                <a:cs typeface="Alexandria SemiBold" pitchFamily="2" charset="-78"/>
              </a:rPr>
              <a:t>Search Engine Marketing (SEM)</a:t>
            </a:r>
            <a:r>
              <a:rPr lang="ar-SA" dirty="0" smtClean="0">
                <a:latin typeface="Alexandria SemiBold" pitchFamily="2" charset="-78"/>
                <a:cs typeface="Alexandria SemiBold" pitchFamily="2" charset="-78"/>
              </a:rPr>
              <a:t> : </a:t>
            </a:r>
          </a:p>
          <a:p>
            <a:pPr algn="r" rtl="1">
              <a:lnSpc>
                <a:spcPct val="150000"/>
              </a:lnSpc>
            </a:pPr>
            <a:endParaRPr lang="ar-SA" sz="800" dirty="0" smtClean="0">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q"/>
            </a:pPr>
            <a:r>
              <a:rPr lang="ar-SA" dirty="0" smtClean="0">
                <a:latin typeface="Alexandria SemiBold" pitchFamily="2" charset="-78"/>
                <a:cs typeface="Alexandria SemiBold" pitchFamily="2" charset="-78"/>
              </a:rPr>
              <a:t>هو استراتيجية تسويقية تستخدم محركات البحث للتسويق للعلامة </a:t>
            </a:r>
            <a:r>
              <a:rPr lang="ar-SA" dirty="0">
                <a:latin typeface="Alexandria SemiBold" pitchFamily="2" charset="-78"/>
                <a:cs typeface="Alexandria SemiBold" pitchFamily="2" charset="-78"/>
              </a:rPr>
              <a:t>التجارية</a:t>
            </a:r>
            <a:r>
              <a:rPr lang="ar-SA" dirty="0" smtClean="0">
                <a:latin typeface="Alexandria SemiBold" pitchFamily="2" charset="-78"/>
                <a:cs typeface="Alexandria SemiBold" pitchFamily="2" charset="-78"/>
              </a:rPr>
              <a:t>، حيث تُمكن المعلنين من </a:t>
            </a:r>
            <a:r>
              <a:rPr lang="ar-SA" dirty="0">
                <a:latin typeface="Alexandria SemiBold" pitchFamily="2" charset="-78"/>
                <a:cs typeface="Alexandria SemiBold" pitchFamily="2" charset="-78"/>
              </a:rPr>
              <a:t>تنمية نشاط</a:t>
            </a:r>
            <a:r>
              <a:rPr lang="ar-EG" dirty="0">
                <a:latin typeface="Alexandria SemiBold" pitchFamily="2" charset="-78"/>
                <a:cs typeface="Alexandria SemiBold" pitchFamily="2" charset="-78"/>
              </a:rPr>
              <a:t>هم</a:t>
            </a:r>
            <a:r>
              <a:rPr lang="ar-SA" dirty="0">
                <a:latin typeface="Alexandria SemiBold" pitchFamily="2" charset="-78"/>
                <a:cs typeface="Alexandria SemiBold" pitchFamily="2" charset="-78"/>
              </a:rPr>
              <a:t> التجاري في سوق تنافسية </a:t>
            </a:r>
            <a:r>
              <a:rPr lang="ar-SA" dirty="0" smtClean="0">
                <a:latin typeface="Alexandria SemiBold" pitchFamily="2" charset="-78"/>
                <a:cs typeface="Alexandria SemiBold" pitchFamily="2" charset="-78"/>
              </a:rPr>
              <a:t>من خلال إنشاء </a:t>
            </a:r>
            <a:r>
              <a:rPr lang="ar-SA" dirty="0">
                <a:latin typeface="Alexandria SemiBold" pitchFamily="2" charset="-78"/>
                <a:cs typeface="Alexandria SemiBold" pitchFamily="2" charset="-78"/>
              </a:rPr>
              <a:t>حملات إعلانات على منصات </a:t>
            </a:r>
            <a:r>
              <a:rPr lang="ar-SA" dirty="0" smtClean="0">
                <a:latin typeface="Alexandria SemiBold" pitchFamily="2" charset="-78"/>
                <a:cs typeface="Alexandria SemiBold" pitchFamily="2" charset="-78"/>
              </a:rPr>
              <a:t>مثل</a:t>
            </a:r>
            <a:r>
              <a:rPr lang="en-US" dirty="0" smtClean="0">
                <a:latin typeface="Alexandria SemiBold" pitchFamily="2" charset="-78"/>
                <a:cs typeface="Alexandria SemiBold" pitchFamily="2" charset="-78"/>
              </a:rPr>
              <a:t>Google </a:t>
            </a:r>
            <a:r>
              <a:rPr lang="en-US" dirty="0">
                <a:latin typeface="Alexandria SemiBold" pitchFamily="2" charset="-78"/>
                <a:cs typeface="Alexandria SemiBold" pitchFamily="2" charset="-78"/>
              </a:rPr>
              <a:t>Ads. </a:t>
            </a:r>
            <a:r>
              <a:rPr lang="ar-SA" dirty="0" smtClean="0">
                <a:latin typeface="Alexandria SemiBold" pitchFamily="2" charset="-78"/>
                <a:cs typeface="Alexandria SemiBold" pitchFamily="2" charset="-78"/>
              </a:rPr>
              <a:t>،أو تحسين محركات البحث.</a:t>
            </a:r>
          </a:p>
          <a:p>
            <a:pPr marL="285750" indent="-285750" algn="r" rtl="1">
              <a:lnSpc>
                <a:spcPct val="150000"/>
              </a:lnSpc>
              <a:buFont typeface="Wingdings" panose="05000000000000000000" pitchFamily="2" charset="2"/>
              <a:buChar char="q"/>
            </a:pPr>
            <a:r>
              <a:rPr lang="ar-SA" dirty="0" smtClean="0">
                <a:solidFill>
                  <a:schemeClr val="accent1"/>
                </a:solidFill>
                <a:latin typeface="Alexandria SemiBold" pitchFamily="2" charset="-78"/>
                <a:cs typeface="Alexandria SemiBold" pitchFamily="2" charset="-78"/>
              </a:rPr>
              <a:t>الهدف</a:t>
            </a:r>
            <a:r>
              <a:rPr lang="ar-SA" dirty="0" smtClean="0">
                <a:latin typeface="Alexandria SemiBold" pitchFamily="2" charset="-78"/>
                <a:cs typeface="Alexandria SemiBold" pitchFamily="2" charset="-78"/>
              </a:rPr>
              <a:t>:</a:t>
            </a:r>
            <a:r>
              <a:rPr lang="en-US"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زيادة </a:t>
            </a:r>
            <a:r>
              <a:rPr lang="ar-SA" dirty="0" smtClean="0">
                <a:latin typeface="Alexandria SemiBold" pitchFamily="2" charset="-78"/>
                <a:cs typeface="Alexandria SemiBold" pitchFamily="2" charset="-78"/>
              </a:rPr>
              <a:t>حركة المرور </a:t>
            </a:r>
            <a:r>
              <a:rPr lang="ar-SA" dirty="0">
                <a:latin typeface="Alexandria SemiBold" pitchFamily="2" charset="-78"/>
                <a:cs typeface="Alexandria SemiBold" pitchFamily="2" charset="-78"/>
              </a:rPr>
              <a:t>إلى </a:t>
            </a:r>
            <a:r>
              <a:rPr lang="ar-SA" dirty="0" smtClean="0">
                <a:latin typeface="Alexandria SemiBold" pitchFamily="2" charset="-78"/>
                <a:cs typeface="Alexandria SemiBold" pitchFamily="2" charset="-78"/>
              </a:rPr>
              <a:t>موقع المعلن من </a:t>
            </a:r>
            <a:r>
              <a:rPr lang="ar-SA" dirty="0">
                <a:latin typeface="Alexandria SemiBold" pitchFamily="2" charset="-78"/>
                <a:cs typeface="Alexandria SemiBold" pitchFamily="2" charset="-78"/>
              </a:rPr>
              <a:t>خلال ظهور الإعلانات في نتائج البحث، مما يؤدي إلى زيادة الوعي بالعلامة التجارية </a:t>
            </a:r>
            <a:r>
              <a:rPr lang="ar-SA" dirty="0" smtClean="0">
                <a:latin typeface="Alexandria SemiBold" pitchFamily="2" charset="-78"/>
                <a:cs typeface="Alexandria SemiBold" pitchFamily="2" charset="-78"/>
              </a:rPr>
              <a:t>وزيادة المبيعات</a:t>
            </a:r>
            <a:r>
              <a:rPr lang="ar-SA" dirty="0">
                <a:latin typeface="Alexandria SemiBold" pitchFamily="2" charset="-78"/>
                <a:cs typeface="Alexandria SemiBold" pitchFamily="2" charset="-78"/>
              </a:rPr>
              <a:t>.</a:t>
            </a:r>
            <a:r>
              <a:rPr lang="ar-EG" b="1" dirty="0">
                <a:solidFill>
                  <a:srgbClr val="002060"/>
                </a:solidFill>
                <a:latin typeface="Montserrat" panose="02000505000000020004" pitchFamily="2" charset="0"/>
                <a:ea typeface="Times New Roman" panose="02020603050405020304" pitchFamily="18" charset="0"/>
              </a:rPr>
              <a:t> </a:t>
            </a:r>
            <a:endParaRPr lang="ar-SA" b="1" dirty="0" smtClean="0">
              <a:solidFill>
                <a:srgbClr val="002060"/>
              </a:solidFill>
              <a:latin typeface="Montserrat" panose="02000505000000020004" pitchFamily="2" charset="0"/>
              <a:ea typeface="Times New Roman" panose="02020603050405020304" pitchFamily="18" charset="0"/>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263012" y="1835952"/>
            <a:ext cx="281024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أنواع التسويق الرقمي</a:t>
            </a:r>
            <a:endParaRPr lang="ar-SA" b="1" dirty="0">
              <a:solidFill>
                <a:srgbClr val="002060"/>
              </a:solidFill>
              <a:latin typeface="Alexandria Black" pitchFamily="2" charset="-78"/>
              <a:cs typeface="Alexandria Black" pitchFamily="2" charset="-78"/>
            </a:endParaRPr>
          </a:p>
        </p:txBody>
      </p:sp>
      <p:pic>
        <p:nvPicPr>
          <p:cNvPr id="12" name="Picture 11"/>
          <p:cNvPicPr>
            <a:picLocks noChangeAspect="1"/>
          </p:cNvPicPr>
          <p:nvPr/>
        </p:nvPicPr>
        <p:blipFill rotWithShape="1">
          <a:blip r:embed="rId4">
            <a:clrChange>
              <a:clrFrom>
                <a:srgbClr val="4E4F51"/>
              </a:clrFrom>
              <a:clrTo>
                <a:srgbClr val="4E4F51">
                  <a:alpha val="0"/>
                </a:srgbClr>
              </a:clrTo>
            </a:clrChange>
            <a:extLst>
              <a:ext uri="{28A0092B-C50C-407E-A947-70E740481C1C}">
                <a14:useLocalDpi xmlns:a14="http://schemas.microsoft.com/office/drawing/2010/main" val="0"/>
              </a:ext>
            </a:extLst>
          </a:blip>
          <a:srcRect r="76940" b="65572"/>
          <a:stretch/>
        </p:blipFill>
        <p:spPr>
          <a:xfrm>
            <a:off x="-46570" y="2892085"/>
            <a:ext cx="2230211" cy="2325895"/>
          </a:xfrm>
          <a:prstGeom prst="rect">
            <a:avLst/>
          </a:prstGeom>
        </p:spPr>
      </p:pic>
    </p:spTree>
    <p:extLst>
      <p:ext uri="{BB962C8B-B14F-4D97-AF65-F5344CB8AC3E}">
        <p14:creationId xmlns:p14="http://schemas.microsoft.com/office/powerpoint/2010/main" val="347040243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433014" y="2414596"/>
            <a:ext cx="10169087" cy="387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023581" y="2532694"/>
            <a:ext cx="8307595" cy="3759491"/>
          </a:xfrm>
          <a:prstGeom prst="rect">
            <a:avLst/>
          </a:prstGeom>
          <a:noFill/>
        </p:spPr>
        <p:txBody>
          <a:bodyPr wrap="square" rtlCol="0">
            <a:spAutoFit/>
          </a:bodyPr>
          <a:lstStyle/>
          <a:p>
            <a:pPr marL="342900" lvl="0" indent="-342900" algn="r" rtl="1">
              <a:lnSpc>
                <a:spcPct val="107000"/>
              </a:lnSpc>
              <a:spcAft>
                <a:spcPts val="800"/>
              </a:spcAft>
              <a:buSzPct val="95000"/>
              <a:buFont typeface="+mj-lt"/>
              <a:buAutoNum type="arabicPeriod"/>
              <a:tabLst>
                <a:tab pos="457200" algn="l"/>
              </a:tabLst>
            </a:pPr>
            <a:r>
              <a:rPr lang="ar-SA" sz="1600" dirty="0" smtClean="0">
                <a:latin typeface="Alexandria SemiBold" pitchFamily="2" charset="-78"/>
                <a:cs typeface="Alexandria SemiBold" pitchFamily="2" charset="-78"/>
              </a:rPr>
              <a:t>سرعة </a:t>
            </a:r>
            <a:r>
              <a:rPr lang="ar-SA" sz="1600" dirty="0">
                <a:latin typeface="Alexandria SemiBold" pitchFamily="2" charset="-78"/>
                <a:cs typeface="Alexandria SemiBold" pitchFamily="2" charset="-78"/>
              </a:rPr>
              <a:t>الوصول إلى </a:t>
            </a:r>
            <a:r>
              <a:rPr lang="ar-SA" sz="1600" dirty="0" smtClean="0">
                <a:latin typeface="Alexandria SemiBold" pitchFamily="2" charset="-78"/>
                <a:cs typeface="Alexandria SemiBold" pitchFamily="2" charset="-78"/>
              </a:rPr>
              <a:t>الجمهور المستهدف.</a:t>
            </a:r>
            <a:endParaRPr lang="en-US" sz="1600" dirty="0">
              <a:latin typeface="Alexandria SemiBold" pitchFamily="2" charset="-78"/>
              <a:cs typeface="Alexandria SemiBold" pitchFamily="2" charset="-78"/>
            </a:endParaRPr>
          </a:p>
          <a:p>
            <a:pPr marL="342900" lvl="0" indent="-342900" algn="r" rtl="1">
              <a:lnSpc>
                <a:spcPct val="107000"/>
              </a:lnSpc>
              <a:spcAft>
                <a:spcPts val="800"/>
              </a:spcAft>
              <a:buSzPct val="95000"/>
              <a:buFont typeface="+mj-lt"/>
              <a:buAutoNum type="arabicPeriod"/>
              <a:tabLst>
                <a:tab pos="457200" algn="l"/>
              </a:tabLst>
            </a:pPr>
            <a:r>
              <a:rPr lang="ar-SA" sz="1600" dirty="0">
                <a:latin typeface="Alexandria SemiBold" pitchFamily="2" charset="-78"/>
                <a:cs typeface="Alexandria SemiBold" pitchFamily="2" charset="-78"/>
              </a:rPr>
              <a:t>نشر </a:t>
            </a:r>
            <a:r>
              <a:rPr lang="ar-SA" sz="1600" dirty="0" smtClean="0">
                <a:latin typeface="Alexandria SemiBold" pitchFamily="2" charset="-78"/>
                <a:cs typeface="Alexandria SemiBold" pitchFamily="2" charset="-78"/>
              </a:rPr>
              <a:t>العلامة </a:t>
            </a:r>
            <a:r>
              <a:rPr lang="ar-SA" sz="1600" dirty="0">
                <a:latin typeface="Alexandria SemiBold" pitchFamily="2" charset="-78"/>
                <a:cs typeface="Alexandria SemiBold" pitchFamily="2" charset="-78"/>
              </a:rPr>
              <a:t>التجارية بشكل أوسع</a:t>
            </a:r>
            <a:r>
              <a:rPr lang="en-US" sz="1600" dirty="0">
                <a:latin typeface="Alexandria SemiBold" pitchFamily="2" charset="-78"/>
                <a:cs typeface="Alexandria SemiBold" pitchFamily="2" charset="-78"/>
              </a:rPr>
              <a:t>.</a:t>
            </a:r>
          </a:p>
          <a:p>
            <a:pPr marL="342900" lvl="0" indent="-342900" algn="r" rtl="1">
              <a:lnSpc>
                <a:spcPct val="107000"/>
              </a:lnSpc>
              <a:spcAft>
                <a:spcPts val="800"/>
              </a:spcAft>
              <a:buSzPct val="95000"/>
              <a:buFont typeface="+mj-lt"/>
              <a:buAutoNum type="arabicPeriod"/>
              <a:tabLst>
                <a:tab pos="457200" algn="l"/>
              </a:tabLst>
            </a:pPr>
            <a:r>
              <a:rPr lang="ar-SA" sz="1600" dirty="0">
                <a:latin typeface="Alexandria SemiBold" pitchFamily="2" charset="-78"/>
                <a:cs typeface="Alexandria SemiBold" pitchFamily="2" charset="-78"/>
              </a:rPr>
              <a:t>إمكانية إدارة الجدول الزمني للإعلانات بسهولة من إعلانات جوجل</a:t>
            </a:r>
            <a:r>
              <a:rPr lang="en-US" sz="1600" dirty="0">
                <a:latin typeface="Alexandria SemiBold" pitchFamily="2" charset="-78"/>
                <a:cs typeface="Alexandria SemiBold" pitchFamily="2" charset="-78"/>
              </a:rPr>
              <a:t>.</a:t>
            </a:r>
          </a:p>
          <a:p>
            <a:pPr marL="342900" lvl="0" indent="-342900" algn="r" rtl="1">
              <a:lnSpc>
                <a:spcPct val="107000"/>
              </a:lnSpc>
              <a:spcAft>
                <a:spcPts val="800"/>
              </a:spcAft>
              <a:buSzPct val="95000"/>
              <a:buFont typeface="+mj-lt"/>
              <a:buAutoNum type="arabicPeriod"/>
              <a:tabLst>
                <a:tab pos="457200" algn="l"/>
              </a:tabLst>
            </a:pPr>
            <a:r>
              <a:rPr lang="ar-SA" sz="1600" dirty="0">
                <a:latin typeface="Alexandria SemiBold" pitchFamily="2" charset="-78"/>
                <a:cs typeface="Alexandria SemiBold" pitchFamily="2" charset="-78"/>
              </a:rPr>
              <a:t>استهداف أفضل لشرائح </a:t>
            </a:r>
            <a:r>
              <a:rPr lang="ar-SA" sz="1600" dirty="0" smtClean="0">
                <a:latin typeface="Alexandria SemiBold" pitchFamily="2" charset="-78"/>
                <a:cs typeface="Alexandria SemiBold" pitchFamily="2" charset="-78"/>
              </a:rPr>
              <a:t>الجمهور المستهدف</a:t>
            </a:r>
            <a:r>
              <a:rPr lang="en-US" sz="1600" dirty="0" smtClean="0">
                <a:latin typeface="Alexandria SemiBold" pitchFamily="2" charset="-78"/>
                <a:cs typeface="Alexandria SemiBold" pitchFamily="2" charset="-78"/>
              </a:rPr>
              <a:t>.</a:t>
            </a:r>
            <a:endParaRPr lang="en-US" sz="1600" dirty="0">
              <a:latin typeface="Alexandria SemiBold" pitchFamily="2" charset="-78"/>
              <a:cs typeface="Alexandria SemiBold" pitchFamily="2" charset="-78"/>
            </a:endParaRPr>
          </a:p>
          <a:p>
            <a:pPr marL="342900" lvl="0" indent="-342900" algn="r" rtl="1">
              <a:lnSpc>
                <a:spcPct val="107000"/>
              </a:lnSpc>
              <a:spcAft>
                <a:spcPts val="800"/>
              </a:spcAft>
              <a:buSzPct val="95000"/>
              <a:buFont typeface="+mj-lt"/>
              <a:buAutoNum type="arabicPeriod"/>
              <a:tabLst>
                <a:tab pos="457200" algn="l"/>
              </a:tabLst>
            </a:pPr>
            <a:r>
              <a:rPr lang="ar-SA" sz="1600" dirty="0">
                <a:latin typeface="Alexandria SemiBold" pitchFamily="2" charset="-78"/>
                <a:cs typeface="Alexandria SemiBold" pitchFamily="2" charset="-78"/>
              </a:rPr>
              <a:t>زيادة حركة المرور </a:t>
            </a:r>
            <a:r>
              <a:rPr lang="ar-SA" sz="1600" dirty="0" smtClean="0">
                <a:latin typeface="Alexandria SemiBold" pitchFamily="2" charset="-78"/>
                <a:cs typeface="Alexandria SemiBold" pitchFamily="2" charset="-78"/>
              </a:rPr>
              <a:t>إلى </a:t>
            </a:r>
            <a:r>
              <a:rPr lang="ar-SA" sz="1600" dirty="0">
                <a:latin typeface="Alexandria SemiBold" pitchFamily="2" charset="-78"/>
                <a:cs typeface="Alexandria SemiBold" pitchFamily="2" charset="-78"/>
              </a:rPr>
              <a:t>الموقع عن طريق الظهور أعلى </a:t>
            </a:r>
            <a:r>
              <a:rPr lang="ar-SA" sz="1600" dirty="0" smtClean="0">
                <a:latin typeface="Alexandria SemiBold" pitchFamily="2" charset="-78"/>
                <a:cs typeface="Alexandria SemiBold" pitchFamily="2" charset="-78"/>
              </a:rPr>
              <a:t>نتائج محركات </a:t>
            </a:r>
            <a:r>
              <a:rPr lang="ar-SA" sz="1600" dirty="0">
                <a:latin typeface="Alexandria SemiBold" pitchFamily="2" charset="-78"/>
                <a:cs typeface="Alexandria SemiBold" pitchFamily="2" charset="-78"/>
              </a:rPr>
              <a:t>البحث </a:t>
            </a:r>
            <a:r>
              <a:rPr lang="ar-SA" sz="1600" dirty="0" smtClean="0">
                <a:latin typeface="Alexandria SemiBold" pitchFamily="2" charset="-78"/>
                <a:cs typeface="Alexandria SemiBold" pitchFamily="2" charset="-78"/>
              </a:rPr>
              <a:t>.</a:t>
            </a:r>
          </a:p>
          <a:p>
            <a:pPr marL="342900" lvl="0" indent="-342900" algn="r" rtl="1">
              <a:lnSpc>
                <a:spcPct val="107000"/>
              </a:lnSpc>
              <a:spcAft>
                <a:spcPts val="800"/>
              </a:spcAft>
              <a:buSzPct val="95000"/>
              <a:buFont typeface="+mj-lt"/>
              <a:buAutoNum type="arabicPeriod"/>
              <a:tabLst>
                <a:tab pos="457200" algn="l"/>
              </a:tabLst>
            </a:pPr>
            <a:r>
              <a:rPr lang="ar-SA" sz="1600" dirty="0" smtClean="0">
                <a:latin typeface="Alexandria SemiBold" pitchFamily="2" charset="-78"/>
                <a:cs typeface="Alexandria SemiBold" pitchFamily="2" charset="-78"/>
              </a:rPr>
              <a:t>يمكن مطابقة </a:t>
            </a:r>
            <a:r>
              <a:rPr lang="ar-SA" sz="1600" dirty="0">
                <a:latin typeface="Alexandria SemiBold" pitchFamily="2" charset="-78"/>
                <a:cs typeface="Alexandria SemiBold" pitchFamily="2" charset="-78"/>
              </a:rPr>
              <a:t>الإعلان مع الكلمات الرئيسية واستهداف </a:t>
            </a:r>
            <a:r>
              <a:rPr lang="ar-SA" sz="1600" dirty="0" smtClean="0">
                <a:latin typeface="Alexandria SemiBold" pitchFamily="2" charset="-78"/>
                <a:cs typeface="Alexandria SemiBold" pitchFamily="2" charset="-78"/>
              </a:rPr>
              <a:t>الجمهور </a:t>
            </a:r>
            <a:r>
              <a:rPr lang="ar-SA" sz="1600" dirty="0">
                <a:latin typeface="Alexandria SemiBold" pitchFamily="2" charset="-78"/>
                <a:cs typeface="Alexandria SemiBold" pitchFamily="2" charset="-78"/>
              </a:rPr>
              <a:t>من خلالها</a:t>
            </a:r>
            <a:r>
              <a:rPr lang="ar-EG" sz="1600" dirty="0">
                <a:latin typeface="Alexandria SemiBold" pitchFamily="2" charset="-78"/>
                <a:cs typeface="Alexandria SemiBold" pitchFamily="2" charset="-78"/>
              </a:rPr>
              <a:t>.</a:t>
            </a:r>
            <a:endParaRPr lang="en-US" sz="1600" dirty="0">
              <a:latin typeface="Alexandria SemiBold" pitchFamily="2" charset="-78"/>
              <a:cs typeface="Alexandria SemiBold" pitchFamily="2" charset="-78"/>
            </a:endParaRPr>
          </a:p>
          <a:p>
            <a:pPr marL="342900" lvl="0" indent="-342900" algn="r" rtl="1">
              <a:lnSpc>
                <a:spcPct val="107000"/>
              </a:lnSpc>
              <a:spcAft>
                <a:spcPts val="800"/>
              </a:spcAft>
              <a:buSzPct val="95000"/>
              <a:buFont typeface="+mj-lt"/>
              <a:buAutoNum type="arabicPeriod"/>
              <a:tabLst>
                <a:tab pos="457200" algn="l"/>
              </a:tabLst>
            </a:pPr>
            <a:r>
              <a:rPr lang="ar-SA" sz="1600" dirty="0">
                <a:latin typeface="Alexandria SemiBold" pitchFamily="2" charset="-78"/>
                <a:cs typeface="Alexandria SemiBold" pitchFamily="2" charset="-78"/>
              </a:rPr>
              <a:t>تظهر الإعلانات مجانًا ولا يتم </a:t>
            </a:r>
            <a:r>
              <a:rPr lang="ar-SA" sz="1600" dirty="0" smtClean="0">
                <a:latin typeface="Alexandria SemiBold" pitchFamily="2" charset="-78"/>
                <a:cs typeface="Alexandria SemiBold" pitchFamily="2" charset="-78"/>
              </a:rPr>
              <a:t>الدفع </a:t>
            </a:r>
            <a:r>
              <a:rPr lang="ar-SA" sz="1600" dirty="0">
                <a:latin typeface="Alexandria SemiBold" pitchFamily="2" charset="-78"/>
                <a:cs typeface="Alexandria SemiBold" pitchFamily="2" charset="-78"/>
              </a:rPr>
              <a:t>إلا عند </a:t>
            </a:r>
            <a:r>
              <a:rPr lang="ar-EG" sz="1600" dirty="0">
                <a:latin typeface="Alexandria SemiBold" pitchFamily="2" charset="-78"/>
                <a:cs typeface="Alexandria SemiBold" pitchFamily="2" charset="-78"/>
              </a:rPr>
              <a:t>ا</a:t>
            </a:r>
            <a:r>
              <a:rPr lang="ar-SA" sz="1600" dirty="0">
                <a:latin typeface="Alexandria SemiBold" pitchFamily="2" charset="-78"/>
                <a:cs typeface="Alexandria SemiBold" pitchFamily="2" charset="-78"/>
              </a:rPr>
              <a:t>تخاذ إجراء من </a:t>
            </a:r>
            <a:r>
              <a:rPr lang="ar-SA" sz="1600" dirty="0" smtClean="0">
                <a:latin typeface="Alexandria SemiBold" pitchFamily="2" charset="-78"/>
                <a:cs typeface="Alexandria SemiBold" pitchFamily="2" charset="-78"/>
              </a:rPr>
              <a:t>قِبل </a:t>
            </a:r>
            <a:r>
              <a:rPr lang="ar-SA" sz="1600" dirty="0">
                <a:latin typeface="Alexandria SemiBold" pitchFamily="2" charset="-78"/>
                <a:cs typeface="Alexandria SemiBold" pitchFamily="2" charset="-78"/>
              </a:rPr>
              <a:t>العملاء</a:t>
            </a:r>
            <a:r>
              <a:rPr lang="ar-EG" sz="1600" dirty="0">
                <a:latin typeface="Alexandria SemiBold" pitchFamily="2" charset="-78"/>
                <a:cs typeface="Alexandria SemiBold" pitchFamily="2" charset="-78"/>
              </a:rPr>
              <a:t>.</a:t>
            </a:r>
            <a:endParaRPr lang="en-US" sz="1600" dirty="0">
              <a:latin typeface="Alexandria SemiBold" pitchFamily="2" charset="-78"/>
              <a:cs typeface="Alexandria SemiBold" pitchFamily="2" charset="-78"/>
            </a:endParaRPr>
          </a:p>
          <a:p>
            <a:pPr marL="342900" indent="-342900" algn="r" rtl="1">
              <a:lnSpc>
                <a:spcPct val="107000"/>
              </a:lnSpc>
              <a:spcAft>
                <a:spcPts val="800"/>
              </a:spcAft>
              <a:buSzPct val="95000"/>
              <a:buFont typeface="+mj-lt"/>
              <a:buAutoNum type="arabicPeriod"/>
              <a:tabLst>
                <a:tab pos="457200" algn="l"/>
              </a:tabLst>
            </a:pPr>
            <a:r>
              <a:rPr lang="ar-SA" sz="1600" dirty="0" smtClean="0">
                <a:latin typeface="Alexandria SemiBold" pitchFamily="2" charset="-78"/>
                <a:cs typeface="Alexandria SemiBold" pitchFamily="2" charset="-78"/>
              </a:rPr>
              <a:t>يمكن </a:t>
            </a:r>
            <a:r>
              <a:rPr lang="ar-SA" sz="1600" dirty="0">
                <a:latin typeface="Alexandria SemiBold" pitchFamily="2" charset="-78"/>
                <a:cs typeface="Alexandria SemiBold" pitchFamily="2" charset="-78"/>
              </a:rPr>
              <a:t>التحكم الكامل للميزانية من خلال ضبط الميزانية وفقًا لأداء الإعلان. </a:t>
            </a:r>
            <a:endParaRPr lang="en-US" sz="1600" dirty="0">
              <a:latin typeface="Alexandria SemiBold" pitchFamily="2" charset="-78"/>
              <a:cs typeface="Alexandria SemiBold" pitchFamily="2" charset="-78"/>
            </a:endParaRPr>
          </a:p>
          <a:p>
            <a:pPr marL="342900" lvl="0" indent="-342900" algn="r" rtl="1">
              <a:lnSpc>
                <a:spcPct val="150000"/>
              </a:lnSpc>
              <a:spcAft>
                <a:spcPts val="800"/>
              </a:spcAft>
              <a:buSzPct val="95000"/>
              <a:buFont typeface="+mj-lt"/>
              <a:buAutoNum type="arabicPeriod"/>
              <a:tabLst>
                <a:tab pos="457200" algn="l"/>
              </a:tabLst>
            </a:pPr>
            <a:r>
              <a:rPr lang="ar-SA" sz="1600" dirty="0" smtClean="0">
                <a:latin typeface="Alexandria SemiBold" pitchFamily="2" charset="-78"/>
                <a:cs typeface="Alexandria SemiBold" pitchFamily="2" charset="-78"/>
              </a:rPr>
              <a:t>النتائج السريعة: يمكن رؤية النتائج بعد </a:t>
            </a:r>
            <a:r>
              <a:rPr lang="ar-SA" sz="1600" dirty="0">
                <a:latin typeface="Alexandria SemiBold" pitchFamily="2" charset="-78"/>
                <a:cs typeface="Alexandria SemiBold" pitchFamily="2" charset="-78"/>
              </a:rPr>
              <a:t>إطلاق الحملة </a:t>
            </a:r>
            <a:r>
              <a:rPr lang="ar-SA" sz="1600" dirty="0" smtClean="0">
                <a:latin typeface="Alexandria SemiBold" pitchFamily="2" charset="-78"/>
                <a:cs typeface="Alexandria SemiBold" pitchFamily="2" charset="-78"/>
              </a:rPr>
              <a:t>الإعلانية من خلال مراقبة الأداء والتعديل </a:t>
            </a:r>
            <a:r>
              <a:rPr lang="ar-SA" sz="1600" dirty="0">
                <a:latin typeface="Alexandria SemiBold" pitchFamily="2" charset="-78"/>
                <a:cs typeface="Alexandria SemiBold" pitchFamily="2" charset="-78"/>
              </a:rPr>
              <a:t>للوصول لأفضل </a:t>
            </a:r>
            <a:r>
              <a:rPr lang="ar-SA" sz="1600" dirty="0" smtClean="0">
                <a:latin typeface="Alexandria SemiBold" pitchFamily="2" charset="-78"/>
                <a:cs typeface="Alexandria SemiBold" pitchFamily="2" charset="-78"/>
              </a:rPr>
              <a:t>نتيجة.</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2" name="Rectangle 1"/>
          <p:cNvSpPr/>
          <p:nvPr/>
        </p:nvSpPr>
        <p:spPr>
          <a:xfrm>
            <a:off x="9446836" y="3684199"/>
            <a:ext cx="2127972" cy="1338828"/>
          </a:xfrm>
          <a:prstGeom prst="rect">
            <a:avLst/>
          </a:prstGeom>
          <a:solidFill>
            <a:schemeClr val="accent6">
              <a:lumMod val="40000"/>
              <a:lumOff val="60000"/>
            </a:schemeClr>
          </a:solidFill>
        </p:spPr>
        <p:txBody>
          <a:bodyPr wrap="square">
            <a:spAutoFit/>
          </a:bodyPr>
          <a:lstStyle/>
          <a:p>
            <a:pPr algn="ctr" rtl="1">
              <a:lnSpc>
                <a:spcPct val="150000"/>
              </a:lnSpc>
            </a:pPr>
            <a:r>
              <a:rPr lang="ar-SA" dirty="0">
                <a:solidFill>
                  <a:srgbClr val="C00000"/>
                </a:solidFill>
                <a:latin typeface="Alexandria SemiBold" pitchFamily="2" charset="-78"/>
                <a:cs typeface="Alexandria SemiBold" pitchFamily="2" charset="-78"/>
              </a:rPr>
              <a:t>سمات التسويق عبر محركات البحث </a:t>
            </a:r>
            <a:r>
              <a:rPr lang="en-US" dirty="0">
                <a:latin typeface="Alexandria SemiBold" pitchFamily="2" charset="-78"/>
                <a:cs typeface="Alexandria SemiBold" pitchFamily="2" charset="-78"/>
              </a:rPr>
              <a:t>(SEM)</a:t>
            </a:r>
            <a:r>
              <a:rPr lang="ar-SA" dirty="0">
                <a:latin typeface="Alexandria SemiBold" pitchFamily="2" charset="-78"/>
                <a:cs typeface="Alexandria SemiBold" pitchFamily="2" charset="-78"/>
              </a:rPr>
              <a:t> </a:t>
            </a:r>
          </a:p>
        </p:txBody>
      </p:sp>
      <p:pic>
        <p:nvPicPr>
          <p:cNvPr id="3" name="Picture 2"/>
          <p:cNvPicPr>
            <a:picLocks noChangeAspect="1"/>
          </p:cNvPicPr>
          <p:nvPr/>
        </p:nvPicPr>
        <p:blipFill rotWithShape="1">
          <a:blip r:embed="rId4">
            <a:clrChange>
              <a:clrFrom>
                <a:srgbClr val="4E4F51"/>
              </a:clrFrom>
              <a:clrTo>
                <a:srgbClr val="4E4F51">
                  <a:alpha val="0"/>
                </a:srgbClr>
              </a:clrTo>
            </a:clrChange>
            <a:extLst>
              <a:ext uri="{28A0092B-C50C-407E-A947-70E740481C1C}">
                <a14:useLocalDpi xmlns:a14="http://schemas.microsoft.com/office/drawing/2010/main" val="0"/>
              </a:ext>
            </a:extLst>
          </a:blip>
          <a:srcRect l="76289" b="57291"/>
          <a:stretch/>
        </p:blipFill>
        <p:spPr>
          <a:xfrm>
            <a:off x="-94469" y="2485567"/>
            <a:ext cx="2005980" cy="2032418"/>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263012" y="1873003"/>
            <a:ext cx="371513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1- التسويق عبر محركات البحث</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195588997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378424" y="2278118"/>
            <a:ext cx="9827896" cy="39862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01253" y="2406611"/>
            <a:ext cx="9624843" cy="3831818"/>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أنواع التسويق </a:t>
            </a:r>
            <a:r>
              <a:rPr lang="ar-SA" dirty="0">
                <a:solidFill>
                  <a:srgbClr val="C00000"/>
                </a:solidFill>
                <a:latin typeface="Alexandria SemiBold" pitchFamily="2" charset="-78"/>
                <a:cs typeface="Alexandria SemiBold" pitchFamily="2" charset="-78"/>
              </a:rPr>
              <a:t>عبر محركات </a:t>
            </a:r>
            <a:r>
              <a:rPr lang="ar-SA" dirty="0" smtClean="0">
                <a:solidFill>
                  <a:srgbClr val="C00000"/>
                </a:solidFill>
                <a:latin typeface="Alexandria SemiBold" pitchFamily="2" charset="-78"/>
                <a:cs typeface="Alexandria SemiBold" pitchFamily="2" charset="-78"/>
              </a:rPr>
              <a:t>البحث </a:t>
            </a:r>
            <a:r>
              <a:rPr lang="en-US" dirty="0" smtClean="0">
                <a:latin typeface="Alexandria SemiBold" pitchFamily="2" charset="-78"/>
                <a:cs typeface="Alexandria SemiBold" pitchFamily="2" charset="-78"/>
              </a:rPr>
              <a:t>(SEM)</a:t>
            </a:r>
            <a:r>
              <a:rPr lang="ar-SA" dirty="0" smtClean="0">
                <a:latin typeface="Alexandria SemiBold" pitchFamily="2" charset="-78"/>
                <a:cs typeface="Alexandria SemiBold" pitchFamily="2" charset="-78"/>
              </a:rPr>
              <a:t> : </a:t>
            </a:r>
          </a:p>
          <a:p>
            <a:pPr marL="342900" indent="-342900" algn="justLow" rtl="1">
              <a:lnSpc>
                <a:spcPct val="150000"/>
              </a:lnSpc>
              <a:spcAft>
                <a:spcPts val="800"/>
              </a:spcAft>
              <a:buFont typeface="+mj-lt"/>
              <a:buAutoNum type="arabicPeriod"/>
            </a:pPr>
            <a:r>
              <a:rPr lang="ar-SA" dirty="0">
                <a:solidFill>
                  <a:schemeClr val="accent1"/>
                </a:solidFill>
                <a:latin typeface="Alexandria SemiBold" pitchFamily="2" charset="-78"/>
                <a:cs typeface="Alexandria SemiBold" pitchFamily="2" charset="-78"/>
              </a:rPr>
              <a:t>الإعلانات المدفوعة </a:t>
            </a:r>
            <a:r>
              <a:rPr lang="en-US" dirty="0">
                <a:latin typeface="Alexandria SemiBold" pitchFamily="2" charset="-78"/>
                <a:cs typeface="Alexandria SemiBold" pitchFamily="2" charset="-78"/>
              </a:rPr>
              <a:t>Paid per Click (PPC)</a:t>
            </a:r>
            <a:r>
              <a:rPr lang="ar-SA" dirty="0">
                <a:latin typeface="Alexandria SemiBold" pitchFamily="2" charset="-78"/>
                <a:cs typeface="Alexandria SemiBold" pitchFamily="2" charset="-78"/>
              </a:rPr>
              <a:t> : وتعرف بإعلانات الدفع لكل نقرة</a:t>
            </a:r>
            <a:r>
              <a:rPr lang="ar-SA"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وفي </a:t>
            </a:r>
            <a:r>
              <a:rPr lang="ar-SA" dirty="0">
                <a:latin typeface="Alexandria SemiBold" pitchFamily="2" charset="-78"/>
                <a:cs typeface="Alexandria SemiBold" pitchFamily="2" charset="-78"/>
              </a:rPr>
              <a:t>هذا النوع </a:t>
            </a:r>
            <a:r>
              <a:rPr lang="ar-SA" dirty="0" smtClean="0">
                <a:latin typeface="Alexandria SemiBold" pitchFamily="2" charset="-78"/>
                <a:cs typeface="Alexandria SemiBold" pitchFamily="2" charset="-78"/>
              </a:rPr>
              <a:t>يدفع المعلن </a:t>
            </a:r>
            <a:r>
              <a:rPr lang="ar-SA" dirty="0">
                <a:latin typeface="Alexandria SemiBold" pitchFamily="2" charset="-78"/>
                <a:cs typeface="Alexandria SemiBold" pitchFamily="2" charset="-78"/>
              </a:rPr>
              <a:t>مبلغًا معينًا في كل مرة ينقر فيها المستخدم على </a:t>
            </a:r>
            <a:r>
              <a:rPr lang="ar-SA" dirty="0" smtClean="0">
                <a:latin typeface="Alexandria SemiBold" pitchFamily="2" charset="-78"/>
                <a:cs typeface="Alexandria SemiBold" pitchFamily="2" charset="-78"/>
              </a:rPr>
              <a:t>الإعلان، حيث </a:t>
            </a:r>
            <a:r>
              <a:rPr lang="ar-SA" dirty="0">
                <a:latin typeface="Alexandria SemiBold" pitchFamily="2" charset="-78"/>
                <a:cs typeface="Alexandria SemiBold" pitchFamily="2" charset="-78"/>
              </a:rPr>
              <a:t>تعتمد على إعلان نصي يظهر </a:t>
            </a:r>
            <a:r>
              <a:rPr lang="ar-SA" dirty="0" smtClean="0">
                <a:latin typeface="Alexandria SemiBold" pitchFamily="2" charset="-78"/>
                <a:cs typeface="Alexandria SemiBold" pitchFamily="2" charset="-78"/>
              </a:rPr>
              <a:t>أعلى </a:t>
            </a:r>
            <a:r>
              <a:rPr lang="ar-SA" dirty="0">
                <a:latin typeface="Alexandria SemiBold" pitchFamily="2" charset="-78"/>
                <a:cs typeface="Alexandria SemiBold" pitchFamily="2" charset="-78"/>
              </a:rPr>
              <a:t>أو أسفل صفحة نتائج </a:t>
            </a:r>
            <a:r>
              <a:rPr lang="ar-SA" dirty="0" smtClean="0">
                <a:latin typeface="Alexandria SemiBold" pitchFamily="2" charset="-78"/>
                <a:cs typeface="Alexandria SemiBold" pitchFamily="2" charset="-78"/>
              </a:rPr>
              <a:t>البحث </a:t>
            </a:r>
            <a:r>
              <a:rPr lang="ar-SA" dirty="0">
                <a:latin typeface="Alexandria SemiBold" pitchFamily="2" charset="-78"/>
                <a:cs typeface="Alexandria SemiBold" pitchFamily="2" charset="-78"/>
              </a:rPr>
              <a:t>عندما يقوم </a:t>
            </a:r>
            <a:r>
              <a:rPr lang="ar-SA" dirty="0" smtClean="0">
                <a:latin typeface="Alexandria SemiBold" pitchFamily="2" charset="-78"/>
                <a:cs typeface="Alexandria SemiBold" pitchFamily="2" charset="-78"/>
              </a:rPr>
              <a:t>الجمهور </a:t>
            </a:r>
            <a:r>
              <a:rPr lang="ar-SA" dirty="0">
                <a:latin typeface="Alexandria SemiBold" pitchFamily="2" charset="-78"/>
                <a:cs typeface="Alexandria SemiBold" pitchFamily="2" charset="-78"/>
              </a:rPr>
              <a:t>بالبحث عن الكلمة المستهدفة في الإعلان</a:t>
            </a:r>
            <a:r>
              <a:rPr lang="ar-EG" dirty="0" smtClean="0">
                <a:latin typeface="Alexandria SemiBold" pitchFamily="2" charset="-78"/>
                <a:cs typeface="Alexandria SemiBold" pitchFamily="2" charset="-78"/>
              </a:rPr>
              <a:t>،</a:t>
            </a:r>
            <a:r>
              <a:rPr lang="ar-SA" dirty="0">
                <a:latin typeface="Alexandria SemiBold" pitchFamily="2" charset="-78"/>
                <a:cs typeface="Alexandria SemiBold" pitchFamily="2" charset="-78"/>
              </a:rPr>
              <a:t> مثل </a:t>
            </a:r>
            <a:r>
              <a:rPr lang="en-US" dirty="0">
                <a:latin typeface="Alexandria SemiBold" pitchFamily="2" charset="-78"/>
                <a:cs typeface="Alexandria SemiBold" pitchFamily="2" charset="-78"/>
              </a:rPr>
              <a:t>Google Ads</a:t>
            </a:r>
            <a:r>
              <a:rPr lang="ar-SA" dirty="0" smtClean="0">
                <a:latin typeface="Alexandria SemiBold" pitchFamily="2" charset="-78"/>
                <a:cs typeface="Alexandria SemiBold" pitchFamily="2" charset="-78"/>
              </a:rPr>
              <a:t> </a:t>
            </a:r>
            <a:r>
              <a:rPr lang="ar-SA" dirty="0">
                <a:latin typeface="Alexandria SemiBold" pitchFamily="2" charset="-78"/>
                <a:cs typeface="Alexandria SemiBold" pitchFamily="2" charset="-78"/>
              </a:rPr>
              <a:t>وفي تلك الإعلانات لا تدفع إلا على </a:t>
            </a:r>
            <a:r>
              <a:rPr lang="ar-SA" dirty="0" smtClean="0">
                <a:latin typeface="Alexandria SemiBold" pitchFamily="2" charset="-78"/>
                <a:cs typeface="Alexandria SemiBold" pitchFamily="2" charset="-78"/>
              </a:rPr>
              <a:t>النقرات. </a:t>
            </a:r>
            <a:r>
              <a:rPr lang="ar-SA" dirty="0">
                <a:latin typeface="Alexandria SemiBold" pitchFamily="2" charset="-78"/>
                <a:cs typeface="Alexandria SemiBold" pitchFamily="2" charset="-78"/>
              </a:rPr>
              <a:t>وتأخذ أشكال مختلفة؛ فقد تكون </a:t>
            </a:r>
            <a:r>
              <a:rPr lang="ar-SA" u="sng" dirty="0">
                <a:latin typeface="Alexandria SemiBold" pitchFamily="2" charset="-78"/>
                <a:cs typeface="Alexandria SemiBold" pitchFamily="2" charset="-78"/>
              </a:rPr>
              <a:t>إعلانات نصية صغيرة </a:t>
            </a:r>
            <a:r>
              <a:rPr lang="ar-SA" dirty="0">
                <a:latin typeface="Alexandria SemiBold" pitchFamily="2" charset="-78"/>
                <a:cs typeface="Alexandria SemiBold" pitchFamily="2" charset="-78"/>
              </a:rPr>
              <a:t>وهي إعلانات تحتوي على عنوان، وصف، ورابط إلى الموقع</a:t>
            </a:r>
            <a:r>
              <a:rPr lang="ar-EG" dirty="0">
                <a:latin typeface="Alexandria SemiBold" pitchFamily="2" charset="-78"/>
                <a:cs typeface="Alexandria SemiBold" pitchFamily="2" charset="-78"/>
              </a:rPr>
              <a:t>،</a:t>
            </a:r>
            <a:r>
              <a:rPr lang="ar-SA" dirty="0">
                <a:latin typeface="Alexandria SemiBold" pitchFamily="2" charset="-78"/>
                <a:cs typeface="Alexandria SemiBold" pitchFamily="2" charset="-78"/>
              </a:rPr>
              <a:t> أو تظهر </a:t>
            </a:r>
            <a:r>
              <a:rPr lang="ar-SA" u="sng" dirty="0">
                <a:latin typeface="Alexandria SemiBold" pitchFamily="2" charset="-78"/>
                <a:cs typeface="Alexandria SemiBold" pitchFamily="2" charset="-78"/>
              </a:rPr>
              <a:t>كقائمة منتجات تسمى إعلانات التسوق </a:t>
            </a:r>
            <a:r>
              <a:rPr lang="ar-SA" dirty="0">
                <a:latin typeface="Alexandria SemiBold" pitchFamily="2" charset="-78"/>
                <a:cs typeface="Alexandria SemiBold" pitchFamily="2" charset="-78"/>
              </a:rPr>
              <a:t>لأنها تعتمد على المنتجات وتسمح للمستهلكين برؤية المعلومات المهمة في لمحة سريعة مثل السعر وعنوان الجهة </a:t>
            </a:r>
            <a:r>
              <a:rPr lang="ar-SA" dirty="0" smtClean="0">
                <a:latin typeface="Alexandria SemiBold" pitchFamily="2" charset="-78"/>
                <a:cs typeface="Alexandria SemiBold" pitchFamily="2" charset="-78"/>
              </a:rPr>
              <a:t>المعلنة. </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11" name="Rectangle 10"/>
          <p:cNvSpPr/>
          <p:nvPr/>
        </p:nvSpPr>
        <p:spPr>
          <a:xfrm>
            <a:off x="-1" y="3407734"/>
            <a:ext cx="1501253" cy="2031325"/>
          </a:xfrm>
          <a:prstGeom prst="rect">
            <a:avLst/>
          </a:prstGeom>
          <a:solidFill>
            <a:schemeClr val="accent6">
              <a:lumMod val="60000"/>
              <a:lumOff val="40000"/>
            </a:schemeClr>
          </a:solidFill>
        </p:spPr>
        <p:txBody>
          <a:bodyPr wrap="square">
            <a:spAutoFit/>
          </a:bodyPr>
          <a:lstStyle/>
          <a:p>
            <a:pPr algn="r" rtl="1"/>
            <a:r>
              <a:rPr lang="ar-SA" b="1" dirty="0" smtClean="0"/>
              <a:t>أفضل </a:t>
            </a:r>
            <a:r>
              <a:rPr lang="ar-SA" b="1" dirty="0"/>
              <a:t>أحذية رياضية</a:t>
            </a:r>
          </a:p>
          <a:p>
            <a:pPr algn="r" rtl="1"/>
            <a:r>
              <a:rPr lang="ar-SA" dirty="0" smtClean="0"/>
              <a:t>تسوق </a:t>
            </a:r>
            <a:r>
              <a:rPr lang="ar-SA" dirty="0"/>
              <a:t>الآن للحصول على خصومات تصل إلى 30% على الأحذية الرياضية!</a:t>
            </a:r>
          </a:p>
        </p:txBody>
      </p:sp>
      <p:sp>
        <p:nvSpPr>
          <p:cNvPr id="12" name="TextBox 11">
            <a:extLst>
              <a:ext uri="{FF2B5EF4-FFF2-40B4-BE49-F238E27FC236}">
                <a16:creationId xmlns:a16="http://schemas.microsoft.com/office/drawing/2014/main" id="{F9A80F9F-74DB-1D57-04E8-E20E92A09B0A}"/>
              </a:ext>
            </a:extLst>
          </p:cNvPr>
          <p:cNvSpPr txBox="1"/>
          <p:nvPr/>
        </p:nvSpPr>
        <p:spPr>
          <a:xfrm>
            <a:off x="3299817" y="1741506"/>
            <a:ext cx="371513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1- التسويق عبر محركات البحث</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48422169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90367" y="2414596"/>
            <a:ext cx="9037738" cy="374054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10787" y="2692719"/>
            <a:ext cx="8953542" cy="3416320"/>
          </a:xfrm>
          <a:prstGeom prst="rect">
            <a:avLst/>
          </a:prstGeom>
          <a:noFill/>
        </p:spPr>
        <p:txBody>
          <a:bodyPr wrap="square" rtlCol="0">
            <a:spAutoFit/>
          </a:bodyPr>
          <a:lstStyle/>
          <a:p>
            <a:pPr marL="342900" indent="-342900" algn="r" rtl="1">
              <a:lnSpc>
                <a:spcPct val="150000"/>
              </a:lnSpc>
              <a:buFont typeface="+mj-lt"/>
              <a:buAutoNum type="arabicPeriod" startAt="2"/>
            </a:pPr>
            <a:r>
              <a:rPr lang="ar-SA" dirty="0" smtClean="0">
                <a:solidFill>
                  <a:schemeClr val="accent1"/>
                </a:solidFill>
                <a:latin typeface="Alexandria SemiBold" pitchFamily="2" charset="-78"/>
                <a:cs typeface="Alexandria SemiBold" pitchFamily="2" charset="-78"/>
              </a:rPr>
              <a:t>تحسين </a:t>
            </a:r>
            <a:r>
              <a:rPr lang="ar-SA" dirty="0">
                <a:solidFill>
                  <a:schemeClr val="accent1"/>
                </a:solidFill>
                <a:latin typeface="Alexandria SemiBold" pitchFamily="2" charset="-78"/>
                <a:cs typeface="Alexandria SemiBold" pitchFamily="2" charset="-78"/>
              </a:rPr>
              <a:t>محركات البحث </a:t>
            </a:r>
            <a:r>
              <a:rPr lang="en-US" dirty="0">
                <a:latin typeface="Alexandria SemiBold" pitchFamily="2" charset="-78"/>
                <a:cs typeface="Alexandria SemiBold" pitchFamily="2" charset="-78"/>
              </a:rPr>
              <a:t>Search Engine Optimization</a:t>
            </a:r>
            <a:r>
              <a:rPr lang="en-US" dirty="0">
                <a:solidFill>
                  <a:srgbClr val="002060"/>
                </a:solidFill>
                <a:latin typeface="Adobe Caslon Pro" panose="0205050205050A020403" pitchFamily="18" charset="0"/>
                <a:ea typeface="Calibri" panose="020F0502020204030204" pitchFamily="34" charset="0"/>
              </a:rPr>
              <a:t> </a:t>
            </a:r>
            <a:r>
              <a:rPr lang="en-US" dirty="0">
                <a:latin typeface="Alexandria SemiBold" pitchFamily="2" charset="-78"/>
                <a:cs typeface="Alexandria SemiBold" pitchFamily="2" charset="-78"/>
              </a:rPr>
              <a:t>(SEO)</a:t>
            </a:r>
            <a:r>
              <a:rPr lang="ar-SA" dirty="0">
                <a:latin typeface="Alexandria SemiBold" pitchFamily="2" charset="-78"/>
                <a:cs typeface="Alexandria SemiBold" pitchFamily="2" charset="-78"/>
              </a:rPr>
              <a:t> : يعتمد تحسين محركات </a:t>
            </a:r>
            <a:r>
              <a:rPr lang="ar-SA" dirty="0" smtClean="0">
                <a:latin typeface="Alexandria SemiBold" pitchFamily="2" charset="-78"/>
                <a:cs typeface="Alexandria SemiBold" pitchFamily="2" charset="-78"/>
              </a:rPr>
              <a:t>البحث </a:t>
            </a:r>
            <a:r>
              <a:rPr lang="ar-SA" dirty="0">
                <a:latin typeface="Alexandria SemiBold" pitchFamily="2" charset="-78"/>
                <a:cs typeface="Alexandria SemiBold" pitchFamily="2" charset="-78"/>
              </a:rPr>
              <a:t>على </a:t>
            </a:r>
            <a:r>
              <a:rPr lang="ar-SA" dirty="0" smtClean="0">
                <a:latin typeface="Alexandria SemiBold" pitchFamily="2" charset="-78"/>
                <a:cs typeface="Alexandria SemiBold" pitchFamily="2" charset="-78"/>
              </a:rPr>
              <a:t>ظهور موقع المعلن </a:t>
            </a:r>
            <a:r>
              <a:rPr lang="ar-SA" dirty="0">
                <a:latin typeface="Alexandria SemiBold" pitchFamily="2" charset="-78"/>
                <a:cs typeface="Alexandria SemiBold" pitchFamily="2" charset="-78"/>
              </a:rPr>
              <a:t>أو </a:t>
            </a:r>
            <a:r>
              <a:rPr lang="ar-SA" dirty="0" smtClean="0">
                <a:latin typeface="Alexandria SemiBold" pitchFamily="2" charset="-78"/>
                <a:cs typeface="Alexandria SemiBold" pitchFamily="2" charset="-78"/>
              </a:rPr>
              <a:t>المنتج بشكل </a:t>
            </a:r>
            <a:r>
              <a:rPr lang="ar-SA" dirty="0">
                <a:latin typeface="Alexandria SemiBold" pitchFamily="2" charset="-78"/>
                <a:cs typeface="Alexandria SemiBold" pitchFamily="2" charset="-78"/>
              </a:rPr>
              <a:t>طبيعي </a:t>
            </a:r>
            <a:r>
              <a:rPr lang="ar-SA" dirty="0" smtClean="0">
                <a:latin typeface="Alexandria SemiBold" pitchFamily="2" charset="-78"/>
                <a:cs typeface="Alexandria SemiBold" pitchFamily="2" charset="-78"/>
              </a:rPr>
              <a:t>في </a:t>
            </a:r>
            <a:r>
              <a:rPr lang="ar-SA" dirty="0">
                <a:latin typeface="Alexandria SemiBold" pitchFamily="2" charset="-78"/>
                <a:cs typeface="Alexandria SemiBold" pitchFamily="2" charset="-78"/>
              </a:rPr>
              <a:t>الصفحات الأولى </a:t>
            </a:r>
            <a:r>
              <a:rPr lang="ar-SA" dirty="0" smtClean="0">
                <a:latin typeface="Alexandria SemiBold" pitchFamily="2" charset="-78"/>
                <a:cs typeface="Alexandria SemiBold" pitchFamily="2" charset="-78"/>
              </a:rPr>
              <a:t>من نتائج محركات البحث بدون </a:t>
            </a:r>
            <a:r>
              <a:rPr lang="ar-SA" dirty="0">
                <a:latin typeface="Alexandria SemiBold" pitchFamily="2" charset="-78"/>
                <a:cs typeface="Alexandria SemiBold" pitchFamily="2" charset="-78"/>
              </a:rPr>
              <a:t>دفع أي </a:t>
            </a:r>
            <a:r>
              <a:rPr lang="ar-SA" dirty="0" smtClean="0">
                <a:latin typeface="Alexandria SemiBold" pitchFamily="2" charset="-78"/>
                <a:cs typeface="Alexandria SemiBold" pitchFamily="2" charset="-78"/>
              </a:rPr>
              <a:t>تكاليف ( تسويق غير مدفوع)</a:t>
            </a:r>
            <a:r>
              <a:rPr lang="ar-EG" dirty="0" smtClean="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ويعتمد على </a:t>
            </a:r>
            <a:r>
              <a:rPr lang="ar-SA" dirty="0">
                <a:latin typeface="Alexandria SemiBold" pitchFamily="2" charset="-78"/>
                <a:cs typeface="Alexandria SemiBold" pitchFamily="2" charset="-78"/>
              </a:rPr>
              <a:t>كتابة محتوى </a:t>
            </a:r>
            <a:r>
              <a:rPr lang="ar-SA" dirty="0" smtClean="0">
                <a:latin typeface="Alexandria SemiBold" pitchFamily="2" charset="-78"/>
                <a:cs typeface="Alexandria SemiBold" pitchFamily="2" charset="-78"/>
              </a:rPr>
              <a:t>حصري </a:t>
            </a:r>
            <a:r>
              <a:rPr lang="ar-SA" dirty="0">
                <a:latin typeface="Alexandria SemiBold" pitchFamily="2" charset="-78"/>
                <a:cs typeface="Alexandria SemiBold" pitchFamily="2" charset="-78"/>
              </a:rPr>
              <a:t>جودة عالية بهدف الظهور </a:t>
            </a:r>
            <a:r>
              <a:rPr lang="ar-SA" dirty="0" smtClean="0">
                <a:latin typeface="Alexandria SemiBold" pitchFamily="2" charset="-78"/>
                <a:cs typeface="Alexandria SemiBold" pitchFamily="2" charset="-78"/>
              </a:rPr>
              <a:t>أعلى </a:t>
            </a:r>
            <a:r>
              <a:rPr lang="ar-SA" dirty="0">
                <a:latin typeface="Alexandria SemiBold" pitchFamily="2" charset="-78"/>
                <a:cs typeface="Alexandria SemiBold" pitchFamily="2" charset="-78"/>
              </a:rPr>
              <a:t>نتائج البحث بدون </a:t>
            </a:r>
            <a:r>
              <a:rPr lang="ar-SA" dirty="0" smtClean="0">
                <a:latin typeface="Alexandria SemiBold" pitchFamily="2" charset="-78"/>
                <a:cs typeface="Alexandria SemiBold" pitchFamily="2" charset="-78"/>
              </a:rPr>
              <a:t>استخدام إعلانات. </a:t>
            </a:r>
          </a:p>
          <a:p>
            <a:pPr marL="285750" indent="-285750" algn="r" rtl="1">
              <a:lnSpc>
                <a:spcPct val="150000"/>
              </a:lnSpc>
              <a:buFont typeface="Wingdings" panose="05000000000000000000" pitchFamily="2" charset="2"/>
              <a:buChar char="ü"/>
            </a:pPr>
            <a:r>
              <a:rPr lang="ar-SA" dirty="0" smtClean="0">
                <a:latin typeface="Alexandria SemiBold" pitchFamily="2" charset="-78"/>
                <a:cs typeface="Alexandria SemiBold" pitchFamily="2" charset="-78"/>
              </a:rPr>
              <a:t>ويتطلب تحسين الظهور في محركات البحث استخدام الكلمات </a:t>
            </a:r>
            <a:r>
              <a:rPr lang="ar-SA" dirty="0">
                <a:latin typeface="Alexandria SemiBold" pitchFamily="2" charset="-78"/>
                <a:cs typeface="Alexandria SemiBold" pitchFamily="2" charset="-78"/>
              </a:rPr>
              <a:t>الرئيسية </a:t>
            </a:r>
            <a:r>
              <a:rPr lang="ar-SA" dirty="0" smtClean="0">
                <a:latin typeface="Alexandria SemiBold" pitchFamily="2" charset="-78"/>
                <a:cs typeface="Alexandria SemiBold" pitchFamily="2" charset="-78"/>
              </a:rPr>
              <a:t>التي لها صلة مباشرة بالمنتج وذلك لاستهداف الجمهور بفعالية. </a:t>
            </a:r>
            <a:r>
              <a:rPr lang="ar-SA" dirty="0" smtClean="0">
                <a:solidFill>
                  <a:srgbClr val="002060"/>
                </a:solidFill>
                <a:latin typeface="Alexandria SemiBold" pitchFamily="2" charset="-78"/>
                <a:cs typeface="Alexandria SemiBold" pitchFamily="2" charset="-78"/>
              </a:rPr>
              <a:t>مثال:إذا </a:t>
            </a:r>
            <a:r>
              <a:rPr lang="ar-SA" dirty="0">
                <a:solidFill>
                  <a:srgbClr val="002060"/>
                </a:solidFill>
                <a:latin typeface="Alexandria SemiBold" pitchFamily="2" charset="-78"/>
                <a:cs typeface="Alexandria SemiBold" pitchFamily="2" charset="-78"/>
              </a:rPr>
              <a:t>كان لديك متجر لبيع الأحذية، يمكن أن تكون كلماتك الرئيسية "أحذية رياضية" أو "أحذية نسائية</a:t>
            </a:r>
            <a:r>
              <a:rPr lang="ar-SA" dirty="0" smtClean="0">
                <a:solidFill>
                  <a:srgbClr val="002060"/>
                </a:solidFill>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4">
            <a:extLst>
              <a:ext uri="{28A0092B-C50C-407E-A947-70E740481C1C}">
                <a14:useLocalDpi xmlns:a14="http://schemas.microsoft.com/office/drawing/2010/main" val="0"/>
              </a:ext>
            </a:extLst>
          </a:blip>
          <a:srcRect t="69453" r="74365"/>
          <a:stretch/>
        </p:blipFill>
        <p:spPr>
          <a:xfrm>
            <a:off x="39279" y="3092257"/>
            <a:ext cx="1928461" cy="1992922"/>
          </a:xfrm>
          <a:prstGeom prst="rect">
            <a:avLst/>
          </a:prstGeom>
        </p:spPr>
      </p:pic>
      <p:sp>
        <p:nvSpPr>
          <p:cNvPr id="3" name="Rectangle 2"/>
          <p:cNvSpPr/>
          <p:nvPr/>
        </p:nvSpPr>
        <p:spPr>
          <a:xfrm>
            <a:off x="6539119" y="2345234"/>
            <a:ext cx="4087978" cy="419987"/>
          </a:xfrm>
          <a:prstGeom prst="rect">
            <a:avLst/>
          </a:prstGeom>
        </p:spPr>
        <p:txBody>
          <a:bodyPr wrap="none">
            <a:spAutoFit/>
          </a:bodyPr>
          <a:lstStyle/>
          <a:p>
            <a:pPr algn="r" rtl="1">
              <a:lnSpc>
                <a:spcPct val="150000"/>
              </a:lnSpc>
            </a:pPr>
            <a:r>
              <a:rPr lang="ar-SA" sz="1600" u="sng" dirty="0">
                <a:solidFill>
                  <a:srgbClr val="C00000"/>
                </a:solidFill>
                <a:latin typeface="Alexandria SemiBold" pitchFamily="2" charset="-78"/>
                <a:cs typeface="Alexandria SemiBold" pitchFamily="2" charset="-78"/>
              </a:rPr>
              <a:t>أنواع التسويق عبر محركات البحث </a:t>
            </a:r>
            <a:r>
              <a:rPr lang="en-US" sz="1600" u="sng" dirty="0">
                <a:latin typeface="Alexandria SemiBold" pitchFamily="2" charset="-78"/>
                <a:cs typeface="Alexandria SemiBold" pitchFamily="2" charset="-78"/>
              </a:rPr>
              <a:t>(SEM)</a:t>
            </a:r>
            <a:r>
              <a:rPr lang="ar-SA" sz="1600" u="sng" dirty="0">
                <a:latin typeface="Alexandria SemiBold" pitchFamily="2" charset="-78"/>
                <a:cs typeface="Alexandria SemiBold" pitchFamily="2" charset="-78"/>
              </a:rPr>
              <a:t> : </a:t>
            </a:r>
          </a:p>
        </p:txBody>
      </p:sp>
      <p:sp>
        <p:nvSpPr>
          <p:cNvPr id="13" name="TextBox 12">
            <a:extLst>
              <a:ext uri="{FF2B5EF4-FFF2-40B4-BE49-F238E27FC236}">
                <a16:creationId xmlns:a16="http://schemas.microsoft.com/office/drawing/2014/main" id="{F9A80F9F-74DB-1D57-04E8-E20E92A09B0A}"/>
              </a:ext>
            </a:extLst>
          </p:cNvPr>
          <p:cNvSpPr txBox="1"/>
          <p:nvPr/>
        </p:nvSpPr>
        <p:spPr>
          <a:xfrm>
            <a:off x="3299817" y="1854216"/>
            <a:ext cx="371513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1- التسويق عبر محركات البحث</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17516318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00771" y="2414597"/>
            <a:ext cx="9305548" cy="3767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522775" y="151856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595731" y="1581222"/>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683035" y="1781277"/>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2538" y="2613513"/>
            <a:ext cx="9205534" cy="3462486"/>
          </a:xfrm>
          <a:prstGeom prst="rect">
            <a:avLst/>
          </a:prstGeom>
          <a:noFill/>
        </p:spPr>
        <p:txBody>
          <a:bodyPr wrap="square" rtlCol="0">
            <a:spAutoFit/>
          </a:bodyPr>
          <a:lstStyle/>
          <a:p>
            <a:pPr algn="r" rtl="1">
              <a:lnSpc>
                <a:spcPct val="150000"/>
              </a:lnSpc>
            </a:pPr>
            <a:r>
              <a:rPr lang="ar-SA" dirty="0">
                <a:solidFill>
                  <a:srgbClr val="C00000"/>
                </a:solidFill>
                <a:latin typeface="Alexandria SemiBold" pitchFamily="2" charset="-78"/>
                <a:cs typeface="Alexandria SemiBold" pitchFamily="2" charset="-78"/>
              </a:rPr>
              <a:t>الفرق بين التسويق عبر محركات البحث</a:t>
            </a:r>
            <a:r>
              <a:rPr lang="en-US" dirty="0">
                <a:solidFill>
                  <a:srgbClr val="C00000"/>
                </a:solidFill>
                <a:latin typeface="Alexandria SemiBold" pitchFamily="2" charset="-78"/>
                <a:cs typeface="Alexandria SemiBold" pitchFamily="2" charset="-78"/>
              </a:rPr>
              <a:t> (SEM) </a:t>
            </a:r>
            <a:r>
              <a:rPr lang="ar-SA" dirty="0">
                <a:solidFill>
                  <a:srgbClr val="C00000"/>
                </a:solidFill>
                <a:latin typeface="Alexandria SemiBold" pitchFamily="2" charset="-78"/>
                <a:cs typeface="Alexandria SemiBold" pitchFamily="2" charset="-78"/>
              </a:rPr>
              <a:t>وتحسين محركات البحث</a:t>
            </a:r>
            <a:r>
              <a:rPr lang="en-US" dirty="0">
                <a:solidFill>
                  <a:srgbClr val="C00000"/>
                </a:solidFill>
                <a:latin typeface="Alexandria SemiBold" pitchFamily="2" charset="-78"/>
                <a:cs typeface="Alexandria SemiBold" pitchFamily="2" charset="-78"/>
              </a:rPr>
              <a:t> (SEO</a:t>
            </a:r>
            <a:r>
              <a:rPr lang="en-US" dirty="0" smtClean="0">
                <a:solidFill>
                  <a:srgbClr val="C00000"/>
                </a:solidFill>
                <a:latin typeface="Alexandria SemiBold" pitchFamily="2" charset="-78"/>
                <a:cs typeface="Alexandria SemiBold" pitchFamily="2" charset="-78"/>
              </a:rPr>
              <a:t>)</a:t>
            </a:r>
          </a:p>
          <a:p>
            <a:pPr algn="r" rtl="1">
              <a:lnSpc>
                <a:spcPct val="150000"/>
              </a:lnSpc>
            </a:pPr>
            <a:r>
              <a:rPr lang="ar-SA" sz="1600" dirty="0" smtClean="0">
                <a:latin typeface="Alexandria SemiBold" pitchFamily="2" charset="-78"/>
                <a:cs typeface="Alexandria SemiBold" pitchFamily="2" charset="-78"/>
              </a:rPr>
              <a:t> يعد تحسين </a:t>
            </a:r>
            <a:r>
              <a:rPr lang="ar-SA" sz="1600" dirty="0">
                <a:latin typeface="Alexandria SemiBold" pitchFamily="2" charset="-78"/>
                <a:cs typeface="Alexandria SemiBold" pitchFamily="2" charset="-78"/>
              </a:rPr>
              <a:t>محركات البحث</a:t>
            </a:r>
            <a:r>
              <a:rPr lang="en-US" sz="1600" dirty="0">
                <a:latin typeface="Alexandria SemiBold" pitchFamily="2" charset="-78"/>
                <a:cs typeface="Alexandria SemiBold" pitchFamily="2" charset="-78"/>
              </a:rPr>
              <a:t> (SEO) </a:t>
            </a:r>
            <a:r>
              <a:rPr lang="ar-SA" sz="1600" dirty="0">
                <a:latin typeface="Alexandria SemiBold" pitchFamily="2" charset="-78"/>
                <a:cs typeface="Alexandria SemiBold" pitchFamily="2" charset="-78"/>
              </a:rPr>
              <a:t>هو جزء أساسي من التسويق عبر محركات البحث</a:t>
            </a:r>
            <a:r>
              <a:rPr lang="en-US" sz="1600" dirty="0">
                <a:latin typeface="Alexandria SemiBold" pitchFamily="2" charset="-78"/>
                <a:cs typeface="Alexandria SemiBold" pitchFamily="2" charset="-78"/>
              </a:rPr>
              <a:t> </a:t>
            </a:r>
            <a:r>
              <a:rPr lang="en-US" sz="1600" dirty="0" smtClean="0">
                <a:latin typeface="Alexandria SemiBold" pitchFamily="2" charset="-78"/>
                <a:cs typeface="Alexandria SemiBold" pitchFamily="2" charset="-78"/>
              </a:rPr>
              <a:t>(SEM) </a:t>
            </a:r>
            <a:r>
              <a:rPr lang="ar-SA" sz="1600" dirty="0" smtClean="0">
                <a:latin typeface="Alexandria SemiBold" pitchFamily="2" charset="-78"/>
                <a:cs typeface="Alexandria SemiBold" pitchFamily="2" charset="-78"/>
              </a:rPr>
              <a:t> .</a:t>
            </a:r>
            <a:endParaRPr lang="en-US" sz="1600" dirty="0" smtClean="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smtClean="0">
                <a:solidFill>
                  <a:srgbClr val="0070C0"/>
                </a:solidFill>
                <a:latin typeface="Alexandria SemiBold" pitchFamily="2" charset="-78"/>
                <a:cs typeface="Alexandria SemiBold" pitchFamily="2" charset="-78"/>
              </a:rPr>
              <a:t>التسويق عبر </a:t>
            </a:r>
            <a:r>
              <a:rPr lang="ar-SA" sz="1600" dirty="0">
                <a:solidFill>
                  <a:srgbClr val="0070C0"/>
                </a:solidFill>
                <a:latin typeface="Alexandria SemiBold" pitchFamily="2" charset="-78"/>
                <a:cs typeface="Alexandria SemiBold" pitchFamily="2" charset="-78"/>
              </a:rPr>
              <a:t>محركات البحث</a:t>
            </a:r>
            <a:r>
              <a:rPr lang="en-US" sz="1600" dirty="0">
                <a:solidFill>
                  <a:srgbClr val="0070C0"/>
                </a:solidFill>
                <a:latin typeface="Alexandria SemiBold" pitchFamily="2" charset="-78"/>
                <a:cs typeface="Alexandria SemiBold" pitchFamily="2" charset="-78"/>
              </a:rPr>
              <a:t> :(SEM)</a:t>
            </a:r>
            <a:r>
              <a:rPr lang="en-US" sz="1600" dirty="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يركز </a:t>
            </a:r>
            <a:r>
              <a:rPr lang="ar-SA" sz="1600" dirty="0" smtClean="0">
                <a:latin typeface="Alexandria SemiBold" pitchFamily="2" charset="-78"/>
                <a:cs typeface="Alexandria SemiBold" pitchFamily="2" charset="-78"/>
              </a:rPr>
              <a:t> على </a:t>
            </a:r>
            <a:r>
              <a:rPr lang="ar-SA" sz="1600" dirty="0">
                <a:latin typeface="Alexandria SemiBold" pitchFamily="2" charset="-78"/>
                <a:cs typeface="Alexandria SemiBold" pitchFamily="2" charset="-78"/>
              </a:rPr>
              <a:t>جميع الأنشطة المدفوعة </a:t>
            </a:r>
            <a:r>
              <a:rPr lang="en-US" sz="1600" dirty="0" smtClean="0">
                <a:latin typeface="Alexandria SemiBold" pitchFamily="2" charset="-78"/>
                <a:cs typeface="Alexandria SemiBold" pitchFamily="2" charset="-78"/>
              </a:rPr>
              <a:t>(PPC)</a:t>
            </a:r>
            <a:r>
              <a:rPr lang="ar-SA" sz="1600" dirty="0" smtClean="0">
                <a:latin typeface="Alexandria SemiBold" pitchFamily="2" charset="-78"/>
                <a:cs typeface="Alexandria SemiBold" pitchFamily="2" charset="-78"/>
              </a:rPr>
              <a:t> وغير </a:t>
            </a:r>
            <a:r>
              <a:rPr lang="ar-SA" sz="1600" dirty="0">
                <a:latin typeface="Alexandria SemiBold" pitchFamily="2" charset="-78"/>
                <a:cs typeface="Alexandria SemiBold" pitchFamily="2" charset="-78"/>
              </a:rPr>
              <a:t>المدفوعة </a:t>
            </a:r>
            <a:r>
              <a:rPr lang="en-US" sz="1600" dirty="0" smtClean="0">
                <a:latin typeface="Alexandria SemiBold" pitchFamily="2" charset="-78"/>
                <a:cs typeface="Alexandria SemiBold" pitchFamily="2" charset="-78"/>
              </a:rPr>
              <a:t>(SEO)</a:t>
            </a:r>
            <a:r>
              <a:rPr lang="ar-SA" sz="1600" dirty="0" smtClean="0">
                <a:latin typeface="Alexandria SemiBold" pitchFamily="2" charset="-78"/>
                <a:cs typeface="Alexandria SemiBold" pitchFamily="2" charset="-78"/>
              </a:rPr>
              <a:t> التي </a:t>
            </a:r>
            <a:r>
              <a:rPr lang="ar-SA" sz="1600" dirty="0">
                <a:latin typeface="Alexandria SemiBold" pitchFamily="2" charset="-78"/>
                <a:cs typeface="Alexandria SemiBold" pitchFamily="2" charset="-78"/>
              </a:rPr>
              <a:t>تهدف إلى زيادة ظهور الموقع في نتائج محركات </a:t>
            </a:r>
            <a:r>
              <a:rPr lang="ar-SA" sz="1600" dirty="0" smtClean="0">
                <a:latin typeface="Alexandria SemiBold" pitchFamily="2" charset="-78"/>
                <a:cs typeface="Alexandria SemiBold" pitchFamily="2" charset="-78"/>
              </a:rPr>
              <a:t>البحث. ويهدف</a:t>
            </a:r>
            <a:r>
              <a:rPr lang="en-US" sz="1600" dirty="0" smtClean="0">
                <a:latin typeface="Alexandria SemiBold" pitchFamily="2" charset="-78"/>
                <a:cs typeface="Alexandria SemiBold" pitchFamily="2" charset="-78"/>
              </a:rPr>
              <a:t> SEM </a:t>
            </a:r>
            <a:r>
              <a:rPr lang="ar-SA" sz="1600" dirty="0" smtClean="0">
                <a:latin typeface="Alexandria SemiBold" pitchFamily="2" charset="-78"/>
                <a:cs typeface="Alexandria SemiBold" pitchFamily="2" charset="-78"/>
              </a:rPr>
              <a:t>إلى تحقيق نتائج سريعة من حيث الوصول إلى الجمهور المستهدف وزيادة حركة المرور للموقع.</a:t>
            </a:r>
            <a:endParaRPr lang="en-US" dirty="0" smtClean="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smtClean="0">
                <a:solidFill>
                  <a:srgbClr val="0070C0"/>
                </a:solidFill>
                <a:latin typeface="Alexandria SemiBold" pitchFamily="2" charset="-78"/>
                <a:cs typeface="Alexandria SemiBold" pitchFamily="2" charset="-78"/>
              </a:rPr>
              <a:t>تحسين محركات البحث </a:t>
            </a:r>
            <a:r>
              <a:rPr lang="en-US" sz="1600" dirty="0" smtClean="0">
                <a:solidFill>
                  <a:srgbClr val="0070C0"/>
                </a:solidFill>
                <a:latin typeface="Alexandria SemiBold" pitchFamily="2" charset="-78"/>
                <a:cs typeface="Alexandria SemiBold" pitchFamily="2" charset="-78"/>
              </a:rPr>
              <a:t> (SEO)</a:t>
            </a:r>
            <a:r>
              <a:rPr lang="ar-SA" sz="1600" dirty="0" smtClean="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يركز بشكل خاص على تحسين تصنيف الموقع في النتائج العضوية (غير المدفوعة) </a:t>
            </a:r>
            <a:r>
              <a:rPr lang="ar-SA" sz="1600" dirty="0" smtClean="0">
                <a:latin typeface="Alexandria SemiBold" pitchFamily="2" charset="-78"/>
                <a:cs typeface="Alexandria SemiBold" pitchFamily="2" charset="-78"/>
              </a:rPr>
              <a:t>. أي أنه هو العملية المجانية التي يتم فيها </a:t>
            </a:r>
            <a:r>
              <a:rPr lang="ar-SA" sz="1600" dirty="0">
                <a:latin typeface="Alexandria SemiBold" pitchFamily="2" charset="-78"/>
                <a:cs typeface="Alexandria SemiBold" pitchFamily="2" charset="-78"/>
              </a:rPr>
              <a:t>إنشاء محتوى عالي الجودة واستخدام الكلمات الرئيسية المناسبة </a:t>
            </a:r>
            <a:r>
              <a:rPr lang="ar-SA" sz="1600" dirty="0" smtClean="0">
                <a:latin typeface="Alexandria SemiBold" pitchFamily="2" charset="-78"/>
                <a:cs typeface="Alexandria SemiBold" pitchFamily="2" charset="-78"/>
              </a:rPr>
              <a:t>للمنتج بحيث يظهر في مقدمة نتائج محركات البحث </a:t>
            </a:r>
            <a:r>
              <a:rPr lang="ar-SA" sz="1600" dirty="0">
                <a:latin typeface="Alexandria SemiBold" pitchFamily="2" charset="-78"/>
                <a:cs typeface="Alexandria SemiBold" pitchFamily="2" charset="-78"/>
              </a:rPr>
              <a:t>بشكل مستدام</a:t>
            </a:r>
            <a:r>
              <a:rPr lang="ar-SA" sz="1600" dirty="0" smtClean="0">
                <a:latin typeface="Alexandria SemiBold" pitchFamily="2" charset="-78"/>
                <a:cs typeface="Alexandria SemiBold" pitchFamily="2" charset="-78"/>
              </a:rPr>
              <a:t>. ويهدف </a:t>
            </a:r>
            <a:r>
              <a:rPr lang="en-US" sz="1600" dirty="0" smtClean="0">
                <a:latin typeface="Alexandria SemiBold" pitchFamily="2" charset="-78"/>
                <a:cs typeface="Alexandria SemiBold" pitchFamily="2" charset="-78"/>
              </a:rPr>
              <a:t>SEO</a:t>
            </a:r>
            <a:r>
              <a:rPr lang="ar-SA" sz="1600" dirty="0" smtClean="0">
                <a:latin typeface="Alexandria SemiBold" pitchFamily="2" charset="-78"/>
                <a:cs typeface="Alexandria SemiBold" pitchFamily="2" charset="-78"/>
              </a:rPr>
              <a:t> إلى </a:t>
            </a:r>
            <a:r>
              <a:rPr lang="ar-SA" sz="1600" b="1" dirty="0" smtClean="0">
                <a:latin typeface="Alexandria SemiBold" pitchFamily="2" charset="-78"/>
                <a:cs typeface="Alexandria SemiBold" pitchFamily="2" charset="-78"/>
              </a:rPr>
              <a:t>تحقيق نتائج على المدى الطويل</a:t>
            </a:r>
            <a:r>
              <a:rPr lang="ar-SA" sz="1600" dirty="0" smtClean="0">
                <a:latin typeface="Alexandria SemiBold" pitchFamily="2" charset="-78"/>
                <a:cs typeface="Alexandria SemiBold" pitchFamily="2" charset="-78"/>
              </a:rPr>
              <a:t>. </a:t>
            </a:r>
            <a:endParaRPr lang="en-US"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3" name="Picture 12"/>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51381" t="72040" r="30373"/>
          <a:stretch/>
        </p:blipFill>
        <p:spPr>
          <a:xfrm>
            <a:off x="383817" y="4380443"/>
            <a:ext cx="1048308" cy="1168272"/>
          </a:xfrm>
          <a:prstGeom prst="rect">
            <a:avLst/>
          </a:prstGeom>
        </p:spPr>
      </p:pic>
      <p:pic>
        <p:nvPicPr>
          <p:cNvPr id="14" name="Picture 13"/>
          <p:cNvPicPr>
            <a:picLocks noChangeAspect="1"/>
          </p:cNvPicPr>
          <p:nvPr/>
        </p:nvPicPr>
        <p:blipFill rotWithShape="1">
          <a:blip r:embed="rId5" cstate="hqprint">
            <a:clrChange>
              <a:clrFrom>
                <a:srgbClr val="4E4F51"/>
              </a:clrFrom>
              <a:clrTo>
                <a:srgbClr val="4E4F51">
                  <a:alpha val="0"/>
                </a:srgbClr>
              </a:clrTo>
            </a:clrChange>
            <a:extLst>
              <a:ext uri="{28A0092B-C50C-407E-A947-70E740481C1C}">
                <a14:useLocalDpi xmlns:a14="http://schemas.microsoft.com/office/drawing/2010/main" val="0"/>
              </a:ext>
            </a:extLst>
          </a:blip>
          <a:srcRect l="76289" b="57291"/>
          <a:stretch/>
        </p:blipFill>
        <p:spPr>
          <a:xfrm>
            <a:off x="132907" y="2747222"/>
            <a:ext cx="1550128" cy="1570559"/>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000188" y="1847644"/>
            <a:ext cx="371513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1- التسويق عبر محركات البحث</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208171683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90366" y="2389353"/>
            <a:ext cx="9380693" cy="392416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72178" y="2627360"/>
            <a:ext cx="9017067" cy="3693319"/>
          </a:xfrm>
          <a:prstGeom prst="rect">
            <a:avLst/>
          </a:prstGeom>
          <a:noFill/>
        </p:spPr>
        <p:txBody>
          <a:bodyPr wrap="square" rtlCol="0">
            <a:spAutoFit/>
          </a:bodyPr>
          <a:lstStyle/>
          <a:p>
            <a:pPr marL="342900" indent="-342900" algn="r" rtl="1">
              <a:buFont typeface="+mj-lt"/>
              <a:buAutoNum type="arabicPeriod" startAt="2"/>
            </a:pPr>
            <a:r>
              <a:rPr lang="ar-SA" dirty="0" smtClean="0">
                <a:solidFill>
                  <a:srgbClr val="C00000"/>
                </a:solidFill>
                <a:latin typeface="Alexandria SemiBold" pitchFamily="2" charset="-78"/>
                <a:cs typeface="Alexandria SemiBold" pitchFamily="2" charset="-78"/>
              </a:rPr>
              <a:t>التسويق عبر </a:t>
            </a:r>
            <a:r>
              <a:rPr lang="ar-SA" dirty="0">
                <a:solidFill>
                  <a:srgbClr val="C00000"/>
                </a:solidFill>
                <a:latin typeface="Alexandria SemiBold" pitchFamily="2" charset="-78"/>
                <a:cs typeface="Alexandria SemiBold" pitchFamily="2" charset="-78"/>
              </a:rPr>
              <a:t>منصات التواصل الاجتماعي </a:t>
            </a:r>
            <a:r>
              <a:rPr lang="en-US" dirty="0" smtClean="0">
                <a:latin typeface="Alexandria SemiBold" pitchFamily="2" charset="-78"/>
                <a:cs typeface="Alexandria SemiBold" pitchFamily="2" charset="-78"/>
              </a:rPr>
              <a:t>Social Media Marketing (SMM)</a:t>
            </a:r>
            <a:r>
              <a:rPr lang="ar-SA" dirty="0" smtClean="0">
                <a:latin typeface="Alexandria SemiBold" pitchFamily="2" charset="-78"/>
                <a:cs typeface="Alexandria SemiBold" pitchFamily="2" charset="-78"/>
              </a:rPr>
              <a:t> :</a:t>
            </a:r>
          </a:p>
          <a:p>
            <a:pPr algn="r" rtl="1">
              <a:lnSpc>
                <a:spcPct val="150000"/>
              </a:lnSpc>
            </a:pP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في </a:t>
            </a:r>
            <a:r>
              <a:rPr lang="ar-EG" dirty="0">
                <a:latin typeface="Alexandria SemiBold" pitchFamily="2" charset="-78"/>
                <a:cs typeface="Alexandria SemiBold" pitchFamily="2" charset="-78"/>
              </a:rPr>
              <a:t>السنوات الأخيرة، شهدنا ثورة في استخدام شبكات التواصل الاجتماعي في الأعمال التجارية، حتى أصبحت هذه الشبكات أداة قوية للتسويق بفضل قدرتها على الوصول إلى جمهور واسع ومتنوع، وتسهيل التفاعل والتواصل الفعّال معهم. </a:t>
            </a:r>
            <a:r>
              <a:rPr lang="ar-EG" dirty="0" smtClean="0">
                <a:latin typeface="Alexandria SemiBold" pitchFamily="2" charset="-78"/>
                <a:cs typeface="Alexandria SemiBold" pitchFamily="2" charset="-78"/>
              </a:rPr>
              <a:t>لذلك</a:t>
            </a: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أصبح أحد </a:t>
            </a:r>
            <a:r>
              <a:rPr lang="ar-EG" dirty="0">
                <a:latin typeface="Alexandria SemiBold" pitchFamily="2" charset="-78"/>
                <a:cs typeface="Alexandria SemiBold" pitchFamily="2" charset="-78"/>
              </a:rPr>
              <a:t>أهم استراتيجيات التسويق الحديثة</a:t>
            </a:r>
            <a:r>
              <a:rPr lang="ar-EG" dirty="0">
                <a:solidFill>
                  <a:srgbClr val="002060"/>
                </a:solidFill>
                <a:latin typeface="Calibri" panose="020F0502020204030204" pitchFamily="34" charset="0"/>
                <a:ea typeface="Calibri" panose="020F0502020204030204" pitchFamily="34" charset="0"/>
              </a:rPr>
              <a:t>.</a:t>
            </a:r>
            <a:endParaRPr lang="en-US" sz="1200" dirty="0">
              <a:solidFill>
                <a:srgbClr val="002060"/>
              </a:solidFill>
              <a:latin typeface="Calibri" panose="020F0502020204030204" pitchFamily="34" charset="0"/>
              <a:ea typeface="Calibri" panose="020F0502020204030204" pitchFamily="34" charset="0"/>
            </a:endParaRPr>
          </a:p>
          <a:p>
            <a:pPr algn="r" rtl="1">
              <a:lnSpc>
                <a:spcPct val="150000"/>
              </a:lnSpc>
            </a:pPr>
            <a:r>
              <a:rPr lang="ar-SA" dirty="0" smtClean="0">
                <a:solidFill>
                  <a:schemeClr val="accent1"/>
                </a:solidFill>
                <a:latin typeface="Alexandria SemiBold" pitchFamily="2" charset="-78"/>
                <a:cs typeface="Alexandria SemiBold" pitchFamily="2" charset="-78"/>
              </a:rPr>
              <a:t>يُعرف التسويق عبر منصات التواصل الاجتماعي </a:t>
            </a:r>
            <a:r>
              <a:rPr lang="ar-SA" dirty="0" smtClean="0">
                <a:latin typeface="Alexandria SemiBold" pitchFamily="2" charset="-78"/>
                <a:cs typeface="Alexandria SemiBold" pitchFamily="2" charset="-78"/>
              </a:rPr>
              <a:t>بأنه أداة </a:t>
            </a:r>
            <a:r>
              <a:rPr lang="ar-SA" dirty="0">
                <a:latin typeface="Alexandria SemiBold" pitchFamily="2" charset="-78"/>
                <a:cs typeface="Alexandria SemiBold" pitchFamily="2" charset="-78"/>
              </a:rPr>
              <a:t>تسويقية تُستخدم للترويج للمنتجات والخدمات من خلال منصات التواصل الاجتماعي مثل فيسبوك، إنستغرام، </a:t>
            </a:r>
            <a:r>
              <a:rPr lang="ar-SA" dirty="0" smtClean="0">
                <a:latin typeface="Alexandria SemiBold" pitchFamily="2" charset="-78"/>
                <a:cs typeface="Alexandria SemiBold" pitchFamily="2" charset="-78"/>
              </a:rPr>
              <a:t>إكس، </a:t>
            </a:r>
            <a:r>
              <a:rPr lang="ar-SA" dirty="0">
                <a:latin typeface="Alexandria SemiBold" pitchFamily="2" charset="-78"/>
                <a:cs typeface="Alexandria SemiBold" pitchFamily="2" charset="-78"/>
              </a:rPr>
              <a:t>ولينكد إن. يعتبر هذا النوع من التسويق وسيلة فعالة للتفاعل مع الجمهور وبناء علاقات قوية مع العملاء</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263012" y="1835952"/>
            <a:ext cx="274200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أنواع التسويق الرقمي</a:t>
            </a:r>
            <a:endParaRPr lang="ar-SA" b="1" dirty="0">
              <a:solidFill>
                <a:srgbClr val="002060"/>
              </a:solidFill>
              <a:latin typeface="Alexandria Black" pitchFamily="2" charset="-78"/>
              <a:cs typeface="Alexandria Black" pitchFamily="2" charset="-78"/>
            </a:endParaRPr>
          </a:p>
        </p:txBody>
      </p:sp>
      <p:pic>
        <p:nvPicPr>
          <p:cNvPr id="11" name="Picture 10" descr="A group of cell phones&#10;&#10;Description automatically generated">
            <a:extLst>
              <a:ext uri="{FF2B5EF4-FFF2-40B4-BE49-F238E27FC236}">
                <a16:creationId xmlns:a16="http://schemas.microsoft.com/office/drawing/2014/main" id="{15AE28D6-20AB-45F4-F826-BF291FCCC8F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126224"/>
            <a:ext cx="2562968" cy="2128163"/>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26073356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60561" y="2414596"/>
            <a:ext cx="9445758" cy="384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60561" y="2563906"/>
            <a:ext cx="9297294" cy="3647152"/>
          </a:xfrm>
          <a:prstGeom prst="rect">
            <a:avLst/>
          </a:prstGeom>
          <a:noFill/>
        </p:spPr>
        <p:txBody>
          <a:bodyPr wrap="square" rtlCol="0">
            <a:spAutoFit/>
          </a:bodyPr>
          <a:lstStyle/>
          <a:p>
            <a:pPr algn="r" rtl="1">
              <a:lnSpc>
                <a:spcPct val="150000"/>
              </a:lnSpc>
            </a:pPr>
            <a:r>
              <a:rPr lang="ar-SA" dirty="0" smtClean="0">
                <a:solidFill>
                  <a:schemeClr val="accent2">
                    <a:lumMod val="50000"/>
                  </a:schemeClr>
                </a:solidFill>
                <a:latin typeface="Alexandria SemiBold" pitchFamily="2" charset="-78"/>
                <a:cs typeface="Alexandria SemiBold" pitchFamily="2" charset="-78"/>
              </a:rPr>
              <a:t>أهمية </a:t>
            </a:r>
            <a:r>
              <a:rPr lang="ar-SA" dirty="0">
                <a:solidFill>
                  <a:schemeClr val="accent2">
                    <a:lumMod val="50000"/>
                  </a:schemeClr>
                </a:solidFill>
                <a:latin typeface="Alexandria SemiBold" pitchFamily="2" charset="-78"/>
                <a:cs typeface="Alexandria SemiBold" pitchFamily="2" charset="-78"/>
              </a:rPr>
              <a:t>التسويق عبر </a:t>
            </a:r>
            <a:r>
              <a:rPr lang="ar-SA" dirty="0" smtClean="0">
                <a:solidFill>
                  <a:schemeClr val="accent2">
                    <a:lumMod val="50000"/>
                  </a:schemeClr>
                </a:solidFill>
                <a:latin typeface="Alexandria SemiBold" pitchFamily="2" charset="-78"/>
                <a:cs typeface="Alexandria SemiBold" pitchFamily="2" charset="-78"/>
              </a:rPr>
              <a:t>منصات </a:t>
            </a:r>
            <a:r>
              <a:rPr lang="ar-SA" dirty="0">
                <a:solidFill>
                  <a:schemeClr val="accent2">
                    <a:lumMod val="50000"/>
                  </a:schemeClr>
                </a:solidFill>
                <a:latin typeface="Alexandria SemiBold" pitchFamily="2" charset="-78"/>
                <a:cs typeface="Alexandria SemiBold" pitchFamily="2" charset="-78"/>
              </a:rPr>
              <a:t>التواصل </a:t>
            </a:r>
            <a:r>
              <a:rPr lang="ar-SA" dirty="0" smtClean="0">
                <a:solidFill>
                  <a:schemeClr val="accent2">
                    <a:lumMod val="50000"/>
                  </a:schemeClr>
                </a:solidFill>
                <a:latin typeface="Alexandria SemiBold" pitchFamily="2" charset="-78"/>
                <a:cs typeface="Alexandria SemiBold" pitchFamily="2" charset="-78"/>
              </a:rPr>
              <a:t>الاجتماعي:</a:t>
            </a:r>
          </a:p>
          <a:p>
            <a:pPr marL="342900"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زيادة الوعي بالعلامة التجارية: </a:t>
            </a:r>
            <a:r>
              <a:rPr lang="ar-SA" sz="1600" dirty="0">
                <a:latin typeface="Alexandria SemiBold" pitchFamily="2" charset="-78"/>
                <a:cs typeface="Alexandria SemiBold" pitchFamily="2" charset="-78"/>
              </a:rPr>
              <a:t>توفر منصات التواصل الاجتماعي فرصة للوصول إلى جمهور واسع وزيادة الوعي بالعلامة التجارية من خلال محتوى جذاب ومؤثر.</a:t>
            </a:r>
          </a:p>
          <a:p>
            <a:pPr marL="342900" indent="-342900" algn="r" rtl="1">
              <a:lnSpc>
                <a:spcPct val="150000"/>
              </a:lnSpc>
              <a:buFont typeface="+mj-lt"/>
              <a:buAutoNum type="arabicPeriod"/>
            </a:pPr>
            <a:r>
              <a:rPr lang="ar-SA" dirty="0" smtClean="0">
                <a:solidFill>
                  <a:schemeClr val="accent1"/>
                </a:solidFill>
                <a:latin typeface="Alexandria SemiBold" pitchFamily="2" charset="-78"/>
                <a:cs typeface="Alexandria SemiBold" pitchFamily="2" charset="-78"/>
              </a:rPr>
              <a:t>التفاعل </a:t>
            </a:r>
            <a:r>
              <a:rPr lang="ar-SA" dirty="0">
                <a:solidFill>
                  <a:schemeClr val="accent1"/>
                </a:solidFill>
                <a:latin typeface="Alexandria SemiBold" pitchFamily="2" charset="-78"/>
                <a:cs typeface="Alexandria SemiBold" pitchFamily="2" charset="-78"/>
              </a:rPr>
              <a:t>مع </a:t>
            </a:r>
            <a:r>
              <a:rPr lang="ar-SA" dirty="0" smtClean="0">
                <a:solidFill>
                  <a:schemeClr val="accent1"/>
                </a:solidFill>
                <a:latin typeface="Alexandria SemiBold" pitchFamily="2" charset="-78"/>
                <a:cs typeface="Alexandria SemiBold" pitchFamily="2" charset="-78"/>
              </a:rPr>
              <a:t>الجمهور</a:t>
            </a:r>
            <a:r>
              <a:rPr lang="ar-SA" dirty="0" smtClean="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تتيح هذه المنصات التفاعل المباشر مع العملاء، مما يعزز من العلاقة بين العلامة التجارية وجمهورها. يمكن الرد على الاستفسارات والتعليقات   بشكل فوري.</a:t>
            </a:r>
          </a:p>
          <a:p>
            <a:pPr marL="342900"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استهداف دقيق</a:t>
            </a:r>
            <a:r>
              <a:rPr lang="ar-SA" dirty="0" smtClean="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توفر أدوات الإعلان </a:t>
            </a:r>
            <a:r>
              <a:rPr lang="ar-SA" sz="1600" dirty="0" smtClean="0">
                <a:latin typeface="Alexandria SemiBold" pitchFamily="2" charset="-78"/>
                <a:cs typeface="Alexandria SemiBold" pitchFamily="2" charset="-78"/>
              </a:rPr>
              <a:t>في هذه المنصات خيارات </a:t>
            </a:r>
            <a:r>
              <a:rPr lang="ar-SA" sz="1600" dirty="0">
                <a:latin typeface="Alexandria SemiBold" pitchFamily="2" charset="-78"/>
                <a:cs typeface="Alexandria SemiBold" pitchFamily="2" charset="-78"/>
              </a:rPr>
              <a:t>استهداف دقيقة بناءً  على اهتمامات المستخدمين، والموقع الجغرافي، والعمر، مما </a:t>
            </a:r>
            <a:r>
              <a:rPr lang="ar-SA" sz="1600" dirty="0" smtClean="0">
                <a:latin typeface="Alexandria SemiBold" pitchFamily="2" charset="-78"/>
                <a:cs typeface="Alexandria SemiBold" pitchFamily="2" charset="-78"/>
              </a:rPr>
              <a:t>يعزز فعالية </a:t>
            </a:r>
            <a:r>
              <a:rPr lang="ar-SA" sz="1600" dirty="0">
                <a:latin typeface="Alexandria SemiBold" pitchFamily="2" charset="-78"/>
                <a:cs typeface="Alexandria SemiBold" pitchFamily="2" charset="-78"/>
              </a:rPr>
              <a:t>الحملات الإعلانية.</a:t>
            </a:r>
          </a:p>
          <a:p>
            <a:pPr marL="342900" indent="-342900" algn="r" rtl="1">
              <a:lnSpc>
                <a:spcPct val="150000"/>
              </a:lnSpc>
              <a:buFont typeface="+mj-lt"/>
              <a:buAutoNum type="arabicPeriod"/>
            </a:pPr>
            <a:r>
              <a:rPr lang="ar-SA" dirty="0">
                <a:solidFill>
                  <a:schemeClr val="accent1"/>
                </a:solidFill>
                <a:latin typeface="Alexandria SemiBold" pitchFamily="2" charset="-78"/>
                <a:cs typeface="Alexandria SemiBold" pitchFamily="2" charset="-78"/>
              </a:rPr>
              <a:t>تحليل الأداء</a:t>
            </a:r>
            <a:r>
              <a:rPr lang="ar-SA" dirty="0" smtClean="0">
                <a:latin typeface="Alexandria SemiBold" pitchFamily="2" charset="-78"/>
                <a:cs typeface="Alexandria SemiBold" pitchFamily="2" charset="-78"/>
              </a:rPr>
              <a:t>: </a:t>
            </a:r>
            <a:r>
              <a:rPr lang="ar-SA" sz="1600" dirty="0">
                <a:latin typeface="Alexandria SemiBold" pitchFamily="2" charset="-78"/>
                <a:cs typeface="Alexandria SemiBold" pitchFamily="2" charset="-78"/>
              </a:rPr>
              <a:t>تتيح منصات التواصل الاجتماعي تتبع وتحليل </a:t>
            </a:r>
            <a:r>
              <a:rPr lang="ar-SA" sz="1600" dirty="0" smtClean="0">
                <a:latin typeface="Alexandria SemiBold" pitchFamily="2" charset="-78"/>
                <a:cs typeface="Alexandria SemiBold" pitchFamily="2" charset="-78"/>
              </a:rPr>
              <a:t>أداء الحملة التسويقية </a:t>
            </a:r>
            <a:r>
              <a:rPr lang="ar-SA" sz="1600" dirty="0">
                <a:latin typeface="Alexandria SemiBold" pitchFamily="2" charset="-78"/>
                <a:cs typeface="Alexandria SemiBold" pitchFamily="2" charset="-78"/>
              </a:rPr>
              <a:t>من خلال مقاييس مثل عدد النقرات، </a:t>
            </a:r>
            <a:r>
              <a:rPr lang="ar-SA" sz="1600" dirty="0" smtClean="0">
                <a:latin typeface="Alexandria SemiBold" pitchFamily="2" charset="-78"/>
                <a:cs typeface="Alexandria SemiBold" pitchFamily="2" charset="-78"/>
              </a:rPr>
              <a:t>والتفاعلات</a:t>
            </a:r>
            <a:r>
              <a:rPr lang="ar-SA" sz="1600" dirty="0">
                <a:latin typeface="Alexandria SemiBold" pitchFamily="2" charset="-78"/>
                <a:cs typeface="Alexandria SemiBold" pitchFamily="2" charset="-78"/>
              </a:rPr>
              <a:t>، والمشاركات، مما يساعد في تحسين الاستراتيجيات.</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p:cNvPicPr>
            <a:picLocks noChangeAspect="1"/>
          </p:cNvPicPr>
          <p:nvPr/>
        </p:nvPicPr>
        <p:blipFill rotWithShape="1">
          <a:blip r:embed="rId4">
            <a:extLst>
              <a:ext uri="{28A0092B-C50C-407E-A947-70E740481C1C}">
                <a14:useLocalDpi xmlns:a14="http://schemas.microsoft.com/office/drawing/2010/main" val="0"/>
              </a:ext>
            </a:extLst>
          </a:blip>
          <a:srcRect l="7165" t="9950" r="18955" b="23184"/>
          <a:stretch/>
        </p:blipFill>
        <p:spPr>
          <a:xfrm>
            <a:off x="1" y="2783836"/>
            <a:ext cx="1858556" cy="2788272"/>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299817" y="1835952"/>
            <a:ext cx="524368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2- التسويق عبر منصات التواصل الاجتماعي</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302194198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47415" y="2414596"/>
            <a:ext cx="8858904" cy="384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251881" y="2563906"/>
            <a:ext cx="8901510" cy="3554819"/>
          </a:xfrm>
          <a:prstGeom prst="rect">
            <a:avLst/>
          </a:prstGeom>
          <a:noFill/>
        </p:spPr>
        <p:txBody>
          <a:bodyPr wrap="square" rtlCol="0">
            <a:spAutoFit/>
          </a:bodyPr>
          <a:lstStyle/>
          <a:p>
            <a:pPr algn="r" rtl="1">
              <a:lnSpc>
                <a:spcPct val="150000"/>
              </a:lnSpc>
            </a:pPr>
            <a:r>
              <a:rPr lang="ar-SA" dirty="0" smtClean="0">
                <a:solidFill>
                  <a:schemeClr val="accent2">
                    <a:lumMod val="50000"/>
                  </a:schemeClr>
                </a:solidFill>
                <a:latin typeface="Alexandria SemiBold" pitchFamily="2" charset="-78"/>
                <a:cs typeface="Alexandria SemiBold" pitchFamily="2" charset="-78"/>
              </a:rPr>
              <a:t>أهمية </a:t>
            </a:r>
            <a:r>
              <a:rPr lang="ar-SA" dirty="0">
                <a:solidFill>
                  <a:schemeClr val="accent2">
                    <a:lumMod val="50000"/>
                  </a:schemeClr>
                </a:solidFill>
                <a:latin typeface="Alexandria SemiBold" pitchFamily="2" charset="-78"/>
                <a:cs typeface="Alexandria SemiBold" pitchFamily="2" charset="-78"/>
              </a:rPr>
              <a:t>التسويق عبر </a:t>
            </a:r>
            <a:r>
              <a:rPr lang="ar-SA" dirty="0" smtClean="0">
                <a:solidFill>
                  <a:schemeClr val="accent2">
                    <a:lumMod val="50000"/>
                  </a:schemeClr>
                </a:solidFill>
                <a:latin typeface="Alexandria SemiBold" pitchFamily="2" charset="-78"/>
                <a:cs typeface="Alexandria SemiBold" pitchFamily="2" charset="-78"/>
              </a:rPr>
              <a:t>منصات </a:t>
            </a:r>
            <a:r>
              <a:rPr lang="ar-SA" dirty="0">
                <a:solidFill>
                  <a:schemeClr val="accent2">
                    <a:lumMod val="50000"/>
                  </a:schemeClr>
                </a:solidFill>
                <a:latin typeface="Alexandria SemiBold" pitchFamily="2" charset="-78"/>
                <a:cs typeface="Alexandria SemiBold" pitchFamily="2" charset="-78"/>
              </a:rPr>
              <a:t>التواصل </a:t>
            </a:r>
            <a:r>
              <a:rPr lang="ar-SA" dirty="0" smtClean="0">
                <a:solidFill>
                  <a:schemeClr val="accent2">
                    <a:lumMod val="50000"/>
                  </a:schemeClr>
                </a:solidFill>
                <a:latin typeface="Alexandria SemiBold" pitchFamily="2" charset="-78"/>
                <a:cs typeface="Alexandria SemiBold" pitchFamily="2" charset="-78"/>
              </a:rPr>
              <a:t>الاجتماعي:</a:t>
            </a:r>
          </a:p>
          <a:p>
            <a:pPr marL="342900" indent="-342900" algn="r" rtl="1">
              <a:lnSpc>
                <a:spcPct val="150000"/>
              </a:lnSpc>
              <a:buFont typeface="+mj-lt"/>
              <a:buAutoNum type="arabicPeriod" startAt="5"/>
            </a:pPr>
            <a:r>
              <a:rPr lang="ar-EG" dirty="0" smtClean="0">
                <a:solidFill>
                  <a:schemeClr val="accent1"/>
                </a:solidFill>
                <a:latin typeface="Alexandria SemiBold" pitchFamily="2" charset="-78"/>
                <a:cs typeface="Alexandria SemiBold" pitchFamily="2" charset="-78"/>
              </a:rPr>
              <a:t>الاستفادة </a:t>
            </a:r>
            <a:r>
              <a:rPr lang="ar-EG" dirty="0">
                <a:solidFill>
                  <a:schemeClr val="accent1"/>
                </a:solidFill>
                <a:latin typeface="Alexandria SemiBold" pitchFamily="2" charset="-78"/>
                <a:cs typeface="Alexandria SemiBold" pitchFamily="2" charset="-78"/>
              </a:rPr>
              <a:t>من المنافسين </a:t>
            </a:r>
            <a:r>
              <a:rPr lang="ar-SA" dirty="0" smtClean="0">
                <a:solidFill>
                  <a:schemeClr val="accent1"/>
                </a:solidFill>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تعتبر منصات </a:t>
            </a:r>
            <a:r>
              <a:rPr lang="ar-SA" sz="1600" dirty="0">
                <a:latin typeface="Alexandria SemiBold" pitchFamily="2" charset="-78"/>
                <a:cs typeface="Alexandria SemiBold" pitchFamily="2" charset="-78"/>
              </a:rPr>
              <a:t>التواصل الاجتماعي أداة فعالة لمراقبة </a:t>
            </a:r>
            <a:r>
              <a:rPr lang="ar-SA" sz="1600" dirty="0" smtClean="0">
                <a:latin typeface="Alexandria SemiBold" pitchFamily="2" charset="-78"/>
                <a:cs typeface="Alexandria SemiBold" pitchFamily="2" charset="-78"/>
              </a:rPr>
              <a:t>المنافسين في السوق، </a:t>
            </a:r>
            <a:r>
              <a:rPr lang="ar-SA" sz="1600" dirty="0">
                <a:latin typeface="Alexandria SemiBold" pitchFamily="2" charset="-78"/>
                <a:cs typeface="Alexandria SemiBold" pitchFamily="2" charset="-78"/>
              </a:rPr>
              <a:t>من خلال تحليل تكتيكاتهم، </a:t>
            </a:r>
            <a:r>
              <a:rPr lang="ar-SA" sz="1600" dirty="0" smtClean="0">
                <a:latin typeface="Alexandria SemiBold" pitchFamily="2" charset="-78"/>
                <a:cs typeface="Alexandria SemiBold" pitchFamily="2" charset="-78"/>
              </a:rPr>
              <a:t>والمنتجات </a:t>
            </a:r>
            <a:r>
              <a:rPr lang="ar-SA" sz="1600" dirty="0">
                <a:latin typeface="Alexandria SemiBold" pitchFamily="2" charset="-78"/>
                <a:cs typeface="Alexandria SemiBold" pitchFamily="2" charset="-78"/>
              </a:rPr>
              <a:t>التي يروجون لها، </a:t>
            </a:r>
            <a:r>
              <a:rPr lang="ar-SA" sz="1600" dirty="0" smtClean="0">
                <a:latin typeface="Alexandria SemiBold" pitchFamily="2" charset="-78"/>
                <a:cs typeface="Alexandria SemiBold" pitchFamily="2" charset="-78"/>
              </a:rPr>
              <a:t>والحملات</a:t>
            </a:r>
            <a:r>
              <a:rPr lang="ar-SA" sz="1600" dirty="0">
                <a:latin typeface="Alexandria SemiBold" pitchFamily="2" charset="-78"/>
                <a:cs typeface="Alexandria SemiBold" pitchFamily="2" charset="-78"/>
              </a:rPr>
              <a:t>، ومستوى تفاعلهم مع الجمهور. </a:t>
            </a:r>
            <a:r>
              <a:rPr lang="ar-SA" sz="1600" dirty="0" smtClean="0">
                <a:latin typeface="Alexandria SemiBold" pitchFamily="2" charset="-78"/>
                <a:cs typeface="Alexandria SemiBold" pitchFamily="2" charset="-78"/>
              </a:rPr>
              <a:t>كما تساعد </a:t>
            </a:r>
            <a:r>
              <a:rPr lang="ar-SA" sz="1600" dirty="0">
                <a:latin typeface="Alexandria SemiBold" pitchFamily="2" charset="-78"/>
                <a:cs typeface="Alexandria SemiBold" pitchFamily="2" charset="-78"/>
              </a:rPr>
              <a:t>مراجعة حسابات المنافسين في ضمان تميز تسويقك </a:t>
            </a:r>
            <a:r>
              <a:rPr lang="ar-SA" sz="1600" dirty="0" smtClean="0">
                <a:latin typeface="Alexandria SemiBold" pitchFamily="2" charset="-78"/>
                <a:cs typeface="Alexandria SemiBold" pitchFamily="2" charset="-78"/>
              </a:rPr>
              <a:t>لعلامتك </a:t>
            </a:r>
            <a:r>
              <a:rPr lang="ar-SA" sz="1600" dirty="0">
                <a:latin typeface="Alexandria SemiBold" pitchFamily="2" charset="-78"/>
                <a:cs typeface="Alexandria SemiBold" pitchFamily="2" charset="-78"/>
              </a:rPr>
              <a:t>التجارية، وفهم الاستراتيجيات الناجحة وغير الناجحة، وتحديد التعديلات اللازمة على نهج شركتك.</a:t>
            </a:r>
          </a:p>
          <a:p>
            <a:pPr marL="342900" indent="-342900" algn="r" rtl="1">
              <a:lnSpc>
                <a:spcPct val="150000"/>
              </a:lnSpc>
              <a:buFont typeface="+mj-lt"/>
              <a:buAutoNum type="arabicPeriod" startAt="5"/>
            </a:pPr>
            <a:r>
              <a:rPr lang="ar-EG" dirty="0">
                <a:solidFill>
                  <a:schemeClr val="accent1"/>
                </a:solidFill>
                <a:latin typeface="Alexandria SemiBold" pitchFamily="2" charset="-78"/>
                <a:cs typeface="Alexandria SemiBold" pitchFamily="2" charset="-78"/>
              </a:rPr>
              <a:t>زيا</a:t>
            </a:r>
            <a:r>
              <a:rPr lang="ar-EG" dirty="0" smtClean="0">
                <a:solidFill>
                  <a:schemeClr val="accent1"/>
                </a:solidFill>
                <a:latin typeface="Alexandria SemiBold" pitchFamily="2" charset="-78"/>
                <a:cs typeface="Alexandria SemiBold" pitchFamily="2" charset="-78"/>
              </a:rPr>
              <a:t>دة </a:t>
            </a:r>
            <a:r>
              <a:rPr lang="ar-EG" dirty="0">
                <a:solidFill>
                  <a:schemeClr val="accent1"/>
                </a:solidFill>
                <a:latin typeface="Alexandria SemiBold" pitchFamily="2" charset="-78"/>
                <a:cs typeface="Alexandria SemiBold" pitchFamily="2" charset="-78"/>
              </a:rPr>
              <a:t>الإيرادات: </a:t>
            </a:r>
            <a:r>
              <a:rPr lang="ar-EG" sz="1600" dirty="0">
                <a:latin typeface="Alexandria SemiBold" pitchFamily="2" charset="-78"/>
                <a:cs typeface="Alexandria SemiBold" pitchFamily="2" charset="-78"/>
              </a:rPr>
              <a:t>من خلال الاستهداف الاستراتيجي لحملات التسويق عبر وسائل التواصل الاجتماعي </a:t>
            </a:r>
            <a:r>
              <a:rPr lang="ar-SA" sz="1600" dirty="0">
                <a:latin typeface="Alexandria SemiBold" pitchFamily="2" charset="-78"/>
                <a:cs typeface="Alexandria SemiBold" pitchFamily="2" charset="-78"/>
              </a:rPr>
              <a:t>ل</a:t>
            </a:r>
            <a:r>
              <a:rPr lang="ar-EG" sz="1600" dirty="0" smtClean="0">
                <a:latin typeface="Alexandria SemiBold" pitchFamily="2" charset="-78"/>
                <a:cs typeface="Alexandria SemiBold" pitchFamily="2" charset="-78"/>
              </a:rPr>
              <a:t>لوصول </a:t>
            </a:r>
            <a:r>
              <a:rPr lang="ar-EG" sz="1600" dirty="0">
                <a:latin typeface="Alexandria SemiBold" pitchFamily="2" charset="-78"/>
                <a:cs typeface="Alexandria SemiBold" pitchFamily="2" charset="-78"/>
              </a:rPr>
              <a:t>إلى الجمهور المناسب، يمكن للشركات تحقيق إيرادات من خلال </a:t>
            </a:r>
            <a:r>
              <a:rPr lang="ar-SA" sz="1600" dirty="0" smtClean="0">
                <a:latin typeface="Alexandria SemiBold" pitchFamily="2" charset="-78"/>
                <a:cs typeface="Alexandria SemiBold" pitchFamily="2" charset="-78"/>
              </a:rPr>
              <a:t>     </a:t>
            </a:r>
            <a:r>
              <a:rPr lang="ar-EG" sz="1600" dirty="0" smtClean="0">
                <a:latin typeface="Alexandria SemiBold" pitchFamily="2" charset="-78"/>
                <a:cs typeface="Alexandria SemiBold" pitchFamily="2" charset="-78"/>
              </a:rPr>
              <a:t>الإعلانات </a:t>
            </a:r>
            <a:r>
              <a:rPr lang="ar-EG" sz="1600" dirty="0">
                <a:latin typeface="Alexandria SemiBold" pitchFamily="2" charset="-78"/>
                <a:cs typeface="Alexandria SemiBold" pitchFamily="2" charset="-78"/>
              </a:rPr>
              <a:t>والمبيعات</a:t>
            </a:r>
            <a:r>
              <a:rPr lang="ar-EG" sz="1600" dirty="0" smtClean="0">
                <a:latin typeface="Alexandria SemiBold" pitchFamily="2" charset="-78"/>
                <a:cs typeface="Alexandria SemiBold" pitchFamily="2" charset="-78"/>
              </a:rPr>
              <a:t>.</a:t>
            </a:r>
            <a:endParaRPr lang="ar-SA"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78358" t="75224" r="3283"/>
          <a:stretch/>
        </p:blipFill>
        <p:spPr>
          <a:xfrm>
            <a:off x="2461" y="3026362"/>
            <a:ext cx="2249420" cy="2580217"/>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299817" y="1835952"/>
            <a:ext cx="524368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2- التسويق عبر منصات التواصل الاجتماعي</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32716148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760561" y="2414596"/>
            <a:ext cx="9445758" cy="384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27171" y="2563906"/>
            <a:ext cx="9030683" cy="3139321"/>
          </a:xfrm>
          <a:prstGeom prst="rect">
            <a:avLst/>
          </a:prstGeom>
          <a:noFill/>
        </p:spPr>
        <p:txBody>
          <a:bodyPr wrap="square" rtlCol="0">
            <a:spAutoFit/>
          </a:bodyPr>
          <a:lstStyle/>
          <a:p>
            <a:pPr algn="r" rtl="1">
              <a:lnSpc>
                <a:spcPct val="150000"/>
              </a:lnSpc>
            </a:pPr>
            <a:r>
              <a:rPr lang="ar-SA" dirty="0" smtClean="0">
                <a:solidFill>
                  <a:schemeClr val="accent2">
                    <a:lumMod val="50000"/>
                  </a:schemeClr>
                </a:solidFill>
                <a:latin typeface="Alexandria SemiBold" pitchFamily="2" charset="-78"/>
                <a:cs typeface="Alexandria SemiBold" pitchFamily="2" charset="-78"/>
              </a:rPr>
              <a:t>أهمية </a:t>
            </a:r>
            <a:r>
              <a:rPr lang="ar-SA" dirty="0">
                <a:solidFill>
                  <a:schemeClr val="accent2">
                    <a:lumMod val="50000"/>
                  </a:schemeClr>
                </a:solidFill>
                <a:latin typeface="Alexandria SemiBold" pitchFamily="2" charset="-78"/>
                <a:cs typeface="Alexandria SemiBold" pitchFamily="2" charset="-78"/>
              </a:rPr>
              <a:t>التسويق عبر </a:t>
            </a:r>
            <a:r>
              <a:rPr lang="ar-SA" dirty="0" smtClean="0">
                <a:solidFill>
                  <a:schemeClr val="accent2">
                    <a:lumMod val="50000"/>
                  </a:schemeClr>
                </a:solidFill>
                <a:latin typeface="Alexandria SemiBold" pitchFamily="2" charset="-78"/>
                <a:cs typeface="Alexandria SemiBold" pitchFamily="2" charset="-78"/>
              </a:rPr>
              <a:t>منصات </a:t>
            </a:r>
            <a:r>
              <a:rPr lang="ar-SA" dirty="0">
                <a:solidFill>
                  <a:schemeClr val="accent2">
                    <a:lumMod val="50000"/>
                  </a:schemeClr>
                </a:solidFill>
                <a:latin typeface="Alexandria SemiBold" pitchFamily="2" charset="-78"/>
                <a:cs typeface="Alexandria SemiBold" pitchFamily="2" charset="-78"/>
              </a:rPr>
              <a:t>التواصل </a:t>
            </a:r>
            <a:r>
              <a:rPr lang="ar-SA" dirty="0" smtClean="0">
                <a:solidFill>
                  <a:schemeClr val="accent2">
                    <a:lumMod val="50000"/>
                  </a:schemeClr>
                </a:solidFill>
                <a:latin typeface="Alexandria SemiBold" pitchFamily="2" charset="-78"/>
                <a:cs typeface="Alexandria SemiBold" pitchFamily="2" charset="-78"/>
              </a:rPr>
              <a:t>الاجتماعي:</a:t>
            </a:r>
          </a:p>
          <a:p>
            <a:pPr marL="342900" indent="-342900" algn="justLow" rtl="1">
              <a:lnSpc>
                <a:spcPct val="150000"/>
              </a:lnSpc>
              <a:buFont typeface="+mj-lt"/>
              <a:buAutoNum type="arabicPeriod" startAt="7"/>
            </a:pPr>
            <a:r>
              <a:rPr lang="ar-SA" dirty="0" smtClean="0">
                <a:solidFill>
                  <a:schemeClr val="accent1"/>
                </a:solidFill>
                <a:latin typeface="Alexandria SemiBold" pitchFamily="2" charset="-78"/>
                <a:cs typeface="Alexandria SemiBold" pitchFamily="2" charset="-78"/>
              </a:rPr>
              <a:t>انخفاض ال</a:t>
            </a:r>
            <a:r>
              <a:rPr lang="ar-EG" dirty="0" smtClean="0">
                <a:solidFill>
                  <a:schemeClr val="accent1"/>
                </a:solidFill>
                <a:latin typeface="Alexandria SemiBold" pitchFamily="2" charset="-78"/>
                <a:cs typeface="Alexandria SemiBold" pitchFamily="2" charset="-78"/>
              </a:rPr>
              <a:t>تكلفة </a:t>
            </a:r>
            <a:r>
              <a:rPr lang="ar-SA" dirty="0" smtClean="0">
                <a:solidFill>
                  <a:schemeClr val="accent1"/>
                </a:solidFill>
                <a:latin typeface="Alexandria SemiBold" pitchFamily="2" charset="-78"/>
                <a:cs typeface="Alexandria SemiBold" pitchFamily="2" charset="-78"/>
              </a:rPr>
              <a:t>: </a:t>
            </a:r>
            <a:r>
              <a:rPr lang="ar-EG" sz="1600" dirty="0">
                <a:latin typeface="Alexandria SemiBold" pitchFamily="2" charset="-78"/>
                <a:cs typeface="Alexandria SemiBold" pitchFamily="2" charset="-78"/>
              </a:rPr>
              <a:t>ربما ما يجعل التسويق عبر </a:t>
            </a:r>
            <a:r>
              <a:rPr lang="ar-SA" sz="1600" dirty="0" smtClean="0">
                <a:latin typeface="Alexandria SemiBold" pitchFamily="2" charset="-78"/>
                <a:cs typeface="Alexandria SemiBold" pitchFamily="2" charset="-78"/>
              </a:rPr>
              <a:t>منصات</a:t>
            </a:r>
            <a:r>
              <a:rPr lang="ar-EG" sz="1600" dirty="0" smtClean="0">
                <a:latin typeface="Alexandria SemiBold" pitchFamily="2" charset="-78"/>
                <a:cs typeface="Alexandria SemiBold" pitchFamily="2" charset="-78"/>
              </a:rPr>
              <a:t> </a:t>
            </a:r>
            <a:r>
              <a:rPr lang="ar-EG" sz="1600" dirty="0">
                <a:latin typeface="Alexandria SemiBold" pitchFamily="2" charset="-78"/>
                <a:cs typeface="Alexandria SemiBold" pitchFamily="2" charset="-78"/>
              </a:rPr>
              <a:t>التواصل الاجتماعي خيارًا جذابًا للشركات هو انخفاض تكلفته مقابل العائد من ورائه، </a:t>
            </a:r>
            <a:r>
              <a:rPr lang="ar-SA" sz="1600" dirty="0" smtClean="0">
                <a:latin typeface="Alexandria SemiBold" pitchFamily="2" charset="-78"/>
                <a:cs typeface="Alexandria SemiBold" pitchFamily="2" charset="-78"/>
              </a:rPr>
              <a:t>ومقارنة </a:t>
            </a:r>
            <a:r>
              <a:rPr lang="ar-EG" sz="1600" dirty="0" smtClean="0">
                <a:latin typeface="Alexandria SemiBold" pitchFamily="2" charset="-78"/>
                <a:cs typeface="Alexandria SemiBold" pitchFamily="2" charset="-78"/>
              </a:rPr>
              <a:t>بتكلفة </a:t>
            </a:r>
            <a:r>
              <a:rPr lang="ar-EG" sz="1600" dirty="0">
                <a:latin typeface="Alexandria SemiBold" pitchFamily="2" charset="-78"/>
                <a:cs typeface="Alexandria SemiBold" pitchFamily="2" charset="-78"/>
              </a:rPr>
              <a:t>التسويق التقليدية عبر التليفزيون أو الصحف. إذ تقدم المنصات خيارات إعلانية مدفوعة متنوعة من حيث التكلفة، تبدأ بمبالغ متوسطة إلى الميزانيات الكبيرة. </a:t>
            </a:r>
            <a:r>
              <a:rPr lang="ar-SA" sz="1600" dirty="0">
                <a:latin typeface="Alexandria SemiBold" pitchFamily="2" charset="-78"/>
                <a:cs typeface="Alexandria SemiBold" pitchFamily="2" charset="-78"/>
              </a:rPr>
              <a:t>و</a:t>
            </a:r>
            <a:r>
              <a:rPr lang="ar-EG" sz="1600" dirty="0">
                <a:latin typeface="Alexandria SemiBold" pitchFamily="2" charset="-78"/>
                <a:cs typeface="Alexandria SemiBold" pitchFamily="2" charset="-78"/>
              </a:rPr>
              <a:t>تعتمد تكلفة الإعلانات على </a:t>
            </a:r>
            <a:r>
              <a:rPr lang="ar-EG" sz="1600" dirty="0" smtClean="0">
                <a:latin typeface="Alexandria SemiBold" pitchFamily="2" charset="-78"/>
                <a:cs typeface="Alexandria SemiBold" pitchFamily="2" charset="-78"/>
              </a:rPr>
              <a:t>فيسبوك </a:t>
            </a:r>
            <a:r>
              <a:rPr lang="ar-EG" sz="1600" dirty="0">
                <a:latin typeface="Alexandria SemiBold" pitchFamily="2" charset="-78"/>
                <a:cs typeface="Alexandria SemiBold" pitchFamily="2" charset="-78"/>
              </a:rPr>
              <a:t>على عدة عوامل منها: حجم الجمهور المستهدف، وموضع الإعلان، ومدته ووقت عرضه، والبلد الذي يستهدفه. ويمكن للمسوقين الاختيار من بين أنواع وتنسيقات إعلانات فيس بوك المختلفة لتناسب أهداف حملاتهم الإعلانية من صور وفيديوهات وقصص </a:t>
            </a:r>
            <a:r>
              <a:rPr lang="ar-EG" sz="1600" dirty="0" smtClean="0">
                <a:latin typeface="Alexandria SemiBold" pitchFamily="2" charset="-78"/>
                <a:cs typeface="Alexandria SemiBold" pitchFamily="2" charset="-78"/>
              </a:rPr>
              <a:t>ومنشورات</a:t>
            </a:r>
            <a:r>
              <a:rPr lang="ar-SA" sz="1600" dirty="0" smtClean="0">
                <a:latin typeface="Alexandria SemiBold" pitchFamily="2" charset="-78"/>
                <a:cs typeface="Alexandria SemiBold" pitchFamily="2" charset="-78"/>
              </a:rPr>
              <a:t>.</a:t>
            </a:r>
            <a:endParaRPr lang="ar-SA"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a:extLst>
              <a:ext uri="{FF2B5EF4-FFF2-40B4-BE49-F238E27FC236}">
                <a16:creationId xmlns:a16="http://schemas.microsoft.com/office/drawing/2014/main" id="{9D73EE76-F55D-4400-88A1-FDE5E1AED3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380506"/>
            <a:ext cx="1771599" cy="191080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2" name="TextBox 11">
            <a:extLst>
              <a:ext uri="{FF2B5EF4-FFF2-40B4-BE49-F238E27FC236}">
                <a16:creationId xmlns:a16="http://schemas.microsoft.com/office/drawing/2014/main" id="{F9A80F9F-74DB-1D57-04E8-E20E92A09B0A}"/>
              </a:ext>
            </a:extLst>
          </p:cNvPr>
          <p:cNvSpPr txBox="1"/>
          <p:nvPr/>
        </p:nvSpPr>
        <p:spPr>
          <a:xfrm>
            <a:off x="3299817" y="1835952"/>
            <a:ext cx="524368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2- التسويق عبر منصات التواصل الاجتماعي</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26498104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61063" y="2414597"/>
            <a:ext cx="8845256" cy="36177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825839" y="2399878"/>
            <a:ext cx="8270545" cy="3647152"/>
          </a:xfrm>
          <a:prstGeom prst="rect">
            <a:avLst/>
          </a:prstGeom>
          <a:noFill/>
        </p:spPr>
        <p:txBody>
          <a:bodyPr wrap="square" rtlCol="0">
            <a:spAutoFit/>
          </a:bodyPr>
          <a:lstStyle/>
          <a:p>
            <a:pPr algn="r" rtl="1">
              <a:lnSpc>
                <a:spcPct val="150000"/>
              </a:lnSpc>
            </a:pPr>
            <a:r>
              <a:rPr lang="ar-SA" dirty="0" smtClean="0">
                <a:solidFill>
                  <a:schemeClr val="accent2">
                    <a:lumMod val="50000"/>
                  </a:schemeClr>
                </a:solidFill>
                <a:latin typeface="Alexandria SemiBold" pitchFamily="2" charset="-78"/>
                <a:cs typeface="Alexandria SemiBold" pitchFamily="2" charset="-78"/>
              </a:rPr>
              <a:t>أهمية </a:t>
            </a:r>
            <a:r>
              <a:rPr lang="ar-SA" dirty="0">
                <a:solidFill>
                  <a:schemeClr val="accent2">
                    <a:lumMod val="50000"/>
                  </a:schemeClr>
                </a:solidFill>
                <a:latin typeface="Alexandria SemiBold" pitchFamily="2" charset="-78"/>
                <a:cs typeface="Alexandria SemiBold" pitchFamily="2" charset="-78"/>
              </a:rPr>
              <a:t>التسويق عبر </a:t>
            </a:r>
            <a:r>
              <a:rPr lang="ar-SA" dirty="0" smtClean="0">
                <a:solidFill>
                  <a:schemeClr val="accent2">
                    <a:lumMod val="50000"/>
                  </a:schemeClr>
                </a:solidFill>
                <a:latin typeface="Alexandria SemiBold" pitchFamily="2" charset="-78"/>
                <a:cs typeface="Alexandria SemiBold" pitchFamily="2" charset="-78"/>
              </a:rPr>
              <a:t>منصات </a:t>
            </a:r>
            <a:r>
              <a:rPr lang="ar-SA" dirty="0">
                <a:solidFill>
                  <a:schemeClr val="accent2">
                    <a:lumMod val="50000"/>
                  </a:schemeClr>
                </a:solidFill>
                <a:latin typeface="Alexandria SemiBold" pitchFamily="2" charset="-78"/>
                <a:cs typeface="Alexandria SemiBold" pitchFamily="2" charset="-78"/>
              </a:rPr>
              <a:t>التواصل </a:t>
            </a:r>
            <a:r>
              <a:rPr lang="ar-SA" dirty="0" smtClean="0">
                <a:solidFill>
                  <a:schemeClr val="accent2">
                    <a:lumMod val="50000"/>
                  </a:schemeClr>
                </a:solidFill>
                <a:latin typeface="Alexandria SemiBold" pitchFamily="2" charset="-78"/>
                <a:cs typeface="Alexandria SemiBold" pitchFamily="2" charset="-78"/>
              </a:rPr>
              <a:t>الاجتماعي:</a:t>
            </a:r>
          </a:p>
          <a:p>
            <a:pPr marL="342900" indent="-342900" algn="justLow" rtl="1">
              <a:lnSpc>
                <a:spcPct val="150000"/>
              </a:lnSpc>
              <a:buFont typeface="+mj-lt"/>
              <a:buAutoNum type="arabicPeriod" startAt="8"/>
            </a:pPr>
            <a:r>
              <a:rPr lang="ar-SA" dirty="0" smtClean="0">
                <a:solidFill>
                  <a:schemeClr val="accent1"/>
                </a:solidFill>
                <a:latin typeface="Alexandria SemiBold" pitchFamily="2" charset="-78"/>
                <a:cs typeface="Alexandria SemiBold" pitchFamily="2" charset="-78"/>
              </a:rPr>
              <a:t>الاستفادة من المؤثرين</a:t>
            </a:r>
            <a:r>
              <a:rPr lang="ar-SA" dirty="0">
                <a:solidFill>
                  <a:schemeClr val="accent1"/>
                </a:solidFill>
                <a:latin typeface="Alexandria SemiBold" pitchFamily="2" charset="-78"/>
                <a:cs typeface="Alexandria SemiBold" pitchFamily="2" charset="-78"/>
              </a:rPr>
              <a:t>:</a:t>
            </a:r>
            <a:r>
              <a:rPr lang="ar-SA" dirty="0" smtClean="0"/>
              <a:t> </a:t>
            </a:r>
            <a:r>
              <a:rPr lang="ar-SA" sz="1600" dirty="0" smtClean="0">
                <a:latin typeface="Alexandria SemiBold" pitchFamily="2" charset="-78"/>
                <a:cs typeface="Alexandria SemiBold" pitchFamily="2" charset="-78"/>
              </a:rPr>
              <a:t>يعد </a:t>
            </a:r>
            <a:r>
              <a:rPr lang="ar-SA" sz="1600" dirty="0">
                <a:latin typeface="Alexandria SemiBold" pitchFamily="2" charset="-78"/>
                <a:cs typeface="Alexandria SemiBold" pitchFamily="2" charset="-78"/>
              </a:rPr>
              <a:t>التسويق </a:t>
            </a:r>
            <a:r>
              <a:rPr lang="ar-SA" sz="1600" dirty="0" smtClean="0">
                <a:latin typeface="Alexandria SemiBold" pitchFamily="2" charset="-78"/>
                <a:cs typeface="Alexandria SemiBold" pitchFamily="2" charset="-78"/>
              </a:rPr>
              <a:t>بالمؤثرين </a:t>
            </a:r>
            <a:r>
              <a:rPr lang="ar-SA" sz="1600" dirty="0">
                <a:latin typeface="Alexandria SemiBold" pitchFamily="2" charset="-78"/>
                <a:cs typeface="Alexandria SemiBold" pitchFamily="2" charset="-78"/>
              </a:rPr>
              <a:t>جزءًا من </a:t>
            </a:r>
            <a:r>
              <a:rPr lang="ar-SA" sz="1600" dirty="0" smtClean="0">
                <a:latin typeface="Alexandria SemiBold" pitchFamily="2" charset="-78"/>
                <a:cs typeface="Alexandria SemiBold" pitchFamily="2" charset="-78"/>
              </a:rPr>
              <a:t>استراتيجيات التسويق </a:t>
            </a:r>
            <a:r>
              <a:rPr lang="ar-SA" sz="1600" dirty="0">
                <a:latin typeface="Alexandria SemiBold" pitchFamily="2" charset="-78"/>
                <a:cs typeface="Alexandria SemiBold" pitchFamily="2" charset="-78"/>
              </a:rPr>
              <a:t>عبر منصات التواصل </a:t>
            </a:r>
            <a:r>
              <a:rPr lang="ar-SA" sz="1600" dirty="0" smtClean="0">
                <a:latin typeface="Alexandria SemiBold" pitchFamily="2" charset="-78"/>
                <a:cs typeface="Alexandria SemiBold" pitchFamily="2" charset="-78"/>
              </a:rPr>
              <a:t>الاجتماعي، حيث يتم </a:t>
            </a:r>
            <a:r>
              <a:rPr lang="ar-SA" sz="1600" dirty="0">
                <a:latin typeface="Alexandria SemiBold" pitchFamily="2" charset="-78"/>
                <a:cs typeface="Alexandria SemiBold" pitchFamily="2" charset="-78"/>
              </a:rPr>
              <a:t>التعاون مع شخصيات </a:t>
            </a:r>
            <a:r>
              <a:rPr lang="ar-SA" sz="1600" dirty="0" smtClean="0">
                <a:latin typeface="Alexandria SemiBold" pitchFamily="2" charset="-78"/>
                <a:cs typeface="Alexandria SemiBold" pitchFamily="2" charset="-78"/>
              </a:rPr>
              <a:t>مؤثرة في المجتمع، بهدف يمكن </a:t>
            </a:r>
            <a:r>
              <a:rPr lang="ar-SA" sz="1600" dirty="0">
                <a:latin typeface="Alexandria SemiBold" pitchFamily="2" charset="-78"/>
                <a:cs typeface="Alexandria SemiBold" pitchFamily="2" charset="-78"/>
              </a:rPr>
              <a:t>الوصول إلى جمهور أوسع وزيادة مصداقية العلامة التجارية. </a:t>
            </a:r>
            <a:endParaRPr lang="ar-SA" sz="1600" dirty="0" smtClean="0">
              <a:latin typeface="Alexandria SemiBold" pitchFamily="2" charset="-78"/>
              <a:cs typeface="Alexandria SemiBold" pitchFamily="2" charset="-78"/>
            </a:endParaRPr>
          </a:p>
          <a:p>
            <a:pPr marL="171450" indent="-171450" algn="justLow" rtl="1">
              <a:lnSpc>
                <a:spcPct val="150000"/>
              </a:lnSpc>
              <a:buFont typeface="Arial" panose="020B0604020202020204" pitchFamily="34" charset="0"/>
              <a:buChar char="•"/>
            </a:pPr>
            <a:endParaRPr lang="ar-SA" sz="600" dirty="0">
              <a:latin typeface="Alexandria SemiBold" pitchFamily="2" charset="-78"/>
              <a:cs typeface="Alexandria SemiBold" pitchFamily="2" charset="-78"/>
            </a:endParaRPr>
          </a:p>
          <a:p>
            <a:pPr marL="285750" indent="-285750" algn="justLow" rtl="1">
              <a:lnSpc>
                <a:spcPct val="150000"/>
              </a:lnSpc>
              <a:buFont typeface="Wingdings" panose="05000000000000000000" pitchFamily="2" charset="2"/>
              <a:buChar char="§"/>
            </a:pPr>
            <a:r>
              <a:rPr lang="ar-SA" sz="1600" dirty="0" smtClean="0">
                <a:solidFill>
                  <a:schemeClr val="accent2">
                    <a:lumMod val="75000"/>
                  </a:schemeClr>
                </a:solidFill>
                <a:latin typeface="Alexandria SemiBold" pitchFamily="2" charset="-78"/>
                <a:cs typeface="Alexandria SemiBold" pitchFamily="2" charset="-78"/>
              </a:rPr>
              <a:t>الأشخاص المؤثرون </a:t>
            </a:r>
            <a:r>
              <a:rPr lang="ar-SA" sz="1600" dirty="0">
                <a:latin typeface="Alexandria SemiBold" pitchFamily="2" charset="-78"/>
                <a:cs typeface="Alexandria SemiBold" pitchFamily="2" charset="-78"/>
              </a:rPr>
              <a:t>هم أفراد يمتلكون قاعدة جماهيرية واسعة ولديهم قدرة كبيرة على التأثير في آراء وسلوكيات الآخرين، خصوصًا عبر منصات التواصل الاجتماعي. يتواجد هؤلاء المؤثرون على </a:t>
            </a:r>
            <a:r>
              <a:rPr lang="ar-SA" sz="1600" dirty="0" smtClean="0">
                <a:latin typeface="Alexandria SemiBold" pitchFamily="2" charset="-78"/>
                <a:cs typeface="Alexandria SemiBold" pitchFamily="2" charset="-78"/>
              </a:rPr>
              <a:t>منصات التواصل الاجتماعي </a:t>
            </a:r>
            <a:r>
              <a:rPr lang="ar-SA" sz="1600" dirty="0">
                <a:latin typeface="Alexandria SemiBold" pitchFamily="2" charset="-78"/>
                <a:cs typeface="Alexandria SemiBold" pitchFamily="2" charset="-78"/>
              </a:rPr>
              <a:t>مثل </a:t>
            </a:r>
            <a:r>
              <a:rPr lang="ar-SA" sz="1600" dirty="0" smtClean="0">
                <a:latin typeface="Alexandria SemiBold" pitchFamily="2" charset="-78"/>
                <a:cs typeface="Alexandria SemiBold" pitchFamily="2" charset="-78"/>
              </a:rPr>
              <a:t>فيسبوك وإنستجرام</a:t>
            </a:r>
            <a:r>
              <a:rPr lang="ar-SA" sz="1600" dirty="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ويوتيوب</a:t>
            </a:r>
            <a:r>
              <a:rPr lang="ar-SA" sz="1600" dirty="0">
                <a:latin typeface="Alexandria SemiBold" pitchFamily="2" charset="-78"/>
                <a:cs typeface="Alexandria SemiBold" pitchFamily="2" charset="-78"/>
              </a:rPr>
              <a:t>، </a:t>
            </a:r>
            <a:r>
              <a:rPr lang="ar-SA" sz="1600" dirty="0" smtClean="0">
                <a:latin typeface="Alexandria SemiBold" pitchFamily="2" charset="-78"/>
                <a:cs typeface="Alexandria SemiBold" pitchFamily="2" charset="-78"/>
              </a:rPr>
              <a:t>وإكس</a:t>
            </a:r>
            <a:r>
              <a:rPr lang="ar-SA" sz="1600" dirty="0">
                <a:latin typeface="Alexandria SemiBold" pitchFamily="2" charset="-78"/>
                <a:cs typeface="Alexandria SemiBold" pitchFamily="2" charset="-78"/>
              </a:rPr>
              <a:t>، وتيك توك، حيث يشاركون محتوى </a:t>
            </a:r>
            <a:r>
              <a:rPr lang="ar-SA" sz="1600" dirty="0" smtClean="0">
                <a:latin typeface="Alexandria SemiBold" pitchFamily="2" charset="-78"/>
                <a:cs typeface="Alexandria SemiBold" pitchFamily="2" charset="-78"/>
              </a:rPr>
              <a:t>متخصص في مجال محدد أو في </a:t>
            </a:r>
            <a:r>
              <a:rPr lang="ar-SA" sz="1600" dirty="0">
                <a:latin typeface="Alexandria SemiBold" pitchFamily="2" charset="-78"/>
                <a:cs typeface="Alexandria SemiBold" pitchFamily="2" charset="-78"/>
              </a:rPr>
              <a:t>مجالات </a:t>
            </a:r>
            <a:r>
              <a:rPr lang="ar-SA" sz="1600" dirty="0" smtClean="0">
                <a:latin typeface="Alexandria SemiBold" pitchFamily="2" charset="-78"/>
                <a:cs typeface="Alexandria SemiBold" pitchFamily="2" charset="-78"/>
              </a:rPr>
              <a:t>متنوعة.</a:t>
            </a:r>
            <a:endParaRPr lang="ar-SA"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t="58508" r="64792"/>
          <a:stretch/>
        </p:blipFill>
        <p:spPr>
          <a:xfrm>
            <a:off x="1" y="3010852"/>
            <a:ext cx="2361062" cy="2845558"/>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299817" y="1835952"/>
            <a:ext cx="524368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2- التسويق عبر منصات التواصل الاجتماعي</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398875714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027171" y="2414596"/>
            <a:ext cx="9179148" cy="384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0366" y="2414596"/>
            <a:ext cx="9199299" cy="3831818"/>
          </a:xfrm>
          <a:prstGeom prst="rect">
            <a:avLst/>
          </a:prstGeom>
          <a:noFill/>
        </p:spPr>
        <p:txBody>
          <a:bodyPr wrap="square" rtlCol="0">
            <a:spAutoFit/>
          </a:bodyPr>
          <a:lstStyle/>
          <a:p>
            <a:pPr algn="justLow" rtl="1">
              <a:lnSpc>
                <a:spcPct val="150000"/>
              </a:lnSpc>
            </a:pPr>
            <a:r>
              <a:rPr lang="ar-SA" sz="1600" dirty="0" smtClean="0">
                <a:latin typeface="Alexandria SemiBold" pitchFamily="2" charset="-78"/>
                <a:cs typeface="Alexandria SemiBold" pitchFamily="2" charset="-78"/>
              </a:rPr>
              <a:t>    </a:t>
            </a:r>
            <a:r>
              <a:rPr lang="ar-SA" sz="1600" dirty="0" smtClean="0">
                <a:solidFill>
                  <a:srgbClr val="002060"/>
                </a:solidFill>
                <a:latin typeface="Alexandria SemiBold" pitchFamily="2" charset="-78"/>
                <a:cs typeface="Alexandria SemiBold" pitchFamily="2" charset="-78"/>
              </a:rPr>
              <a:t>أهمية </a:t>
            </a:r>
            <a:r>
              <a:rPr lang="ar-SA" sz="1600" dirty="0">
                <a:solidFill>
                  <a:srgbClr val="002060"/>
                </a:solidFill>
                <a:latin typeface="Alexandria SemiBold" pitchFamily="2" charset="-78"/>
                <a:cs typeface="Alexandria SemiBold" pitchFamily="2" charset="-78"/>
              </a:rPr>
              <a:t>التسويق </a:t>
            </a:r>
            <a:r>
              <a:rPr lang="ar-SA" sz="1600" dirty="0" smtClean="0">
                <a:solidFill>
                  <a:srgbClr val="002060"/>
                </a:solidFill>
                <a:latin typeface="Alexandria SemiBold" pitchFamily="2" charset="-78"/>
                <a:cs typeface="Alexandria SemiBold" pitchFamily="2" charset="-78"/>
              </a:rPr>
              <a:t>بالمؤثرين: </a:t>
            </a:r>
          </a:p>
          <a:p>
            <a:pPr marL="342900" indent="-342900" algn="r" rtl="1">
              <a:lnSpc>
                <a:spcPct val="150000"/>
              </a:lnSpc>
              <a:buFont typeface="+mj-lt"/>
              <a:buAutoNum type="arabicPeriod"/>
            </a:pPr>
            <a:r>
              <a:rPr lang="ar-SA" sz="1600" dirty="0" smtClean="0">
                <a:solidFill>
                  <a:schemeClr val="accent2">
                    <a:lumMod val="75000"/>
                  </a:schemeClr>
                </a:solidFill>
                <a:latin typeface="Alexandria SemiBold" pitchFamily="2" charset="-78"/>
                <a:cs typeface="Alexandria SemiBold" pitchFamily="2" charset="-78"/>
              </a:rPr>
              <a:t>زيادة </a:t>
            </a:r>
            <a:r>
              <a:rPr lang="ar-SA" sz="1600" dirty="0">
                <a:solidFill>
                  <a:schemeClr val="accent2">
                    <a:lumMod val="75000"/>
                  </a:schemeClr>
                </a:solidFill>
                <a:latin typeface="Alexandria SemiBold" pitchFamily="2" charset="-78"/>
                <a:cs typeface="Alexandria SemiBold" pitchFamily="2" charset="-78"/>
              </a:rPr>
              <a:t>الثقة والمصداقية</a:t>
            </a:r>
            <a:r>
              <a:rPr lang="en-US" sz="1600" dirty="0" smtClean="0">
                <a:latin typeface="Alexandria SemiBold" pitchFamily="2" charset="-78"/>
                <a:cs typeface="Alexandria SemiBold" pitchFamily="2" charset="-78"/>
              </a:rPr>
              <a:t>:</a:t>
            </a:r>
            <a:r>
              <a:rPr lang="ar-SA" sz="1600" dirty="0" smtClean="0">
                <a:latin typeface="Alexandria SemiBold" pitchFamily="2" charset="-78"/>
                <a:cs typeface="Alexandria SemiBold" pitchFamily="2" charset="-78"/>
              </a:rPr>
              <a:t> يتمتع </a:t>
            </a:r>
            <a:r>
              <a:rPr lang="ar-SA" sz="1600" dirty="0">
                <a:latin typeface="Alexandria SemiBold" pitchFamily="2" charset="-78"/>
                <a:cs typeface="Alexandria SemiBold" pitchFamily="2" charset="-78"/>
              </a:rPr>
              <a:t>المؤثرون بقاعدة جماهيرية </a:t>
            </a:r>
            <a:r>
              <a:rPr lang="ar-SA" sz="1600" dirty="0" smtClean="0">
                <a:latin typeface="Alexandria SemiBold" pitchFamily="2" charset="-78"/>
                <a:cs typeface="Alexandria SemiBold" pitchFamily="2" charset="-78"/>
              </a:rPr>
              <a:t>موثوقة وبسمعة </a:t>
            </a:r>
            <a:r>
              <a:rPr lang="ar-SA" sz="1600" dirty="0">
                <a:latin typeface="Alexandria SemiBold" pitchFamily="2" charset="-78"/>
                <a:cs typeface="Alexandria SemiBold" pitchFamily="2" charset="-78"/>
              </a:rPr>
              <a:t>قوية وثقة من جمهورهم، </a:t>
            </a:r>
            <a:r>
              <a:rPr lang="ar-SA" sz="1600" dirty="0" smtClean="0">
                <a:latin typeface="Alexandria SemiBold" pitchFamily="2" charset="-78"/>
                <a:cs typeface="Alexandria SemiBold" pitchFamily="2" charset="-78"/>
              </a:rPr>
              <a:t>وتستطيع </a:t>
            </a:r>
            <a:r>
              <a:rPr lang="ar-SA" sz="1600" dirty="0">
                <a:latin typeface="Alexandria SemiBold" pitchFamily="2" charset="-78"/>
                <a:cs typeface="Alexandria SemiBold" pitchFamily="2" charset="-78"/>
              </a:rPr>
              <a:t>العلامات التجارية الاستفادة من هذه الثقة لتعزيز مصداقيتها وزيادة الوعي </a:t>
            </a:r>
            <a:r>
              <a:rPr lang="ar-SA" sz="1600" dirty="0" smtClean="0">
                <a:latin typeface="Alexandria SemiBold" pitchFamily="2" charset="-78"/>
                <a:cs typeface="Alexandria SemiBold" pitchFamily="2" charset="-78"/>
              </a:rPr>
              <a:t>بالمنتجات.</a:t>
            </a:r>
            <a:r>
              <a:rPr lang="ar-SA" sz="1600" dirty="0"/>
              <a:t> </a:t>
            </a:r>
            <a:endParaRPr lang="ar-SA" sz="1600" dirty="0" smtClean="0"/>
          </a:p>
          <a:p>
            <a:pPr marL="342900" indent="-342900" algn="r" rtl="1">
              <a:lnSpc>
                <a:spcPct val="150000"/>
              </a:lnSpc>
              <a:buFont typeface="+mj-lt"/>
              <a:buAutoNum type="arabicPeriod"/>
            </a:pPr>
            <a:r>
              <a:rPr lang="ar-SA" sz="1600" dirty="0">
                <a:solidFill>
                  <a:schemeClr val="accent2">
                    <a:lumMod val="75000"/>
                  </a:schemeClr>
                </a:solidFill>
                <a:latin typeface="Alexandria SemiBold" pitchFamily="2" charset="-78"/>
                <a:cs typeface="Alexandria SemiBold" pitchFamily="2" charset="-78"/>
              </a:rPr>
              <a:t>الوصول إلى </a:t>
            </a:r>
            <a:r>
              <a:rPr lang="ar-SA" sz="1600" dirty="0" smtClean="0">
                <a:solidFill>
                  <a:schemeClr val="accent2">
                    <a:lumMod val="75000"/>
                  </a:schemeClr>
                </a:solidFill>
                <a:latin typeface="Alexandria SemiBold" pitchFamily="2" charset="-78"/>
                <a:cs typeface="Alexandria SemiBold" pitchFamily="2" charset="-78"/>
              </a:rPr>
              <a:t>الجمهور المستهدف</a:t>
            </a:r>
            <a:r>
              <a:rPr lang="en-US" sz="1600" dirty="0" smtClean="0">
                <a:latin typeface="Alexandria SemiBold" pitchFamily="2" charset="-78"/>
                <a:cs typeface="Alexandria SemiBold" pitchFamily="2" charset="-78"/>
              </a:rPr>
              <a:t>:</a:t>
            </a:r>
            <a:r>
              <a:rPr lang="ar-SA" sz="1600" dirty="0" smtClean="0">
                <a:latin typeface="Alexandria SemiBold" pitchFamily="2" charset="-78"/>
                <a:cs typeface="Alexandria SemiBold" pitchFamily="2" charset="-78"/>
              </a:rPr>
              <a:t> يمكن </a:t>
            </a:r>
            <a:r>
              <a:rPr lang="ar-SA" sz="1600" dirty="0">
                <a:latin typeface="Alexandria SemiBold" pitchFamily="2" charset="-78"/>
                <a:cs typeface="Alexandria SemiBold" pitchFamily="2" charset="-78"/>
              </a:rPr>
              <a:t>للمؤثرين استهداف </a:t>
            </a:r>
            <a:r>
              <a:rPr lang="ar-SA" sz="1600" dirty="0" smtClean="0">
                <a:latin typeface="Alexandria SemiBold" pitchFamily="2" charset="-78"/>
                <a:cs typeface="Alexandria SemiBold" pitchFamily="2" charset="-78"/>
              </a:rPr>
              <a:t>شرائح معينة من الجمهور ، </a:t>
            </a:r>
            <a:r>
              <a:rPr lang="ar-SA" sz="1600" dirty="0">
                <a:latin typeface="Alexandria SemiBold" pitchFamily="2" charset="-78"/>
                <a:cs typeface="Alexandria SemiBold" pitchFamily="2" charset="-78"/>
              </a:rPr>
              <a:t>مما يساعد العلامات التجارية في الوصول إلى جمهورها المثالي بشكل أكثر فعالية</a:t>
            </a:r>
            <a:r>
              <a:rPr lang="en-US" sz="1600"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sz="1600" dirty="0">
                <a:solidFill>
                  <a:schemeClr val="accent2">
                    <a:lumMod val="75000"/>
                  </a:schemeClr>
                </a:solidFill>
                <a:latin typeface="Alexandria SemiBold" pitchFamily="2" charset="-78"/>
                <a:cs typeface="Alexandria SemiBold" pitchFamily="2" charset="-78"/>
              </a:rPr>
              <a:t>توليد محتوى إبداعي</a:t>
            </a:r>
            <a:r>
              <a:rPr lang="en-US" sz="1600" dirty="0" smtClean="0">
                <a:latin typeface="Alexandria SemiBold" pitchFamily="2" charset="-78"/>
                <a:cs typeface="Alexandria SemiBold" pitchFamily="2" charset="-78"/>
              </a:rPr>
              <a:t>:</a:t>
            </a:r>
            <a:r>
              <a:rPr lang="ar-SA" sz="1600" dirty="0" smtClean="0">
                <a:latin typeface="Alexandria SemiBold" pitchFamily="2" charset="-78"/>
                <a:cs typeface="Alexandria SemiBold" pitchFamily="2" charset="-78"/>
              </a:rPr>
              <a:t> يعمل </a:t>
            </a:r>
            <a:r>
              <a:rPr lang="ar-SA" sz="1600" dirty="0">
                <a:latin typeface="Alexandria SemiBold" pitchFamily="2" charset="-78"/>
                <a:cs typeface="Alexandria SemiBold" pitchFamily="2" charset="-78"/>
              </a:rPr>
              <a:t>المؤثرون على إنشاء محتوى جذاب ومبتكر يعرض المنتجات بطريقة طبيعية، مما يحسن من تجربة العملاء</a:t>
            </a:r>
            <a:r>
              <a:rPr lang="en-US" sz="1600" dirty="0">
                <a:latin typeface="Alexandria SemiBold" pitchFamily="2" charset="-78"/>
                <a:cs typeface="Alexandria SemiBold" pitchFamily="2" charset="-78"/>
              </a:rPr>
              <a:t>.</a:t>
            </a:r>
          </a:p>
          <a:p>
            <a:pPr marL="342900" lvl="0" indent="-342900" algn="r" rtl="1">
              <a:lnSpc>
                <a:spcPct val="150000"/>
              </a:lnSpc>
              <a:buFont typeface="+mj-lt"/>
              <a:buAutoNum type="arabicPeriod"/>
            </a:pPr>
            <a:r>
              <a:rPr lang="ar-SA" sz="1600" dirty="0">
                <a:solidFill>
                  <a:schemeClr val="accent2">
                    <a:lumMod val="75000"/>
                  </a:schemeClr>
                </a:solidFill>
                <a:latin typeface="Alexandria SemiBold" pitchFamily="2" charset="-78"/>
                <a:cs typeface="Alexandria SemiBold" pitchFamily="2" charset="-78"/>
              </a:rPr>
              <a:t>زيادة الوعي بالعلامة التجارية</a:t>
            </a:r>
            <a:r>
              <a:rPr lang="en-US" dirty="0" smtClean="0"/>
              <a:t>:</a:t>
            </a:r>
            <a:r>
              <a:rPr lang="ar-SA" sz="1600" dirty="0">
                <a:latin typeface="Alexandria SemiBold" pitchFamily="2" charset="-78"/>
                <a:cs typeface="Alexandria SemiBold" pitchFamily="2" charset="-78"/>
              </a:rPr>
              <a:t>التعاون مع مؤثرين معروفين يمكن أن يؤدي إلى زيادة كبيرة في الوعي بالعلامة التجارية وزيادة المتابعين</a:t>
            </a:r>
            <a:r>
              <a:rPr lang="en-US" sz="1600" dirty="0" smtClean="0">
                <a:latin typeface="Alexandria SemiBold" pitchFamily="2" charset="-78"/>
                <a:cs typeface="Alexandria SemiBold" pitchFamily="2" charset="-78"/>
              </a:rPr>
              <a:t>.</a:t>
            </a:r>
            <a:endParaRPr lang="ar-SA" sz="16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58730" r="1" b="67363"/>
          <a:stretch/>
        </p:blipFill>
        <p:spPr>
          <a:xfrm>
            <a:off x="0" y="4313380"/>
            <a:ext cx="1990366" cy="1705284"/>
          </a:xfrm>
          <a:prstGeom prst="rect">
            <a:avLst/>
          </a:prstGeom>
        </p:spPr>
      </p:pic>
      <p:pic>
        <p:nvPicPr>
          <p:cNvPr id="8" name="Picture 7"/>
          <p:cNvPicPr>
            <a:picLocks noChangeAspect="1"/>
          </p:cNvPicPr>
          <p:nvPr/>
        </p:nvPicPr>
        <p:blipFill rotWithShape="1">
          <a:blip r:embed="rId4">
            <a:extLst>
              <a:ext uri="{28A0092B-C50C-407E-A947-70E740481C1C}">
                <a14:useLocalDpi xmlns:a14="http://schemas.microsoft.com/office/drawing/2010/main" val="0"/>
              </a:ext>
            </a:extLst>
          </a:blip>
          <a:srcRect l="2844" t="24477" r="76470" b="57413"/>
          <a:stretch/>
        </p:blipFill>
        <p:spPr>
          <a:xfrm>
            <a:off x="-13461" y="2750875"/>
            <a:ext cx="2007778" cy="1473450"/>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299817" y="1835952"/>
            <a:ext cx="5243682"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2- التسويق عبر منصات التواصل الاجتماعي</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37573237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28512" y="2431215"/>
            <a:ext cx="9813028" cy="3861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6702" y="154145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28512" y="160691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15816" y="18069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28512" y="2584514"/>
            <a:ext cx="9725724" cy="3600986"/>
          </a:xfrm>
          <a:prstGeom prst="rect">
            <a:avLst/>
          </a:prstGeom>
          <a:noFill/>
        </p:spPr>
        <p:txBody>
          <a:bodyPr wrap="square" rtlCol="0">
            <a:spAutoFit/>
          </a:bodyPr>
          <a:lstStyle/>
          <a:p>
            <a:pPr marL="342900" indent="-342900" algn="r" rtl="1">
              <a:buFont typeface="+mj-lt"/>
              <a:buAutoNum type="arabicPeriod" startAt="3"/>
            </a:pPr>
            <a:r>
              <a:rPr lang="ar-SA" dirty="0" smtClean="0">
                <a:solidFill>
                  <a:srgbClr val="C00000"/>
                </a:solidFill>
                <a:latin typeface="Alexandria SemiBold" pitchFamily="2" charset="-78"/>
                <a:cs typeface="Alexandria SemiBold" pitchFamily="2" charset="-78"/>
              </a:rPr>
              <a:t>التسويق عبر البريد الإلكتروني </a:t>
            </a:r>
            <a:r>
              <a:rPr lang="en-US" dirty="0" smtClean="0">
                <a:latin typeface="Alexandria SemiBold" pitchFamily="2" charset="-78"/>
                <a:cs typeface="Alexandria SemiBold" pitchFamily="2" charset="-78"/>
              </a:rPr>
              <a:t>E-Mail Marketing</a:t>
            </a:r>
            <a:r>
              <a:rPr lang="ar-SA" dirty="0" smtClean="0">
                <a:latin typeface="Alexandria SemiBold" pitchFamily="2" charset="-78"/>
                <a:cs typeface="Alexandria SemiBold" pitchFamily="2" charset="-78"/>
              </a:rPr>
              <a:t>:</a:t>
            </a:r>
          </a:p>
          <a:p>
            <a:pPr algn="r" rtl="1">
              <a:lnSpc>
                <a:spcPct val="150000"/>
              </a:lnSpc>
            </a:pP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هو استراتيجية تسويقية تستخدم البريد الإلكتروني في إرسال </a:t>
            </a:r>
            <a:r>
              <a:rPr lang="ar-SA" sz="1700" u="sng" dirty="0">
                <a:latin typeface="Alexandria SemiBold" pitchFamily="2" charset="-78"/>
                <a:cs typeface="Alexandria SemiBold" pitchFamily="2" charset="-78"/>
              </a:rPr>
              <a:t>رسائل تسويقية مستهدفة</a:t>
            </a:r>
            <a:r>
              <a:rPr lang="ar-SA" sz="1700" dirty="0" smtClean="0">
                <a:latin typeface="Alexandria SemiBold" pitchFamily="2" charset="-78"/>
                <a:cs typeface="Alexandria SemiBold" pitchFamily="2" charset="-78"/>
              </a:rPr>
              <a:t> للتواصل مع الجمهور المستهدف، بهدف تعزيز العلاقات مع العملاء وزيادة المبيعات. تعتبر هذه الطريقة فعالة من حيث التكلفة المجانية وتساعد الشركات في الوصول إلى عملائها بطريقة </a:t>
            </a:r>
            <a:r>
              <a:rPr lang="ar-SA" sz="1700" dirty="0">
                <a:latin typeface="Alexandria SemiBold" pitchFamily="2" charset="-78"/>
                <a:cs typeface="Alexandria SemiBold" pitchFamily="2" charset="-78"/>
              </a:rPr>
              <a:t>مباشرة.</a:t>
            </a:r>
          </a:p>
          <a:p>
            <a:pPr algn="r" rtl="1">
              <a:lnSpc>
                <a:spcPct val="150000"/>
              </a:lnSpc>
            </a:pPr>
            <a:r>
              <a:rPr lang="ar-SA" dirty="0" smtClean="0">
                <a:solidFill>
                  <a:schemeClr val="accent1"/>
                </a:solidFill>
                <a:latin typeface="Alexandria SemiBold" pitchFamily="2" charset="-78"/>
                <a:cs typeface="Alexandria SemiBold" pitchFamily="2" charset="-78"/>
              </a:rPr>
              <a:t>وتعتمد استراتيجية التسويق عبر البريد الإلكتروني على</a:t>
            </a:r>
            <a:r>
              <a:rPr lang="ar-SA" dirty="0" smtClean="0">
                <a:latin typeface="Alexandria SemiBold" pitchFamily="2" charset="-78"/>
                <a:cs typeface="Alexandria SemiBold" pitchFamily="2" charset="-78"/>
              </a:rPr>
              <a:t>:</a:t>
            </a:r>
          </a:p>
          <a:p>
            <a:pPr marL="285750" indent="-285750" algn="r" rtl="1">
              <a:lnSpc>
                <a:spcPct val="150000"/>
              </a:lnSpc>
              <a:buFont typeface="Wingdings" panose="05000000000000000000" pitchFamily="2" charset="2"/>
              <a:buChar char="§"/>
            </a:pPr>
            <a:r>
              <a:rPr lang="ar-SA" dirty="0" smtClean="0">
                <a:solidFill>
                  <a:schemeClr val="accent2">
                    <a:lumMod val="75000"/>
                  </a:schemeClr>
                </a:solidFill>
                <a:latin typeface="Alexandria SemiBold" pitchFamily="2" charset="-78"/>
                <a:cs typeface="Alexandria SemiBold" pitchFamily="2" charset="-78"/>
              </a:rPr>
              <a:t>بناء </a:t>
            </a:r>
            <a:r>
              <a:rPr lang="ar-SA" dirty="0">
                <a:solidFill>
                  <a:schemeClr val="accent2">
                    <a:lumMod val="75000"/>
                  </a:schemeClr>
                </a:solidFill>
                <a:latin typeface="Alexandria SemiBold" pitchFamily="2" charset="-78"/>
                <a:cs typeface="Alexandria SemiBold" pitchFamily="2" charset="-78"/>
              </a:rPr>
              <a:t>قائمة البريد </a:t>
            </a:r>
            <a:r>
              <a:rPr lang="ar-SA" dirty="0" smtClean="0">
                <a:solidFill>
                  <a:schemeClr val="accent2">
                    <a:lumMod val="75000"/>
                  </a:schemeClr>
                </a:solidFill>
                <a:latin typeface="Alexandria SemiBold" pitchFamily="2" charset="-78"/>
                <a:cs typeface="Alexandria SemiBold" pitchFamily="2" charset="-78"/>
              </a:rPr>
              <a:t>الإلكتروني</a:t>
            </a:r>
            <a:r>
              <a:rPr lang="ar-SA"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يتم تجمع أسماء العملاء وعناوين </a:t>
            </a:r>
            <a:r>
              <a:rPr lang="ar-SA" sz="1700" dirty="0">
                <a:latin typeface="Alexandria SemiBold" pitchFamily="2" charset="-78"/>
                <a:cs typeface="Alexandria SemiBold" pitchFamily="2" charset="-78"/>
              </a:rPr>
              <a:t>البريد الإلكتروني من خلال نماذج الاشتراك، </a:t>
            </a:r>
            <a:r>
              <a:rPr lang="ar-SA" sz="1700" dirty="0" smtClean="0">
                <a:latin typeface="Alexandria SemiBold" pitchFamily="2" charset="-78"/>
                <a:cs typeface="Alexandria SemiBold" pitchFamily="2" charset="-78"/>
              </a:rPr>
              <a:t>أو العروض </a:t>
            </a:r>
            <a:r>
              <a:rPr lang="ar-SA" sz="1700" dirty="0">
                <a:latin typeface="Alexandria SemiBold" pitchFamily="2" charset="-78"/>
                <a:cs typeface="Alexandria SemiBold" pitchFamily="2" charset="-78"/>
              </a:rPr>
              <a:t>الترويجية، أو المحتوى </a:t>
            </a:r>
            <a:r>
              <a:rPr lang="ar-SA" sz="1700" dirty="0" smtClean="0">
                <a:latin typeface="Alexandria SemiBold" pitchFamily="2" charset="-78"/>
                <a:cs typeface="Alexandria SemiBold" pitchFamily="2" charset="-78"/>
              </a:rPr>
              <a:t>المجاني</a:t>
            </a:r>
            <a:r>
              <a:rPr lang="ar-SA" sz="1700" dirty="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 </a:t>
            </a:r>
          </a:p>
          <a:p>
            <a:pPr marL="285750" indent="-285750" algn="r" rtl="1">
              <a:lnSpc>
                <a:spcPct val="150000"/>
              </a:lnSpc>
              <a:buFont typeface="Wingdings" panose="05000000000000000000" pitchFamily="2" charset="2"/>
              <a:buChar char="§"/>
            </a:pPr>
            <a:r>
              <a:rPr lang="ar-SA" dirty="0">
                <a:solidFill>
                  <a:schemeClr val="accent2">
                    <a:lumMod val="75000"/>
                  </a:schemeClr>
                </a:solidFill>
                <a:latin typeface="Alexandria SemiBold" pitchFamily="2" charset="-78"/>
                <a:cs typeface="Alexandria SemiBold" pitchFamily="2" charset="-78"/>
              </a:rPr>
              <a:t>تقديم محتوى ذو قيمة</a:t>
            </a:r>
            <a:r>
              <a:rPr lang="ar-SA" sz="1600" dirty="0" smtClean="0">
                <a:latin typeface="Alexandria SemiBold" pitchFamily="2" charset="-78"/>
                <a:cs typeface="Alexandria SemiBold" pitchFamily="2" charset="-78"/>
              </a:rPr>
              <a:t>: </a:t>
            </a:r>
            <a:r>
              <a:rPr lang="ar-SA" sz="1700" dirty="0" smtClean="0">
                <a:latin typeface="Alexandria SemiBold" pitchFamily="2" charset="-78"/>
                <a:cs typeface="Alexandria SemiBold" pitchFamily="2" charset="-78"/>
              </a:rPr>
              <a:t>يجب أن تتضمن رسائل البريد الإلكتروني الترويجية على محتوى مفيد وجذاب.</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112884" y="1835952"/>
            <a:ext cx="3001313"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أنواع التسويق الرقمي</a:t>
            </a:r>
            <a:endParaRPr lang="ar-SA" b="1" dirty="0">
              <a:solidFill>
                <a:srgbClr val="002060"/>
              </a:solidFill>
              <a:latin typeface="Alexandria Black" pitchFamily="2" charset="-78"/>
              <a:cs typeface="Alexandria Black" pitchFamily="2" charset="-78"/>
            </a:endParaRPr>
          </a:p>
        </p:txBody>
      </p:sp>
      <p:pic>
        <p:nvPicPr>
          <p:cNvPr id="3" name="Picture 2"/>
          <p:cNvPicPr>
            <a:picLocks noChangeAspect="1"/>
          </p:cNvPicPr>
          <p:nvPr/>
        </p:nvPicPr>
        <p:blipFill>
          <a:blip r:embed="rId4"/>
          <a:stretch>
            <a:fillRect/>
          </a:stretch>
        </p:blipFill>
        <p:spPr>
          <a:xfrm>
            <a:off x="11795" y="2981184"/>
            <a:ext cx="1762125" cy="221861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8569783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15816" y="2431215"/>
            <a:ext cx="9273430" cy="3861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6702" y="154145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28512" y="160691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15816" y="18069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52421" y="2431215"/>
            <a:ext cx="9000220" cy="3831818"/>
          </a:xfrm>
          <a:prstGeom prst="rect">
            <a:avLst/>
          </a:prstGeom>
          <a:noFill/>
        </p:spPr>
        <p:txBody>
          <a:bodyPr wrap="square" rtlCol="0">
            <a:spAutoFit/>
          </a:bodyPr>
          <a:lstStyle/>
          <a:p>
            <a:pPr algn="r" rtl="1">
              <a:lnSpc>
                <a:spcPct val="150000"/>
              </a:lnSpc>
            </a:pPr>
            <a:r>
              <a:rPr lang="ar-SA" dirty="0" smtClean="0">
                <a:solidFill>
                  <a:schemeClr val="accent1"/>
                </a:solidFill>
                <a:latin typeface="Alexandria SemiBold" pitchFamily="2" charset="-78"/>
                <a:cs typeface="Alexandria SemiBold" pitchFamily="2" charset="-78"/>
              </a:rPr>
              <a:t>أهمية </a:t>
            </a:r>
            <a:r>
              <a:rPr lang="ar-SA" dirty="0">
                <a:solidFill>
                  <a:schemeClr val="accent1"/>
                </a:solidFill>
                <a:latin typeface="Alexandria SemiBold" pitchFamily="2" charset="-78"/>
                <a:cs typeface="Alexandria SemiBold" pitchFamily="2" charset="-78"/>
              </a:rPr>
              <a:t>التسويق بالبريد </a:t>
            </a:r>
            <a:r>
              <a:rPr lang="ar-SA" dirty="0" smtClean="0">
                <a:solidFill>
                  <a:schemeClr val="accent1"/>
                </a:solidFill>
                <a:latin typeface="Alexandria SemiBold" pitchFamily="2" charset="-78"/>
                <a:cs typeface="Alexandria SemiBold" pitchFamily="2" charset="-78"/>
              </a:rPr>
              <a:t>الإلكتروني:</a:t>
            </a:r>
          </a:p>
          <a:p>
            <a:pPr marL="34290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زيادة </a:t>
            </a:r>
            <a:r>
              <a:rPr lang="ar-SA" dirty="0">
                <a:solidFill>
                  <a:schemeClr val="accent2">
                    <a:lumMod val="75000"/>
                  </a:schemeClr>
                </a:solidFill>
                <a:latin typeface="Alexandria SemiBold" pitchFamily="2" charset="-78"/>
                <a:cs typeface="Alexandria SemiBold" pitchFamily="2" charset="-78"/>
              </a:rPr>
              <a:t>الوعي بالعلامة التجارية: </a:t>
            </a:r>
            <a:r>
              <a:rPr lang="ar-SA" dirty="0">
                <a:latin typeface="Alexandria SemiBold" pitchFamily="2" charset="-78"/>
                <a:cs typeface="Alexandria SemiBold" pitchFamily="2" charset="-78"/>
              </a:rPr>
              <a:t>يتيح البريد الإلكتروني للعلامات التجارية الحفاظ على تواصل مستمر مع العملاء، مما يعزز من الوعي بالعلامة التجارية.</a:t>
            </a:r>
          </a:p>
          <a:p>
            <a:pPr marL="342900" indent="-342900" algn="r" rtl="1">
              <a:lnSpc>
                <a:spcPct val="150000"/>
              </a:lnSpc>
              <a:buFont typeface="+mj-lt"/>
              <a:buAutoNum type="arabicPeriod"/>
            </a:pPr>
            <a:r>
              <a:rPr lang="ar-SA" dirty="0">
                <a:solidFill>
                  <a:schemeClr val="accent2">
                    <a:lumMod val="75000"/>
                  </a:schemeClr>
                </a:solidFill>
                <a:latin typeface="Alexandria SemiBold" pitchFamily="2" charset="-78"/>
                <a:cs typeface="Alexandria SemiBold" pitchFamily="2" charset="-78"/>
              </a:rPr>
              <a:t>تخصيص الرسائل: </a:t>
            </a:r>
            <a:r>
              <a:rPr lang="ar-SA" dirty="0">
                <a:latin typeface="Alexandria SemiBold" pitchFamily="2" charset="-78"/>
                <a:cs typeface="Alexandria SemiBold" pitchFamily="2" charset="-78"/>
              </a:rPr>
              <a:t>يمكن تخصيص الرسائل </a:t>
            </a:r>
            <a:r>
              <a:rPr lang="ar-SA" dirty="0" smtClean="0">
                <a:latin typeface="Alexandria SemiBold" pitchFamily="2" charset="-78"/>
                <a:cs typeface="Alexandria SemiBold" pitchFamily="2" charset="-78"/>
              </a:rPr>
              <a:t>بناءً </a:t>
            </a:r>
            <a:r>
              <a:rPr lang="ar-SA" dirty="0">
                <a:latin typeface="Alexandria SemiBold" pitchFamily="2" charset="-78"/>
                <a:cs typeface="Alexandria SemiBold" pitchFamily="2" charset="-78"/>
              </a:rPr>
              <a:t>على اهتمامات وسلوكيات العملاء، مما يزيد من فعالية التفاعل.</a:t>
            </a:r>
          </a:p>
          <a:p>
            <a:pPr marL="342900" indent="-342900" algn="r" rtl="1">
              <a:lnSpc>
                <a:spcPct val="150000"/>
              </a:lnSpc>
              <a:buFont typeface="+mj-lt"/>
              <a:buAutoNum type="arabicPeriod" startAt="3"/>
            </a:pPr>
            <a:r>
              <a:rPr lang="ar-SA" dirty="0" smtClean="0">
                <a:solidFill>
                  <a:schemeClr val="accent2">
                    <a:lumMod val="75000"/>
                  </a:schemeClr>
                </a:solidFill>
                <a:latin typeface="Alexandria SemiBold" pitchFamily="2" charset="-78"/>
                <a:cs typeface="Alexandria SemiBold" pitchFamily="2" charset="-78"/>
              </a:rPr>
              <a:t>تحقيق </a:t>
            </a:r>
            <a:r>
              <a:rPr lang="ar-SA" dirty="0">
                <a:solidFill>
                  <a:schemeClr val="accent2">
                    <a:lumMod val="75000"/>
                  </a:schemeClr>
                </a:solidFill>
                <a:latin typeface="Alexandria SemiBold" pitchFamily="2" charset="-78"/>
                <a:cs typeface="Alexandria SemiBold" pitchFamily="2" charset="-78"/>
              </a:rPr>
              <a:t>معدلات تحويل عالية</a:t>
            </a:r>
            <a:r>
              <a:rPr lang="ar-SA" dirty="0" smtClean="0">
                <a:latin typeface="Alexandria SemiBold" pitchFamily="2" charset="-78"/>
                <a:cs typeface="Alexandria SemiBold" pitchFamily="2" charset="-78"/>
              </a:rPr>
              <a:t>: يعتبر </a:t>
            </a:r>
            <a:r>
              <a:rPr lang="ar-SA" dirty="0">
                <a:latin typeface="Alexandria SemiBold" pitchFamily="2" charset="-78"/>
                <a:cs typeface="Alexandria SemiBold" pitchFamily="2" charset="-78"/>
              </a:rPr>
              <a:t>التسويق بالبريد الإلكتروني من أكثر القنوات فعالية في تحقيق المبيعات، حيث يمكن أن يكون له تأثير كبير على قرارات الشراء.</a:t>
            </a:r>
          </a:p>
          <a:p>
            <a:pPr marL="342900" indent="-342900" algn="r" rtl="1">
              <a:lnSpc>
                <a:spcPct val="150000"/>
              </a:lnSpc>
              <a:buFont typeface="+mj-lt"/>
              <a:buAutoNum type="arabicPeriod" startAt="3"/>
            </a:pPr>
            <a:r>
              <a:rPr lang="ar-SA" dirty="0">
                <a:solidFill>
                  <a:schemeClr val="accent2">
                    <a:lumMod val="75000"/>
                  </a:schemeClr>
                </a:solidFill>
                <a:latin typeface="Alexandria SemiBold" pitchFamily="2" charset="-78"/>
                <a:cs typeface="Alexandria SemiBold" pitchFamily="2" charset="-78"/>
              </a:rPr>
              <a:t>تحليل الأداء: </a:t>
            </a:r>
            <a:r>
              <a:rPr lang="ar-SA" dirty="0">
                <a:latin typeface="Alexandria SemiBold" pitchFamily="2" charset="-78"/>
                <a:cs typeface="Alexandria SemiBold" pitchFamily="2" charset="-78"/>
              </a:rPr>
              <a:t>يوفر أدوات تحليلية لمراقبة أداء الحملات، مثل معدلات </a:t>
            </a:r>
            <a:r>
              <a:rPr lang="ar-SA" dirty="0" smtClean="0">
                <a:latin typeface="Alexandria SemiBold" pitchFamily="2" charset="-78"/>
                <a:cs typeface="Alexandria SemiBold" pitchFamily="2" charset="-78"/>
              </a:rPr>
              <a:t>فتح الرسائل </a:t>
            </a:r>
            <a:r>
              <a:rPr lang="ar-SA" dirty="0">
                <a:latin typeface="Alexandria SemiBold" pitchFamily="2" charset="-78"/>
                <a:cs typeface="Alexandria SemiBold" pitchFamily="2" charset="-78"/>
              </a:rPr>
              <a:t>والنقر، مما يساعد في تحسين الاستراتيجيات </a:t>
            </a:r>
            <a:r>
              <a:rPr lang="ar-SA" dirty="0" smtClean="0">
                <a:latin typeface="Alexandria SemiBold" pitchFamily="2" charset="-78"/>
                <a:cs typeface="Alexandria SemiBold" pitchFamily="2" charset="-78"/>
              </a:rPr>
              <a:t>المستقبلية.</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1" name="Picture 10"/>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l="84291" r="2164" b="72736"/>
          <a:stretch/>
        </p:blipFill>
        <p:spPr>
          <a:xfrm>
            <a:off x="-109182" y="3042309"/>
            <a:ext cx="2161603" cy="2447435"/>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112883" y="1835952"/>
            <a:ext cx="3779235"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3- التسويق بالبريد الإلكتروني</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16883004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15816" y="2431215"/>
            <a:ext cx="9273430" cy="36693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6702" y="154145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28512" y="160691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15816" y="18069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767266" y="2577237"/>
            <a:ext cx="6185968" cy="3416320"/>
          </a:xfrm>
          <a:prstGeom prst="rect">
            <a:avLst/>
          </a:prstGeom>
          <a:noFill/>
        </p:spPr>
        <p:txBody>
          <a:bodyPr wrap="square" rtlCol="0">
            <a:spAutoFit/>
          </a:bodyPr>
          <a:lstStyle/>
          <a:p>
            <a:pPr algn="r" rtl="1">
              <a:lnSpc>
                <a:spcPct val="150000"/>
              </a:lnSpc>
            </a:pPr>
            <a:r>
              <a:rPr lang="ar-SA" dirty="0" smtClean="0">
                <a:solidFill>
                  <a:schemeClr val="accent1"/>
                </a:solidFill>
                <a:latin typeface="Alexandria SemiBold" pitchFamily="2" charset="-78"/>
                <a:cs typeface="Alexandria SemiBold" pitchFamily="2" charset="-78"/>
              </a:rPr>
              <a:t>أنواع </a:t>
            </a:r>
            <a:r>
              <a:rPr lang="ar-SA" dirty="0">
                <a:solidFill>
                  <a:schemeClr val="accent1"/>
                </a:solidFill>
                <a:latin typeface="Alexandria SemiBold" pitchFamily="2" charset="-78"/>
                <a:cs typeface="Alexandria SemiBold" pitchFamily="2" charset="-78"/>
              </a:rPr>
              <a:t>التسويق بالبريد </a:t>
            </a:r>
            <a:r>
              <a:rPr lang="ar-SA" dirty="0" smtClean="0">
                <a:solidFill>
                  <a:schemeClr val="accent1"/>
                </a:solidFill>
                <a:latin typeface="Alexandria SemiBold" pitchFamily="2" charset="-78"/>
                <a:cs typeface="Alexandria SemiBold" pitchFamily="2" charset="-78"/>
              </a:rPr>
              <a:t>الإلكتروني:</a:t>
            </a:r>
          </a:p>
          <a:p>
            <a:pPr marL="342900" lvl="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رسائل </a:t>
            </a:r>
            <a:r>
              <a:rPr lang="ar-SA" dirty="0">
                <a:solidFill>
                  <a:schemeClr val="accent2">
                    <a:lumMod val="75000"/>
                  </a:schemeClr>
                </a:solidFill>
                <a:latin typeface="Alexandria SemiBold" pitchFamily="2" charset="-78"/>
                <a:cs typeface="Alexandria SemiBold" pitchFamily="2" charset="-78"/>
              </a:rPr>
              <a:t>البريد الإلكتروني </a:t>
            </a:r>
            <a:r>
              <a:rPr lang="ar-SA" dirty="0" smtClean="0">
                <a:solidFill>
                  <a:schemeClr val="accent2">
                    <a:lumMod val="75000"/>
                  </a:schemeClr>
                </a:solidFill>
                <a:latin typeface="Alexandria SemiBold" pitchFamily="2" charset="-78"/>
                <a:cs typeface="Alexandria SemiBold" pitchFamily="2" charset="-78"/>
              </a:rPr>
              <a:t>الترويجية: </a:t>
            </a:r>
            <a:r>
              <a:rPr lang="ar-SA" dirty="0">
                <a:latin typeface="Alexandria SemiBold" pitchFamily="2" charset="-78"/>
                <a:cs typeface="Alexandria SemiBold" pitchFamily="2" charset="-78"/>
              </a:rPr>
              <a:t>تُستخدم لإعلان العروض الخاصة، الخصومات، أو المنتجات الجديدة. تهدف إلى جذب انتباه العملاء وتحفيزهم على اتخاذ إجراء معين، مثل الشراء أو التسجيل</a:t>
            </a:r>
            <a:r>
              <a:rPr lang="en-US" dirty="0">
                <a:latin typeface="Alexandria SemiBold" pitchFamily="2" charset="-78"/>
                <a:cs typeface="Alexandria SemiBold" pitchFamily="2" charset="-78"/>
              </a:rPr>
              <a:t>.</a:t>
            </a:r>
          </a:p>
          <a:p>
            <a:pPr marL="342900" indent="-342900" algn="r" rtl="1">
              <a:lnSpc>
                <a:spcPct val="150000"/>
              </a:lnSpc>
              <a:buFont typeface="+mj-lt"/>
              <a:buAutoNum type="arabicPeriod"/>
            </a:pPr>
            <a:r>
              <a:rPr lang="ar-SA" dirty="0" smtClean="0">
                <a:solidFill>
                  <a:schemeClr val="accent2">
                    <a:lumMod val="75000"/>
                  </a:schemeClr>
                </a:solidFill>
                <a:latin typeface="Alexandria SemiBold" pitchFamily="2" charset="-78"/>
                <a:cs typeface="Alexandria SemiBold" pitchFamily="2" charset="-78"/>
              </a:rPr>
              <a:t>النشرات </a:t>
            </a:r>
            <a:r>
              <a:rPr lang="ar-SA" dirty="0">
                <a:solidFill>
                  <a:schemeClr val="accent2">
                    <a:lumMod val="75000"/>
                  </a:schemeClr>
                </a:solidFill>
                <a:latin typeface="Alexandria SemiBold" pitchFamily="2" charset="-78"/>
                <a:cs typeface="Alexandria SemiBold" pitchFamily="2" charset="-78"/>
              </a:rPr>
              <a:t>الإخبارية: </a:t>
            </a:r>
            <a:r>
              <a:rPr lang="ar-SA" dirty="0">
                <a:latin typeface="Alexandria SemiBold" pitchFamily="2" charset="-78"/>
                <a:cs typeface="Alexandria SemiBold" pitchFamily="2" charset="-78"/>
              </a:rPr>
              <a:t>تُستخدم لإطلاع العملاء على آخر الأخبار والمستجدات المتعلقة بالعلامة التجارية، مثل العروض الخاصة، الأخبار، أو النصائح المفيدة</a:t>
            </a:r>
            <a:r>
              <a:rPr lang="ar-SA" dirty="0" smtClean="0">
                <a:latin typeface="Alexandria SemiBold" pitchFamily="2" charset="-78"/>
                <a:cs typeface="Alexandria SemiBold" pitchFamily="2" charset="-78"/>
              </a:rPr>
              <a:t>.</a:t>
            </a:r>
            <a:endParaRPr lang="ar-SA"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112883" y="1835952"/>
            <a:ext cx="3779235"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3- التسويق بالبريد الإلكتروني</a:t>
            </a:r>
            <a:endParaRPr lang="ar-SA" b="1" dirty="0">
              <a:solidFill>
                <a:srgbClr val="002060"/>
              </a:solidFill>
              <a:latin typeface="Alexandria Black" pitchFamily="2" charset="-78"/>
              <a:cs typeface="Alexandria Black" pitchFamily="2" charset="-78"/>
            </a:endParaRPr>
          </a:p>
        </p:txBody>
      </p:sp>
      <p:pic>
        <p:nvPicPr>
          <p:cNvPr id="2" name="Picture 1"/>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30594" y="2896789"/>
            <a:ext cx="4836079" cy="1388608"/>
          </a:xfrm>
          <a:prstGeom prst="rect">
            <a:avLst/>
          </a:prstGeom>
          <a:ln>
            <a:noFill/>
          </a:ln>
          <a:effectLst>
            <a:outerShdw blurRad="292100" dist="139700" dir="2700000" algn="tl" rotWithShape="0">
              <a:srgbClr val="333333">
                <a:alpha val="65000"/>
              </a:srgbClr>
            </a:outerShdw>
          </a:effectLst>
        </p:spPr>
      </p:pic>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008" y="5730922"/>
            <a:ext cx="4839665" cy="1117930"/>
          </a:xfrm>
          <a:prstGeom prst="rect">
            <a:avLst/>
          </a:prstGeom>
          <a:ln>
            <a:noFill/>
          </a:ln>
          <a:effectLst>
            <a:outerShdw blurRad="292100" dist="139700" dir="2700000" algn="tl" rotWithShape="0">
              <a:srgbClr val="333333">
                <a:alpha val="65000"/>
              </a:srgbClr>
            </a:outerShdw>
          </a:effectLst>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7008" y="4384407"/>
            <a:ext cx="4839665" cy="11964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17735646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915816" y="2431215"/>
            <a:ext cx="9273430" cy="38614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6702" y="154145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28512" y="160691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15816" y="18069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27172" y="2627360"/>
            <a:ext cx="9000220" cy="3716402"/>
          </a:xfrm>
          <a:prstGeom prst="rect">
            <a:avLst/>
          </a:prstGeom>
          <a:noFill/>
        </p:spPr>
        <p:txBody>
          <a:bodyPr wrap="square" rtlCol="0">
            <a:spAutoFit/>
          </a:bodyPr>
          <a:lstStyle/>
          <a:p>
            <a:pPr marL="342900" indent="-342900" algn="r" rtl="1">
              <a:buFont typeface="+mj-lt"/>
              <a:buAutoNum type="arabicPeriod" startAt="4"/>
            </a:pPr>
            <a:r>
              <a:rPr lang="ar-SA" dirty="0" smtClean="0">
                <a:solidFill>
                  <a:srgbClr val="C00000"/>
                </a:solidFill>
                <a:latin typeface="Alexandria SemiBold" pitchFamily="2" charset="-78"/>
                <a:cs typeface="Alexandria SemiBold" pitchFamily="2" charset="-78"/>
              </a:rPr>
              <a:t>التسويق بالمحتوى </a:t>
            </a:r>
            <a:r>
              <a:rPr lang="en-US" dirty="0" smtClean="0">
                <a:latin typeface="Alexandria SemiBold" pitchFamily="2" charset="-78"/>
                <a:cs typeface="Alexandria SemiBold" pitchFamily="2" charset="-78"/>
              </a:rPr>
              <a:t>Content Marketing</a:t>
            </a:r>
            <a:r>
              <a:rPr lang="ar-SA" dirty="0" smtClean="0">
                <a:latin typeface="Alexandria SemiBold" pitchFamily="2" charset="-78"/>
                <a:cs typeface="Alexandria SemiBold" pitchFamily="2" charset="-78"/>
              </a:rPr>
              <a:t>:</a:t>
            </a:r>
          </a:p>
          <a:p>
            <a:pPr algn="just" rtl="1">
              <a:lnSpc>
                <a:spcPct val="150000"/>
              </a:lnSpc>
            </a:pP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هو </a:t>
            </a:r>
            <a:r>
              <a:rPr lang="ar-EG" dirty="0">
                <a:latin typeface="Alexandria SemiBold" pitchFamily="2" charset="-78"/>
                <a:cs typeface="Alexandria SemiBold" pitchFamily="2" charset="-78"/>
              </a:rPr>
              <a:t>استراتيجية </a:t>
            </a:r>
            <a:r>
              <a:rPr lang="ar-EG" dirty="0" smtClean="0">
                <a:latin typeface="Alexandria SemiBold" pitchFamily="2" charset="-78"/>
                <a:cs typeface="Alexandria SemiBold" pitchFamily="2" charset="-78"/>
              </a:rPr>
              <a:t>تسويق</a:t>
            </a:r>
            <a:r>
              <a:rPr lang="ar-SA" dirty="0" smtClean="0">
                <a:latin typeface="Alexandria SemiBold" pitchFamily="2" charset="-78"/>
                <a:cs typeface="Alexandria SemiBold" pitchFamily="2" charset="-78"/>
              </a:rPr>
              <a:t>ية</a:t>
            </a:r>
            <a:r>
              <a:rPr lang="ar-EG" dirty="0" smtClean="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تركز على </a:t>
            </a:r>
            <a:r>
              <a:rPr lang="ar-EG" dirty="0" smtClean="0">
                <a:latin typeface="Alexandria SemiBold" pitchFamily="2" charset="-78"/>
                <a:cs typeface="Alexandria SemiBold" pitchFamily="2" charset="-78"/>
              </a:rPr>
              <a:t>إنشاء </a:t>
            </a:r>
            <a:r>
              <a:rPr lang="ar-EG" dirty="0">
                <a:latin typeface="Alexandria SemiBold" pitchFamily="2" charset="-78"/>
                <a:cs typeface="Alexandria SemiBold" pitchFamily="2" charset="-78"/>
              </a:rPr>
              <a:t>وتوزيع محتوى قيم وجذاب عبر الوسائط </a:t>
            </a:r>
            <a:r>
              <a:rPr lang="ar-EG" dirty="0" smtClean="0">
                <a:latin typeface="Alexandria SemiBold" pitchFamily="2" charset="-78"/>
                <a:cs typeface="Alexandria SemiBold" pitchFamily="2" charset="-78"/>
              </a:rPr>
              <a:t>الرقمية</a:t>
            </a:r>
            <a:r>
              <a:rPr lang="ar-SA" dirty="0" smtClean="0">
                <a:latin typeface="Alexandria SemiBold" pitchFamily="2" charset="-78"/>
                <a:cs typeface="Alexandria SemiBold" pitchFamily="2" charset="-78"/>
              </a:rPr>
              <a:t> سواء كانت </a:t>
            </a:r>
            <a:r>
              <a:rPr lang="ar-EG" dirty="0" smtClean="0">
                <a:latin typeface="Alexandria SemiBold" pitchFamily="2" charset="-78"/>
                <a:cs typeface="Alexandria SemiBold" pitchFamily="2" charset="-78"/>
              </a:rPr>
              <a:t>مقالات</a:t>
            </a:r>
            <a:r>
              <a:rPr lang="ar-EG" dirty="0">
                <a:latin typeface="Alexandria SemiBold" pitchFamily="2" charset="-78"/>
                <a:cs typeface="Alexandria SemiBold" pitchFamily="2" charset="-78"/>
              </a:rPr>
              <a:t>، تدوينات، فيديوهات، صور، إنفوجرافيك، بودكاست</a:t>
            </a:r>
            <a:r>
              <a:rPr lang="ar-EG" dirty="0" smtClean="0">
                <a:latin typeface="Alexandria SemiBold" pitchFamily="2" charset="-78"/>
                <a:cs typeface="Alexandria SemiBold" pitchFamily="2" charset="-78"/>
              </a:rPr>
              <a:t>،</a:t>
            </a:r>
            <a:r>
              <a:rPr lang="ar-SA" dirty="0" smtClean="0">
                <a:latin typeface="Alexandria SemiBold" pitchFamily="2" charset="-78"/>
                <a:cs typeface="Alexandria SemiBold" pitchFamily="2" charset="-78"/>
              </a:rPr>
              <a:t> بهدف </a:t>
            </a:r>
            <a:r>
              <a:rPr lang="ar-EG" dirty="0" smtClean="0">
                <a:latin typeface="Alexandria SemiBold" pitchFamily="2" charset="-78"/>
                <a:cs typeface="Alexandria SemiBold" pitchFamily="2" charset="-78"/>
              </a:rPr>
              <a:t>جذب و</a:t>
            </a:r>
            <a:r>
              <a:rPr lang="ar-SA" dirty="0" smtClean="0">
                <a:latin typeface="Alexandria SemiBold" pitchFamily="2" charset="-78"/>
                <a:cs typeface="Alexandria SemiBold" pitchFamily="2" charset="-78"/>
              </a:rPr>
              <a:t>تفاعل</a:t>
            </a:r>
            <a:r>
              <a:rPr lang="ar-EG" dirty="0" smtClean="0">
                <a:latin typeface="Alexandria SemiBold" pitchFamily="2" charset="-78"/>
                <a:cs typeface="Alexandria SemiBold" pitchFamily="2" charset="-78"/>
              </a:rPr>
              <a:t> الجمهور المستهدف</a:t>
            </a:r>
            <a:r>
              <a:rPr lang="ar-SA" dirty="0" smtClean="0">
                <a:latin typeface="Alexandria SemiBold" pitchFamily="2" charset="-78"/>
                <a:cs typeface="Alexandria SemiBold" pitchFamily="2" charset="-78"/>
              </a:rPr>
              <a:t>، وبناء </a:t>
            </a:r>
            <a:r>
              <a:rPr lang="ar-SA" dirty="0">
                <a:latin typeface="Alexandria SemiBold" pitchFamily="2" charset="-78"/>
                <a:cs typeface="Alexandria SemiBold" pitchFamily="2" charset="-78"/>
              </a:rPr>
              <a:t>علاقات قوية مع العملاء من خلال تقديم معلومات مفيدة وملهمة، مما يعزز الوعي بالعلامة التجارية ويزيد من المبيعات</a:t>
            </a:r>
            <a:r>
              <a:rPr lang="ar-SA" dirty="0" smtClean="0">
                <a:latin typeface="Alexandria SemiBold" pitchFamily="2" charset="-78"/>
                <a:cs typeface="Alexandria SemiBold" pitchFamily="2" charset="-78"/>
              </a:rPr>
              <a:t>.</a:t>
            </a:r>
          </a:p>
          <a:p>
            <a:pPr algn="just" rtl="1">
              <a:lnSpc>
                <a:spcPct val="150000"/>
              </a:lnSpc>
            </a:pPr>
            <a:endParaRPr lang="ar-SA" sz="100" dirty="0">
              <a:latin typeface="Alexandria SemiBold" pitchFamily="2" charset="-78"/>
              <a:cs typeface="Alexandria SemiBold" pitchFamily="2" charset="-78"/>
            </a:endParaRPr>
          </a:p>
          <a:p>
            <a:pPr algn="r" rtl="1">
              <a:lnSpc>
                <a:spcPct val="150000"/>
              </a:lnSpc>
            </a:pPr>
            <a:r>
              <a:rPr lang="ar-EG" dirty="0">
                <a:solidFill>
                  <a:srgbClr val="0070C0"/>
                </a:solidFill>
                <a:latin typeface="Alexandria SemiBold" pitchFamily="2" charset="-78"/>
                <a:cs typeface="Alexandria SemiBold" pitchFamily="2" charset="-78"/>
              </a:rPr>
              <a:t>التسويق بالمحتوى الرقمي يختلف جوهريًا عن المحتوى </a:t>
            </a:r>
            <a:r>
              <a:rPr lang="ar-EG" dirty="0" smtClean="0">
                <a:solidFill>
                  <a:srgbClr val="0070C0"/>
                </a:solidFill>
                <a:latin typeface="Alexandria SemiBold" pitchFamily="2" charset="-78"/>
                <a:cs typeface="Alexandria SemiBold" pitchFamily="2" charset="-78"/>
              </a:rPr>
              <a:t>البيعي</a:t>
            </a:r>
            <a:r>
              <a:rPr lang="ar-SA" dirty="0">
                <a:latin typeface="Alexandria SemiBold" pitchFamily="2" charset="-78"/>
                <a:cs typeface="Alexandria SemiBold" pitchFamily="2" charset="-78"/>
              </a:rPr>
              <a:t>:</a:t>
            </a:r>
            <a:r>
              <a:rPr lang="ar-EG" dirty="0" smtClean="0">
                <a:latin typeface="Alexandria SemiBold" pitchFamily="2" charset="-78"/>
                <a:cs typeface="Alexandria SemiBold" pitchFamily="2" charset="-78"/>
              </a:rPr>
              <a:t> ف</a:t>
            </a:r>
            <a:r>
              <a:rPr lang="ar-SA" dirty="0" smtClean="0">
                <a:latin typeface="Alexandria SemiBold" pitchFamily="2" charset="-78"/>
                <a:cs typeface="Alexandria SemiBold" pitchFamily="2" charset="-78"/>
              </a:rPr>
              <a:t>يعتمد</a:t>
            </a:r>
            <a:r>
              <a:rPr lang="ar-EG" dirty="0" smtClean="0">
                <a:latin typeface="Alexandria SemiBold" pitchFamily="2" charset="-78"/>
                <a:cs typeface="Alexandria SemiBold" pitchFamily="2" charset="-78"/>
              </a:rPr>
              <a:t> </a:t>
            </a:r>
            <a:r>
              <a:rPr lang="ar-EG" u="sng" dirty="0">
                <a:latin typeface="Alexandria SemiBold" pitchFamily="2" charset="-78"/>
                <a:cs typeface="Alexandria SemiBold" pitchFamily="2" charset="-78"/>
              </a:rPr>
              <a:t>المحتوى </a:t>
            </a:r>
            <a:r>
              <a:rPr lang="ar-EG" u="sng" dirty="0" smtClean="0">
                <a:latin typeface="Alexandria SemiBold" pitchFamily="2" charset="-78"/>
                <a:cs typeface="Alexandria SemiBold" pitchFamily="2" charset="-78"/>
              </a:rPr>
              <a:t>البيعي</a:t>
            </a:r>
            <a:r>
              <a:rPr lang="ar-SA" u="sng" dirty="0">
                <a:latin typeface="Alexandria SemiBold" pitchFamily="2" charset="-78"/>
                <a:cs typeface="Alexandria SemiBold" pitchFamily="2" charset="-78"/>
              </a:rPr>
              <a:t> </a:t>
            </a:r>
            <a:r>
              <a:rPr lang="ar-SA" dirty="0" smtClean="0">
                <a:latin typeface="Alexandria SemiBold" pitchFamily="2" charset="-78"/>
                <a:cs typeface="Alexandria SemiBold" pitchFamily="2" charset="-78"/>
              </a:rPr>
              <a:t>على</a:t>
            </a:r>
            <a:r>
              <a:rPr lang="ar-EG" dirty="0" smtClean="0">
                <a:latin typeface="Alexandria SemiBold" pitchFamily="2" charset="-78"/>
                <a:cs typeface="Alexandria SemiBold" pitchFamily="2" charset="-78"/>
              </a:rPr>
              <a:t> تقديم </a:t>
            </a:r>
            <a:r>
              <a:rPr lang="ar-EG" dirty="0">
                <a:latin typeface="Alexandria SemiBold" pitchFamily="2" charset="-78"/>
                <a:cs typeface="Alexandria SemiBold" pitchFamily="2" charset="-78"/>
              </a:rPr>
              <a:t>نصوص قصيرة تروج لمنتج معين، مدعومة بمواد </a:t>
            </a:r>
            <a:r>
              <a:rPr lang="ar-EG" dirty="0" smtClean="0">
                <a:latin typeface="Alexandria SemiBold" pitchFamily="2" charset="-78"/>
                <a:cs typeface="Alexandria SemiBold" pitchFamily="2" charset="-78"/>
              </a:rPr>
              <a:t>ترويجية</a:t>
            </a: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مثل </a:t>
            </a:r>
            <a:r>
              <a:rPr lang="ar-EG" dirty="0">
                <a:latin typeface="Alexandria SemiBold" pitchFamily="2" charset="-78"/>
                <a:cs typeface="Alexandria SemiBold" pitchFamily="2" charset="-78"/>
              </a:rPr>
              <a:t>مقاطع فيديو أو صور </a:t>
            </a:r>
            <a:r>
              <a:rPr lang="ar-EG" dirty="0" smtClean="0">
                <a:latin typeface="Alexandria SemiBold" pitchFamily="2" charset="-78"/>
                <a:cs typeface="Alexandria SemiBold" pitchFamily="2" charset="-78"/>
              </a:rPr>
              <a:t>إعلانية </a:t>
            </a:r>
            <a:r>
              <a:rPr lang="ar-EG" dirty="0">
                <a:latin typeface="Alexandria SemiBold" pitchFamily="2" charset="-78"/>
                <a:cs typeface="Alexandria SemiBold" pitchFamily="2" charset="-78"/>
              </a:rPr>
              <a:t>بهدف البيع المباشر. </a:t>
            </a:r>
            <a:r>
              <a:rPr lang="ar-SA" dirty="0" smtClean="0">
                <a:latin typeface="Alexandria SemiBold" pitchFamily="2" charset="-78"/>
                <a:cs typeface="Alexandria SemiBold" pitchFamily="2" charset="-78"/>
              </a:rPr>
              <a:t>و</a:t>
            </a:r>
            <a:r>
              <a:rPr lang="ar-EG" dirty="0" smtClean="0">
                <a:latin typeface="Alexandria SemiBold" pitchFamily="2" charset="-78"/>
                <a:cs typeface="Alexandria SemiBold" pitchFamily="2" charset="-78"/>
              </a:rPr>
              <a:t>تركز </a:t>
            </a:r>
            <a:r>
              <a:rPr lang="ar-EG" dirty="0">
                <a:latin typeface="Alexandria SemiBold" pitchFamily="2" charset="-78"/>
                <a:cs typeface="Alexandria SemiBold" pitchFamily="2" charset="-78"/>
              </a:rPr>
              <a:t>هذه النصوص على إبراز المزايا التنافسية للمنتج بشكل مباشر ومركز</a:t>
            </a:r>
            <a:r>
              <a:rPr lang="ar-EG" dirty="0" smtClean="0">
                <a:latin typeface="Alexandria SemiBold" pitchFamily="2" charset="-78"/>
                <a:cs typeface="Alexandria SemiBold" pitchFamily="2" charset="-78"/>
              </a:rPr>
              <a:t>.</a:t>
            </a:r>
            <a:endParaRPr lang="ar-EG"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112884" y="1835952"/>
            <a:ext cx="2742006"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أنواع التسويق الرقمي</a:t>
            </a:r>
            <a:endParaRPr lang="ar-SA" b="1" dirty="0">
              <a:solidFill>
                <a:srgbClr val="002060"/>
              </a:solidFill>
              <a:latin typeface="Alexandria Black" pitchFamily="2" charset="-78"/>
              <a:cs typeface="Alexandria Black" pitchFamily="2" charset="-78"/>
            </a:endParaRPr>
          </a:p>
        </p:txBody>
      </p:sp>
      <p:pic>
        <p:nvPicPr>
          <p:cNvPr id="12" name="Content Placeholder 5" descr="A clipboard with graphics and graphs&#10;&#10;Description automatically generated">
            <a:extLst>
              <a:ext uri="{FF2B5EF4-FFF2-40B4-BE49-F238E27FC236}">
                <a16:creationId xmlns:a16="http://schemas.microsoft.com/office/drawing/2014/main" id="{FF59AAD1-F6D3-B97A-3AA9-8D9CF80B993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3251" y="3154490"/>
            <a:ext cx="2064745" cy="2064745"/>
          </a:xfrm>
          <a:prstGeom prst="rect">
            <a:avLst/>
          </a:prstGeom>
        </p:spPr>
      </p:pic>
    </p:spTree>
    <p:extLst>
      <p:ext uri="{BB962C8B-B14F-4D97-AF65-F5344CB8AC3E}">
        <p14:creationId xmlns:p14="http://schemas.microsoft.com/office/powerpoint/2010/main" val="264550672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868639" y="2443923"/>
            <a:ext cx="9023376" cy="36147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696702" y="154145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828512" y="1606915"/>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915816" y="18069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33514" y="2707451"/>
            <a:ext cx="8693625" cy="3185487"/>
          </a:xfrm>
          <a:prstGeom prst="rect">
            <a:avLst/>
          </a:prstGeom>
          <a:noFill/>
        </p:spPr>
        <p:txBody>
          <a:bodyPr wrap="square" rtlCol="0">
            <a:spAutoFit/>
          </a:bodyPr>
          <a:lstStyle/>
          <a:p>
            <a:pPr algn="r" rtl="1"/>
            <a:endParaRPr lang="ar-SA" sz="300" dirty="0" smtClean="0">
              <a:latin typeface="Alexandria SemiBold" pitchFamily="2" charset="-78"/>
              <a:cs typeface="Alexandria SemiBold" pitchFamily="2" charset="-78"/>
            </a:endParaRPr>
          </a:p>
          <a:p>
            <a:pPr algn="r" rtl="1">
              <a:lnSpc>
                <a:spcPct val="150000"/>
              </a:lnSpc>
            </a:pPr>
            <a:r>
              <a:rPr lang="ar-EG" dirty="0">
                <a:latin typeface="Alexandria SemiBold" pitchFamily="2" charset="-78"/>
                <a:cs typeface="Alexandria SemiBold" pitchFamily="2" charset="-78"/>
              </a:rPr>
              <a:t>أما</a:t>
            </a:r>
            <a:r>
              <a:rPr lang="ar-EG" dirty="0">
                <a:latin typeface="Alexandria Medium" pitchFamily="2" charset="-78"/>
                <a:cs typeface="Alexandria Medium" pitchFamily="2" charset="-78"/>
              </a:rPr>
              <a:t> </a:t>
            </a:r>
            <a:r>
              <a:rPr lang="ar-EG" dirty="0">
                <a:latin typeface="Alexandria SemiBold" pitchFamily="2" charset="-78"/>
                <a:cs typeface="Alexandria SemiBold" pitchFamily="2" charset="-78"/>
              </a:rPr>
              <a:t>التسوي</a:t>
            </a:r>
            <a:r>
              <a:rPr lang="ar-EG" u="sng" dirty="0">
                <a:latin typeface="Alexandria SemiBold" pitchFamily="2" charset="-78"/>
                <a:cs typeface="Alexandria SemiBold" pitchFamily="2" charset="-78"/>
              </a:rPr>
              <a:t>ق بالمحتوى الرقمي</a:t>
            </a:r>
            <a:r>
              <a:rPr lang="ar-EG" dirty="0">
                <a:latin typeface="Alexandria SemiBold" pitchFamily="2" charset="-78"/>
                <a:cs typeface="Alexandria SemiBold" pitchFamily="2" charset="-78"/>
              </a:rPr>
              <a:t>، فيمكن أن يكون مقالًا طويلًا </a:t>
            </a:r>
            <a:r>
              <a:rPr lang="ar-SA" dirty="0" smtClean="0">
                <a:latin typeface="Alexandria SemiBold" pitchFamily="2" charset="-78"/>
                <a:cs typeface="Alexandria SemiBold" pitchFamily="2" charset="-78"/>
              </a:rPr>
              <a:t>في</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موقع مخصص لخدمة أو منتج، أو منشورًا مكتوبًا على </a:t>
            </a:r>
            <a:r>
              <a:rPr lang="ar-EG" dirty="0" smtClean="0">
                <a:latin typeface="Alexandria SemiBold" pitchFamily="2" charset="-78"/>
                <a:cs typeface="Alexandria SemiBold" pitchFamily="2" charset="-78"/>
              </a:rPr>
              <a:t>منص</a:t>
            </a:r>
            <a:r>
              <a:rPr lang="ar-SA" dirty="0" smtClean="0">
                <a:latin typeface="Alexandria SemiBold" pitchFamily="2" charset="-78"/>
                <a:cs typeface="Alexandria SemiBold" pitchFamily="2" charset="-78"/>
              </a:rPr>
              <a:t>ات</a:t>
            </a:r>
            <a:r>
              <a:rPr lang="ar-EG" dirty="0" smtClean="0">
                <a:latin typeface="Alexandria SemiBold" pitchFamily="2" charset="-78"/>
                <a:cs typeface="Alexandria SemiBold" pitchFamily="2" charset="-78"/>
              </a:rPr>
              <a:t> </a:t>
            </a:r>
            <a:r>
              <a:rPr lang="ar-EG" dirty="0">
                <a:latin typeface="Alexandria SemiBold" pitchFamily="2" charset="-78"/>
                <a:cs typeface="Alexandria SemiBold" pitchFamily="2" charset="-78"/>
              </a:rPr>
              <a:t>التواصل الاجتماعي، </a:t>
            </a:r>
            <a:r>
              <a:rPr lang="ar-EG" dirty="0" smtClean="0">
                <a:latin typeface="Alexandria SemiBold" pitchFamily="2" charset="-78"/>
                <a:cs typeface="Alexandria SemiBold" pitchFamily="2" charset="-78"/>
              </a:rPr>
              <a:t>ويشمل </a:t>
            </a:r>
            <a:r>
              <a:rPr lang="ar-EG" dirty="0">
                <a:latin typeface="Alexandria SemiBold" pitchFamily="2" charset="-78"/>
                <a:cs typeface="Alexandria SemiBold" pitchFamily="2" charset="-78"/>
              </a:rPr>
              <a:t>معلومات قيمة للعملاء، بالإضافة إلى مقاطع فيديو أو </a:t>
            </a:r>
            <a:r>
              <a:rPr lang="ar-EG" dirty="0" smtClean="0">
                <a:latin typeface="Alexandria SemiBold" pitchFamily="2" charset="-78"/>
                <a:cs typeface="Alexandria SemiBold" pitchFamily="2" charset="-78"/>
              </a:rPr>
              <a:t>صوت.</a:t>
            </a:r>
            <a:endParaRPr lang="ar-SA" dirty="0" smtClean="0">
              <a:latin typeface="Alexandria SemiBold" pitchFamily="2" charset="-78"/>
              <a:cs typeface="Alexandria SemiBold" pitchFamily="2" charset="-78"/>
            </a:endParaRPr>
          </a:p>
          <a:p>
            <a:pPr algn="r" rtl="1">
              <a:lnSpc>
                <a:spcPct val="150000"/>
              </a:lnSpc>
            </a:pPr>
            <a:endParaRPr lang="ar-SA" sz="600" dirty="0" smtClean="0">
              <a:latin typeface="Alexandria SemiBold" pitchFamily="2" charset="-78"/>
              <a:cs typeface="Alexandria SemiBold" pitchFamily="2" charset="-78"/>
            </a:endParaRPr>
          </a:p>
          <a:p>
            <a:pPr algn="r" rtl="1">
              <a:lnSpc>
                <a:spcPct val="150000"/>
              </a:lnSpc>
            </a:pPr>
            <a:r>
              <a:rPr lang="ar-SA" dirty="0" smtClean="0">
                <a:latin typeface="Alexandria SemiBold" pitchFamily="2" charset="-78"/>
                <a:cs typeface="Alexandria SemiBold" pitchFamily="2" charset="-78"/>
              </a:rPr>
              <a:t>   </a:t>
            </a:r>
            <a:r>
              <a:rPr lang="ar-EG" dirty="0" smtClean="0">
                <a:latin typeface="Alexandria SemiBold" pitchFamily="2" charset="-78"/>
                <a:cs typeface="Alexandria SemiBold" pitchFamily="2" charset="-78"/>
              </a:rPr>
              <a:t>ويكمن </a:t>
            </a:r>
            <a:r>
              <a:rPr lang="ar-EG" dirty="0">
                <a:latin typeface="Alexandria SemiBold" pitchFamily="2" charset="-78"/>
                <a:cs typeface="Alexandria SemiBold" pitchFamily="2" charset="-78"/>
              </a:rPr>
              <a:t>الهدف الأساسي للتسويق بالمحتوى الرقمي في توفير المعلومات المفيدة وتقديم حلول فعالة لمشاكل العملاء، وليس مجرد بيع المنتج أو الخدمة بشكل مباشر. وعلى المدى الطويل، يهدف إلى زيادة المبيعات وبناء علاقة ولاء مع العملاء</a:t>
            </a:r>
            <a:r>
              <a:rPr lang="ar-EG" dirty="0" smtClean="0">
                <a:latin typeface="Alexandria SemiBold" pitchFamily="2" charset="-78"/>
                <a:cs typeface="Alexandria SemiBold" pitchFamily="2" charset="-78"/>
              </a:rPr>
              <a:t>.</a:t>
            </a:r>
            <a:endParaRPr lang="en-US"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a:extLst>
              <a:ext uri="{FF2B5EF4-FFF2-40B4-BE49-F238E27FC236}">
                <a16:creationId xmlns:a16="http://schemas.microsoft.com/office/drawing/2014/main" id="{CC9593CC-BFBB-08CF-9C15-652CBC2E3EAB}"/>
              </a:ext>
            </a:extLst>
          </p:cNvPr>
          <p:cNvPicPr>
            <a:picLocks noChangeAspect="1"/>
          </p:cNvPicPr>
          <p:nvPr/>
        </p:nvPicPr>
        <p:blipFill>
          <a:blip r:embed="rId4" cstate="hqprint">
            <a:extLst>
              <a:ext uri="{28A0092B-C50C-407E-A947-70E740481C1C}">
                <a14:useLocalDpi xmlns:a14="http://schemas.microsoft.com/office/drawing/2010/main" val="0"/>
              </a:ext>
            </a:extLst>
          </a:blip>
          <a:stretch>
            <a:fillRect/>
          </a:stretch>
        </p:blipFill>
        <p:spPr>
          <a:xfrm>
            <a:off x="0" y="3459997"/>
            <a:ext cx="1828512" cy="158259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11" name="TextBox 10">
            <a:extLst>
              <a:ext uri="{FF2B5EF4-FFF2-40B4-BE49-F238E27FC236}">
                <a16:creationId xmlns:a16="http://schemas.microsoft.com/office/drawing/2014/main" id="{F9A80F9F-74DB-1D57-04E8-E20E92A09B0A}"/>
              </a:ext>
            </a:extLst>
          </p:cNvPr>
          <p:cNvSpPr txBox="1"/>
          <p:nvPr/>
        </p:nvSpPr>
        <p:spPr>
          <a:xfrm>
            <a:off x="3148336" y="1860402"/>
            <a:ext cx="382431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4- التسويق بالمحتوى الرقمي</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31190353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333767" y="2414596"/>
            <a:ext cx="8872552" cy="384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33767" y="2461584"/>
            <a:ext cx="8724088" cy="3831818"/>
          </a:xfrm>
          <a:prstGeom prst="rect">
            <a:avLst/>
          </a:prstGeom>
          <a:noFill/>
        </p:spPr>
        <p:txBody>
          <a:bodyPr wrap="square" rtlCol="0">
            <a:spAutoFit/>
          </a:bodyPr>
          <a:lstStyle/>
          <a:p>
            <a:pPr algn="r" rtl="1">
              <a:lnSpc>
                <a:spcPct val="150000"/>
              </a:lnSpc>
            </a:pPr>
            <a:r>
              <a:rPr lang="ar-EG" b="1" dirty="0">
                <a:latin typeface="Alexandria" pitchFamily="2" charset="-78"/>
                <a:cs typeface="Alexandria" pitchFamily="2" charset="-78"/>
              </a:rPr>
              <a:t>مزايا</a:t>
            </a:r>
            <a:r>
              <a:rPr lang="en-US" b="1" dirty="0">
                <a:latin typeface="Alexandria" pitchFamily="2" charset="-78"/>
                <a:cs typeface="Alexandria" pitchFamily="2" charset="-78"/>
              </a:rPr>
              <a:t> </a:t>
            </a:r>
            <a:r>
              <a:rPr lang="ar-SA" b="1" dirty="0" smtClean="0">
                <a:latin typeface="Alexandria" pitchFamily="2" charset="-78"/>
                <a:cs typeface="Alexandria" pitchFamily="2" charset="-78"/>
              </a:rPr>
              <a:t>ال</a:t>
            </a:r>
            <a:r>
              <a:rPr lang="ar-EG" b="1" dirty="0" smtClean="0">
                <a:latin typeface="Alexandria" pitchFamily="2" charset="-78"/>
                <a:cs typeface="Alexandria" pitchFamily="2" charset="-78"/>
              </a:rPr>
              <a:t>تسويق </a:t>
            </a:r>
            <a:r>
              <a:rPr lang="ar-SA" b="1" dirty="0" smtClean="0">
                <a:latin typeface="Alexandria" pitchFamily="2" charset="-78"/>
                <a:cs typeface="Alexandria" pitchFamily="2" charset="-78"/>
              </a:rPr>
              <a:t>ب</a:t>
            </a:r>
            <a:r>
              <a:rPr lang="ar-EG" b="1" dirty="0" smtClean="0">
                <a:latin typeface="Alexandria" pitchFamily="2" charset="-78"/>
                <a:cs typeface="Alexandria" pitchFamily="2" charset="-78"/>
              </a:rPr>
              <a:t>المحتوى الرقمي</a:t>
            </a:r>
            <a:r>
              <a:rPr lang="ar-SA" b="1" dirty="0" smtClean="0">
                <a:latin typeface="Alexandria" pitchFamily="2" charset="-78"/>
                <a:cs typeface="Alexandria" pitchFamily="2" charset="-78"/>
              </a:rPr>
              <a:t>:</a:t>
            </a:r>
          </a:p>
          <a:p>
            <a:pPr marL="342900" indent="-342900" algn="r" rtl="1">
              <a:lnSpc>
                <a:spcPct val="150000"/>
              </a:lnSpc>
              <a:buFont typeface="+mj-lt"/>
              <a:buAutoNum type="arabicPeriod"/>
            </a:pPr>
            <a:r>
              <a:rPr lang="ar-SA" dirty="0">
                <a:solidFill>
                  <a:srgbClr val="0070C0"/>
                </a:solidFill>
                <a:latin typeface="Alexandria Medium" pitchFamily="2" charset="-78"/>
                <a:cs typeface="Alexandria Medium" pitchFamily="2" charset="-78"/>
              </a:rPr>
              <a:t>زيادة الوعي بالعلامة </a:t>
            </a:r>
            <a:r>
              <a:rPr lang="ar-SA" b="1" dirty="0" smtClean="0">
                <a:solidFill>
                  <a:srgbClr val="0070C0"/>
                </a:solidFill>
                <a:latin typeface="Alexandria Medium" pitchFamily="2" charset="-78"/>
                <a:cs typeface="Alexandria Medium" pitchFamily="2" charset="-78"/>
              </a:rPr>
              <a:t>التجارية</a:t>
            </a:r>
            <a:r>
              <a:rPr lang="ar-SA" dirty="0" smtClean="0">
                <a:solidFill>
                  <a:srgbClr val="0070C0"/>
                </a:solidFill>
                <a:latin typeface="Alexandria Medium" pitchFamily="2" charset="-78"/>
                <a:cs typeface="Alexandria Medium" pitchFamily="2" charset="-78"/>
              </a:rPr>
              <a:t>: </a:t>
            </a:r>
            <a:r>
              <a:rPr lang="ar-SA" dirty="0" smtClean="0">
                <a:latin typeface="Alexandria Medium" pitchFamily="2" charset="-78"/>
                <a:cs typeface="Alexandria Medium" pitchFamily="2" charset="-78"/>
              </a:rPr>
              <a:t>يساعد </a:t>
            </a:r>
            <a:r>
              <a:rPr lang="ar-SA" dirty="0">
                <a:latin typeface="Alexandria Medium" pitchFamily="2" charset="-78"/>
                <a:cs typeface="Alexandria Medium" pitchFamily="2" charset="-78"/>
              </a:rPr>
              <a:t>المحتوى الجيد في تعزيز الوعي بالعلامة التجارية، حيث يتعرف العملاء على قيم العلامة التجارية ومنتجاتها.</a:t>
            </a:r>
          </a:p>
          <a:p>
            <a:pPr marL="342900" indent="-342900" algn="r" rtl="1">
              <a:lnSpc>
                <a:spcPct val="150000"/>
              </a:lnSpc>
              <a:buFont typeface="+mj-lt"/>
              <a:buAutoNum type="arabicPeriod"/>
            </a:pPr>
            <a:r>
              <a:rPr lang="ar-SA" dirty="0">
                <a:solidFill>
                  <a:srgbClr val="0070C0"/>
                </a:solidFill>
                <a:latin typeface="Alexandria Medium" pitchFamily="2" charset="-78"/>
                <a:cs typeface="Alexandria Medium" pitchFamily="2" charset="-78"/>
              </a:rPr>
              <a:t>تحسين محركات البحث</a:t>
            </a:r>
            <a:r>
              <a:rPr lang="ar-SA" b="1" dirty="0" smtClean="0">
                <a:latin typeface="Alexandria Medium" pitchFamily="2" charset="-78"/>
                <a:cs typeface="Alexandria Medium" pitchFamily="2" charset="-78"/>
              </a:rPr>
              <a:t>: </a:t>
            </a:r>
            <a:r>
              <a:rPr lang="ar-SA" dirty="0" smtClean="0">
                <a:latin typeface="Alexandria Medium" pitchFamily="2" charset="-78"/>
                <a:cs typeface="Alexandria Medium" pitchFamily="2" charset="-78"/>
              </a:rPr>
              <a:t>المحتوى </a:t>
            </a:r>
            <a:r>
              <a:rPr lang="ar-SA" dirty="0">
                <a:latin typeface="Alexandria Medium" pitchFamily="2" charset="-78"/>
                <a:cs typeface="Alexandria Medium" pitchFamily="2" charset="-78"/>
              </a:rPr>
              <a:t>عالي الجودة يساعد في </a:t>
            </a:r>
            <a:r>
              <a:rPr lang="ar-EG" dirty="0">
                <a:latin typeface="Alexandria Medium" pitchFamily="2" charset="-78"/>
                <a:cs typeface="Alexandria Medium" pitchFamily="2" charset="-78"/>
              </a:rPr>
              <a:t>زيادة وتحسين معدلات </a:t>
            </a:r>
            <a:r>
              <a:rPr lang="ar-SA" dirty="0" smtClean="0">
                <a:latin typeface="Alexandria Medium" pitchFamily="2" charset="-78"/>
                <a:cs typeface="Alexandria Medium" pitchFamily="2" charset="-78"/>
              </a:rPr>
              <a:t>ال</a:t>
            </a:r>
            <a:r>
              <a:rPr lang="ar-EG" dirty="0" smtClean="0">
                <a:latin typeface="Alexandria Medium" pitchFamily="2" charset="-78"/>
                <a:cs typeface="Alexandria Medium" pitchFamily="2" charset="-78"/>
              </a:rPr>
              <a:t>ظهور</a:t>
            </a:r>
            <a:r>
              <a:rPr lang="ar-SA" dirty="0" smtClean="0">
                <a:latin typeface="Alexandria Medium" pitchFamily="2" charset="-78"/>
                <a:cs typeface="Alexandria Medium" pitchFamily="2" charset="-78"/>
              </a:rPr>
              <a:t> في </a:t>
            </a:r>
            <a:r>
              <a:rPr lang="ar-SA" dirty="0">
                <a:latin typeface="Alexandria Medium" pitchFamily="2" charset="-78"/>
                <a:cs typeface="Alexandria Medium" pitchFamily="2" charset="-78"/>
              </a:rPr>
              <a:t>نتائج محركات البحث، مما يزيد من حركة </a:t>
            </a:r>
            <a:r>
              <a:rPr lang="ar-SA" dirty="0" smtClean="0">
                <a:latin typeface="Alexandria Medium" pitchFamily="2" charset="-78"/>
                <a:cs typeface="Alexandria Medium" pitchFamily="2" charset="-78"/>
              </a:rPr>
              <a:t>المرور </a:t>
            </a:r>
            <a:r>
              <a:rPr lang="ar-EG" dirty="0" smtClean="0">
                <a:latin typeface="Alexandria Medium" pitchFamily="2" charset="-78"/>
                <a:cs typeface="Alexandria Medium" pitchFamily="2" charset="-78"/>
              </a:rPr>
              <a:t>وتحويل العملاء</a:t>
            </a:r>
            <a:r>
              <a:rPr lang="ar-SA" dirty="0" smtClean="0">
                <a:latin typeface="Alexandria Medium" pitchFamily="2" charset="-78"/>
                <a:cs typeface="Alexandria Medium" pitchFamily="2" charset="-78"/>
              </a:rPr>
              <a:t>.</a:t>
            </a:r>
            <a:endParaRPr lang="ar-SA" dirty="0">
              <a:latin typeface="Alexandria Medium" pitchFamily="2" charset="-78"/>
              <a:cs typeface="Alexandria Medium" pitchFamily="2" charset="-78"/>
            </a:endParaRPr>
          </a:p>
          <a:p>
            <a:pPr marL="342900" indent="-342900" algn="r" rtl="1">
              <a:lnSpc>
                <a:spcPct val="150000"/>
              </a:lnSpc>
              <a:buFont typeface="+mj-lt"/>
              <a:buAutoNum type="arabicPeriod"/>
            </a:pPr>
            <a:r>
              <a:rPr lang="ar-SA" dirty="0">
                <a:solidFill>
                  <a:srgbClr val="0070C0"/>
                </a:solidFill>
                <a:latin typeface="Alexandria Medium" pitchFamily="2" charset="-78"/>
                <a:cs typeface="Alexandria Medium" pitchFamily="2" charset="-78"/>
              </a:rPr>
              <a:t>بناء الثقة والمصداقية</a:t>
            </a:r>
            <a:r>
              <a:rPr lang="ar-SA" dirty="0" smtClean="0">
                <a:latin typeface="Alexandria Medium" pitchFamily="2" charset="-78"/>
                <a:cs typeface="Alexandria Medium" pitchFamily="2" charset="-78"/>
              </a:rPr>
              <a:t>: من </a:t>
            </a:r>
            <a:r>
              <a:rPr lang="ar-SA" dirty="0">
                <a:latin typeface="Alexandria Medium" pitchFamily="2" charset="-78"/>
                <a:cs typeface="Alexandria Medium" pitchFamily="2" charset="-78"/>
              </a:rPr>
              <a:t>خلال تقديم معلومات مفيدة وموثوقة، يمكن للعلامات التجارية بناء ثقة مع عملائها وتعزيز مصداقيتها.</a:t>
            </a:r>
          </a:p>
          <a:p>
            <a:pPr marL="342900" indent="-342900" algn="r" rtl="1">
              <a:lnSpc>
                <a:spcPct val="150000"/>
              </a:lnSpc>
              <a:buFont typeface="+mj-lt"/>
              <a:buAutoNum type="arabicPeriod"/>
            </a:pPr>
            <a:r>
              <a:rPr lang="ar-SA" dirty="0">
                <a:solidFill>
                  <a:srgbClr val="0070C0"/>
                </a:solidFill>
                <a:latin typeface="Alexandria Medium" pitchFamily="2" charset="-78"/>
                <a:cs typeface="Alexandria Medium" pitchFamily="2" charset="-78"/>
              </a:rPr>
              <a:t>زيادة التفاعل</a:t>
            </a:r>
            <a:r>
              <a:rPr lang="ar-SA" dirty="0" smtClean="0">
                <a:solidFill>
                  <a:srgbClr val="0070C0"/>
                </a:solidFill>
                <a:latin typeface="Alexandria Medium" pitchFamily="2" charset="-78"/>
                <a:cs typeface="Alexandria Medium" pitchFamily="2" charset="-78"/>
              </a:rPr>
              <a:t>: </a:t>
            </a:r>
            <a:r>
              <a:rPr lang="ar-SA" dirty="0" smtClean="0">
                <a:latin typeface="Alexandria Medium" pitchFamily="2" charset="-78"/>
                <a:cs typeface="Alexandria Medium" pitchFamily="2" charset="-78"/>
              </a:rPr>
              <a:t>يساعد المحتوى الجذاب </a:t>
            </a:r>
            <a:r>
              <a:rPr lang="ar-SA" dirty="0">
                <a:latin typeface="Alexandria Medium" pitchFamily="2" charset="-78"/>
                <a:cs typeface="Alexandria Medium" pitchFamily="2" charset="-78"/>
              </a:rPr>
              <a:t>في تعزيز التفاعل مع الجمهور، مما يؤدي إلى مشاركة أكبر وزيادة </a:t>
            </a:r>
            <a:r>
              <a:rPr lang="ar-SA" dirty="0" smtClean="0">
                <a:latin typeface="Alexandria Medium" pitchFamily="2" charset="-78"/>
                <a:cs typeface="Alexandria Medium" pitchFamily="2" charset="-78"/>
              </a:rPr>
              <a:t>في </a:t>
            </a:r>
            <a:r>
              <a:rPr lang="ar-SA" dirty="0">
                <a:latin typeface="Alexandria Medium" pitchFamily="2" charset="-78"/>
                <a:cs typeface="Alexandria Medium" pitchFamily="2" charset="-78"/>
              </a:rPr>
              <a:t>قاعدة العملاء.</a:t>
            </a: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F9A80F9F-74DB-1D57-04E8-E20E92A09B0A}"/>
              </a:ext>
            </a:extLst>
          </p:cNvPr>
          <p:cNvSpPr txBox="1"/>
          <p:nvPr/>
        </p:nvSpPr>
        <p:spPr>
          <a:xfrm>
            <a:off x="3299817" y="1835952"/>
            <a:ext cx="382431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4- التسويق بالمحتوى الرقمي</a:t>
            </a:r>
            <a:endParaRPr lang="ar-SA" b="1" dirty="0">
              <a:solidFill>
                <a:srgbClr val="002060"/>
              </a:solidFill>
              <a:latin typeface="Alexandria Black" pitchFamily="2" charset="-78"/>
              <a:cs typeface="Alexandria Black" pitchFamily="2" charset="-78"/>
            </a:endParaRPr>
          </a:p>
        </p:txBody>
      </p:sp>
      <p:pic>
        <p:nvPicPr>
          <p:cNvPr id="11" name="Picture 10">
            <a:extLst>
              <a:ext uri="{FF2B5EF4-FFF2-40B4-BE49-F238E27FC236}">
                <a16:creationId xmlns:a16="http://schemas.microsoft.com/office/drawing/2014/main" id="{9D73EE76-F55D-4400-88A1-FDE5E1AED39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280217"/>
            <a:ext cx="2292823" cy="211138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01653444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993399" y="2414596"/>
            <a:ext cx="8212920" cy="38426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993399" y="2461584"/>
            <a:ext cx="7952105" cy="3831818"/>
          </a:xfrm>
          <a:prstGeom prst="rect">
            <a:avLst/>
          </a:prstGeom>
          <a:noFill/>
        </p:spPr>
        <p:txBody>
          <a:bodyPr wrap="square" rtlCol="0">
            <a:spAutoFit/>
          </a:bodyPr>
          <a:lstStyle/>
          <a:p>
            <a:pPr algn="r" rtl="1">
              <a:lnSpc>
                <a:spcPct val="150000"/>
              </a:lnSpc>
            </a:pPr>
            <a:r>
              <a:rPr lang="ar-SA" b="1" dirty="0" smtClean="0">
                <a:solidFill>
                  <a:srgbClr val="0070C0"/>
                </a:solidFill>
                <a:latin typeface="Alexandria" pitchFamily="2" charset="-78"/>
                <a:cs typeface="Alexandria" pitchFamily="2" charset="-78"/>
              </a:rPr>
              <a:t>سمات</a:t>
            </a:r>
            <a:r>
              <a:rPr lang="en-US" b="1" dirty="0" smtClean="0">
                <a:solidFill>
                  <a:srgbClr val="0070C0"/>
                </a:solidFill>
                <a:latin typeface="Alexandria" pitchFamily="2" charset="-78"/>
                <a:cs typeface="Alexandria" pitchFamily="2" charset="-78"/>
              </a:rPr>
              <a:t> </a:t>
            </a:r>
            <a:r>
              <a:rPr lang="ar-EG" b="1" dirty="0" smtClean="0">
                <a:solidFill>
                  <a:srgbClr val="0070C0"/>
                </a:solidFill>
                <a:latin typeface="Alexandria" pitchFamily="2" charset="-78"/>
                <a:cs typeface="Alexandria" pitchFamily="2" charset="-78"/>
              </a:rPr>
              <a:t>المحتوى الرقمي</a:t>
            </a:r>
            <a:r>
              <a:rPr lang="ar-SA" b="1" dirty="0" smtClean="0">
                <a:solidFill>
                  <a:srgbClr val="0070C0"/>
                </a:solidFill>
                <a:latin typeface="Alexandria" pitchFamily="2" charset="-78"/>
                <a:cs typeface="Alexandria" pitchFamily="2" charset="-78"/>
              </a:rPr>
              <a:t> الفعال</a:t>
            </a:r>
            <a:r>
              <a:rPr lang="ar-SA" b="1" dirty="0" smtClean="0">
                <a:latin typeface="Alexandria" pitchFamily="2" charset="-78"/>
                <a:cs typeface="Alexandria" pitchFamily="2" charset="-78"/>
              </a:rPr>
              <a:t>:</a:t>
            </a:r>
          </a:p>
          <a:p>
            <a:pPr marL="342900" indent="-342900" algn="r" rtl="1">
              <a:lnSpc>
                <a:spcPct val="150000"/>
              </a:lnSpc>
              <a:buFont typeface="+mj-lt"/>
              <a:buAutoNum type="arabicPeriod"/>
            </a:pPr>
            <a:r>
              <a:rPr lang="ar-EG" dirty="0">
                <a:latin typeface="Alexandria Medium" pitchFamily="2" charset="-78"/>
                <a:cs typeface="Alexandria Medium" pitchFamily="2" charset="-78"/>
              </a:rPr>
              <a:t>مرتبط بالمنتج أو العلامة التجارية </a:t>
            </a:r>
            <a:r>
              <a:rPr lang="en-US" dirty="0" smtClean="0">
                <a:latin typeface="Alexandria Medium" pitchFamily="2" charset="-78"/>
                <a:cs typeface="Alexandria Medium" pitchFamily="2" charset="-78"/>
              </a:rPr>
              <a:t>Relevant</a:t>
            </a:r>
            <a:endParaRPr lang="ar-EG" dirty="0">
              <a:latin typeface="Alexandria Medium" pitchFamily="2" charset="-78"/>
              <a:cs typeface="Alexandria Medium" pitchFamily="2" charset="-78"/>
            </a:endParaRPr>
          </a:p>
          <a:p>
            <a:pPr marL="342900" indent="-342900" algn="r" rtl="1">
              <a:lnSpc>
                <a:spcPct val="150000"/>
              </a:lnSpc>
              <a:buFont typeface="+mj-lt"/>
              <a:buAutoNum type="arabicPeriod"/>
            </a:pPr>
            <a:r>
              <a:rPr lang="ar-EG" dirty="0">
                <a:latin typeface="Alexandria Medium" pitchFamily="2" charset="-78"/>
                <a:cs typeface="Alexandria Medium" pitchFamily="2" charset="-78"/>
              </a:rPr>
              <a:t>مخصص لفرد معين </a:t>
            </a:r>
            <a:r>
              <a:rPr lang="en-US" b="1" dirty="0">
                <a:latin typeface="Alexandria Medium" pitchFamily="2" charset="-78"/>
                <a:cs typeface="Alexandria Medium" pitchFamily="2" charset="-78"/>
              </a:rPr>
              <a:t>Personalized </a:t>
            </a:r>
            <a:endParaRPr lang="ar-EG" b="1" dirty="0">
              <a:latin typeface="Alexandria Medium" pitchFamily="2" charset="-78"/>
              <a:cs typeface="Alexandria Medium" pitchFamily="2" charset="-78"/>
            </a:endParaRPr>
          </a:p>
          <a:p>
            <a:pPr marL="342900" indent="-342900" algn="r" rtl="1">
              <a:lnSpc>
                <a:spcPct val="150000"/>
              </a:lnSpc>
              <a:buFont typeface="+mj-lt"/>
              <a:buAutoNum type="arabicPeriod"/>
            </a:pPr>
            <a:r>
              <a:rPr lang="ar-EG" b="1" dirty="0">
                <a:latin typeface="Alexandria Medium" pitchFamily="2" charset="-78"/>
                <a:cs typeface="Alexandria Medium" pitchFamily="2" charset="-78"/>
              </a:rPr>
              <a:t>مفيد وقيّم </a:t>
            </a:r>
            <a:r>
              <a:rPr lang="en-US" b="1" dirty="0">
                <a:latin typeface="Alexandria Medium" pitchFamily="2" charset="-78"/>
                <a:cs typeface="Alexandria Medium" pitchFamily="2" charset="-78"/>
              </a:rPr>
              <a:t>Valuable </a:t>
            </a:r>
            <a:r>
              <a:rPr lang="ar-SA" b="1" dirty="0" smtClean="0">
                <a:latin typeface="Alexandria Medium" pitchFamily="2" charset="-78"/>
                <a:cs typeface="Alexandria Medium" pitchFamily="2" charset="-78"/>
              </a:rPr>
              <a:t> </a:t>
            </a:r>
          </a:p>
          <a:p>
            <a:pPr marL="342900" indent="-342900" algn="r" rtl="1">
              <a:lnSpc>
                <a:spcPct val="150000"/>
              </a:lnSpc>
              <a:buFont typeface="+mj-lt"/>
              <a:buAutoNum type="arabicPeriod"/>
            </a:pPr>
            <a:r>
              <a:rPr lang="ar-EG" b="1" dirty="0" smtClean="0">
                <a:latin typeface="Alexandria Medium" pitchFamily="2" charset="-78"/>
                <a:cs typeface="Alexandria Medium" pitchFamily="2" charset="-78"/>
              </a:rPr>
              <a:t>يشبع </a:t>
            </a:r>
            <a:r>
              <a:rPr lang="ar-EG" b="1" dirty="0">
                <a:latin typeface="Alexandria Medium" pitchFamily="2" charset="-78"/>
                <a:cs typeface="Alexandria Medium" pitchFamily="2" charset="-78"/>
              </a:rPr>
              <a:t>الاحتياجات </a:t>
            </a:r>
            <a:r>
              <a:rPr lang="en-US" b="1" dirty="0">
                <a:latin typeface="Alexandria Medium" pitchFamily="2" charset="-78"/>
                <a:cs typeface="Alexandria Medium" pitchFamily="2" charset="-78"/>
              </a:rPr>
              <a:t>Addresses needs </a:t>
            </a:r>
            <a:r>
              <a:rPr lang="ar-SA" b="1" dirty="0" smtClean="0">
                <a:latin typeface="Alexandria Medium" pitchFamily="2" charset="-78"/>
                <a:cs typeface="Alexandria Medium" pitchFamily="2" charset="-78"/>
              </a:rPr>
              <a:t> أو يخلق احتياجات جديدة.</a:t>
            </a:r>
            <a:endParaRPr lang="ar-EG" b="1" dirty="0">
              <a:latin typeface="Alexandria Medium" pitchFamily="2" charset="-78"/>
              <a:cs typeface="Alexandria Medium" pitchFamily="2" charset="-78"/>
            </a:endParaRPr>
          </a:p>
          <a:p>
            <a:pPr marL="342900" indent="-342900" algn="r" rtl="1">
              <a:lnSpc>
                <a:spcPct val="150000"/>
              </a:lnSpc>
              <a:buFont typeface="+mj-lt"/>
              <a:buAutoNum type="arabicPeriod"/>
            </a:pPr>
            <a:r>
              <a:rPr lang="ar-EG" b="1" dirty="0">
                <a:latin typeface="Alexandria Medium" pitchFamily="2" charset="-78"/>
                <a:cs typeface="Alexandria Medium" pitchFamily="2" charset="-78"/>
              </a:rPr>
              <a:t>يحث على فعل معين </a:t>
            </a:r>
            <a:r>
              <a:rPr lang="en-US" b="1" dirty="0">
                <a:latin typeface="Alexandria Medium" pitchFamily="2" charset="-78"/>
                <a:cs typeface="Alexandria Medium" pitchFamily="2" charset="-78"/>
              </a:rPr>
              <a:t>Call to Action </a:t>
            </a:r>
            <a:r>
              <a:rPr lang="en-US" b="1" dirty="0" smtClean="0">
                <a:latin typeface="Alexandria Medium" pitchFamily="2" charset="-78"/>
                <a:cs typeface="Alexandria Medium" pitchFamily="2" charset="-78"/>
              </a:rPr>
              <a:t>(CTA)</a:t>
            </a:r>
            <a:r>
              <a:rPr lang="ar-SA" b="1" dirty="0" smtClean="0">
                <a:latin typeface="Alexandria Medium" pitchFamily="2" charset="-78"/>
                <a:cs typeface="Alexandria Medium" pitchFamily="2" charset="-78"/>
              </a:rPr>
              <a:t>: </a:t>
            </a:r>
            <a:r>
              <a:rPr lang="ar-SA" sz="1600" b="1" dirty="0" smtClean="0">
                <a:latin typeface="Alexandria Medium" pitchFamily="2" charset="-78"/>
                <a:cs typeface="Alexandria Medium" pitchFamily="2" charset="-78"/>
              </a:rPr>
              <a:t>يحتوي </a:t>
            </a:r>
            <a:r>
              <a:rPr lang="ar-SA" sz="1600" b="1" dirty="0">
                <a:latin typeface="Alexandria Medium" pitchFamily="2" charset="-78"/>
                <a:cs typeface="Alexandria Medium" pitchFamily="2" charset="-78"/>
              </a:rPr>
              <a:t>المحتوى على دعوة واضحة </a:t>
            </a:r>
            <a:r>
              <a:rPr lang="ar-SA" sz="1600" b="1" dirty="0" smtClean="0">
                <a:latin typeface="Alexandria Medium" pitchFamily="2" charset="-78"/>
                <a:cs typeface="Alexandria Medium" pitchFamily="2" charset="-78"/>
              </a:rPr>
              <a:t>لعمل خطوة </a:t>
            </a:r>
            <a:r>
              <a:rPr lang="ar-SA" sz="1600" b="1" dirty="0">
                <a:latin typeface="Alexandria Medium" pitchFamily="2" charset="-78"/>
                <a:cs typeface="Alexandria Medium" pitchFamily="2" charset="-78"/>
              </a:rPr>
              <a:t>معينة، مثل التسجيل أو </a:t>
            </a:r>
            <a:r>
              <a:rPr lang="ar-SA" sz="1600" b="1" dirty="0" smtClean="0">
                <a:latin typeface="Alexandria Medium" pitchFamily="2" charset="-78"/>
                <a:cs typeface="Alexandria Medium" pitchFamily="2" charset="-78"/>
              </a:rPr>
              <a:t>الشراء.</a:t>
            </a:r>
            <a:r>
              <a:rPr lang="en-US" sz="1600" b="1" dirty="0" smtClean="0">
                <a:latin typeface="Alexandria Medium" pitchFamily="2" charset="-78"/>
                <a:cs typeface="Alexandria Medium" pitchFamily="2" charset="-78"/>
              </a:rPr>
              <a:t> </a:t>
            </a:r>
            <a:endParaRPr lang="ar-EG" sz="1600" b="1" dirty="0">
              <a:latin typeface="Alexandria Medium" pitchFamily="2" charset="-78"/>
              <a:cs typeface="Alexandria Medium" pitchFamily="2" charset="-78"/>
            </a:endParaRPr>
          </a:p>
          <a:p>
            <a:pPr marL="342900" indent="-342900" algn="r" rtl="1">
              <a:lnSpc>
                <a:spcPct val="150000"/>
              </a:lnSpc>
              <a:buFont typeface="+mj-lt"/>
              <a:buAutoNum type="arabicPeriod"/>
            </a:pPr>
            <a:r>
              <a:rPr lang="ar-EG" b="1" dirty="0">
                <a:latin typeface="Alexandria Medium" pitchFamily="2" charset="-78"/>
                <a:cs typeface="Alexandria Medium" pitchFamily="2" charset="-78"/>
              </a:rPr>
              <a:t>يقدم حلول </a:t>
            </a:r>
            <a:r>
              <a:rPr lang="en-US" b="1" dirty="0">
                <a:latin typeface="Alexandria Medium" pitchFamily="2" charset="-78"/>
                <a:cs typeface="Alexandria Medium" pitchFamily="2" charset="-78"/>
              </a:rPr>
              <a:t>Presents solution </a:t>
            </a:r>
            <a:r>
              <a:rPr lang="ar-SA" b="1" dirty="0" smtClean="0">
                <a:latin typeface="Alexandria Medium" pitchFamily="2" charset="-78"/>
                <a:cs typeface="Alexandria Medium" pitchFamily="2" charset="-78"/>
              </a:rPr>
              <a:t>: </a:t>
            </a:r>
            <a:r>
              <a:rPr lang="ar-SA" sz="1600" b="1" dirty="0" smtClean="0">
                <a:latin typeface="Alexandria Medium" pitchFamily="2" charset="-78"/>
                <a:cs typeface="Alexandria Medium" pitchFamily="2" charset="-78"/>
              </a:rPr>
              <a:t>أن </a:t>
            </a:r>
            <a:r>
              <a:rPr lang="ar-SA" sz="1600" b="1" dirty="0">
                <a:latin typeface="Alexandria Medium" pitchFamily="2" charset="-78"/>
                <a:cs typeface="Alexandria Medium" pitchFamily="2" charset="-78"/>
              </a:rPr>
              <a:t>يقدم </a:t>
            </a:r>
            <a:r>
              <a:rPr lang="ar-SA" sz="1600" b="1" dirty="0" smtClean="0">
                <a:latin typeface="Alexandria Medium" pitchFamily="2" charset="-78"/>
                <a:cs typeface="Alexandria Medium" pitchFamily="2" charset="-78"/>
              </a:rPr>
              <a:t>المحتوى حلولاً </a:t>
            </a:r>
            <a:r>
              <a:rPr lang="ar-SA" sz="1600" b="1" dirty="0">
                <a:latin typeface="Alexandria Medium" pitchFamily="2" charset="-78"/>
                <a:cs typeface="Alexandria Medium" pitchFamily="2" charset="-78"/>
              </a:rPr>
              <a:t>عملية للمشاكل التي يواجهها </a:t>
            </a:r>
            <a:r>
              <a:rPr lang="ar-SA" sz="1600" b="1" dirty="0" smtClean="0">
                <a:latin typeface="Alexandria Medium" pitchFamily="2" charset="-78"/>
                <a:cs typeface="Alexandria Medium" pitchFamily="2" charset="-78"/>
              </a:rPr>
              <a:t>الجمهور المستهدف، </a:t>
            </a:r>
            <a:r>
              <a:rPr lang="ar-SA" sz="1600" b="1" dirty="0">
                <a:latin typeface="Alexandria Medium" pitchFamily="2" charset="-78"/>
                <a:cs typeface="Alexandria Medium" pitchFamily="2" charset="-78"/>
              </a:rPr>
              <a:t>مما يسهم في تحسين تجربتهم وزيادة رضاهم</a:t>
            </a:r>
            <a:r>
              <a:rPr lang="ar-SA" sz="1600" b="1" dirty="0" smtClean="0">
                <a:latin typeface="Alexandria Medium" pitchFamily="2" charset="-78"/>
                <a:cs typeface="Alexandria Medium" pitchFamily="2" charset="-78"/>
              </a:rPr>
              <a:t>.</a:t>
            </a:r>
            <a:endParaRPr lang="ar-SA" sz="1600" b="1"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2" name="Picture 11" descr="A yellow crown and text&#10;&#10;Description automatically generated">
            <a:extLst>
              <a:ext uri="{FF2B5EF4-FFF2-40B4-BE49-F238E27FC236}">
                <a16:creationId xmlns:a16="http://schemas.microsoft.com/office/drawing/2014/main" id="{9361A08D-4DB6-944C-3622-E6DB2CC2D76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848178"/>
            <a:ext cx="2993398" cy="2574917"/>
          </a:xfrm>
          <a:prstGeom prst="rect">
            <a:avLst/>
          </a:prstGeom>
          <a:solidFill>
            <a:srgbClr val="6DCBC3"/>
          </a:solidFill>
        </p:spPr>
      </p:pic>
      <p:sp>
        <p:nvSpPr>
          <p:cNvPr id="11" name="TextBox 10">
            <a:extLst>
              <a:ext uri="{FF2B5EF4-FFF2-40B4-BE49-F238E27FC236}">
                <a16:creationId xmlns:a16="http://schemas.microsoft.com/office/drawing/2014/main" id="{F9A80F9F-74DB-1D57-04E8-E20E92A09B0A}"/>
              </a:ext>
            </a:extLst>
          </p:cNvPr>
          <p:cNvSpPr txBox="1"/>
          <p:nvPr/>
        </p:nvSpPr>
        <p:spPr>
          <a:xfrm>
            <a:off x="3299817" y="1835952"/>
            <a:ext cx="382431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4- التسويق بالمحتوى الرقمي</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242027122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281862" y="2414597"/>
            <a:ext cx="8979037" cy="38780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09525" y="2482943"/>
            <a:ext cx="8813587" cy="3831818"/>
          </a:xfrm>
          <a:prstGeom prst="rect">
            <a:avLst/>
          </a:prstGeom>
          <a:noFill/>
        </p:spPr>
        <p:txBody>
          <a:bodyPr wrap="square" rtlCol="0">
            <a:spAutoFit/>
          </a:bodyPr>
          <a:lstStyle/>
          <a:p>
            <a:pPr algn="r" rtl="1">
              <a:lnSpc>
                <a:spcPct val="150000"/>
              </a:lnSpc>
            </a:pPr>
            <a:r>
              <a:rPr lang="ar-SA" b="1" dirty="0" smtClean="0">
                <a:solidFill>
                  <a:srgbClr val="0070C0"/>
                </a:solidFill>
                <a:latin typeface="Alexandria" pitchFamily="2" charset="-78"/>
                <a:cs typeface="Alexandria" pitchFamily="2" charset="-78"/>
              </a:rPr>
              <a:t>أنواع</a:t>
            </a:r>
            <a:r>
              <a:rPr lang="en-US" b="1" dirty="0" smtClean="0">
                <a:solidFill>
                  <a:srgbClr val="0070C0"/>
                </a:solidFill>
                <a:latin typeface="Alexandria" pitchFamily="2" charset="-78"/>
                <a:cs typeface="Alexandria" pitchFamily="2" charset="-78"/>
              </a:rPr>
              <a:t> </a:t>
            </a:r>
            <a:r>
              <a:rPr lang="ar-EG" b="1" dirty="0" smtClean="0">
                <a:solidFill>
                  <a:srgbClr val="0070C0"/>
                </a:solidFill>
                <a:latin typeface="Alexandria" pitchFamily="2" charset="-78"/>
                <a:cs typeface="Alexandria" pitchFamily="2" charset="-78"/>
              </a:rPr>
              <a:t>المحتوى </a:t>
            </a:r>
            <a:r>
              <a:rPr lang="ar-SA" b="1" dirty="0" smtClean="0">
                <a:solidFill>
                  <a:srgbClr val="0070C0"/>
                </a:solidFill>
                <a:latin typeface="Alexandria" pitchFamily="2" charset="-78"/>
                <a:cs typeface="Alexandria" pitchFamily="2" charset="-78"/>
              </a:rPr>
              <a:t>التسويقي </a:t>
            </a:r>
            <a:r>
              <a:rPr lang="ar-EG" b="1" dirty="0" smtClean="0">
                <a:solidFill>
                  <a:srgbClr val="0070C0"/>
                </a:solidFill>
                <a:latin typeface="Alexandria" pitchFamily="2" charset="-78"/>
                <a:cs typeface="Alexandria" pitchFamily="2" charset="-78"/>
              </a:rPr>
              <a:t>الرقمي</a:t>
            </a:r>
            <a:r>
              <a:rPr lang="ar-SA" b="1" dirty="0" smtClean="0">
                <a:solidFill>
                  <a:srgbClr val="0070C0"/>
                </a:solidFill>
                <a:latin typeface="Alexandria" pitchFamily="2" charset="-78"/>
                <a:cs typeface="Alexandria" pitchFamily="2" charset="-78"/>
              </a:rPr>
              <a:t>: </a:t>
            </a:r>
            <a:endParaRPr lang="ar-SA" b="1" dirty="0" smtClean="0">
              <a:latin typeface="Alexandria" pitchFamily="2" charset="-78"/>
              <a:cs typeface="Alexandria" pitchFamily="2" charset="-78"/>
            </a:endParaRPr>
          </a:p>
          <a:p>
            <a:pPr marL="342900" indent="-342900" algn="r" rtl="1">
              <a:lnSpc>
                <a:spcPct val="150000"/>
              </a:lnSpc>
              <a:buFont typeface="+mj-lt"/>
              <a:buAutoNum type="arabicPeriod"/>
            </a:pPr>
            <a:r>
              <a:rPr lang="ar-EG" b="1" dirty="0" smtClean="0">
                <a:solidFill>
                  <a:schemeClr val="accent2">
                    <a:lumMod val="50000"/>
                  </a:schemeClr>
                </a:solidFill>
                <a:latin typeface="Alexandria SemiBold" pitchFamily="2" charset="-78"/>
                <a:cs typeface="Alexandria SemiBold" pitchFamily="2" charset="-78"/>
              </a:rPr>
              <a:t>المحتوى</a:t>
            </a:r>
            <a:r>
              <a:rPr lang="ar-SA" b="1" dirty="0" smtClean="0">
                <a:solidFill>
                  <a:schemeClr val="accent2">
                    <a:lumMod val="50000"/>
                  </a:schemeClr>
                </a:solidFill>
                <a:latin typeface="Alexandria SemiBold" pitchFamily="2" charset="-78"/>
                <a:cs typeface="Alexandria SemiBold" pitchFamily="2" charset="-78"/>
              </a:rPr>
              <a:t> التسويقي</a:t>
            </a:r>
            <a:r>
              <a:rPr lang="ar-EG" b="1" dirty="0" smtClean="0">
                <a:solidFill>
                  <a:schemeClr val="accent2">
                    <a:lumMod val="50000"/>
                  </a:schemeClr>
                </a:solidFill>
                <a:latin typeface="Alexandria SemiBold" pitchFamily="2" charset="-78"/>
                <a:cs typeface="Alexandria SemiBold" pitchFamily="2" charset="-78"/>
              </a:rPr>
              <a:t> </a:t>
            </a:r>
            <a:r>
              <a:rPr lang="ar-EG" b="1" dirty="0">
                <a:solidFill>
                  <a:schemeClr val="accent2">
                    <a:lumMod val="50000"/>
                  </a:schemeClr>
                </a:solidFill>
                <a:latin typeface="Alexandria SemiBold" pitchFamily="2" charset="-78"/>
                <a:cs typeface="Alexandria SemiBold" pitchFamily="2" charset="-78"/>
              </a:rPr>
              <a:t>الموضوعي: </a:t>
            </a:r>
            <a:r>
              <a:rPr lang="en-US" dirty="0">
                <a:solidFill>
                  <a:schemeClr val="accent2">
                    <a:lumMod val="50000"/>
                  </a:schemeClr>
                </a:solidFill>
                <a:latin typeface="Alexandria SemiBold" pitchFamily="2" charset="-78"/>
                <a:cs typeface="Alexandria SemiBold" pitchFamily="2" charset="-78"/>
              </a:rPr>
              <a:t>Topical </a:t>
            </a:r>
            <a:r>
              <a:rPr lang="ar-EG" dirty="0">
                <a:solidFill>
                  <a:schemeClr val="accent2">
                    <a:lumMod val="50000"/>
                  </a:schemeClr>
                </a:solidFill>
                <a:latin typeface="Alexandria SemiBold" pitchFamily="2" charset="-78"/>
                <a:cs typeface="Alexandria SemiBold" pitchFamily="2" charset="-78"/>
              </a:rPr>
              <a:t> </a:t>
            </a:r>
            <a:r>
              <a:rPr lang="ar-EG" dirty="0">
                <a:latin typeface="Alexandria Medium" pitchFamily="2" charset="-78"/>
                <a:cs typeface="Alexandria Medium" pitchFamily="2" charset="-78"/>
              </a:rPr>
              <a:t>هو </a:t>
            </a:r>
            <a:r>
              <a:rPr lang="ar-EG" dirty="0" smtClean="0">
                <a:latin typeface="Alexandria Medium" pitchFamily="2" charset="-78"/>
                <a:cs typeface="Alexandria Medium" pitchFamily="2" charset="-78"/>
              </a:rPr>
              <a:t>المحتوى الذي ي</a:t>
            </a:r>
            <a:r>
              <a:rPr lang="ar-SA" dirty="0" smtClean="0">
                <a:latin typeface="Alexandria Medium" pitchFamily="2" charset="-78"/>
                <a:cs typeface="Alexandria Medium" pitchFamily="2" charset="-78"/>
              </a:rPr>
              <a:t>رتبط</a:t>
            </a:r>
            <a:r>
              <a:rPr lang="ar-EG" dirty="0" smtClean="0">
                <a:latin typeface="Alexandria Medium" pitchFamily="2" charset="-78"/>
                <a:cs typeface="Alexandria Medium" pitchFamily="2" charset="-78"/>
              </a:rPr>
              <a:t> </a:t>
            </a:r>
            <a:r>
              <a:rPr lang="ar-EG" dirty="0">
                <a:latin typeface="Alexandria Medium" pitchFamily="2" charset="-78"/>
                <a:cs typeface="Alexandria Medium" pitchFamily="2" charset="-78"/>
              </a:rPr>
              <a:t>بالأحداث </a:t>
            </a:r>
            <a:r>
              <a:rPr lang="ar-SA" dirty="0" smtClean="0">
                <a:latin typeface="Alexandria Medium" pitchFamily="2" charset="-78"/>
                <a:cs typeface="Alexandria Medium" pitchFamily="2" charset="-78"/>
              </a:rPr>
              <a:t>والقضايا </a:t>
            </a:r>
            <a:r>
              <a:rPr lang="ar-EG" dirty="0" smtClean="0">
                <a:latin typeface="Alexandria Medium" pitchFamily="2" charset="-78"/>
                <a:cs typeface="Alexandria Medium" pitchFamily="2" charset="-78"/>
              </a:rPr>
              <a:t>الحالية والموضوعات </a:t>
            </a:r>
            <a:r>
              <a:rPr lang="ar-EG" dirty="0">
                <a:latin typeface="Alexandria Medium" pitchFamily="2" charset="-78"/>
                <a:cs typeface="Alexandria Medium" pitchFamily="2" charset="-78"/>
              </a:rPr>
              <a:t>الشائعة في فترة زمنية </a:t>
            </a:r>
            <a:r>
              <a:rPr lang="ar-EG" dirty="0" smtClean="0">
                <a:latin typeface="Alexandria Medium" pitchFamily="2" charset="-78"/>
                <a:cs typeface="Alexandria Medium" pitchFamily="2" charset="-78"/>
              </a:rPr>
              <a:t>محددة</a:t>
            </a:r>
            <a:r>
              <a:rPr lang="ar-SA" dirty="0" smtClean="0">
                <a:latin typeface="Alexandria Medium" pitchFamily="2" charset="-78"/>
                <a:cs typeface="Alexandria Medium" pitchFamily="2" charset="-78"/>
              </a:rPr>
              <a:t>. يهدف </a:t>
            </a:r>
            <a:r>
              <a:rPr lang="ar-SA" dirty="0">
                <a:latin typeface="Alexandria Medium" pitchFamily="2" charset="-78"/>
                <a:cs typeface="Alexandria Medium" pitchFamily="2" charset="-78"/>
              </a:rPr>
              <a:t>إلى تقديم معلومات قيمة ومفيدة للجمهور المستهدف، بدلاً من التركيز فقط على الترويج للمنتجات أو </a:t>
            </a:r>
            <a:r>
              <a:rPr lang="ar-SA" dirty="0" smtClean="0">
                <a:latin typeface="Alexandria Medium" pitchFamily="2" charset="-78"/>
                <a:cs typeface="Alexandria Medium" pitchFamily="2" charset="-78"/>
              </a:rPr>
              <a:t>الخدمات</a:t>
            </a:r>
            <a:r>
              <a:rPr lang="ar-EG" dirty="0" smtClean="0">
                <a:latin typeface="Alexandria Medium" pitchFamily="2" charset="-78"/>
                <a:cs typeface="Alexandria Medium" pitchFamily="2" charset="-78"/>
              </a:rPr>
              <a:t>. </a:t>
            </a:r>
            <a:r>
              <a:rPr lang="ar-SA" dirty="0" smtClean="0">
                <a:latin typeface="Alexandria Medium" pitchFamily="2" charset="-78"/>
                <a:cs typeface="Alexandria Medium" pitchFamily="2" charset="-78"/>
              </a:rPr>
              <a:t>لذا يتسم بالنشر الفوري </a:t>
            </a:r>
            <a:r>
              <a:rPr lang="ar-EG" dirty="0" smtClean="0">
                <a:latin typeface="Alexandria Medium" pitchFamily="2" charset="-78"/>
                <a:cs typeface="Alexandria Medium" pitchFamily="2" charset="-78"/>
              </a:rPr>
              <a:t>و</a:t>
            </a:r>
            <a:r>
              <a:rPr lang="ar-SA" dirty="0" smtClean="0">
                <a:latin typeface="Alexandria Medium" pitchFamily="2" charset="-78"/>
                <a:cs typeface="Alexandria Medium" pitchFamily="2" charset="-78"/>
              </a:rPr>
              <a:t>أنه </a:t>
            </a:r>
            <a:r>
              <a:rPr lang="ar-EG" dirty="0" smtClean="0">
                <a:latin typeface="Alexandria Medium" pitchFamily="2" charset="-78"/>
                <a:cs typeface="Alexandria Medium" pitchFamily="2" charset="-78"/>
              </a:rPr>
              <a:t>ذو </a:t>
            </a:r>
            <a:r>
              <a:rPr lang="ar-SA" dirty="0" smtClean="0">
                <a:latin typeface="Alexandria Medium" pitchFamily="2" charset="-78"/>
                <a:cs typeface="Alexandria Medium" pitchFamily="2" charset="-78"/>
              </a:rPr>
              <a:t>تأثير</a:t>
            </a:r>
            <a:r>
              <a:rPr lang="ar-EG" dirty="0" smtClean="0">
                <a:latin typeface="Alexandria Medium" pitchFamily="2" charset="-78"/>
                <a:cs typeface="Alexandria Medium" pitchFamily="2" charset="-78"/>
              </a:rPr>
              <a:t> قصير ال</a:t>
            </a:r>
            <a:r>
              <a:rPr lang="ar-SA" dirty="0" smtClean="0">
                <a:latin typeface="Alexandria Medium" pitchFamily="2" charset="-78"/>
                <a:cs typeface="Alexandria Medium" pitchFamily="2" charset="-78"/>
              </a:rPr>
              <a:t>أم</a:t>
            </a:r>
            <a:r>
              <a:rPr lang="ar-EG" dirty="0" smtClean="0">
                <a:latin typeface="Alexandria Medium" pitchFamily="2" charset="-78"/>
                <a:cs typeface="Alexandria Medium" pitchFamily="2" charset="-78"/>
              </a:rPr>
              <a:t>د</a:t>
            </a:r>
            <a:r>
              <a:rPr lang="ar-SA" dirty="0" smtClean="0">
                <a:latin typeface="Alexandria Medium" pitchFamily="2" charset="-78"/>
                <a:cs typeface="Alexandria Medium" pitchFamily="2" charset="-78"/>
              </a:rPr>
              <a:t> </a:t>
            </a:r>
            <a:r>
              <a:rPr lang="en-US" dirty="0" smtClean="0">
                <a:latin typeface="Alexandria Medium" pitchFamily="2" charset="-78"/>
                <a:cs typeface="Alexandria Medium" pitchFamily="2" charset="-78"/>
              </a:rPr>
              <a:t> a </a:t>
            </a:r>
            <a:r>
              <a:rPr lang="en-US" dirty="0">
                <a:latin typeface="Alexandria Medium" pitchFamily="2" charset="-78"/>
                <a:cs typeface="Alexandria Medium" pitchFamily="2" charset="-78"/>
              </a:rPr>
              <a:t>shorter </a:t>
            </a:r>
            <a:r>
              <a:rPr lang="en-US" dirty="0" smtClean="0">
                <a:latin typeface="Alexandria Medium" pitchFamily="2" charset="-78"/>
                <a:cs typeface="Alexandria Medium" pitchFamily="2" charset="-78"/>
              </a:rPr>
              <a:t>lifespan</a:t>
            </a:r>
            <a:r>
              <a:rPr lang="ar-SA" dirty="0" smtClean="0">
                <a:latin typeface="Alexandria Medium" pitchFamily="2" charset="-78"/>
                <a:cs typeface="Alexandria Medium" pitchFamily="2" charset="-78"/>
              </a:rPr>
              <a:t>. وتتعدد أشكاله، مثل المقالات القصيرة والتغريدات والفيديو والصور.</a:t>
            </a:r>
            <a:endParaRPr lang="ar-SA" b="1" dirty="0">
              <a:latin typeface="Alexandria" pitchFamily="2" charset="-78"/>
              <a:cs typeface="Alexandria" pitchFamily="2" charset="-78"/>
            </a:endParaRPr>
          </a:p>
          <a:p>
            <a:pPr marL="342900" indent="-342900" algn="r" rtl="1">
              <a:lnSpc>
                <a:spcPct val="150000"/>
              </a:lnSpc>
              <a:buFont typeface="+mj-lt"/>
              <a:buAutoNum type="arabicPeriod"/>
            </a:pPr>
            <a:r>
              <a:rPr lang="ar-EG" b="1" dirty="0">
                <a:solidFill>
                  <a:schemeClr val="accent2">
                    <a:lumMod val="50000"/>
                  </a:schemeClr>
                </a:solidFill>
                <a:latin typeface="Alexandria SemiBold" pitchFamily="2" charset="-78"/>
                <a:cs typeface="Alexandria SemiBold" pitchFamily="2" charset="-78"/>
              </a:rPr>
              <a:t>المحتوى التسويقي سريع الزوال </a:t>
            </a:r>
            <a:r>
              <a:rPr lang="en-US" b="1" dirty="0">
                <a:solidFill>
                  <a:schemeClr val="accent2">
                    <a:lumMod val="50000"/>
                  </a:schemeClr>
                </a:solidFill>
                <a:latin typeface="Alexandria SemiBold" pitchFamily="2" charset="-78"/>
                <a:cs typeface="Alexandria SemiBold" pitchFamily="2" charset="-78"/>
              </a:rPr>
              <a:t>Ephemeral</a:t>
            </a:r>
            <a:r>
              <a:rPr lang="ar-EG" b="1" dirty="0">
                <a:solidFill>
                  <a:schemeClr val="accent2">
                    <a:lumMod val="50000"/>
                  </a:schemeClr>
                </a:solidFill>
                <a:latin typeface="Alexandria SemiBold" pitchFamily="2" charset="-78"/>
                <a:cs typeface="Alexandria SemiBold" pitchFamily="2" charset="-78"/>
              </a:rPr>
              <a:t> </a:t>
            </a:r>
            <a:r>
              <a:rPr lang="ar-EG" b="1" dirty="0">
                <a:latin typeface="Alexandria Medium" pitchFamily="2" charset="-78"/>
                <a:cs typeface="Alexandria Medium" pitchFamily="2" charset="-78"/>
              </a:rPr>
              <a:t>: </a:t>
            </a:r>
            <a:r>
              <a:rPr lang="ar-SA" b="1" dirty="0">
                <a:latin typeface="Alexandria Medium" pitchFamily="2" charset="-78"/>
                <a:cs typeface="Alexandria Medium" pitchFamily="2" charset="-78"/>
              </a:rPr>
              <a:t>وهو </a:t>
            </a:r>
            <a:r>
              <a:rPr lang="ar-EG" b="1" dirty="0">
                <a:latin typeface="Alexandria Medium" pitchFamily="2" charset="-78"/>
                <a:cs typeface="Alexandria Medium" pitchFamily="2" charset="-78"/>
              </a:rPr>
              <a:t>محتوى تسويقي رقمي لحظى ومدة زمنه قصيرة جدا لا تتعدى 24 ساعة: مثل الترندات اليومية السريعة – عروض اليوم الواحد – التحديثات الفورية </a:t>
            </a:r>
            <a:r>
              <a:rPr lang="ar-EG" b="1" dirty="0" smtClean="0">
                <a:latin typeface="Alexandria Medium" pitchFamily="2" charset="-78"/>
                <a:cs typeface="Alexandria Medium" pitchFamily="2" charset="-78"/>
              </a:rPr>
              <a:t>–</a:t>
            </a:r>
            <a:r>
              <a:rPr lang="ar-SA" b="1" dirty="0" smtClean="0">
                <a:latin typeface="Alexandria Medium" pitchFamily="2" charset="-78"/>
                <a:cs typeface="Alexandria Medium" pitchFamily="2" charset="-78"/>
              </a:rPr>
              <a:t>قصص الحالات</a:t>
            </a:r>
            <a:r>
              <a:rPr lang="ar-EG" b="1" dirty="0" smtClean="0">
                <a:latin typeface="Alexandria Medium" pitchFamily="2" charset="-78"/>
                <a:cs typeface="Alexandria Medium" pitchFamily="2" charset="-78"/>
              </a:rPr>
              <a:t> </a:t>
            </a:r>
            <a:r>
              <a:rPr lang="en-US" b="1" dirty="0" smtClean="0">
                <a:latin typeface="Alexandria Medium" pitchFamily="2" charset="-78"/>
                <a:cs typeface="Alexandria Medium" pitchFamily="2" charset="-78"/>
              </a:rPr>
              <a:t>Stories</a:t>
            </a:r>
            <a:r>
              <a:rPr lang="ar-SA" b="1" dirty="0" smtClean="0">
                <a:latin typeface="Alexandria Medium" pitchFamily="2" charset="-78"/>
                <a:cs typeface="Alexandria Medium" pitchFamily="2" charset="-78"/>
              </a:rPr>
              <a:t>.</a:t>
            </a:r>
            <a:endParaRPr lang="ar-SA" dirty="0" smtClean="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a:blip r:embed="rId4">
            <a:clrChange>
              <a:clrFrom>
                <a:srgbClr val="FDFDFD"/>
              </a:clrFrom>
              <a:clrTo>
                <a:srgbClr val="FDFDFD">
                  <a:alpha val="0"/>
                </a:srgbClr>
              </a:clrTo>
            </a:clrChange>
            <a:extLst>
              <a:ext uri="{28A0092B-C50C-407E-A947-70E740481C1C}">
                <a14:useLocalDpi xmlns:a14="http://schemas.microsoft.com/office/drawing/2010/main" val="0"/>
              </a:ext>
            </a:extLst>
          </a:blip>
          <a:stretch>
            <a:fillRect/>
          </a:stretch>
        </p:blipFill>
        <p:spPr>
          <a:xfrm>
            <a:off x="186216" y="2678433"/>
            <a:ext cx="2031179" cy="1374952"/>
          </a:xfrm>
          <a:prstGeom prst="rect">
            <a:avLst/>
          </a:prstGeom>
        </p:spPr>
      </p:pic>
      <p:pic>
        <p:nvPicPr>
          <p:cNvPr id="3" name="Picture 2"/>
          <p:cNvPicPr>
            <a:picLocks noChangeAspect="1"/>
          </p:cNvPicPr>
          <p:nvPr/>
        </p:nvPicPr>
        <p:blipFill rotWithShape="1">
          <a:blip r:embed="rId5">
            <a:clrChange>
              <a:clrFrom>
                <a:srgbClr val="4E4F51"/>
              </a:clrFrom>
              <a:clrTo>
                <a:srgbClr val="4E4F51">
                  <a:alpha val="0"/>
                </a:srgbClr>
              </a:clrTo>
            </a:clrChange>
            <a:extLst>
              <a:ext uri="{28A0092B-C50C-407E-A947-70E740481C1C}">
                <a14:useLocalDpi xmlns:a14="http://schemas.microsoft.com/office/drawing/2010/main" val="0"/>
              </a:ext>
            </a:extLst>
          </a:blip>
          <a:srcRect r="74589" b="46269"/>
          <a:stretch/>
        </p:blipFill>
        <p:spPr>
          <a:xfrm>
            <a:off x="187935" y="4245944"/>
            <a:ext cx="2057122" cy="2446797"/>
          </a:xfrm>
          <a:prstGeom prst="rect">
            <a:avLst/>
          </a:prstGeom>
        </p:spPr>
      </p:pic>
      <p:sp>
        <p:nvSpPr>
          <p:cNvPr id="12" name="TextBox 11">
            <a:extLst>
              <a:ext uri="{FF2B5EF4-FFF2-40B4-BE49-F238E27FC236}">
                <a16:creationId xmlns:a16="http://schemas.microsoft.com/office/drawing/2014/main" id="{F9A80F9F-74DB-1D57-04E8-E20E92A09B0A}"/>
              </a:ext>
            </a:extLst>
          </p:cNvPr>
          <p:cNvSpPr txBox="1"/>
          <p:nvPr/>
        </p:nvSpPr>
        <p:spPr>
          <a:xfrm>
            <a:off x="3299817" y="1835952"/>
            <a:ext cx="382431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4- التسويق بالمحتوى الرقمي</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277214326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1037231" y="2414597"/>
            <a:ext cx="9778408" cy="376166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1858556" y="146852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990366" y="1541451"/>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027171" y="1755103"/>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57301" y="2482943"/>
            <a:ext cx="9329738" cy="3693319"/>
          </a:xfrm>
          <a:prstGeom prst="rect">
            <a:avLst/>
          </a:prstGeom>
          <a:noFill/>
        </p:spPr>
        <p:txBody>
          <a:bodyPr wrap="square" rtlCol="0">
            <a:spAutoFit/>
          </a:bodyPr>
          <a:lstStyle/>
          <a:p>
            <a:pPr algn="r" rtl="1">
              <a:lnSpc>
                <a:spcPct val="150000"/>
              </a:lnSpc>
            </a:pPr>
            <a:r>
              <a:rPr lang="ar-SA" b="1" dirty="0" smtClean="0">
                <a:solidFill>
                  <a:srgbClr val="0070C0"/>
                </a:solidFill>
                <a:latin typeface="Alexandria" pitchFamily="2" charset="-78"/>
                <a:cs typeface="Alexandria" pitchFamily="2" charset="-78"/>
              </a:rPr>
              <a:t>أنواع</a:t>
            </a:r>
            <a:r>
              <a:rPr lang="en-US" b="1" dirty="0" smtClean="0">
                <a:solidFill>
                  <a:srgbClr val="0070C0"/>
                </a:solidFill>
                <a:latin typeface="Alexandria" pitchFamily="2" charset="-78"/>
                <a:cs typeface="Alexandria" pitchFamily="2" charset="-78"/>
              </a:rPr>
              <a:t> </a:t>
            </a:r>
            <a:r>
              <a:rPr lang="ar-EG" b="1" dirty="0" smtClean="0">
                <a:solidFill>
                  <a:srgbClr val="0070C0"/>
                </a:solidFill>
                <a:latin typeface="Alexandria" pitchFamily="2" charset="-78"/>
                <a:cs typeface="Alexandria" pitchFamily="2" charset="-78"/>
              </a:rPr>
              <a:t>المحتوى </a:t>
            </a:r>
            <a:r>
              <a:rPr lang="ar-SA" b="1" dirty="0" smtClean="0">
                <a:solidFill>
                  <a:srgbClr val="0070C0"/>
                </a:solidFill>
                <a:latin typeface="Alexandria" pitchFamily="2" charset="-78"/>
                <a:cs typeface="Alexandria" pitchFamily="2" charset="-78"/>
              </a:rPr>
              <a:t>التسويقي </a:t>
            </a:r>
            <a:r>
              <a:rPr lang="ar-EG" b="1" dirty="0" smtClean="0">
                <a:solidFill>
                  <a:srgbClr val="0070C0"/>
                </a:solidFill>
                <a:latin typeface="Alexandria" pitchFamily="2" charset="-78"/>
                <a:cs typeface="Alexandria" pitchFamily="2" charset="-78"/>
              </a:rPr>
              <a:t>الرقمي</a:t>
            </a:r>
            <a:r>
              <a:rPr lang="ar-SA" b="1" dirty="0" smtClean="0">
                <a:solidFill>
                  <a:srgbClr val="0070C0"/>
                </a:solidFill>
                <a:latin typeface="Alexandria" pitchFamily="2" charset="-78"/>
                <a:cs typeface="Alexandria" pitchFamily="2" charset="-78"/>
              </a:rPr>
              <a:t>: </a:t>
            </a:r>
            <a:endParaRPr lang="ar-SA" b="1" dirty="0" smtClean="0">
              <a:latin typeface="Alexandria" pitchFamily="2" charset="-78"/>
              <a:cs typeface="Alexandria" pitchFamily="2" charset="-78"/>
            </a:endParaRPr>
          </a:p>
          <a:p>
            <a:pPr marL="342900" indent="-342900" algn="r" rtl="1">
              <a:lnSpc>
                <a:spcPct val="150000"/>
              </a:lnSpc>
              <a:buFont typeface="+mj-lt"/>
              <a:buAutoNum type="arabicPeriod" startAt="3"/>
            </a:pPr>
            <a:r>
              <a:rPr lang="ar-EG" dirty="0" smtClean="0">
                <a:solidFill>
                  <a:schemeClr val="accent2">
                    <a:lumMod val="50000"/>
                  </a:schemeClr>
                </a:solidFill>
                <a:latin typeface="Alexandria SemiBold" pitchFamily="2" charset="-78"/>
                <a:cs typeface="Alexandria SemiBold" pitchFamily="2" charset="-78"/>
              </a:rPr>
              <a:t>المحتوى </a:t>
            </a:r>
            <a:r>
              <a:rPr lang="ar-EG" dirty="0">
                <a:solidFill>
                  <a:schemeClr val="accent2">
                    <a:lumMod val="50000"/>
                  </a:schemeClr>
                </a:solidFill>
                <a:latin typeface="Alexandria SemiBold" pitchFamily="2" charset="-78"/>
                <a:cs typeface="Alexandria SemiBold" pitchFamily="2" charset="-78"/>
              </a:rPr>
              <a:t>التسويقي المستدام : </a:t>
            </a:r>
            <a:r>
              <a:rPr lang="en-US" dirty="0">
                <a:solidFill>
                  <a:schemeClr val="accent2">
                    <a:lumMod val="50000"/>
                  </a:schemeClr>
                </a:solidFill>
                <a:latin typeface="Alexandria SemiBold" pitchFamily="2" charset="-78"/>
                <a:cs typeface="Alexandria SemiBold" pitchFamily="2" charset="-78"/>
              </a:rPr>
              <a:t>Evergreen</a:t>
            </a:r>
            <a:r>
              <a:rPr lang="en-US" dirty="0">
                <a:latin typeface="Alexandria Medium" pitchFamily="2" charset="-78"/>
                <a:cs typeface="Alexandria Medium" pitchFamily="2" charset="-78"/>
              </a:rPr>
              <a:t> </a:t>
            </a:r>
            <a:r>
              <a:rPr lang="ar-EG" dirty="0">
                <a:latin typeface="Alexandria Medium" pitchFamily="2" charset="-78"/>
                <a:cs typeface="Alexandria Medium" pitchFamily="2" charset="-78"/>
              </a:rPr>
              <a:t> هو المحتوى الذي يكون ذو قيمة دائمة ومستدامة عبر الوقت. يركز هذا النوع من المحتوى على </a:t>
            </a:r>
            <a:r>
              <a:rPr lang="ar-EG" dirty="0" smtClean="0">
                <a:latin typeface="Alexandria Medium" pitchFamily="2" charset="-78"/>
                <a:cs typeface="Alexandria Medium" pitchFamily="2" charset="-78"/>
              </a:rPr>
              <a:t>المعلومات </a:t>
            </a:r>
            <a:r>
              <a:rPr lang="ar-EG" dirty="0">
                <a:latin typeface="Alexandria Medium" pitchFamily="2" charset="-78"/>
                <a:cs typeface="Alexandria Medium" pitchFamily="2" charset="-78"/>
              </a:rPr>
              <a:t>الأساسية التي لا تفقد قيمتها مع مرور </a:t>
            </a:r>
            <a:r>
              <a:rPr lang="ar-EG" dirty="0" smtClean="0">
                <a:latin typeface="Alexandria Medium" pitchFamily="2" charset="-78"/>
                <a:cs typeface="Alexandria Medium" pitchFamily="2" charset="-78"/>
              </a:rPr>
              <a:t>الوقت</a:t>
            </a:r>
            <a:r>
              <a:rPr lang="ar-SA" dirty="0" smtClean="0">
                <a:latin typeface="Alexandria Medium" pitchFamily="2" charset="-78"/>
                <a:cs typeface="Alexandria Medium" pitchFamily="2" charset="-78"/>
              </a:rPr>
              <a:t>،</a:t>
            </a:r>
            <a:r>
              <a:rPr lang="ar-EG" dirty="0" smtClean="0">
                <a:latin typeface="Alexandria Medium" pitchFamily="2" charset="-78"/>
                <a:cs typeface="Alexandria Medium" pitchFamily="2" charset="-78"/>
              </a:rPr>
              <a:t> </a:t>
            </a:r>
            <a:r>
              <a:rPr lang="ar-SA" dirty="0" smtClean="0">
                <a:latin typeface="Alexandria Medium" pitchFamily="2" charset="-78"/>
                <a:cs typeface="Alexandria Medium" pitchFamily="2" charset="-78"/>
              </a:rPr>
              <a:t>و</a:t>
            </a:r>
            <a:r>
              <a:rPr lang="ar-EG" dirty="0" smtClean="0">
                <a:latin typeface="Alexandria Medium" pitchFamily="2" charset="-78"/>
                <a:cs typeface="Alexandria Medium" pitchFamily="2" charset="-78"/>
              </a:rPr>
              <a:t>يهدف إلى </a:t>
            </a:r>
            <a:r>
              <a:rPr lang="ar-EG" dirty="0">
                <a:latin typeface="Alexandria Medium" pitchFamily="2" charset="-78"/>
                <a:cs typeface="Alexandria Medium" pitchFamily="2" charset="-78"/>
              </a:rPr>
              <a:t>جذب الجمهور لفترة طويلة وزيادة القيمة المستدامة للعلامة التجارية. يمكن لهذا النوع من المحتوى أن يستمر في جلب المرور والتفاعل لعدة أشهر أو حتى سنوات، ويمكن إعادة استخدامه مرارا بأشكال مختلفة</a:t>
            </a:r>
            <a:r>
              <a:rPr lang="ar-EG" dirty="0" smtClean="0">
                <a:latin typeface="Alexandria Medium" pitchFamily="2" charset="-78"/>
                <a:cs typeface="Alexandria Medium" pitchFamily="2" charset="-78"/>
              </a:rPr>
              <a:t>.</a:t>
            </a:r>
            <a:endParaRPr lang="ar-SA" dirty="0" smtClean="0">
              <a:latin typeface="Alexandria Medium" pitchFamily="2" charset="-78"/>
              <a:cs typeface="Alexandria Medium" pitchFamily="2" charset="-78"/>
            </a:endParaRPr>
          </a:p>
          <a:p>
            <a:pPr marL="285750" indent="-285750" algn="just" rtl="1">
              <a:lnSpc>
                <a:spcPct val="150000"/>
              </a:lnSpc>
              <a:buFont typeface="Arial" panose="020B0604020202020204" pitchFamily="34" charset="0"/>
              <a:buChar char="•"/>
            </a:pPr>
            <a:r>
              <a:rPr lang="ar-SA" b="1" dirty="0" smtClean="0">
                <a:latin typeface="Alexandria Medium" pitchFamily="2" charset="-78"/>
                <a:cs typeface="Alexandria Medium" pitchFamily="2" charset="-78"/>
              </a:rPr>
              <a:t>ويتسم المحتوى التسويقي المستدام بأنه غير محدد بوقت و</a:t>
            </a:r>
            <a:r>
              <a:rPr lang="ar-EG" dirty="0" smtClean="0">
                <a:latin typeface="Alexandria Medium" pitchFamily="2" charset="-78"/>
                <a:cs typeface="Alexandria Medium" pitchFamily="2" charset="-78"/>
              </a:rPr>
              <a:t>دورة </a:t>
            </a:r>
            <a:r>
              <a:rPr lang="ar-EG" dirty="0">
                <a:latin typeface="Alexandria Medium" pitchFamily="2" charset="-78"/>
                <a:cs typeface="Alexandria Medium" pitchFamily="2" charset="-78"/>
              </a:rPr>
              <a:t>حياة </a:t>
            </a:r>
            <a:r>
              <a:rPr lang="ar-EG" dirty="0" smtClean="0">
                <a:latin typeface="Alexandria Medium" pitchFamily="2" charset="-78"/>
                <a:cs typeface="Alexandria Medium" pitchFamily="2" charset="-78"/>
              </a:rPr>
              <a:t>طويلة</a:t>
            </a:r>
            <a:r>
              <a:rPr lang="ar-SA" dirty="0" smtClean="0">
                <a:latin typeface="Alexandria Medium" pitchFamily="2" charset="-78"/>
                <a:cs typeface="Alexandria Medium" pitchFamily="2" charset="-78"/>
              </a:rPr>
              <a:t>. كما يتخد أشكال عديدة مثل: </a:t>
            </a:r>
            <a:r>
              <a:rPr lang="ar-EG" dirty="0" smtClean="0">
                <a:latin typeface="Alexandria Medium" pitchFamily="2" charset="-78"/>
                <a:cs typeface="Alexandria Medium" pitchFamily="2" charset="-78"/>
              </a:rPr>
              <a:t>مقالات</a:t>
            </a:r>
            <a:r>
              <a:rPr lang="ar-SA" dirty="0" smtClean="0">
                <a:latin typeface="Alexandria Medium" pitchFamily="2" charset="-78"/>
                <a:cs typeface="Alexandria Medium" pitchFamily="2" charset="-78"/>
              </a:rPr>
              <a:t> توضح</a:t>
            </a:r>
            <a:r>
              <a:rPr lang="ar-EG" dirty="0" smtClean="0">
                <a:latin typeface="Alexandria Medium" pitchFamily="2" charset="-78"/>
                <a:cs typeface="Alexandria Medium" pitchFamily="2" charset="-78"/>
              </a:rPr>
              <a:t> </a:t>
            </a:r>
            <a:r>
              <a:rPr lang="ar-EG" dirty="0">
                <a:latin typeface="Alexandria Medium" pitchFamily="2" charset="-78"/>
                <a:cs typeface="Alexandria Medium" pitchFamily="2" charset="-78"/>
              </a:rPr>
              <a:t>كيفية عمل شيء </a:t>
            </a:r>
            <a:r>
              <a:rPr lang="ar-EG" dirty="0" smtClean="0">
                <a:latin typeface="Alexandria Medium" pitchFamily="2" charset="-78"/>
                <a:cs typeface="Alexandria Medium" pitchFamily="2" charset="-78"/>
              </a:rPr>
              <a:t>معين</a:t>
            </a:r>
            <a:r>
              <a:rPr lang="ar-SA" dirty="0" smtClean="0">
                <a:latin typeface="Alexandria Medium" pitchFamily="2" charset="-78"/>
                <a:cs typeface="Alexandria Medium" pitchFamily="2" charset="-78"/>
              </a:rPr>
              <a:t> أو الفيديو التعليمي .</a:t>
            </a:r>
            <a:endParaRPr lang="en-US" dirty="0">
              <a:latin typeface="Alexandria Medium" pitchFamily="2" charset="-78"/>
              <a:cs typeface="Alexandria Medium" pitchFamily="2" charset="-78"/>
            </a:endParaRPr>
          </a:p>
          <a:p>
            <a:pPr algn="just" rtl="1"/>
            <a:endParaRPr lang="ar-EG" dirty="0">
              <a:latin typeface="Alexandria Medium" pitchFamily="2" charset="-78"/>
              <a:cs typeface="Alexandria Medium"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2" name="Picture 1"/>
          <p:cNvPicPr>
            <a:picLocks noChangeAspect="1"/>
          </p:cNvPicPr>
          <p:nvPr/>
        </p:nvPicPr>
        <p:blipFill rotWithShape="1">
          <a:blip r:embed="rId4">
            <a:clrChange>
              <a:clrFrom>
                <a:srgbClr val="FEFEFE"/>
              </a:clrFrom>
              <a:clrTo>
                <a:srgbClr val="FEFEFE">
                  <a:alpha val="0"/>
                </a:srgbClr>
              </a:clrTo>
            </a:clrChange>
            <a:extLst>
              <a:ext uri="{28A0092B-C50C-407E-A947-70E740481C1C}">
                <a14:useLocalDpi xmlns:a14="http://schemas.microsoft.com/office/drawing/2010/main" val="0"/>
              </a:ext>
            </a:extLst>
          </a:blip>
          <a:srcRect l="78046" t="24375" r="2736" b="51250"/>
          <a:stretch/>
        </p:blipFill>
        <p:spPr>
          <a:xfrm>
            <a:off x="-257176" y="3179372"/>
            <a:ext cx="1870009" cy="2078427"/>
          </a:xfrm>
          <a:prstGeom prst="rect">
            <a:avLst/>
          </a:prstGeom>
        </p:spPr>
      </p:pic>
      <p:sp>
        <p:nvSpPr>
          <p:cNvPr id="11" name="TextBox 10">
            <a:extLst>
              <a:ext uri="{FF2B5EF4-FFF2-40B4-BE49-F238E27FC236}">
                <a16:creationId xmlns:a16="http://schemas.microsoft.com/office/drawing/2014/main" id="{F9A80F9F-74DB-1D57-04E8-E20E92A09B0A}"/>
              </a:ext>
            </a:extLst>
          </p:cNvPr>
          <p:cNvSpPr txBox="1"/>
          <p:nvPr/>
        </p:nvSpPr>
        <p:spPr>
          <a:xfrm>
            <a:off x="3299817" y="1835952"/>
            <a:ext cx="382431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4- التسويق بالمحتوى الرقمي</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6122886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2000"/>
            <a:lum/>
          </a:blip>
          <a:srcRect/>
          <a:stretch>
            <a:fillRect/>
          </a:stretch>
        </a:blipFill>
        <a:effectLst/>
      </p:bgPr>
    </p:bg>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16139" y="2414596"/>
            <a:ext cx="7956709" cy="387803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2539686" y="14036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672649" y="1512068"/>
            <a:ext cx="1140836" cy="400110"/>
          </a:xfrm>
          <a:prstGeom prst="rect">
            <a:avLst/>
          </a:prstGeom>
          <a:noFill/>
        </p:spPr>
        <p:txBody>
          <a:bodyPr wrap="square" rtlCol="0">
            <a:spAutoFit/>
          </a:bodyPr>
          <a:lstStyle/>
          <a:p>
            <a:pPr algn="ctr"/>
            <a:r>
              <a:rPr lang="en-US" sz="2000" b="1" dirty="0" smtClean="0">
                <a:solidFill>
                  <a:schemeClr val="bg1"/>
                </a:solidFill>
                <a:latin typeface="Times New Roman" panose="02020603050405020304" pitchFamily="18" charset="0"/>
                <a:cs typeface="Times New Roman" panose="02020603050405020304" pitchFamily="18" charset="0"/>
              </a:rPr>
              <a:t>Lecture</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2725157" y="17278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416140" y="2575792"/>
            <a:ext cx="7742397" cy="3647152"/>
          </a:xfrm>
          <a:prstGeom prst="rect">
            <a:avLst/>
          </a:prstGeom>
          <a:noFill/>
        </p:spPr>
        <p:txBody>
          <a:bodyPr wrap="square" rtlCol="0">
            <a:spAutoFit/>
          </a:bodyPr>
          <a:lstStyle/>
          <a:p>
            <a:pPr algn="r" rtl="1">
              <a:lnSpc>
                <a:spcPct val="150000"/>
              </a:lnSpc>
            </a:pPr>
            <a:r>
              <a:rPr lang="ar-SA" dirty="0" smtClean="0">
                <a:solidFill>
                  <a:srgbClr val="C00000"/>
                </a:solidFill>
                <a:latin typeface="Alexandria SemiBold" pitchFamily="2" charset="-78"/>
                <a:cs typeface="Alexandria SemiBold" pitchFamily="2" charset="-78"/>
              </a:rPr>
              <a:t> </a:t>
            </a:r>
            <a:r>
              <a:rPr lang="ar-SA" dirty="0">
                <a:solidFill>
                  <a:schemeClr val="accent2">
                    <a:lumMod val="50000"/>
                  </a:schemeClr>
                </a:solidFill>
                <a:latin typeface="Alexandria SemiBold" pitchFamily="2" charset="-78"/>
                <a:cs typeface="Alexandria SemiBold" pitchFamily="2" charset="-78"/>
              </a:rPr>
              <a:t>التسويق الأخضر: </a:t>
            </a:r>
            <a:r>
              <a:rPr lang="en-US" dirty="0">
                <a:solidFill>
                  <a:schemeClr val="accent2">
                    <a:lumMod val="50000"/>
                  </a:schemeClr>
                </a:solidFill>
                <a:latin typeface="Alexandria SemiBold" pitchFamily="2" charset="-78"/>
                <a:cs typeface="Alexandria SemiBold" pitchFamily="2" charset="-78"/>
              </a:rPr>
              <a:t>Green Marketing</a:t>
            </a:r>
            <a:endParaRPr lang="ar-SA" dirty="0">
              <a:solidFill>
                <a:schemeClr val="accent2">
                  <a:lumMod val="50000"/>
                </a:schemeClr>
              </a:solidFill>
              <a:latin typeface="Alexandria SemiBold" pitchFamily="2" charset="-78"/>
              <a:cs typeface="Alexandria SemiBold" pitchFamily="2" charset="-78"/>
            </a:endParaRPr>
          </a:p>
          <a:p>
            <a:pPr marL="285750" indent="-285750" algn="r" rtl="1">
              <a:lnSpc>
                <a:spcPct val="150000"/>
              </a:lnSpc>
              <a:buFont typeface="Wingdings" panose="05000000000000000000" pitchFamily="2" charset="2"/>
              <a:buChar char="§"/>
            </a:pPr>
            <a:r>
              <a:rPr lang="ar-SA" sz="1700" dirty="0" smtClean="0">
                <a:latin typeface="Alexandria SemiBold" pitchFamily="2" charset="-78"/>
                <a:cs typeface="Alexandria SemiBold" pitchFamily="2" charset="-78"/>
              </a:rPr>
              <a:t>يعرف بأنه استراتيجية </a:t>
            </a:r>
            <a:r>
              <a:rPr lang="ar-SA" sz="1700" dirty="0">
                <a:latin typeface="Alexandria SemiBold" pitchFamily="2" charset="-78"/>
                <a:cs typeface="Alexandria SemiBold" pitchFamily="2" charset="-78"/>
              </a:rPr>
              <a:t>التسويق التي تركز على المنتجات والخدمات المستدامة والتي تأخذ في الاعتبار الأثر </a:t>
            </a:r>
            <a:r>
              <a:rPr lang="ar-SA" sz="1700" dirty="0" smtClean="0">
                <a:latin typeface="Alexandria SemiBold" pitchFamily="2" charset="-78"/>
                <a:cs typeface="Alexandria SemiBold" pitchFamily="2" charset="-78"/>
              </a:rPr>
              <a:t>البيئي، ويتضمن </a:t>
            </a:r>
            <a:r>
              <a:rPr lang="ar-SA" sz="1700" dirty="0">
                <a:latin typeface="Alexandria SemiBold" pitchFamily="2" charset="-78"/>
                <a:cs typeface="Alexandria SemiBold" pitchFamily="2" charset="-78"/>
              </a:rPr>
              <a:t>ذلك المنتجات الصديقة للبيئة، والتعبئة المستدامة، والممارسات التجارية التي تقلل من الأثر </a:t>
            </a:r>
            <a:r>
              <a:rPr lang="ar-SA" sz="1700" dirty="0" smtClean="0">
                <a:latin typeface="Alexandria SemiBold" pitchFamily="2" charset="-78"/>
                <a:cs typeface="Alexandria SemiBold" pitchFamily="2" charset="-78"/>
              </a:rPr>
              <a:t>البيئى، لذا يمكن </a:t>
            </a:r>
            <a:r>
              <a:rPr lang="ar-SA" sz="1700" dirty="0">
                <a:latin typeface="Alexandria SemiBold" pitchFamily="2" charset="-78"/>
                <a:cs typeface="Alexandria SemiBold" pitchFamily="2" charset="-78"/>
              </a:rPr>
              <a:t>اعتباره جزءًا من </a:t>
            </a:r>
            <a:r>
              <a:rPr lang="ar-SA" sz="1700" dirty="0" smtClean="0">
                <a:latin typeface="Alexandria SemiBold" pitchFamily="2" charset="-78"/>
                <a:cs typeface="Alexandria SemiBold" pitchFamily="2" charset="-78"/>
              </a:rPr>
              <a:t>المحتوى التسويقي المستدام. </a:t>
            </a:r>
          </a:p>
          <a:p>
            <a:pPr marL="285750" indent="-285750" algn="r" rtl="1">
              <a:lnSpc>
                <a:spcPct val="150000"/>
              </a:lnSpc>
              <a:buFont typeface="Wingdings" panose="05000000000000000000" pitchFamily="2" charset="2"/>
              <a:buChar char="§"/>
            </a:pPr>
            <a:r>
              <a:rPr lang="ar-SA" sz="1700" dirty="0" smtClean="0">
                <a:latin typeface="Alexandria SemiBold" pitchFamily="2" charset="-78"/>
                <a:cs typeface="Alexandria SemiBold" pitchFamily="2" charset="-78"/>
              </a:rPr>
              <a:t>يعتمد </a:t>
            </a:r>
            <a:r>
              <a:rPr lang="ar-SA" sz="1700" dirty="0">
                <a:latin typeface="Alexandria SemiBold" pitchFamily="2" charset="-78"/>
                <a:cs typeface="Alexandria SemiBold" pitchFamily="2" charset="-78"/>
              </a:rPr>
              <a:t>التسويق الأخضر على استراتيجيات محددة، </a:t>
            </a:r>
            <a:r>
              <a:rPr lang="ar-SA" sz="1700" dirty="0" smtClean="0">
                <a:latin typeface="Alexandria SemiBold" pitchFamily="2" charset="-78"/>
                <a:cs typeface="Alexandria SemiBold" pitchFamily="2" charset="-78"/>
              </a:rPr>
              <a:t>تتمثل في: تسليط </a:t>
            </a:r>
            <a:r>
              <a:rPr lang="ar-SA" sz="1700" dirty="0">
                <a:latin typeface="Alexandria SemiBold" pitchFamily="2" charset="-78"/>
                <a:cs typeface="Alexandria SemiBold" pitchFamily="2" charset="-78"/>
              </a:rPr>
              <a:t>الضوء على فوائد المنتجات </a:t>
            </a:r>
            <a:r>
              <a:rPr lang="ar-SA" sz="1700" dirty="0" smtClean="0">
                <a:latin typeface="Alexandria SemiBold" pitchFamily="2" charset="-78"/>
                <a:cs typeface="Alexandria SemiBold" pitchFamily="2" charset="-78"/>
              </a:rPr>
              <a:t>البيئية، واستخدام </a:t>
            </a:r>
            <a:r>
              <a:rPr lang="ar-SA" sz="1700" dirty="0">
                <a:latin typeface="Alexandria SemiBold" pitchFamily="2" charset="-78"/>
                <a:cs typeface="Alexandria SemiBold" pitchFamily="2" charset="-78"/>
              </a:rPr>
              <a:t>الشهادات البيئية والمبادئ </a:t>
            </a:r>
            <a:r>
              <a:rPr lang="ar-SA" sz="1700" dirty="0" smtClean="0">
                <a:latin typeface="Alexandria SemiBold" pitchFamily="2" charset="-78"/>
                <a:cs typeface="Alexandria SemiBold" pitchFamily="2" charset="-78"/>
              </a:rPr>
              <a:t>التوجيهية.لذا يساعد </a:t>
            </a:r>
            <a:r>
              <a:rPr lang="ar-SA" sz="1700" dirty="0">
                <a:latin typeface="Alexandria SemiBold" pitchFamily="2" charset="-78"/>
                <a:cs typeface="Alexandria SemiBold" pitchFamily="2" charset="-78"/>
              </a:rPr>
              <a:t>التسويق الأخضر الشركات على بناء سمعة إيجابية وتعزيز ولاء العملاء من خلال التزامها بالاستدامة وحماية البيئة</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p:pic>
        <p:nvPicPr>
          <p:cNvPr id="1026" name="Picture 2" descr="https://tse2.mm.bing.net/th?id=OIP.0b5OuTB24R6RNepiD6WEQgAAAA&amp;pid=Api&amp;P=0&amp;h=220"/>
          <p:cNvPicPr>
            <a:picLocks noChangeAspect="1" noChangeArrowheads="1"/>
          </p:cNvPicPr>
          <p:nvPr/>
        </p:nvPicPr>
        <p:blipFill>
          <a:blip r:embed="rId4">
            <a:clrChange>
              <a:clrFrom>
                <a:srgbClr val="FDFDFD"/>
              </a:clrFrom>
              <a:clrTo>
                <a:srgbClr val="FDFDFD">
                  <a:alpha val="0"/>
                </a:srgbClr>
              </a:clrTo>
            </a:clrChange>
            <a:extLst>
              <a:ext uri="{28A0092B-C50C-407E-A947-70E740481C1C}">
                <a14:useLocalDpi xmlns:a14="http://schemas.microsoft.com/office/drawing/2010/main" val="0"/>
              </a:ext>
            </a:extLst>
          </a:blip>
          <a:srcRect/>
          <a:stretch>
            <a:fillRect/>
          </a:stretch>
        </p:blipFill>
        <p:spPr bwMode="auto">
          <a:xfrm>
            <a:off x="477403" y="1986696"/>
            <a:ext cx="2009775" cy="2095501"/>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F9A80F9F-74DB-1D57-04E8-E20E92A09B0A}"/>
              </a:ext>
            </a:extLst>
          </p:cNvPr>
          <p:cNvSpPr txBox="1"/>
          <p:nvPr/>
        </p:nvSpPr>
        <p:spPr>
          <a:xfrm>
            <a:off x="94678" y="3729954"/>
            <a:ext cx="3201828" cy="2492990"/>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sz="1700" dirty="0">
                <a:solidFill>
                  <a:srgbClr val="65B383"/>
                </a:solidFill>
                <a:latin typeface="Alexandria SemiBold" pitchFamily="2" charset="-78"/>
                <a:cs typeface="Alexandria SemiBold" pitchFamily="2" charset="-78"/>
              </a:rPr>
              <a:t>أمثلة التسويق الأخضر</a:t>
            </a:r>
            <a:r>
              <a:rPr lang="ar-SA" sz="1700" dirty="0" smtClean="0">
                <a:solidFill>
                  <a:srgbClr val="65B383"/>
                </a:solidFill>
                <a:latin typeface="Alexandria SemiBold" pitchFamily="2" charset="-78"/>
                <a:cs typeface="Alexandria SemiBold" pitchFamily="2" charset="-78"/>
              </a:rPr>
              <a:t>:</a:t>
            </a:r>
          </a:p>
          <a:p>
            <a:pPr algn="r" rtl="1">
              <a:lnSpc>
                <a:spcPct val="150000"/>
              </a:lnSpc>
            </a:pPr>
            <a:r>
              <a:rPr lang="ar-SA" sz="1400" dirty="0" smtClean="0">
                <a:solidFill>
                  <a:srgbClr val="0070C0"/>
                </a:solidFill>
                <a:latin typeface="Alexandria SemiBold" pitchFamily="2" charset="-78"/>
                <a:cs typeface="Alexandria SemiBold" pitchFamily="2" charset="-78"/>
              </a:rPr>
              <a:t>المنتجات العضوية</a:t>
            </a:r>
            <a:r>
              <a:rPr lang="ar-SA" sz="1400" dirty="0" smtClean="0">
                <a:latin typeface="Alexandria SemiBold" pitchFamily="2" charset="-78"/>
                <a:cs typeface="Alexandria SemiBold" pitchFamily="2" charset="-78"/>
              </a:rPr>
              <a:t>: شركات التي تروج للمنتجات الغذائية العضوية، التي تزرع دون استخدام مواد كيميائية.</a:t>
            </a:r>
          </a:p>
          <a:p>
            <a:pPr algn="r" rtl="1">
              <a:lnSpc>
                <a:spcPct val="150000"/>
              </a:lnSpc>
            </a:pPr>
            <a:r>
              <a:rPr lang="ar-SA" sz="1400" dirty="0">
                <a:solidFill>
                  <a:srgbClr val="0070C0"/>
                </a:solidFill>
                <a:latin typeface="Alexandria SemiBold" pitchFamily="2" charset="-78"/>
                <a:cs typeface="Alexandria SemiBold" pitchFamily="2" charset="-78"/>
              </a:rPr>
              <a:t>التعبئة المستدامة</a:t>
            </a:r>
            <a:r>
              <a:rPr lang="ar-SA" sz="1400" dirty="0" smtClean="0">
                <a:latin typeface="Alexandria SemiBold" pitchFamily="2" charset="-78"/>
                <a:cs typeface="Alexandria SemiBold" pitchFamily="2" charset="-78"/>
              </a:rPr>
              <a:t>: استخدام عبوات قابلة لإعادة التدوير أو من مواد </a:t>
            </a:r>
            <a:r>
              <a:rPr lang="ar-SA" sz="1400" smtClean="0">
                <a:latin typeface="Alexandria SemiBold" pitchFamily="2" charset="-78"/>
                <a:cs typeface="Alexandria SemiBold" pitchFamily="2" charset="-78"/>
              </a:rPr>
              <a:t>صديقة </a:t>
            </a:r>
            <a:r>
              <a:rPr lang="ar-SA" sz="1400" smtClean="0">
                <a:latin typeface="Alexandria SemiBold" pitchFamily="2" charset="-78"/>
                <a:cs typeface="Alexandria SemiBold" pitchFamily="2" charset="-78"/>
              </a:rPr>
              <a:t>للبيئة </a:t>
            </a:r>
            <a:r>
              <a:rPr lang="ar-SA" sz="1400" dirty="0" smtClean="0">
                <a:latin typeface="Alexandria SemiBold" pitchFamily="2" charset="-78"/>
                <a:cs typeface="Alexandria SemiBold" pitchFamily="2" charset="-78"/>
              </a:rPr>
              <a:t>كالزجاج والورق</a:t>
            </a:r>
            <a:r>
              <a:rPr lang="ar-SA" sz="1700" dirty="0" smtClean="0">
                <a:latin typeface="Alexandria SemiBold" pitchFamily="2" charset="-78"/>
                <a:cs typeface="Alexandria SemiBold" pitchFamily="2" charset="-78"/>
              </a:rPr>
              <a:t>.</a:t>
            </a:r>
            <a:endParaRPr lang="ar-SA" sz="1700" dirty="0">
              <a:latin typeface="Alexandria SemiBold" pitchFamily="2" charset="-78"/>
              <a:cs typeface="Alexandria SemiBold" pitchFamily="2" charset="-78"/>
            </a:endParaRPr>
          </a:p>
        </p:txBody>
      </p:sp>
      <p:sp>
        <p:nvSpPr>
          <p:cNvPr id="13" name="TextBox 12">
            <a:extLst>
              <a:ext uri="{FF2B5EF4-FFF2-40B4-BE49-F238E27FC236}">
                <a16:creationId xmlns:a16="http://schemas.microsoft.com/office/drawing/2014/main" id="{F9A80F9F-74DB-1D57-04E8-E20E92A09B0A}"/>
              </a:ext>
            </a:extLst>
          </p:cNvPr>
          <p:cNvSpPr txBox="1"/>
          <p:nvPr/>
        </p:nvSpPr>
        <p:spPr>
          <a:xfrm>
            <a:off x="3996651" y="1826167"/>
            <a:ext cx="3824314" cy="507831"/>
          </a:xfrm>
          <a:prstGeom prst="rect">
            <a:avLst/>
          </a:prstGeom>
          <a:solidFill>
            <a:schemeClr val="accent2">
              <a:lumMod val="20000"/>
              <a:lumOff val="80000"/>
            </a:schemeClr>
          </a:solidFill>
          <a:ln w="28575">
            <a:noFill/>
          </a:ln>
          <a:effectLst>
            <a:reflection stA="45000" endPos="0" dist="50800" dir="5400000" sy="-100000" algn="bl" rotWithShape="0"/>
          </a:effectLst>
        </p:spPr>
        <p:txBody>
          <a:bodyPr wrap="square" rtlCol="0">
            <a:spAutoFit/>
          </a:bodyPr>
          <a:lstStyle/>
          <a:p>
            <a:pPr algn="ctr" rtl="1">
              <a:lnSpc>
                <a:spcPct val="150000"/>
              </a:lnSpc>
            </a:pPr>
            <a:r>
              <a:rPr lang="ar-SA" b="1" dirty="0" smtClean="0">
                <a:latin typeface="Alexandria Black" pitchFamily="2" charset="-78"/>
                <a:cs typeface="Alexandria Black" pitchFamily="2" charset="-78"/>
              </a:rPr>
              <a:t>4- التسويق بالمحتوى الرقمي</a:t>
            </a:r>
            <a:endParaRPr lang="ar-SA" b="1" dirty="0">
              <a:solidFill>
                <a:srgbClr val="002060"/>
              </a:solidFill>
              <a:latin typeface="Alexandria Black" pitchFamily="2" charset="-78"/>
              <a:cs typeface="Alexandria Black" pitchFamily="2" charset="-78"/>
            </a:endParaRPr>
          </a:p>
        </p:txBody>
      </p:sp>
    </p:spTree>
    <p:extLst>
      <p:ext uri="{BB962C8B-B14F-4D97-AF65-F5344CB8AC3E}">
        <p14:creationId xmlns:p14="http://schemas.microsoft.com/office/powerpoint/2010/main" val="10581431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6511863" y="1187356"/>
            <a:ext cx="4338107" cy="494049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991" y="1296537"/>
            <a:ext cx="9526137" cy="472212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Low" rtl="1">
              <a:lnSpc>
                <a:spcPct val="150000"/>
              </a:lnSpc>
              <a:spcAft>
                <a:spcPts val="800"/>
              </a:spcAft>
              <a:defRPr/>
            </a:pPr>
            <a:endParaRPr lang="ar-EG" sz="2400" b="1" dirty="0">
              <a:solidFill>
                <a:schemeClr val="tx1"/>
              </a:solidFill>
              <a:latin typeface="Alexandria SemiBold" pitchFamily="2" charset="-78"/>
              <a:ea typeface="Calibri" panose="020F0502020204030204" pitchFamily="34" charset="0"/>
              <a:cs typeface="Alexandria SemiBold" pitchFamily="2"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355728" y="628321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rPr>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119116" y="1951620"/>
            <a:ext cx="9192870" cy="4026743"/>
          </a:xfrm>
          <a:prstGeom prst="rect">
            <a:avLst/>
          </a:prstGeom>
          <a:noFill/>
        </p:spPr>
        <p:txBody>
          <a:bodyPr wrap="square" rtlCol="0">
            <a:spAutoFit/>
          </a:bodyPr>
          <a:lstStyle/>
          <a:p>
            <a:pPr lvl="0" algn="justLow" rtl="1">
              <a:lnSpc>
                <a:spcPct val="150000"/>
              </a:lnSpc>
              <a:spcAft>
                <a:spcPts val="800"/>
              </a:spcAft>
              <a:defRPr/>
            </a:pPr>
            <a:r>
              <a:rPr lang="ar-SA" sz="2000" b="1" dirty="0" smtClean="0">
                <a:latin typeface="Alexandria SemiBold" pitchFamily="2" charset="-78"/>
                <a:ea typeface="Calibri" panose="020F0502020204030204" pitchFamily="34" charset="0"/>
                <a:cs typeface="Alexandria SemiBold" pitchFamily="2" charset="-78"/>
              </a:rPr>
              <a:t>   </a:t>
            </a:r>
            <a:r>
              <a:rPr lang="ar-EG" b="1" dirty="0" smtClean="0">
                <a:solidFill>
                  <a:srgbClr val="C00000"/>
                </a:solidFill>
                <a:latin typeface="Alexandria SemiBold" pitchFamily="2" charset="-78"/>
                <a:ea typeface="Calibri" panose="020F0502020204030204" pitchFamily="34" charset="0"/>
                <a:cs typeface="Alexandria SemiBold" pitchFamily="2" charset="-78"/>
              </a:rPr>
              <a:t>في </a:t>
            </a:r>
            <a:r>
              <a:rPr lang="ar-EG" b="1" dirty="0">
                <a:solidFill>
                  <a:srgbClr val="C00000"/>
                </a:solidFill>
                <a:latin typeface="Alexandria SemiBold" pitchFamily="2" charset="-78"/>
                <a:ea typeface="Calibri" panose="020F0502020204030204" pitchFamily="34" charset="0"/>
                <a:cs typeface="Alexandria SemiBold" pitchFamily="2" charset="-78"/>
              </a:rPr>
              <a:t>ختام هذه المحاضرة، يمكننا أن نستنتج </a:t>
            </a:r>
            <a:r>
              <a:rPr lang="ar-EG" b="1" dirty="0" smtClean="0">
                <a:solidFill>
                  <a:srgbClr val="C00000"/>
                </a:solidFill>
                <a:latin typeface="Alexandria SemiBold" pitchFamily="2" charset="-78"/>
                <a:ea typeface="Calibri" panose="020F0502020204030204" pitchFamily="34" charset="0"/>
                <a:cs typeface="Alexandria SemiBold" pitchFamily="2" charset="-78"/>
              </a:rPr>
              <a:t>أن</a:t>
            </a:r>
            <a:r>
              <a:rPr lang="ar-SA" b="1" dirty="0" smtClean="0">
                <a:solidFill>
                  <a:srgbClr val="C00000"/>
                </a:solidFill>
                <a:latin typeface="Alexandria SemiBold" pitchFamily="2" charset="-78"/>
                <a:ea typeface="Calibri" panose="020F0502020204030204" pitchFamily="34" charset="0"/>
                <a:cs typeface="Alexandria SemiBold" pitchFamily="2" charset="-78"/>
              </a:rPr>
              <a:t>:</a:t>
            </a:r>
          </a:p>
          <a:p>
            <a:pPr algn="r" rtl="1">
              <a:lnSpc>
                <a:spcPct val="150000"/>
              </a:lnSpc>
            </a:pPr>
            <a:r>
              <a:rPr lang="ar-SA" b="1" dirty="0" smtClean="0">
                <a:latin typeface="Alexandria SemiBold" pitchFamily="2" charset="-78"/>
                <a:ea typeface="Calibri" panose="020F0502020204030204" pitchFamily="34" charset="0"/>
                <a:cs typeface="Alexandria SemiBold" pitchFamily="2" charset="-78"/>
              </a:rPr>
              <a:t>    </a:t>
            </a:r>
            <a:r>
              <a:rPr lang="ar-SA" sz="1600" b="1" dirty="0" smtClean="0">
                <a:latin typeface="Alexandria SemiBold" pitchFamily="2" charset="-78"/>
                <a:ea typeface="Calibri" panose="020F0502020204030204" pitchFamily="34" charset="0"/>
                <a:cs typeface="Alexandria SemiBold" pitchFamily="2" charset="-78"/>
              </a:rPr>
              <a:t>التسويق </a:t>
            </a:r>
            <a:r>
              <a:rPr lang="ar-SA" sz="1600" b="1" dirty="0">
                <a:latin typeface="Alexandria SemiBold" pitchFamily="2" charset="-78"/>
                <a:ea typeface="Calibri" panose="020F0502020204030204" pitchFamily="34" charset="0"/>
                <a:cs typeface="Alexandria SemiBold" pitchFamily="2" charset="-78"/>
              </a:rPr>
              <a:t>الرقمي أصبح جزءًا أساسيًا من استراتيجيات الأعمال الحديثة بسبب التغيرات الكبيرة في سلوك المستهلك. مع تزايد استخدام الإنترنت ووسائل التواصل الاجتماعي، أصبح من الضروري للشركات التواصل مع جمهورها المستهدف عبر القنوات الرقمية. يتيح التسويق الرقمي للشركات الوصول إلى جمهور أوسع بتكلفة أقل مقارنة بالأساليب التقليدية، مما يساهم في زيادة الوعي بالعلامة التجارية وتعزيز التفاعل مع العملاء.</a:t>
            </a:r>
          </a:p>
          <a:p>
            <a:pPr algn="r" rtl="1">
              <a:lnSpc>
                <a:spcPct val="150000"/>
              </a:lnSpc>
            </a:pPr>
            <a:r>
              <a:rPr lang="ar-SA" sz="1600" b="1" dirty="0" smtClean="0">
                <a:latin typeface="Alexandria SemiBold" pitchFamily="2" charset="-78"/>
                <a:ea typeface="Calibri" panose="020F0502020204030204" pitchFamily="34" charset="0"/>
                <a:cs typeface="Alexandria SemiBold" pitchFamily="2" charset="-78"/>
              </a:rPr>
              <a:t>   وتعدد </a:t>
            </a:r>
            <a:r>
              <a:rPr lang="ar-SA" sz="1600" b="1" dirty="0">
                <a:latin typeface="Alexandria SemiBold" pitchFamily="2" charset="-78"/>
                <a:ea typeface="Calibri" panose="020F0502020204030204" pitchFamily="34" charset="0"/>
                <a:cs typeface="Alexandria SemiBold" pitchFamily="2" charset="-78"/>
              </a:rPr>
              <a:t>أهداف التسويق الرقمي، ومن أبرزها زيادة الوعي بالعلامة التجارية، </a:t>
            </a:r>
            <a:r>
              <a:rPr lang="ar-SA" sz="1600" b="1" dirty="0" smtClean="0">
                <a:latin typeface="Alexandria SemiBold" pitchFamily="2" charset="-78"/>
                <a:ea typeface="Calibri" panose="020F0502020204030204" pitchFamily="34" charset="0"/>
                <a:cs typeface="Alexandria SemiBold" pitchFamily="2" charset="-78"/>
              </a:rPr>
              <a:t>وجذب </a:t>
            </a:r>
            <a:r>
              <a:rPr lang="ar-SA" sz="1600" b="1" dirty="0">
                <a:latin typeface="Alexandria SemiBold" pitchFamily="2" charset="-78"/>
                <a:ea typeface="Calibri" panose="020F0502020204030204" pitchFamily="34" charset="0"/>
                <a:cs typeface="Alexandria SemiBold" pitchFamily="2" charset="-78"/>
              </a:rPr>
              <a:t>العملاء الجدد، وتحقيق المبيعات. كما يسعى التسويق الرقمي إلى بناء علاقات طويلة الأمد مع العملاء من خلال تفاعلات مستمرة وذات قيمة. بالإضافة إلى ذلك، يتضمن تحسين تجربة المستخدم عبر القنوات الرقمية، مما يزيد من احتمال تكرار الشراء والولاء للعلامة </a:t>
            </a:r>
            <a:r>
              <a:rPr lang="ar-SA" sz="1600" b="1" dirty="0" smtClean="0">
                <a:latin typeface="Alexandria SemiBold" pitchFamily="2" charset="-78"/>
                <a:ea typeface="Calibri" panose="020F0502020204030204" pitchFamily="34" charset="0"/>
                <a:cs typeface="Alexandria SemiBold" pitchFamily="2" charset="-78"/>
              </a:rPr>
              <a:t>التجارية.</a:t>
            </a:r>
            <a:endParaRPr lang="ar-SA" sz="1600" b="1" dirty="0">
              <a:latin typeface="Alexandria SemiBold" pitchFamily="2" charset="-78"/>
              <a:ea typeface="Calibri" panose="020F0502020204030204" pitchFamily="34" charset="0"/>
              <a:cs typeface="Alexandria SemiBold" pitchFamily="2" charset="-78"/>
            </a:endParaRPr>
          </a:p>
        </p:txBody>
      </p:sp>
      <p:sp>
        <p:nvSpPr>
          <p:cNvPr id="9" name="TextBox 8">
            <a:extLst>
              <a:ext uri="{FF2B5EF4-FFF2-40B4-BE49-F238E27FC236}">
                <a16:creationId xmlns:a16="http://schemas.microsoft.com/office/drawing/2014/main" id="{F9A80F9F-74DB-1D57-04E8-E20E92A09B0A}"/>
              </a:ext>
            </a:extLst>
          </p:cNvPr>
          <p:cNvSpPr txBox="1"/>
          <p:nvPr/>
        </p:nvSpPr>
        <p:spPr>
          <a:xfrm>
            <a:off x="2511574" y="1296537"/>
            <a:ext cx="5728936" cy="747705"/>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Tree>
    <p:extLst>
      <p:ext uri="{BB962C8B-B14F-4D97-AF65-F5344CB8AC3E}">
        <p14:creationId xmlns:p14="http://schemas.microsoft.com/office/powerpoint/2010/main" val="151812588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a:extLst>
              <a:ext uri="{FF2B5EF4-FFF2-40B4-BE49-F238E27FC236}">
                <a16:creationId xmlns:a16="http://schemas.microsoft.com/office/drawing/2014/main" id="{52297C4B-84D7-EDC8-F6F6-53F29890AA2A}"/>
              </a:ext>
            </a:extLst>
          </p:cNvPr>
          <p:cNvSpPr/>
          <p:nvPr/>
        </p:nvSpPr>
        <p:spPr>
          <a:xfrm>
            <a:off x="7518639" y="1491426"/>
            <a:ext cx="3440093" cy="438238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555845" y="1611087"/>
            <a:ext cx="9093398" cy="414826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a16="http://schemas.microsoft.com/office/drawing/2014/main" id="{AFE82F14-8559-E15E-5F55-464B01B784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678850" y="268963"/>
            <a:ext cx="2305141" cy="1076343"/>
          </a:xfrm>
          <a:prstGeom prst="rect">
            <a:avLst/>
          </a:prstGeom>
        </p:spPr>
      </p:pic>
      <mc:AlternateContent xmlns:mc="http://schemas.openxmlformats.org/markup-compatibility/2006" xmlns:p14="http://schemas.microsoft.com/office/powerpoint/2010/main">
        <mc:Choice Requires="p14">
          <p:contentPart p14:bwMode="auto" r:id="rId3">
            <p14:nvContentPartPr>
              <p14:cNvPr id="2" name="Ink 1"/>
              <p14:cNvContentPartPr/>
              <p14:nvPr/>
            </p14:nvContentPartPr>
            <p14:xfrm>
              <a:off x="11287080" y="80280"/>
              <a:ext cx="360" cy="360"/>
            </p14:xfrm>
          </p:contentPart>
        </mc:Choice>
        <mc:Fallback xmlns="">
          <p:pic>
            <p:nvPicPr>
              <p:cNvPr id="2" name="Ink 1"/>
              <p:cNvPicPr/>
              <p:nvPr/>
            </p:nvPicPr>
            <p:blipFill>
              <a:blip r:embed="rId4"/>
              <a:stretch>
                <a:fillRect/>
              </a:stretch>
            </p:blipFill>
            <p:spPr>
              <a:xfrm>
                <a:off x="11277720" y="70920"/>
                <a:ext cx="19080" cy="19080"/>
              </a:xfrm>
              <a:prstGeom prst="rect">
                <a:avLst/>
              </a:prstGeom>
            </p:spPr>
          </p:pic>
        </mc:Fallback>
      </mc:AlternateContent>
      <p:sp>
        <p:nvSpPr>
          <p:cNvPr id="12" name="TextBox 11">
            <a:extLst>
              <a:ext uri="{FF2B5EF4-FFF2-40B4-BE49-F238E27FC236}">
                <a16:creationId xmlns:a16="http://schemas.microsoft.com/office/drawing/2014/main" id="{F9A80F9F-74DB-1D57-04E8-E20E92A09B0A}"/>
              </a:ext>
            </a:extLst>
          </p:cNvPr>
          <p:cNvSpPr txBox="1"/>
          <p:nvPr/>
        </p:nvSpPr>
        <p:spPr>
          <a:xfrm>
            <a:off x="5002007" y="1611087"/>
            <a:ext cx="2207143" cy="830997"/>
          </a:xfrm>
          <a:prstGeom prst="rect">
            <a:avLst/>
          </a:prstGeom>
          <a:noFill/>
        </p:spPr>
        <p:txBody>
          <a:bodyPr wrap="square" rtlCol="0">
            <a:spAutoFit/>
          </a:bodyPr>
          <a:lstStyle/>
          <a:p>
            <a:pPr marL="571500" lvl="0" indent="-571500" algn="ctr" rtl="1">
              <a:lnSpc>
                <a:spcPct val="150000"/>
              </a:lnSpc>
              <a:spcAft>
                <a:spcPts val="800"/>
              </a:spcAft>
              <a:buFont typeface="Wingdings" panose="05000000000000000000" pitchFamily="2" charset="2"/>
              <a:buChar char="Ø"/>
              <a:defRPr/>
            </a:pPr>
            <a:r>
              <a:rPr lang="ar-EG" sz="3200" b="1" dirty="0" smtClean="0">
                <a:latin typeface="Alexandria SemiBold" pitchFamily="2" charset="-78"/>
                <a:ea typeface="Calibri" panose="020F0502020204030204" pitchFamily="34" charset="0"/>
                <a:cs typeface="Alexandria SemiBold" pitchFamily="2" charset="-78"/>
              </a:rPr>
              <a:t>خاتم</a:t>
            </a:r>
            <a:r>
              <a:rPr lang="ar-SA" sz="3200" b="1" dirty="0">
                <a:latin typeface="Alexandria SemiBold" pitchFamily="2" charset="-78"/>
                <a:ea typeface="Calibri" panose="020F0502020204030204" pitchFamily="34" charset="0"/>
                <a:cs typeface="Alexandria SemiBold" pitchFamily="2" charset="-78"/>
              </a:rPr>
              <a:t>ة</a:t>
            </a:r>
            <a:endParaRPr lang="ar-EG" sz="3200" b="1" dirty="0">
              <a:latin typeface="Alexandria SemiBold" pitchFamily="2" charset="-78"/>
              <a:ea typeface="Calibri" panose="020F0502020204030204" pitchFamily="34" charset="0"/>
              <a:cs typeface="Alexandria SemiBold" pitchFamily="2" charset="-78"/>
            </a:endParaRPr>
          </a:p>
        </p:txBody>
      </p:sp>
      <p:sp>
        <p:nvSpPr>
          <p:cNvPr id="6" name="Rectangle 5"/>
          <p:cNvSpPr/>
          <p:nvPr/>
        </p:nvSpPr>
        <p:spPr>
          <a:xfrm>
            <a:off x="1584800" y="2387793"/>
            <a:ext cx="8606876" cy="3116238"/>
          </a:xfrm>
          <a:prstGeom prst="rect">
            <a:avLst/>
          </a:prstGeom>
          <a:noFill/>
        </p:spPr>
        <p:txBody>
          <a:bodyPr wrap="square">
            <a:spAutoFit/>
          </a:bodyPr>
          <a:lstStyle/>
          <a:p>
            <a:pPr algn="r" rtl="1" eaLnBrk="0" fontAlgn="base" hangingPunct="0">
              <a:lnSpc>
                <a:spcPct val="150000"/>
              </a:lnSpc>
            </a:pPr>
            <a:r>
              <a:rPr lang="ar-SA" b="1" dirty="0" smtClean="0">
                <a:latin typeface="Alexandria SemiBold" pitchFamily="2" charset="-78"/>
                <a:ea typeface="Calibri" panose="020F0502020204030204" pitchFamily="34" charset="0"/>
                <a:cs typeface="Alexandria SemiBold" pitchFamily="2" charset="-78"/>
              </a:rPr>
              <a:t>   </a:t>
            </a:r>
            <a:r>
              <a:rPr lang="ar-SA" sz="1700" b="1" dirty="0">
                <a:latin typeface="Alexandria SemiBold" pitchFamily="2" charset="-78"/>
                <a:ea typeface="Calibri" panose="020F0502020204030204" pitchFamily="34" charset="0"/>
                <a:cs typeface="Alexandria SemiBold" pitchFamily="2" charset="-78"/>
              </a:rPr>
              <a:t>وتتعدد أنواع التسويق الرقمي، مثل التسويق عبر محركات البحث الذي يهدف إلى تحسين ظهور الموقع في نتائج البحث، والتسويق عبر وسائل التواصل الاجتماعي الذي يركز على بناء وجود قوي على المنصات الاجتماعية. كما يشمل التسويق عبر البريد الإلكتروني، والإعلانات المدفوعة عبر الإنترنت، والتسويق بالمحتوى، وكل نوع له استراتيجياته وأدواته الخاصة التي تلبي احتياجات السوق.</a:t>
            </a:r>
          </a:p>
          <a:p>
            <a:pPr algn="r" rtl="1" eaLnBrk="0" fontAlgn="base" hangingPunct="0">
              <a:lnSpc>
                <a:spcPct val="150000"/>
              </a:lnSpc>
            </a:pPr>
            <a:endParaRPr lang="ar-SA" sz="1100" b="1" dirty="0">
              <a:latin typeface="Alexandria SemiBold" pitchFamily="2" charset="-78"/>
              <a:ea typeface="Calibri" panose="020F0502020204030204" pitchFamily="34" charset="0"/>
              <a:cs typeface="Alexandria SemiBold" pitchFamily="2" charset="-78"/>
            </a:endParaRPr>
          </a:p>
          <a:p>
            <a:pPr algn="r" rtl="1" eaLnBrk="0" fontAlgn="base" hangingPunct="0">
              <a:lnSpc>
                <a:spcPct val="150000"/>
              </a:lnSpc>
            </a:pPr>
            <a:r>
              <a:rPr lang="ar-SA" sz="1700" b="1" dirty="0">
                <a:latin typeface="Alexandria SemiBold" pitchFamily="2" charset="-78"/>
                <a:ea typeface="Calibri" panose="020F0502020204030204" pitchFamily="34" charset="0"/>
                <a:cs typeface="Alexandria SemiBold" pitchFamily="2" charset="-78"/>
              </a:rPr>
              <a:t>  فالتسويق أداة قوية للتواصل مع العملاء وتعزيز العلاقات </a:t>
            </a:r>
            <a:r>
              <a:rPr lang="ar-SA" sz="1700" b="1" dirty="0" smtClean="0">
                <a:latin typeface="Alexandria SemiBold" pitchFamily="2" charset="-78"/>
                <a:ea typeface="Calibri" panose="020F0502020204030204" pitchFamily="34" charset="0"/>
                <a:cs typeface="Alexandria SemiBold" pitchFamily="2" charset="-78"/>
              </a:rPr>
              <a:t>معهم </a:t>
            </a:r>
            <a:r>
              <a:rPr lang="ar-SA" sz="1700" b="1" dirty="0">
                <a:latin typeface="Alexandria SemiBold" pitchFamily="2" charset="-78"/>
                <a:ea typeface="Calibri" panose="020F0502020204030204" pitchFamily="34" charset="0"/>
                <a:cs typeface="Alexandria SemiBold" pitchFamily="2" charset="-78"/>
              </a:rPr>
              <a:t>من خلال تقديم محتوى جذاب، يمكن للشركات تحقيق نتائج إيجابية وزيادة المبيعات بشكل فعال.</a:t>
            </a:r>
          </a:p>
        </p:txBody>
      </p:sp>
    </p:spTree>
    <p:extLst>
      <p:ext uri="{BB962C8B-B14F-4D97-AF65-F5344CB8AC3E}">
        <p14:creationId xmlns:p14="http://schemas.microsoft.com/office/powerpoint/2010/main" val="19378901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049725" y="336008"/>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691105" y="965470"/>
            <a:ext cx="4128422" cy="5249856"/>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8142" y="1064519"/>
            <a:ext cx="10407822" cy="505175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defTabSz="914400" rtl="1" eaLnBrk="1" fontAlgn="auto" latinLnBrk="0" hangingPunct="1">
              <a:lnSpc>
                <a:spcPct val="150000"/>
              </a:lnSpc>
              <a:spcBef>
                <a:spcPts val="0"/>
              </a:spcBef>
              <a:spcAft>
                <a:spcPts val="800"/>
              </a:spcAft>
              <a:buClrTx/>
              <a:buSzTx/>
              <a:buFont typeface="Wingdings" panose="05000000000000000000" pitchFamily="2" charset="2"/>
              <a:buChar char="Ø"/>
              <a:tabLst/>
              <a:defRPr/>
            </a:pPr>
            <a:endParaRPr lang="ar-SA" sz="3200" b="1" dirty="0" smtClean="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endParaRPr>
          </a:p>
          <a:p>
            <a:pPr marR="0" lvl="0" algn="justLow" defTabSz="914400" rtl="1" eaLnBrk="1" fontAlgn="auto" latinLnBrk="0" hangingPunct="1">
              <a:lnSpc>
                <a:spcPct val="150000"/>
              </a:lnSpc>
              <a:spcBef>
                <a:spcPts val="0"/>
              </a:spcBef>
              <a:spcAft>
                <a:spcPts val="800"/>
              </a:spcAft>
              <a:buClrTx/>
              <a:buSzTx/>
              <a:tabLst/>
              <a:defRPr/>
            </a:pPr>
            <a:endParaRPr kumimoji="0" lang="en-US" sz="3200" b="1" i="0" u="none" strike="noStrike" kern="1200" cap="none" spc="0" normalizeH="0" baseline="0" noProof="0" dirty="0">
              <a:ln>
                <a:noFill/>
              </a:ln>
              <a:solidFill>
                <a:srgbClr val="002060"/>
              </a:solidFill>
              <a:effectLst/>
              <a:uLnTx/>
              <a:uFillTx/>
              <a:latin typeface="Adobe Arabic" panose="02040503050201020203" pitchFamily="18" charset="-78"/>
              <a:ea typeface="Calibri" panose="020F0502020204030204" pitchFamily="34" charset="0"/>
              <a:cs typeface="Adobe Arabic" panose="02040503050201020203" pitchFamily="18" charset="-78"/>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03327" y="631437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smtClean="0">
                <a:ln>
                  <a:noFill/>
                </a:ln>
                <a:solidFill>
                  <a:prstClr val="black"/>
                </a:solidFill>
                <a:effectLst/>
                <a:uLnTx/>
                <a:uFillTx/>
                <a:latin typeface="Adobe Caslon Pro" panose="0205050205050A020403" pitchFamily="18" charset="0"/>
                <a:ea typeface="+mn-ea"/>
                <a:cs typeface="+mn-cs"/>
              </a:rPr>
              <a:t>www.midocean.ae</a:t>
            </a:r>
            <a:endParaRPr kumimoji="0" lang="en-US" sz="2000" b="1" i="0" u="none" strike="noStrike" kern="1200" cap="none" spc="0" normalizeH="0" baseline="0" noProof="0" dirty="0">
              <a:ln>
                <a:noFill/>
              </a:ln>
              <a:solidFill>
                <a:prstClr val="black"/>
              </a:solidFill>
              <a:effectLst/>
              <a:uLnTx/>
              <a:uFillTx/>
              <a:latin typeface="Adobe Caslon Pro" panose="0205050205050A020403" pitchFamily="18" charset="0"/>
              <a:ea typeface="+mn-ea"/>
              <a:cs typeface="+mn-cs"/>
            </a:endParaRP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8491" y="-37272"/>
            <a:ext cx="1995181" cy="931613"/>
          </a:xfrm>
          <a:prstGeom prst="rect">
            <a:avLst/>
          </a:prstGeom>
        </p:spPr>
      </p:pic>
      <p:sp>
        <p:nvSpPr>
          <p:cNvPr id="7" name="TextBox 6">
            <a:extLst>
              <a:ext uri="{FF2B5EF4-FFF2-40B4-BE49-F238E27FC236}">
                <a16:creationId xmlns:a16="http://schemas.microsoft.com/office/drawing/2014/main" id="{F9A80F9F-74DB-1D57-04E8-E20E92A09B0A}"/>
              </a:ext>
            </a:extLst>
          </p:cNvPr>
          <p:cNvSpPr txBox="1"/>
          <p:nvPr/>
        </p:nvSpPr>
        <p:spPr>
          <a:xfrm>
            <a:off x="1254034" y="1653442"/>
            <a:ext cx="9958752" cy="4234493"/>
          </a:xfrm>
          <a:prstGeom prst="rect">
            <a:avLst/>
          </a:prstGeom>
          <a:noFill/>
        </p:spPr>
        <p:txBody>
          <a:bodyPr wrap="square" rtlCol="0">
            <a:spAutoFit/>
          </a:bodyPr>
          <a:lstStyle/>
          <a:p>
            <a:pPr algn="r" rtl="1">
              <a:lnSpc>
                <a:spcPct val="150000"/>
              </a:lnSpc>
            </a:pPr>
            <a:endParaRPr lang="ar-SA" sz="300" dirty="0">
              <a:latin typeface="Alexandria SemiBold" pitchFamily="2" charset="-78"/>
              <a:cs typeface="Alexandria SemiBold" pitchFamily="2" charset="-78"/>
            </a:endParaRPr>
          </a:p>
          <a:p>
            <a:pPr marL="342900" indent="-342900" algn="r" rtl="1">
              <a:lnSpc>
                <a:spcPct val="150000"/>
              </a:lnSpc>
              <a:buFont typeface="+mj-lt"/>
              <a:buAutoNum type="arabicPeriod"/>
            </a:pPr>
            <a:r>
              <a:rPr lang="ar-SA" sz="1600" dirty="0">
                <a:latin typeface="Alexandria SemiBold" pitchFamily="2" charset="-78"/>
                <a:cs typeface="Alexandria SemiBold" pitchFamily="2" charset="-78"/>
              </a:rPr>
              <a:t>ريم عمر شريتح، الإعلان الإلكتروني... مفاهيم واستراتيجيات معاصرة ، كتاب إلكتروني ، </a:t>
            </a:r>
            <a:r>
              <a:rPr lang="en-US" sz="1600" dirty="0">
                <a:latin typeface="Alexandria SemiBold" pitchFamily="2" charset="-78"/>
                <a:cs typeface="Alexandria SemiBold" pitchFamily="2" charset="-78"/>
              </a:rPr>
              <a:t>Google Commerce LTD.</a:t>
            </a:r>
            <a:r>
              <a:rPr lang="ar-SA" sz="1600" dirty="0">
                <a:latin typeface="Alexandria SemiBold" pitchFamily="2" charset="-78"/>
                <a:cs typeface="Alexandria SemiBold" pitchFamily="2" charset="-78"/>
              </a:rPr>
              <a:t> ، 2017) .</a:t>
            </a:r>
          </a:p>
          <a:p>
            <a:pPr marL="342900" indent="-342900" algn="r" rtl="1">
              <a:lnSpc>
                <a:spcPct val="150000"/>
              </a:lnSpc>
              <a:buFont typeface="+mj-lt"/>
              <a:buAutoNum type="arabicPeriod"/>
            </a:pPr>
            <a:r>
              <a:rPr lang="ar-SA" sz="1600" dirty="0" smtClean="0">
                <a:latin typeface="Alexandria SemiBold" pitchFamily="2" charset="-78"/>
                <a:cs typeface="Alexandria SemiBold" pitchFamily="2" charset="-78"/>
              </a:rPr>
              <a:t>محمد جميل، رحلة في عالم التسويق الرقمي، كتاب إلكتروني منشور، 2024)</a:t>
            </a:r>
          </a:p>
          <a:p>
            <a:pPr marL="342900" indent="-342900" algn="r" rtl="1">
              <a:lnSpc>
                <a:spcPct val="150000"/>
              </a:lnSpc>
              <a:buFont typeface="+mj-lt"/>
              <a:buAutoNum type="arabicPeriod"/>
            </a:pPr>
            <a:r>
              <a:rPr lang="ar-SA" sz="1600" dirty="0" smtClean="0">
                <a:latin typeface="Alexandria SemiBold" pitchFamily="2" charset="-78"/>
                <a:cs typeface="Alexandria SemiBold" pitchFamily="2" charset="-78"/>
              </a:rPr>
              <a:t>ــــــــــــــــــــــــــ ، قلعة التسويق الحديث: دليلك لفهم استراتيجيات التسويق وبناء علامة تجارية قوية، كتاب إلكتروني منشور ، 2024)</a:t>
            </a:r>
            <a:endParaRPr lang="en-US" sz="1600" dirty="0">
              <a:latin typeface="Alexandria SemiBold" pitchFamily="2" charset="-78"/>
              <a:cs typeface="Alexandria SemiBold" pitchFamily="2" charset="-78"/>
            </a:endParaRPr>
          </a:p>
          <a:p>
            <a:pPr marL="342900" indent="-342900" algn="r" rtl="1">
              <a:lnSpc>
                <a:spcPct val="150000"/>
              </a:lnSpc>
              <a:spcAft>
                <a:spcPts val="800"/>
              </a:spcAft>
              <a:buFont typeface="+mj-lt"/>
              <a:buAutoNum type="arabicPeriod"/>
              <a:defRPr/>
            </a:pPr>
            <a:r>
              <a:rPr lang="ar-SA" sz="1600" dirty="0" smtClean="0">
                <a:latin typeface="Alexandria SemiBold" pitchFamily="2" charset="-78"/>
                <a:cs typeface="Alexandria SemiBold" pitchFamily="2" charset="-78"/>
              </a:rPr>
              <a:t>جي </a:t>
            </a:r>
            <a:r>
              <a:rPr lang="ar-SA" sz="1600" dirty="0">
                <a:latin typeface="Alexandria SemiBold" pitchFamily="2" charset="-78"/>
                <a:cs typeface="Alexandria SemiBold" pitchFamily="2" charset="-78"/>
              </a:rPr>
              <a:t>جوناثان جاباي، التسويق الابتكاري، ترجمة : عبدالله خالد الشقري ، ( الرياض: مكتبة الشقري، ط1، 2007)</a:t>
            </a:r>
          </a:p>
          <a:p>
            <a:pPr marL="342900" indent="-342900">
              <a:buFont typeface="+mj-lt"/>
              <a:buAutoNum type="arabicPeriod" startAt="5"/>
            </a:pPr>
            <a:r>
              <a:rPr lang="en-US" b="1" dirty="0"/>
              <a:t>Das, S. (2021). Search engine optimization and marketing: A recipe for success in digital marketing. Chapman and Hall/CRC.</a:t>
            </a:r>
          </a:p>
          <a:p>
            <a:pPr marL="342900" indent="-342900">
              <a:buFont typeface="+mj-lt"/>
              <a:buAutoNum type="arabicPeriod" startAt="5"/>
            </a:pPr>
            <a:r>
              <a:rPr lang="en-US" b="1" dirty="0" err="1"/>
              <a:t>McGruer</a:t>
            </a:r>
            <a:r>
              <a:rPr lang="en-US" b="1" dirty="0"/>
              <a:t>, D. (2020). Dynamic digital marketing: Master the world of online and social media marketing to grow your business. John Wiley &amp; Sons</a:t>
            </a:r>
            <a:r>
              <a:rPr lang="en-US" b="1" dirty="0" smtClean="0"/>
              <a:t>.</a:t>
            </a:r>
          </a:p>
          <a:p>
            <a:pPr marL="342900" indent="-342900">
              <a:buFont typeface="+mj-lt"/>
              <a:buAutoNum type="arabicPeriod" startAt="5"/>
            </a:pPr>
            <a:r>
              <a:rPr lang="en-US" b="1" dirty="0"/>
              <a:t>Jonah Berger</a:t>
            </a:r>
            <a:r>
              <a:rPr lang="en-US" b="1" dirty="0" smtClean="0"/>
              <a:t>,(2013). </a:t>
            </a:r>
            <a:r>
              <a:rPr lang="en-US" b="1" dirty="0"/>
              <a:t>“Contagious : Why things catch on”, </a:t>
            </a:r>
            <a:r>
              <a:rPr lang="en-US" b="1" dirty="0" smtClean="0"/>
              <a:t>New </a:t>
            </a:r>
            <a:r>
              <a:rPr lang="en-US" b="1" dirty="0"/>
              <a:t>York, Simon and Schuster </a:t>
            </a:r>
            <a:r>
              <a:rPr lang="en-US" b="1" dirty="0" smtClean="0"/>
              <a:t>Publisher</a:t>
            </a:r>
            <a:r>
              <a:rPr lang="en-US" b="1" dirty="0"/>
              <a:t>.</a:t>
            </a:r>
          </a:p>
        </p:txBody>
      </p:sp>
      <p:sp>
        <p:nvSpPr>
          <p:cNvPr id="3" name="Rectangle 2"/>
          <p:cNvSpPr/>
          <p:nvPr/>
        </p:nvSpPr>
        <p:spPr>
          <a:xfrm>
            <a:off x="4463504" y="965470"/>
            <a:ext cx="3044423" cy="739690"/>
          </a:xfrm>
          <a:prstGeom prst="rect">
            <a:avLst/>
          </a:prstGeom>
        </p:spPr>
        <p:txBody>
          <a:bodyPr wrap="none">
            <a:spAutoFit/>
          </a:bodyPr>
          <a:lstStyle/>
          <a:p>
            <a:pPr marL="342900" lvl="0" indent="-342900" algn="ctr" rtl="1">
              <a:lnSpc>
                <a:spcPct val="150000"/>
              </a:lnSpc>
              <a:spcAft>
                <a:spcPts val="800"/>
              </a:spcAft>
              <a:buFont typeface="Wingdings" panose="05000000000000000000" pitchFamily="2" charset="2"/>
              <a:buChar char="Ø"/>
              <a:defRPr/>
            </a:pPr>
            <a:r>
              <a:rPr lang="ar-EG" sz="3200" b="1" dirty="0">
                <a:solidFill>
                  <a:srgbClr val="002060"/>
                </a:solidFill>
                <a:latin typeface="Adobe Arabic" panose="02040503050201020203" pitchFamily="18" charset="-78"/>
                <a:ea typeface="Calibri" panose="020F0502020204030204" pitchFamily="34" charset="0"/>
                <a:cs typeface="Adobe Arabic" panose="02040503050201020203" pitchFamily="18" charset="-78"/>
              </a:rPr>
              <a:t>المصادر والمراجع:</a:t>
            </a:r>
          </a:p>
        </p:txBody>
      </p:sp>
    </p:spTree>
    <p:extLst>
      <p:ext uri="{BB962C8B-B14F-4D97-AF65-F5344CB8AC3E}">
        <p14:creationId xmlns:p14="http://schemas.microsoft.com/office/powerpoint/2010/main" val="375805971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48966</TotalTime>
  <Words>4074</Words>
  <Application>Microsoft Office PowerPoint</Application>
  <PresentationFormat>Widescreen</PresentationFormat>
  <Paragraphs>346</Paragraphs>
  <Slides>45</Slides>
  <Notes>3</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45</vt:i4>
      </vt:variant>
    </vt:vector>
  </HeadingPairs>
  <TitlesOfParts>
    <vt:vector size="60" baseType="lpstr">
      <vt:lpstr>Adobe Arabic</vt:lpstr>
      <vt:lpstr>Adobe Caslon Pro</vt:lpstr>
      <vt:lpstr>Alexandria</vt:lpstr>
      <vt:lpstr>Alexandria Black</vt:lpstr>
      <vt:lpstr>Alexandria ExtraBold</vt:lpstr>
      <vt:lpstr>Alexandria Medium</vt:lpstr>
      <vt:lpstr>Alexandria SemiBold</vt:lpstr>
      <vt:lpstr>Arial</vt:lpstr>
      <vt:lpstr>Calibri</vt:lpstr>
      <vt:lpstr>Calibri Light</vt:lpstr>
      <vt:lpstr>Montserrat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hp</cp:lastModifiedBy>
  <cp:revision>2467</cp:revision>
  <dcterms:created xsi:type="dcterms:W3CDTF">2023-04-29T09:08:23Z</dcterms:created>
  <dcterms:modified xsi:type="dcterms:W3CDTF">2024-11-20T05:31:36Z</dcterms:modified>
</cp:coreProperties>
</file>