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94" r:id="rId3"/>
    <p:sldId id="303" r:id="rId4"/>
    <p:sldId id="503" r:id="rId5"/>
    <p:sldId id="259" r:id="rId6"/>
    <p:sldId id="502" r:id="rId7"/>
    <p:sldId id="262" r:id="rId8"/>
    <p:sldId id="304" r:id="rId9"/>
    <p:sldId id="501" r:id="rId10"/>
    <p:sldId id="264" r:id="rId11"/>
    <p:sldId id="265" r:id="rId12"/>
    <p:sldId id="305" r:id="rId13"/>
    <p:sldId id="499" r:id="rId14"/>
    <p:sldId id="500" r:id="rId15"/>
    <p:sldId id="266" r:id="rId16"/>
    <p:sldId id="268" r:id="rId17"/>
    <p:sldId id="269" r:id="rId18"/>
    <p:sldId id="270" r:id="rId19"/>
    <p:sldId id="273" r:id="rId20"/>
    <p:sldId id="274" r:id="rId21"/>
    <p:sldId id="275" r:id="rId22"/>
    <p:sldId id="276" r:id="rId23"/>
    <p:sldId id="278" r:id="rId24"/>
    <p:sldId id="280" r:id="rId25"/>
    <p:sldId id="306" r:id="rId26"/>
    <p:sldId id="307" r:id="rId27"/>
    <p:sldId id="281" r:id="rId28"/>
    <p:sldId id="308" r:id="rId29"/>
    <p:sldId id="495" r:id="rId30"/>
    <p:sldId id="309" r:id="rId31"/>
    <p:sldId id="498" r:id="rId32"/>
    <p:sldId id="310" r:id="rId33"/>
    <p:sldId id="505" r:id="rId34"/>
    <p:sldId id="311" r:id="rId35"/>
    <p:sldId id="504" r:id="rId36"/>
    <p:sldId id="312" r:id="rId37"/>
    <p:sldId id="497" r:id="rId38"/>
    <p:sldId id="313" r:id="rId39"/>
    <p:sldId id="496" r:id="rId40"/>
    <p:sldId id="31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03"/>
            <p14:sldId id="503"/>
            <p14:sldId id="259"/>
            <p14:sldId id="502"/>
            <p14:sldId id="262"/>
            <p14:sldId id="304"/>
            <p14:sldId id="501"/>
            <p14:sldId id="264"/>
            <p14:sldId id="265"/>
            <p14:sldId id="305"/>
            <p14:sldId id="499"/>
            <p14:sldId id="500"/>
            <p14:sldId id="266"/>
            <p14:sldId id="268"/>
            <p14:sldId id="269"/>
            <p14:sldId id="270"/>
            <p14:sldId id="273"/>
            <p14:sldId id="274"/>
            <p14:sldId id="275"/>
            <p14:sldId id="276"/>
            <p14:sldId id="278"/>
            <p14:sldId id="280"/>
            <p14:sldId id="306"/>
            <p14:sldId id="307"/>
            <p14:sldId id="281"/>
            <p14:sldId id="308"/>
            <p14:sldId id="495"/>
            <p14:sldId id="309"/>
            <p14:sldId id="498"/>
            <p14:sldId id="310"/>
            <p14:sldId id="505"/>
            <p14:sldId id="311"/>
            <p14:sldId id="504"/>
            <p14:sldId id="312"/>
            <p14:sldId id="497"/>
            <p14:sldId id="313"/>
            <p14:sldId id="496"/>
            <p14:sldId id="3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3435C-F4C5-4EDF-B71C-4788879DE1D5}" type="doc">
      <dgm:prSet loTypeId="urn:microsoft.com/office/officeart/2005/8/layout/gear1" loCatId="cycle" qsTypeId="urn:microsoft.com/office/officeart/2005/8/quickstyle/3d1" qsCatId="3D" csTypeId="urn:microsoft.com/office/officeart/2005/8/colors/accent1_2" csCatId="accent1" phldr="1"/>
      <dgm:spPr/>
    </dgm:pt>
    <dgm:pt modelId="{A6133F91-2036-4C40-A052-84FABEB7668F}">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accuracy</a:t>
          </a:r>
          <a:endParaRPr lang="en-US" sz="1600" b="1" dirty="0">
            <a:effectLst>
              <a:outerShdw blurRad="38100" dist="38100" dir="2700000" algn="tl">
                <a:srgbClr val="000000">
                  <a:alpha val="43137"/>
                </a:srgbClr>
              </a:outerShdw>
            </a:effectLst>
          </a:endParaRPr>
        </a:p>
      </dgm:t>
    </dgm:pt>
    <dgm:pt modelId="{DD88D287-EAF6-4DDE-9FC7-53788A9DF27A}" type="parTrans" cxnId="{A41D2C7D-72EE-4D54-9FC4-8A47E98869FF}">
      <dgm:prSet/>
      <dgm:spPr/>
      <dgm:t>
        <a:bodyPr/>
        <a:lstStyle/>
        <a:p>
          <a:endParaRPr lang="en-US" sz="1800" b="1">
            <a:effectLst>
              <a:outerShdw blurRad="38100" dist="38100" dir="2700000" algn="tl">
                <a:srgbClr val="000000">
                  <a:alpha val="43137"/>
                </a:srgbClr>
              </a:outerShdw>
            </a:effectLst>
          </a:endParaRPr>
        </a:p>
      </dgm:t>
    </dgm:pt>
    <dgm:pt modelId="{4F05DEF9-6B83-4D2C-9E6A-564BD61EE2E3}" type="sibTrans" cxnId="{A41D2C7D-72EE-4D54-9FC4-8A47E98869FF}">
      <dgm:prSet/>
      <dgm:spPr/>
      <dgm:t>
        <a:bodyPr/>
        <a:lstStyle/>
        <a:p>
          <a:endParaRPr lang="en-US" sz="1800" b="1">
            <a:effectLst>
              <a:outerShdw blurRad="38100" dist="38100" dir="2700000" algn="tl">
                <a:srgbClr val="000000">
                  <a:alpha val="43137"/>
                </a:srgbClr>
              </a:outerShdw>
            </a:effectLst>
          </a:endParaRPr>
        </a:p>
      </dgm:t>
    </dgm:pt>
    <dgm:pt modelId="{44FEC5B4-54A1-475C-993A-FC62BE91D1D7}">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endParaRPr lang="en-US" sz="1600" b="1" dirty="0">
            <a:effectLst>
              <a:outerShdw blurRad="38100" dist="38100" dir="2700000" algn="tl">
                <a:srgbClr val="000000">
                  <a:alpha val="43137"/>
                </a:srgbClr>
              </a:outerShdw>
            </a:effectLst>
          </a:endParaRPr>
        </a:p>
      </dgm:t>
    </dgm:pt>
    <dgm:pt modelId="{11B6D991-970D-4CA9-AEDA-7FC0CE8D5FCF}" type="parTrans" cxnId="{70C5CD85-CFF2-4816-8FAA-7D039F19B273}">
      <dgm:prSet/>
      <dgm:spPr/>
      <dgm:t>
        <a:bodyPr/>
        <a:lstStyle/>
        <a:p>
          <a:endParaRPr lang="en-US" sz="1800" b="1">
            <a:effectLst>
              <a:outerShdw blurRad="38100" dist="38100" dir="2700000" algn="tl">
                <a:srgbClr val="000000">
                  <a:alpha val="43137"/>
                </a:srgbClr>
              </a:outerShdw>
            </a:effectLst>
          </a:endParaRPr>
        </a:p>
      </dgm:t>
    </dgm:pt>
    <dgm:pt modelId="{077A34AB-24BB-4E9D-AAF9-15D58BF93786}" type="sibTrans" cxnId="{70C5CD85-CFF2-4816-8FAA-7D039F19B273}">
      <dgm:prSet/>
      <dgm:spPr/>
      <dgm:t>
        <a:bodyPr/>
        <a:lstStyle/>
        <a:p>
          <a:endParaRPr lang="en-US" sz="1800" b="1">
            <a:effectLst>
              <a:outerShdw blurRad="38100" dist="38100" dir="2700000" algn="tl">
                <a:srgbClr val="000000">
                  <a:alpha val="43137"/>
                </a:srgbClr>
              </a:outerShdw>
            </a:effectLst>
          </a:endParaRPr>
        </a:p>
      </dgm:t>
    </dgm:pt>
    <dgm:pt modelId="{BD3F48BE-FE7F-4285-B710-A9F98A509DAF}">
      <dgm:prSet phldrT="[Text]" custT="1"/>
      <dgm:spPr/>
      <dgm:t>
        <a:bodyPr/>
        <a:lstStyle/>
        <a:p>
          <a:r>
            <a:rPr lang="en-GB" sz="1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speed</a:t>
          </a:r>
          <a:endParaRPr lang="en-US" sz="1600" b="1" dirty="0">
            <a:effectLst>
              <a:outerShdw blurRad="38100" dist="38100" dir="2700000" algn="tl">
                <a:srgbClr val="000000">
                  <a:alpha val="43137"/>
                </a:srgbClr>
              </a:outerShdw>
            </a:effectLst>
          </a:endParaRPr>
        </a:p>
      </dgm:t>
    </dgm:pt>
    <dgm:pt modelId="{6D910F88-71AE-40FF-ADE2-D4B597987D65}" type="parTrans" cxnId="{A1EECFCD-AB21-4F2E-94EF-183AD7286AE3}">
      <dgm:prSet/>
      <dgm:spPr/>
      <dgm:t>
        <a:bodyPr/>
        <a:lstStyle/>
        <a:p>
          <a:endParaRPr lang="en-US" sz="1800" b="1">
            <a:effectLst>
              <a:outerShdw blurRad="38100" dist="38100" dir="2700000" algn="tl">
                <a:srgbClr val="000000">
                  <a:alpha val="43137"/>
                </a:srgbClr>
              </a:outerShdw>
            </a:effectLst>
          </a:endParaRPr>
        </a:p>
      </dgm:t>
    </dgm:pt>
    <dgm:pt modelId="{0C6E4AD9-2476-4879-B5A4-F0B0590BAD55}" type="sibTrans" cxnId="{A1EECFCD-AB21-4F2E-94EF-183AD7286AE3}">
      <dgm:prSet/>
      <dgm:spPr/>
      <dgm:t>
        <a:bodyPr/>
        <a:lstStyle/>
        <a:p>
          <a:endParaRPr lang="en-US" sz="1800" b="1">
            <a:effectLst>
              <a:outerShdw blurRad="38100" dist="38100" dir="2700000" algn="tl">
                <a:srgbClr val="000000">
                  <a:alpha val="43137"/>
                </a:srgbClr>
              </a:outerShdw>
            </a:effectLst>
          </a:endParaRPr>
        </a:p>
      </dgm:t>
    </dgm:pt>
    <dgm:pt modelId="{863FB7A2-8C03-4C15-BBE6-DBE6E5DFE91D}" type="pres">
      <dgm:prSet presAssocID="{B053435C-F4C5-4EDF-B71C-4788879DE1D5}" presName="composite" presStyleCnt="0">
        <dgm:presLayoutVars>
          <dgm:chMax val="3"/>
          <dgm:animLvl val="lvl"/>
          <dgm:resizeHandles val="exact"/>
        </dgm:presLayoutVars>
      </dgm:prSet>
      <dgm:spPr/>
    </dgm:pt>
    <dgm:pt modelId="{1B9CDBBE-8CAA-4B8B-A675-2C641AA22849}" type="pres">
      <dgm:prSet presAssocID="{A6133F91-2036-4C40-A052-84FABEB7668F}" presName="gear1" presStyleLbl="node1" presStyleIdx="0" presStyleCnt="3">
        <dgm:presLayoutVars>
          <dgm:chMax val="1"/>
          <dgm:bulletEnabled val="1"/>
        </dgm:presLayoutVars>
      </dgm:prSet>
      <dgm:spPr/>
    </dgm:pt>
    <dgm:pt modelId="{F3FEAF6A-1D46-42E8-82C7-A6615B06B55D}" type="pres">
      <dgm:prSet presAssocID="{A6133F91-2036-4C40-A052-84FABEB7668F}" presName="gear1srcNode" presStyleLbl="node1" presStyleIdx="0" presStyleCnt="3"/>
      <dgm:spPr/>
    </dgm:pt>
    <dgm:pt modelId="{2965EA37-D137-4BC4-9287-7F25F0844E52}" type="pres">
      <dgm:prSet presAssocID="{A6133F91-2036-4C40-A052-84FABEB7668F}" presName="gear1dstNode" presStyleLbl="node1" presStyleIdx="0" presStyleCnt="3"/>
      <dgm:spPr/>
    </dgm:pt>
    <dgm:pt modelId="{F52D9DD5-2734-4191-9FC2-F80CE433EE85}" type="pres">
      <dgm:prSet presAssocID="{44FEC5B4-54A1-475C-993A-FC62BE91D1D7}" presName="gear2" presStyleLbl="node1" presStyleIdx="1" presStyleCnt="3">
        <dgm:presLayoutVars>
          <dgm:chMax val="1"/>
          <dgm:bulletEnabled val="1"/>
        </dgm:presLayoutVars>
      </dgm:prSet>
      <dgm:spPr/>
    </dgm:pt>
    <dgm:pt modelId="{4CB237DF-64F0-4B51-BCD6-1B0D11D3FD15}" type="pres">
      <dgm:prSet presAssocID="{44FEC5B4-54A1-475C-993A-FC62BE91D1D7}" presName="gear2srcNode" presStyleLbl="node1" presStyleIdx="1" presStyleCnt="3"/>
      <dgm:spPr/>
    </dgm:pt>
    <dgm:pt modelId="{E7DEBDC8-B196-4B42-A711-4996BA0E38BB}" type="pres">
      <dgm:prSet presAssocID="{44FEC5B4-54A1-475C-993A-FC62BE91D1D7}" presName="gear2dstNode" presStyleLbl="node1" presStyleIdx="1" presStyleCnt="3"/>
      <dgm:spPr/>
    </dgm:pt>
    <dgm:pt modelId="{D031757B-B7E7-4FE1-9FC1-5A01CA7DCE30}" type="pres">
      <dgm:prSet presAssocID="{BD3F48BE-FE7F-4285-B710-A9F98A509DAF}" presName="gear3" presStyleLbl="node1" presStyleIdx="2" presStyleCnt="3"/>
      <dgm:spPr/>
    </dgm:pt>
    <dgm:pt modelId="{9195E5A3-70F3-4760-BBD8-FD6D10F3AD85}" type="pres">
      <dgm:prSet presAssocID="{BD3F48BE-FE7F-4285-B710-A9F98A509DAF}" presName="gear3tx" presStyleLbl="node1" presStyleIdx="2" presStyleCnt="3">
        <dgm:presLayoutVars>
          <dgm:chMax val="1"/>
          <dgm:bulletEnabled val="1"/>
        </dgm:presLayoutVars>
      </dgm:prSet>
      <dgm:spPr/>
    </dgm:pt>
    <dgm:pt modelId="{9A311ED9-9933-4FE7-AEEF-174EE0F44449}" type="pres">
      <dgm:prSet presAssocID="{BD3F48BE-FE7F-4285-B710-A9F98A509DAF}" presName="gear3srcNode" presStyleLbl="node1" presStyleIdx="2" presStyleCnt="3"/>
      <dgm:spPr/>
    </dgm:pt>
    <dgm:pt modelId="{9D00613F-A06E-4059-AFBC-43D58FBC0152}" type="pres">
      <dgm:prSet presAssocID="{BD3F48BE-FE7F-4285-B710-A9F98A509DAF}" presName="gear3dstNode" presStyleLbl="node1" presStyleIdx="2" presStyleCnt="3"/>
      <dgm:spPr/>
    </dgm:pt>
    <dgm:pt modelId="{77B5EBB9-FBEC-40D5-8EB7-337067C1AE72}" type="pres">
      <dgm:prSet presAssocID="{4F05DEF9-6B83-4D2C-9E6A-564BD61EE2E3}" presName="connector1" presStyleLbl="sibTrans2D1" presStyleIdx="0" presStyleCnt="3"/>
      <dgm:spPr/>
    </dgm:pt>
    <dgm:pt modelId="{B0648439-0227-4DA8-9DA7-B9A42E13ACDB}" type="pres">
      <dgm:prSet presAssocID="{077A34AB-24BB-4E9D-AAF9-15D58BF93786}" presName="connector2" presStyleLbl="sibTrans2D1" presStyleIdx="1" presStyleCnt="3"/>
      <dgm:spPr/>
    </dgm:pt>
    <dgm:pt modelId="{734E5024-427C-4A01-BEF0-999645211D9B}" type="pres">
      <dgm:prSet presAssocID="{0C6E4AD9-2476-4879-B5A4-F0B0590BAD55}" presName="connector3" presStyleLbl="sibTrans2D1" presStyleIdx="2" presStyleCnt="3"/>
      <dgm:spPr/>
    </dgm:pt>
  </dgm:ptLst>
  <dgm:cxnLst>
    <dgm:cxn modelId="{62286861-434F-4F3D-A3B9-4F55CD25A77A}" type="presOf" srcId="{BD3F48BE-FE7F-4285-B710-A9F98A509DAF}" destId="{9195E5A3-70F3-4760-BBD8-FD6D10F3AD85}" srcOrd="1" destOrd="0" presId="urn:microsoft.com/office/officeart/2005/8/layout/gear1"/>
    <dgm:cxn modelId="{7650A64A-EA80-47C9-98E2-1B4853EB2906}" type="presOf" srcId="{BD3F48BE-FE7F-4285-B710-A9F98A509DAF}" destId="{D031757B-B7E7-4FE1-9FC1-5A01CA7DCE30}" srcOrd="0" destOrd="0" presId="urn:microsoft.com/office/officeart/2005/8/layout/gear1"/>
    <dgm:cxn modelId="{64878554-F192-4A45-8072-584FC9DA8E7E}" type="presOf" srcId="{077A34AB-24BB-4E9D-AAF9-15D58BF93786}" destId="{B0648439-0227-4DA8-9DA7-B9A42E13ACDB}" srcOrd="0" destOrd="0" presId="urn:microsoft.com/office/officeart/2005/8/layout/gear1"/>
    <dgm:cxn modelId="{9F811557-3D6F-4145-98A3-DFF1720A7478}" type="presOf" srcId="{B053435C-F4C5-4EDF-B71C-4788879DE1D5}" destId="{863FB7A2-8C03-4C15-BBE6-DBE6E5DFE91D}" srcOrd="0" destOrd="0" presId="urn:microsoft.com/office/officeart/2005/8/layout/gear1"/>
    <dgm:cxn modelId="{1F9EAE5A-F8BC-4AD8-B4F4-41E8D30CC353}" type="presOf" srcId="{44FEC5B4-54A1-475C-993A-FC62BE91D1D7}" destId="{4CB237DF-64F0-4B51-BCD6-1B0D11D3FD15}" srcOrd="1" destOrd="0" presId="urn:microsoft.com/office/officeart/2005/8/layout/gear1"/>
    <dgm:cxn modelId="{A41D2C7D-72EE-4D54-9FC4-8A47E98869FF}" srcId="{B053435C-F4C5-4EDF-B71C-4788879DE1D5}" destId="{A6133F91-2036-4C40-A052-84FABEB7668F}" srcOrd="0" destOrd="0" parTransId="{DD88D287-EAF6-4DDE-9FC7-53788A9DF27A}" sibTransId="{4F05DEF9-6B83-4D2C-9E6A-564BD61EE2E3}"/>
    <dgm:cxn modelId="{C865C280-473B-48F7-8905-3697137DD762}" type="presOf" srcId="{A6133F91-2036-4C40-A052-84FABEB7668F}" destId="{1B9CDBBE-8CAA-4B8B-A675-2C641AA22849}" srcOrd="0" destOrd="0" presId="urn:microsoft.com/office/officeart/2005/8/layout/gear1"/>
    <dgm:cxn modelId="{D1C25D83-1032-489B-8579-4C3818C87508}" type="presOf" srcId="{A6133F91-2036-4C40-A052-84FABEB7668F}" destId="{F3FEAF6A-1D46-42E8-82C7-A6615B06B55D}" srcOrd="1" destOrd="0" presId="urn:microsoft.com/office/officeart/2005/8/layout/gear1"/>
    <dgm:cxn modelId="{70C5CD85-CFF2-4816-8FAA-7D039F19B273}" srcId="{B053435C-F4C5-4EDF-B71C-4788879DE1D5}" destId="{44FEC5B4-54A1-475C-993A-FC62BE91D1D7}" srcOrd="1" destOrd="0" parTransId="{11B6D991-970D-4CA9-AEDA-7FC0CE8D5FCF}" sibTransId="{077A34AB-24BB-4E9D-AAF9-15D58BF93786}"/>
    <dgm:cxn modelId="{491E4C8F-D2A9-4F06-8F44-8079E9A0ECDA}" type="presOf" srcId="{A6133F91-2036-4C40-A052-84FABEB7668F}" destId="{2965EA37-D137-4BC4-9287-7F25F0844E52}" srcOrd="2" destOrd="0" presId="urn:microsoft.com/office/officeart/2005/8/layout/gear1"/>
    <dgm:cxn modelId="{DAFAF497-9CBB-43B0-8ECB-BBFADC0940FD}" type="presOf" srcId="{4F05DEF9-6B83-4D2C-9E6A-564BD61EE2E3}" destId="{77B5EBB9-FBEC-40D5-8EB7-337067C1AE72}" srcOrd="0" destOrd="0" presId="urn:microsoft.com/office/officeart/2005/8/layout/gear1"/>
    <dgm:cxn modelId="{7AD8C8AD-6C5B-4E23-9C2B-32BABED93A67}" type="presOf" srcId="{BD3F48BE-FE7F-4285-B710-A9F98A509DAF}" destId="{9D00613F-A06E-4059-AFBC-43D58FBC0152}" srcOrd="3" destOrd="0" presId="urn:microsoft.com/office/officeart/2005/8/layout/gear1"/>
    <dgm:cxn modelId="{A1EECFCD-AB21-4F2E-94EF-183AD7286AE3}" srcId="{B053435C-F4C5-4EDF-B71C-4788879DE1D5}" destId="{BD3F48BE-FE7F-4285-B710-A9F98A509DAF}" srcOrd="2" destOrd="0" parTransId="{6D910F88-71AE-40FF-ADE2-D4B597987D65}" sibTransId="{0C6E4AD9-2476-4879-B5A4-F0B0590BAD55}"/>
    <dgm:cxn modelId="{2AFF6ECE-73BA-49CE-B01E-2F7A818E8582}" type="presOf" srcId="{44FEC5B4-54A1-475C-993A-FC62BE91D1D7}" destId="{E7DEBDC8-B196-4B42-A711-4996BA0E38BB}" srcOrd="2" destOrd="0" presId="urn:microsoft.com/office/officeart/2005/8/layout/gear1"/>
    <dgm:cxn modelId="{ED9EEBCE-3E62-4F7F-A9B0-5BF9026D37EA}" type="presOf" srcId="{44FEC5B4-54A1-475C-993A-FC62BE91D1D7}" destId="{F52D9DD5-2734-4191-9FC2-F80CE433EE85}" srcOrd="0" destOrd="0" presId="urn:microsoft.com/office/officeart/2005/8/layout/gear1"/>
    <dgm:cxn modelId="{1053E9D9-CEB4-4AFC-9844-1FC76FF11C59}" type="presOf" srcId="{0C6E4AD9-2476-4879-B5A4-F0B0590BAD55}" destId="{734E5024-427C-4A01-BEF0-999645211D9B}" srcOrd="0" destOrd="0" presId="urn:microsoft.com/office/officeart/2005/8/layout/gear1"/>
    <dgm:cxn modelId="{58B43CE8-FBA4-4711-9736-3C3DE7754BE1}" type="presOf" srcId="{BD3F48BE-FE7F-4285-B710-A9F98A509DAF}" destId="{9A311ED9-9933-4FE7-AEEF-174EE0F44449}" srcOrd="2" destOrd="0" presId="urn:microsoft.com/office/officeart/2005/8/layout/gear1"/>
    <dgm:cxn modelId="{9103517A-B981-4F3A-9C4A-6CF05450DF19}" type="presParOf" srcId="{863FB7A2-8C03-4C15-BBE6-DBE6E5DFE91D}" destId="{1B9CDBBE-8CAA-4B8B-A675-2C641AA22849}" srcOrd="0" destOrd="0" presId="urn:microsoft.com/office/officeart/2005/8/layout/gear1"/>
    <dgm:cxn modelId="{753B76B5-EB47-4B44-ABD9-F77D774FBA95}" type="presParOf" srcId="{863FB7A2-8C03-4C15-BBE6-DBE6E5DFE91D}" destId="{F3FEAF6A-1D46-42E8-82C7-A6615B06B55D}" srcOrd="1" destOrd="0" presId="urn:microsoft.com/office/officeart/2005/8/layout/gear1"/>
    <dgm:cxn modelId="{033938D3-D93F-4265-9B7C-B435C8F4E664}" type="presParOf" srcId="{863FB7A2-8C03-4C15-BBE6-DBE6E5DFE91D}" destId="{2965EA37-D137-4BC4-9287-7F25F0844E52}" srcOrd="2" destOrd="0" presId="urn:microsoft.com/office/officeart/2005/8/layout/gear1"/>
    <dgm:cxn modelId="{3F025F2C-B31C-4337-9CF2-5ED8B1D38E3E}" type="presParOf" srcId="{863FB7A2-8C03-4C15-BBE6-DBE6E5DFE91D}" destId="{F52D9DD5-2734-4191-9FC2-F80CE433EE85}" srcOrd="3" destOrd="0" presId="urn:microsoft.com/office/officeart/2005/8/layout/gear1"/>
    <dgm:cxn modelId="{100C8249-B320-4BE8-86AE-046ACC7FDA35}" type="presParOf" srcId="{863FB7A2-8C03-4C15-BBE6-DBE6E5DFE91D}" destId="{4CB237DF-64F0-4B51-BCD6-1B0D11D3FD15}" srcOrd="4" destOrd="0" presId="urn:microsoft.com/office/officeart/2005/8/layout/gear1"/>
    <dgm:cxn modelId="{D5356A81-DAF8-41C3-A15F-4EC632D566BC}" type="presParOf" srcId="{863FB7A2-8C03-4C15-BBE6-DBE6E5DFE91D}" destId="{E7DEBDC8-B196-4B42-A711-4996BA0E38BB}" srcOrd="5" destOrd="0" presId="urn:microsoft.com/office/officeart/2005/8/layout/gear1"/>
    <dgm:cxn modelId="{1BB0AC65-2563-4131-8783-953F4F1497F9}" type="presParOf" srcId="{863FB7A2-8C03-4C15-BBE6-DBE6E5DFE91D}" destId="{D031757B-B7E7-4FE1-9FC1-5A01CA7DCE30}" srcOrd="6" destOrd="0" presId="urn:microsoft.com/office/officeart/2005/8/layout/gear1"/>
    <dgm:cxn modelId="{844410DC-04EE-40B0-BC07-57E1A91DAAE2}" type="presParOf" srcId="{863FB7A2-8C03-4C15-BBE6-DBE6E5DFE91D}" destId="{9195E5A3-70F3-4760-BBD8-FD6D10F3AD85}" srcOrd="7" destOrd="0" presId="urn:microsoft.com/office/officeart/2005/8/layout/gear1"/>
    <dgm:cxn modelId="{DEC86DE1-9E5C-4CB5-ACD1-33A8C2F1B131}" type="presParOf" srcId="{863FB7A2-8C03-4C15-BBE6-DBE6E5DFE91D}" destId="{9A311ED9-9933-4FE7-AEEF-174EE0F44449}" srcOrd="8" destOrd="0" presId="urn:microsoft.com/office/officeart/2005/8/layout/gear1"/>
    <dgm:cxn modelId="{CA088033-AFF9-4959-B6D3-90AF20FF5BC1}" type="presParOf" srcId="{863FB7A2-8C03-4C15-BBE6-DBE6E5DFE91D}" destId="{9D00613F-A06E-4059-AFBC-43D58FBC0152}" srcOrd="9" destOrd="0" presId="urn:microsoft.com/office/officeart/2005/8/layout/gear1"/>
    <dgm:cxn modelId="{C695FB5A-C84C-472C-A3CC-158C4F02486A}" type="presParOf" srcId="{863FB7A2-8C03-4C15-BBE6-DBE6E5DFE91D}" destId="{77B5EBB9-FBEC-40D5-8EB7-337067C1AE72}" srcOrd="10" destOrd="0" presId="urn:microsoft.com/office/officeart/2005/8/layout/gear1"/>
    <dgm:cxn modelId="{F4ED2189-BE5A-4766-A874-D964632FC7A8}" type="presParOf" srcId="{863FB7A2-8C03-4C15-BBE6-DBE6E5DFE91D}" destId="{B0648439-0227-4DA8-9DA7-B9A42E13ACDB}" srcOrd="11" destOrd="0" presId="urn:microsoft.com/office/officeart/2005/8/layout/gear1"/>
    <dgm:cxn modelId="{B21B1D1F-D9DB-45A1-BB1B-A891930A2186}" type="presParOf" srcId="{863FB7A2-8C03-4C15-BBE6-DBE6E5DFE91D}" destId="{734E5024-427C-4A01-BEF0-999645211D9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CDBBE-8CAA-4B8B-A675-2C641AA22849}">
      <dsp:nvSpPr>
        <dsp:cNvPr id="0" name=""/>
        <dsp:cNvSpPr/>
      </dsp:nvSpPr>
      <dsp:spPr>
        <a:xfrm>
          <a:off x="3470380" y="1656397"/>
          <a:ext cx="2024485" cy="2024485"/>
        </a:xfrm>
        <a:prstGeom prst="gear9">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accuracy</a:t>
          </a:r>
          <a:endParaRPr lang="en-US" sz="1600" b="1" kern="1200" dirty="0">
            <a:effectLst>
              <a:outerShdw blurRad="38100" dist="38100" dir="2700000" algn="tl">
                <a:srgbClr val="000000">
                  <a:alpha val="43137"/>
                </a:srgbClr>
              </a:outerShdw>
            </a:effectLst>
          </a:endParaRPr>
        </a:p>
      </dsp:txBody>
      <dsp:txXfrm>
        <a:off x="3877392" y="2130623"/>
        <a:ext cx="1210461" cy="1040627"/>
      </dsp:txXfrm>
    </dsp:sp>
    <dsp:sp modelId="{F52D9DD5-2734-4191-9FC2-F80CE433EE85}">
      <dsp:nvSpPr>
        <dsp:cNvPr id="0" name=""/>
        <dsp:cNvSpPr/>
      </dsp:nvSpPr>
      <dsp:spPr>
        <a:xfrm>
          <a:off x="2292498" y="1177882"/>
          <a:ext cx="1472353" cy="1472353"/>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endParaRPr lang="en-US" sz="1600" b="1" kern="1200" dirty="0">
            <a:effectLst>
              <a:outerShdw blurRad="38100" dist="38100" dir="2700000" algn="tl">
                <a:srgbClr val="000000">
                  <a:alpha val="43137"/>
                </a:srgbClr>
              </a:outerShdw>
            </a:effectLst>
          </a:endParaRPr>
        </a:p>
      </dsp:txBody>
      <dsp:txXfrm>
        <a:off x="2663167" y="1550792"/>
        <a:ext cx="731015" cy="726533"/>
      </dsp:txXfrm>
    </dsp:sp>
    <dsp:sp modelId="{D031757B-B7E7-4FE1-9FC1-5A01CA7DCE30}">
      <dsp:nvSpPr>
        <dsp:cNvPr id="0" name=""/>
        <dsp:cNvSpPr/>
      </dsp:nvSpPr>
      <dsp:spPr>
        <a:xfrm rot="20700000">
          <a:off x="3117166" y="162109"/>
          <a:ext cx="1442605" cy="1442605"/>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speed</a:t>
          </a:r>
          <a:endParaRPr lang="en-US" sz="1600" b="1" kern="1200" dirty="0">
            <a:effectLst>
              <a:outerShdw blurRad="38100" dist="38100" dir="2700000" algn="tl">
                <a:srgbClr val="000000">
                  <a:alpha val="43137"/>
                </a:srgbClr>
              </a:outerShdw>
            </a:effectLst>
          </a:endParaRPr>
        </a:p>
      </dsp:txBody>
      <dsp:txXfrm rot="-20700000">
        <a:off x="3433572" y="478514"/>
        <a:ext cx="809794" cy="809794"/>
      </dsp:txXfrm>
    </dsp:sp>
    <dsp:sp modelId="{77B5EBB9-FBEC-40D5-8EB7-337067C1AE72}">
      <dsp:nvSpPr>
        <dsp:cNvPr id="0" name=""/>
        <dsp:cNvSpPr/>
      </dsp:nvSpPr>
      <dsp:spPr>
        <a:xfrm>
          <a:off x="3309158" y="1354051"/>
          <a:ext cx="2591341" cy="2591341"/>
        </a:xfrm>
        <a:prstGeom prst="circularArrow">
          <a:avLst>
            <a:gd name="adj1" fmla="val 4688"/>
            <a:gd name="adj2" fmla="val 299029"/>
            <a:gd name="adj3" fmla="val 2502675"/>
            <a:gd name="adj4" fmla="val 15890651"/>
            <a:gd name="adj5" fmla="val 5469"/>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0648439-0227-4DA8-9DA7-B9A42E13ACDB}">
      <dsp:nvSpPr>
        <dsp:cNvPr id="0" name=""/>
        <dsp:cNvSpPr/>
      </dsp:nvSpPr>
      <dsp:spPr>
        <a:xfrm>
          <a:off x="2031747" y="854309"/>
          <a:ext cx="1882771" cy="1882771"/>
        </a:xfrm>
        <a:prstGeom prst="leftCircularArrow">
          <a:avLst>
            <a:gd name="adj1" fmla="val 6452"/>
            <a:gd name="adj2" fmla="val 429999"/>
            <a:gd name="adj3" fmla="val 10489124"/>
            <a:gd name="adj4" fmla="val 14837806"/>
            <a:gd name="adj5" fmla="val 7527"/>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34E5024-427C-4A01-BEF0-999645211D9B}">
      <dsp:nvSpPr>
        <dsp:cNvPr id="0" name=""/>
        <dsp:cNvSpPr/>
      </dsp:nvSpPr>
      <dsp:spPr>
        <a:xfrm>
          <a:off x="2783476" y="-151672"/>
          <a:ext cx="2030006" cy="2030006"/>
        </a:xfrm>
        <a:prstGeom prst="circularArrow">
          <a:avLst>
            <a:gd name="adj1" fmla="val 5984"/>
            <a:gd name="adj2" fmla="val 394124"/>
            <a:gd name="adj3" fmla="val 13313824"/>
            <a:gd name="adj4" fmla="val 10508221"/>
            <a:gd name="adj5" fmla="val 6981"/>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7465ED4-BECA-48D5-94C8-BBCCEDC5B150}" type="slidenum">
              <a:rPr lang="en-US">
                <a:latin typeface="Arial" charset="0"/>
              </a:rPr>
              <a:pPr fontAlgn="base">
                <a:spcBef>
                  <a:spcPct val="0"/>
                </a:spcBef>
                <a:spcAft>
                  <a:spcPct val="0"/>
                </a:spcAft>
              </a:pPr>
              <a:t>5</a:t>
            </a:fld>
            <a:endParaRPr lang="en-US">
              <a:latin typeface="Arial" charset="0"/>
            </a:endParaRPr>
          </a:p>
        </p:txBody>
      </p:sp>
      <p:sp>
        <p:nvSpPr>
          <p:cNvPr id="296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69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lnSpc>
                <a:spcPct val="90000"/>
              </a:lnSpc>
              <a:spcBef>
                <a:spcPct val="0"/>
              </a:spcBef>
            </a:pPr>
            <a:r>
              <a:rPr lang="en-US" sz="1600" b="1">
                <a:latin typeface="Arial" charset="0"/>
              </a:rPr>
              <a:t>In your teams identify Constraints that might alter the design of training and describe how the training design might be altered.</a:t>
            </a:r>
          </a:p>
          <a:p>
            <a:pPr>
              <a:lnSpc>
                <a:spcPct val="90000"/>
              </a:lnSpc>
              <a:spcBef>
                <a:spcPct val="0"/>
              </a:spcBef>
            </a:pPr>
            <a:endParaRPr lang="en-US" sz="1600" b="1">
              <a:latin typeface="Arial" charset="0"/>
            </a:endParaRPr>
          </a:p>
          <a:p>
            <a:pPr lvl="2">
              <a:lnSpc>
                <a:spcPct val="90000"/>
              </a:lnSpc>
              <a:spcBef>
                <a:spcPct val="0"/>
              </a:spcBef>
              <a:buFont typeface="Wingdings" pitchFamily="2" charset="2"/>
              <a:buChar char="Ø"/>
            </a:pPr>
            <a:r>
              <a:rPr lang="en-US" sz="1600" b="1">
                <a:latin typeface="Arial" charset="0"/>
              </a:rPr>
              <a:t>Constraints include:  budget,   time,    characteristics of trainees</a:t>
            </a:r>
          </a:p>
          <a:p>
            <a:pPr>
              <a:lnSpc>
                <a:spcPct val="90000"/>
              </a:lnSpc>
              <a:spcBef>
                <a:spcPct val="0"/>
              </a:spcBef>
            </a:pPr>
            <a:r>
              <a:rPr lang="en-US" sz="1600" b="1">
                <a:solidFill>
                  <a:srgbClr val="FF0066"/>
                </a:solidFill>
                <a:latin typeface="Arial" charset="0"/>
              </a:rPr>
              <a:t>CLICK MOUSE</a:t>
            </a:r>
          </a:p>
          <a:p>
            <a:pPr>
              <a:lnSpc>
                <a:spcPct val="90000"/>
              </a:lnSpc>
              <a:spcBef>
                <a:spcPct val="0"/>
              </a:spcBef>
            </a:pPr>
            <a:r>
              <a:rPr lang="en-US" sz="1600" b="1">
                <a:latin typeface="Arial" charset="0"/>
              </a:rPr>
              <a:t>What are the constraints you need to pay attention to in your project for this class?</a:t>
            </a:r>
          </a:p>
          <a:p>
            <a:pPr>
              <a:lnSpc>
                <a:spcPct val="90000"/>
              </a:lnSpc>
              <a:spcBef>
                <a:spcPct val="0"/>
              </a:spcBef>
            </a:pPr>
            <a:r>
              <a:rPr lang="en-US" sz="1600" b="1">
                <a:latin typeface="Arial" charset="0"/>
              </a:rPr>
              <a:t>Facility   </a:t>
            </a:r>
          </a:p>
          <a:p>
            <a:pPr>
              <a:lnSpc>
                <a:spcPct val="90000"/>
              </a:lnSpc>
              <a:spcBef>
                <a:spcPct val="0"/>
              </a:spcBef>
            </a:pPr>
            <a:r>
              <a:rPr lang="en-US" sz="1600" b="1">
                <a:latin typeface="Arial" charset="0"/>
              </a:rPr>
              <a:t>equipment   </a:t>
            </a:r>
          </a:p>
          <a:p>
            <a:pPr>
              <a:lnSpc>
                <a:spcPct val="90000"/>
              </a:lnSpc>
              <a:spcBef>
                <a:spcPct val="0"/>
              </a:spcBef>
            </a:pPr>
            <a:r>
              <a:rPr lang="en-US" sz="1600" b="1">
                <a:latin typeface="Arial" charset="0"/>
              </a:rPr>
              <a:t>2</a:t>
            </a:r>
            <a:r>
              <a:rPr lang="en-US" sz="1400" b="1">
                <a:latin typeface="Arial" charset="0"/>
              </a:rPr>
              <a:t>1/2</a:t>
            </a:r>
            <a:r>
              <a:rPr lang="en-US" sz="1600" b="1">
                <a:latin typeface="Arial" charset="0"/>
              </a:rPr>
              <a:t> hr time constraint  </a:t>
            </a:r>
          </a:p>
          <a:p>
            <a:pPr>
              <a:lnSpc>
                <a:spcPct val="90000"/>
              </a:lnSpc>
              <a:spcBef>
                <a:spcPct val="0"/>
              </a:spcBef>
            </a:pPr>
            <a:r>
              <a:rPr lang="en-US" sz="1600" b="1">
                <a:latin typeface="Arial" charset="0"/>
              </a:rPr>
              <a:t>financial resources  </a:t>
            </a:r>
          </a:p>
          <a:p>
            <a:pPr>
              <a:lnSpc>
                <a:spcPct val="90000"/>
              </a:lnSpc>
              <a:spcBef>
                <a:spcPct val="0"/>
              </a:spcBef>
            </a:pPr>
            <a:r>
              <a:rPr lang="en-US" sz="1600" b="1">
                <a:latin typeface="Arial" charset="0"/>
              </a:rPr>
              <a:t>different trainee jobs and employers</a:t>
            </a:r>
          </a:p>
          <a:p>
            <a:pPr>
              <a:lnSpc>
                <a:spcPct val="90000"/>
              </a:lnSpc>
              <a:spcBef>
                <a:spcPct val="0"/>
              </a:spcBef>
            </a:pPr>
            <a:endParaRPr lang="en-US">
              <a:latin typeface="Arial" charset="0"/>
            </a:endParaRPr>
          </a:p>
        </p:txBody>
      </p:sp>
    </p:spTree>
    <p:extLst>
      <p:ext uri="{BB962C8B-B14F-4D97-AF65-F5344CB8AC3E}">
        <p14:creationId xmlns:p14="http://schemas.microsoft.com/office/powerpoint/2010/main" val="3033276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F8CC58B-CAA6-4114-9069-35041947CB9D}" type="slidenum">
              <a:rPr lang="en-US" b="1">
                <a:latin typeface="Tahoma" pitchFamily="34" charset="0"/>
              </a:rPr>
              <a:pPr fontAlgn="base">
                <a:spcBef>
                  <a:spcPct val="0"/>
                </a:spcBef>
                <a:spcAft>
                  <a:spcPct val="0"/>
                </a:spcAft>
              </a:pPr>
              <a:t>7</a:t>
            </a:fld>
            <a:endParaRPr lang="en-US" b="1">
              <a:latin typeface="Tahoma" pitchFamily="34" charset="0"/>
            </a:endParaRPr>
          </a:p>
        </p:txBody>
      </p:sp>
    </p:spTree>
    <p:extLst>
      <p:ext uri="{BB962C8B-B14F-4D97-AF65-F5344CB8AC3E}">
        <p14:creationId xmlns:p14="http://schemas.microsoft.com/office/powerpoint/2010/main" val="1376459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19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891DB3D-F42D-459F-BD62-2F3538C49A40}" type="slidenum">
              <a:rPr lang="en-US">
                <a:solidFill>
                  <a:srgbClr val="000000"/>
                </a:solidFill>
                <a:latin typeface="Arial" charset="0"/>
              </a:rPr>
              <a:pPr fontAlgn="base">
                <a:spcBef>
                  <a:spcPct val="0"/>
                </a:spcBef>
                <a:spcAft>
                  <a:spcPct val="0"/>
                </a:spcAft>
              </a:pPr>
              <a:t>10</a:t>
            </a:fld>
            <a:endParaRPr lang="en-US">
              <a:solidFill>
                <a:srgbClr val="000000"/>
              </a:solidFill>
              <a:latin typeface="Arial" charset="0"/>
            </a:endParaRPr>
          </a:p>
        </p:txBody>
      </p:sp>
    </p:spTree>
    <p:extLst>
      <p:ext uri="{BB962C8B-B14F-4D97-AF65-F5344CB8AC3E}">
        <p14:creationId xmlns:p14="http://schemas.microsoft.com/office/powerpoint/2010/main" val="2647803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399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16E6848-25F2-4EA0-8855-EEBEDDBC6F8E}" type="slidenum">
              <a:rPr lang="en-US">
                <a:solidFill>
                  <a:srgbClr val="000000"/>
                </a:solidFill>
                <a:latin typeface="Arial" charset="0"/>
              </a:rPr>
              <a:pPr fontAlgn="base">
                <a:spcBef>
                  <a:spcPct val="0"/>
                </a:spcBef>
                <a:spcAft>
                  <a:spcPct val="0"/>
                </a:spcAft>
              </a:pPr>
              <a:t>11</a:t>
            </a:fld>
            <a:endParaRPr lang="en-US">
              <a:solidFill>
                <a:srgbClr val="000000"/>
              </a:solidFill>
              <a:latin typeface="Arial" charset="0"/>
            </a:endParaRPr>
          </a:p>
        </p:txBody>
      </p:sp>
    </p:spTree>
    <p:extLst>
      <p:ext uri="{BB962C8B-B14F-4D97-AF65-F5344CB8AC3E}">
        <p14:creationId xmlns:p14="http://schemas.microsoft.com/office/powerpoint/2010/main" val="1259327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DF0CB54-D476-420F-96C3-56C1AF8FB0BF}" type="slidenum">
              <a:rPr lang="en-US">
                <a:solidFill>
                  <a:srgbClr val="000000"/>
                </a:solidFill>
                <a:latin typeface="Arial" charset="0"/>
              </a:rPr>
              <a:pPr fontAlgn="base">
                <a:spcBef>
                  <a:spcPct val="0"/>
                </a:spcBef>
                <a:spcAft>
                  <a:spcPct val="0"/>
                </a:spcAft>
              </a:pPr>
              <a:t>15</a:t>
            </a:fld>
            <a:endParaRPr lang="en-US">
              <a:solidFill>
                <a:srgbClr val="000000"/>
              </a:solidFill>
              <a:latin typeface="Arial" charset="0"/>
            </a:endParaRPr>
          </a:p>
        </p:txBody>
      </p:sp>
    </p:spTree>
    <p:extLst>
      <p:ext uri="{BB962C8B-B14F-4D97-AF65-F5344CB8AC3E}">
        <p14:creationId xmlns:p14="http://schemas.microsoft.com/office/powerpoint/2010/main" val="2707353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491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4B57438-7AE9-4F4F-813A-2ED743DFB7A8}" type="slidenum">
              <a:rPr lang="en-US">
                <a:solidFill>
                  <a:srgbClr val="000000"/>
                </a:solidFill>
                <a:latin typeface="Arial" charset="0"/>
              </a:rPr>
              <a:pPr fontAlgn="base">
                <a:spcBef>
                  <a:spcPct val="0"/>
                </a:spcBef>
                <a:spcAft>
                  <a:spcPct val="0"/>
                </a:spcAft>
              </a:pPr>
              <a:t>17</a:t>
            </a:fld>
            <a:endParaRPr lang="en-US">
              <a:solidFill>
                <a:srgbClr val="000000"/>
              </a:solidFill>
              <a:latin typeface="Arial" charset="0"/>
            </a:endParaRPr>
          </a:p>
        </p:txBody>
      </p:sp>
    </p:spTree>
    <p:extLst>
      <p:ext uri="{BB962C8B-B14F-4D97-AF65-F5344CB8AC3E}">
        <p14:creationId xmlns:p14="http://schemas.microsoft.com/office/powerpoint/2010/main" val="2601779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1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B5D6D84-397E-4EB4-BE21-427647AAFE9E}" type="slidenum">
              <a:rPr lang="en-US">
                <a:solidFill>
                  <a:srgbClr val="000000"/>
                </a:solidFill>
                <a:latin typeface="Arial" charset="0"/>
              </a:rPr>
              <a:pPr fontAlgn="base">
                <a:spcBef>
                  <a:spcPct val="0"/>
                </a:spcBef>
                <a:spcAft>
                  <a:spcPct val="0"/>
                </a:spcAft>
              </a:pPr>
              <a:t>18</a:t>
            </a:fld>
            <a:endParaRPr lang="en-US">
              <a:solidFill>
                <a:srgbClr val="000000"/>
              </a:solidFill>
              <a:latin typeface="Arial" charset="0"/>
            </a:endParaRPr>
          </a:p>
        </p:txBody>
      </p:sp>
    </p:spTree>
    <p:extLst>
      <p:ext uri="{BB962C8B-B14F-4D97-AF65-F5344CB8AC3E}">
        <p14:creationId xmlns:p14="http://schemas.microsoft.com/office/powerpoint/2010/main" val="2468106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73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AF918F2-3604-455F-98E6-EDA08305EAED}" type="slidenum">
              <a:rPr lang="en-US">
                <a:solidFill>
                  <a:srgbClr val="000000"/>
                </a:solidFill>
                <a:latin typeface="Arial" charset="0"/>
              </a:rPr>
              <a:pPr fontAlgn="base">
                <a:spcBef>
                  <a:spcPct val="0"/>
                </a:spcBef>
                <a:spcAft>
                  <a:spcPct val="0"/>
                </a:spcAft>
              </a:pPr>
              <a:t>20</a:t>
            </a:fld>
            <a:endParaRPr lang="en-US">
              <a:solidFill>
                <a:srgbClr val="000000"/>
              </a:solidFill>
              <a:latin typeface="Arial" charset="0"/>
            </a:endParaRPr>
          </a:p>
        </p:txBody>
      </p:sp>
    </p:spTree>
    <p:extLst>
      <p:ext uri="{BB962C8B-B14F-4D97-AF65-F5344CB8AC3E}">
        <p14:creationId xmlns:p14="http://schemas.microsoft.com/office/powerpoint/2010/main" val="2045126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93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EC27771-EFB7-49CD-918B-45F6E03BB1C1}" type="slidenum">
              <a:rPr lang="en-US">
                <a:solidFill>
                  <a:srgbClr val="000000"/>
                </a:solidFill>
                <a:latin typeface="Arial" charset="0"/>
              </a:rPr>
              <a:pPr fontAlgn="base">
                <a:spcBef>
                  <a:spcPct val="0"/>
                </a:spcBef>
                <a:spcAft>
                  <a:spcPct val="0"/>
                </a:spcAft>
              </a:pPr>
              <a:t>21</a:t>
            </a:fld>
            <a:endParaRPr lang="en-US">
              <a:solidFill>
                <a:srgbClr val="000000"/>
              </a:solidFill>
              <a:latin typeface="Arial" charset="0"/>
            </a:endParaRPr>
          </a:p>
        </p:txBody>
      </p:sp>
    </p:spTree>
    <p:extLst>
      <p:ext uri="{BB962C8B-B14F-4D97-AF65-F5344CB8AC3E}">
        <p14:creationId xmlns:p14="http://schemas.microsoft.com/office/powerpoint/2010/main" val="1827347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noTextEdit="1"/>
          </p:cNvSpPr>
          <p:nvPr>
            <p:ph type="sldImg"/>
          </p:nvPr>
        </p:nvSpPr>
        <p:spPr bwMode="auto">
          <a:noFill/>
          <a:ln>
            <a:solidFill>
              <a:srgbClr val="000000"/>
            </a:solidFill>
            <a:miter lim="800000"/>
            <a:headEnd/>
            <a:tailEnd/>
          </a:ln>
        </p:spPr>
      </p:sp>
      <p:sp>
        <p:nvSpPr>
          <p:cNvPr id="6349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34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26C47EC-25AA-46F1-A718-8DFBCD210B89}" type="slidenum">
              <a:rPr lang="en-US">
                <a:solidFill>
                  <a:srgbClr val="000000"/>
                </a:solidFill>
                <a:latin typeface="Arial" charset="0"/>
              </a:rPr>
              <a:pPr fontAlgn="base">
                <a:spcBef>
                  <a:spcPct val="0"/>
                </a:spcBef>
                <a:spcAft>
                  <a:spcPct val="0"/>
                </a:spcAft>
              </a:pPr>
              <a:t>23</a:t>
            </a:fld>
            <a:endParaRPr lang="en-US">
              <a:solidFill>
                <a:srgbClr val="000000"/>
              </a:solidFill>
              <a:latin typeface="Arial" charset="0"/>
            </a:endParaRPr>
          </a:p>
        </p:txBody>
      </p:sp>
    </p:spTree>
    <p:extLst>
      <p:ext uri="{BB962C8B-B14F-4D97-AF65-F5344CB8AC3E}">
        <p14:creationId xmlns:p14="http://schemas.microsoft.com/office/powerpoint/2010/main" val="3370635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6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460D29B-EE37-4905-B3DC-2900A0104801}" type="slidenum">
              <a:rPr lang="en-US">
                <a:solidFill>
                  <a:srgbClr val="000000"/>
                </a:solidFill>
                <a:latin typeface="Arial" charset="0"/>
              </a:rPr>
              <a:pPr fontAlgn="base">
                <a:spcBef>
                  <a:spcPct val="0"/>
                </a:spcBef>
                <a:spcAft>
                  <a:spcPct val="0"/>
                </a:spcAft>
              </a:pPr>
              <a:t>24</a:t>
            </a:fld>
            <a:endParaRPr lang="en-US">
              <a:solidFill>
                <a:srgbClr val="000000"/>
              </a:solidFill>
              <a:latin typeface="Arial" charset="0"/>
            </a:endParaRPr>
          </a:p>
        </p:txBody>
      </p:sp>
    </p:spTree>
    <p:extLst>
      <p:ext uri="{BB962C8B-B14F-4D97-AF65-F5344CB8AC3E}">
        <p14:creationId xmlns:p14="http://schemas.microsoft.com/office/powerpoint/2010/main" val="1135437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686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A5CC125-6CA8-4A64-AC75-852AAF362A74}" type="slidenum">
              <a:rPr lang="en-US" b="1">
                <a:solidFill>
                  <a:srgbClr val="1F497D"/>
                </a:solidFill>
                <a:latin typeface="Arial" charset="0"/>
              </a:rPr>
              <a:pPr fontAlgn="base">
                <a:spcBef>
                  <a:spcPct val="0"/>
                </a:spcBef>
                <a:spcAft>
                  <a:spcPct val="0"/>
                </a:spcAft>
              </a:pPr>
              <a:t>27</a:t>
            </a:fld>
            <a:endParaRPr lang="en-US" b="1">
              <a:solidFill>
                <a:srgbClr val="1F497D"/>
              </a:solidFill>
              <a:latin typeface="Arial" charset="0"/>
            </a:endParaRPr>
          </a:p>
        </p:txBody>
      </p:sp>
    </p:spTree>
    <p:extLst>
      <p:ext uri="{BB962C8B-B14F-4D97-AF65-F5344CB8AC3E}">
        <p14:creationId xmlns:p14="http://schemas.microsoft.com/office/powerpoint/2010/main" val="3030617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2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Training Design</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7170933" y="3160593"/>
            <a:ext cx="4398127" cy="830997"/>
          </a:xfrm>
          <a:prstGeom prst="rect">
            <a:avLst/>
          </a:prstGeom>
          <a:noFill/>
        </p:spPr>
        <p:txBody>
          <a:bodyPr wrap="none" rtlCol="0">
            <a:spAutoFit/>
          </a:bodyPr>
          <a:lstStyle/>
          <a:p>
            <a:r>
              <a:rPr lang="en-US"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Design</a:t>
            </a: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AA17D-8A79-4768-AD50-B2A05E933568}"/>
              </a:ext>
            </a:extLst>
          </p:cNvPr>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Design Phase</a:t>
            </a:r>
          </a:p>
        </p:txBody>
      </p:sp>
      <p:sp>
        <p:nvSpPr>
          <p:cNvPr id="3" name="Content Placeholder 2">
            <a:extLst>
              <a:ext uri="{FF2B5EF4-FFF2-40B4-BE49-F238E27FC236}">
                <a16:creationId xmlns:a16="http://schemas.microsoft.com/office/drawing/2014/main" id="{BD2FDCC6-68E0-4A22-8601-5A9F6114EE7B}"/>
              </a:ext>
            </a:extLst>
          </p:cNvPr>
          <p:cNvSpPr>
            <a:spLocks noGrp="1"/>
          </p:cNvSpPr>
          <p:nvPr>
            <p:ph idx="1"/>
          </p:nvPr>
        </p:nvSpPr>
        <p:spPr>
          <a:xfrm>
            <a:off x="838200" y="1425575"/>
            <a:ext cx="10515600" cy="4351338"/>
          </a:xfrm>
        </p:spPr>
        <p:txBody>
          <a:bodyPr>
            <a:noAutofit/>
          </a:bodyPr>
          <a:lstStyle/>
          <a:p>
            <a:pPr algn="just">
              <a:lnSpc>
                <a:spcPct val="150000"/>
              </a:lnSpc>
            </a:pPr>
            <a:r>
              <a:rPr lang="en-GB" sz="2400" b="1" u="sng" dirty="0">
                <a:solidFill>
                  <a:schemeClr val="tx2"/>
                </a:solidFill>
                <a:latin typeface="Times New Roman" panose="02020603050405020304" pitchFamily="18" charset="0"/>
                <a:cs typeface="Times New Roman" panose="02020603050405020304" pitchFamily="18" charset="0"/>
              </a:rPr>
              <a:t>Training design</a:t>
            </a:r>
            <a:r>
              <a:rPr lang="en-GB" sz="2400" dirty="0">
                <a:latin typeface="Times New Roman" panose="02020603050405020304" pitchFamily="18" charset="0"/>
                <a:cs typeface="Times New Roman" panose="02020603050405020304" pitchFamily="18" charset="0"/>
              </a:rPr>
              <a:t>: is the process of creating a blueprint for the development of training to deal with performance gaps caused by KSA deficiencies.</a:t>
            </a:r>
          </a:p>
          <a:p>
            <a:pPr algn="just">
              <a:lnSpc>
                <a:spcPct val="150000"/>
              </a:lnSpc>
            </a:pPr>
            <a:r>
              <a:rPr lang="en-GB" sz="2400" dirty="0">
                <a:latin typeface="Times New Roman" panose="02020603050405020304" pitchFamily="18" charset="0"/>
                <a:cs typeface="Times New Roman" panose="02020603050405020304" pitchFamily="18" charset="0"/>
              </a:rPr>
              <a:t> An effective design will help to ensure the methods, tools, and approaches you decide to use, will maximize trainee interest in the training, and motivate trainees to learn the KSAs required. </a:t>
            </a:r>
          </a:p>
          <a:p>
            <a:pPr algn="just">
              <a:lnSpc>
                <a:spcPct val="150000"/>
              </a:lnSpc>
            </a:pPr>
            <a:r>
              <a:rPr lang="en-GB" sz="2400" dirty="0">
                <a:latin typeface="Times New Roman" panose="02020603050405020304" pitchFamily="18" charset="0"/>
                <a:cs typeface="Times New Roman" panose="02020603050405020304" pitchFamily="18" charset="0"/>
              </a:rPr>
              <a:t>The focus of a successful design is not just learning the KSAs, but, more importantly, getting trainees to want to use the KSAs and thus improve job performance.</a:t>
            </a: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3128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583415-A8E9-6157-EAF1-B8D00CF0D3C0}"/>
              </a:ext>
            </a:extLst>
          </p:cNvPr>
          <p:cNvSpPr txBox="1"/>
          <p:nvPr/>
        </p:nvSpPr>
        <p:spPr>
          <a:xfrm>
            <a:off x="542925" y="1557338"/>
            <a:ext cx="11344275" cy="3231654"/>
          </a:xfrm>
          <a:prstGeom prst="rect">
            <a:avLst/>
          </a:prstGeom>
          <a:noFill/>
        </p:spPr>
        <p:txBody>
          <a:bodyPr wrap="square" rtlCol="0">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Thus, the design must motivate the trainee to learn the KSAs by demonstrating that the learning has value to the trainee </a:t>
            </a:r>
            <a:r>
              <a:rPr lang="en-US" sz="2400" dirty="0">
                <a:latin typeface="Times New Roman" panose="02020603050405020304" pitchFamily="18" charset="0"/>
                <a:cs typeface="Times New Roman" panose="02020603050405020304" pitchFamily="18" charset="0"/>
              </a:rPr>
              <a:t>learning required is achievable.</a:t>
            </a:r>
          </a:p>
          <a:p>
            <a:pPr algn="just">
              <a:lnSpc>
                <a:spcPct val="150000"/>
              </a:lnSpc>
            </a:pPr>
            <a:r>
              <a:rPr lang="en-GB" sz="2400" dirty="0">
                <a:latin typeface="Times New Roman" panose="02020603050405020304" pitchFamily="18" charset="0"/>
                <a:cs typeface="Times New Roman" panose="02020603050405020304" pitchFamily="18" charset="0"/>
              </a:rPr>
              <a:t>In summary, the design phase creates the guidelines that need to be followed in "development" when creating the content, delivery process, and materials to be used for the training.</a:t>
            </a:r>
            <a:endParaRPr lang="en-US" sz="2400" dirty="0">
              <a:latin typeface="Times New Roman" panose="02020603050405020304" pitchFamily="18" charset="0"/>
              <a:cs typeface="Times New Roman" panose="02020603050405020304" pitchFamily="18" charset="0"/>
            </a:endParaRPr>
          </a:p>
          <a:p>
            <a:pPr algn="just"/>
            <a:endParaRPr lang="en-US" sz="2400" dirty="0"/>
          </a:p>
        </p:txBody>
      </p:sp>
      <p:sp>
        <p:nvSpPr>
          <p:cNvPr id="3" name="Title 1">
            <a:extLst>
              <a:ext uri="{FF2B5EF4-FFF2-40B4-BE49-F238E27FC236}">
                <a16:creationId xmlns:a16="http://schemas.microsoft.com/office/drawing/2014/main" id="{675A0B4B-419F-057A-E661-D676BC9DD528}"/>
              </a:ext>
            </a:extLst>
          </p:cNvPr>
          <p:cNvSpPr txBox="1">
            <a:spLocks/>
          </p:cNvSpPr>
          <p:nvPr/>
        </p:nvSpPr>
        <p:spPr>
          <a:xfrm>
            <a:off x="838200" y="365126"/>
            <a:ext cx="10515600" cy="9350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Design Phase</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698E4A7-9F22-8AFB-A8C2-02FB48AAF7C9}"/>
              </a:ext>
            </a:extLst>
          </p:cNvPr>
          <p:cNvPicPr>
            <a:picLocks noChangeAspect="1"/>
          </p:cNvPicPr>
          <p:nvPr/>
        </p:nvPicPr>
        <p:blipFill>
          <a:blip r:embed="rId2"/>
          <a:stretch>
            <a:fillRect/>
          </a:stretch>
        </p:blipFill>
        <p:spPr>
          <a:xfrm>
            <a:off x="6844642" y="4206874"/>
            <a:ext cx="4804433" cy="2286000"/>
          </a:xfrm>
          <a:prstGeom prst="rect">
            <a:avLst/>
          </a:prstGeom>
        </p:spPr>
      </p:pic>
    </p:spTree>
    <p:extLst>
      <p:ext uri="{BB962C8B-B14F-4D97-AF65-F5344CB8AC3E}">
        <p14:creationId xmlns:p14="http://schemas.microsoft.com/office/powerpoint/2010/main" val="391287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TextBox 3"/>
          <p:cNvSpPr txBox="1">
            <a:spLocks noChangeArrowheads="1"/>
          </p:cNvSpPr>
          <p:nvPr/>
        </p:nvSpPr>
        <p:spPr bwMode="auto">
          <a:xfrm>
            <a:off x="308688" y="392424"/>
            <a:ext cx="8317074" cy="523220"/>
          </a:xfrm>
          <a:prstGeom prst="rect">
            <a:avLst/>
          </a:prstGeom>
          <a:solidFill>
            <a:srgbClr val="0070C0"/>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defRPr/>
            </a:pPr>
            <a:r>
              <a:rPr lang="en-US" sz="2800" b="1" dirty="0">
                <a:solidFill>
                  <a:schemeClr val="bg1"/>
                </a:solidFill>
                <a:latin typeface="Times New Roman" panose="02020603050405020304" pitchFamily="18" charset="0"/>
                <a:cs typeface="Times New Roman" panose="02020603050405020304" pitchFamily="18" charset="0"/>
              </a:rPr>
              <a:t>“Organizational Constraints: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Rectangle 2"/>
          <p:cNvSpPr>
            <a:spLocks noGrp="1" noChangeArrowheads="1"/>
          </p:cNvSpPr>
          <p:nvPr>
            <p:ph idx="1"/>
          </p:nvPr>
        </p:nvSpPr>
        <p:spPr>
          <a:xfrm>
            <a:off x="308688" y="1253331"/>
            <a:ext cx="11574624" cy="4351338"/>
          </a:xfrm>
        </p:spPr>
        <p:txBody>
          <a:bodyPr rtlCol="0">
            <a:noAutofit/>
          </a:bodyPr>
          <a:lstStyle/>
          <a:p>
            <a:pPr algn="just">
              <a:lnSpc>
                <a:spcPct val="150000"/>
              </a:lnSpc>
              <a:spcBef>
                <a:spcPts val="0"/>
              </a:spcBef>
              <a:spcAft>
                <a:spcPts val="1800"/>
              </a:spcAft>
              <a:defRPr/>
            </a:pPr>
            <a:r>
              <a:rPr lang="en-GB" sz="2400" dirty="0">
                <a:latin typeface="Times New Roman" panose="02020603050405020304" pitchFamily="18" charset="0"/>
                <a:cs typeface="Times New Roman" panose="02020603050405020304" pitchFamily="18" charset="0"/>
              </a:rPr>
              <a:t>In a perfect world, it would be possible to develop the perfect training program for every training need identified. Reality prevails, however, and you must consider the constraints when designing the training.</a:t>
            </a:r>
          </a:p>
          <a:p>
            <a:pPr marL="0" indent="0" algn="just">
              <a:lnSpc>
                <a:spcPct val="150000"/>
              </a:lnSpc>
              <a:spcBef>
                <a:spcPts val="0"/>
              </a:spcBef>
              <a:spcAft>
                <a:spcPts val="1800"/>
              </a:spcAft>
              <a:buNone/>
              <a:defRPr/>
            </a:pPr>
            <a:r>
              <a:rPr lang="en-GB" sz="2400" dirty="0">
                <a:latin typeface="Times New Roman" panose="02020603050405020304" pitchFamily="18" charset="0"/>
                <a:cs typeface="Times New Roman" panose="02020603050405020304" pitchFamily="18" charset="0"/>
              </a:rPr>
              <a:t>Organizational constraints are often identified in the needs analysis, provided by upper management, or surface in other ways.</a:t>
            </a:r>
          </a:p>
        </p:txBody>
      </p:sp>
      <p:pic>
        <p:nvPicPr>
          <p:cNvPr id="2" name="Picture 1">
            <a:extLst>
              <a:ext uri="{FF2B5EF4-FFF2-40B4-BE49-F238E27FC236}">
                <a16:creationId xmlns:a16="http://schemas.microsoft.com/office/drawing/2014/main" id="{3233824E-A0E5-8879-823D-6FBA4666BAC4}"/>
              </a:ext>
            </a:extLst>
          </p:cNvPr>
          <p:cNvPicPr>
            <a:picLocks noChangeAspect="1"/>
          </p:cNvPicPr>
          <p:nvPr/>
        </p:nvPicPr>
        <p:blipFill>
          <a:blip r:embed="rId3"/>
          <a:stretch>
            <a:fillRect/>
          </a:stretch>
        </p:blipFill>
        <p:spPr>
          <a:xfrm>
            <a:off x="7710488" y="3733799"/>
            <a:ext cx="4061540" cy="2938463"/>
          </a:xfrm>
          <a:prstGeom prst="rect">
            <a:avLst/>
          </a:prstGeom>
        </p:spPr>
      </p:pic>
    </p:spTree>
    <p:extLst>
      <p:ext uri="{BB962C8B-B14F-4D97-AF65-F5344CB8AC3E}">
        <p14:creationId xmlns:p14="http://schemas.microsoft.com/office/powerpoint/2010/main" val="2638344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D93AA3-74C6-4800-0640-BEDCA12987DD}"/>
              </a:ext>
            </a:extLst>
          </p:cNvPr>
          <p:cNvSpPr txBox="1"/>
          <p:nvPr/>
        </p:nvSpPr>
        <p:spPr>
          <a:xfrm>
            <a:off x="471488" y="771524"/>
            <a:ext cx="10272713" cy="6078587"/>
          </a:xfrm>
          <a:prstGeom prst="rect">
            <a:avLst/>
          </a:prstGeom>
          <a:noFill/>
        </p:spPr>
        <p:txBody>
          <a:bodyPr wrap="square" rtlCol="0">
            <a:spAutoFit/>
          </a:bodyPr>
          <a:lstStyle/>
          <a:p>
            <a:pPr marL="0" indent="0">
              <a:lnSpc>
                <a:spcPct val="100000"/>
              </a:lnSpc>
              <a:spcBef>
                <a:spcPts val="0"/>
              </a:spcBef>
              <a:spcAft>
                <a:spcPts val="1800"/>
              </a:spcAft>
              <a:buNone/>
              <a:defRPr/>
            </a:pPr>
            <a:r>
              <a:rPr lang="en-GB" sz="2800" b="1" dirty="0">
                <a:latin typeface="Times New Roman" panose="02020603050405020304" pitchFamily="18" charset="0"/>
                <a:cs typeface="Times New Roman" panose="02020603050405020304" pitchFamily="18" charset="0"/>
              </a:rPr>
              <a:t>Some of the more important constraints that could be faced are: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The amount of time that can be allocated for the training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The number of trainees that can be trained at the same time (e.g., impact on production)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Scheduling of the training (regular hours or overtime)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Voluntary or mandatory training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The location of the training (centralized or dispersed)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Identification of a sufficient number of qualified personnel to be involved </a:t>
            </a:r>
          </a:p>
          <a:p>
            <a:pPr marL="800100" lvl="1" indent="-342900">
              <a:lnSpc>
                <a:spcPct val="100000"/>
              </a:lnSpc>
              <a:spcBef>
                <a:spcPts val="0"/>
              </a:spcBef>
              <a:spcAft>
                <a:spcPts val="1200"/>
              </a:spcAft>
              <a:buFont typeface="+mj-lt"/>
              <a:buAutoNum type="arabicPeriod"/>
              <a:defRPr/>
            </a:pPr>
            <a:r>
              <a:rPr lang="en-GB" sz="2800" dirty="0">
                <a:latin typeface="Times New Roman" panose="02020603050405020304" pitchFamily="18" charset="0"/>
                <a:cs typeface="Times New Roman" panose="02020603050405020304" pitchFamily="18" charset="0"/>
              </a:rPr>
              <a:t> Financial, physical, and technology resources available.</a:t>
            </a:r>
            <a:endParaRPr lang="en-US" sz="2800" dirty="0">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255281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2295526" y="266124"/>
            <a:ext cx="10515600" cy="1325563"/>
          </a:xfrm>
          <a:noFill/>
          <a:ln/>
          <a:effectLst/>
        </p:spPr>
        <p:style>
          <a:lnRef idx="0">
            <a:schemeClr val="accent1"/>
          </a:lnRef>
          <a:fillRef idx="3">
            <a:schemeClr val="accent1"/>
          </a:fillRef>
          <a:effectRef idx="3">
            <a:schemeClr val="accent1"/>
          </a:effectRef>
          <a:fontRef idx="minor">
            <a:schemeClr val="lt1"/>
          </a:fontRef>
        </p:style>
        <p:txBody>
          <a:bodyPr rtlCol="0">
            <a:normAutofit/>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Costs in Training Programs</a:t>
            </a:r>
          </a:p>
        </p:txBody>
      </p:sp>
      <p:sp>
        <p:nvSpPr>
          <p:cNvPr id="34821" name="Slide Number Placeholder 14"/>
          <p:cNvSpPr>
            <a:spLocks noGrp="1"/>
          </p:cNvSpPr>
          <p:nvPr>
            <p:ph type="sldNum" sz="quarter" idx="10"/>
          </p:nvPr>
        </p:nvSpPr>
        <p:spPr bwMode="auto">
          <a:xfrm>
            <a:off x="9677400" y="6400800"/>
            <a:ext cx="990600" cy="457200"/>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z="1400">
                <a:solidFill>
                  <a:schemeClr val="tx1"/>
                </a:solidFill>
                <a:latin typeface="Tahoma" pitchFamily="34" charset="0"/>
              </a:rPr>
              <a:t>5-</a:t>
            </a:r>
            <a:fld id="{9183F037-C797-403F-A7DF-1DEA51D9E1C8}" type="slidenum">
              <a:rPr lang="en-US" sz="1400">
                <a:solidFill>
                  <a:schemeClr val="tx1"/>
                </a:solidFill>
                <a:latin typeface="Tahoma" pitchFamily="34" charset="0"/>
              </a:rPr>
              <a:pPr fontAlgn="base">
                <a:spcBef>
                  <a:spcPct val="0"/>
                </a:spcBef>
                <a:spcAft>
                  <a:spcPct val="0"/>
                </a:spcAft>
              </a:pPr>
              <a:t>7</a:t>
            </a:fld>
            <a:endParaRPr lang="en-US" sz="1400">
              <a:solidFill>
                <a:schemeClr val="tx1"/>
              </a:solidFill>
              <a:latin typeface="Tahoma" pitchFamily="34" charset="0"/>
            </a:endParaRPr>
          </a:p>
        </p:txBody>
      </p:sp>
      <p:sp>
        <p:nvSpPr>
          <p:cNvPr id="106499" name="Text Box 3"/>
          <p:cNvSpPr txBox="1">
            <a:spLocks noChangeArrowheads="1"/>
          </p:cNvSpPr>
          <p:nvPr/>
        </p:nvSpPr>
        <p:spPr bwMode="auto">
          <a:xfrm>
            <a:off x="386179" y="1943100"/>
            <a:ext cx="9291221" cy="3754874"/>
          </a:xfrm>
          <a:prstGeom prst="rect">
            <a:avLst/>
          </a:prstGeom>
          <a:noFill/>
          <a:ln>
            <a:noFill/>
          </a:ln>
        </p:spPr>
        <p:txBody>
          <a:bodyPr wrap="square">
            <a:spAutoFit/>
          </a:bodyPr>
          <a:lstStyle>
            <a:lvl1pPr eaLnBrk="0" hangingPunct="0">
              <a:defRPr sz="3200" b="1">
                <a:solidFill>
                  <a:schemeClr val="tx2"/>
                </a:solidFill>
                <a:latin typeface="Tahoma" pitchFamily="34" charset="0"/>
              </a:defRPr>
            </a:lvl1pPr>
            <a:lvl2pPr marL="742950" indent="-285750" eaLnBrk="0" hangingPunct="0">
              <a:defRPr sz="3200" b="1">
                <a:solidFill>
                  <a:schemeClr val="tx2"/>
                </a:solidFill>
                <a:latin typeface="Tahoma" pitchFamily="34" charset="0"/>
              </a:defRPr>
            </a:lvl2pPr>
            <a:lvl3pPr marL="1143000" indent="-228600" eaLnBrk="0" hangingPunct="0">
              <a:defRPr sz="3200" b="1">
                <a:solidFill>
                  <a:schemeClr val="tx2"/>
                </a:solidFill>
                <a:latin typeface="Tahoma" pitchFamily="34" charset="0"/>
              </a:defRPr>
            </a:lvl3pPr>
            <a:lvl4pPr marL="1600200" indent="-228600" eaLnBrk="0" hangingPunct="0">
              <a:defRPr sz="3200" b="1">
                <a:solidFill>
                  <a:schemeClr val="tx2"/>
                </a:solidFill>
                <a:latin typeface="Tahoma" pitchFamily="34" charset="0"/>
              </a:defRPr>
            </a:lvl4pPr>
            <a:lvl5pPr marL="2057400" indent="-228600" eaLnBrk="0" hangingPunct="0">
              <a:defRPr sz="3200" b="1">
                <a:solidFill>
                  <a:schemeClr val="tx2"/>
                </a:solidFill>
                <a:latin typeface="Tahoma" pitchFamily="34" charset="0"/>
              </a:defRPr>
            </a:lvl5pPr>
            <a:lvl6pPr marL="2514600" indent="-228600" eaLnBrk="0" fontAlgn="base" hangingPunct="0">
              <a:spcBef>
                <a:spcPct val="0"/>
              </a:spcBef>
              <a:spcAft>
                <a:spcPct val="0"/>
              </a:spcAft>
              <a:defRPr sz="3200" b="1">
                <a:solidFill>
                  <a:schemeClr val="tx2"/>
                </a:solidFill>
                <a:latin typeface="Tahoma" pitchFamily="34" charset="0"/>
              </a:defRPr>
            </a:lvl6pPr>
            <a:lvl7pPr marL="2971800" indent="-228600" eaLnBrk="0" fontAlgn="base" hangingPunct="0">
              <a:spcBef>
                <a:spcPct val="0"/>
              </a:spcBef>
              <a:spcAft>
                <a:spcPct val="0"/>
              </a:spcAft>
              <a:defRPr sz="3200" b="1">
                <a:solidFill>
                  <a:schemeClr val="tx2"/>
                </a:solidFill>
                <a:latin typeface="Tahoma" pitchFamily="34" charset="0"/>
              </a:defRPr>
            </a:lvl7pPr>
            <a:lvl8pPr marL="3429000" indent="-228600" eaLnBrk="0" fontAlgn="base" hangingPunct="0">
              <a:spcBef>
                <a:spcPct val="0"/>
              </a:spcBef>
              <a:spcAft>
                <a:spcPct val="0"/>
              </a:spcAft>
              <a:defRPr sz="3200" b="1">
                <a:solidFill>
                  <a:schemeClr val="tx2"/>
                </a:solidFill>
                <a:latin typeface="Tahoma" pitchFamily="34" charset="0"/>
              </a:defRPr>
            </a:lvl8pPr>
            <a:lvl9pPr marL="3886200" indent="-228600" eaLnBrk="0" fontAlgn="base" hangingPunct="0">
              <a:spcBef>
                <a:spcPct val="0"/>
              </a:spcBef>
              <a:spcAft>
                <a:spcPct val="0"/>
              </a:spcAft>
              <a:defRPr sz="3200" b="1">
                <a:solidFill>
                  <a:schemeClr val="tx2"/>
                </a:solidFill>
                <a:latin typeface="Tahoma" pitchFamily="34" charset="0"/>
              </a:defRPr>
            </a:lvl9pPr>
          </a:lstStyle>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Development Costs(Ex :Trainer and manager time)</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Direct Costs (Ex. Salaries, facilities, coffee  etc.)</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Indirect Costs (preparation time)</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Overhead Costs (recruitment, shared technology..</a:t>
            </a:r>
            <a:r>
              <a:rPr lang="en-US" sz="2800" b="0" dirty="0" err="1">
                <a:solidFill>
                  <a:schemeClr val="tx1">
                    <a:lumMod val="50000"/>
                  </a:schemeClr>
                </a:solidFill>
                <a:latin typeface="Times New Roman" panose="02020603050405020304" pitchFamily="18" charset="0"/>
                <a:cs typeface="Times New Roman" panose="02020603050405020304" pitchFamily="18" charset="0"/>
              </a:rPr>
              <a:t>etc</a:t>
            </a:r>
            <a:r>
              <a:rPr lang="en-US" sz="2800" b="0" dirty="0">
                <a:solidFill>
                  <a:schemeClr val="tx1">
                    <a:lumMod val="50000"/>
                  </a:schemeClr>
                </a:solidFill>
                <a:latin typeface="Times New Roman" panose="02020603050405020304" pitchFamily="18" charset="0"/>
                <a:cs typeface="Times New Roman" panose="02020603050405020304" pitchFamily="18" charset="0"/>
              </a:rPr>
              <a:t>)</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Participant Compensation (employees attending the training)</a:t>
            </a:r>
          </a:p>
          <a:p>
            <a:pPr eaLnBrk="1" hangingPunct="1">
              <a:spcBef>
                <a:spcPct val="50000"/>
              </a:spcBef>
              <a:buFont typeface="Wingdings" pitchFamily="2" charset="2"/>
              <a:buChar char="§"/>
              <a:defRPr/>
            </a:pPr>
            <a:r>
              <a:rPr lang="en-US" sz="2800" b="0" dirty="0">
                <a:solidFill>
                  <a:schemeClr val="tx1">
                    <a:lumMod val="50000"/>
                  </a:schemeClr>
                </a:solidFill>
                <a:latin typeface="Times New Roman" panose="02020603050405020304" pitchFamily="18" charset="0"/>
                <a:cs typeface="Times New Roman" panose="02020603050405020304" pitchFamily="18" charset="0"/>
              </a:rPr>
              <a:t>Evaluation Costs (Evaluator’s time)</a:t>
            </a:r>
          </a:p>
        </p:txBody>
      </p:sp>
    </p:spTree>
    <p:extLst>
      <p:ext uri="{BB962C8B-B14F-4D97-AF65-F5344CB8AC3E}">
        <p14:creationId xmlns:p14="http://schemas.microsoft.com/office/powerpoint/2010/main" val="188402675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additive="base">
                                        <p:cTn id="7" dur="500" fill="hold"/>
                                        <p:tgtEl>
                                          <p:spTgt spid="106498"/>
                                        </p:tgtEl>
                                        <p:attrNameLst>
                                          <p:attrName>ppt_x</p:attrName>
                                        </p:attrNameLst>
                                      </p:cBhvr>
                                      <p:tavLst>
                                        <p:tav tm="0">
                                          <p:val>
                                            <p:strVal val="0-#ppt_w/2"/>
                                          </p:val>
                                        </p:tav>
                                        <p:tav tm="100000">
                                          <p:val>
                                            <p:strVal val="#ppt_x"/>
                                          </p:val>
                                        </p:tav>
                                      </p:tavLst>
                                    </p:anim>
                                    <p:anim calcmode="lin" valueType="num">
                                      <p:cBhvr additive="base">
                                        <p:cTn id="8" dur="500" fill="hold"/>
                                        <p:tgtEl>
                                          <p:spTgt spid="10649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6499"/>
                                        </p:tgtEl>
                                        <p:attrNameLst>
                                          <p:attrName>style.visibility</p:attrName>
                                        </p:attrNameLst>
                                      </p:cBhvr>
                                      <p:to>
                                        <p:strVal val="visible"/>
                                      </p:to>
                                    </p:set>
                                    <p:anim calcmode="lin" valueType="num">
                                      <p:cBhvr additive="base">
                                        <p:cTn id="13" dur="500" fill="hold"/>
                                        <p:tgtEl>
                                          <p:spTgt spid="106499"/>
                                        </p:tgtEl>
                                        <p:attrNameLst>
                                          <p:attrName>ppt_x</p:attrName>
                                        </p:attrNameLst>
                                      </p:cBhvr>
                                      <p:tavLst>
                                        <p:tav tm="0">
                                          <p:val>
                                            <p:strVal val="0-#ppt_w/2"/>
                                          </p:val>
                                        </p:tav>
                                        <p:tav tm="100000">
                                          <p:val>
                                            <p:strVal val="#ppt_x"/>
                                          </p:val>
                                        </p:tav>
                                      </p:tavLst>
                                    </p:anim>
                                    <p:anim calcmode="lin" valueType="num">
                                      <p:cBhvr additive="base">
                                        <p:cTn id="14" dur="500" fill="hold"/>
                                        <p:tgtEl>
                                          <p:spTgt spid="1064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312F0-8222-499C-BC1F-516696A33168}"/>
              </a:ext>
            </a:extLst>
          </p:cNvPr>
          <p:cNvSpPr>
            <a:spLocks noGrp="1"/>
          </p:cNvSpPr>
          <p:nvPr>
            <p:ph type="title"/>
          </p:nvPr>
        </p:nvSpPr>
        <p:spPr>
          <a:xfrm>
            <a:off x="363984" y="327643"/>
            <a:ext cx="11566864" cy="1074197"/>
          </a:xfrm>
        </p:spPr>
        <p:txBody>
          <a:bodyPr>
            <a:normAutofit/>
          </a:bodyPr>
          <a:lstStyle/>
          <a:p>
            <a:pPr algn="ctr"/>
            <a:r>
              <a:rPr lang="en-US" sz="4000" b="1" dirty="0">
                <a:solidFill>
                  <a:srgbClr val="C00000"/>
                </a:solidFill>
                <a:latin typeface="Times New Roman" panose="02020603050405020304" pitchFamily="18" charset="0"/>
                <a:ea typeface="+mn-ea"/>
                <a:cs typeface="Times New Roman" panose="02020603050405020304" pitchFamily="18" charset="0"/>
              </a:rPr>
              <a:t>Developing objectives</a:t>
            </a:r>
            <a:endParaRPr lang="en-US" sz="5400" dirty="0">
              <a:solidFill>
                <a:srgbClr val="C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F927DA-A5F0-4810-87D8-F511480C1025}"/>
              </a:ext>
            </a:extLst>
          </p:cNvPr>
          <p:cNvSpPr txBox="1"/>
          <p:nvPr/>
        </p:nvSpPr>
        <p:spPr>
          <a:xfrm>
            <a:off x="514395" y="1744740"/>
            <a:ext cx="11266041" cy="445795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term </a:t>
            </a:r>
            <a:r>
              <a:rPr lang="en-GB" sz="2400" b="1" u="sng" dirty="0">
                <a:latin typeface="Times New Roman" panose="02020603050405020304" pitchFamily="18" charset="0"/>
                <a:cs typeface="Times New Roman" panose="02020603050405020304" pitchFamily="18" charset="0"/>
              </a:rPr>
              <a:t>training objectives </a:t>
            </a:r>
            <a:r>
              <a:rPr lang="en-GB" sz="2400" dirty="0">
                <a:latin typeface="Times New Roman" panose="02020603050405020304" pitchFamily="18" charset="0"/>
                <a:cs typeface="Times New Roman" panose="02020603050405020304" pitchFamily="18" charset="0"/>
              </a:rPr>
              <a:t>refers to all the objectives that are developed for the training program. There are generally four types of training objectives: reaction, learning, transfer of training, and organizational outcome. These represent the levels at which the training's effectiveness can be evaluated. </a:t>
            </a: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Reaction objectives </a:t>
            </a:r>
            <a:r>
              <a:rPr lang="en-GB" sz="2400" dirty="0">
                <a:latin typeface="Times New Roman" panose="02020603050405020304" pitchFamily="18" charset="0"/>
                <a:cs typeface="Times New Roman" panose="02020603050405020304" pitchFamily="18" charset="0"/>
              </a:rPr>
              <a:t>refer to how trainees should feel about the training and their learning environment.</a:t>
            </a:r>
          </a:p>
          <a:p>
            <a:pPr marL="285750" indent="-285750" algn="just">
              <a:lnSpc>
                <a:spcPct val="150000"/>
              </a:lnSpc>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a:t>
            </a:r>
            <a:r>
              <a:rPr lang="en-GB" sz="2400" b="1" u="sng" dirty="0">
                <a:latin typeface="Times New Roman" panose="02020603050405020304" pitchFamily="18" charset="0"/>
                <a:cs typeface="Times New Roman" panose="02020603050405020304" pitchFamily="18" charset="0"/>
              </a:rPr>
              <a:t>Learning objectives </a:t>
            </a:r>
            <a:r>
              <a:rPr lang="en-GB" sz="2400" dirty="0">
                <a:latin typeface="Times New Roman" panose="02020603050405020304" pitchFamily="18" charset="0"/>
                <a:cs typeface="Times New Roman" panose="02020603050405020304" pitchFamily="18" charset="0"/>
              </a:rPr>
              <a:t>describe the KSAs that trainees are expected to acquire throughout the training program and the ways that learning will be demonstrated. </a:t>
            </a:r>
          </a:p>
        </p:txBody>
      </p:sp>
    </p:spTree>
    <p:extLst>
      <p:ext uri="{BB962C8B-B14F-4D97-AF65-F5344CB8AC3E}">
        <p14:creationId xmlns:p14="http://schemas.microsoft.com/office/powerpoint/2010/main" val="1271767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00DEDF-AF99-1633-186C-45E7EC79D0D5}"/>
              </a:ext>
            </a:extLst>
          </p:cNvPr>
          <p:cNvSpPr txBox="1"/>
          <p:nvPr/>
        </p:nvSpPr>
        <p:spPr>
          <a:xfrm>
            <a:off x="671513" y="814388"/>
            <a:ext cx="10829925" cy="3785652"/>
          </a:xfrm>
          <a:prstGeom prst="rect">
            <a:avLst/>
          </a:prstGeom>
          <a:noFill/>
        </p:spPr>
        <p:txBody>
          <a:bodyPr wrap="square" rtlCol="0">
            <a:spAutoFit/>
          </a:bodyPr>
          <a:lstStyle/>
          <a:p>
            <a:pPr algn="just">
              <a:lnSpc>
                <a:spcPct val="150000"/>
              </a:lnSpc>
            </a:pPr>
            <a:endParaRPr lang="en-GB" sz="2400" b="1" u="sng"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Transfer of training objectives </a:t>
            </a:r>
            <a:r>
              <a:rPr lang="en-GB" sz="2400" dirty="0">
                <a:latin typeface="Times New Roman" panose="02020603050405020304" pitchFamily="18" charset="0"/>
                <a:cs typeface="Times New Roman" panose="02020603050405020304" pitchFamily="18" charset="0"/>
              </a:rPr>
              <a:t>describes the changes in job behaviour that are expected to occur because of applying the KSAs gained in training to the trainee's job. </a:t>
            </a:r>
          </a:p>
          <a:p>
            <a:pPr marL="285750"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Organizational outcome objectives </a:t>
            </a:r>
            <a:r>
              <a:rPr lang="en-GB" sz="2400" dirty="0">
                <a:latin typeface="Times New Roman" panose="02020603050405020304" pitchFamily="18" charset="0"/>
                <a:cs typeface="Times New Roman" panose="02020603050405020304" pitchFamily="18" charset="0"/>
              </a:rPr>
              <a:t>describe the outcomes that the organization can expect from the changes in the trainees' job behaviour because of the learning.</a:t>
            </a:r>
            <a:endParaRPr lang="en-US" sz="2400" dirty="0">
              <a:latin typeface="Times New Roman" panose="02020603050405020304" pitchFamily="18" charset="0"/>
              <a:cs typeface="Times New Roman" panose="02020603050405020304" pitchFamily="18" charset="0"/>
            </a:endParaRPr>
          </a:p>
          <a:p>
            <a:endParaRPr lang="en-US" sz="2400" dirty="0"/>
          </a:p>
        </p:txBody>
      </p:sp>
      <p:sp>
        <p:nvSpPr>
          <p:cNvPr id="3" name="Title 1">
            <a:extLst>
              <a:ext uri="{FF2B5EF4-FFF2-40B4-BE49-F238E27FC236}">
                <a16:creationId xmlns:a16="http://schemas.microsoft.com/office/drawing/2014/main" id="{A377E0A8-A660-F459-5DBF-9E3E9657F632}"/>
              </a:ext>
            </a:extLst>
          </p:cNvPr>
          <p:cNvSpPr txBox="1">
            <a:spLocks/>
          </p:cNvSpPr>
          <p:nvPr/>
        </p:nvSpPr>
        <p:spPr>
          <a:xfrm>
            <a:off x="363984" y="327643"/>
            <a:ext cx="11566864" cy="107419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a:solidFill>
                  <a:srgbClr val="C00000"/>
                </a:solidFill>
                <a:latin typeface="Times New Roman" panose="02020603050405020304" pitchFamily="18" charset="0"/>
                <a:ea typeface="+mn-ea"/>
                <a:cs typeface="Times New Roman" panose="02020603050405020304" pitchFamily="18" charset="0"/>
              </a:rPr>
              <a:t>Developing objectives</a:t>
            </a:r>
            <a:endParaRPr lang="en-US" sz="54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2465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1535837" y="381000"/>
            <a:ext cx="8735627" cy="914400"/>
          </a:xfr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Use Objectives?</a:t>
            </a:r>
          </a:p>
        </p:txBody>
      </p:sp>
      <p:sp>
        <p:nvSpPr>
          <p:cNvPr id="40964" name="Rectangle 3"/>
          <p:cNvSpPr>
            <a:spLocks noGrp="1" noChangeArrowheads="1"/>
          </p:cNvSpPr>
          <p:nvPr>
            <p:ph idx="1"/>
          </p:nvPr>
        </p:nvSpPr>
        <p:spPr>
          <a:xfrm>
            <a:off x="2209800" y="1524000"/>
            <a:ext cx="7696200" cy="1066800"/>
          </a:xfrm>
        </p:spPr>
        <p:txBody>
          <a:bodyPr/>
          <a:lstStyle/>
          <a:p>
            <a:pPr marL="0" indent="0">
              <a:buNone/>
            </a:pPr>
            <a:r>
              <a:rPr lang="en-US" dirty="0">
                <a:latin typeface="Times New Roman" panose="02020603050405020304" pitchFamily="18" charset="0"/>
                <a:cs typeface="Times New Roman" panose="02020603050405020304" pitchFamily="18" charset="0"/>
              </a:rPr>
              <a:t>It takes time, effort, and careful thought … So, why bother?</a:t>
            </a:r>
          </a:p>
        </p:txBody>
      </p:sp>
      <p:sp>
        <p:nvSpPr>
          <p:cNvPr id="4" name="TextBox 3"/>
          <p:cNvSpPr txBox="1">
            <a:spLocks noChangeArrowheads="1"/>
          </p:cNvSpPr>
          <p:nvPr/>
        </p:nvSpPr>
        <p:spPr bwMode="auto">
          <a:xfrm>
            <a:off x="178525" y="2767012"/>
            <a:ext cx="9284563" cy="2262158"/>
          </a:xfrm>
          <a:prstGeom prst="rect">
            <a:avLst/>
          </a:prstGeom>
          <a:noFill/>
          <a:ln w="9525">
            <a:noFill/>
            <a:miter lim="800000"/>
            <a:headEnd/>
            <a:tailEnd/>
          </a:ln>
        </p:spPr>
        <p:txBody>
          <a:bodyPr wrap="square">
            <a:spAutoFit/>
          </a:bodyPr>
          <a:lstStyle/>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Guides the development of training</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Focuses attention of trainers &amp; trainees</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Enhances transfer of knowledge</a:t>
            </a:r>
          </a:p>
          <a:p>
            <a:pPr marL="971550" lvl="1" indent="-514350">
              <a:spcAft>
                <a:spcPts val="1800"/>
              </a:spcAft>
              <a:buFont typeface="Comic Sans MS" pitchFamily="66" charset="0"/>
              <a:buAutoNum type="arabicPeriod"/>
            </a:pPr>
            <a:r>
              <a:rPr lang="en-US" sz="2400" b="1" dirty="0">
                <a:latin typeface="Times New Roman" panose="02020603050405020304" pitchFamily="18" charset="0"/>
                <a:cs typeface="Times New Roman" panose="02020603050405020304" pitchFamily="18" charset="0"/>
              </a:rPr>
              <a:t>Reduces anxiety related to the unknown</a:t>
            </a:r>
          </a:p>
        </p:txBody>
      </p:sp>
    </p:spTree>
    <p:extLst>
      <p:ext uri="{BB962C8B-B14F-4D97-AF65-F5344CB8AC3E}">
        <p14:creationId xmlns:p14="http://schemas.microsoft.com/office/powerpoint/2010/main" val="285293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 calcmode="lin" valueType="num">
                                      <p:cBhvr additive="base">
                                        <p:cTn id="22"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2133600" y="1066800"/>
            <a:ext cx="7772400" cy="2514600"/>
          </a:xfrm>
        </p:spPr>
        <p:txBody>
          <a:bodyPr/>
          <a:lstStyle/>
          <a:p>
            <a:pPr>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 Learning Objective</a:t>
            </a:r>
            <a:endParaRPr lang="en-US" sz="3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10623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5B7FD-582A-4F19-B406-DA491A526E7E}"/>
              </a:ext>
            </a:extLst>
          </p:cNvPr>
          <p:cNvSpPr>
            <a:spLocks noGrp="1"/>
          </p:cNvSpPr>
          <p:nvPr>
            <p:ph type="title"/>
          </p:nvPr>
        </p:nvSpPr>
        <p:spPr/>
        <p:txBody>
          <a:bodyPr/>
          <a:lstStyle/>
          <a:p>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good objective has three components: </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994C9A0-2166-4697-97FD-E89779AE8C97}"/>
              </a:ext>
            </a:extLst>
          </p:cNvPr>
          <p:cNvSpPr>
            <a:spLocks noGrp="1"/>
          </p:cNvSpPr>
          <p:nvPr>
            <p:ph idx="1"/>
          </p:nvPr>
        </p:nvSpPr>
        <p:spPr>
          <a:xfrm>
            <a:off x="619126" y="1541462"/>
            <a:ext cx="10515600" cy="4351338"/>
          </a:xfrm>
        </p:spPr>
        <p:txBody>
          <a:bodyPr>
            <a:normAutofit/>
          </a:bodyPr>
          <a:lstStyle/>
          <a:p>
            <a:pPr marL="0" indent="0" algn="just">
              <a:lnSpc>
                <a:spcPct val="150000"/>
              </a:lnSpc>
              <a:buNone/>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GB"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Desired outcome: </a:t>
            </a:r>
            <a:r>
              <a:rPr lang="en-GB" dirty="0">
                <a:latin typeface="Times New Roman" panose="02020603050405020304" pitchFamily="18" charset="0"/>
                <a:cs typeface="Times New Roman" panose="02020603050405020304" pitchFamily="18" charset="0"/>
              </a:rPr>
              <a:t>What behaviour should be expected to occur? </a:t>
            </a:r>
          </a:p>
          <a:p>
            <a:pPr lvl="1" algn="just">
              <a:lnSpc>
                <a:spcPct val="150000"/>
              </a:lnSpc>
            </a:pPr>
            <a:r>
              <a:rPr lang="en-US" sz="2800" dirty="0">
                <a:latin typeface="Times New Roman" panose="02020603050405020304" pitchFamily="18" charset="0"/>
                <a:cs typeface="Times New Roman" panose="02020603050405020304" pitchFamily="18" charset="0"/>
              </a:rPr>
              <a:t>Must be worded clearly. </a:t>
            </a:r>
            <a:r>
              <a:rPr lang="en-GB" sz="2800" dirty="0">
                <a:latin typeface="Times New Roman" panose="02020603050405020304" pitchFamily="18" charset="0"/>
                <a:cs typeface="Times New Roman" panose="02020603050405020304" pitchFamily="18" charset="0"/>
              </a:rPr>
              <a:t>Anyone reading the objective should be able to understand what the learner will be required to do to demonstrate that she learned the KSA. </a:t>
            </a:r>
          </a:p>
          <a:p>
            <a:pPr marL="0" indent="0" algn="just">
              <a:buNone/>
            </a:pPr>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3E3BFE2-9C5C-551B-2227-B9A773E25F4C}"/>
              </a:ext>
            </a:extLst>
          </p:cNvPr>
          <p:cNvPicPr>
            <a:picLocks noChangeAspect="1"/>
          </p:cNvPicPr>
          <p:nvPr/>
        </p:nvPicPr>
        <p:blipFill>
          <a:blip r:embed="rId2"/>
          <a:stretch>
            <a:fillRect/>
          </a:stretch>
        </p:blipFill>
        <p:spPr>
          <a:xfrm>
            <a:off x="6791325" y="4248150"/>
            <a:ext cx="5219700" cy="2609850"/>
          </a:xfrm>
          <a:prstGeom prst="rect">
            <a:avLst/>
          </a:prstGeom>
        </p:spPr>
      </p:pic>
    </p:spTree>
    <p:extLst>
      <p:ext uri="{BB962C8B-B14F-4D97-AF65-F5344CB8AC3E}">
        <p14:creationId xmlns:p14="http://schemas.microsoft.com/office/powerpoint/2010/main" val="1859072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5B7CBA-18B1-BBF0-A107-7F8D5E197585}"/>
              </a:ext>
            </a:extLst>
          </p:cNvPr>
          <p:cNvSpPr txBox="1"/>
          <p:nvPr/>
        </p:nvSpPr>
        <p:spPr>
          <a:xfrm>
            <a:off x="985838" y="585788"/>
            <a:ext cx="9958387" cy="3257174"/>
          </a:xfrm>
          <a:prstGeom prst="rect">
            <a:avLst/>
          </a:prstGeom>
          <a:noFill/>
        </p:spPr>
        <p:txBody>
          <a:bodyPr wrap="square" rtlCol="0">
            <a:spAutoFit/>
          </a:bodyPr>
          <a:lstStyle/>
          <a:p>
            <a:pPr marL="0" indent="0" algn="just">
              <a:lnSpc>
                <a:spcPct val="150000"/>
              </a:lnSpc>
              <a:buNone/>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Under what conditions is the outcome expected to happen</a:t>
            </a:r>
          </a:p>
          <a:p>
            <a:pPr lvl="1" algn="just">
              <a:lnSpc>
                <a:spcPct val="150000"/>
              </a:lnSpc>
            </a:pPr>
            <a:r>
              <a:rPr lang="en-GB" sz="2800" dirty="0">
                <a:latin typeface="Times New Roman" panose="02020603050405020304" pitchFamily="18" charset="0"/>
                <a:cs typeface="Times New Roman" panose="02020603050405020304" pitchFamily="18" charset="0"/>
              </a:rPr>
              <a:t>(Ex: the need for a specific tool to demonstrate learning outcome).</a:t>
            </a:r>
          </a:p>
          <a:p>
            <a:pPr algn="just">
              <a:lnSpc>
                <a:spcPct val="150000"/>
              </a:lnSpc>
            </a:pPr>
            <a:endParaRPr lang="en-US" sz="2800" dirty="0"/>
          </a:p>
        </p:txBody>
      </p:sp>
      <p:pic>
        <p:nvPicPr>
          <p:cNvPr id="3" name="Picture 2">
            <a:extLst>
              <a:ext uri="{FF2B5EF4-FFF2-40B4-BE49-F238E27FC236}">
                <a16:creationId xmlns:a16="http://schemas.microsoft.com/office/drawing/2014/main" id="{974826C7-592B-DF1F-8CFF-D2F896C741B3}"/>
              </a:ext>
            </a:extLst>
          </p:cNvPr>
          <p:cNvPicPr>
            <a:picLocks noChangeAspect="1"/>
          </p:cNvPicPr>
          <p:nvPr/>
        </p:nvPicPr>
        <p:blipFill>
          <a:blip r:embed="rId2"/>
          <a:stretch>
            <a:fillRect/>
          </a:stretch>
        </p:blipFill>
        <p:spPr>
          <a:xfrm>
            <a:off x="3783806" y="3429000"/>
            <a:ext cx="4362450" cy="2908300"/>
          </a:xfrm>
          <a:prstGeom prst="rect">
            <a:avLst/>
          </a:prstGeom>
        </p:spPr>
      </p:pic>
    </p:spTree>
    <p:extLst>
      <p:ext uri="{BB962C8B-B14F-4D97-AF65-F5344CB8AC3E}">
        <p14:creationId xmlns:p14="http://schemas.microsoft.com/office/powerpoint/2010/main" val="1592189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C883D0-892F-6C98-BA80-C20B22402743}"/>
              </a:ext>
            </a:extLst>
          </p:cNvPr>
          <p:cNvSpPr txBox="1"/>
          <p:nvPr/>
        </p:nvSpPr>
        <p:spPr>
          <a:xfrm>
            <a:off x="771525" y="818157"/>
            <a:ext cx="10215563" cy="2610843"/>
          </a:xfrm>
          <a:prstGeom prst="rect">
            <a:avLst/>
          </a:prstGeom>
          <a:noFill/>
        </p:spPr>
        <p:txBody>
          <a:bodyPr wrap="square" rtlCol="0">
            <a:spAutoFit/>
          </a:bodyPr>
          <a:lstStyle/>
          <a:p>
            <a:pPr marL="0" indent="0" algn="just">
              <a:lnSpc>
                <a:spcPct val="150000"/>
              </a:lnSpc>
              <a:buNone/>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a:t>
            </a:r>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Standards:</a:t>
            </a: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What criteria signify that the outcome is acceptable?</a:t>
            </a:r>
          </a:p>
          <a:p>
            <a:pPr lvl="1" algn="just">
              <a:lnSpc>
                <a:spcPct val="150000"/>
              </a:lnSpc>
            </a:pPr>
            <a:r>
              <a:rPr lang="en-GB" sz="2800" dirty="0">
                <a:latin typeface="Times New Roman" panose="02020603050405020304" pitchFamily="18" charset="0"/>
                <a:cs typeface="Times New Roman" panose="02020603050405020304" pitchFamily="18" charset="0"/>
              </a:rPr>
              <a:t>Standards are the criteria for success. Three potential standards are ( accuracy, quality, and speed).</a:t>
            </a:r>
          </a:p>
          <a:p>
            <a:pPr algn="just">
              <a:lnSpc>
                <a:spcPct val="150000"/>
              </a:lnSpc>
            </a:pPr>
            <a:endParaRPr lang="en-US" sz="2800" dirty="0"/>
          </a:p>
        </p:txBody>
      </p:sp>
      <p:graphicFrame>
        <p:nvGraphicFramePr>
          <p:cNvPr id="3" name="Diagram 2">
            <a:extLst>
              <a:ext uri="{FF2B5EF4-FFF2-40B4-BE49-F238E27FC236}">
                <a16:creationId xmlns:a16="http://schemas.microsoft.com/office/drawing/2014/main" id="{B942A30B-6A78-BFE4-33B4-F21844A72F49}"/>
              </a:ext>
            </a:extLst>
          </p:cNvPr>
          <p:cNvGraphicFramePr/>
          <p:nvPr>
            <p:extLst>
              <p:ext uri="{D42A27DB-BD31-4B8C-83A1-F6EECF244321}">
                <p14:modId xmlns:p14="http://schemas.microsoft.com/office/powerpoint/2010/main" val="4175852787"/>
              </p:ext>
            </p:extLst>
          </p:nvPr>
        </p:nvGraphicFramePr>
        <p:xfrm>
          <a:off x="3292475" y="2800350"/>
          <a:ext cx="7308850" cy="36808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32987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2476500" y="371605"/>
            <a:ext cx="7239000" cy="73152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1st, State The Purpose of Training</a:t>
            </a:r>
          </a:p>
        </p:txBody>
      </p:sp>
      <p:sp>
        <p:nvSpPr>
          <p:cNvPr id="43012" name="Text Box 3"/>
          <p:cNvSpPr txBox="1">
            <a:spLocks noChangeArrowheads="1"/>
          </p:cNvSpPr>
          <p:nvPr/>
        </p:nvSpPr>
        <p:spPr bwMode="auto">
          <a:xfrm>
            <a:off x="320149" y="1643896"/>
            <a:ext cx="11667063" cy="1785104"/>
          </a:xfrm>
          <a:prstGeom prst="rect">
            <a:avLst/>
          </a:prstGeom>
          <a:noFill/>
          <a:ln w="9525">
            <a:noFill/>
            <a:miter lim="800000"/>
            <a:headEnd/>
            <a:tailEnd/>
          </a:ln>
        </p:spPr>
        <p:txBody>
          <a:bodyPr wrap="square">
            <a:spAutoFit/>
          </a:bodyPr>
          <a:lstStyle/>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The </a:t>
            </a:r>
            <a:r>
              <a:rPr lang="en-US" sz="2200" b="1" i="1" dirty="0">
                <a:latin typeface="Times New Roman" panose="02020603050405020304" pitchFamily="18" charset="0"/>
                <a:cs typeface="Times New Roman" panose="02020603050405020304" pitchFamily="18" charset="0"/>
              </a:rPr>
              <a:t>Purpose Statement</a:t>
            </a:r>
            <a:r>
              <a:rPr lang="en-US" sz="2200" b="1" dirty="0">
                <a:latin typeface="Times New Roman" panose="02020603050405020304" pitchFamily="18" charset="0"/>
                <a:cs typeface="Times New Roman" panose="02020603050405020304" pitchFamily="18" charset="0"/>
              </a:rPr>
              <a:t> </a:t>
            </a:r>
            <a:r>
              <a:rPr lang="en-US" sz="2200" dirty="0">
                <a:solidFill>
                  <a:srgbClr val="000000"/>
                </a:solidFill>
                <a:latin typeface="Times New Roman" panose="02020603050405020304" pitchFamily="18" charset="0"/>
                <a:cs typeface="Times New Roman" panose="02020603050405020304" pitchFamily="18" charset="0"/>
              </a:rPr>
              <a:t>is a general description of what the training is intended to accomplish.  </a:t>
            </a:r>
            <a:r>
              <a:rPr lang="en-US" sz="2200" dirty="0">
                <a:solidFill>
                  <a:srgbClr val="7030A0"/>
                </a:solidFill>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Objectives follow from this.</a:t>
            </a:r>
          </a:p>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It should be written to inform the participants.</a:t>
            </a:r>
          </a:p>
          <a:p>
            <a:pPr eaLnBrk="0" hangingPunct="0">
              <a:spcBef>
                <a:spcPct val="50000"/>
              </a:spcBef>
            </a:pPr>
            <a:r>
              <a:rPr lang="en-US" sz="2200" dirty="0">
                <a:solidFill>
                  <a:srgbClr val="000000"/>
                </a:solidFill>
                <a:latin typeface="Times New Roman" panose="02020603050405020304" pitchFamily="18" charset="0"/>
                <a:cs typeface="Times New Roman" panose="02020603050405020304" pitchFamily="18" charset="0"/>
              </a:rPr>
              <a:t>It should NOT be stated as formally as a learning objective.</a:t>
            </a:r>
          </a:p>
        </p:txBody>
      </p:sp>
      <p:sp>
        <p:nvSpPr>
          <p:cNvPr id="5" name="TextBox 4">
            <a:extLst>
              <a:ext uri="{FF2B5EF4-FFF2-40B4-BE49-F238E27FC236}">
                <a16:creationId xmlns:a16="http://schemas.microsoft.com/office/drawing/2014/main" id="{D69B539F-3293-4347-BB30-04C1393A03E8}"/>
              </a:ext>
            </a:extLst>
          </p:cNvPr>
          <p:cNvSpPr txBox="1"/>
          <p:nvPr/>
        </p:nvSpPr>
        <p:spPr>
          <a:xfrm>
            <a:off x="320150" y="3746636"/>
            <a:ext cx="6094520" cy="369332"/>
          </a:xfrm>
          <a:prstGeom prst="rect">
            <a:avLst/>
          </a:prstGeom>
          <a:noFill/>
        </p:spPr>
        <p:txBody>
          <a:bodyPr wrap="square">
            <a:spAutoFit/>
          </a:bodyPr>
          <a:lstStyle/>
          <a:p>
            <a:r>
              <a:rPr lang="en-US" sz="1800" dirty="0">
                <a:solidFill>
                  <a:srgbClr val="FF0000"/>
                </a:solidFill>
              </a:rPr>
              <a:t>Example of a Purpose Statement</a:t>
            </a:r>
            <a:endParaRPr lang="en-US" dirty="0">
              <a:solidFill>
                <a:srgbClr val="FF0000"/>
              </a:solidFill>
            </a:endParaRPr>
          </a:p>
        </p:txBody>
      </p:sp>
      <p:sp>
        <p:nvSpPr>
          <p:cNvPr id="7" name="TextBox 6">
            <a:extLst>
              <a:ext uri="{FF2B5EF4-FFF2-40B4-BE49-F238E27FC236}">
                <a16:creationId xmlns:a16="http://schemas.microsoft.com/office/drawing/2014/main" id="{05A49607-2627-4A04-8BF9-43AD206294DF}"/>
              </a:ext>
            </a:extLst>
          </p:cNvPr>
          <p:cNvSpPr txBox="1"/>
          <p:nvPr/>
        </p:nvSpPr>
        <p:spPr>
          <a:xfrm>
            <a:off x="956913" y="4567773"/>
            <a:ext cx="10393533" cy="1255728"/>
          </a:xfrm>
          <a:prstGeom prst="rect">
            <a:avLst/>
          </a:prstGeom>
          <a:noFill/>
        </p:spPr>
        <p:txBody>
          <a:bodyPr wrap="square">
            <a:spAutoFit/>
          </a:bodyPr>
          <a:lstStyle/>
          <a:p>
            <a:pPr algn="ctr">
              <a:lnSpc>
                <a:spcPct val="90000"/>
              </a:lnSpc>
              <a:buFontTx/>
              <a:buNone/>
            </a:pPr>
            <a:r>
              <a:rPr lang="en-US" sz="2800" b="1" i="1" dirty="0">
                <a:latin typeface="Times New Roman" panose="02020603050405020304" pitchFamily="18" charset="0"/>
                <a:cs typeface="Times New Roman" panose="02020603050405020304" pitchFamily="18" charset="0"/>
              </a:rPr>
              <a:t>This training module is intended to provide participants with the competencies required to construct learning objectives in their proper form.</a:t>
            </a:r>
          </a:p>
        </p:txBody>
      </p:sp>
    </p:spTree>
    <p:extLst>
      <p:ext uri="{BB962C8B-B14F-4D97-AF65-F5344CB8AC3E}">
        <p14:creationId xmlns:p14="http://schemas.microsoft.com/office/powerpoint/2010/main" val="2415592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2306668" y="309563"/>
            <a:ext cx="8023194" cy="114300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solidFill>
                  <a:schemeClr val="bg1"/>
                </a:solidFill>
                <a:latin typeface="Times New Roman" panose="02020603050405020304" pitchFamily="18" charset="0"/>
                <a:cs typeface="Times New Roman" panose="02020603050405020304" pitchFamily="18" charset="0"/>
              </a:rPr>
              <a:t>What do Learning Objectives tell you?</a:t>
            </a:r>
          </a:p>
        </p:txBody>
      </p:sp>
      <p:sp>
        <p:nvSpPr>
          <p:cNvPr id="3" name="Content Placeholder 2"/>
          <p:cNvSpPr>
            <a:spLocks noGrp="1"/>
          </p:cNvSpPr>
          <p:nvPr>
            <p:ph idx="1"/>
          </p:nvPr>
        </p:nvSpPr>
        <p:spPr/>
        <p:txBody>
          <a:bodyPr/>
          <a:lstStyle/>
          <a:p>
            <a:pPr>
              <a:buFontTx/>
              <a:buNone/>
            </a:pPr>
            <a:r>
              <a:rPr lang="en-US" dirty="0">
                <a:latin typeface="Times New Roman" panose="02020603050405020304" pitchFamily="18" charset="0"/>
                <a:cs typeface="Times New Roman" panose="02020603050405020304" pitchFamily="18" charset="0"/>
              </a:rPr>
              <a:t>They answer the question,</a:t>
            </a:r>
          </a:p>
          <a:p>
            <a:pPr>
              <a:buFontTx/>
              <a:buNone/>
            </a:pPr>
            <a:endParaRPr lang="en-US" dirty="0">
              <a:latin typeface="Times New Roman" panose="02020603050405020304" pitchFamily="18" charset="0"/>
              <a:cs typeface="Times New Roman" panose="02020603050405020304" pitchFamily="18" charset="0"/>
            </a:endParaRPr>
          </a:p>
          <a:p>
            <a:pPr>
              <a:buFontTx/>
              <a:buNone/>
            </a:pPr>
            <a:r>
              <a:rPr lang="en-US" sz="3600" dirty="0">
                <a:latin typeface="Times New Roman" panose="02020603050405020304" pitchFamily="18" charset="0"/>
                <a:cs typeface="Times New Roman" panose="02020603050405020304" pitchFamily="18" charset="0"/>
              </a:rPr>
              <a:t>“What will the trainee be required to do to show that the KSAs have been learned?”</a:t>
            </a:r>
          </a:p>
        </p:txBody>
      </p:sp>
    </p:spTree>
    <p:extLst>
      <p:ext uri="{BB962C8B-B14F-4D97-AF65-F5344CB8AC3E}">
        <p14:creationId xmlns:p14="http://schemas.microsoft.com/office/powerpoint/2010/main" val="401081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heckerboard(across)">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525601" y="486687"/>
            <a:ext cx="8112834" cy="943252"/>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200" b="1" dirty="0">
                <a:latin typeface="Times New Roman" panose="02020603050405020304" pitchFamily="18" charset="0"/>
                <a:cs typeface="Times New Roman" panose="02020603050405020304" pitchFamily="18" charset="0"/>
              </a:rPr>
              <a:t>How are Learning Objectives constructed?</a:t>
            </a:r>
          </a:p>
        </p:txBody>
      </p:sp>
      <p:sp>
        <p:nvSpPr>
          <p:cNvPr id="48132" name="Rectangle 3"/>
          <p:cNvSpPr>
            <a:spLocks noGrp="1" noChangeArrowheads="1"/>
          </p:cNvSpPr>
          <p:nvPr>
            <p:ph idx="1"/>
          </p:nvPr>
        </p:nvSpPr>
        <p:spPr>
          <a:xfrm>
            <a:off x="354900" y="1782348"/>
            <a:ext cx="9160575" cy="3728622"/>
          </a:xfrm>
        </p:spPr>
        <p:txBody>
          <a:bodyPr>
            <a:noAutofit/>
          </a:bodyPr>
          <a:lstStyle/>
          <a:p>
            <a:pPr lvl="1">
              <a:lnSpc>
                <a:spcPct val="170000"/>
              </a:lnSpc>
              <a:buFontTx/>
              <a:buNone/>
            </a:pPr>
            <a:r>
              <a:rPr lang="en-US" b="1" dirty="0">
                <a:latin typeface="Times New Roman" panose="02020603050405020304" pitchFamily="18" charset="0"/>
                <a:cs typeface="Times New Roman" panose="02020603050405020304" pitchFamily="18" charset="0"/>
              </a:rPr>
              <a:t>Learning Objectives describe</a:t>
            </a:r>
            <a:r>
              <a:rPr lang="en-US" dirty="0">
                <a:latin typeface="Times New Roman" panose="02020603050405020304" pitchFamily="18" charset="0"/>
                <a:cs typeface="Times New Roman" panose="02020603050405020304" pitchFamily="18" charset="0"/>
              </a:rPr>
              <a:t>:</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type of </a:t>
            </a:r>
            <a:r>
              <a:rPr lang="en-US" b="1" dirty="0">
                <a:solidFill>
                  <a:srgbClr val="F62F00"/>
                </a:solidFill>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that will demonstrate learning has occurred, </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a:t>
            </a:r>
            <a:r>
              <a:rPr lang="en-US" b="1" dirty="0">
                <a:solidFill>
                  <a:srgbClr val="6600CC"/>
                </a:solidFill>
                <a:latin typeface="Times New Roman" panose="02020603050405020304" pitchFamily="18" charset="0"/>
                <a:cs typeface="Times New Roman" panose="02020603050405020304" pitchFamily="18" charset="0"/>
              </a:rPr>
              <a:t>conditions</a:t>
            </a:r>
            <a:r>
              <a:rPr lang="en-US" dirty="0">
                <a:solidFill>
                  <a:srgbClr val="F62F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under which the behavior must be performed, and </a:t>
            </a:r>
          </a:p>
          <a:p>
            <a:pPr lvl="1">
              <a:lnSpc>
                <a:spcPct val="170000"/>
              </a:lnSpc>
              <a:spcAft>
                <a:spcPct val="20000"/>
              </a:spcAft>
            </a:pPr>
            <a:r>
              <a:rPr lang="en-US" dirty="0">
                <a:latin typeface="Times New Roman" panose="02020603050405020304" pitchFamily="18" charset="0"/>
                <a:cs typeface="Times New Roman" panose="02020603050405020304" pitchFamily="18" charset="0"/>
              </a:rPr>
              <a:t>the </a:t>
            </a:r>
            <a:r>
              <a:rPr lang="en-US" b="1" dirty="0">
                <a:solidFill>
                  <a:srgbClr val="00B050"/>
                </a:solidFill>
                <a:latin typeface="Times New Roman" panose="02020603050405020304" pitchFamily="18" charset="0"/>
                <a:cs typeface="Times New Roman" panose="02020603050405020304" pitchFamily="18" charset="0"/>
              </a:rPr>
              <a:t>standards (criteria) </a:t>
            </a:r>
            <a:r>
              <a:rPr lang="en-US" dirty="0">
                <a:latin typeface="Times New Roman" panose="02020603050405020304" pitchFamily="18" charset="0"/>
                <a:cs typeface="Times New Roman" panose="02020603050405020304" pitchFamily="18" charset="0"/>
              </a:rPr>
              <a:t>that will signify that a sufficient level of learning has occurred.</a:t>
            </a:r>
          </a:p>
        </p:txBody>
      </p:sp>
    </p:spTree>
    <p:extLst>
      <p:ext uri="{BB962C8B-B14F-4D97-AF65-F5344CB8AC3E}">
        <p14:creationId xmlns:p14="http://schemas.microsoft.com/office/powerpoint/2010/main" val="72695560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1708408" y="381000"/>
            <a:ext cx="8398274" cy="838200"/>
          </a:xfrm>
          <a:solidFill>
            <a:srgbClr val="0070C0"/>
          </a:solidFill>
        </p:spPr>
        <p:style>
          <a:lnRef idx="0">
            <a:schemeClr val="accent1"/>
          </a:lnRef>
          <a:fillRef idx="3">
            <a:schemeClr val="accent1"/>
          </a:fillRef>
          <a:effectRef idx="3">
            <a:schemeClr val="accent1"/>
          </a:effectRef>
          <a:fontRef idx="minor">
            <a:schemeClr val="lt1"/>
          </a:fontRef>
        </p:style>
        <p:txBody>
          <a:bodyPr anchor="ctr">
            <a:normAutofit/>
          </a:bodyPr>
          <a:lstStyle/>
          <a:p>
            <a:pPr algn="ctr">
              <a:defRPr/>
            </a:pPr>
            <a:r>
              <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Behavior</a:t>
            </a:r>
          </a:p>
        </p:txBody>
      </p:sp>
      <p:sp>
        <p:nvSpPr>
          <p:cNvPr id="50180" name="Rectangle 3"/>
          <p:cNvSpPr>
            <a:spLocks noGrp="1" noChangeArrowheads="1"/>
          </p:cNvSpPr>
          <p:nvPr>
            <p:ph idx="1"/>
          </p:nvPr>
        </p:nvSpPr>
        <p:spPr>
          <a:xfrm>
            <a:off x="322520" y="1600687"/>
            <a:ext cx="11869480" cy="4343400"/>
          </a:xfrm>
        </p:spPr>
        <p:txBody>
          <a:bodyPr>
            <a:noAutofit/>
          </a:bodyPr>
          <a:lstStyle/>
          <a:p>
            <a:pPr marL="0" indent="0">
              <a:lnSpc>
                <a:spcPct val="100000"/>
              </a:lnSpc>
              <a:buNone/>
            </a:pPr>
            <a:r>
              <a:rPr lang="en-US" b="1" dirty="0">
                <a:latin typeface="Times New Roman" panose="02020603050405020304" pitchFamily="18" charset="0"/>
                <a:cs typeface="Times New Roman" panose="02020603050405020304" pitchFamily="18" charset="0"/>
              </a:rPr>
              <a:t>Clearly</a:t>
            </a:r>
            <a:r>
              <a:rPr lang="en-US" dirty="0">
                <a:latin typeface="Times New Roman" panose="02020603050405020304" pitchFamily="18" charset="0"/>
                <a:cs typeface="Times New Roman" panose="02020603050405020304" pitchFamily="18" charset="0"/>
              </a:rPr>
              <a:t> Describe Expected Behavior</a:t>
            </a:r>
          </a:p>
          <a:p>
            <a:pPr lvl="1">
              <a:lnSpc>
                <a:spcPct val="100000"/>
              </a:lnSpc>
            </a:pPr>
            <a:r>
              <a:rPr lang="en-US" sz="2800" dirty="0">
                <a:latin typeface="Times New Roman" panose="02020603050405020304" pitchFamily="18" charset="0"/>
                <a:cs typeface="Times New Roman" panose="02020603050405020304" pitchFamily="18" charset="0"/>
              </a:rPr>
              <a:t>Describe the specific behavior that demonstrates that the trainee has learned the targeted K, S, A</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buFontTx/>
              <a:buNone/>
            </a:pPr>
            <a:r>
              <a:rPr lang="en-US" sz="2800" dirty="0">
                <a:latin typeface="Times New Roman" panose="02020603050405020304" pitchFamily="18" charset="0"/>
                <a:cs typeface="Times New Roman" panose="02020603050405020304" pitchFamily="18" charset="0"/>
              </a:rPr>
              <a:t>Ask yourself:</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pPr>
            <a:r>
              <a:rPr lang="en-US" sz="2800" dirty="0">
                <a:latin typeface="Times New Roman" panose="02020603050405020304" pitchFamily="18" charset="0"/>
                <a:cs typeface="Times New Roman" panose="02020603050405020304" pitchFamily="18" charset="0"/>
              </a:rPr>
              <a:t>Is the wording clear and unmistakable?</a:t>
            </a:r>
          </a:p>
          <a:p>
            <a:pPr lvl="1">
              <a:lnSpc>
                <a:spcPct val="100000"/>
              </a:lnSpc>
              <a:buFontTx/>
              <a:buNone/>
            </a:pPr>
            <a:endParaRPr lang="en-US" sz="2800" dirty="0">
              <a:latin typeface="Times New Roman" panose="02020603050405020304" pitchFamily="18" charset="0"/>
              <a:cs typeface="Times New Roman" panose="02020603050405020304" pitchFamily="18" charset="0"/>
            </a:endParaRPr>
          </a:p>
          <a:p>
            <a:pPr lvl="1">
              <a:lnSpc>
                <a:spcPct val="100000"/>
              </a:lnSpc>
            </a:pPr>
            <a:r>
              <a:rPr lang="en-US" sz="2800" dirty="0">
                <a:latin typeface="Times New Roman" panose="02020603050405020304" pitchFamily="18" charset="0"/>
                <a:cs typeface="Times New Roman" panose="02020603050405020304" pitchFamily="18" charset="0"/>
              </a:rPr>
              <a:t>Will someone unfamiliar with the training know what to look for?</a:t>
            </a:r>
          </a:p>
          <a:p>
            <a:pPr>
              <a:lnSpc>
                <a:spcPct val="100000"/>
              </a:lnSpc>
            </a:pPr>
            <a:endParaRPr lang="en-US" dirty="0">
              <a:latin typeface="Times New Roman" panose="02020603050405020304" pitchFamily="18" charset="0"/>
              <a:cs typeface="Times New Roman" panose="02020603050405020304" pitchFamily="18" charset="0"/>
            </a:endParaRPr>
          </a:p>
          <a:p>
            <a:pPr>
              <a:lnSpc>
                <a:spcPct val="10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6049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27" y="455645"/>
            <a:ext cx="8762260" cy="914400"/>
          </a:xfrm>
          <a:solidFill>
            <a:srgbClr val="0070C0"/>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Describing behavior isn’t enough</a:t>
            </a:r>
          </a:p>
        </p:txBody>
      </p:sp>
      <p:sp>
        <p:nvSpPr>
          <p:cNvPr id="55300" name="Content Placeholder 2"/>
          <p:cNvSpPr>
            <a:spLocks noGrp="1"/>
          </p:cNvSpPr>
          <p:nvPr>
            <p:ph idx="1"/>
          </p:nvPr>
        </p:nvSpPr>
        <p:spPr>
          <a:xfrm>
            <a:off x="587453" y="1638300"/>
            <a:ext cx="11271172" cy="3581400"/>
          </a:xfrm>
        </p:spPr>
        <p:txBody>
          <a:bodyPr>
            <a:noAutofit/>
          </a:bodyPr>
          <a:lstStyle/>
          <a:p>
            <a:pPr algn="just">
              <a:lnSpc>
                <a:spcPct val="150000"/>
              </a:lnSpc>
              <a:buFontTx/>
              <a:buNone/>
            </a:pPr>
            <a:r>
              <a:rPr lang="en-US" b="1" dirty="0">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The trainee will ask questions that require the applicant to describe his/her past behavior as it relates to the job requirements for the open position.</a:t>
            </a:r>
          </a:p>
          <a:p>
            <a:pPr algn="just">
              <a:lnSpc>
                <a:spcPct val="150000"/>
              </a:lnSpc>
              <a:buFontTx/>
              <a:buNone/>
            </a:pPr>
            <a:endParaRPr lang="en-US" i="1" dirty="0">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dirty="0">
                <a:latin typeface="Times New Roman" panose="02020603050405020304" pitchFamily="18" charset="0"/>
                <a:cs typeface="Times New Roman" panose="02020603050405020304" pitchFamily="18" charset="0"/>
              </a:rPr>
              <a:t>You also need to describe  the conditions under which the behavior occurs:</a:t>
            </a:r>
          </a:p>
          <a:p>
            <a:pPr algn="just">
              <a:lnSpc>
                <a:spcPct val="150000"/>
              </a:lnSpc>
              <a:buFontTx/>
              <a:buNone/>
            </a:pPr>
            <a:r>
              <a:rPr lang="en-US" dirty="0">
                <a:latin typeface="Times New Roman" panose="02020603050405020304" pitchFamily="18" charset="0"/>
                <a:cs typeface="Times New Roman" panose="02020603050405020304" pitchFamily="18" charset="0"/>
              </a:rPr>
              <a:t>	When? Any aids available? What is the context? And so on…</a:t>
            </a:r>
          </a:p>
        </p:txBody>
      </p:sp>
    </p:spTree>
    <p:extLst>
      <p:ext uri="{BB962C8B-B14F-4D97-AF65-F5344CB8AC3E}">
        <p14:creationId xmlns:p14="http://schemas.microsoft.com/office/powerpoint/2010/main" val="3636825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934964" y="587798"/>
            <a:ext cx="9837228" cy="839787"/>
          </a:xfrm>
          <a:solidFill>
            <a:srgbClr val="0070C0"/>
          </a:solidFill>
        </p:spPr>
        <p:style>
          <a:lnRef idx="0">
            <a:schemeClr val="accent1"/>
          </a:lnRef>
          <a:fillRef idx="3">
            <a:schemeClr val="accent1"/>
          </a:fillRef>
          <a:effectRef idx="3">
            <a:schemeClr val="accent1"/>
          </a:effectRef>
          <a:fontRef idx="minor">
            <a:schemeClr val="lt1"/>
          </a:fontRef>
        </p:style>
        <p:txBody>
          <a:bodyPr>
            <a:normAutofit/>
          </a:bodyPr>
          <a:lstStyle/>
          <a:p>
            <a:pPr algn="ctr">
              <a:defRPr/>
            </a:pPr>
            <a:r>
              <a:rPr lang="en-US" sz="4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p>
        </p:txBody>
      </p:sp>
      <p:sp>
        <p:nvSpPr>
          <p:cNvPr id="56324" name="Rectangle 3"/>
          <p:cNvSpPr>
            <a:spLocks noGrp="1" noChangeArrowheads="1"/>
          </p:cNvSpPr>
          <p:nvPr>
            <p:ph idx="1"/>
          </p:nvPr>
        </p:nvSpPr>
        <p:spPr>
          <a:xfrm>
            <a:off x="256592" y="1968500"/>
            <a:ext cx="10515600" cy="3456589"/>
          </a:xfrm>
        </p:spPr>
        <p:txBody>
          <a:bodyPr>
            <a:normAutofit fontScale="92500" lnSpcReduction="10000"/>
          </a:bodyPr>
          <a:lstStyle/>
          <a:p>
            <a:pPr lvl="1" algn="ctr">
              <a:buFontTx/>
              <a:buNone/>
            </a:pPr>
            <a:r>
              <a:rPr lang="en-US" sz="3200" dirty="0">
                <a:latin typeface="Times New Roman" panose="02020603050405020304" pitchFamily="18" charset="0"/>
                <a:cs typeface="Times New Roman" panose="02020603050405020304" pitchFamily="18" charset="0"/>
              </a:rPr>
              <a:t>Conditions specify when and under what conditions the behavior must occur, including:</a:t>
            </a:r>
          </a:p>
          <a:p>
            <a:pPr lvl="1">
              <a:buFontTx/>
              <a:buNone/>
            </a:pPr>
            <a:endParaRPr lang="en-US" sz="3200" dirty="0">
              <a:latin typeface="Times New Roman" panose="02020603050405020304" pitchFamily="18" charset="0"/>
              <a:cs typeface="Times New Roman" panose="02020603050405020304" pitchFamily="18" charset="0"/>
            </a:endParaRPr>
          </a:p>
          <a:p>
            <a:pPr lvl="1">
              <a:lnSpc>
                <a:spcPct val="150000"/>
              </a:lnSpc>
            </a:pPr>
            <a:r>
              <a:rPr lang="en-US" sz="3200" dirty="0">
                <a:latin typeface="Times New Roman" panose="02020603050405020304" pitchFamily="18" charset="0"/>
                <a:cs typeface="Times New Roman" panose="02020603050405020304" pitchFamily="18" charset="0"/>
              </a:rPr>
              <a:t>What assistance will be available</a:t>
            </a:r>
          </a:p>
          <a:p>
            <a:pPr lvl="1">
              <a:lnSpc>
                <a:spcPct val="150000"/>
              </a:lnSpc>
            </a:pPr>
            <a:r>
              <a:rPr lang="en-US" sz="3200" dirty="0">
                <a:latin typeface="Times New Roman" panose="02020603050405020304" pitchFamily="18" charset="0"/>
                <a:cs typeface="Times New Roman" panose="02020603050405020304" pitchFamily="18" charset="0"/>
              </a:rPr>
              <a:t>What barriers the trainee will face</a:t>
            </a:r>
          </a:p>
          <a:p>
            <a:pPr lvl="1">
              <a:lnSpc>
                <a:spcPct val="150000"/>
              </a:lnSpc>
            </a:pPr>
            <a:r>
              <a:rPr lang="en-US" sz="3200" dirty="0">
                <a:latin typeface="Times New Roman" panose="02020603050405020304" pitchFamily="18" charset="0"/>
                <a:cs typeface="Times New Roman" panose="02020603050405020304" pitchFamily="18" charset="0"/>
              </a:rPr>
              <a:t>Anything in the situation that will affect performance.</a:t>
            </a:r>
          </a:p>
        </p:txBody>
      </p:sp>
    </p:spTree>
    <p:extLst>
      <p:ext uri="{BB962C8B-B14F-4D97-AF65-F5344CB8AC3E}">
        <p14:creationId xmlns:p14="http://schemas.microsoft.com/office/powerpoint/2010/main" val="7470248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259889" y="528735"/>
            <a:ext cx="8895425" cy="762000"/>
          </a:xfrm>
          <a:solidFill>
            <a:srgbClr val="0070C0"/>
          </a:solidFill>
        </p:spPr>
        <p:style>
          <a:lnRef idx="0">
            <a:schemeClr val="accent1"/>
          </a:lnRef>
          <a:fillRef idx="3">
            <a:schemeClr val="accent1"/>
          </a:fillRef>
          <a:effectRef idx="3">
            <a:schemeClr val="accent1"/>
          </a:effectRef>
          <a:fontRef idx="minor">
            <a:schemeClr val="lt1"/>
          </a:fontRef>
        </p:style>
        <p:txBody>
          <a:bodyPr anchor="ctr">
            <a:noAutofit/>
          </a:bodyPr>
          <a:lstStyle/>
          <a:p>
            <a:pPr algn="ctr">
              <a:defRPr/>
            </a:pPr>
            <a:r>
              <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Conditions</a:t>
            </a:r>
          </a:p>
        </p:txBody>
      </p:sp>
      <p:sp>
        <p:nvSpPr>
          <p:cNvPr id="58372" name="Rectangle 3"/>
          <p:cNvSpPr>
            <a:spLocks noGrp="1" noChangeArrowheads="1"/>
          </p:cNvSpPr>
          <p:nvPr>
            <p:ph idx="1"/>
          </p:nvPr>
        </p:nvSpPr>
        <p:spPr>
          <a:xfrm>
            <a:off x="501497" y="1810364"/>
            <a:ext cx="11014227" cy="4347839"/>
          </a:xfrm>
        </p:spPr>
        <p:txBody>
          <a:bodyPr/>
          <a:lstStyle/>
          <a:p>
            <a:pPr algn="ctr">
              <a:lnSpc>
                <a:spcPct val="100000"/>
              </a:lnSpc>
              <a:spcAft>
                <a:spcPts val="1200"/>
              </a:spcAft>
              <a:buNone/>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from selection interviewing training</a:t>
            </a:r>
          </a:p>
          <a:p>
            <a:pPr algn="just">
              <a:lnSpc>
                <a:spcPct val="150000"/>
              </a:lnSpc>
              <a:spcAft>
                <a:spcPts val="1200"/>
              </a:spcAft>
            </a:pPr>
            <a:r>
              <a:rPr lang="en-US" dirty="0">
                <a:latin typeface="Times New Roman" panose="02020603050405020304" pitchFamily="18" charset="0"/>
                <a:cs typeface="Times New Roman" panose="02020603050405020304" pitchFamily="18" charset="0"/>
              </a:rPr>
              <a:t>After the completion of training, using notes developed from the Camp, et al. Strategic Interviewing text, the trainee, when conducting a job interview, will ask questions that require the applicant to describe his/her past behavior as it relates to the job requirements for the open position.</a:t>
            </a:r>
          </a:p>
        </p:txBody>
      </p:sp>
    </p:spTree>
    <p:extLst>
      <p:ext uri="{BB962C8B-B14F-4D97-AF65-F5344CB8AC3E}">
        <p14:creationId xmlns:p14="http://schemas.microsoft.com/office/powerpoint/2010/main" val="2853628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03847" y="443271"/>
            <a:ext cx="9525740" cy="850777"/>
          </a:xfrm>
          <a:solidFill>
            <a:srgbClr val="0070C0"/>
          </a:solidFill>
        </p:spPr>
        <p:style>
          <a:lnRef idx="0">
            <a:schemeClr val="accent1"/>
          </a:lnRef>
          <a:fillRef idx="3">
            <a:schemeClr val="accent1"/>
          </a:fillRef>
          <a:effectRef idx="3">
            <a:schemeClr val="accent1"/>
          </a:effectRef>
          <a:fontRef idx="minor">
            <a:schemeClr val="lt1"/>
          </a:fontRef>
        </p:style>
        <p:txBody>
          <a:bodyPr anchor="ctr">
            <a:normAutofit fontScale="90000"/>
          </a:bodyPr>
          <a:lstStyle/>
          <a:p>
            <a:pPr algn="ctr"/>
            <a:r>
              <a:rPr lang="en-US" sz="36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Describing Behavior &amp; Conditions still isn’t enough</a:t>
            </a:r>
          </a:p>
        </p:txBody>
      </p:sp>
      <p:sp>
        <p:nvSpPr>
          <p:cNvPr id="3" name="Rectangle 2">
            <a:extLst>
              <a:ext uri="{FF2B5EF4-FFF2-40B4-BE49-F238E27FC236}">
                <a16:creationId xmlns:a16="http://schemas.microsoft.com/office/drawing/2014/main" id="{35414BD0-7CF9-4285-92DB-918E8976A7EA}"/>
              </a:ext>
            </a:extLst>
          </p:cNvPr>
          <p:cNvSpPr/>
          <p:nvPr/>
        </p:nvSpPr>
        <p:spPr>
          <a:xfrm>
            <a:off x="1029810" y="1469512"/>
            <a:ext cx="10657365" cy="1077218"/>
          </a:xfrm>
          <a:prstGeom prst="rect">
            <a:avLst/>
          </a:prstGeom>
        </p:spPr>
        <p:txBody>
          <a:bodyPr wrap="square">
            <a:spAutoFit/>
          </a:bodyPr>
          <a:lstStyle/>
          <a:p>
            <a:pPr algn="ctr">
              <a:buFontTx/>
              <a:buNone/>
            </a:pPr>
            <a:r>
              <a:rPr lang="en-US" sz="3200" dirty="0">
                <a:latin typeface="Times New Roman" panose="02020603050405020304" pitchFamily="18" charset="0"/>
                <a:cs typeface="Times New Roman" panose="02020603050405020304" pitchFamily="18" charset="0"/>
              </a:rPr>
              <a:t>You also need </a:t>
            </a:r>
            <a:r>
              <a:rPr lang="en-US" sz="3200" b="1" dirty="0">
                <a:latin typeface="Times New Roman" panose="02020603050405020304" pitchFamily="18" charset="0"/>
                <a:cs typeface="Times New Roman" panose="02020603050405020304" pitchFamily="18" charset="0"/>
              </a:rPr>
              <a:t>standards</a:t>
            </a:r>
            <a:r>
              <a:rPr lang="en-US" sz="3200" dirty="0">
                <a:latin typeface="Times New Roman" panose="02020603050405020304" pitchFamily="18" charset="0"/>
                <a:cs typeface="Times New Roman" panose="02020603050405020304" pitchFamily="18" charset="0"/>
              </a:rPr>
              <a:t> for the level of performance required, such as: speed, accuracy, quality etc.</a:t>
            </a:r>
          </a:p>
        </p:txBody>
      </p:sp>
      <p:sp>
        <p:nvSpPr>
          <p:cNvPr id="5" name="Rectangle 3">
            <a:extLst>
              <a:ext uri="{FF2B5EF4-FFF2-40B4-BE49-F238E27FC236}">
                <a16:creationId xmlns:a16="http://schemas.microsoft.com/office/drawing/2014/main" id="{1384B2B5-6BBA-4763-96B8-DC9CE3232C33}"/>
              </a:ext>
            </a:extLst>
          </p:cNvPr>
          <p:cNvSpPr>
            <a:spLocks noGrp="1" noChangeArrowheads="1"/>
          </p:cNvSpPr>
          <p:nvPr>
            <p:ph idx="1"/>
          </p:nvPr>
        </p:nvSpPr>
        <p:spPr>
          <a:xfrm>
            <a:off x="528639" y="2897657"/>
            <a:ext cx="11158536" cy="2890584"/>
          </a:xfrm>
        </p:spPr>
        <p:txBody>
          <a:bodyPr>
            <a:normAutofit fontScale="92500" lnSpcReduction="10000"/>
          </a:bodyPr>
          <a:lstStyle/>
          <a:p>
            <a:r>
              <a:rPr lang="en-US" sz="3200" dirty="0">
                <a:latin typeface="Times New Roman" panose="02020603050405020304" pitchFamily="18" charset="0"/>
                <a:cs typeface="Times New Roman" panose="02020603050405020304" pitchFamily="18" charset="0"/>
              </a:rPr>
              <a:t>Standards identify the level of performance that will signify satisfactory learning has occurred.</a:t>
            </a:r>
          </a:p>
          <a:p>
            <a:pPr marL="0" indent="0">
              <a:buNone/>
            </a:pPr>
            <a:endParaRPr lang="en-US" sz="3200"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Typically, these are in the form of an </a:t>
            </a:r>
            <a:r>
              <a:rPr lang="en-US" sz="2800" b="1" dirty="0">
                <a:latin typeface="Times New Roman" panose="02020603050405020304" pitchFamily="18" charset="0"/>
                <a:cs typeface="Times New Roman" panose="02020603050405020304" pitchFamily="18" charset="0"/>
              </a:rPr>
              <a:t>accuracy</a:t>
            </a:r>
            <a:r>
              <a:rPr lang="en-US" sz="2800" dirty="0">
                <a:latin typeface="Times New Roman" panose="02020603050405020304" pitchFamily="18" charset="0"/>
                <a:cs typeface="Times New Roman" panose="02020603050405020304" pitchFamily="18" charset="0"/>
              </a:rPr>
              <a:t>, a </a:t>
            </a:r>
            <a:r>
              <a:rPr lang="en-US" sz="2800" b="1" dirty="0">
                <a:latin typeface="Times New Roman" panose="02020603050405020304" pitchFamily="18" charset="0"/>
                <a:cs typeface="Times New Roman" panose="02020603050405020304" pitchFamily="18" charset="0"/>
              </a:rPr>
              <a:t>quality</a:t>
            </a:r>
            <a:r>
              <a:rPr lang="en-US" sz="2800" dirty="0">
                <a:latin typeface="Times New Roman" panose="02020603050405020304" pitchFamily="18" charset="0"/>
                <a:cs typeface="Times New Roman" panose="02020603050405020304" pitchFamily="18" charset="0"/>
              </a:rPr>
              <a:t> and or a </a:t>
            </a:r>
            <a:r>
              <a:rPr lang="en-US" sz="2800" b="1" dirty="0">
                <a:latin typeface="Times New Roman" panose="02020603050405020304" pitchFamily="18" charset="0"/>
                <a:cs typeface="Times New Roman" panose="02020603050405020304" pitchFamily="18" charset="0"/>
              </a:rPr>
              <a:t>speed</a:t>
            </a:r>
            <a:r>
              <a:rPr lang="en-US" sz="2800" dirty="0">
                <a:latin typeface="Times New Roman" panose="02020603050405020304" pitchFamily="18" charset="0"/>
                <a:cs typeface="Times New Roman" panose="02020603050405020304" pitchFamily="18" charset="0"/>
              </a:rPr>
              <a:t> component</a:t>
            </a:r>
          </a:p>
          <a:p>
            <a:pPr marL="457200" lvl="1" indent="0">
              <a:buNone/>
            </a:pPr>
            <a:endParaRPr lang="en-US" sz="2800" dirty="0">
              <a:latin typeface="Times New Roman" panose="02020603050405020304" pitchFamily="18" charset="0"/>
              <a:cs typeface="Times New Roman" panose="02020603050405020304" pitchFamily="18" charset="0"/>
            </a:endParaRPr>
          </a:p>
          <a:p>
            <a:pPr lvl="1"/>
            <a:r>
              <a:rPr lang="en-US" sz="2800" dirty="0">
                <a:latin typeface="Times New Roman" panose="02020603050405020304" pitchFamily="18" charset="0"/>
                <a:cs typeface="Times New Roman" panose="02020603050405020304" pitchFamily="18" charset="0"/>
              </a:rPr>
              <a:t>However, other standards can exist.  It depends on the KSAs to be developed.</a:t>
            </a:r>
          </a:p>
        </p:txBody>
      </p:sp>
    </p:spTree>
    <p:extLst>
      <p:ext uri="{BB962C8B-B14F-4D97-AF65-F5344CB8AC3E}">
        <p14:creationId xmlns:p14="http://schemas.microsoft.com/office/powerpoint/2010/main" val="23751133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57232" y="424284"/>
            <a:ext cx="8744505" cy="799579"/>
          </a:xfrm>
          <a:solidFill>
            <a:srgbClr val="0070C0"/>
          </a:solidFill>
        </p:spPr>
        <p:style>
          <a:lnRef idx="0">
            <a:schemeClr val="accent1"/>
          </a:lnRef>
          <a:fillRef idx="3">
            <a:schemeClr val="accent1"/>
          </a:fillRef>
          <a:effectRef idx="3">
            <a:schemeClr val="accent1"/>
          </a:effectRef>
          <a:fontRef idx="minor">
            <a:schemeClr val="lt1"/>
          </a:fontRef>
        </p:style>
        <p:txBody>
          <a:bodyPr>
            <a:noAutofit/>
          </a:bodyPr>
          <a:lstStyle/>
          <a:p>
            <a:pPr algn="ctr">
              <a:defRPr/>
            </a:pPr>
            <a:r>
              <a:rPr lang="en-US" sz="5400" b="1" dirty="0">
                <a:solidFill>
                  <a:schemeClr val="bg1"/>
                </a:solidFill>
                <a:latin typeface="Times New Roman" panose="02020603050405020304" pitchFamily="18" charset="0"/>
                <a:cs typeface="Times New Roman" panose="02020603050405020304" pitchFamily="18" charset="0"/>
              </a:rPr>
              <a:t>Standards</a:t>
            </a:r>
          </a:p>
        </p:txBody>
      </p:sp>
      <p:sp>
        <p:nvSpPr>
          <p:cNvPr id="62468" name="Rectangle 3"/>
          <p:cNvSpPr>
            <a:spLocks noGrp="1" noChangeArrowheads="1"/>
          </p:cNvSpPr>
          <p:nvPr>
            <p:ph idx="1"/>
          </p:nvPr>
        </p:nvSpPr>
        <p:spPr>
          <a:xfrm>
            <a:off x="332166" y="1349828"/>
            <a:ext cx="10594636" cy="4611210"/>
          </a:xfrm>
        </p:spPr>
        <p:txBody>
          <a:bodyPr>
            <a:noAutofit/>
          </a:bodyPr>
          <a:lstStyle/>
          <a:p>
            <a:pPr algn="just">
              <a:lnSpc>
                <a:spcPct val="150000"/>
              </a:lnSpc>
              <a:buFont typeface="Wingdings" pitchFamily="2" charset="2"/>
              <a:buChar char="v"/>
            </a:pPr>
            <a:r>
              <a:rPr lang="en-US" sz="3200" dirty="0">
                <a:latin typeface="Times New Roman" panose="02020603050405020304" pitchFamily="18" charset="0"/>
                <a:cs typeface="Times New Roman" panose="02020603050405020304" pitchFamily="18" charset="0"/>
              </a:rPr>
              <a:t>Example from selection interviewing training</a:t>
            </a:r>
          </a:p>
          <a:p>
            <a:pPr lvl="1" algn="just">
              <a:lnSpc>
                <a:spcPct val="150000"/>
              </a:lnSpc>
            </a:pPr>
            <a:r>
              <a:rPr lang="en-US" sz="2600" dirty="0">
                <a:latin typeface="Times New Roman" panose="02020603050405020304" pitchFamily="18" charset="0"/>
                <a:cs typeface="Times New Roman" panose="02020603050405020304" pitchFamily="18" charset="0"/>
              </a:rPr>
              <a:t>After the completion of training, using notes developed from the Camp, et al. Strategic Interviewing text, the trainee will ask questions during </a:t>
            </a:r>
            <a:r>
              <a:rPr lang="en-US" sz="2600" i="1" dirty="0">
                <a:latin typeface="Times New Roman" panose="02020603050405020304" pitchFamily="18" charset="0"/>
                <a:cs typeface="Times New Roman" panose="02020603050405020304" pitchFamily="18" charset="0"/>
              </a:rPr>
              <a:t>a 60 minute </a:t>
            </a:r>
            <a:r>
              <a:rPr lang="en-US" sz="2600" dirty="0">
                <a:latin typeface="Times New Roman" panose="02020603050405020304" pitchFamily="18" charset="0"/>
                <a:cs typeface="Times New Roman" panose="02020603050405020304" pitchFamily="18" charset="0"/>
              </a:rPr>
              <a:t>job interview that require the applicant to describe his/her past behavior as it relates to </a:t>
            </a:r>
            <a:r>
              <a:rPr lang="en-US" sz="2600" i="1" dirty="0">
                <a:latin typeface="Times New Roman" panose="02020603050405020304" pitchFamily="18" charset="0"/>
                <a:cs typeface="Times New Roman" panose="02020603050405020304" pitchFamily="18" charset="0"/>
              </a:rPr>
              <a:t>all the key </a:t>
            </a:r>
            <a:r>
              <a:rPr lang="en-US" sz="2600" dirty="0">
                <a:latin typeface="Times New Roman" panose="02020603050405020304" pitchFamily="18" charset="0"/>
                <a:cs typeface="Times New Roman" panose="02020603050405020304" pitchFamily="18" charset="0"/>
              </a:rPr>
              <a:t>job requirements for the open position.  </a:t>
            </a:r>
            <a:r>
              <a:rPr lang="en-US" sz="2600" i="1" dirty="0">
                <a:latin typeface="Times New Roman" panose="02020603050405020304" pitchFamily="18" charset="0"/>
                <a:cs typeface="Times New Roman" panose="02020603050405020304" pitchFamily="18" charset="0"/>
              </a:rPr>
              <a:t>In addition, the questions will adhere to all EEO laws and regulations. On average, two expert observers will rate the interviewer as an 8 or higher on the 10 point rating scale.</a:t>
            </a:r>
          </a:p>
        </p:txBody>
      </p:sp>
    </p:spTree>
    <p:extLst>
      <p:ext uri="{BB962C8B-B14F-4D97-AF65-F5344CB8AC3E}">
        <p14:creationId xmlns:p14="http://schemas.microsoft.com/office/powerpoint/2010/main" val="1006307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4500" y="560833"/>
            <a:ext cx="9436963" cy="790114"/>
          </a:xfrm>
          <a:solidFill>
            <a:srgbClr val="004F8A"/>
          </a:solidFill>
        </p:spPr>
        <p:style>
          <a:lnRef idx="0">
            <a:schemeClr val="accent1"/>
          </a:lnRef>
          <a:fillRef idx="3">
            <a:schemeClr val="accent1"/>
          </a:fillRef>
          <a:effectRef idx="3">
            <a:schemeClr val="accent1"/>
          </a:effectRef>
          <a:fontRef idx="minor">
            <a:schemeClr val="lt1"/>
          </a:fontRef>
        </p:style>
        <p:txBody>
          <a:bodyPr anchor="ctr">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Summary of the Key Components of Objectives</a:t>
            </a:r>
          </a:p>
        </p:txBody>
      </p:sp>
      <p:sp>
        <p:nvSpPr>
          <p:cNvPr id="77827" name="Rectangle 3"/>
          <p:cNvSpPr>
            <a:spLocks noGrp="1" noChangeArrowheads="1"/>
          </p:cNvSpPr>
          <p:nvPr>
            <p:ph idx="1"/>
          </p:nvPr>
        </p:nvSpPr>
        <p:spPr>
          <a:xfrm>
            <a:off x="834500" y="1566909"/>
            <a:ext cx="9525740" cy="2809783"/>
          </a:xfrm>
        </p:spPr>
        <p:txBody>
          <a:bodyPr/>
          <a:lstStyle/>
          <a:p>
            <a:pPr algn="just">
              <a:defRPr/>
            </a:pPr>
            <a:r>
              <a:rPr lang="en-US" b="1" dirty="0">
                <a:solidFill>
                  <a:schemeClr val="tx2"/>
                </a:solidFill>
                <a:latin typeface="Times New Roman" panose="02020603050405020304" pitchFamily="18" charset="0"/>
                <a:cs typeface="Times New Roman" panose="02020603050405020304" pitchFamily="18" charset="0"/>
              </a:rPr>
              <a:t>Behavior</a:t>
            </a:r>
            <a:r>
              <a:rPr lang="en-US" dirty="0">
                <a:latin typeface="Times New Roman" panose="02020603050405020304" pitchFamily="18" charset="0"/>
                <a:cs typeface="Times New Roman" panose="02020603050405020304" pitchFamily="18" charset="0"/>
              </a:rPr>
              <a:t> should include a “doing” verb and describe the behavior that will show that learning has occurred.</a:t>
            </a:r>
          </a:p>
          <a:p>
            <a:pPr algn="just">
              <a:defRPr/>
            </a:pPr>
            <a:r>
              <a:rPr lang="en-US" b="1" dirty="0">
                <a:solidFill>
                  <a:srgbClr val="800080"/>
                </a:solidFill>
                <a:latin typeface="Times New Roman" panose="02020603050405020304" pitchFamily="18" charset="0"/>
                <a:cs typeface="Times New Roman" panose="02020603050405020304" pitchFamily="18" charset="0"/>
              </a:rPr>
              <a:t>Conditions</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should include all factors that will influence performance.</a:t>
            </a:r>
          </a:p>
          <a:p>
            <a:pPr algn="just">
              <a:defRPr/>
            </a:pPr>
            <a:r>
              <a:rPr lang="en-US" b="1" dirty="0">
                <a:solidFill>
                  <a:srgbClr val="00AC4E"/>
                </a:solidFill>
                <a:latin typeface="Times New Roman" panose="02020603050405020304" pitchFamily="18" charset="0"/>
                <a:cs typeface="Times New Roman" panose="02020603050405020304" pitchFamily="18" charset="0"/>
              </a:rPr>
              <a:t>Standards</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should describe the definitions of success (e.g., accuracy, quality and speed)</a:t>
            </a:r>
          </a:p>
        </p:txBody>
      </p:sp>
    </p:spTree>
    <p:extLst>
      <p:ext uri="{BB962C8B-B14F-4D97-AF65-F5344CB8AC3E}">
        <p14:creationId xmlns:p14="http://schemas.microsoft.com/office/powerpoint/2010/main" val="36100744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6BAF5-7A13-4335-9108-2ACD4A57ABA6}"/>
              </a:ext>
            </a:extLst>
          </p:cNvPr>
          <p:cNvSpPr>
            <a:spLocks noGrp="1"/>
          </p:cNvSpPr>
          <p:nvPr>
            <p:ph type="title"/>
          </p:nvPr>
        </p:nvSpPr>
        <p:spPr>
          <a:xfrm>
            <a:off x="1676400" y="222250"/>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an objective for Attitude	</a:t>
            </a:r>
          </a:p>
        </p:txBody>
      </p:sp>
      <p:sp>
        <p:nvSpPr>
          <p:cNvPr id="3" name="Content Placeholder 2">
            <a:extLst>
              <a:ext uri="{FF2B5EF4-FFF2-40B4-BE49-F238E27FC236}">
                <a16:creationId xmlns:a16="http://schemas.microsoft.com/office/drawing/2014/main" id="{F25A6828-E472-46A8-940B-64920C8223A9}"/>
              </a:ext>
            </a:extLst>
          </p:cNvPr>
          <p:cNvSpPr>
            <a:spLocks noGrp="1"/>
          </p:cNvSpPr>
          <p:nvPr>
            <p:ph idx="1"/>
          </p:nvPr>
        </p:nvSpPr>
        <p:spPr>
          <a:xfrm>
            <a:off x="364331" y="1547813"/>
            <a:ext cx="11463337" cy="4351338"/>
          </a:xfrm>
        </p:spPr>
        <p:txBody>
          <a:bodyPr>
            <a:noAutofit/>
          </a:bodyPr>
          <a:lstStyle/>
          <a:p>
            <a:r>
              <a:rPr lang="en-GB" sz="2200" dirty="0">
                <a:latin typeface="Times New Roman" panose="02020603050405020304" pitchFamily="18" charset="0"/>
                <a:cs typeface="Times New Roman" panose="02020603050405020304" pitchFamily="18" charset="0"/>
              </a:rPr>
              <a:t>Sometimes attitudes, in addition to knowledge and skills, are the focus of training.</a:t>
            </a:r>
          </a:p>
          <a:p>
            <a:r>
              <a:rPr lang="en-GB" sz="2200" dirty="0">
                <a:latin typeface="Times New Roman" panose="02020603050405020304" pitchFamily="18" charset="0"/>
                <a:cs typeface="Times New Roman" panose="02020603050405020304" pitchFamily="18" charset="0"/>
              </a:rPr>
              <a:t> How do you write a learning objective for an attitude?</a:t>
            </a:r>
          </a:p>
          <a:p>
            <a:pPr marL="0" indent="0">
              <a:buNone/>
            </a:pPr>
            <a:endParaRPr lang="en-GB" sz="2200" dirty="0">
              <a:latin typeface="Times New Roman" panose="02020603050405020304" pitchFamily="18" charset="0"/>
              <a:cs typeface="Times New Roman" panose="02020603050405020304" pitchFamily="18" charset="0"/>
            </a:endParaRPr>
          </a:p>
          <a:p>
            <a:pPr lvl="1">
              <a:lnSpc>
                <a:spcPct val="150000"/>
              </a:lnSpc>
            </a:pPr>
            <a:r>
              <a:rPr lang="en-GB" sz="2200" dirty="0">
                <a:latin typeface="Times New Roman" panose="02020603050405020304" pitchFamily="18" charset="0"/>
                <a:cs typeface="Times New Roman" panose="02020603050405020304" pitchFamily="18" charset="0"/>
              </a:rPr>
              <a:t> When the goal of training is attitude change, the focus of training activities is to provide the trainees with information that contradicts inappropriate attitudes and supports more appropriate attitudes. Thus, training does not focus on changing attitudes specifically, but rather on providing new knowledge. </a:t>
            </a:r>
          </a:p>
          <a:p>
            <a:pPr lvl="1">
              <a:lnSpc>
                <a:spcPct val="150000"/>
              </a:lnSpc>
            </a:pPr>
            <a:r>
              <a:rPr lang="en-GB" sz="2200" dirty="0">
                <a:latin typeface="Times New Roman" panose="02020603050405020304" pitchFamily="18" charset="0"/>
                <a:cs typeface="Times New Roman" panose="02020603050405020304" pitchFamily="18" charset="0"/>
              </a:rPr>
              <a:t>This new knowledge might consist of alternative views and information related to attitudes. </a:t>
            </a:r>
          </a:p>
          <a:p>
            <a:pPr lvl="1">
              <a:lnSpc>
                <a:spcPct val="150000"/>
              </a:lnSpc>
            </a:pPr>
            <a:r>
              <a:rPr lang="en-GB" sz="2200" dirty="0">
                <a:latin typeface="Times New Roman" panose="02020603050405020304" pitchFamily="18" charset="0"/>
                <a:cs typeface="Times New Roman" panose="02020603050405020304" pitchFamily="18" charset="0"/>
              </a:rPr>
              <a:t>Therefore, learning objectives for attitude change should focus on acquisition of the relevant information rather than on the resulting attitude change. </a:t>
            </a:r>
          </a:p>
        </p:txBody>
      </p:sp>
    </p:spTree>
    <p:extLst>
      <p:ext uri="{BB962C8B-B14F-4D97-AF65-F5344CB8AC3E}">
        <p14:creationId xmlns:p14="http://schemas.microsoft.com/office/powerpoint/2010/main" val="12193857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2596-5877-4E47-A86B-A3637A612F7D}"/>
              </a:ext>
            </a:extLst>
          </p:cNvPr>
          <p:cNvSpPr>
            <a:spLocks noGrp="1"/>
          </p:cNvSpPr>
          <p:nvPr>
            <p:ph type="title"/>
          </p:nvPr>
        </p:nvSpPr>
        <p:spPr>
          <a:xfrm>
            <a:off x="1838325" y="150812"/>
            <a:ext cx="10515600" cy="1325563"/>
          </a:xfrm>
        </p:spPr>
        <p:txBody>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Writing an objective for Attitude	</a:t>
            </a:r>
          </a:p>
        </p:txBody>
      </p:sp>
      <p:sp>
        <p:nvSpPr>
          <p:cNvPr id="3" name="Content Placeholder 2">
            <a:extLst>
              <a:ext uri="{FF2B5EF4-FFF2-40B4-BE49-F238E27FC236}">
                <a16:creationId xmlns:a16="http://schemas.microsoft.com/office/drawing/2014/main" id="{25359669-7D92-4B8A-933F-12E3D60E19EF}"/>
              </a:ext>
            </a:extLst>
          </p:cNvPr>
          <p:cNvSpPr>
            <a:spLocks noGrp="1"/>
          </p:cNvSpPr>
          <p:nvPr>
            <p:ph idx="1"/>
          </p:nvPr>
        </p:nvSpPr>
        <p:spPr>
          <a:xfrm>
            <a:off x="0" y="1711325"/>
            <a:ext cx="11844338" cy="4351338"/>
          </a:xfrm>
        </p:spPr>
        <p:txBody>
          <a:bodyPr>
            <a:noAutofit/>
          </a:bodyPr>
          <a:lstStyle/>
          <a:p>
            <a:pPr lvl="1" algn="just">
              <a:lnSpc>
                <a:spcPct val="110000"/>
              </a:lnSpc>
            </a:pPr>
            <a:r>
              <a:rPr lang="en-GB" sz="2000" dirty="0">
                <a:latin typeface="Times New Roman" panose="02020603050405020304" pitchFamily="18" charset="0"/>
                <a:cs typeface="Times New Roman" panose="02020603050405020304" pitchFamily="18" charset="0"/>
              </a:rPr>
              <a:t>Consider training that is attempting to improve attitudes toward teamwork in a group of trainees who all scored below the midpoint on a TNA teamwork awareness survey. </a:t>
            </a:r>
          </a:p>
          <a:p>
            <a:pPr lvl="1" algn="just">
              <a:lnSpc>
                <a:spcPct val="110000"/>
              </a:lnSpc>
            </a:pPr>
            <a:r>
              <a:rPr lang="en-GB" sz="2000" dirty="0">
                <a:latin typeface="Times New Roman" panose="02020603050405020304" pitchFamily="18" charset="0"/>
                <a:cs typeface="Times New Roman" panose="02020603050405020304" pitchFamily="18" charset="0"/>
              </a:rPr>
              <a:t>In this case, the learning objective might read as follows: At the end of training, trainees will demonstrate an increased awareness of the positive aspects of teamwork (new knowledge) as demonstrated by a 50 percent improvement on the team awareness survey.</a:t>
            </a:r>
          </a:p>
          <a:p>
            <a:pPr marL="457200" lvl="1" indent="0" algn="just">
              <a:lnSpc>
                <a:spcPct val="110000"/>
              </a:lnSpc>
              <a:buNone/>
            </a:pPr>
            <a:r>
              <a:rPr lang="en-GB" sz="2000" dirty="0">
                <a:latin typeface="Times New Roman" panose="02020603050405020304" pitchFamily="18" charset="0"/>
                <a:cs typeface="Times New Roman" panose="02020603050405020304" pitchFamily="18" charset="0"/>
              </a:rPr>
              <a:t> </a:t>
            </a:r>
          </a:p>
          <a:p>
            <a:pPr lvl="1" algn="just">
              <a:lnSpc>
                <a:spcPct val="110000"/>
              </a:lnSpc>
            </a:pPr>
            <a:r>
              <a:rPr lang="en-GB" sz="2000" dirty="0">
                <a:latin typeface="Times New Roman" panose="02020603050405020304" pitchFamily="18" charset="0"/>
                <a:cs typeface="Times New Roman" panose="02020603050405020304" pitchFamily="18" charset="0"/>
              </a:rPr>
              <a:t>Recall that the reason we want to affect an attitude is to influence behaviour. </a:t>
            </a:r>
          </a:p>
          <a:p>
            <a:pPr lvl="1" algn="just">
              <a:lnSpc>
                <a:spcPct val="110000"/>
              </a:lnSpc>
            </a:pPr>
            <a:r>
              <a:rPr lang="en-GB" sz="2000" dirty="0">
                <a:latin typeface="Times New Roman" panose="02020603050405020304" pitchFamily="18" charset="0"/>
                <a:cs typeface="Times New Roman" panose="02020603050405020304" pitchFamily="18" charset="0"/>
              </a:rPr>
              <a:t>In this example, we want trainees to have positive attitudes so that once they are back in the workplace, they will participate fully in team meetings and provide input. </a:t>
            </a:r>
          </a:p>
          <a:p>
            <a:pPr marL="457200" lvl="1" indent="0" algn="just">
              <a:lnSpc>
                <a:spcPct val="110000"/>
              </a:lnSpc>
              <a:buNone/>
            </a:pPr>
            <a:endParaRPr lang="en-GB" sz="2000" dirty="0">
              <a:latin typeface="Times New Roman" panose="02020603050405020304" pitchFamily="18" charset="0"/>
              <a:cs typeface="Times New Roman" panose="02020603050405020304" pitchFamily="18" charset="0"/>
            </a:endParaRPr>
          </a:p>
          <a:p>
            <a:pPr lvl="1" algn="just">
              <a:lnSpc>
                <a:spcPct val="110000"/>
              </a:lnSpc>
            </a:pPr>
            <a:r>
              <a:rPr lang="en-GB" sz="2000" dirty="0">
                <a:latin typeface="Times New Roman" panose="02020603050405020304" pitchFamily="18" charset="0"/>
                <a:cs typeface="Times New Roman" panose="02020603050405020304" pitchFamily="18" charset="0"/>
              </a:rPr>
              <a:t>(The transfer of training objective in this case might be "Eight weeks after completing training, the participants will have attended all team meetings and, using the skills taught, provide ideas and suggestions in those meetings.“)</a:t>
            </a:r>
            <a:endParaRPr lang="en-US" sz="2000" dirty="0">
              <a:latin typeface="Times New Roman" panose="02020603050405020304" pitchFamily="18" charset="0"/>
              <a:cs typeface="Times New Roman" panose="02020603050405020304" pitchFamily="18" charset="0"/>
            </a:endParaRPr>
          </a:p>
          <a:p>
            <a:pPr algn="just">
              <a:lnSpc>
                <a:spcPct val="11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41937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4519" y="531767"/>
            <a:ext cx="8853256" cy="546100"/>
          </a:xfrm>
          <a:solidFill>
            <a:srgbClr val="0070C0"/>
          </a:solidFill>
          <a:ln/>
        </p:spPr>
        <p:txBody>
          <a:bodyPr rtlCol="0">
            <a:normAutofit fontScale="90000"/>
          </a:bodyPr>
          <a:lstStyle/>
          <a:p>
            <a:pPr>
              <a:defRPr/>
            </a:pPr>
            <a:r>
              <a:rPr lang="en-GB"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FACILITATION OF LEARNING: FOCUS ON THE TRAINEE</a:t>
            </a:r>
            <a:endPar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C206CC09-D5A6-4ED9-B134-20717233BF89}"/>
              </a:ext>
            </a:extLst>
          </p:cNvPr>
          <p:cNvSpPr txBox="1"/>
          <p:nvPr/>
        </p:nvSpPr>
        <p:spPr>
          <a:xfrm>
            <a:off x="170894" y="1283654"/>
            <a:ext cx="12021105" cy="5262979"/>
          </a:xfrm>
          <a:prstGeom prst="rect">
            <a:avLst/>
          </a:prstGeom>
          <a:noFill/>
        </p:spPr>
        <p:txBody>
          <a:bodyPr wrap="square">
            <a:spAutoFit/>
          </a:bodyPr>
          <a:lstStyle/>
          <a:p>
            <a:r>
              <a:rPr lang="en-GB" sz="2400" dirty="0">
                <a:latin typeface="Times New Roman" panose="02020603050405020304" pitchFamily="18" charset="0"/>
                <a:cs typeface="Times New Roman" panose="02020603050405020304" pitchFamily="18" charset="0"/>
              </a:rPr>
              <a:t>Recall that a person's performance depends on their motivation, competencies, and the environment (P = M x KSA x E). </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Many aspects of each of these factors that will make it easier or more difficult for the trainee to achieve the learning objectives. You first need to understand the potential differences that may exist among your trainees. </a:t>
            </a:r>
          </a:p>
          <a:p>
            <a:endParaRPr lang="en-US" sz="2400" dirty="0">
              <a:latin typeface="Times New Roman" panose="02020603050405020304" pitchFamily="18" charset="0"/>
              <a:cs typeface="Times New Roman" panose="02020603050405020304" pitchFamily="18" charset="0"/>
            </a:endParaRPr>
          </a:p>
          <a:p>
            <a:r>
              <a:rPr lang="en-US"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a:p>
            <a:endParaRPr lang="en-US" sz="2400" dirty="0">
              <a:latin typeface="Times New Roman" panose="02020603050405020304" pitchFamily="18" charset="0"/>
              <a:cs typeface="Times New Roman" panose="02020603050405020304" pitchFamily="18" charset="0"/>
            </a:endParaRP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Sensing Versus Intuitive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Visual Versus Verbal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Sequential Versus Global Learners.</a:t>
            </a:r>
          </a:p>
          <a:p>
            <a:pPr marL="800100" lvl="1" indent="-342900">
              <a:buFont typeface="+mj-lt"/>
              <a:buAutoNum type="arabicPeriod"/>
            </a:pPr>
            <a:r>
              <a:rPr lang="en-US" sz="2400" dirty="0">
                <a:latin typeface="Times New Roman" panose="02020603050405020304" pitchFamily="18" charset="0"/>
                <a:cs typeface="Times New Roman" panose="02020603050405020304" pitchFamily="18" charset="0"/>
              </a:rPr>
              <a:t>Active Versus Reflective Learners.</a:t>
            </a:r>
            <a:endParaRPr lang="en-US"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027683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7FA05-9130-4C6A-A322-81C27B016274}"/>
              </a:ext>
            </a:extLst>
          </p:cNvPr>
          <p:cNvSpPr>
            <a:spLocks noGrp="1"/>
          </p:cNvSpPr>
          <p:nvPr>
            <p:ph type="title"/>
          </p:nvPr>
        </p:nvSpPr>
        <p:spPr>
          <a:xfrm>
            <a:off x="1981201"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C2F7FFFF-A11A-4A7B-A32B-AF15547FD5F0}"/>
              </a:ext>
            </a:extLst>
          </p:cNvPr>
          <p:cNvSpPr>
            <a:spLocks noGrp="1"/>
          </p:cNvSpPr>
          <p:nvPr>
            <p:ph idx="1"/>
          </p:nvPr>
        </p:nvSpPr>
        <p:spPr>
          <a:xfrm>
            <a:off x="581025" y="1468438"/>
            <a:ext cx="10515600" cy="4351338"/>
          </a:xfrm>
        </p:spPr>
        <p:txBody>
          <a:bodyPr>
            <a:noAutofit/>
          </a:bodyPr>
          <a:lstStyle/>
          <a:p>
            <a:pPr algn="just">
              <a:lnSpc>
                <a:spcPct val="150000"/>
              </a:lnSpc>
              <a:buFont typeface="+mj-lt"/>
              <a:buAutoNum type="arabicPeriod"/>
            </a:pPr>
            <a:r>
              <a:rPr lang="en-US" sz="22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Sensing Versus Intuitive Learners</a:t>
            </a:r>
            <a:endParaRPr lang="en-GB" sz="22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r>
              <a:rPr lang="en-GB" sz="2200" dirty="0">
                <a:latin typeface="Times New Roman" panose="02020603050405020304" pitchFamily="18" charset="0"/>
                <a:cs typeface="Times New Roman" panose="02020603050405020304" pitchFamily="18" charset="0"/>
              </a:rPr>
              <a:t>Your preference for one style or the other may be strong, moderate, or mild. Everybody is sensing sometimes and intuitive sometimes. To be effective as a learner and problem solver, you need to be able to function both ways</a:t>
            </a:r>
          </a:p>
          <a:p>
            <a:pPr algn="just">
              <a:lnSpc>
                <a:spcPct val="150000"/>
              </a:lnSpc>
            </a:pPr>
            <a:r>
              <a:rPr lang="en-GB" sz="2200" dirty="0">
                <a:solidFill>
                  <a:schemeClr val="tx2">
                    <a:lumMod val="75000"/>
                  </a:schemeClr>
                </a:solidFill>
                <a:latin typeface="Times New Roman" panose="02020603050405020304" pitchFamily="18" charset="0"/>
                <a:cs typeface="Times New Roman" panose="02020603050405020304" pitchFamily="18" charset="0"/>
              </a:rPr>
              <a:t>Sensing learners </a:t>
            </a:r>
            <a:r>
              <a:rPr lang="en-GB" sz="2200" dirty="0">
                <a:latin typeface="Times New Roman" panose="02020603050405020304" pitchFamily="18" charset="0"/>
                <a:cs typeface="Times New Roman" panose="02020603050405020304" pitchFamily="18" charset="0"/>
              </a:rPr>
              <a:t>don't like training that doesn't connect closely to practical application, tend to like learning facts, and prefer solving problems by well-established methods. They dislike complications and surprises. They are good at memorizing and are patient with details. They like hands-on learning opportunities. Sensors are more likely than intuitors to resent being tested on material that has not been explicitly covered in training.</a:t>
            </a:r>
          </a:p>
        </p:txBody>
      </p:sp>
    </p:spTree>
    <p:extLst>
      <p:ext uri="{BB962C8B-B14F-4D97-AF65-F5344CB8AC3E}">
        <p14:creationId xmlns:p14="http://schemas.microsoft.com/office/powerpoint/2010/main" val="2780669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E27E07-7969-7036-F3F8-794551DFB7F6}"/>
              </a:ext>
            </a:extLst>
          </p:cNvPr>
          <p:cNvSpPr txBox="1"/>
          <p:nvPr/>
        </p:nvSpPr>
        <p:spPr>
          <a:xfrm>
            <a:off x="1057275" y="814388"/>
            <a:ext cx="9901238" cy="3359061"/>
          </a:xfrm>
          <a:prstGeom prst="rect">
            <a:avLst/>
          </a:prstGeom>
          <a:noFill/>
        </p:spPr>
        <p:txBody>
          <a:bodyPr wrap="square" rtlCol="0">
            <a:spAutoFit/>
          </a:bodyPr>
          <a:lstStyle/>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Intuitive learners </a:t>
            </a:r>
            <a:r>
              <a:rPr lang="en-GB" sz="2400" dirty="0">
                <a:latin typeface="Times New Roman" panose="02020603050405020304" pitchFamily="18" charset="0"/>
                <a:cs typeface="Times New Roman" panose="02020603050405020304" pitchFamily="18" charset="0"/>
              </a:rPr>
              <a:t>often prefer discovering possibilities and relationships, like innovation, and dislike repetition. They seem to be better at grasping new concepts and are often more comfortable than sensors with abstractions and mathematical formulations. </a:t>
            </a:r>
            <a:r>
              <a:rPr lang="en-GB" sz="2400" dirty="0" err="1">
                <a:latin typeface="Times New Roman" panose="02020603050405020304" pitchFamily="18" charset="0"/>
                <a:cs typeface="Times New Roman" panose="02020603050405020304" pitchFamily="18" charset="0"/>
              </a:rPr>
              <a:t>lntuitors</a:t>
            </a:r>
            <a:r>
              <a:rPr lang="en-GB" sz="2400" dirty="0">
                <a:latin typeface="Times New Roman" panose="02020603050405020304" pitchFamily="18" charset="0"/>
                <a:cs typeface="Times New Roman" panose="02020603050405020304" pitchFamily="18" charset="0"/>
              </a:rPr>
              <a:t> don't like "plug-and-chug" courses that involve a lot of memorization and routine calculations.</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pic>
        <p:nvPicPr>
          <p:cNvPr id="3" name="Picture 2">
            <a:extLst>
              <a:ext uri="{FF2B5EF4-FFF2-40B4-BE49-F238E27FC236}">
                <a16:creationId xmlns:a16="http://schemas.microsoft.com/office/drawing/2014/main" id="{BBA4CAC9-1DF4-1A04-78CC-EB957ACFCA48}"/>
              </a:ext>
            </a:extLst>
          </p:cNvPr>
          <p:cNvPicPr>
            <a:picLocks noChangeAspect="1"/>
          </p:cNvPicPr>
          <p:nvPr/>
        </p:nvPicPr>
        <p:blipFill>
          <a:blip r:embed="rId2"/>
          <a:stretch>
            <a:fillRect/>
          </a:stretch>
        </p:blipFill>
        <p:spPr>
          <a:xfrm>
            <a:off x="6348412" y="3586163"/>
            <a:ext cx="5374498" cy="3201898"/>
          </a:xfrm>
          <a:prstGeom prst="rect">
            <a:avLst/>
          </a:prstGeom>
        </p:spPr>
      </p:pic>
    </p:spTree>
    <p:extLst>
      <p:ext uri="{BB962C8B-B14F-4D97-AF65-F5344CB8AC3E}">
        <p14:creationId xmlns:p14="http://schemas.microsoft.com/office/powerpoint/2010/main" val="42543133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9BCF-249A-4A9C-B69E-AC9DA91F0F5E}"/>
              </a:ext>
            </a:extLst>
          </p:cNvPr>
          <p:cNvSpPr>
            <a:spLocks noGrp="1"/>
          </p:cNvSpPr>
          <p:nvPr>
            <p:ph type="title"/>
          </p:nvPr>
        </p:nvSpPr>
        <p:spPr>
          <a:xfrm>
            <a:off x="2052637" y="-320675"/>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1555CE85-C746-4EAD-8968-5FF8642F5EC8}"/>
              </a:ext>
            </a:extLst>
          </p:cNvPr>
          <p:cNvSpPr>
            <a:spLocks noGrp="1"/>
          </p:cNvSpPr>
          <p:nvPr>
            <p:ph idx="1"/>
          </p:nvPr>
        </p:nvSpPr>
        <p:spPr>
          <a:xfrm>
            <a:off x="409575" y="1253331"/>
            <a:ext cx="10515600" cy="4351338"/>
          </a:xfrm>
        </p:spPr>
        <p:txBody>
          <a:bodyPr>
            <a:noAutofit/>
          </a:bodyPr>
          <a:lstStyle/>
          <a:p>
            <a:pPr algn="just">
              <a:lnSpc>
                <a:spcPct val="150000"/>
              </a:lnSpc>
            </a:pPr>
            <a:r>
              <a:rPr lang="en-GB" sz="2400" b="1" dirty="0">
                <a:solidFill>
                  <a:srgbClr val="002060"/>
                </a:solidFill>
                <a:latin typeface="Times New Roman" panose="02020603050405020304" pitchFamily="18" charset="0"/>
                <a:cs typeface="Times New Roman" panose="02020603050405020304" pitchFamily="18" charset="0"/>
              </a:rPr>
              <a:t>How Can Trainers Help Sensors?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Sensors remember and understand information best if they can see how it connects to the real world.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If you are training in an area where most of the material is abstract and theoretical, you may have difficulty. You can be helpful by providing specific examples of concepts and procedures and how they apply in practice.</a:t>
            </a:r>
          </a:p>
        </p:txBody>
      </p:sp>
      <p:pic>
        <p:nvPicPr>
          <p:cNvPr id="4" name="Picture 3">
            <a:extLst>
              <a:ext uri="{FF2B5EF4-FFF2-40B4-BE49-F238E27FC236}">
                <a16:creationId xmlns:a16="http://schemas.microsoft.com/office/drawing/2014/main" id="{33FA1AE5-2311-0D53-3680-63F02A19ED15}"/>
              </a:ext>
            </a:extLst>
          </p:cNvPr>
          <p:cNvPicPr>
            <a:picLocks noChangeAspect="1"/>
          </p:cNvPicPr>
          <p:nvPr/>
        </p:nvPicPr>
        <p:blipFill>
          <a:blip r:embed="rId2"/>
          <a:stretch>
            <a:fillRect/>
          </a:stretch>
        </p:blipFill>
        <p:spPr>
          <a:xfrm>
            <a:off x="8662987" y="4446194"/>
            <a:ext cx="3338513" cy="2316949"/>
          </a:xfrm>
          <a:prstGeom prst="rect">
            <a:avLst/>
          </a:prstGeom>
        </p:spPr>
      </p:pic>
    </p:spTree>
    <p:extLst>
      <p:ext uri="{BB962C8B-B14F-4D97-AF65-F5344CB8AC3E}">
        <p14:creationId xmlns:p14="http://schemas.microsoft.com/office/powerpoint/2010/main" val="2126625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BA03E1-338F-ED8F-DE4C-C2D2E60EB9FA}"/>
              </a:ext>
            </a:extLst>
          </p:cNvPr>
          <p:cNvSpPr txBox="1"/>
          <p:nvPr/>
        </p:nvSpPr>
        <p:spPr>
          <a:xfrm>
            <a:off x="571500" y="814388"/>
            <a:ext cx="11201400" cy="5011949"/>
          </a:xfrm>
          <a:prstGeom prst="rect">
            <a:avLst/>
          </a:prstGeom>
          <a:noFill/>
        </p:spPr>
        <p:txBody>
          <a:bodyPr wrap="square" rtlCol="0">
            <a:spAutoFit/>
          </a:bodyPr>
          <a:lstStyle/>
          <a:p>
            <a:pPr algn="just">
              <a:lnSpc>
                <a:spcPct val="150000"/>
              </a:lnSpc>
            </a:pPr>
            <a:r>
              <a:rPr lang="en-GB" sz="2400" b="1" dirty="0">
                <a:solidFill>
                  <a:srgbClr val="002060"/>
                </a:solidFill>
                <a:latin typeface="Times New Roman" panose="02020603050405020304" pitchFamily="18" charset="0"/>
                <a:cs typeface="Times New Roman" panose="02020603050405020304" pitchFamily="18" charset="0"/>
              </a:rPr>
              <a:t> How Can Trainers Help </a:t>
            </a:r>
            <a:r>
              <a:rPr lang="en-GB" sz="2400" b="1" dirty="0" err="1">
                <a:solidFill>
                  <a:srgbClr val="002060"/>
                </a:solidFill>
                <a:latin typeface="Times New Roman" panose="02020603050405020304" pitchFamily="18" charset="0"/>
                <a:cs typeface="Times New Roman" panose="02020603050405020304" pitchFamily="18" charset="0"/>
              </a:rPr>
              <a:t>Intuitors</a:t>
            </a:r>
            <a:r>
              <a:rPr lang="en-GB" sz="2400" b="1" dirty="0">
                <a:solidFill>
                  <a:srgbClr val="002060"/>
                </a:solidFill>
                <a:latin typeface="Times New Roman" panose="02020603050405020304" pitchFamily="18" charset="0"/>
                <a:cs typeface="Times New Roman" panose="02020603050405020304" pitchFamily="18" charset="0"/>
              </a:rPr>
              <a:t>? </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If your training requires primarily memorization and plugging in formulas, you may have trouble with these trainees.</a:t>
            </a:r>
          </a:p>
          <a:p>
            <a:pPr marL="0" indent="0" algn="just">
              <a:lnSpc>
                <a:spcPct val="150000"/>
              </a:lnSpc>
              <a:buNone/>
            </a:pPr>
            <a:r>
              <a:rPr lang="en-GB" sz="2400" dirty="0">
                <a:latin typeface="Times New Roman" panose="02020603050405020304" pitchFamily="18" charset="0"/>
                <a:cs typeface="Times New Roman" panose="02020603050405020304" pitchFamily="18" charset="0"/>
              </a:rPr>
              <a:t> Provide interpretations or theories that link the facts or ask these trainees to find the connections. You should also create incentives for memorizing details and correct solutions (reinforcing the trainee for checking her completed solutions). Some type of competition (either among a group or individual improvement) might work well when the content of the training doesn't match the </a:t>
            </a:r>
            <a:r>
              <a:rPr lang="en-GB" sz="2400" dirty="0" err="1">
                <a:latin typeface="Times New Roman" panose="02020603050405020304" pitchFamily="18" charset="0"/>
                <a:cs typeface="Times New Roman" panose="02020603050405020304" pitchFamily="18" charset="0"/>
              </a:rPr>
              <a:t>intuitor's</a:t>
            </a:r>
            <a:r>
              <a:rPr lang="en-GB" sz="2400" dirty="0">
                <a:latin typeface="Times New Roman" panose="02020603050405020304" pitchFamily="18" charset="0"/>
                <a:cs typeface="Times New Roman" panose="02020603050405020304" pitchFamily="18" charset="0"/>
              </a:rPr>
              <a:t> preferred approach.</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6833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099B0-FE12-493F-9DED-9C181D0F9E6F}"/>
              </a:ext>
            </a:extLst>
          </p:cNvPr>
          <p:cNvSpPr>
            <a:spLocks noGrp="1"/>
          </p:cNvSpPr>
          <p:nvPr>
            <p:ph type="title"/>
          </p:nvPr>
        </p:nvSpPr>
        <p:spPr>
          <a:xfrm>
            <a:off x="2495550"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5" name="TextBox 4">
            <a:extLst>
              <a:ext uri="{FF2B5EF4-FFF2-40B4-BE49-F238E27FC236}">
                <a16:creationId xmlns:a16="http://schemas.microsoft.com/office/drawing/2014/main" id="{C230CB27-1F08-4BEF-94D7-2EF481EFC8EC}"/>
              </a:ext>
            </a:extLst>
          </p:cNvPr>
          <p:cNvSpPr txBox="1"/>
          <p:nvPr/>
        </p:nvSpPr>
        <p:spPr>
          <a:xfrm>
            <a:off x="412256" y="1854200"/>
            <a:ext cx="6388594" cy="4154984"/>
          </a:xfrm>
          <a:prstGeom prst="rect">
            <a:avLst/>
          </a:prstGeom>
          <a:noFill/>
        </p:spPr>
        <p:txBody>
          <a:bodyPr wrap="square">
            <a:spAutoFit/>
          </a:bodyPr>
          <a:lstStyle/>
          <a:p>
            <a:r>
              <a:rPr lang="en-GB"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Visual Versus Verbal Learners</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a:t>
            </a:r>
            <a:r>
              <a:rPr lang="en-GB" sz="2400" dirty="0">
                <a:solidFill>
                  <a:schemeClr val="tx2">
                    <a:lumMod val="75000"/>
                  </a:schemeClr>
                </a:solidFill>
                <a:latin typeface="Times New Roman" panose="02020603050405020304" pitchFamily="18" charset="0"/>
                <a:cs typeface="Times New Roman" panose="02020603050405020304" pitchFamily="18" charset="0"/>
              </a:rPr>
              <a:t>Visual learners </a:t>
            </a:r>
            <a:r>
              <a:rPr lang="en-GB" sz="2400" dirty="0">
                <a:latin typeface="Times New Roman" panose="02020603050405020304" pitchFamily="18" charset="0"/>
                <a:cs typeface="Times New Roman" panose="02020603050405020304" pitchFamily="18" charset="0"/>
              </a:rPr>
              <a:t>remember best what they see- pictures, diagrams, flowcharts, time lines, films, and demonstrations. </a:t>
            </a:r>
          </a:p>
          <a:p>
            <a:endParaRPr lang="en-GB" sz="2400" dirty="0">
              <a:latin typeface="Times New Roman" panose="02020603050405020304" pitchFamily="18" charset="0"/>
              <a:cs typeface="Times New Roman" panose="02020603050405020304" pitchFamily="18" charset="0"/>
            </a:endParaRPr>
          </a:p>
          <a:p>
            <a:r>
              <a:rPr lang="en-GB" sz="2400" dirty="0">
                <a:solidFill>
                  <a:schemeClr val="tx2">
                    <a:lumMod val="75000"/>
                  </a:schemeClr>
                </a:solidFill>
                <a:latin typeface="Times New Roman" panose="02020603050405020304" pitchFamily="18" charset="0"/>
                <a:cs typeface="Times New Roman" panose="02020603050405020304" pitchFamily="18" charset="0"/>
              </a:rPr>
              <a:t>Verbal learners </a:t>
            </a:r>
            <a:r>
              <a:rPr lang="en-GB" sz="2400" dirty="0">
                <a:latin typeface="Times New Roman" panose="02020603050405020304" pitchFamily="18" charset="0"/>
                <a:cs typeface="Times New Roman" panose="02020603050405020304" pitchFamily="18" charset="0"/>
              </a:rPr>
              <a:t>get more out of words- written and spoken explanations. Everyone learns more when information is presented both visually and verbally. </a:t>
            </a:r>
          </a:p>
          <a:p>
            <a:endParaRPr lang="en-GB"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109A6504-875D-DDFA-460C-E4FE25A108C9}"/>
              </a:ext>
            </a:extLst>
          </p:cNvPr>
          <p:cNvPicPr>
            <a:picLocks noChangeAspect="1"/>
          </p:cNvPicPr>
          <p:nvPr/>
        </p:nvPicPr>
        <p:blipFill>
          <a:blip r:embed="rId2"/>
          <a:stretch>
            <a:fillRect/>
          </a:stretch>
        </p:blipFill>
        <p:spPr>
          <a:xfrm>
            <a:off x="7253287" y="3028950"/>
            <a:ext cx="4876800" cy="3657600"/>
          </a:xfrm>
          <a:prstGeom prst="rect">
            <a:avLst/>
          </a:prstGeom>
        </p:spPr>
      </p:pic>
    </p:spTree>
    <p:extLst>
      <p:ext uri="{BB962C8B-B14F-4D97-AF65-F5344CB8AC3E}">
        <p14:creationId xmlns:p14="http://schemas.microsoft.com/office/powerpoint/2010/main" val="4929391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3B77AF-4C2F-6C3F-0EC2-66C2266DEA4B}"/>
              </a:ext>
            </a:extLst>
          </p:cNvPr>
          <p:cNvSpPr txBox="1"/>
          <p:nvPr/>
        </p:nvSpPr>
        <p:spPr>
          <a:xfrm>
            <a:off x="485775" y="211722"/>
            <a:ext cx="10772775" cy="7237046"/>
          </a:xfrm>
          <a:prstGeom prst="rect">
            <a:avLst/>
          </a:prstGeom>
          <a:noFill/>
        </p:spPr>
        <p:txBody>
          <a:bodyPr wrap="square" rtlCol="0">
            <a:spAutoFit/>
          </a:bodyPr>
          <a:lstStyle/>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Visual Learners? </a:t>
            </a:r>
          </a:p>
          <a:p>
            <a:pPr algn="just">
              <a:lnSpc>
                <a:spcPct val="150000"/>
              </a:lnSpc>
            </a:pPr>
            <a:r>
              <a:rPr lang="en-GB" sz="2400" dirty="0">
                <a:latin typeface="Times New Roman" panose="02020603050405020304" pitchFamily="18" charset="0"/>
                <a:cs typeface="Times New Roman" panose="02020603050405020304" pitchFamily="18" charset="0"/>
              </a:rPr>
              <a:t>The simple answer is to find diagrams, sketches, schematics, photographs, flow charts, or any other visual representation of course material that is predominantly visual. Even showing a short video of someone else presenting the material will help the visual learner. Prepare a concept map showing key points, enclosing them in boxes or circles, and drawing lines with arrows between concepts to show connections. </a:t>
            </a:r>
          </a:p>
          <a:p>
            <a:pPr algn="just">
              <a:lnSpc>
                <a:spcPct val="150000"/>
              </a:lnSpc>
            </a:pPr>
            <a:endParaRPr lang="en-GB" sz="2400" dirty="0">
              <a:latin typeface="Times New Roman" panose="02020603050405020304" pitchFamily="18" charset="0"/>
              <a:cs typeface="Times New Roman" panose="02020603050405020304" pitchFamily="18" charset="0"/>
            </a:endParaRPr>
          </a:p>
          <a:p>
            <a:pPr algn="just">
              <a:lnSpc>
                <a:spcPct val="150000"/>
              </a:lnSpc>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Verbal Leaners? </a:t>
            </a:r>
          </a:p>
          <a:p>
            <a:pPr algn="just">
              <a:lnSpc>
                <a:spcPct val="150000"/>
              </a:lnSpc>
            </a:pPr>
            <a:r>
              <a:rPr lang="en-GB" sz="2400" dirty="0">
                <a:latin typeface="Times New Roman" panose="02020603050405020304" pitchFamily="18" charset="0"/>
                <a:cs typeface="Times New Roman" panose="02020603050405020304" pitchFamily="18" charset="0"/>
              </a:rPr>
              <a:t>Have trainees write summaries or outlines of course material in their own words. Put trainees into groups where they can gain understanding of material by hearing others explain the concepts. Trainees learn more when they actively participate in the learning process</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spTree>
    <p:extLst>
      <p:ext uri="{BB962C8B-B14F-4D97-AF65-F5344CB8AC3E}">
        <p14:creationId xmlns:p14="http://schemas.microsoft.com/office/powerpoint/2010/main" val="805613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099B0-FE12-493F-9DED-9C181D0F9E6F}"/>
              </a:ext>
            </a:extLst>
          </p:cNvPr>
          <p:cNvSpPr>
            <a:spLocks noGrp="1"/>
          </p:cNvSpPr>
          <p:nvPr>
            <p:ph type="title"/>
          </p:nvPr>
        </p:nvSpPr>
        <p:spPr>
          <a:xfrm>
            <a:off x="2024062" y="-249238"/>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5" name="TextBox 4">
            <a:extLst>
              <a:ext uri="{FF2B5EF4-FFF2-40B4-BE49-F238E27FC236}">
                <a16:creationId xmlns:a16="http://schemas.microsoft.com/office/drawing/2014/main" id="{C230CB27-1F08-4BEF-94D7-2EF481EFC8EC}"/>
              </a:ext>
            </a:extLst>
          </p:cNvPr>
          <p:cNvSpPr txBox="1"/>
          <p:nvPr/>
        </p:nvSpPr>
        <p:spPr>
          <a:xfrm>
            <a:off x="426542" y="1219200"/>
            <a:ext cx="10848515" cy="3903954"/>
          </a:xfrm>
          <a:prstGeom prst="rect">
            <a:avLst/>
          </a:prstGeom>
          <a:noFill/>
        </p:spPr>
        <p:txBody>
          <a:bodyPr wrap="square">
            <a:spAutoFit/>
          </a:bodyPr>
          <a:lstStyle/>
          <a:p>
            <a:pPr algn="just">
              <a:lnSpc>
                <a:spcPct val="150000"/>
              </a:lnSpc>
            </a:pPr>
            <a:r>
              <a:rPr lang="en-US" sz="2400" b="1"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Sequential Versus Global Learners:</a:t>
            </a:r>
          </a:p>
          <a:p>
            <a:pPr marL="342900" indent="-342900" algn="just">
              <a:lnSpc>
                <a:spcPct val="150000"/>
              </a:lnSpc>
              <a:buFont typeface="Arial" panose="020B0604020202020204" pitchFamily="34" charset="0"/>
              <a:buChar char="•"/>
            </a:pPr>
            <a:r>
              <a:rPr lang="en-GB" sz="24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Sequential learners</a:t>
            </a:r>
            <a:r>
              <a:rPr lang="en-GB" sz="2400" dirty="0">
                <a:latin typeface="Times New Roman" panose="02020603050405020304" pitchFamily="18" charset="0"/>
                <a:cs typeface="Times New Roman" panose="02020603050405020304" pitchFamily="18" charset="0"/>
              </a:rPr>
              <a:t> tend to gain understanding in linear steps, with each step following logically from the previous one. They are able to absorb and use material even though they do not understand the big picture, but the material has to be presented in a logical order. </a:t>
            </a:r>
          </a:p>
          <a:p>
            <a:pPr marL="342900" indent="-342900" algn="just">
              <a:lnSpc>
                <a:spcPct val="150000"/>
              </a:lnSpc>
              <a:buFont typeface="Arial" panose="020B0604020202020204" pitchFamily="34" charset="0"/>
              <a:buChar char="•"/>
            </a:pPr>
            <a:endParaRPr lang="en-GB" sz="2400" dirty="0">
              <a:latin typeface="Times New Roman" panose="02020603050405020304" pitchFamily="18" charset="0"/>
              <a:cs typeface="Times New Roman" panose="02020603050405020304" pitchFamily="18" charset="0"/>
            </a:endParaRPr>
          </a:p>
          <a:p>
            <a:pPr algn="just">
              <a:lnSpc>
                <a:spcPct val="150000"/>
              </a:lnSpc>
            </a:pP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3FA67029-9D52-712E-4292-2BDE49FD0738}"/>
              </a:ext>
            </a:extLst>
          </p:cNvPr>
          <p:cNvPicPr>
            <a:picLocks noChangeAspect="1"/>
          </p:cNvPicPr>
          <p:nvPr/>
        </p:nvPicPr>
        <p:blipFill>
          <a:blip r:embed="rId2"/>
          <a:stretch>
            <a:fillRect/>
          </a:stretch>
        </p:blipFill>
        <p:spPr>
          <a:xfrm>
            <a:off x="6243637" y="3815401"/>
            <a:ext cx="5157788" cy="2901256"/>
          </a:xfrm>
          <a:prstGeom prst="rect">
            <a:avLst/>
          </a:prstGeom>
        </p:spPr>
      </p:pic>
    </p:spTree>
    <p:extLst>
      <p:ext uri="{BB962C8B-B14F-4D97-AF65-F5344CB8AC3E}">
        <p14:creationId xmlns:p14="http://schemas.microsoft.com/office/powerpoint/2010/main" val="36500363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5EF83F-E22C-6DDA-00A7-189A84513C66}"/>
              </a:ext>
            </a:extLst>
          </p:cNvPr>
          <p:cNvSpPr txBox="1"/>
          <p:nvPr/>
        </p:nvSpPr>
        <p:spPr>
          <a:xfrm>
            <a:off x="542925" y="514350"/>
            <a:ext cx="11358563" cy="3913059"/>
          </a:xfrm>
          <a:prstGeom prst="rect">
            <a:avLst/>
          </a:prstGeom>
          <a:noFill/>
        </p:spPr>
        <p:txBody>
          <a:bodyPr wrap="square" rtlCol="0">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 </a:t>
            </a:r>
            <a:r>
              <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Global learners</a:t>
            </a:r>
            <a:r>
              <a:rPr lang="en-GB" sz="2400" dirty="0">
                <a:latin typeface="Times New Roman" panose="02020603050405020304" pitchFamily="18" charset="0"/>
                <a:cs typeface="Times New Roman" panose="02020603050405020304" pitchFamily="18" charset="0"/>
              </a:rPr>
              <a:t> are not able to absorb the details until they understand the big picture. Even then, they may not be great with the details. They tend to learn in large jumps, absorbing material almost randomly without seeing connections, and then suddenly "getting it." They tend to be able to solve complex problems quickly or put things together in novel ways once they have grasped the big picture, but they may have difficulty explaining how they did it.</a:t>
            </a: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sz="2400" dirty="0"/>
          </a:p>
        </p:txBody>
      </p:sp>
      <p:pic>
        <p:nvPicPr>
          <p:cNvPr id="3" name="Picture 2">
            <a:extLst>
              <a:ext uri="{FF2B5EF4-FFF2-40B4-BE49-F238E27FC236}">
                <a16:creationId xmlns:a16="http://schemas.microsoft.com/office/drawing/2014/main" id="{28EDC9A0-EE5E-D061-2D36-BD24985A1EE4}"/>
              </a:ext>
            </a:extLst>
          </p:cNvPr>
          <p:cNvPicPr>
            <a:picLocks noChangeAspect="1"/>
          </p:cNvPicPr>
          <p:nvPr/>
        </p:nvPicPr>
        <p:blipFill>
          <a:blip r:embed="rId2"/>
          <a:stretch>
            <a:fillRect/>
          </a:stretch>
        </p:blipFill>
        <p:spPr>
          <a:xfrm>
            <a:off x="7686675" y="3821786"/>
            <a:ext cx="4214813" cy="2802851"/>
          </a:xfrm>
          <a:prstGeom prst="rect">
            <a:avLst/>
          </a:prstGeom>
        </p:spPr>
      </p:pic>
    </p:spTree>
    <p:extLst>
      <p:ext uri="{BB962C8B-B14F-4D97-AF65-F5344CB8AC3E}">
        <p14:creationId xmlns:p14="http://schemas.microsoft.com/office/powerpoint/2010/main" val="3802138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FF76D-5A53-486D-9A91-4C37AD267AC4}"/>
              </a:ext>
            </a:extLst>
          </p:cNvPr>
          <p:cNvSpPr>
            <a:spLocks noGrp="1"/>
          </p:cNvSpPr>
          <p:nvPr>
            <p:ph type="title"/>
          </p:nvPr>
        </p:nvSpPr>
        <p:spPr>
          <a:xfrm>
            <a:off x="2309813" y="-249237"/>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2C3F998B-ECD8-4027-957A-D5BFB3404894}"/>
              </a:ext>
            </a:extLst>
          </p:cNvPr>
          <p:cNvSpPr>
            <a:spLocks noGrp="1"/>
          </p:cNvSpPr>
          <p:nvPr>
            <p:ph idx="1"/>
          </p:nvPr>
        </p:nvSpPr>
        <p:spPr>
          <a:xfrm>
            <a:off x="723900" y="1253331"/>
            <a:ext cx="10515600" cy="4351338"/>
          </a:xfrm>
        </p:spPr>
        <p:txBody>
          <a:bodyPr>
            <a:normAutofit/>
          </a:bodyPr>
          <a:lstStyle/>
          <a:p>
            <a:pPr algn="just">
              <a:lnSpc>
                <a:spcPct val="120000"/>
              </a:lnSpc>
            </a:pPr>
            <a:r>
              <a:rPr lang="en-GB"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Sequential Learners?</a:t>
            </a:r>
          </a:p>
          <a:p>
            <a:pPr lvl="1" algn="just">
              <a:lnSpc>
                <a:spcPct val="120000"/>
              </a:lnSpc>
            </a:pPr>
            <a:r>
              <a:rPr lang="en-GB" sz="2800" dirty="0">
                <a:latin typeface="Times New Roman" panose="02020603050405020304" pitchFamily="18" charset="0"/>
                <a:cs typeface="Times New Roman" panose="02020603050405020304" pitchFamily="18" charset="0"/>
              </a:rPr>
              <a:t> One useful technique here is to provide trainees with a copy of the lecture material with blank spaces in place of key terms and definitions. Ask trainees to fill out the blanks as the training progresses. At the end of the module, as a review, go through the blank spaces and ask the trainees to tell you what should be in the space.</a:t>
            </a:r>
          </a:p>
        </p:txBody>
      </p:sp>
    </p:spTree>
    <p:extLst>
      <p:ext uri="{BB962C8B-B14F-4D97-AF65-F5344CB8AC3E}">
        <p14:creationId xmlns:p14="http://schemas.microsoft.com/office/powerpoint/2010/main" val="17540537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4006B1-47CE-495B-F804-69A8D1738027}"/>
              </a:ext>
            </a:extLst>
          </p:cNvPr>
          <p:cNvSpPr txBox="1"/>
          <p:nvPr/>
        </p:nvSpPr>
        <p:spPr>
          <a:xfrm>
            <a:off x="385763" y="542925"/>
            <a:ext cx="10758487" cy="4062651"/>
          </a:xfrm>
          <a:prstGeom prst="rect">
            <a:avLst/>
          </a:prstGeom>
          <a:noFill/>
        </p:spPr>
        <p:txBody>
          <a:bodyPr wrap="square" rtlCol="0">
            <a:spAutoFit/>
          </a:bodyPr>
          <a:lstStyle/>
          <a:p>
            <a:pPr algn="just">
              <a:lnSpc>
                <a:spcPct val="120000"/>
              </a:lnSpc>
            </a:pPr>
            <a:r>
              <a:rPr lang="en-GB" sz="32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Global Leaners?</a:t>
            </a:r>
          </a:p>
          <a:p>
            <a:pPr lvl="1" algn="just">
              <a:lnSpc>
                <a:spcPct val="120000"/>
              </a:lnSpc>
            </a:pPr>
            <a:r>
              <a:rPr lang="en-GB" sz="2800" dirty="0">
                <a:latin typeface="Times New Roman" panose="02020603050405020304" pitchFamily="18" charset="0"/>
                <a:cs typeface="Times New Roman" panose="02020603050405020304" pitchFamily="18" charset="0"/>
              </a:rPr>
              <a:t> Before beginning each module, indicate how that mod ule fits into the overall purpose of the training. Follow this up with how the module fits into the world of the trainees. As indicated earlier, one way to do this is to get the trainees to make the connection between the new topic and things they already know. This helps the global learner to put the new topic into a familiar context and see the connections.</a:t>
            </a:r>
            <a:endParaRPr 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006616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A0E1B-3EC4-4CAD-8C70-250B2C27312F}"/>
              </a:ext>
            </a:extLst>
          </p:cNvPr>
          <p:cNvSpPr>
            <a:spLocks noGrp="1"/>
          </p:cNvSpPr>
          <p:nvPr>
            <p:ph type="title"/>
          </p:nvPr>
        </p:nvSpPr>
        <p:spPr>
          <a:xfrm>
            <a:off x="1781175" y="0"/>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8E1254F0-C8F6-4C5F-BE78-8E104FDD174C}"/>
              </a:ext>
            </a:extLst>
          </p:cNvPr>
          <p:cNvSpPr>
            <a:spLocks noGrp="1"/>
          </p:cNvSpPr>
          <p:nvPr>
            <p:ph idx="1"/>
          </p:nvPr>
        </p:nvSpPr>
        <p:spPr/>
        <p:txBody>
          <a:bodyPr>
            <a:normAutofit/>
          </a:bodyPr>
          <a:lstStyle/>
          <a:p>
            <a:pPr marL="0" indent="0" algn="just">
              <a:lnSpc>
                <a:spcPct val="150000"/>
              </a:lnSpc>
              <a:buNone/>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Active Versus Reflective Learners </a:t>
            </a:r>
            <a:endParaRPr lang="en-GB" sz="2400" b="1" dirty="0">
              <a:latin typeface="Times New Roman" panose="02020603050405020304" pitchFamily="18" charset="0"/>
              <a:cs typeface="Times New Roman" panose="02020603050405020304" pitchFamily="18" charset="0"/>
            </a:endParaRPr>
          </a:p>
          <a:p>
            <a:pPr algn="just">
              <a:lnSpc>
                <a:spcPct val="150000"/>
              </a:lnSpc>
            </a:pPr>
            <a:r>
              <a:rPr lang="en-GB" sz="2400" dirty="0">
                <a:latin typeface="Times New Roman" panose="02020603050405020304" pitchFamily="18" charset="0"/>
                <a:cs typeface="Times New Roman" panose="02020603050405020304" pitchFamily="18" charset="0"/>
              </a:rPr>
              <a:t> </a:t>
            </a:r>
            <a:r>
              <a:rPr lang="en-GB" sz="2400" b="1" dirty="0">
                <a:solidFill>
                  <a:schemeClr val="tx2">
                    <a:lumMod val="75000"/>
                  </a:schemeClr>
                </a:solidFill>
                <a:latin typeface="Times New Roman" panose="02020603050405020304" pitchFamily="18" charset="0"/>
                <a:cs typeface="Times New Roman" panose="02020603050405020304" pitchFamily="18" charset="0"/>
              </a:rPr>
              <a:t>Active learners </a:t>
            </a:r>
            <a:r>
              <a:rPr lang="en-GB" sz="2400" dirty="0">
                <a:latin typeface="Times New Roman" panose="02020603050405020304" pitchFamily="18" charset="0"/>
                <a:cs typeface="Times New Roman" panose="02020603050405020304" pitchFamily="18" charset="0"/>
              </a:rPr>
              <a:t>tend to retain and understand information best by doing something active with it-discussing or applying it or explaining it to others. These trainees want to try it out and see how it works because that's how they most effectively process the new information (e.g., symbolic coding, cognitive organization, and symbolic rehearsal). Because they process information externally, these trainees like working in groups.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39505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EC1A39-1960-AA87-8C5C-1E53169CFF2B}"/>
              </a:ext>
            </a:extLst>
          </p:cNvPr>
          <p:cNvSpPr txBox="1"/>
          <p:nvPr/>
        </p:nvSpPr>
        <p:spPr>
          <a:xfrm>
            <a:off x="871538" y="828675"/>
            <a:ext cx="10172700" cy="3349956"/>
          </a:xfrm>
          <a:prstGeom prst="rect">
            <a:avLst/>
          </a:prstGeom>
          <a:noFill/>
        </p:spPr>
        <p:txBody>
          <a:bodyPr wrap="square" rtlCol="0">
            <a:spAutoFit/>
          </a:bodyPr>
          <a:lstStyle/>
          <a:p>
            <a:pPr algn="just">
              <a:lnSpc>
                <a:spcPct val="150000"/>
              </a:lnSpc>
            </a:pPr>
            <a:r>
              <a:rPr lang="en-GB" sz="2400" b="1" dirty="0">
                <a:solidFill>
                  <a:schemeClr val="tx2">
                    <a:lumMod val="75000"/>
                  </a:schemeClr>
                </a:solidFill>
                <a:latin typeface="Times New Roman" panose="02020603050405020304" pitchFamily="18" charset="0"/>
                <a:cs typeface="Times New Roman" panose="02020603050405020304" pitchFamily="18" charset="0"/>
              </a:rPr>
              <a:t>Reflective learners </a:t>
            </a:r>
            <a:r>
              <a:rPr lang="en-GB" sz="2400" dirty="0">
                <a:latin typeface="Times New Roman" panose="02020603050405020304" pitchFamily="18" charset="0"/>
                <a:cs typeface="Times New Roman" panose="02020603050405020304" pitchFamily="18" charset="0"/>
              </a:rPr>
              <a:t>prefer to think about the new information before applying it. They are more comfortable processing the new information internally, before using it externally. These trainees prefer working alone so that they can complete their internal processing of the information.  Sitting through lectures without any activity except taking notes is hard for both learning types, but particularly hard for active learners.</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3BE91B5-572F-36C0-18C8-201B8E7B82E2}"/>
              </a:ext>
            </a:extLst>
          </p:cNvPr>
          <p:cNvPicPr>
            <a:picLocks noChangeAspect="1"/>
          </p:cNvPicPr>
          <p:nvPr/>
        </p:nvPicPr>
        <p:blipFill>
          <a:blip r:embed="rId2"/>
          <a:stretch>
            <a:fillRect/>
          </a:stretch>
        </p:blipFill>
        <p:spPr>
          <a:xfrm>
            <a:off x="5729288" y="3612667"/>
            <a:ext cx="4824692" cy="3245333"/>
          </a:xfrm>
          <a:prstGeom prst="rect">
            <a:avLst/>
          </a:prstGeom>
        </p:spPr>
      </p:pic>
    </p:spTree>
    <p:extLst>
      <p:ext uri="{BB962C8B-B14F-4D97-AF65-F5344CB8AC3E}">
        <p14:creationId xmlns:p14="http://schemas.microsoft.com/office/powerpoint/2010/main" val="3819412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BAC9-A47D-4AC3-931C-2EE0CAD75DC7}"/>
              </a:ext>
            </a:extLst>
          </p:cNvPr>
          <p:cNvSpPr>
            <a:spLocks noGrp="1"/>
          </p:cNvSpPr>
          <p:nvPr>
            <p:ph type="title"/>
          </p:nvPr>
        </p:nvSpPr>
        <p:spPr>
          <a:xfrm>
            <a:off x="1824037" y="-134938"/>
            <a:ext cx="10515600" cy="1325563"/>
          </a:xfrm>
        </p:spPr>
        <p:txBody>
          <a:bodyPr/>
          <a:lstStyle/>
          <a:p>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in Learning Styles:</a:t>
            </a:r>
          </a:p>
        </p:txBody>
      </p:sp>
      <p:sp>
        <p:nvSpPr>
          <p:cNvPr id="3" name="Content Placeholder 2">
            <a:extLst>
              <a:ext uri="{FF2B5EF4-FFF2-40B4-BE49-F238E27FC236}">
                <a16:creationId xmlns:a16="http://schemas.microsoft.com/office/drawing/2014/main" id="{373B60CA-7C15-4735-BE5D-8C1E742AAE00}"/>
              </a:ext>
            </a:extLst>
          </p:cNvPr>
          <p:cNvSpPr>
            <a:spLocks noGrp="1"/>
          </p:cNvSpPr>
          <p:nvPr>
            <p:ph idx="1"/>
          </p:nvPr>
        </p:nvSpPr>
        <p:spPr>
          <a:xfrm>
            <a:off x="552450" y="1554162"/>
            <a:ext cx="10515600" cy="4351338"/>
          </a:xfrm>
        </p:spPr>
        <p:txBody>
          <a:bodyPr>
            <a:normAutofit lnSpcReduction="10000"/>
          </a:bodyPr>
          <a:lstStyle/>
          <a:p>
            <a:pPr marL="0" indent="0" algn="just">
              <a:lnSpc>
                <a:spcPct val="150000"/>
              </a:lnSpc>
              <a:buNone/>
            </a:pPr>
            <a:r>
              <a:rPr lang="en-GB"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Active Leaners? </a:t>
            </a:r>
          </a:p>
          <a:p>
            <a:pPr marL="0" indent="0" algn="just">
              <a:lnSpc>
                <a:spcPct val="150000"/>
              </a:lnSpc>
              <a:buNone/>
            </a:pPr>
            <a:r>
              <a:rPr lang="en-GB" sz="2000" dirty="0">
                <a:latin typeface="Times New Roman" panose="02020603050405020304" pitchFamily="18" charset="0"/>
                <a:cs typeface="Times New Roman" panose="02020603050405020304" pitchFamily="18" charset="0"/>
              </a:rPr>
              <a:t>Create time for group discussion or problem-solving activities as part of the training. If training requires work outside the classroom, have the trainees work in teams. </a:t>
            </a:r>
            <a:endParaRPr lang="en-GB" dirty="0">
              <a:latin typeface="Times New Roman" panose="02020603050405020304" pitchFamily="18" charset="0"/>
              <a:cs typeface="Times New Roman" panose="02020603050405020304" pitchFamily="18" charset="0"/>
            </a:endParaRPr>
          </a:p>
          <a:p>
            <a:pPr marL="0" indent="0" algn="just">
              <a:lnSpc>
                <a:spcPct val="150000"/>
              </a:lnSpc>
              <a:buNone/>
            </a:pPr>
            <a:r>
              <a:rPr lang="en-GB" sz="26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Can Trainers Help Reflective Learners?</a:t>
            </a:r>
          </a:p>
          <a:p>
            <a:pPr marL="0" indent="0" algn="just">
              <a:lnSpc>
                <a:spcPct val="150000"/>
              </a:lnSpc>
              <a:buNone/>
            </a:pPr>
            <a:r>
              <a:rPr lang="en-GB"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Before moving to group activities, have the trainees engage in individual thinking. At the end of each module, ask trainees questions about the content. Also, ask them to think of possible applications. It will also help this type of learner if you allow some time at the end of the module for them to write down a summary of the material in their own words.</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9792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3D98CB6-7D28-47E5-B253-4B80FBA0E862}"/>
</file>

<file path=customXml/itemProps2.xml><?xml version="1.0" encoding="utf-8"?>
<ds:datastoreItem xmlns:ds="http://schemas.openxmlformats.org/officeDocument/2006/customXml" ds:itemID="{DF420F77-06F3-4A45-A574-8E6D1238E63E}"/>
</file>

<file path=customXml/itemProps3.xml><?xml version="1.0" encoding="utf-8"?>
<ds:datastoreItem xmlns:ds="http://schemas.openxmlformats.org/officeDocument/2006/customXml" ds:itemID="{FECFA7E4-340D-4CAD-9A62-6E142A433CC3}"/>
</file>

<file path=docProps/app.xml><?xml version="1.0" encoding="utf-8"?>
<Properties xmlns="http://schemas.openxmlformats.org/officeDocument/2006/extended-properties" xmlns:vt="http://schemas.openxmlformats.org/officeDocument/2006/docPropsVTypes">
  <TotalTime>1728</TotalTime>
  <Words>2886</Words>
  <Application>Microsoft Office PowerPoint</Application>
  <PresentationFormat>Widescreen</PresentationFormat>
  <Paragraphs>202</Paragraphs>
  <Slides>41</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Arial Rounded MT Bold</vt:lpstr>
      <vt:lpstr>Calibri</vt:lpstr>
      <vt:lpstr>Calibri Light</vt:lpstr>
      <vt:lpstr>Comic Sans MS</vt:lpstr>
      <vt:lpstr>Tahoma</vt:lpstr>
      <vt:lpstr>Times New Roman</vt:lpstr>
      <vt:lpstr>Wingdings</vt:lpstr>
      <vt:lpstr>Office Theme</vt:lpstr>
      <vt:lpstr>PowerPoint Presentation</vt:lpstr>
      <vt:lpstr>PowerPoint Presentation</vt:lpstr>
      <vt:lpstr>The Design Phase</vt:lpstr>
      <vt:lpstr>PowerPoint Presentation</vt:lpstr>
      <vt:lpstr>PowerPoint Presentation</vt:lpstr>
      <vt:lpstr>PowerPoint Presentation</vt:lpstr>
      <vt:lpstr>Types of Costs in Training Programs</vt:lpstr>
      <vt:lpstr>Developing objectives</vt:lpstr>
      <vt:lpstr>PowerPoint Presentation</vt:lpstr>
      <vt:lpstr>Why Use Objectives?</vt:lpstr>
      <vt:lpstr>Writing a Learning Objective</vt:lpstr>
      <vt:lpstr>A good objective has three components: </vt:lpstr>
      <vt:lpstr>PowerPoint Presentation</vt:lpstr>
      <vt:lpstr>PowerPoint Presentation</vt:lpstr>
      <vt:lpstr>1st, State The Purpose of Training</vt:lpstr>
      <vt:lpstr>What do Learning Objectives tell you?</vt:lpstr>
      <vt:lpstr>How are Learning Objectives constructed?</vt:lpstr>
      <vt:lpstr>Behavior</vt:lpstr>
      <vt:lpstr>Describing behavior isn’t enough</vt:lpstr>
      <vt:lpstr>Conditions</vt:lpstr>
      <vt:lpstr>Conditions</vt:lpstr>
      <vt:lpstr>Describing Behavior &amp; Conditions still isn’t enough</vt:lpstr>
      <vt:lpstr>Standards</vt:lpstr>
      <vt:lpstr>Summary of the Key Components of Objectives</vt:lpstr>
      <vt:lpstr>Writing an objective for Attitude </vt:lpstr>
      <vt:lpstr>Writing an objective for Attitude </vt:lpstr>
      <vt:lpstr>FACILITATION OF LEARNING: FOCUS ON THE TRAINEE</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lpstr> Differences in Learning Styles: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21</cp:revision>
  <dcterms:created xsi:type="dcterms:W3CDTF">2023-04-29T09:08:23Z</dcterms:created>
  <dcterms:modified xsi:type="dcterms:W3CDTF">2024-02-21T09:11:29Z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