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62"/>
  </p:notesMasterIdLst>
  <p:sldIdLst>
    <p:sldId id="480" r:id="rId3"/>
    <p:sldId id="276" r:id="rId4"/>
    <p:sldId id="1010" r:id="rId5"/>
    <p:sldId id="929" r:id="rId6"/>
    <p:sldId id="966" r:id="rId7"/>
    <p:sldId id="967" r:id="rId8"/>
    <p:sldId id="972" r:id="rId9"/>
    <p:sldId id="973" r:id="rId10"/>
    <p:sldId id="974" r:id="rId11"/>
    <p:sldId id="975" r:id="rId12"/>
    <p:sldId id="976" r:id="rId13"/>
    <p:sldId id="977" r:id="rId14"/>
    <p:sldId id="1011" r:id="rId15"/>
    <p:sldId id="978" r:id="rId16"/>
    <p:sldId id="1013" r:id="rId17"/>
    <p:sldId id="1012" r:id="rId18"/>
    <p:sldId id="1014" r:id="rId19"/>
    <p:sldId id="1015" r:id="rId20"/>
    <p:sldId id="979" r:id="rId21"/>
    <p:sldId id="1018" r:id="rId22"/>
    <p:sldId id="1019" r:id="rId23"/>
    <p:sldId id="1020" r:id="rId24"/>
    <p:sldId id="1021" r:id="rId25"/>
    <p:sldId id="1022" r:id="rId26"/>
    <p:sldId id="1023" r:id="rId27"/>
    <p:sldId id="1024" r:id="rId28"/>
    <p:sldId id="1028" r:id="rId29"/>
    <p:sldId id="1025" r:id="rId30"/>
    <p:sldId id="1029" r:id="rId31"/>
    <p:sldId id="1026" r:id="rId32"/>
    <p:sldId id="1030" r:id="rId33"/>
    <p:sldId id="1027" r:id="rId34"/>
    <p:sldId id="1017" r:id="rId35"/>
    <p:sldId id="980" r:id="rId36"/>
    <p:sldId id="981" r:id="rId37"/>
    <p:sldId id="982" r:id="rId38"/>
    <p:sldId id="983" r:id="rId39"/>
    <p:sldId id="984" r:id="rId40"/>
    <p:sldId id="985" r:id="rId41"/>
    <p:sldId id="1016" r:id="rId42"/>
    <p:sldId id="986" r:id="rId43"/>
    <p:sldId id="987" r:id="rId44"/>
    <p:sldId id="988" r:id="rId45"/>
    <p:sldId id="989" r:id="rId46"/>
    <p:sldId id="990" r:id="rId47"/>
    <p:sldId id="991" r:id="rId48"/>
    <p:sldId id="998" r:id="rId49"/>
    <p:sldId id="999" r:id="rId50"/>
    <p:sldId id="1000" r:id="rId51"/>
    <p:sldId id="1001" r:id="rId52"/>
    <p:sldId id="1002" r:id="rId53"/>
    <p:sldId id="1003" r:id="rId54"/>
    <p:sldId id="1004" r:id="rId55"/>
    <p:sldId id="1005" r:id="rId56"/>
    <p:sldId id="1006" r:id="rId57"/>
    <p:sldId id="1007" r:id="rId58"/>
    <p:sldId id="1008" r:id="rId59"/>
    <p:sldId id="1009"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1010"/>
            <p14:sldId id="929"/>
            <p14:sldId id="966"/>
            <p14:sldId id="967"/>
            <p14:sldId id="972"/>
            <p14:sldId id="973"/>
            <p14:sldId id="974"/>
            <p14:sldId id="975"/>
            <p14:sldId id="976"/>
            <p14:sldId id="977"/>
            <p14:sldId id="1011"/>
            <p14:sldId id="978"/>
            <p14:sldId id="1013"/>
            <p14:sldId id="1012"/>
            <p14:sldId id="1014"/>
            <p14:sldId id="1015"/>
            <p14:sldId id="979"/>
            <p14:sldId id="1018"/>
            <p14:sldId id="1019"/>
            <p14:sldId id="1020"/>
            <p14:sldId id="1021"/>
            <p14:sldId id="1022"/>
            <p14:sldId id="1023"/>
            <p14:sldId id="1024"/>
            <p14:sldId id="1028"/>
            <p14:sldId id="1025"/>
            <p14:sldId id="1029"/>
            <p14:sldId id="1026"/>
            <p14:sldId id="1030"/>
            <p14:sldId id="1027"/>
            <p14:sldId id="1017"/>
            <p14:sldId id="980"/>
            <p14:sldId id="981"/>
            <p14:sldId id="982"/>
            <p14:sldId id="983"/>
            <p14:sldId id="984"/>
            <p14:sldId id="985"/>
            <p14:sldId id="1016"/>
            <p14:sldId id="986"/>
            <p14:sldId id="987"/>
            <p14:sldId id="988"/>
            <p14:sldId id="989"/>
            <p14:sldId id="990"/>
            <p14:sldId id="991"/>
            <p14:sldId id="998"/>
            <p14:sldId id="999"/>
            <p14:sldId id="1000"/>
            <p14:sldId id="1001"/>
            <p14:sldId id="1002"/>
            <p14:sldId id="1003"/>
            <p14:sldId id="1004"/>
            <p14:sldId id="1005"/>
            <p14:sldId id="1006"/>
            <p14:sldId id="1007"/>
            <p14:sldId id="1008"/>
            <p14:sldId id="100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presProps" Target="presProps.xml"/><Relationship Id="rId68"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69"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94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9224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4165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95275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79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05888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43652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63259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6545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8068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42009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99501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935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20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131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8530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007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101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0735041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505075" y="3189008"/>
            <a:ext cx="9540085" cy="86903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R="0" lvl="0" algn="ctr" defTabSz="914400" rtl="0" eaLnBrk="1" fontAlgn="auto" latinLnBrk="0" hangingPunct="1">
              <a:lnSpc>
                <a:spcPct val="150000"/>
              </a:lnSpc>
              <a:spcBef>
                <a:spcPct val="0"/>
              </a:spcBef>
              <a:spcAft>
                <a:spcPts val="0"/>
              </a:spcAft>
              <a:buClrTx/>
              <a:buSzTx/>
              <a:tabLst/>
              <a:defRPr/>
            </a:pPr>
            <a:r>
              <a:rPr kumimoji="0" lang="en-US" sz="32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Sustainable Development and Sustainable Finance (ESG Model).</a:t>
            </a:r>
            <a:endParaRPr kumimoji="0" lang="en-US" sz="32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D9299-8C8E-AC9C-E5D9-B947CB9D93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13B96-A709-2B6D-A1DA-D1D5023405A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BA1F1B-49B1-E197-C336-CCAE4E6CBB8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a:extLst>
              <a:ext uri="{FF2B5EF4-FFF2-40B4-BE49-F238E27FC236}">
                <a16:creationId xmlns:a16="http://schemas.microsoft.com/office/drawing/2014/main" id="{B1104B72-4A30-BAC0-81E8-92436423DF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3E7D4C-4CA0-CB98-BF0E-45B826797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31DCB4-C6CB-27F1-B204-5AAB53BC888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289B841-0593-A175-0BEB-DB74F8AEA8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3C17BC-797F-3952-A77C-86302F8743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30979A5D-D2C8-5294-B72E-6E932AD44E54}"/>
              </a:ext>
            </a:extLst>
          </p:cNvPr>
          <p:cNvSpPr txBox="1">
            <a:spLocks/>
          </p:cNvSpPr>
          <p:nvPr/>
        </p:nvSpPr>
        <p:spPr>
          <a:xfrm>
            <a:off x="1797736" y="2559968"/>
            <a:ext cx="8267449" cy="28145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ESG and its main Pillars.</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Sustainable Development (UNDP).</a:t>
            </a:r>
          </a:p>
          <a:p>
            <a:pPr marL="457200" lvl="0" indent="-457200">
              <a:lnSpc>
                <a:spcPct val="150000"/>
              </a:lnSpc>
              <a:buFont typeface="+mj-lt"/>
              <a:buAutoNum type="arabicPeriod"/>
              <a:defRPr/>
            </a:pPr>
            <a:r>
              <a:rPr lang="en-US" sz="2000" b="1" dirty="0">
                <a:latin typeface="Times New Roman" panose="02020603050405020304" pitchFamily="18" charset="0"/>
                <a:cs typeface="Times New Roman" panose="02020603050405020304" pitchFamily="18" charset="0"/>
              </a:rPr>
              <a:t>Sustainable Finance (Banking System).</a:t>
            </a:r>
          </a:p>
          <a:p>
            <a:pPr marL="457200" lvl="0" indent="-457200">
              <a:lnSpc>
                <a:spcPct val="150000"/>
              </a:lnSpc>
              <a:buFont typeface="+mj-lt"/>
              <a:buAutoNum type="arabicPeriod"/>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Environmental Footprint.</a:t>
            </a:r>
          </a:p>
          <a:p>
            <a:pPr marL="457200" lvl="0" indent="-457200">
              <a:lnSpc>
                <a:spcPct val="150000"/>
              </a:lnSpc>
              <a:buFont typeface="+mj-lt"/>
              <a:buAutoNum type="arabicPeriod"/>
              <a:defRPr/>
            </a:pPr>
            <a:r>
              <a:rPr lang="en-US" sz="2000" b="1" dirty="0">
                <a:latin typeface="Times New Roman" panose="02020603050405020304" pitchFamily="18" charset="0"/>
                <a:cs typeface="Times New Roman" panose="02020603050405020304" pitchFamily="18" charset="0"/>
              </a:rPr>
              <a:t>Social Footprint.</a:t>
            </a: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extLst>
      <p:ext uri="{BB962C8B-B14F-4D97-AF65-F5344CB8AC3E}">
        <p14:creationId xmlns:p14="http://schemas.microsoft.com/office/powerpoint/2010/main" val="1057337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8254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ESG: Main Concepts and Pillars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Environmental Pillar</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2605744"/>
            <a:ext cx="10420078" cy="28069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Climate change and carbon emissions.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Energy efficiency and renewable energy use.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Water Scarcity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Waste management and resource conservation.</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Biodiversity and pollution control.</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Transition risk vs. physical risk.</a:t>
            </a:r>
          </a:p>
        </p:txBody>
      </p:sp>
    </p:spTree>
    <p:extLst>
      <p:ext uri="{BB962C8B-B14F-4D97-AF65-F5344CB8AC3E}">
        <p14:creationId xmlns:p14="http://schemas.microsoft.com/office/powerpoint/2010/main" val="811395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A579B-C679-178C-2045-810ACBC6C3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9F8C5-AFF1-6B17-9D90-57B00A7F45A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1918970-28A1-1B75-A531-7AD673896343}"/>
              </a:ext>
            </a:extLst>
          </p:cNvPr>
          <p:cNvSpPr txBox="1"/>
          <p:nvPr/>
        </p:nvSpPr>
        <p:spPr>
          <a:xfrm>
            <a:off x="2513149" y="1019069"/>
            <a:ext cx="78254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ESG: Main Concepts and Pillars</a:t>
            </a:r>
          </a:p>
        </p:txBody>
      </p:sp>
      <p:sp>
        <p:nvSpPr>
          <p:cNvPr id="5" name="Rectangle 4">
            <a:extLst>
              <a:ext uri="{FF2B5EF4-FFF2-40B4-BE49-F238E27FC236}">
                <a16:creationId xmlns:a16="http://schemas.microsoft.com/office/drawing/2014/main" id="{53456662-A4E4-D3F5-11CD-AAE4841818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B2527A-467A-4BD8-5796-860C35805D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DC9BB3-3F70-1B2E-5357-16DF661FBE2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7FEE2D-A686-3EE6-E44C-663FFC18F6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590DFDD-483C-870A-E1B8-EDCA39DE15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1DA43C-7948-03D9-F709-9BAE6A1CBB68}"/>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Social Pillar</a:t>
            </a:r>
          </a:p>
        </p:txBody>
      </p:sp>
      <p:sp>
        <p:nvSpPr>
          <p:cNvPr id="9" name="TextBox 8">
            <a:extLst>
              <a:ext uri="{FF2B5EF4-FFF2-40B4-BE49-F238E27FC236}">
                <a16:creationId xmlns:a16="http://schemas.microsoft.com/office/drawing/2014/main" id="{AD94AD11-BD20-421F-5FA7-40A65CBA9C62}"/>
              </a:ext>
            </a:extLst>
          </p:cNvPr>
          <p:cNvSpPr txBox="1"/>
          <p:nvPr/>
        </p:nvSpPr>
        <p:spPr>
          <a:xfrm>
            <a:off x="942308" y="2605744"/>
            <a:ext cx="10420078"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Labor standards and employee well-being.</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Diversity, equity, and inclusion (DEI).</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Human rights and community relations.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Health and safety standards.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Supply chain labor and social responsibility.</a:t>
            </a:r>
          </a:p>
        </p:txBody>
      </p:sp>
    </p:spTree>
    <p:extLst>
      <p:ext uri="{BB962C8B-B14F-4D97-AF65-F5344CB8AC3E}">
        <p14:creationId xmlns:p14="http://schemas.microsoft.com/office/powerpoint/2010/main" val="173535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95E0A-7E58-686E-DFCA-5270D01B64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11BB18-48E9-15CC-B5B8-6741099FBF5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DB48D0-DD7C-81F7-74DD-7F42A556A75F}"/>
              </a:ext>
            </a:extLst>
          </p:cNvPr>
          <p:cNvSpPr txBox="1"/>
          <p:nvPr/>
        </p:nvSpPr>
        <p:spPr>
          <a:xfrm>
            <a:off x="2513149" y="1019069"/>
            <a:ext cx="78254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ESG: Main Concepts and Pillars</a:t>
            </a:r>
          </a:p>
        </p:txBody>
      </p:sp>
      <p:sp>
        <p:nvSpPr>
          <p:cNvPr id="5" name="Rectangle 4">
            <a:extLst>
              <a:ext uri="{FF2B5EF4-FFF2-40B4-BE49-F238E27FC236}">
                <a16:creationId xmlns:a16="http://schemas.microsoft.com/office/drawing/2014/main" id="{C6D96DF8-D28A-EF38-4ADE-7D770D40B2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8D167B-ED65-49B2-BA03-9B816C0980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471E21-4B90-1B60-2B4E-F8FF49370F5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7BF5DFE-C4F6-45DE-1BA3-69010EDAFB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A00EBA-8B06-180B-EA8F-B07A44A2A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EABCC7-7814-B542-BF70-1199DA5CC980}"/>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Governance Pillar</a:t>
            </a:r>
          </a:p>
        </p:txBody>
      </p:sp>
      <p:sp>
        <p:nvSpPr>
          <p:cNvPr id="9" name="TextBox 8">
            <a:extLst>
              <a:ext uri="{FF2B5EF4-FFF2-40B4-BE49-F238E27FC236}">
                <a16:creationId xmlns:a16="http://schemas.microsoft.com/office/drawing/2014/main" id="{B48E8341-6EF0-0380-B263-E03AF3B6B88A}"/>
              </a:ext>
            </a:extLst>
          </p:cNvPr>
          <p:cNvSpPr txBox="1"/>
          <p:nvPr/>
        </p:nvSpPr>
        <p:spPr>
          <a:xfrm>
            <a:off x="942308" y="2605744"/>
            <a:ext cx="10420078"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Board structure, accountability, and transparency.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Ethical conduct and anti-corruption frameworks.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Executive compensation linked to ESG performance.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culture and internal controls.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Shareholder rights and disclosure practices.</a:t>
            </a:r>
          </a:p>
        </p:txBody>
      </p:sp>
    </p:spTree>
    <p:extLst>
      <p:ext uri="{BB962C8B-B14F-4D97-AF65-F5344CB8AC3E}">
        <p14:creationId xmlns:p14="http://schemas.microsoft.com/office/powerpoint/2010/main" val="3085528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9D52A-CD21-E886-30C6-0AD43CD2AB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7FB856-FA50-4A8E-331B-4C9F87F5898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C26B01-B059-AB81-35AB-E75D01F9DBAC}"/>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2E897877-582E-09A3-E420-5A55D832AA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31D8E0-7DC4-99C1-F2A0-D3E8ED8144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04FB00-41B9-2A84-8B28-D37F0D1A847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497CCF0-D1D8-DD09-86FE-3213BF8DC2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208370-B0BF-4EC0-7501-0C492626C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17BE066-E63C-6FE8-83C6-256DD5D3778E}"/>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What Sustainable development</a:t>
            </a:r>
          </a:p>
        </p:txBody>
      </p:sp>
      <p:sp>
        <p:nvSpPr>
          <p:cNvPr id="9" name="TextBox 8">
            <a:extLst>
              <a:ext uri="{FF2B5EF4-FFF2-40B4-BE49-F238E27FC236}">
                <a16:creationId xmlns:a16="http://schemas.microsoft.com/office/drawing/2014/main" id="{74F8707B-E740-A4DE-D5D3-A77AB60150D7}"/>
              </a:ext>
            </a:extLst>
          </p:cNvPr>
          <p:cNvSpPr txBox="1"/>
          <p:nvPr/>
        </p:nvSpPr>
        <p:spPr>
          <a:xfrm>
            <a:off x="942308" y="2700131"/>
            <a:ext cx="10420078" cy="28069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development is a comprehensive socio-economic term adopted by the United Nations. The UN has outlined a global roadmap for environmental, social, and economic development, with its primary goal being to improve living conditions for every member of society.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also aims to develop production methods and tools and manage them in ways that do not lead to the depletion of the Earth's natural resources. </a:t>
            </a:r>
          </a:p>
        </p:txBody>
      </p:sp>
    </p:spTree>
    <p:extLst>
      <p:ext uri="{BB962C8B-B14F-4D97-AF65-F5344CB8AC3E}">
        <p14:creationId xmlns:p14="http://schemas.microsoft.com/office/powerpoint/2010/main" val="3455979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81F2C-B1FD-20B1-96B5-FB899B4FCF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2A1E37-8138-5064-9887-8BCCF31642E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042B4F-6CFA-693D-5838-54E5E748DD8F}"/>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393A3275-5A62-1A44-899C-AFC471D7E0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465CD4-B0D1-A6DA-AE31-4537CB7260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177EAD-EDF8-006C-8FCD-E9188C801F3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172D2E-E171-E6DC-CB9A-8F6DCFF064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A39B27-1CDE-AF33-3D43-05BFA9FD7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4FA388-C4A4-88AE-7C25-A259463720BA}"/>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What Sustainable development</a:t>
            </a:r>
          </a:p>
        </p:txBody>
      </p:sp>
      <p:sp>
        <p:nvSpPr>
          <p:cNvPr id="9" name="TextBox 8">
            <a:extLst>
              <a:ext uri="{FF2B5EF4-FFF2-40B4-BE49-F238E27FC236}">
                <a16:creationId xmlns:a16="http://schemas.microsoft.com/office/drawing/2014/main" id="{19116316-0AC8-4BC2-E5D1-C58B489942B0}"/>
              </a:ext>
            </a:extLst>
          </p:cNvPr>
          <p:cNvSpPr txBox="1"/>
          <p:nvPr/>
        </p:nvSpPr>
        <p:spPr>
          <a:xfrm>
            <a:off x="942308" y="2700131"/>
            <a:ext cx="10420078"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ensures we do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not overburden the planet or deprive future generations of these resources, "meeting the needs of the present without compromising the ability of future generations to meet their own needs“,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without excessively using the remaining natural resources on our planet.</a:t>
            </a:r>
          </a:p>
        </p:txBody>
      </p:sp>
    </p:spTree>
    <p:extLst>
      <p:ext uri="{BB962C8B-B14F-4D97-AF65-F5344CB8AC3E}">
        <p14:creationId xmlns:p14="http://schemas.microsoft.com/office/powerpoint/2010/main" val="270928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A3522-97E3-24E9-0633-F00EFEBB9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6F1893-F0B1-68A9-6BD2-6767B87229F4}"/>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D7A926-D8D4-7C19-3D0E-78A9041129F5}"/>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66470DAA-CFEA-8A32-2707-AEDC2EE659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5DF249-894D-6194-A27F-D7DC654BAB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A73009-448E-3EA8-B489-7DC14F0FCA0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AA2439-CCC4-13BE-1D1F-BCE54BC94F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79FC93-037D-44C8-28F9-B1B0710040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E9DA7E-F530-3C68-728D-119B28103BD5}"/>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What Sustainable development</a:t>
            </a:r>
          </a:p>
        </p:txBody>
      </p:sp>
      <p:sp>
        <p:nvSpPr>
          <p:cNvPr id="9" name="TextBox 8">
            <a:extLst>
              <a:ext uri="{FF2B5EF4-FFF2-40B4-BE49-F238E27FC236}">
                <a16:creationId xmlns:a16="http://schemas.microsoft.com/office/drawing/2014/main" id="{9F35EAD8-5705-F7B2-EF96-4D8D4E40B0F9}"/>
              </a:ext>
            </a:extLst>
          </p:cNvPr>
          <p:cNvSpPr txBox="1"/>
          <p:nvPr/>
        </p:nvSpPr>
        <p:spPr>
          <a:xfrm>
            <a:off x="942308" y="2700131"/>
            <a:ext cx="10420078"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development that takes into account social and environmental dimensions alongside economic dimensions to ensure the optimal use of available resources to meet the needs of individuals while preserving the rights of future generations.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development that meets the needs of the present without compromising the ability of future generations to meet their own needs.</a:t>
            </a:r>
          </a:p>
        </p:txBody>
      </p:sp>
    </p:spTree>
    <p:extLst>
      <p:ext uri="{BB962C8B-B14F-4D97-AF65-F5344CB8AC3E}">
        <p14:creationId xmlns:p14="http://schemas.microsoft.com/office/powerpoint/2010/main" val="1360078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FCEC5-1BEC-255B-6329-F7B021A5C8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9D624F-ACBC-4FFC-91D5-E5E4AF58C68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ABCB02-588D-72D9-3B60-42FCC227211E}"/>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9A542B66-9738-8C45-8BB6-43514D9E17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F0EF9-B12D-9CE0-E13F-D21879A58A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99F345-6A35-309F-D90F-BFD803B2EC8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6BABD4-6456-C11B-2A1F-C83C7C872D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6EECC0-45D5-33A4-A644-6E0465C399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2314C3-8CFA-CFB4-54BF-D2DC5B39A88B}"/>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Dimensions of Sustainable development</a:t>
            </a:r>
          </a:p>
        </p:txBody>
      </p:sp>
      <p:sp>
        <p:nvSpPr>
          <p:cNvPr id="9" name="TextBox 8">
            <a:extLst>
              <a:ext uri="{FF2B5EF4-FFF2-40B4-BE49-F238E27FC236}">
                <a16:creationId xmlns:a16="http://schemas.microsoft.com/office/drawing/2014/main" id="{8DA1A4AD-625E-5624-22A6-C3270987ECE2}"/>
              </a:ext>
            </a:extLst>
          </p:cNvPr>
          <p:cNvSpPr txBox="1"/>
          <p:nvPr/>
        </p:nvSpPr>
        <p:spPr>
          <a:xfrm>
            <a:off x="942308" y="2700131"/>
            <a:ext cx="10420078" cy="2460738"/>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economic growth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economic dimension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social development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social dimension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protection of the environment and natural resource wealth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environmental dimension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75368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9E993-704D-4897-EBEC-D88E59C2AC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9F0712-C6E0-DD76-54D6-466EDEB4EE3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F9B400-A2E5-FA1A-667D-119434D267CF}"/>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D8740469-9D00-43A0-7C1B-ECF8CEB94F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C236D5-17A6-8D64-1A9A-45FDF6A9675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34B44E-CA13-4C3C-12FF-7CE219BC900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5C2D32-2053-C7BE-5870-AF90DF6157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F57A5F-15F8-A210-05AA-A640C80E79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C516B3-8E93-EE17-7936-E4123FD9B111}"/>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Objectives of Sustainable development (UNDP)</a:t>
            </a:r>
          </a:p>
        </p:txBody>
      </p:sp>
      <p:sp>
        <p:nvSpPr>
          <p:cNvPr id="9" name="TextBox 8">
            <a:extLst>
              <a:ext uri="{FF2B5EF4-FFF2-40B4-BE49-F238E27FC236}">
                <a16:creationId xmlns:a16="http://schemas.microsoft.com/office/drawing/2014/main" id="{266B852E-F43E-7E6B-3475-85EF7DADE21C}"/>
              </a:ext>
            </a:extLst>
          </p:cNvPr>
          <p:cNvSpPr txBox="1"/>
          <p:nvPr/>
        </p:nvSpPr>
        <p:spPr>
          <a:xfrm>
            <a:off x="942308" y="2361917"/>
            <a:ext cx="10420078" cy="37303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No Poverty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Zero Hunger</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Good Health and Well-being</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Quality Education</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Gender Equality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Clean Water and Sanitation</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Affordable and Clean Energy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Decent Work and Economic Growth</a:t>
            </a:r>
          </a:p>
        </p:txBody>
      </p:sp>
    </p:spTree>
    <p:extLst>
      <p:ext uri="{BB962C8B-B14F-4D97-AF65-F5344CB8AC3E}">
        <p14:creationId xmlns:p14="http://schemas.microsoft.com/office/powerpoint/2010/main" val="1442654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A2F70-24AD-689D-6408-2B868A57D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81D26-EE44-B11E-98BE-30FC1A68945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E2949-A2C3-A123-952C-D549114B5D5A}"/>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E8AEA44A-FF5F-62BB-5B56-BD1506582F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83E8A0-1646-E0DC-3A1C-B591045995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4D25C6-5AAB-45A9-2624-37DC0956795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0B922-AF83-97A2-A84F-60F3BC578A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685F92-793F-D969-04C6-423506A14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BA99526-A01A-4D56-3F80-F6965FB8DFFD}"/>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Objectives of Sustainable development (UNDP)</a:t>
            </a:r>
          </a:p>
        </p:txBody>
      </p:sp>
      <p:sp>
        <p:nvSpPr>
          <p:cNvPr id="9" name="TextBox 8">
            <a:extLst>
              <a:ext uri="{FF2B5EF4-FFF2-40B4-BE49-F238E27FC236}">
                <a16:creationId xmlns:a16="http://schemas.microsoft.com/office/drawing/2014/main" id="{5EB18B92-B697-AF6A-ACCB-8017E9F3DE48}"/>
              </a:ext>
            </a:extLst>
          </p:cNvPr>
          <p:cNvSpPr txBox="1"/>
          <p:nvPr/>
        </p:nvSpPr>
        <p:spPr>
          <a:xfrm>
            <a:off x="1043980" y="2567602"/>
            <a:ext cx="10420078"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Industry, Innovation and Infrastructure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Reduced Inequalities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Cities and Communities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Responsible Consumption and Production</a:t>
            </a:r>
          </a:p>
        </p:txBody>
      </p:sp>
      <p:sp>
        <p:nvSpPr>
          <p:cNvPr id="12" name="Content Placeholder 11">
            <a:extLst>
              <a:ext uri="{FF2B5EF4-FFF2-40B4-BE49-F238E27FC236}">
                <a16:creationId xmlns:a16="http://schemas.microsoft.com/office/drawing/2014/main" id="{3EF79E76-775C-C832-F7A8-7440CD51A3BA}"/>
              </a:ext>
            </a:extLst>
          </p:cNvPr>
          <p:cNvSpPr>
            <a:spLocks noGrp="1"/>
          </p:cNvSpPr>
          <p:nvPr>
            <p:ph sz="half" idx="2"/>
          </p:nvPr>
        </p:nvSpPr>
        <p:spPr>
          <a:xfrm>
            <a:off x="6518787" y="2637370"/>
            <a:ext cx="4395020" cy="2893276"/>
          </a:xfrm>
        </p:spPr>
        <p:txBody>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Climate Action</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Life Below Water</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Life on Land</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Peace, Justice and Strong Institutions</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Partnerships for the Goals</a:t>
            </a:r>
          </a:p>
          <a:p>
            <a:endParaRPr lang="en-US" dirty="0"/>
          </a:p>
        </p:txBody>
      </p:sp>
    </p:spTree>
    <p:extLst>
      <p:ext uri="{BB962C8B-B14F-4D97-AF65-F5344CB8AC3E}">
        <p14:creationId xmlns:p14="http://schemas.microsoft.com/office/powerpoint/2010/main" val="454519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21101-6F13-C14E-2247-E2408560C4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26DDB-AD54-2B45-8CB6-2DF7FEA8722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A01B0A-650F-4AE8-210B-DFE356CF7859}"/>
              </a:ext>
            </a:extLst>
          </p:cNvPr>
          <p:cNvSpPr txBox="1"/>
          <p:nvPr/>
        </p:nvSpPr>
        <p:spPr>
          <a:xfrm>
            <a:off x="2513149" y="1019069"/>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Development</a:t>
            </a:r>
          </a:p>
        </p:txBody>
      </p:sp>
      <p:sp>
        <p:nvSpPr>
          <p:cNvPr id="5" name="Rectangle 4">
            <a:extLst>
              <a:ext uri="{FF2B5EF4-FFF2-40B4-BE49-F238E27FC236}">
                <a16:creationId xmlns:a16="http://schemas.microsoft.com/office/drawing/2014/main" id="{1A4BA486-DFED-5458-E327-2803C25E57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0B6D09-7F61-539B-9415-6D2B48AC7E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C45054-A217-07DB-987A-A8D56987D20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E7D3466-978E-B11D-F453-6612A0224C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9C2786-FBD4-6E8B-7478-BEA388FA0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DC32337C-3B65-6AF9-6DAE-266A11C953F2}"/>
              </a:ext>
            </a:extLst>
          </p:cNvPr>
          <p:cNvPicPr>
            <a:picLocks noChangeAspect="1"/>
          </p:cNvPicPr>
          <p:nvPr/>
        </p:nvPicPr>
        <p:blipFill>
          <a:blip r:embed="rId3"/>
          <a:stretch>
            <a:fillRect/>
          </a:stretch>
        </p:blipFill>
        <p:spPr>
          <a:xfrm>
            <a:off x="3923071" y="1718725"/>
            <a:ext cx="4563704" cy="4196740"/>
          </a:xfrm>
          <a:prstGeom prst="rect">
            <a:avLst/>
          </a:prstGeom>
        </p:spPr>
      </p:pic>
    </p:spTree>
    <p:extLst>
      <p:ext uri="{BB962C8B-B14F-4D97-AF65-F5344CB8AC3E}">
        <p14:creationId xmlns:p14="http://schemas.microsoft.com/office/powerpoint/2010/main" val="37651557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A06F9-190E-3AC4-3DF7-01D7F6E1A4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3B7B6D-9899-A2A9-BC0C-75621C51519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C817F7-B01B-136D-B624-EDC0CC7FC3DA}"/>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Elements of Sustainable Finance: Environmental–Social–Governance (ESG)</a:t>
            </a:r>
          </a:p>
        </p:txBody>
      </p:sp>
      <p:sp>
        <p:nvSpPr>
          <p:cNvPr id="5" name="Rectangle 4">
            <a:extLst>
              <a:ext uri="{FF2B5EF4-FFF2-40B4-BE49-F238E27FC236}">
                <a16:creationId xmlns:a16="http://schemas.microsoft.com/office/drawing/2014/main" id="{25E97329-D131-2FBB-101C-920F7F4498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3D56F4-87C6-A351-4019-91F731F1D8E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9E07EA-ECE1-1C67-2EEE-43EE95DA2B0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61B7F6D-6DF9-DF73-098B-8B9B636A16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4C2D99-A3EB-38BF-3BBC-A7B9AD49C4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2C9D02B-DF0D-65EE-9760-4F586ED46417}"/>
              </a:ext>
            </a:extLst>
          </p:cNvPr>
          <p:cNvSpPr txBox="1"/>
          <p:nvPr/>
        </p:nvSpPr>
        <p:spPr>
          <a:xfrm>
            <a:off x="942308" y="2361917"/>
            <a:ext cx="10420078"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Environmental Element: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Factors related to the environment, such as climate change, gas and carbon emissions, air and water pollution, water scarcity, and global warming.</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Social Element: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Factors with a social impact, such as providing employment opportunities, improving working conditions (including health, safety, and workers' rights), and the impact on communities surrounding the relevant projects, etc.</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Governance Element: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Factors related to how the institution is managed, such as the independence and composition of the board of directors, shareholder rights, and transparency.</a:t>
            </a:r>
          </a:p>
        </p:txBody>
      </p:sp>
    </p:spTree>
    <p:extLst>
      <p:ext uri="{BB962C8B-B14F-4D97-AF65-F5344CB8AC3E}">
        <p14:creationId xmlns:p14="http://schemas.microsoft.com/office/powerpoint/2010/main" val="69471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723CD-A8C4-F749-BBFD-3A3E9C73EE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873C72-E2F2-5E6A-AB80-D31366B0734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00E3B5-5F5E-F25A-B15A-0F44B237E43F}"/>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Finance</a:t>
            </a:r>
          </a:p>
        </p:txBody>
      </p:sp>
      <p:sp>
        <p:nvSpPr>
          <p:cNvPr id="5" name="Rectangle 4">
            <a:extLst>
              <a:ext uri="{FF2B5EF4-FFF2-40B4-BE49-F238E27FC236}">
                <a16:creationId xmlns:a16="http://schemas.microsoft.com/office/drawing/2014/main" id="{E82AB8B2-21C7-15B6-E61E-1B0FF7F11B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B6B698-1099-0716-808C-5656D9E6C7D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10490E-DDD5-24DD-451F-6A2BED4208F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F0B635-A92A-8C15-3A27-DC38E5137D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D492DE-15E3-CAA4-8328-51805BD2B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7664FB5-DDB5-27CC-2954-EC54DEE6B2A0}"/>
              </a:ext>
            </a:extLst>
          </p:cNvPr>
          <p:cNvSpPr txBox="1"/>
          <p:nvPr/>
        </p:nvSpPr>
        <p:spPr>
          <a:xfrm>
            <a:off x="942308" y="2361917"/>
            <a:ext cx="10420078"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finance is the process of making investment decisions that consider environmental, social, and governance (ESG) factors alongside financial returns. It directs capital towards sustainable economic activities and projects that contribute to long-term social and environmental well-being, such as renewable energy and social impact initiatives.</a:t>
            </a:r>
          </a:p>
        </p:txBody>
      </p:sp>
    </p:spTree>
    <p:extLst>
      <p:ext uri="{BB962C8B-B14F-4D97-AF65-F5344CB8AC3E}">
        <p14:creationId xmlns:p14="http://schemas.microsoft.com/office/powerpoint/2010/main" val="32962123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5E9A5-E78E-47AD-C06E-2F92634252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60A3A3-EF92-6685-A82F-C6B94CA764A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FC72F7-416B-5DB3-96E6-EA1ADA99D837}"/>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Sustainable Finance</a:t>
            </a:r>
          </a:p>
        </p:txBody>
      </p:sp>
      <p:sp>
        <p:nvSpPr>
          <p:cNvPr id="5" name="Rectangle 4">
            <a:extLst>
              <a:ext uri="{FF2B5EF4-FFF2-40B4-BE49-F238E27FC236}">
                <a16:creationId xmlns:a16="http://schemas.microsoft.com/office/drawing/2014/main" id="{9EF8BA85-2B64-FCA3-3908-3EA54FD4CA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16BBAD-D6E6-018C-3F4E-4A9ACF1DD35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430600-3D62-D3D1-765B-8B37213AB5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B876451-C82B-46DD-61B0-90920B142D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C24FB7-C791-1D05-44D2-620C0800D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3BC2CC6-3CE6-EBFC-B97F-B5A9917C9542}"/>
              </a:ext>
            </a:extLst>
          </p:cNvPr>
          <p:cNvPicPr>
            <a:picLocks noChangeAspect="1"/>
          </p:cNvPicPr>
          <p:nvPr/>
        </p:nvPicPr>
        <p:blipFill>
          <a:blip r:embed="rId3"/>
          <a:stretch>
            <a:fillRect/>
          </a:stretch>
        </p:blipFill>
        <p:spPr>
          <a:xfrm>
            <a:off x="2795050" y="2101396"/>
            <a:ext cx="6601900" cy="3486829"/>
          </a:xfrm>
          <a:prstGeom prst="rect">
            <a:avLst/>
          </a:prstGeom>
        </p:spPr>
      </p:pic>
    </p:spTree>
    <p:extLst>
      <p:ext uri="{BB962C8B-B14F-4D97-AF65-F5344CB8AC3E}">
        <p14:creationId xmlns:p14="http://schemas.microsoft.com/office/powerpoint/2010/main" val="467178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3A62-45F4-DEF0-9298-7E6608851E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5C5E1-9E3D-FD66-AAF9-B3C46BA3C797}"/>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13189F-DC2E-D14D-E540-DB90F03BA4E5}"/>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banks in Sustainable Finance</a:t>
            </a:r>
          </a:p>
        </p:txBody>
      </p:sp>
      <p:sp>
        <p:nvSpPr>
          <p:cNvPr id="5" name="Rectangle 4">
            <a:extLst>
              <a:ext uri="{FF2B5EF4-FFF2-40B4-BE49-F238E27FC236}">
                <a16:creationId xmlns:a16="http://schemas.microsoft.com/office/drawing/2014/main" id="{B4D8341A-EB10-58DD-1817-1AE1C6EAD3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0191E7-E2E1-8A7F-9161-F22B238483D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EE2CF1-C34D-39BC-212F-C260F9A8200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B7D1575-6ABE-73C0-34A8-4B9DFC28C4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F4390E-1340-9D67-15A3-341FC7104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2265A69-2FEB-8F4B-5B26-11B06718F044}"/>
              </a:ext>
            </a:extLst>
          </p:cNvPr>
          <p:cNvSpPr txBox="1"/>
          <p:nvPr/>
        </p:nvSpPr>
        <p:spPr>
          <a:xfrm>
            <a:off x="942308" y="2268636"/>
            <a:ext cx="10420078" cy="37303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Banks act as crucial catalysts in sustainable finance by directing capital toward environmentally and socially responsible projects, such as renewable energy, clean technology, and social infrastructure.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They achieve this by offering sustainable financial products like green loans and bonds, integrating ESG criteria into risk management and investment strategies, and financing supply chains to support sustainable practices. By doing so, they influence business practices, drive innovation, and help achieve long-term environmental and social goals while managing their own financial stability.</a:t>
            </a:r>
          </a:p>
        </p:txBody>
      </p:sp>
    </p:spTree>
    <p:extLst>
      <p:ext uri="{BB962C8B-B14F-4D97-AF65-F5344CB8AC3E}">
        <p14:creationId xmlns:p14="http://schemas.microsoft.com/office/powerpoint/2010/main" val="12706655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057C8-DBFA-167A-F3B0-A2211E6DBC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7B7136-F31B-5E5E-25AB-838DD579E5C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DCA75D-C7D7-5682-308D-7CCE7B3E8F82}"/>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Role of banks in Sustainable Finance</a:t>
            </a:r>
          </a:p>
        </p:txBody>
      </p:sp>
      <p:sp>
        <p:nvSpPr>
          <p:cNvPr id="5" name="Rectangle 4">
            <a:extLst>
              <a:ext uri="{FF2B5EF4-FFF2-40B4-BE49-F238E27FC236}">
                <a16:creationId xmlns:a16="http://schemas.microsoft.com/office/drawing/2014/main" id="{647AC1B9-DB45-14DC-A24F-66BB346D50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82E806-0F47-9883-01AD-F49F751582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CC904A-970C-3BE6-9F48-4BF47E896BF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6354E1-3D38-B117-F163-51BC5A4EB1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99ADF2-3E71-DBB8-DE7D-2B9921C76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79DC298-3C74-D3B0-7FA0-E64FDA7BCFC9}"/>
              </a:ext>
            </a:extLst>
          </p:cNvPr>
          <p:cNvPicPr>
            <a:picLocks noChangeAspect="1"/>
          </p:cNvPicPr>
          <p:nvPr/>
        </p:nvPicPr>
        <p:blipFill>
          <a:blip r:embed="rId3"/>
          <a:stretch>
            <a:fillRect/>
          </a:stretch>
        </p:blipFill>
        <p:spPr>
          <a:xfrm>
            <a:off x="2420786" y="1941107"/>
            <a:ext cx="7681875" cy="3730882"/>
          </a:xfrm>
          <a:prstGeom prst="rect">
            <a:avLst/>
          </a:prstGeom>
        </p:spPr>
      </p:pic>
    </p:spTree>
    <p:extLst>
      <p:ext uri="{BB962C8B-B14F-4D97-AF65-F5344CB8AC3E}">
        <p14:creationId xmlns:p14="http://schemas.microsoft.com/office/powerpoint/2010/main" val="381726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D22A5-82D6-2262-7CF0-1133803134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702A4F-FD2B-033C-40AD-927E8B967B0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EFB5C2-BC0E-C2AD-35C6-AE487D46432A}"/>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Green Financing</a:t>
            </a:r>
          </a:p>
        </p:txBody>
      </p:sp>
      <p:sp>
        <p:nvSpPr>
          <p:cNvPr id="5" name="Rectangle 4">
            <a:extLst>
              <a:ext uri="{FF2B5EF4-FFF2-40B4-BE49-F238E27FC236}">
                <a16:creationId xmlns:a16="http://schemas.microsoft.com/office/drawing/2014/main" id="{45149CB8-6C76-7879-E804-AD213C1452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63C511-23A8-5D61-B3A7-B6D4E389B7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133509-33F5-5983-CA2C-0CE03774AA2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775DEE-E163-EA75-805D-75806DCB92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6E4BDF-015C-65A0-F040-B589A63A5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AC6A193-CDBD-AF6D-D97A-04E1C84A364E}"/>
              </a:ext>
            </a:extLst>
          </p:cNvPr>
          <p:cNvSpPr txBox="1"/>
          <p:nvPr/>
        </p:nvSpPr>
        <p:spPr>
          <a:xfrm>
            <a:off x="942307" y="2361917"/>
            <a:ext cx="5664969" cy="28069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finance and sustainable finance are types of financial activities that support the transition to a low-carbon, sustainable economy while addressing global challenges we face today, such as climate change and emerging environmental and sustainability risks. </a:t>
            </a:r>
          </a:p>
        </p:txBody>
      </p:sp>
      <p:pic>
        <p:nvPicPr>
          <p:cNvPr id="8" name="Picture 7">
            <a:extLst>
              <a:ext uri="{FF2B5EF4-FFF2-40B4-BE49-F238E27FC236}">
                <a16:creationId xmlns:a16="http://schemas.microsoft.com/office/drawing/2014/main" id="{D7FE6DD9-A8B6-5555-AD7C-C7CB1D2D51ED}"/>
              </a:ext>
            </a:extLst>
          </p:cNvPr>
          <p:cNvPicPr>
            <a:picLocks noChangeAspect="1"/>
          </p:cNvPicPr>
          <p:nvPr/>
        </p:nvPicPr>
        <p:blipFill>
          <a:blip r:embed="rId3"/>
          <a:stretch>
            <a:fillRect/>
          </a:stretch>
        </p:blipFill>
        <p:spPr>
          <a:xfrm>
            <a:off x="6916993" y="1828938"/>
            <a:ext cx="4004629" cy="4029934"/>
          </a:xfrm>
          <a:prstGeom prst="rect">
            <a:avLst/>
          </a:prstGeom>
        </p:spPr>
      </p:pic>
    </p:spTree>
    <p:extLst>
      <p:ext uri="{BB962C8B-B14F-4D97-AF65-F5344CB8AC3E}">
        <p14:creationId xmlns:p14="http://schemas.microsoft.com/office/powerpoint/2010/main" val="1233244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3BAE3-482C-055C-54AB-C09D12A906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EC0C77-571B-6685-E0FD-10B2A200B34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F0B190-6131-2BE0-0912-F8F2638FC360}"/>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Green Financing</a:t>
            </a:r>
          </a:p>
        </p:txBody>
      </p:sp>
      <p:sp>
        <p:nvSpPr>
          <p:cNvPr id="5" name="Rectangle 4">
            <a:extLst>
              <a:ext uri="{FF2B5EF4-FFF2-40B4-BE49-F238E27FC236}">
                <a16:creationId xmlns:a16="http://schemas.microsoft.com/office/drawing/2014/main" id="{4BB3D7AD-3308-359C-EEFC-B571662E7C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2C6475-1495-0CD7-D9B9-76FFB99252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9DF3C6-2C90-798B-986C-76DC025606C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50F51FA-D9F0-071C-48B4-2EAAED54B2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E467AF-5262-B8C6-071D-1779C11503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0B62D41-5E33-278E-6711-245A5DB6DBC9}"/>
              </a:ext>
            </a:extLst>
          </p:cNvPr>
          <p:cNvSpPr txBox="1"/>
          <p:nvPr/>
        </p:nvSpPr>
        <p:spPr>
          <a:xfrm>
            <a:off x="942307" y="2361917"/>
            <a:ext cx="10340209"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finance involves financing projects and initiatives that have positive environmental impacts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such as reducing greenhouse gas emissions and promoting renewable energy.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On the other hand,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finance integrates environmental, social, and governance (ESG) factors into investment decisions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to promote long-term economic growth, social outcomes, and environmental sustainability.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Both green finance and sustainable finance aim to drive positive change by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mobilizing capital towards activities that promote sustainability and reduce negative environmental impacts. </a:t>
            </a:r>
          </a:p>
        </p:txBody>
      </p:sp>
    </p:spTree>
    <p:extLst>
      <p:ext uri="{BB962C8B-B14F-4D97-AF65-F5344CB8AC3E}">
        <p14:creationId xmlns:p14="http://schemas.microsoft.com/office/powerpoint/2010/main" val="2350244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18E59-6BF8-DAAC-0BE1-1EC934089E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1927FB-A6D5-3FF8-CD40-F90980AC4F7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CAC05-B0E1-BA09-1CEC-B53115A7C416}"/>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161D041A-B8F8-0A2D-312C-71B80460B1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41A494-14E6-694D-1E7C-8F38F2EFC3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4947F2-E51C-DC22-94E3-42D20A68E17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5498C0-068F-5A73-999F-021DC00805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E6B983-D408-30B6-7970-6A4049CCD2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1B1517A-4700-233F-3F3C-EA604556E456}"/>
              </a:ext>
            </a:extLst>
          </p:cNvPr>
          <p:cNvSpPr txBox="1"/>
          <p:nvPr/>
        </p:nvSpPr>
        <p:spPr>
          <a:xfrm>
            <a:off x="942307" y="2361917"/>
            <a:ext cx="10340209" cy="3076291"/>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Renewable energy and energy efficiency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Pollution prevention and control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Biodiversity conservation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Circular economy initiatives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use of natural resources and land </a:t>
            </a:r>
          </a:p>
        </p:txBody>
      </p:sp>
    </p:spTree>
    <p:extLst>
      <p:ext uri="{BB962C8B-B14F-4D97-AF65-F5344CB8AC3E}">
        <p14:creationId xmlns:p14="http://schemas.microsoft.com/office/powerpoint/2010/main" val="12085250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66856-A862-C3D8-A8EE-A7C2E4203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4D6247-FA76-0CE4-A418-93AEE4C04B2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C917B3-8BAC-EA73-C886-8C89C3CCB8A5}"/>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5C832B08-B481-EFB8-29F4-150ABC1A7D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69C14-44A6-DBBD-62D3-93C2571112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6996D4-4BEF-7F2A-E31F-81224818F00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F230AE9-E98C-A5A3-524A-72692DD00F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42FA5E-3333-3C80-AA4E-E4D34DD988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3CBFA46-77A5-5D11-2A14-E226559576A5}"/>
              </a:ext>
            </a:extLst>
          </p:cNvPr>
          <p:cNvSpPr txBox="1"/>
          <p:nvPr/>
        </p:nvSpPr>
        <p:spPr>
          <a:xfrm>
            <a:off x="942307" y="2361917"/>
            <a:ext cx="10428699" cy="3076291"/>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Renewable energy and energy efficiency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financing is a pivotal mechanism that directs capital towards projects supporting renewable energy development and energy efficiency improvements to foster a sustainable, low-carbon economy. This financial flow, which includes instruments like green bonds and green loans, helps bridge the significant investment gap needed for the global energy transition. </a:t>
            </a:r>
          </a:p>
        </p:txBody>
      </p:sp>
    </p:spTree>
    <p:extLst>
      <p:ext uri="{BB962C8B-B14F-4D97-AF65-F5344CB8AC3E}">
        <p14:creationId xmlns:p14="http://schemas.microsoft.com/office/powerpoint/2010/main" val="27548997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6FB9F-A341-9291-05BA-4F93F7A482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C4200-9ECF-0F23-342F-F007E328708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B29FEEA-9DF0-BE43-AD50-2174B72705BD}"/>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9545C6F4-137C-6CFD-D2A4-96DD7909A4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58A5C-F709-E11A-3D0A-2A7307D349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BAC5F9-1406-1AA1-BD6F-7CED9B0DA0D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E7EF10-A372-ABC4-DFCF-659019ECFF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B17A4A-6798-BA1E-1033-43B30158D6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5772A103-7590-9507-5E6D-19952A84A67A}"/>
              </a:ext>
            </a:extLst>
          </p:cNvPr>
          <p:cNvPicPr>
            <a:picLocks noChangeAspect="1"/>
          </p:cNvPicPr>
          <p:nvPr/>
        </p:nvPicPr>
        <p:blipFill>
          <a:blip r:embed="rId3"/>
          <a:stretch>
            <a:fillRect/>
          </a:stretch>
        </p:blipFill>
        <p:spPr>
          <a:xfrm>
            <a:off x="2468186" y="1728855"/>
            <a:ext cx="8571424" cy="4201246"/>
          </a:xfrm>
          <a:prstGeom prst="rect">
            <a:avLst/>
          </a:prstGeom>
        </p:spPr>
      </p:pic>
    </p:spTree>
    <p:extLst>
      <p:ext uri="{BB962C8B-B14F-4D97-AF65-F5344CB8AC3E}">
        <p14:creationId xmlns:p14="http://schemas.microsoft.com/office/powerpoint/2010/main" val="2439198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61182-CB3A-C29C-37EA-92DE102BD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7E92B0-5766-0A62-8A86-992B2827E75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4FE37F6-5FBB-90E1-F83E-CD5C40FDABD2}"/>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F844D973-BA79-9C78-4150-3A7ED856DB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83A0FE-1923-0EB2-6D0C-94E9EAFD25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04FF4A-00B6-F8CF-F2F1-F07B4724F2E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EACB301-C049-489F-1FEE-5A2B5B7ED4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616432-A5C6-117F-81EE-C84FE9DAE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9A3737C-874E-D6FF-42BD-7AA672E7EE2D}"/>
              </a:ext>
            </a:extLst>
          </p:cNvPr>
          <p:cNvSpPr txBox="1"/>
          <p:nvPr/>
        </p:nvSpPr>
        <p:spPr>
          <a:xfrm>
            <a:off x="942307" y="2361917"/>
            <a:ext cx="10428699" cy="3076291"/>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Pollution prevention and control</a:t>
            </a:r>
          </a:p>
          <a:p>
            <a:pPr marR="0" lvl="0" algn="just" defTabSz="914400" eaLnBrk="1" fontAlgn="auto" latinLnBrk="0" hangingPunct="1">
              <a:lnSpc>
                <a:spcPct val="200000"/>
              </a:lnSpc>
              <a:spcBef>
                <a:spcPts val="0"/>
              </a:spcBef>
              <a:spcAft>
                <a:spcPts val="0"/>
              </a:spcAft>
              <a:buClrTx/>
              <a:buSzTx/>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financing is a key mechanism for driving pollution prevention and control by redirecting capital towards environmentally friendly projects and away from highly polluting industries. It achieves this through a combination of market-based incentives, financial instruments, and regulatory frameworks. </a:t>
            </a:r>
          </a:p>
        </p:txBody>
      </p:sp>
    </p:spTree>
    <p:extLst>
      <p:ext uri="{BB962C8B-B14F-4D97-AF65-F5344CB8AC3E}">
        <p14:creationId xmlns:p14="http://schemas.microsoft.com/office/powerpoint/2010/main" val="2184400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D0E68-1381-4F87-648F-2471A8D06C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9B3896-E5FD-6D00-B3FD-993B6A6B85D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0E086F-142C-6090-9F09-83D06828DD9A}"/>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7C4CAE83-8B85-B033-36F6-A4C563BBD7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EED8E5-42C1-A44D-3010-B6671BB7CF1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B34BA1-EB32-C1AD-A441-526D82A78A9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E0B77F-D264-75D7-6EB5-ACFF15B784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35FDE0-576E-1DC3-4661-BE78A8AF1E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BB6E2AA-1594-223D-1D84-E561893973B5}"/>
              </a:ext>
            </a:extLst>
          </p:cNvPr>
          <p:cNvSpPr txBox="1"/>
          <p:nvPr/>
        </p:nvSpPr>
        <p:spPr>
          <a:xfrm>
            <a:off x="942307" y="2361917"/>
            <a:ext cx="10428699" cy="3076291"/>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Pollution prevention and control</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Financial Constraints on Polluters: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Financial institutions, guided by green credit policies, impose stricter loan conditions, higher interest rates, or outright "vetoes" on financing for highly polluting and energy-intensive enterprises. This increases their operational and financing costs, forcing them to adopt cleaner practices or exit the market.</a:t>
            </a:r>
          </a:p>
        </p:txBody>
      </p:sp>
    </p:spTree>
    <p:extLst>
      <p:ext uri="{BB962C8B-B14F-4D97-AF65-F5344CB8AC3E}">
        <p14:creationId xmlns:p14="http://schemas.microsoft.com/office/powerpoint/2010/main" val="1304060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94062-7BC5-7533-882C-B36F67D4D0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FAA719-54CE-DB82-BC97-7D3FC228A67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E6AD8A-9CF0-2D93-95B6-1C629B090FD2}"/>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4757B2AB-B284-C1CD-62F3-1C5CCBB55D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5D8750-F008-2495-7E94-2174CC80D1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D6CDF2-8CF3-E1E1-648B-478B663D38C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62DECB-6784-6140-5081-9471DB9C2D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35F878-D03C-4788-7973-ED0DE03F9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EBF5316-B3A3-5622-0892-CACC9FFBD99A}"/>
              </a:ext>
            </a:extLst>
          </p:cNvPr>
          <p:cNvSpPr txBox="1"/>
          <p:nvPr/>
        </p:nvSpPr>
        <p:spPr>
          <a:xfrm>
            <a:off x="942307" y="2361917"/>
            <a:ext cx="10428699" cy="1845185"/>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Pollution prevention and control</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Incentivizing Green Investment: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finance provides low-cost, long-term capital, subsidies, and risk compensation for green projects, making them more financially attractive. </a:t>
            </a:r>
          </a:p>
        </p:txBody>
      </p:sp>
    </p:spTree>
    <p:extLst>
      <p:ext uri="{BB962C8B-B14F-4D97-AF65-F5344CB8AC3E}">
        <p14:creationId xmlns:p14="http://schemas.microsoft.com/office/powerpoint/2010/main" val="1322512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37E5D-075D-BA95-FF1C-EFE3C28087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566EE1-AA25-5B3E-571C-D39C58936F6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9DA9A7-C4C3-DBD3-0A78-582711384647}"/>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5A4E2D32-1D5F-79D2-D692-C5D944BE96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A71C42-9845-498F-AC23-509854A5B9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7F457A-84D7-B470-9A16-F338AF44416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FF37AF-B4C3-87D3-B665-85F70D2913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95BD38-3E37-BC7B-4EA2-29ED29CBA4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D271BDA-10C7-2D90-EE84-3F90CB53CEC4}"/>
              </a:ext>
            </a:extLst>
          </p:cNvPr>
          <p:cNvPicPr>
            <a:picLocks noChangeAspect="1"/>
          </p:cNvPicPr>
          <p:nvPr/>
        </p:nvPicPr>
        <p:blipFill>
          <a:blip r:embed="rId3"/>
          <a:stretch>
            <a:fillRect/>
          </a:stretch>
        </p:blipFill>
        <p:spPr>
          <a:xfrm>
            <a:off x="3451123" y="1715863"/>
            <a:ext cx="5998445" cy="4253157"/>
          </a:xfrm>
          <a:prstGeom prst="rect">
            <a:avLst/>
          </a:prstGeom>
        </p:spPr>
      </p:pic>
    </p:spTree>
    <p:extLst>
      <p:ext uri="{BB962C8B-B14F-4D97-AF65-F5344CB8AC3E}">
        <p14:creationId xmlns:p14="http://schemas.microsoft.com/office/powerpoint/2010/main" val="1601967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6C275-2D6E-7C1C-3249-D387D2661D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971BD1-343A-33B2-483F-F6B446D12DA4}"/>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E53056-EF34-1CF6-17FE-9F1719FF0ED7}"/>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1A5E65E9-3036-CE2F-9B7A-DA80EDA1F4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622321-C064-53F8-5452-42BEB65C0DE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82490F-3FAC-0A82-1C48-53607460DC0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D1E8D85-538A-5D86-2E42-9DB9EDA1AF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E61A44-6C28-E52E-D930-000682E2A9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2E2E6FF-4A43-F1B0-A1D0-A0C8B9FFB977}"/>
              </a:ext>
            </a:extLst>
          </p:cNvPr>
          <p:cNvSpPr txBox="1"/>
          <p:nvPr/>
        </p:nvSpPr>
        <p:spPr>
          <a:xfrm>
            <a:off x="942307" y="2361917"/>
            <a:ext cx="10428699" cy="3076291"/>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Biodiversity conservation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financing is a crucial mechanism for funding biodiversity conservation, yet current investment levels are insufficient to bridge the substantial annual financing gap, estimated at over $700 billion. It works by directing capital towards nature-positive projects and away from harmful activities, using a range of instruments and policies. </a:t>
            </a:r>
          </a:p>
        </p:txBody>
      </p:sp>
    </p:spTree>
    <p:extLst>
      <p:ext uri="{BB962C8B-B14F-4D97-AF65-F5344CB8AC3E}">
        <p14:creationId xmlns:p14="http://schemas.microsoft.com/office/powerpoint/2010/main" val="1509415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C3468-2227-076A-AAB8-BDAC9ACBD9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984E6B-DA50-493F-6A8E-56005FE3B24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99A907-5153-6021-DF6C-B4367EB37B2E}"/>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977084CF-71BF-25E7-7E5A-981EB1B4C2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99EB60-3F07-8FA5-AB58-4CA5193515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2CBF90-F6DC-4F5C-C9D0-539B9285840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E9710A-3E65-E213-9B1C-F25A5126B3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64894C-944D-F4F1-78FC-A39DCF76AD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06A0090-94EF-6E1E-FC90-E0325735FB09}"/>
              </a:ext>
            </a:extLst>
          </p:cNvPr>
          <p:cNvPicPr>
            <a:picLocks noChangeAspect="1"/>
          </p:cNvPicPr>
          <p:nvPr/>
        </p:nvPicPr>
        <p:blipFill>
          <a:blip r:embed="rId3"/>
          <a:stretch>
            <a:fillRect/>
          </a:stretch>
        </p:blipFill>
        <p:spPr>
          <a:xfrm>
            <a:off x="3644415" y="1703082"/>
            <a:ext cx="5620210" cy="4231774"/>
          </a:xfrm>
          <a:prstGeom prst="rect">
            <a:avLst/>
          </a:prstGeom>
        </p:spPr>
      </p:pic>
    </p:spTree>
    <p:extLst>
      <p:ext uri="{BB962C8B-B14F-4D97-AF65-F5344CB8AC3E}">
        <p14:creationId xmlns:p14="http://schemas.microsoft.com/office/powerpoint/2010/main" val="2211962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63758-6DF0-EFA2-7FCF-4E98844154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B05506-F5BD-7D7A-99D3-CF9D2F0D6F2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B62F74-1712-0CCD-4E4A-F76869552BD8}"/>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3A73F3BB-8A60-955E-5E0B-BE60DE548F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FE3ECC-732C-8E1C-3B8E-513C61E566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6318E3-6BE4-3A7B-F83A-315A7BA481B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4EEEEC-31AA-ECC9-7DDB-4A60FB6C12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ED13089-1616-3951-81FB-8DDE3AEF6D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468812C-5778-467B-59F6-160B2159B689}"/>
              </a:ext>
            </a:extLst>
          </p:cNvPr>
          <p:cNvSpPr txBox="1"/>
          <p:nvPr/>
        </p:nvSpPr>
        <p:spPr>
          <a:xfrm>
            <a:off x="942307" y="2361917"/>
            <a:ext cx="10428699" cy="3076291"/>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Circular economy initiatives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financing significantly promotes the circular economy (CE) through various initiatives, including targeted financial products, supportive policies, and investments in innovative business models. These efforts aim to shift from a linear "take-make-waste" model to a restorative system that eliminates waste and keeps resources in use for longer.  </a:t>
            </a:r>
          </a:p>
        </p:txBody>
      </p:sp>
    </p:spTree>
    <p:extLst>
      <p:ext uri="{BB962C8B-B14F-4D97-AF65-F5344CB8AC3E}">
        <p14:creationId xmlns:p14="http://schemas.microsoft.com/office/powerpoint/2010/main" val="26503466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B74EC-FE3F-5A82-07C1-2D9AC234FD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D6ED4E-4595-FDDC-920C-95A7C169603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0EAB96-C859-F931-F2E0-09CAD7E1AEF7}"/>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971053C9-4CDC-31DA-FF54-6DBEE46CF7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96FE0A-2D27-8C72-4A46-71311DF2E5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A739C1-C05C-82F0-375C-62D4CBB73E4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29E52A-8D45-DCF5-E3A2-036B3073DD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DEB911-3A85-891B-CC52-9197C2963A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85B6A0C-3FB1-EF85-61E1-302689C93705}"/>
              </a:ext>
            </a:extLst>
          </p:cNvPr>
          <p:cNvPicPr>
            <a:picLocks noChangeAspect="1"/>
          </p:cNvPicPr>
          <p:nvPr/>
        </p:nvPicPr>
        <p:blipFill>
          <a:blip r:embed="rId3"/>
          <a:stretch>
            <a:fillRect/>
          </a:stretch>
        </p:blipFill>
        <p:spPr>
          <a:xfrm>
            <a:off x="2556847" y="1705403"/>
            <a:ext cx="7486650" cy="4248150"/>
          </a:xfrm>
          <a:prstGeom prst="rect">
            <a:avLst/>
          </a:prstGeom>
        </p:spPr>
      </p:pic>
    </p:spTree>
    <p:extLst>
      <p:ext uri="{BB962C8B-B14F-4D97-AF65-F5344CB8AC3E}">
        <p14:creationId xmlns:p14="http://schemas.microsoft.com/office/powerpoint/2010/main" val="529318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BDFEE-87BF-1D85-E12A-D2002FF78F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3CE1B7-9443-8FC3-32DD-9E3EABA7096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B451CE-B2E2-E307-D45F-0B788152516F}"/>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Examples of green finance initiatives</a:t>
            </a:r>
          </a:p>
        </p:txBody>
      </p:sp>
      <p:sp>
        <p:nvSpPr>
          <p:cNvPr id="5" name="Rectangle 4">
            <a:extLst>
              <a:ext uri="{FF2B5EF4-FFF2-40B4-BE49-F238E27FC236}">
                <a16:creationId xmlns:a16="http://schemas.microsoft.com/office/drawing/2014/main" id="{DDCD4AA7-73C5-0F96-27B8-BD413C0B93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BCC5FD-97D4-D410-7D15-8606326476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A08211-2292-86F2-29E4-0DB4A17AA01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C4643B-F096-945C-1952-DA61F0D195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BB1770-C40C-1745-2756-38E08E7A2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5AE38DD-74AE-E68B-8EBE-C10CCFB19111}"/>
              </a:ext>
            </a:extLst>
          </p:cNvPr>
          <p:cNvSpPr txBox="1"/>
          <p:nvPr/>
        </p:nvSpPr>
        <p:spPr>
          <a:xfrm>
            <a:off x="942307" y="2361917"/>
            <a:ext cx="10428699" cy="2460738"/>
          </a:xfrm>
          <a:prstGeom prst="rect">
            <a:avLst/>
          </a:prstGeom>
          <a:noFill/>
        </p:spPr>
        <p:txBody>
          <a:bodyPr wrap="square">
            <a:spAutoFit/>
          </a:bodyPr>
          <a:lstStyle/>
          <a:p>
            <a:pPr marR="0" lvl="0" algn="just" defTabSz="914400" eaLnBrk="1" fontAlgn="auto" latinLnBrk="0" hangingPunct="1">
              <a:lnSpc>
                <a:spcPct val="20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Sustainable use of natural resources and land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Green financing promotes the sustainable use of natural resources and land by channeling capital towards environmentally friendly projects, integrating environmental risks into financial decisions, and incentivizing the adoption of sustainable practices and technologies. </a:t>
            </a:r>
          </a:p>
        </p:txBody>
      </p:sp>
    </p:spTree>
    <p:extLst>
      <p:ext uri="{BB962C8B-B14F-4D97-AF65-F5344CB8AC3E}">
        <p14:creationId xmlns:p14="http://schemas.microsoft.com/office/powerpoint/2010/main" val="510341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426BF-EB3C-5EA7-1E3A-B0C184E835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A652FD-73D4-E0EA-40EB-F139E4643C5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0F9F47-0A84-ED8C-6BE2-4B2F4ED22128}"/>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Importance of Sustainable Finance - At the Central Bank Level</a:t>
            </a:r>
          </a:p>
        </p:txBody>
      </p:sp>
      <p:sp>
        <p:nvSpPr>
          <p:cNvPr id="5" name="Rectangle 4">
            <a:extLst>
              <a:ext uri="{FF2B5EF4-FFF2-40B4-BE49-F238E27FC236}">
                <a16:creationId xmlns:a16="http://schemas.microsoft.com/office/drawing/2014/main" id="{0193F74C-353B-414F-A294-E4984A3689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8792A7-3B91-1581-C09A-30C7604C8A2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5988EC-4B03-B7D8-38D6-89EC068C1AD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715D86-4185-1496-F26C-B81A359164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B744D3-6A33-EDB4-507E-BDA27673E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137AF6B-37CE-F911-F9B1-5A9CB85ADB70}"/>
              </a:ext>
            </a:extLst>
          </p:cNvPr>
          <p:cNvSpPr txBox="1"/>
          <p:nvPr/>
        </p:nvSpPr>
        <p:spPr>
          <a:xfrm>
            <a:off x="942308" y="2361917"/>
            <a:ext cx="10420078"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Supporting financial and banking stability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by integrating environmental, social, and governance (ESG) elements, which has had a positive impact on corporate performance and risk reduction. Consequently, this provides financing for those companies at a lower risk level, positively reflecting on the stability of the financial system.</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Enhancing investment opportunities and injecting foreign currency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by attracting a new segment of investors targeting sustainable finance, in addition to direct foreign investment in the banking sector and the national economy.</a:t>
            </a:r>
          </a:p>
        </p:txBody>
      </p:sp>
    </p:spTree>
    <p:extLst>
      <p:ext uri="{BB962C8B-B14F-4D97-AF65-F5344CB8AC3E}">
        <p14:creationId xmlns:p14="http://schemas.microsoft.com/office/powerpoint/2010/main" val="967323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75CE2-6700-ECA7-40CF-2F0DC70569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D1E570-6B5B-AC67-415A-7EB727A88E3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3499E3-55D1-6EBC-31C7-0B6BC6F8393E}"/>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Importance of Sustainable Finance - At the Central Bank Level</a:t>
            </a:r>
          </a:p>
        </p:txBody>
      </p:sp>
      <p:sp>
        <p:nvSpPr>
          <p:cNvPr id="5" name="Rectangle 4">
            <a:extLst>
              <a:ext uri="{FF2B5EF4-FFF2-40B4-BE49-F238E27FC236}">
                <a16:creationId xmlns:a16="http://schemas.microsoft.com/office/drawing/2014/main" id="{B69EA19E-2AAB-B088-8C29-9ED3539642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625734-E20C-6D14-F718-A9C05E67DF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286130-A19C-5A89-9B90-0C322092E07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726B32D-84D8-EFF0-7C99-C2A2CEDDD4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3113D3-D7B1-8484-AA7E-7B320314C7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66D2A23-E75B-2B1B-DC38-558F8CE4315B}"/>
              </a:ext>
            </a:extLst>
          </p:cNvPr>
          <p:cNvSpPr txBox="1"/>
          <p:nvPr/>
        </p:nvSpPr>
        <p:spPr>
          <a:xfrm>
            <a:off x="942308" y="2361917"/>
            <a:ext cx="10420078"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Promoting the issuance of green bonds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amid the increasing spread of environmental and social investment.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The potential to establish green banks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which are a type of specialized bank that helps secure low-cost capital financing for clean and renewable energy projects and projects generally aimed at improving environmental quality with suitable terms and conditions.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Supporting the state's efforts in achieving the Sustainable Development Goals (SDGs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which sustainable finance directly contributes to.</a:t>
            </a:r>
          </a:p>
        </p:txBody>
      </p:sp>
    </p:spTree>
    <p:extLst>
      <p:ext uri="{BB962C8B-B14F-4D97-AF65-F5344CB8AC3E}">
        <p14:creationId xmlns:p14="http://schemas.microsoft.com/office/powerpoint/2010/main" val="2095035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A3B6F-C674-10E2-856E-B17CF3B64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75950-B093-4D35-F434-C8B3C938AE7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E4F633-C3D1-92CD-78F6-C4357FCAF19A}"/>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Importance of Sustainable Finance - At the Central Bank Level</a:t>
            </a:r>
          </a:p>
        </p:txBody>
      </p:sp>
      <p:sp>
        <p:nvSpPr>
          <p:cNvPr id="5" name="Rectangle 4">
            <a:extLst>
              <a:ext uri="{FF2B5EF4-FFF2-40B4-BE49-F238E27FC236}">
                <a16:creationId xmlns:a16="http://schemas.microsoft.com/office/drawing/2014/main" id="{A517E883-00FB-3FA6-0311-0F8AFF9118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7E00D9-3DD4-55B4-6451-99CE1F18E2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4ADEF7-1026-BEDF-D336-656D77037FD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772A7A5-C00A-3D72-BCF9-DC620B8CAA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8989F0-A98D-ECE4-664A-1F43D86927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553A7D2-138F-0426-1E8B-49E4457F27C5}"/>
              </a:ext>
            </a:extLst>
          </p:cNvPr>
          <p:cNvSpPr txBox="1"/>
          <p:nvPr/>
        </p:nvSpPr>
        <p:spPr>
          <a:xfrm>
            <a:off x="942308" y="2361917"/>
            <a:ext cx="10420078"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Offering new and innovative financial solutions and banking products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and opening new fields and markets for financing, which contributes to achieving more profits.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Adopting sustainable finance concepts reduces the chances of default</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thus preserving the quality of the bank's portfolio.</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Positively contributing to community development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and preserving the surrounding environment, and improving the banks' reputation locally and internationally.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Reducing environmental and social risks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0166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9CEA2-CA16-4599-F4DB-868A114454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AA1A4D-0DA2-1AF6-9AC7-E5D693ABDA2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F76FE4-73C0-DDCC-B643-8F566D212648}"/>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Does Sustainable Finance Necessarily Affect Bank Profitability?</a:t>
            </a:r>
          </a:p>
        </p:txBody>
      </p:sp>
      <p:sp>
        <p:nvSpPr>
          <p:cNvPr id="5" name="Rectangle 4">
            <a:extLst>
              <a:ext uri="{FF2B5EF4-FFF2-40B4-BE49-F238E27FC236}">
                <a16:creationId xmlns:a16="http://schemas.microsoft.com/office/drawing/2014/main" id="{C8A29570-590B-36CF-F05A-AE556EED31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A92977-108A-2046-FD5E-874961225B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5D26FC1-A704-B87B-EECA-7857D10463A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3241ED-35DA-D9D4-1FB5-07E702F5FA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87B85E-8333-5FCB-8943-6F7310AD5A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19619BA-21F4-CBAA-B018-62D4E9530B28}"/>
              </a:ext>
            </a:extLst>
          </p:cNvPr>
          <p:cNvSpPr txBox="1"/>
          <p:nvPr/>
        </p:nvSpPr>
        <p:spPr>
          <a:xfrm>
            <a:off x="942308" y="2361917"/>
            <a:ext cx="10420078"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Implementing sustainable finance in banks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does not necessarily negatively impact bank profitability</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or lead to stopping the financing of specific projects or industries. Instead, it will lead to offering innovative financial solutions and achieving more profits by opening new markets and fields and reducing environmental and social risks.</a:t>
            </a:r>
          </a:p>
        </p:txBody>
      </p:sp>
    </p:spTree>
    <p:extLst>
      <p:ext uri="{BB962C8B-B14F-4D97-AF65-F5344CB8AC3E}">
        <p14:creationId xmlns:p14="http://schemas.microsoft.com/office/powerpoint/2010/main" val="1430135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B37C3-B60B-4030-0F4D-4CF240FEC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BFE8E3-8ED9-2F81-FDC5-7746C91BA1F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07FEE6-744C-D46D-2488-70773C95BA86}"/>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Difference Between Sustainable Finance and Social Responsibility</a:t>
            </a:r>
          </a:p>
        </p:txBody>
      </p:sp>
      <p:sp>
        <p:nvSpPr>
          <p:cNvPr id="5" name="Rectangle 4">
            <a:extLst>
              <a:ext uri="{FF2B5EF4-FFF2-40B4-BE49-F238E27FC236}">
                <a16:creationId xmlns:a16="http://schemas.microsoft.com/office/drawing/2014/main" id="{8ABBC5EF-0B23-9F75-DADA-814F1A94CE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C67F24-F3CF-574E-C54D-F8D36B9944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D05558-A16E-BAB9-2FFF-864839E5488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FAACF51-F86F-FA03-53F9-AC030E6BC4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FC295D-4851-FFE5-AC66-1EDE1CB170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BB5D51D-3F6D-4FA1-97C6-C9B471231CA4}"/>
              </a:ext>
            </a:extLst>
          </p:cNvPr>
          <p:cNvSpPr txBox="1"/>
          <p:nvPr/>
        </p:nvSpPr>
        <p:spPr>
          <a:xfrm>
            <a:off x="942308" y="2792846"/>
            <a:ext cx="10420078" cy="142199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Finance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is a specific and established banking approach applied according to international standards concerning the method and approach of lending, investment, and reducing associated risks.</a:t>
            </a:r>
          </a:p>
        </p:txBody>
      </p:sp>
    </p:spTree>
    <p:extLst>
      <p:ext uri="{BB962C8B-B14F-4D97-AF65-F5344CB8AC3E}">
        <p14:creationId xmlns:p14="http://schemas.microsoft.com/office/powerpoint/2010/main" val="3691453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8B2E5-C227-B8A5-ADE1-40F383D3B4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88351C-DFBC-72EB-EF40-407CFC7A30A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3841D0C-3CBC-15B1-BE91-EB5DBD214B13}"/>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Difference Between Sustainable Finance and Social Responsibility</a:t>
            </a:r>
          </a:p>
        </p:txBody>
      </p:sp>
      <p:sp>
        <p:nvSpPr>
          <p:cNvPr id="5" name="Rectangle 4">
            <a:extLst>
              <a:ext uri="{FF2B5EF4-FFF2-40B4-BE49-F238E27FC236}">
                <a16:creationId xmlns:a16="http://schemas.microsoft.com/office/drawing/2014/main" id="{3D1A4B13-19A9-D36B-3D84-88A37B86A2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A75341-C778-3A99-7206-833741588E6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6A714D-9C9B-A120-D853-716E4517302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8B6EA3-E133-1141-0C00-910C243C88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09144A9-4FDA-AF13-53C9-96D45C39DC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3B2618F-45E6-F0BE-E3DD-3135F1507CBF}"/>
              </a:ext>
            </a:extLst>
          </p:cNvPr>
          <p:cNvSpPr txBox="1"/>
          <p:nvPr/>
        </p:nvSpPr>
        <p:spPr>
          <a:xfrm>
            <a:off x="942308" y="2361917"/>
            <a:ext cx="10420078" cy="28069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Social Responsibility</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on the other hand, differs from sustainable finance as it stems from each institution's vision of its role in the surrounding community, and this vision changes according to the circumstances of each institution. It is also related to efforts and initiatives implemented during specific periods and cannot be relied upon in the long term as plans to achieve the desired development. However, it can be said that corporate social responsibility efforts contribute in the short term to achieving some of the Sustainable Development Goals.</a:t>
            </a:r>
          </a:p>
        </p:txBody>
      </p:sp>
    </p:spTree>
    <p:extLst>
      <p:ext uri="{BB962C8B-B14F-4D97-AF65-F5344CB8AC3E}">
        <p14:creationId xmlns:p14="http://schemas.microsoft.com/office/powerpoint/2010/main" val="256764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07E6D-C265-7A9B-B71E-F0B118E781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EB3E51-CB18-F1D7-E372-0EC5A85F724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7449A4-B129-24EA-5EE3-05B04463C898}"/>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F2148FC8-2C64-CC12-5FA2-DE1B87CC69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17CF50-7773-5BDE-8129-4C95673A4B1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81B564-8B98-244C-DA1C-CFC1FD7F04C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95094F-E9C1-BA5B-1B94-AB312AC22D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2BBD7A-71FC-B0CF-BCD8-EA44E820F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BCC2A6E-8D07-85E9-0C5D-03FDBB943B14}"/>
              </a:ext>
            </a:extLst>
          </p:cNvPr>
          <p:cNvSpPr txBox="1"/>
          <p:nvPr/>
        </p:nvSpPr>
        <p:spPr>
          <a:xfrm>
            <a:off x="942308" y="1962050"/>
            <a:ext cx="10420078" cy="419198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Physical Risks: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The consequences resulting from environmental risks and climate change—which threaten many industries and can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disrupt global supply chains, such as droughts, floods, hurricanes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and rising carbon levels—may affect financial stability through their impact on other sectors like agriculture, energy, tourism, etc.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This may have a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long-term impact on inflation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rates due to, for example, decreased agricultural production and subsequent increases in food commodity prices. It also involves risks to macroeconomic sustainability and stability, thus requiring the intervention of regulatory authorities.</a:t>
            </a:r>
          </a:p>
        </p:txBody>
      </p:sp>
    </p:spTree>
    <p:extLst>
      <p:ext uri="{BB962C8B-B14F-4D97-AF65-F5344CB8AC3E}">
        <p14:creationId xmlns:p14="http://schemas.microsoft.com/office/powerpoint/2010/main" val="3548805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6C664-D91C-3B21-DA21-F2AC87E1D3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F2C1D0-02EB-2253-F92E-512176484CE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E78F3D-2F57-4887-C987-1909C6581B83}"/>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431ACD3D-C2FE-0BA4-1D0B-5F5FC9B81C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02E0C7-FB49-E984-2F12-3AA3ACB225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4EB32B-A0E9-E15C-4968-F4AC937136A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D5D3C0-43BC-7E05-17B0-36EAF8ABBA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3B4AD3-FF88-1E8E-0590-CE659D92BA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B87A49B-3A15-902E-2903-1715D9DF46BA}"/>
              </a:ext>
            </a:extLst>
          </p:cNvPr>
          <p:cNvPicPr>
            <a:picLocks noChangeAspect="1"/>
          </p:cNvPicPr>
          <p:nvPr/>
        </p:nvPicPr>
        <p:blipFill>
          <a:blip r:embed="rId3"/>
          <a:stretch>
            <a:fillRect/>
          </a:stretch>
        </p:blipFill>
        <p:spPr>
          <a:xfrm>
            <a:off x="3185651" y="1723335"/>
            <a:ext cx="6377141" cy="4191266"/>
          </a:xfrm>
          <a:prstGeom prst="rect">
            <a:avLst/>
          </a:prstGeom>
        </p:spPr>
      </p:pic>
    </p:spTree>
    <p:extLst>
      <p:ext uri="{BB962C8B-B14F-4D97-AF65-F5344CB8AC3E}">
        <p14:creationId xmlns:p14="http://schemas.microsoft.com/office/powerpoint/2010/main" val="3174789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45665-E684-C09A-D531-1E089286D2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70495E-DEE6-FC53-8409-7E8F063B9F6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5E5AD6-2FC5-BB1B-F6C2-F676E58B1D0A}"/>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C943F959-7215-16BA-33D4-54212582A3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57D84D-A94B-0257-8D8C-E316728824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B11AF0E-A678-9033-9FC1-EB721E562E4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29B7B3-C2C7-FDC4-6665-0F7D1D60C7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6C5814-75A6-ED28-8294-E691222862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CA3B0D1-769B-9922-4C23-9A74171D2A86}"/>
              </a:ext>
            </a:extLst>
          </p:cNvPr>
          <p:cNvSpPr txBox="1"/>
          <p:nvPr/>
        </p:nvSpPr>
        <p:spPr>
          <a:xfrm>
            <a:off x="942308" y="2192881"/>
            <a:ext cx="5153692" cy="37303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Reputational Risks: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Risks resulting from banks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focusing solely on profit-making, without regard for the environmental or social risks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associated with the bank's activity, or financing clients or projects that do not meet sustainability elements and have negative environmental or social impacts.</a:t>
            </a:r>
          </a:p>
        </p:txBody>
      </p:sp>
      <p:pic>
        <p:nvPicPr>
          <p:cNvPr id="8" name="Picture 7">
            <a:extLst>
              <a:ext uri="{FF2B5EF4-FFF2-40B4-BE49-F238E27FC236}">
                <a16:creationId xmlns:a16="http://schemas.microsoft.com/office/drawing/2014/main" id="{7CE0B2B7-5332-DDCB-DFD8-0B2F43E46FA3}"/>
              </a:ext>
            </a:extLst>
          </p:cNvPr>
          <p:cNvPicPr>
            <a:picLocks noChangeAspect="1"/>
          </p:cNvPicPr>
          <p:nvPr/>
        </p:nvPicPr>
        <p:blipFill>
          <a:blip r:embed="rId3"/>
          <a:stretch>
            <a:fillRect/>
          </a:stretch>
        </p:blipFill>
        <p:spPr>
          <a:xfrm>
            <a:off x="6348666" y="2848262"/>
            <a:ext cx="5153693" cy="2816860"/>
          </a:xfrm>
          <a:prstGeom prst="rect">
            <a:avLst/>
          </a:prstGeom>
        </p:spPr>
      </p:pic>
    </p:spTree>
    <p:extLst>
      <p:ext uri="{BB962C8B-B14F-4D97-AF65-F5344CB8AC3E}">
        <p14:creationId xmlns:p14="http://schemas.microsoft.com/office/powerpoint/2010/main" val="3025146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A0EAD-B2C7-63D1-DF49-173285D4E0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27D001-6558-AD56-838D-3B86FA34A14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B22213-0DAE-68E2-8D22-46DF4CBE59CB}"/>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0AC30888-F0B7-0B3A-95E0-F99CE94AB8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CBEEBF-1F82-CE29-A8E5-E3D17E1DB38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4C2847-C0AA-F80B-B330-DA846AD9D98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FF966A-7A09-8763-F975-6DC58466E2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56D7997-5995-E482-5CA6-3765AB2C21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C86D539-61F6-0164-B420-F15ED371EF88}"/>
              </a:ext>
            </a:extLst>
          </p:cNvPr>
          <p:cNvSpPr txBox="1"/>
          <p:nvPr/>
        </p:nvSpPr>
        <p:spPr>
          <a:xfrm>
            <a:off x="942308" y="2400362"/>
            <a:ext cx="10420078"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Credit Risks:</a:t>
            </a:r>
          </a:p>
          <a:p>
            <a:pPr marR="0" lvl="0" algn="just" defTabSz="914400" eaLnBrk="1" fontAlgn="auto" latinLnBrk="0" hangingPunct="1">
              <a:lnSpc>
                <a:spcPct val="150000"/>
              </a:lnSpc>
              <a:spcBef>
                <a:spcPts val="0"/>
              </a:spcBef>
              <a:spcAft>
                <a:spcPts val="0"/>
              </a:spcAft>
              <a:buClrTx/>
              <a:buSzTx/>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Risks resulting from the possibility of clients failing to repay credit facilities due to reasons such as: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Disregard for sustainable finance elements and their actual exposure to related physical losses.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Incurring fines or compensation for affected parties who have suffered negative social or environmental impacts, which may subsequently affect the value of their collateral or assets.</a:t>
            </a:r>
          </a:p>
        </p:txBody>
      </p:sp>
    </p:spTree>
    <p:extLst>
      <p:ext uri="{BB962C8B-B14F-4D97-AF65-F5344CB8AC3E}">
        <p14:creationId xmlns:p14="http://schemas.microsoft.com/office/powerpoint/2010/main" val="3653569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C93FE-C394-92BE-9098-EA437CA2E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7FCFD8-4F9E-94CD-F2DD-B5DC88DAA62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019167-AF61-97C5-DB7B-0D9634E3CF57}"/>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76E9C7DA-3413-20C0-8FC2-D87994A184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5C77C1-DAAA-871F-1B1B-74A95D6C80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8368D2-CDA7-9650-6555-FBA59995E64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D6662D-CBA3-419E-A2B8-CB65DC5E82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1718C0-CF95-332E-1A1D-272AA8A5F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EE3BADE-3A33-0B08-A63D-170D7F56E8D9}"/>
              </a:ext>
            </a:extLst>
          </p:cNvPr>
          <p:cNvSpPr txBox="1"/>
          <p:nvPr/>
        </p:nvSpPr>
        <p:spPr>
          <a:xfrm>
            <a:off x="689640" y="2141974"/>
            <a:ext cx="10420078" cy="37303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Environmental Risks: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Risks resulting from operations carried out by financial institutions that negatively impact the environment,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such as energy use, paper consumption, fuel consumption, and waste disposal</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Although the direct impact of the energy, waste, and paper used by financial institutions on the environment is relatively low compared to many other sectors, their overall environmental impact cannot be ignored.</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This also highlights the importance of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using financing institutions as a tool for change in this direction for the institutions causing this damage</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80815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4B3EB-4036-8B0F-F90D-4838C627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4869FC-145A-9079-E8CC-D38699ACF177}"/>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A372E6-EFCB-8F29-2945-A27D20AF04FE}"/>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B7C0374A-98E9-F2B3-1FA9-9A2B799F4B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2F20C5-4AA5-50B4-6FD6-0370F7E869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DE5A01-AFE4-89D4-E691-0A3D1108877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C22E85B-4815-BE84-EE15-E8A5DFD9B1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B0CD50-C38F-2BA4-AADB-51089EC847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097D0D4-D166-B925-0F48-900A3E07D843}"/>
              </a:ext>
            </a:extLst>
          </p:cNvPr>
          <p:cNvSpPr txBox="1"/>
          <p:nvPr/>
        </p:nvSpPr>
        <p:spPr>
          <a:xfrm>
            <a:off x="885961" y="2216268"/>
            <a:ext cx="10420078" cy="32686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Social Risks: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Risks resulting from a lack of attention to social dimensions, where efforts should be made to promote a culture of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respecting and protecting human rights in general and the rights of workers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in projects to be financed.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Additionally,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ensuring justice and fairness, providing equal opportunities for individuals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contributing to their growth and development, and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ensuring the maintenance of a healthy and safe work environment.</a:t>
            </a:r>
          </a:p>
        </p:txBody>
      </p:sp>
    </p:spTree>
    <p:extLst>
      <p:ext uri="{BB962C8B-B14F-4D97-AF65-F5344CB8AC3E}">
        <p14:creationId xmlns:p14="http://schemas.microsoft.com/office/powerpoint/2010/main" val="389260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5800A-842F-281C-3422-A731202991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269BB-3BF9-A5E6-1EEB-1A998033BD4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5E838A-FDB6-CBAA-C6FF-F75A51BF46C3}"/>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Risks Resulting from Neglecting Sustainable Finance Elements</a:t>
            </a:r>
          </a:p>
        </p:txBody>
      </p:sp>
      <p:sp>
        <p:nvSpPr>
          <p:cNvPr id="5" name="Rectangle 4">
            <a:extLst>
              <a:ext uri="{FF2B5EF4-FFF2-40B4-BE49-F238E27FC236}">
                <a16:creationId xmlns:a16="http://schemas.microsoft.com/office/drawing/2014/main" id="{16067292-E2F4-4142-BE7A-7AC0D2D2F3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930C57-78C8-B8DC-EF3C-78B40B81D8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2A8650-071F-291B-A10E-53ED905D11A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EF8720-E7BB-437C-2094-7C12AC184D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A99871-0260-FDA0-431D-1FE8F8FF96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39850D8-3642-BBFA-DE31-169142212209}"/>
              </a:ext>
            </a:extLst>
          </p:cNvPr>
          <p:cNvSpPr txBox="1"/>
          <p:nvPr/>
        </p:nvSpPr>
        <p:spPr>
          <a:xfrm>
            <a:off x="885961" y="2216268"/>
            <a:ext cx="10420078" cy="188365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Legal Risks:</a:t>
            </a:r>
          </a:p>
          <a:p>
            <a:pPr marR="0" lvl="0" algn="just" defTabSz="914400" eaLnBrk="1" fontAlgn="auto" latinLnBrk="0" hangingPunct="1">
              <a:lnSpc>
                <a:spcPct val="150000"/>
              </a:lnSpc>
              <a:spcBef>
                <a:spcPts val="0"/>
              </a:spcBef>
              <a:spcAft>
                <a:spcPts val="0"/>
              </a:spcAft>
              <a:buClrTx/>
              <a:buSzTx/>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Involve the legal obligations that banks and/or companies may incur, including, but not limited to,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paying fines and compensation to affected parties who have suffered negative social or environmental impacts.</a:t>
            </a:r>
          </a:p>
        </p:txBody>
      </p:sp>
    </p:spTree>
    <p:extLst>
      <p:ext uri="{BB962C8B-B14F-4D97-AF65-F5344CB8AC3E}">
        <p14:creationId xmlns:p14="http://schemas.microsoft.com/office/powerpoint/2010/main" val="651334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629A0-9C22-77C7-5F51-632C64A0F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D6D88-1E6A-8C18-7607-4CB77E6E2A0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E6FF71-0B95-A9E8-964B-BD3031F9340F}"/>
              </a:ext>
            </a:extLst>
          </p:cNvPr>
          <p:cNvSpPr txBox="1"/>
          <p:nvPr/>
        </p:nvSpPr>
        <p:spPr>
          <a:xfrm>
            <a:off x="2277191" y="709011"/>
            <a:ext cx="782547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Challenges Associated with Implementing Sustainable Finance</a:t>
            </a:r>
          </a:p>
        </p:txBody>
      </p:sp>
      <p:sp>
        <p:nvSpPr>
          <p:cNvPr id="5" name="Rectangle 4">
            <a:extLst>
              <a:ext uri="{FF2B5EF4-FFF2-40B4-BE49-F238E27FC236}">
                <a16:creationId xmlns:a16="http://schemas.microsoft.com/office/drawing/2014/main" id="{1F0FF197-EA38-7BCF-C43A-49353EBECC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19C353-6C01-2012-F1B3-0B644B145A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CD66CE-CC9A-F378-A7A2-388D523F5A3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78602D3-4D6B-97EC-0314-04211B1157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51DC8B-D8EA-3E4D-C718-DDEDCF54F6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17EA19D-82B3-8706-C024-E458F7F301B7}"/>
              </a:ext>
            </a:extLst>
          </p:cNvPr>
          <p:cNvSpPr txBox="1"/>
          <p:nvPr/>
        </p:nvSpPr>
        <p:spPr>
          <a:xfrm>
            <a:off x="885961" y="2585028"/>
            <a:ext cx="10420078" cy="326865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Transition risks arise from the rapid shift to environmentally friendly industries and a "low-carbon economy.“</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Although this transition positively contributes to the environment,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it may result in the need to quickly redirect investments away from industries and an economy that does not consider the environmental dimension</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known as the "carbon economy."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This could affect entire sectors within the current economic system and thus eliminate billions in potential investments.</a:t>
            </a:r>
            <a:endParaRPr kumimoji="0" lang="en-US" sz="2000"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86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4E137-6276-2AED-F2D1-2C7D3DB288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199585-B4DC-FCD4-799C-A0A45B1E32F5}"/>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F92B67-CD06-9950-D663-44A9DFE7D374}"/>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6676B20A-D637-920C-D6C6-BBB4EAD2C1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AD2320-BF01-6351-659C-5667CB1448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E77461-94AA-5CA4-D46A-54269B952FD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F16B86E-3668-760B-E34E-409922A7B7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E137D6-FEF0-091C-0AFE-AB14870455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C0E764E-644E-8490-B17E-661607CF3A39}"/>
              </a:ext>
            </a:extLst>
          </p:cNvPr>
          <p:cNvSpPr txBox="1"/>
          <p:nvPr/>
        </p:nvSpPr>
        <p:spPr>
          <a:xfrm>
            <a:off x="885961" y="2585028"/>
            <a:ext cx="10420078" cy="2460738"/>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Commercial Banking Pillars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(Banking activities that indirectly motivate sustainability practices in the other institutions)</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Operational Pillars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(banking own operations that directly affect the sustainability). </a:t>
            </a:r>
          </a:p>
          <a:p>
            <a:pPr marL="342900" marR="0" lvl="0" indent="-342900" algn="just"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Finance Initiatives</a:t>
            </a:r>
          </a:p>
        </p:txBody>
      </p:sp>
    </p:spTree>
    <p:extLst>
      <p:ext uri="{BB962C8B-B14F-4D97-AF65-F5344CB8AC3E}">
        <p14:creationId xmlns:p14="http://schemas.microsoft.com/office/powerpoint/2010/main" val="2536106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CCF18-45BE-6A82-BA28-E70BF7E2D8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DA37FC-400A-615D-84D4-1129343A8B54}"/>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6A03BE-1A0C-A1C7-03A2-EB74B6ADE008}"/>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939DCC6A-656F-647A-DE03-3EB1640842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DA112A-87D8-EA8A-B795-4F4789BEEA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453AA1-AE5C-A9F7-192A-30D3BD1EC24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E0C8EF-8841-6A36-1142-C7F9339FF9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E1ABF7-B951-C1F8-50C1-DDE82AE5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F088BFB-BD26-7499-D173-5841EC58EF95}"/>
              </a:ext>
            </a:extLst>
          </p:cNvPr>
          <p:cNvSpPr txBox="1"/>
          <p:nvPr/>
        </p:nvSpPr>
        <p:spPr>
          <a:xfrm>
            <a:off x="885961" y="2216268"/>
            <a:ext cx="10420078" cy="188365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Promoting Inclusive Growth: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development through sustainable finance aims to create long-term value by ensuring economic growth, while promoting social, environmental, and governance considerations. This is achieved through the following pillars:</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034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6844D-BE37-FE3C-D33D-D7C9996A8B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308E5A-002E-7067-AAA9-D267C9E5E01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941F0E-7D06-2E4F-1910-892B681D8753}"/>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007A1F0D-D50A-D9EC-1792-D624C6946D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854D43-0356-B1D2-4268-4DA2A53A8D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7A9C96-2978-7B7F-65CA-9F65CF184B0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02B852-4E65-74DC-0D46-B4E0914C01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90C86B-0A55-DC7C-98C4-375FF6CD6F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961A45C-7F45-517B-6BAF-3A3366BF1179}"/>
              </a:ext>
            </a:extLst>
          </p:cNvPr>
          <p:cNvSpPr txBox="1"/>
          <p:nvPr/>
        </p:nvSpPr>
        <p:spPr>
          <a:xfrm>
            <a:off x="885961" y="2216268"/>
            <a:ext cx="10420078"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Environmental and Social Risk Management: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Understanding and addressing environmental and social risks and evolving non-traditional risks in the investment portfolio, in addition to emerging systemic risks, and integrating the Environmental and Social Risk Management </a:t>
            </a: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(ESRM)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framework into its business operations.</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914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A940F-0B43-A763-A8F0-526BB47C9C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921039-D94E-7EF3-D6E3-F12D92CD35C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64FA174-1E30-830C-1A8C-8E5579D576EF}"/>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758B725E-36E9-784A-AEBB-DB44358D02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0E98AB-1E56-08C1-5024-4A3B5324544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FCA899-968A-779F-5AE1-67E9A5E7B6C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76407F6-FA2C-5525-C3DC-0040CC5421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51EE95-3701-C3BF-D52C-1DDACBB2AC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6A1116A-03E7-5F1E-56D4-14006D7AA015}"/>
              </a:ext>
            </a:extLst>
          </p:cNvPr>
          <p:cNvSpPr txBox="1"/>
          <p:nvPr/>
        </p:nvSpPr>
        <p:spPr>
          <a:xfrm>
            <a:off x="885961" y="2216268"/>
            <a:ext cx="10420078"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Climate-Related Risks: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Establishing a robust framework for risk management practices in the bank, which ensures the bank's understanding of these practices and ensures the bank is well protected against potential negative impacts caused by climate change and climate-related risks.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u="sng" kern="0" dirty="0">
                <a:latin typeface="Times New Roman" panose="02020603050405020304" pitchFamily="18" charset="0"/>
                <a:cs typeface="Times New Roman" panose="02020603050405020304" pitchFamily="18" charset="0"/>
              </a:rPr>
              <a:t>Examples are project that have high emissions and high carbon footprint.</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005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7AF98-789B-2F72-1680-32BB979DC5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71C47F-5ABC-D2DD-B546-03823B9C9145}"/>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D506C7-DFEC-063E-EE5F-5A589A6094BF}"/>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6477A7E6-776B-E6FF-0CD5-60B96BBD14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7830E9-0F3F-42E0-8F8B-780D11579C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4C5C3B-57F0-D4E1-2D46-2ABF6EF7BAA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C540E9-D6E6-AAA5-789B-A4EE9A8D78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4B2C53-B583-C9A9-5CFC-009A45324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13DF8EC-9CB3-3E9D-48B1-BA2D6348405D}"/>
              </a:ext>
            </a:extLst>
          </p:cNvPr>
          <p:cNvSpPr txBox="1"/>
          <p:nvPr/>
        </p:nvSpPr>
        <p:spPr>
          <a:xfrm>
            <a:off x="885961" y="2216268"/>
            <a:ext cx="10420078" cy="32686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Lending: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The need to understand the environmental, social, and corporate governance (ESG) risks associated with different industries, clients, and projects by assessing their sustainability as part of the sustainable lending assessment process, to avoid and mitigate any negative impact on the environment and/or society and fulfill obligations to national and international standards.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Examples are financing environmentally friendly product like EV cars and solar </a:t>
            </a:r>
            <a:r>
              <a:rPr kumimoji="0" lang="en-US" sz="2000" b="1" i="0" u="sng"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pannels</a:t>
            </a:r>
            <a:r>
              <a:rPr lang="en-US" sz="2000" b="1" u="sng" kern="0" dirty="0">
                <a:latin typeface="Times New Roman" panose="02020603050405020304" pitchFamily="18" charset="0"/>
                <a:cs typeface="Times New Roman" panose="02020603050405020304" pitchFamily="18" charset="0"/>
              </a:rPr>
              <a:t>.</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6119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7BDB2-5457-7A13-CD26-2F7976A80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ADF3AF-243E-91F8-B574-06D49DC3F2C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D5D1B0-636E-EF2B-2257-FC1369E2721E}"/>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E1A9ECCD-BE25-4ECD-672C-5097313248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377A91-D602-409C-218A-CCE2303ABF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B42BA3-A4E8-2FAC-D404-264674EC81F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19445A-669B-738C-4885-BC1E32F462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16320E-6CCA-B62D-9301-73AB8A8F7A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A02743D-D3F5-A2E5-68E7-8F7F1F495CC0}"/>
              </a:ext>
            </a:extLst>
          </p:cNvPr>
          <p:cNvSpPr txBox="1"/>
          <p:nvPr/>
        </p:nvSpPr>
        <p:spPr>
          <a:xfrm>
            <a:off x="885961" y="2216268"/>
            <a:ext cx="10420078"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Investment: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By assessing the environmental, social, and governance (ESG) risks and opportunities associated with the bank's investment practices, to avoid and mitigate any negative impact on the environment and/or society and fulfill obligations to national and international standards..</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924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37DE8-A081-790F-91E7-43B3E42BAF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82EAE-EBEE-252D-B063-7B43B0094675}"/>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7D4F9C-99E1-3D67-88B6-239E6D0C3C98}"/>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7BC01204-E227-0B14-60D2-2B0DA1121F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4EA0E0-9EF5-B928-9AA1-EA8101EF56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876AAC-859A-3C44-280B-0E1D0B4EEFA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C10D7B6-0E73-E5E0-B4C3-CBAB465ECC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E5BFE9-AC07-2A41-341C-6ECDBA86D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D60FFA8-AF40-C36B-F3B9-5EF7094319DB}"/>
              </a:ext>
            </a:extLst>
          </p:cNvPr>
          <p:cNvSpPr txBox="1"/>
          <p:nvPr/>
        </p:nvSpPr>
        <p:spPr>
          <a:xfrm>
            <a:off x="885961" y="2216268"/>
            <a:ext cx="10420078" cy="188365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Sustainable Programs and Products: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Developing products and programs for clients that contribute to addressing environmental or social challenges, such as promoting financial inclusion and/or mitigating the effects of climate change.</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5381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DE569-F1B0-BB7D-5652-CEF26F4197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CF9D3F-A0EE-EE05-5A2B-AFD22BB38F7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FFA707-167A-B1D8-7F21-8CAF5404C7A9}"/>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D417CF38-8C16-D36A-C6C1-9567D23C1E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DD35B0-9447-8675-9E75-529C3001ED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79A62F-7121-393F-D359-EFB5ECEBC10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5450D03-91A8-1A99-A7B7-5CCBEF3526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757CF5-FCE5-5A68-1ACF-019525952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5C64D5C-86CD-6766-A9DF-3C7767B42586}"/>
              </a:ext>
            </a:extLst>
          </p:cNvPr>
          <p:cNvSpPr txBox="1"/>
          <p:nvPr/>
        </p:nvSpPr>
        <p:spPr>
          <a:xfrm>
            <a:off x="885961" y="2216268"/>
            <a:ext cx="10420078" cy="32686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Commercial Banking Pillars: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Financing for Small and Medium Enterprises (SMEs):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Supporting the growth of SMEs and entrepreneurs, and committing to serving unbanked and/or underbanked community segments by facilitating access to finance and financial products and services with a close focus on empowering women and youth. Investing in digital capabilities and relying on proximity to customers to create value for unbanked and deprived communities.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This can support the </a:t>
            </a:r>
            <a:r>
              <a:rPr kumimoji="0" lang="en-US" sz="2000" b="1" i="0" u="sng"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Socialpillar</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in ESG.</a:t>
            </a:r>
          </a:p>
        </p:txBody>
      </p:sp>
    </p:spTree>
    <p:extLst>
      <p:ext uri="{BB962C8B-B14F-4D97-AF65-F5344CB8AC3E}">
        <p14:creationId xmlns:p14="http://schemas.microsoft.com/office/powerpoint/2010/main" val="2099074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83FB0-44E6-3E12-11F2-52D0257285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A0807E-A9B0-F077-96AC-397F746131D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2B7163-D990-860E-8916-34EF6CAD4C38}"/>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6AE11E0D-445F-7389-3357-06F21852F3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B8DAE6-74F8-1429-50F9-B348789E10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FCCB96-CD88-44FC-334F-6F088B2CEE2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E727482-81A1-4CF7-255B-A57B3BB7F1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70330D-6ADC-150F-1EFC-C8DFC5AD9F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F645338-5BB0-FDF0-04B0-4E8788ABA898}"/>
              </a:ext>
            </a:extLst>
          </p:cNvPr>
          <p:cNvSpPr txBox="1"/>
          <p:nvPr/>
        </p:nvSpPr>
        <p:spPr>
          <a:xfrm>
            <a:off x="885961" y="2216268"/>
            <a:ext cx="10420078" cy="28069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Operational Pillars: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Environmental Footprint: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Measuring, reducing, and improving the bank's environmental footprint, and striving to meet high safety standards and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reduce the environmental impact of its buildings by regulating its emissions and ensuring the safe removal and management of its waste</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u="sng" kern="0" dirty="0">
                <a:latin typeface="Times New Roman" panose="02020603050405020304" pitchFamily="18" charset="0"/>
                <a:cs typeface="Times New Roman" panose="02020603050405020304" pitchFamily="18" charset="0"/>
              </a:rPr>
              <a:t>Examples are using energy saving AC systems and water saving facilities. </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556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5CF63-AA2F-8D49-9DC9-9342F84637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D5DB5D-77D4-6778-DB0F-5BFC7D7F494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C23F75-E0DC-5D72-2FBA-5BFE73359A41}"/>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2270A93B-455D-FEFE-D0EF-16759E8D72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D71644-3308-78F4-9FE9-AB5043ABF1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0D9BC3-EF9E-204E-A871-BF04D6B3D9F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AA52A18-2FB0-CC38-1E51-C13C34060A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2D7CE5-446E-A990-2BCD-FF4F8DF1E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1023D94-FEBC-EF92-21F9-ED5C9F94F46C}"/>
              </a:ext>
            </a:extLst>
          </p:cNvPr>
          <p:cNvSpPr txBox="1"/>
          <p:nvPr/>
        </p:nvSpPr>
        <p:spPr>
          <a:xfrm>
            <a:off x="885961" y="2216268"/>
            <a:ext cx="10420078" cy="37303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Operational Pillars: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Social Footprint: </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Contributing to human capital development through business operations such as </a:t>
            </a: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promoting gender equality, fair working conditions, talent management and development, diversity and inclusion, and social engagement</a:t>
            </a:r>
            <a:r>
              <a:rPr kumimoji="0" lang="en-US" sz="2000"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Not tolerating or neglecting discrimination or any form of harassment based on gender, age, disability, race, or religious belief. Conducting social and environmental risk assessment in its supply chain management and encouraging local suppliers in its procurement process</a:t>
            </a: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2730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B4104-42AD-55C1-AD62-A3E9B07E4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0290F7-06C6-F33B-EFD3-697E5C4AF56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3A8F5B-2AB1-B8F0-9F71-2B22DAED7A83}"/>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652B7E59-4CBA-DB49-EB0F-FF70487627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A268A-30DE-6CF7-A70F-5A07866DA47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994CCB-DC31-7FA6-9FC6-DA55D771C5B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E76771-6E51-A575-F019-C0030811F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7A9AC2-8484-AD9C-45AF-C81A09536C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FDAE841-763F-E64F-6747-FE03F5E35D98}"/>
              </a:ext>
            </a:extLst>
          </p:cNvPr>
          <p:cNvSpPr txBox="1"/>
          <p:nvPr/>
        </p:nvSpPr>
        <p:spPr>
          <a:xfrm>
            <a:off x="885961" y="2216268"/>
            <a:ext cx="10420078" cy="188365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Sustainable Finance Initiatives: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Making a positive contribution to the broader community by investing in and sponsoring initiatives and projects that have a positive impact on the environment and society on a large scale</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076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955C7-7FB6-D505-BC0A-7A4947D2D0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3782A3-720E-5864-345C-EEF4025A891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94E62C-FB32-9269-8B4A-CA81B1D84DBC}"/>
              </a:ext>
            </a:extLst>
          </p:cNvPr>
          <p:cNvSpPr txBox="1"/>
          <p:nvPr/>
        </p:nvSpPr>
        <p:spPr>
          <a:xfrm>
            <a:off x="2277191" y="709011"/>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Pillars of Sustainable Finance in the Bank</a:t>
            </a:r>
          </a:p>
        </p:txBody>
      </p:sp>
      <p:sp>
        <p:nvSpPr>
          <p:cNvPr id="5" name="Rectangle 4">
            <a:extLst>
              <a:ext uri="{FF2B5EF4-FFF2-40B4-BE49-F238E27FC236}">
                <a16:creationId xmlns:a16="http://schemas.microsoft.com/office/drawing/2014/main" id="{951367CF-665F-ED79-9F59-0E9316219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C3AE35-6B73-3633-805A-17E82C319C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2CB3F1-159E-6D57-FCCF-6261AC8F7F9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F575057-46AF-3371-85B5-122925CF80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14D350-4D99-5B89-A9CA-CBAD589C11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50CA2B3-D658-2C65-B480-9C19DEBEF387}"/>
              </a:ext>
            </a:extLst>
          </p:cNvPr>
          <p:cNvSpPr txBox="1"/>
          <p:nvPr/>
        </p:nvSpPr>
        <p:spPr>
          <a:xfrm>
            <a:off x="885961" y="2216268"/>
            <a:ext cx="10420078" cy="188365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Sustainable Finance Initiatives: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Making a positive contribution to the broader community by investing in and sponsoring initiatives and projects that have a positive impact on the environment and society on a large scale</a:t>
            </a:r>
            <a:endParaRPr kumimoji="0" lang="en-US" sz="2000" b="1" i="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991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601E6F-2DB8-4868-90FC-D164A40EBF95}"/>
</file>

<file path=customXml/itemProps2.xml><?xml version="1.0" encoding="utf-8"?>
<ds:datastoreItem xmlns:ds="http://schemas.openxmlformats.org/officeDocument/2006/customXml" ds:itemID="{60C142BE-A678-46F0-82FE-7CC18387D249}"/>
</file>

<file path=customXml/itemProps3.xml><?xml version="1.0" encoding="utf-8"?>
<ds:datastoreItem xmlns:ds="http://schemas.openxmlformats.org/officeDocument/2006/customXml" ds:itemID="{24A3794A-E22A-41AE-8ED7-2DBFAEF5DB3D}"/>
</file>

<file path=docProps/app.xml><?xml version="1.0" encoding="utf-8"?>
<Properties xmlns="http://schemas.openxmlformats.org/officeDocument/2006/extended-properties" xmlns:vt="http://schemas.openxmlformats.org/officeDocument/2006/docPropsVTypes">
  <TotalTime>932</TotalTime>
  <Words>3456</Words>
  <Application>Microsoft Office PowerPoint</Application>
  <PresentationFormat>Widescreen</PresentationFormat>
  <Paragraphs>384</Paragraphs>
  <Slides>59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59</vt:i4>
      </vt:variant>
    </vt:vector>
  </HeadingPairs>
  <TitlesOfParts>
    <vt:vector size="67"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181</cp:revision>
  <dcterms:created xsi:type="dcterms:W3CDTF">2023-04-29T09:08:00Z</dcterms:created>
  <dcterms:modified xsi:type="dcterms:W3CDTF">2025-11-28T18:34:08Z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