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heme/themeOverride1.xml" ContentType="application/vnd.openxmlformats-officedocument.themeOverride+xml"/>
  <Override PartName="/ppt/tags/tag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2.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2"/>
  </p:notesMasterIdLst>
  <p:handoutMasterIdLst>
    <p:handoutMasterId r:id="rId53"/>
  </p:handoutMasterIdLst>
  <p:sldIdLst>
    <p:sldId id="256" r:id="rId3"/>
    <p:sldId id="327" r:id="rId4"/>
    <p:sldId id="258" r:id="rId5"/>
    <p:sldId id="382" r:id="rId6"/>
    <p:sldId id="298" r:id="rId7"/>
    <p:sldId id="301" r:id="rId8"/>
    <p:sldId id="361" r:id="rId9"/>
    <p:sldId id="302" r:id="rId10"/>
    <p:sldId id="373" r:id="rId11"/>
    <p:sldId id="323" r:id="rId12"/>
    <p:sldId id="331" r:id="rId13"/>
    <p:sldId id="332" r:id="rId14"/>
    <p:sldId id="334" r:id="rId15"/>
    <p:sldId id="376" r:id="rId16"/>
    <p:sldId id="383" r:id="rId17"/>
    <p:sldId id="343" r:id="rId18"/>
    <p:sldId id="329" r:id="rId19"/>
    <p:sldId id="374" r:id="rId20"/>
    <p:sldId id="330" r:id="rId21"/>
    <p:sldId id="338" r:id="rId22"/>
    <p:sldId id="339" r:id="rId23"/>
    <p:sldId id="340" r:id="rId24"/>
    <p:sldId id="303" r:id="rId25"/>
    <p:sldId id="322" r:id="rId26"/>
    <p:sldId id="341" r:id="rId27"/>
    <p:sldId id="354" r:id="rId28"/>
    <p:sldId id="355" r:id="rId29"/>
    <p:sldId id="347" r:id="rId30"/>
    <p:sldId id="348" r:id="rId31"/>
    <p:sldId id="349" r:id="rId32"/>
    <p:sldId id="370" r:id="rId33"/>
    <p:sldId id="367" r:id="rId34"/>
    <p:sldId id="368" r:id="rId35"/>
    <p:sldId id="369" r:id="rId36"/>
    <p:sldId id="344" r:id="rId37"/>
    <p:sldId id="377" r:id="rId38"/>
    <p:sldId id="378" r:id="rId39"/>
    <p:sldId id="379" r:id="rId40"/>
    <p:sldId id="381" r:id="rId41"/>
    <p:sldId id="257" r:id="rId42"/>
    <p:sldId id="384" r:id="rId43"/>
    <p:sldId id="357" r:id="rId44"/>
    <p:sldId id="351" r:id="rId45"/>
    <p:sldId id="371" r:id="rId46"/>
    <p:sldId id="356" r:id="rId47"/>
    <p:sldId id="359" r:id="rId48"/>
    <p:sldId id="352" r:id="rId49"/>
    <p:sldId id="353" r:id="rId50"/>
    <p:sldId id="358"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29C97A9-ACB2-4C0A-8DD6-4157C97EDAE1}">
          <p14:sldIdLst>
            <p14:sldId id="256"/>
            <p14:sldId id="327"/>
            <p14:sldId id="258"/>
            <p14:sldId id="382"/>
            <p14:sldId id="298"/>
            <p14:sldId id="301"/>
            <p14:sldId id="361"/>
            <p14:sldId id="302"/>
            <p14:sldId id="373"/>
            <p14:sldId id="323"/>
            <p14:sldId id="331"/>
            <p14:sldId id="332"/>
            <p14:sldId id="334"/>
            <p14:sldId id="376"/>
            <p14:sldId id="383"/>
            <p14:sldId id="343"/>
            <p14:sldId id="329"/>
            <p14:sldId id="374"/>
            <p14:sldId id="330"/>
            <p14:sldId id="338"/>
            <p14:sldId id="339"/>
            <p14:sldId id="340"/>
            <p14:sldId id="303"/>
            <p14:sldId id="322"/>
            <p14:sldId id="341"/>
            <p14:sldId id="354"/>
            <p14:sldId id="355"/>
          </p14:sldIdLst>
        </p14:section>
        <p14:section name="Untitled Section" id="{B9AD5FFD-801D-49D2-8112-02B37E072B84}">
          <p14:sldIdLst>
            <p14:sldId id="347"/>
            <p14:sldId id="348"/>
            <p14:sldId id="349"/>
            <p14:sldId id="370"/>
            <p14:sldId id="367"/>
            <p14:sldId id="368"/>
            <p14:sldId id="369"/>
            <p14:sldId id="344"/>
            <p14:sldId id="377"/>
            <p14:sldId id="378"/>
            <p14:sldId id="379"/>
            <p14:sldId id="381"/>
            <p14:sldId id="257"/>
            <p14:sldId id="384"/>
            <p14:sldId id="357"/>
            <p14:sldId id="351"/>
            <p14:sldId id="371"/>
            <p14:sldId id="356"/>
            <p14:sldId id="359"/>
            <p14:sldId id="352"/>
            <p14:sldId id="353"/>
            <p14:sldId id="358"/>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11" autoAdjust="0"/>
    <p:restoredTop sz="94660"/>
  </p:normalViewPr>
  <p:slideViewPr>
    <p:cSldViewPr snapToGrid="0">
      <p:cViewPr varScale="1">
        <p:scale>
          <a:sx n="63" d="100"/>
          <a:sy n="63" d="100"/>
        </p:scale>
        <p:origin x="653"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handoutMaster" Target="handoutMasters/handoutMaster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_rels/drawing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image" Target="../media/image2.jpeg"/><Relationship Id="rId4" Type="http://schemas.openxmlformats.org/officeDocument/2006/relationships/image" Target="../media/image5.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1D994D-31A3-48B7-8178-D9B9D4D7B79B}" type="doc">
      <dgm:prSet loTypeId="urn:microsoft.com/office/officeart/2005/8/layout/hList7" loCatId="list" qsTypeId="urn:microsoft.com/office/officeart/2005/8/quickstyle/simple3" qsCatId="simple" csTypeId="urn:microsoft.com/office/officeart/2005/8/colors/accent1_2" csCatId="accent1" phldr="1"/>
      <dgm:spPr/>
      <dgm:t>
        <a:bodyPr/>
        <a:lstStyle/>
        <a:p>
          <a:endParaRPr lang="en-US"/>
        </a:p>
      </dgm:t>
    </dgm:pt>
    <dgm:pt modelId="{01CEBEF5-F328-4FEB-B1AD-5357889CAF93}">
      <dgm:prSet phldrT="[Text]" custT="1"/>
      <dgm:spPr/>
      <dgm:t>
        <a:bodyPr/>
        <a:lstStyle/>
        <a:p>
          <a:r>
            <a:rPr lang="en-US" sz="2400" b="1" u="sng" dirty="0">
              <a:solidFill>
                <a:schemeClr val="tx1"/>
              </a:solidFill>
              <a:ea typeface="+mj-ea"/>
              <a:cs typeface="+mj-cs"/>
            </a:rPr>
            <a:t>Introduction:</a:t>
          </a:r>
        </a:p>
        <a:p>
          <a:r>
            <a:rPr lang="en-US" sz="2000" b="1" u="sng" dirty="0">
              <a:solidFill>
                <a:schemeClr val="tx1"/>
              </a:solidFill>
              <a:ea typeface="+mj-ea"/>
              <a:cs typeface="+mj-cs"/>
            </a:rPr>
            <a:t>Lecture 1 </a:t>
          </a:r>
          <a:r>
            <a:rPr lang="en-US" sz="2000" b="1" dirty="0">
              <a:solidFill>
                <a:schemeClr val="tx1"/>
              </a:solidFill>
              <a:ea typeface="+mj-ea"/>
              <a:cs typeface="+mj-cs"/>
            </a:rPr>
            <a:t>Introduction to APM and Initial Project Strategy</a:t>
          </a:r>
        </a:p>
        <a:p>
          <a:r>
            <a:rPr lang="en-US" sz="2000" b="1" u="sng" dirty="0">
              <a:solidFill>
                <a:schemeClr val="tx1"/>
              </a:solidFill>
              <a:ea typeface="+mj-ea"/>
              <a:cs typeface="+mj-cs"/>
            </a:rPr>
            <a:t>Lecture 2   </a:t>
          </a:r>
          <a:r>
            <a:rPr lang="en-US" sz="2000" b="1" dirty="0">
              <a:solidFill>
                <a:schemeClr val="tx1"/>
              </a:solidFill>
              <a:ea typeface="+mj-ea"/>
              <a:cs typeface="+mj-cs"/>
            </a:rPr>
            <a:t>Project Quality Management</a:t>
          </a:r>
        </a:p>
        <a:p>
          <a:endParaRPr lang="en-US" sz="2000" b="1" dirty="0">
            <a:solidFill>
              <a:schemeClr val="tx1"/>
            </a:solidFill>
            <a:ea typeface="+mj-ea"/>
            <a:cs typeface="+mj-cs"/>
          </a:endParaRPr>
        </a:p>
        <a:p>
          <a:endParaRPr lang="en-US" sz="2000" b="1" dirty="0">
            <a:solidFill>
              <a:schemeClr val="tx1"/>
            </a:solidFill>
          </a:endParaRPr>
        </a:p>
      </dgm:t>
    </dgm:pt>
    <dgm:pt modelId="{5B1C686D-3C08-4901-9708-9316C7E85D74}" type="parTrans" cxnId="{6B5E5D9A-5CE7-4732-85C7-2DAE05A235EA}">
      <dgm:prSet/>
      <dgm:spPr/>
      <dgm:t>
        <a:bodyPr/>
        <a:lstStyle/>
        <a:p>
          <a:endParaRPr lang="en-US"/>
        </a:p>
      </dgm:t>
    </dgm:pt>
    <dgm:pt modelId="{7C1C4543-F1EA-4BD2-9279-8769955A617A}" type="sibTrans" cxnId="{6B5E5D9A-5CE7-4732-85C7-2DAE05A235EA}">
      <dgm:prSet/>
      <dgm:spPr/>
      <dgm:t>
        <a:bodyPr/>
        <a:lstStyle/>
        <a:p>
          <a:endParaRPr lang="en-US"/>
        </a:p>
      </dgm:t>
    </dgm:pt>
    <dgm:pt modelId="{933EF932-80A1-449A-9575-1E7CAF4B9BD4}">
      <dgm:prSet/>
      <dgm:spPr/>
      <dgm:t>
        <a:bodyPr/>
        <a:lstStyle/>
        <a:p>
          <a:endParaRPr lang="en-US" sz="900" dirty="0"/>
        </a:p>
      </dgm:t>
    </dgm:pt>
    <dgm:pt modelId="{DDCCDEC3-B870-418F-86C7-24AF101401F2}" type="parTrans" cxnId="{E4E3667B-29D4-4497-96B8-6A3F96386BBC}">
      <dgm:prSet/>
      <dgm:spPr/>
      <dgm:t>
        <a:bodyPr/>
        <a:lstStyle/>
        <a:p>
          <a:endParaRPr lang="en-US"/>
        </a:p>
      </dgm:t>
    </dgm:pt>
    <dgm:pt modelId="{744548C0-5AD9-4858-A13C-D5B32400525E}" type="sibTrans" cxnId="{E4E3667B-29D4-4497-96B8-6A3F96386BBC}">
      <dgm:prSet/>
      <dgm:spPr/>
      <dgm:t>
        <a:bodyPr/>
        <a:lstStyle/>
        <a:p>
          <a:endParaRPr lang="en-US"/>
        </a:p>
      </dgm:t>
    </dgm:pt>
    <dgm:pt modelId="{202A37BD-6B1F-4C0D-ADFB-65B306629B59}">
      <dgm:prSet custT="1"/>
      <dgm:spPr/>
      <dgm:t>
        <a:bodyPr/>
        <a:lstStyle/>
        <a:p>
          <a:pPr algn="ctr"/>
          <a:r>
            <a:rPr lang="en-US" sz="2400" b="1" u="sng" dirty="0"/>
            <a:t>Project planning</a:t>
          </a:r>
        </a:p>
        <a:p>
          <a:pPr algn="l"/>
          <a:r>
            <a:rPr lang="en-US" sz="2000" b="1" u="sng" dirty="0"/>
            <a:t>Lecture 6 </a:t>
          </a:r>
          <a:r>
            <a:rPr lang="en-US" sz="2000" b="1" dirty="0"/>
            <a:t>Initial project coordination and the project Charter</a:t>
          </a:r>
        </a:p>
        <a:p>
          <a:pPr algn="l"/>
          <a:r>
            <a:rPr lang="en-US" sz="2000" b="1" u="sng" dirty="0"/>
            <a:t>Lecture 7</a:t>
          </a:r>
          <a:r>
            <a:rPr lang="en-US" sz="2000" b="1" dirty="0"/>
            <a:t> Starting the project plan: The WBS</a:t>
          </a:r>
        </a:p>
        <a:p>
          <a:pPr algn="l"/>
          <a:r>
            <a:rPr lang="en-US" sz="2000" b="1" u="sng" dirty="0"/>
            <a:t>Lecture </a:t>
          </a:r>
          <a:r>
            <a:rPr lang="en-US" sz="2000" b="1" dirty="0"/>
            <a:t>8 Project risk management </a:t>
          </a:r>
        </a:p>
        <a:p>
          <a:pPr algn="l"/>
          <a:r>
            <a:rPr lang="en-US" sz="2000" b="1" u="sng" dirty="0"/>
            <a:t>Lecture 9 </a:t>
          </a:r>
          <a:r>
            <a:rPr lang="en-US" sz="2000" b="1" dirty="0"/>
            <a:t>Budgeting, Estimating costs and risks</a:t>
          </a:r>
        </a:p>
        <a:p>
          <a:pPr algn="ctr"/>
          <a:endParaRPr lang="en-US" sz="2000" b="1" dirty="0"/>
        </a:p>
      </dgm:t>
    </dgm:pt>
    <dgm:pt modelId="{6A23A51E-E651-4F0A-95FD-6970A821D878}" type="parTrans" cxnId="{8CE7AAC0-E670-48F7-831E-7EB749CD5DC9}">
      <dgm:prSet/>
      <dgm:spPr/>
      <dgm:t>
        <a:bodyPr/>
        <a:lstStyle/>
        <a:p>
          <a:endParaRPr lang="en-US"/>
        </a:p>
      </dgm:t>
    </dgm:pt>
    <dgm:pt modelId="{45AA9BA0-1E98-41F5-AF43-780227D97988}" type="sibTrans" cxnId="{8CE7AAC0-E670-48F7-831E-7EB749CD5DC9}">
      <dgm:prSet/>
      <dgm:spPr/>
      <dgm:t>
        <a:bodyPr/>
        <a:lstStyle/>
        <a:p>
          <a:endParaRPr lang="en-US"/>
        </a:p>
      </dgm:t>
    </dgm:pt>
    <dgm:pt modelId="{D367537C-793C-49CB-8931-1FDCB6465AC2}">
      <dgm:prSet custT="1"/>
      <dgm:spPr/>
      <dgm:t>
        <a:bodyPr/>
        <a:lstStyle/>
        <a:p>
          <a:pPr algn="ctr"/>
          <a:r>
            <a:rPr lang="en-US" sz="2400" b="1" u="sng" dirty="0">
              <a:solidFill>
                <a:schemeClr val="tx1"/>
              </a:solidFill>
            </a:rPr>
            <a:t>Project Initiation:</a:t>
          </a:r>
        </a:p>
        <a:p>
          <a:pPr algn="l"/>
          <a:r>
            <a:rPr lang="en-US" sz="2000" b="1" u="sng" dirty="0">
              <a:solidFill>
                <a:schemeClr val="tx1"/>
              </a:solidFill>
            </a:rPr>
            <a:t>Lecture 3 </a:t>
          </a:r>
          <a:r>
            <a:rPr lang="en-US" sz="2000" b="1" dirty="0">
              <a:solidFill>
                <a:schemeClr val="tx1"/>
              </a:solidFill>
            </a:rPr>
            <a:t>Project Communication and team Management</a:t>
          </a:r>
        </a:p>
        <a:p>
          <a:pPr algn="l"/>
          <a:r>
            <a:rPr lang="en-US" sz="2000" b="1" u="sng" dirty="0">
              <a:solidFill>
                <a:schemeClr val="tx1"/>
              </a:solidFill>
            </a:rPr>
            <a:t>Lecture 4 </a:t>
          </a:r>
          <a:r>
            <a:rPr lang="en-US" sz="2000" b="1" dirty="0">
              <a:solidFill>
                <a:schemeClr val="tx1"/>
              </a:solidFill>
            </a:rPr>
            <a:t>Managing conflicts and the art of communication</a:t>
          </a:r>
        </a:p>
        <a:p>
          <a:pPr algn="l"/>
          <a:r>
            <a:rPr lang="en-US" sz="2000" b="1" u="sng" dirty="0">
              <a:solidFill>
                <a:schemeClr val="tx1"/>
              </a:solidFill>
            </a:rPr>
            <a:t>Lecture 5</a:t>
          </a:r>
          <a:r>
            <a:rPr lang="en-US" sz="2000" b="1" dirty="0">
              <a:solidFill>
                <a:schemeClr val="tx1"/>
              </a:solidFill>
            </a:rPr>
            <a:t> Strategic Management and project selection</a:t>
          </a:r>
        </a:p>
        <a:p>
          <a:pPr algn="ctr"/>
          <a:endParaRPr lang="en-US" sz="2000" b="1" dirty="0">
            <a:solidFill>
              <a:schemeClr val="tx1"/>
            </a:solidFill>
          </a:endParaRPr>
        </a:p>
        <a:p>
          <a:pPr algn="ctr"/>
          <a:endParaRPr lang="en-US" sz="1200" b="1" dirty="0">
            <a:solidFill>
              <a:schemeClr val="bg1">
                <a:lumMod val="95000"/>
              </a:schemeClr>
            </a:solidFill>
          </a:endParaRPr>
        </a:p>
        <a:p>
          <a:pPr algn="ctr"/>
          <a:endParaRPr lang="en-US" sz="1200" dirty="0"/>
        </a:p>
      </dgm:t>
    </dgm:pt>
    <dgm:pt modelId="{17EFB113-1D04-4ABA-945C-72F4AB54C821}" type="parTrans" cxnId="{AA622213-DB06-43DE-A582-398D4FA961D5}">
      <dgm:prSet/>
      <dgm:spPr/>
      <dgm:t>
        <a:bodyPr/>
        <a:lstStyle/>
        <a:p>
          <a:endParaRPr lang="en-US"/>
        </a:p>
      </dgm:t>
    </dgm:pt>
    <dgm:pt modelId="{D0B43EFC-A2E1-4BD7-9629-78663EA546B5}" type="sibTrans" cxnId="{AA622213-DB06-43DE-A582-398D4FA961D5}">
      <dgm:prSet/>
      <dgm:spPr/>
      <dgm:t>
        <a:bodyPr/>
        <a:lstStyle/>
        <a:p>
          <a:endParaRPr lang="en-US"/>
        </a:p>
      </dgm:t>
    </dgm:pt>
    <dgm:pt modelId="{BF8A8659-732D-4B61-A4DE-5251BBCB9396}">
      <dgm:prSet custT="1"/>
      <dgm:spPr/>
      <dgm:t>
        <a:bodyPr/>
        <a:lstStyle/>
        <a:p>
          <a:pPr algn="ctr"/>
          <a:r>
            <a:rPr lang="en-US" sz="2400" b="1" u="sng" dirty="0"/>
            <a:t>Project Execution</a:t>
          </a:r>
        </a:p>
        <a:p>
          <a:pPr algn="l"/>
          <a:r>
            <a:rPr lang="en-US" sz="2000" b="1" u="sng" dirty="0"/>
            <a:t>Lecture 10  </a:t>
          </a:r>
          <a:r>
            <a:rPr lang="en-US" sz="2000" b="1" dirty="0"/>
            <a:t>Monitoring and information systems</a:t>
          </a:r>
        </a:p>
        <a:p>
          <a:pPr algn="l"/>
          <a:r>
            <a:rPr lang="en-US" sz="2000" b="1" u="sng" dirty="0"/>
            <a:t>Lecture 11 </a:t>
          </a:r>
          <a:r>
            <a:rPr lang="en-US" sz="2000" b="1" dirty="0"/>
            <a:t>Project Control</a:t>
          </a:r>
        </a:p>
        <a:p>
          <a:pPr algn="l"/>
          <a:r>
            <a:rPr lang="en-US" sz="2000" b="1" u="sng" dirty="0"/>
            <a:t>Lecture 12 </a:t>
          </a:r>
          <a:r>
            <a:rPr lang="en-US" sz="2000" b="1" dirty="0"/>
            <a:t>Project Auditing</a:t>
          </a:r>
        </a:p>
        <a:p>
          <a:pPr algn="l"/>
          <a:r>
            <a:rPr lang="en-US" sz="2000" b="1" u="sng" dirty="0"/>
            <a:t>Lecture 13 </a:t>
          </a:r>
          <a:r>
            <a:rPr lang="en-US" sz="2000" b="1" dirty="0"/>
            <a:t>Project termination</a:t>
          </a:r>
        </a:p>
        <a:p>
          <a:pPr algn="l"/>
          <a:endParaRPr lang="en-US" sz="2000" b="1" dirty="0"/>
        </a:p>
        <a:p>
          <a:pPr algn="l"/>
          <a:endParaRPr lang="en-US" sz="2000" b="1" dirty="0"/>
        </a:p>
      </dgm:t>
    </dgm:pt>
    <dgm:pt modelId="{D81BC3A9-1823-4E3A-AC2F-5629C7D96F46}" type="parTrans" cxnId="{86E1736B-193D-4F55-89A4-83AE58C86824}">
      <dgm:prSet/>
      <dgm:spPr/>
      <dgm:t>
        <a:bodyPr/>
        <a:lstStyle/>
        <a:p>
          <a:endParaRPr lang="en-US"/>
        </a:p>
      </dgm:t>
    </dgm:pt>
    <dgm:pt modelId="{43165FDB-83A8-4908-8169-5B1B20F4D407}" type="sibTrans" cxnId="{86E1736B-193D-4F55-89A4-83AE58C86824}">
      <dgm:prSet/>
      <dgm:spPr/>
      <dgm:t>
        <a:bodyPr/>
        <a:lstStyle/>
        <a:p>
          <a:endParaRPr lang="en-US"/>
        </a:p>
      </dgm:t>
    </dgm:pt>
    <dgm:pt modelId="{829859B4-2CC5-4B3C-939A-FCA3F32B48C7}" type="pres">
      <dgm:prSet presAssocID="{D01D994D-31A3-48B7-8178-D9B9D4D7B79B}" presName="Name0" presStyleCnt="0">
        <dgm:presLayoutVars>
          <dgm:dir/>
          <dgm:resizeHandles val="exact"/>
        </dgm:presLayoutVars>
      </dgm:prSet>
      <dgm:spPr/>
    </dgm:pt>
    <dgm:pt modelId="{F93221E7-ADF7-450D-BEBE-73F9EFE5D8C8}" type="pres">
      <dgm:prSet presAssocID="{D01D994D-31A3-48B7-8178-D9B9D4D7B79B}" presName="fgShape" presStyleLbl="fgShp" presStyleIdx="0" presStyleCnt="1" custLinFactNeighborX="-1568" custLinFactNeighborY="33333"/>
      <dgm:spPr/>
    </dgm:pt>
    <dgm:pt modelId="{F2523C57-9551-47F2-A58F-DEBF425D1C03}" type="pres">
      <dgm:prSet presAssocID="{D01D994D-31A3-48B7-8178-D9B9D4D7B79B}" presName="linComp" presStyleCnt="0"/>
      <dgm:spPr/>
    </dgm:pt>
    <dgm:pt modelId="{7602F0F6-405F-42F6-9F09-2E809530B7E8}" type="pres">
      <dgm:prSet presAssocID="{01CEBEF5-F328-4FEB-B1AD-5357889CAF93}" presName="compNode" presStyleCnt="0"/>
      <dgm:spPr/>
    </dgm:pt>
    <dgm:pt modelId="{595BC8A2-99A0-4988-A087-A08A76157E80}" type="pres">
      <dgm:prSet presAssocID="{01CEBEF5-F328-4FEB-B1AD-5357889CAF93}" presName="bkgdShape" presStyleLbl="node1" presStyleIdx="0" presStyleCnt="4" custLinFactNeighborX="1263" custLinFactNeighborY="0"/>
      <dgm:spPr/>
    </dgm:pt>
    <dgm:pt modelId="{F6013622-C9B0-4A12-A16B-93A6C5238F01}" type="pres">
      <dgm:prSet presAssocID="{01CEBEF5-F328-4FEB-B1AD-5357889CAF93}" presName="nodeTx" presStyleLbl="node1" presStyleIdx="0" presStyleCnt="4">
        <dgm:presLayoutVars>
          <dgm:bulletEnabled val="1"/>
        </dgm:presLayoutVars>
      </dgm:prSet>
      <dgm:spPr/>
    </dgm:pt>
    <dgm:pt modelId="{E4F12F3A-455A-4304-836A-19A7DF1156FA}" type="pres">
      <dgm:prSet presAssocID="{01CEBEF5-F328-4FEB-B1AD-5357889CAF93}" presName="invisiNode" presStyleLbl="node1" presStyleIdx="0" presStyleCnt="4"/>
      <dgm:spPr/>
    </dgm:pt>
    <dgm:pt modelId="{2D2B619C-80A8-4D2D-A219-B0663D1DA0DD}" type="pres">
      <dgm:prSet presAssocID="{01CEBEF5-F328-4FEB-B1AD-5357889CAF93}" presName="imagNode" presStyleLbl="fgImgPlace1" presStyleIdx="0" presStyleCnt="4" custScaleX="123881" custScaleY="68577" custLinFactNeighborX="5584" custLinFactNeighborY="-25699"/>
      <dgm:spPr>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dgm:spPr>
      <dgm:extLst>
        <a:ext uri="{E40237B7-FDA0-4F09-8148-C483321AD2D9}">
          <dgm14:cNvPr xmlns:dgm14="http://schemas.microsoft.com/office/drawing/2010/diagram" id="0" name="" descr="Man looking at wooden figure"/>
        </a:ext>
      </dgm:extLst>
    </dgm:pt>
    <dgm:pt modelId="{2C10A198-9A9D-40A6-976F-EB84F8BEEED8}" type="pres">
      <dgm:prSet presAssocID="{7C1C4543-F1EA-4BD2-9279-8769955A617A}" presName="sibTrans" presStyleLbl="sibTrans2D1" presStyleIdx="0" presStyleCnt="0"/>
      <dgm:spPr/>
    </dgm:pt>
    <dgm:pt modelId="{87B2D31F-9395-4BFE-91E1-AA694FC1C291}" type="pres">
      <dgm:prSet presAssocID="{D367537C-793C-49CB-8931-1FDCB6465AC2}" presName="compNode" presStyleCnt="0"/>
      <dgm:spPr/>
    </dgm:pt>
    <dgm:pt modelId="{F877A3F9-E8B9-4172-8615-1A9A0739D0EA}" type="pres">
      <dgm:prSet presAssocID="{D367537C-793C-49CB-8931-1FDCB6465AC2}" presName="bkgdShape" presStyleLbl="node1" presStyleIdx="1" presStyleCnt="4"/>
      <dgm:spPr/>
    </dgm:pt>
    <dgm:pt modelId="{206A3442-25CA-47E6-BB2F-672950FCA47A}" type="pres">
      <dgm:prSet presAssocID="{D367537C-793C-49CB-8931-1FDCB6465AC2}" presName="nodeTx" presStyleLbl="node1" presStyleIdx="1" presStyleCnt="4">
        <dgm:presLayoutVars>
          <dgm:bulletEnabled val="1"/>
        </dgm:presLayoutVars>
      </dgm:prSet>
      <dgm:spPr/>
    </dgm:pt>
    <dgm:pt modelId="{2277731A-3FB1-4676-B4B3-1483E78776AC}" type="pres">
      <dgm:prSet presAssocID="{D367537C-793C-49CB-8931-1FDCB6465AC2}" presName="invisiNode" presStyleLbl="node1" presStyleIdx="1" presStyleCnt="4"/>
      <dgm:spPr/>
    </dgm:pt>
    <dgm:pt modelId="{3D725055-D5CC-43E6-A80C-3BA3C33BA046}" type="pres">
      <dgm:prSet presAssocID="{D367537C-793C-49CB-8931-1FDCB6465AC2}" presName="imagNode" presStyleLbl="fgImgPlace1" presStyleIdx="1" presStyleCnt="4" custScaleX="115779" custScaleY="70736" custLinFactNeighborX="-2451" custLinFactNeighborY="-26521"/>
      <dgm:spPr>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dgm:spPr>
    </dgm:pt>
    <dgm:pt modelId="{7B0D2070-F493-4C8A-85B2-C504FA46329A}" type="pres">
      <dgm:prSet presAssocID="{D0B43EFC-A2E1-4BD7-9629-78663EA546B5}" presName="sibTrans" presStyleLbl="sibTrans2D1" presStyleIdx="0" presStyleCnt="0"/>
      <dgm:spPr/>
    </dgm:pt>
    <dgm:pt modelId="{2A1C9805-076B-4BC6-AD8A-786E1C680335}" type="pres">
      <dgm:prSet presAssocID="{202A37BD-6B1F-4C0D-ADFB-65B306629B59}" presName="compNode" presStyleCnt="0"/>
      <dgm:spPr/>
    </dgm:pt>
    <dgm:pt modelId="{307C6DEB-6A4B-4569-8DCE-F104918CF284}" type="pres">
      <dgm:prSet presAssocID="{202A37BD-6B1F-4C0D-ADFB-65B306629B59}" presName="bkgdShape" presStyleLbl="node1" presStyleIdx="2" presStyleCnt="4"/>
      <dgm:spPr/>
    </dgm:pt>
    <dgm:pt modelId="{97DE25ED-9EAC-487C-8052-C6B2B352C89A}" type="pres">
      <dgm:prSet presAssocID="{202A37BD-6B1F-4C0D-ADFB-65B306629B59}" presName="nodeTx" presStyleLbl="node1" presStyleIdx="2" presStyleCnt="4">
        <dgm:presLayoutVars>
          <dgm:bulletEnabled val="1"/>
        </dgm:presLayoutVars>
      </dgm:prSet>
      <dgm:spPr/>
    </dgm:pt>
    <dgm:pt modelId="{55C8BC0C-0203-4867-A714-732E65ECEB6B}" type="pres">
      <dgm:prSet presAssocID="{202A37BD-6B1F-4C0D-ADFB-65B306629B59}" presName="invisiNode" presStyleLbl="node1" presStyleIdx="2" presStyleCnt="4"/>
      <dgm:spPr/>
    </dgm:pt>
    <dgm:pt modelId="{C5C22D56-BED9-42EF-9C6C-04C5A9845FD2}" type="pres">
      <dgm:prSet presAssocID="{202A37BD-6B1F-4C0D-ADFB-65B306629B59}" presName="imagNode" presStyleLbl="fgImgPlace1" presStyleIdx="2" presStyleCnt="4" custScaleX="126000" custScaleY="63156" custLinFactNeighborX="-1791" custLinFactNeighborY="-34020"/>
      <dgm:spPr>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dgm:spPr>
    </dgm:pt>
    <dgm:pt modelId="{AEB09646-EE61-404D-9C7E-01E352844D63}" type="pres">
      <dgm:prSet presAssocID="{45AA9BA0-1E98-41F5-AF43-780227D97988}" presName="sibTrans" presStyleLbl="sibTrans2D1" presStyleIdx="0" presStyleCnt="0"/>
      <dgm:spPr/>
    </dgm:pt>
    <dgm:pt modelId="{A12A82F8-9D4F-4B41-B1E7-99C3AFF13A6E}" type="pres">
      <dgm:prSet presAssocID="{BF8A8659-732D-4B61-A4DE-5251BBCB9396}" presName="compNode" presStyleCnt="0"/>
      <dgm:spPr/>
    </dgm:pt>
    <dgm:pt modelId="{8E23EE5C-4097-48FD-B187-0834CBC52532}" type="pres">
      <dgm:prSet presAssocID="{BF8A8659-732D-4B61-A4DE-5251BBCB9396}" presName="bkgdShape" presStyleLbl="node1" presStyleIdx="3" presStyleCnt="4" custLinFactNeighborX="6412" custLinFactNeighborY="0"/>
      <dgm:spPr/>
    </dgm:pt>
    <dgm:pt modelId="{C1834E6F-3E7E-4427-976C-0C3E181CAE07}" type="pres">
      <dgm:prSet presAssocID="{BF8A8659-732D-4B61-A4DE-5251BBCB9396}" presName="nodeTx" presStyleLbl="node1" presStyleIdx="3" presStyleCnt="4">
        <dgm:presLayoutVars>
          <dgm:bulletEnabled val="1"/>
        </dgm:presLayoutVars>
      </dgm:prSet>
      <dgm:spPr/>
    </dgm:pt>
    <dgm:pt modelId="{C760EAE4-78FF-4345-9E2B-89ABAE3BD4BB}" type="pres">
      <dgm:prSet presAssocID="{BF8A8659-732D-4B61-A4DE-5251BBCB9396}" presName="invisiNode" presStyleLbl="node1" presStyleIdx="3" presStyleCnt="4"/>
      <dgm:spPr/>
    </dgm:pt>
    <dgm:pt modelId="{E2F03FD1-E211-426F-8054-E42269FE9C05}" type="pres">
      <dgm:prSet presAssocID="{BF8A8659-732D-4B61-A4DE-5251BBCB9396}" presName="imagNode" presStyleLbl="fgImgPlace1" presStyleIdx="3" presStyleCnt="4" custScaleX="120033" custScaleY="68027" custLinFactNeighborX="1973" custLinFactNeighborY="-34617"/>
      <dgm:spPr>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dgm:spPr>
    </dgm:pt>
  </dgm:ptLst>
  <dgm:cxnLst>
    <dgm:cxn modelId="{00CE8E08-DB35-46E7-90DF-A5892BC81729}" type="presOf" srcId="{202A37BD-6B1F-4C0D-ADFB-65B306629B59}" destId="{97DE25ED-9EAC-487C-8052-C6B2B352C89A}" srcOrd="1" destOrd="0" presId="urn:microsoft.com/office/officeart/2005/8/layout/hList7"/>
    <dgm:cxn modelId="{14169B0E-9BF1-4582-8A95-ACD390B791C5}" type="presOf" srcId="{D01D994D-31A3-48B7-8178-D9B9D4D7B79B}" destId="{829859B4-2CC5-4B3C-939A-FCA3F32B48C7}" srcOrd="0" destOrd="0" presId="urn:microsoft.com/office/officeart/2005/8/layout/hList7"/>
    <dgm:cxn modelId="{AA622213-DB06-43DE-A582-398D4FA961D5}" srcId="{D01D994D-31A3-48B7-8178-D9B9D4D7B79B}" destId="{D367537C-793C-49CB-8931-1FDCB6465AC2}" srcOrd="1" destOrd="0" parTransId="{17EFB113-1D04-4ABA-945C-72F4AB54C821}" sibTransId="{D0B43EFC-A2E1-4BD7-9629-78663EA546B5}"/>
    <dgm:cxn modelId="{9CAA2E14-2E28-468B-BDFC-B105F5CB8D19}" type="presOf" srcId="{202A37BD-6B1F-4C0D-ADFB-65B306629B59}" destId="{307C6DEB-6A4B-4569-8DCE-F104918CF284}" srcOrd="0" destOrd="0" presId="urn:microsoft.com/office/officeart/2005/8/layout/hList7"/>
    <dgm:cxn modelId="{02983A14-EC2B-413F-999D-1AFE42D31878}" type="presOf" srcId="{933EF932-80A1-449A-9575-1E7CAF4B9BD4}" destId="{F6013622-C9B0-4A12-A16B-93A6C5238F01}" srcOrd="1" destOrd="1" presId="urn:microsoft.com/office/officeart/2005/8/layout/hList7"/>
    <dgm:cxn modelId="{2EE6D51B-9B57-4B55-BB36-D6720A1E0C38}" type="presOf" srcId="{BF8A8659-732D-4B61-A4DE-5251BBCB9396}" destId="{8E23EE5C-4097-48FD-B187-0834CBC52532}" srcOrd="0" destOrd="0" presId="urn:microsoft.com/office/officeart/2005/8/layout/hList7"/>
    <dgm:cxn modelId="{BDB5A745-9FBE-45C2-BE36-C690330FBFF7}" type="presOf" srcId="{BF8A8659-732D-4B61-A4DE-5251BBCB9396}" destId="{C1834E6F-3E7E-4427-976C-0C3E181CAE07}" srcOrd="1" destOrd="0" presId="urn:microsoft.com/office/officeart/2005/8/layout/hList7"/>
    <dgm:cxn modelId="{47DDC04A-1252-4E2C-8C35-2F70E87F95B4}" type="presOf" srcId="{01CEBEF5-F328-4FEB-B1AD-5357889CAF93}" destId="{F6013622-C9B0-4A12-A16B-93A6C5238F01}" srcOrd="1" destOrd="0" presId="urn:microsoft.com/office/officeart/2005/8/layout/hList7"/>
    <dgm:cxn modelId="{86E1736B-193D-4F55-89A4-83AE58C86824}" srcId="{D01D994D-31A3-48B7-8178-D9B9D4D7B79B}" destId="{BF8A8659-732D-4B61-A4DE-5251BBCB9396}" srcOrd="3" destOrd="0" parTransId="{D81BC3A9-1823-4E3A-AC2F-5629C7D96F46}" sibTransId="{43165FDB-83A8-4908-8169-5B1B20F4D407}"/>
    <dgm:cxn modelId="{06E6F553-7E66-4818-9C6F-019A823927DE}" type="presOf" srcId="{D367537C-793C-49CB-8931-1FDCB6465AC2}" destId="{206A3442-25CA-47E6-BB2F-672950FCA47A}" srcOrd="1" destOrd="0" presId="urn:microsoft.com/office/officeart/2005/8/layout/hList7"/>
    <dgm:cxn modelId="{2DFEF958-FEE6-4C8A-A5A4-FE556088276A}" type="presOf" srcId="{933EF932-80A1-449A-9575-1E7CAF4B9BD4}" destId="{595BC8A2-99A0-4988-A087-A08A76157E80}" srcOrd="0" destOrd="1" presId="urn:microsoft.com/office/officeart/2005/8/layout/hList7"/>
    <dgm:cxn modelId="{E4E3667B-29D4-4497-96B8-6A3F96386BBC}" srcId="{01CEBEF5-F328-4FEB-B1AD-5357889CAF93}" destId="{933EF932-80A1-449A-9575-1E7CAF4B9BD4}" srcOrd="0" destOrd="0" parTransId="{DDCCDEC3-B870-418F-86C7-24AF101401F2}" sibTransId="{744548C0-5AD9-4858-A13C-D5B32400525E}"/>
    <dgm:cxn modelId="{F8004389-0B95-4619-9264-3BAB4E23F584}" type="presOf" srcId="{01CEBEF5-F328-4FEB-B1AD-5357889CAF93}" destId="{595BC8A2-99A0-4988-A087-A08A76157E80}" srcOrd="0" destOrd="0" presId="urn:microsoft.com/office/officeart/2005/8/layout/hList7"/>
    <dgm:cxn modelId="{6B5E5D9A-5CE7-4732-85C7-2DAE05A235EA}" srcId="{D01D994D-31A3-48B7-8178-D9B9D4D7B79B}" destId="{01CEBEF5-F328-4FEB-B1AD-5357889CAF93}" srcOrd="0" destOrd="0" parTransId="{5B1C686D-3C08-4901-9708-9316C7E85D74}" sibTransId="{7C1C4543-F1EA-4BD2-9279-8769955A617A}"/>
    <dgm:cxn modelId="{7942FF9A-9F94-417E-87E8-9FE2B6DE1A8C}" type="presOf" srcId="{D367537C-793C-49CB-8931-1FDCB6465AC2}" destId="{F877A3F9-E8B9-4172-8615-1A9A0739D0EA}" srcOrd="0" destOrd="0" presId="urn:microsoft.com/office/officeart/2005/8/layout/hList7"/>
    <dgm:cxn modelId="{1D9525BF-AFB7-482B-9953-38FA9B06F848}" type="presOf" srcId="{7C1C4543-F1EA-4BD2-9279-8769955A617A}" destId="{2C10A198-9A9D-40A6-976F-EB84F8BEEED8}" srcOrd="0" destOrd="0" presId="urn:microsoft.com/office/officeart/2005/8/layout/hList7"/>
    <dgm:cxn modelId="{8CE7AAC0-E670-48F7-831E-7EB749CD5DC9}" srcId="{D01D994D-31A3-48B7-8178-D9B9D4D7B79B}" destId="{202A37BD-6B1F-4C0D-ADFB-65B306629B59}" srcOrd="2" destOrd="0" parTransId="{6A23A51E-E651-4F0A-95FD-6970A821D878}" sibTransId="{45AA9BA0-1E98-41F5-AF43-780227D97988}"/>
    <dgm:cxn modelId="{B49587D2-1C5B-4C7B-ADA4-C8144A29A27F}" type="presOf" srcId="{D0B43EFC-A2E1-4BD7-9629-78663EA546B5}" destId="{7B0D2070-F493-4C8A-85B2-C504FA46329A}" srcOrd="0" destOrd="0" presId="urn:microsoft.com/office/officeart/2005/8/layout/hList7"/>
    <dgm:cxn modelId="{63E772FB-E1A8-4B51-A3BB-CC7CB7F09113}" type="presOf" srcId="{45AA9BA0-1E98-41F5-AF43-780227D97988}" destId="{AEB09646-EE61-404D-9C7E-01E352844D63}" srcOrd="0" destOrd="0" presId="urn:microsoft.com/office/officeart/2005/8/layout/hList7"/>
    <dgm:cxn modelId="{A090CD0F-AC49-4EDB-93FD-5A090E15785F}" type="presParOf" srcId="{829859B4-2CC5-4B3C-939A-FCA3F32B48C7}" destId="{F93221E7-ADF7-450D-BEBE-73F9EFE5D8C8}" srcOrd="0" destOrd="0" presId="urn:microsoft.com/office/officeart/2005/8/layout/hList7"/>
    <dgm:cxn modelId="{7759FC62-A0D2-4780-865C-7A24B45B467A}" type="presParOf" srcId="{829859B4-2CC5-4B3C-939A-FCA3F32B48C7}" destId="{F2523C57-9551-47F2-A58F-DEBF425D1C03}" srcOrd="1" destOrd="0" presId="urn:microsoft.com/office/officeart/2005/8/layout/hList7"/>
    <dgm:cxn modelId="{277CEC20-C131-466D-B0A6-6109C496C07F}" type="presParOf" srcId="{F2523C57-9551-47F2-A58F-DEBF425D1C03}" destId="{7602F0F6-405F-42F6-9F09-2E809530B7E8}" srcOrd="0" destOrd="0" presId="urn:microsoft.com/office/officeart/2005/8/layout/hList7"/>
    <dgm:cxn modelId="{59553E33-A93A-4A0C-94F1-C25898930CAB}" type="presParOf" srcId="{7602F0F6-405F-42F6-9F09-2E809530B7E8}" destId="{595BC8A2-99A0-4988-A087-A08A76157E80}" srcOrd="0" destOrd="0" presId="urn:microsoft.com/office/officeart/2005/8/layout/hList7"/>
    <dgm:cxn modelId="{D372CCA7-BA32-48C8-A308-283AA1B1D484}" type="presParOf" srcId="{7602F0F6-405F-42F6-9F09-2E809530B7E8}" destId="{F6013622-C9B0-4A12-A16B-93A6C5238F01}" srcOrd="1" destOrd="0" presId="urn:microsoft.com/office/officeart/2005/8/layout/hList7"/>
    <dgm:cxn modelId="{D8EF5F62-F7BE-4752-99FC-693535CCC7D6}" type="presParOf" srcId="{7602F0F6-405F-42F6-9F09-2E809530B7E8}" destId="{E4F12F3A-455A-4304-836A-19A7DF1156FA}" srcOrd="2" destOrd="0" presId="urn:microsoft.com/office/officeart/2005/8/layout/hList7"/>
    <dgm:cxn modelId="{7887C3B7-08D0-48D8-920F-AD9A1F2A8FF9}" type="presParOf" srcId="{7602F0F6-405F-42F6-9F09-2E809530B7E8}" destId="{2D2B619C-80A8-4D2D-A219-B0663D1DA0DD}" srcOrd="3" destOrd="0" presId="urn:microsoft.com/office/officeart/2005/8/layout/hList7"/>
    <dgm:cxn modelId="{33218AC8-F194-4BBA-A75E-602FE2BDBBD9}" type="presParOf" srcId="{F2523C57-9551-47F2-A58F-DEBF425D1C03}" destId="{2C10A198-9A9D-40A6-976F-EB84F8BEEED8}" srcOrd="1" destOrd="0" presId="urn:microsoft.com/office/officeart/2005/8/layout/hList7"/>
    <dgm:cxn modelId="{C21A12B9-2391-4C8F-83D5-344C3330F8F9}" type="presParOf" srcId="{F2523C57-9551-47F2-A58F-DEBF425D1C03}" destId="{87B2D31F-9395-4BFE-91E1-AA694FC1C291}" srcOrd="2" destOrd="0" presId="urn:microsoft.com/office/officeart/2005/8/layout/hList7"/>
    <dgm:cxn modelId="{62C76618-C844-41FD-AF44-993CDAD405C3}" type="presParOf" srcId="{87B2D31F-9395-4BFE-91E1-AA694FC1C291}" destId="{F877A3F9-E8B9-4172-8615-1A9A0739D0EA}" srcOrd="0" destOrd="0" presId="urn:microsoft.com/office/officeart/2005/8/layout/hList7"/>
    <dgm:cxn modelId="{E34C028D-92D0-4903-B33E-ADDA0C600907}" type="presParOf" srcId="{87B2D31F-9395-4BFE-91E1-AA694FC1C291}" destId="{206A3442-25CA-47E6-BB2F-672950FCA47A}" srcOrd="1" destOrd="0" presId="urn:microsoft.com/office/officeart/2005/8/layout/hList7"/>
    <dgm:cxn modelId="{2B8ACEE1-1065-4FC6-A57F-441EFD70DC6A}" type="presParOf" srcId="{87B2D31F-9395-4BFE-91E1-AA694FC1C291}" destId="{2277731A-3FB1-4676-B4B3-1483E78776AC}" srcOrd="2" destOrd="0" presId="urn:microsoft.com/office/officeart/2005/8/layout/hList7"/>
    <dgm:cxn modelId="{810AC745-6958-4EA7-A13E-CCEC951874C2}" type="presParOf" srcId="{87B2D31F-9395-4BFE-91E1-AA694FC1C291}" destId="{3D725055-D5CC-43E6-A80C-3BA3C33BA046}" srcOrd="3" destOrd="0" presId="urn:microsoft.com/office/officeart/2005/8/layout/hList7"/>
    <dgm:cxn modelId="{17AA9C9C-33B8-401B-BC4B-EA27F49E9E4D}" type="presParOf" srcId="{F2523C57-9551-47F2-A58F-DEBF425D1C03}" destId="{7B0D2070-F493-4C8A-85B2-C504FA46329A}" srcOrd="3" destOrd="0" presId="urn:microsoft.com/office/officeart/2005/8/layout/hList7"/>
    <dgm:cxn modelId="{9C94527C-08DC-45C7-98E3-2962946F6330}" type="presParOf" srcId="{F2523C57-9551-47F2-A58F-DEBF425D1C03}" destId="{2A1C9805-076B-4BC6-AD8A-786E1C680335}" srcOrd="4" destOrd="0" presId="urn:microsoft.com/office/officeart/2005/8/layout/hList7"/>
    <dgm:cxn modelId="{BA181B28-335E-4195-AC8E-A5255D77B1AF}" type="presParOf" srcId="{2A1C9805-076B-4BC6-AD8A-786E1C680335}" destId="{307C6DEB-6A4B-4569-8DCE-F104918CF284}" srcOrd="0" destOrd="0" presId="urn:microsoft.com/office/officeart/2005/8/layout/hList7"/>
    <dgm:cxn modelId="{D982E1B6-C98E-4174-9A78-67AB82957AF6}" type="presParOf" srcId="{2A1C9805-076B-4BC6-AD8A-786E1C680335}" destId="{97DE25ED-9EAC-487C-8052-C6B2B352C89A}" srcOrd="1" destOrd="0" presId="urn:microsoft.com/office/officeart/2005/8/layout/hList7"/>
    <dgm:cxn modelId="{37E91746-5E1A-4989-9474-494A5BF6C7FA}" type="presParOf" srcId="{2A1C9805-076B-4BC6-AD8A-786E1C680335}" destId="{55C8BC0C-0203-4867-A714-732E65ECEB6B}" srcOrd="2" destOrd="0" presId="urn:microsoft.com/office/officeart/2005/8/layout/hList7"/>
    <dgm:cxn modelId="{AA8B7D44-23AB-454C-9746-4AB15E63F5EC}" type="presParOf" srcId="{2A1C9805-076B-4BC6-AD8A-786E1C680335}" destId="{C5C22D56-BED9-42EF-9C6C-04C5A9845FD2}" srcOrd="3" destOrd="0" presId="urn:microsoft.com/office/officeart/2005/8/layout/hList7"/>
    <dgm:cxn modelId="{841D876A-F9D5-49DC-8E89-BEEC7B439596}" type="presParOf" srcId="{F2523C57-9551-47F2-A58F-DEBF425D1C03}" destId="{AEB09646-EE61-404D-9C7E-01E352844D63}" srcOrd="5" destOrd="0" presId="urn:microsoft.com/office/officeart/2005/8/layout/hList7"/>
    <dgm:cxn modelId="{7C039919-CCFD-4F91-8216-BE6DCA588E7A}" type="presParOf" srcId="{F2523C57-9551-47F2-A58F-DEBF425D1C03}" destId="{A12A82F8-9D4F-4B41-B1E7-99C3AFF13A6E}" srcOrd="6" destOrd="0" presId="urn:microsoft.com/office/officeart/2005/8/layout/hList7"/>
    <dgm:cxn modelId="{EE2D2815-1BD5-4BA1-BD43-694016020357}" type="presParOf" srcId="{A12A82F8-9D4F-4B41-B1E7-99C3AFF13A6E}" destId="{8E23EE5C-4097-48FD-B187-0834CBC52532}" srcOrd="0" destOrd="0" presId="urn:microsoft.com/office/officeart/2005/8/layout/hList7"/>
    <dgm:cxn modelId="{FB0AC51E-6666-4677-86F0-F1D2BD484D3F}" type="presParOf" srcId="{A12A82F8-9D4F-4B41-B1E7-99C3AFF13A6E}" destId="{C1834E6F-3E7E-4427-976C-0C3E181CAE07}" srcOrd="1" destOrd="0" presId="urn:microsoft.com/office/officeart/2005/8/layout/hList7"/>
    <dgm:cxn modelId="{92A92384-935F-497A-842D-9794B27E66E3}" type="presParOf" srcId="{A12A82F8-9D4F-4B41-B1E7-99C3AFF13A6E}" destId="{C760EAE4-78FF-4345-9E2B-89ABAE3BD4BB}" srcOrd="2" destOrd="0" presId="urn:microsoft.com/office/officeart/2005/8/layout/hList7"/>
    <dgm:cxn modelId="{A17199DA-0F20-48FF-8730-CEAA1E0E1027}" type="presParOf" srcId="{A12A82F8-9D4F-4B41-B1E7-99C3AFF13A6E}" destId="{E2F03FD1-E211-426F-8054-E42269FE9C05}"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38F1592-2860-4D17-B56B-EA9138BB3FD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01728D3C-5A75-4BBA-B15D-B1D692F4EEF5}" type="pres">
      <dgm:prSet presAssocID="{A38F1592-2860-4D17-B56B-EA9138BB3FDA}" presName="linear" presStyleCnt="0">
        <dgm:presLayoutVars>
          <dgm:animLvl val="lvl"/>
          <dgm:resizeHandles val="exact"/>
        </dgm:presLayoutVars>
      </dgm:prSet>
      <dgm:spPr/>
    </dgm:pt>
  </dgm:ptLst>
  <dgm:cxnLst>
    <dgm:cxn modelId="{A2386B22-E92C-4A04-9DC4-7030B1932F86}" type="presOf" srcId="{A38F1592-2860-4D17-B56B-EA9138BB3FDA}" destId="{01728D3C-5A75-4BBA-B15D-B1D692F4EEF5}"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5BC8A2-99A0-4988-A087-A08A76157E80}">
      <dsp:nvSpPr>
        <dsp:cNvPr id="0" name=""/>
        <dsp:cNvSpPr/>
      </dsp:nvSpPr>
      <dsp:spPr>
        <a:xfrm>
          <a:off x="3985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t" anchorCtr="1">
          <a:noAutofit/>
        </a:bodyPr>
        <a:lstStyle/>
        <a:p>
          <a:pPr marL="0" lvl="0" indent="0" algn="l" defTabSz="1066800">
            <a:lnSpc>
              <a:spcPct val="90000"/>
            </a:lnSpc>
            <a:spcBef>
              <a:spcPct val="0"/>
            </a:spcBef>
            <a:spcAft>
              <a:spcPct val="35000"/>
            </a:spcAft>
            <a:buNone/>
          </a:pPr>
          <a:r>
            <a:rPr lang="en-US" sz="2400" b="1" u="sng" kern="1200" dirty="0">
              <a:solidFill>
                <a:schemeClr val="tx1"/>
              </a:solidFill>
              <a:ea typeface="+mj-ea"/>
              <a:cs typeface="+mj-cs"/>
            </a:rPr>
            <a:t>Introduction:</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1 </a:t>
          </a:r>
          <a:r>
            <a:rPr lang="en-US" sz="2000" b="1" kern="1200" dirty="0">
              <a:solidFill>
                <a:schemeClr val="tx1"/>
              </a:solidFill>
              <a:ea typeface="+mj-ea"/>
              <a:cs typeface="+mj-cs"/>
            </a:rPr>
            <a:t>Introduction to APM and Initial Project Strategy</a:t>
          </a:r>
        </a:p>
        <a:p>
          <a:pPr marL="0" lvl="0" indent="0" algn="l" defTabSz="1066800">
            <a:lnSpc>
              <a:spcPct val="90000"/>
            </a:lnSpc>
            <a:spcBef>
              <a:spcPct val="0"/>
            </a:spcBef>
            <a:spcAft>
              <a:spcPct val="35000"/>
            </a:spcAft>
            <a:buNone/>
          </a:pPr>
          <a:r>
            <a:rPr lang="en-US" sz="2000" b="1" u="sng" kern="1200" dirty="0">
              <a:solidFill>
                <a:schemeClr val="tx1"/>
              </a:solidFill>
              <a:ea typeface="+mj-ea"/>
              <a:cs typeface="+mj-cs"/>
            </a:rPr>
            <a:t>Lecture 2   </a:t>
          </a:r>
          <a:r>
            <a:rPr lang="en-US" sz="2000" b="1" kern="1200" dirty="0">
              <a:solidFill>
                <a:schemeClr val="tx1"/>
              </a:solidFill>
              <a:ea typeface="+mj-ea"/>
              <a:cs typeface="+mj-cs"/>
            </a:rPr>
            <a:t>Project Quality Management</a:t>
          </a:r>
        </a:p>
        <a:p>
          <a:pPr marL="0" lvl="0" indent="0" algn="l" defTabSz="1066800">
            <a:lnSpc>
              <a:spcPct val="90000"/>
            </a:lnSpc>
            <a:spcBef>
              <a:spcPct val="0"/>
            </a:spcBef>
            <a:spcAft>
              <a:spcPct val="35000"/>
            </a:spcAft>
            <a:buNone/>
          </a:pPr>
          <a:endParaRPr lang="en-US" sz="2000" b="1" kern="1200" dirty="0">
            <a:solidFill>
              <a:schemeClr val="tx1"/>
            </a:solidFill>
            <a:ea typeface="+mj-ea"/>
            <a:cs typeface="+mj-cs"/>
          </a:endParaRPr>
        </a:p>
        <a:p>
          <a:pPr marL="0" lvl="0" indent="0" algn="l" defTabSz="1066800">
            <a:lnSpc>
              <a:spcPct val="90000"/>
            </a:lnSpc>
            <a:spcBef>
              <a:spcPct val="0"/>
            </a:spcBef>
            <a:spcAft>
              <a:spcPct val="35000"/>
            </a:spcAft>
            <a:buNone/>
          </a:pPr>
          <a:endParaRPr lang="en-US" sz="2000" b="1" kern="1200" dirty="0">
            <a:solidFill>
              <a:schemeClr val="tx1"/>
            </a:solidFill>
          </a:endParaRPr>
        </a:p>
        <a:p>
          <a:pPr marL="57150" lvl="1" indent="-57150" algn="l" defTabSz="400050">
            <a:lnSpc>
              <a:spcPct val="90000"/>
            </a:lnSpc>
            <a:spcBef>
              <a:spcPct val="0"/>
            </a:spcBef>
            <a:spcAft>
              <a:spcPct val="15000"/>
            </a:spcAft>
            <a:buChar char="•"/>
          </a:pPr>
          <a:endParaRPr lang="en-US" sz="900" kern="1200" dirty="0"/>
        </a:p>
      </dsp:txBody>
      <dsp:txXfrm>
        <a:off x="39858" y="2421924"/>
        <a:ext cx="2934241" cy="2421924"/>
      </dsp:txXfrm>
    </dsp:sp>
    <dsp:sp modelId="{2D2B619C-80A8-4D2D-A219-B0663D1DA0DD}">
      <dsp:nvSpPr>
        <dsp:cNvPr id="0" name=""/>
        <dsp:cNvSpPr/>
      </dsp:nvSpPr>
      <dsp:spPr>
        <a:xfrm>
          <a:off x="333631" y="161915"/>
          <a:ext cx="2497753" cy="1382685"/>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877A3F9-E8B9-4172-8615-1A9A0739D0EA}">
      <dsp:nvSpPr>
        <dsp:cNvPr id="0" name=""/>
        <dsp:cNvSpPr/>
      </dsp:nvSpPr>
      <dsp:spPr>
        <a:xfrm>
          <a:off x="3025068"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solidFill>
                <a:schemeClr val="tx1"/>
              </a:solidFill>
            </a:rPr>
            <a:t>Project Initiation:</a:t>
          </a:r>
        </a:p>
        <a:p>
          <a:pPr marL="0" lvl="0" indent="0" algn="l" defTabSz="1066800">
            <a:lnSpc>
              <a:spcPct val="90000"/>
            </a:lnSpc>
            <a:spcBef>
              <a:spcPct val="0"/>
            </a:spcBef>
            <a:spcAft>
              <a:spcPct val="35000"/>
            </a:spcAft>
            <a:buNone/>
          </a:pPr>
          <a:r>
            <a:rPr lang="en-US" sz="2000" b="1" u="sng" kern="1200" dirty="0">
              <a:solidFill>
                <a:schemeClr val="tx1"/>
              </a:solidFill>
            </a:rPr>
            <a:t>Lecture 3 </a:t>
          </a:r>
          <a:r>
            <a:rPr lang="en-US" sz="2000" b="1" kern="1200" dirty="0">
              <a:solidFill>
                <a:schemeClr val="tx1"/>
              </a:solidFill>
            </a:rPr>
            <a:t>Project Communication and team Management</a:t>
          </a:r>
        </a:p>
        <a:p>
          <a:pPr marL="0" lvl="0" indent="0" algn="l" defTabSz="1066800">
            <a:lnSpc>
              <a:spcPct val="90000"/>
            </a:lnSpc>
            <a:spcBef>
              <a:spcPct val="0"/>
            </a:spcBef>
            <a:spcAft>
              <a:spcPct val="35000"/>
            </a:spcAft>
            <a:buNone/>
          </a:pPr>
          <a:r>
            <a:rPr lang="en-US" sz="2000" b="1" u="sng" kern="1200" dirty="0">
              <a:solidFill>
                <a:schemeClr val="tx1"/>
              </a:solidFill>
            </a:rPr>
            <a:t>Lecture 4 </a:t>
          </a:r>
          <a:r>
            <a:rPr lang="en-US" sz="2000" b="1" kern="1200" dirty="0">
              <a:solidFill>
                <a:schemeClr val="tx1"/>
              </a:solidFill>
            </a:rPr>
            <a:t>Managing conflicts and the art of communication</a:t>
          </a:r>
        </a:p>
        <a:p>
          <a:pPr marL="0" lvl="0" indent="0" algn="l" defTabSz="1066800">
            <a:lnSpc>
              <a:spcPct val="90000"/>
            </a:lnSpc>
            <a:spcBef>
              <a:spcPct val="0"/>
            </a:spcBef>
            <a:spcAft>
              <a:spcPct val="35000"/>
            </a:spcAft>
            <a:buNone/>
          </a:pPr>
          <a:r>
            <a:rPr lang="en-US" sz="2000" b="1" u="sng" kern="1200" dirty="0">
              <a:solidFill>
                <a:schemeClr val="tx1"/>
              </a:solidFill>
            </a:rPr>
            <a:t>Lecture 5</a:t>
          </a:r>
          <a:r>
            <a:rPr lang="en-US" sz="2000" b="1" kern="1200" dirty="0">
              <a:solidFill>
                <a:schemeClr val="tx1"/>
              </a:solidFill>
            </a:rPr>
            <a:t> Strategic Management and project selection</a:t>
          </a:r>
        </a:p>
        <a:p>
          <a:pPr marL="0" lvl="0" indent="0" algn="ctr" defTabSz="1066800">
            <a:lnSpc>
              <a:spcPct val="90000"/>
            </a:lnSpc>
            <a:spcBef>
              <a:spcPct val="0"/>
            </a:spcBef>
            <a:spcAft>
              <a:spcPct val="35000"/>
            </a:spcAft>
            <a:buNone/>
          </a:pPr>
          <a:endParaRPr lang="en-US" sz="2000" b="1" kern="1200" dirty="0">
            <a:solidFill>
              <a:schemeClr val="tx1"/>
            </a:solidFill>
          </a:endParaRPr>
        </a:p>
        <a:p>
          <a:pPr marL="0" lvl="0" indent="0" algn="ctr" defTabSz="1066800">
            <a:lnSpc>
              <a:spcPct val="90000"/>
            </a:lnSpc>
            <a:spcBef>
              <a:spcPct val="0"/>
            </a:spcBef>
            <a:spcAft>
              <a:spcPct val="35000"/>
            </a:spcAft>
            <a:buNone/>
          </a:pPr>
          <a:endParaRPr lang="en-US" sz="1200" b="1" kern="1200" dirty="0">
            <a:solidFill>
              <a:schemeClr val="bg1">
                <a:lumMod val="95000"/>
              </a:schemeClr>
            </a:solidFill>
          </a:endParaRPr>
        </a:p>
        <a:p>
          <a:pPr marL="0" lvl="0" indent="0" algn="ctr" defTabSz="1066800">
            <a:lnSpc>
              <a:spcPct val="90000"/>
            </a:lnSpc>
            <a:spcBef>
              <a:spcPct val="0"/>
            </a:spcBef>
            <a:spcAft>
              <a:spcPct val="35000"/>
            </a:spcAft>
            <a:buNone/>
          </a:pPr>
          <a:endParaRPr lang="en-US" sz="1200" kern="1200" dirty="0"/>
        </a:p>
      </dsp:txBody>
      <dsp:txXfrm>
        <a:off x="3025068" y="2421924"/>
        <a:ext cx="2934241" cy="2421924"/>
      </dsp:txXfrm>
    </dsp:sp>
    <dsp:sp modelId="{3D725055-D5CC-43E6-A80C-3BA3C33BA046}">
      <dsp:nvSpPr>
        <dsp:cNvPr id="0" name=""/>
        <dsp:cNvSpPr/>
      </dsp:nvSpPr>
      <dsp:spPr>
        <a:xfrm>
          <a:off x="3275572" y="123576"/>
          <a:ext cx="2334396" cy="1426216"/>
        </a:xfrm>
        <a:prstGeom prst="ellipse">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42000" b="-42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307C6DEB-6A4B-4569-8DCE-F104918CF284}">
      <dsp:nvSpPr>
        <dsp:cNvPr id="0" name=""/>
        <dsp:cNvSpPr/>
      </dsp:nvSpPr>
      <dsp:spPr>
        <a:xfrm>
          <a:off x="6047337"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planning</a:t>
          </a:r>
        </a:p>
        <a:p>
          <a:pPr marL="0" lvl="0" indent="0" algn="l" defTabSz="1066800">
            <a:lnSpc>
              <a:spcPct val="90000"/>
            </a:lnSpc>
            <a:spcBef>
              <a:spcPct val="0"/>
            </a:spcBef>
            <a:spcAft>
              <a:spcPct val="35000"/>
            </a:spcAft>
            <a:buNone/>
          </a:pPr>
          <a:r>
            <a:rPr lang="en-US" sz="2000" b="1" u="sng" kern="1200" dirty="0"/>
            <a:t>Lecture 6 </a:t>
          </a:r>
          <a:r>
            <a:rPr lang="en-US" sz="2000" b="1" kern="1200" dirty="0"/>
            <a:t>Initial project coordination and the project Charter</a:t>
          </a:r>
        </a:p>
        <a:p>
          <a:pPr marL="0" lvl="0" indent="0" algn="l" defTabSz="1066800">
            <a:lnSpc>
              <a:spcPct val="90000"/>
            </a:lnSpc>
            <a:spcBef>
              <a:spcPct val="0"/>
            </a:spcBef>
            <a:spcAft>
              <a:spcPct val="35000"/>
            </a:spcAft>
            <a:buNone/>
          </a:pPr>
          <a:r>
            <a:rPr lang="en-US" sz="2000" b="1" u="sng" kern="1200" dirty="0"/>
            <a:t>Lecture 7</a:t>
          </a:r>
          <a:r>
            <a:rPr lang="en-US" sz="2000" b="1" kern="1200" dirty="0"/>
            <a:t> Starting the project plan: The WBS</a:t>
          </a:r>
        </a:p>
        <a:p>
          <a:pPr marL="0" lvl="0" indent="0" algn="l" defTabSz="1066800">
            <a:lnSpc>
              <a:spcPct val="90000"/>
            </a:lnSpc>
            <a:spcBef>
              <a:spcPct val="0"/>
            </a:spcBef>
            <a:spcAft>
              <a:spcPct val="35000"/>
            </a:spcAft>
            <a:buNone/>
          </a:pPr>
          <a:r>
            <a:rPr lang="en-US" sz="2000" b="1" u="sng" kern="1200" dirty="0"/>
            <a:t>Lecture </a:t>
          </a:r>
          <a:r>
            <a:rPr lang="en-US" sz="2000" b="1" kern="1200" dirty="0"/>
            <a:t>8 Project risk management </a:t>
          </a:r>
        </a:p>
        <a:p>
          <a:pPr marL="0" lvl="0" indent="0" algn="l" defTabSz="1066800">
            <a:lnSpc>
              <a:spcPct val="90000"/>
            </a:lnSpc>
            <a:spcBef>
              <a:spcPct val="0"/>
            </a:spcBef>
            <a:spcAft>
              <a:spcPct val="35000"/>
            </a:spcAft>
            <a:buNone/>
          </a:pPr>
          <a:r>
            <a:rPr lang="en-US" sz="2000" b="1" u="sng" kern="1200" dirty="0"/>
            <a:t>Lecture 9 </a:t>
          </a:r>
          <a:r>
            <a:rPr lang="en-US" sz="2000" b="1" kern="1200" dirty="0"/>
            <a:t>Budgeting, Estimating costs and risks</a:t>
          </a:r>
        </a:p>
        <a:p>
          <a:pPr marL="0" lvl="0" indent="0" algn="ctr" defTabSz="1066800">
            <a:lnSpc>
              <a:spcPct val="90000"/>
            </a:lnSpc>
            <a:spcBef>
              <a:spcPct val="0"/>
            </a:spcBef>
            <a:spcAft>
              <a:spcPct val="35000"/>
            </a:spcAft>
            <a:buNone/>
          </a:pPr>
          <a:endParaRPr lang="en-US" sz="2000" b="1" kern="1200" dirty="0"/>
        </a:p>
      </dsp:txBody>
      <dsp:txXfrm>
        <a:off x="6047337" y="2421924"/>
        <a:ext cx="2934241" cy="2421924"/>
      </dsp:txXfrm>
    </dsp:sp>
    <dsp:sp modelId="{C5C22D56-BED9-42EF-9C6C-04C5A9845FD2}">
      <dsp:nvSpPr>
        <dsp:cNvPr id="0" name=""/>
        <dsp:cNvSpPr/>
      </dsp:nvSpPr>
      <dsp:spPr>
        <a:xfrm>
          <a:off x="6208108" y="48793"/>
          <a:ext cx="2540477" cy="1273384"/>
        </a:xfrm>
        <a:prstGeom prst="ellipse">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4000" r="-14000"/>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8E23EE5C-4097-48FD-B187-0834CBC52532}">
      <dsp:nvSpPr>
        <dsp:cNvPr id="0" name=""/>
        <dsp:cNvSpPr/>
      </dsp:nvSpPr>
      <dsp:spPr>
        <a:xfrm>
          <a:off x="9072406" y="0"/>
          <a:ext cx="2934241" cy="6054811"/>
        </a:xfrm>
        <a:prstGeom prst="roundRect">
          <a:avLst>
            <a:gd name="adj" fmla="val 10000"/>
          </a:avLst>
        </a:prstGeom>
        <a:gradFill rotWithShape="0">
          <a:gsLst>
            <a:gs pos="0">
              <a:schemeClr val="accent1">
                <a:hueOff val="0"/>
                <a:satOff val="0"/>
                <a:lumOff val="0"/>
                <a:alphaOff val="0"/>
                <a:lumMod val="110000"/>
                <a:satMod val="105000"/>
                <a:tint val="67000"/>
              </a:schemeClr>
            </a:gs>
            <a:gs pos="50000">
              <a:schemeClr val="accent1">
                <a:hueOff val="0"/>
                <a:satOff val="0"/>
                <a:lumOff val="0"/>
                <a:alphaOff val="0"/>
                <a:lumMod val="105000"/>
                <a:satMod val="103000"/>
                <a:tint val="73000"/>
              </a:schemeClr>
            </a:gs>
            <a:gs pos="100000">
              <a:schemeClr val="accen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b="1" u="sng" kern="1200" dirty="0"/>
            <a:t>Project Execution</a:t>
          </a:r>
        </a:p>
        <a:p>
          <a:pPr marL="0" lvl="0" indent="0" algn="l" defTabSz="1066800">
            <a:lnSpc>
              <a:spcPct val="90000"/>
            </a:lnSpc>
            <a:spcBef>
              <a:spcPct val="0"/>
            </a:spcBef>
            <a:spcAft>
              <a:spcPct val="35000"/>
            </a:spcAft>
            <a:buNone/>
          </a:pPr>
          <a:r>
            <a:rPr lang="en-US" sz="2000" b="1" u="sng" kern="1200" dirty="0"/>
            <a:t>Lecture 10  </a:t>
          </a:r>
          <a:r>
            <a:rPr lang="en-US" sz="2000" b="1" kern="1200" dirty="0"/>
            <a:t>Monitoring and information systems</a:t>
          </a:r>
        </a:p>
        <a:p>
          <a:pPr marL="0" lvl="0" indent="0" algn="l" defTabSz="1066800">
            <a:lnSpc>
              <a:spcPct val="90000"/>
            </a:lnSpc>
            <a:spcBef>
              <a:spcPct val="0"/>
            </a:spcBef>
            <a:spcAft>
              <a:spcPct val="35000"/>
            </a:spcAft>
            <a:buNone/>
          </a:pPr>
          <a:r>
            <a:rPr lang="en-US" sz="2000" b="1" u="sng" kern="1200" dirty="0"/>
            <a:t>Lecture 11 </a:t>
          </a:r>
          <a:r>
            <a:rPr lang="en-US" sz="2000" b="1" kern="1200" dirty="0"/>
            <a:t>Project Control</a:t>
          </a:r>
        </a:p>
        <a:p>
          <a:pPr marL="0" lvl="0" indent="0" algn="l" defTabSz="1066800">
            <a:lnSpc>
              <a:spcPct val="90000"/>
            </a:lnSpc>
            <a:spcBef>
              <a:spcPct val="0"/>
            </a:spcBef>
            <a:spcAft>
              <a:spcPct val="35000"/>
            </a:spcAft>
            <a:buNone/>
          </a:pPr>
          <a:r>
            <a:rPr lang="en-US" sz="2000" b="1" u="sng" kern="1200" dirty="0"/>
            <a:t>Lecture 12 </a:t>
          </a:r>
          <a:r>
            <a:rPr lang="en-US" sz="2000" b="1" kern="1200" dirty="0"/>
            <a:t>Project Auditing</a:t>
          </a:r>
        </a:p>
        <a:p>
          <a:pPr marL="0" lvl="0" indent="0" algn="l" defTabSz="1066800">
            <a:lnSpc>
              <a:spcPct val="90000"/>
            </a:lnSpc>
            <a:spcBef>
              <a:spcPct val="0"/>
            </a:spcBef>
            <a:spcAft>
              <a:spcPct val="35000"/>
            </a:spcAft>
            <a:buNone/>
          </a:pPr>
          <a:r>
            <a:rPr lang="en-US" sz="2000" b="1" u="sng" kern="1200" dirty="0"/>
            <a:t>Lecture 13 </a:t>
          </a:r>
          <a:r>
            <a:rPr lang="en-US" sz="2000" b="1" kern="1200" dirty="0"/>
            <a:t>Project termination</a:t>
          </a:r>
        </a:p>
        <a:p>
          <a:pPr marL="0" lvl="0" indent="0" algn="l" defTabSz="1066800">
            <a:lnSpc>
              <a:spcPct val="90000"/>
            </a:lnSpc>
            <a:spcBef>
              <a:spcPct val="0"/>
            </a:spcBef>
            <a:spcAft>
              <a:spcPct val="35000"/>
            </a:spcAft>
            <a:buNone/>
          </a:pPr>
          <a:endParaRPr lang="en-US" sz="2000" b="1" kern="1200" dirty="0"/>
        </a:p>
        <a:p>
          <a:pPr marL="0" lvl="0" indent="0" algn="l" defTabSz="1066800">
            <a:lnSpc>
              <a:spcPct val="90000"/>
            </a:lnSpc>
            <a:spcBef>
              <a:spcPct val="0"/>
            </a:spcBef>
            <a:spcAft>
              <a:spcPct val="35000"/>
            </a:spcAft>
            <a:buNone/>
          </a:pPr>
          <a:endParaRPr lang="en-US" sz="2000" b="1" kern="1200" dirty="0"/>
        </a:p>
      </dsp:txBody>
      <dsp:txXfrm>
        <a:off x="9072406" y="2421924"/>
        <a:ext cx="2934241" cy="2421924"/>
      </dsp:txXfrm>
    </dsp:sp>
    <dsp:sp modelId="{E2F03FD1-E211-426F-8054-E42269FE9C05}">
      <dsp:nvSpPr>
        <dsp:cNvPr id="0" name=""/>
        <dsp:cNvSpPr/>
      </dsp:nvSpPr>
      <dsp:spPr>
        <a:xfrm>
          <a:off x="9366424" y="0"/>
          <a:ext cx="2420167" cy="1371595"/>
        </a:xfrm>
        <a:prstGeom prst="ellipse">
          <a:avLst/>
        </a:prstGeom>
        <a:blipFill>
          <a:blip xmlns:r="http://schemas.openxmlformats.org/officeDocument/2006/relationships" r:embed="rId4">
            <a:extLst>
              <a:ext uri="{28A0092B-C50C-407E-A947-70E740481C1C}">
                <a14:useLocalDpi xmlns:a14="http://schemas.microsoft.com/office/drawing/2010/main" val="0"/>
              </a:ext>
            </a:extLst>
          </a:blip>
          <a:srcRect/>
          <a:stretch>
            <a:fillRect/>
          </a:stretch>
        </a:blipFill>
        <a:ln w="6350" cap="flat" cmpd="sng" algn="ctr">
          <a:solidFill>
            <a:schemeClr val="lt1">
              <a:hueOff val="0"/>
              <a:satOff val="0"/>
              <a:lumOff val="0"/>
              <a:alphaOff val="0"/>
            </a:schemeClr>
          </a:solidFill>
          <a:prstDash val="solid"/>
          <a:miter lim="800000"/>
        </a:ln>
        <a:effectLst/>
      </dsp:spPr>
      <dsp:style>
        <a:lnRef idx="1">
          <a:scrgbClr r="0" g="0" b="0"/>
        </a:lnRef>
        <a:fillRef idx="1">
          <a:scrgbClr r="0" g="0" b="0"/>
        </a:fillRef>
        <a:effectRef idx="1">
          <a:scrgbClr r="0" g="0" b="0"/>
        </a:effectRef>
        <a:fontRef idx="minor"/>
      </dsp:style>
    </dsp:sp>
    <dsp:sp modelId="{F93221E7-ADF7-450D-BEBE-73F9EFE5D8C8}">
      <dsp:nvSpPr>
        <dsp:cNvPr id="0" name=""/>
        <dsp:cNvSpPr/>
      </dsp:nvSpPr>
      <dsp:spPr>
        <a:xfrm>
          <a:off x="307062" y="5146586"/>
          <a:ext cx="11046116" cy="908221"/>
        </a:xfrm>
        <a:prstGeom prst="leftRightArrow">
          <a:avLst/>
        </a:prstGeom>
        <a:gradFill rotWithShape="0">
          <a:gsLst>
            <a:gs pos="0">
              <a:schemeClr val="accent1">
                <a:tint val="60000"/>
                <a:hueOff val="0"/>
                <a:satOff val="0"/>
                <a:lumOff val="0"/>
                <a:alphaOff val="0"/>
                <a:lumMod val="110000"/>
                <a:satMod val="105000"/>
                <a:tint val="67000"/>
              </a:schemeClr>
            </a:gs>
            <a:gs pos="50000">
              <a:schemeClr val="accent1">
                <a:tint val="60000"/>
                <a:hueOff val="0"/>
                <a:satOff val="0"/>
                <a:lumOff val="0"/>
                <a:alphaOff val="0"/>
                <a:lumMod val="105000"/>
                <a:satMod val="103000"/>
                <a:tint val="73000"/>
              </a:schemeClr>
            </a:gs>
            <a:gs pos="100000">
              <a:schemeClr val="accent1">
                <a:tint val="60000"/>
                <a:hueOff val="0"/>
                <a:satOff val="0"/>
                <a:lumOff val="0"/>
                <a:alphaOff val="0"/>
                <a:lumMod val="105000"/>
                <a:satMod val="109000"/>
                <a:tint val="81000"/>
              </a:schemeClr>
            </a:gs>
          </a:gsLst>
          <a:lin ang="5400000" scaled="0"/>
        </a:gradFill>
        <a:ln w="6350" cap="flat" cmpd="sng" algn="ctr">
          <a:solidFill>
            <a:schemeClr val="lt1">
              <a:hueOff val="0"/>
              <a:satOff val="0"/>
              <a:lumOff val="0"/>
              <a:alphaOff val="0"/>
            </a:schemeClr>
          </a:solidFill>
          <a:prstDash val="solid"/>
          <a:miter lim="800000"/>
        </a:ln>
        <a:effectLst/>
        <a:scene3d>
          <a:camera prst="orthographicFront"/>
          <a:lightRig rig="flat" dir="t"/>
        </a:scene3d>
        <a:sp3d prstMaterial="dkEdge">
          <a:bevelT w="8200" h="38100"/>
        </a:sp3d>
      </dsp:spPr>
      <dsp:style>
        <a:lnRef idx="1">
          <a:scrgbClr r="0" g="0" b="0"/>
        </a:lnRef>
        <a:fillRef idx="2">
          <a:scrgbClr r="0" g="0" b="0"/>
        </a:fillRef>
        <a:effectRef idx="1">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1B12E3E-77A0-4953-86C3-470F578083F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B6D148D2-D2A7-4A92-8D0A-B09E6A440668}"/>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2637586-9A3A-4991-BD7F-26CB1FC6A396}" type="datetimeFigureOut">
              <a:rPr lang="en-US" smtClean="0"/>
              <a:t>2/28/2021</a:t>
            </a:fld>
            <a:endParaRPr lang="en-US"/>
          </a:p>
        </p:txBody>
      </p:sp>
      <p:sp>
        <p:nvSpPr>
          <p:cNvPr id="4" name="Footer Placeholder 3">
            <a:extLst>
              <a:ext uri="{FF2B5EF4-FFF2-40B4-BE49-F238E27FC236}">
                <a16:creationId xmlns:a16="http://schemas.microsoft.com/office/drawing/2014/main" id="{6F863104-6DC7-4253-B925-1CC9D12E524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73862A6B-DCC4-4A40-86C9-D814DFB6924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F0B5622-D44F-4C91-9CE4-FDFB33BF58CC}" type="slidenum">
              <a:rPr lang="en-US" smtClean="0"/>
              <a:t>‹#›</a:t>
            </a:fld>
            <a:endParaRPr lang="en-US"/>
          </a:p>
        </p:txBody>
      </p:sp>
    </p:spTree>
    <p:extLst>
      <p:ext uri="{BB962C8B-B14F-4D97-AF65-F5344CB8AC3E}">
        <p14:creationId xmlns:p14="http://schemas.microsoft.com/office/powerpoint/2010/main" val="3582451549"/>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5421EC-2394-4C64-8BD1-F912274A28F2}" type="datetimeFigureOut">
              <a:rPr lang="en-US" smtClean="0"/>
              <a:t>2/28/2021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E06C843-72DD-4C49-9F3A-F49F285D9F3C}" type="slidenum">
              <a:rPr lang="en-US" smtClean="0"/>
              <a:t>‹#›</a:t>
            </a:fld>
            <a:endParaRPr lang="en-US"/>
          </a:p>
        </p:txBody>
      </p:sp>
    </p:spTree>
    <p:extLst>
      <p:ext uri="{BB962C8B-B14F-4D97-AF65-F5344CB8AC3E}">
        <p14:creationId xmlns:p14="http://schemas.microsoft.com/office/powerpoint/2010/main" val="265792388"/>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a:t>An A3 Project Charter is a visual tool for communicating critical project information on one page.  It helps ensure all parties working on the project are clear about what they need to accomplish and their role in the project.</a:t>
            </a:r>
          </a:p>
          <a:p>
            <a:pPr eaLnBrk="1" hangingPunct="1">
              <a:spcBef>
                <a:spcPct val="0"/>
              </a:spcBef>
            </a:pPr>
            <a:endParaRPr lang="en-US" altLang="en-US"/>
          </a:p>
          <a:p>
            <a:pPr eaLnBrk="1" hangingPunct="1">
              <a:spcBef>
                <a:spcPct val="0"/>
              </a:spcBef>
            </a:pPr>
            <a:r>
              <a:rPr lang="en-US" altLang="en-US"/>
              <a:t>Typical CI Project Benefits:</a:t>
            </a:r>
          </a:p>
          <a:p>
            <a:pPr eaLnBrk="1" hangingPunct="1">
              <a:spcBef>
                <a:spcPct val="0"/>
              </a:spcBef>
              <a:buFontTx/>
              <a:buChar char="•"/>
            </a:pPr>
            <a:r>
              <a:rPr lang="en-US" altLang="en-US"/>
              <a:t>Improved quality and timeliness of services</a:t>
            </a:r>
          </a:p>
          <a:p>
            <a:pPr eaLnBrk="1" hangingPunct="1">
              <a:spcBef>
                <a:spcPct val="0"/>
              </a:spcBef>
              <a:buFontTx/>
              <a:buChar char="•"/>
            </a:pPr>
            <a:r>
              <a:rPr lang="en-US" altLang="en-US"/>
              <a:t>Improved productivity and reduced service costs</a:t>
            </a:r>
          </a:p>
          <a:p>
            <a:pPr eaLnBrk="1" hangingPunct="1">
              <a:spcBef>
                <a:spcPct val="0"/>
              </a:spcBef>
              <a:buFontTx/>
              <a:buChar char="•"/>
            </a:pPr>
            <a:r>
              <a:rPr lang="en-US" altLang="en-US"/>
              <a:t>Redeploy staff resources to higher priority areas</a:t>
            </a:r>
          </a:p>
          <a:p>
            <a:pPr eaLnBrk="1" hangingPunct="1">
              <a:spcBef>
                <a:spcPct val="0"/>
              </a:spcBef>
              <a:buFontTx/>
              <a:buChar char="•"/>
            </a:pPr>
            <a:r>
              <a:rPr lang="en-US" altLang="en-US"/>
              <a:t>Enhanced service consistency</a:t>
            </a:r>
          </a:p>
          <a:p>
            <a:pPr eaLnBrk="1" hangingPunct="1">
              <a:spcBef>
                <a:spcPct val="0"/>
              </a:spcBef>
              <a:buFontTx/>
              <a:buChar char="•"/>
            </a:pPr>
            <a:r>
              <a:rPr lang="en-US" altLang="en-US"/>
              <a:t>Easier to onboard and train new employees</a:t>
            </a:r>
          </a:p>
          <a:p>
            <a:pPr eaLnBrk="1" hangingPunct="1">
              <a:spcBef>
                <a:spcPct val="0"/>
              </a:spcBef>
              <a:buFontTx/>
              <a:buChar char="•"/>
            </a:pPr>
            <a:r>
              <a:rPr lang="en-US" altLang="en-US"/>
              <a:t>Improved customer and staff satisfaction</a:t>
            </a:r>
          </a:p>
          <a:p>
            <a:pPr eaLnBrk="1" hangingPunct="1">
              <a:spcBef>
                <a:spcPct val="0"/>
              </a:spcBef>
              <a:buFontTx/>
              <a:buChar char="•"/>
            </a:pPr>
            <a:r>
              <a:rPr lang="en-US" altLang="en-US"/>
              <a:t>Increased capacity for improving work </a:t>
            </a:r>
          </a:p>
          <a:p>
            <a:pPr eaLnBrk="1" hangingPunct="1">
              <a:spcBef>
                <a:spcPct val="0"/>
              </a:spcBef>
              <a:buFontTx/>
              <a:buChar char="•"/>
            </a:pPr>
            <a:endParaRPr lang="en-US" altLang="en-US"/>
          </a:p>
          <a:p>
            <a:pPr eaLnBrk="1" hangingPunct="1">
              <a:spcBef>
                <a:spcPct val="0"/>
              </a:spcBef>
              <a:buFontTx/>
              <a:buChar char="•"/>
            </a:pPr>
            <a:r>
              <a:rPr lang="en-US" altLang="en-US"/>
              <a:t>How will the project benefit/impact the end user customer (quality, timeliness, costs, results)?</a:t>
            </a:r>
          </a:p>
          <a:p>
            <a:pPr eaLnBrk="1" hangingPunct="1">
              <a:spcBef>
                <a:spcPct val="0"/>
              </a:spcBef>
              <a:buFontTx/>
              <a:buChar char="•"/>
            </a:pPr>
            <a:r>
              <a:rPr lang="en-US" altLang="en-US"/>
              <a:t>How will the project benefit/impact staff and stakeholders?</a:t>
            </a:r>
          </a:p>
          <a:p>
            <a:pPr eaLnBrk="1" hangingPunct="1">
              <a:spcBef>
                <a:spcPct val="0"/>
              </a:spcBef>
              <a:buFontTx/>
              <a:buChar char="•"/>
            </a:pPr>
            <a:r>
              <a:rPr lang="en-US" altLang="en-US"/>
              <a:t>How will the organization reinvest or reassign staff time that is saved?  </a:t>
            </a:r>
          </a:p>
          <a:p>
            <a:pPr eaLnBrk="1" hangingPunct="1">
              <a:spcBef>
                <a:spcPct val="0"/>
              </a:spcBef>
              <a:buFontTx/>
              <a:buChar char="•"/>
            </a:pPr>
            <a:r>
              <a:rPr lang="en-US" altLang="en-US"/>
              <a:t>What new work will the organization take on because of freed up staff time?</a:t>
            </a:r>
          </a:p>
          <a:p>
            <a:pPr eaLnBrk="1" hangingPunct="1">
              <a:spcBef>
                <a:spcPct val="0"/>
              </a:spcBef>
              <a:buFontTx/>
              <a:buChar char="•"/>
            </a:pPr>
            <a:r>
              <a:rPr lang="en-US" altLang="en-US"/>
              <a:t>What are expected cost savings:  &lt;&gt; one-time cost savings and &lt;&gt; ongoing/annual cost savings?</a:t>
            </a:r>
          </a:p>
          <a:p>
            <a:pPr eaLnBrk="1" hangingPunct="1">
              <a:spcBef>
                <a:spcPct val="0"/>
              </a:spcBef>
              <a:buFontTx/>
              <a:buChar char="•"/>
            </a:pPr>
            <a:endParaRPr lang="en-US" altLang="en-US"/>
          </a:p>
          <a:p>
            <a:pPr eaLnBrk="1" hangingPunct="1">
              <a:spcBef>
                <a:spcPct val="0"/>
              </a:spcBef>
            </a:pPr>
            <a:endParaRPr lang="en-US" altLang="en-US"/>
          </a:p>
        </p:txBody>
      </p:sp>
    </p:spTree>
    <p:extLst>
      <p:ext uri="{BB962C8B-B14F-4D97-AF65-F5344CB8AC3E}">
        <p14:creationId xmlns:p14="http://schemas.microsoft.com/office/powerpoint/2010/main" val="4250888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Tree>
    <p:extLst>
      <p:ext uri="{BB962C8B-B14F-4D97-AF65-F5344CB8AC3E}">
        <p14:creationId xmlns:p14="http://schemas.microsoft.com/office/powerpoint/2010/main" val="11684269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1F4ECAF-7F2B-429F-AC2F-070674A609BA}"/>
              </a:ext>
            </a:extLst>
          </p:cNvPr>
          <p:cNvSpPr>
            <a:spLocks noGrp="1"/>
          </p:cNvSpPr>
          <p:nvPr>
            <p:ph type="dt" sz="half" idx="10"/>
          </p:nvPr>
        </p:nvSpPr>
        <p:spPr/>
        <p:txBody>
          <a:bodyPr/>
          <a:lstStyle/>
          <a:p>
            <a:fld id="{4158CB02-2ABE-45EB-85C1-E751D070EF5E}" type="datetime1">
              <a:rPr lang="en-US" smtClean="0"/>
              <a:t>2/28/2021</a:t>
            </a:fld>
            <a:endParaRPr lang="en-US"/>
          </a:p>
        </p:txBody>
      </p:sp>
      <p:sp>
        <p:nvSpPr>
          <p:cNvPr id="5" name="Footer Placeholder 4">
            <a:extLst>
              <a:ext uri="{FF2B5EF4-FFF2-40B4-BE49-F238E27FC236}">
                <a16:creationId xmlns:a16="http://schemas.microsoft.com/office/drawing/2014/main" id="{6E2EE017-2E88-43CA-A48A-D1C6BEA15723}"/>
              </a:ext>
            </a:extLst>
          </p:cNvPr>
          <p:cNvSpPr>
            <a:spLocks noGrp="1"/>
          </p:cNvSpPr>
          <p:nvPr>
            <p:ph type="ftr" sz="quarter" idx="11"/>
          </p:nvPr>
        </p:nvSpPr>
        <p:spPr/>
        <p:txBody>
          <a:bodyPr/>
          <a:lstStyle/>
          <a:p>
            <a:r>
              <a:rPr lang="en-US"/>
              <a:t>Business Champions School - Eng. Amaal Aburumman</a:t>
            </a:r>
          </a:p>
        </p:txBody>
      </p:sp>
      <p:sp>
        <p:nvSpPr>
          <p:cNvPr id="6" name="Slide Number Placeholder 5">
            <a:extLst>
              <a:ext uri="{FF2B5EF4-FFF2-40B4-BE49-F238E27FC236}">
                <a16:creationId xmlns:a16="http://schemas.microsoft.com/office/drawing/2014/main" id="{8A95734C-BB6C-4998-A8BB-7F5B6160B66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8845811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B33B2AD-86AA-4164-A176-B9A306099BEA}"/>
              </a:ext>
            </a:extLst>
          </p:cNvPr>
          <p:cNvSpPr>
            <a:spLocks noGrp="1"/>
          </p:cNvSpPr>
          <p:nvPr>
            <p:ph type="dt" sz="half" idx="10"/>
          </p:nvPr>
        </p:nvSpPr>
        <p:spPr/>
        <p:txBody>
          <a:bodyPr/>
          <a:lstStyle/>
          <a:p>
            <a:fld id="{DA62F76F-E5AD-44F6-A533-17101B86D266}" type="datetime1">
              <a:rPr lang="en-US" smtClean="0"/>
              <a:t>2/28/2021</a:t>
            </a:fld>
            <a:endParaRPr lang="en-US"/>
          </a:p>
        </p:txBody>
      </p:sp>
      <p:sp>
        <p:nvSpPr>
          <p:cNvPr id="5" name="Footer Placeholder 4">
            <a:extLst>
              <a:ext uri="{FF2B5EF4-FFF2-40B4-BE49-F238E27FC236}">
                <a16:creationId xmlns:a16="http://schemas.microsoft.com/office/drawing/2014/main" id="{682890EF-4AFE-4C01-838E-56677ECFF57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883FB7BC-0A82-4370-8381-56BFF26CE98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2183221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0657F48-A08D-4E7C-A9B7-EE1C619E0186}"/>
              </a:ext>
            </a:extLst>
          </p:cNvPr>
          <p:cNvSpPr>
            <a:spLocks noGrp="1"/>
          </p:cNvSpPr>
          <p:nvPr>
            <p:ph type="dt" sz="half" idx="10"/>
          </p:nvPr>
        </p:nvSpPr>
        <p:spPr/>
        <p:txBody>
          <a:bodyPr/>
          <a:lstStyle/>
          <a:p>
            <a:fld id="{9151F5B2-8BB7-4532-A2CB-11A802ABDABF}" type="datetime1">
              <a:rPr lang="en-US" smtClean="0"/>
              <a:t>2/28/2021</a:t>
            </a:fld>
            <a:endParaRPr lang="en-US"/>
          </a:p>
        </p:txBody>
      </p:sp>
      <p:sp>
        <p:nvSpPr>
          <p:cNvPr id="5" name="Footer Placeholder 4">
            <a:extLst>
              <a:ext uri="{FF2B5EF4-FFF2-40B4-BE49-F238E27FC236}">
                <a16:creationId xmlns:a16="http://schemas.microsoft.com/office/drawing/2014/main" id="{61B9FD46-3234-443A-9D01-89520031F58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b="1" dirty="0">
              <a:solidFill>
                <a:srgbClr val="53728A"/>
              </a:solidFill>
            </a:endParaRPr>
          </a:p>
        </p:txBody>
      </p:sp>
      <p:sp>
        <p:nvSpPr>
          <p:cNvPr id="6" name="Slide Number Placeholder 5">
            <a:extLst>
              <a:ext uri="{FF2B5EF4-FFF2-40B4-BE49-F238E27FC236}">
                <a16:creationId xmlns:a16="http://schemas.microsoft.com/office/drawing/2014/main" id="{B566282A-1DC9-4DC6-9B19-06ABE74E9992}"/>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9751371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2C1119B-A48F-4299-A3C1-E7350591D8CE}"/>
              </a:ext>
            </a:extLst>
          </p:cNvPr>
          <p:cNvSpPr>
            <a:spLocks noGrp="1"/>
          </p:cNvSpPr>
          <p:nvPr>
            <p:ph type="dt" sz="half" idx="10"/>
          </p:nvPr>
        </p:nvSpPr>
        <p:spPr/>
        <p:txBody>
          <a:bodyPr/>
          <a:lstStyle/>
          <a:p>
            <a:fld id="{7A65E07A-986F-4E31-85EF-37FAC795314D}" type="datetime1">
              <a:rPr lang="en-US" smtClean="0"/>
              <a:t>2/28/2021</a:t>
            </a:fld>
            <a:endParaRPr lang="en-US"/>
          </a:p>
        </p:txBody>
      </p:sp>
      <p:sp>
        <p:nvSpPr>
          <p:cNvPr id="6" name="Footer Placeholder 5">
            <a:extLst>
              <a:ext uri="{FF2B5EF4-FFF2-40B4-BE49-F238E27FC236}">
                <a16:creationId xmlns:a16="http://schemas.microsoft.com/office/drawing/2014/main" id="{99A60ADF-F158-4F0D-B23A-04FB36F8412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C7B2FBB4-6760-43E0-8730-43753704115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888899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D1BF96B1-45EE-46B0-A45A-BF15329413CD}"/>
              </a:ext>
            </a:extLst>
          </p:cNvPr>
          <p:cNvSpPr>
            <a:spLocks noGrp="1"/>
          </p:cNvSpPr>
          <p:nvPr>
            <p:ph type="dt" sz="half" idx="10"/>
          </p:nvPr>
        </p:nvSpPr>
        <p:spPr/>
        <p:txBody>
          <a:bodyPr/>
          <a:lstStyle/>
          <a:p>
            <a:fld id="{D5D4C670-EA5A-45BE-839D-3DBD19C66C57}" type="datetime1">
              <a:rPr lang="en-US" smtClean="0"/>
              <a:t>2/28/2021</a:t>
            </a:fld>
            <a:endParaRPr lang="en-US"/>
          </a:p>
        </p:txBody>
      </p:sp>
      <p:sp>
        <p:nvSpPr>
          <p:cNvPr id="8" name="Footer Placeholder 7">
            <a:extLst>
              <a:ext uri="{FF2B5EF4-FFF2-40B4-BE49-F238E27FC236}">
                <a16:creationId xmlns:a16="http://schemas.microsoft.com/office/drawing/2014/main" id="{990C9D8E-8E32-4DBF-B89B-EA0448AE520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9" name="Slide Number Placeholder 8">
            <a:extLst>
              <a:ext uri="{FF2B5EF4-FFF2-40B4-BE49-F238E27FC236}">
                <a16:creationId xmlns:a16="http://schemas.microsoft.com/office/drawing/2014/main" id="{9BDD667C-E9EE-47F4-A14F-7C031C6C0FA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1502548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7C5A830-4BE7-443E-BA7F-CBE5EF10DC32}"/>
              </a:ext>
            </a:extLst>
          </p:cNvPr>
          <p:cNvSpPr>
            <a:spLocks noGrp="1"/>
          </p:cNvSpPr>
          <p:nvPr>
            <p:ph type="dt" sz="half" idx="10"/>
          </p:nvPr>
        </p:nvSpPr>
        <p:spPr/>
        <p:txBody>
          <a:bodyPr/>
          <a:lstStyle/>
          <a:p>
            <a:fld id="{42E8F02F-54E4-4B71-8744-4616DB82A1B2}" type="datetime1">
              <a:rPr lang="en-US" smtClean="0"/>
              <a:t>2/28/2021</a:t>
            </a:fld>
            <a:endParaRPr lang="en-US"/>
          </a:p>
        </p:txBody>
      </p:sp>
      <p:sp>
        <p:nvSpPr>
          <p:cNvPr id="4" name="Footer Placeholder 3">
            <a:extLst>
              <a:ext uri="{FF2B5EF4-FFF2-40B4-BE49-F238E27FC236}">
                <a16:creationId xmlns:a16="http://schemas.microsoft.com/office/drawing/2014/main" id="{530EA6A3-7C31-423F-993A-E4AAD201893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5" name="Slide Number Placeholder 4">
            <a:extLst>
              <a:ext uri="{FF2B5EF4-FFF2-40B4-BE49-F238E27FC236}">
                <a16:creationId xmlns:a16="http://schemas.microsoft.com/office/drawing/2014/main" id="{1ED5ADD4-0B37-4742-8665-FBD31993F23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19403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45A76EC-6DA5-4F0D-9BB4-2B8EECCD3FEF}"/>
              </a:ext>
            </a:extLst>
          </p:cNvPr>
          <p:cNvSpPr>
            <a:spLocks noGrp="1"/>
          </p:cNvSpPr>
          <p:nvPr>
            <p:ph type="dt" sz="half" idx="10"/>
          </p:nvPr>
        </p:nvSpPr>
        <p:spPr/>
        <p:txBody>
          <a:bodyPr/>
          <a:lstStyle/>
          <a:p>
            <a:fld id="{65BBAF2A-8A9C-4CB6-929F-190C53C472B7}" type="datetime1">
              <a:rPr lang="en-US" smtClean="0"/>
              <a:t>2/28/2021</a:t>
            </a:fld>
            <a:endParaRPr lang="en-US"/>
          </a:p>
        </p:txBody>
      </p:sp>
      <p:sp>
        <p:nvSpPr>
          <p:cNvPr id="3" name="Footer Placeholder 2">
            <a:extLst>
              <a:ext uri="{FF2B5EF4-FFF2-40B4-BE49-F238E27FC236}">
                <a16:creationId xmlns:a16="http://schemas.microsoft.com/office/drawing/2014/main" id="{3B949424-003F-48B4-8FEA-8A6BFEAAA92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4" name="Slide Number Placeholder 3">
            <a:extLst>
              <a:ext uri="{FF2B5EF4-FFF2-40B4-BE49-F238E27FC236}">
                <a16:creationId xmlns:a16="http://schemas.microsoft.com/office/drawing/2014/main" id="{9DD007D9-E50F-485A-A330-2874D323EC4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7712975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291F3D-DB4C-4C43-8A00-782C7E74CAAD}"/>
              </a:ext>
            </a:extLst>
          </p:cNvPr>
          <p:cNvSpPr>
            <a:spLocks noGrp="1"/>
          </p:cNvSpPr>
          <p:nvPr>
            <p:ph type="dt" sz="half" idx="10"/>
          </p:nvPr>
        </p:nvSpPr>
        <p:spPr/>
        <p:txBody>
          <a:bodyPr/>
          <a:lstStyle/>
          <a:p>
            <a:fld id="{E9AD1B92-3496-4AC0-8B9A-9647B0F0B69A}" type="datetime1">
              <a:rPr lang="en-US" smtClean="0"/>
              <a:t>2/28/2021</a:t>
            </a:fld>
            <a:endParaRPr lang="en-US"/>
          </a:p>
        </p:txBody>
      </p:sp>
      <p:sp>
        <p:nvSpPr>
          <p:cNvPr id="6" name="Footer Placeholder 5">
            <a:extLst>
              <a:ext uri="{FF2B5EF4-FFF2-40B4-BE49-F238E27FC236}">
                <a16:creationId xmlns:a16="http://schemas.microsoft.com/office/drawing/2014/main" id="{688E78FD-C676-42DB-85CA-3EA9A8BB86E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7CA2F6C6-381A-443D-A3D6-4A06C0D2E03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5871754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489353-6A66-4B72-8D54-0E604356CB80}"/>
              </a:ext>
            </a:extLst>
          </p:cNvPr>
          <p:cNvSpPr>
            <a:spLocks noGrp="1"/>
          </p:cNvSpPr>
          <p:nvPr>
            <p:ph type="dt" sz="half" idx="10"/>
          </p:nvPr>
        </p:nvSpPr>
        <p:spPr/>
        <p:txBody>
          <a:bodyPr/>
          <a:lstStyle/>
          <a:p>
            <a:fld id="{FE2B9CED-E6FC-4CA5-BAB5-467BF9260862}" type="datetime1">
              <a:rPr lang="en-US" smtClean="0"/>
              <a:t>2/28/2021</a:t>
            </a:fld>
            <a:endParaRPr lang="en-US"/>
          </a:p>
        </p:txBody>
      </p:sp>
      <p:sp>
        <p:nvSpPr>
          <p:cNvPr id="6" name="Footer Placeholder 5">
            <a:extLst>
              <a:ext uri="{FF2B5EF4-FFF2-40B4-BE49-F238E27FC236}">
                <a16:creationId xmlns:a16="http://schemas.microsoft.com/office/drawing/2014/main" id="{0B60BF95-2765-4D16-8D1C-C8D081A06EB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7" name="Slide Number Placeholder 6">
            <a:extLst>
              <a:ext uri="{FF2B5EF4-FFF2-40B4-BE49-F238E27FC236}">
                <a16:creationId xmlns:a16="http://schemas.microsoft.com/office/drawing/2014/main" id="{9434A4CB-EFA1-4370-824F-54B992B050A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4462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247B2D-FAA4-4441-9C2A-F5A1138675BE}"/>
              </a:ext>
            </a:extLst>
          </p:cNvPr>
          <p:cNvSpPr>
            <a:spLocks noGrp="1"/>
          </p:cNvSpPr>
          <p:nvPr>
            <p:ph type="dt" sz="half" idx="10"/>
          </p:nvPr>
        </p:nvSpPr>
        <p:spPr/>
        <p:txBody>
          <a:bodyPr/>
          <a:lstStyle/>
          <a:p>
            <a:fld id="{F17A0E80-DA67-4E17-B26D-08900557118F}" type="datetime1">
              <a:rPr lang="en-US" smtClean="0"/>
              <a:t>2/28/2021</a:t>
            </a:fld>
            <a:endParaRPr lang="en-US"/>
          </a:p>
        </p:txBody>
      </p:sp>
      <p:sp>
        <p:nvSpPr>
          <p:cNvPr id="5" name="Footer Placeholder 4">
            <a:extLst>
              <a:ext uri="{FF2B5EF4-FFF2-40B4-BE49-F238E27FC236}">
                <a16:creationId xmlns:a16="http://schemas.microsoft.com/office/drawing/2014/main" id="{F9B039E6-9E52-428D-B425-93B9656E472A}"/>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25A16C17-C040-4B3A-A7D0-49CD880785DF}"/>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149068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0B8EE1C-8BD0-42FD-A7AA-E4BFBF835040}"/>
              </a:ext>
            </a:extLst>
          </p:cNvPr>
          <p:cNvSpPr>
            <a:spLocks noGrp="1"/>
          </p:cNvSpPr>
          <p:nvPr>
            <p:ph type="dt" sz="half" idx="10"/>
          </p:nvPr>
        </p:nvSpPr>
        <p:spPr/>
        <p:txBody>
          <a:bodyPr/>
          <a:lstStyle/>
          <a:p>
            <a:fld id="{9DE23FE5-DABE-4A58-8D32-6CA2575F4B25}" type="datetime1">
              <a:rPr lang="en-US" smtClean="0"/>
              <a:t>2/28/2021</a:t>
            </a:fld>
            <a:endParaRPr lang="en-US"/>
          </a:p>
        </p:txBody>
      </p:sp>
      <p:sp>
        <p:nvSpPr>
          <p:cNvPr id="5" name="Footer Placeholder 4">
            <a:extLst>
              <a:ext uri="{FF2B5EF4-FFF2-40B4-BE49-F238E27FC236}">
                <a16:creationId xmlns:a16="http://schemas.microsoft.com/office/drawing/2014/main" id="{0BE4D64A-328B-4942-8C01-AB57D08EABF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61635525-3115-4CE9-905D-65BFEDB566CC}"/>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0178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98750" indent="0" algn="ctr">
              <a:buNone/>
              <a:defRPr>
                <a:solidFill>
                  <a:schemeClr val="tx1">
                    <a:tint val="75000"/>
                  </a:schemeClr>
                </a:solidFill>
              </a:defRPr>
            </a:lvl2pPr>
            <a:lvl3pPr marL="997501" indent="0" algn="ctr">
              <a:buNone/>
              <a:defRPr>
                <a:solidFill>
                  <a:schemeClr val="tx1">
                    <a:tint val="75000"/>
                  </a:schemeClr>
                </a:solidFill>
              </a:defRPr>
            </a:lvl3pPr>
            <a:lvl4pPr marL="1496251" indent="0" algn="ctr">
              <a:buNone/>
              <a:defRPr>
                <a:solidFill>
                  <a:schemeClr val="tx1">
                    <a:tint val="75000"/>
                  </a:schemeClr>
                </a:solidFill>
              </a:defRPr>
            </a:lvl4pPr>
            <a:lvl5pPr marL="1995001" indent="0" algn="ctr">
              <a:buNone/>
              <a:defRPr>
                <a:solidFill>
                  <a:schemeClr val="tx1">
                    <a:tint val="75000"/>
                  </a:schemeClr>
                </a:solidFill>
              </a:defRPr>
            </a:lvl5pPr>
            <a:lvl6pPr marL="2493752" indent="0" algn="ctr">
              <a:buNone/>
              <a:defRPr>
                <a:solidFill>
                  <a:schemeClr val="tx1">
                    <a:tint val="75000"/>
                  </a:schemeClr>
                </a:solidFill>
              </a:defRPr>
            </a:lvl6pPr>
            <a:lvl7pPr marL="2992502" indent="0" algn="ctr">
              <a:buNone/>
              <a:defRPr>
                <a:solidFill>
                  <a:schemeClr val="tx1">
                    <a:tint val="75000"/>
                  </a:schemeClr>
                </a:solidFill>
              </a:defRPr>
            </a:lvl7pPr>
            <a:lvl8pPr marL="3491252" indent="0" algn="ctr">
              <a:buNone/>
              <a:defRPr>
                <a:solidFill>
                  <a:schemeClr val="tx1">
                    <a:tint val="75000"/>
                  </a:schemeClr>
                </a:solidFill>
              </a:defRPr>
            </a:lvl8pPr>
            <a:lvl9pPr marL="3990003"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0F166E41-DF16-44F5-B327-242E8867DF95}" type="datetimeFigureOut">
              <a:rPr lang="en-US"/>
              <a:pPr>
                <a:defRPr/>
              </a:pPr>
              <a:t>2/28/2021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C53236-E1BB-48F4-81B4-83E0A1F68A5C}" type="slidenum">
              <a:rPr lang="en-US" altLang="en-US"/>
              <a:pPr/>
              <a:t>‹#›</a:t>
            </a:fld>
            <a:endParaRPr lang="en-US" altLang="en-US"/>
          </a:p>
        </p:txBody>
      </p:sp>
    </p:spTree>
    <p:extLst>
      <p:ext uri="{BB962C8B-B14F-4D97-AF65-F5344CB8AC3E}">
        <p14:creationId xmlns:p14="http://schemas.microsoft.com/office/powerpoint/2010/main" val="31772989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B274602-BEC2-4CE2-8E62-3A9EEB14B3BA}" type="datetimeFigureOut">
              <a:rPr lang="en-US"/>
              <a:pPr>
                <a:defRPr/>
              </a:pPr>
              <a:t>2/28/2021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BEE1B3CA-039E-453B-B91F-A16BF31DF018}" type="slidenum">
              <a:rPr lang="en-US" altLang="en-US"/>
              <a:pPr/>
              <a:t>‹#›</a:t>
            </a:fld>
            <a:endParaRPr lang="en-US" altLang="en-US"/>
          </a:p>
        </p:txBody>
      </p:sp>
    </p:spTree>
    <p:extLst>
      <p:ext uri="{BB962C8B-B14F-4D97-AF65-F5344CB8AC3E}">
        <p14:creationId xmlns:p14="http://schemas.microsoft.com/office/powerpoint/2010/main" val="24578743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0"/>
            <a:ext cx="10363200" cy="1362075"/>
          </a:xfrm>
        </p:spPr>
        <p:txBody>
          <a:bodyPr anchor="t"/>
          <a:lstStyle>
            <a:lvl1pPr algn="l">
              <a:defRPr sz="4364" b="1" cap="all"/>
            </a:lvl1pPr>
          </a:lstStyle>
          <a:p>
            <a:r>
              <a:rPr lang="en-US"/>
              <a:t>Click to edit Master title style</a:t>
            </a:r>
          </a:p>
        </p:txBody>
      </p:sp>
      <p:sp>
        <p:nvSpPr>
          <p:cNvPr id="3" name="Text Placeholder 2"/>
          <p:cNvSpPr>
            <a:spLocks noGrp="1"/>
          </p:cNvSpPr>
          <p:nvPr>
            <p:ph type="body" idx="1"/>
          </p:nvPr>
        </p:nvSpPr>
        <p:spPr>
          <a:xfrm>
            <a:off x="963084" y="2906714"/>
            <a:ext cx="10363200" cy="1500187"/>
          </a:xfrm>
        </p:spPr>
        <p:txBody>
          <a:bodyPr anchor="b"/>
          <a:lstStyle>
            <a:lvl1pPr marL="0" indent="0">
              <a:buNone/>
              <a:defRPr sz="2182">
                <a:solidFill>
                  <a:schemeClr val="tx1">
                    <a:tint val="75000"/>
                  </a:schemeClr>
                </a:solidFill>
              </a:defRPr>
            </a:lvl1pPr>
            <a:lvl2pPr marL="498750" indent="0">
              <a:buNone/>
              <a:defRPr sz="1977">
                <a:solidFill>
                  <a:schemeClr val="tx1">
                    <a:tint val="75000"/>
                  </a:schemeClr>
                </a:solidFill>
              </a:defRPr>
            </a:lvl2pPr>
            <a:lvl3pPr marL="997501" indent="0">
              <a:buNone/>
              <a:defRPr sz="1773">
                <a:solidFill>
                  <a:schemeClr val="tx1">
                    <a:tint val="75000"/>
                  </a:schemeClr>
                </a:solidFill>
              </a:defRPr>
            </a:lvl3pPr>
            <a:lvl4pPr marL="1496251" indent="0">
              <a:buNone/>
              <a:defRPr sz="1500">
                <a:solidFill>
                  <a:schemeClr val="tx1">
                    <a:tint val="75000"/>
                  </a:schemeClr>
                </a:solidFill>
              </a:defRPr>
            </a:lvl4pPr>
            <a:lvl5pPr marL="1995001" indent="0">
              <a:buNone/>
              <a:defRPr sz="1500">
                <a:solidFill>
                  <a:schemeClr val="tx1">
                    <a:tint val="75000"/>
                  </a:schemeClr>
                </a:solidFill>
              </a:defRPr>
            </a:lvl5pPr>
            <a:lvl6pPr marL="2493752" indent="0">
              <a:buNone/>
              <a:defRPr sz="1500">
                <a:solidFill>
                  <a:schemeClr val="tx1">
                    <a:tint val="75000"/>
                  </a:schemeClr>
                </a:solidFill>
              </a:defRPr>
            </a:lvl6pPr>
            <a:lvl7pPr marL="2992502" indent="0">
              <a:buNone/>
              <a:defRPr sz="1500">
                <a:solidFill>
                  <a:schemeClr val="tx1">
                    <a:tint val="75000"/>
                  </a:schemeClr>
                </a:solidFill>
              </a:defRPr>
            </a:lvl7pPr>
            <a:lvl8pPr marL="3491252" indent="0">
              <a:buNone/>
              <a:defRPr sz="1500">
                <a:solidFill>
                  <a:schemeClr val="tx1">
                    <a:tint val="75000"/>
                  </a:schemeClr>
                </a:solidFill>
              </a:defRPr>
            </a:lvl8pPr>
            <a:lvl9pPr marL="3990003" indent="0">
              <a:buNone/>
              <a:defRPr sz="15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EA82F23-A5D7-4C14-9A3B-F0674F080EB6}" type="datetimeFigureOut">
              <a:rPr lang="en-US"/>
              <a:pPr>
                <a:defRPr/>
              </a:pPr>
              <a:t>2/28/2021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FB2454F0-DDE3-49D1-A9A8-8D77BF0D9912}" type="slidenum">
              <a:rPr lang="en-US" altLang="en-US"/>
              <a:pPr/>
              <a:t>‹#›</a:t>
            </a:fld>
            <a:endParaRPr lang="en-US" altLang="en-US"/>
          </a:p>
        </p:txBody>
      </p:sp>
    </p:spTree>
    <p:extLst>
      <p:ext uri="{BB962C8B-B14F-4D97-AF65-F5344CB8AC3E}">
        <p14:creationId xmlns:p14="http://schemas.microsoft.com/office/powerpoint/2010/main" val="28446179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3068"/>
            </a:lvl1pPr>
            <a:lvl2pPr>
              <a:defRPr sz="2591"/>
            </a:lvl2pPr>
            <a:lvl3pPr>
              <a:defRPr sz="2182"/>
            </a:lvl3pPr>
            <a:lvl4pPr>
              <a:defRPr sz="1977"/>
            </a:lvl4pPr>
            <a:lvl5pPr>
              <a:defRPr sz="1977"/>
            </a:lvl5pPr>
            <a:lvl6pPr>
              <a:defRPr sz="1977"/>
            </a:lvl6pPr>
            <a:lvl7pPr>
              <a:defRPr sz="1977"/>
            </a:lvl7pPr>
            <a:lvl8pPr>
              <a:defRPr sz="1977"/>
            </a:lvl8pPr>
            <a:lvl9pPr>
              <a:defRPr sz="197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3068"/>
            </a:lvl1pPr>
            <a:lvl2pPr>
              <a:defRPr sz="2591"/>
            </a:lvl2pPr>
            <a:lvl3pPr>
              <a:defRPr sz="2182"/>
            </a:lvl3pPr>
            <a:lvl4pPr>
              <a:defRPr sz="1977"/>
            </a:lvl4pPr>
            <a:lvl5pPr>
              <a:defRPr sz="1977"/>
            </a:lvl5pPr>
            <a:lvl6pPr>
              <a:defRPr sz="1977"/>
            </a:lvl6pPr>
            <a:lvl7pPr>
              <a:defRPr sz="1977"/>
            </a:lvl7pPr>
            <a:lvl8pPr>
              <a:defRPr sz="1977"/>
            </a:lvl8pPr>
            <a:lvl9pPr>
              <a:defRPr sz="197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BB5211AF-928D-475B-BCC9-BEED66E2703A}" type="datetimeFigureOut">
              <a:rPr lang="en-US"/>
              <a:pPr>
                <a:defRPr/>
              </a:pPr>
              <a:t>2/28/2021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1A79D945-5ADD-4AD8-A632-A46B63030F18}" type="slidenum">
              <a:rPr lang="en-US" altLang="en-US"/>
              <a:pPr/>
              <a:t>‹#›</a:t>
            </a:fld>
            <a:endParaRPr lang="en-US" altLang="en-US"/>
          </a:p>
        </p:txBody>
      </p:sp>
    </p:spTree>
    <p:extLst>
      <p:ext uri="{BB962C8B-B14F-4D97-AF65-F5344CB8AC3E}">
        <p14:creationId xmlns:p14="http://schemas.microsoft.com/office/powerpoint/2010/main" val="39845767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8" cy="639762"/>
          </a:xfrm>
        </p:spPr>
        <p:txBody>
          <a:bodyPr anchor="b"/>
          <a:lstStyle>
            <a:lvl1pPr marL="0" indent="0">
              <a:buNone/>
              <a:defRPr sz="2591" b="1"/>
            </a:lvl1pPr>
            <a:lvl2pPr marL="498750" indent="0">
              <a:buNone/>
              <a:defRPr sz="2182" b="1"/>
            </a:lvl2pPr>
            <a:lvl3pPr marL="997501" indent="0">
              <a:buNone/>
              <a:defRPr sz="1977" b="1"/>
            </a:lvl3pPr>
            <a:lvl4pPr marL="1496251" indent="0">
              <a:buNone/>
              <a:defRPr sz="1773" b="1"/>
            </a:lvl4pPr>
            <a:lvl5pPr marL="1995001" indent="0">
              <a:buNone/>
              <a:defRPr sz="1773" b="1"/>
            </a:lvl5pPr>
            <a:lvl6pPr marL="2493752" indent="0">
              <a:buNone/>
              <a:defRPr sz="1773" b="1"/>
            </a:lvl6pPr>
            <a:lvl7pPr marL="2992502" indent="0">
              <a:buNone/>
              <a:defRPr sz="1773" b="1"/>
            </a:lvl7pPr>
            <a:lvl8pPr marL="3491252" indent="0">
              <a:buNone/>
              <a:defRPr sz="1773" b="1"/>
            </a:lvl8pPr>
            <a:lvl9pPr marL="3990003" indent="0">
              <a:buNone/>
              <a:defRPr sz="1773" b="1"/>
            </a:lvl9pPr>
          </a:lstStyle>
          <a:p>
            <a:pPr lvl="0"/>
            <a:r>
              <a:rPr lang="en-US"/>
              <a:t>Click to edit Master text styles</a:t>
            </a:r>
          </a:p>
        </p:txBody>
      </p:sp>
      <p:sp>
        <p:nvSpPr>
          <p:cNvPr id="4" name="Content Placeholder 3"/>
          <p:cNvSpPr>
            <a:spLocks noGrp="1"/>
          </p:cNvSpPr>
          <p:nvPr>
            <p:ph sz="half" idx="2"/>
          </p:nvPr>
        </p:nvSpPr>
        <p:spPr>
          <a:xfrm>
            <a:off x="609600" y="2174875"/>
            <a:ext cx="5386918" cy="3951288"/>
          </a:xfrm>
        </p:spPr>
        <p:txBody>
          <a:bodyPr/>
          <a:lstStyle>
            <a:lvl1pPr>
              <a:defRPr sz="2591"/>
            </a:lvl1pPr>
            <a:lvl2pPr>
              <a:defRPr sz="2182"/>
            </a:lvl2pPr>
            <a:lvl3pPr>
              <a:defRPr sz="1977"/>
            </a:lvl3pPr>
            <a:lvl4pPr>
              <a:defRPr sz="1773"/>
            </a:lvl4pPr>
            <a:lvl5pPr>
              <a:defRPr sz="1773"/>
            </a:lvl5pPr>
            <a:lvl6pPr>
              <a:defRPr sz="1773"/>
            </a:lvl6pPr>
            <a:lvl7pPr>
              <a:defRPr sz="1773"/>
            </a:lvl7pPr>
            <a:lvl8pPr>
              <a:defRPr sz="1773"/>
            </a:lvl8pPr>
            <a:lvl9pPr>
              <a:defRPr sz="177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7" y="1535113"/>
            <a:ext cx="5389034" cy="639762"/>
          </a:xfrm>
        </p:spPr>
        <p:txBody>
          <a:bodyPr anchor="b"/>
          <a:lstStyle>
            <a:lvl1pPr marL="0" indent="0">
              <a:buNone/>
              <a:defRPr sz="2591" b="1"/>
            </a:lvl1pPr>
            <a:lvl2pPr marL="498750" indent="0">
              <a:buNone/>
              <a:defRPr sz="2182" b="1"/>
            </a:lvl2pPr>
            <a:lvl3pPr marL="997501" indent="0">
              <a:buNone/>
              <a:defRPr sz="1977" b="1"/>
            </a:lvl3pPr>
            <a:lvl4pPr marL="1496251" indent="0">
              <a:buNone/>
              <a:defRPr sz="1773" b="1"/>
            </a:lvl4pPr>
            <a:lvl5pPr marL="1995001" indent="0">
              <a:buNone/>
              <a:defRPr sz="1773" b="1"/>
            </a:lvl5pPr>
            <a:lvl6pPr marL="2493752" indent="0">
              <a:buNone/>
              <a:defRPr sz="1773" b="1"/>
            </a:lvl6pPr>
            <a:lvl7pPr marL="2992502" indent="0">
              <a:buNone/>
              <a:defRPr sz="1773" b="1"/>
            </a:lvl7pPr>
            <a:lvl8pPr marL="3491252" indent="0">
              <a:buNone/>
              <a:defRPr sz="1773" b="1"/>
            </a:lvl8pPr>
            <a:lvl9pPr marL="3990003" indent="0">
              <a:buNone/>
              <a:defRPr sz="1773" b="1"/>
            </a:lvl9pPr>
          </a:lstStyle>
          <a:p>
            <a:pPr lvl="0"/>
            <a:r>
              <a:rPr lang="en-US"/>
              <a:t>Click to edit Master text styles</a:t>
            </a:r>
          </a:p>
        </p:txBody>
      </p:sp>
      <p:sp>
        <p:nvSpPr>
          <p:cNvPr id="6" name="Content Placeholder 5"/>
          <p:cNvSpPr>
            <a:spLocks noGrp="1"/>
          </p:cNvSpPr>
          <p:nvPr>
            <p:ph sz="quarter" idx="4"/>
          </p:nvPr>
        </p:nvSpPr>
        <p:spPr>
          <a:xfrm>
            <a:off x="6193367" y="2174875"/>
            <a:ext cx="5389034" cy="3951288"/>
          </a:xfrm>
        </p:spPr>
        <p:txBody>
          <a:bodyPr/>
          <a:lstStyle>
            <a:lvl1pPr>
              <a:defRPr sz="2591"/>
            </a:lvl1pPr>
            <a:lvl2pPr>
              <a:defRPr sz="2182"/>
            </a:lvl2pPr>
            <a:lvl3pPr>
              <a:defRPr sz="1977"/>
            </a:lvl3pPr>
            <a:lvl4pPr>
              <a:defRPr sz="1773"/>
            </a:lvl4pPr>
            <a:lvl5pPr>
              <a:defRPr sz="1773"/>
            </a:lvl5pPr>
            <a:lvl6pPr>
              <a:defRPr sz="1773"/>
            </a:lvl6pPr>
            <a:lvl7pPr>
              <a:defRPr sz="1773"/>
            </a:lvl7pPr>
            <a:lvl8pPr>
              <a:defRPr sz="1773"/>
            </a:lvl8pPr>
            <a:lvl9pPr>
              <a:defRPr sz="177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5F3DCAEB-7633-4765-8DCC-0B02231E5014}" type="datetimeFigureOut">
              <a:rPr lang="en-US"/>
              <a:pPr>
                <a:defRPr/>
              </a:pPr>
              <a:t>2/28/2021</a:t>
            </a:fld>
            <a:endParaRPr lang="en-US" dirty="0"/>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09640EB0-5F6C-4D74-ABDD-E5FDFEADC4C3}" type="slidenum">
              <a:rPr lang="en-US" altLang="en-US"/>
              <a:pPr/>
              <a:t>‹#›</a:t>
            </a:fld>
            <a:endParaRPr lang="en-US" altLang="en-US"/>
          </a:p>
        </p:txBody>
      </p:sp>
    </p:spTree>
    <p:extLst>
      <p:ext uri="{BB962C8B-B14F-4D97-AF65-F5344CB8AC3E}">
        <p14:creationId xmlns:p14="http://schemas.microsoft.com/office/powerpoint/2010/main" val="34788953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BEE5475F-42BF-4591-A9DC-B90CE1DBE05D}" type="datetimeFigureOut">
              <a:rPr lang="en-US"/>
              <a:pPr>
                <a:defRPr/>
              </a:pPr>
              <a:t>2/28/2021</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7211D1DC-B2D6-46FE-8923-F48181B72ECF}" type="slidenum">
              <a:rPr lang="en-US" altLang="en-US"/>
              <a:pPr/>
              <a:t>‹#›</a:t>
            </a:fld>
            <a:endParaRPr lang="en-US" altLang="en-US"/>
          </a:p>
        </p:txBody>
      </p:sp>
    </p:spTree>
    <p:extLst>
      <p:ext uri="{BB962C8B-B14F-4D97-AF65-F5344CB8AC3E}">
        <p14:creationId xmlns:p14="http://schemas.microsoft.com/office/powerpoint/2010/main" val="12413214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TextBox 1"/>
          <p:cNvSpPr txBox="1">
            <a:spLocks noChangeArrowheads="1"/>
          </p:cNvSpPr>
          <p:nvPr userDrawn="1"/>
        </p:nvSpPr>
        <p:spPr bwMode="auto">
          <a:xfrm>
            <a:off x="1245" y="-1083"/>
            <a:ext cx="12192000" cy="396583"/>
          </a:xfrm>
          <a:prstGeom prst="rect">
            <a:avLst/>
          </a:prstGeom>
          <a:solidFill>
            <a:srgbClr val="4F81C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900">
                <a:solidFill>
                  <a:schemeClr val="tx1"/>
                </a:solidFill>
                <a:latin typeface="Calibri" pitchFamily="34" charset="0"/>
              </a:defRPr>
            </a:lvl1pPr>
            <a:lvl2pPr marL="742950" indent="-285750">
              <a:defRPr sz="2900">
                <a:solidFill>
                  <a:schemeClr val="tx1"/>
                </a:solidFill>
                <a:latin typeface="Calibri" pitchFamily="34" charset="0"/>
              </a:defRPr>
            </a:lvl2pPr>
            <a:lvl3pPr marL="1143000" indent="-228600">
              <a:defRPr sz="2900">
                <a:solidFill>
                  <a:schemeClr val="tx1"/>
                </a:solidFill>
                <a:latin typeface="Calibri" pitchFamily="34" charset="0"/>
              </a:defRPr>
            </a:lvl3pPr>
            <a:lvl4pPr marL="1600200" indent="-228600">
              <a:defRPr sz="2900">
                <a:solidFill>
                  <a:schemeClr val="tx1"/>
                </a:solidFill>
                <a:latin typeface="Calibri" pitchFamily="34" charset="0"/>
              </a:defRPr>
            </a:lvl4pPr>
            <a:lvl5pPr marL="2057400" indent="-228600">
              <a:defRPr sz="2900">
                <a:solidFill>
                  <a:schemeClr val="tx1"/>
                </a:solidFill>
                <a:latin typeface="Calibri" pitchFamily="34" charset="0"/>
              </a:defRPr>
            </a:lvl5pPr>
            <a:lvl6pPr marL="2514600" indent="-228600" defTabSz="1462088" fontAlgn="base">
              <a:spcBef>
                <a:spcPct val="0"/>
              </a:spcBef>
              <a:spcAft>
                <a:spcPct val="0"/>
              </a:spcAft>
              <a:defRPr sz="2900">
                <a:solidFill>
                  <a:schemeClr val="tx1"/>
                </a:solidFill>
                <a:latin typeface="Calibri" pitchFamily="34" charset="0"/>
              </a:defRPr>
            </a:lvl6pPr>
            <a:lvl7pPr marL="2971800" indent="-228600" defTabSz="1462088" fontAlgn="base">
              <a:spcBef>
                <a:spcPct val="0"/>
              </a:spcBef>
              <a:spcAft>
                <a:spcPct val="0"/>
              </a:spcAft>
              <a:defRPr sz="2900">
                <a:solidFill>
                  <a:schemeClr val="tx1"/>
                </a:solidFill>
                <a:latin typeface="Calibri" pitchFamily="34" charset="0"/>
              </a:defRPr>
            </a:lvl7pPr>
            <a:lvl8pPr marL="3429000" indent="-228600" defTabSz="1462088" fontAlgn="base">
              <a:spcBef>
                <a:spcPct val="0"/>
              </a:spcBef>
              <a:spcAft>
                <a:spcPct val="0"/>
              </a:spcAft>
              <a:defRPr sz="2900">
                <a:solidFill>
                  <a:schemeClr val="tx1"/>
                </a:solidFill>
                <a:latin typeface="Calibri" pitchFamily="34" charset="0"/>
              </a:defRPr>
            </a:lvl8pPr>
            <a:lvl9pPr marL="3886200" indent="-228600" defTabSz="1462088" fontAlgn="base">
              <a:spcBef>
                <a:spcPct val="0"/>
              </a:spcBef>
              <a:spcAft>
                <a:spcPct val="0"/>
              </a:spcAft>
              <a:defRPr sz="2900">
                <a:solidFill>
                  <a:schemeClr val="tx1"/>
                </a:solidFill>
                <a:latin typeface="Calibri" pitchFamily="34" charset="0"/>
              </a:defRPr>
            </a:lvl9pPr>
          </a:lstStyle>
          <a:p>
            <a:pPr>
              <a:defRPr/>
            </a:pPr>
            <a:r>
              <a:rPr lang="en-US" altLang="en-US" sz="1977" b="1" dirty="0">
                <a:solidFill>
                  <a:schemeClr val="bg1"/>
                </a:solidFill>
                <a:cs typeface="Arial" charset="0"/>
              </a:rPr>
              <a:t>A3 PROJECT CHARTER:</a:t>
            </a:r>
          </a:p>
        </p:txBody>
      </p:sp>
      <p:sp>
        <p:nvSpPr>
          <p:cNvPr id="3" name="TextBox 2"/>
          <p:cNvSpPr txBox="1">
            <a:spLocks noChangeArrowheads="1"/>
          </p:cNvSpPr>
          <p:nvPr userDrawn="1"/>
        </p:nvSpPr>
        <p:spPr bwMode="auto">
          <a:xfrm>
            <a:off x="8187765" y="43295"/>
            <a:ext cx="2211294" cy="304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900">
                <a:solidFill>
                  <a:schemeClr val="tx1"/>
                </a:solidFill>
                <a:latin typeface="Calibri" pitchFamily="34" charset="0"/>
              </a:defRPr>
            </a:lvl1pPr>
            <a:lvl2pPr marL="742950" indent="-285750">
              <a:defRPr sz="2900">
                <a:solidFill>
                  <a:schemeClr val="tx1"/>
                </a:solidFill>
                <a:latin typeface="Calibri" pitchFamily="34" charset="0"/>
              </a:defRPr>
            </a:lvl2pPr>
            <a:lvl3pPr marL="1143000" indent="-228600">
              <a:defRPr sz="2900">
                <a:solidFill>
                  <a:schemeClr val="tx1"/>
                </a:solidFill>
                <a:latin typeface="Calibri" pitchFamily="34" charset="0"/>
              </a:defRPr>
            </a:lvl3pPr>
            <a:lvl4pPr marL="1600200" indent="-228600">
              <a:defRPr sz="2900">
                <a:solidFill>
                  <a:schemeClr val="tx1"/>
                </a:solidFill>
                <a:latin typeface="Calibri" pitchFamily="34" charset="0"/>
              </a:defRPr>
            </a:lvl4pPr>
            <a:lvl5pPr marL="2057400" indent="-228600">
              <a:defRPr sz="2900">
                <a:solidFill>
                  <a:schemeClr val="tx1"/>
                </a:solidFill>
                <a:latin typeface="Calibri" pitchFamily="34" charset="0"/>
              </a:defRPr>
            </a:lvl5pPr>
            <a:lvl6pPr marL="2514600" indent="-228600" defTabSz="1462088" fontAlgn="base">
              <a:spcBef>
                <a:spcPct val="0"/>
              </a:spcBef>
              <a:spcAft>
                <a:spcPct val="0"/>
              </a:spcAft>
              <a:defRPr sz="2900">
                <a:solidFill>
                  <a:schemeClr val="tx1"/>
                </a:solidFill>
                <a:latin typeface="Calibri" pitchFamily="34" charset="0"/>
              </a:defRPr>
            </a:lvl6pPr>
            <a:lvl7pPr marL="2971800" indent="-228600" defTabSz="1462088" fontAlgn="base">
              <a:spcBef>
                <a:spcPct val="0"/>
              </a:spcBef>
              <a:spcAft>
                <a:spcPct val="0"/>
              </a:spcAft>
              <a:defRPr sz="2900">
                <a:solidFill>
                  <a:schemeClr val="tx1"/>
                </a:solidFill>
                <a:latin typeface="Calibri" pitchFamily="34" charset="0"/>
              </a:defRPr>
            </a:lvl7pPr>
            <a:lvl8pPr marL="3429000" indent="-228600" defTabSz="1462088" fontAlgn="base">
              <a:spcBef>
                <a:spcPct val="0"/>
              </a:spcBef>
              <a:spcAft>
                <a:spcPct val="0"/>
              </a:spcAft>
              <a:defRPr sz="2900">
                <a:solidFill>
                  <a:schemeClr val="tx1"/>
                </a:solidFill>
                <a:latin typeface="Calibri" pitchFamily="34" charset="0"/>
              </a:defRPr>
            </a:lvl8pPr>
            <a:lvl9pPr marL="3886200" indent="-228600" defTabSz="1462088" fontAlgn="base">
              <a:spcBef>
                <a:spcPct val="0"/>
              </a:spcBef>
              <a:spcAft>
                <a:spcPct val="0"/>
              </a:spcAft>
              <a:defRPr sz="2900">
                <a:solidFill>
                  <a:schemeClr val="tx1"/>
                </a:solidFill>
                <a:latin typeface="Calibri" pitchFamily="34" charset="0"/>
              </a:defRPr>
            </a:lvl9pPr>
          </a:lstStyle>
          <a:p>
            <a:pPr>
              <a:lnSpc>
                <a:spcPts val="818"/>
              </a:lnSpc>
              <a:defRPr/>
            </a:pPr>
            <a:r>
              <a:rPr lang="en-US" altLang="en-US" sz="955" b="1" dirty="0">
                <a:solidFill>
                  <a:schemeClr val="bg1"/>
                </a:solidFill>
                <a:cs typeface="Arial" charset="0"/>
              </a:rPr>
              <a:t>Date:</a:t>
            </a:r>
          </a:p>
          <a:p>
            <a:pPr>
              <a:lnSpc>
                <a:spcPts val="818"/>
              </a:lnSpc>
              <a:defRPr/>
            </a:pPr>
            <a:r>
              <a:rPr lang="en-US" altLang="en-US" sz="955" b="1" dirty="0">
                <a:solidFill>
                  <a:schemeClr val="bg1"/>
                </a:solidFill>
                <a:cs typeface="Arial" charset="0"/>
              </a:rPr>
              <a:t>Sponsor:</a:t>
            </a:r>
          </a:p>
        </p:txBody>
      </p:sp>
    </p:spTree>
    <p:extLst>
      <p:ext uri="{BB962C8B-B14F-4D97-AF65-F5344CB8AC3E}">
        <p14:creationId xmlns:p14="http://schemas.microsoft.com/office/powerpoint/2010/main" val="11855684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182" b="1"/>
            </a:lvl1pPr>
          </a:lstStyle>
          <a:p>
            <a:r>
              <a:rPr lang="en-US"/>
              <a:t>Click to edit Master title style</a:t>
            </a:r>
          </a:p>
        </p:txBody>
      </p:sp>
      <p:sp>
        <p:nvSpPr>
          <p:cNvPr id="3" name="Content Placeholder 2"/>
          <p:cNvSpPr>
            <a:spLocks noGrp="1"/>
          </p:cNvSpPr>
          <p:nvPr>
            <p:ph idx="1"/>
          </p:nvPr>
        </p:nvSpPr>
        <p:spPr>
          <a:xfrm>
            <a:off x="4766734" y="273051"/>
            <a:ext cx="6815667" cy="5853113"/>
          </a:xfrm>
        </p:spPr>
        <p:txBody>
          <a:bodyPr/>
          <a:lstStyle>
            <a:lvl1pPr>
              <a:defRPr sz="3477"/>
            </a:lvl1pPr>
            <a:lvl2pPr>
              <a:defRPr sz="3068"/>
            </a:lvl2pPr>
            <a:lvl3pPr>
              <a:defRPr sz="2591"/>
            </a:lvl3pPr>
            <a:lvl4pPr>
              <a:defRPr sz="2182"/>
            </a:lvl4pPr>
            <a:lvl5pPr>
              <a:defRPr sz="2182"/>
            </a:lvl5pPr>
            <a:lvl6pPr>
              <a:defRPr sz="2182"/>
            </a:lvl6pPr>
            <a:lvl7pPr>
              <a:defRPr sz="2182"/>
            </a:lvl7pPr>
            <a:lvl8pPr>
              <a:defRPr sz="2182"/>
            </a:lvl8pPr>
            <a:lvl9pPr>
              <a:defRPr sz="218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500"/>
            </a:lvl1pPr>
            <a:lvl2pPr marL="498750" indent="0">
              <a:buNone/>
              <a:defRPr sz="1295"/>
            </a:lvl2pPr>
            <a:lvl3pPr marL="997501" indent="0">
              <a:buNone/>
              <a:defRPr sz="1091"/>
            </a:lvl3pPr>
            <a:lvl4pPr marL="1496251" indent="0">
              <a:buNone/>
              <a:defRPr sz="955"/>
            </a:lvl4pPr>
            <a:lvl5pPr marL="1995001" indent="0">
              <a:buNone/>
              <a:defRPr sz="955"/>
            </a:lvl5pPr>
            <a:lvl6pPr marL="2493752" indent="0">
              <a:buNone/>
              <a:defRPr sz="955"/>
            </a:lvl6pPr>
            <a:lvl7pPr marL="2992502" indent="0">
              <a:buNone/>
              <a:defRPr sz="955"/>
            </a:lvl7pPr>
            <a:lvl8pPr marL="3491252" indent="0">
              <a:buNone/>
              <a:defRPr sz="955"/>
            </a:lvl8pPr>
            <a:lvl9pPr marL="3990003" indent="0">
              <a:buNone/>
              <a:defRPr sz="955"/>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D8A05161-6B3B-40A3-8A6C-8CC39A9B222E}" type="datetimeFigureOut">
              <a:rPr lang="en-US"/>
              <a:pPr>
                <a:defRPr/>
              </a:pPr>
              <a:t>2/28/2021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62A0C65A-635C-48EC-9DD6-DDB18F53C5A0}" type="slidenum">
              <a:rPr lang="en-US" altLang="en-US"/>
              <a:pPr/>
              <a:t>‹#›</a:t>
            </a:fld>
            <a:endParaRPr lang="en-US" altLang="en-US"/>
          </a:p>
        </p:txBody>
      </p:sp>
    </p:spTree>
    <p:extLst>
      <p:ext uri="{BB962C8B-B14F-4D97-AF65-F5344CB8AC3E}">
        <p14:creationId xmlns:p14="http://schemas.microsoft.com/office/powerpoint/2010/main" val="28702460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8" y="4800600"/>
            <a:ext cx="7315200" cy="566738"/>
          </a:xfrm>
        </p:spPr>
        <p:txBody>
          <a:bodyPr anchor="b"/>
          <a:lstStyle>
            <a:lvl1pPr algn="l">
              <a:defRPr sz="2182" b="1"/>
            </a:lvl1pPr>
          </a:lstStyle>
          <a:p>
            <a:r>
              <a:rPr lang="en-US"/>
              <a:t>Click to edit Master title style</a:t>
            </a:r>
          </a:p>
        </p:txBody>
      </p:sp>
      <p:sp>
        <p:nvSpPr>
          <p:cNvPr id="3" name="Picture Placeholder 2"/>
          <p:cNvSpPr>
            <a:spLocks noGrp="1"/>
          </p:cNvSpPr>
          <p:nvPr>
            <p:ph type="pic" idx="1"/>
          </p:nvPr>
        </p:nvSpPr>
        <p:spPr>
          <a:xfrm>
            <a:off x="2389718" y="612775"/>
            <a:ext cx="7315200" cy="4114800"/>
          </a:xfrm>
        </p:spPr>
        <p:txBody>
          <a:bodyPr rtlCol="0">
            <a:normAutofit/>
          </a:bodyPr>
          <a:lstStyle>
            <a:lvl1pPr marL="0" indent="0">
              <a:buNone/>
              <a:defRPr sz="3477"/>
            </a:lvl1pPr>
            <a:lvl2pPr marL="498750" indent="0">
              <a:buNone/>
              <a:defRPr sz="3068"/>
            </a:lvl2pPr>
            <a:lvl3pPr marL="997501" indent="0">
              <a:buNone/>
              <a:defRPr sz="2591"/>
            </a:lvl3pPr>
            <a:lvl4pPr marL="1496251" indent="0">
              <a:buNone/>
              <a:defRPr sz="2182"/>
            </a:lvl4pPr>
            <a:lvl5pPr marL="1995001" indent="0">
              <a:buNone/>
              <a:defRPr sz="2182"/>
            </a:lvl5pPr>
            <a:lvl6pPr marL="2493752" indent="0">
              <a:buNone/>
              <a:defRPr sz="2182"/>
            </a:lvl6pPr>
            <a:lvl7pPr marL="2992502" indent="0">
              <a:buNone/>
              <a:defRPr sz="2182"/>
            </a:lvl7pPr>
            <a:lvl8pPr marL="3491252" indent="0">
              <a:buNone/>
              <a:defRPr sz="2182"/>
            </a:lvl8pPr>
            <a:lvl9pPr marL="3990003" indent="0">
              <a:buNone/>
              <a:defRPr sz="2182"/>
            </a:lvl9pPr>
          </a:lstStyle>
          <a:p>
            <a:pPr lvl="0"/>
            <a:endParaRPr lang="en-US" noProof="0" dirty="0"/>
          </a:p>
        </p:txBody>
      </p:sp>
      <p:sp>
        <p:nvSpPr>
          <p:cNvPr id="4" name="Text Placeholder 3"/>
          <p:cNvSpPr>
            <a:spLocks noGrp="1"/>
          </p:cNvSpPr>
          <p:nvPr>
            <p:ph type="body" sz="half" idx="2"/>
          </p:nvPr>
        </p:nvSpPr>
        <p:spPr>
          <a:xfrm>
            <a:off x="2389718" y="5367338"/>
            <a:ext cx="7315200" cy="804862"/>
          </a:xfrm>
        </p:spPr>
        <p:txBody>
          <a:bodyPr/>
          <a:lstStyle>
            <a:lvl1pPr marL="0" indent="0">
              <a:buNone/>
              <a:defRPr sz="1500"/>
            </a:lvl1pPr>
            <a:lvl2pPr marL="498750" indent="0">
              <a:buNone/>
              <a:defRPr sz="1295"/>
            </a:lvl2pPr>
            <a:lvl3pPr marL="997501" indent="0">
              <a:buNone/>
              <a:defRPr sz="1091"/>
            </a:lvl3pPr>
            <a:lvl4pPr marL="1496251" indent="0">
              <a:buNone/>
              <a:defRPr sz="955"/>
            </a:lvl4pPr>
            <a:lvl5pPr marL="1995001" indent="0">
              <a:buNone/>
              <a:defRPr sz="955"/>
            </a:lvl5pPr>
            <a:lvl6pPr marL="2493752" indent="0">
              <a:buNone/>
              <a:defRPr sz="955"/>
            </a:lvl6pPr>
            <a:lvl7pPr marL="2992502" indent="0">
              <a:buNone/>
              <a:defRPr sz="955"/>
            </a:lvl7pPr>
            <a:lvl8pPr marL="3491252" indent="0">
              <a:buNone/>
              <a:defRPr sz="955"/>
            </a:lvl8pPr>
            <a:lvl9pPr marL="3990003" indent="0">
              <a:buNone/>
              <a:defRPr sz="955"/>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860F08D4-73B3-490A-94D7-CFDFA3B7E97E}" type="datetimeFigureOut">
              <a:rPr lang="en-US"/>
              <a:pPr>
                <a:defRPr/>
              </a:pPr>
              <a:t>2/28/2021</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CD8AB70-5ADB-4C68-A5B7-627C8B1FAC3F}" type="slidenum">
              <a:rPr lang="en-US" altLang="en-US"/>
              <a:pPr/>
              <a:t>‹#›</a:t>
            </a:fld>
            <a:endParaRPr lang="en-US" altLang="en-US"/>
          </a:p>
        </p:txBody>
      </p:sp>
    </p:spTree>
    <p:extLst>
      <p:ext uri="{BB962C8B-B14F-4D97-AF65-F5344CB8AC3E}">
        <p14:creationId xmlns:p14="http://schemas.microsoft.com/office/powerpoint/2010/main" val="2949310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C2F12EF0-D6EB-46FB-9878-E5B11251CAAA}" type="datetimeFigureOut">
              <a:rPr lang="en-US"/>
              <a:pPr>
                <a:defRPr/>
              </a:pPr>
              <a:t>2/28/2021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02B6F2D4-B9D1-4F2A-8827-4AA972781E35}" type="slidenum">
              <a:rPr lang="en-US" altLang="en-US"/>
              <a:pPr/>
              <a:t>‹#›</a:t>
            </a:fld>
            <a:endParaRPr lang="en-US" altLang="en-US"/>
          </a:p>
        </p:txBody>
      </p:sp>
    </p:spTree>
    <p:extLst>
      <p:ext uri="{BB962C8B-B14F-4D97-AF65-F5344CB8AC3E}">
        <p14:creationId xmlns:p14="http://schemas.microsoft.com/office/powerpoint/2010/main" val="301717847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B013AE7D-A6EF-437F-A8BE-9D4456D0F77D}" type="datetimeFigureOut">
              <a:rPr lang="en-US"/>
              <a:pPr>
                <a:defRPr/>
              </a:pPr>
              <a:t>2/28/2021</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626EEB-092E-4D7D-9403-49B1E8344F7C}" type="slidenum">
              <a:rPr lang="en-US" altLang="en-US"/>
              <a:pPr/>
              <a:t>‹#›</a:t>
            </a:fld>
            <a:endParaRPr lang="en-US" altLang="en-US"/>
          </a:p>
        </p:txBody>
      </p:sp>
    </p:spTree>
    <p:extLst>
      <p:ext uri="{BB962C8B-B14F-4D97-AF65-F5344CB8AC3E}">
        <p14:creationId xmlns:p14="http://schemas.microsoft.com/office/powerpoint/2010/main" val="1259350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DA4E8EC-4075-4662-A6A1-28A679988CE9}" type="datetime1">
              <a:rPr lang="en-US" smtClean="0"/>
              <a:t>2/28/2021</a:t>
            </a:fld>
            <a:endParaRPr lang="en-US"/>
          </a:p>
        </p:txBody>
      </p:sp>
      <p:sp>
        <p:nvSpPr>
          <p:cNvPr id="5" name="Footer Placeholder 4">
            <a:extLst>
              <a:ext uri="{FF2B5EF4-FFF2-40B4-BE49-F238E27FC236}">
                <a16:creationId xmlns:a16="http://schemas.microsoft.com/office/drawing/2014/main"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a:solidFill>
                  <a:srgbClr val="53728A"/>
                </a:solidFill>
              </a:rPr>
              <a:t>Business Champions School - Eng. Amaal Aburumman</a:t>
            </a:r>
            <a:endParaRPr lang="en-US" dirty="0"/>
          </a:p>
        </p:txBody>
      </p:sp>
      <p:sp>
        <p:nvSpPr>
          <p:cNvPr id="6" name="Slide Number Placeholder 5">
            <a:extLst>
              <a:ext uri="{FF2B5EF4-FFF2-40B4-BE49-F238E27FC236}">
                <a16:creationId xmlns:a16="http://schemas.microsoft.com/office/drawing/2014/main"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26918223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10098" y="274926"/>
            <a:ext cx="10971804"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46304" tIns="73152" rIns="146304" bIns="73152"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10098" y="1599767"/>
            <a:ext cx="10971804" cy="4526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46304" tIns="73152" rIns="146304" bIns="7315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10098" y="6356856"/>
            <a:ext cx="2843804" cy="364764"/>
          </a:xfrm>
          <a:prstGeom prst="rect">
            <a:avLst/>
          </a:prstGeom>
        </p:spPr>
        <p:txBody>
          <a:bodyPr vert="horz" lIns="146304" tIns="73152" rIns="146304" bIns="73152" rtlCol="0" anchor="ctr"/>
          <a:lstStyle>
            <a:lvl1pPr algn="l" defTabSz="997501" fontAlgn="auto">
              <a:spcBef>
                <a:spcPts val="0"/>
              </a:spcBef>
              <a:spcAft>
                <a:spcPts val="0"/>
              </a:spcAft>
              <a:defRPr sz="1295">
                <a:solidFill>
                  <a:schemeClr val="tx1">
                    <a:tint val="75000"/>
                  </a:schemeClr>
                </a:solidFill>
                <a:latin typeface="+mn-lt"/>
                <a:cs typeface="+mn-cs"/>
              </a:defRPr>
            </a:lvl1pPr>
          </a:lstStyle>
          <a:p>
            <a:pPr>
              <a:defRPr/>
            </a:pPr>
            <a:fld id="{67998008-C591-40C4-93EF-75855AE9770F}" type="datetimeFigureOut">
              <a:rPr lang="en-US"/>
              <a:pPr>
                <a:defRPr/>
              </a:pPr>
              <a:t>2/28/2021</a:t>
            </a:fld>
            <a:endParaRPr lang="en-US" dirty="0"/>
          </a:p>
        </p:txBody>
      </p:sp>
      <p:sp>
        <p:nvSpPr>
          <p:cNvPr id="5" name="Footer Placeholder 4"/>
          <p:cNvSpPr>
            <a:spLocks noGrp="1"/>
          </p:cNvSpPr>
          <p:nvPr>
            <p:ph type="ftr" sz="quarter" idx="3"/>
          </p:nvPr>
        </p:nvSpPr>
        <p:spPr>
          <a:xfrm>
            <a:off x="4166098" y="6356856"/>
            <a:ext cx="3859804" cy="364764"/>
          </a:xfrm>
          <a:prstGeom prst="rect">
            <a:avLst/>
          </a:prstGeom>
        </p:spPr>
        <p:txBody>
          <a:bodyPr vert="horz" lIns="146304" tIns="73152" rIns="146304" bIns="73152" rtlCol="0" anchor="ctr"/>
          <a:lstStyle>
            <a:lvl1pPr algn="ctr" defTabSz="997501" fontAlgn="auto">
              <a:spcBef>
                <a:spcPts val="0"/>
              </a:spcBef>
              <a:spcAft>
                <a:spcPts val="0"/>
              </a:spcAft>
              <a:defRPr sz="1295">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8098" y="6356856"/>
            <a:ext cx="2843804" cy="364764"/>
          </a:xfrm>
          <a:prstGeom prst="rect">
            <a:avLst/>
          </a:prstGeom>
        </p:spPr>
        <p:txBody>
          <a:bodyPr vert="horz" wrap="square" lIns="146304" tIns="73152" rIns="146304" bIns="73152" numCol="1" anchor="ctr" anchorCtr="0" compatLnSpc="1">
            <a:prstTxWarp prst="textNoShape">
              <a:avLst/>
            </a:prstTxWarp>
          </a:bodyPr>
          <a:lstStyle>
            <a:lvl1pPr algn="r">
              <a:defRPr sz="1295">
                <a:solidFill>
                  <a:srgbClr val="898989"/>
                </a:solidFill>
              </a:defRPr>
            </a:lvl1pPr>
          </a:lstStyle>
          <a:p>
            <a:fld id="{6095B3A6-9FC8-4E5E-B3A5-F3C804D6861E}" type="slidenum">
              <a:rPr lang="en-US" altLang="en-US"/>
              <a:pPr/>
              <a:t>‹#›</a:t>
            </a:fld>
            <a:endParaRPr lang="en-US" altLang="en-US"/>
          </a:p>
        </p:txBody>
      </p:sp>
    </p:spTree>
    <p:extLst>
      <p:ext uri="{BB962C8B-B14F-4D97-AF65-F5344CB8AC3E}">
        <p14:creationId xmlns:p14="http://schemas.microsoft.com/office/powerpoint/2010/main" val="23874088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96852" rtl="0" eaLnBrk="0" fontAlgn="base" hangingPunct="0">
        <a:spcBef>
          <a:spcPct val="0"/>
        </a:spcBef>
        <a:spcAft>
          <a:spcPct val="0"/>
        </a:spcAft>
        <a:defRPr sz="4773" kern="1200">
          <a:solidFill>
            <a:schemeClr val="tx1"/>
          </a:solidFill>
          <a:latin typeface="+mj-lt"/>
          <a:ea typeface="+mj-ea"/>
          <a:cs typeface="+mj-cs"/>
        </a:defRPr>
      </a:lvl1pPr>
      <a:lvl2pPr algn="ctr" defTabSz="996852" rtl="0" eaLnBrk="0" fontAlgn="base" hangingPunct="0">
        <a:spcBef>
          <a:spcPct val="0"/>
        </a:spcBef>
        <a:spcAft>
          <a:spcPct val="0"/>
        </a:spcAft>
        <a:defRPr sz="4773">
          <a:solidFill>
            <a:schemeClr val="tx1"/>
          </a:solidFill>
          <a:latin typeface="Calibri" pitchFamily="34" charset="0"/>
        </a:defRPr>
      </a:lvl2pPr>
      <a:lvl3pPr algn="ctr" defTabSz="996852" rtl="0" eaLnBrk="0" fontAlgn="base" hangingPunct="0">
        <a:spcBef>
          <a:spcPct val="0"/>
        </a:spcBef>
        <a:spcAft>
          <a:spcPct val="0"/>
        </a:spcAft>
        <a:defRPr sz="4773">
          <a:solidFill>
            <a:schemeClr val="tx1"/>
          </a:solidFill>
          <a:latin typeface="Calibri" pitchFamily="34" charset="0"/>
        </a:defRPr>
      </a:lvl3pPr>
      <a:lvl4pPr algn="ctr" defTabSz="996852" rtl="0" eaLnBrk="0" fontAlgn="base" hangingPunct="0">
        <a:spcBef>
          <a:spcPct val="0"/>
        </a:spcBef>
        <a:spcAft>
          <a:spcPct val="0"/>
        </a:spcAft>
        <a:defRPr sz="4773">
          <a:solidFill>
            <a:schemeClr val="tx1"/>
          </a:solidFill>
          <a:latin typeface="Calibri" pitchFamily="34" charset="0"/>
        </a:defRPr>
      </a:lvl4pPr>
      <a:lvl5pPr algn="ctr" defTabSz="996852" rtl="0" eaLnBrk="0" fontAlgn="base" hangingPunct="0">
        <a:spcBef>
          <a:spcPct val="0"/>
        </a:spcBef>
        <a:spcAft>
          <a:spcPct val="0"/>
        </a:spcAft>
        <a:defRPr sz="4773">
          <a:solidFill>
            <a:schemeClr val="tx1"/>
          </a:solidFill>
          <a:latin typeface="Calibri" pitchFamily="34" charset="0"/>
        </a:defRPr>
      </a:lvl5pPr>
      <a:lvl6pPr marL="311719" algn="ctr" defTabSz="996852" rtl="0" fontAlgn="base">
        <a:spcBef>
          <a:spcPct val="0"/>
        </a:spcBef>
        <a:spcAft>
          <a:spcPct val="0"/>
        </a:spcAft>
        <a:defRPr sz="4773">
          <a:solidFill>
            <a:schemeClr val="tx1"/>
          </a:solidFill>
          <a:latin typeface="Calibri" pitchFamily="34" charset="0"/>
        </a:defRPr>
      </a:lvl6pPr>
      <a:lvl7pPr marL="623438" algn="ctr" defTabSz="996852" rtl="0" fontAlgn="base">
        <a:spcBef>
          <a:spcPct val="0"/>
        </a:spcBef>
        <a:spcAft>
          <a:spcPct val="0"/>
        </a:spcAft>
        <a:defRPr sz="4773">
          <a:solidFill>
            <a:schemeClr val="tx1"/>
          </a:solidFill>
          <a:latin typeface="Calibri" pitchFamily="34" charset="0"/>
        </a:defRPr>
      </a:lvl7pPr>
      <a:lvl8pPr marL="935157" algn="ctr" defTabSz="996852" rtl="0" fontAlgn="base">
        <a:spcBef>
          <a:spcPct val="0"/>
        </a:spcBef>
        <a:spcAft>
          <a:spcPct val="0"/>
        </a:spcAft>
        <a:defRPr sz="4773">
          <a:solidFill>
            <a:schemeClr val="tx1"/>
          </a:solidFill>
          <a:latin typeface="Calibri" pitchFamily="34" charset="0"/>
        </a:defRPr>
      </a:lvl8pPr>
      <a:lvl9pPr marL="1246876" algn="ctr" defTabSz="996852" rtl="0" fontAlgn="base">
        <a:spcBef>
          <a:spcPct val="0"/>
        </a:spcBef>
        <a:spcAft>
          <a:spcPct val="0"/>
        </a:spcAft>
        <a:defRPr sz="4773">
          <a:solidFill>
            <a:schemeClr val="tx1"/>
          </a:solidFill>
          <a:latin typeface="Calibri" pitchFamily="34" charset="0"/>
        </a:defRPr>
      </a:lvl9pPr>
    </p:titleStyle>
    <p:bodyStyle>
      <a:lvl1pPr marL="373414" indent="-373414" algn="l" defTabSz="996852" rtl="0" eaLnBrk="0" fontAlgn="base" hangingPunct="0">
        <a:spcBef>
          <a:spcPct val="20000"/>
        </a:spcBef>
        <a:spcAft>
          <a:spcPct val="0"/>
        </a:spcAft>
        <a:buFont typeface="Arial" panose="020B0604020202020204" pitchFamily="34" charset="0"/>
        <a:buChar char="•"/>
        <a:defRPr sz="3477" kern="1200">
          <a:solidFill>
            <a:schemeClr val="tx1"/>
          </a:solidFill>
          <a:latin typeface="+mn-lt"/>
          <a:ea typeface="+mn-ea"/>
          <a:cs typeface="+mn-cs"/>
        </a:defRPr>
      </a:lvl1pPr>
      <a:lvl2pPr marL="809603" indent="-311719" algn="l" defTabSz="996852" rtl="0" eaLnBrk="0" fontAlgn="base" hangingPunct="0">
        <a:spcBef>
          <a:spcPct val="20000"/>
        </a:spcBef>
        <a:spcAft>
          <a:spcPct val="0"/>
        </a:spcAft>
        <a:buFont typeface="Arial" panose="020B0604020202020204" pitchFamily="34" charset="0"/>
        <a:buChar char="–"/>
        <a:defRPr sz="3068" kern="1200">
          <a:solidFill>
            <a:schemeClr val="tx1"/>
          </a:solidFill>
          <a:latin typeface="+mn-lt"/>
          <a:ea typeface="+mn-ea"/>
          <a:cs typeface="+mn-cs"/>
        </a:defRPr>
      </a:lvl2pPr>
      <a:lvl3pPr marL="1246876" indent="-248942" algn="l" defTabSz="996852" rtl="0" eaLnBrk="0" fontAlgn="base" hangingPunct="0">
        <a:spcBef>
          <a:spcPct val="20000"/>
        </a:spcBef>
        <a:spcAft>
          <a:spcPct val="0"/>
        </a:spcAft>
        <a:buFont typeface="Arial" panose="020B0604020202020204" pitchFamily="34" charset="0"/>
        <a:buChar char="•"/>
        <a:defRPr sz="2591" kern="1200">
          <a:solidFill>
            <a:schemeClr val="tx1"/>
          </a:solidFill>
          <a:latin typeface="+mn-lt"/>
          <a:ea typeface="+mn-ea"/>
          <a:cs typeface="+mn-cs"/>
        </a:defRPr>
      </a:lvl3pPr>
      <a:lvl4pPr marL="1744760" indent="-248942" algn="l" defTabSz="996852" rtl="0" eaLnBrk="0" fontAlgn="base" hangingPunct="0">
        <a:spcBef>
          <a:spcPct val="20000"/>
        </a:spcBef>
        <a:spcAft>
          <a:spcPct val="0"/>
        </a:spcAft>
        <a:buFont typeface="Arial" panose="020B0604020202020204" pitchFamily="34" charset="0"/>
        <a:buChar char="–"/>
        <a:defRPr sz="2182" kern="1200">
          <a:solidFill>
            <a:schemeClr val="tx1"/>
          </a:solidFill>
          <a:latin typeface="+mn-lt"/>
          <a:ea typeface="+mn-ea"/>
          <a:cs typeface="+mn-cs"/>
        </a:defRPr>
      </a:lvl4pPr>
      <a:lvl5pPr marL="2243727" indent="-248942" algn="l" defTabSz="996852" rtl="0" eaLnBrk="0" fontAlgn="base" hangingPunct="0">
        <a:spcBef>
          <a:spcPct val="20000"/>
        </a:spcBef>
        <a:spcAft>
          <a:spcPct val="0"/>
        </a:spcAft>
        <a:buFont typeface="Arial" panose="020B0604020202020204" pitchFamily="34" charset="0"/>
        <a:buChar char="»"/>
        <a:defRPr sz="2182" kern="1200">
          <a:solidFill>
            <a:schemeClr val="tx1"/>
          </a:solidFill>
          <a:latin typeface="+mn-lt"/>
          <a:ea typeface="+mn-ea"/>
          <a:cs typeface="+mn-cs"/>
        </a:defRPr>
      </a:lvl5pPr>
      <a:lvl6pPr marL="2743127" indent="-249375" algn="l" defTabSz="997501" rtl="0" eaLnBrk="1" latinLnBrk="0" hangingPunct="1">
        <a:spcBef>
          <a:spcPct val="20000"/>
        </a:spcBef>
        <a:buFont typeface="Arial" pitchFamily="34" charset="0"/>
        <a:buChar char="•"/>
        <a:defRPr sz="2182" kern="1200">
          <a:solidFill>
            <a:schemeClr val="tx1"/>
          </a:solidFill>
          <a:latin typeface="+mn-lt"/>
          <a:ea typeface="+mn-ea"/>
          <a:cs typeface="+mn-cs"/>
        </a:defRPr>
      </a:lvl6pPr>
      <a:lvl7pPr marL="3241877" indent="-249375" algn="l" defTabSz="997501" rtl="0" eaLnBrk="1" latinLnBrk="0" hangingPunct="1">
        <a:spcBef>
          <a:spcPct val="20000"/>
        </a:spcBef>
        <a:buFont typeface="Arial" pitchFamily="34" charset="0"/>
        <a:buChar char="•"/>
        <a:defRPr sz="2182" kern="1200">
          <a:solidFill>
            <a:schemeClr val="tx1"/>
          </a:solidFill>
          <a:latin typeface="+mn-lt"/>
          <a:ea typeface="+mn-ea"/>
          <a:cs typeface="+mn-cs"/>
        </a:defRPr>
      </a:lvl7pPr>
      <a:lvl8pPr marL="3740628" indent="-249375" algn="l" defTabSz="997501" rtl="0" eaLnBrk="1" latinLnBrk="0" hangingPunct="1">
        <a:spcBef>
          <a:spcPct val="20000"/>
        </a:spcBef>
        <a:buFont typeface="Arial" pitchFamily="34" charset="0"/>
        <a:buChar char="•"/>
        <a:defRPr sz="2182" kern="1200">
          <a:solidFill>
            <a:schemeClr val="tx1"/>
          </a:solidFill>
          <a:latin typeface="+mn-lt"/>
          <a:ea typeface="+mn-ea"/>
          <a:cs typeface="+mn-cs"/>
        </a:defRPr>
      </a:lvl8pPr>
      <a:lvl9pPr marL="4239378" indent="-249375" algn="l" defTabSz="997501" rtl="0" eaLnBrk="1" latinLnBrk="0" hangingPunct="1">
        <a:spcBef>
          <a:spcPct val="20000"/>
        </a:spcBef>
        <a:buFont typeface="Arial" pitchFamily="34" charset="0"/>
        <a:buChar char="•"/>
        <a:defRPr sz="2182" kern="1200">
          <a:solidFill>
            <a:schemeClr val="tx1"/>
          </a:solidFill>
          <a:latin typeface="+mn-lt"/>
          <a:ea typeface="+mn-ea"/>
          <a:cs typeface="+mn-cs"/>
        </a:defRPr>
      </a:lvl9pPr>
    </p:bodyStyle>
    <p:otherStyle>
      <a:defPPr>
        <a:defRPr lang="en-US"/>
      </a:defPPr>
      <a:lvl1pPr marL="0" algn="l" defTabSz="997501" rtl="0" eaLnBrk="1" latinLnBrk="0" hangingPunct="1">
        <a:defRPr sz="1977" kern="1200">
          <a:solidFill>
            <a:schemeClr val="tx1"/>
          </a:solidFill>
          <a:latin typeface="+mn-lt"/>
          <a:ea typeface="+mn-ea"/>
          <a:cs typeface="+mn-cs"/>
        </a:defRPr>
      </a:lvl1pPr>
      <a:lvl2pPr marL="498750" algn="l" defTabSz="997501" rtl="0" eaLnBrk="1" latinLnBrk="0" hangingPunct="1">
        <a:defRPr sz="1977" kern="1200">
          <a:solidFill>
            <a:schemeClr val="tx1"/>
          </a:solidFill>
          <a:latin typeface="+mn-lt"/>
          <a:ea typeface="+mn-ea"/>
          <a:cs typeface="+mn-cs"/>
        </a:defRPr>
      </a:lvl2pPr>
      <a:lvl3pPr marL="997501" algn="l" defTabSz="997501" rtl="0" eaLnBrk="1" latinLnBrk="0" hangingPunct="1">
        <a:defRPr sz="1977" kern="1200">
          <a:solidFill>
            <a:schemeClr val="tx1"/>
          </a:solidFill>
          <a:latin typeface="+mn-lt"/>
          <a:ea typeface="+mn-ea"/>
          <a:cs typeface="+mn-cs"/>
        </a:defRPr>
      </a:lvl3pPr>
      <a:lvl4pPr marL="1496251" algn="l" defTabSz="997501" rtl="0" eaLnBrk="1" latinLnBrk="0" hangingPunct="1">
        <a:defRPr sz="1977" kern="1200">
          <a:solidFill>
            <a:schemeClr val="tx1"/>
          </a:solidFill>
          <a:latin typeface="+mn-lt"/>
          <a:ea typeface="+mn-ea"/>
          <a:cs typeface="+mn-cs"/>
        </a:defRPr>
      </a:lvl4pPr>
      <a:lvl5pPr marL="1995001" algn="l" defTabSz="997501" rtl="0" eaLnBrk="1" latinLnBrk="0" hangingPunct="1">
        <a:defRPr sz="1977" kern="1200">
          <a:solidFill>
            <a:schemeClr val="tx1"/>
          </a:solidFill>
          <a:latin typeface="+mn-lt"/>
          <a:ea typeface="+mn-ea"/>
          <a:cs typeface="+mn-cs"/>
        </a:defRPr>
      </a:lvl5pPr>
      <a:lvl6pPr marL="2493752" algn="l" defTabSz="997501" rtl="0" eaLnBrk="1" latinLnBrk="0" hangingPunct="1">
        <a:defRPr sz="1977" kern="1200">
          <a:solidFill>
            <a:schemeClr val="tx1"/>
          </a:solidFill>
          <a:latin typeface="+mn-lt"/>
          <a:ea typeface="+mn-ea"/>
          <a:cs typeface="+mn-cs"/>
        </a:defRPr>
      </a:lvl6pPr>
      <a:lvl7pPr marL="2992502" algn="l" defTabSz="997501" rtl="0" eaLnBrk="1" latinLnBrk="0" hangingPunct="1">
        <a:defRPr sz="1977" kern="1200">
          <a:solidFill>
            <a:schemeClr val="tx1"/>
          </a:solidFill>
          <a:latin typeface="+mn-lt"/>
          <a:ea typeface="+mn-ea"/>
          <a:cs typeface="+mn-cs"/>
        </a:defRPr>
      </a:lvl7pPr>
      <a:lvl8pPr marL="3491252" algn="l" defTabSz="997501" rtl="0" eaLnBrk="1" latinLnBrk="0" hangingPunct="1">
        <a:defRPr sz="1977" kern="1200">
          <a:solidFill>
            <a:schemeClr val="tx1"/>
          </a:solidFill>
          <a:latin typeface="+mn-lt"/>
          <a:ea typeface="+mn-ea"/>
          <a:cs typeface="+mn-cs"/>
        </a:defRPr>
      </a:lvl8pPr>
      <a:lvl9pPr marL="3990003" algn="l" defTabSz="997501" rtl="0" eaLnBrk="1" latinLnBrk="0" hangingPunct="1">
        <a:defRPr sz="1977"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6.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8.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8" Type="http://schemas.openxmlformats.org/officeDocument/2006/relationships/hyperlink" Target="https://www.designingbuildings.co.uk/wiki/Contract" TargetMode="External"/><Relationship Id="rId3" Type="http://schemas.openxmlformats.org/officeDocument/2006/relationships/hyperlink" Target="https://en.wikipedia.org/wiki/Thinking" TargetMode="External"/><Relationship Id="rId7" Type="http://schemas.openxmlformats.org/officeDocument/2006/relationships/hyperlink" Target="https://www.designingbuildings.co.uk/wiki/Scope_of_work" TargetMode="External"/><Relationship Id="rId2" Type="http://schemas.openxmlformats.org/officeDocument/2006/relationships/hyperlink" Target="https://en.wikipedia.org/wiki/Process" TargetMode="External"/><Relationship Id="rId1" Type="http://schemas.openxmlformats.org/officeDocument/2006/relationships/slideLayout" Target="../slideLayouts/slideLayout2.xml"/><Relationship Id="rId6" Type="http://schemas.openxmlformats.org/officeDocument/2006/relationships/hyperlink" Target="https://www.designingbuildings.co.uk/wiki/Works" TargetMode="External"/><Relationship Id="rId5" Type="http://schemas.openxmlformats.org/officeDocument/2006/relationships/hyperlink" Target="https://www.designingbuildings.co.uk/wiki/Change_order" TargetMode="External"/><Relationship Id="rId10" Type="http://schemas.openxmlformats.org/officeDocument/2006/relationships/image" Target="../media/image28.png"/><Relationship Id="rId4" Type="http://schemas.openxmlformats.org/officeDocument/2006/relationships/hyperlink" Target="https://en.wikipedia.org/wiki/Goal" TargetMode="External"/><Relationship Id="rId9" Type="http://schemas.openxmlformats.org/officeDocument/2006/relationships/hyperlink" Target="https://www.designingbuildings.co.uk/wiki/Completion_date" TargetMode="Externa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9.emf"/><Relationship Id="rId1" Type="http://schemas.openxmlformats.org/officeDocument/2006/relationships/slideLayout" Target="../slideLayouts/slideLayout2.xml"/><Relationship Id="rId4" Type="http://schemas.openxmlformats.org/officeDocument/2006/relationships/image" Target="../media/image30.emf"/></Relationships>
</file>

<file path=ppt/slides/_rels/slide4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C65316-BFB1-4A3F-B8B9-F9622013BFC3}"/>
              </a:ext>
            </a:extLst>
          </p:cNvPr>
          <p:cNvSpPr>
            <a:spLocks noGrp="1"/>
          </p:cNvSpPr>
          <p:nvPr>
            <p:ph type="ctrTitle"/>
          </p:nvPr>
        </p:nvSpPr>
        <p:spPr>
          <a:xfrm>
            <a:off x="3624263" y="878540"/>
            <a:ext cx="8567738" cy="3442447"/>
          </a:xfrm>
          <a:solidFill>
            <a:srgbClr val="53728A"/>
          </a:solidFill>
        </p:spPr>
        <p:txBody>
          <a:bodyPr lIns="274320" tIns="91440" rIns="182880" bIns="91440">
            <a:normAutofit fontScale="90000"/>
          </a:bodyPr>
          <a:lstStyle/>
          <a:p>
            <a:pPr algn="l"/>
            <a:br>
              <a:rPr lang="en-US" sz="5400" b="1" dirty="0">
                <a:solidFill>
                  <a:schemeClr val="bg1"/>
                </a:solidFill>
                <a:latin typeface="+mn-lt"/>
              </a:rPr>
            </a:br>
            <a:r>
              <a:rPr lang="en-US" sz="5400" b="1" dirty="0">
                <a:solidFill>
                  <a:schemeClr val="bg1"/>
                </a:solidFill>
                <a:ea typeface="+mj-ea"/>
                <a:cs typeface="+mj-cs"/>
              </a:rPr>
              <a:t>PMG 506</a:t>
            </a:r>
            <a:br>
              <a:rPr lang="en-US" sz="5400" b="1" dirty="0">
                <a:solidFill>
                  <a:schemeClr val="bg1"/>
                </a:solidFill>
                <a:latin typeface="+mn-lt"/>
              </a:rPr>
            </a:br>
            <a:r>
              <a:rPr lang="en-US" sz="5400" b="1" dirty="0">
                <a:solidFill>
                  <a:schemeClr val="bg1"/>
                </a:solidFill>
                <a:latin typeface="+mn-lt"/>
              </a:rPr>
              <a:t>Advanced Project Management</a:t>
            </a:r>
            <a:br>
              <a:rPr lang="en-US" b="1" dirty="0">
                <a:solidFill>
                  <a:schemeClr val="bg1"/>
                </a:solidFill>
                <a:latin typeface="+mn-lt"/>
              </a:rPr>
            </a:br>
            <a:r>
              <a:rPr lang="en-US" sz="5400" dirty="0">
                <a:solidFill>
                  <a:srgbClr val="FF0000"/>
                </a:solidFill>
                <a:latin typeface="+mn-lt"/>
              </a:rPr>
              <a:t>LECTURE 6</a:t>
            </a:r>
          </a:p>
        </p:txBody>
      </p:sp>
      <p:sp>
        <p:nvSpPr>
          <p:cNvPr id="3" name="Subtitle 2">
            <a:extLst>
              <a:ext uri="{FF2B5EF4-FFF2-40B4-BE49-F238E27FC236}">
                <a16:creationId xmlns:a16="http://schemas.microsoft.com/office/drawing/2014/main" id="{42F61A2C-40BB-46A9-A9B9-A72D7747B5D0}"/>
              </a:ext>
            </a:extLst>
          </p:cNvPr>
          <p:cNvSpPr>
            <a:spLocks noGrp="1"/>
          </p:cNvSpPr>
          <p:nvPr>
            <p:ph type="subTitle" idx="1"/>
          </p:nvPr>
        </p:nvSpPr>
        <p:spPr>
          <a:xfrm>
            <a:off x="3578542" y="4379932"/>
            <a:ext cx="8567738" cy="1917473"/>
          </a:xfrm>
          <a:solidFill>
            <a:schemeClr val="tx1">
              <a:lumMod val="65000"/>
              <a:lumOff val="35000"/>
            </a:schemeClr>
          </a:solidFill>
        </p:spPr>
        <p:txBody>
          <a:bodyPr lIns="274320" tIns="91440" rIns="182880" bIns="91440">
            <a:noAutofit/>
          </a:bodyPr>
          <a:lstStyle/>
          <a:p>
            <a:pPr lvl="0" algn="l"/>
            <a:r>
              <a:rPr lang="en-US" sz="4000" b="1" dirty="0">
                <a:solidFill>
                  <a:schemeClr val="bg1"/>
                </a:solidFill>
              </a:rPr>
              <a:t>Initial project coordination and the project Charter</a:t>
            </a:r>
          </a:p>
        </p:txBody>
      </p:sp>
      <p:sp>
        <p:nvSpPr>
          <p:cNvPr id="6" name="Rectangle 5">
            <a:extLst>
              <a:ext uri="{FF2B5EF4-FFF2-40B4-BE49-F238E27FC236}">
                <a16:creationId xmlns:a16="http://schemas.microsoft.com/office/drawing/2014/main" id="{6EFE6120-9984-43F1-A9C9-F16007E15EEB}"/>
              </a:ext>
            </a:extLst>
          </p:cNvPr>
          <p:cNvSpPr/>
          <p:nvPr/>
        </p:nvSpPr>
        <p:spPr>
          <a:xfrm>
            <a:off x="0" y="878540"/>
            <a:ext cx="3514951" cy="5100919"/>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3200" b="1" dirty="0"/>
          </a:p>
          <a:p>
            <a:endParaRPr lang="en-US" sz="3200" b="1" dirty="0"/>
          </a:p>
          <a:p>
            <a:r>
              <a:rPr lang="en-US" sz="3000" b="1" dirty="0">
                <a:solidFill>
                  <a:srgbClr val="53728A"/>
                </a:solidFill>
              </a:rPr>
              <a:t>Everyone’s 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id="{BF31A0D1-D3E5-4921-AD84-FAD7EADC9004}"/>
              </a:ext>
            </a:extLst>
          </p:cNvPr>
          <p:cNvPicPr>
            <a:picLocks noChangeAspect="1"/>
          </p:cNvPicPr>
          <p:nvPr/>
        </p:nvPicPr>
        <p:blipFill>
          <a:blip r:embed="rId2">
            <a:alphaModFix amt="57000"/>
            <a:extLst>
              <a:ext uri="{BEBA8EAE-BF5A-486C-A8C5-ECC9F3942E4B}">
                <a14:imgProps xmlns:a14="http://schemas.microsoft.com/office/drawing/2010/main">
                  <a14:imgLayer r:embed="rId3">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123406"/>
            <a:ext cx="2694542" cy="2286000"/>
          </a:xfrm>
          <a:prstGeom prst="rect">
            <a:avLst/>
          </a:prstGeom>
        </p:spPr>
      </p:pic>
      <p:sp>
        <p:nvSpPr>
          <p:cNvPr id="5" name="Footer Placeholder 4">
            <a:extLst>
              <a:ext uri="{FF2B5EF4-FFF2-40B4-BE49-F238E27FC236}">
                <a16:creationId xmlns:a16="http://schemas.microsoft.com/office/drawing/2014/main" id="{C2C4F7E2-2F8D-4321-AF53-9E7A12E3FA67}"/>
              </a:ext>
            </a:extLst>
          </p:cNvPr>
          <p:cNvSpPr>
            <a:spLocks noGrp="1"/>
          </p:cNvSpPr>
          <p:nvPr>
            <p:ph type="ftr" sz="quarter" idx="11"/>
          </p:nvPr>
        </p:nvSpPr>
        <p:spPr/>
        <p:txBody>
          <a:bodyPr/>
          <a:lstStyle/>
          <a:p>
            <a:r>
              <a:rPr lang="en-US"/>
              <a:t>Business Champions School - Eng. Amaal Aburumman</a:t>
            </a:r>
          </a:p>
        </p:txBody>
      </p:sp>
      <p:sp>
        <p:nvSpPr>
          <p:cNvPr id="8" name="TextBox 7">
            <a:extLst>
              <a:ext uri="{FF2B5EF4-FFF2-40B4-BE49-F238E27FC236}">
                <a16:creationId xmlns:a16="http://schemas.microsoft.com/office/drawing/2014/main" id="{72B96B6A-F1E0-43F4-BD23-302AB0E12370}"/>
              </a:ext>
            </a:extLst>
          </p:cNvPr>
          <p:cNvSpPr txBox="1"/>
          <p:nvPr/>
        </p:nvSpPr>
        <p:spPr>
          <a:xfrm>
            <a:off x="8278369" y="232209"/>
            <a:ext cx="3275200" cy="646331"/>
          </a:xfrm>
          <a:prstGeom prst="rect">
            <a:avLst/>
          </a:prstGeom>
          <a:noFill/>
        </p:spPr>
        <p:txBody>
          <a:bodyPr wrap="square">
            <a:spAutoFit/>
          </a:bodyPr>
          <a:lstStyle/>
          <a:p>
            <a:r>
              <a:rPr kumimoji="0" lang="en-US" sz="3600" b="1" i="0" u="none" strike="noStrike" kern="1200" cap="none" spc="0" normalizeH="0" baseline="0" noProof="0" dirty="0">
                <a:ln>
                  <a:noFill/>
                </a:ln>
                <a:solidFill>
                  <a:srgbClr val="2C2C2C"/>
                </a:solidFill>
                <a:effectLst/>
                <a:uLnTx/>
                <a:uFillTx/>
                <a:latin typeface="Corbel" panose="020B0503020204020204"/>
                <a:ea typeface="+mn-ea"/>
                <a:cs typeface="+mn-cs"/>
              </a:rPr>
              <a:t>March  06, 2021</a:t>
            </a:r>
            <a:endParaRPr lang="en-US" dirty="0"/>
          </a:p>
        </p:txBody>
      </p:sp>
    </p:spTree>
    <p:extLst>
      <p:ext uri="{BB962C8B-B14F-4D97-AF65-F5344CB8AC3E}">
        <p14:creationId xmlns:p14="http://schemas.microsoft.com/office/powerpoint/2010/main" val="30275427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Content Placeholder 8">
            <a:extLst>
              <a:ext uri="{FF2B5EF4-FFF2-40B4-BE49-F238E27FC236}">
                <a16:creationId xmlns:a16="http://schemas.microsoft.com/office/drawing/2014/main" id="{013D7EEB-7322-4380-B106-D67A8664E01E}"/>
              </a:ext>
            </a:extLst>
          </p:cNvPr>
          <p:cNvGraphicFramePr>
            <a:graphicFrameLocks noGrp="1"/>
          </p:cNvGraphicFramePr>
          <p:nvPr>
            <p:ph idx="1"/>
            <p:extLst>
              <p:ext uri="{D42A27DB-BD31-4B8C-83A1-F6EECF244321}">
                <p14:modId xmlns:p14="http://schemas.microsoft.com/office/powerpoint/2010/main" val="324445069"/>
              </p:ext>
            </p:extLst>
          </p:nvPr>
        </p:nvGraphicFramePr>
        <p:xfrm>
          <a:off x="185352" y="803188"/>
          <a:ext cx="12006648" cy="60548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extBox 9">
            <a:extLst>
              <a:ext uri="{FF2B5EF4-FFF2-40B4-BE49-F238E27FC236}">
                <a16:creationId xmlns:a16="http://schemas.microsoft.com/office/drawing/2014/main" id="{7B16D2EF-AD58-42EA-B22F-212DD97B273B}"/>
              </a:ext>
            </a:extLst>
          </p:cNvPr>
          <p:cNvSpPr txBox="1"/>
          <p:nvPr/>
        </p:nvSpPr>
        <p:spPr>
          <a:xfrm>
            <a:off x="2224217" y="117540"/>
            <a:ext cx="8155459" cy="523220"/>
          </a:xfrm>
          <a:prstGeom prst="rect">
            <a:avLst/>
          </a:prstGeom>
          <a:noFill/>
        </p:spPr>
        <p:txBody>
          <a:bodyPr wrap="square" rtlCol="0">
            <a:spAutoFit/>
          </a:bodyPr>
          <a:lstStyle/>
          <a:p>
            <a:r>
              <a:rPr lang="en-US" sz="2800" b="1" dirty="0"/>
              <a:t>PMG506 Advanced Project Management (APM)</a:t>
            </a:r>
            <a:endParaRPr lang="en-US" b="1" dirty="0"/>
          </a:p>
        </p:txBody>
      </p:sp>
      <p:pic>
        <p:nvPicPr>
          <p:cNvPr id="15" name="Picture 14">
            <a:extLst>
              <a:ext uri="{FF2B5EF4-FFF2-40B4-BE49-F238E27FC236}">
                <a16:creationId xmlns:a16="http://schemas.microsoft.com/office/drawing/2014/main" id="{F3BC91ED-CCAB-461D-8F1B-C21A306C20EF}"/>
              </a:ext>
            </a:extLst>
          </p:cNvPr>
          <p:cNvPicPr>
            <a:picLocks noChangeAspect="1"/>
          </p:cNvPicPr>
          <p:nvPr/>
        </p:nvPicPr>
        <p:blipFill>
          <a:blip r:embed="rId7"/>
          <a:stretch>
            <a:fillRect/>
          </a:stretch>
        </p:blipFill>
        <p:spPr>
          <a:xfrm>
            <a:off x="11060533" y="0"/>
            <a:ext cx="1131467" cy="1013254"/>
          </a:xfrm>
          <a:prstGeom prst="rect">
            <a:avLst/>
          </a:prstGeom>
        </p:spPr>
      </p:pic>
      <p:sp>
        <p:nvSpPr>
          <p:cNvPr id="2" name="Footer Placeholder 1">
            <a:extLst>
              <a:ext uri="{FF2B5EF4-FFF2-40B4-BE49-F238E27FC236}">
                <a16:creationId xmlns:a16="http://schemas.microsoft.com/office/drawing/2014/main" id="{9C6C3B1C-7054-4D57-9A65-A0544B3B3C0D}"/>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110540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49" name="Rectangle 48">
            <a:extLst>
              <a:ext uri="{FF2B5EF4-FFF2-40B4-BE49-F238E27FC236}">
                <a16:creationId xmlns:a16="http://schemas.microsoft.com/office/drawing/2014/main" id="{6A84B152-3496-4C52-AF08-97AFFC09D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838201" y="365125"/>
            <a:ext cx="5393360" cy="1325563"/>
          </a:xfrm>
        </p:spPr>
        <p:txBody>
          <a:bodyPr>
            <a:normAutofit/>
          </a:bodyPr>
          <a:lstStyle/>
          <a:p>
            <a:r>
              <a:rPr lang="en-GB" altLang="en-US">
                <a:latin typeface="+mn-lt"/>
                <a:cs typeface="Times New Roman" panose="02020603050405020304" pitchFamily="18" charset="0"/>
              </a:rPr>
              <a:t>Learning Outcomes</a:t>
            </a:r>
            <a:endParaRPr lang="en-US">
              <a:latin typeface="+mn-lt"/>
              <a:cs typeface="Times New Roman" panose="02020603050405020304" pitchFamily="18" charset="0"/>
            </a:endParaRPr>
          </a:p>
        </p:txBody>
      </p:sp>
      <p:sp>
        <p:nvSpPr>
          <p:cNvPr id="51" name="Freeform: Shape 50">
            <a:extLst>
              <a:ext uri="{FF2B5EF4-FFF2-40B4-BE49-F238E27FC236}">
                <a16:creationId xmlns:a16="http://schemas.microsoft.com/office/drawing/2014/main" id="{6B2ADB95-0FA3-4BD7-A8AC-89D014A8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838200" y="1825625"/>
            <a:ext cx="5393361" cy="4351338"/>
          </a:xfrm>
        </p:spPr>
        <p:txBody>
          <a:bodyPr>
            <a:normAutofit/>
          </a:bodyPr>
          <a:lstStyle/>
          <a:p>
            <a:pPr marL="457200" indent="-457200">
              <a:buNone/>
            </a:pPr>
            <a:r>
              <a:rPr lang="en-GB" altLang="en-US" sz="2400" b="1" dirty="0">
                <a:cs typeface="Times New Roman" panose="02020603050405020304" pitchFamily="18" charset="0"/>
              </a:rPr>
              <a:t>By the end of this lecture, you will be able to:</a:t>
            </a:r>
          </a:p>
          <a:p>
            <a:pPr fontAlgn="base">
              <a:buFont typeface="Wingdings" panose="05000000000000000000" pitchFamily="2" charset="2"/>
              <a:buChar char="Ø"/>
            </a:pPr>
            <a:r>
              <a:rPr lang="en-US" sz="2400" dirty="0"/>
              <a:t> D</a:t>
            </a:r>
            <a:r>
              <a:rPr lang="en-US" sz="2400" b="0" i="0" dirty="0">
                <a:effectLst/>
              </a:rPr>
              <a:t>escribe how strategic planning should influence projects undertaken by an organization.</a:t>
            </a:r>
          </a:p>
          <a:p>
            <a:pPr fontAlgn="base">
              <a:buFont typeface="Wingdings" panose="05000000000000000000" pitchFamily="2" charset="2"/>
              <a:buChar char="Ø"/>
            </a:pPr>
            <a:r>
              <a:rPr lang="en-US" sz="2400" dirty="0"/>
              <a:t>Discuss the project launch meeting</a:t>
            </a:r>
            <a:endParaRPr lang="en-US" sz="2400" b="0" i="0" dirty="0">
              <a:effectLst/>
            </a:endParaRPr>
          </a:p>
          <a:p>
            <a:pPr fontAlgn="base">
              <a:buFont typeface="Wingdings" panose="05000000000000000000" pitchFamily="2" charset="2"/>
              <a:buChar char="Ø"/>
            </a:pPr>
            <a:r>
              <a:rPr lang="en-US" sz="2400" b="0" i="0" dirty="0">
                <a:effectLst/>
              </a:rPr>
              <a:t>Describe the importance, use, and design of a project charter.</a:t>
            </a:r>
          </a:p>
          <a:p>
            <a:pPr fontAlgn="base">
              <a:buFont typeface="Wingdings" panose="05000000000000000000" pitchFamily="2" charset="2"/>
              <a:buChar char="Ø"/>
            </a:pPr>
            <a:r>
              <a:rPr lang="en-US" sz="2400" dirty="0"/>
              <a:t>U</a:t>
            </a:r>
            <a:r>
              <a:rPr lang="en-US" sz="2400" b="0" i="0" dirty="0">
                <a:effectLst/>
              </a:rPr>
              <a:t>nderstand how to identify project benefits and prepare a  project charter</a:t>
            </a:r>
            <a:r>
              <a:rPr lang="en-US" sz="2400" dirty="0"/>
              <a:t>.</a:t>
            </a:r>
            <a:endParaRPr lang="en-US" sz="2400" b="0" i="0" dirty="0">
              <a:effectLst/>
            </a:endParaRPr>
          </a:p>
        </p:txBody>
      </p:sp>
      <p:sp>
        <p:nvSpPr>
          <p:cNvPr id="53" name="Oval 52">
            <a:extLst>
              <a:ext uri="{FF2B5EF4-FFF2-40B4-BE49-F238E27FC236}">
                <a16:creationId xmlns:a16="http://schemas.microsoft.com/office/drawing/2014/main" id="{C924DBCE-E731-4B22-8181-A39C1D8627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630884" cy="630884"/>
          </a:xfrm>
          <a:prstGeom prst="ellipse">
            <a:avLst/>
          </a:prstGeom>
          <a:noFill/>
          <a:ln w="1270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reeform: Shape 54">
            <a:extLst>
              <a:ext uri="{FF2B5EF4-FFF2-40B4-BE49-F238E27FC236}">
                <a16:creationId xmlns:a16="http://schemas.microsoft.com/office/drawing/2014/main" id="{4CBF9756-6AC8-4C65-84DF-56FBFFA1D8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0227"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pic>
        <p:nvPicPr>
          <p:cNvPr id="5" name="Picture 4">
            <a:extLst>
              <a:ext uri="{FF2B5EF4-FFF2-40B4-BE49-F238E27FC236}">
                <a16:creationId xmlns:a16="http://schemas.microsoft.com/office/drawing/2014/main" id="{B49B42E1-2EDC-46C3-990A-DA1C06598435}"/>
              </a:ext>
            </a:extLst>
          </p:cNvPr>
          <p:cNvPicPr>
            <a:picLocks noChangeAspect="1"/>
          </p:cNvPicPr>
          <p:nvPr/>
        </p:nvPicPr>
        <p:blipFill rotWithShape="1">
          <a:blip r:embed="rId3"/>
          <a:srcRect r="-2" b="-2"/>
          <a:stretch/>
        </p:blipFill>
        <p:spPr>
          <a:xfrm>
            <a:off x="6749601" y="72865"/>
            <a:ext cx="5442399" cy="6648610"/>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57" name="Freeform: Shape 56">
            <a:extLst>
              <a:ext uri="{FF2B5EF4-FFF2-40B4-BE49-F238E27FC236}">
                <a16:creationId xmlns:a16="http://schemas.microsoft.com/office/drawing/2014/main" id="{2D385988-EAAF-4C27-AF8A-2BFBECAF3D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59" name="Straight Connector 58">
            <a:extLst>
              <a:ext uri="{FF2B5EF4-FFF2-40B4-BE49-F238E27FC236}">
                <a16:creationId xmlns:a16="http://schemas.microsoft.com/office/drawing/2014/main" id="{43621FD4-D14D-45D5-9A57-9A2DE5EA59C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6" name="Footer Placeholder 5">
            <a:extLst>
              <a:ext uri="{FF2B5EF4-FFF2-40B4-BE49-F238E27FC236}">
                <a16:creationId xmlns:a16="http://schemas.microsoft.com/office/drawing/2014/main" id="{6CB2D51A-0E2F-43EC-8EF5-926EDC12140E}"/>
              </a:ext>
            </a:extLst>
          </p:cNvPr>
          <p:cNvSpPr>
            <a:spLocks noGrp="1"/>
          </p:cNvSpPr>
          <p:nvPr>
            <p:ph type="ftr" sz="quarter" idx="11"/>
          </p:nvPr>
        </p:nvSpPr>
        <p:spPr>
          <a:xfrm>
            <a:off x="2798284" y="6356350"/>
            <a:ext cx="3433277" cy="365125"/>
          </a:xfrm>
        </p:spPr>
        <p:txBody>
          <a:bodyPr>
            <a:normAutofit/>
          </a:bodyPr>
          <a:lstStyle/>
          <a:p>
            <a:pPr algn="r">
              <a:spcAft>
                <a:spcPts val="600"/>
              </a:spcAft>
            </a:pPr>
            <a:r>
              <a:rPr lang="en-US" sz="1100" b="1"/>
              <a:t>Business Champions School - Eng. Amaal Aburumman</a:t>
            </a:r>
          </a:p>
        </p:txBody>
      </p:sp>
      <p:sp>
        <p:nvSpPr>
          <p:cNvPr id="61" name="Freeform: Shape 60">
            <a:extLst>
              <a:ext uri="{FF2B5EF4-FFF2-40B4-BE49-F238E27FC236}">
                <a16:creationId xmlns:a16="http://schemas.microsoft.com/office/drawing/2014/main" id="{B621D332-7329-4994-8836-C429A51B754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63" name="Freeform: Shape 62">
            <a:extLst>
              <a:ext uri="{FF2B5EF4-FFF2-40B4-BE49-F238E27FC236}">
                <a16:creationId xmlns:a16="http://schemas.microsoft.com/office/drawing/2014/main" id="{2D20F754-35A9-4508-BE3C-C59996D143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pic>
        <p:nvPicPr>
          <p:cNvPr id="4" name="Picture 3">
            <a:extLst>
              <a:ext uri="{FF2B5EF4-FFF2-40B4-BE49-F238E27FC236}">
                <a16:creationId xmlns:a16="http://schemas.microsoft.com/office/drawing/2014/main" id="{0209C7E9-A364-4889-9EAF-053B2891E3F0}"/>
              </a:ext>
            </a:extLst>
          </p:cNvPr>
          <p:cNvPicPr>
            <a:picLocks noChangeAspect="1"/>
          </p:cNvPicPr>
          <p:nvPr/>
        </p:nvPicPr>
        <p:blipFill>
          <a:blip r:embed="rId4"/>
          <a:stretch>
            <a:fillRect/>
          </a:stretch>
        </p:blipFill>
        <p:spPr>
          <a:xfrm>
            <a:off x="11058046" y="0"/>
            <a:ext cx="1133954" cy="1012024"/>
          </a:xfrm>
          <a:prstGeom prst="rect">
            <a:avLst/>
          </a:prstGeom>
        </p:spPr>
      </p:pic>
    </p:spTree>
    <p:custDataLst>
      <p:tags r:id="rId1"/>
    </p:custDataLst>
    <p:extLst>
      <p:ext uri="{BB962C8B-B14F-4D97-AF65-F5344CB8AC3E}">
        <p14:creationId xmlns:p14="http://schemas.microsoft.com/office/powerpoint/2010/main" val="3105877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3"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76E17F-EA4A-4192-94AD-8D3CF922D02D}"/>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a:solidFill>
                  <a:srgbClr val="FFFFFF"/>
                </a:solidFill>
                <a:latin typeface="+mj-lt"/>
                <a:ea typeface="+mj-ea"/>
                <a:cs typeface="+mj-cs"/>
              </a:rPr>
              <a:t>Plan the work…</a:t>
            </a:r>
          </a:p>
          <a:p>
            <a:pPr algn="ctr"/>
            <a:r>
              <a:rPr lang="en-US" sz="3600" kern="1200">
                <a:solidFill>
                  <a:srgbClr val="FFFFFF"/>
                </a:solidFill>
                <a:latin typeface="+mj-lt"/>
                <a:ea typeface="+mj-ea"/>
                <a:cs typeface="+mj-cs"/>
              </a:rPr>
              <a:t>…work the plan</a:t>
            </a:r>
          </a:p>
        </p:txBody>
      </p:sp>
      <p:pic>
        <p:nvPicPr>
          <p:cNvPr id="3" name="Picture 2">
            <a:extLst>
              <a:ext uri="{FF2B5EF4-FFF2-40B4-BE49-F238E27FC236}">
                <a16:creationId xmlns:a16="http://schemas.microsoft.com/office/drawing/2014/main" id="{6EA08454-98C2-4FBA-9AE2-7FFD3781CE6D}"/>
              </a:ext>
            </a:extLst>
          </p:cNvPr>
          <p:cNvPicPr>
            <a:picLocks noChangeAspect="1"/>
          </p:cNvPicPr>
          <p:nvPr/>
        </p:nvPicPr>
        <p:blipFill>
          <a:blip r:embed="rId2"/>
          <a:stretch>
            <a:fillRect/>
          </a:stretch>
        </p:blipFill>
        <p:spPr>
          <a:xfrm>
            <a:off x="4527804" y="643466"/>
            <a:ext cx="6716513" cy="5568739"/>
          </a:xfrm>
          <a:prstGeom prst="rect">
            <a:avLst/>
          </a:prstGeom>
        </p:spPr>
      </p:pic>
      <p:sp>
        <p:nvSpPr>
          <p:cNvPr id="4" name="Footer Placeholder 3">
            <a:extLst>
              <a:ext uri="{FF2B5EF4-FFF2-40B4-BE49-F238E27FC236}">
                <a16:creationId xmlns:a16="http://schemas.microsoft.com/office/drawing/2014/main" id="{D0202C95-9551-47C2-A87B-A3C75F86F966}"/>
              </a:ext>
            </a:extLst>
          </p:cNvPr>
          <p:cNvSpPr>
            <a:spLocks noGrp="1"/>
          </p:cNvSpPr>
          <p:nvPr>
            <p:ph type="ftr" sz="quarter" idx="11"/>
          </p:nvPr>
        </p:nvSpPr>
        <p:spPr>
          <a:xfrm>
            <a:off x="1028700" y="6356350"/>
            <a:ext cx="6210300" cy="365125"/>
          </a:xfrm>
        </p:spPr>
        <p:txBody>
          <a:bodyPr vert="horz" lIns="91440" tIns="45720" rIns="91440" bIns="45720" rtlCol="0" anchor="ctr">
            <a:normAutofit/>
          </a:bodyPr>
          <a:lstStyle/>
          <a:p>
            <a:pPr algn="l">
              <a:spcAft>
                <a:spcPts val="600"/>
              </a:spcAft>
            </a:pPr>
            <a:r>
              <a:rPr lang="en-US" b="1" kern="1200">
                <a:solidFill>
                  <a:schemeClr val="tx1">
                    <a:alpha val="80000"/>
                  </a:schemeClr>
                </a:solidFill>
                <a:latin typeface="+mn-lt"/>
                <a:ea typeface="+mn-ea"/>
                <a:cs typeface="+mn-cs"/>
              </a:rPr>
              <a:t>Business Champions School - Eng. Amaal Aburumman</a:t>
            </a:r>
          </a:p>
        </p:txBody>
      </p:sp>
      <p:pic>
        <p:nvPicPr>
          <p:cNvPr id="5" name="Picture 4">
            <a:extLst>
              <a:ext uri="{FF2B5EF4-FFF2-40B4-BE49-F238E27FC236}">
                <a16:creationId xmlns:a16="http://schemas.microsoft.com/office/drawing/2014/main" id="{8D6FC91D-E849-4432-BF44-CA251058983A}"/>
              </a:ext>
            </a:extLst>
          </p:cNvPr>
          <p:cNvPicPr>
            <a:picLocks noChangeAspect="1"/>
          </p:cNvPicPr>
          <p:nvPr/>
        </p:nvPicPr>
        <p:blipFill>
          <a:blip r:embed="rId3"/>
          <a:stretch>
            <a:fillRect/>
          </a:stretch>
        </p:blipFill>
        <p:spPr>
          <a:xfrm>
            <a:off x="11058046" y="125409"/>
            <a:ext cx="1133954" cy="1012024"/>
          </a:xfrm>
          <a:prstGeom prst="rect">
            <a:avLst/>
          </a:prstGeom>
        </p:spPr>
      </p:pic>
    </p:spTree>
    <p:extLst>
      <p:ext uri="{BB962C8B-B14F-4D97-AF65-F5344CB8AC3E}">
        <p14:creationId xmlns:p14="http://schemas.microsoft.com/office/powerpoint/2010/main" val="783139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5E2010D-C115-4D85-9AD3-EE11557792A3}"/>
              </a:ext>
            </a:extLst>
          </p:cNvPr>
          <p:cNvSpPr txBox="1"/>
          <p:nvPr/>
        </p:nvSpPr>
        <p:spPr>
          <a:xfrm>
            <a:off x="6275712" y="328299"/>
            <a:ext cx="5259707"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latin typeface="+mj-lt"/>
                <a:ea typeface="+mj-ea"/>
                <a:cs typeface="+mj-cs"/>
              </a:rPr>
              <a:t>Introduction</a:t>
            </a:r>
          </a:p>
        </p:txBody>
      </p:sp>
      <p:pic>
        <p:nvPicPr>
          <p:cNvPr id="5" name="Picture 4">
            <a:extLst>
              <a:ext uri="{FF2B5EF4-FFF2-40B4-BE49-F238E27FC236}">
                <a16:creationId xmlns:a16="http://schemas.microsoft.com/office/drawing/2014/main" id="{8F695036-487C-427D-B0E6-A90BC6755F3A}"/>
              </a:ext>
            </a:extLst>
          </p:cNvPr>
          <p:cNvPicPr>
            <a:picLocks noChangeAspect="1"/>
          </p:cNvPicPr>
          <p:nvPr/>
        </p:nvPicPr>
        <p:blipFill rotWithShape="1">
          <a:blip r:embed="rId3"/>
          <a:srcRect l="28869" t="20636" r="18486"/>
          <a:stretch/>
        </p:blipFill>
        <p:spPr>
          <a:xfrm>
            <a:off x="136908" y="139700"/>
            <a:ext cx="5743192" cy="4918548"/>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17" name="TextBox 16">
            <a:extLst>
              <a:ext uri="{FF2B5EF4-FFF2-40B4-BE49-F238E27FC236}">
                <a16:creationId xmlns:a16="http://schemas.microsoft.com/office/drawing/2014/main" id="{0BC64B23-C2A7-469A-A339-2FFF6390CE33}"/>
              </a:ext>
            </a:extLst>
          </p:cNvPr>
          <p:cNvSpPr txBox="1"/>
          <p:nvPr/>
        </p:nvSpPr>
        <p:spPr>
          <a:xfrm>
            <a:off x="5460724" y="2027276"/>
            <a:ext cx="6682413" cy="3798942"/>
          </a:xfrm>
          <a:prstGeom prst="rect">
            <a:avLst/>
          </a:prstGeom>
        </p:spPr>
        <p:txBody>
          <a:bodyPr vert="horz" lIns="91440" tIns="45720" rIns="91440" bIns="45720" rtlCol="0" anchor="t">
            <a:noAutofit/>
          </a:bodyPr>
          <a:lstStyle/>
          <a:p>
            <a:pPr>
              <a:lnSpc>
                <a:spcPct val="90000"/>
              </a:lnSpc>
              <a:spcAft>
                <a:spcPts val="600"/>
              </a:spcAft>
            </a:pPr>
            <a:r>
              <a:rPr lang="en-US" sz="2800" dirty="0"/>
              <a:t>Project Managers say, or are told, that :</a:t>
            </a:r>
          </a:p>
          <a:p>
            <a:pPr marL="685800" indent="-457200">
              <a:lnSpc>
                <a:spcPct val="90000"/>
              </a:lnSpc>
              <a:spcAft>
                <a:spcPts val="600"/>
              </a:spcAft>
              <a:buFont typeface="Wingdings" panose="05000000000000000000" pitchFamily="2" charset="2"/>
              <a:buChar char="Ø"/>
            </a:pPr>
            <a:r>
              <a:rPr lang="en-US" sz="2800" dirty="0"/>
              <a:t>planning “takes too much time”. </a:t>
            </a:r>
          </a:p>
          <a:p>
            <a:pPr marL="685800" indent="-457200">
              <a:lnSpc>
                <a:spcPct val="90000"/>
              </a:lnSpc>
              <a:spcAft>
                <a:spcPts val="600"/>
              </a:spcAft>
              <a:buFont typeface="Wingdings" panose="05000000000000000000" pitchFamily="2" charset="2"/>
              <a:buChar char="Ø"/>
            </a:pPr>
            <a:r>
              <a:rPr lang="en-US" sz="2800" dirty="0"/>
              <a:t>“customers don’t know what they want”.</a:t>
            </a:r>
          </a:p>
          <a:p>
            <a:pPr marL="685800" indent="-457200">
              <a:lnSpc>
                <a:spcPct val="90000"/>
              </a:lnSpc>
              <a:spcAft>
                <a:spcPts val="600"/>
              </a:spcAft>
              <a:buFont typeface="Wingdings" panose="05000000000000000000" pitchFamily="2" charset="2"/>
              <a:buChar char="Ø"/>
            </a:pPr>
            <a:r>
              <a:rPr lang="en-US" sz="2800" dirty="0"/>
              <a:t> “if we commit, we will be held accountable”.</a:t>
            </a:r>
          </a:p>
          <a:p>
            <a:pPr>
              <a:lnSpc>
                <a:spcPct val="90000"/>
              </a:lnSpc>
              <a:spcAft>
                <a:spcPts val="600"/>
              </a:spcAft>
            </a:pPr>
            <a:r>
              <a:rPr lang="en-US" sz="2800" dirty="0"/>
              <a:t> and several similar weak excuses.</a:t>
            </a:r>
          </a:p>
        </p:txBody>
      </p:sp>
      <p:sp>
        <p:nvSpPr>
          <p:cNvPr id="4" name="Footer Placeholder 3">
            <a:extLst>
              <a:ext uri="{FF2B5EF4-FFF2-40B4-BE49-F238E27FC236}">
                <a16:creationId xmlns:a16="http://schemas.microsoft.com/office/drawing/2014/main" id="{B753DEA9-73A6-4C07-AEFD-C8A24CFFB27B}"/>
              </a:ext>
            </a:extLst>
          </p:cNvPr>
          <p:cNvSpPr>
            <a:spLocks noGrp="1"/>
          </p:cNvSpPr>
          <p:nvPr>
            <p:ph type="ftr" sz="quarter" idx="11"/>
          </p:nvPr>
        </p:nvSpPr>
        <p:spPr>
          <a:xfrm>
            <a:off x="6053666" y="6199632"/>
            <a:ext cx="4802755" cy="365760"/>
          </a:xfrm>
        </p:spPr>
        <p:txBody>
          <a:bodyPr vert="horz" lIns="91440" tIns="45720" rIns="91440" bIns="45720" rtlCol="0" anchor="ctr">
            <a:normAutofit/>
          </a:bodyPr>
          <a:lstStyle/>
          <a:p>
            <a:pPr algn="r">
              <a:spcAft>
                <a:spcPts val="600"/>
              </a:spcAft>
              <a:defRPr/>
            </a:pPr>
            <a:r>
              <a:rPr lang="en-US" sz="1100" kern="1200">
                <a:solidFill>
                  <a:schemeClr val="tx1">
                    <a:alpha val="80000"/>
                  </a:schemeClr>
                </a:solidFill>
                <a:latin typeface="Calibri" panose="020F0502020204030204"/>
                <a:ea typeface="+mn-ea"/>
                <a:cs typeface="+mn-cs"/>
              </a:rPr>
              <a:t>Business Champions School - Eng. Amaal Aburumman</a:t>
            </a:r>
          </a:p>
        </p:txBody>
      </p:sp>
      <p:sp>
        <p:nvSpPr>
          <p:cNvPr id="9" name="TextBox 8">
            <a:extLst>
              <a:ext uri="{FF2B5EF4-FFF2-40B4-BE49-F238E27FC236}">
                <a16:creationId xmlns:a16="http://schemas.microsoft.com/office/drawing/2014/main" id="{1E79532D-D82D-4DB1-9220-520A7E016E4A}"/>
              </a:ext>
            </a:extLst>
          </p:cNvPr>
          <p:cNvSpPr txBox="1"/>
          <p:nvPr/>
        </p:nvSpPr>
        <p:spPr>
          <a:xfrm>
            <a:off x="138897" y="238999"/>
            <a:ext cx="6682413" cy="653135"/>
          </a:xfrm>
          <a:prstGeom prst="rect">
            <a:avLst/>
          </a:prstGeom>
        </p:spPr>
        <p:txBody>
          <a:bodyPr vert="horz" lIns="91440" tIns="45720" rIns="91440" bIns="45720" rtlCol="0" anchor="ctr">
            <a:normAutofit fontScale="92500" lnSpcReduction="10000"/>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1ABA2E5D-EB0F-44C8-9533-1B3AAB69FCB5}"/>
              </a:ext>
            </a:extLst>
          </p:cNvPr>
          <p:cNvPicPr>
            <a:picLocks noChangeAspect="1"/>
          </p:cNvPicPr>
          <p:nvPr/>
        </p:nvPicPr>
        <p:blipFill>
          <a:blip r:embed="rId4"/>
          <a:stretch>
            <a:fillRect/>
          </a:stretch>
        </p:blipFill>
        <p:spPr>
          <a:xfrm>
            <a:off x="10956395" y="16683"/>
            <a:ext cx="1133954" cy="1012024"/>
          </a:xfrm>
          <a:prstGeom prst="rect">
            <a:avLst/>
          </a:prstGeom>
        </p:spPr>
      </p:pic>
    </p:spTree>
    <p:extLst>
      <p:ext uri="{BB962C8B-B14F-4D97-AF65-F5344CB8AC3E}">
        <p14:creationId xmlns:p14="http://schemas.microsoft.com/office/powerpoint/2010/main" val="4123481039"/>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55FB7367-0EC7-4CD4-A403-00A0B52288C7}"/>
              </a:ext>
            </a:extLst>
          </p:cNvPr>
          <p:cNvSpPr txBox="1"/>
          <p:nvPr/>
        </p:nvSpPr>
        <p:spPr>
          <a:xfrm>
            <a:off x="6096000" y="573130"/>
            <a:ext cx="5259707"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dirty="0">
                <a:solidFill>
                  <a:schemeClr val="bg1"/>
                </a:solidFill>
                <a:latin typeface="+mj-lt"/>
                <a:ea typeface="+mj-ea"/>
                <a:cs typeface="+mj-cs"/>
              </a:rPr>
              <a:t>Cont. Introduction</a:t>
            </a:r>
          </a:p>
        </p:txBody>
      </p:sp>
      <p:sp>
        <p:nvSpPr>
          <p:cNvPr id="73" name="Freeform: Shape 72">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a:extLst>
              <a:ext uri="{FF2B5EF4-FFF2-40B4-BE49-F238E27FC236}">
                <a16:creationId xmlns:a16="http://schemas.microsoft.com/office/drawing/2014/main" id="{BC88B752-2C34-4132-B012-A2DDD205BAC4}"/>
              </a:ext>
            </a:extLst>
          </p:cNvPr>
          <p:cNvPicPr>
            <a:picLocks noChangeAspect="1"/>
          </p:cNvPicPr>
          <p:nvPr/>
        </p:nvPicPr>
        <p:blipFill rotWithShape="1">
          <a:blip r:embed="rId3"/>
          <a:srcRect l="14281" r="19847"/>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3" name="Content Placeholder 2"/>
          <p:cNvSpPr>
            <a:spLocks noGrp="1"/>
          </p:cNvSpPr>
          <p:nvPr>
            <p:ph idx="1"/>
          </p:nvPr>
        </p:nvSpPr>
        <p:spPr>
          <a:xfrm>
            <a:off x="5638800" y="1998402"/>
            <a:ext cx="6375400" cy="4201229"/>
          </a:xfrm>
        </p:spPr>
        <p:txBody>
          <a:bodyPr vert="horz" lIns="91440" tIns="45720" rIns="91440" bIns="45720" rtlCol="0" anchor="t">
            <a:noAutofit/>
          </a:bodyPr>
          <a:lstStyle/>
          <a:p>
            <a:r>
              <a:rPr lang="en-US" altLang="en-US" dirty="0">
                <a:solidFill>
                  <a:schemeClr val="bg1"/>
                </a:solidFill>
              </a:rPr>
              <a:t>The more time you spend planning, the less time you’ll need to spend on implementation.</a:t>
            </a:r>
          </a:p>
          <a:p>
            <a:r>
              <a:rPr lang="en-US" b="0" i="0" u="none" strike="noStrike" baseline="0" dirty="0">
                <a:solidFill>
                  <a:schemeClr val="bg1"/>
                </a:solidFill>
              </a:rPr>
              <a:t>there is a great deal of research supporting the view that careful planning is solidly associated with project success—and none, to our knowledge, supporting the opposite position. </a:t>
            </a:r>
          </a:p>
          <a:p>
            <a:r>
              <a:rPr lang="en-US" b="1" i="0" u="sng" strike="noStrike" baseline="0" dirty="0">
                <a:solidFill>
                  <a:schemeClr val="bg1"/>
                </a:solidFill>
              </a:rPr>
              <a:t>On the other hand, sensible planners do not kill the plan with over analysis</a:t>
            </a:r>
            <a:endParaRPr lang="en-US" b="1" u="sng" dirty="0">
              <a:solidFill>
                <a:schemeClr val="bg1"/>
              </a:solidFill>
            </a:endParaRPr>
          </a:p>
        </p:txBody>
      </p:sp>
      <p:sp>
        <p:nvSpPr>
          <p:cNvPr id="4" name="Footer Placeholder 3">
            <a:extLst>
              <a:ext uri="{FF2B5EF4-FFF2-40B4-BE49-F238E27FC236}">
                <a16:creationId xmlns:a16="http://schemas.microsoft.com/office/drawing/2014/main" id="{E76948B9-28F1-493D-9F8F-5B0C49314D6C}"/>
              </a:ext>
            </a:extLst>
          </p:cNvPr>
          <p:cNvSpPr>
            <a:spLocks noGrp="1"/>
          </p:cNvSpPr>
          <p:nvPr>
            <p:ph type="ftr" sz="quarter" idx="11"/>
          </p:nvPr>
        </p:nvSpPr>
        <p:spPr>
          <a:xfrm>
            <a:off x="6053666" y="6199632"/>
            <a:ext cx="4802755" cy="365760"/>
          </a:xfrm>
        </p:spPr>
        <p:txBody>
          <a:bodyPr vert="horz" lIns="91440" tIns="45720" rIns="91440" bIns="45720" rtlCol="0" anchor="ctr">
            <a:normAutofit/>
          </a:bodyPr>
          <a:lstStyle/>
          <a:p>
            <a:pPr algn="r">
              <a:spcAft>
                <a:spcPts val="600"/>
              </a:spcAft>
              <a:defRPr/>
            </a:pPr>
            <a:r>
              <a:rPr lang="en-US" sz="1100" kern="1200">
                <a:solidFill>
                  <a:schemeClr val="tx1">
                    <a:alpha val="80000"/>
                  </a:schemeClr>
                </a:solidFill>
                <a:latin typeface="Calibri" panose="020F0502020204030204"/>
                <a:ea typeface="+mn-ea"/>
                <a:cs typeface="+mn-cs"/>
              </a:rPr>
              <a:t>Business Champions School - Eng. Amaal Aburumman</a:t>
            </a:r>
          </a:p>
        </p:txBody>
      </p:sp>
      <p:sp>
        <p:nvSpPr>
          <p:cNvPr id="6" name="TextBox 5">
            <a:extLst>
              <a:ext uri="{FF2B5EF4-FFF2-40B4-BE49-F238E27FC236}">
                <a16:creationId xmlns:a16="http://schemas.microsoft.com/office/drawing/2014/main" id="{44F38F4C-A25C-49B4-81F3-7671368EDBC9}"/>
              </a:ext>
            </a:extLst>
          </p:cNvPr>
          <p:cNvSpPr txBox="1"/>
          <p:nvPr/>
        </p:nvSpPr>
        <p:spPr>
          <a:xfrm>
            <a:off x="625991" y="119403"/>
            <a:ext cx="6752203" cy="1325563"/>
          </a:xfrm>
          <a:prstGeom prst="rect">
            <a:avLst/>
          </a:prstGeom>
        </p:spPr>
        <p:txBody>
          <a:bodyPr vert="horz" lIns="91440" tIns="45720" rIns="91440" bIns="45720" rtlCol="0" anchor="ctr">
            <a:normAutofit/>
          </a:bodyPr>
          <a:lstStyle/>
          <a:p>
            <a:pPr>
              <a:lnSpc>
                <a:spcPct val="90000"/>
              </a:lnSpc>
              <a:spcBef>
                <a:spcPct val="0"/>
              </a:spcBef>
              <a:spcAft>
                <a:spcPts val="600"/>
              </a:spcAft>
            </a:pPr>
            <a:endParaRPr lang="en-US" sz="4400" b="1" kern="1200" dirty="0">
              <a:solidFill>
                <a:schemeClr val="tx1"/>
              </a:solidFill>
              <a:latin typeface="+mj-lt"/>
              <a:ea typeface="+mj-ea"/>
              <a:cs typeface="+mj-cs"/>
            </a:endParaRPr>
          </a:p>
        </p:txBody>
      </p:sp>
      <p:pic>
        <p:nvPicPr>
          <p:cNvPr id="2" name="Picture 1">
            <a:extLst>
              <a:ext uri="{FF2B5EF4-FFF2-40B4-BE49-F238E27FC236}">
                <a16:creationId xmlns:a16="http://schemas.microsoft.com/office/drawing/2014/main" id="{F6E5BCA9-08A5-4028-8E08-30EB888FA928}"/>
              </a:ext>
            </a:extLst>
          </p:cNvPr>
          <p:cNvPicPr>
            <a:picLocks noChangeAspect="1"/>
          </p:cNvPicPr>
          <p:nvPr/>
        </p:nvPicPr>
        <p:blipFill>
          <a:blip r:embed="rId4"/>
          <a:stretch>
            <a:fillRect/>
          </a:stretch>
        </p:blipFill>
        <p:spPr>
          <a:xfrm>
            <a:off x="11018134" y="0"/>
            <a:ext cx="1133954" cy="1012024"/>
          </a:xfrm>
          <a:prstGeom prst="rect">
            <a:avLst/>
          </a:prstGeom>
        </p:spPr>
      </p:pic>
    </p:spTree>
    <p:custDataLst>
      <p:tags r:id="rId1"/>
    </p:custDataLst>
    <p:extLst>
      <p:ext uri="{BB962C8B-B14F-4D97-AF65-F5344CB8AC3E}">
        <p14:creationId xmlns:p14="http://schemas.microsoft.com/office/powerpoint/2010/main" val="1167668496"/>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2F83F-82B5-4A0E-ABC2-8DA631C2686A}"/>
              </a:ext>
            </a:extLst>
          </p:cNvPr>
          <p:cNvSpPr>
            <a:spLocks noGrp="1"/>
          </p:cNvSpPr>
          <p:nvPr>
            <p:ph type="title"/>
          </p:nvPr>
        </p:nvSpPr>
        <p:spPr>
          <a:xfrm>
            <a:off x="5269134" y="149968"/>
            <a:ext cx="5314536" cy="1325563"/>
          </a:xfrm>
        </p:spPr>
        <p:txBody>
          <a:bodyPr>
            <a:normAutofit/>
          </a:bodyPr>
          <a:lstStyle/>
          <a:p>
            <a:r>
              <a:rPr lang="en-US" b="1" dirty="0">
                <a:solidFill>
                  <a:schemeClr val="bg1"/>
                </a:solidFill>
              </a:rPr>
              <a:t>Why Project Planning?</a:t>
            </a:r>
            <a:br>
              <a:rPr lang="en-US" b="1" dirty="0">
                <a:solidFill>
                  <a:schemeClr val="bg1"/>
                </a:solidFill>
              </a:rPr>
            </a:br>
            <a:endParaRPr lang="en-US" b="1" dirty="0">
              <a:solidFill>
                <a:schemeClr val="bg1"/>
              </a:solidFill>
            </a:endParaRPr>
          </a:p>
        </p:txBody>
      </p:sp>
      <p:sp>
        <p:nvSpPr>
          <p:cNvPr id="48" name="Freeform: Shape 47">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0" name="Freeform: Shape 49">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7E1094DB-22C6-4FD6-A602-EBF6842DB654}"/>
              </a:ext>
            </a:extLst>
          </p:cNvPr>
          <p:cNvPicPr>
            <a:picLocks noChangeAspect="1"/>
          </p:cNvPicPr>
          <p:nvPr/>
        </p:nvPicPr>
        <p:blipFill rotWithShape="1">
          <a:blip r:embed="rId2"/>
          <a:srcRect l="11052" r="7242" b="-1"/>
          <a:stretch/>
        </p:blipFill>
        <p:spPr>
          <a:xfrm>
            <a:off x="124294" y="15882"/>
            <a:ext cx="4106329" cy="4799957"/>
          </a:xfrm>
          <a:prstGeom prst="rect">
            <a:avLst/>
          </a:prstGeom>
        </p:spPr>
      </p:pic>
      <p:sp>
        <p:nvSpPr>
          <p:cNvPr id="3" name="Content Placeholder 2">
            <a:extLst>
              <a:ext uri="{FF2B5EF4-FFF2-40B4-BE49-F238E27FC236}">
                <a16:creationId xmlns:a16="http://schemas.microsoft.com/office/drawing/2014/main" id="{87FA3CD7-A56E-4AEA-9C93-D2C56653D186}"/>
              </a:ext>
            </a:extLst>
          </p:cNvPr>
          <p:cNvSpPr>
            <a:spLocks noGrp="1"/>
          </p:cNvSpPr>
          <p:nvPr>
            <p:ph idx="1"/>
          </p:nvPr>
        </p:nvSpPr>
        <p:spPr>
          <a:xfrm>
            <a:off x="5438829" y="1053092"/>
            <a:ext cx="6753170" cy="5654940"/>
          </a:xfrm>
        </p:spPr>
        <p:txBody>
          <a:bodyPr anchor="t">
            <a:noAutofit/>
          </a:bodyPr>
          <a:lstStyle/>
          <a:p>
            <a:pPr marL="0" indent="0">
              <a:buNone/>
            </a:pPr>
            <a:r>
              <a:rPr lang="en-US" sz="2000" b="0" i="0" u="none" strike="noStrike" baseline="0" dirty="0">
                <a:solidFill>
                  <a:schemeClr val="bg1"/>
                </a:solidFill>
              </a:rPr>
              <a:t>Thus far, we have dealt with initiating a project. Now we are ready to begin the process of planning the work of the project in such a way that it may be translated into “hard work” that leads to a successful completion of the project. </a:t>
            </a:r>
          </a:p>
          <a:p>
            <a:pPr marL="0" indent="0">
              <a:buNone/>
            </a:pPr>
            <a:r>
              <a:rPr lang="en-US" sz="2000" b="0" i="0" u="none" strike="noStrike" baseline="0" dirty="0">
                <a:solidFill>
                  <a:schemeClr val="bg1"/>
                </a:solidFill>
              </a:rPr>
              <a:t>There are several reasons why we must use considerable care when planning projects. The primary purpose of planning, of course, is to establish a set of directions in sufficient detail to tell the project team exactly </a:t>
            </a:r>
          </a:p>
          <a:p>
            <a:pPr>
              <a:buFont typeface="Wingdings" panose="05000000000000000000" pitchFamily="2" charset="2"/>
              <a:buChar char="Ø"/>
            </a:pPr>
            <a:r>
              <a:rPr lang="en-US" sz="2000" b="1" i="0" u="none" strike="noStrike" baseline="0" dirty="0">
                <a:solidFill>
                  <a:schemeClr val="bg1"/>
                </a:solidFill>
              </a:rPr>
              <a:t>What must be done</a:t>
            </a:r>
            <a:r>
              <a:rPr lang="en-US" sz="2000" b="1" dirty="0">
                <a:solidFill>
                  <a:schemeClr val="bg1"/>
                </a:solidFill>
              </a:rPr>
              <a:t>?</a:t>
            </a:r>
            <a:endParaRPr lang="en-US" sz="2000" b="1" i="0" u="none" strike="noStrike" baseline="0" dirty="0">
              <a:solidFill>
                <a:schemeClr val="bg1"/>
              </a:solidFill>
            </a:endParaRPr>
          </a:p>
          <a:p>
            <a:pPr>
              <a:buFont typeface="Wingdings" panose="05000000000000000000" pitchFamily="2" charset="2"/>
              <a:buChar char="Ø"/>
            </a:pPr>
            <a:r>
              <a:rPr lang="en-US" sz="2000" b="1" dirty="0">
                <a:solidFill>
                  <a:schemeClr val="bg1"/>
                </a:solidFill>
              </a:rPr>
              <a:t>W</a:t>
            </a:r>
            <a:r>
              <a:rPr lang="en-US" sz="2000" b="1" i="0" u="none" strike="noStrike" baseline="0" dirty="0">
                <a:solidFill>
                  <a:schemeClr val="bg1"/>
                </a:solidFill>
              </a:rPr>
              <a:t>hen it must be done</a:t>
            </a:r>
            <a:r>
              <a:rPr lang="en-US" sz="2000" b="1" dirty="0">
                <a:solidFill>
                  <a:schemeClr val="bg1"/>
                </a:solidFill>
              </a:rPr>
              <a:t>?</a:t>
            </a:r>
            <a:endParaRPr lang="en-US" sz="2000" b="1" i="0" u="none" strike="noStrike" baseline="0" dirty="0">
              <a:solidFill>
                <a:schemeClr val="bg1"/>
              </a:solidFill>
            </a:endParaRPr>
          </a:p>
          <a:p>
            <a:pPr>
              <a:buFont typeface="Wingdings" panose="05000000000000000000" pitchFamily="2" charset="2"/>
              <a:buChar char="Ø"/>
            </a:pPr>
            <a:r>
              <a:rPr lang="en-US" sz="2000" b="1" dirty="0">
                <a:solidFill>
                  <a:schemeClr val="bg1"/>
                </a:solidFill>
              </a:rPr>
              <a:t>W</a:t>
            </a:r>
            <a:r>
              <a:rPr lang="en-US" sz="2000" b="1" i="0" u="none" strike="noStrike" baseline="0" dirty="0">
                <a:solidFill>
                  <a:schemeClr val="bg1"/>
                </a:solidFill>
              </a:rPr>
              <a:t>hat resources will be required to produce the deliverables</a:t>
            </a:r>
            <a:r>
              <a:rPr lang="en-US" sz="2000" b="1" dirty="0">
                <a:solidFill>
                  <a:schemeClr val="bg1"/>
                </a:solidFill>
              </a:rPr>
              <a:t> </a:t>
            </a:r>
            <a:r>
              <a:rPr lang="en-US" sz="2000" b="1" i="0" u="none" strike="noStrike" baseline="0" dirty="0">
                <a:solidFill>
                  <a:schemeClr val="bg1"/>
                </a:solidFill>
              </a:rPr>
              <a:t>of the project successfully? </a:t>
            </a:r>
          </a:p>
          <a:p>
            <a:pPr>
              <a:buFont typeface="Wingdings" panose="05000000000000000000" pitchFamily="2" charset="2"/>
              <a:buChar char="Ø"/>
            </a:pPr>
            <a:r>
              <a:rPr lang="en-US" sz="2000" b="1" i="0" u="none" strike="noStrike" baseline="0" dirty="0">
                <a:solidFill>
                  <a:schemeClr val="bg1"/>
                </a:solidFill>
              </a:rPr>
              <a:t> </a:t>
            </a:r>
            <a:r>
              <a:rPr lang="en-US" sz="2000" b="1" dirty="0">
                <a:solidFill>
                  <a:schemeClr val="bg1"/>
                </a:solidFill>
              </a:rPr>
              <a:t>W</a:t>
            </a:r>
            <a:r>
              <a:rPr lang="en-US" sz="2000" b="1" i="0" u="none" strike="noStrike" baseline="0" dirty="0">
                <a:solidFill>
                  <a:schemeClr val="bg1"/>
                </a:solidFill>
              </a:rPr>
              <a:t>hen each resource will be needed?</a:t>
            </a:r>
            <a:endParaRPr lang="en-US" sz="2000" b="1" dirty="0">
              <a:solidFill>
                <a:schemeClr val="bg1"/>
              </a:solidFill>
            </a:endParaRPr>
          </a:p>
        </p:txBody>
      </p:sp>
      <p:sp>
        <p:nvSpPr>
          <p:cNvPr id="4" name="Footer Placeholder 3">
            <a:extLst>
              <a:ext uri="{FF2B5EF4-FFF2-40B4-BE49-F238E27FC236}">
                <a16:creationId xmlns:a16="http://schemas.microsoft.com/office/drawing/2014/main" id="{23E60F1F-2A4E-4452-A288-A2169DA0B184}"/>
              </a:ext>
            </a:extLst>
          </p:cNvPr>
          <p:cNvSpPr>
            <a:spLocks noGrp="1"/>
          </p:cNvSpPr>
          <p:nvPr>
            <p:ph type="ftr" sz="quarter" idx="11"/>
          </p:nvPr>
        </p:nvSpPr>
        <p:spPr>
          <a:xfrm>
            <a:off x="6053666" y="6199632"/>
            <a:ext cx="4802755" cy="365760"/>
          </a:xfrm>
        </p:spPr>
        <p:txBody>
          <a:bodyPr>
            <a:normAutofit/>
          </a:bodyPr>
          <a:lstStyle/>
          <a:p>
            <a:pPr algn="r">
              <a:spcAft>
                <a:spcPts val="600"/>
              </a:spcAft>
            </a:pPr>
            <a:r>
              <a:rPr lang="en-US" sz="1100" b="1">
                <a:solidFill>
                  <a:schemeClr val="tx1">
                    <a:alpha val="80000"/>
                  </a:schemeClr>
                </a:solidFill>
              </a:rPr>
              <a:t>Business Champions School - Eng. Amaal Aburumman</a:t>
            </a:r>
          </a:p>
        </p:txBody>
      </p:sp>
      <p:pic>
        <p:nvPicPr>
          <p:cNvPr id="5" name="Picture 4">
            <a:extLst>
              <a:ext uri="{FF2B5EF4-FFF2-40B4-BE49-F238E27FC236}">
                <a16:creationId xmlns:a16="http://schemas.microsoft.com/office/drawing/2014/main" id="{31FA9260-8C15-4764-AA2B-41291BF3E05B}"/>
              </a:ext>
            </a:extLst>
          </p:cNvPr>
          <p:cNvPicPr>
            <a:picLocks noChangeAspect="1"/>
          </p:cNvPicPr>
          <p:nvPr/>
        </p:nvPicPr>
        <p:blipFill>
          <a:blip r:embed="rId3"/>
          <a:stretch>
            <a:fillRect/>
          </a:stretch>
        </p:blipFill>
        <p:spPr>
          <a:xfrm>
            <a:off x="10923983" y="15882"/>
            <a:ext cx="1133954" cy="1012024"/>
          </a:xfrm>
          <a:prstGeom prst="rect">
            <a:avLst/>
          </a:prstGeom>
        </p:spPr>
      </p:pic>
    </p:spTree>
    <p:extLst>
      <p:ext uri="{BB962C8B-B14F-4D97-AF65-F5344CB8AC3E}">
        <p14:creationId xmlns:p14="http://schemas.microsoft.com/office/powerpoint/2010/main" val="42004604"/>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36525"/>
            <a:ext cx="10398177" cy="1012025"/>
          </a:xfrm>
          <a:noFill/>
        </p:spPr>
        <p:txBody>
          <a:bodyPr>
            <a:normAutofit/>
          </a:bodyPr>
          <a:lstStyle/>
          <a:p>
            <a:r>
              <a:rPr lang="en-US" sz="3200" b="1" i="0" u="none" strike="noStrike" baseline="0" dirty="0">
                <a:latin typeface="+mn-lt"/>
              </a:rPr>
              <a:t>INITIAL PROJECT COORDINATION AND THE PROJECT PLAN</a:t>
            </a:r>
            <a:endParaRPr lang="en-US" sz="3200" b="1" dirty="0">
              <a:solidFill>
                <a:schemeClr val="tx1"/>
              </a:solidFill>
              <a:latin typeface="+mn-lt"/>
              <a:cs typeface="Times New Roman" panose="02020603050405020304" pitchFamily="18" charset="0"/>
            </a:endParaRPr>
          </a:p>
        </p:txBody>
      </p:sp>
      <p:pic>
        <p:nvPicPr>
          <p:cNvPr id="3" name="Picture 2">
            <a:extLst>
              <a:ext uri="{FF2B5EF4-FFF2-40B4-BE49-F238E27FC236}">
                <a16:creationId xmlns:a16="http://schemas.microsoft.com/office/drawing/2014/main" id="{DAFF29FB-9135-4BA6-B3FA-984652567D0E}"/>
              </a:ext>
            </a:extLst>
          </p:cNvPr>
          <p:cNvPicPr>
            <a:picLocks noChangeAspect="1"/>
          </p:cNvPicPr>
          <p:nvPr/>
        </p:nvPicPr>
        <p:blipFill>
          <a:blip r:embed="rId2"/>
          <a:stretch>
            <a:fillRect/>
          </a:stretch>
        </p:blipFill>
        <p:spPr>
          <a:xfrm>
            <a:off x="11064097" y="15882"/>
            <a:ext cx="1133954" cy="1012024"/>
          </a:xfrm>
          <a:prstGeom prst="rect">
            <a:avLst/>
          </a:prstGeom>
        </p:spPr>
      </p:pic>
      <p:sp>
        <p:nvSpPr>
          <p:cNvPr id="4" name="Footer Placeholder 3">
            <a:extLst>
              <a:ext uri="{FF2B5EF4-FFF2-40B4-BE49-F238E27FC236}">
                <a16:creationId xmlns:a16="http://schemas.microsoft.com/office/drawing/2014/main" id="{DC3F284F-82D8-4CDA-B726-24A9C26D22B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Content Placeholder 5">
            <a:extLst>
              <a:ext uri="{FF2B5EF4-FFF2-40B4-BE49-F238E27FC236}">
                <a16:creationId xmlns:a16="http://schemas.microsoft.com/office/drawing/2014/main" id="{27DD5614-B308-4DDC-9026-ED9B0406737C}"/>
              </a:ext>
            </a:extLst>
          </p:cNvPr>
          <p:cNvSpPr>
            <a:spLocks noGrp="1"/>
          </p:cNvSpPr>
          <p:nvPr>
            <p:ph idx="1"/>
          </p:nvPr>
        </p:nvSpPr>
        <p:spPr>
          <a:xfrm>
            <a:off x="98280" y="1271093"/>
            <a:ext cx="10515600" cy="1483160"/>
          </a:xfrm>
        </p:spPr>
        <p:txBody>
          <a:bodyPr/>
          <a:lstStyle/>
          <a:p>
            <a:pPr marL="0" indent="0">
              <a:buNone/>
            </a:pPr>
            <a:r>
              <a:rPr lang="en-US" dirty="0"/>
              <a:t>The project plan will include a complete set of schedules together with the associated resources and personnel needed to perform all the tasks required to complete the project.</a:t>
            </a:r>
          </a:p>
        </p:txBody>
      </p:sp>
      <p:sp>
        <p:nvSpPr>
          <p:cNvPr id="7" name="Content Placeholder 2">
            <a:extLst>
              <a:ext uri="{FF2B5EF4-FFF2-40B4-BE49-F238E27FC236}">
                <a16:creationId xmlns:a16="http://schemas.microsoft.com/office/drawing/2014/main" id="{C5313678-9483-47B2-A156-57D8AF169AB3}"/>
              </a:ext>
            </a:extLst>
          </p:cNvPr>
          <p:cNvSpPr txBox="1">
            <a:spLocks/>
          </p:cNvSpPr>
          <p:nvPr/>
        </p:nvSpPr>
        <p:spPr>
          <a:xfrm>
            <a:off x="98280" y="2607912"/>
            <a:ext cx="11532794" cy="324424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dirty="0"/>
              <a:t>It is crucial that the project’s objectives be clearly tied to the overall mission, goals, and strategy of the organization, such as might be reflected in the project portfolio process.</a:t>
            </a:r>
          </a:p>
          <a:p>
            <a:pPr marL="0" indent="0">
              <a:buNone/>
            </a:pPr>
            <a:endParaRPr lang="en-US" dirty="0"/>
          </a:p>
          <a:p>
            <a:pPr marL="0" indent="0">
              <a:buFont typeface="Arial" panose="020B0604020202020204" pitchFamily="34" charset="0"/>
              <a:buNone/>
            </a:pPr>
            <a:endParaRPr lang="en-US" dirty="0"/>
          </a:p>
        </p:txBody>
      </p:sp>
      <p:sp>
        <p:nvSpPr>
          <p:cNvPr id="8" name="TextBox 7">
            <a:extLst>
              <a:ext uri="{FF2B5EF4-FFF2-40B4-BE49-F238E27FC236}">
                <a16:creationId xmlns:a16="http://schemas.microsoft.com/office/drawing/2014/main" id="{B78E377D-1E2B-4E76-8C7C-11C890864336}"/>
              </a:ext>
            </a:extLst>
          </p:cNvPr>
          <p:cNvSpPr txBox="1"/>
          <p:nvPr/>
        </p:nvSpPr>
        <p:spPr>
          <a:xfrm>
            <a:off x="149865" y="3973038"/>
            <a:ext cx="11943855" cy="1384995"/>
          </a:xfrm>
          <a:prstGeom prst="rect">
            <a:avLst/>
          </a:prstGeom>
          <a:noFill/>
        </p:spPr>
        <p:txBody>
          <a:bodyPr wrap="square">
            <a:spAutoFit/>
          </a:bodyPr>
          <a:lstStyle/>
          <a:p>
            <a:pPr algn="l"/>
            <a:r>
              <a:rPr lang="en-US" sz="2800" dirty="0"/>
              <a:t>It is also vital that a senior manager call and be present at </a:t>
            </a:r>
            <a:r>
              <a:rPr lang="en-US" sz="2800" b="1" i="1" u="sng" dirty="0">
                <a:solidFill>
                  <a:srgbClr val="FF0000"/>
                </a:solidFill>
              </a:rPr>
              <a:t>the project launch meeting</a:t>
            </a:r>
            <a:r>
              <a:rPr lang="en-US" sz="2800" dirty="0"/>
              <a:t>, an initial coordinating meeting, as a visible symbol of top management’s commitment to the project</a:t>
            </a:r>
          </a:p>
        </p:txBody>
      </p:sp>
    </p:spTree>
    <p:extLst>
      <p:ext uri="{BB962C8B-B14F-4D97-AF65-F5344CB8AC3E}">
        <p14:creationId xmlns:p14="http://schemas.microsoft.com/office/powerpoint/2010/main" val="6459526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4565F-D82E-4179-8017-835CD3B743C3}"/>
              </a:ext>
            </a:extLst>
          </p:cNvPr>
          <p:cNvSpPr>
            <a:spLocks noGrp="1"/>
          </p:cNvSpPr>
          <p:nvPr>
            <p:ph type="title"/>
          </p:nvPr>
        </p:nvSpPr>
        <p:spPr>
          <a:xfrm>
            <a:off x="6096000" y="158816"/>
            <a:ext cx="5518736" cy="1325563"/>
          </a:xfrm>
        </p:spPr>
        <p:txBody>
          <a:bodyPr vert="horz" lIns="91440" tIns="45720" rIns="91440" bIns="45720" rtlCol="0" anchor="ctr">
            <a:normAutofit fontScale="90000"/>
          </a:bodyPr>
          <a:lstStyle/>
          <a:p>
            <a:r>
              <a:rPr lang="en-US" b="1" dirty="0">
                <a:solidFill>
                  <a:schemeClr val="bg1"/>
                </a:solidFill>
              </a:rPr>
              <a:t>The project launch meeting</a:t>
            </a:r>
            <a:br>
              <a:rPr lang="en-US" b="1" dirty="0">
                <a:solidFill>
                  <a:schemeClr val="bg1"/>
                </a:solidFill>
              </a:rPr>
            </a:br>
            <a:r>
              <a:rPr lang="en-US" b="1" dirty="0">
                <a:solidFill>
                  <a:schemeClr val="bg1"/>
                </a:solidFill>
              </a:rPr>
              <a:t> 1.</a:t>
            </a:r>
            <a:r>
              <a:rPr lang="en-US" b="1" u="sng" dirty="0">
                <a:solidFill>
                  <a:schemeClr val="bg1"/>
                </a:solidFill>
              </a:rPr>
              <a:t>Scope &amp; objectives:</a:t>
            </a:r>
          </a:p>
        </p:txBody>
      </p:sp>
      <p:sp>
        <p:nvSpPr>
          <p:cNvPr id="18" name="Freeform: Shape 17">
            <a:extLst>
              <a:ext uri="{FF2B5EF4-FFF2-40B4-BE49-F238E27FC236}">
                <a16:creationId xmlns:a16="http://schemas.microsoft.com/office/drawing/2014/main" id="{357DD0D3-F869-46D0-944C-6EC60E19E35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36816" cy="5254922"/>
          </a:xfrm>
          <a:custGeom>
            <a:avLst/>
            <a:gdLst>
              <a:gd name="connsiteX0" fmla="*/ 0 w 6136816"/>
              <a:gd name="connsiteY0" fmla="*/ 0 h 5254922"/>
              <a:gd name="connsiteX1" fmla="*/ 6136816 w 6136816"/>
              <a:gd name="connsiteY1" fmla="*/ 0 h 5254922"/>
              <a:gd name="connsiteX2" fmla="*/ 6134892 w 6136816"/>
              <a:gd name="connsiteY2" fmla="*/ 111520 h 5254922"/>
              <a:gd name="connsiteX3" fmla="*/ 6066513 w 6136816"/>
              <a:gd name="connsiteY3" fmla="*/ 752995 h 5254922"/>
              <a:gd name="connsiteX4" fmla="*/ 140712 w 6136816"/>
              <a:gd name="connsiteY4" fmla="*/ 5219363 h 5254922"/>
              <a:gd name="connsiteX5" fmla="*/ 0 w 6136816"/>
              <a:gd name="connsiteY5" fmla="*/ 5199534 h 52549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136816" h="5254922">
                <a:moveTo>
                  <a:pt x="0" y="0"/>
                </a:moveTo>
                <a:lnTo>
                  <a:pt x="6136816" y="0"/>
                </a:lnTo>
                <a:lnTo>
                  <a:pt x="6134892" y="111520"/>
                </a:lnTo>
                <a:cubicBezTo>
                  <a:pt x="6124961" y="323936"/>
                  <a:pt x="6102367" y="538040"/>
                  <a:pt x="6066513" y="752995"/>
                </a:cubicBezTo>
                <a:cubicBezTo>
                  <a:pt x="5592281" y="3596146"/>
                  <a:pt x="2972232" y="5545369"/>
                  <a:pt x="140712" y="5219363"/>
                </a:cubicBezTo>
                <a:lnTo>
                  <a:pt x="0" y="5199534"/>
                </a:ln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3" name="Picture 2">
            <a:extLst>
              <a:ext uri="{FF2B5EF4-FFF2-40B4-BE49-F238E27FC236}">
                <a16:creationId xmlns:a16="http://schemas.microsoft.com/office/drawing/2014/main" id="{A04B8D28-7525-43A9-A1E3-50D01E4BE98E}"/>
              </a:ext>
            </a:extLst>
          </p:cNvPr>
          <p:cNvPicPr>
            <a:picLocks noChangeAspect="1"/>
          </p:cNvPicPr>
          <p:nvPr/>
        </p:nvPicPr>
        <p:blipFill rotWithShape="1">
          <a:blip r:embed="rId2"/>
          <a:srcRect l="15662" r="-2" b="-2"/>
          <a:stretch/>
        </p:blipFill>
        <p:spPr>
          <a:xfrm>
            <a:off x="1" y="2"/>
            <a:ext cx="5863721" cy="4984915"/>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
        <p:nvSpPr>
          <p:cNvPr id="11" name="TextBox 10">
            <a:extLst>
              <a:ext uri="{FF2B5EF4-FFF2-40B4-BE49-F238E27FC236}">
                <a16:creationId xmlns:a16="http://schemas.microsoft.com/office/drawing/2014/main" id="{5F5AD440-4EAB-4489-85D0-25C6DCD6EA5E}"/>
              </a:ext>
            </a:extLst>
          </p:cNvPr>
          <p:cNvSpPr txBox="1"/>
          <p:nvPr/>
        </p:nvSpPr>
        <p:spPr>
          <a:xfrm>
            <a:off x="5684107" y="1710997"/>
            <a:ext cx="6474415" cy="1832928"/>
          </a:xfrm>
          <a:prstGeom prst="rect">
            <a:avLst/>
          </a:prstGeom>
        </p:spPr>
        <p:txBody>
          <a:bodyPr vert="horz" lIns="91440" tIns="45720" rIns="91440" bIns="45720" rtlCol="0" anchor="t">
            <a:noAutofit/>
          </a:bodyPr>
          <a:lstStyle/>
          <a:p>
            <a:pPr marL="457200" indent="-457200">
              <a:lnSpc>
                <a:spcPct val="90000"/>
              </a:lnSpc>
              <a:spcAft>
                <a:spcPts val="600"/>
              </a:spcAft>
              <a:buFont typeface="Wingdings" panose="05000000000000000000" pitchFamily="2" charset="2"/>
              <a:buChar char="Ø"/>
            </a:pPr>
            <a:r>
              <a:rPr lang="en-US" sz="2400" dirty="0">
                <a:solidFill>
                  <a:schemeClr val="bg1"/>
                </a:solidFill>
              </a:rPr>
              <a:t>The individual leading the launch meeting is first to define the scope of the project. </a:t>
            </a:r>
          </a:p>
          <a:p>
            <a:pPr marL="457200" indent="-457200">
              <a:lnSpc>
                <a:spcPct val="90000"/>
              </a:lnSpc>
              <a:spcAft>
                <a:spcPts val="600"/>
              </a:spcAft>
              <a:buFont typeface="Wingdings" panose="05000000000000000000" pitchFamily="2" charset="2"/>
              <a:buChar char="Ø"/>
            </a:pPr>
            <a:r>
              <a:rPr lang="en-US" sz="2400" dirty="0">
                <a:solidFill>
                  <a:schemeClr val="bg1"/>
                </a:solidFill>
              </a:rPr>
              <a:t>The success of the project launch meeting is dependent on the existence of a well-defined set of objectives.</a:t>
            </a:r>
          </a:p>
        </p:txBody>
      </p:sp>
      <p:sp>
        <p:nvSpPr>
          <p:cNvPr id="4" name="Footer Placeholder 3">
            <a:extLst>
              <a:ext uri="{FF2B5EF4-FFF2-40B4-BE49-F238E27FC236}">
                <a16:creationId xmlns:a16="http://schemas.microsoft.com/office/drawing/2014/main" id="{FE91CE11-40E6-48DD-B0E8-E3507B44B5E9}"/>
              </a:ext>
            </a:extLst>
          </p:cNvPr>
          <p:cNvSpPr>
            <a:spLocks noGrp="1"/>
          </p:cNvSpPr>
          <p:nvPr>
            <p:ph type="ftr" sz="quarter" idx="11"/>
          </p:nvPr>
        </p:nvSpPr>
        <p:spPr>
          <a:xfrm>
            <a:off x="-1096434" y="6326632"/>
            <a:ext cx="4802755" cy="365760"/>
          </a:xfrm>
        </p:spPr>
        <p:txBody>
          <a:bodyPr vert="horz" lIns="91440" tIns="45720" rIns="91440" bIns="45720" rtlCol="0" anchor="ctr">
            <a:normAutofit/>
          </a:bodyPr>
          <a:lstStyle/>
          <a:p>
            <a:pPr algn="r">
              <a:spcAft>
                <a:spcPts val="600"/>
              </a:spcAft>
              <a:defRPr/>
            </a:pPr>
            <a:r>
              <a:rPr lang="en-US" sz="1100" kern="1200" dirty="0">
                <a:solidFill>
                  <a:schemeClr val="tx1">
                    <a:alpha val="80000"/>
                  </a:schemeClr>
                </a:solidFill>
                <a:latin typeface="Calibri" panose="020F0502020204030204"/>
                <a:ea typeface="+mn-ea"/>
                <a:cs typeface="+mn-cs"/>
              </a:rPr>
              <a:t>Business Champions School - Eng. </a:t>
            </a:r>
            <a:r>
              <a:rPr lang="en-US" sz="1100" kern="1200" dirty="0" err="1">
                <a:solidFill>
                  <a:schemeClr val="tx1">
                    <a:alpha val="80000"/>
                  </a:schemeClr>
                </a:solidFill>
                <a:latin typeface="Calibri" panose="020F0502020204030204"/>
                <a:ea typeface="+mn-ea"/>
                <a:cs typeface="+mn-cs"/>
              </a:rPr>
              <a:t>Amaal</a:t>
            </a:r>
            <a:r>
              <a:rPr lang="en-US" sz="1100" kern="1200" dirty="0">
                <a:solidFill>
                  <a:schemeClr val="tx1">
                    <a:alpha val="80000"/>
                  </a:schemeClr>
                </a:solidFill>
                <a:latin typeface="Calibri" panose="020F0502020204030204"/>
                <a:ea typeface="+mn-ea"/>
                <a:cs typeface="+mn-cs"/>
              </a:rPr>
              <a:t> Aburumman</a:t>
            </a:r>
          </a:p>
        </p:txBody>
      </p:sp>
      <p:pic>
        <p:nvPicPr>
          <p:cNvPr id="7" name="Picture 6">
            <a:extLst>
              <a:ext uri="{FF2B5EF4-FFF2-40B4-BE49-F238E27FC236}">
                <a16:creationId xmlns:a16="http://schemas.microsoft.com/office/drawing/2014/main" id="{02303270-6CFF-44AD-806D-F053D1F089C8}"/>
              </a:ext>
            </a:extLst>
          </p:cNvPr>
          <p:cNvPicPr>
            <a:picLocks noChangeAspect="1"/>
          </p:cNvPicPr>
          <p:nvPr/>
        </p:nvPicPr>
        <p:blipFill>
          <a:blip r:embed="rId3"/>
          <a:stretch>
            <a:fillRect/>
          </a:stretch>
        </p:blipFill>
        <p:spPr>
          <a:xfrm>
            <a:off x="11018471" y="0"/>
            <a:ext cx="1140051" cy="1012024"/>
          </a:xfrm>
          <a:prstGeom prst="rect">
            <a:avLst/>
          </a:prstGeom>
        </p:spPr>
      </p:pic>
      <p:sp>
        <p:nvSpPr>
          <p:cNvPr id="13" name="TextBox 12">
            <a:extLst>
              <a:ext uri="{FF2B5EF4-FFF2-40B4-BE49-F238E27FC236}">
                <a16:creationId xmlns:a16="http://schemas.microsoft.com/office/drawing/2014/main" id="{EEEB87F6-FF40-484C-952D-9C9A89A40EE1}"/>
              </a:ext>
            </a:extLst>
          </p:cNvPr>
          <p:cNvSpPr txBox="1"/>
          <p:nvPr/>
        </p:nvSpPr>
        <p:spPr>
          <a:xfrm>
            <a:off x="4407265" y="3513697"/>
            <a:ext cx="7816936" cy="3185487"/>
          </a:xfrm>
          <a:prstGeom prst="rect">
            <a:avLst/>
          </a:prstGeom>
          <a:noFill/>
        </p:spPr>
        <p:txBody>
          <a:bodyPr wrap="square">
            <a:spAutoFit/>
          </a:bodyPr>
          <a:lstStyle/>
          <a:p>
            <a:pPr marL="457200" indent="-457200" algn="l">
              <a:spcAft>
                <a:spcPts val="600"/>
              </a:spcAft>
              <a:buFont typeface="Wingdings" panose="05000000000000000000" pitchFamily="2" charset="2"/>
              <a:buChar char="Ø"/>
            </a:pPr>
            <a:r>
              <a:rPr lang="en-US" sz="2800" dirty="0">
                <a:solidFill>
                  <a:schemeClr val="bg1"/>
                </a:solidFill>
              </a:rPr>
              <a:t>     </a:t>
            </a:r>
            <a:r>
              <a:rPr lang="en-US" sz="2400" dirty="0">
                <a:solidFill>
                  <a:schemeClr val="bg1"/>
                </a:solidFill>
              </a:rPr>
              <a:t>Unless all parties to the planning process have a clear understanding </a:t>
            </a:r>
            <a:r>
              <a:rPr lang="en-US" sz="2400" b="0" i="0" u="none" strike="noStrike" baseline="0" dirty="0">
                <a:solidFill>
                  <a:schemeClr val="bg1"/>
                </a:solidFill>
              </a:rPr>
              <a:t>of precisely what it is the project is expected to deliver, planning is sure to be inadequate or misguided. </a:t>
            </a:r>
          </a:p>
          <a:p>
            <a:pPr marL="457200" indent="-457200" algn="l">
              <a:spcAft>
                <a:spcPts val="600"/>
              </a:spcAft>
              <a:buFont typeface="Wingdings" panose="05000000000000000000" pitchFamily="2" charset="2"/>
              <a:buChar char="Ø"/>
            </a:pPr>
            <a:r>
              <a:rPr lang="en-US" sz="2400" b="0" i="0" u="none" strike="noStrike" baseline="0" dirty="0">
                <a:solidFill>
                  <a:schemeClr val="bg1"/>
                </a:solidFill>
              </a:rPr>
              <a:t>The precise nature of the scope statement depends on the nature of the project itself, and because of this, it reflects the fact that all projects are, to some extent, unique.</a:t>
            </a:r>
            <a:endParaRPr lang="en-US" sz="2400" dirty="0">
              <a:solidFill>
                <a:schemeClr val="bg1"/>
              </a:solidFill>
            </a:endParaRPr>
          </a:p>
        </p:txBody>
      </p:sp>
    </p:spTree>
    <p:extLst>
      <p:ext uri="{BB962C8B-B14F-4D97-AF65-F5344CB8AC3E}">
        <p14:creationId xmlns:p14="http://schemas.microsoft.com/office/powerpoint/2010/main" val="203419904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3136A3C2-C569-4B31-A5FD-457AF9B8A7B3}"/>
              </a:ext>
            </a:extLst>
          </p:cNvPr>
          <p:cNvSpPr txBox="1"/>
          <p:nvPr/>
        </p:nvSpPr>
        <p:spPr>
          <a:xfrm>
            <a:off x="5456034" y="327899"/>
            <a:ext cx="5314536"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kumimoji="0" lang="en-US" sz="3700" b="1" i="0" u="none" strike="noStrike" kern="1200" cap="none" spc="0" normalizeH="0" baseline="0" noProof="0" dirty="0">
                <a:ln>
                  <a:noFill/>
                </a:ln>
                <a:solidFill>
                  <a:schemeClr val="bg1"/>
                </a:solidFill>
                <a:effectLst/>
                <a:uLnTx/>
                <a:uFillTx/>
                <a:latin typeface="+mj-lt"/>
                <a:ea typeface="+mj-ea"/>
                <a:cs typeface="+mj-cs"/>
              </a:rPr>
              <a:t>The project launch meeting</a:t>
            </a:r>
          </a:p>
          <a:p>
            <a:pPr>
              <a:lnSpc>
                <a:spcPct val="90000"/>
              </a:lnSpc>
              <a:spcBef>
                <a:spcPct val="0"/>
              </a:spcBef>
              <a:spcAft>
                <a:spcPts val="600"/>
              </a:spcAft>
            </a:pPr>
            <a:r>
              <a:rPr lang="en-US" sz="3700" b="1" u="sng" kern="1200" dirty="0">
                <a:solidFill>
                  <a:schemeClr val="bg1"/>
                </a:solidFill>
                <a:latin typeface="+mj-lt"/>
                <a:ea typeface="+mj-ea"/>
                <a:cs typeface="+mj-cs"/>
              </a:rPr>
              <a:t>2. What is needed:</a:t>
            </a:r>
          </a:p>
        </p:txBody>
      </p:sp>
      <p:sp>
        <p:nvSpPr>
          <p:cNvPr id="74" name="Freeform: Shape 73">
            <a:extLst>
              <a:ext uri="{FF2B5EF4-FFF2-40B4-BE49-F238E27FC236}">
                <a16:creationId xmlns:a16="http://schemas.microsoft.com/office/drawing/2014/main" id="{E0D60ECE-8986-45DC-B7FE-EC7699B466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38829" cy="5840278"/>
          </a:xfrm>
          <a:custGeom>
            <a:avLst/>
            <a:gdLst>
              <a:gd name="connsiteX0" fmla="*/ 0 w 5438829"/>
              <a:gd name="connsiteY0" fmla="*/ 0 h 5840278"/>
              <a:gd name="connsiteX1" fmla="*/ 4466700 w 5438829"/>
              <a:gd name="connsiteY1" fmla="*/ 0 h 5840278"/>
              <a:gd name="connsiteX2" fmla="*/ 4652178 w 5438829"/>
              <a:gd name="connsiteY2" fmla="*/ 204077 h 5840278"/>
              <a:gd name="connsiteX3" fmla="*/ 5438829 w 5438829"/>
              <a:gd name="connsiteY3" fmla="*/ 2395363 h 5840278"/>
              <a:gd name="connsiteX4" fmla="*/ 1993914 w 5438829"/>
              <a:gd name="connsiteY4" fmla="*/ 5840278 h 5840278"/>
              <a:gd name="connsiteX5" fmla="*/ 67829 w 5438829"/>
              <a:gd name="connsiteY5" fmla="*/ 5251941 h 5840278"/>
              <a:gd name="connsiteX6" fmla="*/ 0 w 5438829"/>
              <a:gd name="connsiteY6" fmla="*/ 5201220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438829" h="5840278">
                <a:moveTo>
                  <a:pt x="0" y="0"/>
                </a:moveTo>
                <a:lnTo>
                  <a:pt x="4466700" y="0"/>
                </a:lnTo>
                <a:lnTo>
                  <a:pt x="4652178" y="204077"/>
                </a:lnTo>
                <a:cubicBezTo>
                  <a:pt x="5143616" y="799562"/>
                  <a:pt x="5438829" y="1562987"/>
                  <a:pt x="5438829" y="2395363"/>
                </a:cubicBezTo>
                <a:cubicBezTo>
                  <a:pt x="5438829" y="4297937"/>
                  <a:pt x="3896488" y="5840278"/>
                  <a:pt x="1993914" y="5840278"/>
                </a:cubicBezTo>
                <a:cubicBezTo>
                  <a:pt x="1280449" y="5840278"/>
                  <a:pt x="617641" y="5623387"/>
                  <a:pt x="67829" y="5251941"/>
                </a:cubicBezTo>
                <a:lnTo>
                  <a:pt x="0" y="5201220"/>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6" name="Freeform: Shape 75">
            <a:extLst>
              <a:ext uri="{FF2B5EF4-FFF2-40B4-BE49-F238E27FC236}">
                <a16:creationId xmlns:a16="http://schemas.microsoft.com/office/drawing/2014/main" id="{96964194-5878-40D2-8EC0-DDC58387F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269134" cy="5654940"/>
          </a:xfrm>
          <a:custGeom>
            <a:avLst/>
            <a:gdLst>
              <a:gd name="connsiteX0" fmla="*/ 0 w 5269134"/>
              <a:gd name="connsiteY0" fmla="*/ 0 h 5654940"/>
              <a:gd name="connsiteX1" fmla="*/ 4227767 w 5269134"/>
              <a:gd name="connsiteY1" fmla="*/ 0 h 5654940"/>
              <a:gd name="connsiteX2" fmla="*/ 4312042 w 5269134"/>
              <a:gd name="connsiteY2" fmla="*/ 76595 h 5654940"/>
              <a:gd name="connsiteX3" fmla="*/ 5269134 w 5269134"/>
              <a:gd name="connsiteY3" fmla="*/ 2387221 h 5654940"/>
              <a:gd name="connsiteX4" fmla="*/ 2001415 w 5269134"/>
              <a:gd name="connsiteY4" fmla="*/ 5654940 h 5654940"/>
              <a:gd name="connsiteX5" fmla="*/ 198928 w 5269134"/>
              <a:gd name="connsiteY5" fmla="*/ 5113274 h 5654940"/>
              <a:gd name="connsiteX6" fmla="*/ 0 w 5269134"/>
              <a:gd name="connsiteY6" fmla="*/ 4969563 h 565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269134" h="5654940">
                <a:moveTo>
                  <a:pt x="0" y="0"/>
                </a:moveTo>
                <a:lnTo>
                  <a:pt x="4227767" y="0"/>
                </a:lnTo>
                <a:lnTo>
                  <a:pt x="4312042" y="76595"/>
                </a:lnTo>
                <a:cubicBezTo>
                  <a:pt x="4903383" y="667936"/>
                  <a:pt x="5269134" y="1484866"/>
                  <a:pt x="5269134" y="2387221"/>
                </a:cubicBezTo>
                <a:cubicBezTo>
                  <a:pt x="5269134" y="4191932"/>
                  <a:pt x="3806126" y="5654940"/>
                  <a:pt x="2001415" y="5654940"/>
                </a:cubicBezTo>
                <a:cubicBezTo>
                  <a:pt x="1335223" y="5654940"/>
                  <a:pt x="715593" y="5455584"/>
                  <a:pt x="198928" y="5113274"/>
                </a:cubicBezTo>
                <a:lnTo>
                  <a:pt x="0" y="496956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a:extLst>
              <a:ext uri="{FF2B5EF4-FFF2-40B4-BE49-F238E27FC236}">
                <a16:creationId xmlns:a16="http://schemas.microsoft.com/office/drawing/2014/main" id="{C5B4FE44-F5C4-438E-B525-058A898E7DC5}"/>
              </a:ext>
            </a:extLst>
          </p:cNvPr>
          <p:cNvPicPr>
            <a:picLocks noChangeAspect="1"/>
          </p:cNvPicPr>
          <p:nvPr/>
        </p:nvPicPr>
        <p:blipFill>
          <a:blip r:embed="rId2"/>
          <a:stretch>
            <a:fillRect/>
          </a:stretch>
        </p:blipFill>
        <p:spPr>
          <a:xfrm>
            <a:off x="321733" y="1073420"/>
            <a:ext cx="3835488" cy="2774917"/>
          </a:xfrm>
          <a:prstGeom prst="rect">
            <a:avLst/>
          </a:prstGeom>
        </p:spPr>
      </p:pic>
      <p:sp>
        <p:nvSpPr>
          <p:cNvPr id="8" name="Content Placeholder 7">
            <a:extLst>
              <a:ext uri="{FF2B5EF4-FFF2-40B4-BE49-F238E27FC236}">
                <a16:creationId xmlns:a16="http://schemas.microsoft.com/office/drawing/2014/main" id="{763F6671-77C9-4E1D-B68C-48F5AE4830F6}"/>
              </a:ext>
            </a:extLst>
          </p:cNvPr>
          <p:cNvSpPr>
            <a:spLocks noGrp="1"/>
          </p:cNvSpPr>
          <p:nvPr>
            <p:ph idx="1"/>
          </p:nvPr>
        </p:nvSpPr>
        <p:spPr>
          <a:xfrm>
            <a:off x="5438830" y="1936118"/>
            <a:ext cx="6618185" cy="3718822"/>
          </a:xfrm>
        </p:spPr>
        <p:txBody>
          <a:bodyPr vert="horz" lIns="91440" tIns="45720" rIns="91440" bIns="45720" rtlCol="0" anchor="t">
            <a:noAutofit/>
          </a:bodyPr>
          <a:lstStyle/>
          <a:p>
            <a:pPr>
              <a:buFont typeface="Wingdings" panose="05000000000000000000" pitchFamily="2" charset="2"/>
              <a:buChar char="Ø"/>
            </a:pPr>
            <a:r>
              <a:rPr lang="en-US" sz="2400" b="0" i="0" u="none" strike="noStrike" baseline="0" dirty="0">
                <a:solidFill>
                  <a:schemeClr val="bg1"/>
                </a:solidFill>
              </a:rPr>
              <a:t>At the launch meeting, the project is discussed in sufficient detail that potential contributors.</a:t>
            </a:r>
            <a:r>
              <a:rPr lang="en-US" sz="2400" dirty="0">
                <a:solidFill>
                  <a:schemeClr val="bg1"/>
                </a:solidFill>
              </a:rPr>
              <a:t> </a:t>
            </a:r>
            <a:r>
              <a:rPr lang="en-US" sz="2400" b="0" i="0" u="none" strike="noStrike" baseline="0" dirty="0">
                <a:solidFill>
                  <a:schemeClr val="bg1"/>
                </a:solidFill>
              </a:rPr>
              <a:t>develop a general understanding of what is needed. </a:t>
            </a:r>
          </a:p>
          <a:p>
            <a:pPr>
              <a:buFont typeface="Wingdings" panose="05000000000000000000" pitchFamily="2" charset="2"/>
              <a:buChar char="Ø"/>
            </a:pPr>
            <a:r>
              <a:rPr lang="en-US" sz="2400" b="0" i="0" u="none" strike="noStrike" baseline="0" dirty="0">
                <a:solidFill>
                  <a:schemeClr val="bg1"/>
                </a:solidFill>
              </a:rPr>
              <a:t>If the project is one of many similar projects, the meeting will be short and routine, a sort of “touching base” with other interested units. </a:t>
            </a:r>
          </a:p>
          <a:p>
            <a:pPr>
              <a:buFont typeface="Wingdings" panose="05000000000000000000" pitchFamily="2" charset="2"/>
              <a:buChar char="Ø"/>
            </a:pPr>
            <a:r>
              <a:rPr lang="en-US" sz="2400" b="0" i="0" u="none" strike="noStrike" baseline="0" dirty="0">
                <a:solidFill>
                  <a:schemeClr val="bg1"/>
                </a:solidFill>
              </a:rPr>
              <a:t>If the project is unique in most of its aspects, extensive discussion may be required.</a:t>
            </a:r>
            <a:endParaRPr lang="en-US" sz="2400" dirty="0">
              <a:solidFill>
                <a:schemeClr val="bg1"/>
              </a:solidFill>
            </a:endParaRPr>
          </a:p>
        </p:txBody>
      </p:sp>
      <p:sp>
        <p:nvSpPr>
          <p:cNvPr id="5" name="Footer Placeholder 4">
            <a:extLst>
              <a:ext uri="{FF2B5EF4-FFF2-40B4-BE49-F238E27FC236}">
                <a16:creationId xmlns:a16="http://schemas.microsoft.com/office/drawing/2014/main" id="{87536E56-51F6-43E8-B27B-09A0A492D847}"/>
              </a:ext>
            </a:extLst>
          </p:cNvPr>
          <p:cNvSpPr>
            <a:spLocks noGrp="1"/>
          </p:cNvSpPr>
          <p:nvPr>
            <p:ph type="ftr" sz="quarter" idx="11"/>
          </p:nvPr>
        </p:nvSpPr>
        <p:spPr>
          <a:xfrm>
            <a:off x="6053666" y="6199632"/>
            <a:ext cx="4802755" cy="365760"/>
          </a:xfrm>
        </p:spPr>
        <p:txBody>
          <a:bodyPr vert="horz" lIns="91440" tIns="45720" rIns="91440" bIns="45720" rtlCol="0" anchor="ctr">
            <a:normAutofit/>
          </a:bodyPr>
          <a:lstStyle/>
          <a:p>
            <a:pPr algn="r">
              <a:spcAft>
                <a:spcPts val="600"/>
              </a:spcAft>
            </a:pPr>
            <a:r>
              <a:rPr lang="en-US" sz="1100" b="1" kern="1200">
                <a:solidFill>
                  <a:schemeClr val="tx1">
                    <a:alpha val="80000"/>
                  </a:schemeClr>
                </a:solidFill>
                <a:latin typeface="+mn-lt"/>
                <a:ea typeface="+mn-ea"/>
                <a:cs typeface="+mn-cs"/>
              </a:rPr>
              <a:t>Business Champions School - Eng. Amaal Aburumman</a:t>
            </a:r>
          </a:p>
        </p:txBody>
      </p:sp>
      <p:pic>
        <p:nvPicPr>
          <p:cNvPr id="2" name="Picture 1">
            <a:extLst>
              <a:ext uri="{FF2B5EF4-FFF2-40B4-BE49-F238E27FC236}">
                <a16:creationId xmlns:a16="http://schemas.microsoft.com/office/drawing/2014/main" id="{2149CEA7-7E9C-4F22-B504-528C639B69C1}"/>
              </a:ext>
            </a:extLst>
          </p:cNvPr>
          <p:cNvPicPr>
            <a:picLocks noChangeAspect="1"/>
          </p:cNvPicPr>
          <p:nvPr/>
        </p:nvPicPr>
        <p:blipFill>
          <a:blip r:embed="rId3"/>
          <a:stretch>
            <a:fillRect/>
          </a:stretch>
        </p:blipFill>
        <p:spPr>
          <a:xfrm>
            <a:off x="10940266" y="15882"/>
            <a:ext cx="1133954" cy="1012024"/>
          </a:xfrm>
          <a:prstGeom prst="rect">
            <a:avLst/>
          </a:prstGeom>
        </p:spPr>
      </p:pic>
    </p:spTree>
    <p:extLst>
      <p:ext uri="{BB962C8B-B14F-4D97-AF65-F5344CB8AC3E}">
        <p14:creationId xmlns:p14="http://schemas.microsoft.com/office/powerpoint/2010/main" val="2814798922"/>
      </p:ext>
    </p:extLst>
  </p:cSld>
  <p:clrMapOvr>
    <a:overrideClrMapping bg1="dk1" tx1="lt1" bg2="dk2" tx2="lt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F4911-10EC-4F87-B7D2-25AF5B0B617B}"/>
              </a:ext>
            </a:extLst>
          </p:cNvPr>
          <p:cNvSpPr>
            <a:spLocks noGrp="1"/>
          </p:cNvSpPr>
          <p:nvPr>
            <p:ph type="title"/>
          </p:nvPr>
        </p:nvSpPr>
        <p:spPr>
          <a:xfrm>
            <a:off x="6234330" y="803325"/>
            <a:ext cx="5314536" cy="1325563"/>
          </a:xfrm>
        </p:spPr>
        <p:txBody>
          <a:bodyPr vert="horz" lIns="91440" tIns="45720" rIns="91440" bIns="45720" rtlCol="0" anchor="ctr">
            <a:normAutofit/>
          </a:bodyPr>
          <a:lstStyle/>
          <a:p>
            <a:r>
              <a:rPr lang="en-US" dirty="0"/>
              <a:t> </a:t>
            </a:r>
            <a:endParaRPr lang="en-US" b="1" dirty="0"/>
          </a:p>
        </p:txBody>
      </p:sp>
      <p:sp>
        <p:nvSpPr>
          <p:cNvPr id="13" name="Freeform: Shape 12">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75570C87-94E7-467F-BA1D-F4D14A3B8706}"/>
              </a:ext>
            </a:extLst>
          </p:cNvPr>
          <p:cNvPicPr>
            <a:picLocks noChangeAspect="1"/>
          </p:cNvPicPr>
          <p:nvPr/>
        </p:nvPicPr>
        <p:blipFill rotWithShape="1">
          <a:blip r:embed="rId2"/>
          <a:srcRect l="3768"/>
          <a:stretch/>
        </p:blipFill>
        <p:spPr>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sp>
        <p:nvSpPr>
          <p:cNvPr id="3" name="Content Placeholder 2">
            <a:extLst>
              <a:ext uri="{FF2B5EF4-FFF2-40B4-BE49-F238E27FC236}">
                <a16:creationId xmlns:a16="http://schemas.microsoft.com/office/drawing/2014/main" id="{AF6BAF81-6D1D-4226-883F-BE8DC8C215C3}"/>
              </a:ext>
            </a:extLst>
          </p:cNvPr>
          <p:cNvSpPr>
            <a:spLocks noGrp="1"/>
          </p:cNvSpPr>
          <p:nvPr>
            <p:ph idx="4294967295"/>
          </p:nvPr>
        </p:nvSpPr>
        <p:spPr>
          <a:xfrm>
            <a:off x="5295901" y="1447201"/>
            <a:ext cx="6794500" cy="5410799"/>
          </a:xfrm>
        </p:spPr>
        <p:txBody>
          <a:bodyPr vert="horz" lIns="91440" tIns="45720" rIns="91440" bIns="45720" rtlCol="0" anchor="t">
            <a:normAutofit fontScale="92500" lnSpcReduction="20000"/>
          </a:bodyPr>
          <a:lstStyle/>
          <a:p>
            <a:pPr>
              <a:buFont typeface="Wingdings" panose="05000000000000000000" pitchFamily="2" charset="2"/>
              <a:buChar char="Ø"/>
            </a:pPr>
            <a:r>
              <a:rPr lang="en-US" sz="1400" dirty="0">
                <a:solidFill>
                  <a:schemeClr val="bg1"/>
                </a:solidFill>
              </a:rPr>
              <a:t>  </a:t>
            </a:r>
            <a:r>
              <a:rPr lang="en-US" b="0" i="0" u="none" strike="noStrike" baseline="0" dirty="0">
                <a:solidFill>
                  <a:schemeClr val="bg1"/>
                </a:solidFill>
              </a:rPr>
              <a:t> </a:t>
            </a:r>
            <a:r>
              <a:rPr lang="en-US" sz="2600" dirty="0">
                <a:solidFill>
                  <a:schemeClr val="bg1"/>
                </a:solidFill>
              </a:rPr>
              <a:t>It is useful to review the major risks facing the project during the launch meeting.</a:t>
            </a:r>
          </a:p>
          <a:p>
            <a:pPr>
              <a:buFont typeface="Wingdings" panose="05000000000000000000" pitchFamily="2" charset="2"/>
              <a:buChar char="Ø"/>
            </a:pPr>
            <a:r>
              <a:rPr lang="en-US" sz="2600" dirty="0">
                <a:solidFill>
                  <a:schemeClr val="bg1"/>
                </a:solidFill>
              </a:rPr>
              <a:t>The known risks will be those identified during </a:t>
            </a:r>
            <a:r>
              <a:rPr lang="en-US" sz="2600" b="0" i="0" u="none" strike="noStrike" baseline="0" dirty="0">
                <a:solidFill>
                  <a:schemeClr val="bg1"/>
                </a:solidFill>
              </a:rPr>
              <a:t>the project selection process. These  focus largely on the market reaction to a new process/product, the technical feasibility of an innovation, and like matters.</a:t>
            </a:r>
          </a:p>
          <a:p>
            <a:pPr>
              <a:buFont typeface="Wingdings" panose="05000000000000000000" pitchFamily="2" charset="2"/>
              <a:buChar char="Ø"/>
            </a:pPr>
            <a:r>
              <a:rPr lang="en-US" sz="2600" b="0" i="0" u="none" strike="noStrike" baseline="0" dirty="0">
                <a:solidFill>
                  <a:schemeClr val="bg1"/>
                </a:solidFill>
              </a:rPr>
              <a:t> The risk management plan for the project must be started at the launch meeting so that further risk identification can be extended to include the technology of the process/product, the project’s schedule, resource base, and a myriad of other risks facing the project but not identifiable until the project plan has begun to take form.</a:t>
            </a:r>
          </a:p>
          <a:p>
            <a:pPr>
              <a:buFont typeface="Wingdings" panose="05000000000000000000" pitchFamily="2" charset="2"/>
              <a:buChar char="Ø"/>
            </a:pPr>
            <a:r>
              <a:rPr lang="en-US" sz="2600" b="0" i="0" u="none" strike="noStrike" baseline="0" dirty="0">
                <a:solidFill>
                  <a:schemeClr val="bg1"/>
                </a:solidFill>
              </a:rPr>
              <a:t> </a:t>
            </a:r>
            <a:r>
              <a:rPr lang="en-US" sz="2600" dirty="0">
                <a:solidFill>
                  <a:schemeClr val="bg1"/>
                </a:solidFill>
              </a:rPr>
              <a:t>The </a:t>
            </a:r>
            <a:r>
              <a:rPr lang="en-US" sz="2600" b="0" i="0" u="none" strike="noStrike" baseline="0" dirty="0">
                <a:solidFill>
                  <a:schemeClr val="bg1"/>
                </a:solidFill>
              </a:rPr>
              <a:t>formulation of the project’s risk management group and the initial risk management plan that the group develops during the process of planning the project.</a:t>
            </a:r>
            <a:endParaRPr lang="en-US" sz="2600" dirty="0">
              <a:solidFill>
                <a:schemeClr val="bg1"/>
              </a:solidFill>
            </a:endParaRPr>
          </a:p>
        </p:txBody>
      </p:sp>
      <p:sp>
        <p:nvSpPr>
          <p:cNvPr id="4" name="Footer Placeholder 3">
            <a:extLst>
              <a:ext uri="{FF2B5EF4-FFF2-40B4-BE49-F238E27FC236}">
                <a16:creationId xmlns:a16="http://schemas.microsoft.com/office/drawing/2014/main" id="{139E1127-BD4F-4749-A485-99F26B6282E2}"/>
              </a:ext>
            </a:extLst>
          </p:cNvPr>
          <p:cNvSpPr>
            <a:spLocks noGrp="1"/>
          </p:cNvSpPr>
          <p:nvPr>
            <p:ph type="ftr" sz="quarter" idx="11"/>
          </p:nvPr>
        </p:nvSpPr>
        <p:spPr>
          <a:xfrm>
            <a:off x="-639234" y="6456172"/>
            <a:ext cx="4802755" cy="365760"/>
          </a:xfrm>
        </p:spPr>
        <p:txBody>
          <a:bodyPr vert="horz" lIns="91440" tIns="45720" rIns="91440" bIns="45720" rtlCol="0" anchor="ctr">
            <a:normAutofit/>
          </a:bodyPr>
          <a:lstStyle/>
          <a:p>
            <a:pPr algn="r">
              <a:spcAft>
                <a:spcPts val="600"/>
              </a:spcAft>
              <a:defRPr/>
            </a:pPr>
            <a:r>
              <a:rPr lang="en-US" sz="1100" kern="1200" dirty="0">
                <a:solidFill>
                  <a:schemeClr val="tx1">
                    <a:alpha val="80000"/>
                  </a:schemeClr>
                </a:solidFill>
                <a:latin typeface="Calibri" panose="020F0502020204030204"/>
                <a:ea typeface="+mn-ea"/>
                <a:cs typeface="+mn-cs"/>
              </a:rPr>
              <a:t>Business Champions School - Eng. </a:t>
            </a:r>
            <a:r>
              <a:rPr lang="en-US" sz="1100" kern="1200" dirty="0" err="1">
                <a:solidFill>
                  <a:schemeClr val="tx1">
                    <a:alpha val="80000"/>
                  </a:schemeClr>
                </a:solidFill>
                <a:latin typeface="Calibri" panose="020F0502020204030204"/>
                <a:ea typeface="+mn-ea"/>
                <a:cs typeface="+mn-cs"/>
              </a:rPr>
              <a:t>Amaal</a:t>
            </a:r>
            <a:r>
              <a:rPr lang="en-US" sz="1100" kern="1200" dirty="0">
                <a:solidFill>
                  <a:schemeClr val="tx1">
                    <a:alpha val="80000"/>
                  </a:schemeClr>
                </a:solidFill>
                <a:latin typeface="Calibri" panose="020F0502020204030204"/>
                <a:ea typeface="+mn-ea"/>
                <a:cs typeface="+mn-cs"/>
              </a:rPr>
              <a:t> Aburumman</a:t>
            </a:r>
          </a:p>
        </p:txBody>
      </p:sp>
      <p:pic>
        <p:nvPicPr>
          <p:cNvPr id="5" name="Picture 4">
            <a:extLst>
              <a:ext uri="{FF2B5EF4-FFF2-40B4-BE49-F238E27FC236}">
                <a16:creationId xmlns:a16="http://schemas.microsoft.com/office/drawing/2014/main" id="{970752C4-5D2C-49BD-9661-913E3C247BD2}"/>
              </a:ext>
            </a:extLst>
          </p:cNvPr>
          <p:cNvPicPr>
            <a:picLocks noChangeAspect="1"/>
          </p:cNvPicPr>
          <p:nvPr/>
        </p:nvPicPr>
        <p:blipFill>
          <a:blip r:embed="rId3"/>
          <a:stretch>
            <a:fillRect/>
          </a:stretch>
        </p:blipFill>
        <p:spPr>
          <a:xfrm>
            <a:off x="11058046" y="59129"/>
            <a:ext cx="1133954" cy="1012024"/>
          </a:xfrm>
          <a:prstGeom prst="rect">
            <a:avLst/>
          </a:prstGeom>
        </p:spPr>
      </p:pic>
      <p:sp>
        <p:nvSpPr>
          <p:cNvPr id="7" name="TextBox 6">
            <a:extLst>
              <a:ext uri="{FF2B5EF4-FFF2-40B4-BE49-F238E27FC236}">
                <a16:creationId xmlns:a16="http://schemas.microsoft.com/office/drawing/2014/main" id="{3341472C-FCA4-463F-9FE5-3E0EFC1D7B47}"/>
              </a:ext>
            </a:extLst>
          </p:cNvPr>
          <p:cNvSpPr txBox="1"/>
          <p:nvPr/>
        </p:nvSpPr>
        <p:spPr>
          <a:xfrm>
            <a:off x="4940300" y="-40841"/>
            <a:ext cx="6324599" cy="1388072"/>
          </a:xfrm>
          <a:prstGeom prst="rect">
            <a:avLst/>
          </a:prstGeom>
          <a:noFill/>
        </p:spPr>
        <p:txBody>
          <a:bodyPr wrap="square">
            <a:sp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libri Light" panose="020F0302020204030204"/>
                <a:ea typeface="+mn-ea"/>
                <a:cs typeface="+mn-cs"/>
              </a:rPr>
              <a:t>The project launch meeting</a:t>
            </a:r>
          </a:p>
          <a:p>
            <a:pPr marL="0" marR="0" lvl="0" indent="0" algn="l" defTabSz="914400" rtl="0" eaLnBrk="1" fontAlgn="auto" latinLnBrk="0" hangingPunct="1">
              <a:lnSpc>
                <a:spcPct val="90000"/>
              </a:lnSpc>
              <a:spcBef>
                <a:spcPct val="0"/>
              </a:spcBef>
              <a:spcAft>
                <a:spcPts val="600"/>
              </a:spcAft>
              <a:buClrTx/>
              <a:buSzTx/>
              <a:buFontTx/>
              <a:buNone/>
              <a:tabLst/>
              <a:defRPr/>
            </a:pPr>
            <a:r>
              <a:rPr lang="en-US" sz="4400" b="1" u="sng" dirty="0">
                <a:solidFill>
                  <a:prstClr val="black"/>
                </a:solidFill>
                <a:latin typeface="Calibri Light" panose="020F0302020204030204"/>
              </a:rPr>
              <a:t>3. Major risks</a:t>
            </a:r>
            <a:endParaRPr kumimoji="0" lang="en-US" sz="4400" b="0" i="0" u="sng" strike="noStrike" kern="1200" cap="none" spc="0" normalizeH="0" baseline="0" noProof="0" dirty="0">
              <a:ln>
                <a:noFill/>
              </a:ln>
              <a:solidFill>
                <a:prstClr val="black"/>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2306021435"/>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3D6BDD9C-D0E9-44AE-A53B-5E184F07AF87}"/>
              </a:ext>
            </a:extLst>
          </p:cNvPr>
          <p:cNvSpPr txBox="1"/>
          <p:nvPr/>
        </p:nvSpPr>
        <p:spPr>
          <a:xfrm>
            <a:off x="225553" y="-128653"/>
            <a:ext cx="10052304" cy="131761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dirty="0">
                <a:solidFill>
                  <a:prstClr val="black"/>
                </a:solidFill>
                <a:latin typeface="Calibri Light" panose="020F0302020204030204"/>
              </a:rPr>
              <a:t>Expectations for the project launch meeting</a:t>
            </a:r>
          </a:p>
        </p:txBody>
      </p:sp>
      <p:sp>
        <p:nvSpPr>
          <p:cNvPr id="2" name="Footer Placeholder 1">
            <a:extLst>
              <a:ext uri="{FF2B5EF4-FFF2-40B4-BE49-F238E27FC236}">
                <a16:creationId xmlns:a16="http://schemas.microsoft.com/office/drawing/2014/main" id="{01B555F0-1C8B-4103-ACCD-BC7046EFD7F9}"/>
              </a:ext>
            </a:extLst>
          </p:cNvPr>
          <p:cNvSpPr>
            <a:spLocks noGrp="1"/>
          </p:cNvSpPr>
          <p:nvPr>
            <p:ph type="ftr" sz="quarter" idx="11"/>
          </p:nvPr>
        </p:nvSpPr>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sp>
        <p:nvSpPr>
          <p:cNvPr id="10" name="Content Placeholder 9">
            <a:extLst>
              <a:ext uri="{FF2B5EF4-FFF2-40B4-BE49-F238E27FC236}">
                <a16:creationId xmlns:a16="http://schemas.microsoft.com/office/drawing/2014/main" id="{3F8E6D1F-778F-4895-AAC0-43E208350361}"/>
              </a:ext>
            </a:extLst>
          </p:cNvPr>
          <p:cNvSpPr>
            <a:spLocks noGrp="1"/>
          </p:cNvSpPr>
          <p:nvPr>
            <p:ph idx="4294967295"/>
          </p:nvPr>
        </p:nvSpPr>
        <p:spPr>
          <a:xfrm>
            <a:off x="0" y="1072896"/>
            <a:ext cx="11734800" cy="5283453"/>
          </a:xfrm>
        </p:spPr>
        <p:txBody>
          <a:bodyPr vert="horz" lIns="91440" tIns="45720" rIns="91440" bIns="45720" rtlCol="0">
            <a:noAutofit/>
          </a:bodyPr>
          <a:lstStyle/>
          <a:p>
            <a:pPr marL="0" indent="0" algn="l">
              <a:buNone/>
            </a:pPr>
            <a:r>
              <a:rPr lang="en-US" sz="2400" b="0" i="0" u="none" strike="noStrike" baseline="0" dirty="0">
                <a:latin typeface="Times New Roman" panose="02020603050405020304" pitchFamily="18" charset="0"/>
              </a:rPr>
              <a:t>It is important not to allow plans, schedules, and budgets to go beyond the most aggregated level.</a:t>
            </a:r>
          </a:p>
          <a:p>
            <a:pPr marL="0" indent="0" algn="l">
              <a:buNone/>
            </a:pPr>
            <a:r>
              <a:rPr lang="en-US" sz="2400" b="0" i="0" u="none" strike="noStrike" baseline="0" dirty="0">
                <a:latin typeface="Times New Roman" panose="02020603050405020304" pitchFamily="18" charset="0"/>
              </a:rPr>
              <a:t>Whatever the process, the outcome must be that: </a:t>
            </a:r>
          </a:p>
          <a:p>
            <a:pPr marL="514350" indent="-514350" algn="l">
              <a:buAutoNum type="arabicParenBoth"/>
            </a:pPr>
            <a:r>
              <a:rPr lang="en-US" sz="2400" dirty="0">
                <a:latin typeface="Times New Roman" panose="02020603050405020304" pitchFamily="18" charset="0"/>
              </a:rPr>
              <a:t>T</a:t>
            </a:r>
            <a:r>
              <a:rPr lang="en-US" sz="2400" b="0" i="0" u="none" strike="noStrike" baseline="0" dirty="0">
                <a:latin typeface="Times New Roman" panose="02020603050405020304" pitchFamily="18" charset="0"/>
              </a:rPr>
              <a:t>echnical scope is established.</a:t>
            </a:r>
          </a:p>
          <a:p>
            <a:pPr marL="0" indent="0" algn="l">
              <a:buNone/>
            </a:pPr>
            <a:r>
              <a:rPr lang="en-US" sz="2400" b="0" i="0" u="none" strike="noStrike" baseline="0" dirty="0">
                <a:latin typeface="Times New Roman" panose="02020603050405020304" pitchFamily="18" charset="0"/>
              </a:rPr>
              <a:t>(2) Basic areas of performance responsibility are accepted by the participants</a:t>
            </a:r>
            <a:r>
              <a:rPr lang="en-US" sz="2400" dirty="0">
                <a:latin typeface="Times New Roman" panose="02020603050405020304" pitchFamily="18" charset="0"/>
              </a:rPr>
              <a:t>.</a:t>
            </a:r>
            <a:endParaRPr lang="en-US" sz="2400" b="0" i="0" u="none" strike="noStrike" baseline="0" dirty="0">
              <a:latin typeface="Times New Roman" panose="02020603050405020304" pitchFamily="18" charset="0"/>
            </a:endParaRPr>
          </a:p>
          <a:p>
            <a:pPr marL="0" indent="0" algn="l">
              <a:buNone/>
            </a:pPr>
            <a:r>
              <a:rPr lang="en-US" sz="2400" b="0" i="0" u="none" strike="noStrike" baseline="0" dirty="0">
                <a:latin typeface="Times New Roman" panose="02020603050405020304" pitchFamily="18" charset="0"/>
              </a:rPr>
              <a:t>(3) Any tentative delivery dates or budgets set by the parent organization are clearly noted</a:t>
            </a:r>
            <a:r>
              <a:rPr lang="en-US" sz="2400" dirty="0">
                <a:latin typeface="Times New Roman" panose="02020603050405020304" pitchFamily="18" charset="0"/>
              </a:rPr>
              <a:t>.</a:t>
            </a:r>
            <a:endParaRPr lang="en-US" sz="2400" b="0" i="0" u="none" strike="noStrike" baseline="0" dirty="0">
              <a:latin typeface="Times New Roman" panose="02020603050405020304" pitchFamily="18" charset="0"/>
            </a:endParaRPr>
          </a:p>
          <a:p>
            <a:pPr marL="0" indent="0" algn="l">
              <a:buNone/>
            </a:pPr>
            <a:r>
              <a:rPr lang="en-US" sz="2400" b="0" i="0" u="none" strike="noStrike" baseline="0" dirty="0">
                <a:latin typeface="Times New Roman" panose="02020603050405020304" pitchFamily="18" charset="0"/>
              </a:rPr>
              <a:t>(4) a risk management group is created. </a:t>
            </a:r>
          </a:p>
          <a:p>
            <a:pPr marL="0" indent="0" algn="l">
              <a:buNone/>
            </a:pPr>
            <a:r>
              <a:rPr lang="en-US" sz="2400" b="0" i="0" u="none" strike="noStrike" baseline="0" dirty="0">
                <a:latin typeface="Times New Roman" panose="02020603050405020304" pitchFamily="18" charset="0"/>
              </a:rPr>
              <a:t>(5) Each individual/unit accepting responsibility for a portion of the project should agree to deliver, by the next project meeting</a:t>
            </a:r>
            <a:r>
              <a:rPr lang="en-US" sz="2400" dirty="0">
                <a:latin typeface="Times New Roman" panose="02020603050405020304" pitchFamily="18" charset="0"/>
              </a:rPr>
              <a:t>.</a:t>
            </a:r>
            <a:endParaRPr lang="en-US" sz="2400" dirty="0"/>
          </a:p>
        </p:txBody>
      </p:sp>
      <p:pic>
        <p:nvPicPr>
          <p:cNvPr id="4" name="Picture 3">
            <a:extLst>
              <a:ext uri="{FF2B5EF4-FFF2-40B4-BE49-F238E27FC236}">
                <a16:creationId xmlns:a16="http://schemas.microsoft.com/office/drawing/2014/main" id="{E9600BC8-81F2-449C-BD48-DC1D12CFAB99}"/>
              </a:ext>
            </a:extLst>
          </p:cNvPr>
          <p:cNvPicPr>
            <a:picLocks noChangeAspect="1"/>
          </p:cNvPicPr>
          <p:nvPr/>
        </p:nvPicPr>
        <p:blipFill>
          <a:blip r:embed="rId2"/>
          <a:stretch>
            <a:fillRect/>
          </a:stretch>
        </p:blipFill>
        <p:spPr>
          <a:xfrm>
            <a:off x="11058046" y="162966"/>
            <a:ext cx="1133954" cy="1012024"/>
          </a:xfrm>
          <a:prstGeom prst="rect">
            <a:avLst/>
          </a:prstGeom>
        </p:spPr>
      </p:pic>
    </p:spTree>
    <p:extLst>
      <p:ext uri="{BB962C8B-B14F-4D97-AF65-F5344CB8AC3E}">
        <p14:creationId xmlns:p14="http://schemas.microsoft.com/office/powerpoint/2010/main" val="2755962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ED017476-E32C-4FBE-8713-A8F8C4EB864A}"/>
              </a:ext>
            </a:extLst>
          </p:cNvPr>
          <p:cNvSpPr txBox="1"/>
          <p:nvPr/>
        </p:nvSpPr>
        <p:spPr>
          <a:xfrm>
            <a:off x="111607" y="2413"/>
            <a:ext cx="10275103" cy="162232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b="1" kern="1200" dirty="0">
                <a:solidFill>
                  <a:schemeClr val="tx1"/>
                </a:solidFill>
                <a:latin typeface="+mj-lt"/>
                <a:ea typeface="+mj-ea"/>
                <a:cs typeface="+mj-cs"/>
              </a:rPr>
              <a:t> </a:t>
            </a:r>
            <a:r>
              <a:rPr lang="en-US" sz="4400" b="1" dirty="0">
                <a:latin typeface="+mj-lt"/>
                <a:ea typeface="+mj-ea"/>
                <a:cs typeface="+mj-cs"/>
              </a:rPr>
              <a:t>If the project is to deliver a product/service to an outside clients?</a:t>
            </a:r>
          </a:p>
        </p:txBody>
      </p:sp>
      <p:sp>
        <p:nvSpPr>
          <p:cNvPr id="2" name="Footer Placeholder 1">
            <a:extLst>
              <a:ext uri="{FF2B5EF4-FFF2-40B4-BE49-F238E27FC236}">
                <a16:creationId xmlns:a16="http://schemas.microsoft.com/office/drawing/2014/main" id="{267F6507-9152-43B4-AA18-9783338750C1}"/>
              </a:ext>
            </a:extLst>
          </p:cNvPr>
          <p:cNvSpPr>
            <a:spLocks noGrp="1"/>
          </p:cNvSpPr>
          <p:nvPr>
            <p:ph type="ftr" sz="quarter" idx="11"/>
          </p:nvPr>
        </p:nvSpPr>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sp>
        <p:nvSpPr>
          <p:cNvPr id="3" name="Content Placeholder 2">
            <a:extLst>
              <a:ext uri="{FF2B5EF4-FFF2-40B4-BE49-F238E27FC236}">
                <a16:creationId xmlns:a16="http://schemas.microsoft.com/office/drawing/2014/main" id="{6B1CE33E-78D9-4B47-9423-CAAD3FF646EF}"/>
              </a:ext>
            </a:extLst>
          </p:cNvPr>
          <p:cNvSpPr>
            <a:spLocks noGrp="1"/>
          </p:cNvSpPr>
          <p:nvPr>
            <p:ph idx="4294967295"/>
          </p:nvPr>
        </p:nvSpPr>
        <p:spPr>
          <a:xfrm>
            <a:off x="377952" y="1624734"/>
            <a:ext cx="11436096" cy="4014638"/>
          </a:xfrm>
        </p:spPr>
        <p:txBody>
          <a:bodyPr vert="horz" lIns="91440" tIns="45720" rIns="91440" bIns="45720" rtlCol="0">
            <a:noAutofit/>
          </a:bodyPr>
          <a:lstStyle/>
          <a:p>
            <a:pPr algn="just">
              <a:buFont typeface="Wingdings" panose="05000000000000000000" pitchFamily="2" charset="2"/>
              <a:buChar char="Ø"/>
            </a:pPr>
            <a:r>
              <a:rPr lang="en-US" b="0" i="0" u="none" strike="noStrike" baseline="0" dirty="0"/>
              <a:t>When the project is to deliver a product/service to an outside client, the fundamental planning process is unchanged except for the fact that the project’s scope cannot be altered without the client’s permission.</a:t>
            </a:r>
          </a:p>
          <a:p>
            <a:pPr algn="just">
              <a:buFont typeface="Wingdings" panose="05000000000000000000" pitchFamily="2" charset="2"/>
              <a:buChar char="Ø"/>
            </a:pPr>
            <a:r>
              <a:rPr lang="en-US" b="0" i="0" u="none" strike="noStrike" baseline="0" dirty="0"/>
              <a:t> A common “planning” problem in these cases is that marketing has promised deliverables that engineering may not know how to produce on a schedule that manufacturing may be unable to meet.</a:t>
            </a:r>
          </a:p>
          <a:p>
            <a:pPr algn="just">
              <a:buFont typeface="Wingdings" panose="05000000000000000000" pitchFamily="2" charset="2"/>
              <a:buChar char="Ø"/>
            </a:pPr>
            <a:r>
              <a:rPr lang="en-US" b="0" i="0" u="none" strike="noStrike" baseline="0" dirty="0"/>
              <a:t> This sort of problem usually results when the various functional areas are not involved in the planning process at the time the original proposal is made to the potential client. </a:t>
            </a:r>
            <a:r>
              <a:rPr lang="en-US" b="1" i="0" u="sng" strike="noStrike" baseline="0" dirty="0">
                <a:solidFill>
                  <a:srgbClr val="FF0000"/>
                </a:solidFill>
              </a:rPr>
              <a:t>We cannot ignore the importance of a carefully determined set of deliverables, accepted by both project team and client.</a:t>
            </a:r>
            <a:endParaRPr lang="en-US" b="1" u="sng" dirty="0">
              <a:solidFill>
                <a:srgbClr val="FF0000"/>
              </a:solidFill>
            </a:endParaRPr>
          </a:p>
        </p:txBody>
      </p:sp>
      <p:pic>
        <p:nvPicPr>
          <p:cNvPr id="9" name="Picture 8">
            <a:extLst>
              <a:ext uri="{FF2B5EF4-FFF2-40B4-BE49-F238E27FC236}">
                <a16:creationId xmlns:a16="http://schemas.microsoft.com/office/drawing/2014/main" id="{7252B293-19B8-4E6A-870E-E5142B902CD9}"/>
              </a:ext>
            </a:extLst>
          </p:cNvPr>
          <p:cNvPicPr>
            <a:picLocks noChangeAspect="1"/>
          </p:cNvPicPr>
          <p:nvPr/>
        </p:nvPicPr>
        <p:blipFill>
          <a:blip r:embed="rId2"/>
          <a:stretch>
            <a:fillRect/>
          </a:stretch>
        </p:blipFill>
        <p:spPr>
          <a:xfrm>
            <a:off x="10998058" y="162966"/>
            <a:ext cx="1133954" cy="1012024"/>
          </a:xfrm>
          <a:prstGeom prst="rect">
            <a:avLst/>
          </a:prstGeom>
        </p:spPr>
      </p:pic>
    </p:spTree>
    <p:extLst>
      <p:ext uri="{BB962C8B-B14F-4D97-AF65-F5344CB8AC3E}">
        <p14:creationId xmlns:p14="http://schemas.microsoft.com/office/powerpoint/2010/main" val="12673456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lumMod val="50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9C5977E2-F6A8-405E-BEBE-FCDF84BF7CC0}"/>
              </a:ext>
            </a:extLst>
          </p:cNvPr>
          <p:cNvSpPr txBox="1"/>
          <p:nvPr/>
        </p:nvSpPr>
        <p:spPr>
          <a:xfrm>
            <a:off x="5341272" y="-2008"/>
            <a:ext cx="5314536"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700" b="1" dirty="0">
                <a:solidFill>
                  <a:schemeClr val="bg1"/>
                </a:solidFill>
                <a:latin typeface="+mj-lt"/>
                <a:ea typeface="+mj-ea"/>
                <a:cs typeface="+mj-cs"/>
              </a:rPr>
              <a:t>What is a Project Charter in Project Management?</a:t>
            </a:r>
          </a:p>
        </p:txBody>
      </p:sp>
      <p:sp>
        <p:nvSpPr>
          <p:cNvPr id="13" name="Freeform: Shape 12">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1401EBAB-734D-49F7-97DF-FC820A5A57A7}"/>
              </a:ext>
            </a:extLst>
          </p:cNvPr>
          <p:cNvPicPr>
            <a:picLocks noChangeAspect="1"/>
          </p:cNvPicPr>
          <p:nvPr/>
        </p:nvPicPr>
        <p:blipFill rotWithShape="1">
          <a:blip r:embed="rId2"/>
          <a:srcRect l="2070" r="1698"/>
          <a:stretch/>
        </p:blipFill>
        <p:spPr>
          <a:xfrm>
            <a:off x="2" y="-2"/>
            <a:ext cx="5441859" cy="5654940"/>
          </a:xfrm>
          <a:custGeom>
            <a:avLst/>
            <a:gdLst/>
            <a:ahLst/>
            <a:cxnLst/>
            <a:rect l="l" t="t" r="r" b="b"/>
            <a:pathLst>
              <a:path w="5441859" h="5654940">
                <a:moveTo>
                  <a:pt x="0" y="0"/>
                </a:moveTo>
                <a:lnTo>
                  <a:pt x="4400491" y="0"/>
                </a:lnTo>
                <a:lnTo>
                  <a:pt x="4484766" y="76595"/>
                </a:lnTo>
                <a:cubicBezTo>
                  <a:pt x="5076107" y="667936"/>
                  <a:pt x="5441859" y="1484866"/>
                  <a:pt x="5441859" y="2387221"/>
                </a:cubicBezTo>
                <a:cubicBezTo>
                  <a:pt x="5441859" y="4191932"/>
                  <a:pt x="3978851" y="5654940"/>
                  <a:pt x="2174140" y="5654940"/>
                </a:cubicBezTo>
                <a:cubicBezTo>
                  <a:pt x="1412778" y="5654940"/>
                  <a:pt x="712231" y="5394557"/>
                  <a:pt x="156693" y="4957981"/>
                </a:cubicBezTo>
                <a:lnTo>
                  <a:pt x="0" y="4820612"/>
                </a:lnTo>
                <a:close/>
              </a:path>
            </a:pathLst>
          </a:custGeom>
        </p:spPr>
      </p:pic>
      <p:sp>
        <p:nvSpPr>
          <p:cNvPr id="4" name="TextBox 3">
            <a:extLst>
              <a:ext uri="{FF2B5EF4-FFF2-40B4-BE49-F238E27FC236}">
                <a16:creationId xmlns:a16="http://schemas.microsoft.com/office/drawing/2014/main" id="{643F7D33-9169-4022-A44F-F3B0C8B44E24}"/>
              </a:ext>
            </a:extLst>
          </p:cNvPr>
          <p:cNvSpPr txBox="1"/>
          <p:nvPr/>
        </p:nvSpPr>
        <p:spPr>
          <a:xfrm>
            <a:off x="5525539" y="1157196"/>
            <a:ext cx="6582778" cy="2495562"/>
          </a:xfrm>
          <a:prstGeom prst="rect">
            <a:avLst/>
          </a:prstGeom>
        </p:spPr>
        <p:txBody>
          <a:bodyPr vert="horz" lIns="91440" tIns="45720" rIns="91440" bIns="45720" rtlCol="0" anchor="t">
            <a:normAutofit/>
          </a:bodyPr>
          <a:lstStyle/>
          <a:p>
            <a:pPr marL="114300" indent="-342900" algn="just">
              <a:lnSpc>
                <a:spcPct val="90000"/>
              </a:lnSpc>
              <a:spcAft>
                <a:spcPts val="600"/>
              </a:spcAft>
              <a:buFont typeface="Wingdings" panose="05000000000000000000" pitchFamily="2" charset="2"/>
              <a:buChar char="Ø"/>
            </a:pPr>
            <a:r>
              <a:rPr lang="en-US" sz="2400" dirty="0">
                <a:solidFill>
                  <a:schemeClr val="bg1"/>
                </a:solidFill>
              </a:rPr>
              <a:t>A project charter is a formal, typically short document that describes your project in its entirety — including what the objectives are, how it will be carried out, and who the stakeholders are. It is a crucial ingredient in planning out the project because it is used throughout the project lifecycle.</a:t>
            </a:r>
          </a:p>
        </p:txBody>
      </p:sp>
      <p:sp>
        <p:nvSpPr>
          <p:cNvPr id="2" name="Footer Placeholder 1">
            <a:extLst>
              <a:ext uri="{FF2B5EF4-FFF2-40B4-BE49-F238E27FC236}">
                <a16:creationId xmlns:a16="http://schemas.microsoft.com/office/drawing/2014/main" id="{B0A632C4-660A-4550-945A-42D0647153EE}"/>
              </a:ext>
            </a:extLst>
          </p:cNvPr>
          <p:cNvSpPr>
            <a:spLocks noGrp="1"/>
          </p:cNvSpPr>
          <p:nvPr>
            <p:ph type="ftr" sz="quarter" idx="11"/>
          </p:nvPr>
        </p:nvSpPr>
        <p:spPr>
          <a:xfrm>
            <a:off x="-905934" y="6340950"/>
            <a:ext cx="4802755" cy="365760"/>
          </a:xfrm>
        </p:spPr>
        <p:txBody>
          <a:bodyPr vert="horz" lIns="91440" tIns="45720" rIns="91440" bIns="45720" rtlCol="0" anchor="ctr">
            <a:normAutofit/>
          </a:bodyPr>
          <a:lstStyle/>
          <a:p>
            <a:pPr algn="r">
              <a:spcAft>
                <a:spcPts val="600"/>
              </a:spcAft>
              <a:defRPr/>
            </a:pPr>
            <a:r>
              <a:rPr lang="en-US" sz="1100" kern="1200" dirty="0">
                <a:solidFill>
                  <a:schemeClr val="tx1">
                    <a:alpha val="80000"/>
                  </a:schemeClr>
                </a:solidFill>
                <a:latin typeface="Calibri" panose="020F0502020204030204"/>
                <a:ea typeface="+mn-ea"/>
                <a:cs typeface="+mn-cs"/>
              </a:rPr>
              <a:t>Business Champions School - Eng. </a:t>
            </a:r>
            <a:r>
              <a:rPr lang="en-US" sz="1100" kern="1200" dirty="0" err="1">
                <a:solidFill>
                  <a:schemeClr val="tx1">
                    <a:alpha val="80000"/>
                  </a:schemeClr>
                </a:solidFill>
                <a:latin typeface="Calibri" panose="020F0502020204030204"/>
                <a:ea typeface="+mn-ea"/>
                <a:cs typeface="+mn-cs"/>
              </a:rPr>
              <a:t>Amaal</a:t>
            </a:r>
            <a:r>
              <a:rPr lang="en-US" sz="1100" kern="1200" dirty="0">
                <a:solidFill>
                  <a:schemeClr val="tx1">
                    <a:alpha val="80000"/>
                  </a:schemeClr>
                </a:solidFill>
                <a:latin typeface="Calibri" panose="020F0502020204030204"/>
                <a:ea typeface="+mn-ea"/>
                <a:cs typeface="+mn-cs"/>
              </a:rPr>
              <a:t> Aburumman</a:t>
            </a:r>
          </a:p>
        </p:txBody>
      </p:sp>
      <p:sp>
        <p:nvSpPr>
          <p:cNvPr id="6" name="TextBox 5">
            <a:extLst>
              <a:ext uri="{FF2B5EF4-FFF2-40B4-BE49-F238E27FC236}">
                <a16:creationId xmlns:a16="http://schemas.microsoft.com/office/drawing/2014/main" id="{0079012C-6833-4409-8150-CC8B0AAD56B2}"/>
              </a:ext>
            </a:extLst>
          </p:cNvPr>
          <p:cNvSpPr txBox="1"/>
          <p:nvPr/>
        </p:nvSpPr>
        <p:spPr>
          <a:xfrm>
            <a:off x="5238660" y="3746372"/>
            <a:ext cx="6750137" cy="3046988"/>
          </a:xfrm>
          <a:prstGeom prst="rect">
            <a:avLst/>
          </a:prstGeom>
          <a:noFill/>
        </p:spPr>
        <p:txBody>
          <a:bodyPr wrap="square">
            <a:spAutoFit/>
          </a:bodyPr>
          <a:lstStyle/>
          <a:p>
            <a:pPr marL="342900" indent="-342900" algn="justLow">
              <a:spcAft>
                <a:spcPts val="600"/>
              </a:spcAft>
              <a:buFont typeface="Wingdings" panose="05000000000000000000" pitchFamily="2" charset="2"/>
              <a:buChar char="Ø"/>
            </a:pPr>
            <a:r>
              <a:rPr lang="en-US" sz="2400" dirty="0">
                <a:solidFill>
                  <a:schemeClr val="bg1"/>
                </a:solidFill>
              </a:rPr>
              <a:t>The PMBOK® Guide, defines a project charter as “a document issued by the project initiator or sponsor that formally authorizes the existence of a project and provides the project manager with the authority to apply organizational resources to project activities</a:t>
            </a:r>
            <a:r>
              <a:rPr lang="en-US" sz="2400" b="1" i="1" u="sng" dirty="0">
                <a:solidFill>
                  <a:srgbClr val="FF0000"/>
                </a:solidFill>
              </a:rPr>
              <a:t>. The key word in this definition is “authority</a:t>
            </a:r>
            <a:r>
              <a:rPr lang="en-US" sz="2400" dirty="0">
                <a:solidFill>
                  <a:schemeClr val="bg1"/>
                </a:solidFill>
              </a:rPr>
              <a:t>.” It authorizes both the project and the project manager.</a:t>
            </a:r>
          </a:p>
        </p:txBody>
      </p:sp>
      <p:pic>
        <p:nvPicPr>
          <p:cNvPr id="3" name="Picture 2">
            <a:extLst>
              <a:ext uri="{FF2B5EF4-FFF2-40B4-BE49-F238E27FC236}">
                <a16:creationId xmlns:a16="http://schemas.microsoft.com/office/drawing/2014/main" id="{AB52703E-768F-4F91-A582-7BCC22AD4D3D}"/>
              </a:ext>
            </a:extLst>
          </p:cNvPr>
          <p:cNvPicPr>
            <a:picLocks noChangeAspect="1"/>
          </p:cNvPicPr>
          <p:nvPr/>
        </p:nvPicPr>
        <p:blipFill>
          <a:blip r:embed="rId3"/>
          <a:stretch>
            <a:fillRect/>
          </a:stretch>
        </p:blipFill>
        <p:spPr>
          <a:xfrm>
            <a:off x="10950490" y="0"/>
            <a:ext cx="1133954" cy="1012024"/>
          </a:xfrm>
          <a:prstGeom prst="rect">
            <a:avLst/>
          </a:prstGeom>
        </p:spPr>
      </p:pic>
    </p:spTree>
    <p:extLst>
      <p:ext uri="{BB962C8B-B14F-4D97-AF65-F5344CB8AC3E}">
        <p14:creationId xmlns:p14="http://schemas.microsoft.com/office/powerpoint/2010/main" val="1428203334"/>
      </p:ext>
    </p:extLst>
  </p:cSld>
  <p:clrMapOvr>
    <a:overrideClrMapping bg1="dk1" tx1="lt1" bg2="dk2" tx2="lt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oter Placeholder 1">
            <a:extLst>
              <a:ext uri="{FF2B5EF4-FFF2-40B4-BE49-F238E27FC236}">
                <a16:creationId xmlns:a16="http://schemas.microsoft.com/office/drawing/2014/main" id="{A87B4214-0B01-4022-A698-914ADC286C97}"/>
              </a:ext>
            </a:extLst>
          </p:cNvPr>
          <p:cNvSpPr>
            <a:spLocks noGrp="1"/>
          </p:cNvSpPr>
          <p:nvPr>
            <p:ph type="ftr" sz="quarter" idx="11"/>
          </p:nvPr>
        </p:nvSpPr>
        <p:spPr/>
        <p:txBody>
          <a:bodyPr/>
          <a:lstStyle/>
          <a:p>
            <a:r>
              <a:rPr lang="en-US" b="1">
                <a:solidFill>
                  <a:srgbClr val="53728A"/>
                </a:solidFill>
              </a:rPr>
              <a:t>Business Champions School - Eng. Amaal Aburumman</a:t>
            </a:r>
            <a:endParaRPr lang="en-US" dirty="0"/>
          </a:p>
        </p:txBody>
      </p:sp>
      <p:pic>
        <p:nvPicPr>
          <p:cNvPr id="3" name="Picture 2">
            <a:extLst>
              <a:ext uri="{FF2B5EF4-FFF2-40B4-BE49-F238E27FC236}">
                <a16:creationId xmlns:a16="http://schemas.microsoft.com/office/drawing/2014/main" id="{B0EFCB58-0004-41D0-8880-846D4292A868}"/>
              </a:ext>
            </a:extLst>
          </p:cNvPr>
          <p:cNvPicPr>
            <a:picLocks noChangeAspect="1"/>
          </p:cNvPicPr>
          <p:nvPr/>
        </p:nvPicPr>
        <p:blipFill>
          <a:blip r:embed="rId2"/>
          <a:stretch>
            <a:fillRect/>
          </a:stretch>
        </p:blipFill>
        <p:spPr>
          <a:xfrm>
            <a:off x="11058046" y="0"/>
            <a:ext cx="1133954" cy="1012024"/>
          </a:xfrm>
          <a:prstGeom prst="rect">
            <a:avLst/>
          </a:prstGeom>
        </p:spPr>
      </p:pic>
      <p:sp>
        <p:nvSpPr>
          <p:cNvPr id="5" name="TextBox 4">
            <a:extLst>
              <a:ext uri="{FF2B5EF4-FFF2-40B4-BE49-F238E27FC236}">
                <a16:creationId xmlns:a16="http://schemas.microsoft.com/office/drawing/2014/main" id="{14588567-3922-41B8-B7BD-511D628D850C}"/>
              </a:ext>
            </a:extLst>
          </p:cNvPr>
          <p:cNvSpPr txBox="1"/>
          <p:nvPr/>
        </p:nvSpPr>
        <p:spPr>
          <a:xfrm>
            <a:off x="73250" y="174243"/>
            <a:ext cx="6096000" cy="769441"/>
          </a:xfrm>
          <a:prstGeom prst="rect">
            <a:avLst/>
          </a:prstGeom>
          <a:noFill/>
        </p:spPr>
        <p:txBody>
          <a:bodyPr wrap="square">
            <a:spAutoFit/>
          </a:bodyPr>
          <a:lstStyle/>
          <a:p>
            <a:r>
              <a:rPr lang="en-US" sz="4400" b="1" dirty="0"/>
              <a:t>Project Charter Elements</a:t>
            </a:r>
          </a:p>
        </p:txBody>
      </p:sp>
      <p:sp>
        <p:nvSpPr>
          <p:cNvPr id="7" name="TextBox 6">
            <a:extLst>
              <a:ext uri="{FF2B5EF4-FFF2-40B4-BE49-F238E27FC236}">
                <a16:creationId xmlns:a16="http://schemas.microsoft.com/office/drawing/2014/main" id="{7C181CED-38C8-4D06-AADF-B07F2ACFD10E}"/>
              </a:ext>
            </a:extLst>
          </p:cNvPr>
          <p:cNvSpPr txBox="1"/>
          <p:nvPr/>
        </p:nvSpPr>
        <p:spPr>
          <a:xfrm>
            <a:off x="0" y="889038"/>
            <a:ext cx="11728704" cy="954107"/>
          </a:xfrm>
          <a:prstGeom prst="rect">
            <a:avLst/>
          </a:prstGeom>
          <a:noFill/>
        </p:spPr>
        <p:txBody>
          <a:bodyPr wrap="square">
            <a:spAutoFit/>
          </a:bodyPr>
          <a:lstStyle/>
          <a:p>
            <a:r>
              <a:rPr lang="en-US" sz="2800" dirty="0"/>
              <a:t>The process of developing the project charter varies from organization to organization, but any project charter must contain the following elements:</a:t>
            </a:r>
          </a:p>
        </p:txBody>
      </p:sp>
      <p:sp>
        <p:nvSpPr>
          <p:cNvPr id="9" name="TextBox 8">
            <a:extLst>
              <a:ext uri="{FF2B5EF4-FFF2-40B4-BE49-F238E27FC236}">
                <a16:creationId xmlns:a16="http://schemas.microsoft.com/office/drawing/2014/main" id="{655C33E7-54A5-4F42-871B-2465D833BC5E}"/>
              </a:ext>
            </a:extLst>
          </p:cNvPr>
          <p:cNvSpPr txBox="1"/>
          <p:nvPr/>
        </p:nvSpPr>
        <p:spPr>
          <a:xfrm>
            <a:off x="195072" y="1981988"/>
            <a:ext cx="6120384" cy="523220"/>
          </a:xfrm>
          <a:prstGeom prst="rect">
            <a:avLst/>
          </a:prstGeom>
          <a:noFill/>
        </p:spPr>
        <p:txBody>
          <a:bodyPr wrap="square">
            <a:spAutoFit/>
          </a:bodyPr>
          <a:lstStyle/>
          <a:p>
            <a:r>
              <a:rPr lang="en-US" sz="2800" dirty="0"/>
              <a:t>1. Overview </a:t>
            </a:r>
          </a:p>
        </p:txBody>
      </p:sp>
      <p:sp>
        <p:nvSpPr>
          <p:cNvPr id="11" name="TextBox 10">
            <a:extLst>
              <a:ext uri="{FF2B5EF4-FFF2-40B4-BE49-F238E27FC236}">
                <a16:creationId xmlns:a16="http://schemas.microsoft.com/office/drawing/2014/main" id="{080FBAA7-B201-4F2F-BDFB-3722FF2201BA}"/>
              </a:ext>
            </a:extLst>
          </p:cNvPr>
          <p:cNvSpPr txBox="1"/>
          <p:nvPr/>
        </p:nvSpPr>
        <p:spPr>
          <a:xfrm>
            <a:off x="195072" y="2502563"/>
            <a:ext cx="6120384" cy="523220"/>
          </a:xfrm>
          <a:prstGeom prst="rect">
            <a:avLst/>
          </a:prstGeom>
          <a:noFill/>
        </p:spPr>
        <p:txBody>
          <a:bodyPr wrap="square">
            <a:spAutoFit/>
          </a:bodyPr>
          <a:lstStyle/>
          <a:p>
            <a:r>
              <a:rPr lang="en-US" sz="2800" dirty="0"/>
              <a:t>2. Objectives or Scope</a:t>
            </a:r>
          </a:p>
        </p:txBody>
      </p:sp>
      <p:sp>
        <p:nvSpPr>
          <p:cNvPr id="13" name="TextBox 12">
            <a:extLst>
              <a:ext uri="{FF2B5EF4-FFF2-40B4-BE49-F238E27FC236}">
                <a16:creationId xmlns:a16="http://schemas.microsoft.com/office/drawing/2014/main" id="{E197FA62-C630-455D-992E-9D7188E41A1D}"/>
              </a:ext>
            </a:extLst>
          </p:cNvPr>
          <p:cNvSpPr txBox="1"/>
          <p:nvPr/>
        </p:nvSpPr>
        <p:spPr>
          <a:xfrm>
            <a:off x="195072" y="3030478"/>
            <a:ext cx="6120384" cy="523220"/>
          </a:xfrm>
          <a:prstGeom prst="rect">
            <a:avLst/>
          </a:prstGeom>
          <a:noFill/>
        </p:spPr>
        <p:txBody>
          <a:bodyPr wrap="square">
            <a:spAutoFit/>
          </a:bodyPr>
          <a:lstStyle/>
          <a:p>
            <a:r>
              <a:rPr lang="en-US" sz="2800" dirty="0"/>
              <a:t>3. General Approach</a:t>
            </a:r>
          </a:p>
        </p:txBody>
      </p:sp>
      <p:sp>
        <p:nvSpPr>
          <p:cNvPr id="15" name="TextBox 14">
            <a:extLst>
              <a:ext uri="{FF2B5EF4-FFF2-40B4-BE49-F238E27FC236}">
                <a16:creationId xmlns:a16="http://schemas.microsoft.com/office/drawing/2014/main" id="{659D42D2-6029-4100-9577-ED204650D5CF}"/>
              </a:ext>
            </a:extLst>
          </p:cNvPr>
          <p:cNvSpPr txBox="1"/>
          <p:nvPr/>
        </p:nvSpPr>
        <p:spPr>
          <a:xfrm>
            <a:off x="195072" y="3507564"/>
            <a:ext cx="6120384" cy="523220"/>
          </a:xfrm>
          <a:prstGeom prst="rect">
            <a:avLst/>
          </a:prstGeom>
          <a:noFill/>
        </p:spPr>
        <p:txBody>
          <a:bodyPr wrap="square">
            <a:spAutoFit/>
          </a:bodyPr>
          <a:lstStyle/>
          <a:p>
            <a:r>
              <a:rPr lang="en-US" sz="2800" dirty="0"/>
              <a:t>4. Contractual Aspects </a:t>
            </a:r>
          </a:p>
        </p:txBody>
      </p:sp>
      <p:sp>
        <p:nvSpPr>
          <p:cNvPr id="17" name="TextBox 16">
            <a:extLst>
              <a:ext uri="{FF2B5EF4-FFF2-40B4-BE49-F238E27FC236}">
                <a16:creationId xmlns:a16="http://schemas.microsoft.com/office/drawing/2014/main" id="{92D36AEF-609F-4138-A603-45635C3ADF34}"/>
              </a:ext>
            </a:extLst>
          </p:cNvPr>
          <p:cNvSpPr txBox="1"/>
          <p:nvPr/>
        </p:nvSpPr>
        <p:spPr>
          <a:xfrm>
            <a:off x="195072" y="3990935"/>
            <a:ext cx="6120384" cy="523220"/>
          </a:xfrm>
          <a:prstGeom prst="rect">
            <a:avLst/>
          </a:prstGeom>
          <a:noFill/>
        </p:spPr>
        <p:txBody>
          <a:bodyPr wrap="square">
            <a:spAutoFit/>
          </a:bodyPr>
          <a:lstStyle/>
          <a:p>
            <a:r>
              <a:rPr lang="en-US" sz="2800" dirty="0"/>
              <a:t>5. Schedules </a:t>
            </a:r>
          </a:p>
        </p:txBody>
      </p:sp>
      <p:sp>
        <p:nvSpPr>
          <p:cNvPr id="19" name="TextBox 18">
            <a:extLst>
              <a:ext uri="{FF2B5EF4-FFF2-40B4-BE49-F238E27FC236}">
                <a16:creationId xmlns:a16="http://schemas.microsoft.com/office/drawing/2014/main" id="{91CEDC94-25E4-4CCC-AD16-89FFFF8C36BD}"/>
              </a:ext>
            </a:extLst>
          </p:cNvPr>
          <p:cNvSpPr txBox="1"/>
          <p:nvPr/>
        </p:nvSpPr>
        <p:spPr>
          <a:xfrm>
            <a:off x="195072" y="4524194"/>
            <a:ext cx="6120384" cy="523220"/>
          </a:xfrm>
          <a:prstGeom prst="rect">
            <a:avLst/>
          </a:prstGeom>
          <a:noFill/>
        </p:spPr>
        <p:txBody>
          <a:bodyPr wrap="square">
            <a:spAutoFit/>
          </a:bodyPr>
          <a:lstStyle/>
          <a:p>
            <a:r>
              <a:rPr lang="en-US" sz="2800" dirty="0"/>
              <a:t>6. Resources </a:t>
            </a:r>
          </a:p>
        </p:txBody>
      </p:sp>
      <p:sp>
        <p:nvSpPr>
          <p:cNvPr id="21" name="TextBox 20">
            <a:extLst>
              <a:ext uri="{FF2B5EF4-FFF2-40B4-BE49-F238E27FC236}">
                <a16:creationId xmlns:a16="http://schemas.microsoft.com/office/drawing/2014/main" id="{9B2E5BFE-9748-4D80-95E0-AB93A09ED12E}"/>
              </a:ext>
            </a:extLst>
          </p:cNvPr>
          <p:cNvSpPr txBox="1"/>
          <p:nvPr/>
        </p:nvSpPr>
        <p:spPr>
          <a:xfrm>
            <a:off x="195072" y="5084395"/>
            <a:ext cx="6120384" cy="523220"/>
          </a:xfrm>
          <a:prstGeom prst="rect">
            <a:avLst/>
          </a:prstGeom>
          <a:noFill/>
        </p:spPr>
        <p:txBody>
          <a:bodyPr wrap="square">
            <a:spAutoFit/>
          </a:bodyPr>
          <a:lstStyle/>
          <a:p>
            <a:r>
              <a:rPr lang="en-US" sz="2800" dirty="0"/>
              <a:t>7. Personnel </a:t>
            </a:r>
          </a:p>
        </p:txBody>
      </p:sp>
      <p:sp>
        <p:nvSpPr>
          <p:cNvPr id="23" name="TextBox 22">
            <a:extLst>
              <a:ext uri="{FF2B5EF4-FFF2-40B4-BE49-F238E27FC236}">
                <a16:creationId xmlns:a16="http://schemas.microsoft.com/office/drawing/2014/main" id="{CE07A7B8-59B7-4D26-96B0-97B137903A64}"/>
              </a:ext>
            </a:extLst>
          </p:cNvPr>
          <p:cNvSpPr txBox="1"/>
          <p:nvPr/>
        </p:nvSpPr>
        <p:spPr>
          <a:xfrm>
            <a:off x="195072" y="5512689"/>
            <a:ext cx="6120384" cy="523220"/>
          </a:xfrm>
          <a:prstGeom prst="rect">
            <a:avLst/>
          </a:prstGeom>
          <a:noFill/>
        </p:spPr>
        <p:txBody>
          <a:bodyPr wrap="square">
            <a:spAutoFit/>
          </a:bodyPr>
          <a:lstStyle/>
          <a:p>
            <a:r>
              <a:rPr lang="en-US" sz="2800" dirty="0"/>
              <a:t>8. Risk Management Plans </a:t>
            </a:r>
          </a:p>
        </p:txBody>
      </p:sp>
      <p:sp>
        <p:nvSpPr>
          <p:cNvPr id="25" name="TextBox 24">
            <a:extLst>
              <a:ext uri="{FF2B5EF4-FFF2-40B4-BE49-F238E27FC236}">
                <a16:creationId xmlns:a16="http://schemas.microsoft.com/office/drawing/2014/main" id="{4D11ECB9-7937-458F-884C-E125A3BD8315}"/>
              </a:ext>
            </a:extLst>
          </p:cNvPr>
          <p:cNvSpPr txBox="1"/>
          <p:nvPr/>
        </p:nvSpPr>
        <p:spPr>
          <a:xfrm>
            <a:off x="195072" y="6036314"/>
            <a:ext cx="6120384" cy="523220"/>
          </a:xfrm>
          <a:prstGeom prst="rect">
            <a:avLst/>
          </a:prstGeom>
          <a:noFill/>
        </p:spPr>
        <p:txBody>
          <a:bodyPr wrap="square">
            <a:spAutoFit/>
          </a:bodyPr>
          <a:lstStyle/>
          <a:p>
            <a:r>
              <a:rPr lang="en-US" sz="2800" dirty="0"/>
              <a:t>9. Evaluation Methods </a:t>
            </a:r>
          </a:p>
        </p:txBody>
      </p:sp>
      <p:pic>
        <p:nvPicPr>
          <p:cNvPr id="6" name="Picture 5">
            <a:extLst>
              <a:ext uri="{FF2B5EF4-FFF2-40B4-BE49-F238E27FC236}">
                <a16:creationId xmlns:a16="http://schemas.microsoft.com/office/drawing/2014/main" id="{C2CE3308-CA90-46B7-AFB3-42A9D7D6AA86}"/>
              </a:ext>
            </a:extLst>
          </p:cNvPr>
          <p:cNvPicPr>
            <a:picLocks noChangeAspect="1"/>
          </p:cNvPicPr>
          <p:nvPr/>
        </p:nvPicPr>
        <p:blipFill rotWithShape="1">
          <a:blip r:embed="rId3"/>
          <a:srcRect l="53336"/>
          <a:stretch/>
        </p:blipFill>
        <p:spPr>
          <a:xfrm>
            <a:off x="6692900" y="2055781"/>
            <a:ext cx="5143500" cy="4242143"/>
          </a:xfrm>
          <a:prstGeom prst="rect">
            <a:avLst/>
          </a:prstGeom>
        </p:spPr>
      </p:pic>
    </p:spTree>
    <p:extLst>
      <p:ext uri="{BB962C8B-B14F-4D97-AF65-F5344CB8AC3E}">
        <p14:creationId xmlns:p14="http://schemas.microsoft.com/office/powerpoint/2010/main" val="4107430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C5D5470-8C4D-494E-A13A-7389FE50B454}"/>
              </a:ext>
            </a:extLst>
          </p:cNvPr>
          <p:cNvSpPr txBox="1"/>
          <p:nvPr/>
        </p:nvSpPr>
        <p:spPr>
          <a:xfrm>
            <a:off x="246421" y="19227"/>
            <a:ext cx="5977423" cy="101202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b="1" i="0" u="none" strike="noStrike" baseline="0" dirty="0">
                <a:latin typeface="Galliard-Bold"/>
              </a:rPr>
              <a:t>Project </a:t>
            </a:r>
            <a:r>
              <a:rPr lang="en-US" sz="4000" b="1" dirty="0">
                <a:latin typeface="Galliard-Bold"/>
              </a:rPr>
              <a:t>C</a:t>
            </a:r>
            <a:r>
              <a:rPr lang="en-US" sz="4000" b="1" i="0" u="none" strike="noStrike" baseline="0" dirty="0">
                <a:latin typeface="Galliard-Bold"/>
              </a:rPr>
              <a:t>harter Elements</a:t>
            </a:r>
            <a:endParaRPr lang="en-US" sz="4000" b="1" kern="1200" dirty="0">
              <a:solidFill>
                <a:schemeClr val="tx1"/>
              </a:solidFill>
              <a:latin typeface="+mj-lt"/>
              <a:ea typeface="+mj-ea"/>
              <a:cs typeface="+mj-cs"/>
            </a:endParaRPr>
          </a:p>
        </p:txBody>
      </p:sp>
      <p:sp>
        <p:nvSpPr>
          <p:cNvPr id="2" name="Footer Placeholder 1">
            <a:extLst>
              <a:ext uri="{FF2B5EF4-FFF2-40B4-BE49-F238E27FC236}">
                <a16:creationId xmlns:a16="http://schemas.microsoft.com/office/drawing/2014/main" id="{F0823F0B-303D-4EC1-8FE3-62AC95EA15BD}"/>
              </a:ext>
            </a:extLst>
          </p:cNvPr>
          <p:cNvSpPr>
            <a:spLocks noGrp="1"/>
          </p:cNvSpPr>
          <p:nvPr>
            <p:ph type="ftr" sz="quarter" idx="11"/>
          </p:nvPr>
        </p:nvSpPr>
        <p:spPr/>
        <p:txBody>
          <a:bodyPr vert="horz" lIns="91440" tIns="45720" rIns="91440" bIns="45720" rtlCol="0" anchor="ctr">
            <a:normAutofit/>
          </a:bodyPr>
          <a:lstStyle/>
          <a:p>
            <a:pPr algn="l">
              <a:spcAft>
                <a:spcPts val="600"/>
              </a:spcAft>
            </a:pPr>
            <a:r>
              <a:rPr lang="en-US" b="1" kern="1200">
                <a:solidFill>
                  <a:srgbClr val="303030"/>
                </a:solidFill>
                <a:latin typeface="+mn-lt"/>
                <a:ea typeface="+mn-ea"/>
                <a:cs typeface="+mn-cs"/>
              </a:rPr>
              <a:t>Business Champions School - Eng. Amaal Aburumman</a:t>
            </a:r>
          </a:p>
        </p:txBody>
      </p:sp>
      <p:pic>
        <p:nvPicPr>
          <p:cNvPr id="7" name="Picture 6">
            <a:extLst>
              <a:ext uri="{FF2B5EF4-FFF2-40B4-BE49-F238E27FC236}">
                <a16:creationId xmlns:a16="http://schemas.microsoft.com/office/drawing/2014/main" id="{93794F0D-4195-4F30-B177-E44D016B09D2}"/>
              </a:ext>
            </a:extLst>
          </p:cNvPr>
          <p:cNvPicPr>
            <a:picLocks noChangeAspect="1"/>
          </p:cNvPicPr>
          <p:nvPr/>
        </p:nvPicPr>
        <p:blipFill>
          <a:blip r:embed="rId2"/>
          <a:stretch>
            <a:fillRect/>
          </a:stretch>
        </p:blipFill>
        <p:spPr>
          <a:xfrm>
            <a:off x="10786823" y="162966"/>
            <a:ext cx="1133954" cy="1012024"/>
          </a:xfrm>
          <a:prstGeom prst="rect">
            <a:avLst/>
          </a:prstGeom>
        </p:spPr>
      </p:pic>
      <p:sp>
        <p:nvSpPr>
          <p:cNvPr id="10" name="TextBox 9">
            <a:extLst>
              <a:ext uri="{FF2B5EF4-FFF2-40B4-BE49-F238E27FC236}">
                <a16:creationId xmlns:a16="http://schemas.microsoft.com/office/drawing/2014/main" id="{6F9D2CEC-16E3-45CC-9CCA-591C4D57BFF1}"/>
              </a:ext>
            </a:extLst>
          </p:cNvPr>
          <p:cNvSpPr txBox="1"/>
          <p:nvPr/>
        </p:nvSpPr>
        <p:spPr>
          <a:xfrm>
            <a:off x="246421" y="1639047"/>
            <a:ext cx="10695382" cy="2677656"/>
          </a:xfrm>
          <a:prstGeom prst="rect">
            <a:avLst/>
          </a:prstGeom>
          <a:noFill/>
        </p:spPr>
        <p:txBody>
          <a:bodyPr wrap="square">
            <a:spAutoFit/>
          </a:bodyPr>
          <a:lstStyle/>
          <a:p>
            <a:pPr algn="justLow"/>
            <a:r>
              <a:rPr lang="en-US" sz="2800" b="1" u="sng" dirty="0">
                <a:solidFill>
                  <a:srgbClr val="FF0000"/>
                </a:solidFill>
              </a:rPr>
              <a:t>1. Overview: </a:t>
            </a:r>
            <a:r>
              <a:rPr lang="en-US" sz="2800" dirty="0"/>
              <a:t>This is a short summary of the objectives and scope of the project. It is directed to top management and contains a statement of the goals of the project, a brief explanation of their relationship to the firm’s objectives, a description of the managerial structure that will be used for the project, and a list of the major milestones in the project schedule</a:t>
            </a:r>
          </a:p>
        </p:txBody>
      </p:sp>
    </p:spTree>
    <p:extLst>
      <p:ext uri="{BB962C8B-B14F-4D97-AF65-F5344CB8AC3E}">
        <p14:creationId xmlns:p14="http://schemas.microsoft.com/office/powerpoint/2010/main" val="3769642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DE29C87-2206-40F3-9FD0-3D09A3019B82}"/>
              </a:ext>
            </a:extLst>
          </p:cNvPr>
          <p:cNvPicPr>
            <a:picLocks noChangeAspect="1"/>
          </p:cNvPicPr>
          <p:nvPr/>
        </p:nvPicPr>
        <p:blipFill>
          <a:blip r:embed="rId2"/>
          <a:stretch>
            <a:fillRect/>
          </a:stretch>
        </p:blipFill>
        <p:spPr>
          <a:xfrm>
            <a:off x="10927741" y="177234"/>
            <a:ext cx="1133954" cy="1012024"/>
          </a:xfrm>
          <a:prstGeom prst="rect">
            <a:avLst/>
          </a:prstGeom>
        </p:spPr>
      </p:pic>
      <p:sp>
        <p:nvSpPr>
          <p:cNvPr id="4" name="Footer Placeholder 3">
            <a:extLst>
              <a:ext uri="{FF2B5EF4-FFF2-40B4-BE49-F238E27FC236}">
                <a16:creationId xmlns:a16="http://schemas.microsoft.com/office/drawing/2014/main" id="{EB436F57-7919-4257-899B-C6741EE0889E}"/>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graphicFrame>
        <p:nvGraphicFramePr>
          <p:cNvPr id="11" name="Content Placeholder 6">
            <a:extLst>
              <a:ext uri="{FF2B5EF4-FFF2-40B4-BE49-F238E27FC236}">
                <a16:creationId xmlns:a16="http://schemas.microsoft.com/office/drawing/2014/main" id="{B0E9D1BD-87BD-4D66-9FF3-6A4EDD45E413}"/>
              </a:ext>
            </a:extLst>
          </p:cNvPr>
          <p:cNvGraphicFramePr>
            <a:graphicFrameLocks noGrp="1"/>
          </p:cNvGraphicFramePr>
          <p:nvPr>
            <p:ph idx="1"/>
            <p:extLst>
              <p:ext uri="{D42A27DB-BD31-4B8C-83A1-F6EECF244321}">
                <p14:modId xmlns:p14="http://schemas.microsoft.com/office/powerpoint/2010/main" val="3859330458"/>
              </p:ext>
            </p:extLst>
          </p:nvPr>
        </p:nvGraphicFramePr>
        <p:xfrm>
          <a:off x="6896061" y="1343740"/>
          <a:ext cx="5165634"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extBox 9">
            <a:extLst>
              <a:ext uri="{FF2B5EF4-FFF2-40B4-BE49-F238E27FC236}">
                <a16:creationId xmlns:a16="http://schemas.microsoft.com/office/drawing/2014/main" id="{51F6F0B8-66FA-4523-9B3D-8C32D1F676A0}"/>
              </a:ext>
            </a:extLst>
          </p:cNvPr>
          <p:cNvSpPr txBox="1"/>
          <p:nvPr/>
        </p:nvSpPr>
        <p:spPr>
          <a:xfrm>
            <a:off x="130305" y="1343740"/>
            <a:ext cx="11074143" cy="1384995"/>
          </a:xfrm>
          <a:prstGeom prst="rect">
            <a:avLst/>
          </a:prstGeom>
          <a:noFill/>
        </p:spPr>
        <p:txBody>
          <a:bodyPr wrap="square">
            <a:spAutoFit/>
          </a:bodyPr>
          <a:lstStyle/>
          <a:p>
            <a:r>
              <a:rPr lang="en-US" sz="2800" b="1" u="sng" dirty="0">
                <a:solidFill>
                  <a:srgbClr val="FF0000"/>
                </a:solidFill>
              </a:rPr>
              <a:t>2. Objectives or Scope</a:t>
            </a:r>
            <a:r>
              <a:rPr lang="en-US" sz="2800" dirty="0"/>
              <a:t>: This contains a more detailed statement of the general goals noted in the overview section. The statement should include profit and competitive aims as well as technical goals.</a:t>
            </a:r>
          </a:p>
        </p:txBody>
      </p:sp>
      <p:sp>
        <p:nvSpPr>
          <p:cNvPr id="8" name="TextBox 7">
            <a:extLst>
              <a:ext uri="{FF2B5EF4-FFF2-40B4-BE49-F238E27FC236}">
                <a16:creationId xmlns:a16="http://schemas.microsoft.com/office/drawing/2014/main" id="{B8679847-1F83-4BC9-8AAF-6F7F1E196D20}"/>
              </a:ext>
            </a:extLst>
          </p:cNvPr>
          <p:cNvSpPr txBox="1"/>
          <p:nvPr/>
        </p:nvSpPr>
        <p:spPr>
          <a:xfrm>
            <a:off x="487680" y="177234"/>
            <a:ext cx="6096000" cy="646331"/>
          </a:xfrm>
          <a:prstGeom prst="rect">
            <a:avLst/>
          </a:prstGeom>
          <a:noFill/>
        </p:spPr>
        <p:txBody>
          <a:bodyPr wrap="square">
            <a:sp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Galliard-Bold"/>
                <a:ea typeface="+mn-ea"/>
                <a:cs typeface="+mn-cs"/>
              </a:rPr>
              <a:t>Project Charter Elements</a:t>
            </a:r>
            <a:endParaRPr kumimoji="0" lang="en-US" sz="40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
        <p:nvSpPr>
          <p:cNvPr id="12" name="TextBox 11">
            <a:extLst>
              <a:ext uri="{FF2B5EF4-FFF2-40B4-BE49-F238E27FC236}">
                <a16:creationId xmlns:a16="http://schemas.microsoft.com/office/drawing/2014/main" id="{58961113-F6A0-4DC5-860D-27C591CA44EA}"/>
              </a:ext>
            </a:extLst>
          </p:cNvPr>
          <p:cNvSpPr txBox="1"/>
          <p:nvPr/>
        </p:nvSpPr>
        <p:spPr>
          <a:xfrm>
            <a:off x="156158" y="2917171"/>
            <a:ext cx="11338560" cy="3108543"/>
          </a:xfrm>
          <a:prstGeom prst="rect">
            <a:avLst/>
          </a:prstGeom>
          <a:noFill/>
        </p:spPr>
        <p:txBody>
          <a:bodyPr wrap="square">
            <a:spAutoFit/>
          </a:bodyPr>
          <a:lstStyle/>
          <a:p>
            <a:pPr marL="0" indent="0" algn="l">
              <a:buNone/>
            </a:pPr>
            <a:r>
              <a:rPr lang="en-US" sz="2800" b="1" u="sng" dirty="0">
                <a:solidFill>
                  <a:srgbClr val="FF0000"/>
                </a:solidFill>
              </a:rPr>
              <a:t>3. General Approach: </a:t>
            </a:r>
            <a:r>
              <a:rPr lang="en-US" sz="2800" dirty="0"/>
              <a:t>This section describes both the managerial and the technical approaches to the work. The technical discussion describes the relationship of the project to available technologies. For example, it might note that this project is an extension of work done by the company for an earlier project. The subsection on the managerial approach takes note of any deviation from routine procedure—for instance, the use of subcontractors for some parts of the work.</a:t>
            </a:r>
          </a:p>
        </p:txBody>
      </p:sp>
    </p:spTree>
    <p:extLst>
      <p:ext uri="{BB962C8B-B14F-4D97-AF65-F5344CB8AC3E}">
        <p14:creationId xmlns:p14="http://schemas.microsoft.com/office/powerpoint/2010/main" val="144638926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CABA31DE-FF94-4647-B042-697FFEB3843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5DE1BB17-9D9A-437F-8092-DF528C997D4C}"/>
              </a:ext>
            </a:extLst>
          </p:cNvPr>
          <p:cNvPicPr>
            <a:picLocks noChangeAspect="1"/>
          </p:cNvPicPr>
          <p:nvPr/>
        </p:nvPicPr>
        <p:blipFill>
          <a:blip r:embed="rId2"/>
          <a:stretch>
            <a:fillRect/>
          </a:stretch>
        </p:blipFill>
        <p:spPr>
          <a:xfrm>
            <a:off x="11058046" y="0"/>
            <a:ext cx="1133954" cy="1012024"/>
          </a:xfrm>
          <a:prstGeom prst="rect">
            <a:avLst/>
          </a:prstGeom>
        </p:spPr>
      </p:pic>
      <p:sp>
        <p:nvSpPr>
          <p:cNvPr id="6" name="Content Placeholder 5">
            <a:extLst>
              <a:ext uri="{FF2B5EF4-FFF2-40B4-BE49-F238E27FC236}">
                <a16:creationId xmlns:a16="http://schemas.microsoft.com/office/drawing/2014/main" id="{D4E6A40D-2044-409C-9AE6-B45418AEC339}"/>
              </a:ext>
            </a:extLst>
          </p:cNvPr>
          <p:cNvSpPr>
            <a:spLocks noGrp="1"/>
          </p:cNvSpPr>
          <p:nvPr>
            <p:ph idx="1"/>
          </p:nvPr>
        </p:nvSpPr>
        <p:spPr>
          <a:xfrm>
            <a:off x="219456" y="1253331"/>
            <a:ext cx="11134344" cy="4351338"/>
          </a:xfrm>
        </p:spPr>
        <p:txBody>
          <a:bodyPr>
            <a:normAutofit/>
          </a:bodyPr>
          <a:lstStyle/>
          <a:p>
            <a:pPr marL="0" indent="0">
              <a:buNone/>
            </a:pPr>
            <a:r>
              <a:rPr lang="en-US" b="1" u="sng" dirty="0">
                <a:solidFill>
                  <a:srgbClr val="FF0000"/>
                </a:solidFill>
              </a:rPr>
              <a:t>4. Contractual Aspects: </a:t>
            </a:r>
            <a:r>
              <a:rPr lang="en-US" dirty="0"/>
              <a:t>This critical section of the plan includes a complete list and description of all reporting requirements, customer-supplied resources, liaison arrangements, advisory committees, project review and cancellation procedures, proprietary requirements, any specific management agreements (e.g., use of subcontractors), as well as the technical deliverables and their specifications, delivery schedules, and a specific procedure for changing any of the above. (Project change orders will be discussed in Chapter 11.) Completeness is a necessity in this </a:t>
            </a:r>
            <a:r>
              <a:rPr lang="en-US" b="0" i="0" u="none" strike="noStrike" baseline="0" dirty="0"/>
              <a:t>section. If in doubt about whether an item should be included or not, the wise planner will include it.</a:t>
            </a:r>
            <a:endParaRPr lang="en-US" dirty="0"/>
          </a:p>
        </p:txBody>
      </p:sp>
      <p:sp>
        <p:nvSpPr>
          <p:cNvPr id="7" name="TextBox 6">
            <a:extLst>
              <a:ext uri="{FF2B5EF4-FFF2-40B4-BE49-F238E27FC236}">
                <a16:creationId xmlns:a16="http://schemas.microsoft.com/office/drawing/2014/main" id="{4609B03C-65F3-4252-899D-80674A3B9EAC}"/>
              </a:ext>
            </a:extLst>
          </p:cNvPr>
          <p:cNvSpPr txBox="1"/>
          <p:nvPr/>
        </p:nvSpPr>
        <p:spPr>
          <a:xfrm>
            <a:off x="487680" y="177234"/>
            <a:ext cx="6096000" cy="646331"/>
          </a:xfrm>
          <a:prstGeom prst="rect">
            <a:avLst/>
          </a:prstGeom>
          <a:noFill/>
        </p:spPr>
        <p:txBody>
          <a:bodyPr wrap="square">
            <a:sp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r>
              <a:rPr kumimoji="0" lang="en-US" sz="4000" b="1" i="0" u="none" strike="noStrike" kern="1200" cap="none" spc="0" normalizeH="0" baseline="0" noProof="0" dirty="0">
                <a:ln>
                  <a:noFill/>
                </a:ln>
                <a:solidFill>
                  <a:prstClr val="black"/>
                </a:solidFill>
                <a:effectLst/>
                <a:uLnTx/>
                <a:uFillTx/>
                <a:latin typeface="Galliard-Bold"/>
                <a:ea typeface="+mn-ea"/>
                <a:cs typeface="+mn-cs"/>
              </a:rPr>
              <a:t>Project Charter Elements</a:t>
            </a:r>
            <a:endParaRPr kumimoji="0" lang="en-US" sz="40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Tree>
    <p:extLst>
      <p:ext uri="{BB962C8B-B14F-4D97-AF65-F5344CB8AC3E}">
        <p14:creationId xmlns:p14="http://schemas.microsoft.com/office/powerpoint/2010/main" val="4051424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6F51CC2-A035-4B02-87E7-F0E90987713D}"/>
              </a:ext>
            </a:extLst>
          </p:cNvPr>
          <p:cNvSpPr>
            <a:spLocks noGrp="1"/>
          </p:cNvSpPr>
          <p:nvPr>
            <p:ph idx="1"/>
          </p:nvPr>
        </p:nvSpPr>
        <p:spPr>
          <a:xfrm>
            <a:off x="133437" y="1969316"/>
            <a:ext cx="10791172" cy="3910784"/>
          </a:xfrm>
        </p:spPr>
        <p:txBody>
          <a:bodyPr>
            <a:normAutofit/>
          </a:bodyPr>
          <a:lstStyle/>
          <a:p>
            <a:pPr marL="0" indent="0" algn="l">
              <a:buNone/>
            </a:pPr>
            <a:r>
              <a:rPr lang="en-US" b="1" u="sng" strike="noStrike" baseline="0" dirty="0">
                <a:solidFill>
                  <a:srgbClr val="FF0000"/>
                </a:solidFill>
                <a:latin typeface="Times New Roman" panose="02020603050405020304" pitchFamily="18" charset="0"/>
              </a:rPr>
              <a:t>5. Schedules: </a:t>
            </a:r>
            <a:r>
              <a:rPr lang="en-US" b="0" i="0" u="none" strike="noStrike" baseline="0" dirty="0">
                <a:latin typeface="Times New Roman" panose="02020603050405020304" pitchFamily="18" charset="0"/>
              </a:rPr>
              <a:t>This section outlines the various schedules and lists all milestone events. Each task is listed, and the estimated time for each task should be obtained from those who will do the work. The projected baseline schedule is constructed from these inputs. The responsible person or department head should sign off on the final, agreed on</a:t>
            </a:r>
            <a:r>
              <a:rPr lang="en-US" dirty="0">
                <a:latin typeface="Times New Roman" panose="02020603050405020304" pitchFamily="18" charset="0"/>
              </a:rPr>
              <a:t> </a:t>
            </a:r>
            <a:r>
              <a:rPr lang="en-US" b="0" i="0" u="none" strike="noStrike" baseline="0" dirty="0">
                <a:latin typeface="Times New Roman" panose="02020603050405020304" pitchFamily="18" charset="0"/>
              </a:rPr>
              <a:t>schedule.</a:t>
            </a:r>
            <a:endParaRPr lang="en-US" dirty="0"/>
          </a:p>
        </p:txBody>
      </p:sp>
      <p:pic>
        <p:nvPicPr>
          <p:cNvPr id="4" name="Picture 3">
            <a:extLst>
              <a:ext uri="{FF2B5EF4-FFF2-40B4-BE49-F238E27FC236}">
                <a16:creationId xmlns:a16="http://schemas.microsoft.com/office/drawing/2014/main" id="{10173FEF-39A5-425C-9FA4-7EF58F79600B}"/>
              </a:ext>
            </a:extLst>
          </p:cNvPr>
          <p:cNvPicPr>
            <a:picLocks noChangeAspect="1"/>
          </p:cNvPicPr>
          <p:nvPr/>
        </p:nvPicPr>
        <p:blipFill>
          <a:blip r:embed="rId2"/>
          <a:stretch>
            <a:fillRect/>
          </a:stretch>
        </p:blipFill>
        <p:spPr>
          <a:xfrm>
            <a:off x="10924609" y="230188"/>
            <a:ext cx="1133954" cy="1012024"/>
          </a:xfrm>
          <a:prstGeom prst="rect">
            <a:avLst/>
          </a:prstGeom>
        </p:spPr>
      </p:pic>
      <p:sp>
        <p:nvSpPr>
          <p:cNvPr id="5" name="Footer Placeholder 4">
            <a:extLst>
              <a:ext uri="{FF2B5EF4-FFF2-40B4-BE49-F238E27FC236}">
                <a16:creationId xmlns:a16="http://schemas.microsoft.com/office/drawing/2014/main" id="{C6A8FD92-712A-479B-9F45-0D728CDCCA2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7" name="Title 6">
            <a:extLst>
              <a:ext uri="{FF2B5EF4-FFF2-40B4-BE49-F238E27FC236}">
                <a16:creationId xmlns:a16="http://schemas.microsoft.com/office/drawing/2014/main" id="{866F62A3-2A0A-4765-A363-53341283B401}"/>
              </a:ext>
            </a:extLst>
          </p:cNvPr>
          <p:cNvSpPr>
            <a:spLocks noGrp="1"/>
          </p:cNvSpPr>
          <p:nvPr>
            <p:ph type="title"/>
          </p:nvPr>
        </p:nvSpPr>
        <p:spPr>
          <a:xfrm>
            <a:off x="133437" y="0"/>
            <a:ext cx="10515600" cy="1325563"/>
          </a:xfrm>
        </p:spPr>
        <p:txBody>
          <a:bodyPr/>
          <a:lstStyle/>
          <a:p>
            <a:r>
              <a:rPr kumimoji="0" lang="en-US" sz="4400" b="1" i="0" u="none" strike="noStrike" kern="1200" cap="none" spc="0" normalizeH="0" baseline="0" noProof="0" dirty="0">
                <a:ln>
                  <a:noFill/>
                </a:ln>
                <a:solidFill>
                  <a:prstClr val="black"/>
                </a:solidFill>
                <a:effectLst/>
                <a:uLnTx/>
                <a:uFillTx/>
                <a:latin typeface="Galliard-Bold"/>
                <a:ea typeface="+mn-ea"/>
                <a:cs typeface="+mn-cs"/>
              </a:rPr>
              <a:t>Project Charter Elements</a:t>
            </a:r>
            <a:br>
              <a:rPr kumimoji="0" lang="en-US" sz="4400" b="1" i="0" u="none" strike="noStrike" kern="1200" cap="none" spc="0" normalizeH="0" baseline="0" noProof="0" dirty="0">
                <a:ln>
                  <a:noFill/>
                </a:ln>
                <a:solidFill>
                  <a:prstClr val="black"/>
                </a:solidFill>
                <a:effectLst/>
                <a:uLnTx/>
                <a:uFillTx/>
                <a:latin typeface="Calibri Light" panose="020F0302020204030204"/>
                <a:ea typeface="+mn-ea"/>
                <a:cs typeface="+mn-cs"/>
              </a:rPr>
            </a:br>
            <a:endParaRPr lang="en-US" dirty="0"/>
          </a:p>
        </p:txBody>
      </p:sp>
    </p:spTree>
    <p:extLst>
      <p:ext uri="{BB962C8B-B14F-4D97-AF65-F5344CB8AC3E}">
        <p14:creationId xmlns:p14="http://schemas.microsoft.com/office/powerpoint/2010/main" val="39244885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2C889BB-08CE-4DD0-9F36-8304151E07C1}"/>
              </a:ext>
            </a:extLst>
          </p:cNvPr>
          <p:cNvSpPr>
            <a:spLocks noGrp="1"/>
          </p:cNvSpPr>
          <p:nvPr>
            <p:ph idx="1"/>
          </p:nvPr>
        </p:nvSpPr>
        <p:spPr>
          <a:xfrm>
            <a:off x="105253" y="1343818"/>
            <a:ext cx="11586875" cy="4596467"/>
          </a:xfrm>
        </p:spPr>
        <p:txBody>
          <a:bodyPr>
            <a:noAutofit/>
          </a:bodyPr>
          <a:lstStyle/>
          <a:p>
            <a:pPr marL="0" indent="0" algn="l">
              <a:buNone/>
            </a:pPr>
            <a:r>
              <a:rPr lang="en-US" b="1" u="sng" strike="noStrike" baseline="0" dirty="0">
                <a:solidFill>
                  <a:srgbClr val="FF0000"/>
                </a:solidFill>
              </a:rPr>
              <a:t>6. Resources: </a:t>
            </a:r>
            <a:r>
              <a:rPr lang="en-US" b="0" i="0" u="none" strike="noStrike" baseline="0" dirty="0"/>
              <a:t>There are two primary aspects to this section. The first is the budget. Both capital and expense requirements are detailed by task, which makes this a </a:t>
            </a:r>
            <a:r>
              <a:rPr lang="en-US" b="0" i="1" u="none" strike="noStrike" baseline="0" dirty="0"/>
              <a:t>project budget</a:t>
            </a:r>
            <a:r>
              <a:rPr lang="en-US" b="0" i="0" u="none" strike="noStrike" baseline="0" dirty="0"/>
              <a:t>. One-time costs are separated from recurring project costs. Second, cost monitoring and control procedures should be described.</a:t>
            </a:r>
          </a:p>
          <a:p>
            <a:pPr marL="0" indent="0" algn="l">
              <a:buNone/>
            </a:pPr>
            <a:r>
              <a:rPr lang="en-US" b="0" i="0" u="none" strike="noStrike" baseline="0" dirty="0"/>
              <a:t>In addition to the usual routine elements, the monitoring and control procedures must be designed to cover special resource requirements for the project, such as special </a:t>
            </a:r>
            <a:r>
              <a:rPr lang="en-US" b="0" i="0" u="none" strike="noStrike" baseline="0" dirty="0">
                <a:latin typeface="Times New Roman" panose="02020603050405020304" pitchFamily="18" charset="0"/>
              </a:rPr>
              <a:t>machines, test equipment, laboratory usage or construction, logistics, field facilities, and special materials</a:t>
            </a:r>
            <a:r>
              <a:rPr lang="en-US" dirty="0">
                <a:effectLst/>
                <a:latin typeface="Calibri" panose="020F0502020204030204" pitchFamily="34" charset="0"/>
                <a:ea typeface="Calibri" panose="020F0502020204030204" pitchFamily="34" charset="0"/>
                <a:cs typeface="Arial" panose="020B0604020202020204" pitchFamily="34" charset="0"/>
              </a:rPr>
              <a:t>.</a:t>
            </a:r>
            <a:endParaRPr lang="en-US" dirty="0"/>
          </a:p>
        </p:txBody>
      </p:sp>
      <p:pic>
        <p:nvPicPr>
          <p:cNvPr id="4" name="Picture 3">
            <a:extLst>
              <a:ext uri="{FF2B5EF4-FFF2-40B4-BE49-F238E27FC236}">
                <a16:creationId xmlns:a16="http://schemas.microsoft.com/office/drawing/2014/main" id="{DC28F312-3A5C-462C-BD94-CAEC2E99BD24}"/>
              </a:ext>
            </a:extLst>
          </p:cNvPr>
          <p:cNvPicPr>
            <a:picLocks noChangeAspect="1"/>
          </p:cNvPicPr>
          <p:nvPr/>
        </p:nvPicPr>
        <p:blipFill>
          <a:blip r:embed="rId2"/>
          <a:stretch>
            <a:fillRect/>
          </a:stretch>
        </p:blipFill>
        <p:spPr>
          <a:xfrm>
            <a:off x="10952793" y="175025"/>
            <a:ext cx="1133954" cy="1012024"/>
          </a:xfrm>
          <a:prstGeom prst="rect">
            <a:avLst/>
          </a:prstGeom>
        </p:spPr>
      </p:pic>
      <p:sp>
        <p:nvSpPr>
          <p:cNvPr id="5" name="Footer Placeholder 4">
            <a:extLst>
              <a:ext uri="{FF2B5EF4-FFF2-40B4-BE49-F238E27FC236}">
                <a16:creationId xmlns:a16="http://schemas.microsoft.com/office/drawing/2014/main" id="{B3BB29D7-9BD3-483F-9753-EC0DDA81A933}"/>
              </a:ext>
            </a:extLst>
          </p:cNvPr>
          <p:cNvSpPr>
            <a:spLocks noGrp="1"/>
          </p:cNvSpPr>
          <p:nvPr>
            <p:ph type="ftr" sz="quarter" idx="11"/>
          </p:nvPr>
        </p:nvSpPr>
        <p:spPr/>
        <p:txBody>
          <a:bodyPr/>
          <a:lstStyle/>
          <a:p>
            <a:r>
              <a:rPr lang="en-US" b="1" dirty="0">
                <a:solidFill>
                  <a:srgbClr val="53728A"/>
                </a:solidFill>
              </a:rPr>
              <a:t>Business Champions School - Eng. </a:t>
            </a:r>
            <a:r>
              <a:rPr lang="en-US" b="1" dirty="0" err="1">
                <a:solidFill>
                  <a:srgbClr val="53728A"/>
                </a:solidFill>
              </a:rPr>
              <a:t>Amaal</a:t>
            </a:r>
            <a:r>
              <a:rPr lang="en-US" b="1" dirty="0">
                <a:solidFill>
                  <a:srgbClr val="53728A"/>
                </a:solidFill>
              </a:rPr>
              <a:t> Aburumman</a:t>
            </a:r>
            <a:endParaRPr lang="en-US" sz="1200" b="1" dirty="0">
              <a:solidFill>
                <a:srgbClr val="53728A"/>
              </a:solidFill>
            </a:endParaRPr>
          </a:p>
        </p:txBody>
      </p:sp>
      <p:sp>
        <p:nvSpPr>
          <p:cNvPr id="8" name="Title 7">
            <a:extLst>
              <a:ext uri="{FF2B5EF4-FFF2-40B4-BE49-F238E27FC236}">
                <a16:creationId xmlns:a16="http://schemas.microsoft.com/office/drawing/2014/main" id="{6AA81631-711E-4170-A96E-54735E131FEB}"/>
              </a:ext>
            </a:extLst>
          </p:cNvPr>
          <p:cNvSpPr>
            <a:spLocks noGrp="1"/>
          </p:cNvSpPr>
          <p:nvPr>
            <p:ph type="title"/>
          </p:nvPr>
        </p:nvSpPr>
        <p:spPr>
          <a:xfrm>
            <a:off x="105253" y="18255"/>
            <a:ext cx="10515600" cy="1325563"/>
          </a:xfrm>
        </p:spPr>
        <p:txBody>
          <a:bodyPr/>
          <a:lstStyle/>
          <a:p>
            <a:r>
              <a:rPr kumimoji="0" lang="en-US" sz="4400" b="1" i="0" u="none" strike="noStrike" kern="1200" cap="none" spc="0" normalizeH="0" baseline="0" noProof="0" dirty="0">
                <a:ln>
                  <a:noFill/>
                </a:ln>
                <a:solidFill>
                  <a:prstClr val="black"/>
                </a:solidFill>
                <a:effectLst/>
                <a:uLnTx/>
                <a:uFillTx/>
                <a:latin typeface="Galliard-Bold"/>
                <a:ea typeface="+mn-ea"/>
                <a:cs typeface="+mn-cs"/>
              </a:rPr>
              <a:t>Project Charter Elements</a:t>
            </a:r>
            <a:endParaRPr lang="en-US" dirty="0"/>
          </a:p>
        </p:txBody>
      </p:sp>
    </p:spTree>
    <p:extLst>
      <p:ext uri="{BB962C8B-B14F-4D97-AF65-F5344CB8AC3E}">
        <p14:creationId xmlns:p14="http://schemas.microsoft.com/office/powerpoint/2010/main" val="29104599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DA22C2E-FF55-42A0-A978-A78C1E4DF642}"/>
              </a:ext>
            </a:extLst>
          </p:cNvPr>
          <p:cNvSpPr>
            <a:spLocks noGrp="1"/>
          </p:cNvSpPr>
          <p:nvPr>
            <p:ph idx="1"/>
          </p:nvPr>
        </p:nvSpPr>
        <p:spPr>
          <a:xfrm>
            <a:off x="105253" y="1342231"/>
            <a:ext cx="11734126" cy="4857350"/>
          </a:xfrm>
        </p:spPr>
        <p:txBody>
          <a:bodyPr>
            <a:noAutofit/>
          </a:bodyPr>
          <a:lstStyle/>
          <a:p>
            <a:pPr marL="0" indent="0" algn="l">
              <a:buNone/>
            </a:pPr>
            <a:r>
              <a:rPr lang="en-US" b="1" u="none" strike="noStrike" baseline="0" dirty="0">
                <a:solidFill>
                  <a:srgbClr val="FF0000"/>
                </a:solidFill>
              </a:rPr>
              <a:t>7. Personnel </a:t>
            </a:r>
            <a:r>
              <a:rPr lang="en-US" b="0" i="0" u="none" strike="noStrike" baseline="0" dirty="0"/>
              <a:t>This section lists the expected personnel requirements of the project. Special skills, types of training needed, possible recruiting problems, legal or policy restrictions on work force composition, and any other special requirements, such as security clearances, should be noted here. (This reference to “security” includes the need to protect trade secrets and research targets from competitors as well as the need to protect the national security.) It is helpful to time-phase personnel needs to the project schedule. This makes clear when the various types of contributors are needed and in what numbers. These projections are an important element of the budget, so the personnel, schedule, and resources sections can be cross-checked with one another to ensure consistency.</a:t>
            </a:r>
            <a:endParaRPr lang="en-US" dirty="0"/>
          </a:p>
        </p:txBody>
      </p:sp>
      <p:pic>
        <p:nvPicPr>
          <p:cNvPr id="4" name="Picture 3">
            <a:extLst>
              <a:ext uri="{FF2B5EF4-FFF2-40B4-BE49-F238E27FC236}">
                <a16:creationId xmlns:a16="http://schemas.microsoft.com/office/drawing/2014/main" id="{D5EBD2F3-6EA4-4875-B071-270B8938CE72}"/>
              </a:ext>
            </a:extLst>
          </p:cNvPr>
          <p:cNvPicPr>
            <a:picLocks noChangeAspect="1"/>
          </p:cNvPicPr>
          <p:nvPr/>
        </p:nvPicPr>
        <p:blipFill>
          <a:blip r:embed="rId2"/>
          <a:stretch>
            <a:fillRect/>
          </a:stretch>
        </p:blipFill>
        <p:spPr>
          <a:xfrm>
            <a:off x="10952793" y="175025"/>
            <a:ext cx="1133954" cy="1012024"/>
          </a:xfrm>
          <a:prstGeom prst="rect">
            <a:avLst/>
          </a:prstGeom>
        </p:spPr>
      </p:pic>
      <p:sp>
        <p:nvSpPr>
          <p:cNvPr id="5" name="Footer Placeholder 4">
            <a:extLst>
              <a:ext uri="{FF2B5EF4-FFF2-40B4-BE49-F238E27FC236}">
                <a16:creationId xmlns:a16="http://schemas.microsoft.com/office/drawing/2014/main" id="{5E8DC01D-0719-42CA-8372-334EC555B248}"/>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7" name="Title 6">
            <a:extLst>
              <a:ext uri="{FF2B5EF4-FFF2-40B4-BE49-F238E27FC236}">
                <a16:creationId xmlns:a16="http://schemas.microsoft.com/office/drawing/2014/main" id="{40C3071E-207A-4652-89B7-8F7410A3C4A6}"/>
              </a:ext>
            </a:extLst>
          </p:cNvPr>
          <p:cNvSpPr>
            <a:spLocks noGrp="1"/>
          </p:cNvSpPr>
          <p:nvPr>
            <p:ph type="title"/>
          </p:nvPr>
        </p:nvSpPr>
        <p:spPr>
          <a:xfrm>
            <a:off x="105253" y="18255"/>
            <a:ext cx="10515600" cy="1325563"/>
          </a:xfrm>
        </p:spPr>
        <p:txBody>
          <a:bodyPr/>
          <a:lstStyle/>
          <a:p>
            <a:r>
              <a:rPr kumimoji="0" lang="en-US" sz="4400" b="1" i="0" u="none" strike="noStrike" kern="1200" cap="none" spc="0" normalizeH="0" baseline="0" noProof="0" dirty="0">
                <a:ln>
                  <a:noFill/>
                </a:ln>
                <a:solidFill>
                  <a:prstClr val="black"/>
                </a:solidFill>
                <a:effectLst/>
                <a:uLnTx/>
                <a:uFillTx/>
                <a:latin typeface="Galliard-Bold"/>
                <a:ea typeface="+mn-ea"/>
                <a:cs typeface="+mn-cs"/>
              </a:rPr>
              <a:t>Project Charter Elements</a:t>
            </a:r>
            <a:endParaRPr lang="en-US" dirty="0"/>
          </a:p>
        </p:txBody>
      </p:sp>
    </p:spTree>
    <p:extLst>
      <p:ext uri="{BB962C8B-B14F-4D97-AF65-F5344CB8AC3E}">
        <p14:creationId xmlns:p14="http://schemas.microsoft.com/office/powerpoint/2010/main" val="32746068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7C19F5D-6C0B-40B5-87D6-73BA1AF2BC6F}"/>
              </a:ext>
            </a:extLst>
          </p:cNvPr>
          <p:cNvSpPr>
            <a:spLocks noGrp="1"/>
          </p:cNvSpPr>
          <p:nvPr>
            <p:ph idx="1"/>
          </p:nvPr>
        </p:nvSpPr>
        <p:spPr>
          <a:xfrm>
            <a:off x="105253" y="731520"/>
            <a:ext cx="12086747" cy="5812211"/>
          </a:xfrm>
        </p:spPr>
        <p:txBody>
          <a:bodyPr>
            <a:normAutofit fontScale="25000" lnSpcReduction="20000"/>
          </a:bodyPr>
          <a:lstStyle/>
          <a:p>
            <a:pPr marL="0" indent="0" algn="l">
              <a:buNone/>
            </a:pPr>
            <a:r>
              <a:rPr lang="en-US" sz="9600" b="1" u="sng" strike="noStrike" baseline="0" dirty="0">
                <a:solidFill>
                  <a:srgbClr val="FF0000"/>
                </a:solidFill>
                <a:latin typeface="Times New Roman" panose="02020603050405020304" pitchFamily="18" charset="0"/>
              </a:rPr>
              <a:t>8. </a:t>
            </a:r>
            <a:r>
              <a:rPr lang="en-US" sz="9600" b="1" u="sng" strike="noStrike" baseline="0" dirty="0">
                <a:solidFill>
                  <a:srgbClr val="FF0000"/>
                </a:solidFill>
              </a:rPr>
              <a:t>Risk Management Plans</a:t>
            </a:r>
          </a:p>
          <a:p>
            <a:pPr algn="l">
              <a:buFont typeface="Wingdings" panose="05000000000000000000" pitchFamily="2" charset="2"/>
              <a:buChar char="Ø"/>
            </a:pPr>
            <a:r>
              <a:rPr lang="en-US" sz="9600" b="0" i="0" u="none" strike="noStrike" baseline="0" dirty="0"/>
              <a:t>This covers </a:t>
            </a:r>
            <a:r>
              <a:rPr lang="en-US" sz="9600" dirty="0"/>
              <a:t>potential problems as well as potential lucky breaks that could affect the project.</a:t>
            </a:r>
          </a:p>
          <a:p>
            <a:pPr algn="l">
              <a:buFont typeface="Wingdings" panose="05000000000000000000" pitchFamily="2" charset="2"/>
              <a:buChar char="Ø"/>
            </a:pPr>
            <a:r>
              <a:rPr lang="en-US" sz="9600" dirty="0"/>
              <a:t> Sometimes it is difficult to convince planners to make a serious attempt to anticipate potential difficulties or benefits. </a:t>
            </a:r>
            <a:r>
              <a:rPr lang="en-US" sz="9600" b="1" u="sng" dirty="0">
                <a:solidFill>
                  <a:srgbClr val="FF0000"/>
                </a:solidFill>
              </a:rPr>
              <a:t>One or more issues such as subcontractor default, unexpected technical breakthroughs, new markets for our technology, tight deadlines and budgets, and sudden moves by a competitor are certain to occur</a:t>
            </a:r>
            <a:r>
              <a:rPr lang="en-US" sz="9600" dirty="0"/>
              <a:t>—the only uncertainties are which, when, and their impact. </a:t>
            </a:r>
          </a:p>
          <a:p>
            <a:pPr algn="l">
              <a:buFont typeface="Wingdings" panose="05000000000000000000" pitchFamily="2" charset="2"/>
              <a:buChar char="Ø"/>
            </a:pPr>
            <a:r>
              <a:rPr lang="en-US" sz="9600" dirty="0"/>
              <a:t>The timing of these disasters and benefits is not random. There are times in the life of every project when progress depends on subcontractors, the weather, or timely technical successes. </a:t>
            </a:r>
          </a:p>
          <a:p>
            <a:pPr algn="l">
              <a:buFont typeface="Wingdings" panose="05000000000000000000" pitchFamily="2" charset="2"/>
              <a:buChar char="Ø"/>
            </a:pPr>
            <a:r>
              <a:rPr lang="en-US" sz="9600" dirty="0"/>
              <a:t>Plans to deal with favorable or unfavorable contingencies should be developed early in the project’s life. Some PMs avoid dealing with risk because “Trying to list everything that can go wrong gets everyone in a negative state of mind. I want my people to be positive!”</a:t>
            </a:r>
          </a:p>
          <a:p>
            <a:pPr algn="l">
              <a:buFont typeface="Wingdings" panose="05000000000000000000" pitchFamily="2" charset="2"/>
              <a:buChar char="Ø"/>
            </a:pPr>
            <a:r>
              <a:rPr lang="en-US" sz="9600" dirty="0"/>
              <a:t>In high-risk projects better project planning improved success on four measures: </a:t>
            </a:r>
            <a:r>
              <a:rPr lang="en-US" sz="9600" b="1" u="sng" dirty="0">
                <a:solidFill>
                  <a:srgbClr val="FF0000"/>
                </a:solidFill>
              </a:rPr>
              <a:t>schedule overrun, cost overrun, technical performance, and customer satisfaction</a:t>
            </a:r>
            <a:r>
              <a:rPr lang="en-US" sz="9600" dirty="0"/>
              <a:t>. </a:t>
            </a:r>
          </a:p>
          <a:p>
            <a:pPr algn="l">
              <a:buFont typeface="Wingdings" panose="05000000000000000000" pitchFamily="2" charset="2"/>
              <a:buChar char="Ø"/>
            </a:pPr>
            <a:r>
              <a:rPr lang="en-US" sz="9600" dirty="0"/>
              <a:t>They conclude that improving the project plan is a more effective risk management approach than using the usual risk management tools.</a:t>
            </a:r>
          </a:p>
        </p:txBody>
      </p:sp>
      <p:pic>
        <p:nvPicPr>
          <p:cNvPr id="4" name="Picture 3">
            <a:extLst>
              <a:ext uri="{FF2B5EF4-FFF2-40B4-BE49-F238E27FC236}">
                <a16:creationId xmlns:a16="http://schemas.microsoft.com/office/drawing/2014/main" id="{8B4B0A6A-D412-41AC-9017-839D5280B496}"/>
              </a:ext>
            </a:extLst>
          </p:cNvPr>
          <p:cNvPicPr>
            <a:picLocks noChangeAspect="1"/>
          </p:cNvPicPr>
          <p:nvPr/>
        </p:nvPicPr>
        <p:blipFill>
          <a:blip r:embed="rId2"/>
          <a:stretch>
            <a:fillRect/>
          </a:stretch>
        </p:blipFill>
        <p:spPr>
          <a:xfrm>
            <a:off x="10952793" y="187382"/>
            <a:ext cx="1133954" cy="1012024"/>
          </a:xfrm>
          <a:prstGeom prst="rect">
            <a:avLst/>
          </a:prstGeom>
        </p:spPr>
      </p:pic>
      <p:sp>
        <p:nvSpPr>
          <p:cNvPr id="5" name="Footer Placeholder 4">
            <a:extLst>
              <a:ext uri="{FF2B5EF4-FFF2-40B4-BE49-F238E27FC236}">
                <a16:creationId xmlns:a16="http://schemas.microsoft.com/office/drawing/2014/main" id="{5851539D-A3C9-451F-9BF8-215F6AF47823}"/>
              </a:ext>
            </a:extLst>
          </p:cNvPr>
          <p:cNvSpPr>
            <a:spLocks noGrp="1"/>
          </p:cNvSpPr>
          <p:nvPr>
            <p:ph type="ftr" sz="quarter" idx="11"/>
          </p:nvPr>
        </p:nvSpPr>
        <p:spPr>
          <a:xfrm>
            <a:off x="8077200" y="6492875"/>
            <a:ext cx="4114800" cy="365125"/>
          </a:xfrm>
        </p:spPr>
        <p:txBody>
          <a:bodyPr/>
          <a:lstStyle/>
          <a:p>
            <a:r>
              <a:rPr lang="en-US" b="1" dirty="0">
                <a:solidFill>
                  <a:srgbClr val="53728A"/>
                </a:solidFill>
              </a:rPr>
              <a:t>Business Champions School - Eng. </a:t>
            </a:r>
            <a:r>
              <a:rPr lang="en-US" b="1" dirty="0" err="1">
                <a:solidFill>
                  <a:srgbClr val="53728A"/>
                </a:solidFill>
              </a:rPr>
              <a:t>Amaal</a:t>
            </a:r>
            <a:r>
              <a:rPr lang="en-US" b="1" dirty="0">
                <a:solidFill>
                  <a:srgbClr val="53728A"/>
                </a:solidFill>
              </a:rPr>
              <a:t> Aburumman</a:t>
            </a:r>
            <a:endParaRPr lang="en-US" sz="1200" b="1" dirty="0">
              <a:solidFill>
                <a:srgbClr val="53728A"/>
              </a:solidFill>
            </a:endParaRPr>
          </a:p>
        </p:txBody>
      </p:sp>
      <p:sp>
        <p:nvSpPr>
          <p:cNvPr id="7" name="Title 6">
            <a:extLst>
              <a:ext uri="{FF2B5EF4-FFF2-40B4-BE49-F238E27FC236}">
                <a16:creationId xmlns:a16="http://schemas.microsoft.com/office/drawing/2014/main" id="{62771DD2-25D6-4379-AF23-40B045621B33}"/>
              </a:ext>
            </a:extLst>
          </p:cNvPr>
          <p:cNvSpPr>
            <a:spLocks noGrp="1"/>
          </p:cNvSpPr>
          <p:nvPr>
            <p:ph type="title"/>
          </p:nvPr>
        </p:nvSpPr>
        <p:spPr>
          <a:xfrm>
            <a:off x="105253" y="1"/>
            <a:ext cx="10515600" cy="731519"/>
          </a:xfrm>
        </p:spPr>
        <p:txBody>
          <a:bodyPr/>
          <a:lstStyle/>
          <a:p>
            <a:r>
              <a:rPr kumimoji="0" lang="en-US" sz="4400" b="1" i="0" u="none" strike="noStrike" kern="1200" cap="none" spc="0" normalizeH="0" baseline="0" noProof="0" dirty="0">
                <a:ln>
                  <a:noFill/>
                </a:ln>
                <a:solidFill>
                  <a:prstClr val="black"/>
                </a:solidFill>
                <a:effectLst/>
                <a:uLnTx/>
                <a:uFillTx/>
                <a:latin typeface="Galliard-Bold"/>
                <a:ea typeface="+mj-ea"/>
                <a:cs typeface="+mj-cs"/>
              </a:rPr>
              <a:t>Project Charter Elements</a:t>
            </a:r>
            <a:endParaRPr lang="en-US" dirty="0"/>
          </a:p>
        </p:txBody>
      </p:sp>
    </p:spTree>
    <p:extLst>
      <p:ext uri="{BB962C8B-B14F-4D97-AF65-F5344CB8AC3E}">
        <p14:creationId xmlns:p14="http://schemas.microsoft.com/office/powerpoint/2010/main" val="3831429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2C900C1-D9E4-4016-92B9-00A0F236AE60}"/>
              </a:ext>
            </a:extLst>
          </p:cNvPr>
          <p:cNvPicPr>
            <a:picLocks noChangeAspect="1"/>
          </p:cNvPicPr>
          <p:nvPr/>
        </p:nvPicPr>
        <p:blipFill>
          <a:blip r:embed="rId2"/>
          <a:stretch>
            <a:fillRect/>
          </a:stretch>
        </p:blipFill>
        <p:spPr>
          <a:xfrm>
            <a:off x="10786823" y="15882"/>
            <a:ext cx="1133954" cy="1012024"/>
          </a:xfrm>
          <a:prstGeom prst="rect">
            <a:avLst/>
          </a:prstGeom>
        </p:spPr>
      </p:pic>
      <p:sp>
        <p:nvSpPr>
          <p:cNvPr id="4" name="Footer Placeholder 3">
            <a:extLst>
              <a:ext uri="{FF2B5EF4-FFF2-40B4-BE49-F238E27FC236}">
                <a16:creationId xmlns:a16="http://schemas.microsoft.com/office/drawing/2014/main" id="{AF2AEA3F-8A82-4974-ACB5-00B78D86BDA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7" name="TextBox 6">
            <a:extLst>
              <a:ext uri="{FF2B5EF4-FFF2-40B4-BE49-F238E27FC236}">
                <a16:creationId xmlns:a16="http://schemas.microsoft.com/office/drawing/2014/main" id="{F3E6780F-3A37-4CC0-BC25-B1B42C3F8F36}"/>
              </a:ext>
            </a:extLst>
          </p:cNvPr>
          <p:cNvSpPr txBox="1"/>
          <p:nvPr/>
        </p:nvSpPr>
        <p:spPr>
          <a:xfrm>
            <a:off x="499872" y="1750213"/>
            <a:ext cx="11045952" cy="2246769"/>
          </a:xfrm>
          <a:prstGeom prst="rect">
            <a:avLst/>
          </a:prstGeom>
          <a:noFill/>
        </p:spPr>
        <p:txBody>
          <a:bodyPr wrap="square">
            <a:spAutoFit/>
          </a:bodyPr>
          <a:lstStyle/>
          <a:p>
            <a:r>
              <a:rPr lang="en-US" sz="2800" b="1" u="sng" dirty="0">
                <a:solidFill>
                  <a:srgbClr val="FF0000"/>
                </a:solidFill>
              </a:rPr>
              <a:t>9. Evaluation Methods </a:t>
            </a:r>
            <a:r>
              <a:rPr lang="en-US" sz="2800" dirty="0"/>
              <a:t>Every project should be evaluated against standards and by methods established at the project’s inception, allowing for both the direct and ancillary goals of the project. This section contains a brief description </a:t>
            </a:r>
            <a:r>
              <a:rPr lang="en-US" sz="2800" b="0" i="0" u="none" strike="noStrike" baseline="0" dirty="0">
                <a:latin typeface="Times New Roman" panose="02020603050405020304" pitchFamily="18" charset="0"/>
              </a:rPr>
              <a:t>of the procedure to be followed in monitoring, collecting, storing, and evaluating the history of the project</a:t>
            </a:r>
            <a:endParaRPr lang="en-US" sz="2800" dirty="0"/>
          </a:p>
        </p:txBody>
      </p:sp>
      <p:sp>
        <p:nvSpPr>
          <p:cNvPr id="8" name="TextBox 7">
            <a:extLst>
              <a:ext uri="{FF2B5EF4-FFF2-40B4-BE49-F238E27FC236}">
                <a16:creationId xmlns:a16="http://schemas.microsoft.com/office/drawing/2014/main" id="{C098355F-C767-419D-BC38-4F684ED09735}"/>
              </a:ext>
            </a:extLst>
          </p:cNvPr>
          <p:cNvSpPr txBox="1"/>
          <p:nvPr/>
        </p:nvSpPr>
        <p:spPr>
          <a:xfrm>
            <a:off x="271223" y="137173"/>
            <a:ext cx="6096000" cy="769441"/>
          </a:xfrm>
          <a:prstGeom prst="rect">
            <a:avLst/>
          </a:prstGeom>
          <a:noFill/>
        </p:spPr>
        <p:txBody>
          <a:bodyPr wrap="square">
            <a:spAutoFit/>
          </a:bodyPr>
          <a:lstStyle/>
          <a:p>
            <a:r>
              <a:rPr kumimoji="0" lang="en-US" sz="4400" b="1" i="0" u="none" strike="noStrike" kern="1200" cap="none" spc="0" normalizeH="0" baseline="0" noProof="0" dirty="0">
                <a:ln>
                  <a:noFill/>
                </a:ln>
                <a:solidFill>
                  <a:prstClr val="black"/>
                </a:solidFill>
                <a:effectLst/>
                <a:uLnTx/>
                <a:uFillTx/>
                <a:latin typeface="Galliard-Bold"/>
                <a:ea typeface="+mj-ea"/>
                <a:cs typeface="+mj-cs"/>
              </a:rPr>
              <a:t>Project Charter Elements</a:t>
            </a:r>
            <a:endParaRPr lang="en-US" dirty="0"/>
          </a:p>
        </p:txBody>
      </p:sp>
    </p:spTree>
    <p:extLst>
      <p:ext uri="{BB962C8B-B14F-4D97-AF65-F5344CB8AC3E}">
        <p14:creationId xmlns:p14="http://schemas.microsoft.com/office/powerpoint/2010/main" val="39680920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136428" y="627564"/>
            <a:ext cx="7474172" cy="1325563"/>
          </a:xfrm>
        </p:spPr>
        <p:txBody>
          <a:bodyPr>
            <a:normAutofit/>
          </a:bodyPr>
          <a:lstStyle/>
          <a:p>
            <a:r>
              <a:rPr lang="en-US" b="1">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0" y="874844"/>
            <a:ext cx="9030743" cy="5983156"/>
          </a:xfrm>
        </p:spPr>
        <p:txBody>
          <a:bodyPr anchor="ctr">
            <a:noAutofit/>
          </a:bodyPr>
          <a:lstStyle/>
          <a:p>
            <a:pPr algn="justLow">
              <a:buFont typeface="Wingdings" panose="05000000000000000000" pitchFamily="2" charset="2"/>
              <a:buChar char="Ø"/>
            </a:pPr>
            <a:r>
              <a:rPr lang="en-US" sz="2400" b="0" i="0" u="none" strike="noStrike" baseline="0" dirty="0"/>
              <a:t>These are the elements that constitute the project charter  and are the basis for a more detailed planning of the budgets, schedules, work plan, and general management of the project. </a:t>
            </a:r>
          </a:p>
          <a:p>
            <a:pPr algn="justLow">
              <a:buFont typeface="Wingdings" panose="05000000000000000000" pitchFamily="2" charset="2"/>
              <a:buChar char="Ø"/>
            </a:pPr>
            <a:r>
              <a:rPr lang="en-US" sz="2400" b="0" i="0" u="none" strike="noStrike" baseline="0" dirty="0"/>
              <a:t>Once this basic plan is fully developed and approved, it is disseminated to all interested parties.</a:t>
            </a:r>
          </a:p>
          <a:p>
            <a:pPr algn="justLow">
              <a:buFont typeface="Wingdings" panose="05000000000000000000" pitchFamily="2" charset="2"/>
              <a:buChar char="Ø"/>
            </a:pPr>
            <a:r>
              <a:rPr lang="en-US" sz="2400" dirty="0"/>
              <a:t>t</a:t>
            </a:r>
            <a:r>
              <a:rPr lang="en-US" sz="2400" b="0" i="0" u="none" strike="noStrike" baseline="0" dirty="0"/>
              <a:t>his formal planning process is required for relatively large projects that cannot be classified as “routine” for the organization. </a:t>
            </a:r>
          </a:p>
          <a:p>
            <a:pPr algn="justLow">
              <a:buFont typeface="Wingdings" panose="05000000000000000000" pitchFamily="2" charset="2"/>
              <a:buChar char="Ø"/>
            </a:pPr>
            <a:r>
              <a:rPr lang="en-US" sz="2400" b="0" i="0" u="none" strike="noStrike" baseline="0" dirty="0"/>
              <a:t>The </a:t>
            </a:r>
            <a:r>
              <a:rPr lang="en-US" sz="2400" dirty="0"/>
              <a:t>t</a:t>
            </a:r>
            <a:r>
              <a:rPr lang="en-US" sz="2400" b="0" i="0" u="none" strike="noStrike" baseline="0" dirty="0"/>
              <a:t>ime, effort, and cost of the planning process we have described is not justified for routine projects.</a:t>
            </a:r>
          </a:p>
          <a:p>
            <a:pPr algn="justLow">
              <a:buFont typeface="Wingdings" panose="05000000000000000000" pitchFamily="2" charset="2"/>
              <a:buChar char="Ø"/>
            </a:pPr>
            <a:r>
              <a:rPr lang="en-US" sz="2400" b="0" i="0" u="none" strike="noStrike" baseline="0" dirty="0"/>
              <a:t>for example, most plant or machine maintenance projects. Admittedly, no two routine maintenance projects are identical, but they do tend to be quite similar. It is useful to have a complete plan for such projects, but it is meant to serve as a template that can easily be modified to fit the specific maintenance project at hand. The template also can serve as a benchmark in a continuous improvement program.</a:t>
            </a:r>
            <a:endParaRPr lang="en-US" sz="2400" b="1" dirty="0">
              <a:cs typeface="Times New Roman" panose="02020603050405020304" pitchFamily="18" charset="0"/>
            </a:endParaRPr>
          </a:p>
        </p:txBody>
      </p:sp>
      <p:sp>
        <p:nvSpPr>
          <p:cNvPr id="4" name="Footer Placeholder 3">
            <a:extLst>
              <a:ext uri="{FF2B5EF4-FFF2-40B4-BE49-F238E27FC236}">
                <a16:creationId xmlns:a16="http://schemas.microsoft.com/office/drawing/2014/main" id="{853075A3-2FF8-482C-8187-95E329C20B08}"/>
              </a:ext>
            </a:extLst>
          </p:cNvPr>
          <p:cNvSpPr>
            <a:spLocks noGrp="1"/>
          </p:cNvSpPr>
          <p:nvPr>
            <p:ph type="ftr" sz="quarter" idx="11"/>
          </p:nvPr>
        </p:nvSpPr>
        <p:spPr>
          <a:xfrm>
            <a:off x="8827850" y="6492873"/>
            <a:ext cx="4894169" cy="365125"/>
          </a:xfrm>
        </p:spPr>
        <p:txBody>
          <a:bodyPr>
            <a:normAutofit/>
          </a:bodyPr>
          <a:lstStyle/>
          <a:p>
            <a:pPr algn="l">
              <a:spcAft>
                <a:spcPts val="600"/>
              </a:spcAft>
            </a:pPr>
            <a:r>
              <a:rPr lang="en-US" sz="1050" b="1">
                <a:solidFill>
                  <a:schemeClr val="tx1">
                    <a:lumMod val="75000"/>
                    <a:lumOff val="25000"/>
                  </a:schemeClr>
                </a:solidFill>
              </a:rPr>
              <a:t>Business Champions School - Eng. Amaal Aburumman</a:t>
            </a:r>
          </a:p>
        </p:txBody>
      </p:sp>
      <p:sp>
        <p:nvSpPr>
          <p:cNvPr id="12" name="Rectangle 11">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88880" y="0"/>
            <a:ext cx="2103120" cy="6858000"/>
          </a:xfrm>
          <a:prstGeom prst="rect">
            <a:avLst/>
          </a:prstGeom>
          <a:solidFill>
            <a:srgbClr val="4C5C6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15400" y="2358913"/>
            <a:ext cx="2140172" cy="2140172"/>
          </a:xfrm>
          <a:prstGeom prst="ellipse">
            <a:avLst/>
          </a:prstGeom>
          <a:solidFill>
            <a:srgbClr val="FFFFFF"/>
          </a:solidFill>
          <a:ln w="22225">
            <a:solidFill>
              <a:srgbClr val="FCED1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60C4C9B1-20A7-4EA1-AEC2-808B3118DF66}"/>
              </a:ext>
            </a:extLst>
          </p:cNvPr>
          <p:cNvPicPr>
            <a:picLocks noChangeAspect="1"/>
          </p:cNvPicPr>
          <p:nvPr/>
        </p:nvPicPr>
        <p:blipFill rotWithShape="1">
          <a:blip r:embed="rId3">
            <a:alphaModFix/>
          </a:blip>
          <a:srcRect r="-8" b="152"/>
          <a:stretch/>
        </p:blipFill>
        <p:spPr>
          <a:xfrm>
            <a:off x="9030743" y="2474254"/>
            <a:ext cx="1912560" cy="1909489"/>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pic>
        <p:nvPicPr>
          <p:cNvPr id="5" name="Picture 4">
            <a:extLst>
              <a:ext uri="{FF2B5EF4-FFF2-40B4-BE49-F238E27FC236}">
                <a16:creationId xmlns:a16="http://schemas.microsoft.com/office/drawing/2014/main" id="{2178D744-583C-4476-8B0D-5507A794E0CE}"/>
              </a:ext>
            </a:extLst>
          </p:cNvPr>
          <p:cNvPicPr>
            <a:picLocks noChangeAspect="1"/>
          </p:cNvPicPr>
          <p:nvPr/>
        </p:nvPicPr>
        <p:blipFill>
          <a:blip r:embed="rId4"/>
          <a:stretch>
            <a:fillRect/>
          </a:stretch>
        </p:blipFill>
        <p:spPr>
          <a:xfrm>
            <a:off x="10890162" y="217366"/>
            <a:ext cx="1133954" cy="1012024"/>
          </a:xfrm>
          <a:prstGeom prst="rect">
            <a:avLst/>
          </a:prstGeom>
        </p:spPr>
      </p:pic>
      <p:sp>
        <p:nvSpPr>
          <p:cNvPr id="6" name="TextBox 5">
            <a:extLst>
              <a:ext uri="{FF2B5EF4-FFF2-40B4-BE49-F238E27FC236}">
                <a16:creationId xmlns:a16="http://schemas.microsoft.com/office/drawing/2014/main" id="{7750C42B-F211-4F3F-9ECB-356C09322933}"/>
              </a:ext>
            </a:extLst>
          </p:cNvPr>
          <p:cNvSpPr txBox="1"/>
          <p:nvPr/>
        </p:nvSpPr>
        <p:spPr>
          <a:xfrm>
            <a:off x="167884" y="105403"/>
            <a:ext cx="4194048" cy="769441"/>
          </a:xfrm>
          <a:prstGeom prst="rect">
            <a:avLst/>
          </a:prstGeom>
          <a:noFill/>
        </p:spPr>
        <p:txBody>
          <a:bodyPr wrap="square" rtlCol="0">
            <a:spAutoFit/>
          </a:bodyPr>
          <a:lstStyle/>
          <a:p>
            <a:pPr>
              <a:spcAft>
                <a:spcPts val="600"/>
              </a:spcAft>
            </a:pPr>
            <a:r>
              <a:rPr lang="en-US" sz="4400" b="1" dirty="0"/>
              <a:t>Remember!</a:t>
            </a:r>
            <a:endParaRPr lang="en-US" sz="4400" b="1"/>
          </a:p>
        </p:txBody>
      </p:sp>
    </p:spTree>
    <p:extLst>
      <p:ext uri="{BB962C8B-B14F-4D97-AF65-F5344CB8AC3E}">
        <p14:creationId xmlns:p14="http://schemas.microsoft.com/office/powerpoint/2010/main" val="25114820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17A37E-948D-4E10-B510-7BA9B2E386EA}"/>
              </a:ext>
            </a:extLst>
          </p:cNvPr>
          <p:cNvSpPr>
            <a:spLocks noGrp="1"/>
          </p:cNvSpPr>
          <p:nvPr>
            <p:ph type="title"/>
          </p:nvPr>
        </p:nvSpPr>
        <p:spPr/>
        <p:txBody>
          <a:bodyPr/>
          <a:lstStyle/>
          <a:p>
            <a:r>
              <a:rPr lang="en-US" sz="4400" b="1" dirty="0"/>
              <a:t>Learning Summary and Evaluation 1</a:t>
            </a:r>
            <a:endParaRPr lang="en-US" dirty="0"/>
          </a:p>
        </p:txBody>
      </p:sp>
      <p:sp>
        <p:nvSpPr>
          <p:cNvPr id="3" name="Content Placeholder 2">
            <a:extLst>
              <a:ext uri="{FF2B5EF4-FFF2-40B4-BE49-F238E27FC236}">
                <a16:creationId xmlns:a16="http://schemas.microsoft.com/office/drawing/2014/main" id="{EA245746-1834-4C8A-8F2D-F7DBD0B9474A}"/>
              </a:ext>
            </a:extLst>
          </p:cNvPr>
          <p:cNvSpPr>
            <a:spLocks noGrp="1"/>
          </p:cNvSpPr>
          <p:nvPr>
            <p:ph idx="1"/>
          </p:nvPr>
        </p:nvSpPr>
        <p:spPr>
          <a:xfrm>
            <a:off x="381965" y="1574157"/>
            <a:ext cx="7951807" cy="4602806"/>
          </a:xfrm>
        </p:spPr>
        <p:txBody>
          <a:bodyPr/>
          <a:lstStyle/>
          <a:p>
            <a:pPr algn="just"/>
            <a:r>
              <a:rPr lang="en-US" dirty="0"/>
              <a:t>The main idea I have learnt?</a:t>
            </a:r>
          </a:p>
          <a:p>
            <a:pPr marL="0" indent="0" algn="just">
              <a:buNone/>
            </a:pPr>
            <a:r>
              <a:rPr lang="en-US" dirty="0"/>
              <a:t>   </a:t>
            </a:r>
          </a:p>
          <a:p>
            <a:pPr algn="just"/>
            <a:r>
              <a:rPr lang="en-US" dirty="0"/>
              <a:t>A new word I have learnt today is?  It means……</a:t>
            </a:r>
          </a:p>
          <a:p>
            <a:pPr marL="0" indent="0" algn="just">
              <a:buNone/>
            </a:pPr>
            <a:endParaRPr lang="en-US" dirty="0"/>
          </a:p>
          <a:p>
            <a:pPr algn="just"/>
            <a:r>
              <a:rPr lang="en-US" dirty="0"/>
              <a:t>How could I apply these ideas towards my course studies and career aspiration?</a:t>
            </a:r>
          </a:p>
          <a:p>
            <a:pPr marL="0" indent="0">
              <a:buNone/>
            </a:pPr>
            <a:endParaRPr lang="en-US" dirty="0"/>
          </a:p>
        </p:txBody>
      </p:sp>
      <p:pic>
        <p:nvPicPr>
          <p:cNvPr id="4" name="Picture 3">
            <a:extLst>
              <a:ext uri="{FF2B5EF4-FFF2-40B4-BE49-F238E27FC236}">
                <a16:creationId xmlns:a16="http://schemas.microsoft.com/office/drawing/2014/main" id="{537AFA09-44FC-487C-AAC2-1C5982B5D59E}"/>
              </a:ext>
            </a:extLst>
          </p:cNvPr>
          <p:cNvPicPr>
            <a:picLocks noChangeAspect="1"/>
          </p:cNvPicPr>
          <p:nvPr/>
        </p:nvPicPr>
        <p:blipFill>
          <a:blip r:embed="rId2"/>
          <a:stretch>
            <a:fillRect/>
          </a:stretch>
        </p:blipFill>
        <p:spPr>
          <a:xfrm>
            <a:off x="10786823" y="175025"/>
            <a:ext cx="1133954" cy="1012024"/>
          </a:xfrm>
          <a:prstGeom prst="rect">
            <a:avLst/>
          </a:prstGeom>
        </p:spPr>
      </p:pic>
      <p:pic>
        <p:nvPicPr>
          <p:cNvPr id="5" name="Picture 4">
            <a:extLst>
              <a:ext uri="{FF2B5EF4-FFF2-40B4-BE49-F238E27FC236}">
                <a16:creationId xmlns:a16="http://schemas.microsoft.com/office/drawing/2014/main" id="{8EC30AD9-1F05-4792-9E62-96E28D33D890}"/>
              </a:ext>
            </a:extLst>
          </p:cNvPr>
          <p:cNvPicPr>
            <a:picLocks noChangeAspect="1"/>
          </p:cNvPicPr>
          <p:nvPr/>
        </p:nvPicPr>
        <p:blipFill>
          <a:blip r:embed="rId3"/>
          <a:stretch>
            <a:fillRect/>
          </a:stretch>
        </p:blipFill>
        <p:spPr>
          <a:xfrm>
            <a:off x="8610362" y="1757016"/>
            <a:ext cx="2743438" cy="4237087"/>
          </a:xfrm>
          <a:prstGeom prst="rect">
            <a:avLst/>
          </a:prstGeom>
        </p:spPr>
      </p:pic>
      <p:sp>
        <p:nvSpPr>
          <p:cNvPr id="6" name="Footer Placeholder 5">
            <a:extLst>
              <a:ext uri="{FF2B5EF4-FFF2-40B4-BE49-F238E27FC236}">
                <a16:creationId xmlns:a16="http://schemas.microsoft.com/office/drawing/2014/main" id="{2EA8969C-18B4-4D8E-A0A1-CA0D5B7E1F69}"/>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976501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C840769-183B-43D9-9D59-44C4089CC0BD}"/>
              </a:ext>
            </a:extLst>
          </p:cNvPr>
          <p:cNvSpPr>
            <a:spLocks noGrp="1"/>
          </p:cNvSpPr>
          <p:nvPr>
            <p:ph idx="1"/>
          </p:nvPr>
        </p:nvSpPr>
        <p:spPr>
          <a:xfrm>
            <a:off x="69540" y="3894291"/>
            <a:ext cx="11376857" cy="580515"/>
          </a:xfrm>
        </p:spPr>
        <p:txBody>
          <a:bodyPr/>
          <a:lstStyle/>
          <a:p>
            <a:pPr marL="0" indent="0">
              <a:buNone/>
            </a:pPr>
            <a:r>
              <a:rPr lang="en-US" dirty="0"/>
              <a:t>2.  What are the  main elements of the project charter?</a:t>
            </a:r>
          </a:p>
        </p:txBody>
      </p:sp>
      <p:sp>
        <p:nvSpPr>
          <p:cNvPr id="7" name="TextBox 6">
            <a:extLst>
              <a:ext uri="{FF2B5EF4-FFF2-40B4-BE49-F238E27FC236}">
                <a16:creationId xmlns:a16="http://schemas.microsoft.com/office/drawing/2014/main" id="{24F10C6D-1159-46B2-9E7B-DFAF477280D1}"/>
              </a:ext>
            </a:extLst>
          </p:cNvPr>
          <p:cNvSpPr txBox="1"/>
          <p:nvPr/>
        </p:nvSpPr>
        <p:spPr>
          <a:xfrm>
            <a:off x="354093" y="1773674"/>
            <a:ext cx="5473860" cy="523220"/>
          </a:xfrm>
          <a:prstGeom prst="rect">
            <a:avLst/>
          </a:prstGeom>
          <a:noFill/>
        </p:spPr>
        <p:txBody>
          <a:bodyPr wrap="square">
            <a:spAutoFit/>
          </a:bodyPr>
          <a:lstStyle/>
          <a:p>
            <a:r>
              <a:rPr lang="en-US" sz="2800" dirty="0"/>
              <a:t>1. What is a project charter?</a:t>
            </a:r>
            <a:endParaRPr lang="en-US" dirty="0"/>
          </a:p>
        </p:txBody>
      </p:sp>
      <p:sp>
        <p:nvSpPr>
          <p:cNvPr id="9" name="TextBox 8">
            <a:extLst>
              <a:ext uri="{FF2B5EF4-FFF2-40B4-BE49-F238E27FC236}">
                <a16:creationId xmlns:a16="http://schemas.microsoft.com/office/drawing/2014/main" id="{EB2E71F2-CDED-4C97-AEF0-AA7857022CA1}"/>
              </a:ext>
            </a:extLst>
          </p:cNvPr>
          <p:cNvSpPr txBox="1"/>
          <p:nvPr/>
        </p:nvSpPr>
        <p:spPr>
          <a:xfrm>
            <a:off x="139525" y="2218080"/>
            <a:ext cx="11638500" cy="2151358"/>
          </a:xfrm>
          <a:prstGeom prst="rect">
            <a:avLst/>
          </a:prstGeom>
          <a:noFill/>
        </p:spPr>
        <p:txBody>
          <a:bodyPr wrap="square">
            <a:spAutoFit/>
          </a:bodyPr>
          <a:lstStyle/>
          <a:p>
            <a:pPr algn="just">
              <a:lnSpc>
                <a:spcPct val="90000"/>
              </a:lnSpc>
              <a:spcAft>
                <a:spcPts val="600"/>
              </a:spcAft>
            </a:pPr>
            <a:r>
              <a:rPr lang="en-US" sz="2800" dirty="0"/>
              <a:t>A project charter is a formal, typically short document that describes your project in its entirety — including what the objectives are, how it will be carried out, and who the stakeholders are. It is a crucial ingredient in planning out the project because it is used throughout the project lifecycle.</a:t>
            </a:r>
          </a:p>
          <a:p>
            <a:endParaRPr lang="en-US" sz="2800" dirty="0"/>
          </a:p>
        </p:txBody>
      </p:sp>
      <p:pic>
        <p:nvPicPr>
          <p:cNvPr id="10" name="Picture 9">
            <a:extLst>
              <a:ext uri="{FF2B5EF4-FFF2-40B4-BE49-F238E27FC236}">
                <a16:creationId xmlns:a16="http://schemas.microsoft.com/office/drawing/2014/main" id="{A0E74F72-CB47-4789-A46B-9D910D360824}"/>
              </a:ext>
            </a:extLst>
          </p:cNvPr>
          <p:cNvPicPr>
            <a:picLocks noChangeAspect="1"/>
          </p:cNvPicPr>
          <p:nvPr/>
        </p:nvPicPr>
        <p:blipFill>
          <a:blip r:embed="rId2"/>
          <a:stretch>
            <a:fillRect/>
          </a:stretch>
        </p:blipFill>
        <p:spPr>
          <a:xfrm>
            <a:off x="10876372" y="103515"/>
            <a:ext cx="1140051" cy="1012024"/>
          </a:xfrm>
          <a:prstGeom prst="rect">
            <a:avLst/>
          </a:prstGeom>
        </p:spPr>
      </p:pic>
      <p:pic>
        <p:nvPicPr>
          <p:cNvPr id="11" name="Picture 10">
            <a:extLst>
              <a:ext uri="{FF2B5EF4-FFF2-40B4-BE49-F238E27FC236}">
                <a16:creationId xmlns:a16="http://schemas.microsoft.com/office/drawing/2014/main" id="{9F3D3946-84BB-4F0F-B759-9891A7C3E6A3}"/>
              </a:ext>
            </a:extLst>
          </p:cNvPr>
          <p:cNvPicPr>
            <a:picLocks noChangeAspect="1"/>
          </p:cNvPicPr>
          <p:nvPr/>
        </p:nvPicPr>
        <p:blipFill>
          <a:blip r:embed="rId3"/>
          <a:stretch>
            <a:fillRect/>
          </a:stretch>
        </p:blipFill>
        <p:spPr>
          <a:xfrm>
            <a:off x="175577" y="152730"/>
            <a:ext cx="9493199" cy="1533229"/>
          </a:xfrm>
          <a:prstGeom prst="rect">
            <a:avLst/>
          </a:prstGeom>
        </p:spPr>
      </p:pic>
      <p:sp>
        <p:nvSpPr>
          <p:cNvPr id="2" name="Footer Placeholder 1">
            <a:extLst>
              <a:ext uri="{FF2B5EF4-FFF2-40B4-BE49-F238E27FC236}">
                <a16:creationId xmlns:a16="http://schemas.microsoft.com/office/drawing/2014/main" id="{38F1CF40-B68B-41E7-97DE-BE79175EB39C}"/>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13" name="TextBox 12">
            <a:extLst>
              <a:ext uri="{FF2B5EF4-FFF2-40B4-BE49-F238E27FC236}">
                <a16:creationId xmlns:a16="http://schemas.microsoft.com/office/drawing/2014/main" id="{2E840B89-D364-42FB-8E9E-E6BB7C671F29}"/>
              </a:ext>
            </a:extLst>
          </p:cNvPr>
          <p:cNvSpPr txBox="1"/>
          <p:nvPr/>
        </p:nvSpPr>
        <p:spPr>
          <a:xfrm>
            <a:off x="175577" y="4628158"/>
            <a:ext cx="6120384" cy="461665"/>
          </a:xfrm>
          <a:prstGeom prst="rect">
            <a:avLst/>
          </a:prstGeom>
          <a:noFill/>
        </p:spPr>
        <p:txBody>
          <a:bodyPr wrap="square">
            <a:spAutoFit/>
          </a:bodyPr>
          <a:lstStyle/>
          <a:p>
            <a:r>
              <a:rPr lang="en-US" sz="2400" dirty="0"/>
              <a:t>1. Overview</a:t>
            </a:r>
          </a:p>
        </p:txBody>
      </p:sp>
      <p:sp>
        <p:nvSpPr>
          <p:cNvPr id="14" name="TextBox 13">
            <a:extLst>
              <a:ext uri="{FF2B5EF4-FFF2-40B4-BE49-F238E27FC236}">
                <a16:creationId xmlns:a16="http://schemas.microsoft.com/office/drawing/2014/main" id="{672E05FC-6ED1-46D0-883A-F8ED93400E5B}"/>
              </a:ext>
            </a:extLst>
          </p:cNvPr>
          <p:cNvSpPr txBox="1"/>
          <p:nvPr/>
        </p:nvSpPr>
        <p:spPr>
          <a:xfrm>
            <a:off x="175577" y="5033564"/>
            <a:ext cx="6120384" cy="461665"/>
          </a:xfrm>
          <a:prstGeom prst="rect">
            <a:avLst/>
          </a:prstGeom>
          <a:noFill/>
        </p:spPr>
        <p:txBody>
          <a:bodyPr wrap="square">
            <a:spAutoFit/>
          </a:bodyPr>
          <a:lstStyle/>
          <a:p>
            <a:r>
              <a:rPr lang="en-US" sz="2400" dirty="0"/>
              <a:t>2. Objectives or Scope</a:t>
            </a:r>
          </a:p>
        </p:txBody>
      </p:sp>
      <p:sp>
        <p:nvSpPr>
          <p:cNvPr id="15" name="TextBox 14">
            <a:extLst>
              <a:ext uri="{FF2B5EF4-FFF2-40B4-BE49-F238E27FC236}">
                <a16:creationId xmlns:a16="http://schemas.microsoft.com/office/drawing/2014/main" id="{1E805538-1803-4E1D-B3E8-D3DCA81E40DF}"/>
              </a:ext>
            </a:extLst>
          </p:cNvPr>
          <p:cNvSpPr txBox="1"/>
          <p:nvPr/>
        </p:nvSpPr>
        <p:spPr>
          <a:xfrm>
            <a:off x="175577" y="5340062"/>
            <a:ext cx="6120384" cy="461665"/>
          </a:xfrm>
          <a:prstGeom prst="rect">
            <a:avLst/>
          </a:prstGeom>
          <a:noFill/>
        </p:spPr>
        <p:txBody>
          <a:bodyPr wrap="square">
            <a:spAutoFit/>
          </a:bodyPr>
          <a:lstStyle/>
          <a:p>
            <a:r>
              <a:rPr lang="en-US" sz="2400" dirty="0"/>
              <a:t>3. General Approach</a:t>
            </a:r>
          </a:p>
        </p:txBody>
      </p:sp>
      <p:sp>
        <p:nvSpPr>
          <p:cNvPr id="16" name="TextBox 15">
            <a:extLst>
              <a:ext uri="{FF2B5EF4-FFF2-40B4-BE49-F238E27FC236}">
                <a16:creationId xmlns:a16="http://schemas.microsoft.com/office/drawing/2014/main" id="{2A8F4905-8C17-4251-A7CB-EBA55153DB7F}"/>
              </a:ext>
            </a:extLst>
          </p:cNvPr>
          <p:cNvSpPr txBox="1"/>
          <p:nvPr/>
        </p:nvSpPr>
        <p:spPr>
          <a:xfrm>
            <a:off x="139525" y="5630320"/>
            <a:ext cx="6120384" cy="461665"/>
          </a:xfrm>
          <a:prstGeom prst="rect">
            <a:avLst/>
          </a:prstGeom>
          <a:noFill/>
        </p:spPr>
        <p:txBody>
          <a:bodyPr wrap="square">
            <a:spAutoFit/>
          </a:bodyPr>
          <a:lstStyle/>
          <a:p>
            <a:r>
              <a:rPr lang="en-US" sz="2400" dirty="0"/>
              <a:t>4. Contractual Aspects </a:t>
            </a:r>
          </a:p>
        </p:txBody>
      </p:sp>
      <p:sp>
        <p:nvSpPr>
          <p:cNvPr id="17" name="TextBox 16">
            <a:extLst>
              <a:ext uri="{FF2B5EF4-FFF2-40B4-BE49-F238E27FC236}">
                <a16:creationId xmlns:a16="http://schemas.microsoft.com/office/drawing/2014/main" id="{0738CC9E-A097-4D44-AE32-C1A8AD21A3CA}"/>
              </a:ext>
            </a:extLst>
          </p:cNvPr>
          <p:cNvSpPr txBox="1"/>
          <p:nvPr/>
        </p:nvSpPr>
        <p:spPr>
          <a:xfrm>
            <a:off x="175577" y="5980822"/>
            <a:ext cx="6120384" cy="461665"/>
          </a:xfrm>
          <a:prstGeom prst="rect">
            <a:avLst/>
          </a:prstGeom>
          <a:noFill/>
        </p:spPr>
        <p:txBody>
          <a:bodyPr wrap="square">
            <a:spAutoFit/>
          </a:bodyPr>
          <a:lstStyle/>
          <a:p>
            <a:r>
              <a:rPr lang="en-US" sz="2400" dirty="0"/>
              <a:t>5. Schedules </a:t>
            </a:r>
          </a:p>
        </p:txBody>
      </p:sp>
      <p:sp>
        <p:nvSpPr>
          <p:cNvPr id="18" name="TextBox 17">
            <a:extLst>
              <a:ext uri="{FF2B5EF4-FFF2-40B4-BE49-F238E27FC236}">
                <a16:creationId xmlns:a16="http://schemas.microsoft.com/office/drawing/2014/main" id="{03CC198F-74BF-48C2-9CF9-412A070FC946}"/>
              </a:ext>
            </a:extLst>
          </p:cNvPr>
          <p:cNvSpPr txBox="1"/>
          <p:nvPr/>
        </p:nvSpPr>
        <p:spPr>
          <a:xfrm>
            <a:off x="4183746" y="4697832"/>
            <a:ext cx="6120384" cy="461665"/>
          </a:xfrm>
          <a:prstGeom prst="rect">
            <a:avLst/>
          </a:prstGeom>
          <a:noFill/>
        </p:spPr>
        <p:txBody>
          <a:bodyPr wrap="square">
            <a:spAutoFit/>
          </a:bodyPr>
          <a:lstStyle/>
          <a:p>
            <a:r>
              <a:rPr lang="en-US" sz="2400" dirty="0"/>
              <a:t>6. Resources </a:t>
            </a:r>
          </a:p>
        </p:txBody>
      </p:sp>
      <p:sp>
        <p:nvSpPr>
          <p:cNvPr id="19" name="TextBox 18">
            <a:extLst>
              <a:ext uri="{FF2B5EF4-FFF2-40B4-BE49-F238E27FC236}">
                <a16:creationId xmlns:a16="http://schemas.microsoft.com/office/drawing/2014/main" id="{7D76078A-4C37-4D2C-B097-0DF1BF75AA5E}"/>
              </a:ext>
            </a:extLst>
          </p:cNvPr>
          <p:cNvSpPr txBox="1"/>
          <p:nvPr/>
        </p:nvSpPr>
        <p:spPr>
          <a:xfrm>
            <a:off x="4183746" y="5468128"/>
            <a:ext cx="6120384" cy="461665"/>
          </a:xfrm>
          <a:prstGeom prst="rect">
            <a:avLst/>
          </a:prstGeom>
          <a:noFill/>
        </p:spPr>
        <p:txBody>
          <a:bodyPr wrap="square">
            <a:spAutoFit/>
          </a:bodyPr>
          <a:lstStyle/>
          <a:p>
            <a:r>
              <a:rPr lang="en-US" sz="2400" dirty="0"/>
              <a:t>8. Risk Management Plans </a:t>
            </a:r>
          </a:p>
        </p:txBody>
      </p:sp>
      <p:sp>
        <p:nvSpPr>
          <p:cNvPr id="20" name="TextBox 19">
            <a:extLst>
              <a:ext uri="{FF2B5EF4-FFF2-40B4-BE49-F238E27FC236}">
                <a16:creationId xmlns:a16="http://schemas.microsoft.com/office/drawing/2014/main" id="{4B515972-5E07-456C-9F39-DDF411770080}"/>
              </a:ext>
            </a:extLst>
          </p:cNvPr>
          <p:cNvSpPr txBox="1"/>
          <p:nvPr/>
        </p:nvSpPr>
        <p:spPr>
          <a:xfrm>
            <a:off x="4183746" y="5802103"/>
            <a:ext cx="6120384" cy="461665"/>
          </a:xfrm>
          <a:prstGeom prst="rect">
            <a:avLst/>
          </a:prstGeom>
          <a:noFill/>
        </p:spPr>
        <p:txBody>
          <a:bodyPr wrap="square">
            <a:spAutoFit/>
          </a:bodyPr>
          <a:lstStyle/>
          <a:p>
            <a:r>
              <a:rPr lang="en-US" sz="2400" dirty="0"/>
              <a:t>9. Evaluation Methods </a:t>
            </a:r>
          </a:p>
        </p:txBody>
      </p:sp>
      <p:sp>
        <p:nvSpPr>
          <p:cNvPr id="21" name="TextBox 20">
            <a:extLst>
              <a:ext uri="{FF2B5EF4-FFF2-40B4-BE49-F238E27FC236}">
                <a16:creationId xmlns:a16="http://schemas.microsoft.com/office/drawing/2014/main" id="{E272EC1B-DC79-485C-8D90-B2E569C7B69C}"/>
              </a:ext>
            </a:extLst>
          </p:cNvPr>
          <p:cNvSpPr txBox="1"/>
          <p:nvPr/>
        </p:nvSpPr>
        <p:spPr>
          <a:xfrm>
            <a:off x="4183746" y="5056456"/>
            <a:ext cx="6120384" cy="461665"/>
          </a:xfrm>
          <a:prstGeom prst="rect">
            <a:avLst/>
          </a:prstGeom>
          <a:noFill/>
        </p:spPr>
        <p:txBody>
          <a:bodyPr wrap="square">
            <a:spAutoFit/>
          </a:bodyPr>
          <a:lstStyle/>
          <a:p>
            <a:r>
              <a:rPr lang="en-US" sz="2400" dirty="0"/>
              <a:t>7. Personnel </a:t>
            </a:r>
          </a:p>
        </p:txBody>
      </p:sp>
    </p:spTree>
    <p:extLst>
      <p:ext uri="{BB962C8B-B14F-4D97-AF65-F5344CB8AC3E}">
        <p14:creationId xmlns:p14="http://schemas.microsoft.com/office/powerpoint/2010/main" val="2117574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2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7"/>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4" grpId="0"/>
      <p:bldP spid="15" grpId="0"/>
      <p:bldP spid="16" grpId="0"/>
      <p:bldP spid="17" grpId="0"/>
      <p:bldP spid="18" grpId="0"/>
      <p:bldP spid="19" grpId="0"/>
      <p:bldP spid="20" grpId="0"/>
      <p:bldP spid="2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7A2C1-4A28-408D-A44B-97E86094F867}"/>
              </a:ext>
            </a:extLst>
          </p:cNvPr>
          <p:cNvSpPr>
            <a:spLocks noGrp="1"/>
          </p:cNvSpPr>
          <p:nvPr>
            <p:ph type="title"/>
          </p:nvPr>
        </p:nvSpPr>
        <p:spPr>
          <a:xfrm>
            <a:off x="0" y="0"/>
            <a:ext cx="7166919" cy="1325563"/>
          </a:xfrm>
          <a:solidFill>
            <a:schemeClr val="accent1">
              <a:lumMod val="40000"/>
              <a:lumOff val="60000"/>
            </a:schemeClr>
          </a:solidFill>
        </p:spPr>
        <p:txBody>
          <a:bodyPr/>
          <a:lstStyle/>
          <a:p>
            <a:r>
              <a:rPr kumimoji="0" lang="en-GB" sz="4000" b="0" i="0" u="none" strike="noStrike" kern="1200" cap="none" spc="0" normalizeH="0" baseline="0" noProof="0" dirty="0">
                <a:ln>
                  <a:noFill/>
                </a:ln>
                <a:solidFill>
                  <a:prstClr val="black"/>
                </a:solidFill>
                <a:effectLst/>
                <a:uLnTx/>
                <a:uFillTx/>
                <a:latin typeface="Berlin Sans FB Demi" pitchFamily="34" charset="0"/>
                <a:ea typeface="+mn-ea"/>
                <a:cs typeface="+mn-cs"/>
              </a:rPr>
              <a:t>Learning Check</a:t>
            </a:r>
            <a:endParaRPr lang="en-US" dirty="0"/>
          </a:p>
        </p:txBody>
      </p:sp>
      <p:sp>
        <p:nvSpPr>
          <p:cNvPr id="4" name="Rectangle 3">
            <a:extLst>
              <a:ext uri="{FF2B5EF4-FFF2-40B4-BE49-F238E27FC236}">
                <a16:creationId xmlns:a16="http://schemas.microsoft.com/office/drawing/2014/main" id="{E7653294-5CF4-4F4B-B803-D80E580ED944}"/>
              </a:ext>
            </a:extLst>
          </p:cNvPr>
          <p:cNvSpPr/>
          <p:nvPr/>
        </p:nvSpPr>
        <p:spPr>
          <a:xfrm>
            <a:off x="2479767" y="5518146"/>
            <a:ext cx="6912768" cy="46166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r>
              <a:rPr lang="en-GB" sz="2400" dirty="0">
                <a:solidFill>
                  <a:srgbClr val="FF0000"/>
                </a:solidFill>
                <a:latin typeface="Berlin Sans FB Demi" pitchFamily="34" charset="0"/>
              </a:rPr>
              <a:t>How many did you get right?</a:t>
            </a:r>
          </a:p>
        </p:txBody>
      </p:sp>
      <p:pic>
        <p:nvPicPr>
          <p:cNvPr id="12" name="Picture 11">
            <a:extLst>
              <a:ext uri="{FF2B5EF4-FFF2-40B4-BE49-F238E27FC236}">
                <a16:creationId xmlns:a16="http://schemas.microsoft.com/office/drawing/2014/main" id="{890800C0-B061-4C40-904C-4CFCCD7B7A12}"/>
              </a:ext>
            </a:extLst>
          </p:cNvPr>
          <p:cNvPicPr>
            <a:picLocks noChangeAspect="1"/>
          </p:cNvPicPr>
          <p:nvPr/>
        </p:nvPicPr>
        <p:blipFill>
          <a:blip r:embed="rId2"/>
          <a:stretch>
            <a:fillRect/>
          </a:stretch>
        </p:blipFill>
        <p:spPr>
          <a:xfrm>
            <a:off x="11051999" y="0"/>
            <a:ext cx="1133954" cy="1012024"/>
          </a:xfrm>
          <a:prstGeom prst="rect">
            <a:avLst/>
          </a:prstGeom>
        </p:spPr>
      </p:pic>
      <p:sp>
        <p:nvSpPr>
          <p:cNvPr id="14" name="Footer Placeholder 13">
            <a:extLst>
              <a:ext uri="{FF2B5EF4-FFF2-40B4-BE49-F238E27FC236}">
                <a16:creationId xmlns:a16="http://schemas.microsoft.com/office/drawing/2014/main" id="{A584113F-C7E9-44B3-84E7-CCA1039F214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25" name="TextBox 24">
            <a:extLst>
              <a:ext uri="{FF2B5EF4-FFF2-40B4-BE49-F238E27FC236}">
                <a16:creationId xmlns:a16="http://schemas.microsoft.com/office/drawing/2014/main" id="{AE7481D3-7968-4DE0-936E-8CA9B66D4B76}"/>
              </a:ext>
            </a:extLst>
          </p:cNvPr>
          <p:cNvSpPr txBox="1"/>
          <p:nvPr/>
        </p:nvSpPr>
        <p:spPr>
          <a:xfrm>
            <a:off x="497166" y="2492964"/>
            <a:ext cx="11292498" cy="707886"/>
          </a:xfrm>
          <a:prstGeom prst="rect">
            <a:avLst/>
          </a:prstGeom>
          <a:noFill/>
        </p:spPr>
        <p:txBody>
          <a:bodyPr wrap="square">
            <a:spAutoFit/>
          </a:bodyPr>
          <a:lstStyle/>
          <a:p>
            <a:r>
              <a:rPr lang="en-US" sz="2000" i="0" dirty="0">
                <a:effectLst/>
              </a:rPr>
              <a:t>1. </a:t>
            </a:r>
            <a:r>
              <a:rPr lang="en-US" sz="2000" dirty="0"/>
              <a:t>This section of the project charter contains a brief description of the procedure to be followed in monitoring, collecting, storing, and evaluating the history of the project.</a:t>
            </a:r>
          </a:p>
        </p:txBody>
      </p:sp>
      <p:sp>
        <p:nvSpPr>
          <p:cNvPr id="27" name="TextBox 26">
            <a:extLst>
              <a:ext uri="{FF2B5EF4-FFF2-40B4-BE49-F238E27FC236}">
                <a16:creationId xmlns:a16="http://schemas.microsoft.com/office/drawing/2014/main" id="{4C245CD1-30C4-410C-A9E8-DABBFD415FB2}"/>
              </a:ext>
            </a:extLst>
          </p:cNvPr>
          <p:cNvSpPr txBox="1"/>
          <p:nvPr/>
        </p:nvSpPr>
        <p:spPr>
          <a:xfrm>
            <a:off x="4214183" y="1934737"/>
            <a:ext cx="2633130" cy="400110"/>
          </a:xfrm>
          <a:prstGeom prst="rect">
            <a:avLst/>
          </a:prstGeom>
          <a:solidFill>
            <a:srgbClr val="FFFF00"/>
          </a:solidFill>
        </p:spPr>
        <p:txBody>
          <a:bodyPr wrap="square">
            <a:spAutoFit/>
          </a:bodyPr>
          <a:lstStyle/>
          <a:p>
            <a:r>
              <a:rPr lang="en-US" sz="2000" b="1" dirty="0"/>
              <a:t>Evaluation methods</a:t>
            </a:r>
          </a:p>
        </p:txBody>
      </p:sp>
      <p:sp>
        <p:nvSpPr>
          <p:cNvPr id="28" name="TextBox 27">
            <a:extLst>
              <a:ext uri="{FF2B5EF4-FFF2-40B4-BE49-F238E27FC236}">
                <a16:creationId xmlns:a16="http://schemas.microsoft.com/office/drawing/2014/main" id="{485AE70C-1BAF-4D4A-971C-F93602800E5A}"/>
              </a:ext>
            </a:extLst>
          </p:cNvPr>
          <p:cNvSpPr txBox="1"/>
          <p:nvPr/>
        </p:nvSpPr>
        <p:spPr>
          <a:xfrm>
            <a:off x="497166" y="3600278"/>
            <a:ext cx="10877970" cy="707886"/>
          </a:xfrm>
          <a:prstGeom prst="rect">
            <a:avLst/>
          </a:prstGeom>
          <a:noFill/>
        </p:spPr>
        <p:txBody>
          <a:bodyPr wrap="square">
            <a:spAutoFit/>
          </a:bodyPr>
          <a:lstStyle/>
          <a:p>
            <a:r>
              <a:rPr lang="en-US" sz="2000" dirty="0"/>
              <a:t>2. In this section of the project </a:t>
            </a:r>
            <a:r>
              <a:rPr lang="en-US" sz="2000" dirty="0">
                <a:latin typeface="Times New Roman" panose="02020603050405020304" pitchFamily="18" charset="0"/>
              </a:rPr>
              <a:t>each task is listed, and the estimated time for each task should be obtained from those who will do the work.</a:t>
            </a:r>
            <a:endParaRPr lang="en-US" sz="2000" dirty="0"/>
          </a:p>
        </p:txBody>
      </p:sp>
      <p:sp>
        <p:nvSpPr>
          <p:cNvPr id="30" name="TextBox 29">
            <a:extLst>
              <a:ext uri="{FF2B5EF4-FFF2-40B4-BE49-F238E27FC236}">
                <a16:creationId xmlns:a16="http://schemas.microsoft.com/office/drawing/2014/main" id="{679C99C3-EB7F-4D03-A686-6D1D9EDE8DE9}"/>
              </a:ext>
            </a:extLst>
          </p:cNvPr>
          <p:cNvSpPr txBox="1"/>
          <p:nvPr/>
        </p:nvSpPr>
        <p:spPr>
          <a:xfrm>
            <a:off x="497166" y="4545291"/>
            <a:ext cx="11121810" cy="707886"/>
          </a:xfrm>
          <a:prstGeom prst="rect">
            <a:avLst/>
          </a:prstGeom>
          <a:noFill/>
        </p:spPr>
        <p:txBody>
          <a:bodyPr wrap="square">
            <a:spAutoFit/>
          </a:bodyPr>
          <a:lstStyle/>
          <a:p>
            <a:r>
              <a:rPr lang="en-US" sz="2000" dirty="0"/>
              <a:t>3. This section of the project charter covers potential problems as well as potential lucky breaks that could affect the project.</a:t>
            </a:r>
          </a:p>
        </p:txBody>
      </p:sp>
      <p:sp>
        <p:nvSpPr>
          <p:cNvPr id="32" name="TextBox 31">
            <a:extLst>
              <a:ext uri="{FF2B5EF4-FFF2-40B4-BE49-F238E27FC236}">
                <a16:creationId xmlns:a16="http://schemas.microsoft.com/office/drawing/2014/main" id="{85AF9BEA-1F05-407A-851D-08DD9A958E66}"/>
              </a:ext>
            </a:extLst>
          </p:cNvPr>
          <p:cNvSpPr txBox="1"/>
          <p:nvPr/>
        </p:nvSpPr>
        <p:spPr>
          <a:xfrm>
            <a:off x="620805" y="1893140"/>
            <a:ext cx="2962654" cy="400110"/>
          </a:xfrm>
          <a:prstGeom prst="rect">
            <a:avLst/>
          </a:prstGeom>
          <a:solidFill>
            <a:srgbClr val="FF0000"/>
          </a:solidFill>
        </p:spPr>
        <p:txBody>
          <a:bodyPr wrap="square">
            <a:spAutoFit/>
          </a:bodyPr>
          <a:lstStyle/>
          <a:p>
            <a:r>
              <a:rPr lang="en-US" sz="2000" b="1" dirty="0"/>
              <a:t>Schedules</a:t>
            </a:r>
          </a:p>
        </p:txBody>
      </p:sp>
      <p:sp>
        <p:nvSpPr>
          <p:cNvPr id="34" name="TextBox 33">
            <a:extLst>
              <a:ext uri="{FF2B5EF4-FFF2-40B4-BE49-F238E27FC236}">
                <a16:creationId xmlns:a16="http://schemas.microsoft.com/office/drawing/2014/main" id="{D1028CC1-31D6-48A0-A96D-96B12248949A}"/>
              </a:ext>
            </a:extLst>
          </p:cNvPr>
          <p:cNvSpPr txBox="1"/>
          <p:nvPr/>
        </p:nvSpPr>
        <p:spPr>
          <a:xfrm>
            <a:off x="7478037" y="1912005"/>
            <a:ext cx="3143670" cy="400110"/>
          </a:xfrm>
          <a:prstGeom prst="rect">
            <a:avLst/>
          </a:prstGeom>
          <a:solidFill>
            <a:srgbClr val="92D050"/>
          </a:solidFill>
        </p:spPr>
        <p:txBody>
          <a:bodyPr wrap="square">
            <a:spAutoFit/>
          </a:bodyPr>
          <a:lstStyle/>
          <a:p>
            <a:r>
              <a:rPr lang="en-US" sz="2000" b="1" dirty="0"/>
              <a:t>The risk management plan</a:t>
            </a:r>
          </a:p>
        </p:txBody>
      </p:sp>
      <p:sp>
        <p:nvSpPr>
          <p:cNvPr id="36" name="TextBox 35">
            <a:extLst>
              <a:ext uri="{FF2B5EF4-FFF2-40B4-BE49-F238E27FC236}">
                <a16:creationId xmlns:a16="http://schemas.microsoft.com/office/drawing/2014/main" id="{04CF6B04-700C-4938-B3ED-73D5637BF978}"/>
              </a:ext>
            </a:extLst>
          </p:cNvPr>
          <p:cNvSpPr txBox="1"/>
          <p:nvPr/>
        </p:nvSpPr>
        <p:spPr>
          <a:xfrm>
            <a:off x="0" y="1292223"/>
            <a:ext cx="10877970" cy="461665"/>
          </a:xfrm>
          <a:prstGeom prst="rect">
            <a:avLst/>
          </a:prstGeom>
          <a:noFill/>
        </p:spPr>
        <p:txBody>
          <a:bodyPr wrap="square">
            <a:spAutoFit/>
          </a:bodyPr>
          <a:lstStyle/>
          <a:p>
            <a:r>
              <a:rPr lang="en-US" sz="2400" b="1" dirty="0"/>
              <a:t>Can you work out where you would put the following project’s charter elements?</a:t>
            </a:r>
          </a:p>
        </p:txBody>
      </p:sp>
    </p:spTree>
    <p:extLst>
      <p:ext uri="{BB962C8B-B14F-4D97-AF65-F5344CB8AC3E}">
        <p14:creationId xmlns:p14="http://schemas.microsoft.com/office/powerpoint/2010/main" val="232422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25"/>
                                        </p:tgtEl>
                                        <p:attrNameLst>
                                          <p:attrName>fillcolor</p:attrName>
                                        </p:attrNameLst>
                                      </p:cBhvr>
                                      <p:to>
                                        <a:srgbClr val="FFFF00"/>
                                      </p:to>
                                    </p:animClr>
                                    <p:set>
                                      <p:cBhvr>
                                        <p:cTn id="7" dur="2000" fill="hold"/>
                                        <p:tgtEl>
                                          <p:spTgt spid="25"/>
                                        </p:tgtEl>
                                        <p:attrNameLst>
                                          <p:attrName>fill.type</p:attrName>
                                        </p:attrNameLst>
                                      </p:cBhvr>
                                      <p:to>
                                        <p:strVal val="solid"/>
                                      </p:to>
                                    </p:set>
                                    <p:set>
                                      <p:cBhvr>
                                        <p:cTn id="8" dur="2000" fill="hold"/>
                                        <p:tgtEl>
                                          <p:spTgt spid="2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28"/>
                                        </p:tgtEl>
                                        <p:attrNameLst>
                                          <p:attrName>fillcolor</p:attrName>
                                        </p:attrNameLst>
                                      </p:cBhvr>
                                      <p:to>
                                        <a:srgbClr val="FF0000"/>
                                      </p:to>
                                    </p:animClr>
                                    <p:set>
                                      <p:cBhvr>
                                        <p:cTn id="13" dur="2000" fill="hold"/>
                                        <p:tgtEl>
                                          <p:spTgt spid="28"/>
                                        </p:tgtEl>
                                        <p:attrNameLst>
                                          <p:attrName>fill.type</p:attrName>
                                        </p:attrNameLst>
                                      </p:cBhvr>
                                      <p:to>
                                        <p:strVal val="solid"/>
                                      </p:to>
                                    </p:set>
                                    <p:set>
                                      <p:cBhvr>
                                        <p:cTn id="14" dur="2000" fill="hold"/>
                                        <p:tgtEl>
                                          <p:spTgt spid="28"/>
                                        </p:tgtEl>
                                        <p:attrNameLst>
                                          <p:attrName>fill.on</p:attrName>
                                        </p:attrNameLst>
                                      </p:cBhvr>
                                      <p:to>
                                        <p:strVal val="true"/>
                                      </p:to>
                                    </p:set>
                                  </p:childTnLst>
                                </p:cTn>
                              </p:par>
                            </p:childTnLst>
                          </p:cTn>
                        </p:par>
                      </p:childTnLst>
                    </p:cTn>
                  </p:par>
                  <p:par>
                    <p:cTn id="15" fill="hold">
                      <p:stCondLst>
                        <p:cond delay="indefinite"/>
                      </p:stCondLst>
                      <p:childTnLst>
                        <p:par>
                          <p:cTn id="16" fill="hold">
                            <p:stCondLst>
                              <p:cond delay="0"/>
                            </p:stCondLst>
                            <p:childTnLst>
                              <p:par>
                                <p:cTn id="17" presetID="1" presetClass="emph" presetSubtype="2" fill="hold" nodeType="clickEffect">
                                  <p:stCondLst>
                                    <p:cond delay="0"/>
                                  </p:stCondLst>
                                  <p:childTnLst>
                                    <p:animClr clrSpc="rgb" dir="cw">
                                      <p:cBhvr>
                                        <p:cTn id="18" dur="2000" fill="hold"/>
                                        <p:tgtEl>
                                          <p:spTgt spid="30"/>
                                        </p:tgtEl>
                                        <p:attrNameLst>
                                          <p:attrName>fillcolor</p:attrName>
                                        </p:attrNameLst>
                                      </p:cBhvr>
                                      <p:to>
                                        <a:srgbClr val="92D050"/>
                                      </p:to>
                                    </p:animClr>
                                    <p:set>
                                      <p:cBhvr>
                                        <p:cTn id="19" dur="2000" fill="hold"/>
                                        <p:tgtEl>
                                          <p:spTgt spid="30"/>
                                        </p:tgtEl>
                                        <p:attrNameLst>
                                          <p:attrName>fill.type</p:attrName>
                                        </p:attrNameLst>
                                      </p:cBhvr>
                                      <p:to>
                                        <p:strVal val="solid"/>
                                      </p:to>
                                    </p:set>
                                    <p:set>
                                      <p:cBhvr>
                                        <p:cTn id="20" dur="2000" fill="hold"/>
                                        <p:tgtEl>
                                          <p:spTgt spid="30"/>
                                        </p:tgtEl>
                                        <p:attrNameLst>
                                          <p:attrName>fill.on</p:attrName>
                                        </p:attrNameLst>
                                      </p:cBhvr>
                                      <p:to>
                                        <p:strVal val="tru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BA898F-F7F4-4F3F-8821-EB70C9D97330}"/>
              </a:ext>
            </a:extLst>
          </p:cNvPr>
          <p:cNvSpPr>
            <a:spLocks noGrp="1"/>
          </p:cNvSpPr>
          <p:nvPr>
            <p:ph type="title"/>
          </p:nvPr>
        </p:nvSpPr>
        <p:spPr>
          <a:xfrm>
            <a:off x="344175" y="708286"/>
            <a:ext cx="7378874" cy="1184013"/>
          </a:xfrm>
          <a:solidFill>
            <a:schemeClr val="bg1">
              <a:lumMod val="65000"/>
            </a:schemeClr>
          </a:solidFill>
        </p:spPr>
        <p:txBody>
          <a:bodyPr>
            <a:noAutofit/>
          </a:bodyPr>
          <a:lstStyle/>
          <a:p>
            <a:r>
              <a:rPr lang="en-US" b="1" i="0" u="none" strike="noStrike" baseline="0" dirty="0">
                <a:latin typeface="+mn-lt"/>
              </a:rPr>
              <a:t>Project Planning in Action</a:t>
            </a:r>
            <a:br>
              <a:rPr lang="en-US" b="1" i="0" u="none" strike="noStrike" baseline="0" dirty="0">
                <a:latin typeface="+mn-lt"/>
              </a:rPr>
            </a:br>
            <a:r>
              <a:rPr lang="en-US" b="1" i="0" u="none" strike="noStrike" baseline="0" dirty="0">
                <a:latin typeface="+mn-lt"/>
              </a:rPr>
              <a:t>Example:</a:t>
            </a:r>
            <a:br>
              <a:rPr lang="en-US" dirty="0">
                <a:solidFill>
                  <a:schemeClr val="tx1"/>
                </a:solidFill>
                <a:latin typeface="+mn-lt"/>
              </a:rPr>
            </a:br>
            <a:endParaRPr lang="en-US" dirty="0">
              <a:latin typeface="+mn-lt"/>
            </a:endParaRPr>
          </a:p>
        </p:txBody>
      </p:sp>
      <p:pic>
        <p:nvPicPr>
          <p:cNvPr id="4" name="Picture 3">
            <a:extLst>
              <a:ext uri="{FF2B5EF4-FFF2-40B4-BE49-F238E27FC236}">
                <a16:creationId xmlns:a16="http://schemas.microsoft.com/office/drawing/2014/main" id="{778D228D-713E-4F7B-9027-D7350FD8A3F5}"/>
              </a:ext>
            </a:extLst>
          </p:cNvPr>
          <p:cNvPicPr>
            <a:picLocks noChangeAspect="1"/>
          </p:cNvPicPr>
          <p:nvPr/>
        </p:nvPicPr>
        <p:blipFill>
          <a:blip r:embed="rId2"/>
          <a:stretch>
            <a:fillRect/>
          </a:stretch>
        </p:blipFill>
        <p:spPr>
          <a:xfrm>
            <a:off x="11058046" y="0"/>
            <a:ext cx="1133954" cy="1012024"/>
          </a:xfrm>
          <a:prstGeom prst="rect">
            <a:avLst/>
          </a:prstGeom>
        </p:spPr>
      </p:pic>
      <p:sp>
        <p:nvSpPr>
          <p:cNvPr id="5" name="Footer Placeholder 4">
            <a:extLst>
              <a:ext uri="{FF2B5EF4-FFF2-40B4-BE49-F238E27FC236}">
                <a16:creationId xmlns:a16="http://schemas.microsoft.com/office/drawing/2014/main" id="{199E8343-0ABF-4723-82F4-E4220DBC531F}"/>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7" name="TextBox 6">
            <a:extLst>
              <a:ext uri="{FF2B5EF4-FFF2-40B4-BE49-F238E27FC236}">
                <a16:creationId xmlns:a16="http://schemas.microsoft.com/office/drawing/2014/main" id="{48D067E6-00EE-498A-83E8-4A71640BE19D}"/>
              </a:ext>
            </a:extLst>
          </p:cNvPr>
          <p:cNvSpPr txBox="1"/>
          <p:nvPr/>
        </p:nvSpPr>
        <p:spPr>
          <a:xfrm>
            <a:off x="209550" y="2020422"/>
            <a:ext cx="11772900" cy="2677656"/>
          </a:xfrm>
          <a:prstGeom prst="rect">
            <a:avLst/>
          </a:prstGeom>
          <a:noFill/>
        </p:spPr>
        <p:txBody>
          <a:bodyPr wrap="square">
            <a:spAutoFit/>
          </a:bodyPr>
          <a:lstStyle/>
          <a:p>
            <a:r>
              <a:rPr lang="en-US" sz="2800" dirty="0"/>
              <a:t>Project plans are usually constructed by listing the sequence of activities required to carry the project from start to completion. This is not only a natural way to think about a project; it also helps the planner decide the necessary sequence of things—a necessary consideration for determining the project schedule and duration. In a fascinating paper, The following example describes the planning process used at a telecommunications firm.</a:t>
            </a:r>
          </a:p>
        </p:txBody>
      </p:sp>
    </p:spTree>
    <p:extLst>
      <p:ext uri="{BB962C8B-B14F-4D97-AF65-F5344CB8AC3E}">
        <p14:creationId xmlns:p14="http://schemas.microsoft.com/office/powerpoint/2010/main" val="32581999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67BCC564-416A-4AAA-8DDC-0B4071AACF49}"/>
              </a:ext>
            </a:extLst>
          </p:cNvPr>
          <p:cNvPicPr>
            <a:picLocks noChangeAspect="1"/>
          </p:cNvPicPr>
          <p:nvPr/>
        </p:nvPicPr>
        <p:blipFill>
          <a:blip r:embed="rId2"/>
          <a:stretch>
            <a:fillRect/>
          </a:stretch>
        </p:blipFill>
        <p:spPr>
          <a:xfrm>
            <a:off x="11058046" y="15882"/>
            <a:ext cx="1133954" cy="1012024"/>
          </a:xfrm>
          <a:prstGeom prst="rect">
            <a:avLst/>
          </a:prstGeom>
        </p:spPr>
      </p:pic>
      <p:sp>
        <p:nvSpPr>
          <p:cNvPr id="5" name="Footer Placeholder 4">
            <a:extLst>
              <a:ext uri="{FF2B5EF4-FFF2-40B4-BE49-F238E27FC236}">
                <a16:creationId xmlns:a16="http://schemas.microsoft.com/office/drawing/2014/main" id="{D9F23692-65A7-43FD-A8D2-4EC1E5E3BFE0}"/>
              </a:ext>
            </a:extLst>
          </p:cNvPr>
          <p:cNvSpPr>
            <a:spLocks noGrp="1"/>
          </p:cNvSpPr>
          <p:nvPr>
            <p:ph type="ftr" sz="quarter" idx="11"/>
          </p:nvPr>
        </p:nvSpPr>
        <p:spPr/>
        <p:txBody>
          <a:bodyPr/>
          <a:lstStyle/>
          <a:p>
            <a:r>
              <a:rPr lang="en-US" b="1" dirty="0">
                <a:solidFill>
                  <a:srgbClr val="53728A"/>
                </a:solidFill>
              </a:rPr>
              <a:t>Business Champions School - Eng. Amaal </a:t>
            </a:r>
            <a:r>
              <a:rPr lang="en-US" b="1" dirty="0" err="1">
                <a:solidFill>
                  <a:srgbClr val="53728A"/>
                </a:solidFill>
              </a:rPr>
              <a:t>Aburumman</a:t>
            </a:r>
            <a:endParaRPr lang="en-US" sz="1200" b="1" dirty="0">
              <a:solidFill>
                <a:srgbClr val="53728A"/>
              </a:solidFill>
            </a:endParaRPr>
          </a:p>
        </p:txBody>
      </p:sp>
      <p:sp>
        <p:nvSpPr>
          <p:cNvPr id="11" name="TextBox 10">
            <a:extLst>
              <a:ext uri="{FF2B5EF4-FFF2-40B4-BE49-F238E27FC236}">
                <a16:creationId xmlns:a16="http://schemas.microsoft.com/office/drawing/2014/main" id="{B9AD5A45-A6C9-418C-B8B1-98FF9B03A805}"/>
              </a:ext>
            </a:extLst>
          </p:cNvPr>
          <p:cNvSpPr txBox="1"/>
          <p:nvPr/>
        </p:nvSpPr>
        <p:spPr>
          <a:xfrm>
            <a:off x="368300" y="1585389"/>
            <a:ext cx="9563100" cy="4524315"/>
          </a:xfrm>
          <a:prstGeom prst="rect">
            <a:avLst/>
          </a:prstGeom>
          <a:noFill/>
        </p:spPr>
        <p:txBody>
          <a:bodyPr wrap="square">
            <a:spAutoFit/>
          </a:bodyPr>
          <a:lstStyle/>
          <a:p>
            <a:r>
              <a:rPr lang="en-US" sz="2400" dirty="0"/>
              <a:t>Using a planning process oriented around the life-cycle events common for software and hardware product developers, they divide the project into nine segments:</a:t>
            </a:r>
          </a:p>
          <a:p>
            <a:r>
              <a:rPr lang="en-US" sz="2400" dirty="0"/>
              <a:t>• Concept evaluation</a:t>
            </a:r>
          </a:p>
          <a:p>
            <a:r>
              <a:rPr lang="en-US" sz="2400" dirty="0"/>
              <a:t>• Requirement's identification</a:t>
            </a:r>
          </a:p>
          <a:p>
            <a:r>
              <a:rPr lang="en-US" sz="2400" dirty="0"/>
              <a:t>• Design</a:t>
            </a:r>
          </a:p>
          <a:p>
            <a:r>
              <a:rPr lang="en-US" sz="2400" dirty="0"/>
              <a:t>• Implementation</a:t>
            </a:r>
          </a:p>
          <a:p>
            <a:r>
              <a:rPr lang="en-US" sz="2400" dirty="0"/>
              <a:t>• Test</a:t>
            </a:r>
          </a:p>
          <a:p>
            <a:r>
              <a:rPr lang="en-US" sz="2400" dirty="0"/>
              <a:t>• Integration</a:t>
            </a:r>
          </a:p>
          <a:p>
            <a:r>
              <a:rPr lang="en-US" sz="2400" dirty="0"/>
              <a:t>• Validation</a:t>
            </a:r>
          </a:p>
          <a:p>
            <a:r>
              <a:rPr lang="en-US" sz="2400" dirty="0"/>
              <a:t>• Customer test and evaluation</a:t>
            </a:r>
          </a:p>
          <a:p>
            <a:r>
              <a:rPr lang="en-US" sz="2400" dirty="0"/>
              <a:t>• Operations and maintenance</a:t>
            </a:r>
          </a:p>
        </p:txBody>
      </p:sp>
    </p:spTree>
    <p:extLst>
      <p:ext uri="{BB962C8B-B14F-4D97-AF65-F5344CB8AC3E}">
        <p14:creationId xmlns:p14="http://schemas.microsoft.com/office/powerpoint/2010/main" val="20599359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1A53AD1-02CE-45CE-8927-B55D945DB19C}"/>
              </a:ext>
            </a:extLst>
          </p:cNvPr>
          <p:cNvPicPr>
            <a:picLocks noChangeAspect="1"/>
          </p:cNvPicPr>
          <p:nvPr/>
        </p:nvPicPr>
        <p:blipFill>
          <a:blip r:embed="rId2"/>
          <a:stretch>
            <a:fillRect/>
          </a:stretch>
        </p:blipFill>
        <p:spPr>
          <a:xfrm>
            <a:off x="10915215" y="15882"/>
            <a:ext cx="1133954" cy="1012024"/>
          </a:xfrm>
          <a:prstGeom prst="rect">
            <a:avLst/>
          </a:prstGeom>
        </p:spPr>
      </p:pic>
      <p:sp>
        <p:nvSpPr>
          <p:cNvPr id="6" name="Footer Placeholder 5">
            <a:extLst>
              <a:ext uri="{FF2B5EF4-FFF2-40B4-BE49-F238E27FC236}">
                <a16:creationId xmlns:a16="http://schemas.microsoft.com/office/drawing/2014/main" id="{07CA0D66-4846-4960-B915-70D5F555FEF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11" name="TextBox 10">
            <a:extLst>
              <a:ext uri="{FF2B5EF4-FFF2-40B4-BE49-F238E27FC236}">
                <a16:creationId xmlns:a16="http://schemas.microsoft.com/office/drawing/2014/main" id="{BC934F33-A5C9-4C09-A0C0-0CF7ADDDAE49}"/>
              </a:ext>
            </a:extLst>
          </p:cNvPr>
          <p:cNvSpPr txBox="1"/>
          <p:nvPr/>
        </p:nvSpPr>
        <p:spPr>
          <a:xfrm>
            <a:off x="520699" y="1247430"/>
            <a:ext cx="11226801" cy="3416320"/>
          </a:xfrm>
          <a:prstGeom prst="rect">
            <a:avLst/>
          </a:prstGeom>
          <a:noFill/>
        </p:spPr>
        <p:txBody>
          <a:bodyPr wrap="square">
            <a:spAutoFit/>
          </a:bodyPr>
          <a:lstStyle/>
          <a:p>
            <a:pPr marL="342900" indent="-342900">
              <a:buFont typeface="Wingdings" panose="05000000000000000000" pitchFamily="2" charset="2"/>
              <a:buChar char="Ø"/>
            </a:pPr>
            <a:r>
              <a:rPr lang="en-US" sz="2400" dirty="0"/>
              <a:t>Each segment is made up of activities and milestones (significant events). As the project passes through each of the segments, it is subjected to a series of “quality gates” (also known as “phase gates,” “toll gates,” etc.) that must be successfully passed before proceeding to the next segment.</a:t>
            </a:r>
          </a:p>
          <a:p>
            <a:pPr marL="342900" indent="-342900">
              <a:buFont typeface="Wingdings" panose="05000000000000000000" pitchFamily="2" charset="2"/>
              <a:buChar char="Ø"/>
            </a:pPr>
            <a:r>
              <a:rPr lang="en-US" sz="2400" dirty="0"/>
              <a:t> Note that the planning process must pass through the quality gates as must the physical output of the project itself. </a:t>
            </a:r>
          </a:p>
          <a:p>
            <a:pPr marL="342900" indent="-342900">
              <a:buFont typeface="Wingdings" panose="05000000000000000000" pitchFamily="2" charset="2"/>
              <a:buChar char="Ø"/>
            </a:pPr>
            <a:r>
              <a:rPr lang="en-US" sz="2400" dirty="0"/>
              <a:t>For example, the requirements identification segment must meet the appropriate quality standards before the design segment can be started, just as design must be approved before implementation can begin. </a:t>
            </a:r>
          </a:p>
        </p:txBody>
      </p:sp>
    </p:spTree>
    <p:extLst>
      <p:ext uri="{BB962C8B-B14F-4D97-AF65-F5344CB8AC3E}">
        <p14:creationId xmlns:p14="http://schemas.microsoft.com/office/powerpoint/2010/main" val="167592785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840C6A03-A965-473C-ADDE-B0F1C5C5C3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158B3569-73B2-4D05-8E95-886A6EE17F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EC37C8F8-4201-41BA-8307-D0093A519DC7}"/>
              </a:ext>
            </a:extLst>
          </p:cNvPr>
          <p:cNvSpPr>
            <a:spLocks noGrp="1"/>
          </p:cNvSpPr>
          <p:nvPr>
            <p:ph type="title"/>
          </p:nvPr>
        </p:nvSpPr>
        <p:spPr>
          <a:xfrm>
            <a:off x="415478" y="2415014"/>
            <a:ext cx="5031844" cy="3626217"/>
          </a:xfrm>
        </p:spPr>
        <p:txBody>
          <a:bodyPr vert="horz" lIns="91440" tIns="45720" rIns="91440" bIns="45720" rtlCol="0" anchor="t">
            <a:normAutofit/>
          </a:bodyPr>
          <a:lstStyle/>
          <a:p>
            <a:pPr algn="l"/>
            <a:r>
              <a:rPr lang="en-US" sz="2800" b="0" i="0" dirty="0">
                <a:solidFill>
                  <a:srgbClr val="1D1F24"/>
                </a:solidFill>
                <a:effectLst/>
                <a:latin typeface="Open Sans"/>
              </a:rPr>
              <a:t>Tips for writing a Project Management Charter</a:t>
            </a:r>
          </a:p>
        </p:txBody>
      </p:sp>
      <p:sp>
        <p:nvSpPr>
          <p:cNvPr id="4" name="Footer Placeholder 3">
            <a:extLst>
              <a:ext uri="{FF2B5EF4-FFF2-40B4-BE49-F238E27FC236}">
                <a16:creationId xmlns:a16="http://schemas.microsoft.com/office/drawing/2014/main" id="{90442FE8-2687-4BAB-84E1-58C9E7576C51}"/>
              </a:ext>
            </a:extLst>
          </p:cNvPr>
          <p:cNvSpPr>
            <a:spLocks noGrp="1"/>
          </p:cNvSpPr>
          <p:nvPr>
            <p:ph type="ftr" sz="quarter" idx="11"/>
          </p:nvPr>
        </p:nvSpPr>
        <p:spPr>
          <a:xfrm>
            <a:off x="5643334" y="6437312"/>
            <a:ext cx="4114800" cy="365125"/>
          </a:xfrm>
        </p:spPr>
        <p:txBody>
          <a:bodyPr vert="horz" lIns="91440" tIns="45720" rIns="91440" bIns="45720" rtlCol="0" anchor="ctr">
            <a:normAutofit/>
          </a:bodyPr>
          <a:lstStyle/>
          <a:p>
            <a:pPr>
              <a:spcAft>
                <a:spcPts val="600"/>
              </a:spcAft>
              <a:defRPr/>
            </a:pPr>
            <a:r>
              <a:rPr lang="en-US" kern="1200" dirty="0">
                <a:solidFill>
                  <a:srgbClr val="FFFFFF"/>
                </a:solidFill>
                <a:latin typeface="Calibri" panose="020F0502020204030204"/>
                <a:ea typeface="+mn-ea"/>
                <a:cs typeface="+mn-cs"/>
              </a:rPr>
              <a:t>Business Champions School - Eng. Amaal </a:t>
            </a:r>
            <a:r>
              <a:rPr lang="en-US" kern="1200" dirty="0" err="1">
                <a:solidFill>
                  <a:srgbClr val="FFFFFF"/>
                </a:solidFill>
                <a:latin typeface="Calibri" panose="020F0502020204030204"/>
                <a:ea typeface="+mn-ea"/>
                <a:cs typeface="+mn-cs"/>
              </a:rPr>
              <a:t>Aburumman</a:t>
            </a:r>
            <a:endParaRPr lang="en-US" kern="1200" dirty="0">
              <a:solidFill>
                <a:srgbClr val="FFFFFF"/>
              </a:solidFill>
              <a:latin typeface="Calibri" panose="020F0502020204030204"/>
              <a:ea typeface="+mn-ea"/>
              <a:cs typeface="+mn-cs"/>
            </a:endParaRPr>
          </a:p>
        </p:txBody>
      </p:sp>
      <p:sp>
        <p:nvSpPr>
          <p:cNvPr id="25" name="Graphic 17">
            <a:extLst>
              <a:ext uri="{FF2B5EF4-FFF2-40B4-BE49-F238E27FC236}">
                <a16:creationId xmlns:a16="http://schemas.microsoft.com/office/drawing/2014/main" id="{B71758F4-3F46-45DA-8AC5-4E508DA080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512034" y="1267063"/>
            <a:ext cx="139037" cy="139039"/>
          </a:xfrm>
          <a:custGeom>
            <a:avLst/>
            <a:gdLst>
              <a:gd name="connsiteX0" fmla="*/ 129600 w 139037"/>
              <a:gd name="connsiteY0" fmla="*/ 60082 h 139039"/>
              <a:gd name="connsiteX1" fmla="*/ 78955 w 139037"/>
              <a:gd name="connsiteY1" fmla="*/ 60082 h 139039"/>
              <a:gd name="connsiteX2" fmla="*/ 78955 w 139037"/>
              <a:gd name="connsiteY2" fmla="*/ 9437 h 139039"/>
              <a:gd name="connsiteX3" fmla="*/ 69519 w 139037"/>
              <a:gd name="connsiteY3" fmla="*/ 0 h 139039"/>
              <a:gd name="connsiteX4" fmla="*/ 60082 w 139037"/>
              <a:gd name="connsiteY4" fmla="*/ 9437 h 139039"/>
              <a:gd name="connsiteX5" fmla="*/ 60082 w 139037"/>
              <a:gd name="connsiteY5" fmla="*/ 60082 h 139039"/>
              <a:gd name="connsiteX6" fmla="*/ 9437 w 139037"/>
              <a:gd name="connsiteY6" fmla="*/ 60082 h 139039"/>
              <a:gd name="connsiteX7" fmla="*/ 0 w 139037"/>
              <a:gd name="connsiteY7" fmla="*/ 69520 h 139039"/>
              <a:gd name="connsiteX8" fmla="*/ 9437 w 139037"/>
              <a:gd name="connsiteY8" fmla="*/ 78957 h 139039"/>
              <a:gd name="connsiteX9" fmla="*/ 60082 w 139037"/>
              <a:gd name="connsiteY9" fmla="*/ 78957 h 139039"/>
              <a:gd name="connsiteX10" fmla="*/ 60082 w 139037"/>
              <a:gd name="connsiteY10" fmla="*/ 129602 h 139039"/>
              <a:gd name="connsiteX11" fmla="*/ 69519 w 139037"/>
              <a:gd name="connsiteY11" fmla="*/ 139039 h 139039"/>
              <a:gd name="connsiteX12" fmla="*/ 78955 w 139037"/>
              <a:gd name="connsiteY12" fmla="*/ 129602 h 139039"/>
              <a:gd name="connsiteX13" fmla="*/ 78955 w 139037"/>
              <a:gd name="connsiteY13" fmla="*/ 78957 h 139039"/>
              <a:gd name="connsiteX14" fmla="*/ 129600 w 139037"/>
              <a:gd name="connsiteY14" fmla="*/ 78957 h 139039"/>
              <a:gd name="connsiteX15" fmla="*/ 139037 w 139037"/>
              <a:gd name="connsiteY15" fmla="*/ 69520 h 139039"/>
              <a:gd name="connsiteX16" fmla="*/ 129600 w 139037"/>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7" h="139039">
                <a:moveTo>
                  <a:pt x="129600" y="60082"/>
                </a:moveTo>
                <a:lnTo>
                  <a:pt x="78955" y="60082"/>
                </a:lnTo>
                <a:lnTo>
                  <a:pt x="78955" y="9437"/>
                </a:lnTo>
                <a:cubicBezTo>
                  <a:pt x="78955" y="4225"/>
                  <a:pt x="74730" y="0"/>
                  <a:pt x="69519" y="0"/>
                </a:cubicBezTo>
                <a:cubicBezTo>
                  <a:pt x="64307"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7" y="139039"/>
                  <a:pt x="69519" y="139039"/>
                </a:cubicBezTo>
                <a:cubicBezTo>
                  <a:pt x="74730" y="139039"/>
                  <a:pt x="78955" y="134814"/>
                  <a:pt x="78955" y="129602"/>
                </a:cubicBezTo>
                <a:lnTo>
                  <a:pt x="78955" y="78957"/>
                </a:lnTo>
                <a:lnTo>
                  <a:pt x="129600" y="78957"/>
                </a:lnTo>
                <a:cubicBezTo>
                  <a:pt x="134812" y="78957"/>
                  <a:pt x="139037" y="74731"/>
                  <a:pt x="139037" y="69520"/>
                </a:cubicBezTo>
                <a:cubicBezTo>
                  <a:pt x="139037" y="64308"/>
                  <a:pt x="134812" y="60082"/>
                  <a:pt x="129600" y="60082"/>
                </a:cubicBezTo>
                <a:close/>
              </a:path>
            </a:pathLst>
          </a:custGeom>
          <a:solidFill>
            <a:srgbClr val="FFFFFF"/>
          </a:solidFill>
          <a:ln w="603" cap="flat">
            <a:noFill/>
            <a:prstDash val="solid"/>
            <a:miter/>
          </a:ln>
        </p:spPr>
        <p:txBody>
          <a:bodyPr rtlCol="0" anchor="ctr"/>
          <a:lstStyle/>
          <a:p>
            <a:endParaRPr lang="en-US">
              <a:solidFill>
                <a:srgbClr val="FFFFFF"/>
              </a:solidFill>
            </a:endParaRPr>
          </a:p>
        </p:txBody>
      </p:sp>
      <p:cxnSp>
        <p:nvCxnSpPr>
          <p:cNvPr id="27" name="Straight Connector 26">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447322" y="1598246"/>
            <a:ext cx="0" cy="5259754"/>
          </a:xfrm>
          <a:prstGeom prst="line">
            <a:avLst/>
          </a:prstGeom>
          <a:ln w="25400" cap="sq">
            <a:solidFill>
              <a:srgbClr val="FFFFFF"/>
            </a:solidFill>
            <a:bevel/>
          </a:ln>
        </p:spPr>
        <p:style>
          <a:lnRef idx="1">
            <a:schemeClr val="accent1"/>
          </a:lnRef>
          <a:fillRef idx="0">
            <a:schemeClr val="accent1"/>
          </a:fillRef>
          <a:effectRef idx="0">
            <a:schemeClr val="accent1"/>
          </a:effectRef>
          <a:fontRef idx="minor">
            <a:schemeClr val="tx1"/>
          </a:fontRef>
        </p:style>
      </p:cxnSp>
      <p:pic>
        <p:nvPicPr>
          <p:cNvPr id="9" name="Picture 8">
            <a:extLst>
              <a:ext uri="{FF2B5EF4-FFF2-40B4-BE49-F238E27FC236}">
                <a16:creationId xmlns:a16="http://schemas.microsoft.com/office/drawing/2014/main" id="{0B5F4101-3420-4C42-94C6-9D169C326C11}"/>
              </a:ext>
            </a:extLst>
          </p:cNvPr>
          <p:cNvPicPr>
            <a:picLocks noChangeAspect="1"/>
          </p:cNvPicPr>
          <p:nvPr/>
        </p:nvPicPr>
        <p:blipFill rotWithShape="1">
          <a:blip r:embed="rId2"/>
          <a:srcRect l="5452" r="7665" b="-1"/>
          <a:stretch/>
        </p:blipFill>
        <p:spPr>
          <a:xfrm>
            <a:off x="5986926" y="1598246"/>
            <a:ext cx="5569864" cy="4783504"/>
          </a:xfrm>
          <a:prstGeom prst="rect">
            <a:avLst/>
          </a:prstGeom>
        </p:spPr>
      </p:pic>
      <p:sp>
        <p:nvSpPr>
          <p:cNvPr id="29" name="Graphic 21">
            <a:extLst>
              <a:ext uri="{FF2B5EF4-FFF2-40B4-BE49-F238E27FC236}">
                <a16:creationId xmlns:a16="http://schemas.microsoft.com/office/drawing/2014/main" id="{8D61482F-F3C5-4D66-8C5D-C6BBE3E127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52801" y="1659316"/>
            <a:ext cx="127713" cy="127714"/>
          </a:xfrm>
          <a:custGeom>
            <a:avLst/>
            <a:gdLst>
              <a:gd name="connsiteX0" fmla="*/ 63857 w 127713"/>
              <a:gd name="connsiteY0" fmla="*/ 18874 h 127714"/>
              <a:gd name="connsiteX1" fmla="*/ 108839 w 127713"/>
              <a:gd name="connsiteY1" fmla="*/ 63857 h 127714"/>
              <a:gd name="connsiteX2" fmla="*/ 63857 w 127713"/>
              <a:gd name="connsiteY2" fmla="*/ 108840 h 127714"/>
              <a:gd name="connsiteX3" fmla="*/ 18874 w 127713"/>
              <a:gd name="connsiteY3" fmla="*/ 63857 h 127714"/>
              <a:gd name="connsiteX4" fmla="*/ 63857 w 127713"/>
              <a:gd name="connsiteY4" fmla="*/ 18874 h 127714"/>
              <a:gd name="connsiteX5" fmla="*/ 63857 w 127713"/>
              <a:gd name="connsiteY5" fmla="*/ 0 h 127714"/>
              <a:gd name="connsiteX6" fmla="*/ 0 w 127713"/>
              <a:gd name="connsiteY6" fmla="*/ 63857 h 127714"/>
              <a:gd name="connsiteX7" fmla="*/ 63857 w 127713"/>
              <a:gd name="connsiteY7" fmla="*/ 127714 h 127714"/>
              <a:gd name="connsiteX8" fmla="*/ 127713 w 127713"/>
              <a:gd name="connsiteY8" fmla="*/ 63857 h 127714"/>
              <a:gd name="connsiteX9" fmla="*/ 63857 w 127713"/>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4">
                <a:moveTo>
                  <a:pt x="63857" y="18874"/>
                </a:moveTo>
                <a:cubicBezTo>
                  <a:pt x="88700" y="18874"/>
                  <a:pt x="108839" y="39014"/>
                  <a:pt x="108839" y="63857"/>
                </a:cubicBezTo>
                <a:cubicBezTo>
                  <a:pt x="108839" y="88700"/>
                  <a:pt x="88700" y="108840"/>
                  <a:pt x="63857" y="108840"/>
                </a:cubicBezTo>
                <a:cubicBezTo>
                  <a:pt x="39013" y="108840"/>
                  <a:pt x="18874" y="88700"/>
                  <a:pt x="18874" y="63857"/>
                </a:cubicBezTo>
                <a:cubicBezTo>
                  <a:pt x="18898" y="39024"/>
                  <a:pt x="39023" y="18898"/>
                  <a:pt x="63857" y="18874"/>
                </a:cubicBezTo>
                <a:moveTo>
                  <a:pt x="63857" y="0"/>
                </a:moveTo>
                <a:cubicBezTo>
                  <a:pt x="28590" y="0"/>
                  <a:pt x="0" y="28590"/>
                  <a:pt x="0" y="63857"/>
                </a:cubicBezTo>
                <a:cubicBezTo>
                  <a:pt x="0" y="99124"/>
                  <a:pt x="28590" y="127714"/>
                  <a:pt x="63857" y="127714"/>
                </a:cubicBezTo>
                <a:cubicBezTo>
                  <a:pt x="99124" y="127714"/>
                  <a:pt x="127713" y="99124"/>
                  <a:pt x="127713" y="63857"/>
                </a:cubicBezTo>
                <a:cubicBezTo>
                  <a:pt x="127713" y="28590"/>
                  <a:pt x="99124" y="0"/>
                  <a:pt x="63857" y="0"/>
                </a:cubicBezTo>
                <a:close/>
              </a:path>
            </a:pathLst>
          </a:custGeom>
          <a:solidFill>
            <a:srgbClr val="FFFFFF"/>
          </a:solidFill>
          <a:ln w="610" cap="flat">
            <a:noFill/>
            <a:prstDash val="solid"/>
            <a:miter/>
          </a:ln>
        </p:spPr>
        <p:txBody>
          <a:bodyPr rtlCol="0" anchor="ctr"/>
          <a:lstStyle/>
          <a:p>
            <a:endParaRPr lang="en-US">
              <a:solidFill>
                <a:srgbClr val="FFFFFF"/>
              </a:solidFill>
            </a:endParaRPr>
          </a:p>
        </p:txBody>
      </p:sp>
      <p:pic>
        <p:nvPicPr>
          <p:cNvPr id="7" name="Picture 6">
            <a:extLst>
              <a:ext uri="{FF2B5EF4-FFF2-40B4-BE49-F238E27FC236}">
                <a16:creationId xmlns:a16="http://schemas.microsoft.com/office/drawing/2014/main" id="{F99FADC0-DE07-431E-B8CA-9381336E9D2E}"/>
              </a:ext>
            </a:extLst>
          </p:cNvPr>
          <p:cNvPicPr>
            <a:picLocks noChangeAspect="1"/>
          </p:cNvPicPr>
          <p:nvPr/>
        </p:nvPicPr>
        <p:blipFill>
          <a:blip r:embed="rId3"/>
          <a:stretch>
            <a:fillRect/>
          </a:stretch>
        </p:blipFill>
        <p:spPr>
          <a:xfrm>
            <a:off x="11058046" y="15882"/>
            <a:ext cx="1133954" cy="1012024"/>
          </a:xfrm>
          <a:prstGeom prst="rect">
            <a:avLst/>
          </a:prstGeom>
        </p:spPr>
      </p:pic>
    </p:spTree>
    <p:extLst>
      <p:ext uri="{BB962C8B-B14F-4D97-AF65-F5344CB8AC3E}">
        <p14:creationId xmlns:p14="http://schemas.microsoft.com/office/powerpoint/2010/main" val="244907714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9D641E-8669-403B-BD04-4F59065FD08B}"/>
              </a:ext>
            </a:extLst>
          </p:cNvPr>
          <p:cNvSpPr>
            <a:spLocks noGrp="1"/>
          </p:cNvSpPr>
          <p:nvPr>
            <p:ph idx="1"/>
          </p:nvPr>
        </p:nvSpPr>
        <p:spPr>
          <a:xfrm>
            <a:off x="247274" y="1381125"/>
            <a:ext cx="11377749" cy="4351338"/>
          </a:xfrm>
        </p:spPr>
        <p:txBody>
          <a:bodyPr>
            <a:normAutofit/>
          </a:bodyPr>
          <a:lstStyle/>
          <a:p>
            <a:pPr marL="0" indent="0">
              <a:buNone/>
            </a:pPr>
            <a:r>
              <a:rPr lang="en-US" b="1" i="0" dirty="0">
                <a:effectLst/>
              </a:rPr>
              <a:t>1. Rely on insights from your team. </a:t>
            </a:r>
            <a:r>
              <a:rPr lang="en-US" b="0" i="0" dirty="0">
                <a:effectLst/>
              </a:rPr>
              <a:t>Don’t feel like you need to work out all this information on your own. Pull together some of your project team members to pick their brains about goals, milestones, and more. Gathering their insights will help you pull together a far more accurate project charter. </a:t>
            </a:r>
            <a:endParaRPr lang="en-US" dirty="0"/>
          </a:p>
        </p:txBody>
      </p:sp>
      <p:sp>
        <p:nvSpPr>
          <p:cNvPr id="4" name="Footer Placeholder 3">
            <a:extLst>
              <a:ext uri="{FF2B5EF4-FFF2-40B4-BE49-F238E27FC236}">
                <a16:creationId xmlns:a16="http://schemas.microsoft.com/office/drawing/2014/main" id="{61924A97-ADEF-4652-92CE-0CC3E2EC99DA}"/>
              </a:ext>
            </a:extLst>
          </p:cNvPr>
          <p:cNvSpPr>
            <a:spLocks noGrp="1"/>
          </p:cNvSpPr>
          <p:nvPr>
            <p:ph type="ftr" sz="quarter" idx="11"/>
          </p:nvPr>
        </p:nvSpPr>
        <p:spPr/>
        <p:txBody>
          <a:bodyPr/>
          <a:lstStyle/>
          <a:p>
            <a:r>
              <a:rPr lang="en-US" b="1" dirty="0">
                <a:solidFill>
                  <a:srgbClr val="53728A"/>
                </a:solidFill>
              </a:rPr>
              <a:t>Business Champions School - Eng. </a:t>
            </a:r>
            <a:r>
              <a:rPr lang="en-US" b="1" dirty="0" err="1">
                <a:solidFill>
                  <a:srgbClr val="53728A"/>
                </a:solidFill>
              </a:rPr>
              <a:t>Amaal</a:t>
            </a:r>
            <a:r>
              <a:rPr lang="en-US" b="1" dirty="0">
                <a:solidFill>
                  <a:srgbClr val="53728A"/>
                </a:solidFill>
              </a:rPr>
              <a:t> Aburumman</a:t>
            </a:r>
            <a:endParaRPr lang="en-US" sz="1200" b="1" dirty="0">
              <a:solidFill>
                <a:srgbClr val="53728A"/>
              </a:solidFill>
            </a:endParaRPr>
          </a:p>
        </p:txBody>
      </p:sp>
      <p:pic>
        <p:nvPicPr>
          <p:cNvPr id="5" name="Picture 4">
            <a:extLst>
              <a:ext uri="{FF2B5EF4-FFF2-40B4-BE49-F238E27FC236}">
                <a16:creationId xmlns:a16="http://schemas.microsoft.com/office/drawing/2014/main" id="{27F28171-99C9-409B-9901-DCDBA8DC8B62}"/>
              </a:ext>
            </a:extLst>
          </p:cNvPr>
          <p:cNvPicPr>
            <a:picLocks noChangeAspect="1"/>
          </p:cNvPicPr>
          <p:nvPr/>
        </p:nvPicPr>
        <p:blipFill>
          <a:blip r:embed="rId2"/>
          <a:stretch>
            <a:fillRect/>
          </a:stretch>
        </p:blipFill>
        <p:spPr>
          <a:xfrm>
            <a:off x="11058046" y="37800"/>
            <a:ext cx="1133954" cy="990106"/>
          </a:xfrm>
          <a:prstGeom prst="rect">
            <a:avLst/>
          </a:prstGeom>
        </p:spPr>
      </p:pic>
    </p:spTree>
    <p:extLst>
      <p:ext uri="{BB962C8B-B14F-4D97-AF65-F5344CB8AC3E}">
        <p14:creationId xmlns:p14="http://schemas.microsoft.com/office/powerpoint/2010/main" val="403430501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EBB3506-EA8B-4588-9AA0-94A516A60ED3}"/>
              </a:ext>
            </a:extLst>
          </p:cNvPr>
          <p:cNvSpPr>
            <a:spLocks noGrp="1"/>
          </p:cNvSpPr>
          <p:nvPr>
            <p:ph idx="1"/>
          </p:nvPr>
        </p:nvSpPr>
        <p:spPr>
          <a:xfrm>
            <a:off x="239806" y="1525180"/>
            <a:ext cx="11712388" cy="4601300"/>
          </a:xfrm>
        </p:spPr>
        <p:txBody>
          <a:bodyPr>
            <a:noAutofit/>
          </a:bodyPr>
          <a:lstStyle/>
          <a:p>
            <a:pPr marL="0" indent="0">
              <a:buNone/>
            </a:pPr>
            <a:r>
              <a:rPr lang="en-US" b="1" i="0" dirty="0">
                <a:effectLst/>
              </a:rPr>
              <a:t>2. Keep it short and straightforward.</a:t>
            </a:r>
            <a:r>
              <a:rPr lang="en-US" b="0" i="0" dirty="0">
                <a:effectLst/>
              </a:rPr>
              <a:t> It’s tempting to get lost in the weeds. But, keep in mind that your project charter is supposed to be a high-level overview of your project and not a breakdown that covers every last detail. Each section of your charter shouldn’t require more than a sentence or two. Additionally, charts and bulleted lists will help you present the information in an organized and digestible way. </a:t>
            </a:r>
            <a:endParaRPr lang="en-US" dirty="0"/>
          </a:p>
        </p:txBody>
      </p:sp>
      <p:sp>
        <p:nvSpPr>
          <p:cNvPr id="4" name="Footer Placeholder 3">
            <a:extLst>
              <a:ext uri="{FF2B5EF4-FFF2-40B4-BE49-F238E27FC236}">
                <a16:creationId xmlns:a16="http://schemas.microsoft.com/office/drawing/2014/main" id="{E7468C82-6DFA-48A3-B972-58CF5324F284}"/>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E998573A-9602-4D83-A098-17ACC1B17D41}"/>
              </a:ext>
            </a:extLst>
          </p:cNvPr>
          <p:cNvPicPr>
            <a:picLocks noChangeAspect="1"/>
          </p:cNvPicPr>
          <p:nvPr/>
        </p:nvPicPr>
        <p:blipFill>
          <a:blip r:embed="rId2"/>
          <a:stretch>
            <a:fillRect/>
          </a:stretch>
        </p:blipFill>
        <p:spPr>
          <a:xfrm>
            <a:off x="11058046" y="15882"/>
            <a:ext cx="1133954" cy="1012024"/>
          </a:xfrm>
          <a:prstGeom prst="rect">
            <a:avLst/>
          </a:prstGeom>
        </p:spPr>
      </p:pic>
    </p:spTree>
    <p:extLst>
      <p:ext uri="{BB962C8B-B14F-4D97-AF65-F5344CB8AC3E}">
        <p14:creationId xmlns:p14="http://schemas.microsoft.com/office/powerpoint/2010/main" val="377194609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E1FCAB9-3D10-4565-8F3A-CC13FD73234D}"/>
              </a:ext>
            </a:extLst>
          </p:cNvPr>
          <p:cNvSpPr>
            <a:spLocks noGrp="1"/>
          </p:cNvSpPr>
          <p:nvPr>
            <p:ph idx="1"/>
          </p:nvPr>
        </p:nvSpPr>
        <p:spPr/>
        <p:txBody>
          <a:bodyPr/>
          <a:lstStyle/>
          <a:p>
            <a:pPr marL="0" indent="0">
              <a:buNone/>
            </a:pPr>
            <a:r>
              <a:rPr lang="en-US" b="1" i="0" dirty="0">
                <a:effectLst/>
              </a:rPr>
              <a:t>3. Create a template.</a:t>
            </a:r>
            <a:r>
              <a:rPr lang="en-US" b="0" i="0" dirty="0">
                <a:effectLst/>
              </a:rPr>
              <a:t> After you realize how helpful a project charter is, you’ll undoubtedly want one for all your team’s projects. Don’t waste time reinventing the wheel repeatedly. Create a simple template that you can copy and use for your project charters. Not only will it eliminate some manual effort, but it will also ensure that you don’t miss any elements.   </a:t>
            </a:r>
            <a:endParaRPr lang="en-US" dirty="0"/>
          </a:p>
        </p:txBody>
      </p:sp>
      <p:sp>
        <p:nvSpPr>
          <p:cNvPr id="4" name="Footer Placeholder 3">
            <a:extLst>
              <a:ext uri="{FF2B5EF4-FFF2-40B4-BE49-F238E27FC236}">
                <a16:creationId xmlns:a16="http://schemas.microsoft.com/office/drawing/2014/main" id="{67D46327-4A20-4BA5-9FBB-399EFB378BC0}"/>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7" name="Picture 6">
            <a:extLst>
              <a:ext uri="{FF2B5EF4-FFF2-40B4-BE49-F238E27FC236}">
                <a16:creationId xmlns:a16="http://schemas.microsoft.com/office/drawing/2014/main" id="{B56AD03D-7DE2-46BB-AB4C-AD34A35A1D4C}"/>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8394601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lumMod val="65000"/>
          </a:schemeClr>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4E3A196-3847-454D-BEF0-B11CE6443BA6}"/>
              </a:ext>
            </a:extLst>
          </p:cNvPr>
          <p:cNvPicPr>
            <a:picLocks noChangeAspect="1"/>
          </p:cNvPicPr>
          <p:nvPr/>
        </p:nvPicPr>
        <p:blipFill>
          <a:blip r:embed="rId2"/>
          <a:stretch>
            <a:fillRect/>
          </a:stretch>
        </p:blipFill>
        <p:spPr>
          <a:xfrm>
            <a:off x="3739896" y="-44210"/>
            <a:ext cx="6550447" cy="1838715"/>
          </a:xfrm>
          <a:prstGeom prst="rect">
            <a:avLst/>
          </a:prstGeom>
        </p:spPr>
      </p:pic>
      <p:sp>
        <p:nvSpPr>
          <p:cNvPr id="11" name="TextBox 10">
            <a:extLst>
              <a:ext uri="{FF2B5EF4-FFF2-40B4-BE49-F238E27FC236}">
                <a16:creationId xmlns:a16="http://schemas.microsoft.com/office/drawing/2014/main" id="{26022D8A-BC72-4F15-93BF-18B3BDA072F8}"/>
              </a:ext>
            </a:extLst>
          </p:cNvPr>
          <p:cNvSpPr txBox="1"/>
          <p:nvPr/>
        </p:nvSpPr>
        <p:spPr>
          <a:xfrm>
            <a:off x="648929" y="629266"/>
            <a:ext cx="3505495" cy="1622321"/>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90000"/>
              </a:lnSpc>
              <a:spcBef>
                <a:spcPct val="0"/>
              </a:spcBef>
              <a:spcAft>
                <a:spcPts val="600"/>
              </a:spcAft>
              <a:buClrTx/>
              <a:buSzTx/>
              <a:buFontTx/>
              <a:buNone/>
              <a:tabLst/>
              <a:defRPr/>
            </a:pPr>
            <a:endParaRPr kumimoji="0" lang="en-US" sz="4400" b="1" i="0" u="none" strike="noStrike" kern="1200" cap="none" spc="0" normalizeH="0" baseline="0" noProof="0" dirty="0">
              <a:ln>
                <a:noFill/>
              </a:ln>
              <a:solidFill>
                <a:prstClr val="black"/>
              </a:solidFill>
              <a:effectLst/>
              <a:uLnTx/>
              <a:uFillTx/>
              <a:latin typeface="Calibri Light" panose="020F0302020204030204"/>
              <a:ea typeface="+mn-ea"/>
              <a:cs typeface="+mn-cs"/>
            </a:endParaRPr>
          </a:p>
        </p:txBody>
      </p:sp>
      <p:sp>
        <p:nvSpPr>
          <p:cNvPr id="4" name="Title 3">
            <a:extLst>
              <a:ext uri="{FF2B5EF4-FFF2-40B4-BE49-F238E27FC236}">
                <a16:creationId xmlns:a16="http://schemas.microsoft.com/office/drawing/2014/main" id="{01748FD8-70EF-427E-8BA3-A227208A113F}"/>
              </a:ext>
            </a:extLst>
          </p:cNvPr>
          <p:cNvSpPr>
            <a:spLocks noGrp="1"/>
          </p:cNvSpPr>
          <p:nvPr>
            <p:ph type="title"/>
          </p:nvPr>
        </p:nvSpPr>
        <p:spPr>
          <a:xfrm>
            <a:off x="189271" y="222602"/>
            <a:ext cx="10515600" cy="1325563"/>
          </a:xfrm>
        </p:spPr>
        <p:txBody>
          <a:bodyPr/>
          <a:lstStyle/>
          <a:p>
            <a:r>
              <a:rPr lang="en-US" b="1">
                <a:latin typeface="+mn-lt"/>
              </a:rPr>
              <a:t>Change order</a:t>
            </a:r>
            <a:endParaRPr lang="en-US" b="1" dirty="0">
              <a:latin typeface="+mn-lt"/>
            </a:endParaRPr>
          </a:p>
        </p:txBody>
      </p:sp>
      <p:sp>
        <p:nvSpPr>
          <p:cNvPr id="2" name="Footer Placeholder 1">
            <a:extLst>
              <a:ext uri="{FF2B5EF4-FFF2-40B4-BE49-F238E27FC236}">
                <a16:creationId xmlns:a16="http://schemas.microsoft.com/office/drawing/2014/main" id="{EF7CD95B-0554-44FC-9043-3C2E6D3326F2}"/>
              </a:ext>
            </a:extLst>
          </p:cNvPr>
          <p:cNvSpPr>
            <a:spLocks noGrp="1"/>
          </p:cNvSpPr>
          <p:nvPr>
            <p:ph type="ftr" sz="quarter" idx="11"/>
          </p:nvPr>
        </p:nvSpPr>
        <p:spPr/>
        <p:txBody>
          <a:bodyPr vert="horz" lIns="91440" tIns="45720" rIns="91440" bIns="45720" rtlCol="0" anchor="ct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1" i="0" u="none" strike="noStrike" kern="1200" cap="none" spc="0" normalizeH="0" baseline="0" noProof="0">
                <a:ln>
                  <a:noFill/>
                </a:ln>
                <a:solidFill>
                  <a:srgbClr val="303030"/>
                </a:solidFill>
                <a:effectLst/>
                <a:uLnTx/>
                <a:uFillTx/>
                <a:latin typeface="Calibri" panose="020F0502020204030204"/>
                <a:ea typeface="+mn-ea"/>
                <a:cs typeface="+mn-cs"/>
              </a:rPr>
              <a:t>Business Champions School - Eng. Amaal Aburumman</a:t>
            </a:r>
          </a:p>
        </p:txBody>
      </p:sp>
      <p:sp>
        <p:nvSpPr>
          <p:cNvPr id="3" name="Content Placeholder 2">
            <a:extLst>
              <a:ext uri="{FF2B5EF4-FFF2-40B4-BE49-F238E27FC236}">
                <a16:creationId xmlns:a16="http://schemas.microsoft.com/office/drawing/2014/main" id="{55388FD1-431C-486C-973F-2258FEE164E4}"/>
              </a:ext>
            </a:extLst>
          </p:cNvPr>
          <p:cNvSpPr>
            <a:spLocks noGrp="1"/>
          </p:cNvSpPr>
          <p:nvPr>
            <p:ph idx="4294967295"/>
          </p:nvPr>
        </p:nvSpPr>
        <p:spPr>
          <a:xfrm>
            <a:off x="189271" y="1921340"/>
            <a:ext cx="11353800" cy="4269759"/>
          </a:xfrm>
        </p:spPr>
        <p:txBody>
          <a:bodyPr vert="horz" lIns="91440" tIns="45720" rIns="91440" bIns="45720" rtlCol="0">
            <a:normAutofit lnSpcReduction="10000"/>
          </a:bodyPr>
          <a:lstStyle/>
          <a:p>
            <a:pPr marR="0" lvl="0" algn="just" fontAlgn="auto">
              <a:spcBef>
                <a:spcPts val="0"/>
              </a:spcBef>
              <a:spcAft>
                <a:spcPts val="600"/>
              </a:spcAft>
              <a:buClrTx/>
              <a:buSzTx/>
              <a:buFont typeface="Wingdings" panose="05000000000000000000" pitchFamily="2" charset="2"/>
              <a:buChar char="Ø"/>
              <a:tabLst/>
              <a:defRPr/>
            </a:pPr>
            <a:r>
              <a:rPr lang="en-US" sz="2400" dirty="0"/>
              <a:t>The various parts of the project plan, including the risk management plan, are then scrutinized by the group and combined into a composite project plan. </a:t>
            </a:r>
          </a:p>
          <a:p>
            <a:pPr marR="0" lvl="0" algn="just" fontAlgn="auto">
              <a:spcBef>
                <a:spcPts val="0"/>
              </a:spcBef>
              <a:spcAft>
                <a:spcPts val="600"/>
              </a:spcAft>
              <a:buClrTx/>
              <a:buSzTx/>
              <a:buFont typeface="Wingdings" panose="05000000000000000000" pitchFamily="2" charset="2"/>
              <a:buChar char="Ø"/>
              <a:tabLst/>
              <a:defRPr/>
            </a:pPr>
            <a:r>
              <a:rPr lang="en-US" sz="2400" dirty="0"/>
              <a:t>The composite plan, still not completely firm, is approved by each participating group, by the project manager, and then by senior organizational management.</a:t>
            </a:r>
          </a:p>
          <a:p>
            <a:pPr marR="0" lvl="0" algn="just" fontAlgn="auto">
              <a:spcBef>
                <a:spcPts val="0"/>
              </a:spcBef>
              <a:spcAft>
                <a:spcPts val="600"/>
              </a:spcAft>
              <a:buClrTx/>
              <a:buSzTx/>
              <a:buFont typeface="Wingdings" panose="05000000000000000000" pitchFamily="2" charset="2"/>
              <a:buChar char="Ø"/>
              <a:tabLst/>
              <a:defRPr/>
            </a:pPr>
            <a:r>
              <a:rPr lang="en-US" sz="2400" dirty="0"/>
              <a:t> Each subsequent approval hardens the plan somewhat, and when senior management has endorsed it, any further changes in the project’s scope must be made by processing a formal change order. </a:t>
            </a:r>
          </a:p>
          <a:p>
            <a:pPr marR="0" lvl="0" algn="just" fontAlgn="auto">
              <a:spcBef>
                <a:spcPts val="0"/>
              </a:spcBef>
              <a:spcAft>
                <a:spcPts val="600"/>
              </a:spcAft>
              <a:buClrTx/>
              <a:buSzTx/>
              <a:buFont typeface="Wingdings" panose="05000000000000000000" pitchFamily="2" charset="2"/>
              <a:buChar char="Ø"/>
              <a:tabLst/>
              <a:defRPr/>
            </a:pPr>
            <a:r>
              <a:rPr lang="en-US" sz="2400" dirty="0"/>
              <a:t>If the project is not large or complex, informal written memoranda can substitute for the change order. </a:t>
            </a:r>
          </a:p>
          <a:p>
            <a:pPr marR="0" lvl="0" algn="just" fontAlgn="auto">
              <a:spcBef>
                <a:spcPts val="0"/>
              </a:spcBef>
              <a:spcAft>
                <a:spcPts val="600"/>
              </a:spcAft>
              <a:buClrTx/>
              <a:buSzTx/>
              <a:buFont typeface="Wingdings" panose="05000000000000000000" pitchFamily="2" charset="2"/>
              <a:buChar char="Ø"/>
              <a:tabLst/>
              <a:defRPr/>
            </a:pPr>
            <a:r>
              <a:rPr lang="en-US" sz="2400" dirty="0"/>
              <a:t>The main point is that no significant changes in the project are made, without written notice, following top management’s approval. The definition of “significant” depends on the specific situation and the people involved</a:t>
            </a:r>
            <a:r>
              <a:rPr lang="en-US" sz="2000" dirty="0"/>
              <a:t>.</a:t>
            </a:r>
          </a:p>
        </p:txBody>
      </p:sp>
      <p:pic>
        <p:nvPicPr>
          <p:cNvPr id="10" name="Picture 9">
            <a:extLst>
              <a:ext uri="{FF2B5EF4-FFF2-40B4-BE49-F238E27FC236}">
                <a16:creationId xmlns:a16="http://schemas.microsoft.com/office/drawing/2014/main" id="{C4A2A451-6654-41DD-BFFA-C5CF927CAE97}"/>
              </a:ext>
            </a:extLst>
          </p:cNvPr>
          <p:cNvPicPr>
            <a:picLocks noChangeAspect="1"/>
          </p:cNvPicPr>
          <p:nvPr/>
        </p:nvPicPr>
        <p:blipFill>
          <a:blip r:embed="rId3"/>
          <a:stretch>
            <a:fillRect/>
          </a:stretch>
        </p:blipFill>
        <p:spPr>
          <a:xfrm>
            <a:off x="11058046" y="162966"/>
            <a:ext cx="1133954" cy="1012024"/>
          </a:xfrm>
          <a:prstGeom prst="rect">
            <a:avLst/>
          </a:prstGeom>
        </p:spPr>
      </p:pic>
    </p:spTree>
    <p:extLst>
      <p:ext uri="{BB962C8B-B14F-4D97-AF65-F5344CB8AC3E}">
        <p14:creationId xmlns:p14="http://schemas.microsoft.com/office/powerpoint/2010/main" val="417652196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3C704-FB0C-4146-B1DF-953E79ACA2FB}"/>
              </a:ext>
            </a:extLst>
          </p:cNvPr>
          <p:cNvSpPr>
            <a:spLocks noGrp="1"/>
          </p:cNvSpPr>
          <p:nvPr>
            <p:ph type="title"/>
          </p:nvPr>
        </p:nvSpPr>
        <p:spPr>
          <a:xfrm>
            <a:off x="42574" y="136525"/>
            <a:ext cx="10515600" cy="1325563"/>
          </a:xfrm>
        </p:spPr>
        <p:txBody>
          <a:bodyPr/>
          <a:lstStyle/>
          <a:p>
            <a:r>
              <a:rPr lang="en-US" b="0" i="0" dirty="0">
                <a:solidFill>
                  <a:srgbClr val="1D1F24"/>
                </a:solidFill>
                <a:effectLst/>
                <a:latin typeface="Open Sans"/>
              </a:rPr>
              <a:t>Project Charter example 1</a:t>
            </a:r>
            <a:br>
              <a:rPr lang="en-US" b="0" i="0" dirty="0">
                <a:solidFill>
                  <a:srgbClr val="1D1F24"/>
                </a:solidFill>
                <a:effectLst/>
                <a:latin typeface="Open Sans"/>
              </a:rPr>
            </a:br>
            <a:endParaRPr lang="en-US" dirty="0"/>
          </a:p>
        </p:txBody>
      </p:sp>
      <p:sp>
        <p:nvSpPr>
          <p:cNvPr id="4" name="Footer Placeholder 3">
            <a:extLst>
              <a:ext uri="{FF2B5EF4-FFF2-40B4-BE49-F238E27FC236}">
                <a16:creationId xmlns:a16="http://schemas.microsoft.com/office/drawing/2014/main" id="{200CB61C-936E-4DAF-BD17-7955C52C3F3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TextBox 5">
            <a:extLst>
              <a:ext uri="{FF2B5EF4-FFF2-40B4-BE49-F238E27FC236}">
                <a16:creationId xmlns:a16="http://schemas.microsoft.com/office/drawing/2014/main" id="{B546AE78-D3A0-485F-9D9C-7BCDF9341034}"/>
              </a:ext>
            </a:extLst>
          </p:cNvPr>
          <p:cNvSpPr txBox="1"/>
          <p:nvPr/>
        </p:nvSpPr>
        <p:spPr>
          <a:xfrm>
            <a:off x="207722" y="1028521"/>
            <a:ext cx="11552477" cy="4893647"/>
          </a:xfrm>
          <a:prstGeom prst="rect">
            <a:avLst/>
          </a:prstGeom>
          <a:noFill/>
        </p:spPr>
        <p:txBody>
          <a:bodyPr wrap="square">
            <a:spAutoFit/>
          </a:bodyPr>
          <a:lstStyle/>
          <a:p>
            <a:r>
              <a:rPr lang="en-US" sz="2400" dirty="0"/>
              <a:t>Imagine that you and your team are putting together a webinar to generate some new leads. Here’s what a super simple project charter could look like.</a:t>
            </a:r>
          </a:p>
          <a:p>
            <a:r>
              <a:rPr lang="en-US" sz="2400" b="1" u="sng" dirty="0">
                <a:solidFill>
                  <a:schemeClr val="accent5">
                    <a:lumMod val="50000"/>
                  </a:schemeClr>
                </a:solidFill>
              </a:rPr>
              <a:t>Company XYZ Project Charter</a:t>
            </a:r>
          </a:p>
          <a:p>
            <a:endParaRPr lang="en-US" sz="2400" dirty="0"/>
          </a:p>
          <a:p>
            <a:r>
              <a:rPr lang="en-US" sz="2400" b="1" u="sng" dirty="0">
                <a:solidFill>
                  <a:schemeClr val="accent5">
                    <a:lumMod val="50000"/>
                  </a:schemeClr>
                </a:solidFill>
              </a:rPr>
              <a:t>Project Name</a:t>
            </a:r>
            <a:r>
              <a:rPr lang="en-US" sz="2400" u="sng" dirty="0"/>
              <a:t>: </a:t>
            </a:r>
            <a:r>
              <a:rPr lang="en-US" sz="2400" dirty="0"/>
              <a:t>“Building a Positive Company Culture” Webinar</a:t>
            </a:r>
          </a:p>
          <a:p>
            <a:endParaRPr lang="en-US" sz="2400" dirty="0"/>
          </a:p>
          <a:p>
            <a:r>
              <a:rPr lang="en-US" sz="2400" b="1" u="sng" dirty="0">
                <a:solidFill>
                  <a:schemeClr val="accent5">
                    <a:lumMod val="50000"/>
                  </a:schemeClr>
                </a:solidFill>
              </a:rPr>
              <a:t>Project Description</a:t>
            </a:r>
            <a:r>
              <a:rPr lang="en-US" sz="2400" dirty="0"/>
              <a:t>: A one-hour webinar featuring insights from three employee engagement experts. </a:t>
            </a:r>
          </a:p>
          <a:p>
            <a:endParaRPr lang="en-US" sz="2400" dirty="0"/>
          </a:p>
          <a:p>
            <a:r>
              <a:rPr lang="en-US" sz="2400" b="1" u="sng" dirty="0">
                <a:solidFill>
                  <a:schemeClr val="accent5">
                    <a:lumMod val="50000"/>
                  </a:schemeClr>
                </a:solidFill>
              </a:rPr>
              <a:t>Business Case</a:t>
            </a:r>
            <a:r>
              <a:rPr lang="en-US" sz="2400" dirty="0"/>
              <a:t>: Supports our company wide goals of:</a:t>
            </a:r>
          </a:p>
          <a:p>
            <a:r>
              <a:rPr lang="en-US" sz="2400" dirty="0"/>
              <a:t>1. Increasing sales by 28% this quarter</a:t>
            </a:r>
          </a:p>
          <a:p>
            <a:r>
              <a:rPr lang="en-US" sz="2400" dirty="0"/>
              <a:t>2. Establishing Company XYZ as a thought leader in the employee engagement space</a:t>
            </a:r>
          </a:p>
          <a:p>
            <a:endParaRPr lang="en-US" sz="2400" dirty="0"/>
          </a:p>
        </p:txBody>
      </p:sp>
      <p:pic>
        <p:nvPicPr>
          <p:cNvPr id="3" name="Picture 2">
            <a:extLst>
              <a:ext uri="{FF2B5EF4-FFF2-40B4-BE49-F238E27FC236}">
                <a16:creationId xmlns:a16="http://schemas.microsoft.com/office/drawing/2014/main" id="{B367703B-0711-4412-93BC-6297FD43CECB}"/>
              </a:ext>
            </a:extLst>
          </p:cNvPr>
          <p:cNvPicPr>
            <a:picLocks noChangeAspect="1"/>
          </p:cNvPicPr>
          <p:nvPr/>
        </p:nvPicPr>
        <p:blipFill>
          <a:blip r:embed="rId2"/>
          <a:stretch>
            <a:fillRect/>
          </a:stretch>
        </p:blipFill>
        <p:spPr>
          <a:xfrm>
            <a:off x="11015472" y="15882"/>
            <a:ext cx="1133954" cy="1012024"/>
          </a:xfrm>
          <a:prstGeom prst="rect">
            <a:avLst/>
          </a:prstGeom>
        </p:spPr>
      </p:pic>
    </p:spTree>
    <p:extLst>
      <p:ext uri="{BB962C8B-B14F-4D97-AF65-F5344CB8AC3E}">
        <p14:creationId xmlns:p14="http://schemas.microsoft.com/office/powerpoint/2010/main" val="16722672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298C767A-1F07-4D50-9BEA-0FBAFCEFD7EB}"/>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TextBox 5">
            <a:extLst>
              <a:ext uri="{FF2B5EF4-FFF2-40B4-BE49-F238E27FC236}">
                <a16:creationId xmlns:a16="http://schemas.microsoft.com/office/drawing/2014/main" id="{E50027FB-11BE-4379-9E10-53EBC576C679}"/>
              </a:ext>
            </a:extLst>
          </p:cNvPr>
          <p:cNvSpPr txBox="1"/>
          <p:nvPr/>
        </p:nvSpPr>
        <p:spPr>
          <a:xfrm>
            <a:off x="342900" y="2291595"/>
            <a:ext cx="8636000" cy="4431983"/>
          </a:xfrm>
          <a:prstGeom prst="rect">
            <a:avLst/>
          </a:prstGeom>
          <a:noFill/>
        </p:spPr>
        <p:txBody>
          <a:bodyPr wrap="square">
            <a:spAutoFit/>
          </a:bodyPr>
          <a:lstStyle/>
          <a:p>
            <a:r>
              <a:rPr lang="en-US" sz="2400" b="1" u="sng" dirty="0">
                <a:solidFill>
                  <a:schemeClr val="accent5">
                    <a:lumMod val="50000"/>
                  </a:schemeClr>
                </a:solidFill>
              </a:rPr>
              <a:t>Project Benefits:</a:t>
            </a:r>
          </a:p>
          <a:p>
            <a:r>
              <a:rPr lang="en-US" sz="2400" dirty="0"/>
              <a:t>1. Boosted reputation</a:t>
            </a:r>
          </a:p>
          <a:p>
            <a:r>
              <a:rPr lang="en-US" sz="2400" dirty="0"/>
              <a:t>2. Lead generation</a:t>
            </a:r>
          </a:p>
          <a:p>
            <a:r>
              <a:rPr lang="en-US" sz="2400" dirty="0"/>
              <a:t>3. Resource we can continue to promote</a:t>
            </a:r>
          </a:p>
          <a:p>
            <a:endParaRPr lang="en-US" sz="2400" dirty="0"/>
          </a:p>
          <a:p>
            <a:r>
              <a:rPr lang="en-US" sz="2400" b="1" u="sng" dirty="0">
                <a:solidFill>
                  <a:schemeClr val="accent5">
                    <a:lumMod val="50000"/>
                  </a:schemeClr>
                </a:solidFill>
              </a:rPr>
              <a:t>Project Risks: </a:t>
            </a:r>
          </a:p>
          <a:p>
            <a:r>
              <a:rPr lang="en-US" sz="2400" dirty="0"/>
              <a:t>1. Technical difficulties</a:t>
            </a:r>
          </a:p>
          <a:p>
            <a:r>
              <a:rPr lang="en-US" sz="2400" dirty="0"/>
              <a:t>2. This is our first webinar, and the team lacks this expertise</a:t>
            </a:r>
          </a:p>
          <a:p>
            <a:endParaRPr lang="en-US" sz="2400" dirty="0"/>
          </a:p>
          <a:p>
            <a:r>
              <a:rPr lang="en-US" sz="2400" b="1" u="sng" dirty="0">
                <a:solidFill>
                  <a:schemeClr val="accent5">
                    <a:lumMod val="50000"/>
                  </a:schemeClr>
                </a:solidFill>
              </a:rPr>
              <a:t>Project Budget: </a:t>
            </a:r>
          </a:p>
          <a:p>
            <a:r>
              <a:rPr lang="en-US" sz="2400" dirty="0"/>
              <a:t>Not to exceed $3,000</a:t>
            </a:r>
          </a:p>
          <a:p>
            <a:endParaRPr lang="en-US" dirty="0"/>
          </a:p>
        </p:txBody>
      </p:sp>
      <p:pic>
        <p:nvPicPr>
          <p:cNvPr id="3" name="Picture 2">
            <a:extLst>
              <a:ext uri="{FF2B5EF4-FFF2-40B4-BE49-F238E27FC236}">
                <a16:creationId xmlns:a16="http://schemas.microsoft.com/office/drawing/2014/main" id="{2F77F630-8E93-4150-B4A8-9B33092C4CF0}"/>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F74B7859-5E90-4B61-A5A7-43AE867E1106}"/>
              </a:ext>
            </a:extLst>
          </p:cNvPr>
          <p:cNvSpPr txBox="1"/>
          <p:nvPr/>
        </p:nvSpPr>
        <p:spPr>
          <a:xfrm>
            <a:off x="342900" y="721935"/>
            <a:ext cx="9144000" cy="1569660"/>
          </a:xfrm>
          <a:prstGeom prst="rect">
            <a:avLst/>
          </a:prstGeom>
          <a:noFill/>
        </p:spPr>
        <p:txBody>
          <a:bodyPr wrap="square">
            <a:spAutoFit/>
          </a:bodyPr>
          <a:lstStyle/>
          <a:p>
            <a:r>
              <a:rPr lang="en-US" sz="2400" b="1" u="sng" dirty="0">
                <a:solidFill>
                  <a:schemeClr val="accent5">
                    <a:lumMod val="50000"/>
                  </a:schemeClr>
                </a:solidFill>
              </a:rPr>
              <a:t>Project Deliverables:</a:t>
            </a:r>
          </a:p>
          <a:p>
            <a:r>
              <a:rPr lang="en-US" sz="2400" dirty="0"/>
              <a:t>1. Landing page for webinar signups</a:t>
            </a:r>
          </a:p>
          <a:p>
            <a:r>
              <a:rPr lang="en-US" sz="2400" dirty="0"/>
              <a:t>2. One-hour webinar</a:t>
            </a:r>
          </a:p>
          <a:p>
            <a:r>
              <a:rPr lang="en-US" sz="2400" dirty="0"/>
              <a:t>3. Webinar recording for continued lead generation</a:t>
            </a:r>
          </a:p>
        </p:txBody>
      </p:sp>
    </p:spTree>
    <p:extLst>
      <p:ext uri="{BB962C8B-B14F-4D97-AF65-F5344CB8AC3E}">
        <p14:creationId xmlns:p14="http://schemas.microsoft.com/office/powerpoint/2010/main" val="352707389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EFF7628A-2EB2-4841-BC14-0938735E441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
        <p:nvSpPr>
          <p:cNvPr id="6" name="TextBox 5">
            <a:extLst>
              <a:ext uri="{FF2B5EF4-FFF2-40B4-BE49-F238E27FC236}">
                <a16:creationId xmlns:a16="http://schemas.microsoft.com/office/drawing/2014/main" id="{3135D317-BB60-44CD-B794-1836CD382C7F}"/>
              </a:ext>
            </a:extLst>
          </p:cNvPr>
          <p:cNvSpPr txBox="1"/>
          <p:nvPr/>
        </p:nvSpPr>
        <p:spPr>
          <a:xfrm>
            <a:off x="698500" y="2836991"/>
            <a:ext cx="6096000" cy="3416320"/>
          </a:xfrm>
          <a:prstGeom prst="rect">
            <a:avLst/>
          </a:prstGeom>
          <a:noFill/>
        </p:spPr>
        <p:txBody>
          <a:bodyPr wrap="square">
            <a:spAutoFit/>
          </a:bodyPr>
          <a:lstStyle/>
          <a:p>
            <a:r>
              <a:rPr lang="en-US" sz="2400" b="1" u="sng" dirty="0">
                <a:solidFill>
                  <a:schemeClr val="accent5">
                    <a:lumMod val="50000"/>
                  </a:schemeClr>
                </a:solidFill>
              </a:rPr>
              <a:t>Project Team Members: </a:t>
            </a:r>
          </a:p>
          <a:p>
            <a:r>
              <a:rPr lang="en-US" sz="2400" dirty="0"/>
              <a:t>Project Manager: Thai V.</a:t>
            </a:r>
          </a:p>
          <a:p>
            <a:r>
              <a:rPr lang="en-US" sz="2400" dirty="0"/>
              <a:t>Designer: Greta K. </a:t>
            </a:r>
          </a:p>
          <a:p>
            <a:r>
              <a:rPr lang="en-US" sz="2400" dirty="0"/>
              <a:t>Webinar Participant/Expert: Jason B. </a:t>
            </a:r>
          </a:p>
          <a:p>
            <a:r>
              <a:rPr lang="en-US" sz="2400" dirty="0"/>
              <a:t>Webinar Participant/Expert: Safiya M. </a:t>
            </a:r>
          </a:p>
          <a:p>
            <a:r>
              <a:rPr lang="en-US" sz="2400" dirty="0"/>
              <a:t>Webinar Participant/Expert: Rachel C.</a:t>
            </a:r>
          </a:p>
          <a:p>
            <a:r>
              <a:rPr lang="en-US" sz="2400" dirty="0"/>
              <a:t>Webinar Host: Tom S.</a:t>
            </a:r>
          </a:p>
          <a:p>
            <a:r>
              <a:rPr lang="en-US" sz="2400" dirty="0"/>
              <a:t>Social Media Coordinator: Ander B.</a:t>
            </a:r>
          </a:p>
          <a:p>
            <a:r>
              <a:rPr lang="en-US" sz="2400" dirty="0"/>
              <a:t>Email Marketing Coordinator: Nancy R.</a:t>
            </a:r>
          </a:p>
        </p:txBody>
      </p:sp>
      <p:pic>
        <p:nvPicPr>
          <p:cNvPr id="3" name="Picture 2">
            <a:extLst>
              <a:ext uri="{FF2B5EF4-FFF2-40B4-BE49-F238E27FC236}">
                <a16:creationId xmlns:a16="http://schemas.microsoft.com/office/drawing/2014/main" id="{DCD4D36B-2711-4917-9171-D87B852916B5}"/>
              </a:ext>
            </a:extLst>
          </p:cNvPr>
          <p:cNvPicPr>
            <a:picLocks noChangeAspect="1"/>
          </p:cNvPicPr>
          <p:nvPr/>
        </p:nvPicPr>
        <p:blipFill>
          <a:blip r:embed="rId2"/>
          <a:stretch>
            <a:fillRect/>
          </a:stretch>
        </p:blipFill>
        <p:spPr>
          <a:xfrm>
            <a:off x="11058046" y="0"/>
            <a:ext cx="1133954" cy="1012024"/>
          </a:xfrm>
          <a:prstGeom prst="rect">
            <a:avLst/>
          </a:prstGeom>
        </p:spPr>
      </p:pic>
      <p:sp>
        <p:nvSpPr>
          <p:cNvPr id="7" name="TextBox 6">
            <a:extLst>
              <a:ext uri="{FF2B5EF4-FFF2-40B4-BE49-F238E27FC236}">
                <a16:creationId xmlns:a16="http://schemas.microsoft.com/office/drawing/2014/main" id="{4672B0FD-98D3-4899-84E0-47D69EA0D9A0}"/>
              </a:ext>
            </a:extLst>
          </p:cNvPr>
          <p:cNvSpPr txBox="1"/>
          <p:nvPr/>
        </p:nvSpPr>
        <p:spPr>
          <a:xfrm>
            <a:off x="698500" y="794960"/>
            <a:ext cx="6096000" cy="1938992"/>
          </a:xfrm>
          <a:prstGeom prst="rect">
            <a:avLst/>
          </a:prstGeom>
          <a:noFill/>
        </p:spPr>
        <p:txBody>
          <a:bodyPr wrap="square">
            <a:spAutoFit/>
          </a:bodyPr>
          <a:lstStyle/>
          <a:p>
            <a:r>
              <a:rPr lang="en-US" sz="2400" b="1" u="sng" dirty="0">
                <a:solidFill>
                  <a:schemeClr val="accent5">
                    <a:lumMod val="50000"/>
                  </a:schemeClr>
                </a:solidFill>
              </a:rPr>
              <a:t>Project Milestones: </a:t>
            </a:r>
          </a:p>
          <a:p>
            <a:endParaRPr lang="en-US" sz="2400" dirty="0"/>
          </a:p>
          <a:p>
            <a:r>
              <a:rPr lang="en-US" sz="2400" dirty="0"/>
              <a:t>Landing page launched: October 15, 2020</a:t>
            </a:r>
          </a:p>
          <a:p>
            <a:r>
              <a:rPr lang="en-US" sz="2400" dirty="0"/>
              <a:t>Slides completed: October 26, 2020</a:t>
            </a:r>
          </a:p>
          <a:p>
            <a:r>
              <a:rPr lang="en-US" sz="2400" dirty="0"/>
              <a:t>Live webinar: November 4, 2020</a:t>
            </a:r>
          </a:p>
        </p:txBody>
      </p:sp>
    </p:spTree>
    <p:extLst>
      <p:ext uri="{BB962C8B-B14F-4D97-AF65-F5344CB8AC3E}">
        <p14:creationId xmlns:p14="http://schemas.microsoft.com/office/powerpoint/2010/main" val="89710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71013CEE-6591-4C84-B8A2-E63E4CD0E9E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BB275674-59EE-441A-B9F0-745B06DFFCF7}"/>
              </a:ext>
            </a:extLst>
          </p:cNvPr>
          <p:cNvPicPr>
            <a:picLocks noChangeAspect="1"/>
          </p:cNvPicPr>
          <p:nvPr/>
        </p:nvPicPr>
        <p:blipFill>
          <a:blip r:embed="rId2"/>
          <a:stretch>
            <a:fillRect/>
          </a:stretch>
        </p:blipFill>
        <p:spPr>
          <a:xfrm>
            <a:off x="0" y="0"/>
            <a:ext cx="12192000" cy="6356350"/>
          </a:xfrm>
          <a:prstGeom prst="rect">
            <a:avLst/>
          </a:prstGeom>
        </p:spPr>
      </p:pic>
    </p:spTree>
    <p:extLst>
      <p:ext uri="{BB962C8B-B14F-4D97-AF65-F5344CB8AC3E}">
        <p14:creationId xmlns:p14="http://schemas.microsoft.com/office/powerpoint/2010/main" val="203329171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6068941" y="319304"/>
          <a:ext cx="5326423" cy="6256193"/>
        </p:xfrm>
        <a:graphic>
          <a:graphicData uri="http://schemas.openxmlformats.org/drawingml/2006/table">
            <a:tbl>
              <a:tblPr>
                <a:tableStyleId>{BC89EF96-8CEA-46FF-86C4-4CE0E7609802}</a:tableStyleId>
              </a:tblPr>
              <a:tblGrid>
                <a:gridCol w="5326423">
                  <a:extLst>
                    <a:ext uri="{9D8B030D-6E8A-4147-A177-3AD203B41FA5}">
                      <a16:colId xmlns:a16="http://schemas.microsoft.com/office/drawing/2014/main" val="20000"/>
                    </a:ext>
                  </a:extLst>
                </a:gridCol>
              </a:tblGrid>
              <a:tr h="1766847">
                <a:tc>
                  <a:txBody>
                    <a:bodyPr/>
                    <a:lstStyle/>
                    <a:p>
                      <a:r>
                        <a:rPr lang="en-US" sz="1400" b="1" baseline="0" dirty="0"/>
                        <a:t>VISION OF SUCCESS </a:t>
                      </a:r>
                    </a:p>
                    <a:p>
                      <a:pPr marL="171450" indent="-171450">
                        <a:buFont typeface="Arial" panose="020B0604020202020204" pitchFamily="34" charset="0"/>
                        <a:buChar char="•"/>
                      </a:pPr>
                      <a:r>
                        <a:rPr lang="en-US" sz="1100" baseline="0" dirty="0"/>
                        <a:t>What outcomes or results do you want to see?</a:t>
                      </a:r>
                    </a:p>
                    <a:p>
                      <a:pPr marL="171450" indent="-171450">
                        <a:buFont typeface="Arial" panose="020B0604020202020204" pitchFamily="34" charset="0"/>
                        <a:buChar char="•"/>
                      </a:pPr>
                      <a:r>
                        <a:rPr lang="en-US" sz="1100" dirty="0"/>
                        <a:t>What does success look like for our customer?</a:t>
                      </a:r>
                      <a:r>
                        <a:rPr lang="en-US" sz="1100" baseline="0" dirty="0"/>
                        <a:t>  </a:t>
                      </a:r>
                      <a:endParaRPr lang="en-US" sz="1100" dirty="0"/>
                    </a:p>
                    <a:p>
                      <a:pPr marL="171450" indent="-171450">
                        <a:buFont typeface="Arial" panose="020B0604020202020204" pitchFamily="34" charset="0"/>
                        <a:buChar char="•"/>
                      </a:pPr>
                      <a:r>
                        <a:rPr lang="en-US" sz="1100" dirty="0"/>
                        <a:t>What does success look like for other stakeholders (staff, partners)?</a:t>
                      </a:r>
                    </a:p>
                    <a:p>
                      <a:pPr marL="0" indent="0">
                        <a:buFont typeface="Arial" panose="020B0604020202020204" pitchFamily="34" charset="0"/>
                        <a:buNone/>
                      </a:pPr>
                      <a:endParaRPr lang="en-US" sz="800" b="0" baseline="0" dirty="0"/>
                    </a:p>
                  </a:txBody>
                  <a:tcPr marL="62355" marR="62355" marT="31172" marB="31172">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0"/>
                  </a:ext>
                </a:extLst>
              </a:tr>
              <a:tr h="3238178">
                <a:tc>
                  <a:txBody>
                    <a:bodyPr/>
                    <a:lstStyle/>
                    <a:p>
                      <a:r>
                        <a:rPr lang="en-US" sz="1400" b="1" baseline="0" dirty="0"/>
                        <a:t>PROJECT MILESTONES &amp; SCHEDULE</a:t>
                      </a:r>
                      <a:endParaRPr lang="en-US" sz="1400" b="1" dirty="0"/>
                    </a:p>
                    <a:p>
                      <a:endParaRPr lang="en-US" sz="1600" b="1" dirty="0"/>
                    </a:p>
                    <a:p>
                      <a:endParaRPr lang="en-US" sz="1400" baseline="0" dirty="0"/>
                    </a:p>
                    <a:p>
                      <a:endParaRPr lang="en-US" sz="1400" baseline="0" dirty="0"/>
                    </a:p>
                    <a:p>
                      <a:endParaRPr lang="en-US" sz="1400" baseline="0" dirty="0"/>
                    </a:p>
                    <a:p>
                      <a:endParaRPr lang="en-US" sz="1400" baseline="0" dirty="0"/>
                    </a:p>
                    <a:p>
                      <a:endParaRPr lang="en-US" sz="1400" baseline="0" dirty="0"/>
                    </a:p>
                    <a:p>
                      <a:endParaRPr lang="en-US" sz="1400" baseline="0" dirty="0"/>
                    </a:p>
                    <a:p>
                      <a:endParaRPr lang="en-US" sz="1400" baseline="0" dirty="0"/>
                    </a:p>
                    <a:p>
                      <a:endParaRPr lang="en-US" sz="1400" baseline="0" dirty="0"/>
                    </a:p>
                  </a:txBody>
                  <a:tcPr marL="62355" marR="62355" marT="31172" marB="31172">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1"/>
                  </a:ext>
                </a:extLst>
              </a:tr>
              <a:tr h="1251168">
                <a:tc>
                  <a:txBody>
                    <a:bodyPr/>
                    <a:lstStyle/>
                    <a:p>
                      <a:r>
                        <a:rPr lang="en-US" sz="1400" b="1" baseline="0" dirty="0"/>
                        <a:t>RESOURCES</a:t>
                      </a:r>
                    </a:p>
                    <a:p>
                      <a:pPr marL="171450" indent="-171450">
                        <a:buFont typeface="Arial" panose="020B0604020202020204" pitchFamily="34" charset="0"/>
                        <a:buChar char="•"/>
                      </a:pPr>
                      <a:r>
                        <a:rPr lang="en-US" sz="1100" kern="1200" dirty="0">
                          <a:solidFill>
                            <a:schemeClr val="tx1"/>
                          </a:solidFill>
                          <a:latin typeface="+mn-lt"/>
                          <a:ea typeface="+mn-ea"/>
                          <a:cs typeface="+mn-cs"/>
                        </a:rPr>
                        <a:t>Time commitment for a 4 day Kaizen, excluding</a:t>
                      </a:r>
                      <a:r>
                        <a:rPr lang="en-US" sz="1100" kern="1200" baseline="0" dirty="0">
                          <a:solidFill>
                            <a:schemeClr val="tx1"/>
                          </a:solidFill>
                          <a:latin typeface="+mn-lt"/>
                          <a:ea typeface="+mn-ea"/>
                          <a:cs typeface="+mn-cs"/>
                        </a:rPr>
                        <a:t> time to implement </a:t>
                      </a:r>
                      <a:r>
                        <a:rPr lang="en-US" sz="1100" kern="1200" dirty="0">
                          <a:solidFill>
                            <a:schemeClr val="tx1"/>
                          </a:solidFill>
                          <a:latin typeface="+mn-lt"/>
                          <a:ea typeface="+mn-ea"/>
                          <a:cs typeface="+mn-cs"/>
                        </a:rPr>
                        <a:t>changes: Sponsor</a:t>
                      </a:r>
                      <a:r>
                        <a:rPr lang="en-US" sz="1100" kern="1200" baseline="0" dirty="0">
                          <a:solidFill>
                            <a:schemeClr val="tx1"/>
                          </a:solidFill>
                          <a:latin typeface="+mn-lt"/>
                          <a:ea typeface="+mn-ea"/>
                          <a:cs typeface="+mn-cs"/>
                        </a:rPr>
                        <a:t> (6-10 hrs.); Team Leader (40 hrs.); Team Members (32 hrs.); Facilitator (40-50 hrs.)</a:t>
                      </a:r>
                    </a:p>
                    <a:p>
                      <a:pPr marL="171450" indent="-171450">
                        <a:buFont typeface="Arial" panose="020B0604020202020204" pitchFamily="34" charset="0"/>
                        <a:buChar char="•"/>
                      </a:pPr>
                      <a:r>
                        <a:rPr lang="en-US" sz="1100" kern="1200" baseline="0" dirty="0">
                          <a:solidFill>
                            <a:schemeClr val="tx1"/>
                          </a:solidFill>
                          <a:latin typeface="+mn-lt"/>
                          <a:ea typeface="+mn-ea"/>
                          <a:cs typeface="+mn-cs"/>
                        </a:rPr>
                        <a:t>External Resources: </a:t>
                      </a:r>
                    </a:p>
                    <a:p>
                      <a:pPr marL="171450" indent="-171450">
                        <a:buFont typeface="Arial" panose="020B0604020202020204" pitchFamily="34" charset="0"/>
                        <a:buChar char="•"/>
                      </a:pPr>
                      <a:r>
                        <a:rPr lang="en-US" sz="1100" kern="1200" baseline="0" dirty="0">
                          <a:solidFill>
                            <a:schemeClr val="tx1"/>
                          </a:solidFill>
                          <a:latin typeface="+mn-lt"/>
                          <a:ea typeface="+mn-ea"/>
                          <a:cs typeface="+mn-cs"/>
                        </a:rPr>
                        <a:t>Equipment:</a:t>
                      </a:r>
                    </a:p>
                    <a:p>
                      <a:pPr marL="171450" indent="-171450">
                        <a:buFont typeface="Arial" panose="020B0604020202020204" pitchFamily="34" charset="0"/>
                        <a:buChar char="•"/>
                      </a:pPr>
                      <a:r>
                        <a:rPr lang="en-US" sz="1100" kern="1200" baseline="0" dirty="0">
                          <a:solidFill>
                            <a:schemeClr val="tx1"/>
                          </a:solidFill>
                          <a:latin typeface="+mn-lt"/>
                          <a:ea typeface="+mn-ea"/>
                          <a:cs typeface="+mn-cs"/>
                        </a:rPr>
                        <a:t>Materials:</a:t>
                      </a:r>
                      <a:endParaRPr lang="en-US" sz="1100" kern="1200" dirty="0">
                        <a:solidFill>
                          <a:schemeClr val="tx1"/>
                        </a:solidFill>
                        <a:latin typeface="+mn-lt"/>
                        <a:ea typeface="+mn-ea"/>
                        <a:cs typeface="+mn-cs"/>
                      </a:endParaRPr>
                    </a:p>
                  </a:txBody>
                  <a:tcPr marL="62355" marR="62355" marT="31172" marB="31172">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3084" name="TextBox 5"/>
          <p:cNvSpPr txBox="1">
            <a:spLocks noChangeArrowheads="1"/>
          </p:cNvSpPr>
          <p:nvPr/>
        </p:nvSpPr>
        <p:spPr bwMode="auto">
          <a:xfrm>
            <a:off x="3256901" y="6494"/>
            <a:ext cx="4468091" cy="39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spcBef>
                <a:spcPct val="0"/>
              </a:spcBef>
              <a:spcAft>
                <a:spcPct val="0"/>
              </a:spcAft>
              <a:buNone/>
            </a:pPr>
            <a:r>
              <a:rPr lang="en-US" altLang="en-US" sz="1977">
                <a:solidFill>
                  <a:prstClr val="white"/>
                </a:solidFill>
                <a:cs typeface="Arial" panose="020B0604020202020204" pitchFamily="34" charset="0"/>
              </a:rPr>
              <a:t>&lt; TITLE&gt;</a:t>
            </a:r>
          </a:p>
        </p:txBody>
      </p:sp>
      <p:sp>
        <p:nvSpPr>
          <p:cNvPr id="3085" name="TextBox 3"/>
          <p:cNvSpPr txBox="1">
            <a:spLocks noChangeArrowheads="1"/>
          </p:cNvSpPr>
          <p:nvPr/>
        </p:nvSpPr>
        <p:spPr bwMode="auto">
          <a:xfrm>
            <a:off x="769577" y="490321"/>
            <a:ext cx="5299364" cy="1068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spcBef>
                <a:spcPct val="0"/>
              </a:spcBef>
              <a:spcAft>
                <a:spcPct val="0"/>
              </a:spcAft>
              <a:buNone/>
            </a:pPr>
            <a:endParaRPr lang="en-US" altLang="en-US" sz="818">
              <a:solidFill>
                <a:prstClr val="black"/>
              </a:solidFill>
              <a:cs typeface="Arial" panose="020B0604020202020204" pitchFamily="34" charset="0"/>
            </a:endParaRPr>
          </a:p>
        </p:txBody>
      </p:sp>
      <p:sp>
        <p:nvSpPr>
          <p:cNvPr id="3086" name="TextBox 20"/>
          <p:cNvSpPr txBox="1">
            <a:spLocks noChangeArrowheads="1"/>
          </p:cNvSpPr>
          <p:nvPr/>
        </p:nvSpPr>
        <p:spPr bwMode="auto">
          <a:xfrm>
            <a:off x="769577" y="1709088"/>
            <a:ext cx="5299364" cy="259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spcBef>
                <a:spcPct val="0"/>
              </a:spcBef>
              <a:spcAft>
                <a:spcPct val="0"/>
              </a:spcAft>
              <a:buNone/>
            </a:pPr>
            <a:endParaRPr lang="en-US" altLang="en-US" sz="818">
              <a:solidFill>
                <a:prstClr val="black"/>
              </a:solidFill>
              <a:cs typeface="Arial" panose="020B0604020202020204" pitchFamily="34" charset="0"/>
            </a:endParaRPr>
          </a:p>
        </p:txBody>
      </p:sp>
      <p:sp>
        <p:nvSpPr>
          <p:cNvPr id="3087" name="TextBox 14"/>
          <p:cNvSpPr txBox="1">
            <a:spLocks noChangeArrowheads="1"/>
          </p:cNvSpPr>
          <p:nvPr/>
        </p:nvSpPr>
        <p:spPr bwMode="auto">
          <a:xfrm>
            <a:off x="8034528" y="46543"/>
            <a:ext cx="2893245" cy="304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lnSpc>
                <a:spcPts val="818"/>
              </a:lnSpc>
              <a:spcBef>
                <a:spcPct val="0"/>
              </a:spcBef>
              <a:spcAft>
                <a:spcPct val="0"/>
              </a:spcAft>
              <a:buNone/>
            </a:pPr>
            <a:r>
              <a:rPr lang="en-US" altLang="en-US" sz="955" dirty="0">
                <a:solidFill>
                  <a:prstClr val="white"/>
                </a:solidFill>
                <a:cs typeface="Arial" panose="020B0604020202020204" pitchFamily="34" charset="0"/>
              </a:rPr>
              <a:t>&lt;date&gt;</a:t>
            </a:r>
          </a:p>
          <a:p>
            <a:pPr defTabSz="996852" eaLnBrk="1" fontAlgn="base" hangingPunct="1">
              <a:lnSpc>
                <a:spcPts val="818"/>
              </a:lnSpc>
              <a:spcBef>
                <a:spcPct val="0"/>
              </a:spcBef>
              <a:spcAft>
                <a:spcPct val="0"/>
              </a:spcAft>
              <a:buNone/>
            </a:pPr>
            <a:r>
              <a:rPr lang="en-US" altLang="en-US" sz="955" dirty="0">
                <a:solidFill>
                  <a:prstClr val="white"/>
                </a:solidFill>
                <a:cs typeface="Arial" panose="020B0604020202020204" pitchFamily="34" charset="0"/>
              </a:rPr>
              <a:t>&lt;</a:t>
            </a:r>
            <a:r>
              <a:rPr lang="en-US" altLang="en-US" sz="955" dirty="0" err="1">
                <a:solidFill>
                  <a:prstClr val="white"/>
                </a:solidFill>
                <a:cs typeface="Arial" panose="020B0604020202020204" pitchFamily="34" charset="0"/>
              </a:rPr>
              <a:t>ponsor</a:t>
            </a:r>
            <a:r>
              <a:rPr lang="en-US" altLang="en-US" sz="955" dirty="0">
                <a:solidFill>
                  <a:prstClr val="white"/>
                </a:solidFill>
                <a:cs typeface="Arial" panose="020B0604020202020204" pitchFamily="34" charset="0"/>
              </a:rPr>
              <a:t>&gt;</a:t>
            </a:r>
          </a:p>
        </p:txBody>
      </p:sp>
      <p:sp>
        <p:nvSpPr>
          <p:cNvPr id="3088" name="TextBox 18"/>
          <p:cNvSpPr txBox="1">
            <a:spLocks noChangeArrowheads="1"/>
          </p:cNvSpPr>
          <p:nvPr/>
        </p:nvSpPr>
        <p:spPr bwMode="auto">
          <a:xfrm>
            <a:off x="769576" y="4451856"/>
            <a:ext cx="2487325" cy="519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spcBef>
                <a:spcPct val="0"/>
              </a:spcBef>
              <a:spcAft>
                <a:spcPct val="0"/>
              </a:spcAft>
              <a:buNone/>
            </a:pPr>
            <a:endParaRPr lang="en-US" altLang="en-US" sz="818">
              <a:solidFill>
                <a:prstClr val="black"/>
              </a:solidFill>
              <a:cs typeface="Arial" panose="020B0604020202020204" pitchFamily="34"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36862530"/>
              </p:ext>
            </p:extLst>
          </p:nvPr>
        </p:nvGraphicFramePr>
        <p:xfrm>
          <a:off x="793389" y="304151"/>
          <a:ext cx="5275552" cy="6559837"/>
        </p:xfrm>
        <a:graphic>
          <a:graphicData uri="http://schemas.openxmlformats.org/drawingml/2006/table">
            <a:tbl>
              <a:tblPr>
                <a:tableStyleId>{BC89EF96-8CEA-46FF-86C4-4CE0E7609802}</a:tableStyleId>
              </a:tblPr>
              <a:tblGrid>
                <a:gridCol w="2638319">
                  <a:extLst>
                    <a:ext uri="{9D8B030D-6E8A-4147-A177-3AD203B41FA5}">
                      <a16:colId xmlns:a16="http://schemas.microsoft.com/office/drawing/2014/main" val="20000"/>
                    </a:ext>
                  </a:extLst>
                </a:gridCol>
                <a:gridCol w="2637233">
                  <a:extLst>
                    <a:ext uri="{9D8B030D-6E8A-4147-A177-3AD203B41FA5}">
                      <a16:colId xmlns:a16="http://schemas.microsoft.com/office/drawing/2014/main" val="20001"/>
                    </a:ext>
                  </a:extLst>
                </a:gridCol>
              </a:tblGrid>
              <a:tr h="1932716">
                <a:tc gridSpan="2">
                  <a:txBody>
                    <a:bodyPr/>
                    <a:lstStyle/>
                    <a:p>
                      <a:r>
                        <a:rPr lang="en-US" sz="1400" b="1" dirty="0"/>
                        <a:t>CONTEXT</a:t>
                      </a:r>
                      <a:r>
                        <a:rPr lang="en-US" sz="1400" b="1" baseline="0" dirty="0"/>
                        <a:t> / ISSUES</a:t>
                      </a: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t>What is</a:t>
                      </a:r>
                      <a:r>
                        <a:rPr lang="en-US" sz="1100" baseline="0" dirty="0"/>
                        <a:t> the issue and why is it important to tackle now</a:t>
                      </a:r>
                      <a:r>
                        <a:rPr lang="en-US" sz="1100" dirty="0"/>
                        <a:t>? </a:t>
                      </a: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t>What is the purpose, the business reason for choosing this </a:t>
                      </a:r>
                      <a:r>
                        <a:rPr lang="en-US" sz="1100" baseline="0" dirty="0"/>
                        <a:t> project</a:t>
                      </a:r>
                      <a:r>
                        <a:rPr lang="en-US" sz="1100" dirty="0"/>
                        <a:t>? </a:t>
                      </a: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t>What are the anticipated benefits to customers</a:t>
                      </a:r>
                      <a:r>
                        <a:rPr lang="en-US" sz="1100" baseline="0" dirty="0"/>
                        <a:t> and staff from the project?</a:t>
                      </a:r>
                      <a:endParaRPr lang="en-US" sz="1100" dirty="0"/>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t>What performance measure needs to improve? </a:t>
                      </a: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kern="1200" dirty="0">
                          <a:solidFill>
                            <a:schemeClr val="tx1"/>
                          </a:solidFill>
                          <a:latin typeface="+mn-lt"/>
                          <a:ea typeface="+mn-ea"/>
                          <a:cs typeface="+mn-cs"/>
                        </a:rPr>
                        <a:t>What process/program/customer</a:t>
                      </a:r>
                      <a:r>
                        <a:rPr lang="en-US" sz="1100" kern="1200" baseline="0" dirty="0">
                          <a:solidFill>
                            <a:schemeClr val="tx1"/>
                          </a:solidFill>
                          <a:latin typeface="+mn-lt"/>
                          <a:ea typeface="+mn-ea"/>
                          <a:cs typeface="+mn-cs"/>
                        </a:rPr>
                        <a:t> data do you have regarding </a:t>
                      </a:r>
                      <a:r>
                        <a:rPr lang="en-US" sz="1100" kern="1200" dirty="0">
                          <a:solidFill>
                            <a:schemeClr val="tx1"/>
                          </a:solidFill>
                          <a:latin typeface="+mn-lt"/>
                          <a:ea typeface="+mn-ea"/>
                          <a:cs typeface="+mn-cs"/>
                        </a:rPr>
                        <a:t>the problem</a:t>
                      </a:r>
                      <a:r>
                        <a:rPr lang="en-US" sz="1100" kern="1200" baseline="0" dirty="0">
                          <a:solidFill>
                            <a:schemeClr val="tx1"/>
                          </a:solidFill>
                          <a:latin typeface="+mn-lt"/>
                          <a:ea typeface="+mn-ea"/>
                          <a:cs typeface="+mn-cs"/>
                        </a:rPr>
                        <a:t> (time, cost, quality )? </a:t>
                      </a:r>
                      <a:r>
                        <a:rPr lang="en-US" sz="1100" dirty="0"/>
                        <a:t>Show facts and processes visually using charts, graphs, maps, etc.</a:t>
                      </a:r>
                      <a:endParaRPr lang="en-US" sz="1100" kern="1200" baseline="0" dirty="0">
                        <a:solidFill>
                          <a:schemeClr val="tx1"/>
                        </a:solidFill>
                        <a:latin typeface="+mn-lt"/>
                        <a:ea typeface="+mn-ea"/>
                        <a:cs typeface="+mn-cs"/>
                      </a:endParaRP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kern="1200" dirty="0">
                          <a:solidFill>
                            <a:schemeClr val="tx1"/>
                          </a:solidFill>
                          <a:latin typeface="+mn-lt"/>
                          <a:ea typeface="+mn-ea"/>
                          <a:cs typeface="+mn-cs"/>
                        </a:rPr>
                        <a:t>When</a:t>
                      </a:r>
                      <a:r>
                        <a:rPr lang="en-US" sz="1100" kern="1200" baseline="0" dirty="0">
                          <a:solidFill>
                            <a:schemeClr val="tx1"/>
                          </a:solidFill>
                          <a:latin typeface="+mn-lt"/>
                          <a:ea typeface="+mn-ea"/>
                          <a:cs typeface="+mn-cs"/>
                        </a:rPr>
                        <a:t> did the problem start?</a:t>
                      </a: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kern="1200" baseline="0" dirty="0">
                          <a:solidFill>
                            <a:schemeClr val="tx1"/>
                          </a:solidFill>
                          <a:latin typeface="+mn-lt"/>
                          <a:ea typeface="+mn-ea"/>
                          <a:cs typeface="+mn-cs"/>
                        </a:rPr>
                        <a:t>Where is the problem occurring?</a:t>
                      </a: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kern="1200" baseline="0" dirty="0">
                          <a:solidFill>
                            <a:schemeClr val="tx1"/>
                          </a:solidFill>
                          <a:latin typeface="+mn-lt"/>
                          <a:ea typeface="+mn-ea"/>
                          <a:cs typeface="+mn-cs"/>
                        </a:rPr>
                        <a:t>What is the extent or magnitude of the problem?</a:t>
                      </a:r>
                    </a:p>
                  </a:txBody>
                  <a:tcPr marL="62343" marR="62343" marT="31176" marB="31176">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1088076">
                <a:tc gridSpan="2">
                  <a:txBody>
                    <a:bodyPr/>
                    <a:lstStyle/>
                    <a:p>
                      <a:pPr marL="0" indent="0">
                        <a:buFontTx/>
                        <a:buNone/>
                      </a:pPr>
                      <a:r>
                        <a:rPr lang="en-US" sz="1400" b="1" kern="1200" dirty="0"/>
                        <a:t>GOALS  </a:t>
                      </a:r>
                    </a:p>
                    <a:p>
                      <a:pPr marL="171450" indent="-171450">
                        <a:buFont typeface="Arial" panose="020B0604020202020204" pitchFamily="34" charset="0"/>
                        <a:buChar char="•"/>
                      </a:pPr>
                      <a:r>
                        <a:rPr lang="en-US" sz="1100" dirty="0"/>
                        <a:t>What specific, measurable , attainable,</a:t>
                      </a:r>
                      <a:r>
                        <a:rPr lang="en-US" sz="1100" baseline="0" dirty="0"/>
                        <a:t> relevant, time-bound results do you want or need to accomplish</a:t>
                      </a:r>
                      <a:r>
                        <a:rPr lang="en-US" sz="1100" dirty="0"/>
                        <a:t>?</a:t>
                      </a:r>
                    </a:p>
                    <a:p>
                      <a:pPr marL="171450" lvl="1" indent="-171450">
                        <a:buFont typeface="Arial" panose="020B0604020202020204" pitchFamily="34" charset="0"/>
                        <a:buChar char="•"/>
                      </a:pPr>
                      <a:r>
                        <a:rPr lang="en-US" sz="1100" dirty="0"/>
                        <a:t>Show visually how much, by when, and with what impact.</a:t>
                      </a:r>
                    </a:p>
                    <a:p>
                      <a:pPr marL="0" marR="0" indent="0" algn="l" defTabSz="1463040" rtl="0" eaLnBrk="1" fontAlgn="auto" latinLnBrk="0" hangingPunct="1">
                        <a:lnSpc>
                          <a:spcPct val="100000"/>
                        </a:lnSpc>
                        <a:spcBef>
                          <a:spcPts val="0"/>
                        </a:spcBef>
                        <a:spcAft>
                          <a:spcPts val="0"/>
                        </a:spcAft>
                        <a:buClrTx/>
                        <a:buSzTx/>
                        <a:buFontTx/>
                        <a:buNone/>
                        <a:tabLst/>
                        <a:defRPr/>
                      </a:pPr>
                      <a:endParaRPr lang="en-US" sz="800" dirty="0"/>
                    </a:p>
                  </a:txBody>
                  <a:tcPr marL="62343" marR="62343" marT="31176" marB="31176">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1"/>
                  </a:ext>
                </a:extLst>
              </a:tr>
              <a:tr h="1301424">
                <a:tc>
                  <a:txBody>
                    <a:bodyPr/>
                    <a:lstStyle/>
                    <a:p>
                      <a:pPr marL="0" indent="0">
                        <a:buFontTx/>
                        <a:buNone/>
                      </a:pPr>
                      <a:r>
                        <a:rPr lang="en-US" sz="1400" b="1" kern="1200" dirty="0"/>
                        <a:t>SCOPE (IN BOUNDS)</a:t>
                      </a:r>
                    </a:p>
                    <a:p>
                      <a:pPr marL="171450" indent="-171450">
                        <a:buFont typeface="Arial" panose="020B0604020202020204" pitchFamily="34" charset="0"/>
                        <a:buChar char="•"/>
                      </a:pPr>
                      <a:r>
                        <a:rPr lang="en-US" sz="1100" dirty="0"/>
                        <a:t>What is the first step and</a:t>
                      </a:r>
                      <a:r>
                        <a:rPr lang="en-US" sz="1100" baseline="0" dirty="0"/>
                        <a:t> last step in  the process?</a:t>
                      </a:r>
                    </a:p>
                    <a:p>
                      <a:pPr marL="171450" indent="-171450">
                        <a:buFont typeface="Arial" panose="020B0604020202020204" pitchFamily="34" charset="0"/>
                        <a:buChar char="•"/>
                      </a:pPr>
                      <a:r>
                        <a:rPr lang="en-US" sz="1100" dirty="0"/>
                        <a:t>What is the program and</a:t>
                      </a:r>
                      <a:r>
                        <a:rPr lang="en-US" sz="1100" baseline="0" dirty="0"/>
                        <a:t> geographic area?</a:t>
                      </a:r>
                    </a:p>
                    <a:p>
                      <a:pPr marL="171450" indent="-171450">
                        <a:buFont typeface="Arial" panose="020B0604020202020204" pitchFamily="34" charset="0"/>
                        <a:buChar char="•"/>
                      </a:pPr>
                      <a:r>
                        <a:rPr lang="en-US" sz="1100" dirty="0"/>
                        <a:t>NOTE: Be mindful of what you</a:t>
                      </a:r>
                      <a:r>
                        <a:rPr lang="en-US" sz="1100" baseline="0" dirty="0"/>
                        <a:t> can realistically a</a:t>
                      </a:r>
                      <a:r>
                        <a:rPr lang="en-US" sz="1100" dirty="0"/>
                        <a:t>ccomplish with available</a:t>
                      </a:r>
                      <a:r>
                        <a:rPr lang="en-US" sz="1100" baseline="0" dirty="0"/>
                        <a:t> </a:t>
                      </a:r>
                      <a:r>
                        <a:rPr lang="en-US" sz="1100" dirty="0"/>
                        <a:t>resources and time.</a:t>
                      </a:r>
                      <a:endParaRPr lang="en-US" sz="800" dirty="0"/>
                    </a:p>
                  </a:txBody>
                  <a:tcPr marL="62343" marR="62343" marT="31176" marB="31176">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a:txBody>
                    <a:bodyPr/>
                    <a:lstStyle/>
                    <a:p>
                      <a:pPr marL="0" indent="0" algn="l" defTabSz="1463040" rtl="0" eaLnBrk="1" latinLnBrk="0" hangingPunct="1">
                        <a:buFontTx/>
                        <a:buNone/>
                      </a:pPr>
                      <a:r>
                        <a:rPr lang="en-US" sz="1400" b="1" kern="1200" dirty="0"/>
                        <a:t>SCOPE (OUT OF BOUNDS)</a:t>
                      </a:r>
                    </a:p>
                    <a:p>
                      <a:pPr marL="171450" indent="-171450">
                        <a:buFont typeface="Arial" panose="020B0604020202020204" pitchFamily="34" charset="0"/>
                        <a:buChar char="•"/>
                      </a:pPr>
                      <a:r>
                        <a:rPr lang="en-US" sz="1100" dirty="0"/>
                        <a:t>What is</a:t>
                      </a:r>
                      <a:r>
                        <a:rPr lang="en-US" sz="1100" baseline="0" dirty="0"/>
                        <a:t> off the table due to resources?  </a:t>
                      </a:r>
                    </a:p>
                    <a:p>
                      <a:pPr marL="171450" indent="-171450">
                        <a:buFont typeface="Arial" panose="020B0604020202020204" pitchFamily="34" charset="0"/>
                        <a:buChar char="•"/>
                      </a:pPr>
                      <a:r>
                        <a:rPr lang="en-US" sz="1100" baseline="0" dirty="0"/>
                        <a:t>What are the givens or assumptions for the project?</a:t>
                      </a:r>
                      <a:endParaRPr lang="en-US" sz="1100" dirty="0"/>
                    </a:p>
                    <a:p>
                      <a:pPr marL="0" indent="0" algn="l" defTabSz="1463040" rtl="0" eaLnBrk="1" latinLnBrk="0" hangingPunct="1">
                        <a:buFontTx/>
                        <a:buNone/>
                      </a:pPr>
                      <a:endParaRPr lang="en-US" sz="800" b="0" kern="1200" dirty="0"/>
                    </a:p>
                  </a:txBody>
                  <a:tcPr marL="62343" marR="62343" marT="31176" marB="31176">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chemeClr val="accent1">
                          <a:lumMod val="75000"/>
                        </a:schemeClr>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2"/>
                  </a:ext>
                </a:extLst>
              </a:tr>
              <a:tr h="960067">
                <a:tc>
                  <a:txBody>
                    <a:bodyPr/>
                    <a:lstStyle/>
                    <a:p>
                      <a:pPr marL="0" algn="l" defTabSz="1463040" rtl="0" eaLnBrk="1" latinLnBrk="0" hangingPunct="1"/>
                      <a:r>
                        <a:rPr lang="en-US" sz="1400" b="1" kern="1200" cap="all" baseline="0" dirty="0">
                          <a:solidFill>
                            <a:schemeClr val="tx1"/>
                          </a:solidFill>
                          <a:latin typeface="+mn-lt"/>
                          <a:ea typeface="+mn-ea"/>
                          <a:cs typeface="+mn-cs"/>
                        </a:rPr>
                        <a:t>Customers/Stakeholders</a:t>
                      </a:r>
                    </a:p>
                    <a:p>
                      <a:pPr marL="171450" indent="-171450" algn="l" defTabSz="1463040" rtl="0" eaLnBrk="1" latinLnBrk="0" hangingPunct="1">
                        <a:buFont typeface="Arial" panose="020B0604020202020204" pitchFamily="34" charset="0"/>
                        <a:buChar char="•"/>
                      </a:pPr>
                      <a:r>
                        <a:rPr lang="en-US" sz="1100" kern="1200" dirty="0">
                          <a:solidFill>
                            <a:schemeClr val="tx1"/>
                          </a:solidFill>
                          <a:latin typeface="+mn-lt"/>
                          <a:ea typeface="+mn-ea"/>
                          <a:cs typeface="+mn-cs"/>
                        </a:rPr>
                        <a:t>Who is the end-user customer?</a:t>
                      </a:r>
                    </a:p>
                    <a:p>
                      <a:pPr marL="171450" indent="-171450" algn="l" defTabSz="1463040" rtl="0" eaLnBrk="1" latinLnBrk="0" hangingPunct="1">
                        <a:buFont typeface="Arial" panose="020B0604020202020204" pitchFamily="34" charset="0"/>
                        <a:buChar char="•"/>
                      </a:pPr>
                      <a:r>
                        <a:rPr lang="en-US" sz="1100" kern="1200" dirty="0">
                          <a:solidFill>
                            <a:schemeClr val="tx1"/>
                          </a:solidFill>
                          <a:latin typeface="+mn-lt"/>
                          <a:ea typeface="+mn-ea"/>
                          <a:cs typeface="+mn-cs"/>
                        </a:rPr>
                        <a:t>Who are other stakeholders who have a role or</a:t>
                      </a:r>
                      <a:r>
                        <a:rPr lang="en-US" sz="1100" kern="1200" baseline="0" dirty="0">
                          <a:solidFill>
                            <a:schemeClr val="tx1"/>
                          </a:solidFill>
                          <a:latin typeface="+mn-lt"/>
                          <a:ea typeface="+mn-ea"/>
                          <a:cs typeface="+mn-cs"/>
                        </a:rPr>
                        <a:t> interest in the success of the process?</a:t>
                      </a:r>
                      <a:r>
                        <a:rPr lang="en-US" sz="1100" kern="1200" dirty="0">
                          <a:solidFill>
                            <a:schemeClr val="tx1"/>
                          </a:solidFill>
                          <a:latin typeface="+mn-lt"/>
                          <a:ea typeface="+mn-ea"/>
                          <a:cs typeface="+mn-cs"/>
                        </a:rPr>
                        <a:t> </a:t>
                      </a:r>
                    </a:p>
                  </a:txBody>
                  <a:tcPr marL="62343" marR="62343" marT="31176" marB="31176">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a:txBody>
                    <a:bodyPr/>
                    <a:lstStyle/>
                    <a:p>
                      <a:pPr marL="0" algn="l" defTabSz="1463040" rtl="0" eaLnBrk="1" latinLnBrk="0" hangingPunct="1"/>
                      <a:r>
                        <a:rPr lang="en-US" sz="1400" b="1" kern="1200" cap="all" baseline="0" dirty="0">
                          <a:solidFill>
                            <a:schemeClr val="tx1"/>
                          </a:solidFill>
                          <a:latin typeface="+mn-lt"/>
                          <a:ea typeface="+mn-ea"/>
                          <a:cs typeface="+mn-cs"/>
                        </a:rPr>
                        <a:t>Team Members</a:t>
                      </a:r>
                    </a:p>
                    <a:p>
                      <a:pPr marL="171450" indent="-171450" algn="l" defTabSz="1463040" rtl="0" eaLnBrk="1" latinLnBrk="0" hangingPunct="1">
                        <a:buFont typeface="Arial" panose="020B0604020202020204" pitchFamily="34" charset="0"/>
                        <a:buChar char="•"/>
                      </a:pPr>
                      <a:r>
                        <a:rPr lang="en-US" sz="800" kern="1200" dirty="0">
                          <a:solidFill>
                            <a:schemeClr val="tx1"/>
                          </a:solidFill>
                          <a:latin typeface="+mn-lt"/>
                          <a:ea typeface="+mn-ea"/>
                          <a:cs typeface="+mn-cs"/>
                        </a:rPr>
                        <a:t>Team Leader: </a:t>
                      </a:r>
                    </a:p>
                    <a:p>
                      <a:pPr marL="171450" indent="-171450" algn="l" defTabSz="1463040" rtl="0" eaLnBrk="1" latinLnBrk="0" hangingPunct="1">
                        <a:buFont typeface="Arial" panose="020B0604020202020204" pitchFamily="34" charset="0"/>
                        <a:buChar char="•"/>
                      </a:pPr>
                      <a:r>
                        <a:rPr lang="en-US" sz="800" kern="1200" dirty="0">
                          <a:solidFill>
                            <a:schemeClr val="tx1"/>
                          </a:solidFill>
                          <a:latin typeface="+mn-lt"/>
                          <a:ea typeface="+mn-ea"/>
                          <a:cs typeface="+mn-cs"/>
                        </a:rPr>
                        <a:t>Team</a:t>
                      </a:r>
                      <a:r>
                        <a:rPr lang="en-US" sz="800" kern="1200" baseline="0" dirty="0">
                          <a:solidFill>
                            <a:schemeClr val="tx1"/>
                          </a:solidFill>
                          <a:latin typeface="+mn-lt"/>
                          <a:ea typeface="+mn-ea"/>
                          <a:cs typeface="+mn-cs"/>
                        </a:rPr>
                        <a:t> Members:</a:t>
                      </a:r>
                      <a:r>
                        <a:rPr lang="en-US" sz="800" kern="1200" dirty="0">
                          <a:solidFill>
                            <a:schemeClr val="tx1"/>
                          </a:solidFill>
                          <a:latin typeface="+mn-lt"/>
                          <a:ea typeface="+mn-ea"/>
                          <a:cs typeface="+mn-cs"/>
                        </a:rPr>
                        <a:t> </a:t>
                      </a:r>
                    </a:p>
                    <a:p>
                      <a:pPr marL="171450" indent="-171450" algn="l" defTabSz="1463040" rtl="0" eaLnBrk="1" latinLnBrk="0" hangingPunct="1">
                        <a:buFont typeface="Arial" panose="020B0604020202020204" pitchFamily="34" charset="0"/>
                        <a:buChar char="•"/>
                      </a:pPr>
                      <a:endParaRPr lang="en-US" sz="800" kern="1200" dirty="0">
                        <a:solidFill>
                          <a:schemeClr val="tx1"/>
                        </a:solidFill>
                        <a:latin typeface="+mn-lt"/>
                        <a:ea typeface="+mn-ea"/>
                        <a:cs typeface="+mn-cs"/>
                      </a:endParaRPr>
                    </a:p>
                  </a:txBody>
                  <a:tcPr marL="62343" marR="62343" marT="31176" marB="31176">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3"/>
                  </a:ext>
                </a:extLst>
              </a:tr>
              <a:tr h="1129786">
                <a:tc gridSpan="2">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1400" b="1" baseline="0" dirty="0"/>
                        <a:t>CUSTOMER REQUIREMENTS (CTQ) </a:t>
                      </a: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dirty="0"/>
                        <a:t>What do</a:t>
                      </a:r>
                      <a:r>
                        <a:rPr lang="en-US" sz="1100" baseline="0" dirty="0"/>
                        <a:t> customers/stakeholders expect and require from the process?  What are their critical to quality (CTQ) requirements?</a:t>
                      </a:r>
                    </a:p>
                    <a:p>
                      <a:pPr marL="171450" marR="0" indent="-171450" algn="l" defTabSz="146304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100" baseline="0" dirty="0"/>
                        <a:t>What legal  requirements (laws, rules) govern the process? </a:t>
                      </a:r>
                      <a:endParaRPr lang="en-US" sz="1100" b="0" baseline="0" dirty="0"/>
                    </a:p>
                  </a:txBody>
                  <a:tcPr marL="62343" marR="62343" marT="31176" marB="31176">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4"/>
                  </a:ext>
                </a:extLst>
              </a:tr>
            </a:tbl>
          </a:graphicData>
        </a:graphic>
      </p:graphicFrame>
      <p:graphicFrame>
        <p:nvGraphicFramePr>
          <p:cNvPr id="11" name="Table 10"/>
          <p:cNvGraphicFramePr>
            <a:graphicFrameLocks noGrp="1"/>
          </p:cNvGraphicFramePr>
          <p:nvPr/>
        </p:nvGraphicFramePr>
        <p:xfrm>
          <a:off x="6199909" y="2441864"/>
          <a:ext cx="4987636" cy="2526291"/>
        </p:xfrm>
        <a:graphic>
          <a:graphicData uri="http://schemas.openxmlformats.org/drawingml/2006/table">
            <a:tbl>
              <a:tblPr firstRow="1" bandRow="1">
                <a:tableStyleId>{5C22544A-7EE6-4342-B048-85BDC9FD1C3A}</a:tableStyleId>
              </a:tblPr>
              <a:tblGrid>
                <a:gridCol w="2389909">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779318">
                  <a:extLst>
                    <a:ext uri="{9D8B030D-6E8A-4147-A177-3AD203B41FA5}">
                      <a16:colId xmlns:a16="http://schemas.microsoft.com/office/drawing/2014/main" val="20002"/>
                    </a:ext>
                  </a:extLst>
                </a:gridCol>
                <a:gridCol w="675409">
                  <a:extLst>
                    <a:ext uri="{9D8B030D-6E8A-4147-A177-3AD203B41FA5}">
                      <a16:colId xmlns:a16="http://schemas.microsoft.com/office/drawing/2014/main" val="20003"/>
                    </a:ext>
                  </a:extLst>
                </a:gridCol>
              </a:tblGrid>
              <a:tr h="468420">
                <a:tc>
                  <a:txBody>
                    <a:bodyPr/>
                    <a:lstStyle/>
                    <a:p>
                      <a:r>
                        <a:rPr lang="en-US" sz="1100" dirty="0"/>
                        <a:t>Project Milestones</a:t>
                      </a:r>
                    </a:p>
                  </a:txBody>
                  <a:tcPr marL="62345" marR="62345" marT="31180" marB="31180"/>
                </a:tc>
                <a:tc>
                  <a:txBody>
                    <a:bodyPr/>
                    <a:lstStyle/>
                    <a:p>
                      <a:r>
                        <a:rPr lang="en-US" sz="1100" dirty="0"/>
                        <a:t>Owner</a:t>
                      </a:r>
                    </a:p>
                  </a:txBody>
                  <a:tcPr marL="62345" marR="62345" marT="31180" marB="31180"/>
                </a:tc>
                <a:tc>
                  <a:txBody>
                    <a:bodyPr/>
                    <a:lstStyle/>
                    <a:p>
                      <a:r>
                        <a:rPr lang="en-US" sz="1100" dirty="0"/>
                        <a:t>Proposed</a:t>
                      </a:r>
                      <a:r>
                        <a:rPr lang="en-US" sz="1100" baseline="0" dirty="0"/>
                        <a:t> Date</a:t>
                      </a:r>
                      <a:endParaRPr lang="en-US" sz="1100" dirty="0"/>
                    </a:p>
                  </a:txBody>
                  <a:tcPr marL="62345" marR="62345" marT="31180" marB="31180"/>
                </a:tc>
                <a:tc>
                  <a:txBody>
                    <a:bodyPr/>
                    <a:lstStyle/>
                    <a:p>
                      <a:r>
                        <a:rPr lang="en-US" sz="1100" dirty="0"/>
                        <a:t>Actual Date</a:t>
                      </a:r>
                    </a:p>
                  </a:txBody>
                  <a:tcPr marL="62345" marR="62345" marT="31180" marB="31180"/>
                </a:tc>
                <a:extLst>
                  <a:ext uri="{0D108BD9-81ED-4DB2-BD59-A6C34878D82A}">
                    <a16:rowId xmlns:a16="http://schemas.microsoft.com/office/drawing/2014/main" val="10000"/>
                  </a:ext>
                </a:extLst>
              </a:tr>
              <a:tr h="311799">
                <a:tc>
                  <a:txBody>
                    <a:bodyPr/>
                    <a:lstStyle/>
                    <a:p>
                      <a:pPr marL="0" indent="0">
                        <a:buFont typeface="+mj-lt"/>
                        <a:buNone/>
                      </a:pPr>
                      <a:r>
                        <a:rPr lang="en-US" sz="800" dirty="0"/>
                        <a:t>1. Set project scope</a:t>
                      </a:r>
                      <a:r>
                        <a:rPr lang="en-US" sz="800" baseline="0" dirty="0"/>
                        <a:t> and goals (prepare Project Charter, engage team, collect data)</a:t>
                      </a:r>
                      <a:endParaRPr lang="en-US" sz="800" dirty="0"/>
                    </a:p>
                  </a:txBody>
                  <a:tcPr marL="62345" marR="62345" marT="31180" marB="31180"/>
                </a:tc>
                <a:tc>
                  <a:txBody>
                    <a:bodyPr/>
                    <a:lstStyle/>
                    <a:p>
                      <a:r>
                        <a:rPr lang="en-US" sz="800" dirty="0"/>
                        <a:t>Sponsor/Team</a:t>
                      </a:r>
                      <a:r>
                        <a:rPr lang="en-US" sz="800" baseline="0" dirty="0"/>
                        <a:t> Leader, Facilitator</a:t>
                      </a:r>
                      <a:endParaRPr lang="en-US" sz="800" dirty="0"/>
                    </a:p>
                  </a:txBody>
                  <a:tcPr marL="62345" marR="62345" marT="31180" marB="31180"/>
                </a:tc>
                <a:tc>
                  <a:txBody>
                    <a:bodyPr/>
                    <a:lstStyle/>
                    <a:p>
                      <a:endParaRPr lang="en-US" sz="800" dirty="0"/>
                    </a:p>
                  </a:txBody>
                  <a:tcPr marL="62345" marR="62345" marT="31180" marB="31180"/>
                </a:tc>
                <a:tc>
                  <a:txBody>
                    <a:bodyPr/>
                    <a:lstStyle/>
                    <a:p>
                      <a:endParaRPr lang="en-US" sz="800" dirty="0"/>
                    </a:p>
                  </a:txBody>
                  <a:tcPr marL="62345" marR="62345" marT="31180" marB="31180"/>
                </a:tc>
                <a:extLst>
                  <a:ext uri="{0D108BD9-81ED-4DB2-BD59-A6C34878D82A}">
                    <a16:rowId xmlns:a16="http://schemas.microsoft.com/office/drawing/2014/main" val="10001"/>
                  </a:ext>
                </a:extLst>
              </a:tr>
              <a:tr h="311799">
                <a:tc>
                  <a:txBody>
                    <a:bodyPr/>
                    <a:lstStyle/>
                    <a:p>
                      <a:pPr marL="0" indent="0">
                        <a:buFont typeface="+mj-lt"/>
                        <a:buNone/>
                      </a:pPr>
                      <a:r>
                        <a:rPr lang="en-US" sz="800" dirty="0"/>
                        <a:t>2. Understand the current situation</a:t>
                      </a:r>
                    </a:p>
                  </a:txBody>
                  <a:tcPr marL="62345" marR="62345" marT="31180" marB="31180"/>
                </a:tc>
                <a:tc>
                  <a:txBody>
                    <a:bodyPr/>
                    <a:lstStyle/>
                    <a:p>
                      <a:r>
                        <a:rPr lang="en-US" sz="800" dirty="0"/>
                        <a:t>Facilitator/ Team</a:t>
                      </a:r>
                    </a:p>
                  </a:txBody>
                  <a:tcPr marL="62345" marR="62345" marT="31180" marB="31180"/>
                </a:tc>
                <a:tc>
                  <a:txBody>
                    <a:bodyPr/>
                    <a:lstStyle/>
                    <a:p>
                      <a:endParaRPr lang="en-US" sz="800" dirty="0"/>
                    </a:p>
                  </a:txBody>
                  <a:tcPr marL="62345" marR="62345" marT="31180" marB="31180"/>
                </a:tc>
                <a:tc>
                  <a:txBody>
                    <a:bodyPr/>
                    <a:lstStyle/>
                    <a:p>
                      <a:endParaRPr lang="en-US" sz="800" dirty="0"/>
                    </a:p>
                  </a:txBody>
                  <a:tcPr marL="62345" marR="62345" marT="31180" marB="31180"/>
                </a:tc>
                <a:extLst>
                  <a:ext uri="{0D108BD9-81ED-4DB2-BD59-A6C34878D82A}">
                    <a16:rowId xmlns:a16="http://schemas.microsoft.com/office/drawing/2014/main" val="10002"/>
                  </a:ext>
                </a:extLst>
              </a:tr>
              <a:tr h="187079">
                <a:tc>
                  <a:txBody>
                    <a:bodyPr/>
                    <a:lstStyle/>
                    <a:p>
                      <a:pPr marL="0" indent="0">
                        <a:buFont typeface="+mj-lt"/>
                        <a:buNone/>
                      </a:pPr>
                      <a:r>
                        <a:rPr lang="en-US" sz="800" kern="1200" dirty="0">
                          <a:solidFill>
                            <a:schemeClr val="dk1"/>
                          </a:solidFill>
                          <a:latin typeface="+mn-lt"/>
                          <a:ea typeface="+mn-ea"/>
                          <a:cs typeface="+mn-cs"/>
                        </a:rPr>
                        <a:t>3. Analyze the current situation (root causes)</a:t>
                      </a:r>
                    </a:p>
                  </a:txBody>
                  <a:tcPr marL="62345" marR="62345" marT="31180" marB="31180"/>
                </a:tc>
                <a:tc>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800" dirty="0"/>
                        <a:t>Facilitator/ Team</a:t>
                      </a:r>
                    </a:p>
                  </a:txBody>
                  <a:tcPr marL="62345" marR="62345" marT="31180" marB="31180"/>
                </a:tc>
                <a:tc>
                  <a:txBody>
                    <a:bodyPr/>
                    <a:lstStyle/>
                    <a:p>
                      <a:endParaRPr lang="en-US" sz="800" kern="1200" dirty="0">
                        <a:solidFill>
                          <a:schemeClr val="dk1"/>
                        </a:solidFill>
                        <a:latin typeface="+mn-lt"/>
                        <a:ea typeface="+mn-ea"/>
                        <a:cs typeface="+mn-cs"/>
                      </a:endParaRPr>
                    </a:p>
                  </a:txBody>
                  <a:tcPr marL="62345" marR="62345" marT="31180" marB="31180"/>
                </a:tc>
                <a:tc>
                  <a:txBody>
                    <a:bodyPr/>
                    <a:lstStyle/>
                    <a:p>
                      <a:endParaRPr lang="en-US" sz="800" kern="1200" dirty="0">
                        <a:solidFill>
                          <a:schemeClr val="dk1"/>
                        </a:solidFill>
                        <a:latin typeface="+mn-lt"/>
                        <a:ea typeface="+mn-ea"/>
                        <a:cs typeface="+mn-cs"/>
                      </a:endParaRPr>
                    </a:p>
                  </a:txBody>
                  <a:tcPr marL="62345" marR="62345" marT="31180" marB="31180"/>
                </a:tc>
                <a:extLst>
                  <a:ext uri="{0D108BD9-81ED-4DB2-BD59-A6C34878D82A}">
                    <a16:rowId xmlns:a16="http://schemas.microsoft.com/office/drawing/2014/main" val="10003"/>
                  </a:ext>
                </a:extLst>
              </a:tr>
              <a:tr h="187079">
                <a:tc>
                  <a:txBody>
                    <a:bodyPr/>
                    <a:lstStyle/>
                    <a:p>
                      <a:pPr marL="0" indent="0">
                        <a:buFont typeface="+mj-lt"/>
                        <a:buNone/>
                      </a:pPr>
                      <a:r>
                        <a:rPr lang="en-US" sz="800" dirty="0"/>
                        <a:t>4. Define a vision of success</a:t>
                      </a:r>
                    </a:p>
                  </a:txBody>
                  <a:tcPr marL="62345" marR="62345" marT="31180" marB="31180"/>
                </a:tc>
                <a:tc>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800" dirty="0"/>
                        <a:t>Facilitator/ Team</a:t>
                      </a:r>
                    </a:p>
                  </a:txBody>
                  <a:tcPr marL="62345" marR="62345" marT="31180" marB="31180"/>
                </a:tc>
                <a:tc>
                  <a:txBody>
                    <a:bodyPr/>
                    <a:lstStyle/>
                    <a:p>
                      <a:endParaRPr lang="en-US" sz="800" dirty="0"/>
                    </a:p>
                  </a:txBody>
                  <a:tcPr marL="62345" marR="62345" marT="31180" marB="31180"/>
                </a:tc>
                <a:tc>
                  <a:txBody>
                    <a:bodyPr/>
                    <a:lstStyle/>
                    <a:p>
                      <a:endParaRPr lang="en-US" sz="800" dirty="0"/>
                    </a:p>
                  </a:txBody>
                  <a:tcPr marL="62345" marR="62345" marT="31180" marB="31180"/>
                </a:tc>
                <a:extLst>
                  <a:ext uri="{0D108BD9-81ED-4DB2-BD59-A6C34878D82A}">
                    <a16:rowId xmlns:a16="http://schemas.microsoft.com/office/drawing/2014/main" val="10004"/>
                  </a:ext>
                </a:extLst>
              </a:tr>
              <a:tr h="187079">
                <a:tc>
                  <a:txBody>
                    <a:bodyPr/>
                    <a:lstStyle/>
                    <a:p>
                      <a:pPr marL="0" indent="0">
                        <a:buFont typeface="+mj-lt"/>
                        <a:buNone/>
                      </a:pPr>
                      <a:r>
                        <a:rPr lang="en-US" sz="800" dirty="0"/>
                        <a:t>5. Generate,</a:t>
                      </a:r>
                      <a:r>
                        <a:rPr lang="en-US" sz="800" baseline="0" dirty="0"/>
                        <a:t> evaluate and select improvements</a:t>
                      </a:r>
                      <a:endParaRPr lang="en-US" sz="800" dirty="0"/>
                    </a:p>
                  </a:txBody>
                  <a:tcPr marL="62345" marR="62345" marT="31180" marB="31180"/>
                </a:tc>
                <a:tc>
                  <a:txBody>
                    <a:bodyPr/>
                    <a:lstStyle/>
                    <a:p>
                      <a:r>
                        <a:rPr lang="en-US" sz="800" dirty="0"/>
                        <a:t>Team/ Sponsor</a:t>
                      </a:r>
                    </a:p>
                  </a:txBody>
                  <a:tcPr marL="62345" marR="62345" marT="31180" marB="31180"/>
                </a:tc>
                <a:tc>
                  <a:txBody>
                    <a:bodyPr/>
                    <a:lstStyle/>
                    <a:p>
                      <a:endParaRPr lang="en-US" sz="800" dirty="0"/>
                    </a:p>
                  </a:txBody>
                  <a:tcPr marL="62345" marR="62345" marT="31180" marB="31180"/>
                </a:tc>
                <a:tc>
                  <a:txBody>
                    <a:bodyPr/>
                    <a:lstStyle/>
                    <a:p>
                      <a:endParaRPr lang="en-US" sz="800" dirty="0"/>
                    </a:p>
                  </a:txBody>
                  <a:tcPr marL="62345" marR="62345" marT="31180" marB="31180"/>
                </a:tc>
                <a:extLst>
                  <a:ext uri="{0D108BD9-81ED-4DB2-BD59-A6C34878D82A}">
                    <a16:rowId xmlns:a16="http://schemas.microsoft.com/office/drawing/2014/main" val="10005"/>
                  </a:ext>
                </a:extLst>
              </a:tr>
              <a:tr h="187079">
                <a:tc>
                  <a:txBody>
                    <a:bodyPr/>
                    <a:lstStyle/>
                    <a:p>
                      <a:pPr marL="0" indent="0">
                        <a:buFont typeface="+mj-lt"/>
                        <a:buNone/>
                      </a:pPr>
                      <a:r>
                        <a:rPr lang="en-US" sz="800" dirty="0"/>
                        <a:t>6. Implement changes and make</a:t>
                      </a:r>
                      <a:r>
                        <a:rPr lang="en-US" sz="800" baseline="0" dirty="0"/>
                        <a:t> adjustments</a:t>
                      </a:r>
                      <a:endParaRPr lang="en-US" sz="800" dirty="0"/>
                    </a:p>
                  </a:txBody>
                  <a:tcPr marL="62345" marR="62345" marT="31180" marB="31180"/>
                </a:tc>
                <a:tc>
                  <a:txBody>
                    <a:bodyPr/>
                    <a:lstStyle/>
                    <a:p>
                      <a:r>
                        <a:rPr lang="en-US" sz="800" dirty="0"/>
                        <a:t>Team</a:t>
                      </a:r>
                      <a:r>
                        <a:rPr lang="en-US" sz="800" baseline="0" dirty="0"/>
                        <a:t> Leader/ Staff </a:t>
                      </a:r>
                      <a:endParaRPr lang="en-US" sz="800" dirty="0"/>
                    </a:p>
                  </a:txBody>
                  <a:tcPr marL="62345" marR="62345" marT="31180" marB="31180"/>
                </a:tc>
                <a:tc>
                  <a:txBody>
                    <a:bodyPr/>
                    <a:lstStyle/>
                    <a:p>
                      <a:endParaRPr lang="en-US" sz="800" dirty="0"/>
                    </a:p>
                  </a:txBody>
                  <a:tcPr marL="62345" marR="62345" marT="31180" marB="31180"/>
                </a:tc>
                <a:tc>
                  <a:txBody>
                    <a:bodyPr/>
                    <a:lstStyle/>
                    <a:p>
                      <a:endParaRPr lang="en-US" sz="800" dirty="0"/>
                    </a:p>
                  </a:txBody>
                  <a:tcPr marL="62345" marR="62345" marT="31180" marB="31180"/>
                </a:tc>
                <a:extLst>
                  <a:ext uri="{0D108BD9-81ED-4DB2-BD59-A6C34878D82A}">
                    <a16:rowId xmlns:a16="http://schemas.microsoft.com/office/drawing/2014/main" val="10006"/>
                  </a:ext>
                </a:extLst>
              </a:tr>
              <a:tr h="187079">
                <a:tc>
                  <a:txBody>
                    <a:bodyPr/>
                    <a:lstStyle/>
                    <a:p>
                      <a:pPr marL="0" indent="0">
                        <a:buFont typeface="+mj-lt"/>
                        <a:buNone/>
                      </a:pPr>
                      <a:r>
                        <a:rPr lang="en-US" sz="800" dirty="0"/>
                        <a:t>7. Measure performance</a:t>
                      </a:r>
                    </a:p>
                  </a:txBody>
                  <a:tcPr marL="62345" marR="62345" marT="31180" marB="31180"/>
                </a:tc>
                <a:tc>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800" dirty="0"/>
                        <a:t>Sponsor/Team Leader</a:t>
                      </a:r>
                      <a:r>
                        <a:rPr lang="en-US" sz="800" baseline="0" dirty="0"/>
                        <a:t>  </a:t>
                      </a:r>
                      <a:endParaRPr lang="en-US" sz="800" dirty="0"/>
                    </a:p>
                  </a:txBody>
                  <a:tcPr marL="62345" marR="62345" marT="31180" marB="31180"/>
                </a:tc>
                <a:tc>
                  <a:txBody>
                    <a:bodyPr/>
                    <a:lstStyle/>
                    <a:p>
                      <a:endParaRPr lang="en-US" sz="800" dirty="0"/>
                    </a:p>
                  </a:txBody>
                  <a:tcPr marL="62345" marR="62345" marT="31180" marB="31180"/>
                </a:tc>
                <a:tc>
                  <a:txBody>
                    <a:bodyPr/>
                    <a:lstStyle/>
                    <a:p>
                      <a:endParaRPr lang="en-US" sz="800" dirty="0"/>
                    </a:p>
                  </a:txBody>
                  <a:tcPr marL="62345" marR="62345" marT="31180" marB="31180"/>
                </a:tc>
                <a:extLst>
                  <a:ext uri="{0D108BD9-81ED-4DB2-BD59-A6C34878D82A}">
                    <a16:rowId xmlns:a16="http://schemas.microsoft.com/office/drawing/2014/main" val="10007"/>
                  </a:ext>
                </a:extLst>
              </a:tr>
              <a:tr h="187079">
                <a:tc>
                  <a:txBody>
                    <a:bodyPr/>
                    <a:lstStyle/>
                    <a:p>
                      <a:pPr marL="0" indent="0">
                        <a:buFont typeface="+mj-lt"/>
                        <a:buNone/>
                      </a:pPr>
                      <a:r>
                        <a:rPr lang="en-US" sz="800" dirty="0"/>
                        <a:t>8. Document standard</a:t>
                      </a:r>
                      <a:r>
                        <a:rPr lang="en-US" sz="800" baseline="0" dirty="0"/>
                        <a:t> work and lessons learned</a:t>
                      </a:r>
                      <a:endParaRPr lang="en-US" sz="800" dirty="0"/>
                    </a:p>
                  </a:txBody>
                  <a:tcPr marL="62345" marR="62345" marT="31180" marB="31180"/>
                </a:tc>
                <a:tc>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800" dirty="0"/>
                        <a:t>Team</a:t>
                      </a:r>
                    </a:p>
                  </a:txBody>
                  <a:tcPr marL="62345" marR="62345" marT="31180" marB="31180"/>
                </a:tc>
                <a:tc>
                  <a:txBody>
                    <a:bodyPr/>
                    <a:lstStyle/>
                    <a:p>
                      <a:endParaRPr lang="en-US" sz="800" dirty="0"/>
                    </a:p>
                  </a:txBody>
                  <a:tcPr marL="62345" marR="62345" marT="31180" marB="31180"/>
                </a:tc>
                <a:tc>
                  <a:txBody>
                    <a:bodyPr/>
                    <a:lstStyle/>
                    <a:p>
                      <a:endParaRPr lang="en-US" sz="800" dirty="0"/>
                    </a:p>
                  </a:txBody>
                  <a:tcPr marL="62345" marR="62345" marT="31180" marB="31180"/>
                </a:tc>
                <a:extLst>
                  <a:ext uri="{0D108BD9-81ED-4DB2-BD59-A6C34878D82A}">
                    <a16:rowId xmlns:a16="http://schemas.microsoft.com/office/drawing/2014/main" val="10008"/>
                  </a:ext>
                </a:extLst>
              </a:tr>
              <a:tr h="311799">
                <a:tc>
                  <a:txBody>
                    <a:bodyPr/>
                    <a:lstStyle/>
                    <a:p>
                      <a:pPr marL="0" indent="0">
                        <a:buFont typeface="+mj-lt"/>
                        <a:buNone/>
                      </a:pPr>
                      <a:r>
                        <a:rPr lang="en-US" sz="800" dirty="0"/>
                        <a:t>9. Sustain improvement</a:t>
                      </a:r>
                    </a:p>
                  </a:txBody>
                  <a:tcPr marL="62345" marR="62345" marT="31180" marB="31180"/>
                </a:tc>
                <a:tc>
                  <a:txBody>
                    <a:bodyPr/>
                    <a:lstStyle/>
                    <a:p>
                      <a:r>
                        <a:rPr lang="en-US" sz="800" dirty="0"/>
                        <a:t>Team Leader/Process Owner</a:t>
                      </a:r>
                    </a:p>
                  </a:txBody>
                  <a:tcPr marL="62345" marR="62345" marT="31180" marB="31180"/>
                </a:tc>
                <a:tc>
                  <a:txBody>
                    <a:bodyPr/>
                    <a:lstStyle/>
                    <a:p>
                      <a:endParaRPr lang="en-US" sz="800" dirty="0"/>
                    </a:p>
                  </a:txBody>
                  <a:tcPr marL="62345" marR="62345" marT="31180" marB="31180"/>
                </a:tc>
                <a:tc>
                  <a:txBody>
                    <a:bodyPr/>
                    <a:lstStyle/>
                    <a:p>
                      <a:endParaRPr lang="en-US" sz="800" dirty="0"/>
                    </a:p>
                  </a:txBody>
                  <a:tcPr marL="62345" marR="62345" marT="31180" marB="31180"/>
                </a:tc>
                <a:extLst>
                  <a:ext uri="{0D108BD9-81ED-4DB2-BD59-A6C34878D82A}">
                    <a16:rowId xmlns:a16="http://schemas.microsoft.com/office/drawing/2014/main" val="10009"/>
                  </a:ext>
                </a:extLst>
              </a:tr>
            </a:tbl>
          </a:graphicData>
        </a:graphic>
      </p:graphicFrame>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nvGraphicFramePr>
        <p:xfrm>
          <a:off x="6068941" y="373423"/>
          <a:ext cx="5326423" cy="6120894"/>
        </p:xfrm>
        <a:graphic>
          <a:graphicData uri="http://schemas.openxmlformats.org/drawingml/2006/table">
            <a:tbl>
              <a:tblPr>
                <a:tableStyleId>{BC89EF96-8CEA-46FF-86C4-4CE0E7609802}</a:tableStyleId>
              </a:tblPr>
              <a:tblGrid>
                <a:gridCol w="5326423">
                  <a:extLst>
                    <a:ext uri="{9D8B030D-6E8A-4147-A177-3AD203B41FA5}">
                      <a16:colId xmlns:a16="http://schemas.microsoft.com/office/drawing/2014/main" val="20000"/>
                    </a:ext>
                  </a:extLst>
                </a:gridCol>
              </a:tblGrid>
              <a:tr h="1705769">
                <a:tc>
                  <a:txBody>
                    <a:bodyPr/>
                    <a:lstStyle/>
                    <a:p>
                      <a:r>
                        <a:rPr lang="en-US" sz="1400" b="1" baseline="0" dirty="0"/>
                        <a:t>VISION OF SUCCESS </a:t>
                      </a:r>
                    </a:p>
                    <a:p>
                      <a:pPr marL="0" indent="0">
                        <a:buFont typeface="Arial" panose="020B0604020202020204" pitchFamily="34" charset="0"/>
                        <a:buNone/>
                      </a:pPr>
                      <a:endParaRPr lang="en-US" sz="800" b="0" baseline="0" dirty="0"/>
                    </a:p>
                  </a:txBody>
                  <a:tcPr marL="62355" marR="62355" marT="31173" marB="31173">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0"/>
                  </a:ext>
                </a:extLst>
              </a:tr>
              <a:tr h="2866950">
                <a:tc>
                  <a:txBody>
                    <a:bodyPr/>
                    <a:lstStyle/>
                    <a:p>
                      <a:r>
                        <a:rPr lang="en-US" sz="1400" b="1" baseline="0" dirty="0"/>
                        <a:t>PROJECT MILESTONES &amp; SCHEDULE</a:t>
                      </a:r>
                      <a:endParaRPr lang="en-US" sz="1400" b="1" dirty="0"/>
                    </a:p>
                    <a:p>
                      <a:endParaRPr lang="en-US" sz="1600" b="1" dirty="0"/>
                    </a:p>
                    <a:p>
                      <a:endParaRPr lang="en-US" sz="1400" baseline="0" dirty="0"/>
                    </a:p>
                    <a:p>
                      <a:endParaRPr lang="en-US" sz="1400" baseline="0" dirty="0"/>
                    </a:p>
                    <a:p>
                      <a:endParaRPr lang="en-US" sz="1400" baseline="0" dirty="0"/>
                    </a:p>
                    <a:p>
                      <a:endParaRPr lang="en-US" sz="1400" baseline="0" dirty="0"/>
                    </a:p>
                    <a:p>
                      <a:endParaRPr lang="en-US" sz="1400" baseline="0" dirty="0"/>
                    </a:p>
                    <a:p>
                      <a:endParaRPr lang="en-US" sz="1400" baseline="0" dirty="0"/>
                    </a:p>
                    <a:p>
                      <a:endParaRPr lang="en-US" sz="1400" baseline="0" dirty="0"/>
                    </a:p>
                    <a:p>
                      <a:endParaRPr lang="en-US" sz="1400" baseline="0" dirty="0"/>
                    </a:p>
                  </a:txBody>
                  <a:tcPr marL="62355" marR="62355" marT="31173" marB="31173">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1"/>
                  </a:ext>
                </a:extLst>
              </a:tr>
              <a:tr h="1548175">
                <a:tc>
                  <a:txBody>
                    <a:bodyPr/>
                    <a:lstStyle/>
                    <a:p>
                      <a:r>
                        <a:rPr lang="en-US" sz="1400" b="1" baseline="0" dirty="0"/>
                        <a:t>RESOURCES</a:t>
                      </a:r>
                    </a:p>
                    <a:p>
                      <a:pPr marL="171450" indent="-171450">
                        <a:buFont typeface="Arial" panose="020B0604020202020204" pitchFamily="34" charset="0"/>
                        <a:buChar char="•"/>
                      </a:pPr>
                      <a:r>
                        <a:rPr lang="en-US" sz="800" kern="1200" dirty="0">
                          <a:solidFill>
                            <a:schemeClr val="tx1"/>
                          </a:solidFill>
                          <a:latin typeface="+mn-lt"/>
                          <a:ea typeface="+mn-ea"/>
                          <a:cs typeface="+mn-cs"/>
                        </a:rPr>
                        <a:t>Time commitment for a 4 day Kaizen, excluding</a:t>
                      </a:r>
                      <a:r>
                        <a:rPr lang="en-US" sz="800" kern="1200" baseline="0" dirty="0">
                          <a:solidFill>
                            <a:schemeClr val="tx1"/>
                          </a:solidFill>
                          <a:latin typeface="+mn-lt"/>
                          <a:ea typeface="+mn-ea"/>
                          <a:cs typeface="+mn-cs"/>
                        </a:rPr>
                        <a:t> time to implement </a:t>
                      </a:r>
                      <a:r>
                        <a:rPr lang="en-US" sz="800" kern="1200" dirty="0">
                          <a:solidFill>
                            <a:schemeClr val="tx1"/>
                          </a:solidFill>
                          <a:latin typeface="+mn-lt"/>
                          <a:ea typeface="+mn-ea"/>
                          <a:cs typeface="+mn-cs"/>
                        </a:rPr>
                        <a:t>changes: Sponsor</a:t>
                      </a:r>
                      <a:r>
                        <a:rPr lang="en-US" sz="800" kern="1200" baseline="0" dirty="0">
                          <a:solidFill>
                            <a:schemeClr val="tx1"/>
                          </a:solidFill>
                          <a:latin typeface="+mn-lt"/>
                          <a:ea typeface="+mn-ea"/>
                          <a:cs typeface="+mn-cs"/>
                        </a:rPr>
                        <a:t> (6-10 hrs.); Team Leader (40 hrs.); Team Members (32 hrs.); Facilitator (40-50 hrs.)</a:t>
                      </a:r>
                    </a:p>
                    <a:p>
                      <a:pPr marL="171450" indent="-171450">
                        <a:buFont typeface="Arial" panose="020B0604020202020204" pitchFamily="34" charset="0"/>
                        <a:buChar char="•"/>
                      </a:pPr>
                      <a:r>
                        <a:rPr lang="en-US" sz="800" kern="1200" baseline="0" dirty="0">
                          <a:solidFill>
                            <a:schemeClr val="tx1"/>
                          </a:solidFill>
                          <a:latin typeface="+mn-lt"/>
                          <a:ea typeface="+mn-ea"/>
                          <a:cs typeface="+mn-cs"/>
                        </a:rPr>
                        <a:t>External Resources: </a:t>
                      </a:r>
                    </a:p>
                    <a:p>
                      <a:pPr marL="171450" indent="-171450">
                        <a:buFont typeface="Arial" panose="020B0604020202020204" pitchFamily="34" charset="0"/>
                        <a:buChar char="•"/>
                      </a:pPr>
                      <a:r>
                        <a:rPr lang="en-US" sz="800" kern="1200" baseline="0" dirty="0">
                          <a:solidFill>
                            <a:schemeClr val="tx1"/>
                          </a:solidFill>
                          <a:latin typeface="+mn-lt"/>
                          <a:ea typeface="+mn-ea"/>
                          <a:cs typeface="+mn-cs"/>
                        </a:rPr>
                        <a:t>Equipment:</a:t>
                      </a:r>
                    </a:p>
                    <a:p>
                      <a:pPr marL="171450" indent="-171450">
                        <a:buFont typeface="Arial" panose="020B0604020202020204" pitchFamily="34" charset="0"/>
                        <a:buChar char="•"/>
                      </a:pPr>
                      <a:r>
                        <a:rPr lang="en-US" sz="800" kern="1200" baseline="0" dirty="0">
                          <a:solidFill>
                            <a:schemeClr val="tx1"/>
                          </a:solidFill>
                          <a:latin typeface="+mn-lt"/>
                          <a:ea typeface="+mn-ea"/>
                          <a:cs typeface="+mn-cs"/>
                        </a:rPr>
                        <a:t>Materials:</a:t>
                      </a:r>
                      <a:endParaRPr lang="en-US" sz="800" kern="1200" dirty="0">
                        <a:solidFill>
                          <a:schemeClr val="tx1"/>
                        </a:solidFill>
                        <a:latin typeface="+mn-lt"/>
                        <a:ea typeface="+mn-ea"/>
                        <a:cs typeface="+mn-cs"/>
                      </a:endParaRPr>
                    </a:p>
                  </a:txBody>
                  <a:tcPr marL="62355" marR="62355" marT="31173" marB="31173">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2"/>
                  </a:ext>
                </a:extLst>
              </a:tr>
            </a:tbl>
          </a:graphicData>
        </a:graphic>
      </p:graphicFrame>
      <p:sp>
        <p:nvSpPr>
          <p:cNvPr id="4108" name="TextBox 5"/>
          <p:cNvSpPr txBox="1">
            <a:spLocks noChangeArrowheads="1"/>
          </p:cNvSpPr>
          <p:nvPr/>
        </p:nvSpPr>
        <p:spPr bwMode="auto">
          <a:xfrm>
            <a:off x="3256901" y="6494"/>
            <a:ext cx="4468091" cy="396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spcBef>
                <a:spcPct val="0"/>
              </a:spcBef>
              <a:spcAft>
                <a:spcPct val="0"/>
              </a:spcAft>
              <a:buNone/>
            </a:pPr>
            <a:r>
              <a:rPr lang="en-US" altLang="en-US" sz="1977">
                <a:solidFill>
                  <a:prstClr val="white"/>
                </a:solidFill>
                <a:cs typeface="Arial" panose="020B0604020202020204" pitchFamily="34" charset="0"/>
              </a:rPr>
              <a:t>&lt; TITLE&gt;</a:t>
            </a:r>
          </a:p>
        </p:txBody>
      </p:sp>
      <p:sp>
        <p:nvSpPr>
          <p:cNvPr id="4109" name="TextBox 3"/>
          <p:cNvSpPr txBox="1">
            <a:spLocks noChangeArrowheads="1"/>
          </p:cNvSpPr>
          <p:nvPr/>
        </p:nvSpPr>
        <p:spPr bwMode="auto">
          <a:xfrm>
            <a:off x="769577" y="490321"/>
            <a:ext cx="5299364" cy="1068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spcBef>
                <a:spcPct val="0"/>
              </a:spcBef>
              <a:spcAft>
                <a:spcPct val="0"/>
              </a:spcAft>
              <a:buNone/>
            </a:pPr>
            <a:endParaRPr lang="en-US" altLang="en-US" sz="818">
              <a:solidFill>
                <a:prstClr val="black"/>
              </a:solidFill>
              <a:cs typeface="Arial" panose="020B0604020202020204" pitchFamily="34" charset="0"/>
            </a:endParaRPr>
          </a:p>
        </p:txBody>
      </p:sp>
      <p:sp>
        <p:nvSpPr>
          <p:cNvPr id="4110" name="TextBox 20"/>
          <p:cNvSpPr txBox="1">
            <a:spLocks noChangeArrowheads="1"/>
          </p:cNvSpPr>
          <p:nvPr/>
        </p:nvSpPr>
        <p:spPr bwMode="auto">
          <a:xfrm>
            <a:off x="769577" y="1709088"/>
            <a:ext cx="5299364" cy="259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spcBef>
                <a:spcPct val="0"/>
              </a:spcBef>
              <a:spcAft>
                <a:spcPct val="0"/>
              </a:spcAft>
              <a:buNone/>
            </a:pPr>
            <a:endParaRPr lang="en-US" altLang="en-US" sz="818">
              <a:solidFill>
                <a:prstClr val="black"/>
              </a:solidFill>
              <a:cs typeface="Arial" panose="020B0604020202020204" pitchFamily="34" charset="0"/>
            </a:endParaRPr>
          </a:p>
        </p:txBody>
      </p:sp>
      <p:sp>
        <p:nvSpPr>
          <p:cNvPr id="4111" name="TextBox 14"/>
          <p:cNvSpPr txBox="1">
            <a:spLocks noChangeArrowheads="1"/>
          </p:cNvSpPr>
          <p:nvPr/>
        </p:nvSpPr>
        <p:spPr bwMode="auto">
          <a:xfrm>
            <a:off x="8433955" y="46543"/>
            <a:ext cx="2493818" cy="3041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lnSpc>
                <a:spcPts val="818"/>
              </a:lnSpc>
              <a:spcBef>
                <a:spcPct val="0"/>
              </a:spcBef>
              <a:spcAft>
                <a:spcPct val="0"/>
              </a:spcAft>
              <a:buNone/>
            </a:pPr>
            <a:r>
              <a:rPr lang="en-US" altLang="en-US" sz="955">
                <a:solidFill>
                  <a:prstClr val="white"/>
                </a:solidFill>
                <a:cs typeface="Arial" panose="020B0604020202020204" pitchFamily="34" charset="0"/>
              </a:rPr>
              <a:t>&lt;date&gt;</a:t>
            </a:r>
          </a:p>
          <a:p>
            <a:pPr defTabSz="996852" eaLnBrk="1" fontAlgn="base" hangingPunct="1">
              <a:lnSpc>
                <a:spcPts val="818"/>
              </a:lnSpc>
              <a:spcBef>
                <a:spcPct val="0"/>
              </a:spcBef>
              <a:spcAft>
                <a:spcPct val="0"/>
              </a:spcAft>
              <a:buNone/>
            </a:pPr>
            <a:r>
              <a:rPr lang="en-US" altLang="en-US" sz="955">
                <a:solidFill>
                  <a:prstClr val="white"/>
                </a:solidFill>
                <a:cs typeface="Arial" panose="020B0604020202020204" pitchFamily="34" charset="0"/>
              </a:rPr>
              <a:t>&lt;sponsor&gt;</a:t>
            </a:r>
          </a:p>
        </p:txBody>
      </p:sp>
      <p:sp>
        <p:nvSpPr>
          <p:cNvPr id="4112" name="TextBox 18"/>
          <p:cNvSpPr txBox="1">
            <a:spLocks noChangeArrowheads="1"/>
          </p:cNvSpPr>
          <p:nvPr/>
        </p:nvSpPr>
        <p:spPr bwMode="auto">
          <a:xfrm>
            <a:off x="769576" y="4451856"/>
            <a:ext cx="2487325" cy="519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Font typeface="Arial" panose="020B0604020202020204" pitchFamily="34" charset="0"/>
              <a:buChar char="•"/>
              <a:defRPr sz="51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45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38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5pPr>
            <a:lvl6pPr marL="25146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6pPr>
            <a:lvl7pPr marL="29718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7pPr>
            <a:lvl8pPr marL="34290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8pPr>
            <a:lvl9pPr marL="3886200" indent="-228600" defTabSz="1462088" eaLnBrk="0" fontAlgn="base" hangingPunct="0">
              <a:spcBef>
                <a:spcPct val="20000"/>
              </a:spcBef>
              <a:spcAft>
                <a:spcPct val="0"/>
              </a:spcAft>
              <a:buFont typeface="Arial" panose="020B0604020202020204" pitchFamily="34" charset="0"/>
              <a:buChar char="»"/>
              <a:defRPr sz="3200">
                <a:solidFill>
                  <a:schemeClr val="tx1"/>
                </a:solidFill>
                <a:latin typeface="Calibri" panose="020F0502020204030204" pitchFamily="34" charset="0"/>
              </a:defRPr>
            </a:lvl9pPr>
          </a:lstStyle>
          <a:p>
            <a:pPr defTabSz="996852" eaLnBrk="1" fontAlgn="base" hangingPunct="1">
              <a:spcBef>
                <a:spcPct val="0"/>
              </a:spcBef>
              <a:spcAft>
                <a:spcPct val="0"/>
              </a:spcAft>
              <a:buNone/>
            </a:pPr>
            <a:endParaRPr lang="en-US" altLang="en-US" sz="818">
              <a:solidFill>
                <a:prstClr val="black"/>
              </a:solidFill>
              <a:cs typeface="Arial" panose="020B0604020202020204" pitchFamily="34" charset="0"/>
            </a:endParaRPr>
          </a:p>
        </p:txBody>
      </p:sp>
      <p:graphicFrame>
        <p:nvGraphicFramePr>
          <p:cNvPr id="2" name="Table 1"/>
          <p:cNvGraphicFramePr>
            <a:graphicFrameLocks noGrp="1"/>
          </p:cNvGraphicFramePr>
          <p:nvPr/>
        </p:nvGraphicFramePr>
        <p:xfrm>
          <a:off x="793389" y="363682"/>
          <a:ext cx="5275552" cy="6130636"/>
        </p:xfrm>
        <a:graphic>
          <a:graphicData uri="http://schemas.openxmlformats.org/drawingml/2006/table">
            <a:tbl>
              <a:tblPr>
                <a:tableStyleId>{BC89EF96-8CEA-46FF-86C4-4CE0E7609802}</a:tableStyleId>
              </a:tblPr>
              <a:tblGrid>
                <a:gridCol w="2638319">
                  <a:extLst>
                    <a:ext uri="{9D8B030D-6E8A-4147-A177-3AD203B41FA5}">
                      <a16:colId xmlns:a16="http://schemas.microsoft.com/office/drawing/2014/main" val="20000"/>
                    </a:ext>
                  </a:extLst>
                </a:gridCol>
                <a:gridCol w="2637233">
                  <a:extLst>
                    <a:ext uri="{9D8B030D-6E8A-4147-A177-3AD203B41FA5}">
                      <a16:colId xmlns:a16="http://schemas.microsoft.com/office/drawing/2014/main" val="20001"/>
                    </a:ext>
                  </a:extLst>
                </a:gridCol>
              </a:tblGrid>
              <a:tr h="1790164">
                <a:tc gridSpan="2">
                  <a:txBody>
                    <a:bodyPr/>
                    <a:lstStyle/>
                    <a:p>
                      <a:r>
                        <a:rPr lang="en-US" sz="1400" b="1" dirty="0"/>
                        <a:t>CONTEXT</a:t>
                      </a:r>
                      <a:r>
                        <a:rPr lang="en-US" sz="1400" b="1" baseline="0" dirty="0"/>
                        <a:t> / ISSUES</a:t>
                      </a:r>
                    </a:p>
                    <a:p>
                      <a:endParaRPr lang="en-US" sz="800" b="0" dirty="0"/>
                    </a:p>
                  </a:txBody>
                  <a:tcPr marL="62343" marR="62343" marT="31175" marB="31175">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0"/>
                  </a:ext>
                </a:extLst>
              </a:tr>
              <a:tr h="1025558">
                <a:tc gridSpan="2">
                  <a:txBody>
                    <a:bodyPr/>
                    <a:lstStyle/>
                    <a:p>
                      <a:pPr marL="0" indent="0">
                        <a:buFontTx/>
                        <a:buNone/>
                      </a:pPr>
                      <a:r>
                        <a:rPr lang="en-US" sz="1400" b="1" kern="1200" dirty="0"/>
                        <a:t>GOALS  </a:t>
                      </a:r>
                    </a:p>
                    <a:p>
                      <a:pPr marL="0" marR="0" indent="0" algn="l" defTabSz="1463040" rtl="0" eaLnBrk="1" fontAlgn="auto" latinLnBrk="0" hangingPunct="1">
                        <a:lnSpc>
                          <a:spcPct val="100000"/>
                        </a:lnSpc>
                        <a:spcBef>
                          <a:spcPts val="0"/>
                        </a:spcBef>
                        <a:spcAft>
                          <a:spcPts val="0"/>
                        </a:spcAft>
                        <a:buClrTx/>
                        <a:buSzTx/>
                        <a:buFontTx/>
                        <a:buNone/>
                        <a:tabLst/>
                        <a:defRPr/>
                      </a:pPr>
                      <a:endParaRPr lang="en-US" sz="800" dirty="0"/>
                    </a:p>
                    <a:p>
                      <a:pPr marL="0" marR="0" indent="0" algn="l" defTabSz="1463040" rtl="0" eaLnBrk="1" fontAlgn="auto" latinLnBrk="0" hangingPunct="1">
                        <a:lnSpc>
                          <a:spcPct val="100000"/>
                        </a:lnSpc>
                        <a:spcBef>
                          <a:spcPts val="0"/>
                        </a:spcBef>
                        <a:spcAft>
                          <a:spcPts val="0"/>
                        </a:spcAft>
                        <a:buClrTx/>
                        <a:buSzTx/>
                        <a:buFontTx/>
                        <a:buNone/>
                        <a:tabLst/>
                        <a:defRPr/>
                      </a:pPr>
                      <a:endParaRPr lang="en-US" sz="800" dirty="0"/>
                    </a:p>
                    <a:p>
                      <a:pPr marL="0" marR="0" indent="0" algn="l" defTabSz="1463040" rtl="0" eaLnBrk="1" fontAlgn="auto" latinLnBrk="0" hangingPunct="1">
                        <a:lnSpc>
                          <a:spcPct val="100000"/>
                        </a:lnSpc>
                        <a:spcBef>
                          <a:spcPts val="0"/>
                        </a:spcBef>
                        <a:spcAft>
                          <a:spcPts val="0"/>
                        </a:spcAft>
                        <a:buClrTx/>
                        <a:buSzTx/>
                        <a:buFontTx/>
                        <a:buNone/>
                        <a:tabLst/>
                        <a:defRPr/>
                      </a:pPr>
                      <a:endParaRPr lang="en-US" sz="800" dirty="0"/>
                    </a:p>
                    <a:p>
                      <a:pPr marL="0" marR="0" indent="0" algn="l" defTabSz="1463040" rtl="0" eaLnBrk="1" fontAlgn="auto" latinLnBrk="0" hangingPunct="1">
                        <a:lnSpc>
                          <a:spcPct val="100000"/>
                        </a:lnSpc>
                        <a:spcBef>
                          <a:spcPts val="0"/>
                        </a:spcBef>
                        <a:spcAft>
                          <a:spcPts val="0"/>
                        </a:spcAft>
                        <a:buClrTx/>
                        <a:buSzTx/>
                        <a:buFontTx/>
                        <a:buNone/>
                        <a:tabLst/>
                        <a:defRPr/>
                      </a:pPr>
                      <a:endParaRPr lang="en-US" sz="800" dirty="0"/>
                    </a:p>
                    <a:p>
                      <a:pPr marL="0" marR="0" indent="0" algn="l" defTabSz="1463040" rtl="0" eaLnBrk="1" fontAlgn="auto" latinLnBrk="0" hangingPunct="1">
                        <a:lnSpc>
                          <a:spcPct val="100000"/>
                        </a:lnSpc>
                        <a:spcBef>
                          <a:spcPts val="0"/>
                        </a:spcBef>
                        <a:spcAft>
                          <a:spcPts val="0"/>
                        </a:spcAft>
                        <a:buClrTx/>
                        <a:buSzTx/>
                        <a:buFontTx/>
                        <a:buNone/>
                        <a:tabLst/>
                        <a:defRPr/>
                      </a:pPr>
                      <a:endParaRPr lang="en-US" sz="800" dirty="0"/>
                    </a:p>
                    <a:p>
                      <a:pPr marL="0" marR="0" indent="0" algn="l" defTabSz="1463040" rtl="0" eaLnBrk="1" fontAlgn="auto" latinLnBrk="0" hangingPunct="1">
                        <a:lnSpc>
                          <a:spcPct val="100000"/>
                        </a:lnSpc>
                        <a:spcBef>
                          <a:spcPts val="0"/>
                        </a:spcBef>
                        <a:spcAft>
                          <a:spcPts val="0"/>
                        </a:spcAft>
                        <a:buClrTx/>
                        <a:buSzTx/>
                        <a:buFontTx/>
                        <a:buNone/>
                        <a:tabLst/>
                        <a:defRPr/>
                      </a:pPr>
                      <a:endParaRPr lang="en-US" sz="800" dirty="0"/>
                    </a:p>
                  </a:txBody>
                  <a:tcPr marL="62343" marR="62343" marT="31175" marB="31175">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1"/>
                  </a:ext>
                </a:extLst>
              </a:tr>
              <a:tr h="951513">
                <a:tc>
                  <a:txBody>
                    <a:bodyPr/>
                    <a:lstStyle/>
                    <a:p>
                      <a:pPr marL="0" indent="0">
                        <a:buFontTx/>
                        <a:buNone/>
                      </a:pPr>
                      <a:r>
                        <a:rPr lang="en-US" sz="1400" b="1" kern="1200" dirty="0"/>
                        <a:t>SCOPE (IN BOUNDS)</a:t>
                      </a:r>
                    </a:p>
                    <a:p>
                      <a:pPr marL="0" indent="0">
                        <a:buFont typeface="Arial" panose="020B0604020202020204" pitchFamily="34" charset="0"/>
                        <a:buNone/>
                      </a:pPr>
                      <a:endParaRPr lang="en-US" sz="800" dirty="0"/>
                    </a:p>
                  </a:txBody>
                  <a:tcPr marL="62343" marR="62343" marT="31175" marB="31175">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a:txBody>
                    <a:bodyPr/>
                    <a:lstStyle/>
                    <a:p>
                      <a:pPr marL="0" indent="0" algn="l" defTabSz="1463040" rtl="0" eaLnBrk="1" latinLnBrk="0" hangingPunct="1">
                        <a:buFontTx/>
                        <a:buNone/>
                      </a:pPr>
                      <a:r>
                        <a:rPr lang="en-US" sz="1400" b="1" kern="1200" dirty="0"/>
                        <a:t>SCOPE (OUT OF BOUNDS)</a:t>
                      </a:r>
                    </a:p>
                    <a:p>
                      <a:pPr marL="0" indent="0" algn="l" defTabSz="1463040" rtl="0" eaLnBrk="1" latinLnBrk="0" hangingPunct="1">
                        <a:buFontTx/>
                        <a:buNone/>
                      </a:pPr>
                      <a:endParaRPr lang="en-US" sz="800" b="0" kern="1200" dirty="0"/>
                    </a:p>
                  </a:txBody>
                  <a:tcPr marL="62343" marR="62343" marT="31175" marB="31175">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chemeClr val="accent1">
                          <a:lumMod val="75000"/>
                        </a:schemeClr>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2"/>
                  </a:ext>
                </a:extLst>
              </a:tr>
              <a:tr h="834274">
                <a:tc>
                  <a:txBody>
                    <a:bodyPr/>
                    <a:lstStyle/>
                    <a:p>
                      <a:pPr marL="0" algn="l" defTabSz="1463040" rtl="0" eaLnBrk="1" latinLnBrk="0" hangingPunct="1"/>
                      <a:r>
                        <a:rPr lang="en-US" sz="1400" b="1" kern="1200" cap="all" baseline="0" dirty="0">
                          <a:solidFill>
                            <a:schemeClr val="tx1"/>
                          </a:solidFill>
                          <a:latin typeface="+mn-lt"/>
                          <a:ea typeface="+mn-ea"/>
                          <a:cs typeface="+mn-cs"/>
                        </a:rPr>
                        <a:t>Customers/Stakeholders</a:t>
                      </a:r>
                    </a:p>
                    <a:p>
                      <a:pPr marL="0" algn="l" defTabSz="1463040" rtl="0" eaLnBrk="1" latinLnBrk="0" hangingPunct="1"/>
                      <a:endParaRPr lang="en-US" sz="800" b="0" kern="1200" cap="all" baseline="0" dirty="0">
                        <a:solidFill>
                          <a:schemeClr val="tx1"/>
                        </a:solidFill>
                        <a:latin typeface="+mn-lt"/>
                        <a:ea typeface="+mn-ea"/>
                        <a:cs typeface="+mn-cs"/>
                      </a:endParaRPr>
                    </a:p>
                  </a:txBody>
                  <a:tcPr marL="62343" marR="62343" marT="31175" marB="31175">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a:txBody>
                    <a:bodyPr/>
                    <a:lstStyle/>
                    <a:p>
                      <a:pPr marL="0" algn="l" defTabSz="1463040" rtl="0" eaLnBrk="1" latinLnBrk="0" hangingPunct="1"/>
                      <a:r>
                        <a:rPr lang="en-US" sz="1400" b="1" kern="1200" cap="all" baseline="0" dirty="0">
                          <a:solidFill>
                            <a:schemeClr val="tx1"/>
                          </a:solidFill>
                          <a:latin typeface="+mn-lt"/>
                          <a:ea typeface="+mn-ea"/>
                          <a:cs typeface="+mn-cs"/>
                        </a:rPr>
                        <a:t>Team Members</a:t>
                      </a:r>
                    </a:p>
                    <a:p>
                      <a:pPr marL="171450" indent="-171450" algn="l" defTabSz="1463040" rtl="0" eaLnBrk="1" latinLnBrk="0" hangingPunct="1">
                        <a:buFont typeface="Arial" panose="020B0604020202020204" pitchFamily="34" charset="0"/>
                        <a:buChar char="•"/>
                      </a:pPr>
                      <a:r>
                        <a:rPr lang="en-US" sz="800" kern="1200" dirty="0">
                          <a:solidFill>
                            <a:schemeClr val="tx1"/>
                          </a:solidFill>
                          <a:latin typeface="+mn-lt"/>
                          <a:ea typeface="+mn-ea"/>
                          <a:cs typeface="+mn-cs"/>
                        </a:rPr>
                        <a:t>Team Leader: </a:t>
                      </a:r>
                    </a:p>
                    <a:p>
                      <a:pPr marL="171450" indent="-171450" algn="l" defTabSz="1463040" rtl="0" eaLnBrk="1" latinLnBrk="0" hangingPunct="1">
                        <a:buFont typeface="Arial" panose="020B0604020202020204" pitchFamily="34" charset="0"/>
                        <a:buChar char="•"/>
                      </a:pPr>
                      <a:r>
                        <a:rPr lang="en-US" sz="800" kern="1200" dirty="0">
                          <a:solidFill>
                            <a:schemeClr val="tx1"/>
                          </a:solidFill>
                          <a:latin typeface="+mn-lt"/>
                          <a:ea typeface="+mn-ea"/>
                          <a:cs typeface="+mn-cs"/>
                        </a:rPr>
                        <a:t>Team</a:t>
                      </a:r>
                      <a:r>
                        <a:rPr lang="en-US" sz="800" kern="1200" baseline="0" dirty="0">
                          <a:solidFill>
                            <a:schemeClr val="tx1"/>
                          </a:solidFill>
                          <a:latin typeface="+mn-lt"/>
                          <a:ea typeface="+mn-ea"/>
                          <a:cs typeface="+mn-cs"/>
                        </a:rPr>
                        <a:t> Members:</a:t>
                      </a:r>
                      <a:r>
                        <a:rPr lang="en-US" sz="800" kern="1200" dirty="0">
                          <a:solidFill>
                            <a:schemeClr val="tx1"/>
                          </a:solidFill>
                          <a:latin typeface="+mn-lt"/>
                          <a:ea typeface="+mn-ea"/>
                          <a:cs typeface="+mn-cs"/>
                        </a:rPr>
                        <a:t> </a:t>
                      </a:r>
                    </a:p>
                    <a:p>
                      <a:pPr marL="171450" indent="-171450" algn="l" defTabSz="1463040" rtl="0" eaLnBrk="1" latinLnBrk="0" hangingPunct="1">
                        <a:buFont typeface="Arial" panose="020B0604020202020204" pitchFamily="34" charset="0"/>
                        <a:buChar char="•"/>
                      </a:pPr>
                      <a:endParaRPr lang="en-US" sz="800" kern="1200" dirty="0">
                        <a:solidFill>
                          <a:schemeClr val="tx1"/>
                        </a:solidFill>
                        <a:latin typeface="+mn-lt"/>
                        <a:ea typeface="+mn-ea"/>
                        <a:cs typeface="+mn-cs"/>
                      </a:endParaRPr>
                    </a:p>
                  </a:txBody>
                  <a:tcPr marL="62343" marR="62343" marT="31175" marB="31175">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extLst>
                  <a:ext uri="{0D108BD9-81ED-4DB2-BD59-A6C34878D82A}">
                    <a16:rowId xmlns:a16="http://schemas.microsoft.com/office/drawing/2014/main" val="10003"/>
                  </a:ext>
                </a:extLst>
              </a:tr>
              <a:tr h="1529127">
                <a:tc gridSpan="2">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1400" b="1" baseline="0" dirty="0"/>
                        <a:t>CUSTOMER REQUIREMENTS (CTQ) </a:t>
                      </a:r>
                    </a:p>
                    <a:p>
                      <a:pPr marL="0" marR="0" indent="0" algn="l" defTabSz="1463040" rtl="0" eaLnBrk="1" fontAlgn="auto" latinLnBrk="0" hangingPunct="1">
                        <a:lnSpc>
                          <a:spcPct val="100000"/>
                        </a:lnSpc>
                        <a:spcBef>
                          <a:spcPts val="0"/>
                        </a:spcBef>
                        <a:spcAft>
                          <a:spcPts val="0"/>
                        </a:spcAft>
                        <a:buClrTx/>
                        <a:buSzTx/>
                        <a:buFontTx/>
                        <a:buNone/>
                        <a:tabLst/>
                        <a:defRPr/>
                      </a:pPr>
                      <a:endParaRPr lang="en-US" sz="800" b="0" baseline="0" dirty="0"/>
                    </a:p>
                  </a:txBody>
                  <a:tcPr marL="62343" marR="62343" marT="31175" marB="31175">
                    <a:lnL w="38100" cap="flat" cmpd="sng" algn="ctr">
                      <a:solidFill>
                        <a:srgbClr val="4981C2"/>
                      </a:solidFill>
                      <a:prstDash val="solid"/>
                      <a:round/>
                      <a:headEnd type="none" w="med" len="med"/>
                      <a:tailEnd type="none" w="med" len="med"/>
                    </a:lnL>
                    <a:lnR w="38100" cap="flat" cmpd="sng" algn="ctr">
                      <a:solidFill>
                        <a:srgbClr val="4981C2"/>
                      </a:solidFill>
                      <a:prstDash val="solid"/>
                      <a:round/>
                      <a:headEnd type="none" w="med" len="med"/>
                      <a:tailEnd type="none" w="med" len="med"/>
                    </a:lnR>
                    <a:lnT w="38100" cap="flat" cmpd="sng" algn="ctr">
                      <a:solidFill>
                        <a:srgbClr val="4981C2"/>
                      </a:solidFill>
                      <a:prstDash val="solid"/>
                      <a:round/>
                      <a:headEnd type="none" w="med" len="med"/>
                      <a:tailEnd type="none" w="med" len="med"/>
                    </a:lnT>
                    <a:lnB w="38100" cap="flat" cmpd="sng" algn="ctr">
                      <a:solidFill>
                        <a:srgbClr val="4981C2"/>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4"/>
                  </a:ext>
                </a:extLst>
              </a:tr>
            </a:tbl>
          </a:graphicData>
        </a:graphic>
      </p:graphicFrame>
      <p:graphicFrame>
        <p:nvGraphicFramePr>
          <p:cNvPr id="4" name="Table 3"/>
          <p:cNvGraphicFramePr>
            <a:graphicFrameLocks noGrp="1"/>
          </p:cNvGraphicFramePr>
          <p:nvPr/>
        </p:nvGraphicFramePr>
        <p:xfrm>
          <a:off x="6274594" y="2389910"/>
          <a:ext cx="4987636" cy="2455399"/>
        </p:xfrm>
        <a:graphic>
          <a:graphicData uri="http://schemas.openxmlformats.org/drawingml/2006/table">
            <a:tbl>
              <a:tblPr firstRow="1" bandRow="1">
                <a:tableStyleId>{5C22544A-7EE6-4342-B048-85BDC9FD1C3A}</a:tableStyleId>
              </a:tblPr>
              <a:tblGrid>
                <a:gridCol w="2389909">
                  <a:extLst>
                    <a:ext uri="{9D8B030D-6E8A-4147-A177-3AD203B41FA5}">
                      <a16:colId xmlns:a16="http://schemas.microsoft.com/office/drawing/2014/main" val="20000"/>
                    </a:ext>
                  </a:extLst>
                </a:gridCol>
                <a:gridCol w="1143000">
                  <a:extLst>
                    <a:ext uri="{9D8B030D-6E8A-4147-A177-3AD203B41FA5}">
                      <a16:colId xmlns:a16="http://schemas.microsoft.com/office/drawing/2014/main" val="20001"/>
                    </a:ext>
                  </a:extLst>
                </a:gridCol>
                <a:gridCol w="779318">
                  <a:extLst>
                    <a:ext uri="{9D8B030D-6E8A-4147-A177-3AD203B41FA5}">
                      <a16:colId xmlns:a16="http://schemas.microsoft.com/office/drawing/2014/main" val="20002"/>
                    </a:ext>
                  </a:extLst>
                </a:gridCol>
                <a:gridCol w="675409">
                  <a:extLst>
                    <a:ext uri="{9D8B030D-6E8A-4147-A177-3AD203B41FA5}">
                      <a16:colId xmlns:a16="http://schemas.microsoft.com/office/drawing/2014/main" val="20003"/>
                    </a:ext>
                  </a:extLst>
                </a:gridCol>
              </a:tblGrid>
              <a:tr h="394924">
                <a:tc>
                  <a:txBody>
                    <a:bodyPr/>
                    <a:lstStyle/>
                    <a:p>
                      <a:r>
                        <a:rPr lang="en-US" sz="1100" dirty="0"/>
                        <a:t>Project Milestones</a:t>
                      </a:r>
                    </a:p>
                  </a:txBody>
                  <a:tcPr marL="62345" marR="62345" marT="31178" marB="31178"/>
                </a:tc>
                <a:tc>
                  <a:txBody>
                    <a:bodyPr/>
                    <a:lstStyle/>
                    <a:p>
                      <a:r>
                        <a:rPr lang="en-US" sz="1100" dirty="0"/>
                        <a:t>Owner</a:t>
                      </a:r>
                    </a:p>
                  </a:txBody>
                  <a:tcPr marL="62345" marR="62345" marT="31178" marB="31178"/>
                </a:tc>
                <a:tc>
                  <a:txBody>
                    <a:bodyPr/>
                    <a:lstStyle/>
                    <a:p>
                      <a:r>
                        <a:rPr lang="en-US" sz="1100" dirty="0"/>
                        <a:t>Proposed</a:t>
                      </a:r>
                      <a:r>
                        <a:rPr lang="en-US" sz="1100" baseline="0" dirty="0"/>
                        <a:t> Date</a:t>
                      </a:r>
                      <a:endParaRPr lang="en-US" sz="1100" dirty="0"/>
                    </a:p>
                  </a:txBody>
                  <a:tcPr marL="62345" marR="62345" marT="31178" marB="31178"/>
                </a:tc>
                <a:tc>
                  <a:txBody>
                    <a:bodyPr/>
                    <a:lstStyle/>
                    <a:p>
                      <a:r>
                        <a:rPr lang="en-US" sz="1100" dirty="0"/>
                        <a:t>Actual Date</a:t>
                      </a:r>
                    </a:p>
                  </a:txBody>
                  <a:tcPr marL="62345" marR="62345" marT="31178" marB="31178"/>
                </a:tc>
                <a:extLst>
                  <a:ext uri="{0D108BD9-81ED-4DB2-BD59-A6C34878D82A}">
                    <a16:rowId xmlns:a16="http://schemas.microsoft.com/office/drawing/2014/main" val="10000"/>
                  </a:ext>
                </a:extLst>
              </a:tr>
              <a:tr h="311783">
                <a:tc>
                  <a:txBody>
                    <a:bodyPr/>
                    <a:lstStyle/>
                    <a:p>
                      <a:pPr marL="0" indent="0">
                        <a:buFont typeface="+mj-lt"/>
                        <a:buNone/>
                      </a:pPr>
                      <a:r>
                        <a:rPr lang="en-US" sz="800" dirty="0"/>
                        <a:t>1. Set project scope</a:t>
                      </a:r>
                      <a:r>
                        <a:rPr lang="en-US" sz="800" baseline="0" dirty="0"/>
                        <a:t> and goals (prepare Project Charter, engage team, collect data)</a:t>
                      </a:r>
                      <a:endParaRPr lang="en-US" sz="800" dirty="0"/>
                    </a:p>
                  </a:txBody>
                  <a:tcPr marL="62345" marR="62345" marT="31178" marB="31178"/>
                </a:tc>
                <a:tc>
                  <a:txBody>
                    <a:bodyPr/>
                    <a:lstStyle/>
                    <a:p>
                      <a:r>
                        <a:rPr lang="en-US" sz="800" dirty="0"/>
                        <a:t>Sponsor/Team</a:t>
                      </a:r>
                      <a:r>
                        <a:rPr lang="en-US" sz="800" baseline="0" dirty="0"/>
                        <a:t> Leader, Facilitator</a:t>
                      </a:r>
                      <a:endParaRPr lang="en-US" sz="800" dirty="0"/>
                    </a:p>
                  </a:txBody>
                  <a:tcPr marL="62345" marR="62345" marT="31178" marB="31178"/>
                </a:tc>
                <a:tc>
                  <a:txBody>
                    <a:bodyPr/>
                    <a:lstStyle/>
                    <a:p>
                      <a:endParaRPr lang="en-US" sz="800" dirty="0"/>
                    </a:p>
                  </a:txBody>
                  <a:tcPr marL="62345" marR="62345" marT="31178" marB="31178"/>
                </a:tc>
                <a:tc>
                  <a:txBody>
                    <a:bodyPr/>
                    <a:lstStyle/>
                    <a:p>
                      <a:endParaRPr lang="en-US" sz="800" dirty="0"/>
                    </a:p>
                  </a:txBody>
                  <a:tcPr marL="62345" marR="62345" marT="31178" marB="31178"/>
                </a:tc>
                <a:extLst>
                  <a:ext uri="{0D108BD9-81ED-4DB2-BD59-A6C34878D82A}">
                    <a16:rowId xmlns:a16="http://schemas.microsoft.com/office/drawing/2014/main" val="10001"/>
                  </a:ext>
                </a:extLst>
              </a:tr>
              <a:tr h="311783">
                <a:tc>
                  <a:txBody>
                    <a:bodyPr/>
                    <a:lstStyle/>
                    <a:p>
                      <a:pPr marL="0" indent="0">
                        <a:buFont typeface="+mj-lt"/>
                        <a:buNone/>
                      </a:pPr>
                      <a:r>
                        <a:rPr lang="en-US" sz="800" dirty="0"/>
                        <a:t>2. Understand the current situation</a:t>
                      </a:r>
                    </a:p>
                  </a:txBody>
                  <a:tcPr marL="62345" marR="62345" marT="31178" marB="31178"/>
                </a:tc>
                <a:tc>
                  <a:txBody>
                    <a:bodyPr/>
                    <a:lstStyle/>
                    <a:p>
                      <a:r>
                        <a:rPr lang="en-US" sz="800" dirty="0"/>
                        <a:t>Facilitator/ Team</a:t>
                      </a:r>
                    </a:p>
                  </a:txBody>
                  <a:tcPr marL="62345" marR="62345" marT="31178" marB="31178"/>
                </a:tc>
                <a:tc>
                  <a:txBody>
                    <a:bodyPr/>
                    <a:lstStyle/>
                    <a:p>
                      <a:endParaRPr lang="en-US" sz="800" dirty="0"/>
                    </a:p>
                  </a:txBody>
                  <a:tcPr marL="62345" marR="62345" marT="31178" marB="31178"/>
                </a:tc>
                <a:tc>
                  <a:txBody>
                    <a:bodyPr/>
                    <a:lstStyle/>
                    <a:p>
                      <a:endParaRPr lang="en-US" sz="800" dirty="0"/>
                    </a:p>
                  </a:txBody>
                  <a:tcPr marL="62345" marR="62345" marT="31178" marB="31178"/>
                </a:tc>
                <a:extLst>
                  <a:ext uri="{0D108BD9-81ED-4DB2-BD59-A6C34878D82A}">
                    <a16:rowId xmlns:a16="http://schemas.microsoft.com/office/drawing/2014/main" val="10002"/>
                  </a:ext>
                </a:extLst>
              </a:tr>
              <a:tr h="187069">
                <a:tc>
                  <a:txBody>
                    <a:bodyPr/>
                    <a:lstStyle/>
                    <a:p>
                      <a:pPr marL="0" indent="0">
                        <a:buFont typeface="+mj-lt"/>
                        <a:buNone/>
                      </a:pPr>
                      <a:r>
                        <a:rPr lang="en-US" sz="800" kern="1200" dirty="0">
                          <a:solidFill>
                            <a:schemeClr val="dk1"/>
                          </a:solidFill>
                          <a:latin typeface="+mn-lt"/>
                          <a:ea typeface="+mn-ea"/>
                          <a:cs typeface="+mn-cs"/>
                        </a:rPr>
                        <a:t>3. Analyze the current situation (root causes)</a:t>
                      </a:r>
                    </a:p>
                  </a:txBody>
                  <a:tcPr marL="62345" marR="62345" marT="31178" marB="31178"/>
                </a:tc>
                <a:tc>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800" dirty="0"/>
                        <a:t>Facilitator/ Team</a:t>
                      </a:r>
                    </a:p>
                  </a:txBody>
                  <a:tcPr marL="62345" marR="62345" marT="31178" marB="31178"/>
                </a:tc>
                <a:tc>
                  <a:txBody>
                    <a:bodyPr/>
                    <a:lstStyle/>
                    <a:p>
                      <a:endParaRPr lang="en-US" sz="800" kern="1200" dirty="0">
                        <a:solidFill>
                          <a:schemeClr val="dk1"/>
                        </a:solidFill>
                        <a:latin typeface="+mn-lt"/>
                        <a:ea typeface="+mn-ea"/>
                        <a:cs typeface="+mn-cs"/>
                      </a:endParaRPr>
                    </a:p>
                  </a:txBody>
                  <a:tcPr marL="62345" marR="62345" marT="31178" marB="31178"/>
                </a:tc>
                <a:tc>
                  <a:txBody>
                    <a:bodyPr/>
                    <a:lstStyle/>
                    <a:p>
                      <a:endParaRPr lang="en-US" sz="800" kern="1200" dirty="0">
                        <a:solidFill>
                          <a:schemeClr val="dk1"/>
                        </a:solidFill>
                        <a:latin typeface="+mn-lt"/>
                        <a:ea typeface="+mn-ea"/>
                        <a:cs typeface="+mn-cs"/>
                      </a:endParaRPr>
                    </a:p>
                  </a:txBody>
                  <a:tcPr marL="62345" marR="62345" marT="31178" marB="31178"/>
                </a:tc>
                <a:extLst>
                  <a:ext uri="{0D108BD9-81ED-4DB2-BD59-A6C34878D82A}">
                    <a16:rowId xmlns:a16="http://schemas.microsoft.com/office/drawing/2014/main" val="10003"/>
                  </a:ext>
                </a:extLst>
              </a:tr>
              <a:tr h="187069">
                <a:tc>
                  <a:txBody>
                    <a:bodyPr/>
                    <a:lstStyle/>
                    <a:p>
                      <a:pPr marL="0" indent="0">
                        <a:buFont typeface="+mj-lt"/>
                        <a:buNone/>
                      </a:pPr>
                      <a:r>
                        <a:rPr lang="en-US" sz="800" dirty="0"/>
                        <a:t>4. Define a vision of success</a:t>
                      </a:r>
                    </a:p>
                  </a:txBody>
                  <a:tcPr marL="62345" marR="62345" marT="31178" marB="31178"/>
                </a:tc>
                <a:tc>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800" dirty="0"/>
                        <a:t>Facilitator/ Team</a:t>
                      </a:r>
                    </a:p>
                  </a:txBody>
                  <a:tcPr marL="62345" marR="62345" marT="31178" marB="31178"/>
                </a:tc>
                <a:tc>
                  <a:txBody>
                    <a:bodyPr/>
                    <a:lstStyle/>
                    <a:p>
                      <a:endParaRPr lang="en-US" sz="800" dirty="0"/>
                    </a:p>
                  </a:txBody>
                  <a:tcPr marL="62345" marR="62345" marT="31178" marB="31178"/>
                </a:tc>
                <a:tc>
                  <a:txBody>
                    <a:bodyPr/>
                    <a:lstStyle/>
                    <a:p>
                      <a:endParaRPr lang="en-US" sz="800" dirty="0"/>
                    </a:p>
                  </a:txBody>
                  <a:tcPr marL="62345" marR="62345" marT="31178" marB="31178"/>
                </a:tc>
                <a:extLst>
                  <a:ext uri="{0D108BD9-81ED-4DB2-BD59-A6C34878D82A}">
                    <a16:rowId xmlns:a16="http://schemas.microsoft.com/office/drawing/2014/main" val="10004"/>
                  </a:ext>
                </a:extLst>
              </a:tr>
              <a:tr h="187069">
                <a:tc>
                  <a:txBody>
                    <a:bodyPr/>
                    <a:lstStyle/>
                    <a:p>
                      <a:pPr marL="0" indent="0">
                        <a:buFont typeface="+mj-lt"/>
                        <a:buNone/>
                      </a:pPr>
                      <a:r>
                        <a:rPr lang="en-US" sz="800" dirty="0"/>
                        <a:t>5. Generate,</a:t>
                      </a:r>
                      <a:r>
                        <a:rPr lang="en-US" sz="800" baseline="0" dirty="0"/>
                        <a:t> evaluate and select improvements</a:t>
                      </a:r>
                      <a:endParaRPr lang="en-US" sz="800" dirty="0"/>
                    </a:p>
                  </a:txBody>
                  <a:tcPr marL="62345" marR="62345" marT="31178" marB="31178"/>
                </a:tc>
                <a:tc>
                  <a:txBody>
                    <a:bodyPr/>
                    <a:lstStyle/>
                    <a:p>
                      <a:r>
                        <a:rPr lang="en-US" sz="800" dirty="0"/>
                        <a:t>Team/ Sponsor</a:t>
                      </a:r>
                    </a:p>
                  </a:txBody>
                  <a:tcPr marL="62345" marR="62345" marT="31178" marB="31178"/>
                </a:tc>
                <a:tc>
                  <a:txBody>
                    <a:bodyPr/>
                    <a:lstStyle/>
                    <a:p>
                      <a:endParaRPr lang="en-US" sz="800" dirty="0"/>
                    </a:p>
                  </a:txBody>
                  <a:tcPr marL="62345" marR="62345" marT="31178" marB="31178"/>
                </a:tc>
                <a:tc>
                  <a:txBody>
                    <a:bodyPr/>
                    <a:lstStyle/>
                    <a:p>
                      <a:endParaRPr lang="en-US" sz="800" dirty="0"/>
                    </a:p>
                  </a:txBody>
                  <a:tcPr marL="62345" marR="62345" marT="31178" marB="31178"/>
                </a:tc>
                <a:extLst>
                  <a:ext uri="{0D108BD9-81ED-4DB2-BD59-A6C34878D82A}">
                    <a16:rowId xmlns:a16="http://schemas.microsoft.com/office/drawing/2014/main" val="10005"/>
                  </a:ext>
                </a:extLst>
              </a:tr>
              <a:tr h="187069">
                <a:tc>
                  <a:txBody>
                    <a:bodyPr/>
                    <a:lstStyle/>
                    <a:p>
                      <a:pPr marL="0" indent="0">
                        <a:buFont typeface="+mj-lt"/>
                        <a:buNone/>
                      </a:pPr>
                      <a:r>
                        <a:rPr lang="en-US" sz="800" dirty="0"/>
                        <a:t>6. Implement changes and make</a:t>
                      </a:r>
                      <a:r>
                        <a:rPr lang="en-US" sz="800" baseline="0" dirty="0"/>
                        <a:t> adjustments</a:t>
                      </a:r>
                      <a:endParaRPr lang="en-US" sz="800" dirty="0"/>
                    </a:p>
                  </a:txBody>
                  <a:tcPr marL="62345" marR="62345" marT="31178" marB="31178"/>
                </a:tc>
                <a:tc>
                  <a:txBody>
                    <a:bodyPr/>
                    <a:lstStyle/>
                    <a:p>
                      <a:r>
                        <a:rPr lang="en-US" sz="800" dirty="0"/>
                        <a:t>Team</a:t>
                      </a:r>
                      <a:r>
                        <a:rPr lang="en-US" sz="800" baseline="0" dirty="0"/>
                        <a:t> Leader/ Staff </a:t>
                      </a:r>
                      <a:endParaRPr lang="en-US" sz="800" dirty="0"/>
                    </a:p>
                  </a:txBody>
                  <a:tcPr marL="62345" marR="62345" marT="31178" marB="31178"/>
                </a:tc>
                <a:tc>
                  <a:txBody>
                    <a:bodyPr/>
                    <a:lstStyle/>
                    <a:p>
                      <a:endParaRPr lang="en-US" sz="800" dirty="0"/>
                    </a:p>
                  </a:txBody>
                  <a:tcPr marL="62345" marR="62345" marT="31178" marB="31178"/>
                </a:tc>
                <a:tc>
                  <a:txBody>
                    <a:bodyPr/>
                    <a:lstStyle/>
                    <a:p>
                      <a:endParaRPr lang="en-US" sz="800" dirty="0"/>
                    </a:p>
                  </a:txBody>
                  <a:tcPr marL="62345" marR="62345" marT="31178" marB="31178"/>
                </a:tc>
                <a:extLst>
                  <a:ext uri="{0D108BD9-81ED-4DB2-BD59-A6C34878D82A}">
                    <a16:rowId xmlns:a16="http://schemas.microsoft.com/office/drawing/2014/main" val="10006"/>
                  </a:ext>
                </a:extLst>
              </a:tr>
              <a:tr h="187069">
                <a:tc>
                  <a:txBody>
                    <a:bodyPr/>
                    <a:lstStyle/>
                    <a:p>
                      <a:pPr marL="0" indent="0">
                        <a:buFont typeface="+mj-lt"/>
                        <a:buNone/>
                      </a:pPr>
                      <a:r>
                        <a:rPr lang="en-US" sz="800" dirty="0"/>
                        <a:t>7. Measure performance</a:t>
                      </a:r>
                    </a:p>
                  </a:txBody>
                  <a:tcPr marL="62345" marR="62345" marT="31178" marB="31178"/>
                </a:tc>
                <a:tc>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800" dirty="0"/>
                        <a:t>Sponsor/Team Leader</a:t>
                      </a:r>
                      <a:r>
                        <a:rPr lang="en-US" sz="800" baseline="0" dirty="0"/>
                        <a:t>  </a:t>
                      </a:r>
                      <a:endParaRPr lang="en-US" sz="800" dirty="0"/>
                    </a:p>
                  </a:txBody>
                  <a:tcPr marL="62345" marR="62345" marT="31178" marB="31178"/>
                </a:tc>
                <a:tc>
                  <a:txBody>
                    <a:bodyPr/>
                    <a:lstStyle/>
                    <a:p>
                      <a:endParaRPr lang="en-US" sz="800" dirty="0"/>
                    </a:p>
                  </a:txBody>
                  <a:tcPr marL="62345" marR="62345" marT="31178" marB="31178"/>
                </a:tc>
                <a:tc>
                  <a:txBody>
                    <a:bodyPr/>
                    <a:lstStyle/>
                    <a:p>
                      <a:endParaRPr lang="en-US" sz="800" dirty="0"/>
                    </a:p>
                  </a:txBody>
                  <a:tcPr marL="62345" marR="62345" marT="31178" marB="31178"/>
                </a:tc>
                <a:extLst>
                  <a:ext uri="{0D108BD9-81ED-4DB2-BD59-A6C34878D82A}">
                    <a16:rowId xmlns:a16="http://schemas.microsoft.com/office/drawing/2014/main" val="10007"/>
                  </a:ext>
                </a:extLst>
              </a:tr>
              <a:tr h="187069">
                <a:tc>
                  <a:txBody>
                    <a:bodyPr/>
                    <a:lstStyle/>
                    <a:p>
                      <a:pPr marL="0" indent="0">
                        <a:buFont typeface="+mj-lt"/>
                        <a:buNone/>
                      </a:pPr>
                      <a:r>
                        <a:rPr lang="en-US" sz="800" dirty="0"/>
                        <a:t>8. Document standard</a:t>
                      </a:r>
                      <a:r>
                        <a:rPr lang="en-US" sz="800" baseline="0" dirty="0"/>
                        <a:t> work and lessons learned</a:t>
                      </a:r>
                      <a:endParaRPr lang="en-US" sz="800" dirty="0"/>
                    </a:p>
                  </a:txBody>
                  <a:tcPr marL="62345" marR="62345" marT="31178" marB="31178"/>
                </a:tc>
                <a:tc>
                  <a:txBody>
                    <a:bodyPr/>
                    <a:lstStyle/>
                    <a:p>
                      <a:pPr marL="0" marR="0" indent="0" algn="l" defTabSz="1463040" rtl="0" eaLnBrk="1" fontAlgn="auto" latinLnBrk="0" hangingPunct="1">
                        <a:lnSpc>
                          <a:spcPct val="100000"/>
                        </a:lnSpc>
                        <a:spcBef>
                          <a:spcPts val="0"/>
                        </a:spcBef>
                        <a:spcAft>
                          <a:spcPts val="0"/>
                        </a:spcAft>
                        <a:buClrTx/>
                        <a:buSzTx/>
                        <a:buFontTx/>
                        <a:buNone/>
                        <a:tabLst/>
                        <a:defRPr/>
                      </a:pPr>
                      <a:r>
                        <a:rPr lang="en-US" sz="800" dirty="0"/>
                        <a:t>Team</a:t>
                      </a:r>
                    </a:p>
                  </a:txBody>
                  <a:tcPr marL="62345" marR="62345" marT="31178" marB="31178"/>
                </a:tc>
                <a:tc>
                  <a:txBody>
                    <a:bodyPr/>
                    <a:lstStyle/>
                    <a:p>
                      <a:endParaRPr lang="en-US" sz="800" dirty="0"/>
                    </a:p>
                  </a:txBody>
                  <a:tcPr marL="62345" marR="62345" marT="31178" marB="31178"/>
                </a:tc>
                <a:tc>
                  <a:txBody>
                    <a:bodyPr/>
                    <a:lstStyle/>
                    <a:p>
                      <a:endParaRPr lang="en-US" sz="800" dirty="0"/>
                    </a:p>
                  </a:txBody>
                  <a:tcPr marL="62345" marR="62345" marT="31178" marB="31178"/>
                </a:tc>
                <a:extLst>
                  <a:ext uri="{0D108BD9-81ED-4DB2-BD59-A6C34878D82A}">
                    <a16:rowId xmlns:a16="http://schemas.microsoft.com/office/drawing/2014/main" val="10008"/>
                  </a:ext>
                </a:extLst>
              </a:tr>
              <a:tr h="311783">
                <a:tc>
                  <a:txBody>
                    <a:bodyPr/>
                    <a:lstStyle/>
                    <a:p>
                      <a:pPr marL="0" indent="0">
                        <a:buFont typeface="+mj-lt"/>
                        <a:buNone/>
                      </a:pPr>
                      <a:r>
                        <a:rPr lang="en-US" sz="800" dirty="0"/>
                        <a:t>9. Sustain improvement</a:t>
                      </a:r>
                    </a:p>
                  </a:txBody>
                  <a:tcPr marL="62345" marR="62345" marT="31178" marB="31178"/>
                </a:tc>
                <a:tc>
                  <a:txBody>
                    <a:bodyPr/>
                    <a:lstStyle/>
                    <a:p>
                      <a:r>
                        <a:rPr lang="en-US" sz="800" dirty="0"/>
                        <a:t>Team Leader/Process Owner</a:t>
                      </a:r>
                    </a:p>
                  </a:txBody>
                  <a:tcPr marL="62345" marR="62345" marT="31178" marB="31178"/>
                </a:tc>
                <a:tc>
                  <a:txBody>
                    <a:bodyPr/>
                    <a:lstStyle/>
                    <a:p>
                      <a:endParaRPr lang="en-US" sz="800" dirty="0"/>
                    </a:p>
                  </a:txBody>
                  <a:tcPr marL="62345" marR="62345" marT="31178" marB="31178"/>
                </a:tc>
                <a:tc>
                  <a:txBody>
                    <a:bodyPr/>
                    <a:lstStyle/>
                    <a:p>
                      <a:endParaRPr lang="en-US" sz="800" dirty="0"/>
                    </a:p>
                  </a:txBody>
                  <a:tcPr marL="62345" marR="62345" marT="31178" marB="31178"/>
                </a:tc>
                <a:extLst>
                  <a:ext uri="{0D108BD9-81ED-4DB2-BD59-A6C34878D82A}">
                    <a16:rowId xmlns:a16="http://schemas.microsoft.com/office/drawing/2014/main" val="10009"/>
                  </a:ext>
                </a:extLst>
              </a:tr>
            </a:tbl>
          </a:graphicData>
        </a:graphic>
      </p:graphicFrame>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019E12-0184-4AB6-BFCF-7394B5F3EEE5}"/>
              </a:ext>
            </a:extLst>
          </p:cNvPr>
          <p:cNvSpPr>
            <a:spLocks noGrp="1"/>
          </p:cNvSpPr>
          <p:nvPr>
            <p:ph type="title"/>
          </p:nvPr>
        </p:nvSpPr>
        <p:spPr>
          <a:xfrm>
            <a:off x="0" y="47963"/>
            <a:ext cx="7401696" cy="1130043"/>
          </a:xfrm>
          <a:solidFill>
            <a:schemeClr val="accent5">
              <a:lumMod val="75000"/>
            </a:schemeClr>
          </a:solidFill>
        </p:spPr>
        <p:txBody>
          <a:bodyPr>
            <a:normAutofit/>
          </a:bodyPr>
          <a:lstStyle/>
          <a:p>
            <a:r>
              <a:rPr lang="en-US" sz="4800" b="1" dirty="0"/>
              <a:t> Learning Check</a:t>
            </a:r>
          </a:p>
        </p:txBody>
      </p:sp>
      <p:sp>
        <p:nvSpPr>
          <p:cNvPr id="3" name="Content Placeholder 2">
            <a:extLst>
              <a:ext uri="{FF2B5EF4-FFF2-40B4-BE49-F238E27FC236}">
                <a16:creationId xmlns:a16="http://schemas.microsoft.com/office/drawing/2014/main" id="{83C98D7D-1C9C-4665-B2C8-2E323E42F1C9}"/>
              </a:ext>
            </a:extLst>
          </p:cNvPr>
          <p:cNvSpPr>
            <a:spLocks noGrp="1"/>
          </p:cNvSpPr>
          <p:nvPr>
            <p:ph idx="1"/>
          </p:nvPr>
        </p:nvSpPr>
        <p:spPr>
          <a:xfrm>
            <a:off x="902040" y="2651781"/>
            <a:ext cx="7534823" cy="475098"/>
          </a:xfrm>
        </p:spPr>
        <p:txBody>
          <a:bodyPr>
            <a:noAutofit/>
          </a:bodyPr>
          <a:lstStyle/>
          <a:p>
            <a:pPr marL="0" indent="0">
              <a:buNone/>
            </a:pPr>
            <a:r>
              <a:rPr lang="en-US" dirty="0"/>
              <a:t>C. Evaluate team members performance.</a:t>
            </a:r>
          </a:p>
        </p:txBody>
      </p:sp>
      <p:sp>
        <p:nvSpPr>
          <p:cNvPr id="4" name="TextBox 3">
            <a:extLst>
              <a:ext uri="{FF2B5EF4-FFF2-40B4-BE49-F238E27FC236}">
                <a16:creationId xmlns:a16="http://schemas.microsoft.com/office/drawing/2014/main" id="{18572DBE-2639-4178-9896-531C50F03DBD}"/>
              </a:ext>
            </a:extLst>
          </p:cNvPr>
          <p:cNvSpPr txBox="1"/>
          <p:nvPr/>
        </p:nvSpPr>
        <p:spPr>
          <a:xfrm>
            <a:off x="259491" y="3683440"/>
            <a:ext cx="11673017" cy="523220"/>
          </a:xfrm>
          <a:prstGeom prst="rect">
            <a:avLst/>
          </a:prstGeom>
          <a:noFill/>
        </p:spPr>
        <p:txBody>
          <a:bodyPr wrap="square" rtlCol="0">
            <a:spAutoFit/>
          </a:bodyPr>
          <a:lstStyle/>
          <a:p>
            <a:r>
              <a:rPr lang="en-US" sz="2800" b="1" i="0" dirty="0">
                <a:solidFill>
                  <a:srgbClr val="36373C"/>
                </a:solidFill>
                <a:effectLst/>
                <a:latin typeface="Open Sans"/>
              </a:rPr>
              <a:t>2.Which of these items are normally found in a Project Charter?</a:t>
            </a:r>
            <a:endParaRPr lang="en-US" sz="2800" dirty="0"/>
          </a:p>
        </p:txBody>
      </p:sp>
      <p:sp>
        <p:nvSpPr>
          <p:cNvPr id="5" name="TextBox 4">
            <a:extLst>
              <a:ext uri="{FF2B5EF4-FFF2-40B4-BE49-F238E27FC236}">
                <a16:creationId xmlns:a16="http://schemas.microsoft.com/office/drawing/2014/main" id="{FE486298-2ADC-4FD4-98F1-88393BBAC8B8}"/>
              </a:ext>
            </a:extLst>
          </p:cNvPr>
          <p:cNvSpPr txBox="1"/>
          <p:nvPr/>
        </p:nvSpPr>
        <p:spPr>
          <a:xfrm>
            <a:off x="963825" y="4354973"/>
            <a:ext cx="6437871" cy="800219"/>
          </a:xfrm>
          <a:prstGeom prst="rect">
            <a:avLst/>
          </a:prstGeom>
          <a:noFill/>
        </p:spPr>
        <p:txBody>
          <a:bodyPr wrap="square" rtlCol="0">
            <a:spAutoFit/>
          </a:bodyPr>
          <a:lstStyle/>
          <a:p>
            <a:r>
              <a:rPr lang="en-US" sz="2800" dirty="0"/>
              <a:t>A. Earned value variance report</a:t>
            </a:r>
          </a:p>
          <a:p>
            <a:r>
              <a:rPr lang="en-US" dirty="0"/>
              <a:t> </a:t>
            </a:r>
          </a:p>
        </p:txBody>
      </p:sp>
      <p:sp>
        <p:nvSpPr>
          <p:cNvPr id="7" name="TextBox 6">
            <a:extLst>
              <a:ext uri="{FF2B5EF4-FFF2-40B4-BE49-F238E27FC236}">
                <a16:creationId xmlns:a16="http://schemas.microsoft.com/office/drawing/2014/main" id="{4E9515C7-05E1-43BA-BECB-4548FB6B7332}"/>
              </a:ext>
            </a:extLst>
          </p:cNvPr>
          <p:cNvSpPr txBox="1"/>
          <p:nvPr/>
        </p:nvSpPr>
        <p:spPr>
          <a:xfrm>
            <a:off x="963825" y="5282311"/>
            <a:ext cx="6098058" cy="523220"/>
          </a:xfrm>
          <a:prstGeom prst="rect">
            <a:avLst/>
          </a:prstGeom>
          <a:noFill/>
        </p:spPr>
        <p:txBody>
          <a:bodyPr wrap="square">
            <a:spAutoFit/>
          </a:bodyPr>
          <a:lstStyle/>
          <a:p>
            <a:r>
              <a:rPr lang="en-US" sz="2800" dirty="0"/>
              <a:t>C. Lessons learned.</a:t>
            </a:r>
          </a:p>
        </p:txBody>
      </p:sp>
      <p:sp>
        <p:nvSpPr>
          <p:cNvPr id="9" name="TextBox 8">
            <a:extLst>
              <a:ext uri="{FF2B5EF4-FFF2-40B4-BE49-F238E27FC236}">
                <a16:creationId xmlns:a16="http://schemas.microsoft.com/office/drawing/2014/main" id="{F03ED3CB-1C55-45A3-8B95-944969C91F6C}"/>
              </a:ext>
            </a:extLst>
          </p:cNvPr>
          <p:cNvSpPr txBox="1"/>
          <p:nvPr/>
        </p:nvSpPr>
        <p:spPr>
          <a:xfrm>
            <a:off x="963825" y="5713198"/>
            <a:ext cx="6098058" cy="523220"/>
          </a:xfrm>
          <a:prstGeom prst="rect">
            <a:avLst/>
          </a:prstGeom>
          <a:noFill/>
        </p:spPr>
        <p:txBody>
          <a:bodyPr wrap="square">
            <a:spAutoFit/>
          </a:bodyPr>
          <a:lstStyle/>
          <a:p>
            <a:r>
              <a:rPr lang="en-US" sz="2800" dirty="0"/>
              <a:t>D. The WBS.</a:t>
            </a:r>
          </a:p>
        </p:txBody>
      </p:sp>
      <p:sp>
        <p:nvSpPr>
          <p:cNvPr id="11" name="TextBox 10">
            <a:extLst>
              <a:ext uri="{FF2B5EF4-FFF2-40B4-BE49-F238E27FC236}">
                <a16:creationId xmlns:a16="http://schemas.microsoft.com/office/drawing/2014/main" id="{D0995370-449B-49D9-8514-820F3794907F}"/>
              </a:ext>
            </a:extLst>
          </p:cNvPr>
          <p:cNvSpPr txBox="1"/>
          <p:nvPr/>
        </p:nvSpPr>
        <p:spPr>
          <a:xfrm>
            <a:off x="963825" y="4851424"/>
            <a:ext cx="6098058" cy="523220"/>
          </a:xfrm>
          <a:prstGeom prst="rect">
            <a:avLst/>
          </a:prstGeom>
          <a:noFill/>
        </p:spPr>
        <p:txBody>
          <a:bodyPr wrap="square">
            <a:spAutoFit/>
          </a:bodyPr>
          <a:lstStyle/>
          <a:p>
            <a:r>
              <a:rPr lang="en-US" sz="2800" dirty="0"/>
              <a:t>B. List of project team members.</a:t>
            </a:r>
          </a:p>
        </p:txBody>
      </p:sp>
      <p:sp>
        <p:nvSpPr>
          <p:cNvPr id="15" name="TextBox 14">
            <a:extLst>
              <a:ext uri="{FF2B5EF4-FFF2-40B4-BE49-F238E27FC236}">
                <a16:creationId xmlns:a16="http://schemas.microsoft.com/office/drawing/2014/main" id="{7AEF8455-59FB-4DD0-BFE4-9D1A823CBC88}"/>
              </a:ext>
            </a:extLst>
          </p:cNvPr>
          <p:cNvSpPr txBox="1"/>
          <p:nvPr/>
        </p:nvSpPr>
        <p:spPr>
          <a:xfrm>
            <a:off x="806277" y="1637244"/>
            <a:ext cx="6159842" cy="523220"/>
          </a:xfrm>
          <a:prstGeom prst="rect">
            <a:avLst/>
          </a:prstGeom>
          <a:noFill/>
        </p:spPr>
        <p:txBody>
          <a:bodyPr wrap="square">
            <a:spAutoFit/>
          </a:bodyPr>
          <a:lstStyle/>
          <a:p>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 </a:t>
            </a:r>
            <a:r>
              <a:rPr lang="en-US" sz="2800" dirty="0"/>
              <a:t>Authorize the project.</a:t>
            </a:r>
          </a:p>
        </p:txBody>
      </p:sp>
      <p:sp>
        <p:nvSpPr>
          <p:cNvPr id="17" name="TextBox 16">
            <a:extLst>
              <a:ext uri="{FF2B5EF4-FFF2-40B4-BE49-F238E27FC236}">
                <a16:creationId xmlns:a16="http://schemas.microsoft.com/office/drawing/2014/main" id="{CC820AD9-857C-4C07-A669-2065160EB37C}"/>
              </a:ext>
            </a:extLst>
          </p:cNvPr>
          <p:cNvSpPr txBox="1"/>
          <p:nvPr/>
        </p:nvSpPr>
        <p:spPr>
          <a:xfrm>
            <a:off x="518983" y="1235818"/>
            <a:ext cx="9307769" cy="480131"/>
          </a:xfrm>
          <a:prstGeom prst="rect">
            <a:avLst/>
          </a:prstGeom>
          <a:noFill/>
        </p:spPr>
        <p:txBody>
          <a:bodyPr wrap="square">
            <a:spAutoFit/>
          </a:bodyPr>
          <a:lstStyle/>
          <a:p>
            <a:pPr marL="514350" marR="0" lvl="0" indent="-514350" algn="l" defTabSz="914400" rtl="0" eaLnBrk="1" fontAlgn="auto" latinLnBrk="0" hangingPunct="1">
              <a:lnSpc>
                <a:spcPct val="90000"/>
              </a:lnSpc>
              <a:spcBef>
                <a:spcPts val="1000"/>
              </a:spcBef>
              <a:spcAft>
                <a:spcPts val="0"/>
              </a:spcAft>
              <a:buClrTx/>
              <a:buSzTx/>
              <a:buFont typeface="Arial" panose="020B0604020202020204" pitchFamily="34" charset="0"/>
              <a:buAutoNum type="arabicPeriod"/>
              <a:tabLst/>
              <a:defRPr/>
            </a:pPr>
            <a:r>
              <a:rPr lang="en-US" sz="2800" b="1" i="0" dirty="0">
                <a:solidFill>
                  <a:srgbClr val="36373C"/>
                </a:solidFill>
                <a:effectLst/>
                <a:latin typeface="Open Sans"/>
              </a:rPr>
              <a:t>What is one of the purposes of the Project Charter?</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9" name="TextBox 18">
            <a:extLst>
              <a:ext uri="{FF2B5EF4-FFF2-40B4-BE49-F238E27FC236}">
                <a16:creationId xmlns:a16="http://schemas.microsoft.com/office/drawing/2014/main" id="{47C96E98-46EF-4A9D-AE7D-BDB25D4454E8}"/>
              </a:ext>
            </a:extLst>
          </p:cNvPr>
          <p:cNvSpPr txBox="1"/>
          <p:nvPr/>
        </p:nvSpPr>
        <p:spPr>
          <a:xfrm>
            <a:off x="878870" y="2183008"/>
            <a:ext cx="7923753"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 </a:t>
            </a:r>
            <a:r>
              <a:rPr lang="en-US" sz="2800" dirty="0"/>
              <a:t>Discuss the project communication plan.</a:t>
            </a:r>
          </a:p>
        </p:txBody>
      </p:sp>
      <p:sp>
        <p:nvSpPr>
          <p:cNvPr id="21" name="TextBox 20">
            <a:extLst>
              <a:ext uri="{FF2B5EF4-FFF2-40B4-BE49-F238E27FC236}">
                <a16:creationId xmlns:a16="http://schemas.microsoft.com/office/drawing/2014/main" id="{84B4E1FC-99DF-4636-8E75-6A442E032933}"/>
              </a:ext>
            </a:extLst>
          </p:cNvPr>
          <p:cNvSpPr txBox="1"/>
          <p:nvPr/>
        </p:nvSpPr>
        <p:spPr>
          <a:xfrm>
            <a:off x="806277" y="3165816"/>
            <a:ext cx="6159842" cy="480131"/>
          </a:xfrm>
          <a:prstGeom prst="rect">
            <a:avLst/>
          </a:prstGeom>
          <a:noFill/>
        </p:spPr>
        <p:txBody>
          <a:bodyPr wrap="square">
            <a:spAutoFit/>
          </a:body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D. </a:t>
            </a:r>
            <a:r>
              <a:rPr lang="en-US" sz="2800" dirty="0"/>
              <a:t>Write a detailed project plan.</a:t>
            </a:r>
          </a:p>
        </p:txBody>
      </p:sp>
      <p:pic>
        <p:nvPicPr>
          <p:cNvPr id="22" name="Picture 21">
            <a:extLst>
              <a:ext uri="{FF2B5EF4-FFF2-40B4-BE49-F238E27FC236}">
                <a16:creationId xmlns:a16="http://schemas.microsoft.com/office/drawing/2014/main" id="{428A4397-5CA3-4984-91B6-4849B4A1D917}"/>
              </a:ext>
            </a:extLst>
          </p:cNvPr>
          <p:cNvPicPr>
            <a:picLocks noChangeAspect="1"/>
          </p:cNvPicPr>
          <p:nvPr/>
        </p:nvPicPr>
        <p:blipFill>
          <a:blip r:embed="rId2"/>
          <a:stretch>
            <a:fillRect/>
          </a:stretch>
        </p:blipFill>
        <p:spPr>
          <a:xfrm>
            <a:off x="10940267" y="47963"/>
            <a:ext cx="1133954" cy="1012024"/>
          </a:xfrm>
          <a:prstGeom prst="rect">
            <a:avLst/>
          </a:prstGeom>
        </p:spPr>
      </p:pic>
      <p:sp>
        <p:nvSpPr>
          <p:cNvPr id="6" name="Footer Placeholder 5">
            <a:extLst>
              <a:ext uri="{FF2B5EF4-FFF2-40B4-BE49-F238E27FC236}">
                <a16:creationId xmlns:a16="http://schemas.microsoft.com/office/drawing/2014/main" id="{328E1C04-7F88-4EB8-98D4-2EE356ED692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462553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5"/>
                                        </p:tgtEl>
                                        <p:attrNameLst>
                                          <p:attrName>fillcolor</p:attrName>
                                        </p:attrNameLst>
                                      </p:cBhvr>
                                      <p:to>
                                        <a:schemeClr val="accent2"/>
                                      </p:to>
                                    </p:animClr>
                                    <p:set>
                                      <p:cBhvr>
                                        <p:cTn id="7" dur="2000" fill="hold"/>
                                        <p:tgtEl>
                                          <p:spTgt spid="15"/>
                                        </p:tgtEl>
                                        <p:attrNameLst>
                                          <p:attrName>fill.type</p:attrName>
                                        </p:attrNameLst>
                                      </p:cBhvr>
                                      <p:to>
                                        <p:strVal val="solid"/>
                                      </p:to>
                                    </p:set>
                                    <p:set>
                                      <p:cBhvr>
                                        <p:cTn id="8" dur="2000" fill="hold"/>
                                        <p:tgtEl>
                                          <p:spTgt spid="15"/>
                                        </p:tgtEl>
                                        <p:attrNameLst>
                                          <p:attrName>fill.on</p:attrName>
                                        </p:attrNameLst>
                                      </p:cBhvr>
                                      <p:to>
                                        <p:strVal val="true"/>
                                      </p:to>
                                    </p:set>
                                  </p:childTnLst>
                                </p:cTn>
                              </p:par>
                            </p:childTnLst>
                          </p:cTn>
                        </p:par>
                      </p:childTnLst>
                    </p:cTn>
                  </p:par>
                  <p:par>
                    <p:cTn id="9" fill="hold">
                      <p:stCondLst>
                        <p:cond delay="indefinite"/>
                      </p:stCondLst>
                      <p:childTnLst>
                        <p:par>
                          <p:cTn id="10" fill="hold">
                            <p:stCondLst>
                              <p:cond delay="0"/>
                            </p:stCondLst>
                            <p:childTnLst>
                              <p:par>
                                <p:cTn id="11" presetID="1" presetClass="emph" presetSubtype="2" fill="hold" nodeType="clickEffect">
                                  <p:stCondLst>
                                    <p:cond delay="0"/>
                                  </p:stCondLst>
                                  <p:childTnLst>
                                    <p:animClr clrSpc="rgb" dir="cw">
                                      <p:cBhvr>
                                        <p:cTn id="12" dur="2000" fill="hold"/>
                                        <p:tgtEl>
                                          <p:spTgt spid="11"/>
                                        </p:tgtEl>
                                        <p:attrNameLst>
                                          <p:attrName>fillcolor</p:attrName>
                                        </p:attrNameLst>
                                      </p:cBhvr>
                                      <p:to>
                                        <a:schemeClr val="accent2"/>
                                      </p:to>
                                    </p:animClr>
                                    <p:set>
                                      <p:cBhvr>
                                        <p:cTn id="13" dur="2000" fill="hold"/>
                                        <p:tgtEl>
                                          <p:spTgt spid="11"/>
                                        </p:tgtEl>
                                        <p:attrNameLst>
                                          <p:attrName>fill.type</p:attrName>
                                        </p:attrNameLst>
                                      </p:cBhvr>
                                      <p:to>
                                        <p:strVal val="solid"/>
                                      </p:to>
                                    </p:set>
                                    <p:set>
                                      <p:cBhvr>
                                        <p:cTn id="14" dur="2000" fill="hold"/>
                                        <p:tgtEl>
                                          <p:spTgt spid="11"/>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5564EA-6871-4316-8908-A574C4E9A7C2}"/>
              </a:ext>
            </a:extLst>
          </p:cNvPr>
          <p:cNvSpPr>
            <a:spLocks noGrp="1"/>
          </p:cNvSpPr>
          <p:nvPr>
            <p:ph type="title"/>
          </p:nvPr>
        </p:nvSpPr>
        <p:spPr>
          <a:xfrm>
            <a:off x="0" y="113305"/>
            <a:ext cx="6096000" cy="1325563"/>
          </a:xfrm>
          <a:solidFill>
            <a:schemeClr val="accent5">
              <a:lumMod val="75000"/>
            </a:schemeClr>
          </a:solidFill>
        </p:spPr>
        <p:txBody>
          <a:bodyPr/>
          <a:lstStyle/>
          <a:p>
            <a:r>
              <a:rPr lang="en-US" b="1" dirty="0"/>
              <a:t>Summary</a:t>
            </a:r>
            <a:r>
              <a:rPr lang="en-US" dirty="0"/>
              <a:t> </a:t>
            </a:r>
          </a:p>
        </p:txBody>
      </p:sp>
      <p:sp>
        <p:nvSpPr>
          <p:cNvPr id="3" name="Content Placeholder 2">
            <a:extLst>
              <a:ext uri="{FF2B5EF4-FFF2-40B4-BE49-F238E27FC236}">
                <a16:creationId xmlns:a16="http://schemas.microsoft.com/office/drawing/2014/main" id="{3CD1DB9B-E134-4A2E-8AA4-6F53E4198FB3}"/>
              </a:ext>
            </a:extLst>
          </p:cNvPr>
          <p:cNvSpPr>
            <a:spLocks noGrp="1"/>
          </p:cNvSpPr>
          <p:nvPr>
            <p:ph idx="1"/>
          </p:nvPr>
        </p:nvSpPr>
        <p:spPr>
          <a:xfrm>
            <a:off x="262038" y="1471255"/>
            <a:ext cx="11544137" cy="1601129"/>
          </a:xfrm>
        </p:spPr>
        <p:txBody>
          <a:bodyPr>
            <a:noAutofit/>
          </a:bodyPr>
          <a:lstStyle/>
          <a:p>
            <a:pPr marL="0" indent="0" algn="l" rtl="0">
              <a:buNone/>
            </a:pPr>
            <a:r>
              <a:rPr lang="en-US" sz="2400" b="0" i="0" dirty="0">
                <a:effectLst/>
              </a:rPr>
              <a:t>In this Lecture we initiated planning for the project in terms of identifying and addressing the tasks required for project completion. We emphasized the importance of initial coordination of all parties involved and the smooth integration of the various systems required to achieve the project objectives.</a:t>
            </a:r>
          </a:p>
        </p:txBody>
      </p:sp>
      <p:pic>
        <p:nvPicPr>
          <p:cNvPr id="4" name="Picture 3">
            <a:extLst>
              <a:ext uri="{FF2B5EF4-FFF2-40B4-BE49-F238E27FC236}">
                <a16:creationId xmlns:a16="http://schemas.microsoft.com/office/drawing/2014/main" id="{63F0B028-AFE7-4E86-9A0E-327D06A2E652}"/>
              </a:ext>
            </a:extLst>
          </p:cNvPr>
          <p:cNvPicPr>
            <a:picLocks noChangeAspect="1"/>
          </p:cNvPicPr>
          <p:nvPr/>
        </p:nvPicPr>
        <p:blipFill>
          <a:blip r:embed="rId2"/>
          <a:stretch>
            <a:fillRect/>
          </a:stretch>
        </p:blipFill>
        <p:spPr>
          <a:xfrm>
            <a:off x="10877636" y="175025"/>
            <a:ext cx="1133954" cy="1012024"/>
          </a:xfrm>
          <a:prstGeom prst="rect">
            <a:avLst/>
          </a:prstGeom>
        </p:spPr>
      </p:pic>
      <p:sp>
        <p:nvSpPr>
          <p:cNvPr id="6" name="TextBox 5">
            <a:extLst>
              <a:ext uri="{FF2B5EF4-FFF2-40B4-BE49-F238E27FC236}">
                <a16:creationId xmlns:a16="http://schemas.microsoft.com/office/drawing/2014/main" id="{C2BCE77B-CB91-4096-ADCD-8B403212F9D7}"/>
              </a:ext>
            </a:extLst>
          </p:cNvPr>
          <p:cNvSpPr txBox="1"/>
          <p:nvPr/>
        </p:nvSpPr>
        <p:spPr>
          <a:xfrm>
            <a:off x="83740" y="3072384"/>
            <a:ext cx="11208473" cy="2954655"/>
          </a:xfrm>
          <a:prstGeom prst="rect">
            <a:avLst/>
          </a:prstGeom>
          <a:noFill/>
        </p:spPr>
        <p:txBody>
          <a:bodyPr wrap="square">
            <a:spAutoFit/>
          </a:bodyPr>
          <a:lstStyle/>
          <a:p>
            <a:pPr algn="l"/>
            <a:r>
              <a:rPr lang="en-US" sz="2400" dirty="0"/>
              <a:t>Specific points made in the lecture  were these:</a:t>
            </a:r>
          </a:p>
          <a:p>
            <a:pPr marL="342900" indent="-342900">
              <a:buFont typeface="Wingdings" panose="05000000000000000000" pitchFamily="2" charset="2"/>
              <a:buChar char="Ø"/>
            </a:pPr>
            <a:r>
              <a:rPr lang="en-US" sz="2400" b="0" i="0" dirty="0">
                <a:effectLst/>
              </a:rPr>
              <a:t>A project charter is not simply a document stating facts and information about a project. It serves as the groundwork for effectively communicating with stakeholders and for efficiently routing work between actors that take part in the project.</a:t>
            </a:r>
          </a:p>
          <a:p>
            <a:pPr algn="l"/>
            <a:endParaRPr lang="en-US" sz="2400" dirty="0"/>
          </a:p>
          <a:p>
            <a:pPr marL="457200" indent="-457200" algn="l">
              <a:buFont typeface="Wingdings" panose="05000000000000000000" pitchFamily="2" charset="2"/>
              <a:buChar char="Ø"/>
            </a:pPr>
            <a:r>
              <a:rPr lang="en-US" sz="2400" b="0" i="0" u="none" strike="noStrike" baseline="0" dirty="0"/>
              <a:t>The preliminary work plans are important because they serve as the basis for personnel selection, budgeting, scheduling, and control</a:t>
            </a:r>
            <a:r>
              <a:rPr lang="en-US" sz="1800" b="0" i="0" u="none" strike="noStrike" baseline="0" dirty="0">
                <a:latin typeface="Times New Roman" panose="02020603050405020304" pitchFamily="18" charset="0"/>
              </a:rPr>
              <a:t>.</a:t>
            </a:r>
          </a:p>
          <a:p>
            <a:pPr algn="l"/>
            <a:endParaRPr lang="en-US" dirty="0"/>
          </a:p>
        </p:txBody>
      </p:sp>
      <p:sp>
        <p:nvSpPr>
          <p:cNvPr id="5" name="Footer Placeholder 4">
            <a:extLst>
              <a:ext uri="{FF2B5EF4-FFF2-40B4-BE49-F238E27FC236}">
                <a16:creationId xmlns:a16="http://schemas.microsoft.com/office/drawing/2014/main" id="{76AAB1E3-8BA4-4957-B62E-F0D6B6E8F8D1}"/>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281602491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0C7A0D5-D8E4-4D2F-A859-E7ABF1ECC030}"/>
              </a:ext>
            </a:extLst>
          </p:cNvPr>
          <p:cNvSpPr>
            <a:spLocks noGrp="1"/>
          </p:cNvSpPr>
          <p:nvPr>
            <p:ph idx="1"/>
          </p:nvPr>
        </p:nvSpPr>
        <p:spPr>
          <a:xfrm>
            <a:off x="420497" y="1233170"/>
            <a:ext cx="11351006" cy="5624830"/>
          </a:xfrm>
        </p:spPr>
        <p:txBody>
          <a:bodyPr>
            <a:noAutofit/>
          </a:bodyPr>
          <a:lstStyle/>
          <a:p>
            <a:pPr algn="l">
              <a:buFont typeface="Wingdings" panose="05000000000000000000" pitchFamily="2" charset="2"/>
              <a:buChar char="Ø"/>
            </a:pPr>
            <a:r>
              <a:rPr lang="en-US" sz="2400" b="0" i="0" u="none" strike="noStrike" baseline="0" dirty="0"/>
              <a:t>Top management should be represented in the initial coordinating meeting where technical objectives are established, participant responsibility is accepted, and preliminary budgets and schedules are defined.</a:t>
            </a:r>
          </a:p>
          <a:p>
            <a:pPr>
              <a:buFont typeface="Wingdings" panose="05000000000000000000" pitchFamily="2" charset="2"/>
              <a:buChar char="Ø"/>
            </a:pPr>
            <a:endParaRPr lang="en-US" sz="2400" b="0" i="0" u="none" strike="noStrike" baseline="0" dirty="0"/>
          </a:p>
          <a:p>
            <a:pPr algn="l">
              <a:buFont typeface="Wingdings" panose="05000000000000000000" pitchFamily="2" charset="2"/>
              <a:buChar char="Ø"/>
            </a:pPr>
            <a:r>
              <a:rPr lang="en-US" sz="2400" b="0" i="0" u="none" strike="noStrike" baseline="0" dirty="0"/>
              <a:t>The approval and change processes are complex and should be handled by the project manager.</a:t>
            </a:r>
            <a:endParaRPr lang="en-US" sz="2400" dirty="0"/>
          </a:p>
          <a:p>
            <a:pPr>
              <a:buFont typeface="Wingdings" panose="05000000000000000000" pitchFamily="2" charset="2"/>
              <a:buChar char="Ø"/>
            </a:pPr>
            <a:endParaRPr lang="en-US" sz="2400" b="0" i="0" u="none" strike="noStrike" baseline="0" dirty="0"/>
          </a:p>
          <a:p>
            <a:pPr>
              <a:buFont typeface="Wingdings" panose="05000000000000000000" pitchFamily="2" charset="2"/>
              <a:buChar char="Ø"/>
            </a:pPr>
            <a:r>
              <a:rPr lang="en-US" sz="2400" b="0" i="0" u="none" strike="noStrike" baseline="0" dirty="0"/>
              <a:t>Common elements of the project plan are the overview, statement of objectives, general approach, contractual requirements, schedules, budget, cost control</a:t>
            </a:r>
            <a:r>
              <a:rPr lang="en-US" sz="2400" dirty="0"/>
              <a:t> </a:t>
            </a:r>
            <a:r>
              <a:rPr lang="en-US" sz="2400" b="0" i="0" u="none" strike="noStrike" baseline="0" dirty="0"/>
              <a:t>procedures, evaluation procedures, and potential problems.</a:t>
            </a:r>
            <a:endParaRPr lang="en-US" sz="2400" dirty="0"/>
          </a:p>
        </p:txBody>
      </p:sp>
      <p:sp>
        <p:nvSpPr>
          <p:cNvPr id="4" name="Footer Placeholder 3">
            <a:extLst>
              <a:ext uri="{FF2B5EF4-FFF2-40B4-BE49-F238E27FC236}">
                <a16:creationId xmlns:a16="http://schemas.microsoft.com/office/drawing/2014/main" id="{02E69517-DD1F-4ECD-BBF6-9C19D571729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pic>
        <p:nvPicPr>
          <p:cNvPr id="5" name="Picture 4">
            <a:extLst>
              <a:ext uri="{FF2B5EF4-FFF2-40B4-BE49-F238E27FC236}">
                <a16:creationId xmlns:a16="http://schemas.microsoft.com/office/drawing/2014/main" id="{8EE0C8E1-C96B-43B0-9443-556880B97787}"/>
              </a:ext>
            </a:extLst>
          </p:cNvPr>
          <p:cNvPicPr>
            <a:picLocks noChangeAspect="1"/>
          </p:cNvPicPr>
          <p:nvPr/>
        </p:nvPicPr>
        <p:blipFill>
          <a:blip r:embed="rId2"/>
          <a:stretch>
            <a:fillRect/>
          </a:stretch>
        </p:blipFill>
        <p:spPr>
          <a:xfrm>
            <a:off x="11058046" y="0"/>
            <a:ext cx="1133954" cy="1012024"/>
          </a:xfrm>
          <a:prstGeom prst="rect">
            <a:avLst/>
          </a:prstGeom>
        </p:spPr>
      </p:pic>
    </p:spTree>
    <p:extLst>
      <p:ext uri="{BB962C8B-B14F-4D97-AF65-F5344CB8AC3E}">
        <p14:creationId xmlns:p14="http://schemas.microsoft.com/office/powerpoint/2010/main" val="8231617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1CE20-FDFC-48FF-A7B5-E5714766B544}"/>
              </a:ext>
            </a:extLst>
          </p:cNvPr>
          <p:cNvSpPr>
            <a:spLocks noGrp="1"/>
          </p:cNvSpPr>
          <p:nvPr>
            <p:ph type="title"/>
          </p:nvPr>
        </p:nvSpPr>
        <p:spPr>
          <a:xfrm>
            <a:off x="479854" y="150441"/>
            <a:ext cx="5439032" cy="1325563"/>
          </a:xfrm>
          <a:solidFill>
            <a:schemeClr val="accent5">
              <a:lumMod val="75000"/>
            </a:schemeClr>
          </a:solidFill>
        </p:spPr>
        <p:txBody>
          <a:bodyPr>
            <a:normAutofit fontScale="90000"/>
          </a:bodyPr>
          <a:lstStyle/>
          <a:p>
            <a:r>
              <a:rPr lang="en-US" sz="4800" b="1" dirty="0"/>
              <a:t>What is next?</a:t>
            </a:r>
            <a:br>
              <a:rPr lang="en-US" sz="4800" b="1" dirty="0"/>
            </a:br>
            <a:endParaRPr lang="en-US" sz="4800" b="1" dirty="0"/>
          </a:p>
        </p:txBody>
      </p:sp>
      <p:sp>
        <p:nvSpPr>
          <p:cNvPr id="3" name="Content Placeholder 2">
            <a:extLst>
              <a:ext uri="{FF2B5EF4-FFF2-40B4-BE49-F238E27FC236}">
                <a16:creationId xmlns:a16="http://schemas.microsoft.com/office/drawing/2014/main" id="{F3231941-0665-44C7-B7EC-7F00E152BAF7}"/>
              </a:ext>
            </a:extLst>
          </p:cNvPr>
          <p:cNvSpPr>
            <a:spLocks noGrp="1"/>
          </p:cNvSpPr>
          <p:nvPr>
            <p:ph idx="1"/>
          </p:nvPr>
        </p:nvSpPr>
        <p:spPr>
          <a:xfrm>
            <a:off x="298622" y="2087906"/>
            <a:ext cx="11448878" cy="2763494"/>
          </a:xfrm>
        </p:spPr>
        <p:txBody>
          <a:bodyPr>
            <a:noAutofit/>
          </a:bodyPr>
          <a:lstStyle/>
          <a:p>
            <a:pPr marL="0" indent="0" algn="l">
              <a:buNone/>
            </a:pPr>
            <a:r>
              <a:rPr lang="en-US" sz="3200" dirty="0"/>
              <a:t>In the next  lecture, we will discuss ands describe some tools such as the Work Breakdown Structure (WBS),  to aid in the planning process. We also briefly investigate several methods for controlling and monitoring.</a:t>
            </a:r>
          </a:p>
        </p:txBody>
      </p:sp>
      <p:pic>
        <p:nvPicPr>
          <p:cNvPr id="4" name="Picture 3">
            <a:extLst>
              <a:ext uri="{FF2B5EF4-FFF2-40B4-BE49-F238E27FC236}">
                <a16:creationId xmlns:a16="http://schemas.microsoft.com/office/drawing/2014/main" id="{AAC29238-A292-4FEA-A991-8E36B8AFE4A8}"/>
              </a:ext>
            </a:extLst>
          </p:cNvPr>
          <p:cNvPicPr>
            <a:picLocks noChangeAspect="1"/>
          </p:cNvPicPr>
          <p:nvPr/>
        </p:nvPicPr>
        <p:blipFill>
          <a:blip r:embed="rId2"/>
          <a:stretch>
            <a:fillRect/>
          </a:stretch>
        </p:blipFill>
        <p:spPr>
          <a:xfrm>
            <a:off x="10786823" y="15882"/>
            <a:ext cx="1133954" cy="1012024"/>
          </a:xfrm>
          <a:prstGeom prst="rect">
            <a:avLst/>
          </a:prstGeom>
        </p:spPr>
      </p:pic>
      <p:sp>
        <p:nvSpPr>
          <p:cNvPr id="5" name="Footer Placeholder 4">
            <a:extLst>
              <a:ext uri="{FF2B5EF4-FFF2-40B4-BE49-F238E27FC236}">
                <a16:creationId xmlns:a16="http://schemas.microsoft.com/office/drawing/2014/main" id="{17DAA704-C6CE-4F1E-A684-3891593CCA36}"/>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32820873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E931E-45B1-4B27-9EEF-052473C4B358}"/>
              </a:ext>
            </a:extLst>
          </p:cNvPr>
          <p:cNvSpPr>
            <a:spLocks noGrp="1"/>
          </p:cNvSpPr>
          <p:nvPr>
            <p:ph type="title"/>
          </p:nvPr>
        </p:nvSpPr>
        <p:spPr>
          <a:xfrm>
            <a:off x="398362" y="226230"/>
            <a:ext cx="7437699" cy="1229304"/>
          </a:xfrm>
          <a:solidFill>
            <a:schemeClr val="accent5">
              <a:lumMod val="75000"/>
            </a:schemeClr>
          </a:solidFill>
        </p:spPr>
        <p:txBody>
          <a:bodyPr/>
          <a:lstStyle/>
          <a:p>
            <a:r>
              <a:rPr lang="en-GB" b="1" dirty="0"/>
              <a:t>Glossary</a:t>
            </a:r>
            <a:endParaRPr lang="en-US" b="1" dirty="0"/>
          </a:p>
        </p:txBody>
      </p:sp>
      <p:sp>
        <p:nvSpPr>
          <p:cNvPr id="5" name="TextBox 4">
            <a:extLst>
              <a:ext uri="{FF2B5EF4-FFF2-40B4-BE49-F238E27FC236}">
                <a16:creationId xmlns:a16="http://schemas.microsoft.com/office/drawing/2014/main" id="{4D704AC0-EBEA-464A-94CB-8FCDFCC81D89}"/>
              </a:ext>
            </a:extLst>
          </p:cNvPr>
          <p:cNvSpPr txBox="1"/>
          <p:nvPr/>
        </p:nvSpPr>
        <p:spPr>
          <a:xfrm>
            <a:off x="398362" y="1798433"/>
            <a:ext cx="11318150" cy="3785652"/>
          </a:xfrm>
          <a:prstGeom prst="rect">
            <a:avLst/>
          </a:prstGeom>
          <a:noFill/>
        </p:spPr>
        <p:txBody>
          <a:bodyPr wrap="square">
            <a:spAutoFit/>
          </a:bodyPr>
          <a:lstStyle/>
          <a:p>
            <a:pPr marL="342900" indent="-342900">
              <a:buFont typeface="Arial" panose="020B0604020202020204" pitchFamily="34" charset="0"/>
              <a:buChar char="•"/>
            </a:pPr>
            <a:r>
              <a:rPr lang="en-US" sz="2400" b="1" u="sng" dirty="0">
                <a:cs typeface="Times New Roman" panose="02020603050405020304" pitchFamily="18" charset="0"/>
              </a:rPr>
              <a:t>Project charter: </a:t>
            </a:r>
            <a:r>
              <a:rPr lang="en-US" sz="2400" dirty="0">
                <a:cs typeface="Times New Roman" panose="02020603050405020304" pitchFamily="18" charset="0"/>
              </a:rPr>
              <a:t>A formal, typically short document that describes your project in its entirety — including what the objectives are, how it will be carried out, and who the stakeholders are. It is a crucial ingredient in planning out the project because it is used throughout the project lifecycle.</a:t>
            </a:r>
          </a:p>
          <a:p>
            <a:pPr marL="342900" indent="-342900">
              <a:buFont typeface="Arial" panose="020B0604020202020204" pitchFamily="34" charset="0"/>
              <a:buChar char="•"/>
            </a:pPr>
            <a:r>
              <a:rPr lang="en-US" sz="2400" b="1" u="sng" dirty="0">
                <a:cs typeface="Times New Roman" panose="02020603050405020304" pitchFamily="18" charset="0"/>
              </a:rPr>
              <a:t>Planning</a:t>
            </a:r>
            <a:r>
              <a:rPr lang="en-US" sz="2400" dirty="0">
                <a:cs typeface="Times New Roman" panose="02020603050405020304" pitchFamily="18" charset="0"/>
              </a:rPr>
              <a:t> is the </a:t>
            </a:r>
            <a:r>
              <a:rPr lang="en-US" sz="2400" dirty="0">
                <a:cs typeface="Times New Roman" panose="02020603050405020304" pitchFamily="18" charset="0"/>
                <a:hlinkClick r:id="rId2" tooltip="Process">
                  <a:extLst>
                    <a:ext uri="{A12FA001-AC4F-418D-AE19-62706E023703}">
                      <ahyp:hlinkClr xmlns:ahyp="http://schemas.microsoft.com/office/drawing/2018/hyperlinkcolor" val="tx"/>
                    </a:ext>
                  </a:extLst>
                </a:hlinkClick>
              </a:rPr>
              <a:t>process</a:t>
            </a:r>
            <a:r>
              <a:rPr lang="en-US" sz="2400" dirty="0">
                <a:cs typeface="Times New Roman" panose="02020603050405020304" pitchFamily="18" charset="0"/>
              </a:rPr>
              <a:t> of </a:t>
            </a:r>
            <a:r>
              <a:rPr lang="en-US" sz="2400" dirty="0">
                <a:cs typeface="Times New Roman" panose="02020603050405020304" pitchFamily="18" charset="0"/>
                <a:hlinkClick r:id="rId3" tooltip="Thinking">
                  <a:extLst>
                    <a:ext uri="{A12FA001-AC4F-418D-AE19-62706E023703}">
                      <ahyp:hlinkClr xmlns:ahyp="http://schemas.microsoft.com/office/drawing/2018/hyperlinkcolor" val="tx"/>
                    </a:ext>
                  </a:extLst>
                </a:hlinkClick>
              </a:rPr>
              <a:t>thinking</a:t>
            </a:r>
            <a:r>
              <a:rPr lang="en-US" sz="2400" dirty="0">
                <a:cs typeface="Times New Roman" panose="02020603050405020304" pitchFamily="18" charset="0"/>
              </a:rPr>
              <a:t> about the activities required to achieve a desired </a:t>
            </a:r>
            <a:r>
              <a:rPr lang="en-US" sz="2400" dirty="0">
                <a:cs typeface="Times New Roman" panose="02020603050405020304" pitchFamily="18" charset="0"/>
                <a:hlinkClick r:id="rId4" tooltip="Goal">
                  <a:extLst>
                    <a:ext uri="{A12FA001-AC4F-418D-AE19-62706E023703}">
                      <ahyp:hlinkClr xmlns:ahyp="http://schemas.microsoft.com/office/drawing/2018/hyperlinkcolor" val="tx"/>
                    </a:ext>
                  </a:extLst>
                </a:hlinkClick>
              </a:rPr>
              <a:t>goal</a:t>
            </a:r>
            <a:r>
              <a:rPr lang="en-US" sz="2400" dirty="0">
                <a:cs typeface="Times New Roman" panose="02020603050405020304" pitchFamily="18" charset="0"/>
              </a:rPr>
              <a:t>. It is the first and foremost activity to achieve desired results.</a:t>
            </a:r>
          </a:p>
          <a:p>
            <a:pPr marL="342900" indent="-342900">
              <a:buFont typeface="Arial" panose="020B0604020202020204" pitchFamily="34" charset="0"/>
              <a:buChar char="•"/>
            </a:pPr>
            <a:r>
              <a:rPr lang="en-US" sz="2400" b="1" u="sng" dirty="0">
                <a:cs typeface="Times New Roman" panose="02020603050405020304" pitchFamily="18" charset="0"/>
              </a:rPr>
              <a:t>Risk: </a:t>
            </a:r>
            <a:r>
              <a:rPr lang="en-US" sz="2400" dirty="0">
                <a:cs typeface="Times New Roman" panose="02020603050405020304" pitchFamily="18" charset="0"/>
              </a:rPr>
              <a:t> An uncertain event or condition that, if it occurs, has a </a:t>
            </a:r>
            <a:r>
              <a:rPr lang="en-US" sz="2400" b="1" u="sng" dirty="0">
                <a:cs typeface="Times New Roman" panose="02020603050405020304" pitchFamily="18" charset="0"/>
              </a:rPr>
              <a:t>positive or negative </a:t>
            </a:r>
            <a:r>
              <a:rPr lang="en-US" sz="2400" dirty="0">
                <a:cs typeface="Times New Roman" panose="02020603050405020304" pitchFamily="18" charset="0"/>
              </a:rPr>
              <a:t>effect on one or more project objectives.</a:t>
            </a:r>
          </a:p>
          <a:p>
            <a:pPr marL="342900" indent="-342900">
              <a:buFont typeface="Arial" panose="020B0604020202020204" pitchFamily="34" charset="0"/>
              <a:buChar char="•"/>
            </a:pPr>
            <a:r>
              <a:rPr lang="en-US" sz="2400" b="1" u="sng" dirty="0">
                <a:cs typeface="Times New Roman" panose="02020603050405020304" pitchFamily="18" charset="0"/>
              </a:rPr>
              <a:t>C</a:t>
            </a:r>
            <a:r>
              <a:rPr lang="en-US" sz="2400" b="1" u="sng" dirty="0">
                <a:cs typeface="Times New Roman" panose="02020603050405020304" pitchFamily="18" charset="0"/>
                <a:hlinkClick r:id="rId5" tooltip="Change order">
                  <a:extLst>
                    <a:ext uri="{A12FA001-AC4F-418D-AE19-62706E023703}">
                      <ahyp:hlinkClr xmlns:ahyp="http://schemas.microsoft.com/office/drawing/2018/hyperlinkcolor" val="tx"/>
                    </a:ext>
                  </a:extLst>
                </a:hlinkClick>
              </a:rPr>
              <a:t>hange order</a:t>
            </a:r>
            <a:r>
              <a:rPr lang="en-US" sz="2400" b="1" u="sng" dirty="0">
                <a:cs typeface="Times New Roman" panose="02020603050405020304" pitchFamily="18" charset="0"/>
              </a:rPr>
              <a:t>: </a:t>
            </a:r>
            <a:r>
              <a:rPr lang="en-US" sz="2400" dirty="0">
                <a:cs typeface="Times New Roman" panose="02020603050405020304" pitchFamily="18" charset="0"/>
              </a:rPr>
              <a:t>is </a:t>
            </a:r>
            <a:r>
              <a:rPr lang="en-US" sz="2400" dirty="0">
                <a:cs typeface="Times New Roman" panose="02020603050405020304" pitchFamily="18" charset="0"/>
                <a:hlinkClick r:id="rId6" tooltip="Works">
                  <a:extLst>
                    <a:ext uri="{A12FA001-AC4F-418D-AE19-62706E023703}">
                      <ahyp:hlinkClr xmlns:ahyp="http://schemas.microsoft.com/office/drawing/2018/hyperlinkcolor" val="tx"/>
                    </a:ext>
                  </a:extLst>
                </a:hlinkClick>
              </a:rPr>
              <a:t>work</a:t>
            </a:r>
            <a:r>
              <a:rPr lang="en-US" sz="2400" dirty="0">
                <a:cs typeface="Times New Roman" panose="02020603050405020304" pitchFamily="18" charset="0"/>
              </a:rPr>
              <a:t> that is added to or deleted from the original </a:t>
            </a:r>
            <a:r>
              <a:rPr lang="en-US" sz="2400" dirty="0">
                <a:cs typeface="Times New Roman" panose="02020603050405020304" pitchFamily="18" charset="0"/>
                <a:hlinkClick r:id="rId7" tooltip="Scope of work">
                  <a:extLst>
                    <a:ext uri="{A12FA001-AC4F-418D-AE19-62706E023703}">
                      <ahyp:hlinkClr xmlns:ahyp="http://schemas.microsoft.com/office/drawing/2018/hyperlinkcolor" val="tx"/>
                    </a:ext>
                  </a:extLst>
                </a:hlinkClick>
              </a:rPr>
              <a:t>scope of work</a:t>
            </a:r>
            <a:r>
              <a:rPr lang="en-US" sz="2400" dirty="0">
                <a:cs typeface="Times New Roman" panose="02020603050405020304" pitchFamily="18" charset="0"/>
              </a:rPr>
              <a:t> of a </a:t>
            </a:r>
            <a:r>
              <a:rPr lang="en-US" sz="2400" dirty="0">
                <a:cs typeface="Times New Roman" panose="02020603050405020304" pitchFamily="18" charset="0"/>
                <a:hlinkClick r:id="rId8" tooltip="Contract">
                  <a:extLst>
                    <a:ext uri="{A12FA001-AC4F-418D-AE19-62706E023703}">
                      <ahyp:hlinkClr xmlns:ahyp="http://schemas.microsoft.com/office/drawing/2018/hyperlinkcolor" val="tx"/>
                    </a:ext>
                  </a:extLst>
                </a:hlinkClick>
              </a:rPr>
              <a:t>contract</a:t>
            </a:r>
            <a:r>
              <a:rPr lang="en-US" sz="2400" dirty="0">
                <a:cs typeface="Times New Roman" panose="02020603050405020304" pitchFamily="18" charset="0"/>
              </a:rPr>
              <a:t>, which alters the original </a:t>
            </a:r>
            <a:r>
              <a:rPr lang="en-US" sz="2400" dirty="0">
                <a:cs typeface="Times New Roman" panose="02020603050405020304" pitchFamily="18" charset="0"/>
                <a:hlinkClick r:id="rId8" tooltip="Contract">
                  <a:extLst>
                    <a:ext uri="{A12FA001-AC4F-418D-AE19-62706E023703}">
                      <ahyp:hlinkClr xmlns:ahyp="http://schemas.microsoft.com/office/drawing/2018/hyperlinkcolor" val="tx"/>
                    </a:ext>
                  </a:extLst>
                </a:hlinkClick>
              </a:rPr>
              <a:t>contract</a:t>
            </a:r>
            <a:r>
              <a:rPr lang="en-US" sz="2400" dirty="0">
                <a:cs typeface="Times New Roman" panose="02020603050405020304" pitchFamily="18" charset="0"/>
              </a:rPr>
              <a:t> amount and/or </a:t>
            </a:r>
            <a:r>
              <a:rPr lang="en-US" sz="2400" dirty="0">
                <a:cs typeface="Times New Roman" panose="02020603050405020304" pitchFamily="18" charset="0"/>
                <a:hlinkClick r:id="rId9" tooltip="Completion date">
                  <a:extLst>
                    <a:ext uri="{A12FA001-AC4F-418D-AE19-62706E023703}">
                      <ahyp:hlinkClr xmlns:ahyp="http://schemas.microsoft.com/office/drawing/2018/hyperlinkcolor" val="tx"/>
                    </a:ext>
                  </a:extLst>
                </a:hlinkClick>
              </a:rPr>
              <a:t>completion date</a:t>
            </a:r>
            <a:r>
              <a:rPr lang="en-US" sz="2400" dirty="0">
                <a:cs typeface="Times New Roman" panose="02020603050405020304" pitchFamily="18" charset="0"/>
              </a:rPr>
              <a:t>.</a:t>
            </a:r>
          </a:p>
        </p:txBody>
      </p:sp>
      <p:pic>
        <p:nvPicPr>
          <p:cNvPr id="6" name="Picture 5">
            <a:extLst>
              <a:ext uri="{FF2B5EF4-FFF2-40B4-BE49-F238E27FC236}">
                <a16:creationId xmlns:a16="http://schemas.microsoft.com/office/drawing/2014/main" id="{5599EA61-10DE-4258-A9DE-1F815A3332A3}"/>
              </a:ext>
            </a:extLst>
          </p:cNvPr>
          <p:cNvPicPr>
            <a:picLocks noChangeAspect="1"/>
          </p:cNvPicPr>
          <p:nvPr/>
        </p:nvPicPr>
        <p:blipFill>
          <a:blip r:embed="rId10"/>
          <a:stretch>
            <a:fillRect/>
          </a:stretch>
        </p:blipFill>
        <p:spPr>
          <a:xfrm>
            <a:off x="10815604" y="87191"/>
            <a:ext cx="1140051" cy="1012024"/>
          </a:xfrm>
          <a:prstGeom prst="rect">
            <a:avLst/>
          </a:prstGeom>
        </p:spPr>
      </p:pic>
      <p:sp>
        <p:nvSpPr>
          <p:cNvPr id="7" name="Footer Placeholder 6">
            <a:extLst>
              <a:ext uri="{FF2B5EF4-FFF2-40B4-BE49-F238E27FC236}">
                <a16:creationId xmlns:a16="http://schemas.microsoft.com/office/drawing/2014/main" id="{260199D9-9EF5-4089-BAFB-3DFD40B88355}"/>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31439578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D624C-E398-41AB-827D-F44E3793DFDB}"/>
              </a:ext>
            </a:extLst>
          </p:cNvPr>
          <p:cNvSpPr>
            <a:spLocks noGrp="1"/>
          </p:cNvSpPr>
          <p:nvPr>
            <p:ph type="title"/>
          </p:nvPr>
        </p:nvSpPr>
        <p:spPr>
          <a:xfrm>
            <a:off x="838200" y="365125"/>
            <a:ext cx="6810632" cy="1325563"/>
          </a:xfrm>
          <a:solidFill>
            <a:schemeClr val="accent5">
              <a:lumMod val="75000"/>
            </a:schemeClr>
          </a:solidFill>
        </p:spPr>
        <p:txBody>
          <a:bodyPr/>
          <a:lstStyle/>
          <a:p>
            <a:r>
              <a:rPr lang="en-US" dirty="0"/>
              <a:t>Discussion Questions</a:t>
            </a:r>
          </a:p>
        </p:txBody>
      </p:sp>
      <p:sp>
        <p:nvSpPr>
          <p:cNvPr id="3" name="Content Placeholder 2">
            <a:extLst>
              <a:ext uri="{FF2B5EF4-FFF2-40B4-BE49-F238E27FC236}">
                <a16:creationId xmlns:a16="http://schemas.microsoft.com/office/drawing/2014/main" id="{B6EAD417-C0AB-42B4-B24B-9214E5BAEA17}"/>
              </a:ext>
            </a:extLst>
          </p:cNvPr>
          <p:cNvSpPr>
            <a:spLocks noGrp="1"/>
          </p:cNvSpPr>
          <p:nvPr>
            <p:ph idx="1"/>
          </p:nvPr>
        </p:nvSpPr>
        <p:spPr/>
        <p:txBody>
          <a:bodyPr/>
          <a:lstStyle/>
          <a:p>
            <a:pPr>
              <a:buFont typeface="Wingdings" panose="05000000000000000000" pitchFamily="2" charset="2"/>
              <a:buChar char="Ø"/>
            </a:pPr>
            <a:r>
              <a:rPr lang="en-US" dirty="0"/>
              <a:t> Why is project planning so important?</a:t>
            </a:r>
          </a:p>
          <a:p>
            <a:pPr algn="l">
              <a:buFont typeface="Wingdings" panose="05000000000000000000" pitchFamily="2" charset="2"/>
              <a:buChar char="Ø"/>
            </a:pPr>
            <a:r>
              <a:rPr lang="en-US" dirty="0"/>
              <a:t> What percentage of the total project effort do you think should be devoted to planning? Why?</a:t>
            </a:r>
          </a:p>
          <a:p>
            <a:pPr algn="l">
              <a:buFont typeface="Wingdings" panose="05000000000000000000" pitchFamily="2" charset="2"/>
              <a:buChar char="Ø"/>
            </a:pPr>
            <a:r>
              <a:rPr lang="en-US" dirty="0"/>
              <a:t> What are the pros and cons concerning the early participation of the various functional areas in the project plan?</a:t>
            </a:r>
          </a:p>
        </p:txBody>
      </p:sp>
      <p:pic>
        <p:nvPicPr>
          <p:cNvPr id="4" name="Picture 3">
            <a:extLst>
              <a:ext uri="{FF2B5EF4-FFF2-40B4-BE49-F238E27FC236}">
                <a16:creationId xmlns:a16="http://schemas.microsoft.com/office/drawing/2014/main" id="{57FC7F96-3F42-4139-B119-59E2D1AB5FDB}"/>
              </a:ext>
            </a:extLst>
          </p:cNvPr>
          <p:cNvPicPr>
            <a:picLocks noChangeAspect="1"/>
          </p:cNvPicPr>
          <p:nvPr/>
        </p:nvPicPr>
        <p:blipFill>
          <a:blip r:embed="rId2"/>
          <a:stretch>
            <a:fillRect/>
          </a:stretch>
        </p:blipFill>
        <p:spPr>
          <a:xfrm>
            <a:off x="11058046" y="15882"/>
            <a:ext cx="1133954" cy="1012024"/>
          </a:xfrm>
          <a:prstGeom prst="rect">
            <a:avLst/>
          </a:prstGeom>
        </p:spPr>
      </p:pic>
      <p:sp>
        <p:nvSpPr>
          <p:cNvPr id="5" name="Footer Placeholder 4">
            <a:extLst>
              <a:ext uri="{FF2B5EF4-FFF2-40B4-BE49-F238E27FC236}">
                <a16:creationId xmlns:a16="http://schemas.microsoft.com/office/drawing/2014/main" id="{68B6A758-49EE-4C70-8158-317ACD400942}"/>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162693389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47414-3928-4464-BC94-171D9B17E72D}"/>
              </a:ext>
            </a:extLst>
          </p:cNvPr>
          <p:cNvSpPr>
            <a:spLocks noGrp="1"/>
          </p:cNvSpPr>
          <p:nvPr>
            <p:ph type="title"/>
          </p:nvPr>
        </p:nvSpPr>
        <p:spPr>
          <a:xfrm>
            <a:off x="467498" y="365125"/>
            <a:ext cx="3559956" cy="1325563"/>
          </a:xfrm>
          <a:solidFill>
            <a:schemeClr val="accent5">
              <a:lumMod val="75000"/>
            </a:schemeClr>
          </a:solidFill>
        </p:spPr>
        <p:txBody>
          <a:bodyPr/>
          <a:lstStyle/>
          <a:p>
            <a:r>
              <a:rPr lang="en-US" dirty="0"/>
              <a:t>Resources</a:t>
            </a:r>
          </a:p>
        </p:txBody>
      </p:sp>
      <p:pic>
        <p:nvPicPr>
          <p:cNvPr id="6" name="Content Placeholder 5">
            <a:extLst>
              <a:ext uri="{FF2B5EF4-FFF2-40B4-BE49-F238E27FC236}">
                <a16:creationId xmlns:a16="http://schemas.microsoft.com/office/drawing/2014/main" id="{EC3A081B-8F9D-45F7-963E-80567EAA021E}"/>
              </a:ext>
            </a:extLst>
          </p:cNvPr>
          <p:cNvPicPr>
            <a:picLocks noGrp="1" noChangeAspect="1"/>
          </p:cNvPicPr>
          <p:nvPr>
            <p:ph idx="1"/>
          </p:nvPr>
        </p:nvPicPr>
        <p:blipFill>
          <a:blip r:embed="rId2"/>
          <a:stretch>
            <a:fillRect/>
          </a:stretch>
        </p:blipFill>
        <p:spPr>
          <a:xfrm>
            <a:off x="7793845" y="1690688"/>
            <a:ext cx="3601144" cy="4351338"/>
          </a:xfrm>
        </p:spPr>
      </p:pic>
      <p:pic>
        <p:nvPicPr>
          <p:cNvPr id="4" name="Picture 3">
            <a:extLst>
              <a:ext uri="{FF2B5EF4-FFF2-40B4-BE49-F238E27FC236}">
                <a16:creationId xmlns:a16="http://schemas.microsoft.com/office/drawing/2014/main" id="{B9D8DA1C-D48E-4E4B-B18B-3DCF79370115}"/>
              </a:ext>
            </a:extLst>
          </p:cNvPr>
          <p:cNvPicPr>
            <a:picLocks noChangeAspect="1"/>
          </p:cNvPicPr>
          <p:nvPr/>
        </p:nvPicPr>
        <p:blipFill>
          <a:blip r:embed="rId3"/>
          <a:stretch>
            <a:fillRect/>
          </a:stretch>
        </p:blipFill>
        <p:spPr>
          <a:xfrm>
            <a:off x="11058046" y="15882"/>
            <a:ext cx="1133954" cy="1012024"/>
          </a:xfrm>
          <a:prstGeom prst="rect">
            <a:avLst/>
          </a:prstGeom>
        </p:spPr>
      </p:pic>
      <p:pic>
        <p:nvPicPr>
          <p:cNvPr id="8" name="Picture 7">
            <a:extLst>
              <a:ext uri="{FF2B5EF4-FFF2-40B4-BE49-F238E27FC236}">
                <a16:creationId xmlns:a16="http://schemas.microsoft.com/office/drawing/2014/main" id="{A47554B2-68D5-417F-83BE-1693DDA6F722}"/>
              </a:ext>
            </a:extLst>
          </p:cNvPr>
          <p:cNvPicPr>
            <a:picLocks noChangeAspect="1"/>
          </p:cNvPicPr>
          <p:nvPr/>
        </p:nvPicPr>
        <p:blipFill>
          <a:blip r:embed="rId4"/>
          <a:stretch>
            <a:fillRect/>
          </a:stretch>
        </p:blipFill>
        <p:spPr>
          <a:xfrm>
            <a:off x="3864148" y="1690688"/>
            <a:ext cx="3416313" cy="4351338"/>
          </a:xfrm>
          <a:prstGeom prst="rect">
            <a:avLst/>
          </a:prstGeom>
        </p:spPr>
      </p:pic>
      <p:sp>
        <p:nvSpPr>
          <p:cNvPr id="3" name="Footer Placeholder 2">
            <a:extLst>
              <a:ext uri="{FF2B5EF4-FFF2-40B4-BE49-F238E27FC236}">
                <a16:creationId xmlns:a16="http://schemas.microsoft.com/office/drawing/2014/main" id="{49DC4BD6-89DC-464B-B9A0-01FFD336DF03}"/>
              </a:ext>
            </a:extLst>
          </p:cNvPr>
          <p:cNvSpPr>
            <a:spLocks noGrp="1"/>
          </p:cNvSpPr>
          <p:nvPr>
            <p:ph type="ftr" sz="quarter" idx="11"/>
          </p:nvPr>
        </p:nvSpPr>
        <p:spPr/>
        <p:txBody>
          <a:bodyPr/>
          <a:lstStyle/>
          <a:p>
            <a:r>
              <a:rPr lang="en-US" b="1">
                <a:solidFill>
                  <a:srgbClr val="53728A"/>
                </a:solidFill>
              </a:rPr>
              <a:t>Business Champions School - Eng. Amaal Aburumman</a:t>
            </a:r>
            <a:endParaRPr lang="en-US" sz="1200" b="1" dirty="0">
              <a:solidFill>
                <a:srgbClr val="53728A"/>
              </a:solidFill>
            </a:endParaRPr>
          </a:p>
        </p:txBody>
      </p:sp>
    </p:spTree>
    <p:extLst>
      <p:ext uri="{BB962C8B-B14F-4D97-AF65-F5344CB8AC3E}">
        <p14:creationId xmlns:p14="http://schemas.microsoft.com/office/powerpoint/2010/main" val="422451760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21" name="Rectangle 20">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7" name="Picture 6">
            <a:extLst>
              <a:ext uri="{FF2B5EF4-FFF2-40B4-BE49-F238E27FC236}">
                <a16:creationId xmlns:a16="http://schemas.microsoft.com/office/drawing/2014/main" id="{CDBF7823-C344-49E0-B8AC-A710EDD310AC}"/>
              </a:ext>
            </a:extLst>
          </p:cNvPr>
          <p:cNvPicPr>
            <a:picLocks noChangeAspect="1"/>
          </p:cNvPicPr>
          <p:nvPr/>
        </p:nvPicPr>
        <p:blipFill rotWithShape="1">
          <a:blip r:embed="rId2"/>
          <a:srcRect r="1" b="521"/>
          <a:stretch/>
        </p:blipFill>
        <p:spPr>
          <a:xfrm rot="43080000">
            <a:off x="1137837" y="1003258"/>
            <a:ext cx="9916327" cy="4764396"/>
          </a:xfrm>
          <a:prstGeom prst="rect">
            <a:avLst/>
          </a:prstGeom>
        </p:spPr>
      </p:pic>
      <p:sp>
        <p:nvSpPr>
          <p:cNvPr id="8" name="Footer Placeholder 7">
            <a:extLst>
              <a:ext uri="{FF2B5EF4-FFF2-40B4-BE49-F238E27FC236}">
                <a16:creationId xmlns:a16="http://schemas.microsoft.com/office/drawing/2014/main" id="{4157A930-4562-4EFC-B5A0-9BDD71C29461}"/>
              </a:ext>
            </a:extLst>
          </p:cNvPr>
          <p:cNvSpPr>
            <a:spLocks noGrp="1"/>
          </p:cNvSpPr>
          <p:nvPr>
            <p:ph type="ftr" sz="quarter" idx="11"/>
          </p:nvPr>
        </p:nvSpPr>
        <p:spPr>
          <a:xfrm>
            <a:off x="4038600" y="6356350"/>
            <a:ext cx="4114800" cy="365125"/>
          </a:xfrm>
        </p:spPr>
        <p:txBody>
          <a:bodyPr vert="horz" lIns="91440" tIns="45720" rIns="91440" bIns="45720" rtlCol="0" anchor="ctr">
            <a:normAutofit/>
          </a:bodyPr>
          <a:lstStyle/>
          <a:p>
            <a:pPr>
              <a:spcAft>
                <a:spcPts val="600"/>
              </a:spcAft>
            </a:pPr>
            <a:r>
              <a:rPr lang="en-US" b="1" kern="1200">
                <a:solidFill>
                  <a:schemeClr val="tx1">
                    <a:tint val="75000"/>
                  </a:schemeClr>
                </a:solidFill>
                <a:latin typeface="+mn-lt"/>
                <a:ea typeface="+mn-ea"/>
                <a:cs typeface="+mn-cs"/>
              </a:rPr>
              <a:t>Business Champions School - Eng. Amaal Aburumman</a:t>
            </a:r>
          </a:p>
        </p:txBody>
      </p:sp>
      <p:pic>
        <p:nvPicPr>
          <p:cNvPr id="4" name="Picture 3">
            <a:extLst>
              <a:ext uri="{FF2B5EF4-FFF2-40B4-BE49-F238E27FC236}">
                <a16:creationId xmlns:a16="http://schemas.microsoft.com/office/drawing/2014/main" id="{C169ECA4-8E18-40A0-95EB-27219F7F19B4}"/>
              </a:ext>
            </a:extLst>
          </p:cNvPr>
          <p:cNvPicPr>
            <a:picLocks noChangeAspect="1"/>
          </p:cNvPicPr>
          <p:nvPr/>
        </p:nvPicPr>
        <p:blipFill>
          <a:blip r:embed="rId3"/>
          <a:stretch>
            <a:fillRect/>
          </a:stretch>
        </p:blipFill>
        <p:spPr>
          <a:xfrm>
            <a:off x="10958384" y="0"/>
            <a:ext cx="1133954" cy="1012024"/>
          </a:xfrm>
          <a:prstGeom prst="rect">
            <a:avLst/>
          </a:prstGeom>
        </p:spPr>
      </p:pic>
    </p:spTree>
    <p:extLst>
      <p:ext uri="{BB962C8B-B14F-4D97-AF65-F5344CB8AC3E}">
        <p14:creationId xmlns:p14="http://schemas.microsoft.com/office/powerpoint/2010/main" val="322790362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6.5|2.2|2.8|4.4|9.3|12|8.8"/>
</p:tagLst>
</file>

<file path=ppt/tags/tag2.xml><?xml version="1.0" encoding="utf-8"?>
<p:tagLst xmlns:a="http://schemas.openxmlformats.org/drawingml/2006/main" xmlns:r="http://schemas.openxmlformats.org/officeDocument/2006/relationships" xmlns:p="http://schemas.openxmlformats.org/presentationml/2006/main">
  <p:tag name="TIMING" val="|4.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3513</TotalTime>
  <Words>5289</Words>
  <Application>Microsoft Office PowerPoint</Application>
  <PresentationFormat>Widescreen</PresentationFormat>
  <Paragraphs>440</Paragraphs>
  <Slides>49</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49</vt:i4>
      </vt:variant>
    </vt:vector>
  </HeadingPairs>
  <TitlesOfParts>
    <vt:vector size="61" baseType="lpstr">
      <vt:lpstr>Arial</vt:lpstr>
      <vt:lpstr>Berlin Sans FB Demi</vt:lpstr>
      <vt:lpstr>Calibri</vt:lpstr>
      <vt:lpstr>Calibri Light</vt:lpstr>
      <vt:lpstr>Corbel</vt:lpstr>
      <vt:lpstr>Galliard-Bold</vt:lpstr>
      <vt:lpstr>Impact</vt:lpstr>
      <vt:lpstr>Open Sans</vt:lpstr>
      <vt:lpstr>Times New Roman</vt:lpstr>
      <vt:lpstr>Wingdings</vt:lpstr>
      <vt:lpstr>Office Theme</vt:lpstr>
      <vt:lpstr>1_Office Theme</vt:lpstr>
      <vt:lpstr> PMG 506 Advanced Project Management LECTURE 6</vt:lpstr>
      <vt:lpstr>PowerPoint Presentation</vt:lpstr>
      <vt:lpstr>Learning Outcomes</vt:lpstr>
      <vt:lpstr>Plan the work… …work the plan</vt:lpstr>
      <vt:lpstr>PowerPoint Presentation</vt:lpstr>
      <vt:lpstr>PowerPoint Presentation</vt:lpstr>
      <vt:lpstr>Why Project Planning? </vt:lpstr>
      <vt:lpstr>INITIAL PROJECT COORDINATION AND THE PROJECT PLAN</vt:lpstr>
      <vt:lpstr>The project launch meeting  1.Scope &amp; objectives:</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Project Charter Elements </vt:lpstr>
      <vt:lpstr>Project Charter Elements</vt:lpstr>
      <vt:lpstr>Project Charter Elements</vt:lpstr>
      <vt:lpstr>Project Charter Elements</vt:lpstr>
      <vt:lpstr>PowerPoint Presentation</vt:lpstr>
      <vt:lpstr> </vt:lpstr>
      <vt:lpstr>Learning Summary and Evaluation 1</vt:lpstr>
      <vt:lpstr>PowerPoint Presentation</vt:lpstr>
      <vt:lpstr>Learning Check</vt:lpstr>
      <vt:lpstr>Project Planning in Action Example: </vt:lpstr>
      <vt:lpstr>PowerPoint Presentation</vt:lpstr>
      <vt:lpstr>PowerPoint Presentation</vt:lpstr>
      <vt:lpstr>Tips for writing a Project Management Charter</vt:lpstr>
      <vt:lpstr>PowerPoint Presentation</vt:lpstr>
      <vt:lpstr>PowerPoint Presentation</vt:lpstr>
      <vt:lpstr>PowerPoint Presentation</vt:lpstr>
      <vt:lpstr>Change order</vt:lpstr>
      <vt:lpstr>Project Charter example 1 </vt:lpstr>
      <vt:lpstr>PowerPoint Presentation</vt:lpstr>
      <vt:lpstr>PowerPoint Presentation</vt:lpstr>
      <vt:lpstr>PowerPoint Presentation</vt:lpstr>
      <vt:lpstr>PowerPoint Presentation</vt:lpstr>
      <vt:lpstr>PowerPoint Presentation</vt:lpstr>
      <vt:lpstr> Learning Check</vt:lpstr>
      <vt:lpstr>Summary </vt:lpstr>
      <vt:lpstr>PowerPoint Presentation</vt:lpstr>
      <vt:lpstr>What is next? </vt:lpstr>
      <vt:lpstr>Glossary</vt:lpstr>
      <vt:lpstr>Discussion Questions</vt:lpstr>
      <vt:lpstr>Resources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Amal Aburumman</cp:lastModifiedBy>
  <cp:revision>174</cp:revision>
  <dcterms:created xsi:type="dcterms:W3CDTF">2020-10-15T07:04:09Z</dcterms:created>
  <dcterms:modified xsi:type="dcterms:W3CDTF">2021-02-28T17:15:55Z</dcterms:modified>
</cp:coreProperties>
</file>