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notesSlides/notesSlide1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494" r:id="rId3"/>
    <p:sldId id="302" r:id="rId4"/>
    <p:sldId id="502" r:id="rId5"/>
    <p:sldId id="501" r:id="rId6"/>
    <p:sldId id="303" r:id="rId7"/>
    <p:sldId id="260" r:id="rId8"/>
    <p:sldId id="258" r:id="rId9"/>
    <p:sldId id="263" r:id="rId10"/>
    <p:sldId id="262" r:id="rId11"/>
    <p:sldId id="298" r:id="rId12"/>
    <p:sldId id="271" r:id="rId13"/>
    <p:sldId id="278" r:id="rId14"/>
    <p:sldId id="279" r:id="rId15"/>
    <p:sldId id="280" r:id="rId16"/>
    <p:sldId id="281" r:id="rId17"/>
    <p:sldId id="305" r:id="rId18"/>
    <p:sldId id="283" r:id="rId19"/>
    <p:sldId id="285" r:id="rId20"/>
    <p:sldId id="290" r:id="rId21"/>
    <p:sldId id="287" r:id="rId22"/>
    <p:sldId id="296" r:id="rId23"/>
    <p:sldId id="297" r:id="rId24"/>
    <p:sldId id="304" r:id="rId25"/>
    <p:sldId id="306" r:id="rId26"/>
    <p:sldId id="316" r:id="rId27"/>
    <p:sldId id="498" r:id="rId28"/>
    <p:sldId id="499" r:id="rId29"/>
    <p:sldId id="307" r:id="rId30"/>
    <p:sldId id="500" r:id="rId31"/>
    <p:sldId id="308" r:id="rId32"/>
    <p:sldId id="310" r:id="rId33"/>
    <p:sldId id="317" r:id="rId34"/>
    <p:sldId id="322" r:id="rId35"/>
    <p:sldId id="311" r:id="rId36"/>
    <p:sldId id="321" r:id="rId37"/>
    <p:sldId id="325" r:id="rId38"/>
    <p:sldId id="326" r:id="rId39"/>
    <p:sldId id="324" r:id="rId40"/>
    <p:sldId id="323" r:id="rId41"/>
    <p:sldId id="31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302"/>
            <p14:sldId id="502"/>
            <p14:sldId id="501"/>
            <p14:sldId id="303"/>
            <p14:sldId id="260"/>
            <p14:sldId id="258"/>
            <p14:sldId id="263"/>
            <p14:sldId id="262"/>
            <p14:sldId id="298"/>
            <p14:sldId id="271"/>
            <p14:sldId id="278"/>
            <p14:sldId id="279"/>
            <p14:sldId id="280"/>
            <p14:sldId id="281"/>
            <p14:sldId id="305"/>
            <p14:sldId id="283"/>
            <p14:sldId id="285"/>
            <p14:sldId id="290"/>
            <p14:sldId id="287"/>
            <p14:sldId id="296"/>
            <p14:sldId id="297"/>
            <p14:sldId id="304"/>
            <p14:sldId id="306"/>
            <p14:sldId id="316"/>
            <p14:sldId id="498"/>
            <p14:sldId id="499"/>
            <p14:sldId id="307"/>
            <p14:sldId id="500"/>
            <p14:sldId id="308"/>
            <p14:sldId id="310"/>
            <p14:sldId id="317"/>
            <p14:sldId id="322"/>
            <p14:sldId id="311"/>
            <p14:sldId id="321"/>
            <p14:sldId id="325"/>
            <p14:sldId id="326"/>
            <p14:sldId id="324"/>
            <p14:sldId id="323"/>
            <p14:sldId id="3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81B40743-2CA1-9F7A-202B-D77BB382003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7A198E6-A055-441B-99E2-C382A5B1685C}" type="slidenum">
              <a:rPr lang="en-US" altLang="en-US">
                <a:latin typeface="Tahoma" panose="020B0604030504040204" pitchFamily="34" charset="0"/>
              </a:rPr>
              <a:pPr/>
              <a:t>3</a:t>
            </a:fld>
            <a:endParaRPr lang="en-US" altLang="en-US">
              <a:latin typeface="Tahoma" panose="020B0604030504040204" pitchFamily="34" charset="0"/>
            </a:endParaRPr>
          </a:p>
        </p:txBody>
      </p:sp>
      <p:sp>
        <p:nvSpPr>
          <p:cNvPr id="26627" name="Rectangle 2">
            <a:extLst>
              <a:ext uri="{FF2B5EF4-FFF2-40B4-BE49-F238E27FC236}">
                <a16:creationId xmlns:a16="http://schemas.microsoft.com/office/drawing/2014/main" id="{3666B90C-D1B8-ACC6-A8D4-44B8B6274A8F}"/>
              </a:ext>
            </a:extLst>
          </p:cNvPr>
          <p:cNvSpPr>
            <a:spLocks noRot="1" noChangeArrowheads="1" noTextEdit="1"/>
          </p:cNvSpPr>
          <p:nvPr>
            <p:ph type="sldImg"/>
          </p:nvPr>
        </p:nvSpPr>
        <p:spPr>
          <a:ln cap="flat"/>
        </p:spPr>
      </p:sp>
      <p:sp>
        <p:nvSpPr>
          <p:cNvPr id="26628" name="Rectangle 3">
            <a:extLst>
              <a:ext uri="{FF2B5EF4-FFF2-40B4-BE49-F238E27FC236}">
                <a16:creationId xmlns:a16="http://schemas.microsoft.com/office/drawing/2014/main" id="{DDF44756-DECA-1F9E-37F4-9EEE83DDBFD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0D061742-CF27-0981-B626-7C7FDFA1E3D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1B3CC07-D0BC-495E-97EE-596AEEA369CB}" type="slidenum">
              <a:rPr lang="en-US" altLang="en-US">
                <a:latin typeface="Tahoma" panose="020B0604030504040204" pitchFamily="34" charset="0"/>
              </a:rPr>
              <a:pPr/>
              <a:t>6</a:t>
            </a:fld>
            <a:endParaRPr lang="en-US" altLang="en-US">
              <a:latin typeface="Tahoma" panose="020B0604030504040204" pitchFamily="34" charset="0"/>
            </a:endParaRPr>
          </a:p>
        </p:txBody>
      </p:sp>
      <p:sp>
        <p:nvSpPr>
          <p:cNvPr id="27651" name="Rectangle 2">
            <a:extLst>
              <a:ext uri="{FF2B5EF4-FFF2-40B4-BE49-F238E27FC236}">
                <a16:creationId xmlns:a16="http://schemas.microsoft.com/office/drawing/2014/main" id="{543DB73B-AD72-CE03-9C37-C84EF47D9FEF}"/>
              </a:ext>
            </a:extLst>
          </p:cNvPr>
          <p:cNvSpPr>
            <a:spLocks noRot="1" noChangeArrowheads="1" noTextEdit="1"/>
          </p:cNvSpPr>
          <p:nvPr>
            <p:ph type="sldImg"/>
          </p:nvPr>
        </p:nvSpPr>
        <p:spPr>
          <a:ln cap="flat"/>
        </p:spPr>
      </p:sp>
      <p:sp>
        <p:nvSpPr>
          <p:cNvPr id="27652" name="Rectangle 3">
            <a:extLst>
              <a:ext uri="{FF2B5EF4-FFF2-40B4-BE49-F238E27FC236}">
                <a16:creationId xmlns:a16="http://schemas.microsoft.com/office/drawing/2014/main" id="{1C38EDD3-1927-5070-176A-07FCE1DA980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418D8F3D-E7B3-C6C9-F897-AE0DFC460F5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7672853-0532-45C9-AC79-7704819AC275}" type="slidenum">
              <a:rPr lang="en-US" altLang="en-US">
                <a:latin typeface="Tahoma" panose="020B0604030504040204" pitchFamily="34" charset="0"/>
              </a:rPr>
              <a:pPr/>
              <a:t>7</a:t>
            </a:fld>
            <a:endParaRPr lang="en-US" altLang="en-US">
              <a:latin typeface="Tahoma" panose="020B0604030504040204" pitchFamily="34" charset="0"/>
            </a:endParaRPr>
          </a:p>
        </p:txBody>
      </p:sp>
      <p:sp>
        <p:nvSpPr>
          <p:cNvPr id="28675" name="Rectangle 2">
            <a:extLst>
              <a:ext uri="{FF2B5EF4-FFF2-40B4-BE49-F238E27FC236}">
                <a16:creationId xmlns:a16="http://schemas.microsoft.com/office/drawing/2014/main" id="{FE895928-B256-14DA-BA44-5E7A57087B10}"/>
              </a:ext>
            </a:extLst>
          </p:cNvPr>
          <p:cNvSpPr>
            <a:spLocks noRot="1" noChangeArrowheads="1" noTextEdit="1"/>
          </p:cNvSpPr>
          <p:nvPr>
            <p:ph type="sldImg"/>
          </p:nvPr>
        </p:nvSpPr>
        <p:spPr>
          <a:ln cap="flat"/>
        </p:spPr>
      </p:sp>
      <p:sp>
        <p:nvSpPr>
          <p:cNvPr id="28676" name="Rectangle 3">
            <a:extLst>
              <a:ext uri="{FF2B5EF4-FFF2-40B4-BE49-F238E27FC236}">
                <a16:creationId xmlns:a16="http://schemas.microsoft.com/office/drawing/2014/main" id="{A0C2E97B-C269-EA65-8B09-6210B30E57B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96E16D16-1D9B-37A9-6FCB-C7512B4A2C4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38CD63D-15CE-48C9-AADF-903563BDE162}" type="slidenum">
              <a:rPr lang="en-US" altLang="en-US">
                <a:latin typeface="Tahoma" panose="020B0604030504040204" pitchFamily="34" charset="0"/>
              </a:rPr>
              <a:pPr/>
              <a:t>8</a:t>
            </a:fld>
            <a:endParaRPr lang="en-US" altLang="en-US">
              <a:latin typeface="Tahoma" panose="020B0604030504040204" pitchFamily="34" charset="0"/>
            </a:endParaRPr>
          </a:p>
        </p:txBody>
      </p:sp>
      <p:sp>
        <p:nvSpPr>
          <p:cNvPr id="29699" name="Rectangle 2">
            <a:extLst>
              <a:ext uri="{FF2B5EF4-FFF2-40B4-BE49-F238E27FC236}">
                <a16:creationId xmlns:a16="http://schemas.microsoft.com/office/drawing/2014/main" id="{0BA5EC04-90C5-2FD2-D80A-DBB4428975F6}"/>
              </a:ext>
            </a:extLst>
          </p:cNvPr>
          <p:cNvSpPr>
            <a:spLocks noRot="1" noChangeArrowheads="1" noTextEdit="1"/>
          </p:cNvSpPr>
          <p:nvPr>
            <p:ph type="sldImg"/>
          </p:nvPr>
        </p:nvSpPr>
        <p:spPr>
          <a:ln cap="flat"/>
        </p:spPr>
      </p:sp>
      <p:sp>
        <p:nvSpPr>
          <p:cNvPr id="29700" name="Rectangle 3">
            <a:extLst>
              <a:ext uri="{FF2B5EF4-FFF2-40B4-BE49-F238E27FC236}">
                <a16:creationId xmlns:a16="http://schemas.microsoft.com/office/drawing/2014/main" id="{D7FAD517-56AC-0C60-E9B6-B3085D9746E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4A1EB1A2-4F15-6125-794B-F0F77F64D5E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A9687AB-1E8D-4A29-B85F-0BD0A1685A14}" type="slidenum">
              <a:rPr lang="en-US" altLang="en-US">
                <a:latin typeface="Tahoma" panose="020B0604030504040204" pitchFamily="34" charset="0"/>
              </a:rPr>
              <a:pPr/>
              <a:t>9</a:t>
            </a:fld>
            <a:endParaRPr lang="en-US" altLang="en-US">
              <a:latin typeface="Tahoma" panose="020B0604030504040204" pitchFamily="34" charset="0"/>
            </a:endParaRPr>
          </a:p>
        </p:txBody>
      </p:sp>
      <p:sp>
        <p:nvSpPr>
          <p:cNvPr id="30723" name="Rectangle 2">
            <a:extLst>
              <a:ext uri="{FF2B5EF4-FFF2-40B4-BE49-F238E27FC236}">
                <a16:creationId xmlns:a16="http://schemas.microsoft.com/office/drawing/2014/main" id="{8580D48A-E28D-664F-C273-A26378A15898}"/>
              </a:ext>
            </a:extLst>
          </p:cNvPr>
          <p:cNvSpPr>
            <a:spLocks noRot="1" noChangeArrowheads="1" noTextEdit="1"/>
          </p:cNvSpPr>
          <p:nvPr>
            <p:ph type="sldImg"/>
          </p:nvPr>
        </p:nvSpPr>
        <p:spPr>
          <a:xfrm>
            <a:off x="1127125" y="711200"/>
            <a:ext cx="4603750" cy="3452813"/>
          </a:xfrm>
          <a:ln cap="flat"/>
        </p:spPr>
      </p:sp>
      <p:sp>
        <p:nvSpPr>
          <p:cNvPr id="30724" name="Rectangle 3">
            <a:extLst>
              <a:ext uri="{FF2B5EF4-FFF2-40B4-BE49-F238E27FC236}">
                <a16:creationId xmlns:a16="http://schemas.microsoft.com/office/drawing/2014/main" id="{1823F34C-9D51-0FD1-6817-04BF26DA15D2}"/>
              </a:ext>
            </a:extLst>
          </p:cNvPr>
          <p:cNvSpPr>
            <a:spLocks noGrp="1" noChangeArrowheads="1"/>
          </p:cNvSpPr>
          <p:nvPr>
            <p:ph type="body" idx="1"/>
          </p:nvPr>
        </p:nvSpPr>
        <p:spPr>
          <a:xfrm>
            <a:off x="915988" y="4370388"/>
            <a:ext cx="5026025" cy="4062412"/>
          </a:xfrm>
          <a:solidFill>
            <a:srgbClr val="FFFFFF"/>
          </a:solidFill>
          <a:ln w="12700" cap="flat">
            <a:solidFill>
              <a:srgbClr val="000000"/>
            </a:solidFill>
          </a:ln>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BA1C932D-7843-ED50-28AA-EC96888E3BF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0868BA7-A0E8-4BFE-812B-80707BC42269}" type="slidenum">
              <a:rPr lang="en-US" altLang="en-US">
                <a:latin typeface="Tahoma" panose="020B0604030504040204" pitchFamily="34" charset="0"/>
              </a:rPr>
              <a:pPr/>
              <a:t>10</a:t>
            </a:fld>
            <a:endParaRPr lang="en-US" altLang="en-US">
              <a:latin typeface="Tahoma" panose="020B0604030504040204" pitchFamily="34" charset="0"/>
            </a:endParaRPr>
          </a:p>
        </p:txBody>
      </p:sp>
      <p:sp>
        <p:nvSpPr>
          <p:cNvPr id="31747" name="Rectangle 2">
            <a:extLst>
              <a:ext uri="{FF2B5EF4-FFF2-40B4-BE49-F238E27FC236}">
                <a16:creationId xmlns:a16="http://schemas.microsoft.com/office/drawing/2014/main" id="{828BCFE8-523B-C4B8-72E1-9AA70BA75122}"/>
              </a:ext>
            </a:extLst>
          </p:cNvPr>
          <p:cNvSpPr>
            <a:spLocks noRot="1" noChangeArrowheads="1" noTextEdit="1"/>
          </p:cNvSpPr>
          <p:nvPr>
            <p:ph type="sldImg"/>
          </p:nvPr>
        </p:nvSpPr>
        <p:spPr>
          <a:xfrm>
            <a:off x="1127125" y="711200"/>
            <a:ext cx="4603750" cy="3452813"/>
          </a:xfrm>
          <a:ln cap="flat"/>
        </p:spPr>
      </p:sp>
      <p:sp>
        <p:nvSpPr>
          <p:cNvPr id="31748" name="Rectangle 3">
            <a:extLst>
              <a:ext uri="{FF2B5EF4-FFF2-40B4-BE49-F238E27FC236}">
                <a16:creationId xmlns:a16="http://schemas.microsoft.com/office/drawing/2014/main" id="{A4012360-AF1C-7D68-3C72-53A7572266DD}"/>
              </a:ext>
            </a:extLst>
          </p:cNvPr>
          <p:cNvSpPr>
            <a:spLocks noGrp="1" noChangeArrowheads="1"/>
          </p:cNvSpPr>
          <p:nvPr>
            <p:ph type="body" idx="1"/>
          </p:nvPr>
        </p:nvSpPr>
        <p:spPr>
          <a:xfrm>
            <a:off x="915988" y="4370388"/>
            <a:ext cx="5026025" cy="4062412"/>
          </a:xfrm>
          <a:solidFill>
            <a:srgbClr val="FFFFFF"/>
          </a:solidFill>
          <a:ln w="12700" cap="flat">
            <a:solidFill>
              <a:srgbClr val="000000"/>
            </a:solidFill>
          </a:ln>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B4722E76-644E-C47D-4B15-3AAA474D7C6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036D52A-0A11-462A-8FB9-CDAE9D45B508}" type="slidenum">
              <a:rPr lang="en-US" altLang="en-US">
                <a:latin typeface="Tahoma" panose="020B0604030504040204" pitchFamily="34" charset="0"/>
              </a:rPr>
              <a:pPr/>
              <a:t>11</a:t>
            </a:fld>
            <a:endParaRPr lang="en-US" altLang="en-US">
              <a:latin typeface="Tahoma" panose="020B0604030504040204" pitchFamily="34" charset="0"/>
            </a:endParaRPr>
          </a:p>
        </p:txBody>
      </p:sp>
      <p:sp>
        <p:nvSpPr>
          <p:cNvPr id="32771" name="Rectangle 2">
            <a:extLst>
              <a:ext uri="{FF2B5EF4-FFF2-40B4-BE49-F238E27FC236}">
                <a16:creationId xmlns:a16="http://schemas.microsoft.com/office/drawing/2014/main" id="{0EEEA533-70E6-633C-EC84-15EA3AA02AD7}"/>
              </a:ext>
            </a:extLst>
          </p:cNvPr>
          <p:cNvSpPr>
            <a:spLocks noRot="1" noChangeArrowheads="1" noTextEdit="1"/>
          </p:cNvSpPr>
          <p:nvPr>
            <p:ph type="sldImg"/>
          </p:nvPr>
        </p:nvSpPr>
        <p:spPr>
          <a:ln cap="flat"/>
        </p:spPr>
      </p:sp>
      <p:sp>
        <p:nvSpPr>
          <p:cNvPr id="32772" name="Rectangle 3">
            <a:extLst>
              <a:ext uri="{FF2B5EF4-FFF2-40B4-BE49-F238E27FC236}">
                <a16:creationId xmlns:a16="http://schemas.microsoft.com/office/drawing/2014/main" id="{9AECD30C-D8AE-3EDD-287F-486F3B67EB1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28BE784E-CD13-4C9A-DAB5-A45A3F7427C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E817E4D-0467-4864-AE33-E44D34577A66}" type="slidenum">
              <a:rPr lang="en-US" altLang="en-US">
                <a:latin typeface="Tahoma" panose="020B0604030504040204" pitchFamily="34" charset="0"/>
              </a:rPr>
              <a:pPr/>
              <a:t>12</a:t>
            </a:fld>
            <a:endParaRPr lang="en-US" altLang="en-US">
              <a:latin typeface="Tahoma" panose="020B0604030504040204" pitchFamily="34" charset="0"/>
            </a:endParaRPr>
          </a:p>
        </p:txBody>
      </p:sp>
      <p:sp>
        <p:nvSpPr>
          <p:cNvPr id="34819" name="Rectangle 2">
            <a:extLst>
              <a:ext uri="{FF2B5EF4-FFF2-40B4-BE49-F238E27FC236}">
                <a16:creationId xmlns:a16="http://schemas.microsoft.com/office/drawing/2014/main" id="{06EA86F6-55EF-EF49-09E4-79FC470E5A02}"/>
              </a:ext>
            </a:extLst>
          </p:cNvPr>
          <p:cNvSpPr>
            <a:spLocks noRot="1" noChangeArrowheads="1" noTextEdit="1"/>
          </p:cNvSpPr>
          <p:nvPr>
            <p:ph type="sldImg"/>
          </p:nvPr>
        </p:nvSpPr>
        <p:spPr>
          <a:xfrm>
            <a:off x="1152525" y="693738"/>
            <a:ext cx="4552950" cy="3414712"/>
          </a:xfrm>
          <a:ln cap="flat">
            <a:solidFill>
              <a:schemeClr val="tx1"/>
            </a:solidFill>
          </a:ln>
        </p:spPr>
      </p:sp>
      <p:sp>
        <p:nvSpPr>
          <p:cNvPr id="34820" name="Rectangle 3">
            <a:extLst>
              <a:ext uri="{FF2B5EF4-FFF2-40B4-BE49-F238E27FC236}">
                <a16:creationId xmlns:a16="http://schemas.microsoft.com/office/drawing/2014/main" id="{550D23EB-172A-F6DC-2650-CAD67E0F065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(Bransford &amp; Stein, 1984)</a:t>
            </a:r>
          </a:p>
          <a:p>
            <a:pPr eaLnBrk="1" hangingPunct="1">
              <a:lnSpc>
                <a:spcPct val="104000"/>
              </a:lnSpc>
            </a:pPr>
            <a:r>
              <a:rPr lang="en-US" altLang="en-US" b="1"/>
              <a:t>Identify the problem.</a:t>
            </a:r>
            <a:r>
              <a:rPr lang="en-US" altLang="en-US" i="1"/>
              <a:t> </a:t>
            </a:r>
            <a:r>
              <a:rPr lang="en-US" altLang="en-US"/>
              <a:t>First recognize that a problem exists. </a:t>
            </a:r>
          </a:p>
          <a:p>
            <a:pPr eaLnBrk="1" hangingPunct="1">
              <a:lnSpc>
                <a:spcPct val="104000"/>
              </a:lnSpc>
            </a:pPr>
            <a:r>
              <a:rPr lang="en-US" altLang="en-US" b="1"/>
              <a:t>Define the problem</a:t>
            </a:r>
            <a:r>
              <a:rPr lang="en-US" altLang="en-US" i="1"/>
              <a:t>. </a:t>
            </a:r>
            <a:r>
              <a:rPr lang="en-US" altLang="en-US"/>
              <a:t>In defining a problem, be as specific and as comprehensive as you can. Outline the contributing factors. </a:t>
            </a:r>
          </a:p>
          <a:p>
            <a:pPr eaLnBrk="1" hangingPunct="1">
              <a:lnSpc>
                <a:spcPct val="104000"/>
              </a:lnSpc>
            </a:pPr>
            <a:r>
              <a:rPr lang="en-US" altLang="en-US" b="1"/>
              <a:t>Explore alternative approaches.</a:t>
            </a:r>
            <a:r>
              <a:rPr lang="en-US" altLang="en-US" i="1"/>
              <a:t> </a:t>
            </a:r>
            <a:r>
              <a:rPr lang="en-US" altLang="en-US"/>
              <a:t>Systematically gathering and exploring alternative solutions helps you isolate the best approach. </a:t>
            </a:r>
          </a:p>
          <a:p>
            <a:pPr eaLnBrk="1" hangingPunct="1">
              <a:lnSpc>
                <a:spcPct val="104000"/>
              </a:lnSpc>
            </a:pPr>
            <a:r>
              <a:rPr lang="en-US" altLang="en-US" b="1"/>
              <a:t>Act on the best strategies</a:t>
            </a:r>
            <a:r>
              <a:rPr lang="en-US" altLang="en-US" i="1"/>
              <a:t>. </a:t>
            </a:r>
            <a:r>
              <a:rPr lang="en-US" altLang="en-US"/>
              <a:t>Take specific action to resolve the problem. Possibly include more than one strategy. </a:t>
            </a:r>
          </a:p>
          <a:p>
            <a:pPr algn="just" eaLnBrk="1" hangingPunct="1"/>
            <a:r>
              <a:rPr lang="en-US" altLang="en-US" b="1"/>
              <a:t>Look back to evaluate the effects.</a:t>
            </a:r>
            <a:r>
              <a:rPr lang="en-US" altLang="en-US" i="1"/>
              <a:t> </a:t>
            </a:r>
            <a:r>
              <a:rPr lang="en-US" altLang="en-US"/>
              <a:t>When you have chosen a solution, the final step is to evaluate whether it works. You might be thrilled with how well it works and feel free to move on to your next challenge. Or you might discover it was not effective.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B9897EC4-0023-788D-88EE-E2EFBACDDBE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672D529-63DF-439B-BD78-7B0089973C02}" type="slidenum">
              <a:rPr lang="en-US" altLang="en-US">
                <a:latin typeface="Tahoma" panose="020B0604030504040204" pitchFamily="34" charset="0"/>
              </a:rPr>
              <a:pPr/>
              <a:t>13</a:t>
            </a:fld>
            <a:endParaRPr lang="en-US" altLang="en-US">
              <a:latin typeface="Tahoma" panose="020B0604030504040204" pitchFamily="34" charset="0"/>
            </a:endParaRPr>
          </a:p>
        </p:txBody>
      </p:sp>
      <p:sp>
        <p:nvSpPr>
          <p:cNvPr id="35843" name="Rectangle 2">
            <a:extLst>
              <a:ext uri="{FF2B5EF4-FFF2-40B4-BE49-F238E27FC236}">
                <a16:creationId xmlns:a16="http://schemas.microsoft.com/office/drawing/2014/main" id="{07F83671-CCD1-0F9F-C291-D2164DC2D073}"/>
              </a:ext>
            </a:extLst>
          </p:cNvPr>
          <p:cNvSpPr>
            <a:spLocks noRot="1" noChangeArrowheads="1" noTextEdit="1"/>
          </p:cNvSpPr>
          <p:nvPr>
            <p:ph type="sldImg"/>
          </p:nvPr>
        </p:nvSpPr>
        <p:spPr>
          <a:ln cap="flat"/>
        </p:spPr>
      </p:sp>
      <p:sp>
        <p:nvSpPr>
          <p:cNvPr id="35844" name="Rectangle 3">
            <a:extLst>
              <a:ext uri="{FF2B5EF4-FFF2-40B4-BE49-F238E27FC236}">
                <a16:creationId xmlns:a16="http://schemas.microsoft.com/office/drawing/2014/main" id="{EFF47141-4C1F-B3C4-EB61-26B1ECD7838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8FF23345-4F45-6B27-EB58-BA167E888FA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F1F4685-1FFA-47C9-AD3F-F0937B7420EA}" type="slidenum">
              <a:rPr lang="en-US" altLang="en-US">
                <a:latin typeface="Tahoma" panose="020B0604030504040204" pitchFamily="34" charset="0"/>
              </a:rPr>
              <a:pPr/>
              <a:t>14</a:t>
            </a:fld>
            <a:endParaRPr lang="en-US" altLang="en-US">
              <a:latin typeface="Tahoma" panose="020B0604030504040204" pitchFamily="34" charset="0"/>
            </a:endParaRPr>
          </a:p>
        </p:txBody>
      </p:sp>
      <p:sp>
        <p:nvSpPr>
          <p:cNvPr id="36867" name="Rectangle 2">
            <a:extLst>
              <a:ext uri="{FF2B5EF4-FFF2-40B4-BE49-F238E27FC236}">
                <a16:creationId xmlns:a16="http://schemas.microsoft.com/office/drawing/2014/main" id="{4FED14B1-DDD5-B2FF-5E93-6C959F02EB5F}"/>
              </a:ext>
            </a:extLst>
          </p:cNvPr>
          <p:cNvSpPr>
            <a:spLocks noRot="1" noChangeArrowheads="1" noTextEdit="1"/>
          </p:cNvSpPr>
          <p:nvPr>
            <p:ph type="sldImg"/>
          </p:nvPr>
        </p:nvSpPr>
        <p:spPr>
          <a:ln cap="flat"/>
        </p:spPr>
      </p:sp>
      <p:sp>
        <p:nvSpPr>
          <p:cNvPr id="36868" name="Rectangle 3">
            <a:extLst>
              <a:ext uri="{FF2B5EF4-FFF2-40B4-BE49-F238E27FC236}">
                <a16:creationId xmlns:a16="http://schemas.microsoft.com/office/drawing/2014/main" id="{2207D294-2C11-E1B8-BED6-6468BF50C26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04861A9F-CEE0-2F55-77A1-533F954F9FD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977203D-9874-4F06-80E1-6B085EB6B51D}" type="slidenum">
              <a:rPr lang="en-US" altLang="en-US">
                <a:latin typeface="Tahoma" panose="020B0604030504040204" pitchFamily="34" charset="0"/>
              </a:rPr>
              <a:pPr/>
              <a:t>15</a:t>
            </a:fld>
            <a:endParaRPr lang="en-US" altLang="en-US">
              <a:latin typeface="Tahoma" panose="020B0604030504040204" pitchFamily="34" charset="0"/>
            </a:endParaRPr>
          </a:p>
        </p:txBody>
      </p:sp>
      <p:sp>
        <p:nvSpPr>
          <p:cNvPr id="37891" name="Rectangle 2">
            <a:extLst>
              <a:ext uri="{FF2B5EF4-FFF2-40B4-BE49-F238E27FC236}">
                <a16:creationId xmlns:a16="http://schemas.microsoft.com/office/drawing/2014/main" id="{046D31F2-2BDE-1CFA-66F2-05C5E649396E}"/>
              </a:ext>
            </a:extLst>
          </p:cNvPr>
          <p:cNvSpPr>
            <a:spLocks noRot="1" noChangeArrowheads="1" noTextEdit="1"/>
          </p:cNvSpPr>
          <p:nvPr>
            <p:ph type="sldImg"/>
          </p:nvPr>
        </p:nvSpPr>
        <p:spPr>
          <a:ln cap="flat"/>
        </p:spPr>
      </p:sp>
      <p:sp>
        <p:nvSpPr>
          <p:cNvPr id="37892" name="Rectangle 3">
            <a:extLst>
              <a:ext uri="{FF2B5EF4-FFF2-40B4-BE49-F238E27FC236}">
                <a16:creationId xmlns:a16="http://schemas.microsoft.com/office/drawing/2014/main" id="{2802B479-A406-49BD-D1B1-712EC621E39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3430D84E-7D66-01B6-BD31-802D79527B1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9A8E61-EC30-4D11-AD19-23850C84EF5D}" type="slidenum">
              <a:rPr lang="en-US" altLang="en-US">
                <a:latin typeface="Tahoma" panose="020B0604030504040204" pitchFamily="34" charset="0"/>
              </a:rPr>
              <a:pPr/>
              <a:t>16</a:t>
            </a:fld>
            <a:endParaRPr lang="en-US" altLang="en-US">
              <a:latin typeface="Tahoma" panose="020B0604030504040204" pitchFamily="34" charset="0"/>
            </a:endParaRPr>
          </a:p>
        </p:txBody>
      </p:sp>
      <p:sp>
        <p:nvSpPr>
          <p:cNvPr id="38915" name="Rectangle 2">
            <a:extLst>
              <a:ext uri="{FF2B5EF4-FFF2-40B4-BE49-F238E27FC236}">
                <a16:creationId xmlns:a16="http://schemas.microsoft.com/office/drawing/2014/main" id="{92159545-E562-913D-F963-B1245091DEE2}"/>
              </a:ext>
            </a:extLst>
          </p:cNvPr>
          <p:cNvSpPr>
            <a:spLocks noRot="1" noChangeArrowheads="1" noTextEdit="1"/>
          </p:cNvSpPr>
          <p:nvPr>
            <p:ph type="sldImg"/>
          </p:nvPr>
        </p:nvSpPr>
        <p:spPr>
          <a:ln cap="flat"/>
        </p:spPr>
      </p:sp>
      <p:sp>
        <p:nvSpPr>
          <p:cNvPr id="38916" name="Rectangle 3">
            <a:extLst>
              <a:ext uri="{FF2B5EF4-FFF2-40B4-BE49-F238E27FC236}">
                <a16:creationId xmlns:a16="http://schemas.microsoft.com/office/drawing/2014/main" id="{EE1EBCB9-C19B-9EFE-C8B0-F1B28EF4B0C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A65FC607-CCBD-4F85-B799-8E124A81D34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D05BEE5-7F81-4913-8173-D754CBB7DB39}" type="slidenum">
              <a:rPr lang="en-US" altLang="en-US">
                <a:latin typeface="Tahoma" panose="020B0604030504040204" pitchFamily="34" charset="0"/>
              </a:rPr>
              <a:pPr/>
              <a:t>17</a:t>
            </a:fld>
            <a:endParaRPr lang="en-US" altLang="en-US">
              <a:latin typeface="Tahoma" panose="020B0604030504040204" pitchFamily="34" charset="0"/>
            </a:endParaRPr>
          </a:p>
        </p:txBody>
      </p:sp>
      <p:sp>
        <p:nvSpPr>
          <p:cNvPr id="39939" name="Rectangle 2">
            <a:extLst>
              <a:ext uri="{FF2B5EF4-FFF2-40B4-BE49-F238E27FC236}">
                <a16:creationId xmlns:a16="http://schemas.microsoft.com/office/drawing/2014/main" id="{0951F8CD-020F-E26F-D79D-5E1EC10F2504}"/>
              </a:ext>
            </a:extLst>
          </p:cNvPr>
          <p:cNvSpPr>
            <a:spLocks noRot="1" noChangeArrowheads="1" noTextEdit="1"/>
          </p:cNvSpPr>
          <p:nvPr>
            <p:ph type="sldImg"/>
          </p:nvPr>
        </p:nvSpPr>
        <p:spPr>
          <a:ln cap="flat"/>
        </p:spPr>
      </p:sp>
      <p:sp>
        <p:nvSpPr>
          <p:cNvPr id="39940" name="Rectangle 3">
            <a:extLst>
              <a:ext uri="{FF2B5EF4-FFF2-40B4-BE49-F238E27FC236}">
                <a16:creationId xmlns:a16="http://schemas.microsoft.com/office/drawing/2014/main" id="{2951E3F1-4B69-2D71-0C19-39B02785D66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93FCC457-7361-5CBF-2E79-F5C82FA0C34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2A1F2AF-A3CB-4124-AA36-3ADF61D8DC16}" type="slidenum">
              <a:rPr lang="en-US" altLang="en-US">
                <a:latin typeface="Tahoma" panose="020B0604030504040204" pitchFamily="34" charset="0"/>
              </a:rPr>
              <a:pPr/>
              <a:t>18</a:t>
            </a:fld>
            <a:endParaRPr lang="en-US" altLang="en-US">
              <a:latin typeface="Tahoma" panose="020B0604030504040204" pitchFamily="34" charset="0"/>
            </a:endParaRPr>
          </a:p>
        </p:txBody>
      </p:sp>
      <p:sp>
        <p:nvSpPr>
          <p:cNvPr id="40963" name="Rectangle 2">
            <a:extLst>
              <a:ext uri="{FF2B5EF4-FFF2-40B4-BE49-F238E27FC236}">
                <a16:creationId xmlns:a16="http://schemas.microsoft.com/office/drawing/2014/main" id="{25F751D0-80E3-4ABB-6DAF-5FB48F51009D}"/>
              </a:ext>
            </a:extLst>
          </p:cNvPr>
          <p:cNvSpPr>
            <a:spLocks noRot="1" noChangeArrowheads="1" noTextEdit="1"/>
          </p:cNvSpPr>
          <p:nvPr>
            <p:ph type="sldImg"/>
          </p:nvPr>
        </p:nvSpPr>
        <p:spPr>
          <a:ln cap="flat"/>
        </p:spPr>
      </p:sp>
      <p:sp>
        <p:nvSpPr>
          <p:cNvPr id="40964" name="Rectangle 3">
            <a:extLst>
              <a:ext uri="{FF2B5EF4-FFF2-40B4-BE49-F238E27FC236}">
                <a16:creationId xmlns:a16="http://schemas.microsoft.com/office/drawing/2014/main" id="{F6C160FB-88F9-1FF9-E5BA-E682F22290B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583A8CE5-FD32-AF2F-5AAD-109BDACB9BD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79ED93A-4596-4406-B15F-289A8530413F}" type="slidenum">
              <a:rPr lang="en-US" altLang="en-US">
                <a:latin typeface="Tahoma" panose="020B0604030504040204" pitchFamily="34" charset="0"/>
              </a:rPr>
              <a:pPr/>
              <a:t>19</a:t>
            </a:fld>
            <a:endParaRPr lang="en-US" altLang="en-US">
              <a:latin typeface="Tahoma" panose="020B0604030504040204" pitchFamily="34" charset="0"/>
            </a:endParaRPr>
          </a:p>
        </p:txBody>
      </p:sp>
      <p:sp>
        <p:nvSpPr>
          <p:cNvPr id="41987" name="Rectangle 2">
            <a:extLst>
              <a:ext uri="{FF2B5EF4-FFF2-40B4-BE49-F238E27FC236}">
                <a16:creationId xmlns:a16="http://schemas.microsoft.com/office/drawing/2014/main" id="{A16EECDF-4F52-3C82-1E04-88F203AEF271}"/>
              </a:ext>
            </a:extLst>
          </p:cNvPr>
          <p:cNvSpPr>
            <a:spLocks noRot="1" noChangeArrowheads="1" noTextEdit="1"/>
          </p:cNvSpPr>
          <p:nvPr>
            <p:ph type="sldImg"/>
          </p:nvPr>
        </p:nvSpPr>
        <p:spPr>
          <a:ln cap="flat"/>
        </p:spPr>
      </p:sp>
      <p:sp>
        <p:nvSpPr>
          <p:cNvPr id="41988" name="Rectangle 3">
            <a:extLst>
              <a:ext uri="{FF2B5EF4-FFF2-40B4-BE49-F238E27FC236}">
                <a16:creationId xmlns:a16="http://schemas.microsoft.com/office/drawing/2014/main" id="{ED17A359-5832-CCA7-B211-9341C60B860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90AAB206-775C-E166-402C-7D893D55C33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61BA68B-AB4E-405C-B87E-3F8C6E4F8B14}" type="slidenum">
              <a:rPr lang="en-US" altLang="en-US">
                <a:latin typeface="Tahoma" panose="020B0604030504040204" pitchFamily="34" charset="0"/>
              </a:rPr>
              <a:pPr/>
              <a:t>20</a:t>
            </a:fld>
            <a:endParaRPr lang="en-US" altLang="en-US">
              <a:latin typeface="Tahoma" panose="020B0604030504040204" pitchFamily="34" charset="0"/>
            </a:endParaRPr>
          </a:p>
        </p:txBody>
      </p:sp>
      <p:sp>
        <p:nvSpPr>
          <p:cNvPr id="43011" name="Rectangle 2">
            <a:extLst>
              <a:ext uri="{FF2B5EF4-FFF2-40B4-BE49-F238E27FC236}">
                <a16:creationId xmlns:a16="http://schemas.microsoft.com/office/drawing/2014/main" id="{E7C514BC-DBCA-5726-94E2-A877E09FDC2E}"/>
              </a:ext>
            </a:extLst>
          </p:cNvPr>
          <p:cNvSpPr>
            <a:spLocks noRot="1" noChangeArrowheads="1" noTextEdit="1"/>
          </p:cNvSpPr>
          <p:nvPr>
            <p:ph type="sldImg"/>
          </p:nvPr>
        </p:nvSpPr>
        <p:spPr>
          <a:ln cap="flat"/>
        </p:spPr>
      </p:sp>
      <p:sp>
        <p:nvSpPr>
          <p:cNvPr id="43012" name="Rectangle 3">
            <a:extLst>
              <a:ext uri="{FF2B5EF4-FFF2-40B4-BE49-F238E27FC236}">
                <a16:creationId xmlns:a16="http://schemas.microsoft.com/office/drawing/2014/main" id="{87D289FE-B740-0A79-038F-9D5E0291A99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42AA413A-97D0-E582-494E-FF740B82459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E733508-2618-470A-967E-2563CA0F87D7}" type="slidenum">
              <a:rPr lang="en-US" altLang="en-US">
                <a:latin typeface="Tahoma" panose="020B0604030504040204" pitchFamily="34" charset="0"/>
              </a:rPr>
              <a:pPr/>
              <a:t>21</a:t>
            </a:fld>
            <a:endParaRPr lang="en-US" altLang="en-US">
              <a:latin typeface="Tahoma" panose="020B0604030504040204" pitchFamily="34" charset="0"/>
            </a:endParaRPr>
          </a:p>
        </p:txBody>
      </p:sp>
      <p:sp>
        <p:nvSpPr>
          <p:cNvPr id="44035" name="Rectangle 2">
            <a:extLst>
              <a:ext uri="{FF2B5EF4-FFF2-40B4-BE49-F238E27FC236}">
                <a16:creationId xmlns:a16="http://schemas.microsoft.com/office/drawing/2014/main" id="{960BD74D-EEDC-C6E8-F6F8-982147498D3A}"/>
              </a:ext>
            </a:extLst>
          </p:cNvPr>
          <p:cNvSpPr>
            <a:spLocks noRot="1" noChangeArrowheads="1" noTextEdit="1"/>
          </p:cNvSpPr>
          <p:nvPr>
            <p:ph type="sldImg"/>
          </p:nvPr>
        </p:nvSpPr>
        <p:spPr>
          <a:ln cap="flat"/>
        </p:spPr>
      </p:sp>
      <p:sp>
        <p:nvSpPr>
          <p:cNvPr id="44036" name="Rectangle 3">
            <a:extLst>
              <a:ext uri="{FF2B5EF4-FFF2-40B4-BE49-F238E27FC236}">
                <a16:creationId xmlns:a16="http://schemas.microsoft.com/office/drawing/2014/main" id="{37C0292C-4B4B-3DF7-1C15-D834E80C699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359FBE3D-7D55-347C-BD91-06ACA18C2FE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019DEBB-532A-488D-BD47-05F2C203437E}" type="slidenum">
              <a:rPr lang="en-US" altLang="en-US">
                <a:latin typeface="Tahoma" panose="020B0604030504040204" pitchFamily="34" charset="0"/>
              </a:rPr>
              <a:pPr/>
              <a:t>22</a:t>
            </a:fld>
            <a:endParaRPr lang="en-US" altLang="en-US">
              <a:latin typeface="Tahoma" panose="020B0604030504040204" pitchFamily="34" charset="0"/>
            </a:endParaRPr>
          </a:p>
        </p:txBody>
      </p:sp>
      <p:sp>
        <p:nvSpPr>
          <p:cNvPr id="45059" name="Rectangle 2">
            <a:extLst>
              <a:ext uri="{FF2B5EF4-FFF2-40B4-BE49-F238E27FC236}">
                <a16:creationId xmlns:a16="http://schemas.microsoft.com/office/drawing/2014/main" id="{2D1DE8E9-4F23-7B90-D870-88EA498DFB59}"/>
              </a:ext>
            </a:extLst>
          </p:cNvPr>
          <p:cNvSpPr>
            <a:spLocks noRot="1" noChangeArrowheads="1" noTextEdit="1"/>
          </p:cNvSpPr>
          <p:nvPr>
            <p:ph type="sldImg"/>
          </p:nvPr>
        </p:nvSpPr>
        <p:spPr>
          <a:ln cap="flat"/>
        </p:spPr>
      </p:sp>
      <p:sp>
        <p:nvSpPr>
          <p:cNvPr id="45060" name="Rectangle 3">
            <a:extLst>
              <a:ext uri="{FF2B5EF4-FFF2-40B4-BE49-F238E27FC236}">
                <a16:creationId xmlns:a16="http://schemas.microsoft.com/office/drawing/2014/main" id="{65CE6406-98B5-FD5B-8CF6-1793ECC24F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a:extLst>
              <a:ext uri="{FF2B5EF4-FFF2-40B4-BE49-F238E27FC236}">
                <a16:creationId xmlns:a16="http://schemas.microsoft.com/office/drawing/2014/main" id="{A5FEFF69-52B6-AD4E-D19E-4E6254DD026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7EB1C8F-30ED-424D-9A9B-E10329D5D766}" type="slidenum">
              <a:rPr lang="en-US" altLang="en-US">
                <a:latin typeface="Tahoma" panose="020B0604030504040204" pitchFamily="34" charset="0"/>
              </a:rPr>
              <a:pPr/>
              <a:t>23</a:t>
            </a:fld>
            <a:endParaRPr lang="en-US" altLang="en-US">
              <a:latin typeface="Tahoma" panose="020B0604030504040204" pitchFamily="34" charset="0"/>
            </a:endParaRPr>
          </a:p>
        </p:txBody>
      </p:sp>
      <p:sp>
        <p:nvSpPr>
          <p:cNvPr id="46083" name="Rectangle 2">
            <a:extLst>
              <a:ext uri="{FF2B5EF4-FFF2-40B4-BE49-F238E27FC236}">
                <a16:creationId xmlns:a16="http://schemas.microsoft.com/office/drawing/2014/main" id="{16397DD1-8BA4-4A18-4A7E-8D7DB8FC6AA2}"/>
              </a:ext>
            </a:extLst>
          </p:cNvPr>
          <p:cNvSpPr>
            <a:spLocks noRot="1" noChangeArrowheads="1" noTextEdit="1"/>
          </p:cNvSpPr>
          <p:nvPr>
            <p:ph type="sldImg"/>
          </p:nvPr>
        </p:nvSpPr>
        <p:spPr>
          <a:ln cap="flat"/>
        </p:spPr>
      </p:sp>
      <p:sp>
        <p:nvSpPr>
          <p:cNvPr id="46084" name="Rectangle 3">
            <a:extLst>
              <a:ext uri="{FF2B5EF4-FFF2-40B4-BE49-F238E27FC236}">
                <a16:creationId xmlns:a16="http://schemas.microsoft.com/office/drawing/2014/main" id="{A3389F84-E855-5088-9950-F60BE8985A6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E2166249-5241-B09C-6D83-412B6F69172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EDAE2ED-1803-4B30-A596-7D1956F661DE}" type="slidenum">
              <a:rPr lang="en-US" altLang="en-US">
                <a:latin typeface="Tahoma" panose="020B0604030504040204" pitchFamily="34" charset="0"/>
              </a:rPr>
              <a:pPr/>
              <a:t>24</a:t>
            </a:fld>
            <a:endParaRPr lang="en-US" altLang="en-US">
              <a:latin typeface="Tahoma" panose="020B0604030504040204" pitchFamily="34" charset="0"/>
            </a:endParaRPr>
          </a:p>
        </p:txBody>
      </p:sp>
      <p:sp>
        <p:nvSpPr>
          <p:cNvPr id="47107" name="Rectangle 2">
            <a:extLst>
              <a:ext uri="{FF2B5EF4-FFF2-40B4-BE49-F238E27FC236}">
                <a16:creationId xmlns:a16="http://schemas.microsoft.com/office/drawing/2014/main" id="{160F0227-54E4-931D-E89E-22060BB0C4F0}"/>
              </a:ext>
            </a:extLst>
          </p:cNvPr>
          <p:cNvSpPr>
            <a:spLocks noRot="1" noChangeArrowheads="1" noTextEdit="1"/>
          </p:cNvSpPr>
          <p:nvPr>
            <p:ph type="sldImg"/>
          </p:nvPr>
        </p:nvSpPr>
        <p:spPr>
          <a:ln cap="flat"/>
        </p:spPr>
      </p:sp>
      <p:sp>
        <p:nvSpPr>
          <p:cNvPr id="47108" name="Rectangle 3">
            <a:extLst>
              <a:ext uri="{FF2B5EF4-FFF2-40B4-BE49-F238E27FC236}">
                <a16:creationId xmlns:a16="http://schemas.microsoft.com/office/drawing/2014/main" id="{DB75792B-B050-3AA8-216F-A8639F659CC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1BE58A89-BF6E-237E-271E-4C7EB9EECFA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E075C6-E55D-445D-9345-BADAA2872675}" type="slidenum">
              <a:rPr lang="en-US" altLang="en-US">
                <a:latin typeface="Tahoma" panose="020B0604030504040204" pitchFamily="34" charset="0"/>
              </a:rPr>
              <a:pPr/>
              <a:t>25</a:t>
            </a:fld>
            <a:endParaRPr lang="en-US" altLang="en-US">
              <a:latin typeface="Tahoma" panose="020B0604030504040204" pitchFamily="34" charset="0"/>
            </a:endParaRPr>
          </a:p>
        </p:txBody>
      </p:sp>
      <p:sp>
        <p:nvSpPr>
          <p:cNvPr id="48131" name="Rectangle 2">
            <a:extLst>
              <a:ext uri="{FF2B5EF4-FFF2-40B4-BE49-F238E27FC236}">
                <a16:creationId xmlns:a16="http://schemas.microsoft.com/office/drawing/2014/main" id="{2DC6024B-1923-C29A-8470-11C38C526643}"/>
              </a:ext>
            </a:extLst>
          </p:cNvPr>
          <p:cNvSpPr>
            <a:spLocks noRot="1" noChangeArrowheads="1" noTextEdit="1"/>
          </p:cNvSpPr>
          <p:nvPr>
            <p:ph type="sldImg"/>
          </p:nvPr>
        </p:nvSpPr>
        <p:spPr>
          <a:ln cap="flat"/>
        </p:spPr>
      </p:sp>
      <p:sp>
        <p:nvSpPr>
          <p:cNvPr id="48132" name="Rectangle 3">
            <a:extLst>
              <a:ext uri="{FF2B5EF4-FFF2-40B4-BE49-F238E27FC236}">
                <a16:creationId xmlns:a16="http://schemas.microsoft.com/office/drawing/2014/main" id="{EBF8DDB0-1B6F-95E4-2D13-584CEC256F8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7C53DBEA-7164-968C-3D8C-787D59691A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DD5CE15A-BB31-E0D8-4245-DAE8383045C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buFont typeface="Arial" panose="020B0604020202020204" pitchFamily="34" charset="0"/>
              <a:buNone/>
            </a:pPr>
            <a:r>
              <a:rPr lang="en-US" altLang="en-US"/>
              <a:t>Creating a methodical problem-solving plan is often difficult for students. This section of the module presents several different strategies students may practice in the module activities.</a:t>
            </a:r>
          </a:p>
        </p:txBody>
      </p:sp>
      <p:sp>
        <p:nvSpPr>
          <p:cNvPr id="41988" name="Slide Number Placeholder 3">
            <a:extLst>
              <a:ext uri="{FF2B5EF4-FFF2-40B4-BE49-F238E27FC236}">
                <a16:creationId xmlns:a16="http://schemas.microsoft.com/office/drawing/2014/main" id="{25DEB7E0-10C1-4BBF-B7B9-90A0493D672D}"/>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3AC5EFCF-6AAF-46D3-A397-D0766E0C1D0E}" type="slidenum">
              <a:rPr lang="en-US" altLang="en-US"/>
              <a:pPr eaLnBrk="1" hangingPunct="1"/>
              <a:t>26</a:t>
            </a:fld>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1EDAC1DB-EEBB-EEFE-7CF7-1FDDEC0A4C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E4AA9A57-A7D0-1B27-8A70-60697BA4630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“Draw a diagram” example: Five houses on the block. one is blue, one is green, two are red, and one is yellow. Both red houses are to the left of the green house; the blue house is between two red houses, and the yellow house is the first house on the block. What is the order of the houses on the block? A sketch will quickly reveal the correct pattern.</a:t>
            </a:r>
          </a:p>
        </p:txBody>
      </p:sp>
      <p:sp>
        <p:nvSpPr>
          <p:cNvPr id="43012" name="Slide Number Placeholder 3">
            <a:extLst>
              <a:ext uri="{FF2B5EF4-FFF2-40B4-BE49-F238E27FC236}">
                <a16:creationId xmlns:a16="http://schemas.microsoft.com/office/drawing/2014/main" id="{76233E2E-FA4E-6E7F-38EB-DA1D7EFB45F1}"/>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35CAFEC9-2229-49AA-AF3D-7198A3E51EDC}" type="slidenum">
              <a:rPr lang="en-US" altLang="en-US"/>
              <a:pPr eaLnBrk="1" hangingPunct="1"/>
              <a:t>27</a:t>
            </a:fld>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C8A19527-7534-BDF5-0FCA-234CB91AC10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96034A34-B9AE-40EF-4E97-BF626C893E7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“Make a list” example: Four colored tiles: Red, Yellow, Blue, and Green are to be mounted side-by-side for a store display. How many possible color sequences are there? Simply listing the possible sequences in an orderly fashion will yield the answer without the need for a clever math formula and calculation.</a:t>
            </a:r>
          </a:p>
          <a:p>
            <a:pPr eaLnBrk="1" hangingPunct="1">
              <a:spcBef>
                <a:spcPct val="0"/>
              </a:spcBef>
            </a:pPr>
            <a:r>
              <a:rPr lang="en-US" altLang="en-US"/>
              <a:t>On the other hand, this is an example where the power of math can be helpful. This is an example application of n! (that is, n factorial). When you have n different items, there are n! possible arrangements, if the order is significant (that is, AB is different from BA). So, for our four colors, there are 4! = 4•3•2•1 = 24 possible ways to arrange the tiles, as can be verified by listing and counting the possible arrangements: RYGB, RYBG, RGYB, RGBY, and so forth.</a:t>
            </a:r>
          </a:p>
        </p:txBody>
      </p:sp>
      <p:sp>
        <p:nvSpPr>
          <p:cNvPr id="44036" name="Slide Number Placeholder 3">
            <a:extLst>
              <a:ext uri="{FF2B5EF4-FFF2-40B4-BE49-F238E27FC236}">
                <a16:creationId xmlns:a16="http://schemas.microsoft.com/office/drawing/2014/main" id="{4CAC3D37-FEE2-1FCA-8384-69AE02D580F9}"/>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BC3AA11-F636-4F93-8F37-507E2C34DF43}" type="slidenum">
              <a:rPr lang="en-US" altLang="en-US"/>
              <a:pPr eaLnBrk="1" hangingPunct="1"/>
              <a:t>28</a:t>
            </a:fld>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BC6864A3-B51B-770C-A1DE-907AE566FC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DB340432-43D2-A5B3-F2BF-8141D2A159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“Trial and error” example: One could solve an algebraic expression (hard) or just try several sets of five consecutive values with a calculator, notice a trend, and eventually close in on the answer (14•15•16•17•18=1,028,160).</a:t>
            </a:r>
          </a:p>
          <a:p>
            <a:pPr eaLnBrk="1" hangingPunct="1">
              <a:spcBef>
                <a:spcPct val="0"/>
              </a:spcBef>
            </a:pPr>
            <a:r>
              <a:rPr lang="en-US" altLang="en-US"/>
              <a:t>Another example: A radio station’s high-low jackpot; callers guess the jackpot value and are told they’re high or low. Keeping track of the results will eventually yield the correct answer. Often “guess and check” is a perfectly legitimate problem-solving technique.</a:t>
            </a:r>
          </a:p>
          <a:p>
            <a:pPr eaLnBrk="1" hangingPunct="1">
              <a:spcBef>
                <a:spcPct val="0"/>
              </a:spcBef>
            </a:pPr>
            <a:r>
              <a:rPr lang="en-US" altLang="en-US"/>
              <a:t>Many professional trade workers apply this technique. For example, a carpenter may start with an approximate length of lumber that is close to the desired amount, repeatedly check the result and trim away a little more, being careful not to trim away too much, until the result is satisfactory.</a:t>
            </a:r>
          </a:p>
          <a:p>
            <a:pPr eaLnBrk="1" hangingPunct="1">
              <a:spcBef>
                <a:spcPct val="0"/>
              </a:spcBef>
              <a:buFont typeface="Arial" panose="020B0604020202020204" pitchFamily="34" charset="0"/>
              <a:buNone/>
            </a:pPr>
            <a:endParaRPr lang="en-US" altLang="en-US"/>
          </a:p>
        </p:txBody>
      </p:sp>
      <p:sp>
        <p:nvSpPr>
          <p:cNvPr id="45060" name="Slide Number Placeholder 3">
            <a:extLst>
              <a:ext uri="{FF2B5EF4-FFF2-40B4-BE49-F238E27FC236}">
                <a16:creationId xmlns:a16="http://schemas.microsoft.com/office/drawing/2014/main" id="{3DD9C517-9019-9973-B042-CEFD4D17AAFD}"/>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C8F57953-E870-45D8-BCCF-58831D79C744}" type="slidenum">
              <a:rPr lang="en-US" altLang="en-US"/>
              <a:pPr eaLnBrk="1" hangingPunct="1"/>
              <a:t>29</a:t>
            </a:fld>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83D4343B-3D54-9C55-2DF1-BF0C2DF01EA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36A50AE0-083C-62AA-26FA-26EA35C6BCE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“Divide and conquer” example: Ordering tiles for a countertop with a complex geometry is best solved by breaking the complex geometry down into manageable regions. Using the example on screen, identify rectangular regions, then subtract the area of the rectangular and circular regions. Notice that a diagram plays an important role here, too.</a:t>
            </a:r>
          </a:p>
        </p:txBody>
      </p:sp>
      <p:sp>
        <p:nvSpPr>
          <p:cNvPr id="46084" name="Slide Number Placeholder 3">
            <a:extLst>
              <a:ext uri="{FF2B5EF4-FFF2-40B4-BE49-F238E27FC236}">
                <a16:creationId xmlns:a16="http://schemas.microsoft.com/office/drawing/2014/main" id="{49789441-DE1D-731F-34C1-793C4B43C6B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61572572-215F-4CE1-B1E6-42061E077D60}" type="slidenum">
              <a:rPr lang="en-US" altLang="en-US"/>
              <a:pPr eaLnBrk="1" hangingPunct="1"/>
              <a:t>30</a:t>
            </a:fld>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235CA4E4-C26B-4830-6FC9-F8A26C1310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BF1EE359-AD21-9170-A3BF-7451E05AEA8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“Look for a pattern” example: We could make a table of all 1000 lockers, but if we just look at the first few lockers (for example make a list of the first 25 lockers) it will become evident that the locker numbers that will remain open are perfect squares (1, 4, 9, 25, 49, etc.). Thus there is no need to actually diagram all 1000 lockers. The answer is that the locker numbers that are perfect squares will be open after all 1000 students have taken their pass at open/closing the lockers.</a:t>
            </a:r>
          </a:p>
          <a:p>
            <a:pPr eaLnBrk="1" hangingPunct="1">
              <a:spcBef>
                <a:spcPct val="0"/>
              </a:spcBef>
            </a:pPr>
            <a:r>
              <a:rPr lang="en-US" altLang="en-US"/>
              <a:t>The Fibonacci series that occurs amazingly often in nature seems quite bizarre and unpredictable, until one detects the pattern.</a:t>
            </a:r>
          </a:p>
          <a:p>
            <a:pPr eaLnBrk="1" hangingPunct="1">
              <a:spcBef>
                <a:spcPct val="0"/>
              </a:spcBef>
            </a:pPr>
            <a:endParaRPr lang="en-US" altLang="en-US"/>
          </a:p>
        </p:txBody>
      </p:sp>
      <p:sp>
        <p:nvSpPr>
          <p:cNvPr id="47108" name="Slide Number Placeholder 3">
            <a:extLst>
              <a:ext uri="{FF2B5EF4-FFF2-40B4-BE49-F238E27FC236}">
                <a16:creationId xmlns:a16="http://schemas.microsoft.com/office/drawing/2014/main" id="{637CD865-0E32-93CF-AB50-C2795366353D}"/>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5640835-EDE5-40A8-AB31-960E29E21332}" type="slidenum">
              <a:rPr lang="en-US" altLang="en-US"/>
              <a:pPr eaLnBrk="1" hangingPunct="1"/>
              <a:t>31</a:t>
            </a:fld>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02755FCF-ADA8-AFC4-C8D3-6A6777FE425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307AB9D1-B945-EA12-E80B-E4E06EE974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“Working backward” example: Rather than developing a formula to calculate the previous month’s balance, we can start with the current balance and </a:t>
            </a:r>
            <a:r>
              <a:rPr lang="en-US" altLang="en-US" b="1" i="1"/>
              <a:t>reverse the actions </a:t>
            </a:r>
            <a:r>
              <a:rPr lang="en-US" altLang="en-US"/>
              <a:t>throughout the month. So, reversing the checks means adding (rather than subtracting) those amounts. Reversing the deposits means subtracting (rather than adding) those amounts). Thus, $493.18 + $17.73 + $88.10 – $193.22 – $0.26 = $405.53, and so the previous month’s statement balance was $405.53.</a:t>
            </a:r>
          </a:p>
          <a:p>
            <a:pPr eaLnBrk="1" hangingPunct="1">
              <a:spcBef>
                <a:spcPct val="0"/>
              </a:spcBef>
            </a:pPr>
            <a:r>
              <a:rPr lang="en-US" altLang="en-US"/>
              <a:t>“Working backward” might be the best strategy when we pause to consider the problem, rather than jumping right into the typical approach. A maze is a good example. Few people consider starting at the Finish and working backwards to reach the Start. Another example comes from the childhood puzzle showing three fishermen with tangled fishing lines winding all over the page, one of which is connected to a big fish in the opposite corner. To answer the question “Which fisherman will catch the fish?” the best strategy is to start at the fish and follow the line back to the winning fisherman--</a:t>
            </a:r>
            <a:r>
              <a:rPr lang="en-US" altLang="en-US" i="1"/>
              <a:t>working backward.</a:t>
            </a:r>
          </a:p>
        </p:txBody>
      </p:sp>
      <p:sp>
        <p:nvSpPr>
          <p:cNvPr id="48132" name="Slide Number Placeholder 3">
            <a:extLst>
              <a:ext uri="{FF2B5EF4-FFF2-40B4-BE49-F238E27FC236}">
                <a16:creationId xmlns:a16="http://schemas.microsoft.com/office/drawing/2014/main" id="{965FB3BC-EBE6-A94D-3E10-4C4741BC806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DF0EE153-BA17-4F91-BA8D-C46ABA22E2CB}" type="slidenum">
              <a:rPr lang="en-US" altLang="en-US"/>
              <a:pPr eaLnBrk="1" hangingPunct="1"/>
              <a:t>32</a:t>
            </a:fld>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E6A3F078-3965-9644-7114-908AFFB3E90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EE382E54-1056-AAD8-78B2-AE7C4905E1C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49156" name="Slide Number Placeholder 3">
            <a:extLst>
              <a:ext uri="{FF2B5EF4-FFF2-40B4-BE49-F238E27FC236}">
                <a16:creationId xmlns:a16="http://schemas.microsoft.com/office/drawing/2014/main" id="{1917154B-734E-8B20-B1E7-6FE3C4C6F943}"/>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44348A0E-F63C-426E-80A3-E4B78D9C0D39}" type="slidenum">
              <a:rPr lang="en-US" altLang="en-US"/>
              <a:pPr eaLnBrk="1" hangingPunct="1"/>
              <a:t>33</a:t>
            </a:fld>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DAB9C2F1-ABC7-300A-CB5B-D6858CEBCBD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F75239DA-276B-67AE-C377-0DE6ACFF74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Impact changeability tools help teams prioritize problems to address based on the degree of impact the process has on the whole system.</a:t>
            </a:r>
          </a:p>
          <a:p>
            <a:pPr eaLnBrk="1" hangingPunct="1">
              <a:spcBef>
                <a:spcPct val="0"/>
              </a:spcBef>
            </a:pPr>
            <a:r>
              <a:rPr lang="en-US" altLang="en-US"/>
              <a:t>A force-field analysis is essentially a more complex pros/cons or risk/benefit analysis.</a:t>
            </a:r>
          </a:p>
          <a:p>
            <a:pPr eaLnBrk="1" hangingPunct="1">
              <a:spcBef>
                <a:spcPct val="0"/>
              </a:spcBef>
            </a:pPr>
            <a:r>
              <a:rPr lang="en-US" altLang="en-US"/>
              <a:t>A flow chart is a start-to-finish graphic representation of tasks within a whole process. </a:t>
            </a:r>
          </a:p>
        </p:txBody>
      </p:sp>
      <p:sp>
        <p:nvSpPr>
          <p:cNvPr id="50180" name="Slide Number Placeholder 3">
            <a:extLst>
              <a:ext uri="{FF2B5EF4-FFF2-40B4-BE49-F238E27FC236}">
                <a16:creationId xmlns:a16="http://schemas.microsoft.com/office/drawing/2014/main" id="{1A9C8893-F3C1-4C3D-1EEF-9815D4CC06A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ACC752A5-F094-4909-8AC0-846C39CE6D0D}" type="slidenum">
              <a:rPr lang="en-US" altLang="en-US"/>
              <a:pPr eaLnBrk="1" hangingPunct="1"/>
              <a:t>34</a:t>
            </a:fld>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4496B578-78B4-1989-3811-309AF867C8A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AD32709A-2871-FC77-1C41-C89025DCDD1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Asking “why” repeatedly helps determine a chain of events leading to a problem.</a:t>
            </a:r>
          </a:p>
        </p:txBody>
      </p:sp>
      <p:sp>
        <p:nvSpPr>
          <p:cNvPr id="51204" name="Slide Number Placeholder 3">
            <a:extLst>
              <a:ext uri="{FF2B5EF4-FFF2-40B4-BE49-F238E27FC236}">
                <a16:creationId xmlns:a16="http://schemas.microsoft.com/office/drawing/2014/main" id="{379FBF19-FF7E-7CFD-9C6E-48BB7A2A3021}"/>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A299A4AC-82A9-484B-A0CD-E04A0EBB49D2}" type="slidenum">
              <a:rPr lang="en-US" altLang="en-US"/>
              <a:pPr eaLnBrk="1" hangingPunct="1"/>
              <a:t>35</a:t>
            </a:fld>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D5FCDC67-C1EB-9FA9-E9B5-854C7A3A679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43DC5965-B6BD-92C9-8546-72DA81E0498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p:txBody>
      </p:sp>
      <p:sp>
        <p:nvSpPr>
          <p:cNvPr id="52228" name="Slide Number Placeholder 3">
            <a:extLst>
              <a:ext uri="{FF2B5EF4-FFF2-40B4-BE49-F238E27FC236}">
                <a16:creationId xmlns:a16="http://schemas.microsoft.com/office/drawing/2014/main" id="{AC7987B5-B583-2C11-6BDB-10ECA0D7380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EF261E1C-3BE6-4C50-9361-90C7C374A1A7}" type="slidenum">
              <a:rPr lang="en-US" altLang="en-US"/>
              <a:pPr eaLnBrk="1" hangingPunct="1"/>
              <a:t>36</a:t>
            </a:fld>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6FFA7D5B-2590-F078-31C0-26896DA402F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E97759E0-021A-1DBF-F49C-BEE7A83D2AE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Gantt charts illustrate the start and finish dates of the many steps and milestones of a project. There are many varieties of Gantt charts, some using shapes, colors, and symbols to communicate different aspects of project progress. They all have in common the concept of precedence and dependency of multiple subtasks. Usually (but not always) progress correlates with the underlying timeline. The task flow sometimes is separated from the time/schedule flow.</a:t>
            </a:r>
          </a:p>
          <a:p>
            <a:r>
              <a:rPr lang="en-US" altLang="en-US"/>
              <a:t>Gantt charts were invented by Henry Gantt around 1910, and were considered revolutionary at the time. Today, they are common in business and project planning and presentations.</a:t>
            </a:r>
          </a:p>
        </p:txBody>
      </p:sp>
      <p:sp>
        <p:nvSpPr>
          <p:cNvPr id="53252" name="Slide Number Placeholder 3">
            <a:extLst>
              <a:ext uri="{FF2B5EF4-FFF2-40B4-BE49-F238E27FC236}">
                <a16:creationId xmlns:a16="http://schemas.microsoft.com/office/drawing/2014/main" id="{EEEAFC89-30D9-5B4C-E558-3F284C362679}"/>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2995BAEB-10DE-48E5-8E78-9A690CE1C92F}" type="slidenum">
              <a:rPr lang="en-US" altLang="en-US"/>
              <a:pPr eaLnBrk="1" hangingPunct="1"/>
              <a:t>37</a:t>
            </a:fld>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69102B09-9A82-D21C-E85A-429FF0F6C07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1B5821CC-FDA4-1257-2CE8-2EAD223A9F4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An action plan clearly outlines Who will do What; Where; When; Why; and How.</a:t>
            </a:r>
          </a:p>
        </p:txBody>
      </p:sp>
      <p:sp>
        <p:nvSpPr>
          <p:cNvPr id="54276" name="Slide Number Placeholder 3">
            <a:extLst>
              <a:ext uri="{FF2B5EF4-FFF2-40B4-BE49-F238E27FC236}">
                <a16:creationId xmlns:a16="http://schemas.microsoft.com/office/drawing/2014/main" id="{7D8664D5-A31C-73FF-9E98-FB40BF4A4DB3}"/>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CC2901DF-758B-4135-BFB5-4662B7FD1F4B}" type="slidenum">
              <a:rPr lang="en-US" altLang="en-US"/>
              <a:pPr eaLnBrk="1" hangingPunct="1"/>
              <a:t>39</a:t>
            </a:fld>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4B69E351-D908-EEDE-3850-ECB5CFC4851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0ECBCC94-0CCD-5077-79F7-60AEAA88967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p:txBody>
      </p:sp>
      <p:sp>
        <p:nvSpPr>
          <p:cNvPr id="55300" name="Slide Number Placeholder 3">
            <a:extLst>
              <a:ext uri="{FF2B5EF4-FFF2-40B4-BE49-F238E27FC236}">
                <a16:creationId xmlns:a16="http://schemas.microsoft.com/office/drawing/2014/main" id="{513C59DE-4FF5-2E6E-C9CE-AB82BC6CE3FC}"/>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9404D88C-3CAB-4AE2-9DAD-E2BD42B785F1}" type="slidenum">
              <a:rPr lang="en-US" altLang="en-US"/>
              <a:pPr eaLnBrk="1" hangingPunct="1"/>
              <a:t>40</a:t>
            </a:fld>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84966FF2-9912-C260-6153-A0F79471960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2E8557A6-A8BC-34AF-E370-D129BEFED2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Ongoing  processes (typically factory production and assembly lines) can be monitored by workers who periodically take sample measurements that are chosen as indicators of the health of the production process. While much can be analyzed in such measurements, quality control practice is to focus on two major statistics: the average (x-bar) and the range (R). The average and range of a small number of measurements (typically 4-5) are relatively easy to calculate, record, and chart, and provide good early indicators of unwanted changes in calibration and variation of the process, preventing (hopefully) greater problems down the road.</a:t>
            </a:r>
          </a:p>
        </p:txBody>
      </p:sp>
      <p:sp>
        <p:nvSpPr>
          <p:cNvPr id="56324" name="Slide Number Placeholder 3">
            <a:extLst>
              <a:ext uri="{FF2B5EF4-FFF2-40B4-BE49-F238E27FC236}">
                <a16:creationId xmlns:a16="http://schemas.microsoft.com/office/drawing/2014/main" id="{BD04281E-EE69-138E-33E8-33D8EBD7984C}"/>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CB1C58BB-1BF5-44C2-8B80-B07B13780C94}" type="slidenum">
              <a:rPr lang="en-US" altLang="en-US"/>
              <a:pPr eaLnBrk="1" hangingPunct="1"/>
              <a:t>41</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1" y="244476"/>
            <a:ext cx="11180233" cy="1431925"/>
          </a:xfrm>
        </p:spPr>
        <p:txBody>
          <a:bodyPr/>
          <a:lstStyle/>
          <a:p>
            <a:r>
              <a:rPr lang="en-US"/>
              <a:t>Click to edit Master title style</a:t>
            </a:r>
          </a:p>
        </p:txBody>
      </p:sp>
      <p:sp>
        <p:nvSpPr>
          <p:cNvPr id="3" name="Text Placeholder 2"/>
          <p:cNvSpPr>
            <a:spLocks noGrp="1"/>
          </p:cNvSpPr>
          <p:nvPr>
            <p:ph type="body" sz="half" idx="1"/>
          </p:nvPr>
        </p:nvSpPr>
        <p:spPr>
          <a:xfrm>
            <a:off x="1117601" y="1905000"/>
            <a:ext cx="5236633" cy="4191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57434" y="1905000"/>
            <a:ext cx="5236633" cy="4191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1">
            <a:extLst>
              <a:ext uri="{FF2B5EF4-FFF2-40B4-BE49-F238E27FC236}">
                <a16:creationId xmlns:a16="http://schemas.microsoft.com/office/drawing/2014/main" id="{96EC286E-AC5F-9E6D-F391-F6E9EA23C79C}"/>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12">
            <a:extLst>
              <a:ext uri="{FF2B5EF4-FFF2-40B4-BE49-F238E27FC236}">
                <a16:creationId xmlns:a16="http://schemas.microsoft.com/office/drawing/2014/main" id="{EEF169D3-EE7A-554B-C170-44836717769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3">
            <a:extLst>
              <a:ext uri="{FF2B5EF4-FFF2-40B4-BE49-F238E27FC236}">
                <a16:creationId xmlns:a16="http://schemas.microsoft.com/office/drawing/2014/main" id="{5EC1BB6D-9A19-391A-3A87-1A25DBFBED72}"/>
              </a:ext>
            </a:extLst>
          </p:cNvPr>
          <p:cNvSpPr>
            <a:spLocks noGrp="1" noChangeArrowheads="1"/>
          </p:cNvSpPr>
          <p:nvPr>
            <p:ph type="sldNum" sz="quarter" idx="12"/>
          </p:nvPr>
        </p:nvSpPr>
        <p:spPr>
          <a:ln/>
        </p:spPr>
        <p:txBody>
          <a:bodyPr/>
          <a:lstStyle>
            <a:lvl1pPr>
              <a:defRPr/>
            </a:lvl1pPr>
          </a:lstStyle>
          <a:p>
            <a:fld id="{11236B2F-E46B-4ECE-963D-D26635FA5B45}" type="slidenum">
              <a:rPr lang="en-US" altLang="en-US"/>
              <a:pPr/>
              <a:t>‹#›</a:t>
            </a:fld>
            <a:endParaRPr lang="en-US" altLang="en-US"/>
          </a:p>
        </p:txBody>
      </p:sp>
    </p:spTree>
    <p:extLst>
      <p:ext uri="{BB962C8B-B14F-4D97-AF65-F5344CB8AC3E}">
        <p14:creationId xmlns:p14="http://schemas.microsoft.com/office/powerpoint/2010/main" val="4375152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1" y="244476"/>
            <a:ext cx="11180233" cy="1431925"/>
          </a:xfrm>
        </p:spPr>
        <p:txBody>
          <a:bodyPr/>
          <a:lstStyle/>
          <a:p>
            <a:r>
              <a:rPr lang="en-US"/>
              <a:t>Click to edit Master title style</a:t>
            </a:r>
          </a:p>
        </p:txBody>
      </p:sp>
      <p:sp>
        <p:nvSpPr>
          <p:cNvPr id="3" name="Table Placeholder 2"/>
          <p:cNvSpPr>
            <a:spLocks noGrp="1"/>
          </p:cNvSpPr>
          <p:nvPr>
            <p:ph type="tbl" idx="1"/>
          </p:nvPr>
        </p:nvSpPr>
        <p:spPr>
          <a:xfrm>
            <a:off x="1117600" y="1905000"/>
            <a:ext cx="10676467" cy="4191000"/>
          </a:xfrm>
        </p:spPr>
        <p:txBody>
          <a:bodyPr/>
          <a:lstStyle/>
          <a:p>
            <a:pPr lvl="0"/>
            <a:endParaRPr lang="en-US" noProof="0"/>
          </a:p>
        </p:txBody>
      </p:sp>
      <p:sp>
        <p:nvSpPr>
          <p:cNvPr id="4" name="Rectangle 11">
            <a:extLst>
              <a:ext uri="{FF2B5EF4-FFF2-40B4-BE49-F238E27FC236}">
                <a16:creationId xmlns:a16="http://schemas.microsoft.com/office/drawing/2014/main" id="{98743094-785E-F9B2-C493-C6D9C265432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12">
            <a:extLst>
              <a:ext uri="{FF2B5EF4-FFF2-40B4-BE49-F238E27FC236}">
                <a16:creationId xmlns:a16="http://schemas.microsoft.com/office/drawing/2014/main" id="{49AC4EEC-8066-9601-3446-AF4EC171AA9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3">
            <a:extLst>
              <a:ext uri="{FF2B5EF4-FFF2-40B4-BE49-F238E27FC236}">
                <a16:creationId xmlns:a16="http://schemas.microsoft.com/office/drawing/2014/main" id="{CC0F2730-D1BF-4BA5-9F1D-EE9727B59717}"/>
              </a:ext>
            </a:extLst>
          </p:cNvPr>
          <p:cNvSpPr>
            <a:spLocks noGrp="1" noChangeArrowheads="1"/>
          </p:cNvSpPr>
          <p:nvPr>
            <p:ph type="sldNum" sz="quarter" idx="12"/>
          </p:nvPr>
        </p:nvSpPr>
        <p:spPr>
          <a:ln/>
        </p:spPr>
        <p:txBody>
          <a:bodyPr/>
          <a:lstStyle>
            <a:lvl1pPr>
              <a:defRPr/>
            </a:lvl1pPr>
          </a:lstStyle>
          <a:p>
            <a:fld id="{AA30F010-4866-4A63-B891-3E85333B4EB7}" type="slidenum">
              <a:rPr lang="en-US" altLang="en-US"/>
              <a:pPr/>
              <a:t>‹#›</a:t>
            </a:fld>
            <a:endParaRPr lang="en-US" altLang="en-US"/>
          </a:p>
        </p:txBody>
      </p:sp>
    </p:spTree>
    <p:extLst>
      <p:ext uri="{BB962C8B-B14F-4D97-AF65-F5344CB8AC3E}">
        <p14:creationId xmlns:p14="http://schemas.microsoft.com/office/powerpoint/2010/main" val="3048571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
        <p:nvSpPr>
          <p:cNvPr id="2" name="Rektangel 2">
            <a:extLst>
              <a:ext uri="{FF2B5EF4-FFF2-40B4-BE49-F238E27FC236}">
                <a16:creationId xmlns:a16="http://schemas.microsoft.com/office/drawing/2014/main" id="{029AC373-F877-CE94-7744-FE72573B03E0}"/>
              </a:ext>
            </a:extLst>
          </p:cNvPr>
          <p:cNvSpPr>
            <a:spLocks noChangeArrowheads="1"/>
          </p:cNvSpPr>
          <p:nvPr/>
        </p:nvSpPr>
        <p:spPr bwMode="auto">
          <a:xfrm>
            <a:off x="0" y="795338"/>
            <a:ext cx="12192000" cy="1230312"/>
          </a:xfrm>
          <a:prstGeom prst="rect">
            <a:avLst/>
          </a:prstGeom>
          <a:gradFill flip="none" rotWithShape="1">
            <a:gsLst>
              <a:gs pos="21000">
                <a:srgbClr val="7DC8DF"/>
              </a:gs>
              <a:gs pos="100000">
                <a:srgbClr val="6699FF"/>
              </a:gs>
            </a:gsLst>
            <a:lin ang="5400000" scaled="1"/>
            <a:tileRect/>
          </a:gradFill>
          <a:ln w="9525">
            <a:noFill/>
            <a:miter lim="800000"/>
            <a:headEnd/>
            <a:tailEnd/>
          </a:ln>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ea typeface="ＭＳ Ｐゴシック" pitchFamily="-97" charset="-128"/>
            </a:endParaRPr>
          </a:p>
        </p:txBody>
      </p:sp>
      <p:pic>
        <p:nvPicPr>
          <p:cNvPr id="4" name="Billede 3" descr="dreamstime_Handsoverlapping.jpg">
            <a:extLst>
              <a:ext uri="{FF2B5EF4-FFF2-40B4-BE49-F238E27FC236}">
                <a16:creationId xmlns:a16="http://schemas.microsoft.com/office/drawing/2014/main" id="{40653167-A19E-5EDA-0684-2062405DF0B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671051" y="785814"/>
            <a:ext cx="2520949" cy="122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Pladsholder til indhold 2"/>
          <p:cNvSpPr>
            <a:spLocks noGrp="1"/>
          </p:cNvSpPr>
          <p:nvPr>
            <p:ph idx="1"/>
          </p:nvPr>
        </p:nvSpPr>
        <p:spPr>
          <a:xfrm>
            <a:off x="609600" y="2100944"/>
            <a:ext cx="11161485" cy="4223656"/>
          </a:xfrm>
          <a:prstGeom prst="rect">
            <a:avLst/>
          </a:prstGeom>
        </p:spPr>
        <p:txBody>
          <a:bodyPr/>
          <a:lstStyle>
            <a:lvl1pPr>
              <a:defRPr baseline="0">
                <a:solidFill>
                  <a:srgbClr val="000000"/>
                </a:solidFill>
                <a:latin typeface="+mn-lt"/>
                <a:cs typeface="Arial"/>
              </a:defRPr>
            </a:lvl1pPr>
            <a:lvl2pPr>
              <a:defRPr>
                <a:solidFill>
                  <a:srgbClr val="000000"/>
                </a:solidFill>
                <a:latin typeface="+mn-lt"/>
                <a:cs typeface="Arial"/>
              </a:defRPr>
            </a:lvl2pPr>
            <a:lvl3pPr>
              <a:defRPr>
                <a:solidFill>
                  <a:srgbClr val="000000"/>
                </a:solidFill>
                <a:latin typeface="+mn-lt"/>
                <a:cs typeface="Arial"/>
              </a:defRPr>
            </a:lvl3pPr>
            <a:lvl4pPr>
              <a:defRPr>
                <a:solidFill>
                  <a:srgbClr val="000000"/>
                </a:solidFill>
                <a:latin typeface="+mn-lt"/>
                <a:cs typeface="Arial"/>
              </a:defRPr>
            </a:lvl4pPr>
            <a:lvl5pPr>
              <a:defRPr>
                <a:solidFill>
                  <a:srgbClr val="000000"/>
                </a:solidFill>
                <a:latin typeface="+mn-lt"/>
                <a:cs typeface="Aria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ladsholder til tekst 2"/>
          <p:cNvSpPr>
            <a:spLocks noGrp="1"/>
          </p:cNvSpPr>
          <p:nvPr>
            <p:ph type="body" idx="13"/>
          </p:nvPr>
        </p:nvSpPr>
        <p:spPr>
          <a:xfrm>
            <a:off x="225113" y="941296"/>
            <a:ext cx="8847168" cy="1056041"/>
          </a:xfrm>
          <a:prstGeom prst="rect">
            <a:avLst/>
          </a:prstGeom>
        </p:spPr>
        <p:txBody>
          <a:bodyPr anchor="b"/>
          <a:lstStyle>
            <a:lvl1pPr marL="0" marR="0" indent="0" algn="l" defTabSz="457200" rtl="0" eaLnBrk="0" fontAlgn="base" latinLnBrk="0" hangingPunct="0">
              <a:lnSpc>
                <a:spcPct val="100000"/>
              </a:lnSpc>
              <a:spcBef>
                <a:spcPct val="20000"/>
              </a:spcBef>
              <a:spcAft>
                <a:spcPct val="0"/>
              </a:spcAft>
              <a:buClrTx/>
              <a:buSzTx/>
              <a:buFont typeface="Arial" charset="0"/>
              <a:buNone/>
              <a:tabLst/>
              <a:defRPr sz="4000" b="1">
                <a:latin typeface="+mn-lt"/>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Pladsholder til dato 3">
            <a:extLst>
              <a:ext uri="{FF2B5EF4-FFF2-40B4-BE49-F238E27FC236}">
                <a16:creationId xmlns:a16="http://schemas.microsoft.com/office/drawing/2014/main" id="{635274E6-9F84-BDB5-9685-6D53DD1B139B}"/>
              </a:ext>
            </a:extLst>
          </p:cNvPr>
          <p:cNvSpPr>
            <a:spLocks noGrp="1"/>
          </p:cNvSpPr>
          <p:nvPr>
            <p:ph type="dt" sz="half" idx="14"/>
          </p:nvPr>
        </p:nvSpPr>
        <p:spPr/>
        <p:txBody>
          <a:bodyPr/>
          <a:lstStyle>
            <a:lvl1pPr>
              <a:defRPr>
                <a:solidFill>
                  <a:srgbClr val="000000"/>
                </a:solidFill>
                <a:latin typeface="Arial" charset="0"/>
                <a:cs typeface="ＭＳ Ｐゴシック" charset="-128"/>
              </a:defRPr>
            </a:lvl1pPr>
          </a:lstStyle>
          <a:p>
            <a:pPr>
              <a:defRPr/>
            </a:pPr>
            <a:r>
              <a:rPr lang="da-DK"/>
              <a:t>Your footnote</a:t>
            </a:r>
          </a:p>
        </p:txBody>
      </p:sp>
      <p:sp>
        <p:nvSpPr>
          <p:cNvPr id="6" name="Pladsholder til diasnummer 5">
            <a:extLst>
              <a:ext uri="{FF2B5EF4-FFF2-40B4-BE49-F238E27FC236}">
                <a16:creationId xmlns:a16="http://schemas.microsoft.com/office/drawing/2014/main" id="{2C23FE53-0DD2-ED69-DA33-1597D37CB75A}"/>
              </a:ext>
            </a:extLst>
          </p:cNvPr>
          <p:cNvSpPr>
            <a:spLocks noGrp="1"/>
          </p:cNvSpPr>
          <p:nvPr>
            <p:ph type="sldNum" sz="quarter" idx="15"/>
          </p:nvPr>
        </p:nvSpPr>
        <p:spPr/>
        <p:txBody>
          <a:bodyPr/>
          <a:lstStyle>
            <a:lvl1pPr algn="r">
              <a:defRPr sz="1600" smtClean="0">
                <a:solidFill>
                  <a:srgbClr val="ADADAD"/>
                </a:solidFill>
                <a:latin typeface="Arial" panose="020B0604020202020204" pitchFamily="34" charset="0"/>
                <a:ea typeface="ＭＳ Ｐゴシック" panose="020B0600070205080204" pitchFamily="34" charset="-128"/>
              </a:defRPr>
            </a:lvl1pPr>
          </a:lstStyle>
          <a:p>
            <a:fld id="{BD6E0475-6CFD-4C80-9813-DFB9AEFE761E}" type="slidenum">
              <a:rPr lang="da-DK" altLang="en-US"/>
              <a:pPr/>
              <a:t>‹#›</a:t>
            </a:fld>
            <a:endParaRPr lang="da-DK" altLang="en-US"/>
          </a:p>
        </p:txBody>
      </p:sp>
    </p:spTree>
    <p:extLst>
      <p:ext uri="{BB962C8B-B14F-4D97-AF65-F5344CB8AC3E}">
        <p14:creationId xmlns:p14="http://schemas.microsoft.com/office/powerpoint/2010/main" val="729173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 id="2147483669" r:id="rId15"/>
    <p:sldLayoutId id="2147483670" r:id="rId16"/>
    <p:sldLayoutId id="214748367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wmf"/></Relationships>
</file>

<file path=ppt/slides/_rels/slide19.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3.wmf"/><Relationship Id="rId5" Type="http://schemas.openxmlformats.org/officeDocument/2006/relationships/image" Target="../media/image22.wmf"/><Relationship Id="rId4" Type="http://schemas.openxmlformats.org/officeDocument/2006/relationships/image" Target="../media/image21.wmf"/></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8.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6.svg"/><Relationship Id="rId2" Type="http://schemas.openxmlformats.org/officeDocument/2006/relationships/image" Target="../media/image32.jpeg"/><Relationship Id="rId1" Type="http://schemas.openxmlformats.org/officeDocument/2006/relationships/slideLayout" Target="../slideLayouts/slideLayout13.xml"/><Relationship Id="rId6" Type="http://schemas.openxmlformats.org/officeDocument/2006/relationships/image" Target="../media/image35.png"/><Relationship Id="rId5" Type="http://schemas.openxmlformats.org/officeDocument/2006/relationships/image" Target="../media/image4.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41973" y="4956429"/>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9501" y="2106196"/>
            <a:ext cx="4393574" cy="2123658"/>
          </a:xfrm>
          <a:prstGeom prst="rect">
            <a:avLst/>
          </a:prstGeom>
          <a:noFill/>
        </p:spPr>
        <p:txBody>
          <a:bodyPr wrap="none" rtlCol="0">
            <a:spAutoFit/>
          </a:bodyPr>
          <a:lstStyle/>
          <a:p>
            <a:pPr algn="ctr"/>
            <a:r>
              <a:rPr lang="en-US" sz="4400" b="1" dirty="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Thinking</a:t>
            </a:r>
          </a:p>
          <a:p>
            <a:pPr algn="ctr"/>
            <a:r>
              <a:rPr lang="en-US" sz="4400" b="1" dirty="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VS </a:t>
            </a:r>
          </a:p>
          <a:p>
            <a:pPr algn="ctr"/>
            <a:r>
              <a:rPr lang="en-US" sz="4400" b="1" dirty="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Problem Solving</a:t>
            </a:r>
            <a:endParaRPr lang="en-US" sz="1600" b="1" dirty="0">
              <a:solidFill>
                <a:srgbClr val="4472C4"/>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3416" y="0"/>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6832636" y="3160593"/>
            <a:ext cx="4777398" cy="830997"/>
          </a:xfrm>
          <a:prstGeom prst="rect">
            <a:avLst/>
          </a:prstGeom>
          <a:noFill/>
        </p:spPr>
        <p:txBody>
          <a:bodyPr wrap="none" rtlCol="0">
            <a:spAutoFit/>
          </a:bodyPr>
          <a:lstStyle/>
          <a:p>
            <a:pPr algn="ctr"/>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Thinking</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B0C8A7D3-B962-FED5-A7FD-386D39042F94}"/>
              </a:ext>
            </a:extLst>
          </p:cNvPr>
          <p:cNvSpPr>
            <a:spLocks noGrp="1" noChangeArrowheads="1"/>
          </p:cNvSpPr>
          <p:nvPr>
            <p:ph type="title"/>
          </p:nvPr>
        </p:nvSpPr>
        <p:spPr>
          <a:xfrm>
            <a:off x="2814637" y="358775"/>
            <a:ext cx="6858000" cy="685800"/>
          </a:xfrm>
        </p:spPr>
        <p:txBody>
          <a:bodyPr/>
          <a:lstStyle/>
          <a:p>
            <a:pPr algn="ctr" eaLnBrk="1" hangingPunct="1">
              <a:defRPr/>
            </a:pP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Vs. Conflict </a:t>
            </a:r>
          </a:p>
        </p:txBody>
      </p:sp>
      <p:sp>
        <p:nvSpPr>
          <p:cNvPr id="5123" name="Rectangle 3">
            <a:extLst>
              <a:ext uri="{FF2B5EF4-FFF2-40B4-BE49-F238E27FC236}">
                <a16:creationId xmlns:a16="http://schemas.microsoft.com/office/drawing/2014/main" id="{D777D0FC-5F4D-E23B-B3D4-61069D7F9C25}"/>
              </a:ext>
            </a:extLst>
          </p:cNvPr>
          <p:cNvSpPr>
            <a:spLocks noGrp="1" noChangeArrowheads="1"/>
          </p:cNvSpPr>
          <p:nvPr>
            <p:ph type="body" sz="half" idx="1"/>
          </p:nvPr>
        </p:nvSpPr>
        <p:spPr>
          <a:xfrm>
            <a:off x="390525" y="1860550"/>
            <a:ext cx="8801100" cy="4191000"/>
          </a:xfrm>
        </p:spPr>
        <p:txBody>
          <a:bodyPr>
            <a:noAutofit/>
          </a:bodyPr>
          <a:lstStyle/>
          <a:p>
            <a:pPr marL="0" indent="0">
              <a:lnSpc>
                <a:spcPct val="150000"/>
              </a:lnSpc>
              <a:buNone/>
              <a:defRPr/>
            </a:pPr>
            <a:r>
              <a:rPr lang="en-US" b="1" dirty="0">
                <a:solidFill>
                  <a:srgbClr val="C00000"/>
                </a:solidFill>
                <a:latin typeface="Times New Roman" panose="02020603050405020304" pitchFamily="18" charset="0"/>
                <a:cs typeface="Times New Roman" panose="02020603050405020304" pitchFamily="18" charset="0"/>
              </a:rPr>
              <a:t>Interpersonal Conflict</a:t>
            </a:r>
            <a:r>
              <a:rPr lang="en-US" dirty="0">
                <a:latin typeface="Times New Roman" panose="02020603050405020304" pitchFamily="18" charset="0"/>
                <a:cs typeface="Times New Roman" panose="02020603050405020304" pitchFamily="18" charset="0"/>
              </a:rPr>
              <a:t>: This is conflict occurs between two or more individuals. It may stem from personality clashes, differing values, competing goals or mutual interferences in performing tasks.</a:t>
            </a:r>
          </a:p>
          <a:p>
            <a:pPr marL="0" indent="0">
              <a:lnSpc>
                <a:spcPct val="150000"/>
              </a:lnSpc>
              <a:buNone/>
              <a:defRPr/>
            </a:pPr>
            <a:r>
              <a:rPr lang="en-US" dirty="0">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Intragroup Conflict</a:t>
            </a:r>
            <a:r>
              <a:rPr lang="en-US" dirty="0">
                <a:latin typeface="Times New Roman" panose="02020603050405020304" pitchFamily="18" charset="0"/>
                <a:cs typeface="Times New Roman" panose="02020603050405020304" pitchFamily="18" charset="0"/>
              </a:rPr>
              <a:t>: This type of conflict takes place within a group or team. </a:t>
            </a:r>
          </a:p>
        </p:txBody>
      </p:sp>
      <p:pic>
        <p:nvPicPr>
          <p:cNvPr id="5124" name="Picture 4">
            <a:extLst>
              <a:ext uri="{FF2B5EF4-FFF2-40B4-BE49-F238E27FC236}">
                <a16:creationId xmlns:a16="http://schemas.microsoft.com/office/drawing/2014/main" id="{7489DC06-B1F9-A327-59D3-7F62131D2FB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82100" y="1860550"/>
            <a:ext cx="2619375" cy="397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Rectangle 5">
            <a:extLst>
              <a:ext uri="{FF2B5EF4-FFF2-40B4-BE49-F238E27FC236}">
                <a16:creationId xmlns:a16="http://schemas.microsoft.com/office/drawing/2014/main" id="{1DB0A6B2-C990-FEF7-6004-A16743BB47D6}"/>
              </a:ext>
            </a:extLst>
          </p:cNvPr>
          <p:cNvSpPr>
            <a:spLocks noChangeArrowheads="1"/>
          </p:cNvSpPr>
          <p:nvPr/>
        </p:nvSpPr>
        <p:spPr bwMode="auto">
          <a:xfrm>
            <a:off x="9453563" y="6010275"/>
            <a:ext cx="2971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b="1" dirty="0">
                <a:solidFill>
                  <a:schemeClr val="tx2"/>
                </a:solidFill>
                <a:latin typeface="Times New Roman" panose="02020603050405020304" pitchFamily="18" charset="0"/>
              </a:rPr>
              <a:t>I think, therefore I am.- Rene Descartes</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5122">
                                            <p:txEl>
                                              <p:pRg st="0" end="0"/>
                                            </p:txEl>
                                          </p:spTgt>
                                        </p:tgtEl>
                                        <p:attrNameLst>
                                          <p:attrName>style.visibility</p:attrName>
                                        </p:attrNameLst>
                                      </p:cBhvr>
                                      <p:to>
                                        <p:strVal val="visible"/>
                                      </p:to>
                                    </p:set>
                                    <p:anim calcmode="lin" valueType="num">
                                      <p:cBhvr additive="base">
                                        <p:cTn id="7" dur="500" fill="hold"/>
                                        <p:tgtEl>
                                          <p:spTgt spid="5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 presetClass="entr" presetSubtype="10" fill="hold" nodeType="clickEffect">
                                  <p:stCondLst>
                                    <p:cond delay="0"/>
                                  </p:stCondLst>
                                  <p:childTnLst>
                                    <p:set>
                                      <p:cBhvr>
                                        <p:cTn id="12" dur="1" fill="hold">
                                          <p:stCondLst>
                                            <p:cond delay="0"/>
                                          </p:stCondLst>
                                        </p:cTn>
                                        <p:tgtEl>
                                          <p:spTgt spid="5123">
                                            <p:txEl>
                                              <p:pRg st="0" end="0"/>
                                            </p:txEl>
                                          </p:spTgt>
                                        </p:tgtEl>
                                        <p:attrNameLst>
                                          <p:attrName>style.visibility</p:attrName>
                                        </p:attrNameLst>
                                      </p:cBhvr>
                                      <p:to>
                                        <p:strVal val="visible"/>
                                      </p:to>
                                    </p:set>
                                    <p:animEffect transition="in" filter="checkerboard(across)">
                                      <p:cBhvr>
                                        <p:cTn id="13" dur="500"/>
                                        <p:tgtEl>
                                          <p:spTgt spid="512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5123">
                                            <p:txEl>
                                              <p:pRg st="1" end="1"/>
                                            </p:txEl>
                                          </p:spTgt>
                                        </p:tgtEl>
                                        <p:attrNameLst>
                                          <p:attrName>style.visibility</p:attrName>
                                        </p:attrNameLst>
                                      </p:cBhvr>
                                      <p:to>
                                        <p:strVal val="visible"/>
                                      </p:to>
                                    </p:set>
                                    <p:animEffect transition="in" filter="checkerboard(across)">
                                      <p:cBhvr>
                                        <p:cTn id="18" dur="500"/>
                                        <p:tgtEl>
                                          <p:spTgt spid="5123">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512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5125">
                                            <p:txEl>
                                              <p:pRg st="0" end="0"/>
                                            </p:txEl>
                                          </p:spTgt>
                                        </p:tgtEl>
                                        <p:attrNameLst>
                                          <p:attrName>style.visibility</p:attrName>
                                        </p:attrNameLst>
                                      </p:cBhvr>
                                      <p:to>
                                        <p:strVal val="visible"/>
                                      </p:to>
                                    </p:set>
                                    <p:anim calcmode="lin" valueType="num">
                                      <p:cBhvr additive="base">
                                        <p:cTn id="27" dur="500" fill="hold"/>
                                        <p:tgtEl>
                                          <p:spTgt spid="5125">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12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build="p" autoUpdateAnimBg="0"/>
      <p:bldP spid="5123" grpId="0" build="p" autoUpdateAnimBg="0"/>
      <p:bldP spid="5125"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6211C98-168C-E42C-A1AC-03634E4953E7}"/>
              </a:ext>
            </a:extLst>
          </p:cNvPr>
          <p:cNvSpPr txBox="1"/>
          <p:nvPr/>
        </p:nvSpPr>
        <p:spPr>
          <a:xfrm>
            <a:off x="623887" y="874455"/>
            <a:ext cx="10944225" cy="6001643"/>
          </a:xfrm>
          <a:prstGeom prst="rect">
            <a:avLst/>
          </a:prstGeom>
          <a:noFill/>
        </p:spPr>
        <p:txBody>
          <a:bodyPr wrap="square">
            <a:spAutoFit/>
          </a:bodyPr>
          <a:lstStyle/>
          <a:p>
            <a:r>
              <a:rPr lang="en-US" sz="3200" b="0" i="0" dirty="0">
                <a:solidFill>
                  <a:srgbClr val="202124"/>
                </a:solidFill>
                <a:effectLst/>
                <a:latin typeface="Times New Roman" panose="02020603050405020304" pitchFamily="18" charset="0"/>
                <a:cs typeface="Times New Roman" panose="02020603050405020304" pitchFamily="18" charset="0"/>
              </a:rPr>
              <a:t>Communication has a big role to play in conflict management.</a:t>
            </a:r>
          </a:p>
          <a:p>
            <a:endParaRPr lang="en-US" sz="3200" dirty="0">
              <a:solidFill>
                <a:srgbClr val="202124"/>
              </a:solidFill>
              <a:latin typeface="Times New Roman" panose="02020603050405020304" pitchFamily="18" charset="0"/>
              <a:cs typeface="Times New Roman" panose="02020603050405020304" pitchFamily="18" charset="0"/>
            </a:endParaRPr>
          </a:p>
          <a:p>
            <a:r>
              <a:rPr lang="en-US" sz="3200" b="0" i="0" dirty="0">
                <a:solidFill>
                  <a:srgbClr val="040C28"/>
                </a:solidFill>
                <a:effectLst/>
                <a:latin typeface="Times New Roman" panose="02020603050405020304" pitchFamily="18" charset="0"/>
                <a:cs typeface="Times New Roman" panose="02020603050405020304" pitchFamily="18" charset="0"/>
              </a:rPr>
              <a:t>Our communication must be clear and precise to avoid conflicts</a:t>
            </a:r>
            <a:r>
              <a:rPr lang="en-US" sz="3200" b="0" i="0" dirty="0">
                <a:solidFill>
                  <a:srgbClr val="202124"/>
                </a:solidFill>
                <a:effectLst/>
                <a:latin typeface="Times New Roman" panose="02020603050405020304" pitchFamily="18" charset="0"/>
                <a:cs typeface="Times New Roman" panose="02020603050405020304" pitchFamily="18" charset="0"/>
              </a:rPr>
              <a:t>. </a:t>
            </a:r>
          </a:p>
          <a:p>
            <a:endParaRPr lang="en-US" sz="3200" dirty="0">
              <a:solidFill>
                <a:srgbClr val="202124"/>
              </a:solidFill>
              <a:latin typeface="Times New Roman" panose="02020603050405020304" pitchFamily="18" charset="0"/>
              <a:cs typeface="Times New Roman" panose="02020603050405020304" pitchFamily="18" charset="0"/>
            </a:endParaRPr>
          </a:p>
          <a:p>
            <a:r>
              <a:rPr lang="en-US" sz="3200" b="0" i="0" dirty="0">
                <a:solidFill>
                  <a:srgbClr val="202124"/>
                </a:solidFill>
                <a:effectLst/>
                <a:latin typeface="Times New Roman" panose="02020603050405020304" pitchFamily="18" charset="0"/>
                <a:cs typeface="Times New Roman" panose="02020603050405020304" pitchFamily="18" charset="0"/>
              </a:rPr>
              <a:t>First yourself be very clear what you intend to convey to the other individual. </a:t>
            </a:r>
          </a:p>
          <a:p>
            <a:endParaRPr lang="en-US" sz="3200" dirty="0">
              <a:solidFill>
                <a:srgbClr val="202124"/>
              </a:solidFill>
              <a:latin typeface="Times New Roman" panose="02020603050405020304" pitchFamily="18" charset="0"/>
              <a:cs typeface="Times New Roman" panose="02020603050405020304" pitchFamily="18" charset="0"/>
            </a:endParaRPr>
          </a:p>
          <a:p>
            <a:pPr algn="just"/>
            <a:r>
              <a:rPr lang="en-US" sz="3200" b="0" i="0" dirty="0">
                <a:solidFill>
                  <a:srgbClr val="202124"/>
                </a:solidFill>
                <a:effectLst/>
                <a:latin typeface="Times New Roman" panose="02020603050405020304" pitchFamily="18" charset="0"/>
                <a:cs typeface="Times New Roman" panose="02020603050405020304" pitchFamily="18" charset="0"/>
              </a:rPr>
              <a:t>The thoughts must be carefully put into sensible and relevant words for the others to understand well.</a:t>
            </a:r>
          </a:p>
          <a:p>
            <a:pPr algn="just"/>
            <a:endParaRPr lang="en-US" sz="3200" dirty="0">
              <a:solidFill>
                <a:srgbClr val="202124"/>
              </a:solidFill>
              <a:latin typeface="Times New Roman" panose="02020603050405020304" pitchFamily="18" charset="0"/>
              <a:cs typeface="Times New Roman" panose="02020603050405020304" pitchFamily="18" charset="0"/>
            </a:endParaRPr>
          </a:p>
          <a:p>
            <a:pPr algn="just"/>
            <a:r>
              <a:rPr lang="en-US" sz="3200" dirty="0">
                <a:solidFill>
                  <a:srgbClr val="202124"/>
                </a:solidFill>
                <a:latin typeface="Times New Roman" panose="02020603050405020304" pitchFamily="18" charset="0"/>
                <a:cs typeface="Times New Roman" panose="02020603050405020304" pitchFamily="18" charset="0"/>
              </a:rPr>
              <a:t>This exercise called </a:t>
            </a:r>
          </a:p>
          <a:p>
            <a:pPr algn="just"/>
            <a:r>
              <a:rPr lang="en-US" sz="3200" dirty="0">
                <a:solidFill>
                  <a:srgbClr val="202124"/>
                </a:solidFill>
                <a:latin typeface="Times New Roman" panose="02020603050405020304" pitchFamily="18" charset="0"/>
                <a:cs typeface="Times New Roman" panose="02020603050405020304" pitchFamily="18" charset="0"/>
              </a:rPr>
              <a:t>                                          </a:t>
            </a:r>
            <a:r>
              <a:rPr lang="en-US" sz="32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THINK  </a:t>
            </a:r>
          </a:p>
        </p:txBody>
      </p:sp>
    </p:spTree>
    <p:extLst>
      <p:ext uri="{BB962C8B-B14F-4D97-AF65-F5344CB8AC3E}">
        <p14:creationId xmlns:p14="http://schemas.microsoft.com/office/powerpoint/2010/main" val="37389804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BAAE981-FF52-BC30-C8D1-DE1FFC484158}"/>
              </a:ext>
            </a:extLst>
          </p:cNvPr>
          <p:cNvSpPr txBox="1"/>
          <p:nvPr/>
        </p:nvSpPr>
        <p:spPr>
          <a:xfrm>
            <a:off x="702469" y="731789"/>
            <a:ext cx="10884694" cy="5693866"/>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five 5 main communication techniques are available in conflict resolution?</a:t>
            </a:r>
          </a:p>
          <a:p>
            <a:r>
              <a:rPr lang="en-US" sz="2800" dirty="0">
                <a:latin typeface="Times New Roman" panose="02020603050405020304" pitchFamily="18" charset="0"/>
                <a:cs typeface="Times New Roman" panose="02020603050405020304" pitchFamily="18" charset="0"/>
              </a:rPr>
              <a:t>5 Conflict Resolution Strategies We All Use</a:t>
            </a:r>
          </a:p>
          <a:p>
            <a:r>
              <a:rPr lang="en-US" sz="2800" dirty="0">
                <a:latin typeface="Times New Roman" panose="02020603050405020304" pitchFamily="18" charset="0"/>
                <a:cs typeface="Times New Roman" panose="02020603050405020304" pitchFamily="18" charset="0"/>
              </a:rPr>
              <a:t>Kenneth Thomas developed five conflict resolution strategies that people use to handle conflict, including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 avoiding, </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defeating,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compromising,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accommodating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collaborating. </a:t>
            </a:r>
          </a:p>
          <a:p>
            <a:endParaRPr lang="en-US" sz="2800" dirty="0">
              <a:latin typeface="Times New Roman" panose="02020603050405020304" pitchFamily="18" charset="0"/>
              <a:cs typeface="Times New Roman" panose="02020603050405020304" pitchFamily="18" charset="0"/>
            </a:endParaRPr>
          </a:p>
          <a:p>
            <a:pPr algn="ctr"/>
            <a:r>
              <a:rPr lang="en-US" sz="28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This assumes that people choose how cooperative and how assertive to be in a conflict.</a:t>
            </a:r>
          </a:p>
        </p:txBody>
      </p:sp>
    </p:spTree>
    <p:extLst>
      <p:ext uri="{BB962C8B-B14F-4D97-AF65-F5344CB8AC3E}">
        <p14:creationId xmlns:p14="http://schemas.microsoft.com/office/powerpoint/2010/main" val="1395467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25391F1C-D89E-BDD9-7C72-76506DD83700}"/>
              </a:ext>
            </a:extLst>
          </p:cNvPr>
          <p:cNvSpPr>
            <a:spLocks noGrp="1" noChangeArrowheads="1"/>
          </p:cNvSpPr>
          <p:nvPr>
            <p:ph type="title"/>
          </p:nvPr>
        </p:nvSpPr>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critical thinking?</a:t>
            </a:r>
          </a:p>
        </p:txBody>
      </p:sp>
      <p:sp>
        <p:nvSpPr>
          <p:cNvPr id="7171" name="Rectangle 3">
            <a:extLst>
              <a:ext uri="{FF2B5EF4-FFF2-40B4-BE49-F238E27FC236}">
                <a16:creationId xmlns:a16="http://schemas.microsoft.com/office/drawing/2014/main" id="{4B852912-5688-0694-EB95-9414FC00BE48}"/>
              </a:ext>
            </a:extLst>
          </p:cNvPr>
          <p:cNvSpPr>
            <a:spLocks noGrp="1" noChangeArrowheads="1"/>
          </p:cNvSpPr>
          <p:nvPr>
            <p:ph type="body" idx="1"/>
          </p:nvPr>
        </p:nvSpPr>
        <p:spPr>
          <a:xfrm>
            <a:off x="542926" y="2019300"/>
            <a:ext cx="9431337" cy="4191000"/>
          </a:xfrm>
        </p:spPr>
        <p:txBody>
          <a:bodyPr>
            <a:normAutofit lnSpcReduction="10000"/>
          </a:bodyPr>
          <a:lstStyle/>
          <a:p>
            <a:pPr eaLnBrk="1" hangingPunct="1">
              <a:lnSpc>
                <a:spcPct val="150000"/>
              </a:lnSpc>
              <a:defRPr/>
            </a:pPr>
            <a:r>
              <a:rPr lang="en-US" sz="2400" dirty="0">
                <a:latin typeface="Times New Roman" panose="02020603050405020304" pitchFamily="18" charset="0"/>
                <a:cs typeface="Times New Roman" panose="02020603050405020304" pitchFamily="18" charset="0"/>
              </a:rPr>
              <a:t>Not being content with the first  solution to a problem but thinking more deeply about it.</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Knowing, understanding, analyzing, synthesizing, applying and evaluating the idea or problem</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Looking for what is implied in a question rather than what is stated</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Applying the rules of logic to problem solving</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Not letting reason be clouded by emotion</a:t>
            </a:r>
          </a:p>
          <a:p>
            <a:pPr eaLnBrk="1" hangingPunct="1">
              <a:lnSpc>
                <a:spcPct val="150000"/>
              </a:lnSpc>
              <a:defRPr/>
            </a:pPr>
            <a:endParaRPr lang="en-US" sz="2400" dirty="0">
              <a:latin typeface="Times New Roman" panose="02020603050405020304" pitchFamily="18" charset="0"/>
              <a:cs typeface="Times New Roman" panose="02020603050405020304" pitchFamily="18" charset="0"/>
            </a:endParaRPr>
          </a:p>
          <a:p>
            <a:pPr eaLnBrk="1" hangingPunct="1">
              <a:lnSpc>
                <a:spcPct val="150000"/>
              </a:lnSpc>
              <a:defRPr/>
            </a:pPr>
            <a:endParaRPr lang="en-US" sz="2400" dirty="0">
              <a:latin typeface="Times New Roman" panose="02020603050405020304" pitchFamily="18" charset="0"/>
              <a:cs typeface="Times New Roman" panose="02020603050405020304"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7170">
                                            <p:txEl>
                                              <p:pRg st="0" end="0"/>
                                            </p:txEl>
                                          </p:spTgt>
                                        </p:tgtEl>
                                        <p:attrNameLst>
                                          <p:attrName>style.visibility</p:attrName>
                                        </p:attrNameLst>
                                      </p:cBhvr>
                                      <p:to>
                                        <p:strVal val="visible"/>
                                      </p:to>
                                    </p:set>
                                    <p:anim calcmode="lin" valueType="num">
                                      <p:cBhvr additive="base">
                                        <p:cTn id="7" dur="500" fill="hold"/>
                                        <p:tgtEl>
                                          <p:spTgt spid="717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0">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nodeType="clickEffect">
                                  <p:stCondLst>
                                    <p:cond delay="0"/>
                                  </p:stCondLst>
                                  <p:childTnLst>
                                    <p:set>
                                      <p:cBhvr>
                                        <p:cTn id="12" dur="1" fill="hold">
                                          <p:stCondLst>
                                            <p:cond delay="0"/>
                                          </p:stCondLst>
                                        </p:cTn>
                                        <p:tgtEl>
                                          <p:spTgt spid="7171">
                                            <p:txEl>
                                              <p:pRg st="0" end="0"/>
                                            </p:txEl>
                                          </p:spTgt>
                                        </p:tgtEl>
                                        <p:attrNameLst>
                                          <p:attrName>style.visibility</p:attrName>
                                        </p:attrNameLst>
                                      </p:cBhvr>
                                      <p:to>
                                        <p:strVal val="visible"/>
                                      </p:to>
                                    </p:set>
                                    <p:animEffect transition="in" filter="dissolve">
                                      <p:cBhvr>
                                        <p:cTn id="13" dur="500"/>
                                        <p:tgtEl>
                                          <p:spTgt spid="7171">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nodeType="clickEffect">
                                  <p:stCondLst>
                                    <p:cond delay="0"/>
                                  </p:stCondLst>
                                  <p:childTnLst>
                                    <p:set>
                                      <p:cBhvr>
                                        <p:cTn id="17" dur="1" fill="hold">
                                          <p:stCondLst>
                                            <p:cond delay="0"/>
                                          </p:stCondLst>
                                        </p:cTn>
                                        <p:tgtEl>
                                          <p:spTgt spid="7171">
                                            <p:txEl>
                                              <p:pRg st="1" end="1"/>
                                            </p:txEl>
                                          </p:spTgt>
                                        </p:tgtEl>
                                        <p:attrNameLst>
                                          <p:attrName>style.visibility</p:attrName>
                                        </p:attrNameLst>
                                      </p:cBhvr>
                                      <p:to>
                                        <p:strVal val="visible"/>
                                      </p:to>
                                    </p:set>
                                    <p:animEffect transition="in" filter="dissolve">
                                      <p:cBhvr>
                                        <p:cTn id="18" dur="500"/>
                                        <p:tgtEl>
                                          <p:spTgt spid="7171">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ntr" presetSubtype="0" fill="hold" nodeType="clickEffect">
                                  <p:stCondLst>
                                    <p:cond delay="0"/>
                                  </p:stCondLst>
                                  <p:childTnLst>
                                    <p:set>
                                      <p:cBhvr>
                                        <p:cTn id="22" dur="1" fill="hold">
                                          <p:stCondLst>
                                            <p:cond delay="0"/>
                                          </p:stCondLst>
                                        </p:cTn>
                                        <p:tgtEl>
                                          <p:spTgt spid="7171">
                                            <p:txEl>
                                              <p:pRg st="2" end="2"/>
                                            </p:txEl>
                                          </p:spTgt>
                                        </p:tgtEl>
                                        <p:attrNameLst>
                                          <p:attrName>style.visibility</p:attrName>
                                        </p:attrNameLst>
                                      </p:cBhvr>
                                      <p:to>
                                        <p:strVal val="visible"/>
                                      </p:to>
                                    </p:set>
                                    <p:animEffect transition="in" filter="dissolve">
                                      <p:cBhvr>
                                        <p:cTn id="23" dur="500"/>
                                        <p:tgtEl>
                                          <p:spTgt spid="7171">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9" presetClass="entr" presetSubtype="0" fill="hold" nodeType="clickEffect">
                                  <p:stCondLst>
                                    <p:cond delay="0"/>
                                  </p:stCondLst>
                                  <p:childTnLst>
                                    <p:set>
                                      <p:cBhvr>
                                        <p:cTn id="27" dur="1" fill="hold">
                                          <p:stCondLst>
                                            <p:cond delay="0"/>
                                          </p:stCondLst>
                                        </p:cTn>
                                        <p:tgtEl>
                                          <p:spTgt spid="7171">
                                            <p:txEl>
                                              <p:pRg st="3" end="3"/>
                                            </p:txEl>
                                          </p:spTgt>
                                        </p:tgtEl>
                                        <p:attrNameLst>
                                          <p:attrName>style.visibility</p:attrName>
                                        </p:attrNameLst>
                                      </p:cBhvr>
                                      <p:to>
                                        <p:strVal val="visible"/>
                                      </p:to>
                                    </p:set>
                                    <p:animEffect transition="in" filter="dissolve">
                                      <p:cBhvr>
                                        <p:cTn id="28" dur="500"/>
                                        <p:tgtEl>
                                          <p:spTgt spid="7171">
                                            <p:txEl>
                                              <p:pRg st="3" end="3"/>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9" presetClass="entr" presetSubtype="0" fill="hold" nodeType="clickEffect">
                                  <p:stCondLst>
                                    <p:cond delay="0"/>
                                  </p:stCondLst>
                                  <p:childTnLst>
                                    <p:set>
                                      <p:cBhvr>
                                        <p:cTn id="32" dur="1" fill="hold">
                                          <p:stCondLst>
                                            <p:cond delay="0"/>
                                          </p:stCondLst>
                                        </p:cTn>
                                        <p:tgtEl>
                                          <p:spTgt spid="7171">
                                            <p:txEl>
                                              <p:pRg st="4" end="4"/>
                                            </p:txEl>
                                          </p:spTgt>
                                        </p:tgtEl>
                                        <p:attrNameLst>
                                          <p:attrName>style.visibility</p:attrName>
                                        </p:attrNameLst>
                                      </p:cBhvr>
                                      <p:to>
                                        <p:strVal val="visible"/>
                                      </p:to>
                                    </p:set>
                                    <p:animEffect transition="in" filter="dissolve">
                                      <p:cBhvr>
                                        <p:cTn id="33" dur="500"/>
                                        <p:tgtEl>
                                          <p:spTgt spid="7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build="p" autoUpdateAnimBg="0"/>
      <p:bldP spid="7171"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DB9FCBBB-8508-4379-48A2-97CF0A64C7C0}"/>
              </a:ext>
            </a:extLst>
          </p:cNvPr>
          <p:cNvSpPr>
            <a:spLocks noGrp="1" noChangeArrowheads="1"/>
          </p:cNvSpPr>
          <p:nvPr>
            <p:ph type="title"/>
          </p:nvPr>
        </p:nvSpPr>
        <p:spPr>
          <a:xfrm>
            <a:off x="1981201" y="244476"/>
            <a:ext cx="8385175" cy="822325"/>
          </a:xfrm>
        </p:spPr>
        <p:txBody>
          <a:bodyPr/>
          <a:lstStyle/>
          <a:p>
            <a:pPr algn="ct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Four Aspects of Critical Thinking</a:t>
            </a:r>
          </a:p>
        </p:txBody>
      </p:sp>
      <p:sp>
        <p:nvSpPr>
          <p:cNvPr id="9219" name="Rectangle 3">
            <a:extLst>
              <a:ext uri="{FF2B5EF4-FFF2-40B4-BE49-F238E27FC236}">
                <a16:creationId xmlns:a16="http://schemas.microsoft.com/office/drawing/2014/main" id="{3CE3710C-A1B5-33E3-52E9-7B166C8DBAD0}"/>
              </a:ext>
            </a:extLst>
          </p:cNvPr>
          <p:cNvSpPr>
            <a:spLocks noGrp="1" noChangeArrowheads="1"/>
          </p:cNvSpPr>
          <p:nvPr>
            <p:ph type="body" idx="1"/>
          </p:nvPr>
        </p:nvSpPr>
        <p:spPr>
          <a:xfrm>
            <a:off x="1023938" y="1285875"/>
            <a:ext cx="8877300" cy="4648200"/>
          </a:xfrm>
        </p:spPr>
        <p:txBody>
          <a:bodyPr>
            <a:noAutofit/>
          </a:bodyPr>
          <a:lstStyle/>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Abstract Thinking:</a:t>
            </a:r>
          </a:p>
          <a:p>
            <a:pPr eaLnBrk="1" hangingPunct="1">
              <a:lnSpc>
                <a:spcPct val="150000"/>
              </a:lnSpc>
              <a:buFont typeface="Wingdings" panose="05000000000000000000" pitchFamily="2" charset="2"/>
              <a:buNone/>
              <a:defRPr/>
            </a:pPr>
            <a:r>
              <a:rPr lang="en-US" sz="2400" b="1" dirty="0">
                <a:latin typeface="Times New Roman" panose="02020603050405020304" pitchFamily="18" charset="0"/>
                <a:ea typeface="Arial Unicode MS" pitchFamily="34" charset="-128"/>
                <a:cs typeface="Times New Roman" panose="02020603050405020304" pitchFamily="18" charset="0"/>
              </a:rPr>
              <a:t>		</a:t>
            </a:r>
            <a:r>
              <a:rPr lang="en-US" sz="24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thinking past what your senses tell you</a:t>
            </a:r>
          </a:p>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Creative Thinking: </a:t>
            </a:r>
          </a:p>
          <a:p>
            <a:pPr eaLnBrk="1" hangingPunct="1">
              <a:lnSpc>
                <a:spcPct val="150000"/>
              </a:lnSpc>
              <a:buFont typeface="Wingdings" panose="05000000000000000000" pitchFamily="2" charset="2"/>
              <a:buNone/>
              <a:defRPr/>
            </a:pPr>
            <a:r>
              <a:rPr lang="en-US" sz="2400" b="1" dirty="0">
                <a:latin typeface="Times New Roman" panose="02020603050405020304" pitchFamily="18" charset="0"/>
                <a:ea typeface="Arial Unicode MS" pitchFamily="34" charset="-128"/>
                <a:cs typeface="Times New Roman" panose="02020603050405020304" pitchFamily="18" charset="0"/>
              </a:rPr>
              <a:t>		</a:t>
            </a:r>
            <a:r>
              <a:rPr lang="en-US" sz="24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thinking “out of the box,” innovating</a:t>
            </a:r>
          </a:p>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Systematic Thinking: </a:t>
            </a:r>
          </a:p>
          <a:p>
            <a:pPr eaLnBrk="1" hangingPunct="1">
              <a:lnSpc>
                <a:spcPct val="150000"/>
              </a:lnSpc>
              <a:buFont typeface="Wingdings" panose="05000000000000000000" pitchFamily="2" charset="2"/>
              <a:buNone/>
              <a:defRPr/>
            </a:pPr>
            <a:r>
              <a:rPr lang="en-US" sz="2400" b="1" dirty="0">
                <a:latin typeface="Times New Roman" panose="02020603050405020304" pitchFamily="18" charset="0"/>
                <a:ea typeface="Arial Unicode MS" pitchFamily="34" charset="-128"/>
                <a:cs typeface="Times New Roman" panose="02020603050405020304" pitchFamily="18" charset="0"/>
              </a:rPr>
              <a:t>		</a:t>
            </a:r>
            <a:r>
              <a:rPr lang="en-US" sz="24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organizing your thoughts into logical steps</a:t>
            </a:r>
          </a:p>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Communicative Thinking:</a:t>
            </a:r>
          </a:p>
          <a:p>
            <a:pPr lvl="1" eaLnBrk="1" hangingPunct="1">
              <a:lnSpc>
                <a:spcPct val="150000"/>
              </a:lnSpc>
              <a:buFont typeface="Wingdings" panose="05000000000000000000" pitchFamily="2" charset="2"/>
              <a:buNone/>
              <a:defRPr/>
            </a:pPr>
            <a:r>
              <a:rPr lang="en-US" sz="1800" b="1" dirty="0">
                <a:latin typeface="Times New Roman" panose="02020603050405020304" pitchFamily="18" charset="0"/>
                <a:ea typeface="Arial Unicode MS" pitchFamily="34" charset="-128"/>
                <a:cs typeface="Times New Roman" panose="02020603050405020304" pitchFamily="18" charset="0"/>
              </a:rPr>
              <a:t>	 </a:t>
            </a:r>
            <a:r>
              <a:rPr lang="en-US"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being precise in giving</a:t>
            </a:r>
            <a:r>
              <a:rPr lang="en-US" b="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 </a:t>
            </a:r>
            <a:r>
              <a:rPr lang="en-US"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 your ideas to others. </a:t>
            </a:r>
            <a:endParaRPr lang="en-US" sz="18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9218">
                                            <p:txEl>
                                              <p:pRg st="0" end="0"/>
                                            </p:txEl>
                                          </p:spTgt>
                                        </p:tgtEl>
                                        <p:attrNameLst>
                                          <p:attrName>style.visibility</p:attrName>
                                        </p:attrNameLst>
                                      </p:cBhvr>
                                      <p:to>
                                        <p:strVal val="visible"/>
                                      </p:to>
                                    </p:set>
                                    <p:anim calcmode="lin" valueType="num">
                                      <p:cBhvr additive="base">
                                        <p:cTn id="7" dur="500" fill="hold"/>
                                        <p:tgtEl>
                                          <p:spTgt spid="921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8">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219">
                                            <p:txEl>
                                              <p:pRg st="0" end="0"/>
                                            </p:txEl>
                                          </p:spTgt>
                                        </p:tgtEl>
                                        <p:attrNameLst>
                                          <p:attrName>style.visibility</p:attrName>
                                        </p:attrNameLst>
                                      </p:cBhvr>
                                      <p:to>
                                        <p:strVal val="visible"/>
                                      </p:to>
                                    </p:set>
                                    <p:anim calcmode="lin" valueType="num">
                                      <p:cBhvr additive="base">
                                        <p:cTn id="13" dur="500" fill="hold"/>
                                        <p:tgtEl>
                                          <p:spTgt spid="921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2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9219">
                                            <p:txEl>
                                              <p:pRg st="1" end="1"/>
                                            </p:txEl>
                                          </p:spTgt>
                                        </p:tgtEl>
                                        <p:attrNameLst>
                                          <p:attrName>style.visibility</p:attrName>
                                        </p:attrNameLst>
                                      </p:cBhvr>
                                      <p:to>
                                        <p:strVal val="visible"/>
                                      </p:to>
                                    </p:set>
                                    <p:anim calcmode="lin" valueType="num">
                                      <p:cBhvr additive="base">
                                        <p:cTn id="19" dur="500" fill="hold"/>
                                        <p:tgtEl>
                                          <p:spTgt spid="921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21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9219">
                                            <p:txEl>
                                              <p:pRg st="2" end="2"/>
                                            </p:txEl>
                                          </p:spTgt>
                                        </p:tgtEl>
                                        <p:attrNameLst>
                                          <p:attrName>style.visibility</p:attrName>
                                        </p:attrNameLst>
                                      </p:cBhvr>
                                      <p:to>
                                        <p:strVal val="visible"/>
                                      </p:to>
                                    </p:set>
                                    <p:anim calcmode="lin" valueType="num">
                                      <p:cBhvr additive="base">
                                        <p:cTn id="25" dur="500" fill="hold"/>
                                        <p:tgtEl>
                                          <p:spTgt spid="921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21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9219">
                                            <p:txEl>
                                              <p:pRg st="3" end="3"/>
                                            </p:txEl>
                                          </p:spTgt>
                                        </p:tgtEl>
                                        <p:attrNameLst>
                                          <p:attrName>style.visibility</p:attrName>
                                        </p:attrNameLst>
                                      </p:cBhvr>
                                      <p:to>
                                        <p:strVal val="visible"/>
                                      </p:to>
                                    </p:set>
                                    <p:anim calcmode="lin" valueType="num">
                                      <p:cBhvr additive="base">
                                        <p:cTn id="31" dur="500" fill="hold"/>
                                        <p:tgtEl>
                                          <p:spTgt spid="921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921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9219">
                                            <p:txEl>
                                              <p:pRg st="4" end="4"/>
                                            </p:txEl>
                                          </p:spTgt>
                                        </p:tgtEl>
                                        <p:attrNameLst>
                                          <p:attrName>style.visibility</p:attrName>
                                        </p:attrNameLst>
                                      </p:cBhvr>
                                      <p:to>
                                        <p:strVal val="visible"/>
                                      </p:to>
                                    </p:set>
                                    <p:anim calcmode="lin" valueType="num">
                                      <p:cBhvr additive="base">
                                        <p:cTn id="37" dur="500" fill="hold"/>
                                        <p:tgtEl>
                                          <p:spTgt spid="9219">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921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9219">
                                            <p:txEl>
                                              <p:pRg st="5" end="5"/>
                                            </p:txEl>
                                          </p:spTgt>
                                        </p:tgtEl>
                                        <p:attrNameLst>
                                          <p:attrName>style.visibility</p:attrName>
                                        </p:attrNameLst>
                                      </p:cBhvr>
                                      <p:to>
                                        <p:strVal val="visible"/>
                                      </p:to>
                                    </p:set>
                                    <p:anim calcmode="lin" valueType="num">
                                      <p:cBhvr additive="base">
                                        <p:cTn id="43" dur="500" fill="hold"/>
                                        <p:tgtEl>
                                          <p:spTgt spid="9219">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921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9219">
                                            <p:txEl>
                                              <p:pRg st="6" end="6"/>
                                            </p:txEl>
                                          </p:spTgt>
                                        </p:tgtEl>
                                        <p:attrNameLst>
                                          <p:attrName>style.visibility</p:attrName>
                                        </p:attrNameLst>
                                      </p:cBhvr>
                                      <p:to>
                                        <p:strVal val="visible"/>
                                      </p:to>
                                    </p:set>
                                    <p:anim calcmode="lin" valueType="num">
                                      <p:cBhvr additive="base">
                                        <p:cTn id="49" dur="500" fill="hold"/>
                                        <p:tgtEl>
                                          <p:spTgt spid="9219">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9219">
                                            <p:txEl>
                                              <p:pRg st="6" end="6"/>
                                            </p:txEl>
                                          </p:spTgt>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9219">
                                            <p:txEl>
                                              <p:pRg st="7" end="7"/>
                                            </p:txEl>
                                          </p:spTgt>
                                        </p:tgtEl>
                                        <p:attrNameLst>
                                          <p:attrName>style.visibility</p:attrName>
                                        </p:attrNameLst>
                                      </p:cBhvr>
                                      <p:to>
                                        <p:strVal val="visible"/>
                                      </p:to>
                                    </p:set>
                                    <p:anim calcmode="lin" valueType="num">
                                      <p:cBhvr additive="base">
                                        <p:cTn id="53" dur="500" fill="hold"/>
                                        <p:tgtEl>
                                          <p:spTgt spid="9219">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9219">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build="p" autoUpdateAnimBg="0"/>
      <p:bldP spid="9219"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BC191F30-8148-E10D-6F16-2D4A6755197E}"/>
              </a:ext>
            </a:extLst>
          </p:cNvPr>
          <p:cNvSpPr>
            <a:spLocks noGrp="1" noChangeArrowheads="1"/>
          </p:cNvSpPr>
          <p:nvPr>
            <p:ph type="title"/>
          </p:nvPr>
        </p:nvSpPr>
        <p:spPr>
          <a:xfrm>
            <a:off x="2019300" y="601663"/>
            <a:ext cx="7772400" cy="746125"/>
          </a:xfrm>
        </p:spPr>
        <p:txBody>
          <a:bodyPr/>
          <a:lstStyle/>
          <a:p>
            <a:pPr algn="ct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Critical Thinking:  What is involved?</a:t>
            </a:r>
          </a:p>
        </p:txBody>
      </p:sp>
      <p:sp>
        <p:nvSpPr>
          <p:cNvPr id="11267" name="Rectangle 3">
            <a:extLst>
              <a:ext uri="{FF2B5EF4-FFF2-40B4-BE49-F238E27FC236}">
                <a16:creationId xmlns:a16="http://schemas.microsoft.com/office/drawing/2014/main" id="{94609BB8-1364-AA2F-51E4-418C9BE5B98C}"/>
              </a:ext>
            </a:extLst>
          </p:cNvPr>
          <p:cNvSpPr>
            <a:spLocks noGrp="1" noChangeArrowheads="1"/>
          </p:cNvSpPr>
          <p:nvPr>
            <p:ph type="body" idx="1"/>
          </p:nvPr>
        </p:nvSpPr>
        <p:spPr>
          <a:xfrm>
            <a:off x="490536" y="1504950"/>
            <a:ext cx="10039351" cy="4191000"/>
          </a:xfrm>
        </p:spPr>
        <p:txBody>
          <a:bodyPr>
            <a:noAutofit/>
          </a:bodyPr>
          <a:lstStyle/>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Question</a:t>
            </a:r>
            <a:r>
              <a:rPr lang="en-US" sz="2400" dirty="0">
                <a:latin typeface="Times New Roman" panose="02020603050405020304" pitchFamily="18" charset="0"/>
                <a:cs typeface="Times New Roman" panose="02020603050405020304" pitchFamily="18" charset="0"/>
              </a:rPr>
              <a:t>: what is being asked?</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Purpose</a:t>
            </a:r>
            <a:r>
              <a:rPr lang="en-US" sz="2400" dirty="0">
                <a:latin typeface="Times New Roman" panose="02020603050405020304" pitchFamily="18" charset="0"/>
                <a:cs typeface="Times New Roman" panose="02020603050405020304" pitchFamily="18" charset="0"/>
              </a:rPr>
              <a:t>: why do I want the answer?</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Point of View</a:t>
            </a:r>
            <a:r>
              <a:rPr lang="en-US" sz="2400" dirty="0">
                <a:latin typeface="Times New Roman" panose="02020603050405020304" pitchFamily="18" charset="0"/>
                <a:cs typeface="Times New Roman" panose="02020603050405020304" pitchFamily="18" charset="0"/>
              </a:rPr>
              <a:t>: where do I stand to look at the question?</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Information</a:t>
            </a:r>
            <a:r>
              <a:rPr lang="en-US" sz="2400" dirty="0">
                <a:latin typeface="Times New Roman" panose="02020603050405020304" pitchFamily="18" charset="0"/>
                <a:cs typeface="Times New Roman" panose="02020603050405020304" pitchFamily="18" charset="0"/>
              </a:rPr>
              <a:t>: what data do I have?</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Concepts</a:t>
            </a:r>
            <a:r>
              <a:rPr lang="en-US" sz="2400" dirty="0">
                <a:latin typeface="Times New Roman" panose="02020603050405020304" pitchFamily="18" charset="0"/>
                <a:cs typeface="Times New Roman" panose="02020603050405020304" pitchFamily="18" charset="0"/>
              </a:rPr>
              <a:t>: what ideas are involved?</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Assumptions</a:t>
            </a:r>
            <a:r>
              <a:rPr lang="en-US" sz="2400" dirty="0">
                <a:latin typeface="Times New Roman" panose="02020603050405020304" pitchFamily="18" charset="0"/>
                <a:cs typeface="Times New Roman" panose="02020603050405020304" pitchFamily="18" charset="0"/>
              </a:rPr>
              <a:t>: what am I taking for granted?</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Inferences:</a:t>
            </a:r>
            <a:r>
              <a:rPr lang="en-US" sz="2400" dirty="0">
                <a:latin typeface="Times New Roman" panose="02020603050405020304" pitchFamily="18" charset="0"/>
                <a:cs typeface="Times New Roman" panose="02020603050405020304" pitchFamily="18" charset="0"/>
              </a:rPr>
              <a:t> what conclusions am I drawing?</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Consequences</a:t>
            </a:r>
            <a:r>
              <a:rPr lang="en-US" sz="2400" dirty="0">
                <a:latin typeface="Times New Roman" panose="02020603050405020304" pitchFamily="18" charset="0"/>
                <a:cs typeface="Times New Roman" panose="02020603050405020304" pitchFamily="18" charset="0"/>
              </a:rPr>
              <a:t>: what are the implications of my question?</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1126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8" fill="hold" nodeType="clickEffect">
                                  <p:stCondLst>
                                    <p:cond delay="0"/>
                                  </p:stCondLst>
                                  <p:childTnLst>
                                    <p:set>
                                      <p:cBhvr>
                                        <p:cTn id="10" dur="1" fill="hold">
                                          <p:stCondLst>
                                            <p:cond delay="0"/>
                                          </p:stCondLst>
                                        </p:cTn>
                                        <p:tgtEl>
                                          <p:spTgt spid="11267">
                                            <p:txEl>
                                              <p:pRg st="0" end="0"/>
                                            </p:txEl>
                                          </p:spTgt>
                                        </p:tgtEl>
                                        <p:attrNameLst>
                                          <p:attrName>style.visibility</p:attrName>
                                        </p:attrNameLst>
                                      </p:cBhvr>
                                      <p:to>
                                        <p:strVal val="visible"/>
                                      </p:to>
                                    </p:set>
                                    <p:anim calcmode="lin" valueType="num">
                                      <p:cBhvr additive="base">
                                        <p:cTn id="11" dur="500" fill="hold"/>
                                        <p:tgtEl>
                                          <p:spTgt spid="11267">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126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11267">
                                            <p:txEl>
                                              <p:pRg st="1" end="1"/>
                                            </p:txEl>
                                          </p:spTgt>
                                        </p:tgtEl>
                                        <p:attrNameLst>
                                          <p:attrName>style.visibility</p:attrName>
                                        </p:attrNameLst>
                                      </p:cBhvr>
                                      <p:to>
                                        <p:strVal val="visible"/>
                                      </p:to>
                                    </p:set>
                                    <p:anim calcmode="lin" valueType="num">
                                      <p:cBhvr additive="base">
                                        <p:cTn id="17" dur="500" fill="hold"/>
                                        <p:tgtEl>
                                          <p:spTgt spid="11267">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126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nodeType="clickEffect">
                                  <p:stCondLst>
                                    <p:cond delay="0"/>
                                  </p:stCondLst>
                                  <p:childTnLst>
                                    <p:set>
                                      <p:cBhvr>
                                        <p:cTn id="22" dur="1" fill="hold">
                                          <p:stCondLst>
                                            <p:cond delay="0"/>
                                          </p:stCondLst>
                                        </p:cTn>
                                        <p:tgtEl>
                                          <p:spTgt spid="11267">
                                            <p:txEl>
                                              <p:pRg st="2" end="2"/>
                                            </p:txEl>
                                          </p:spTgt>
                                        </p:tgtEl>
                                        <p:attrNameLst>
                                          <p:attrName>style.visibility</p:attrName>
                                        </p:attrNameLst>
                                      </p:cBhvr>
                                      <p:to>
                                        <p:strVal val="visible"/>
                                      </p:to>
                                    </p:set>
                                    <p:anim calcmode="lin" valueType="num">
                                      <p:cBhvr additive="base">
                                        <p:cTn id="23" dur="500" fill="hold"/>
                                        <p:tgtEl>
                                          <p:spTgt spid="11267">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126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nodeType="clickEffect">
                                  <p:stCondLst>
                                    <p:cond delay="0"/>
                                  </p:stCondLst>
                                  <p:childTnLst>
                                    <p:set>
                                      <p:cBhvr>
                                        <p:cTn id="28" dur="1" fill="hold">
                                          <p:stCondLst>
                                            <p:cond delay="0"/>
                                          </p:stCondLst>
                                        </p:cTn>
                                        <p:tgtEl>
                                          <p:spTgt spid="11267">
                                            <p:txEl>
                                              <p:pRg st="3" end="3"/>
                                            </p:txEl>
                                          </p:spTgt>
                                        </p:tgtEl>
                                        <p:attrNameLst>
                                          <p:attrName>style.visibility</p:attrName>
                                        </p:attrNameLst>
                                      </p:cBhvr>
                                      <p:to>
                                        <p:strVal val="visible"/>
                                      </p:to>
                                    </p:set>
                                    <p:anim calcmode="lin" valueType="num">
                                      <p:cBhvr additive="base">
                                        <p:cTn id="29" dur="500" fill="hold"/>
                                        <p:tgtEl>
                                          <p:spTgt spid="11267">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126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nodeType="clickEffect">
                                  <p:stCondLst>
                                    <p:cond delay="0"/>
                                  </p:stCondLst>
                                  <p:childTnLst>
                                    <p:set>
                                      <p:cBhvr>
                                        <p:cTn id="34" dur="1" fill="hold">
                                          <p:stCondLst>
                                            <p:cond delay="0"/>
                                          </p:stCondLst>
                                        </p:cTn>
                                        <p:tgtEl>
                                          <p:spTgt spid="11267">
                                            <p:txEl>
                                              <p:pRg st="4" end="4"/>
                                            </p:txEl>
                                          </p:spTgt>
                                        </p:tgtEl>
                                        <p:attrNameLst>
                                          <p:attrName>style.visibility</p:attrName>
                                        </p:attrNameLst>
                                      </p:cBhvr>
                                      <p:to>
                                        <p:strVal val="visible"/>
                                      </p:to>
                                    </p:set>
                                    <p:anim calcmode="lin" valueType="num">
                                      <p:cBhvr additive="base">
                                        <p:cTn id="35" dur="500" fill="hold"/>
                                        <p:tgtEl>
                                          <p:spTgt spid="11267">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1126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8" fill="hold" nodeType="clickEffect">
                                  <p:stCondLst>
                                    <p:cond delay="0"/>
                                  </p:stCondLst>
                                  <p:childTnLst>
                                    <p:set>
                                      <p:cBhvr>
                                        <p:cTn id="40" dur="1" fill="hold">
                                          <p:stCondLst>
                                            <p:cond delay="0"/>
                                          </p:stCondLst>
                                        </p:cTn>
                                        <p:tgtEl>
                                          <p:spTgt spid="11267">
                                            <p:txEl>
                                              <p:pRg st="5" end="5"/>
                                            </p:txEl>
                                          </p:spTgt>
                                        </p:tgtEl>
                                        <p:attrNameLst>
                                          <p:attrName>style.visibility</p:attrName>
                                        </p:attrNameLst>
                                      </p:cBhvr>
                                      <p:to>
                                        <p:strVal val="visible"/>
                                      </p:to>
                                    </p:set>
                                    <p:anim calcmode="lin" valueType="num">
                                      <p:cBhvr additive="base">
                                        <p:cTn id="41" dur="500" fill="hold"/>
                                        <p:tgtEl>
                                          <p:spTgt spid="11267">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1126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8" fill="hold" nodeType="clickEffect">
                                  <p:stCondLst>
                                    <p:cond delay="0"/>
                                  </p:stCondLst>
                                  <p:childTnLst>
                                    <p:set>
                                      <p:cBhvr>
                                        <p:cTn id="46" dur="1" fill="hold">
                                          <p:stCondLst>
                                            <p:cond delay="0"/>
                                          </p:stCondLst>
                                        </p:cTn>
                                        <p:tgtEl>
                                          <p:spTgt spid="11267">
                                            <p:txEl>
                                              <p:pRg st="6" end="6"/>
                                            </p:txEl>
                                          </p:spTgt>
                                        </p:tgtEl>
                                        <p:attrNameLst>
                                          <p:attrName>style.visibility</p:attrName>
                                        </p:attrNameLst>
                                      </p:cBhvr>
                                      <p:to>
                                        <p:strVal val="visible"/>
                                      </p:to>
                                    </p:set>
                                    <p:anim calcmode="lin" valueType="num">
                                      <p:cBhvr additive="base">
                                        <p:cTn id="47" dur="500" fill="hold"/>
                                        <p:tgtEl>
                                          <p:spTgt spid="11267">
                                            <p:txEl>
                                              <p:pRg st="6" end="6"/>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1126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8" fill="hold" nodeType="clickEffect">
                                  <p:stCondLst>
                                    <p:cond delay="0"/>
                                  </p:stCondLst>
                                  <p:childTnLst>
                                    <p:set>
                                      <p:cBhvr>
                                        <p:cTn id="52" dur="1" fill="hold">
                                          <p:stCondLst>
                                            <p:cond delay="0"/>
                                          </p:stCondLst>
                                        </p:cTn>
                                        <p:tgtEl>
                                          <p:spTgt spid="11267">
                                            <p:txEl>
                                              <p:pRg st="7" end="7"/>
                                            </p:txEl>
                                          </p:spTgt>
                                        </p:tgtEl>
                                        <p:attrNameLst>
                                          <p:attrName>style.visibility</p:attrName>
                                        </p:attrNameLst>
                                      </p:cBhvr>
                                      <p:to>
                                        <p:strVal val="visible"/>
                                      </p:to>
                                    </p:set>
                                    <p:anim calcmode="lin" valueType="num">
                                      <p:cBhvr additive="base">
                                        <p:cTn id="53" dur="500" fill="hold"/>
                                        <p:tgtEl>
                                          <p:spTgt spid="11267">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11267">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uild="p" autoUpdateAnimBg="0" advAuto="0"/>
      <p:bldP spid="11267"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C8B8467A-9960-CAAE-AF28-66DCC87D0C43}"/>
              </a:ext>
            </a:extLst>
          </p:cNvPr>
          <p:cNvSpPr>
            <a:spLocks noGrp="1" noChangeArrowheads="1"/>
          </p:cNvSpPr>
          <p:nvPr>
            <p:ph type="title"/>
          </p:nvPr>
        </p:nvSpPr>
        <p:spPr>
          <a:xfrm>
            <a:off x="2133601" y="228601"/>
            <a:ext cx="7775575" cy="746125"/>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Critical Thinkers</a:t>
            </a:r>
          </a:p>
        </p:txBody>
      </p:sp>
      <p:sp>
        <p:nvSpPr>
          <p:cNvPr id="13315" name="Rectangle 3">
            <a:extLst>
              <a:ext uri="{FF2B5EF4-FFF2-40B4-BE49-F238E27FC236}">
                <a16:creationId xmlns:a16="http://schemas.microsoft.com/office/drawing/2014/main" id="{06B554D0-956C-A1D8-5869-4C50EE1EBF2B}"/>
              </a:ext>
            </a:extLst>
          </p:cNvPr>
          <p:cNvSpPr>
            <a:spLocks noGrp="1" noChangeArrowheads="1"/>
          </p:cNvSpPr>
          <p:nvPr>
            <p:ph type="body" idx="1"/>
          </p:nvPr>
        </p:nvSpPr>
        <p:spPr>
          <a:xfrm>
            <a:off x="576262" y="1333500"/>
            <a:ext cx="8007350" cy="4191000"/>
          </a:xfrm>
        </p:spPr>
        <p:txBody>
          <a:bodyPr>
            <a:noAutofit/>
          </a:bodyPr>
          <a:lstStyle/>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Acknowledge personal limitations.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See problems as exciting challenges.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Have understanding as a goal.</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Use evidence to make judgments.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Are interested in others’ ideas.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Are skeptical of extreme views.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Think before acting.</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Avoid emotionalism</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Keep an open mind</a:t>
            </a:r>
          </a:p>
        </p:txBody>
      </p:sp>
      <p:pic>
        <p:nvPicPr>
          <p:cNvPr id="13316" name="Picture 4">
            <a:extLst>
              <a:ext uri="{FF2B5EF4-FFF2-40B4-BE49-F238E27FC236}">
                <a16:creationId xmlns:a16="http://schemas.microsoft.com/office/drawing/2014/main" id="{D9B8F75D-1BD3-65E6-ADF5-BD8F21875AD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0987" y="1914525"/>
            <a:ext cx="3228975"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1331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3315">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13315">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13315">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13315">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13315">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499"/>
                                          </p:stCondLst>
                                        </p:cTn>
                                        <p:tgtEl>
                                          <p:spTgt spid="13315">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499"/>
                                          </p:stCondLst>
                                        </p:cTn>
                                        <p:tgtEl>
                                          <p:spTgt spid="13315">
                                            <p:txEl>
                                              <p:pRg st="6" end="6"/>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499"/>
                                          </p:stCondLst>
                                        </p:cTn>
                                        <p:tgtEl>
                                          <p:spTgt spid="13315">
                                            <p:txEl>
                                              <p:pRg st="7" end="7"/>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499"/>
                                          </p:stCondLst>
                                        </p:cTn>
                                        <p:tgtEl>
                                          <p:spTgt spid="13315">
                                            <p:txEl>
                                              <p:pRg st="8" end="8"/>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5" presetClass="entr" presetSubtype="10" fill="hold" nodeType="clickEffect">
                                  <p:stCondLst>
                                    <p:cond delay="0"/>
                                  </p:stCondLst>
                                  <p:childTnLst>
                                    <p:set>
                                      <p:cBhvr>
                                        <p:cTn id="46" dur="1" fill="hold">
                                          <p:stCondLst>
                                            <p:cond delay="0"/>
                                          </p:stCondLst>
                                        </p:cTn>
                                        <p:tgtEl>
                                          <p:spTgt spid="13316"/>
                                        </p:tgtEl>
                                        <p:attrNameLst>
                                          <p:attrName>style.visibility</p:attrName>
                                        </p:attrNameLst>
                                      </p:cBhvr>
                                      <p:to>
                                        <p:strVal val="visible"/>
                                      </p:to>
                                    </p:set>
                                    <p:animEffect transition="in" filter="checkerboard(across)">
                                      <p:cBhvr>
                                        <p:cTn id="47" dur="5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build="p" autoUpdateAnimBg="0" advAuto="0"/>
      <p:bldP spid="13315"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BAEC0A9D-0600-CB89-880F-3D86FE58C56D}"/>
              </a:ext>
            </a:extLst>
          </p:cNvPr>
          <p:cNvSpPr>
            <a:spLocks noGrp="1" noChangeArrowheads="1"/>
          </p:cNvSpPr>
          <p:nvPr>
            <p:ph type="title"/>
          </p:nvPr>
        </p:nvSpPr>
        <p:spPr>
          <a:xfrm>
            <a:off x="1538288" y="298450"/>
            <a:ext cx="8385175" cy="822325"/>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Uncritical Thinkers</a:t>
            </a:r>
          </a:p>
        </p:txBody>
      </p:sp>
      <p:sp>
        <p:nvSpPr>
          <p:cNvPr id="15363" name="Rectangle 3">
            <a:extLst>
              <a:ext uri="{FF2B5EF4-FFF2-40B4-BE49-F238E27FC236}">
                <a16:creationId xmlns:a16="http://schemas.microsoft.com/office/drawing/2014/main" id="{9E0981EF-2382-ACBC-5FF2-719F9B2C4A4F}"/>
              </a:ext>
            </a:extLst>
          </p:cNvPr>
          <p:cNvSpPr>
            <a:spLocks noGrp="1" noChangeArrowheads="1"/>
          </p:cNvSpPr>
          <p:nvPr>
            <p:ph type="body" idx="1"/>
          </p:nvPr>
        </p:nvSpPr>
        <p:spPr>
          <a:xfrm>
            <a:off x="471487" y="1120775"/>
            <a:ext cx="8267701" cy="4800600"/>
          </a:xfrm>
        </p:spPr>
        <p:txBody>
          <a:bodyPr>
            <a:noAutofit/>
          </a:bodyPr>
          <a:lstStyle/>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Pretend to know more than they do.</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Get annoyed by problems.</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Are impatient.</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Judge on first impressions and intuition.</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Focus on their own opinions.</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Look only for ideas like their own.</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Are guided by feelings rather than thoughts.</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Claim that thinking gives them a headache.</a:t>
            </a:r>
          </a:p>
          <a:p>
            <a:pPr eaLnBrk="1" hangingPunct="1">
              <a:lnSpc>
                <a:spcPct val="150000"/>
              </a:lnSpc>
              <a:buFont typeface="Wingdings" panose="05000000000000000000" pitchFamily="2" charset="2"/>
              <a:buNone/>
              <a:defRPr/>
            </a:pPr>
            <a:endParaRPr lang="en-US" sz="2600" dirty="0">
              <a:latin typeface="Times New Roman" panose="02020603050405020304" pitchFamily="18" charset="0"/>
              <a:ea typeface="Arial Unicode MS" pitchFamily="34" charset="-128"/>
              <a:cs typeface="Times New Roman" panose="02020603050405020304" pitchFamily="18" charset="0"/>
            </a:endParaRPr>
          </a:p>
          <a:p>
            <a:pPr eaLnBrk="1" hangingPunct="1">
              <a:lnSpc>
                <a:spcPct val="150000"/>
              </a:lnSpc>
              <a:buFont typeface="Wingdings" panose="05000000000000000000" pitchFamily="2" charset="2"/>
              <a:buNone/>
              <a:defRPr/>
            </a:pPr>
            <a:endParaRPr lang="en-US" sz="2600" dirty="0">
              <a:latin typeface="Times New Roman" panose="02020603050405020304" pitchFamily="18" charset="0"/>
              <a:ea typeface="Arial Unicode MS" pitchFamily="34" charset="-128"/>
              <a:cs typeface="Times New Roman" panose="02020603050405020304" pitchFamily="18" charset="0"/>
            </a:endParaRPr>
          </a:p>
          <a:p>
            <a:pPr eaLnBrk="1" hangingPunct="1">
              <a:lnSpc>
                <a:spcPct val="150000"/>
              </a:lnSpc>
              <a:buFont typeface="Wingdings" panose="05000000000000000000" pitchFamily="2" charset="2"/>
              <a:buNone/>
              <a:defRPr/>
            </a:pPr>
            <a:endParaRPr lang="en-US" sz="2600" dirty="0">
              <a:latin typeface="Times New Roman" panose="02020603050405020304" pitchFamily="18" charset="0"/>
              <a:ea typeface="Arial Unicode MS" pitchFamily="34" charset="-128"/>
              <a:cs typeface="Times New Roman" panose="02020603050405020304" pitchFamily="18" charset="0"/>
            </a:endParaRPr>
          </a:p>
        </p:txBody>
      </p:sp>
      <p:pic>
        <p:nvPicPr>
          <p:cNvPr id="15364" name="Picture 4">
            <a:extLst>
              <a:ext uri="{FF2B5EF4-FFF2-40B4-BE49-F238E27FC236}">
                <a16:creationId xmlns:a16="http://schemas.microsoft.com/office/drawing/2014/main" id="{D44F1BAE-BE28-929B-E511-FEE7F939A0A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0251" y="3521075"/>
            <a:ext cx="2270125" cy="285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a:extLst>
              <a:ext uri="{FF2B5EF4-FFF2-40B4-BE49-F238E27FC236}">
                <a16:creationId xmlns:a16="http://schemas.microsoft.com/office/drawing/2014/main" id="{CBBA4206-6439-9B12-B025-4B321B485988}"/>
              </a:ext>
            </a:extLst>
          </p:cNvPr>
          <p:cNvGrpSpPr>
            <a:grpSpLocks/>
          </p:cNvGrpSpPr>
          <p:nvPr/>
        </p:nvGrpSpPr>
        <p:grpSpPr bwMode="auto">
          <a:xfrm>
            <a:off x="9755188" y="1379537"/>
            <a:ext cx="2135188" cy="2049463"/>
            <a:chOff x="4224" y="720"/>
            <a:chExt cx="1345" cy="1291"/>
          </a:xfrm>
        </p:grpSpPr>
        <p:sp>
          <p:nvSpPr>
            <p:cNvPr id="8198" name="Freeform 5">
              <a:extLst>
                <a:ext uri="{FF2B5EF4-FFF2-40B4-BE49-F238E27FC236}">
                  <a16:creationId xmlns:a16="http://schemas.microsoft.com/office/drawing/2014/main" id="{14329F49-1739-FC69-C76A-AADC06E306AF}"/>
                </a:ext>
              </a:extLst>
            </p:cNvPr>
            <p:cNvSpPr>
              <a:spLocks/>
            </p:cNvSpPr>
            <p:nvPr/>
          </p:nvSpPr>
          <p:spPr bwMode="auto">
            <a:xfrm>
              <a:off x="4224" y="720"/>
              <a:ext cx="1345" cy="1291"/>
            </a:xfrm>
            <a:custGeom>
              <a:avLst/>
              <a:gdLst>
                <a:gd name="T0" fmla="*/ 224 w 1345"/>
                <a:gd name="T1" fmla="*/ 0 h 1291"/>
                <a:gd name="T2" fmla="*/ 179 w 1345"/>
                <a:gd name="T3" fmla="*/ 4 h 1291"/>
                <a:gd name="T4" fmla="*/ 137 w 1345"/>
                <a:gd name="T5" fmla="*/ 14 h 1291"/>
                <a:gd name="T6" fmla="*/ 99 w 1345"/>
                <a:gd name="T7" fmla="*/ 30 h 1291"/>
                <a:gd name="T8" fmla="*/ 66 w 1345"/>
                <a:gd name="T9" fmla="*/ 52 h 1291"/>
                <a:gd name="T10" fmla="*/ 39 w 1345"/>
                <a:gd name="T11" fmla="*/ 78 h 1291"/>
                <a:gd name="T12" fmla="*/ 18 w 1345"/>
                <a:gd name="T13" fmla="*/ 108 h 1291"/>
                <a:gd name="T14" fmla="*/ 5 w 1345"/>
                <a:gd name="T15" fmla="*/ 141 h 1291"/>
                <a:gd name="T16" fmla="*/ 0 w 1345"/>
                <a:gd name="T17" fmla="*/ 176 h 1291"/>
                <a:gd name="T18" fmla="*/ 0 w 1345"/>
                <a:gd name="T19" fmla="*/ 616 h 1291"/>
                <a:gd name="T20" fmla="*/ 0 w 1345"/>
                <a:gd name="T21" fmla="*/ 880 h 1291"/>
                <a:gd name="T22" fmla="*/ 5 w 1345"/>
                <a:gd name="T23" fmla="*/ 916 h 1291"/>
                <a:gd name="T24" fmla="*/ 18 w 1345"/>
                <a:gd name="T25" fmla="*/ 949 h 1291"/>
                <a:gd name="T26" fmla="*/ 39 w 1345"/>
                <a:gd name="T27" fmla="*/ 979 h 1291"/>
                <a:gd name="T28" fmla="*/ 66 w 1345"/>
                <a:gd name="T29" fmla="*/ 1005 h 1291"/>
                <a:gd name="T30" fmla="*/ 99 w 1345"/>
                <a:gd name="T31" fmla="*/ 1026 h 1291"/>
                <a:gd name="T32" fmla="*/ 137 w 1345"/>
                <a:gd name="T33" fmla="*/ 1042 h 1291"/>
                <a:gd name="T34" fmla="*/ 179 w 1345"/>
                <a:gd name="T35" fmla="*/ 1052 h 1291"/>
                <a:gd name="T36" fmla="*/ 224 w 1345"/>
                <a:gd name="T37" fmla="*/ 1056 h 1291"/>
                <a:gd name="T38" fmla="*/ 454 w 1345"/>
                <a:gd name="T39" fmla="*/ 1290 h 1291"/>
                <a:gd name="T40" fmla="*/ 560 w 1345"/>
                <a:gd name="T41" fmla="*/ 1056 h 1291"/>
                <a:gd name="T42" fmla="*/ 1120 w 1345"/>
                <a:gd name="T43" fmla="*/ 1056 h 1291"/>
                <a:gd name="T44" fmla="*/ 1165 w 1345"/>
                <a:gd name="T45" fmla="*/ 1052 h 1291"/>
                <a:gd name="T46" fmla="*/ 1207 w 1345"/>
                <a:gd name="T47" fmla="*/ 1042 h 1291"/>
                <a:gd name="T48" fmla="*/ 1246 w 1345"/>
                <a:gd name="T49" fmla="*/ 1026 h 1291"/>
                <a:gd name="T50" fmla="*/ 1279 w 1345"/>
                <a:gd name="T51" fmla="*/ 1005 h 1291"/>
                <a:gd name="T52" fmla="*/ 1306 w 1345"/>
                <a:gd name="T53" fmla="*/ 979 h 1291"/>
                <a:gd name="T54" fmla="*/ 1327 w 1345"/>
                <a:gd name="T55" fmla="*/ 949 h 1291"/>
                <a:gd name="T56" fmla="*/ 1340 w 1345"/>
                <a:gd name="T57" fmla="*/ 916 h 1291"/>
                <a:gd name="T58" fmla="*/ 1344 w 1345"/>
                <a:gd name="T59" fmla="*/ 880 h 1291"/>
                <a:gd name="T60" fmla="*/ 1344 w 1345"/>
                <a:gd name="T61" fmla="*/ 616 h 1291"/>
                <a:gd name="T62" fmla="*/ 1344 w 1345"/>
                <a:gd name="T63" fmla="*/ 176 h 1291"/>
                <a:gd name="T64" fmla="*/ 1340 w 1345"/>
                <a:gd name="T65" fmla="*/ 141 h 1291"/>
                <a:gd name="T66" fmla="*/ 1327 w 1345"/>
                <a:gd name="T67" fmla="*/ 108 h 1291"/>
                <a:gd name="T68" fmla="*/ 1306 w 1345"/>
                <a:gd name="T69" fmla="*/ 78 h 1291"/>
                <a:gd name="T70" fmla="*/ 1279 w 1345"/>
                <a:gd name="T71" fmla="*/ 52 h 1291"/>
                <a:gd name="T72" fmla="*/ 1246 w 1345"/>
                <a:gd name="T73" fmla="*/ 30 h 1291"/>
                <a:gd name="T74" fmla="*/ 1207 w 1345"/>
                <a:gd name="T75" fmla="*/ 14 h 1291"/>
                <a:gd name="T76" fmla="*/ 1165 w 1345"/>
                <a:gd name="T77" fmla="*/ 4 h 1291"/>
                <a:gd name="T78" fmla="*/ 1120 w 1345"/>
                <a:gd name="T79" fmla="*/ 0 h 1291"/>
                <a:gd name="T80" fmla="*/ 560 w 1345"/>
                <a:gd name="T81" fmla="*/ 0 h 1291"/>
                <a:gd name="T82" fmla="*/ 224 w 1345"/>
                <a:gd name="T83" fmla="*/ 0 h 1291"/>
                <a:gd name="T84" fmla="*/ 224 w 1345"/>
                <a:gd name="T85" fmla="*/ 0 h 129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45"/>
                <a:gd name="T130" fmla="*/ 0 h 1291"/>
                <a:gd name="T131" fmla="*/ 1345 w 1345"/>
                <a:gd name="T132" fmla="*/ 1291 h 129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45" h="1291">
                  <a:moveTo>
                    <a:pt x="224" y="0"/>
                  </a:moveTo>
                  <a:lnTo>
                    <a:pt x="179" y="4"/>
                  </a:lnTo>
                  <a:lnTo>
                    <a:pt x="137" y="14"/>
                  </a:lnTo>
                  <a:lnTo>
                    <a:pt x="99" y="30"/>
                  </a:lnTo>
                  <a:lnTo>
                    <a:pt x="66" y="52"/>
                  </a:lnTo>
                  <a:lnTo>
                    <a:pt x="39" y="78"/>
                  </a:lnTo>
                  <a:lnTo>
                    <a:pt x="18" y="108"/>
                  </a:lnTo>
                  <a:lnTo>
                    <a:pt x="5" y="141"/>
                  </a:lnTo>
                  <a:lnTo>
                    <a:pt x="0" y="176"/>
                  </a:lnTo>
                  <a:lnTo>
                    <a:pt x="0" y="616"/>
                  </a:lnTo>
                  <a:lnTo>
                    <a:pt x="0" y="880"/>
                  </a:lnTo>
                  <a:lnTo>
                    <a:pt x="5" y="916"/>
                  </a:lnTo>
                  <a:lnTo>
                    <a:pt x="18" y="949"/>
                  </a:lnTo>
                  <a:lnTo>
                    <a:pt x="39" y="979"/>
                  </a:lnTo>
                  <a:lnTo>
                    <a:pt x="66" y="1005"/>
                  </a:lnTo>
                  <a:lnTo>
                    <a:pt x="99" y="1026"/>
                  </a:lnTo>
                  <a:lnTo>
                    <a:pt x="137" y="1042"/>
                  </a:lnTo>
                  <a:lnTo>
                    <a:pt x="179" y="1052"/>
                  </a:lnTo>
                  <a:lnTo>
                    <a:pt x="224" y="1056"/>
                  </a:lnTo>
                  <a:lnTo>
                    <a:pt x="454" y="1290"/>
                  </a:lnTo>
                  <a:lnTo>
                    <a:pt x="560" y="1056"/>
                  </a:lnTo>
                  <a:lnTo>
                    <a:pt x="1120" y="1056"/>
                  </a:lnTo>
                  <a:lnTo>
                    <a:pt x="1165" y="1052"/>
                  </a:lnTo>
                  <a:lnTo>
                    <a:pt x="1207" y="1042"/>
                  </a:lnTo>
                  <a:lnTo>
                    <a:pt x="1246" y="1026"/>
                  </a:lnTo>
                  <a:lnTo>
                    <a:pt x="1279" y="1005"/>
                  </a:lnTo>
                  <a:lnTo>
                    <a:pt x="1306" y="979"/>
                  </a:lnTo>
                  <a:lnTo>
                    <a:pt x="1327" y="949"/>
                  </a:lnTo>
                  <a:lnTo>
                    <a:pt x="1340" y="916"/>
                  </a:lnTo>
                  <a:lnTo>
                    <a:pt x="1344" y="880"/>
                  </a:lnTo>
                  <a:lnTo>
                    <a:pt x="1344" y="616"/>
                  </a:lnTo>
                  <a:lnTo>
                    <a:pt x="1344" y="176"/>
                  </a:lnTo>
                  <a:lnTo>
                    <a:pt x="1340" y="141"/>
                  </a:lnTo>
                  <a:lnTo>
                    <a:pt x="1327" y="108"/>
                  </a:lnTo>
                  <a:lnTo>
                    <a:pt x="1306" y="78"/>
                  </a:lnTo>
                  <a:lnTo>
                    <a:pt x="1279" y="52"/>
                  </a:lnTo>
                  <a:lnTo>
                    <a:pt x="1246" y="30"/>
                  </a:lnTo>
                  <a:lnTo>
                    <a:pt x="1207" y="14"/>
                  </a:lnTo>
                  <a:lnTo>
                    <a:pt x="1165" y="4"/>
                  </a:lnTo>
                  <a:lnTo>
                    <a:pt x="1120" y="0"/>
                  </a:lnTo>
                  <a:lnTo>
                    <a:pt x="560" y="0"/>
                  </a:lnTo>
                  <a:lnTo>
                    <a:pt x="224" y="0"/>
                  </a:lnTo>
                </a:path>
              </a:pathLst>
            </a:custGeom>
            <a:solidFill>
              <a:schemeClr val="accent1"/>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8199" name="Rectangle 6">
              <a:extLst>
                <a:ext uri="{FF2B5EF4-FFF2-40B4-BE49-F238E27FC236}">
                  <a16:creationId xmlns:a16="http://schemas.microsoft.com/office/drawing/2014/main" id="{CF4B3D00-F70C-250F-C08C-8FB082F37041}"/>
                </a:ext>
              </a:extLst>
            </p:cNvPr>
            <p:cNvSpPr>
              <a:spLocks noChangeArrowheads="1"/>
            </p:cNvSpPr>
            <p:nvPr/>
          </p:nvSpPr>
          <p:spPr bwMode="auto">
            <a:xfrm>
              <a:off x="4330" y="789"/>
              <a:ext cx="1132" cy="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800" dirty="0"/>
                <a:t>Don’t think about it, just sign it!</a:t>
              </a: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15362">
                                            <p:txEl>
                                              <p:pRg st="0" end="0"/>
                                            </p:txEl>
                                          </p:spTgt>
                                        </p:tgtEl>
                                        <p:attrNameLst>
                                          <p:attrName>style.visibility</p:attrName>
                                        </p:attrNameLst>
                                      </p:cBhvr>
                                      <p:to>
                                        <p:strVal val="visible"/>
                                      </p:to>
                                    </p:set>
                                    <p:anim calcmode="lin" valueType="num">
                                      <p:cBhvr additive="base">
                                        <p:cTn id="7" dur="500" fill="hold"/>
                                        <p:tgtEl>
                                          <p:spTgt spid="1536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36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499"/>
                                          </p:stCondLst>
                                        </p:cTn>
                                        <p:tgtEl>
                                          <p:spTgt spid="15363">
                                            <p:txEl>
                                              <p:pRg st="0" end="0"/>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499"/>
                                          </p:stCondLst>
                                        </p:cTn>
                                        <p:tgtEl>
                                          <p:spTgt spid="15363">
                                            <p:txEl>
                                              <p:pRg st="1" end="1"/>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499"/>
                                          </p:stCondLst>
                                        </p:cTn>
                                        <p:tgtEl>
                                          <p:spTgt spid="15363">
                                            <p:txEl>
                                              <p:pRg st="2" end="2"/>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499"/>
                                          </p:stCondLst>
                                        </p:cTn>
                                        <p:tgtEl>
                                          <p:spTgt spid="15363">
                                            <p:txEl>
                                              <p:pRg st="3" end="3"/>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499"/>
                                          </p:stCondLst>
                                        </p:cTn>
                                        <p:tgtEl>
                                          <p:spTgt spid="15363">
                                            <p:txEl>
                                              <p:pRg st="4" end="4"/>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499"/>
                                          </p:stCondLst>
                                        </p:cTn>
                                        <p:tgtEl>
                                          <p:spTgt spid="15363">
                                            <p:txEl>
                                              <p:pRg st="5" end="5"/>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499"/>
                                          </p:stCondLst>
                                        </p:cTn>
                                        <p:tgtEl>
                                          <p:spTgt spid="15363">
                                            <p:txEl>
                                              <p:pRg st="6" end="6"/>
                                            </p:txEl>
                                          </p:spTgt>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499"/>
                                          </p:stCondLst>
                                        </p:cTn>
                                        <p:tgtEl>
                                          <p:spTgt spid="15363">
                                            <p:txEl>
                                              <p:pRg st="7" end="7"/>
                                            </p:txEl>
                                          </p:spTgt>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nodeType="clickEffect">
                                  <p:stCondLst>
                                    <p:cond delay="0"/>
                                  </p:stCondLst>
                                  <p:childTnLst>
                                    <p:set>
                                      <p:cBhvr>
                                        <p:cTn id="44" dur="1" fill="hold">
                                          <p:stCondLst>
                                            <p:cond delay="499"/>
                                          </p:stCondLst>
                                        </p:cTn>
                                        <p:tgtEl>
                                          <p:spTgt spid="15364"/>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4" presetClass="entr" presetSubtype="16" fill="hold" nodeType="click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ox(in)">
                                      <p:cBhvr>
                                        <p:cTn id="4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autoUpdateAnimBg="0"/>
      <p:bldP spid="15363"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0B6B1740-E0E1-6A79-29BD-F8F01B000C20}"/>
              </a:ext>
            </a:extLst>
          </p:cNvPr>
          <p:cNvSpPr>
            <a:spLocks noGrp="1" noChangeArrowheads="1"/>
          </p:cNvSpPr>
          <p:nvPr>
            <p:ph type="title"/>
          </p:nvPr>
        </p:nvSpPr>
        <p:spPr>
          <a:xfrm>
            <a:off x="1546224" y="206375"/>
            <a:ext cx="7927975" cy="1431925"/>
          </a:xfrm>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A Thinker’s Dictionary</a:t>
            </a:r>
          </a:p>
        </p:txBody>
      </p:sp>
      <p:grpSp>
        <p:nvGrpSpPr>
          <p:cNvPr id="2" name="Group 31">
            <a:extLst>
              <a:ext uri="{FF2B5EF4-FFF2-40B4-BE49-F238E27FC236}">
                <a16:creationId xmlns:a16="http://schemas.microsoft.com/office/drawing/2014/main" id="{67757CE1-8F7A-DCF3-FA90-9EFD3FFCEAF2}"/>
              </a:ext>
            </a:extLst>
          </p:cNvPr>
          <p:cNvGrpSpPr>
            <a:grpSpLocks/>
          </p:cNvGrpSpPr>
          <p:nvPr/>
        </p:nvGrpSpPr>
        <p:grpSpPr bwMode="auto">
          <a:xfrm>
            <a:off x="657225" y="1676401"/>
            <a:ext cx="9705975" cy="4903787"/>
            <a:chOff x="528" y="1248"/>
            <a:chExt cx="5040" cy="2897"/>
          </a:xfrm>
        </p:grpSpPr>
        <p:sp>
          <p:nvSpPr>
            <p:cNvPr id="17411" name="Rectangle 3">
              <a:extLst>
                <a:ext uri="{FF2B5EF4-FFF2-40B4-BE49-F238E27FC236}">
                  <a16:creationId xmlns:a16="http://schemas.microsoft.com/office/drawing/2014/main" id="{4A525E82-B42E-E071-AA20-401712472B94}"/>
                </a:ext>
              </a:extLst>
            </p:cNvPr>
            <p:cNvSpPr>
              <a:spLocks noChangeArrowheads="1"/>
            </p:cNvSpPr>
            <p:nvPr/>
          </p:nvSpPr>
          <p:spPr bwMode="auto">
            <a:xfrm>
              <a:off x="1886" y="3060"/>
              <a:ext cx="3682" cy="357"/>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 personal view or belief</a:t>
              </a:r>
            </a:p>
          </p:txBody>
        </p:sp>
        <p:sp>
          <p:nvSpPr>
            <p:cNvPr id="17412" name="Rectangle 4">
              <a:extLst>
                <a:ext uri="{FF2B5EF4-FFF2-40B4-BE49-F238E27FC236}">
                  <a16:creationId xmlns:a16="http://schemas.microsoft.com/office/drawing/2014/main" id="{641D4245-D6E6-7F2A-0157-A30112C6C963}"/>
                </a:ext>
              </a:extLst>
            </p:cNvPr>
            <p:cNvSpPr>
              <a:spLocks noChangeArrowheads="1"/>
            </p:cNvSpPr>
            <p:nvPr/>
          </p:nvSpPr>
          <p:spPr bwMode="auto">
            <a:xfrm>
              <a:off x="528" y="3060"/>
              <a:ext cx="1358" cy="357"/>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Opinion</a:t>
              </a:r>
            </a:p>
          </p:txBody>
        </p:sp>
        <p:sp>
          <p:nvSpPr>
            <p:cNvPr id="17413" name="Rectangle 5">
              <a:extLst>
                <a:ext uri="{FF2B5EF4-FFF2-40B4-BE49-F238E27FC236}">
                  <a16:creationId xmlns:a16="http://schemas.microsoft.com/office/drawing/2014/main" id="{F50AA33A-5E07-F78A-4331-8742CD9A67EB}"/>
                </a:ext>
              </a:extLst>
            </p:cNvPr>
            <p:cNvSpPr>
              <a:spLocks noChangeArrowheads="1"/>
            </p:cNvSpPr>
            <p:nvPr/>
          </p:nvSpPr>
          <p:spPr bwMode="auto">
            <a:xfrm>
              <a:off x="1886" y="3775"/>
              <a:ext cx="3682" cy="370"/>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An inference that is believed to be true</a:t>
              </a:r>
            </a:p>
          </p:txBody>
        </p:sp>
        <p:sp>
          <p:nvSpPr>
            <p:cNvPr id="17414" name="Rectangle 6">
              <a:extLst>
                <a:ext uri="{FF2B5EF4-FFF2-40B4-BE49-F238E27FC236}">
                  <a16:creationId xmlns:a16="http://schemas.microsoft.com/office/drawing/2014/main" id="{110BE54B-2017-1394-C29C-FE5D46A2BFFC}"/>
                </a:ext>
              </a:extLst>
            </p:cNvPr>
            <p:cNvSpPr>
              <a:spLocks noChangeArrowheads="1"/>
            </p:cNvSpPr>
            <p:nvPr/>
          </p:nvSpPr>
          <p:spPr bwMode="auto">
            <a:xfrm>
              <a:off x="528" y="3775"/>
              <a:ext cx="1358" cy="370"/>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Assumption</a:t>
              </a:r>
            </a:p>
          </p:txBody>
        </p:sp>
        <p:sp>
          <p:nvSpPr>
            <p:cNvPr id="17415" name="Rectangle 7">
              <a:extLst>
                <a:ext uri="{FF2B5EF4-FFF2-40B4-BE49-F238E27FC236}">
                  <a16:creationId xmlns:a16="http://schemas.microsoft.com/office/drawing/2014/main" id="{E9B11283-875C-878B-3F2E-9C0FCF6CF6FD}"/>
                </a:ext>
              </a:extLst>
            </p:cNvPr>
            <p:cNvSpPr>
              <a:spLocks noChangeArrowheads="1"/>
            </p:cNvSpPr>
            <p:nvPr/>
          </p:nvSpPr>
          <p:spPr bwMode="auto">
            <a:xfrm>
              <a:off x="1886" y="3417"/>
              <a:ext cx="3682" cy="358"/>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 set of claims to support an assertion</a:t>
              </a:r>
            </a:p>
          </p:txBody>
        </p:sp>
        <p:sp>
          <p:nvSpPr>
            <p:cNvPr id="17416" name="Rectangle 8">
              <a:extLst>
                <a:ext uri="{FF2B5EF4-FFF2-40B4-BE49-F238E27FC236}">
                  <a16:creationId xmlns:a16="http://schemas.microsoft.com/office/drawing/2014/main" id="{8B74E474-7FAA-49C4-4423-D2FCA47BB8CD}"/>
                </a:ext>
              </a:extLst>
            </p:cNvPr>
            <p:cNvSpPr>
              <a:spLocks noChangeArrowheads="1"/>
            </p:cNvSpPr>
            <p:nvPr/>
          </p:nvSpPr>
          <p:spPr bwMode="auto">
            <a:xfrm>
              <a:off x="528" y="3417"/>
              <a:ext cx="1358" cy="358"/>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Argument</a:t>
              </a:r>
            </a:p>
          </p:txBody>
        </p:sp>
        <p:sp>
          <p:nvSpPr>
            <p:cNvPr id="17417" name="Rectangle 9">
              <a:extLst>
                <a:ext uri="{FF2B5EF4-FFF2-40B4-BE49-F238E27FC236}">
                  <a16:creationId xmlns:a16="http://schemas.microsoft.com/office/drawing/2014/main" id="{AB10BE58-D1AC-630F-B4E1-D321602225EC}"/>
                </a:ext>
              </a:extLst>
            </p:cNvPr>
            <p:cNvSpPr>
              <a:spLocks noChangeArrowheads="1"/>
            </p:cNvSpPr>
            <p:nvPr/>
          </p:nvSpPr>
          <p:spPr bwMode="auto">
            <a:xfrm>
              <a:off x="1886" y="2703"/>
              <a:ext cx="3682" cy="357"/>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 truth that cannot be disputed</a:t>
              </a:r>
            </a:p>
          </p:txBody>
        </p:sp>
        <p:sp>
          <p:nvSpPr>
            <p:cNvPr id="17418" name="Rectangle 10">
              <a:extLst>
                <a:ext uri="{FF2B5EF4-FFF2-40B4-BE49-F238E27FC236}">
                  <a16:creationId xmlns:a16="http://schemas.microsoft.com/office/drawing/2014/main" id="{BADE26AF-C8FF-42B4-C5F8-48433DCADEA8}"/>
                </a:ext>
              </a:extLst>
            </p:cNvPr>
            <p:cNvSpPr>
              <a:spLocks noChangeArrowheads="1"/>
            </p:cNvSpPr>
            <p:nvPr/>
          </p:nvSpPr>
          <p:spPr bwMode="auto">
            <a:xfrm>
              <a:off x="528" y="2703"/>
              <a:ext cx="1358" cy="357"/>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Fact</a:t>
              </a:r>
            </a:p>
          </p:txBody>
        </p:sp>
        <p:sp>
          <p:nvSpPr>
            <p:cNvPr id="17419" name="Rectangle 11">
              <a:extLst>
                <a:ext uri="{FF2B5EF4-FFF2-40B4-BE49-F238E27FC236}">
                  <a16:creationId xmlns:a16="http://schemas.microsoft.com/office/drawing/2014/main" id="{CDA6834C-7860-1320-4459-DCA1CE3A91D7}"/>
                </a:ext>
              </a:extLst>
            </p:cNvPr>
            <p:cNvSpPr>
              <a:spLocks noChangeArrowheads="1"/>
            </p:cNvSpPr>
            <p:nvPr/>
          </p:nvSpPr>
          <p:spPr bwMode="auto">
            <a:xfrm>
              <a:off x="1886" y="2333"/>
              <a:ext cx="3682" cy="370"/>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To assert as a fact whether it is or not</a:t>
              </a:r>
            </a:p>
          </p:txBody>
        </p:sp>
        <p:sp>
          <p:nvSpPr>
            <p:cNvPr id="17420" name="Rectangle 12">
              <a:extLst>
                <a:ext uri="{FF2B5EF4-FFF2-40B4-BE49-F238E27FC236}">
                  <a16:creationId xmlns:a16="http://schemas.microsoft.com/office/drawing/2014/main" id="{72EB8A18-BDAA-078A-3C8B-B4C2BD821254}"/>
                </a:ext>
              </a:extLst>
            </p:cNvPr>
            <p:cNvSpPr>
              <a:spLocks noChangeArrowheads="1"/>
            </p:cNvSpPr>
            <p:nvPr/>
          </p:nvSpPr>
          <p:spPr bwMode="auto">
            <a:xfrm>
              <a:off x="528" y="2333"/>
              <a:ext cx="1358" cy="370"/>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dirty="0">
                  <a:effectLst>
                    <a:outerShdw blurRad="38100" dist="38100" dir="2700000" algn="tl">
                      <a:srgbClr val="000000"/>
                    </a:outerShdw>
                  </a:effectLst>
                  <a:latin typeface="Arial Unicode MS" pitchFamily="34" charset="-128"/>
                  <a:ea typeface="Arial Unicode MS" pitchFamily="34" charset="-128"/>
                  <a:cs typeface="Arial Unicode MS" pitchFamily="34" charset="-128"/>
                </a:rPr>
                <a:t>Claim</a:t>
              </a:r>
            </a:p>
          </p:txBody>
        </p:sp>
        <p:sp>
          <p:nvSpPr>
            <p:cNvPr id="17421" name="Rectangle 13">
              <a:extLst>
                <a:ext uri="{FF2B5EF4-FFF2-40B4-BE49-F238E27FC236}">
                  <a16:creationId xmlns:a16="http://schemas.microsoft.com/office/drawing/2014/main" id="{2712F31C-0E78-9781-1BB3-A794D488BAB9}"/>
                </a:ext>
              </a:extLst>
            </p:cNvPr>
            <p:cNvSpPr>
              <a:spLocks noChangeArrowheads="1"/>
            </p:cNvSpPr>
            <p:nvPr/>
          </p:nvSpPr>
          <p:spPr bwMode="auto">
            <a:xfrm>
              <a:off x="1886" y="1976"/>
              <a:ext cx="3682" cy="357"/>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Truthful, well-founded</a:t>
              </a:r>
            </a:p>
          </p:txBody>
        </p:sp>
        <p:sp>
          <p:nvSpPr>
            <p:cNvPr id="17422" name="Rectangle 14">
              <a:extLst>
                <a:ext uri="{FF2B5EF4-FFF2-40B4-BE49-F238E27FC236}">
                  <a16:creationId xmlns:a16="http://schemas.microsoft.com/office/drawing/2014/main" id="{825CFC65-09F8-41E8-B26E-94AEA2882D2F}"/>
                </a:ext>
              </a:extLst>
            </p:cNvPr>
            <p:cNvSpPr>
              <a:spLocks noChangeArrowheads="1"/>
            </p:cNvSpPr>
            <p:nvPr/>
          </p:nvSpPr>
          <p:spPr bwMode="auto">
            <a:xfrm>
              <a:off x="528" y="1976"/>
              <a:ext cx="1358" cy="357"/>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dirty="0">
                  <a:effectLst>
                    <a:outerShdw blurRad="38100" dist="38100" dir="2700000" algn="tl">
                      <a:srgbClr val="000000"/>
                    </a:outerShdw>
                  </a:effectLst>
                  <a:latin typeface="Arial Unicode MS" pitchFamily="34" charset="-128"/>
                  <a:ea typeface="Arial Unicode MS" pitchFamily="34" charset="-128"/>
                  <a:cs typeface="Arial Unicode MS" pitchFamily="34" charset="-128"/>
                </a:rPr>
                <a:t>Validity</a:t>
              </a:r>
            </a:p>
          </p:txBody>
        </p:sp>
        <p:sp>
          <p:nvSpPr>
            <p:cNvPr id="17423" name="Rectangle 15">
              <a:extLst>
                <a:ext uri="{FF2B5EF4-FFF2-40B4-BE49-F238E27FC236}">
                  <a16:creationId xmlns:a16="http://schemas.microsoft.com/office/drawing/2014/main" id="{3F67D175-F662-81C2-39A2-046BD82C6F03}"/>
                </a:ext>
              </a:extLst>
            </p:cNvPr>
            <p:cNvSpPr>
              <a:spLocks noChangeArrowheads="1"/>
            </p:cNvSpPr>
            <p:nvPr/>
          </p:nvSpPr>
          <p:spPr bwMode="auto">
            <a:xfrm>
              <a:off x="1886" y="1618"/>
              <a:ext cx="3682" cy="358"/>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Logical and believable, credible</a:t>
              </a:r>
            </a:p>
          </p:txBody>
        </p:sp>
        <p:sp>
          <p:nvSpPr>
            <p:cNvPr id="17424" name="Rectangle 16">
              <a:extLst>
                <a:ext uri="{FF2B5EF4-FFF2-40B4-BE49-F238E27FC236}">
                  <a16:creationId xmlns:a16="http://schemas.microsoft.com/office/drawing/2014/main" id="{12CA7586-B109-73D5-DC38-41DFD563288D}"/>
                </a:ext>
              </a:extLst>
            </p:cNvPr>
            <p:cNvSpPr>
              <a:spLocks noChangeArrowheads="1"/>
            </p:cNvSpPr>
            <p:nvPr/>
          </p:nvSpPr>
          <p:spPr bwMode="auto">
            <a:xfrm>
              <a:off x="528" y="1618"/>
              <a:ext cx="1358" cy="358"/>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Plausible</a:t>
              </a:r>
            </a:p>
          </p:txBody>
        </p:sp>
        <p:sp>
          <p:nvSpPr>
            <p:cNvPr id="17425" name="Rectangle 17">
              <a:extLst>
                <a:ext uri="{FF2B5EF4-FFF2-40B4-BE49-F238E27FC236}">
                  <a16:creationId xmlns:a16="http://schemas.microsoft.com/office/drawing/2014/main" id="{21EBDFB7-2EE4-F3A9-4A8A-912F0109E560}"/>
                </a:ext>
              </a:extLst>
            </p:cNvPr>
            <p:cNvSpPr>
              <a:spLocks noChangeArrowheads="1"/>
            </p:cNvSpPr>
            <p:nvPr/>
          </p:nvSpPr>
          <p:spPr bwMode="auto">
            <a:xfrm>
              <a:off x="1886" y="1248"/>
              <a:ext cx="3682" cy="370"/>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 judgment based on evidence</a:t>
              </a:r>
            </a:p>
          </p:txBody>
        </p:sp>
        <p:sp>
          <p:nvSpPr>
            <p:cNvPr id="17426" name="Rectangle 18">
              <a:extLst>
                <a:ext uri="{FF2B5EF4-FFF2-40B4-BE49-F238E27FC236}">
                  <a16:creationId xmlns:a16="http://schemas.microsoft.com/office/drawing/2014/main" id="{6BE01BF7-7CC4-0467-910F-0D8EC4D70227}"/>
                </a:ext>
              </a:extLst>
            </p:cNvPr>
            <p:cNvSpPr>
              <a:spLocks noChangeArrowheads="1"/>
            </p:cNvSpPr>
            <p:nvPr/>
          </p:nvSpPr>
          <p:spPr bwMode="auto">
            <a:xfrm>
              <a:off x="528" y="1248"/>
              <a:ext cx="1358" cy="370"/>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Inference</a:t>
              </a:r>
            </a:p>
          </p:txBody>
        </p:sp>
        <p:sp>
          <p:nvSpPr>
            <p:cNvPr id="9237" name="Line 19">
              <a:extLst>
                <a:ext uri="{FF2B5EF4-FFF2-40B4-BE49-F238E27FC236}">
                  <a16:creationId xmlns:a16="http://schemas.microsoft.com/office/drawing/2014/main" id="{62A54DD2-CC43-6182-2D73-F41D34B9F8F6}"/>
                </a:ext>
              </a:extLst>
            </p:cNvPr>
            <p:cNvSpPr>
              <a:spLocks noChangeShapeType="1"/>
            </p:cNvSpPr>
            <p:nvPr/>
          </p:nvSpPr>
          <p:spPr bwMode="auto">
            <a:xfrm>
              <a:off x="528" y="1248"/>
              <a:ext cx="5040"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38" name="Line 20">
              <a:extLst>
                <a:ext uri="{FF2B5EF4-FFF2-40B4-BE49-F238E27FC236}">
                  <a16:creationId xmlns:a16="http://schemas.microsoft.com/office/drawing/2014/main" id="{3E20C7CA-FD09-74B4-3440-5310258D4C05}"/>
                </a:ext>
              </a:extLst>
            </p:cNvPr>
            <p:cNvSpPr>
              <a:spLocks noChangeShapeType="1"/>
            </p:cNvSpPr>
            <p:nvPr/>
          </p:nvSpPr>
          <p:spPr bwMode="auto">
            <a:xfrm>
              <a:off x="528" y="1618"/>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39" name="Line 21">
              <a:extLst>
                <a:ext uri="{FF2B5EF4-FFF2-40B4-BE49-F238E27FC236}">
                  <a16:creationId xmlns:a16="http://schemas.microsoft.com/office/drawing/2014/main" id="{8615538D-26EE-08FE-F000-1DC247870293}"/>
                </a:ext>
              </a:extLst>
            </p:cNvPr>
            <p:cNvSpPr>
              <a:spLocks noChangeShapeType="1"/>
            </p:cNvSpPr>
            <p:nvPr/>
          </p:nvSpPr>
          <p:spPr bwMode="auto">
            <a:xfrm>
              <a:off x="528" y="1976"/>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0" name="Line 22">
              <a:extLst>
                <a:ext uri="{FF2B5EF4-FFF2-40B4-BE49-F238E27FC236}">
                  <a16:creationId xmlns:a16="http://schemas.microsoft.com/office/drawing/2014/main" id="{F9B383D3-680C-BB7A-1F04-F9C732E0EBF7}"/>
                </a:ext>
              </a:extLst>
            </p:cNvPr>
            <p:cNvSpPr>
              <a:spLocks noChangeShapeType="1"/>
            </p:cNvSpPr>
            <p:nvPr/>
          </p:nvSpPr>
          <p:spPr bwMode="auto">
            <a:xfrm>
              <a:off x="528" y="2333"/>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1" name="Line 23">
              <a:extLst>
                <a:ext uri="{FF2B5EF4-FFF2-40B4-BE49-F238E27FC236}">
                  <a16:creationId xmlns:a16="http://schemas.microsoft.com/office/drawing/2014/main" id="{4FF70AED-90DE-636E-28A9-806BDB8B5445}"/>
                </a:ext>
              </a:extLst>
            </p:cNvPr>
            <p:cNvSpPr>
              <a:spLocks noChangeShapeType="1"/>
            </p:cNvSpPr>
            <p:nvPr/>
          </p:nvSpPr>
          <p:spPr bwMode="auto">
            <a:xfrm>
              <a:off x="528" y="2703"/>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2" name="Line 24">
              <a:extLst>
                <a:ext uri="{FF2B5EF4-FFF2-40B4-BE49-F238E27FC236}">
                  <a16:creationId xmlns:a16="http://schemas.microsoft.com/office/drawing/2014/main" id="{41B4F4BE-9EA6-4004-4FF1-8627792C40CE}"/>
                </a:ext>
              </a:extLst>
            </p:cNvPr>
            <p:cNvSpPr>
              <a:spLocks noChangeShapeType="1"/>
            </p:cNvSpPr>
            <p:nvPr/>
          </p:nvSpPr>
          <p:spPr bwMode="auto">
            <a:xfrm>
              <a:off x="528" y="3417"/>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3" name="Line 25">
              <a:extLst>
                <a:ext uri="{FF2B5EF4-FFF2-40B4-BE49-F238E27FC236}">
                  <a16:creationId xmlns:a16="http://schemas.microsoft.com/office/drawing/2014/main" id="{84D532BF-811F-EDBD-E10E-1FD9B8414902}"/>
                </a:ext>
              </a:extLst>
            </p:cNvPr>
            <p:cNvSpPr>
              <a:spLocks noChangeShapeType="1"/>
            </p:cNvSpPr>
            <p:nvPr/>
          </p:nvSpPr>
          <p:spPr bwMode="auto">
            <a:xfrm>
              <a:off x="528" y="3775"/>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4" name="Line 26">
              <a:extLst>
                <a:ext uri="{FF2B5EF4-FFF2-40B4-BE49-F238E27FC236}">
                  <a16:creationId xmlns:a16="http://schemas.microsoft.com/office/drawing/2014/main" id="{0BD9F066-CF6F-DE70-402A-33ACC8444789}"/>
                </a:ext>
              </a:extLst>
            </p:cNvPr>
            <p:cNvSpPr>
              <a:spLocks noChangeShapeType="1"/>
            </p:cNvSpPr>
            <p:nvPr/>
          </p:nvSpPr>
          <p:spPr bwMode="auto">
            <a:xfrm>
              <a:off x="528" y="4145"/>
              <a:ext cx="5040"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5" name="Line 27">
              <a:extLst>
                <a:ext uri="{FF2B5EF4-FFF2-40B4-BE49-F238E27FC236}">
                  <a16:creationId xmlns:a16="http://schemas.microsoft.com/office/drawing/2014/main" id="{3CDC0F1B-7781-055D-B3BB-79D5D0BB4803}"/>
                </a:ext>
              </a:extLst>
            </p:cNvPr>
            <p:cNvSpPr>
              <a:spLocks noChangeShapeType="1"/>
            </p:cNvSpPr>
            <p:nvPr/>
          </p:nvSpPr>
          <p:spPr bwMode="auto">
            <a:xfrm>
              <a:off x="528" y="1248"/>
              <a:ext cx="0" cy="2897"/>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6" name="Line 28">
              <a:extLst>
                <a:ext uri="{FF2B5EF4-FFF2-40B4-BE49-F238E27FC236}">
                  <a16:creationId xmlns:a16="http://schemas.microsoft.com/office/drawing/2014/main" id="{1AFAFE0E-8FB2-785A-4B05-7FDAED52674F}"/>
                </a:ext>
              </a:extLst>
            </p:cNvPr>
            <p:cNvSpPr>
              <a:spLocks noChangeShapeType="1"/>
            </p:cNvSpPr>
            <p:nvPr/>
          </p:nvSpPr>
          <p:spPr bwMode="auto">
            <a:xfrm>
              <a:off x="1886" y="1248"/>
              <a:ext cx="0" cy="2897"/>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7" name="Line 29">
              <a:extLst>
                <a:ext uri="{FF2B5EF4-FFF2-40B4-BE49-F238E27FC236}">
                  <a16:creationId xmlns:a16="http://schemas.microsoft.com/office/drawing/2014/main" id="{E7632044-D603-F55B-CA08-1CE582FD611E}"/>
                </a:ext>
              </a:extLst>
            </p:cNvPr>
            <p:cNvSpPr>
              <a:spLocks noChangeShapeType="1"/>
            </p:cNvSpPr>
            <p:nvPr/>
          </p:nvSpPr>
          <p:spPr bwMode="auto">
            <a:xfrm>
              <a:off x="5568" y="1248"/>
              <a:ext cx="0" cy="2897"/>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8" name="Line 30">
              <a:extLst>
                <a:ext uri="{FF2B5EF4-FFF2-40B4-BE49-F238E27FC236}">
                  <a16:creationId xmlns:a16="http://schemas.microsoft.com/office/drawing/2014/main" id="{825E3F6D-3859-9A7B-8EB2-23CF0621DBFA}"/>
                </a:ext>
              </a:extLst>
            </p:cNvPr>
            <p:cNvSpPr>
              <a:spLocks noChangeShapeType="1"/>
            </p:cNvSpPr>
            <p:nvPr/>
          </p:nvSpPr>
          <p:spPr bwMode="auto">
            <a:xfrm>
              <a:off x="528" y="3060"/>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grpSp>
      <p:pic>
        <p:nvPicPr>
          <p:cNvPr id="17440" name="Picture 32">
            <a:extLst>
              <a:ext uri="{FF2B5EF4-FFF2-40B4-BE49-F238E27FC236}">
                <a16:creationId xmlns:a16="http://schemas.microsoft.com/office/drawing/2014/main" id="{A7F8E394-707A-9577-4721-9486C5B79D0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4800" y="152400"/>
            <a:ext cx="222250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anim calcmode="lin" valueType="num">
                                      <p:cBhvr additive="base">
                                        <p:cTn id="7" dur="500" fill="hold"/>
                                        <p:tgtEl>
                                          <p:spTgt spid="174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10">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 presetClass="entr" presetSubtype="1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heckerboard(across)">
                                      <p:cBhvr>
                                        <p:cTn id="13" dur="500"/>
                                        <p:tgtEl>
                                          <p:spTgt spid="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499"/>
                                          </p:stCondLst>
                                        </p:cTn>
                                        <p:tgtEl>
                                          <p:spTgt spid="174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A65C3788-AF8B-B89C-FE70-4271012DF567}"/>
              </a:ext>
            </a:extLst>
          </p:cNvPr>
          <p:cNvSpPr>
            <a:spLocks noGrp="1" noChangeArrowheads="1"/>
          </p:cNvSpPr>
          <p:nvPr>
            <p:ph type="title"/>
          </p:nvPr>
        </p:nvSpPr>
        <p:spPr>
          <a:xfrm>
            <a:off x="3200401" y="304801"/>
            <a:ext cx="5489575" cy="974725"/>
          </a:xfrm>
        </p:spPr>
        <p:txBody>
          <a:bodyPr/>
          <a:lstStyle/>
          <a:p>
            <a:pPr algn="ctr" eaLnBrk="1" hangingPunct="1">
              <a:defRPr/>
            </a:pPr>
            <a:r>
              <a:rPr lang="en-US" b="1" dirty="0">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The </a:t>
            </a:r>
            <a:r>
              <a:rPr lang="en-US" b="1" dirty="0">
                <a:solidFill>
                  <a:srgbClr val="FF33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IDEAL</a:t>
            </a:r>
            <a:r>
              <a:rPr lang="en-US" b="1" dirty="0">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 Method </a:t>
            </a:r>
          </a:p>
        </p:txBody>
      </p:sp>
      <p:sp>
        <p:nvSpPr>
          <p:cNvPr id="21507" name="Rectangle 3">
            <a:extLst>
              <a:ext uri="{FF2B5EF4-FFF2-40B4-BE49-F238E27FC236}">
                <a16:creationId xmlns:a16="http://schemas.microsoft.com/office/drawing/2014/main" id="{D09D59FB-E813-065B-C075-F54746BD131D}"/>
              </a:ext>
            </a:extLst>
          </p:cNvPr>
          <p:cNvSpPr>
            <a:spLocks noGrp="1" noChangeArrowheads="1"/>
          </p:cNvSpPr>
          <p:nvPr>
            <p:ph type="body" idx="1"/>
          </p:nvPr>
        </p:nvSpPr>
        <p:spPr>
          <a:xfrm>
            <a:off x="682626" y="1933575"/>
            <a:ext cx="8007350" cy="4191000"/>
          </a:xfrm>
        </p:spPr>
        <p:txBody>
          <a:bodyPr>
            <a:normAutofit/>
          </a:bodyPr>
          <a:lstStyle/>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I</a:t>
            </a:r>
            <a:r>
              <a:rPr lang="en-US" sz="3600" dirty="0">
                <a:latin typeface="Times New Roman" panose="02020603050405020304" pitchFamily="18" charset="0"/>
                <a:ea typeface="Arial Unicode MS" pitchFamily="34" charset="-128"/>
                <a:cs typeface="Times New Roman" panose="02020603050405020304" pitchFamily="18" charset="0"/>
              </a:rPr>
              <a:t>dentify the problem. </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D</a:t>
            </a:r>
            <a:r>
              <a:rPr lang="en-US" sz="3600" dirty="0">
                <a:latin typeface="Times New Roman" panose="02020603050405020304" pitchFamily="18" charset="0"/>
                <a:ea typeface="Arial Unicode MS" pitchFamily="34" charset="-128"/>
                <a:cs typeface="Times New Roman" panose="02020603050405020304" pitchFamily="18" charset="0"/>
              </a:rPr>
              <a:t>efine the problem.</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E</a:t>
            </a:r>
            <a:r>
              <a:rPr lang="en-US" sz="3600" dirty="0">
                <a:latin typeface="Times New Roman" panose="02020603050405020304" pitchFamily="18" charset="0"/>
                <a:ea typeface="Arial Unicode MS" pitchFamily="34" charset="-128"/>
                <a:cs typeface="Times New Roman" panose="02020603050405020304" pitchFamily="18" charset="0"/>
              </a:rPr>
              <a:t>xplore alternative approaches.</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A</a:t>
            </a:r>
            <a:r>
              <a:rPr lang="en-US" sz="3600" dirty="0">
                <a:latin typeface="Times New Roman" panose="02020603050405020304" pitchFamily="18" charset="0"/>
                <a:ea typeface="Arial Unicode MS" pitchFamily="34" charset="-128"/>
                <a:cs typeface="Times New Roman" panose="02020603050405020304" pitchFamily="18" charset="0"/>
              </a:rPr>
              <a:t>ct on the best strategies. </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L</a:t>
            </a:r>
            <a:r>
              <a:rPr lang="en-US" sz="3600" dirty="0">
                <a:latin typeface="Times New Roman" panose="02020603050405020304" pitchFamily="18" charset="0"/>
                <a:ea typeface="Arial Unicode MS" pitchFamily="34" charset="-128"/>
                <a:cs typeface="Times New Roman" panose="02020603050405020304" pitchFamily="18" charset="0"/>
              </a:rPr>
              <a:t>ook back to evaluate the effects.  </a:t>
            </a:r>
          </a:p>
        </p:txBody>
      </p:sp>
      <p:pic>
        <p:nvPicPr>
          <p:cNvPr id="21508" name="Picture 4">
            <a:extLst>
              <a:ext uri="{FF2B5EF4-FFF2-40B4-BE49-F238E27FC236}">
                <a16:creationId xmlns:a16="http://schemas.microsoft.com/office/drawing/2014/main" id="{AE3B8361-8393-910A-E480-B8D72E9D090C}"/>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3626" y="3733800"/>
            <a:ext cx="1984375" cy="285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a:extLst>
              <a:ext uri="{FF2B5EF4-FFF2-40B4-BE49-F238E27FC236}">
                <a16:creationId xmlns:a16="http://schemas.microsoft.com/office/drawing/2014/main" id="{331D0A0B-4D23-11AB-E0D0-3A615B3285CA}"/>
              </a:ext>
            </a:extLst>
          </p:cNvPr>
          <p:cNvGrpSpPr>
            <a:grpSpLocks/>
          </p:cNvGrpSpPr>
          <p:nvPr/>
        </p:nvGrpSpPr>
        <p:grpSpPr bwMode="auto">
          <a:xfrm>
            <a:off x="7772400" y="2133601"/>
            <a:ext cx="2516188" cy="1547813"/>
            <a:chOff x="3936" y="1344"/>
            <a:chExt cx="1585" cy="975"/>
          </a:xfrm>
        </p:grpSpPr>
        <p:sp>
          <p:nvSpPr>
            <p:cNvPr id="11270" name="Freeform 5">
              <a:extLst>
                <a:ext uri="{FF2B5EF4-FFF2-40B4-BE49-F238E27FC236}">
                  <a16:creationId xmlns:a16="http://schemas.microsoft.com/office/drawing/2014/main" id="{90DF3689-7C2D-5473-3CC1-4C812A7BCB01}"/>
                </a:ext>
              </a:extLst>
            </p:cNvPr>
            <p:cNvSpPr>
              <a:spLocks/>
            </p:cNvSpPr>
            <p:nvPr/>
          </p:nvSpPr>
          <p:spPr bwMode="auto">
            <a:xfrm>
              <a:off x="3936" y="1344"/>
              <a:ext cx="1585" cy="975"/>
            </a:xfrm>
            <a:custGeom>
              <a:avLst/>
              <a:gdLst>
                <a:gd name="T0" fmla="*/ 0 w 1585"/>
                <a:gd name="T1" fmla="*/ 0 h 975"/>
                <a:gd name="T2" fmla="*/ 0 w 1585"/>
                <a:gd name="T3" fmla="*/ 420 h 975"/>
                <a:gd name="T4" fmla="*/ 0 w 1585"/>
                <a:gd name="T5" fmla="*/ 420 h 975"/>
                <a:gd name="T6" fmla="*/ 0 w 1585"/>
                <a:gd name="T7" fmla="*/ 600 h 975"/>
                <a:gd name="T8" fmla="*/ 0 w 1585"/>
                <a:gd name="T9" fmla="*/ 720 h 975"/>
                <a:gd name="T10" fmla="*/ 924 w 1585"/>
                <a:gd name="T11" fmla="*/ 720 h 975"/>
                <a:gd name="T12" fmla="*/ 1112 w 1585"/>
                <a:gd name="T13" fmla="*/ 974 h 975"/>
                <a:gd name="T14" fmla="*/ 1320 w 1585"/>
                <a:gd name="T15" fmla="*/ 720 h 975"/>
                <a:gd name="T16" fmla="*/ 1584 w 1585"/>
                <a:gd name="T17" fmla="*/ 720 h 975"/>
                <a:gd name="T18" fmla="*/ 1584 w 1585"/>
                <a:gd name="T19" fmla="*/ 600 h 975"/>
                <a:gd name="T20" fmla="*/ 1584 w 1585"/>
                <a:gd name="T21" fmla="*/ 420 h 975"/>
                <a:gd name="T22" fmla="*/ 1584 w 1585"/>
                <a:gd name="T23" fmla="*/ 420 h 975"/>
                <a:gd name="T24" fmla="*/ 1584 w 1585"/>
                <a:gd name="T25" fmla="*/ 0 h 975"/>
                <a:gd name="T26" fmla="*/ 1320 w 1585"/>
                <a:gd name="T27" fmla="*/ 0 h 975"/>
                <a:gd name="T28" fmla="*/ 924 w 1585"/>
                <a:gd name="T29" fmla="*/ 0 h 975"/>
                <a:gd name="T30" fmla="*/ 924 w 1585"/>
                <a:gd name="T31" fmla="*/ 0 h 975"/>
                <a:gd name="T32" fmla="*/ 0 w 1585"/>
                <a:gd name="T33" fmla="*/ 0 h 97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85"/>
                <a:gd name="T52" fmla="*/ 0 h 975"/>
                <a:gd name="T53" fmla="*/ 1585 w 1585"/>
                <a:gd name="T54" fmla="*/ 975 h 97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85" h="975">
                  <a:moveTo>
                    <a:pt x="0" y="0"/>
                  </a:moveTo>
                  <a:lnTo>
                    <a:pt x="0" y="420"/>
                  </a:lnTo>
                  <a:lnTo>
                    <a:pt x="0" y="600"/>
                  </a:lnTo>
                  <a:lnTo>
                    <a:pt x="0" y="720"/>
                  </a:lnTo>
                  <a:lnTo>
                    <a:pt x="924" y="720"/>
                  </a:lnTo>
                  <a:lnTo>
                    <a:pt x="1112" y="974"/>
                  </a:lnTo>
                  <a:lnTo>
                    <a:pt x="1320" y="720"/>
                  </a:lnTo>
                  <a:lnTo>
                    <a:pt x="1584" y="720"/>
                  </a:lnTo>
                  <a:lnTo>
                    <a:pt x="1584" y="600"/>
                  </a:lnTo>
                  <a:lnTo>
                    <a:pt x="1584" y="420"/>
                  </a:lnTo>
                  <a:lnTo>
                    <a:pt x="1584" y="0"/>
                  </a:lnTo>
                  <a:lnTo>
                    <a:pt x="1320" y="0"/>
                  </a:lnTo>
                  <a:lnTo>
                    <a:pt x="924" y="0"/>
                  </a:lnTo>
                  <a:lnTo>
                    <a:pt x="0" y="0"/>
                  </a:lnTo>
                </a:path>
              </a:pathLst>
            </a:custGeom>
            <a:solidFill>
              <a:schemeClr val="tx2"/>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11271" name="Rectangle 6">
              <a:extLst>
                <a:ext uri="{FF2B5EF4-FFF2-40B4-BE49-F238E27FC236}">
                  <a16:creationId xmlns:a16="http://schemas.microsoft.com/office/drawing/2014/main" id="{041B0D06-585A-3ACC-AD25-EBE4C47A0676}"/>
                </a:ext>
              </a:extLst>
            </p:cNvPr>
            <p:cNvSpPr>
              <a:spLocks noChangeArrowheads="1"/>
            </p:cNvSpPr>
            <p:nvPr/>
          </p:nvSpPr>
          <p:spPr bwMode="auto">
            <a:xfrm>
              <a:off x="3997" y="1376"/>
              <a:ext cx="1462" cy="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000">
                  <a:solidFill>
                    <a:schemeClr val="bg2"/>
                  </a:solidFill>
                  <a:latin typeface="Arial Black" panose="020B0A04020102020204" pitchFamily="34" charset="0"/>
                </a:rPr>
                <a:t>Yes, ladies and gentlemen, it’s IDEAL!</a:t>
              </a: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animEffect transition="in" filter="checkerboard(across)">
                                      <p:cBhvr>
                                        <p:cTn id="7" dur="500"/>
                                        <p:tgtEl>
                                          <p:spTgt spid="2150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1507">
                                            <p:txEl>
                                              <p:pRg st="0" end="0"/>
                                            </p:txEl>
                                          </p:spTgt>
                                        </p:tgtEl>
                                        <p:attrNameLst>
                                          <p:attrName>style.visibility</p:attrName>
                                        </p:attrNameLst>
                                      </p:cBhvr>
                                      <p:to>
                                        <p:strVal val="visible"/>
                                      </p:to>
                                    </p:set>
                                    <p:animEffect transition="in" filter="checkerboard(across)">
                                      <p:cBhvr>
                                        <p:cTn id="12" dur="500"/>
                                        <p:tgtEl>
                                          <p:spTgt spid="2150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21507">
                                            <p:txEl>
                                              <p:pRg st="1" end="1"/>
                                            </p:txEl>
                                          </p:spTgt>
                                        </p:tgtEl>
                                        <p:attrNameLst>
                                          <p:attrName>style.visibility</p:attrName>
                                        </p:attrNameLst>
                                      </p:cBhvr>
                                      <p:to>
                                        <p:strVal val="visible"/>
                                      </p:to>
                                    </p:set>
                                    <p:animEffect transition="in" filter="checkerboard(across)">
                                      <p:cBhvr>
                                        <p:cTn id="17" dur="500"/>
                                        <p:tgtEl>
                                          <p:spTgt spid="2150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21507">
                                            <p:txEl>
                                              <p:pRg st="2" end="2"/>
                                            </p:txEl>
                                          </p:spTgt>
                                        </p:tgtEl>
                                        <p:attrNameLst>
                                          <p:attrName>style.visibility</p:attrName>
                                        </p:attrNameLst>
                                      </p:cBhvr>
                                      <p:to>
                                        <p:strVal val="visible"/>
                                      </p:to>
                                    </p:set>
                                    <p:animEffect transition="in" filter="checkerboard(across)">
                                      <p:cBhvr>
                                        <p:cTn id="22" dur="500"/>
                                        <p:tgtEl>
                                          <p:spTgt spid="2150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21507">
                                            <p:txEl>
                                              <p:pRg st="3" end="3"/>
                                            </p:txEl>
                                          </p:spTgt>
                                        </p:tgtEl>
                                        <p:attrNameLst>
                                          <p:attrName>style.visibility</p:attrName>
                                        </p:attrNameLst>
                                      </p:cBhvr>
                                      <p:to>
                                        <p:strVal val="visible"/>
                                      </p:to>
                                    </p:set>
                                    <p:animEffect transition="in" filter="checkerboard(across)">
                                      <p:cBhvr>
                                        <p:cTn id="27" dur="500"/>
                                        <p:tgtEl>
                                          <p:spTgt spid="21507">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21507">
                                            <p:txEl>
                                              <p:pRg st="4" end="4"/>
                                            </p:txEl>
                                          </p:spTgt>
                                        </p:tgtEl>
                                        <p:attrNameLst>
                                          <p:attrName>style.visibility</p:attrName>
                                        </p:attrNameLst>
                                      </p:cBhvr>
                                      <p:to>
                                        <p:strVal val="visible"/>
                                      </p:to>
                                    </p:set>
                                    <p:animEffect transition="in" filter="checkerboard(across)">
                                      <p:cBhvr>
                                        <p:cTn id="32" dur="500"/>
                                        <p:tgtEl>
                                          <p:spTgt spid="21507">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21508"/>
                                        </p:tgtEl>
                                        <p:attrNameLst>
                                          <p:attrName>style.visibility</p:attrName>
                                        </p:attrNameLst>
                                      </p:cBhvr>
                                      <p:to>
                                        <p:strVal val="visible"/>
                                      </p:to>
                                    </p:set>
                                    <p:animEffect transition="in" filter="dissolve">
                                      <p:cBhvr>
                                        <p:cTn id="37" dur="500"/>
                                        <p:tgtEl>
                                          <p:spTgt spid="2150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ox(in)">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autoUpdateAnimBg="0"/>
      <p:bldP spid="21507"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51C359A1-BD61-CBE9-9880-8AF255C12717}"/>
              </a:ext>
            </a:extLst>
          </p:cNvPr>
          <p:cNvSpPr>
            <a:spLocks noGrp="1" noChangeArrowheads="1"/>
          </p:cNvSpPr>
          <p:nvPr>
            <p:ph type="title"/>
          </p:nvPr>
        </p:nvSpPr>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Ask Questions</a:t>
            </a:r>
          </a:p>
        </p:txBody>
      </p:sp>
      <p:sp>
        <p:nvSpPr>
          <p:cNvPr id="23555" name="Rectangle 3">
            <a:extLst>
              <a:ext uri="{FF2B5EF4-FFF2-40B4-BE49-F238E27FC236}">
                <a16:creationId xmlns:a16="http://schemas.microsoft.com/office/drawing/2014/main" id="{F80EB655-32D5-C590-EB9F-0C4215801BA3}"/>
              </a:ext>
            </a:extLst>
          </p:cNvPr>
          <p:cNvSpPr>
            <a:spLocks noGrp="1" noChangeArrowheads="1"/>
          </p:cNvSpPr>
          <p:nvPr>
            <p:ph type="body" idx="1"/>
          </p:nvPr>
        </p:nvSpPr>
        <p:spPr>
          <a:xfrm>
            <a:off x="352424" y="1638301"/>
            <a:ext cx="11149013" cy="4351338"/>
          </a:xfrm>
        </p:spPr>
        <p:txBody>
          <a:bodyPr>
            <a:noAutofit/>
          </a:bodyPr>
          <a:lstStyle/>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One quality of a good critical thinker is the ability to ask on-target questions.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If you don’t usually ask questions, is it because you</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Fear embarrassment?</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Worry what others will think of you?</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Worry that the instructor will think your question is strange?</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Worry that others will think you’re showing off?</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When you don’t ask questions, you sacrifice </a:t>
            </a:r>
            <a:r>
              <a:rPr lang="en-US" sz="2400" i="1" dirty="0">
                <a:latin typeface="Times New Roman" panose="02020603050405020304" pitchFamily="18" charset="0"/>
                <a:ea typeface="Arial Unicode MS" pitchFamily="34" charset="-128"/>
                <a:cs typeface="Times New Roman" panose="02020603050405020304" pitchFamily="18" charset="0"/>
              </a:rPr>
              <a:t>your</a:t>
            </a:r>
            <a:r>
              <a:rPr lang="en-US" sz="2400" dirty="0">
                <a:latin typeface="Times New Roman" panose="02020603050405020304" pitchFamily="18" charset="0"/>
                <a:ea typeface="Arial Unicode MS" pitchFamily="34" charset="-128"/>
                <a:cs typeface="Times New Roman" panose="02020603050405020304" pitchFamily="18" charset="0"/>
              </a:rPr>
              <a:t> education.</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If you don’t take risks, you won’t get the maximum benefit in developing your mind.</a:t>
            </a:r>
          </a:p>
        </p:txBody>
      </p:sp>
      <p:pic>
        <p:nvPicPr>
          <p:cNvPr id="23556" name="Picture 4">
            <a:extLst>
              <a:ext uri="{FF2B5EF4-FFF2-40B4-BE49-F238E27FC236}">
                <a16:creationId xmlns:a16="http://schemas.microsoft.com/office/drawing/2014/main" id="{F7917923-A3A1-A9E8-46AA-5A50C519FA59}"/>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5401" y="233364"/>
            <a:ext cx="1438275"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a:extLst>
              <a:ext uri="{FF2B5EF4-FFF2-40B4-BE49-F238E27FC236}">
                <a16:creationId xmlns:a16="http://schemas.microsoft.com/office/drawing/2014/main" id="{D6339B5B-645E-7AC3-085C-5022DADAA728}"/>
              </a:ext>
            </a:extLst>
          </p:cNvPr>
          <p:cNvGrpSpPr>
            <a:grpSpLocks/>
          </p:cNvGrpSpPr>
          <p:nvPr/>
        </p:nvGrpSpPr>
        <p:grpSpPr bwMode="auto">
          <a:xfrm>
            <a:off x="7624764" y="152401"/>
            <a:ext cx="1978025" cy="1122363"/>
            <a:chOff x="3843" y="96"/>
            <a:chExt cx="1246" cy="707"/>
          </a:xfrm>
        </p:grpSpPr>
        <p:sp>
          <p:nvSpPr>
            <p:cNvPr id="12294" name="Freeform 5">
              <a:extLst>
                <a:ext uri="{FF2B5EF4-FFF2-40B4-BE49-F238E27FC236}">
                  <a16:creationId xmlns:a16="http://schemas.microsoft.com/office/drawing/2014/main" id="{C1468A02-0A84-D4FD-9466-F2B68A3ACA17}"/>
                </a:ext>
              </a:extLst>
            </p:cNvPr>
            <p:cNvSpPr>
              <a:spLocks/>
            </p:cNvSpPr>
            <p:nvPr/>
          </p:nvSpPr>
          <p:spPr bwMode="auto">
            <a:xfrm>
              <a:off x="3843" y="96"/>
              <a:ext cx="1246" cy="707"/>
            </a:xfrm>
            <a:custGeom>
              <a:avLst/>
              <a:gdLst>
                <a:gd name="T0" fmla="*/ 325 w 1246"/>
                <a:gd name="T1" fmla="*/ 0 h 707"/>
                <a:gd name="T2" fmla="*/ 288 w 1246"/>
                <a:gd name="T3" fmla="*/ 2 h 707"/>
                <a:gd name="T4" fmla="*/ 254 w 1246"/>
                <a:gd name="T5" fmla="*/ 8 h 707"/>
                <a:gd name="T6" fmla="*/ 222 w 1246"/>
                <a:gd name="T7" fmla="*/ 17 h 707"/>
                <a:gd name="T8" fmla="*/ 195 w 1246"/>
                <a:gd name="T9" fmla="*/ 29 h 707"/>
                <a:gd name="T10" fmla="*/ 172 w 1246"/>
                <a:gd name="T11" fmla="*/ 42 h 707"/>
                <a:gd name="T12" fmla="*/ 155 w 1246"/>
                <a:gd name="T13" fmla="*/ 59 h 707"/>
                <a:gd name="T14" fmla="*/ 145 w 1246"/>
                <a:gd name="T15" fmla="*/ 77 h 707"/>
                <a:gd name="T16" fmla="*/ 141 w 1246"/>
                <a:gd name="T17" fmla="*/ 96 h 707"/>
                <a:gd name="T18" fmla="*/ 141 w 1246"/>
                <a:gd name="T19" fmla="*/ 336 h 707"/>
                <a:gd name="T20" fmla="*/ 141 w 1246"/>
                <a:gd name="T21" fmla="*/ 480 h 707"/>
                <a:gd name="T22" fmla="*/ 145 w 1246"/>
                <a:gd name="T23" fmla="*/ 500 h 707"/>
                <a:gd name="T24" fmla="*/ 155 w 1246"/>
                <a:gd name="T25" fmla="*/ 518 h 707"/>
                <a:gd name="T26" fmla="*/ 172 w 1246"/>
                <a:gd name="T27" fmla="*/ 534 h 707"/>
                <a:gd name="T28" fmla="*/ 195 w 1246"/>
                <a:gd name="T29" fmla="*/ 548 h 707"/>
                <a:gd name="T30" fmla="*/ 222 w 1246"/>
                <a:gd name="T31" fmla="*/ 560 h 707"/>
                <a:gd name="T32" fmla="*/ 254 w 1246"/>
                <a:gd name="T33" fmla="*/ 569 h 707"/>
                <a:gd name="T34" fmla="*/ 288 w 1246"/>
                <a:gd name="T35" fmla="*/ 574 h 707"/>
                <a:gd name="T36" fmla="*/ 325 w 1246"/>
                <a:gd name="T37" fmla="*/ 576 h 707"/>
                <a:gd name="T38" fmla="*/ 0 w 1246"/>
                <a:gd name="T39" fmla="*/ 706 h 707"/>
                <a:gd name="T40" fmla="*/ 601 w 1246"/>
                <a:gd name="T41" fmla="*/ 576 h 707"/>
                <a:gd name="T42" fmla="*/ 1061 w 1246"/>
                <a:gd name="T43" fmla="*/ 576 h 707"/>
                <a:gd name="T44" fmla="*/ 1098 w 1246"/>
                <a:gd name="T45" fmla="*/ 574 h 707"/>
                <a:gd name="T46" fmla="*/ 1133 w 1246"/>
                <a:gd name="T47" fmla="*/ 569 h 707"/>
                <a:gd name="T48" fmla="*/ 1164 w 1246"/>
                <a:gd name="T49" fmla="*/ 560 h 707"/>
                <a:gd name="T50" fmla="*/ 1191 w 1246"/>
                <a:gd name="T51" fmla="*/ 548 h 707"/>
                <a:gd name="T52" fmla="*/ 1214 w 1246"/>
                <a:gd name="T53" fmla="*/ 534 h 707"/>
                <a:gd name="T54" fmla="*/ 1231 w 1246"/>
                <a:gd name="T55" fmla="*/ 518 h 707"/>
                <a:gd name="T56" fmla="*/ 1242 w 1246"/>
                <a:gd name="T57" fmla="*/ 500 h 707"/>
                <a:gd name="T58" fmla="*/ 1245 w 1246"/>
                <a:gd name="T59" fmla="*/ 480 h 707"/>
                <a:gd name="T60" fmla="*/ 1245 w 1246"/>
                <a:gd name="T61" fmla="*/ 336 h 707"/>
                <a:gd name="T62" fmla="*/ 1245 w 1246"/>
                <a:gd name="T63" fmla="*/ 96 h 707"/>
                <a:gd name="T64" fmla="*/ 1242 w 1246"/>
                <a:gd name="T65" fmla="*/ 77 h 707"/>
                <a:gd name="T66" fmla="*/ 1231 w 1246"/>
                <a:gd name="T67" fmla="*/ 59 h 707"/>
                <a:gd name="T68" fmla="*/ 1214 w 1246"/>
                <a:gd name="T69" fmla="*/ 42 h 707"/>
                <a:gd name="T70" fmla="*/ 1191 w 1246"/>
                <a:gd name="T71" fmla="*/ 29 h 707"/>
                <a:gd name="T72" fmla="*/ 1164 w 1246"/>
                <a:gd name="T73" fmla="*/ 17 h 707"/>
                <a:gd name="T74" fmla="*/ 1133 w 1246"/>
                <a:gd name="T75" fmla="*/ 8 h 707"/>
                <a:gd name="T76" fmla="*/ 1098 w 1246"/>
                <a:gd name="T77" fmla="*/ 2 h 707"/>
                <a:gd name="T78" fmla="*/ 1061 w 1246"/>
                <a:gd name="T79" fmla="*/ 0 h 707"/>
                <a:gd name="T80" fmla="*/ 601 w 1246"/>
                <a:gd name="T81" fmla="*/ 0 h 707"/>
                <a:gd name="T82" fmla="*/ 325 w 1246"/>
                <a:gd name="T83" fmla="*/ 0 h 707"/>
                <a:gd name="T84" fmla="*/ 325 w 1246"/>
                <a:gd name="T85" fmla="*/ 0 h 70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246"/>
                <a:gd name="T130" fmla="*/ 0 h 707"/>
                <a:gd name="T131" fmla="*/ 1246 w 1246"/>
                <a:gd name="T132" fmla="*/ 707 h 70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246" h="707">
                  <a:moveTo>
                    <a:pt x="325" y="0"/>
                  </a:moveTo>
                  <a:lnTo>
                    <a:pt x="288" y="2"/>
                  </a:lnTo>
                  <a:lnTo>
                    <a:pt x="254" y="8"/>
                  </a:lnTo>
                  <a:lnTo>
                    <a:pt x="222" y="17"/>
                  </a:lnTo>
                  <a:lnTo>
                    <a:pt x="195" y="29"/>
                  </a:lnTo>
                  <a:lnTo>
                    <a:pt x="172" y="42"/>
                  </a:lnTo>
                  <a:lnTo>
                    <a:pt x="155" y="59"/>
                  </a:lnTo>
                  <a:lnTo>
                    <a:pt x="145" y="77"/>
                  </a:lnTo>
                  <a:lnTo>
                    <a:pt x="141" y="96"/>
                  </a:lnTo>
                  <a:lnTo>
                    <a:pt x="141" y="336"/>
                  </a:lnTo>
                  <a:lnTo>
                    <a:pt x="141" y="480"/>
                  </a:lnTo>
                  <a:lnTo>
                    <a:pt x="145" y="500"/>
                  </a:lnTo>
                  <a:lnTo>
                    <a:pt x="155" y="518"/>
                  </a:lnTo>
                  <a:lnTo>
                    <a:pt x="172" y="534"/>
                  </a:lnTo>
                  <a:lnTo>
                    <a:pt x="195" y="548"/>
                  </a:lnTo>
                  <a:lnTo>
                    <a:pt x="222" y="560"/>
                  </a:lnTo>
                  <a:lnTo>
                    <a:pt x="254" y="569"/>
                  </a:lnTo>
                  <a:lnTo>
                    <a:pt x="288" y="574"/>
                  </a:lnTo>
                  <a:lnTo>
                    <a:pt x="325" y="576"/>
                  </a:lnTo>
                  <a:lnTo>
                    <a:pt x="0" y="706"/>
                  </a:lnTo>
                  <a:lnTo>
                    <a:pt x="601" y="576"/>
                  </a:lnTo>
                  <a:lnTo>
                    <a:pt x="1061" y="576"/>
                  </a:lnTo>
                  <a:lnTo>
                    <a:pt x="1098" y="574"/>
                  </a:lnTo>
                  <a:lnTo>
                    <a:pt x="1133" y="569"/>
                  </a:lnTo>
                  <a:lnTo>
                    <a:pt x="1164" y="560"/>
                  </a:lnTo>
                  <a:lnTo>
                    <a:pt x="1191" y="548"/>
                  </a:lnTo>
                  <a:lnTo>
                    <a:pt x="1214" y="534"/>
                  </a:lnTo>
                  <a:lnTo>
                    <a:pt x="1231" y="518"/>
                  </a:lnTo>
                  <a:lnTo>
                    <a:pt x="1242" y="500"/>
                  </a:lnTo>
                  <a:lnTo>
                    <a:pt x="1245" y="480"/>
                  </a:lnTo>
                  <a:lnTo>
                    <a:pt x="1245" y="336"/>
                  </a:lnTo>
                  <a:lnTo>
                    <a:pt x="1245" y="96"/>
                  </a:lnTo>
                  <a:lnTo>
                    <a:pt x="1242" y="77"/>
                  </a:lnTo>
                  <a:lnTo>
                    <a:pt x="1231" y="59"/>
                  </a:lnTo>
                  <a:lnTo>
                    <a:pt x="1214" y="42"/>
                  </a:lnTo>
                  <a:lnTo>
                    <a:pt x="1191" y="29"/>
                  </a:lnTo>
                  <a:lnTo>
                    <a:pt x="1164" y="17"/>
                  </a:lnTo>
                  <a:lnTo>
                    <a:pt x="1133" y="8"/>
                  </a:lnTo>
                  <a:lnTo>
                    <a:pt x="1098" y="2"/>
                  </a:lnTo>
                  <a:lnTo>
                    <a:pt x="1061" y="0"/>
                  </a:lnTo>
                  <a:lnTo>
                    <a:pt x="601" y="0"/>
                  </a:lnTo>
                  <a:lnTo>
                    <a:pt x="325" y="0"/>
                  </a:lnTo>
                </a:path>
              </a:pathLst>
            </a:custGeom>
            <a:solidFill>
              <a:schemeClr val="tx2"/>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12295" name="Rectangle 6">
              <a:extLst>
                <a:ext uri="{FF2B5EF4-FFF2-40B4-BE49-F238E27FC236}">
                  <a16:creationId xmlns:a16="http://schemas.microsoft.com/office/drawing/2014/main" id="{7850922F-FFDF-CB2A-12C9-46E744E7B06C}"/>
                </a:ext>
              </a:extLst>
            </p:cNvPr>
            <p:cNvSpPr>
              <a:spLocks noChangeArrowheads="1"/>
            </p:cNvSpPr>
            <p:nvPr/>
          </p:nvSpPr>
          <p:spPr bwMode="auto">
            <a:xfrm>
              <a:off x="4081" y="147"/>
              <a:ext cx="910" cy="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a:solidFill>
                    <a:srgbClr val="FF3300"/>
                  </a:solidFill>
                  <a:latin typeface="Arial Black" panose="020B0A04020102020204" pitchFamily="34" charset="0"/>
                </a:rPr>
                <a:t>Yes!</a:t>
              </a:r>
            </a:p>
            <a:p>
              <a:pPr algn="ctr"/>
              <a:r>
                <a:rPr lang="en-US" altLang="en-US" sz="2400">
                  <a:solidFill>
                    <a:srgbClr val="FF3300"/>
                  </a:solidFill>
                  <a:latin typeface="Arial Black" panose="020B0A04020102020204" pitchFamily="34" charset="0"/>
                </a:rPr>
                <a:t>Ask me!</a:t>
              </a: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3554">
                                            <p:txEl>
                                              <p:pRg st="0" end="0"/>
                                            </p:txEl>
                                          </p:spTgt>
                                        </p:tgtEl>
                                        <p:attrNameLst>
                                          <p:attrName>style.visibility</p:attrName>
                                        </p:attrNameLst>
                                      </p:cBhvr>
                                      <p:to>
                                        <p:strVal val="visible"/>
                                      </p:to>
                                    </p:set>
                                    <p:animEffect transition="in" filter="dissolve">
                                      <p:cBhvr>
                                        <p:cTn id="7" dur="500"/>
                                        <p:tgtEl>
                                          <p:spTgt spid="2355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3555">
                                            <p:txEl>
                                              <p:pRg st="0" end="0"/>
                                            </p:txEl>
                                          </p:spTgt>
                                        </p:tgtEl>
                                        <p:attrNameLst>
                                          <p:attrName>style.visibility</p:attrName>
                                        </p:attrNameLst>
                                      </p:cBhvr>
                                      <p:to>
                                        <p:strVal val="visible"/>
                                      </p:to>
                                    </p:set>
                                    <p:animEffect transition="in" filter="checkerboard(across)">
                                      <p:cBhvr>
                                        <p:cTn id="12" dur="500"/>
                                        <p:tgtEl>
                                          <p:spTgt spid="2355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23555">
                                            <p:txEl>
                                              <p:pRg st="1" end="1"/>
                                            </p:txEl>
                                          </p:spTgt>
                                        </p:tgtEl>
                                        <p:attrNameLst>
                                          <p:attrName>style.visibility</p:attrName>
                                        </p:attrNameLst>
                                      </p:cBhvr>
                                      <p:to>
                                        <p:strVal val="visible"/>
                                      </p:to>
                                    </p:set>
                                    <p:animEffect transition="in" filter="checkerboard(across)">
                                      <p:cBhvr>
                                        <p:cTn id="17" dur="500"/>
                                        <p:tgtEl>
                                          <p:spTgt spid="23555">
                                            <p:txEl>
                                              <p:pRg st="1" end="1"/>
                                            </p:txEl>
                                          </p:spTgt>
                                        </p:tgtEl>
                                      </p:cBhvr>
                                    </p:animEffect>
                                  </p:childTnLst>
                                </p:cTn>
                              </p:par>
                              <p:par>
                                <p:cTn id="18" presetID="5" presetClass="entr" presetSubtype="10" fill="hold" nodeType="withEffect">
                                  <p:stCondLst>
                                    <p:cond delay="0"/>
                                  </p:stCondLst>
                                  <p:childTnLst>
                                    <p:set>
                                      <p:cBhvr>
                                        <p:cTn id="19" dur="1" fill="hold">
                                          <p:stCondLst>
                                            <p:cond delay="0"/>
                                          </p:stCondLst>
                                        </p:cTn>
                                        <p:tgtEl>
                                          <p:spTgt spid="23555">
                                            <p:txEl>
                                              <p:pRg st="2" end="2"/>
                                            </p:txEl>
                                          </p:spTgt>
                                        </p:tgtEl>
                                        <p:attrNameLst>
                                          <p:attrName>style.visibility</p:attrName>
                                        </p:attrNameLst>
                                      </p:cBhvr>
                                      <p:to>
                                        <p:strVal val="visible"/>
                                      </p:to>
                                    </p:set>
                                    <p:animEffect transition="in" filter="checkerboard(across)">
                                      <p:cBhvr>
                                        <p:cTn id="20" dur="500"/>
                                        <p:tgtEl>
                                          <p:spTgt spid="23555">
                                            <p:txEl>
                                              <p:pRg st="2" end="2"/>
                                            </p:txEl>
                                          </p:spTgt>
                                        </p:tgtEl>
                                      </p:cBhvr>
                                    </p:animEffect>
                                  </p:childTnLst>
                                </p:cTn>
                              </p:par>
                              <p:par>
                                <p:cTn id="21" presetID="5" presetClass="entr" presetSubtype="10" fill="hold" nodeType="withEffect">
                                  <p:stCondLst>
                                    <p:cond delay="0"/>
                                  </p:stCondLst>
                                  <p:childTnLst>
                                    <p:set>
                                      <p:cBhvr>
                                        <p:cTn id="22" dur="1" fill="hold">
                                          <p:stCondLst>
                                            <p:cond delay="0"/>
                                          </p:stCondLst>
                                        </p:cTn>
                                        <p:tgtEl>
                                          <p:spTgt spid="23555">
                                            <p:txEl>
                                              <p:pRg st="3" end="3"/>
                                            </p:txEl>
                                          </p:spTgt>
                                        </p:tgtEl>
                                        <p:attrNameLst>
                                          <p:attrName>style.visibility</p:attrName>
                                        </p:attrNameLst>
                                      </p:cBhvr>
                                      <p:to>
                                        <p:strVal val="visible"/>
                                      </p:to>
                                    </p:set>
                                    <p:animEffect transition="in" filter="checkerboard(across)">
                                      <p:cBhvr>
                                        <p:cTn id="23" dur="500"/>
                                        <p:tgtEl>
                                          <p:spTgt spid="23555">
                                            <p:txEl>
                                              <p:pRg st="3" end="3"/>
                                            </p:txEl>
                                          </p:spTgt>
                                        </p:tgtEl>
                                      </p:cBhvr>
                                    </p:animEffect>
                                  </p:childTnLst>
                                </p:cTn>
                              </p:par>
                              <p:par>
                                <p:cTn id="24" presetID="5" presetClass="entr" presetSubtype="10" fill="hold" nodeType="withEffect">
                                  <p:stCondLst>
                                    <p:cond delay="0"/>
                                  </p:stCondLst>
                                  <p:childTnLst>
                                    <p:set>
                                      <p:cBhvr>
                                        <p:cTn id="25" dur="1" fill="hold">
                                          <p:stCondLst>
                                            <p:cond delay="0"/>
                                          </p:stCondLst>
                                        </p:cTn>
                                        <p:tgtEl>
                                          <p:spTgt spid="23555">
                                            <p:txEl>
                                              <p:pRg st="4" end="4"/>
                                            </p:txEl>
                                          </p:spTgt>
                                        </p:tgtEl>
                                        <p:attrNameLst>
                                          <p:attrName>style.visibility</p:attrName>
                                        </p:attrNameLst>
                                      </p:cBhvr>
                                      <p:to>
                                        <p:strVal val="visible"/>
                                      </p:to>
                                    </p:set>
                                    <p:animEffect transition="in" filter="checkerboard(across)">
                                      <p:cBhvr>
                                        <p:cTn id="26" dur="500"/>
                                        <p:tgtEl>
                                          <p:spTgt spid="23555">
                                            <p:txEl>
                                              <p:pRg st="4" end="4"/>
                                            </p:txEl>
                                          </p:spTgt>
                                        </p:tgtEl>
                                      </p:cBhvr>
                                    </p:animEffect>
                                  </p:childTnLst>
                                </p:cTn>
                              </p:par>
                              <p:par>
                                <p:cTn id="27" presetID="5" presetClass="entr" presetSubtype="10" fill="hold" nodeType="withEffect">
                                  <p:stCondLst>
                                    <p:cond delay="0"/>
                                  </p:stCondLst>
                                  <p:childTnLst>
                                    <p:set>
                                      <p:cBhvr>
                                        <p:cTn id="28" dur="1" fill="hold">
                                          <p:stCondLst>
                                            <p:cond delay="0"/>
                                          </p:stCondLst>
                                        </p:cTn>
                                        <p:tgtEl>
                                          <p:spTgt spid="23555">
                                            <p:txEl>
                                              <p:pRg st="5" end="5"/>
                                            </p:txEl>
                                          </p:spTgt>
                                        </p:tgtEl>
                                        <p:attrNameLst>
                                          <p:attrName>style.visibility</p:attrName>
                                        </p:attrNameLst>
                                      </p:cBhvr>
                                      <p:to>
                                        <p:strVal val="visible"/>
                                      </p:to>
                                    </p:set>
                                    <p:animEffect transition="in" filter="checkerboard(across)">
                                      <p:cBhvr>
                                        <p:cTn id="29" dur="500"/>
                                        <p:tgtEl>
                                          <p:spTgt spid="23555">
                                            <p:txEl>
                                              <p:pRg st="5" end="5"/>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 presetClass="entr" presetSubtype="10" fill="hold" nodeType="clickEffect">
                                  <p:stCondLst>
                                    <p:cond delay="0"/>
                                  </p:stCondLst>
                                  <p:childTnLst>
                                    <p:set>
                                      <p:cBhvr>
                                        <p:cTn id="33" dur="1" fill="hold">
                                          <p:stCondLst>
                                            <p:cond delay="0"/>
                                          </p:stCondLst>
                                        </p:cTn>
                                        <p:tgtEl>
                                          <p:spTgt spid="23555">
                                            <p:txEl>
                                              <p:pRg st="6" end="6"/>
                                            </p:txEl>
                                          </p:spTgt>
                                        </p:tgtEl>
                                        <p:attrNameLst>
                                          <p:attrName>style.visibility</p:attrName>
                                        </p:attrNameLst>
                                      </p:cBhvr>
                                      <p:to>
                                        <p:strVal val="visible"/>
                                      </p:to>
                                    </p:set>
                                    <p:animEffect transition="in" filter="checkerboard(across)">
                                      <p:cBhvr>
                                        <p:cTn id="34" dur="500"/>
                                        <p:tgtEl>
                                          <p:spTgt spid="23555">
                                            <p:txEl>
                                              <p:pRg st="6" end="6"/>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 presetClass="entr" presetSubtype="10" fill="hold" nodeType="clickEffect">
                                  <p:stCondLst>
                                    <p:cond delay="0"/>
                                  </p:stCondLst>
                                  <p:childTnLst>
                                    <p:set>
                                      <p:cBhvr>
                                        <p:cTn id="38" dur="1" fill="hold">
                                          <p:stCondLst>
                                            <p:cond delay="0"/>
                                          </p:stCondLst>
                                        </p:cTn>
                                        <p:tgtEl>
                                          <p:spTgt spid="23555">
                                            <p:txEl>
                                              <p:pRg st="7" end="7"/>
                                            </p:txEl>
                                          </p:spTgt>
                                        </p:tgtEl>
                                        <p:attrNameLst>
                                          <p:attrName>style.visibility</p:attrName>
                                        </p:attrNameLst>
                                      </p:cBhvr>
                                      <p:to>
                                        <p:strVal val="visible"/>
                                      </p:to>
                                    </p:set>
                                    <p:animEffect transition="in" filter="checkerboard(across)">
                                      <p:cBhvr>
                                        <p:cTn id="39" dur="500"/>
                                        <p:tgtEl>
                                          <p:spTgt spid="23555">
                                            <p:txEl>
                                              <p:pRg st="7" end="7"/>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nodeType="clickEffect">
                                  <p:stCondLst>
                                    <p:cond delay="0"/>
                                  </p:stCondLst>
                                  <p:childTnLst>
                                    <p:set>
                                      <p:cBhvr>
                                        <p:cTn id="43" dur="1" fill="hold">
                                          <p:stCondLst>
                                            <p:cond delay="499"/>
                                          </p:stCondLst>
                                        </p:cTn>
                                        <p:tgtEl>
                                          <p:spTgt spid="23556"/>
                                        </p:tgtEl>
                                        <p:attrNameLst>
                                          <p:attrName>style.visibility</p:attrName>
                                        </p:attrNameLst>
                                      </p:cBhvr>
                                      <p:to>
                                        <p:strVal val="visible"/>
                                      </p:to>
                                    </p:set>
                                  </p:childTnLst>
                                </p:cTn>
                              </p:par>
                            </p:childTnLst>
                          </p:cTn>
                        </p:par>
                      </p:childTnLst>
                    </p:cTn>
                  </p:par>
                  <p:par>
                    <p:cTn id="44" fill="hold" nodeType="clickPar">
                      <p:stCondLst>
                        <p:cond delay="indefinite"/>
                      </p:stCondLst>
                      <p:childTnLst>
                        <p:par>
                          <p:cTn id="45" fill="hold" nodeType="withGroup">
                            <p:stCondLst>
                              <p:cond delay="0"/>
                            </p:stCondLst>
                            <p:childTnLst>
                              <p:par>
                                <p:cTn id="46" presetID="9" presetClass="entr" presetSubtype="0"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dissolve">
                                      <p:cBhvr>
                                        <p:cTn id="4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uild="p" autoUpdateAnimBg="0"/>
      <p:bldP spid="23555"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DB8AE2E4-0567-7887-B838-BA9F3D4CE3A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5901" y="3929063"/>
            <a:ext cx="2860675" cy="232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2" name="Rectangle 2">
            <a:extLst>
              <a:ext uri="{FF2B5EF4-FFF2-40B4-BE49-F238E27FC236}">
                <a16:creationId xmlns:a16="http://schemas.microsoft.com/office/drawing/2014/main" id="{E66110DC-9B8B-2FB8-EB65-EA571CB88EAA}"/>
              </a:ext>
            </a:extLst>
          </p:cNvPr>
          <p:cNvSpPr>
            <a:spLocks noGrp="1" noChangeArrowheads="1"/>
          </p:cNvSpPr>
          <p:nvPr>
            <p:ph type="title"/>
          </p:nvPr>
        </p:nvSpPr>
        <p:spPr>
          <a:xfrm>
            <a:off x="838199" y="365125"/>
            <a:ext cx="10918825" cy="1325563"/>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There’s No Such Thing as a Stupid Question (Usually)</a:t>
            </a:r>
          </a:p>
        </p:txBody>
      </p:sp>
      <p:sp>
        <p:nvSpPr>
          <p:cNvPr id="25603" name="Rectangle 3">
            <a:extLst>
              <a:ext uri="{FF2B5EF4-FFF2-40B4-BE49-F238E27FC236}">
                <a16:creationId xmlns:a16="http://schemas.microsoft.com/office/drawing/2014/main" id="{419A2590-7CD3-EDE3-F940-8EB53A06C4C7}"/>
              </a:ext>
            </a:extLst>
          </p:cNvPr>
          <p:cNvSpPr>
            <a:spLocks noGrp="1" noChangeArrowheads="1"/>
          </p:cNvSpPr>
          <p:nvPr>
            <p:ph type="body" idx="1"/>
          </p:nvPr>
        </p:nvSpPr>
        <p:spPr>
          <a:xfrm>
            <a:off x="434975" y="1438276"/>
            <a:ext cx="8809038" cy="4495800"/>
          </a:xfrm>
        </p:spPr>
        <p:txBody>
          <a:bodyPr>
            <a:noAutofit/>
          </a:bodyPr>
          <a:lstStyle/>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There are </a:t>
            </a:r>
            <a:r>
              <a:rPr lang="en-US" sz="2600" i="1" dirty="0">
                <a:latin typeface="Times New Roman" panose="02020603050405020304" pitchFamily="18" charset="0"/>
                <a:ea typeface="Arial Unicode MS" pitchFamily="34" charset="-128"/>
                <a:cs typeface="Times New Roman" panose="02020603050405020304" pitchFamily="18" charset="0"/>
              </a:rPr>
              <a:t>unwelcome</a:t>
            </a:r>
            <a:r>
              <a:rPr lang="en-US" sz="2600" dirty="0">
                <a:latin typeface="Times New Roman" panose="02020603050405020304" pitchFamily="18" charset="0"/>
                <a:ea typeface="Arial Unicode MS" pitchFamily="34" charset="-128"/>
                <a:cs typeface="Times New Roman" panose="02020603050405020304" pitchFamily="18" charset="0"/>
              </a:rPr>
              <a:t> questions.</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Don’t ask questions that detract from the momentum of the class.</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Don’t ask questions that focus more on self-concerns than on the needs of the class.</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Don’t ask questions that demonstrate you failed to pay attention.</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 Don’t ask silly questions.</a:t>
            </a:r>
          </a:p>
        </p:txBody>
      </p:sp>
      <p:grpSp>
        <p:nvGrpSpPr>
          <p:cNvPr id="2" name="Group 7">
            <a:extLst>
              <a:ext uri="{FF2B5EF4-FFF2-40B4-BE49-F238E27FC236}">
                <a16:creationId xmlns:a16="http://schemas.microsoft.com/office/drawing/2014/main" id="{03A6DD90-7D6D-1C1B-5BF4-BDD8AF47227A}"/>
              </a:ext>
            </a:extLst>
          </p:cNvPr>
          <p:cNvGrpSpPr>
            <a:grpSpLocks/>
          </p:cNvGrpSpPr>
          <p:nvPr/>
        </p:nvGrpSpPr>
        <p:grpSpPr bwMode="auto">
          <a:xfrm>
            <a:off x="9850437" y="1952625"/>
            <a:ext cx="1906588" cy="1976438"/>
            <a:chOff x="4320" y="1392"/>
            <a:chExt cx="1201" cy="1245"/>
          </a:xfrm>
        </p:grpSpPr>
        <p:sp>
          <p:nvSpPr>
            <p:cNvPr id="13318" name="Freeform 5">
              <a:extLst>
                <a:ext uri="{FF2B5EF4-FFF2-40B4-BE49-F238E27FC236}">
                  <a16:creationId xmlns:a16="http://schemas.microsoft.com/office/drawing/2014/main" id="{FAEB13BA-F9E6-B2B2-9EEE-07F19B1E4820}"/>
                </a:ext>
              </a:extLst>
            </p:cNvPr>
            <p:cNvSpPr>
              <a:spLocks/>
            </p:cNvSpPr>
            <p:nvPr/>
          </p:nvSpPr>
          <p:spPr bwMode="auto">
            <a:xfrm>
              <a:off x="4320" y="1392"/>
              <a:ext cx="1201" cy="1245"/>
            </a:xfrm>
            <a:custGeom>
              <a:avLst/>
              <a:gdLst>
                <a:gd name="T0" fmla="*/ 0 w 1201"/>
                <a:gd name="T1" fmla="*/ 0 h 1245"/>
                <a:gd name="T2" fmla="*/ 0 w 1201"/>
                <a:gd name="T3" fmla="*/ 560 h 1245"/>
                <a:gd name="T4" fmla="*/ 0 w 1201"/>
                <a:gd name="T5" fmla="*/ 560 h 1245"/>
                <a:gd name="T6" fmla="*/ 0 w 1201"/>
                <a:gd name="T7" fmla="*/ 800 h 1245"/>
                <a:gd name="T8" fmla="*/ 0 w 1201"/>
                <a:gd name="T9" fmla="*/ 960 h 1245"/>
                <a:gd name="T10" fmla="*/ 700 w 1201"/>
                <a:gd name="T11" fmla="*/ 960 h 1245"/>
                <a:gd name="T12" fmla="*/ 612 w 1201"/>
                <a:gd name="T13" fmla="*/ 1244 h 1245"/>
                <a:gd name="T14" fmla="*/ 1000 w 1201"/>
                <a:gd name="T15" fmla="*/ 960 h 1245"/>
                <a:gd name="T16" fmla="*/ 1200 w 1201"/>
                <a:gd name="T17" fmla="*/ 960 h 1245"/>
                <a:gd name="T18" fmla="*/ 1200 w 1201"/>
                <a:gd name="T19" fmla="*/ 800 h 1245"/>
                <a:gd name="T20" fmla="*/ 1200 w 1201"/>
                <a:gd name="T21" fmla="*/ 560 h 1245"/>
                <a:gd name="T22" fmla="*/ 1200 w 1201"/>
                <a:gd name="T23" fmla="*/ 560 h 1245"/>
                <a:gd name="T24" fmla="*/ 1200 w 1201"/>
                <a:gd name="T25" fmla="*/ 0 h 1245"/>
                <a:gd name="T26" fmla="*/ 1000 w 1201"/>
                <a:gd name="T27" fmla="*/ 0 h 1245"/>
                <a:gd name="T28" fmla="*/ 700 w 1201"/>
                <a:gd name="T29" fmla="*/ 0 h 1245"/>
                <a:gd name="T30" fmla="*/ 700 w 1201"/>
                <a:gd name="T31" fmla="*/ 0 h 1245"/>
                <a:gd name="T32" fmla="*/ 0 w 1201"/>
                <a:gd name="T33" fmla="*/ 0 h 12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201"/>
                <a:gd name="T52" fmla="*/ 0 h 1245"/>
                <a:gd name="T53" fmla="*/ 1201 w 1201"/>
                <a:gd name="T54" fmla="*/ 1245 h 12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201" h="1245">
                  <a:moveTo>
                    <a:pt x="0" y="0"/>
                  </a:moveTo>
                  <a:lnTo>
                    <a:pt x="0" y="560"/>
                  </a:lnTo>
                  <a:lnTo>
                    <a:pt x="0" y="800"/>
                  </a:lnTo>
                  <a:lnTo>
                    <a:pt x="0" y="960"/>
                  </a:lnTo>
                  <a:lnTo>
                    <a:pt x="700" y="960"/>
                  </a:lnTo>
                  <a:lnTo>
                    <a:pt x="612" y="1244"/>
                  </a:lnTo>
                  <a:lnTo>
                    <a:pt x="1000" y="960"/>
                  </a:lnTo>
                  <a:lnTo>
                    <a:pt x="1200" y="960"/>
                  </a:lnTo>
                  <a:lnTo>
                    <a:pt x="1200" y="800"/>
                  </a:lnTo>
                  <a:lnTo>
                    <a:pt x="1200" y="560"/>
                  </a:lnTo>
                  <a:lnTo>
                    <a:pt x="1200" y="0"/>
                  </a:lnTo>
                  <a:lnTo>
                    <a:pt x="1000" y="0"/>
                  </a:lnTo>
                  <a:lnTo>
                    <a:pt x="700" y="0"/>
                  </a:lnTo>
                  <a:lnTo>
                    <a:pt x="0" y="0"/>
                  </a:lnTo>
                </a:path>
              </a:pathLst>
            </a:custGeom>
            <a:solidFill>
              <a:schemeClr val="tx2"/>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solidFill>
                  <a:schemeClr val="bg1"/>
                </a:solidFill>
              </a:endParaRPr>
            </a:p>
          </p:txBody>
        </p:sp>
        <p:sp>
          <p:nvSpPr>
            <p:cNvPr id="13319" name="Rectangle 6">
              <a:extLst>
                <a:ext uri="{FF2B5EF4-FFF2-40B4-BE49-F238E27FC236}">
                  <a16:creationId xmlns:a16="http://schemas.microsoft.com/office/drawing/2014/main" id="{7132ED14-22AC-9C17-7329-63BBADB98B88}"/>
                </a:ext>
              </a:extLst>
            </p:cNvPr>
            <p:cNvSpPr>
              <a:spLocks noChangeArrowheads="1"/>
            </p:cNvSpPr>
            <p:nvPr/>
          </p:nvSpPr>
          <p:spPr bwMode="auto">
            <a:xfrm>
              <a:off x="4381" y="1424"/>
              <a:ext cx="1078"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dirty="0">
                  <a:solidFill>
                    <a:schemeClr val="bg1"/>
                  </a:solidFill>
                </a:rPr>
                <a:t>Can I draw you a conclusion?</a:t>
              </a:r>
            </a:p>
            <a:p>
              <a:pPr algn="ctr"/>
              <a:r>
                <a:rPr lang="en-US" altLang="en-US" sz="2400" dirty="0">
                  <a:solidFill>
                    <a:schemeClr val="bg1"/>
                  </a:solidFill>
                </a:rPr>
                <a:t>Well, can I?</a:t>
              </a:r>
            </a:p>
          </p:txBody>
        </p:sp>
      </p:gr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2560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560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2560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2560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25603">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25603">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nodeType="clickEffect">
                                  <p:stCondLst>
                                    <p:cond delay="0"/>
                                  </p:stCondLst>
                                  <p:childTnLst>
                                    <p:set>
                                      <p:cBhvr>
                                        <p:cTn id="30" dur="1" fill="hold">
                                          <p:stCondLst>
                                            <p:cond delay="0"/>
                                          </p:stCondLst>
                                        </p:cTn>
                                        <p:tgtEl>
                                          <p:spTgt spid="25604"/>
                                        </p:tgtEl>
                                        <p:attrNameLst>
                                          <p:attrName>style.visibility</p:attrName>
                                        </p:attrNameLst>
                                      </p:cBhvr>
                                      <p:to>
                                        <p:strVal val="visible"/>
                                      </p:to>
                                    </p:set>
                                    <p:animEffect transition="in" filter="dissolve">
                                      <p:cBhvr>
                                        <p:cTn id="31" dur="500"/>
                                        <p:tgtEl>
                                          <p:spTgt spid="25604"/>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9" presetClass="entr" presetSubtype="0" fill="hold"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dissolve">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uild="p" autoUpdateAnimBg="0" advAuto="0"/>
      <p:bldP spid="25603"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E7E4EFD8-86E8-5A69-83E8-BB9C3E12AF32}"/>
              </a:ext>
            </a:extLst>
          </p:cNvPr>
          <p:cNvSpPr>
            <a:spLocks noGrp="1" noChangeArrowheads="1"/>
          </p:cNvSpPr>
          <p:nvPr>
            <p:ph type="title"/>
          </p:nvPr>
        </p:nvSpPr>
        <p:spPr>
          <a:xfrm>
            <a:off x="3200400" y="304801"/>
            <a:ext cx="5486400" cy="822325"/>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Offer Criticism</a:t>
            </a:r>
          </a:p>
        </p:txBody>
      </p:sp>
      <p:sp>
        <p:nvSpPr>
          <p:cNvPr id="27651" name="Rectangle 3">
            <a:extLst>
              <a:ext uri="{FF2B5EF4-FFF2-40B4-BE49-F238E27FC236}">
                <a16:creationId xmlns:a16="http://schemas.microsoft.com/office/drawing/2014/main" id="{D66A6238-F21F-A1E1-29F2-40D9096A2111}"/>
              </a:ext>
            </a:extLst>
          </p:cNvPr>
          <p:cNvSpPr>
            <a:spLocks noGrp="1" noChangeArrowheads="1"/>
          </p:cNvSpPr>
          <p:nvPr>
            <p:ph type="body" idx="1"/>
          </p:nvPr>
        </p:nvSpPr>
        <p:spPr>
          <a:xfrm>
            <a:off x="285750" y="1295400"/>
            <a:ext cx="11906250" cy="4267200"/>
          </a:xfrm>
        </p:spPr>
        <p:txBody>
          <a:bodyPr>
            <a:noAutofit/>
          </a:bodyPr>
          <a:lstStyle/>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You will most likely be asked to judge or evaluate issues in college.</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First decide whether you like what you are being asked to judge.</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Consider both positive and negative attributes.</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Use examples to support your judgment.</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Don’t be intimidated by this kind of assignment; your instructors want you to develop your critical thinking skills.</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2765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7651">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27651">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27651">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27651">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2765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uild="p" autoUpdateAnimBg="0" advAuto="0"/>
      <p:bldP spid="27651"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57272F61-4DC2-9344-A1D1-B3FEE80528EB}"/>
              </a:ext>
            </a:extLst>
          </p:cNvPr>
          <p:cNvSpPr>
            <a:spLocks noGrp="1" noChangeArrowheads="1"/>
          </p:cNvSpPr>
          <p:nvPr>
            <p:ph type="title"/>
          </p:nvPr>
        </p:nvSpPr>
        <p:spPr>
          <a:xfrm>
            <a:off x="2628900" y="585787"/>
            <a:ext cx="6934200" cy="685800"/>
          </a:xfrm>
        </p:spPr>
        <p:txBody>
          <a:bodyPr/>
          <a:lstStyle/>
          <a:p>
            <a:pPr algn="ct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Make the Right Inferences</a:t>
            </a:r>
          </a:p>
        </p:txBody>
      </p:sp>
      <p:sp>
        <p:nvSpPr>
          <p:cNvPr id="29699" name="Rectangle 3">
            <a:extLst>
              <a:ext uri="{FF2B5EF4-FFF2-40B4-BE49-F238E27FC236}">
                <a16:creationId xmlns:a16="http://schemas.microsoft.com/office/drawing/2014/main" id="{6996EC5F-E162-4F2D-D5C8-F46E287DF3DA}"/>
              </a:ext>
            </a:extLst>
          </p:cNvPr>
          <p:cNvSpPr>
            <a:spLocks noGrp="1" noChangeArrowheads="1"/>
          </p:cNvSpPr>
          <p:nvPr>
            <p:ph type="body" idx="1"/>
          </p:nvPr>
        </p:nvSpPr>
        <p:spPr>
          <a:xfrm>
            <a:off x="757237" y="1547813"/>
            <a:ext cx="10701337" cy="4724400"/>
          </a:xfrm>
        </p:spPr>
        <p:txBody>
          <a:bodyPr>
            <a:normAutofit fontScale="92500" lnSpcReduction="20000"/>
          </a:bodyPr>
          <a:lstStyle/>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You are constantly making inferences.</a:t>
            </a:r>
          </a:p>
          <a:p>
            <a:pPr eaLnBrk="1" hangingPunct="1">
              <a:lnSpc>
                <a:spcPct val="150000"/>
              </a:lnSpc>
              <a:defRPr/>
            </a:pPr>
            <a:r>
              <a:rPr lang="en-US" i="1" dirty="0">
                <a:latin typeface="Times New Roman" panose="02020603050405020304" pitchFamily="18" charset="0"/>
                <a:ea typeface="Arial Unicode MS" pitchFamily="34" charset="-128"/>
                <a:cs typeface="Times New Roman" panose="02020603050405020304" pitchFamily="18" charset="0"/>
              </a:rPr>
              <a:t>Inferences</a:t>
            </a:r>
            <a:r>
              <a:rPr lang="en-US" dirty="0">
                <a:latin typeface="Times New Roman" panose="02020603050405020304" pitchFamily="18" charset="0"/>
                <a:ea typeface="Arial Unicode MS" pitchFamily="34" charset="-128"/>
                <a:cs typeface="Times New Roman" panose="02020603050405020304" pitchFamily="18" charset="0"/>
              </a:rPr>
              <a:t> are interpretations that you derive from processing cues in a situation.</a:t>
            </a:r>
          </a:p>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A </a:t>
            </a:r>
            <a:r>
              <a:rPr lang="en-US" i="1" dirty="0">
                <a:latin typeface="Times New Roman" panose="02020603050405020304" pitchFamily="18" charset="0"/>
                <a:ea typeface="Arial Unicode MS" pitchFamily="34" charset="-128"/>
                <a:cs typeface="Times New Roman" panose="02020603050405020304" pitchFamily="18" charset="0"/>
              </a:rPr>
              <a:t>plausible</a:t>
            </a:r>
            <a:r>
              <a:rPr lang="en-US" dirty="0">
                <a:latin typeface="Times New Roman" panose="02020603050405020304" pitchFamily="18" charset="0"/>
                <a:ea typeface="Arial Unicode MS" pitchFamily="34" charset="-128"/>
                <a:cs typeface="Times New Roman" panose="02020603050405020304" pitchFamily="18" charset="0"/>
              </a:rPr>
              <a:t> inference is a judgment that is logical, and possibly accurate.</a:t>
            </a:r>
          </a:p>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Sometimes inferences become </a:t>
            </a:r>
            <a:r>
              <a:rPr lang="en-US" i="1" dirty="0">
                <a:latin typeface="Times New Roman" panose="02020603050405020304" pitchFamily="18" charset="0"/>
                <a:ea typeface="Arial Unicode MS" pitchFamily="34" charset="-128"/>
                <a:cs typeface="Times New Roman" panose="02020603050405020304" pitchFamily="18" charset="0"/>
              </a:rPr>
              <a:t>assumptions—</a:t>
            </a:r>
            <a:r>
              <a:rPr lang="en-US" dirty="0">
                <a:latin typeface="Times New Roman" panose="02020603050405020304" pitchFamily="18" charset="0"/>
                <a:ea typeface="Arial Unicode MS" pitchFamily="34" charset="-128"/>
                <a:cs typeface="Times New Roman" panose="02020603050405020304" pitchFamily="18" charset="0"/>
              </a:rPr>
              <a:t> something we believe to be true and act on as though it were.</a:t>
            </a:r>
          </a:p>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Inferences can be tricky. It is easy to be wrong and you may operate on faulty assumptions until you are informed otherwise.</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969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8" fill="hold" nodeType="clickEffect">
                                  <p:stCondLst>
                                    <p:cond delay="0"/>
                                  </p:stCondLst>
                                  <p:childTnLst>
                                    <p:set>
                                      <p:cBhvr>
                                        <p:cTn id="10" dur="1" fill="hold">
                                          <p:stCondLst>
                                            <p:cond delay="0"/>
                                          </p:stCondLst>
                                        </p:cTn>
                                        <p:tgtEl>
                                          <p:spTgt spid="29699">
                                            <p:txEl>
                                              <p:pRg st="0" end="0"/>
                                            </p:txEl>
                                          </p:spTgt>
                                        </p:tgtEl>
                                        <p:attrNameLst>
                                          <p:attrName>style.visibility</p:attrName>
                                        </p:attrNameLst>
                                      </p:cBhvr>
                                      <p:to>
                                        <p:strVal val="visible"/>
                                      </p:to>
                                    </p:set>
                                    <p:anim calcmode="lin" valueType="num">
                                      <p:cBhvr additive="base">
                                        <p:cTn id="11" dur="500" fill="hold"/>
                                        <p:tgtEl>
                                          <p:spTgt spid="29699">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96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29699">
                                            <p:txEl>
                                              <p:pRg st="1" end="1"/>
                                            </p:txEl>
                                          </p:spTgt>
                                        </p:tgtEl>
                                        <p:attrNameLst>
                                          <p:attrName>style.visibility</p:attrName>
                                        </p:attrNameLst>
                                      </p:cBhvr>
                                      <p:to>
                                        <p:strVal val="visible"/>
                                      </p:to>
                                    </p:set>
                                    <p:anim calcmode="lin" valueType="num">
                                      <p:cBhvr additive="base">
                                        <p:cTn id="17" dur="500" fill="hold"/>
                                        <p:tgtEl>
                                          <p:spTgt spid="29699">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969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nodeType="clickEffect">
                                  <p:stCondLst>
                                    <p:cond delay="0"/>
                                  </p:stCondLst>
                                  <p:childTnLst>
                                    <p:set>
                                      <p:cBhvr>
                                        <p:cTn id="22" dur="1" fill="hold">
                                          <p:stCondLst>
                                            <p:cond delay="0"/>
                                          </p:stCondLst>
                                        </p:cTn>
                                        <p:tgtEl>
                                          <p:spTgt spid="29699">
                                            <p:txEl>
                                              <p:pRg st="2" end="2"/>
                                            </p:txEl>
                                          </p:spTgt>
                                        </p:tgtEl>
                                        <p:attrNameLst>
                                          <p:attrName>style.visibility</p:attrName>
                                        </p:attrNameLst>
                                      </p:cBhvr>
                                      <p:to>
                                        <p:strVal val="visible"/>
                                      </p:to>
                                    </p:set>
                                    <p:anim calcmode="lin" valueType="num">
                                      <p:cBhvr additive="base">
                                        <p:cTn id="23" dur="500" fill="hold"/>
                                        <p:tgtEl>
                                          <p:spTgt spid="29699">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969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nodeType="clickEffect">
                                  <p:stCondLst>
                                    <p:cond delay="0"/>
                                  </p:stCondLst>
                                  <p:childTnLst>
                                    <p:set>
                                      <p:cBhvr>
                                        <p:cTn id="28" dur="1" fill="hold">
                                          <p:stCondLst>
                                            <p:cond delay="0"/>
                                          </p:stCondLst>
                                        </p:cTn>
                                        <p:tgtEl>
                                          <p:spTgt spid="29699">
                                            <p:txEl>
                                              <p:pRg st="3" end="3"/>
                                            </p:txEl>
                                          </p:spTgt>
                                        </p:tgtEl>
                                        <p:attrNameLst>
                                          <p:attrName>style.visibility</p:attrName>
                                        </p:attrNameLst>
                                      </p:cBhvr>
                                      <p:to>
                                        <p:strVal val="visible"/>
                                      </p:to>
                                    </p:set>
                                    <p:anim calcmode="lin" valueType="num">
                                      <p:cBhvr additive="base">
                                        <p:cTn id="29" dur="500" fill="hold"/>
                                        <p:tgtEl>
                                          <p:spTgt spid="29699">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969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nodeType="clickEffect">
                                  <p:stCondLst>
                                    <p:cond delay="0"/>
                                  </p:stCondLst>
                                  <p:childTnLst>
                                    <p:set>
                                      <p:cBhvr>
                                        <p:cTn id="34" dur="1" fill="hold">
                                          <p:stCondLst>
                                            <p:cond delay="0"/>
                                          </p:stCondLst>
                                        </p:cTn>
                                        <p:tgtEl>
                                          <p:spTgt spid="29699">
                                            <p:txEl>
                                              <p:pRg st="4" end="4"/>
                                            </p:txEl>
                                          </p:spTgt>
                                        </p:tgtEl>
                                        <p:attrNameLst>
                                          <p:attrName>style.visibility</p:attrName>
                                        </p:attrNameLst>
                                      </p:cBhvr>
                                      <p:to>
                                        <p:strVal val="visible"/>
                                      </p:to>
                                    </p:set>
                                    <p:anim calcmode="lin" valueType="num">
                                      <p:cBhvr additive="base">
                                        <p:cTn id="35" dur="500" fill="hold"/>
                                        <p:tgtEl>
                                          <p:spTgt spid="29699">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969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autoUpdateAnimBg="0"/>
      <p:bldP spid="29699"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77E92FD-8682-E46A-C536-C64CB73C8D87}"/>
              </a:ext>
            </a:extLst>
          </p:cNvPr>
          <p:cNvSpPr>
            <a:spLocks noGrp="1" noChangeArrowheads="1"/>
          </p:cNvSpPr>
          <p:nvPr>
            <p:ph type="title"/>
          </p:nvPr>
        </p:nvSpPr>
        <p:spPr>
          <a:xfrm>
            <a:off x="942975" y="395289"/>
            <a:ext cx="10301288" cy="1146175"/>
          </a:xfrm>
        </p:spPr>
        <p:txBody>
          <a:bodyPr>
            <a:normAutofit/>
          </a:bodyPr>
          <a:lstStyle/>
          <a:p>
            <a:pPr eaLnBrk="1" hangingPunct="1">
              <a:defRPr/>
            </a:pPr>
            <a:r>
              <a:rPr lang="en-US" b="1" dirty="0">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Four Common Decision-Making Problems</a:t>
            </a:r>
          </a:p>
        </p:txBody>
      </p:sp>
      <p:sp>
        <p:nvSpPr>
          <p:cNvPr id="31747" name="Rectangle 3">
            <a:extLst>
              <a:ext uri="{FF2B5EF4-FFF2-40B4-BE49-F238E27FC236}">
                <a16:creationId xmlns:a16="http://schemas.microsoft.com/office/drawing/2014/main" id="{874AD2D4-C220-08E3-7527-ED4197FE1C94}"/>
              </a:ext>
            </a:extLst>
          </p:cNvPr>
          <p:cNvSpPr>
            <a:spLocks noGrp="1" noChangeArrowheads="1"/>
          </p:cNvSpPr>
          <p:nvPr>
            <p:ph type="body" idx="1"/>
          </p:nvPr>
        </p:nvSpPr>
        <p:spPr>
          <a:xfrm>
            <a:off x="942975" y="1643063"/>
            <a:ext cx="8886825" cy="4910137"/>
          </a:xfrm>
        </p:spPr>
        <p:txBody>
          <a:bodyPr/>
          <a:lstStyle/>
          <a:p>
            <a:pPr eaLnBrk="1" hangingPunct="1">
              <a:lnSpc>
                <a:spcPct val="100000"/>
              </a:lnSpc>
              <a:defRPr/>
            </a:pPr>
            <a:r>
              <a:rPr lang="en-US" sz="3600" dirty="0">
                <a:solidFill>
                  <a:srgbClr val="FF3300"/>
                </a:solidFill>
                <a:latin typeface="Times New Roman" panose="02020603050405020304" pitchFamily="18" charset="0"/>
                <a:ea typeface="Arial Unicode MS" pitchFamily="34" charset="-128"/>
                <a:cs typeface="Times New Roman" panose="02020603050405020304" pitchFamily="18" charset="0"/>
              </a:rPr>
              <a:t>Snap decisions</a:t>
            </a:r>
          </a:p>
          <a:p>
            <a:pPr lvl="1" eaLnBrk="1" hangingPunct="1">
              <a:lnSpc>
                <a:spcPct val="100000"/>
              </a:lnSpc>
              <a:defRPr/>
            </a:pPr>
            <a:r>
              <a:rPr lang="en-US" dirty="0">
                <a:latin typeface="Times New Roman" panose="02020603050405020304" pitchFamily="18" charset="0"/>
                <a:ea typeface="Arial Unicode MS" pitchFamily="34" charset="-128"/>
                <a:cs typeface="Times New Roman" panose="02020603050405020304" pitchFamily="18" charset="0"/>
              </a:rPr>
              <a:t>Don’t jump to conclusions!</a:t>
            </a:r>
          </a:p>
          <a:p>
            <a:pPr eaLnBrk="1" hangingPunct="1">
              <a:lnSpc>
                <a:spcPct val="100000"/>
              </a:lnSpc>
              <a:defRPr/>
            </a:pPr>
            <a:r>
              <a:rPr lang="en-US" sz="3600" dirty="0">
                <a:solidFill>
                  <a:srgbClr val="FF3300"/>
                </a:solidFill>
                <a:latin typeface="Times New Roman" panose="02020603050405020304" pitchFamily="18" charset="0"/>
                <a:ea typeface="Arial Unicode MS" pitchFamily="34" charset="-128"/>
                <a:cs typeface="Times New Roman" panose="02020603050405020304" pitchFamily="18" charset="0"/>
              </a:rPr>
              <a:t>Narrow thinking</a:t>
            </a:r>
          </a:p>
          <a:p>
            <a:pPr lvl="1" eaLnBrk="1" hangingPunct="1">
              <a:lnSpc>
                <a:spcPct val="100000"/>
              </a:lnSpc>
              <a:defRPr/>
            </a:pPr>
            <a:r>
              <a:rPr lang="en-US" dirty="0">
                <a:latin typeface="Times New Roman" panose="02020603050405020304" pitchFamily="18" charset="0"/>
                <a:ea typeface="Arial Unicode MS" pitchFamily="34" charset="-128"/>
                <a:cs typeface="Times New Roman" panose="02020603050405020304" pitchFamily="18" charset="0"/>
              </a:rPr>
              <a:t>Broaden your vistas!</a:t>
            </a:r>
          </a:p>
          <a:p>
            <a:pPr eaLnBrk="1" hangingPunct="1">
              <a:lnSpc>
                <a:spcPct val="100000"/>
              </a:lnSpc>
              <a:defRPr/>
            </a:pPr>
            <a:r>
              <a:rPr lang="en-US" sz="3600" dirty="0">
                <a:solidFill>
                  <a:srgbClr val="FF3300"/>
                </a:solidFill>
                <a:latin typeface="Times New Roman" panose="02020603050405020304" pitchFamily="18" charset="0"/>
                <a:ea typeface="Arial Unicode MS" pitchFamily="34" charset="-128"/>
                <a:cs typeface="Times New Roman" panose="02020603050405020304" pitchFamily="18" charset="0"/>
              </a:rPr>
              <a:t>Sprawling thinking</a:t>
            </a:r>
          </a:p>
          <a:p>
            <a:pPr lvl="1" eaLnBrk="1" hangingPunct="1">
              <a:lnSpc>
                <a:spcPct val="100000"/>
              </a:lnSpc>
              <a:defRPr/>
            </a:pPr>
            <a:r>
              <a:rPr lang="en-US" dirty="0">
                <a:latin typeface="Times New Roman" panose="02020603050405020304" pitchFamily="18" charset="0"/>
                <a:ea typeface="Arial Unicode MS" pitchFamily="34" charset="-128"/>
                <a:cs typeface="Times New Roman" panose="02020603050405020304" pitchFamily="18" charset="0"/>
              </a:rPr>
              <a:t>Don’t beat around the bush!</a:t>
            </a:r>
          </a:p>
          <a:p>
            <a:pPr eaLnBrk="1" hangingPunct="1">
              <a:lnSpc>
                <a:spcPct val="100000"/>
              </a:lnSpc>
              <a:defRPr/>
            </a:pPr>
            <a:r>
              <a:rPr lang="en-US" sz="3600" dirty="0">
                <a:solidFill>
                  <a:srgbClr val="FF3300"/>
                </a:solidFill>
                <a:latin typeface="Times New Roman" panose="02020603050405020304" pitchFamily="18" charset="0"/>
                <a:ea typeface="Arial Unicode MS" pitchFamily="34" charset="-128"/>
                <a:cs typeface="Times New Roman" panose="02020603050405020304" pitchFamily="18" charset="0"/>
              </a:rPr>
              <a:t>Fuzzy thinking</a:t>
            </a:r>
          </a:p>
          <a:p>
            <a:pPr lvl="1" eaLnBrk="1" hangingPunct="1">
              <a:lnSpc>
                <a:spcPct val="100000"/>
              </a:lnSpc>
              <a:defRPr/>
            </a:pPr>
            <a:r>
              <a:rPr lang="en-US" dirty="0">
                <a:latin typeface="Times New Roman" panose="02020603050405020304" pitchFamily="18" charset="0"/>
                <a:ea typeface="Arial Unicode MS" pitchFamily="34" charset="-128"/>
                <a:cs typeface="Times New Roman" panose="02020603050405020304" pitchFamily="18" charset="0"/>
              </a:rPr>
              <a:t>Keep it sharp! Keep it relevant!</a:t>
            </a:r>
          </a:p>
        </p:txBody>
      </p:sp>
      <p:pic>
        <p:nvPicPr>
          <p:cNvPr id="5" name="Picture 4">
            <a:extLst>
              <a:ext uri="{FF2B5EF4-FFF2-40B4-BE49-F238E27FC236}">
                <a16:creationId xmlns:a16="http://schemas.microsoft.com/office/drawing/2014/main" id="{BC5B562D-4B72-90A6-08F0-2C4C5B5FC745}"/>
              </a:ext>
            </a:extLst>
          </p:cNvPr>
          <p:cNvPicPr>
            <a:picLocks noChangeAspect="1"/>
          </p:cNvPicPr>
          <p:nvPr/>
        </p:nvPicPr>
        <p:blipFill>
          <a:blip r:embed="rId3"/>
          <a:stretch>
            <a:fillRect/>
          </a:stretch>
        </p:blipFill>
        <p:spPr>
          <a:xfrm>
            <a:off x="7429500" y="2128838"/>
            <a:ext cx="4170401" cy="3849917"/>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 calcmode="lin" valueType="num">
                                      <p:cBhvr additive="base">
                                        <p:cTn id="7" dur="500" fill="hold"/>
                                        <p:tgtEl>
                                          <p:spTgt spid="3174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174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nodeType="clickEffect">
                                  <p:stCondLst>
                                    <p:cond delay="0"/>
                                  </p:stCondLst>
                                  <p:childTnLst>
                                    <p:set>
                                      <p:cBhvr>
                                        <p:cTn id="12" dur="1" fill="hold">
                                          <p:stCondLst>
                                            <p:cond delay="0"/>
                                          </p:stCondLst>
                                        </p:cTn>
                                        <p:tgtEl>
                                          <p:spTgt spid="31747">
                                            <p:txEl>
                                              <p:pRg st="0" end="0"/>
                                            </p:txEl>
                                          </p:spTgt>
                                        </p:tgtEl>
                                        <p:attrNameLst>
                                          <p:attrName>style.visibility</p:attrName>
                                        </p:attrNameLst>
                                      </p:cBhvr>
                                      <p:to>
                                        <p:strVal val="visible"/>
                                      </p:to>
                                    </p:set>
                                    <p:animEffect transition="in" filter="dissolve">
                                      <p:cBhvr>
                                        <p:cTn id="13" dur="500"/>
                                        <p:tgtEl>
                                          <p:spTgt spid="31747">
                                            <p:txEl>
                                              <p:pRg st="0" end="0"/>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31747">
                                            <p:txEl>
                                              <p:pRg st="1" end="1"/>
                                            </p:txEl>
                                          </p:spTgt>
                                        </p:tgtEl>
                                        <p:attrNameLst>
                                          <p:attrName>style.visibility</p:attrName>
                                        </p:attrNameLst>
                                      </p:cBhvr>
                                      <p:to>
                                        <p:strVal val="visible"/>
                                      </p:to>
                                    </p:set>
                                    <p:animEffect transition="in" filter="dissolve">
                                      <p:cBhvr>
                                        <p:cTn id="16" dur="500"/>
                                        <p:tgtEl>
                                          <p:spTgt spid="31747">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9" presetClass="entr" presetSubtype="0" fill="hold" nodeType="clickEffect">
                                  <p:stCondLst>
                                    <p:cond delay="0"/>
                                  </p:stCondLst>
                                  <p:childTnLst>
                                    <p:set>
                                      <p:cBhvr>
                                        <p:cTn id="20" dur="1" fill="hold">
                                          <p:stCondLst>
                                            <p:cond delay="0"/>
                                          </p:stCondLst>
                                        </p:cTn>
                                        <p:tgtEl>
                                          <p:spTgt spid="31747">
                                            <p:txEl>
                                              <p:pRg st="2" end="2"/>
                                            </p:txEl>
                                          </p:spTgt>
                                        </p:tgtEl>
                                        <p:attrNameLst>
                                          <p:attrName>style.visibility</p:attrName>
                                        </p:attrNameLst>
                                      </p:cBhvr>
                                      <p:to>
                                        <p:strVal val="visible"/>
                                      </p:to>
                                    </p:set>
                                    <p:animEffect transition="in" filter="dissolve">
                                      <p:cBhvr>
                                        <p:cTn id="21" dur="500"/>
                                        <p:tgtEl>
                                          <p:spTgt spid="31747">
                                            <p:txEl>
                                              <p:pRg st="2" end="2"/>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31747">
                                            <p:txEl>
                                              <p:pRg st="3" end="3"/>
                                            </p:txEl>
                                          </p:spTgt>
                                        </p:tgtEl>
                                        <p:attrNameLst>
                                          <p:attrName>style.visibility</p:attrName>
                                        </p:attrNameLst>
                                      </p:cBhvr>
                                      <p:to>
                                        <p:strVal val="visible"/>
                                      </p:to>
                                    </p:set>
                                    <p:animEffect transition="in" filter="dissolve">
                                      <p:cBhvr>
                                        <p:cTn id="24" dur="500"/>
                                        <p:tgtEl>
                                          <p:spTgt spid="31747">
                                            <p:txEl>
                                              <p:pRg st="3" end="3"/>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9" presetClass="entr" presetSubtype="0" fill="hold" nodeType="clickEffect">
                                  <p:stCondLst>
                                    <p:cond delay="0"/>
                                  </p:stCondLst>
                                  <p:childTnLst>
                                    <p:set>
                                      <p:cBhvr>
                                        <p:cTn id="28" dur="1" fill="hold">
                                          <p:stCondLst>
                                            <p:cond delay="0"/>
                                          </p:stCondLst>
                                        </p:cTn>
                                        <p:tgtEl>
                                          <p:spTgt spid="31747">
                                            <p:txEl>
                                              <p:pRg st="4" end="4"/>
                                            </p:txEl>
                                          </p:spTgt>
                                        </p:tgtEl>
                                        <p:attrNameLst>
                                          <p:attrName>style.visibility</p:attrName>
                                        </p:attrNameLst>
                                      </p:cBhvr>
                                      <p:to>
                                        <p:strVal val="visible"/>
                                      </p:to>
                                    </p:set>
                                    <p:animEffect transition="in" filter="dissolve">
                                      <p:cBhvr>
                                        <p:cTn id="29" dur="500"/>
                                        <p:tgtEl>
                                          <p:spTgt spid="31747">
                                            <p:txEl>
                                              <p:pRg st="4" end="4"/>
                                            </p:txEl>
                                          </p:spTgt>
                                        </p:tgtEl>
                                      </p:cBhvr>
                                    </p:animEffect>
                                  </p:childTnLst>
                                </p:cTn>
                              </p:par>
                              <p:par>
                                <p:cTn id="30" presetID="9" presetClass="entr" presetSubtype="0" fill="hold" nodeType="withEffect">
                                  <p:stCondLst>
                                    <p:cond delay="0"/>
                                  </p:stCondLst>
                                  <p:childTnLst>
                                    <p:set>
                                      <p:cBhvr>
                                        <p:cTn id="31" dur="1" fill="hold">
                                          <p:stCondLst>
                                            <p:cond delay="0"/>
                                          </p:stCondLst>
                                        </p:cTn>
                                        <p:tgtEl>
                                          <p:spTgt spid="31747">
                                            <p:txEl>
                                              <p:pRg st="5" end="5"/>
                                            </p:txEl>
                                          </p:spTgt>
                                        </p:tgtEl>
                                        <p:attrNameLst>
                                          <p:attrName>style.visibility</p:attrName>
                                        </p:attrNameLst>
                                      </p:cBhvr>
                                      <p:to>
                                        <p:strVal val="visible"/>
                                      </p:to>
                                    </p:set>
                                    <p:animEffect transition="in" filter="dissolve">
                                      <p:cBhvr>
                                        <p:cTn id="32" dur="500"/>
                                        <p:tgtEl>
                                          <p:spTgt spid="31747">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31747">
                                            <p:txEl>
                                              <p:pRg st="6" end="6"/>
                                            </p:txEl>
                                          </p:spTgt>
                                        </p:tgtEl>
                                        <p:attrNameLst>
                                          <p:attrName>style.visibility</p:attrName>
                                        </p:attrNameLst>
                                      </p:cBhvr>
                                      <p:to>
                                        <p:strVal val="visible"/>
                                      </p:to>
                                    </p:set>
                                    <p:animEffect transition="in" filter="dissolve">
                                      <p:cBhvr>
                                        <p:cTn id="37" dur="500"/>
                                        <p:tgtEl>
                                          <p:spTgt spid="31747">
                                            <p:txEl>
                                              <p:pRg st="6" end="6"/>
                                            </p:txEl>
                                          </p:spTgt>
                                        </p:tgtEl>
                                      </p:cBhvr>
                                    </p:animEffect>
                                  </p:childTnLst>
                                </p:cTn>
                              </p:par>
                              <p:par>
                                <p:cTn id="38" presetID="9" presetClass="entr" presetSubtype="0" fill="hold" nodeType="withEffect">
                                  <p:stCondLst>
                                    <p:cond delay="0"/>
                                  </p:stCondLst>
                                  <p:childTnLst>
                                    <p:set>
                                      <p:cBhvr>
                                        <p:cTn id="39" dur="1" fill="hold">
                                          <p:stCondLst>
                                            <p:cond delay="0"/>
                                          </p:stCondLst>
                                        </p:cTn>
                                        <p:tgtEl>
                                          <p:spTgt spid="31747">
                                            <p:txEl>
                                              <p:pRg st="7" end="7"/>
                                            </p:txEl>
                                          </p:spTgt>
                                        </p:tgtEl>
                                        <p:attrNameLst>
                                          <p:attrName>style.visibility</p:attrName>
                                        </p:attrNameLst>
                                      </p:cBhvr>
                                      <p:to>
                                        <p:strVal val="visible"/>
                                      </p:to>
                                    </p:set>
                                    <p:animEffect transition="in" filter="dissolve">
                                      <p:cBhvr>
                                        <p:cTn id="40" dur="500"/>
                                        <p:tgtEl>
                                          <p:spTgt spid="3174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autoUpdateAnimBg="0"/>
      <p:bldP spid="31747"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BB286EB-E9A3-C314-05DE-371653578318}"/>
              </a:ext>
            </a:extLst>
          </p:cNvPr>
          <p:cNvSpPr>
            <a:spLocks noGrp="1" noChangeArrowheads="1"/>
          </p:cNvSpPr>
          <p:nvPr>
            <p:ph type="title"/>
          </p:nvPr>
        </p:nvSpPr>
        <p:spPr>
          <a:xfrm>
            <a:off x="3652837" y="584624"/>
            <a:ext cx="4114800" cy="381000"/>
          </a:xfrm>
        </p:spPr>
        <p:txBody>
          <a:bodyPr>
            <a:noAutofit/>
          </a:bodyPr>
          <a:lstStyle/>
          <a:p>
            <a:pPr algn="ct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What is a Claim?</a:t>
            </a:r>
          </a:p>
        </p:txBody>
      </p:sp>
      <p:sp>
        <p:nvSpPr>
          <p:cNvPr id="33795" name="Rectangle 3">
            <a:extLst>
              <a:ext uri="{FF2B5EF4-FFF2-40B4-BE49-F238E27FC236}">
                <a16:creationId xmlns:a16="http://schemas.microsoft.com/office/drawing/2014/main" id="{BB04C9C7-DEF2-9445-DBEA-EDDDDF899933}"/>
              </a:ext>
            </a:extLst>
          </p:cNvPr>
          <p:cNvSpPr>
            <a:spLocks noGrp="1" noChangeArrowheads="1"/>
          </p:cNvSpPr>
          <p:nvPr>
            <p:ph type="body" idx="1"/>
          </p:nvPr>
        </p:nvSpPr>
        <p:spPr>
          <a:xfrm>
            <a:off x="675478" y="1377950"/>
            <a:ext cx="8882062" cy="3048000"/>
          </a:xfrm>
        </p:spPr>
        <p:txBody>
          <a:bodyPr/>
          <a:lstStyle/>
          <a:p>
            <a:pPr eaLnBrk="1" hangingPunct="1">
              <a:lnSpc>
                <a:spcPct val="90000"/>
              </a:lnSpc>
              <a:defRPr/>
            </a:pPr>
            <a:r>
              <a:rPr lang="en-US" sz="2000" dirty="0">
                <a:latin typeface="Arial Unicode MS" pitchFamily="34" charset="-128"/>
                <a:ea typeface="Arial Unicode MS" pitchFamily="34" charset="-128"/>
                <a:cs typeface="Arial Unicode MS" pitchFamily="34" charset="-128"/>
              </a:rPr>
              <a:t>A </a:t>
            </a:r>
            <a:r>
              <a:rPr lang="en-US" sz="2000" i="1" dirty="0">
                <a:latin typeface="Arial Unicode MS" pitchFamily="34" charset="-128"/>
                <a:ea typeface="Arial Unicode MS" pitchFamily="34" charset="-128"/>
                <a:cs typeface="Arial Unicode MS" pitchFamily="34" charset="-128"/>
              </a:rPr>
              <a:t>claim</a:t>
            </a:r>
            <a:r>
              <a:rPr lang="en-US" sz="2000" dirty="0">
                <a:latin typeface="Arial Unicode MS" pitchFamily="34" charset="-128"/>
                <a:ea typeface="Arial Unicode MS" pitchFamily="34" charset="-128"/>
                <a:cs typeface="Arial Unicode MS" pitchFamily="34" charset="-128"/>
              </a:rPr>
              <a:t> is a statement which can be either true or false, but not both.</a:t>
            </a:r>
          </a:p>
          <a:p>
            <a:pPr eaLnBrk="1" hangingPunct="1">
              <a:lnSpc>
                <a:spcPct val="90000"/>
              </a:lnSpc>
              <a:defRPr/>
            </a:pPr>
            <a:r>
              <a:rPr lang="en-US" sz="2000" dirty="0">
                <a:latin typeface="Arial Unicode MS" pitchFamily="34" charset="-128"/>
                <a:ea typeface="Arial Unicode MS" pitchFamily="34" charset="-128"/>
                <a:cs typeface="Arial Unicode MS" pitchFamily="34" charset="-128"/>
              </a:rPr>
              <a:t>A claim is an assertion you want to have accepted as a fact and not be disputed.</a:t>
            </a:r>
          </a:p>
          <a:p>
            <a:pPr eaLnBrk="1" hangingPunct="1">
              <a:lnSpc>
                <a:spcPct val="90000"/>
              </a:lnSpc>
              <a:defRPr/>
            </a:pPr>
            <a:r>
              <a:rPr lang="en-US" sz="2000" dirty="0">
                <a:latin typeface="Arial Unicode MS" pitchFamily="34" charset="-128"/>
                <a:ea typeface="Arial Unicode MS" pitchFamily="34" charset="-128"/>
                <a:cs typeface="Arial Unicode MS" pitchFamily="34" charset="-128"/>
              </a:rPr>
              <a:t>When evaluating a claim, you have three choices:</a:t>
            </a:r>
          </a:p>
          <a:p>
            <a:pPr lvl="1" eaLnBrk="1" hangingPunct="1">
              <a:lnSpc>
                <a:spcPct val="90000"/>
              </a:lnSpc>
              <a:defRPr/>
            </a:pPr>
            <a:r>
              <a:rPr lang="en-US" sz="2000" dirty="0">
                <a:latin typeface="Arial Unicode MS" pitchFamily="34" charset="-128"/>
                <a:ea typeface="Arial Unicode MS" pitchFamily="34" charset="-128"/>
                <a:cs typeface="Arial Unicode MS" pitchFamily="34" charset="-128"/>
              </a:rPr>
              <a:t>accept the claim </a:t>
            </a:r>
          </a:p>
          <a:p>
            <a:pPr lvl="1" eaLnBrk="1" hangingPunct="1">
              <a:lnSpc>
                <a:spcPct val="90000"/>
              </a:lnSpc>
              <a:defRPr/>
            </a:pPr>
            <a:r>
              <a:rPr lang="en-US" sz="2000" dirty="0">
                <a:latin typeface="Arial Unicode MS" pitchFamily="34" charset="-128"/>
                <a:ea typeface="Arial Unicode MS" pitchFamily="34" charset="-128"/>
                <a:cs typeface="Arial Unicode MS" pitchFamily="34" charset="-128"/>
              </a:rPr>
              <a:t>reject the claim</a:t>
            </a:r>
          </a:p>
          <a:p>
            <a:pPr lvl="1" eaLnBrk="1" hangingPunct="1">
              <a:lnSpc>
                <a:spcPct val="90000"/>
              </a:lnSpc>
              <a:defRPr/>
            </a:pPr>
            <a:r>
              <a:rPr lang="en-US" sz="2000" dirty="0">
                <a:latin typeface="Arial Unicode MS" pitchFamily="34" charset="-128"/>
                <a:ea typeface="Arial Unicode MS" pitchFamily="34" charset="-128"/>
                <a:cs typeface="Arial Unicode MS" pitchFamily="34" charset="-128"/>
              </a:rPr>
              <a:t>suspend judgment until you have more information</a:t>
            </a:r>
          </a:p>
        </p:txBody>
      </p:sp>
      <p:sp>
        <p:nvSpPr>
          <p:cNvPr id="33796" name="Rectangle 4">
            <a:extLst>
              <a:ext uri="{FF2B5EF4-FFF2-40B4-BE49-F238E27FC236}">
                <a16:creationId xmlns:a16="http://schemas.microsoft.com/office/drawing/2014/main" id="{E72BB121-3991-9685-8C48-46A9728D9A04}"/>
              </a:ext>
            </a:extLst>
          </p:cNvPr>
          <p:cNvSpPr>
            <a:spLocks noChangeArrowheads="1"/>
          </p:cNvSpPr>
          <p:nvPr/>
        </p:nvSpPr>
        <p:spPr bwMode="auto">
          <a:xfrm>
            <a:off x="985837" y="4126679"/>
            <a:ext cx="4724400" cy="585418"/>
          </a:xfrm>
          <a:prstGeom prst="rect">
            <a:avLst/>
          </a:prstGeom>
          <a:noFill/>
          <a:ln w="9525">
            <a:noFill/>
            <a:miter lim="800000"/>
            <a:headEnd/>
            <a:tailEnd/>
          </a:ln>
          <a:effectLst/>
        </p:spPr>
        <p:txBody>
          <a:bodyPr lIns="92075" tIns="46038" rIns="92075" bIns="46038">
            <a:spAutoFit/>
          </a:bodyPr>
          <a:lstStyle/>
          <a:p>
            <a:pPr>
              <a:defRPr/>
            </a:pPr>
            <a:r>
              <a:rPr lang="en-US" sz="3200" b="1" dirty="0">
                <a:solidFill>
                  <a:schemeClr val="tx2"/>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What is an Argument?</a:t>
            </a:r>
          </a:p>
        </p:txBody>
      </p:sp>
      <p:sp>
        <p:nvSpPr>
          <p:cNvPr id="33797" name="Rectangle 5">
            <a:extLst>
              <a:ext uri="{FF2B5EF4-FFF2-40B4-BE49-F238E27FC236}">
                <a16:creationId xmlns:a16="http://schemas.microsoft.com/office/drawing/2014/main" id="{5C78EDD0-1136-64DC-1220-DAB6CBBC5BB6}"/>
              </a:ext>
            </a:extLst>
          </p:cNvPr>
          <p:cNvSpPr>
            <a:spLocks noChangeArrowheads="1"/>
          </p:cNvSpPr>
          <p:nvPr/>
        </p:nvSpPr>
        <p:spPr bwMode="auto">
          <a:xfrm>
            <a:off x="985837" y="4838276"/>
            <a:ext cx="6934200" cy="1884299"/>
          </a:xfrm>
          <a:prstGeom prst="rect">
            <a:avLst/>
          </a:prstGeom>
          <a:noFill/>
          <a:ln w="9525">
            <a:noFill/>
            <a:miter lim="800000"/>
            <a:headEnd/>
            <a:tailEnd/>
          </a:ln>
          <a:effectLst/>
        </p:spPr>
        <p:txBody>
          <a:bodyPr lIns="92075" tIns="46038" rIns="92075" bIns="46038">
            <a:spAutoFit/>
          </a:bodyPr>
          <a:lstStyle/>
          <a:p>
            <a:pPr>
              <a:lnSpc>
                <a:spcPct val="150000"/>
              </a:lnSpc>
              <a:buFont typeface="Wingdings" pitchFamily="2" charset="2"/>
              <a:buChar char="§"/>
              <a:defRPr/>
            </a:pPr>
            <a:r>
              <a:rPr lang="en-US"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An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argument</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is a set of claims.</a:t>
            </a:r>
          </a:p>
          <a:p>
            <a:pPr>
              <a:lnSpc>
                <a:spcPct val="150000"/>
              </a:lnSpc>
              <a:buFont typeface="Wingdings" pitchFamily="2" charset="2"/>
              <a:buChar char="§"/>
              <a:defRPr/>
            </a:pP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Arguments begin with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premises and lead to a conclusion</a:t>
            </a:r>
          </a:p>
          <a:p>
            <a:pPr>
              <a:lnSpc>
                <a:spcPct val="150000"/>
              </a:lnSpc>
              <a:buFont typeface="Wingdings" pitchFamily="2" charset="2"/>
              <a:buChar char="§"/>
              <a:defRPr/>
            </a:pP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A good argument is one in which the premises lead          logically to a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strong</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or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valid</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conclusion.</a:t>
            </a:r>
          </a:p>
        </p:txBody>
      </p:sp>
      <p:pic>
        <p:nvPicPr>
          <p:cNvPr id="33798" name="Picture 6">
            <a:extLst>
              <a:ext uri="{FF2B5EF4-FFF2-40B4-BE49-F238E27FC236}">
                <a16:creationId xmlns:a16="http://schemas.microsoft.com/office/drawing/2014/main" id="{20CED6B7-808F-9E0C-1C6E-3047D218B61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38483" y="4425950"/>
            <a:ext cx="2165350" cy="205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9">
            <a:extLst>
              <a:ext uri="{FF2B5EF4-FFF2-40B4-BE49-F238E27FC236}">
                <a16:creationId xmlns:a16="http://schemas.microsoft.com/office/drawing/2014/main" id="{62E5363B-3A2B-DBBC-CB8E-E5A7DEAD4D19}"/>
              </a:ext>
            </a:extLst>
          </p:cNvPr>
          <p:cNvGrpSpPr>
            <a:grpSpLocks/>
          </p:cNvGrpSpPr>
          <p:nvPr/>
        </p:nvGrpSpPr>
        <p:grpSpPr bwMode="auto">
          <a:xfrm>
            <a:off x="10044909" y="2584450"/>
            <a:ext cx="1471613" cy="1689100"/>
            <a:chOff x="4844" y="92"/>
            <a:chExt cx="927" cy="1064"/>
          </a:xfrm>
        </p:grpSpPr>
        <p:pic>
          <p:nvPicPr>
            <p:cNvPr id="17417" name="Picture 7">
              <a:extLst>
                <a:ext uri="{FF2B5EF4-FFF2-40B4-BE49-F238E27FC236}">
                  <a16:creationId xmlns:a16="http://schemas.microsoft.com/office/drawing/2014/main" id="{20E77520-4085-FDA7-76E9-56FC5E10A7A7}"/>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44" y="92"/>
              <a:ext cx="927" cy="1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8" name="Rectangle 8">
              <a:extLst>
                <a:ext uri="{FF2B5EF4-FFF2-40B4-BE49-F238E27FC236}">
                  <a16:creationId xmlns:a16="http://schemas.microsoft.com/office/drawing/2014/main" id="{398C9A35-5DDD-8669-E426-5BE617656459}"/>
                </a:ext>
              </a:extLst>
            </p:cNvPr>
            <p:cNvSpPr>
              <a:spLocks noChangeArrowheads="1"/>
            </p:cNvSpPr>
            <p:nvPr/>
          </p:nvSpPr>
          <p:spPr bwMode="auto">
            <a:xfrm>
              <a:off x="5018" y="242"/>
              <a:ext cx="515" cy="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dirty="0">
                  <a:solidFill>
                    <a:srgbClr val="663300"/>
                  </a:solidFill>
                </a:rPr>
                <a:t>I’m </a:t>
              </a:r>
              <a:r>
                <a:rPr lang="en-US" altLang="en-US" dirty="0" err="1">
                  <a:solidFill>
                    <a:srgbClr val="663300"/>
                  </a:solidFill>
                </a:rPr>
                <a:t>stakin</a:t>
              </a:r>
              <a:r>
                <a:rPr lang="en-US" altLang="en-US" dirty="0">
                  <a:solidFill>
                    <a:srgbClr val="663300"/>
                  </a:solidFill>
                </a:rPr>
                <a:t>’ a claim!</a:t>
              </a: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33794">
                                            <p:txEl>
                                              <p:pRg st="0" end="0"/>
                                            </p:txEl>
                                          </p:spTgt>
                                        </p:tgtEl>
                                        <p:attrNameLst>
                                          <p:attrName>style.visibility</p:attrName>
                                        </p:attrNameLst>
                                      </p:cBhvr>
                                      <p:to>
                                        <p:strVal val="visible"/>
                                      </p:to>
                                    </p:set>
                                    <p:anim calcmode="lin" valueType="num">
                                      <p:cBhvr additive="base">
                                        <p:cTn id="7" dur="500" fill="hold"/>
                                        <p:tgtEl>
                                          <p:spTgt spid="3379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379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3795">
                                            <p:txEl>
                                              <p:pRg st="0" end="0"/>
                                            </p:txEl>
                                          </p:spTgt>
                                        </p:tgtEl>
                                        <p:attrNameLst>
                                          <p:attrName>style.visibility</p:attrName>
                                        </p:attrNameLst>
                                      </p:cBhvr>
                                      <p:to>
                                        <p:strVal val="visible"/>
                                      </p:to>
                                    </p:set>
                                    <p:anim calcmode="lin" valueType="num">
                                      <p:cBhvr additive="base">
                                        <p:cTn id="13" dur="500" fill="hold"/>
                                        <p:tgtEl>
                                          <p:spTgt spid="3379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7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33795">
                                            <p:txEl>
                                              <p:pRg st="1" end="1"/>
                                            </p:txEl>
                                          </p:spTgt>
                                        </p:tgtEl>
                                        <p:attrNameLst>
                                          <p:attrName>style.visibility</p:attrName>
                                        </p:attrNameLst>
                                      </p:cBhvr>
                                      <p:to>
                                        <p:strVal val="visible"/>
                                      </p:to>
                                    </p:set>
                                    <p:anim calcmode="lin" valueType="num">
                                      <p:cBhvr additive="base">
                                        <p:cTn id="19" dur="500" fill="hold"/>
                                        <p:tgtEl>
                                          <p:spTgt spid="3379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379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33795">
                                            <p:txEl>
                                              <p:pRg st="2" end="2"/>
                                            </p:txEl>
                                          </p:spTgt>
                                        </p:tgtEl>
                                        <p:attrNameLst>
                                          <p:attrName>style.visibility</p:attrName>
                                        </p:attrNameLst>
                                      </p:cBhvr>
                                      <p:to>
                                        <p:strVal val="visible"/>
                                      </p:to>
                                    </p:set>
                                    <p:anim calcmode="lin" valueType="num">
                                      <p:cBhvr additive="base">
                                        <p:cTn id="25" dur="500" fill="hold"/>
                                        <p:tgtEl>
                                          <p:spTgt spid="3379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3795">
                                            <p:txEl>
                                              <p:pRg st="2" end="2"/>
                                            </p:txEl>
                                          </p:spTgt>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33795">
                                            <p:txEl>
                                              <p:pRg st="3" end="3"/>
                                            </p:txEl>
                                          </p:spTgt>
                                        </p:tgtEl>
                                        <p:attrNameLst>
                                          <p:attrName>style.visibility</p:attrName>
                                        </p:attrNameLst>
                                      </p:cBhvr>
                                      <p:to>
                                        <p:strVal val="visible"/>
                                      </p:to>
                                    </p:set>
                                    <p:anim calcmode="lin" valueType="num">
                                      <p:cBhvr additive="base">
                                        <p:cTn id="29" dur="500" fill="hold"/>
                                        <p:tgtEl>
                                          <p:spTgt spid="33795">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3795">
                                            <p:txEl>
                                              <p:pRg st="3" end="3"/>
                                            </p:txEl>
                                          </p:spTgt>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33795">
                                            <p:txEl>
                                              <p:pRg st="4" end="4"/>
                                            </p:txEl>
                                          </p:spTgt>
                                        </p:tgtEl>
                                        <p:attrNameLst>
                                          <p:attrName>style.visibility</p:attrName>
                                        </p:attrNameLst>
                                      </p:cBhvr>
                                      <p:to>
                                        <p:strVal val="visible"/>
                                      </p:to>
                                    </p:set>
                                    <p:anim calcmode="lin" valueType="num">
                                      <p:cBhvr additive="base">
                                        <p:cTn id="33" dur="500" fill="hold"/>
                                        <p:tgtEl>
                                          <p:spTgt spid="33795">
                                            <p:txEl>
                                              <p:pRg st="4" end="4"/>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3795">
                                            <p:txEl>
                                              <p:pRg st="4" end="4"/>
                                            </p:txEl>
                                          </p:spTgt>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33795">
                                            <p:txEl>
                                              <p:pRg st="5" end="5"/>
                                            </p:txEl>
                                          </p:spTgt>
                                        </p:tgtEl>
                                        <p:attrNameLst>
                                          <p:attrName>style.visibility</p:attrName>
                                        </p:attrNameLst>
                                      </p:cBhvr>
                                      <p:to>
                                        <p:strVal val="visible"/>
                                      </p:to>
                                    </p:set>
                                    <p:anim calcmode="lin" valueType="num">
                                      <p:cBhvr additive="base">
                                        <p:cTn id="37" dur="500" fill="hold"/>
                                        <p:tgtEl>
                                          <p:spTgt spid="33795">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379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9" presetClass="entr" presetSubtype="0" fill="hold" nodeType="clickEffect">
                                  <p:stCondLst>
                                    <p:cond delay="0"/>
                                  </p:stCondLst>
                                  <p:childTnLst>
                                    <p:set>
                                      <p:cBhvr>
                                        <p:cTn id="42" dur="1" fill="hold">
                                          <p:stCondLst>
                                            <p:cond delay="0"/>
                                          </p:stCondLst>
                                        </p:cTn>
                                        <p:tgtEl>
                                          <p:spTgt spid="33798"/>
                                        </p:tgtEl>
                                        <p:attrNameLst>
                                          <p:attrName>style.visibility</p:attrName>
                                        </p:attrNameLst>
                                      </p:cBhvr>
                                      <p:to>
                                        <p:strVal val="visible"/>
                                      </p:to>
                                    </p:set>
                                    <p:animEffect transition="in" filter="dissolve">
                                      <p:cBhvr>
                                        <p:cTn id="43" dur="500"/>
                                        <p:tgtEl>
                                          <p:spTgt spid="33798"/>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9" presetClass="entr" presetSubtype="0"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dissolve">
                                      <p:cBhvr>
                                        <p:cTn id="48" dur="500"/>
                                        <p:tgtEl>
                                          <p:spTgt spid="2"/>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33796">
                                            <p:txEl>
                                              <p:pRg st="0" end="0"/>
                                            </p:txEl>
                                          </p:spTgt>
                                        </p:tgtEl>
                                        <p:attrNameLst>
                                          <p:attrName>style.visibility</p:attrName>
                                        </p:attrNameLst>
                                      </p:cBhvr>
                                      <p:to>
                                        <p:strVal val="visible"/>
                                      </p:to>
                                    </p:set>
                                    <p:anim calcmode="lin" valueType="num">
                                      <p:cBhvr additive="base">
                                        <p:cTn id="53" dur="500" fill="hold"/>
                                        <p:tgtEl>
                                          <p:spTgt spid="33796">
                                            <p:txEl>
                                              <p:pRg st="0" end="0"/>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379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2" fill="hold" nodeType="clickEffect">
                                  <p:stCondLst>
                                    <p:cond delay="0"/>
                                  </p:stCondLst>
                                  <p:childTnLst>
                                    <p:set>
                                      <p:cBhvr>
                                        <p:cTn id="58" dur="1" fill="hold">
                                          <p:stCondLst>
                                            <p:cond delay="0"/>
                                          </p:stCondLst>
                                        </p:cTn>
                                        <p:tgtEl>
                                          <p:spTgt spid="33797">
                                            <p:txEl>
                                              <p:pRg st="0" end="0"/>
                                            </p:txEl>
                                          </p:spTgt>
                                        </p:tgtEl>
                                        <p:attrNameLst>
                                          <p:attrName>style.visibility</p:attrName>
                                        </p:attrNameLst>
                                      </p:cBhvr>
                                      <p:to>
                                        <p:strVal val="visible"/>
                                      </p:to>
                                    </p:set>
                                    <p:anim calcmode="lin" valueType="num">
                                      <p:cBhvr additive="base">
                                        <p:cTn id="59" dur="500" fill="hold"/>
                                        <p:tgtEl>
                                          <p:spTgt spid="33797">
                                            <p:txEl>
                                              <p:pRg st="0" end="0"/>
                                            </p:txEl>
                                          </p:spTgt>
                                        </p:tgtEl>
                                        <p:attrNameLst>
                                          <p:attrName>ppt_x</p:attrName>
                                        </p:attrNameLst>
                                      </p:cBhvr>
                                      <p:tavLst>
                                        <p:tav tm="0">
                                          <p:val>
                                            <p:strVal val="1+#ppt_w/2"/>
                                          </p:val>
                                        </p:tav>
                                        <p:tav tm="100000">
                                          <p:val>
                                            <p:strVal val="#ppt_x"/>
                                          </p:val>
                                        </p:tav>
                                      </p:tavLst>
                                    </p:anim>
                                    <p:anim calcmode="lin" valueType="num">
                                      <p:cBhvr additive="base">
                                        <p:cTn id="60" dur="500" fill="hold"/>
                                        <p:tgtEl>
                                          <p:spTgt spid="3379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2" fill="hold" nodeType="clickEffect">
                                  <p:stCondLst>
                                    <p:cond delay="0"/>
                                  </p:stCondLst>
                                  <p:childTnLst>
                                    <p:set>
                                      <p:cBhvr>
                                        <p:cTn id="64" dur="1" fill="hold">
                                          <p:stCondLst>
                                            <p:cond delay="0"/>
                                          </p:stCondLst>
                                        </p:cTn>
                                        <p:tgtEl>
                                          <p:spTgt spid="33797">
                                            <p:txEl>
                                              <p:pRg st="1" end="1"/>
                                            </p:txEl>
                                          </p:spTgt>
                                        </p:tgtEl>
                                        <p:attrNameLst>
                                          <p:attrName>style.visibility</p:attrName>
                                        </p:attrNameLst>
                                      </p:cBhvr>
                                      <p:to>
                                        <p:strVal val="visible"/>
                                      </p:to>
                                    </p:set>
                                    <p:anim calcmode="lin" valueType="num">
                                      <p:cBhvr additive="base">
                                        <p:cTn id="65" dur="500" fill="hold"/>
                                        <p:tgtEl>
                                          <p:spTgt spid="33797">
                                            <p:txEl>
                                              <p:pRg st="1" end="1"/>
                                            </p:txEl>
                                          </p:spTgt>
                                        </p:tgtEl>
                                        <p:attrNameLst>
                                          <p:attrName>ppt_x</p:attrName>
                                        </p:attrNameLst>
                                      </p:cBhvr>
                                      <p:tavLst>
                                        <p:tav tm="0">
                                          <p:val>
                                            <p:strVal val="1+#ppt_w/2"/>
                                          </p:val>
                                        </p:tav>
                                        <p:tav tm="100000">
                                          <p:val>
                                            <p:strVal val="#ppt_x"/>
                                          </p:val>
                                        </p:tav>
                                      </p:tavLst>
                                    </p:anim>
                                    <p:anim calcmode="lin" valueType="num">
                                      <p:cBhvr additive="base">
                                        <p:cTn id="66" dur="500" fill="hold"/>
                                        <p:tgtEl>
                                          <p:spTgt spid="3379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ntr" presetSubtype="2" fill="hold" nodeType="clickEffect">
                                  <p:stCondLst>
                                    <p:cond delay="0"/>
                                  </p:stCondLst>
                                  <p:childTnLst>
                                    <p:set>
                                      <p:cBhvr>
                                        <p:cTn id="70" dur="1" fill="hold">
                                          <p:stCondLst>
                                            <p:cond delay="0"/>
                                          </p:stCondLst>
                                        </p:cTn>
                                        <p:tgtEl>
                                          <p:spTgt spid="33797">
                                            <p:txEl>
                                              <p:pRg st="2" end="2"/>
                                            </p:txEl>
                                          </p:spTgt>
                                        </p:tgtEl>
                                        <p:attrNameLst>
                                          <p:attrName>style.visibility</p:attrName>
                                        </p:attrNameLst>
                                      </p:cBhvr>
                                      <p:to>
                                        <p:strVal val="visible"/>
                                      </p:to>
                                    </p:set>
                                    <p:anim calcmode="lin" valueType="num">
                                      <p:cBhvr additive="base">
                                        <p:cTn id="71" dur="500" fill="hold"/>
                                        <p:tgtEl>
                                          <p:spTgt spid="33797">
                                            <p:txEl>
                                              <p:pRg st="2" end="2"/>
                                            </p:txEl>
                                          </p:spTgt>
                                        </p:tgtEl>
                                        <p:attrNameLst>
                                          <p:attrName>ppt_x</p:attrName>
                                        </p:attrNameLst>
                                      </p:cBhvr>
                                      <p:tavLst>
                                        <p:tav tm="0">
                                          <p:val>
                                            <p:strVal val="1+#ppt_w/2"/>
                                          </p:val>
                                        </p:tav>
                                        <p:tav tm="100000">
                                          <p:val>
                                            <p:strVal val="#ppt_x"/>
                                          </p:val>
                                        </p:tav>
                                      </p:tavLst>
                                    </p:anim>
                                    <p:anim calcmode="lin" valueType="num">
                                      <p:cBhvr additive="base">
                                        <p:cTn id="72" dur="500" fill="hold"/>
                                        <p:tgtEl>
                                          <p:spTgt spid="33797">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autoUpdateAnimBg="0"/>
      <p:bldP spid="33795" grpId="0" build="p" autoUpdateAnimBg="0"/>
      <p:bldP spid="33796" grpId="0" build="p" autoUpdateAnimBg="0"/>
      <p:bldP spid="33797"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965D05D3-6FEB-E454-9C87-320DB4C86F3A}"/>
              </a:ext>
            </a:extLst>
          </p:cNvPr>
          <p:cNvSpPr>
            <a:spLocks noGrp="1" noChangeArrowheads="1"/>
          </p:cNvSpPr>
          <p:nvPr>
            <p:ph type="title"/>
          </p:nvPr>
        </p:nvSpPr>
        <p:spPr>
          <a:xfrm>
            <a:off x="2438400" y="304801"/>
            <a:ext cx="7086600" cy="822325"/>
          </a:xfrm>
        </p:spPr>
        <p:txBody>
          <a:bodyPr/>
          <a:lstStyle/>
          <a:p>
            <a:pPr algn="ctr" eaLnBrk="1" hangingPunct="1">
              <a:defRPr/>
            </a:pPr>
            <a:r>
              <a:rPr lang="en-US" b="1">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Form Strong Arguments</a:t>
            </a:r>
          </a:p>
        </p:txBody>
      </p:sp>
      <p:sp>
        <p:nvSpPr>
          <p:cNvPr id="35843" name="Rectangle 3">
            <a:extLst>
              <a:ext uri="{FF2B5EF4-FFF2-40B4-BE49-F238E27FC236}">
                <a16:creationId xmlns:a16="http://schemas.microsoft.com/office/drawing/2014/main" id="{B3157340-7917-B7EC-204C-DFF74CD40771}"/>
              </a:ext>
            </a:extLst>
          </p:cNvPr>
          <p:cNvSpPr>
            <a:spLocks noGrp="1" noChangeArrowheads="1"/>
          </p:cNvSpPr>
          <p:nvPr>
            <p:ph type="body" idx="1"/>
          </p:nvPr>
        </p:nvSpPr>
        <p:spPr>
          <a:xfrm>
            <a:off x="298449" y="1333500"/>
            <a:ext cx="10888664" cy="4191000"/>
          </a:xfrm>
        </p:spPr>
        <p:txBody>
          <a:bodyPr>
            <a:normAutofit/>
          </a:bodyPr>
          <a:lstStyle/>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Be sure the conclusion follows logically from the premises.</a:t>
            </a:r>
          </a:p>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Leave out faulty or dubious premises.</a:t>
            </a:r>
          </a:p>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Use precise language to pinpoint your claim.</a:t>
            </a:r>
          </a:p>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Avoid making claims you can’t prove.</a:t>
            </a:r>
          </a:p>
        </p:txBody>
      </p:sp>
      <p:pic>
        <p:nvPicPr>
          <p:cNvPr id="35844" name="Picture 4">
            <a:extLst>
              <a:ext uri="{FF2B5EF4-FFF2-40B4-BE49-F238E27FC236}">
                <a16:creationId xmlns:a16="http://schemas.microsoft.com/office/drawing/2014/main" id="{799027B0-E233-1248-1857-CA38BDD4CCC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0" y="3924300"/>
            <a:ext cx="3670300"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Rectangle 5">
            <a:extLst>
              <a:ext uri="{FF2B5EF4-FFF2-40B4-BE49-F238E27FC236}">
                <a16:creationId xmlns:a16="http://schemas.microsoft.com/office/drawing/2014/main" id="{FD793DCE-6D46-6536-A945-8B8D86AFDBCD}"/>
              </a:ext>
            </a:extLst>
          </p:cNvPr>
          <p:cNvSpPr>
            <a:spLocks noChangeArrowheads="1"/>
          </p:cNvSpPr>
          <p:nvPr/>
        </p:nvSpPr>
        <p:spPr bwMode="auto">
          <a:xfrm>
            <a:off x="8448675" y="4894454"/>
            <a:ext cx="3581400" cy="1785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000" dirty="0"/>
              <a:t>This is a perfectly logical argument (called a syllogism.)</a:t>
            </a:r>
          </a:p>
          <a:p>
            <a:pPr>
              <a:spcBef>
                <a:spcPct val="50000"/>
              </a:spcBef>
            </a:pPr>
            <a:r>
              <a:rPr lang="en-US" altLang="en-US" sz="2000" dirty="0"/>
              <a:t>It only has one small problem:</a:t>
            </a:r>
            <a:br>
              <a:rPr lang="en-US" altLang="en-US" sz="2000" dirty="0"/>
            </a:br>
            <a:r>
              <a:rPr lang="en-US" altLang="en-US" sz="2000" dirty="0"/>
              <a:t>NASA hasn’t found any green men on Mars. Oh, well…</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3584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3584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3584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3584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35843">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3584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nodeType="clickEffect">
                                  <p:stCondLst>
                                    <p:cond delay="0"/>
                                  </p:stCondLst>
                                  <p:childTnLst>
                                    <p:set>
                                      <p:cBhvr>
                                        <p:cTn id="30" dur="1" fill="hold">
                                          <p:stCondLst>
                                            <p:cond delay="0"/>
                                          </p:stCondLst>
                                        </p:cTn>
                                        <p:tgtEl>
                                          <p:spTgt spid="35845">
                                            <p:txEl>
                                              <p:pRg st="0" end="0"/>
                                            </p:txEl>
                                          </p:spTgt>
                                        </p:tgtEl>
                                        <p:attrNameLst>
                                          <p:attrName>style.visibility</p:attrName>
                                        </p:attrNameLst>
                                      </p:cBhvr>
                                      <p:to>
                                        <p:strVal val="visible"/>
                                      </p:to>
                                    </p:set>
                                    <p:animEffect transition="in" filter="dissolve">
                                      <p:cBhvr>
                                        <p:cTn id="31" dur="500"/>
                                        <p:tgtEl>
                                          <p:spTgt spid="35845">
                                            <p:txEl>
                                              <p:pRg st="0" end="0"/>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9" presetClass="entr" presetSubtype="0" fill="hold" nodeType="clickEffect">
                                  <p:stCondLst>
                                    <p:cond delay="0"/>
                                  </p:stCondLst>
                                  <p:childTnLst>
                                    <p:set>
                                      <p:cBhvr>
                                        <p:cTn id="35" dur="1" fill="hold">
                                          <p:stCondLst>
                                            <p:cond delay="0"/>
                                          </p:stCondLst>
                                        </p:cTn>
                                        <p:tgtEl>
                                          <p:spTgt spid="35845">
                                            <p:txEl>
                                              <p:pRg st="1" end="1"/>
                                            </p:txEl>
                                          </p:spTgt>
                                        </p:tgtEl>
                                        <p:attrNameLst>
                                          <p:attrName>style.visibility</p:attrName>
                                        </p:attrNameLst>
                                      </p:cBhvr>
                                      <p:to>
                                        <p:strVal val="visible"/>
                                      </p:to>
                                    </p:set>
                                    <p:animEffect transition="in" filter="dissolve">
                                      <p:cBhvr>
                                        <p:cTn id="36" dur="500"/>
                                        <p:tgtEl>
                                          <p:spTgt spid="3584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autoUpdateAnimBg="0" advAuto="0"/>
      <p:bldP spid="35843" grpId="0" build="p" autoUpdateAnimBg="0"/>
      <p:bldP spid="35845"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A2AC18EC-BA01-1943-2BDB-85ABEF27F4EF}"/>
              </a:ext>
            </a:extLst>
          </p:cNvPr>
          <p:cNvSpPr>
            <a:spLocks noGrp="1" noChangeArrowheads="1"/>
          </p:cNvSpPr>
          <p:nvPr>
            <p:ph type="title"/>
          </p:nvPr>
        </p:nvSpPr>
        <p:spPr>
          <a:xfrm>
            <a:off x="2514599" y="604837"/>
            <a:ext cx="6781800" cy="685800"/>
          </a:xfrm>
        </p:spPr>
        <p:txBody>
          <a:bodyPr/>
          <a:lstStyle/>
          <a:p>
            <a:pPr algn="ct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Know Your Own Biases</a:t>
            </a:r>
          </a:p>
        </p:txBody>
      </p:sp>
      <p:sp>
        <p:nvSpPr>
          <p:cNvPr id="37891" name="Rectangle 3">
            <a:extLst>
              <a:ext uri="{FF2B5EF4-FFF2-40B4-BE49-F238E27FC236}">
                <a16:creationId xmlns:a16="http://schemas.microsoft.com/office/drawing/2014/main" id="{102821CA-3E85-1C87-A3F8-9937D941EC00}"/>
              </a:ext>
            </a:extLst>
          </p:cNvPr>
          <p:cNvSpPr>
            <a:spLocks noGrp="1" noChangeArrowheads="1"/>
          </p:cNvSpPr>
          <p:nvPr>
            <p:ph type="body" idx="1"/>
          </p:nvPr>
        </p:nvSpPr>
        <p:spPr>
          <a:xfrm>
            <a:off x="426245" y="1514475"/>
            <a:ext cx="7103268" cy="4419600"/>
          </a:xfrm>
        </p:spPr>
        <p:txBody>
          <a:bodyPr>
            <a:noAutofit/>
          </a:bodyPr>
          <a:lstStyle/>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Everyone has strong preferences and prejudices that may prevent us from evaluating arguments fairly.</a:t>
            </a:r>
          </a:p>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Acknowledging these can increase the likelihood of producing more effective arguments.</a:t>
            </a:r>
          </a:p>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Good reasoners guard against their own “soft spots” to increase their objectivity.</a:t>
            </a:r>
          </a:p>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Be honest with yourself: “Am I opinionated?</a:t>
            </a:r>
          </a:p>
        </p:txBody>
      </p:sp>
      <p:pic>
        <p:nvPicPr>
          <p:cNvPr id="2" name="Picture 1">
            <a:extLst>
              <a:ext uri="{FF2B5EF4-FFF2-40B4-BE49-F238E27FC236}">
                <a16:creationId xmlns:a16="http://schemas.microsoft.com/office/drawing/2014/main" id="{9DFFBE62-6C46-1EFB-1FA2-5047278E39B7}"/>
              </a:ext>
            </a:extLst>
          </p:cNvPr>
          <p:cNvPicPr>
            <a:picLocks noChangeAspect="1"/>
          </p:cNvPicPr>
          <p:nvPr/>
        </p:nvPicPr>
        <p:blipFill>
          <a:blip r:embed="rId3"/>
          <a:stretch>
            <a:fillRect/>
          </a:stretch>
        </p:blipFill>
        <p:spPr>
          <a:xfrm>
            <a:off x="7411316" y="4129088"/>
            <a:ext cx="4590183" cy="2443162"/>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7890">
                                            <p:txEl>
                                              <p:pRg st="0" end="0"/>
                                            </p:txEl>
                                          </p:spTgt>
                                        </p:tgtEl>
                                        <p:attrNameLst>
                                          <p:attrName>style.visibility</p:attrName>
                                        </p:attrNameLst>
                                      </p:cBhvr>
                                      <p:to>
                                        <p:strVal val="visible"/>
                                      </p:to>
                                    </p:set>
                                    <p:animEffect transition="in" filter="blinds(horizontal)">
                                      <p:cBhvr>
                                        <p:cTn id="7" dur="500"/>
                                        <p:tgtEl>
                                          <p:spTgt spid="3789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7891">
                                            <p:txEl>
                                              <p:pRg st="0" end="0"/>
                                            </p:txEl>
                                          </p:spTgt>
                                        </p:tgtEl>
                                        <p:attrNameLst>
                                          <p:attrName>style.visibility</p:attrName>
                                        </p:attrNameLst>
                                      </p:cBhvr>
                                      <p:to>
                                        <p:strVal val="visible"/>
                                      </p:to>
                                    </p:set>
                                    <p:animEffect transition="in" filter="blinds(horizontal)">
                                      <p:cBhvr>
                                        <p:cTn id="12" dur="500"/>
                                        <p:tgtEl>
                                          <p:spTgt spid="3789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7891">
                                            <p:txEl>
                                              <p:pRg st="1" end="1"/>
                                            </p:txEl>
                                          </p:spTgt>
                                        </p:tgtEl>
                                        <p:attrNameLst>
                                          <p:attrName>style.visibility</p:attrName>
                                        </p:attrNameLst>
                                      </p:cBhvr>
                                      <p:to>
                                        <p:strVal val="visible"/>
                                      </p:to>
                                    </p:set>
                                    <p:animEffect transition="in" filter="blinds(horizontal)">
                                      <p:cBhvr>
                                        <p:cTn id="17" dur="500"/>
                                        <p:tgtEl>
                                          <p:spTgt spid="3789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7891">
                                            <p:txEl>
                                              <p:pRg st="2" end="2"/>
                                            </p:txEl>
                                          </p:spTgt>
                                        </p:tgtEl>
                                        <p:attrNameLst>
                                          <p:attrName>style.visibility</p:attrName>
                                        </p:attrNameLst>
                                      </p:cBhvr>
                                      <p:to>
                                        <p:strVal val="visible"/>
                                      </p:to>
                                    </p:set>
                                    <p:animEffect transition="in" filter="blinds(horizontal)">
                                      <p:cBhvr>
                                        <p:cTn id="22" dur="500"/>
                                        <p:tgtEl>
                                          <p:spTgt spid="3789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7891">
                                            <p:txEl>
                                              <p:pRg st="3" end="3"/>
                                            </p:txEl>
                                          </p:spTgt>
                                        </p:tgtEl>
                                        <p:attrNameLst>
                                          <p:attrName>style.visibility</p:attrName>
                                        </p:attrNameLst>
                                      </p:cBhvr>
                                      <p:to>
                                        <p:strVal val="visible"/>
                                      </p:to>
                                    </p:set>
                                    <p:animEffect transition="in" filter="blinds(horizontal)">
                                      <p:cBhvr>
                                        <p:cTn id="27" dur="500"/>
                                        <p:tgtEl>
                                          <p:spTgt spid="378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build="p" autoUpdateAnimBg="0"/>
      <p:bldP spid="37891"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A3A8D5D2-9744-6121-D1FF-2D31D45A79AD}"/>
              </a:ext>
            </a:extLst>
          </p:cNvPr>
          <p:cNvSpPr>
            <a:spLocks noGrp="1" noChangeArrowheads="1"/>
          </p:cNvSpPr>
          <p:nvPr>
            <p:ph type="title"/>
          </p:nvPr>
        </p:nvSpPr>
        <p:spPr>
          <a:xfrm>
            <a:off x="2514600" y="304801"/>
            <a:ext cx="6858000" cy="593725"/>
          </a:xfrm>
        </p:spPr>
        <p:txBody>
          <a:bodyPr/>
          <a:lstStyle/>
          <a:p>
            <a:pPr algn="ctr" eaLnBrk="1" hangingPunct="1">
              <a:defRPr/>
            </a:pPr>
            <a:r>
              <a:rPr lang="en-US" sz="3600" b="1" dirty="0">
                <a:solidFill>
                  <a:srgbClr val="C00000"/>
                </a:solidFill>
                <a:latin typeface="Times New Roman" panose="02020603050405020304" pitchFamily="18" charset="0"/>
                <a:ea typeface="Arial Unicode MS" pitchFamily="34" charset="-128"/>
                <a:cs typeface="Times New Roman" panose="02020603050405020304" pitchFamily="18" charset="0"/>
              </a:rPr>
              <a:t>Refine Your Reasoning</a:t>
            </a:r>
          </a:p>
        </p:txBody>
      </p:sp>
      <p:sp>
        <p:nvSpPr>
          <p:cNvPr id="39939" name="Rectangle 3">
            <a:extLst>
              <a:ext uri="{FF2B5EF4-FFF2-40B4-BE49-F238E27FC236}">
                <a16:creationId xmlns:a16="http://schemas.microsoft.com/office/drawing/2014/main" id="{6DBC6AB7-D439-65EB-297D-6C423BE27BC3}"/>
              </a:ext>
            </a:extLst>
          </p:cNvPr>
          <p:cNvSpPr>
            <a:spLocks noGrp="1" noChangeArrowheads="1"/>
          </p:cNvSpPr>
          <p:nvPr>
            <p:ph type="body" idx="1"/>
          </p:nvPr>
        </p:nvSpPr>
        <p:spPr>
          <a:xfrm>
            <a:off x="452438" y="1162050"/>
            <a:ext cx="6172200" cy="4191000"/>
          </a:xfrm>
        </p:spPr>
        <p:txBody>
          <a:bodyPr>
            <a:noAutofit/>
          </a:bodyPr>
          <a:lstStyle/>
          <a:p>
            <a:pPr eaLnBrk="1" hangingPunct="1">
              <a:lnSpc>
                <a:spcPct val="150000"/>
              </a:lnSpc>
              <a:defRPr/>
            </a:pPr>
            <a:r>
              <a:rPr lang="en-US" sz="2400" dirty="0">
                <a:latin typeface="Times New Roman" panose="02020603050405020304" pitchFamily="18" charset="0"/>
                <a:cs typeface="Times New Roman" panose="02020603050405020304" pitchFamily="18" charset="0"/>
              </a:rPr>
              <a:t>Be willing to argue</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Use deductive reasoning</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Check your assumptions</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Know your own biases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Observe carefully </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Stay positive and persistent </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Show concern for accuracy</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Take time before concluding</a:t>
            </a:r>
          </a:p>
          <a:p>
            <a:pPr eaLnBrk="1" hangingPunct="1">
              <a:lnSpc>
                <a:spcPct val="150000"/>
              </a:lnSpc>
              <a:buFont typeface="Wingdings" panose="05000000000000000000" pitchFamily="2" charset="2"/>
              <a:buNone/>
              <a:defRPr/>
            </a:pPr>
            <a:endParaRPr lang="en-US" sz="2400" dirty="0">
              <a:latin typeface="Times New Roman" panose="02020603050405020304" pitchFamily="18" charset="0"/>
              <a:ea typeface="Arial Unicode MS" pitchFamily="34" charset="-128"/>
              <a:cs typeface="Times New Roman" panose="02020603050405020304" pitchFamily="18" charset="0"/>
            </a:endParaRPr>
          </a:p>
          <a:p>
            <a:pPr eaLnBrk="1" hangingPunct="1">
              <a:lnSpc>
                <a:spcPct val="150000"/>
              </a:lnSpc>
              <a:buFont typeface="Wingdings" panose="05000000000000000000" pitchFamily="2" charset="2"/>
              <a:buNone/>
              <a:defRPr/>
            </a:pPr>
            <a:endParaRPr lang="en-US" sz="2400" dirty="0">
              <a:latin typeface="Times New Roman" panose="02020603050405020304" pitchFamily="18" charset="0"/>
              <a:ea typeface="Arial Unicode MS" pitchFamily="34" charset="-128"/>
              <a:cs typeface="Times New Roman" panose="02020603050405020304" pitchFamily="18" charset="0"/>
            </a:endParaRPr>
          </a:p>
        </p:txBody>
      </p:sp>
      <p:pic>
        <p:nvPicPr>
          <p:cNvPr id="2" name="Picture 1">
            <a:extLst>
              <a:ext uri="{FF2B5EF4-FFF2-40B4-BE49-F238E27FC236}">
                <a16:creationId xmlns:a16="http://schemas.microsoft.com/office/drawing/2014/main" id="{05C594BF-08B5-2ACC-DD87-2A07B6C3C679}"/>
              </a:ext>
            </a:extLst>
          </p:cNvPr>
          <p:cNvPicPr>
            <a:picLocks noChangeAspect="1"/>
          </p:cNvPicPr>
          <p:nvPr/>
        </p:nvPicPr>
        <p:blipFill>
          <a:blip r:embed="rId3"/>
          <a:stretch>
            <a:fillRect/>
          </a:stretch>
        </p:blipFill>
        <p:spPr>
          <a:xfrm>
            <a:off x="5443537" y="3257550"/>
            <a:ext cx="6500813" cy="3397691"/>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9938">
                                            <p:txEl>
                                              <p:pRg st="0" end="0"/>
                                            </p:txEl>
                                          </p:spTgt>
                                        </p:tgtEl>
                                        <p:attrNameLst>
                                          <p:attrName>style.visibility</p:attrName>
                                        </p:attrNameLst>
                                      </p:cBhvr>
                                      <p:to>
                                        <p:strVal val="visible"/>
                                      </p:to>
                                    </p:set>
                                    <p:animEffect transition="in" filter="checkerboard(across)">
                                      <p:cBhvr>
                                        <p:cTn id="7" dur="500"/>
                                        <p:tgtEl>
                                          <p:spTgt spid="3993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9939">
                                            <p:txEl>
                                              <p:pRg st="0" end="0"/>
                                            </p:txEl>
                                          </p:spTgt>
                                        </p:tgtEl>
                                        <p:attrNameLst>
                                          <p:attrName>style.visibility</p:attrName>
                                        </p:attrNameLst>
                                      </p:cBhvr>
                                      <p:to>
                                        <p:strVal val="visible"/>
                                      </p:to>
                                    </p:set>
                                    <p:animEffect transition="in" filter="dissolve">
                                      <p:cBhvr>
                                        <p:cTn id="12" dur="500"/>
                                        <p:tgtEl>
                                          <p:spTgt spid="3993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39939">
                                            <p:txEl>
                                              <p:pRg st="1" end="1"/>
                                            </p:txEl>
                                          </p:spTgt>
                                        </p:tgtEl>
                                        <p:attrNameLst>
                                          <p:attrName>style.visibility</p:attrName>
                                        </p:attrNameLst>
                                      </p:cBhvr>
                                      <p:to>
                                        <p:strVal val="visible"/>
                                      </p:to>
                                    </p:set>
                                    <p:animEffect transition="in" filter="dissolve">
                                      <p:cBhvr>
                                        <p:cTn id="17" dur="500"/>
                                        <p:tgtEl>
                                          <p:spTgt spid="3993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39939">
                                            <p:txEl>
                                              <p:pRg st="2" end="2"/>
                                            </p:txEl>
                                          </p:spTgt>
                                        </p:tgtEl>
                                        <p:attrNameLst>
                                          <p:attrName>style.visibility</p:attrName>
                                        </p:attrNameLst>
                                      </p:cBhvr>
                                      <p:to>
                                        <p:strVal val="visible"/>
                                      </p:to>
                                    </p:set>
                                    <p:animEffect transition="in" filter="dissolve">
                                      <p:cBhvr>
                                        <p:cTn id="22" dur="500"/>
                                        <p:tgtEl>
                                          <p:spTgt spid="3993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39939">
                                            <p:txEl>
                                              <p:pRg st="3" end="3"/>
                                            </p:txEl>
                                          </p:spTgt>
                                        </p:tgtEl>
                                        <p:attrNameLst>
                                          <p:attrName>style.visibility</p:attrName>
                                        </p:attrNameLst>
                                      </p:cBhvr>
                                      <p:to>
                                        <p:strVal val="visible"/>
                                      </p:to>
                                    </p:set>
                                    <p:animEffect transition="in" filter="dissolve">
                                      <p:cBhvr>
                                        <p:cTn id="27" dur="500"/>
                                        <p:tgtEl>
                                          <p:spTgt spid="39939">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39939">
                                            <p:txEl>
                                              <p:pRg st="4" end="4"/>
                                            </p:txEl>
                                          </p:spTgt>
                                        </p:tgtEl>
                                        <p:attrNameLst>
                                          <p:attrName>style.visibility</p:attrName>
                                        </p:attrNameLst>
                                      </p:cBhvr>
                                      <p:to>
                                        <p:strVal val="visible"/>
                                      </p:to>
                                    </p:set>
                                    <p:animEffect transition="in" filter="dissolve">
                                      <p:cBhvr>
                                        <p:cTn id="32" dur="500"/>
                                        <p:tgtEl>
                                          <p:spTgt spid="39939">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39939">
                                            <p:txEl>
                                              <p:pRg st="5" end="5"/>
                                            </p:txEl>
                                          </p:spTgt>
                                        </p:tgtEl>
                                        <p:attrNameLst>
                                          <p:attrName>style.visibility</p:attrName>
                                        </p:attrNameLst>
                                      </p:cBhvr>
                                      <p:to>
                                        <p:strVal val="visible"/>
                                      </p:to>
                                    </p:set>
                                    <p:animEffect transition="in" filter="dissolve">
                                      <p:cBhvr>
                                        <p:cTn id="37" dur="500"/>
                                        <p:tgtEl>
                                          <p:spTgt spid="39939">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nodeType="clickEffect">
                                  <p:stCondLst>
                                    <p:cond delay="0"/>
                                  </p:stCondLst>
                                  <p:childTnLst>
                                    <p:set>
                                      <p:cBhvr>
                                        <p:cTn id="41" dur="1" fill="hold">
                                          <p:stCondLst>
                                            <p:cond delay="0"/>
                                          </p:stCondLst>
                                        </p:cTn>
                                        <p:tgtEl>
                                          <p:spTgt spid="39939">
                                            <p:txEl>
                                              <p:pRg st="6" end="6"/>
                                            </p:txEl>
                                          </p:spTgt>
                                        </p:tgtEl>
                                        <p:attrNameLst>
                                          <p:attrName>style.visibility</p:attrName>
                                        </p:attrNameLst>
                                      </p:cBhvr>
                                      <p:to>
                                        <p:strVal val="visible"/>
                                      </p:to>
                                    </p:set>
                                    <p:animEffect transition="in" filter="dissolve">
                                      <p:cBhvr>
                                        <p:cTn id="42" dur="500"/>
                                        <p:tgtEl>
                                          <p:spTgt spid="39939">
                                            <p:txEl>
                                              <p:pRg st="6" end="6"/>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nodeType="clickEffect">
                                  <p:stCondLst>
                                    <p:cond delay="0"/>
                                  </p:stCondLst>
                                  <p:childTnLst>
                                    <p:set>
                                      <p:cBhvr>
                                        <p:cTn id="46" dur="1" fill="hold">
                                          <p:stCondLst>
                                            <p:cond delay="0"/>
                                          </p:stCondLst>
                                        </p:cTn>
                                        <p:tgtEl>
                                          <p:spTgt spid="39939">
                                            <p:txEl>
                                              <p:pRg st="7" end="7"/>
                                            </p:txEl>
                                          </p:spTgt>
                                        </p:tgtEl>
                                        <p:attrNameLst>
                                          <p:attrName>style.visibility</p:attrName>
                                        </p:attrNameLst>
                                      </p:cBhvr>
                                      <p:to>
                                        <p:strVal val="visible"/>
                                      </p:to>
                                    </p:set>
                                    <p:animEffect transition="in" filter="dissolve">
                                      <p:cBhvr>
                                        <p:cTn id="47" dur="500"/>
                                        <p:tgtEl>
                                          <p:spTgt spid="3993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build="p" autoUpdateAnimBg="0"/>
      <p:bldP spid="39939"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F0F76114-DB6E-9C93-8D1A-516963079037}"/>
              </a:ext>
            </a:extLst>
          </p:cNvPr>
          <p:cNvSpPr>
            <a:spLocks noGrp="1" noChangeArrowheads="1"/>
          </p:cNvSpPr>
          <p:nvPr>
            <p:ph type="title"/>
          </p:nvPr>
        </p:nvSpPr>
        <p:spPr>
          <a:xfrm>
            <a:off x="1828800" y="381000"/>
            <a:ext cx="8382000" cy="762000"/>
          </a:xfrm>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What Makes a Creative Thinker?</a:t>
            </a:r>
          </a:p>
        </p:txBody>
      </p:sp>
      <p:sp>
        <p:nvSpPr>
          <p:cNvPr id="41987" name="Rectangle 3">
            <a:extLst>
              <a:ext uri="{FF2B5EF4-FFF2-40B4-BE49-F238E27FC236}">
                <a16:creationId xmlns:a16="http://schemas.microsoft.com/office/drawing/2014/main" id="{6EA85400-4A40-8AA0-A8E8-D762378FE142}"/>
              </a:ext>
            </a:extLst>
          </p:cNvPr>
          <p:cNvSpPr>
            <a:spLocks noGrp="1" noChangeArrowheads="1"/>
          </p:cNvSpPr>
          <p:nvPr>
            <p:ph type="body" idx="1"/>
          </p:nvPr>
        </p:nvSpPr>
        <p:spPr>
          <a:xfrm>
            <a:off x="428625" y="1447800"/>
            <a:ext cx="8829675" cy="4800600"/>
          </a:xfrm>
        </p:spPr>
        <p:txBody>
          <a:bodyPr>
            <a:noAutofit/>
          </a:bodyPr>
          <a:lstStyle/>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actively pursue experiences that are aesthetically pleasing.</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enjoy taking a unique approach to things.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love the process of creating.</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are flexible and like to play with problems.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take risks and learn from their mistakes.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strive to evaluate their work fairly.</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thrive when they think of assignment guidelines as a launching point for their imagination.</a:t>
            </a:r>
          </a:p>
        </p:txBody>
      </p:sp>
      <p:pic>
        <p:nvPicPr>
          <p:cNvPr id="41988" name="Picture 4">
            <a:extLst>
              <a:ext uri="{FF2B5EF4-FFF2-40B4-BE49-F238E27FC236}">
                <a16:creationId xmlns:a16="http://schemas.microsoft.com/office/drawing/2014/main" id="{02D8805B-9155-BBFE-4086-6BFB42E5734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10800" y="1143000"/>
            <a:ext cx="1851025"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Picture 5">
            <a:extLst>
              <a:ext uri="{FF2B5EF4-FFF2-40B4-BE49-F238E27FC236}">
                <a16:creationId xmlns:a16="http://schemas.microsoft.com/office/drawing/2014/main" id="{680DBE88-3BA6-4B29-9884-D753816DB13D}"/>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7926" y="3935413"/>
            <a:ext cx="2073275" cy="238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0" name="Picture 6">
            <a:extLst>
              <a:ext uri="{FF2B5EF4-FFF2-40B4-BE49-F238E27FC236}">
                <a16:creationId xmlns:a16="http://schemas.microsoft.com/office/drawing/2014/main" id="{DC76A1CA-056F-D6BB-3D84-D9079E2CF50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64788" y="3527425"/>
            <a:ext cx="1697037"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Picture 7">
            <a:extLst>
              <a:ext uri="{FF2B5EF4-FFF2-40B4-BE49-F238E27FC236}">
                <a16:creationId xmlns:a16="http://schemas.microsoft.com/office/drawing/2014/main" id="{304B4A83-61B1-1D24-6A41-B905D6AE39E8}"/>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67926" y="6407151"/>
            <a:ext cx="1697037" cy="29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4198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41987">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41987">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41987">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41987">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41987">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499"/>
                                          </p:stCondLst>
                                        </p:cTn>
                                        <p:tgtEl>
                                          <p:spTgt spid="41987">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499"/>
                                          </p:stCondLst>
                                        </p:cTn>
                                        <p:tgtEl>
                                          <p:spTgt spid="41987">
                                            <p:txEl>
                                              <p:pRg st="6" end="6"/>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499"/>
                                          </p:stCondLst>
                                        </p:cTn>
                                        <p:tgtEl>
                                          <p:spTgt spid="41988"/>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4" presetClass="entr" presetSubtype="16" fill="hold" nodeType="clickEffect">
                                  <p:stCondLst>
                                    <p:cond delay="0"/>
                                  </p:stCondLst>
                                  <p:childTnLst>
                                    <p:set>
                                      <p:cBhvr>
                                        <p:cTn id="42" dur="1" fill="hold">
                                          <p:stCondLst>
                                            <p:cond delay="0"/>
                                          </p:stCondLst>
                                        </p:cTn>
                                        <p:tgtEl>
                                          <p:spTgt spid="41990"/>
                                        </p:tgtEl>
                                        <p:attrNameLst>
                                          <p:attrName>style.visibility</p:attrName>
                                        </p:attrNameLst>
                                      </p:cBhvr>
                                      <p:to>
                                        <p:strVal val="visible"/>
                                      </p:to>
                                    </p:set>
                                    <p:animEffect transition="in" filter="box(in)">
                                      <p:cBhvr>
                                        <p:cTn id="43" dur="500"/>
                                        <p:tgtEl>
                                          <p:spTgt spid="41990"/>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 presetClass="entr" presetSubtype="0" fill="hold" nodeType="clickEffect">
                                  <p:stCondLst>
                                    <p:cond delay="0"/>
                                  </p:stCondLst>
                                  <p:childTnLst>
                                    <p:set>
                                      <p:cBhvr>
                                        <p:cTn id="47" dur="1" fill="hold">
                                          <p:stCondLst>
                                            <p:cond delay="499"/>
                                          </p:stCondLst>
                                        </p:cTn>
                                        <p:tgtEl>
                                          <p:spTgt spid="41989"/>
                                        </p:tgtEl>
                                        <p:attrNameLst>
                                          <p:attrName>style.visibility</p:attrName>
                                        </p:attrNameLst>
                                      </p:cBhvr>
                                      <p:to>
                                        <p:strVal val="visible"/>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4" presetClass="entr" presetSubtype="16" fill="hold" nodeType="clickEffect">
                                  <p:stCondLst>
                                    <p:cond delay="0"/>
                                  </p:stCondLst>
                                  <p:childTnLst>
                                    <p:set>
                                      <p:cBhvr>
                                        <p:cTn id="51" dur="1" fill="hold">
                                          <p:stCondLst>
                                            <p:cond delay="0"/>
                                          </p:stCondLst>
                                        </p:cTn>
                                        <p:tgtEl>
                                          <p:spTgt spid="41991"/>
                                        </p:tgtEl>
                                        <p:attrNameLst>
                                          <p:attrName>style.visibility</p:attrName>
                                        </p:attrNameLst>
                                      </p:cBhvr>
                                      <p:to>
                                        <p:strVal val="visible"/>
                                      </p:to>
                                    </p:set>
                                    <p:animEffect transition="in" filter="box(in)">
                                      <p:cBhvr>
                                        <p:cTn id="52" dur="500"/>
                                        <p:tgtEl>
                                          <p:spTgt spid="419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P spid="41987"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92EFF04C-7E74-3AFE-52FE-B42EE9BBF3F9}"/>
              </a:ext>
            </a:extLst>
          </p:cNvPr>
          <p:cNvSpPr>
            <a:spLocks noGrp="1" noChangeArrowheads="1"/>
          </p:cNvSpPr>
          <p:nvPr>
            <p:ph type="title"/>
          </p:nvPr>
        </p:nvSpPr>
        <p:spPr>
          <a:xfrm>
            <a:off x="2057400" y="304800"/>
            <a:ext cx="7696200" cy="914400"/>
          </a:xfrm>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Nurture Your Own Creativity</a:t>
            </a:r>
          </a:p>
        </p:txBody>
      </p:sp>
      <p:sp>
        <p:nvSpPr>
          <p:cNvPr id="44035" name="Rectangle 3">
            <a:extLst>
              <a:ext uri="{FF2B5EF4-FFF2-40B4-BE49-F238E27FC236}">
                <a16:creationId xmlns:a16="http://schemas.microsoft.com/office/drawing/2014/main" id="{C188DD72-C2F6-7FCF-DADE-FC1725A22E19}"/>
              </a:ext>
            </a:extLst>
          </p:cNvPr>
          <p:cNvSpPr>
            <a:spLocks noGrp="1" noChangeArrowheads="1"/>
          </p:cNvSpPr>
          <p:nvPr>
            <p:ph type="body" idx="1"/>
          </p:nvPr>
        </p:nvSpPr>
        <p:spPr>
          <a:xfrm>
            <a:off x="523875" y="1395413"/>
            <a:ext cx="9520238" cy="4419600"/>
          </a:xfrm>
        </p:spPr>
        <p:txBody>
          <a:bodyPr>
            <a:normAutofit fontScale="92500" lnSpcReduction="20000"/>
          </a:bodyPr>
          <a:lstStyle/>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Don’t accept other people’s blueprints.</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Be vigilant about what others can’t see.</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Differentiate the good from the bad.</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Take the plunge </a:t>
            </a:r>
            <a:r>
              <a:rPr lang="en-US" i="1" dirty="0">
                <a:latin typeface="Times New Roman" panose="02020603050405020304" pitchFamily="18" charset="0"/>
                <a:ea typeface="Arial Unicode MS" pitchFamily="34" charset="-128"/>
                <a:cs typeface="Times New Roman" panose="02020603050405020304" pitchFamily="18" charset="0"/>
              </a:rPr>
              <a:t>before</a:t>
            </a:r>
            <a:r>
              <a:rPr lang="en-US" dirty="0">
                <a:latin typeface="Times New Roman" panose="02020603050405020304" pitchFamily="18" charset="0"/>
                <a:ea typeface="Arial Unicode MS" pitchFamily="34" charset="-128"/>
                <a:cs typeface="Times New Roman" panose="02020603050405020304" pitchFamily="18" charset="0"/>
              </a:rPr>
              <a:t> you’re an expert.</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Concentrate on the big picture.</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Take sensible risks.</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Motivate yourself from inside.</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Shape environments that will support your creativity.</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Actively pursue your creative life.</a:t>
            </a:r>
          </a:p>
        </p:txBody>
      </p:sp>
      <p:pic>
        <p:nvPicPr>
          <p:cNvPr id="2" name="Picture 1">
            <a:extLst>
              <a:ext uri="{FF2B5EF4-FFF2-40B4-BE49-F238E27FC236}">
                <a16:creationId xmlns:a16="http://schemas.microsoft.com/office/drawing/2014/main" id="{2E793557-62C0-291A-BA79-82876649DDFF}"/>
              </a:ext>
            </a:extLst>
          </p:cNvPr>
          <p:cNvPicPr>
            <a:picLocks noChangeAspect="1"/>
          </p:cNvPicPr>
          <p:nvPr/>
        </p:nvPicPr>
        <p:blipFill>
          <a:blip r:embed="rId3"/>
          <a:stretch>
            <a:fillRect/>
          </a:stretch>
        </p:blipFill>
        <p:spPr>
          <a:xfrm>
            <a:off x="7153275" y="1395413"/>
            <a:ext cx="4743450" cy="3162300"/>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animEffect transition="in" filter="box(in)">
                                      <p:cBhvr>
                                        <p:cTn id="7" dur="500"/>
                                        <p:tgtEl>
                                          <p:spTgt spid="4403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44035">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499"/>
                                          </p:stCondLst>
                                        </p:cTn>
                                        <p:tgtEl>
                                          <p:spTgt spid="44035">
                                            <p:txEl>
                                              <p:pRg st="1" end="1"/>
                                            </p:txEl>
                                          </p:spTgt>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499"/>
                                          </p:stCondLst>
                                        </p:cTn>
                                        <p:tgtEl>
                                          <p:spTgt spid="44035">
                                            <p:txEl>
                                              <p:pRg st="2" end="2"/>
                                            </p:txEl>
                                          </p:spTgt>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499"/>
                                          </p:stCondLst>
                                        </p:cTn>
                                        <p:tgtEl>
                                          <p:spTgt spid="44035">
                                            <p:txEl>
                                              <p:pRg st="3" end="3"/>
                                            </p:txEl>
                                          </p:spTgt>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nodeType="clickEffect">
                                  <p:stCondLst>
                                    <p:cond delay="0"/>
                                  </p:stCondLst>
                                  <p:childTnLst>
                                    <p:set>
                                      <p:cBhvr>
                                        <p:cTn id="27" dur="1" fill="hold">
                                          <p:stCondLst>
                                            <p:cond delay="499"/>
                                          </p:stCondLst>
                                        </p:cTn>
                                        <p:tgtEl>
                                          <p:spTgt spid="44035">
                                            <p:txEl>
                                              <p:pRg st="4" end="4"/>
                                            </p:txEl>
                                          </p:spTgt>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nodeType="clickEffect">
                                  <p:stCondLst>
                                    <p:cond delay="0"/>
                                  </p:stCondLst>
                                  <p:childTnLst>
                                    <p:set>
                                      <p:cBhvr>
                                        <p:cTn id="31" dur="1" fill="hold">
                                          <p:stCondLst>
                                            <p:cond delay="499"/>
                                          </p:stCondLst>
                                        </p:cTn>
                                        <p:tgtEl>
                                          <p:spTgt spid="44035">
                                            <p:txEl>
                                              <p:pRg st="5" end="5"/>
                                            </p:txEl>
                                          </p:spTgt>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1" presetClass="entr" presetSubtype="0" fill="hold" nodeType="clickEffect">
                                  <p:stCondLst>
                                    <p:cond delay="0"/>
                                  </p:stCondLst>
                                  <p:childTnLst>
                                    <p:set>
                                      <p:cBhvr>
                                        <p:cTn id="35" dur="1" fill="hold">
                                          <p:stCondLst>
                                            <p:cond delay="499"/>
                                          </p:stCondLst>
                                        </p:cTn>
                                        <p:tgtEl>
                                          <p:spTgt spid="44035">
                                            <p:txEl>
                                              <p:pRg st="6" end="6"/>
                                            </p:txEl>
                                          </p:spTgt>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1" presetClass="entr" presetSubtype="0" fill="hold" nodeType="clickEffect">
                                  <p:stCondLst>
                                    <p:cond delay="0"/>
                                  </p:stCondLst>
                                  <p:childTnLst>
                                    <p:set>
                                      <p:cBhvr>
                                        <p:cTn id="39" dur="1" fill="hold">
                                          <p:stCondLst>
                                            <p:cond delay="499"/>
                                          </p:stCondLst>
                                        </p:cTn>
                                        <p:tgtEl>
                                          <p:spTgt spid="44035">
                                            <p:txEl>
                                              <p:pRg st="7" end="7"/>
                                            </p:txEl>
                                          </p:spTgt>
                                        </p:tgtEl>
                                        <p:attrNameLst>
                                          <p:attrName>style.visibility</p:attrName>
                                        </p:attrNameLst>
                                      </p:cBhvr>
                                      <p:to>
                                        <p:strVal val="visible"/>
                                      </p:to>
                                    </p:set>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nodeType="clickEffect">
                                  <p:stCondLst>
                                    <p:cond delay="0"/>
                                  </p:stCondLst>
                                  <p:childTnLst>
                                    <p:set>
                                      <p:cBhvr>
                                        <p:cTn id="43" dur="1" fill="hold">
                                          <p:stCondLst>
                                            <p:cond delay="499"/>
                                          </p:stCondLst>
                                        </p:cTn>
                                        <p:tgtEl>
                                          <p:spTgt spid="4403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autoUpdateAnimBg="0"/>
      <p:bldP spid="44035"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F734BC24-73A4-823F-D427-2C44F1C55A12}"/>
              </a:ext>
            </a:extLst>
          </p:cNvPr>
          <p:cNvSpPr>
            <a:spLocks noGrp="1" noChangeArrowheads="1"/>
          </p:cNvSpPr>
          <p:nvPr>
            <p:ph type="title"/>
          </p:nvPr>
        </p:nvSpPr>
        <p:spPr>
          <a:xfrm>
            <a:off x="2286000" y="533400"/>
            <a:ext cx="7467600" cy="762000"/>
          </a:xfrm>
        </p:spPr>
        <p:txBody>
          <a:bodyPr>
            <a:normAutofit fontScale="90000"/>
          </a:bodyPr>
          <a:lstStyle/>
          <a:p>
            <a:pPr algn="ct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Critical Thinking:</a:t>
            </a:r>
            <a:b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b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A Skill to Carry You Through Life</a:t>
            </a:r>
          </a:p>
        </p:txBody>
      </p:sp>
      <p:sp>
        <p:nvSpPr>
          <p:cNvPr id="46083" name="Rectangle 3">
            <a:extLst>
              <a:ext uri="{FF2B5EF4-FFF2-40B4-BE49-F238E27FC236}">
                <a16:creationId xmlns:a16="http://schemas.microsoft.com/office/drawing/2014/main" id="{6F27EC50-533C-CC30-BBFD-3D0F3588FCDC}"/>
              </a:ext>
            </a:extLst>
          </p:cNvPr>
          <p:cNvSpPr>
            <a:spLocks noGrp="1" noChangeArrowheads="1"/>
          </p:cNvSpPr>
          <p:nvPr>
            <p:ph type="body" idx="1"/>
          </p:nvPr>
        </p:nvSpPr>
        <p:spPr>
          <a:xfrm>
            <a:off x="345280" y="1535347"/>
            <a:ext cx="11501439" cy="4191000"/>
          </a:xfrm>
        </p:spPr>
        <p:txBody>
          <a:bodyPr>
            <a:noAutofit/>
          </a:bodyPr>
          <a:lstStyle/>
          <a:p>
            <a:pPr eaLnBrk="1" hangingPunct="1">
              <a:lnSpc>
                <a:spcPct val="150000"/>
              </a:lnSpc>
              <a:buFont typeface="Wingdings" panose="05000000000000000000" pitchFamily="2" charset="2"/>
              <a:buNone/>
              <a:defRPr/>
            </a:pPr>
            <a:r>
              <a:rPr lang="en-US" sz="2400" b="1" dirty="0">
                <a:solidFill>
                  <a:srgbClr val="FF0000"/>
                </a:solidFill>
                <a:latin typeface="Times New Roman" panose="02020603050405020304" pitchFamily="18" charset="0"/>
                <a:ea typeface="Arial Unicode MS" pitchFamily="34" charset="-128"/>
                <a:cs typeface="Times New Roman" panose="02020603050405020304" pitchFamily="18" charset="0"/>
              </a:rPr>
              <a:t>Professors and future employers value your ability to perform these critical thinking skills: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Manage and interpret information</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Examine exciting ideas and develop new ones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Pose logical and cogent arguments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Recognize reliable evidence</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Be proactive rather than reactive</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Think things through in depth.</a:t>
            </a:r>
          </a:p>
        </p:txBody>
      </p:sp>
      <p:pic>
        <p:nvPicPr>
          <p:cNvPr id="46084" name="Picture 4">
            <a:extLst>
              <a:ext uri="{FF2B5EF4-FFF2-40B4-BE49-F238E27FC236}">
                <a16:creationId xmlns:a16="http://schemas.microsoft.com/office/drawing/2014/main" id="{E7B21622-8D18-169D-1E1E-4D5663DFD8A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01188" y="4000500"/>
            <a:ext cx="2690812"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5" name="Rectangle 5">
            <a:extLst>
              <a:ext uri="{FF2B5EF4-FFF2-40B4-BE49-F238E27FC236}">
                <a16:creationId xmlns:a16="http://schemas.microsoft.com/office/drawing/2014/main" id="{E2EB7DC0-388A-3BBB-6C42-3B42DC8BEC69}"/>
              </a:ext>
            </a:extLst>
          </p:cNvPr>
          <p:cNvSpPr>
            <a:spLocks noChangeArrowheads="1"/>
          </p:cNvSpPr>
          <p:nvPr/>
        </p:nvSpPr>
        <p:spPr bwMode="auto">
          <a:xfrm>
            <a:off x="10377487" y="3261194"/>
            <a:ext cx="1143000" cy="739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400" dirty="0">
                <a:solidFill>
                  <a:srgbClr val="000000"/>
                </a:solidFill>
              </a:rPr>
              <a:t>Always</a:t>
            </a:r>
            <a:br>
              <a:rPr lang="en-US" altLang="en-US" sz="1400" dirty="0">
                <a:solidFill>
                  <a:srgbClr val="000000"/>
                </a:solidFill>
              </a:rPr>
            </a:br>
            <a:r>
              <a:rPr lang="en-US" altLang="en-US" sz="1400" dirty="0">
                <a:solidFill>
                  <a:srgbClr val="000000"/>
                </a:solidFill>
              </a:rPr>
              <a:t>be</a:t>
            </a:r>
            <a:br>
              <a:rPr lang="en-US" altLang="en-US" sz="1400" dirty="0">
                <a:solidFill>
                  <a:srgbClr val="000000"/>
                </a:solidFill>
              </a:rPr>
            </a:br>
            <a:r>
              <a:rPr lang="en-US" altLang="en-US" sz="1400" dirty="0">
                <a:solidFill>
                  <a:srgbClr val="000000"/>
                </a:solidFill>
              </a:rPr>
              <a:t>reasonable</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6082">
                                            <p:txEl>
                                              <p:pRg st="0" end="0"/>
                                            </p:txEl>
                                          </p:spTgt>
                                        </p:tgtEl>
                                        <p:attrNameLst>
                                          <p:attrName>style.visibility</p:attrName>
                                        </p:attrNameLst>
                                      </p:cBhvr>
                                      <p:to>
                                        <p:strVal val="visible"/>
                                      </p:to>
                                    </p:set>
                                    <p:animEffect transition="in" filter="box(in)">
                                      <p:cBhvr>
                                        <p:cTn id="7" dur="500"/>
                                        <p:tgtEl>
                                          <p:spTgt spid="4608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6083">
                                            <p:txEl>
                                              <p:pRg st="0" end="0"/>
                                            </p:txEl>
                                          </p:spTgt>
                                        </p:tgtEl>
                                        <p:attrNameLst>
                                          <p:attrName>style.visibility</p:attrName>
                                        </p:attrNameLst>
                                      </p:cBhvr>
                                      <p:to>
                                        <p:strVal val="visible"/>
                                      </p:to>
                                    </p:set>
                                    <p:animEffect transition="in" filter="box(in)">
                                      <p:cBhvr>
                                        <p:cTn id="12" dur="500"/>
                                        <p:tgtEl>
                                          <p:spTgt spid="4608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46083">
                                            <p:txEl>
                                              <p:pRg st="1" end="1"/>
                                            </p:txEl>
                                          </p:spTgt>
                                        </p:tgtEl>
                                        <p:attrNameLst>
                                          <p:attrName>style.visibility</p:attrName>
                                        </p:attrNameLst>
                                      </p:cBhvr>
                                      <p:to>
                                        <p:strVal val="visible"/>
                                      </p:to>
                                    </p:set>
                                    <p:animEffect transition="in" filter="box(in)">
                                      <p:cBhvr>
                                        <p:cTn id="17" dur="500"/>
                                        <p:tgtEl>
                                          <p:spTgt spid="4608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46083">
                                            <p:txEl>
                                              <p:pRg st="2" end="2"/>
                                            </p:txEl>
                                          </p:spTgt>
                                        </p:tgtEl>
                                        <p:attrNameLst>
                                          <p:attrName>style.visibility</p:attrName>
                                        </p:attrNameLst>
                                      </p:cBhvr>
                                      <p:to>
                                        <p:strVal val="visible"/>
                                      </p:to>
                                    </p:set>
                                    <p:animEffect transition="in" filter="box(in)">
                                      <p:cBhvr>
                                        <p:cTn id="22" dur="500"/>
                                        <p:tgtEl>
                                          <p:spTgt spid="46083">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46083">
                                            <p:txEl>
                                              <p:pRg st="3" end="3"/>
                                            </p:txEl>
                                          </p:spTgt>
                                        </p:tgtEl>
                                        <p:attrNameLst>
                                          <p:attrName>style.visibility</p:attrName>
                                        </p:attrNameLst>
                                      </p:cBhvr>
                                      <p:to>
                                        <p:strVal val="visible"/>
                                      </p:to>
                                    </p:set>
                                    <p:animEffect transition="in" filter="box(in)">
                                      <p:cBhvr>
                                        <p:cTn id="27" dur="500"/>
                                        <p:tgtEl>
                                          <p:spTgt spid="46083">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46083">
                                            <p:txEl>
                                              <p:pRg st="4" end="4"/>
                                            </p:txEl>
                                          </p:spTgt>
                                        </p:tgtEl>
                                        <p:attrNameLst>
                                          <p:attrName>style.visibility</p:attrName>
                                        </p:attrNameLst>
                                      </p:cBhvr>
                                      <p:to>
                                        <p:strVal val="visible"/>
                                      </p:to>
                                    </p:set>
                                    <p:animEffect transition="in" filter="box(in)">
                                      <p:cBhvr>
                                        <p:cTn id="32" dur="500"/>
                                        <p:tgtEl>
                                          <p:spTgt spid="46083">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nodeType="clickEffect">
                                  <p:stCondLst>
                                    <p:cond delay="0"/>
                                  </p:stCondLst>
                                  <p:childTnLst>
                                    <p:set>
                                      <p:cBhvr>
                                        <p:cTn id="36" dur="1" fill="hold">
                                          <p:stCondLst>
                                            <p:cond delay="0"/>
                                          </p:stCondLst>
                                        </p:cTn>
                                        <p:tgtEl>
                                          <p:spTgt spid="46083">
                                            <p:txEl>
                                              <p:pRg st="5" end="5"/>
                                            </p:txEl>
                                          </p:spTgt>
                                        </p:tgtEl>
                                        <p:attrNameLst>
                                          <p:attrName>style.visibility</p:attrName>
                                        </p:attrNameLst>
                                      </p:cBhvr>
                                      <p:to>
                                        <p:strVal val="visible"/>
                                      </p:to>
                                    </p:set>
                                    <p:animEffect transition="in" filter="box(in)">
                                      <p:cBhvr>
                                        <p:cTn id="37" dur="500"/>
                                        <p:tgtEl>
                                          <p:spTgt spid="46083">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nodeType="clickEffect">
                                  <p:stCondLst>
                                    <p:cond delay="0"/>
                                  </p:stCondLst>
                                  <p:childTnLst>
                                    <p:set>
                                      <p:cBhvr>
                                        <p:cTn id="41" dur="1" fill="hold">
                                          <p:stCondLst>
                                            <p:cond delay="0"/>
                                          </p:stCondLst>
                                        </p:cTn>
                                        <p:tgtEl>
                                          <p:spTgt spid="46083">
                                            <p:txEl>
                                              <p:pRg st="6" end="6"/>
                                            </p:txEl>
                                          </p:spTgt>
                                        </p:tgtEl>
                                        <p:attrNameLst>
                                          <p:attrName>style.visibility</p:attrName>
                                        </p:attrNameLst>
                                      </p:cBhvr>
                                      <p:to>
                                        <p:strVal val="visible"/>
                                      </p:to>
                                    </p:set>
                                    <p:animEffect transition="in" filter="box(in)">
                                      <p:cBhvr>
                                        <p:cTn id="42" dur="500"/>
                                        <p:tgtEl>
                                          <p:spTgt spid="46083">
                                            <p:txEl>
                                              <p:pRg st="6" end="6"/>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499"/>
                                          </p:stCondLst>
                                        </p:cTn>
                                        <p:tgtEl>
                                          <p:spTgt spid="46084"/>
                                        </p:tgtEl>
                                        <p:attrNameLst>
                                          <p:attrName>style.visibility</p:attrName>
                                        </p:attrNameLst>
                                      </p:cBhvr>
                                      <p:to>
                                        <p:strVal val="visible"/>
                                      </p:to>
                                    </p:set>
                                  </p:childTnLst>
                                </p:cTn>
                              </p:par>
                            </p:childTnLst>
                          </p:cTn>
                        </p:par>
                        <p:par>
                          <p:cTn id="47" fill="hold" nodeType="afterGroup">
                            <p:stCondLst>
                              <p:cond delay="500"/>
                            </p:stCondLst>
                            <p:childTnLst>
                              <p:par>
                                <p:cTn id="48" presetID="1" presetClass="entr" presetSubtype="0" fill="hold" nodeType="afterEffect">
                                  <p:stCondLst>
                                    <p:cond delay="0"/>
                                  </p:stCondLst>
                                  <p:childTnLst>
                                    <p:set>
                                      <p:cBhvr>
                                        <p:cTn id="49" dur="1" fill="hold">
                                          <p:stCondLst>
                                            <p:cond delay="499"/>
                                          </p:stCondLst>
                                        </p:cTn>
                                        <p:tgtEl>
                                          <p:spTgt spid="4608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build="p" autoUpdateAnimBg="0"/>
      <p:bldP spid="46083" grpId="0" build="p" autoUpdateAnimBg="0"/>
      <p:bldP spid="46085" grpId="0" build="p" autoUpdateAnimBg="0" advAuto="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52F8067F-8107-79A9-02D2-32A3642F7CB1}"/>
              </a:ext>
            </a:extLst>
          </p:cNvPr>
          <p:cNvSpPr>
            <a:spLocks noGrp="1" noChangeArrowheads="1"/>
          </p:cNvSpPr>
          <p:nvPr>
            <p:ph type="title"/>
          </p:nvPr>
        </p:nvSpPr>
        <p:spPr>
          <a:xfrm>
            <a:off x="1609725" y="601664"/>
            <a:ext cx="8763000" cy="898525"/>
          </a:xfrm>
        </p:spPr>
        <p:txBody>
          <a:bodyPr>
            <a:normAutofit/>
          </a:bodyPr>
          <a:lstStyle/>
          <a:p>
            <a:pP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Why College Encourages Critical Thinking</a:t>
            </a:r>
          </a:p>
        </p:txBody>
      </p:sp>
      <p:sp>
        <p:nvSpPr>
          <p:cNvPr id="48131" name="Rectangle 3">
            <a:extLst>
              <a:ext uri="{FF2B5EF4-FFF2-40B4-BE49-F238E27FC236}">
                <a16:creationId xmlns:a16="http://schemas.microsoft.com/office/drawing/2014/main" id="{F0D04194-1F34-8986-C69C-E093CFEF6FDF}"/>
              </a:ext>
            </a:extLst>
          </p:cNvPr>
          <p:cNvSpPr>
            <a:spLocks noGrp="1" noChangeArrowheads="1"/>
          </p:cNvSpPr>
          <p:nvPr>
            <p:ph type="body" idx="1"/>
          </p:nvPr>
        </p:nvSpPr>
        <p:spPr>
          <a:xfrm>
            <a:off x="404813" y="1771650"/>
            <a:ext cx="8007350" cy="4648200"/>
          </a:xfrm>
        </p:spPr>
        <p:txBody>
          <a:bodyPr/>
          <a:lstStyle/>
          <a:p>
            <a:pPr eaLnBrk="1" hangingPunct="1">
              <a:lnSpc>
                <a:spcPct val="90000"/>
              </a:lnSpc>
              <a:buFont typeface="Wingdings" panose="05000000000000000000" pitchFamily="2" charset="2"/>
              <a:buNone/>
              <a:defRPr/>
            </a:pPr>
            <a:r>
              <a:rPr lang="en-US" b="1" i="1" dirty="0">
                <a:solidFill>
                  <a:srgbClr val="FF3300"/>
                </a:solidFill>
                <a:latin typeface="Times New Roman" panose="02020603050405020304" pitchFamily="18" charset="0"/>
                <a:ea typeface="Arial Unicode MS" pitchFamily="34" charset="-128"/>
                <a:cs typeface="Times New Roman" panose="02020603050405020304" pitchFamily="18" charset="0"/>
              </a:rPr>
              <a:t>Remember:</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Thinkers are generally “movers and shakers.”</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Sometimes how you solve a problem is as important as the solution</a:t>
            </a:r>
            <a:r>
              <a:rPr lang="en-US" sz="2400" i="1" dirty="0">
                <a:latin typeface="Times New Roman" panose="02020603050405020304" pitchFamily="18" charset="0"/>
                <a:ea typeface="Arial Unicode MS" pitchFamily="34" charset="-128"/>
                <a:cs typeface="Times New Roman" panose="02020603050405020304" pitchFamily="18" charset="0"/>
              </a:rPr>
              <a:t>.</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Open ended questions of “Why?”, “How?” or “What If?” have no simple, clear-cut answers. </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There are many valid points of view!</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The greatest gift a college can give you is an open mind.</a:t>
            </a:r>
          </a:p>
        </p:txBody>
      </p:sp>
      <p:pic>
        <p:nvPicPr>
          <p:cNvPr id="2" name="Picture 1">
            <a:extLst>
              <a:ext uri="{FF2B5EF4-FFF2-40B4-BE49-F238E27FC236}">
                <a16:creationId xmlns:a16="http://schemas.microsoft.com/office/drawing/2014/main" id="{6D113CB1-F821-F349-97D6-83756D0C954D}"/>
              </a:ext>
            </a:extLst>
          </p:cNvPr>
          <p:cNvPicPr>
            <a:picLocks noChangeAspect="1"/>
          </p:cNvPicPr>
          <p:nvPr/>
        </p:nvPicPr>
        <p:blipFill>
          <a:blip r:embed="rId3"/>
          <a:stretch>
            <a:fillRect/>
          </a:stretch>
        </p:blipFill>
        <p:spPr>
          <a:xfrm>
            <a:off x="8349666" y="3243263"/>
            <a:ext cx="3437521" cy="3176587"/>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8130">
                                            <p:txEl>
                                              <p:pRg st="0" end="0"/>
                                            </p:txEl>
                                          </p:spTgt>
                                        </p:tgtEl>
                                        <p:attrNameLst>
                                          <p:attrName>style.visibility</p:attrName>
                                        </p:attrNameLst>
                                      </p:cBhvr>
                                      <p:to>
                                        <p:strVal val="visible"/>
                                      </p:to>
                                    </p:set>
                                    <p:animEffect transition="in" filter="checkerboard(across)">
                                      <p:cBhvr>
                                        <p:cTn id="7" dur="500"/>
                                        <p:tgtEl>
                                          <p:spTgt spid="4813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48131">
                                            <p:txEl>
                                              <p:pRg st="0" end="0"/>
                                            </p:txEl>
                                          </p:spTgt>
                                        </p:tgtEl>
                                        <p:attrNameLst>
                                          <p:attrName>style.visibility</p:attrName>
                                        </p:attrNameLst>
                                      </p:cBhvr>
                                      <p:to>
                                        <p:strVal val="visible"/>
                                      </p:to>
                                    </p:set>
                                    <p:animEffect transition="in" filter="checkerboard(across)">
                                      <p:cBhvr>
                                        <p:cTn id="12" dur="500"/>
                                        <p:tgtEl>
                                          <p:spTgt spid="4813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48131">
                                            <p:txEl>
                                              <p:pRg st="1" end="1"/>
                                            </p:txEl>
                                          </p:spTgt>
                                        </p:tgtEl>
                                        <p:attrNameLst>
                                          <p:attrName>style.visibility</p:attrName>
                                        </p:attrNameLst>
                                      </p:cBhvr>
                                      <p:to>
                                        <p:strVal val="visible"/>
                                      </p:to>
                                    </p:set>
                                    <p:animEffect transition="in" filter="checkerboard(across)">
                                      <p:cBhvr>
                                        <p:cTn id="17" dur="500"/>
                                        <p:tgtEl>
                                          <p:spTgt spid="4813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48131">
                                            <p:txEl>
                                              <p:pRg st="2" end="2"/>
                                            </p:txEl>
                                          </p:spTgt>
                                        </p:tgtEl>
                                        <p:attrNameLst>
                                          <p:attrName>style.visibility</p:attrName>
                                        </p:attrNameLst>
                                      </p:cBhvr>
                                      <p:to>
                                        <p:strVal val="visible"/>
                                      </p:to>
                                    </p:set>
                                    <p:animEffect transition="in" filter="checkerboard(across)">
                                      <p:cBhvr>
                                        <p:cTn id="22" dur="500"/>
                                        <p:tgtEl>
                                          <p:spTgt spid="4813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48131">
                                            <p:txEl>
                                              <p:pRg st="3" end="3"/>
                                            </p:txEl>
                                          </p:spTgt>
                                        </p:tgtEl>
                                        <p:attrNameLst>
                                          <p:attrName>style.visibility</p:attrName>
                                        </p:attrNameLst>
                                      </p:cBhvr>
                                      <p:to>
                                        <p:strVal val="visible"/>
                                      </p:to>
                                    </p:set>
                                    <p:animEffect transition="in" filter="checkerboard(across)">
                                      <p:cBhvr>
                                        <p:cTn id="27" dur="500"/>
                                        <p:tgtEl>
                                          <p:spTgt spid="48131">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48131">
                                            <p:txEl>
                                              <p:pRg st="4" end="4"/>
                                            </p:txEl>
                                          </p:spTgt>
                                        </p:tgtEl>
                                        <p:attrNameLst>
                                          <p:attrName>style.visibility</p:attrName>
                                        </p:attrNameLst>
                                      </p:cBhvr>
                                      <p:to>
                                        <p:strVal val="visible"/>
                                      </p:to>
                                    </p:set>
                                    <p:animEffect transition="in" filter="checkerboard(across)">
                                      <p:cBhvr>
                                        <p:cTn id="32" dur="500"/>
                                        <p:tgtEl>
                                          <p:spTgt spid="48131">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nodeType="clickEffect">
                                  <p:stCondLst>
                                    <p:cond delay="0"/>
                                  </p:stCondLst>
                                  <p:childTnLst>
                                    <p:set>
                                      <p:cBhvr>
                                        <p:cTn id="36" dur="1" fill="hold">
                                          <p:stCondLst>
                                            <p:cond delay="0"/>
                                          </p:stCondLst>
                                        </p:cTn>
                                        <p:tgtEl>
                                          <p:spTgt spid="48131">
                                            <p:txEl>
                                              <p:pRg st="5" end="5"/>
                                            </p:txEl>
                                          </p:spTgt>
                                        </p:tgtEl>
                                        <p:attrNameLst>
                                          <p:attrName>style.visibility</p:attrName>
                                        </p:attrNameLst>
                                      </p:cBhvr>
                                      <p:to>
                                        <p:strVal val="visible"/>
                                      </p:to>
                                    </p:set>
                                    <p:animEffect transition="in" filter="checkerboard(across)">
                                      <p:cBhvr>
                                        <p:cTn id="37" dur="500"/>
                                        <p:tgtEl>
                                          <p:spTgt spid="481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build="p" autoUpdateAnimBg="0"/>
      <p:bldP spid="48131"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Billede 26" descr="dreamstime_Handsoverlapping.jpg">
            <a:extLst>
              <a:ext uri="{FF2B5EF4-FFF2-40B4-BE49-F238E27FC236}">
                <a16:creationId xmlns:a16="http://schemas.microsoft.com/office/drawing/2014/main" id="{67E50002-10B1-A5EA-21FE-7CA67100C1F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98600" y="1"/>
            <a:ext cx="9169400" cy="689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ktangel 27">
            <a:extLst>
              <a:ext uri="{FF2B5EF4-FFF2-40B4-BE49-F238E27FC236}">
                <a16:creationId xmlns:a16="http://schemas.microsoft.com/office/drawing/2014/main" id="{91A1D34B-D014-EFB7-C14B-3797DA5B1576}"/>
              </a:ext>
            </a:extLst>
          </p:cNvPr>
          <p:cNvSpPr/>
          <p:nvPr/>
        </p:nvSpPr>
        <p:spPr>
          <a:xfrm>
            <a:off x="1492250" y="2492375"/>
            <a:ext cx="7240588" cy="2616200"/>
          </a:xfrm>
          <a:prstGeom prst="rect">
            <a:avLst/>
          </a:prstGeom>
          <a:gradFill flip="none" rotWithShape="1">
            <a:gsLst>
              <a:gs pos="31000">
                <a:schemeClr val="accent1">
                  <a:tint val="100000"/>
                  <a:shade val="100000"/>
                  <a:satMod val="130000"/>
                  <a:alpha val="44000"/>
                </a:schemeClr>
              </a:gs>
              <a:gs pos="96000">
                <a:schemeClr val="accent1">
                  <a:tint val="50000"/>
                  <a:shade val="100000"/>
                  <a:satMod val="350000"/>
                </a:schemeClr>
              </a:gs>
            </a:gsLst>
            <a:lin ang="10800000" scaled="1"/>
            <a:tileRect/>
          </a:gra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latin typeface="Arial" pitchFamily="34" charset="0"/>
            </a:endParaRPr>
          </a:p>
        </p:txBody>
      </p:sp>
      <p:sp>
        <p:nvSpPr>
          <p:cNvPr id="21508" name="Rectangle 4">
            <a:extLst>
              <a:ext uri="{FF2B5EF4-FFF2-40B4-BE49-F238E27FC236}">
                <a16:creationId xmlns:a16="http://schemas.microsoft.com/office/drawing/2014/main" id="{384E93C0-B8D9-FF27-7A45-F42893E82795}"/>
              </a:ext>
            </a:extLst>
          </p:cNvPr>
          <p:cNvSpPr>
            <a:spLocks noChangeArrowheads="1"/>
          </p:cNvSpPr>
          <p:nvPr/>
        </p:nvSpPr>
        <p:spPr bwMode="gray">
          <a:xfrm>
            <a:off x="1738313" y="3417094"/>
            <a:ext cx="8291512" cy="766762"/>
          </a:xfrm>
          <a:prstGeom prst="rect">
            <a:avLst/>
          </a:prstGeom>
          <a:noFill/>
          <a:ln w="9525">
            <a:noFill/>
            <a:miter lim="800000"/>
            <a:headEnd/>
            <a:tailEnd/>
          </a:ln>
        </p:spPr>
        <p:txBody>
          <a:bodyPr lIns="0" tIns="0" rIns="0" bIns="0" anchor="ctr"/>
          <a:lstStyle/>
          <a:p>
            <a:pPr algn="ctr" defTabSz="801688">
              <a:defRPr/>
            </a:pPr>
            <a:r>
              <a:rPr lang="en-US" sz="4800" b="1" i="1"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rPr>
              <a:t>Solving Problems</a:t>
            </a:r>
            <a:endParaRPr lang="en-US" sz="4000" b="1"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endParaRPr>
          </a:p>
        </p:txBody>
      </p:sp>
      <p:sp>
        <p:nvSpPr>
          <p:cNvPr id="14342" name="Rectangle 4">
            <a:extLst>
              <a:ext uri="{FF2B5EF4-FFF2-40B4-BE49-F238E27FC236}">
                <a16:creationId xmlns:a16="http://schemas.microsoft.com/office/drawing/2014/main" id="{3DB04C34-FF2C-F466-57C7-DE0688E5FA66}"/>
              </a:ext>
            </a:extLst>
          </p:cNvPr>
          <p:cNvSpPr>
            <a:spLocks noChangeArrowheads="1"/>
          </p:cNvSpPr>
          <p:nvPr/>
        </p:nvSpPr>
        <p:spPr bwMode="gray">
          <a:xfrm>
            <a:off x="3879851" y="4683126"/>
            <a:ext cx="4606925" cy="76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801688"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defTabSz="801688"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defTabSz="801688"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defTabSz="801688"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defTabSz="801688"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r" eaLnBrk="1" hangingPunct="1"/>
            <a:endParaRPr lang="en-US" altLang="en-US" sz="4000">
              <a:solidFill>
                <a:srgbClr val="171717"/>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16EE635-7F28-11A3-CC0E-6547E050122E}"/>
              </a:ext>
            </a:extLst>
          </p:cNvPr>
          <p:cNvSpPr>
            <a:spLocks noGrp="1"/>
          </p:cNvSpPr>
          <p:nvPr>
            <p:ph idx="1"/>
          </p:nvPr>
        </p:nvSpPr>
        <p:spPr>
          <a:xfrm>
            <a:off x="395288" y="2157412"/>
            <a:ext cx="8350250" cy="4025900"/>
          </a:xfrm>
        </p:spPr>
        <p:txBody>
          <a:bodyPr>
            <a:normAutofit fontScale="92500" lnSpcReduction="10000"/>
          </a:bodyPr>
          <a:lstStyle/>
          <a:p>
            <a:pPr>
              <a:lnSpc>
                <a:spcPct val="150000"/>
              </a:lnSpc>
              <a:buFont typeface="Arial" charset="0"/>
              <a:buNone/>
              <a:defRPr/>
            </a:pPr>
            <a:r>
              <a:rPr lang="en-US" sz="3000" b="1" i="1" dirty="0">
                <a:latin typeface="Times New Roman" panose="02020603050405020304" pitchFamily="18" charset="0"/>
                <a:cs typeface="Times New Roman" panose="02020603050405020304" pitchFamily="18" charset="0"/>
              </a:rPr>
              <a:t>1. Draw a diagram.</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“A picture is worth a thousand words.”</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Are you a visual learner?</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Turn an abstract problem into a concrete problem by making a sketch.</a:t>
            </a:r>
          </a:p>
          <a:p>
            <a:pPr>
              <a:lnSpc>
                <a:spcPct val="150000"/>
              </a:lnSpc>
              <a:buFont typeface="Arial"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Determine the order of the houses.</a:t>
            </a:r>
          </a:p>
        </p:txBody>
      </p:sp>
      <p:sp>
        <p:nvSpPr>
          <p:cNvPr id="3" name="Text Placeholder 2">
            <a:extLst>
              <a:ext uri="{FF2B5EF4-FFF2-40B4-BE49-F238E27FC236}">
                <a16:creationId xmlns:a16="http://schemas.microsoft.com/office/drawing/2014/main" id="{B81D67E9-1C8A-EB79-3E66-8F00D58D7BB5}"/>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34DD98-6E0D-1ACB-353B-F25ECBFDB1C8}"/>
              </a:ext>
            </a:extLst>
          </p:cNvPr>
          <p:cNvSpPr>
            <a:spLocks noGrp="1"/>
          </p:cNvSpPr>
          <p:nvPr>
            <p:ph idx="1"/>
          </p:nvPr>
        </p:nvSpPr>
        <p:spPr>
          <a:xfrm>
            <a:off x="423862" y="2343152"/>
            <a:ext cx="8370888" cy="4224337"/>
          </a:xfrm>
        </p:spPr>
        <p:txBody>
          <a:bodyPr>
            <a:normAutofit lnSpcReduction="10000"/>
          </a:bodyPr>
          <a:lstStyle/>
          <a:p>
            <a:pPr>
              <a:lnSpc>
                <a:spcPct val="150000"/>
              </a:lnSpc>
              <a:buFont typeface="Arial" charset="0"/>
              <a:buNone/>
              <a:defRPr/>
            </a:pPr>
            <a:r>
              <a:rPr lang="en-US" b="1" i="1" dirty="0">
                <a:latin typeface="Times New Roman" panose="02020603050405020304" pitchFamily="18" charset="0"/>
                <a:cs typeface="Times New Roman" panose="02020603050405020304" pitchFamily="18" charset="0"/>
              </a:rPr>
              <a:t>2. Make a list.</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A systematic listing of options/choices can make the answer clearer.</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Use a methodical approach to cover all options/choices.</a:t>
            </a:r>
          </a:p>
          <a:p>
            <a:pPr>
              <a:lnSpc>
                <a:spcPct val="150000"/>
              </a:lnSpc>
              <a:buFont typeface="Arial"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How many possible tile arrangements are there?</a:t>
            </a:r>
          </a:p>
        </p:txBody>
      </p:sp>
      <p:sp>
        <p:nvSpPr>
          <p:cNvPr id="3" name="Text Placeholder 2">
            <a:extLst>
              <a:ext uri="{FF2B5EF4-FFF2-40B4-BE49-F238E27FC236}">
                <a16:creationId xmlns:a16="http://schemas.microsoft.com/office/drawing/2014/main" id="{43469315-AE8D-647C-FB88-70E67E78746E}"/>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0A4593A-F284-E306-4BD2-D32970D301FF}"/>
              </a:ext>
            </a:extLst>
          </p:cNvPr>
          <p:cNvSpPr>
            <a:spLocks noGrp="1"/>
          </p:cNvSpPr>
          <p:nvPr>
            <p:ph idx="1"/>
          </p:nvPr>
        </p:nvSpPr>
        <p:spPr>
          <a:xfrm>
            <a:off x="309562" y="2559051"/>
            <a:ext cx="8370888" cy="4224337"/>
          </a:xfrm>
        </p:spPr>
        <p:txBody>
          <a:bodyPr/>
          <a:lstStyle/>
          <a:p>
            <a:pPr>
              <a:lnSpc>
                <a:spcPct val="100000"/>
              </a:lnSpc>
              <a:buFont typeface="Arial" charset="0"/>
              <a:buNone/>
              <a:defRPr/>
            </a:pPr>
            <a:r>
              <a:rPr lang="en-US" b="1" i="1" dirty="0">
                <a:latin typeface="Times New Roman" panose="02020603050405020304" pitchFamily="18" charset="0"/>
                <a:cs typeface="Times New Roman" panose="02020603050405020304" pitchFamily="18" charset="0"/>
              </a:rPr>
              <a:t>3. Trial and error</a:t>
            </a:r>
          </a:p>
          <a:p>
            <a:pPr>
              <a:lnSpc>
                <a:spcPct val="100000"/>
              </a:lnSpc>
              <a:buFont typeface="Arial" charset="0"/>
              <a:buChar char="•"/>
              <a:defRPr/>
            </a:pPr>
            <a:r>
              <a:rPr lang="en-US" dirty="0">
                <a:latin typeface="Times New Roman" panose="02020603050405020304" pitchFamily="18" charset="0"/>
                <a:cs typeface="Times New Roman" panose="02020603050405020304" pitchFamily="18" charset="0"/>
              </a:rPr>
              <a:t>Sometimes known as “guess and check.”</a:t>
            </a:r>
          </a:p>
          <a:p>
            <a:pPr>
              <a:lnSpc>
                <a:spcPct val="100000"/>
              </a:lnSpc>
              <a:buFont typeface="Arial" charset="0"/>
              <a:buChar char="•"/>
              <a:defRPr/>
            </a:pPr>
            <a:r>
              <a:rPr lang="en-US" dirty="0">
                <a:latin typeface="Times New Roman" panose="02020603050405020304" pitchFamily="18" charset="0"/>
                <a:cs typeface="Times New Roman" panose="02020603050405020304" pitchFamily="18" charset="0"/>
              </a:rPr>
              <a:t>Good if the cost of a wrong guess is minimal.</a:t>
            </a:r>
          </a:p>
          <a:p>
            <a:pPr>
              <a:lnSpc>
                <a:spcPct val="100000"/>
              </a:lnSpc>
              <a:buFont typeface="Arial" charset="0"/>
              <a:buChar char="•"/>
              <a:defRPr/>
            </a:pPr>
            <a:r>
              <a:rPr lang="en-US" dirty="0">
                <a:latin typeface="Times New Roman" panose="02020603050405020304" pitchFamily="18" charset="0"/>
                <a:cs typeface="Times New Roman" panose="02020603050405020304" pitchFamily="18" charset="0"/>
              </a:rPr>
              <a:t>Good if the number of possible answers is not too large.</a:t>
            </a:r>
          </a:p>
          <a:p>
            <a:pPr>
              <a:lnSpc>
                <a:spcPct val="100000"/>
              </a:lnSpc>
              <a:buFont typeface="Arial"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The product of five consecutive integers is greater than one million. What are the smallest values that do this?</a:t>
            </a:r>
          </a:p>
          <a:p>
            <a:pPr>
              <a:lnSpc>
                <a:spcPct val="100000"/>
              </a:lnSpc>
              <a:buFont typeface="Arial" charset="0"/>
              <a:buChar char="•"/>
              <a:defRPr/>
            </a:pPr>
            <a:endParaRPr lang="en-US"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D0769EDE-048E-EB0D-8026-7625D552D7E8}"/>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8598620-80BA-6901-DF8D-58C4740F441D}"/>
              </a:ext>
            </a:extLst>
          </p:cNvPr>
          <p:cNvSpPr>
            <a:spLocks noGrp="1"/>
          </p:cNvSpPr>
          <p:nvPr>
            <p:ph idx="1"/>
          </p:nvPr>
        </p:nvSpPr>
        <p:spPr>
          <a:xfrm>
            <a:off x="457199" y="2100264"/>
            <a:ext cx="11287125" cy="4224337"/>
          </a:xfrm>
        </p:spPr>
        <p:txBody>
          <a:bodyPr/>
          <a:lstStyle/>
          <a:p>
            <a:pPr>
              <a:lnSpc>
                <a:spcPct val="150000"/>
              </a:lnSpc>
              <a:buFont typeface="Arial" charset="0"/>
              <a:buNone/>
              <a:defRPr/>
            </a:pPr>
            <a:r>
              <a:rPr lang="en-US" b="1" i="1" dirty="0">
                <a:latin typeface="Times New Roman" panose="02020603050405020304" pitchFamily="18" charset="0"/>
                <a:cs typeface="Times New Roman" panose="02020603050405020304" pitchFamily="18" charset="0"/>
              </a:rPr>
              <a:t>4. Divide and conquer.</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Break big problems into several smaller problems that are more easily solved.</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Example: How many tiles should be ordered for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a countertop with complex geometry?</a:t>
            </a:r>
          </a:p>
        </p:txBody>
      </p:sp>
      <p:sp>
        <p:nvSpPr>
          <p:cNvPr id="3" name="Text Placeholder 2">
            <a:extLst>
              <a:ext uri="{FF2B5EF4-FFF2-40B4-BE49-F238E27FC236}">
                <a16:creationId xmlns:a16="http://schemas.microsoft.com/office/drawing/2014/main" id="{8A25DE94-261F-8913-E3A6-E27BCA1E8A01}"/>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pic>
        <p:nvPicPr>
          <p:cNvPr id="18436" name="Picture 3" descr="counter-top.gif">
            <a:extLst>
              <a:ext uri="{FF2B5EF4-FFF2-40B4-BE49-F238E27FC236}">
                <a16:creationId xmlns:a16="http://schemas.microsoft.com/office/drawing/2014/main" id="{8214C319-6323-7370-5B2C-E5364AAA6A2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09077" y="4212432"/>
            <a:ext cx="2911475"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0F27804-9181-A6AF-0849-20C8BB95B25E}"/>
              </a:ext>
            </a:extLst>
          </p:cNvPr>
          <p:cNvSpPr>
            <a:spLocks noGrp="1"/>
          </p:cNvSpPr>
          <p:nvPr>
            <p:ph idx="1"/>
          </p:nvPr>
        </p:nvSpPr>
        <p:spPr>
          <a:xfrm>
            <a:off x="428625" y="2100264"/>
            <a:ext cx="11558588" cy="4224337"/>
          </a:xfrm>
        </p:spPr>
        <p:txBody>
          <a:bodyPr>
            <a:normAutofit fontScale="92500" lnSpcReduction="20000"/>
          </a:bodyPr>
          <a:lstStyle/>
          <a:p>
            <a:pPr>
              <a:lnSpc>
                <a:spcPct val="150000"/>
              </a:lnSpc>
              <a:buFont typeface="Arial" charset="0"/>
              <a:buNone/>
              <a:defRPr/>
            </a:pPr>
            <a:r>
              <a:rPr lang="en-US" sz="3000" b="1" i="1" dirty="0">
                <a:latin typeface="Times New Roman" panose="02020603050405020304" pitchFamily="18" charset="0"/>
                <a:cs typeface="Times New Roman" panose="02020603050405020304" pitchFamily="18" charset="0"/>
              </a:rPr>
              <a:t>5. Look for a pattern.</a:t>
            </a:r>
          </a:p>
          <a:p>
            <a:pPr>
              <a:lnSpc>
                <a:spcPct val="150000"/>
              </a:lnSpc>
              <a:buFont typeface="Arial" charset="0"/>
              <a:buChar char="•"/>
              <a:defRPr/>
            </a:pPr>
            <a:r>
              <a:rPr lang="en-US" sz="3000" dirty="0">
                <a:latin typeface="Times New Roman" panose="02020603050405020304" pitchFamily="18" charset="0"/>
                <a:cs typeface="Times New Roman" panose="02020603050405020304" pitchFamily="18" charset="0"/>
              </a:rPr>
              <a:t>Often other approaches yield a </a:t>
            </a:r>
            <a:r>
              <a:rPr lang="en-US" sz="3000" b="1" i="1" dirty="0">
                <a:latin typeface="Times New Roman" panose="02020603050405020304" pitchFamily="18" charset="0"/>
                <a:cs typeface="Times New Roman" panose="02020603050405020304" pitchFamily="18" charset="0"/>
              </a:rPr>
              <a:t>pattern </a:t>
            </a:r>
            <a:r>
              <a:rPr lang="en-US" sz="3000" dirty="0">
                <a:latin typeface="Times New Roman" panose="02020603050405020304" pitchFamily="18" charset="0"/>
                <a:cs typeface="Times New Roman" panose="02020603050405020304" pitchFamily="18" charset="0"/>
              </a:rPr>
              <a:t>that suggests a possible solution. Test the solution.</a:t>
            </a:r>
          </a:p>
          <a:p>
            <a:pPr>
              <a:lnSpc>
                <a:spcPct val="150000"/>
              </a:lnSpc>
              <a:buFont typeface="Arial" charset="0"/>
              <a:buChar char="•"/>
              <a:defRPr/>
            </a:pPr>
            <a:r>
              <a:rPr lang="en-US" sz="3000" b="1" dirty="0">
                <a:latin typeface="Times New Roman" panose="02020603050405020304" pitchFamily="18" charset="0"/>
                <a:cs typeface="Times New Roman" panose="02020603050405020304" pitchFamily="18" charset="0"/>
              </a:rPr>
              <a:t>Example: </a:t>
            </a:r>
            <a:r>
              <a:rPr lang="en-US" sz="3000" dirty="0">
                <a:latin typeface="Times New Roman" panose="02020603050405020304" pitchFamily="18" charset="0"/>
                <a:cs typeface="Times New Roman" panose="02020603050405020304" pitchFamily="18" charset="0"/>
              </a:rPr>
              <a:t>1000 students have 1000 lockers. Starting at locker 0001, Student #1 opens every locker. Student #2 closes every other locker. Student #3 changes every 3</a:t>
            </a:r>
            <a:r>
              <a:rPr lang="en-US" sz="3000" baseline="30000" dirty="0">
                <a:latin typeface="Times New Roman" panose="02020603050405020304" pitchFamily="18" charset="0"/>
                <a:cs typeface="Times New Roman" panose="02020603050405020304" pitchFamily="18" charset="0"/>
              </a:rPr>
              <a:t>rd</a:t>
            </a:r>
            <a:r>
              <a:rPr lang="en-US" sz="3000" dirty="0">
                <a:latin typeface="Times New Roman" panose="02020603050405020304" pitchFamily="18" charset="0"/>
                <a:cs typeface="Times New Roman" panose="02020603050405020304" pitchFamily="18" charset="0"/>
              </a:rPr>
              <a:t> locker. Student #4 changes every 4</a:t>
            </a:r>
            <a:r>
              <a:rPr lang="en-US" sz="3000" baseline="30000" dirty="0">
                <a:latin typeface="Times New Roman" panose="02020603050405020304" pitchFamily="18" charset="0"/>
                <a:cs typeface="Times New Roman" panose="02020603050405020304" pitchFamily="18" charset="0"/>
              </a:rPr>
              <a:t>th</a:t>
            </a:r>
            <a:r>
              <a:rPr lang="en-US" sz="3000" dirty="0">
                <a:latin typeface="Times New Roman" panose="02020603050405020304" pitchFamily="18" charset="0"/>
                <a:cs typeface="Times New Roman" panose="02020603050405020304" pitchFamily="18" charset="0"/>
              </a:rPr>
              <a:t> locker. And so on, through Student #1000. What lockers will be left open?</a:t>
            </a:r>
          </a:p>
        </p:txBody>
      </p:sp>
      <p:sp>
        <p:nvSpPr>
          <p:cNvPr id="3" name="Text Placeholder 2">
            <a:extLst>
              <a:ext uri="{FF2B5EF4-FFF2-40B4-BE49-F238E27FC236}">
                <a16:creationId xmlns:a16="http://schemas.microsoft.com/office/drawing/2014/main" id="{48739B2F-130F-E197-8863-84384DD0338C}"/>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2CE645C-423E-3D6B-EF83-250E331B7D04}"/>
              </a:ext>
            </a:extLst>
          </p:cNvPr>
          <p:cNvSpPr>
            <a:spLocks noGrp="1"/>
          </p:cNvSpPr>
          <p:nvPr>
            <p:ph idx="1"/>
          </p:nvPr>
        </p:nvSpPr>
        <p:spPr>
          <a:xfrm>
            <a:off x="285750" y="2100264"/>
            <a:ext cx="11906249" cy="4224337"/>
          </a:xfrm>
        </p:spPr>
        <p:txBody>
          <a:bodyPr>
            <a:normAutofit fontScale="92500" lnSpcReduction="20000"/>
          </a:bodyPr>
          <a:lstStyle/>
          <a:p>
            <a:pPr>
              <a:lnSpc>
                <a:spcPct val="150000"/>
              </a:lnSpc>
              <a:buFont typeface="Arial" charset="0"/>
              <a:buNone/>
              <a:defRPr/>
            </a:pPr>
            <a:r>
              <a:rPr lang="en-US" b="1" i="1" dirty="0">
                <a:latin typeface="Times New Roman" panose="02020603050405020304" pitchFamily="18" charset="0"/>
                <a:cs typeface="Times New Roman" panose="02020603050405020304" pitchFamily="18" charset="0"/>
              </a:rPr>
              <a:t>6. Working backward </a:t>
            </a:r>
            <a:r>
              <a:rPr lang="en-US" b="1" dirty="0">
                <a:latin typeface="Times New Roman" panose="02020603050405020304" pitchFamily="18" charset="0"/>
                <a:cs typeface="Times New Roman" panose="02020603050405020304" pitchFamily="18" charset="0"/>
              </a:rPr>
              <a:t>might be useful when...</a:t>
            </a:r>
          </a:p>
          <a:p>
            <a:pPr>
              <a:lnSpc>
                <a:spcPct val="150000"/>
              </a:lnSpc>
              <a:buFont typeface="Arial" charset="0"/>
              <a:buChar char="•"/>
              <a:defRPr/>
            </a:pPr>
            <a:r>
              <a:rPr lang="en-US" sz="2600" dirty="0">
                <a:latin typeface="Times New Roman" panose="02020603050405020304" pitchFamily="18" charset="0"/>
                <a:cs typeface="Times New Roman" panose="02020603050405020304" pitchFamily="18" charset="0"/>
              </a:rPr>
              <a:t>The result is clear, but the initial conditions are not.</a:t>
            </a:r>
          </a:p>
          <a:p>
            <a:pPr>
              <a:lnSpc>
                <a:spcPct val="150000"/>
              </a:lnSpc>
              <a:buFont typeface="Arial" charset="0"/>
              <a:buChar char="•"/>
              <a:defRPr/>
            </a:pPr>
            <a:r>
              <a:rPr lang="en-US" sz="2600" spc="-20" dirty="0">
                <a:latin typeface="Times New Roman" panose="02020603050405020304" pitchFamily="18" charset="0"/>
                <a:cs typeface="Times New Roman" panose="02020603050405020304" pitchFamily="18" charset="0"/>
              </a:rPr>
              <a:t>The beginning situation is complicated, but the end is simple.</a:t>
            </a:r>
          </a:p>
          <a:p>
            <a:pPr>
              <a:lnSpc>
                <a:spcPct val="150000"/>
              </a:lnSpc>
              <a:buFont typeface="Arial" charset="0"/>
              <a:buChar char="•"/>
              <a:defRPr/>
            </a:pPr>
            <a:r>
              <a:rPr lang="en-US" sz="2600" dirty="0">
                <a:latin typeface="Times New Roman" panose="02020603050405020304" pitchFamily="18" charset="0"/>
                <a:cs typeface="Times New Roman" panose="02020603050405020304" pitchFamily="18" charset="0"/>
              </a:rPr>
              <a:t>The direct approach would involve a complicated equation.</a:t>
            </a:r>
          </a:p>
          <a:p>
            <a:pPr>
              <a:lnSpc>
                <a:spcPct val="150000"/>
              </a:lnSpc>
              <a:buFont typeface="Arial" charset="0"/>
              <a:buChar char="•"/>
              <a:defRPr/>
            </a:pPr>
            <a:r>
              <a:rPr lang="en-US" sz="2600" dirty="0">
                <a:latin typeface="Times New Roman" panose="02020603050405020304" pitchFamily="18" charset="0"/>
                <a:cs typeface="Times New Roman" panose="02020603050405020304" pitchFamily="18" charset="0"/>
              </a:rPr>
              <a:t>The problem involves a sequence of reversible actions.</a:t>
            </a:r>
          </a:p>
          <a:p>
            <a:pPr>
              <a:lnSpc>
                <a:spcPct val="150000"/>
              </a:lnSpc>
              <a:buFont typeface="Arial" charset="0"/>
              <a:buChar char="•"/>
              <a:defRPr/>
            </a:pPr>
            <a:r>
              <a:rPr lang="en-US" sz="2600" b="1" dirty="0">
                <a:latin typeface="Times New Roman" panose="02020603050405020304" pitchFamily="18" charset="0"/>
                <a:cs typeface="Times New Roman" panose="02020603050405020304" pitchFamily="18" charset="0"/>
              </a:rPr>
              <a:t>Example:  </a:t>
            </a:r>
            <a:r>
              <a:rPr lang="en-US" sz="2600" dirty="0">
                <a:latin typeface="Times New Roman" panose="02020603050405020304" pitchFamily="18" charset="0"/>
                <a:cs typeface="Times New Roman" panose="02020603050405020304" pitchFamily="18" charset="0"/>
              </a:rPr>
              <a:t>What was your previous month’s bank balance if this month’s statement shows $493.18, after checks for $17.73 and $88.10, and a deposit of $193.22 and interest of $0.26?</a:t>
            </a:r>
          </a:p>
        </p:txBody>
      </p:sp>
      <p:sp>
        <p:nvSpPr>
          <p:cNvPr id="3" name="Text Placeholder 2">
            <a:extLst>
              <a:ext uri="{FF2B5EF4-FFF2-40B4-BE49-F238E27FC236}">
                <a16:creationId xmlns:a16="http://schemas.microsoft.com/office/drawing/2014/main" id="{EBD7DBBB-F9D0-A76D-86EF-E89F302ABEC4}"/>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Billede 26" descr="dreamstime_Handsoverlapping.jpg">
            <a:extLst>
              <a:ext uri="{FF2B5EF4-FFF2-40B4-BE49-F238E27FC236}">
                <a16:creationId xmlns:a16="http://schemas.microsoft.com/office/drawing/2014/main" id="{6D49984C-DF74-176D-27CA-30BE322A78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98600" y="1"/>
            <a:ext cx="9169400" cy="689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ktangel 27">
            <a:extLst>
              <a:ext uri="{FF2B5EF4-FFF2-40B4-BE49-F238E27FC236}">
                <a16:creationId xmlns:a16="http://schemas.microsoft.com/office/drawing/2014/main" id="{09A6CC8A-FBBC-E3DA-9C9A-EC0D592DFB26}"/>
              </a:ext>
            </a:extLst>
          </p:cNvPr>
          <p:cNvSpPr/>
          <p:nvPr/>
        </p:nvSpPr>
        <p:spPr>
          <a:xfrm>
            <a:off x="1492250" y="2492376"/>
            <a:ext cx="7240588" cy="2720975"/>
          </a:xfrm>
          <a:prstGeom prst="rect">
            <a:avLst/>
          </a:prstGeom>
          <a:gradFill flip="none" rotWithShape="1">
            <a:gsLst>
              <a:gs pos="31000">
                <a:schemeClr val="accent1">
                  <a:tint val="100000"/>
                  <a:shade val="100000"/>
                  <a:satMod val="130000"/>
                  <a:alpha val="44000"/>
                </a:schemeClr>
              </a:gs>
              <a:gs pos="96000">
                <a:schemeClr val="accent1">
                  <a:tint val="50000"/>
                  <a:shade val="100000"/>
                  <a:satMod val="350000"/>
                </a:schemeClr>
              </a:gs>
            </a:gsLst>
            <a:lin ang="10800000" scaled="1"/>
            <a:tileRect/>
          </a:gra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latin typeface="Arial" pitchFamily="34" charset="0"/>
            </a:endParaRPr>
          </a:p>
        </p:txBody>
      </p:sp>
      <p:sp>
        <p:nvSpPr>
          <p:cNvPr id="21508" name="Rectangle 4">
            <a:extLst>
              <a:ext uri="{FF2B5EF4-FFF2-40B4-BE49-F238E27FC236}">
                <a16:creationId xmlns:a16="http://schemas.microsoft.com/office/drawing/2014/main" id="{8023AA73-04DF-CD6A-FB1C-33B1C32073BB}"/>
              </a:ext>
            </a:extLst>
          </p:cNvPr>
          <p:cNvSpPr>
            <a:spLocks noChangeArrowheads="1"/>
          </p:cNvSpPr>
          <p:nvPr/>
        </p:nvSpPr>
        <p:spPr bwMode="gray">
          <a:xfrm>
            <a:off x="2767013" y="3429000"/>
            <a:ext cx="8291512" cy="766762"/>
          </a:xfrm>
          <a:prstGeom prst="rect">
            <a:avLst/>
          </a:prstGeom>
          <a:noFill/>
          <a:ln w="9525">
            <a:noFill/>
            <a:miter lim="800000"/>
            <a:headEnd/>
            <a:tailEnd/>
          </a:ln>
        </p:spPr>
        <p:txBody>
          <a:bodyPr lIns="0" tIns="0" rIns="0" bIns="0" anchor="ctr"/>
          <a:lstStyle/>
          <a:p>
            <a:pPr defTabSz="801688">
              <a:defRPr/>
            </a:pPr>
            <a:r>
              <a:rPr lang="en-US" sz="4800" b="1" i="1"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rPr>
              <a:t>Quality Improvement</a:t>
            </a:r>
            <a:endParaRPr lang="en-US" sz="4000"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endParaRPr>
          </a:p>
        </p:txBody>
      </p:sp>
      <p:sp>
        <p:nvSpPr>
          <p:cNvPr id="21510" name="Rectangle 4">
            <a:extLst>
              <a:ext uri="{FF2B5EF4-FFF2-40B4-BE49-F238E27FC236}">
                <a16:creationId xmlns:a16="http://schemas.microsoft.com/office/drawing/2014/main" id="{17C375A6-63C9-F159-C16D-6ACC289E6B4A}"/>
              </a:ext>
            </a:extLst>
          </p:cNvPr>
          <p:cNvSpPr>
            <a:spLocks noChangeArrowheads="1"/>
          </p:cNvSpPr>
          <p:nvPr/>
        </p:nvSpPr>
        <p:spPr bwMode="gray">
          <a:xfrm>
            <a:off x="3879851" y="4683126"/>
            <a:ext cx="4606925" cy="76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801688"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defTabSz="801688"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defTabSz="801688"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defTabSz="801688"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defTabSz="801688"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r" eaLnBrk="1" hangingPunct="1"/>
            <a:endParaRPr lang="en-US" altLang="en-US" sz="4000">
              <a:solidFill>
                <a:srgbClr val="171717"/>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9142F04-3C04-60C0-B800-C5F93244919A}"/>
              </a:ext>
            </a:extLst>
          </p:cNvPr>
          <p:cNvSpPr>
            <a:spLocks noGrp="1"/>
          </p:cNvSpPr>
          <p:nvPr>
            <p:ph idx="1"/>
          </p:nvPr>
        </p:nvSpPr>
        <p:spPr>
          <a:xfrm>
            <a:off x="824706" y="2428876"/>
            <a:ext cx="8370888" cy="4224337"/>
          </a:xfrm>
        </p:spPr>
        <p:txBody>
          <a:bodyPr/>
          <a:lstStyle/>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Identify and define the problem.</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Brainstorming</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Impact changeability tool</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Problem statement</a:t>
            </a:r>
          </a:p>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Study the current situation.</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Force-field analysis</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Flow chart</a:t>
            </a:r>
          </a:p>
        </p:txBody>
      </p:sp>
      <p:sp>
        <p:nvSpPr>
          <p:cNvPr id="3" name="Text Placeholder 2">
            <a:extLst>
              <a:ext uri="{FF2B5EF4-FFF2-40B4-BE49-F238E27FC236}">
                <a16:creationId xmlns:a16="http://schemas.microsoft.com/office/drawing/2014/main" id="{3BEBEA67-F3DB-D35C-559D-3E099D780D04}"/>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2ABAA94-DFF6-3E0F-DE13-C2678ED8EF06}"/>
              </a:ext>
            </a:extLst>
          </p:cNvPr>
          <p:cNvSpPr>
            <a:spLocks noGrp="1"/>
          </p:cNvSpPr>
          <p:nvPr>
            <p:ph idx="1"/>
          </p:nvPr>
        </p:nvSpPr>
        <p:spPr>
          <a:xfrm>
            <a:off x="481013" y="2371726"/>
            <a:ext cx="8370888" cy="4224337"/>
          </a:xfrm>
        </p:spPr>
        <p:txBody>
          <a:bodyPr/>
          <a:lstStyle/>
          <a:p>
            <a:pPr marL="514350" indent="-514350">
              <a:buFont typeface="+mj-lt"/>
              <a:buAutoNum type="arabicPeriod" startAt="3"/>
              <a:defRPr/>
            </a:pPr>
            <a:r>
              <a:rPr lang="en-US" sz="3600" dirty="0">
                <a:latin typeface="Times New Roman" panose="02020603050405020304" pitchFamily="18" charset="0"/>
                <a:cs typeface="Times New Roman" panose="02020603050405020304" pitchFamily="18" charset="0"/>
              </a:rPr>
              <a:t>Find the root cause.</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Asking “why” five times</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Fishbone diagram</a:t>
            </a:r>
          </a:p>
          <a:p>
            <a:pPr marL="514350" indent="-514350">
              <a:buFont typeface="+mj-lt"/>
              <a:buAutoNum type="arabicPeriod" startAt="3"/>
              <a:defRPr/>
            </a:pPr>
            <a:r>
              <a:rPr lang="en-US" sz="3600" dirty="0">
                <a:latin typeface="Times New Roman" panose="02020603050405020304" pitchFamily="18" charset="0"/>
                <a:cs typeface="Times New Roman" panose="02020603050405020304" pitchFamily="18" charset="0"/>
              </a:rPr>
              <a:t>Choose a solution.</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Brainstorming</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Evaluation grid</a:t>
            </a:r>
          </a:p>
          <a:p>
            <a:pPr marL="514350" indent="-514350">
              <a:buNone/>
              <a:defRPr/>
            </a:pPr>
            <a:endParaRPr lang="en-US"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3B2FF6C8-6802-0EC3-001C-B6C13A97BA49}"/>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7829F3-B129-9E3C-B826-87CBAFA36EEC}"/>
              </a:ext>
            </a:extLst>
          </p:cNvPr>
          <p:cNvSpPr>
            <a:spLocks noGrp="1"/>
          </p:cNvSpPr>
          <p:nvPr>
            <p:ph idx="1"/>
          </p:nvPr>
        </p:nvSpPr>
        <p:spPr>
          <a:xfrm>
            <a:off x="452437" y="2371727"/>
            <a:ext cx="8370888" cy="4224337"/>
          </a:xfrm>
        </p:spPr>
        <p:txBody>
          <a:bodyPr/>
          <a:lstStyle/>
          <a:p>
            <a:pPr marL="514350" indent="-514350">
              <a:buFont typeface="+mj-lt"/>
              <a:buAutoNum type="arabicPeriod" startAt="5"/>
              <a:defRPr/>
            </a:pPr>
            <a:r>
              <a:rPr lang="en-US" sz="3600" dirty="0">
                <a:latin typeface="Times New Roman" panose="02020603050405020304" pitchFamily="18" charset="0"/>
                <a:cs typeface="Times New Roman" panose="02020603050405020304" pitchFamily="18" charset="0"/>
              </a:rPr>
              <a:t>Develop and action plan.</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Specific and clear</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Logical sequence</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Comprehensive</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Shared with whole team</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Reviewed frequently</a:t>
            </a:r>
          </a:p>
        </p:txBody>
      </p:sp>
      <p:sp>
        <p:nvSpPr>
          <p:cNvPr id="3" name="Text Placeholder 2">
            <a:extLst>
              <a:ext uri="{FF2B5EF4-FFF2-40B4-BE49-F238E27FC236}">
                <a16:creationId xmlns:a16="http://schemas.microsoft.com/office/drawing/2014/main" id="{7C4FB8FB-142E-E297-D47D-D5EEDE7D91C4}"/>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AF2AA1B-D4DC-5270-266B-F9CAF194926E}"/>
              </a:ext>
            </a:extLst>
          </p:cNvPr>
          <p:cNvSpPr>
            <a:spLocks noGrp="1"/>
          </p:cNvSpPr>
          <p:nvPr>
            <p:ph idx="1"/>
          </p:nvPr>
        </p:nvSpPr>
        <p:spPr>
          <a:xfrm>
            <a:off x="328613" y="2100264"/>
            <a:ext cx="11301412" cy="842961"/>
          </a:xfrm>
        </p:spPr>
        <p:txBody>
          <a:bodyPr/>
          <a:lstStyle/>
          <a:p>
            <a:pPr>
              <a:buFont typeface="Arial" charset="0"/>
              <a:buChar char="•"/>
              <a:defRPr/>
            </a:pPr>
            <a:r>
              <a:rPr lang="en-US" dirty="0">
                <a:latin typeface="Times New Roman" panose="02020603050405020304" pitchFamily="18" charset="0"/>
                <a:cs typeface="Times New Roman" panose="02020603050405020304" pitchFamily="18" charset="0"/>
              </a:rPr>
              <a:t>Illustrates the beginning and completion dates for sub-tasks within a project</a:t>
            </a:r>
          </a:p>
        </p:txBody>
      </p:sp>
      <p:sp>
        <p:nvSpPr>
          <p:cNvPr id="3" name="Text Placeholder 2">
            <a:extLst>
              <a:ext uri="{FF2B5EF4-FFF2-40B4-BE49-F238E27FC236}">
                <a16:creationId xmlns:a16="http://schemas.microsoft.com/office/drawing/2014/main" id="{AFFDF8CF-2B5C-00A6-9B20-3FEAA4E7DCCA}"/>
              </a:ext>
            </a:extLst>
          </p:cNvPr>
          <p:cNvSpPr>
            <a:spLocks noGrp="1"/>
          </p:cNvSpPr>
          <p:nvPr>
            <p:ph type="body" idx="13"/>
          </p:nvPr>
        </p:nvSpPr>
        <p:spPr>
          <a:xfrm>
            <a:off x="1692275" y="941389"/>
            <a:ext cx="6635750" cy="1055687"/>
          </a:xfrm>
        </p:spPr>
        <p:txBody>
          <a:bodyPr/>
          <a:lstStyle/>
          <a:p>
            <a:pPr algn="ctr">
              <a:defRPr/>
            </a:pPr>
            <a:r>
              <a:rPr lang="en-US" dirty="0">
                <a:solidFill>
                  <a:schemeClr val="bg1"/>
                </a:solidFill>
                <a:latin typeface="Times New Roman" panose="02020603050405020304" pitchFamily="18" charset="0"/>
                <a:cs typeface="Times New Roman" panose="02020603050405020304" pitchFamily="18" charset="0"/>
              </a:rPr>
              <a:t>GANTT Chart</a:t>
            </a:r>
          </a:p>
        </p:txBody>
      </p:sp>
      <p:pic>
        <p:nvPicPr>
          <p:cNvPr id="6" name="Picture 5">
            <a:extLst>
              <a:ext uri="{FF2B5EF4-FFF2-40B4-BE49-F238E27FC236}">
                <a16:creationId xmlns:a16="http://schemas.microsoft.com/office/drawing/2014/main" id="{32AB0CC8-4D5A-987E-4A42-AF089755FA36}"/>
              </a:ext>
            </a:extLst>
          </p:cNvPr>
          <p:cNvPicPr>
            <a:picLocks noChangeAspect="1"/>
          </p:cNvPicPr>
          <p:nvPr/>
        </p:nvPicPr>
        <p:blipFill>
          <a:blip r:embed="rId3"/>
          <a:stretch>
            <a:fillRect/>
          </a:stretch>
        </p:blipFill>
        <p:spPr>
          <a:xfrm>
            <a:off x="1816894" y="2551194"/>
            <a:ext cx="8558212" cy="4135356"/>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74613C4-7F25-AE85-3C41-68B514A03742}"/>
              </a:ext>
            </a:extLst>
          </p:cNvPr>
          <p:cNvSpPr>
            <a:spLocks noGrp="1"/>
          </p:cNvSpPr>
          <p:nvPr>
            <p:ph idx="1"/>
          </p:nvPr>
        </p:nvSpPr>
        <p:spPr>
          <a:xfrm>
            <a:off x="228599" y="2100265"/>
            <a:ext cx="11687175" cy="1055688"/>
          </a:xfrm>
        </p:spPr>
        <p:txBody>
          <a:bodyPr/>
          <a:lstStyle/>
          <a:p>
            <a:pPr>
              <a:buFont typeface="Arial" charset="0"/>
              <a:buChar char="•"/>
              <a:defRPr/>
            </a:pPr>
            <a:r>
              <a:rPr lang="en-US" dirty="0">
                <a:latin typeface="Times New Roman" panose="02020603050405020304" pitchFamily="18" charset="0"/>
                <a:cs typeface="Times New Roman" panose="02020603050405020304" pitchFamily="18" charset="0"/>
              </a:rPr>
              <a:t>Project Evaluation and Review (PERT) shows the sequence of tasks in a project or problem-solving process</a:t>
            </a:r>
          </a:p>
        </p:txBody>
      </p:sp>
      <p:sp>
        <p:nvSpPr>
          <p:cNvPr id="3" name="Text Placeholder 2">
            <a:extLst>
              <a:ext uri="{FF2B5EF4-FFF2-40B4-BE49-F238E27FC236}">
                <a16:creationId xmlns:a16="http://schemas.microsoft.com/office/drawing/2014/main" id="{6F820A68-481B-40EC-7DE3-E32D3996DEDC}"/>
              </a:ext>
            </a:extLst>
          </p:cNvPr>
          <p:cNvSpPr>
            <a:spLocks noGrp="1"/>
          </p:cNvSpPr>
          <p:nvPr>
            <p:ph type="body" idx="13"/>
          </p:nvPr>
        </p:nvSpPr>
        <p:spPr>
          <a:xfrm>
            <a:off x="1692275" y="941389"/>
            <a:ext cx="6635750" cy="1055687"/>
          </a:xfrm>
        </p:spPr>
        <p:txBody>
          <a:bodyPr/>
          <a:lstStyle/>
          <a:p>
            <a:pPr algn="ctr">
              <a:defRPr/>
            </a:pPr>
            <a:r>
              <a:rPr lang="en-US"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PERT Chart</a:t>
            </a:r>
          </a:p>
        </p:txBody>
      </p:sp>
      <p:pic>
        <p:nvPicPr>
          <p:cNvPr id="5" name="Picture 4">
            <a:extLst>
              <a:ext uri="{FF2B5EF4-FFF2-40B4-BE49-F238E27FC236}">
                <a16:creationId xmlns:a16="http://schemas.microsoft.com/office/drawing/2014/main" id="{48EF60D9-2E60-7304-ED38-185FE575C4C7}"/>
              </a:ext>
            </a:extLst>
          </p:cNvPr>
          <p:cNvPicPr>
            <a:picLocks noChangeAspect="1"/>
          </p:cNvPicPr>
          <p:nvPr/>
        </p:nvPicPr>
        <p:blipFill>
          <a:blip r:embed="rId2"/>
          <a:stretch>
            <a:fillRect/>
          </a:stretch>
        </p:blipFill>
        <p:spPr>
          <a:xfrm>
            <a:off x="423862" y="3317877"/>
            <a:ext cx="11001375" cy="328612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0D96EF5-CBA8-548F-71E9-5DD968250167}"/>
              </a:ext>
            </a:extLst>
          </p:cNvPr>
          <p:cNvSpPr>
            <a:spLocks noGrp="1"/>
          </p:cNvSpPr>
          <p:nvPr>
            <p:ph idx="1"/>
          </p:nvPr>
        </p:nvSpPr>
        <p:spPr>
          <a:xfrm>
            <a:off x="500063" y="2100264"/>
            <a:ext cx="9852025" cy="4224337"/>
          </a:xfrm>
        </p:spPr>
        <p:txBody>
          <a:bodyPr/>
          <a:lstStyle/>
          <a:p>
            <a:pPr>
              <a:buFont typeface="Wingdings" panose="05000000000000000000" pitchFamily="2" charset="2"/>
              <a:buChar char="v"/>
              <a:defRPr/>
            </a:pPr>
            <a:r>
              <a:rPr lang="en-US" sz="3600" dirty="0">
                <a:latin typeface="Times New Roman" panose="02020603050405020304" pitchFamily="18" charset="0"/>
                <a:cs typeface="Times New Roman" panose="02020603050405020304" pitchFamily="18" charset="0"/>
              </a:rPr>
              <a:t>Implement the action plan.</a:t>
            </a:r>
          </a:p>
          <a:p>
            <a:pPr marL="1337310" lvl="1" indent="-571500">
              <a:buFont typeface="Wingdings" panose="05000000000000000000" pitchFamily="2" charset="2"/>
              <a:buChar char="ü"/>
              <a:defRPr/>
            </a:pPr>
            <a:r>
              <a:rPr lang="en-US" sz="3600" dirty="0">
                <a:latin typeface="Times New Roman" panose="02020603050405020304" pitchFamily="18" charset="0"/>
                <a:cs typeface="Times New Roman" panose="02020603050405020304" pitchFamily="18" charset="0"/>
              </a:rPr>
              <a:t>Includes five Ws and one H:</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Who</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What</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Where</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When</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Why</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How</a:t>
            </a:r>
          </a:p>
        </p:txBody>
      </p:sp>
      <p:sp>
        <p:nvSpPr>
          <p:cNvPr id="3" name="Text Placeholder 2">
            <a:extLst>
              <a:ext uri="{FF2B5EF4-FFF2-40B4-BE49-F238E27FC236}">
                <a16:creationId xmlns:a16="http://schemas.microsoft.com/office/drawing/2014/main" id="{44940194-0098-7287-31B7-D55596EC8B62}"/>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62DABD-F7A3-3DA4-D1D3-4B74F369686F}"/>
              </a:ext>
            </a:extLst>
          </p:cNvPr>
          <p:cNvSpPr>
            <a:spLocks noGrp="1"/>
          </p:cNvSpPr>
          <p:nvPr>
            <p:ph idx="1"/>
          </p:nvPr>
        </p:nvSpPr>
        <p:spPr>
          <a:xfrm>
            <a:off x="581025" y="2500314"/>
            <a:ext cx="8370888" cy="4224337"/>
          </a:xfrm>
        </p:spPr>
        <p:txBody>
          <a:bodyPr/>
          <a:lstStyle/>
          <a:p>
            <a:pPr marL="514350" indent="-514350">
              <a:lnSpc>
                <a:spcPct val="150000"/>
              </a:lnSpc>
              <a:buFont typeface="+mj-lt"/>
              <a:buAutoNum type="arabicPeriod" startAt="7"/>
              <a:defRPr/>
            </a:pPr>
            <a:r>
              <a:rPr lang="en-US" sz="3600" dirty="0">
                <a:latin typeface="Times New Roman" panose="02020603050405020304" pitchFamily="18" charset="0"/>
                <a:cs typeface="Times New Roman" panose="02020603050405020304" pitchFamily="18" charset="0"/>
              </a:rPr>
              <a:t>Check the results.</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Force-field analysis</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Brainstorming</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 Evaluation grid</a:t>
            </a:r>
          </a:p>
        </p:txBody>
      </p:sp>
      <p:sp>
        <p:nvSpPr>
          <p:cNvPr id="3" name="Text Placeholder 2">
            <a:extLst>
              <a:ext uri="{FF2B5EF4-FFF2-40B4-BE49-F238E27FC236}">
                <a16:creationId xmlns:a16="http://schemas.microsoft.com/office/drawing/2014/main" id="{FD192229-F4D6-A597-ECEC-475D3A1C00F1}"/>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A6CCF9F-91FE-6674-B3BA-D0A5BC2F6061}"/>
              </a:ext>
            </a:extLst>
          </p:cNvPr>
          <p:cNvSpPr>
            <a:spLocks noGrp="1"/>
          </p:cNvSpPr>
          <p:nvPr>
            <p:ph idx="1"/>
          </p:nvPr>
        </p:nvSpPr>
        <p:spPr>
          <a:xfrm>
            <a:off x="357186" y="2200276"/>
            <a:ext cx="11544301" cy="4224337"/>
          </a:xfrm>
        </p:spPr>
        <p:txBody>
          <a:bodyPr/>
          <a:lstStyle/>
          <a:p>
            <a:pPr algn="just">
              <a:spcBef>
                <a:spcPts val="600"/>
              </a:spcBef>
              <a:buFont typeface="Arial" charset="0"/>
              <a:buChar char="•"/>
              <a:defRPr/>
            </a:pPr>
            <a:r>
              <a:rPr lang="en-US" b="0" i="0" dirty="0">
                <a:solidFill>
                  <a:srgbClr val="444444"/>
                </a:solidFill>
                <a:effectLst/>
                <a:latin typeface="Times New Roman" panose="02020603050405020304" pitchFamily="18" charset="0"/>
                <a:cs typeface="Times New Roman" panose="02020603050405020304" pitchFamily="18" charset="0"/>
              </a:rPr>
              <a:t>In statistics, </a:t>
            </a:r>
            <a:r>
              <a:rPr lang="en-US" b="1" i="0" dirty="0">
                <a:solidFill>
                  <a:srgbClr val="444444"/>
                </a:solidFill>
                <a:effectLst/>
                <a:latin typeface="Times New Roman" panose="02020603050405020304" pitchFamily="18" charset="0"/>
                <a:cs typeface="Times New Roman" panose="02020603050405020304" pitchFamily="18" charset="0"/>
              </a:rPr>
              <a:t>Control charts</a:t>
            </a:r>
            <a:r>
              <a:rPr lang="en-US" b="0" i="0" dirty="0">
                <a:solidFill>
                  <a:srgbClr val="444444"/>
                </a:solidFill>
                <a:effectLst/>
                <a:latin typeface="Times New Roman" panose="02020603050405020304" pitchFamily="18" charset="0"/>
                <a:cs typeface="Times New Roman" panose="02020603050405020304" pitchFamily="18" charset="0"/>
              </a:rPr>
              <a:t> are the tools in control processes to determine whether a manufacturing process or a business process is in a controlled statistical state. This chart is a graph which is used to study process changes over time. These charts are also known as Shewhart charts or process-behavior charts. The data is plotted in a timely order</a:t>
            </a:r>
            <a:endParaRPr lang="en-US"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F3F9660B-0ABB-2738-2CD0-0AA8ED68B4F7}"/>
              </a:ext>
            </a:extLst>
          </p:cNvPr>
          <p:cNvSpPr>
            <a:spLocks noGrp="1"/>
          </p:cNvSpPr>
          <p:nvPr>
            <p:ph type="body" idx="13"/>
          </p:nvPr>
        </p:nvSpPr>
        <p:spPr>
          <a:xfrm>
            <a:off x="1692275" y="941389"/>
            <a:ext cx="6635750" cy="1055687"/>
          </a:xfrm>
        </p:spPr>
        <p:txBody>
          <a:bodyPr/>
          <a:lstStyle/>
          <a:p>
            <a:pPr algn="ctr">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Quality-Control Charting</a:t>
            </a:r>
          </a:p>
        </p:txBody>
      </p:sp>
      <p:pic>
        <p:nvPicPr>
          <p:cNvPr id="4" name="Picture 3">
            <a:extLst>
              <a:ext uri="{FF2B5EF4-FFF2-40B4-BE49-F238E27FC236}">
                <a16:creationId xmlns:a16="http://schemas.microsoft.com/office/drawing/2014/main" id="{B14A2844-5406-0923-DA45-F46DF492B3C0}"/>
              </a:ext>
            </a:extLst>
          </p:cNvPr>
          <p:cNvPicPr>
            <a:picLocks noChangeAspect="1"/>
          </p:cNvPicPr>
          <p:nvPr/>
        </p:nvPicPr>
        <p:blipFill>
          <a:blip r:embed="rId3"/>
          <a:stretch>
            <a:fillRect/>
          </a:stretch>
        </p:blipFill>
        <p:spPr>
          <a:xfrm>
            <a:off x="3328987" y="4214812"/>
            <a:ext cx="5286376" cy="2643188"/>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49293C5-C196-4738-90EA-F17BD3AF9A07}"/>
</file>

<file path=customXml/itemProps2.xml><?xml version="1.0" encoding="utf-8"?>
<ds:datastoreItem xmlns:ds="http://schemas.openxmlformats.org/officeDocument/2006/customXml" ds:itemID="{D1994312-FC75-4564-8B15-A4A5E778D276}"/>
</file>

<file path=customXml/itemProps3.xml><?xml version="1.0" encoding="utf-8"?>
<ds:datastoreItem xmlns:ds="http://schemas.openxmlformats.org/officeDocument/2006/customXml" ds:itemID="{1E0E47D1-18D8-4CBF-8072-B60570CFA74E}"/>
</file>

<file path=docProps/app.xml><?xml version="1.0" encoding="utf-8"?>
<Properties xmlns="http://schemas.openxmlformats.org/officeDocument/2006/extended-properties" xmlns:vt="http://schemas.openxmlformats.org/officeDocument/2006/docPropsVTypes">
  <TotalTime>1762</TotalTime>
  <Words>3652</Words>
  <Application>Microsoft Office PowerPoint</Application>
  <PresentationFormat>Widescreen</PresentationFormat>
  <Paragraphs>353</Paragraphs>
  <Slides>42</Slides>
  <Notes>38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ＭＳ Ｐゴシック</vt:lpstr>
      <vt:lpstr>Arial</vt:lpstr>
      <vt:lpstr>Arial Black</vt:lpstr>
      <vt:lpstr>Arial Unicode MS</vt:lpstr>
      <vt:lpstr>Calibri</vt:lpstr>
      <vt:lpstr>Calibri Light</vt:lpstr>
      <vt:lpstr>Tahoma</vt:lpstr>
      <vt:lpstr>Times New Roman</vt:lpstr>
      <vt:lpstr>Wingdings</vt:lpstr>
      <vt:lpstr>Office Theme</vt:lpstr>
      <vt:lpstr>PowerPoint Presentation</vt:lpstr>
      <vt:lpstr>PowerPoint Presentation</vt:lpstr>
      <vt:lpstr>Communication Vs. Conflict </vt:lpstr>
      <vt:lpstr>PowerPoint Presentation</vt:lpstr>
      <vt:lpstr>PowerPoint Presentation</vt:lpstr>
      <vt:lpstr>What is critical thinking?</vt:lpstr>
      <vt:lpstr>Four Aspects of Critical Thinking</vt:lpstr>
      <vt:lpstr>Critical Thinking:  What is involved?</vt:lpstr>
      <vt:lpstr>Critical Thinkers</vt:lpstr>
      <vt:lpstr>Uncritical Thinkers</vt:lpstr>
      <vt:lpstr>A Thinker’s Dictionary</vt:lpstr>
      <vt:lpstr>The IDEAL Method </vt:lpstr>
      <vt:lpstr>Ask Questions</vt:lpstr>
      <vt:lpstr>There’s No Such Thing as a Stupid Question (Usually)</vt:lpstr>
      <vt:lpstr>Offer Criticism</vt:lpstr>
      <vt:lpstr>Make the Right Inferences</vt:lpstr>
      <vt:lpstr>Four Common Decision-Making Problems</vt:lpstr>
      <vt:lpstr>What is a Claim?</vt:lpstr>
      <vt:lpstr>Form Strong Arguments</vt:lpstr>
      <vt:lpstr>Know Your Own Biases</vt:lpstr>
      <vt:lpstr>Refine Your Reasoning</vt:lpstr>
      <vt:lpstr>What Makes a Creative Thinker?</vt:lpstr>
      <vt:lpstr>Nurture Your Own Creativity</vt:lpstr>
      <vt:lpstr>Critical Thinking: A Skill to Carry You Through Life</vt:lpstr>
      <vt:lpstr>Why College Encourages Critical Thinking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28</cp:revision>
  <dcterms:created xsi:type="dcterms:W3CDTF">2023-04-29T09:08:23Z</dcterms:created>
  <dcterms:modified xsi:type="dcterms:W3CDTF">2024-02-26T14:01:38Z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