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8"/>
  </p:notesMasterIdLst>
  <p:sldIdLst>
    <p:sldId id="303" r:id="rId5"/>
    <p:sldId id="256" r:id="rId6"/>
    <p:sldId id="530" r:id="rId7"/>
    <p:sldId id="271" r:id="rId8"/>
    <p:sldId id="313" r:id="rId9"/>
    <p:sldId id="276" r:id="rId10"/>
    <p:sldId id="306" r:id="rId11"/>
    <p:sldId id="496" r:id="rId12"/>
    <p:sldId id="497" r:id="rId13"/>
    <p:sldId id="498" r:id="rId14"/>
    <p:sldId id="499" r:id="rId15"/>
    <p:sldId id="500" r:id="rId16"/>
    <p:sldId id="501" r:id="rId17"/>
    <p:sldId id="502" r:id="rId18"/>
    <p:sldId id="503" r:id="rId19"/>
    <p:sldId id="504" r:id="rId20"/>
    <p:sldId id="505" r:id="rId21"/>
    <p:sldId id="506" r:id="rId22"/>
    <p:sldId id="507" r:id="rId23"/>
    <p:sldId id="508" r:id="rId24"/>
    <p:sldId id="509" r:id="rId25"/>
    <p:sldId id="510" r:id="rId26"/>
    <p:sldId id="511" r:id="rId27"/>
    <p:sldId id="512" r:id="rId28"/>
    <p:sldId id="513" r:id="rId29"/>
    <p:sldId id="514" r:id="rId30"/>
    <p:sldId id="515" r:id="rId31"/>
    <p:sldId id="516" r:id="rId32"/>
    <p:sldId id="517" r:id="rId33"/>
    <p:sldId id="518" r:id="rId34"/>
    <p:sldId id="519" r:id="rId35"/>
    <p:sldId id="520" r:id="rId36"/>
    <p:sldId id="521" r:id="rId37"/>
    <p:sldId id="522" r:id="rId38"/>
    <p:sldId id="523" r:id="rId39"/>
    <p:sldId id="524" r:id="rId40"/>
    <p:sldId id="525" r:id="rId41"/>
    <p:sldId id="526" r:id="rId42"/>
    <p:sldId id="527" r:id="rId43"/>
    <p:sldId id="528" r:id="rId44"/>
    <p:sldId id="529" r:id="rId45"/>
    <p:sldId id="531"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56"/>
            <p14:sldId id="530"/>
            <p14:sldId id="271"/>
            <p14:sldId id="313"/>
            <p14:sldId id="276"/>
            <p14:sldId id="306"/>
            <p14:sldId id="496"/>
            <p14:sldId id="497"/>
            <p14:sldId id="498"/>
            <p14:sldId id="499"/>
            <p14:sldId id="500"/>
            <p14:sldId id="501"/>
            <p14:sldId id="502"/>
            <p14:sldId id="503"/>
            <p14:sldId id="504"/>
            <p14:sldId id="505"/>
            <p14:sldId id="506"/>
            <p14:sldId id="507"/>
            <p14:sldId id="508"/>
            <p14:sldId id="509"/>
            <p14:sldId id="510"/>
            <p14:sldId id="511"/>
            <p14:sldId id="512"/>
            <p14:sldId id="513"/>
            <p14:sldId id="514"/>
            <p14:sldId id="515"/>
            <p14:sldId id="516"/>
            <p14:sldId id="517"/>
            <p14:sldId id="518"/>
            <p14:sldId id="519"/>
            <p14:sldId id="520"/>
            <p14:sldId id="521"/>
            <p14:sldId id="522"/>
            <p14:sldId id="523"/>
            <p14:sldId id="524"/>
            <p14:sldId id="525"/>
            <p14:sldId id="526"/>
            <p14:sldId id="527"/>
            <p14:sldId id="528"/>
            <p14:sldId id="529"/>
            <p14:sldId id="53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6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4.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6.xml"/><Relationship Id="rId5" Type="http://schemas.openxmlformats.org/officeDocument/2006/relationships/image" Target="../media/image25.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3962944" cy="769441"/>
          </a:xfrm>
          <a:prstGeom prst="rect">
            <a:avLst/>
          </a:prstGeom>
          <a:noFill/>
        </p:spPr>
        <p:txBody>
          <a:bodyPr wrap="none" rtlCol="0">
            <a:spAutoFit/>
          </a:bodyPr>
          <a:lstStyle/>
          <a:p>
            <a:r>
              <a:rPr lang="ar-SA" sz="4400" b="1" dirty="0">
                <a:solidFill>
                  <a:srgbClr val="00B0F0"/>
                </a:solidFill>
                <a:latin typeface="Alexandria" charset="0"/>
                <a:cs typeface="Alexandria" charset="0"/>
              </a:rPr>
              <a:t>الإحصاء الاستدلالي </a:t>
            </a:r>
            <a:endParaRPr lang="en-US" sz="4400" b="1" dirty="0">
              <a:solidFill>
                <a:srgbClr val="00B0F0"/>
              </a:solidFill>
              <a:latin typeface="Alexandria" charset="0"/>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المحاضرة الثامنة</a:t>
            </a:r>
            <a:endParaRPr lang="en-US" sz="2800" b="1" dirty="0">
              <a:solidFill>
                <a:schemeClr val="tx1"/>
              </a:solidFill>
              <a:latin typeface="Alexandria" charset="0"/>
              <a:cs typeface="Alexandria"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Amira </a:t>
            </a:r>
            <a:r>
              <a:rPr lang="en-US" sz="2800" b="1" dirty="0" err="1">
                <a:solidFill>
                  <a:srgbClr val="00B0F0"/>
                </a:solidFill>
                <a:latin typeface="Alexandria" charset="0"/>
                <a:cs typeface="Alexandria" charset="0"/>
              </a:rPr>
              <a:t>Gado</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446"/>
    </mc:Choice>
    <mc:Fallback xmlns="">
      <p:transition spd="slow" advTm="6644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4001095"/>
          </a:xfrm>
          <a:prstGeom prst="rect">
            <a:avLst/>
          </a:prstGeom>
          <a:noFill/>
        </p:spPr>
        <p:txBody>
          <a:bodyPr wrap="square" rtlCol="0">
            <a:spAutoFit/>
          </a:bodyPr>
          <a:lstStyle/>
          <a:p>
            <a:pPr algn="r" rtl="1"/>
            <a:r>
              <a:rPr lang="ar-SA" sz="2000" b="1" u="sng" dirty="0">
                <a:solidFill>
                  <a:srgbClr val="2D3956"/>
                </a:solidFill>
                <a:latin typeface="Alexandria" charset="0"/>
                <a:cs typeface="Alexandria" charset="0"/>
              </a:rPr>
              <a:t>محاور المحاضرة</a:t>
            </a:r>
          </a:p>
          <a:p>
            <a:pPr marL="342900" indent="-342900" algn="r" rtl="1">
              <a:buFont typeface="Wingdings" panose="05000000000000000000" pitchFamily="2" charset="2"/>
              <a:buChar char="Ø"/>
            </a:pPr>
            <a:r>
              <a:rPr lang="ar-SA" sz="2000" dirty="0">
                <a:solidFill>
                  <a:srgbClr val="2D3956"/>
                </a:solidFill>
                <a:latin typeface="Alexandria" charset="0"/>
                <a:cs typeface="Alexandria" charset="0"/>
              </a:rPr>
              <a:t>الإحصاء الاستدلالي</a:t>
            </a:r>
          </a:p>
          <a:p>
            <a:pPr marL="342900" indent="-342900" algn="r" rtl="1">
              <a:buFont typeface="Wingdings" panose="05000000000000000000" pitchFamily="2" charset="2"/>
              <a:buChar char="Ø"/>
            </a:pPr>
            <a:r>
              <a:rPr lang="ar-SA" sz="2000" dirty="0">
                <a:solidFill>
                  <a:srgbClr val="2D3956"/>
                </a:solidFill>
                <a:latin typeface="Alexandria" charset="0"/>
                <a:cs typeface="Alexandria" charset="0"/>
              </a:rPr>
              <a:t>اختبارات الفروض </a:t>
            </a:r>
          </a:p>
          <a:p>
            <a:pPr marL="342900" indent="-342900" algn="r" rtl="1">
              <a:buFont typeface="Wingdings" panose="05000000000000000000" pitchFamily="2" charset="2"/>
              <a:buChar char="Ø"/>
            </a:pPr>
            <a:r>
              <a:rPr lang="ar-SA" sz="2000" dirty="0">
                <a:solidFill>
                  <a:srgbClr val="2D3956"/>
                </a:solidFill>
                <a:latin typeface="Alexandria" charset="0"/>
                <a:cs typeface="Alexandria" charset="0"/>
              </a:rPr>
              <a:t>الفرضية المتعلقة بالوسط الحسابي</a:t>
            </a:r>
          </a:p>
          <a:p>
            <a:pPr marL="800100" lvl="1" indent="-342900" algn="r" rtl="1">
              <a:buFont typeface="Wingdings" panose="05000000000000000000" pitchFamily="2" charset="2"/>
              <a:buChar char="ü"/>
            </a:pPr>
            <a:r>
              <a:rPr lang="ar-SA" sz="2000" dirty="0">
                <a:solidFill>
                  <a:srgbClr val="2D3956"/>
                </a:solidFill>
                <a:latin typeface="Alexandria" charset="0"/>
                <a:cs typeface="Alexandria" charset="0"/>
              </a:rPr>
              <a:t>اختبار </a:t>
            </a:r>
            <a:r>
              <a:rPr lang="en-US" sz="2000" dirty="0">
                <a:solidFill>
                  <a:srgbClr val="2D3956"/>
                </a:solidFill>
                <a:latin typeface="Alexandria" charset="0"/>
                <a:cs typeface="Alexandria" charset="0"/>
              </a:rPr>
              <a:t>t </a:t>
            </a:r>
            <a:r>
              <a:rPr lang="ar-SA" sz="2000" dirty="0">
                <a:solidFill>
                  <a:srgbClr val="2D3956"/>
                </a:solidFill>
                <a:latin typeface="Alexandria" charset="0"/>
                <a:cs typeface="Alexandria" charset="0"/>
              </a:rPr>
              <a:t>لعينة واحدة (</a:t>
            </a:r>
            <a:r>
              <a:rPr lang="en-US" sz="2000" dirty="0">
                <a:solidFill>
                  <a:srgbClr val="2D3956"/>
                </a:solidFill>
                <a:latin typeface="Alexandria" charset="0"/>
                <a:cs typeface="Alexandria" charset="0"/>
              </a:rPr>
              <a:t>(One- Samples T Test</a:t>
            </a:r>
          </a:p>
          <a:p>
            <a:pPr marL="800100" lvl="1" indent="-342900" algn="r" rtl="1">
              <a:buFont typeface="Wingdings" panose="05000000000000000000" pitchFamily="2" charset="2"/>
              <a:buChar char="ü"/>
            </a:pPr>
            <a:r>
              <a:rPr lang="ar-SA" sz="2000" dirty="0">
                <a:solidFill>
                  <a:srgbClr val="2D3956"/>
                </a:solidFill>
                <a:latin typeface="Alexandria" charset="0"/>
                <a:cs typeface="Alexandria" charset="0"/>
              </a:rPr>
              <a:t>اختبار </a:t>
            </a:r>
            <a:r>
              <a:rPr lang="en-US" sz="2000" dirty="0">
                <a:solidFill>
                  <a:srgbClr val="2D3956"/>
                </a:solidFill>
                <a:latin typeface="Alexandria" charset="0"/>
                <a:cs typeface="Alexandria" charset="0"/>
              </a:rPr>
              <a:t>t </a:t>
            </a:r>
            <a:r>
              <a:rPr lang="ar-SA" sz="2000" dirty="0">
                <a:solidFill>
                  <a:srgbClr val="2D3956"/>
                </a:solidFill>
                <a:latin typeface="Alexandria" charset="0"/>
                <a:cs typeface="Alexandria" charset="0"/>
              </a:rPr>
              <a:t>لعينتين مستقلتين (</a:t>
            </a:r>
            <a:r>
              <a:rPr lang="en-US" sz="2000" dirty="0">
                <a:solidFill>
                  <a:srgbClr val="2D3956"/>
                </a:solidFill>
                <a:latin typeface="Alexandria" charset="0"/>
                <a:cs typeface="Alexandria" charset="0"/>
              </a:rPr>
              <a:t>(Independent Sample T Test</a:t>
            </a:r>
          </a:p>
          <a:p>
            <a:pPr marL="800100" lvl="1" indent="-342900" algn="r" rtl="1">
              <a:buFont typeface="Wingdings" panose="05000000000000000000" pitchFamily="2" charset="2"/>
              <a:buChar char="ü"/>
            </a:pPr>
            <a:r>
              <a:rPr lang="ar-SA" sz="2000" dirty="0">
                <a:solidFill>
                  <a:srgbClr val="2D3956"/>
                </a:solidFill>
                <a:latin typeface="Alexandria" charset="0"/>
                <a:cs typeface="Alexandria" charset="0"/>
              </a:rPr>
              <a:t>اختبار </a:t>
            </a:r>
            <a:r>
              <a:rPr lang="en-US" sz="2000" dirty="0">
                <a:solidFill>
                  <a:srgbClr val="2D3956"/>
                </a:solidFill>
                <a:latin typeface="Alexandria" charset="0"/>
                <a:cs typeface="Alexandria" charset="0"/>
              </a:rPr>
              <a:t>t </a:t>
            </a:r>
            <a:r>
              <a:rPr lang="ar-SA" sz="2000" dirty="0">
                <a:solidFill>
                  <a:srgbClr val="2D3956"/>
                </a:solidFill>
                <a:latin typeface="Alexandria" charset="0"/>
                <a:cs typeface="Alexandria" charset="0"/>
              </a:rPr>
              <a:t>لعينتين مترابطتين ( </a:t>
            </a:r>
            <a:r>
              <a:rPr lang="en-US" sz="2000" dirty="0">
                <a:solidFill>
                  <a:srgbClr val="2D3956"/>
                </a:solidFill>
                <a:latin typeface="Alexandria" charset="0"/>
                <a:cs typeface="Alexandria" charset="0"/>
              </a:rPr>
              <a:t>(Paired Sample T Test</a:t>
            </a:r>
          </a:p>
          <a:p>
            <a:pPr marL="342900" indent="-342900" algn="r" rtl="1">
              <a:buFont typeface="Wingdings" panose="05000000000000000000" pitchFamily="2" charset="2"/>
              <a:buChar char="Ø"/>
            </a:pPr>
            <a:r>
              <a:rPr lang="ar-SA" sz="2000" dirty="0">
                <a:solidFill>
                  <a:srgbClr val="2D3956"/>
                </a:solidFill>
                <a:latin typeface="Alexandria" charset="0"/>
                <a:cs typeface="Alexandria" charset="0"/>
              </a:rPr>
              <a:t>الارتباط</a:t>
            </a:r>
          </a:p>
          <a:p>
            <a:pPr algn="r" rtl="1"/>
            <a:endParaRPr lang="ar-SA" sz="2000" b="1" dirty="0">
              <a:solidFill>
                <a:srgbClr val="2D3956"/>
              </a:solidFill>
              <a:latin typeface="Alexandria" charset="0"/>
              <a:cs typeface="Alexandria" charset="0"/>
            </a:endParaRPr>
          </a:p>
          <a:p>
            <a:pPr algn="r" rtl="1"/>
            <a:endParaRPr lang="ar-SA" sz="2000" b="1" dirty="0">
              <a:solidFill>
                <a:srgbClr val="2D3956"/>
              </a:solidFill>
              <a:latin typeface="Alexandria" charset="0"/>
              <a:cs typeface="Alexandria" charset="0"/>
            </a:endParaRPr>
          </a:p>
          <a:p>
            <a:pPr algn="r" rtl="1"/>
            <a:endParaRPr lang="ar-SA" dirty="0">
              <a:solidFill>
                <a:srgbClr val="2D3956"/>
              </a:solidFill>
              <a:latin typeface="Alexandria" charset="0"/>
              <a:cs typeface="Alexandria" charset="0"/>
            </a:endParaRPr>
          </a:p>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9838"/>
    </mc:Choice>
    <mc:Fallback xmlns="">
      <p:transition spd="slow" advTm="4983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3170099"/>
          </a:xfrm>
          <a:prstGeom prst="rect">
            <a:avLst/>
          </a:prstGeom>
          <a:noFill/>
        </p:spPr>
        <p:txBody>
          <a:bodyPr wrap="square" rtlCol="0">
            <a:spAutoFit/>
          </a:bodyPr>
          <a:lstStyle/>
          <a:p>
            <a:pPr algn="r" rtl="1"/>
            <a:r>
              <a:rPr lang="ar-SA" sz="2000" b="1" dirty="0">
                <a:solidFill>
                  <a:srgbClr val="2D3956"/>
                </a:solidFill>
                <a:latin typeface="Alexandria" charset="0"/>
                <a:cs typeface="Alexandria" charset="0"/>
              </a:rPr>
              <a:t>الإحصاء الاستدلالي </a:t>
            </a:r>
          </a:p>
          <a:p>
            <a:pPr algn="r" rtl="1"/>
            <a:endParaRPr lang="ar-SA"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SA" dirty="0">
                <a:solidFill>
                  <a:srgbClr val="2D3956"/>
                </a:solidFill>
                <a:latin typeface="Alexandria" charset="0"/>
                <a:cs typeface="Alexandria" charset="0"/>
              </a:rPr>
              <a:t>يهتم هذا القسم باستخدام البيانات للحصول على استنتاجات وتنبؤات حول المجتمع الذي أخذت منه البيانات. </a:t>
            </a:r>
          </a:p>
          <a:p>
            <a:pPr algn="r" rtl="1"/>
            <a:endParaRPr lang="ar-SA"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SA" dirty="0">
                <a:solidFill>
                  <a:srgbClr val="2D3956"/>
                </a:solidFill>
                <a:latin typeface="Alexandria" charset="0"/>
                <a:cs typeface="Alexandria" charset="0"/>
              </a:rPr>
              <a:t>يتضمن العمليات الإحصائية التي توفر الفرصة لاتخاذ القرارات بصدد مصدر جمع البيانات من خلال التعامل مع العينات الممثلة للمجتمع .</a:t>
            </a:r>
          </a:p>
          <a:p>
            <a:pPr algn="r" rtl="1"/>
            <a:endParaRPr lang="ar-SA"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SA" dirty="0">
                <a:solidFill>
                  <a:srgbClr val="2D3956"/>
                </a:solidFill>
                <a:latin typeface="Alexandria" charset="0"/>
                <a:cs typeface="Alexandria" charset="0"/>
              </a:rPr>
              <a:t>يشمل هذا القسم: اختبار الفرضيات </a:t>
            </a:r>
            <a:r>
              <a:rPr lang="ar-EG" dirty="0">
                <a:solidFill>
                  <a:srgbClr val="2D3956"/>
                </a:solidFill>
                <a:latin typeface="Alexandria" charset="0"/>
                <a:cs typeface="Alexandria" charset="0"/>
              </a:rPr>
              <a:t> </a:t>
            </a:r>
            <a:r>
              <a:rPr lang="en-US" dirty="0">
                <a:solidFill>
                  <a:srgbClr val="2D3956"/>
                </a:solidFill>
                <a:latin typeface="Alexandria" charset="0"/>
                <a:cs typeface="Alexandria" charset="0"/>
              </a:rPr>
              <a:t>Test of hypothesis </a:t>
            </a:r>
            <a:r>
              <a:rPr lang="ar-SA" dirty="0">
                <a:solidFill>
                  <a:srgbClr val="2D3956"/>
                </a:solidFill>
                <a:latin typeface="Alexandria" charset="0"/>
                <a:cs typeface="Alexandria" charset="0"/>
              </a:rPr>
              <a:t>   ، والتقدير </a:t>
            </a:r>
            <a:r>
              <a:rPr lang="en-US" dirty="0">
                <a:solidFill>
                  <a:srgbClr val="2D3956"/>
                </a:solidFill>
                <a:latin typeface="Alexandria" charset="0"/>
                <a:cs typeface="Alexandria" charset="0"/>
              </a:rPr>
              <a:t> Estimation</a:t>
            </a:r>
            <a:r>
              <a:rPr lang="ar-SA" dirty="0">
                <a:solidFill>
                  <a:srgbClr val="2D3956"/>
                </a:solidFill>
                <a:latin typeface="Alexandria" charset="0"/>
                <a:cs typeface="Alexandria" charset="0"/>
              </a:rPr>
              <a:t> </a:t>
            </a:r>
          </a:p>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145809523"/>
      </p:ext>
    </p:extLst>
  </p:cSld>
  <p:clrMapOvr>
    <a:masterClrMapping/>
  </p:clrMapOvr>
  <mc:AlternateContent xmlns:mc="http://schemas.openxmlformats.org/markup-compatibility/2006" xmlns:p14="http://schemas.microsoft.com/office/powerpoint/2010/main">
    <mc:Choice Requires="p14">
      <p:transition spd="slow" p14:dur="2000" advTm="111174"/>
    </mc:Choice>
    <mc:Fallback xmlns="">
      <p:transition spd="slow" advTm="11117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2882520" cy="523220"/>
          </a:xfrm>
          <a:prstGeom prst="rect">
            <a:avLst/>
          </a:prstGeom>
          <a:noFill/>
        </p:spPr>
        <p:txBody>
          <a:bodyPr wrap="none" rtlCol="0">
            <a:spAutoFit/>
          </a:bodyPr>
          <a:lstStyle/>
          <a:p>
            <a:r>
              <a:rPr lang="ar-SA" sz="2800" b="1" dirty="0">
                <a:solidFill>
                  <a:srgbClr val="00B0F0"/>
                </a:solidFill>
                <a:latin typeface="Alexandria" charset="0"/>
                <a:cs typeface="Alexandria" charset="0"/>
              </a:rPr>
              <a:t>أولا: اختبار الفرضيات </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70"/>
    </mc:Choice>
    <mc:Fallback xmlns="">
      <p:transition spd="slow" advTm="4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903917" y="1599112"/>
            <a:ext cx="4113898" cy="460375"/>
          </a:xfrm>
          <a:prstGeom prst="rect">
            <a:avLst/>
          </a:prstGeom>
          <a:noFill/>
        </p:spPr>
        <p:txBody>
          <a:bodyPr wrap="square" rtlCol="0">
            <a:spAutoFit/>
          </a:bodyPr>
          <a:lstStyle/>
          <a:p>
            <a:r>
              <a:rPr lang="ar-SA" sz="2400" b="1" dirty="0">
                <a:solidFill>
                  <a:srgbClr val="00B0F0"/>
                </a:solidFill>
                <a:latin typeface="Alexandria" charset="0"/>
                <a:cs typeface="Alexandria" charset="0"/>
              </a:rPr>
              <a:t>المفاهيم الأساسية لاختبار الفرضيات </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693319"/>
          </a:xfrm>
          <a:prstGeom prst="rect">
            <a:avLst/>
          </a:prstGeom>
          <a:noFill/>
        </p:spPr>
        <p:txBody>
          <a:bodyPr wrap="square" rtlCol="0">
            <a:spAutoFit/>
          </a:bodyPr>
          <a:lstStyle/>
          <a:p>
            <a:pPr algn="r" rtl="1"/>
            <a:r>
              <a:rPr lang="ar-SA" dirty="0">
                <a:latin typeface="Alexandria" charset="0"/>
                <a:cs typeface="Alexandria" charset="0"/>
              </a:rPr>
              <a:t>الفرضية بصورة عامة تمثل ادعاء قد يكون صحيح وقد يكون خاطئ  ويحتاج الباحث لاختباره من خلال جمع البيانات واتباع عملية إحصائية تقود إلى القرار بقبول الفرضية أو رفضها عند مستوى احتمال محدد. </a:t>
            </a:r>
          </a:p>
          <a:p>
            <a:pPr algn="r" rtl="1"/>
            <a:endParaRPr lang="ar-SA" dirty="0">
              <a:latin typeface="Alexandria" charset="0"/>
              <a:cs typeface="Alexandria" charset="0"/>
            </a:endParaRPr>
          </a:p>
          <a:p>
            <a:pPr algn="r" rtl="1"/>
            <a:r>
              <a:rPr lang="ar-SA" b="1" dirty="0">
                <a:latin typeface="Alexandria" charset="0"/>
                <a:cs typeface="Alexandria" charset="0"/>
              </a:rPr>
              <a:t>فرضية العدم </a:t>
            </a:r>
          </a:p>
          <a:p>
            <a:pPr algn="r" rtl="1"/>
            <a:r>
              <a:rPr lang="ar-SA" dirty="0">
                <a:latin typeface="Alexandria" charset="0"/>
                <a:cs typeface="Alexandria" charset="0"/>
              </a:rPr>
              <a:t>وتسمى أيضا الفرضية الصفرية ويرمز لها  </a:t>
            </a:r>
            <a:r>
              <a:rPr lang="en-US" dirty="0">
                <a:latin typeface="Alexandria" charset="0"/>
                <a:cs typeface="Alexandria" charset="0"/>
              </a:rPr>
              <a:t>H0</a:t>
            </a:r>
            <a:r>
              <a:rPr lang="ar-SA" dirty="0">
                <a:latin typeface="Alexandria" charset="0"/>
                <a:cs typeface="Alexandria" charset="0"/>
              </a:rPr>
              <a:t>  وهي   العبارة التي ينوي الباحث اختبارها ، وبصورة عامة تفترض فرضية العدم أن تكون الأشياء موضع الاختبار  متساوية وعدم وجود فروق بينهما أو عد اختلافها عن قيم نظرية متوقعة. </a:t>
            </a:r>
          </a:p>
          <a:p>
            <a:pPr algn="r" rtl="1"/>
            <a:r>
              <a:rPr lang="ar-SA" dirty="0">
                <a:latin typeface="Alexandria" charset="0"/>
                <a:cs typeface="Alexandria" charset="0"/>
              </a:rPr>
              <a:t>وأشار  </a:t>
            </a:r>
            <a:r>
              <a:rPr lang="en-US" dirty="0">
                <a:latin typeface="Alexandria" charset="0"/>
                <a:cs typeface="Alexandria" charset="0"/>
              </a:rPr>
              <a:t>Danial and Cross</a:t>
            </a:r>
            <a:r>
              <a:rPr lang="ar-SA" dirty="0">
                <a:latin typeface="Alexandria" charset="0"/>
                <a:cs typeface="Alexandria" charset="0"/>
              </a:rPr>
              <a:t> ( 2013) إلى أن فرضية العدم  يجب أن تحتوي عبارة التساوي بإحدى الصور الآتية : = ، أو  ≤  ، أو ≥  </a:t>
            </a:r>
          </a:p>
          <a:p>
            <a:pPr algn="r" rtl="1"/>
            <a:endParaRPr lang="ar-SA" dirty="0">
              <a:latin typeface="Alexandria" charset="0"/>
              <a:cs typeface="Alexandria" charset="0"/>
            </a:endParaRPr>
          </a:p>
          <a:p>
            <a:pPr algn="r" rtl="1"/>
            <a:r>
              <a:rPr lang="ar-SA" b="1" dirty="0">
                <a:latin typeface="Alexandria" charset="0"/>
                <a:cs typeface="Alexandria" charset="0"/>
              </a:rPr>
              <a:t>الفرضية البديلة </a:t>
            </a:r>
          </a:p>
          <a:p>
            <a:pPr algn="r" rtl="1"/>
            <a:r>
              <a:rPr lang="ar-SA" dirty="0">
                <a:latin typeface="Alexandria" charset="0"/>
                <a:cs typeface="Alexandria" charset="0"/>
              </a:rPr>
              <a:t>  ويرمز لها بالرمز </a:t>
            </a:r>
            <a:r>
              <a:rPr lang="en-US" dirty="0">
                <a:latin typeface="Alexandria" charset="0"/>
                <a:cs typeface="Alexandria" charset="0"/>
              </a:rPr>
              <a:t>H1</a:t>
            </a:r>
            <a:r>
              <a:rPr lang="ar-SA" dirty="0">
                <a:latin typeface="Alexandria" charset="0"/>
                <a:cs typeface="Alexandria" charset="0"/>
              </a:rPr>
              <a:t> تكون مثيرة لاهتمام الباحث ويرغب بالوصول إليها برفض فرضية العدم وقبول الفرضية البديلة لأنها تفتح نقاط واهتمامات بحثية جديدة أخرى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0453"/>
    </mc:Choice>
    <mc:Fallback xmlns="">
      <p:transition spd="slow" advTm="15045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89000" y="210128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9" y="1019069"/>
            <a:ext cx="5630725" cy="523220"/>
          </a:xfrm>
          <a:prstGeom prst="rect">
            <a:avLst/>
          </a:prstGeom>
          <a:noFill/>
        </p:spPr>
        <p:txBody>
          <a:bodyPr wrap="square" rtlCol="0">
            <a:spAutoFit/>
          </a:bodyPr>
          <a:lstStyle/>
          <a:p>
            <a:pPr algn="r" rtl="1"/>
            <a:r>
              <a:rPr lang="ar-EG" sz="2800" b="1">
                <a:latin typeface="Alexandria" charset="0"/>
                <a:cs typeface="Alexandria" charset="0"/>
              </a:rPr>
              <a:t>اختبار الفرضيات </a:t>
            </a:r>
            <a:r>
              <a:rPr lang="en-US" sz="2800" b="1">
                <a:latin typeface="Alexandria" charset="0"/>
                <a:cs typeface="Alexandria" charset="0"/>
              </a:rPr>
              <a:t>Hypothesis Testing</a:t>
            </a:r>
            <a:endParaRPr lang="en-US" sz="2800" b="1" dirty="0">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sp>
        <p:nvSpPr>
          <p:cNvPr id="48" name="TextBox 47"/>
          <p:cNvSpPr txBox="1"/>
          <p:nvPr/>
        </p:nvSpPr>
        <p:spPr>
          <a:xfrm>
            <a:off x="889000" y="2391844"/>
            <a:ext cx="10541000" cy="4001095"/>
          </a:xfrm>
          <a:prstGeom prst="rect">
            <a:avLst/>
          </a:prstGeom>
          <a:noFill/>
        </p:spPr>
        <p:txBody>
          <a:bodyPr wrap="square" rtlCol="0">
            <a:spAutoFit/>
          </a:bodyPr>
          <a:lstStyle/>
          <a:p>
            <a:pPr algn="ctr" rtl="1"/>
            <a:r>
              <a:rPr lang="ar-EG" sz="2000" b="1" dirty="0">
                <a:latin typeface="Alexandria" charset="0"/>
                <a:cs typeface="Alexandria" charset="0"/>
              </a:rPr>
              <a:t>أولا: الفرضية المتعلقة بالوسط الحسابي</a:t>
            </a:r>
          </a:p>
          <a:p>
            <a:pPr algn="r" rtl="1"/>
            <a:r>
              <a:rPr lang="ar-EG" dirty="0">
                <a:latin typeface="Alexandria" charset="0"/>
                <a:cs typeface="Alexandria" charset="0"/>
              </a:rPr>
              <a:t>يهدف هذا الاختبار للحكم على ما إذا كان وسط عينة ما يختلف اختلاف معنويا عن وسط المجتمع الذي سحبت منه أو الحكم على مدى معنوية الفروق بين متوسط عينة ما وقيمة ثابتة محددة سلفا</a:t>
            </a:r>
          </a:p>
          <a:p>
            <a:pPr algn="r" rtl="1"/>
            <a:r>
              <a:rPr lang="ar-EG" dirty="0">
                <a:latin typeface="Alexandria" charset="0"/>
                <a:cs typeface="Alexandria" charset="0"/>
              </a:rPr>
              <a:t>عند اختبار الفرضية المتعلقة بالوسط الحسابي نكون أمام حالتين: </a:t>
            </a:r>
          </a:p>
          <a:p>
            <a:pPr algn="r" rtl="1"/>
            <a:r>
              <a:rPr lang="ar-EG" dirty="0">
                <a:latin typeface="Alexandria" charset="0"/>
                <a:cs typeface="Alexandria" charset="0"/>
              </a:rPr>
              <a:t>الانحراف المعياري معلوم </a:t>
            </a:r>
          </a:p>
          <a:p>
            <a:pPr algn="r" rtl="1"/>
            <a:r>
              <a:rPr lang="ar-EG" dirty="0">
                <a:latin typeface="Alexandria" charset="0"/>
                <a:cs typeface="Alexandria" charset="0"/>
              </a:rPr>
              <a:t>الانحراف المعياري غير معلوم والعينة صغيرة الحجم </a:t>
            </a:r>
          </a:p>
          <a:p>
            <a:pPr algn="r" rtl="1"/>
            <a:endParaRPr lang="ar-EG" dirty="0">
              <a:latin typeface="Alexandria" charset="0"/>
              <a:cs typeface="Alexandria" charset="0"/>
            </a:endParaRPr>
          </a:p>
          <a:p>
            <a:pPr algn="r" rtl="1"/>
            <a:r>
              <a:rPr lang="ar-EG" sz="2000" b="1" dirty="0">
                <a:latin typeface="Alexandria" charset="0"/>
                <a:cs typeface="Alexandria" charset="0"/>
              </a:rPr>
              <a:t>ف</a:t>
            </a:r>
            <a:r>
              <a:rPr lang="ar-EG" sz="2000" b="1" u="sng" dirty="0">
                <a:latin typeface="Alexandria" charset="0"/>
                <a:cs typeface="Alexandria" charset="0"/>
              </a:rPr>
              <a:t>ي حالة اختبار الفرضية حول الوسط الحسابي فإننا نكون أمام خيارين</a:t>
            </a:r>
          </a:p>
          <a:p>
            <a:pPr algn="r" rtl="1"/>
            <a:endParaRPr lang="en-US" dirty="0">
              <a:latin typeface="Alexandria" charset="0"/>
              <a:cs typeface="Alexandria" charset="0"/>
            </a:endParaRPr>
          </a:p>
          <a:p>
            <a:pPr algn="r" rtl="1"/>
            <a:r>
              <a:rPr lang="ar-EG" dirty="0">
                <a:latin typeface="Alexandria" charset="0"/>
                <a:cs typeface="Alexandria" charset="0"/>
              </a:rPr>
              <a:t>الأول: استخدام اختبار </a:t>
            </a:r>
            <a:r>
              <a:rPr lang="en-US" dirty="0">
                <a:latin typeface="Alexandria" charset="0"/>
                <a:cs typeface="Alexandria" charset="0"/>
              </a:rPr>
              <a:t> z </a:t>
            </a:r>
            <a:r>
              <a:rPr lang="ar-EG" dirty="0">
                <a:latin typeface="Alexandria" charset="0"/>
                <a:cs typeface="Alexandria" charset="0"/>
              </a:rPr>
              <a:t>في حال إذا تم الافتراض ان البيانات تتبع التوزيع الطبيعي عندما تكون </a:t>
            </a:r>
            <a:r>
              <a:rPr lang="en-US" dirty="0">
                <a:latin typeface="Alexandria" charset="0"/>
                <a:cs typeface="Alexandria" charset="0"/>
              </a:rPr>
              <a:t> (n&gt; 30)  </a:t>
            </a:r>
            <a:r>
              <a:rPr lang="ar-EG" dirty="0">
                <a:latin typeface="Alexandria" charset="0"/>
                <a:cs typeface="Alexandria" charset="0"/>
              </a:rPr>
              <a:t>أو إذا كان الانحراف المعياري للمجتمع معلوم مهما كان حجم العينة وهو وضع نادر الحدوث. </a:t>
            </a:r>
          </a:p>
          <a:p>
            <a:pPr algn="r" rtl="1"/>
            <a:r>
              <a:rPr lang="ar-EG" dirty="0">
                <a:latin typeface="Alexandria" charset="0"/>
                <a:cs typeface="Alexandria" charset="0"/>
              </a:rPr>
              <a:t>الثاني: استخدام اختبار </a:t>
            </a:r>
            <a:r>
              <a:rPr lang="en-US" dirty="0">
                <a:latin typeface="Alexandria" charset="0"/>
                <a:cs typeface="Alexandria" charset="0"/>
              </a:rPr>
              <a:t>t </a:t>
            </a:r>
            <a:r>
              <a:rPr lang="ar-EG" dirty="0">
                <a:latin typeface="Alexandria" charset="0"/>
                <a:cs typeface="Alexandria" charset="0"/>
              </a:rPr>
              <a:t>ويفضل استخدامه في العينات الصغيرة إذا كانت </a:t>
            </a:r>
            <a:r>
              <a:rPr lang="en-US" dirty="0">
                <a:latin typeface="Alexandria" charset="0"/>
                <a:cs typeface="Alexandria" charset="0"/>
              </a:rPr>
              <a:t>  n&lt; 30 </a:t>
            </a:r>
            <a:r>
              <a:rPr lang="ar-EG" dirty="0">
                <a:latin typeface="Alexandria" charset="0"/>
                <a:cs typeface="Alexandria" charset="0"/>
              </a:rPr>
              <a:t>أو إذا كان الانحراف المعياري للمجتمع غير معلوم. ومن هما نستنتج أن استخدام اختبار </a:t>
            </a:r>
            <a:r>
              <a:rPr lang="en-US" dirty="0">
                <a:latin typeface="Alexandria" charset="0"/>
                <a:cs typeface="Alexandria" charset="0"/>
              </a:rPr>
              <a:t>t </a:t>
            </a:r>
            <a:r>
              <a:rPr lang="ar-EG" dirty="0">
                <a:latin typeface="Alexandria" charset="0"/>
                <a:cs typeface="Alexandria" charset="0"/>
              </a:rPr>
              <a:t>هو الأنسب في معظم الحالات. </a:t>
            </a:r>
            <a:endParaRPr lang="en-US" dirty="0">
              <a:latin typeface="Alexandria" charset="0"/>
              <a:cs typeface="Alexandria" charset="0"/>
            </a:endParaRPr>
          </a:p>
          <a:p>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173615"/>
    </mc:Choice>
    <mc:Fallback xmlns="">
      <p:transition advTm="17361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6" name="Rectangle 5"/>
          <p:cNvSpPr/>
          <p:nvPr/>
        </p:nvSpPr>
        <p:spPr>
          <a:xfrm>
            <a:off x="1308298" y="1549486"/>
            <a:ext cx="4222539" cy="3325206"/>
          </a:xfrm>
          <a:prstGeom prst="rect">
            <a:avLst/>
          </a:prstGeom>
        </p:spPr>
        <p:txBody>
          <a:bodyPr wrap="square">
            <a:spAutoFit/>
          </a:bodyPr>
          <a:lstStyle/>
          <a:p>
            <a:pPr algn="ctr" rtl="1">
              <a:lnSpc>
                <a:spcPct val="120000"/>
              </a:lnSpc>
            </a:pPr>
            <a:r>
              <a:rPr lang="ar-EG" b="1" dirty="0">
                <a:latin typeface="Alexandria" charset="0"/>
                <a:cs typeface="Alexandria" charset="0"/>
              </a:rPr>
              <a:t>اختبار </a:t>
            </a:r>
            <a:r>
              <a:rPr lang="en-US" b="1" dirty="0">
                <a:latin typeface="Alexandria" charset="0"/>
                <a:cs typeface="Alexandria" charset="0"/>
              </a:rPr>
              <a:t>t </a:t>
            </a:r>
            <a:r>
              <a:rPr lang="ar-EG" b="1" dirty="0">
                <a:latin typeface="Alexandria" charset="0"/>
                <a:cs typeface="Alexandria" charset="0"/>
              </a:rPr>
              <a:t>يستخدم لحساب الفرق بين المتوسطات والذي يشمل: </a:t>
            </a:r>
          </a:p>
          <a:p>
            <a:pPr marL="285750" indent="-285750" algn="r" rtl="1">
              <a:lnSpc>
                <a:spcPct val="120000"/>
              </a:lnSpc>
              <a:buFont typeface="Wingdings" panose="05000000000000000000" pitchFamily="2" charset="2"/>
              <a:buChar char="q"/>
            </a:pPr>
            <a:r>
              <a:rPr lang="ar-EG" dirty="0">
                <a:latin typeface="Alexandria" charset="0"/>
                <a:cs typeface="Alexandria" charset="0"/>
              </a:rPr>
              <a:t>اختبار </a:t>
            </a:r>
            <a:r>
              <a:rPr lang="en-US" dirty="0">
                <a:latin typeface="Alexandria" charset="0"/>
                <a:cs typeface="Alexandria" charset="0"/>
              </a:rPr>
              <a:t>t </a:t>
            </a:r>
            <a:r>
              <a:rPr lang="ar-EG" dirty="0">
                <a:latin typeface="Alexandria" charset="0"/>
                <a:cs typeface="Alexandria" charset="0"/>
              </a:rPr>
              <a:t>لعينة واحدة </a:t>
            </a:r>
            <a:r>
              <a:rPr lang="en-US" dirty="0">
                <a:latin typeface="Alexandria" charset="0"/>
                <a:cs typeface="Alexandria" charset="0"/>
              </a:rPr>
              <a:t>(One- Samples T Test)</a:t>
            </a:r>
          </a:p>
          <a:p>
            <a:pPr algn="r" rtl="1">
              <a:lnSpc>
                <a:spcPct val="120000"/>
              </a:lnSpc>
            </a:pPr>
            <a:endParaRPr lang="en-US" dirty="0">
              <a:latin typeface="Alexandria" charset="0"/>
              <a:cs typeface="Alexandria" charset="0"/>
            </a:endParaRPr>
          </a:p>
          <a:p>
            <a:pPr marL="285750" indent="-285750" algn="r" rtl="1">
              <a:lnSpc>
                <a:spcPct val="120000"/>
              </a:lnSpc>
              <a:buFont typeface="Wingdings" panose="05000000000000000000" pitchFamily="2" charset="2"/>
              <a:buChar char="q"/>
            </a:pPr>
            <a:r>
              <a:rPr lang="ar-EG" dirty="0">
                <a:latin typeface="Alexandria" charset="0"/>
                <a:cs typeface="Alexandria" charset="0"/>
              </a:rPr>
              <a:t>اختبار </a:t>
            </a:r>
            <a:r>
              <a:rPr lang="en-US" dirty="0">
                <a:latin typeface="Alexandria" charset="0"/>
                <a:cs typeface="Alexandria" charset="0"/>
              </a:rPr>
              <a:t>t </a:t>
            </a:r>
            <a:r>
              <a:rPr lang="ar-EG" dirty="0">
                <a:latin typeface="Alexandria" charset="0"/>
                <a:cs typeface="Alexandria" charset="0"/>
              </a:rPr>
              <a:t>لعينتين مستقلتين (</a:t>
            </a:r>
            <a:r>
              <a:rPr lang="en-US" dirty="0">
                <a:latin typeface="Alexandria" charset="0"/>
                <a:cs typeface="Alexandria" charset="0"/>
              </a:rPr>
              <a:t>Independent Sample T Test </a:t>
            </a:r>
            <a:r>
              <a:rPr lang="ar-EG" dirty="0">
                <a:latin typeface="Alexandria" charset="0"/>
                <a:cs typeface="Alexandria" charset="0"/>
              </a:rPr>
              <a:t>)</a:t>
            </a:r>
          </a:p>
          <a:p>
            <a:pPr algn="r" rtl="1">
              <a:lnSpc>
                <a:spcPct val="120000"/>
              </a:lnSpc>
            </a:pPr>
            <a:endParaRPr lang="en-US" dirty="0">
              <a:latin typeface="Alexandria" charset="0"/>
              <a:cs typeface="Alexandria" charset="0"/>
            </a:endParaRPr>
          </a:p>
          <a:p>
            <a:pPr marL="285750" indent="-285750" algn="r" rtl="1">
              <a:lnSpc>
                <a:spcPct val="120000"/>
              </a:lnSpc>
              <a:buFont typeface="Wingdings" panose="05000000000000000000" pitchFamily="2" charset="2"/>
              <a:buChar char="q"/>
            </a:pPr>
            <a:r>
              <a:rPr lang="ar-EG" dirty="0">
                <a:latin typeface="Alexandria" charset="0"/>
                <a:cs typeface="Alexandria" charset="0"/>
              </a:rPr>
              <a:t>اختبار </a:t>
            </a:r>
            <a:r>
              <a:rPr lang="en-US" dirty="0">
                <a:latin typeface="Alexandria" charset="0"/>
                <a:cs typeface="Alexandria" charset="0"/>
              </a:rPr>
              <a:t>t </a:t>
            </a:r>
            <a:r>
              <a:rPr lang="ar-EG" dirty="0">
                <a:latin typeface="Alexandria" charset="0"/>
                <a:cs typeface="Alexandria" charset="0"/>
              </a:rPr>
              <a:t>لعينتين مترابطتين ( </a:t>
            </a:r>
            <a:r>
              <a:rPr lang="en-US" dirty="0">
                <a:latin typeface="Alexandria" charset="0"/>
                <a:cs typeface="Alexandria" charset="0"/>
              </a:rPr>
              <a:t>Paired Sample T Test)</a:t>
            </a:r>
          </a:p>
          <a:p>
            <a:pPr>
              <a:lnSpc>
                <a:spcPct val="120000"/>
              </a:lnSpc>
            </a:pPr>
            <a:endParaRPr lang="en-US" sz="1400" dirty="0">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05</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ransition spd="slow" advTm="26623">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3754874"/>
          </a:xfrm>
          <a:prstGeom prst="rect">
            <a:avLst/>
          </a:prstGeom>
          <a:noFill/>
        </p:spPr>
        <p:txBody>
          <a:bodyPr wrap="square" rtlCol="0">
            <a:spAutoFit/>
          </a:bodyPr>
          <a:lstStyle/>
          <a:p>
            <a:pPr algn="ctr" rtl="1"/>
            <a:r>
              <a:rPr lang="ar-SA" sz="2000" b="1" dirty="0">
                <a:solidFill>
                  <a:srgbClr val="2D3956"/>
                </a:solidFill>
                <a:latin typeface="Alexandria" charset="0"/>
                <a:cs typeface="Alexandria" charset="0"/>
              </a:rPr>
              <a:t>اختبار </a:t>
            </a:r>
            <a:r>
              <a:rPr lang="en-US" sz="2000" b="1" dirty="0">
                <a:solidFill>
                  <a:srgbClr val="2D3956"/>
                </a:solidFill>
                <a:latin typeface="Alexandria" charset="0"/>
                <a:cs typeface="Alexandria" charset="0"/>
              </a:rPr>
              <a:t>T </a:t>
            </a:r>
            <a:r>
              <a:rPr lang="ar-SA" sz="2000" b="1" dirty="0">
                <a:solidFill>
                  <a:srgbClr val="2D3956"/>
                </a:solidFill>
                <a:latin typeface="Alexandria" charset="0"/>
                <a:cs typeface="Alexandria" charset="0"/>
              </a:rPr>
              <a:t> لعينة واحدة  </a:t>
            </a:r>
            <a:r>
              <a:rPr lang="en-US" sz="2000" b="1" dirty="0">
                <a:solidFill>
                  <a:srgbClr val="2D3956"/>
                </a:solidFill>
                <a:latin typeface="Alexandria" charset="0"/>
                <a:cs typeface="Alexandria" charset="0"/>
              </a:rPr>
              <a:t>One Sample T-Test</a:t>
            </a:r>
            <a:endParaRPr lang="ar-EG" sz="2000" b="1" dirty="0">
              <a:solidFill>
                <a:srgbClr val="2D3956"/>
              </a:solidFill>
              <a:latin typeface="Alexandria" charset="0"/>
              <a:cs typeface="Alexandria" charset="0"/>
            </a:endParaRPr>
          </a:p>
          <a:p>
            <a:pPr marL="342900" indent="-342900" algn="r" rtl="1">
              <a:buFont typeface="Wingdings" panose="05000000000000000000" pitchFamily="2" charset="2"/>
              <a:buChar char="ü"/>
            </a:pPr>
            <a:endParaRPr lang="ar-EG" sz="2000" b="1" dirty="0">
              <a:solidFill>
                <a:srgbClr val="2D3956"/>
              </a:solidFill>
              <a:latin typeface="Alexandria" charset="0"/>
              <a:cs typeface="Alexandria" charset="0"/>
            </a:endParaRP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يستخدم  لاختبار الفرضية حول متوسط مجتمع واحد من خلال اختبار فيما إذا كان متوسط العينة يختلف اختلافا معنويا ( حقيقيا) عن القيمة الافتراضية لمتوسط المجتمع. </a:t>
            </a:r>
          </a:p>
          <a:p>
            <a:pPr algn="r" rtl="1"/>
            <a:endParaRPr lang="ar-EG" dirty="0">
              <a:solidFill>
                <a:srgbClr val="2D3956"/>
              </a:solidFill>
              <a:latin typeface="Alexandria" charset="0"/>
              <a:cs typeface="Alexandria" charset="0"/>
            </a:endParaRP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يستخدم اختبار العينة الواحدة عندما يكون لدينا بيانات عددية من عينة واحدة ونرغب في مقارنة متوسط العينة الذي حصلنا عليه  مع متوسط المجتمع ذو القيمة المعلومة والمعروفة سابقا</a:t>
            </a:r>
          </a:p>
          <a:p>
            <a:pPr algn="r" rtl="1"/>
            <a:endParaRPr lang="ar-EG" dirty="0">
              <a:solidFill>
                <a:srgbClr val="2D3956"/>
              </a:solidFill>
              <a:latin typeface="Alexandria" charset="0"/>
              <a:cs typeface="Alexandria" charset="0"/>
            </a:endParaRP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الفرضية الصفرية ( فرض العدم) : لا توجد فروق ذات دلالة إحصائية بين متوسط العينة ومتوسط المجتمع.</a:t>
            </a:r>
          </a:p>
          <a:p>
            <a:pPr algn="r" rtl="1"/>
            <a:r>
              <a:rPr lang="ar-EG" dirty="0">
                <a:solidFill>
                  <a:srgbClr val="2D3956"/>
                </a:solidFill>
                <a:latin typeface="Alexandria" charset="0"/>
                <a:cs typeface="Alexandria" charset="0"/>
              </a:rPr>
              <a:t> </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الفرضية البديلة : توجد فروق ذات دلالة إحصائية بين متوسط العينة ومتوسط المجتمع. </a:t>
            </a:r>
          </a:p>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883748446"/>
      </p:ext>
    </p:extLst>
  </p:cSld>
  <p:clrMapOvr>
    <a:masterClrMapping/>
  </p:clrMapOvr>
  <mc:AlternateContent xmlns:mc="http://schemas.openxmlformats.org/markup-compatibility/2006" xmlns:p14="http://schemas.microsoft.com/office/powerpoint/2010/main">
    <mc:Choice Requires="p14">
      <p:transition spd="slow" p14:dur="2000" advTm="170447"/>
    </mc:Choice>
    <mc:Fallback xmlns="">
      <p:transition spd="slow" advTm="17044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4062651"/>
          </a:xfrm>
          <a:prstGeom prst="rect">
            <a:avLst/>
          </a:prstGeom>
          <a:noFill/>
        </p:spPr>
        <p:txBody>
          <a:bodyPr wrap="square" rtlCol="0">
            <a:spAutoFit/>
          </a:bodyPr>
          <a:lstStyle/>
          <a:p>
            <a:pPr algn="ctr" rtl="1"/>
            <a:r>
              <a:rPr lang="ar-SA" sz="2000" b="1" dirty="0">
                <a:solidFill>
                  <a:srgbClr val="2D3956"/>
                </a:solidFill>
                <a:latin typeface="Alexandria" charset="0"/>
                <a:cs typeface="Alexandria" charset="0"/>
              </a:rPr>
              <a:t>اختبار </a:t>
            </a:r>
            <a:r>
              <a:rPr lang="en-US" sz="2000" b="1" dirty="0">
                <a:solidFill>
                  <a:srgbClr val="2D3956"/>
                </a:solidFill>
                <a:latin typeface="Alexandria" charset="0"/>
                <a:cs typeface="Alexandria" charset="0"/>
              </a:rPr>
              <a:t>t </a:t>
            </a:r>
            <a:r>
              <a:rPr lang="ar-SA" sz="2000" b="1" dirty="0">
                <a:solidFill>
                  <a:srgbClr val="2D3956"/>
                </a:solidFill>
                <a:latin typeface="Alexandria" charset="0"/>
                <a:cs typeface="Alexandria" charset="0"/>
              </a:rPr>
              <a:t> لعينة واحدة على البرنامج الاحصائي </a:t>
            </a:r>
            <a:r>
              <a:rPr lang="en-US" sz="2000" b="1" dirty="0">
                <a:solidFill>
                  <a:srgbClr val="2D3956"/>
                </a:solidFill>
                <a:latin typeface="Alexandria" charset="0"/>
                <a:cs typeface="Alexandria" charset="0"/>
              </a:rPr>
              <a:t>SPSS</a:t>
            </a:r>
            <a:br>
              <a:rPr lang="en-US" sz="2000" b="1" dirty="0">
                <a:solidFill>
                  <a:srgbClr val="2D3956"/>
                </a:solidFill>
                <a:latin typeface="Alexandria" charset="0"/>
                <a:cs typeface="Alexandria" charset="0"/>
              </a:rPr>
            </a:br>
            <a:r>
              <a:rPr lang="en-US" sz="2000" b="1" dirty="0">
                <a:solidFill>
                  <a:srgbClr val="2D3956"/>
                </a:solidFill>
                <a:latin typeface="Alexandria" charset="0"/>
                <a:cs typeface="Alexandria" charset="0"/>
              </a:rPr>
              <a:t>One- Samples T Test</a:t>
            </a:r>
            <a:endParaRPr lang="ar-SA" sz="2000" b="1" dirty="0">
              <a:solidFill>
                <a:srgbClr val="2D3956"/>
              </a:solidFill>
              <a:latin typeface="Alexandria" charset="0"/>
              <a:cs typeface="Alexandria" charset="0"/>
            </a:endParaRPr>
          </a:p>
          <a:p>
            <a:pPr algn="ctr" rtl="1"/>
            <a:endParaRPr lang="ar-SA" sz="2000" b="1" dirty="0">
              <a:solidFill>
                <a:srgbClr val="2D3956"/>
              </a:solidFill>
              <a:latin typeface="Alexandria" charset="0"/>
              <a:cs typeface="Alexandria" charset="0"/>
            </a:endParaRPr>
          </a:p>
          <a:p>
            <a:pPr algn="r" rtl="1"/>
            <a:r>
              <a:rPr lang="ar-EG" b="1" dirty="0">
                <a:solidFill>
                  <a:srgbClr val="2D3956"/>
                </a:solidFill>
                <a:latin typeface="Alexandria" charset="0"/>
                <a:cs typeface="Alexandria" charset="0"/>
              </a:rPr>
              <a:t>شروط الاختبار: </a:t>
            </a:r>
          </a:p>
          <a:p>
            <a:pPr marL="285750" indent="-285750" algn="r" rtl="1">
              <a:buFont typeface="Arial" panose="020B0604020202020204" pitchFamily="34" charset="0"/>
              <a:buChar char="•"/>
            </a:pPr>
            <a:r>
              <a:rPr lang="ar-EG" dirty="0">
                <a:solidFill>
                  <a:srgbClr val="2D3956"/>
                </a:solidFill>
                <a:latin typeface="Alexandria" charset="0"/>
                <a:cs typeface="Alexandria" charset="0"/>
              </a:rPr>
              <a:t>ان يكون اختيار العينة عشوائيا</a:t>
            </a:r>
          </a:p>
          <a:p>
            <a:pPr marL="285750" indent="-285750" algn="r" rtl="1">
              <a:buFont typeface="Arial" panose="020B0604020202020204" pitchFamily="34" charset="0"/>
              <a:buChar char="•"/>
            </a:pPr>
            <a:r>
              <a:rPr lang="ar-EG" dirty="0">
                <a:solidFill>
                  <a:srgbClr val="2D3956"/>
                </a:solidFill>
                <a:latin typeface="Alexandria" charset="0"/>
                <a:cs typeface="Alexandria" charset="0"/>
              </a:rPr>
              <a:t>ان يكون توزيع المتغير طبيعيا </a:t>
            </a:r>
          </a:p>
          <a:p>
            <a:pPr algn="r" rtl="1"/>
            <a:endParaRPr lang="ar-EG"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مثال: </a:t>
            </a:r>
          </a:p>
          <a:p>
            <a:pPr algn="r" rtl="1"/>
            <a:r>
              <a:rPr lang="ar-EG" dirty="0">
                <a:solidFill>
                  <a:srgbClr val="2D3956"/>
                </a:solidFill>
                <a:latin typeface="Alexandria" charset="0"/>
                <a:cs typeface="Alexandria" charset="0"/>
              </a:rPr>
              <a:t>كان مستوى القلق لدى عينة مكونة من 15 فردا من غير الرياضيين كما يلي: 61، 65، 51، 48، 71، 62، 67، 63، 46، 45، 66، 69، 62، 56، 52</a:t>
            </a:r>
          </a:p>
          <a:p>
            <a:pPr algn="r" rtl="1"/>
            <a:r>
              <a:rPr lang="ar-EG" dirty="0">
                <a:solidFill>
                  <a:srgbClr val="2D3956"/>
                </a:solidFill>
                <a:latin typeface="Alexandria" charset="0"/>
                <a:cs typeface="Alexandria" charset="0"/>
              </a:rPr>
              <a:t>المطلوب : إيجاد ما إذا كان هناك فروقا معنوية بين مستوى القلق لدى غير الرياضيين ومستوى القلق الطبيعي للمجتمع من الرياضيين والمقدر ب 50 درجة . </a:t>
            </a:r>
          </a:p>
          <a:p>
            <a:pPr algn="ct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535274202"/>
      </p:ext>
    </p:extLst>
  </p:cSld>
  <p:clrMapOvr>
    <a:masterClrMapping/>
  </p:clrMapOvr>
  <mc:AlternateContent xmlns:mc="http://schemas.openxmlformats.org/markup-compatibility/2006" xmlns:p14="http://schemas.microsoft.com/office/powerpoint/2010/main">
    <mc:Choice Requires="p14">
      <p:transition spd="slow" p14:dur="2000" advTm="78834"/>
    </mc:Choice>
    <mc:Fallback xmlns="">
      <p:transition spd="slow" advTm="7883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3970318"/>
          </a:xfrm>
          <a:prstGeom prst="rect">
            <a:avLst/>
          </a:prstGeom>
          <a:noFill/>
        </p:spPr>
        <p:txBody>
          <a:bodyPr wrap="square" rtlCol="0">
            <a:spAutoFit/>
          </a:bodyPr>
          <a:lstStyle/>
          <a:p>
            <a:pPr algn="r" rtl="1"/>
            <a:r>
              <a:rPr lang="ar-EG" b="1" dirty="0">
                <a:solidFill>
                  <a:srgbClr val="2D3956"/>
                </a:solidFill>
                <a:latin typeface="Alexandria" charset="0"/>
                <a:cs typeface="Alexandria" charset="0"/>
              </a:rPr>
              <a:t>أولا: صياغة الفروض </a:t>
            </a:r>
          </a:p>
          <a:p>
            <a:pPr algn="r" rtl="1"/>
            <a:r>
              <a:rPr lang="en-US" dirty="0">
                <a:solidFill>
                  <a:srgbClr val="2D3956"/>
                </a:solidFill>
                <a:latin typeface="Alexandria" charset="0"/>
                <a:cs typeface="Alexandria" charset="0"/>
              </a:rPr>
              <a:t>: H0</a:t>
            </a:r>
            <a:r>
              <a:rPr lang="ar-EG" dirty="0">
                <a:solidFill>
                  <a:srgbClr val="2D3956"/>
                </a:solidFill>
                <a:latin typeface="Alexandria" charset="0"/>
                <a:cs typeface="Alexandria" charset="0"/>
              </a:rPr>
              <a:t>لا يوجد فرق ذو دلالة إحصائية عند مستوى معنوية </a:t>
            </a:r>
            <a:r>
              <a:rPr lang="en-US" dirty="0">
                <a:solidFill>
                  <a:srgbClr val="2D3956"/>
                </a:solidFill>
                <a:latin typeface="Alexandria" charset="0"/>
                <a:cs typeface="Alexandria" charset="0"/>
              </a:rPr>
              <a:t>( P&lt; 0.05) </a:t>
            </a:r>
            <a:r>
              <a:rPr lang="ar-EG" dirty="0">
                <a:solidFill>
                  <a:srgbClr val="2D3956"/>
                </a:solidFill>
                <a:latin typeface="Alexandria" charset="0"/>
                <a:cs typeface="Alexandria" charset="0"/>
              </a:rPr>
              <a:t>بين متوسط درجة القلق لغير الرياضيين ومتوسط القلق للرياضيين والمساوي 50              </a:t>
            </a:r>
            <a:r>
              <a:rPr lang="en-US" dirty="0">
                <a:solidFill>
                  <a:srgbClr val="2D3956"/>
                </a:solidFill>
                <a:latin typeface="Alexandria" charset="0"/>
                <a:cs typeface="Alexandria" charset="0"/>
              </a:rPr>
              <a:t>H0: µ=50</a:t>
            </a:r>
          </a:p>
          <a:p>
            <a:pPr algn="r" rtl="1"/>
            <a:r>
              <a:rPr lang="en-US" dirty="0">
                <a:solidFill>
                  <a:srgbClr val="2D3956"/>
                </a:solidFill>
                <a:latin typeface="Alexandria" charset="0"/>
                <a:cs typeface="Alexandria" charset="0"/>
              </a:rPr>
              <a:t>: H1 </a:t>
            </a:r>
            <a:r>
              <a:rPr lang="ar-EG" dirty="0">
                <a:solidFill>
                  <a:srgbClr val="2D3956"/>
                </a:solidFill>
                <a:latin typeface="Alexandria" charset="0"/>
                <a:cs typeface="Alexandria" charset="0"/>
              </a:rPr>
              <a:t>يوجد فرق ذو دلالة إحصائية عند مستوى معنوية </a:t>
            </a:r>
            <a:r>
              <a:rPr lang="en-US" dirty="0">
                <a:solidFill>
                  <a:srgbClr val="2D3956"/>
                </a:solidFill>
                <a:latin typeface="Alexandria" charset="0"/>
                <a:cs typeface="Alexandria" charset="0"/>
              </a:rPr>
              <a:t>P&lt; 0.05) </a:t>
            </a:r>
            <a:r>
              <a:rPr lang="ar-EG" dirty="0">
                <a:solidFill>
                  <a:srgbClr val="2D3956"/>
                </a:solidFill>
                <a:latin typeface="Alexandria" charset="0"/>
                <a:cs typeface="Alexandria" charset="0"/>
              </a:rPr>
              <a:t>) بين متوسط درجة القلق لغير الرياضيين ومتوسط القلق للرياضيين والمساوي 50                       </a:t>
            </a:r>
            <a:r>
              <a:rPr lang="en-US" dirty="0">
                <a:solidFill>
                  <a:srgbClr val="2D3956"/>
                </a:solidFill>
                <a:latin typeface="Alexandria" charset="0"/>
                <a:cs typeface="Alexandria" charset="0"/>
              </a:rPr>
              <a:t>H1:µ"≠" 50</a:t>
            </a:r>
          </a:p>
          <a:p>
            <a:pPr algn="r" rtl="1"/>
            <a:r>
              <a:rPr lang="ar-EG" dirty="0">
                <a:solidFill>
                  <a:srgbClr val="2D3956"/>
                </a:solidFill>
                <a:latin typeface="Alexandria" charset="0"/>
                <a:cs typeface="Alexandria" charset="0"/>
              </a:rPr>
              <a:t>تشير µ   إلى متوسط درجة القلق لغير الرياضيين</a:t>
            </a:r>
          </a:p>
          <a:p>
            <a:pPr algn="r" rtl="1"/>
            <a:endParaRPr lang="ar-EG" dirty="0">
              <a:solidFill>
                <a:srgbClr val="2D3956"/>
              </a:solidFill>
              <a:latin typeface="Alexandria" charset="0"/>
              <a:cs typeface="Alexandria" charset="0"/>
            </a:endParaRPr>
          </a:p>
          <a:p>
            <a:pPr algn="r" rtl="1"/>
            <a:r>
              <a:rPr lang="ar-EG" b="1" dirty="0">
                <a:solidFill>
                  <a:srgbClr val="2D3956"/>
                </a:solidFill>
                <a:latin typeface="Alexandria" charset="0"/>
                <a:cs typeface="Alexandria" charset="0"/>
              </a:rPr>
              <a:t>ثانيا: خطوات الاختبار على البرنامج الاحصائي </a:t>
            </a:r>
            <a:r>
              <a:rPr lang="en-US" b="1" dirty="0">
                <a:solidFill>
                  <a:srgbClr val="2D3956"/>
                </a:solidFill>
                <a:latin typeface="Alexandria" charset="0"/>
                <a:cs typeface="Alexandria" charset="0"/>
              </a:rPr>
              <a:t>SPSS </a:t>
            </a:r>
          </a:p>
          <a:p>
            <a:pPr algn="r" rtl="1"/>
            <a:r>
              <a:rPr lang="ar-EG" dirty="0">
                <a:solidFill>
                  <a:srgbClr val="2D3956"/>
                </a:solidFill>
                <a:latin typeface="Alexandria" charset="0"/>
                <a:cs typeface="Alexandria" charset="0"/>
              </a:rPr>
              <a:t>1-  ادخال البيانات ونسمي المتغير مثلا على سبيل المثال ب </a:t>
            </a:r>
            <a:r>
              <a:rPr lang="en-US" dirty="0" err="1">
                <a:solidFill>
                  <a:srgbClr val="2D3956"/>
                </a:solidFill>
                <a:latin typeface="Alexandria" charset="0"/>
                <a:cs typeface="Alexandria" charset="0"/>
              </a:rPr>
              <a:t>anxnonsprt</a:t>
            </a:r>
            <a:endParaRPr lang="en-US"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2- من القائمة نختار  </a:t>
            </a:r>
            <a:r>
              <a:rPr lang="en-US" dirty="0">
                <a:solidFill>
                  <a:srgbClr val="2D3956"/>
                </a:solidFill>
                <a:latin typeface="Alexandria" charset="0"/>
                <a:cs typeface="Alexandria" charset="0"/>
              </a:rPr>
              <a:t>Analyze         Compare Means           One-Sample T Test </a:t>
            </a:r>
            <a:r>
              <a:rPr lang="ar-EG" dirty="0">
                <a:solidFill>
                  <a:srgbClr val="2D3956"/>
                </a:solidFill>
                <a:latin typeface="Alexandria" charset="0"/>
                <a:cs typeface="Alexandria" charset="0"/>
              </a:rPr>
              <a:t>  </a:t>
            </a:r>
          </a:p>
          <a:p>
            <a:pPr algn="r" rtl="1"/>
            <a:r>
              <a:rPr lang="ar-EG" dirty="0">
                <a:solidFill>
                  <a:srgbClr val="2D3956"/>
                </a:solidFill>
                <a:latin typeface="Alexandria" charset="0"/>
                <a:cs typeface="Alexandria" charset="0"/>
              </a:rPr>
              <a:t>3- تظهر نافذة </a:t>
            </a:r>
            <a:r>
              <a:rPr lang="en-US" dirty="0">
                <a:solidFill>
                  <a:srgbClr val="2D3956"/>
                </a:solidFill>
                <a:latin typeface="Alexandria" charset="0"/>
                <a:cs typeface="Alexandria" charset="0"/>
              </a:rPr>
              <a:t>One-Sample T Test  </a:t>
            </a:r>
          </a:p>
          <a:p>
            <a:pPr algn="r" rtl="1"/>
            <a:r>
              <a:rPr lang="ar-EG" dirty="0">
                <a:solidFill>
                  <a:srgbClr val="2D3956"/>
                </a:solidFill>
                <a:latin typeface="Alexandria" charset="0"/>
                <a:cs typeface="Alexandria" charset="0"/>
              </a:rPr>
              <a:t>4- ننقل المتغير</a:t>
            </a:r>
            <a:r>
              <a:rPr lang="en-US" dirty="0">
                <a:solidFill>
                  <a:srgbClr val="2D3956"/>
                </a:solidFill>
                <a:latin typeface="Alexandria" charset="0"/>
                <a:cs typeface="Alexandria" charset="0"/>
              </a:rPr>
              <a:t> </a:t>
            </a:r>
            <a:r>
              <a:rPr lang="en-US" dirty="0" err="1">
                <a:solidFill>
                  <a:srgbClr val="2D3956"/>
                </a:solidFill>
                <a:latin typeface="Alexandria" charset="0"/>
                <a:cs typeface="Alexandria" charset="0"/>
              </a:rPr>
              <a:t>anxnonsprt</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إلى المستطيل بعنوان </a:t>
            </a:r>
            <a:r>
              <a:rPr lang="en-US" dirty="0">
                <a:solidFill>
                  <a:srgbClr val="2D3956"/>
                </a:solidFill>
                <a:latin typeface="Alexandria" charset="0"/>
                <a:cs typeface="Alexandria" charset="0"/>
              </a:rPr>
              <a:t>Test Variables</a:t>
            </a:r>
          </a:p>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سهم: لليمين 1">
            <a:extLst>
              <a:ext uri="{FF2B5EF4-FFF2-40B4-BE49-F238E27FC236}">
                <a16:creationId xmlns:a16="http://schemas.microsoft.com/office/drawing/2014/main" id="{123B3CCB-57A6-3962-839C-36CCFEBEB0D2}"/>
              </a:ext>
            </a:extLst>
          </p:cNvPr>
          <p:cNvSpPr/>
          <p:nvPr/>
        </p:nvSpPr>
        <p:spPr>
          <a:xfrm>
            <a:off x="4146776" y="4067175"/>
            <a:ext cx="352425" cy="1714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3" name="سهم: لليمين 2">
            <a:extLst>
              <a:ext uri="{FF2B5EF4-FFF2-40B4-BE49-F238E27FC236}">
                <a16:creationId xmlns:a16="http://schemas.microsoft.com/office/drawing/2014/main" id="{BD4814FE-DE04-D640-8879-A3CC8ACFD5BD}"/>
              </a:ext>
            </a:extLst>
          </p:cNvPr>
          <p:cNvSpPr/>
          <p:nvPr/>
        </p:nvSpPr>
        <p:spPr>
          <a:xfrm>
            <a:off x="6146692" y="4067175"/>
            <a:ext cx="352425" cy="1714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419380314"/>
      </p:ext>
    </p:extLst>
  </p:cSld>
  <p:clrMapOvr>
    <a:masterClrMapping/>
  </p:clrMapOvr>
  <mc:AlternateContent xmlns:mc="http://schemas.openxmlformats.org/markup-compatibility/2006" xmlns:p14="http://schemas.microsoft.com/office/powerpoint/2010/main">
    <mc:Choice Requires="p14">
      <p:transition spd="slow" p14:dur="2000" advTm="142390"/>
    </mc:Choice>
    <mc:Fallback xmlns="">
      <p:transition spd="slow" advTm="14239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4247317"/>
          </a:xfrm>
          <a:prstGeom prst="rect">
            <a:avLst/>
          </a:prstGeom>
          <a:noFill/>
        </p:spPr>
        <p:txBody>
          <a:bodyPr wrap="square" rtlCol="0">
            <a:spAutoFit/>
          </a:bodyPr>
          <a:lstStyle/>
          <a:p>
            <a:pPr algn="r" rtl="1"/>
            <a:r>
              <a:rPr lang="ar-EG" dirty="0">
                <a:solidFill>
                  <a:srgbClr val="2D3956"/>
                </a:solidFill>
                <a:latin typeface="Alexandria" charset="0"/>
                <a:cs typeface="Alexandria" charset="0"/>
              </a:rPr>
              <a:t>5-  نطبع في المستطيل الصغير أمام </a:t>
            </a:r>
            <a:r>
              <a:rPr lang="en-US" dirty="0">
                <a:solidFill>
                  <a:srgbClr val="2D3956"/>
                </a:solidFill>
                <a:latin typeface="Alexandria" charset="0"/>
                <a:cs typeface="Alexandria" charset="0"/>
              </a:rPr>
              <a:t> Test Value </a:t>
            </a:r>
            <a:r>
              <a:rPr lang="ar-EG" dirty="0">
                <a:solidFill>
                  <a:srgbClr val="2D3956"/>
                </a:solidFill>
                <a:latin typeface="Alexandria" charset="0"/>
                <a:cs typeface="Alexandria" charset="0"/>
              </a:rPr>
              <a:t>القيمة الثابتة المراد المقارنة بها وهي 50 ثم نقوم بالضغط على </a:t>
            </a:r>
            <a:r>
              <a:rPr lang="en-US" dirty="0">
                <a:solidFill>
                  <a:srgbClr val="2D3956"/>
                </a:solidFill>
                <a:latin typeface="Alexandria" charset="0"/>
                <a:cs typeface="Alexandria" charset="0"/>
              </a:rPr>
              <a:t>Option </a:t>
            </a:r>
            <a:r>
              <a:rPr lang="ar-EG" dirty="0">
                <a:solidFill>
                  <a:srgbClr val="2D3956"/>
                </a:solidFill>
                <a:latin typeface="Alexandria" charset="0"/>
                <a:cs typeface="Alexandria" charset="0"/>
              </a:rPr>
              <a:t> فيظهر النافذة </a:t>
            </a:r>
            <a:r>
              <a:rPr lang="en-US" dirty="0">
                <a:solidFill>
                  <a:srgbClr val="2D3956"/>
                </a:solidFill>
                <a:latin typeface="Alexandria" charset="0"/>
                <a:cs typeface="Alexandria" charset="0"/>
              </a:rPr>
              <a:t>One-Sample T Test </a:t>
            </a:r>
          </a:p>
          <a:p>
            <a:pPr algn="r" rtl="1"/>
            <a:endParaRPr lang="en-US" dirty="0">
              <a:solidFill>
                <a:srgbClr val="2D3956"/>
              </a:solidFill>
              <a:latin typeface="Alexandria" charset="0"/>
              <a:cs typeface="Alexandria" charset="0"/>
            </a:endParaRPr>
          </a:p>
          <a:p>
            <a:pPr algn="r" rtl="1"/>
            <a:r>
              <a:rPr lang="ar-EG" b="1" u="sng" dirty="0">
                <a:solidFill>
                  <a:schemeClr val="accent1"/>
                </a:solidFill>
                <a:latin typeface="Alexandria" charset="0"/>
                <a:cs typeface="Alexandria" charset="0"/>
              </a:rPr>
              <a:t>ملحوظتين حول هذه النافذة: </a:t>
            </a:r>
          </a:p>
          <a:p>
            <a:pPr algn="r" rtl="1"/>
            <a:r>
              <a:rPr lang="ar-EG" b="1" dirty="0">
                <a:solidFill>
                  <a:schemeClr val="accent1"/>
                </a:solidFill>
                <a:latin typeface="Alexandria" charset="0"/>
                <a:cs typeface="Alexandria" charset="0"/>
              </a:rPr>
              <a:t>الأولى: </a:t>
            </a:r>
            <a:r>
              <a:rPr lang="ar-EG" dirty="0">
                <a:solidFill>
                  <a:schemeClr val="accent1"/>
                </a:solidFill>
                <a:latin typeface="Alexandria" charset="0"/>
                <a:cs typeface="Alexandria" charset="0"/>
              </a:rPr>
              <a:t>مستوى الثقة محدد ب 95 % وهو قابل للتغيير . على الرغم من أن مستوى الثقة في الدراسات الإنسانية والاجتماعية غالبا ما يكون 95 % ، إلا انه يمكن ان تكون في الدراسات الطبيعية  1 % مثلا </a:t>
            </a:r>
          </a:p>
          <a:p>
            <a:pPr algn="r" rtl="1"/>
            <a:r>
              <a:rPr lang="ar-EG" b="1" dirty="0">
                <a:solidFill>
                  <a:schemeClr val="accent1"/>
                </a:solidFill>
                <a:latin typeface="Alexandria" charset="0"/>
                <a:cs typeface="Alexandria" charset="0"/>
              </a:rPr>
              <a:t>الثاني: </a:t>
            </a:r>
            <a:r>
              <a:rPr lang="ar-EG" dirty="0">
                <a:solidFill>
                  <a:schemeClr val="accent1"/>
                </a:solidFill>
                <a:latin typeface="Alexandria" charset="0"/>
                <a:cs typeface="Alexandria" charset="0"/>
              </a:rPr>
              <a:t>يوجد في النافذة اختيارين للتعامل مع القيم المفقودة. </a:t>
            </a:r>
          </a:p>
          <a:p>
            <a:pPr algn="r" rtl="1"/>
            <a:r>
              <a:rPr lang="ar-EG" dirty="0">
                <a:solidFill>
                  <a:schemeClr val="accent1"/>
                </a:solidFill>
                <a:latin typeface="Alexandria" charset="0"/>
                <a:cs typeface="Alexandria" charset="0"/>
              </a:rPr>
              <a:t>الاختيار الأول: </a:t>
            </a:r>
            <a:r>
              <a:rPr lang="en-US" dirty="0">
                <a:solidFill>
                  <a:schemeClr val="accent1"/>
                </a:solidFill>
                <a:latin typeface="Alexandria" charset="0"/>
                <a:cs typeface="Alexandria" charset="0"/>
              </a:rPr>
              <a:t> Exclude cases analysis by analysis  </a:t>
            </a:r>
            <a:r>
              <a:rPr lang="ar-EG" dirty="0">
                <a:solidFill>
                  <a:schemeClr val="accent1"/>
                </a:solidFill>
                <a:latin typeface="Alexandria" charset="0"/>
                <a:cs typeface="Alexandria" charset="0"/>
              </a:rPr>
              <a:t>لاستبعاد القيم المفقودة من المتغير الخاضع لاختبار </a:t>
            </a:r>
            <a:r>
              <a:rPr lang="en-US" dirty="0">
                <a:solidFill>
                  <a:schemeClr val="accent1"/>
                </a:solidFill>
                <a:latin typeface="Alexandria" charset="0"/>
                <a:cs typeface="Alexandria" charset="0"/>
              </a:rPr>
              <a:t>t</a:t>
            </a:r>
            <a:r>
              <a:rPr lang="ar-EG" dirty="0">
                <a:solidFill>
                  <a:schemeClr val="accent1"/>
                </a:solidFill>
                <a:latin typeface="Alexandria" charset="0"/>
                <a:cs typeface="Alexandria" charset="0"/>
              </a:rPr>
              <a:t> أما المتغيرات الأخرى التي لا يوجد   بها قيم مفقودة فيجري الاختبار على كافة القيم فيها. </a:t>
            </a:r>
          </a:p>
          <a:p>
            <a:pPr algn="r" rtl="1"/>
            <a:r>
              <a:rPr lang="ar-EG" dirty="0">
                <a:solidFill>
                  <a:schemeClr val="accent1"/>
                </a:solidFill>
                <a:latin typeface="Alexandria" charset="0"/>
                <a:cs typeface="Alexandria" charset="0"/>
              </a:rPr>
              <a:t>الاختيار الثاني: </a:t>
            </a:r>
            <a:r>
              <a:rPr lang="en-US" dirty="0">
                <a:solidFill>
                  <a:schemeClr val="accent1"/>
                </a:solidFill>
                <a:latin typeface="Alexandria" charset="0"/>
                <a:cs typeface="Alexandria" charset="0"/>
              </a:rPr>
              <a:t>Exclude cases listwise </a:t>
            </a:r>
            <a:r>
              <a:rPr lang="ar-EG" dirty="0">
                <a:solidFill>
                  <a:schemeClr val="accent1"/>
                </a:solidFill>
                <a:latin typeface="Alexandria" charset="0"/>
                <a:cs typeface="Alexandria" charset="0"/>
              </a:rPr>
              <a:t> لاستبعاد القيم المفقودة في متغير معين من الاختبارات في كافة المتغيرات . </a:t>
            </a:r>
          </a:p>
          <a:p>
            <a:pPr algn="r" rtl="1"/>
            <a:endParaRPr lang="ar-EG"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5- الضغط على </a:t>
            </a:r>
            <a:r>
              <a:rPr lang="en-US" dirty="0">
                <a:solidFill>
                  <a:srgbClr val="2D3956"/>
                </a:solidFill>
                <a:latin typeface="Alexandria" charset="0"/>
                <a:cs typeface="Alexandria" charset="0"/>
              </a:rPr>
              <a:t>continue  </a:t>
            </a:r>
            <a:r>
              <a:rPr lang="ar-EG" dirty="0">
                <a:solidFill>
                  <a:srgbClr val="2D3956"/>
                </a:solidFill>
                <a:latin typeface="Alexandria" charset="0"/>
                <a:cs typeface="Alexandria" charset="0"/>
              </a:rPr>
              <a:t>للعودة إلى النافذة الرئيسية </a:t>
            </a:r>
            <a:r>
              <a:rPr lang="en-US" dirty="0">
                <a:solidFill>
                  <a:srgbClr val="2D3956"/>
                </a:solidFill>
                <a:latin typeface="Alexandria" charset="0"/>
                <a:cs typeface="Alexandria" charset="0"/>
              </a:rPr>
              <a:t>One-Sample T Test </a:t>
            </a:r>
            <a:r>
              <a:rPr lang="ar-EG" dirty="0">
                <a:solidFill>
                  <a:srgbClr val="2D3956"/>
                </a:solidFill>
                <a:latin typeface="Alexandria" charset="0"/>
                <a:cs typeface="Alexandria" charset="0"/>
              </a:rPr>
              <a:t>ثم الضغط على </a:t>
            </a:r>
            <a:r>
              <a:rPr lang="en-US" dirty="0">
                <a:solidFill>
                  <a:srgbClr val="2D3956"/>
                </a:solidFill>
                <a:latin typeface="Alexandria" charset="0"/>
                <a:cs typeface="Alexandria" charset="0"/>
              </a:rPr>
              <a:t>ok</a:t>
            </a:r>
          </a:p>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96182676"/>
      </p:ext>
    </p:extLst>
  </p:cSld>
  <p:clrMapOvr>
    <a:masterClrMapping/>
  </p:clrMapOvr>
  <mc:AlternateContent xmlns:mc="http://schemas.openxmlformats.org/markup-compatibility/2006" xmlns:p14="http://schemas.microsoft.com/office/powerpoint/2010/main">
    <mc:Choice Requires="p14">
      <p:transition spd="slow" p14:dur="2000" advTm="158738"/>
    </mc:Choice>
    <mc:Fallback xmlns="">
      <p:transition spd="slow" advTm="15873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646331"/>
          </a:xfrm>
          <a:prstGeom prst="rect">
            <a:avLst/>
          </a:prstGeom>
          <a:noFill/>
        </p:spPr>
        <p:txBody>
          <a:bodyPr wrap="square" rtlCol="0">
            <a:spAutoFit/>
          </a:bodyPr>
          <a:lstStyle/>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a:extLst>
              <a:ext uri="{FF2B5EF4-FFF2-40B4-BE49-F238E27FC236}">
                <a16:creationId xmlns:a16="http://schemas.microsoft.com/office/drawing/2014/main" id="{9253DC2A-0F66-A916-C015-97F6A9FABBB2}"/>
              </a:ext>
            </a:extLst>
          </p:cNvPr>
          <p:cNvPicPr>
            <a:picLocks noChangeAspect="1"/>
          </p:cNvPicPr>
          <p:nvPr/>
        </p:nvPicPr>
        <p:blipFill>
          <a:blip r:embed="rId3"/>
          <a:stretch>
            <a:fillRect/>
          </a:stretch>
        </p:blipFill>
        <p:spPr>
          <a:xfrm>
            <a:off x="1160356" y="1047316"/>
            <a:ext cx="9850582" cy="4763366"/>
          </a:xfrm>
          <a:prstGeom prst="rect">
            <a:avLst/>
          </a:prstGeom>
        </p:spPr>
      </p:pic>
      <p:sp>
        <p:nvSpPr>
          <p:cNvPr id="7" name="مستطيل 6">
            <a:extLst>
              <a:ext uri="{FF2B5EF4-FFF2-40B4-BE49-F238E27FC236}">
                <a16:creationId xmlns:a16="http://schemas.microsoft.com/office/drawing/2014/main" id="{369E0F3D-EACB-7883-6949-631E2CEF14B8}"/>
              </a:ext>
            </a:extLst>
          </p:cNvPr>
          <p:cNvSpPr/>
          <p:nvPr/>
        </p:nvSpPr>
        <p:spPr>
          <a:xfrm>
            <a:off x="7029450" y="4543425"/>
            <a:ext cx="638175" cy="199714"/>
          </a:xfrm>
          <a:prstGeom prst="rect">
            <a:avLst/>
          </a:prstGeom>
          <a:noFill/>
          <a:ln>
            <a:solidFill>
              <a:srgbClr val="FF0000"/>
            </a:solidFill>
          </a:ln>
        </p:spPr>
        <p:style>
          <a:lnRef idx="0">
            <a:schemeClr val="accent2"/>
          </a:lnRef>
          <a:fillRef idx="3">
            <a:schemeClr val="accent2"/>
          </a:fillRef>
          <a:effectRef idx="3">
            <a:schemeClr val="accent2"/>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253780934"/>
      </p:ext>
    </p:extLst>
  </p:cSld>
  <p:clrMapOvr>
    <a:masterClrMapping/>
  </p:clrMapOvr>
  <mc:AlternateContent xmlns:mc="http://schemas.openxmlformats.org/markup-compatibility/2006" xmlns:p14="http://schemas.microsoft.com/office/powerpoint/2010/main">
    <mc:Choice Requires="p14">
      <p:transition spd="slow" p14:dur="2000" advTm="136043"/>
    </mc:Choice>
    <mc:Fallback xmlns="">
      <p:transition spd="slow" advTm="13604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646331"/>
          </a:xfrm>
          <a:prstGeom prst="rect">
            <a:avLst/>
          </a:prstGeom>
          <a:noFill/>
        </p:spPr>
        <p:txBody>
          <a:bodyPr wrap="square" rtlCol="0">
            <a:spAutoFit/>
          </a:bodyPr>
          <a:lstStyle/>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مستطيل 6">
            <a:extLst>
              <a:ext uri="{FF2B5EF4-FFF2-40B4-BE49-F238E27FC236}">
                <a16:creationId xmlns:a16="http://schemas.microsoft.com/office/drawing/2014/main" id="{369E0F3D-EACB-7883-6949-631E2CEF14B8}"/>
              </a:ext>
            </a:extLst>
          </p:cNvPr>
          <p:cNvSpPr/>
          <p:nvPr/>
        </p:nvSpPr>
        <p:spPr>
          <a:xfrm>
            <a:off x="7029450" y="4543425"/>
            <a:ext cx="638175" cy="199714"/>
          </a:xfrm>
          <a:prstGeom prst="rect">
            <a:avLst/>
          </a:prstGeom>
          <a:noFill/>
          <a:ln>
            <a:solidFill>
              <a:srgbClr val="FF0000"/>
            </a:solidFill>
          </a:ln>
        </p:spPr>
        <p:style>
          <a:lnRef idx="0">
            <a:schemeClr val="accent2"/>
          </a:lnRef>
          <a:fillRef idx="3">
            <a:schemeClr val="accent2"/>
          </a:fillRef>
          <a:effectRef idx="3">
            <a:schemeClr val="accent2"/>
          </a:effectRef>
          <a:fontRef idx="minor">
            <a:schemeClr val="lt1"/>
          </a:fontRef>
        </p:style>
        <p:txBody>
          <a:bodyPr rtlCol="1" anchor="ctr"/>
          <a:lstStyle/>
          <a:p>
            <a:pPr algn="ctr"/>
            <a:endParaRPr lang="ar-EG"/>
          </a:p>
        </p:txBody>
      </p:sp>
      <p:pic>
        <p:nvPicPr>
          <p:cNvPr id="2" name="صورة 1">
            <a:extLst>
              <a:ext uri="{FF2B5EF4-FFF2-40B4-BE49-F238E27FC236}">
                <a16:creationId xmlns:a16="http://schemas.microsoft.com/office/drawing/2014/main" id="{62FA8937-E400-F09B-9967-822F38B88510}"/>
              </a:ext>
            </a:extLst>
          </p:cNvPr>
          <p:cNvPicPr>
            <a:picLocks noChangeAspect="1"/>
          </p:cNvPicPr>
          <p:nvPr/>
        </p:nvPicPr>
        <p:blipFill>
          <a:blip r:embed="rId3"/>
          <a:stretch>
            <a:fillRect/>
          </a:stretch>
        </p:blipFill>
        <p:spPr>
          <a:xfrm>
            <a:off x="1276350" y="1562095"/>
            <a:ext cx="8991600" cy="3905255"/>
          </a:xfrm>
          <a:prstGeom prst="rect">
            <a:avLst/>
          </a:prstGeom>
        </p:spPr>
      </p:pic>
    </p:spTree>
    <p:extLst>
      <p:ext uri="{BB962C8B-B14F-4D97-AF65-F5344CB8AC3E}">
        <p14:creationId xmlns:p14="http://schemas.microsoft.com/office/powerpoint/2010/main" val="746662114"/>
      </p:ext>
    </p:extLst>
  </p:cSld>
  <p:clrMapOvr>
    <a:masterClrMapping/>
  </p:clrMapOvr>
  <mc:AlternateContent xmlns:mc="http://schemas.openxmlformats.org/markup-compatibility/2006" xmlns:p14="http://schemas.microsoft.com/office/powerpoint/2010/main">
    <mc:Choice Requires="p14">
      <p:transition spd="slow" p14:dur="2000" advTm="141940"/>
    </mc:Choice>
    <mc:Fallback xmlns="">
      <p:transition spd="slow" advTm="14194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4585871"/>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المخرجات وقرار الاختبار</a:t>
            </a:r>
          </a:p>
          <a:p>
            <a:pPr algn="ctr" rtl="1"/>
            <a:endParaRPr lang="ar-EG" sz="2000" b="1" dirty="0">
              <a:solidFill>
                <a:srgbClr val="2D3956"/>
              </a:solidFill>
              <a:latin typeface="Alexandria" charset="0"/>
              <a:cs typeface="Alexandria" charset="0"/>
            </a:endParaRPr>
          </a:p>
          <a:p>
            <a:pPr algn="ctr" rtl="1"/>
            <a:r>
              <a:rPr lang="ar-EG" b="1" u="sng" dirty="0">
                <a:solidFill>
                  <a:srgbClr val="2D3956"/>
                </a:solidFill>
                <a:latin typeface="Alexandria" charset="0"/>
                <a:cs typeface="Alexandria" charset="0"/>
              </a:rPr>
              <a:t>المخرجات</a:t>
            </a:r>
          </a:p>
          <a:p>
            <a:pPr algn="r" rtl="1"/>
            <a:r>
              <a:rPr lang="ar-EG" dirty="0">
                <a:solidFill>
                  <a:srgbClr val="2D3956"/>
                </a:solidFill>
                <a:latin typeface="Alexandria" charset="0"/>
                <a:cs typeface="Alexandria" charset="0"/>
              </a:rPr>
              <a:t>الوسط الحسابي للعينة = 58.93 </a:t>
            </a:r>
          </a:p>
          <a:p>
            <a:pPr algn="r" rtl="1"/>
            <a:r>
              <a:rPr lang="ar-EG" dirty="0">
                <a:solidFill>
                  <a:srgbClr val="2D3956"/>
                </a:solidFill>
                <a:latin typeface="Alexandria" charset="0"/>
                <a:cs typeface="Alexandria" charset="0"/>
              </a:rPr>
              <a:t>الوسط الحسابي للفروق </a:t>
            </a:r>
            <a:r>
              <a:rPr lang="en-US" dirty="0">
                <a:solidFill>
                  <a:srgbClr val="2D3956"/>
                </a:solidFill>
                <a:latin typeface="Alexandria" charset="0"/>
                <a:cs typeface="Alexandria" charset="0"/>
              </a:rPr>
              <a:t>Mean Difference = 8.933</a:t>
            </a:r>
          </a:p>
          <a:p>
            <a:pPr algn="r" rtl="1"/>
            <a:r>
              <a:rPr lang="ar-EG" dirty="0">
                <a:solidFill>
                  <a:srgbClr val="2D3956"/>
                </a:solidFill>
                <a:latin typeface="Alexandria" charset="0"/>
                <a:cs typeface="Alexandria" charset="0"/>
              </a:rPr>
              <a:t>هل هذا الفرق والذي يساوي 8.933 كافيا لكي نقرر أن غير الرياضيين لديهم مستوى قلق أعلى من متوسط المجتمع للرياضيين ، أم أن هذا الفرق يعود للصدفة وناتج عن اختيار أفراد العينة الذين لديهم مستوى عال من القلق. </a:t>
            </a:r>
          </a:p>
          <a:p>
            <a:pPr algn="ctr" rtl="1"/>
            <a:r>
              <a:rPr lang="ar-EG" b="1" u="sng" dirty="0">
                <a:solidFill>
                  <a:srgbClr val="2D3956"/>
                </a:solidFill>
                <a:latin typeface="Alexandria" charset="0"/>
                <a:cs typeface="Alexandria" charset="0"/>
              </a:rPr>
              <a:t>القرار</a:t>
            </a:r>
          </a:p>
          <a:p>
            <a:pPr algn="r" rtl="1"/>
            <a:r>
              <a:rPr lang="ar-EG" dirty="0">
                <a:solidFill>
                  <a:srgbClr val="2D3956"/>
                </a:solidFill>
                <a:latin typeface="Alexandria" charset="0"/>
                <a:cs typeface="Alexandria" charset="0"/>
              </a:rPr>
              <a:t> </a:t>
            </a:r>
            <a:r>
              <a:rPr lang="en-US" dirty="0">
                <a:solidFill>
                  <a:srgbClr val="2D3956"/>
                </a:solidFill>
                <a:latin typeface="Alexandria" charset="0"/>
                <a:cs typeface="Alexandria" charset="0"/>
              </a:rPr>
              <a:t> T </a:t>
            </a:r>
            <a:r>
              <a:rPr lang="ar-EG" dirty="0">
                <a:solidFill>
                  <a:srgbClr val="2D3956"/>
                </a:solidFill>
                <a:latin typeface="Alexandria" charset="0"/>
                <a:cs typeface="Alexandria" charset="0"/>
              </a:rPr>
              <a:t>المحسوبة ( من جدول المخرجات 4.016) أكبر  من </a:t>
            </a:r>
            <a:r>
              <a:rPr lang="en-US" dirty="0">
                <a:solidFill>
                  <a:srgbClr val="2D3956"/>
                </a:solidFill>
                <a:latin typeface="Alexandria" charset="0"/>
                <a:cs typeface="Alexandria" charset="0"/>
              </a:rPr>
              <a:t>T </a:t>
            </a:r>
            <a:r>
              <a:rPr lang="ar-EG" dirty="0">
                <a:solidFill>
                  <a:srgbClr val="2D3956"/>
                </a:solidFill>
                <a:latin typeface="Alexandria" charset="0"/>
                <a:cs typeface="Alexandria" charset="0"/>
              </a:rPr>
              <a:t>الجدولية  ( حصلنا عليها من جدول توزيع </a:t>
            </a:r>
            <a:r>
              <a:rPr lang="en-US" dirty="0">
                <a:solidFill>
                  <a:srgbClr val="2D3956"/>
                </a:solidFill>
                <a:latin typeface="Alexandria" charset="0"/>
                <a:cs typeface="Alexandria" charset="0"/>
              </a:rPr>
              <a:t>t </a:t>
            </a:r>
            <a:r>
              <a:rPr lang="ar-EG" dirty="0">
                <a:solidFill>
                  <a:srgbClr val="2D3956"/>
                </a:solidFill>
                <a:latin typeface="Alexandria" charset="0"/>
                <a:cs typeface="Alexandria" charset="0"/>
              </a:rPr>
              <a:t>بدرجة حرية 14 ومستوى معنوية 0.05 وتبلغ قيمتها 2.145) . </a:t>
            </a:r>
          </a:p>
          <a:p>
            <a:pPr algn="r" rtl="1"/>
            <a:r>
              <a:rPr lang="ar-EG" dirty="0">
                <a:solidFill>
                  <a:srgbClr val="2D3956"/>
                </a:solidFill>
                <a:latin typeface="Alexandria" charset="0"/>
                <a:cs typeface="Alexandria" charset="0"/>
              </a:rPr>
              <a:t> لذلك نرفض فرض العدم ونقبل الفرض البديل بأنه يوجد فرق ذو دلالة إحصائية عند مستوى معنوية</a:t>
            </a:r>
          </a:p>
          <a:p>
            <a:pPr algn="r" rtl="1"/>
            <a:r>
              <a:rPr lang="en-US" dirty="0">
                <a:solidFill>
                  <a:srgbClr val="2D3956"/>
                </a:solidFill>
                <a:latin typeface="Alexandria" charset="0"/>
                <a:cs typeface="Alexandria" charset="0"/>
              </a:rPr>
              <a:t>(P&lt; 0.05) </a:t>
            </a:r>
            <a:r>
              <a:rPr lang="ar-EG" dirty="0">
                <a:solidFill>
                  <a:srgbClr val="2D3956"/>
                </a:solidFill>
                <a:latin typeface="Alexandria" charset="0"/>
                <a:cs typeface="Alexandria" charset="0"/>
              </a:rPr>
              <a:t> بين متوسط درجة القلق لغير الرياضيين ومتوسط القلق للرياضيين والمساوي 50</a:t>
            </a:r>
          </a:p>
          <a:p>
            <a:pPr algn="r" rtl="1"/>
            <a:r>
              <a:rPr lang="ar-EG" dirty="0">
                <a:solidFill>
                  <a:srgbClr val="2D3956"/>
                </a:solidFill>
                <a:latin typeface="Alexandria" charset="0"/>
                <a:cs typeface="Alexandria" charset="0"/>
              </a:rPr>
              <a:t>ملحوظة : درجات الحرية = عدد المشاهدات – عدد المتغيرات</a:t>
            </a:r>
          </a:p>
          <a:p>
            <a:pPr algn="r" rtl="1"/>
            <a:endParaRPr lang="en-US" dirty="0">
              <a:solidFill>
                <a:srgbClr val="2D3956"/>
              </a:solidFill>
              <a:latin typeface="Alexandria" charset="0"/>
              <a:cs typeface="Alexandria" charset="0"/>
            </a:endParaRPr>
          </a:p>
          <a:p>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305823251"/>
      </p:ext>
    </p:extLst>
  </p:cSld>
  <p:clrMapOvr>
    <a:masterClrMapping/>
  </p:clrMapOvr>
  <mc:AlternateContent xmlns:mc="http://schemas.openxmlformats.org/markup-compatibility/2006" xmlns:p14="http://schemas.microsoft.com/office/powerpoint/2010/main">
    <mc:Choice Requires="p14">
      <p:transition spd="slow" p14:dur="2000" advTm="188630"/>
    </mc:Choice>
    <mc:Fallback xmlns="">
      <p:transition spd="slow" advTm="18863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3477875"/>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اختبار </a:t>
            </a:r>
            <a:r>
              <a:rPr lang="en-US" sz="2000" b="1" dirty="0">
                <a:solidFill>
                  <a:srgbClr val="2D3956"/>
                </a:solidFill>
                <a:latin typeface="Alexandria" charset="0"/>
                <a:cs typeface="Alexandria" charset="0"/>
              </a:rPr>
              <a:t>t </a:t>
            </a:r>
            <a:r>
              <a:rPr lang="ar-EG" sz="2000" b="1" dirty="0">
                <a:solidFill>
                  <a:srgbClr val="2D3956"/>
                </a:solidFill>
                <a:latin typeface="Alexandria" charset="0"/>
                <a:cs typeface="Alexandria" charset="0"/>
              </a:rPr>
              <a:t> لعينتين مستقلتين </a:t>
            </a:r>
            <a:br>
              <a:rPr lang="ar-EG" sz="2000" b="1" dirty="0">
                <a:solidFill>
                  <a:srgbClr val="2D3956"/>
                </a:solidFill>
                <a:latin typeface="Alexandria" charset="0"/>
                <a:cs typeface="Alexandria" charset="0"/>
              </a:rPr>
            </a:br>
            <a:r>
              <a:rPr lang="en-US" sz="2000" b="1" dirty="0">
                <a:solidFill>
                  <a:srgbClr val="2D3956"/>
                </a:solidFill>
                <a:latin typeface="Alexandria" charset="0"/>
                <a:cs typeface="Alexandria" charset="0"/>
              </a:rPr>
              <a:t>Independent- Samples T Test</a:t>
            </a:r>
            <a:endParaRPr lang="en-US" dirty="0">
              <a:solidFill>
                <a:srgbClr val="2D3956"/>
              </a:solidFill>
              <a:latin typeface="Alexandria" charset="0"/>
              <a:cs typeface="Alexandria" charset="0"/>
            </a:endParaRPr>
          </a:p>
          <a:p>
            <a:pPr marL="285750" indent="-285750" algn="just" rtl="1">
              <a:buFont typeface="Wingdings" panose="05000000000000000000" pitchFamily="2" charset="2"/>
              <a:buChar char="§"/>
            </a:pPr>
            <a:r>
              <a:rPr lang="ar-EG" dirty="0">
                <a:solidFill>
                  <a:srgbClr val="2D3956"/>
                </a:solidFill>
                <a:latin typeface="Alexandria" charset="0"/>
                <a:cs typeface="Alexandria" charset="0"/>
              </a:rPr>
              <a:t>يستخدم اختبار </a:t>
            </a:r>
            <a:r>
              <a:rPr lang="en-US" dirty="0">
                <a:solidFill>
                  <a:srgbClr val="2D3956"/>
                </a:solidFill>
                <a:latin typeface="Alexandria" charset="0"/>
                <a:cs typeface="Alexandria" charset="0"/>
              </a:rPr>
              <a:t>T </a:t>
            </a:r>
            <a:r>
              <a:rPr lang="ar-EG" dirty="0">
                <a:solidFill>
                  <a:srgbClr val="2D3956"/>
                </a:solidFill>
                <a:latin typeface="Alexandria" charset="0"/>
                <a:cs typeface="Alexandria" charset="0"/>
              </a:rPr>
              <a:t>لعينتين مستقلتين </a:t>
            </a:r>
            <a:r>
              <a:rPr lang="en-US" dirty="0">
                <a:solidFill>
                  <a:srgbClr val="2D3956"/>
                </a:solidFill>
                <a:latin typeface="Alexandria" charset="0"/>
                <a:cs typeface="Alexandria" charset="0"/>
              </a:rPr>
              <a:t> Independent –Samples T Test)</a:t>
            </a:r>
            <a:r>
              <a:rPr lang="ar-EG" dirty="0">
                <a:solidFill>
                  <a:srgbClr val="2D3956"/>
                </a:solidFill>
                <a:latin typeface="Alexandria" charset="0"/>
                <a:cs typeface="Alexandria" charset="0"/>
              </a:rPr>
              <a:t>أي أن الأشخاص في العينة الأولى خلاف الأشخاص في العينة الثانية) للحكم على معنوية الفروق بين متوسطي عينتين في ضوء متغير معين كإجراء المقارنة بين العزاب والمتزوجين بالنسبة لضغط الدم أو بين إنتاجية الحاصلين على التوجيهية والحاصلين على البكالوريوس . </a:t>
            </a:r>
          </a:p>
          <a:p>
            <a:pPr marL="285750" indent="-285750" algn="just" rtl="1">
              <a:buFont typeface="Wingdings" panose="05000000000000000000" pitchFamily="2" charset="2"/>
              <a:buChar char="§"/>
            </a:pPr>
            <a:r>
              <a:rPr lang="ar-EG" dirty="0">
                <a:solidFill>
                  <a:srgbClr val="2D3956"/>
                </a:solidFill>
                <a:latin typeface="Alexandria" charset="0"/>
                <a:cs typeface="Alexandria" charset="0"/>
              </a:rPr>
              <a:t>المقارنة هنا تجري بين عينتين فقط ، فإذا كان هناك خمس فئات من المستويات التعليمية فهذا الأمر قادر على إجراء مقارنة بين الفئة 1 والفئة 2 ،أو الفئة 3 والفئة 2، أو الفئة 1 والفئة 5. ولكنه لا يتمكن من إجراء المقارنة بين الفئات الخمسة مرة واحدة. </a:t>
            </a:r>
          </a:p>
          <a:p>
            <a:pPr marL="285750" indent="-285750" algn="just" rtl="1">
              <a:buFont typeface="Wingdings" panose="05000000000000000000" pitchFamily="2" charset="2"/>
              <a:buChar char="§"/>
            </a:pPr>
            <a:r>
              <a:rPr lang="ar-EG" dirty="0">
                <a:solidFill>
                  <a:srgbClr val="2D3956"/>
                </a:solidFill>
                <a:latin typeface="Alexandria" charset="0"/>
                <a:cs typeface="Alexandria" charset="0"/>
              </a:rPr>
              <a:t>يجب أن تكون العينتين مستقلتين تماما ، كما يجب أن يكون المجتمعين الذين تم سحب العينتين منهما مجتمعين متجانسين. أما إذا لم يكن هناك تجانس بين المجتمعين فإن نتائج اختبار </a:t>
            </a:r>
            <a:r>
              <a:rPr lang="en-US" dirty="0">
                <a:solidFill>
                  <a:srgbClr val="2D3956"/>
                </a:solidFill>
                <a:latin typeface="Alexandria" charset="0"/>
                <a:cs typeface="Alexandria" charset="0"/>
              </a:rPr>
              <a:t>T </a:t>
            </a:r>
            <a:r>
              <a:rPr lang="ar-EG" dirty="0">
                <a:solidFill>
                  <a:srgbClr val="2D3956"/>
                </a:solidFill>
                <a:latin typeface="Alexandria" charset="0"/>
                <a:cs typeface="Alexandria" charset="0"/>
              </a:rPr>
              <a:t>لا تكون دقيقة. </a:t>
            </a:r>
          </a:p>
          <a:p>
            <a:pPr algn="r"/>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030509773"/>
      </p:ext>
    </p:extLst>
  </p:cSld>
  <p:clrMapOvr>
    <a:masterClrMapping/>
  </p:clrMapOvr>
  <mc:AlternateContent xmlns:mc="http://schemas.openxmlformats.org/markup-compatibility/2006" xmlns:p14="http://schemas.microsoft.com/office/powerpoint/2010/main">
    <mc:Choice Requires="p14">
      <p:transition spd="slow" p14:dur="2000" advTm="184392"/>
    </mc:Choice>
    <mc:Fallback xmlns="">
      <p:transition spd="slow" advTm="18439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4339650"/>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اختبار </a:t>
            </a:r>
            <a:r>
              <a:rPr lang="en-US" sz="2000" b="1" dirty="0">
                <a:solidFill>
                  <a:srgbClr val="2D3956"/>
                </a:solidFill>
                <a:latin typeface="Alexandria" charset="0"/>
                <a:cs typeface="Alexandria" charset="0"/>
              </a:rPr>
              <a:t>t </a:t>
            </a:r>
            <a:r>
              <a:rPr lang="ar-EG" sz="2000" b="1" dirty="0">
                <a:solidFill>
                  <a:srgbClr val="2D3956"/>
                </a:solidFill>
                <a:latin typeface="Alexandria" charset="0"/>
                <a:cs typeface="Alexandria" charset="0"/>
              </a:rPr>
              <a:t>لعينتين مستقلتين على البرنامج الاحصائي </a:t>
            </a:r>
            <a:r>
              <a:rPr lang="en-US" sz="2000" b="1" dirty="0">
                <a:solidFill>
                  <a:srgbClr val="2D3956"/>
                </a:solidFill>
                <a:latin typeface="Alexandria" charset="0"/>
                <a:cs typeface="Alexandria" charset="0"/>
              </a:rPr>
              <a:t>SPSS</a:t>
            </a:r>
            <a:br>
              <a:rPr lang="en-US" sz="2000" b="1" dirty="0">
                <a:solidFill>
                  <a:srgbClr val="2D3956"/>
                </a:solidFill>
                <a:latin typeface="Alexandria" charset="0"/>
                <a:cs typeface="Alexandria" charset="0"/>
              </a:rPr>
            </a:br>
            <a:r>
              <a:rPr lang="en-US" sz="2000" b="1" dirty="0">
                <a:solidFill>
                  <a:srgbClr val="2D3956"/>
                </a:solidFill>
                <a:latin typeface="Alexandria" charset="0"/>
                <a:cs typeface="Alexandria" charset="0"/>
              </a:rPr>
              <a:t>Independent- Samples T Test</a:t>
            </a:r>
          </a:p>
          <a:p>
            <a:pPr algn="ctr" rtl="1"/>
            <a:endParaRPr lang="ar-EG" sz="2000" b="1" dirty="0">
              <a:solidFill>
                <a:srgbClr val="2D3956"/>
              </a:solidFill>
              <a:latin typeface="Alexandria" charset="0"/>
              <a:cs typeface="Alexandria" charset="0"/>
            </a:endParaRPr>
          </a:p>
          <a:p>
            <a:pPr marL="285750" indent="-285750" algn="r" rtl="1">
              <a:buFont typeface="Wingdings" panose="05000000000000000000" pitchFamily="2" charset="2"/>
              <a:buChar char="§"/>
            </a:pPr>
            <a:r>
              <a:rPr lang="ar-EG" dirty="0">
                <a:solidFill>
                  <a:srgbClr val="2D3956"/>
                </a:solidFill>
                <a:latin typeface="Alexandria" charset="0"/>
                <a:cs typeface="Alexandria" charset="0"/>
              </a:rPr>
              <a:t>برنامج </a:t>
            </a:r>
            <a:r>
              <a:rPr lang="en-US" dirty="0">
                <a:solidFill>
                  <a:srgbClr val="2D3956"/>
                </a:solidFill>
                <a:latin typeface="Alexandria" charset="0"/>
                <a:cs typeface="Alexandria" charset="0"/>
              </a:rPr>
              <a:t>SPSS </a:t>
            </a:r>
            <a:r>
              <a:rPr lang="ar-EG" dirty="0">
                <a:solidFill>
                  <a:srgbClr val="2D3956"/>
                </a:solidFill>
                <a:latin typeface="Alexandria" charset="0"/>
                <a:cs typeface="Alexandria" charset="0"/>
              </a:rPr>
              <a:t>يجري اختبار </a:t>
            </a:r>
            <a:r>
              <a:rPr lang="en-US" dirty="0">
                <a:solidFill>
                  <a:srgbClr val="2D3956"/>
                </a:solidFill>
                <a:latin typeface="Alexandria" charset="0"/>
                <a:cs typeface="Alexandria" charset="0"/>
              </a:rPr>
              <a:t> </a:t>
            </a:r>
            <a:r>
              <a:rPr lang="en-US" dirty="0" err="1">
                <a:solidFill>
                  <a:srgbClr val="2D3956"/>
                </a:solidFill>
                <a:latin typeface="Alexandria" charset="0"/>
                <a:cs typeface="Alexandria" charset="0"/>
              </a:rPr>
              <a:t>Levene</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لتساوي التباين </a:t>
            </a:r>
            <a:r>
              <a:rPr lang="en-US" dirty="0">
                <a:solidFill>
                  <a:srgbClr val="2D3956"/>
                </a:solidFill>
                <a:latin typeface="Alexandria" charset="0"/>
                <a:cs typeface="Alexandria" charset="0"/>
              </a:rPr>
              <a:t> </a:t>
            </a:r>
            <a:r>
              <a:rPr lang="en-US" dirty="0" err="1">
                <a:solidFill>
                  <a:srgbClr val="2D3956"/>
                </a:solidFill>
                <a:latin typeface="Alexandria" charset="0"/>
                <a:cs typeface="Alexandria" charset="0"/>
              </a:rPr>
              <a:t>Levene’s</a:t>
            </a:r>
            <a:r>
              <a:rPr lang="en-US" dirty="0">
                <a:solidFill>
                  <a:srgbClr val="2D3956"/>
                </a:solidFill>
                <a:latin typeface="Alexandria" charset="0"/>
                <a:cs typeface="Alexandria" charset="0"/>
              </a:rPr>
              <a:t> test for equality of variances </a:t>
            </a:r>
            <a:r>
              <a:rPr lang="ar-EG" dirty="0">
                <a:solidFill>
                  <a:srgbClr val="2D3956"/>
                </a:solidFill>
                <a:latin typeface="Alexandria" charset="0"/>
                <a:cs typeface="Alexandria" charset="0"/>
              </a:rPr>
              <a:t>ويعطي قيمتين لاختبار </a:t>
            </a:r>
            <a:r>
              <a:rPr lang="en-US" dirty="0">
                <a:solidFill>
                  <a:srgbClr val="2D3956"/>
                </a:solidFill>
                <a:latin typeface="Alexandria" charset="0"/>
                <a:cs typeface="Alexandria" charset="0"/>
              </a:rPr>
              <a:t>T </a:t>
            </a:r>
          </a:p>
          <a:p>
            <a:pPr marL="285750" indent="-285750" algn="r" rtl="1">
              <a:buFont typeface="Wingdings" panose="05000000000000000000" pitchFamily="2" charset="2"/>
              <a:buChar char="§"/>
            </a:pPr>
            <a:r>
              <a:rPr lang="ar-EG" dirty="0">
                <a:solidFill>
                  <a:srgbClr val="2D3956"/>
                </a:solidFill>
                <a:latin typeface="Alexandria" charset="0"/>
                <a:cs typeface="Alexandria" charset="0"/>
              </a:rPr>
              <a:t>القيمة الأولى في حالة وجود تجانس للتباين </a:t>
            </a:r>
            <a:r>
              <a:rPr lang="en-US" dirty="0">
                <a:solidFill>
                  <a:srgbClr val="2D3956"/>
                </a:solidFill>
                <a:latin typeface="Alexandria" charset="0"/>
                <a:cs typeface="Alexandria" charset="0"/>
              </a:rPr>
              <a:t>Equal variances assumed </a:t>
            </a:r>
            <a:r>
              <a:rPr lang="ar-EG" dirty="0">
                <a:solidFill>
                  <a:srgbClr val="2D3956"/>
                </a:solidFill>
                <a:latin typeface="Alexandria" charset="0"/>
                <a:cs typeface="Alexandria" charset="0"/>
              </a:rPr>
              <a:t>وهذه القيمة هي التي يتم اختيارها والنتيجة التي يتم اعتمادها. </a:t>
            </a:r>
          </a:p>
          <a:p>
            <a:pPr marL="285750" indent="-285750" algn="r" rtl="1">
              <a:buFont typeface="Wingdings" panose="05000000000000000000" pitchFamily="2" charset="2"/>
              <a:buChar char="§"/>
            </a:pPr>
            <a:r>
              <a:rPr lang="ar-EG" dirty="0">
                <a:solidFill>
                  <a:srgbClr val="2D3956"/>
                </a:solidFill>
                <a:latin typeface="Alexandria" charset="0"/>
                <a:cs typeface="Alexandria" charset="0"/>
              </a:rPr>
              <a:t>القيمة الثانية في حالة عدم وجود تجانس </a:t>
            </a:r>
            <a:r>
              <a:rPr lang="en-US" dirty="0">
                <a:solidFill>
                  <a:srgbClr val="2D3956"/>
                </a:solidFill>
                <a:latin typeface="Alexandria" charset="0"/>
                <a:cs typeface="Alexandria" charset="0"/>
              </a:rPr>
              <a:t>Equal variances not assumed </a:t>
            </a:r>
            <a:r>
              <a:rPr lang="ar-EG" dirty="0">
                <a:solidFill>
                  <a:srgbClr val="2D3956"/>
                </a:solidFill>
                <a:latin typeface="Alexandria" charset="0"/>
                <a:cs typeface="Alexandria" charset="0"/>
              </a:rPr>
              <a:t>حيث ان هذه النتيجة لا تحقق الشرط المطلوب لإجراء اختبار </a:t>
            </a:r>
            <a:r>
              <a:rPr lang="en-US" dirty="0">
                <a:solidFill>
                  <a:srgbClr val="2D3956"/>
                </a:solidFill>
                <a:latin typeface="Alexandria" charset="0"/>
                <a:cs typeface="Alexandria" charset="0"/>
              </a:rPr>
              <a:t>T </a:t>
            </a:r>
          </a:p>
          <a:p>
            <a:pPr marL="285750" indent="-285750" algn="r" rtl="1">
              <a:buFont typeface="Wingdings" panose="05000000000000000000" pitchFamily="2" charset="2"/>
              <a:buChar char="§"/>
            </a:pP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شروط الاختبار </a:t>
            </a:r>
          </a:p>
          <a:p>
            <a:pPr marL="285750" indent="-285750" algn="r" rtl="1">
              <a:buFont typeface="Wingdings" panose="05000000000000000000" pitchFamily="2" charset="2"/>
              <a:buChar char="§"/>
            </a:pPr>
            <a:r>
              <a:rPr lang="ar-EG" dirty="0">
                <a:solidFill>
                  <a:srgbClr val="2D3956"/>
                </a:solidFill>
                <a:latin typeface="Alexandria" charset="0"/>
                <a:cs typeface="Alexandria" charset="0"/>
              </a:rPr>
              <a:t>المتغير المستقل اسمي ثنائي النوع مثل الجنس ( ذكر ، أنثى) ، التدخين ( نعم ، لا ) </a:t>
            </a:r>
          </a:p>
          <a:p>
            <a:pPr marL="285750" indent="-285750" algn="r" rtl="1">
              <a:buFont typeface="Wingdings" panose="05000000000000000000" pitchFamily="2" charset="2"/>
              <a:buChar char="§"/>
            </a:pPr>
            <a:r>
              <a:rPr lang="ar-EG" dirty="0">
                <a:solidFill>
                  <a:srgbClr val="2D3956"/>
                </a:solidFill>
                <a:latin typeface="Alexandria" charset="0"/>
                <a:cs typeface="Alexandria" charset="0"/>
              </a:rPr>
              <a:t>ان تكون العينتين مختارة بشكل عشوائي وكذلك العينتين مستقلتين </a:t>
            </a:r>
          </a:p>
          <a:p>
            <a:pPr marL="285750" indent="-285750" algn="r" rtl="1">
              <a:buFont typeface="Wingdings" panose="05000000000000000000" pitchFamily="2" charset="2"/>
              <a:buChar char="§"/>
            </a:pPr>
            <a:r>
              <a:rPr lang="ar-EG" dirty="0">
                <a:solidFill>
                  <a:srgbClr val="2D3956"/>
                </a:solidFill>
                <a:latin typeface="Alexandria" charset="0"/>
                <a:cs typeface="Alexandria" charset="0"/>
              </a:rPr>
              <a:t>ان يكون المتغير التابع ( فئوي – نسبي) </a:t>
            </a:r>
          </a:p>
          <a:p>
            <a:pPr marL="285750" indent="-285750" algn="r" rtl="1">
              <a:buFont typeface="Wingdings" panose="05000000000000000000" pitchFamily="2" charset="2"/>
              <a:buChar char="§"/>
            </a:pPr>
            <a:r>
              <a:rPr lang="ar-EG" dirty="0">
                <a:solidFill>
                  <a:srgbClr val="2D3956"/>
                </a:solidFill>
                <a:latin typeface="Alexandria" charset="0"/>
                <a:cs typeface="Alexandria" charset="0"/>
              </a:rPr>
              <a:t>المتغير التابع ذو توزيع طبيعي </a:t>
            </a:r>
          </a:p>
          <a:p>
            <a:pPr algn="r" rtl="1"/>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266239328"/>
      </p:ext>
    </p:extLst>
  </p:cSld>
  <p:clrMapOvr>
    <a:masterClrMapping/>
  </p:clrMapOvr>
  <mc:AlternateContent xmlns:mc="http://schemas.openxmlformats.org/markup-compatibility/2006" xmlns:p14="http://schemas.microsoft.com/office/powerpoint/2010/main">
    <mc:Choice Requires="p14">
      <p:transition spd="slow" p14:dur="2000" advTm="89978"/>
    </mc:Choice>
    <mc:Fallback xmlns="">
      <p:transition spd="slow" advTm="8997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6892506" y="1468531"/>
            <a:ext cx="3200789" cy="3416320"/>
          </a:xfrm>
          <a:prstGeom prst="rect">
            <a:avLst/>
          </a:prstGeom>
          <a:noFill/>
        </p:spPr>
        <p:txBody>
          <a:bodyPr wrap="square" rtlCol="0">
            <a:spAutoFit/>
          </a:bodyPr>
          <a:lstStyle/>
          <a:p>
            <a:pPr algn="r" rtl="1"/>
            <a:r>
              <a:rPr lang="ar-EG" dirty="0">
                <a:solidFill>
                  <a:srgbClr val="2D3956"/>
                </a:solidFill>
                <a:latin typeface="Alexandria" charset="0"/>
                <a:cs typeface="Alexandria" charset="0"/>
              </a:rPr>
              <a:t>مثال: البيانات التالية تعكس درجات الرضا الوظيفي لدى العاملين في دائرة المبيعات  وفقا لمستويات الضغط النفسي والتي تم تقسمها إلى مستويين: مستوى منخفض لمن يكون مستوى ضغطهم النفسي أقل من 50 ومستوى مرتفع 2 لمن يكون مستوى ضغطهم النفسي 50 فأكثر. </a:t>
            </a:r>
          </a:p>
          <a:p>
            <a:pPr algn="r" rtl="1"/>
            <a:r>
              <a:rPr lang="ar-EG" dirty="0">
                <a:solidFill>
                  <a:srgbClr val="2D3956"/>
                </a:solidFill>
                <a:latin typeface="Alexandria" charset="0"/>
                <a:cs typeface="Alexandria" charset="0"/>
              </a:rPr>
              <a:t>المطلوب : اختبار هل تختلف درجة الرضى الوظيفي بين من لديهم مستوى ضغط نفسي مرتفع وبين من لديهم مستوى ضغط نفسي منخفض.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A0BB274B-E997-F64D-9E81-3002B5BFEBAA}"/>
              </a:ext>
            </a:extLst>
          </p:cNvPr>
          <p:cNvPicPr>
            <a:picLocks noChangeAspect="1"/>
          </p:cNvPicPr>
          <p:nvPr/>
        </p:nvPicPr>
        <p:blipFill>
          <a:blip r:embed="rId3"/>
          <a:stretch>
            <a:fillRect/>
          </a:stretch>
        </p:blipFill>
        <p:spPr>
          <a:xfrm>
            <a:off x="1818986" y="1325799"/>
            <a:ext cx="4810161" cy="4117469"/>
          </a:xfrm>
          <a:prstGeom prst="rect">
            <a:avLst/>
          </a:prstGeom>
        </p:spPr>
      </p:pic>
    </p:spTree>
    <p:extLst>
      <p:ext uri="{BB962C8B-B14F-4D97-AF65-F5344CB8AC3E}">
        <p14:creationId xmlns:p14="http://schemas.microsoft.com/office/powerpoint/2010/main" val="2071137182"/>
      </p:ext>
    </p:extLst>
  </p:cSld>
  <p:clrMapOvr>
    <a:masterClrMapping/>
  </p:clrMapOvr>
  <mc:AlternateContent xmlns:mc="http://schemas.openxmlformats.org/markup-compatibility/2006" xmlns:p14="http://schemas.microsoft.com/office/powerpoint/2010/main">
    <mc:Choice Requires="p14">
      <p:transition spd="slow" p14:dur="2000" advTm="76553"/>
    </mc:Choice>
    <mc:Fallback xmlns="">
      <p:transition spd="slow" advTm="7655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31986" y="1468531"/>
            <a:ext cx="8661310" cy="3693319"/>
          </a:xfrm>
          <a:prstGeom prst="rect">
            <a:avLst/>
          </a:prstGeom>
          <a:noFill/>
        </p:spPr>
        <p:txBody>
          <a:bodyPr wrap="square" rtlCol="0">
            <a:spAutoFit/>
          </a:bodyPr>
          <a:lstStyle/>
          <a:p>
            <a:pPr algn="r" rtl="1"/>
            <a:r>
              <a:rPr lang="ar-EG" b="1" dirty="0">
                <a:solidFill>
                  <a:srgbClr val="2D3956"/>
                </a:solidFill>
                <a:latin typeface="Alexandria" charset="0"/>
                <a:cs typeface="Alexandria" charset="0"/>
              </a:rPr>
              <a:t>أولا: صياغة الفروض </a:t>
            </a:r>
          </a:p>
          <a:p>
            <a:pPr algn="r" rtl="1"/>
            <a:r>
              <a:rPr lang="en-US" dirty="0">
                <a:solidFill>
                  <a:srgbClr val="2D3956"/>
                </a:solidFill>
                <a:latin typeface="Alexandria" charset="0"/>
                <a:cs typeface="Alexandria" charset="0"/>
              </a:rPr>
              <a:t>H0 </a:t>
            </a:r>
            <a:r>
              <a:rPr lang="ar-EG" dirty="0">
                <a:solidFill>
                  <a:srgbClr val="2D3956"/>
                </a:solidFill>
                <a:latin typeface="Alexandria" charset="0"/>
                <a:cs typeface="Alexandria" charset="0"/>
              </a:rPr>
              <a:t>: لا يوجد فرق ذو دلالة إحصائية في درجة الرضى الوظيفي بين من لديهم مستوى ضغط نفسي مرتفع وبين من لديهم مستوى ضغط نفسي منخفض. </a:t>
            </a:r>
          </a:p>
          <a:p>
            <a:pPr algn="r" rtl="1"/>
            <a:r>
              <a:rPr lang="en-US" dirty="0">
                <a:solidFill>
                  <a:srgbClr val="2D3956"/>
                </a:solidFill>
                <a:latin typeface="Alexandria" charset="0"/>
                <a:cs typeface="Alexandria" charset="0"/>
              </a:rPr>
              <a:t>H0: µ1 = µ2    OR       H0: µ1 - µ2 = 0</a:t>
            </a:r>
          </a:p>
          <a:p>
            <a:pPr algn="r" rtl="1"/>
            <a:r>
              <a:rPr lang="en-US" dirty="0">
                <a:solidFill>
                  <a:srgbClr val="2D3956"/>
                </a:solidFill>
                <a:latin typeface="Alexandria" charset="0"/>
                <a:cs typeface="Alexandria" charset="0"/>
              </a:rPr>
              <a:t>H1</a:t>
            </a:r>
            <a:r>
              <a:rPr lang="ar-EG" dirty="0">
                <a:solidFill>
                  <a:srgbClr val="2D3956"/>
                </a:solidFill>
                <a:latin typeface="Alexandria" charset="0"/>
                <a:cs typeface="Alexandria" charset="0"/>
              </a:rPr>
              <a:t>: يوجد فرق ذو دلالة إحصائية في درجة الرضى الوظيفي بين من لديهم مستوى ضغط نفسي مرتفع وبين من لديهم مستوى ضغط نفسي منخفض. </a:t>
            </a:r>
          </a:p>
          <a:p>
            <a:pPr algn="r" rtl="1"/>
            <a:r>
              <a:rPr lang="en-US" dirty="0">
                <a:solidFill>
                  <a:srgbClr val="2D3956"/>
                </a:solidFill>
                <a:latin typeface="Alexandria" charset="0"/>
                <a:cs typeface="Alexandria" charset="0"/>
              </a:rPr>
              <a:t>H1: µ1 ≠ µ1   OR       H0: µ1 - µ1 ≠ 0</a:t>
            </a:r>
            <a:endParaRPr lang="ar-EG" dirty="0">
              <a:solidFill>
                <a:srgbClr val="2D3956"/>
              </a:solidFill>
              <a:latin typeface="Alexandria" charset="0"/>
              <a:cs typeface="Alexandria" charset="0"/>
            </a:endParaRPr>
          </a:p>
          <a:p>
            <a:pPr algn="r" rtl="1"/>
            <a:endParaRPr lang="en-US" dirty="0">
              <a:solidFill>
                <a:srgbClr val="2D3956"/>
              </a:solidFill>
              <a:latin typeface="Alexandria" charset="0"/>
              <a:cs typeface="Alexandria" charset="0"/>
            </a:endParaRPr>
          </a:p>
          <a:p>
            <a:pPr algn="r" rtl="1"/>
            <a:r>
              <a:rPr lang="ar-EG" b="1" dirty="0">
                <a:solidFill>
                  <a:srgbClr val="2D3956"/>
                </a:solidFill>
                <a:latin typeface="Alexandria" charset="0"/>
                <a:cs typeface="Alexandria" charset="0"/>
              </a:rPr>
              <a:t>ثانيا: خطوات الاختبار على البرنامج الاحصائي </a:t>
            </a:r>
            <a:r>
              <a:rPr lang="en-US" b="1" dirty="0">
                <a:solidFill>
                  <a:srgbClr val="2D3956"/>
                </a:solidFill>
                <a:latin typeface="Alexandria" charset="0"/>
                <a:cs typeface="Alexandria" charset="0"/>
              </a:rPr>
              <a:t>SPSS </a:t>
            </a:r>
          </a:p>
          <a:p>
            <a:pPr algn="r" rtl="1"/>
            <a:r>
              <a:rPr lang="ar-EG" dirty="0">
                <a:solidFill>
                  <a:srgbClr val="2D3956"/>
                </a:solidFill>
                <a:latin typeface="Alexandria" charset="0"/>
                <a:cs typeface="Alexandria" charset="0"/>
              </a:rPr>
              <a:t>1- ادخال البيانات على البرنامج لكل من متغير </a:t>
            </a:r>
            <a:r>
              <a:rPr lang="en-US" dirty="0">
                <a:solidFill>
                  <a:srgbClr val="2D3956"/>
                </a:solidFill>
                <a:latin typeface="Alexandria" charset="0"/>
                <a:cs typeface="Alexandria" charset="0"/>
              </a:rPr>
              <a:t> pressure </a:t>
            </a:r>
            <a:r>
              <a:rPr lang="ar-EG" dirty="0">
                <a:solidFill>
                  <a:srgbClr val="2D3956"/>
                </a:solidFill>
                <a:latin typeface="Alexandria" charset="0"/>
                <a:cs typeface="Alexandria" charset="0"/>
              </a:rPr>
              <a:t>لبيانات الضغط النفسي والمتغير </a:t>
            </a:r>
            <a:r>
              <a:rPr lang="en-US" dirty="0">
                <a:solidFill>
                  <a:srgbClr val="2D3956"/>
                </a:solidFill>
                <a:latin typeface="Alexandria" charset="0"/>
                <a:cs typeface="Alexandria" charset="0"/>
              </a:rPr>
              <a:t> </a:t>
            </a:r>
            <a:r>
              <a:rPr lang="en-US" dirty="0" err="1">
                <a:solidFill>
                  <a:srgbClr val="2D3956"/>
                </a:solidFill>
                <a:latin typeface="Alexandria" charset="0"/>
                <a:cs typeface="Alexandria" charset="0"/>
              </a:rPr>
              <a:t>jobsatisfy</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لبيانات الرضا الوظيفي</a:t>
            </a:r>
          </a:p>
          <a:p>
            <a:pPr algn="r" rtl="1"/>
            <a:r>
              <a:rPr lang="ar-EG" dirty="0">
                <a:solidFill>
                  <a:srgbClr val="2D3956"/>
                </a:solidFill>
                <a:latin typeface="Alexandria" charset="0"/>
                <a:cs typeface="Alexandria" charset="0"/>
              </a:rPr>
              <a:t>2-  نختار  </a:t>
            </a:r>
            <a:r>
              <a:rPr lang="en-US" dirty="0">
                <a:solidFill>
                  <a:srgbClr val="2D3956"/>
                </a:solidFill>
                <a:latin typeface="Alexandria" charset="0"/>
                <a:cs typeface="Alexandria" charset="0"/>
              </a:rPr>
              <a:t>Analyze          Compare Means          Independent Samples T test</a:t>
            </a:r>
          </a:p>
          <a:p>
            <a:pPr algn="r" rtl="1"/>
            <a:endParaRPr lang="ar-EG"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سهم: لليمين 2">
            <a:extLst>
              <a:ext uri="{FF2B5EF4-FFF2-40B4-BE49-F238E27FC236}">
                <a16:creationId xmlns:a16="http://schemas.microsoft.com/office/drawing/2014/main" id="{AAF105B3-8043-EE6F-C902-8918ABD45BC5}"/>
              </a:ext>
            </a:extLst>
          </p:cNvPr>
          <p:cNvSpPr/>
          <p:nvPr/>
        </p:nvSpPr>
        <p:spPr>
          <a:xfrm>
            <a:off x="4106174" y="4567685"/>
            <a:ext cx="370936" cy="2760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4" name="سهم: لليمين 3">
            <a:extLst>
              <a:ext uri="{FF2B5EF4-FFF2-40B4-BE49-F238E27FC236}">
                <a16:creationId xmlns:a16="http://schemas.microsoft.com/office/drawing/2014/main" id="{E7F190E1-7A34-BC99-BEB9-675650D3E9CB}"/>
              </a:ext>
            </a:extLst>
          </p:cNvPr>
          <p:cNvSpPr/>
          <p:nvPr/>
        </p:nvSpPr>
        <p:spPr>
          <a:xfrm>
            <a:off x="6212922" y="4537494"/>
            <a:ext cx="370936" cy="27604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4057085079"/>
      </p:ext>
    </p:extLst>
  </p:cSld>
  <p:clrMapOvr>
    <a:masterClrMapping/>
  </p:clrMapOvr>
  <mc:AlternateContent xmlns:mc="http://schemas.openxmlformats.org/markup-compatibility/2006" xmlns:p14="http://schemas.microsoft.com/office/powerpoint/2010/main">
    <mc:Choice Requires="p14">
      <p:transition spd="slow" p14:dur="2000" advTm="165318"/>
    </mc:Choice>
    <mc:Fallback xmlns="">
      <p:transition spd="slow" advTm="16531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181062" y="1488216"/>
            <a:ext cx="8661310" cy="2585323"/>
          </a:xfrm>
          <a:prstGeom prst="rect">
            <a:avLst/>
          </a:prstGeom>
          <a:noFill/>
        </p:spPr>
        <p:txBody>
          <a:bodyPr wrap="square" rtlCol="0">
            <a:spAutoFit/>
          </a:bodyPr>
          <a:lstStyle/>
          <a:p>
            <a:pPr algn="r" rtl="1"/>
            <a:r>
              <a:rPr lang="ar-EG" dirty="0">
                <a:solidFill>
                  <a:srgbClr val="2D3956"/>
                </a:solidFill>
                <a:latin typeface="Alexandria" charset="0"/>
                <a:cs typeface="Alexandria" charset="0"/>
              </a:rPr>
              <a:t>3- تظهر نافذة جديدة بعنوان </a:t>
            </a:r>
            <a:r>
              <a:rPr lang="en-US" dirty="0">
                <a:solidFill>
                  <a:srgbClr val="2D3956"/>
                </a:solidFill>
                <a:latin typeface="Alexandria" charset="0"/>
                <a:cs typeface="Alexandria" charset="0"/>
              </a:rPr>
              <a:t>Independent Samples T test  </a:t>
            </a:r>
            <a:r>
              <a:rPr lang="ar-EG" dirty="0">
                <a:solidFill>
                  <a:srgbClr val="2D3956"/>
                </a:solidFill>
                <a:latin typeface="Alexandria" charset="0"/>
                <a:cs typeface="Alexandria" charset="0"/>
              </a:rPr>
              <a:t>ونقوم بنقل المتغير </a:t>
            </a:r>
            <a:r>
              <a:rPr lang="en-US" dirty="0" err="1">
                <a:solidFill>
                  <a:srgbClr val="2D3956"/>
                </a:solidFill>
                <a:latin typeface="Alexandria" charset="0"/>
                <a:cs typeface="Alexandria" charset="0"/>
              </a:rPr>
              <a:t>jobsatisfy</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 في المستطيل بعنوان </a:t>
            </a:r>
            <a:r>
              <a:rPr lang="en-US" dirty="0">
                <a:solidFill>
                  <a:srgbClr val="2D3956"/>
                </a:solidFill>
                <a:latin typeface="Alexandria" charset="0"/>
                <a:cs typeface="Alexandria" charset="0"/>
              </a:rPr>
              <a:t>Test variables </a:t>
            </a:r>
            <a:r>
              <a:rPr lang="ar-EG" dirty="0">
                <a:solidFill>
                  <a:srgbClr val="2D3956"/>
                </a:solidFill>
                <a:latin typeface="Alexandria" charset="0"/>
                <a:cs typeface="Alexandria" charset="0"/>
              </a:rPr>
              <a:t>ونقوم بنقل المتغير </a:t>
            </a:r>
            <a:r>
              <a:rPr lang="en-US" dirty="0">
                <a:solidFill>
                  <a:srgbClr val="2D3956"/>
                </a:solidFill>
                <a:latin typeface="Alexandria" charset="0"/>
                <a:cs typeface="Alexandria" charset="0"/>
              </a:rPr>
              <a:t> Pressure </a:t>
            </a:r>
            <a:r>
              <a:rPr lang="ar-EG" dirty="0">
                <a:solidFill>
                  <a:srgbClr val="2D3956"/>
                </a:solidFill>
                <a:latin typeface="Alexandria" charset="0"/>
                <a:cs typeface="Alexandria" charset="0"/>
              </a:rPr>
              <a:t>إلى المستطيل بعنوان </a:t>
            </a:r>
            <a:r>
              <a:rPr lang="en-US" dirty="0">
                <a:solidFill>
                  <a:srgbClr val="2D3956"/>
                </a:solidFill>
                <a:latin typeface="Alexandria" charset="0"/>
                <a:cs typeface="Alexandria" charset="0"/>
              </a:rPr>
              <a:t>Grouping variables </a:t>
            </a:r>
            <a:r>
              <a:rPr lang="ar-EG" dirty="0">
                <a:solidFill>
                  <a:srgbClr val="2D3956"/>
                </a:solidFill>
                <a:latin typeface="Alexandria" charset="0"/>
                <a:cs typeface="Alexandria" charset="0"/>
              </a:rPr>
              <a:t>  والذي على أساسه سيتم تقسيم المجموعتين المراد المقارنة بينهما. </a:t>
            </a:r>
          </a:p>
          <a:p>
            <a:pPr algn="r" rtl="1"/>
            <a:endParaRPr lang="ar-EG"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4- بعد ادخال المتغير </a:t>
            </a:r>
            <a:r>
              <a:rPr lang="en-US" dirty="0">
                <a:solidFill>
                  <a:srgbClr val="2D3956"/>
                </a:solidFill>
                <a:latin typeface="Alexandria" charset="0"/>
                <a:cs typeface="Alexandria" charset="0"/>
              </a:rPr>
              <a:t>pressure  </a:t>
            </a:r>
            <a:r>
              <a:rPr lang="ar-EG" dirty="0">
                <a:solidFill>
                  <a:srgbClr val="2D3956"/>
                </a:solidFill>
                <a:latin typeface="Alexandria" charset="0"/>
                <a:cs typeface="Alexandria" charset="0"/>
              </a:rPr>
              <a:t>في المستطيل </a:t>
            </a:r>
            <a:r>
              <a:rPr lang="en-US" dirty="0">
                <a:solidFill>
                  <a:srgbClr val="2D3956"/>
                </a:solidFill>
                <a:latin typeface="Alexandria" charset="0"/>
                <a:cs typeface="Alexandria" charset="0"/>
              </a:rPr>
              <a:t> grouping variables </a:t>
            </a:r>
            <a:r>
              <a:rPr lang="ar-EG" dirty="0">
                <a:solidFill>
                  <a:srgbClr val="2D3956"/>
                </a:solidFill>
                <a:latin typeface="Alexandria" charset="0"/>
                <a:cs typeface="Alexandria" charset="0"/>
              </a:rPr>
              <a:t>يصبح  الزر </a:t>
            </a:r>
            <a:r>
              <a:rPr lang="en-US" dirty="0">
                <a:solidFill>
                  <a:srgbClr val="2D3956"/>
                </a:solidFill>
                <a:latin typeface="Alexandria" charset="0"/>
                <a:cs typeface="Alexandria" charset="0"/>
              </a:rPr>
              <a:t>Define Groups </a:t>
            </a:r>
            <a:r>
              <a:rPr lang="ar-EG" dirty="0">
                <a:solidFill>
                  <a:srgbClr val="2D3956"/>
                </a:solidFill>
                <a:latin typeface="Alexandria" charset="0"/>
                <a:cs typeface="Alexandria" charset="0"/>
              </a:rPr>
              <a:t> قابل للضغط  ، وبعد الضغط عليه تظهر نافذة جديدة بعنوان </a:t>
            </a:r>
            <a:r>
              <a:rPr lang="en-US" dirty="0">
                <a:solidFill>
                  <a:srgbClr val="2D3956"/>
                </a:solidFill>
                <a:latin typeface="Alexandria" charset="0"/>
                <a:cs typeface="Alexandria" charset="0"/>
              </a:rPr>
              <a:t> Define group </a:t>
            </a:r>
            <a:r>
              <a:rPr lang="ar-EG" dirty="0">
                <a:solidFill>
                  <a:srgbClr val="2D3956"/>
                </a:solidFill>
                <a:latin typeface="Alexandria" charset="0"/>
                <a:cs typeface="Alexandria" charset="0"/>
              </a:rPr>
              <a:t>ثم نقوم بكتابة رقم 1 والذي  يرمز الى مستوى الضغط المنخفض أمام كلمة </a:t>
            </a:r>
            <a:r>
              <a:rPr lang="en-US" dirty="0">
                <a:solidFill>
                  <a:srgbClr val="2D3956"/>
                </a:solidFill>
                <a:latin typeface="Alexandria" charset="0"/>
                <a:cs typeface="Alexandria" charset="0"/>
              </a:rPr>
              <a:t>Group 1  </a:t>
            </a:r>
            <a:r>
              <a:rPr lang="ar-EG" dirty="0">
                <a:solidFill>
                  <a:srgbClr val="2D3956"/>
                </a:solidFill>
                <a:latin typeface="Alexandria" charset="0"/>
                <a:cs typeface="Alexandria" charset="0"/>
              </a:rPr>
              <a:t>  ونكتب رقم 2 والذي يرمز إلى مستوى الضغط المرتفع امام كلمة </a:t>
            </a:r>
            <a:r>
              <a:rPr lang="en-US" dirty="0">
                <a:solidFill>
                  <a:srgbClr val="2D3956"/>
                </a:solidFill>
                <a:latin typeface="Alexandria" charset="0"/>
                <a:cs typeface="Alexandria" charset="0"/>
              </a:rPr>
              <a:t>Group 2 ، </a:t>
            </a:r>
            <a:r>
              <a:rPr lang="ar-EG" dirty="0">
                <a:solidFill>
                  <a:srgbClr val="2D3956"/>
                </a:solidFill>
                <a:latin typeface="Alexandria" charset="0"/>
                <a:cs typeface="Alexandria" charset="0"/>
              </a:rPr>
              <a:t>ثم الضغط على كلمة </a:t>
            </a:r>
            <a:r>
              <a:rPr lang="en-US" dirty="0">
                <a:solidFill>
                  <a:srgbClr val="2D3956"/>
                </a:solidFill>
                <a:latin typeface="Alexandria" charset="0"/>
                <a:cs typeface="Alexandria" charset="0"/>
              </a:rPr>
              <a:t> Continue </a:t>
            </a:r>
            <a:r>
              <a:rPr lang="ar-EG" dirty="0">
                <a:solidFill>
                  <a:srgbClr val="2D3956"/>
                </a:solidFill>
                <a:latin typeface="Alexandria" charset="0"/>
                <a:cs typeface="Alexandria" charset="0"/>
              </a:rPr>
              <a:t>فنعود الى نافذة الحوار الرئيسية  ثم الضغط على </a:t>
            </a:r>
            <a:r>
              <a:rPr lang="en-US" dirty="0">
                <a:solidFill>
                  <a:srgbClr val="2D3956"/>
                </a:solidFill>
                <a:latin typeface="Alexandria" charset="0"/>
                <a:cs typeface="Alexandria" charset="0"/>
              </a:rPr>
              <a:t>OK</a:t>
            </a:r>
            <a:r>
              <a:rPr lang="ar-EG" dirty="0">
                <a:solidFill>
                  <a:srgbClr val="2D3956"/>
                </a:solidFill>
                <a:latin typeface="Alexandria" charset="0"/>
                <a:cs typeface="Alexandria" charset="0"/>
              </a:rPr>
              <a:t>. </a:t>
            </a:r>
          </a:p>
          <a:p>
            <a:pPr algn="r" rtl="1"/>
            <a:endParaRPr lang="ar-EG"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747736416"/>
      </p:ext>
    </p:extLst>
  </p:cSld>
  <p:clrMapOvr>
    <a:masterClrMapping/>
  </p:clrMapOvr>
  <mc:AlternateContent xmlns:mc="http://schemas.openxmlformats.org/markup-compatibility/2006" xmlns:p14="http://schemas.microsoft.com/office/powerpoint/2010/main">
    <mc:Choice Requires="p14">
      <p:transition spd="slow" p14:dur="2000" advTm="99981"/>
    </mc:Choice>
    <mc:Fallback xmlns="">
      <p:transition spd="slow" advTm="9998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181062" y="1488216"/>
            <a:ext cx="8661310" cy="3693319"/>
          </a:xfrm>
          <a:prstGeom prst="rect">
            <a:avLst/>
          </a:prstGeom>
          <a:noFill/>
        </p:spPr>
        <p:txBody>
          <a:bodyPr wrap="square" rtlCol="0">
            <a:spAutoFit/>
          </a:bodyPr>
          <a:lstStyle/>
          <a:p>
            <a:pPr algn="ctr" rtl="1"/>
            <a:r>
              <a:rPr lang="ar-EG" dirty="0">
                <a:solidFill>
                  <a:srgbClr val="2D3956"/>
                </a:solidFill>
                <a:latin typeface="Alexandria" charset="0"/>
                <a:cs typeface="Alexandria" charset="0"/>
              </a:rPr>
              <a:t> </a:t>
            </a:r>
            <a:r>
              <a:rPr lang="ar-EG" sz="2000" b="1" dirty="0">
                <a:solidFill>
                  <a:srgbClr val="2D3956"/>
                </a:solidFill>
                <a:latin typeface="Alexandria" charset="0"/>
                <a:cs typeface="Alexandria" charset="0"/>
              </a:rPr>
              <a:t>المخرجات وقرار الاختبار</a:t>
            </a:r>
          </a:p>
          <a:p>
            <a:pPr algn="ctr" rtl="1"/>
            <a:r>
              <a:rPr lang="ar-EG" b="1" u="sng" dirty="0">
                <a:solidFill>
                  <a:srgbClr val="2D3956"/>
                </a:solidFill>
                <a:latin typeface="Alexandria" charset="0"/>
                <a:cs typeface="Alexandria" charset="0"/>
              </a:rPr>
              <a:t>المخرجات</a:t>
            </a:r>
          </a:p>
          <a:p>
            <a:pPr algn="r" rtl="1"/>
            <a:r>
              <a:rPr lang="ar-EG" dirty="0">
                <a:solidFill>
                  <a:srgbClr val="2D3956"/>
                </a:solidFill>
                <a:latin typeface="Alexandria" charset="0"/>
                <a:cs typeface="Alexandria" charset="0"/>
              </a:rPr>
              <a:t>الوسط الحسابي لمستوى الضغط المنخفض = 8.295</a:t>
            </a:r>
          </a:p>
          <a:p>
            <a:pPr algn="r" rtl="1"/>
            <a:r>
              <a:rPr lang="ar-EG" dirty="0">
                <a:solidFill>
                  <a:srgbClr val="2D3956"/>
                </a:solidFill>
                <a:latin typeface="Alexandria" charset="0"/>
                <a:cs typeface="Alexandria" charset="0"/>
              </a:rPr>
              <a:t>الوسط الحسابي لمستوى الضغط المرتفع = 12.807</a:t>
            </a:r>
          </a:p>
          <a:p>
            <a:pPr algn="r" rtl="1"/>
            <a:r>
              <a:rPr lang="ar-EG" dirty="0">
                <a:solidFill>
                  <a:srgbClr val="2D3956"/>
                </a:solidFill>
                <a:latin typeface="Alexandria" charset="0"/>
                <a:cs typeface="Alexandria" charset="0"/>
              </a:rPr>
              <a:t>نتيجة اختبار </a:t>
            </a:r>
            <a:r>
              <a:rPr lang="en-US" dirty="0" err="1">
                <a:solidFill>
                  <a:srgbClr val="2D3956"/>
                </a:solidFill>
                <a:latin typeface="Alexandria" charset="0"/>
                <a:cs typeface="Alexandria" charset="0"/>
              </a:rPr>
              <a:t>Levene</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حيث </a:t>
            </a:r>
            <a:r>
              <a:rPr lang="en-US" dirty="0">
                <a:solidFill>
                  <a:srgbClr val="2D3956"/>
                </a:solidFill>
                <a:latin typeface="Alexandria" charset="0"/>
                <a:cs typeface="Alexandria" charset="0"/>
              </a:rPr>
              <a:t>Sig= 0.155 </a:t>
            </a:r>
            <a:r>
              <a:rPr lang="ar-EG" dirty="0">
                <a:solidFill>
                  <a:srgbClr val="2D3956"/>
                </a:solidFill>
                <a:latin typeface="Alexandria" charset="0"/>
                <a:cs typeface="Alexandria" charset="0"/>
              </a:rPr>
              <a:t>وهي أكبر من 0.05 مما يعني وجود تجانس بين مجتمعي العينتين </a:t>
            </a:r>
          </a:p>
          <a:p>
            <a:pPr algn="r" rtl="1"/>
            <a:r>
              <a:rPr lang="ar-EG" b="1" u="sng" dirty="0">
                <a:solidFill>
                  <a:srgbClr val="2D3956"/>
                </a:solidFill>
                <a:latin typeface="Alexandria" charset="0"/>
                <a:cs typeface="Alexandria" charset="0"/>
              </a:rPr>
              <a:t>ملحوظة بخصوص فروض اختبار </a:t>
            </a:r>
            <a:r>
              <a:rPr lang="en-US" b="1" u="sng" dirty="0" err="1">
                <a:solidFill>
                  <a:srgbClr val="2D3956"/>
                </a:solidFill>
                <a:latin typeface="Alexandria" charset="0"/>
                <a:cs typeface="Alexandria" charset="0"/>
              </a:rPr>
              <a:t>Levene</a:t>
            </a:r>
            <a:endParaRPr lang="en-US" b="1" u="sng" dirty="0">
              <a:solidFill>
                <a:srgbClr val="2D3956"/>
              </a:solidFill>
              <a:latin typeface="Alexandria" charset="0"/>
              <a:cs typeface="Alexandria" charset="0"/>
            </a:endParaRP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الفرض الصفري : لا يوجد تباين (يوجد تجانس)</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الفرض البديل : يوجد تباين ( لا يوجد تجانس) </a:t>
            </a:r>
          </a:p>
          <a:p>
            <a:pPr algn="ctr" rtl="1"/>
            <a:r>
              <a:rPr lang="ar-EG" b="1" u="sng" dirty="0">
                <a:solidFill>
                  <a:srgbClr val="2D3956"/>
                </a:solidFill>
                <a:latin typeface="Alexandria" charset="0"/>
                <a:cs typeface="Alexandria" charset="0"/>
              </a:rPr>
              <a:t>القرار</a:t>
            </a:r>
          </a:p>
          <a:p>
            <a:pPr algn="r" rtl="1"/>
            <a:r>
              <a:rPr lang="ar-EG" dirty="0">
                <a:solidFill>
                  <a:srgbClr val="2D3956"/>
                </a:solidFill>
                <a:latin typeface="Alexandria" charset="0"/>
                <a:cs typeface="Alexandria" charset="0"/>
              </a:rPr>
              <a:t>حيث إن شرط التجانس موجود ، فإننا سنتعامل مع نتيجة مستوى المعنوية لاختبار </a:t>
            </a:r>
            <a:r>
              <a:rPr lang="en-US" dirty="0">
                <a:solidFill>
                  <a:srgbClr val="2D3956"/>
                </a:solidFill>
                <a:latin typeface="Alexandria" charset="0"/>
                <a:cs typeface="Alexandria" charset="0"/>
              </a:rPr>
              <a:t>T </a:t>
            </a:r>
            <a:r>
              <a:rPr lang="ar-EG" dirty="0">
                <a:solidFill>
                  <a:srgbClr val="2D3956"/>
                </a:solidFill>
                <a:latin typeface="Alexandria" charset="0"/>
                <a:cs typeface="Alexandria" charset="0"/>
              </a:rPr>
              <a:t>الموجودة في صف </a:t>
            </a:r>
            <a:r>
              <a:rPr lang="en-US" dirty="0">
                <a:solidFill>
                  <a:srgbClr val="2D3956"/>
                </a:solidFill>
                <a:latin typeface="Alexandria" charset="0"/>
                <a:cs typeface="Alexandria" charset="0"/>
              </a:rPr>
              <a:t>Equal Variances Assumed  </a:t>
            </a:r>
            <a:r>
              <a:rPr lang="ar-EG" dirty="0">
                <a:solidFill>
                  <a:srgbClr val="2D3956"/>
                </a:solidFill>
                <a:latin typeface="Alexandria" charset="0"/>
                <a:cs typeface="Alexandria" charset="0"/>
              </a:rPr>
              <a:t>والتي بلغت 0.044 وهي أقل من 0.05 مما يعني ذلك قبول الفرضية البديلة وذلك بوجود اختلاف في درجة الرضى الوظيفي بين من لديهم مستوى ضغط نفسي منخفض ومن لديهم مستوى ضغط نفسي مرتفع.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985031094"/>
      </p:ext>
    </p:extLst>
  </p:cSld>
  <p:clrMapOvr>
    <a:masterClrMapping/>
  </p:clrMapOvr>
  <mc:AlternateContent xmlns:mc="http://schemas.openxmlformats.org/markup-compatibility/2006" xmlns:p14="http://schemas.microsoft.com/office/powerpoint/2010/main">
    <mc:Choice Requires="p14">
      <p:transition spd="slow" p14:dur="2000" advTm="277504"/>
    </mc:Choice>
    <mc:Fallback xmlns="">
      <p:transition spd="slow" advTm="277504"/>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6512942" y="1562095"/>
            <a:ext cx="3813555" cy="3693319"/>
          </a:xfrm>
          <a:prstGeom prst="rect">
            <a:avLst/>
          </a:prstGeom>
          <a:noFill/>
        </p:spPr>
        <p:txBody>
          <a:bodyPr wrap="square" rtlCol="0">
            <a:spAutoFit/>
          </a:bodyPr>
          <a:lstStyle/>
          <a:p>
            <a:pPr algn="r" rtl="1"/>
            <a:r>
              <a:rPr lang="ar-EG" dirty="0">
                <a:solidFill>
                  <a:srgbClr val="2D3956"/>
                </a:solidFill>
                <a:latin typeface="Alexandria" charset="0"/>
                <a:cs typeface="Alexandria" charset="0"/>
              </a:rPr>
              <a:t>يمكن تحديد قيم للمتغير المستقل ( مستوى الضغط النفسي ) بدلا من الاعتماد على التقسيم الى فئتين  ( 1 ، 2) . </a:t>
            </a:r>
          </a:p>
          <a:p>
            <a:pPr algn="r" rtl="1"/>
            <a:r>
              <a:rPr lang="ar-EG" dirty="0">
                <a:solidFill>
                  <a:srgbClr val="2D3956"/>
                </a:solidFill>
                <a:latin typeface="Alexandria" charset="0"/>
                <a:cs typeface="Alexandria" charset="0"/>
              </a:rPr>
              <a:t>في هذه الحالة نستخدم </a:t>
            </a:r>
            <a:r>
              <a:rPr lang="en-US" dirty="0">
                <a:solidFill>
                  <a:srgbClr val="2D3956"/>
                </a:solidFill>
                <a:latin typeface="Alexandria" charset="0"/>
                <a:cs typeface="Alexandria" charset="0"/>
              </a:rPr>
              <a:t> Cut Point </a:t>
            </a:r>
            <a:r>
              <a:rPr lang="ar-EG" dirty="0">
                <a:solidFill>
                  <a:srgbClr val="2D3956"/>
                </a:solidFill>
                <a:latin typeface="Alexandria" charset="0"/>
                <a:cs typeface="Alexandria" charset="0"/>
              </a:rPr>
              <a:t>الموجود في النافذة </a:t>
            </a:r>
            <a:r>
              <a:rPr lang="en-US" dirty="0">
                <a:solidFill>
                  <a:srgbClr val="2D3956"/>
                </a:solidFill>
                <a:latin typeface="Alexandria" charset="0"/>
                <a:cs typeface="Alexandria" charset="0"/>
              </a:rPr>
              <a:t>Define Group</a:t>
            </a:r>
            <a:endParaRPr lang="ar-EG" dirty="0">
              <a:solidFill>
                <a:srgbClr val="2D3956"/>
              </a:solidFill>
              <a:latin typeface="Alexandria" charset="0"/>
              <a:cs typeface="Alexandria" charset="0"/>
            </a:endParaRPr>
          </a:p>
          <a:p>
            <a:pPr algn="r" rtl="1"/>
            <a:endParaRPr lang="en-US"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مثال: البيانات التالية تعكس درجات الرضا الوظيفي لدى العاملين في دائرة المبيعات  وفقا لقراءات الضغط النفسي </a:t>
            </a:r>
          </a:p>
          <a:p>
            <a:pPr algn="r" rtl="1"/>
            <a:r>
              <a:rPr lang="ar-EG" dirty="0">
                <a:solidFill>
                  <a:srgbClr val="2D3956"/>
                </a:solidFill>
                <a:latin typeface="Alexandria" charset="0"/>
                <a:cs typeface="Alexandria" charset="0"/>
              </a:rPr>
              <a:t>المطلوب : اختبار هل تختلف درجة الرضى الوظيفي بين من لديهم مستوى ضغط نفسي أقل من 50 وبين من لديهم مستوى ضغط نفسي 50 فأكثر.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FDBC50F1-CC54-20E4-0B86-F0C3CBC77505}"/>
              </a:ext>
            </a:extLst>
          </p:cNvPr>
          <p:cNvPicPr>
            <a:picLocks noChangeAspect="1"/>
          </p:cNvPicPr>
          <p:nvPr/>
        </p:nvPicPr>
        <p:blipFill>
          <a:blip r:embed="rId3"/>
          <a:stretch>
            <a:fillRect/>
          </a:stretch>
        </p:blipFill>
        <p:spPr>
          <a:xfrm>
            <a:off x="1371601" y="1259755"/>
            <a:ext cx="5141342" cy="4313053"/>
          </a:xfrm>
          <a:prstGeom prst="rect">
            <a:avLst/>
          </a:prstGeom>
        </p:spPr>
      </p:pic>
    </p:spTree>
    <p:extLst>
      <p:ext uri="{BB962C8B-B14F-4D97-AF65-F5344CB8AC3E}">
        <p14:creationId xmlns:p14="http://schemas.microsoft.com/office/powerpoint/2010/main" val="3191599264"/>
      </p:ext>
    </p:extLst>
  </p:cSld>
  <p:clrMapOvr>
    <a:masterClrMapping/>
  </p:clrMapOvr>
  <mc:AlternateContent xmlns:mc="http://schemas.openxmlformats.org/markup-compatibility/2006" xmlns:p14="http://schemas.microsoft.com/office/powerpoint/2010/main">
    <mc:Choice Requires="p14">
      <p:transition spd="slow" p14:dur="2000" advTm="85170"/>
    </mc:Choice>
    <mc:Fallback xmlns="">
      <p:transition spd="slow" advTm="8517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23358" y="1562095"/>
            <a:ext cx="8903139" cy="3139321"/>
          </a:xfrm>
          <a:prstGeom prst="rect">
            <a:avLst/>
          </a:prstGeom>
          <a:noFill/>
        </p:spPr>
        <p:txBody>
          <a:bodyPr wrap="square" rtlCol="0">
            <a:spAutoFit/>
          </a:bodyPr>
          <a:lstStyle/>
          <a:p>
            <a:pPr algn="r" rtl="1"/>
            <a:r>
              <a:rPr lang="ar-EG" dirty="0">
                <a:solidFill>
                  <a:srgbClr val="2D3956"/>
                </a:solidFill>
                <a:latin typeface="Alexandria" charset="0"/>
                <a:cs typeface="Alexandria" charset="0"/>
              </a:rPr>
              <a:t>1- نختار  </a:t>
            </a:r>
            <a:r>
              <a:rPr lang="en-US" dirty="0">
                <a:solidFill>
                  <a:srgbClr val="2D3956"/>
                </a:solidFill>
                <a:latin typeface="Alexandria" charset="0"/>
                <a:cs typeface="Alexandria" charset="0"/>
              </a:rPr>
              <a:t>Analyze          Compare Means            Independent Samples T test</a:t>
            </a:r>
          </a:p>
          <a:p>
            <a:pPr algn="r" rtl="1"/>
            <a:r>
              <a:rPr lang="ar-EG" dirty="0">
                <a:solidFill>
                  <a:srgbClr val="2D3956"/>
                </a:solidFill>
                <a:latin typeface="Alexandria" charset="0"/>
                <a:cs typeface="Alexandria" charset="0"/>
              </a:rPr>
              <a:t>2- تظهر نافذة جديدة بعنوان </a:t>
            </a:r>
            <a:r>
              <a:rPr lang="en-US" dirty="0">
                <a:solidFill>
                  <a:srgbClr val="2D3956"/>
                </a:solidFill>
                <a:latin typeface="Alexandria" charset="0"/>
                <a:cs typeface="Alexandria" charset="0"/>
              </a:rPr>
              <a:t>Independent Samples T test  </a:t>
            </a:r>
            <a:r>
              <a:rPr lang="ar-EG" dirty="0">
                <a:solidFill>
                  <a:srgbClr val="2D3956"/>
                </a:solidFill>
                <a:latin typeface="Alexandria" charset="0"/>
                <a:cs typeface="Alexandria" charset="0"/>
              </a:rPr>
              <a:t>ونقوم بنقل المتغير </a:t>
            </a:r>
            <a:r>
              <a:rPr lang="en-US" dirty="0">
                <a:solidFill>
                  <a:srgbClr val="2D3956"/>
                </a:solidFill>
                <a:latin typeface="Alexandria" charset="0"/>
                <a:cs typeface="Alexandria" charset="0"/>
              </a:rPr>
              <a:t> </a:t>
            </a:r>
            <a:r>
              <a:rPr lang="en-US" dirty="0" err="1">
                <a:solidFill>
                  <a:srgbClr val="2D3956"/>
                </a:solidFill>
                <a:latin typeface="Alexandria" charset="0"/>
                <a:cs typeface="Alexandria" charset="0"/>
              </a:rPr>
              <a:t>jobsatisfy</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في المستطيل بعنوان </a:t>
            </a:r>
            <a:r>
              <a:rPr lang="en-US" dirty="0">
                <a:solidFill>
                  <a:srgbClr val="2D3956"/>
                </a:solidFill>
                <a:latin typeface="Alexandria" charset="0"/>
                <a:cs typeface="Alexandria" charset="0"/>
              </a:rPr>
              <a:t>Test variables </a:t>
            </a:r>
            <a:r>
              <a:rPr lang="ar-EG" dirty="0">
                <a:solidFill>
                  <a:srgbClr val="2D3956"/>
                </a:solidFill>
                <a:latin typeface="Alexandria" charset="0"/>
                <a:cs typeface="Alexandria" charset="0"/>
              </a:rPr>
              <a:t>ونقوم بنقل المتغير </a:t>
            </a:r>
            <a:r>
              <a:rPr lang="en-US" dirty="0">
                <a:solidFill>
                  <a:srgbClr val="2D3956"/>
                </a:solidFill>
                <a:latin typeface="Alexandria" charset="0"/>
                <a:cs typeface="Alexandria" charset="0"/>
              </a:rPr>
              <a:t>Pressure </a:t>
            </a:r>
            <a:r>
              <a:rPr lang="ar-EG" dirty="0">
                <a:solidFill>
                  <a:srgbClr val="2D3956"/>
                </a:solidFill>
                <a:latin typeface="Alexandria" charset="0"/>
                <a:cs typeface="Alexandria" charset="0"/>
              </a:rPr>
              <a:t>إلى المستطيل بعنوان </a:t>
            </a:r>
            <a:r>
              <a:rPr lang="en-US" dirty="0">
                <a:solidFill>
                  <a:srgbClr val="2D3956"/>
                </a:solidFill>
                <a:latin typeface="Alexandria" charset="0"/>
                <a:cs typeface="Alexandria" charset="0"/>
              </a:rPr>
              <a:t>Grouping variables </a:t>
            </a:r>
            <a:r>
              <a:rPr lang="ar-EG" dirty="0">
                <a:solidFill>
                  <a:srgbClr val="2D3956"/>
                </a:solidFill>
                <a:latin typeface="Alexandria" charset="0"/>
                <a:cs typeface="Alexandria" charset="0"/>
              </a:rPr>
              <a:t>والذي على أساسه سيتم تقسيم المجموعتين المراد المقارنة بينهما. </a:t>
            </a:r>
          </a:p>
          <a:p>
            <a:pPr algn="r" rtl="1"/>
            <a:r>
              <a:rPr lang="ar-EG" dirty="0">
                <a:solidFill>
                  <a:srgbClr val="2D3956"/>
                </a:solidFill>
                <a:latin typeface="Alexandria" charset="0"/>
                <a:cs typeface="Alexandria" charset="0"/>
              </a:rPr>
              <a:t>3- نطبع الرقم 50 في المستطيل </a:t>
            </a:r>
            <a:r>
              <a:rPr lang="en-US" dirty="0">
                <a:solidFill>
                  <a:srgbClr val="2D3956"/>
                </a:solidFill>
                <a:latin typeface="Alexandria" charset="0"/>
                <a:cs typeface="Alexandria" charset="0"/>
              </a:rPr>
              <a:t> Cut Point  </a:t>
            </a:r>
            <a:r>
              <a:rPr lang="ar-EG" dirty="0">
                <a:solidFill>
                  <a:srgbClr val="2D3956"/>
                </a:solidFill>
                <a:latin typeface="Alexandria" charset="0"/>
                <a:cs typeface="Alexandria" charset="0"/>
              </a:rPr>
              <a:t>والذي سيقوم بتقسيم المجموعتين بناء على الرقم 50. </a:t>
            </a:r>
          </a:p>
          <a:p>
            <a:pPr algn="r" rtl="1"/>
            <a:r>
              <a:rPr lang="ar-EG" dirty="0">
                <a:solidFill>
                  <a:srgbClr val="2D3956"/>
                </a:solidFill>
                <a:latin typeface="Alexandria" charset="0"/>
                <a:cs typeface="Alexandria" charset="0"/>
              </a:rPr>
              <a:t>الضغط بعد ذلك على كلمة </a:t>
            </a:r>
            <a:r>
              <a:rPr lang="en-US" dirty="0">
                <a:solidFill>
                  <a:srgbClr val="2D3956"/>
                </a:solidFill>
                <a:latin typeface="Alexandria" charset="0"/>
                <a:cs typeface="Alexandria" charset="0"/>
              </a:rPr>
              <a:t>continue </a:t>
            </a:r>
            <a:r>
              <a:rPr lang="ar-EG" dirty="0">
                <a:solidFill>
                  <a:srgbClr val="2D3956"/>
                </a:solidFill>
                <a:latin typeface="Alexandria" charset="0"/>
                <a:cs typeface="Alexandria" charset="0"/>
              </a:rPr>
              <a:t> ونعود للنافذة الرئيسية </a:t>
            </a:r>
            <a:r>
              <a:rPr lang="en-US" dirty="0">
                <a:solidFill>
                  <a:srgbClr val="2D3956"/>
                </a:solidFill>
                <a:latin typeface="Alexandria" charset="0"/>
                <a:cs typeface="Alexandria" charset="0"/>
              </a:rPr>
              <a:t>Samples T test Independent  </a:t>
            </a:r>
            <a:r>
              <a:rPr lang="ar-EG" dirty="0">
                <a:solidFill>
                  <a:srgbClr val="2D3956"/>
                </a:solidFill>
                <a:latin typeface="Alexandria" charset="0"/>
                <a:cs typeface="Alexandria" charset="0"/>
              </a:rPr>
              <a:t>  ثم الضغط على </a:t>
            </a:r>
            <a:r>
              <a:rPr lang="en-US" dirty="0">
                <a:solidFill>
                  <a:srgbClr val="2D3956"/>
                </a:solidFill>
                <a:latin typeface="Alexandria" charset="0"/>
                <a:cs typeface="Alexandria" charset="0"/>
              </a:rPr>
              <a:t>OK . </a:t>
            </a:r>
            <a:endParaRPr lang="ar-EG" dirty="0">
              <a:solidFill>
                <a:srgbClr val="2D3956"/>
              </a:solidFill>
              <a:latin typeface="Alexandria" charset="0"/>
              <a:cs typeface="Alexandria" charset="0"/>
            </a:endParaRPr>
          </a:p>
          <a:p>
            <a:pPr algn="r" rtl="1"/>
            <a:r>
              <a:rPr lang="ar-EG" b="1" dirty="0">
                <a:solidFill>
                  <a:srgbClr val="2D3956"/>
                </a:solidFill>
                <a:latin typeface="Alexandria" charset="0"/>
                <a:cs typeface="Alexandria" charset="0"/>
              </a:rPr>
              <a:t>المخرجات وقرار الاختبار</a:t>
            </a:r>
          </a:p>
          <a:p>
            <a:pPr algn="r" rtl="1"/>
            <a:r>
              <a:rPr lang="ar-EG" dirty="0">
                <a:solidFill>
                  <a:srgbClr val="2D3956"/>
                </a:solidFill>
                <a:latin typeface="Alexandria" charset="0"/>
                <a:cs typeface="Alexandria" charset="0"/>
              </a:rPr>
              <a:t>نفس مخرجات المثال السابق  والفرق في ان المثال السابق قسمنا الموظفين إلى عينتين ( 1،2) بينما في هذا المثال  تم ادخال قراءات الضغط النفسي كما هي وتم تقسيم الموظفين إلى عينتين بناء على قيمة محددة للقطع . </a:t>
            </a:r>
          </a:p>
          <a:p>
            <a:pPr algn="r" rtl="1"/>
            <a:endParaRPr lang="en-US"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سهم: لليمين 2">
            <a:extLst>
              <a:ext uri="{FF2B5EF4-FFF2-40B4-BE49-F238E27FC236}">
                <a16:creationId xmlns:a16="http://schemas.microsoft.com/office/drawing/2014/main" id="{569D7D6C-FC48-E254-C488-E948C8FD098D}"/>
              </a:ext>
            </a:extLst>
          </p:cNvPr>
          <p:cNvSpPr/>
          <p:nvPr/>
        </p:nvSpPr>
        <p:spPr>
          <a:xfrm>
            <a:off x="6323162" y="1673525"/>
            <a:ext cx="560717" cy="1811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4" name="سهم: لليمين 3">
            <a:extLst>
              <a:ext uri="{FF2B5EF4-FFF2-40B4-BE49-F238E27FC236}">
                <a16:creationId xmlns:a16="http://schemas.microsoft.com/office/drawing/2014/main" id="{55DB4834-E45B-0551-F12B-D7E10B242C8F}"/>
              </a:ext>
            </a:extLst>
          </p:cNvPr>
          <p:cNvSpPr/>
          <p:nvPr/>
        </p:nvSpPr>
        <p:spPr>
          <a:xfrm>
            <a:off x="4260447" y="1660585"/>
            <a:ext cx="422694" cy="1811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1110603598"/>
      </p:ext>
    </p:extLst>
  </p:cSld>
  <p:clrMapOvr>
    <a:masterClrMapping/>
  </p:clrMapOvr>
  <mc:AlternateContent xmlns:mc="http://schemas.openxmlformats.org/markup-compatibility/2006" xmlns:p14="http://schemas.microsoft.com/office/powerpoint/2010/main">
    <mc:Choice Requires="p14">
      <p:transition spd="slow" p14:dur="2000" advTm="101348"/>
    </mc:Choice>
    <mc:Fallback xmlns="">
      <p:transition spd="slow" advTm="10134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33001" y="1631106"/>
            <a:ext cx="8903139" cy="2616101"/>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اختبار </a:t>
            </a:r>
            <a:r>
              <a:rPr lang="en-US" sz="2000" b="1" dirty="0">
                <a:solidFill>
                  <a:srgbClr val="2D3956"/>
                </a:solidFill>
                <a:latin typeface="Alexandria" charset="0"/>
                <a:cs typeface="Alexandria" charset="0"/>
              </a:rPr>
              <a:t> T </a:t>
            </a:r>
            <a:r>
              <a:rPr lang="ar-EG" sz="2000" b="1" dirty="0">
                <a:solidFill>
                  <a:srgbClr val="2D3956"/>
                </a:solidFill>
                <a:latin typeface="Alexandria" charset="0"/>
                <a:cs typeface="Alexandria" charset="0"/>
              </a:rPr>
              <a:t>لعينتين مرتبطتين </a:t>
            </a:r>
            <a:r>
              <a:rPr lang="en-US" sz="2000" b="1" dirty="0">
                <a:solidFill>
                  <a:srgbClr val="2D3956"/>
                </a:solidFill>
                <a:latin typeface="Alexandria" charset="0"/>
                <a:cs typeface="Alexandria" charset="0"/>
              </a:rPr>
              <a:t>   Paired Samples T Test   </a:t>
            </a:r>
            <a:endParaRPr lang="ar-EG" sz="2000" b="1" dirty="0">
              <a:solidFill>
                <a:srgbClr val="2D3956"/>
              </a:solidFill>
              <a:latin typeface="Alexandria" charset="0"/>
              <a:cs typeface="Alexandria" charset="0"/>
            </a:endParaRPr>
          </a:p>
          <a:p>
            <a:pPr marL="285750" indent="-285750" algn="r" rtl="1">
              <a:buFont typeface="Arial" panose="020B0604020202020204" pitchFamily="34" charset="0"/>
              <a:buChar char="•"/>
            </a:pPr>
            <a:endParaRPr lang="ar-EG" dirty="0">
              <a:solidFill>
                <a:srgbClr val="2D3956"/>
              </a:solidFill>
              <a:latin typeface="Alexandria" charset="0"/>
              <a:cs typeface="Alexandria" charset="0"/>
            </a:endParaRPr>
          </a:p>
          <a:p>
            <a:pPr marL="285750" indent="-285750" algn="r" rtl="1">
              <a:buFont typeface="Arial" panose="020B0604020202020204" pitchFamily="34" charset="0"/>
              <a:buChar char="•"/>
            </a:pPr>
            <a:r>
              <a:rPr lang="ar-EG" dirty="0">
                <a:solidFill>
                  <a:srgbClr val="2D3956"/>
                </a:solidFill>
                <a:latin typeface="Alexandria" charset="0"/>
                <a:cs typeface="Alexandria" charset="0"/>
              </a:rPr>
              <a:t>يجري اختبار </a:t>
            </a:r>
            <a:r>
              <a:rPr lang="en-US" dirty="0">
                <a:solidFill>
                  <a:srgbClr val="2D3956"/>
                </a:solidFill>
                <a:latin typeface="Alexandria" charset="0"/>
                <a:cs typeface="Alexandria" charset="0"/>
              </a:rPr>
              <a:t> T </a:t>
            </a:r>
            <a:r>
              <a:rPr lang="ar-EG" dirty="0">
                <a:solidFill>
                  <a:srgbClr val="2D3956"/>
                </a:solidFill>
                <a:latin typeface="Alexandria" charset="0"/>
                <a:cs typeface="Alexandria" charset="0"/>
              </a:rPr>
              <a:t>لعينتين مرتبطتين وذلك لدراسة أثر متغير معين كالتدريب أو نظام خاص لإنقاص الوزن على مجموعة معينة، وذلك من خلال مقارنة قيم هذه الظاهرة قبل تطبيقها مع قيمها بعد التطبيق . أي اختبار قبلي وبعدي على نفس المجموعة ونريد معرفة الفرق بين المتوسطين </a:t>
            </a:r>
          </a:p>
          <a:p>
            <a:pPr marL="285750" indent="-285750" algn="r" rtl="1">
              <a:buFont typeface="Arial" panose="020B0604020202020204" pitchFamily="34" charset="0"/>
              <a:buChar char="•"/>
            </a:pPr>
            <a:endParaRPr lang="ar-EG" dirty="0">
              <a:solidFill>
                <a:srgbClr val="2D3956"/>
              </a:solidFill>
              <a:latin typeface="Alexandria" charset="0"/>
              <a:cs typeface="Alexandria" charset="0"/>
            </a:endParaRPr>
          </a:p>
          <a:p>
            <a:pPr marL="285750" indent="-285750" algn="r" rtl="1">
              <a:buFont typeface="Arial" panose="020B0604020202020204" pitchFamily="34" charset="0"/>
              <a:buChar char="•"/>
            </a:pPr>
            <a:r>
              <a:rPr lang="ar-EG" dirty="0">
                <a:solidFill>
                  <a:srgbClr val="2D3956"/>
                </a:solidFill>
                <a:latin typeface="Alexandria" charset="0"/>
                <a:cs typeface="Alexandria" charset="0"/>
              </a:rPr>
              <a:t>يقوم برنامج </a:t>
            </a:r>
            <a:r>
              <a:rPr lang="en-US" dirty="0">
                <a:solidFill>
                  <a:srgbClr val="2D3956"/>
                </a:solidFill>
                <a:latin typeface="Alexandria" charset="0"/>
                <a:cs typeface="Alexandria" charset="0"/>
              </a:rPr>
              <a:t> SPSS </a:t>
            </a:r>
            <a:r>
              <a:rPr lang="ar-EG" dirty="0">
                <a:solidFill>
                  <a:srgbClr val="2D3956"/>
                </a:solidFill>
                <a:latin typeface="Alexandria" charset="0"/>
                <a:cs typeface="Alexandria" charset="0"/>
              </a:rPr>
              <a:t>بإجراء المقارنات لكل فرد في المجموعة قبل تطبيق الظاهرة وبعد تطبيقها وبالتالي لا بد أن يكون حجم العينتين متساويا. </a:t>
            </a:r>
          </a:p>
          <a:p>
            <a:pPr algn="r" rtl="1"/>
            <a:endParaRPr lang="ar-EG"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84760578"/>
      </p:ext>
    </p:extLst>
  </p:cSld>
  <p:clrMapOvr>
    <a:masterClrMapping/>
  </p:clrMapOvr>
  <mc:AlternateContent xmlns:mc="http://schemas.openxmlformats.org/markup-compatibility/2006" xmlns:p14="http://schemas.microsoft.com/office/powerpoint/2010/main">
    <mc:Choice Requires="p14">
      <p:transition spd="slow" p14:dur="2000" advTm="117540"/>
    </mc:Choice>
    <mc:Fallback xmlns="">
      <p:transition spd="slow" advTm="11754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7065818" y="1631106"/>
            <a:ext cx="3170322" cy="3139321"/>
          </a:xfrm>
          <a:prstGeom prst="rect">
            <a:avLst/>
          </a:prstGeom>
          <a:noFill/>
        </p:spPr>
        <p:txBody>
          <a:bodyPr wrap="square" rtlCol="0">
            <a:spAutoFit/>
          </a:bodyPr>
          <a:lstStyle/>
          <a:p>
            <a:pPr algn="just" rtl="1"/>
            <a:r>
              <a:rPr lang="ar-EG" dirty="0">
                <a:solidFill>
                  <a:srgbClr val="2D3956"/>
                </a:solidFill>
                <a:latin typeface="Alexandria" charset="0"/>
                <a:cs typeface="Alexandria" charset="0"/>
              </a:rPr>
              <a:t>مثال:</a:t>
            </a:r>
          </a:p>
          <a:p>
            <a:pPr algn="just" rtl="1"/>
            <a:r>
              <a:rPr lang="ar-EG" dirty="0">
                <a:solidFill>
                  <a:srgbClr val="2D3956"/>
                </a:solidFill>
                <a:latin typeface="Alexandria" charset="0"/>
                <a:cs typeface="Alexandria" charset="0"/>
              </a:rPr>
              <a:t> قام باحث بدراسة علامات عشرة من العملاء تبين مدى تذوقهم لصنف من القهوة قبل إضافة مواد معينة عليها وكذلك بعد إضافة هذه المواد .</a:t>
            </a:r>
          </a:p>
          <a:p>
            <a:pPr algn="just" rtl="1"/>
            <a:r>
              <a:rPr lang="ar-EG" dirty="0">
                <a:solidFill>
                  <a:srgbClr val="2D3956"/>
                </a:solidFill>
                <a:latin typeface="Alexandria" charset="0"/>
                <a:cs typeface="Alexandria" charset="0"/>
              </a:rPr>
              <a:t> </a:t>
            </a:r>
          </a:p>
          <a:p>
            <a:pPr algn="just" rtl="1"/>
            <a:r>
              <a:rPr lang="ar-EG" dirty="0">
                <a:solidFill>
                  <a:srgbClr val="2D3956"/>
                </a:solidFill>
                <a:latin typeface="Alexandria" charset="0"/>
                <a:cs typeface="Alexandria" charset="0"/>
              </a:rPr>
              <a:t>المطلوب:</a:t>
            </a:r>
          </a:p>
          <a:p>
            <a:pPr algn="just" rtl="1"/>
            <a:r>
              <a:rPr lang="ar-EG" dirty="0">
                <a:solidFill>
                  <a:srgbClr val="2D3956"/>
                </a:solidFill>
                <a:latin typeface="Alexandria" charset="0"/>
                <a:cs typeface="Alexandria" charset="0"/>
              </a:rPr>
              <a:t> اختبار ما إذا كان هناك فرق معنوي في متوسط تذوق العملاء قبل الإضافة وبعد الإضافة. </a:t>
            </a:r>
          </a:p>
          <a:p>
            <a:pPr algn="r" rtl="1"/>
            <a:endParaRPr lang="ar-EG"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703C1F13-B366-2E3C-D3AC-FDF7B9841DBA}"/>
              </a:ext>
            </a:extLst>
          </p:cNvPr>
          <p:cNvPicPr>
            <a:picLocks noChangeAspect="1"/>
          </p:cNvPicPr>
          <p:nvPr/>
        </p:nvPicPr>
        <p:blipFill>
          <a:blip r:embed="rId3"/>
          <a:stretch>
            <a:fillRect/>
          </a:stretch>
        </p:blipFill>
        <p:spPr>
          <a:xfrm>
            <a:off x="1388760" y="1285192"/>
            <a:ext cx="5386386" cy="4209521"/>
          </a:xfrm>
          <a:prstGeom prst="rect">
            <a:avLst/>
          </a:prstGeom>
        </p:spPr>
      </p:pic>
    </p:spTree>
    <p:extLst>
      <p:ext uri="{BB962C8B-B14F-4D97-AF65-F5344CB8AC3E}">
        <p14:creationId xmlns:p14="http://schemas.microsoft.com/office/powerpoint/2010/main" val="2613424167"/>
      </p:ext>
    </p:extLst>
  </p:cSld>
  <p:clrMapOvr>
    <a:masterClrMapping/>
  </p:clrMapOvr>
  <mc:AlternateContent xmlns:mc="http://schemas.openxmlformats.org/markup-compatibility/2006" xmlns:p14="http://schemas.microsoft.com/office/powerpoint/2010/main">
    <mc:Choice Requires="p14">
      <p:transition spd="slow" p14:dur="2000" advTm="42179"/>
    </mc:Choice>
    <mc:Fallback xmlns="">
      <p:transition spd="slow" advTm="4217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803862" y="1631106"/>
            <a:ext cx="8432278" cy="4247317"/>
          </a:xfrm>
          <a:prstGeom prst="rect">
            <a:avLst/>
          </a:prstGeom>
          <a:noFill/>
        </p:spPr>
        <p:txBody>
          <a:bodyPr wrap="square" rtlCol="0">
            <a:spAutoFit/>
          </a:bodyPr>
          <a:lstStyle/>
          <a:p>
            <a:pPr algn="ctr" rtl="1"/>
            <a:r>
              <a:rPr lang="ar-EG" b="1" dirty="0">
                <a:solidFill>
                  <a:srgbClr val="2D3956"/>
                </a:solidFill>
                <a:latin typeface="Alexandria" charset="0"/>
                <a:cs typeface="Alexandria" charset="0"/>
              </a:rPr>
              <a:t>خطوات الاختبار على البرنامج الاحصائي </a:t>
            </a:r>
            <a:r>
              <a:rPr lang="en-US" b="1" dirty="0">
                <a:solidFill>
                  <a:srgbClr val="2D3956"/>
                </a:solidFill>
                <a:latin typeface="Alexandria" charset="0"/>
                <a:cs typeface="Alexandria" charset="0"/>
              </a:rPr>
              <a:t>SPSS</a:t>
            </a:r>
            <a:r>
              <a:rPr lang="ar-SA" b="1" dirty="0">
                <a:solidFill>
                  <a:srgbClr val="2D3956"/>
                </a:solidFill>
                <a:latin typeface="Alexandria" charset="0"/>
                <a:cs typeface="Alexandria" charset="0"/>
              </a:rPr>
              <a:t> </a:t>
            </a:r>
          </a:p>
          <a:p>
            <a:pPr algn="r" rtl="1"/>
            <a:r>
              <a:rPr lang="ar-EG" dirty="0">
                <a:solidFill>
                  <a:srgbClr val="2D3956"/>
                </a:solidFill>
                <a:latin typeface="Alexandria" charset="0"/>
                <a:cs typeface="Alexandria" charset="0"/>
              </a:rPr>
              <a:t>1- ادخال البيانات للمتغيرين  </a:t>
            </a:r>
            <a:r>
              <a:rPr lang="en-US" dirty="0">
                <a:solidFill>
                  <a:srgbClr val="2D3956"/>
                </a:solidFill>
                <a:latin typeface="Alexandria" charset="0"/>
                <a:cs typeface="Alexandria" charset="0"/>
              </a:rPr>
              <a:t>  Before </a:t>
            </a:r>
            <a:r>
              <a:rPr lang="ar-EG" dirty="0">
                <a:solidFill>
                  <a:srgbClr val="2D3956"/>
                </a:solidFill>
                <a:latin typeface="Alexandria" charset="0"/>
                <a:cs typeface="Alexandria" charset="0"/>
              </a:rPr>
              <a:t>قبل الإضافة و </a:t>
            </a:r>
            <a:r>
              <a:rPr lang="en-US" dirty="0">
                <a:solidFill>
                  <a:srgbClr val="2D3956"/>
                </a:solidFill>
                <a:latin typeface="Alexandria" charset="0"/>
                <a:cs typeface="Alexandria" charset="0"/>
              </a:rPr>
              <a:t>After </a:t>
            </a:r>
            <a:r>
              <a:rPr lang="ar-EG" dirty="0">
                <a:solidFill>
                  <a:srgbClr val="2D3956"/>
                </a:solidFill>
                <a:latin typeface="Alexandria" charset="0"/>
                <a:cs typeface="Alexandria" charset="0"/>
              </a:rPr>
              <a:t>  بعد الإضافة. </a:t>
            </a:r>
          </a:p>
          <a:p>
            <a:pPr algn="r" rtl="1"/>
            <a:r>
              <a:rPr lang="ar-EG" dirty="0">
                <a:solidFill>
                  <a:srgbClr val="2D3956"/>
                </a:solidFill>
                <a:latin typeface="Alexandria" charset="0"/>
                <a:cs typeface="Alexandria" charset="0"/>
              </a:rPr>
              <a:t>2- نختار </a:t>
            </a:r>
            <a:r>
              <a:rPr lang="en-US" dirty="0">
                <a:solidFill>
                  <a:srgbClr val="2D3956"/>
                </a:solidFill>
                <a:latin typeface="Alexandria" charset="0"/>
                <a:cs typeface="Alexandria" charset="0"/>
              </a:rPr>
              <a:t>Analyze           Compare means            Paired Samples T test  </a:t>
            </a:r>
          </a:p>
          <a:p>
            <a:pPr algn="r" rtl="1"/>
            <a:r>
              <a:rPr lang="ar-EG" dirty="0">
                <a:solidFill>
                  <a:srgbClr val="2D3956"/>
                </a:solidFill>
                <a:latin typeface="Alexandria" charset="0"/>
                <a:cs typeface="Alexandria" charset="0"/>
              </a:rPr>
              <a:t>3- تظهر نافذة بعنوان </a:t>
            </a:r>
            <a:r>
              <a:rPr lang="en-US" dirty="0">
                <a:solidFill>
                  <a:srgbClr val="2D3956"/>
                </a:solidFill>
                <a:latin typeface="Alexandria" charset="0"/>
                <a:cs typeface="Alexandria" charset="0"/>
              </a:rPr>
              <a:t>Paired Samples T Test ، </a:t>
            </a:r>
            <a:r>
              <a:rPr lang="ar-EG" dirty="0">
                <a:solidFill>
                  <a:srgbClr val="2D3956"/>
                </a:solidFill>
                <a:latin typeface="Alexandria" charset="0"/>
                <a:cs typeface="Alexandria" charset="0"/>
              </a:rPr>
              <a:t>ننقل المتغيرين </a:t>
            </a:r>
            <a:r>
              <a:rPr lang="en-US" dirty="0">
                <a:solidFill>
                  <a:srgbClr val="2D3956"/>
                </a:solidFill>
                <a:latin typeface="Alexandria" charset="0"/>
                <a:cs typeface="Alexandria" charset="0"/>
              </a:rPr>
              <a:t>After </a:t>
            </a:r>
            <a:r>
              <a:rPr lang="ar-EG" dirty="0">
                <a:solidFill>
                  <a:srgbClr val="2D3956"/>
                </a:solidFill>
                <a:latin typeface="Alexandria" charset="0"/>
                <a:cs typeface="Alexandria" charset="0"/>
              </a:rPr>
              <a:t>و  </a:t>
            </a:r>
            <a:r>
              <a:rPr lang="en-US" dirty="0">
                <a:solidFill>
                  <a:srgbClr val="2D3956"/>
                </a:solidFill>
                <a:latin typeface="Alexandria" charset="0"/>
                <a:cs typeface="Alexandria" charset="0"/>
              </a:rPr>
              <a:t>  Before </a:t>
            </a:r>
            <a:r>
              <a:rPr lang="ar-EG" dirty="0">
                <a:solidFill>
                  <a:srgbClr val="2D3956"/>
                </a:solidFill>
                <a:latin typeface="Alexandria" charset="0"/>
                <a:cs typeface="Alexandria" charset="0"/>
              </a:rPr>
              <a:t>الى المستطيل بعنوان </a:t>
            </a:r>
            <a:r>
              <a:rPr lang="en-US" dirty="0">
                <a:solidFill>
                  <a:srgbClr val="2D3956"/>
                </a:solidFill>
                <a:latin typeface="Alexandria" charset="0"/>
                <a:cs typeface="Alexandria" charset="0"/>
              </a:rPr>
              <a:t>     Paired   variables </a:t>
            </a:r>
            <a:r>
              <a:rPr lang="ar-EG" dirty="0">
                <a:solidFill>
                  <a:srgbClr val="2D3956"/>
                </a:solidFill>
                <a:latin typeface="Alexandria" charset="0"/>
                <a:cs typeface="Alexandria" charset="0"/>
              </a:rPr>
              <a:t>ثم الضغط على </a:t>
            </a:r>
            <a:r>
              <a:rPr lang="en-US" dirty="0">
                <a:solidFill>
                  <a:srgbClr val="2D3956"/>
                </a:solidFill>
                <a:latin typeface="Alexandria" charset="0"/>
                <a:cs typeface="Alexandria" charset="0"/>
              </a:rPr>
              <a:t>OK</a:t>
            </a:r>
            <a:endParaRPr lang="ar-EG" dirty="0">
              <a:solidFill>
                <a:srgbClr val="2D3956"/>
              </a:solidFill>
              <a:latin typeface="Alexandria" charset="0"/>
              <a:cs typeface="Alexandria" charset="0"/>
            </a:endParaRPr>
          </a:p>
          <a:p>
            <a:pPr algn="ctr" rtl="1"/>
            <a:r>
              <a:rPr lang="ar-EG" b="1" u="sng" dirty="0">
                <a:solidFill>
                  <a:srgbClr val="2D3956"/>
                </a:solidFill>
                <a:latin typeface="Alexandria" charset="0"/>
                <a:cs typeface="Alexandria" charset="0"/>
              </a:rPr>
              <a:t>المخرجات</a:t>
            </a:r>
          </a:p>
          <a:p>
            <a:pPr algn="r" rtl="1"/>
            <a:r>
              <a:rPr lang="ar-EG" dirty="0">
                <a:solidFill>
                  <a:srgbClr val="2D3956"/>
                </a:solidFill>
                <a:latin typeface="Alexandria" charset="0"/>
                <a:cs typeface="Alexandria" charset="0"/>
              </a:rPr>
              <a:t>ثلاث جداول </a:t>
            </a:r>
          </a:p>
          <a:p>
            <a:pPr algn="r" rtl="1"/>
            <a:r>
              <a:rPr lang="ar-EG" dirty="0">
                <a:solidFill>
                  <a:srgbClr val="2D3956"/>
                </a:solidFill>
                <a:latin typeface="Alexandria" charset="0"/>
                <a:cs typeface="Alexandria" charset="0"/>
              </a:rPr>
              <a:t>الأول: </a:t>
            </a:r>
            <a:r>
              <a:rPr lang="en-US" dirty="0">
                <a:solidFill>
                  <a:srgbClr val="2D3956"/>
                </a:solidFill>
                <a:latin typeface="Alexandria" charset="0"/>
                <a:cs typeface="Alexandria" charset="0"/>
              </a:rPr>
              <a:t>Paired Samples Statistics : </a:t>
            </a:r>
            <a:r>
              <a:rPr lang="ar-EG" dirty="0">
                <a:solidFill>
                  <a:srgbClr val="2D3956"/>
                </a:solidFill>
                <a:latin typeface="Alexandria" charset="0"/>
                <a:cs typeface="Alexandria" charset="0"/>
              </a:rPr>
              <a:t>يظهر المتوسط الحسابي  وذلك لكل من العلامات قبل وبعد الإضافة</a:t>
            </a:r>
          </a:p>
          <a:p>
            <a:pPr algn="r" rtl="1"/>
            <a:r>
              <a:rPr lang="ar-EG" dirty="0">
                <a:solidFill>
                  <a:srgbClr val="2D3956"/>
                </a:solidFill>
                <a:latin typeface="Alexandria" charset="0"/>
                <a:cs typeface="Alexandria" charset="0"/>
              </a:rPr>
              <a:t>الثاني: </a:t>
            </a:r>
            <a:r>
              <a:rPr lang="en-US" dirty="0">
                <a:solidFill>
                  <a:srgbClr val="2D3956"/>
                </a:solidFill>
                <a:latin typeface="Alexandria" charset="0"/>
                <a:cs typeface="Alexandria" charset="0"/>
              </a:rPr>
              <a:t>Paired Samples Correlation :</a:t>
            </a:r>
            <a:r>
              <a:rPr lang="ar-EG" dirty="0">
                <a:solidFill>
                  <a:srgbClr val="2D3956"/>
                </a:solidFill>
                <a:latin typeface="Alexandria" charset="0"/>
                <a:cs typeface="Alexandria" charset="0"/>
              </a:rPr>
              <a:t>يظهر قوة الارتباط بين العلامات  قبل وبعد الإضافة والتي تساوي 0.545 </a:t>
            </a:r>
          </a:p>
          <a:p>
            <a:pPr algn="ctr" rtl="1"/>
            <a:r>
              <a:rPr lang="ar-EG" b="1" u="sng" dirty="0">
                <a:solidFill>
                  <a:srgbClr val="2D3956"/>
                </a:solidFill>
                <a:latin typeface="Alexandria" charset="0"/>
                <a:cs typeface="Alexandria" charset="0"/>
              </a:rPr>
              <a:t>القرار</a:t>
            </a:r>
          </a:p>
          <a:p>
            <a:pPr algn="r" rtl="1"/>
            <a:r>
              <a:rPr lang="ar-EG" dirty="0">
                <a:solidFill>
                  <a:srgbClr val="2D3956"/>
                </a:solidFill>
                <a:latin typeface="Alexandria" charset="0"/>
                <a:cs typeface="Alexandria" charset="0"/>
              </a:rPr>
              <a:t>الجدول الثالث </a:t>
            </a:r>
            <a:r>
              <a:rPr lang="en-US" dirty="0">
                <a:solidFill>
                  <a:srgbClr val="2D3956"/>
                </a:solidFill>
                <a:latin typeface="Alexandria" charset="0"/>
                <a:cs typeface="Alexandria" charset="0"/>
              </a:rPr>
              <a:t>Paired Samples Test :</a:t>
            </a:r>
            <a:r>
              <a:rPr lang="ar-EG" dirty="0">
                <a:solidFill>
                  <a:srgbClr val="2D3956"/>
                </a:solidFill>
                <a:latin typeface="Alexandria" charset="0"/>
                <a:cs typeface="Alexandria" charset="0"/>
              </a:rPr>
              <a:t> يظهر اختبار </a:t>
            </a:r>
            <a:r>
              <a:rPr lang="en-US" dirty="0">
                <a:solidFill>
                  <a:srgbClr val="2D3956"/>
                </a:solidFill>
                <a:latin typeface="Alexandria" charset="0"/>
                <a:cs typeface="Alexandria" charset="0"/>
              </a:rPr>
              <a:t>t </a:t>
            </a:r>
            <a:r>
              <a:rPr lang="ar-EG" dirty="0">
                <a:solidFill>
                  <a:srgbClr val="2D3956"/>
                </a:solidFill>
                <a:latin typeface="Alexandria" charset="0"/>
                <a:cs typeface="Alexandria" charset="0"/>
              </a:rPr>
              <a:t> للعينتين المرتبطين </a:t>
            </a:r>
            <a:r>
              <a:rPr lang="en-US" dirty="0">
                <a:solidFill>
                  <a:srgbClr val="2D3956"/>
                </a:solidFill>
                <a:latin typeface="Alexandria" charset="0"/>
                <a:cs typeface="Alexandria" charset="0"/>
              </a:rPr>
              <a:t>t </a:t>
            </a:r>
            <a:r>
              <a:rPr lang="ar-EG" dirty="0">
                <a:solidFill>
                  <a:srgbClr val="2D3956"/>
                </a:solidFill>
                <a:latin typeface="Alexandria" charset="0"/>
                <a:cs typeface="Alexandria" charset="0"/>
              </a:rPr>
              <a:t> المحسوبة = 2.090   ، مستوى الدلالة </a:t>
            </a:r>
            <a:r>
              <a:rPr lang="en-US" dirty="0">
                <a:solidFill>
                  <a:srgbClr val="2D3956"/>
                </a:solidFill>
                <a:latin typeface="Alexandria" charset="0"/>
                <a:cs typeface="Alexandria" charset="0"/>
              </a:rPr>
              <a:t>sig= 0.066 </a:t>
            </a:r>
            <a:r>
              <a:rPr lang="ar-EG" dirty="0">
                <a:solidFill>
                  <a:srgbClr val="2D3956"/>
                </a:solidFill>
                <a:latin typeface="Alexandria" charset="0"/>
                <a:cs typeface="Alexandria" charset="0"/>
              </a:rPr>
              <a:t>  وأكبر من 0.05 </a:t>
            </a:r>
          </a:p>
          <a:p>
            <a:pPr algn="r" rtl="1"/>
            <a:r>
              <a:rPr lang="ar-EG" dirty="0">
                <a:solidFill>
                  <a:srgbClr val="2D3956"/>
                </a:solidFill>
                <a:latin typeface="Alexandria" charset="0"/>
                <a:cs typeface="Alexandria" charset="0"/>
              </a:rPr>
              <a:t>لذلك لا يوجد فرق معنوي بين تذوق العملاء للقهوة قبل الإضافة وتذوقهم لها بعد الإضافة. </a:t>
            </a:r>
          </a:p>
          <a:p>
            <a:pPr algn="r" rtl="1"/>
            <a:endParaRPr lang="ar-EG"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سهم: لليمين 2">
            <a:extLst>
              <a:ext uri="{FF2B5EF4-FFF2-40B4-BE49-F238E27FC236}">
                <a16:creationId xmlns:a16="http://schemas.microsoft.com/office/drawing/2014/main" id="{070F1BDC-6888-E205-34AB-42E13CF948E1}"/>
              </a:ext>
            </a:extLst>
          </p:cNvPr>
          <p:cNvSpPr/>
          <p:nvPr/>
        </p:nvSpPr>
        <p:spPr>
          <a:xfrm>
            <a:off x="4688378" y="2335876"/>
            <a:ext cx="473826" cy="12469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4" name="سهم: لليمين 3">
            <a:extLst>
              <a:ext uri="{FF2B5EF4-FFF2-40B4-BE49-F238E27FC236}">
                <a16:creationId xmlns:a16="http://schemas.microsoft.com/office/drawing/2014/main" id="{352FB0B3-9C55-8379-73C0-2EA665E838B2}"/>
              </a:ext>
            </a:extLst>
          </p:cNvPr>
          <p:cNvSpPr/>
          <p:nvPr/>
        </p:nvSpPr>
        <p:spPr>
          <a:xfrm>
            <a:off x="6808124" y="2335876"/>
            <a:ext cx="473826" cy="12469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102788513"/>
      </p:ext>
    </p:extLst>
  </p:cSld>
  <p:clrMapOvr>
    <a:masterClrMapping/>
  </p:clrMapOvr>
  <mc:AlternateContent xmlns:mc="http://schemas.openxmlformats.org/markup-compatibility/2006" xmlns:p14="http://schemas.microsoft.com/office/powerpoint/2010/main">
    <mc:Choice Requires="p14">
      <p:transition spd="slow" p14:dur="2000" advTm="237823"/>
    </mc:Choice>
    <mc:Fallback xmlns="">
      <p:transition spd="slow" advTm="23782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803862" y="1631106"/>
            <a:ext cx="8432278" cy="3693319"/>
          </a:xfrm>
          <a:prstGeom prst="rect">
            <a:avLst/>
          </a:prstGeom>
          <a:noFill/>
        </p:spPr>
        <p:txBody>
          <a:bodyPr wrap="square" rtlCol="0">
            <a:spAutoFit/>
          </a:bodyPr>
          <a:lstStyle/>
          <a:p>
            <a:pPr algn="ctr" rtl="1"/>
            <a:r>
              <a:rPr lang="ar-EG" b="1" dirty="0">
                <a:solidFill>
                  <a:srgbClr val="2D3956"/>
                </a:solidFill>
                <a:latin typeface="Alexandria" charset="0"/>
                <a:cs typeface="Alexandria" charset="0"/>
              </a:rPr>
              <a:t>اختبار الفرق بين متوسطات عدد من المجموعات ( ثلاث فأكثر)</a:t>
            </a:r>
          </a:p>
          <a:p>
            <a:pPr algn="ctr" rtl="1"/>
            <a:endParaRPr lang="ar-EG" b="1" dirty="0">
              <a:solidFill>
                <a:srgbClr val="2D3956"/>
              </a:solidFill>
              <a:latin typeface="Alexandria" charset="0"/>
              <a:cs typeface="Alexandria" charset="0"/>
            </a:endParaRPr>
          </a:p>
          <a:p>
            <a:pPr marL="285750" indent="-285750" algn="r" rtl="1">
              <a:buFont typeface="Arial" panose="020B0604020202020204" pitchFamily="34" charset="0"/>
              <a:buChar char="•"/>
            </a:pPr>
            <a:r>
              <a:rPr lang="ar-SA" dirty="0">
                <a:solidFill>
                  <a:srgbClr val="2D3956"/>
                </a:solidFill>
                <a:latin typeface="Alexandria" charset="0"/>
                <a:cs typeface="Alexandria" charset="0"/>
              </a:rPr>
              <a:t>يستخدم اختبار </a:t>
            </a:r>
            <a:r>
              <a:rPr lang="en-US" dirty="0">
                <a:solidFill>
                  <a:srgbClr val="2D3956"/>
                </a:solidFill>
                <a:latin typeface="Alexandria" charset="0"/>
                <a:cs typeface="Alexandria" charset="0"/>
              </a:rPr>
              <a:t>ANOVA ( Analysis of Variance)  </a:t>
            </a:r>
            <a:r>
              <a:rPr lang="ar-SA" dirty="0">
                <a:solidFill>
                  <a:srgbClr val="2D3956"/>
                </a:solidFill>
                <a:latin typeface="Alexandria" charset="0"/>
                <a:cs typeface="Alexandria" charset="0"/>
              </a:rPr>
              <a:t>لمعرفة الفرق بين متوسطات عدد من المجموعات</a:t>
            </a:r>
          </a:p>
          <a:p>
            <a:pPr algn="r" rtl="1"/>
            <a:r>
              <a:rPr lang="ar-SA" dirty="0">
                <a:solidFill>
                  <a:srgbClr val="2D3956"/>
                </a:solidFill>
                <a:latin typeface="Alexandria" charset="0"/>
                <a:cs typeface="Alexandria" charset="0"/>
              </a:rPr>
              <a:t> ( ثلاث فأكثر)</a:t>
            </a:r>
          </a:p>
          <a:p>
            <a:pPr algn="r" rtl="1"/>
            <a:endParaRPr lang="ar-SA" dirty="0">
              <a:solidFill>
                <a:srgbClr val="2D3956"/>
              </a:solidFill>
              <a:latin typeface="Alexandria" charset="0"/>
              <a:cs typeface="Alexandria" charset="0"/>
            </a:endParaRPr>
          </a:p>
          <a:p>
            <a:pPr marL="285750" indent="-285750" algn="r" rtl="1">
              <a:buFont typeface="Arial" panose="020B0604020202020204" pitchFamily="34" charset="0"/>
              <a:buChar char="•"/>
            </a:pPr>
            <a:r>
              <a:rPr lang="ar-SA" dirty="0">
                <a:solidFill>
                  <a:srgbClr val="2D3956"/>
                </a:solidFill>
                <a:latin typeface="Alexandria" charset="0"/>
                <a:cs typeface="Alexandria" charset="0"/>
              </a:rPr>
              <a:t>يظهر تحليل التباين </a:t>
            </a:r>
            <a:r>
              <a:rPr lang="en-US" dirty="0">
                <a:solidFill>
                  <a:srgbClr val="2D3956"/>
                </a:solidFill>
                <a:latin typeface="Alexandria" charset="0"/>
                <a:cs typeface="Alexandria" charset="0"/>
              </a:rPr>
              <a:t>ANOVA </a:t>
            </a:r>
            <a:r>
              <a:rPr lang="ar-SA" dirty="0">
                <a:solidFill>
                  <a:srgbClr val="2D3956"/>
                </a:solidFill>
                <a:latin typeface="Alexandria" charset="0"/>
                <a:cs typeface="Alexandria" charset="0"/>
              </a:rPr>
              <a:t>ما يلي: </a:t>
            </a:r>
          </a:p>
          <a:p>
            <a:pPr marL="285750" indent="-285750" algn="r" rtl="1">
              <a:buFont typeface="Wingdings" panose="05000000000000000000" pitchFamily="2" charset="2"/>
              <a:buChar char="ü"/>
            </a:pPr>
            <a:r>
              <a:rPr lang="ar-SA" dirty="0">
                <a:solidFill>
                  <a:srgbClr val="2D3956"/>
                </a:solidFill>
                <a:latin typeface="Alexandria" charset="0"/>
                <a:cs typeface="Alexandria" charset="0"/>
              </a:rPr>
              <a:t>التباين بين المجموعة </a:t>
            </a:r>
            <a:r>
              <a:rPr lang="en-US" dirty="0">
                <a:solidFill>
                  <a:srgbClr val="2D3956"/>
                </a:solidFill>
                <a:latin typeface="Alexandria" charset="0"/>
                <a:cs typeface="Alexandria" charset="0"/>
              </a:rPr>
              <a:t>Between group</a:t>
            </a:r>
          </a:p>
          <a:p>
            <a:pPr marL="285750" indent="-285750" algn="r" rtl="1">
              <a:buFont typeface="Wingdings" panose="05000000000000000000" pitchFamily="2" charset="2"/>
              <a:buChar char="ü"/>
            </a:pPr>
            <a:r>
              <a:rPr lang="ar-SA" dirty="0">
                <a:solidFill>
                  <a:srgbClr val="2D3956"/>
                </a:solidFill>
                <a:latin typeface="Alexandria" charset="0"/>
                <a:cs typeface="Alexandria" charset="0"/>
              </a:rPr>
              <a:t>التباين في المجموعة </a:t>
            </a:r>
            <a:r>
              <a:rPr lang="en-US" dirty="0">
                <a:solidFill>
                  <a:srgbClr val="2D3956"/>
                </a:solidFill>
                <a:latin typeface="Alexandria" charset="0"/>
                <a:cs typeface="Alexandria" charset="0"/>
              </a:rPr>
              <a:t>Within group </a:t>
            </a:r>
            <a:endParaRPr lang="ar-SA" dirty="0">
              <a:solidFill>
                <a:srgbClr val="2D3956"/>
              </a:solidFill>
              <a:latin typeface="Alexandria" charset="0"/>
              <a:cs typeface="Alexandria" charset="0"/>
            </a:endParaRPr>
          </a:p>
          <a:p>
            <a:pPr algn="r" rtl="1"/>
            <a:endParaRPr lang="en-US" dirty="0">
              <a:solidFill>
                <a:srgbClr val="2D3956"/>
              </a:solidFill>
              <a:latin typeface="Alexandria" charset="0"/>
              <a:cs typeface="Alexandria" charset="0"/>
            </a:endParaRPr>
          </a:p>
          <a:p>
            <a:pPr marL="285750" indent="-285750" algn="r" rtl="1">
              <a:buFont typeface="Arial" panose="020B0604020202020204" pitchFamily="34" charset="0"/>
              <a:buChar char="•"/>
            </a:pPr>
            <a:r>
              <a:rPr lang="ar-SA" dirty="0">
                <a:solidFill>
                  <a:srgbClr val="2D3956"/>
                </a:solidFill>
                <a:latin typeface="Alexandria" charset="0"/>
                <a:cs typeface="Alexandria" charset="0"/>
              </a:rPr>
              <a:t>نتائج اختبار  </a:t>
            </a:r>
            <a:r>
              <a:rPr lang="en-US" dirty="0">
                <a:solidFill>
                  <a:srgbClr val="2D3956"/>
                </a:solidFill>
                <a:latin typeface="Alexandria" charset="0"/>
                <a:cs typeface="Alexandria" charset="0"/>
              </a:rPr>
              <a:t>F </a:t>
            </a:r>
            <a:r>
              <a:rPr lang="ar-SA" dirty="0">
                <a:solidFill>
                  <a:srgbClr val="2D3956"/>
                </a:solidFill>
                <a:latin typeface="Alexandria" charset="0"/>
                <a:cs typeface="Alexandria" charset="0"/>
              </a:rPr>
              <a:t> والتي تشير ما إذا كان هناك فرق معنوي بين متوسطات المجموعات المختلفة ، ولكنه لا يحدد أين يوجد الفرق؟ </a:t>
            </a:r>
          </a:p>
          <a:p>
            <a:pPr algn="r" rtl="1"/>
            <a:endParaRPr lang="ar-SA" b="1" dirty="0">
              <a:solidFill>
                <a:srgbClr val="2D3956"/>
              </a:solidFill>
              <a:latin typeface="Alexandria" charset="0"/>
              <a:cs typeface="Alexandria" charset="0"/>
            </a:endParaRPr>
          </a:p>
          <a:p>
            <a:pPr algn="r" rtl="1"/>
            <a:endParaRPr lang="ar-EG"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4113879334"/>
      </p:ext>
    </p:extLst>
  </p:cSld>
  <p:clrMapOvr>
    <a:masterClrMapping/>
  </p:clrMapOvr>
  <mc:AlternateContent xmlns:mc="http://schemas.openxmlformats.org/markup-compatibility/2006" xmlns:p14="http://schemas.microsoft.com/office/powerpoint/2010/main">
    <mc:Choice Requires="p14">
      <p:transition spd="slow" p14:dur="2000" advTm="95754"/>
    </mc:Choice>
    <mc:Fallback xmlns="">
      <p:transition spd="slow" advTm="95754"/>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6683432" y="1631106"/>
            <a:ext cx="3552707" cy="2862322"/>
          </a:xfrm>
          <a:prstGeom prst="rect">
            <a:avLst/>
          </a:prstGeom>
          <a:noFill/>
        </p:spPr>
        <p:txBody>
          <a:bodyPr wrap="square" rtlCol="0">
            <a:spAutoFit/>
          </a:bodyPr>
          <a:lstStyle/>
          <a:p>
            <a:pPr algn="ctr" rtl="1"/>
            <a:r>
              <a:rPr lang="ar-EG" b="1" dirty="0">
                <a:solidFill>
                  <a:srgbClr val="2D3956"/>
                </a:solidFill>
                <a:latin typeface="Alexandria" charset="0"/>
                <a:cs typeface="Alexandria" charset="0"/>
              </a:rPr>
              <a:t>اختبار الفرق بين متوسطات عدد من المجموعات ( ثلاث فأكثر) على برنامج </a:t>
            </a:r>
            <a:r>
              <a:rPr lang="en-US" b="1" dirty="0">
                <a:solidFill>
                  <a:srgbClr val="2D3956"/>
                </a:solidFill>
                <a:latin typeface="Alexandria" charset="0"/>
                <a:cs typeface="Alexandria" charset="0"/>
              </a:rPr>
              <a:t>SPSS</a:t>
            </a:r>
            <a:endParaRPr lang="ar-EG" b="1" dirty="0">
              <a:solidFill>
                <a:srgbClr val="2D3956"/>
              </a:solidFill>
              <a:latin typeface="Alexandria" charset="0"/>
              <a:cs typeface="Alexandria" charset="0"/>
            </a:endParaRPr>
          </a:p>
          <a:p>
            <a:pPr algn="ctr" rtl="1"/>
            <a:endParaRPr lang="en-US" b="1" dirty="0">
              <a:solidFill>
                <a:srgbClr val="2D3956"/>
              </a:solidFill>
              <a:latin typeface="Alexandria" charset="0"/>
              <a:cs typeface="Alexandria" charset="0"/>
            </a:endParaRPr>
          </a:p>
          <a:p>
            <a:pPr algn="just" rtl="1"/>
            <a:r>
              <a:rPr lang="ar-SA" dirty="0">
                <a:solidFill>
                  <a:srgbClr val="2D3956"/>
                </a:solidFill>
                <a:latin typeface="Alexandria" charset="0"/>
                <a:cs typeface="Alexandria" charset="0"/>
              </a:rPr>
              <a:t>مثال: </a:t>
            </a:r>
          </a:p>
          <a:p>
            <a:pPr algn="just" rtl="1"/>
            <a:r>
              <a:rPr lang="ar-SA" dirty="0">
                <a:solidFill>
                  <a:srgbClr val="2D3956"/>
                </a:solidFill>
                <a:latin typeface="Alexandria" charset="0"/>
                <a:cs typeface="Alexandria" charset="0"/>
              </a:rPr>
              <a:t>إذا أراد باحث أن يدرس مستوى الرضا الوظيفي في الورديات الثلاثة العاملة في أحد المصانع لمعرفة ما إذا كان  هناك فرق ذو دلالة إحصائية بينهما وذلك وفقا للبيانات المقابلة. </a:t>
            </a:r>
          </a:p>
          <a:p>
            <a:pPr algn="r" rtl="1"/>
            <a:endParaRPr lang="ar-EG"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8ACD37BD-AE54-A79A-42FF-C5B89D241EC4}"/>
              </a:ext>
            </a:extLst>
          </p:cNvPr>
          <p:cNvPicPr>
            <a:picLocks noChangeAspect="1"/>
          </p:cNvPicPr>
          <p:nvPr/>
        </p:nvPicPr>
        <p:blipFill>
          <a:blip r:embed="rId3"/>
          <a:stretch>
            <a:fillRect/>
          </a:stretch>
        </p:blipFill>
        <p:spPr>
          <a:xfrm>
            <a:off x="1594791" y="1380565"/>
            <a:ext cx="4797968" cy="4096867"/>
          </a:xfrm>
          <a:prstGeom prst="rect">
            <a:avLst/>
          </a:prstGeom>
        </p:spPr>
      </p:pic>
    </p:spTree>
    <p:extLst>
      <p:ext uri="{BB962C8B-B14F-4D97-AF65-F5344CB8AC3E}">
        <p14:creationId xmlns:p14="http://schemas.microsoft.com/office/powerpoint/2010/main" val="1935342074"/>
      </p:ext>
    </p:extLst>
  </p:cSld>
  <p:clrMapOvr>
    <a:masterClrMapping/>
  </p:clrMapOvr>
  <mc:AlternateContent xmlns:mc="http://schemas.openxmlformats.org/markup-compatibility/2006" xmlns:p14="http://schemas.microsoft.com/office/powerpoint/2010/main">
    <mc:Choice Requires="p14">
      <p:transition spd="slow" p14:dur="2000" advTm="40796"/>
    </mc:Choice>
    <mc:Fallback xmlns="">
      <p:transition spd="slow" advTm="4079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2585323"/>
          </a:xfrm>
          <a:prstGeom prst="rect">
            <a:avLst/>
          </a:prstGeom>
          <a:noFill/>
        </p:spPr>
        <p:txBody>
          <a:bodyPr wrap="square" rtlCol="0">
            <a:spAutoFit/>
          </a:bodyPr>
          <a:lstStyle/>
          <a:p>
            <a:pPr algn="r" rtl="1"/>
            <a:r>
              <a:rPr lang="ar-EG" b="1" dirty="0">
                <a:solidFill>
                  <a:srgbClr val="2D3956"/>
                </a:solidFill>
                <a:latin typeface="Alexandria" charset="0"/>
                <a:cs typeface="Alexandria" charset="0"/>
              </a:rPr>
              <a:t>أولا : صياغة الفروض</a:t>
            </a:r>
            <a:endParaRPr lang="ar-EG" dirty="0">
              <a:solidFill>
                <a:srgbClr val="2D3956"/>
              </a:solidFill>
              <a:latin typeface="Alexandria" charset="0"/>
              <a:cs typeface="Alexandria" charset="0"/>
            </a:endParaRPr>
          </a:p>
          <a:p>
            <a:pPr algn="r" rtl="1"/>
            <a:r>
              <a:rPr lang="en-US" dirty="0">
                <a:solidFill>
                  <a:srgbClr val="2D3956"/>
                </a:solidFill>
                <a:latin typeface="Alexandria" charset="0"/>
                <a:cs typeface="Alexandria" charset="0"/>
              </a:rPr>
              <a:t>: H0</a:t>
            </a:r>
            <a:r>
              <a:rPr lang="ar-EG" dirty="0">
                <a:solidFill>
                  <a:srgbClr val="2D3956"/>
                </a:solidFill>
                <a:latin typeface="Alexandria" charset="0"/>
                <a:cs typeface="Alexandria" charset="0"/>
              </a:rPr>
              <a:t>لا يوجد فرق ذو دلالة إحصائية بين مستوى متوسط الرضى الوظيفي في الورديات الثلاثة العاملة في المصنع </a:t>
            </a:r>
          </a:p>
          <a:p>
            <a:pPr algn="ctr" rtl="1"/>
            <a:r>
              <a:rPr lang="en-US" dirty="0">
                <a:solidFill>
                  <a:srgbClr val="2D3956"/>
                </a:solidFill>
                <a:latin typeface="Alexandria" charset="0"/>
                <a:cs typeface="Alexandria" charset="0"/>
              </a:rPr>
              <a:t>HO: µ1= µ2 = µ3</a:t>
            </a:r>
          </a:p>
          <a:p>
            <a:pPr algn="r" rtl="1"/>
            <a:r>
              <a:rPr lang="en-US" dirty="0">
                <a:solidFill>
                  <a:srgbClr val="2D3956"/>
                </a:solidFill>
                <a:latin typeface="Alexandria" charset="0"/>
                <a:cs typeface="Alexandria" charset="0"/>
              </a:rPr>
              <a:t>H1</a:t>
            </a:r>
            <a:r>
              <a:rPr lang="ar-EG" dirty="0">
                <a:solidFill>
                  <a:srgbClr val="2D3956"/>
                </a:solidFill>
                <a:latin typeface="Alexandria" charset="0"/>
                <a:cs typeface="Alexandria" charset="0"/>
              </a:rPr>
              <a:t>: يوجد فرق ذو دلالة إحصائية بين مستوى متوسط الرضى الوظيفي في الورديات الثلاثة العاملة في المصنع </a:t>
            </a:r>
          </a:p>
          <a:p>
            <a:pPr algn="ctr" rtl="1"/>
            <a:r>
              <a:rPr lang="en-US" dirty="0">
                <a:solidFill>
                  <a:srgbClr val="2D3956"/>
                </a:solidFill>
                <a:latin typeface="Alexandria" charset="0"/>
                <a:cs typeface="Alexandria" charset="0"/>
              </a:rPr>
              <a:t>H1: µ1≠ µ2 ≠ µ3</a:t>
            </a:r>
            <a:endParaRPr lang="ar-EG" dirty="0">
              <a:solidFill>
                <a:srgbClr val="2D3956"/>
              </a:solidFill>
              <a:latin typeface="Alexandria" charset="0"/>
              <a:cs typeface="Alexandria" charset="0"/>
            </a:endParaRPr>
          </a:p>
          <a:p>
            <a:pPr algn="ctr" rtl="1"/>
            <a:endParaRPr lang="en-US" dirty="0">
              <a:solidFill>
                <a:srgbClr val="2D3956"/>
              </a:solidFill>
              <a:latin typeface="Alexandria" charset="0"/>
              <a:cs typeface="Alexandria" charset="0"/>
            </a:endParaRPr>
          </a:p>
          <a:p>
            <a:pPr algn="r" rtl="1"/>
            <a:r>
              <a:rPr lang="en-US" dirty="0">
                <a:solidFill>
                  <a:srgbClr val="2D3956"/>
                </a:solidFill>
                <a:latin typeface="Alexandria" charset="0"/>
                <a:cs typeface="Alexandria" charset="0"/>
              </a:rPr>
              <a:t>µ1  </a:t>
            </a:r>
            <a:r>
              <a:rPr lang="ar-EG" dirty="0">
                <a:solidFill>
                  <a:srgbClr val="2D3956"/>
                </a:solidFill>
                <a:latin typeface="Alexandria" charset="0"/>
                <a:cs typeface="Alexandria" charset="0"/>
              </a:rPr>
              <a:t>: متوسط الرضى الوظيفي في الوردية الأولى</a:t>
            </a:r>
          </a:p>
          <a:p>
            <a:pPr algn="r" rtl="1"/>
            <a:r>
              <a:rPr lang="ar-EG" dirty="0">
                <a:solidFill>
                  <a:srgbClr val="2D3956"/>
                </a:solidFill>
                <a:latin typeface="Alexandria" charset="0"/>
                <a:cs typeface="Alexandria" charset="0"/>
              </a:rPr>
              <a:t> µ2: متوسط الرضا الوظيفي في الوردية الثانية </a:t>
            </a:r>
          </a:p>
          <a:p>
            <a:pPr algn="r" rtl="1"/>
            <a:r>
              <a:rPr lang="ar-EG" dirty="0">
                <a:solidFill>
                  <a:srgbClr val="2D3956"/>
                </a:solidFill>
                <a:latin typeface="Alexandria" charset="0"/>
                <a:cs typeface="Alexandria" charset="0"/>
              </a:rPr>
              <a:t> µ: 3متوسط الرضى الوظيفي في الوردية الثالثة</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23408863"/>
      </p:ext>
    </p:extLst>
  </p:cSld>
  <p:clrMapOvr>
    <a:masterClrMapping/>
  </p:clrMapOvr>
  <mc:AlternateContent xmlns:mc="http://schemas.openxmlformats.org/markup-compatibility/2006" xmlns:p14="http://schemas.microsoft.com/office/powerpoint/2010/main">
    <mc:Choice Requires="p14">
      <p:transition spd="slow" p14:dur="2000" advTm="66039"/>
    </mc:Choice>
    <mc:Fallback xmlns="">
      <p:transition spd="slow" advTm="6603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2585323"/>
          </a:xfrm>
          <a:prstGeom prst="rect">
            <a:avLst/>
          </a:prstGeom>
          <a:noFill/>
        </p:spPr>
        <p:txBody>
          <a:bodyPr wrap="square" rtlCol="0">
            <a:spAutoFit/>
          </a:bodyPr>
          <a:lstStyle/>
          <a:p>
            <a:pPr algn="r" rtl="1"/>
            <a:r>
              <a:rPr lang="ar-EG" b="1" dirty="0">
                <a:solidFill>
                  <a:srgbClr val="2D3956"/>
                </a:solidFill>
                <a:latin typeface="Alexandria" charset="0"/>
                <a:cs typeface="Alexandria" charset="0"/>
              </a:rPr>
              <a:t>ثانيا: الخطوات على </a:t>
            </a:r>
            <a:r>
              <a:rPr lang="en-US" b="1" dirty="0">
                <a:solidFill>
                  <a:srgbClr val="2D3956"/>
                </a:solidFill>
                <a:latin typeface="Alexandria" charset="0"/>
                <a:cs typeface="Alexandria" charset="0"/>
              </a:rPr>
              <a:t>SPSS</a:t>
            </a:r>
          </a:p>
          <a:p>
            <a:pPr algn="r" rtl="1"/>
            <a:r>
              <a:rPr lang="ar-EG" dirty="0">
                <a:solidFill>
                  <a:srgbClr val="2D3956"/>
                </a:solidFill>
                <a:latin typeface="Alexandria" charset="0"/>
                <a:cs typeface="Alexandria" charset="0"/>
              </a:rPr>
              <a:t>1- ادخال البيانات </a:t>
            </a:r>
          </a:p>
          <a:p>
            <a:pPr algn="r" rtl="1"/>
            <a:r>
              <a:rPr lang="ar-EG" dirty="0">
                <a:solidFill>
                  <a:srgbClr val="2D3956"/>
                </a:solidFill>
                <a:latin typeface="Alexandria" charset="0"/>
                <a:cs typeface="Alexandria" charset="0"/>
              </a:rPr>
              <a:t>2- نختار </a:t>
            </a:r>
            <a:r>
              <a:rPr lang="en-US" dirty="0">
                <a:solidFill>
                  <a:srgbClr val="2D3956"/>
                </a:solidFill>
                <a:latin typeface="Alexandria" charset="0"/>
                <a:cs typeface="Alexandria" charset="0"/>
              </a:rPr>
              <a:t>Analyze </a:t>
            </a:r>
            <a:r>
              <a:rPr lang="ar-EG" dirty="0">
                <a:solidFill>
                  <a:srgbClr val="2D3956"/>
                </a:solidFill>
                <a:latin typeface="Alexandria" charset="0"/>
                <a:cs typeface="Alexandria" charset="0"/>
              </a:rPr>
              <a:t>     من القائمة           </a:t>
            </a:r>
            <a:r>
              <a:rPr lang="en-US" dirty="0">
                <a:solidFill>
                  <a:srgbClr val="2D3956"/>
                </a:solidFill>
                <a:latin typeface="Alexandria" charset="0"/>
                <a:cs typeface="Alexandria" charset="0"/>
              </a:rPr>
              <a:t>Compare Means          One Way ANOVA </a:t>
            </a:r>
          </a:p>
          <a:p>
            <a:pPr algn="r" rtl="1"/>
            <a:r>
              <a:rPr lang="ar-EG" dirty="0">
                <a:solidFill>
                  <a:srgbClr val="2D3956"/>
                </a:solidFill>
                <a:latin typeface="Alexandria" charset="0"/>
                <a:cs typeface="Alexandria" charset="0"/>
              </a:rPr>
              <a:t>3- تظهر نافذة بعنوان  </a:t>
            </a:r>
            <a:r>
              <a:rPr lang="en-US" dirty="0">
                <a:solidFill>
                  <a:srgbClr val="2D3956"/>
                </a:solidFill>
                <a:latin typeface="Alexandria" charset="0"/>
                <a:cs typeface="Alexandria" charset="0"/>
              </a:rPr>
              <a:t>One Way ANOVA  </a:t>
            </a:r>
            <a:r>
              <a:rPr lang="ar-EG" dirty="0">
                <a:solidFill>
                  <a:srgbClr val="2D3956"/>
                </a:solidFill>
                <a:latin typeface="Alexandria" charset="0"/>
                <a:cs typeface="Alexandria" charset="0"/>
              </a:rPr>
              <a:t> نقوم بوضع الرضا في المستطيل بعنوان </a:t>
            </a:r>
            <a:r>
              <a:rPr lang="en-US" dirty="0">
                <a:solidFill>
                  <a:srgbClr val="2D3956"/>
                </a:solidFill>
                <a:latin typeface="Alexandria" charset="0"/>
                <a:cs typeface="Alexandria" charset="0"/>
              </a:rPr>
              <a:t>Dependent List  </a:t>
            </a:r>
            <a:r>
              <a:rPr lang="ar-EG" dirty="0">
                <a:solidFill>
                  <a:srgbClr val="2D3956"/>
                </a:solidFill>
                <a:latin typeface="Alexandria" charset="0"/>
                <a:cs typeface="Alexandria" charset="0"/>
              </a:rPr>
              <a:t>ومتغير الوردية  في المستطيل بعنوان </a:t>
            </a:r>
            <a:r>
              <a:rPr lang="en-US" dirty="0">
                <a:solidFill>
                  <a:srgbClr val="2D3956"/>
                </a:solidFill>
                <a:latin typeface="Alexandria" charset="0"/>
                <a:cs typeface="Alexandria" charset="0"/>
              </a:rPr>
              <a:t>Factor  </a:t>
            </a:r>
          </a:p>
          <a:p>
            <a:pPr algn="r" rtl="1"/>
            <a:r>
              <a:rPr lang="ar-EG" dirty="0">
                <a:solidFill>
                  <a:srgbClr val="2D3956"/>
                </a:solidFill>
                <a:latin typeface="Alexandria" charset="0"/>
                <a:cs typeface="Alexandria" charset="0"/>
              </a:rPr>
              <a:t>4- نضغط على كلمة </a:t>
            </a:r>
            <a:r>
              <a:rPr lang="en-US" dirty="0">
                <a:solidFill>
                  <a:srgbClr val="2D3956"/>
                </a:solidFill>
                <a:latin typeface="Alexandria" charset="0"/>
                <a:cs typeface="Alexandria" charset="0"/>
              </a:rPr>
              <a:t>Post Hoc </a:t>
            </a:r>
            <a:r>
              <a:rPr lang="ar-EG" dirty="0">
                <a:solidFill>
                  <a:srgbClr val="2D3956"/>
                </a:solidFill>
                <a:latin typeface="Alexandria" charset="0"/>
                <a:cs typeface="Alexandria" charset="0"/>
              </a:rPr>
              <a:t> فتظهر نافذة جديدة بعنوان </a:t>
            </a:r>
            <a:r>
              <a:rPr lang="en-US" dirty="0">
                <a:solidFill>
                  <a:srgbClr val="2D3956"/>
                </a:solidFill>
                <a:latin typeface="Alexandria" charset="0"/>
                <a:cs typeface="Alexandria" charset="0"/>
              </a:rPr>
              <a:t>One Way ANOVA Post Hoc Multiple   Comparisons  </a:t>
            </a:r>
            <a:r>
              <a:rPr lang="ar-EG" dirty="0">
                <a:solidFill>
                  <a:srgbClr val="2D3956"/>
                </a:solidFill>
                <a:latin typeface="Alexandria" charset="0"/>
                <a:cs typeface="Alexandria" charset="0"/>
              </a:rPr>
              <a:t> ثم نحدد نوع الاختبار </a:t>
            </a:r>
            <a:r>
              <a:rPr lang="en-US" dirty="0">
                <a:solidFill>
                  <a:srgbClr val="2D3956"/>
                </a:solidFill>
                <a:latin typeface="Alexandria" charset="0"/>
                <a:cs typeface="Alexandria" charset="0"/>
              </a:rPr>
              <a:t>  </a:t>
            </a:r>
            <a:r>
              <a:rPr lang="en-US" dirty="0" err="1">
                <a:solidFill>
                  <a:srgbClr val="2D3956"/>
                </a:solidFill>
                <a:latin typeface="Alexandria" charset="0"/>
                <a:cs typeface="Alexandria" charset="0"/>
              </a:rPr>
              <a:t>Scheffe</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وكذلك نكتب </a:t>
            </a:r>
            <a:r>
              <a:rPr lang="en-US" dirty="0">
                <a:solidFill>
                  <a:srgbClr val="2D3956"/>
                </a:solidFill>
                <a:latin typeface="Alexandria" charset="0"/>
                <a:cs typeface="Alexandria" charset="0"/>
              </a:rPr>
              <a:t>Significance Level  </a:t>
            </a:r>
            <a:r>
              <a:rPr lang="ar-EG" dirty="0">
                <a:solidFill>
                  <a:srgbClr val="2D3956"/>
                </a:solidFill>
                <a:latin typeface="Alexandria" charset="0"/>
                <a:cs typeface="Alexandria" charset="0"/>
              </a:rPr>
              <a:t> ثم الضغط على كلمة  </a:t>
            </a:r>
            <a:r>
              <a:rPr lang="en-US" dirty="0">
                <a:solidFill>
                  <a:srgbClr val="2D3956"/>
                </a:solidFill>
                <a:latin typeface="Alexandria" charset="0"/>
                <a:cs typeface="Alexandria" charset="0"/>
              </a:rPr>
              <a:t>Continue    </a:t>
            </a:r>
            <a:r>
              <a:rPr lang="ar-EG" dirty="0">
                <a:solidFill>
                  <a:srgbClr val="2D3956"/>
                </a:solidFill>
                <a:latin typeface="Alexandria" charset="0"/>
                <a:cs typeface="Alexandria" charset="0"/>
              </a:rPr>
              <a:t>فتظهر المخرجات للاختبار. </a:t>
            </a:r>
          </a:p>
          <a:p>
            <a:pPr algn="r" rtl="1"/>
            <a:r>
              <a:rPr lang="ar-EG" dirty="0">
                <a:solidFill>
                  <a:srgbClr val="2D3956"/>
                </a:solidFill>
                <a:latin typeface="Alexandria" charset="0"/>
                <a:cs typeface="Alexandria" charset="0"/>
              </a:rPr>
              <a:t>ملحوظة : اختبار </a:t>
            </a:r>
            <a:r>
              <a:rPr lang="en-US" dirty="0">
                <a:solidFill>
                  <a:srgbClr val="2D3956"/>
                </a:solidFill>
                <a:latin typeface="Alexandria" charset="0"/>
                <a:cs typeface="Alexandria" charset="0"/>
              </a:rPr>
              <a:t>  </a:t>
            </a:r>
            <a:r>
              <a:rPr lang="en-US" dirty="0" err="1">
                <a:solidFill>
                  <a:srgbClr val="2D3956"/>
                </a:solidFill>
                <a:latin typeface="Alexandria" charset="0"/>
                <a:cs typeface="Alexandria" charset="0"/>
              </a:rPr>
              <a:t>Scheffe</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للتعرف عل المجموعات التي يوجد بينها تباين ( موقع فرق المتوسط) </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سهم: لليسار 1">
            <a:extLst>
              <a:ext uri="{FF2B5EF4-FFF2-40B4-BE49-F238E27FC236}">
                <a16:creationId xmlns:a16="http://schemas.microsoft.com/office/drawing/2014/main" id="{10E3EC0D-E704-F425-0733-403D3AC3533A}"/>
              </a:ext>
            </a:extLst>
          </p:cNvPr>
          <p:cNvSpPr/>
          <p:nvPr/>
        </p:nvSpPr>
        <p:spPr>
          <a:xfrm>
            <a:off x="7124007" y="2286000"/>
            <a:ext cx="515389" cy="16625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3" name="سهم: لليسار 2">
            <a:extLst>
              <a:ext uri="{FF2B5EF4-FFF2-40B4-BE49-F238E27FC236}">
                <a16:creationId xmlns:a16="http://schemas.microsoft.com/office/drawing/2014/main" id="{28748CF6-AE28-CC28-5DA4-973E6653EC49}"/>
              </a:ext>
            </a:extLst>
          </p:cNvPr>
          <p:cNvSpPr/>
          <p:nvPr/>
        </p:nvSpPr>
        <p:spPr>
          <a:xfrm>
            <a:off x="5067994" y="2335876"/>
            <a:ext cx="385155" cy="16625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7" name="ملف صوتي 6">
            <a:hlinkClick r:id="" action="ppaction://media"/>
            <a:extLst>
              <a:ext uri="{FF2B5EF4-FFF2-40B4-BE49-F238E27FC236}">
                <a16:creationId xmlns:a16="http://schemas.microsoft.com/office/drawing/2014/main" id="{7AC8BD7A-86F7-2D84-DBBF-203FB9BEFDB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9884279"/>
      </p:ext>
    </p:extLst>
  </p:cSld>
  <p:clrMapOvr>
    <a:masterClrMapping/>
  </p:clrMapOvr>
  <mc:AlternateContent xmlns:mc="http://schemas.openxmlformats.org/markup-compatibility/2006" xmlns:p14="http://schemas.microsoft.com/office/powerpoint/2010/main">
    <mc:Choice Requires="p14">
      <p:transition spd="slow" p14:dur="2000" advTm="113132"/>
    </mc:Choice>
    <mc:Fallback xmlns="">
      <p:transition spd="slow" advTm="113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2031325"/>
          </a:xfrm>
          <a:prstGeom prst="rect">
            <a:avLst/>
          </a:prstGeom>
          <a:noFill/>
        </p:spPr>
        <p:txBody>
          <a:bodyPr wrap="square" rtlCol="0">
            <a:spAutoFit/>
          </a:bodyPr>
          <a:lstStyle/>
          <a:p>
            <a:pPr algn="ctr" rtl="1"/>
            <a:r>
              <a:rPr lang="ar-EG" b="1" u="sng" dirty="0">
                <a:solidFill>
                  <a:srgbClr val="2D3956"/>
                </a:solidFill>
                <a:latin typeface="Alexandria" charset="0"/>
                <a:cs typeface="Alexandria" charset="0"/>
              </a:rPr>
              <a:t>المخرجات </a:t>
            </a:r>
          </a:p>
          <a:p>
            <a:pPr algn="r" rtl="1"/>
            <a:r>
              <a:rPr lang="ar-EG" dirty="0">
                <a:solidFill>
                  <a:srgbClr val="2D3956"/>
                </a:solidFill>
                <a:latin typeface="Alexandria" charset="0"/>
                <a:cs typeface="Alexandria" charset="0"/>
              </a:rPr>
              <a:t>يتبين من جدول تحليل التباين </a:t>
            </a:r>
            <a:r>
              <a:rPr lang="en-US" dirty="0">
                <a:solidFill>
                  <a:srgbClr val="2D3956"/>
                </a:solidFill>
                <a:latin typeface="Alexandria" charset="0"/>
                <a:cs typeface="Alexandria" charset="0"/>
              </a:rPr>
              <a:t> ANOVA </a:t>
            </a:r>
            <a:r>
              <a:rPr lang="ar-EG" dirty="0">
                <a:solidFill>
                  <a:srgbClr val="2D3956"/>
                </a:solidFill>
                <a:latin typeface="Alexandria" charset="0"/>
                <a:cs typeface="Alexandria" charset="0"/>
              </a:rPr>
              <a:t>أن التباين بين المجموعة </a:t>
            </a:r>
            <a:r>
              <a:rPr lang="en-US" dirty="0">
                <a:solidFill>
                  <a:srgbClr val="2D3956"/>
                </a:solidFill>
                <a:latin typeface="Alexandria" charset="0"/>
                <a:cs typeface="Alexandria" charset="0"/>
              </a:rPr>
              <a:t>Between groups </a:t>
            </a:r>
            <a:r>
              <a:rPr lang="ar-EG" dirty="0">
                <a:solidFill>
                  <a:srgbClr val="2D3956"/>
                </a:solidFill>
                <a:latin typeface="Alexandria" charset="0"/>
                <a:cs typeface="Alexandria" charset="0"/>
              </a:rPr>
              <a:t> بلغ 140.222   ، وبلغت  قيمة </a:t>
            </a:r>
            <a:r>
              <a:rPr lang="en-US" dirty="0">
                <a:solidFill>
                  <a:srgbClr val="2D3956"/>
                </a:solidFill>
                <a:latin typeface="Alexandria" charset="0"/>
                <a:cs typeface="Alexandria" charset="0"/>
              </a:rPr>
              <a:t>F = 0.228    </a:t>
            </a:r>
            <a:r>
              <a:rPr lang="ar-EG" dirty="0">
                <a:solidFill>
                  <a:srgbClr val="2D3956"/>
                </a:solidFill>
                <a:latin typeface="Alexandria" charset="0"/>
                <a:cs typeface="Alexandria" charset="0"/>
              </a:rPr>
              <a:t>  وهذه القيمة غير معنوية ، حيث إن مستوى الدلالة 0.803 </a:t>
            </a:r>
            <a:r>
              <a:rPr lang="en-US" dirty="0">
                <a:solidFill>
                  <a:srgbClr val="2D3956"/>
                </a:solidFill>
                <a:latin typeface="Alexandria" charset="0"/>
                <a:cs typeface="Alexandria" charset="0"/>
              </a:rPr>
              <a:t>sig=  ( level of significance)</a:t>
            </a:r>
          </a:p>
          <a:p>
            <a:pPr algn="ctr" rtl="1"/>
            <a:endParaRPr lang="ar-EG" u="sng" dirty="0">
              <a:solidFill>
                <a:srgbClr val="2D3956"/>
              </a:solidFill>
              <a:latin typeface="Alexandria" charset="0"/>
              <a:cs typeface="Alexandria" charset="0"/>
            </a:endParaRPr>
          </a:p>
          <a:p>
            <a:pPr algn="ctr" rtl="1"/>
            <a:r>
              <a:rPr lang="ar-EG" b="1" u="sng" dirty="0">
                <a:solidFill>
                  <a:srgbClr val="2D3956"/>
                </a:solidFill>
                <a:latin typeface="Alexandria" charset="0"/>
                <a:cs typeface="Alexandria" charset="0"/>
              </a:rPr>
              <a:t>القرار</a:t>
            </a:r>
          </a:p>
          <a:p>
            <a:pPr algn="r" rtl="1"/>
            <a:r>
              <a:rPr lang="ar-EG" dirty="0">
                <a:solidFill>
                  <a:srgbClr val="2D3956"/>
                </a:solidFill>
                <a:latin typeface="Alexandria" charset="0"/>
                <a:cs typeface="Alexandria" charset="0"/>
              </a:rPr>
              <a:t>بناء عليه ، يتم رفض الفرضية البديلة  وقبول فرض العدم ، بأنه لا يوجد فرق ذو دلالة إحصائية عند مستوى معنوية  </a:t>
            </a:r>
            <a:r>
              <a:rPr lang="en-US" dirty="0">
                <a:solidFill>
                  <a:srgbClr val="2D3956"/>
                </a:solidFill>
                <a:latin typeface="Alexandria" charset="0"/>
                <a:cs typeface="Alexandria" charset="0"/>
              </a:rPr>
              <a:t>P&lt; 0.05 </a:t>
            </a:r>
            <a:r>
              <a:rPr lang="ar-EG" dirty="0">
                <a:solidFill>
                  <a:srgbClr val="2D3956"/>
                </a:solidFill>
                <a:latin typeface="Alexandria" charset="0"/>
                <a:cs typeface="Alexandria" charset="0"/>
              </a:rPr>
              <a:t>بين مستوى الرضا الوظيفي في دوريات العمل الثلاثة في المصنع.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092314163"/>
      </p:ext>
    </p:extLst>
  </p:cSld>
  <p:clrMapOvr>
    <a:masterClrMapping/>
  </p:clrMapOvr>
  <mc:AlternateContent xmlns:mc="http://schemas.openxmlformats.org/markup-compatibility/2006" xmlns:p14="http://schemas.microsoft.com/office/powerpoint/2010/main">
    <mc:Choice Requires="p14">
      <p:transition spd="slow" p14:dur="2000" advTm="88356"/>
    </mc:Choice>
    <mc:Fallback xmlns="">
      <p:transition spd="slow" advTm="8835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3447098"/>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ثانيا: الارتباط </a:t>
            </a:r>
            <a:r>
              <a:rPr lang="en-US" sz="2000" b="1" dirty="0">
                <a:solidFill>
                  <a:srgbClr val="2D3956"/>
                </a:solidFill>
                <a:latin typeface="Alexandria" charset="0"/>
                <a:cs typeface="Alexandria" charset="0"/>
              </a:rPr>
              <a:t>Correlation</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الارتباط علاقة بين متغيرين أو أكثر </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يمكن تقدير الارتباط من خلال حساب معامل الارتباط</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وجود الارتباط بين متغير مستقل ومتغير تابع لا يعني أن هناك علاقة سببية  ( </a:t>
            </a:r>
            <a:r>
              <a:rPr lang="en-US" dirty="0">
                <a:solidFill>
                  <a:srgbClr val="2D3956"/>
                </a:solidFill>
                <a:latin typeface="Alexandria" charset="0"/>
                <a:cs typeface="Alexandria" charset="0"/>
              </a:rPr>
              <a:t>Correlation dose not mean causation ) . </a:t>
            </a:r>
            <a:r>
              <a:rPr lang="ar-EG" dirty="0">
                <a:solidFill>
                  <a:srgbClr val="2D3956"/>
                </a:solidFill>
                <a:latin typeface="Alexandria" charset="0"/>
                <a:cs typeface="Alexandria" charset="0"/>
              </a:rPr>
              <a:t>على سبيل المثال،  قد تكون هناك علاقة طردية بين شرب القهوة ومعدلات الوفيات إلا ان شرب القهوة لا يعتبر سببا في زيادة معدلات الوفيات ، فقد يكون هناك عامل آخر كالتدخين مثلا ينتج عن زيادة معدلات شرب القهوة ويؤثر على زيادة  معدلات الوفيات . </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قيمة معامل الارتباط </a:t>
            </a:r>
            <a:r>
              <a:rPr lang="en-US" dirty="0">
                <a:solidFill>
                  <a:srgbClr val="2D3956"/>
                </a:solidFill>
                <a:latin typeface="Alexandria" charset="0"/>
                <a:cs typeface="Alexandria" charset="0"/>
              </a:rPr>
              <a:t>r </a:t>
            </a:r>
            <a:r>
              <a:rPr lang="ar-EG" dirty="0">
                <a:solidFill>
                  <a:srgbClr val="2D3956"/>
                </a:solidFill>
                <a:latin typeface="Alexandria" charset="0"/>
                <a:cs typeface="Alexandria" charset="0"/>
              </a:rPr>
              <a:t> تشير إلى ما يلي : </a:t>
            </a:r>
          </a:p>
          <a:p>
            <a:pPr algn="r" rtl="1"/>
            <a:r>
              <a:rPr lang="ar-EG" dirty="0">
                <a:solidFill>
                  <a:srgbClr val="2D3956"/>
                </a:solidFill>
                <a:latin typeface="Alexandria" charset="0"/>
                <a:cs typeface="Alexandria" charset="0"/>
              </a:rPr>
              <a:t>1- قوة العلاقة : التي يمكن معرفتها من خلال قيمة معامل الارتباط.</a:t>
            </a:r>
          </a:p>
          <a:p>
            <a:pPr algn="r" rtl="1"/>
            <a:r>
              <a:rPr lang="ar-EG" dirty="0">
                <a:solidFill>
                  <a:srgbClr val="2D3956"/>
                </a:solidFill>
                <a:latin typeface="Alexandria" charset="0"/>
                <a:cs typeface="Alexandria" charset="0"/>
              </a:rPr>
              <a:t>2- اتجاه العلاقة : والتي تعكسها إشارة معامل الارتباط ، فإذا كانت الإشارة موجبة فهذا يدل على وجود علاقة إيجابية</a:t>
            </a:r>
          </a:p>
          <a:p>
            <a:pPr algn="r" rtl="1"/>
            <a:r>
              <a:rPr lang="ar-EG" dirty="0">
                <a:solidFill>
                  <a:srgbClr val="2D3956"/>
                </a:solidFill>
                <a:latin typeface="Alexandria" charset="0"/>
                <a:cs typeface="Alexandria" charset="0"/>
              </a:rPr>
              <a:t> ( طردية ) بين المتغيرين . وإذا كانت الإشارة سالبة دل ذلك على وجود علاقة سلبية ( عكسية ) بين المتغيرين </a:t>
            </a:r>
          </a:p>
          <a:p>
            <a:pPr algn="r" rtl="1"/>
            <a:r>
              <a:rPr lang="ar-EG" dirty="0">
                <a:solidFill>
                  <a:srgbClr val="2D3956"/>
                </a:solidFill>
                <a:latin typeface="Alexandria" charset="0"/>
                <a:cs typeface="Alexandria" charset="0"/>
              </a:rPr>
              <a:t>تتراوح قيمة معامل الارتباط </a:t>
            </a:r>
            <a:r>
              <a:rPr lang="en-US" dirty="0">
                <a:solidFill>
                  <a:srgbClr val="2D3956"/>
                </a:solidFill>
                <a:latin typeface="Alexandria" charset="0"/>
                <a:cs typeface="Alexandria" charset="0"/>
              </a:rPr>
              <a:t>r </a:t>
            </a:r>
            <a:r>
              <a:rPr lang="ar-EG" dirty="0">
                <a:solidFill>
                  <a:srgbClr val="2D3956"/>
                </a:solidFill>
                <a:latin typeface="Alexandria" charset="0"/>
                <a:cs typeface="Alexandria" charset="0"/>
              </a:rPr>
              <a:t>ما بين ( 1 موجب إلى 1 سالب)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594360102"/>
      </p:ext>
    </p:extLst>
  </p:cSld>
  <p:clrMapOvr>
    <a:masterClrMapping/>
  </p:clrMapOvr>
  <mc:AlternateContent xmlns:mc="http://schemas.openxmlformats.org/markup-compatibility/2006" xmlns:p14="http://schemas.microsoft.com/office/powerpoint/2010/main">
    <mc:Choice Requires="p14">
      <p:transition spd="slow" p14:dur="2000" advTm="163158"/>
    </mc:Choice>
    <mc:Fallback xmlns="">
      <p:transition spd="slow" advTm="16315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3447098"/>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الارتباط </a:t>
            </a:r>
            <a:r>
              <a:rPr lang="en-US" sz="2000" b="1" dirty="0">
                <a:solidFill>
                  <a:srgbClr val="2D3956"/>
                </a:solidFill>
                <a:latin typeface="Alexandria" charset="0"/>
                <a:cs typeface="Alexandria" charset="0"/>
              </a:rPr>
              <a:t>Correlation</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الارتباط علاقة بين متغيرين أو أكثر </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يمكن تقدير الارتباط من خلال حساب معامل الارتباط</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وجود الارتباط بين متغير مستقل ومتغير تابع لا يعني أن هناك علاقة سببية  ( </a:t>
            </a:r>
            <a:r>
              <a:rPr lang="en-US" dirty="0">
                <a:solidFill>
                  <a:srgbClr val="2D3956"/>
                </a:solidFill>
                <a:latin typeface="Alexandria" charset="0"/>
                <a:cs typeface="Alexandria" charset="0"/>
              </a:rPr>
              <a:t>Correlation dose not mean causation ) . </a:t>
            </a:r>
            <a:r>
              <a:rPr lang="ar-EG" dirty="0">
                <a:solidFill>
                  <a:srgbClr val="2D3956"/>
                </a:solidFill>
                <a:latin typeface="Alexandria" charset="0"/>
                <a:cs typeface="Alexandria" charset="0"/>
              </a:rPr>
              <a:t>على سبيل المثال،  قد تكون هناك علاقة طردية بين شرب القهوة ومعدلات الوفيات إلا ان شرب القهوة لا يعتبر سببا في زيادة معدلات الوفيات ، فقد يكون هناك عامل آخر كالتدخين مثلا ينتج عن زيادة معدلات شرب القهوة ويؤثر على زيادة  معدلات الوفيات . </a:t>
            </a:r>
          </a:p>
          <a:p>
            <a:pPr marL="285750" indent="-285750" algn="r" rtl="1">
              <a:buFont typeface="Wingdings" panose="05000000000000000000" pitchFamily="2" charset="2"/>
              <a:buChar char="ü"/>
            </a:pPr>
            <a:r>
              <a:rPr lang="ar-EG" dirty="0">
                <a:solidFill>
                  <a:srgbClr val="2D3956"/>
                </a:solidFill>
                <a:latin typeface="Alexandria" charset="0"/>
                <a:cs typeface="Alexandria" charset="0"/>
              </a:rPr>
              <a:t>قيمة معامل الارتباط </a:t>
            </a:r>
            <a:r>
              <a:rPr lang="en-US" dirty="0">
                <a:solidFill>
                  <a:srgbClr val="2D3956"/>
                </a:solidFill>
                <a:latin typeface="Alexandria" charset="0"/>
                <a:cs typeface="Alexandria" charset="0"/>
              </a:rPr>
              <a:t>r </a:t>
            </a:r>
            <a:r>
              <a:rPr lang="ar-EG" dirty="0">
                <a:solidFill>
                  <a:srgbClr val="2D3956"/>
                </a:solidFill>
                <a:latin typeface="Alexandria" charset="0"/>
                <a:cs typeface="Alexandria" charset="0"/>
              </a:rPr>
              <a:t> تشير إلى ما يلي : </a:t>
            </a:r>
          </a:p>
          <a:p>
            <a:pPr algn="r" rtl="1"/>
            <a:r>
              <a:rPr lang="ar-EG" dirty="0">
                <a:solidFill>
                  <a:srgbClr val="2D3956"/>
                </a:solidFill>
                <a:latin typeface="Alexandria" charset="0"/>
                <a:cs typeface="Alexandria" charset="0"/>
              </a:rPr>
              <a:t>1- قوة العلاقة : التي يمكن معرفتها من خلال قيمة معامل الارتباط.</a:t>
            </a:r>
          </a:p>
          <a:p>
            <a:pPr algn="r" rtl="1"/>
            <a:r>
              <a:rPr lang="ar-EG" dirty="0">
                <a:solidFill>
                  <a:srgbClr val="2D3956"/>
                </a:solidFill>
                <a:latin typeface="Alexandria" charset="0"/>
                <a:cs typeface="Alexandria" charset="0"/>
              </a:rPr>
              <a:t>2- اتجاه العلاقة : والتي تعكسها إشارة معامل الارتباط ، فإذا كانت الإشارة موجبة فهذا يدل على وجود علاقة إيجابية</a:t>
            </a:r>
          </a:p>
          <a:p>
            <a:pPr algn="r" rtl="1"/>
            <a:r>
              <a:rPr lang="ar-EG" dirty="0">
                <a:solidFill>
                  <a:srgbClr val="2D3956"/>
                </a:solidFill>
                <a:latin typeface="Alexandria" charset="0"/>
                <a:cs typeface="Alexandria" charset="0"/>
              </a:rPr>
              <a:t> ( طردية ) بين المتغيرين . وإذا كانت الإشارة سالبة دل ذلك على وجود علاقة سلبية ( عكسية ) بين المتغيرين </a:t>
            </a:r>
          </a:p>
          <a:p>
            <a:pPr algn="r" rtl="1"/>
            <a:r>
              <a:rPr lang="ar-EG" dirty="0">
                <a:solidFill>
                  <a:srgbClr val="2D3956"/>
                </a:solidFill>
                <a:latin typeface="Alexandria" charset="0"/>
                <a:cs typeface="Alexandria" charset="0"/>
              </a:rPr>
              <a:t>تتراوح قيمة معامل الارتباط </a:t>
            </a:r>
            <a:r>
              <a:rPr lang="en-US" dirty="0">
                <a:solidFill>
                  <a:srgbClr val="2D3956"/>
                </a:solidFill>
                <a:latin typeface="Alexandria" charset="0"/>
                <a:cs typeface="Alexandria" charset="0"/>
              </a:rPr>
              <a:t>r </a:t>
            </a:r>
            <a:r>
              <a:rPr lang="ar-EG" dirty="0">
                <a:solidFill>
                  <a:srgbClr val="2D3956"/>
                </a:solidFill>
                <a:latin typeface="Alexandria" charset="0"/>
                <a:cs typeface="Alexandria" charset="0"/>
              </a:rPr>
              <a:t>ما بين ( 1 موجب إلى 1 سالب)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89506960"/>
      </p:ext>
    </p:extLst>
  </p:cSld>
  <p:clrMapOvr>
    <a:masterClrMapping/>
  </p:clrMapOvr>
  <mc:AlternateContent xmlns:mc="http://schemas.openxmlformats.org/markup-compatibility/2006" xmlns:p14="http://schemas.microsoft.com/office/powerpoint/2010/main">
    <mc:Choice Requires="p14">
      <p:transition spd="slow" p14:dur="2000" advTm="2858"/>
    </mc:Choice>
    <mc:Fallback xmlns="">
      <p:transition spd="slow" advTm="285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3754874"/>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أنواع الارتباط </a:t>
            </a:r>
            <a:r>
              <a:rPr lang="en-US" sz="2000" b="1" dirty="0">
                <a:solidFill>
                  <a:srgbClr val="2D3956"/>
                </a:solidFill>
                <a:latin typeface="Alexandria" charset="0"/>
                <a:cs typeface="Alexandria" charset="0"/>
              </a:rPr>
              <a:t>Types of Correlation </a:t>
            </a:r>
          </a:p>
          <a:p>
            <a:pPr algn="r" rtl="1"/>
            <a:endParaRPr lang="ar-EG"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EG" dirty="0">
                <a:solidFill>
                  <a:srgbClr val="2D3956"/>
                </a:solidFill>
                <a:latin typeface="Alexandria" charset="0"/>
                <a:cs typeface="Alexandria" charset="0"/>
              </a:rPr>
              <a:t>ينقسم الارتباط الى كل من : الارتباط الثنائي ، والارتباط المتعدد </a:t>
            </a:r>
          </a:p>
          <a:p>
            <a:pPr algn="r" rtl="1"/>
            <a:endParaRPr lang="ar-EG"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EG" dirty="0">
                <a:solidFill>
                  <a:srgbClr val="2D3956"/>
                </a:solidFill>
                <a:latin typeface="Alexandria" charset="0"/>
                <a:cs typeface="Alexandria" charset="0"/>
              </a:rPr>
              <a:t>ينقسم الارتباط الثنائي إلى كل من : الارتباط البسيط</a:t>
            </a:r>
            <a:r>
              <a:rPr lang="en-US" dirty="0">
                <a:solidFill>
                  <a:srgbClr val="2D3956"/>
                </a:solidFill>
                <a:latin typeface="Alexandria" charset="0"/>
                <a:cs typeface="Alexandria" charset="0"/>
              </a:rPr>
              <a:t>simple correlation ، </a:t>
            </a:r>
            <a:r>
              <a:rPr lang="ar-EG" dirty="0">
                <a:solidFill>
                  <a:srgbClr val="2D3956"/>
                </a:solidFill>
                <a:latin typeface="Alexandria" charset="0"/>
                <a:cs typeface="Alexandria" charset="0"/>
              </a:rPr>
              <a:t>والارتباط الجزئي </a:t>
            </a:r>
            <a:r>
              <a:rPr lang="en-US" dirty="0">
                <a:solidFill>
                  <a:srgbClr val="2D3956"/>
                </a:solidFill>
                <a:latin typeface="Alexandria" charset="0"/>
                <a:cs typeface="Alexandria" charset="0"/>
              </a:rPr>
              <a:t>partial correlation</a:t>
            </a:r>
            <a:endParaRPr lang="ar-EG" dirty="0">
              <a:solidFill>
                <a:srgbClr val="2D3956"/>
              </a:solidFill>
              <a:latin typeface="Alexandria" charset="0"/>
              <a:cs typeface="Alexandria" charset="0"/>
            </a:endParaRPr>
          </a:p>
          <a:p>
            <a:pPr algn="r" rtl="1"/>
            <a:endParaRPr lang="en-US"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EG" dirty="0">
                <a:solidFill>
                  <a:srgbClr val="2D3956"/>
                </a:solidFill>
                <a:latin typeface="Alexandria" charset="0"/>
                <a:cs typeface="Alexandria" charset="0"/>
              </a:rPr>
              <a:t>الارتباط البسيط:  يبحث في العلاقة بين متغيرين </a:t>
            </a:r>
            <a:r>
              <a:rPr lang="en-US" dirty="0">
                <a:solidFill>
                  <a:srgbClr val="2D3956"/>
                </a:solidFill>
                <a:latin typeface="Alexandria" charset="0"/>
                <a:cs typeface="Alexandria" charset="0"/>
              </a:rPr>
              <a:t>Y,X  </a:t>
            </a:r>
            <a:r>
              <a:rPr lang="ar-EG" dirty="0">
                <a:solidFill>
                  <a:srgbClr val="2D3956"/>
                </a:solidFill>
                <a:latin typeface="Alexandria" charset="0"/>
                <a:cs typeface="Alexandria" charset="0"/>
              </a:rPr>
              <a:t>  كدراسة العلاقة بين علامتي الطالب بمساق نظم المعلومات الإدارية والتجارة الإلكترونية</a:t>
            </a:r>
          </a:p>
          <a:p>
            <a:pPr algn="r" rtl="1"/>
            <a:endParaRPr lang="ar-EG"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EG" dirty="0">
                <a:solidFill>
                  <a:srgbClr val="2D3956"/>
                </a:solidFill>
                <a:latin typeface="Alexandria" charset="0"/>
                <a:cs typeface="Alexandria" charset="0"/>
              </a:rPr>
              <a:t>الارتباط الجزئي: يقيس العلاقة بين متغيرين </a:t>
            </a:r>
            <a:r>
              <a:rPr lang="en-US" dirty="0">
                <a:solidFill>
                  <a:srgbClr val="2D3956"/>
                </a:solidFill>
                <a:latin typeface="Alexandria" charset="0"/>
                <a:cs typeface="Alexandria" charset="0"/>
              </a:rPr>
              <a:t>Y, X </a:t>
            </a:r>
            <a:r>
              <a:rPr lang="ar-EG" dirty="0">
                <a:solidFill>
                  <a:srgbClr val="2D3956"/>
                </a:solidFill>
                <a:latin typeface="Alexandria" charset="0"/>
                <a:cs typeface="Alexandria" charset="0"/>
              </a:rPr>
              <a:t>بعد ثبات أثر أي متغيرات أخرى أي تحييد أثر المتغيرات الأخرى التي قد تؤثر على أحد المتغيرين </a:t>
            </a:r>
            <a:r>
              <a:rPr lang="en-US" dirty="0">
                <a:solidFill>
                  <a:srgbClr val="2D3956"/>
                </a:solidFill>
                <a:latin typeface="Alexandria" charset="0"/>
                <a:cs typeface="Alexandria" charset="0"/>
              </a:rPr>
              <a:t>Y, X </a:t>
            </a:r>
            <a:r>
              <a:rPr lang="ar-EG" dirty="0">
                <a:solidFill>
                  <a:srgbClr val="2D3956"/>
                </a:solidFill>
                <a:latin typeface="Alexandria" charset="0"/>
                <a:cs typeface="Alexandria" charset="0"/>
              </a:rPr>
              <a:t>واللذان نريد قياس العلاقة بينهما. </a:t>
            </a:r>
          </a:p>
          <a:p>
            <a:pPr algn="r" rtl="1"/>
            <a:endParaRPr lang="en-US" sz="2000" b="1"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454001487"/>
      </p:ext>
    </p:extLst>
  </p:cSld>
  <p:clrMapOvr>
    <a:masterClrMapping/>
  </p:clrMapOvr>
  <mc:AlternateContent xmlns:mc="http://schemas.openxmlformats.org/markup-compatibility/2006" xmlns:p14="http://schemas.microsoft.com/office/powerpoint/2010/main">
    <mc:Choice Requires="p14">
      <p:transition spd="slow" p14:dur="2000" advTm="74170"/>
    </mc:Choice>
    <mc:Fallback xmlns="">
      <p:transition spd="slow" advTm="7417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3508653"/>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لماذا نستخدم الارتباط الجزئي؟ </a:t>
            </a:r>
          </a:p>
          <a:p>
            <a:pPr algn="ctr" rtl="1"/>
            <a:endParaRPr lang="ar-EG" sz="2000" b="1"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EG" dirty="0">
                <a:solidFill>
                  <a:srgbClr val="2D3956"/>
                </a:solidFill>
                <a:latin typeface="Alexandria" charset="0"/>
                <a:cs typeface="Alexandria" charset="0"/>
              </a:rPr>
              <a:t>العلاقة بين المتغيرين </a:t>
            </a:r>
            <a:r>
              <a:rPr lang="en-US" dirty="0">
                <a:solidFill>
                  <a:srgbClr val="2D3956"/>
                </a:solidFill>
                <a:latin typeface="Alexandria" charset="0"/>
                <a:cs typeface="Alexandria" charset="0"/>
              </a:rPr>
              <a:t>Y, X </a:t>
            </a:r>
            <a:r>
              <a:rPr lang="ar-EG" dirty="0">
                <a:solidFill>
                  <a:srgbClr val="2D3956"/>
                </a:solidFill>
                <a:latin typeface="Alexandria" charset="0"/>
                <a:cs typeface="Alexandria" charset="0"/>
              </a:rPr>
              <a:t>قد تكون غير حقيقية وذلك عندما يكون هناك  متغير ثالث خارجي يؤثر في كل منهما وفي نفس الوقت لا يؤثر أحدهما على الآخر </a:t>
            </a:r>
          </a:p>
          <a:p>
            <a:pPr algn="r" rtl="1"/>
            <a:r>
              <a:rPr lang="ar-EG" dirty="0">
                <a:solidFill>
                  <a:srgbClr val="2D3956"/>
                </a:solidFill>
                <a:latin typeface="Alexandria" charset="0"/>
                <a:cs typeface="Alexandria" charset="0"/>
              </a:rPr>
              <a:t>مثال: قد تكون هناك علاقة بين زيادة مبيعات الايس كريم وانخفاض الإنتاجية ، ولكن هذه العلاقة غير حقيقية.  لأنه قد يكون هناك متغير ثالث مثل درجة الحرارة يؤثر على كلا المتغيرين ويسمى بالمتغير العرضي. </a:t>
            </a:r>
          </a:p>
          <a:p>
            <a:pPr algn="r" rtl="1"/>
            <a:endParaRPr lang="ar-EG" dirty="0">
              <a:solidFill>
                <a:srgbClr val="2D3956"/>
              </a:solidFill>
              <a:latin typeface="Alexandria" charset="0"/>
              <a:cs typeface="Alexandria" charset="0"/>
            </a:endParaRPr>
          </a:p>
          <a:p>
            <a:pPr marL="285750" indent="-285750" algn="r" rtl="1">
              <a:buFont typeface="Wingdings" panose="05000000000000000000" pitchFamily="2" charset="2"/>
              <a:buChar char="q"/>
            </a:pPr>
            <a:r>
              <a:rPr lang="ar-EG" dirty="0">
                <a:solidFill>
                  <a:srgbClr val="2D3956"/>
                </a:solidFill>
                <a:latin typeface="Alexandria" charset="0"/>
                <a:cs typeface="Alexandria" charset="0"/>
              </a:rPr>
              <a:t>الارتباط المتعدد </a:t>
            </a:r>
            <a:r>
              <a:rPr lang="en-US" dirty="0">
                <a:solidFill>
                  <a:srgbClr val="2D3956"/>
                </a:solidFill>
                <a:latin typeface="Alexandria" charset="0"/>
                <a:cs typeface="Alexandria" charset="0"/>
              </a:rPr>
              <a:t> Multiple Correlation : </a:t>
            </a:r>
            <a:r>
              <a:rPr lang="ar-EG" dirty="0">
                <a:solidFill>
                  <a:srgbClr val="2D3956"/>
                </a:solidFill>
                <a:latin typeface="Alexandria" charset="0"/>
                <a:cs typeface="Alexandria" charset="0"/>
              </a:rPr>
              <a:t>الارتباط الذي يبحث في العلاقة بين مجموعة متغيرات ( اثنان أو أكثر ) من جهة ومتغير أخر من جهة أخرى </a:t>
            </a:r>
          </a:p>
          <a:p>
            <a:pPr algn="r" rtl="1"/>
            <a:r>
              <a:rPr lang="ar-EG" dirty="0">
                <a:solidFill>
                  <a:srgbClr val="2D3956"/>
                </a:solidFill>
                <a:latin typeface="Alexandria" charset="0"/>
                <a:cs typeface="Alexandria" charset="0"/>
              </a:rPr>
              <a:t>مثال: دراسة العلاقة بين ( حجم الإعلان ، عدد النسخ الموزعة من الإعلان ) وعدد الزبائن  يرمز لمعامل الارتباط المتعدد بالرمز </a:t>
            </a:r>
            <a:r>
              <a:rPr lang="en-US" dirty="0">
                <a:solidFill>
                  <a:srgbClr val="2D3956"/>
                </a:solidFill>
                <a:latin typeface="Alexandria" charset="0"/>
                <a:cs typeface="Alexandria" charset="0"/>
              </a:rPr>
              <a:t>R </a:t>
            </a:r>
          </a:p>
          <a:p>
            <a:pPr algn="r" rtl="1"/>
            <a:endParaRPr lang="en-US" sz="2000" b="1"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98787032"/>
      </p:ext>
    </p:extLst>
  </p:cSld>
  <p:clrMapOvr>
    <a:masterClrMapping/>
  </p:clrMapOvr>
  <mc:AlternateContent xmlns:mc="http://schemas.openxmlformats.org/markup-compatibility/2006" xmlns:p14="http://schemas.microsoft.com/office/powerpoint/2010/main">
    <mc:Choice Requires="p14">
      <p:transition spd="slow" p14:dur="2000" advTm="87978"/>
    </mc:Choice>
    <mc:Fallback xmlns="">
      <p:transition spd="slow" advTm="8797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463041" y="1631106"/>
            <a:ext cx="8847914" cy="400110"/>
          </a:xfrm>
          <a:prstGeom prst="rect">
            <a:avLst/>
          </a:prstGeom>
          <a:noFill/>
        </p:spPr>
        <p:txBody>
          <a:bodyPr wrap="square" rtlCol="0">
            <a:spAutoFit/>
          </a:bodyPr>
          <a:lstStyle/>
          <a:p>
            <a:pPr algn="r" rtl="1"/>
            <a:r>
              <a:rPr lang="ar-EG" sz="2000" b="1">
                <a:solidFill>
                  <a:srgbClr val="2D3956"/>
                </a:solidFill>
                <a:latin typeface="Alexandria" charset="0"/>
                <a:cs typeface="Alexandria" charset="0"/>
              </a:rPr>
              <a:t>معايير قوة معامل الارتباط الناتجة عن التحليل الاحصائي والتعليق عليها  اعتمادا على آراء بعض العلماء </a:t>
            </a:r>
            <a:endParaRPr lang="en-US" sz="2000" b="1"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0EC826B1-71A7-71A4-4F2C-42D90B47F630}"/>
              </a:ext>
            </a:extLst>
          </p:cNvPr>
          <p:cNvPicPr>
            <a:picLocks noChangeAspect="1"/>
          </p:cNvPicPr>
          <p:nvPr/>
        </p:nvPicPr>
        <p:blipFill>
          <a:blip r:embed="rId3"/>
          <a:stretch>
            <a:fillRect/>
          </a:stretch>
        </p:blipFill>
        <p:spPr>
          <a:xfrm>
            <a:off x="6010101" y="2031216"/>
            <a:ext cx="4300853" cy="3419765"/>
          </a:xfrm>
          <a:prstGeom prst="rect">
            <a:avLst/>
          </a:prstGeom>
        </p:spPr>
      </p:pic>
      <p:pic>
        <p:nvPicPr>
          <p:cNvPr id="3" name="صورة 2">
            <a:extLst>
              <a:ext uri="{FF2B5EF4-FFF2-40B4-BE49-F238E27FC236}">
                <a16:creationId xmlns:a16="http://schemas.microsoft.com/office/drawing/2014/main" id="{DBE5E06D-D6D6-9590-F9C3-75A8DC7B83A7}"/>
              </a:ext>
            </a:extLst>
          </p:cNvPr>
          <p:cNvPicPr>
            <a:picLocks noChangeAspect="1"/>
          </p:cNvPicPr>
          <p:nvPr/>
        </p:nvPicPr>
        <p:blipFill>
          <a:blip r:embed="rId4"/>
          <a:stretch>
            <a:fillRect/>
          </a:stretch>
        </p:blipFill>
        <p:spPr>
          <a:xfrm>
            <a:off x="1333001" y="2031216"/>
            <a:ext cx="4619046" cy="3206545"/>
          </a:xfrm>
          <a:prstGeom prst="rect">
            <a:avLst/>
          </a:prstGeom>
        </p:spPr>
      </p:pic>
    </p:spTree>
    <p:extLst>
      <p:ext uri="{BB962C8B-B14F-4D97-AF65-F5344CB8AC3E}">
        <p14:creationId xmlns:p14="http://schemas.microsoft.com/office/powerpoint/2010/main" val="2383558084"/>
      </p:ext>
    </p:extLst>
  </p:cSld>
  <p:clrMapOvr>
    <a:masterClrMapping/>
  </p:clrMapOvr>
  <mc:AlternateContent xmlns:mc="http://schemas.openxmlformats.org/markup-compatibility/2006" xmlns:p14="http://schemas.microsoft.com/office/powerpoint/2010/main">
    <mc:Choice Requires="p14">
      <p:transition spd="slow" p14:dur="2000" advTm="152763"/>
    </mc:Choice>
    <mc:Fallback xmlns="">
      <p:transition spd="slow" advTm="152763"/>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5353395" y="1631106"/>
            <a:ext cx="4957559" cy="3200876"/>
          </a:xfrm>
          <a:prstGeom prst="rect">
            <a:avLst/>
          </a:prstGeom>
          <a:noFill/>
        </p:spPr>
        <p:txBody>
          <a:bodyPr wrap="square" rtlCol="0">
            <a:spAutoFit/>
          </a:bodyPr>
          <a:lstStyle/>
          <a:p>
            <a:pPr algn="r" rtl="1"/>
            <a:r>
              <a:rPr lang="ar-EG" sz="2000" b="1" dirty="0">
                <a:solidFill>
                  <a:srgbClr val="2D3956"/>
                </a:solidFill>
                <a:latin typeface="Alexandria" charset="0"/>
                <a:cs typeface="Alexandria" charset="0"/>
              </a:rPr>
              <a:t>معنوية العلاقة هل حدث الارتباط صدفة أم أنها علاقة حقيقية؟ </a:t>
            </a:r>
          </a:p>
          <a:p>
            <a:pPr algn="r" rtl="1"/>
            <a:r>
              <a:rPr lang="ar-EG" dirty="0">
                <a:solidFill>
                  <a:srgbClr val="2D3956"/>
                </a:solidFill>
                <a:latin typeface="Alexandria" charset="0"/>
                <a:cs typeface="Alexandria" charset="0"/>
              </a:rPr>
              <a:t>يمكن التأكد من معنوية العلاقة م عن طرق قيمة  المعنوية </a:t>
            </a:r>
            <a:r>
              <a:rPr lang="en-US" dirty="0">
                <a:solidFill>
                  <a:srgbClr val="2D3956"/>
                </a:solidFill>
                <a:latin typeface="Alexandria" charset="0"/>
                <a:cs typeface="Alexandria" charset="0"/>
              </a:rPr>
              <a:t>sig ، </a:t>
            </a:r>
            <a:r>
              <a:rPr lang="ar-EG" dirty="0">
                <a:solidFill>
                  <a:srgbClr val="2D3956"/>
                </a:solidFill>
                <a:latin typeface="Alexandria" charset="0"/>
                <a:cs typeface="Alexandria" charset="0"/>
              </a:rPr>
              <a:t>علما أن مستوى المعنوية </a:t>
            </a:r>
            <a:r>
              <a:rPr lang="en-US" dirty="0">
                <a:solidFill>
                  <a:srgbClr val="2D3956"/>
                </a:solidFill>
                <a:latin typeface="Alexandria" charset="0"/>
                <a:cs typeface="Alexandria" charset="0"/>
              </a:rPr>
              <a:t> P&lt;0.05 </a:t>
            </a:r>
            <a:r>
              <a:rPr lang="ar-EG" dirty="0">
                <a:solidFill>
                  <a:srgbClr val="2D3956"/>
                </a:solidFill>
                <a:latin typeface="Alexandria" charset="0"/>
                <a:cs typeface="Alexandria" charset="0"/>
              </a:rPr>
              <a:t>يعتبر مقبولا في العلوم الانسانية وهو يعني ان الارتباط يوجد بين المتغيرين بنسبة 95 % وأن احتمال عدم وجود هذه العلاقة لا يتجاوز 5 % . </a:t>
            </a:r>
          </a:p>
          <a:p>
            <a:pPr algn="r" rtl="1"/>
            <a:endParaRPr lang="ar-EG"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مثال:  البيانات المقابلة تعكس درجات الرضى الوظيفي لرجال البيع في إحدى الشركات وفقا للعمر</a:t>
            </a:r>
          </a:p>
          <a:p>
            <a:pPr algn="r" rtl="1"/>
            <a:r>
              <a:rPr lang="ar-EG" dirty="0">
                <a:solidFill>
                  <a:srgbClr val="2D3956"/>
                </a:solidFill>
                <a:latin typeface="Alexandria" charset="0"/>
                <a:cs typeface="Alexandria" charset="0"/>
              </a:rPr>
              <a:t>المطلوب: اختبار قوة العلاقة بين العمر ودرجة الرضى الوظيفي باستخدام معامل بيرسون.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a:extLst>
              <a:ext uri="{FF2B5EF4-FFF2-40B4-BE49-F238E27FC236}">
                <a16:creationId xmlns:a16="http://schemas.microsoft.com/office/drawing/2014/main" id="{EEBF0194-E111-ADEB-4B40-3EC92FE51913}"/>
              </a:ext>
            </a:extLst>
          </p:cNvPr>
          <p:cNvPicPr>
            <a:picLocks noChangeAspect="1"/>
          </p:cNvPicPr>
          <p:nvPr/>
        </p:nvPicPr>
        <p:blipFill>
          <a:blip r:embed="rId3"/>
          <a:stretch>
            <a:fillRect/>
          </a:stretch>
        </p:blipFill>
        <p:spPr>
          <a:xfrm>
            <a:off x="1333001" y="1488216"/>
            <a:ext cx="4020394" cy="3873493"/>
          </a:xfrm>
          <a:prstGeom prst="rect">
            <a:avLst/>
          </a:prstGeom>
        </p:spPr>
      </p:pic>
    </p:spTree>
    <p:extLst>
      <p:ext uri="{BB962C8B-B14F-4D97-AF65-F5344CB8AC3E}">
        <p14:creationId xmlns:p14="http://schemas.microsoft.com/office/powerpoint/2010/main" val="2749925056"/>
      </p:ext>
    </p:extLst>
  </p:cSld>
  <p:clrMapOvr>
    <a:masterClrMapping/>
  </p:clrMapOvr>
  <mc:AlternateContent xmlns:mc="http://schemas.openxmlformats.org/markup-compatibility/2006" xmlns:p14="http://schemas.microsoft.com/office/powerpoint/2010/main">
    <mc:Choice Requires="p14">
      <p:transition spd="slow" p14:dur="2000" advTm="81892"/>
    </mc:Choice>
    <mc:Fallback xmlns="">
      <p:transition spd="slow" advTm="81892"/>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584961" y="1631106"/>
            <a:ext cx="8725994" cy="3200876"/>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خطوات إيجاد معامل الارتباط </a:t>
            </a:r>
            <a:r>
              <a:rPr lang="en-US" sz="2000" b="1" dirty="0">
                <a:solidFill>
                  <a:srgbClr val="2D3956"/>
                </a:solidFill>
                <a:latin typeface="Alexandria" charset="0"/>
                <a:cs typeface="Alexandria" charset="0"/>
              </a:rPr>
              <a:t>Pearson </a:t>
            </a:r>
            <a:r>
              <a:rPr lang="ar-EG" sz="2000" b="1" dirty="0">
                <a:solidFill>
                  <a:srgbClr val="2D3956"/>
                </a:solidFill>
                <a:latin typeface="Alexandria" charset="0"/>
                <a:cs typeface="Alexandria" charset="0"/>
              </a:rPr>
              <a:t>على برنامج  </a:t>
            </a:r>
            <a:r>
              <a:rPr lang="en-US" sz="2000" b="1" dirty="0">
                <a:solidFill>
                  <a:srgbClr val="2D3956"/>
                </a:solidFill>
                <a:latin typeface="Alexandria" charset="0"/>
                <a:cs typeface="Alexandria" charset="0"/>
              </a:rPr>
              <a:t>SPSS</a:t>
            </a:r>
          </a:p>
          <a:p>
            <a:pPr algn="r" rtl="1"/>
            <a:r>
              <a:rPr lang="ar-EG" dirty="0">
                <a:solidFill>
                  <a:srgbClr val="2D3956"/>
                </a:solidFill>
                <a:latin typeface="Alexandria" charset="0"/>
                <a:cs typeface="Alexandria" charset="0"/>
              </a:rPr>
              <a:t>1- ادخل البيانات (  متغير العمر باسم </a:t>
            </a:r>
            <a:r>
              <a:rPr lang="en-US" dirty="0">
                <a:solidFill>
                  <a:srgbClr val="2D3956"/>
                </a:solidFill>
                <a:latin typeface="Alexandria" charset="0"/>
                <a:cs typeface="Alexandria" charset="0"/>
              </a:rPr>
              <a:t>Age </a:t>
            </a:r>
            <a:r>
              <a:rPr lang="ar-EG" dirty="0">
                <a:solidFill>
                  <a:srgbClr val="2D3956"/>
                </a:solidFill>
                <a:latin typeface="Alexandria" charset="0"/>
                <a:cs typeface="Alexandria" charset="0"/>
              </a:rPr>
              <a:t>ومتغير درجة الرضى الوظيفي باسم </a:t>
            </a:r>
            <a:r>
              <a:rPr lang="en-US" dirty="0" err="1">
                <a:solidFill>
                  <a:srgbClr val="2D3956"/>
                </a:solidFill>
                <a:latin typeface="Alexandria" charset="0"/>
                <a:cs typeface="Alexandria" charset="0"/>
              </a:rPr>
              <a:t>jobsat</a:t>
            </a:r>
            <a:r>
              <a:rPr lang="en-US" dirty="0">
                <a:solidFill>
                  <a:srgbClr val="2D3956"/>
                </a:solidFill>
                <a:latin typeface="Alexandria" charset="0"/>
                <a:cs typeface="Alexandria" charset="0"/>
              </a:rPr>
              <a:t>.</a:t>
            </a:r>
          </a:p>
          <a:p>
            <a:pPr algn="r" rtl="1"/>
            <a:r>
              <a:rPr lang="en-US" dirty="0">
                <a:solidFill>
                  <a:srgbClr val="2D3956"/>
                </a:solidFill>
                <a:latin typeface="Alexandria" charset="0"/>
                <a:cs typeface="Alexandria" charset="0"/>
              </a:rPr>
              <a:t>2</a:t>
            </a:r>
            <a:r>
              <a:rPr lang="ar-EG" dirty="0">
                <a:solidFill>
                  <a:srgbClr val="2D3956"/>
                </a:solidFill>
                <a:latin typeface="Alexandria" charset="0"/>
                <a:cs typeface="Alexandria" charset="0"/>
              </a:rPr>
              <a:t>-من القائمة الرئيسية نختار </a:t>
            </a:r>
            <a:r>
              <a:rPr lang="en-US" dirty="0">
                <a:solidFill>
                  <a:srgbClr val="2D3956"/>
                </a:solidFill>
                <a:latin typeface="Alexandria" charset="0"/>
                <a:cs typeface="Alexandria" charset="0"/>
              </a:rPr>
              <a:t>Analyze               Correlate              Bivariate  </a:t>
            </a:r>
          </a:p>
          <a:p>
            <a:pPr algn="r" rtl="1"/>
            <a:r>
              <a:rPr lang="ar-EG" dirty="0">
                <a:solidFill>
                  <a:srgbClr val="2D3956"/>
                </a:solidFill>
                <a:latin typeface="Alexandria" charset="0"/>
                <a:cs typeface="Alexandria" charset="0"/>
              </a:rPr>
              <a:t>3- تفتح نافذة بعنوان  </a:t>
            </a:r>
            <a:r>
              <a:rPr lang="en-US" dirty="0">
                <a:solidFill>
                  <a:srgbClr val="2D3956"/>
                </a:solidFill>
                <a:latin typeface="Alexandria" charset="0"/>
                <a:cs typeface="Alexandria" charset="0"/>
              </a:rPr>
              <a:t>Bivariate Correlation  ، </a:t>
            </a:r>
            <a:r>
              <a:rPr lang="ar-EG" dirty="0">
                <a:solidFill>
                  <a:srgbClr val="2D3956"/>
                </a:solidFill>
                <a:latin typeface="Alexandria" charset="0"/>
                <a:cs typeface="Alexandria" charset="0"/>
              </a:rPr>
              <a:t>ثم نقوم  بنقل المتغيرين </a:t>
            </a:r>
            <a:r>
              <a:rPr lang="en-US" dirty="0">
                <a:solidFill>
                  <a:srgbClr val="2D3956"/>
                </a:solidFill>
                <a:latin typeface="Alexandria" charset="0"/>
                <a:cs typeface="Alexandria" charset="0"/>
              </a:rPr>
              <a:t>age  ،</a:t>
            </a:r>
            <a:r>
              <a:rPr lang="en-US" dirty="0" err="1">
                <a:solidFill>
                  <a:srgbClr val="2D3956"/>
                </a:solidFill>
                <a:latin typeface="Alexandria" charset="0"/>
                <a:cs typeface="Alexandria" charset="0"/>
              </a:rPr>
              <a:t>jobsat</a:t>
            </a:r>
            <a:r>
              <a:rPr lang="en-US" dirty="0">
                <a:solidFill>
                  <a:srgbClr val="2D3956"/>
                </a:solidFill>
                <a:latin typeface="Alexandria" charset="0"/>
                <a:cs typeface="Alexandria" charset="0"/>
              </a:rPr>
              <a:t> </a:t>
            </a:r>
            <a:r>
              <a:rPr lang="ar-EG" dirty="0">
                <a:solidFill>
                  <a:srgbClr val="2D3956"/>
                </a:solidFill>
                <a:latin typeface="Alexandria" charset="0"/>
                <a:cs typeface="Alexandria" charset="0"/>
              </a:rPr>
              <a:t> في المستطيل بعنوان </a:t>
            </a:r>
            <a:r>
              <a:rPr lang="en-US" dirty="0">
                <a:solidFill>
                  <a:srgbClr val="2D3956"/>
                </a:solidFill>
                <a:latin typeface="Alexandria" charset="0"/>
                <a:cs typeface="Alexandria" charset="0"/>
              </a:rPr>
              <a:t>Variables  </a:t>
            </a:r>
            <a:r>
              <a:rPr lang="ar-EG" dirty="0">
                <a:solidFill>
                  <a:srgbClr val="2D3956"/>
                </a:solidFill>
                <a:latin typeface="Alexandria" charset="0"/>
                <a:cs typeface="Alexandria" charset="0"/>
              </a:rPr>
              <a:t>ثم نقوم بالتأشير على  كلمة </a:t>
            </a:r>
            <a:r>
              <a:rPr lang="en-US" dirty="0">
                <a:solidFill>
                  <a:srgbClr val="2D3956"/>
                </a:solidFill>
                <a:latin typeface="Alexandria" charset="0"/>
                <a:cs typeface="Alexandria" charset="0"/>
              </a:rPr>
              <a:t>Pearson </a:t>
            </a:r>
            <a:r>
              <a:rPr lang="ar-EG" dirty="0">
                <a:solidFill>
                  <a:srgbClr val="2D3956"/>
                </a:solidFill>
                <a:latin typeface="Alexandria" charset="0"/>
                <a:cs typeface="Alexandria" charset="0"/>
              </a:rPr>
              <a:t> ثم الضغط على </a:t>
            </a:r>
            <a:r>
              <a:rPr lang="en-US" dirty="0">
                <a:solidFill>
                  <a:srgbClr val="2D3956"/>
                </a:solidFill>
                <a:latin typeface="Alexandria" charset="0"/>
                <a:cs typeface="Alexandria" charset="0"/>
              </a:rPr>
              <a:t>OK . </a:t>
            </a:r>
            <a:endParaRPr lang="ar-EG" dirty="0">
              <a:solidFill>
                <a:srgbClr val="2D3956"/>
              </a:solidFill>
              <a:latin typeface="Alexandria" charset="0"/>
              <a:cs typeface="Alexandria" charset="0"/>
            </a:endParaRPr>
          </a:p>
          <a:p>
            <a:pPr algn="r" rtl="1"/>
            <a:endParaRPr lang="en-US" dirty="0">
              <a:solidFill>
                <a:srgbClr val="2D3956"/>
              </a:solidFill>
              <a:latin typeface="Alexandria" charset="0"/>
              <a:cs typeface="Alexandria" charset="0"/>
            </a:endParaRPr>
          </a:p>
          <a:p>
            <a:pPr algn="r" rtl="1"/>
            <a:r>
              <a:rPr lang="ar-EG" b="1" u="sng" dirty="0">
                <a:solidFill>
                  <a:srgbClr val="2D3956"/>
                </a:solidFill>
                <a:latin typeface="Alexandria" charset="0"/>
                <a:cs typeface="Alexandria" charset="0"/>
              </a:rPr>
              <a:t>ملحوظة:  في برنامج </a:t>
            </a:r>
            <a:r>
              <a:rPr lang="en-US" b="1" u="sng" dirty="0">
                <a:solidFill>
                  <a:srgbClr val="2D3956"/>
                </a:solidFill>
                <a:latin typeface="Alexandria" charset="0"/>
                <a:cs typeface="Alexandria" charset="0"/>
              </a:rPr>
              <a:t>SPSS </a:t>
            </a:r>
            <a:r>
              <a:rPr lang="ar-EG" b="1" u="sng" dirty="0">
                <a:solidFill>
                  <a:srgbClr val="2D3956"/>
                </a:solidFill>
                <a:latin typeface="Alexandria" charset="0"/>
                <a:cs typeface="Alexandria" charset="0"/>
              </a:rPr>
              <a:t>تظهر ثلاث أنواع من معاملات الارتباط ( </a:t>
            </a:r>
            <a:r>
              <a:rPr lang="en-US" b="1" u="sng" dirty="0">
                <a:solidFill>
                  <a:srgbClr val="2D3956"/>
                </a:solidFill>
                <a:latin typeface="Alexandria" charset="0"/>
                <a:cs typeface="Alexandria" charset="0"/>
              </a:rPr>
              <a:t>Pearson ، Kendall s tau-b ،  Spearman  </a:t>
            </a:r>
            <a:r>
              <a:rPr lang="ar-EG" b="1" u="sng" dirty="0">
                <a:solidFill>
                  <a:srgbClr val="2D3956"/>
                </a:solidFill>
                <a:latin typeface="Alexandria" charset="0"/>
                <a:cs typeface="Alexandria" charset="0"/>
              </a:rPr>
              <a:t>)</a:t>
            </a:r>
            <a:endParaRPr lang="en-US" b="1" u="sng"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يستخدم </a:t>
            </a:r>
            <a:r>
              <a:rPr lang="en-US" dirty="0">
                <a:solidFill>
                  <a:srgbClr val="2D3956"/>
                </a:solidFill>
                <a:latin typeface="Alexandria" charset="0"/>
                <a:cs typeface="Alexandria" charset="0"/>
              </a:rPr>
              <a:t> Pearson </a:t>
            </a:r>
            <a:r>
              <a:rPr lang="ar-EG" dirty="0">
                <a:solidFill>
                  <a:srgbClr val="2D3956"/>
                </a:solidFill>
                <a:latin typeface="Alexandria" charset="0"/>
                <a:cs typeface="Alexandria" charset="0"/>
              </a:rPr>
              <a:t>لقياس قوة واتجاه العلاقة بين متغيرين كميين بينما يستخدم </a:t>
            </a:r>
            <a:r>
              <a:rPr lang="en-US" dirty="0">
                <a:solidFill>
                  <a:srgbClr val="2D3956"/>
                </a:solidFill>
                <a:latin typeface="Alexandria" charset="0"/>
                <a:cs typeface="Alexandria" charset="0"/>
              </a:rPr>
              <a:t>Kendall s tau-b   ، Spearman  </a:t>
            </a:r>
            <a:r>
              <a:rPr lang="ar-EG" dirty="0">
                <a:solidFill>
                  <a:srgbClr val="2D3956"/>
                </a:solidFill>
                <a:latin typeface="Alexandria" charset="0"/>
                <a:cs typeface="Alexandria" charset="0"/>
              </a:rPr>
              <a:t> معامل لقياس قوة الارتباط بين متغيرين من المستوى الترتيبي. </a:t>
            </a:r>
          </a:p>
          <a:p>
            <a:pPr algn="r" rtl="1"/>
            <a:endParaRPr lang="ar-EG" sz="2000" b="1"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سهم: لليمين 1">
            <a:extLst>
              <a:ext uri="{FF2B5EF4-FFF2-40B4-BE49-F238E27FC236}">
                <a16:creationId xmlns:a16="http://schemas.microsoft.com/office/drawing/2014/main" id="{75751987-CA95-3DD0-4DB1-9DF380BFF594}"/>
              </a:ext>
            </a:extLst>
          </p:cNvPr>
          <p:cNvSpPr/>
          <p:nvPr/>
        </p:nvSpPr>
        <p:spPr>
          <a:xfrm>
            <a:off x="4884420" y="2377440"/>
            <a:ext cx="571500" cy="1295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3" name="سهم: لليمين 2">
            <a:extLst>
              <a:ext uri="{FF2B5EF4-FFF2-40B4-BE49-F238E27FC236}">
                <a16:creationId xmlns:a16="http://schemas.microsoft.com/office/drawing/2014/main" id="{70AC617E-9FA6-DBCE-2715-1CD1CC2A140C}"/>
              </a:ext>
            </a:extLst>
          </p:cNvPr>
          <p:cNvSpPr/>
          <p:nvPr/>
        </p:nvSpPr>
        <p:spPr>
          <a:xfrm>
            <a:off x="6522720" y="2377440"/>
            <a:ext cx="571500" cy="1295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810403863"/>
      </p:ext>
    </p:extLst>
  </p:cSld>
  <p:clrMapOvr>
    <a:masterClrMapping/>
  </p:clrMapOvr>
  <mc:AlternateContent xmlns:mc="http://schemas.openxmlformats.org/markup-compatibility/2006" xmlns:p14="http://schemas.microsoft.com/office/powerpoint/2010/main">
    <mc:Choice Requires="p14">
      <p:transition spd="slow" p14:dur="2000" advTm="100044"/>
    </mc:Choice>
    <mc:Fallback xmlns="">
      <p:transition spd="slow" advTm="100044"/>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5814060" y="1631106"/>
            <a:ext cx="4496894" cy="2954655"/>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معامل ارتباط الرتب </a:t>
            </a:r>
            <a:r>
              <a:rPr lang="en-US" sz="2000" b="1" dirty="0">
                <a:solidFill>
                  <a:srgbClr val="2D3956"/>
                </a:solidFill>
                <a:latin typeface="Alexandria" charset="0"/>
                <a:cs typeface="Alexandria" charset="0"/>
              </a:rPr>
              <a:t>Spearman </a:t>
            </a:r>
            <a:r>
              <a:rPr lang="ar-EG" sz="2000" b="1" dirty="0">
                <a:solidFill>
                  <a:srgbClr val="2D3956"/>
                </a:solidFill>
                <a:latin typeface="Alexandria" charset="0"/>
                <a:cs typeface="Alexandria" charset="0"/>
              </a:rPr>
              <a:t>على البرنامج الاحصائي </a:t>
            </a:r>
            <a:r>
              <a:rPr lang="en-US" sz="2000" b="1" dirty="0">
                <a:solidFill>
                  <a:srgbClr val="2D3956"/>
                </a:solidFill>
                <a:latin typeface="Alexandria" charset="0"/>
                <a:cs typeface="Alexandria" charset="0"/>
              </a:rPr>
              <a:t>SPSS</a:t>
            </a:r>
          </a:p>
          <a:p>
            <a:pPr algn="r" rtl="1"/>
            <a:r>
              <a:rPr lang="ar-EG" dirty="0">
                <a:solidFill>
                  <a:srgbClr val="2D3956"/>
                </a:solidFill>
                <a:latin typeface="Alexandria" charset="0"/>
                <a:cs typeface="Alexandria" charset="0"/>
              </a:rPr>
              <a:t>مثال:</a:t>
            </a:r>
          </a:p>
          <a:p>
            <a:pPr algn="r" rtl="1"/>
            <a:r>
              <a:rPr lang="ar-EG" dirty="0">
                <a:solidFill>
                  <a:srgbClr val="2D3956"/>
                </a:solidFill>
                <a:latin typeface="Alexandria" charset="0"/>
                <a:cs typeface="Alexandria" charset="0"/>
              </a:rPr>
              <a:t> تقدم ستة أشخاص لامتحان تنافسي  لشغر وظيفة مدير العلاقات العامة فقدموا امتحانا تنافسيا وبنفس الوقت أجريت مقابلات شخصية معهم وكانت النتائج كما يلي: </a:t>
            </a:r>
          </a:p>
          <a:p>
            <a:pPr algn="r" rtl="1"/>
            <a:r>
              <a:rPr lang="ar-EG" dirty="0">
                <a:solidFill>
                  <a:srgbClr val="2D3956"/>
                </a:solidFill>
                <a:latin typeface="Alexandria" charset="0"/>
                <a:cs typeface="Alexandria" charset="0"/>
              </a:rPr>
              <a:t>المطلوب: </a:t>
            </a:r>
          </a:p>
          <a:p>
            <a:pPr algn="r" rtl="1"/>
            <a:r>
              <a:rPr lang="ar-EG" dirty="0">
                <a:solidFill>
                  <a:srgbClr val="2D3956"/>
                </a:solidFill>
                <a:latin typeface="Alexandria" charset="0"/>
                <a:cs typeface="Alexandria" charset="0"/>
              </a:rPr>
              <a:t> هل هناك علاقة ارتباط بين نتيجة الامتحان ونتيجة المقابلة؟ </a:t>
            </a:r>
          </a:p>
          <a:p>
            <a:pPr algn="r" rtl="1"/>
            <a:endParaRPr lang="ar-EG" sz="2000" b="1"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a:extLst>
              <a:ext uri="{FF2B5EF4-FFF2-40B4-BE49-F238E27FC236}">
                <a16:creationId xmlns:a16="http://schemas.microsoft.com/office/drawing/2014/main" id="{41C89217-3171-D24B-D91E-7B3E2EF91B89}"/>
              </a:ext>
            </a:extLst>
          </p:cNvPr>
          <p:cNvPicPr>
            <a:picLocks noChangeAspect="1"/>
          </p:cNvPicPr>
          <p:nvPr/>
        </p:nvPicPr>
        <p:blipFill>
          <a:blip r:embed="rId3"/>
          <a:stretch>
            <a:fillRect/>
          </a:stretch>
        </p:blipFill>
        <p:spPr>
          <a:xfrm>
            <a:off x="1508557" y="1349211"/>
            <a:ext cx="4305504" cy="4038130"/>
          </a:xfrm>
          <a:prstGeom prst="rect">
            <a:avLst/>
          </a:prstGeom>
        </p:spPr>
      </p:pic>
    </p:spTree>
    <p:extLst>
      <p:ext uri="{BB962C8B-B14F-4D97-AF65-F5344CB8AC3E}">
        <p14:creationId xmlns:p14="http://schemas.microsoft.com/office/powerpoint/2010/main" val="4201850559"/>
      </p:ext>
    </p:extLst>
  </p:cSld>
  <p:clrMapOvr>
    <a:masterClrMapping/>
  </p:clrMapOvr>
  <mc:AlternateContent xmlns:mc="http://schemas.openxmlformats.org/markup-compatibility/2006" xmlns:p14="http://schemas.microsoft.com/office/powerpoint/2010/main">
    <mc:Choice Requires="p14">
      <p:transition spd="slow" p14:dur="2000" advTm="62880"/>
    </mc:Choice>
    <mc:Fallback xmlns="">
      <p:transition spd="slow" advTm="6288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5814060" y="1631106"/>
            <a:ext cx="4496894" cy="2616101"/>
          </a:xfrm>
          <a:prstGeom prst="rect">
            <a:avLst/>
          </a:prstGeom>
          <a:noFill/>
        </p:spPr>
        <p:txBody>
          <a:bodyPr wrap="square" rtlCol="0">
            <a:spAutoFit/>
          </a:bodyPr>
          <a:lstStyle/>
          <a:p>
            <a:pPr algn="r" rtl="1"/>
            <a:r>
              <a:rPr lang="ar-EG" sz="2000" b="1" dirty="0">
                <a:solidFill>
                  <a:srgbClr val="2D3956"/>
                </a:solidFill>
                <a:latin typeface="Alexandria" charset="0"/>
                <a:cs typeface="Alexandria" charset="0"/>
              </a:rPr>
              <a:t>الخطوات على برنامج </a:t>
            </a:r>
            <a:r>
              <a:rPr lang="en-US" sz="2000" b="1" dirty="0">
                <a:solidFill>
                  <a:srgbClr val="2D3956"/>
                </a:solidFill>
                <a:latin typeface="Alexandria" charset="0"/>
                <a:cs typeface="Alexandria" charset="0"/>
              </a:rPr>
              <a:t>SPSS</a:t>
            </a:r>
            <a:endParaRPr lang="ar-EG" sz="2000" b="1"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1- ادخال البيانات كأرقام ترتيبية للمتغيرين </a:t>
            </a:r>
            <a:r>
              <a:rPr lang="en-US" dirty="0">
                <a:solidFill>
                  <a:srgbClr val="2D3956"/>
                </a:solidFill>
                <a:latin typeface="Alexandria" charset="0"/>
                <a:cs typeface="Alexandria" charset="0"/>
              </a:rPr>
              <a:t>Exam </a:t>
            </a:r>
            <a:r>
              <a:rPr lang="ar-EG" dirty="0">
                <a:solidFill>
                  <a:srgbClr val="2D3956"/>
                </a:solidFill>
                <a:latin typeface="Alexandria" charset="0"/>
                <a:cs typeface="Alexandria" charset="0"/>
              </a:rPr>
              <a:t>و </a:t>
            </a:r>
            <a:r>
              <a:rPr lang="en-US" dirty="0">
                <a:solidFill>
                  <a:srgbClr val="2D3956"/>
                </a:solidFill>
                <a:latin typeface="Alexandria" charset="0"/>
                <a:cs typeface="Alexandria" charset="0"/>
              </a:rPr>
              <a:t>interview </a:t>
            </a:r>
            <a:r>
              <a:rPr lang="ar-EG" dirty="0">
                <a:solidFill>
                  <a:srgbClr val="2D3956"/>
                </a:solidFill>
                <a:latin typeface="Alexandria" charset="0"/>
                <a:cs typeface="Alexandria" charset="0"/>
              </a:rPr>
              <a:t>على النحو المقابل.</a:t>
            </a:r>
          </a:p>
          <a:p>
            <a:pPr algn="r" rtl="1"/>
            <a:r>
              <a:rPr lang="ar-EG" dirty="0">
                <a:solidFill>
                  <a:srgbClr val="2D3956"/>
                </a:solidFill>
                <a:latin typeface="Alexandria" charset="0"/>
                <a:cs typeface="Alexandria" charset="0"/>
              </a:rPr>
              <a:t>2- من القائمة الرئيسية نختار</a:t>
            </a:r>
            <a:endParaRPr lang="en-US" dirty="0">
              <a:solidFill>
                <a:srgbClr val="2D3956"/>
              </a:solidFill>
              <a:latin typeface="Alexandria" charset="0"/>
              <a:cs typeface="Alexandria" charset="0"/>
            </a:endParaRPr>
          </a:p>
          <a:p>
            <a:pPr rtl="1"/>
            <a:r>
              <a:rPr lang="en-US" dirty="0">
                <a:solidFill>
                  <a:srgbClr val="2D3956"/>
                </a:solidFill>
                <a:latin typeface="Alexandria" charset="0"/>
                <a:cs typeface="Alexandria" charset="0"/>
              </a:rPr>
              <a:t>Analyze        Correlate         Bivariate </a:t>
            </a:r>
          </a:p>
          <a:p>
            <a:pPr algn="r" rtl="1"/>
            <a:r>
              <a:rPr lang="ar-EG" dirty="0">
                <a:solidFill>
                  <a:srgbClr val="2D3956"/>
                </a:solidFill>
                <a:latin typeface="Alexandria" charset="0"/>
                <a:cs typeface="Alexandria" charset="0"/>
              </a:rPr>
              <a:t>3- تفتح نافذة بعنوان  </a:t>
            </a:r>
            <a:r>
              <a:rPr lang="en-US" dirty="0">
                <a:solidFill>
                  <a:srgbClr val="2D3956"/>
                </a:solidFill>
                <a:latin typeface="Alexandria" charset="0"/>
                <a:cs typeface="Alexandria" charset="0"/>
              </a:rPr>
              <a:t>Bivariate Correlation  ، </a:t>
            </a:r>
            <a:r>
              <a:rPr lang="ar-EG" dirty="0">
                <a:solidFill>
                  <a:srgbClr val="2D3956"/>
                </a:solidFill>
                <a:latin typeface="Alexandria" charset="0"/>
                <a:cs typeface="Alexandria" charset="0"/>
              </a:rPr>
              <a:t>ثم نقوم  بنقل المتغيرين </a:t>
            </a:r>
            <a:r>
              <a:rPr lang="en-US" dirty="0">
                <a:solidFill>
                  <a:srgbClr val="2D3956"/>
                </a:solidFill>
                <a:latin typeface="Alexandria" charset="0"/>
                <a:cs typeface="Alexandria" charset="0"/>
              </a:rPr>
              <a:t>exam , interview </a:t>
            </a:r>
            <a:r>
              <a:rPr lang="ar-EG" dirty="0">
                <a:solidFill>
                  <a:srgbClr val="2D3956"/>
                </a:solidFill>
                <a:latin typeface="Alexandria" charset="0"/>
                <a:cs typeface="Alexandria" charset="0"/>
              </a:rPr>
              <a:t>  في المستطيل بعنوان </a:t>
            </a:r>
            <a:r>
              <a:rPr lang="en-US" dirty="0">
                <a:solidFill>
                  <a:srgbClr val="2D3956"/>
                </a:solidFill>
                <a:latin typeface="Alexandria" charset="0"/>
                <a:cs typeface="Alexandria" charset="0"/>
              </a:rPr>
              <a:t>Variables  </a:t>
            </a:r>
            <a:r>
              <a:rPr lang="ar-EG" dirty="0">
                <a:solidFill>
                  <a:srgbClr val="2D3956"/>
                </a:solidFill>
                <a:latin typeface="Alexandria" charset="0"/>
                <a:cs typeface="Alexandria" charset="0"/>
              </a:rPr>
              <a:t>  ثم نقوم بالتأشير على  كلمة </a:t>
            </a:r>
            <a:r>
              <a:rPr lang="en-US" dirty="0">
                <a:solidFill>
                  <a:srgbClr val="2D3956"/>
                </a:solidFill>
                <a:latin typeface="Alexandria" charset="0"/>
                <a:cs typeface="Alexandria" charset="0"/>
              </a:rPr>
              <a:t>Spearman ، </a:t>
            </a:r>
            <a:r>
              <a:rPr lang="ar-EG" dirty="0">
                <a:solidFill>
                  <a:srgbClr val="2D3956"/>
                </a:solidFill>
                <a:latin typeface="Alexandria" charset="0"/>
                <a:cs typeface="Alexandria" charset="0"/>
              </a:rPr>
              <a:t>ثم الضغط على </a:t>
            </a:r>
            <a:r>
              <a:rPr lang="en-US" dirty="0">
                <a:solidFill>
                  <a:srgbClr val="2D3956"/>
                </a:solidFill>
                <a:latin typeface="Alexandria" charset="0"/>
                <a:cs typeface="Alexandria" charset="0"/>
              </a:rPr>
              <a:t>OK .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a:extLst>
              <a:ext uri="{FF2B5EF4-FFF2-40B4-BE49-F238E27FC236}">
                <a16:creationId xmlns:a16="http://schemas.microsoft.com/office/drawing/2014/main" id="{E9E89790-D927-7BD8-FAE6-49EDC203A674}"/>
              </a:ext>
            </a:extLst>
          </p:cNvPr>
          <p:cNvPicPr>
            <a:picLocks noChangeAspect="1"/>
          </p:cNvPicPr>
          <p:nvPr/>
        </p:nvPicPr>
        <p:blipFill>
          <a:blip r:embed="rId3"/>
          <a:stretch>
            <a:fillRect/>
          </a:stretch>
        </p:blipFill>
        <p:spPr>
          <a:xfrm>
            <a:off x="1820289" y="1434453"/>
            <a:ext cx="3225064" cy="3989092"/>
          </a:xfrm>
          <a:prstGeom prst="rect">
            <a:avLst/>
          </a:prstGeom>
        </p:spPr>
      </p:pic>
      <p:sp>
        <p:nvSpPr>
          <p:cNvPr id="3" name="سهم: لليمين 2">
            <a:extLst>
              <a:ext uri="{FF2B5EF4-FFF2-40B4-BE49-F238E27FC236}">
                <a16:creationId xmlns:a16="http://schemas.microsoft.com/office/drawing/2014/main" id="{0F826E46-2065-B3D6-9700-6AC7FBE2B568}"/>
              </a:ext>
            </a:extLst>
          </p:cNvPr>
          <p:cNvSpPr/>
          <p:nvPr/>
        </p:nvSpPr>
        <p:spPr>
          <a:xfrm>
            <a:off x="6663714" y="2884279"/>
            <a:ext cx="364849" cy="137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6" name="سهم: لليمين 5">
            <a:extLst>
              <a:ext uri="{FF2B5EF4-FFF2-40B4-BE49-F238E27FC236}">
                <a16:creationId xmlns:a16="http://schemas.microsoft.com/office/drawing/2014/main" id="{24821457-F5B9-5D20-051A-9FB907C8B9BF}"/>
              </a:ext>
            </a:extLst>
          </p:cNvPr>
          <p:cNvSpPr/>
          <p:nvPr/>
        </p:nvSpPr>
        <p:spPr>
          <a:xfrm>
            <a:off x="8004147" y="2884279"/>
            <a:ext cx="347834" cy="137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4047110151"/>
      </p:ext>
    </p:extLst>
  </p:cSld>
  <p:clrMapOvr>
    <a:masterClrMapping/>
  </p:clrMapOvr>
  <mc:AlternateContent xmlns:mc="http://schemas.openxmlformats.org/markup-compatibility/2006" xmlns:p14="http://schemas.microsoft.com/office/powerpoint/2010/main">
    <mc:Choice Requires="p14">
      <p:transition spd="slow" p14:dur="2000" advTm="69464"/>
    </mc:Choice>
    <mc:Fallback xmlns="">
      <p:transition spd="slow" advTm="69464"/>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6164580" y="1631106"/>
            <a:ext cx="4146374" cy="2923877"/>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الارتباط الجزئي على البرنامج الاحصائي </a:t>
            </a:r>
            <a:r>
              <a:rPr lang="en-US" sz="2000" b="1" dirty="0">
                <a:solidFill>
                  <a:srgbClr val="2D3956"/>
                </a:solidFill>
                <a:latin typeface="Alexandria" charset="0"/>
                <a:cs typeface="Alexandria" charset="0"/>
              </a:rPr>
              <a:t>SPSS</a:t>
            </a:r>
            <a:r>
              <a:rPr lang="ar-EG" sz="2000" b="1" dirty="0">
                <a:solidFill>
                  <a:srgbClr val="2D3956"/>
                </a:solidFill>
                <a:latin typeface="Alexandria" charset="0"/>
                <a:cs typeface="Alexandria" charset="0"/>
              </a:rPr>
              <a:t> </a:t>
            </a:r>
          </a:p>
          <a:p>
            <a:pPr algn="r" rtl="1"/>
            <a:endParaRPr lang="ar-EG" sz="2000" b="1" dirty="0">
              <a:solidFill>
                <a:srgbClr val="2D3956"/>
              </a:solidFill>
              <a:latin typeface="Alexandria" charset="0"/>
              <a:cs typeface="Alexandria" charset="0"/>
            </a:endParaRPr>
          </a:p>
          <a:p>
            <a:pPr algn="r" rtl="1"/>
            <a:r>
              <a:rPr lang="ar-EG" b="1" dirty="0">
                <a:solidFill>
                  <a:srgbClr val="2D3956"/>
                </a:solidFill>
                <a:latin typeface="Alexandria" charset="0"/>
                <a:cs typeface="Alexandria" charset="0"/>
              </a:rPr>
              <a:t>مثال: </a:t>
            </a:r>
          </a:p>
          <a:p>
            <a:pPr algn="r" rtl="1"/>
            <a:r>
              <a:rPr lang="ar-EG" b="1" dirty="0">
                <a:solidFill>
                  <a:srgbClr val="2D3956"/>
                </a:solidFill>
                <a:latin typeface="Alexandria" charset="0"/>
                <a:cs typeface="Alexandria" charset="0"/>
              </a:rPr>
              <a:t>تم اختيار عينة مكونة من ستة عشر فردا لدراسة الارتباط الجزئي بين كل من الوزن والطول بعد عزل أثر العمر .</a:t>
            </a:r>
          </a:p>
          <a:p>
            <a:pPr algn="r" rtl="1"/>
            <a:endParaRPr lang="ar-EG" b="1" dirty="0">
              <a:solidFill>
                <a:srgbClr val="2D3956"/>
              </a:solidFill>
              <a:latin typeface="Alexandria" charset="0"/>
              <a:cs typeface="Alexandria" charset="0"/>
            </a:endParaRPr>
          </a:p>
          <a:p>
            <a:pPr algn="r" rtl="1"/>
            <a:r>
              <a:rPr lang="ar-EG" b="1" dirty="0">
                <a:solidFill>
                  <a:srgbClr val="2D3956"/>
                </a:solidFill>
                <a:latin typeface="Alexandria" charset="0"/>
                <a:cs typeface="Alexandria" charset="0"/>
              </a:rPr>
              <a:t>المطلوب: </a:t>
            </a:r>
          </a:p>
          <a:p>
            <a:pPr algn="r" rtl="1"/>
            <a:r>
              <a:rPr lang="ar-EG" b="1" dirty="0">
                <a:solidFill>
                  <a:srgbClr val="2D3956"/>
                </a:solidFill>
                <a:latin typeface="Alexandria" charset="0"/>
                <a:cs typeface="Alexandria" charset="0"/>
              </a:rPr>
              <a:t>إيجاد قوة العلاقة بين كل من الوزن والطول بعد عزل متغير العمر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a:extLst>
              <a:ext uri="{FF2B5EF4-FFF2-40B4-BE49-F238E27FC236}">
                <a16:creationId xmlns:a16="http://schemas.microsoft.com/office/drawing/2014/main" id="{39526258-E487-392F-E446-F4B946462BFB}"/>
              </a:ext>
            </a:extLst>
          </p:cNvPr>
          <p:cNvPicPr>
            <a:picLocks noChangeAspect="1"/>
          </p:cNvPicPr>
          <p:nvPr/>
        </p:nvPicPr>
        <p:blipFill>
          <a:blip r:embed="rId3"/>
          <a:stretch>
            <a:fillRect/>
          </a:stretch>
        </p:blipFill>
        <p:spPr>
          <a:xfrm>
            <a:off x="1325843" y="1411462"/>
            <a:ext cx="4701578" cy="4035073"/>
          </a:xfrm>
          <a:prstGeom prst="rect">
            <a:avLst/>
          </a:prstGeom>
        </p:spPr>
      </p:pic>
    </p:spTree>
    <p:extLst>
      <p:ext uri="{BB962C8B-B14F-4D97-AF65-F5344CB8AC3E}">
        <p14:creationId xmlns:p14="http://schemas.microsoft.com/office/powerpoint/2010/main" val="363275712"/>
      </p:ext>
    </p:extLst>
  </p:cSld>
  <p:clrMapOvr>
    <a:masterClrMapping/>
  </p:clrMapOvr>
  <mc:AlternateContent xmlns:mc="http://schemas.openxmlformats.org/markup-compatibility/2006" xmlns:p14="http://schemas.microsoft.com/office/powerpoint/2010/main">
    <mc:Choice Requires="p14">
      <p:transition spd="slow" p14:dur="2000" advTm="55511"/>
    </mc:Choice>
    <mc:Fallback xmlns="">
      <p:transition spd="slow" advTm="55511"/>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011680" y="1631106"/>
            <a:ext cx="8299274" cy="2369880"/>
          </a:xfrm>
          <a:prstGeom prst="rect">
            <a:avLst/>
          </a:prstGeom>
          <a:noFill/>
        </p:spPr>
        <p:txBody>
          <a:bodyPr wrap="square" rtlCol="0">
            <a:spAutoFit/>
          </a:bodyPr>
          <a:lstStyle/>
          <a:p>
            <a:pPr algn="ctr" rtl="1"/>
            <a:r>
              <a:rPr lang="ar-EG" sz="2000" b="1" dirty="0">
                <a:solidFill>
                  <a:srgbClr val="2D3956"/>
                </a:solidFill>
                <a:latin typeface="Alexandria" charset="0"/>
                <a:cs typeface="Alexandria" charset="0"/>
              </a:rPr>
              <a:t>الخطوات على برنامج </a:t>
            </a:r>
            <a:r>
              <a:rPr lang="en-US" sz="2000" b="1" dirty="0">
                <a:solidFill>
                  <a:srgbClr val="2D3956"/>
                </a:solidFill>
                <a:latin typeface="Alexandria" charset="0"/>
                <a:cs typeface="Alexandria" charset="0"/>
              </a:rPr>
              <a:t>SPSS</a:t>
            </a:r>
            <a:endParaRPr lang="ar-EG" sz="2000" b="1" dirty="0">
              <a:solidFill>
                <a:srgbClr val="2D3956"/>
              </a:solidFill>
              <a:latin typeface="Alexandria" charset="0"/>
              <a:cs typeface="Alexandria" charset="0"/>
            </a:endParaRPr>
          </a:p>
          <a:p>
            <a:pPr algn="ctr" rtl="1"/>
            <a:endParaRPr lang="ar-EG" sz="2000" b="1" dirty="0">
              <a:solidFill>
                <a:srgbClr val="2D3956"/>
              </a:solidFill>
              <a:latin typeface="Alexandria" charset="0"/>
              <a:cs typeface="Alexandria" charset="0"/>
            </a:endParaRPr>
          </a:p>
          <a:p>
            <a:pPr algn="r" rtl="1"/>
            <a:r>
              <a:rPr lang="ar-EG" dirty="0">
                <a:solidFill>
                  <a:srgbClr val="2D3956"/>
                </a:solidFill>
                <a:latin typeface="Alexandria" charset="0"/>
                <a:cs typeface="Alexandria" charset="0"/>
              </a:rPr>
              <a:t>1- ادخل البيانات عل البرنامج تحت مسميات </a:t>
            </a:r>
            <a:r>
              <a:rPr lang="en-US" dirty="0">
                <a:solidFill>
                  <a:srgbClr val="2D3956"/>
                </a:solidFill>
                <a:latin typeface="Alexandria" charset="0"/>
                <a:cs typeface="Alexandria" charset="0"/>
              </a:rPr>
              <a:t>age, height, weight </a:t>
            </a:r>
          </a:p>
          <a:p>
            <a:pPr algn="r" rtl="1"/>
            <a:r>
              <a:rPr lang="ar-EG" dirty="0">
                <a:solidFill>
                  <a:srgbClr val="2D3956"/>
                </a:solidFill>
                <a:latin typeface="Alexandria" charset="0"/>
                <a:cs typeface="Alexandria" charset="0"/>
              </a:rPr>
              <a:t>2- نختار من القائمة الرئيسية </a:t>
            </a:r>
            <a:r>
              <a:rPr lang="en-US" dirty="0">
                <a:solidFill>
                  <a:srgbClr val="2D3956"/>
                </a:solidFill>
                <a:latin typeface="Alexandria" charset="0"/>
                <a:cs typeface="Alexandria" charset="0"/>
              </a:rPr>
              <a:t>Analyze         Correlate            partial</a:t>
            </a:r>
          </a:p>
          <a:p>
            <a:pPr algn="r" rtl="1"/>
            <a:r>
              <a:rPr lang="ar-EG" dirty="0">
                <a:solidFill>
                  <a:srgbClr val="2D3956"/>
                </a:solidFill>
                <a:latin typeface="Alexandria" charset="0"/>
                <a:cs typeface="Alexandria" charset="0"/>
              </a:rPr>
              <a:t>3- تظهر نافذة جديدة بعنوان  </a:t>
            </a:r>
            <a:r>
              <a:rPr lang="en-US" dirty="0">
                <a:solidFill>
                  <a:srgbClr val="2D3956"/>
                </a:solidFill>
                <a:latin typeface="Alexandria" charset="0"/>
                <a:cs typeface="Alexandria" charset="0"/>
              </a:rPr>
              <a:t>Partial Correlation   ، </a:t>
            </a:r>
            <a:r>
              <a:rPr lang="ar-EG" dirty="0">
                <a:solidFill>
                  <a:srgbClr val="2D3956"/>
                </a:solidFill>
                <a:latin typeface="Alexandria" charset="0"/>
                <a:cs typeface="Alexandria" charset="0"/>
              </a:rPr>
              <a:t>ثم نقوم بنقل المتغيرين </a:t>
            </a:r>
            <a:r>
              <a:rPr lang="en-US" dirty="0">
                <a:solidFill>
                  <a:srgbClr val="2D3956"/>
                </a:solidFill>
                <a:latin typeface="Alexandria" charset="0"/>
                <a:cs typeface="Alexandria" charset="0"/>
              </a:rPr>
              <a:t>height, weight  </a:t>
            </a:r>
            <a:r>
              <a:rPr lang="ar-EG" dirty="0">
                <a:solidFill>
                  <a:srgbClr val="2D3956"/>
                </a:solidFill>
                <a:latin typeface="Alexandria" charset="0"/>
                <a:cs typeface="Alexandria" charset="0"/>
              </a:rPr>
              <a:t>  تحت المستطيل </a:t>
            </a:r>
            <a:r>
              <a:rPr lang="en-US" dirty="0">
                <a:solidFill>
                  <a:srgbClr val="2D3956"/>
                </a:solidFill>
                <a:latin typeface="Alexandria" charset="0"/>
                <a:cs typeface="Alexandria" charset="0"/>
              </a:rPr>
              <a:t>  variables </a:t>
            </a:r>
            <a:r>
              <a:rPr lang="ar-EG" dirty="0">
                <a:solidFill>
                  <a:srgbClr val="2D3956"/>
                </a:solidFill>
                <a:latin typeface="Alexandria" charset="0"/>
                <a:cs typeface="Alexandria" charset="0"/>
              </a:rPr>
              <a:t>ونقوم بنقل المتغير </a:t>
            </a:r>
            <a:r>
              <a:rPr lang="en-US" dirty="0">
                <a:solidFill>
                  <a:srgbClr val="2D3956"/>
                </a:solidFill>
                <a:latin typeface="Alexandria" charset="0"/>
                <a:cs typeface="Alexandria" charset="0"/>
              </a:rPr>
              <a:t>   age </a:t>
            </a:r>
            <a:r>
              <a:rPr lang="ar-EG" dirty="0">
                <a:solidFill>
                  <a:srgbClr val="2D3956"/>
                </a:solidFill>
                <a:latin typeface="Alexandria" charset="0"/>
                <a:cs typeface="Alexandria" charset="0"/>
              </a:rPr>
              <a:t>المراد تحييده في المستطيل بعنوان </a:t>
            </a:r>
            <a:r>
              <a:rPr lang="en-US" dirty="0">
                <a:solidFill>
                  <a:srgbClr val="2D3956"/>
                </a:solidFill>
                <a:latin typeface="Alexandria" charset="0"/>
                <a:cs typeface="Alexandria" charset="0"/>
              </a:rPr>
              <a:t>Controlling for </a:t>
            </a:r>
          </a:p>
          <a:p>
            <a:pPr algn="r" rtl="1"/>
            <a:r>
              <a:rPr lang="ar-EG" dirty="0">
                <a:solidFill>
                  <a:srgbClr val="2D3956"/>
                </a:solidFill>
                <a:latin typeface="Alexandria" charset="0"/>
                <a:cs typeface="Alexandria" charset="0"/>
              </a:rPr>
              <a:t>4- نضغط على الزر  </a:t>
            </a:r>
            <a:r>
              <a:rPr lang="en-US" dirty="0">
                <a:solidFill>
                  <a:srgbClr val="2D3956"/>
                </a:solidFill>
                <a:latin typeface="Alexandria" charset="0"/>
                <a:cs typeface="Alexandria" charset="0"/>
              </a:rPr>
              <a:t>  option </a:t>
            </a:r>
            <a:r>
              <a:rPr lang="ar-EG" dirty="0">
                <a:solidFill>
                  <a:srgbClr val="2D3956"/>
                </a:solidFill>
                <a:latin typeface="Alexandria" charset="0"/>
                <a:cs typeface="Alexandria" charset="0"/>
              </a:rPr>
              <a:t>فتظهر نافذه بعنوان   </a:t>
            </a:r>
            <a:r>
              <a:rPr lang="en-US" dirty="0">
                <a:solidFill>
                  <a:srgbClr val="2D3956"/>
                </a:solidFill>
                <a:latin typeface="Alexandria" charset="0"/>
                <a:cs typeface="Alexandria" charset="0"/>
              </a:rPr>
              <a:t> partial correlations: options </a:t>
            </a:r>
            <a:r>
              <a:rPr lang="ar-EG" dirty="0">
                <a:solidFill>
                  <a:srgbClr val="2D3956"/>
                </a:solidFill>
                <a:latin typeface="Alexandria" charset="0"/>
                <a:cs typeface="Alexandria" charset="0"/>
              </a:rPr>
              <a:t>والتأشير على كل من </a:t>
            </a:r>
            <a:r>
              <a:rPr lang="en-US" dirty="0">
                <a:solidFill>
                  <a:srgbClr val="2D3956"/>
                </a:solidFill>
                <a:latin typeface="Alexandria" charset="0"/>
                <a:cs typeface="Alexandria" charset="0"/>
              </a:rPr>
              <a:t>Means and standard deviations </a:t>
            </a:r>
            <a:r>
              <a:rPr lang="ar-EG" dirty="0">
                <a:solidFill>
                  <a:srgbClr val="2D3956"/>
                </a:solidFill>
                <a:latin typeface="Alexandria" charset="0"/>
                <a:cs typeface="Alexandria" charset="0"/>
              </a:rPr>
              <a:t> و </a:t>
            </a:r>
            <a:r>
              <a:rPr lang="en-US" dirty="0">
                <a:solidFill>
                  <a:srgbClr val="2D3956"/>
                </a:solidFill>
                <a:latin typeface="Alexandria" charset="0"/>
                <a:cs typeface="Alexandria" charset="0"/>
              </a:rPr>
              <a:t>Zero- order correlations ، </a:t>
            </a:r>
            <a:r>
              <a:rPr lang="ar-EG" dirty="0">
                <a:solidFill>
                  <a:srgbClr val="2D3956"/>
                </a:solidFill>
                <a:latin typeface="Alexandria" charset="0"/>
                <a:cs typeface="Alexandria" charset="0"/>
              </a:rPr>
              <a:t>ثم الضغط على </a:t>
            </a:r>
            <a:r>
              <a:rPr lang="en-US" dirty="0">
                <a:solidFill>
                  <a:srgbClr val="2D3956"/>
                </a:solidFill>
                <a:latin typeface="Alexandria" charset="0"/>
                <a:cs typeface="Alexandria" charset="0"/>
              </a:rPr>
              <a:t>OK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سهم: لليمين 1">
            <a:extLst>
              <a:ext uri="{FF2B5EF4-FFF2-40B4-BE49-F238E27FC236}">
                <a16:creationId xmlns:a16="http://schemas.microsoft.com/office/drawing/2014/main" id="{B7D01FA9-191F-FE46-B4AB-B20450224988}"/>
              </a:ext>
            </a:extLst>
          </p:cNvPr>
          <p:cNvSpPr/>
          <p:nvPr/>
        </p:nvSpPr>
        <p:spPr>
          <a:xfrm>
            <a:off x="5509260" y="2659380"/>
            <a:ext cx="426720" cy="137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3" name="سهم: لليمين 2">
            <a:extLst>
              <a:ext uri="{FF2B5EF4-FFF2-40B4-BE49-F238E27FC236}">
                <a16:creationId xmlns:a16="http://schemas.microsoft.com/office/drawing/2014/main" id="{40C777B4-1BA2-996E-207C-D6A18B7489D8}"/>
              </a:ext>
            </a:extLst>
          </p:cNvPr>
          <p:cNvSpPr/>
          <p:nvPr/>
        </p:nvSpPr>
        <p:spPr>
          <a:xfrm>
            <a:off x="6926580" y="2659380"/>
            <a:ext cx="426720" cy="137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3932427340"/>
      </p:ext>
    </p:extLst>
  </p:cSld>
  <p:clrMapOvr>
    <a:masterClrMapping/>
  </p:clrMapOvr>
  <mc:AlternateContent xmlns:mc="http://schemas.openxmlformats.org/markup-compatibility/2006" xmlns:p14="http://schemas.microsoft.com/office/powerpoint/2010/main">
    <mc:Choice Requires="p14">
      <p:transition spd="slow" p14:dur="2000" advTm="113685"/>
    </mc:Choice>
    <mc:Fallback xmlns="">
      <p:transition spd="slow" advTm="113685"/>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2011680" y="1631106"/>
            <a:ext cx="8299274" cy="369332"/>
          </a:xfrm>
          <a:prstGeom prst="rect">
            <a:avLst/>
          </a:prstGeom>
          <a:noFill/>
        </p:spPr>
        <p:txBody>
          <a:bodyPr wrap="square" rtlCol="0">
            <a:spAutoFit/>
          </a:bodyPr>
          <a:lstStyle/>
          <a:p>
            <a:pPr algn="ctr" rtl="1"/>
            <a:r>
              <a:rPr lang="en-US" dirty="0">
                <a:solidFill>
                  <a:srgbClr val="2D3956"/>
                </a:solidFill>
                <a:latin typeface="Alexandria" charset="0"/>
                <a:cs typeface="Alexandria" charset="0"/>
              </a:rPr>
              <a:t>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صورة 5">
            <a:extLst>
              <a:ext uri="{FF2B5EF4-FFF2-40B4-BE49-F238E27FC236}">
                <a16:creationId xmlns:a16="http://schemas.microsoft.com/office/drawing/2014/main" id="{CC48DB4C-B611-6B86-7945-58E3855C5842}"/>
              </a:ext>
            </a:extLst>
          </p:cNvPr>
          <p:cNvPicPr>
            <a:picLocks noChangeAspect="1"/>
          </p:cNvPicPr>
          <p:nvPr/>
        </p:nvPicPr>
        <p:blipFill>
          <a:blip r:embed="rId3"/>
          <a:stretch>
            <a:fillRect/>
          </a:stretch>
        </p:blipFill>
        <p:spPr>
          <a:xfrm>
            <a:off x="1423125" y="1815772"/>
            <a:ext cx="5158809" cy="3105150"/>
          </a:xfrm>
          <a:prstGeom prst="rect">
            <a:avLst/>
          </a:prstGeom>
        </p:spPr>
      </p:pic>
      <p:sp>
        <p:nvSpPr>
          <p:cNvPr id="7" name="مربع نص 6">
            <a:extLst>
              <a:ext uri="{FF2B5EF4-FFF2-40B4-BE49-F238E27FC236}">
                <a16:creationId xmlns:a16="http://schemas.microsoft.com/office/drawing/2014/main" id="{74DBBE0F-9056-9A3E-DF68-9F052BC75338}"/>
              </a:ext>
            </a:extLst>
          </p:cNvPr>
          <p:cNvSpPr txBox="1"/>
          <p:nvPr/>
        </p:nvSpPr>
        <p:spPr>
          <a:xfrm>
            <a:off x="6823997" y="1478298"/>
            <a:ext cx="3300228" cy="3970318"/>
          </a:xfrm>
          <a:prstGeom prst="rect">
            <a:avLst/>
          </a:prstGeom>
          <a:noFill/>
        </p:spPr>
        <p:txBody>
          <a:bodyPr wrap="square" rtlCol="1">
            <a:spAutoFit/>
          </a:bodyPr>
          <a:lstStyle/>
          <a:p>
            <a:pPr algn="r"/>
            <a:r>
              <a:rPr lang="ar-SA" b="1" dirty="0"/>
              <a:t>التكليف الثامن </a:t>
            </a:r>
          </a:p>
          <a:p>
            <a:pPr algn="r" rtl="1"/>
            <a:r>
              <a:rPr lang="ar-SA" dirty="0"/>
              <a:t>المطلوب : باستخدام برنامج </a:t>
            </a:r>
            <a:r>
              <a:rPr lang="en-US" dirty="0"/>
              <a:t>SPSS</a:t>
            </a:r>
            <a:r>
              <a:rPr lang="ar-SA" dirty="0"/>
              <a:t> </a:t>
            </a:r>
          </a:p>
          <a:p>
            <a:pPr algn="r" rtl="1"/>
            <a:r>
              <a:rPr lang="ar-SA" dirty="0"/>
              <a:t>أولا: إيجاد معامل الارتباط بين كل من درجة الطالب في الرياضيات والاحصاء أو بمعنى آخر اختبر الفرضية  التي تقول " بأنه لا يوجد ارتباط بين علامة الرياضيات وعلامة الإحصاء" </a:t>
            </a:r>
          </a:p>
          <a:p>
            <a:pPr algn="r"/>
            <a:r>
              <a:rPr lang="ar-SA" dirty="0"/>
              <a:t>ثانيا: إيجاد مصفوفة معاملات الارتباط  بين كل زوجين من المتغيرات التالية (رياضيات ، واحصاء، واقتصاد ، ومحاسبة) </a:t>
            </a:r>
          </a:p>
          <a:p>
            <a:pPr algn="r" rtl="1"/>
            <a:r>
              <a:rPr lang="ar-SA" dirty="0"/>
              <a:t>ثالثا: قم بعرض المتغيرين بيانيا ( الحالة الاجتماعية والجنس) باستخدام العرض البياني المناسب</a:t>
            </a:r>
            <a:r>
              <a:rPr lang="en-US" dirty="0"/>
              <a:t> </a:t>
            </a:r>
            <a:r>
              <a:rPr lang="ar-SA" dirty="0"/>
              <a:t> (يمكن الرجوع للمحاضرة السادسة). </a:t>
            </a:r>
            <a:endParaRPr lang="ar-EG" dirty="0"/>
          </a:p>
        </p:txBody>
      </p:sp>
    </p:spTree>
    <p:extLst>
      <p:ext uri="{BB962C8B-B14F-4D97-AF65-F5344CB8AC3E}">
        <p14:creationId xmlns:p14="http://schemas.microsoft.com/office/powerpoint/2010/main" val="1111074139"/>
      </p:ext>
    </p:extLst>
  </p:cSld>
  <p:clrMapOvr>
    <a:masterClrMapping/>
  </p:clrMapOvr>
  <mc:AlternateContent xmlns:mc="http://schemas.openxmlformats.org/markup-compatibility/2006" xmlns:p14="http://schemas.microsoft.com/office/powerpoint/2010/main">
    <mc:Choice Requires="p14">
      <p:transition spd="slow" p14:dur="2000" advTm="238519"/>
    </mc:Choice>
    <mc:Fallback xmlns="">
      <p:transition spd="slow" advTm="238519"/>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673"/>
    </mc:Choice>
    <mc:Fallback xmlns="">
      <p:transition spd="slow" advTm="20673"/>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ea25f9567e36108ede0f0801bedb611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793d9b42bd9af50412ee4611a05e2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200CA7EC-4C6E-4A6B-B32D-FE8C920EBE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C9A911-23AF-4D6B-960B-1A780C58D828}">
  <ds:schemaRefs>
    <ds:schemaRef ds:uri="http://schemas.microsoft.com/office/2006/metadata/properties"/>
    <ds:schemaRef ds:uri="http://www.w3.org/2000/xmlns/"/>
    <ds:schemaRef ds:uri="aca13214-df29-4e3c-a050-857c0bf7bd8e"/>
    <ds:schemaRef ds:uri="http://schemas.microsoft.com/office/infopath/2007/PartnerControls"/>
    <ds:schemaRef ds:uri="688354b5-287c-4cda-825e-1d7935aea40e"/>
    <ds:schemaRef ds:uri="http://www.w3.org/2001/XMLSchema-instance"/>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450</TotalTime>
  <Words>3558</Words>
  <Application>Microsoft Office PowerPoint</Application>
  <PresentationFormat>Widescreen</PresentationFormat>
  <Paragraphs>288</Paragraphs>
  <Slides>43</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Alexandria</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DELL</cp:lastModifiedBy>
  <cp:revision>83</cp:revision>
  <dcterms:created xsi:type="dcterms:W3CDTF">2023-04-29T09:08:00Z</dcterms:created>
  <dcterms:modified xsi:type="dcterms:W3CDTF">2024-11-14T05:33:29Z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