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 id="2147483676" r:id="rId5"/>
  </p:sldMasterIdLst>
  <p:notesMasterIdLst>
    <p:notesMasterId r:id="rId47"/>
  </p:notesMasterIdLst>
  <p:sldIdLst>
    <p:sldId id="257" r:id="rId6"/>
    <p:sldId id="258" r:id="rId7"/>
    <p:sldId id="259" r:id="rId8"/>
    <p:sldId id="262" r:id="rId9"/>
    <p:sldId id="263" r:id="rId10"/>
    <p:sldId id="264" r:id="rId11"/>
    <p:sldId id="342" r:id="rId12"/>
    <p:sldId id="343" r:id="rId13"/>
    <p:sldId id="344" r:id="rId14"/>
    <p:sldId id="398" r:id="rId15"/>
    <p:sldId id="397" r:id="rId16"/>
    <p:sldId id="394" r:id="rId17"/>
    <p:sldId id="395" r:id="rId18"/>
    <p:sldId id="396" r:id="rId19"/>
    <p:sldId id="345" r:id="rId20"/>
    <p:sldId id="346" r:id="rId21"/>
    <p:sldId id="347" r:id="rId22"/>
    <p:sldId id="348" r:id="rId23"/>
    <p:sldId id="349" r:id="rId24"/>
    <p:sldId id="373" r:id="rId25"/>
    <p:sldId id="374" r:id="rId26"/>
    <p:sldId id="350" r:id="rId27"/>
    <p:sldId id="351" r:id="rId28"/>
    <p:sldId id="352" r:id="rId29"/>
    <p:sldId id="399" r:id="rId30"/>
    <p:sldId id="353" r:id="rId31"/>
    <p:sldId id="354" r:id="rId32"/>
    <p:sldId id="355" r:id="rId33"/>
    <p:sldId id="356" r:id="rId34"/>
    <p:sldId id="386" r:id="rId35"/>
    <p:sldId id="391" r:id="rId36"/>
    <p:sldId id="357" r:id="rId37"/>
    <p:sldId id="265" r:id="rId38"/>
    <p:sldId id="361" r:id="rId39"/>
    <p:sldId id="362" r:id="rId40"/>
    <p:sldId id="266" r:id="rId41"/>
    <p:sldId id="400" r:id="rId42"/>
    <p:sldId id="372" r:id="rId43"/>
    <p:sldId id="276" r:id="rId44"/>
    <p:sldId id="277" r:id="rId45"/>
    <p:sldId id="278" r:id="rId46"/>
  </p:sldIdLst>
  <p:sldSz cx="12192000" cy="6858000"/>
  <p:notesSz cx="6858000" cy="9144000"/>
  <p:defaultText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007" autoAdjust="0"/>
    <p:restoredTop sz="94444" autoAdjust="0"/>
  </p:normalViewPr>
  <p:slideViewPr>
    <p:cSldViewPr snapToGrid="0">
      <p:cViewPr varScale="1">
        <p:scale>
          <a:sx n="70" d="100"/>
          <a:sy n="70" d="100"/>
        </p:scale>
        <p:origin x="72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A7D76B9-5D6F-4BCD-B6F7-DE39F2876811}" type="datetimeFigureOut">
              <a:rPr lang="ar-SY" smtClean="0"/>
              <a:t>01/02/1448</a:t>
            </a:fld>
            <a:endParaRPr lang="ar-SY"/>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SY"/>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EA2C0702-5C99-4EB5-9944-309CE74A3930}" type="slidenum">
              <a:rPr lang="ar-SY" smtClean="0"/>
              <a:t>‹#›</a:t>
            </a:fld>
            <a:endParaRPr lang="ar-SY"/>
          </a:p>
        </p:txBody>
      </p:sp>
    </p:spTree>
    <p:extLst>
      <p:ext uri="{BB962C8B-B14F-4D97-AF65-F5344CB8AC3E}">
        <p14:creationId xmlns:p14="http://schemas.microsoft.com/office/powerpoint/2010/main" val="398558624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34400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E88088B5-5D3D-41C5-9929-9FAB3A249D9E}" type="slidenum">
              <a:rPr lang="en-US" smtClean="0">
                <a:solidFill>
                  <a:prstClr val="black"/>
                </a:solidFill>
              </a:rPr>
              <a:pPr>
                <a:defRPr/>
              </a:pPr>
              <a:t>2</a:t>
            </a:fld>
            <a:endParaRPr lang="en-US">
              <a:solidFill>
                <a:prstClr val="black"/>
              </a:solidFill>
            </a:endParaRPr>
          </a:p>
        </p:txBody>
      </p:sp>
    </p:spTree>
    <p:extLst>
      <p:ext uri="{BB962C8B-B14F-4D97-AF65-F5344CB8AC3E}">
        <p14:creationId xmlns:p14="http://schemas.microsoft.com/office/powerpoint/2010/main" val="4063498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25861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943363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905093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12697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6949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1850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80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1885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8476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719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2571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4895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3401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08364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63911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425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7189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476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629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8311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53333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6360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285543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3259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21239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8793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29518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90804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19583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409578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183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72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506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7115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8424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0213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7/16/2026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23883719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7/16/2026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180375748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svg"/><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صورة 2"/>
          <p:cNvSpPr>
            <a:spLocks noGrp="1"/>
          </p:cNvSpPr>
          <p:nvPr>
            <p:ph type="pic" sz="quarter" idx="10"/>
          </p:nvPr>
        </p:nvSpPr>
        <p:spPr>
          <a:xfrm>
            <a:off x="0" y="-21598"/>
            <a:ext cx="12192000" cy="6858000"/>
          </a:xfrm>
        </p:spPr>
      </p:sp>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1463871" y="2930410"/>
            <a:ext cx="1800494" cy="646331"/>
          </a:xfrm>
          <a:prstGeom prst="rect">
            <a:avLst/>
          </a:prstGeom>
          <a:noFill/>
        </p:spPr>
        <p:txBody>
          <a:bodyPr wrap="none" rtlCol="0">
            <a:spAutoFit/>
          </a:bodyPr>
          <a:lstStyle/>
          <a:p>
            <a:pPr algn="ctr" rtl="0"/>
            <a:r>
              <a:rPr lang="ar-EG" sz="3600" b="1" dirty="0">
                <a:solidFill>
                  <a:prstClr val="black"/>
                </a:solidFill>
                <a:latin typeface="Times New Roman" panose="02020603050405020304" pitchFamily="18" charset="0"/>
                <a:cs typeface="Times New Roman" panose="02020603050405020304" pitchFamily="18" charset="0"/>
              </a:rPr>
              <a:t>              </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97309" y="1813048"/>
            <a:ext cx="5161492" cy="2616101"/>
          </a:xfrm>
          <a:prstGeom prst="rect">
            <a:avLst/>
          </a:prstGeom>
          <a:noFill/>
        </p:spPr>
        <p:txBody>
          <a:bodyPr wrap="square" rtlCol="0">
            <a:spAutoFit/>
          </a:bodyPr>
          <a:lstStyle/>
          <a:p>
            <a:pPr algn="ctr" rtl="0"/>
            <a:r>
              <a:rPr lang="ar-SY" sz="4400" b="1" dirty="0">
                <a:solidFill>
                  <a:srgbClr val="00B0F0"/>
                </a:solidFill>
                <a:latin typeface="Times New Roman" panose="02020603050405020304" pitchFamily="18" charset="0"/>
                <a:cs typeface="Times New Roman" panose="02020603050405020304" pitchFamily="18" charset="0"/>
              </a:rPr>
              <a:t>مقرر مهارات بحثية</a:t>
            </a:r>
          </a:p>
          <a:p>
            <a:pPr algn="ctr" rtl="0"/>
            <a:r>
              <a:rPr lang="ar-SY" sz="4000" b="1" dirty="0">
                <a:solidFill>
                  <a:srgbClr val="00B0F0"/>
                </a:solidFill>
                <a:latin typeface="Times New Roman" panose="02020603050405020304" pitchFamily="18" charset="0"/>
                <a:cs typeface="Times New Roman" panose="02020603050405020304" pitchFamily="18" charset="0"/>
              </a:rPr>
              <a:t> المحاضرة الرابعة</a:t>
            </a:r>
          </a:p>
          <a:p>
            <a:pPr algn="ctr" rtl="0"/>
            <a:r>
              <a:rPr lang="ar-SY" sz="4000" b="1" dirty="0">
                <a:solidFill>
                  <a:srgbClr val="00B0F0"/>
                </a:solidFill>
                <a:latin typeface="Times New Roman" panose="02020603050405020304" pitchFamily="18" charset="0"/>
                <a:cs typeface="Times New Roman" panose="02020603050405020304" pitchFamily="18" charset="0"/>
              </a:rPr>
              <a:t>التوثيق في الاطروحات القانونية</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708416" y="5069457"/>
            <a:ext cx="4133896" cy="954107"/>
          </a:xfrm>
          <a:prstGeom prst="rect">
            <a:avLst/>
          </a:prstGeom>
          <a:solidFill>
            <a:srgbClr val="00B0F0"/>
          </a:solidFill>
        </p:spPr>
        <p:txBody>
          <a:bodyPr wrap="square" rtlCol="0">
            <a:spAutoFit/>
          </a:bodyPr>
          <a:lstStyle/>
          <a:p>
            <a:pPr algn="ctr" rtl="0"/>
            <a:r>
              <a:rPr lang="ar-EG" sz="2800" b="1" dirty="0">
                <a:solidFill>
                  <a:prstClr val="black"/>
                </a:solidFill>
              </a:rPr>
              <a:t>اعداد</a:t>
            </a:r>
            <a:endParaRPr lang="ar-SY" sz="2800" b="1" dirty="0">
              <a:solidFill>
                <a:prstClr val="black"/>
              </a:solidFill>
            </a:endParaRPr>
          </a:p>
          <a:p>
            <a:pPr algn="ctr" rtl="0"/>
            <a:r>
              <a:rPr lang="ar-EG" sz="2800" b="1" dirty="0">
                <a:solidFill>
                  <a:prstClr val="black"/>
                </a:solidFill>
              </a:rPr>
              <a:t> </a:t>
            </a:r>
            <a:r>
              <a:rPr lang="ar-SY" sz="2800" b="1" dirty="0">
                <a:solidFill>
                  <a:prstClr val="black"/>
                </a:solidFill>
              </a:rPr>
              <a:t>الدكتور إبراهيم يوسف هرموش</a:t>
            </a:r>
            <a:endParaRPr lang="ar-EG" sz="2800" b="1" dirty="0">
              <a:solidFill>
                <a:prstClr val="black"/>
              </a:solidFill>
            </a:endParaRPr>
          </a:p>
        </p:txBody>
      </p:sp>
    </p:spTree>
    <p:extLst>
      <p:ext uri="{BB962C8B-B14F-4D97-AF65-F5344CB8AC3E}">
        <p14:creationId xmlns:p14="http://schemas.microsoft.com/office/powerpoint/2010/main" val="268049520"/>
      </p:ext>
    </p:extLst>
  </p:cSld>
  <p:clrMapOvr>
    <a:masterClrMapping/>
  </p:clrMapOvr>
  <mc:AlternateContent xmlns:mc="http://schemas.openxmlformats.org/markup-compatibility/2006" xmlns:p14="http://schemas.microsoft.com/office/powerpoint/2010/main">
    <mc:Choice Requires="p14">
      <p:transition spd="slow" p14:dur="2000" advTm="37764"/>
    </mc:Choice>
    <mc:Fallback xmlns="">
      <p:transition spd="slow" advTm="377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ID">
              <a:solidFill>
                <a:prstClr val="white"/>
              </a:solidFil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sz="2800" b="1" dirty="0">
              <a:solidFill>
                <a:prstClr val="black"/>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algn="l" rtl="0">
              <a:defRPr/>
            </a:pPr>
            <a:r>
              <a:rPr lang="en-US" sz="2400" b="1" dirty="0">
                <a:solidFill>
                  <a:prstClr val="white"/>
                </a:solidFill>
              </a:rPr>
              <a:t>https://midocean.edu.km</a:t>
            </a:r>
          </a:p>
        </p:txBody>
      </p:sp>
    </p:spTree>
    <p:extLst>
      <p:ext uri="{BB962C8B-B14F-4D97-AF65-F5344CB8AC3E}">
        <p14:creationId xmlns:p14="http://schemas.microsoft.com/office/powerpoint/2010/main" val="2938749284"/>
      </p:ext>
    </p:extLst>
  </p:cSld>
  <p:clrMapOvr>
    <a:masterClrMapping/>
  </p:clrMapOvr>
  <mc:AlternateContent xmlns:mc="http://schemas.openxmlformats.org/markup-compatibility/2006" xmlns:p14="http://schemas.microsoft.com/office/powerpoint/2010/main">
    <mc:Choice Requires="p14">
      <p:transition spd="slow" p14:dur="2000" advTm="2623"/>
    </mc:Choice>
    <mc:Fallback xmlns="">
      <p:transition spd="slow" advTm="26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p:cNvSpPr txBox="1"/>
          <p:nvPr/>
        </p:nvSpPr>
        <p:spPr>
          <a:xfrm>
            <a:off x="690153" y="6119633"/>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2210937" y="1167337"/>
            <a:ext cx="9457900" cy="463296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Y" sz="2800" b="1" dirty="0">
                <a:solidFill>
                  <a:prstClr val="black"/>
                </a:solidFill>
                <a:latin typeface="SimplifiedArabic"/>
              </a:rPr>
              <a:t>مقدمة</a:t>
            </a:r>
          </a:p>
          <a:p>
            <a:pPr algn="ctr"/>
            <a:endParaRPr lang="ar-SY" sz="2800" b="1" dirty="0">
              <a:solidFill>
                <a:prstClr val="black"/>
              </a:solidFill>
              <a:latin typeface="SimplifiedArabic"/>
            </a:endParaRPr>
          </a:p>
          <a:p>
            <a:pPr algn="just"/>
            <a:r>
              <a:rPr lang="ar-SY" sz="2800" dirty="0">
                <a:solidFill>
                  <a:prstClr val="black"/>
                </a:solidFill>
                <a:latin typeface="SimplifiedArabic"/>
              </a:rPr>
              <a:t>يعد التوثيق (أو التهميش) الركيزة الأساسية لضمان الأمانة العلمية والدقة المنهجية في الأطروحات القانونية. تكتسب عملية التوثيق في الحقل القانوني خصوصية فريدة؛ نظراً لأن الباحث لا يعتمد فقط على الكتب والرسائل العلمية، بل يتعامل بشكل رئيسي مع نصوص تشريعية، وأحكام قضائية، واتفاقيات دولية تتطلب دقة متناهية في الإسناد لمنع اختلاط الآراء الشخصية بالقواعد الملزمة.</a:t>
            </a:r>
          </a:p>
        </p:txBody>
      </p:sp>
    </p:spTree>
    <p:extLst>
      <p:ext uri="{BB962C8B-B14F-4D97-AF65-F5344CB8AC3E}">
        <p14:creationId xmlns:p14="http://schemas.microsoft.com/office/powerpoint/2010/main" val="3507756054"/>
      </p:ext>
    </p:extLst>
  </p:cSld>
  <p:clrMapOvr>
    <a:masterClrMapping/>
  </p:clrMapOvr>
  <mc:AlternateContent xmlns:mc="http://schemas.openxmlformats.org/markup-compatibility/2006" xmlns:p14="http://schemas.microsoft.com/office/powerpoint/2010/main">
    <mc:Choice Requires="p14">
      <p:transition spd="slow" p14:dur="2000" advTm="83735"/>
    </mc:Choice>
    <mc:Fallback xmlns="">
      <p:transition spd="slow" advTm="837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210374" y="1102610"/>
            <a:ext cx="11840599" cy="5349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ar-SY" sz="2400" b="1" dirty="0">
                <a:solidFill>
                  <a:prstClr val="black"/>
                </a:solidFill>
                <a:latin typeface="Times New Roman" panose="02020603050405020304" pitchFamily="18" charset="0"/>
              </a:rPr>
              <a:t>أهمية التوثيق العلمي:</a:t>
            </a:r>
          </a:p>
          <a:p>
            <a:pPr marL="342900" indent="-342900" algn="just">
              <a:lnSpc>
                <a:spcPct val="150000"/>
              </a:lnSpc>
              <a:buFont typeface="Arial" panose="020B0604020202020204" pitchFamily="34" charset="0"/>
              <a:buChar char="•"/>
            </a:pPr>
            <a:r>
              <a:rPr lang="ar-SY" sz="2400" dirty="0">
                <a:solidFill>
                  <a:prstClr val="black"/>
                </a:solidFill>
                <a:latin typeface="Times New Roman" panose="02020603050405020304" pitchFamily="18" charset="0"/>
              </a:rPr>
              <a:t>حماية الأمانة العلمية: تمنع الانتحال العلمي وتفرز جهد الباحث عن غيره.</a:t>
            </a:r>
          </a:p>
          <a:p>
            <a:pPr marL="342900" indent="-342900" algn="just">
              <a:lnSpc>
                <a:spcPct val="150000"/>
              </a:lnSpc>
              <a:buFont typeface="Arial" panose="020B0604020202020204" pitchFamily="34" charset="0"/>
              <a:buChar char="•"/>
            </a:pPr>
            <a:r>
              <a:rPr lang="ar-SY" sz="2400" dirty="0">
                <a:solidFill>
                  <a:prstClr val="black"/>
                </a:solidFill>
                <a:latin typeface="Times New Roman" panose="02020603050405020304" pitchFamily="18" charset="0"/>
              </a:rPr>
              <a:t>تسهيل الرقابة الأكاديمية: تمكين المشرفين والمناقشين من العودة للمصدر الأصلي للتأكد من صحة التفسير القانوني.</a:t>
            </a:r>
          </a:p>
          <a:p>
            <a:pPr marL="342900" indent="-342900" algn="just">
              <a:lnSpc>
                <a:spcPct val="150000"/>
              </a:lnSpc>
              <a:buFont typeface="Arial" panose="020B0604020202020204" pitchFamily="34" charset="0"/>
              <a:buChar char="•"/>
            </a:pPr>
            <a:r>
              <a:rPr lang="ar-SY" sz="2400" dirty="0">
                <a:solidFill>
                  <a:prstClr val="black"/>
                </a:solidFill>
                <a:latin typeface="Times New Roman" panose="02020603050405020304" pitchFamily="18" charset="0"/>
              </a:rPr>
              <a:t>تأصيل القواعد القانونية: ربط النص التشريعي ببيئته وزمن صدوره (كالجريدة الرسمية وتاريخ النشر).</a:t>
            </a:r>
          </a:p>
          <a:p>
            <a:pPr marL="342900" indent="-342900" algn="just">
              <a:lnSpc>
                <a:spcPct val="150000"/>
              </a:lnSpc>
              <a:buFont typeface="Arial" panose="020B0604020202020204" pitchFamily="34" charset="0"/>
              <a:buChar char="•"/>
            </a:pPr>
            <a:r>
              <a:rPr lang="ar-SY" sz="2400" dirty="0">
                <a:solidFill>
                  <a:prstClr val="black"/>
                </a:solidFill>
                <a:latin typeface="Times New Roman" panose="02020603050405020304" pitchFamily="18" charset="0"/>
              </a:rPr>
              <a:t>إثراء القيمة التطبيقية: توثيق الاجتهادات القضائية يمنح الأطروحة أبعاداً عملية تخدم القضاة والمحامين.</a:t>
            </a:r>
          </a:p>
          <a:p>
            <a:pPr algn="just">
              <a:lnSpc>
                <a:spcPct val="150000"/>
              </a:lnSpc>
            </a:pPr>
            <a:r>
              <a:rPr lang="ar-SY" sz="2400" dirty="0">
                <a:solidFill>
                  <a:prstClr val="black"/>
                </a:solidFill>
                <a:latin typeface="Times New Roman" panose="02020603050405020304" pitchFamily="18" charset="0"/>
              </a:rPr>
              <a:t>باختصار، يبرز التوثيق العلمي كعنصر جوهري لا غنى عنه لضمان مصداقية الأطروحات القانونية ودقتها المنهجية. وهو لا يقف عند حدود الإجراء الشكلي الروتيني، بل يتحول لأداة موضوعية تمنح النص البحثي حجيته وقيمته القانونية.</a:t>
            </a:r>
          </a:p>
        </p:txBody>
      </p:sp>
    </p:spTree>
    <p:extLst>
      <p:ext uri="{BB962C8B-B14F-4D97-AF65-F5344CB8AC3E}">
        <p14:creationId xmlns:p14="http://schemas.microsoft.com/office/powerpoint/2010/main" val="738535676"/>
      </p:ext>
    </p:extLst>
  </p:cSld>
  <p:clrMapOvr>
    <a:masterClrMapping/>
  </p:clrMapOvr>
  <mc:AlternateContent xmlns:mc="http://schemas.openxmlformats.org/markup-compatibility/2006" xmlns:p14="http://schemas.microsoft.com/office/powerpoint/2010/main">
    <mc:Choice Requires="p14">
      <p:transition spd="slow" p14:dur="2000" advTm="47547"/>
    </mc:Choice>
    <mc:Fallback xmlns="">
      <p:transition spd="slow" advTm="4754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1" y="1151077"/>
            <a:ext cx="11164377" cy="4628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ar-EG" sz="2400" dirty="0">
                <a:solidFill>
                  <a:prstClr val="black"/>
                </a:solidFill>
                <a:latin typeface="Times New Roman" panose="02020603050405020304" pitchFamily="18" charset="0"/>
              </a:rPr>
              <a:t>وتأس</a:t>
            </a:r>
            <a:r>
              <a:rPr lang="ar-SY" sz="2400" dirty="0">
                <a:solidFill>
                  <a:prstClr val="black"/>
                </a:solidFill>
                <a:latin typeface="Times New Roman" panose="02020603050405020304" pitchFamily="18" charset="0"/>
              </a:rPr>
              <a:t>ي</a:t>
            </a:r>
            <a:r>
              <a:rPr lang="ar-EG" sz="2400" dirty="0" err="1">
                <a:solidFill>
                  <a:prstClr val="black"/>
                </a:solidFill>
                <a:latin typeface="Times New Roman" panose="02020603050405020304" pitchFamily="18" charset="0"/>
              </a:rPr>
              <a:t>ساً</a:t>
            </a:r>
            <a:r>
              <a:rPr lang="ar-EG" sz="2400" dirty="0">
                <a:solidFill>
                  <a:prstClr val="black"/>
                </a:solidFill>
                <a:latin typeface="Times New Roman" panose="02020603050405020304" pitchFamily="18" charset="0"/>
              </a:rPr>
              <a:t> على ذلك، تهدف هذه ال</a:t>
            </a:r>
            <a:r>
              <a:rPr lang="ar-SY" sz="2400" dirty="0">
                <a:solidFill>
                  <a:prstClr val="black"/>
                </a:solidFill>
                <a:latin typeface="Times New Roman" panose="02020603050405020304" pitchFamily="18" charset="0"/>
              </a:rPr>
              <a:t>محاضرة</a:t>
            </a:r>
            <a:r>
              <a:rPr lang="ar-EG" sz="2400" dirty="0">
                <a:solidFill>
                  <a:prstClr val="black"/>
                </a:solidFill>
                <a:latin typeface="Times New Roman" panose="02020603050405020304" pitchFamily="18" charset="0"/>
              </a:rPr>
              <a:t> إلى تسليط الضوء على المنهج المعتمد</a:t>
            </a:r>
            <a:r>
              <a:rPr lang="ar-SY" sz="2400" dirty="0">
                <a:solidFill>
                  <a:prstClr val="black"/>
                </a:solidFill>
                <a:latin typeface="Times New Roman" panose="02020603050405020304" pitchFamily="18" charset="0"/>
              </a:rPr>
              <a:t> في قسم القانون في الجامعة</a:t>
            </a:r>
            <a:r>
              <a:rPr lang="ar-EG" sz="2400" dirty="0">
                <a:solidFill>
                  <a:prstClr val="black"/>
                </a:solidFill>
                <a:latin typeface="Times New Roman" panose="02020603050405020304" pitchFamily="18" charset="0"/>
              </a:rPr>
              <a:t> </a:t>
            </a:r>
            <a:r>
              <a:rPr lang="ar-SY" sz="2400" dirty="0">
                <a:solidFill>
                  <a:prstClr val="black"/>
                </a:solidFill>
                <a:latin typeface="Times New Roman" panose="02020603050405020304" pitchFamily="18" charset="0"/>
              </a:rPr>
              <a:t>لتوثيق</a:t>
            </a:r>
            <a:r>
              <a:rPr lang="ar-EG" sz="2400" dirty="0">
                <a:solidFill>
                  <a:prstClr val="black"/>
                </a:solidFill>
                <a:latin typeface="Times New Roman" panose="02020603050405020304" pitchFamily="18" charset="0"/>
              </a:rPr>
              <a:t> المراجع القانونية، مع تبيان كيفية التعامل مع النصوص التشريعية والأحكام القضائية في الهوامش وقوائم المراجع، للوصول إلى صياغة نموذجية تضمن الرصانة الأكاديمية للأطروحة وتتجنب الوقوع في مزالق الانتحال العلمي.</a:t>
            </a:r>
          </a:p>
        </p:txBody>
      </p:sp>
    </p:spTree>
    <p:extLst>
      <p:ext uri="{BB962C8B-B14F-4D97-AF65-F5344CB8AC3E}">
        <p14:creationId xmlns:p14="http://schemas.microsoft.com/office/powerpoint/2010/main" val="3873933363"/>
      </p:ext>
    </p:extLst>
  </p:cSld>
  <p:clrMapOvr>
    <a:masterClrMapping/>
  </p:clrMapOvr>
  <mc:AlternateContent xmlns:mc="http://schemas.openxmlformats.org/markup-compatibility/2006" xmlns:p14="http://schemas.microsoft.com/office/powerpoint/2010/main">
    <mc:Choice Requires="p14">
      <p:transition spd="slow" p14:dur="2000" advTm="96293"/>
    </mc:Choice>
    <mc:Fallback xmlns="">
      <p:transition spd="slow" advTm="962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47709"/>
            <a:ext cx="10399594" cy="2677656"/>
          </a:xfrm>
          <a:prstGeom prst="rect">
            <a:avLst/>
          </a:prstGeom>
          <a:noFill/>
        </p:spPr>
        <p:txBody>
          <a:bodyPr wrap="square" rtlCol="1">
            <a:spAutoFit/>
          </a:bodyPr>
          <a:lstStyle/>
          <a:p>
            <a:pPr algn="just"/>
            <a:r>
              <a:rPr lang="ar-SY" sz="2400" b="1" dirty="0">
                <a:solidFill>
                  <a:prstClr val="black"/>
                </a:solidFill>
              </a:rPr>
              <a:t>أسلوب التوثيق المعتمد :</a:t>
            </a:r>
          </a:p>
          <a:p>
            <a:pPr algn="just"/>
            <a:r>
              <a:rPr lang="ar-SY" sz="2400" dirty="0">
                <a:solidFill>
                  <a:prstClr val="black"/>
                </a:solidFill>
              </a:rPr>
              <a:t>تعتمد الأطروحات القانونية باللغة العربية بشكل أساسي على "النظام اللاتيني التقليدي" </a:t>
            </a:r>
            <a:r>
              <a:rPr lang="ar-SY" sz="2400" b="1" dirty="0">
                <a:solidFill>
                  <a:prstClr val="black"/>
                </a:solidFill>
              </a:rPr>
              <a:t>(التوثيق في الهامش الأسفل/الحواشي السفلية)</a:t>
            </a:r>
            <a:r>
              <a:rPr lang="ar-SY" sz="2400" dirty="0">
                <a:solidFill>
                  <a:prstClr val="black"/>
                </a:solidFill>
              </a:rPr>
              <a:t>، وهو النظام التاريخي والأكثر قبولاً في كليات الحقوق العربية (مثل مصر، الجزائر، المغرب، الشام).</a:t>
            </a:r>
          </a:p>
          <a:p>
            <a:pPr algn="just"/>
            <a:r>
              <a:rPr lang="ar-SY" sz="2400" dirty="0">
                <a:solidFill>
                  <a:prstClr val="black"/>
                </a:solidFill>
              </a:rPr>
              <a:t>وهو أفضل أسلوب للتوثيق في الأطروحات القانونية، لأنه يسمح للقارئ بالتحقق من النص القانوني دون الانقطاع عن القراءة.</a:t>
            </a:r>
          </a:p>
          <a:p>
            <a:pPr algn="just"/>
            <a:r>
              <a:rPr lang="ar-SY" sz="2400" dirty="0">
                <a:solidFill>
                  <a:prstClr val="black"/>
                </a:solidFill>
              </a:rPr>
              <a:t>ويعتمد هذا التوثيق القواعد التالية:</a:t>
            </a:r>
          </a:p>
        </p:txBody>
      </p:sp>
    </p:spTree>
    <p:extLst>
      <p:ext uri="{BB962C8B-B14F-4D97-AF65-F5344CB8AC3E}">
        <p14:creationId xmlns:p14="http://schemas.microsoft.com/office/powerpoint/2010/main" val="709531670"/>
      </p:ext>
    </p:extLst>
  </p:cSld>
  <p:clrMapOvr>
    <a:masterClrMapping/>
  </p:clrMapOvr>
  <mc:AlternateContent xmlns:mc="http://schemas.openxmlformats.org/markup-compatibility/2006" xmlns:p14="http://schemas.microsoft.com/office/powerpoint/2010/main">
    <mc:Choice Requires="p14">
      <p:transition spd="slow" p14:dur="2000" advTm="164728"/>
    </mc:Choice>
    <mc:Fallback xmlns="">
      <p:transition spd="slow" advTm="1647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233683"/>
            <a:ext cx="10399594" cy="4154984"/>
          </a:xfrm>
          <a:prstGeom prst="rect">
            <a:avLst/>
          </a:prstGeom>
          <a:noFill/>
        </p:spPr>
        <p:txBody>
          <a:bodyPr wrap="square" rtlCol="1">
            <a:spAutoFit/>
          </a:bodyPr>
          <a:lstStyle/>
          <a:p>
            <a:pPr algn="just"/>
            <a:r>
              <a:rPr lang="ar-SY" sz="2400" b="1" dirty="0">
                <a:solidFill>
                  <a:prstClr val="black"/>
                </a:solidFill>
              </a:rPr>
              <a:t>أولًا: التوثيق باللغة العربية:</a:t>
            </a:r>
          </a:p>
          <a:p>
            <a:r>
              <a:rPr lang="ar-SY" sz="2400" b="1" dirty="0">
                <a:latin typeface="Arial" panose="020B0604020202020204" pitchFamily="34" charset="0"/>
              </a:rPr>
              <a:t>1. توثيق الكتب (المؤلفات الفقهية)</a:t>
            </a:r>
          </a:p>
          <a:p>
            <a:pPr>
              <a:buFont typeface="Arial" panose="020B0604020202020204" pitchFamily="34" charset="0"/>
              <a:buChar char="•"/>
            </a:pPr>
            <a:r>
              <a:rPr lang="ar-SY" sz="2400" b="1" dirty="0">
                <a:latin typeface="Arial" panose="020B0604020202020204" pitchFamily="34" charset="0"/>
              </a:rPr>
              <a:t>الصيغة الفنية:</a:t>
            </a:r>
            <a:r>
              <a:rPr lang="ar-SY" sz="2400" dirty="0">
                <a:latin typeface="Arial" panose="020B0604020202020204" pitchFamily="34" charset="0"/>
              </a:rPr>
              <a:t> بالترتيب:    اسم المؤلف، عنوان الكتاب، رقم الطبعة (إن وجدت)، دار النشر، بلد النشر، سنة النشر، الصفحة.</a:t>
            </a:r>
          </a:p>
          <a:p>
            <a:pPr algn="just">
              <a:buFont typeface="Arial" panose="020B0604020202020204" pitchFamily="34" charset="0"/>
              <a:buChar char="•"/>
            </a:pPr>
            <a:r>
              <a:rPr lang="ar-SY" sz="2400" b="1" dirty="0">
                <a:solidFill>
                  <a:prstClr val="black"/>
                </a:solidFill>
              </a:rPr>
              <a:t>مثال : </a:t>
            </a:r>
            <a:r>
              <a:rPr lang="ar-SY" sz="2400" dirty="0">
                <a:solidFill>
                  <a:prstClr val="black"/>
                </a:solidFill>
              </a:rPr>
              <a:t>د . إبراهيم يوسف هرموش، النظام القانوني لخصخصة الشركات العامة، الطبعة الأولى، منشورات الحلبي الحقوقية، بيروت، لبنان، 2025، ص 50.</a:t>
            </a:r>
          </a:p>
          <a:p>
            <a:pPr algn="just">
              <a:buFont typeface="Arial" panose="020B0604020202020204" pitchFamily="34" charset="0"/>
              <a:buChar char="•"/>
            </a:pPr>
            <a:endParaRPr lang="ar-SY" sz="2400" dirty="0">
              <a:solidFill>
                <a:prstClr val="black"/>
              </a:solidFill>
            </a:endParaRPr>
          </a:p>
          <a:p>
            <a:pPr algn="just"/>
            <a:r>
              <a:rPr lang="ar-SY" sz="2400" b="1" dirty="0"/>
              <a:t>2- توثيق الأطروحات والرسائل الجامعية (ماجستير / دكتوراه)</a:t>
            </a:r>
          </a:p>
          <a:p>
            <a:pPr algn="just"/>
            <a:r>
              <a:rPr lang="ar-SY" sz="2400" dirty="0">
                <a:solidFill>
                  <a:prstClr val="black"/>
                </a:solidFill>
              </a:rPr>
              <a:t>اسم الباحث، عنوان الأطروحة، نوع الرسالة والتخصص، الكلية، الجامعة، السنة، رقم الصفحة</a:t>
            </a:r>
            <a:r>
              <a:rPr lang="ar-SY" sz="2400" b="1" dirty="0">
                <a:solidFill>
                  <a:prstClr val="black"/>
                </a:solidFill>
              </a:rPr>
              <a:t>.</a:t>
            </a:r>
          </a:p>
          <a:p>
            <a:pPr algn="just"/>
            <a:r>
              <a:rPr lang="ar-SY" sz="2400" b="1" dirty="0">
                <a:solidFill>
                  <a:prstClr val="black"/>
                </a:solidFill>
              </a:rPr>
              <a:t>مثال تطبيقي</a:t>
            </a:r>
            <a:r>
              <a:rPr lang="ar-SY" sz="2400" dirty="0">
                <a:solidFill>
                  <a:prstClr val="black"/>
                </a:solidFill>
              </a:rPr>
              <a:t>:  أحمد فتحي سرور، النظرية العامة للشرعية الجنائية، أطروحة دكتوراه في القانون الجنائي، كلية الحقوق، جامعة القاهرة، 1970، ص 88.</a:t>
            </a:r>
          </a:p>
        </p:txBody>
      </p:sp>
    </p:spTree>
    <p:extLst>
      <p:ext uri="{BB962C8B-B14F-4D97-AF65-F5344CB8AC3E}">
        <p14:creationId xmlns:p14="http://schemas.microsoft.com/office/powerpoint/2010/main" val="929970552"/>
      </p:ext>
    </p:extLst>
  </p:cSld>
  <p:clrMapOvr>
    <a:masterClrMapping/>
  </p:clrMapOvr>
  <mc:AlternateContent xmlns:mc="http://schemas.openxmlformats.org/markup-compatibility/2006" xmlns:p14="http://schemas.microsoft.com/office/powerpoint/2010/main">
    <mc:Choice Requires="p14">
      <p:transition spd="slow" p14:dur="2000" advTm="137302"/>
    </mc:Choice>
    <mc:Fallback xmlns="">
      <p:transition spd="slow" advTm="1373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577014" cy="3785652"/>
          </a:xfrm>
          <a:prstGeom prst="rect">
            <a:avLst/>
          </a:prstGeom>
          <a:noFill/>
        </p:spPr>
        <p:txBody>
          <a:bodyPr wrap="square" rtlCol="1">
            <a:spAutoFit/>
          </a:bodyPr>
          <a:lstStyle/>
          <a:p>
            <a:pPr algn="just"/>
            <a:r>
              <a:rPr lang="ar-SY" sz="2400" b="1" dirty="0">
                <a:solidFill>
                  <a:prstClr val="black"/>
                </a:solidFill>
              </a:rPr>
              <a:t>3. توثيق المقالات في المجلات القانونية المحكمة:</a:t>
            </a:r>
          </a:p>
          <a:p>
            <a:pPr algn="just"/>
            <a:r>
              <a:rPr lang="ar-SY" sz="2400" b="1" dirty="0">
                <a:solidFill>
                  <a:prstClr val="black"/>
                </a:solidFill>
              </a:rPr>
              <a:t>الصيغة الفنية: </a:t>
            </a:r>
            <a:r>
              <a:rPr lang="ar-SY" sz="2400" dirty="0">
                <a:solidFill>
                  <a:prstClr val="black"/>
                </a:solidFill>
              </a:rPr>
              <a:t>اسم الكاتب، عنوان المقال ، اسم المجلة القانونية، الجهة المصدرة، المجلد/العدد، سنة النشر، رقم الصفحة</a:t>
            </a:r>
            <a:r>
              <a:rPr lang="ar-SA" sz="2400" dirty="0">
                <a:solidFill>
                  <a:prstClr val="black"/>
                </a:solidFill>
              </a:rPr>
              <a:t>، رقم </a:t>
            </a:r>
            <a:r>
              <a:rPr lang="en-US" sz="2400" dirty="0">
                <a:solidFill>
                  <a:prstClr val="black"/>
                </a:solidFill>
              </a:rPr>
              <a:t> </a:t>
            </a:r>
            <a:r>
              <a:rPr lang="en-US" sz="2400" dirty="0">
                <a:solidFill>
                  <a:prstClr val="black"/>
                </a:solidFill>
                <a:cs typeface="+mj-cs"/>
              </a:rPr>
              <a:t>DOI</a:t>
            </a:r>
            <a:r>
              <a:rPr lang="en-US" sz="2400" dirty="0">
                <a:solidFill>
                  <a:prstClr val="black"/>
                </a:solidFill>
              </a:rPr>
              <a:t>) </a:t>
            </a:r>
            <a:r>
              <a:rPr lang="ar-SA" sz="2400" dirty="0">
                <a:solidFill>
                  <a:prstClr val="black"/>
                </a:solidFill>
              </a:rPr>
              <a:t>المعرف الرقمي) إن وجد ، ثم عنوان الموقع الالكتروني وتاريخ الاسترجاع.</a:t>
            </a:r>
          </a:p>
          <a:p>
            <a:pPr algn="just"/>
            <a:endParaRPr lang="ar-SA" sz="2400" dirty="0">
              <a:solidFill>
                <a:prstClr val="black"/>
              </a:solidFill>
            </a:endParaRPr>
          </a:p>
          <a:p>
            <a:pPr algn="just"/>
            <a:r>
              <a:rPr lang="ar-SY" sz="2400" dirty="0">
                <a:solidFill>
                  <a:prstClr val="black"/>
                </a:solidFill>
              </a:rPr>
              <a:t>•	مثال: د. محمد الأمين بشرى، المسؤولية المدنية عن أضرار أنظمة الذكاء الاصطناعي، مجلة كلية القانون الكويتية العالمية، المجلد 11، ع 4، 2023، ص 168. </a:t>
            </a:r>
            <a:r>
              <a:rPr lang="en-US" sz="2400" dirty="0">
                <a:solidFill>
                  <a:prstClr val="black"/>
                </a:solidFill>
              </a:rPr>
              <a:t>DOI: 10.37312/0324-011-004-005 	www.kilaw.edu.kw,   </a:t>
            </a:r>
            <a:r>
              <a:rPr lang="ar-SY" sz="2400" dirty="0">
                <a:solidFill>
                  <a:prstClr val="black"/>
                </a:solidFill>
              </a:rPr>
              <a:t>  تم الاسترجاع بتاريخ 15/3/2026</a:t>
            </a:r>
          </a:p>
          <a:p>
            <a:pPr algn="just"/>
            <a:endParaRPr lang="ar-SY" sz="2400" dirty="0">
              <a:solidFill>
                <a:prstClr val="black"/>
              </a:solidFill>
            </a:endParaRPr>
          </a:p>
          <a:p>
            <a:pPr algn="just"/>
            <a:r>
              <a:rPr lang="ar-SY" sz="2400" dirty="0">
                <a:solidFill>
                  <a:prstClr val="black"/>
                </a:solidFill>
              </a:rPr>
              <a:t>جابر جاد نصار، الرقابة على دستورية القوانين في مصر، مجلة الحقوق للبحوث القانونية والاقتصادية، كلية الحقوق بجامعة الإسكندرية، العدد 2، 2018، ص 45.</a:t>
            </a:r>
          </a:p>
        </p:txBody>
      </p:sp>
    </p:spTree>
    <p:extLst>
      <p:ext uri="{BB962C8B-B14F-4D97-AF65-F5344CB8AC3E}">
        <p14:creationId xmlns:p14="http://schemas.microsoft.com/office/powerpoint/2010/main" val="1484002753"/>
      </p:ext>
    </p:extLst>
  </p:cSld>
  <p:clrMapOvr>
    <a:masterClrMapping/>
  </p:clrMapOvr>
  <mc:AlternateContent xmlns:mc="http://schemas.openxmlformats.org/markup-compatibility/2006" xmlns:p14="http://schemas.microsoft.com/office/powerpoint/2010/main">
    <mc:Choice Requires="p14">
      <p:transition spd="slow" p14:dur="2000" advTm="92047"/>
    </mc:Choice>
    <mc:Fallback xmlns="">
      <p:transition spd="slow" advTm="920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154984"/>
          </a:xfrm>
          <a:prstGeom prst="rect">
            <a:avLst/>
          </a:prstGeom>
          <a:noFill/>
        </p:spPr>
        <p:txBody>
          <a:bodyPr wrap="square" rtlCol="1">
            <a:spAutoFit/>
          </a:bodyPr>
          <a:lstStyle/>
          <a:p>
            <a:pPr algn="just"/>
            <a:r>
              <a:rPr lang="ar-SY" sz="2400" b="1" dirty="0">
                <a:solidFill>
                  <a:prstClr val="black"/>
                </a:solidFill>
              </a:rPr>
              <a:t>4. توثيق الأحكام القضائية (هام جداً في القانون)</a:t>
            </a:r>
          </a:p>
          <a:p>
            <a:pPr algn="just"/>
            <a:r>
              <a:rPr lang="ar-SY" sz="2400" b="1" dirty="0">
                <a:solidFill>
                  <a:prstClr val="black"/>
                </a:solidFill>
              </a:rPr>
              <a:t>لتوثيق الأحكام القضائية "المنشورة</a:t>
            </a:r>
            <a:r>
              <a:rPr lang="ar-SY" sz="2400" dirty="0">
                <a:solidFill>
                  <a:prstClr val="black"/>
                </a:solidFill>
              </a:rPr>
              <a:t>" (لأول مرة) نتبع الترتيب التالي:</a:t>
            </a:r>
          </a:p>
          <a:p>
            <a:pPr algn="just"/>
            <a:r>
              <a:rPr lang="ar-SY" sz="2400" b="1" dirty="0">
                <a:solidFill>
                  <a:prstClr val="black"/>
                </a:solidFill>
              </a:rPr>
              <a:t>الصيغة الفنية: </a:t>
            </a:r>
            <a:r>
              <a:rPr lang="ar-SY" sz="2400" dirty="0">
                <a:solidFill>
                  <a:prstClr val="black"/>
                </a:solidFill>
              </a:rPr>
              <a:t>اسم المحكمة، الدائرة القضائية، رقم الطعن أو الدعوى، تاريخ جلسة صدور الحكم، اسم المجموعة القضائية المنشور فيها، السنة أو العدد، رقم المبدأ/القاعدة (إن وجد)، رقم الصفحة.</a:t>
            </a:r>
          </a:p>
          <a:p>
            <a:pPr algn="just"/>
            <a:r>
              <a:rPr lang="ar-SY" sz="2400" b="1" dirty="0">
                <a:solidFill>
                  <a:prstClr val="black"/>
                </a:solidFill>
              </a:rPr>
              <a:t>مثال تطبيقي: </a:t>
            </a:r>
            <a:r>
              <a:rPr lang="ar-SY" sz="2400" dirty="0">
                <a:solidFill>
                  <a:prstClr val="black"/>
                </a:solidFill>
              </a:rPr>
              <a:t>محكمة النقض المصرية، الدائرة المدنية، الطعن رقم 452 لسنة 85 قضائية، جلسة 12 مارس 2016، مجموعة أحكام محكمة النقض، السنة 67، ص 304</a:t>
            </a:r>
            <a:r>
              <a:rPr lang="ar-SY" sz="2400" b="1" dirty="0">
                <a:solidFill>
                  <a:prstClr val="black"/>
                </a:solidFill>
              </a:rPr>
              <a:t>5. </a:t>
            </a:r>
          </a:p>
          <a:p>
            <a:pPr algn="just"/>
            <a:r>
              <a:rPr lang="ar-SY" sz="2400" b="1" dirty="0">
                <a:solidFill>
                  <a:prstClr val="black"/>
                </a:solidFill>
              </a:rPr>
              <a:t>الأحكام القضائية "غير المنشورة" </a:t>
            </a:r>
            <a:r>
              <a:rPr lang="ar-SY" sz="2400" dirty="0">
                <a:solidFill>
                  <a:prstClr val="black"/>
                </a:solidFill>
              </a:rPr>
              <a:t>(لأول مرة): إذا عثر الباحث على حكم قضائي هام لم ينشر بعد في المجموعات الرسمية، يوثقه لإثبات أصالته من خلال الإشارة إلى أنه "غير منشور"، كالتالي:</a:t>
            </a:r>
          </a:p>
          <a:p>
            <a:pPr algn="just"/>
            <a:r>
              <a:rPr lang="ar-SY" sz="2400" b="1" dirty="0">
                <a:solidFill>
                  <a:prstClr val="black"/>
                </a:solidFill>
              </a:rPr>
              <a:t>الصيغة الفنية: </a:t>
            </a:r>
            <a:r>
              <a:rPr lang="ar-SY" sz="2400" dirty="0">
                <a:solidFill>
                  <a:prstClr val="black"/>
                </a:solidFill>
              </a:rPr>
              <a:t>اسم المحكمة، الدائرة، رقم الطعن/الدعوى، تاريخ الجلسة، عبارة (حكم غير منشور).</a:t>
            </a:r>
          </a:p>
          <a:p>
            <a:pPr algn="just"/>
            <a:r>
              <a:rPr lang="ar-SY" sz="2400" dirty="0">
                <a:solidFill>
                  <a:prstClr val="black"/>
                </a:solidFill>
              </a:rPr>
              <a:t>مثال تطبيقي: المحكمة الاتحادية العليا بالإمارات، الدائرة التجارية، الطعن رقم 89 لسنة 2023، جلسة 14 نوفمبر 2023 (حكم غير منشور).</a:t>
            </a:r>
          </a:p>
        </p:txBody>
      </p:sp>
    </p:spTree>
    <p:extLst>
      <p:ext uri="{BB962C8B-B14F-4D97-AF65-F5344CB8AC3E}">
        <p14:creationId xmlns:p14="http://schemas.microsoft.com/office/powerpoint/2010/main" val="2267446338"/>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2677656"/>
          </a:xfrm>
          <a:prstGeom prst="rect">
            <a:avLst/>
          </a:prstGeom>
          <a:noFill/>
        </p:spPr>
        <p:txBody>
          <a:bodyPr wrap="square" rtlCol="1">
            <a:spAutoFit/>
          </a:bodyPr>
          <a:lstStyle/>
          <a:p>
            <a:pPr algn="just"/>
            <a:r>
              <a:rPr lang="ar-SY" sz="2400" b="1" dirty="0">
                <a:solidFill>
                  <a:prstClr val="black"/>
                </a:solidFill>
              </a:rPr>
              <a:t>توثيق الأحكام القضائية عند التكرار:</a:t>
            </a:r>
          </a:p>
          <a:p>
            <a:pPr algn="just"/>
            <a:r>
              <a:rPr lang="ar-SY" sz="2400" dirty="0">
                <a:solidFill>
                  <a:prstClr val="black"/>
                </a:solidFill>
              </a:rPr>
              <a:t>عند التكرار المباشر (دون فاصل):نكتب: "الحكم نفسه"، أو "القرار نفسه" مع تحديد الصفحة إن اختلفت.</a:t>
            </a:r>
          </a:p>
          <a:p>
            <a:pPr algn="just"/>
            <a:r>
              <a:rPr lang="ar-SY" sz="2400" b="1" dirty="0">
                <a:solidFill>
                  <a:prstClr val="black"/>
                </a:solidFill>
              </a:rPr>
              <a:t>مثال:</a:t>
            </a:r>
          </a:p>
          <a:p>
            <a:pPr algn="just"/>
            <a:r>
              <a:rPr lang="ar-SY" sz="2400" b="1" dirty="0">
                <a:solidFill>
                  <a:prstClr val="black"/>
                </a:solidFill>
              </a:rPr>
              <a:t>. الحكم نفسه، ص 305.</a:t>
            </a:r>
          </a:p>
          <a:p>
            <a:pPr algn="just"/>
            <a:r>
              <a:rPr lang="ar-SY" sz="2400" b="1" dirty="0">
                <a:solidFill>
                  <a:prstClr val="black"/>
                </a:solidFill>
              </a:rPr>
              <a:t>أما عند التكرار غير المباشر (مع وجود فاصل):</a:t>
            </a:r>
            <a:r>
              <a:rPr lang="ar-SY" sz="2400" dirty="0">
                <a:solidFill>
                  <a:prstClr val="black"/>
                </a:solidFill>
              </a:rPr>
              <a:t>فلا تستخدم عبارة "مرجع سابق" مع الأحكام القضائية. بدلاً من ذلك، يعاد ذكر اسم المحكمة ورقم الطعن وتاريخ الجلسة باختصار.</a:t>
            </a:r>
          </a:p>
          <a:p>
            <a:pPr algn="just"/>
            <a:r>
              <a:rPr lang="ar-SY" sz="2400" dirty="0">
                <a:solidFill>
                  <a:prstClr val="black"/>
                </a:solidFill>
              </a:rPr>
              <a:t>مثال: 3- محكمة النقض المصرية، الطعن رقم 452 لسنة 85 قضائية، جلسة 12 مارس</a:t>
            </a:r>
          </a:p>
        </p:txBody>
      </p:sp>
    </p:spTree>
    <p:extLst>
      <p:ext uri="{BB962C8B-B14F-4D97-AF65-F5344CB8AC3E}">
        <p14:creationId xmlns:p14="http://schemas.microsoft.com/office/powerpoint/2010/main" val="2855465224"/>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2308324"/>
          </a:xfrm>
          <a:prstGeom prst="rect">
            <a:avLst/>
          </a:prstGeom>
          <a:noFill/>
        </p:spPr>
        <p:txBody>
          <a:bodyPr wrap="square" rtlCol="1">
            <a:spAutoFit/>
          </a:bodyPr>
          <a:lstStyle/>
          <a:p>
            <a:pPr algn="just"/>
            <a:r>
              <a:rPr lang="ar-SY" sz="2400">
                <a:solidFill>
                  <a:prstClr val="black"/>
                </a:solidFill>
              </a:rPr>
              <a:t>(التشريعات)</a:t>
            </a:r>
          </a:p>
          <a:p>
            <a:pPr algn="just"/>
            <a:r>
              <a:rPr lang="ar-SY" sz="2400">
                <a:solidFill>
                  <a:prstClr val="black"/>
                </a:solidFill>
              </a:rPr>
              <a:t>- توثيق الدستور (أعلى وثيقة قانونية) :</a:t>
            </a:r>
          </a:p>
          <a:p>
            <a:pPr algn="just"/>
            <a:r>
              <a:rPr lang="ar-SY" sz="2400">
                <a:solidFill>
                  <a:prstClr val="black"/>
                </a:solidFill>
              </a:rPr>
              <a:t>الصيغة الفنية: طبيعة الوثيقة (دستور الدولة)، سنة الصدور أو التعديل، الجريدة الرسمية، العدد، تاريخ النشر، رقم المادة.</a:t>
            </a:r>
          </a:p>
          <a:p>
            <a:pPr algn="just"/>
            <a:r>
              <a:rPr lang="ar-SY" sz="2400">
                <a:solidFill>
                  <a:prstClr val="black"/>
                </a:solidFill>
              </a:rPr>
              <a:t>مثال تطبيقي (مصر):دستور جمهورية مصر العربية لعام 2014 المعدل، المنشور في الجريدة الرسمية، العدد 3 مكرر (أ)، بتاريخ 18 يناير 2014، المادة 2.</a:t>
            </a:r>
            <a:endParaRPr lang="ar-SY" sz="2400" dirty="0">
              <a:solidFill>
                <a:prstClr val="black"/>
              </a:solidFill>
            </a:endParaRPr>
          </a:p>
        </p:txBody>
      </p:sp>
    </p:spTree>
    <p:extLst>
      <p:ext uri="{BB962C8B-B14F-4D97-AF65-F5344CB8AC3E}">
        <p14:creationId xmlns:p14="http://schemas.microsoft.com/office/powerpoint/2010/main" val="3272470019"/>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154984"/>
          </a:xfrm>
          <a:prstGeom prst="rect">
            <a:avLst/>
          </a:prstGeom>
          <a:noFill/>
        </p:spPr>
        <p:txBody>
          <a:bodyPr wrap="square" rtlCol="1">
            <a:spAutoFit/>
          </a:bodyPr>
          <a:lstStyle/>
          <a:p>
            <a:pPr algn="just"/>
            <a:r>
              <a:rPr lang="ar-SY" sz="2400" b="1" dirty="0">
                <a:solidFill>
                  <a:prstClr val="black"/>
                </a:solidFill>
              </a:rPr>
              <a:t>- توثيق القوانين العادية (الصادرة عن البرلمان):</a:t>
            </a:r>
          </a:p>
          <a:p>
            <a:pPr algn="just"/>
            <a:r>
              <a:rPr lang="ar-SY" sz="2400" b="1" dirty="0">
                <a:solidFill>
                  <a:prstClr val="black"/>
                </a:solidFill>
              </a:rPr>
              <a:t>الصيغة الفنية: </a:t>
            </a:r>
            <a:r>
              <a:rPr lang="ar-SY" sz="2400" dirty="0">
                <a:solidFill>
                  <a:prstClr val="black"/>
                </a:solidFill>
              </a:rPr>
              <a:t>نوع القانون ورقمة، سنة الصدور، موضوع القانون، الجريدة الرسمية، العدد، تاريخ النشر، رقم المادة.</a:t>
            </a:r>
          </a:p>
          <a:p>
            <a:pPr algn="just"/>
            <a:r>
              <a:rPr lang="ar-SY" sz="2400" b="1" dirty="0">
                <a:solidFill>
                  <a:prstClr val="black"/>
                </a:solidFill>
              </a:rPr>
              <a:t>مثال تطبيقي:  </a:t>
            </a:r>
            <a:r>
              <a:rPr lang="ar-SY" sz="2400" dirty="0">
                <a:solidFill>
                  <a:prstClr val="black"/>
                </a:solidFill>
              </a:rPr>
              <a:t>القانون رقم 131 لسنة 1948 بشأن إصدار القانون المدني المصري، المنشور في الجريدة الرسمية، العدد 108، بتاريخ 29 يوليو 1948، المادة 1</a:t>
            </a:r>
            <a:r>
              <a:rPr lang="ar-SY" sz="2400" b="1" dirty="0">
                <a:solidFill>
                  <a:prstClr val="black"/>
                </a:solidFill>
              </a:rPr>
              <a:t>.</a:t>
            </a:r>
          </a:p>
          <a:p>
            <a:pPr algn="just"/>
            <a:r>
              <a:rPr lang="ar-SY" sz="2400" b="1" dirty="0">
                <a:solidFill>
                  <a:prstClr val="black"/>
                </a:solidFill>
              </a:rPr>
              <a:t>- توثيق المراسيم والقرارات (التشريع الفرعي/اللوائح) </a:t>
            </a:r>
            <a:r>
              <a:rPr lang="ar-SY" sz="2400" dirty="0">
                <a:solidFill>
                  <a:prstClr val="black"/>
                </a:solidFill>
              </a:rPr>
              <a:t>وتتضمن المراسيم الرئاسية، أو التنفيذية، أو القرارات الوزارية.</a:t>
            </a:r>
          </a:p>
          <a:p>
            <a:pPr algn="just"/>
            <a:r>
              <a:rPr lang="ar-SY" sz="2400" b="1" dirty="0">
                <a:solidFill>
                  <a:prstClr val="black"/>
                </a:solidFill>
              </a:rPr>
              <a:t>الصيغة الفنية: </a:t>
            </a:r>
            <a:r>
              <a:rPr lang="ar-SY" sz="2400" dirty="0">
                <a:solidFill>
                  <a:prstClr val="black"/>
                </a:solidFill>
              </a:rPr>
              <a:t>طبيعة الأداة القانونية ورقمها، تاريخ صدورها، موضوعها، الجريدة الرسمية، العدد، تاريخ النشر، رقم المادة.</a:t>
            </a:r>
          </a:p>
          <a:p>
            <a:pPr algn="just"/>
            <a:r>
              <a:rPr lang="ar-SY" sz="2400" b="1" dirty="0">
                <a:solidFill>
                  <a:prstClr val="black"/>
                </a:solidFill>
              </a:rPr>
              <a:t>مثال تطبيقي: </a:t>
            </a:r>
            <a:r>
              <a:rPr lang="ar-SY" sz="2400" dirty="0">
                <a:solidFill>
                  <a:prstClr val="black"/>
                </a:solidFill>
              </a:rPr>
              <a:t>مرسوم تنفيذي رقم 20-333 مؤرخ في 22 نوفمبر 2020، يحدد كيفيات تنظيم ومراقبة عمليات تهيئة الإقليم، الجريدة الرسمية الجزائرية، العدد 71، الصادر بتاريخ 25 نوفمبر 2020، المادة 4.</a:t>
            </a:r>
          </a:p>
        </p:txBody>
      </p:sp>
    </p:spTree>
    <p:extLst>
      <p:ext uri="{BB962C8B-B14F-4D97-AF65-F5344CB8AC3E}">
        <p14:creationId xmlns:p14="http://schemas.microsoft.com/office/powerpoint/2010/main" val="3504486707"/>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785652"/>
          </a:xfrm>
          <a:prstGeom prst="rect">
            <a:avLst/>
          </a:prstGeom>
          <a:noFill/>
        </p:spPr>
        <p:txBody>
          <a:bodyPr wrap="square" rtlCol="1">
            <a:spAutoFit/>
          </a:bodyPr>
          <a:lstStyle/>
          <a:p>
            <a:pPr algn="just"/>
            <a:r>
              <a:rPr lang="ar-SY" sz="2400" b="1" dirty="0">
                <a:solidFill>
                  <a:prstClr val="black"/>
                </a:solidFill>
              </a:rPr>
              <a:t>6- كيفية التعامل مع "التعديلات التشريعية:</a:t>
            </a:r>
          </a:p>
          <a:p>
            <a:pPr algn="just"/>
            <a:r>
              <a:rPr lang="ar-SY" sz="2400" dirty="0">
                <a:solidFill>
                  <a:prstClr val="black"/>
                </a:solidFill>
              </a:rPr>
              <a:t>إذا جرى تعديل على المادة القانونية التي تبحثها، فمن أصول الأمانة العلمية والقانونية إيضاح ذلك في الهامش كالتالي:</a:t>
            </a:r>
          </a:p>
          <a:p>
            <a:pPr algn="just"/>
            <a:r>
              <a:rPr lang="ar-SY" sz="2400" dirty="0">
                <a:solidFill>
                  <a:prstClr val="black"/>
                </a:solidFill>
              </a:rPr>
              <a:t>المادة 40 من القانون المدني، المعدلة بموجب القانون رقم 15 لسنة 2007، الجريدة الرسمية، العدد 12، بتاريخ 14 مارس 2007</a:t>
            </a:r>
            <a:r>
              <a:rPr lang="ar-SY" sz="2400" b="1" dirty="0">
                <a:solidFill>
                  <a:prstClr val="black"/>
                </a:solidFill>
              </a:rPr>
              <a:t>.</a:t>
            </a:r>
          </a:p>
          <a:p>
            <a:pPr algn="just"/>
            <a:r>
              <a:rPr lang="ar-SY" sz="2400" b="1" dirty="0">
                <a:solidFill>
                  <a:prstClr val="black"/>
                </a:solidFill>
              </a:rPr>
              <a:t>7- توثيق التشريعات عند التكرار: تتميز النصوص القانونية بالاختصار الشديد عند تكرارها في الهوامش اللاحقة، لتجنب حشو الصفحات ببيانات الجريدة </a:t>
            </a:r>
            <a:r>
              <a:rPr lang="ar-SY" sz="2400" dirty="0">
                <a:solidFill>
                  <a:prstClr val="black"/>
                </a:solidFill>
              </a:rPr>
              <a:t>الرسمية.</a:t>
            </a:r>
          </a:p>
          <a:p>
            <a:pPr marL="457200" indent="-457200" algn="just">
              <a:buAutoNum type="arabicPeriod"/>
            </a:pPr>
            <a:r>
              <a:rPr lang="ar-SY" sz="2400" dirty="0">
                <a:solidFill>
                  <a:prstClr val="black"/>
                </a:solidFill>
              </a:rPr>
              <a:t>عند التكرار المباشر (دون فاصل): نكتفي بكتابة المادة والقانون فقط، أو استخدام عبارة "المادة نفسها".</a:t>
            </a:r>
          </a:p>
          <a:p>
            <a:pPr algn="just"/>
            <a:r>
              <a:rPr lang="ar-SY" sz="2400" b="1" dirty="0">
                <a:solidFill>
                  <a:prstClr val="black"/>
                </a:solidFill>
              </a:rPr>
              <a:t>مثال: 1- </a:t>
            </a:r>
            <a:r>
              <a:rPr lang="ar-SY" sz="2400" dirty="0">
                <a:solidFill>
                  <a:prstClr val="black"/>
                </a:solidFill>
              </a:rPr>
              <a:t>القانون رقم 131 لسنة 1948 بشأن إصدار القانون المدني المصري... (البيانات كاملة).</a:t>
            </a:r>
          </a:p>
          <a:p>
            <a:pPr algn="just"/>
            <a:r>
              <a:rPr lang="ar-SY" sz="2400" dirty="0">
                <a:solidFill>
                  <a:prstClr val="black"/>
                </a:solidFill>
              </a:rPr>
              <a:t>2- المادة 5 من القانون نفسه. (أو: المادة 5 من القانون المدني المصري).</a:t>
            </a:r>
          </a:p>
        </p:txBody>
      </p:sp>
    </p:spTree>
    <p:extLst>
      <p:ext uri="{BB962C8B-B14F-4D97-AF65-F5344CB8AC3E}">
        <p14:creationId xmlns:p14="http://schemas.microsoft.com/office/powerpoint/2010/main" val="179665094"/>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1938992"/>
          </a:xfrm>
          <a:prstGeom prst="rect">
            <a:avLst/>
          </a:prstGeom>
          <a:noFill/>
        </p:spPr>
        <p:txBody>
          <a:bodyPr wrap="square" rtlCol="1">
            <a:spAutoFit/>
          </a:bodyPr>
          <a:lstStyle/>
          <a:p>
            <a:pPr algn="just"/>
            <a:r>
              <a:rPr lang="ar-SY" sz="2400" b="1" dirty="0">
                <a:solidFill>
                  <a:prstClr val="black"/>
                </a:solidFill>
              </a:rPr>
              <a:t>عند التكرار غير المباشر (مع وجود فاصل): </a:t>
            </a:r>
          </a:p>
          <a:p>
            <a:pPr algn="just"/>
            <a:r>
              <a:rPr lang="ar-SY" sz="2400" dirty="0">
                <a:solidFill>
                  <a:prstClr val="black"/>
                </a:solidFill>
              </a:rPr>
              <a:t>لا نستخدم عبارة "مرجع سابق" مع القوانين، بل نذكر اسم القانون والمادة مباشرة دون بيانات النشر.</a:t>
            </a:r>
          </a:p>
          <a:p>
            <a:pPr algn="just"/>
            <a:r>
              <a:rPr lang="ar-SY" sz="2400" dirty="0">
                <a:solidFill>
                  <a:prstClr val="black"/>
                </a:solidFill>
              </a:rPr>
              <a:t>مثال: 1- القانون رقم 131 لسنة 1948 بشأن إصدار القانون المدني المصري... (البيانات كاملة).</a:t>
            </a:r>
          </a:p>
          <a:p>
            <a:pPr algn="just"/>
            <a:r>
              <a:rPr lang="ar-SY" sz="2400" dirty="0">
                <a:solidFill>
                  <a:prstClr val="black"/>
                </a:solidFill>
              </a:rPr>
              <a:t>2- د. عبد الرزاق السنهوري، مرجع سابق، ص 90.</a:t>
            </a:r>
          </a:p>
          <a:p>
            <a:pPr algn="just"/>
            <a:r>
              <a:rPr lang="ar-SY" sz="2400" dirty="0">
                <a:solidFill>
                  <a:prstClr val="black"/>
                </a:solidFill>
              </a:rPr>
              <a:t>3- المادة 12 من القانون المدني المصري.</a:t>
            </a:r>
          </a:p>
        </p:txBody>
      </p:sp>
    </p:spTree>
    <p:extLst>
      <p:ext uri="{BB962C8B-B14F-4D97-AF65-F5344CB8AC3E}">
        <p14:creationId xmlns:p14="http://schemas.microsoft.com/office/powerpoint/2010/main" val="3157739594"/>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465252"/>
            <a:ext cx="10399594" cy="3416320"/>
          </a:xfrm>
          <a:prstGeom prst="rect">
            <a:avLst/>
          </a:prstGeom>
          <a:noFill/>
        </p:spPr>
        <p:txBody>
          <a:bodyPr wrap="square" rtlCol="1">
            <a:spAutoFit/>
          </a:bodyPr>
          <a:lstStyle/>
          <a:p>
            <a:pPr algn="just"/>
            <a:r>
              <a:rPr lang="ar-SY" sz="2400" b="1" dirty="0">
                <a:solidFill>
                  <a:prstClr val="black"/>
                </a:solidFill>
              </a:rPr>
              <a:t>ثانياً: التوثيق في الهامش عند "تكرار المرجع :</a:t>
            </a:r>
          </a:p>
          <a:p>
            <a:pPr algn="just"/>
            <a:r>
              <a:rPr lang="ar-SY" sz="2400" dirty="0">
                <a:solidFill>
                  <a:prstClr val="black"/>
                </a:solidFill>
              </a:rPr>
              <a:t>لا تعاد كتابة البيانات كاملة إذا استُخدم المرجع مجدداً، وتُقسم الحالة إلى صورتين:</a:t>
            </a:r>
          </a:p>
          <a:p>
            <a:pPr algn="just"/>
            <a:r>
              <a:rPr lang="ar-SY" sz="2400" dirty="0">
                <a:solidFill>
                  <a:prstClr val="black"/>
                </a:solidFill>
              </a:rPr>
              <a:t>الحالة (أ): إذا توالت الإحالات مباشرة (دون فاصل)</a:t>
            </a:r>
          </a:p>
          <a:p>
            <a:pPr algn="just"/>
            <a:r>
              <a:rPr lang="ar-SY" sz="2400" dirty="0">
                <a:solidFill>
                  <a:prstClr val="black"/>
                </a:solidFill>
              </a:rPr>
              <a:t> إذا اقتبست من كتاب السنهوري في الهامش رقم (1)، ثم اقتبست منه مباشرة في الهامش رقم (2) </a:t>
            </a:r>
            <a:r>
              <a:rPr lang="ar-SY" sz="2400" b="1" dirty="0">
                <a:solidFill>
                  <a:prstClr val="black"/>
                </a:solidFill>
              </a:rPr>
              <a:t>في نفس الصفحة دون أن يفصل بينهما أي مرجع آخر:</a:t>
            </a:r>
          </a:p>
          <a:p>
            <a:pPr algn="just"/>
            <a:r>
              <a:rPr lang="ar-SY" sz="2400" dirty="0">
                <a:solidFill>
                  <a:prstClr val="black"/>
                </a:solidFill>
              </a:rPr>
              <a:t>الصيغة: المرجع نفسه، ص (رقم الصفحة).</a:t>
            </a:r>
          </a:p>
          <a:p>
            <a:pPr algn="just"/>
            <a:r>
              <a:rPr lang="ar-SY" sz="2400" dirty="0">
                <a:solidFill>
                  <a:prstClr val="black"/>
                </a:solidFill>
              </a:rPr>
              <a:t>مثال:1- د. عبد الرزاق أحمد السنهوري، الوسيط... (البيانات كاملة)، ص 145.  (لأول مرة)</a:t>
            </a:r>
          </a:p>
          <a:p>
            <a:pPr algn="just"/>
            <a:r>
              <a:rPr lang="ar-SY" sz="2400" dirty="0">
                <a:solidFill>
                  <a:prstClr val="black"/>
                </a:solidFill>
              </a:rPr>
              <a:t>2- المرجع نفسه، ص 15.</a:t>
            </a:r>
          </a:p>
          <a:p>
            <a:pPr algn="just"/>
            <a:endParaRPr lang="ar-SY" sz="2400" dirty="0">
              <a:solidFill>
                <a:prstClr val="black"/>
              </a:solidFill>
            </a:endParaRPr>
          </a:p>
        </p:txBody>
      </p:sp>
    </p:spTree>
    <p:extLst>
      <p:ext uri="{BB962C8B-B14F-4D97-AF65-F5344CB8AC3E}">
        <p14:creationId xmlns:p14="http://schemas.microsoft.com/office/powerpoint/2010/main" val="4100250915"/>
      </p:ext>
    </p:extLst>
  </p:cSld>
  <p:clrMapOvr>
    <a:masterClrMapping/>
  </p:clrMapOvr>
  <mc:AlternateContent xmlns:mc="http://schemas.openxmlformats.org/markup-compatibility/2006" xmlns:p14="http://schemas.microsoft.com/office/powerpoint/2010/main">
    <mc:Choice Requires="p14">
      <p:transition spd="slow" p14:dur="2000" advTm="129478"/>
    </mc:Choice>
    <mc:Fallback xmlns="">
      <p:transition spd="slow" advTm="12947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264840"/>
            <a:ext cx="10399594" cy="4524315"/>
          </a:xfrm>
          <a:prstGeom prst="rect">
            <a:avLst/>
          </a:prstGeom>
          <a:noFill/>
        </p:spPr>
        <p:txBody>
          <a:bodyPr wrap="square" rtlCol="1">
            <a:spAutoFit/>
          </a:bodyPr>
          <a:lstStyle/>
          <a:p>
            <a:r>
              <a:rPr lang="ar-SY" sz="2400" b="1" dirty="0">
                <a:solidFill>
                  <a:prstClr val="black"/>
                </a:solidFill>
              </a:rPr>
              <a:t>الحالة (ب): إذا تكرر المرجع ولكن مع وجود فاصل:</a:t>
            </a:r>
          </a:p>
          <a:p>
            <a:r>
              <a:rPr lang="ar-SY" sz="2400" b="1" dirty="0">
                <a:solidFill>
                  <a:prstClr val="black"/>
                </a:solidFill>
              </a:rPr>
              <a:t> </a:t>
            </a:r>
            <a:r>
              <a:rPr lang="ar-SY" sz="2400" dirty="0">
                <a:solidFill>
                  <a:prstClr val="black"/>
                </a:solidFill>
              </a:rPr>
              <a:t>إذا اقتبست من كتاب السنهوري في الهامش (1)، ثم استخدمت كتاباً آخر في الهامش (2)، ثم عدت لكتاب السنهوري في الهامش (3):</a:t>
            </a:r>
          </a:p>
          <a:p>
            <a:r>
              <a:rPr lang="ar-SY" sz="2400" b="1" dirty="0">
                <a:solidFill>
                  <a:prstClr val="black"/>
                </a:solidFill>
              </a:rPr>
              <a:t>الصيغة: اسم المؤلف، مرجع سابق، ص (رقم الصفحة)</a:t>
            </a:r>
          </a:p>
          <a:p>
            <a:r>
              <a:rPr lang="ar-SY" sz="2400" dirty="0">
                <a:solidFill>
                  <a:prstClr val="black"/>
                </a:solidFill>
              </a:rPr>
              <a:t>مثال:1- د. عبد الرزاق أحمد السنهوري، الوسيط... (البيانات كاملة)، ص 145.</a:t>
            </a:r>
          </a:p>
          <a:p>
            <a:r>
              <a:rPr lang="ar-SY" sz="2400" dirty="0">
                <a:solidFill>
                  <a:prstClr val="black"/>
                </a:solidFill>
              </a:rPr>
              <a:t>2- د. أحمد فتحي سرور، النظرية العامة... (البيانات كاملة)، ص 88.</a:t>
            </a:r>
          </a:p>
          <a:p>
            <a:r>
              <a:rPr lang="ar-SY" sz="2400" dirty="0">
                <a:solidFill>
                  <a:prstClr val="black"/>
                </a:solidFill>
              </a:rPr>
              <a:t>3- د. عبد الرزاق أحمد السنهوري، مرجع سابق، ص 160.</a:t>
            </a:r>
          </a:p>
          <a:p>
            <a:endParaRPr lang="ar-SY" sz="2400" dirty="0">
              <a:solidFill>
                <a:prstClr val="black"/>
              </a:solidFill>
            </a:endParaRPr>
          </a:p>
          <a:p>
            <a:r>
              <a:rPr lang="ar-SY" sz="2400" b="1" dirty="0">
                <a:solidFill>
                  <a:prstClr val="black"/>
                </a:solidFill>
              </a:rPr>
              <a:t>ملاحظة هامة:  البيانات الناقصة: </a:t>
            </a:r>
          </a:p>
          <a:p>
            <a:endParaRPr lang="ar-SY" sz="2400" b="1" dirty="0">
              <a:solidFill>
                <a:prstClr val="black"/>
              </a:solidFill>
            </a:endParaRPr>
          </a:p>
          <a:p>
            <a:r>
              <a:rPr lang="ar-SY" sz="2400" b="1" dirty="0">
                <a:solidFill>
                  <a:prstClr val="black"/>
                </a:solidFill>
              </a:rPr>
              <a:t>إذا كان الكتاب بلا تاريخ نشر يكتب في مكان السنة (بلا تاريخ نشر)، وإذا كان بلا دار نشر يكتب: (بلا دار نشر).</a:t>
            </a:r>
          </a:p>
        </p:txBody>
      </p:sp>
    </p:spTree>
    <p:extLst>
      <p:ext uri="{BB962C8B-B14F-4D97-AF65-F5344CB8AC3E}">
        <p14:creationId xmlns:p14="http://schemas.microsoft.com/office/powerpoint/2010/main" val="2964144915"/>
      </p:ext>
    </p:extLst>
  </p:cSld>
  <p:clrMapOvr>
    <a:masterClrMapping/>
  </p:clrMapOvr>
  <mc:AlternateContent xmlns:mc="http://schemas.openxmlformats.org/markup-compatibility/2006" xmlns:p14="http://schemas.microsoft.com/office/powerpoint/2010/main">
    <mc:Choice Requires="p14">
      <p:transition spd="slow" p14:dur="2000" advTm="104061"/>
    </mc:Choice>
    <mc:Fallback xmlns="">
      <p:transition spd="slow" advTm="10406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309440" y="120029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309440" y="1571909"/>
            <a:ext cx="10640524" cy="4524315"/>
          </a:xfrm>
          <a:prstGeom prst="rect">
            <a:avLst/>
          </a:prstGeom>
          <a:noFill/>
        </p:spPr>
        <p:txBody>
          <a:bodyPr wrap="square" rtlCol="1">
            <a:spAutoFit/>
          </a:bodyPr>
          <a:lstStyle/>
          <a:p>
            <a:pPr algn="just"/>
            <a:r>
              <a:rPr lang="ar-SY" sz="2400" b="1" dirty="0">
                <a:solidFill>
                  <a:prstClr val="black"/>
                </a:solidFill>
              </a:rPr>
              <a:t>ثانيًا: توثيق المراجع الأجنبية:</a:t>
            </a:r>
          </a:p>
          <a:p>
            <a:pPr algn="just"/>
            <a:r>
              <a:rPr lang="ar-SY" sz="2400" b="1" dirty="0">
                <a:solidFill>
                  <a:prstClr val="black"/>
                </a:solidFill>
              </a:rPr>
              <a:t>1- التوثيق في الهامش (عند الورود لأول مرة)</a:t>
            </a:r>
          </a:p>
          <a:p>
            <a:pPr marL="342900" indent="-342900" algn="just">
              <a:buFontTx/>
              <a:buChar char="-"/>
            </a:pPr>
            <a:r>
              <a:rPr lang="ar-SY" sz="2400" b="1" dirty="0">
                <a:solidFill>
                  <a:prstClr val="black"/>
                </a:solidFill>
              </a:rPr>
              <a:t>الكتب والمؤلفات الفقهية</a:t>
            </a:r>
            <a:r>
              <a:rPr lang="en-US" sz="2400" b="1" dirty="0">
                <a:solidFill>
                  <a:prstClr val="black"/>
                </a:solidFill>
              </a:rPr>
              <a:t>Books) </a:t>
            </a:r>
            <a:r>
              <a:rPr lang="ar-SY" sz="2400" b="1" dirty="0">
                <a:solidFill>
                  <a:prstClr val="black"/>
                </a:solidFill>
              </a:rPr>
              <a:t>) :</a:t>
            </a:r>
            <a:endParaRPr lang="en-US" sz="2400" b="1" dirty="0">
              <a:solidFill>
                <a:prstClr val="black"/>
              </a:solidFill>
            </a:endParaRPr>
          </a:p>
          <a:p>
            <a:pPr marL="342900" indent="-342900" algn="just">
              <a:buFontTx/>
              <a:buChar char="-"/>
            </a:pPr>
            <a:r>
              <a:rPr lang="ar-SY" sz="2400" b="1" dirty="0">
                <a:solidFill>
                  <a:prstClr val="black"/>
                </a:solidFill>
              </a:rPr>
              <a:t>الصيغة الفنية: </a:t>
            </a:r>
            <a:r>
              <a:rPr lang="ar-SY" sz="2400" dirty="0">
                <a:solidFill>
                  <a:prstClr val="black"/>
                </a:solidFill>
              </a:rPr>
              <a:t>كنية المؤلف، الاسم الأول. عنوان الكتاب بخط مائل. رقم الطبعة. مكان النشر: دار النشر، سنة النشر، رقم الصفحة.</a:t>
            </a:r>
          </a:p>
          <a:p>
            <a:pPr marL="342900" indent="-342900" algn="just">
              <a:buFontTx/>
              <a:buChar char="-"/>
            </a:pPr>
            <a:r>
              <a:rPr lang="ar-SY" sz="2400" dirty="0">
                <a:solidFill>
                  <a:prstClr val="black"/>
                </a:solidFill>
              </a:rPr>
              <a:t>إذا يتم كتابة المرجع الأجنبي ( الكتاب)  باللغة الأصلية (فرنسية أو إنجليزية) بالترتيب التالي:</a:t>
            </a:r>
          </a:p>
          <a:p>
            <a:pPr marL="342900" indent="-342900" algn="just">
              <a:buFontTx/>
              <a:buChar char="-"/>
            </a:pPr>
            <a:r>
              <a:rPr lang="ar-SY" sz="2400" dirty="0">
                <a:solidFill>
                  <a:prstClr val="black"/>
                </a:solidFill>
              </a:rPr>
              <a:t>•	اللقب، ثم الحرف الأول من الاسم الأول.</a:t>
            </a:r>
          </a:p>
          <a:p>
            <a:pPr marL="342900" indent="-342900" algn="just">
              <a:buFontTx/>
              <a:buChar char="-"/>
            </a:pPr>
            <a:r>
              <a:rPr lang="ar-SY" sz="2400" dirty="0">
                <a:solidFill>
                  <a:prstClr val="black"/>
                </a:solidFill>
              </a:rPr>
              <a:t>•	عنوان الكتاب (بخط مائل </a:t>
            </a:r>
            <a:r>
              <a:rPr lang="en-US" sz="2400" dirty="0">
                <a:solidFill>
                  <a:prstClr val="black"/>
                </a:solidFill>
              </a:rPr>
              <a:t>Italic.</a:t>
            </a:r>
          </a:p>
          <a:p>
            <a:pPr marL="342900" indent="-342900" algn="just">
              <a:buFontTx/>
              <a:buChar char="-"/>
            </a:pPr>
            <a:r>
              <a:rPr lang="en-US" sz="2400" dirty="0">
                <a:solidFill>
                  <a:prstClr val="black"/>
                </a:solidFill>
              </a:rPr>
              <a:t>•	</a:t>
            </a:r>
            <a:r>
              <a:rPr lang="ar-SY" sz="2400" dirty="0">
                <a:solidFill>
                  <a:prstClr val="black"/>
                </a:solidFill>
              </a:rPr>
              <a:t>بيانات النشر: دار النشر، مكان النشر، الطبعة (</a:t>
            </a:r>
            <a:r>
              <a:rPr lang="en-US" sz="2400" dirty="0">
                <a:solidFill>
                  <a:prstClr val="black"/>
                </a:solidFill>
              </a:rPr>
              <a:t>(Ed، </a:t>
            </a:r>
            <a:r>
              <a:rPr lang="ar-SY" sz="2400" dirty="0">
                <a:solidFill>
                  <a:prstClr val="black"/>
                </a:solidFill>
              </a:rPr>
              <a:t>السنة.</a:t>
            </a:r>
          </a:p>
          <a:p>
            <a:pPr marL="342900" indent="-342900" algn="just">
              <a:buFontTx/>
              <a:buChar char="-"/>
            </a:pPr>
            <a:r>
              <a:rPr lang="ar-SY" sz="2400" dirty="0">
                <a:solidFill>
                  <a:prstClr val="black"/>
                </a:solidFill>
              </a:rPr>
              <a:t>•	الصفحة: يُرمز لها بـ (</a:t>
            </a:r>
            <a:r>
              <a:rPr lang="en-US" sz="2400" dirty="0">
                <a:solidFill>
                  <a:prstClr val="black"/>
                </a:solidFill>
              </a:rPr>
              <a:t>p. </a:t>
            </a:r>
            <a:r>
              <a:rPr lang="ar-SY" sz="2400" dirty="0">
                <a:solidFill>
                  <a:prstClr val="black"/>
                </a:solidFill>
              </a:rPr>
              <a:t>) للصفحة الواحدة، أو </a:t>
            </a:r>
            <a:r>
              <a:rPr lang="en-US" sz="2400" dirty="0">
                <a:solidFill>
                  <a:prstClr val="black"/>
                </a:solidFill>
              </a:rPr>
              <a:t>( pp.) </a:t>
            </a:r>
            <a:r>
              <a:rPr lang="ar-SY" sz="2400" dirty="0">
                <a:solidFill>
                  <a:prstClr val="black"/>
                </a:solidFill>
              </a:rPr>
              <a:t> لمجموعة صفحات.</a:t>
            </a:r>
          </a:p>
          <a:p>
            <a:pPr marL="342900" indent="-342900" algn="just">
              <a:buFontTx/>
              <a:buChar char="-"/>
            </a:pPr>
            <a:endParaRPr lang="ar-SY" sz="2400" dirty="0">
              <a:solidFill>
                <a:prstClr val="black"/>
              </a:solidFill>
            </a:endParaRPr>
          </a:p>
          <a:p>
            <a:pPr marL="342900" indent="-342900" algn="just">
              <a:buFontTx/>
              <a:buChar char="-"/>
            </a:pPr>
            <a:endParaRPr lang="ar-SY" sz="2400" dirty="0">
              <a:solidFill>
                <a:prstClr val="black"/>
              </a:solidFill>
            </a:endParaRPr>
          </a:p>
        </p:txBody>
      </p:sp>
    </p:spTree>
    <p:extLst>
      <p:ext uri="{BB962C8B-B14F-4D97-AF65-F5344CB8AC3E}">
        <p14:creationId xmlns:p14="http://schemas.microsoft.com/office/powerpoint/2010/main" val="2713529697"/>
      </p:ext>
    </p:extLst>
  </p:cSld>
  <p:clrMapOvr>
    <a:masterClrMapping/>
  </p:clrMapOvr>
  <mc:AlternateContent xmlns:mc="http://schemas.openxmlformats.org/markup-compatibility/2006" xmlns:p14="http://schemas.microsoft.com/office/powerpoint/2010/main">
    <mc:Choice Requires="p14">
      <p:transition spd="slow" p14:dur="2000" advTm="158214"/>
    </mc:Choice>
    <mc:Fallback xmlns="">
      <p:transition spd="slow" advTm="15821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2308324"/>
          </a:xfrm>
          <a:prstGeom prst="rect">
            <a:avLst/>
          </a:prstGeom>
          <a:noFill/>
        </p:spPr>
        <p:txBody>
          <a:bodyPr wrap="square" rtlCol="1">
            <a:spAutoFit/>
          </a:bodyPr>
          <a:lstStyle/>
          <a:p>
            <a:pPr marL="342900" indent="-342900" algn="just">
              <a:buFontTx/>
              <a:buChar char="-"/>
            </a:pPr>
            <a:r>
              <a:rPr lang="ar-SY" sz="2400" b="1" dirty="0">
                <a:latin typeface="Arial" panose="020B0604020202020204" pitchFamily="34" charset="0"/>
              </a:rPr>
              <a:t>رسائل الدكتوراه والماجستير (</a:t>
            </a:r>
            <a:r>
              <a:rPr lang="en-US" sz="2400" b="1" dirty="0">
                <a:latin typeface="Arial" panose="020B0604020202020204" pitchFamily="34" charset="0"/>
              </a:rPr>
              <a:t>(Theses &amp; Dissertations</a:t>
            </a:r>
            <a:endParaRPr lang="ar-SY" sz="2400" b="1" dirty="0">
              <a:latin typeface="Arial" panose="020B0604020202020204" pitchFamily="34" charset="0"/>
            </a:endParaRPr>
          </a:p>
          <a:p>
            <a:pPr marL="342900" indent="-342900" algn="just">
              <a:buFontTx/>
              <a:buChar char="-"/>
            </a:pPr>
            <a:r>
              <a:rPr lang="ar-SY" sz="2400" b="1" dirty="0">
                <a:latin typeface="Arial" panose="020B0604020202020204" pitchFamily="34" charset="0"/>
              </a:rPr>
              <a:t>الصيغة الفنية: </a:t>
            </a:r>
            <a:r>
              <a:rPr lang="ar-SY" sz="2400" dirty="0">
                <a:latin typeface="Arial" panose="020B0604020202020204" pitchFamily="34" charset="0"/>
              </a:rPr>
              <a:t>كنية الباحث، الاسم الأول. "عنوان الرسالة بين علامتي تنصيص". نوع الرسالة، اسم الجامعة، السنة، رقم</a:t>
            </a:r>
            <a:r>
              <a:rPr lang="ar-SY" sz="2400" b="1" dirty="0">
                <a:latin typeface="Arial" panose="020B0604020202020204" pitchFamily="34" charset="0"/>
              </a:rPr>
              <a:t> </a:t>
            </a:r>
            <a:r>
              <a:rPr lang="ar-SY" sz="2400" dirty="0">
                <a:latin typeface="Arial" panose="020B0604020202020204" pitchFamily="34" charset="0"/>
              </a:rPr>
              <a:t>الصفحة.</a:t>
            </a:r>
          </a:p>
          <a:p>
            <a:pPr marL="342900" indent="-342900" algn="just">
              <a:buFontTx/>
              <a:buChar char="-"/>
            </a:pPr>
            <a:r>
              <a:rPr lang="ar-SY" sz="2400" b="1" dirty="0">
                <a:latin typeface="Arial" panose="020B0604020202020204" pitchFamily="34" charset="0"/>
              </a:rPr>
              <a:t>مثال تطبيقي:</a:t>
            </a:r>
          </a:p>
          <a:p>
            <a:pPr marL="342900" indent="-342900" algn="l" rtl="0">
              <a:buFontTx/>
              <a:buChar char="-"/>
            </a:pPr>
            <a:r>
              <a:rPr lang="en-US" sz="2400" dirty="0" err="1">
                <a:latin typeface="Arial" panose="020B0604020202020204" pitchFamily="34" charset="0"/>
              </a:rPr>
              <a:t>Sorour</a:t>
            </a:r>
            <a:r>
              <a:rPr lang="en-US" sz="2400" dirty="0">
                <a:latin typeface="Arial" panose="020B0604020202020204" pitchFamily="34" charset="0"/>
              </a:rPr>
              <a:t>, Ahmed </a:t>
            </a:r>
            <a:r>
              <a:rPr lang="en-US" sz="2400" dirty="0" err="1">
                <a:latin typeface="Arial" panose="020B0604020202020204" pitchFamily="34" charset="0"/>
              </a:rPr>
              <a:t>Fathi</a:t>
            </a:r>
            <a:r>
              <a:rPr lang="en-US" sz="2400" dirty="0">
                <a:latin typeface="Arial" panose="020B0604020202020204" pitchFamily="34" charset="0"/>
              </a:rPr>
              <a:t>. "The General Theory of Criminal Legality." PhD diss., Cairo University, 1970, p. 88. </a:t>
            </a:r>
            <a:endParaRPr lang="ar-SY" sz="2400" dirty="0">
              <a:solidFill>
                <a:prstClr val="black"/>
              </a:solidFill>
            </a:endParaRPr>
          </a:p>
        </p:txBody>
      </p:sp>
    </p:spTree>
    <p:extLst>
      <p:ext uri="{BB962C8B-B14F-4D97-AF65-F5344CB8AC3E}">
        <p14:creationId xmlns:p14="http://schemas.microsoft.com/office/powerpoint/2010/main" val="3395263318"/>
      </p:ext>
    </p:extLst>
  </p:cSld>
  <p:clrMapOvr>
    <a:masterClrMapping/>
  </p:clrMapOvr>
  <mc:AlternateContent xmlns:mc="http://schemas.openxmlformats.org/markup-compatibility/2006" xmlns:p14="http://schemas.microsoft.com/office/powerpoint/2010/main">
    <mc:Choice Requires="p14">
      <p:transition spd="slow" p14:dur="2000" advTm="127776"/>
    </mc:Choice>
    <mc:Fallback xmlns="">
      <p:transition spd="slow" advTm="12777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484496"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764275" y="1582587"/>
            <a:ext cx="10290412" cy="2677656"/>
          </a:xfrm>
          <a:prstGeom prst="rect">
            <a:avLst/>
          </a:prstGeom>
          <a:noFill/>
        </p:spPr>
        <p:txBody>
          <a:bodyPr wrap="square" rtlCol="1">
            <a:spAutoFit/>
          </a:bodyPr>
          <a:lstStyle/>
          <a:p>
            <a:pPr algn="just"/>
            <a:r>
              <a:rPr lang="ar-SY" sz="2400" b="1" dirty="0">
                <a:latin typeface="Arial" panose="020B0604020202020204" pitchFamily="34" charset="0"/>
              </a:rPr>
              <a:t>المقالات في المجلات المحكمة:</a:t>
            </a:r>
          </a:p>
          <a:p>
            <a:pPr algn="just"/>
            <a:r>
              <a:rPr lang="ar-SY" sz="2400" dirty="0">
                <a:latin typeface="Arial" panose="020B0604020202020204" pitchFamily="34" charset="0"/>
              </a:rPr>
              <a:t>اللقب، ثم الحرف الأول، عنوان المقالة، اسم المجلة بخط مائل، المجلد </a:t>
            </a:r>
            <a:r>
              <a:rPr lang="en-US" sz="2400" dirty="0">
                <a:latin typeface="Arial" panose="020B0604020202020204" pitchFamily="34" charset="0"/>
              </a:rPr>
              <a:t>(Vol)، </a:t>
            </a:r>
            <a:r>
              <a:rPr lang="ar-SY" sz="2400" dirty="0">
                <a:latin typeface="Arial" panose="020B0604020202020204" pitchFamily="34" charset="0"/>
              </a:rPr>
              <a:t>العدد </a:t>
            </a:r>
            <a:r>
              <a:rPr lang="en-US" sz="2400" dirty="0">
                <a:latin typeface="Arial" panose="020B0604020202020204" pitchFamily="34" charset="0"/>
              </a:rPr>
              <a:t>(No)، </a:t>
            </a:r>
            <a:r>
              <a:rPr lang="ar-SY" sz="2400" dirty="0">
                <a:latin typeface="Arial" panose="020B0604020202020204" pitchFamily="34" charset="0"/>
              </a:rPr>
              <a:t>السنة، الصفحة، </a:t>
            </a:r>
            <a:r>
              <a:rPr lang="en-US" sz="2400" dirty="0">
                <a:latin typeface="Arial" panose="020B0604020202020204" pitchFamily="34" charset="0"/>
              </a:rPr>
              <a:t>(p.)، </a:t>
            </a:r>
            <a:r>
              <a:rPr lang="ar-SY" sz="2400" dirty="0">
                <a:latin typeface="Arial" panose="020B0604020202020204" pitchFamily="34" charset="0"/>
              </a:rPr>
              <a:t>المعرف الرقمي </a:t>
            </a:r>
            <a:r>
              <a:rPr lang="en-US" sz="2400" dirty="0">
                <a:latin typeface="Arial" panose="020B0604020202020204" pitchFamily="34" charset="0"/>
              </a:rPr>
              <a:t>DOI، </a:t>
            </a:r>
            <a:r>
              <a:rPr lang="ar-SY" sz="2400" dirty="0">
                <a:latin typeface="Arial" panose="020B0604020202020204" pitchFamily="34" charset="0"/>
              </a:rPr>
              <a:t>رابط الموقع </a:t>
            </a:r>
            <a:r>
              <a:rPr lang="en-US" sz="2400" dirty="0">
                <a:latin typeface="Arial" panose="020B0604020202020204" pitchFamily="34" charset="0"/>
              </a:rPr>
              <a:t>URL)، )</a:t>
            </a:r>
            <a:r>
              <a:rPr lang="ar-SY" sz="2400" dirty="0">
                <a:latin typeface="Arial" panose="020B0604020202020204" pitchFamily="34" charset="0"/>
              </a:rPr>
              <a:t>تاريخ الاسترجاع).</a:t>
            </a:r>
          </a:p>
          <a:p>
            <a:pPr algn="just"/>
            <a:r>
              <a:rPr lang="ar-SY" sz="2400" dirty="0">
                <a:latin typeface="Arial" panose="020B0604020202020204" pitchFamily="34" charset="0"/>
              </a:rPr>
              <a:t>مثال لمقالة مع </a:t>
            </a:r>
            <a:r>
              <a:rPr lang="en-US" sz="2400" dirty="0">
                <a:latin typeface="Arial" panose="020B0604020202020204" pitchFamily="34" charset="0"/>
              </a:rPr>
              <a:t>DOI:</a:t>
            </a:r>
          </a:p>
          <a:p>
            <a:pPr algn="just"/>
            <a:r>
              <a:rPr lang="en-US" sz="2400" dirty="0">
                <a:latin typeface="Arial" panose="020B0604020202020204" pitchFamily="34" charset="0"/>
              </a:rPr>
              <a:t>Johnson, A., Legal Implications of </a:t>
            </a:r>
            <a:r>
              <a:rPr lang="en-US" sz="2400" dirty="0" err="1">
                <a:latin typeface="Arial" panose="020B0604020202020204" pitchFamily="34" charset="0"/>
              </a:rPr>
              <a:t>Blockchain</a:t>
            </a:r>
            <a:r>
              <a:rPr lang="en-US" sz="2400" dirty="0">
                <a:latin typeface="Arial" panose="020B0604020202020204" pitchFamily="34" charset="0"/>
              </a:rPr>
              <a:t> Technology in Contract Law, </a:t>
            </a:r>
            <a:r>
              <a:rPr lang="en-US" sz="2400" i="1" dirty="0">
                <a:latin typeface="Arial" panose="020B0604020202020204" pitchFamily="34" charset="0"/>
              </a:rPr>
              <a:t>Journal of Digital Jurisprudence</a:t>
            </a:r>
            <a:r>
              <a:rPr lang="en-US" sz="2400" dirty="0">
                <a:latin typeface="Arial" panose="020B0604020202020204" pitchFamily="34" charset="0"/>
              </a:rPr>
              <a:t>, Vol. 12, No. 3, 2023, p. 45, doi.1234577,  Available at: www.sciencedirect.com, (Accessed: 15 March 2024 </a:t>
            </a:r>
          </a:p>
        </p:txBody>
      </p:sp>
    </p:spTree>
    <p:extLst>
      <p:ext uri="{BB962C8B-B14F-4D97-AF65-F5344CB8AC3E}">
        <p14:creationId xmlns:p14="http://schemas.microsoft.com/office/powerpoint/2010/main" val="1817051242"/>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27130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19492"/>
            <a:ext cx="10399594" cy="3046988"/>
          </a:xfrm>
          <a:prstGeom prst="rect">
            <a:avLst/>
          </a:prstGeom>
          <a:noFill/>
        </p:spPr>
        <p:txBody>
          <a:bodyPr wrap="square" rtlCol="1">
            <a:spAutoFit/>
          </a:bodyPr>
          <a:lstStyle/>
          <a:p>
            <a:r>
              <a:rPr lang="ar-SY" sz="2400" b="1" dirty="0">
                <a:latin typeface="Arial" panose="020B0604020202020204" pitchFamily="34" charset="0"/>
              </a:rPr>
              <a:t>توثيق الأحكام القضائية بالإنجليزية </a:t>
            </a:r>
            <a:r>
              <a:rPr lang="en-US" sz="2400" b="1" dirty="0">
                <a:latin typeface="Arial" panose="020B0604020202020204" pitchFamily="34" charset="0"/>
              </a:rPr>
              <a:t>:</a:t>
            </a:r>
          </a:p>
          <a:p>
            <a:r>
              <a:rPr lang="en-US" sz="2400" dirty="0">
                <a:latin typeface="Arial" panose="020B0604020202020204" pitchFamily="34" charset="0"/>
              </a:rPr>
              <a:t> (Court Cases)</a:t>
            </a:r>
            <a:r>
              <a:rPr lang="ar-SY" sz="2400" dirty="0">
                <a:latin typeface="Arial" panose="020B0604020202020204" pitchFamily="34" charset="0"/>
              </a:rPr>
              <a:t>الأحكام القضائية تبدأ باسم المحكمة أو أطراف الدعوى وفقاً للنظام القانوني، وتوثق كالتالي:</a:t>
            </a:r>
          </a:p>
          <a:p>
            <a:r>
              <a:rPr lang="ar-SY" sz="2400" dirty="0">
                <a:latin typeface="Arial" panose="020B0604020202020204" pitchFamily="34" charset="0"/>
              </a:rPr>
              <a:t>الصيغة الفنية: اسم المحكمة، رقم الطعن/القضية، تاريخ الجلسة، اسم المجموعة القضائية المنشور فيها، رقم الصفحة.</a:t>
            </a:r>
          </a:p>
          <a:p>
            <a:r>
              <a:rPr lang="ar-SY" sz="2400" b="1" dirty="0">
                <a:latin typeface="Arial" panose="020B0604020202020204" pitchFamily="34" charset="0"/>
              </a:rPr>
              <a:t>مثال تطبيقي:</a:t>
            </a:r>
          </a:p>
          <a:p>
            <a:pPr algn="l" rtl="0"/>
            <a:r>
              <a:rPr lang="en-US" sz="2400" dirty="0">
                <a:latin typeface="Arial" panose="020B0604020202020204" pitchFamily="34" charset="0"/>
              </a:rPr>
              <a:t>Egyptian Court of Cassation, Civil Circuit, Challenge No. 452 of JY 85, Session of March 12, 2016, Court of Cassation Judgments Collection, </a:t>
            </a:r>
            <a:endParaRPr lang="ar-SY" sz="2400" dirty="0">
              <a:solidFill>
                <a:prstClr val="black"/>
              </a:solidFill>
            </a:endParaRPr>
          </a:p>
        </p:txBody>
      </p:sp>
    </p:spTree>
    <p:extLst>
      <p:ext uri="{BB962C8B-B14F-4D97-AF65-F5344CB8AC3E}">
        <p14:creationId xmlns:p14="http://schemas.microsoft.com/office/powerpoint/2010/main" val="1113574661"/>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27130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19492"/>
            <a:ext cx="10399594" cy="3416320"/>
          </a:xfrm>
          <a:prstGeom prst="rect">
            <a:avLst/>
          </a:prstGeom>
          <a:noFill/>
        </p:spPr>
        <p:txBody>
          <a:bodyPr wrap="square" rtlCol="1">
            <a:spAutoFit/>
          </a:bodyPr>
          <a:lstStyle/>
          <a:p>
            <a:pPr algn="just"/>
            <a:r>
              <a:rPr lang="ar-SY" sz="2400" b="1" dirty="0">
                <a:latin typeface="Arial" panose="020B0604020202020204" pitchFamily="34" charset="0"/>
              </a:rPr>
              <a:t>التوثيق بالإنجليزية عند "التكرار" </a:t>
            </a:r>
          </a:p>
          <a:p>
            <a:pPr algn="just"/>
            <a:r>
              <a:rPr lang="ar-SY" sz="2400" dirty="0">
                <a:latin typeface="Arial" panose="020B0604020202020204" pitchFamily="34" charset="0"/>
              </a:rPr>
              <a:t>لتجنب التكرار في الهوامش اللاحقة باللغة الإنجليزية، نستخدم صيغاً مختصرة تعتمد على كنية المؤلف</a:t>
            </a:r>
            <a:r>
              <a:rPr lang="ar-SY" sz="2400" b="1" dirty="0">
                <a:latin typeface="Arial" panose="020B0604020202020204" pitchFamily="34" charset="0"/>
              </a:rPr>
              <a:t>:</a:t>
            </a:r>
          </a:p>
          <a:p>
            <a:pPr algn="just"/>
            <a:r>
              <a:rPr lang="ar-SY" sz="2400" b="1" dirty="0">
                <a:latin typeface="Arial" panose="020B0604020202020204" pitchFamily="34" charset="0"/>
              </a:rPr>
              <a:t> عند التكرار المباشر (دون فاصل):</a:t>
            </a:r>
          </a:p>
          <a:p>
            <a:pPr algn="just"/>
            <a:r>
              <a:rPr lang="ar-SY" sz="2400" dirty="0">
                <a:latin typeface="Arial" panose="020B0604020202020204" pitchFamily="34" charset="0"/>
              </a:rPr>
              <a:t>نستخدم المصطلح اللاتيني (</a:t>
            </a:r>
            <a:r>
              <a:rPr lang="en-US" sz="2400" dirty="0">
                <a:latin typeface="Arial" panose="020B0604020202020204" pitchFamily="34" charset="0"/>
              </a:rPr>
              <a:t>Ibid </a:t>
            </a:r>
            <a:r>
              <a:rPr lang="ar-SY" sz="2400" dirty="0">
                <a:latin typeface="Arial" panose="020B0604020202020204" pitchFamily="34" charset="0"/>
              </a:rPr>
              <a:t> ) وهو اختصار لـ </a:t>
            </a:r>
            <a:r>
              <a:rPr lang="en-US" sz="2400" dirty="0">
                <a:latin typeface="Arial" panose="020B0604020202020204" pitchFamily="34" charset="0"/>
              </a:rPr>
              <a:t>Ibidem) </a:t>
            </a:r>
            <a:r>
              <a:rPr lang="ar-SY" sz="2400" dirty="0">
                <a:latin typeface="Arial" panose="020B0604020202020204" pitchFamily="34" charset="0"/>
              </a:rPr>
              <a:t>) ويعني "في نفس المكان".</a:t>
            </a:r>
          </a:p>
          <a:p>
            <a:pPr algn="just"/>
            <a:r>
              <a:rPr lang="ar-SY" sz="2400" dirty="0">
                <a:latin typeface="Arial" panose="020B0604020202020204" pitchFamily="34" charset="0"/>
              </a:rPr>
              <a:t>إذا كانت نفس الصفحة:</a:t>
            </a:r>
          </a:p>
          <a:p>
            <a:pPr algn="l" rtl="0"/>
            <a:r>
              <a:rPr lang="en-US" sz="2400" b="1" dirty="0">
                <a:latin typeface="Arial" panose="020B0604020202020204" pitchFamily="34" charset="0"/>
              </a:rPr>
              <a:t>1- Al-</a:t>
            </a:r>
            <a:r>
              <a:rPr lang="en-US" sz="2400" b="1" dirty="0" err="1">
                <a:latin typeface="Arial" panose="020B0604020202020204" pitchFamily="34" charset="0"/>
              </a:rPr>
              <a:t>Sanhuri</a:t>
            </a:r>
            <a:r>
              <a:rPr lang="en-US" sz="2400" b="1" dirty="0">
                <a:latin typeface="Arial" panose="020B0604020202020204" pitchFamily="34" charset="0"/>
              </a:rPr>
              <a:t>, </a:t>
            </a:r>
            <a:r>
              <a:rPr lang="en-US" sz="2400" b="1" dirty="0" err="1">
                <a:latin typeface="Arial" panose="020B0604020202020204" pitchFamily="34" charset="0"/>
              </a:rPr>
              <a:t>Abd</a:t>
            </a:r>
            <a:r>
              <a:rPr lang="en-US" sz="2400" b="1" dirty="0">
                <a:latin typeface="Arial" panose="020B0604020202020204" pitchFamily="34" charset="0"/>
              </a:rPr>
              <a:t> Al-</a:t>
            </a:r>
            <a:r>
              <a:rPr lang="en-US" sz="2400" b="1" dirty="0" err="1">
                <a:latin typeface="Arial" panose="020B0604020202020204" pitchFamily="34" charset="0"/>
              </a:rPr>
              <a:t>Razzak</a:t>
            </a:r>
            <a:r>
              <a:rPr lang="en-US" sz="2400" b="1" dirty="0">
                <a:latin typeface="Arial" panose="020B0604020202020204" pitchFamily="34" charset="0"/>
              </a:rPr>
              <a:t>. Al-</a:t>
            </a:r>
            <a:r>
              <a:rPr lang="en-US" sz="2400" b="1" dirty="0" err="1">
                <a:latin typeface="Arial" panose="020B0604020202020204" pitchFamily="34" charset="0"/>
              </a:rPr>
              <a:t>Waseet</a:t>
            </a:r>
            <a:r>
              <a:rPr lang="en-US" sz="2400" b="1" dirty="0">
                <a:latin typeface="Arial" panose="020B0604020202020204" pitchFamily="34" charset="0"/>
              </a:rPr>
              <a:t>..., p. 145</a:t>
            </a:r>
          </a:p>
          <a:p>
            <a:pPr algn="l" rtl="0"/>
            <a:r>
              <a:rPr lang="en-US" sz="2400" b="1" dirty="0">
                <a:latin typeface="Arial" panose="020B0604020202020204" pitchFamily="34" charset="0"/>
              </a:rPr>
              <a:t>2.Ibid.</a:t>
            </a:r>
            <a:endParaRPr lang="ar-SY" sz="2400" b="1" dirty="0">
              <a:latin typeface="Arial" panose="020B0604020202020204" pitchFamily="34" charset="0"/>
            </a:endParaRPr>
          </a:p>
          <a:p>
            <a:pPr algn="just"/>
            <a:r>
              <a:rPr lang="ar-SY" sz="2400" b="1" dirty="0">
                <a:latin typeface="Arial" panose="020B0604020202020204" pitchFamily="34" charset="0"/>
              </a:rPr>
              <a:t>وإذا تغيرت الصفحة نكتب: </a:t>
            </a:r>
          </a:p>
          <a:p>
            <a:pPr algn="l" rtl="0"/>
            <a:r>
              <a:rPr lang="en-US" sz="2400" b="1" dirty="0">
                <a:latin typeface="Arial" panose="020B0604020202020204" pitchFamily="34" charset="0"/>
              </a:rPr>
              <a:t>-Ibid., p. 150.2. </a:t>
            </a:r>
            <a:endParaRPr lang="ar-SY" sz="2400" b="1" dirty="0">
              <a:latin typeface="Arial" panose="020B0604020202020204" pitchFamily="34" charset="0"/>
            </a:endParaRPr>
          </a:p>
        </p:txBody>
      </p:sp>
    </p:spTree>
    <p:extLst>
      <p:ext uri="{BB962C8B-B14F-4D97-AF65-F5344CB8AC3E}">
        <p14:creationId xmlns:p14="http://schemas.microsoft.com/office/powerpoint/2010/main" val="3943543888"/>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54724"/>
            <a:ext cx="10399594" cy="1200329"/>
          </a:xfrm>
          <a:prstGeom prst="rect">
            <a:avLst/>
          </a:prstGeom>
          <a:noFill/>
        </p:spPr>
        <p:txBody>
          <a:bodyPr wrap="square" rtlCol="1">
            <a:spAutoFit/>
          </a:bodyPr>
          <a:lstStyle/>
          <a:p>
            <a:pPr algn="just"/>
            <a:r>
              <a:rPr lang="ar-SY" sz="2400" b="1" dirty="0">
                <a:solidFill>
                  <a:prstClr val="black"/>
                </a:solidFill>
              </a:rPr>
              <a:t>عند التكرار غير المباشر (مع وجود فاصل):</a:t>
            </a:r>
          </a:p>
          <a:p>
            <a:pPr algn="just"/>
            <a:r>
              <a:rPr lang="ar-SY" sz="2400" b="1" dirty="0">
                <a:solidFill>
                  <a:prstClr val="black"/>
                </a:solidFill>
              </a:rPr>
              <a:t>نكتب لقب المؤلف ثم مصطلح </a:t>
            </a:r>
            <a:r>
              <a:rPr lang="en-US" sz="2400" b="1" dirty="0">
                <a:solidFill>
                  <a:prstClr val="black"/>
                </a:solidFill>
              </a:rPr>
              <a:t>( Op. </a:t>
            </a:r>
            <a:r>
              <a:rPr lang="en-US" sz="2400" b="1" dirty="0" err="1">
                <a:solidFill>
                  <a:prstClr val="black"/>
                </a:solidFill>
              </a:rPr>
              <a:t>cit</a:t>
            </a:r>
            <a:r>
              <a:rPr lang="en-US" sz="2400" b="1" dirty="0">
                <a:solidFill>
                  <a:prstClr val="black"/>
                </a:solidFill>
              </a:rPr>
              <a:t>) </a:t>
            </a:r>
            <a:r>
              <a:rPr lang="ar-SY" sz="2400" b="1" dirty="0">
                <a:solidFill>
                  <a:prstClr val="black"/>
                </a:solidFill>
              </a:rPr>
              <a:t>وهو اختصار لـ </a:t>
            </a:r>
            <a:r>
              <a:rPr lang="en-US" sz="2400" b="1" dirty="0" err="1">
                <a:solidFill>
                  <a:prstClr val="black"/>
                </a:solidFill>
              </a:rPr>
              <a:t>Opere</a:t>
            </a:r>
            <a:r>
              <a:rPr lang="en-US" sz="2400" b="1" dirty="0">
                <a:solidFill>
                  <a:prstClr val="black"/>
                </a:solidFill>
              </a:rPr>
              <a:t> citato.</a:t>
            </a:r>
          </a:p>
          <a:p>
            <a:pPr algn="just"/>
            <a:r>
              <a:rPr lang="ar-SY" sz="2400" b="1" dirty="0">
                <a:solidFill>
                  <a:prstClr val="black"/>
                </a:solidFill>
              </a:rPr>
              <a:t>مثال: </a:t>
            </a:r>
            <a:r>
              <a:rPr lang="en-US" sz="2400" b="1" dirty="0">
                <a:solidFill>
                  <a:prstClr val="black"/>
                </a:solidFill>
              </a:rPr>
              <a:t>Smith, Op. cit., p. 60 </a:t>
            </a:r>
            <a:r>
              <a:rPr lang="ar-SY" sz="2400" b="1" dirty="0">
                <a:solidFill>
                  <a:prstClr val="black"/>
                </a:solidFill>
              </a:rPr>
              <a:t> تعني مرجع سميث السابق ذكره.</a:t>
            </a:r>
          </a:p>
        </p:txBody>
      </p:sp>
    </p:spTree>
    <p:extLst>
      <p:ext uri="{BB962C8B-B14F-4D97-AF65-F5344CB8AC3E}">
        <p14:creationId xmlns:p14="http://schemas.microsoft.com/office/powerpoint/2010/main" val="4228278418"/>
      </p:ext>
    </p:extLst>
  </p:cSld>
  <p:clrMapOvr>
    <a:masterClrMapping/>
  </p:clrMapOvr>
  <mc:AlternateContent xmlns:mc="http://schemas.openxmlformats.org/markup-compatibility/2006" xmlns:p14="http://schemas.microsoft.com/office/powerpoint/2010/main">
    <mc:Choice Requires="p14">
      <p:transition spd="slow" p14:dur="2000" advTm="147140"/>
    </mc:Choice>
    <mc:Fallback xmlns="">
      <p:transition spd="slow" advTm="14714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41076"/>
            <a:ext cx="10399594" cy="3657668"/>
          </a:xfrm>
          <a:prstGeom prst="rect">
            <a:avLst/>
          </a:prstGeom>
          <a:noFill/>
        </p:spPr>
        <p:txBody>
          <a:bodyPr wrap="square" rtlCol="1">
            <a:spAutoFit/>
          </a:bodyPr>
          <a:lstStyle/>
          <a:p>
            <a:pPr>
              <a:lnSpc>
                <a:spcPct val="107000"/>
              </a:lnSpc>
              <a:spcAft>
                <a:spcPts val="800"/>
              </a:spcAft>
            </a:pPr>
            <a:r>
              <a:rPr lang="ar-SA" sz="2400" b="1" dirty="0">
                <a:solidFill>
                  <a:srgbClr val="FF0000"/>
                </a:solidFill>
                <a:latin typeface="Times New Roman" panose="02020603050405020304" pitchFamily="18" charset="0"/>
                <a:ea typeface="Calibri" panose="020F0502020204030204" pitchFamily="34" charset="0"/>
                <a:cs typeface="Simplified Arabic" panose="02020603050405020304" pitchFamily="18" charset="-78"/>
              </a:rPr>
              <a:t>. ملاحظات فنية هامة: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لغة الهامش: يُكتب المرجع الأجنبي من اليسار إلى اليمين حتى لو كانت الرسالة باللغة العربية.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تعدد المؤلفين: إذا زادوا عن اثنين، نكتب اسم الأول ثم (.</a:t>
            </a:r>
            <a:r>
              <a:rPr lang="en-US" sz="2400" dirty="0">
                <a:latin typeface="Times New Roman" panose="02020603050405020304" pitchFamily="18" charset="0"/>
                <a:ea typeface="Calibri" panose="020F0502020204030204" pitchFamily="34" charset="0"/>
                <a:cs typeface="Simplified Arabic" panose="02020603050405020304" pitchFamily="18" charset="-78"/>
              </a:rPr>
              <a:t>et. al</a:t>
            </a:r>
            <a:r>
              <a:rPr lang="ar-SA" sz="2400" dirty="0">
                <a:latin typeface="Times New Roman" panose="02020603050405020304" pitchFamily="18" charset="0"/>
                <a:ea typeface="Calibri" panose="020F0502020204030204" pitchFamily="34" charset="0"/>
                <a:cs typeface="Simplified Arabic" panose="02020603050405020304" pitchFamily="18" charset="-78"/>
              </a:rPr>
              <a:t>) وهي تعني "وآخرون" مثال</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rtl="0">
              <a:lnSpc>
                <a:spcPct val="107000"/>
              </a:lnSpc>
              <a:spcAft>
                <a:spcPts val="800"/>
              </a:spcAft>
            </a:pPr>
            <a:r>
              <a:rPr lang="en-US" sz="2400" dirty="0">
                <a:latin typeface="Times New Roman" panose="02020603050405020304" pitchFamily="18" charset="0"/>
                <a:ea typeface="Calibri" panose="020F0502020204030204" pitchFamily="34" charset="0"/>
                <a:cs typeface="Simplified Arabic" panose="02020603050405020304" pitchFamily="18" charset="-78"/>
              </a:rPr>
              <a:t>J. Roberts, </a:t>
            </a:r>
            <a:r>
              <a:rPr lang="en-US" sz="2400" b="1" dirty="0">
                <a:latin typeface="Times New Roman" panose="02020603050405020304" pitchFamily="18" charset="0"/>
                <a:ea typeface="Calibri" panose="020F0502020204030204" pitchFamily="34" charset="0"/>
                <a:cs typeface="Simplified Arabic" panose="02020603050405020304" pitchFamily="18" charset="-78"/>
              </a:rPr>
              <a:t>et.al</a:t>
            </a:r>
            <a:r>
              <a:rPr lang="en-US" sz="2400" dirty="0">
                <a:latin typeface="Times New Roman" panose="02020603050405020304" pitchFamily="18" charset="0"/>
                <a:ea typeface="Calibri" panose="020F0502020204030204" pitchFamily="34" charset="0"/>
                <a:cs typeface="Simplified Arabic" panose="02020603050405020304" pitchFamily="18" charset="-78"/>
              </a:rPr>
              <a:t>., Regulatory Frameworks for Autonomous Vehicles: A Comparative Study, International Law Review, Vol. 29, No. 2, 2023, p. 112, doi.1234567890, Available at: www.oxfordjournals.org/ilr/article/456, (Accessed: 15 March 2024)</a:t>
            </a:r>
          </a:p>
          <a:p>
            <a:pPr>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 </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003324528"/>
      </p:ext>
    </p:extLst>
  </p:cSld>
  <p:clrMapOvr>
    <a:masterClrMapping/>
  </p:clrMapOvr>
  <mc:AlternateContent xmlns:mc="http://schemas.openxmlformats.org/markup-compatibility/2006" xmlns:p14="http://schemas.microsoft.com/office/powerpoint/2010/main">
    <mc:Choice Requires="p14">
      <p:transition spd="slow" p14:dur="2000" advTm="150524"/>
    </mc:Choice>
    <mc:Fallback xmlns="">
      <p:transition spd="slow" advTm="1505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771099" y="1333118"/>
            <a:ext cx="10399594" cy="3046988"/>
          </a:xfrm>
          <a:prstGeom prst="rect">
            <a:avLst/>
          </a:prstGeom>
          <a:noFill/>
        </p:spPr>
        <p:txBody>
          <a:bodyPr wrap="square" rtlCol="1">
            <a:spAutoFit/>
          </a:bodyPr>
          <a:lstStyle/>
          <a:p>
            <a:pPr algn="just"/>
            <a:r>
              <a:rPr lang="ar-SY" sz="2400" b="1" dirty="0">
                <a:latin typeface="Arial" panose="020B0604020202020204" pitchFamily="34" charset="0"/>
              </a:rPr>
              <a:t>توثيق المراجع العربية والأجنبية في نهاية رسالة </a:t>
            </a:r>
            <a:r>
              <a:rPr lang="ar-SY" sz="2400" b="1" dirty="0" err="1">
                <a:latin typeface="Arial" panose="020B0604020202020204" pitchFamily="34" charset="0"/>
              </a:rPr>
              <a:t>الدكتوراة</a:t>
            </a:r>
            <a:r>
              <a:rPr lang="ar-SY" sz="2400" b="1" dirty="0">
                <a:latin typeface="Arial" panose="020B0604020202020204" pitchFamily="34" charset="0"/>
              </a:rPr>
              <a:t>:</a:t>
            </a:r>
          </a:p>
          <a:p>
            <a:pPr algn="just"/>
            <a:r>
              <a:rPr lang="ar-SY" sz="2400" dirty="0">
                <a:latin typeface="Arial" panose="020B0604020202020204" pitchFamily="34" charset="0"/>
              </a:rPr>
              <a:t>تعد قائمة المصادر والمراجع النهائية (</a:t>
            </a:r>
            <a:r>
              <a:rPr lang="en-US" sz="2400" dirty="0">
                <a:latin typeface="Arial" panose="020B0604020202020204" pitchFamily="34" charset="0"/>
              </a:rPr>
              <a:t>( Bibliography </a:t>
            </a:r>
            <a:r>
              <a:rPr lang="ar-SY" sz="2400" dirty="0">
                <a:latin typeface="Arial" panose="020B0604020202020204" pitchFamily="34" charset="0"/>
              </a:rPr>
              <a:t> الواجهة الختامية للأطروحة القانونية، وهي التي تعكس حجم الجهد والعمق البحثي. يختلف التوثيق في القائمة النهائية عن الهامش السفلّي في أمر رئيسي: لا تُذكر أرقام الصفحات المقيدة (ص) إلا في حالة المقالات العلمية حيث يُذكر نطاق صفحات المقال كاملاً من أول صفحة إلى آخر صفحة.</a:t>
            </a:r>
          </a:p>
          <a:p>
            <a:pPr algn="just"/>
            <a:r>
              <a:rPr lang="ar-SY" sz="2400" dirty="0">
                <a:latin typeface="Arial" panose="020B0604020202020204" pitchFamily="34" charset="0"/>
              </a:rPr>
              <a:t>وتعتمد قواعد توثيق المراجع في رسائل الدكتوراه القانونية على التمييز بين المصادر الرسمية (التشريعات والأحكام) والمراجع العلمية (الكتب والأبحاث)، مع الالتزام بترتيب هرمي يبدأ بالأهمية القانونية. </a:t>
            </a:r>
          </a:p>
          <a:p>
            <a:pPr algn="just"/>
            <a:r>
              <a:rPr lang="ar-SY" sz="2400" dirty="0">
                <a:latin typeface="Arial" panose="020B0604020202020204" pitchFamily="34" charset="0"/>
              </a:rPr>
              <a:t>فيما يلي التفاصيل الكاملة لقواعد التوثيق في نهاية الرسالة:</a:t>
            </a:r>
          </a:p>
        </p:txBody>
      </p:sp>
    </p:spTree>
    <p:extLst>
      <p:ext uri="{BB962C8B-B14F-4D97-AF65-F5344CB8AC3E}">
        <p14:creationId xmlns:p14="http://schemas.microsoft.com/office/powerpoint/2010/main" val="2012556095"/>
      </p:ext>
    </p:extLst>
  </p:cSld>
  <p:clrMapOvr>
    <a:masterClrMapping/>
  </p:clrMapOvr>
  <mc:AlternateContent xmlns:mc="http://schemas.openxmlformats.org/markup-compatibility/2006" xmlns:p14="http://schemas.microsoft.com/office/powerpoint/2010/main">
    <mc:Choice Requires="p14">
      <p:transition spd="slow" p14:dur="2000" advTm="117108"/>
    </mc:Choice>
    <mc:Fallback xmlns="">
      <p:transition spd="slow" advTm="1171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771099" y="1333118"/>
            <a:ext cx="10399594" cy="3785652"/>
          </a:xfrm>
          <a:prstGeom prst="rect">
            <a:avLst/>
          </a:prstGeom>
          <a:noFill/>
        </p:spPr>
        <p:txBody>
          <a:bodyPr wrap="square" rtlCol="1">
            <a:spAutoFit/>
          </a:bodyPr>
          <a:lstStyle/>
          <a:p>
            <a:pPr algn="just"/>
            <a:r>
              <a:rPr lang="ar-SY" sz="2400" b="1" dirty="0">
                <a:latin typeface="Arial" panose="020B0604020202020204" pitchFamily="34" charset="0"/>
              </a:rPr>
              <a:t>الهيكل العام لترتيب القائمة (التقسيم المنهجي)</a:t>
            </a:r>
          </a:p>
          <a:p>
            <a:pPr algn="just"/>
            <a:r>
              <a:rPr lang="ar-SY" sz="2400" b="1" dirty="0">
                <a:latin typeface="Arial" panose="020B0604020202020204" pitchFamily="34" charset="0"/>
              </a:rPr>
              <a:t>لا </a:t>
            </a:r>
            <a:r>
              <a:rPr lang="ar-SY" sz="2400" dirty="0">
                <a:latin typeface="Arial" panose="020B0604020202020204" pitchFamily="34" charset="0"/>
              </a:rPr>
              <a:t>تُرتب المراجع القانونية عشوائياً، بل تُقسم إلى فئات تدرج تنازلياً حسب قوة الحجية القانونية كالتالي:</a:t>
            </a:r>
          </a:p>
          <a:p>
            <a:pPr algn="just"/>
            <a:r>
              <a:rPr lang="ar-SY" sz="2400" dirty="0">
                <a:latin typeface="Arial" panose="020B0604020202020204" pitchFamily="34" charset="0"/>
              </a:rPr>
              <a:t>المصادر الرسمية: الدساتير، ثم القوانين، ثم المراسيم واللوائح.</a:t>
            </a:r>
          </a:p>
          <a:p>
            <a:pPr algn="just"/>
            <a:r>
              <a:rPr lang="ar-SY" sz="2400" dirty="0">
                <a:latin typeface="Arial" panose="020B0604020202020204" pitchFamily="34" charset="0"/>
              </a:rPr>
              <a:t>المصادر القضائية: أحكام المحاكم العليا (النقض، التمييز، الدستورية).</a:t>
            </a:r>
          </a:p>
          <a:p>
            <a:pPr algn="just"/>
            <a:r>
              <a:rPr lang="ar-SY" sz="2400" dirty="0">
                <a:latin typeface="Arial" panose="020B0604020202020204" pitchFamily="34" charset="0"/>
              </a:rPr>
              <a:t>المراجع التفسيرية (الفقه): وتُقسم داخلياً إلى:</a:t>
            </a:r>
          </a:p>
          <a:p>
            <a:pPr algn="just"/>
            <a:r>
              <a:rPr lang="ar-SY" sz="2400" dirty="0">
                <a:latin typeface="Arial" panose="020B0604020202020204" pitchFamily="34" charset="0"/>
              </a:rPr>
              <a:t>الكتب والمؤلفات العامة والخاصة.</a:t>
            </a:r>
          </a:p>
          <a:p>
            <a:pPr algn="just"/>
            <a:r>
              <a:rPr lang="ar-SY" sz="2400" dirty="0">
                <a:latin typeface="Arial" panose="020B0604020202020204" pitchFamily="34" charset="0"/>
              </a:rPr>
              <a:t>الرسائل الجامعية (ماجستير ودكتوراه).</a:t>
            </a:r>
          </a:p>
          <a:p>
            <a:pPr algn="just"/>
            <a:r>
              <a:rPr lang="ar-SY" sz="2400" dirty="0">
                <a:latin typeface="Arial" panose="020B0604020202020204" pitchFamily="34" charset="0"/>
              </a:rPr>
              <a:t>المقالات والبحوث المنشورة في المجلات المحكمة.</a:t>
            </a:r>
          </a:p>
          <a:p>
            <a:pPr algn="just"/>
            <a:r>
              <a:rPr lang="ar-SY" sz="2400" dirty="0">
                <a:latin typeface="Arial" panose="020B0604020202020204" pitchFamily="34" charset="0"/>
              </a:rPr>
              <a:t>والمراجع باللغات الأجنبية (تُفصل تماماً في قسم خاص بنفس التقسيم السالف ذكره).داخل كل فئة، يتم الترتيب أبجدياً بناءً على اسم المؤلف (في المراجع العربية) أو كنية المؤلف (في المراجع الإنجليزية).</a:t>
            </a:r>
          </a:p>
        </p:txBody>
      </p:sp>
    </p:spTree>
    <p:extLst>
      <p:ext uri="{BB962C8B-B14F-4D97-AF65-F5344CB8AC3E}">
        <p14:creationId xmlns:p14="http://schemas.microsoft.com/office/powerpoint/2010/main" val="1895231858"/>
      </p:ext>
    </p:extLst>
  </p:cSld>
  <p:clrMapOvr>
    <a:masterClrMapping/>
  </p:clrMapOvr>
  <mc:AlternateContent xmlns:mc="http://schemas.openxmlformats.org/markup-compatibility/2006" xmlns:p14="http://schemas.microsoft.com/office/powerpoint/2010/main">
    <mc:Choice Requires="p14">
      <p:transition spd="slow" p14:dur="2000" advTm="117108"/>
    </mc:Choice>
    <mc:Fallback xmlns="">
      <p:transition spd="slow" advTm="1171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237837"/>
            <a:ext cx="10849970" cy="4755789"/>
          </a:xfrm>
          <a:prstGeom prst="rect">
            <a:avLst/>
          </a:prstGeom>
          <a:noFill/>
        </p:spPr>
        <p:txBody>
          <a:bodyPr wrap="square" rtlCol="1">
            <a:spAutoFit/>
          </a:bodyPr>
          <a:lstStyle/>
          <a:p>
            <a:pPr algn="just">
              <a:lnSpc>
                <a:spcPct val="107000"/>
              </a:lnSpc>
              <a:spcAft>
                <a:spcPts val="800"/>
              </a:spcAf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أولاً: المراجع باللغة العربية: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1. الكتب القانونية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يُبدأ بالاسم الأول للمؤلف، ويكون الترتيب الأبجدي بناءً على اسم المؤلف:</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الترتيب: د. اسم المؤلف، عنوان الكتاب (بخط غامق)، الجزء، الطبعة، دار النشر، مكان النشر، سنة النشر.</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مثال: د. إبراهيم يوسف هرموش، </a:t>
            </a:r>
            <a:r>
              <a:rPr lang="ar-SA" sz="2400" b="1" dirty="0">
                <a:latin typeface="Times New Roman" panose="02020603050405020304" pitchFamily="18" charset="0"/>
                <a:ea typeface="Calibri" panose="020F0502020204030204" pitchFamily="34" charset="0"/>
                <a:cs typeface="Simplified Arabic" panose="02020603050405020304" pitchFamily="18" charset="-78"/>
              </a:rPr>
              <a:t>النظام القانوني لخصخصة الشركات العامة ( دراسة مقارنة)</a:t>
            </a:r>
            <a:r>
              <a:rPr lang="ar-SA" sz="2400" dirty="0">
                <a:latin typeface="Times New Roman" panose="02020603050405020304" pitchFamily="18" charset="0"/>
                <a:ea typeface="Calibri" panose="020F0502020204030204" pitchFamily="34" charset="0"/>
                <a:cs typeface="Simplified Arabic" panose="02020603050405020304" pitchFamily="18" charset="-78"/>
              </a:rPr>
              <a:t>، ط1، منشورات الحلبي الحقوقية، بيروت-لبنان، 2025.</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2. الرسائل العلمية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الصيغة: د. اسم الباحث، عنوان الرسالة (بخط غامق)، رسالة دكتوراه، كلية الحقوق، جامعة (ذكر الجامعة)، سنة المناقشة.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مثال: د. جابر جاد نصار، </a:t>
            </a:r>
            <a:r>
              <a:rPr lang="ar-SA" sz="2400" b="1" dirty="0">
                <a:latin typeface="Times New Roman" panose="02020603050405020304" pitchFamily="18" charset="0"/>
                <a:ea typeface="Calibri" panose="020F0502020204030204" pitchFamily="34" charset="0"/>
                <a:cs typeface="Simplified Arabic" panose="02020603050405020304" pitchFamily="18" charset="-78"/>
              </a:rPr>
              <a:t>الوسيط في القانون الدستوري</a:t>
            </a:r>
            <a:r>
              <a:rPr lang="ar-SA" sz="2400" dirty="0">
                <a:latin typeface="Times New Roman" panose="02020603050405020304" pitchFamily="18" charset="0"/>
                <a:ea typeface="Calibri" panose="020F0502020204030204" pitchFamily="34" charset="0"/>
                <a:cs typeface="Simplified Arabic" panose="02020603050405020304" pitchFamily="18" charset="-78"/>
              </a:rPr>
              <a:t>، رسالة دكتوراه، كلية الحقوق، جامعة القاهرة، 1993.</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760710504"/>
      </p:ext>
    </p:extLst>
  </p:cSld>
  <p:clrMapOvr>
    <a:masterClrMapping/>
  </p:clrMapOvr>
  <mc:AlternateContent xmlns:mc="http://schemas.openxmlformats.org/markup-compatibility/2006" xmlns:p14="http://schemas.microsoft.com/office/powerpoint/2010/main">
    <mc:Choice Requires="p14">
      <p:transition spd="slow" p14:dur="2000" advTm="245575"/>
    </mc:Choice>
    <mc:Fallback xmlns="">
      <p:transition spd="slow" advTm="24557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506422" y="1111392"/>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5157374"/>
          </a:xfrm>
          <a:prstGeom prst="rect">
            <a:avLst/>
          </a:prstGeom>
          <a:noFill/>
        </p:spPr>
        <p:txBody>
          <a:bodyPr wrap="square" rtlCol="1">
            <a:spAutoFit/>
          </a:bodyPr>
          <a:lstStyle/>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3. المقالات والبحوث</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الصيغة: د. اسم المؤلف، "عنوان المقال بين علامتي تنصيص"، اسم المجلة الصادرة عنها (بخط مائل)، العدد، السنة، (تاريخ الصدور)، الصفحات.</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مثال: د. إبراهيم يوسف هرموش، "الأبعاد السياسية للخصخصة"، </a:t>
            </a:r>
            <a:r>
              <a:rPr lang="ar-SA" sz="2400" i="1" dirty="0">
                <a:latin typeface="Times New Roman" panose="02020603050405020304" pitchFamily="18" charset="0"/>
                <a:ea typeface="Calibri" panose="020F0502020204030204" pitchFamily="34" charset="0"/>
                <a:cs typeface="Simplified Arabic" panose="02020603050405020304" pitchFamily="18" charset="-78"/>
              </a:rPr>
              <a:t>مجلة جامعة دمشق للعلوم الاقتصادية والسياسية</a:t>
            </a:r>
            <a:r>
              <a:rPr lang="ar-SA" sz="2400" dirty="0">
                <a:latin typeface="Times New Roman" panose="02020603050405020304" pitchFamily="18" charset="0"/>
                <a:ea typeface="Calibri" panose="020F0502020204030204" pitchFamily="34" charset="0"/>
                <a:cs typeface="Simplified Arabic" panose="02020603050405020304" pitchFamily="18" charset="-78"/>
              </a:rPr>
              <a:t>، العدد 41، المجلد 4، 2025، ص 249-275.</a:t>
            </a:r>
            <a:endParaRPr lang="ar-SY"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Y" sz="2400" dirty="0">
                <a:latin typeface="Times New Roman" panose="02020603050405020304" pitchFamily="18" charset="0"/>
                <a:ea typeface="Calibri" panose="020F0502020204030204" pitchFamily="34" charset="0"/>
                <a:cs typeface="Simplified Arabic" panose="02020603050405020304" pitchFamily="18" charset="-78"/>
              </a:rPr>
              <a:t>4. أحكام القضاء</a:t>
            </a:r>
          </a:p>
          <a:p>
            <a:pPr algn="just">
              <a:lnSpc>
                <a:spcPct val="107000"/>
              </a:lnSpc>
              <a:spcAft>
                <a:spcPts val="800"/>
              </a:spcAft>
            </a:pPr>
            <a:r>
              <a:rPr lang="ar-SY" sz="2400" dirty="0">
                <a:latin typeface="Times New Roman" panose="02020603050405020304" pitchFamily="18" charset="0"/>
                <a:ea typeface="Calibri" panose="020F0502020204030204" pitchFamily="34" charset="0"/>
                <a:cs typeface="Simplified Arabic" panose="02020603050405020304" pitchFamily="18" charset="-78"/>
              </a:rPr>
              <a:t>الصيغة: المحكمة، رقم الطعن، السنة القضائية، تاريخ الجلسة، مجموعة الأحكام (إن وجدت)، الصفحة.</a:t>
            </a:r>
          </a:p>
          <a:p>
            <a:pPr algn="just">
              <a:lnSpc>
                <a:spcPct val="107000"/>
              </a:lnSpc>
              <a:spcAft>
                <a:spcPts val="800"/>
              </a:spcAft>
            </a:pPr>
            <a:r>
              <a:rPr lang="ar-SY" sz="2400" dirty="0">
                <a:latin typeface="Times New Roman" panose="02020603050405020304" pitchFamily="18" charset="0"/>
                <a:ea typeface="Calibri" panose="020F0502020204030204" pitchFamily="34" charset="0"/>
                <a:cs typeface="Simplified Arabic" panose="02020603050405020304" pitchFamily="18" charset="-78"/>
              </a:rPr>
              <a:t>مثال: محكمة النقض المصرية، الطعن رقم 1200 لسنة 80 قضائية، جلسة 15/5/2012، مجموعة أحكام النقض، السنة 63.</a:t>
            </a:r>
          </a:p>
          <a:p>
            <a:pPr algn="just">
              <a:lnSpc>
                <a:spcPct val="107000"/>
              </a:lnSpc>
              <a:spcAft>
                <a:spcPts val="800"/>
              </a:spcAft>
            </a:pPr>
            <a:r>
              <a:rPr lang="ar-SY" sz="2400" dirty="0">
                <a:latin typeface="Times New Roman" panose="02020603050405020304" pitchFamily="18" charset="0"/>
                <a:ea typeface="Calibri" panose="020F0502020204030204" pitchFamily="34" charset="0"/>
                <a:cs typeface="Simplified Arabic" panose="02020603050405020304" pitchFamily="18" charset="-78"/>
              </a:rPr>
              <a:t>•	التشريعات: اسم الدولة، اسم القانون، رقم السلسلة، تاريخ النشر في الجريدة الرسمية.</a:t>
            </a:r>
          </a:p>
          <a:p>
            <a:pPr algn="just">
              <a:lnSpc>
                <a:spcPct val="107000"/>
              </a:lnSpc>
              <a:spcAft>
                <a:spcPts val="800"/>
              </a:spcAft>
            </a:pP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76335381"/>
      </p:ext>
    </p:extLst>
  </p:cSld>
  <p:clrMapOvr>
    <a:masterClrMapping/>
  </p:clrMapOvr>
  <mc:AlternateContent xmlns:mc="http://schemas.openxmlformats.org/markup-compatibility/2006" xmlns:p14="http://schemas.microsoft.com/office/powerpoint/2010/main">
    <mc:Choice Requires="p14">
      <p:transition spd="slow" p14:dur="2000" advTm="172610"/>
    </mc:Choice>
    <mc:Fallback xmlns="">
      <p:transition spd="slow" advTm="17261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2764731"/>
          </a:xfrm>
          <a:prstGeom prst="rect">
            <a:avLst/>
          </a:prstGeom>
          <a:noFill/>
        </p:spPr>
        <p:txBody>
          <a:bodyPr wrap="square" rtlCol="1">
            <a:spAutoFit/>
          </a:bodyPr>
          <a:lstStyle/>
          <a:p>
            <a:pPr algn="just">
              <a:lnSpc>
                <a:spcPct val="107000"/>
              </a:lnSpc>
              <a:spcAft>
                <a:spcPts val="800"/>
              </a:spcAf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ثالثاً: الملاحظات الفنية الهامة: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الترتيب الأبجدي: تُرتب المراجع داخل كل قسم أبجدياً (أ، ب، ت...) </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الكتب العامة والخاصة: يُفضل البدء بالكتب "العامة" (التي تشرح فرعاً كاملاً من القانون) ثم الكتب "المتخصصة" (التي تتناول موضوع الرسالة بدقة).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إهمال "أل" التعريف: في الترتيب الأبجدي، يتم تجاهل "أل" التعريف (مثلاً: "الشافعي" يُرتب في حرف الشين).</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628566823"/>
      </p:ext>
    </p:extLst>
  </p:cSld>
  <p:clrMapOvr>
    <a:masterClrMapping/>
  </p:clrMapOvr>
  <mc:AlternateContent xmlns:mc="http://schemas.openxmlformats.org/markup-compatibility/2006" xmlns:p14="http://schemas.microsoft.com/office/powerpoint/2010/main">
    <mc:Choice Requires="p14">
      <p:transition spd="slow" p14:dur="2000" advTm="238639"/>
    </mc:Choice>
    <mc:Fallback xmlns="">
      <p:transition spd="slow" advTm="23863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880281" y="907213"/>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41076"/>
            <a:ext cx="10835420" cy="5336717"/>
          </a:xfrm>
          <a:prstGeom prst="rect">
            <a:avLst/>
          </a:prstGeom>
          <a:noFill/>
        </p:spPr>
        <p:txBody>
          <a:bodyPr wrap="square" rtlCol="1">
            <a:spAutoFit/>
          </a:bodyPr>
          <a:lstStyle/>
          <a:p>
            <a:pPr>
              <a:lnSpc>
                <a:spcPct val="107000"/>
              </a:lnSpc>
              <a:spcAft>
                <a:spcPts val="800"/>
              </a:spcAf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ثانياً: المراجع باللغة الأجنبية:</a:t>
            </a:r>
            <a:r>
              <a:rPr lang="ar-SA" sz="2400" dirty="0">
                <a:latin typeface="Times New Roman" panose="02020603050405020304" pitchFamily="18" charset="0"/>
                <a:ea typeface="Calibri" panose="020F0502020204030204" pitchFamily="34" charset="0"/>
                <a:cs typeface="Simplified Arabic" panose="02020603050405020304" pitchFamily="18" charset="-78"/>
              </a:rPr>
              <a:t> </a:t>
            </a:r>
            <a:r>
              <a:rPr lang="ar-SA" sz="2400" b="1" dirty="0">
                <a:latin typeface="Times New Roman" panose="02020603050405020304" pitchFamily="18" charset="0"/>
                <a:ea typeface="Calibri" panose="020F0502020204030204" pitchFamily="34" charset="0"/>
                <a:cs typeface="Simplified Arabic" panose="02020603050405020304" pitchFamily="18" charset="-78"/>
              </a:rPr>
              <a:t>يتم الترتيب أبجدياً حسب اللقب.</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1. الكتب الأجنبية (</a:t>
            </a:r>
            <a:r>
              <a:rPr lang="en-US" sz="2400" b="1" dirty="0">
                <a:latin typeface="Times New Roman" panose="02020603050405020304" pitchFamily="18" charset="0"/>
                <a:ea typeface="Calibri" panose="020F0502020204030204" pitchFamily="34" charset="0"/>
                <a:cs typeface="Simplified Arabic" panose="02020603050405020304" pitchFamily="18" charset="-78"/>
              </a:rPr>
              <a:t>Books</a:t>
            </a:r>
            <a:r>
              <a:rPr lang="ar-SA" sz="2400" b="1" dirty="0">
                <a:latin typeface="Times New Roman" panose="02020603050405020304" pitchFamily="18" charset="0"/>
                <a:ea typeface="Calibri" panose="020F0502020204030204" pitchFamily="34" charset="0"/>
                <a:cs typeface="Simplified Arabic" panose="02020603050405020304" pitchFamily="18" charset="-78"/>
              </a:rPr>
              <a:t>)</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gn="just">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الصيغة: اللقب مع البدء بحرف كبير، الاسم الأول، العنوان غامق، الطبعة، مكان النشر،  ثم سنة النشر. </a:t>
            </a:r>
            <a:r>
              <a:rPr lang="ar-SA" sz="2400" b="1" dirty="0">
                <a:latin typeface="Times New Roman" panose="02020603050405020304" pitchFamily="18" charset="0"/>
                <a:ea typeface="Calibri" panose="020F0502020204030204" pitchFamily="34" charset="0"/>
                <a:cs typeface="Simplified Arabic" panose="02020603050405020304" pitchFamily="18" charset="-78"/>
              </a:rPr>
              <a:t>مثال:</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228600" algn="just" rtl="0">
              <a:lnSpc>
                <a:spcPct val="107000"/>
              </a:lnSpc>
              <a:spcAft>
                <a:spcPts val="800"/>
              </a:spcAft>
            </a:pPr>
            <a:r>
              <a:rPr lang="ar-S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a:latin typeface="Times New Roman" panose="02020603050405020304" pitchFamily="18" charset="0"/>
                <a:ea typeface="Calibri" panose="020F0502020204030204" pitchFamily="34" charset="0"/>
                <a:cs typeface="Times New Roman" panose="02020603050405020304" pitchFamily="18" charset="0"/>
              </a:rPr>
              <a:t>Hart, H.L.A</a:t>
            </a:r>
            <a:r>
              <a:rPr lang="ar-S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ea typeface="Calibri" panose="020F0502020204030204" pitchFamily="34" charset="0"/>
                <a:cs typeface="Times New Roman" panose="02020603050405020304" pitchFamily="18" charset="0"/>
              </a:rPr>
              <a:t>The Concept of Law,</a:t>
            </a:r>
            <a:r>
              <a:rPr lang="en-US" sz="2400" dirty="0">
                <a:latin typeface="Times New Roman" panose="02020603050405020304" pitchFamily="18" charset="0"/>
                <a:ea typeface="Calibri" panose="020F0502020204030204" pitchFamily="34" charset="0"/>
                <a:cs typeface="Times New Roman" panose="02020603050405020304" pitchFamily="18" charset="0"/>
              </a:rPr>
              <a:t> 3rd ed., Oxford University Press, Oxford, 2012.</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2. المقالات والدوريات العلمية (</a:t>
            </a:r>
            <a:r>
              <a:rPr lang="en-US" sz="2400" b="1" dirty="0">
                <a:latin typeface="Times New Roman" panose="02020603050405020304" pitchFamily="18" charset="0"/>
                <a:ea typeface="Calibri" panose="020F0502020204030204" pitchFamily="34" charset="0"/>
                <a:cs typeface="Simplified Arabic" panose="02020603050405020304" pitchFamily="18" charset="-78"/>
              </a:rPr>
              <a:t>Articles/Journals</a:t>
            </a:r>
            <a:r>
              <a:rPr lang="ar-SA" sz="2400" b="1" dirty="0">
                <a:latin typeface="Times New Roman" panose="02020603050405020304" pitchFamily="18" charset="0"/>
                <a:ea typeface="Calibri" panose="020F0502020204030204" pitchFamily="34" charset="0"/>
                <a:cs typeface="Simplified Arabic" panose="02020603050405020304" pitchFamily="18" charset="-78"/>
              </a:rPr>
              <a:t>) :</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يُوضع عنوان المقال بين علامتي تنصيص، واسم المجلة بخط مائل.</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nSpc>
                <a:spcPct val="107000"/>
              </a:lnSpc>
              <a:spcAft>
                <a:spcPts val="800"/>
              </a:spcAft>
              <a:buSzPts val="1000"/>
              <a:buFont typeface="Symbol" panose="05050102010706020507" pitchFamily="18" charset="2"/>
              <a:buChar char=""/>
              <a:tabLst>
                <a:tab pos="457200" algn="l"/>
              </a:tabLs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مثال:</a:t>
            </a:r>
            <a:r>
              <a:rPr lang="ar-SA" sz="2400" dirty="0">
                <a:latin typeface="Times New Roman" panose="02020603050405020304" pitchFamily="18" charset="0"/>
                <a:ea typeface="Calibri" panose="020F0502020204030204" pitchFamily="34" charset="0"/>
                <a:cs typeface="Simplified Arabic" panose="02020603050405020304" pitchFamily="18" charset="-78"/>
              </a:rPr>
              <a:t> </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228600" algn="l" rtl="0">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Dworkin, Ronald, "Hard Cases </a:t>
            </a:r>
            <a:r>
              <a:rPr lang="ar-S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i="1" dirty="0">
                <a:latin typeface="Times New Roman" panose="02020603050405020304" pitchFamily="18" charset="0"/>
                <a:ea typeface="Calibri" panose="020F0502020204030204" pitchFamily="34" charset="0"/>
                <a:cs typeface="Times New Roman" panose="02020603050405020304" pitchFamily="18" charset="0"/>
              </a:rPr>
              <a:t>, Harvard Law Review</a:t>
            </a:r>
            <a:r>
              <a:rPr lang="ar-S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a:latin typeface="Times New Roman" panose="02020603050405020304" pitchFamily="18" charset="0"/>
                <a:ea typeface="Calibri" panose="020F0502020204030204" pitchFamily="34" charset="0"/>
                <a:cs typeface="Times New Roman" panose="02020603050405020304" pitchFamily="18" charset="0"/>
              </a:rPr>
              <a:t>Vol. 88, No. 6, 1975, pp. 1057-1109</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 </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lvl="0" algn="ctr"/>
            <a:r>
              <a:rPr lang="ar-SY" sz="2400" dirty="0">
                <a:solidFill>
                  <a:prstClr val="black"/>
                </a:solidFill>
              </a:rPr>
              <a:t>.</a:t>
            </a:r>
          </a:p>
        </p:txBody>
      </p:sp>
    </p:spTree>
    <p:extLst>
      <p:ext uri="{BB962C8B-B14F-4D97-AF65-F5344CB8AC3E}">
        <p14:creationId xmlns:p14="http://schemas.microsoft.com/office/powerpoint/2010/main" val="2800994582"/>
      </p:ext>
    </p:extLst>
  </p:cSld>
  <p:clrMapOvr>
    <a:masterClrMapping/>
  </p:clrMapOvr>
  <mc:AlternateContent xmlns:mc="http://schemas.openxmlformats.org/markup-compatibility/2006" xmlns:p14="http://schemas.microsoft.com/office/powerpoint/2010/main">
    <mc:Choice Requires="p14">
      <p:transition spd="slow" p14:dur="2000" advTm="183884"/>
    </mc:Choice>
    <mc:Fallback xmlns="">
      <p:transition spd="slow" advTm="1838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506422" y="829190"/>
            <a:ext cx="11223829" cy="5113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829190"/>
            <a:ext cx="11061800" cy="5731121"/>
          </a:xfrm>
          <a:prstGeom prst="rect">
            <a:avLst/>
          </a:prstGeom>
          <a:noFill/>
        </p:spPr>
        <p:txBody>
          <a:bodyPr wrap="square" rtlCol="1">
            <a:spAutoFit/>
          </a:bodyPr>
          <a:lstStyle/>
          <a:p>
            <a:pPr>
              <a:lnSpc>
                <a:spcPct val="107000"/>
              </a:lnSpc>
              <a:spcAft>
                <a:spcPts val="800"/>
              </a:spcAf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 الرسائل العلمية الأجنبية (</a:t>
            </a:r>
            <a:r>
              <a:rPr lang="en-US" sz="2400" b="1" dirty="0">
                <a:latin typeface="Times New Roman" panose="02020603050405020304" pitchFamily="18" charset="0"/>
                <a:ea typeface="Calibri" panose="020F0502020204030204" pitchFamily="34" charset="0"/>
                <a:cs typeface="Simplified Arabic" panose="02020603050405020304" pitchFamily="18" charset="-78"/>
              </a:rPr>
              <a:t>Theses</a:t>
            </a:r>
            <a:r>
              <a:rPr lang="ar-SA" sz="2400" b="1" dirty="0">
                <a:latin typeface="Times New Roman" panose="02020603050405020304" pitchFamily="18" charset="0"/>
                <a:ea typeface="Calibri" panose="020F0502020204030204" pitchFamily="34" charset="0"/>
                <a:cs typeface="Simplified Arabic" panose="02020603050405020304" pitchFamily="18" charset="-78"/>
              </a:rPr>
              <a:t>)</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الصيغة: اللقب مع البدء بحرف كبير، الاسم الأول، العنوان غامق، مكان النشر،  ثم سنة النشر.  </a:t>
            </a:r>
            <a:r>
              <a:rPr lang="ar-SA" sz="2400" b="1" dirty="0">
                <a:latin typeface="Times New Roman" panose="02020603050405020304" pitchFamily="18" charset="0"/>
                <a:ea typeface="Calibri" panose="020F0502020204030204" pitchFamily="34" charset="0"/>
                <a:cs typeface="Simplified Arabic" panose="02020603050405020304" pitchFamily="18" charset="-78"/>
              </a:rPr>
              <a:t>مثال:</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228600" algn="just" rtl="0">
              <a:lnSpc>
                <a:spcPct val="107000"/>
              </a:lnSpc>
              <a:spcAft>
                <a:spcPts val="800"/>
              </a:spcAft>
            </a:pPr>
            <a:r>
              <a:rPr lang="ar-S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a:latin typeface="Times New Roman" panose="02020603050405020304" pitchFamily="18" charset="0"/>
                <a:ea typeface="Calibri" panose="020F0502020204030204" pitchFamily="34" charset="0"/>
                <a:cs typeface="Times New Roman" panose="02020603050405020304" pitchFamily="18" charset="0"/>
              </a:rPr>
              <a:t>Smith, John</a:t>
            </a:r>
            <a:r>
              <a:rPr lang="ar-SA" sz="2400" dirty="0">
                <a:latin typeface="Times New Roman" panose="02020603050405020304" pitchFamily="18" charset="0"/>
                <a:ea typeface="Calibri" panose="020F0502020204030204" pitchFamily="34" charset="0"/>
                <a:cs typeface="Times New Roman" panose="02020603050405020304" pitchFamily="18" charset="0"/>
              </a:rPr>
              <a:t>, </a:t>
            </a:r>
            <a:r>
              <a:rPr lang="ar-SA"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ea typeface="Calibri" panose="020F0502020204030204" pitchFamily="34" charset="0"/>
                <a:cs typeface="Times New Roman" panose="02020603050405020304" pitchFamily="18" charset="0"/>
              </a:rPr>
              <a:t>International Commercial Arbitration,</a:t>
            </a:r>
            <a:r>
              <a:rPr lang="en-US" sz="2400" dirty="0">
                <a:latin typeface="Times New Roman" panose="02020603050405020304" pitchFamily="18" charset="0"/>
                <a:ea typeface="Calibri" panose="020F0502020204030204" pitchFamily="34" charset="0"/>
                <a:cs typeface="Times New Roman" panose="02020603050405020304" pitchFamily="18" charset="0"/>
              </a:rPr>
              <a:t> PhD Thesis, Sorbonne University, France, 2018.</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4. أحكام القضاء والاتفاقيات الدولية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توضع في قسم مستقل تحت مسمى (</a:t>
            </a:r>
            <a:r>
              <a:rPr lang="en-US" sz="2400" dirty="0">
                <a:latin typeface="Times New Roman" panose="02020603050405020304" pitchFamily="18" charset="0"/>
                <a:ea typeface="Calibri" panose="020F0502020204030204" pitchFamily="34" charset="0"/>
                <a:cs typeface="Simplified Arabic" panose="02020603050405020304" pitchFamily="18" charset="-78"/>
              </a:rPr>
              <a:t>Table of Cases</a:t>
            </a:r>
            <a:r>
              <a:rPr lang="ar-SA" sz="2400" dirty="0">
                <a:latin typeface="Times New Roman" panose="02020603050405020304" pitchFamily="18" charset="0"/>
                <a:ea typeface="Calibri" panose="020F0502020204030204" pitchFamily="34" charset="0"/>
                <a:cs typeface="Simplified Arabic" panose="02020603050405020304" pitchFamily="18" charset="-78"/>
              </a:rPr>
              <a:t>) أو (</a:t>
            </a:r>
            <a:r>
              <a:rPr lang="en-US" sz="2400" dirty="0">
                <a:latin typeface="Times New Roman" panose="02020603050405020304" pitchFamily="18" charset="0"/>
                <a:ea typeface="Calibri" panose="020F0502020204030204" pitchFamily="34" charset="0"/>
                <a:cs typeface="Simplified Arabic" panose="02020603050405020304" pitchFamily="18" charset="-78"/>
              </a:rPr>
              <a:t>International Documents</a:t>
            </a:r>
            <a:r>
              <a:rPr lang="ar-SA" sz="2400" dirty="0">
                <a:latin typeface="Times New Roman" panose="02020603050405020304" pitchFamily="18" charset="0"/>
                <a:ea typeface="Calibri" panose="020F0502020204030204" pitchFamily="34" charset="0"/>
                <a:cs typeface="Simplified Arabic" panose="02020603050405020304" pitchFamily="18" charset="-78"/>
              </a:rPr>
              <a:t>):</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nSpc>
                <a:spcPct val="107000"/>
              </a:lnSpc>
              <a:spcAft>
                <a:spcPts val="800"/>
              </a:spcAft>
              <a:buSzPts val="1000"/>
              <a:buFont typeface="Symbol" panose="05050102010706020507" pitchFamily="18" charset="2"/>
              <a:buChar char=""/>
              <a:tabLst>
                <a:tab pos="457200" algn="l"/>
              </a:tabLs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أحكام القضاء (مثال بريطاني):</a:t>
            </a:r>
            <a:r>
              <a:rPr lang="ar-SA" sz="2400" dirty="0">
                <a:latin typeface="Times New Roman" panose="02020603050405020304" pitchFamily="18" charset="0"/>
                <a:ea typeface="Calibri" panose="020F0502020204030204" pitchFamily="34" charset="0"/>
                <a:cs typeface="Simplified Arabic" panose="02020603050405020304" pitchFamily="18" charset="-78"/>
              </a:rPr>
              <a:t> </a:t>
            </a:r>
            <a:r>
              <a:rPr lang="en-US" sz="2400" i="1" dirty="0">
                <a:latin typeface="Times New Roman" panose="02020603050405020304" pitchFamily="18" charset="0"/>
                <a:ea typeface="Calibri" panose="020F0502020204030204" pitchFamily="34" charset="0"/>
                <a:cs typeface="Simplified Arabic" panose="02020603050405020304" pitchFamily="18" charset="-78"/>
              </a:rPr>
              <a:t>R v Brown</a:t>
            </a:r>
            <a:r>
              <a:rPr lang="ar-SA" sz="2400" dirty="0">
                <a:latin typeface="Times New Roman" panose="02020603050405020304" pitchFamily="18" charset="0"/>
                <a:ea typeface="Calibri" panose="020F0502020204030204" pitchFamily="34" charset="0"/>
                <a:cs typeface="Simplified Arabic" panose="02020603050405020304" pitchFamily="18" charset="-78"/>
              </a:rPr>
              <a:t> [1994] 1 </a:t>
            </a:r>
            <a:r>
              <a:rPr lang="en-US" sz="2400" dirty="0">
                <a:latin typeface="Times New Roman" panose="02020603050405020304" pitchFamily="18" charset="0"/>
                <a:ea typeface="Calibri" panose="020F0502020204030204" pitchFamily="34" charset="0"/>
                <a:cs typeface="Simplified Arabic" panose="02020603050405020304" pitchFamily="18" charset="-78"/>
              </a:rPr>
              <a:t>AC 212</a:t>
            </a:r>
            <a:r>
              <a:rPr lang="ar-SA" sz="2400" dirty="0">
                <a:latin typeface="Times New Roman" panose="02020603050405020304" pitchFamily="18" charset="0"/>
                <a:ea typeface="Calibri" panose="020F0502020204030204" pitchFamily="34" charset="0"/>
                <a:cs typeface="Simplified Arabic" panose="02020603050405020304" pitchFamily="18" charset="-78"/>
              </a:rPr>
              <a:t>.</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nSpc>
                <a:spcPct val="107000"/>
              </a:lnSpc>
              <a:spcAft>
                <a:spcPts val="800"/>
              </a:spcAft>
              <a:buSzPts val="1000"/>
              <a:buFont typeface="Symbol" panose="05050102010706020507" pitchFamily="18" charset="2"/>
              <a:buChar char=""/>
              <a:tabLst>
                <a:tab pos="457200" algn="l"/>
              </a:tabLs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أحكام محكمة العدل الدولية:</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228600" algn="l" rtl="0">
              <a:lnSpc>
                <a:spcPct val="107000"/>
              </a:lnSpc>
              <a:spcAft>
                <a:spcPts val="800"/>
              </a:spcAft>
            </a:pPr>
            <a:r>
              <a:rPr lang="en-US" sz="2400" i="1" dirty="0">
                <a:latin typeface="Times New Roman" panose="02020603050405020304" pitchFamily="18" charset="0"/>
                <a:ea typeface="Calibri" panose="020F0502020204030204" pitchFamily="34" charset="0"/>
                <a:cs typeface="Times New Roman" panose="02020603050405020304" pitchFamily="18" charset="0"/>
              </a:rPr>
              <a:t>Military and Paramilitary Activities in and against Nicaragua (Nicaragua v. United States of America)</a:t>
            </a:r>
            <a:r>
              <a:rPr lang="ar-S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a:latin typeface="Times New Roman" panose="02020603050405020304" pitchFamily="18" charset="0"/>
                <a:ea typeface="Calibri" panose="020F0502020204030204" pitchFamily="34" charset="0"/>
                <a:cs typeface="Times New Roman" panose="02020603050405020304" pitchFamily="18" charset="0"/>
              </a:rPr>
              <a:t>Merits, Judgment, I.C.J. Reports 1986</a:t>
            </a:r>
            <a:r>
              <a:rPr lang="ar-SA" sz="2400" dirty="0">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lvl="0">
              <a:lnSpc>
                <a:spcPct val="107000"/>
              </a:lnSpc>
              <a:spcAft>
                <a:spcPts val="800"/>
              </a:spcAft>
              <a:buSzPts val="1000"/>
              <a:tabLst>
                <a:tab pos="457200" algn="l"/>
              </a:tabLs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الاتفاقيات:</a:t>
            </a:r>
            <a:r>
              <a:rPr lang="en-US" sz="2400" dirty="0">
                <a:latin typeface="Times New Roman" panose="02020603050405020304" pitchFamily="18" charset="0"/>
                <a:ea typeface="Calibri" panose="020F0502020204030204" pitchFamily="34" charset="0"/>
                <a:cs typeface="Simplified Arabic" panose="02020603050405020304" pitchFamily="18" charset="-78"/>
              </a:rPr>
              <a:t>Vienna Convention on the Law of Treaties, May 23, 1969, 1155 U.N.T.S. 331</a:t>
            </a:r>
          </a:p>
          <a:p>
            <a:pPr marL="228600" algn="l" rtl="0">
              <a:lnSpc>
                <a:spcPct val="107000"/>
              </a:lnSpc>
              <a:spcAft>
                <a:spcPts val="800"/>
              </a:spcAft>
            </a:pPr>
            <a:r>
              <a:rPr lang="ar-SA" sz="2400" dirty="0">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951917027"/>
      </p:ext>
    </p:extLst>
  </p:cSld>
  <p:clrMapOvr>
    <a:masterClrMapping/>
  </p:clrMapOvr>
  <mc:AlternateContent xmlns:mc="http://schemas.openxmlformats.org/markup-compatibility/2006" xmlns:p14="http://schemas.microsoft.com/office/powerpoint/2010/main">
    <mc:Choice Requires="p14">
      <p:transition spd="slow" p14:dur="2000" advTm="183884"/>
    </mc:Choice>
    <mc:Fallback xmlns="">
      <p:transition spd="slow" advTm="1838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506422" y="829190"/>
            <a:ext cx="11223829" cy="5113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3901" y="1196698"/>
            <a:ext cx="11061800" cy="3344890"/>
          </a:xfrm>
          <a:prstGeom prst="rect">
            <a:avLst/>
          </a:prstGeom>
          <a:noFill/>
        </p:spPr>
        <p:txBody>
          <a:bodyPr wrap="square" rtlCol="1">
            <a:spAutoFit/>
          </a:bodyPr>
          <a:lstStyle/>
          <a:p>
            <a:pPr>
              <a:lnSpc>
                <a:spcPct val="107000"/>
              </a:lnSpc>
              <a:spcAft>
                <a:spcPts val="800"/>
              </a:spcAf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قواعد التنسيق الفني (</a:t>
            </a:r>
            <a:r>
              <a:rPr lang="en-US" sz="2400" b="1" dirty="0">
                <a:latin typeface="Times New Roman" panose="02020603050405020304" pitchFamily="18" charset="0"/>
                <a:ea typeface="Calibri" panose="020F0502020204030204" pitchFamily="34" charset="0"/>
                <a:cs typeface="Simplified Arabic" panose="02020603050405020304" pitchFamily="18" charset="-78"/>
              </a:rPr>
              <a:t>Formatting Rules</a:t>
            </a:r>
            <a:r>
              <a:rPr lang="ar-SA" sz="2400" b="1" dirty="0">
                <a:latin typeface="Times New Roman" panose="02020603050405020304" pitchFamily="18" charset="0"/>
                <a:ea typeface="Calibri" panose="020F0502020204030204" pitchFamily="34" charset="0"/>
                <a:cs typeface="Simplified Arabic" panose="02020603050405020304" pitchFamily="18" charset="-78"/>
              </a:rPr>
              <a:t>)</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nSpc>
                <a:spcPct val="107000"/>
              </a:lnSpc>
              <a:spcAft>
                <a:spcPts val="800"/>
              </a:spcAft>
              <a:tabLst>
                <a:tab pos="457200" algn="l"/>
              </a:tabLs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الترتيب الأبجدي:</a:t>
            </a:r>
            <a:r>
              <a:rPr lang="ar-SA" sz="2400" dirty="0">
                <a:latin typeface="Times New Roman" panose="02020603050405020304" pitchFamily="18" charset="0"/>
                <a:ea typeface="Calibri" panose="020F0502020204030204" pitchFamily="34" charset="0"/>
                <a:cs typeface="Simplified Arabic" panose="02020603050405020304" pitchFamily="18" charset="-78"/>
              </a:rPr>
              <a:t> تُرتب القائمة من </a:t>
            </a:r>
            <a:r>
              <a:rPr lang="en-US" sz="2400" dirty="0">
                <a:latin typeface="Times New Roman" panose="02020603050405020304" pitchFamily="18" charset="0"/>
                <a:ea typeface="Calibri" panose="020F0502020204030204" pitchFamily="34" charset="0"/>
                <a:cs typeface="Simplified Arabic" panose="02020603050405020304" pitchFamily="18" charset="-78"/>
              </a:rPr>
              <a:t>A</a:t>
            </a:r>
            <a:r>
              <a:rPr lang="ar-SA" sz="2400" dirty="0">
                <a:latin typeface="Times New Roman" panose="02020603050405020304" pitchFamily="18" charset="0"/>
                <a:ea typeface="Calibri" panose="020F0502020204030204" pitchFamily="34" charset="0"/>
                <a:cs typeface="Simplified Arabic" panose="02020603050405020304" pitchFamily="18" charset="-78"/>
              </a:rPr>
              <a:t> إلى </a:t>
            </a:r>
            <a:r>
              <a:rPr lang="en-US" sz="2400" dirty="0">
                <a:latin typeface="Times New Roman" panose="02020603050405020304" pitchFamily="18" charset="0"/>
                <a:ea typeface="Calibri" panose="020F0502020204030204" pitchFamily="34" charset="0"/>
                <a:cs typeface="Simplified Arabic" panose="02020603050405020304" pitchFamily="18" charset="-78"/>
              </a:rPr>
              <a:t>Z</a:t>
            </a:r>
            <a:r>
              <a:rPr lang="ar-SA" sz="2400" dirty="0">
                <a:latin typeface="Times New Roman" panose="02020603050405020304" pitchFamily="18" charset="0"/>
                <a:ea typeface="Calibri" panose="020F0502020204030204" pitchFamily="34" charset="0"/>
                <a:cs typeface="Simplified Arabic" panose="02020603050405020304" pitchFamily="18" charset="-78"/>
              </a:rPr>
              <a:t> بناءً على اللقب.</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nSpc>
                <a:spcPct val="107000"/>
              </a:lnSpc>
              <a:spcAft>
                <a:spcPts val="800"/>
              </a:spcAft>
              <a:tabLst>
                <a:tab pos="457200" algn="l"/>
              </a:tabLs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الفهرسة النوعية:</a:t>
            </a:r>
            <a:r>
              <a:rPr lang="ar-SA" sz="2400" dirty="0">
                <a:latin typeface="Times New Roman" panose="02020603050405020304" pitchFamily="18" charset="0"/>
                <a:ea typeface="Calibri" panose="020F0502020204030204" pitchFamily="34" charset="0"/>
                <a:cs typeface="Simplified Arabic" panose="02020603050405020304" pitchFamily="18" charset="-78"/>
              </a:rPr>
              <a:t> تماماً كالمراجع العربية، تُقسم المراجع الأجنبية إلى:</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457200" algn="l" rtl="0">
              <a:lnSpc>
                <a:spcPct val="107000"/>
              </a:lnSpc>
              <a:spcAft>
                <a:spcPts val="800"/>
              </a:spcAft>
            </a:pPr>
            <a:r>
              <a:rPr lang="ar-SA" sz="2400" dirty="0">
                <a:latin typeface="Times New Roman" panose="02020603050405020304" pitchFamily="18" charset="0"/>
                <a:ea typeface="Calibri" panose="020F0502020204030204" pitchFamily="34" charset="0"/>
                <a:cs typeface="Simplified Arabic" panose="02020603050405020304" pitchFamily="18" charset="-78"/>
              </a:rPr>
              <a:t>)</a:t>
            </a:r>
            <a:r>
              <a:rPr lang="en-US" sz="2400" dirty="0">
                <a:latin typeface="Times New Roman" panose="02020603050405020304" pitchFamily="18" charset="0"/>
                <a:ea typeface="Calibri" panose="020F0502020204030204" pitchFamily="34" charset="0"/>
                <a:cs typeface="Simplified Arabic" panose="02020603050405020304" pitchFamily="18" charset="-78"/>
              </a:rPr>
              <a:t>Books - Articles - Periodicals – Cases</a:t>
            </a:r>
            <a:r>
              <a:rPr lang="ar-SA" sz="2400" dirty="0">
                <a:latin typeface="Times New Roman" panose="02020603050405020304" pitchFamily="18" charset="0"/>
                <a:ea typeface="Calibri" panose="020F0502020204030204" pitchFamily="34" charset="0"/>
                <a:cs typeface="Simplified Arabic" panose="02020603050405020304" pitchFamily="18" charset="-78"/>
              </a:rPr>
              <a:t>(.</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nSpc>
                <a:spcPct val="107000"/>
              </a:lnSpc>
              <a:spcAft>
                <a:spcPts val="800"/>
              </a:spcAft>
              <a:tabLst>
                <a:tab pos="457200" algn="l"/>
              </a:tabLst>
            </a:pPr>
            <a:r>
              <a:rPr lang="ar-SA" sz="2400" b="1" dirty="0">
                <a:latin typeface="Times New Roman" panose="02020603050405020304" pitchFamily="18" charset="0"/>
                <a:ea typeface="Calibri" panose="020F0502020204030204" pitchFamily="34" charset="0"/>
                <a:cs typeface="Simplified Arabic" panose="02020603050405020304" pitchFamily="18" charset="-78"/>
              </a:rPr>
              <a:t>اللغات المتعددة:</a:t>
            </a:r>
            <a:r>
              <a:rPr lang="ar-SA" sz="2400" dirty="0">
                <a:latin typeface="Times New Roman" panose="02020603050405020304" pitchFamily="18" charset="0"/>
                <a:ea typeface="Calibri" panose="020F0502020204030204" pitchFamily="34" charset="0"/>
                <a:cs typeface="Simplified Arabic" panose="02020603050405020304" pitchFamily="18" charset="-78"/>
              </a:rPr>
              <a:t> إذا كانت لديك مراجع بفرنسية وأخرى بإنجليزية، يُفضل دمجهما في قائمة "المراجع الأجنبية" وترتيبهما أبجدياً معاً.</a:t>
            </a:r>
            <a:endParaRPr lang="en-US" sz="2400" dirty="0">
              <a:latin typeface="Times New Roman" panose="02020603050405020304" pitchFamily="18" charset="0"/>
              <a:ea typeface="Calibri" panose="020F0502020204030204" pitchFamily="34" charset="0"/>
              <a:cs typeface="Simplified Arabic" panose="02020603050405020304" pitchFamily="18" charset="-78"/>
            </a:endParaRPr>
          </a:p>
          <a:p>
            <a:pPr>
              <a:lnSpc>
                <a:spcPct val="107000"/>
              </a:lnSpc>
              <a:spcAft>
                <a:spcPts val="800"/>
              </a:spcAft>
            </a:pPr>
            <a:r>
              <a:rPr lang="en-US" sz="2400" dirty="0">
                <a:latin typeface="Times New Roman" panose="02020603050405020304" pitchFamily="18" charset="0"/>
                <a:ea typeface="Calibri" panose="020F0502020204030204" pitchFamily="34" charset="0"/>
                <a:cs typeface="Simplified Arabic" panose="02020603050405020304" pitchFamily="18" charset="-78"/>
              </a:rPr>
              <a:t> </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703819825"/>
      </p:ext>
    </p:extLst>
  </p:cSld>
  <p:clrMapOvr>
    <a:masterClrMapping/>
  </p:clrMapOvr>
  <mc:AlternateContent xmlns:mc="http://schemas.openxmlformats.org/markup-compatibility/2006" xmlns:p14="http://schemas.microsoft.com/office/powerpoint/2010/main">
    <mc:Choice Requires="p14">
      <p:transition spd="slow" p14:dur="2000" advTm="183884"/>
    </mc:Choice>
    <mc:Fallback xmlns="">
      <p:transition spd="slow" advTm="1838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201526"/>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05219" y="1571909"/>
            <a:ext cx="10699844" cy="3046988"/>
          </a:xfrm>
          <a:prstGeom prst="rect">
            <a:avLst/>
          </a:prstGeom>
          <a:noFill/>
        </p:spPr>
        <p:txBody>
          <a:bodyPr wrap="square" rtlCol="1">
            <a:spAutoFit/>
          </a:bodyPr>
          <a:lstStyle/>
          <a:p>
            <a:pPr lvl="0"/>
            <a:r>
              <a:rPr lang="ar-SY" sz="2400" b="1" dirty="0">
                <a:solidFill>
                  <a:prstClr val="black"/>
                </a:solidFill>
              </a:rPr>
              <a:t>مثال تطبيقي عن توثيق المراجع العربية في هامش الصفحة :</a:t>
            </a:r>
          </a:p>
          <a:p>
            <a:pPr lvl="0"/>
            <a:r>
              <a:rPr lang="ar-SY" sz="2400" dirty="0">
                <a:solidFill>
                  <a:prstClr val="black"/>
                </a:solidFill>
              </a:rPr>
              <a:t>"تعد نظرية العقد الشريعة العامة التي تحكم الالتزامات المدنية، حيث يترتب على انعقاد العقد صحيحاً نفاذ آثاره في مواجهة أطرافه وعدم جواز نقضه أو تعديله إلا باتفاق الطرفين أو للأسباب التي يقررها القانون¹. وتجد هذه القوة الملزمة أساسها الفلسفي والتشريعي في استقرار المعاملات المالية واستقلال الإرادة².ومع ذلك، ثار خلاف فقهي وأكاديمي واسع حول مدى جواز تدخل القاضي لتعديل العقد إذا طرأت ظروف استثنائية عامة لم تكن متوقعة عند التعاقد³. وقد حسم المشرع هذا الجدل بتبني نظرية الظروف الطارئة كوسيلة لإعادة التوازن الاقتصادي للعقد⁴، وهو ما أكدته المحاكم العليا في العديد من مبادئها القضائية التي اعتبرت اختلال التوازن العقدي سبباً موجباً للتدخل القضائي⁵."</a:t>
            </a:r>
          </a:p>
        </p:txBody>
      </p:sp>
    </p:spTree>
    <p:extLst>
      <p:ext uri="{BB962C8B-B14F-4D97-AF65-F5344CB8AC3E}">
        <p14:creationId xmlns:p14="http://schemas.microsoft.com/office/powerpoint/2010/main" val="4115093920"/>
      </p:ext>
    </p:extLst>
  </p:cSld>
  <p:clrMapOvr>
    <a:masterClrMapping/>
  </p:clrMapOvr>
  <mc:AlternateContent xmlns:mc="http://schemas.openxmlformats.org/markup-compatibility/2006" xmlns:p14="http://schemas.microsoft.com/office/powerpoint/2010/main">
    <mc:Choice Requires="p14">
      <p:transition spd="slow" p14:dur="2000" advTm="317582"/>
    </mc:Choice>
    <mc:Fallback xmlns="">
      <p:transition spd="slow" advTm="31758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DD8DC-DD80-A73F-6599-EDFE24CB24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56A9C2-93F7-7936-61F6-4DF1E142E8E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924B2C3-A7E4-498E-4E98-F71269FD472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DB7A1BF-1037-A83E-D371-ABC3B117A1A8}"/>
              </a:ext>
            </a:extLst>
          </p:cNvPr>
          <p:cNvSpPr/>
          <p:nvPr/>
        </p:nvSpPr>
        <p:spPr>
          <a:xfrm>
            <a:off x="506422" y="1276254"/>
            <a:ext cx="11063017"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6E900D9F-07A7-C1DC-35DD-5114C4F67D13}"/>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925A4B6-B13E-D3F2-0550-5A4B5B4C05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33416" y="1494721"/>
            <a:ext cx="10809027" cy="4154984"/>
          </a:xfrm>
          <a:prstGeom prst="rect">
            <a:avLst/>
          </a:prstGeom>
          <a:noFill/>
        </p:spPr>
        <p:txBody>
          <a:bodyPr wrap="square" rtlCol="1">
            <a:spAutoFit/>
          </a:bodyPr>
          <a:lstStyle/>
          <a:p>
            <a:pPr algn="just"/>
            <a:r>
              <a:rPr lang="ar-SY" sz="2400" dirty="0">
                <a:solidFill>
                  <a:prstClr val="black"/>
                </a:solidFill>
              </a:rPr>
              <a:t>الهوامش السفلية (الحواشي)</a:t>
            </a:r>
          </a:p>
          <a:p>
            <a:pPr algn="just"/>
            <a:r>
              <a:rPr lang="ar-SY" sz="2400" dirty="0">
                <a:solidFill>
                  <a:prstClr val="black"/>
                </a:solidFill>
              </a:rPr>
              <a:t>¹ القانون رقم 131 لسنة 1948 بشأن إصدار القانون المدني المصري، المنشور في الجريدة الرسمية، العدد 108، بتاريخ 29 يوليو 1948، المادة 147 فقرة 1. </a:t>
            </a:r>
          </a:p>
          <a:p>
            <a:pPr algn="just"/>
            <a:r>
              <a:rPr lang="ar-SY" sz="2400" dirty="0">
                <a:solidFill>
                  <a:prstClr val="black"/>
                </a:solidFill>
              </a:rPr>
              <a:t>² د. عبد الرزاق أحمد السنهوري، الوسيط في شرح القانون المدني الجديد، ج 1، ط 3، دار النهضة العربية، القاهرة، 2011، ص 145. </a:t>
            </a:r>
          </a:p>
          <a:p>
            <a:pPr algn="just"/>
            <a:r>
              <a:rPr lang="ar-SY" sz="2400" dirty="0">
                <a:solidFill>
                  <a:prstClr val="black"/>
                </a:solidFill>
              </a:rPr>
              <a:t>³ أحمد فتحي سرور، النظرية العامة للتوازن العقدي في القانون المدني، أطروحة دكتوراه، كلية الحقوق، جامعة القاهرة، 1970، ص 88. </a:t>
            </a:r>
          </a:p>
          <a:p>
            <a:pPr algn="just"/>
            <a:r>
              <a:rPr lang="ar-SY" sz="2400" dirty="0">
                <a:solidFill>
                  <a:prstClr val="black"/>
                </a:solidFill>
              </a:rPr>
              <a:t>⁴ د. جابر جاد نصار، "المرونة العقدية وتطبيقات نظرية الظروف الطارئة"، مجلة الحقوق للبحوث القانونية والاقتصادية، كلية الحقوق بجامعة الإسكندرية، العدد 2، 2018، ص 45. </a:t>
            </a:r>
          </a:p>
          <a:p>
            <a:pPr algn="just"/>
            <a:r>
              <a:rPr lang="ar-SY" sz="2400" dirty="0">
                <a:solidFill>
                  <a:prstClr val="black"/>
                </a:solidFill>
              </a:rPr>
              <a:t>⁵ محكمة النقض المصرية، الدائرة المدنية، الطعن رقم 452 لسنة 85 قضائية، جلسة 12 مارس 2016، مجموعة أحكام محكمة النقض، السنة 67، ص 304. </a:t>
            </a:r>
          </a:p>
        </p:txBody>
      </p:sp>
    </p:spTree>
    <p:extLst>
      <p:ext uri="{BB962C8B-B14F-4D97-AF65-F5344CB8AC3E}">
        <p14:creationId xmlns:p14="http://schemas.microsoft.com/office/powerpoint/2010/main" val="523436774"/>
      </p:ext>
    </p:extLst>
  </p:cSld>
  <p:clrMapOvr>
    <a:masterClrMapping/>
  </p:clrMapOvr>
  <mc:AlternateContent xmlns:mc="http://schemas.openxmlformats.org/markup-compatibility/2006" xmlns:p14="http://schemas.microsoft.com/office/powerpoint/2010/main">
    <mc:Choice Requires="p14">
      <p:transition spd="slow" p14:dur="2000" advTm="71732"/>
    </mc:Choice>
    <mc:Fallback xmlns="">
      <p:transition spd="slow" advTm="717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72955" y="1276252"/>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46636" y="1761095"/>
            <a:ext cx="10752981" cy="4216539"/>
          </a:xfrm>
          <a:prstGeom prst="rect">
            <a:avLst/>
          </a:prstGeom>
          <a:noFill/>
        </p:spPr>
        <p:txBody>
          <a:bodyPr wrap="square" rtlCol="1">
            <a:spAutoFit/>
          </a:bodyPr>
          <a:lstStyle/>
          <a:p>
            <a:pPr algn="just"/>
            <a:r>
              <a:rPr lang="ar-SY" sz="2400" b="1" dirty="0"/>
              <a:t>مثال تطبيقي على نص أجنبي:</a:t>
            </a:r>
          </a:p>
          <a:p>
            <a:pPr algn="just"/>
            <a:endParaRPr lang="ar-SY" sz="2400" b="1" dirty="0"/>
          </a:p>
          <a:p>
            <a:pPr algn="just" rtl="0"/>
            <a:r>
              <a:rPr lang="en-US" sz="2000" b="1" dirty="0"/>
              <a:t>The principle of </a:t>
            </a:r>
            <a:r>
              <a:rPr lang="en-US" sz="2000" b="1" dirty="0" err="1"/>
              <a:t>pacta</a:t>
            </a:r>
            <a:r>
              <a:rPr lang="en-US" sz="2000" b="1" dirty="0"/>
              <a:t> </a:t>
            </a:r>
            <a:r>
              <a:rPr lang="en-US" sz="2000" b="1" dirty="0" err="1"/>
              <a:t>sunt</a:t>
            </a:r>
            <a:r>
              <a:rPr lang="en-US" sz="2000" b="1" dirty="0"/>
              <a:t> </a:t>
            </a:r>
            <a:r>
              <a:rPr lang="en-US" sz="2000" b="1" dirty="0" err="1"/>
              <a:t>servanda</a:t>
            </a:r>
            <a:r>
              <a:rPr lang="en-US" sz="2000" b="1" dirty="0"/>
              <a:t> constitutes the bedrock of contract law, dictating that a contract validly entered into has the force of law between the parties and cannot be revoked except by mutual consent or for reasons authorized by law¹. This binding force finds its doctrinal and statutory justification in the stability of financial transactions and party autonomy².</a:t>
            </a:r>
          </a:p>
          <a:p>
            <a:pPr algn="just" rtl="0"/>
            <a:r>
              <a:rPr lang="en-US" sz="2000" b="1" dirty="0"/>
              <a:t>However, an extensive jurisprudential and academic debate has arisen regarding the extent to which a judge may intervene to modify a contract if unforeseen, exceptional, and general circumstances occur after its formation³. Legislative bodies have resolved this controversy by codifying the doctrine of unforeseen circumstances (</a:t>
            </a:r>
            <a:r>
              <a:rPr lang="en-US" sz="2000" b="1" dirty="0" err="1"/>
              <a:t>théorie</a:t>
            </a:r>
            <a:r>
              <a:rPr lang="en-US" sz="2000" b="1" dirty="0"/>
              <a:t> de </a:t>
            </a:r>
            <a:r>
              <a:rPr lang="en-US" sz="2000" b="1" dirty="0" err="1"/>
              <a:t>l'imprévision</a:t>
            </a:r>
            <a:r>
              <a:rPr lang="en-US" sz="2000" b="1" dirty="0"/>
              <a:t>) as a mechanism to restore economic equilibrium to the contract⁴. This approach has been consistently upheld by supreme courts, which view a severe contractual imbalance as a legitimate ground for judicial intervention⁵."</a:t>
            </a:r>
            <a:endParaRPr lang="ar-SY" sz="2000" b="1" dirty="0"/>
          </a:p>
        </p:txBody>
      </p:sp>
    </p:spTree>
    <p:extLst>
      <p:ext uri="{BB962C8B-B14F-4D97-AF65-F5344CB8AC3E}">
        <p14:creationId xmlns:p14="http://schemas.microsoft.com/office/powerpoint/2010/main" val="2113246610"/>
      </p:ext>
    </p:extLst>
  </p:cSld>
  <p:clrMapOvr>
    <a:masterClrMapping/>
  </p:clrMapOvr>
  <mc:AlternateContent xmlns:mc="http://schemas.openxmlformats.org/markup-compatibility/2006" xmlns:p14="http://schemas.microsoft.com/office/powerpoint/2010/main">
    <mc:Choice Requires="p14">
      <p:transition spd="slow" p14:dur="2000" advTm="109293"/>
    </mc:Choice>
    <mc:Fallback xmlns="">
      <p:transition spd="slow" advTm="10929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72955" y="1276252"/>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603014"/>
            <a:ext cx="10752981" cy="4524315"/>
          </a:xfrm>
          <a:prstGeom prst="rect">
            <a:avLst/>
          </a:prstGeom>
          <a:noFill/>
        </p:spPr>
        <p:txBody>
          <a:bodyPr wrap="square" rtlCol="1">
            <a:spAutoFit/>
          </a:bodyPr>
          <a:lstStyle/>
          <a:p>
            <a:pPr algn="just"/>
            <a:r>
              <a:rPr lang="ar-SY" sz="2400" b="1" dirty="0"/>
              <a:t>الهوامش السفلية بالإنجليزية:</a:t>
            </a:r>
          </a:p>
          <a:p>
            <a:pPr algn="just" rtl="0"/>
            <a:r>
              <a:rPr lang="en-US" sz="2400" dirty="0"/>
              <a:t>¹ Egyptian Civil Code, Law No. 131 of 1948, Official Gazette, No. 108, July 29, 1948, art. 147, para. 1. </a:t>
            </a:r>
            <a:endParaRPr lang="ar-SY" sz="2400" dirty="0"/>
          </a:p>
          <a:p>
            <a:pPr algn="just" rtl="0"/>
            <a:r>
              <a:rPr lang="ar-SY" sz="2400" dirty="0"/>
              <a:t>² </a:t>
            </a:r>
            <a:r>
              <a:rPr lang="en-US" sz="2400" dirty="0"/>
              <a:t>Al-</a:t>
            </a:r>
            <a:r>
              <a:rPr lang="en-US" sz="2400" dirty="0" err="1"/>
              <a:t>Sanhuri</a:t>
            </a:r>
            <a:r>
              <a:rPr lang="en-US" sz="2400" dirty="0"/>
              <a:t>, </a:t>
            </a:r>
            <a:r>
              <a:rPr lang="en-US" sz="2400" dirty="0" err="1"/>
              <a:t>Abd</a:t>
            </a:r>
            <a:r>
              <a:rPr lang="en-US" sz="2400" dirty="0"/>
              <a:t> Al-</a:t>
            </a:r>
            <a:r>
              <a:rPr lang="en-US" sz="2400" dirty="0" err="1"/>
              <a:t>Razzak</a:t>
            </a:r>
            <a:r>
              <a:rPr lang="en-US" sz="2400" dirty="0"/>
              <a:t>. Al-</a:t>
            </a:r>
            <a:r>
              <a:rPr lang="en-US" sz="2400" dirty="0" err="1"/>
              <a:t>Waseet</a:t>
            </a:r>
            <a:r>
              <a:rPr lang="en-US" sz="2400" dirty="0"/>
              <a:t> fi </a:t>
            </a:r>
            <a:r>
              <a:rPr lang="en-US" sz="2400" dirty="0" err="1"/>
              <a:t>Sharh</a:t>
            </a:r>
            <a:r>
              <a:rPr lang="en-US" sz="2400" dirty="0"/>
              <a:t> Al-Qanoon Al-</a:t>
            </a:r>
            <a:r>
              <a:rPr lang="en-US" sz="2400" dirty="0" err="1"/>
              <a:t>Madani</a:t>
            </a:r>
            <a:r>
              <a:rPr lang="en-US" sz="2400" dirty="0"/>
              <a:t>. Vol. 1, 3rd ed. Cairo: Dar Al-</a:t>
            </a:r>
            <a:r>
              <a:rPr lang="en-US" sz="2400" dirty="0" err="1"/>
              <a:t>Nahda</a:t>
            </a:r>
            <a:r>
              <a:rPr lang="en-US" sz="2400" dirty="0"/>
              <a:t> Al-Arabiya, 2011, p. 145. </a:t>
            </a:r>
          </a:p>
          <a:p>
            <a:pPr algn="just" rtl="0"/>
            <a:r>
              <a:rPr lang="ar-SY" sz="2400" dirty="0"/>
              <a:t>³ </a:t>
            </a:r>
            <a:r>
              <a:rPr lang="en-US" sz="2400" dirty="0" err="1"/>
              <a:t>Sorour</a:t>
            </a:r>
            <a:r>
              <a:rPr lang="en-US" sz="2400" dirty="0"/>
              <a:t>, Ahmed </a:t>
            </a:r>
            <a:r>
              <a:rPr lang="en-US" sz="2400" dirty="0" err="1"/>
              <a:t>Fathi</a:t>
            </a:r>
            <a:r>
              <a:rPr lang="en-US" sz="2400" dirty="0"/>
              <a:t>. "The General Theory of Contractual Equilibrium in Civil Law." PhD diss., Cairo University, 1970, p. 88.</a:t>
            </a:r>
          </a:p>
          <a:p>
            <a:pPr algn="just" rtl="0"/>
            <a:r>
              <a:rPr lang="en-US" sz="2400" dirty="0"/>
              <a:t> ⁴ </a:t>
            </a:r>
            <a:r>
              <a:rPr lang="en-US" sz="2400" dirty="0" err="1"/>
              <a:t>Nassar</a:t>
            </a:r>
            <a:r>
              <a:rPr lang="en-US" sz="2400" dirty="0"/>
              <a:t>, </a:t>
            </a:r>
            <a:r>
              <a:rPr lang="en-US" sz="2400" dirty="0" err="1"/>
              <a:t>Jaber</a:t>
            </a:r>
            <a:r>
              <a:rPr lang="en-US" sz="2400" dirty="0"/>
              <a:t> Gad. "Contractual Flexibility and Applications of the Doctrine of Unforeseen Circumstances." Journal of Legal and Economic Research 2, no. 1 (2018): p. 45.</a:t>
            </a:r>
          </a:p>
          <a:p>
            <a:pPr algn="just" rtl="0"/>
            <a:r>
              <a:rPr lang="ar-SY" sz="2400" dirty="0"/>
              <a:t> ⁵ </a:t>
            </a:r>
            <a:r>
              <a:rPr lang="en-US" sz="2400" dirty="0"/>
              <a:t>Egyptian Court of Cassation, Civil Circuit, Challenge No. 452 of JY 85, Session of March 12, 2016, Court of Cassation Judgments Collection, p. 500</a:t>
            </a:r>
            <a:endParaRPr lang="ar-SY" sz="2400" dirty="0"/>
          </a:p>
        </p:txBody>
      </p:sp>
    </p:spTree>
    <p:extLst>
      <p:ext uri="{BB962C8B-B14F-4D97-AF65-F5344CB8AC3E}">
        <p14:creationId xmlns:p14="http://schemas.microsoft.com/office/powerpoint/2010/main" val="1044971699"/>
      </p:ext>
    </p:extLst>
  </p:cSld>
  <p:clrMapOvr>
    <a:masterClrMapping/>
  </p:clrMapOvr>
  <mc:AlternateContent xmlns:mc="http://schemas.openxmlformats.org/markup-compatibility/2006" xmlns:p14="http://schemas.microsoft.com/office/powerpoint/2010/main">
    <mc:Choice Requires="p14">
      <p:transition spd="slow" p14:dur="2000" advTm="128997"/>
    </mc:Choice>
    <mc:Fallback xmlns="">
      <p:transition spd="slow" advTm="12899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3046988"/>
          </a:xfrm>
          <a:prstGeom prst="rect">
            <a:avLst/>
          </a:prstGeom>
          <a:noFill/>
        </p:spPr>
        <p:txBody>
          <a:bodyPr wrap="square" rtlCol="1">
            <a:spAutoFit/>
          </a:bodyPr>
          <a:lstStyle/>
          <a:p>
            <a:pPr algn="just"/>
            <a:r>
              <a:rPr lang="ar-SY" sz="2400" b="1" dirty="0">
                <a:solidFill>
                  <a:prstClr val="black"/>
                </a:solidFill>
              </a:rPr>
              <a:t>التكليف الأول: "التوثيق القانوني باللغة العربية" (متن + هامش + </a:t>
            </a:r>
            <a:r>
              <a:rPr lang="ar-SY" sz="2400" b="1" dirty="0" err="1">
                <a:solidFill>
                  <a:prstClr val="black"/>
                </a:solidFill>
              </a:rPr>
              <a:t>بيبلوغرافيا</a:t>
            </a:r>
            <a:r>
              <a:rPr lang="ar-SY" sz="2400" b="1" dirty="0">
                <a:solidFill>
                  <a:prstClr val="black"/>
                </a:solidFill>
              </a:rPr>
              <a:t>):</a:t>
            </a:r>
          </a:p>
          <a:p>
            <a:pPr algn="just"/>
            <a:r>
              <a:rPr lang="ar-SY" sz="2400" dirty="0">
                <a:solidFill>
                  <a:prstClr val="black"/>
                </a:solidFill>
              </a:rPr>
              <a:t>أنت تكتب جزئية في أطروحتك حول «الحماية القانونية لحق الملكية الفكرية"، واعتمدت على المصادر التالية:</a:t>
            </a:r>
          </a:p>
          <a:p>
            <a:pPr algn="just"/>
            <a:r>
              <a:rPr lang="ar-SY" sz="2400" dirty="0">
                <a:solidFill>
                  <a:prstClr val="black"/>
                </a:solidFill>
              </a:rPr>
              <a:t>قانون: القانون المتعلق بالحماية في دولتك.</a:t>
            </a:r>
          </a:p>
          <a:p>
            <a:pPr algn="just"/>
            <a:r>
              <a:rPr lang="ar-SY" sz="2400" dirty="0">
                <a:solidFill>
                  <a:prstClr val="black"/>
                </a:solidFill>
              </a:rPr>
              <a:t>كتاب: حول الموضوع باللغة العربية</a:t>
            </a:r>
          </a:p>
          <a:p>
            <a:pPr algn="just"/>
            <a:r>
              <a:rPr lang="ar-SY" sz="2400" dirty="0">
                <a:solidFill>
                  <a:prstClr val="black"/>
                </a:solidFill>
              </a:rPr>
              <a:t>أطروحة: متعلقة بالموضوع</a:t>
            </a:r>
          </a:p>
          <a:p>
            <a:pPr algn="just"/>
            <a:r>
              <a:rPr lang="ar-SY" sz="2400" dirty="0">
                <a:solidFill>
                  <a:prstClr val="black"/>
                </a:solidFill>
              </a:rPr>
              <a:t>حكم قضائي: </a:t>
            </a:r>
          </a:p>
          <a:p>
            <a:pPr algn="just"/>
            <a:r>
              <a:rPr lang="ar-SY" sz="2400" dirty="0">
                <a:solidFill>
                  <a:prstClr val="black"/>
                </a:solidFill>
              </a:rPr>
              <a:t>المطلوب منك في هذا التكليف:</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0216395"/>
      </p:ext>
    </p:extLst>
  </p:cSld>
  <p:clrMapOvr>
    <a:masterClrMapping/>
  </p:clrMapOvr>
  <mc:AlternateContent xmlns:mc="http://schemas.openxmlformats.org/markup-compatibility/2006" xmlns:p14="http://schemas.microsoft.com/office/powerpoint/2010/main">
    <mc:Choice Requires="p14">
      <p:transition spd="slow" p14:dur="2000" advTm="81097"/>
    </mc:Choice>
    <mc:Fallback xmlns="">
      <p:transition spd="slow" advTm="8109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1938992"/>
          </a:xfrm>
          <a:prstGeom prst="rect">
            <a:avLst/>
          </a:prstGeom>
          <a:noFill/>
        </p:spPr>
        <p:txBody>
          <a:bodyPr wrap="square" rtlCol="1">
            <a:spAutoFit/>
          </a:bodyPr>
          <a:lstStyle/>
          <a:p>
            <a:pPr algn="just"/>
            <a:r>
              <a:rPr lang="ar-SY" sz="2400" b="1" dirty="0">
                <a:solidFill>
                  <a:prstClr val="black"/>
                </a:solidFill>
              </a:rPr>
              <a:t>1- صياغة المتن والهوامش: </a:t>
            </a:r>
            <a:r>
              <a:rPr lang="ar-SY" sz="2400" dirty="0">
                <a:solidFill>
                  <a:prstClr val="black"/>
                </a:solidFill>
              </a:rPr>
              <a:t>اكتب باللغة العربية  بحثاً (لا يتجاوز صفحتين)، وضع فيه إحالات مرقمة لهوامش سفلية ترتب فيها المصادر الأربعة لمرة أولى.</a:t>
            </a:r>
          </a:p>
          <a:p>
            <a:pPr algn="just"/>
            <a:r>
              <a:rPr lang="ar-SY" sz="2400" dirty="0">
                <a:solidFill>
                  <a:prstClr val="black"/>
                </a:solidFill>
              </a:rPr>
              <a:t> ثم أضف هامشاً خامساً يكون تكراراً غير مباشر للكتاب لتتدرب على صيغة (مرجع سابق).</a:t>
            </a:r>
          </a:p>
          <a:p>
            <a:pPr algn="just"/>
            <a:r>
              <a:rPr lang="ar-SY" sz="2400" b="1" dirty="0">
                <a:solidFill>
                  <a:prstClr val="black"/>
                </a:solidFill>
              </a:rPr>
              <a:t>2- صياغة </a:t>
            </a:r>
            <a:r>
              <a:rPr lang="ar-SY" sz="2400" b="1" dirty="0" err="1">
                <a:solidFill>
                  <a:prstClr val="black"/>
                </a:solidFill>
              </a:rPr>
              <a:t>البيبليوغرافيا</a:t>
            </a:r>
            <a:r>
              <a:rPr lang="ar-SY" sz="2400" b="1" dirty="0">
                <a:solidFill>
                  <a:prstClr val="black"/>
                </a:solidFill>
              </a:rPr>
              <a:t>: </a:t>
            </a:r>
            <a:r>
              <a:rPr lang="ar-SY" sz="2400" dirty="0">
                <a:solidFill>
                  <a:prstClr val="black"/>
                </a:solidFill>
              </a:rPr>
              <a:t>قم بتحويل هذه الهوامش الأربعة إلى قائمة مراجع نهائية مرتبة موضوعياً (التشريع، القضاء، الفقه) وأبجدياً.</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48586"/>
      </p:ext>
    </p:extLst>
  </p:cSld>
  <p:clrMapOvr>
    <a:masterClrMapping/>
  </p:clrMapOvr>
  <mc:AlternateContent xmlns:mc="http://schemas.openxmlformats.org/markup-compatibility/2006" xmlns:p14="http://schemas.microsoft.com/office/powerpoint/2010/main">
    <mc:Choice Requires="p14">
      <p:transition spd="slow" p14:dur="2000" advTm="81097"/>
    </mc:Choice>
    <mc:Fallback xmlns="">
      <p:transition spd="slow" advTm="8109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3785652"/>
          </a:xfrm>
          <a:prstGeom prst="rect">
            <a:avLst/>
          </a:prstGeom>
          <a:noFill/>
        </p:spPr>
        <p:txBody>
          <a:bodyPr wrap="square" rtlCol="1">
            <a:spAutoFit/>
          </a:bodyPr>
          <a:lstStyle/>
          <a:p>
            <a:pPr algn="just"/>
            <a:r>
              <a:rPr lang="ar-SY" sz="2400" b="1" dirty="0">
                <a:solidFill>
                  <a:prstClr val="black"/>
                </a:solidFill>
              </a:rPr>
              <a:t>التكليف الثاني: "التوثيق القانوني باللغة الإنجليزية" (</a:t>
            </a:r>
            <a:r>
              <a:rPr lang="en-US" sz="2400" b="1" dirty="0">
                <a:solidFill>
                  <a:prstClr val="black"/>
                </a:solidFill>
              </a:rPr>
              <a:t>Text + Footnotes + Bibliography</a:t>
            </a:r>
            <a:r>
              <a:rPr lang="ar-SY" sz="2400" b="1" dirty="0">
                <a:solidFill>
                  <a:prstClr val="black"/>
                </a:solidFill>
              </a:rPr>
              <a:t>)</a:t>
            </a:r>
            <a:endParaRPr lang="en-US" sz="2400" b="1" dirty="0">
              <a:solidFill>
                <a:prstClr val="black"/>
              </a:solidFill>
            </a:endParaRPr>
          </a:p>
          <a:p>
            <a:pPr algn="just"/>
            <a:r>
              <a:rPr lang="ar-SY" sz="2400" b="1" dirty="0">
                <a:solidFill>
                  <a:prstClr val="black"/>
                </a:solidFill>
              </a:rPr>
              <a:t>اجمع فقرة بالإنجليزية حول موضوع تختاره من القانون الرقمي وتتضمن</a:t>
            </a:r>
          </a:p>
          <a:p>
            <a:pPr algn="just"/>
            <a:r>
              <a:rPr lang="ar-SY" sz="2400" dirty="0">
                <a:solidFill>
                  <a:prstClr val="black"/>
                </a:solidFill>
              </a:rPr>
              <a:t>قانون بلدك المتعلق بالموضوع أو أي قانون أجنبي آخر.</a:t>
            </a:r>
          </a:p>
          <a:p>
            <a:pPr algn="just"/>
            <a:r>
              <a:rPr lang="ar-SY" sz="2400" dirty="0">
                <a:solidFill>
                  <a:prstClr val="black"/>
                </a:solidFill>
              </a:rPr>
              <a:t>كتاب: </a:t>
            </a:r>
          </a:p>
          <a:p>
            <a:pPr algn="just"/>
            <a:r>
              <a:rPr lang="ar-SY" sz="2400" dirty="0">
                <a:solidFill>
                  <a:prstClr val="black"/>
                </a:solidFill>
              </a:rPr>
              <a:t>مقالة علمية منشورة:</a:t>
            </a:r>
          </a:p>
          <a:p>
            <a:pPr algn="just"/>
            <a:r>
              <a:rPr lang="ar-SY" sz="2400" dirty="0">
                <a:solidFill>
                  <a:prstClr val="black"/>
                </a:solidFill>
              </a:rPr>
              <a:t>حكم قضائي:</a:t>
            </a:r>
          </a:p>
          <a:p>
            <a:pPr algn="just"/>
            <a:r>
              <a:rPr lang="ar-SY" sz="2400" dirty="0">
                <a:solidFill>
                  <a:prstClr val="black"/>
                </a:solidFill>
              </a:rPr>
              <a:t>ضع أرقام الهوامش، وقم بصياغة الهوامش السفلية وفق نظام </a:t>
            </a:r>
            <a:r>
              <a:rPr lang="en-US" sz="2400" dirty="0">
                <a:solidFill>
                  <a:prstClr val="black"/>
                </a:solidFill>
              </a:rPr>
              <a:t>Chicago</a:t>
            </a:r>
            <a:r>
              <a:rPr lang="ar-SY" sz="2400" dirty="0">
                <a:solidFill>
                  <a:prstClr val="black"/>
                </a:solidFill>
              </a:rPr>
              <a:t> المعتمد في المحاضرة، بحيث تبدأ بـ كنية المؤلف </a:t>
            </a:r>
            <a:r>
              <a:rPr lang="en-US" sz="2400" dirty="0">
                <a:solidFill>
                  <a:prstClr val="black"/>
                </a:solidFill>
              </a:rPr>
              <a:t>Last Name) </a:t>
            </a:r>
            <a:r>
              <a:rPr lang="ar-SY" sz="2400" dirty="0">
                <a:solidFill>
                  <a:prstClr val="black"/>
                </a:solidFill>
              </a:rPr>
              <a:t>)، واجعل الهامش الخامس تكراراً مباشراً لتطبق صيغة.</a:t>
            </a:r>
            <a:r>
              <a:rPr lang="en-US" sz="2400" dirty="0">
                <a:solidFill>
                  <a:prstClr val="black"/>
                </a:solidFill>
              </a:rPr>
              <a:t>Ibid)</a:t>
            </a:r>
            <a:r>
              <a:rPr lang="ar-SY" sz="2400" dirty="0">
                <a:solidFill>
                  <a:prstClr val="black"/>
                </a:solidFill>
              </a:rPr>
              <a:t>).</a:t>
            </a:r>
          </a:p>
          <a:p>
            <a:pPr algn="just"/>
            <a:r>
              <a:rPr lang="ar-SY" sz="2400" dirty="0">
                <a:solidFill>
                  <a:prstClr val="black"/>
                </a:solidFill>
              </a:rPr>
              <a:t>صياغة </a:t>
            </a:r>
            <a:r>
              <a:rPr lang="ar-SY" sz="2400" dirty="0" err="1">
                <a:solidFill>
                  <a:prstClr val="black"/>
                </a:solidFill>
              </a:rPr>
              <a:t>البيبليوغرافيا</a:t>
            </a:r>
            <a:r>
              <a:rPr lang="ar-SY" sz="2400" dirty="0">
                <a:solidFill>
                  <a:prstClr val="black"/>
                </a:solidFill>
              </a:rPr>
              <a:t>: قم بتحويل هذه المصادر إلى قائمة </a:t>
            </a:r>
            <a:r>
              <a:rPr lang="en-US" sz="2400" dirty="0">
                <a:solidFill>
                  <a:prstClr val="black"/>
                </a:solidFill>
              </a:rPr>
              <a:t>Bibliography)</a:t>
            </a:r>
            <a:r>
              <a:rPr lang="ar-SY" sz="2400" dirty="0">
                <a:solidFill>
                  <a:prstClr val="black"/>
                </a:solidFill>
              </a:rPr>
              <a:t>) نهائية مطبقاً قواعد قلب الأسماء (الكنية أولاً) وحذف أرقام الصفحات المقيدة</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0795822"/>
      </p:ext>
    </p:extLst>
  </p:cSld>
  <p:clrMapOvr>
    <a:masterClrMapping/>
  </p:clrMapOvr>
  <mc:AlternateContent xmlns:mc="http://schemas.openxmlformats.org/markup-compatibility/2006" xmlns:p14="http://schemas.microsoft.com/office/powerpoint/2010/main">
    <mc:Choice Requires="p14">
      <p:transition spd="slow" p14:dur="2000" advTm="87435"/>
    </mc:Choice>
    <mc:Fallback xmlns="">
      <p:transition spd="slow" advTm="8743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id-ID">
              <a:solidFill>
                <a:prstClr val="white"/>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a:solidFill>
                <a:prstClr val="white"/>
              </a:solidFill>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algn="ctr" rtl="0">
              <a:defRPr/>
            </a:pPr>
            <a:r>
              <a:rPr lang="en-US" sz="2000" b="1" dirty="0">
                <a:solidFill>
                  <a:prstClr val="black"/>
                </a:solidFill>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مربع نص 3"/>
          <p:cNvSpPr txBox="1"/>
          <p:nvPr/>
        </p:nvSpPr>
        <p:spPr>
          <a:xfrm>
            <a:off x="2213212" y="833404"/>
            <a:ext cx="9539785" cy="4524315"/>
          </a:xfrm>
          <a:prstGeom prst="rect">
            <a:avLst/>
          </a:prstGeom>
          <a:noFill/>
        </p:spPr>
        <p:txBody>
          <a:bodyPr wrap="square" rtlCol="1">
            <a:spAutoFit/>
          </a:bodyPr>
          <a:lstStyle/>
          <a:p>
            <a:pPr algn="ctr" rtl="0"/>
            <a:r>
              <a:rPr lang="ar-SY" sz="2400" b="1" dirty="0">
                <a:solidFill>
                  <a:prstClr val="black"/>
                </a:solidFill>
              </a:rPr>
              <a:t>تعليمات وارشادات</a:t>
            </a:r>
            <a:endParaRPr lang="en-US" sz="2400" b="1" dirty="0">
              <a:solidFill>
                <a:prstClr val="black"/>
              </a:solidFill>
            </a:endParaRPr>
          </a:p>
          <a:p>
            <a:pPr algn="ctr" rtl="0"/>
            <a:endParaRPr lang="ar-SY" sz="2400" b="1" dirty="0">
              <a:solidFill>
                <a:prstClr val="black"/>
              </a:solidFill>
            </a:endParaRPr>
          </a:p>
          <a:p>
            <a:pPr algn="ctr"/>
            <a:r>
              <a:rPr lang="ar-SY" sz="2400" b="1" dirty="0">
                <a:solidFill>
                  <a:prstClr val="black"/>
                </a:solidFill>
              </a:rPr>
              <a:t>استخدام مراجع حقيقية مرتبطة بالبحث؛ وتوثيقها وفق قواعد الحقوق (اسم المؤلف، اسم الكتاب، دار النشر، بلد النشر، السنة، الصفحة) ، مع حظر الروابط الإلكترونية العامة كمرجع أساسي للنصوص الفقهية.</a:t>
            </a:r>
          </a:p>
          <a:p>
            <a:pPr algn="ctr"/>
            <a:r>
              <a:rPr lang="ar-SY" sz="2400" dirty="0">
                <a:solidFill>
                  <a:prstClr val="black"/>
                </a:solidFill>
              </a:rPr>
              <a:t>الالتزام بمواعيد تسليم المهام والتكليفات بالموعد المحدد</a:t>
            </a:r>
          </a:p>
          <a:p>
            <a:pPr algn="ctr"/>
            <a:r>
              <a:rPr lang="ar-SY" sz="2400" b="1" dirty="0">
                <a:solidFill>
                  <a:prstClr val="black"/>
                </a:solidFill>
              </a:rPr>
              <a:t>• </a:t>
            </a:r>
            <a:r>
              <a:rPr lang="ar-SY" sz="2400" dirty="0">
                <a:solidFill>
                  <a:prstClr val="black"/>
                </a:solidFill>
              </a:rPr>
              <a:t>حاول ان تنجز المهمة/ التكليف بنفسك لتحقق الهدف من التكليف</a:t>
            </a:r>
          </a:p>
          <a:p>
            <a:pPr algn="ctr"/>
            <a:r>
              <a:rPr lang="ar-SY" sz="2400" b="1" dirty="0">
                <a:solidFill>
                  <a:prstClr val="black"/>
                </a:solidFill>
              </a:rPr>
              <a:t>• </a:t>
            </a:r>
            <a:r>
              <a:rPr lang="ar-SY" sz="2400" dirty="0">
                <a:solidFill>
                  <a:prstClr val="black"/>
                </a:solidFill>
              </a:rPr>
              <a:t>يشجّع استخدام قواعد البيانات العلمية مثل </a:t>
            </a:r>
            <a:r>
              <a:rPr lang="en-US" sz="2400" dirty="0">
                <a:solidFill>
                  <a:prstClr val="black"/>
                </a:solidFill>
              </a:rPr>
              <a:t> </a:t>
            </a:r>
            <a:r>
              <a:rPr lang="en-US" sz="2400" b="1" dirty="0">
                <a:solidFill>
                  <a:prstClr val="black"/>
                </a:solidFill>
              </a:rPr>
              <a:t>Scopus </a:t>
            </a:r>
            <a:r>
              <a:rPr lang="ar-SY" sz="2400" dirty="0">
                <a:solidFill>
                  <a:prstClr val="black"/>
                </a:solidFill>
              </a:rPr>
              <a:t>و </a:t>
            </a:r>
            <a:r>
              <a:rPr lang="en-US" sz="2400" b="1" dirty="0">
                <a:solidFill>
                  <a:prstClr val="black"/>
                </a:solidFill>
              </a:rPr>
              <a:t>Google Scholar </a:t>
            </a:r>
            <a:r>
              <a:rPr lang="ar-SY" sz="2400" b="1" dirty="0">
                <a:solidFill>
                  <a:prstClr val="black"/>
                </a:solidFill>
              </a:rPr>
              <a:t> </a:t>
            </a:r>
            <a:r>
              <a:rPr lang="ar-SY" sz="2400" dirty="0">
                <a:solidFill>
                  <a:prstClr val="black"/>
                </a:solidFill>
              </a:rPr>
              <a:t>و </a:t>
            </a:r>
            <a:r>
              <a:rPr lang="en-US" sz="2400" b="1" dirty="0">
                <a:solidFill>
                  <a:prstClr val="black"/>
                </a:solidFill>
              </a:rPr>
              <a:t>Web</a:t>
            </a:r>
          </a:p>
          <a:p>
            <a:pPr algn="ctr"/>
            <a:r>
              <a:rPr lang="en-US" sz="2400" b="1" dirty="0">
                <a:solidFill>
                  <a:prstClr val="black"/>
                </a:solidFill>
              </a:rPr>
              <a:t>Science</a:t>
            </a:r>
          </a:p>
          <a:p>
            <a:pPr algn="ctr"/>
            <a:r>
              <a:rPr lang="ar-SY" sz="2400" b="1" dirty="0">
                <a:solidFill>
                  <a:prstClr val="black"/>
                </a:solidFill>
              </a:rPr>
              <a:t>• </a:t>
            </a:r>
            <a:r>
              <a:rPr lang="ar-SY" sz="2400" dirty="0">
                <a:solidFill>
                  <a:prstClr val="black"/>
                </a:solidFill>
              </a:rPr>
              <a:t>الالتزام بأخلاقيات البحث العلمي في جميع مراحل العمل</a:t>
            </a:r>
          </a:p>
          <a:p>
            <a:pPr algn="ctr"/>
            <a:r>
              <a:rPr lang="ar-SY" sz="2400" b="1" dirty="0">
                <a:solidFill>
                  <a:prstClr val="black"/>
                </a:solidFill>
              </a:rPr>
              <a:t>• </a:t>
            </a:r>
            <a:r>
              <a:rPr lang="ar-SY" sz="2400" dirty="0">
                <a:solidFill>
                  <a:prstClr val="black"/>
                </a:solidFill>
              </a:rPr>
              <a:t>استخدم برامج إدارة المراجع مثل </a:t>
            </a:r>
            <a:r>
              <a:rPr lang="en-US" sz="2400" dirty="0">
                <a:solidFill>
                  <a:prstClr val="black"/>
                </a:solidFill>
              </a:rPr>
              <a:t> </a:t>
            </a:r>
            <a:r>
              <a:rPr lang="en-US" sz="2400" b="1" dirty="0" err="1">
                <a:solidFill>
                  <a:prstClr val="black"/>
                </a:solidFill>
              </a:rPr>
              <a:t>Mendeley</a:t>
            </a:r>
            <a:r>
              <a:rPr lang="en-US" sz="2400" b="1" dirty="0">
                <a:solidFill>
                  <a:prstClr val="black"/>
                </a:solidFill>
              </a:rPr>
              <a:t> </a:t>
            </a:r>
            <a:r>
              <a:rPr lang="ar-SY" sz="2400" dirty="0">
                <a:solidFill>
                  <a:prstClr val="black"/>
                </a:solidFill>
              </a:rPr>
              <a:t>أو </a:t>
            </a:r>
            <a:r>
              <a:rPr lang="en-US" sz="2400" dirty="0">
                <a:solidFill>
                  <a:prstClr val="black"/>
                </a:solidFill>
              </a:rPr>
              <a:t> </a:t>
            </a:r>
            <a:r>
              <a:rPr lang="en-US" sz="2400" b="1" dirty="0">
                <a:solidFill>
                  <a:prstClr val="black"/>
                </a:solidFill>
              </a:rPr>
              <a:t>EndNote </a:t>
            </a:r>
            <a:r>
              <a:rPr lang="ar-SY" sz="2400" dirty="0">
                <a:solidFill>
                  <a:prstClr val="black"/>
                </a:solidFill>
              </a:rPr>
              <a:t>منذ اليوم الأول لتنظيم</a:t>
            </a:r>
          </a:p>
          <a:p>
            <a:pPr algn="ctr"/>
            <a:r>
              <a:rPr lang="ar-SY" sz="2400" dirty="0">
                <a:solidFill>
                  <a:prstClr val="black"/>
                </a:solidFill>
              </a:rPr>
              <a:t>مصادرك وتجنب ضياع المراجع</a:t>
            </a:r>
          </a:p>
        </p:txBody>
      </p:sp>
    </p:spTree>
    <p:extLst>
      <p:ext uri="{BB962C8B-B14F-4D97-AF65-F5344CB8AC3E}">
        <p14:creationId xmlns:p14="http://schemas.microsoft.com/office/powerpoint/2010/main" val="3605168002"/>
      </p:ext>
    </p:extLst>
  </p:cSld>
  <p:clrMapOvr>
    <a:masterClrMapping/>
  </p:clrMapOvr>
  <p:transition spd="slow" advTm="25603">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10" name="TextBox 9"/>
          <p:cNvSpPr txBox="1"/>
          <p:nvPr/>
        </p:nvSpPr>
        <p:spPr>
          <a:xfrm>
            <a:off x="552397" y="4606440"/>
            <a:ext cx="8670320" cy="1754326"/>
          </a:xfrm>
          <a:prstGeom prst="rect">
            <a:avLst/>
          </a:prstGeom>
          <a:noFill/>
        </p:spPr>
        <p:txBody>
          <a:bodyPr wrap="square" rtlCol="0">
            <a:spAutoFit/>
          </a:bodyPr>
          <a:lstStyle/>
          <a:p>
            <a:pPr algn="l" rtl="0"/>
            <a:r>
              <a:rPr lang="en-US" sz="5400" b="1" dirty="0">
                <a:solidFill>
                  <a:prstClr val="white"/>
                </a:solidFill>
                <a:latin typeface="Times New Roman" panose="02020603050405020304" pitchFamily="18" charset="0"/>
                <a:cs typeface="Times New Roman" panose="02020603050405020304" pitchFamily="18" charset="0"/>
              </a:rPr>
              <a:t>Thank You!</a:t>
            </a:r>
          </a:p>
          <a:p>
            <a:pPr algn="l" rtl="0"/>
            <a:r>
              <a:rPr lang="en-US" sz="5400" b="1" dirty="0">
                <a:solidFill>
                  <a:prstClr val="white"/>
                </a:solidFill>
                <a:latin typeface="Times New Roman" panose="02020603050405020304" pitchFamily="18" charset="0"/>
                <a:cs typeface="Times New Roman" panose="02020603050405020304" pitchFamily="18" charset="0"/>
              </a:rPr>
              <a:t>Dr. Ibrahim. Y. Harmoush</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007577984"/>
      </p:ext>
    </p:extLst>
  </p:cSld>
  <p:clrMapOvr>
    <a:masterClrMapping/>
  </p:clrMapOvr>
  <mc:AlternateContent xmlns:mc="http://schemas.openxmlformats.org/markup-compatibility/2006" xmlns:p14="http://schemas.microsoft.com/office/powerpoint/2010/main">
    <mc:Choice Requires="p14">
      <p:transition spd="slow" p14:dur="2000" advTm="35953"/>
    </mc:Choice>
    <mc:Fallback xmlns="">
      <p:transition spd="slow" advTm="3595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extLst>
      <p:ext uri="{BB962C8B-B14F-4D97-AF65-F5344CB8AC3E}">
        <p14:creationId xmlns:p14="http://schemas.microsoft.com/office/powerpoint/2010/main" val="3785529599"/>
      </p:ext>
    </p:extLst>
  </p:cSld>
  <p:clrMapOvr>
    <a:masterClrMapping/>
  </p:clrMapOvr>
  <mc:AlternateContent xmlns:mc="http://schemas.openxmlformats.org/markup-compatibility/2006" xmlns:p14="http://schemas.microsoft.com/office/powerpoint/2010/main">
    <mc:Choice Requires="p14">
      <p:transition spd="slow" p14:dur="2000" advTm="3620"/>
    </mc:Choice>
    <mc:Fallback xmlns="">
      <p:transition spd="slow" advTm="36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804778F-1998-43BC-9826-7D33BDA1A761}">
  <ds:schemaRefs>
    <ds:schemaRef ds:uri="http://schemas.microsoft.com/sharepoint/v3/contenttype/forms"/>
  </ds:schemaRefs>
</ds:datastoreItem>
</file>

<file path=customXml/itemProps2.xml><?xml version="1.0" encoding="utf-8"?>
<ds:datastoreItem xmlns:ds="http://schemas.openxmlformats.org/officeDocument/2006/customXml" ds:itemID="{BBF07ADF-836A-4809-83C2-BA7B940A14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0A6124-5118-4B4D-8419-B9D2B5A541B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1663</TotalTime>
  <Words>3899</Words>
  <Application>Microsoft Office PowerPoint</Application>
  <PresentationFormat>Widescreen</PresentationFormat>
  <Paragraphs>348</Paragraphs>
  <Slides>41</Slides>
  <Notes>5</Notes>
  <HiddenSlides>0</HiddenSlides>
  <MMClips>0</MMClips>
  <ScaleCrop>false</ScaleCrop>
  <HeadingPairs>
    <vt:vector size="4" baseType="variant">
      <vt:variant>
        <vt:lpstr>Theme</vt:lpstr>
      </vt:variant>
      <vt:variant>
        <vt:i4>2</vt:i4>
      </vt:variant>
      <vt:variant>
        <vt:lpstr>Slide Titles</vt:lpstr>
      </vt:variant>
      <vt:variant>
        <vt:i4>41</vt:i4>
      </vt:variant>
    </vt:vector>
  </HeadingPairs>
  <TitlesOfParts>
    <vt:vector size="43"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Dr. Ibrahim</dc:creator>
  <cp:lastModifiedBy>Dr. Ibrahim</cp:lastModifiedBy>
  <cp:revision>147</cp:revision>
  <dcterms:created xsi:type="dcterms:W3CDTF">2026-05-18T15:42:29Z</dcterms:created>
  <dcterms:modified xsi:type="dcterms:W3CDTF">2026-07-16T15:22:17Z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