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268" r:id="rId2"/>
    <p:sldId id="447" r:id="rId3"/>
    <p:sldId id="448" r:id="rId4"/>
    <p:sldId id="458" r:id="rId5"/>
    <p:sldId id="435" r:id="rId6"/>
    <p:sldId id="400" r:id="rId7"/>
    <p:sldId id="401" r:id="rId8"/>
    <p:sldId id="444" r:id="rId9"/>
    <p:sldId id="406" r:id="rId10"/>
    <p:sldId id="260" r:id="rId11"/>
    <p:sldId id="262" r:id="rId12"/>
    <p:sldId id="263" r:id="rId13"/>
    <p:sldId id="264" r:id="rId14"/>
    <p:sldId id="265" r:id="rId15"/>
    <p:sldId id="266" r:id="rId16"/>
    <p:sldId id="436" r:id="rId17"/>
    <p:sldId id="455" r:id="rId18"/>
    <p:sldId id="438" r:id="rId19"/>
    <p:sldId id="441" r:id="rId20"/>
    <p:sldId id="443" r:id="rId21"/>
    <p:sldId id="454" r:id="rId22"/>
    <p:sldId id="269" r:id="rId23"/>
    <p:sldId id="272" r:id="rId24"/>
    <p:sldId id="415" r:id="rId25"/>
    <p:sldId id="456" r:id="rId26"/>
    <p:sldId id="276" r:id="rId27"/>
    <p:sldId id="418" r:id="rId28"/>
    <p:sldId id="419" r:id="rId29"/>
    <p:sldId id="277" r:id="rId30"/>
    <p:sldId id="278" r:id="rId31"/>
    <p:sldId id="412" r:id="rId32"/>
    <p:sldId id="403" r:id="rId33"/>
    <p:sldId id="404" r:id="rId34"/>
    <p:sldId id="433" r:id="rId35"/>
    <p:sldId id="445" r:id="rId36"/>
    <p:sldId id="417" r:id="rId37"/>
    <p:sldId id="457" r:id="rId38"/>
    <p:sldId id="427" r:id="rId39"/>
    <p:sldId id="449" r:id="rId40"/>
    <p:sldId id="450" r:id="rId41"/>
    <p:sldId id="451" r:id="rId42"/>
    <p:sldId id="305" r:id="rId43"/>
    <p:sldId id="425" r:id="rId44"/>
    <p:sldId id="428" r:id="rId45"/>
    <p:sldId id="453" r:id="rId46"/>
    <p:sldId id="452" r:id="rId47"/>
    <p:sldId id="399" r:id="rId48"/>
  </p:sldIdLst>
  <p:sldSz cx="12192000" cy="6858000"/>
  <p:notesSz cx="6858000" cy="9144000"/>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yriam" initials="M" lastIdx="1" clrIdx="0">
    <p:extLst>
      <p:ext uri="{19B8F6BF-5375-455C-9EA6-DF929625EA0E}">
        <p15:presenceInfo xmlns:p15="http://schemas.microsoft.com/office/powerpoint/2012/main" userId="Myriam"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FFFF"/>
    <a:srgbClr val="66FF33"/>
    <a:srgbClr val="FF0066"/>
    <a:srgbClr val="FFCC00"/>
    <a:srgbClr val="6699FF"/>
    <a:srgbClr val="FF99CC"/>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00A15C55-8517-42AA-B614-E9B94910E393}" styleName="Style moyen 2 - Accentuation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8A107856-5554-42FB-B03E-39F5DBC370BA}" styleName="Style moyen 4 - Accentuation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4" d="100"/>
          <a:sy n="84" d="100"/>
        </p:scale>
        <p:origin x="581"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2-11-19T06:16:45.065" idx="1">
    <p:pos x="3297" y="1963"/>
    <p:text>Cmarg= Marginal Cost</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41646F-D791-4CA2-A717-C4D765645C71}" type="doc">
      <dgm:prSet loTypeId="urn:microsoft.com/office/officeart/2005/8/layout/hProcess9" loCatId="process" qsTypeId="urn:microsoft.com/office/officeart/2005/8/quickstyle/simple1" qsCatId="simple" csTypeId="urn:microsoft.com/office/officeart/2005/8/colors/colorful4" csCatId="colorful" phldr="1"/>
      <dgm:spPr/>
      <dgm:t>
        <a:bodyPr/>
        <a:lstStyle/>
        <a:p>
          <a:endParaRPr lang="en-US"/>
        </a:p>
      </dgm:t>
    </dgm:pt>
    <dgm:pt modelId="{C7D740BD-D243-48D4-ACF3-62A0FA03A546}">
      <dgm:prSet/>
      <dgm:spPr/>
      <dgm:t>
        <a:bodyPr/>
        <a:lstStyle/>
        <a:p>
          <a:r>
            <a:rPr lang="en-US" b="1" dirty="0">
              <a:latin typeface="+mn-lt"/>
            </a:rPr>
            <a:t>I. The Market Structures</a:t>
          </a:r>
          <a:endParaRPr lang="en-US" b="1" dirty="0"/>
        </a:p>
      </dgm:t>
    </dgm:pt>
    <dgm:pt modelId="{6C4D2921-BB83-42F3-B2F5-AA964E4ED0E6}" type="parTrans" cxnId="{0D5B96D2-4A85-4D8D-89C6-D681B22DC456}">
      <dgm:prSet/>
      <dgm:spPr/>
      <dgm:t>
        <a:bodyPr/>
        <a:lstStyle/>
        <a:p>
          <a:endParaRPr lang="en-US"/>
        </a:p>
      </dgm:t>
    </dgm:pt>
    <dgm:pt modelId="{79D1F487-A95D-4271-86B5-EB6C8862F750}" type="sibTrans" cxnId="{0D5B96D2-4A85-4D8D-89C6-D681B22DC456}">
      <dgm:prSet/>
      <dgm:spPr/>
      <dgm:t>
        <a:bodyPr/>
        <a:lstStyle/>
        <a:p>
          <a:endParaRPr lang="en-US"/>
        </a:p>
      </dgm:t>
    </dgm:pt>
    <dgm:pt modelId="{EDDE0FE2-1EB6-48EF-906C-E6E73C1F0FC4}">
      <dgm:prSet/>
      <dgm:spPr>
        <a:solidFill>
          <a:srgbClr val="FF0066"/>
        </a:solidFill>
      </dgm:spPr>
      <dgm:t>
        <a:bodyPr/>
        <a:lstStyle/>
        <a:p>
          <a:r>
            <a:rPr lang="en-US" b="1" dirty="0"/>
            <a:t>II-The market structures based on the number of sellers</a:t>
          </a:r>
          <a:endParaRPr lang="fr-FR" b="1" dirty="0"/>
        </a:p>
      </dgm:t>
    </dgm:pt>
    <dgm:pt modelId="{BE0F44D4-4011-40C5-9094-5DD87FB20FFB}" type="parTrans" cxnId="{887A771E-F296-4599-BA88-471766E9A24A}">
      <dgm:prSet/>
      <dgm:spPr/>
      <dgm:t>
        <a:bodyPr/>
        <a:lstStyle/>
        <a:p>
          <a:endParaRPr lang="fr-FR"/>
        </a:p>
      </dgm:t>
    </dgm:pt>
    <dgm:pt modelId="{43C9623D-B4B8-48E6-ACC5-A44471E5842A}" type="sibTrans" cxnId="{887A771E-F296-4599-BA88-471766E9A24A}">
      <dgm:prSet/>
      <dgm:spPr/>
      <dgm:t>
        <a:bodyPr/>
        <a:lstStyle/>
        <a:p>
          <a:endParaRPr lang="fr-FR"/>
        </a:p>
      </dgm:t>
    </dgm:pt>
    <dgm:pt modelId="{48E44BCB-5D51-40B3-8EEB-5423C5434EDB}">
      <dgm:prSet/>
      <dgm:spPr>
        <a:solidFill>
          <a:srgbClr val="00FF00"/>
        </a:solidFill>
      </dgm:spPr>
      <dgm:t>
        <a:bodyPr/>
        <a:lstStyle/>
        <a:p>
          <a:r>
            <a:rPr lang="en-US" b="1" dirty="0"/>
            <a:t>III- The market structures based on the number of sellers</a:t>
          </a:r>
          <a:endParaRPr lang="fr-FR" b="1" dirty="0"/>
        </a:p>
      </dgm:t>
    </dgm:pt>
    <dgm:pt modelId="{6CA9F34C-D85B-4FA5-AE0F-C4DE95B29DC4}" type="parTrans" cxnId="{6E3BC1AB-077A-44A1-9AA5-CF5BFF74E2F9}">
      <dgm:prSet/>
      <dgm:spPr/>
      <dgm:t>
        <a:bodyPr/>
        <a:lstStyle/>
        <a:p>
          <a:endParaRPr lang="fr-FR"/>
        </a:p>
      </dgm:t>
    </dgm:pt>
    <dgm:pt modelId="{846F34B1-A1B7-4631-86D0-5FEC8685688A}" type="sibTrans" cxnId="{6E3BC1AB-077A-44A1-9AA5-CF5BFF74E2F9}">
      <dgm:prSet/>
      <dgm:spPr/>
      <dgm:t>
        <a:bodyPr/>
        <a:lstStyle/>
        <a:p>
          <a:endParaRPr lang="fr-FR"/>
        </a:p>
      </dgm:t>
    </dgm:pt>
    <dgm:pt modelId="{6A4F8ECD-FDD1-41F3-8F81-7E6BEBD891C0}">
      <dgm:prSet/>
      <dgm:spPr/>
      <dgm:t>
        <a:bodyPr/>
        <a:lstStyle/>
        <a:p>
          <a:r>
            <a:rPr lang="fr-FR" b="1" dirty="0"/>
            <a:t>IV-</a:t>
          </a:r>
          <a:r>
            <a:rPr lang="fr-FR" b="1" dirty="0" err="1"/>
            <a:t>Market</a:t>
          </a:r>
          <a:r>
            <a:rPr lang="fr-FR" b="1" dirty="0"/>
            <a:t> Structures: Examples in the Real World</a:t>
          </a:r>
        </a:p>
      </dgm:t>
    </dgm:pt>
    <dgm:pt modelId="{595B8788-567A-4ABF-B0A0-B611599B80E3}" type="parTrans" cxnId="{45344D72-7AC6-413E-9D0A-5E7F342AC643}">
      <dgm:prSet/>
      <dgm:spPr/>
      <dgm:t>
        <a:bodyPr/>
        <a:lstStyle/>
        <a:p>
          <a:endParaRPr lang="fr-FR"/>
        </a:p>
      </dgm:t>
    </dgm:pt>
    <dgm:pt modelId="{6D7A9217-FC82-40BA-B13D-162AB6B3A546}" type="sibTrans" cxnId="{45344D72-7AC6-413E-9D0A-5E7F342AC643}">
      <dgm:prSet/>
      <dgm:spPr/>
      <dgm:t>
        <a:bodyPr/>
        <a:lstStyle/>
        <a:p>
          <a:endParaRPr lang="fr-FR"/>
        </a:p>
      </dgm:t>
    </dgm:pt>
    <dgm:pt modelId="{46E60C47-E0CF-4496-AB25-ABE5BBF91509}" type="pres">
      <dgm:prSet presAssocID="{6141646F-D791-4CA2-A717-C4D765645C71}" presName="CompostProcess" presStyleCnt="0">
        <dgm:presLayoutVars>
          <dgm:dir/>
          <dgm:resizeHandles val="exact"/>
        </dgm:presLayoutVars>
      </dgm:prSet>
      <dgm:spPr/>
    </dgm:pt>
    <dgm:pt modelId="{1F1AC938-0592-4844-B21D-05D8BCB29B15}" type="pres">
      <dgm:prSet presAssocID="{6141646F-D791-4CA2-A717-C4D765645C71}" presName="arrow" presStyleLbl="bgShp" presStyleIdx="0" presStyleCnt="1" custLinFactNeighborX="20221" custLinFactNeighborY="-3101"/>
      <dgm:spPr/>
    </dgm:pt>
    <dgm:pt modelId="{4415ED17-40F4-4D23-8C58-2D632869BCCD}" type="pres">
      <dgm:prSet presAssocID="{6141646F-D791-4CA2-A717-C4D765645C71}" presName="linearProcess" presStyleCnt="0"/>
      <dgm:spPr/>
    </dgm:pt>
    <dgm:pt modelId="{34C431D1-D978-480B-80ED-812597574604}" type="pres">
      <dgm:prSet presAssocID="{C7D740BD-D243-48D4-ACF3-62A0FA03A546}" presName="textNode" presStyleLbl="node1" presStyleIdx="0" presStyleCnt="4" custLinFactNeighborX="-4574" custLinFactNeighborY="-784">
        <dgm:presLayoutVars>
          <dgm:bulletEnabled val="1"/>
        </dgm:presLayoutVars>
      </dgm:prSet>
      <dgm:spPr/>
    </dgm:pt>
    <dgm:pt modelId="{E67614F6-A794-4345-86E2-E64FA1ACBDFA}" type="pres">
      <dgm:prSet presAssocID="{79D1F487-A95D-4271-86B5-EB6C8862F750}" presName="sibTrans" presStyleCnt="0"/>
      <dgm:spPr/>
    </dgm:pt>
    <dgm:pt modelId="{539265EC-35C6-4E7A-99CE-9AC781CBAFEC}" type="pres">
      <dgm:prSet presAssocID="{EDDE0FE2-1EB6-48EF-906C-E6E73C1F0FC4}" presName="textNode" presStyleLbl="node1" presStyleIdx="1" presStyleCnt="4">
        <dgm:presLayoutVars>
          <dgm:bulletEnabled val="1"/>
        </dgm:presLayoutVars>
      </dgm:prSet>
      <dgm:spPr/>
    </dgm:pt>
    <dgm:pt modelId="{BEA6AA78-49A8-4A18-8F4E-B46037669B27}" type="pres">
      <dgm:prSet presAssocID="{43C9623D-B4B8-48E6-ACC5-A44471E5842A}" presName="sibTrans" presStyleCnt="0"/>
      <dgm:spPr/>
    </dgm:pt>
    <dgm:pt modelId="{49A8BD12-D823-4DBD-BA76-9BD2FE88A371}" type="pres">
      <dgm:prSet presAssocID="{48E44BCB-5D51-40B3-8EEB-5423C5434EDB}" presName="textNode" presStyleLbl="node1" presStyleIdx="2" presStyleCnt="4">
        <dgm:presLayoutVars>
          <dgm:bulletEnabled val="1"/>
        </dgm:presLayoutVars>
      </dgm:prSet>
      <dgm:spPr/>
    </dgm:pt>
    <dgm:pt modelId="{19E3E5EB-956F-44BD-94C4-64B34E2C1595}" type="pres">
      <dgm:prSet presAssocID="{846F34B1-A1B7-4631-86D0-5FEC8685688A}" presName="sibTrans" presStyleCnt="0"/>
      <dgm:spPr/>
    </dgm:pt>
    <dgm:pt modelId="{1AA086BE-C276-4196-BAFA-90D9D0F3DDE9}" type="pres">
      <dgm:prSet presAssocID="{6A4F8ECD-FDD1-41F3-8F81-7E6BEBD891C0}" presName="textNode" presStyleLbl="node1" presStyleIdx="3" presStyleCnt="4">
        <dgm:presLayoutVars>
          <dgm:bulletEnabled val="1"/>
        </dgm:presLayoutVars>
      </dgm:prSet>
      <dgm:spPr/>
    </dgm:pt>
  </dgm:ptLst>
  <dgm:cxnLst>
    <dgm:cxn modelId="{887A771E-F296-4599-BA88-471766E9A24A}" srcId="{6141646F-D791-4CA2-A717-C4D765645C71}" destId="{EDDE0FE2-1EB6-48EF-906C-E6E73C1F0FC4}" srcOrd="1" destOrd="0" parTransId="{BE0F44D4-4011-40C5-9094-5DD87FB20FFB}" sibTransId="{43C9623D-B4B8-48E6-ACC5-A44471E5842A}"/>
    <dgm:cxn modelId="{3D895C24-2942-46CA-AC4D-38DB66E9FCF6}" type="presOf" srcId="{EDDE0FE2-1EB6-48EF-906C-E6E73C1F0FC4}" destId="{539265EC-35C6-4E7A-99CE-9AC781CBAFEC}" srcOrd="0" destOrd="0" presId="urn:microsoft.com/office/officeart/2005/8/layout/hProcess9"/>
    <dgm:cxn modelId="{45344D72-7AC6-413E-9D0A-5E7F342AC643}" srcId="{6141646F-D791-4CA2-A717-C4D765645C71}" destId="{6A4F8ECD-FDD1-41F3-8F81-7E6BEBD891C0}" srcOrd="3" destOrd="0" parTransId="{595B8788-567A-4ABF-B0A0-B611599B80E3}" sibTransId="{6D7A9217-FC82-40BA-B13D-162AB6B3A546}"/>
    <dgm:cxn modelId="{349C7178-F3B6-4BEC-ABE3-E9D733264D8F}" type="presOf" srcId="{48E44BCB-5D51-40B3-8EEB-5423C5434EDB}" destId="{49A8BD12-D823-4DBD-BA76-9BD2FE88A371}" srcOrd="0" destOrd="0" presId="urn:microsoft.com/office/officeart/2005/8/layout/hProcess9"/>
    <dgm:cxn modelId="{6E3BC1AB-077A-44A1-9AA5-CF5BFF74E2F9}" srcId="{6141646F-D791-4CA2-A717-C4D765645C71}" destId="{48E44BCB-5D51-40B3-8EEB-5423C5434EDB}" srcOrd="2" destOrd="0" parTransId="{6CA9F34C-D85B-4FA5-AE0F-C4DE95B29DC4}" sibTransId="{846F34B1-A1B7-4631-86D0-5FEC8685688A}"/>
    <dgm:cxn modelId="{EF7846AD-821F-41F6-8403-A005D7738293}" type="presOf" srcId="{6A4F8ECD-FDD1-41F3-8F81-7E6BEBD891C0}" destId="{1AA086BE-C276-4196-BAFA-90D9D0F3DDE9}" srcOrd="0" destOrd="0" presId="urn:microsoft.com/office/officeart/2005/8/layout/hProcess9"/>
    <dgm:cxn modelId="{4E34D5C1-FE46-43AE-856F-2B02530EF3D5}" type="presOf" srcId="{6141646F-D791-4CA2-A717-C4D765645C71}" destId="{46E60C47-E0CF-4496-AB25-ABE5BBF91509}" srcOrd="0" destOrd="0" presId="urn:microsoft.com/office/officeart/2005/8/layout/hProcess9"/>
    <dgm:cxn modelId="{0D5B96D2-4A85-4D8D-89C6-D681B22DC456}" srcId="{6141646F-D791-4CA2-A717-C4D765645C71}" destId="{C7D740BD-D243-48D4-ACF3-62A0FA03A546}" srcOrd="0" destOrd="0" parTransId="{6C4D2921-BB83-42F3-B2F5-AA964E4ED0E6}" sibTransId="{79D1F487-A95D-4271-86B5-EB6C8862F750}"/>
    <dgm:cxn modelId="{EA9FC2E4-7073-495E-90AA-EDA2331A510C}" type="presOf" srcId="{C7D740BD-D243-48D4-ACF3-62A0FA03A546}" destId="{34C431D1-D978-480B-80ED-812597574604}" srcOrd="0" destOrd="0" presId="urn:microsoft.com/office/officeart/2005/8/layout/hProcess9"/>
    <dgm:cxn modelId="{4275355B-08E4-4ADF-B922-43916B432885}" type="presParOf" srcId="{46E60C47-E0CF-4496-AB25-ABE5BBF91509}" destId="{1F1AC938-0592-4844-B21D-05D8BCB29B15}" srcOrd="0" destOrd="0" presId="urn:microsoft.com/office/officeart/2005/8/layout/hProcess9"/>
    <dgm:cxn modelId="{7F3378B9-B0B7-44E2-9C09-58D01DF8686C}" type="presParOf" srcId="{46E60C47-E0CF-4496-AB25-ABE5BBF91509}" destId="{4415ED17-40F4-4D23-8C58-2D632869BCCD}" srcOrd="1" destOrd="0" presId="urn:microsoft.com/office/officeart/2005/8/layout/hProcess9"/>
    <dgm:cxn modelId="{02D28071-E6CC-4372-A149-4A499C66C684}" type="presParOf" srcId="{4415ED17-40F4-4D23-8C58-2D632869BCCD}" destId="{34C431D1-D978-480B-80ED-812597574604}" srcOrd="0" destOrd="0" presId="urn:microsoft.com/office/officeart/2005/8/layout/hProcess9"/>
    <dgm:cxn modelId="{E9079B8A-3CAC-4A3C-9587-56422FEAF103}" type="presParOf" srcId="{4415ED17-40F4-4D23-8C58-2D632869BCCD}" destId="{E67614F6-A794-4345-86E2-E64FA1ACBDFA}" srcOrd="1" destOrd="0" presId="urn:microsoft.com/office/officeart/2005/8/layout/hProcess9"/>
    <dgm:cxn modelId="{80D50B8F-3E84-483A-8EA3-C7F545BE7C88}" type="presParOf" srcId="{4415ED17-40F4-4D23-8C58-2D632869BCCD}" destId="{539265EC-35C6-4E7A-99CE-9AC781CBAFEC}" srcOrd="2" destOrd="0" presId="urn:microsoft.com/office/officeart/2005/8/layout/hProcess9"/>
    <dgm:cxn modelId="{CF7EC21F-6940-4430-84AB-ECAAEEFFF68E}" type="presParOf" srcId="{4415ED17-40F4-4D23-8C58-2D632869BCCD}" destId="{BEA6AA78-49A8-4A18-8F4E-B46037669B27}" srcOrd="3" destOrd="0" presId="urn:microsoft.com/office/officeart/2005/8/layout/hProcess9"/>
    <dgm:cxn modelId="{3D41F390-03C4-44DF-9DEA-10B8D549D1A0}" type="presParOf" srcId="{4415ED17-40F4-4D23-8C58-2D632869BCCD}" destId="{49A8BD12-D823-4DBD-BA76-9BD2FE88A371}" srcOrd="4" destOrd="0" presId="urn:microsoft.com/office/officeart/2005/8/layout/hProcess9"/>
    <dgm:cxn modelId="{85A35B57-B2C9-4A90-9485-8FDA4EFFF492}" type="presParOf" srcId="{4415ED17-40F4-4D23-8C58-2D632869BCCD}" destId="{19E3E5EB-956F-44BD-94C4-64B34E2C1595}" srcOrd="5" destOrd="0" presId="urn:microsoft.com/office/officeart/2005/8/layout/hProcess9"/>
    <dgm:cxn modelId="{DF1DDD24-690D-4C42-9F2E-52A339D81684}" type="presParOf" srcId="{4415ED17-40F4-4D23-8C58-2D632869BCCD}" destId="{1AA086BE-C276-4196-BAFA-90D9D0F3DDE9}"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1AC938-0592-4844-B21D-05D8BCB29B15}">
      <dsp:nvSpPr>
        <dsp:cNvPr id="0" name=""/>
        <dsp:cNvSpPr/>
      </dsp:nvSpPr>
      <dsp:spPr>
        <a:xfrm>
          <a:off x="1526076" y="0"/>
          <a:ext cx="8647766" cy="4351338"/>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C431D1-D978-480B-80ED-812597574604}">
      <dsp:nvSpPr>
        <dsp:cNvPr id="0" name=""/>
        <dsp:cNvSpPr/>
      </dsp:nvSpPr>
      <dsp:spPr>
        <a:xfrm>
          <a:off x="0" y="1291755"/>
          <a:ext cx="2449074" cy="174053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mn-lt"/>
            </a:rPr>
            <a:t>I. The Market Structures</a:t>
          </a:r>
          <a:endParaRPr lang="en-US" sz="2400" b="1" kern="1200" dirty="0"/>
        </a:p>
      </dsp:txBody>
      <dsp:txXfrm>
        <a:off x="84966" y="1376721"/>
        <a:ext cx="2279142" cy="1570603"/>
      </dsp:txXfrm>
    </dsp:sp>
    <dsp:sp modelId="{539265EC-35C6-4E7A-99CE-9AC781CBAFEC}">
      <dsp:nvSpPr>
        <dsp:cNvPr id="0" name=""/>
        <dsp:cNvSpPr/>
      </dsp:nvSpPr>
      <dsp:spPr>
        <a:xfrm>
          <a:off x="2576620" y="1305401"/>
          <a:ext cx="2449074" cy="1740535"/>
        </a:xfrm>
        <a:prstGeom prst="roundRect">
          <a:avLst/>
        </a:prstGeom>
        <a:solidFill>
          <a:srgbClr val="FF006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II-The market structures based on the number of sellers</a:t>
          </a:r>
          <a:endParaRPr lang="fr-FR" sz="2400" b="1" kern="1200" dirty="0"/>
        </a:p>
      </dsp:txBody>
      <dsp:txXfrm>
        <a:off x="2661586" y="1390367"/>
        <a:ext cx="2279142" cy="1570603"/>
      </dsp:txXfrm>
    </dsp:sp>
    <dsp:sp modelId="{49A8BD12-D823-4DBD-BA76-9BD2FE88A371}">
      <dsp:nvSpPr>
        <dsp:cNvPr id="0" name=""/>
        <dsp:cNvSpPr/>
      </dsp:nvSpPr>
      <dsp:spPr>
        <a:xfrm>
          <a:off x="5148148" y="1305401"/>
          <a:ext cx="2449074" cy="1740535"/>
        </a:xfrm>
        <a:prstGeom prst="roundRect">
          <a:avLst/>
        </a:prstGeom>
        <a:solidFill>
          <a:srgbClr val="00FF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III- The market structures based on the number of sellers</a:t>
          </a:r>
          <a:endParaRPr lang="fr-FR" sz="2400" b="1" kern="1200" dirty="0"/>
        </a:p>
      </dsp:txBody>
      <dsp:txXfrm>
        <a:off x="5233114" y="1390367"/>
        <a:ext cx="2279142" cy="1570603"/>
      </dsp:txXfrm>
    </dsp:sp>
    <dsp:sp modelId="{1AA086BE-C276-4196-BAFA-90D9D0F3DDE9}">
      <dsp:nvSpPr>
        <dsp:cNvPr id="0" name=""/>
        <dsp:cNvSpPr/>
      </dsp:nvSpPr>
      <dsp:spPr>
        <a:xfrm>
          <a:off x="7719676" y="1305401"/>
          <a:ext cx="2449074" cy="1740535"/>
        </a:xfrm>
        <a:prstGeom prst="round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fr-FR" sz="2400" b="1" kern="1200" dirty="0"/>
            <a:t>IV-</a:t>
          </a:r>
          <a:r>
            <a:rPr lang="fr-FR" sz="2400" b="1" kern="1200" dirty="0" err="1"/>
            <a:t>Market</a:t>
          </a:r>
          <a:r>
            <a:rPr lang="fr-FR" sz="2400" b="1" kern="1200" dirty="0"/>
            <a:t> Structures: Examples in the Real World</a:t>
          </a:r>
        </a:p>
      </dsp:txBody>
      <dsp:txXfrm>
        <a:off x="7804642" y="1390367"/>
        <a:ext cx="2279142" cy="157060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55F05F-6552-46FB-99D2-754BEF70BC73}" type="datetimeFigureOut">
              <a:rPr lang="fr-FR" smtClean="0"/>
              <a:t>19/11/2022</a:t>
            </a:fld>
            <a:endParaRPr lang="fr-FR"/>
          </a:p>
        </p:txBody>
      </p:sp>
      <p:sp>
        <p:nvSpPr>
          <p:cNvPr id="4" name="Espace réservé de l'image des diapositives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fr-FR"/>
          </a:p>
        </p:txBody>
      </p:sp>
      <p:sp>
        <p:nvSpPr>
          <p:cNvPr id="5" name="Espace réservé des 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2FCA80-C6A0-458C-B115-7B48EFBD0A3F}" type="slidenum">
              <a:rPr lang="fr-FR" smtClean="0"/>
              <a:t>‹N°›</a:t>
            </a:fld>
            <a:endParaRPr lang="fr-FR"/>
          </a:p>
        </p:txBody>
      </p:sp>
    </p:spTree>
    <p:extLst>
      <p:ext uri="{BB962C8B-B14F-4D97-AF65-F5344CB8AC3E}">
        <p14:creationId xmlns:p14="http://schemas.microsoft.com/office/powerpoint/2010/main" val="2333317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en-US" b="0" i="0" dirty="0">
                <a:solidFill>
                  <a:srgbClr val="4D5156"/>
                </a:solidFill>
                <a:effectLst/>
                <a:latin typeface="arial" panose="020B0604020202020204" pitchFamily="34" charset="0"/>
              </a:rPr>
              <a:t> Pareto is an Italian economist who represents the second generation of the Neoclassical Revolution. </a:t>
            </a:r>
            <a:r>
              <a:rPr lang="en-US" b="1" i="0" dirty="0">
                <a:solidFill>
                  <a:srgbClr val="202124"/>
                </a:solidFill>
                <a:effectLst/>
                <a:latin typeface="arial" panose="020B0604020202020204" pitchFamily="34" charset="0"/>
              </a:rPr>
              <a:t>Pareto efficiency</a:t>
            </a:r>
            <a:r>
              <a:rPr lang="en-US" b="0" i="0" dirty="0">
                <a:solidFill>
                  <a:srgbClr val="202124"/>
                </a:solidFill>
                <a:effectLst/>
                <a:latin typeface="arial" panose="020B0604020202020204" pitchFamily="34" charset="0"/>
              </a:rPr>
              <a:t>, or Pareto optimality, is </a:t>
            </a:r>
            <a:r>
              <a:rPr lang="en-US" b="1" i="0" dirty="0">
                <a:solidFill>
                  <a:srgbClr val="202124"/>
                </a:solidFill>
                <a:effectLst/>
                <a:latin typeface="arial" panose="020B0604020202020204" pitchFamily="34" charset="0"/>
              </a:rPr>
              <a:t>an economic state where resources cannot be reallocated to make one individual better off without making at least one individual worse off</a:t>
            </a:r>
            <a:r>
              <a:rPr lang="en-US" b="0" i="0" dirty="0">
                <a:solidFill>
                  <a:srgbClr val="202124"/>
                </a:solidFill>
                <a:effectLst/>
                <a:latin typeface="arial" panose="020B0604020202020204" pitchFamily="34" charset="0"/>
              </a:rPr>
              <a:t>..</a:t>
            </a:r>
            <a:endParaRPr lang="fr-FR" dirty="0"/>
          </a:p>
        </p:txBody>
      </p:sp>
      <p:sp>
        <p:nvSpPr>
          <p:cNvPr id="4" name="Espace réservé du numéro de diapositive 3"/>
          <p:cNvSpPr>
            <a:spLocks noGrp="1"/>
          </p:cNvSpPr>
          <p:nvPr>
            <p:ph type="sldNum" sz="quarter" idx="5"/>
          </p:nvPr>
        </p:nvSpPr>
        <p:spPr/>
        <p:txBody>
          <a:bodyPr/>
          <a:lstStyle/>
          <a:p>
            <a:fld id="{D0F5B669-4D6F-4EDB-8563-241D9D989F1F}" type="slidenum">
              <a:rPr lang="fr-FR" smtClean="0"/>
              <a:t>14</a:t>
            </a:fld>
            <a:endParaRPr lang="fr-FR"/>
          </a:p>
        </p:txBody>
      </p:sp>
    </p:spTree>
    <p:extLst>
      <p:ext uri="{BB962C8B-B14F-4D97-AF65-F5344CB8AC3E}">
        <p14:creationId xmlns:p14="http://schemas.microsoft.com/office/powerpoint/2010/main" val="15278208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372F36B-5EE2-EA4A-B98B-8B77EDCC9D4B}" type="slidenum">
              <a:rPr lang="en-US" smtClean="0"/>
              <a:t>42</a:t>
            </a:fld>
            <a:endParaRPr lang="en-US"/>
          </a:p>
        </p:txBody>
      </p:sp>
    </p:spTree>
    <p:extLst>
      <p:ext uri="{BB962C8B-B14F-4D97-AF65-F5344CB8AC3E}">
        <p14:creationId xmlns:p14="http://schemas.microsoft.com/office/powerpoint/2010/main" val="1891655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0E795A4-5321-B9AA-9FCD-EC121F620CE3}"/>
              </a:ext>
            </a:extLst>
          </p:cNvPr>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p>
        </p:txBody>
      </p:sp>
      <p:sp>
        <p:nvSpPr>
          <p:cNvPr id="3" name="Sous-titre 2">
            <a:extLst>
              <a:ext uri="{FF2B5EF4-FFF2-40B4-BE49-F238E27FC236}">
                <a16:creationId xmlns:a16="http://schemas.microsoft.com/office/drawing/2014/main" id="{B603C570-985A-D5AE-66E7-4294F2ABEE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p>
        </p:txBody>
      </p:sp>
      <p:sp>
        <p:nvSpPr>
          <p:cNvPr id="4" name="Espace réservé de la date 3">
            <a:extLst>
              <a:ext uri="{FF2B5EF4-FFF2-40B4-BE49-F238E27FC236}">
                <a16:creationId xmlns:a16="http://schemas.microsoft.com/office/drawing/2014/main" id="{810EAFB2-50D2-C87A-CA83-5B59CC58516A}"/>
              </a:ext>
            </a:extLst>
          </p:cNvPr>
          <p:cNvSpPr>
            <a:spLocks noGrp="1"/>
          </p:cNvSpPr>
          <p:nvPr>
            <p:ph type="dt" sz="half" idx="10"/>
          </p:nvPr>
        </p:nvSpPr>
        <p:spPr/>
        <p:txBody>
          <a:bodyPr/>
          <a:lstStyle/>
          <a:p>
            <a:fld id="{E4C1EF9A-38CC-4324-8880-1D2EF3883AFF}" type="datetimeFigureOut">
              <a:rPr lang="fr-FR" smtClean="0"/>
              <a:t>19/11/2022</a:t>
            </a:fld>
            <a:endParaRPr lang="fr-FR"/>
          </a:p>
        </p:txBody>
      </p:sp>
      <p:sp>
        <p:nvSpPr>
          <p:cNvPr id="5" name="Espace réservé du pied de page 4">
            <a:extLst>
              <a:ext uri="{FF2B5EF4-FFF2-40B4-BE49-F238E27FC236}">
                <a16:creationId xmlns:a16="http://schemas.microsoft.com/office/drawing/2014/main" id="{D1C5377B-58B8-A9B6-1787-826B372E1F4D}"/>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D7D05F77-BABB-BFED-18B0-2E02B270D493}"/>
              </a:ext>
            </a:extLst>
          </p:cNvPr>
          <p:cNvSpPr>
            <a:spLocks noGrp="1"/>
          </p:cNvSpPr>
          <p:nvPr>
            <p:ph type="sldNum" sz="quarter" idx="12"/>
          </p:nvPr>
        </p:nvSpPr>
        <p:spPr/>
        <p:txBody>
          <a:bodyPr/>
          <a:lstStyle/>
          <a:p>
            <a:fld id="{2333FB10-5669-46D5-A74A-6468A22A46AB}" type="slidenum">
              <a:rPr lang="fr-FR" smtClean="0"/>
              <a:t>‹N°›</a:t>
            </a:fld>
            <a:endParaRPr lang="fr-FR"/>
          </a:p>
        </p:txBody>
      </p:sp>
    </p:spTree>
    <p:extLst>
      <p:ext uri="{BB962C8B-B14F-4D97-AF65-F5344CB8AC3E}">
        <p14:creationId xmlns:p14="http://schemas.microsoft.com/office/powerpoint/2010/main" val="27693853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416E667-CF65-D19A-DD0F-2E8407D21588}"/>
              </a:ext>
            </a:extLst>
          </p:cNvPr>
          <p:cNvSpPr>
            <a:spLocks noGrp="1"/>
          </p:cNvSpPr>
          <p:nvPr>
            <p:ph type="title"/>
          </p:nvPr>
        </p:nvSpPr>
        <p:spPr/>
        <p:txBody>
          <a:bodyPr/>
          <a:lstStyle/>
          <a:p>
            <a:r>
              <a:rPr lang="fr-FR"/>
              <a:t>Modifiez le style du titre</a:t>
            </a:r>
          </a:p>
        </p:txBody>
      </p:sp>
      <p:sp>
        <p:nvSpPr>
          <p:cNvPr id="3" name="Espace réservé du contenu 2">
            <a:extLst>
              <a:ext uri="{FF2B5EF4-FFF2-40B4-BE49-F238E27FC236}">
                <a16:creationId xmlns:a16="http://schemas.microsoft.com/office/drawing/2014/main" id="{8C3DE82C-7FF5-D389-FCB9-9949013F49D7}"/>
              </a:ext>
            </a:extLst>
          </p:cNvPr>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0C856522-7693-97D7-8534-94FA953CBAE3}"/>
              </a:ext>
            </a:extLst>
          </p:cNvPr>
          <p:cNvSpPr>
            <a:spLocks noGrp="1"/>
          </p:cNvSpPr>
          <p:nvPr>
            <p:ph type="dt" sz="half" idx="10"/>
          </p:nvPr>
        </p:nvSpPr>
        <p:spPr/>
        <p:txBody>
          <a:bodyPr/>
          <a:lstStyle/>
          <a:p>
            <a:fld id="{E4C1EF9A-38CC-4324-8880-1D2EF3883AFF}" type="datetimeFigureOut">
              <a:rPr lang="fr-FR" smtClean="0"/>
              <a:t>19/11/2022</a:t>
            </a:fld>
            <a:endParaRPr lang="fr-FR"/>
          </a:p>
        </p:txBody>
      </p:sp>
      <p:sp>
        <p:nvSpPr>
          <p:cNvPr id="5" name="Espace réservé du pied de page 4">
            <a:extLst>
              <a:ext uri="{FF2B5EF4-FFF2-40B4-BE49-F238E27FC236}">
                <a16:creationId xmlns:a16="http://schemas.microsoft.com/office/drawing/2014/main" id="{59FBCCC8-4894-7358-A8C8-E2CF1B046BC6}"/>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E7C12E2A-E8DE-AB32-4047-E36554AE0785}"/>
              </a:ext>
            </a:extLst>
          </p:cNvPr>
          <p:cNvSpPr>
            <a:spLocks noGrp="1"/>
          </p:cNvSpPr>
          <p:nvPr>
            <p:ph type="sldNum" sz="quarter" idx="12"/>
          </p:nvPr>
        </p:nvSpPr>
        <p:spPr/>
        <p:txBody>
          <a:bodyPr/>
          <a:lstStyle/>
          <a:p>
            <a:fld id="{2333FB10-5669-46D5-A74A-6468A22A46AB}" type="slidenum">
              <a:rPr lang="fr-FR" smtClean="0"/>
              <a:t>‹N°›</a:t>
            </a:fld>
            <a:endParaRPr lang="fr-FR"/>
          </a:p>
        </p:txBody>
      </p:sp>
    </p:spTree>
    <p:extLst>
      <p:ext uri="{BB962C8B-B14F-4D97-AF65-F5344CB8AC3E}">
        <p14:creationId xmlns:p14="http://schemas.microsoft.com/office/powerpoint/2010/main" val="3355562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3058DC0-8CC4-D8F2-C188-0FAD3613D51E}"/>
              </a:ext>
            </a:extLst>
          </p:cNvPr>
          <p:cNvSpPr>
            <a:spLocks noGrp="1"/>
          </p:cNvSpPr>
          <p:nvPr>
            <p:ph type="title"/>
          </p:nvPr>
        </p:nvSpPr>
        <p:spPr>
          <a:xfrm>
            <a:off x="831850" y="1709738"/>
            <a:ext cx="10515600" cy="2852737"/>
          </a:xfrm>
        </p:spPr>
        <p:txBody>
          <a:bodyPr anchor="b"/>
          <a:lstStyle>
            <a:lvl1pPr>
              <a:defRPr sz="6000"/>
            </a:lvl1pPr>
          </a:lstStyle>
          <a:p>
            <a:r>
              <a:rPr lang="fr-FR"/>
              <a:t>Modifiez le style du titre</a:t>
            </a:r>
          </a:p>
        </p:txBody>
      </p:sp>
      <p:sp>
        <p:nvSpPr>
          <p:cNvPr id="3" name="Espace réservé du texte 2">
            <a:extLst>
              <a:ext uri="{FF2B5EF4-FFF2-40B4-BE49-F238E27FC236}">
                <a16:creationId xmlns:a16="http://schemas.microsoft.com/office/drawing/2014/main" id="{C18E5961-D099-5501-178D-3641996A38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a:t>Cliquez pour modifier les styles du texte du masque</a:t>
            </a:r>
          </a:p>
        </p:txBody>
      </p:sp>
      <p:sp>
        <p:nvSpPr>
          <p:cNvPr id="4" name="Espace réservé de la date 3">
            <a:extLst>
              <a:ext uri="{FF2B5EF4-FFF2-40B4-BE49-F238E27FC236}">
                <a16:creationId xmlns:a16="http://schemas.microsoft.com/office/drawing/2014/main" id="{D67A72F4-99D0-DE68-E7E6-7AA2765C6EF5}"/>
              </a:ext>
            </a:extLst>
          </p:cNvPr>
          <p:cNvSpPr>
            <a:spLocks noGrp="1"/>
          </p:cNvSpPr>
          <p:nvPr>
            <p:ph type="dt" sz="half" idx="10"/>
          </p:nvPr>
        </p:nvSpPr>
        <p:spPr/>
        <p:txBody>
          <a:bodyPr/>
          <a:lstStyle/>
          <a:p>
            <a:fld id="{E4C1EF9A-38CC-4324-8880-1D2EF3883AFF}" type="datetimeFigureOut">
              <a:rPr lang="fr-FR" smtClean="0"/>
              <a:t>19/11/2022</a:t>
            </a:fld>
            <a:endParaRPr lang="fr-FR"/>
          </a:p>
        </p:txBody>
      </p:sp>
      <p:sp>
        <p:nvSpPr>
          <p:cNvPr id="5" name="Espace réservé du pied de page 4">
            <a:extLst>
              <a:ext uri="{FF2B5EF4-FFF2-40B4-BE49-F238E27FC236}">
                <a16:creationId xmlns:a16="http://schemas.microsoft.com/office/drawing/2014/main" id="{AB3680BB-1B91-F07B-A3C5-B5DFCB218425}"/>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9A315B2A-1C99-1CB3-1E3E-E9151C151FF0}"/>
              </a:ext>
            </a:extLst>
          </p:cNvPr>
          <p:cNvSpPr>
            <a:spLocks noGrp="1"/>
          </p:cNvSpPr>
          <p:nvPr>
            <p:ph type="sldNum" sz="quarter" idx="12"/>
          </p:nvPr>
        </p:nvSpPr>
        <p:spPr/>
        <p:txBody>
          <a:bodyPr/>
          <a:lstStyle/>
          <a:p>
            <a:fld id="{2333FB10-5669-46D5-A74A-6468A22A46AB}" type="slidenum">
              <a:rPr lang="fr-FR" smtClean="0"/>
              <a:t>‹N°›</a:t>
            </a:fld>
            <a:endParaRPr lang="fr-FR"/>
          </a:p>
        </p:txBody>
      </p:sp>
    </p:spTree>
    <p:extLst>
      <p:ext uri="{BB962C8B-B14F-4D97-AF65-F5344CB8AC3E}">
        <p14:creationId xmlns:p14="http://schemas.microsoft.com/office/powerpoint/2010/main" val="2594302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C2A99EC-8336-38B1-F711-E977B912A34D}"/>
              </a:ext>
            </a:extLst>
          </p:cNvPr>
          <p:cNvSpPr>
            <a:spLocks noGrp="1"/>
          </p:cNvSpPr>
          <p:nvPr>
            <p:ph type="title"/>
          </p:nvPr>
        </p:nvSpPr>
        <p:spPr/>
        <p:txBody>
          <a:bodyPr/>
          <a:lstStyle/>
          <a:p>
            <a:r>
              <a:rPr lang="fr-FR"/>
              <a:t>Modifiez le style du titre</a:t>
            </a:r>
          </a:p>
        </p:txBody>
      </p:sp>
      <p:sp>
        <p:nvSpPr>
          <p:cNvPr id="3" name="Espace réservé du contenu 2">
            <a:extLst>
              <a:ext uri="{FF2B5EF4-FFF2-40B4-BE49-F238E27FC236}">
                <a16:creationId xmlns:a16="http://schemas.microsoft.com/office/drawing/2014/main" id="{BC3FF63F-F2CC-0AAB-C061-DFD91282A366}"/>
              </a:ext>
            </a:extLst>
          </p:cNvPr>
          <p:cNvSpPr>
            <a:spLocks noGrp="1"/>
          </p:cNvSpPr>
          <p:nvPr>
            <p:ph sz="half" idx="1"/>
          </p:nvPr>
        </p:nvSpPr>
        <p:spPr>
          <a:xfrm>
            <a:off x="838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contenu 3">
            <a:extLst>
              <a:ext uri="{FF2B5EF4-FFF2-40B4-BE49-F238E27FC236}">
                <a16:creationId xmlns:a16="http://schemas.microsoft.com/office/drawing/2014/main" id="{1CBB6BC7-B470-97D0-B885-A676584F2570}"/>
              </a:ext>
            </a:extLst>
          </p:cNvPr>
          <p:cNvSpPr>
            <a:spLocks noGrp="1"/>
          </p:cNvSpPr>
          <p:nvPr>
            <p:ph sz="half" idx="2"/>
          </p:nvPr>
        </p:nvSpPr>
        <p:spPr>
          <a:xfrm>
            <a:off x="6172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e la date 4">
            <a:extLst>
              <a:ext uri="{FF2B5EF4-FFF2-40B4-BE49-F238E27FC236}">
                <a16:creationId xmlns:a16="http://schemas.microsoft.com/office/drawing/2014/main" id="{8C955734-6504-C693-5679-D8C1D4FA215E}"/>
              </a:ext>
            </a:extLst>
          </p:cNvPr>
          <p:cNvSpPr>
            <a:spLocks noGrp="1"/>
          </p:cNvSpPr>
          <p:nvPr>
            <p:ph type="dt" sz="half" idx="10"/>
          </p:nvPr>
        </p:nvSpPr>
        <p:spPr/>
        <p:txBody>
          <a:bodyPr/>
          <a:lstStyle/>
          <a:p>
            <a:fld id="{E4C1EF9A-38CC-4324-8880-1D2EF3883AFF}" type="datetimeFigureOut">
              <a:rPr lang="fr-FR" smtClean="0"/>
              <a:t>19/11/2022</a:t>
            </a:fld>
            <a:endParaRPr lang="fr-FR"/>
          </a:p>
        </p:txBody>
      </p:sp>
      <p:sp>
        <p:nvSpPr>
          <p:cNvPr id="6" name="Espace réservé du pied de page 5">
            <a:extLst>
              <a:ext uri="{FF2B5EF4-FFF2-40B4-BE49-F238E27FC236}">
                <a16:creationId xmlns:a16="http://schemas.microsoft.com/office/drawing/2014/main" id="{5168152F-2B5C-1984-5DA2-D46486EE5C62}"/>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7E851BF3-0E86-CA2D-30B5-8C0B3AFC61C4}"/>
              </a:ext>
            </a:extLst>
          </p:cNvPr>
          <p:cNvSpPr>
            <a:spLocks noGrp="1"/>
          </p:cNvSpPr>
          <p:nvPr>
            <p:ph type="sldNum" sz="quarter" idx="12"/>
          </p:nvPr>
        </p:nvSpPr>
        <p:spPr/>
        <p:txBody>
          <a:bodyPr/>
          <a:lstStyle/>
          <a:p>
            <a:fld id="{2333FB10-5669-46D5-A74A-6468A22A46AB}" type="slidenum">
              <a:rPr lang="fr-FR" smtClean="0"/>
              <a:t>‹N°›</a:t>
            </a:fld>
            <a:endParaRPr lang="fr-FR"/>
          </a:p>
        </p:txBody>
      </p:sp>
    </p:spTree>
    <p:extLst>
      <p:ext uri="{BB962C8B-B14F-4D97-AF65-F5344CB8AC3E}">
        <p14:creationId xmlns:p14="http://schemas.microsoft.com/office/powerpoint/2010/main" val="3392701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D009CAB-C166-8B19-FDE0-B8105A160D24}"/>
              </a:ext>
            </a:extLst>
          </p:cNvPr>
          <p:cNvSpPr>
            <a:spLocks noGrp="1"/>
          </p:cNvSpPr>
          <p:nvPr>
            <p:ph type="title"/>
          </p:nvPr>
        </p:nvSpPr>
        <p:spPr>
          <a:xfrm>
            <a:off x="839788" y="365125"/>
            <a:ext cx="10515600" cy="1325563"/>
          </a:xfrm>
        </p:spPr>
        <p:txBody>
          <a:bodyPr/>
          <a:lstStyle/>
          <a:p>
            <a:r>
              <a:rPr lang="fr-FR"/>
              <a:t>Modifiez le style du titre</a:t>
            </a:r>
          </a:p>
        </p:txBody>
      </p:sp>
      <p:sp>
        <p:nvSpPr>
          <p:cNvPr id="3" name="Espace réservé du texte 2">
            <a:extLst>
              <a:ext uri="{FF2B5EF4-FFF2-40B4-BE49-F238E27FC236}">
                <a16:creationId xmlns:a16="http://schemas.microsoft.com/office/drawing/2014/main" id="{9394F163-BE1C-C442-2E96-B54438DB53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Espace réservé du contenu 3">
            <a:extLst>
              <a:ext uri="{FF2B5EF4-FFF2-40B4-BE49-F238E27FC236}">
                <a16:creationId xmlns:a16="http://schemas.microsoft.com/office/drawing/2014/main" id="{C9276A6F-6B07-EA23-150D-95AF6FA6B77B}"/>
              </a:ext>
            </a:extLst>
          </p:cNvPr>
          <p:cNvSpPr>
            <a:spLocks noGrp="1"/>
          </p:cNvSpPr>
          <p:nvPr>
            <p:ph sz="half" idx="2"/>
          </p:nvPr>
        </p:nvSpPr>
        <p:spPr>
          <a:xfrm>
            <a:off x="839788" y="2505075"/>
            <a:ext cx="5157787"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u texte 4">
            <a:extLst>
              <a:ext uri="{FF2B5EF4-FFF2-40B4-BE49-F238E27FC236}">
                <a16:creationId xmlns:a16="http://schemas.microsoft.com/office/drawing/2014/main" id="{43E17553-5377-DAB2-54C8-610404F859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Espace réservé du contenu 5">
            <a:extLst>
              <a:ext uri="{FF2B5EF4-FFF2-40B4-BE49-F238E27FC236}">
                <a16:creationId xmlns:a16="http://schemas.microsoft.com/office/drawing/2014/main" id="{48C83C53-2C14-C494-13CE-1986112C4571}"/>
              </a:ext>
            </a:extLst>
          </p:cNvPr>
          <p:cNvSpPr>
            <a:spLocks noGrp="1"/>
          </p:cNvSpPr>
          <p:nvPr>
            <p:ph sz="quarter" idx="4"/>
          </p:nvPr>
        </p:nvSpPr>
        <p:spPr>
          <a:xfrm>
            <a:off x="6172200" y="2505075"/>
            <a:ext cx="5183188"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7" name="Espace réservé de la date 6">
            <a:extLst>
              <a:ext uri="{FF2B5EF4-FFF2-40B4-BE49-F238E27FC236}">
                <a16:creationId xmlns:a16="http://schemas.microsoft.com/office/drawing/2014/main" id="{E0B0D1DF-3823-1C8D-E237-4B43041153E1}"/>
              </a:ext>
            </a:extLst>
          </p:cNvPr>
          <p:cNvSpPr>
            <a:spLocks noGrp="1"/>
          </p:cNvSpPr>
          <p:nvPr>
            <p:ph type="dt" sz="half" idx="10"/>
          </p:nvPr>
        </p:nvSpPr>
        <p:spPr/>
        <p:txBody>
          <a:bodyPr/>
          <a:lstStyle/>
          <a:p>
            <a:fld id="{E4C1EF9A-38CC-4324-8880-1D2EF3883AFF}" type="datetimeFigureOut">
              <a:rPr lang="fr-FR" smtClean="0"/>
              <a:t>19/11/2022</a:t>
            </a:fld>
            <a:endParaRPr lang="fr-FR"/>
          </a:p>
        </p:txBody>
      </p:sp>
      <p:sp>
        <p:nvSpPr>
          <p:cNvPr id="8" name="Espace réservé du pied de page 7">
            <a:extLst>
              <a:ext uri="{FF2B5EF4-FFF2-40B4-BE49-F238E27FC236}">
                <a16:creationId xmlns:a16="http://schemas.microsoft.com/office/drawing/2014/main" id="{9FCD6E20-3A88-0BE5-BE7D-3B85BCCD5B91}"/>
              </a:ext>
            </a:extLst>
          </p:cNvPr>
          <p:cNvSpPr>
            <a:spLocks noGrp="1"/>
          </p:cNvSpPr>
          <p:nvPr>
            <p:ph type="ftr" sz="quarter" idx="11"/>
          </p:nvPr>
        </p:nvSpPr>
        <p:spPr/>
        <p:txBody>
          <a:bodyPr/>
          <a:lstStyle/>
          <a:p>
            <a:endParaRPr lang="fr-FR"/>
          </a:p>
        </p:txBody>
      </p:sp>
      <p:sp>
        <p:nvSpPr>
          <p:cNvPr id="9" name="Espace réservé du numéro de diapositive 8">
            <a:extLst>
              <a:ext uri="{FF2B5EF4-FFF2-40B4-BE49-F238E27FC236}">
                <a16:creationId xmlns:a16="http://schemas.microsoft.com/office/drawing/2014/main" id="{D52805F1-69EE-2035-AC89-AD6CD465C8DA}"/>
              </a:ext>
            </a:extLst>
          </p:cNvPr>
          <p:cNvSpPr>
            <a:spLocks noGrp="1"/>
          </p:cNvSpPr>
          <p:nvPr>
            <p:ph type="sldNum" sz="quarter" idx="12"/>
          </p:nvPr>
        </p:nvSpPr>
        <p:spPr/>
        <p:txBody>
          <a:bodyPr/>
          <a:lstStyle/>
          <a:p>
            <a:fld id="{2333FB10-5669-46D5-A74A-6468A22A46AB}" type="slidenum">
              <a:rPr lang="fr-FR" smtClean="0"/>
              <a:t>‹N°›</a:t>
            </a:fld>
            <a:endParaRPr lang="fr-FR"/>
          </a:p>
        </p:txBody>
      </p:sp>
    </p:spTree>
    <p:extLst>
      <p:ext uri="{BB962C8B-B14F-4D97-AF65-F5344CB8AC3E}">
        <p14:creationId xmlns:p14="http://schemas.microsoft.com/office/powerpoint/2010/main" val="2151603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DD476493-9D9B-CF04-D125-9FD2CF7ECB47}"/>
              </a:ext>
            </a:extLst>
          </p:cNvPr>
          <p:cNvSpPr>
            <a:spLocks noGrp="1"/>
          </p:cNvSpPr>
          <p:nvPr>
            <p:ph type="title"/>
          </p:nvPr>
        </p:nvSpPr>
        <p:spPr/>
        <p:txBody>
          <a:bodyPr/>
          <a:lstStyle/>
          <a:p>
            <a:r>
              <a:rPr lang="fr-FR"/>
              <a:t>Modifiez le style du titre</a:t>
            </a:r>
          </a:p>
        </p:txBody>
      </p:sp>
      <p:sp>
        <p:nvSpPr>
          <p:cNvPr id="3" name="Espace réservé de la date 2">
            <a:extLst>
              <a:ext uri="{FF2B5EF4-FFF2-40B4-BE49-F238E27FC236}">
                <a16:creationId xmlns:a16="http://schemas.microsoft.com/office/drawing/2014/main" id="{3FF341C7-4F07-63CC-C420-70F6B9C2C2A3}"/>
              </a:ext>
            </a:extLst>
          </p:cNvPr>
          <p:cNvSpPr>
            <a:spLocks noGrp="1"/>
          </p:cNvSpPr>
          <p:nvPr>
            <p:ph type="dt" sz="half" idx="10"/>
          </p:nvPr>
        </p:nvSpPr>
        <p:spPr/>
        <p:txBody>
          <a:bodyPr/>
          <a:lstStyle/>
          <a:p>
            <a:fld id="{E4C1EF9A-38CC-4324-8880-1D2EF3883AFF}" type="datetimeFigureOut">
              <a:rPr lang="fr-FR" smtClean="0"/>
              <a:t>19/11/2022</a:t>
            </a:fld>
            <a:endParaRPr lang="fr-FR"/>
          </a:p>
        </p:txBody>
      </p:sp>
      <p:sp>
        <p:nvSpPr>
          <p:cNvPr id="4" name="Espace réservé du pied de page 3">
            <a:extLst>
              <a:ext uri="{FF2B5EF4-FFF2-40B4-BE49-F238E27FC236}">
                <a16:creationId xmlns:a16="http://schemas.microsoft.com/office/drawing/2014/main" id="{89FCB55A-2BBF-777C-23A8-7BE3B4C704DD}"/>
              </a:ext>
            </a:extLst>
          </p:cNvPr>
          <p:cNvSpPr>
            <a:spLocks noGrp="1"/>
          </p:cNvSpPr>
          <p:nvPr>
            <p:ph type="ftr" sz="quarter" idx="11"/>
          </p:nvPr>
        </p:nvSpPr>
        <p:spPr/>
        <p:txBody>
          <a:bodyPr/>
          <a:lstStyle/>
          <a:p>
            <a:endParaRPr lang="fr-FR"/>
          </a:p>
        </p:txBody>
      </p:sp>
      <p:sp>
        <p:nvSpPr>
          <p:cNvPr id="5" name="Espace réservé du numéro de diapositive 4">
            <a:extLst>
              <a:ext uri="{FF2B5EF4-FFF2-40B4-BE49-F238E27FC236}">
                <a16:creationId xmlns:a16="http://schemas.microsoft.com/office/drawing/2014/main" id="{A4485E91-C05C-114A-5EBF-FD54A4B23903}"/>
              </a:ext>
            </a:extLst>
          </p:cNvPr>
          <p:cNvSpPr>
            <a:spLocks noGrp="1"/>
          </p:cNvSpPr>
          <p:nvPr>
            <p:ph type="sldNum" sz="quarter" idx="12"/>
          </p:nvPr>
        </p:nvSpPr>
        <p:spPr/>
        <p:txBody>
          <a:bodyPr/>
          <a:lstStyle/>
          <a:p>
            <a:fld id="{2333FB10-5669-46D5-A74A-6468A22A46AB}" type="slidenum">
              <a:rPr lang="fr-FR" smtClean="0"/>
              <a:t>‹N°›</a:t>
            </a:fld>
            <a:endParaRPr lang="fr-FR"/>
          </a:p>
        </p:txBody>
      </p:sp>
    </p:spTree>
    <p:extLst>
      <p:ext uri="{BB962C8B-B14F-4D97-AF65-F5344CB8AC3E}">
        <p14:creationId xmlns:p14="http://schemas.microsoft.com/office/powerpoint/2010/main" val="75417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a:extLst>
              <a:ext uri="{FF2B5EF4-FFF2-40B4-BE49-F238E27FC236}">
                <a16:creationId xmlns:a16="http://schemas.microsoft.com/office/drawing/2014/main" id="{89C71918-7147-C700-D5C5-79A1CF3D5A51}"/>
              </a:ext>
            </a:extLst>
          </p:cNvPr>
          <p:cNvSpPr>
            <a:spLocks noGrp="1"/>
          </p:cNvSpPr>
          <p:nvPr>
            <p:ph type="dt" sz="half" idx="10"/>
          </p:nvPr>
        </p:nvSpPr>
        <p:spPr/>
        <p:txBody>
          <a:bodyPr/>
          <a:lstStyle/>
          <a:p>
            <a:fld id="{E4C1EF9A-38CC-4324-8880-1D2EF3883AFF}" type="datetimeFigureOut">
              <a:rPr lang="fr-FR" smtClean="0"/>
              <a:t>19/11/2022</a:t>
            </a:fld>
            <a:endParaRPr lang="fr-FR"/>
          </a:p>
        </p:txBody>
      </p:sp>
      <p:sp>
        <p:nvSpPr>
          <p:cNvPr id="3" name="Espace réservé du pied de page 2">
            <a:extLst>
              <a:ext uri="{FF2B5EF4-FFF2-40B4-BE49-F238E27FC236}">
                <a16:creationId xmlns:a16="http://schemas.microsoft.com/office/drawing/2014/main" id="{D8D32005-11FA-E9F7-C957-183615795896}"/>
              </a:ext>
            </a:extLst>
          </p:cNvPr>
          <p:cNvSpPr>
            <a:spLocks noGrp="1"/>
          </p:cNvSpPr>
          <p:nvPr>
            <p:ph type="ftr" sz="quarter" idx="11"/>
          </p:nvPr>
        </p:nvSpPr>
        <p:spPr/>
        <p:txBody>
          <a:bodyPr/>
          <a:lstStyle/>
          <a:p>
            <a:endParaRPr lang="fr-FR"/>
          </a:p>
        </p:txBody>
      </p:sp>
      <p:sp>
        <p:nvSpPr>
          <p:cNvPr id="4" name="Espace réservé du numéro de diapositive 3">
            <a:extLst>
              <a:ext uri="{FF2B5EF4-FFF2-40B4-BE49-F238E27FC236}">
                <a16:creationId xmlns:a16="http://schemas.microsoft.com/office/drawing/2014/main" id="{812472B2-2CFB-C2BB-6B5C-168B8C2A438A}"/>
              </a:ext>
            </a:extLst>
          </p:cNvPr>
          <p:cNvSpPr>
            <a:spLocks noGrp="1"/>
          </p:cNvSpPr>
          <p:nvPr>
            <p:ph type="sldNum" sz="quarter" idx="12"/>
          </p:nvPr>
        </p:nvSpPr>
        <p:spPr/>
        <p:txBody>
          <a:bodyPr/>
          <a:lstStyle/>
          <a:p>
            <a:fld id="{2333FB10-5669-46D5-A74A-6468A22A46AB}" type="slidenum">
              <a:rPr lang="fr-FR" smtClean="0"/>
              <a:t>‹N°›</a:t>
            </a:fld>
            <a:endParaRPr lang="fr-FR"/>
          </a:p>
        </p:txBody>
      </p:sp>
    </p:spTree>
    <p:extLst>
      <p:ext uri="{BB962C8B-B14F-4D97-AF65-F5344CB8AC3E}">
        <p14:creationId xmlns:p14="http://schemas.microsoft.com/office/powerpoint/2010/main" val="29400638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6E0F4E5-B8D2-74F8-414E-B9623A5E6091}"/>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du contenu 2">
            <a:extLst>
              <a:ext uri="{FF2B5EF4-FFF2-40B4-BE49-F238E27FC236}">
                <a16:creationId xmlns:a16="http://schemas.microsoft.com/office/drawing/2014/main" id="{66361E07-6322-7E50-283A-BE5911803C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texte 3">
            <a:extLst>
              <a:ext uri="{FF2B5EF4-FFF2-40B4-BE49-F238E27FC236}">
                <a16:creationId xmlns:a16="http://schemas.microsoft.com/office/drawing/2014/main" id="{AA64264A-4C85-2081-3AE5-EEB676525D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483BA1E5-1B50-1C6C-55A2-648E58EFEC55}"/>
              </a:ext>
            </a:extLst>
          </p:cNvPr>
          <p:cNvSpPr>
            <a:spLocks noGrp="1"/>
          </p:cNvSpPr>
          <p:nvPr>
            <p:ph type="dt" sz="half" idx="10"/>
          </p:nvPr>
        </p:nvSpPr>
        <p:spPr/>
        <p:txBody>
          <a:bodyPr/>
          <a:lstStyle/>
          <a:p>
            <a:fld id="{E4C1EF9A-38CC-4324-8880-1D2EF3883AFF}" type="datetimeFigureOut">
              <a:rPr lang="fr-FR" smtClean="0"/>
              <a:t>19/11/2022</a:t>
            </a:fld>
            <a:endParaRPr lang="fr-FR"/>
          </a:p>
        </p:txBody>
      </p:sp>
      <p:sp>
        <p:nvSpPr>
          <p:cNvPr id="6" name="Espace réservé du pied de page 5">
            <a:extLst>
              <a:ext uri="{FF2B5EF4-FFF2-40B4-BE49-F238E27FC236}">
                <a16:creationId xmlns:a16="http://schemas.microsoft.com/office/drawing/2014/main" id="{0D4F7048-A3B5-1981-DE53-1EDB1D1E7292}"/>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42CB2FE4-267F-FA4B-7763-AD4F3505257A}"/>
              </a:ext>
            </a:extLst>
          </p:cNvPr>
          <p:cNvSpPr>
            <a:spLocks noGrp="1"/>
          </p:cNvSpPr>
          <p:nvPr>
            <p:ph type="sldNum" sz="quarter" idx="12"/>
          </p:nvPr>
        </p:nvSpPr>
        <p:spPr/>
        <p:txBody>
          <a:bodyPr/>
          <a:lstStyle/>
          <a:p>
            <a:fld id="{2333FB10-5669-46D5-A74A-6468A22A46AB}" type="slidenum">
              <a:rPr lang="fr-FR" smtClean="0"/>
              <a:t>‹N°›</a:t>
            </a:fld>
            <a:endParaRPr lang="fr-FR"/>
          </a:p>
        </p:txBody>
      </p:sp>
    </p:spTree>
    <p:extLst>
      <p:ext uri="{BB962C8B-B14F-4D97-AF65-F5344CB8AC3E}">
        <p14:creationId xmlns:p14="http://schemas.microsoft.com/office/powerpoint/2010/main" val="35305222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03A6B9D-E254-7A33-9193-895F5106F007}"/>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pour une image  2">
            <a:extLst>
              <a:ext uri="{FF2B5EF4-FFF2-40B4-BE49-F238E27FC236}">
                <a16:creationId xmlns:a16="http://schemas.microsoft.com/office/drawing/2014/main" id="{3CFA9615-6731-3D10-38A9-2F0F0E75AE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FR"/>
          </a:p>
        </p:txBody>
      </p:sp>
      <p:sp>
        <p:nvSpPr>
          <p:cNvPr id="4" name="Espace réservé du texte 3">
            <a:extLst>
              <a:ext uri="{FF2B5EF4-FFF2-40B4-BE49-F238E27FC236}">
                <a16:creationId xmlns:a16="http://schemas.microsoft.com/office/drawing/2014/main" id="{F019AE0A-0AAC-AFC9-E1F5-4BDEB43516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32F3DD64-585B-C20D-FFB5-9B8D4800BA76}"/>
              </a:ext>
            </a:extLst>
          </p:cNvPr>
          <p:cNvSpPr>
            <a:spLocks noGrp="1"/>
          </p:cNvSpPr>
          <p:nvPr>
            <p:ph type="dt" sz="half" idx="10"/>
          </p:nvPr>
        </p:nvSpPr>
        <p:spPr/>
        <p:txBody>
          <a:bodyPr/>
          <a:lstStyle/>
          <a:p>
            <a:fld id="{E4C1EF9A-38CC-4324-8880-1D2EF3883AFF}" type="datetimeFigureOut">
              <a:rPr lang="fr-FR" smtClean="0"/>
              <a:t>19/11/2022</a:t>
            </a:fld>
            <a:endParaRPr lang="fr-FR"/>
          </a:p>
        </p:txBody>
      </p:sp>
      <p:sp>
        <p:nvSpPr>
          <p:cNvPr id="6" name="Espace réservé du pied de page 5">
            <a:extLst>
              <a:ext uri="{FF2B5EF4-FFF2-40B4-BE49-F238E27FC236}">
                <a16:creationId xmlns:a16="http://schemas.microsoft.com/office/drawing/2014/main" id="{1BDF6777-AADC-FFA1-E5BD-F9965361F771}"/>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D6FA2B86-CECA-0646-39DF-CB6418967799}"/>
              </a:ext>
            </a:extLst>
          </p:cNvPr>
          <p:cNvSpPr>
            <a:spLocks noGrp="1"/>
          </p:cNvSpPr>
          <p:nvPr>
            <p:ph type="sldNum" sz="quarter" idx="12"/>
          </p:nvPr>
        </p:nvSpPr>
        <p:spPr/>
        <p:txBody>
          <a:bodyPr/>
          <a:lstStyle/>
          <a:p>
            <a:fld id="{2333FB10-5669-46D5-A74A-6468A22A46AB}" type="slidenum">
              <a:rPr lang="fr-FR" smtClean="0"/>
              <a:t>‹N°›</a:t>
            </a:fld>
            <a:endParaRPr lang="fr-FR"/>
          </a:p>
        </p:txBody>
      </p:sp>
    </p:spTree>
    <p:extLst>
      <p:ext uri="{BB962C8B-B14F-4D97-AF65-F5344CB8AC3E}">
        <p14:creationId xmlns:p14="http://schemas.microsoft.com/office/powerpoint/2010/main" val="2597444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D07CEE0-75EF-58BB-7A1D-09B9F1C38CF2}"/>
              </a:ext>
            </a:extLst>
          </p:cNvPr>
          <p:cNvSpPr>
            <a:spLocks noGrp="1"/>
          </p:cNvSpPr>
          <p:nvPr>
            <p:ph type="title"/>
          </p:nvPr>
        </p:nvSpPr>
        <p:spPr/>
        <p:txBody>
          <a:bodyPr/>
          <a:lstStyle/>
          <a:p>
            <a:r>
              <a:rPr lang="fr-FR"/>
              <a:t>Modifiez le style du titre</a:t>
            </a:r>
          </a:p>
        </p:txBody>
      </p:sp>
      <p:sp>
        <p:nvSpPr>
          <p:cNvPr id="3" name="Espace réservé du texte vertical 2">
            <a:extLst>
              <a:ext uri="{FF2B5EF4-FFF2-40B4-BE49-F238E27FC236}">
                <a16:creationId xmlns:a16="http://schemas.microsoft.com/office/drawing/2014/main" id="{CC9157AA-D3FE-4048-5135-FB0676FE6422}"/>
              </a:ext>
            </a:extLst>
          </p:cNvPr>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9375B16A-DCF6-F7FE-39C4-3714353155EB}"/>
              </a:ext>
            </a:extLst>
          </p:cNvPr>
          <p:cNvSpPr>
            <a:spLocks noGrp="1"/>
          </p:cNvSpPr>
          <p:nvPr>
            <p:ph type="dt" sz="half" idx="10"/>
          </p:nvPr>
        </p:nvSpPr>
        <p:spPr/>
        <p:txBody>
          <a:bodyPr/>
          <a:lstStyle/>
          <a:p>
            <a:fld id="{E4C1EF9A-38CC-4324-8880-1D2EF3883AFF}" type="datetimeFigureOut">
              <a:rPr lang="fr-FR" smtClean="0"/>
              <a:t>19/11/2022</a:t>
            </a:fld>
            <a:endParaRPr lang="fr-FR"/>
          </a:p>
        </p:txBody>
      </p:sp>
      <p:sp>
        <p:nvSpPr>
          <p:cNvPr id="5" name="Espace réservé du pied de page 4">
            <a:extLst>
              <a:ext uri="{FF2B5EF4-FFF2-40B4-BE49-F238E27FC236}">
                <a16:creationId xmlns:a16="http://schemas.microsoft.com/office/drawing/2014/main" id="{1DA98B6B-7CE8-1270-497B-3F8991F87D74}"/>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D798D8FA-5A51-FD33-74D8-52D57C29769C}"/>
              </a:ext>
            </a:extLst>
          </p:cNvPr>
          <p:cNvSpPr>
            <a:spLocks noGrp="1"/>
          </p:cNvSpPr>
          <p:nvPr>
            <p:ph type="sldNum" sz="quarter" idx="12"/>
          </p:nvPr>
        </p:nvSpPr>
        <p:spPr/>
        <p:txBody>
          <a:bodyPr/>
          <a:lstStyle/>
          <a:p>
            <a:fld id="{2333FB10-5669-46D5-A74A-6468A22A46AB}" type="slidenum">
              <a:rPr lang="fr-FR" smtClean="0"/>
              <a:t>‹N°›</a:t>
            </a:fld>
            <a:endParaRPr lang="fr-FR"/>
          </a:p>
        </p:txBody>
      </p:sp>
    </p:spTree>
    <p:extLst>
      <p:ext uri="{BB962C8B-B14F-4D97-AF65-F5344CB8AC3E}">
        <p14:creationId xmlns:p14="http://schemas.microsoft.com/office/powerpoint/2010/main" val="34929905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a:extLst>
              <a:ext uri="{FF2B5EF4-FFF2-40B4-BE49-F238E27FC236}">
                <a16:creationId xmlns:a16="http://schemas.microsoft.com/office/drawing/2014/main" id="{5EE75CCC-85D8-6D6D-F093-FA225297CCA5}"/>
              </a:ext>
            </a:extLst>
          </p:cNvPr>
          <p:cNvSpPr>
            <a:spLocks noGrp="1"/>
          </p:cNvSpPr>
          <p:nvPr>
            <p:ph type="title" orient="vert"/>
          </p:nvPr>
        </p:nvSpPr>
        <p:spPr>
          <a:xfrm>
            <a:off x="8724900" y="365125"/>
            <a:ext cx="2628900" cy="5811838"/>
          </a:xfrm>
        </p:spPr>
        <p:txBody>
          <a:bodyPr vert="eaVert"/>
          <a:lstStyle/>
          <a:p>
            <a:r>
              <a:rPr lang="fr-FR"/>
              <a:t>Modifiez le style du titre</a:t>
            </a:r>
          </a:p>
        </p:txBody>
      </p:sp>
      <p:sp>
        <p:nvSpPr>
          <p:cNvPr id="3" name="Espace réservé du texte vertical 2">
            <a:extLst>
              <a:ext uri="{FF2B5EF4-FFF2-40B4-BE49-F238E27FC236}">
                <a16:creationId xmlns:a16="http://schemas.microsoft.com/office/drawing/2014/main" id="{04628249-32BC-50A7-7CD4-C53AAE164BB0}"/>
              </a:ext>
            </a:extLst>
          </p:cNvPr>
          <p:cNvSpPr>
            <a:spLocks noGrp="1"/>
          </p:cNvSpPr>
          <p:nvPr>
            <p:ph type="body" orient="vert" idx="1"/>
          </p:nvPr>
        </p:nvSpPr>
        <p:spPr>
          <a:xfrm>
            <a:off x="838200" y="365125"/>
            <a:ext cx="7734300" cy="5811838"/>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C7CA44EA-AA3D-8A1F-FC06-9731C9B23CAE}"/>
              </a:ext>
            </a:extLst>
          </p:cNvPr>
          <p:cNvSpPr>
            <a:spLocks noGrp="1"/>
          </p:cNvSpPr>
          <p:nvPr>
            <p:ph type="dt" sz="half" idx="10"/>
          </p:nvPr>
        </p:nvSpPr>
        <p:spPr/>
        <p:txBody>
          <a:bodyPr/>
          <a:lstStyle/>
          <a:p>
            <a:fld id="{E4C1EF9A-38CC-4324-8880-1D2EF3883AFF}" type="datetimeFigureOut">
              <a:rPr lang="fr-FR" smtClean="0"/>
              <a:t>19/11/2022</a:t>
            </a:fld>
            <a:endParaRPr lang="fr-FR"/>
          </a:p>
        </p:txBody>
      </p:sp>
      <p:sp>
        <p:nvSpPr>
          <p:cNvPr id="5" name="Espace réservé du pied de page 4">
            <a:extLst>
              <a:ext uri="{FF2B5EF4-FFF2-40B4-BE49-F238E27FC236}">
                <a16:creationId xmlns:a16="http://schemas.microsoft.com/office/drawing/2014/main" id="{A0EE954E-83E2-2D23-8DDA-7A039CFCB0A9}"/>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C60664FF-27B4-6C92-5B91-C01A1487255F}"/>
              </a:ext>
            </a:extLst>
          </p:cNvPr>
          <p:cNvSpPr>
            <a:spLocks noGrp="1"/>
          </p:cNvSpPr>
          <p:nvPr>
            <p:ph type="sldNum" sz="quarter" idx="12"/>
          </p:nvPr>
        </p:nvSpPr>
        <p:spPr/>
        <p:txBody>
          <a:bodyPr/>
          <a:lstStyle/>
          <a:p>
            <a:fld id="{2333FB10-5669-46D5-A74A-6468A22A46AB}" type="slidenum">
              <a:rPr lang="fr-FR" smtClean="0"/>
              <a:t>‹N°›</a:t>
            </a:fld>
            <a:endParaRPr lang="fr-FR"/>
          </a:p>
        </p:txBody>
      </p:sp>
    </p:spTree>
    <p:extLst>
      <p:ext uri="{BB962C8B-B14F-4D97-AF65-F5344CB8AC3E}">
        <p14:creationId xmlns:p14="http://schemas.microsoft.com/office/powerpoint/2010/main" val="606739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Espace réservé du titre 1">
            <a:extLst>
              <a:ext uri="{FF2B5EF4-FFF2-40B4-BE49-F238E27FC236}">
                <a16:creationId xmlns:a16="http://schemas.microsoft.com/office/drawing/2014/main" id="{A57EF33D-B300-B104-67E3-30BE1B4F1B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r-FR"/>
              <a:t>Modifiez le style du titre</a:t>
            </a:r>
          </a:p>
        </p:txBody>
      </p:sp>
      <p:sp>
        <p:nvSpPr>
          <p:cNvPr id="3" name="Espace réservé du texte 2">
            <a:extLst>
              <a:ext uri="{FF2B5EF4-FFF2-40B4-BE49-F238E27FC236}">
                <a16:creationId xmlns:a16="http://schemas.microsoft.com/office/drawing/2014/main" id="{C3F5FFA7-89E1-EB55-00B7-3EA13CD8FA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46BC8575-EE1E-CE13-0A73-5E4E62D6E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C1EF9A-38CC-4324-8880-1D2EF3883AFF}" type="datetimeFigureOut">
              <a:rPr lang="fr-FR" smtClean="0"/>
              <a:t>19/11/2022</a:t>
            </a:fld>
            <a:endParaRPr lang="fr-FR"/>
          </a:p>
        </p:txBody>
      </p:sp>
      <p:sp>
        <p:nvSpPr>
          <p:cNvPr id="5" name="Espace réservé du pied de page 4">
            <a:extLst>
              <a:ext uri="{FF2B5EF4-FFF2-40B4-BE49-F238E27FC236}">
                <a16:creationId xmlns:a16="http://schemas.microsoft.com/office/drawing/2014/main" id="{E6B0ED79-E2DB-681D-C289-3A15DD2C66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r-FR"/>
          </a:p>
        </p:txBody>
      </p:sp>
      <p:sp>
        <p:nvSpPr>
          <p:cNvPr id="6" name="Espace réservé du numéro de diapositive 5">
            <a:extLst>
              <a:ext uri="{FF2B5EF4-FFF2-40B4-BE49-F238E27FC236}">
                <a16:creationId xmlns:a16="http://schemas.microsoft.com/office/drawing/2014/main" id="{9B299D0F-B7CA-7992-9DCB-D33B9DAFAB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33FB10-5669-46D5-A74A-6468A22A46AB}" type="slidenum">
              <a:rPr lang="fr-FR" smtClean="0"/>
              <a:t>‹N°›</a:t>
            </a:fld>
            <a:endParaRPr lang="fr-FR"/>
          </a:p>
        </p:txBody>
      </p:sp>
    </p:spTree>
    <p:extLst>
      <p:ext uri="{BB962C8B-B14F-4D97-AF65-F5344CB8AC3E}">
        <p14:creationId xmlns:p14="http://schemas.microsoft.com/office/powerpoint/2010/main" val="35688692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emf"/><Relationship Id="rId7" Type="http://schemas.openxmlformats.org/officeDocument/2006/relationships/image" Target="../media/image7.png"/><Relationship Id="rId2" Type="http://schemas.openxmlformats.org/officeDocument/2006/relationships/image" Target="../media/image2.emf"/><Relationship Id="rId1" Type="http://schemas.openxmlformats.org/officeDocument/2006/relationships/slideLayout" Target="../slideLayouts/slideLayout1.xml"/><Relationship Id="rId6" Type="http://schemas.openxmlformats.org/officeDocument/2006/relationships/image" Target="../media/image6.emf"/><Relationship Id="rId5" Type="http://schemas.openxmlformats.org/officeDocument/2006/relationships/image" Target="../media/image5.emf"/><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55662" y="0"/>
            <a:ext cx="8712338" cy="6680068"/>
          </a:xfrm>
          <a:prstGeom prst="rect">
            <a:avLst/>
          </a:prstGeom>
        </p:spPr>
      </p:pic>
      <p:sp>
        <p:nvSpPr>
          <p:cNvPr id="11" name="Rectangle 10"/>
          <p:cNvSpPr/>
          <p:nvPr/>
        </p:nvSpPr>
        <p:spPr>
          <a:xfrm rot="10800000">
            <a:off x="242861" y="0"/>
            <a:ext cx="12341469"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1524000" y="4199708"/>
            <a:ext cx="9150532"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42861" y="4836161"/>
            <a:ext cx="1274607" cy="1524000"/>
          </a:xfrm>
          <a:prstGeom prst="rect">
            <a:avLst/>
          </a:prstGeom>
        </p:spPr>
      </p:pic>
      <p:pic>
        <p:nvPicPr>
          <p:cNvPr id="12" name="Picture 11"/>
          <p:cNvPicPr>
            <a:picLocks noChangeAspect="1"/>
          </p:cNvPicPr>
          <p:nvPr/>
        </p:nvPicPr>
        <p:blipFill>
          <a:blip r:embed="rId5"/>
          <a:stretch>
            <a:fillRect/>
          </a:stretch>
        </p:blipFill>
        <p:spPr>
          <a:xfrm>
            <a:off x="30982" y="0"/>
            <a:ext cx="5417926" cy="1972334"/>
          </a:xfrm>
          <a:prstGeom prst="rect">
            <a:avLst/>
          </a:prstGeom>
        </p:spPr>
      </p:pic>
      <p:pic>
        <p:nvPicPr>
          <p:cNvPr id="13" name="Picture 12"/>
          <p:cNvPicPr>
            <a:picLocks noChangeAspect="1"/>
          </p:cNvPicPr>
          <p:nvPr/>
        </p:nvPicPr>
        <p:blipFill>
          <a:blip r:embed="rId6"/>
          <a:stretch>
            <a:fillRect/>
          </a:stretch>
        </p:blipFill>
        <p:spPr>
          <a:xfrm>
            <a:off x="5619455" y="3142473"/>
            <a:ext cx="5061609" cy="2755407"/>
          </a:xfrm>
          <a:prstGeom prst="rect">
            <a:avLst/>
          </a:prstGeom>
        </p:spPr>
      </p:pic>
      <p:sp>
        <p:nvSpPr>
          <p:cNvPr id="14" name="TextBox 13"/>
          <p:cNvSpPr txBox="1"/>
          <p:nvPr/>
        </p:nvSpPr>
        <p:spPr>
          <a:xfrm>
            <a:off x="30982" y="72771"/>
            <a:ext cx="5356787" cy="1384995"/>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MGM 112</a:t>
            </a:r>
          </a:p>
          <a:p>
            <a:r>
              <a:rPr lang="en-US" sz="2800" dirty="0">
                <a:solidFill>
                  <a:schemeClr val="bg1"/>
                </a:solidFill>
              </a:rPr>
              <a:t>Introduction to Economics</a:t>
            </a:r>
            <a:endParaRPr lang="en-US" sz="2800" dirty="0">
              <a:solidFill>
                <a:schemeClr val="bg1"/>
              </a:solidFill>
              <a:latin typeface="+mn-lt"/>
            </a:endParaRPr>
          </a:p>
          <a:p>
            <a:r>
              <a:rPr lang="en-US" sz="2800" dirty="0">
                <a:solidFill>
                  <a:srgbClr val="24A9E1"/>
                </a:solidFill>
                <a:latin typeface="Tajawal Medium" panose="00000600000000000000" pitchFamily="2" charset="-78"/>
                <a:cs typeface="Tajawal Medium" panose="00000600000000000000" pitchFamily="2" charset="-78"/>
              </a:rPr>
              <a:t>Prepared by </a:t>
            </a:r>
            <a:r>
              <a:rPr lang="en-US" sz="2600" dirty="0">
                <a:solidFill>
                  <a:srgbClr val="24A9E1"/>
                </a:solidFill>
                <a:latin typeface="Tajawal Medium" panose="00000600000000000000" pitchFamily="2" charset="-78"/>
                <a:cs typeface="Tajawal Medium" panose="00000600000000000000" pitchFamily="2" charset="-78"/>
              </a:rPr>
              <a:t>Dr. </a:t>
            </a:r>
            <a:r>
              <a:rPr lang="en-US" sz="2600" dirty="0" err="1">
                <a:solidFill>
                  <a:srgbClr val="24A9E1"/>
                </a:solidFill>
                <a:latin typeface="Tajawal Medium" panose="00000600000000000000" pitchFamily="2" charset="-78"/>
                <a:cs typeface="Tajawal Medium" panose="00000600000000000000" pitchFamily="2" charset="-78"/>
              </a:rPr>
              <a:t>Maryem</a:t>
            </a:r>
            <a:r>
              <a:rPr lang="en-US" sz="2600" dirty="0">
                <a:solidFill>
                  <a:srgbClr val="24A9E1"/>
                </a:solidFill>
                <a:latin typeface="Tajawal Medium" panose="00000600000000000000" pitchFamily="2" charset="-78"/>
                <a:cs typeface="Tajawal Medium" panose="00000600000000000000" pitchFamily="2" charset="-78"/>
              </a:rPr>
              <a:t> ZORGUI</a:t>
            </a:r>
          </a:p>
        </p:txBody>
      </p:sp>
      <p:pic>
        <p:nvPicPr>
          <p:cNvPr id="5" name="Image 4">
            <a:extLst>
              <a:ext uri="{FF2B5EF4-FFF2-40B4-BE49-F238E27FC236}">
                <a16:creationId xmlns:a16="http://schemas.microsoft.com/office/drawing/2014/main" id="{23101E01-64A4-73D2-46F4-BCA02585A58B}"/>
              </a:ext>
            </a:extLst>
          </p:cNvPr>
          <p:cNvPicPr>
            <a:picLocks noChangeAspect="1"/>
          </p:cNvPicPr>
          <p:nvPr/>
        </p:nvPicPr>
        <p:blipFill>
          <a:blip r:embed="rId7"/>
          <a:stretch>
            <a:fillRect/>
          </a:stretch>
        </p:blipFill>
        <p:spPr>
          <a:xfrm>
            <a:off x="5927642" y="3298882"/>
            <a:ext cx="4606246" cy="2393066"/>
          </a:xfrm>
          <a:prstGeom prst="rect">
            <a:avLst/>
          </a:prstGeom>
        </p:spPr>
      </p:pic>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D4D5637-4D1F-4B71-8C4F-B972E96D83C1}"/>
              </a:ext>
            </a:extLst>
          </p:cNvPr>
          <p:cNvSpPr>
            <a:spLocks noGrp="1"/>
          </p:cNvSpPr>
          <p:nvPr>
            <p:ph type="title"/>
          </p:nvPr>
        </p:nvSpPr>
        <p:spPr/>
        <p:txBody>
          <a:bodyPr/>
          <a:lstStyle/>
          <a:p>
            <a:endParaRPr lang="fr-FR"/>
          </a:p>
        </p:txBody>
      </p:sp>
      <p:pic>
        <p:nvPicPr>
          <p:cNvPr id="13316" name="Picture 4" descr="4 Market Structures in Economics + Examples (updated)">
            <a:extLst>
              <a:ext uri="{FF2B5EF4-FFF2-40B4-BE49-F238E27FC236}">
                <a16:creationId xmlns:a16="http://schemas.microsoft.com/office/drawing/2014/main" id="{9ADD2D62-A865-4038-932B-8346213D71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0104"/>
            <a:ext cx="12191999" cy="69181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2539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349440F-6AF1-48A2-9804-3DE273BFAE6A}"/>
              </a:ext>
            </a:extLst>
          </p:cNvPr>
          <p:cNvSpPr>
            <a:spLocks noGrp="1"/>
          </p:cNvSpPr>
          <p:nvPr>
            <p:ph type="title"/>
          </p:nvPr>
        </p:nvSpPr>
        <p:spPr>
          <a:xfrm>
            <a:off x="2207492" y="365125"/>
            <a:ext cx="9146308" cy="1325563"/>
          </a:xfrm>
        </p:spPr>
        <p:txBody>
          <a:bodyPr/>
          <a:lstStyle/>
          <a:p>
            <a:r>
              <a:rPr lang="fr-FR" b="1" dirty="0">
                <a:solidFill>
                  <a:schemeClr val="bg1"/>
                </a:solidFill>
                <a:latin typeface="+mn-lt"/>
              </a:rPr>
              <a:t>			Syllabus</a:t>
            </a:r>
          </a:p>
        </p:txBody>
      </p:sp>
      <p:graphicFrame>
        <p:nvGraphicFramePr>
          <p:cNvPr id="4" name="Content Placeholder 1">
            <a:extLst>
              <a:ext uri="{FF2B5EF4-FFF2-40B4-BE49-F238E27FC236}">
                <a16:creationId xmlns:a16="http://schemas.microsoft.com/office/drawing/2014/main" id="{F4231A95-710B-4EC2-9533-FB066F4A6F03}"/>
              </a:ext>
            </a:extLst>
          </p:cNvPr>
          <p:cNvGraphicFramePr>
            <a:graphicFrameLocks noGrp="1"/>
          </p:cNvGraphicFramePr>
          <p:nvPr>
            <p:ph idx="1"/>
            <p:extLst>
              <p:ext uri="{D42A27DB-BD31-4B8C-83A1-F6EECF244321}">
                <p14:modId xmlns:p14="http://schemas.microsoft.com/office/powerpoint/2010/main" val="1436514725"/>
              </p:ext>
            </p:extLst>
          </p:nvPr>
        </p:nvGraphicFramePr>
        <p:xfrm>
          <a:off x="250317" y="1770761"/>
          <a:ext cx="10173843"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3723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2">
            <a:extLst>
              <a:ext uri="{FF2B5EF4-FFF2-40B4-BE49-F238E27FC236}">
                <a16:creationId xmlns:a16="http://schemas.microsoft.com/office/drawing/2014/main" id="{B80CA4C6-E370-8FB7-ACA3-88C0E5350B19}"/>
              </a:ext>
            </a:extLst>
          </p:cNvPr>
          <p:cNvSpPr>
            <a:spLocks noGrp="1"/>
          </p:cNvSpPr>
          <p:nvPr>
            <p:ph idx="1"/>
          </p:nvPr>
        </p:nvSpPr>
        <p:spPr>
          <a:xfrm>
            <a:off x="338327" y="1764792"/>
            <a:ext cx="9939529" cy="4398264"/>
          </a:xfrm>
          <a:solidFill>
            <a:srgbClr val="FF9900"/>
          </a:solidFill>
        </p:spPr>
        <p:txBody>
          <a:bodyPr/>
          <a:lstStyle/>
          <a:p>
            <a:pPr marL="0" indent="0" algn="ctr">
              <a:buNone/>
            </a:pPr>
            <a:endParaRPr lang="en-US" sz="3600" b="1" dirty="0">
              <a:latin typeface="Calibri" panose="020F0502020204030204" pitchFamily="34" charset="0"/>
              <a:cs typeface="Calibri" panose="020F0502020204030204" pitchFamily="34" charset="0"/>
            </a:endParaRPr>
          </a:p>
          <a:p>
            <a:pPr marL="0" indent="0" algn="ctr">
              <a:buNone/>
            </a:pPr>
            <a:r>
              <a:rPr lang="en-US" sz="4000" b="1" dirty="0">
                <a:latin typeface="Calibri" panose="020F0502020204030204" pitchFamily="34" charset="0"/>
                <a:cs typeface="Calibri" panose="020F0502020204030204" pitchFamily="34" charset="0"/>
              </a:rPr>
              <a:t>Chapter 7:</a:t>
            </a:r>
          </a:p>
          <a:p>
            <a:pPr marL="0" indent="0" algn="ctr">
              <a:buNone/>
            </a:pPr>
            <a:endParaRPr lang="en-US" sz="3600" b="1" dirty="0">
              <a:latin typeface="Calibri" panose="020F0502020204030204" pitchFamily="34" charset="0"/>
              <a:cs typeface="Calibri" panose="020F0502020204030204" pitchFamily="34" charset="0"/>
            </a:endParaRPr>
          </a:p>
          <a:p>
            <a:pPr marL="0" indent="0" algn="ctr">
              <a:buNone/>
            </a:pPr>
            <a:r>
              <a:rPr lang="fr-FR" sz="4000" b="1" dirty="0"/>
              <a:t>   The Market Structures in Economics:</a:t>
            </a:r>
          </a:p>
          <a:p>
            <a:pPr marL="0" indent="0" algn="ctr">
              <a:buNone/>
            </a:pPr>
            <a:r>
              <a:rPr lang="fr-FR" sz="4000" b="1" dirty="0">
                <a:solidFill>
                  <a:schemeClr val="bg1">
                    <a:lumMod val="95000"/>
                  </a:schemeClr>
                </a:solidFill>
              </a:rPr>
              <a:t>Perfect &amp; Imperfect Competition</a:t>
            </a:r>
            <a:endParaRPr lang="en-US" sz="4000" b="1" dirty="0">
              <a:solidFill>
                <a:schemeClr val="bg1">
                  <a:lumMod val="95000"/>
                </a:schemeClr>
              </a:solidFill>
            </a:endParaRPr>
          </a:p>
          <a:p>
            <a:pPr marL="0" indent="0" algn="ctr">
              <a:buNone/>
            </a:pPr>
            <a:endParaRPr lang="fr-FR" sz="3600" b="1" dirty="0"/>
          </a:p>
          <a:p>
            <a:endParaRPr lang="fr-FR" dirty="0"/>
          </a:p>
          <a:p>
            <a:endParaRPr lang="fr-FR" dirty="0"/>
          </a:p>
        </p:txBody>
      </p:sp>
    </p:spTree>
    <p:extLst>
      <p:ext uri="{BB962C8B-B14F-4D97-AF65-F5344CB8AC3E}">
        <p14:creationId xmlns:p14="http://schemas.microsoft.com/office/powerpoint/2010/main" val="10018737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37CAA61-250E-4C53-87E6-5F7683405210}"/>
              </a:ext>
            </a:extLst>
          </p:cNvPr>
          <p:cNvSpPr>
            <a:spLocks noGrp="1"/>
          </p:cNvSpPr>
          <p:nvPr>
            <p:ph type="title"/>
          </p:nvPr>
        </p:nvSpPr>
        <p:spPr>
          <a:xfrm>
            <a:off x="2419927" y="600364"/>
            <a:ext cx="6936510" cy="858982"/>
          </a:xfrm>
        </p:spPr>
        <p:txBody>
          <a:bodyPr>
            <a:normAutofit fontScale="90000"/>
          </a:bodyPr>
          <a:lstStyle/>
          <a:p>
            <a:r>
              <a:rPr lang="fr-FR" b="1" dirty="0">
                <a:solidFill>
                  <a:srgbClr val="FFCC00"/>
                </a:solidFill>
                <a:latin typeface="+mn-lt"/>
              </a:rPr>
              <a:t>I- The Market Structures</a:t>
            </a:r>
            <a:br>
              <a:rPr lang="fr-FR" b="1" dirty="0">
                <a:solidFill>
                  <a:srgbClr val="FF0000"/>
                </a:solidFill>
              </a:rPr>
            </a:br>
            <a:endParaRPr lang="fr-FR" dirty="0"/>
          </a:p>
        </p:txBody>
      </p:sp>
      <p:sp>
        <p:nvSpPr>
          <p:cNvPr id="3" name="Espace réservé du contenu 2">
            <a:extLst>
              <a:ext uri="{FF2B5EF4-FFF2-40B4-BE49-F238E27FC236}">
                <a16:creationId xmlns:a16="http://schemas.microsoft.com/office/drawing/2014/main" id="{8C6ECD00-C8B2-4B80-BB5A-D92502CCA7D2}"/>
              </a:ext>
            </a:extLst>
          </p:cNvPr>
          <p:cNvSpPr>
            <a:spLocks noGrp="1"/>
          </p:cNvSpPr>
          <p:nvPr>
            <p:ph idx="1"/>
          </p:nvPr>
        </p:nvSpPr>
        <p:spPr>
          <a:xfrm>
            <a:off x="175846" y="1771650"/>
            <a:ext cx="9680331" cy="4610099"/>
          </a:xfrm>
        </p:spPr>
        <p:txBody>
          <a:bodyPr>
            <a:normAutofit/>
          </a:bodyPr>
          <a:lstStyle/>
          <a:p>
            <a:pPr algn="just"/>
            <a:r>
              <a:rPr lang="en-US" sz="2600" dirty="0"/>
              <a:t>Basically, when we hear the word </a:t>
            </a:r>
            <a:r>
              <a:rPr lang="en-US" sz="2600" b="1" dirty="0">
                <a:solidFill>
                  <a:srgbClr val="FF0000"/>
                </a:solidFill>
              </a:rPr>
              <a:t>Market</a:t>
            </a:r>
            <a:r>
              <a:rPr lang="en-US" sz="2600" dirty="0"/>
              <a:t>, we think of a place where goods are being bought and sold. </a:t>
            </a:r>
          </a:p>
          <a:p>
            <a:pPr marL="0" indent="0" algn="just">
              <a:buNone/>
            </a:pPr>
            <a:endParaRPr lang="en-US" sz="2600" dirty="0"/>
          </a:p>
          <a:p>
            <a:pPr algn="just"/>
            <a:r>
              <a:rPr lang="en-US" sz="2600" dirty="0"/>
              <a:t>In Economics, </a:t>
            </a:r>
            <a:r>
              <a:rPr lang="en-US" sz="2600" b="1" dirty="0">
                <a:solidFill>
                  <a:srgbClr val="FF0000"/>
                </a:solidFill>
                <a:highlight>
                  <a:srgbClr val="FFFF00"/>
                </a:highlight>
              </a:rPr>
              <a:t>Market </a:t>
            </a:r>
            <a:r>
              <a:rPr lang="en-US" sz="2600" dirty="0">
                <a:highlight>
                  <a:srgbClr val="FFFF00"/>
                </a:highlight>
              </a:rPr>
              <a:t>is </a:t>
            </a:r>
            <a:r>
              <a:rPr lang="en-US" sz="2600" b="1" dirty="0">
                <a:highlight>
                  <a:srgbClr val="FFFF00"/>
                </a:highlight>
              </a:rPr>
              <a:t>a place where buyers and sellers are exchanging goods and services</a:t>
            </a:r>
            <a:r>
              <a:rPr lang="en-US" sz="2600" dirty="0">
                <a:highlight>
                  <a:srgbClr val="FFFF00"/>
                </a:highlight>
              </a:rPr>
              <a:t> </a:t>
            </a:r>
            <a:r>
              <a:rPr lang="en-US" sz="2600" dirty="0"/>
              <a:t>with the following </a:t>
            </a:r>
            <a:r>
              <a:rPr lang="en-US" sz="2600" b="1" dirty="0"/>
              <a:t>considerations</a:t>
            </a:r>
            <a:r>
              <a:rPr lang="en-US" sz="2600" dirty="0"/>
              <a:t> such as: </a:t>
            </a:r>
          </a:p>
          <a:p>
            <a:pPr marL="0" indent="0">
              <a:buNone/>
            </a:pPr>
            <a:endParaRPr lang="fr-FR" b="1" dirty="0">
              <a:solidFill>
                <a:srgbClr val="FF0000"/>
              </a:solidFill>
            </a:endParaRPr>
          </a:p>
        </p:txBody>
      </p:sp>
      <p:pic>
        <p:nvPicPr>
          <p:cNvPr id="5" name="Image 4">
            <a:extLst>
              <a:ext uri="{FF2B5EF4-FFF2-40B4-BE49-F238E27FC236}">
                <a16:creationId xmlns:a16="http://schemas.microsoft.com/office/drawing/2014/main" id="{74B422EF-71E1-339F-04C8-C5EBFFEB67D7}"/>
              </a:ext>
            </a:extLst>
          </p:cNvPr>
          <p:cNvPicPr>
            <a:picLocks noChangeAspect="1"/>
          </p:cNvPicPr>
          <p:nvPr/>
        </p:nvPicPr>
        <p:blipFill>
          <a:blip r:embed="rId2"/>
          <a:stretch>
            <a:fillRect/>
          </a:stretch>
        </p:blipFill>
        <p:spPr>
          <a:xfrm>
            <a:off x="623887" y="4505325"/>
            <a:ext cx="8410575" cy="1543050"/>
          </a:xfrm>
          <a:prstGeom prst="rect">
            <a:avLst/>
          </a:prstGeom>
        </p:spPr>
      </p:pic>
    </p:spTree>
    <p:extLst>
      <p:ext uri="{BB962C8B-B14F-4D97-AF65-F5344CB8AC3E}">
        <p14:creationId xmlns:p14="http://schemas.microsoft.com/office/powerpoint/2010/main" val="42095910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D80E4C91-7104-4F34-B34B-AF6196A59BA2}"/>
              </a:ext>
            </a:extLst>
          </p:cNvPr>
          <p:cNvSpPr>
            <a:spLocks noGrp="1"/>
          </p:cNvSpPr>
          <p:nvPr>
            <p:ph idx="1"/>
          </p:nvPr>
        </p:nvSpPr>
        <p:spPr>
          <a:xfrm>
            <a:off x="175846" y="1825625"/>
            <a:ext cx="9715500" cy="4351338"/>
          </a:xfrm>
        </p:spPr>
        <p:txBody>
          <a:bodyPr>
            <a:normAutofit/>
          </a:bodyPr>
          <a:lstStyle/>
          <a:p>
            <a:pPr algn="just"/>
            <a:r>
              <a:rPr lang="en-US" sz="2600" b="0" i="0" dirty="0">
                <a:solidFill>
                  <a:srgbClr val="222222"/>
                </a:solidFill>
                <a:effectLst/>
              </a:rPr>
              <a:t>The </a:t>
            </a:r>
            <a:r>
              <a:rPr lang="en-US" sz="2600" b="1" i="0" dirty="0">
                <a:solidFill>
                  <a:srgbClr val="FF0000"/>
                </a:solidFill>
                <a:effectLst/>
              </a:rPr>
              <a:t>Market Structure </a:t>
            </a:r>
            <a:r>
              <a:rPr lang="en-US" sz="2600" b="0" i="0" dirty="0">
                <a:solidFill>
                  <a:srgbClr val="222222"/>
                </a:solidFill>
                <a:effectLst/>
              </a:rPr>
              <a:t>depends upon:</a:t>
            </a:r>
          </a:p>
          <a:p>
            <a:pPr algn="just"/>
            <a:endParaRPr lang="en-US" sz="2600" dirty="0">
              <a:solidFill>
                <a:srgbClr val="222222"/>
              </a:solidFill>
            </a:endParaRPr>
          </a:p>
          <a:p>
            <a:pPr marL="0" indent="0" algn="just">
              <a:buNone/>
            </a:pPr>
            <a:r>
              <a:rPr lang="en-US" sz="2600" b="0" i="0" dirty="0">
                <a:solidFill>
                  <a:srgbClr val="222222"/>
                </a:solidFill>
                <a:effectLst/>
              </a:rPr>
              <a:t>	* the </a:t>
            </a:r>
            <a:r>
              <a:rPr lang="en-US" sz="2600" b="1" i="0" dirty="0">
                <a:solidFill>
                  <a:srgbClr val="00B050"/>
                </a:solidFill>
                <a:effectLst/>
              </a:rPr>
              <a:t>degree of competition </a:t>
            </a:r>
            <a:r>
              <a:rPr lang="en-US" sz="2600" b="0" i="0" dirty="0">
                <a:solidFill>
                  <a:srgbClr val="222222"/>
                </a:solidFill>
                <a:effectLst/>
              </a:rPr>
              <a:t>prevailing in the Market.</a:t>
            </a:r>
          </a:p>
          <a:p>
            <a:pPr marL="0" indent="0" algn="just">
              <a:buNone/>
            </a:pPr>
            <a:endParaRPr lang="en-US" sz="2600" b="0" i="0" dirty="0">
              <a:solidFill>
                <a:srgbClr val="222222"/>
              </a:solidFill>
              <a:effectLst/>
            </a:endParaRPr>
          </a:p>
          <a:p>
            <a:pPr marL="0" indent="0" algn="just">
              <a:buNone/>
            </a:pPr>
            <a:r>
              <a:rPr lang="en-US" sz="2600" b="1" i="0" dirty="0">
                <a:solidFill>
                  <a:srgbClr val="222222"/>
                </a:solidFill>
                <a:effectLst/>
              </a:rPr>
              <a:t>	* </a:t>
            </a:r>
            <a:r>
              <a:rPr lang="en-US" sz="2600" b="1" i="0" dirty="0">
                <a:solidFill>
                  <a:srgbClr val="222222"/>
                </a:solidFill>
                <a:effectLst/>
                <a:highlight>
                  <a:srgbClr val="FFFF00"/>
                </a:highlight>
              </a:rPr>
              <a:t>How much is to be produced </a:t>
            </a:r>
            <a:r>
              <a:rPr lang="en-US" sz="2600" b="0" i="0" dirty="0">
                <a:solidFill>
                  <a:srgbClr val="222222"/>
                </a:solidFill>
                <a:effectLst/>
              </a:rPr>
              <a:t>and at </a:t>
            </a:r>
            <a:r>
              <a:rPr lang="en-US" sz="2600" b="1" i="0" dirty="0">
                <a:solidFill>
                  <a:srgbClr val="222222"/>
                </a:solidFill>
                <a:effectLst/>
                <a:highlight>
                  <a:srgbClr val="FFFF00"/>
                </a:highlight>
              </a:rPr>
              <a:t>what price is to be sold</a:t>
            </a:r>
            <a:r>
              <a:rPr lang="en-US" sz="2600" b="0" i="0" dirty="0">
                <a:solidFill>
                  <a:srgbClr val="222222"/>
                </a:solidFill>
                <a:effectLst/>
                <a:highlight>
                  <a:srgbClr val="FFFF00"/>
                </a:highlight>
              </a:rPr>
              <a:t> </a:t>
            </a:r>
            <a:r>
              <a:rPr lang="en-US" sz="2600" b="0" i="0" dirty="0">
                <a:solidFill>
                  <a:srgbClr val="222222"/>
                </a:solidFill>
                <a:effectLst/>
              </a:rPr>
              <a:t>are the two decisions taken by an individual firm or producer. </a:t>
            </a:r>
          </a:p>
          <a:p>
            <a:pPr marL="0" indent="0" algn="just">
              <a:buNone/>
            </a:pPr>
            <a:endParaRPr lang="en-US" sz="2600" b="0" i="0" dirty="0">
              <a:solidFill>
                <a:srgbClr val="222222"/>
              </a:solidFill>
              <a:effectLst/>
            </a:endParaRPr>
          </a:p>
          <a:p>
            <a:pPr marL="0" indent="0" algn="just">
              <a:buNone/>
            </a:pPr>
            <a:r>
              <a:rPr lang="en-US" sz="2600" b="0" i="0" dirty="0">
                <a:solidFill>
                  <a:srgbClr val="222222"/>
                </a:solidFill>
                <a:effectLst/>
              </a:rPr>
              <a:t>		Both of these are affected by the </a:t>
            </a:r>
            <a:r>
              <a:rPr lang="en-US" sz="2600" b="1" i="0" dirty="0">
                <a:solidFill>
                  <a:srgbClr val="222222"/>
                </a:solidFill>
                <a:effectLst/>
              </a:rPr>
              <a:t>Market Structure</a:t>
            </a:r>
            <a:r>
              <a:rPr lang="en-US" sz="2600" b="0" i="0" dirty="0">
                <a:solidFill>
                  <a:srgbClr val="222222"/>
                </a:solidFill>
                <a:effectLst/>
              </a:rPr>
              <a:t>.</a:t>
            </a:r>
            <a:endParaRPr lang="fr-FR" sz="2600" dirty="0"/>
          </a:p>
        </p:txBody>
      </p:sp>
      <p:sp>
        <p:nvSpPr>
          <p:cNvPr id="6" name="Titre 1">
            <a:extLst>
              <a:ext uri="{FF2B5EF4-FFF2-40B4-BE49-F238E27FC236}">
                <a16:creationId xmlns:a16="http://schemas.microsoft.com/office/drawing/2014/main" id="{17FFFF76-CCC8-387F-5DEA-EF7F8E180FD6}"/>
              </a:ext>
            </a:extLst>
          </p:cNvPr>
          <p:cNvSpPr>
            <a:spLocks noGrp="1"/>
          </p:cNvSpPr>
          <p:nvPr>
            <p:ph type="title"/>
          </p:nvPr>
        </p:nvSpPr>
        <p:spPr>
          <a:xfrm>
            <a:off x="2438977" y="562264"/>
            <a:ext cx="6936510" cy="858982"/>
          </a:xfrm>
        </p:spPr>
        <p:txBody>
          <a:bodyPr>
            <a:normAutofit fontScale="90000"/>
          </a:bodyPr>
          <a:lstStyle/>
          <a:p>
            <a:r>
              <a:rPr lang="fr-FR" b="1" dirty="0">
                <a:solidFill>
                  <a:srgbClr val="FFCC00"/>
                </a:solidFill>
                <a:latin typeface="+mn-lt"/>
              </a:rPr>
              <a:t>I- The Market Structures</a:t>
            </a:r>
            <a:br>
              <a:rPr lang="fr-FR" b="1" dirty="0">
                <a:solidFill>
                  <a:srgbClr val="FF0000"/>
                </a:solidFill>
              </a:rPr>
            </a:br>
            <a:endParaRPr lang="fr-FR" dirty="0"/>
          </a:p>
        </p:txBody>
      </p:sp>
      <p:sp>
        <p:nvSpPr>
          <p:cNvPr id="2" name="Flèche : droite 1">
            <a:extLst>
              <a:ext uri="{FF2B5EF4-FFF2-40B4-BE49-F238E27FC236}">
                <a16:creationId xmlns:a16="http://schemas.microsoft.com/office/drawing/2014/main" id="{2127B696-5555-FEC1-7327-6F27534362E7}"/>
              </a:ext>
            </a:extLst>
          </p:cNvPr>
          <p:cNvSpPr/>
          <p:nvPr/>
        </p:nvSpPr>
        <p:spPr>
          <a:xfrm>
            <a:off x="384048" y="5065776"/>
            <a:ext cx="978408" cy="484632"/>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482894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E1F30A41-0DFD-4CAF-9BE6-3E5DB2033CD6}"/>
              </a:ext>
            </a:extLst>
          </p:cNvPr>
          <p:cNvSpPr>
            <a:spLocks noGrp="1"/>
          </p:cNvSpPr>
          <p:nvPr>
            <p:ph idx="1"/>
          </p:nvPr>
        </p:nvSpPr>
        <p:spPr>
          <a:xfrm>
            <a:off x="0" y="1820037"/>
            <a:ext cx="10396728" cy="5037963"/>
          </a:xfrm>
        </p:spPr>
        <p:txBody>
          <a:bodyPr>
            <a:normAutofit fontScale="77500" lnSpcReduction="20000"/>
          </a:bodyPr>
          <a:lstStyle/>
          <a:p>
            <a:pPr algn="just"/>
            <a:r>
              <a:rPr lang="en-US" sz="3400" b="1" i="0" dirty="0">
                <a:solidFill>
                  <a:srgbClr val="FF0000"/>
                </a:solidFill>
                <a:effectLst/>
                <a:highlight>
                  <a:srgbClr val="00FF00"/>
                </a:highlight>
              </a:rPr>
              <a:t>The nature of the commodity </a:t>
            </a:r>
            <a:r>
              <a:rPr lang="en-US" sz="3400" b="0" i="0" dirty="0">
                <a:solidFill>
                  <a:srgbClr val="222222"/>
                </a:solidFill>
                <a:effectLst/>
              </a:rPr>
              <a:t>determines the Market Structure: the </a:t>
            </a:r>
            <a:r>
              <a:rPr lang="en-US" sz="3400" b="1" i="0" dirty="0">
                <a:solidFill>
                  <a:srgbClr val="222222"/>
                </a:solidFill>
                <a:effectLst/>
              </a:rPr>
              <a:t>commodity</a:t>
            </a:r>
            <a:r>
              <a:rPr lang="en-US" sz="3400" b="0" i="0" dirty="0">
                <a:solidFill>
                  <a:srgbClr val="222222"/>
                </a:solidFill>
                <a:effectLst/>
              </a:rPr>
              <a:t> may be either </a:t>
            </a:r>
            <a:r>
              <a:rPr lang="en-US" sz="3400" b="1" i="0" dirty="0">
                <a:solidFill>
                  <a:srgbClr val="222222"/>
                </a:solidFill>
                <a:effectLst/>
                <a:highlight>
                  <a:srgbClr val="00FFFF"/>
                </a:highlight>
              </a:rPr>
              <a:t>homogeneous</a:t>
            </a:r>
            <a:r>
              <a:rPr lang="en-US" sz="3400" b="0" i="0" dirty="0">
                <a:solidFill>
                  <a:srgbClr val="222222"/>
                </a:solidFill>
                <a:effectLst/>
                <a:highlight>
                  <a:srgbClr val="00FFFF"/>
                </a:highlight>
              </a:rPr>
              <a:t> or </a:t>
            </a:r>
            <a:r>
              <a:rPr lang="en-US" sz="3400" b="1" i="0" dirty="0">
                <a:solidFill>
                  <a:srgbClr val="222222"/>
                </a:solidFill>
                <a:effectLst/>
                <a:highlight>
                  <a:srgbClr val="00FFFF"/>
                </a:highlight>
              </a:rPr>
              <a:t>identical </a:t>
            </a:r>
            <a:r>
              <a:rPr lang="en-US" sz="3400" b="0" i="0" dirty="0">
                <a:solidFill>
                  <a:srgbClr val="222222"/>
                </a:solidFill>
                <a:effectLst/>
              </a:rPr>
              <a:t>and </a:t>
            </a:r>
            <a:r>
              <a:rPr lang="en-US" sz="3400" b="1" i="0" dirty="0">
                <a:solidFill>
                  <a:srgbClr val="222222"/>
                </a:solidFill>
                <a:effectLst/>
                <a:highlight>
                  <a:srgbClr val="00FFFF"/>
                </a:highlight>
              </a:rPr>
              <a:t>heterogeneous differentiated</a:t>
            </a:r>
            <a:r>
              <a:rPr lang="en-US" sz="3400" b="0" i="0" dirty="0">
                <a:solidFill>
                  <a:srgbClr val="222222"/>
                </a:solidFill>
                <a:effectLst/>
              </a:rPr>
              <a:t>.</a:t>
            </a:r>
          </a:p>
          <a:p>
            <a:pPr marL="0" indent="0" algn="just">
              <a:buNone/>
            </a:pPr>
            <a:endParaRPr lang="en-US" sz="3400" b="0" i="0" dirty="0">
              <a:solidFill>
                <a:srgbClr val="222222"/>
              </a:solidFill>
              <a:effectLst/>
            </a:endParaRPr>
          </a:p>
          <a:p>
            <a:pPr algn="just"/>
            <a:r>
              <a:rPr lang="en-US" sz="3400" b="0" i="0" dirty="0">
                <a:solidFill>
                  <a:srgbClr val="222222"/>
                </a:solidFill>
                <a:effectLst/>
              </a:rPr>
              <a:t>Also, the </a:t>
            </a:r>
            <a:r>
              <a:rPr lang="en-US" sz="3400" b="1" i="0" dirty="0">
                <a:solidFill>
                  <a:srgbClr val="FF0000"/>
                </a:solidFill>
                <a:effectLst/>
                <a:highlight>
                  <a:srgbClr val="00FF00"/>
                </a:highlight>
              </a:rPr>
              <a:t>number</a:t>
            </a:r>
            <a:r>
              <a:rPr lang="en-US" sz="3400" b="0" i="0" dirty="0">
                <a:solidFill>
                  <a:srgbClr val="FF0000"/>
                </a:solidFill>
                <a:effectLst/>
                <a:highlight>
                  <a:srgbClr val="00FF00"/>
                </a:highlight>
              </a:rPr>
              <a:t> of </a:t>
            </a:r>
            <a:r>
              <a:rPr lang="en-US" sz="3400" b="1" i="0" dirty="0">
                <a:solidFill>
                  <a:srgbClr val="FF0000"/>
                </a:solidFill>
                <a:effectLst/>
                <a:highlight>
                  <a:srgbClr val="00FF00"/>
                </a:highlight>
              </a:rPr>
              <a:t>buyers</a:t>
            </a:r>
            <a:r>
              <a:rPr lang="en-US" sz="3400" b="0" i="0" dirty="0">
                <a:solidFill>
                  <a:srgbClr val="FF0000"/>
                </a:solidFill>
                <a:effectLst/>
                <a:highlight>
                  <a:srgbClr val="00FF00"/>
                </a:highlight>
              </a:rPr>
              <a:t> and </a:t>
            </a:r>
            <a:r>
              <a:rPr lang="en-US" sz="3400" b="1" i="0" dirty="0">
                <a:solidFill>
                  <a:srgbClr val="FF0000"/>
                </a:solidFill>
                <a:effectLst/>
                <a:highlight>
                  <a:srgbClr val="00FF00"/>
                </a:highlight>
              </a:rPr>
              <a:t>sellers</a:t>
            </a:r>
            <a:r>
              <a:rPr lang="en-US" sz="3400" b="0" i="0" dirty="0">
                <a:solidFill>
                  <a:srgbClr val="FF0000"/>
                </a:solidFill>
                <a:effectLst/>
                <a:highlight>
                  <a:srgbClr val="00FF00"/>
                </a:highlight>
              </a:rPr>
              <a:t> </a:t>
            </a:r>
            <a:r>
              <a:rPr lang="en-US" sz="3400" b="0" i="0" dirty="0">
                <a:solidFill>
                  <a:srgbClr val="222222"/>
                </a:solidFill>
                <a:effectLst/>
              </a:rPr>
              <a:t>or few sellers and large buyers or mutual interdependence of buyers and seller also </a:t>
            </a:r>
            <a:r>
              <a:rPr lang="en-US" sz="3400" b="1" i="0" dirty="0">
                <a:solidFill>
                  <a:srgbClr val="222222"/>
                </a:solidFill>
                <a:effectLst/>
              </a:rPr>
              <a:t>determine the Market Structure</a:t>
            </a:r>
            <a:r>
              <a:rPr lang="en-US" sz="3400" b="0" i="0" dirty="0">
                <a:solidFill>
                  <a:srgbClr val="222222"/>
                </a:solidFill>
                <a:effectLst/>
              </a:rPr>
              <a:t>.</a:t>
            </a:r>
          </a:p>
          <a:p>
            <a:pPr marL="0" indent="0" algn="just">
              <a:buNone/>
            </a:pPr>
            <a:endParaRPr lang="en-US" sz="3400" b="0" i="0" dirty="0">
              <a:solidFill>
                <a:srgbClr val="222222"/>
              </a:solidFill>
              <a:effectLst/>
            </a:endParaRPr>
          </a:p>
          <a:p>
            <a:pPr algn="just"/>
            <a:r>
              <a:rPr lang="en-US" sz="3400" b="0" i="0" dirty="0">
                <a:solidFill>
                  <a:srgbClr val="222222"/>
                </a:solidFill>
                <a:effectLst/>
              </a:rPr>
              <a:t>From the viewpoint of competition,  the </a:t>
            </a:r>
            <a:r>
              <a:rPr lang="en-US" sz="3400" b="1" i="0" dirty="0">
                <a:solidFill>
                  <a:srgbClr val="222222"/>
                </a:solidFill>
                <a:effectLst/>
                <a:highlight>
                  <a:srgbClr val="FFFF00"/>
                </a:highlight>
              </a:rPr>
              <a:t>types of Market Structures </a:t>
            </a:r>
            <a:r>
              <a:rPr lang="en-US" sz="3400" b="0" i="0" dirty="0">
                <a:solidFill>
                  <a:srgbClr val="222222"/>
                </a:solidFill>
                <a:effectLst/>
              </a:rPr>
              <a:t>in economics are the following:</a:t>
            </a:r>
          </a:p>
          <a:p>
            <a:pPr lvl="1">
              <a:buFont typeface="Wingdings" panose="05000000000000000000" pitchFamily="2" charset="2"/>
              <a:buChar char="q"/>
            </a:pPr>
            <a:r>
              <a:rPr lang="en-US" sz="3400" b="1" strike="noStrike" dirty="0">
                <a:solidFill>
                  <a:srgbClr val="FF0000"/>
                </a:solidFill>
                <a:effectLst/>
              </a:rPr>
              <a:t>Perfect Competition</a:t>
            </a:r>
          </a:p>
          <a:p>
            <a:pPr marL="457200" lvl="1" indent="0">
              <a:buNone/>
            </a:pPr>
            <a:endParaRPr lang="en-US" sz="3400" dirty="0">
              <a:solidFill>
                <a:srgbClr val="FF0000"/>
              </a:solidFill>
              <a:effectLst/>
            </a:endParaRPr>
          </a:p>
          <a:p>
            <a:pPr lvl="1">
              <a:buFont typeface="Wingdings" panose="05000000000000000000" pitchFamily="2" charset="2"/>
              <a:buChar char="q"/>
            </a:pPr>
            <a:r>
              <a:rPr lang="en-US" sz="3400" b="1" dirty="0">
                <a:solidFill>
                  <a:srgbClr val="FF0000"/>
                </a:solidFill>
                <a:effectLst/>
              </a:rPr>
              <a:t>Imperfect Competition</a:t>
            </a:r>
            <a:br>
              <a:rPr lang="en-US" sz="3700" dirty="0">
                <a:effectLst/>
              </a:rPr>
            </a:br>
            <a:endParaRPr lang="fr-FR" sz="3700" dirty="0"/>
          </a:p>
          <a:p>
            <a:endParaRPr lang="en-US" sz="3100" b="0" i="0" dirty="0">
              <a:solidFill>
                <a:srgbClr val="222222"/>
              </a:solidFill>
              <a:effectLst/>
            </a:endParaRPr>
          </a:p>
          <a:p>
            <a:endParaRPr lang="en-US" sz="3100" b="0" i="0" dirty="0">
              <a:solidFill>
                <a:srgbClr val="222222"/>
              </a:solidFill>
              <a:effectLst/>
            </a:endParaRPr>
          </a:p>
          <a:p>
            <a:pPr algn="l"/>
            <a:endParaRPr lang="en-US" b="0" i="0" dirty="0">
              <a:solidFill>
                <a:srgbClr val="222222"/>
              </a:solidFill>
              <a:effectLst/>
              <a:latin typeface="Roboto" panose="02000000000000000000" pitchFamily="2" charset="0"/>
            </a:endParaRPr>
          </a:p>
          <a:p>
            <a:pPr marL="0" indent="0">
              <a:buNone/>
            </a:pPr>
            <a:endParaRPr lang="fr-FR" dirty="0"/>
          </a:p>
        </p:txBody>
      </p:sp>
      <p:sp>
        <p:nvSpPr>
          <p:cNvPr id="6" name="Titre 1">
            <a:extLst>
              <a:ext uri="{FF2B5EF4-FFF2-40B4-BE49-F238E27FC236}">
                <a16:creationId xmlns:a16="http://schemas.microsoft.com/office/drawing/2014/main" id="{79711A46-CB1D-9220-89C5-2A9CB267B1FA}"/>
              </a:ext>
            </a:extLst>
          </p:cNvPr>
          <p:cNvSpPr>
            <a:spLocks noGrp="1"/>
          </p:cNvSpPr>
          <p:nvPr>
            <p:ph type="title"/>
          </p:nvPr>
        </p:nvSpPr>
        <p:spPr>
          <a:xfrm>
            <a:off x="2438977" y="562264"/>
            <a:ext cx="6936510" cy="858982"/>
          </a:xfrm>
        </p:spPr>
        <p:txBody>
          <a:bodyPr>
            <a:normAutofit fontScale="90000"/>
          </a:bodyPr>
          <a:lstStyle/>
          <a:p>
            <a:r>
              <a:rPr lang="fr-FR" b="1" dirty="0">
                <a:solidFill>
                  <a:srgbClr val="FFCC00"/>
                </a:solidFill>
                <a:latin typeface="+mn-lt"/>
              </a:rPr>
              <a:t>I- The Market Structures</a:t>
            </a:r>
            <a:br>
              <a:rPr lang="fr-FR" b="1" dirty="0">
                <a:solidFill>
                  <a:srgbClr val="FF0000"/>
                </a:solidFill>
              </a:rPr>
            </a:br>
            <a:endParaRPr lang="fr-FR" dirty="0"/>
          </a:p>
        </p:txBody>
      </p:sp>
    </p:spTree>
    <p:extLst>
      <p:ext uri="{BB962C8B-B14F-4D97-AF65-F5344CB8AC3E}">
        <p14:creationId xmlns:p14="http://schemas.microsoft.com/office/powerpoint/2010/main" val="3998315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1CA411DC-ECA2-4F19-98ED-387768B704CB}"/>
              </a:ext>
            </a:extLst>
          </p:cNvPr>
          <p:cNvSpPr>
            <a:spLocks noGrp="1"/>
          </p:cNvSpPr>
          <p:nvPr>
            <p:ph type="title"/>
          </p:nvPr>
        </p:nvSpPr>
        <p:spPr>
          <a:xfrm>
            <a:off x="2327564" y="365125"/>
            <a:ext cx="7019636" cy="1048039"/>
          </a:xfrm>
        </p:spPr>
        <p:txBody>
          <a:bodyPr>
            <a:noAutofit/>
          </a:bodyPr>
          <a:lstStyle/>
          <a:p>
            <a:pPr algn="ctr"/>
            <a:r>
              <a:rPr lang="en-US" sz="3600" b="1" i="0" dirty="0">
                <a:solidFill>
                  <a:srgbClr val="FF0066"/>
                </a:solidFill>
                <a:effectLst/>
                <a:latin typeface="+mn-lt"/>
              </a:rPr>
              <a:t>II- The Market structures based on the number of sellers</a:t>
            </a:r>
            <a:endParaRPr lang="fr-FR" sz="3600" dirty="0">
              <a:solidFill>
                <a:srgbClr val="FF0066"/>
              </a:solidFill>
              <a:latin typeface="+mn-lt"/>
            </a:endParaRPr>
          </a:p>
        </p:txBody>
      </p:sp>
      <p:sp>
        <p:nvSpPr>
          <p:cNvPr id="3" name="Espace réservé du contenu 2">
            <a:extLst>
              <a:ext uri="{FF2B5EF4-FFF2-40B4-BE49-F238E27FC236}">
                <a16:creationId xmlns:a16="http://schemas.microsoft.com/office/drawing/2014/main" id="{C8C6AD4F-2C05-4813-B69A-63A3ED61E053}"/>
              </a:ext>
            </a:extLst>
          </p:cNvPr>
          <p:cNvSpPr>
            <a:spLocks noGrp="1"/>
          </p:cNvSpPr>
          <p:nvPr>
            <p:ph idx="1"/>
          </p:nvPr>
        </p:nvSpPr>
        <p:spPr>
          <a:xfrm>
            <a:off x="211016" y="1825625"/>
            <a:ext cx="9706708" cy="4351338"/>
          </a:xfrm>
        </p:spPr>
        <p:txBody>
          <a:bodyPr>
            <a:normAutofit/>
          </a:bodyPr>
          <a:lstStyle/>
          <a:p>
            <a:pPr marL="0" indent="0" algn="l">
              <a:buNone/>
            </a:pPr>
            <a:r>
              <a:rPr lang="en-US" b="1" dirty="0">
                <a:solidFill>
                  <a:srgbClr val="FF6600"/>
                </a:solidFill>
              </a:rPr>
              <a:t>	</a:t>
            </a:r>
            <a:r>
              <a:rPr lang="en-US" sz="2600" b="1" dirty="0">
                <a:solidFill>
                  <a:srgbClr val="FF0066"/>
                </a:solidFill>
              </a:rPr>
              <a:t>II-1- </a:t>
            </a:r>
            <a:r>
              <a:rPr lang="en-US" sz="2600" b="1" i="0" dirty="0">
                <a:solidFill>
                  <a:srgbClr val="FF0066"/>
                </a:solidFill>
                <a:effectLst/>
              </a:rPr>
              <a:t>Perfect (Pure) Competition</a:t>
            </a:r>
          </a:p>
          <a:p>
            <a:pPr algn="just"/>
            <a:r>
              <a:rPr lang="en-US" sz="2600" b="0" i="0" dirty="0">
                <a:solidFill>
                  <a:srgbClr val="222222"/>
                </a:solidFill>
                <a:effectLst/>
              </a:rPr>
              <a:t>It’s a  Market Structure where a </a:t>
            </a:r>
            <a:r>
              <a:rPr lang="en-US" sz="2600" b="1" i="0" dirty="0">
                <a:solidFill>
                  <a:srgbClr val="222222"/>
                </a:solidFill>
                <a:effectLst/>
                <a:highlight>
                  <a:srgbClr val="FFFF00"/>
                </a:highlight>
              </a:rPr>
              <a:t>large number of buyers and sellers </a:t>
            </a:r>
            <a:r>
              <a:rPr lang="en-US" sz="2600" b="0" i="0" dirty="0">
                <a:solidFill>
                  <a:srgbClr val="222222"/>
                </a:solidFill>
                <a:effectLst/>
                <a:highlight>
                  <a:srgbClr val="FFFF00"/>
                </a:highlight>
              </a:rPr>
              <a:t>selling </a:t>
            </a:r>
            <a:r>
              <a:rPr lang="en-US" sz="2600" b="1" i="0" dirty="0">
                <a:solidFill>
                  <a:srgbClr val="222222"/>
                </a:solidFill>
                <a:effectLst/>
                <a:highlight>
                  <a:srgbClr val="FFFF00"/>
                </a:highlight>
              </a:rPr>
              <a:t>homogeneous product</a:t>
            </a:r>
            <a:r>
              <a:rPr lang="en-US" sz="2600" b="1" i="0" dirty="0">
                <a:solidFill>
                  <a:srgbClr val="222222"/>
                </a:solidFill>
                <a:effectLst/>
              </a:rPr>
              <a:t> </a:t>
            </a:r>
            <a:r>
              <a:rPr lang="en-US" sz="2600" b="0" i="0" dirty="0">
                <a:solidFill>
                  <a:srgbClr val="222222"/>
                </a:solidFill>
                <a:effectLst/>
              </a:rPr>
              <a:t>and the </a:t>
            </a:r>
            <a:r>
              <a:rPr lang="en-US" sz="2600" b="1" i="0" dirty="0">
                <a:solidFill>
                  <a:srgbClr val="222222"/>
                </a:solidFill>
                <a:effectLst/>
                <a:highlight>
                  <a:srgbClr val="FFFF00"/>
                </a:highlight>
              </a:rPr>
              <a:t>price</a:t>
            </a:r>
            <a:r>
              <a:rPr lang="en-US" sz="2600" b="0" i="0" dirty="0">
                <a:solidFill>
                  <a:srgbClr val="222222"/>
                </a:solidFill>
                <a:effectLst/>
                <a:highlight>
                  <a:srgbClr val="FFFF00"/>
                </a:highlight>
              </a:rPr>
              <a:t> is </a:t>
            </a:r>
            <a:r>
              <a:rPr lang="en-US" sz="2600" b="1" i="0" dirty="0">
                <a:solidFill>
                  <a:srgbClr val="222222"/>
                </a:solidFill>
                <a:effectLst/>
                <a:highlight>
                  <a:srgbClr val="FFFF00"/>
                </a:highlight>
              </a:rPr>
              <a:t>determined</a:t>
            </a:r>
            <a:r>
              <a:rPr lang="en-US" sz="2600" b="0" i="0" dirty="0">
                <a:solidFill>
                  <a:srgbClr val="222222"/>
                </a:solidFill>
                <a:effectLst/>
                <a:highlight>
                  <a:srgbClr val="FFFF00"/>
                </a:highlight>
              </a:rPr>
              <a:t> by the industry. </a:t>
            </a:r>
          </a:p>
          <a:p>
            <a:pPr algn="just"/>
            <a:endParaRPr lang="en-US" sz="2600" b="0" i="0" dirty="0">
              <a:solidFill>
                <a:srgbClr val="222222"/>
              </a:solidFill>
              <a:effectLst/>
            </a:endParaRPr>
          </a:p>
          <a:p>
            <a:pPr algn="just"/>
            <a:r>
              <a:rPr lang="en-US" sz="2600" b="1" i="0" dirty="0">
                <a:solidFill>
                  <a:srgbClr val="222222"/>
                </a:solidFill>
                <a:effectLst/>
                <a:highlight>
                  <a:srgbClr val="00FF00"/>
                </a:highlight>
              </a:rPr>
              <a:t>English economists </a:t>
            </a:r>
            <a:r>
              <a:rPr lang="en-US" sz="2600" b="0" i="0" dirty="0">
                <a:solidFill>
                  <a:srgbClr val="222222"/>
                </a:solidFill>
                <a:effectLst/>
              </a:rPr>
              <a:t>believe that there is </a:t>
            </a:r>
            <a:r>
              <a:rPr lang="en-US" sz="2600" b="1" i="0" dirty="0">
                <a:solidFill>
                  <a:srgbClr val="222222"/>
                </a:solidFill>
                <a:effectLst/>
                <a:highlight>
                  <a:srgbClr val="00FF00"/>
                </a:highlight>
              </a:rPr>
              <a:t>Perfect Competition </a:t>
            </a:r>
            <a:r>
              <a:rPr lang="en-US" sz="2600" b="0" i="0" dirty="0">
                <a:solidFill>
                  <a:srgbClr val="222222"/>
                </a:solidFill>
                <a:effectLst/>
              </a:rPr>
              <a:t>while </a:t>
            </a:r>
            <a:r>
              <a:rPr lang="en-US" sz="2600" b="1" i="0" dirty="0">
                <a:solidFill>
                  <a:srgbClr val="222222"/>
                </a:solidFill>
                <a:effectLst/>
                <a:highlight>
                  <a:srgbClr val="00FFFF"/>
                </a:highlight>
              </a:rPr>
              <a:t>American economists </a:t>
            </a:r>
            <a:r>
              <a:rPr lang="en-US" sz="2600" b="0" i="0" dirty="0">
                <a:solidFill>
                  <a:srgbClr val="222222"/>
                </a:solidFill>
                <a:effectLst/>
              </a:rPr>
              <a:t>support the concept of </a:t>
            </a:r>
            <a:r>
              <a:rPr lang="en-US" sz="2600" b="1" i="0" dirty="0">
                <a:solidFill>
                  <a:srgbClr val="222222"/>
                </a:solidFill>
                <a:effectLst/>
                <a:highlight>
                  <a:srgbClr val="00FFFF"/>
                </a:highlight>
              </a:rPr>
              <a:t>Pure Competition</a:t>
            </a:r>
            <a:r>
              <a:rPr lang="en-US" sz="2600" b="0" i="0" dirty="0">
                <a:solidFill>
                  <a:srgbClr val="222222"/>
                </a:solidFill>
                <a:effectLst/>
              </a:rPr>
              <a:t>.</a:t>
            </a:r>
          </a:p>
          <a:p>
            <a:pPr algn="just"/>
            <a:endParaRPr lang="en-US" sz="2600" b="0" i="0" dirty="0">
              <a:solidFill>
                <a:srgbClr val="222222"/>
              </a:solidFill>
              <a:effectLst/>
            </a:endParaRPr>
          </a:p>
          <a:p>
            <a:pPr algn="just"/>
            <a:r>
              <a:rPr lang="en-US" sz="2600" i="0" dirty="0">
                <a:solidFill>
                  <a:srgbClr val="222222"/>
                </a:solidFill>
                <a:effectLst/>
              </a:rPr>
              <a:t>In</a:t>
            </a:r>
            <a:r>
              <a:rPr lang="en-US" sz="2600" b="1" i="0" dirty="0">
                <a:solidFill>
                  <a:srgbClr val="222222"/>
                </a:solidFill>
                <a:effectLst/>
              </a:rPr>
              <a:t> Pure or </a:t>
            </a:r>
            <a:r>
              <a:rPr lang="en-US" sz="2600" b="1" dirty="0">
                <a:solidFill>
                  <a:srgbClr val="222222"/>
                </a:solidFill>
              </a:rPr>
              <a:t>Perfect </a:t>
            </a:r>
            <a:r>
              <a:rPr lang="en-US" sz="2600" b="1" i="0" dirty="0">
                <a:solidFill>
                  <a:srgbClr val="222222"/>
                </a:solidFill>
                <a:effectLst/>
              </a:rPr>
              <a:t>Competition,</a:t>
            </a:r>
            <a:r>
              <a:rPr lang="en-US" sz="2600" b="0" i="0" dirty="0">
                <a:solidFill>
                  <a:srgbClr val="222222"/>
                </a:solidFill>
                <a:effectLst/>
              </a:rPr>
              <a:t> there is a lack of elements there are certain elements in existence.</a:t>
            </a:r>
          </a:p>
          <a:p>
            <a:pPr marL="0" indent="0">
              <a:buNone/>
            </a:pPr>
            <a:endParaRPr lang="fr-FR" b="1" dirty="0">
              <a:solidFill>
                <a:srgbClr val="FF0000"/>
              </a:solidFill>
            </a:endParaRPr>
          </a:p>
        </p:txBody>
      </p:sp>
      <p:pic>
        <p:nvPicPr>
          <p:cNvPr id="5" name="Image 4">
            <a:extLst>
              <a:ext uri="{FF2B5EF4-FFF2-40B4-BE49-F238E27FC236}">
                <a16:creationId xmlns:a16="http://schemas.microsoft.com/office/drawing/2014/main" id="{A5E02A1B-30AE-548C-9D63-BBC558FFE6E2}"/>
              </a:ext>
            </a:extLst>
          </p:cNvPr>
          <p:cNvPicPr>
            <a:picLocks noChangeAspect="1"/>
          </p:cNvPicPr>
          <p:nvPr/>
        </p:nvPicPr>
        <p:blipFill>
          <a:blip r:embed="rId2"/>
          <a:stretch>
            <a:fillRect/>
          </a:stretch>
        </p:blipFill>
        <p:spPr>
          <a:xfrm rot="5400000">
            <a:off x="7667624" y="2333629"/>
            <a:ext cx="6857999" cy="2190749"/>
          </a:xfrm>
          <a:prstGeom prst="rect">
            <a:avLst/>
          </a:prstGeom>
        </p:spPr>
      </p:pic>
    </p:spTree>
    <p:extLst>
      <p:ext uri="{BB962C8B-B14F-4D97-AF65-F5344CB8AC3E}">
        <p14:creationId xmlns:p14="http://schemas.microsoft.com/office/powerpoint/2010/main" val="33064289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84815D56-58A2-4DB2-9A57-5CE67066A04A}"/>
              </a:ext>
            </a:extLst>
          </p:cNvPr>
          <p:cNvSpPr>
            <a:spLocks noGrp="1"/>
          </p:cNvSpPr>
          <p:nvPr>
            <p:ph idx="1"/>
          </p:nvPr>
        </p:nvSpPr>
        <p:spPr>
          <a:xfrm>
            <a:off x="167054" y="1825625"/>
            <a:ext cx="9777046" cy="4496044"/>
          </a:xfrm>
        </p:spPr>
        <p:txBody>
          <a:bodyPr>
            <a:normAutofit/>
          </a:bodyPr>
          <a:lstStyle/>
          <a:p>
            <a:pPr marL="0" indent="0" algn="l">
              <a:buNone/>
            </a:pPr>
            <a:endParaRPr lang="en-US" b="0" i="0" dirty="0">
              <a:solidFill>
                <a:srgbClr val="222222"/>
              </a:solidFill>
              <a:effectLst/>
              <a:latin typeface="Roboto" panose="02000000000000000000" pitchFamily="2" charset="0"/>
            </a:endParaRPr>
          </a:p>
          <a:p>
            <a:r>
              <a:rPr lang="en-US" sz="2600" b="1" i="0" dirty="0">
                <a:solidFill>
                  <a:srgbClr val="FF0066"/>
                </a:solidFill>
                <a:effectLst/>
                <a:highlight>
                  <a:srgbClr val="FFFF00"/>
                </a:highlight>
              </a:rPr>
              <a:t>Perfect competition</a:t>
            </a:r>
            <a:r>
              <a:rPr lang="en-US" sz="2600" b="0" i="0" dirty="0">
                <a:solidFill>
                  <a:srgbClr val="FF0066"/>
                </a:solidFill>
                <a:effectLst/>
                <a:highlight>
                  <a:srgbClr val="FFFF00"/>
                </a:highlight>
              </a:rPr>
              <a:t> </a:t>
            </a:r>
            <a:r>
              <a:rPr lang="en-US" sz="2600" b="0" i="0" dirty="0">
                <a:solidFill>
                  <a:srgbClr val="222222"/>
                </a:solidFill>
                <a:effectLst/>
              </a:rPr>
              <a:t>prevails when the </a:t>
            </a:r>
            <a:r>
              <a:rPr lang="en-US" sz="2600" b="1" i="0" dirty="0">
                <a:solidFill>
                  <a:srgbClr val="222222"/>
                </a:solidFill>
                <a:effectLst/>
                <a:highlight>
                  <a:srgbClr val="FFFF00"/>
                </a:highlight>
              </a:rPr>
              <a:t>demand for the output of each product</a:t>
            </a:r>
            <a:r>
              <a:rPr lang="en-US" sz="2600" i="0" dirty="0">
                <a:solidFill>
                  <a:srgbClr val="222222"/>
                </a:solidFill>
                <a:effectLst/>
              </a:rPr>
              <a:t> is </a:t>
            </a:r>
            <a:r>
              <a:rPr lang="en-US" sz="2600" b="1" i="0" dirty="0">
                <a:solidFill>
                  <a:srgbClr val="222222"/>
                </a:solidFill>
                <a:effectLst/>
                <a:highlight>
                  <a:srgbClr val="FFFF00"/>
                </a:highlight>
              </a:rPr>
              <a:t>perfectly elastic. </a:t>
            </a:r>
            <a:r>
              <a:rPr lang="en-US" sz="2600" b="1" i="0" dirty="0">
                <a:solidFill>
                  <a:srgbClr val="222222"/>
                </a:solidFill>
                <a:effectLst/>
              </a:rPr>
              <a:t>This entails:</a:t>
            </a:r>
            <a:endParaRPr lang="en-US" sz="2600" b="0" i="0" dirty="0">
              <a:solidFill>
                <a:srgbClr val="222222"/>
              </a:solidFill>
              <a:effectLst/>
            </a:endParaRPr>
          </a:p>
          <a:p>
            <a:pPr marL="0" indent="0">
              <a:buNone/>
            </a:pPr>
            <a:endParaRPr lang="en-US" sz="2600" b="0" i="0" dirty="0">
              <a:solidFill>
                <a:srgbClr val="222222"/>
              </a:solidFill>
              <a:effectLst/>
            </a:endParaRPr>
          </a:p>
          <a:p>
            <a:pPr marL="0" indent="0" algn="l">
              <a:buNone/>
            </a:pPr>
            <a:r>
              <a:rPr lang="en-US" sz="2600" b="0" i="0" dirty="0">
                <a:solidFill>
                  <a:srgbClr val="222222"/>
                </a:solidFill>
                <a:effectLst/>
              </a:rPr>
              <a:t>	*first,  that number of sellers is large, so that the output of any other seller is a negligible smaller portion of the total output of the commodity.</a:t>
            </a:r>
          </a:p>
          <a:p>
            <a:pPr marL="0" indent="0" algn="l">
              <a:buNone/>
            </a:pPr>
            <a:r>
              <a:rPr lang="en-US" sz="2600" i="0" dirty="0">
                <a:solidFill>
                  <a:srgbClr val="222222"/>
                </a:solidFill>
                <a:effectLst/>
              </a:rPr>
              <a:t>	*and second</a:t>
            </a:r>
            <a:r>
              <a:rPr lang="en-US" sz="2600" b="0" i="0" dirty="0">
                <a:solidFill>
                  <a:srgbClr val="222222"/>
                </a:solidFill>
                <a:effectLst/>
              </a:rPr>
              <a:t>,  that buyers are all alike in respect of their choice between rival sellers so that the market is perfect.</a:t>
            </a:r>
          </a:p>
          <a:p>
            <a:pPr marL="0" indent="0">
              <a:buNone/>
            </a:pPr>
            <a:endParaRPr lang="fr-FR" dirty="0"/>
          </a:p>
        </p:txBody>
      </p:sp>
      <p:sp>
        <p:nvSpPr>
          <p:cNvPr id="7" name="Titre 1">
            <a:extLst>
              <a:ext uri="{FF2B5EF4-FFF2-40B4-BE49-F238E27FC236}">
                <a16:creationId xmlns:a16="http://schemas.microsoft.com/office/drawing/2014/main" id="{866E2A8B-ED7B-F1E4-ACCD-021D55AE8129}"/>
              </a:ext>
            </a:extLst>
          </p:cNvPr>
          <p:cNvSpPr>
            <a:spLocks noGrp="1"/>
          </p:cNvSpPr>
          <p:nvPr>
            <p:ph type="title"/>
          </p:nvPr>
        </p:nvSpPr>
        <p:spPr>
          <a:xfrm>
            <a:off x="2327564" y="365125"/>
            <a:ext cx="7019636" cy="1048039"/>
          </a:xfrm>
        </p:spPr>
        <p:txBody>
          <a:bodyPr>
            <a:noAutofit/>
          </a:bodyPr>
          <a:lstStyle/>
          <a:p>
            <a:pPr algn="ctr"/>
            <a:r>
              <a:rPr lang="en-US" sz="3600" b="1" i="0" dirty="0">
                <a:solidFill>
                  <a:srgbClr val="FF0066"/>
                </a:solidFill>
                <a:effectLst/>
                <a:latin typeface="+mn-lt"/>
              </a:rPr>
              <a:t>II- The Market structures based on the number of sellers</a:t>
            </a:r>
            <a:endParaRPr lang="fr-FR" sz="3600" dirty="0">
              <a:solidFill>
                <a:srgbClr val="FF0066"/>
              </a:solidFill>
              <a:latin typeface="+mn-lt"/>
            </a:endParaRPr>
          </a:p>
        </p:txBody>
      </p:sp>
    </p:spTree>
    <p:extLst>
      <p:ext uri="{BB962C8B-B14F-4D97-AF65-F5344CB8AC3E}">
        <p14:creationId xmlns:p14="http://schemas.microsoft.com/office/powerpoint/2010/main" val="5410143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EBDAA10B-6D7B-46AF-8494-76B6095D9F7D}"/>
              </a:ext>
            </a:extLst>
          </p:cNvPr>
          <p:cNvSpPr>
            <a:spLocks noGrp="1"/>
          </p:cNvSpPr>
          <p:nvPr>
            <p:ph idx="1"/>
          </p:nvPr>
        </p:nvSpPr>
        <p:spPr>
          <a:xfrm>
            <a:off x="166256" y="1825624"/>
            <a:ext cx="10193896" cy="4474591"/>
          </a:xfrm>
        </p:spPr>
        <p:txBody>
          <a:bodyPr>
            <a:normAutofit/>
          </a:bodyPr>
          <a:lstStyle/>
          <a:p>
            <a:pPr algn="just"/>
            <a:r>
              <a:rPr lang="en-US" sz="2600" b="1" dirty="0">
                <a:solidFill>
                  <a:srgbClr val="FF0000"/>
                </a:solidFill>
              </a:rPr>
              <a:t>Perfect Market </a:t>
            </a:r>
            <a:r>
              <a:rPr lang="en-US" sz="2600" dirty="0"/>
              <a:t>is a market situation which consists of a very large number of buyers and sellers offering a homogeneous product. </a:t>
            </a:r>
          </a:p>
          <a:p>
            <a:pPr algn="just"/>
            <a:r>
              <a:rPr lang="en-US" sz="2600" dirty="0"/>
              <a:t>Under such condition, no firm can affect the </a:t>
            </a:r>
            <a:r>
              <a:rPr lang="en-US" sz="2600" b="1" dirty="0">
                <a:solidFill>
                  <a:srgbClr val="FF0000"/>
                </a:solidFill>
                <a:highlight>
                  <a:srgbClr val="FFFF00"/>
                </a:highlight>
              </a:rPr>
              <a:t>market price</a:t>
            </a:r>
            <a:r>
              <a:rPr lang="en-US" sz="2600" dirty="0"/>
              <a:t>. </a:t>
            </a:r>
          </a:p>
          <a:p>
            <a:pPr algn="just"/>
            <a:r>
              <a:rPr lang="en-US" sz="2600" b="1" dirty="0">
                <a:solidFill>
                  <a:srgbClr val="FF0000"/>
                </a:solidFill>
              </a:rPr>
              <a:t>Price</a:t>
            </a:r>
            <a:r>
              <a:rPr lang="en-US" sz="2600" dirty="0"/>
              <a:t> is determined through the Market Demand and Supply of the particular product, since </a:t>
            </a:r>
            <a:r>
              <a:rPr lang="en-US" sz="2600" b="1" dirty="0">
                <a:highlight>
                  <a:srgbClr val="FFFF00"/>
                </a:highlight>
              </a:rPr>
              <a:t>no single buyer or seller has any control over the price.</a:t>
            </a:r>
          </a:p>
          <a:p>
            <a:pPr marL="0" indent="0" algn="just">
              <a:buNone/>
            </a:pPr>
            <a:endParaRPr lang="en-US" sz="2600" dirty="0"/>
          </a:p>
          <a:p>
            <a:pPr algn="just"/>
            <a:r>
              <a:rPr lang="en-US" sz="2600" b="1" dirty="0">
                <a:solidFill>
                  <a:srgbClr val="FF0000"/>
                </a:solidFill>
              </a:rPr>
              <a:t>Perfect Competition </a:t>
            </a:r>
            <a:r>
              <a:rPr lang="en-US" sz="2600" dirty="0"/>
              <a:t>is built on two critical assumptions: </a:t>
            </a:r>
          </a:p>
          <a:p>
            <a:pPr lvl="1" algn="just"/>
            <a:r>
              <a:rPr lang="en-US" sz="2600" dirty="0"/>
              <a:t>The behavior of an individual firm</a:t>
            </a:r>
          </a:p>
          <a:p>
            <a:pPr lvl="1" algn="just"/>
            <a:r>
              <a:rPr lang="en-US" sz="2600" dirty="0"/>
              <a:t>The nature of the industry in which it operates</a:t>
            </a:r>
            <a:endParaRPr lang="fr-FR" sz="2600" dirty="0"/>
          </a:p>
        </p:txBody>
      </p:sp>
      <p:sp>
        <p:nvSpPr>
          <p:cNvPr id="6" name="Titre 1">
            <a:extLst>
              <a:ext uri="{FF2B5EF4-FFF2-40B4-BE49-F238E27FC236}">
                <a16:creationId xmlns:a16="http://schemas.microsoft.com/office/drawing/2014/main" id="{CF9CD88B-AC55-AF58-9073-35A9D07716FB}"/>
              </a:ext>
            </a:extLst>
          </p:cNvPr>
          <p:cNvSpPr>
            <a:spLocks noGrp="1"/>
          </p:cNvSpPr>
          <p:nvPr>
            <p:ph type="title"/>
          </p:nvPr>
        </p:nvSpPr>
        <p:spPr>
          <a:xfrm>
            <a:off x="2327564" y="365125"/>
            <a:ext cx="7019636" cy="1048039"/>
          </a:xfrm>
        </p:spPr>
        <p:txBody>
          <a:bodyPr>
            <a:noAutofit/>
          </a:bodyPr>
          <a:lstStyle/>
          <a:p>
            <a:pPr algn="ctr"/>
            <a:r>
              <a:rPr lang="en-US" sz="3600" b="1" i="0" dirty="0">
                <a:solidFill>
                  <a:srgbClr val="FF0066"/>
                </a:solidFill>
                <a:effectLst/>
                <a:latin typeface="+mn-lt"/>
              </a:rPr>
              <a:t>II- The Market structures based on the number of sellers</a:t>
            </a:r>
            <a:endParaRPr lang="fr-FR" sz="3600" dirty="0">
              <a:solidFill>
                <a:srgbClr val="FF0066"/>
              </a:solidFill>
              <a:latin typeface="+mn-lt"/>
            </a:endParaRPr>
          </a:p>
        </p:txBody>
      </p:sp>
    </p:spTree>
    <p:extLst>
      <p:ext uri="{BB962C8B-B14F-4D97-AF65-F5344CB8AC3E}">
        <p14:creationId xmlns:p14="http://schemas.microsoft.com/office/powerpoint/2010/main" val="3146770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08E2CBC2-00F1-410C-B86E-4DE202944FD5}"/>
              </a:ext>
            </a:extLst>
          </p:cNvPr>
          <p:cNvSpPr>
            <a:spLocks noGrp="1"/>
          </p:cNvSpPr>
          <p:nvPr>
            <p:ph idx="1"/>
          </p:nvPr>
        </p:nvSpPr>
        <p:spPr>
          <a:xfrm>
            <a:off x="184638" y="1609344"/>
            <a:ext cx="10239522" cy="4636008"/>
          </a:xfrm>
        </p:spPr>
        <p:txBody>
          <a:bodyPr>
            <a:normAutofit/>
          </a:bodyPr>
          <a:lstStyle/>
          <a:p>
            <a:pPr algn="just"/>
            <a:r>
              <a:rPr lang="en-US" sz="2600" b="1" dirty="0">
                <a:solidFill>
                  <a:srgbClr val="FF0000"/>
                </a:solidFill>
              </a:rPr>
              <a:t>Perfect Competition </a:t>
            </a:r>
            <a:r>
              <a:rPr lang="en-US" sz="2600" dirty="0"/>
              <a:t>cannot be found in the real world. </a:t>
            </a:r>
          </a:p>
          <a:p>
            <a:pPr algn="just"/>
            <a:r>
              <a:rPr lang="en-US" sz="2600" dirty="0"/>
              <a:t>For such to exist, the following conditions must be observed and required: </a:t>
            </a:r>
          </a:p>
          <a:p>
            <a:pPr marL="0" indent="0" algn="just">
              <a:buNone/>
            </a:pPr>
            <a:endParaRPr lang="en-US" sz="2600" dirty="0"/>
          </a:p>
          <a:p>
            <a:pPr marL="0" indent="0" algn="just">
              <a:buNone/>
            </a:pPr>
            <a:endParaRPr lang="fr-FR" sz="2600" b="1" dirty="0"/>
          </a:p>
        </p:txBody>
      </p:sp>
      <p:sp>
        <p:nvSpPr>
          <p:cNvPr id="6" name="Titre 1">
            <a:extLst>
              <a:ext uri="{FF2B5EF4-FFF2-40B4-BE49-F238E27FC236}">
                <a16:creationId xmlns:a16="http://schemas.microsoft.com/office/drawing/2014/main" id="{BD0CBC05-7AB3-5612-C075-BFE940AC2F23}"/>
              </a:ext>
            </a:extLst>
          </p:cNvPr>
          <p:cNvSpPr>
            <a:spLocks noGrp="1"/>
          </p:cNvSpPr>
          <p:nvPr>
            <p:ph type="title"/>
          </p:nvPr>
        </p:nvSpPr>
        <p:spPr>
          <a:xfrm>
            <a:off x="2327564" y="365125"/>
            <a:ext cx="7019636" cy="1048039"/>
          </a:xfrm>
        </p:spPr>
        <p:txBody>
          <a:bodyPr>
            <a:noAutofit/>
          </a:bodyPr>
          <a:lstStyle/>
          <a:p>
            <a:pPr algn="ctr"/>
            <a:r>
              <a:rPr lang="en-US" sz="3600" b="1" i="0" dirty="0">
                <a:solidFill>
                  <a:srgbClr val="FF0066"/>
                </a:solidFill>
                <a:effectLst/>
                <a:latin typeface="+mn-lt"/>
              </a:rPr>
              <a:t>II- The Market structures based on the number of sellers</a:t>
            </a:r>
            <a:endParaRPr lang="fr-FR" sz="3600" dirty="0">
              <a:solidFill>
                <a:srgbClr val="FF0066"/>
              </a:solidFill>
              <a:latin typeface="+mn-lt"/>
            </a:endParaRPr>
          </a:p>
        </p:txBody>
      </p:sp>
      <p:pic>
        <p:nvPicPr>
          <p:cNvPr id="5" name="Image 4">
            <a:extLst>
              <a:ext uri="{FF2B5EF4-FFF2-40B4-BE49-F238E27FC236}">
                <a16:creationId xmlns:a16="http://schemas.microsoft.com/office/drawing/2014/main" id="{10992DFA-A4F4-39D0-FD2B-AE0E55722EB4}"/>
              </a:ext>
            </a:extLst>
          </p:cNvPr>
          <p:cNvPicPr>
            <a:picLocks noChangeAspect="1"/>
          </p:cNvPicPr>
          <p:nvPr/>
        </p:nvPicPr>
        <p:blipFill>
          <a:blip r:embed="rId2"/>
          <a:stretch>
            <a:fillRect/>
          </a:stretch>
        </p:blipFill>
        <p:spPr>
          <a:xfrm>
            <a:off x="184638" y="2959481"/>
            <a:ext cx="6746514" cy="3533394"/>
          </a:xfrm>
          <a:prstGeom prst="rect">
            <a:avLst/>
          </a:prstGeom>
        </p:spPr>
      </p:pic>
      <p:pic>
        <p:nvPicPr>
          <p:cNvPr id="12" name="Image 11">
            <a:extLst>
              <a:ext uri="{FF2B5EF4-FFF2-40B4-BE49-F238E27FC236}">
                <a16:creationId xmlns:a16="http://schemas.microsoft.com/office/drawing/2014/main" id="{519E9851-7900-265D-269C-7FEFCB84AEA6}"/>
              </a:ext>
            </a:extLst>
          </p:cNvPr>
          <p:cNvPicPr>
            <a:picLocks noChangeAspect="1"/>
          </p:cNvPicPr>
          <p:nvPr/>
        </p:nvPicPr>
        <p:blipFill>
          <a:blip r:embed="rId3"/>
          <a:stretch>
            <a:fillRect/>
          </a:stretch>
        </p:blipFill>
        <p:spPr>
          <a:xfrm>
            <a:off x="6931152" y="3355848"/>
            <a:ext cx="5239512" cy="2734056"/>
          </a:xfrm>
          <a:prstGeom prst="rect">
            <a:avLst/>
          </a:prstGeom>
        </p:spPr>
      </p:pic>
    </p:spTree>
    <p:extLst>
      <p:ext uri="{BB962C8B-B14F-4D97-AF65-F5344CB8AC3E}">
        <p14:creationId xmlns:p14="http://schemas.microsoft.com/office/powerpoint/2010/main" val="1050600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52ACA3F4-1489-411D-B8B7-506E495900FF}"/>
              </a:ext>
            </a:extLst>
          </p:cNvPr>
          <p:cNvSpPr>
            <a:spLocks noGrp="1"/>
          </p:cNvSpPr>
          <p:nvPr>
            <p:ph idx="1"/>
          </p:nvPr>
        </p:nvSpPr>
        <p:spPr>
          <a:xfrm>
            <a:off x="131886" y="1572768"/>
            <a:ext cx="9908930" cy="4690872"/>
          </a:xfrm>
        </p:spPr>
        <p:txBody>
          <a:bodyPr>
            <a:normAutofit/>
          </a:bodyPr>
          <a:lstStyle/>
          <a:p>
            <a:pPr marL="0" indent="0">
              <a:buNone/>
            </a:pPr>
            <a:r>
              <a:rPr lang="en-US" sz="2600" b="1" dirty="0">
                <a:solidFill>
                  <a:srgbClr val="FF0000"/>
                </a:solidFill>
              </a:rPr>
              <a:t>II-1-1- Characteristics of Perfect Competition</a:t>
            </a:r>
          </a:p>
          <a:p>
            <a:pPr marL="0" indent="0">
              <a:buNone/>
            </a:pPr>
            <a:endParaRPr lang="en-US" sz="2600" b="1" dirty="0">
              <a:solidFill>
                <a:srgbClr val="FF0000"/>
              </a:solidFill>
            </a:endParaRPr>
          </a:p>
          <a:p>
            <a:r>
              <a:rPr lang="en-US" sz="2600" dirty="0"/>
              <a:t>There are very many small firms </a:t>
            </a:r>
          </a:p>
          <a:p>
            <a:r>
              <a:rPr lang="en-US" sz="2600" dirty="0"/>
              <a:t>All producers of a good sell the same product</a:t>
            </a:r>
          </a:p>
          <a:p>
            <a:r>
              <a:rPr lang="en-US" sz="2600" dirty="0"/>
              <a:t>There are no barriers to enter the market </a:t>
            </a:r>
          </a:p>
          <a:p>
            <a:r>
              <a:rPr lang="en-US" sz="2600" dirty="0"/>
              <a:t>All consumers and producers have </a:t>
            </a:r>
            <a:r>
              <a:rPr lang="en-US" sz="2600" b="1" dirty="0"/>
              <a:t>‘Perfect Information’ </a:t>
            </a:r>
          </a:p>
          <a:p>
            <a:r>
              <a:rPr lang="en-US" sz="2600" dirty="0"/>
              <a:t>Firms sell all they produce, but they cannot set a price</a:t>
            </a:r>
          </a:p>
          <a:p>
            <a:r>
              <a:rPr lang="fr-FR" sz="2600" dirty="0"/>
              <a:t>No Transport </a:t>
            </a:r>
            <a:r>
              <a:rPr lang="fr-FR" sz="2600" dirty="0" err="1"/>
              <a:t>Cost</a:t>
            </a:r>
            <a:r>
              <a:rPr lang="fr-FR" sz="2600" dirty="0"/>
              <a:t> </a:t>
            </a:r>
          </a:p>
          <a:p>
            <a:r>
              <a:rPr lang="fr-FR" sz="2600" dirty="0"/>
              <a:t>Absence of </a:t>
            </a:r>
            <a:r>
              <a:rPr lang="fr-FR" sz="2600" dirty="0" err="1"/>
              <a:t>Artificial</a:t>
            </a:r>
            <a:r>
              <a:rPr lang="fr-FR" sz="2600" dirty="0"/>
              <a:t> Restrictions</a:t>
            </a:r>
          </a:p>
        </p:txBody>
      </p:sp>
      <p:sp>
        <p:nvSpPr>
          <p:cNvPr id="7" name="Titre 1">
            <a:extLst>
              <a:ext uri="{FF2B5EF4-FFF2-40B4-BE49-F238E27FC236}">
                <a16:creationId xmlns:a16="http://schemas.microsoft.com/office/drawing/2014/main" id="{1196F5A7-EFC1-9793-9FED-753FE7C828D1}"/>
              </a:ext>
            </a:extLst>
          </p:cNvPr>
          <p:cNvSpPr>
            <a:spLocks noGrp="1"/>
          </p:cNvSpPr>
          <p:nvPr>
            <p:ph type="title"/>
          </p:nvPr>
        </p:nvSpPr>
        <p:spPr>
          <a:xfrm>
            <a:off x="2327564" y="365125"/>
            <a:ext cx="7154764" cy="1048039"/>
          </a:xfrm>
        </p:spPr>
        <p:txBody>
          <a:bodyPr>
            <a:noAutofit/>
          </a:bodyPr>
          <a:lstStyle/>
          <a:p>
            <a:pPr algn="ctr"/>
            <a:r>
              <a:rPr lang="en-US" sz="3600" b="1" i="0" dirty="0">
                <a:solidFill>
                  <a:srgbClr val="FF0066"/>
                </a:solidFill>
                <a:effectLst/>
                <a:latin typeface="+mn-lt"/>
              </a:rPr>
              <a:t>II- The Market structures based on the number of sellers</a:t>
            </a:r>
            <a:endParaRPr lang="fr-FR" sz="3600" dirty="0">
              <a:solidFill>
                <a:srgbClr val="FF0066"/>
              </a:solidFill>
              <a:latin typeface="+mn-lt"/>
            </a:endParaRPr>
          </a:p>
        </p:txBody>
      </p:sp>
    </p:spTree>
    <p:extLst>
      <p:ext uri="{BB962C8B-B14F-4D97-AF65-F5344CB8AC3E}">
        <p14:creationId xmlns:p14="http://schemas.microsoft.com/office/powerpoint/2010/main" val="38940811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C9BE3839-8ED1-4913-BDCA-8DB9386F7C1C}"/>
              </a:ext>
            </a:extLst>
          </p:cNvPr>
          <p:cNvSpPr>
            <a:spLocks noGrp="1"/>
          </p:cNvSpPr>
          <p:nvPr>
            <p:ph idx="1"/>
          </p:nvPr>
        </p:nvSpPr>
        <p:spPr>
          <a:xfrm>
            <a:off x="193431" y="1825624"/>
            <a:ext cx="9750669" cy="4428871"/>
          </a:xfrm>
        </p:spPr>
        <p:txBody>
          <a:bodyPr/>
          <a:lstStyle/>
          <a:p>
            <a:pPr marL="0" indent="0">
              <a:buNone/>
            </a:pPr>
            <a:r>
              <a:rPr lang="en-US" b="1" dirty="0">
                <a:solidFill>
                  <a:srgbClr val="FF0000"/>
                </a:solidFill>
              </a:rPr>
              <a:t>II-1-2-Short run analysis of Perfect Competition</a:t>
            </a:r>
          </a:p>
          <a:p>
            <a:pPr algn="just"/>
            <a:r>
              <a:rPr lang="en-US" dirty="0"/>
              <a:t>The </a:t>
            </a:r>
            <a:r>
              <a:rPr lang="en-US" b="1" dirty="0">
                <a:highlight>
                  <a:srgbClr val="FFFF00"/>
                </a:highlight>
              </a:rPr>
              <a:t>firm’s objective </a:t>
            </a:r>
            <a:r>
              <a:rPr lang="en-US" dirty="0"/>
              <a:t>is to produce the level of output that will </a:t>
            </a:r>
            <a:r>
              <a:rPr lang="en-US" b="1" dirty="0"/>
              <a:t>maximize profit </a:t>
            </a:r>
          </a:p>
          <a:p>
            <a:pPr algn="just"/>
            <a:endParaRPr lang="en-US" dirty="0"/>
          </a:p>
          <a:p>
            <a:pPr algn="just"/>
            <a:r>
              <a:rPr lang="en-US" dirty="0"/>
              <a:t>Some inputs are variable and therefore fixed costs arise regardless whether the firm is operating or not</a:t>
            </a:r>
          </a:p>
          <a:p>
            <a:pPr algn="just"/>
            <a:endParaRPr lang="en-US" dirty="0"/>
          </a:p>
          <a:p>
            <a:pPr algn="just"/>
            <a:r>
              <a:rPr lang="en-US" dirty="0"/>
              <a:t> Since </a:t>
            </a:r>
            <a:r>
              <a:rPr lang="en-US" b="1" dirty="0">
                <a:highlight>
                  <a:srgbClr val="FFFF00"/>
                </a:highlight>
              </a:rPr>
              <a:t>the firm </a:t>
            </a:r>
            <a:r>
              <a:rPr lang="en-US" dirty="0"/>
              <a:t>is a </a:t>
            </a:r>
            <a:r>
              <a:rPr lang="en-US" b="1" dirty="0">
                <a:solidFill>
                  <a:srgbClr val="FF0000"/>
                </a:solidFill>
                <a:highlight>
                  <a:srgbClr val="FFFF00"/>
                </a:highlight>
              </a:rPr>
              <a:t>price taker</a:t>
            </a:r>
            <a:r>
              <a:rPr lang="en-US" dirty="0"/>
              <a:t>, it has no control on the price of a product</a:t>
            </a:r>
            <a:endParaRPr lang="fr-FR" dirty="0"/>
          </a:p>
        </p:txBody>
      </p:sp>
      <p:sp>
        <p:nvSpPr>
          <p:cNvPr id="6" name="Titre 1">
            <a:extLst>
              <a:ext uri="{FF2B5EF4-FFF2-40B4-BE49-F238E27FC236}">
                <a16:creationId xmlns:a16="http://schemas.microsoft.com/office/drawing/2014/main" id="{2F7EAD59-8F51-FA46-50AA-9580417547DC}"/>
              </a:ext>
            </a:extLst>
          </p:cNvPr>
          <p:cNvSpPr>
            <a:spLocks noGrp="1"/>
          </p:cNvSpPr>
          <p:nvPr>
            <p:ph type="title"/>
          </p:nvPr>
        </p:nvSpPr>
        <p:spPr>
          <a:xfrm>
            <a:off x="2327564" y="365125"/>
            <a:ext cx="7019636" cy="1048039"/>
          </a:xfrm>
        </p:spPr>
        <p:txBody>
          <a:bodyPr>
            <a:noAutofit/>
          </a:bodyPr>
          <a:lstStyle/>
          <a:p>
            <a:pPr algn="ctr"/>
            <a:r>
              <a:rPr lang="en-US" sz="3600" b="1" i="0" dirty="0">
                <a:solidFill>
                  <a:srgbClr val="FF0066"/>
                </a:solidFill>
                <a:effectLst/>
                <a:latin typeface="+mn-lt"/>
              </a:rPr>
              <a:t>II- The Market structures based on the number of sellers</a:t>
            </a:r>
            <a:endParaRPr lang="fr-FR" sz="3600" dirty="0">
              <a:solidFill>
                <a:srgbClr val="FF0066"/>
              </a:solidFill>
              <a:latin typeface="+mn-lt"/>
            </a:endParaRPr>
          </a:p>
        </p:txBody>
      </p:sp>
    </p:spTree>
    <p:extLst>
      <p:ext uri="{BB962C8B-B14F-4D97-AF65-F5344CB8AC3E}">
        <p14:creationId xmlns:p14="http://schemas.microsoft.com/office/powerpoint/2010/main" val="19840521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9E2BC784-3683-40E8-A371-5DFC45BCAAEF}"/>
              </a:ext>
            </a:extLst>
          </p:cNvPr>
          <p:cNvSpPr>
            <a:spLocks noGrp="1"/>
          </p:cNvSpPr>
          <p:nvPr>
            <p:ph idx="1"/>
          </p:nvPr>
        </p:nvSpPr>
        <p:spPr>
          <a:xfrm>
            <a:off x="114300" y="1473930"/>
            <a:ext cx="9541420" cy="5384069"/>
          </a:xfrm>
        </p:spPr>
        <p:txBody>
          <a:bodyPr>
            <a:normAutofit fontScale="40000" lnSpcReduction="20000"/>
          </a:bodyPr>
          <a:lstStyle/>
          <a:p>
            <a:pPr marL="0" indent="0">
              <a:buNone/>
            </a:pPr>
            <a:endParaRPr lang="en-US" b="1" dirty="0">
              <a:solidFill>
                <a:srgbClr val="FF0000"/>
              </a:solidFill>
            </a:endParaRPr>
          </a:p>
          <a:p>
            <a:pPr marL="0" indent="0">
              <a:buNone/>
            </a:pPr>
            <a:r>
              <a:rPr lang="en-US" sz="6500" b="1" dirty="0">
                <a:solidFill>
                  <a:srgbClr val="FF0000"/>
                </a:solidFill>
              </a:rPr>
              <a:t>II-1-3- Short run equilibrium under perfect competition</a:t>
            </a:r>
          </a:p>
          <a:p>
            <a:pPr marL="0" indent="0">
              <a:lnSpc>
                <a:spcPct val="107000"/>
              </a:lnSpc>
              <a:spcAft>
                <a:spcPts val="800"/>
              </a:spcAft>
              <a:buNone/>
            </a:pPr>
            <a:r>
              <a:rPr lang="en-US" sz="6500" b="1" dirty="0">
                <a:solidFill>
                  <a:srgbClr val="000000"/>
                </a:solidFill>
                <a:effectLst/>
                <a:ea typeface="Times New Roman" panose="02020603050405020304" pitchFamily="18" charset="0"/>
                <a:cs typeface="Arial" panose="020B0604020202020204" pitchFamily="34" charset="0"/>
              </a:rPr>
              <a:t>Efficiency of short run equilibrium</a:t>
            </a:r>
            <a:endParaRPr lang="fr-FR" sz="6500" dirty="0">
              <a:effectLst/>
              <a:ea typeface="Calibri" panose="020F0502020204030204" pitchFamily="34" charset="0"/>
              <a:cs typeface="Arial" panose="020B0604020202020204" pitchFamily="34" charset="0"/>
            </a:endParaRPr>
          </a:p>
          <a:p>
            <a:pPr>
              <a:lnSpc>
                <a:spcPct val="107000"/>
              </a:lnSpc>
              <a:spcAft>
                <a:spcPts val="500"/>
              </a:spcAft>
            </a:pPr>
            <a:r>
              <a:rPr lang="en-US" sz="6500" dirty="0">
                <a:solidFill>
                  <a:srgbClr val="000000"/>
                </a:solidFill>
                <a:effectLst/>
                <a:ea typeface="Times New Roman" panose="02020603050405020304" pitchFamily="18" charset="0"/>
                <a:cs typeface="Arial" panose="020B0604020202020204" pitchFamily="34" charset="0"/>
              </a:rPr>
              <a:t>In an exchange economy, a </a:t>
            </a:r>
            <a:r>
              <a:rPr lang="en-US" sz="6500" b="1" dirty="0">
                <a:solidFill>
                  <a:srgbClr val="0070C0"/>
                </a:solidFill>
                <a:effectLst/>
                <a:ea typeface="Times New Roman" panose="02020603050405020304" pitchFamily="18" charset="0"/>
                <a:cs typeface="Arial" panose="020B0604020202020204" pitchFamily="34" charset="0"/>
              </a:rPr>
              <a:t>competitive equilibrium</a:t>
            </a:r>
            <a:r>
              <a:rPr lang="en-US" sz="6500" dirty="0">
                <a:solidFill>
                  <a:srgbClr val="000000"/>
                </a:solidFill>
                <a:effectLst/>
                <a:ea typeface="Times New Roman" panose="02020603050405020304" pitchFamily="18" charset="0"/>
                <a:cs typeface="Arial" panose="020B0604020202020204" pitchFamily="34" charset="0"/>
              </a:rPr>
              <a:t> is </a:t>
            </a:r>
            <a:r>
              <a:rPr lang="en-US" sz="6500" b="1" dirty="0">
                <a:solidFill>
                  <a:srgbClr val="0070C0"/>
                </a:solidFill>
                <a:effectLst/>
                <a:ea typeface="Times New Roman" panose="02020603050405020304" pitchFamily="18" charset="0"/>
                <a:cs typeface="Arial" panose="020B0604020202020204" pitchFamily="34" charset="0"/>
              </a:rPr>
              <a:t>Pareto efficient</a:t>
            </a:r>
            <a:r>
              <a:rPr lang="en-US" sz="6500" dirty="0">
                <a:solidFill>
                  <a:srgbClr val="000000"/>
                </a:solidFill>
                <a:effectLst/>
                <a:ea typeface="Times New Roman" panose="02020603050405020304" pitchFamily="18" charset="0"/>
                <a:cs typeface="Arial" panose="020B0604020202020204" pitchFamily="34" charset="0"/>
              </a:rPr>
              <a:t>.</a:t>
            </a:r>
            <a:endParaRPr lang="fr-FR" sz="6500" dirty="0">
              <a:effectLst/>
              <a:ea typeface="Calibri" panose="020F0502020204030204" pitchFamily="34" charset="0"/>
              <a:cs typeface="Arial" panose="020B0604020202020204" pitchFamily="34" charset="0"/>
            </a:endParaRPr>
          </a:p>
          <a:p>
            <a:pPr algn="just"/>
            <a:r>
              <a:rPr lang="en-US" sz="6500" dirty="0">
                <a:solidFill>
                  <a:srgbClr val="000000"/>
                </a:solidFill>
                <a:effectLst/>
                <a:ea typeface="Times New Roman" panose="02020603050405020304" pitchFamily="18" charset="0"/>
              </a:rPr>
              <a:t>In a competitive equilibrium </a:t>
            </a:r>
            <a:r>
              <a:rPr lang="en-US" sz="6500" b="1" dirty="0">
                <a:solidFill>
                  <a:srgbClr val="FF0000"/>
                </a:solidFill>
                <a:effectLst/>
                <a:highlight>
                  <a:srgbClr val="FFFF00"/>
                </a:highlight>
                <a:ea typeface="Times New Roman" panose="02020603050405020304" pitchFamily="18" charset="0"/>
              </a:rPr>
              <a:t>p=C </a:t>
            </a:r>
            <a:r>
              <a:rPr lang="en-US" sz="6500" b="1" dirty="0" err="1">
                <a:solidFill>
                  <a:srgbClr val="FF0000"/>
                </a:solidFill>
                <a:effectLst/>
                <a:highlight>
                  <a:srgbClr val="FFFF00"/>
                </a:highlight>
                <a:ea typeface="Times New Roman" panose="02020603050405020304" pitchFamily="18" charset="0"/>
              </a:rPr>
              <a:t>marg</a:t>
            </a:r>
            <a:r>
              <a:rPr lang="en-US" sz="6500" b="1" dirty="0">
                <a:solidFill>
                  <a:srgbClr val="FF0000"/>
                </a:solidFill>
                <a:effectLst/>
                <a:highlight>
                  <a:srgbClr val="FFFF00"/>
                </a:highlight>
                <a:ea typeface="Times New Roman" panose="02020603050405020304" pitchFamily="18" charset="0"/>
              </a:rPr>
              <a:t> </a:t>
            </a:r>
            <a:r>
              <a:rPr lang="en-US" sz="6500" dirty="0">
                <a:solidFill>
                  <a:srgbClr val="000000"/>
                </a:solidFill>
                <a:effectLst/>
                <a:ea typeface="Times New Roman" panose="02020603050405020304" pitchFamily="18" charset="0"/>
              </a:rPr>
              <a:t>in </a:t>
            </a:r>
            <a:r>
              <a:rPr lang="en-US" sz="6500" b="1" dirty="0">
                <a:solidFill>
                  <a:srgbClr val="000000"/>
                </a:solidFill>
                <a:effectLst/>
                <a:ea typeface="Times New Roman" panose="02020603050405020304" pitchFamily="18" charset="0"/>
              </a:rPr>
              <a:t>short run </a:t>
            </a:r>
            <a:r>
              <a:rPr lang="en-US" sz="6500" dirty="0">
                <a:solidFill>
                  <a:srgbClr val="000000"/>
                </a:solidFill>
                <a:effectLst/>
                <a:ea typeface="Times New Roman" panose="02020603050405020304" pitchFamily="18" charset="0"/>
              </a:rPr>
              <a:t>so no firm can</a:t>
            </a:r>
          </a:p>
          <a:p>
            <a:pPr marL="0" indent="0" algn="just">
              <a:buNone/>
            </a:pPr>
            <a:r>
              <a:rPr lang="en-US" sz="6500" dirty="0">
                <a:solidFill>
                  <a:srgbClr val="000000"/>
                </a:solidFill>
                <a:effectLst/>
                <a:ea typeface="Times New Roman" panose="02020603050405020304" pitchFamily="18" charset="0"/>
              </a:rPr>
              <a:t> sell  an extra unit at a price that covers its short run marginal  cost.</a:t>
            </a:r>
          </a:p>
          <a:p>
            <a:pPr algn="just"/>
            <a:r>
              <a:rPr lang="en-US" sz="6500" dirty="0">
                <a:solidFill>
                  <a:srgbClr val="000000"/>
                </a:solidFill>
                <a:effectLst/>
                <a:ea typeface="Times New Roman" panose="02020603050405020304" pitchFamily="18" charset="0"/>
              </a:rPr>
              <a:t> </a:t>
            </a:r>
            <a:r>
              <a:rPr lang="en-US" sz="6500" b="1" dirty="0">
                <a:solidFill>
                  <a:srgbClr val="FF0000"/>
                </a:solidFill>
                <a:effectLst/>
                <a:highlight>
                  <a:srgbClr val="FFFF00"/>
                </a:highlight>
                <a:ea typeface="Times New Roman" panose="02020603050405020304" pitchFamily="18" charset="0"/>
              </a:rPr>
              <a:t>Short run marginal cost </a:t>
            </a:r>
            <a:r>
              <a:rPr lang="en-US" sz="6500" dirty="0">
                <a:solidFill>
                  <a:srgbClr val="000000"/>
                </a:solidFill>
                <a:effectLst/>
                <a:ea typeface="Times New Roman" panose="02020603050405020304" pitchFamily="18" charset="0"/>
              </a:rPr>
              <a:t>is the market value  of the variable </a:t>
            </a:r>
          </a:p>
          <a:p>
            <a:pPr marL="0" indent="0" algn="just">
              <a:buNone/>
            </a:pPr>
            <a:r>
              <a:rPr lang="en-US" sz="6500" dirty="0">
                <a:solidFill>
                  <a:srgbClr val="000000"/>
                </a:solidFill>
                <a:effectLst/>
                <a:ea typeface="Times New Roman" panose="02020603050405020304" pitchFamily="18" charset="0"/>
              </a:rPr>
              <a:t>inputs needed to produce the  extra unit of output, so in an </a:t>
            </a:r>
          </a:p>
          <a:p>
            <a:pPr marL="0" indent="0" algn="just">
              <a:buNone/>
            </a:pPr>
            <a:r>
              <a:rPr lang="en-US" sz="6500" dirty="0">
                <a:solidFill>
                  <a:srgbClr val="000000"/>
                </a:solidFill>
                <a:effectLst/>
                <a:ea typeface="Times New Roman" panose="02020603050405020304" pitchFamily="18" charset="0"/>
              </a:rPr>
              <a:t>equilibrium it is  not possible to sell  another unit at a price that</a:t>
            </a:r>
          </a:p>
          <a:p>
            <a:pPr marL="0" indent="0" algn="just">
              <a:buNone/>
            </a:pPr>
            <a:r>
              <a:rPr lang="en-US" sz="6500" dirty="0">
                <a:solidFill>
                  <a:srgbClr val="000000"/>
                </a:solidFill>
                <a:effectLst/>
                <a:ea typeface="Times New Roman" panose="02020603050405020304" pitchFamily="18" charset="0"/>
              </a:rPr>
              <a:t> covers the market value of the inputs needed to produce </a:t>
            </a:r>
          </a:p>
          <a:p>
            <a:pPr marL="0" indent="0" algn="just">
              <a:buNone/>
            </a:pPr>
            <a:r>
              <a:rPr lang="en-US" sz="6500" dirty="0">
                <a:solidFill>
                  <a:srgbClr val="000000"/>
                </a:solidFill>
                <a:effectLst/>
                <a:ea typeface="Times New Roman" panose="02020603050405020304" pitchFamily="18" charset="0"/>
              </a:rPr>
              <a:t>that unit.</a:t>
            </a:r>
          </a:p>
          <a:p>
            <a:pPr marL="0" indent="0">
              <a:buNone/>
            </a:pPr>
            <a:endParaRPr lang="fr-FR" dirty="0"/>
          </a:p>
        </p:txBody>
      </p:sp>
      <p:pic>
        <p:nvPicPr>
          <p:cNvPr id="2050" name="Picture 2" descr="Perfect Competition and Monopoly Perfect Competition and Monopoly">
            <a:extLst>
              <a:ext uri="{FF2B5EF4-FFF2-40B4-BE49-F238E27FC236}">
                <a16:creationId xmlns:a16="http://schemas.microsoft.com/office/drawing/2014/main" id="{6C40ED5C-EBE2-4776-BABB-094DB6AABF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55720" y="1268931"/>
            <a:ext cx="5573806" cy="4954587"/>
          </a:xfrm>
          <a:prstGeom prst="rect">
            <a:avLst/>
          </a:prstGeom>
          <a:noFill/>
          <a:extLst>
            <a:ext uri="{909E8E84-426E-40DD-AFC4-6F175D3DCCD1}">
              <a14:hiddenFill xmlns:a14="http://schemas.microsoft.com/office/drawing/2010/main">
                <a:solidFill>
                  <a:srgbClr val="FFFFFF"/>
                </a:solidFill>
              </a14:hiddenFill>
            </a:ext>
          </a:extLst>
        </p:spPr>
      </p:pic>
      <p:sp>
        <p:nvSpPr>
          <p:cNvPr id="6" name="Titre 1">
            <a:extLst>
              <a:ext uri="{FF2B5EF4-FFF2-40B4-BE49-F238E27FC236}">
                <a16:creationId xmlns:a16="http://schemas.microsoft.com/office/drawing/2014/main" id="{5E64B1B5-5A18-8C6F-DF3D-35AD9169E380}"/>
              </a:ext>
            </a:extLst>
          </p:cNvPr>
          <p:cNvSpPr>
            <a:spLocks noGrp="1"/>
          </p:cNvSpPr>
          <p:nvPr>
            <p:ph type="title"/>
          </p:nvPr>
        </p:nvSpPr>
        <p:spPr>
          <a:xfrm>
            <a:off x="2327564" y="365125"/>
            <a:ext cx="7019636" cy="1048039"/>
          </a:xfrm>
        </p:spPr>
        <p:txBody>
          <a:bodyPr>
            <a:noAutofit/>
          </a:bodyPr>
          <a:lstStyle/>
          <a:p>
            <a:pPr algn="ctr"/>
            <a:r>
              <a:rPr lang="en-US" sz="3600" b="1" i="0" dirty="0">
                <a:solidFill>
                  <a:srgbClr val="FF0066"/>
                </a:solidFill>
                <a:effectLst/>
                <a:latin typeface="+mn-lt"/>
              </a:rPr>
              <a:t>II- The Market structures based on the number of sellers</a:t>
            </a:r>
            <a:endParaRPr lang="fr-FR" sz="3600" dirty="0">
              <a:solidFill>
                <a:srgbClr val="FF0066"/>
              </a:solidFill>
              <a:latin typeface="+mn-lt"/>
            </a:endParaRPr>
          </a:p>
        </p:txBody>
      </p:sp>
    </p:spTree>
    <p:extLst>
      <p:ext uri="{BB962C8B-B14F-4D97-AF65-F5344CB8AC3E}">
        <p14:creationId xmlns:p14="http://schemas.microsoft.com/office/powerpoint/2010/main" val="17614373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2D51DBC9-2393-46A3-9DEE-4C631BC36B70}"/>
              </a:ext>
            </a:extLst>
          </p:cNvPr>
          <p:cNvSpPr>
            <a:spLocks noGrp="1"/>
          </p:cNvSpPr>
          <p:nvPr>
            <p:ph idx="1"/>
          </p:nvPr>
        </p:nvSpPr>
        <p:spPr>
          <a:xfrm>
            <a:off x="175846" y="1737360"/>
            <a:ext cx="10266602" cy="4608021"/>
          </a:xfrm>
        </p:spPr>
        <p:txBody>
          <a:bodyPr>
            <a:normAutofit fontScale="92500" lnSpcReduction="20000"/>
          </a:bodyPr>
          <a:lstStyle/>
          <a:p>
            <a:pPr marL="0" indent="0">
              <a:buNone/>
            </a:pPr>
            <a:r>
              <a:rPr lang="en-US" b="1" dirty="0">
                <a:solidFill>
                  <a:srgbClr val="FF0000"/>
                </a:solidFill>
              </a:rPr>
              <a:t>II-1-4- Long run analysis of perfect competition</a:t>
            </a:r>
          </a:p>
          <a:p>
            <a:pPr algn="just"/>
            <a:r>
              <a:rPr lang="en-US" dirty="0"/>
              <a:t>All inputs and costs of production are variable.</a:t>
            </a:r>
          </a:p>
          <a:p>
            <a:pPr algn="just"/>
            <a:r>
              <a:rPr lang="en-US" dirty="0"/>
              <a:t> The firm can build most appropriate scale of plant to produce the optimum level of output.</a:t>
            </a:r>
          </a:p>
          <a:p>
            <a:pPr marL="0" indent="0" algn="just">
              <a:buNone/>
            </a:pPr>
            <a:endParaRPr lang="en-US" dirty="0"/>
          </a:p>
          <a:p>
            <a:pPr algn="just"/>
            <a:r>
              <a:rPr lang="en-US" sz="2800" dirty="0">
                <a:solidFill>
                  <a:srgbClr val="000000"/>
                </a:solidFill>
                <a:effectLst/>
                <a:ea typeface="Times New Roman" panose="02020603050405020304" pitchFamily="18" charset="0"/>
                <a:cs typeface="Arial" panose="020B0604020202020204" pitchFamily="34" charset="0"/>
              </a:rPr>
              <a:t>A rough measure of the </a:t>
            </a:r>
            <a:r>
              <a:rPr lang="en-US" sz="2800" b="1" dirty="0">
                <a:solidFill>
                  <a:srgbClr val="000000"/>
                </a:solidFill>
                <a:effectLst/>
                <a:ea typeface="Times New Roman" panose="02020603050405020304" pitchFamily="18" charset="0"/>
                <a:cs typeface="Arial" panose="020B0604020202020204" pitchFamily="34" charset="0"/>
              </a:rPr>
              <a:t>consumers' gains </a:t>
            </a:r>
            <a:r>
              <a:rPr lang="en-US" sz="2800" dirty="0">
                <a:solidFill>
                  <a:srgbClr val="000000"/>
                </a:solidFill>
                <a:effectLst/>
                <a:ea typeface="Times New Roman" panose="02020603050405020304" pitchFamily="18" charset="0"/>
                <a:cs typeface="Arial" panose="020B0604020202020204" pitchFamily="34" charset="0"/>
              </a:rPr>
              <a:t>from trade is the area under the demand curve  and above the price, indicated by the light purple area in the figure below: this area is called the </a:t>
            </a:r>
            <a:r>
              <a:rPr lang="en-US" sz="2800" b="1" dirty="0">
                <a:solidFill>
                  <a:srgbClr val="FF0000"/>
                </a:solidFill>
                <a:effectLst/>
                <a:ea typeface="Times New Roman" panose="02020603050405020304" pitchFamily="18" charset="0"/>
                <a:cs typeface="Arial" panose="020B0604020202020204" pitchFamily="34" charset="0"/>
              </a:rPr>
              <a:t>consumers' surplus</a:t>
            </a:r>
            <a:r>
              <a:rPr lang="en-US" sz="2800" dirty="0">
                <a:solidFill>
                  <a:srgbClr val="000000"/>
                </a:solidFill>
                <a:effectLst/>
                <a:ea typeface="Times New Roman" panose="02020603050405020304" pitchFamily="18" charset="0"/>
                <a:cs typeface="Arial" panose="020B0604020202020204" pitchFamily="34" charset="0"/>
              </a:rPr>
              <a:t>.</a:t>
            </a:r>
          </a:p>
          <a:p>
            <a:pPr marL="0" indent="0" algn="just">
              <a:buNone/>
            </a:pPr>
            <a:endParaRPr lang="en-US" sz="2800" dirty="0">
              <a:solidFill>
                <a:srgbClr val="000000"/>
              </a:solidFill>
              <a:effectLst/>
              <a:ea typeface="Times New Roman" panose="02020603050405020304" pitchFamily="18" charset="0"/>
              <a:cs typeface="Arial" panose="020B0604020202020204" pitchFamily="34" charset="0"/>
            </a:endParaRPr>
          </a:p>
          <a:p>
            <a:pPr algn="just"/>
            <a:r>
              <a:rPr lang="en-US" sz="2800" dirty="0">
                <a:solidFill>
                  <a:srgbClr val="000000"/>
                </a:solidFill>
                <a:effectLst/>
                <a:ea typeface="Times New Roman" panose="02020603050405020304" pitchFamily="18" charset="0"/>
                <a:cs typeface="Arial" panose="020B0604020202020204" pitchFamily="34" charset="0"/>
              </a:rPr>
              <a:t> A measure of the </a:t>
            </a:r>
            <a:r>
              <a:rPr lang="en-US" sz="2800" b="1" dirty="0">
                <a:solidFill>
                  <a:srgbClr val="000000"/>
                </a:solidFill>
                <a:effectLst/>
                <a:ea typeface="Times New Roman" panose="02020603050405020304" pitchFamily="18" charset="0"/>
                <a:cs typeface="Arial" panose="020B0604020202020204" pitchFamily="34" charset="0"/>
              </a:rPr>
              <a:t>gain to the producers </a:t>
            </a:r>
            <a:r>
              <a:rPr lang="en-US" sz="2800" dirty="0">
                <a:solidFill>
                  <a:srgbClr val="000000"/>
                </a:solidFill>
                <a:effectLst/>
                <a:ea typeface="Times New Roman" panose="02020603050405020304" pitchFamily="18" charset="0"/>
                <a:cs typeface="Arial" panose="020B0604020202020204" pitchFamily="34" charset="0"/>
              </a:rPr>
              <a:t>is the difference between their revenue and their  variable cost (since fixed cost is fixed!); this measure is called the </a:t>
            </a:r>
            <a:r>
              <a:rPr lang="en-US" sz="2800" b="1" dirty="0">
                <a:solidFill>
                  <a:srgbClr val="FF0000"/>
                </a:solidFill>
                <a:effectLst/>
                <a:ea typeface="Times New Roman" panose="02020603050405020304" pitchFamily="18" charset="0"/>
                <a:cs typeface="Arial" panose="020B0604020202020204" pitchFamily="34" charset="0"/>
              </a:rPr>
              <a:t>producers' surplus.</a:t>
            </a:r>
            <a:endParaRPr lang="fr-FR" dirty="0"/>
          </a:p>
        </p:txBody>
      </p:sp>
      <p:sp>
        <p:nvSpPr>
          <p:cNvPr id="6" name="Titre 1">
            <a:extLst>
              <a:ext uri="{FF2B5EF4-FFF2-40B4-BE49-F238E27FC236}">
                <a16:creationId xmlns:a16="http://schemas.microsoft.com/office/drawing/2014/main" id="{4F9D207D-62C1-F5FD-2A09-85E428883FAB}"/>
              </a:ext>
            </a:extLst>
          </p:cNvPr>
          <p:cNvSpPr>
            <a:spLocks noGrp="1"/>
          </p:cNvSpPr>
          <p:nvPr>
            <p:ph type="title"/>
          </p:nvPr>
        </p:nvSpPr>
        <p:spPr>
          <a:xfrm>
            <a:off x="2327564" y="365125"/>
            <a:ext cx="7072468" cy="1048039"/>
          </a:xfrm>
        </p:spPr>
        <p:txBody>
          <a:bodyPr>
            <a:noAutofit/>
          </a:bodyPr>
          <a:lstStyle/>
          <a:p>
            <a:pPr algn="ctr"/>
            <a:r>
              <a:rPr lang="en-US" sz="3600" b="1" i="0" dirty="0">
                <a:solidFill>
                  <a:srgbClr val="FF0066"/>
                </a:solidFill>
                <a:effectLst/>
                <a:latin typeface="+mn-lt"/>
              </a:rPr>
              <a:t>II- The Market structures based on the number of sellers</a:t>
            </a:r>
            <a:endParaRPr lang="fr-FR" sz="3600" dirty="0">
              <a:solidFill>
                <a:srgbClr val="FF0066"/>
              </a:solidFill>
              <a:latin typeface="+mn-lt"/>
            </a:endParaRPr>
          </a:p>
        </p:txBody>
      </p:sp>
    </p:spTree>
    <p:extLst>
      <p:ext uri="{BB962C8B-B14F-4D97-AF65-F5344CB8AC3E}">
        <p14:creationId xmlns:p14="http://schemas.microsoft.com/office/powerpoint/2010/main" val="42484834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76808500-4558-4C9E-8CCB-5325F41D6027}"/>
              </a:ext>
            </a:extLst>
          </p:cNvPr>
          <p:cNvSpPr>
            <a:spLocks noGrp="1"/>
          </p:cNvSpPr>
          <p:nvPr>
            <p:ph idx="1"/>
          </p:nvPr>
        </p:nvSpPr>
        <p:spPr>
          <a:xfrm>
            <a:off x="113948" y="1725040"/>
            <a:ext cx="9680331" cy="4694048"/>
          </a:xfrm>
        </p:spPr>
        <p:txBody>
          <a:bodyPr>
            <a:normAutofit/>
          </a:bodyPr>
          <a:lstStyle/>
          <a:p>
            <a:pPr algn="just"/>
            <a:r>
              <a:rPr lang="en-US" sz="2600" dirty="0">
                <a:solidFill>
                  <a:srgbClr val="000000"/>
                </a:solidFill>
                <a:effectLst/>
                <a:ea typeface="Times New Roman" panose="02020603050405020304" pitchFamily="18" charset="0"/>
                <a:cs typeface="Arial" panose="020B0604020202020204" pitchFamily="34" charset="0"/>
              </a:rPr>
              <a:t>The </a:t>
            </a:r>
            <a:r>
              <a:rPr lang="en-US" sz="2600" b="1" dirty="0">
                <a:effectLst/>
                <a:ea typeface="Times New Roman" panose="02020603050405020304" pitchFamily="18" charset="0"/>
                <a:cs typeface="Arial" panose="020B0604020202020204" pitchFamily="34" charset="0"/>
              </a:rPr>
              <a:t>total variable cost </a:t>
            </a:r>
            <a:r>
              <a:rPr lang="en-US" sz="2600" dirty="0">
                <a:solidFill>
                  <a:srgbClr val="000000"/>
                </a:solidFill>
                <a:effectLst/>
                <a:ea typeface="Times New Roman" panose="02020603050405020304" pitchFamily="18" charset="0"/>
                <a:cs typeface="Arial" panose="020B0604020202020204" pitchFamily="34" charset="0"/>
              </a:rPr>
              <a:t>is the area under the </a:t>
            </a:r>
          </a:p>
          <a:p>
            <a:pPr marL="0" indent="0" algn="just">
              <a:buNone/>
            </a:pPr>
            <a:r>
              <a:rPr lang="en-US" sz="2600" dirty="0">
                <a:solidFill>
                  <a:srgbClr val="000000"/>
                </a:solidFill>
                <a:effectLst/>
                <a:ea typeface="Times New Roman" panose="02020603050405020304" pitchFamily="18" charset="0"/>
                <a:cs typeface="Arial" panose="020B0604020202020204" pitchFamily="34" charset="0"/>
              </a:rPr>
              <a:t>supply function (which is the marginal cost function)</a:t>
            </a:r>
          </a:p>
          <a:p>
            <a:pPr marL="0" indent="0" algn="just">
              <a:buNone/>
            </a:pPr>
            <a:r>
              <a:rPr lang="en-US" sz="2600" dirty="0">
                <a:solidFill>
                  <a:srgbClr val="000000"/>
                </a:solidFill>
                <a:effectLst/>
                <a:ea typeface="Times New Roman" panose="02020603050405020304" pitchFamily="18" charset="0"/>
                <a:cs typeface="Arial" panose="020B0604020202020204" pitchFamily="34" charset="0"/>
              </a:rPr>
              <a:t> up to the equilibrium output; so </a:t>
            </a:r>
            <a:r>
              <a:rPr lang="en-US" sz="2600" b="1" dirty="0">
                <a:solidFill>
                  <a:srgbClr val="FF0000"/>
                </a:solidFill>
                <a:effectLst/>
                <a:ea typeface="Times New Roman" panose="02020603050405020304" pitchFamily="18" charset="0"/>
                <a:cs typeface="Arial" panose="020B0604020202020204" pitchFamily="34" charset="0"/>
              </a:rPr>
              <a:t>the producers' surplus </a:t>
            </a:r>
          </a:p>
          <a:p>
            <a:pPr marL="0" indent="0" algn="just">
              <a:buNone/>
            </a:pPr>
            <a:r>
              <a:rPr lang="en-US" sz="2600" dirty="0">
                <a:solidFill>
                  <a:srgbClr val="000000"/>
                </a:solidFill>
                <a:effectLst/>
                <a:ea typeface="Times New Roman" panose="02020603050405020304" pitchFamily="18" charset="0"/>
                <a:cs typeface="Arial" panose="020B0604020202020204" pitchFamily="34" charset="0"/>
              </a:rPr>
              <a:t>is  equal to the </a:t>
            </a:r>
            <a:r>
              <a:rPr lang="en-US" sz="2600" b="1" dirty="0">
                <a:solidFill>
                  <a:srgbClr val="000000"/>
                </a:solidFill>
                <a:effectLst/>
                <a:highlight>
                  <a:srgbClr val="FFFF00"/>
                </a:highlight>
                <a:ea typeface="Times New Roman" panose="02020603050405020304" pitchFamily="18" charset="0"/>
                <a:cs typeface="Arial" panose="020B0604020202020204" pitchFamily="34" charset="0"/>
              </a:rPr>
              <a:t>area between the supply  function  and the </a:t>
            </a:r>
          </a:p>
          <a:p>
            <a:pPr marL="0" indent="0" algn="just">
              <a:buNone/>
            </a:pPr>
            <a:r>
              <a:rPr lang="en-US" sz="2600" b="1" dirty="0">
                <a:solidFill>
                  <a:srgbClr val="000000"/>
                </a:solidFill>
                <a:effectLst/>
                <a:highlight>
                  <a:srgbClr val="FFFF00"/>
                </a:highlight>
                <a:ea typeface="Times New Roman" panose="02020603050405020304" pitchFamily="18" charset="0"/>
                <a:cs typeface="Arial" panose="020B0604020202020204" pitchFamily="34" charset="0"/>
              </a:rPr>
              <a:t>price</a:t>
            </a:r>
            <a:r>
              <a:rPr lang="en-US" sz="2600" dirty="0">
                <a:solidFill>
                  <a:srgbClr val="000000"/>
                </a:solidFill>
                <a:effectLst/>
                <a:ea typeface="Times New Roman" panose="02020603050405020304" pitchFamily="18" charset="0"/>
                <a:cs typeface="Arial" panose="020B0604020202020204" pitchFamily="34" charset="0"/>
              </a:rPr>
              <a:t>, indicated by the pink area in the following figure.</a:t>
            </a:r>
          </a:p>
          <a:p>
            <a:pPr marL="0" indent="0" algn="just">
              <a:buNone/>
            </a:pPr>
            <a:endParaRPr lang="fr-FR" sz="2600" dirty="0">
              <a:effectLst/>
              <a:ea typeface="Calibri" panose="020F0502020204030204" pitchFamily="34" charset="0"/>
              <a:cs typeface="Arial" panose="020B0604020202020204" pitchFamily="34" charset="0"/>
            </a:endParaRPr>
          </a:p>
          <a:p>
            <a:pPr algn="just"/>
            <a:r>
              <a:rPr lang="en-US" sz="2600" dirty="0">
                <a:solidFill>
                  <a:srgbClr val="000000"/>
                </a:solidFill>
                <a:effectLst/>
                <a:ea typeface="Times New Roman" panose="02020603050405020304" pitchFamily="18" charset="0"/>
              </a:rPr>
              <a:t>The sum of </a:t>
            </a:r>
            <a:r>
              <a:rPr lang="en-US" sz="2600" b="1" dirty="0">
                <a:solidFill>
                  <a:srgbClr val="FF0000"/>
                </a:solidFill>
                <a:effectLst/>
                <a:ea typeface="Times New Roman" panose="02020603050405020304" pitchFamily="18" charset="0"/>
              </a:rPr>
              <a:t>consumers' surplus and producers' surplus </a:t>
            </a:r>
          </a:p>
          <a:p>
            <a:pPr marL="0" indent="0" algn="just">
              <a:buNone/>
            </a:pPr>
            <a:r>
              <a:rPr lang="en-US" sz="2600" dirty="0">
                <a:solidFill>
                  <a:srgbClr val="000000"/>
                </a:solidFill>
                <a:effectLst/>
                <a:ea typeface="Times New Roman" panose="02020603050405020304" pitchFamily="18" charset="0"/>
              </a:rPr>
              <a:t>is  a measure of the </a:t>
            </a:r>
            <a:r>
              <a:rPr lang="en-US" sz="2600" b="1" dirty="0">
                <a:solidFill>
                  <a:srgbClr val="FF0000"/>
                </a:solidFill>
                <a:effectLst/>
                <a:ea typeface="Times New Roman" panose="02020603050405020304" pitchFamily="18" charset="0"/>
              </a:rPr>
              <a:t>total gains from  trade in equilibrium</a:t>
            </a:r>
            <a:r>
              <a:rPr lang="en-US" sz="2600" dirty="0">
                <a:solidFill>
                  <a:srgbClr val="000000"/>
                </a:solidFill>
                <a:effectLst/>
                <a:ea typeface="Times New Roman" panose="02020603050405020304" pitchFamily="18" charset="0"/>
              </a:rPr>
              <a:t>. </a:t>
            </a:r>
          </a:p>
          <a:p>
            <a:pPr marL="0" indent="0" algn="just">
              <a:buNone/>
            </a:pPr>
            <a:r>
              <a:rPr lang="en-US" sz="2600" dirty="0">
                <a:solidFill>
                  <a:srgbClr val="000000"/>
                </a:solidFill>
                <a:effectLst/>
                <a:ea typeface="Times New Roman" panose="02020603050405020304" pitchFamily="18" charset="0"/>
              </a:rPr>
              <a:t>As you can see, it is </a:t>
            </a:r>
            <a:r>
              <a:rPr lang="en-US" sz="2600" b="1" dirty="0">
                <a:solidFill>
                  <a:srgbClr val="000000"/>
                </a:solidFill>
                <a:effectLst/>
                <a:highlight>
                  <a:srgbClr val="00FF00"/>
                </a:highlight>
                <a:ea typeface="Times New Roman" panose="02020603050405020304" pitchFamily="18" charset="0"/>
              </a:rPr>
              <a:t>maximized in a </a:t>
            </a:r>
            <a:r>
              <a:rPr lang="en-US" sz="2600" b="1" dirty="0">
                <a:solidFill>
                  <a:srgbClr val="FF0000"/>
                </a:solidFill>
                <a:effectLst/>
                <a:highlight>
                  <a:srgbClr val="00FF00"/>
                </a:highlight>
                <a:ea typeface="Times New Roman" panose="02020603050405020304" pitchFamily="18" charset="0"/>
              </a:rPr>
              <a:t>Competitive Equilibrium</a:t>
            </a:r>
            <a:r>
              <a:rPr lang="en-US" sz="2600" b="1" dirty="0">
                <a:solidFill>
                  <a:srgbClr val="000000"/>
                </a:solidFill>
                <a:effectLst/>
                <a:ea typeface="Times New Roman" panose="02020603050405020304" pitchFamily="18" charset="0"/>
              </a:rPr>
              <a:t>.</a:t>
            </a:r>
            <a:endParaRPr lang="fr-FR" sz="2600" b="1" dirty="0">
              <a:effectLst/>
              <a:ea typeface="Times New Roman" panose="02020603050405020304" pitchFamily="18" charset="0"/>
            </a:endParaRPr>
          </a:p>
          <a:p>
            <a:endParaRPr lang="fr-FR" dirty="0"/>
          </a:p>
        </p:txBody>
      </p:sp>
      <p:sp>
        <p:nvSpPr>
          <p:cNvPr id="7" name="Titre 1">
            <a:extLst>
              <a:ext uri="{FF2B5EF4-FFF2-40B4-BE49-F238E27FC236}">
                <a16:creationId xmlns:a16="http://schemas.microsoft.com/office/drawing/2014/main" id="{2523CDB4-7642-5DDB-AD56-FB8D7E3B92F0}"/>
              </a:ext>
            </a:extLst>
          </p:cNvPr>
          <p:cNvSpPr>
            <a:spLocks noGrp="1"/>
          </p:cNvSpPr>
          <p:nvPr>
            <p:ph type="title"/>
          </p:nvPr>
        </p:nvSpPr>
        <p:spPr>
          <a:xfrm>
            <a:off x="2327564" y="365125"/>
            <a:ext cx="7019636" cy="1048039"/>
          </a:xfrm>
        </p:spPr>
        <p:txBody>
          <a:bodyPr>
            <a:noAutofit/>
          </a:bodyPr>
          <a:lstStyle/>
          <a:p>
            <a:pPr algn="ctr"/>
            <a:r>
              <a:rPr lang="en-US" sz="3600" b="1" i="0" dirty="0">
                <a:solidFill>
                  <a:srgbClr val="FF0066"/>
                </a:solidFill>
                <a:effectLst/>
                <a:latin typeface="+mn-lt"/>
              </a:rPr>
              <a:t>II- The Market structures based on the number of sellers</a:t>
            </a:r>
            <a:endParaRPr lang="fr-FR" sz="3600" dirty="0">
              <a:solidFill>
                <a:srgbClr val="FF0066"/>
              </a:solidFill>
              <a:latin typeface="+mn-lt"/>
            </a:endParaRPr>
          </a:p>
        </p:txBody>
      </p:sp>
      <p:pic>
        <p:nvPicPr>
          <p:cNvPr id="5" name="Image 4">
            <a:extLst>
              <a:ext uri="{FF2B5EF4-FFF2-40B4-BE49-F238E27FC236}">
                <a16:creationId xmlns:a16="http://schemas.microsoft.com/office/drawing/2014/main" id="{D84441EA-FE61-7C9C-3208-697929D36641}"/>
              </a:ext>
            </a:extLst>
          </p:cNvPr>
          <p:cNvPicPr>
            <a:picLocks noChangeAspect="1"/>
          </p:cNvPicPr>
          <p:nvPr/>
        </p:nvPicPr>
        <p:blipFill>
          <a:blip r:embed="rId2"/>
          <a:stretch>
            <a:fillRect/>
          </a:stretch>
        </p:blipFill>
        <p:spPr>
          <a:xfrm>
            <a:off x="8375904" y="1344168"/>
            <a:ext cx="3816096" cy="5513832"/>
          </a:xfrm>
          <a:prstGeom prst="rect">
            <a:avLst/>
          </a:prstGeom>
        </p:spPr>
      </p:pic>
    </p:spTree>
    <p:extLst>
      <p:ext uri="{BB962C8B-B14F-4D97-AF65-F5344CB8AC3E}">
        <p14:creationId xmlns:p14="http://schemas.microsoft.com/office/powerpoint/2010/main" val="12875218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1F411139-D4AF-4687-932A-91B91A4082E4}"/>
              </a:ext>
            </a:extLst>
          </p:cNvPr>
          <p:cNvSpPr>
            <a:spLocks noGrp="1"/>
          </p:cNvSpPr>
          <p:nvPr>
            <p:ph idx="1"/>
          </p:nvPr>
        </p:nvSpPr>
        <p:spPr>
          <a:xfrm>
            <a:off x="166255" y="1673352"/>
            <a:ext cx="10267049" cy="4503611"/>
          </a:xfrm>
        </p:spPr>
        <p:txBody>
          <a:bodyPr>
            <a:noAutofit/>
          </a:bodyPr>
          <a:lstStyle/>
          <a:p>
            <a:pPr marL="0" indent="0">
              <a:buNone/>
            </a:pPr>
            <a:r>
              <a:rPr lang="en-US" sz="2600" b="1" dirty="0">
                <a:solidFill>
                  <a:srgbClr val="FF0000"/>
                </a:solidFill>
              </a:rPr>
              <a:t>Does Perfect Competition Exist in the Real World</a:t>
            </a:r>
          </a:p>
          <a:p>
            <a:r>
              <a:rPr lang="en-US" sz="2600" b="1" dirty="0"/>
              <a:t>Perfect Competition </a:t>
            </a:r>
            <a:r>
              <a:rPr lang="en-US" sz="2600" dirty="0"/>
              <a:t>is an </a:t>
            </a:r>
            <a:r>
              <a:rPr lang="en-US" sz="2600" b="1" dirty="0"/>
              <a:t>imaginary an unrealistic market structure </a:t>
            </a:r>
            <a:r>
              <a:rPr lang="en-US" sz="2600" dirty="0"/>
              <a:t>and it is called </a:t>
            </a:r>
            <a:r>
              <a:rPr lang="en-US" sz="2600" b="1" dirty="0"/>
              <a:t>a</a:t>
            </a:r>
            <a:r>
              <a:rPr lang="en-US" sz="2600" dirty="0"/>
              <a:t> </a:t>
            </a:r>
            <a:r>
              <a:rPr lang="en-US" sz="2600" b="1" dirty="0"/>
              <a:t>Myth</a:t>
            </a:r>
            <a:r>
              <a:rPr lang="en-US" sz="2600" dirty="0"/>
              <a:t> because of the following reasons:</a:t>
            </a:r>
          </a:p>
          <a:p>
            <a:pPr marL="0" indent="0">
              <a:buNone/>
            </a:pPr>
            <a:endParaRPr lang="fr-FR" sz="2600" dirty="0"/>
          </a:p>
        </p:txBody>
      </p:sp>
      <p:sp>
        <p:nvSpPr>
          <p:cNvPr id="4" name="Titre 1">
            <a:extLst>
              <a:ext uri="{FF2B5EF4-FFF2-40B4-BE49-F238E27FC236}">
                <a16:creationId xmlns:a16="http://schemas.microsoft.com/office/drawing/2014/main" id="{273EBA7A-3E72-2B07-2EF1-C6A903ED7B62}"/>
              </a:ext>
            </a:extLst>
          </p:cNvPr>
          <p:cNvSpPr>
            <a:spLocks noGrp="1"/>
          </p:cNvSpPr>
          <p:nvPr>
            <p:ph type="title"/>
          </p:nvPr>
        </p:nvSpPr>
        <p:spPr>
          <a:xfrm>
            <a:off x="2327564" y="365125"/>
            <a:ext cx="7019636" cy="1048039"/>
          </a:xfrm>
        </p:spPr>
        <p:txBody>
          <a:bodyPr>
            <a:noAutofit/>
          </a:bodyPr>
          <a:lstStyle/>
          <a:p>
            <a:pPr algn="ctr"/>
            <a:r>
              <a:rPr lang="en-US" sz="3600" b="1" i="0" dirty="0">
                <a:solidFill>
                  <a:srgbClr val="FF0066"/>
                </a:solidFill>
                <a:effectLst/>
                <a:latin typeface="+mn-lt"/>
              </a:rPr>
              <a:t>II- The Market structures based on the number of sellers</a:t>
            </a:r>
            <a:endParaRPr lang="fr-FR" sz="3600" dirty="0">
              <a:solidFill>
                <a:srgbClr val="FF0066"/>
              </a:solidFill>
              <a:latin typeface="+mn-lt"/>
            </a:endParaRPr>
          </a:p>
        </p:txBody>
      </p:sp>
      <p:pic>
        <p:nvPicPr>
          <p:cNvPr id="5" name="Image 4">
            <a:extLst>
              <a:ext uri="{FF2B5EF4-FFF2-40B4-BE49-F238E27FC236}">
                <a16:creationId xmlns:a16="http://schemas.microsoft.com/office/drawing/2014/main" id="{589C84F1-51FF-CABB-AAC4-104E46620197}"/>
              </a:ext>
            </a:extLst>
          </p:cNvPr>
          <p:cNvPicPr>
            <a:picLocks noChangeAspect="1"/>
          </p:cNvPicPr>
          <p:nvPr/>
        </p:nvPicPr>
        <p:blipFill>
          <a:blip r:embed="rId2"/>
          <a:stretch>
            <a:fillRect/>
          </a:stretch>
        </p:blipFill>
        <p:spPr>
          <a:xfrm>
            <a:off x="166255" y="3154680"/>
            <a:ext cx="7724775" cy="3621024"/>
          </a:xfrm>
          <a:prstGeom prst="rect">
            <a:avLst/>
          </a:prstGeom>
        </p:spPr>
      </p:pic>
    </p:spTree>
    <p:extLst>
      <p:ext uri="{BB962C8B-B14F-4D97-AF65-F5344CB8AC3E}">
        <p14:creationId xmlns:p14="http://schemas.microsoft.com/office/powerpoint/2010/main" val="33865696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E78CBE1-A7D3-4ADB-9CE3-61AE3493D2B1}"/>
              </a:ext>
            </a:extLst>
          </p:cNvPr>
          <p:cNvSpPr>
            <a:spLocks noGrp="1"/>
          </p:cNvSpPr>
          <p:nvPr>
            <p:ph type="title"/>
          </p:nvPr>
        </p:nvSpPr>
        <p:spPr>
          <a:xfrm>
            <a:off x="2401455" y="618836"/>
            <a:ext cx="7296728" cy="581892"/>
          </a:xfrm>
        </p:spPr>
        <p:txBody>
          <a:bodyPr>
            <a:normAutofit fontScale="90000"/>
          </a:bodyPr>
          <a:lstStyle/>
          <a:p>
            <a:pPr algn="ctr"/>
            <a:r>
              <a:rPr lang="en-US" sz="4000" b="1" i="0" dirty="0">
                <a:solidFill>
                  <a:srgbClr val="FF0066"/>
                </a:solidFill>
                <a:effectLst/>
                <a:latin typeface="+mn-lt"/>
              </a:rPr>
              <a:t>II- The Market structures based on the number of sellers</a:t>
            </a:r>
            <a:endParaRPr lang="fr-FR" sz="4000" dirty="0">
              <a:solidFill>
                <a:srgbClr val="FF0066"/>
              </a:solidFill>
              <a:latin typeface="+mn-lt"/>
            </a:endParaRPr>
          </a:p>
        </p:txBody>
      </p:sp>
      <p:sp>
        <p:nvSpPr>
          <p:cNvPr id="3" name="Espace réservé du contenu 2">
            <a:extLst>
              <a:ext uri="{FF2B5EF4-FFF2-40B4-BE49-F238E27FC236}">
                <a16:creationId xmlns:a16="http://schemas.microsoft.com/office/drawing/2014/main" id="{5D751331-4119-48FD-A76C-0AEEAA750D99}"/>
              </a:ext>
            </a:extLst>
          </p:cNvPr>
          <p:cNvSpPr>
            <a:spLocks noGrp="1"/>
          </p:cNvSpPr>
          <p:nvPr>
            <p:ph idx="1"/>
          </p:nvPr>
        </p:nvSpPr>
        <p:spPr>
          <a:xfrm>
            <a:off x="149470" y="1825624"/>
            <a:ext cx="9777046" cy="4584319"/>
          </a:xfrm>
        </p:spPr>
        <p:txBody>
          <a:bodyPr>
            <a:normAutofit fontScale="92500"/>
          </a:bodyPr>
          <a:lstStyle/>
          <a:p>
            <a:pPr marL="0" indent="0">
              <a:buNone/>
            </a:pPr>
            <a:r>
              <a:rPr lang="en-US" b="1" dirty="0">
                <a:solidFill>
                  <a:srgbClr val="FF0000"/>
                </a:solidFill>
              </a:rPr>
              <a:t>II-2-Imperfect market</a:t>
            </a:r>
          </a:p>
          <a:p>
            <a:pPr algn="just"/>
            <a:r>
              <a:rPr lang="en-US" dirty="0"/>
              <a:t>In Economic Theory, Imperfect Competition is a type of market structure showing some but not all features of competitive markets.</a:t>
            </a:r>
          </a:p>
          <a:p>
            <a:r>
              <a:rPr lang="en-US" dirty="0"/>
              <a:t>The Forms of Imperfect Competition include:</a:t>
            </a:r>
          </a:p>
          <a:p>
            <a:pPr lvl="1"/>
            <a:endParaRPr lang="en-US" dirty="0"/>
          </a:p>
          <a:p>
            <a:pPr lvl="1"/>
            <a:r>
              <a:rPr lang="en-US" sz="2600" b="1" dirty="0"/>
              <a:t>Monopolistic </a:t>
            </a:r>
          </a:p>
          <a:p>
            <a:pPr lvl="1"/>
            <a:r>
              <a:rPr lang="en-US" sz="2600" b="1" dirty="0"/>
              <a:t>Monopoly                 Competition</a:t>
            </a:r>
            <a:endParaRPr lang="fr-FR" sz="2600" b="1" dirty="0"/>
          </a:p>
          <a:p>
            <a:pPr lvl="1"/>
            <a:r>
              <a:rPr lang="en-US" sz="2600" b="1" dirty="0"/>
              <a:t>Oligopoly</a:t>
            </a:r>
          </a:p>
          <a:p>
            <a:pPr lvl="1"/>
            <a:endParaRPr lang="en-US" sz="2600" b="1" dirty="0"/>
          </a:p>
          <a:p>
            <a:pPr lvl="1"/>
            <a:r>
              <a:rPr lang="fr-FR" sz="2600" b="1" dirty="0"/>
              <a:t> Monopsony</a:t>
            </a:r>
          </a:p>
          <a:p>
            <a:pPr lvl="1"/>
            <a:r>
              <a:rPr lang="fr-FR" sz="2600" b="1" dirty="0"/>
              <a:t>Oligopsony</a:t>
            </a:r>
          </a:p>
        </p:txBody>
      </p:sp>
      <p:sp>
        <p:nvSpPr>
          <p:cNvPr id="5" name="Accolade fermante 4">
            <a:extLst>
              <a:ext uri="{FF2B5EF4-FFF2-40B4-BE49-F238E27FC236}">
                <a16:creationId xmlns:a16="http://schemas.microsoft.com/office/drawing/2014/main" id="{BB96DF06-8273-47D8-B60A-B5BA69870377}"/>
              </a:ext>
            </a:extLst>
          </p:cNvPr>
          <p:cNvSpPr/>
          <p:nvPr/>
        </p:nvSpPr>
        <p:spPr>
          <a:xfrm>
            <a:off x="2825496" y="3966492"/>
            <a:ext cx="356499" cy="2272671"/>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fr-FR"/>
          </a:p>
        </p:txBody>
      </p:sp>
    </p:spTree>
    <p:extLst>
      <p:ext uri="{BB962C8B-B14F-4D97-AF65-F5344CB8AC3E}">
        <p14:creationId xmlns:p14="http://schemas.microsoft.com/office/powerpoint/2010/main" val="34769126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C28340D-DBB6-4CCE-8CC3-B050044EC642}"/>
              </a:ext>
            </a:extLst>
          </p:cNvPr>
          <p:cNvSpPr>
            <a:spLocks noGrp="1"/>
          </p:cNvSpPr>
          <p:nvPr>
            <p:ph type="title"/>
          </p:nvPr>
        </p:nvSpPr>
        <p:spPr>
          <a:xfrm>
            <a:off x="2475346" y="365126"/>
            <a:ext cx="7213600" cy="1038802"/>
          </a:xfrm>
        </p:spPr>
        <p:txBody>
          <a:bodyPr>
            <a:normAutofit fontScale="90000"/>
          </a:bodyPr>
          <a:lstStyle/>
          <a:p>
            <a:pPr algn="ctr"/>
            <a:r>
              <a:rPr lang="en-US" sz="4000" b="1" i="0" dirty="0">
                <a:solidFill>
                  <a:schemeClr val="bg1"/>
                </a:solidFill>
                <a:effectLst/>
                <a:latin typeface="+mn-lt"/>
              </a:rPr>
              <a:t>II- The Market structures based on the number of sellers</a:t>
            </a:r>
            <a:endParaRPr lang="fr-FR" sz="4000" dirty="0">
              <a:latin typeface="+mn-lt"/>
            </a:endParaRPr>
          </a:p>
        </p:txBody>
      </p:sp>
      <p:sp>
        <p:nvSpPr>
          <p:cNvPr id="3" name="Espace réservé du contenu 2">
            <a:extLst>
              <a:ext uri="{FF2B5EF4-FFF2-40B4-BE49-F238E27FC236}">
                <a16:creationId xmlns:a16="http://schemas.microsoft.com/office/drawing/2014/main" id="{8AF5E7D1-B8CD-4F31-BD7A-40B9EA7A9D29}"/>
              </a:ext>
            </a:extLst>
          </p:cNvPr>
          <p:cNvSpPr>
            <a:spLocks noGrp="1"/>
          </p:cNvSpPr>
          <p:nvPr>
            <p:ph idx="1"/>
          </p:nvPr>
        </p:nvSpPr>
        <p:spPr>
          <a:xfrm>
            <a:off x="149469" y="1633601"/>
            <a:ext cx="9733085" cy="4351338"/>
          </a:xfrm>
        </p:spPr>
        <p:txBody>
          <a:bodyPr/>
          <a:lstStyle/>
          <a:p>
            <a:r>
              <a:rPr lang="en-US" sz="2600" b="0" i="0" dirty="0">
                <a:solidFill>
                  <a:srgbClr val="222222"/>
                </a:solidFill>
                <a:effectLst/>
              </a:rPr>
              <a:t>On the basis of definitions of Imperfect competition we can say that the following are the salient </a:t>
            </a:r>
            <a:r>
              <a:rPr lang="en-US" sz="2600" b="1" i="0" dirty="0">
                <a:solidFill>
                  <a:srgbClr val="222222"/>
                </a:solidFill>
                <a:effectLst/>
              </a:rPr>
              <a:t>features of imperfect competition</a:t>
            </a:r>
            <a:r>
              <a:rPr lang="en-US" sz="2600" b="0" i="0" dirty="0">
                <a:solidFill>
                  <a:srgbClr val="222222"/>
                </a:solidFill>
                <a:effectLst/>
              </a:rPr>
              <a:t>:</a:t>
            </a:r>
          </a:p>
          <a:p>
            <a:pPr marL="0" indent="0">
              <a:buNone/>
            </a:pPr>
            <a:endParaRPr lang="fr-FR" dirty="0"/>
          </a:p>
        </p:txBody>
      </p:sp>
      <p:graphicFrame>
        <p:nvGraphicFramePr>
          <p:cNvPr id="6" name="Tableau 6">
            <a:extLst>
              <a:ext uri="{FF2B5EF4-FFF2-40B4-BE49-F238E27FC236}">
                <a16:creationId xmlns:a16="http://schemas.microsoft.com/office/drawing/2014/main" id="{074E1E20-700A-4D71-9A56-6B2A4362F7D6}"/>
              </a:ext>
            </a:extLst>
          </p:cNvPr>
          <p:cNvGraphicFramePr>
            <a:graphicFrameLocks noGrp="1"/>
          </p:cNvGraphicFramePr>
          <p:nvPr>
            <p:extLst>
              <p:ext uri="{D42A27DB-BD31-4B8C-83A1-F6EECF244321}">
                <p14:modId xmlns:p14="http://schemas.microsoft.com/office/powerpoint/2010/main" val="3292040063"/>
              </p:ext>
            </p:extLst>
          </p:nvPr>
        </p:nvGraphicFramePr>
        <p:xfrm>
          <a:off x="149469" y="2506662"/>
          <a:ext cx="10329556" cy="4389120"/>
        </p:xfrm>
        <a:graphic>
          <a:graphicData uri="http://schemas.openxmlformats.org/drawingml/2006/table">
            <a:tbl>
              <a:tblPr firstRow="1" bandRow="1">
                <a:tableStyleId>{8A107856-5554-42FB-B03E-39F5DBC370BA}</a:tableStyleId>
              </a:tblPr>
              <a:tblGrid>
                <a:gridCol w="5164778">
                  <a:extLst>
                    <a:ext uri="{9D8B030D-6E8A-4147-A177-3AD203B41FA5}">
                      <a16:colId xmlns:a16="http://schemas.microsoft.com/office/drawing/2014/main" val="2232952960"/>
                    </a:ext>
                  </a:extLst>
                </a:gridCol>
                <a:gridCol w="5164778">
                  <a:extLst>
                    <a:ext uri="{9D8B030D-6E8A-4147-A177-3AD203B41FA5}">
                      <a16:colId xmlns:a16="http://schemas.microsoft.com/office/drawing/2014/main" val="2721605399"/>
                    </a:ext>
                  </a:extLst>
                </a:gridCol>
              </a:tblGrid>
              <a:tr h="4242816">
                <a:tc>
                  <a:txBody>
                    <a:bodyPr/>
                    <a:lstStyle/>
                    <a:p>
                      <a:pPr algn="l"/>
                      <a:endParaRPr lang="en-US" b="0" dirty="0">
                        <a:solidFill>
                          <a:srgbClr val="222222"/>
                        </a:solidFill>
                        <a:effectLst/>
                      </a:endParaRPr>
                    </a:p>
                    <a:p>
                      <a:pPr algn="l">
                        <a:buFont typeface="+mj-lt"/>
                        <a:buAutoNum type="arabicPeriod"/>
                      </a:pPr>
                      <a:r>
                        <a:rPr lang="en-US" sz="2400" b="1" dirty="0">
                          <a:solidFill>
                            <a:srgbClr val="222222"/>
                          </a:solidFill>
                          <a:effectLst/>
                        </a:rPr>
                        <a:t>A small number of buyers and sellers.</a:t>
                      </a:r>
                    </a:p>
                    <a:p>
                      <a:pPr algn="l">
                        <a:buFont typeface="+mj-lt"/>
                        <a:buNone/>
                      </a:pPr>
                      <a:endParaRPr lang="en-US" sz="2400" b="1" dirty="0">
                        <a:solidFill>
                          <a:srgbClr val="222222"/>
                        </a:solidFill>
                        <a:effectLst/>
                      </a:endParaRPr>
                    </a:p>
                    <a:p>
                      <a:pPr algn="l">
                        <a:buFont typeface="+mj-lt"/>
                        <a:buNone/>
                      </a:pPr>
                      <a:r>
                        <a:rPr lang="en-US" sz="2400" b="1" dirty="0">
                          <a:solidFill>
                            <a:srgbClr val="222222"/>
                          </a:solidFill>
                          <a:effectLst/>
                        </a:rPr>
                        <a:t>2.Ignorance or laziness of </a:t>
                      </a:r>
                      <a:r>
                        <a:rPr lang="en-US" sz="2400" b="1" dirty="0">
                          <a:solidFill>
                            <a:srgbClr val="0070C0"/>
                          </a:solidFill>
                          <a:effectLst/>
                        </a:rPr>
                        <a:t>buyers and sellers </a:t>
                      </a:r>
                      <a:endParaRPr lang="en-US" sz="2400" b="1" u="sng" dirty="0">
                        <a:solidFill>
                          <a:srgbClr val="0070C0"/>
                        </a:solidFill>
                        <a:effectLst/>
                      </a:endParaRPr>
                    </a:p>
                    <a:p>
                      <a:pPr algn="l">
                        <a:buFont typeface="+mj-lt"/>
                        <a:buNone/>
                      </a:pPr>
                      <a:r>
                        <a:rPr lang="en-US" sz="2400" b="1" dirty="0">
                          <a:solidFill>
                            <a:srgbClr val="222222"/>
                          </a:solidFill>
                          <a:effectLst/>
                        </a:rPr>
                        <a:t>3.Product differentiation.</a:t>
                      </a:r>
                    </a:p>
                    <a:p>
                      <a:pPr algn="l">
                        <a:buFont typeface="+mj-lt"/>
                        <a:buNone/>
                      </a:pPr>
                      <a:endParaRPr lang="en-US" sz="2400" b="1" dirty="0">
                        <a:solidFill>
                          <a:srgbClr val="222222"/>
                        </a:solidFill>
                        <a:effectLst/>
                      </a:endParaRPr>
                    </a:p>
                    <a:p>
                      <a:pPr algn="l">
                        <a:buFont typeface="+mj-lt"/>
                        <a:buNone/>
                      </a:pPr>
                      <a:r>
                        <a:rPr lang="en-US" sz="2400" b="1" dirty="0">
                          <a:solidFill>
                            <a:srgbClr val="222222"/>
                          </a:solidFill>
                          <a:effectLst/>
                        </a:rPr>
                        <a:t>4.The difference in prices.</a:t>
                      </a:r>
                    </a:p>
                    <a:p>
                      <a:endParaRPr lang="fr-FR" dirty="0"/>
                    </a:p>
                  </a:txBody>
                  <a:tcPr/>
                </a:tc>
                <a:tc>
                  <a:txBody>
                    <a:bodyPr/>
                    <a:lstStyle/>
                    <a:p>
                      <a:pPr algn="l">
                        <a:buFont typeface="+mj-lt"/>
                        <a:buAutoNum type="arabicPeriod"/>
                      </a:pPr>
                      <a:endParaRPr lang="en-US" sz="2400" b="0" dirty="0">
                        <a:solidFill>
                          <a:srgbClr val="222222"/>
                        </a:solidFill>
                        <a:effectLst/>
                      </a:endParaRPr>
                    </a:p>
                    <a:p>
                      <a:pPr algn="l">
                        <a:buFont typeface="+mj-lt"/>
                        <a:buNone/>
                      </a:pPr>
                      <a:r>
                        <a:rPr lang="en-US" sz="2400" b="1" dirty="0">
                          <a:solidFill>
                            <a:srgbClr val="222222"/>
                          </a:solidFill>
                          <a:effectLst/>
                        </a:rPr>
                        <a:t>5.Non-price competition or advertisement and </a:t>
                      </a:r>
                      <a:r>
                        <a:rPr lang="en-US" sz="2400" b="1" dirty="0">
                          <a:solidFill>
                            <a:srgbClr val="0070C0"/>
                          </a:solidFill>
                          <a:effectLst/>
                        </a:rPr>
                        <a:t>sales promotion</a:t>
                      </a:r>
                      <a:r>
                        <a:rPr lang="en-US" sz="2400" b="1" dirty="0">
                          <a:solidFill>
                            <a:srgbClr val="222222"/>
                          </a:solidFill>
                          <a:effectLst/>
                        </a:rPr>
                        <a:t>.</a:t>
                      </a:r>
                    </a:p>
                    <a:p>
                      <a:pPr algn="l">
                        <a:buFont typeface="+mj-lt"/>
                        <a:buNone/>
                      </a:pPr>
                      <a:endParaRPr lang="en-US" sz="2400" b="1" u="none" strike="noStrike" dirty="0">
                        <a:solidFill>
                          <a:schemeClr val="bg1"/>
                        </a:solidFill>
                        <a:effectLst/>
                      </a:endParaRPr>
                    </a:p>
                    <a:p>
                      <a:pPr algn="l">
                        <a:buFont typeface="+mj-lt"/>
                        <a:buNone/>
                      </a:pPr>
                      <a:r>
                        <a:rPr lang="en-US" sz="2400" b="1" u="none" strike="noStrike" dirty="0">
                          <a:solidFill>
                            <a:srgbClr val="222222"/>
                          </a:solidFill>
                          <a:effectLst/>
                        </a:rPr>
                        <a:t>6.</a:t>
                      </a:r>
                      <a:r>
                        <a:rPr lang="en-US" sz="2400" b="1" dirty="0">
                          <a:solidFill>
                            <a:srgbClr val="222222"/>
                          </a:solidFill>
                          <a:effectLst/>
                        </a:rPr>
                        <a:t>Highly transport costs.</a:t>
                      </a:r>
                    </a:p>
                    <a:p>
                      <a:pPr algn="l">
                        <a:buFont typeface="+mj-lt"/>
                        <a:buNone/>
                      </a:pPr>
                      <a:endParaRPr lang="en-US" sz="2400" b="1" dirty="0">
                        <a:solidFill>
                          <a:srgbClr val="222222"/>
                        </a:solidFill>
                        <a:effectLst/>
                      </a:endParaRPr>
                    </a:p>
                    <a:p>
                      <a:pPr algn="l">
                        <a:buFont typeface="+mj-lt"/>
                        <a:buNone/>
                      </a:pPr>
                      <a:r>
                        <a:rPr lang="en-US" sz="2400" b="1" dirty="0">
                          <a:solidFill>
                            <a:srgbClr val="222222"/>
                          </a:solidFill>
                          <a:effectLst/>
                        </a:rPr>
                        <a:t>7.Other factors prevailing in the market namely Trademark, the behavior of sellers, credit facility, home delivery and repair services, guarantee, samples, etc..</a:t>
                      </a:r>
                    </a:p>
                    <a:p>
                      <a:endParaRPr lang="fr-FR" dirty="0"/>
                    </a:p>
                  </a:txBody>
                  <a:tcPr/>
                </a:tc>
                <a:extLst>
                  <a:ext uri="{0D108BD9-81ED-4DB2-BD59-A6C34878D82A}">
                    <a16:rowId xmlns:a16="http://schemas.microsoft.com/office/drawing/2014/main" val="2666100057"/>
                  </a:ext>
                </a:extLst>
              </a:tr>
            </a:tbl>
          </a:graphicData>
        </a:graphic>
      </p:graphicFrame>
    </p:spTree>
    <p:extLst>
      <p:ext uri="{BB962C8B-B14F-4D97-AF65-F5344CB8AC3E}">
        <p14:creationId xmlns:p14="http://schemas.microsoft.com/office/powerpoint/2010/main" val="19407691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B3E75078-79A1-45E1-8F27-E91733E2EA71}"/>
              </a:ext>
            </a:extLst>
          </p:cNvPr>
          <p:cNvSpPr>
            <a:spLocks noGrp="1"/>
          </p:cNvSpPr>
          <p:nvPr>
            <p:ph type="title"/>
          </p:nvPr>
        </p:nvSpPr>
        <p:spPr>
          <a:xfrm>
            <a:off x="2364508" y="365126"/>
            <a:ext cx="7324437" cy="1075748"/>
          </a:xfrm>
        </p:spPr>
        <p:txBody>
          <a:bodyPr>
            <a:normAutofit fontScale="90000"/>
          </a:bodyPr>
          <a:lstStyle/>
          <a:p>
            <a:pPr algn="ctr"/>
            <a:r>
              <a:rPr lang="en-US" sz="4000" b="1" i="0" dirty="0">
                <a:solidFill>
                  <a:srgbClr val="FF0066"/>
                </a:solidFill>
                <a:effectLst/>
                <a:latin typeface="+mn-lt"/>
              </a:rPr>
              <a:t>II- The Market structures based on the number of sellers</a:t>
            </a:r>
            <a:endParaRPr lang="fr-FR" sz="4000" b="1" dirty="0">
              <a:solidFill>
                <a:srgbClr val="FF0066"/>
              </a:solidFill>
              <a:latin typeface="+mn-lt"/>
            </a:endParaRPr>
          </a:p>
        </p:txBody>
      </p:sp>
      <p:sp>
        <p:nvSpPr>
          <p:cNvPr id="3" name="Espace réservé du contenu 2">
            <a:extLst>
              <a:ext uri="{FF2B5EF4-FFF2-40B4-BE49-F238E27FC236}">
                <a16:creationId xmlns:a16="http://schemas.microsoft.com/office/drawing/2014/main" id="{04CD3846-FD24-4244-A2D8-F65AC4707AEC}"/>
              </a:ext>
            </a:extLst>
          </p:cNvPr>
          <p:cNvSpPr>
            <a:spLocks noGrp="1"/>
          </p:cNvSpPr>
          <p:nvPr>
            <p:ph idx="1"/>
          </p:nvPr>
        </p:nvSpPr>
        <p:spPr>
          <a:xfrm>
            <a:off x="149470" y="1825624"/>
            <a:ext cx="10238114" cy="4529456"/>
          </a:xfrm>
        </p:spPr>
        <p:txBody>
          <a:bodyPr>
            <a:normAutofit/>
          </a:bodyPr>
          <a:lstStyle/>
          <a:p>
            <a:pPr marL="0" indent="0">
              <a:buNone/>
            </a:pPr>
            <a:r>
              <a:rPr lang="en-US" b="1" dirty="0">
                <a:solidFill>
                  <a:srgbClr val="FF0000"/>
                </a:solidFill>
              </a:rPr>
              <a:t>II-2-1- Monopoly</a:t>
            </a:r>
          </a:p>
          <a:p>
            <a:pPr algn="just"/>
            <a:r>
              <a:rPr lang="en-US" sz="2600" dirty="0"/>
              <a:t>It’s a situation where there is only </a:t>
            </a:r>
            <a:r>
              <a:rPr lang="en-US" sz="2600" b="1" dirty="0"/>
              <a:t>one seller </a:t>
            </a:r>
            <a:r>
              <a:rPr lang="en-US" sz="2600" dirty="0"/>
              <a:t>of goods or services.</a:t>
            </a:r>
          </a:p>
          <a:p>
            <a:pPr algn="just"/>
            <a:r>
              <a:rPr lang="en-US" sz="2600" b="1" i="0" dirty="0">
                <a:solidFill>
                  <a:srgbClr val="222222"/>
                </a:solidFill>
                <a:effectLst/>
              </a:rPr>
              <a:t>A </a:t>
            </a:r>
            <a:r>
              <a:rPr lang="en-US" sz="2600" b="1" i="0" dirty="0">
                <a:solidFill>
                  <a:srgbClr val="FF0000"/>
                </a:solidFill>
                <a:effectLst/>
              </a:rPr>
              <a:t>pure Monopolist</a:t>
            </a:r>
            <a:r>
              <a:rPr lang="en-US" sz="2600" b="1" i="0" dirty="0">
                <a:solidFill>
                  <a:srgbClr val="222222"/>
                </a:solidFill>
                <a:effectLst/>
              </a:rPr>
              <a:t>,</a:t>
            </a:r>
            <a:r>
              <a:rPr lang="en-US" sz="2600" b="0" i="0" dirty="0">
                <a:solidFill>
                  <a:srgbClr val="222222"/>
                </a:solidFill>
                <a:effectLst/>
              </a:rPr>
              <a:t> therefore, is a firm producing a product which has </a:t>
            </a:r>
            <a:r>
              <a:rPr lang="en-US" sz="2600" b="1" i="0" dirty="0">
                <a:solidFill>
                  <a:srgbClr val="222222"/>
                </a:solidFill>
                <a:effectLst/>
              </a:rPr>
              <a:t>no effective substitutes </a:t>
            </a:r>
            <a:r>
              <a:rPr lang="en-US" sz="2600" b="0" i="0" dirty="0">
                <a:solidFill>
                  <a:srgbClr val="222222"/>
                </a:solidFill>
                <a:effectLst/>
              </a:rPr>
              <a:t>through the products of any other form effective in the sense that even though the monopolist may be making abnormal profits, other firms cannot encroach on these profits by producing substitute commodities which might and entice purchases away from the product of the monopolist.</a:t>
            </a:r>
          </a:p>
          <a:p>
            <a:pPr algn="just"/>
            <a:r>
              <a:rPr lang="en-US" sz="2600" i="0" dirty="0">
                <a:solidFill>
                  <a:srgbClr val="222222"/>
                </a:solidFill>
                <a:effectLst/>
              </a:rPr>
              <a:t>Thus</a:t>
            </a:r>
            <a:r>
              <a:rPr lang="en-US" sz="2600" b="0" i="0" dirty="0">
                <a:solidFill>
                  <a:srgbClr val="222222"/>
                </a:solidFill>
                <a:effectLst/>
              </a:rPr>
              <a:t>, a </a:t>
            </a:r>
            <a:r>
              <a:rPr lang="en-US" sz="2600" b="1" i="0" dirty="0">
                <a:solidFill>
                  <a:srgbClr val="FF0000"/>
                </a:solidFill>
                <a:effectLst/>
              </a:rPr>
              <a:t>Monopoly market structure</a:t>
            </a:r>
            <a:r>
              <a:rPr lang="en-US" sz="2600" b="0" i="0" dirty="0">
                <a:solidFill>
                  <a:srgbClr val="FF0000"/>
                </a:solidFill>
                <a:effectLst/>
              </a:rPr>
              <a:t> </a:t>
            </a:r>
            <a:r>
              <a:rPr lang="en-US" sz="2600" b="0" i="0" dirty="0">
                <a:solidFill>
                  <a:srgbClr val="222222"/>
                </a:solidFill>
                <a:effectLst/>
              </a:rPr>
              <a:t>is that where there is a single seller of a commodity having full control over its supply and there is no close substitute.</a:t>
            </a:r>
          </a:p>
          <a:p>
            <a:pPr marL="0" indent="0" algn="just">
              <a:buNone/>
            </a:pPr>
            <a:endParaRPr lang="en-US" sz="2600" b="0" i="0" dirty="0">
              <a:solidFill>
                <a:srgbClr val="222222"/>
              </a:solidFill>
              <a:effectLst/>
            </a:endParaRPr>
          </a:p>
          <a:p>
            <a:endParaRPr lang="fr-FR" dirty="0"/>
          </a:p>
        </p:txBody>
      </p:sp>
    </p:spTree>
    <p:extLst>
      <p:ext uri="{BB962C8B-B14F-4D97-AF65-F5344CB8AC3E}">
        <p14:creationId xmlns:p14="http://schemas.microsoft.com/office/powerpoint/2010/main" val="28957180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B503B579-FC9F-4ABD-9C91-D556FF702406}"/>
              </a:ext>
            </a:extLst>
          </p:cNvPr>
          <p:cNvSpPr>
            <a:spLocks noGrp="1"/>
          </p:cNvSpPr>
          <p:nvPr>
            <p:ph idx="1"/>
          </p:nvPr>
        </p:nvSpPr>
        <p:spPr>
          <a:xfrm>
            <a:off x="147782" y="1825625"/>
            <a:ext cx="10322098" cy="4538230"/>
          </a:xfrm>
        </p:spPr>
        <p:txBody>
          <a:bodyPr>
            <a:normAutofit fontScale="92500" lnSpcReduction="10000"/>
          </a:bodyPr>
          <a:lstStyle/>
          <a:p>
            <a:pPr marL="0" indent="0" algn="just">
              <a:buNone/>
            </a:pPr>
            <a:r>
              <a:rPr lang="en-US" sz="2800" b="1" i="0" dirty="0">
                <a:solidFill>
                  <a:srgbClr val="222222"/>
                </a:solidFill>
                <a:effectLst/>
              </a:rPr>
              <a:t>a-Key Features of Monopoly Market Structure</a:t>
            </a:r>
          </a:p>
          <a:p>
            <a:pPr algn="just"/>
            <a:r>
              <a:rPr lang="en-US" sz="2800" dirty="0"/>
              <a:t>There is only one producer or seller of goods and only one provider of services in the market. </a:t>
            </a:r>
          </a:p>
          <a:p>
            <a:pPr algn="just"/>
            <a:r>
              <a:rPr lang="en-US" sz="2800" dirty="0"/>
              <a:t> New firms find extreme difficulty in entering the market. The existing monopolist is considered giant in its field or industry</a:t>
            </a:r>
          </a:p>
          <a:p>
            <a:r>
              <a:rPr lang="en-US" sz="2800" dirty="0"/>
              <a:t>There are no available substitute goods or services so that it is considered unique.</a:t>
            </a:r>
          </a:p>
          <a:p>
            <a:r>
              <a:rPr lang="en-US" sz="2800" dirty="0"/>
              <a:t> It controls the total supply of raw materials in the industry and has no control over price. </a:t>
            </a:r>
          </a:p>
          <a:p>
            <a:r>
              <a:rPr lang="en-US" sz="2800" dirty="0"/>
              <a:t> It owns a patent or copyright.</a:t>
            </a:r>
          </a:p>
          <a:p>
            <a:r>
              <a:rPr lang="en-US" sz="2800" dirty="0"/>
              <a:t>  Its operations are under economies of scale</a:t>
            </a:r>
          </a:p>
          <a:p>
            <a:pPr algn="just"/>
            <a:endParaRPr lang="fr-FR" dirty="0"/>
          </a:p>
        </p:txBody>
      </p:sp>
      <p:sp>
        <p:nvSpPr>
          <p:cNvPr id="4" name="Titre 1">
            <a:extLst>
              <a:ext uri="{FF2B5EF4-FFF2-40B4-BE49-F238E27FC236}">
                <a16:creationId xmlns:a16="http://schemas.microsoft.com/office/drawing/2014/main" id="{83CC478F-2F43-5BFF-7E84-383FA689C9E0}"/>
              </a:ext>
            </a:extLst>
          </p:cNvPr>
          <p:cNvSpPr>
            <a:spLocks noGrp="1"/>
          </p:cNvSpPr>
          <p:nvPr>
            <p:ph type="title"/>
          </p:nvPr>
        </p:nvSpPr>
        <p:spPr>
          <a:xfrm>
            <a:off x="2364508" y="365126"/>
            <a:ext cx="7324437" cy="1075748"/>
          </a:xfrm>
        </p:spPr>
        <p:txBody>
          <a:bodyPr>
            <a:normAutofit fontScale="90000"/>
          </a:bodyPr>
          <a:lstStyle/>
          <a:p>
            <a:pPr algn="ctr"/>
            <a:r>
              <a:rPr lang="en-US" sz="4000" b="1" i="0" dirty="0">
                <a:solidFill>
                  <a:srgbClr val="FF0066"/>
                </a:solidFill>
                <a:effectLst/>
                <a:latin typeface="+mn-lt"/>
              </a:rPr>
              <a:t>II- The Market structures based on the number of sellers</a:t>
            </a:r>
            <a:endParaRPr lang="fr-FR" sz="4000" b="1" dirty="0">
              <a:solidFill>
                <a:srgbClr val="FF0066"/>
              </a:solidFill>
              <a:latin typeface="+mn-lt"/>
            </a:endParaRPr>
          </a:p>
        </p:txBody>
      </p:sp>
    </p:spTree>
    <p:extLst>
      <p:ext uri="{BB962C8B-B14F-4D97-AF65-F5344CB8AC3E}">
        <p14:creationId xmlns:p14="http://schemas.microsoft.com/office/powerpoint/2010/main" val="21353560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775429E2-D08F-4651-89A9-41BF24F397CE}"/>
              </a:ext>
            </a:extLst>
          </p:cNvPr>
          <p:cNvSpPr>
            <a:spLocks noGrp="1"/>
          </p:cNvSpPr>
          <p:nvPr>
            <p:ph idx="1"/>
          </p:nvPr>
        </p:nvSpPr>
        <p:spPr>
          <a:xfrm>
            <a:off x="149469" y="1597891"/>
            <a:ext cx="10823331" cy="4785324"/>
          </a:xfrm>
        </p:spPr>
        <p:txBody>
          <a:bodyPr>
            <a:normAutofit/>
          </a:bodyPr>
          <a:lstStyle/>
          <a:p>
            <a:pPr marL="0" indent="0">
              <a:buNone/>
            </a:pPr>
            <a:r>
              <a:rPr lang="fr-FR" sz="2600" b="1" dirty="0"/>
              <a:t>b-Classifications of Monopoly:</a:t>
            </a:r>
          </a:p>
          <a:p>
            <a:pPr marL="0" indent="0">
              <a:buNone/>
            </a:pPr>
            <a:r>
              <a:rPr lang="en-US" sz="2400" dirty="0"/>
              <a:t>Monopolies are classified according to circumstances they arise from, that is,</a:t>
            </a:r>
          </a:p>
          <a:p>
            <a:pPr marL="0" indent="0">
              <a:buNone/>
            </a:pPr>
            <a:r>
              <a:rPr lang="en-US" sz="2400" dirty="0"/>
              <a:t> cost structure of the industry, possibly the result of law, or by other means.</a:t>
            </a:r>
          </a:p>
          <a:p>
            <a:pPr marL="0" indent="0">
              <a:buNone/>
            </a:pPr>
            <a:endParaRPr lang="en-US" sz="2600" dirty="0"/>
          </a:p>
          <a:p>
            <a:endParaRPr lang="fr-FR" dirty="0"/>
          </a:p>
        </p:txBody>
      </p:sp>
      <p:graphicFrame>
        <p:nvGraphicFramePr>
          <p:cNvPr id="5" name="Tableau 5">
            <a:extLst>
              <a:ext uri="{FF2B5EF4-FFF2-40B4-BE49-F238E27FC236}">
                <a16:creationId xmlns:a16="http://schemas.microsoft.com/office/drawing/2014/main" id="{C651D247-0769-4538-A1AC-B933DCB07108}"/>
              </a:ext>
            </a:extLst>
          </p:cNvPr>
          <p:cNvGraphicFramePr>
            <a:graphicFrameLocks noGrp="1"/>
          </p:cNvGraphicFramePr>
          <p:nvPr/>
        </p:nvGraphicFramePr>
        <p:xfrm>
          <a:off x="149469" y="2944555"/>
          <a:ext cx="9761149" cy="3139440"/>
        </p:xfrm>
        <a:graphic>
          <a:graphicData uri="http://schemas.openxmlformats.org/drawingml/2006/table">
            <a:tbl>
              <a:tblPr firstRow="1" bandRow="1">
                <a:tableStyleId>{BC89EF96-8CEA-46FF-86C4-4CE0E7609802}</a:tableStyleId>
              </a:tblPr>
              <a:tblGrid>
                <a:gridCol w="2795606">
                  <a:extLst>
                    <a:ext uri="{9D8B030D-6E8A-4147-A177-3AD203B41FA5}">
                      <a16:colId xmlns:a16="http://schemas.microsoft.com/office/drawing/2014/main" val="622770147"/>
                    </a:ext>
                  </a:extLst>
                </a:gridCol>
                <a:gridCol w="2999899">
                  <a:extLst>
                    <a:ext uri="{9D8B030D-6E8A-4147-A177-3AD203B41FA5}">
                      <a16:colId xmlns:a16="http://schemas.microsoft.com/office/drawing/2014/main" val="812249637"/>
                    </a:ext>
                  </a:extLst>
                </a:gridCol>
                <a:gridCol w="3965644">
                  <a:extLst>
                    <a:ext uri="{9D8B030D-6E8A-4147-A177-3AD203B41FA5}">
                      <a16:colId xmlns:a16="http://schemas.microsoft.com/office/drawing/2014/main" val="322324945"/>
                    </a:ext>
                  </a:extLst>
                </a:gridCol>
              </a:tblGrid>
              <a:tr h="2335875">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000" b="1" dirty="0">
                          <a:solidFill>
                            <a:srgbClr val="FF0000"/>
                          </a:solidFill>
                        </a:rPr>
                        <a:t>Natural Monopoly</a:t>
                      </a:r>
                      <a:r>
                        <a:rPr lang="en-US" sz="2000" b="1" dirty="0"/>
                        <a:t>:</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2000" b="1"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US" sz="2000" b="1" dirty="0"/>
                        <a:t> It</a:t>
                      </a:r>
                      <a:r>
                        <a:rPr lang="en-US" sz="2000" dirty="0"/>
                        <a:t> is a market situation where is a single firm can supply the entire market due to the fundamental cost structure of the industry. </a:t>
                      </a:r>
                    </a:p>
                    <a:p>
                      <a:pPr algn="just"/>
                      <a:endParaRPr lang="fr-FR" sz="2000" dirty="0"/>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000" b="1" dirty="0">
                          <a:solidFill>
                            <a:srgbClr val="FF0000"/>
                          </a:solidFill>
                        </a:rPr>
                        <a:t>Legal Monopoly</a:t>
                      </a:r>
                      <a:r>
                        <a:rPr lang="en-US" sz="2000" b="1" dirty="0"/>
                        <a:t>:</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2000" b="1"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US" sz="2000" b="1" dirty="0"/>
                        <a:t>It </a:t>
                      </a:r>
                      <a:r>
                        <a:rPr lang="en-US" sz="2000" dirty="0"/>
                        <a:t>is sometimes called as de jure monopoly, a form of monopoly which the government grants to a private individual or firm over the product or services. </a:t>
                      </a:r>
                    </a:p>
                    <a:p>
                      <a:pPr algn="just"/>
                      <a:endParaRPr lang="fr-FR" sz="2000" dirty="0"/>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000" b="1" dirty="0">
                          <a:solidFill>
                            <a:srgbClr val="FF0000"/>
                          </a:solidFill>
                        </a:rPr>
                        <a:t>Coercive Monopoly</a:t>
                      </a:r>
                      <a:r>
                        <a:rPr lang="en-US" sz="2000" b="1" dirty="0"/>
                        <a:t>:</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2000" b="1"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US" sz="2000" b="1" dirty="0"/>
                        <a:t>It </a:t>
                      </a:r>
                      <a:r>
                        <a:rPr lang="en-US" sz="2000" dirty="0"/>
                        <a:t>is a form of monopoly whose existence as the sole producer and distributor of goods and services is by means of coercion (legal or illegal), so that most of the time it violates the principle of free market just to avoid competition.</a:t>
                      </a:r>
                      <a:endParaRPr lang="fr-FR" sz="2000" dirty="0"/>
                    </a:p>
                    <a:p>
                      <a:pPr algn="just"/>
                      <a:endParaRPr lang="fr-FR" sz="2000" dirty="0"/>
                    </a:p>
                  </a:txBody>
                  <a:tcPr/>
                </a:tc>
                <a:extLst>
                  <a:ext uri="{0D108BD9-81ED-4DB2-BD59-A6C34878D82A}">
                    <a16:rowId xmlns:a16="http://schemas.microsoft.com/office/drawing/2014/main" val="1906206652"/>
                  </a:ext>
                </a:extLst>
              </a:tr>
            </a:tbl>
          </a:graphicData>
        </a:graphic>
      </p:graphicFrame>
      <p:sp>
        <p:nvSpPr>
          <p:cNvPr id="7" name="Titre 1">
            <a:extLst>
              <a:ext uri="{FF2B5EF4-FFF2-40B4-BE49-F238E27FC236}">
                <a16:creationId xmlns:a16="http://schemas.microsoft.com/office/drawing/2014/main" id="{64AA5482-568A-E74E-CF41-BFDA7C89CF4F}"/>
              </a:ext>
            </a:extLst>
          </p:cNvPr>
          <p:cNvSpPr>
            <a:spLocks noGrp="1"/>
          </p:cNvSpPr>
          <p:nvPr>
            <p:ph type="title"/>
          </p:nvPr>
        </p:nvSpPr>
        <p:spPr>
          <a:xfrm>
            <a:off x="2364508" y="365126"/>
            <a:ext cx="7324437" cy="1075748"/>
          </a:xfrm>
        </p:spPr>
        <p:txBody>
          <a:bodyPr>
            <a:normAutofit fontScale="90000"/>
          </a:bodyPr>
          <a:lstStyle/>
          <a:p>
            <a:pPr algn="ctr"/>
            <a:r>
              <a:rPr lang="en-US" sz="4000" b="1" i="0" dirty="0">
                <a:solidFill>
                  <a:srgbClr val="FF0066"/>
                </a:solidFill>
                <a:effectLst/>
                <a:latin typeface="+mn-lt"/>
              </a:rPr>
              <a:t>II- The Market structures based on the number of sellers</a:t>
            </a:r>
            <a:endParaRPr lang="fr-FR" sz="4000" b="1" dirty="0">
              <a:solidFill>
                <a:srgbClr val="FF0066"/>
              </a:solidFill>
              <a:latin typeface="+mn-lt"/>
            </a:endParaRPr>
          </a:p>
        </p:txBody>
      </p:sp>
    </p:spTree>
    <p:extLst>
      <p:ext uri="{BB962C8B-B14F-4D97-AF65-F5344CB8AC3E}">
        <p14:creationId xmlns:p14="http://schemas.microsoft.com/office/powerpoint/2010/main" val="12957058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ED8C511F-0BA9-4B79-862E-58D6ADC1F543}"/>
              </a:ext>
            </a:extLst>
          </p:cNvPr>
          <p:cNvSpPr>
            <a:spLocks noGrp="1"/>
          </p:cNvSpPr>
          <p:nvPr>
            <p:ph idx="1"/>
          </p:nvPr>
        </p:nvSpPr>
        <p:spPr>
          <a:xfrm>
            <a:off x="123092" y="1825625"/>
            <a:ext cx="10291924" cy="4351338"/>
          </a:xfrm>
        </p:spPr>
        <p:txBody>
          <a:bodyPr/>
          <a:lstStyle/>
          <a:p>
            <a:pPr marL="0" indent="0">
              <a:buNone/>
            </a:pPr>
            <a:r>
              <a:rPr lang="fr-FR" sz="2600" b="1" dirty="0"/>
              <a:t>c-Short run </a:t>
            </a:r>
            <a:r>
              <a:rPr lang="fr-FR" sz="2600" b="1" dirty="0" err="1"/>
              <a:t>analysis</a:t>
            </a:r>
            <a:r>
              <a:rPr lang="fr-FR" sz="2600" b="1" dirty="0"/>
              <a:t> of Monopoly</a:t>
            </a:r>
          </a:p>
          <a:p>
            <a:r>
              <a:rPr lang="en-US" sz="2600" dirty="0"/>
              <a:t>A monopolist is considered a </a:t>
            </a:r>
            <a:r>
              <a:rPr lang="en-US" sz="2600" b="1" dirty="0"/>
              <a:t>price maker</a:t>
            </a:r>
            <a:r>
              <a:rPr lang="en-US" sz="2600" dirty="0"/>
              <a:t>, since he is the </a:t>
            </a:r>
            <a:r>
              <a:rPr lang="en-US" sz="2600" b="1" dirty="0"/>
              <a:t>sole seller </a:t>
            </a:r>
            <a:r>
              <a:rPr lang="en-US" sz="2600" dirty="0"/>
              <a:t>of a product that has no close substitute in the market.</a:t>
            </a:r>
          </a:p>
          <a:p>
            <a:endParaRPr lang="en-US" sz="2600" dirty="0"/>
          </a:p>
          <a:p>
            <a:pPr marL="0" indent="0">
              <a:buNone/>
            </a:pPr>
            <a:r>
              <a:rPr lang="fr-FR" sz="2600" b="1" dirty="0"/>
              <a:t>d-Long run </a:t>
            </a:r>
            <a:r>
              <a:rPr lang="fr-FR" sz="2600" b="1" dirty="0" err="1"/>
              <a:t>analysis</a:t>
            </a:r>
            <a:r>
              <a:rPr lang="fr-FR" sz="2600" b="1" dirty="0"/>
              <a:t> of Monopoly</a:t>
            </a:r>
          </a:p>
          <a:p>
            <a:pPr algn="just"/>
            <a:r>
              <a:rPr lang="en-US" sz="2600" dirty="0"/>
              <a:t>In the long-run, all inputs and costs are variable, and the monopolist can make his optimal scale of plant to make the best level of output.</a:t>
            </a:r>
            <a:endParaRPr lang="fr-FR" sz="2600" dirty="0"/>
          </a:p>
          <a:p>
            <a:endParaRPr lang="en-US" dirty="0"/>
          </a:p>
        </p:txBody>
      </p:sp>
      <p:sp>
        <p:nvSpPr>
          <p:cNvPr id="6" name="Titre 1">
            <a:extLst>
              <a:ext uri="{FF2B5EF4-FFF2-40B4-BE49-F238E27FC236}">
                <a16:creationId xmlns:a16="http://schemas.microsoft.com/office/drawing/2014/main" id="{CC6188B9-3D80-4122-6371-C10030976051}"/>
              </a:ext>
            </a:extLst>
          </p:cNvPr>
          <p:cNvSpPr>
            <a:spLocks noGrp="1"/>
          </p:cNvSpPr>
          <p:nvPr>
            <p:ph type="title"/>
          </p:nvPr>
        </p:nvSpPr>
        <p:spPr>
          <a:xfrm>
            <a:off x="2364508" y="365126"/>
            <a:ext cx="7324437" cy="1075748"/>
          </a:xfrm>
        </p:spPr>
        <p:txBody>
          <a:bodyPr>
            <a:normAutofit fontScale="90000"/>
          </a:bodyPr>
          <a:lstStyle/>
          <a:p>
            <a:pPr algn="ctr"/>
            <a:r>
              <a:rPr lang="en-US" sz="4000" b="1" i="0" dirty="0">
                <a:solidFill>
                  <a:srgbClr val="FF0066"/>
                </a:solidFill>
                <a:effectLst/>
                <a:latin typeface="+mn-lt"/>
              </a:rPr>
              <a:t>II- The Market structures based on the number of sellers</a:t>
            </a:r>
            <a:endParaRPr lang="fr-FR" sz="4000" b="1" dirty="0">
              <a:solidFill>
                <a:srgbClr val="FF0066"/>
              </a:solidFill>
              <a:latin typeface="+mn-lt"/>
            </a:endParaRPr>
          </a:p>
        </p:txBody>
      </p:sp>
    </p:spTree>
    <p:extLst>
      <p:ext uri="{BB962C8B-B14F-4D97-AF65-F5344CB8AC3E}">
        <p14:creationId xmlns:p14="http://schemas.microsoft.com/office/powerpoint/2010/main" val="6140546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388B51C2-7DF3-4077-A32C-CFD80819C9DF}"/>
              </a:ext>
            </a:extLst>
          </p:cNvPr>
          <p:cNvSpPr>
            <a:spLocks noGrp="1"/>
          </p:cNvSpPr>
          <p:nvPr>
            <p:ph idx="1"/>
          </p:nvPr>
        </p:nvSpPr>
        <p:spPr>
          <a:xfrm>
            <a:off x="79131" y="1825625"/>
            <a:ext cx="9821007" cy="4351338"/>
          </a:xfrm>
        </p:spPr>
        <p:txBody>
          <a:bodyPr>
            <a:normAutofit/>
          </a:bodyPr>
          <a:lstStyle/>
          <a:p>
            <a:pPr marL="0" indent="0">
              <a:buNone/>
            </a:pPr>
            <a:r>
              <a:rPr lang="en-US" b="1" dirty="0">
                <a:solidFill>
                  <a:srgbClr val="FF0000"/>
                </a:solidFill>
              </a:rPr>
              <a:t>II-2-2- Oligopoly</a:t>
            </a:r>
          </a:p>
          <a:p>
            <a:pPr algn="l"/>
            <a:r>
              <a:rPr lang="en-US" sz="2600" b="0" i="0" dirty="0">
                <a:solidFill>
                  <a:srgbClr val="222222"/>
                </a:solidFill>
                <a:effectLst/>
              </a:rPr>
              <a:t>Oligopoly is also known as </a:t>
            </a:r>
            <a:r>
              <a:rPr lang="en-US" sz="2600" b="1" i="0" dirty="0">
                <a:solidFill>
                  <a:srgbClr val="222222"/>
                </a:solidFill>
                <a:effectLst/>
              </a:rPr>
              <a:t>the competition among law.</a:t>
            </a:r>
          </a:p>
          <a:p>
            <a:pPr algn="just"/>
            <a:r>
              <a:rPr lang="en-US" sz="2600" b="0" i="0" dirty="0">
                <a:solidFill>
                  <a:srgbClr val="222222"/>
                </a:solidFill>
                <a:effectLst/>
              </a:rPr>
              <a:t> </a:t>
            </a:r>
            <a:r>
              <a:rPr lang="en-US" sz="2600" b="1" i="0" dirty="0">
                <a:solidFill>
                  <a:srgbClr val="222222"/>
                </a:solidFill>
                <a:effectLst/>
              </a:rPr>
              <a:t>Oligopoly</a:t>
            </a:r>
            <a:r>
              <a:rPr lang="en-US" sz="2600" b="0" i="0" dirty="0">
                <a:solidFill>
                  <a:srgbClr val="222222"/>
                </a:solidFill>
                <a:effectLst/>
              </a:rPr>
              <a:t>, is when a market is run by a small number of firms that together control the majority of the market share.</a:t>
            </a:r>
          </a:p>
          <a:p>
            <a:pPr marL="0" indent="0" algn="l">
              <a:buNone/>
            </a:pPr>
            <a:endParaRPr lang="en-US" sz="2600" b="0" i="0" dirty="0">
              <a:solidFill>
                <a:srgbClr val="222222"/>
              </a:solidFill>
              <a:effectLst/>
            </a:endParaRPr>
          </a:p>
          <a:p>
            <a:pPr marL="0" indent="0" algn="l">
              <a:buNone/>
            </a:pPr>
            <a:r>
              <a:rPr lang="en-US" sz="2600" dirty="0">
                <a:solidFill>
                  <a:schemeClr val="accent1"/>
                </a:solidFill>
              </a:rPr>
              <a:t>Features of Oligopoly Market Structure</a:t>
            </a:r>
          </a:p>
          <a:p>
            <a:pPr marL="0" indent="0">
              <a:buNone/>
            </a:pPr>
            <a:endParaRPr lang="fr-FR" dirty="0"/>
          </a:p>
        </p:txBody>
      </p:sp>
      <p:sp>
        <p:nvSpPr>
          <p:cNvPr id="6" name="Titre 1">
            <a:extLst>
              <a:ext uri="{FF2B5EF4-FFF2-40B4-BE49-F238E27FC236}">
                <a16:creationId xmlns:a16="http://schemas.microsoft.com/office/drawing/2014/main" id="{AEF6C642-D9CB-096F-20DE-141F199A0D19}"/>
              </a:ext>
            </a:extLst>
          </p:cNvPr>
          <p:cNvSpPr>
            <a:spLocks noGrp="1"/>
          </p:cNvSpPr>
          <p:nvPr>
            <p:ph type="title"/>
          </p:nvPr>
        </p:nvSpPr>
        <p:spPr>
          <a:xfrm>
            <a:off x="2364508" y="365126"/>
            <a:ext cx="7324437" cy="1075748"/>
          </a:xfrm>
        </p:spPr>
        <p:txBody>
          <a:bodyPr>
            <a:normAutofit fontScale="90000"/>
          </a:bodyPr>
          <a:lstStyle/>
          <a:p>
            <a:pPr algn="ctr"/>
            <a:r>
              <a:rPr lang="en-US" sz="4000" b="1" i="0" dirty="0">
                <a:solidFill>
                  <a:srgbClr val="FF0066"/>
                </a:solidFill>
                <a:effectLst/>
                <a:latin typeface="+mn-lt"/>
              </a:rPr>
              <a:t>II- The Market structures based on the number of sellers</a:t>
            </a:r>
            <a:endParaRPr lang="fr-FR" sz="4000" b="1" dirty="0">
              <a:solidFill>
                <a:srgbClr val="FF0066"/>
              </a:solidFill>
              <a:latin typeface="+mn-lt"/>
            </a:endParaRPr>
          </a:p>
        </p:txBody>
      </p:sp>
    </p:spTree>
    <p:extLst>
      <p:ext uri="{BB962C8B-B14F-4D97-AF65-F5344CB8AC3E}">
        <p14:creationId xmlns:p14="http://schemas.microsoft.com/office/powerpoint/2010/main" val="33002551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4EAAD541-4605-4AF2-8A5D-D7F09C11D2B7}"/>
              </a:ext>
            </a:extLst>
          </p:cNvPr>
          <p:cNvSpPr>
            <a:spLocks noGrp="1"/>
          </p:cNvSpPr>
          <p:nvPr>
            <p:ph type="title"/>
          </p:nvPr>
        </p:nvSpPr>
        <p:spPr/>
        <p:txBody>
          <a:bodyPr/>
          <a:lstStyle/>
          <a:p>
            <a:endParaRPr lang="fr-FR"/>
          </a:p>
        </p:txBody>
      </p:sp>
      <p:sp>
        <p:nvSpPr>
          <p:cNvPr id="3" name="Espace réservé du contenu 2">
            <a:extLst>
              <a:ext uri="{FF2B5EF4-FFF2-40B4-BE49-F238E27FC236}">
                <a16:creationId xmlns:a16="http://schemas.microsoft.com/office/drawing/2014/main" id="{E9A7619D-645A-46C4-B195-C9F4A8CFBDA2}"/>
              </a:ext>
            </a:extLst>
          </p:cNvPr>
          <p:cNvSpPr>
            <a:spLocks noGrp="1"/>
          </p:cNvSpPr>
          <p:nvPr>
            <p:ph idx="1"/>
          </p:nvPr>
        </p:nvSpPr>
        <p:spPr/>
        <p:txBody>
          <a:bodyPr/>
          <a:lstStyle/>
          <a:p>
            <a:pPr marL="0" indent="0">
              <a:buNone/>
            </a:pPr>
            <a:r>
              <a:rPr lang="en-US" sz="2800" b="1" dirty="0"/>
              <a:t>a-Classification of Oligopoly</a:t>
            </a:r>
          </a:p>
          <a:p>
            <a:pPr marL="0" indent="0">
              <a:buNone/>
            </a:pPr>
            <a:endParaRPr lang="en-US" sz="2800" b="1" dirty="0"/>
          </a:p>
          <a:p>
            <a:pPr marL="0" indent="0" algn="l">
              <a:buNone/>
            </a:pPr>
            <a:endParaRPr lang="en-US" sz="2800" b="0" i="0" dirty="0">
              <a:solidFill>
                <a:srgbClr val="222222"/>
              </a:solidFill>
              <a:effectLst/>
            </a:endParaRPr>
          </a:p>
          <a:p>
            <a:endParaRPr lang="fr-FR" dirty="0"/>
          </a:p>
        </p:txBody>
      </p:sp>
      <p:graphicFrame>
        <p:nvGraphicFramePr>
          <p:cNvPr id="4" name="Tableau 11">
            <a:extLst>
              <a:ext uri="{FF2B5EF4-FFF2-40B4-BE49-F238E27FC236}">
                <a16:creationId xmlns:a16="http://schemas.microsoft.com/office/drawing/2014/main" id="{544803C2-A0EE-45F1-B36B-B2AA78A0BFC7}"/>
              </a:ext>
            </a:extLst>
          </p:cNvPr>
          <p:cNvGraphicFramePr>
            <a:graphicFrameLocks/>
          </p:cNvGraphicFramePr>
          <p:nvPr/>
        </p:nvGraphicFramePr>
        <p:xfrm>
          <a:off x="221673" y="2417387"/>
          <a:ext cx="9382500" cy="3829857"/>
        </p:xfrm>
        <a:graphic>
          <a:graphicData uri="http://schemas.openxmlformats.org/drawingml/2006/table">
            <a:tbl>
              <a:tblPr firstRow="1" bandRow="1">
                <a:tableStyleId>{69CF1AB2-1976-4502-BF36-3FF5EA218861}</a:tableStyleId>
              </a:tblPr>
              <a:tblGrid>
                <a:gridCol w="2020641">
                  <a:extLst>
                    <a:ext uri="{9D8B030D-6E8A-4147-A177-3AD203B41FA5}">
                      <a16:colId xmlns:a16="http://schemas.microsoft.com/office/drawing/2014/main" val="3890413595"/>
                    </a:ext>
                  </a:extLst>
                </a:gridCol>
                <a:gridCol w="2453953">
                  <a:extLst>
                    <a:ext uri="{9D8B030D-6E8A-4147-A177-3AD203B41FA5}">
                      <a16:colId xmlns:a16="http://schemas.microsoft.com/office/drawing/2014/main" val="3628881325"/>
                    </a:ext>
                  </a:extLst>
                </a:gridCol>
                <a:gridCol w="2453953">
                  <a:extLst>
                    <a:ext uri="{9D8B030D-6E8A-4147-A177-3AD203B41FA5}">
                      <a16:colId xmlns:a16="http://schemas.microsoft.com/office/drawing/2014/main" val="517428253"/>
                    </a:ext>
                  </a:extLst>
                </a:gridCol>
                <a:gridCol w="2453953">
                  <a:extLst>
                    <a:ext uri="{9D8B030D-6E8A-4147-A177-3AD203B41FA5}">
                      <a16:colId xmlns:a16="http://schemas.microsoft.com/office/drawing/2014/main" val="1928630912"/>
                    </a:ext>
                  </a:extLst>
                </a:gridCol>
              </a:tblGrid>
              <a:tr h="3829857">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000" b="1" dirty="0">
                          <a:solidFill>
                            <a:srgbClr val="FF0000"/>
                          </a:solidFill>
                        </a:rPr>
                        <a:t>Pure or Perfect Oligopoly</a:t>
                      </a:r>
                      <a:r>
                        <a:rPr lang="en-US" sz="2000" dirty="0"/>
                        <a:t>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2000" dirty="0"/>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2000" dirty="0"/>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2000"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US" sz="2000" dirty="0"/>
                        <a:t>If the firms produce homogeneous products.</a:t>
                      </a:r>
                    </a:p>
                    <a:p>
                      <a:pPr algn="just"/>
                      <a:endParaRPr lang="fr-FR" sz="2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1" dirty="0">
                          <a:solidFill>
                            <a:srgbClr val="FF0000"/>
                          </a:solidFill>
                        </a:rPr>
                        <a:t>Imperfect or Differentiated Oligopoly</a:t>
                      </a:r>
                      <a:r>
                        <a:rPr lang="en-US" sz="2000"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t>If the firms produce differentiated products.</a:t>
                      </a:r>
                    </a:p>
                    <a:p>
                      <a:pPr algn="l"/>
                      <a:endParaRPr lang="fr-FR" dirty="0"/>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000" b="1" dirty="0">
                          <a:solidFill>
                            <a:srgbClr val="FF0000"/>
                          </a:solidFill>
                        </a:rPr>
                        <a:t>Collusive Oligopoly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2000" b="1" dirty="0">
                        <a:solidFill>
                          <a:srgbClr val="FF0000"/>
                        </a:solidFill>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2000" b="1" dirty="0">
                        <a:solidFill>
                          <a:srgbClr val="FF0000"/>
                        </a:solidFill>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2000" b="1" dirty="0">
                        <a:solidFill>
                          <a:srgbClr val="FF0000"/>
                        </a:solidFill>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2000" b="1" dirty="0">
                        <a:solidFill>
                          <a:srgbClr val="FF0000"/>
                        </a:solidFill>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US" sz="2000" dirty="0"/>
                        <a:t>If the firms cooperate with each other in determining price or output or both</a:t>
                      </a:r>
                    </a:p>
                    <a:p>
                      <a:endParaRPr lang="fr-FR" dirty="0"/>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000" b="1" dirty="0">
                          <a:solidFill>
                            <a:srgbClr val="FF0000"/>
                          </a:solidFill>
                        </a:rPr>
                        <a:t>Non-collusive Oligopoly</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2000" b="1" dirty="0">
                        <a:solidFill>
                          <a:srgbClr val="FF0000"/>
                        </a:solidFill>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2000" b="1" dirty="0">
                        <a:solidFill>
                          <a:srgbClr val="FF0000"/>
                        </a:solidFill>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2000" b="1" dirty="0">
                        <a:solidFill>
                          <a:srgbClr val="FF0000"/>
                        </a:solidFill>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2000" b="1" dirty="0">
                        <a:solidFill>
                          <a:srgbClr val="FF0000"/>
                        </a:solidFill>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US" sz="2000" b="1" dirty="0"/>
                        <a:t> </a:t>
                      </a:r>
                      <a:r>
                        <a:rPr lang="en-US" sz="2000" dirty="0"/>
                        <a:t> If firms in an oligopoly market compete with each other</a:t>
                      </a:r>
                      <a:endParaRPr lang="fr-FR" sz="2000" dirty="0"/>
                    </a:p>
                    <a:p>
                      <a:endParaRPr lang="fr-FR" sz="2000" dirty="0"/>
                    </a:p>
                  </a:txBody>
                  <a:tcPr/>
                </a:tc>
                <a:extLst>
                  <a:ext uri="{0D108BD9-81ED-4DB2-BD59-A6C34878D82A}">
                    <a16:rowId xmlns:a16="http://schemas.microsoft.com/office/drawing/2014/main" val="410772725"/>
                  </a:ext>
                </a:extLst>
              </a:tr>
            </a:tbl>
          </a:graphicData>
        </a:graphic>
      </p:graphicFrame>
    </p:spTree>
    <p:extLst>
      <p:ext uri="{BB962C8B-B14F-4D97-AF65-F5344CB8AC3E}">
        <p14:creationId xmlns:p14="http://schemas.microsoft.com/office/powerpoint/2010/main" val="34470508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9ED3D66-4FFB-4126-A77C-7D9E5B053366}"/>
              </a:ext>
            </a:extLst>
          </p:cNvPr>
          <p:cNvSpPr>
            <a:spLocks noGrp="1"/>
          </p:cNvSpPr>
          <p:nvPr>
            <p:ph type="title"/>
          </p:nvPr>
        </p:nvSpPr>
        <p:spPr>
          <a:xfrm>
            <a:off x="2373745" y="461818"/>
            <a:ext cx="7287491" cy="868218"/>
          </a:xfrm>
        </p:spPr>
        <p:txBody>
          <a:bodyPr>
            <a:normAutofit fontScale="90000"/>
          </a:bodyPr>
          <a:lstStyle/>
          <a:p>
            <a:pPr algn="ctr"/>
            <a:r>
              <a:rPr lang="en-US" sz="4000" b="1" i="0" dirty="0">
                <a:solidFill>
                  <a:srgbClr val="FF0066"/>
                </a:solidFill>
                <a:effectLst/>
                <a:latin typeface="+mn-lt"/>
              </a:rPr>
              <a:t>II- The Market structures based on the number of sellers</a:t>
            </a:r>
            <a:endParaRPr lang="fr-FR" sz="4000" dirty="0">
              <a:solidFill>
                <a:srgbClr val="FF0066"/>
              </a:solidFill>
              <a:latin typeface="+mn-lt"/>
            </a:endParaRPr>
          </a:p>
        </p:txBody>
      </p:sp>
      <p:sp>
        <p:nvSpPr>
          <p:cNvPr id="3" name="Espace réservé du contenu 2">
            <a:extLst>
              <a:ext uri="{FF2B5EF4-FFF2-40B4-BE49-F238E27FC236}">
                <a16:creationId xmlns:a16="http://schemas.microsoft.com/office/drawing/2014/main" id="{F081E4DC-1DD4-4F46-93F6-7C2ED0A46307}"/>
              </a:ext>
            </a:extLst>
          </p:cNvPr>
          <p:cNvSpPr>
            <a:spLocks noGrp="1"/>
          </p:cNvSpPr>
          <p:nvPr>
            <p:ph idx="1"/>
          </p:nvPr>
        </p:nvSpPr>
        <p:spPr>
          <a:xfrm>
            <a:off x="193431" y="1825625"/>
            <a:ext cx="10139289" cy="4351338"/>
          </a:xfrm>
        </p:spPr>
        <p:txBody>
          <a:bodyPr/>
          <a:lstStyle/>
          <a:p>
            <a:pPr marL="0" indent="0">
              <a:buNone/>
            </a:pPr>
            <a:r>
              <a:rPr lang="fr-FR" b="1" dirty="0"/>
              <a:t>	b-Types of organisation of Oligopoly:</a:t>
            </a:r>
          </a:p>
          <a:p>
            <a:pPr marL="0" indent="0">
              <a:buNone/>
            </a:pPr>
            <a:endParaRPr lang="fr-FR" b="1" dirty="0"/>
          </a:p>
          <a:p>
            <a:pPr algn="just"/>
            <a:r>
              <a:rPr lang="en-US" sz="2600" b="1" dirty="0">
                <a:solidFill>
                  <a:srgbClr val="FF0000"/>
                </a:solidFill>
              </a:rPr>
              <a:t>Cartel</a:t>
            </a:r>
            <a:r>
              <a:rPr lang="en-US" sz="2600" dirty="0"/>
              <a:t> is a formal agreement among oligopolists to set-up a monopoly price, allocate output, and share profit among members</a:t>
            </a:r>
            <a:r>
              <a:rPr lang="en-US" dirty="0"/>
              <a:t>.</a:t>
            </a:r>
          </a:p>
          <a:p>
            <a:pPr marL="0" indent="0" algn="just">
              <a:buNone/>
            </a:pPr>
            <a:endParaRPr lang="en-US" dirty="0"/>
          </a:p>
          <a:p>
            <a:pPr algn="just"/>
            <a:r>
              <a:rPr lang="en-US" dirty="0"/>
              <a:t> </a:t>
            </a:r>
            <a:r>
              <a:rPr lang="en-US" sz="2600" b="1" dirty="0">
                <a:solidFill>
                  <a:srgbClr val="FF0000"/>
                </a:solidFill>
              </a:rPr>
              <a:t>Collusion</a:t>
            </a:r>
            <a:r>
              <a:rPr lang="en-US" sz="2600" dirty="0"/>
              <a:t> is a formal or an informal agreement among oligopolists to adopt policies that will restrict or reduce the level of competition in the market.</a:t>
            </a:r>
            <a:endParaRPr lang="fr-FR" sz="2600" dirty="0"/>
          </a:p>
        </p:txBody>
      </p:sp>
    </p:spTree>
    <p:extLst>
      <p:ext uri="{BB962C8B-B14F-4D97-AF65-F5344CB8AC3E}">
        <p14:creationId xmlns:p14="http://schemas.microsoft.com/office/powerpoint/2010/main" val="42064240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D2080B02-490C-4E95-B888-79811F0449F6}"/>
              </a:ext>
            </a:extLst>
          </p:cNvPr>
          <p:cNvSpPr>
            <a:spLocks noGrp="1"/>
          </p:cNvSpPr>
          <p:nvPr>
            <p:ph type="title"/>
          </p:nvPr>
        </p:nvSpPr>
        <p:spPr>
          <a:xfrm>
            <a:off x="2235200" y="365125"/>
            <a:ext cx="7379855" cy="1149639"/>
          </a:xfrm>
        </p:spPr>
        <p:txBody>
          <a:bodyPr>
            <a:normAutofit fontScale="90000"/>
          </a:bodyPr>
          <a:lstStyle/>
          <a:p>
            <a:pPr algn="ctr"/>
            <a:r>
              <a:rPr lang="en-US" sz="4000" b="1" i="0" dirty="0">
                <a:solidFill>
                  <a:schemeClr val="bg1"/>
                </a:solidFill>
                <a:effectLst/>
                <a:latin typeface="Calibri "/>
              </a:rPr>
              <a:t>II- The Market structures based on the number of sellers</a:t>
            </a:r>
            <a:endParaRPr lang="fr-FR" sz="4000" dirty="0">
              <a:latin typeface="Calibri "/>
            </a:endParaRPr>
          </a:p>
        </p:txBody>
      </p:sp>
      <p:sp>
        <p:nvSpPr>
          <p:cNvPr id="3" name="Espace réservé du contenu 2">
            <a:extLst>
              <a:ext uri="{FF2B5EF4-FFF2-40B4-BE49-F238E27FC236}">
                <a16:creationId xmlns:a16="http://schemas.microsoft.com/office/drawing/2014/main" id="{CB92AC2D-8965-4603-A5C0-515DBC5F57E2}"/>
              </a:ext>
            </a:extLst>
          </p:cNvPr>
          <p:cNvSpPr>
            <a:spLocks noGrp="1"/>
          </p:cNvSpPr>
          <p:nvPr>
            <p:ph idx="1"/>
          </p:nvPr>
        </p:nvSpPr>
        <p:spPr>
          <a:xfrm>
            <a:off x="131886" y="1825625"/>
            <a:ext cx="9733084" cy="4351338"/>
          </a:xfrm>
        </p:spPr>
        <p:txBody>
          <a:bodyPr>
            <a:normAutofit/>
          </a:bodyPr>
          <a:lstStyle/>
          <a:p>
            <a:pPr marL="0" indent="0" algn="l">
              <a:buNone/>
            </a:pPr>
            <a:r>
              <a:rPr lang="en-US" sz="2600" b="1" dirty="0"/>
              <a:t>c- The</a:t>
            </a:r>
            <a:r>
              <a:rPr lang="en-US" sz="2600" b="1" i="0" dirty="0">
                <a:effectLst/>
              </a:rPr>
              <a:t> Duopoly</a:t>
            </a:r>
          </a:p>
          <a:p>
            <a:pPr algn="l"/>
            <a:r>
              <a:rPr lang="en-US" sz="2600" b="0" i="0" dirty="0">
                <a:solidFill>
                  <a:srgbClr val="222222"/>
                </a:solidFill>
                <a:effectLst/>
              </a:rPr>
              <a:t>A market where there are two sellers or producers of a product is called do a </a:t>
            </a:r>
            <a:r>
              <a:rPr lang="en-US" sz="2600" b="1" i="0" dirty="0">
                <a:solidFill>
                  <a:srgbClr val="FF0000"/>
                </a:solidFill>
                <a:effectLst/>
              </a:rPr>
              <a:t>Duopoly</a:t>
            </a:r>
            <a:r>
              <a:rPr lang="en-US" sz="2600" b="0" i="0" dirty="0">
                <a:solidFill>
                  <a:srgbClr val="222222"/>
                </a:solidFill>
                <a:effectLst/>
              </a:rPr>
              <a:t>: it’s a </a:t>
            </a:r>
            <a:r>
              <a:rPr lang="en-US" sz="2600" b="1" i="0" dirty="0">
                <a:solidFill>
                  <a:srgbClr val="222222"/>
                </a:solidFill>
                <a:effectLst/>
              </a:rPr>
              <a:t>special case of Oligopoly.</a:t>
            </a:r>
          </a:p>
          <a:p>
            <a:pPr marL="0" indent="0" algn="l">
              <a:buNone/>
            </a:pPr>
            <a:endParaRPr lang="en-US" sz="2600" b="1" i="0" dirty="0">
              <a:solidFill>
                <a:srgbClr val="222222"/>
              </a:solidFill>
              <a:effectLst/>
            </a:endParaRPr>
          </a:p>
          <a:p>
            <a:pPr algn="l"/>
            <a:r>
              <a:rPr lang="en-US" sz="2600" b="0" i="0" dirty="0">
                <a:solidFill>
                  <a:srgbClr val="222222"/>
                </a:solidFill>
                <a:effectLst/>
              </a:rPr>
              <a:t>They have a complete hold over the supply of that product. A </a:t>
            </a:r>
            <a:r>
              <a:rPr lang="en-US" sz="2600" b="1" i="0" dirty="0">
                <a:solidFill>
                  <a:srgbClr val="222222"/>
                </a:solidFill>
                <a:effectLst/>
              </a:rPr>
              <a:t>product</a:t>
            </a:r>
            <a:r>
              <a:rPr lang="en-US" sz="2600" b="0" i="0" dirty="0">
                <a:solidFill>
                  <a:srgbClr val="222222"/>
                </a:solidFill>
                <a:effectLst/>
              </a:rPr>
              <a:t> of both the sellers is </a:t>
            </a:r>
            <a:r>
              <a:rPr lang="en-US" sz="2600" b="1" i="0" dirty="0">
                <a:solidFill>
                  <a:srgbClr val="222222"/>
                </a:solidFill>
                <a:effectLst/>
              </a:rPr>
              <a:t>Homogeneous</a:t>
            </a:r>
            <a:r>
              <a:rPr lang="en-US" sz="2600" b="0" i="0" dirty="0">
                <a:solidFill>
                  <a:srgbClr val="222222"/>
                </a:solidFill>
                <a:effectLst/>
              </a:rPr>
              <a:t> and the prices are also the </a:t>
            </a:r>
            <a:r>
              <a:rPr lang="en-US" sz="2600" b="1" i="0" dirty="0">
                <a:solidFill>
                  <a:srgbClr val="222222"/>
                </a:solidFill>
                <a:effectLst/>
              </a:rPr>
              <a:t>same</a:t>
            </a:r>
            <a:r>
              <a:rPr lang="en-US" sz="2600" b="0" i="0" dirty="0">
                <a:solidFill>
                  <a:srgbClr val="222222"/>
                </a:solidFill>
                <a:effectLst/>
              </a:rPr>
              <a:t>.</a:t>
            </a:r>
          </a:p>
          <a:p>
            <a:endParaRPr lang="en-US" sz="2600" b="0" i="0" dirty="0">
              <a:solidFill>
                <a:srgbClr val="222222"/>
              </a:solidFill>
              <a:effectLst/>
            </a:endParaRPr>
          </a:p>
          <a:p>
            <a:r>
              <a:rPr lang="en-US" sz="2600" b="0" i="0" dirty="0">
                <a:solidFill>
                  <a:srgbClr val="222222"/>
                </a:solidFill>
                <a:effectLst/>
              </a:rPr>
              <a:t>Both the </a:t>
            </a:r>
            <a:r>
              <a:rPr lang="en-US" sz="2600" b="1" i="0" dirty="0">
                <a:solidFill>
                  <a:srgbClr val="222222"/>
                </a:solidFill>
                <a:effectLst/>
              </a:rPr>
              <a:t>firms</a:t>
            </a:r>
            <a:r>
              <a:rPr lang="en-US" sz="2600" b="0" i="0" dirty="0">
                <a:solidFill>
                  <a:srgbClr val="222222"/>
                </a:solidFill>
                <a:effectLst/>
              </a:rPr>
              <a:t> are </a:t>
            </a:r>
            <a:r>
              <a:rPr lang="en-US" sz="2600" b="1" i="0" dirty="0">
                <a:solidFill>
                  <a:srgbClr val="222222"/>
                </a:solidFill>
                <a:effectLst/>
              </a:rPr>
              <a:t>interdependent</a:t>
            </a:r>
            <a:r>
              <a:rPr lang="en-US" sz="2600" b="0" i="0" dirty="0">
                <a:solidFill>
                  <a:srgbClr val="222222"/>
                </a:solidFill>
                <a:effectLst/>
              </a:rPr>
              <a:t> and they try to keep the </a:t>
            </a:r>
            <a:r>
              <a:rPr lang="en-US" sz="2600" b="1" i="0" dirty="0">
                <a:solidFill>
                  <a:srgbClr val="222222"/>
                </a:solidFill>
                <a:effectLst/>
              </a:rPr>
              <a:t>same price</a:t>
            </a:r>
            <a:r>
              <a:rPr lang="en-US" sz="2600" b="0" i="0" dirty="0">
                <a:solidFill>
                  <a:srgbClr val="222222"/>
                </a:solidFill>
                <a:effectLst/>
              </a:rPr>
              <a:t>.</a:t>
            </a:r>
            <a:endParaRPr lang="fr-FR" sz="2600" dirty="0"/>
          </a:p>
        </p:txBody>
      </p:sp>
    </p:spTree>
    <p:extLst>
      <p:ext uri="{BB962C8B-B14F-4D97-AF65-F5344CB8AC3E}">
        <p14:creationId xmlns:p14="http://schemas.microsoft.com/office/powerpoint/2010/main" val="30393388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B1C353D-E6A3-4954-80EB-939093CDDEBE}"/>
              </a:ext>
            </a:extLst>
          </p:cNvPr>
          <p:cNvSpPr>
            <a:spLocks noGrp="1"/>
          </p:cNvSpPr>
          <p:nvPr>
            <p:ph type="title"/>
          </p:nvPr>
        </p:nvSpPr>
        <p:spPr>
          <a:xfrm>
            <a:off x="2373745" y="365126"/>
            <a:ext cx="7232074" cy="1075748"/>
          </a:xfrm>
        </p:spPr>
        <p:txBody>
          <a:bodyPr>
            <a:noAutofit/>
          </a:bodyPr>
          <a:lstStyle/>
          <a:p>
            <a:pPr algn="ctr"/>
            <a:r>
              <a:rPr lang="en-US" sz="3800" b="1" i="0" dirty="0">
                <a:solidFill>
                  <a:srgbClr val="FF0066"/>
                </a:solidFill>
                <a:effectLst/>
                <a:latin typeface="+mn-lt"/>
              </a:rPr>
              <a:t>II- The Market structures based on the number of sellers</a:t>
            </a:r>
            <a:endParaRPr lang="fr-FR" sz="3800" dirty="0">
              <a:solidFill>
                <a:srgbClr val="FF0066"/>
              </a:solidFill>
              <a:latin typeface="+mn-lt"/>
            </a:endParaRPr>
          </a:p>
        </p:txBody>
      </p:sp>
      <p:sp>
        <p:nvSpPr>
          <p:cNvPr id="3" name="Espace réservé du contenu 2">
            <a:extLst>
              <a:ext uri="{FF2B5EF4-FFF2-40B4-BE49-F238E27FC236}">
                <a16:creationId xmlns:a16="http://schemas.microsoft.com/office/drawing/2014/main" id="{05EAAC19-9F4D-439D-9FBA-A442966622B3}"/>
              </a:ext>
            </a:extLst>
          </p:cNvPr>
          <p:cNvSpPr>
            <a:spLocks noGrp="1"/>
          </p:cNvSpPr>
          <p:nvPr>
            <p:ph idx="1"/>
          </p:nvPr>
        </p:nvSpPr>
        <p:spPr>
          <a:xfrm>
            <a:off x="96716" y="1825624"/>
            <a:ext cx="10263436" cy="4513629"/>
          </a:xfrm>
        </p:spPr>
        <p:txBody>
          <a:bodyPr/>
          <a:lstStyle/>
          <a:p>
            <a:pPr algn="just"/>
            <a:r>
              <a:rPr lang="en-US" sz="2600" b="0" i="0" dirty="0">
                <a:solidFill>
                  <a:srgbClr val="222222"/>
                </a:solidFill>
                <a:effectLst/>
              </a:rPr>
              <a:t>If a seller of the commodity lowers the price then the other seller is forced to reduce its price because customers will prefer to purchase </a:t>
            </a:r>
            <a:r>
              <a:rPr lang="en-US" sz="2600" b="1" i="0" dirty="0">
                <a:solidFill>
                  <a:srgbClr val="0070C0"/>
                </a:solidFill>
                <a:effectLst/>
              </a:rPr>
              <a:t>the cheaper commodity</a:t>
            </a:r>
            <a:r>
              <a:rPr lang="en-US" sz="2600" b="0" i="0" dirty="0">
                <a:solidFill>
                  <a:srgbClr val="222222"/>
                </a:solidFill>
                <a:effectLst/>
              </a:rPr>
              <a:t>. </a:t>
            </a:r>
          </a:p>
          <a:p>
            <a:pPr algn="just"/>
            <a:r>
              <a:rPr lang="en-US" sz="2600" b="0" i="0" dirty="0">
                <a:solidFill>
                  <a:srgbClr val="222222"/>
                </a:solidFill>
                <a:effectLst/>
              </a:rPr>
              <a:t>Both the sellers have to think about the possible impact when they are taking independent decisions relating to price and prediction.</a:t>
            </a:r>
          </a:p>
          <a:p>
            <a:pPr marL="0" indent="0" algn="just">
              <a:buNone/>
            </a:pPr>
            <a:endParaRPr lang="en-US" sz="2600" b="0" i="0" dirty="0">
              <a:solidFill>
                <a:srgbClr val="222222"/>
              </a:solidFill>
              <a:effectLst/>
            </a:endParaRPr>
          </a:p>
          <a:p>
            <a:pPr algn="just"/>
            <a:r>
              <a:rPr lang="en-US" sz="2600" b="1" i="0" dirty="0">
                <a:solidFill>
                  <a:srgbClr val="222222"/>
                </a:solidFill>
                <a:effectLst/>
              </a:rPr>
              <a:t>In order to maximize the profits of each</a:t>
            </a:r>
            <a:r>
              <a:rPr lang="en-US" sz="2600" b="0" i="0" dirty="0">
                <a:solidFill>
                  <a:srgbClr val="222222"/>
                </a:solidFill>
                <a:effectLst/>
              </a:rPr>
              <a:t>, they may form an association or can share the market and can charge high prices for the customers. </a:t>
            </a:r>
          </a:p>
          <a:p>
            <a:pPr algn="just"/>
            <a:r>
              <a:rPr lang="en-US" sz="2600" b="0" i="0" dirty="0">
                <a:solidFill>
                  <a:srgbClr val="222222"/>
                </a:solidFill>
                <a:effectLst/>
              </a:rPr>
              <a:t>It will lead to the exploitation of the customers.</a:t>
            </a:r>
          </a:p>
          <a:p>
            <a:pPr marL="0" indent="0">
              <a:buNone/>
            </a:pPr>
            <a:endParaRPr lang="fr-FR" dirty="0"/>
          </a:p>
        </p:txBody>
      </p:sp>
    </p:spTree>
    <p:extLst>
      <p:ext uri="{BB962C8B-B14F-4D97-AF65-F5344CB8AC3E}">
        <p14:creationId xmlns:p14="http://schemas.microsoft.com/office/powerpoint/2010/main" val="22259145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B4685FE-CD14-49FD-B17E-6D2F325B3AEC}"/>
              </a:ext>
            </a:extLst>
          </p:cNvPr>
          <p:cNvSpPr>
            <a:spLocks noGrp="1"/>
          </p:cNvSpPr>
          <p:nvPr>
            <p:ph type="title"/>
          </p:nvPr>
        </p:nvSpPr>
        <p:spPr>
          <a:xfrm>
            <a:off x="2225964" y="365126"/>
            <a:ext cx="7398327" cy="983384"/>
          </a:xfrm>
        </p:spPr>
        <p:txBody>
          <a:bodyPr>
            <a:normAutofit fontScale="90000"/>
          </a:bodyPr>
          <a:lstStyle/>
          <a:p>
            <a:pPr algn="ctr"/>
            <a:r>
              <a:rPr lang="en-US" sz="4000" b="1" i="0" dirty="0">
                <a:solidFill>
                  <a:schemeClr val="bg1"/>
                </a:solidFill>
                <a:effectLst/>
                <a:latin typeface="+mn-lt"/>
              </a:rPr>
              <a:t>II- The Market structures based on the number of sellers</a:t>
            </a:r>
            <a:endParaRPr lang="fr-FR" sz="4000" dirty="0">
              <a:latin typeface="+mn-lt"/>
            </a:endParaRPr>
          </a:p>
        </p:txBody>
      </p:sp>
      <p:sp>
        <p:nvSpPr>
          <p:cNvPr id="3" name="Espace réservé du contenu 2">
            <a:extLst>
              <a:ext uri="{FF2B5EF4-FFF2-40B4-BE49-F238E27FC236}">
                <a16:creationId xmlns:a16="http://schemas.microsoft.com/office/drawing/2014/main" id="{63131C98-8ACE-42F7-B9C2-67D4842EB200}"/>
              </a:ext>
            </a:extLst>
          </p:cNvPr>
          <p:cNvSpPr>
            <a:spLocks noGrp="1"/>
          </p:cNvSpPr>
          <p:nvPr>
            <p:ph idx="1"/>
          </p:nvPr>
        </p:nvSpPr>
        <p:spPr>
          <a:xfrm>
            <a:off x="184638" y="1825625"/>
            <a:ext cx="9785839" cy="4351338"/>
          </a:xfrm>
        </p:spPr>
        <p:txBody>
          <a:bodyPr>
            <a:normAutofit/>
          </a:bodyPr>
          <a:lstStyle/>
          <a:p>
            <a:pPr marL="0" indent="0">
              <a:buNone/>
            </a:pPr>
            <a:r>
              <a:rPr lang="fr-FR" sz="2600" b="1" dirty="0">
                <a:solidFill>
                  <a:srgbClr val="FF0000"/>
                </a:solidFill>
              </a:rPr>
              <a:t>II-2-3- Monopolistic  competition</a:t>
            </a:r>
          </a:p>
          <a:p>
            <a:r>
              <a:rPr lang="en-US" sz="2600" dirty="0"/>
              <a:t>Market situation in which there are many sellers producing highly differentiated products. </a:t>
            </a:r>
          </a:p>
          <a:p>
            <a:pPr marL="0" indent="0">
              <a:buNone/>
            </a:pPr>
            <a:endParaRPr lang="en-US" sz="2600" dirty="0"/>
          </a:p>
          <a:p>
            <a:r>
              <a:rPr lang="en-US" sz="2600" dirty="0"/>
              <a:t> Monopolistic competition is also perfect competition plus product differentiation. </a:t>
            </a:r>
          </a:p>
          <a:p>
            <a:pPr marL="0" indent="0">
              <a:buNone/>
            </a:pPr>
            <a:endParaRPr lang="en-US" sz="2600" dirty="0"/>
          </a:p>
          <a:p>
            <a:r>
              <a:rPr lang="en-US" sz="2600" dirty="0"/>
              <a:t>Product differentiation gives each monopolistic competitor some market power, since each competitor can raise price slightly without losing all its customers.</a:t>
            </a:r>
            <a:endParaRPr lang="fr-FR" sz="2600" dirty="0"/>
          </a:p>
        </p:txBody>
      </p:sp>
    </p:spTree>
    <p:extLst>
      <p:ext uri="{BB962C8B-B14F-4D97-AF65-F5344CB8AC3E}">
        <p14:creationId xmlns:p14="http://schemas.microsoft.com/office/powerpoint/2010/main" val="9704606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B656D3A9-A39C-4E4E-A648-84C9F87E660C}"/>
              </a:ext>
            </a:extLst>
          </p:cNvPr>
          <p:cNvSpPr>
            <a:spLocks noGrp="1"/>
          </p:cNvSpPr>
          <p:nvPr>
            <p:ph type="title"/>
          </p:nvPr>
        </p:nvSpPr>
        <p:spPr>
          <a:xfrm>
            <a:off x="2262909" y="365126"/>
            <a:ext cx="7333674" cy="927966"/>
          </a:xfrm>
        </p:spPr>
        <p:txBody>
          <a:bodyPr>
            <a:normAutofit fontScale="90000"/>
          </a:bodyPr>
          <a:lstStyle/>
          <a:p>
            <a:pPr algn="ctr"/>
            <a:r>
              <a:rPr lang="en-US" sz="4000" b="1" i="0" dirty="0">
                <a:solidFill>
                  <a:schemeClr val="bg1"/>
                </a:solidFill>
                <a:effectLst/>
                <a:latin typeface="Calibri "/>
              </a:rPr>
              <a:t>II- The Market structures based on the number of sellers</a:t>
            </a:r>
            <a:endParaRPr lang="fr-FR" sz="4000" dirty="0">
              <a:latin typeface="Calibri "/>
            </a:endParaRPr>
          </a:p>
        </p:txBody>
      </p:sp>
      <p:sp>
        <p:nvSpPr>
          <p:cNvPr id="3" name="Espace réservé du contenu 2">
            <a:extLst>
              <a:ext uri="{FF2B5EF4-FFF2-40B4-BE49-F238E27FC236}">
                <a16:creationId xmlns:a16="http://schemas.microsoft.com/office/drawing/2014/main" id="{420263E7-9D75-4FED-A4B4-59147CEA2955}"/>
              </a:ext>
            </a:extLst>
          </p:cNvPr>
          <p:cNvSpPr>
            <a:spLocks noGrp="1"/>
          </p:cNvSpPr>
          <p:nvPr>
            <p:ph idx="1"/>
          </p:nvPr>
        </p:nvSpPr>
        <p:spPr>
          <a:xfrm>
            <a:off x="105508" y="1825624"/>
            <a:ext cx="10263788" cy="4529455"/>
          </a:xfrm>
        </p:spPr>
        <p:txBody>
          <a:bodyPr>
            <a:normAutofit fontScale="92500"/>
          </a:bodyPr>
          <a:lstStyle/>
          <a:p>
            <a:pPr marL="0" indent="0">
              <a:buNone/>
            </a:pPr>
            <a:r>
              <a:rPr lang="fr-FR" b="1" dirty="0"/>
              <a:t>a-</a:t>
            </a:r>
            <a:r>
              <a:rPr lang="fr-FR" b="1" dirty="0" err="1"/>
              <a:t>Characteristics</a:t>
            </a:r>
            <a:r>
              <a:rPr lang="fr-FR" b="1" dirty="0"/>
              <a:t> of Monopolistic Concurrence</a:t>
            </a:r>
            <a:r>
              <a:rPr lang="fr-FR" dirty="0"/>
              <a:t>:</a:t>
            </a:r>
          </a:p>
          <a:p>
            <a:pPr algn="just"/>
            <a:r>
              <a:rPr lang="en-US" dirty="0"/>
              <a:t>A large number of buyers and sellers in a given market act independently. </a:t>
            </a:r>
          </a:p>
          <a:p>
            <a:pPr algn="just"/>
            <a:r>
              <a:rPr lang="en-US" dirty="0"/>
              <a:t>There is a limited control of price because of product differentiation. </a:t>
            </a:r>
          </a:p>
          <a:p>
            <a:pPr algn="just"/>
            <a:r>
              <a:rPr lang="en-US" dirty="0"/>
              <a:t> Sellers offer differentiated products or similar but not identical products. </a:t>
            </a:r>
          </a:p>
          <a:p>
            <a:pPr algn="just"/>
            <a:r>
              <a:rPr lang="en-US" dirty="0"/>
              <a:t>New firms can enter the market easily. However, there is a greater competition in the sense that new firms have to offer better features of their products.</a:t>
            </a:r>
          </a:p>
          <a:p>
            <a:pPr algn="just"/>
            <a:r>
              <a:rPr lang="en-US" dirty="0"/>
              <a:t> Economic rivalry centers not only upon price but also upon product variation and product promotion.</a:t>
            </a:r>
            <a:endParaRPr lang="fr-FR" dirty="0"/>
          </a:p>
        </p:txBody>
      </p:sp>
    </p:spTree>
    <p:extLst>
      <p:ext uri="{BB962C8B-B14F-4D97-AF65-F5344CB8AC3E}">
        <p14:creationId xmlns:p14="http://schemas.microsoft.com/office/powerpoint/2010/main" val="27580264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675FF3C-85E8-4405-9463-0EEA56A18225}"/>
              </a:ext>
            </a:extLst>
          </p:cNvPr>
          <p:cNvSpPr>
            <a:spLocks noGrp="1"/>
          </p:cNvSpPr>
          <p:nvPr>
            <p:ph type="title"/>
          </p:nvPr>
        </p:nvSpPr>
        <p:spPr>
          <a:xfrm>
            <a:off x="2382982" y="365125"/>
            <a:ext cx="7269018" cy="1011093"/>
          </a:xfrm>
        </p:spPr>
        <p:txBody>
          <a:bodyPr>
            <a:normAutofit fontScale="90000"/>
          </a:bodyPr>
          <a:lstStyle/>
          <a:p>
            <a:pPr algn="ctr"/>
            <a:r>
              <a:rPr lang="en-US" sz="4000" b="1" i="0" dirty="0">
                <a:solidFill>
                  <a:srgbClr val="FF0066"/>
                </a:solidFill>
                <a:effectLst/>
                <a:latin typeface="+mn-lt"/>
              </a:rPr>
              <a:t>II- The Market structures based on the number of sellers</a:t>
            </a:r>
            <a:endParaRPr lang="fr-FR" sz="4000" dirty="0">
              <a:solidFill>
                <a:srgbClr val="FF0066"/>
              </a:solidFill>
              <a:latin typeface="+mn-lt"/>
            </a:endParaRPr>
          </a:p>
        </p:txBody>
      </p:sp>
      <p:sp>
        <p:nvSpPr>
          <p:cNvPr id="3" name="Espace réservé du contenu 2">
            <a:extLst>
              <a:ext uri="{FF2B5EF4-FFF2-40B4-BE49-F238E27FC236}">
                <a16:creationId xmlns:a16="http://schemas.microsoft.com/office/drawing/2014/main" id="{07C2343E-8E96-482A-9EF2-2102D44153B2}"/>
              </a:ext>
            </a:extLst>
          </p:cNvPr>
          <p:cNvSpPr>
            <a:spLocks noGrp="1"/>
          </p:cNvSpPr>
          <p:nvPr>
            <p:ph idx="1"/>
          </p:nvPr>
        </p:nvSpPr>
        <p:spPr>
          <a:xfrm>
            <a:off x="190500" y="1825625"/>
            <a:ext cx="10279380" cy="4351338"/>
          </a:xfrm>
        </p:spPr>
        <p:txBody>
          <a:bodyPr/>
          <a:lstStyle/>
          <a:p>
            <a:pPr marL="0" indent="0">
              <a:buNone/>
            </a:pPr>
            <a:endParaRPr lang="en-US" b="0" i="0" dirty="0">
              <a:solidFill>
                <a:srgbClr val="222222"/>
              </a:solidFill>
              <a:effectLst/>
              <a:latin typeface="arial" panose="020B0604020202020204" pitchFamily="34" charset="0"/>
            </a:endParaRPr>
          </a:p>
          <a:p>
            <a:pPr algn="l"/>
            <a:r>
              <a:rPr lang="en-US" sz="2600" b="1" i="0" dirty="0">
                <a:solidFill>
                  <a:srgbClr val="222222"/>
                </a:solidFill>
                <a:effectLst/>
              </a:rPr>
              <a:t>Thus</a:t>
            </a:r>
            <a:r>
              <a:rPr lang="en-US" sz="2600" b="0" i="0" dirty="0">
                <a:solidFill>
                  <a:srgbClr val="222222"/>
                </a:solidFill>
                <a:effectLst/>
              </a:rPr>
              <a:t>, </a:t>
            </a:r>
            <a:r>
              <a:rPr lang="en-US" sz="2600" b="1" i="0" dirty="0">
                <a:solidFill>
                  <a:srgbClr val="FF0000"/>
                </a:solidFill>
                <a:effectLst/>
                <a:highlight>
                  <a:srgbClr val="FFFF00"/>
                </a:highlight>
              </a:rPr>
              <a:t>Monopolistic Competition </a:t>
            </a:r>
            <a:r>
              <a:rPr lang="en-US" sz="2600" b="0" i="0" dirty="0">
                <a:solidFill>
                  <a:srgbClr val="222222"/>
                </a:solidFill>
                <a:effectLst/>
              </a:rPr>
              <a:t>is a market situation in which there are many sellers of a particular product, but the product of each seller is in some way differentiated in the minds of consumers from the product of every other seller.</a:t>
            </a:r>
            <a:endParaRPr lang="fr-FR" sz="2600" dirty="0"/>
          </a:p>
          <a:p>
            <a:pPr marL="0" indent="0">
              <a:buNone/>
            </a:pPr>
            <a:endParaRPr lang="en-US" sz="2600" dirty="0">
              <a:solidFill>
                <a:srgbClr val="222222"/>
              </a:solidFill>
            </a:endParaRPr>
          </a:p>
          <a:p>
            <a:pPr marL="0" indent="0" algn="ctr">
              <a:buNone/>
            </a:pPr>
            <a:r>
              <a:rPr lang="en-US" sz="2600" b="1" i="0" dirty="0">
                <a:solidFill>
                  <a:srgbClr val="FF0000"/>
                </a:solidFill>
                <a:effectLst/>
              </a:rPr>
              <a:t>Monopolistic competition is the market structure in which there is co-existence of competition and Monopoly to some degree</a:t>
            </a:r>
            <a:r>
              <a:rPr lang="en-US" b="0" i="0" dirty="0">
                <a:solidFill>
                  <a:srgbClr val="FF0000"/>
                </a:solidFill>
                <a:effectLst/>
                <a:latin typeface="arial" panose="020B0604020202020204" pitchFamily="34" charset="0"/>
              </a:rPr>
              <a:t>.</a:t>
            </a:r>
            <a:endParaRPr lang="fr-FR" dirty="0">
              <a:solidFill>
                <a:srgbClr val="FF0000"/>
              </a:solidFill>
            </a:endParaRPr>
          </a:p>
        </p:txBody>
      </p:sp>
    </p:spTree>
    <p:extLst>
      <p:ext uri="{BB962C8B-B14F-4D97-AF65-F5344CB8AC3E}">
        <p14:creationId xmlns:p14="http://schemas.microsoft.com/office/powerpoint/2010/main" val="26133566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6E0F605B-D403-4B37-A152-A3633F7623CD}"/>
              </a:ext>
            </a:extLst>
          </p:cNvPr>
          <p:cNvSpPr>
            <a:spLocks noGrp="1"/>
          </p:cNvSpPr>
          <p:nvPr>
            <p:ph idx="1"/>
          </p:nvPr>
        </p:nvSpPr>
        <p:spPr/>
        <p:txBody>
          <a:bodyPr/>
          <a:lstStyle/>
          <a:p>
            <a:pPr marL="0" indent="0">
              <a:buNone/>
            </a:pPr>
            <a:endParaRPr lang="en-US" b="0" i="0" dirty="0">
              <a:solidFill>
                <a:srgbClr val="222222"/>
              </a:solidFill>
              <a:effectLst/>
              <a:latin typeface="arial" panose="020B0604020202020204" pitchFamily="34" charset="0"/>
            </a:endParaRPr>
          </a:p>
          <a:p>
            <a:pPr marL="0" indent="0">
              <a:buNone/>
            </a:pPr>
            <a:endParaRPr lang="fr-FR" dirty="0"/>
          </a:p>
        </p:txBody>
      </p:sp>
      <p:pic>
        <p:nvPicPr>
          <p:cNvPr id="4" name="Picture 2" descr="Market Structures">
            <a:extLst>
              <a:ext uri="{FF2B5EF4-FFF2-40B4-BE49-F238E27FC236}">
                <a16:creationId xmlns:a16="http://schemas.microsoft.com/office/drawing/2014/main" id="{9C47EC9F-F5DE-4946-A190-D753235EA8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74618"/>
            <a:ext cx="12191999" cy="5583382"/>
          </a:xfrm>
          <a:prstGeom prst="rect">
            <a:avLst/>
          </a:prstGeom>
          <a:noFill/>
          <a:extLst>
            <a:ext uri="{909E8E84-426E-40DD-AFC4-6F175D3DCCD1}">
              <a14:hiddenFill xmlns:a14="http://schemas.microsoft.com/office/drawing/2010/main">
                <a:solidFill>
                  <a:srgbClr val="FFFFFF"/>
                </a:solidFill>
              </a14:hiddenFill>
            </a:ext>
          </a:extLst>
        </p:spPr>
      </p:pic>
      <p:sp>
        <p:nvSpPr>
          <p:cNvPr id="7" name="Titre 1">
            <a:extLst>
              <a:ext uri="{FF2B5EF4-FFF2-40B4-BE49-F238E27FC236}">
                <a16:creationId xmlns:a16="http://schemas.microsoft.com/office/drawing/2014/main" id="{3DCBF3D1-55B0-EE68-12D3-D55C2FB01BD3}"/>
              </a:ext>
            </a:extLst>
          </p:cNvPr>
          <p:cNvSpPr>
            <a:spLocks noGrp="1"/>
          </p:cNvSpPr>
          <p:nvPr>
            <p:ph type="title"/>
          </p:nvPr>
        </p:nvSpPr>
        <p:spPr>
          <a:xfrm>
            <a:off x="2382982" y="365125"/>
            <a:ext cx="7269018" cy="1011093"/>
          </a:xfrm>
        </p:spPr>
        <p:txBody>
          <a:bodyPr>
            <a:normAutofit fontScale="90000"/>
          </a:bodyPr>
          <a:lstStyle/>
          <a:p>
            <a:pPr algn="ctr"/>
            <a:r>
              <a:rPr lang="en-US" sz="4000" b="1" i="0" dirty="0">
                <a:solidFill>
                  <a:srgbClr val="FF0066"/>
                </a:solidFill>
                <a:effectLst/>
                <a:latin typeface="+mn-lt"/>
              </a:rPr>
              <a:t>II- The Market structures based on the number of sellers</a:t>
            </a:r>
            <a:endParaRPr lang="fr-FR" sz="4000" dirty="0">
              <a:solidFill>
                <a:srgbClr val="FF0066"/>
              </a:solidFill>
              <a:latin typeface="+mn-lt"/>
            </a:endParaRPr>
          </a:p>
        </p:txBody>
      </p:sp>
    </p:spTree>
    <p:extLst>
      <p:ext uri="{BB962C8B-B14F-4D97-AF65-F5344CB8AC3E}">
        <p14:creationId xmlns:p14="http://schemas.microsoft.com/office/powerpoint/2010/main" val="26471348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3AAFDC10-8FC8-4977-B4AE-2EADF0F63BA2}"/>
              </a:ext>
            </a:extLst>
          </p:cNvPr>
          <p:cNvSpPr>
            <a:spLocks noGrp="1"/>
          </p:cNvSpPr>
          <p:nvPr>
            <p:ph idx="1"/>
          </p:nvPr>
        </p:nvSpPr>
        <p:spPr>
          <a:xfrm>
            <a:off x="154496" y="1690688"/>
            <a:ext cx="10333672" cy="4664392"/>
          </a:xfrm>
        </p:spPr>
        <p:txBody>
          <a:bodyPr/>
          <a:lstStyle/>
          <a:p>
            <a:pPr algn="l"/>
            <a:r>
              <a:rPr lang="en-US" i="0" dirty="0">
                <a:solidFill>
                  <a:srgbClr val="222222"/>
                </a:solidFill>
                <a:effectLst/>
              </a:rPr>
              <a:t>Thus, </a:t>
            </a:r>
            <a:r>
              <a:rPr lang="en-US" b="0" i="0" dirty="0">
                <a:solidFill>
                  <a:srgbClr val="222222"/>
                </a:solidFill>
                <a:effectLst/>
              </a:rPr>
              <a:t>there are </a:t>
            </a:r>
            <a:r>
              <a:rPr lang="en-US" b="1" i="0" dirty="0">
                <a:solidFill>
                  <a:srgbClr val="FF0000"/>
                </a:solidFill>
                <a:effectLst/>
                <a:highlight>
                  <a:srgbClr val="FFFF00"/>
                </a:highlight>
              </a:rPr>
              <a:t>two</a:t>
            </a:r>
            <a:r>
              <a:rPr lang="en-US" b="0" i="0" dirty="0">
                <a:solidFill>
                  <a:srgbClr val="FF0000"/>
                </a:solidFill>
                <a:effectLst/>
                <a:highlight>
                  <a:srgbClr val="FFFF00"/>
                </a:highlight>
              </a:rPr>
              <a:t> </a:t>
            </a:r>
            <a:r>
              <a:rPr lang="en-US" b="1" i="0" dirty="0">
                <a:solidFill>
                  <a:srgbClr val="FF0000"/>
                </a:solidFill>
                <a:effectLst/>
                <a:highlight>
                  <a:srgbClr val="FFFF00"/>
                </a:highlight>
              </a:rPr>
              <a:t>extremes of market structure</a:t>
            </a:r>
            <a:r>
              <a:rPr lang="en-US" dirty="0">
                <a:solidFill>
                  <a:srgbClr val="222222"/>
                </a:solidFill>
              </a:rPr>
              <a:t>:</a:t>
            </a:r>
          </a:p>
          <a:p>
            <a:pPr marL="0" indent="0" algn="l">
              <a:buNone/>
            </a:pPr>
            <a:r>
              <a:rPr lang="en-US" dirty="0">
                <a:solidFill>
                  <a:srgbClr val="222222"/>
                </a:solidFill>
              </a:rPr>
              <a:t>	</a:t>
            </a:r>
            <a:endParaRPr lang="en-US" b="0" i="0" dirty="0">
              <a:solidFill>
                <a:srgbClr val="222222"/>
              </a:solidFill>
              <a:effectLst/>
            </a:endParaRPr>
          </a:p>
          <a:p>
            <a:pPr algn="just"/>
            <a:endParaRPr lang="en-US" b="1" i="0" dirty="0">
              <a:solidFill>
                <a:srgbClr val="222222"/>
              </a:solidFill>
              <a:effectLst/>
            </a:endParaRPr>
          </a:p>
          <a:p>
            <a:pPr algn="just"/>
            <a:endParaRPr lang="en-US" b="1" dirty="0">
              <a:solidFill>
                <a:srgbClr val="222222"/>
              </a:solidFill>
            </a:endParaRPr>
          </a:p>
          <a:p>
            <a:pPr algn="just"/>
            <a:endParaRPr lang="en-US" b="1" i="0" dirty="0">
              <a:solidFill>
                <a:srgbClr val="222222"/>
              </a:solidFill>
              <a:effectLst/>
            </a:endParaRPr>
          </a:p>
          <a:p>
            <a:pPr algn="just"/>
            <a:r>
              <a:rPr lang="en-US" b="1" i="0" dirty="0">
                <a:solidFill>
                  <a:srgbClr val="222222"/>
                </a:solidFill>
                <a:effectLst/>
              </a:rPr>
              <a:t>Between </a:t>
            </a:r>
            <a:r>
              <a:rPr lang="en-US" b="0" i="0" dirty="0">
                <a:solidFill>
                  <a:srgbClr val="222222"/>
                </a:solidFill>
                <a:effectLst/>
              </a:rPr>
              <a:t>these </a:t>
            </a:r>
            <a:r>
              <a:rPr lang="en-US" b="1" i="0" dirty="0">
                <a:solidFill>
                  <a:srgbClr val="222222"/>
                </a:solidFill>
                <a:effectLst/>
              </a:rPr>
              <a:t>two extremes </a:t>
            </a:r>
            <a:r>
              <a:rPr lang="en-US" b="0" i="0" dirty="0">
                <a:solidFill>
                  <a:srgbClr val="222222"/>
                </a:solidFill>
                <a:effectLst/>
              </a:rPr>
              <a:t>we have </a:t>
            </a:r>
            <a:r>
              <a:rPr lang="en-US" b="1" i="0" dirty="0">
                <a:solidFill>
                  <a:srgbClr val="222222"/>
                </a:solidFill>
                <a:effectLst/>
              </a:rPr>
              <a:t>Imperfect Competition </a:t>
            </a:r>
            <a:r>
              <a:rPr lang="en-US" b="0" i="0" dirty="0">
                <a:solidFill>
                  <a:srgbClr val="222222"/>
                </a:solidFill>
                <a:effectLst/>
              </a:rPr>
              <a:t>consisting of </a:t>
            </a:r>
            <a:r>
              <a:rPr lang="en-US" b="1" i="0" dirty="0">
                <a:solidFill>
                  <a:srgbClr val="222222"/>
                </a:solidFill>
                <a:effectLst/>
              </a:rPr>
              <a:t>Monopolistic Competition, Oligopoly </a:t>
            </a:r>
            <a:r>
              <a:rPr lang="en-US" b="0" i="0" dirty="0">
                <a:solidFill>
                  <a:srgbClr val="222222"/>
                </a:solidFill>
                <a:effectLst/>
              </a:rPr>
              <a:t>(and duopoly).</a:t>
            </a:r>
          </a:p>
          <a:p>
            <a:pPr marL="0" indent="0">
              <a:buNone/>
            </a:pPr>
            <a:endParaRPr lang="fr-FR" dirty="0"/>
          </a:p>
        </p:txBody>
      </p:sp>
      <p:sp>
        <p:nvSpPr>
          <p:cNvPr id="4" name="Titre 1">
            <a:extLst>
              <a:ext uri="{FF2B5EF4-FFF2-40B4-BE49-F238E27FC236}">
                <a16:creationId xmlns:a16="http://schemas.microsoft.com/office/drawing/2014/main" id="{05904525-4B84-871F-B65B-C70436AD59A7}"/>
              </a:ext>
            </a:extLst>
          </p:cNvPr>
          <p:cNvSpPr>
            <a:spLocks noGrp="1"/>
          </p:cNvSpPr>
          <p:nvPr>
            <p:ph type="title"/>
          </p:nvPr>
        </p:nvSpPr>
        <p:spPr>
          <a:xfrm>
            <a:off x="2382982" y="365125"/>
            <a:ext cx="7269018" cy="1011093"/>
          </a:xfrm>
        </p:spPr>
        <p:txBody>
          <a:bodyPr>
            <a:normAutofit fontScale="90000"/>
          </a:bodyPr>
          <a:lstStyle/>
          <a:p>
            <a:pPr algn="ctr"/>
            <a:r>
              <a:rPr lang="en-US" sz="4000" b="1" i="0" dirty="0">
                <a:solidFill>
                  <a:srgbClr val="FF0066"/>
                </a:solidFill>
                <a:effectLst/>
                <a:latin typeface="+mn-lt"/>
              </a:rPr>
              <a:t>II- The Market structures based on the number of sellers</a:t>
            </a:r>
            <a:endParaRPr lang="fr-FR" sz="4000" dirty="0">
              <a:solidFill>
                <a:srgbClr val="FF0066"/>
              </a:solidFill>
              <a:latin typeface="+mn-lt"/>
            </a:endParaRPr>
          </a:p>
        </p:txBody>
      </p:sp>
      <p:pic>
        <p:nvPicPr>
          <p:cNvPr id="6" name="Image 5">
            <a:extLst>
              <a:ext uri="{FF2B5EF4-FFF2-40B4-BE49-F238E27FC236}">
                <a16:creationId xmlns:a16="http://schemas.microsoft.com/office/drawing/2014/main" id="{43D7358C-D02E-FF6A-72A8-14501E884983}"/>
              </a:ext>
            </a:extLst>
          </p:cNvPr>
          <p:cNvPicPr>
            <a:picLocks noChangeAspect="1"/>
          </p:cNvPicPr>
          <p:nvPr/>
        </p:nvPicPr>
        <p:blipFill>
          <a:blip r:embed="rId2"/>
          <a:stretch>
            <a:fillRect/>
          </a:stretch>
        </p:blipFill>
        <p:spPr>
          <a:xfrm>
            <a:off x="154496" y="2669096"/>
            <a:ext cx="10333672" cy="990600"/>
          </a:xfrm>
          <a:prstGeom prst="rect">
            <a:avLst/>
          </a:prstGeom>
        </p:spPr>
      </p:pic>
    </p:spTree>
    <p:extLst>
      <p:ext uri="{BB962C8B-B14F-4D97-AF65-F5344CB8AC3E}">
        <p14:creationId xmlns:p14="http://schemas.microsoft.com/office/powerpoint/2010/main" val="36332819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4 Types Of Market Structure">
            <a:extLst>
              <a:ext uri="{FF2B5EF4-FFF2-40B4-BE49-F238E27FC236}">
                <a16:creationId xmlns:a16="http://schemas.microsoft.com/office/drawing/2014/main" id="{81C6EF9D-4CAC-4F63-A716-ED503989E9E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2400" y="1673352"/>
            <a:ext cx="10207752" cy="4532186"/>
          </a:xfrm>
          <a:prstGeom prst="rect">
            <a:avLst/>
          </a:prstGeom>
          <a:noFill/>
          <a:extLst>
            <a:ext uri="{909E8E84-426E-40DD-AFC4-6F175D3DCCD1}">
              <a14:hiddenFill xmlns:a14="http://schemas.microsoft.com/office/drawing/2010/main">
                <a:solidFill>
                  <a:srgbClr val="FFFFFF"/>
                </a:solidFill>
              </a14:hiddenFill>
            </a:ext>
          </a:extLst>
        </p:spPr>
      </p:pic>
      <p:sp>
        <p:nvSpPr>
          <p:cNvPr id="3" name="Titre 1">
            <a:extLst>
              <a:ext uri="{FF2B5EF4-FFF2-40B4-BE49-F238E27FC236}">
                <a16:creationId xmlns:a16="http://schemas.microsoft.com/office/drawing/2014/main" id="{BF1EFD21-F128-5989-EFFC-99F062343EF5}"/>
              </a:ext>
            </a:extLst>
          </p:cNvPr>
          <p:cNvSpPr>
            <a:spLocks noGrp="1"/>
          </p:cNvSpPr>
          <p:nvPr>
            <p:ph type="title"/>
          </p:nvPr>
        </p:nvSpPr>
        <p:spPr>
          <a:xfrm>
            <a:off x="2382982" y="365125"/>
            <a:ext cx="7269018" cy="1011093"/>
          </a:xfrm>
        </p:spPr>
        <p:txBody>
          <a:bodyPr>
            <a:normAutofit fontScale="90000"/>
          </a:bodyPr>
          <a:lstStyle/>
          <a:p>
            <a:pPr algn="ctr"/>
            <a:r>
              <a:rPr lang="en-US" sz="4000" b="1" i="0" dirty="0">
                <a:solidFill>
                  <a:srgbClr val="FF0066"/>
                </a:solidFill>
                <a:effectLst/>
                <a:latin typeface="+mn-lt"/>
              </a:rPr>
              <a:t>II- The Market structures based on the number of sellers</a:t>
            </a:r>
            <a:endParaRPr lang="fr-FR" sz="4000" dirty="0">
              <a:solidFill>
                <a:srgbClr val="FF0066"/>
              </a:solidFill>
              <a:latin typeface="+mn-lt"/>
            </a:endParaRPr>
          </a:p>
        </p:txBody>
      </p:sp>
    </p:spTree>
    <p:extLst>
      <p:ext uri="{BB962C8B-B14F-4D97-AF65-F5344CB8AC3E}">
        <p14:creationId xmlns:p14="http://schemas.microsoft.com/office/powerpoint/2010/main" val="23200197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9F6798A-B81A-4A73-AC08-1A4EFB5918F7}"/>
              </a:ext>
            </a:extLst>
          </p:cNvPr>
          <p:cNvSpPr>
            <a:spLocks noGrp="1"/>
          </p:cNvSpPr>
          <p:nvPr>
            <p:ph type="title"/>
          </p:nvPr>
        </p:nvSpPr>
        <p:spPr>
          <a:xfrm>
            <a:off x="2142836" y="914400"/>
            <a:ext cx="7499928" cy="480291"/>
          </a:xfrm>
        </p:spPr>
        <p:txBody>
          <a:bodyPr>
            <a:normAutofit fontScale="90000"/>
          </a:bodyPr>
          <a:lstStyle/>
          <a:p>
            <a:pPr algn="ctr"/>
            <a:r>
              <a:rPr lang="en-US" sz="4000" b="1" i="0" dirty="0">
                <a:solidFill>
                  <a:srgbClr val="66FF33"/>
                </a:solidFill>
                <a:effectLst/>
                <a:latin typeface="+mn-lt"/>
              </a:rPr>
              <a:t>III- The Market structures based on the number of buyers</a:t>
            </a:r>
            <a:br>
              <a:rPr lang="en-US" b="1" i="0" dirty="0">
                <a:solidFill>
                  <a:srgbClr val="FF0000"/>
                </a:solidFill>
                <a:effectLst/>
              </a:rPr>
            </a:br>
            <a:endParaRPr lang="fr-FR" dirty="0"/>
          </a:p>
        </p:txBody>
      </p:sp>
      <p:sp>
        <p:nvSpPr>
          <p:cNvPr id="3" name="Espace réservé du contenu 2">
            <a:extLst>
              <a:ext uri="{FF2B5EF4-FFF2-40B4-BE49-F238E27FC236}">
                <a16:creationId xmlns:a16="http://schemas.microsoft.com/office/drawing/2014/main" id="{7B52CA96-A561-4883-AC98-0A1858A28EE6}"/>
              </a:ext>
            </a:extLst>
          </p:cNvPr>
          <p:cNvSpPr>
            <a:spLocks noGrp="1"/>
          </p:cNvSpPr>
          <p:nvPr>
            <p:ph idx="1"/>
          </p:nvPr>
        </p:nvSpPr>
        <p:spPr>
          <a:xfrm>
            <a:off x="158262" y="1825625"/>
            <a:ext cx="10211034" cy="4351338"/>
          </a:xfrm>
        </p:spPr>
        <p:txBody>
          <a:bodyPr/>
          <a:lstStyle/>
          <a:p>
            <a:pPr marL="0" indent="0">
              <a:buNone/>
            </a:pPr>
            <a:r>
              <a:rPr lang="en-US" b="1" i="0" dirty="0">
                <a:solidFill>
                  <a:srgbClr val="FF0000"/>
                </a:solidFill>
                <a:effectLst/>
              </a:rPr>
              <a:t>III- The Market structures based on the number of buyers</a:t>
            </a:r>
          </a:p>
          <a:p>
            <a:pPr algn="l"/>
            <a:r>
              <a:rPr lang="en-US" sz="2600" b="0" i="0" dirty="0">
                <a:solidFill>
                  <a:srgbClr val="222222"/>
                </a:solidFill>
                <a:effectLst/>
              </a:rPr>
              <a:t>Market structure is also based on the number of buyers. It may be of the following types:</a:t>
            </a:r>
          </a:p>
          <a:p>
            <a:pPr marL="0" indent="0" algn="l">
              <a:buNone/>
            </a:pPr>
            <a:r>
              <a:rPr lang="en-US" sz="2600" b="0" i="0" dirty="0">
                <a:solidFill>
                  <a:srgbClr val="222222"/>
                </a:solidFill>
                <a:effectLst/>
              </a:rPr>
              <a:t>	</a:t>
            </a:r>
            <a:r>
              <a:rPr lang="en-US" sz="2600" b="1" i="0" dirty="0">
                <a:solidFill>
                  <a:srgbClr val="FF0000"/>
                </a:solidFill>
                <a:effectLst/>
              </a:rPr>
              <a:t> III-1- Perfect Competition</a:t>
            </a:r>
          </a:p>
          <a:p>
            <a:pPr marL="0" indent="0" algn="l">
              <a:buNone/>
            </a:pPr>
            <a:r>
              <a:rPr lang="en-US" sz="2600" b="0" i="0" dirty="0">
                <a:effectLst/>
              </a:rPr>
              <a:t>A market  with a </a:t>
            </a:r>
            <a:r>
              <a:rPr lang="en-US" sz="2600" b="1" i="0" dirty="0">
                <a:effectLst/>
              </a:rPr>
              <a:t>large number of buyers and sellers</a:t>
            </a:r>
            <a:r>
              <a:rPr lang="en-US" sz="2600" b="0" i="0" dirty="0">
                <a:effectLst/>
              </a:rPr>
              <a:t> and very similar products, .</a:t>
            </a:r>
          </a:p>
          <a:p>
            <a:pPr marL="0" indent="0" algn="l">
              <a:buNone/>
            </a:pPr>
            <a:r>
              <a:rPr lang="en-US" sz="2600" dirty="0">
                <a:solidFill>
                  <a:srgbClr val="222222"/>
                </a:solidFill>
              </a:rPr>
              <a:t>	</a:t>
            </a:r>
            <a:r>
              <a:rPr lang="en-US" sz="2600" b="1" i="0" dirty="0">
                <a:solidFill>
                  <a:srgbClr val="FF0000"/>
                </a:solidFill>
                <a:effectLst/>
              </a:rPr>
              <a:t>III-2- Monopsony</a:t>
            </a:r>
          </a:p>
          <a:p>
            <a:pPr algn="l"/>
            <a:r>
              <a:rPr lang="en-US" sz="2600" b="0" i="0" dirty="0">
                <a:solidFill>
                  <a:srgbClr val="222222"/>
                </a:solidFill>
                <a:effectLst/>
              </a:rPr>
              <a:t>A market where there is a single bar of a commodity or service is called Monopsony.</a:t>
            </a:r>
          </a:p>
          <a:p>
            <a:pPr marL="0" indent="0">
              <a:buNone/>
            </a:pPr>
            <a:endParaRPr lang="fr-FR" dirty="0"/>
          </a:p>
        </p:txBody>
      </p:sp>
    </p:spTree>
    <p:extLst>
      <p:ext uri="{BB962C8B-B14F-4D97-AF65-F5344CB8AC3E}">
        <p14:creationId xmlns:p14="http://schemas.microsoft.com/office/powerpoint/2010/main" val="12609168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E7DB85D-4E6C-43DF-BA5E-D40DDE7F8381}"/>
              </a:ext>
            </a:extLst>
          </p:cNvPr>
          <p:cNvSpPr>
            <a:spLocks noGrp="1"/>
          </p:cNvSpPr>
          <p:nvPr>
            <p:ph type="title"/>
          </p:nvPr>
        </p:nvSpPr>
        <p:spPr>
          <a:xfrm>
            <a:off x="2355272" y="365126"/>
            <a:ext cx="7315201" cy="1020330"/>
          </a:xfrm>
        </p:spPr>
        <p:txBody>
          <a:bodyPr>
            <a:normAutofit fontScale="90000"/>
          </a:bodyPr>
          <a:lstStyle/>
          <a:p>
            <a:pPr algn="ctr"/>
            <a:r>
              <a:rPr lang="en-US" sz="4000" b="1" i="0" dirty="0">
                <a:solidFill>
                  <a:srgbClr val="66FF33"/>
                </a:solidFill>
                <a:effectLst/>
                <a:latin typeface="+mn-lt"/>
              </a:rPr>
              <a:t>III- The Market structures based on the number of buyers</a:t>
            </a:r>
            <a:endParaRPr lang="fr-FR" sz="4000" dirty="0">
              <a:solidFill>
                <a:srgbClr val="66FF33"/>
              </a:solidFill>
            </a:endParaRPr>
          </a:p>
        </p:txBody>
      </p:sp>
      <p:sp>
        <p:nvSpPr>
          <p:cNvPr id="3" name="Espace réservé du contenu 2">
            <a:extLst>
              <a:ext uri="{FF2B5EF4-FFF2-40B4-BE49-F238E27FC236}">
                <a16:creationId xmlns:a16="http://schemas.microsoft.com/office/drawing/2014/main" id="{D7FC523D-5E36-4581-9026-93C018549D44}"/>
              </a:ext>
            </a:extLst>
          </p:cNvPr>
          <p:cNvSpPr>
            <a:spLocks noGrp="1"/>
          </p:cNvSpPr>
          <p:nvPr>
            <p:ph idx="1"/>
          </p:nvPr>
        </p:nvSpPr>
        <p:spPr>
          <a:xfrm>
            <a:off x="175846" y="1825624"/>
            <a:ext cx="10175162" cy="4748911"/>
          </a:xfrm>
        </p:spPr>
        <p:txBody>
          <a:bodyPr>
            <a:normAutofit/>
          </a:bodyPr>
          <a:lstStyle/>
          <a:p>
            <a:pPr marL="0" indent="0" algn="l">
              <a:buNone/>
            </a:pPr>
            <a:r>
              <a:rPr lang="en-US" sz="2600" b="1" i="0" dirty="0">
                <a:solidFill>
                  <a:srgbClr val="FF0000"/>
                </a:solidFill>
                <a:effectLst/>
              </a:rPr>
              <a:t>III-3- Oligopsony</a:t>
            </a:r>
          </a:p>
          <a:p>
            <a:pPr algn="just"/>
            <a:r>
              <a:rPr lang="en-US" sz="2600" b="0" i="0" dirty="0">
                <a:solidFill>
                  <a:srgbClr val="222222"/>
                </a:solidFill>
                <a:effectLst/>
              </a:rPr>
              <a:t>A market structure in which there are </a:t>
            </a:r>
            <a:r>
              <a:rPr lang="en-US" sz="2600" b="1" i="0" dirty="0">
                <a:solidFill>
                  <a:srgbClr val="222222"/>
                </a:solidFill>
                <a:effectLst/>
              </a:rPr>
              <a:t>few buyers </a:t>
            </a:r>
            <a:r>
              <a:rPr lang="en-US" sz="2600" b="0" i="0" dirty="0">
                <a:solidFill>
                  <a:srgbClr val="222222"/>
                </a:solidFill>
                <a:effectLst/>
              </a:rPr>
              <a:t>of a product the market is called Oligopsony.</a:t>
            </a:r>
          </a:p>
          <a:p>
            <a:pPr algn="just"/>
            <a:endParaRPr lang="en-US" sz="2600" b="0" i="0" dirty="0">
              <a:solidFill>
                <a:srgbClr val="222222"/>
              </a:solidFill>
              <a:effectLst/>
            </a:endParaRPr>
          </a:p>
          <a:p>
            <a:pPr algn="just"/>
            <a:r>
              <a:rPr lang="en-US" sz="2600" b="0" i="0" dirty="0">
                <a:solidFill>
                  <a:srgbClr val="222222"/>
                </a:solidFill>
                <a:effectLst/>
              </a:rPr>
              <a:t>These buyers can influence the price in the market by an agreement of association.</a:t>
            </a:r>
          </a:p>
          <a:p>
            <a:pPr algn="just"/>
            <a:endParaRPr lang="en-US" sz="2600" b="0" i="0" dirty="0">
              <a:solidFill>
                <a:srgbClr val="222222"/>
              </a:solidFill>
              <a:effectLst/>
            </a:endParaRPr>
          </a:p>
          <a:p>
            <a:pPr algn="just"/>
            <a:r>
              <a:rPr lang="en-US" sz="2600" dirty="0">
                <a:solidFill>
                  <a:srgbClr val="222222"/>
                </a:solidFill>
              </a:rPr>
              <a:t>A special case of Oligopsony is </a:t>
            </a:r>
            <a:r>
              <a:rPr lang="en-US" sz="2600" b="1" i="0" dirty="0">
                <a:solidFill>
                  <a:srgbClr val="FF0000"/>
                </a:solidFill>
                <a:effectLst/>
              </a:rPr>
              <a:t>Duopsony:</a:t>
            </a:r>
          </a:p>
          <a:p>
            <a:pPr marL="0" indent="0" algn="just">
              <a:buNone/>
            </a:pPr>
            <a:r>
              <a:rPr lang="en-US" sz="2600" dirty="0">
                <a:solidFill>
                  <a:srgbClr val="222222"/>
                </a:solidFill>
              </a:rPr>
              <a:t>The structure of </a:t>
            </a:r>
            <a:r>
              <a:rPr lang="en-US" sz="2600" b="0" i="0" dirty="0">
                <a:solidFill>
                  <a:srgbClr val="222222"/>
                </a:solidFill>
                <a:effectLst/>
              </a:rPr>
              <a:t>market where there are two buyers of a commodity or product is called </a:t>
            </a:r>
            <a:r>
              <a:rPr lang="en-US" sz="2600" b="1" i="0" dirty="0">
                <a:solidFill>
                  <a:srgbClr val="222222"/>
                </a:solidFill>
                <a:effectLst/>
              </a:rPr>
              <a:t>Duopsony market</a:t>
            </a:r>
            <a:r>
              <a:rPr lang="en-US" sz="2600" b="0" i="0" dirty="0">
                <a:solidFill>
                  <a:srgbClr val="222222"/>
                </a:solidFill>
                <a:effectLst/>
              </a:rPr>
              <a:t>.</a:t>
            </a:r>
          </a:p>
          <a:p>
            <a:endParaRPr lang="en-US" b="0" i="0" dirty="0">
              <a:solidFill>
                <a:srgbClr val="222222"/>
              </a:solidFill>
              <a:effectLst/>
              <a:latin typeface="Roboto" panose="02000000000000000000" pitchFamily="2" charset="0"/>
            </a:endParaRPr>
          </a:p>
          <a:p>
            <a:endParaRPr lang="fr-FR" dirty="0"/>
          </a:p>
        </p:txBody>
      </p:sp>
    </p:spTree>
    <p:extLst>
      <p:ext uri="{BB962C8B-B14F-4D97-AF65-F5344CB8AC3E}">
        <p14:creationId xmlns:p14="http://schemas.microsoft.com/office/powerpoint/2010/main" val="30536871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40143DB5-E8BF-484F-9AC2-FC3BED201457}"/>
              </a:ext>
            </a:extLst>
          </p:cNvPr>
          <p:cNvSpPr>
            <a:spLocks noGrp="1"/>
          </p:cNvSpPr>
          <p:nvPr>
            <p:ph type="title"/>
          </p:nvPr>
        </p:nvSpPr>
        <p:spPr>
          <a:xfrm>
            <a:off x="2281382" y="365126"/>
            <a:ext cx="6964218" cy="1020330"/>
          </a:xfrm>
        </p:spPr>
        <p:txBody>
          <a:bodyPr>
            <a:normAutofit fontScale="90000"/>
          </a:bodyPr>
          <a:lstStyle/>
          <a:p>
            <a:pPr algn="ctr"/>
            <a:r>
              <a:rPr lang="fr-FR" sz="4000" b="1" dirty="0">
                <a:solidFill>
                  <a:srgbClr val="00FFFF"/>
                </a:solidFill>
                <a:latin typeface="+mn-lt"/>
              </a:rPr>
              <a:t>IV-</a:t>
            </a:r>
            <a:r>
              <a:rPr lang="fr-FR" sz="4000" b="1" dirty="0" err="1">
                <a:solidFill>
                  <a:srgbClr val="00FFFF"/>
                </a:solidFill>
                <a:latin typeface="+mn-lt"/>
              </a:rPr>
              <a:t>Market</a:t>
            </a:r>
            <a:r>
              <a:rPr lang="fr-FR" sz="4000" b="1" dirty="0">
                <a:solidFill>
                  <a:srgbClr val="00FFFF"/>
                </a:solidFill>
                <a:latin typeface="+mn-lt"/>
              </a:rPr>
              <a:t> Structures: Examples in the Real World</a:t>
            </a:r>
          </a:p>
        </p:txBody>
      </p:sp>
      <p:pic>
        <p:nvPicPr>
          <p:cNvPr id="17410" name="Picture 2" descr="Vignette du cadre sauvegardé 2">
            <a:extLst>
              <a:ext uri="{FF2B5EF4-FFF2-40B4-BE49-F238E27FC236}">
                <a16:creationId xmlns:a16="http://schemas.microsoft.com/office/drawing/2014/main" id="{8113C885-9B98-4D73-A730-85F06A87903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8545" y="1681019"/>
            <a:ext cx="9633529" cy="49506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17489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843916B-BF35-4181-8F77-FE35DC9DDD65}"/>
              </a:ext>
            </a:extLst>
          </p:cNvPr>
          <p:cNvSpPr>
            <a:spLocks noGrp="1"/>
          </p:cNvSpPr>
          <p:nvPr>
            <p:ph type="title"/>
          </p:nvPr>
        </p:nvSpPr>
        <p:spPr>
          <a:xfrm>
            <a:off x="2392218" y="365126"/>
            <a:ext cx="7158182" cy="1075747"/>
          </a:xfrm>
        </p:spPr>
        <p:txBody>
          <a:bodyPr>
            <a:noAutofit/>
          </a:bodyPr>
          <a:lstStyle/>
          <a:p>
            <a:pPr algn="ctr"/>
            <a:r>
              <a:rPr lang="fr-FR" sz="3600" b="1" dirty="0">
                <a:solidFill>
                  <a:srgbClr val="00FFFF"/>
                </a:solidFill>
                <a:latin typeface="+mn-lt"/>
              </a:rPr>
              <a:t>IV-</a:t>
            </a:r>
            <a:r>
              <a:rPr lang="fr-FR" sz="3600" b="1" dirty="0" err="1">
                <a:solidFill>
                  <a:srgbClr val="00FFFF"/>
                </a:solidFill>
                <a:latin typeface="+mn-lt"/>
              </a:rPr>
              <a:t>Market</a:t>
            </a:r>
            <a:r>
              <a:rPr lang="fr-FR" sz="3600" b="1" dirty="0">
                <a:solidFill>
                  <a:srgbClr val="00FFFF"/>
                </a:solidFill>
                <a:latin typeface="+mn-lt"/>
              </a:rPr>
              <a:t> Structures: Examples in the Real World</a:t>
            </a:r>
            <a:endParaRPr lang="fr-FR" sz="3600" dirty="0">
              <a:solidFill>
                <a:srgbClr val="00FFFF"/>
              </a:solidFill>
            </a:endParaRPr>
          </a:p>
        </p:txBody>
      </p:sp>
      <p:pic>
        <p:nvPicPr>
          <p:cNvPr id="14338" name="Picture 2" descr="Vignette du cadre sauvegardé 3">
            <a:extLst>
              <a:ext uri="{FF2B5EF4-FFF2-40B4-BE49-F238E27FC236}">
                <a16:creationId xmlns:a16="http://schemas.microsoft.com/office/drawing/2014/main" id="{8D5D5B32-FD96-4BE0-9134-2E68D4308FF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4728" y="1754909"/>
            <a:ext cx="9661236" cy="46089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48723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Vignette du cadre sauvegardé 4">
            <a:extLst>
              <a:ext uri="{FF2B5EF4-FFF2-40B4-BE49-F238E27FC236}">
                <a16:creationId xmlns:a16="http://schemas.microsoft.com/office/drawing/2014/main" id="{D268A3AF-BF10-4D43-8CAB-CCFE8DAECF1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7782" y="1690688"/>
            <a:ext cx="9698181" cy="4682403"/>
          </a:xfrm>
          <a:prstGeom prst="rect">
            <a:avLst/>
          </a:prstGeom>
          <a:noFill/>
          <a:extLst>
            <a:ext uri="{909E8E84-426E-40DD-AFC4-6F175D3DCCD1}">
              <a14:hiddenFill xmlns:a14="http://schemas.microsoft.com/office/drawing/2010/main">
                <a:solidFill>
                  <a:srgbClr val="FFFFFF"/>
                </a:solidFill>
              </a14:hiddenFill>
            </a:ext>
          </a:extLst>
        </p:spPr>
      </p:pic>
      <p:sp>
        <p:nvSpPr>
          <p:cNvPr id="3" name="Titre 1">
            <a:extLst>
              <a:ext uri="{FF2B5EF4-FFF2-40B4-BE49-F238E27FC236}">
                <a16:creationId xmlns:a16="http://schemas.microsoft.com/office/drawing/2014/main" id="{6E17FEEA-658A-F479-575B-974019C4C403}"/>
              </a:ext>
            </a:extLst>
          </p:cNvPr>
          <p:cNvSpPr>
            <a:spLocks noGrp="1"/>
          </p:cNvSpPr>
          <p:nvPr>
            <p:ph type="title"/>
          </p:nvPr>
        </p:nvSpPr>
        <p:spPr>
          <a:xfrm>
            <a:off x="2392218" y="365126"/>
            <a:ext cx="7158182" cy="1075747"/>
          </a:xfrm>
        </p:spPr>
        <p:txBody>
          <a:bodyPr>
            <a:noAutofit/>
          </a:bodyPr>
          <a:lstStyle/>
          <a:p>
            <a:pPr algn="ctr"/>
            <a:r>
              <a:rPr lang="fr-FR" sz="3600" b="1" dirty="0">
                <a:solidFill>
                  <a:srgbClr val="00FFFF"/>
                </a:solidFill>
                <a:latin typeface="+mn-lt"/>
              </a:rPr>
              <a:t>IV-</a:t>
            </a:r>
            <a:r>
              <a:rPr lang="fr-FR" sz="3600" b="1" dirty="0" err="1">
                <a:solidFill>
                  <a:srgbClr val="00FFFF"/>
                </a:solidFill>
                <a:latin typeface="+mn-lt"/>
              </a:rPr>
              <a:t>Market</a:t>
            </a:r>
            <a:r>
              <a:rPr lang="fr-FR" sz="3600" b="1" dirty="0">
                <a:solidFill>
                  <a:srgbClr val="00FFFF"/>
                </a:solidFill>
                <a:latin typeface="+mn-lt"/>
              </a:rPr>
              <a:t> Structures: Examples in the Real World</a:t>
            </a:r>
            <a:endParaRPr lang="fr-FR" sz="3600" dirty="0">
              <a:solidFill>
                <a:srgbClr val="00FFFF"/>
              </a:solidFill>
            </a:endParaRPr>
          </a:p>
        </p:txBody>
      </p:sp>
    </p:spTree>
    <p:extLst>
      <p:ext uri="{BB962C8B-B14F-4D97-AF65-F5344CB8AC3E}">
        <p14:creationId xmlns:p14="http://schemas.microsoft.com/office/powerpoint/2010/main" val="1692803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Vignette du cadre sauvegardé 5">
            <a:extLst>
              <a:ext uri="{FF2B5EF4-FFF2-40B4-BE49-F238E27FC236}">
                <a16:creationId xmlns:a16="http://schemas.microsoft.com/office/drawing/2014/main" id="{5E0FF35D-C8FE-47A1-9F9D-B9E265BBDDE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41745" y="1680641"/>
            <a:ext cx="9578110" cy="4812233"/>
          </a:xfrm>
          <a:prstGeom prst="rect">
            <a:avLst/>
          </a:prstGeom>
          <a:noFill/>
          <a:extLst>
            <a:ext uri="{909E8E84-426E-40DD-AFC4-6F175D3DCCD1}">
              <a14:hiddenFill xmlns:a14="http://schemas.microsoft.com/office/drawing/2010/main">
                <a:solidFill>
                  <a:srgbClr val="FFFFFF"/>
                </a:solidFill>
              </a14:hiddenFill>
            </a:ext>
          </a:extLst>
        </p:spPr>
      </p:pic>
      <p:sp>
        <p:nvSpPr>
          <p:cNvPr id="5" name="Titre 1">
            <a:extLst>
              <a:ext uri="{FF2B5EF4-FFF2-40B4-BE49-F238E27FC236}">
                <a16:creationId xmlns:a16="http://schemas.microsoft.com/office/drawing/2014/main" id="{2607386C-2901-D692-819D-B759A0C19F21}"/>
              </a:ext>
            </a:extLst>
          </p:cNvPr>
          <p:cNvSpPr>
            <a:spLocks noGrp="1"/>
          </p:cNvSpPr>
          <p:nvPr>
            <p:ph type="title"/>
          </p:nvPr>
        </p:nvSpPr>
        <p:spPr>
          <a:xfrm>
            <a:off x="2392218" y="365126"/>
            <a:ext cx="7158182" cy="1075747"/>
          </a:xfrm>
        </p:spPr>
        <p:txBody>
          <a:bodyPr>
            <a:noAutofit/>
          </a:bodyPr>
          <a:lstStyle/>
          <a:p>
            <a:pPr algn="ctr"/>
            <a:r>
              <a:rPr lang="fr-FR" sz="3600" b="1" dirty="0">
                <a:solidFill>
                  <a:srgbClr val="00FFFF"/>
                </a:solidFill>
                <a:latin typeface="+mn-lt"/>
              </a:rPr>
              <a:t>IV-</a:t>
            </a:r>
            <a:r>
              <a:rPr lang="fr-FR" sz="3600" b="1" dirty="0" err="1">
                <a:solidFill>
                  <a:srgbClr val="00FFFF"/>
                </a:solidFill>
                <a:latin typeface="+mn-lt"/>
              </a:rPr>
              <a:t>Market</a:t>
            </a:r>
            <a:r>
              <a:rPr lang="fr-FR" sz="3600" b="1" dirty="0">
                <a:solidFill>
                  <a:srgbClr val="00FFFF"/>
                </a:solidFill>
                <a:latin typeface="+mn-lt"/>
              </a:rPr>
              <a:t> Structures: Examples in the Real World</a:t>
            </a:r>
            <a:endParaRPr lang="fr-FR" sz="3600" dirty="0">
              <a:solidFill>
                <a:srgbClr val="00FFFF"/>
              </a:solidFill>
            </a:endParaRPr>
          </a:p>
        </p:txBody>
      </p:sp>
    </p:spTree>
    <p:extLst>
      <p:ext uri="{BB962C8B-B14F-4D97-AF65-F5344CB8AC3E}">
        <p14:creationId xmlns:p14="http://schemas.microsoft.com/office/powerpoint/2010/main" val="7129197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536D0B4-7096-4FE0-8631-A3C49839C5D2}"/>
              </a:ext>
            </a:extLst>
          </p:cNvPr>
          <p:cNvSpPr>
            <a:spLocks noGrp="1"/>
          </p:cNvSpPr>
          <p:nvPr>
            <p:ph type="title"/>
          </p:nvPr>
        </p:nvSpPr>
        <p:spPr/>
        <p:txBody>
          <a:bodyPr/>
          <a:lstStyle/>
          <a:p>
            <a:endParaRPr lang="fr-FR"/>
          </a:p>
        </p:txBody>
      </p:sp>
      <p:pic>
        <p:nvPicPr>
          <p:cNvPr id="18434" name="Picture 2" descr="The power of summary">
            <a:extLst>
              <a:ext uri="{FF2B5EF4-FFF2-40B4-BE49-F238E27FC236}">
                <a16:creationId xmlns:a16="http://schemas.microsoft.com/office/drawing/2014/main" id="{39DCFEDA-2856-4162-9D69-70459060895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72890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600" dirty="0"/>
              <a:t>CLASSIFICATION OF MARKET STRUCTURES</a:t>
            </a:r>
          </a:p>
        </p:txBody>
      </p:sp>
      <p:pic>
        <p:nvPicPr>
          <p:cNvPr id="4" name="Content Placeholder 3"/>
          <p:cNvPicPr>
            <a:picLocks noGrp="1"/>
          </p:cNvPicPr>
          <p:nvPr>
            <p:ph idx="1"/>
          </p:nvPr>
        </p:nvPicPr>
        <p:blipFill>
          <a:blip r:embed="rId3">
            <a:extLst>
              <a:ext uri="{28A0092B-C50C-407E-A947-70E740481C1C}">
                <a14:useLocalDpi xmlns:a14="http://schemas.microsoft.com/office/drawing/2010/main" val="0"/>
              </a:ext>
            </a:extLst>
          </a:blip>
          <a:stretch>
            <a:fillRect/>
          </a:stretch>
        </p:blipFill>
        <p:spPr>
          <a:xfrm>
            <a:off x="0" y="107950"/>
            <a:ext cx="12192000" cy="6750050"/>
          </a:xfrm>
          <a:prstGeom prst="rect">
            <a:avLst/>
          </a:prstGeom>
        </p:spPr>
      </p:pic>
    </p:spTree>
    <p:extLst>
      <p:ext uri="{BB962C8B-B14F-4D97-AF65-F5344CB8AC3E}">
        <p14:creationId xmlns:p14="http://schemas.microsoft.com/office/powerpoint/2010/main" val="3990223623"/>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6109267-BCCB-4928-B4BE-9421AC68CFC4}"/>
              </a:ext>
            </a:extLst>
          </p:cNvPr>
          <p:cNvSpPr>
            <a:spLocks noGrp="1"/>
          </p:cNvSpPr>
          <p:nvPr>
            <p:ph type="title"/>
          </p:nvPr>
        </p:nvSpPr>
        <p:spPr/>
        <p:txBody>
          <a:bodyPr/>
          <a:lstStyle/>
          <a:p>
            <a:endParaRPr lang="fr-FR"/>
          </a:p>
        </p:txBody>
      </p:sp>
      <p:pic>
        <p:nvPicPr>
          <p:cNvPr id="6" name="Espace réservé du contenu 5">
            <a:extLst>
              <a:ext uri="{FF2B5EF4-FFF2-40B4-BE49-F238E27FC236}">
                <a16:creationId xmlns:a16="http://schemas.microsoft.com/office/drawing/2014/main" id="{D3AAF3B8-3832-4FC2-8EC6-AAF652B1ADE3}"/>
              </a:ext>
            </a:extLst>
          </p:cNvPr>
          <p:cNvPicPr>
            <a:picLocks noGrp="1" noChangeAspect="1"/>
          </p:cNvPicPr>
          <p:nvPr>
            <p:ph idx="1"/>
          </p:nvPr>
        </p:nvPicPr>
        <p:blipFill>
          <a:blip r:embed="rId2"/>
          <a:stretch>
            <a:fillRect/>
          </a:stretch>
        </p:blipFill>
        <p:spPr>
          <a:xfrm>
            <a:off x="0" y="1"/>
            <a:ext cx="12192000" cy="6492874"/>
          </a:xfrm>
        </p:spPr>
      </p:pic>
    </p:spTree>
    <p:extLst>
      <p:ext uri="{BB962C8B-B14F-4D97-AF65-F5344CB8AC3E}">
        <p14:creationId xmlns:p14="http://schemas.microsoft.com/office/powerpoint/2010/main" val="334466813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6D1815D-9277-4A79-8933-6524BC9BA3E6}"/>
              </a:ext>
            </a:extLst>
          </p:cNvPr>
          <p:cNvSpPr>
            <a:spLocks noGrp="1"/>
          </p:cNvSpPr>
          <p:nvPr>
            <p:ph type="title"/>
          </p:nvPr>
        </p:nvSpPr>
        <p:spPr/>
        <p:txBody>
          <a:bodyPr/>
          <a:lstStyle/>
          <a:p>
            <a:endParaRPr lang="fr-FR"/>
          </a:p>
        </p:txBody>
      </p:sp>
      <p:sp>
        <p:nvSpPr>
          <p:cNvPr id="3" name="Espace réservé du contenu 2">
            <a:extLst>
              <a:ext uri="{FF2B5EF4-FFF2-40B4-BE49-F238E27FC236}">
                <a16:creationId xmlns:a16="http://schemas.microsoft.com/office/drawing/2014/main" id="{1AD2A878-CB28-4816-B81C-55D3B60A862C}"/>
              </a:ext>
            </a:extLst>
          </p:cNvPr>
          <p:cNvSpPr>
            <a:spLocks noGrp="1"/>
          </p:cNvSpPr>
          <p:nvPr>
            <p:ph idx="1"/>
          </p:nvPr>
        </p:nvSpPr>
        <p:spPr/>
        <p:txBody>
          <a:bodyPr/>
          <a:lstStyle/>
          <a:p>
            <a:endParaRPr lang="fr-FR"/>
          </a:p>
        </p:txBody>
      </p:sp>
      <p:pic>
        <p:nvPicPr>
          <p:cNvPr id="7170" name="Picture 2">
            <a:extLst>
              <a:ext uri="{FF2B5EF4-FFF2-40B4-BE49-F238E27FC236}">
                <a16:creationId xmlns:a16="http://schemas.microsoft.com/office/drawing/2014/main" id="{7F6275D2-88F1-4941-9D0F-49ED9F4230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936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37532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86DF9C3-4481-41BD-AC6C-837ACBA89258}"/>
              </a:ext>
            </a:extLst>
          </p:cNvPr>
          <p:cNvSpPr>
            <a:spLocks noGrp="1"/>
          </p:cNvSpPr>
          <p:nvPr>
            <p:ph type="title"/>
          </p:nvPr>
        </p:nvSpPr>
        <p:spPr/>
        <p:txBody>
          <a:bodyPr/>
          <a:lstStyle/>
          <a:p>
            <a:endParaRPr lang="fr-FR"/>
          </a:p>
        </p:txBody>
      </p:sp>
      <p:pic>
        <p:nvPicPr>
          <p:cNvPr id="4" name="Picture 2" descr="Market Structures">
            <a:extLst>
              <a:ext uri="{FF2B5EF4-FFF2-40B4-BE49-F238E27FC236}">
                <a16:creationId xmlns:a16="http://schemas.microsoft.com/office/drawing/2014/main" id="{1570E4B8-BDE4-42D8-B833-A1B05DA98C6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68875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BB62765-8DE8-41CB-A3E0-7A1F5F3241E0}"/>
              </a:ext>
            </a:extLst>
          </p:cNvPr>
          <p:cNvSpPr>
            <a:spLocks noGrp="1"/>
          </p:cNvSpPr>
          <p:nvPr>
            <p:ph type="title"/>
          </p:nvPr>
        </p:nvSpPr>
        <p:spPr/>
        <p:txBody>
          <a:bodyPr/>
          <a:lstStyle/>
          <a:p>
            <a:endParaRPr lang="fr-FR"/>
          </a:p>
        </p:txBody>
      </p:sp>
      <p:pic>
        <p:nvPicPr>
          <p:cNvPr id="19458" name="Picture 2" descr="How You Can Support Saying Goodbye's Work | Saying Goodbye">
            <a:extLst>
              <a:ext uri="{FF2B5EF4-FFF2-40B4-BE49-F238E27FC236}">
                <a16:creationId xmlns:a16="http://schemas.microsoft.com/office/drawing/2014/main" id="{28236B5D-4519-45D4-BBC4-0A760BB133A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1999" cy="68349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247010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re 6">
            <a:extLst>
              <a:ext uri="{FF2B5EF4-FFF2-40B4-BE49-F238E27FC236}">
                <a16:creationId xmlns:a16="http://schemas.microsoft.com/office/drawing/2014/main" id="{E34A0BCF-B66B-06EC-000A-55A320FD8805}"/>
              </a:ext>
            </a:extLst>
          </p:cNvPr>
          <p:cNvSpPr>
            <a:spLocks noGrp="1"/>
          </p:cNvSpPr>
          <p:nvPr>
            <p:ph type="title"/>
          </p:nvPr>
        </p:nvSpPr>
        <p:spPr/>
        <p:txBody>
          <a:bodyPr/>
          <a:lstStyle/>
          <a:p>
            <a:endParaRPr lang="fr-FR"/>
          </a:p>
        </p:txBody>
      </p:sp>
    </p:spTree>
    <p:extLst>
      <p:ext uri="{BB962C8B-B14F-4D97-AF65-F5344CB8AC3E}">
        <p14:creationId xmlns:p14="http://schemas.microsoft.com/office/powerpoint/2010/main" val="3670210275"/>
      </p:ext>
    </p:extLst>
  </p:cSld>
  <p:clrMapOvr>
    <a:masterClrMapping/>
  </p:clrMapOvr>
</p:sld>
</file>

<file path=ppt/theme/theme1.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261</TotalTime>
  <Words>2542</Words>
  <Application>Microsoft Office PowerPoint</Application>
  <PresentationFormat>Grand écran</PresentationFormat>
  <Paragraphs>268</Paragraphs>
  <Slides>47</Slides>
  <Notes>2</Notes>
  <HiddenSlides>0</HiddenSlides>
  <MMClips>0</MMClips>
  <ScaleCrop>false</ScaleCrop>
  <HeadingPairs>
    <vt:vector size="6" baseType="variant">
      <vt:variant>
        <vt:lpstr>Polices utilisées</vt:lpstr>
      </vt:variant>
      <vt:variant>
        <vt:i4>8</vt:i4>
      </vt:variant>
      <vt:variant>
        <vt:lpstr>Thème</vt:lpstr>
      </vt:variant>
      <vt:variant>
        <vt:i4>1</vt:i4>
      </vt:variant>
      <vt:variant>
        <vt:lpstr>Titres des diapositives</vt:lpstr>
      </vt:variant>
      <vt:variant>
        <vt:i4>47</vt:i4>
      </vt:variant>
    </vt:vector>
  </HeadingPairs>
  <TitlesOfParts>
    <vt:vector size="56" baseType="lpstr">
      <vt:lpstr>Arial</vt:lpstr>
      <vt:lpstr>Arial</vt:lpstr>
      <vt:lpstr>Calibri</vt:lpstr>
      <vt:lpstr>Calibri </vt:lpstr>
      <vt:lpstr>Calibri Light</vt:lpstr>
      <vt:lpstr>Roboto</vt:lpstr>
      <vt:lpstr>Tajawal Medium</vt:lpstr>
      <vt:lpstr>Wingdings</vt:lpstr>
      <vt:lpstr>Thème Office</vt:lpstr>
      <vt:lpstr>Présentation PowerPoint</vt:lpstr>
      <vt:lpstr>Présentation PowerPoint</vt:lpstr>
      <vt:lpstr>   Syllabus</vt:lpstr>
      <vt:lpstr>Présentation PowerPoint</vt:lpstr>
      <vt:lpstr>I- The Market Structures </vt:lpstr>
      <vt:lpstr>I- The Market Structures </vt:lpstr>
      <vt:lpstr>I- The Market Structures </vt:lpstr>
      <vt:lpstr>II- The Market structures based on the number of sellers</vt:lpstr>
      <vt:lpstr>II- The Market structures based on the number of sellers</vt:lpstr>
      <vt:lpstr>II- The Market structures based on the number of sellers</vt:lpstr>
      <vt:lpstr>II- The Market structures based on the number of sellers</vt:lpstr>
      <vt:lpstr>II- The Market structures based on the number of sellers</vt:lpstr>
      <vt:lpstr>II- The Market structures based on the number of sellers</vt:lpstr>
      <vt:lpstr>II- The Market structures based on the number of sellers</vt:lpstr>
      <vt:lpstr>II- The Market structures based on the number of sellers</vt:lpstr>
      <vt:lpstr>II- The Market structures based on the number of sellers</vt:lpstr>
      <vt:lpstr>II- The Market structures based on the number of sellers</vt:lpstr>
      <vt:lpstr>II- The Market structures based on the number of sellers</vt:lpstr>
      <vt:lpstr>II- The Market structures based on the number of sellers</vt:lpstr>
      <vt:lpstr>II- The Market structures based on the number of sellers</vt:lpstr>
      <vt:lpstr>II- The Market structures based on the number of sellers</vt:lpstr>
      <vt:lpstr>II- The Market structures based on the number of sellers</vt:lpstr>
      <vt:lpstr>II- The Market structures based on the number of sellers</vt:lpstr>
      <vt:lpstr>II- The Market structures based on the number of sellers</vt:lpstr>
      <vt:lpstr>Présentation PowerPoint</vt:lpstr>
      <vt:lpstr>II- The Market structures based on the number of sellers</vt:lpstr>
      <vt:lpstr>II- The Market structures based on the number of sellers</vt:lpstr>
      <vt:lpstr>II- The Market structures based on the number of sellers</vt:lpstr>
      <vt:lpstr>II- The Market structures based on the number of sellers</vt:lpstr>
      <vt:lpstr>II- The Market structures based on the number of sellers</vt:lpstr>
      <vt:lpstr>II- The Market structures based on the number of sellers</vt:lpstr>
      <vt:lpstr>II- The Market structures based on the number of sellers</vt:lpstr>
      <vt:lpstr>II- The Market structures based on the number of sellers</vt:lpstr>
      <vt:lpstr>II- The Market structures based on the number of sellers</vt:lpstr>
      <vt:lpstr>III- The Market structures based on the number of buyers </vt:lpstr>
      <vt:lpstr>III- The Market structures based on the number of buyers</vt:lpstr>
      <vt:lpstr>IV-Market Structures: Examples in the Real World</vt:lpstr>
      <vt:lpstr>IV-Market Structures: Examples in the Real World</vt:lpstr>
      <vt:lpstr>IV-Market Structures: Examples in the Real World</vt:lpstr>
      <vt:lpstr>IV-Market Structures: Examples in the Real World</vt:lpstr>
      <vt:lpstr>Présentation PowerPoint</vt:lpstr>
      <vt:lpstr>CLASSIFICATION OF MARKET STRUCTURES</vt:lpstr>
      <vt:lpstr>Présentation PowerPoint</vt:lpstr>
      <vt:lpstr>Présentation PowerPoint</vt:lpstr>
      <vt:lpstr>Présentation PowerPoint</vt:lpstr>
      <vt:lpstr>Présentation PowerPoint</vt:lpstr>
      <vt:lpstr>Présentation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Présentation PowerPoint</dc:title>
  <dc:creator>Myriam</dc:creator>
  <cp:lastModifiedBy>Myriam</cp:lastModifiedBy>
  <cp:revision>9</cp:revision>
  <dcterms:created xsi:type="dcterms:W3CDTF">2022-11-17T14:51:18Z</dcterms:created>
  <dcterms:modified xsi:type="dcterms:W3CDTF">2022-11-19T12:19:16Z</dcterms:modified>
</cp:coreProperties>
</file>