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9" r:id="rId3"/>
    <p:sldId id="385" r:id="rId4"/>
    <p:sldId id="460" r:id="rId5"/>
    <p:sldId id="459" r:id="rId6"/>
    <p:sldId id="462" r:id="rId7"/>
    <p:sldId id="461" r:id="rId8"/>
    <p:sldId id="525" r:id="rId9"/>
    <p:sldId id="390" r:id="rId10"/>
    <p:sldId id="464" r:id="rId11"/>
    <p:sldId id="465" r:id="rId12"/>
    <p:sldId id="466" r:id="rId13"/>
    <p:sldId id="468" r:id="rId14"/>
    <p:sldId id="467" r:id="rId15"/>
    <p:sldId id="469" r:id="rId16"/>
    <p:sldId id="470" r:id="rId17"/>
    <p:sldId id="471" r:id="rId18"/>
    <p:sldId id="472" r:id="rId19"/>
    <p:sldId id="473" r:id="rId20"/>
    <p:sldId id="474" r:id="rId21"/>
    <p:sldId id="475" r:id="rId22"/>
    <p:sldId id="476" r:id="rId23"/>
    <p:sldId id="477" r:id="rId24"/>
    <p:sldId id="478" r:id="rId25"/>
    <p:sldId id="479" r:id="rId26"/>
    <p:sldId id="480" r:id="rId27"/>
    <p:sldId id="32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89" d="100"/>
          <a:sy n="89" d="100"/>
        </p:scale>
        <p:origin x="68" y="2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dgm:t>
        <a:bodyPr/>
        <a:lstStyle/>
        <a:p>
          <a:r>
            <a:rPr lang="en-US" sz="1400" b="1" u="sng"/>
            <a:t>Early  perspectives on motivation</a:t>
          </a:r>
          <a:endParaRPr lang="en-US" sz="1400" b="1" u="sng" dirty="0"/>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dgm:t>
        <a:bodyPr/>
        <a:lstStyle/>
        <a:p>
          <a:r>
            <a:rPr lang="en-US" sz="1400"/>
            <a:t>The Traditional Approach</a:t>
          </a:r>
          <a:endParaRPr lang="en-US" sz="1400" dirty="0"/>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dgm:t>
        <a:bodyPr/>
        <a:lstStyle/>
        <a:p>
          <a:r>
            <a:rPr lang="en-US" sz="1400" b="1" u="sng"/>
            <a:t>Need-Based Perspective Motivation </a:t>
          </a:r>
          <a:endParaRPr lang="en-US" sz="1400" b="1" u="sng" dirty="0"/>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dgm:t>
        <a:bodyPr/>
        <a:lstStyle/>
        <a:p>
          <a:r>
            <a:rPr lang="en-US" sz="1400"/>
            <a:t>The Hierarchy of Needs</a:t>
          </a:r>
          <a:endParaRPr lang="en-US" sz="1400" dirty="0"/>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dgm:t>
        <a:bodyPr/>
        <a:lstStyle/>
        <a:p>
          <a:r>
            <a:rPr lang="en-US" sz="1400" b="1" u="sng"/>
            <a:t>Process-Based Prospective Motivation</a:t>
          </a:r>
          <a:endParaRPr lang="en-US" sz="1400" b="1" u="sng" dirty="0"/>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dgm:t>
        <a:bodyPr/>
        <a:lstStyle/>
        <a:p>
          <a:r>
            <a:rPr lang="en-US" sz="1400"/>
            <a:t>Equity theory </a:t>
          </a:r>
          <a:endParaRPr lang="en-US" sz="1400" dirty="0"/>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dgm:t>
        <a:bodyPr/>
        <a:lstStyle/>
        <a:p>
          <a:r>
            <a:rPr lang="en-US" sz="1400"/>
            <a:t>The Porter–Lawler Model</a:t>
          </a:r>
          <a:endParaRPr lang="en-US" sz="1400" dirty="0"/>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dgm: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dgm:t>
        <a:bodyPr/>
        <a:lstStyle/>
        <a:p>
          <a:r>
            <a:rPr lang="en-US" sz="1400"/>
            <a:t>The Human Relations Approach</a:t>
          </a:r>
          <a:endParaRPr lang="en-US" sz="1400" dirty="0"/>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dgm:t>
        <a:bodyPr/>
        <a:lstStyle/>
        <a:p>
          <a:endParaRPr lang="en-US" sz="1400" dirty="0">
            <a:solidFill>
              <a:schemeClr val="tx1"/>
            </a:solidFill>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dgm:t>
        <a:bodyPr/>
        <a:lstStyle/>
        <a:p>
          <a:r>
            <a:rPr lang="en-US" sz="1400"/>
            <a:t>The ERG Theory]</a:t>
          </a:r>
          <a:endParaRPr lang="en-US" sz="1400" dirty="0"/>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dgm:t>
        <a:bodyPr/>
        <a:lstStyle/>
        <a:p>
          <a:r>
            <a:rPr lang="en-US" sz="1400"/>
            <a:t>The Two-Factor Theory</a:t>
          </a:r>
          <a:endParaRPr lang="en-US" sz="1400" dirty="0"/>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dgm:t>
        <a:bodyPr/>
        <a:lstStyle/>
        <a:p>
          <a:r>
            <a:rPr lang="en-US" sz="1400"/>
            <a:t>The Acquired Needs Framework</a:t>
          </a:r>
          <a:endParaRPr lang="en-US" sz="1400" dirty="0"/>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dgm:t>
        <a:bodyPr/>
        <a:lstStyle/>
        <a:p>
          <a:r>
            <a:rPr lang="en-US" sz="1400"/>
            <a:t>The Expectancy Theory of Motivation</a:t>
          </a:r>
          <a:endParaRPr lang="en-US" sz="1400" dirty="0"/>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dgm:t>
        <a:bodyPr/>
        <a:lstStyle/>
        <a:p>
          <a:r>
            <a:rPr lang="en-US" sz="1400"/>
            <a:t>Classical Conditioning</a:t>
          </a:r>
          <a:endParaRPr lang="en-US" sz="1400" dirty="0"/>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dgm:t>
        <a:bodyPr/>
        <a:lstStyle/>
        <a:p>
          <a:r>
            <a:rPr lang="en-US" sz="1400"/>
            <a:t>The Contemporary View</a:t>
          </a:r>
          <a:endParaRPr lang="en-US" sz="1400" dirty="0"/>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dgm:t>
        <a:bodyPr/>
        <a:lstStyle/>
        <a:p>
          <a:r>
            <a:rPr lang="en-US" sz="1400"/>
            <a:t>Behavior Modifications</a:t>
          </a:r>
          <a:endParaRPr lang="en-US" sz="1400" dirty="0"/>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pt>
    <dgm:pt modelId="{E8A1CA5C-9050-431E-9FCD-28211ED30713}" type="pres">
      <dgm:prSet presAssocID="{70E44F67-F489-4875-A338-58A9E7F272E1}" presName="node" presStyleLbl="node1" presStyleIdx="0" presStyleCnt="4">
        <dgm:presLayoutVars>
          <dgm:bulletEnabled val="1"/>
        </dgm:presLayoutVars>
      </dgm:prSet>
      <dgm:spPr/>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pt>
  </dgm:ptLst>
  <dgm:cxnLst>
    <dgm:cxn modelId="{C4D31801-FD07-40EF-A26F-9D7971FE7FBC}" type="presOf" srcId="{FC9FE4E2-3B09-4C45-8FA4-50AB0B03A6ED}" destId="{E8A1CA5C-9050-431E-9FCD-28211ED30713}" srcOrd="0" destOrd="3" presId="urn:microsoft.com/office/officeart/2005/8/layout/hList6"/>
    <dgm:cxn modelId="{CD9CC103-0143-47AF-B8C4-3532110FB4B2}" srcId="{70E44F67-F489-4875-A338-58A9E7F272E1}" destId="{1A74FE26-4664-4946-9B96-324C6693DCB7}" srcOrd="0" destOrd="0" parTransId="{1FD46674-4D30-4C95-B589-1DC7E0309FCF}" sibTransId="{9DC42810-1073-4C4C-B2B0-D8C1C7E1769C}"/>
    <dgm:cxn modelId="{0BB53C0C-0CB7-44EC-BD8A-38085DAE6878}" type="presOf" srcId="{0A7BED1D-D632-41FC-9902-A4B5D3ADD521}" destId="{727079E7-1658-4D88-8450-5CE9FBABAF09}" srcOrd="0" destOrd="0" presId="urn:microsoft.com/office/officeart/2005/8/layout/hList6"/>
    <dgm:cxn modelId="{C7BF1315-079B-46E0-B13D-52D1A2D5FEEB}" type="presOf" srcId="{EA2BC669-7DAC-405E-8EE0-1D1F3AF318AF}" destId="{727079E7-1658-4D88-8450-5CE9FBABAF09}" srcOrd="0" destOrd="4" presId="urn:microsoft.com/office/officeart/2005/8/layout/hList6"/>
    <dgm:cxn modelId="{5583291C-1AD4-42D3-B536-C0D7377109EF}" type="presOf" srcId="{11A3D3A5-B604-45EF-8A7F-25D38AA6553A}" destId="{727079E7-1658-4D88-8450-5CE9FBABAF09}" srcOrd="0" destOrd="1" presId="urn:microsoft.com/office/officeart/2005/8/layout/hList6"/>
    <dgm:cxn modelId="{CC921823-D0A9-4A82-BFC0-616721A2CC08}" type="presOf" srcId="{13EED476-F410-407E-9764-B24D50EC6E20}" destId="{B2F2BCDA-1C97-44B1-B9A8-513A71A13BCC}" srcOrd="0" destOrd="3" presId="urn:microsoft.com/office/officeart/2005/8/layout/hList6"/>
    <dgm:cxn modelId="{FA1D0A26-11F9-4E19-9334-0BFA8B01208C}" type="presOf" srcId="{35CE13F1-E49C-4D35-9596-D6B77A6EC50F}" destId="{B2F2BCDA-1C97-44B1-B9A8-513A71A13BCC}" srcOrd="0" destOrd="1"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061B7029-3D02-488F-A984-F49AA4D40B61}" type="presOf" srcId="{1A74FE26-4664-4946-9B96-324C6693DCB7}" destId="{E8A1CA5C-9050-431E-9FCD-28211ED30713}" srcOrd="0" destOrd="1" presId="urn:microsoft.com/office/officeart/2005/8/layout/hList6"/>
    <dgm:cxn modelId="{A90F0B2D-53B2-4420-A29B-18404571491A}" type="presOf" srcId="{70E44F67-F489-4875-A338-58A9E7F272E1}" destId="{E8A1CA5C-9050-431E-9FCD-28211ED30713}" srcOrd="0" destOrd="0" presId="urn:microsoft.com/office/officeart/2005/8/layout/hList6"/>
    <dgm:cxn modelId="{DE2BEE30-42C3-425A-A275-12E389C7A2D5}" srcId="{6B144FFE-0D82-4187-9C3A-817644F3728F}" destId="{15C8655B-24BF-49DC-A788-476EFC281D48}" srcOrd="2" destOrd="0" parTransId="{AFE95D50-2086-445E-95F3-488836172A78}" sibTransId="{443CC320-5C63-4FA0-ACBB-ACE97EE1973E}"/>
    <dgm:cxn modelId="{4AA8EF31-C3E4-4ED7-B014-4998630019BC}" srcId="{0A7BED1D-D632-41FC-9902-A4B5D3ADD521}" destId="{93FA880C-A3C8-4F96-B6F0-FD2049EF8C7D}" srcOrd="2" destOrd="0" parTransId="{C3AF1BF1-6B2C-4043-90B0-85E19CD88DA0}" sibTransId="{AEC79E4A-851E-4ACD-B24E-5246B9C5D0F7}"/>
    <dgm:cxn modelId="{92013934-5E3A-4983-B005-3D8FE425D573}" srcId="{6B144FFE-0D82-4187-9C3A-817644F3728F}" destId="{0A7BED1D-D632-41FC-9902-A4B5D3ADD521}" srcOrd="1" destOrd="0" parTransId="{D46631C4-35FA-4DC7-BB68-23AC5E622688}" sibTransId="{4C9ABD1D-0BE5-4B1D-A6D8-C169721CDAE3}"/>
    <dgm:cxn modelId="{D1D37036-CFFF-4B68-8B8F-4DFFF8FD1620}" srcId="{0A7BED1D-D632-41FC-9902-A4B5D3ADD521}" destId="{11A3D3A5-B604-45EF-8A7F-25D38AA6553A}" srcOrd="0" destOrd="0" parTransId="{91529B81-D818-4C4D-BD88-D98187692D6C}" sibTransId="{03B7F1EC-9CA3-4E1A-874E-A4DC2D332206}"/>
    <dgm:cxn modelId="{EBC1893B-34D0-44D6-BCC4-960F123E98D5}" type="presOf" srcId="{C4C55316-0344-4739-88E4-3B041A4B610F}" destId="{B2F2BCDA-1C97-44B1-B9A8-513A71A13BCC}" srcOrd="0" destOrd="2" presId="urn:microsoft.com/office/officeart/2005/8/layout/hList6"/>
    <dgm:cxn modelId="{3C0BED3F-8378-472F-8B1D-83FD44DEDCFB}" type="presOf" srcId="{EEB98870-3E15-49B0-B8E0-E4AC9C3EF639}" destId="{E8A1CA5C-9050-431E-9FCD-28211ED30713}"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DF84896E-E52D-4F62-939E-545CEB2DE4A3}" srcId="{15C8655B-24BF-49DC-A788-476EFC281D48}" destId="{0BDFF62B-D778-41F2-8DFF-AB63999BF5A9}" srcOrd="0" destOrd="0" parTransId="{45F978EE-DCD7-47D0-85B4-9D8EA360ED51}" sibTransId="{B111C8E6-9DC9-4C37-A9C6-2EE222EDD833}"/>
    <dgm:cxn modelId="{EB1D4583-F532-4B90-A8B6-5594AC7B68A0}" srcId="{70E44F67-F489-4875-A338-58A9E7F272E1}" destId="{FC9FE4E2-3B09-4C45-8FA4-50AB0B03A6ED}" srcOrd="2" destOrd="0" parTransId="{32720B82-9126-4F2D-BCFE-669F05D4238E}" sibTransId="{0C9B95E3-615F-4E55-B961-466009A4A4B2}"/>
    <dgm:cxn modelId="{50A47784-1727-4A5B-9021-789B23FD231C}" srcId="{0A7BED1D-D632-41FC-9902-A4B5D3ADD521}" destId="{A1D905E2-755B-46F7-843E-C40149795F72}" srcOrd="1" destOrd="0" parTransId="{469E7D6E-E1C3-4952-A5D3-F209509E57E7}" sibTransId="{19E50694-AD41-4EE8-B0A3-BA62B9815F31}"/>
    <dgm:cxn modelId="{2A073892-6CC1-43E8-866A-E141953CBD97}" type="presOf" srcId="{2CE90FFD-F498-49EA-9D43-F8ADA02C942C}" destId="{B2F2BCDA-1C97-44B1-B9A8-513A71A13BCC}" srcOrd="0" destOrd="0" presId="urn:microsoft.com/office/officeart/2005/8/layout/hList6"/>
    <dgm:cxn modelId="{0CE26193-CD73-4901-9916-5F6ED41C5DB9}" srcId="{15C8655B-24BF-49DC-A788-476EFC281D48}" destId="{C746A475-C0DC-49A7-95E2-6ABE86486BFE}" srcOrd="1" destOrd="0" parTransId="{C29BDA65-F480-4D6B-A616-050A680EBAE8}" sibTransId="{711262BA-AFCB-4341-ADE3-9BAF6D86AA64}"/>
    <dgm:cxn modelId="{BBCB239E-2B64-4219-BC38-4BEACBDFF33C}" type="presOf" srcId="{6B144FFE-0D82-4187-9C3A-817644F3728F}" destId="{8BB3C94E-0599-4DAD-B6ED-F6BEC8FDA050}" srcOrd="0" destOrd="0" presId="urn:microsoft.com/office/officeart/2005/8/layout/hList6"/>
    <dgm:cxn modelId="{750C90A7-5A42-47A6-B948-79CA0D10CE8B}" srcId="{15C8655B-24BF-49DC-A788-476EFC281D48}" destId="{6D39250B-58D6-46B3-A5B1-0BBE47C98F09}" srcOrd="2" destOrd="0" parTransId="{21E8F14A-4FA0-40A8-9237-08EE3D14B614}" sibTransId="{13F8E3EE-C24F-4E75-A497-0E48410B38C6}"/>
    <dgm:cxn modelId="{9852D3AB-215D-4D93-B36F-1EECABA8230A}" type="presOf" srcId="{C746A475-C0DC-49A7-95E2-6ABE86486BFE}" destId="{D030CA09-80DF-4905-A69D-CF65E59E35CA}" srcOrd="0" destOrd="2"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DE7FCBC4-1CEC-41DD-B10D-1AEF61A84ADD}" srcId="{2CE90FFD-F498-49EA-9D43-F8ADA02C942C}" destId="{C4C55316-0344-4739-88E4-3B041A4B610F}" srcOrd="1" destOrd="0" parTransId="{DA42F804-C74F-4AAC-8A7B-9D2CA2345657}" sibTransId="{2C076C0E-8872-42B6-A224-7639EDF32A53}"/>
    <dgm:cxn modelId="{8A2177D3-DAF9-47FB-A9F5-62FB233FDF40}" type="presOf" srcId="{0BDFF62B-D778-41F2-8DFF-AB63999BF5A9}" destId="{D030CA09-80DF-4905-A69D-CF65E59E35CA}" srcOrd="0" destOrd="1" presId="urn:microsoft.com/office/officeart/2005/8/layout/hList6"/>
    <dgm:cxn modelId="{518D26E0-DB82-4961-A335-6DF0F519DE9D}" type="presOf" srcId="{93FA880C-A3C8-4F96-B6F0-FD2049EF8C7D}" destId="{727079E7-1658-4D88-8450-5CE9FBABAF09}" srcOrd="0" destOrd="3"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074C36ED-7EC7-4BAC-AD88-149DAC895DD5}" type="presOf" srcId="{15C8655B-24BF-49DC-A788-476EFC281D48}" destId="{D030CA09-80DF-4905-A69D-CF65E59E35CA}" srcOrd="0" destOrd="0"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8C9A2F2-4183-4733-9932-E46C83632990}" srcId="{6B144FFE-0D82-4187-9C3A-817644F3728F}" destId="{2CE90FFD-F498-49EA-9D43-F8ADA02C942C}" srcOrd="3" destOrd="0" parTransId="{6007E880-9A5D-48A5-8F3D-42FBF01F58F1}" sibTransId="{9EA32144-45CD-4380-A957-471B9BA0FACE}"/>
    <dgm:cxn modelId="{60ED3DF4-5546-408D-8883-BD756953C5D2}" type="presOf" srcId="{A1D905E2-755B-46F7-843E-C40149795F72}" destId="{727079E7-1658-4D88-8450-5CE9FBABAF09}" srcOrd="0" destOrd="2" presId="urn:microsoft.com/office/officeart/2005/8/layout/hList6"/>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103642"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t>Early  perspectives on motivation</a:t>
          </a:r>
          <a:endParaRPr lang="en-US" sz="1400" b="1" u="sng" kern="1200" dirty="0"/>
        </a:p>
        <a:p>
          <a:pPr marL="114300" lvl="1" indent="-114300" algn="l" defTabSz="622300">
            <a:lnSpc>
              <a:spcPct val="90000"/>
            </a:lnSpc>
            <a:spcBef>
              <a:spcPct val="0"/>
            </a:spcBef>
            <a:spcAft>
              <a:spcPct val="15000"/>
            </a:spcAft>
            <a:buChar char="•"/>
          </a:pPr>
          <a:r>
            <a:rPr lang="en-US" sz="1400" kern="1200"/>
            <a:t>The Traditional Approach</a:t>
          </a:r>
          <a:endParaRPr lang="en-US" sz="1400" kern="1200" dirty="0"/>
        </a:p>
        <a:p>
          <a:pPr marL="114300" lvl="1" indent="-114300" algn="l" defTabSz="622300">
            <a:lnSpc>
              <a:spcPct val="90000"/>
            </a:lnSpc>
            <a:spcBef>
              <a:spcPct val="0"/>
            </a:spcBef>
            <a:spcAft>
              <a:spcPct val="15000"/>
            </a:spcAft>
            <a:buChar char="•"/>
          </a:pPr>
          <a:r>
            <a:rPr lang="en-US" sz="1400" kern="1200"/>
            <a:t>The Human Relations Approach</a:t>
          </a:r>
          <a:endParaRPr lang="en-US" sz="1400" kern="1200" dirty="0"/>
        </a:p>
        <a:p>
          <a:pPr marL="114300" lvl="1" indent="-114300" algn="l" defTabSz="622300">
            <a:lnSpc>
              <a:spcPct val="90000"/>
            </a:lnSpc>
            <a:spcBef>
              <a:spcPct val="0"/>
            </a:spcBef>
            <a:spcAft>
              <a:spcPct val="15000"/>
            </a:spcAft>
            <a:buChar char="•"/>
          </a:pPr>
          <a:endParaRPr lang="en-US" sz="1400" kern="1200" dirty="0">
            <a:solidFill>
              <a:schemeClr val="tx1"/>
            </a:solidFill>
          </a:endParaRPr>
        </a:p>
      </dsp:txBody>
      <dsp:txXfrm rot="5400000">
        <a:off x="2359" y="505132"/>
        <a:ext cx="2313662" cy="1515397"/>
      </dsp:txXfrm>
    </dsp:sp>
    <dsp:sp modelId="{727079E7-1658-4D88-8450-5CE9FBABAF09}">
      <dsp:nvSpPr>
        <dsp:cNvPr id="0" name=""/>
        <dsp:cNvSpPr/>
      </dsp:nvSpPr>
      <dsp:spPr>
        <a:xfrm rot="16200000">
          <a:off x="2383544"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t>Need-Based Perspective Motivation </a:t>
          </a:r>
          <a:endParaRPr lang="en-US" sz="1400" b="1" u="sng" kern="1200" dirty="0"/>
        </a:p>
        <a:p>
          <a:pPr marL="114300" lvl="1" indent="-114300" algn="l" defTabSz="622300">
            <a:lnSpc>
              <a:spcPct val="90000"/>
            </a:lnSpc>
            <a:spcBef>
              <a:spcPct val="0"/>
            </a:spcBef>
            <a:spcAft>
              <a:spcPct val="15000"/>
            </a:spcAft>
            <a:buChar char="•"/>
          </a:pPr>
          <a:r>
            <a:rPr lang="en-US" sz="1400" kern="1200"/>
            <a:t>The Hierarchy of Needs</a:t>
          </a:r>
          <a:endParaRPr lang="en-US" sz="1400" kern="1200" dirty="0"/>
        </a:p>
        <a:p>
          <a:pPr marL="114300" lvl="1" indent="-114300" algn="l" defTabSz="622300">
            <a:lnSpc>
              <a:spcPct val="90000"/>
            </a:lnSpc>
            <a:spcBef>
              <a:spcPct val="0"/>
            </a:spcBef>
            <a:spcAft>
              <a:spcPct val="15000"/>
            </a:spcAft>
            <a:buChar char="•"/>
          </a:pPr>
          <a:r>
            <a:rPr lang="en-US" sz="1400" kern="1200"/>
            <a:t>The ERG Theory]</a:t>
          </a:r>
          <a:endParaRPr lang="en-US" sz="1400" kern="1200" dirty="0"/>
        </a:p>
        <a:p>
          <a:pPr marL="114300" lvl="1" indent="-114300" algn="l" defTabSz="622300">
            <a:lnSpc>
              <a:spcPct val="90000"/>
            </a:lnSpc>
            <a:spcBef>
              <a:spcPct val="0"/>
            </a:spcBef>
            <a:spcAft>
              <a:spcPct val="15000"/>
            </a:spcAft>
            <a:buChar char="•"/>
          </a:pPr>
          <a:r>
            <a:rPr lang="en-US" sz="1400" kern="1200"/>
            <a:t>The Two-Factor Theory</a:t>
          </a:r>
          <a:endParaRPr lang="en-US" sz="1400" kern="1200" dirty="0"/>
        </a:p>
        <a:p>
          <a:pPr marL="114300" lvl="1" indent="-114300" algn="l" defTabSz="622300">
            <a:lnSpc>
              <a:spcPct val="90000"/>
            </a:lnSpc>
            <a:spcBef>
              <a:spcPct val="0"/>
            </a:spcBef>
            <a:spcAft>
              <a:spcPct val="15000"/>
            </a:spcAft>
            <a:buChar char="•"/>
          </a:pPr>
          <a:r>
            <a:rPr lang="en-US" sz="1400" kern="1200"/>
            <a:t>The Acquired Needs Framework</a:t>
          </a:r>
          <a:endParaRPr lang="en-US" sz="1400" kern="1200" dirty="0"/>
        </a:p>
      </dsp:txBody>
      <dsp:txXfrm rot="5400000">
        <a:off x="2489545" y="505132"/>
        <a:ext cx="2313662" cy="1515397"/>
      </dsp:txXfrm>
    </dsp:sp>
    <dsp:sp modelId="{D030CA09-80DF-4905-A69D-CF65E59E35CA}">
      <dsp:nvSpPr>
        <dsp:cNvPr id="0" name=""/>
        <dsp:cNvSpPr/>
      </dsp:nvSpPr>
      <dsp:spPr>
        <a:xfrm rot="16200000">
          <a:off x="4870731"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t>Process-Based Prospective Motivation</a:t>
          </a:r>
          <a:endParaRPr lang="en-US" sz="1400" b="1" u="sng" kern="1200" dirty="0"/>
        </a:p>
        <a:p>
          <a:pPr marL="114300" lvl="1" indent="-114300" algn="l" defTabSz="622300">
            <a:lnSpc>
              <a:spcPct val="90000"/>
            </a:lnSpc>
            <a:spcBef>
              <a:spcPct val="0"/>
            </a:spcBef>
            <a:spcAft>
              <a:spcPct val="15000"/>
            </a:spcAft>
            <a:buChar char="•"/>
          </a:pPr>
          <a:r>
            <a:rPr lang="en-US" sz="1400" kern="1200"/>
            <a:t>Equity theory </a:t>
          </a:r>
          <a:endParaRPr lang="en-US" sz="1400" kern="1200" dirty="0"/>
        </a:p>
        <a:p>
          <a:pPr marL="114300" lvl="1" indent="-114300" algn="l" defTabSz="622300">
            <a:lnSpc>
              <a:spcPct val="90000"/>
            </a:lnSpc>
            <a:spcBef>
              <a:spcPct val="0"/>
            </a:spcBef>
            <a:spcAft>
              <a:spcPct val="15000"/>
            </a:spcAft>
            <a:buChar char="•"/>
          </a:pPr>
          <a:r>
            <a:rPr lang="en-US" sz="1400" kern="1200"/>
            <a:t>The Expectancy Theory of Motivation</a:t>
          </a:r>
          <a:endParaRPr lang="en-US" sz="1400" kern="1200" dirty="0"/>
        </a:p>
        <a:p>
          <a:pPr marL="114300" lvl="1" indent="-114300" algn="l" defTabSz="622300">
            <a:lnSpc>
              <a:spcPct val="90000"/>
            </a:lnSpc>
            <a:spcBef>
              <a:spcPct val="0"/>
            </a:spcBef>
            <a:spcAft>
              <a:spcPct val="15000"/>
            </a:spcAft>
            <a:buChar char="•"/>
          </a:pPr>
          <a:r>
            <a:rPr lang="en-US" sz="1400" kern="1200"/>
            <a:t>The Porter–Lawler Model</a:t>
          </a:r>
          <a:endParaRPr lang="en-US" sz="1400" kern="1200" dirty="0"/>
        </a:p>
      </dsp:txBody>
      <dsp:txXfrm rot="5400000">
        <a:off x="4976732" y="505132"/>
        <a:ext cx="2313662" cy="1515397"/>
      </dsp:txXfrm>
    </dsp:sp>
    <dsp:sp modelId="{B2F2BCDA-1C97-44B1-B9A8-513A71A13BCC}">
      <dsp:nvSpPr>
        <dsp:cNvPr id="0" name=""/>
        <dsp:cNvSpPr/>
      </dsp:nvSpPr>
      <dsp:spPr>
        <a:xfrm rot="16200000">
          <a:off x="7357918"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t>Classical Conditioning</a:t>
          </a:r>
          <a:endParaRPr lang="en-US" sz="1400" kern="1200" dirty="0"/>
        </a:p>
        <a:p>
          <a:pPr marL="114300" lvl="1" indent="-114300" algn="l" defTabSz="622300">
            <a:lnSpc>
              <a:spcPct val="90000"/>
            </a:lnSpc>
            <a:spcBef>
              <a:spcPct val="0"/>
            </a:spcBef>
            <a:spcAft>
              <a:spcPct val="15000"/>
            </a:spcAft>
            <a:buChar char="•"/>
          </a:pPr>
          <a:r>
            <a:rPr lang="en-US" sz="1400" kern="1200"/>
            <a:t>The Contemporary View</a:t>
          </a:r>
          <a:endParaRPr lang="en-US" sz="1400" kern="1200" dirty="0"/>
        </a:p>
        <a:p>
          <a:pPr marL="114300" lvl="1" indent="-114300" algn="l" defTabSz="622300">
            <a:lnSpc>
              <a:spcPct val="90000"/>
            </a:lnSpc>
            <a:spcBef>
              <a:spcPct val="0"/>
            </a:spcBef>
            <a:spcAft>
              <a:spcPct val="15000"/>
            </a:spcAft>
            <a:buChar char="•"/>
          </a:pPr>
          <a:r>
            <a:rPr lang="en-US" sz="1400" kern="1200"/>
            <a:t>Behavior Modifications</a:t>
          </a:r>
          <a:endParaRPr lang="en-US" sz="1400" kern="1200" dirty="0"/>
        </a:p>
      </dsp:txBody>
      <dsp:txXfrm rot="5400000">
        <a:off x="7463919" y="505132"/>
        <a:ext cx="2313662"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821784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720317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94816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619903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516045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1511576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3633551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737490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04293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8490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9819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097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919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8297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6400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2756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1014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2349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9.emf"/><Relationship Id="rId5" Type="http://schemas.openxmlformats.org/officeDocument/2006/relationships/diagramQuickStyle" Target="../diagrams/quickStyle1.xml"/><Relationship Id="rId10" Type="http://schemas.openxmlformats.org/officeDocument/2006/relationships/image" Target="../media/image8.emf"/><Relationship Id="rId4" Type="http://schemas.openxmlformats.org/officeDocument/2006/relationships/diagramLayout" Target="../diagrams/layout1.xml"/><Relationship Id="rId9"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5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83177" y="3340033"/>
            <a:ext cx="555266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Motivating Behavior</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63878"/>
            <a:ext cx="9710516" cy="378206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Characterize the nature of motivation, including its importance and basic historical perspectives.</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need-based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major process-based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learning-based perspectives on motivation.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2" y="1701433"/>
            <a:ext cx="10066047" cy="4093428"/>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Attitudes, values and emotions, perception, and stress are all important factors that influence organizational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Our attitudes then affect our behavior through our intentions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three most important job-related attitudes are job satisfaction, organizational commitment, and employee engagement. </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Job satisfaction reflects our attitudes and feelings about our job.</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Organizational commitment is the degree to which an employee identifies with the organization and its goals and wants to stay with the organization.</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33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04866" y="1655877"/>
            <a:ext cx="10042577"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Values also differ across cultures in different parts of the globe. Emotions, affect, and mood are also important contributors to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Perception is the set of processes by which a person becomes aware of and interprets information about the environment.</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Basic perceptual processes include selective perception and stereotyping.</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Stress is an individual’s response to a strong stimulus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Challenging events are stressful only when also accompanied by negative emotions. Some stress is actually beneficial.</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general adaptation syndrome (GAS) outlines the basic stress process.</a:t>
            </a:r>
          </a:p>
        </p:txBody>
      </p:sp>
    </p:spTree>
    <p:extLst>
      <p:ext uri="{BB962C8B-B14F-4D97-AF65-F5344CB8AC3E}">
        <p14:creationId xmlns:p14="http://schemas.microsoft.com/office/powerpoint/2010/main" val="1373460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br>
              <a:rPr lang="en-US" dirty="0"/>
            </a:br>
            <a:endParaRPr lang="en-US" dirty="0"/>
          </a:p>
        </p:txBody>
      </p:sp>
      <p:sp>
        <p:nvSpPr>
          <p:cNvPr id="16" name="TextBox 15">
            <a:extLst>
              <a:ext uri="{FF2B5EF4-FFF2-40B4-BE49-F238E27FC236}">
                <a16:creationId xmlns:a16="http://schemas.microsoft.com/office/drawing/2014/main" id="{D32FDC3F-7007-43BE-9F17-919DF9F48F2B}"/>
              </a:ext>
            </a:extLst>
          </p:cNvPr>
          <p:cNvSpPr txBox="1"/>
          <p:nvPr/>
        </p:nvSpPr>
        <p:spPr>
          <a:xfrm>
            <a:off x="1962643" y="1341605"/>
            <a:ext cx="9902229"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Walt Disney Company started out in </a:t>
            </a:r>
            <a:r>
              <a:rPr lang="en-US" dirty="0">
                <a:solidFill>
                  <a:srgbClr val="002060"/>
                </a:solidFill>
                <a:latin typeface="Times New Roman" panose="02020603050405020304" pitchFamily="18" charset="0"/>
                <a:cs typeface="Times New Roman" panose="02020603050405020304" pitchFamily="18" charset="0"/>
              </a:rPr>
              <a:t>1923 as a small animation studio</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the decades since then, the company has grown to become the </a:t>
            </a:r>
            <a:r>
              <a:rPr lang="en-US" dirty="0">
                <a:solidFill>
                  <a:srgbClr val="002060"/>
                </a:solidFill>
                <a:latin typeface="Times New Roman" panose="02020603050405020304" pitchFamily="18" charset="0"/>
                <a:cs typeface="Times New Roman" panose="02020603050405020304" pitchFamily="18" charset="0"/>
              </a:rPr>
              <a:t>largest entertainment business </a:t>
            </a:r>
            <a:r>
              <a:rPr lang="en-US" dirty="0">
                <a:latin typeface="Times New Roman" panose="02020603050405020304" pitchFamily="18" charset="0"/>
                <a:cs typeface="Times New Roman" panose="02020603050405020304" pitchFamily="18" charset="0"/>
              </a:rPr>
              <a:t>in the world.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owns or operates </a:t>
            </a:r>
            <a:r>
              <a:rPr lang="en-US" dirty="0">
                <a:solidFill>
                  <a:srgbClr val="002060"/>
                </a:solidFill>
                <a:latin typeface="Times New Roman" panose="02020603050405020304" pitchFamily="18" charset="0"/>
                <a:cs typeface="Times New Roman" panose="02020603050405020304" pitchFamily="18" charset="0"/>
              </a:rPr>
              <a:t>eleven theme parks</a:t>
            </a:r>
            <a:r>
              <a:rPr lang="en-US" dirty="0">
                <a:latin typeface="Times New Roman" panose="02020603050405020304" pitchFamily="18" charset="0"/>
                <a:cs typeface="Times New Roman" panose="02020603050405020304" pitchFamily="18" charset="0"/>
              </a:rPr>
              <a:t>, operates its own </a:t>
            </a:r>
            <a:r>
              <a:rPr lang="en-US" dirty="0">
                <a:solidFill>
                  <a:srgbClr val="002060"/>
                </a:solidFill>
                <a:latin typeface="Times New Roman" panose="02020603050405020304" pitchFamily="18" charset="0"/>
                <a:cs typeface="Times New Roman" panose="02020603050405020304" pitchFamily="18" charset="0"/>
              </a:rPr>
              <a:t>cruise line, and owns several television networks, including ABC, ESPN, and, of course, the Disney Channel.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company also continues to extend its reach, recently purchasing such properties as </a:t>
            </a:r>
            <a:r>
              <a:rPr lang="en-US" dirty="0">
                <a:solidFill>
                  <a:srgbClr val="002060"/>
                </a:solidFill>
                <a:latin typeface="Times New Roman" panose="02020603050405020304" pitchFamily="18" charset="0"/>
                <a:cs typeface="Times New Roman" panose="02020603050405020304" pitchFamily="18" charset="0"/>
              </a:rPr>
              <a:t>Pixar Animation Studios, Marvel Comics, Lucasfilm, and a large part of Fox Entertainment.</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One of </a:t>
            </a:r>
            <a:r>
              <a:rPr lang="en-US" dirty="0">
                <a:solidFill>
                  <a:srgbClr val="002060"/>
                </a:solidFill>
                <a:latin typeface="Times New Roman" panose="02020603050405020304" pitchFamily="18" charset="0"/>
                <a:cs typeface="Times New Roman" panose="02020603050405020304" pitchFamily="18" charset="0"/>
              </a:rPr>
              <a:t>Disney’s hallmarks is legendary customer service</a:t>
            </a:r>
            <a:r>
              <a:rPr lang="en-US" dirty="0">
                <a:latin typeface="Times New Roman" panose="02020603050405020304" pitchFamily="18" charset="0"/>
                <a:cs typeface="Times New Roman" panose="02020603050405020304" pitchFamily="18" charset="0"/>
              </a:rPr>
              <a:t>, especially at its </a:t>
            </a:r>
            <a:r>
              <a:rPr lang="en-US" dirty="0">
                <a:solidFill>
                  <a:srgbClr val="002060"/>
                </a:solidFill>
                <a:latin typeface="Times New Roman" panose="02020603050405020304" pitchFamily="18" charset="0"/>
                <a:cs typeface="Times New Roman" panose="02020603050405020304" pitchFamily="18" charset="0"/>
              </a:rPr>
              <a:t>theme parks and on its cruise ships</a:t>
            </a:r>
          </a:p>
        </p:txBody>
      </p:sp>
    </p:spTree>
    <p:extLst>
      <p:ext uri="{BB962C8B-B14F-4D97-AF65-F5344CB8AC3E}">
        <p14:creationId xmlns:p14="http://schemas.microsoft.com/office/powerpoint/2010/main" val="497265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br>
              <a:rPr lang="en-US" dirty="0"/>
            </a:br>
            <a:endParaRPr lang="en-US" dirty="0"/>
          </a:p>
        </p:txBody>
      </p:sp>
      <p:sp>
        <p:nvSpPr>
          <p:cNvPr id="16" name="TextBox 15">
            <a:extLst>
              <a:ext uri="{FF2B5EF4-FFF2-40B4-BE49-F238E27FC236}">
                <a16:creationId xmlns:a16="http://schemas.microsoft.com/office/drawing/2014/main" id="{D32FDC3F-7007-43BE-9F17-919DF9F48F2B}"/>
              </a:ext>
            </a:extLst>
          </p:cNvPr>
          <p:cNvSpPr txBox="1"/>
          <p:nvPr/>
        </p:nvSpPr>
        <p:spPr>
          <a:xfrm>
            <a:off x="1910608" y="1420066"/>
            <a:ext cx="6915340"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Theme park employees are called “</a:t>
            </a:r>
            <a:r>
              <a:rPr lang="en-US" dirty="0">
                <a:solidFill>
                  <a:srgbClr val="0A1F61"/>
                </a:solidFill>
                <a:latin typeface="Times New Roman" panose="02020603050405020304" pitchFamily="18" charset="0"/>
                <a:cs typeface="Times New Roman" panose="02020603050405020304" pitchFamily="18" charset="0"/>
              </a:rPr>
              <a:t>cast members</a:t>
            </a:r>
            <a:r>
              <a:rPr lang="en-US" dirty="0">
                <a:latin typeface="Times New Roman" panose="02020603050405020304" pitchFamily="18" charset="0"/>
                <a:cs typeface="Times New Roman" panose="02020603050405020304" pitchFamily="18" charset="0"/>
              </a:rPr>
              <a:t>” and are taught that </a:t>
            </a:r>
            <a:r>
              <a:rPr lang="en-US" dirty="0">
                <a:solidFill>
                  <a:srgbClr val="0A1F61"/>
                </a:solidFill>
                <a:latin typeface="Times New Roman" panose="02020603050405020304" pitchFamily="18" charset="0"/>
                <a:cs typeface="Times New Roman" panose="02020603050405020304" pitchFamily="18" charset="0"/>
              </a:rPr>
              <a:t>the ultimate goal is guest happiness and that no matter what role they play, they are expected to smile, project a positive image, and be friendly.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wants to motivate its cast members to provide the four service basics of </a:t>
            </a:r>
            <a:r>
              <a:rPr lang="en-US" dirty="0">
                <a:solidFill>
                  <a:srgbClr val="002060"/>
                </a:solidFill>
                <a:latin typeface="Times New Roman" panose="02020603050405020304" pitchFamily="18" charset="0"/>
                <a:cs typeface="Times New Roman" panose="02020603050405020304" pitchFamily="18" charset="0"/>
              </a:rPr>
              <a:t>projecting a positive image and energy, being courteous and respectful to all guests</a:t>
            </a:r>
            <a:r>
              <a:rPr lang="en-US" dirty="0">
                <a:latin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staying in character and playing the part, going above and beyond expectations</a:t>
            </a:r>
            <a:r>
              <a:rPr lang="en-US" dirty="0">
                <a:latin typeface="Times New Roman" panose="02020603050405020304" pitchFamily="18" charset="0"/>
                <a:cs typeface="Times New Roman" panose="02020603050405020304" pitchFamily="18" charset="0"/>
              </a:rPr>
              <a:t>, and asking you for suggestions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After reading this chapter, you should have some good ideas.</a:t>
            </a:r>
          </a:p>
        </p:txBody>
      </p:sp>
      <p:pic>
        <p:nvPicPr>
          <p:cNvPr id="9" name="Picture 8">
            <a:extLst>
              <a:ext uri="{FF2B5EF4-FFF2-40B4-BE49-F238E27FC236}">
                <a16:creationId xmlns:a16="http://schemas.microsoft.com/office/drawing/2014/main" id="{3BCD4DEF-C989-4A67-AD5E-0880E4B49A75}"/>
              </a:ext>
            </a:extLst>
          </p:cNvPr>
          <p:cNvPicPr>
            <a:picLocks noChangeAspect="1"/>
          </p:cNvPicPr>
          <p:nvPr/>
        </p:nvPicPr>
        <p:blipFill>
          <a:blip r:embed="rId7"/>
          <a:stretch>
            <a:fillRect/>
          </a:stretch>
        </p:blipFill>
        <p:spPr>
          <a:xfrm>
            <a:off x="8862391" y="2332883"/>
            <a:ext cx="3134767" cy="3491488"/>
          </a:xfrm>
          <a:prstGeom prst="rect">
            <a:avLst/>
          </a:prstGeom>
        </p:spPr>
      </p:pic>
    </p:spTree>
    <p:extLst>
      <p:ext uri="{BB962C8B-B14F-4D97-AF65-F5344CB8AC3E}">
        <p14:creationId xmlns:p14="http://schemas.microsoft.com/office/powerpoint/2010/main" val="2816144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Overview: </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74165" y="1984345"/>
            <a:ext cx="9907018" cy="3970318"/>
          </a:xfrm>
          <a:prstGeom prst="rect">
            <a:avLst/>
          </a:prstGeom>
          <a:noFill/>
        </p:spPr>
        <p:txBody>
          <a:bodyPr wrap="square">
            <a:spAutoFit/>
          </a:bodyPr>
          <a:lstStyle/>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Given the complex array of </a:t>
            </a:r>
            <a:r>
              <a:rPr lang="en-US" dirty="0">
                <a:solidFill>
                  <a:srgbClr val="0A1F61"/>
                </a:solidFill>
                <a:latin typeface="Times New Roman" panose="02020603050405020304" pitchFamily="18" charset="0"/>
                <a:cs typeface="Times New Roman" panose="02020603050405020304" pitchFamily="18" charset="0"/>
              </a:rPr>
              <a:t>individual differences </a:t>
            </a:r>
            <a:r>
              <a:rPr lang="en-US" dirty="0">
                <a:latin typeface="Times New Roman" panose="02020603050405020304" pitchFamily="18" charset="0"/>
                <a:cs typeface="Times New Roman" panose="02020603050405020304" pitchFamily="18" charset="0"/>
              </a:rPr>
              <a:t>discussed </a:t>
            </a:r>
            <a:r>
              <a:rPr lang="en-US" dirty="0">
                <a:solidFill>
                  <a:srgbClr val="0A1F61"/>
                </a:solidFill>
                <a:latin typeface="Times New Roman" panose="02020603050405020304" pitchFamily="18" charset="0"/>
                <a:cs typeface="Times New Roman" panose="02020603050405020304" pitchFamily="18" charset="0"/>
              </a:rPr>
              <a:t>in Chapters 3 and 4</a:t>
            </a:r>
            <a:r>
              <a:rPr lang="en-US" dirty="0">
                <a:latin typeface="Times New Roman" panose="02020603050405020304" pitchFamily="18" charset="0"/>
                <a:cs typeface="Times New Roman" panose="02020603050405020304" pitchFamily="18" charset="0"/>
              </a:rPr>
              <a:t>, it should be obvious that </a:t>
            </a:r>
            <a:r>
              <a:rPr lang="en-US" dirty="0">
                <a:solidFill>
                  <a:srgbClr val="0A1F61"/>
                </a:solidFill>
                <a:latin typeface="Times New Roman" panose="02020603050405020304" pitchFamily="18" charset="0"/>
                <a:cs typeface="Times New Roman" panose="02020603050405020304" pitchFamily="18" charset="0"/>
              </a:rPr>
              <a:t>people work for a wide variety of reasons, Some people want money, other challenge, or   power.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What people in an organization </a:t>
            </a:r>
            <a:r>
              <a:rPr lang="en-US" dirty="0">
                <a:solidFill>
                  <a:srgbClr val="0A1F61"/>
                </a:solidFill>
                <a:latin typeface="Times New Roman" panose="02020603050405020304" pitchFamily="18" charset="0"/>
                <a:cs typeface="Times New Roman" panose="02020603050405020304" pitchFamily="18" charset="0"/>
              </a:rPr>
              <a:t>want from work and how they think, </a:t>
            </a:r>
            <a:r>
              <a:rPr lang="en-US" dirty="0">
                <a:latin typeface="Times New Roman" panose="02020603050405020304" pitchFamily="18" charset="0"/>
                <a:cs typeface="Times New Roman" panose="02020603050405020304" pitchFamily="18" charset="0"/>
              </a:rPr>
              <a:t>it plays an instrumental role in determining their motivation to work.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As we see in this chapter, </a:t>
            </a:r>
            <a:r>
              <a:rPr lang="en-US" dirty="0">
                <a:solidFill>
                  <a:srgbClr val="0A1F61"/>
                </a:solidFill>
                <a:latin typeface="Times New Roman" panose="02020603050405020304" pitchFamily="18" charset="0"/>
                <a:cs typeface="Times New Roman" panose="02020603050405020304" pitchFamily="18" charset="0"/>
              </a:rPr>
              <a:t>motivation is vital to all organizations. </a:t>
            </a:r>
            <a:r>
              <a:rPr lang="en-US" dirty="0">
                <a:latin typeface="Times New Roman" panose="02020603050405020304" pitchFamily="18" charset="0"/>
                <a:cs typeface="Times New Roman" panose="02020603050405020304" pitchFamily="18" charset="0"/>
              </a:rPr>
              <a:t>Indeed</a:t>
            </a:r>
            <a:r>
              <a:rPr lang="en-US" dirty="0">
                <a:solidFill>
                  <a:srgbClr val="0A1F61"/>
                </a:solidFill>
                <a:latin typeface="Times New Roman" panose="02020603050405020304" pitchFamily="18" charset="0"/>
                <a:cs typeface="Times New Roman" panose="02020603050405020304" pitchFamily="18" charset="0"/>
              </a:rPr>
              <a:t>, the difference between highly effective organizations and less effective ones often lies in the motivations of their members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Managers need to </a:t>
            </a:r>
            <a:r>
              <a:rPr lang="en-US" dirty="0">
                <a:solidFill>
                  <a:srgbClr val="0A1F61"/>
                </a:solidFill>
                <a:latin typeface="Times New Roman" panose="02020603050405020304" pitchFamily="18" charset="0"/>
                <a:cs typeface="Times New Roman" panose="02020603050405020304" pitchFamily="18" charset="0"/>
              </a:rPr>
              <a:t>understand the nature of individual motivation, as it applies to work situations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this chapter, we first </a:t>
            </a:r>
            <a:r>
              <a:rPr lang="en-US" dirty="0">
                <a:solidFill>
                  <a:srgbClr val="0A1F61"/>
                </a:solidFill>
                <a:latin typeface="Times New Roman" panose="02020603050405020304" pitchFamily="18" charset="0"/>
                <a:cs typeface="Times New Roman" panose="02020603050405020304" pitchFamily="18" charset="0"/>
              </a:rPr>
              <a:t>explore</a:t>
            </a:r>
            <a:r>
              <a:rPr lang="en-US" dirty="0">
                <a:latin typeface="Times New Roman" panose="02020603050405020304" pitchFamily="18" charset="0"/>
                <a:cs typeface="Times New Roman" panose="02020603050405020304" pitchFamily="18" charset="0"/>
              </a:rPr>
              <a:t> various </a:t>
            </a:r>
            <a:r>
              <a:rPr lang="en-US" dirty="0">
                <a:solidFill>
                  <a:srgbClr val="0A1F61"/>
                </a:solidFill>
                <a:latin typeface="Times New Roman" panose="02020603050405020304" pitchFamily="18" charset="0"/>
                <a:cs typeface="Times New Roman" panose="02020603050405020304" pitchFamily="18" charset="0"/>
              </a:rPr>
              <a:t>need-based perspectives on motivation</a:t>
            </a:r>
            <a:r>
              <a:rPr lang="en-US" dirty="0">
                <a:latin typeface="Times New Roman" panose="02020603050405020304" pitchFamily="18" charset="0"/>
                <a:cs typeface="Times New Roman" panose="02020603050405020304" pitchFamily="18" charset="0"/>
              </a:rPr>
              <a:t>. We then turn our attention to the more </a:t>
            </a:r>
            <a:r>
              <a:rPr lang="en-US" dirty="0">
                <a:solidFill>
                  <a:srgbClr val="0A1F61"/>
                </a:solidFill>
                <a:latin typeface="Times New Roman" panose="02020603050405020304" pitchFamily="18" charset="0"/>
                <a:cs typeface="Times New Roman" panose="02020603050405020304" pitchFamily="18" charset="0"/>
              </a:rPr>
              <a:t>sophisticated process-based perspectives</a:t>
            </a:r>
            <a:r>
              <a:rPr lang="en-US" dirty="0">
                <a:latin typeface="Times New Roman" panose="02020603050405020304" pitchFamily="18" charset="0"/>
                <a:cs typeface="Times New Roman" panose="02020603050405020304" pitchFamily="18" charset="0"/>
              </a:rPr>
              <a:t>. We conclude with a discussion of </a:t>
            </a:r>
            <a:r>
              <a:rPr lang="en-US" dirty="0">
                <a:solidFill>
                  <a:srgbClr val="0A1F61"/>
                </a:solidFill>
                <a:latin typeface="Times New Roman" panose="02020603050405020304" pitchFamily="18" charset="0"/>
                <a:cs typeface="Times New Roman" panose="02020603050405020304" pitchFamily="18" charset="0"/>
              </a:rPr>
              <a:t>learning-based perspectives on motivation</a:t>
            </a:r>
          </a:p>
        </p:txBody>
      </p:sp>
    </p:spTree>
    <p:extLst>
      <p:ext uri="{BB962C8B-B14F-4D97-AF65-F5344CB8AC3E}">
        <p14:creationId xmlns:p14="http://schemas.microsoft.com/office/powerpoint/2010/main" val="881086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a16="http://schemas.microsoft.com/office/drawing/2014/main" id="{F1368145-BFA4-485D-BB94-0D8B563DECB3}"/>
              </a:ext>
            </a:extLst>
          </p:cNvPr>
          <p:cNvGraphicFramePr/>
          <p:nvPr>
            <p:extLst>
              <p:ext uri="{D42A27DB-BD31-4B8C-83A1-F6EECF244321}">
                <p14:modId xmlns:p14="http://schemas.microsoft.com/office/powerpoint/2010/main" val="1770415690"/>
              </p:ext>
            </p:extLst>
          </p:nvPr>
        </p:nvGraphicFramePr>
        <p:xfrm>
          <a:off x="1996454" y="3370288"/>
          <a:ext cx="9779939" cy="2525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9"/>
          <a:stretch>
            <a:fillRect/>
          </a:stretch>
        </p:blipFill>
        <p:spPr>
          <a:xfrm>
            <a:off x="2289771" y="5954663"/>
            <a:ext cx="9902229" cy="204838"/>
          </a:xfrm>
          <a:prstGeom prst="rect">
            <a:avLst/>
          </a:prstGeom>
        </p:spPr>
      </p:pic>
      <p:pic>
        <p:nvPicPr>
          <p:cNvPr id="4" name="Picture 3"/>
          <p:cNvPicPr>
            <a:picLocks noChangeAspect="1"/>
          </p:cNvPicPr>
          <p:nvPr/>
        </p:nvPicPr>
        <p:blipFill>
          <a:blip r:embed="rId10"/>
          <a:stretch>
            <a:fillRect/>
          </a:stretch>
        </p:blipFill>
        <p:spPr>
          <a:xfrm>
            <a:off x="-108036" y="2204822"/>
            <a:ext cx="238650" cy="2709534"/>
          </a:xfrm>
          <a:prstGeom prst="rect">
            <a:avLst/>
          </a:prstGeom>
        </p:spPr>
      </p:pic>
      <p:pic>
        <p:nvPicPr>
          <p:cNvPr id="5" name="Picture 4"/>
          <p:cNvPicPr>
            <a:picLocks noChangeAspect="1"/>
          </p:cNvPicPr>
          <p:nvPr/>
        </p:nvPicPr>
        <p:blipFill>
          <a:blip r:embed="rId10"/>
          <a:stretch>
            <a:fillRect/>
          </a:stretch>
        </p:blipFill>
        <p:spPr>
          <a:xfrm>
            <a:off x="12072675" y="2204822"/>
            <a:ext cx="238650" cy="2709534"/>
          </a:xfrm>
          <a:prstGeom prst="rect">
            <a:avLst/>
          </a:prstGeom>
        </p:spPr>
      </p:pic>
      <p:pic>
        <p:nvPicPr>
          <p:cNvPr id="6" name="Picture 5"/>
          <p:cNvPicPr>
            <a:picLocks noChangeAspect="1"/>
          </p:cNvPicPr>
          <p:nvPr/>
        </p:nvPicPr>
        <p:blipFill>
          <a:blip r:embed="rId11"/>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This chapter is explored as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spTree>
    <p:extLst>
      <p:ext uri="{BB962C8B-B14F-4D97-AF65-F5344CB8AC3E}">
        <p14:creationId xmlns:p14="http://schemas.microsoft.com/office/powerpoint/2010/main" val="827939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The Nature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388049070"/>
              </p:ext>
            </p:extLst>
          </p:nvPr>
        </p:nvGraphicFramePr>
        <p:xfrm>
          <a:off x="2032269" y="2081825"/>
          <a:ext cx="9737700" cy="3188591"/>
        </p:xfrm>
        <a:graphic>
          <a:graphicData uri="http://schemas.openxmlformats.org/drawingml/2006/table">
            <a:tbl>
              <a:tblPr firstRow="1" bandRow="1">
                <a:tableStyleId>{5C22544A-7EE6-4342-B048-85BDC9FD1C3A}</a:tableStyleId>
              </a:tblPr>
              <a:tblGrid>
                <a:gridCol w="1598326">
                  <a:extLst>
                    <a:ext uri="{9D8B030D-6E8A-4147-A177-3AD203B41FA5}">
                      <a16:colId xmlns:a16="http://schemas.microsoft.com/office/drawing/2014/main" val="3966072766"/>
                    </a:ext>
                  </a:extLst>
                </a:gridCol>
                <a:gridCol w="81393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rgbClr val="0A1F61"/>
                          </a:solidFill>
                          <a:latin typeface="Times New Roman" panose="02020603050405020304" pitchFamily="18" charset="0"/>
                          <a:cs typeface="Times New Roman" panose="02020603050405020304" pitchFamily="18" charset="0"/>
                        </a:rPr>
                        <a:t>Motivation</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u="sng" dirty="0">
                          <a:solidFill>
                            <a:schemeClr val="tx1"/>
                          </a:solidFill>
                          <a:latin typeface="Times New Roman" panose="02020603050405020304" pitchFamily="18" charset="0"/>
                          <a:cs typeface="Times New Roman" panose="02020603050405020304" pitchFamily="18" charset="0"/>
                        </a:rPr>
                        <a:t>is the set of forces that causes people to engage in one behavior rather than some alternative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dirty="0">
                          <a:solidFill>
                            <a:srgbClr val="FF0000"/>
                          </a:solidFill>
                          <a:latin typeface="Times New Roman" panose="02020603050405020304" pitchFamily="18" charset="0"/>
                          <a:cs typeface="Times New Roman" panose="02020603050405020304" pitchFamily="18" charset="0"/>
                        </a:rPr>
                        <a:t>Ex. </a:t>
                      </a:r>
                      <a:r>
                        <a:rPr lang="en-US" sz="2000" b="0" i="1" dirty="0">
                          <a:solidFill>
                            <a:schemeClr val="tx1"/>
                          </a:solidFill>
                          <a:latin typeface="Times New Roman" panose="02020603050405020304" pitchFamily="18" charset="0"/>
                          <a:cs typeface="Times New Roman" panose="02020603050405020304" pitchFamily="18" charset="0"/>
                        </a:rPr>
                        <a:t>Students who start assignments several weeks before they are due to ensure that their term papers are the best they can be,  Of course, students who avoid the term paper by spending the day at the beach, are also motivated—their goals are simply very different.</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From the manager’s viewpoint, the objective is to </a:t>
                      </a:r>
                      <a:r>
                        <a:rPr lang="en-US" sz="2000" b="0" dirty="0">
                          <a:solidFill>
                            <a:srgbClr val="0A1F61"/>
                          </a:solidFill>
                          <a:latin typeface="Times New Roman" panose="02020603050405020304" pitchFamily="18" charset="0"/>
                          <a:cs typeface="Times New Roman" panose="02020603050405020304" pitchFamily="18" charset="0"/>
                        </a:rPr>
                        <a:t>motivate people to behave in ways that are in the organization’s best interest</a:t>
                      </a:r>
                      <a:r>
                        <a:rPr lang="en-US" sz="2000" b="0"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BE7D37D1-AA19-4FD9-BAD8-D67B9CC0E1E3}"/>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75A0B0A3-04B2-41D5-9A49-8D2C4F1143BC}"/>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351A903C-5D83-4243-8330-CACD7B0AB63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739724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The Importance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60927687"/>
              </p:ext>
            </p:extLst>
          </p:nvPr>
        </p:nvGraphicFramePr>
        <p:xfrm>
          <a:off x="2032268" y="1900823"/>
          <a:ext cx="9722410" cy="4053840"/>
        </p:xfrm>
        <a:graphic>
          <a:graphicData uri="http://schemas.openxmlformats.org/drawingml/2006/table">
            <a:tbl>
              <a:tblPr firstRow="1" bandRow="1">
                <a:tableStyleId>{5C22544A-7EE6-4342-B048-85BDC9FD1C3A}</a:tableStyleId>
              </a:tblPr>
              <a:tblGrid>
                <a:gridCol w="1731349">
                  <a:extLst>
                    <a:ext uri="{9D8B030D-6E8A-4147-A177-3AD203B41FA5}">
                      <a16:colId xmlns:a16="http://schemas.microsoft.com/office/drawing/2014/main" val="3966072766"/>
                    </a:ext>
                  </a:extLst>
                </a:gridCol>
                <a:gridCol w="799106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The Importance of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Managers strive to motivate people in the organization to </a:t>
                      </a:r>
                      <a:r>
                        <a:rPr lang="en-US" sz="2000" b="0" dirty="0">
                          <a:solidFill>
                            <a:srgbClr val="0A1F61"/>
                          </a:solidFill>
                          <a:latin typeface="Times New Roman" panose="02020603050405020304" pitchFamily="18" charset="0"/>
                          <a:cs typeface="Times New Roman" panose="02020603050405020304" pitchFamily="18" charset="0"/>
                        </a:rPr>
                        <a:t>perform at high levels. </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But job </a:t>
                      </a:r>
                      <a:r>
                        <a:rPr lang="en-US" sz="2000" b="0" dirty="0">
                          <a:solidFill>
                            <a:srgbClr val="0A1F61"/>
                          </a:solidFill>
                          <a:latin typeface="Times New Roman" panose="02020603050405020304" pitchFamily="18" charset="0"/>
                          <a:cs typeface="Times New Roman" panose="02020603050405020304" pitchFamily="18" charset="0"/>
                        </a:rPr>
                        <a:t>performance</a:t>
                      </a:r>
                      <a:r>
                        <a:rPr lang="en-US" sz="2000" b="0" dirty="0">
                          <a:solidFill>
                            <a:schemeClr val="tx1"/>
                          </a:solidFill>
                          <a:latin typeface="Times New Roman" panose="02020603050405020304" pitchFamily="18" charset="0"/>
                          <a:cs typeface="Times New Roman" panose="02020603050405020304" pitchFamily="18" charset="0"/>
                        </a:rPr>
                        <a:t> depends on </a:t>
                      </a:r>
                      <a:r>
                        <a:rPr lang="en-US" sz="2000" b="0" dirty="0">
                          <a:solidFill>
                            <a:srgbClr val="0A1F61"/>
                          </a:solidFill>
                          <a:latin typeface="Times New Roman" panose="02020603050405020304" pitchFamily="18" charset="0"/>
                          <a:cs typeface="Times New Roman" panose="02020603050405020304" pitchFamily="18" charset="0"/>
                        </a:rPr>
                        <a:t>ability and environment as well as motivation.</a:t>
                      </a:r>
                      <a:r>
                        <a:rPr lang="en-US" sz="2000" b="0" dirty="0">
                          <a:solidFill>
                            <a:schemeClr val="tx1"/>
                          </a:solidFill>
                          <a:latin typeface="Times New Roman" panose="02020603050405020304" pitchFamily="18" charset="0"/>
                          <a:cs typeface="Times New Roman" panose="02020603050405020304" pitchFamily="18" charset="0"/>
                        </a:rPr>
                        <a:t> This relationship can be stated as follows:</a:t>
                      </a:r>
                    </a:p>
                    <a:p>
                      <a:pPr marL="0" indent="0" algn="ctr">
                        <a:buFont typeface="Wingdings" panose="05000000000000000000" pitchFamily="2" charset="2"/>
                        <a:buNone/>
                      </a:pPr>
                      <a:endParaRPr lang="en-US" sz="2000" b="0" i="1" dirty="0">
                        <a:solidFill>
                          <a:schemeClr val="tx1"/>
                        </a:solidFill>
                        <a:latin typeface="Times New Roman" panose="02020603050405020304" pitchFamily="18" charset="0"/>
                        <a:cs typeface="Times New Roman" panose="02020603050405020304" pitchFamily="18" charset="0"/>
                      </a:endParaRPr>
                    </a:p>
                    <a:p>
                      <a:pPr marL="0" indent="0" algn="ctr">
                        <a:buFont typeface="Wingdings" panose="05000000000000000000" pitchFamily="2" charset="2"/>
                        <a:buNone/>
                      </a:pPr>
                      <a:r>
                        <a:rPr lang="en-US" sz="2000" b="1" i="1" dirty="0">
                          <a:solidFill>
                            <a:srgbClr val="002060"/>
                          </a:solidFill>
                          <a:latin typeface="Times New Roman" panose="02020603050405020304" pitchFamily="18" charset="0"/>
                          <a:cs typeface="Times New Roman" panose="02020603050405020304" pitchFamily="18" charset="0"/>
                        </a:rPr>
                        <a:t>P = M + A + E</a:t>
                      </a:r>
                    </a:p>
                    <a:p>
                      <a:pPr marL="0" indent="0" algn="l">
                        <a:buFont typeface="Wingdings" panose="05000000000000000000" pitchFamily="2" charset="2"/>
                        <a:buNone/>
                      </a:pPr>
                      <a:r>
                        <a:rPr lang="en-US" sz="2000" b="0" i="1" dirty="0">
                          <a:solidFill>
                            <a:schemeClr val="tx1"/>
                          </a:solidFill>
                          <a:latin typeface="Times New Roman" panose="02020603050405020304" pitchFamily="18" charset="0"/>
                          <a:cs typeface="Times New Roman" panose="02020603050405020304" pitchFamily="18" charset="0"/>
                        </a:rPr>
                        <a:t>Where : </a:t>
                      </a:r>
                    </a:p>
                    <a:p>
                      <a:pPr marL="0" indent="0" algn="l">
                        <a:buFont typeface="Wingdings" panose="05000000000000000000" pitchFamily="2" charset="2"/>
                        <a:buNone/>
                      </a:pPr>
                      <a:r>
                        <a:rPr lang="en-US" sz="2000" b="1" i="1" dirty="0">
                          <a:solidFill>
                            <a:schemeClr val="tx1"/>
                          </a:solidFill>
                          <a:latin typeface="Times New Roman" panose="02020603050405020304" pitchFamily="18" charset="0"/>
                          <a:cs typeface="Times New Roman" panose="02020603050405020304" pitchFamily="18" charset="0"/>
                        </a:rPr>
                        <a:t>P : Performance , M : Motivating , A : Ability, and E : Environment </a:t>
                      </a:r>
                    </a:p>
                    <a:p>
                      <a:pPr marL="342900" indent="-342900" algn="just" defTabSz="914400" rtl="0" eaLnBrk="1" latinLnBrk="0" hangingPunct="1">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To reach high levels of performance, An employee must want:</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well</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motivation</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must be able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effectively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ability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and must have the materials, resources, equipment, and information required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environment</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640061C1-AE17-4ABA-A24D-424CABAD0E4D}"/>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DD48C5A7-10E8-493E-B1D7-BA14259C9B78}"/>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B60FC758-C0B2-4C2F-BF45-C7713218303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62861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355183113"/>
              </p:ext>
            </p:extLst>
          </p:nvPr>
        </p:nvGraphicFramePr>
        <p:xfrm>
          <a:off x="2032267" y="1900823"/>
          <a:ext cx="9649981" cy="3749040"/>
        </p:xfrm>
        <a:graphic>
          <a:graphicData uri="http://schemas.openxmlformats.org/drawingml/2006/table">
            <a:tbl>
              <a:tblPr firstRow="1" bandRow="1">
                <a:tableStyleId>{5C22544A-7EE6-4342-B048-85BDC9FD1C3A}</a:tableStyleId>
              </a:tblPr>
              <a:tblGrid>
                <a:gridCol w="1718451">
                  <a:extLst>
                    <a:ext uri="{9D8B030D-6E8A-4147-A177-3AD203B41FA5}">
                      <a16:colId xmlns:a16="http://schemas.microsoft.com/office/drawing/2014/main" val="3966072766"/>
                    </a:ext>
                  </a:extLst>
                </a:gridCol>
                <a:gridCol w="793153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The Motivational Framework</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We can start to understand motivation by looking </a:t>
                      </a:r>
                      <a:r>
                        <a:rPr lang="en-US" sz="2000" b="0" dirty="0">
                          <a:solidFill>
                            <a:srgbClr val="0A1F61"/>
                          </a:solidFill>
                          <a:latin typeface="Times New Roman" panose="02020603050405020304" pitchFamily="18" charset="0"/>
                          <a:cs typeface="Times New Roman" panose="02020603050405020304" pitchFamily="18" charset="0"/>
                        </a:rPr>
                        <a:t>at need deficiencies and goal-directed behaviors. </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basic motivational framework:</a:t>
                      </a:r>
                    </a:p>
                    <a:p>
                      <a:pPr marL="342900" indent="-34290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A need: </a:t>
                      </a:r>
                      <a:r>
                        <a:rPr lang="en-US" sz="2000" b="0" dirty="0">
                          <a:solidFill>
                            <a:schemeClr val="tx1"/>
                          </a:solidFill>
                          <a:latin typeface="Times New Roman" panose="02020603050405020304" pitchFamily="18" charset="0"/>
                          <a:cs typeface="Times New Roman" panose="02020603050405020304" pitchFamily="18" charset="0"/>
                        </a:rPr>
                        <a:t>something </a:t>
                      </a:r>
                      <a:r>
                        <a:rPr lang="en-US" sz="2000" b="0" dirty="0">
                          <a:solidFill>
                            <a:srgbClr val="0A1F61"/>
                          </a:solidFill>
                          <a:latin typeface="Times New Roman" panose="02020603050405020304" pitchFamily="18" charset="0"/>
                          <a:cs typeface="Times New Roman" panose="02020603050405020304" pitchFamily="18" charset="0"/>
                        </a:rPr>
                        <a:t>an individual requires or wants </a:t>
                      </a:r>
                      <a:r>
                        <a:rPr lang="en-US" sz="2000" b="0" dirty="0">
                          <a:solidFill>
                            <a:schemeClr val="tx1"/>
                          </a:solidFill>
                          <a:latin typeface="Times New Roman" panose="02020603050405020304" pitchFamily="18" charset="0"/>
                          <a:cs typeface="Times New Roman" panose="02020603050405020304" pitchFamily="18" charset="0"/>
                        </a:rPr>
                        <a:t>which is the starting point.</a:t>
                      </a:r>
                    </a:p>
                    <a:p>
                      <a:pPr marL="342900" indent="-342900" algn="just">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Motivated behavior: </a:t>
                      </a:r>
                      <a:r>
                        <a:rPr lang="en-US" sz="2000" b="0" i="1" dirty="0">
                          <a:solidFill>
                            <a:schemeClr val="tx1"/>
                          </a:solidFill>
                          <a:latin typeface="Times New Roman" panose="02020603050405020304" pitchFamily="18" charset="0"/>
                          <a:cs typeface="Times New Roman" panose="02020603050405020304" pitchFamily="18" charset="0"/>
                        </a:rPr>
                        <a:t>usually begins when </a:t>
                      </a:r>
                      <a:r>
                        <a:rPr lang="en-US" sz="2000" b="0" i="1" dirty="0">
                          <a:solidFill>
                            <a:srgbClr val="0A1F61"/>
                          </a:solidFill>
                          <a:latin typeface="Times New Roman" panose="02020603050405020304" pitchFamily="18" charset="0"/>
                          <a:cs typeface="Times New Roman" panose="02020603050405020304" pitchFamily="18" charset="0"/>
                        </a:rPr>
                        <a:t>a person has one or more important needs</a:t>
                      </a:r>
                      <a:r>
                        <a:rPr lang="en-US" sz="2000" b="0" i="1" dirty="0">
                          <a:solidFill>
                            <a:schemeClr val="tx1"/>
                          </a:solidFill>
                          <a:latin typeface="Times New Roman" panose="02020603050405020304" pitchFamily="18" charset="0"/>
                          <a:cs typeface="Times New Roman" panose="02020603050405020304" pitchFamily="18" charset="0"/>
                        </a:rPr>
                        <a:t>. Although a need that is already </a:t>
                      </a:r>
                      <a:r>
                        <a:rPr lang="en-US" sz="2000" b="0" i="1" dirty="0">
                          <a:solidFill>
                            <a:srgbClr val="0A1F61"/>
                          </a:solidFill>
                          <a:latin typeface="Times New Roman" panose="02020603050405020304" pitchFamily="18" charset="0"/>
                          <a:cs typeface="Times New Roman" panose="02020603050405020304" pitchFamily="18" charset="0"/>
                        </a:rPr>
                        <a:t>satisfied may also motivate behavior</a:t>
                      </a:r>
                    </a:p>
                    <a:p>
                      <a:pPr marL="342900" indent="-342900" algn="just" defTabSz="914400" rtl="0" eaLnBrk="1" latinLnBrk="0" hangingPunct="1">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Unmet needs: </a:t>
                      </a:r>
                      <a:r>
                        <a:rPr lang="en-US" sz="2000" b="0" i="1" kern="1200" dirty="0">
                          <a:solidFill>
                            <a:schemeClr val="tx1"/>
                          </a:solidFill>
                          <a:latin typeface="Times New Roman" panose="02020603050405020304" pitchFamily="18" charset="0"/>
                          <a:ea typeface="+mn-ea"/>
                          <a:cs typeface="Times New Roman" panose="02020603050405020304" pitchFamily="18" charset="0"/>
                        </a:rPr>
                        <a:t>usually result in more </a:t>
                      </a:r>
                      <a:r>
                        <a:rPr lang="en-US" sz="2000" b="0" i="1" kern="1200" dirty="0">
                          <a:solidFill>
                            <a:srgbClr val="0A1F61"/>
                          </a:solidFill>
                          <a:latin typeface="Times New Roman" panose="02020603050405020304" pitchFamily="18" charset="0"/>
                          <a:ea typeface="+mn-ea"/>
                          <a:cs typeface="Times New Roman" panose="02020603050405020304" pitchFamily="18" charset="0"/>
                        </a:rPr>
                        <a:t>intense feelings and behavioral changes</a:t>
                      </a:r>
                    </a:p>
                    <a:p>
                      <a:pPr marL="0" indent="0" algn="just">
                        <a:buFont typeface="Wingdings" panose="05000000000000000000" pitchFamily="2" charset="2"/>
                        <a:buNone/>
                      </a:pPr>
                      <a:r>
                        <a:rPr lang="en-US" sz="2000" b="0" i="1" u="sng"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0" dirty="0">
                          <a:solidFill>
                            <a:schemeClr val="tx1"/>
                          </a:solidFill>
                          <a:latin typeface="Times New Roman" panose="02020603050405020304" pitchFamily="18" charset="0"/>
                          <a:cs typeface="Times New Roman" panose="02020603050405020304" pitchFamily="18" charset="0"/>
                        </a:rPr>
                        <a:t>if a person has yet to </a:t>
                      </a:r>
                      <a:r>
                        <a:rPr lang="en-US" sz="2000" b="0" i="0" dirty="0">
                          <a:solidFill>
                            <a:srgbClr val="0A1F61"/>
                          </a:solidFill>
                          <a:latin typeface="Times New Roman" panose="02020603050405020304" pitchFamily="18" charset="0"/>
                          <a:cs typeface="Times New Roman" panose="02020603050405020304" pitchFamily="18" charset="0"/>
                        </a:rPr>
                        <a:t>attain the standard of living </a:t>
                      </a:r>
                      <a:r>
                        <a:rPr lang="en-US" sz="2000" b="0" i="0" dirty="0">
                          <a:solidFill>
                            <a:schemeClr val="tx1"/>
                          </a:solidFill>
                          <a:latin typeface="Times New Roman" panose="02020603050405020304" pitchFamily="18" charset="0"/>
                          <a:cs typeface="Times New Roman" panose="02020603050405020304" pitchFamily="18" charset="0"/>
                        </a:rPr>
                        <a:t>he or she desires, this </a:t>
                      </a:r>
                      <a:r>
                        <a:rPr lang="en-US" sz="2000" b="0" i="0" dirty="0">
                          <a:solidFill>
                            <a:srgbClr val="0A1F61"/>
                          </a:solidFill>
                          <a:latin typeface="Times New Roman" panose="02020603050405020304" pitchFamily="18" charset="0"/>
                          <a:cs typeface="Times New Roman" panose="02020603050405020304" pitchFamily="18" charset="0"/>
                        </a:rPr>
                        <a:t>unmet need </a:t>
                      </a:r>
                      <a:r>
                        <a:rPr lang="en-US" sz="2000" b="0" i="0" dirty="0">
                          <a:solidFill>
                            <a:schemeClr val="tx1"/>
                          </a:solidFill>
                          <a:latin typeface="Times New Roman" panose="02020603050405020304" pitchFamily="18" charset="0"/>
                          <a:cs typeface="Times New Roman" panose="02020603050405020304" pitchFamily="18" charset="0"/>
                        </a:rPr>
                        <a:t>may stimulate him or her to action.</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7E3AEB45-A42D-4C99-91B1-2BFE9FA0FCC1}"/>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10C31E39-1C1E-4D69-A9D8-E0E3F8880EFD}"/>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904DD030-8CE9-44F4-AD61-0A4460F5B9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6651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13" name="TextBox 12">
            <a:extLst>
              <a:ext uri="{FF2B5EF4-FFF2-40B4-BE49-F238E27FC236}">
                <a16:creationId xmlns:a16="http://schemas.microsoft.com/office/drawing/2014/main" id="{18751BAD-F82C-4D1C-B5FA-78068D6E4437}"/>
              </a:ext>
            </a:extLst>
          </p:cNvPr>
          <p:cNvSpPr txBox="1"/>
          <p:nvPr/>
        </p:nvSpPr>
        <p:spPr>
          <a:xfrm>
            <a:off x="2032268" y="183868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5.1.</a:t>
            </a:r>
          </a:p>
          <a:p>
            <a:r>
              <a:rPr lang="en-US" b="1" dirty="0">
                <a:latin typeface="Times New Roman" panose="02020603050405020304" pitchFamily="18" charset="0"/>
                <a:cs typeface="Times New Roman" panose="02020603050405020304" pitchFamily="18" charset="0"/>
              </a:rPr>
              <a:t>Motivational Framework</a:t>
            </a:r>
          </a:p>
        </p:txBody>
      </p:sp>
      <p:pic>
        <p:nvPicPr>
          <p:cNvPr id="14" name="Picture 13">
            <a:extLst>
              <a:ext uri="{FF2B5EF4-FFF2-40B4-BE49-F238E27FC236}">
                <a16:creationId xmlns:a16="http://schemas.microsoft.com/office/drawing/2014/main" id="{F65FAE86-D3FE-4588-9ACA-172D416A5894}"/>
              </a:ext>
            </a:extLst>
          </p:cNvPr>
          <p:cNvPicPr>
            <a:picLocks noChangeAspect="1"/>
          </p:cNvPicPr>
          <p:nvPr/>
        </p:nvPicPr>
        <p:blipFill>
          <a:blip r:embed="rId7"/>
          <a:stretch>
            <a:fillRect/>
          </a:stretch>
        </p:blipFill>
        <p:spPr>
          <a:xfrm>
            <a:off x="5830957" y="2485730"/>
            <a:ext cx="5709303" cy="3238865"/>
          </a:xfrm>
          <a:prstGeom prst="rect">
            <a:avLst/>
          </a:prstGeom>
        </p:spPr>
      </p:pic>
      <p:sp>
        <p:nvSpPr>
          <p:cNvPr id="16" name="TextBox 15">
            <a:extLst>
              <a:ext uri="{FF2B5EF4-FFF2-40B4-BE49-F238E27FC236}">
                <a16:creationId xmlns:a16="http://schemas.microsoft.com/office/drawing/2014/main" id="{2652A4CF-6C88-4AF9-90EC-48668073507B}"/>
              </a:ext>
            </a:extLst>
          </p:cNvPr>
          <p:cNvSpPr txBox="1"/>
          <p:nvPr/>
        </p:nvSpPr>
        <p:spPr>
          <a:xfrm>
            <a:off x="1874165" y="2646657"/>
            <a:ext cx="3651992" cy="2862322"/>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This framework provides a useful way to see how motivational processes occur. </a:t>
            </a:r>
            <a:r>
              <a:rPr lang="en-US" i="1" dirty="0">
                <a:solidFill>
                  <a:srgbClr val="0A1F61"/>
                </a:solidFill>
                <a:latin typeface="Times New Roman" panose="02020603050405020304" pitchFamily="18" charset="0"/>
                <a:cs typeface="Times New Roman" panose="02020603050405020304" pitchFamily="18" charset="0"/>
              </a:rPr>
              <a:t>When people experience a need deficiency</a:t>
            </a:r>
            <a:r>
              <a:rPr lang="en-US" i="1" dirty="0">
                <a:latin typeface="Times New Roman" panose="02020603050405020304" pitchFamily="18" charset="0"/>
                <a:cs typeface="Times New Roman" panose="02020603050405020304" pitchFamily="18" charset="0"/>
              </a:rPr>
              <a:t>, they seek </a:t>
            </a:r>
            <a:r>
              <a:rPr lang="en-US" i="1" dirty="0">
                <a:solidFill>
                  <a:srgbClr val="0A1F61"/>
                </a:solidFill>
                <a:latin typeface="Times New Roman" panose="02020603050405020304" pitchFamily="18" charset="0"/>
                <a:cs typeface="Times New Roman" panose="02020603050405020304" pitchFamily="18" charset="0"/>
              </a:rPr>
              <a:t>ways to satisfy </a:t>
            </a:r>
            <a:r>
              <a:rPr lang="en-US" i="1" dirty="0">
                <a:latin typeface="Times New Roman" panose="02020603050405020304" pitchFamily="18" charset="0"/>
                <a:cs typeface="Times New Roman" panose="02020603050405020304" pitchFamily="18" charset="0"/>
              </a:rPr>
              <a:t>it, which results in a</a:t>
            </a:r>
            <a:r>
              <a:rPr lang="en-US" i="1" dirty="0">
                <a:solidFill>
                  <a:srgbClr val="0A1F61"/>
                </a:solidFill>
                <a:latin typeface="Times New Roman" panose="02020603050405020304" pitchFamily="18" charset="0"/>
                <a:cs typeface="Times New Roman" panose="02020603050405020304" pitchFamily="18" charset="0"/>
              </a:rPr>
              <a:t> choice of goal-directed behaviors. </a:t>
            </a:r>
            <a:r>
              <a:rPr lang="en-US" i="1" dirty="0">
                <a:latin typeface="Times New Roman" panose="02020603050405020304" pitchFamily="18" charset="0"/>
                <a:cs typeface="Times New Roman" panose="02020603050405020304" pitchFamily="18" charset="0"/>
              </a:rPr>
              <a:t>After </a:t>
            </a:r>
            <a:r>
              <a:rPr lang="en-US" i="1" dirty="0">
                <a:solidFill>
                  <a:srgbClr val="0A1F61"/>
                </a:solidFill>
                <a:latin typeface="Times New Roman" panose="02020603050405020304" pitchFamily="18" charset="0"/>
                <a:cs typeface="Times New Roman" panose="02020603050405020304" pitchFamily="18" charset="0"/>
              </a:rPr>
              <a:t>performing</a:t>
            </a:r>
            <a:r>
              <a:rPr lang="en-US" i="1" dirty="0">
                <a:latin typeface="Times New Roman" panose="02020603050405020304" pitchFamily="18" charset="0"/>
                <a:cs typeface="Times New Roman" panose="02020603050405020304" pitchFamily="18" charset="0"/>
              </a:rPr>
              <a:t> the behavior, </a:t>
            </a:r>
            <a:r>
              <a:rPr lang="en-US" i="1" dirty="0">
                <a:solidFill>
                  <a:srgbClr val="0A1F61"/>
                </a:solidFill>
                <a:latin typeface="Times New Roman" panose="02020603050405020304" pitchFamily="18" charset="0"/>
                <a:cs typeface="Times New Roman" panose="02020603050405020304" pitchFamily="18" charset="0"/>
              </a:rPr>
              <a:t>the individual experiences rewards or punishments </a:t>
            </a:r>
            <a:r>
              <a:rPr lang="en-US" i="1" dirty="0">
                <a:latin typeface="Times New Roman" panose="02020603050405020304" pitchFamily="18" charset="0"/>
                <a:cs typeface="Times New Roman" panose="02020603050405020304" pitchFamily="18" charset="0"/>
              </a:rPr>
              <a:t>that </a:t>
            </a:r>
            <a:r>
              <a:rPr lang="en-US" i="1" dirty="0">
                <a:solidFill>
                  <a:srgbClr val="0A1F61"/>
                </a:solidFill>
                <a:latin typeface="Times New Roman" panose="02020603050405020304" pitchFamily="18" charset="0"/>
                <a:cs typeface="Times New Roman" panose="02020603050405020304" pitchFamily="18" charset="0"/>
              </a:rPr>
              <a:t>affect the original need deficiency.</a:t>
            </a:r>
          </a:p>
        </p:txBody>
      </p:sp>
      <p:grpSp>
        <p:nvGrpSpPr>
          <p:cNvPr id="15" name="Group 14">
            <a:extLst>
              <a:ext uri="{FF2B5EF4-FFF2-40B4-BE49-F238E27FC236}">
                <a16:creationId xmlns:a16="http://schemas.microsoft.com/office/drawing/2014/main" id="{F7A727D0-2938-41D1-84D6-B66E3BFA537C}"/>
              </a:ext>
            </a:extLst>
          </p:cNvPr>
          <p:cNvGrpSpPr/>
          <p:nvPr/>
        </p:nvGrpSpPr>
        <p:grpSpPr>
          <a:xfrm>
            <a:off x="130614" y="576828"/>
            <a:ext cx="7604660" cy="536288"/>
            <a:chOff x="130614" y="576828"/>
            <a:chExt cx="7604660" cy="536288"/>
          </a:xfrm>
        </p:grpSpPr>
        <p:sp>
          <p:nvSpPr>
            <p:cNvPr id="17" name="TextBox 16">
              <a:extLst>
                <a:ext uri="{FF2B5EF4-FFF2-40B4-BE49-F238E27FC236}">
                  <a16:creationId xmlns:a16="http://schemas.microsoft.com/office/drawing/2014/main" id="{5DD3E010-C14D-4269-8D17-14EDC548440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8" name="Rectangle 17">
              <a:extLst>
                <a:ext uri="{FF2B5EF4-FFF2-40B4-BE49-F238E27FC236}">
                  <a16:creationId xmlns:a16="http://schemas.microsoft.com/office/drawing/2014/main" id="{0FCE1B05-7E2E-44FE-BA93-6387CED2252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25873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pSp>
        <p:nvGrpSpPr>
          <p:cNvPr id="12" name="Group 11">
            <a:extLst>
              <a:ext uri="{FF2B5EF4-FFF2-40B4-BE49-F238E27FC236}">
                <a16:creationId xmlns:a16="http://schemas.microsoft.com/office/drawing/2014/main" id="{49EA52BE-C8D9-4508-A66A-711E4F07FAFA}"/>
              </a:ext>
            </a:extLst>
          </p:cNvPr>
          <p:cNvGrpSpPr/>
          <p:nvPr/>
        </p:nvGrpSpPr>
        <p:grpSpPr>
          <a:xfrm>
            <a:off x="2072651" y="1834059"/>
            <a:ext cx="9824377" cy="4120603"/>
            <a:chOff x="2072651" y="1834059"/>
            <a:chExt cx="9824377" cy="4120603"/>
          </a:xfrm>
        </p:grpSpPr>
        <p:sp>
          <p:nvSpPr>
            <p:cNvPr id="16" name="TextBox 15">
              <a:extLst>
                <a:ext uri="{FF2B5EF4-FFF2-40B4-BE49-F238E27FC236}">
                  <a16:creationId xmlns:a16="http://schemas.microsoft.com/office/drawing/2014/main" id="{2652A4CF-6C88-4AF9-90EC-48668073507B}"/>
                </a:ext>
              </a:extLst>
            </p:cNvPr>
            <p:cNvSpPr txBox="1"/>
            <p:nvPr/>
          </p:nvSpPr>
          <p:spPr>
            <a:xfrm>
              <a:off x="2072651" y="2374735"/>
              <a:ext cx="4588107"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Motivation begins with a need deficiency. Few people aspire to work as custodians or hotel maids or housekeepers, for example, but the need for money to buy basic necessities can motivate people to perform these kinds of jobs. Of course, the motivation for higher levels of income can also drive people to work harder and seek advancement to higher paying jobs as well.</a:t>
              </a:r>
            </a:p>
          </p:txBody>
        </p:sp>
        <p:pic>
          <p:nvPicPr>
            <p:cNvPr id="10" name="Picture 9">
              <a:extLst>
                <a:ext uri="{FF2B5EF4-FFF2-40B4-BE49-F238E27FC236}">
                  <a16:creationId xmlns:a16="http://schemas.microsoft.com/office/drawing/2014/main" id="{F76EDAF7-6E38-49D0-8D56-8CA1937F3E1B}"/>
                </a:ext>
              </a:extLst>
            </p:cNvPr>
            <p:cNvPicPr>
              <a:picLocks noChangeAspect="1"/>
            </p:cNvPicPr>
            <p:nvPr/>
          </p:nvPicPr>
          <p:blipFill>
            <a:blip r:embed="rId7"/>
            <a:stretch>
              <a:fillRect/>
            </a:stretch>
          </p:blipFill>
          <p:spPr>
            <a:xfrm>
              <a:off x="6748582" y="1834059"/>
              <a:ext cx="5148446" cy="4120603"/>
            </a:xfrm>
            <a:prstGeom prst="rect">
              <a:avLst/>
            </a:prstGeom>
          </p:spPr>
        </p:pic>
      </p:grpSp>
      <p:grpSp>
        <p:nvGrpSpPr>
          <p:cNvPr id="14" name="Group 13">
            <a:extLst>
              <a:ext uri="{FF2B5EF4-FFF2-40B4-BE49-F238E27FC236}">
                <a16:creationId xmlns:a16="http://schemas.microsoft.com/office/drawing/2014/main" id="{B6C57723-3472-402D-96B6-1A0A030B3EA9}"/>
              </a:ext>
            </a:extLst>
          </p:cNvPr>
          <p:cNvGrpSpPr/>
          <p:nvPr/>
        </p:nvGrpSpPr>
        <p:grpSpPr>
          <a:xfrm>
            <a:off x="130614" y="576828"/>
            <a:ext cx="7604660" cy="536288"/>
            <a:chOff x="130614" y="576828"/>
            <a:chExt cx="7604660" cy="536288"/>
          </a:xfrm>
        </p:grpSpPr>
        <p:sp>
          <p:nvSpPr>
            <p:cNvPr id="15" name="TextBox 14">
              <a:extLst>
                <a:ext uri="{FF2B5EF4-FFF2-40B4-BE49-F238E27FC236}">
                  <a16:creationId xmlns:a16="http://schemas.microsoft.com/office/drawing/2014/main" id="{0B3FE260-2107-4D08-8ACF-C8D8297E0FC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7" name="Rectangle 16">
              <a:extLst>
                <a:ext uri="{FF2B5EF4-FFF2-40B4-BE49-F238E27FC236}">
                  <a16:creationId xmlns:a16="http://schemas.microsoft.com/office/drawing/2014/main" id="{A6A64E92-6439-4C16-A256-346EC97C101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266160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62348"/>
            <a:ext cx="9902229" cy="1672548"/>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57759278"/>
              </p:ext>
            </p:extLst>
          </p:nvPr>
        </p:nvGraphicFramePr>
        <p:xfrm>
          <a:off x="2032268" y="2157877"/>
          <a:ext cx="9902229" cy="3749040"/>
        </p:xfrm>
        <a:graphic>
          <a:graphicData uri="http://schemas.openxmlformats.org/drawingml/2006/table">
            <a:tbl>
              <a:tblPr firstRow="1" bandRow="1">
                <a:tableStyleId>{5C22544A-7EE6-4342-B048-85BDC9FD1C3A}</a:tableStyleId>
              </a:tblPr>
              <a:tblGrid>
                <a:gridCol w="1475346">
                  <a:extLst>
                    <a:ext uri="{9D8B030D-6E8A-4147-A177-3AD203B41FA5}">
                      <a16:colId xmlns:a16="http://schemas.microsoft.com/office/drawing/2014/main" val="3966072766"/>
                    </a:ext>
                  </a:extLst>
                </a:gridCol>
                <a:gridCol w="842688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1- The Traditional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One of the first writers to address work motivation over a century ago was </a:t>
                      </a:r>
                      <a:r>
                        <a:rPr lang="en-US" sz="2000" b="0" i="0" dirty="0">
                          <a:solidFill>
                            <a:srgbClr val="0A1F61"/>
                          </a:solidFill>
                          <a:latin typeface="Times New Roman" panose="02020603050405020304" pitchFamily="18" charset="0"/>
                          <a:cs typeface="Times New Roman" panose="02020603050405020304" pitchFamily="18" charset="0"/>
                        </a:rPr>
                        <a:t>Frederick Taylor.</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Taylor developed a method for structuring jobs that he </a:t>
                      </a:r>
                      <a:r>
                        <a:rPr lang="en-US" sz="2000" b="0" i="0" dirty="0">
                          <a:solidFill>
                            <a:srgbClr val="0A1F61"/>
                          </a:solidFill>
                          <a:latin typeface="Times New Roman" panose="02020603050405020304" pitchFamily="18" charset="0"/>
                          <a:cs typeface="Times New Roman" panose="02020603050405020304" pitchFamily="18" charset="0"/>
                        </a:rPr>
                        <a:t>called scientific management </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rgbClr val="0A1F61"/>
                          </a:solidFill>
                          <a:latin typeface="Times New Roman" panose="02020603050405020304" pitchFamily="18" charset="0"/>
                          <a:cs typeface="Times New Roman" panose="02020603050405020304" pitchFamily="18" charset="0"/>
                        </a:rPr>
                        <a:t>Scientific management of Taylor </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sng" dirty="0">
                          <a:solidFill>
                            <a:schemeClr val="tx1"/>
                          </a:solidFill>
                          <a:latin typeface="Times New Roman" panose="02020603050405020304" pitchFamily="18" charset="0"/>
                          <a:cs typeface="Times New Roman" panose="02020603050405020304" pitchFamily="18" charset="0"/>
                        </a:rPr>
                        <a:t>Approach to motivation that assumes that employees are motivated by money</a:t>
                      </a:r>
                    </a:p>
                    <a:p>
                      <a:pPr marL="342900" indent="-342900" algn="just">
                        <a:buFont typeface="Wingdings" panose="05000000000000000000" pitchFamily="2" charset="2"/>
                        <a:buChar char="§"/>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the role of money as </a:t>
                      </a:r>
                      <a:r>
                        <a:rPr lang="en-US" sz="2000" b="0" i="0" u="none" dirty="0">
                          <a:solidFill>
                            <a:srgbClr val="0A1F61"/>
                          </a:solidFill>
                          <a:latin typeface="Times New Roman" panose="02020603050405020304" pitchFamily="18" charset="0"/>
                          <a:cs typeface="Times New Roman" panose="02020603050405020304" pitchFamily="18" charset="0"/>
                        </a:rPr>
                        <a:t>a motivating factor cannot be dismissed</a:t>
                      </a:r>
                      <a:r>
                        <a:rPr lang="en-US" sz="2000" b="0" i="0" u="none" dirty="0">
                          <a:solidFill>
                            <a:schemeClr val="tx1"/>
                          </a:solidFill>
                          <a:latin typeface="Times New Roman" panose="02020603050405020304" pitchFamily="18" charset="0"/>
                          <a:cs typeface="Times New Roman" panose="02020603050405020304" pitchFamily="18" charset="0"/>
                        </a:rPr>
                        <a:t>, proponents of the traditional approach </a:t>
                      </a:r>
                      <a:r>
                        <a:rPr lang="en-US" sz="2000" b="0" i="0" u="none" dirty="0">
                          <a:solidFill>
                            <a:srgbClr val="0A1F61"/>
                          </a:solidFill>
                          <a:latin typeface="Times New Roman" panose="02020603050405020304" pitchFamily="18" charset="0"/>
                          <a:cs typeface="Times New Roman" panose="02020603050405020304" pitchFamily="18" charset="0"/>
                        </a:rPr>
                        <a:t>took too narrow a view of the role </a:t>
                      </a:r>
                      <a:r>
                        <a:rPr lang="en-US" sz="2000" b="0" i="0" u="none" dirty="0">
                          <a:solidFill>
                            <a:schemeClr val="tx1"/>
                          </a:solidFill>
                          <a:latin typeface="Times New Roman" panose="02020603050405020304" pitchFamily="18" charset="0"/>
                          <a:cs typeface="Times New Roman" panose="02020603050405020304" pitchFamily="18" charset="0"/>
                        </a:rPr>
                        <a:t>of monetary compensation and also failed to consider </a:t>
                      </a:r>
                      <a:r>
                        <a:rPr lang="en-US" sz="2000" b="0" i="0" u="none" dirty="0">
                          <a:solidFill>
                            <a:srgbClr val="0A1F61"/>
                          </a:solidFill>
                          <a:latin typeface="Times New Roman" panose="02020603050405020304" pitchFamily="18" charset="0"/>
                          <a:cs typeface="Times New Roman" panose="02020603050405020304" pitchFamily="18" charset="0"/>
                        </a:rPr>
                        <a:t>other motivational factors</a:t>
                      </a:r>
                      <a:r>
                        <a:rPr lang="en-US" sz="2000" b="0" i="1" u="sng"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41E6A7B8-342A-4577-AE76-80FD689ACE37}"/>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F250777-7563-4486-BBA6-A16DDA0BB8B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5F3A4D59-EA2D-47E3-BBC7-2AE24556DD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78575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03304"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F95FA32F-5114-4960-9FA3-AD9624E40CF1}"/>
              </a:ext>
            </a:extLst>
          </p:cNvPr>
          <p:cNvGrpSpPr/>
          <p:nvPr/>
        </p:nvGrpSpPr>
        <p:grpSpPr>
          <a:xfrm>
            <a:off x="1726303" y="1941530"/>
            <a:ext cx="10058637" cy="3770157"/>
            <a:chOff x="1726303" y="1941530"/>
            <a:chExt cx="10058637" cy="3251937"/>
          </a:xfrm>
        </p:grpSpPr>
        <p:pic>
          <p:nvPicPr>
            <p:cNvPr id="10" name="Picture 9">
              <a:extLst>
                <a:ext uri="{FF2B5EF4-FFF2-40B4-BE49-F238E27FC236}">
                  <a16:creationId xmlns:a16="http://schemas.microsoft.com/office/drawing/2014/main" id="{C9158C3D-1AF0-4D72-B247-F120636FE958}"/>
                </a:ext>
              </a:extLst>
            </p:cNvPr>
            <p:cNvPicPr>
              <a:picLocks noChangeAspect="1"/>
            </p:cNvPicPr>
            <p:nvPr/>
          </p:nvPicPr>
          <p:blipFill>
            <a:blip r:embed="rId7"/>
            <a:stretch>
              <a:fillRect/>
            </a:stretch>
          </p:blipFill>
          <p:spPr>
            <a:xfrm>
              <a:off x="6228522" y="1941530"/>
              <a:ext cx="5556418" cy="3251937"/>
            </a:xfrm>
            <a:prstGeom prst="rect">
              <a:avLst/>
            </a:prstGeom>
          </p:spPr>
        </p:pic>
        <p:sp>
          <p:nvSpPr>
            <p:cNvPr id="14" name="TextBox 13">
              <a:extLst>
                <a:ext uri="{FF2B5EF4-FFF2-40B4-BE49-F238E27FC236}">
                  <a16:creationId xmlns:a16="http://schemas.microsoft.com/office/drawing/2014/main" id="{6FB11589-EB90-434E-B69E-28AF8EDEACCD}"/>
                </a:ext>
              </a:extLst>
            </p:cNvPr>
            <p:cNvSpPr txBox="1"/>
            <p:nvPr/>
          </p:nvSpPr>
          <p:spPr>
            <a:xfrm>
              <a:off x="1726303" y="2690336"/>
              <a:ext cx="4502219"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Scientific management was developed around the idea that workers are motivated by money. Frederick Taylor advocated using an incentive pay system to motivate workers to perform tasks like laying bricks using the “one best way” so as to maximize productivity.</a:t>
              </a:r>
            </a:p>
          </p:txBody>
        </p:sp>
      </p:grpSp>
      <p:grpSp>
        <p:nvGrpSpPr>
          <p:cNvPr id="16" name="Group 15">
            <a:extLst>
              <a:ext uri="{FF2B5EF4-FFF2-40B4-BE49-F238E27FC236}">
                <a16:creationId xmlns:a16="http://schemas.microsoft.com/office/drawing/2014/main" id="{DCB998E6-7A98-45B6-9D9F-802D1616B7A9}"/>
              </a:ext>
            </a:extLst>
          </p:cNvPr>
          <p:cNvGrpSpPr/>
          <p:nvPr/>
        </p:nvGrpSpPr>
        <p:grpSpPr>
          <a:xfrm>
            <a:off x="227418" y="538136"/>
            <a:ext cx="9958563" cy="550723"/>
            <a:chOff x="-87935" y="112380"/>
            <a:chExt cx="8540546" cy="550723"/>
          </a:xfrm>
        </p:grpSpPr>
        <p:sp>
          <p:nvSpPr>
            <p:cNvPr id="17" name="TextBox 16">
              <a:extLst>
                <a:ext uri="{FF2B5EF4-FFF2-40B4-BE49-F238E27FC236}">
                  <a16:creationId xmlns:a16="http://schemas.microsoft.com/office/drawing/2014/main" id="{13C87A96-0339-4637-BC6F-B6454C533D98}"/>
                </a:ext>
              </a:extLst>
            </p:cNvPr>
            <p:cNvSpPr txBox="1"/>
            <p:nvPr/>
          </p:nvSpPr>
          <p:spPr>
            <a:xfrm>
              <a:off x="1997892" y="139883"/>
              <a:ext cx="64547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a16="http://schemas.microsoft.com/office/drawing/2014/main" id="{00D90ABE-9C39-407B-8E95-0D1DC0EB8313}"/>
                </a:ext>
              </a:extLst>
            </p:cNvPr>
            <p:cNvSpPr/>
            <p:nvPr/>
          </p:nvSpPr>
          <p:spPr>
            <a:xfrm>
              <a:off x="-87935" y="112380"/>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78786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8"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2- The Human Relations Approach</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212837542"/>
              </p:ext>
            </p:extLst>
          </p:nvPr>
        </p:nvGraphicFramePr>
        <p:xfrm>
          <a:off x="2032267" y="2320388"/>
          <a:ext cx="9902228" cy="3188591"/>
        </p:xfrm>
        <a:graphic>
          <a:graphicData uri="http://schemas.openxmlformats.org/drawingml/2006/table">
            <a:tbl>
              <a:tblPr firstRow="1" bandRow="1">
                <a:tableStyleId>{5C22544A-7EE6-4342-B048-85BDC9FD1C3A}</a:tableStyleId>
              </a:tblPr>
              <a:tblGrid>
                <a:gridCol w="1433756">
                  <a:extLst>
                    <a:ext uri="{9D8B030D-6E8A-4147-A177-3AD203B41FA5}">
                      <a16:colId xmlns:a16="http://schemas.microsoft.com/office/drawing/2014/main" val="3966072766"/>
                    </a:ext>
                  </a:extLst>
                </a:gridCol>
                <a:gridCol w="846847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2- The Human Relations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The human relations approach </a:t>
                      </a:r>
                      <a:r>
                        <a:rPr lang="en-US" sz="2000" b="0" i="0" dirty="0">
                          <a:solidFill>
                            <a:srgbClr val="0A1F61"/>
                          </a:solidFill>
                          <a:latin typeface="Times New Roman" panose="02020603050405020304" pitchFamily="18" charset="0"/>
                          <a:cs typeface="Times New Roman" panose="02020603050405020304" pitchFamily="18" charset="0"/>
                        </a:rPr>
                        <a:t>supplanted scientific management in the 1930s</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dirty="0">
                          <a:solidFill>
                            <a:srgbClr val="0A1F61"/>
                          </a:solidFill>
                          <a:latin typeface="Times New Roman" panose="02020603050405020304" pitchFamily="18" charset="0"/>
                          <a:cs typeface="Times New Roman" panose="02020603050405020304" pitchFamily="18" charset="0"/>
                        </a:rPr>
                        <a:t>The human relations </a:t>
                      </a:r>
                      <a:r>
                        <a:rPr lang="en-US" sz="2000" b="0" i="1" u="sng" dirty="0">
                          <a:solidFill>
                            <a:schemeClr val="tx1"/>
                          </a:solidFill>
                          <a:latin typeface="Times New Roman" panose="02020603050405020304" pitchFamily="18" charset="0"/>
                          <a:cs typeface="Times New Roman" panose="02020603050405020304" pitchFamily="18" charset="0"/>
                        </a:rPr>
                        <a:t>approach assumed that employees want to feel useful and important, that employees have strong social needs, and that these needs are more important than money in motivating employees. </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rgbClr val="C00000"/>
                          </a:solidFill>
                          <a:latin typeface="Times New Roman" panose="02020603050405020304" pitchFamily="18" charset="0"/>
                          <a:cs typeface="Times New Roman" panose="02020603050405020304" pitchFamily="18" charset="0"/>
                        </a:rPr>
                        <a:t>For example</a:t>
                      </a:r>
                      <a:r>
                        <a:rPr lang="en-US" sz="2000" b="0" i="0" dirty="0">
                          <a:solidFill>
                            <a:schemeClr val="tx1"/>
                          </a:solidFill>
                          <a:latin typeface="Times New Roman" panose="02020603050405020304" pitchFamily="18" charset="0"/>
                          <a:cs typeface="Times New Roman" panose="02020603050405020304" pitchFamily="18" charset="0"/>
                        </a:rPr>
                        <a:t>, </a:t>
                      </a:r>
                      <a:r>
                        <a:rPr lang="en-US" sz="2000" b="0" i="1" dirty="0">
                          <a:solidFill>
                            <a:schemeClr val="tx1"/>
                          </a:solidFill>
                          <a:latin typeface="Times New Roman" panose="02020603050405020304" pitchFamily="18" charset="0"/>
                          <a:cs typeface="Times New Roman" panose="02020603050405020304" pitchFamily="18" charset="0"/>
                        </a:rPr>
                        <a:t>a manager might allow a workgroup to participate in making a decision even though he or she had already determined what the decision would be. The symbolic gesture of seeming to allow participation was expected to enhance motivation, even though no real participation took place.</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8ED51A93-C007-476E-AC00-1EF1D508FDF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7D2EA22-0568-4FCF-BA43-B8C15BAEB63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72B6F04E-AFB3-4636-B0C8-E95B20392A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171539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7" y="1330748"/>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  Individual Differences and Motivation:</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A29036F-92FD-4A64-A63C-164CDA3CF5A6}"/>
              </a:ext>
            </a:extLst>
          </p:cNvPr>
          <p:cNvSpPr txBox="1"/>
          <p:nvPr/>
        </p:nvSpPr>
        <p:spPr>
          <a:xfrm>
            <a:off x="1906142" y="1863378"/>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Individual differences </a:t>
            </a:r>
            <a:r>
              <a:rPr lang="en-US" sz="1800" b="0" i="0" dirty="0">
                <a:solidFill>
                  <a:srgbClr val="0A1F61"/>
                </a:solidFill>
                <a:latin typeface="Times New Roman" panose="02020603050405020304" pitchFamily="18" charset="0"/>
                <a:cs typeface="Times New Roman" panose="02020603050405020304" pitchFamily="18" charset="0"/>
              </a:rPr>
              <a:t>play a key role </a:t>
            </a:r>
            <a:r>
              <a:rPr lang="en-US" sz="1800" b="0" i="0" dirty="0">
                <a:solidFill>
                  <a:schemeClr val="tx1"/>
                </a:solidFill>
                <a:latin typeface="Times New Roman" panose="02020603050405020304" pitchFamily="18" charset="0"/>
                <a:cs typeface="Times New Roman" panose="02020603050405020304" pitchFamily="18" charset="0"/>
              </a:rPr>
              <a:t>in motivation</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People have different </a:t>
            </a:r>
            <a:r>
              <a:rPr lang="en-US" sz="1800" b="0" i="0" dirty="0">
                <a:solidFill>
                  <a:srgbClr val="0A1F61"/>
                </a:solidFill>
                <a:latin typeface="Times New Roman" panose="02020603050405020304" pitchFamily="18" charset="0"/>
                <a:cs typeface="Times New Roman" panose="02020603050405020304" pitchFamily="18" charset="0"/>
              </a:rPr>
              <a:t>abilities, needs, personalities, values, and self-concepts</a:t>
            </a:r>
            <a:r>
              <a:rPr lang="en-US" sz="18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 Because of </a:t>
            </a:r>
            <a:r>
              <a:rPr lang="en-US" sz="1800" b="0" i="0" dirty="0">
                <a:solidFill>
                  <a:srgbClr val="0A1F61"/>
                </a:solidFill>
                <a:latin typeface="Times New Roman" panose="02020603050405020304" pitchFamily="18" charset="0"/>
                <a:cs typeface="Times New Roman" panose="02020603050405020304" pitchFamily="18" charset="0"/>
              </a:rPr>
              <a:t>these </a:t>
            </a:r>
            <a:r>
              <a:rPr lang="en-US" dirty="0">
                <a:solidFill>
                  <a:srgbClr val="0A1F61"/>
                </a:solidFill>
                <a:latin typeface="Times New Roman" panose="02020603050405020304" pitchFamily="18" charset="0"/>
                <a:cs typeface="Times New Roman" panose="02020603050405020304" pitchFamily="18" charset="0"/>
              </a:rPr>
              <a:t>huge</a:t>
            </a:r>
            <a:r>
              <a:rPr lang="en-US" sz="1800" b="0" i="0" dirty="0">
                <a:solidFill>
                  <a:srgbClr val="0A1F61"/>
                </a:solidFill>
                <a:latin typeface="Times New Roman" panose="02020603050405020304" pitchFamily="18" charset="0"/>
                <a:cs typeface="Times New Roman" panose="02020603050405020304" pitchFamily="18" charset="0"/>
              </a:rPr>
              <a:t> differences, </a:t>
            </a:r>
            <a:r>
              <a:rPr lang="en-US" sz="1800" b="0" i="0" dirty="0">
                <a:solidFill>
                  <a:schemeClr val="tx1"/>
                </a:solidFill>
                <a:latin typeface="Times New Roman" panose="02020603050405020304" pitchFamily="18" charset="0"/>
                <a:cs typeface="Times New Roman" panose="02020603050405020304" pitchFamily="18" charset="0"/>
              </a:rPr>
              <a:t>there is </a:t>
            </a:r>
            <a:r>
              <a:rPr lang="en-US" sz="1800" b="0" i="0" dirty="0">
                <a:solidFill>
                  <a:srgbClr val="0A1F61"/>
                </a:solidFill>
                <a:latin typeface="Times New Roman" panose="02020603050405020304" pitchFamily="18" charset="0"/>
                <a:cs typeface="Times New Roman" panose="02020603050405020304" pitchFamily="18" charset="0"/>
              </a:rPr>
              <a:t>no one best way to motivate everyone. </a:t>
            </a:r>
          </a:p>
          <a:p>
            <a:pPr algn="just"/>
            <a:r>
              <a:rPr lang="en-US" sz="1800" b="0" i="0" dirty="0">
                <a:solidFill>
                  <a:srgbClr val="C00000"/>
                </a:solidFill>
                <a:latin typeface="Times New Roman" panose="02020603050405020304" pitchFamily="18" charset="0"/>
                <a:cs typeface="Times New Roman" panose="02020603050405020304" pitchFamily="18" charset="0"/>
              </a:rPr>
              <a:t>For example, consider this conversation:</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Nancy:“</a:t>
            </a:r>
            <a:r>
              <a:rPr lang="en-US" sz="1800" b="0" i="1" dirty="0" err="1">
                <a:solidFill>
                  <a:schemeClr val="tx1"/>
                </a:solidFill>
                <a:latin typeface="Times New Roman" panose="02020603050405020304" pitchFamily="18" charset="0"/>
                <a:cs typeface="Times New Roman" panose="02020603050405020304" pitchFamily="18" charset="0"/>
              </a:rPr>
              <a:t>I</a:t>
            </a:r>
            <a:r>
              <a:rPr lang="en-US" sz="1800" b="0" i="1" dirty="0">
                <a:solidFill>
                  <a:schemeClr val="tx1"/>
                </a:solidFill>
                <a:latin typeface="Times New Roman" panose="02020603050405020304" pitchFamily="18" charset="0"/>
                <a:cs typeface="Times New Roman" panose="02020603050405020304" pitchFamily="18" charset="0"/>
              </a:rPr>
              <a:t> can’t believe you quit your job. Your work seemed so interesting, and you always had a chance to learn new things. I like jobs that challenge me. Your new job sounds so boring that I’d go crazy.”</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Chris:“</a:t>
            </a:r>
            <a:r>
              <a:rPr lang="en-US" sz="1800" b="0" i="1" dirty="0" err="1">
                <a:solidFill>
                  <a:schemeClr val="tx1"/>
                </a:solidFill>
                <a:latin typeface="Times New Roman" panose="02020603050405020304" pitchFamily="18" charset="0"/>
                <a:cs typeface="Times New Roman" panose="02020603050405020304" pitchFamily="18" charset="0"/>
              </a:rPr>
              <a:t>Well</a:t>
            </a:r>
            <a:r>
              <a:rPr lang="en-US" sz="1800" b="0" i="1" dirty="0">
                <a:solidFill>
                  <a:schemeClr val="tx1"/>
                </a:solidFill>
                <a:latin typeface="Times New Roman" panose="02020603050405020304" pitchFamily="18" charset="0"/>
                <a:cs typeface="Times New Roman" panose="02020603050405020304" pitchFamily="18" charset="0"/>
              </a:rPr>
              <a:t>, it is tedious work, but it pays better than any other job around.”</a:t>
            </a:r>
          </a:p>
          <a:p>
            <a:pPr marL="342900" indent="-342900" algn="just">
              <a:buFont typeface="Wingdings" panose="05000000000000000000" pitchFamily="2" charset="2"/>
              <a:buChar char="ü"/>
            </a:pPr>
            <a:endParaRPr lang="en-US" sz="1800" b="0" i="1"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This simple example highlights the fact that to motivate others, it is critical that you first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understand </a:t>
            </a:r>
            <a:r>
              <a:rPr lang="en-US" sz="1800" b="0" i="0" kern="1200" dirty="0">
                <a:solidFill>
                  <a:srgbClr val="0A1F61"/>
                </a:solidFill>
                <a:latin typeface="Times New Roman" panose="02020603050405020304" pitchFamily="18" charset="0"/>
                <a:ea typeface="+mn-ea"/>
                <a:cs typeface="Times New Roman" panose="02020603050405020304" pitchFamily="18" charset="0"/>
              </a:rPr>
              <a:t>what does and what does not motivate them</a:t>
            </a:r>
            <a:r>
              <a:rPr lang="en-US" sz="1800" b="0" i="0" kern="1200" dirty="0">
                <a:solidFill>
                  <a:schemeClr val="tx1"/>
                </a:solidFill>
                <a:latin typeface="Times New Roman" panose="02020603050405020304" pitchFamily="18" charset="0"/>
                <a:ea typeface="+mn-ea"/>
                <a:cs typeface="Times New Roman" panose="02020603050405020304" pitchFamily="18" charset="0"/>
              </a:rPr>
              <a:t>. Our Global Issues feature describes </a:t>
            </a:r>
            <a:r>
              <a:rPr lang="en-US" sz="1800" b="0" i="0" kern="1200" dirty="0">
                <a:solidFill>
                  <a:srgbClr val="0A1F61"/>
                </a:solidFill>
                <a:latin typeface="Times New Roman" panose="02020603050405020304" pitchFamily="18" charset="0"/>
                <a:ea typeface="+mn-ea"/>
                <a:cs typeface="Times New Roman" panose="02020603050405020304" pitchFamily="18" charset="0"/>
              </a:rPr>
              <a:t>how differences between people also extend to cultural differences as well.</a:t>
            </a:r>
          </a:p>
        </p:txBody>
      </p:sp>
      <p:grpSp>
        <p:nvGrpSpPr>
          <p:cNvPr id="12" name="Group 11">
            <a:extLst>
              <a:ext uri="{FF2B5EF4-FFF2-40B4-BE49-F238E27FC236}">
                <a16:creationId xmlns:a16="http://schemas.microsoft.com/office/drawing/2014/main" id="{D0C9504D-8446-4C09-9EE5-050F6D659B4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378E61F-4956-4C1B-B32C-922D15D3206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C1B05A27-E1DB-4CC2-852A-F16C5C691C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900478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83EF3C4-4CD8-46CB-A4B2-2B0DB7A958C8}"/>
              </a:ext>
            </a:extLst>
          </p:cNvPr>
          <p:cNvSpPr txBox="1"/>
          <p:nvPr/>
        </p:nvSpPr>
        <p:spPr>
          <a:xfrm>
            <a:off x="1874165" y="1989928"/>
            <a:ext cx="9428884" cy="3139321"/>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The starting point for motivated employees </a:t>
            </a:r>
            <a:r>
              <a:rPr lang="en-US" sz="1800" b="0" i="0" dirty="0">
                <a:solidFill>
                  <a:srgbClr val="0A1F61"/>
                </a:solidFill>
                <a:latin typeface="Times New Roman" panose="02020603050405020304" pitchFamily="18" charset="0"/>
                <a:cs typeface="Times New Roman" panose="02020603050405020304" pitchFamily="18" charset="0"/>
              </a:rPr>
              <a:t>is hiring people whose individual characteristics lead to high motivation on the job. </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algn="just"/>
            <a:r>
              <a:rPr lang="en-US" sz="1800" b="0" i="0" kern="1200" dirty="0">
                <a:solidFill>
                  <a:srgbClr val="C00000"/>
                </a:solidFill>
                <a:latin typeface="Times New Roman" panose="02020603050405020304" pitchFamily="18" charset="0"/>
                <a:ea typeface="+mn-ea"/>
                <a:cs typeface="Times New Roman" panose="02020603050405020304" pitchFamily="18" charset="0"/>
              </a:rPr>
              <a:t>Ex.  </a:t>
            </a:r>
            <a:r>
              <a:rPr lang="en-US" sz="1800" b="0" i="1" kern="1200" dirty="0">
                <a:solidFill>
                  <a:schemeClr val="tx1"/>
                </a:solidFill>
                <a:latin typeface="Times New Roman" panose="02020603050405020304" pitchFamily="18" charset="0"/>
                <a:ea typeface="+mn-ea"/>
                <a:cs typeface="Times New Roman" panose="02020603050405020304" pitchFamily="18" charset="0"/>
              </a:rPr>
              <a:t>A job requiring </a:t>
            </a:r>
            <a:r>
              <a:rPr lang="en-US" sz="1800" b="0" i="1" kern="1200" dirty="0">
                <a:solidFill>
                  <a:srgbClr val="0A1F61"/>
                </a:solidFill>
                <a:latin typeface="Times New Roman" panose="02020603050405020304" pitchFamily="18" charset="0"/>
                <a:ea typeface="+mn-ea"/>
                <a:cs typeface="Times New Roman" panose="02020603050405020304" pitchFamily="18" charset="0"/>
              </a:rPr>
              <a:t>high-quality work </a:t>
            </a:r>
            <a:r>
              <a:rPr lang="en-US" sz="1800" b="0" i="1" kern="1200" dirty="0">
                <a:solidFill>
                  <a:schemeClr val="tx1"/>
                </a:solidFill>
                <a:latin typeface="Times New Roman" panose="02020603050405020304" pitchFamily="18" charset="0"/>
                <a:ea typeface="+mn-ea"/>
                <a:cs typeface="Times New Roman" panose="02020603050405020304" pitchFamily="18" charset="0"/>
              </a:rPr>
              <a:t>will not be as motivating to someone who lacks attention to detail as it </a:t>
            </a:r>
            <a:r>
              <a:rPr lang="en-US" sz="1800" b="0" i="1" kern="1200" dirty="0">
                <a:solidFill>
                  <a:srgbClr val="0A1F61"/>
                </a:solidFill>
                <a:latin typeface="Times New Roman" panose="02020603050405020304" pitchFamily="18" charset="0"/>
                <a:ea typeface="+mn-ea"/>
                <a:cs typeface="Times New Roman" panose="02020603050405020304" pitchFamily="18" charset="0"/>
              </a:rPr>
              <a:t>will to a conscientious, detail-oriented person.</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 In your own career, finding a job that has the potential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fulfill your needs, meet your goals, and complement your attitudes </a:t>
            </a:r>
            <a:r>
              <a:rPr lang="en-US" sz="1800" b="0" i="0" kern="1200" dirty="0">
                <a:solidFill>
                  <a:schemeClr val="tx1"/>
                </a:solidFill>
                <a:latin typeface="Times New Roman" panose="02020603050405020304" pitchFamily="18" charset="0"/>
                <a:ea typeface="+mn-ea"/>
                <a:cs typeface="Times New Roman" panose="02020603050405020304" pitchFamily="18" charset="0"/>
              </a:rPr>
              <a:t>can help you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maintain your motivation as well</a:t>
            </a:r>
            <a:r>
              <a:rPr lang="en-US" sz="1800" b="0" i="0"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 Task-specific self-efficacy </a:t>
            </a:r>
            <a:r>
              <a:rPr lang="en-US" sz="1800" b="0" i="0" kern="1200" dirty="0">
                <a:solidFill>
                  <a:schemeClr val="tx1"/>
                </a:solidFill>
                <a:latin typeface="Times New Roman" panose="02020603050405020304" pitchFamily="18" charset="0"/>
                <a:ea typeface="+mn-ea"/>
                <a:cs typeface="Times New Roman" panose="02020603050405020304" pitchFamily="18" charset="0"/>
              </a:rPr>
              <a:t>is a person’s </a:t>
            </a:r>
            <a:r>
              <a:rPr lang="en-US" sz="1800" b="0" i="0" kern="1200" dirty="0">
                <a:solidFill>
                  <a:srgbClr val="0A1F61"/>
                </a:solidFill>
                <a:latin typeface="Times New Roman" panose="02020603050405020304" pitchFamily="18" charset="0"/>
                <a:ea typeface="+mn-ea"/>
                <a:cs typeface="Times New Roman" panose="02020603050405020304" pitchFamily="18" charset="0"/>
              </a:rPr>
              <a:t>beliefs in his or her capabilities </a:t>
            </a:r>
            <a:r>
              <a:rPr lang="en-US" sz="1800" b="0" i="0" kern="1200" dirty="0">
                <a:solidFill>
                  <a:schemeClr val="tx1"/>
                </a:solidFill>
                <a:latin typeface="Times New Roman" panose="02020603050405020304" pitchFamily="18" charset="0"/>
                <a:ea typeface="+mn-ea"/>
                <a:cs typeface="Times New Roman" panose="02020603050405020304" pitchFamily="18" charset="0"/>
              </a:rPr>
              <a:t>to do what is required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accomplish a specific task</a:t>
            </a:r>
          </a:p>
        </p:txBody>
      </p:sp>
      <p:grpSp>
        <p:nvGrpSpPr>
          <p:cNvPr id="12" name="Group 11">
            <a:extLst>
              <a:ext uri="{FF2B5EF4-FFF2-40B4-BE49-F238E27FC236}">
                <a16:creationId xmlns:a16="http://schemas.microsoft.com/office/drawing/2014/main" id="{9DE4FD2E-8460-410E-8065-B567C6AA871C}"/>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A0D381B5-883B-46AA-95ED-DBF06FE1ED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B90AD96F-4CB2-4C8D-9483-B9863A9A49E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1958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45010782"/>
              </p:ext>
            </p:extLst>
          </p:nvPr>
        </p:nvGraphicFramePr>
        <p:xfrm>
          <a:off x="1874165" y="1838689"/>
          <a:ext cx="10052792" cy="3749040"/>
        </p:xfrm>
        <a:graphic>
          <a:graphicData uri="http://schemas.openxmlformats.org/drawingml/2006/table">
            <a:tbl>
              <a:tblPr firstRow="1" bandRow="1">
                <a:tableStyleId>{5C22544A-7EE6-4342-B048-85BDC9FD1C3A}</a:tableStyleId>
              </a:tblPr>
              <a:tblGrid>
                <a:gridCol w="1385870">
                  <a:extLst>
                    <a:ext uri="{9D8B030D-6E8A-4147-A177-3AD203B41FA5}">
                      <a16:colId xmlns:a16="http://schemas.microsoft.com/office/drawing/2014/main" val="3966072766"/>
                    </a:ext>
                  </a:extLst>
                </a:gridCol>
                <a:gridCol w="8666922">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Task-specific self-efficacy </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Task-specific self-efficacy </a:t>
                      </a:r>
                      <a:r>
                        <a:rPr lang="en-US" sz="2000" b="0" i="1" dirty="0">
                          <a:solidFill>
                            <a:schemeClr val="tx1"/>
                          </a:solidFill>
                          <a:latin typeface="Times New Roman" panose="02020603050405020304" pitchFamily="18" charset="0"/>
                          <a:cs typeface="Times New Roman" panose="02020603050405020304" pitchFamily="18" charset="0"/>
                        </a:rPr>
                        <a:t>influences an individual’s effort and persistence in the face of challenges related to performing a specific task</a:t>
                      </a:r>
                      <a:r>
                        <a:rPr lang="en-US" sz="20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Task-specific self-efficacy beliefs have three dimensions:</a:t>
                      </a:r>
                    </a:p>
                    <a:p>
                      <a:pPr marL="342900" indent="-342900" algn="just">
                        <a:buFont typeface="Wingdings" panose="05000000000000000000" pitchFamily="2" charset="2"/>
                        <a:buChar char="§"/>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Magnitude: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difficult</a:t>
                      </a:r>
                      <a:r>
                        <a:rPr lang="en-US" sz="2000" b="0" i="0" kern="1200" dirty="0">
                          <a:solidFill>
                            <a:schemeClr val="tx1"/>
                          </a:solidFill>
                          <a:latin typeface="Times New Roman" panose="02020603050405020304" pitchFamily="18" charset="0"/>
                          <a:ea typeface="+mn-ea"/>
                          <a:cs typeface="Times New Roman" panose="02020603050405020304" pitchFamily="18" charset="0"/>
                        </a:rPr>
                        <a:t> a specific task is to be</a:t>
                      </a:r>
                      <a:r>
                        <a:rPr lang="en-US" sz="2000" b="0" i="0" kern="1200" dirty="0">
                          <a:solidFill>
                            <a:srgbClr val="0A1F61"/>
                          </a:solidFill>
                          <a:latin typeface="Times New Roman" panose="02020603050405020304" pitchFamily="18" charset="0"/>
                          <a:ea typeface="+mn-ea"/>
                          <a:cs typeface="Times New Roman" panose="02020603050405020304" pitchFamily="18" charset="0"/>
                        </a:rPr>
                        <a:t> 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Strength: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confident</a:t>
                      </a:r>
                      <a:r>
                        <a:rPr lang="en-US" sz="2000" b="0" i="0" kern="1200" dirty="0">
                          <a:solidFill>
                            <a:schemeClr val="tx1"/>
                          </a:solidFill>
                          <a:latin typeface="Times New Roman" panose="02020603050405020304" pitchFamily="18" charset="0"/>
                          <a:ea typeface="+mn-ea"/>
                          <a:cs typeface="Times New Roman" panose="02020603050405020304" pitchFamily="18" charset="0"/>
                        </a:rPr>
                        <a:t> the person is that the specific task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Generality: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the </a:t>
                      </a:r>
                      <a:r>
                        <a:rPr lang="en-US" sz="2000" b="0" i="0" kern="1200" dirty="0">
                          <a:solidFill>
                            <a:srgbClr val="0A1F61"/>
                          </a:solidFill>
                          <a:latin typeface="Times New Roman" panose="02020603050405020304" pitchFamily="18" charset="0"/>
                          <a:ea typeface="+mn-ea"/>
                          <a:cs typeface="Times New Roman" panose="02020603050405020304" pitchFamily="18" charset="0"/>
                        </a:rPr>
                        <a:t>degree</a:t>
                      </a:r>
                      <a:r>
                        <a:rPr lang="en-US" sz="2000" b="0" i="0" kern="1200" dirty="0">
                          <a:solidFill>
                            <a:schemeClr val="tx1"/>
                          </a:solidFill>
                          <a:latin typeface="Times New Roman" panose="02020603050405020304" pitchFamily="18" charset="0"/>
                          <a:ea typeface="+mn-ea"/>
                          <a:cs typeface="Times New Roman" panose="02020603050405020304" pitchFamily="18" charset="0"/>
                        </a:rPr>
                        <a:t> to which similar tasks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055692D5-2850-4515-AD5B-5AED32106D1F}"/>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629AFD10-21C0-4E8B-AA42-8C902FDC810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2E82870F-47E4-48B1-A697-42251F8204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99999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421992"/>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a:p>
            <a:pPr algn="just">
              <a:lnSpc>
                <a:spcPct val="150000"/>
              </a:lnSpc>
            </a:pP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196419771"/>
              </p:ext>
            </p:extLst>
          </p:nvPr>
        </p:nvGraphicFramePr>
        <p:xfrm>
          <a:off x="1874165" y="2052601"/>
          <a:ext cx="9902229" cy="3749040"/>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Need-based theories</a:t>
                      </a:r>
                    </a:p>
                  </a:txBody>
                  <a:tcPr>
                    <a:noFill/>
                  </a:tcPr>
                </a:tc>
                <a:tc>
                  <a:txBody>
                    <a:bodyPr/>
                    <a:lstStyle/>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basic premise of </a:t>
                      </a:r>
                      <a:r>
                        <a:rPr lang="en-US" sz="2000" b="1" i="0" u="sng" dirty="0">
                          <a:solidFill>
                            <a:schemeClr val="tx1"/>
                          </a:solidFill>
                          <a:latin typeface="Times New Roman" panose="02020603050405020304" pitchFamily="18" charset="0"/>
                          <a:cs typeface="Times New Roman" panose="02020603050405020304" pitchFamily="18" charset="0"/>
                        </a:rPr>
                        <a:t>need-based theories and models, </a:t>
                      </a:r>
                      <a:r>
                        <a:rPr lang="en-US" sz="2000" b="0" i="0" u="none" dirty="0">
                          <a:solidFill>
                            <a:schemeClr val="tx1"/>
                          </a:solidFill>
                          <a:latin typeface="Times New Roman" panose="02020603050405020304" pitchFamily="18" charset="0"/>
                          <a:cs typeface="Times New Roman" panose="02020603050405020304" pitchFamily="18" charset="0"/>
                        </a:rPr>
                        <a:t>consistent with motivation framework introduced earlier, </a:t>
                      </a:r>
                      <a:r>
                        <a:rPr lang="en-US" sz="2000" b="0" i="0" u="none" dirty="0">
                          <a:solidFill>
                            <a:srgbClr val="0A1F61"/>
                          </a:solidFill>
                          <a:latin typeface="Times New Roman" panose="02020603050405020304" pitchFamily="18" charset="0"/>
                          <a:cs typeface="Times New Roman" panose="02020603050405020304" pitchFamily="18" charset="0"/>
                        </a:rPr>
                        <a:t>is that humans are motivated primarily by deficiencies in one or more important needs or need categories</a:t>
                      </a:r>
                      <a:r>
                        <a:rPr lang="en-US" sz="2000" b="0" i="0" u="none"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Need theorists have attempted to identify and </a:t>
                      </a:r>
                      <a:r>
                        <a:rPr lang="en-US" sz="2000" b="0" i="0" u="none" dirty="0">
                          <a:solidFill>
                            <a:srgbClr val="0A1F61"/>
                          </a:solidFill>
                          <a:latin typeface="Times New Roman" panose="02020603050405020304" pitchFamily="18" charset="0"/>
                          <a:cs typeface="Times New Roman" panose="02020603050405020304" pitchFamily="18" charset="0"/>
                        </a:rPr>
                        <a:t>categorize the needs that are most important to people</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observers call these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content theories</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they deal with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content, or substance, of what motivates behavior.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best-known need theories are </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the hierarchy of needs and the ERG theory.</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1B307299-9F33-4E18-A36C-1F5D4BC14D73}"/>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6535823-40A2-4A8E-BE86-66EBF4A3CF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F53DCE37-34CC-44EA-AA54-66D63CD29BA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75593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092952484"/>
              </p:ext>
            </p:extLst>
          </p:nvPr>
        </p:nvGraphicFramePr>
        <p:xfrm>
          <a:off x="1874165" y="2336154"/>
          <a:ext cx="9902229" cy="3538095"/>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The hierarchy of needs, </a:t>
                      </a:r>
                      <a:r>
                        <a:rPr lang="en-US" sz="2000" b="0" i="1" u="none" dirty="0">
                          <a:solidFill>
                            <a:schemeClr val="tx1"/>
                          </a:solidFill>
                          <a:latin typeface="Times New Roman" panose="02020603050405020304" pitchFamily="18" charset="0"/>
                          <a:cs typeface="Times New Roman" panose="02020603050405020304" pitchFamily="18" charset="0"/>
                        </a:rPr>
                        <a:t>developed by psychologist Abraham Maslow in the 1940s, is the best-known need theory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 argued that human beings are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wanting”  animals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They have innate desires to satisfy a given set of needs.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Furthermore, Maslow believed that these needs are arranged in a hierarchy of importance, with the most basic needs at the foundation of the hierarchy.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hierarchy of needs: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Assumes that human needs are arranged in a hierarchy of importance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E3B5F830-3A02-4177-BF64-DE0087F597B5}"/>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5AF2D461-2505-44CB-A4A2-15F95677D39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AD9E6B5-3CC9-4B24-B59A-5EC31D65EC5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7697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369332"/>
          </a:xfrm>
          <a:prstGeom prst="rect">
            <a:avLst/>
          </a:prstGeom>
          <a:noFill/>
        </p:spPr>
        <p:txBody>
          <a:bodyPr wrap="square">
            <a:spAutoFit/>
          </a:bodyPr>
          <a:lstStyle/>
          <a:p>
            <a:r>
              <a:rPr lang="en-US" b="1" dirty="0">
                <a:solidFill>
                  <a:srgbClr val="C1510A"/>
                </a:solidFill>
                <a:effectLst/>
                <a:latin typeface="Times New Roman" panose="02020603050405020304" pitchFamily="18" charset="0"/>
                <a:cs typeface="Times New Roman" panose="02020603050405020304" pitchFamily="18" charset="0"/>
              </a:rPr>
              <a:t>1- The Hierarchy of Needs</a:t>
            </a:r>
          </a:p>
        </p:txBody>
      </p:sp>
      <p:pic>
        <p:nvPicPr>
          <p:cNvPr id="10" name="Picture 9">
            <a:extLst>
              <a:ext uri="{FF2B5EF4-FFF2-40B4-BE49-F238E27FC236}">
                <a16:creationId xmlns:a16="http://schemas.microsoft.com/office/drawing/2014/main" id="{5F1EFB1B-DDD8-4168-9678-C4ECF0605352}"/>
              </a:ext>
            </a:extLst>
          </p:cNvPr>
          <p:cNvPicPr>
            <a:picLocks noChangeAspect="1"/>
          </p:cNvPicPr>
          <p:nvPr/>
        </p:nvPicPr>
        <p:blipFill>
          <a:blip r:embed="rId7"/>
          <a:stretch>
            <a:fillRect/>
          </a:stretch>
        </p:blipFill>
        <p:spPr>
          <a:xfrm>
            <a:off x="5406887" y="2204821"/>
            <a:ext cx="6608363" cy="3519773"/>
          </a:xfrm>
          <a:prstGeom prst="rect">
            <a:avLst/>
          </a:prstGeom>
        </p:spPr>
      </p:pic>
      <p:sp>
        <p:nvSpPr>
          <p:cNvPr id="15" name="TextBox 14">
            <a:extLst>
              <a:ext uri="{FF2B5EF4-FFF2-40B4-BE49-F238E27FC236}">
                <a16:creationId xmlns:a16="http://schemas.microsoft.com/office/drawing/2014/main" id="{51E28DDE-9C02-491A-800E-FD8115EDB57B}"/>
              </a:ext>
            </a:extLst>
          </p:cNvPr>
          <p:cNvSpPr txBox="1"/>
          <p:nvPr/>
        </p:nvSpPr>
        <p:spPr>
          <a:xfrm>
            <a:off x="1962774" y="2389488"/>
            <a:ext cx="3401123"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5.2.</a:t>
            </a:r>
          </a:p>
          <a:p>
            <a:r>
              <a:rPr lang="en-US" b="1" dirty="0">
                <a:latin typeface="Times New Roman" panose="02020603050405020304" pitchFamily="18" charset="0"/>
                <a:cs typeface="Times New Roman" panose="02020603050405020304" pitchFamily="18" charset="0"/>
              </a:rPr>
              <a:t>The Hierarchy of Needs</a:t>
            </a:r>
          </a:p>
          <a:p>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Maslow’s hierarchy of needs consists of five basic categories of needs. This figure illustrates both general and organizational examples of each type of need. Of course, each individual has a wide variety of specific needs within each category.</a:t>
            </a:r>
          </a:p>
        </p:txBody>
      </p:sp>
      <p:grpSp>
        <p:nvGrpSpPr>
          <p:cNvPr id="14" name="Group 13">
            <a:extLst>
              <a:ext uri="{FF2B5EF4-FFF2-40B4-BE49-F238E27FC236}">
                <a16:creationId xmlns:a16="http://schemas.microsoft.com/office/drawing/2014/main" id="{DD2B3379-AC44-4EFD-A7C9-1DE06AF7E3BC}"/>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a16="http://schemas.microsoft.com/office/drawing/2014/main" id="{D08A30BF-BFD9-47B2-B1AB-CA880266EE69}"/>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a16="http://schemas.microsoft.com/office/drawing/2014/main" id="{FC02E382-13E3-4953-BA31-2B681B5F0BA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973722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61005142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02789">
                  <a:extLst>
                    <a:ext uri="{9D8B030D-6E8A-4147-A177-3AD203B41FA5}">
                      <a16:colId xmlns:a16="http://schemas.microsoft.com/office/drawing/2014/main" val="3966072766"/>
                    </a:ext>
                  </a:extLst>
                </a:gridCol>
                <a:gridCol w="8895721">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mj-lt"/>
                        <a:buAutoNum type="arabicPeriod"/>
                      </a:pPr>
                      <a:r>
                        <a:rPr lang="en-US" sz="2000" b="1" i="0" u="none" dirty="0">
                          <a:solidFill>
                            <a:srgbClr val="002060"/>
                          </a:solidFill>
                          <a:latin typeface="Times New Roman" panose="02020603050405020304" pitchFamily="18" charset="0"/>
                          <a:cs typeface="Times New Roman" panose="02020603050405020304" pitchFamily="18" charset="0"/>
                        </a:rPr>
                        <a:t>Physiological needs </a:t>
                      </a:r>
                      <a:r>
                        <a:rPr lang="en-US" sz="2000" b="0" i="1" u="sng" dirty="0">
                          <a:solidFill>
                            <a:schemeClr val="tx1"/>
                          </a:solidFill>
                          <a:latin typeface="Times New Roman" panose="02020603050405020304" pitchFamily="18" charset="0"/>
                          <a:cs typeface="Times New Roman" panose="02020603050405020304" pitchFamily="18" charset="0"/>
                        </a:rPr>
                        <a:t>are The most basic needs in the hierarchy . These include the needs for food, sex, and air.</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Security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next in the hierarchy : things that offer safety and security, such as adequate housing and clothing and freedom from worry and anxiety.</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Belongingness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third level in the hierarchy, are primarily social. </a:t>
                      </a:r>
                      <a:r>
                        <a:rPr lang="en-US" sz="2000" b="0" i="1" u="sng" kern="1200" dirty="0">
                          <a:solidFill>
                            <a:srgbClr val="C00000"/>
                          </a:solidFill>
                          <a:latin typeface="Times New Roman" panose="02020603050405020304" pitchFamily="18" charset="0"/>
                          <a:ea typeface="+mn-ea"/>
                          <a:cs typeface="Times New Roman" panose="02020603050405020304" pitchFamily="18" charset="0"/>
                        </a:rPr>
                        <a:t>Examples</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include the need for love and affection and the need to be accepted by peers.</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Esteem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fourth level,  actually encompasses two slightly different kinds of needs: the need for a positive self-image and self-respect and the need to be respected by others. </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Self-actualization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at the top of the hierarchy. These involve a person’s realizing his or her full potential and becoming all that he or she can be.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0FE2062C-3298-4970-87E2-55E1BE73B900}"/>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7CD50F61-09A0-4FAF-B081-DF80BC54D17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3D10E701-4EFB-4791-BAA7-ABC4930EAE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98876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52419018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60246">
                  <a:extLst>
                    <a:ext uri="{9D8B030D-6E8A-4147-A177-3AD203B41FA5}">
                      <a16:colId xmlns:a16="http://schemas.microsoft.com/office/drawing/2014/main" val="3966072766"/>
                    </a:ext>
                  </a:extLst>
                </a:gridCol>
                <a:gridCol w="8838264">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Maslow believed that each need level must be satisfied before the level above it can become important</a:t>
                      </a:r>
                    </a:p>
                    <a:p>
                      <a:pPr marL="457200" indent="-457200" algn="just">
                        <a:buFont typeface="Wingdings" panose="05000000000000000000" pitchFamily="2" charset="2"/>
                        <a:buChar char="§"/>
                      </a:pPr>
                      <a:endParaRPr lang="en-US" sz="2000" b="1" i="0" u="sng"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This escalation up the hierarchy continues until the self-actualization needs become the primary motivators.</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that Jennifer Wallace earns all the money she needs for the time being and is very satisfied with her current standard of living. Additional income may therefore have little or no motivational impact on her behavior. Instead, Jennifer will likely strive to satisfy other needs, such as a desire for higher self-esteem.</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D539449E-BD4E-41D6-9D78-49DBFA55335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4C94C171-BE49-4EC9-A731-B62E94B4D62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136963B2-03D9-4DDE-80D0-26C5C36B10F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810893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15595791"/>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478635">
                  <a:extLst>
                    <a:ext uri="{9D8B030D-6E8A-4147-A177-3AD203B41FA5}">
                      <a16:colId xmlns:a16="http://schemas.microsoft.com/office/drawing/2014/main" val="3966072766"/>
                    </a:ext>
                  </a:extLst>
                </a:gridCol>
                <a:gridCol w="871987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shows that </a:t>
                      </a:r>
                      <a:r>
                        <a:rPr lang="en-US" sz="2000" b="0" i="0" u="none" dirty="0">
                          <a:solidFill>
                            <a:srgbClr val="0A1F61"/>
                          </a:solidFill>
                          <a:latin typeface="Times New Roman" panose="02020603050405020304" pitchFamily="18" charset="0"/>
                          <a:cs typeface="Times New Roman" panose="02020603050405020304" pitchFamily="18" charset="0"/>
                        </a:rPr>
                        <a:t>the needs hierarchy does </a:t>
                      </a:r>
                      <a:r>
                        <a:rPr lang="en-US" sz="2000" b="1" i="0" u="none" dirty="0">
                          <a:solidFill>
                            <a:schemeClr val="tx1"/>
                          </a:solidFill>
                          <a:latin typeface="Times New Roman" panose="02020603050405020304" pitchFamily="18" charset="0"/>
                          <a:cs typeface="Times New Roman" panose="02020603050405020304" pitchFamily="18" charset="0"/>
                        </a:rPr>
                        <a:t>not generalize </a:t>
                      </a:r>
                      <a:r>
                        <a:rPr lang="en-US" sz="2000" b="0" i="0" u="none" dirty="0">
                          <a:solidFill>
                            <a:srgbClr val="0A1F61"/>
                          </a:solidFill>
                          <a:latin typeface="Times New Roman" panose="02020603050405020304" pitchFamily="18" charset="0"/>
                          <a:cs typeface="Times New Roman" panose="02020603050405020304" pitchFamily="18" charset="0"/>
                        </a:rPr>
                        <a:t>very well to other countries.</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rgbClr val="C00000"/>
                          </a:solidFill>
                          <a:latin typeface="Times New Roman" panose="02020603050405020304" pitchFamily="18" charset="0"/>
                          <a:cs typeface="Times New Roman" panose="02020603050405020304" pitchFamily="18" charset="0"/>
                        </a:rPr>
                        <a:t>For example, </a:t>
                      </a:r>
                      <a:r>
                        <a:rPr lang="en-US" sz="2000" b="0" i="1" u="none" dirty="0">
                          <a:solidFill>
                            <a:schemeClr val="tx1"/>
                          </a:solidFill>
                          <a:latin typeface="Times New Roman" panose="02020603050405020304" pitchFamily="18" charset="0"/>
                          <a:cs typeface="Times New Roman" panose="02020603050405020304" pitchFamily="18" charset="0"/>
                        </a:rPr>
                        <a:t>in Greece and Japan, security needs may motivate employees more than self-actualization needs. Likewise, belongingness needs are especially important in Sweden, Norway, and Denmark. Research has also found differences in the relative importance of different needs in Mexico, India, Peru, Canada, Thailand, Turkey, and Puerto Rico</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makes a certain amount of intuitive sense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And because it was the first motivation theory to become popular</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revealed a number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deficiencies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the theory.  </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five levels of needs are not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always present;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actual hierarchy of needs does not always conform to Maslow’s model; and need structures are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more unstable and variable than the theory would lead us to believe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264DAA23-6786-49A4-A7F7-C52866BF956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6B8FB917-2F7F-4178-90D0-BF8B055930E5}"/>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0D94D7F6-540E-4B9C-96A1-8B9A35B4C6A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777157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22" name="Group 21">
            <a:extLst>
              <a:ext uri="{FF2B5EF4-FFF2-40B4-BE49-F238E27FC236}">
                <a16:creationId xmlns:a16="http://schemas.microsoft.com/office/drawing/2014/main" id="{E86EC86F-A24F-47F3-B4A5-71DBF3B12B6B}"/>
              </a:ext>
            </a:extLst>
          </p:cNvPr>
          <p:cNvGrpSpPr/>
          <p:nvPr/>
        </p:nvGrpSpPr>
        <p:grpSpPr>
          <a:xfrm>
            <a:off x="7113743" y="1958321"/>
            <a:ext cx="4809337" cy="3962055"/>
            <a:chOff x="7399428" y="1958321"/>
            <a:chExt cx="4523652" cy="3962055"/>
          </a:xfrm>
        </p:grpSpPr>
        <p:sp>
          <p:nvSpPr>
            <p:cNvPr id="15" name="TextBox 14">
              <a:extLst>
                <a:ext uri="{FF2B5EF4-FFF2-40B4-BE49-F238E27FC236}">
                  <a16:creationId xmlns:a16="http://schemas.microsoft.com/office/drawing/2014/main" id="{AF85B89B-D405-48C6-BBD1-F14609E92B6A}"/>
                </a:ext>
              </a:extLst>
            </p:cNvPr>
            <p:cNvSpPr txBox="1"/>
            <p:nvPr/>
          </p:nvSpPr>
          <p:spPr>
            <a:xfrm>
              <a:off x="7478306" y="3906382"/>
              <a:ext cx="4365895" cy="201399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According to Abraham Maslow people may be motivated by a hierarchy of needs, including social needs to belong to groups and be part of friendships. These co-workers are apparently helping meet their belongingness needs through close working relationships at work.</a:t>
              </a:r>
            </a:p>
          </p:txBody>
        </p:sp>
        <p:pic>
          <p:nvPicPr>
            <p:cNvPr id="18" name="Picture 17">
              <a:extLst>
                <a:ext uri="{FF2B5EF4-FFF2-40B4-BE49-F238E27FC236}">
                  <a16:creationId xmlns:a16="http://schemas.microsoft.com/office/drawing/2014/main" id="{1D512B8F-6FFE-458F-B277-CEE0C57AA6E5}"/>
                </a:ext>
              </a:extLst>
            </p:cNvPr>
            <p:cNvPicPr>
              <a:picLocks noChangeAspect="1"/>
            </p:cNvPicPr>
            <p:nvPr/>
          </p:nvPicPr>
          <p:blipFill>
            <a:blip r:embed="rId7"/>
            <a:stretch>
              <a:fillRect/>
            </a:stretch>
          </p:blipFill>
          <p:spPr>
            <a:xfrm>
              <a:off x="7399428" y="1958321"/>
              <a:ext cx="4523652" cy="2017027"/>
            </a:xfrm>
            <a:prstGeom prst="rect">
              <a:avLst/>
            </a:prstGeom>
          </p:spPr>
        </p:pic>
      </p:grpSp>
      <p:grpSp>
        <p:nvGrpSpPr>
          <p:cNvPr id="21" name="Group 20">
            <a:extLst>
              <a:ext uri="{FF2B5EF4-FFF2-40B4-BE49-F238E27FC236}">
                <a16:creationId xmlns:a16="http://schemas.microsoft.com/office/drawing/2014/main" id="{1C708BD8-9AB1-43C9-891B-2A2F69970185}"/>
              </a:ext>
            </a:extLst>
          </p:cNvPr>
          <p:cNvGrpSpPr/>
          <p:nvPr/>
        </p:nvGrpSpPr>
        <p:grpSpPr>
          <a:xfrm>
            <a:off x="2011706" y="2255375"/>
            <a:ext cx="4972190" cy="3682331"/>
            <a:chOff x="2011706" y="2113183"/>
            <a:chExt cx="4523653" cy="3824524"/>
          </a:xfrm>
        </p:grpSpPr>
        <p:pic>
          <p:nvPicPr>
            <p:cNvPr id="10" name="Picture 9">
              <a:extLst>
                <a:ext uri="{FF2B5EF4-FFF2-40B4-BE49-F238E27FC236}">
                  <a16:creationId xmlns:a16="http://schemas.microsoft.com/office/drawing/2014/main" id="{63636BA1-899C-42EF-852E-D95D7FC3B4AA}"/>
                </a:ext>
              </a:extLst>
            </p:cNvPr>
            <p:cNvPicPr>
              <a:picLocks noChangeAspect="1"/>
            </p:cNvPicPr>
            <p:nvPr/>
          </p:nvPicPr>
          <p:blipFill>
            <a:blip r:embed="rId8"/>
            <a:stretch>
              <a:fillRect/>
            </a:stretch>
          </p:blipFill>
          <p:spPr>
            <a:xfrm>
              <a:off x="2148902" y="2113183"/>
              <a:ext cx="4249262" cy="1812964"/>
            </a:xfrm>
            <a:prstGeom prst="rect">
              <a:avLst/>
            </a:prstGeom>
            <a:solidFill>
              <a:srgbClr val="FF9518"/>
            </a:solidFill>
          </p:spPr>
        </p:pic>
        <p:sp>
          <p:nvSpPr>
            <p:cNvPr id="20" name="TextBox 19">
              <a:extLst>
                <a:ext uri="{FF2B5EF4-FFF2-40B4-BE49-F238E27FC236}">
                  <a16:creationId xmlns:a16="http://schemas.microsoft.com/office/drawing/2014/main" id="{F1917B69-B6C4-405F-B1C8-1209EA5CE495}"/>
                </a:ext>
              </a:extLst>
            </p:cNvPr>
            <p:cNvSpPr txBox="1"/>
            <p:nvPr/>
          </p:nvSpPr>
          <p:spPr>
            <a:xfrm>
              <a:off x="2011706" y="3906382"/>
              <a:ext cx="4523653" cy="2031325"/>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When people have a good jobs with security, excellent benefits, and high salaries they may be motivated going forward by job titles, status, and challenge. But if they are unemployed and are just looking for a job, their motivation becomes focused on base salary and the need for stability.</a:t>
              </a:r>
            </a:p>
          </p:txBody>
        </p:sp>
      </p:grpSp>
      <p:grpSp>
        <p:nvGrpSpPr>
          <p:cNvPr id="19" name="Group 18">
            <a:extLst>
              <a:ext uri="{FF2B5EF4-FFF2-40B4-BE49-F238E27FC236}">
                <a16:creationId xmlns:a16="http://schemas.microsoft.com/office/drawing/2014/main" id="{6C96E462-8599-4856-BD84-D7FFA9BA66CA}"/>
              </a:ext>
            </a:extLst>
          </p:cNvPr>
          <p:cNvGrpSpPr/>
          <p:nvPr/>
        </p:nvGrpSpPr>
        <p:grpSpPr>
          <a:xfrm>
            <a:off x="130614" y="576828"/>
            <a:ext cx="9845658" cy="536288"/>
            <a:chOff x="130614" y="576828"/>
            <a:chExt cx="9845658" cy="536288"/>
          </a:xfrm>
        </p:grpSpPr>
        <p:sp>
          <p:nvSpPr>
            <p:cNvPr id="23" name="TextBox 22">
              <a:extLst>
                <a:ext uri="{FF2B5EF4-FFF2-40B4-BE49-F238E27FC236}">
                  <a16:creationId xmlns:a16="http://schemas.microsoft.com/office/drawing/2014/main" id="{14BE4367-359B-4940-AD59-D5E3B7CE00B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24" name="Rectangle 23">
              <a:extLst>
                <a:ext uri="{FF2B5EF4-FFF2-40B4-BE49-F238E27FC236}">
                  <a16:creationId xmlns:a16="http://schemas.microsoft.com/office/drawing/2014/main" id="{CA1D4928-9B1D-48AD-AEA9-ED84BB8519F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40767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8024</TotalTime>
  <Words>2830</Words>
  <Application>Microsoft Office PowerPoint</Application>
  <PresentationFormat>Widescreen</PresentationFormat>
  <Paragraphs>290</Paragraphs>
  <Slides>27</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790</cp:revision>
  <dcterms:created xsi:type="dcterms:W3CDTF">2021-08-03T13:03:26Z</dcterms:created>
  <dcterms:modified xsi:type="dcterms:W3CDTF">2022-08-15T15:38:28Z</dcterms:modified>
</cp:coreProperties>
</file>