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2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ink/ink1.xml" ContentType="application/inkml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42"/>
  </p:notesMasterIdLst>
  <p:sldIdLst>
    <p:sldId id="557" r:id="rId2"/>
    <p:sldId id="313" r:id="rId3"/>
    <p:sldId id="516" r:id="rId4"/>
    <p:sldId id="515" r:id="rId5"/>
    <p:sldId id="517" r:id="rId6"/>
    <p:sldId id="550" r:id="rId7"/>
    <p:sldId id="518" r:id="rId8"/>
    <p:sldId id="519" r:id="rId9"/>
    <p:sldId id="520" r:id="rId10"/>
    <p:sldId id="521" r:id="rId11"/>
    <p:sldId id="522" r:id="rId12"/>
    <p:sldId id="525" r:id="rId13"/>
    <p:sldId id="523" r:id="rId14"/>
    <p:sldId id="526" r:id="rId15"/>
    <p:sldId id="527" r:id="rId16"/>
    <p:sldId id="528" r:id="rId17"/>
    <p:sldId id="529" r:id="rId18"/>
    <p:sldId id="530" r:id="rId19"/>
    <p:sldId id="524" r:id="rId20"/>
    <p:sldId id="531" r:id="rId21"/>
    <p:sldId id="532" r:id="rId22"/>
    <p:sldId id="533" r:id="rId23"/>
    <p:sldId id="545" r:id="rId24"/>
    <p:sldId id="534" r:id="rId25"/>
    <p:sldId id="535" r:id="rId26"/>
    <p:sldId id="536" r:id="rId27"/>
    <p:sldId id="537" r:id="rId28"/>
    <p:sldId id="538" r:id="rId29"/>
    <p:sldId id="539" r:id="rId30"/>
    <p:sldId id="540" r:id="rId31"/>
    <p:sldId id="541" r:id="rId32"/>
    <p:sldId id="542" r:id="rId33"/>
    <p:sldId id="549" r:id="rId34"/>
    <p:sldId id="543" r:id="rId35"/>
    <p:sldId id="546" r:id="rId36"/>
    <p:sldId id="544" r:id="rId37"/>
    <p:sldId id="547" r:id="rId38"/>
    <p:sldId id="548" r:id="rId39"/>
    <p:sldId id="514" r:id="rId40"/>
    <p:sldId id="55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57"/>
            <p14:sldId id="313"/>
            <p14:sldId id="516"/>
            <p14:sldId id="515"/>
            <p14:sldId id="517"/>
            <p14:sldId id="550"/>
            <p14:sldId id="518"/>
            <p14:sldId id="519"/>
            <p14:sldId id="520"/>
            <p14:sldId id="521"/>
            <p14:sldId id="522"/>
            <p14:sldId id="525"/>
            <p14:sldId id="523"/>
            <p14:sldId id="526"/>
            <p14:sldId id="527"/>
            <p14:sldId id="528"/>
            <p14:sldId id="529"/>
            <p14:sldId id="530"/>
            <p14:sldId id="524"/>
            <p14:sldId id="531"/>
            <p14:sldId id="532"/>
            <p14:sldId id="533"/>
            <p14:sldId id="545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9"/>
            <p14:sldId id="543"/>
            <p14:sldId id="546"/>
            <p14:sldId id="544"/>
            <p14:sldId id="547"/>
            <p14:sldId id="548"/>
            <p14:sldId id="514"/>
            <p14:sldId id="558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60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048" units="cm"/>
          <inkml:channel name="Y" type="integer" max="2048" units="cm"/>
          <inkml:channel name="F" type="integer" max="2047" units="in"/>
          <inkml:channel name="T" type="integer" max="2.14748E9" units="dev"/>
        </inkml:traceFormat>
        <inkml:channelProperties>
          <inkml:channelProperty channel="X" name="resolution" value="393.84616" units="1/cm"/>
          <inkml:channelProperty channel="Y" name="resolution" value="393.84616" units="1/cm"/>
          <inkml:channelProperty channel="F" name="resolution" value="999.51166" units="1/in"/>
          <inkml:channelProperty channel="T" name="resolution" value="1" units="1/dev"/>
        </inkml:channelProperties>
      </inkml:inkSource>
      <inkml:timestamp xml:id="ts0" timeString="2023-10-16T19:15:38.76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73C59E0-CA68-4DF0-956D-DAA4BE64B2BE}" emma:medium="tactile" emma:mode="ink">
          <msink:context xmlns:msink="http://schemas.microsoft.com/ink/2010/main" type="writingRegion" rotatedBoundingBox="16538,5272 16903,5272 16903,6003 16538,6003"/>
        </emma:interpretation>
      </emma:emma>
    </inkml:annotationXML>
    <inkml:traceGroup>
      <inkml:annotationXML>
        <emma:emma xmlns:emma="http://www.w3.org/2003/04/emma" version="1.0">
          <emma:interpretation id="{35ED6496-962F-443A-AD0F-28B7AF7ED386}" emma:medium="tactile" emma:mode="ink">
            <msink:context xmlns:msink="http://schemas.microsoft.com/ink/2010/main" type="paragraph" rotatedBoundingBox="16538,5272 16903,5272 16903,6003 16538,600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C25F616-ABBB-4909-9E34-16D1D012B0A9}" emma:medium="tactile" emma:mode="ink">
              <msink:context xmlns:msink="http://schemas.microsoft.com/ink/2010/main" type="line" rotatedBoundingBox="16538,5272 16903,5272 16903,6003 16538,6003"/>
            </emma:interpretation>
          </emma:emma>
        </inkml:annotationXML>
        <inkml:traceGroup>
          <inkml:annotationXML>
            <emma:emma xmlns:emma="http://www.w3.org/2003/04/emma" version="1.0">
              <emma:interpretation id="{A11E0198-11EB-44E0-9686-E6A0AD0AF959}" emma:medium="tactile" emma:mode="ink">
                <msink:context xmlns:msink="http://schemas.microsoft.com/ink/2010/main" type="inkWord" rotatedBoundingBox="16538,5272 16903,5272 16903,6003 16538,6003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\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)</emma:literal>
                </emma:interpretation>
                <emma:interpretation id="interp4" emma:lang="" emma:confidence="0">
                  <emma:literal>:</emma:literal>
                </emma:interpretation>
              </emma:one-of>
            </emma:emma>
          </inkml:annotationXML>
          <inkml:trace contextRef="#ctx0" brushRef="#br0">365 731 5 0,'-23'-51'5'0,"0"12"3"0,0 14 4 0,0-27 3 0,1-12 1 16,22 13-5-16,-46 0-5 0,0-14-6 0,24 14-4 0,-1-26-9 15,-23 13-5-15,23-13 1 0,-22 13-8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5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14A94-F801-CF10-5E73-00C6B69D5FD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C02FC4-5973-F43B-FD6A-0FDE151385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F5F930-56C0-82F6-7E16-BFFD8F1FD31D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83797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3F18F0-918C-DDF5-98FE-8B0A861DC841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7CBA84-8DE7-6EE4-C43D-A2F5618088B0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69994C-9E12-9303-4DDB-5414388A661F}"/>
              </a:ext>
            </a:extLst>
          </p:cNvPr>
          <p:cNvSpPr txBox="1"/>
          <p:nvPr userDrawn="1"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63075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EA6C1C-AB94-8CE5-7D28-A49B72DDC40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6CCBCB-6558-856F-0FB5-9A5C4E4D521D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78425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313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35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596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28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623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022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595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774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69591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690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332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1859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7994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074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723721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791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6214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488469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6387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8472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808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974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241011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30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486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597594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4915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B13607E-0590-83DC-96EE-B1D021839066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36820" y="320676"/>
            <a:ext cx="1712077" cy="79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356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91" r:id="rId21"/>
    <p:sldLayoutId id="2147483692" r:id="rId22"/>
    <p:sldLayoutId id="2147483693" r:id="rId23"/>
    <p:sldLayoutId id="2147483694" r:id="rId24"/>
    <p:sldLayoutId id="2147483695" r:id="rId25"/>
    <p:sldLayoutId id="2147483696" r:id="rId26"/>
    <p:sldLayoutId id="2147483697" r:id="rId27"/>
    <p:sldLayoutId id="2147483698" r:id="rId28"/>
    <p:sldLayoutId id="2147483699" r:id="rId29"/>
    <p:sldLayoutId id="2147483700" r:id="rId30"/>
    <p:sldLayoutId id="2147483660" r:id="rId31"/>
    <p:sldLayoutId id="2147483665" r:id="rId32"/>
    <p:sldLayoutId id="2147483667" r:id="rId3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7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customXml" Target="../ink/ink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454222" y="3330770"/>
            <a:ext cx="4374214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Yasser Abdelhamid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4129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 382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Software Engineering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67F962-7D1B-830D-26A9-0334A3192303}"/>
              </a:ext>
            </a:extLst>
          </p:cNvPr>
          <p:cNvSpPr txBox="1"/>
          <p:nvPr/>
        </p:nvSpPr>
        <p:spPr>
          <a:xfrm>
            <a:off x="1143000" y="2622884"/>
            <a:ext cx="46349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Software Engineering</a:t>
            </a:r>
          </a:p>
        </p:txBody>
      </p:sp>
      <p:pic>
        <p:nvPicPr>
          <p:cNvPr id="5" name="Audio 1">
            <a:hlinkClick r:id="" action="ppaction://media"/>
            <a:extLst>
              <a:ext uri="{FF2B5EF4-FFF2-40B4-BE49-F238E27FC236}">
                <a16:creationId xmlns:a16="http://schemas.microsoft.com/office/drawing/2014/main" id="{C640D643-6FEE-B8B9-D299-78A7670018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Testing in XP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XP testing difficulties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Pair programming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Agile project management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Scrum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Testing in XP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77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XP testing features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z="3200" b="1" dirty="0"/>
              <a:t>Test-first development</a:t>
            </a:r>
            <a:r>
              <a:rPr lang="en-US" sz="3200" dirty="0"/>
              <a:t>.</a:t>
            </a:r>
          </a:p>
          <a:p>
            <a:pPr lvl="0"/>
            <a:r>
              <a:rPr lang="en-US" sz="3200" b="1" dirty="0"/>
              <a:t>Incremental test development from scenarios.</a:t>
            </a:r>
          </a:p>
          <a:p>
            <a:pPr lvl="0"/>
            <a:r>
              <a:rPr lang="en-US" sz="3200" b="1" dirty="0"/>
              <a:t>User involvement in test development and validation.</a:t>
            </a:r>
          </a:p>
          <a:p>
            <a:pPr lvl="0"/>
            <a:r>
              <a:rPr lang="en-US" sz="3200" b="1" dirty="0"/>
              <a:t>Automated test harnesses are used to run all component tests each time that a new release is built.</a:t>
            </a:r>
          </a:p>
          <a:p>
            <a:pPr lvl="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6414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400" dirty="0"/>
              <a:t>Writing tests before code clarifies the requirements to be implemented.</a:t>
            </a: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124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/>
              <a:t>Tests are written as programs rather than data so that they can be executed automatically. </a:t>
            </a:r>
          </a:p>
          <a:p>
            <a:pPr lvl="0"/>
            <a:r>
              <a:rPr lang="en-US" sz="4000" dirty="0"/>
              <a:t>The test includes a check that it has executed correctly.</a:t>
            </a:r>
          </a:p>
          <a:p>
            <a:pPr lvl="1"/>
            <a:r>
              <a:rPr lang="en-US" sz="4000" dirty="0"/>
              <a:t>Usually relies on a testing framework such as Junit.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8492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/>
              <a:t>All previous and new tests are run automatically when new functionality is added.</a:t>
            </a:r>
          </a:p>
          <a:p>
            <a:pPr lvl="0"/>
            <a:r>
              <a:rPr lang="en-US" sz="4000" dirty="0"/>
              <a:t>Checking that the new functionality has not introduced errors.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9192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The role of the customer in the testing process is to </a:t>
            </a:r>
            <a:r>
              <a:rPr lang="en-GB" sz="4000" b="1" dirty="0"/>
              <a:t>help develop acceptance tests </a:t>
            </a:r>
            <a:r>
              <a:rPr lang="en-GB" sz="4000" dirty="0"/>
              <a:t>for the stories that are to be implemented in the next release of the system. </a:t>
            </a:r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096741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400" dirty="0"/>
              <a:t>The customer who is part of the team writes tests as development proceeds. </a:t>
            </a:r>
          </a:p>
          <a:p>
            <a:pPr lvl="0"/>
            <a:r>
              <a:rPr lang="en-GB" sz="4400" dirty="0"/>
              <a:t>All new code is therefore validated to ensure that it is what the customer needs. </a:t>
            </a:r>
            <a:endParaRPr lang="en-US" sz="4400" dirty="0"/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19885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GB" sz="4400" dirty="0"/>
              <a:t>However, people adopting the customer role have limited time available and so cannot work full-time with the development team. </a:t>
            </a:r>
          </a:p>
          <a:p>
            <a:pPr lvl="0"/>
            <a:r>
              <a:rPr lang="en-GB" sz="4400" dirty="0"/>
              <a:t>They may feel that providing the requirements was enough of a contribution and so may be reluctant to get involved in the testing process.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796473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case description for dose checking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775" y="2382044"/>
            <a:ext cx="664845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652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automation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dirty="0"/>
              <a:t>Test automation means that tests are written as executable components before the task is implemented </a:t>
            </a:r>
            <a:endParaRPr lang="en-US" dirty="0"/>
          </a:p>
          <a:p>
            <a:pPr lvl="1"/>
            <a:r>
              <a:rPr lang="en-GB" dirty="0"/>
              <a:t>These testing components should be stand-alone, </a:t>
            </a:r>
            <a:endParaRPr lang="en-US" dirty="0"/>
          </a:p>
          <a:p>
            <a:pPr lvl="1"/>
            <a:r>
              <a:rPr lang="en-GB" dirty="0"/>
              <a:t>should simulate the submission of input to be tested and</a:t>
            </a:r>
            <a:endParaRPr lang="en-US" dirty="0"/>
          </a:p>
          <a:p>
            <a:pPr lvl="1"/>
            <a:r>
              <a:rPr lang="en-GB" dirty="0"/>
              <a:t> should check that the result meets the output specification. </a:t>
            </a:r>
            <a:endParaRPr lang="en-US" dirty="0"/>
          </a:p>
          <a:p>
            <a:pPr lvl="1"/>
            <a:r>
              <a:rPr lang="en-GB" dirty="0"/>
              <a:t>An automated test framework (e.g. Junit) is a system that makes it easy to write executable tests and submit a set of tests for execution.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4732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automation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200" dirty="0"/>
              <a:t>As testing is automated, there is always a set of tests that can be quickly and easily executed</a:t>
            </a:r>
            <a:endParaRPr lang="en-US" sz="3200" dirty="0"/>
          </a:p>
          <a:p>
            <a:pPr lvl="1"/>
            <a:r>
              <a:rPr lang="en-GB" sz="2800" dirty="0"/>
              <a:t>Whenever any functionality is added to the system, the tests can be run and problems that the new code has introduced can be caught immediately.  </a:t>
            </a:r>
            <a:endParaRPr lang="en-US" sz="28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04215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XP testing difficulties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74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Programmers prefer programming to testing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Sometimes programmers take short cuts when writing tests. </a:t>
            </a:r>
          </a:p>
          <a:p>
            <a:r>
              <a:rPr lang="en-GB" sz="3600" dirty="0"/>
              <a:t>For example, they may write incomplete tests that do not check for all possible exceptions that may occur. 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25165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Some tests can be very difficult to </a:t>
            </a:r>
            <a:br>
              <a:rPr lang="en-GB" dirty="0"/>
            </a:br>
            <a:r>
              <a:rPr lang="en-GB" dirty="0"/>
              <a:t>write incrementally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000" dirty="0"/>
              <a:t>For example, in a </a:t>
            </a:r>
            <a:r>
              <a:rPr lang="en-GB" sz="4000" b="1" dirty="0"/>
              <a:t>complex user interface</a:t>
            </a:r>
            <a:r>
              <a:rPr lang="en-GB" sz="4000" dirty="0"/>
              <a:t>, it is often difficult to write unit tests for the code that implements the ‘display logic’ and workflow between screens.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768596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It </a:t>
            </a:r>
            <a:r>
              <a:rPr lang="en-US" dirty="0"/>
              <a:t>is </a:t>
            </a:r>
            <a:r>
              <a:rPr lang="en-GB" dirty="0"/>
              <a:t>difficult to judge the </a:t>
            </a:r>
            <a:br>
              <a:rPr lang="en-GB" dirty="0"/>
            </a:br>
            <a:r>
              <a:rPr lang="en-GB" dirty="0"/>
              <a:t>completeness of a set of tests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800" dirty="0"/>
              <a:t>Although you may have a lot of system tests, your test set </a:t>
            </a:r>
            <a:r>
              <a:rPr lang="en-GB" sz="4800" b="1" dirty="0"/>
              <a:t>may not provide complete coverage</a:t>
            </a:r>
            <a:r>
              <a:rPr lang="en-GB" sz="4800" dirty="0"/>
              <a:t>.  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926342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programming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7220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programming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In XP, programmers work in pairs, sitting together to develop code.</a:t>
            </a:r>
          </a:p>
          <a:p>
            <a:pPr lvl="0"/>
            <a:r>
              <a:rPr lang="en-US" dirty="0"/>
              <a:t>This helps develop common ownership of code and spreads knowledge across the team.</a:t>
            </a:r>
          </a:p>
          <a:p>
            <a:pPr lvl="0"/>
            <a:r>
              <a:rPr lang="en-US" dirty="0"/>
              <a:t>It serves as an informal review process as each line of code is looked at by more than 1 person.</a:t>
            </a:r>
          </a:p>
          <a:p>
            <a:pPr lvl="0"/>
            <a:r>
              <a:rPr lang="en-US" dirty="0"/>
              <a:t>It encourages refactoring as the whole team can benefit from this.</a:t>
            </a:r>
          </a:p>
          <a:p>
            <a:pPr lvl="0"/>
            <a:r>
              <a:rPr lang="en-US" dirty="0"/>
              <a:t>Measurements suggest that development productivity with pair programming is similar to that of two people working independently.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395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In pair programming, programmers sit together at the same workstation to develop the software.</a:t>
            </a:r>
            <a:endParaRPr lang="en-US" dirty="0"/>
          </a:p>
          <a:p>
            <a:pPr lvl="0"/>
            <a:r>
              <a:rPr lang="en-GB" b="1" dirty="0"/>
              <a:t>Pairs are created dynamically </a:t>
            </a:r>
            <a:r>
              <a:rPr lang="en-GB" dirty="0"/>
              <a:t>so that all team members work with each other during the development process.</a:t>
            </a:r>
            <a:endParaRPr lang="en-US" dirty="0"/>
          </a:p>
          <a:p>
            <a:pPr lvl="0"/>
            <a:r>
              <a:rPr lang="en-GB" dirty="0"/>
              <a:t>The </a:t>
            </a:r>
            <a:r>
              <a:rPr lang="en-GB" b="1" dirty="0"/>
              <a:t>sharing of knowledge </a:t>
            </a:r>
            <a:r>
              <a:rPr lang="en-GB" dirty="0"/>
              <a:t>that happens during pair programming is very important as it reduces the overall risks to a project </a:t>
            </a:r>
            <a:r>
              <a:rPr lang="en-GB" b="1" dirty="0"/>
              <a:t>when team members leave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Pair programming is not necessarily inefficient and there is evidence that a pair working together is more efficient than 2 programmers working separately.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4415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It supports the idea of </a:t>
            </a:r>
            <a:r>
              <a:rPr lang="en-GB" sz="3600" b="1" dirty="0"/>
              <a:t>collective ownership </a:t>
            </a:r>
            <a:r>
              <a:rPr lang="en-GB" sz="3600" dirty="0"/>
              <a:t>and </a:t>
            </a:r>
            <a:r>
              <a:rPr lang="en-GB" sz="3600" b="1" dirty="0"/>
              <a:t>responsibility</a:t>
            </a:r>
            <a:r>
              <a:rPr lang="en-GB" sz="3600" dirty="0"/>
              <a:t> for the system. </a:t>
            </a:r>
            <a:endParaRPr lang="en-US" sz="3600" dirty="0"/>
          </a:p>
          <a:p>
            <a:pPr lvl="1"/>
            <a:r>
              <a:rPr lang="en-GB" sz="3200" dirty="0"/>
              <a:t>Individuals are not held responsible for problems with the code. Instead, the team has collective responsibility for resolving these problems.</a:t>
            </a:r>
            <a:endParaRPr lang="en-US" sz="32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296706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4000" dirty="0"/>
              <a:t>It acts as </a:t>
            </a:r>
            <a:r>
              <a:rPr lang="en-GB" sz="4000" b="1" dirty="0"/>
              <a:t>an informal review process</a:t>
            </a:r>
            <a:r>
              <a:rPr lang="en-GB" sz="4000" dirty="0"/>
              <a:t> because each line of code is looked at by at least two people. </a:t>
            </a:r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589613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4000" dirty="0"/>
              <a:t>It helps </a:t>
            </a:r>
            <a:r>
              <a:rPr lang="en-GB" sz="4000" b="1" dirty="0"/>
              <a:t>support refactoring</a:t>
            </a:r>
            <a:r>
              <a:rPr lang="en-GB" sz="4000" dirty="0"/>
              <a:t>, which is a process of software improvement. </a:t>
            </a:r>
            <a:endParaRPr lang="en-US" sz="4000" dirty="0"/>
          </a:p>
          <a:p>
            <a:pPr lvl="1"/>
            <a:r>
              <a:rPr lang="en-GB" sz="3600" dirty="0"/>
              <a:t>Where pair programming and collective ownership are used, others benefit immediately from the refactoring so they are likely to support the process. </a:t>
            </a:r>
            <a:endParaRPr lang="en-US" sz="36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20783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49" y="1709739"/>
            <a:ext cx="10677663" cy="1795462"/>
          </a:xfrm>
        </p:spPr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7394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principal responsibility of software </a:t>
            </a:r>
            <a:r>
              <a:rPr lang="en-GB" sz="3600" b="1" dirty="0"/>
              <a:t>project managers </a:t>
            </a:r>
            <a:r>
              <a:rPr lang="en-GB" sz="3600" dirty="0"/>
              <a:t>is to manage the project so that the software is </a:t>
            </a:r>
            <a:r>
              <a:rPr lang="en-GB" sz="3600" b="1" dirty="0"/>
              <a:t>delivered on time </a:t>
            </a:r>
            <a:r>
              <a:rPr lang="en-GB" sz="3600" dirty="0"/>
              <a:t>and within </a:t>
            </a:r>
            <a:r>
              <a:rPr lang="en-GB" sz="3600" b="1" dirty="0"/>
              <a:t>the planned budget </a:t>
            </a:r>
            <a:r>
              <a:rPr lang="en-GB" sz="3600" dirty="0"/>
              <a:t>for the project. 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953495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standard approach to project management is </a:t>
            </a:r>
            <a:r>
              <a:rPr lang="en-GB" sz="3600" b="1" dirty="0"/>
              <a:t>plan-driven</a:t>
            </a:r>
            <a:r>
              <a:rPr lang="en-GB" sz="3600" dirty="0"/>
              <a:t>. </a:t>
            </a:r>
          </a:p>
          <a:p>
            <a:pPr lvl="0"/>
            <a:r>
              <a:rPr lang="en-GB" sz="3600" dirty="0"/>
              <a:t>Managers draw up a plan for the project showing </a:t>
            </a:r>
            <a:r>
              <a:rPr lang="en-GB" sz="3600" b="1" dirty="0"/>
              <a:t>what should be delivered</a:t>
            </a:r>
            <a:r>
              <a:rPr lang="en-GB" sz="3600" dirty="0"/>
              <a:t>, </a:t>
            </a:r>
            <a:r>
              <a:rPr lang="en-GB" sz="3600" b="1" dirty="0"/>
              <a:t>when</a:t>
            </a:r>
            <a:r>
              <a:rPr lang="en-GB" sz="3600" dirty="0"/>
              <a:t> it should be delivered and </a:t>
            </a:r>
            <a:r>
              <a:rPr lang="en-GB" sz="3600" b="1" dirty="0"/>
              <a:t>who</a:t>
            </a:r>
            <a:r>
              <a:rPr lang="en-GB" sz="3600" dirty="0"/>
              <a:t> will work on the development of the project deliverables.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492824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Agile project management requires a different approach, which is adapted to incremental development and the particular strengths of agile methods.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0026845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Scrum approach is a general agile method, but its </a:t>
            </a:r>
            <a:r>
              <a:rPr lang="en-GB" sz="3600" b="1" dirty="0"/>
              <a:t>focus is on managing iterative development </a:t>
            </a:r>
            <a:r>
              <a:rPr lang="en-GB" sz="3600" dirty="0"/>
              <a:t>rather than specific agile practices.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251095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Phases of scrum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The initial phase is an </a:t>
            </a:r>
            <a:r>
              <a:rPr lang="en-GB" sz="2800" b="1" dirty="0"/>
              <a:t>outline planning phase </a:t>
            </a:r>
            <a:r>
              <a:rPr lang="en-GB" sz="2800" dirty="0"/>
              <a:t>where you establish the general objectives for the project and design the software architecture.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This is followed by a </a:t>
            </a:r>
            <a:r>
              <a:rPr lang="en-GB" sz="2800" b="1" dirty="0"/>
              <a:t>series of sprint cycles</a:t>
            </a:r>
            <a:r>
              <a:rPr lang="en-GB" sz="2800" dirty="0"/>
              <a:t>, where each cycle develops an increment of the system.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The </a:t>
            </a:r>
            <a:r>
              <a:rPr lang="en-GB" sz="2800" b="1" dirty="0"/>
              <a:t>project closure phase wraps up the project</a:t>
            </a:r>
            <a:r>
              <a:rPr lang="en-GB" sz="2800" dirty="0"/>
              <a:t>, completes required documentation such as system help frames and user manuals and assesses the lessons learned from the project.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993291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Scrum process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57475" y="2786856"/>
            <a:ext cx="687705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69320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Sprint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Sprints are fixed length, </a:t>
            </a:r>
            <a:r>
              <a:rPr lang="en-GB" b="1" dirty="0"/>
              <a:t>normally 2–4 weeks</a:t>
            </a:r>
            <a:r>
              <a:rPr lang="en-GB" dirty="0"/>
              <a:t>. They correspond to the development of a release of the system in XP.</a:t>
            </a:r>
            <a:endParaRPr lang="en-US" dirty="0"/>
          </a:p>
          <a:p>
            <a:pPr lvl="0"/>
            <a:r>
              <a:rPr lang="en-GB" dirty="0"/>
              <a:t>The starting point for planning is the </a:t>
            </a:r>
            <a:r>
              <a:rPr lang="en-GB" b="1" dirty="0"/>
              <a:t>product backlog</a:t>
            </a:r>
            <a:r>
              <a:rPr lang="en-GB" dirty="0"/>
              <a:t>, which is the </a:t>
            </a:r>
            <a:r>
              <a:rPr lang="en-GB" b="1" dirty="0"/>
              <a:t>list of work to be done on the project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The selection phase involves all of the project team who work with the customer to </a:t>
            </a:r>
            <a:r>
              <a:rPr lang="en-GB" b="1" dirty="0"/>
              <a:t>select the features and functionality to be developed during the sprint</a:t>
            </a:r>
            <a:r>
              <a:rPr lang="en-GB" dirty="0"/>
              <a:t>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5328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Sprint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Once these are agreed, the team organize themselves to develop the software. During this stage, </a:t>
            </a:r>
            <a:r>
              <a:rPr lang="en-GB" b="1" dirty="0"/>
              <a:t>the team is isolated from the customer and the organization</a:t>
            </a:r>
            <a:r>
              <a:rPr lang="en-GB" dirty="0"/>
              <a:t>, with all communications channelled through the so-called </a:t>
            </a:r>
            <a:r>
              <a:rPr lang="en-GB" b="1" dirty="0"/>
              <a:t>‘Scrum master</a:t>
            </a:r>
            <a:r>
              <a:rPr lang="en-GB" dirty="0"/>
              <a:t>’. </a:t>
            </a:r>
            <a:endParaRPr lang="en-US" dirty="0"/>
          </a:p>
          <a:p>
            <a:pPr lvl="0"/>
            <a:r>
              <a:rPr lang="en-GB" dirty="0"/>
              <a:t>The role of the Scrum master is to </a:t>
            </a:r>
            <a:r>
              <a:rPr lang="en-GB" b="1" dirty="0"/>
              <a:t>protect</a:t>
            </a:r>
            <a:r>
              <a:rPr lang="en-GB" dirty="0"/>
              <a:t> the development team from external distractions. </a:t>
            </a:r>
            <a:endParaRPr lang="en-US" dirty="0"/>
          </a:p>
          <a:p>
            <a:pPr lvl="0"/>
            <a:r>
              <a:rPr lang="en-GB" dirty="0"/>
              <a:t>At the end of the sprint, the work done is reviewed and presented to stakeholders. The next sprint cycle then begins.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410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</a:t>
            </a:r>
          </a:p>
        </p:txBody>
      </p:sp>
      <p:pic>
        <p:nvPicPr>
          <p:cNvPr id="4" name="Picture 2" descr="See the source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28144" y="1825625"/>
            <a:ext cx="773571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4643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master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‘Scrum master’ is a facilitator who arranges daily meetings, tracks the backlog of work to be done, records decisions, measures progress against the backlog and communicates with customers and management outside of the team.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217364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Teamwork in Scrum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whole team attends </a:t>
            </a:r>
            <a:r>
              <a:rPr lang="en-GB" sz="3600" b="1" dirty="0"/>
              <a:t>short daily meetings</a:t>
            </a:r>
            <a:r>
              <a:rPr lang="en-GB" sz="3600" dirty="0"/>
              <a:t> where all team members share information, describe their progress since the last meeting, problems that have arisen and what is planned for the following day. </a:t>
            </a:r>
            <a:endParaRPr lang="en-US" sz="3600" dirty="0"/>
          </a:p>
          <a:p>
            <a:pPr lvl="1"/>
            <a:r>
              <a:rPr lang="en-GB" sz="3200" dirty="0"/>
              <a:t>This means that everyone on the team knows what is going on and, if problems arise, can re-plan short-term work to cope with them. </a:t>
            </a:r>
            <a:endParaRPr lang="en-US" sz="32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43867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product is broken down into a set of manageable and understandable </a:t>
            </a:r>
            <a:r>
              <a:rPr lang="en-GB" sz="3600" b="1" dirty="0"/>
              <a:t>chunks</a:t>
            </a:r>
            <a:r>
              <a:rPr lang="en-GB" sz="3600" dirty="0"/>
              <a:t>.</a:t>
            </a:r>
            <a:endParaRPr lang="en-US" sz="3600" dirty="0"/>
          </a:p>
          <a:p>
            <a:pPr lvl="0"/>
            <a:r>
              <a:rPr lang="en-GB" sz="3600" b="1" dirty="0"/>
              <a:t>Unstable requirements </a:t>
            </a:r>
            <a:r>
              <a:rPr lang="en-GB" sz="3600" dirty="0"/>
              <a:t>do not hold up progress.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331507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The whole team have </a:t>
            </a:r>
            <a:r>
              <a:rPr lang="en-GB" b="1" dirty="0"/>
              <a:t>visibility of everything </a:t>
            </a:r>
            <a:r>
              <a:rPr lang="en-GB" dirty="0"/>
              <a:t>and consequently team </a:t>
            </a:r>
            <a:r>
              <a:rPr lang="en-GB" b="1" dirty="0"/>
              <a:t>communication is improved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Customers see on-time delivery of increments and </a:t>
            </a:r>
            <a:r>
              <a:rPr lang="en-GB" b="1" dirty="0"/>
              <a:t>gain feedback </a:t>
            </a:r>
            <a:r>
              <a:rPr lang="en-GB" dirty="0"/>
              <a:t>on how the product works.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3320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b="1" dirty="0"/>
              <a:t>Trust between customers and developers is established </a:t>
            </a:r>
            <a:r>
              <a:rPr lang="en-GB" sz="3600" dirty="0"/>
              <a:t>and a positive culture is created in which everyone expects the project to succeed.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078746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040846" y="22463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400" dirty="0"/>
              <a:t>A particular strength of extreme programming is the development of automated tests before a program feature is created. All tests must successfully execute when an increment is integrated into a system.</a:t>
            </a:r>
            <a:endParaRPr lang="en-US" sz="2400" dirty="0"/>
          </a:p>
          <a:p>
            <a:pPr lvl="0"/>
            <a:r>
              <a:rPr lang="en-GB" sz="2400" dirty="0"/>
              <a:t>The Scrum method is an agile method that provides a </a:t>
            </a:r>
            <a:r>
              <a:rPr lang="en-GB" sz="2400" b="1" dirty="0"/>
              <a:t>project management framework</a:t>
            </a:r>
            <a:r>
              <a:rPr lang="en-GB" sz="2400" dirty="0"/>
              <a:t>. It is centred round a set of sprints, which are fixed time periods when a system increment is developed. </a:t>
            </a:r>
            <a:endParaRPr lang="en-US" sz="2400" dirty="0"/>
          </a:p>
          <a:p>
            <a:pPr lvl="0"/>
            <a:r>
              <a:rPr lang="en-GB" sz="2400" dirty="0"/>
              <a:t>Scaling agile methods for large systems is difficult. Large systems need up-front design and some documentation.</a:t>
            </a:r>
            <a:endParaRPr lang="en-US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953899" y="1898226"/>
              <a:ext cx="131760" cy="263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51019" y="1895346"/>
                <a:ext cx="137520" cy="269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07980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4" name="Audio 1">
            <a:hlinkClick r:id="" action="ppaction://media"/>
            <a:extLst>
              <a:ext uri="{FF2B5EF4-FFF2-40B4-BE49-F238E27FC236}">
                <a16:creationId xmlns:a16="http://schemas.microsoft.com/office/drawing/2014/main" id="{F3627416-DDE5-DE76-15E5-A51B98AEFB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ew-template-update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-template-updated" id="{DDA3DAB0-4A34-4A41-AD30-904A9822814F}" vid="{9812C9CC-CD78-4C4F-B9C1-B24C755F0B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4C5284C-C07B-4FD9-B941-EED95E440448}"/>
</file>

<file path=customXml/itemProps2.xml><?xml version="1.0" encoding="utf-8"?>
<ds:datastoreItem xmlns:ds="http://schemas.openxmlformats.org/officeDocument/2006/customXml" ds:itemID="{9CEA7D79-3385-41B3-9019-36B1F9A6C63A}"/>
</file>

<file path=customXml/itemProps3.xml><?xml version="1.0" encoding="utf-8"?>
<ds:datastoreItem xmlns:ds="http://schemas.openxmlformats.org/officeDocument/2006/customXml" ds:itemID="{487167FB-795B-447D-9662-F749A35F67E7}"/>
</file>

<file path=docProps/app.xml><?xml version="1.0" encoding="utf-8"?>
<Properties xmlns="http://schemas.openxmlformats.org/officeDocument/2006/extended-properties" xmlns:vt="http://schemas.openxmlformats.org/officeDocument/2006/docPropsVTypes">
  <TotalTime>3550</TotalTime>
  <Words>1431</Words>
  <Application>Microsoft Office PowerPoint</Application>
  <PresentationFormat>Widescreen</PresentationFormat>
  <Paragraphs>129</Paragraphs>
  <Slides>40</Slides>
  <Notes>3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Times New Roman</vt:lpstr>
      <vt:lpstr>Trebuchet MS</vt:lpstr>
      <vt:lpstr>Wingdings 2</vt:lpstr>
      <vt:lpstr>New-template-updated</vt:lpstr>
      <vt:lpstr>PowerPoint Presentation</vt:lpstr>
      <vt:lpstr>PowerPoint Presentation</vt:lpstr>
      <vt:lpstr>Testing in XP</vt:lpstr>
      <vt:lpstr>XP testing features</vt:lpstr>
      <vt:lpstr>Test-first development</vt:lpstr>
      <vt:lpstr>Test-first development</vt:lpstr>
      <vt:lpstr>Test-first development</vt:lpstr>
      <vt:lpstr>Customer involvement</vt:lpstr>
      <vt:lpstr>Customer involvement</vt:lpstr>
      <vt:lpstr>Customer involvement</vt:lpstr>
      <vt:lpstr>Test case description for dose checking </vt:lpstr>
      <vt:lpstr>Test automation</vt:lpstr>
      <vt:lpstr>Test automation</vt:lpstr>
      <vt:lpstr>XP testing difficulties</vt:lpstr>
      <vt:lpstr>Programmers prefer programming to testing </vt:lpstr>
      <vt:lpstr>Some tests can be very difficult to  write incrementally</vt:lpstr>
      <vt:lpstr>It is difficult to judge the  completeness of a set of tests</vt:lpstr>
      <vt:lpstr>Pair programming</vt:lpstr>
      <vt:lpstr>Pair programming </vt:lpstr>
      <vt:lpstr>Pair programming</vt:lpstr>
      <vt:lpstr>Advantages of pair programming</vt:lpstr>
      <vt:lpstr>Advantages of pair programming</vt:lpstr>
      <vt:lpstr>Advantages of pair programming</vt:lpstr>
      <vt:lpstr>Agile project management</vt:lpstr>
      <vt:lpstr>Agile project management</vt:lpstr>
      <vt:lpstr>Agile project management</vt:lpstr>
      <vt:lpstr>Agile project management</vt:lpstr>
      <vt:lpstr>scrum</vt:lpstr>
      <vt:lpstr>Phases of scrum</vt:lpstr>
      <vt:lpstr>The Scrum process </vt:lpstr>
      <vt:lpstr>The Sprint cycle</vt:lpstr>
      <vt:lpstr>The Sprint cycle</vt:lpstr>
      <vt:lpstr>Scrum</vt:lpstr>
      <vt:lpstr>Scrum master</vt:lpstr>
      <vt:lpstr>Teamwork in Scrum</vt:lpstr>
      <vt:lpstr>Scrum benefits</vt:lpstr>
      <vt:lpstr>Scrum benefits</vt:lpstr>
      <vt:lpstr>Scrum benefits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Dr.Yasser</dc:creator>
  <cp:lastModifiedBy>Yasser Abdelfattah</cp:lastModifiedBy>
  <cp:revision>207</cp:revision>
  <dcterms:created xsi:type="dcterms:W3CDTF">2023-04-29T09:08:23Z</dcterms:created>
  <dcterms:modified xsi:type="dcterms:W3CDTF">2025-07-15T23:17:28Z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