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520" r:id="rId4"/>
    <p:sldId id="256" r:id="rId5"/>
    <p:sldId id="482" r:id="rId6"/>
    <p:sldId id="483" r:id="rId7"/>
    <p:sldId id="505" r:id="rId8"/>
    <p:sldId id="484" r:id="rId9"/>
    <p:sldId id="485" r:id="rId10"/>
    <p:sldId id="506" r:id="rId11"/>
    <p:sldId id="481" r:id="rId12"/>
    <p:sldId id="486" r:id="rId13"/>
    <p:sldId id="487" r:id="rId14"/>
    <p:sldId id="488" r:id="rId15"/>
    <p:sldId id="306" r:id="rId16"/>
    <p:sldId id="489" r:id="rId17"/>
    <p:sldId id="507" r:id="rId18"/>
    <p:sldId id="490" r:id="rId19"/>
    <p:sldId id="491" r:id="rId20"/>
    <p:sldId id="492" r:id="rId21"/>
    <p:sldId id="493" r:id="rId22"/>
    <p:sldId id="494" r:id="rId23"/>
    <p:sldId id="495" r:id="rId24"/>
    <p:sldId id="496" r:id="rId25"/>
    <p:sldId id="497" r:id="rId26"/>
    <p:sldId id="508" r:id="rId27"/>
    <p:sldId id="498" r:id="rId28"/>
    <p:sldId id="499" r:id="rId29"/>
    <p:sldId id="500" r:id="rId30"/>
    <p:sldId id="501" r:id="rId31"/>
    <p:sldId id="502" r:id="rId32"/>
    <p:sldId id="503" r:id="rId33"/>
    <p:sldId id="504" r:id="rId34"/>
    <p:sldId id="512" r:id="rId35"/>
    <p:sldId id="511" r:id="rId36"/>
    <p:sldId id="513" r:id="rId37"/>
    <p:sldId id="514" r:id="rId38"/>
    <p:sldId id="516" r:id="rId39"/>
    <p:sldId id="515" r:id="rId40"/>
    <p:sldId id="517" r:id="rId41"/>
    <p:sldId id="521" r:id="rId42"/>
    <p:sldId id="522" r:id="rId43"/>
    <p:sldId id="51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256"/>
            <p14:sldId id="482"/>
            <p14:sldId id="483"/>
            <p14:sldId id="505"/>
            <p14:sldId id="484"/>
            <p14:sldId id="485"/>
            <p14:sldId id="506"/>
            <p14:sldId id="481"/>
            <p14:sldId id="486"/>
            <p14:sldId id="487"/>
            <p14:sldId id="488"/>
            <p14:sldId id="306"/>
            <p14:sldId id="489"/>
            <p14:sldId id="507"/>
            <p14:sldId id="490"/>
            <p14:sldId id="491"/>
            <p14:sldId id="492"/>
            <p14:sldId id="493"/>
            <p14:sldId id="494"/>
            <p14:sldId id="495"/>
            <p14:sldId id="496"/>
            <p14:sldId id="497"/>
            <p14:sldId id="508"/>
            <p14:sldId id="498"/>
            <p14:sldId id="499"/>
            <p14:sldId id="500"/>
            <p14:sldId id="501"/>
            <p14:sldId id="502"/>
            <p14:sldId id="503"/>
            <p14:sldId id="504"/>
            <p14:sldId id="512"/>
            <p14:sldId id="511"/>
            <p14:sldId id="513"/>
            <p14:sldId id="514"/>
            <p14:sldId id="516"/>
            <p14:sldId id="515"/>
            <p14:sldId id="517"/>
            <p14:sldId id="521"/>
            <p14:sldId id="522"/>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51" autoAdjust="0"/>
    <p:restoredTop sz="93738" autoAdjust="0"/>
  </p:normalViewPr>
  <p:slideViewPr>
    <p:cSldViewPr snapToGrid="0">
      <p:cViewPr varScale="1">
        <p:scale>
          <a:sx n="73" d="100"/>
          <a:sy n="73" d="100"/>
        </p:scale>
        <p:origin x="122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6.jpeg"/><Relationship Id="rId5" Type="http://schemas.openxmlformats.org/officeDocument/2006/relationships/image" Target="../media/image16.png"/><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6.jpeg"/><Relationship Id="rId5" Type="http://schemas.openxmlformats.org/officeDocument/2006/relationships/image" Target="../media/image16.png"/><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8.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Fourth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LAW 623</a:t>
            </a:r>
          </a:p>
          <a:p>
            <a:r>
              <a:rPr lang="ar-EG" sz="2400" dirty="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3516608"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الرابعة </a:t>
            </a:r>
          </a:p>
          <a:p>
            <a:pPr algn="ctr"/>
            <a:r>
              <a:rPr lang="ar-EG" sz="2800" b="1" dirty="0">
                <a:solidFill>
                  <a:srgbClr val="00B0F0"/>
                </a:solidFill>
                <a:latin typeface="Times New Roman" panose="02020603050405020304" pitchFamily="18" charset="0"/>
                <a:cs typeface="Times New Roman" panose="02020603050405020304" pitchFamily="18" charset="0"/>
              </a:rPr>
              <a:t>التاجر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73856"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 623</a:t>
            </a:r>
          </a:p>
          <a:p>
            <a:r>
              <a:rPr lang="en-US" sz="2000" b="1" dirty="0">
                <a:latin typeface="Times New Roman" panose="02020603050405020304" pitchFamily="18" charset="0"/>
                <a:cs typeface="Times New Roman" panose="02020603050405020304" pitchFamily="18" charset="0"/>
              </a:rPr>
              <a:t>Business Law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Ahmed </a:t>
            </a:r>
            <a:r>
              <a:rPr lang="en-US" sz="2800" b="1" dirty="0" err="1">
                <a:solidFill>
                  <a:srgbClr val="00B0F0"/>
                </a:solidFill>
                <a:latin typeface="Times New Roman" panose="02020603050405020304" pitchFamily="18" charset="0"/>
                <a:cs typeface="Times New Roman" panose="02020603050405020304" pitchFamily="18" charset="0"/>
              </a:rPr>
              <a:t>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a typeface="Roboto Light" panose="02000000000000000000" pitchFamily="2" charset="0"/>
              </a:rPr>
              <a:t>04</a:t>
            </a:r>
            <a:endParaRPr lang="en-US" sz="24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1691617"/>
          </a:xfrm>
          <a:prstGeom prst="rect">
            <a:avLst/>
          </a:prstGeom>
          <a:noFill/>
        </p:spPr>
        <p:txBody>
          <a:bodyPr wrap="square">
            <a:spAutoFit/>
          </a:bodyPr>
          <a:lstStyle/>
          <a:p>
            <a:pPr algn="r">
              <a:lnSpc>
                <a:spcPct val="120000"/>
              </a:lnSpc>
            </a:pPr>
            <a:r>
              <a:rPr lang="ar-EG" sz="2400" b="1" dirty="0">
                <a:solidFill>
                  <a:srgbClr val="00B0F0"/>
                </a:solidFill>
                <a:latin typeface="Times New Roman" panose="02020603050405020304" pitchFamily="18" charset="0"/>
                <a:cs typeface="Times New Roman" panose="02020603050405020304" pitchFamily="18" charset="0"/>
              </a:rPr>
              <a:t>1-من هو التاجر ؟</a:t>
            </a:r>
          </a:p>
          <a:p>
            <a:pPr algn="r">
              <a:lnSpc>
                <a:spcPct val="120000"/>
              </a:lnSpc>
            </a:pPr>
            <a:r>
              <a:rPr lang="ar-EG" sz="2400" b="1" dirty="0">
                <a:solidFill>
                  <a:srgbClr val="00B0F0"/>
                </a:solidFill>
                <a:latin typeface="Times New Roman" panose="02020603050405020304" pitchFamily="18" charset="0"/>
                <a:cs typeface="Times New Roman" panose="02020603050405020304" pitchFamily="18" charset="0"/>
              </a:rPr>
              <a:t>2- التزامات التاجر. </a:t>
            </a:r>
          </a:p>
          <a:p>
            <a:pPr algn="r">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333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6372" y="1622150"/>
            <a:ext cx="8912234" cy="5139869"/>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تعريف التاجر :</a:t>
            </a:r>
            <a:endParaRPr lang="en-US"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صفة التاجر تلحق من يقوم بالأعمال التجارية بشرط أن تكون مزاولتها على وجه</a:t>
            </a:r>
          </a:p>
          <a:p>
            <a:pPr algn="justLow" rtl="1"/>
            <a:r>
              <a:rPr lang="ar-EG" sz="2000" b="1" dirty="0">
                <a:solidFill>
                  <a:srgbClr val="2D3956"/>
                </a:solidFill>
                <a:latin typeface="Times New Roman" panose="02020603050405020304" pitchFamily="18" charset="0"/>
                <a:cs typeface="Times New Roman" panose="02020603050405020304" pitchFamily="18" charset="0"/>
              </a:rPr>
              <a:t> الاحتراف وأن تتم هذه الأعمال بإسمه ولحسابه . </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تلحق صفة التاجر كل شركة تتخذ أحد أشكال الشركات التجارية سواء كان غرضها تجاريا كشركات تجارة البضائع بالجملة أو مدنيا كشركات مزاوله المهن الحرة .</a:t>
            </a:r>
          </a:p>
          <a:p>
            <a:pPr algn="justLow" rtl="1"/>
            <a:r>
              <a:rPr lang="ar-EG" sz="2400" b="1" dirty="0">
                <a:solidFill>
                  <a:srgbClr val="FF0000"/>
                </a:solidFill>
                <a:latin typeface="Times New Roman" panose="02020603050405020304" pitchFamily="18" charset="0"/>
                <a:cs typeface="Times New Roman" panose="02020603050405020304" pitchFamily="18" charset="0"/>
              </a:rPr>
              <a:t>أهمية تحديد صفة التاجر:– </a:t>
            </a:r>
          </a:p>
          <a:p>
            <a:pPr algn="justLow" rtl="1"/>
            <a:r>
              <a:rPr lang="ar-EG" sz="2000" b="1" dirty="0">
                <a:solidFill>
                  <a:srgbClr val="2D3956"/>
                </a:solidFill>
                <a:latin typeface="Times New Roman" panose="02020603050405020304" pitchFamily="18" charset="0"/>
                <a:cs typeface="Times New Roman" panose="02020603050405020304" pitchFamily="18" charset="0"/>
              </a:rPr>
              <a:t>أخذت أغلب التشريعات العربية في قوانينها التجارية بالنظريتين الشخصية والموضوعية في الوقت ذاته عند ذكره للأعمال التجارية . وقد عنى المشرع بالنظريةالشخصية ليس فقط في اعتبار جانب من الأعمال تجارية على أساس الاحتراف وتحديد صفة التاجر في ضولها ، وإنما في بيان الأحكام الخاصة بهذه الحرفة والالتزامات الواجب إتباعها على من يقوم بها ، ومن الأمثلة على ذلك إلتزام التاجر بمسك الدفاتر التجارية والقيد بالسجل التجاري، ويخضع التجار لضريبة خاصة هي ضريبة الأرباح التجارية والصناعية ، كما لا يشهر إفلاس سوى التاجر كقاعدة عامة . وبالإضافة إلى ذلك لا تطبق نظرية الأعمال التجارية التبعية إلا بالنسبة للتجار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39235" y="1675551"/>
            <a:ext cx="6654059"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أولا : تحديد صفة التاجر:</a:t>
            </a:r>
          </a:p>
          <a:p>
            <a:pPr algn="justLow" rtl="1"/>
            <a:r>
              <a:rPr lang="ar-EG" sz="2000" b="1" dirty="0">
                <a:solidFill>
                  <a:srgbClr val="2D3956"/>
                </a:solidFill>
                <a:latin typeface="Times New Roman" panose="02020603050405020304" pitchFamily="18" charset="0"/>
                <a:cs typeface="Times New Roman" panose="02020603050405020304" pitchFamily="18" charset="0"/>
              </a:rPr>
              <a:t> يعتبر تاجرا كل من يزاول الأعمال التجارية على وجه الاحتراف بإسمه ولحسابه وكل شركة تتخذ أحد الأشكال التجارية طبقا لقوانين الشركات أو المتعلقة بها. ويتبين من ذلك أنه بالنسبة للتاجر الفرد ، لا يرتبط تعريفه بانتمائه إلى هيئة أو حرفه أو طائفة معينة ، وإنما يرتبط بطبيعة العمل الذي يزاوله، ذلك أن احتراف العمل التجاري هو أساس اكتساب هذه الصفة بمعنى أنة يشترط احتراف الشخص للعمل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ويشترط إلى جوار احتراف الشخص لمزاوله الأعمال التجارية أن يقوم بها بإسمه ولحسابه .</a:t>
            </a:r>
          </a:p>
          <a:p>
            <a:pPr algn="justLow" rtl="1"/>
            <a:r>
              <a:rPr lang="ar-EG" sz="2000" b="1" dirty="0">
                <a:solidFill>
                  <a:srgbClr val="2D3956"/>
                </a:solidFill>
                <a:latin typeface="Times New Roman" panose="02020603050405020304" pitchFamily="18" charset="0"/>
                <a:cs typeface="Times New Roman" panose="02020603050405020304" pitchFamily="18" charset="0"/>
              </a:rPr>
              <a:t>.هذا ويجب أن يتمتع من يزاول الأعمال التجارية على وجه الإحتراف بالأهلية القانونية لمزاوله هذه الحرفة .</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وسوف نتناول دراسة شروط اكتساب صفة التاجر وهي الاحتراف ومزاولـة هذا الاحتراف بإسم التاجر ولحسابه،  وأخيرا الأهلية القانونية لمزاوله التجارة .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20" y="1675551"/>
            <a:ext cx="2619375" cy="4140485"/>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18371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05211" y="1545191"/>
            <a:ext cx="6412495" cy="6247864"/>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الشرط الأول : الاحتراف :</a:t>
            </a:r>
          </a:p>
          <a:p>
            <a:pPr algn="justLow" rtl="1"/>
            <a:r>
              <a:rPr lang="ar-EG" sz="2000" b="1" dirty="0">
                <a:solidFill>
                  <a:srgbClr val="FF0000"/>
                </a:solidFill>
                <a:latin typeface="Times New Roman" panose="02020603050405020304" pitchFamily="18" charset="0"/>
                <a:cs typeface="Times New Roman" panose="02020603050405020304" pitchFamily="18" charset="0"/>
              </a:rPr>
              <a:t>مفهوم الاحتراف :</a:t>
            </a:r>
          </a:p>
          <a:p>
            <a:pPr algn="justLow" rtl="1"/>
            <a:r>
              <a:rPr lang="ar-EG" sz="2000" b="1" dirty="0">
                <a:solidFill>
                  <a:srgbClr val="2D3956"/>
                </a:solidFill>
                <a:latin typeface="Times New Roman" panose="02020603050405020304" pitchFamily="18" charset="0"/>
                <a:cs typeface="Times New Roman" panose="02020603050405020304" pitchFamily="18" charset="0"/>
              </a:rPr>
              <a:t>يعتبر الشخص محترفا لمهنة معينة إذا ما باشر القيام بها بصفة مستمرة ومتكررة بحيث يمكن اعتبارها مهنته الرئيسية التي يرتزق منها .أما القيام بالعمل التجاري بصفة عارضة فلا يكسب صاحبة صفة التاجر ، وإن كان عمله يخضع لأحكام القانون التجاري إذا كان من الأعمال التجارية بطبيعتها . وتعتبر فكرة الاحتراف غامضة إلى حد ما ، فليس كل تكرار للعمل التجاري يعد احترافا . ولذلك نادي البعض بفكرة المضاربة لتمييز المقصود بالاحتراف الذي يكسب صاحبة صفة التاجر . وعلى أساس فكرة المضاربة اعترف القضاء بصفة التاجر للشخص الذي يحترف عمليات المضاربة في البورصة . ولكن فكرة المضاربة لم تكف كمعيار لتحديد الاحتراف كما لم تصلح من قبل كمعيار لتحديد العمل التجاري .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983" y="1770231"/>
            <a:ext cx="2724150" cy="382364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91058" y="6266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04</a:t>
            </a:r>
          </a:p>
        </p:txBody>
      </p:sp>
    </p:spTree>
    <p:extLst>
      <p:ext uri="{BB962C8B-B14F-4D97-AF65-F5344CB8AC3E}">
        <p14:creationId xmlns:p14="http://schemas.microsoft.com/office/powerpoint/2010/main" val="3350088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38560" y="1643821"/>
            <a:ext cx="6279146" cy="409342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ولجا البعض الآخر إلى وضع معيار للحرفة أكثر موضوعية وهو فكرة المشروع أو فكرة المحل التجاري والعملاء . فوفقا لهذا الرأي إذا أقام شخص مشروعا تجاريا كإقامة مشروع صناعي أو مشروع لأعمال النقل أو مقاولات المباني كانت حرفته تجارية وأعماله أيضا تجارية لتعلقها بنشاط المشروع . بمعنى أن المشروع التجاري هو الذي يضفي الصفة التجارية على الأعمال التي تدخل في نشاطه كما يضفي صفة التاجر على من يباشر هذه الأعمال .على أن هذا المعيار لا يكفي لتحديد فكرة الاحتراف ، ذلك أن الشخص يمكن أن يكتسب صفه التاجر وفقا لأحكام القانون الوضعي دون اشتراط ملكيته لمشروع أو محل تجاري ، وقد حكم بان مباشرة الحرفة التجارية بحسب الظاهر تكفى لتطبيق أحكام القانون التجاري. كما قد يمتلك الشخص محلا ، أو مصنعا ولا يعد مع ذلك تاجرا ، كما هو الحال بالنسبة لأصحاب الحرف الذين يجب التفرقة بينهم وبين التجار كما سبق أن رأينا .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411" y="1643822"/>
            <a:ext cx="2590800" cy="355080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340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39280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16906" y="1780802"/>
            <a:ext cx="6176389" cy="255454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هذا بالإضافة إلى أن فكرة المشروع رغم وجاهتها واتفاقها مع المنطق لا تكفي وحدها لتحديد الحرفة التجارية وفقا لنصوص أغلب قوانين التجارة الحالية سواء العربية أو الفرنسية . فالأعمال التجارية التي حددتها هذه التشريعات، منها ما لا يشترط أن تتم في شكل مشروع لتعتبر أعمالا تجارية أو لتكسب القائم بها صفة التاجر. وإنما يكفي مزاولة العمل على وجه الاحتراف حتى يعتبر القائم به تاجرا.</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ويعرف الفقه الاحتراف بأنه توجيه النشاط على نحو رئيسي ومعتاد إلى القيام بالأعمال التجارية بقصد الحصول على الربح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499" y="1870721"/>
            <a:ext cx="2857500" cy="3913590"/>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794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6246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93903" y="1545191"/>
            <a:ext cx="6692416"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الاعتياد والاحتراف :– </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إعتياد الشخص القيام بعمل معين لا يرفعه إلى مرتبة المحترف في جميع الأحوال ، بل يجب علاوة على هذا الاعتياد أن يتخذ من هذا العمل نشاطه الرئيسي الذي يعتمد عليه في كسب رزقه، بمعنى أن يقوم به على سبيل الإحتراف </a:t>
            </a:r>
            <a:r>
              <a:rPr lang="en-US" sz="2000" b="1" dirty="0">
                <a:solidFill>
                  <a:srgbClr val="2D3956"/>
                </a:solidFill>
                <a:latin typeface="Times New Roman" panose="02020603050405020304" pitchFamily="18" charset="0"/>
                <a:cs typeface="Times New Roman" panose="02020603050405020304" pitchFamily="18" charset="0"/>
              </a:rPr>
              <a:t>،</a:t>
            </a:r>
            <a:r>
              <a:rPr lang="ar-EG" sz="2000" b="1" dirty="0">
                <a:solidFill>
                  <a:srgbClr val="2D3956"/>
                </a:solidFill>
                <a:latin typeface="Times New Roman" panose="02020603050405020304" pitchFamily="18" charset="0"/>
                <a:cs typeface="Times New Roman" panose="02020603050405020304" pitchFamily="18" charset="0"/>
              </a:rPr>
              <a:t> فإذا إعتاد المزارع مثلا شراء محصولات غيره من المزارعين في بعض المواسم لبيعها وتحقيق ربح من فروق الأسعار ، فإنه لا يعتبر محترفا للقيام بالأعمال التجارية ، ذلك لأنه لا يعتمد أساسا في عمله على حرفة التجارة بل على مهنته الرئيسية كمزارع .</a:t>
            </a:r>
          </a:p>
          <a:p>
            <a:pPr algn="justLow" rtl="1"/>
            <a:r>
              <a:rPr lang="ar-EG" sz="2000" b="1" dirty="0">
                <a:solidFill>
                  <a:srgbClr val="2D3956"/>
                </a:solidFill>
                <a:latin typeface="Times New Roman" panose="02020603050405020304" pitchFamily="18" charset="0"/>
                <a:cs typeface="Times New Roman" panose="02020603050405020304" pitchFamily="18" charset="0"/>
              </a:rPr>
              <a:t>أما إذا وصل اعتياد الشخص في مباشرته للعمل التجاري إلى درجة يمكن اعتباره فيها معتمدا اعتمادا أساسيا عليه ، فلا شك في توافر الإحتراف حتى ولو كان للشخص مهنه أخرى . وتطبيقا لذلك إذا كان المزارع إلى جوار مهنته المدنية ، يقوم بالاتجار في الأقمشة ولدية مصنع يضارب فيه على الآلات والعمال ، فلا شك في أنه يعتبر تاجرا على أساس احترافه القيام بالأعمال التجارية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5579" y="1800578"/>
            <a:ext cx="2258323" cy="3776841"/>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238249" y="6494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7931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889093" y="1545191"/>
            <a:ext cx="6528122" cy="4396203"/>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واشتراط التكرار لا يعني بالضرورة القيام بالعمل مئات المرات بل يكفي أن يكون التكرار كافيا لاعتبار الشخص معتمدا على هذا العمل في رزقه الأساسي ولو قام به الشخص مرات قليلة نتيجة لطبيعة التجارة التي يقوم بها . وقد حكم بأنه متى كان الشخص يباشر شراء الأقطان فعلا في كل موسم للاتجار بها فهو تاجر  .</a:t>
            </a:r>
          </a:p>
          <a:p>
            <a:pPr algn="justLow" rtl="1"/>
            <a:r>
              <a:rPr lang="ar-EG" sz="2000" b="1" dirty="0">
                <a:solidFill>
                  <a:srgbClr val="2D3956"/>
                </a:solidFill>
                <a:latin typeface="Times New Roman" panose="02020603050405020304" pitchFamily="18" charset="0"/>
                <a:cs typeface="Times New Roman" panose="02020603050405020304" pitchFamily="18" charset="0"/>
              </a:rPr>
              <a:t>على أن اشتراط التكرار في جميع الحالات لاكتساب صفة التاجر لايتفق والواقع في جميع الحالات ، فقد تتوافر في الشخص صفة التاجر دون تكرار العمل أو الاعتياد عليه كما الحال بالنسبة للمشروع الفردي الذي يبدأ في مباشرة استغلاله الأعمال التجارية ، أو الشركة ذات الشكل التجاري التي تباشر أعمالها بمجرد تكوينها واكتسابها الشخصية المعنوية . فما من شك أن الشخص يكتسب صفة التاجر في الحالة الأولى بمجرد البدء في الاستغلال ، كما تكتسب الشركة هذه الصفة بمجرد تكوينها وقيام الشخص المعنوى . ولذلك لا يشترط في مثل هذه الحالات سبق تكرار القيام بالأعمال التجارية أو الاعتياد عليها وفقا للتفصيل السابق شرحه.</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04222"/>
            <a:ext cx="2619375" cy="3617174"/>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594087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490976" y="1850409"/>
            <a:ext cx="6502237" cy="4514674"/>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تعدد الحرف والمحظور عليهم احتراف التجارة :</a:t>
            </a:r>
          </a:p>
          <a:p>
            <a:pPr algn="justLow" rtl="1"/>
            <a:r>
              <a:rPr lang="ar-EG" sz="2000" b="1" dirty="0">
                <a:solidFill>
                  <a:srgbClr val="2D3956"/>
                </a:solidFill>
                <a:latin typeface="Times New Roman" panose="02020603050405020304" pitchFamily="18" charset="0"/>
                <a:cs typeface="Times New Roman" panose="02020603050405020304" pitchFamily="18" charset="0"/>
              </a:rPr>
              <a:t> قد يحدث أن يكون للشخص أكثر من حرفة ، كأن يباشـر أحد الأفراد إحتراف التجارة إلي جوار مهنة أخري كالزراعة والتدريس أوالفن ، وفي هذه الحالات لا أثر لتعدد الحرف علي إكتساب صـفـة التـاجر طالما توافرت شروطها .</a:t>
            </a:r>
          </a:p>
          <a:p>
            <a:pPr algn="justLow" rtl="1"/>
            <a:r>
              <a:rPr lang="ar-EG" sz="2000" b="1" dirty="0">
                <a:solidFill>
                  <a:srgbClr val="2D3956"/>
                </a:solidFill>
                <a:latin typeface="Times New Roman" panose="02020603050405020304" pitchFamily="18" charset="0"/>
                <a:cs typeface="Times New Roman" panose="02020603050405020304" pitchFamily="18" charset="0"/>
              </a:rPr>
              <a:t>واذا كانت هناك فئة من الأشخاص ممنوعة من مباشـرة التجـارة بواسطة قوانين مهنهم كمـا هـو الحـال بالنسبة للمحـامين والأطبـاء والمهندسين والوزراء و أعضاء هيئة التدريس والمعيـدين بالجامعـات وموظفي الدولة  ، ومع ذلك قاموا بمباشرة التجـارة بـصفة مستمرة ومعتادة ، فما من شك في إكتسابهم صفة التاجر ، وخـضوعهم لواجبـات التجارة . والحكمة من اعتبار هؤلاء الموظفين تجارا هي حماية الغير الذي يعتمد على الوضع الظاهر، وعدم إفادة الشخص مـن تقـصيره بمخالفتـه قوانین مهنته ثم المطالبة بإعفائه من إلتزامات التجار وعـدم خـضوعهم لنظام شهر الإفلاس . </a:t>
            </a: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8037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271749" y="1924334"/>
            <a:ext cx="6686741" cy="4062651"/>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هذا ولا يمنع تعدد الحرف واكتساب الموظف صفة التاجر من توقيع الجزاء المنصوص علية في قوانين المهنة كالفصل أو الإيقاف من الخدمـة أو شطب الإسم من جدول القيد كالمحامي  .</a:t>
            </a:r>
          </a:p>
          <a:p>
            <a:pPr algn="justLow" rtl="1"/>
            <a:r>
              <a:rPr lang="ar-EG" sz="2000" b="1" dirty="0">
                <a:solidFill>
                  <a:srgbClr val="2D3956"/>
                </a:solidFill>
                <a:latin typeface="Times New Roman" panose="02020603050405020304" pitchFamily="18" charset="0"/>
                <a:cs typeface="Times New Roman" panose="02020603050405020304" pitchFamily="18" charset="0"/>
              </a:rPr>
              <a:t>وبناء علي ما سبق قد يكون الشخص تاجراً ومزارعـاً، أو تـاجر اًوموظفا، أو تاجرا وطبيبا  . وفي هذة الحالة يطبق القانون التجاري علي أعمال الشخص التجارية والقانون المدني علي أعماله المدنية . إلا أنه إذا توقف عن دفع ديونه التجارية وشهر إفلاسه نتيجـة لـذلك ، فـإن آثـار الإفلاس تنصرف الي كامل ذمته المالية ، لأن بعض التشريعات العربية شأنها فـي ذلك شأن المشرع الفرنسي لا يأخذ بمبدأ تعدد الذمم المالية الذي أخذت بـه بعض الدول والذي بمقتضاه يستطيع التاجر أن يحدد مسئوليته عن ديونـه التجارية في حدود مبلغ معين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928" y="960497"/>
            <a:ext cx="2590800" cy="4444015"/>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51785" y="6361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885877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606723" y="1810464"/>
            <a:ext cx="6481823" cy="5047536"/>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تقدير توافر شرط الاحتراف:</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تقدير ما إذا كان الشخص محترفا للأعمال التجاريـة أم غير محترف ، واستخلاص القرائن الدالة علي ذلك ، مـسألة موضـوعية يختص بها قاضي الموضوع ، وله في ذلك مطلق التقدير .</a:t>
            </a:r>
          </a:p>
          <a:p>
            <a:pPr algn="justLow" rtl="1"/>
            <a:r>
              <a:rPr lang="ar-EG" sz="2000" b="1" dirty="0">
                <a:solidFill>
                  <a:srgbClr val="2D3956"/>
                </a:solidFill>
                <a:latin typeface="Times New Roman" panose="02020603050405020304" pitchFamily="18" charset="0"/>
                <a:cs typeface="Times New Roman" panose="02020603050405020304" pitchFamily="18" charset="0"/>
              </a:rPr>
              <a:t>والقرائن علي احتراف التجارة كثيرة ، منها مثلا فتح محل تجاري، يميزه إسم تجاري ويميز بضائعة علامة تجارية ، أو استثمار مبالغ ضخمة في التجارة أو الاستعانة بالانتمان أو القيد بالسجل التجـاري واسـتعمال فواتير مطبوعة.. الخ . علي أنه يمكن استخلاص احتراف الشخص مـن أدلة أخري خاصة وأن التشريعات العربية شأنها في ذلك شأن المشرع الفرنسي لايفرق بين صغار التجار أو كبارهم إذ لا يشترط لاكتساب صفة التاجر أن يملك محلا تجاريا كما هو الحال بالنسبة للبائعين المتجـولين والـسماسرة والوكلاء بالعمولة . وقد حكم بان غلق المحل التجاري وقت الإعلان عليـه لا يفيد بذاته انتهاء النشاط التجاري ، كما أن عدم وجود المحل التجاري لايدل علي اعتزال التجارة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3001" y="1511063"/>
            <a:ext cx="2695575"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90926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2071589"/>
            <a:ext cx="6170590" cy="3139321"/>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ويعتبر القضاء الفرنسي مستقرا علي اعتبار المدين التاجر متمتعـا بصفة التاجر حتي لحظة تسجيل اعتزال التجارة . كما يعتبر القضاء مستقرا علي أن توقف التاجر عن دفع ديونه يرجع إلي تاريخ سابق علي تـسجيل اعتزال التجارة. وتعتبر هاتين القرينتين غير قابلتين لإثبات العكس  .</a:t>
            </a:r>
          </a:p>
          <a:p>
            <a:pPr algn="justLow" rtl="1"/>
            <a:r>
              <a:rPr lang="ar-EG" sz="2000" b="1" dirty="0">
                <a:solidFill>
                  <a:srgbClr val="2D3956"/>
                </a:solidFill>
                <a:latin typeface="Times New Roman" panose="02020603050405020304" pitchFamily="18" charset="0"/>
                <a:cs typeface="Times New Roman" panose="02020603050405020304" pitchFamily="18" charset="0"/>
              </a:rPr>
              <a:t>وإذا كان المشرع لا يعتد في إكتساب صفة التاجر بحجم المشروع ، أو ضخامة رأس المال إلا أنه أعفي صغار التجار من مسك الدفاتر التجارية أو القيد بالسجل التجاري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4122" y="1209454"/>
            <a:ext cx="2772343" cy="3703740"/>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71107" y="9397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46370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595582"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662020" y="1647184"/>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3" y="1337481"/>
            <a:ext cx="5338954" cy="4524315"/>
          </a:xfrm>
          <a:prstGeom prst="rect">
            <a:avLst/>
          </a:prstGeom>
        </p:spPr>
        <p:txBody>
          <a:bodyPr wrap="square">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الشرط الثاني : مباشرة الأعمال التجارية بإسم ولحساب التاجر - </a:t>
            </a:r>
          </a:p>
          <a:p>
            <a:pPr algn="justLow" rtl="1"/>
            <a:r>
              <a:rPr lang="ar-EG" sz="2000" b="1" dirty="0">
                <a:solidFill>
                  <a:srgbClr val="2D3956"/>
                </a:solidFill>
                <a:latin typeface="Times New Roman" panose="02020603050405020304" pitchFamily="18" charset="0"/>
                <a:cs typeface="Times New Roman" panose="02020603050405020304" pitchFamily="18" charset="0"/>
              </a:rPr>
              <a:t>لاكتساب صفة التاجر يشترط أن يقـوم الـشخص بمباشـرة الأعمال التجارية بطريق الاحتراف باسمه ولحـسابه الخـاص . ذلك أن التجارة مؤسسة علي الائتمان الذي هو عنصر شخصي بطبيعته يتحمله شخص القائم بالتصرف .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ويقصد بمباشرة التصرفات التجارية باسم ولحساب التاجر أن يكون الشخص مستقلا عن غيره في مباشرة هذه التصرفات ، ويتحمل نتائجها ، فتعود عليه الأرباح ويتحمل الخسائر ، فالاستقلال هو شرط ضروري للتكييف القانوني لحرفة التاجر .</a:t>
            </a:r>
          </a:p>
          <a:p>
            <a:pPr algn="justLow" rtl="1"/>
            <a:r>
              <a:rPr lang="ar-EG" sz="2000" b="1" dirty="0">
                <a:solidFill>
                  <a:srgbClr val="2D3956"/>
                </a:solidFill>
                <a:latin typeface="Times New Roman" panose="02020603050405020304" pitchFamily="18" charset="0"/>
                <a:cs typeface="Times New Roman" panose="02020603050405020304" pitchFamily="18" charset="0"/>
              </a:rPr>
              <a:t>وبناء على ذلك إذا باشر شخص التجارة بإسم ولحساب الغير فإنه لايعتبر تاجرا ، كما هو الحال بالنسبة لطائفة الأشخاص التي تساعد التجـار والشركات التجارية في مباشرة أعمالهم التجارية وذلك علي التفصيل الذي سیاتی .</a:t>
            </a:r>
          </a:p>
        </p:txBody>
      </p:sp>
      <p:sp>
        <p:nvSpPr>
          <p:cNvPr id="18" name="Rectangle 17">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04</a:t>
            </a:r>
            <a:endParaRPr lang="en-US" sz="1600" b="1"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57047" y="1212844"/>
            <a:ext cx="5605489"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757048" y="1212844"/>
            <a:ext cx="5605488" cy="5078313"/>
          </a:xfrm>
          <a:prstGeom prst="rect">
            <a:avLst/>
          </a:prstGeom>
        </p:spPr>
        <p:txBody>
          <a:bodyPr wrap="square">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1- مدير الشركة:-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يعتبر مدير شركة المساهمة أو ذات المسئولية المحدودة أو المدير غير الشريك في شركات الأشخاص تاجرا ، لأنه يباشر الأعمـال التجارية بإسم ولحساب الشركة . فالشركة فقط هي التـي تكتـسـب صـفة التاجر  . وإذا كان الأمر يختلف بالنسبة للمـدير الـشريك فـي شـركة التضامن فذلك يرجع إلى أنه شريك وليس مديرا . فالشريك المتضامن فـي شركات الأشخاص أو التوصيه يكتسب صفة التاجر لإنه يباشـر الأعمـال التجارية بإسمه ولحسابه وتعود عليه أرباح وخسائر المشروع . فهو مـسئول مسئولية غير محدودة في كل ذمته المالية علي خـلاف الـشريك المـساهم أوالموصي الذي لا يتحمل خسائر المشروع إلا في حدود ما ساهم به فقط .</a:t>
            </a:r>
          </a:p>
          <a:p>
            <a:pPr algn="justLow" rtl="1"/>
            <a:r>
              <a:rPr lang="ar-EG" sz="2000" b="1" dirty="0">
                <a:solidFill>
                  <a:srgbClr val="2D3956"/>
                </a:solidFill>
                <a:latin typeface="Times New Roman" panose="02020603050405020304" pitchFamily="18" charset="0"/>
                <a:cs typeface="Times New Roman" panose="02020603050405020304" pitchFamily="18" charset="0"/>
              </a:rPr>
              <a:t>وإذا قام مدير إحدى الشركات بعمليات تجارية لحسابه الخاص تحت سـتـار الشركة وتصرف في أموال الشركة كما لو كانت أموالـه الخاصـة وحكـم بشهر إفلاسها، فإنه يجوز شهر إفلاسه. وقضى في فرنسا بأن الشخص إذا قام بعمليات تجارية لحسابه الخاص تحت ستار شركة مساهمة يعتبـر تاجراً.</a:t>
            </a: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04</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6226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182415" y="1322452"/>
            <a:ext cx="5021287" cy="5139869"/>
          </a:xfrm>
          <a:prstGeom prst="rect">
            <a:avLst/>
          </a:prstGeom>
        </p:spPr>
        <p:txBody>
          <a:bodyPr wrap="square">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۲- مستاجر إستغلال المحل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يعتبر مستاجر استغلال المحل التجاري بعناصره الماديـة والمعنوية والذي يباشر إدارته تاجرا ، لأنة يدير المشروع مستقلا عـن المؤجر ، كما أنه يتحمل خسائره وتعود علية أرباحه . أما علاقته بالمؤجر فهي علاقة يحكمها عقد إيجار المحل التجاري وليست علاقة تبعية ناشـئة عن عقد عمل .</a:t>
            </a:r>
          </a:p>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3- مدير الفرع :</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مدير الفرع الذي يعهد إليه باستغلاله ، ليس بتاجر حتي ولو تمتع ببعض الاستقلال في إدارة هذا الفرع وكانت له سلطة التعاقد مع المستخدمين أو الحرية في مباشرة التصرفات التجارية ، ذلك لأنه في واقع الأمر لا يتحمل خسائر المشروع ولا تعود علية أرباحه ، سواء كانت تربطه بصاحب المشروع علاقة تبعية ناشئة عن عقد عمل أو عقد وكالة . فالتـاجرفي هذه الحالة هو مالك المشروع الذي تزاول التجارة بإسمه ولحسابه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04</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5539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44203" y="1780803"/>
            <a:ext cx="6149092" cy="2308324"/>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٤- العمال والمستخدمون :</a:t>
            </a:r>
          </a:p>
          <a:p>
            <a:pPr algn="justLow" rtl="1"/>
            <a:r>
              <a:rPr lang="ar-EG" sz="2000" b="1" dirty="0">
                <a:solidFill>
                  <a:srgbClr val="2D3956"/>
                </a:solidFill>
                <a:latin typeface="Times New Roman" panose="02020603050405020304" pitchFamily="18" charset="0"/>
                <a:cs typeface="Times New Roman" panose="02020603050405020304" pitchFamily="18" charset="0"/>
              </a:rPr>
              <a:t> لما كان عمال التاجر ومستخدموه يقومون بالعمل التجاري باسم ولحساب رب العمل وليس باسمهم فإنهم ليسوا تجارا ، ولا يكسب أي منهم صفة التاجر ، إذ تربطهم برب العمل رابطة تبعيـة يخـضعون فيهـا لتعليمات رب العمل وأوامره . كما أن آثار المشروع تعود علي رب العمـل بل انهم ليسوا تجارا حتي ولو كان متفقا علـي إشـراكـهم فـي الإدارة أو الأرباح ذلك لأنه تربطهم برب العمل علاقة تبعية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5468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999960"/>
            <a:ext cx="6149092" cy="3847207"/>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 ه - الممثل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الممثل التجاري هو الشخص المكلف من قبل التاجر بالقيام بالعمل من أعمال تجارته أو في محل آخر . والممثل التجاري عندما يقـوم بالعمل المفوض فيه فإنه يقوم به بإسم التاجر الذي فوضه . ويجب علـى الممثل التجاري أن يبرز عند التوقيع اسم التاجر كاملا أو عنوان الـشركة إلى جوار إسمه ، كما عليه إضافة ما يفيد أنه يتعامـل بالوكالـة أو ما يعادلها . أما إذا لم يفعل ذلك كان مسئولا شخصيا عما قام به من أعمـال . وفي ضوء طريقة تعامل الممثل التجاري والعلاقة بينة وبين المشروع الذي يقوم بتوزيع منتجاته يتحدد اكتساب صفة التاجر من عدمه . فـإذا كانـت علاقة تبعية ناشئة عن عقد عمل فلا يعتبر الممثل التجـاري تـاجرا لأنـهيتصرف بإسم ولحساب المشروع وليس لحسابه الخاص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999959"/>
            <a:ext cx="2619375" cy="3227133"/>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40875" y="9129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20075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409342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ويفتـرض القانون الفرنسي أن الممثل التجاري غير تاجر إذا توافرت شـروط معينـة وليستفيد من المزايا الخاصة بالعاملين والمستخدمين كـالتمتع بالإجـازات السنوية بمرتب والضمان الاجتماعي ... الخ ، بل إن له الحق في المطالبة بتعويض خاص إذا فسخ رب العمل وحدة العقد .</a:t>
            </a:r>
          </a:p>
          <a:p>
            <a:pPr algn="justLow" rtl="1"/>
            <a:r>
              <a:rPr lang="ar-EG" sz="2000" b="1" dirty="0">
                <a:solidFill>
                  <a:srgbClr val="2D3956"/>
                </a:solidFill>
                <a:latin typeface="Times New Roman" panose="02020603050405020304" pitchFamily="18" charset="0"/>
                <a:cs typeface="Times New Roman" panose="02020603050405020304" pitchFamily="18" charset="0"/>
              </a:rPr>
              <a:t>علي أنه إذا فرض وقام الممثل التجاري باعمال تجاريـة لـحـسابه الخاص فليس هناك ما يمنع من إكتسابه صفة التاجر . ومثال ذلـك قيـام الممثل التجاري لإحدي شركات السيارات بإصـلاح وبيـع قطـع الغيـار للعملاء ، أو الممثل التجاري الذي يضمن ديـون عملائـه قبـل الـشركة بالتوقيع علي كمبيالات حيث يعتبر في هذه الحالة من القائمين بعمـل مـن أعمال البنوك .  أما إذا كانت العلاقة بين الممثل التجاري والمشروع ناشئة عن عقد وكالة كما هو الحال بالنسبة للوكيـل التجـاري ويتمتع فيه الوكيل باستقلال في تنظيم عمله فإنه لا يعتبر تابعا للمشروع . وكان الأمر يجري في فرنسا على عدم اعتباره تاجرا رغـم تمتعـه بـهـذا الاستقلال.</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6260" y="1914897"/>
            <a:ext cx="2695575" cy="350649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55042" y="8527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816324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2246769"/>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والواقع أن اكتسابه صفه التاجر يتوقف على مدى الاستقلال الـذي يتمتع به الوكيل ، فإذا اقتصر عمله على مجرد تمثيل بعض المشروعات قبل الغير فهو غير تاجر أما إذا باشر تصرفاته لحسابه الخـاص وبإسـمه واحتراف هذا النشاط مستقلا استقلالا كاملا عن المشروعات التـي يمثلهـا وبالتالي يعتبر تاجرا نظرا لاحترافه أعمال الوكالات التجارية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وبأخـذ حكـم الممثـل التجـارى ممثـل شـركة التـامين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6406" y="1874501"/>
            <a:ext cx="2575284" cy="3628995"/>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25788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4154984"/>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6 - الوكيل بالعمولة: -</a:t>
            </a:r>
          </a:p>
          <a:p>
            <a:pPr algn="justLow" rtl="1"/>
            <a:r>
              <a:rPr lang="ar-EG" sz="2000" b="1" dirty="0">
                <a:solidFill>
                  <a:srgbClr val="2D3956"/>
                </a:solidFill>
                <a:latin typeface="Times New Roman" panose="02020603050405020304" pitchFamily="18" charset="0"/>
                <a:cs typeface="Times New Roman" panose="02020603050405020304" pitchFamily="18" charset="0"/>
              </a:rPr>
              <a:t> وتطبيقا لما سبق أيضا يعتبر الوكيل بالعمولة تـاجرا لأنـه يتعاقد بإسمه الشخصي أمام الغير وإن كان لا يتعاقد لحـسابه . وعرفـت الوكالة بالعمولة بأنها عقد يتعهد بمقتضاه الوكيل بأن يجرى بإسـمـه تـصرفا قانونيـا لحساب الموكل .</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والوكيل بالعمولة بذلك يختلف عن الوكيل المأجور الذي يتعاقد بإسم غيره أمام الغير وفي حدود الأوامر الصادرة له من الموكل وتربطه بموكله علاقة تبعية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ومثال الوكلاء بالعمولة ، وكلاء الفنانين للمسارح والحفلات وكل من يقوم بالوساطة في تعاقد الفنانين للمسارح وغيرها،أو الوكيل بالعمولة في توزيع السيارات أو الثلاجات والأدوات الكهربائية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880700"/>
            <a:ext cx="2752673" cy="3616598"/>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73242" y="7503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314173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22484" y="1894169"/>
            <a:ext cx="6301422" cy="3170099"/>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وقد اعتبر القضاء الفرنسي الوكيل الخاص الذي يقوم بالحـضور أمام المحاكم التجارية نيابة عن المتقاضين تاجرا ، وذلك على أساس أنـه وكيل أعمال</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على خلاف المحامين والمحللـين ذوى المهن الحرة ، والوكلاء المقبولين أمام المحاكم التجارية بصفة رسمية فهم غير تجار .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ويأخذ حكم الوكيل بالعمولة الوكلاء التجاريون والموزعون الـذين يحترفون أعمال الوكالة التجارية والتوزيع كذلك السمسار الذي يحترف القيام بأعمال السمسرة حيث يباشر عمله مستقلا عمن يتوسط لصالحهم في التعاقد ،كما أنه لا يتعاقد بإسم الغير أو لحساب الغير في عقود السمسرة التي يجريها مع عملاله راغبي التعاقد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2981491" cy="3952855"/>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05691"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8891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3754874"/>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ولا يعتبر الشخص المكلف من الجهات الحكومية تاجرا ، لأنه يباشـرالعمل لحساب الإدارة وليس لحسابه الخاص . كما أن هذه الأعمال تـدخل في نطاق وظيفته ولا تأخذ حكم الأعمال التجارية الأخري ولو كانت أعمـالا تجارية بطبيعتها كما هو الحال بالنسبة لموظفي الخزانة العامة رغم قيامهم باعمال مصرفية. </a:t>
            </a:r>
          </a:p>
          <a:p>
            <a:pPr algn="just" rtl="1"/>
            <a:r>
              <a:rPr lang="ar-EG" sz="2000" b="1" dirty="0">
                <a:solidFill>
                  <a:srgbClr val="2D3956"/>
                </a:solidFill>
                <a:latin typeface="Times New Roman" panose="02020603050405020304" pitchFamily="18" charset="0"/>
                <a:cs typeface="Times New Roman" panose="02020603050405020304" pitchFamily="18" charset="0"/>
              </a:rPr>
              <a:t>ويعمم القضاء الفرنسي هذا الحكم علي كل من يساهم فـي تـقـديم خدمة عامة دون أن يكون لـه استقلال كاف في مباشرة هذا العمل . ومن الأمثلة علي ذلك من يبيع طوابع البريد ، ذلك لأنه مقيـد بتعليمـات الإدارة ويقدم في حقيقة الأمر خدمة عامة . علي أن هذا لا يمنـع الـشخص مـن اكتساب صفة التاجر إذا كان يقوم بأعمال تجاريـة أخـري علـي سـبيل الاحتراف كبيع السجائر والخردوات الي جوار طوابع البريد .</a:t>
            </a: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57860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999299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82671" y="1312635"/>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3582" y="1435465"/>
            <a:ext cx="5227093" cy="5078313"/>
          </a:xfrm>
          <a:prstGeom prst="rect">
            <a:avLst/>
          </a:prstGeom>
        </p:spPr>
        <p:txBody>
          <a:bodyPr wrap="square">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 7- التجارة المستترة:- </a:t>
            </a:r>
          </a:p>
          <a:p>
            <a:pPr algn="justLow" rtl="1"/>
            <a:r>
              <a:rPr lang="ar-EG" sz="2000" b="1" dirty="0">
                <a:solidFill>
                  <a:srgbClr val="2D3956"/>
                </a:solidFill>
                <a:latin typeface="Times New Roman" panose="02020603050405020304" pitchFamily="18" charset="0"/>
                <a:cs typeface="Times New Roman" panose="02020603050405020304" pitchFamily="18" charset="0"/>
              </a:rPr>
              <a:t>قد يحدث أن يباشر شخص التجارة بإسم شخص آخـر أو متخفيا وراء شخص آخر . ويلجا عادة لذلك الأشخاص الـذين تمنعهم مهنتهم المدنية كالأطباء والمحامين وغيرهم .</a:t>
            </a:r>
          </a:p>
          <a:p>
            <a:pPr algn="justLow" rtl="1"/>
            <a:r>
              <a:rPr lang="ar-EG" sz="2000" b="1" dirty="0">
                <a:solidFill>
                  <a:srgbClr val="2D3956"/>
                </a:solidFill>
                <a:latin typeface="Times New Roman" panose="02020603050405020304" pitchFamily="18" charset="0"/>
                <a:cs typeface="Times New Roman" panose="02020603050405020304" pitchFamily="18" charset="0"/>
              </a:rPr>
              <a:t> ويثور التساؤل عمن يكتسب صفة التاجر في ظل هذه الحالات ، هل هو الشخص القائم بالنشاط التجاري أمام الغير ، أم هو الشخص المستتر أو الخفي الذي توظف أمواله حقيقـة في التجارة </a:t>
            </a:r>
            <a:r>
              <a:rPr lang="ar-EG" sz="2000" b="1" dirty="0">
                <a:solidFill>
                  <a:srgbClr val="C00000"/>
                </a:solidFill>
                <a:latin typeface="Times New Roman" panose="02020603050405020304" pitchFamily="18" charset="0"/>
                <a:cs typeface="Times New Roman" panose="02020603050405020304" pitchFamily="18" charset="0"/>
              </a:rPr>
              <a:t>.</a:t>
            </a:r>
            <a:r>
              <a:rPr lang="ar-EG" sz="2000" b="1" dirty="0">
                <a:solidFill>
                  <a:srgbClr val="2D3956"/>
                </a:solidFill>
                <a:latin typeface="Times New Roman" panose="02020603050405020304" pitchFamily="18" charset="0"/>
                <a:cs typeface="Times New Roman" panose="02020603050405020304" pitchFamily="18" charset="0"/>
              </a:rPr>
              <a:t> </a:t>
            </a:r>
          </a:p>
          <a:p>
            <a:pPr algn="justLow" rtl="1"/>
            <a:r>
              <a:rPr lang="ar-EG" sz="2000" b="1" dirty="0">
                <a:solidFill>
                  <a:srgbClr val="2D3956"/>
                </a:solidFill>
                <a:latin typeface="Times New Roman" panose="02020603050405020304" pitchFamily="18" charset="0"/>
                <a:cs typeface="Times New Roman" panose="02020603050405020304" pitchFamily="18" charset="0"/>
              </a:rPr>
              <a:t>وفقا لرأي غالبية الفقه والقضاء يعتبر الشخص المـستتر اوالخفي تاجرا ويمكن شهر إفلاسه ، طالما أن أمواله هي التي توظـف فـي التجارة ، وهو الذي يتحمل خسائر العمل ويجني أرباحه.</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04</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29788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82671" y="1312635"/>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1577" y="1435465"/>
            <a:ext cx="5281684" cy="9017853"/>
          </a:xfrm>
          <a:prstGeom prst="rect">
            <a:avLst/>
          </a:prstGeom>
        </p:spPr>
        <p:txBody>
          <a:bodyPr wrap="square">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ولذلك يعد تاجر الشريك الوحيد في شركة وهمية طالما يقوم بأعمال تجارية باسم الشركة وأنه المسيطر على المشروع حيـث تنـدمج ذمتـه الشخصية مع ذمة الشركة ويسأل بالتالي كالتاجر الفـرد عـن التزامـات الشركة ويجوز شهر إفلاسه. وقد قضى في فرنسا بـان أمـوال الـشركة الظاهرة هي في الحقيقة أموال الشريك الوحيد .</a:t>
            </a:r>
          </a:p>
          <a:p>
            <a:pPr algn="justLow" rtl="1"/>
            <a:r>
              <a:rPr lang="ar-EG" sz="2000" b="1" dirty="0">
                <a:solidFill>
                  <a:srgbClr val="2D3956"/>
                </a:solidFill>
                <a:latin typeface="Times New Roman" panose="02020603050405020304" pitchFamily="18" charset="0"/>
                <a:cs typeface="Times New Roman" panose="02020603050405020304" pitchFamily="18" charset="0"/>
              </a:rPr>
              <a:t>أما الشخص الظاهر الذي يمارس العمل التجاري أمام الغير فكـان يثير وضعه بعض الغموض ، فهو ليس بتاجر من الناحية القانونية لأنه لايقوم بالعمل لحساب نفسه ولا يتمتع بالاستقلال الذي يتميز به التاجر  . وجري القضاء على اعتباره تاجرا بحسب الظاهر حماية للغير الذي يتعاقد معه بحسن نية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واخذت بعض قوانين التجارة العربية بما استقر عليه الفقـه والقـضاء فـي هـذا الخصوص ونصت على ثبوت صفة التاجر لكل من احترف التجارة بإسم مستعار أو مستترا وراء شخص آخـر فـضـلا عـن ثبوتها للشخص الظاهر.</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04</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9654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409342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وتمشيا مع ذات الحكمة أقر عدد من التشريعات العربية مبدأ افتراض صفة التاجر فيمن ينتحلها بالإعلان عنها فـي الـصحف أو فـي منشورات أو في الراديو أو التلفزيون أو بأيه وسيله أخـري . كمـا قـررت التشريعات العربية أيضاً أنه يجوز نفي هذه القرينة بإثبات أن من انتحل الصفة المذكورة لم يزاول التجارة فعلا .</a:t>
            </a:r>
          </a:p>
          <a:p>
            <a:pPr algn="justLow" rtl="1"/>
            <a:r>
              <a:rPr lang="ar-EG" sz="2000" b="1" dirty="0">
                <a:solidFill>
                  <a:srgbClr val="2D3956"/>
                </a:solidFill>
                <a:latin typeface="Times New Roman" panose="02020603050405020304" pitchFamily="18" charset="0"/>
                <a:cs typeface="Times New Roman" panose="02020603050405020304" pitchFamily="18" charset="0"/>
              </a:rPr>
              <a:t> وجدير بالذكر أن عدد من قوانين التجارة العربية قررت صراحة عدم ثبوت صفة التاجر للدولة في حالة توافر شروط إكتسابها ، كمـا لا تثبت هذه الصفة لغيرها من أشخاص القانون العام . ومع ذلك قررت التشريعات أيضا سريان أحكام القانون التجاري على الأعمال التجارية التي تزاولهـا الدولة أو أي من أشخاص القانون العام إلا ما استثني بنص خاص.</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80700"/>
            <a:ext cx="2752673" cy="361659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16942" y="12316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340841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12967" y="1545361"/>
            <a:ext cx="6813295" cy="4462760"/>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أثر مشروعية النشاط علي شرط الإحتراف :-</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فرض وباشر شخص تجارة تحرمها القـوانين كتجـارة المخدرات أو إدارة نادي أو ملهي تباشر فيه أعمال غير مشروعة قانونـا كلعب القمار دون ترخيص أو الدعارة ، فهل يكتسب الشخص صفة التـاجر في هذه الحالة؟    الواقع أن صفة التاجر محددة بواسطة القـانون ، ويعطـي المـشرع صاحبها مركزا قانونيا معينا لا يتمتع بة من يباشر أعمالا تخالف القانون.</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ويري جانب من الفقه أن هذا الرأي يعد إجحافا بمـصالح الغيـر حسني النيه وهم الذين يتعاملون مع الشخص باعتباره قائما بعمل مشروع، ولذلك فإنهم يرون أن يكتسب الشخص صفة التاجر حماية للغير حتى يمكن مطالبته بالديون وإخضاعه لنظام شهر الإفلاس.</a:t>
            </a:r>
          </a:p>
          <a:p>
            <a:pPr algn="justLow" rtl="1"/>
            <a:r>
              <a:rPr lang="ar-EG" sz="2000" b="1" dirty="0">
                <a:solidFill>
                  <a:srgbClr val="2D3956"/>
                </a:solidFill>
                <a:latin typeface="Times New Roman" panose="02020603050405020304" pitchFamily="18" charset="0"/>
                <a:cs typeface="Times New Roman" panose="02020603050405020304" pitchFamily="18" charset="0"/>
              </a:rPr>
              <a:t>ويلاحظ في هذا الخصوص أن قيام الشخص بعمل غير مشروع وما يترتب على ذلك من عدم اكتسابه لصفة التاجر لا يمنع من تطبيق القوانين</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الضريبية عليه ، فهو يخضع لضريبة الأرباح التجاريـة والـصناعية ، ولايعتبر هذا الإجراء اعترافا بالنشاط غير المشروع.</a:t>
            </a:r>
            <a:r>
              <a:rPr lang="en-US" sz="2000" b="1" dirty="0">
                <a:solidFill>
                  <a:srgbClr val="2D3956"/>
                </a:solidFill>
                <a:latin typeface="Times New Roman" panose="02020603050405020304" pitchFamily="18" charset="0"/>
                <a:cs typeface="Times New Roman" panose="02020603050405020304" pitchFamily="18" charset="0"/>
              </a:rPr>
              <a:t>.</a:t>
            </a:r>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3592" y="1861647"/>
            <a:ext cx="2619375" cy="343556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37380" y="7904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069559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28426" y="1545192"/>
            <a:ext cx="6420997" cy="4708981"/>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صفة التاجر محددة بواسطة القانون :</a:t>
            </a:r>
            <a:endParaRPr lang="en-US"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 يتضح مما سبق ان القانون التجاري لكل دولة هو الذي حدد صفة التاجر وشروطها القانونية . فإذا تـوافرت هـذه الـشروط اكتسب الشخص صفة التاجر وتمتع بالمركز القانوني الذي منحة إياه المشرع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ويترتب علي ذلك أن صفة التاجر لا تنشأ في الحالات الاتية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1- إذا خلع الشخص علي نفسة صفة التاجر أو قام بإعلان ذلك :</a:t>
            </a:r>
          </a:p>
          <a:p>
            <a:pPr algn="justLow" rtl="1"/>
            <a:r>
              <a:rPr lang="ar-EG" sz="2000" b="1" dirty="0">
                <a:solidFill>
                  <a:srgbClr val="2D3956"/>
                </a:solidFill>
                <a:latin typeface="Times New Roman" panose="02020603050405020304" pitchFamily="18" charset="0"/>
                <a:cs typeface="Times New Roman" panose="02020603050405020304" pitchFamily="18" charset="0"/>
              </a:rPr>
              <a:t>وقد حكمت محكمة النقض الفرنسية بعدم تـوافر صـفـة التـاجر لمجرد قيام الشخص بإعلان انه تاجر او اطلق على نفسة هـذة الـصفة علي انه يمكن في هذه الحالة ان تقوم قرينة بسيطة علي إعتبـاره تـاجرا يمكن إثبات عكسها ويمكن ان تتحرك مسؤوليته في مواجهه الغير إذا ما ترتـب علي ذلك ضرر. وقد أخذ بذلك بعض قوانين التجارة العربية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686195"/>
            <a:ext cx="2619375" cy="37740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11633"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04</a:t>
            </a:r>
          </a:p>
        </p:txBody>
      </p:sp>
    </p:spTree>
    <p:extLst>
      <p:ext uri="{BB962C8B-B14F-4D97-AF65-F5344CB8AC3E}">
        <p14:creationId xmlns:p14="http://schemas.microsoft.com/office/powerpoint/2010/main" val="837964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33735" y="1686195"/>
            <a:ext cx="6282390" cy="3785652"/>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٢- القيد بالسجل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مجرد القيد بالسجل الخاص بالتجار لا يكسب صـاحبة صـفة التاجر إذا لم تتوافر شروط هذه الصفة القانونية .علي انه كما هو الحال في الحالة السابقة، تقوم قرينة بسيطة بمجرد القيـد بالـسجل علـي اعتبـار الشخص تاجرا ، وبالمقابل لا يجوز للتاجر أن يتمسك بعـدم قيـده فـي السجل التجاري للتحلل من الالتزامات التي يفرضها علية القانون أو التـي تنشأ عن معاملاته مع الغير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3- القيد بكشوف الانتخابات بالغرف التجارية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القيد بهذه الكشوف لا يكسب صاحبة صفة التاجر طالمـا لـم تتوافر الشروط اللازمة لذلك قانونا.</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12487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4093428"/>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٤. خضوع الشخص لضريبة الأرباح التجارية الصناعية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لا يترتب على تطبيق ضريبة الأرباح الصناعية والتجاريـة علـي الشخص اكتسابه صفة التاجر ، ذلك أن تعريـف التـاجر وفقـا للتشريعالضريبي يختلف عنه وفقا للقانون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على انه يلاحظ مما سبق إمكان اعتبار مثل هذه الحالات المشار إليها قرائن بسيطة على اعتبار الشخص تاجرا يمكن إثبات عكسها . ولما كانت صفة التاجر تتعلق بقرائن وافية يمكن إثباتها بكافة طرق الإثبات ،فان القاضي لـه مطلق الحرية في تقدير توافر هذه الصفة من عدمه . ويعتبر القضاء مستقرا على ذلك. علي لة لما كانت هذه الصفة محددة قانونا بشروط معينة فان المحاكم العليا في الدولة تراقب التكييف القانوني الذي تؤسسه المحكمة علي ما استخلصته من وقائع من منح أو عدم منح هذه الصفة.</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87670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2559429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501675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الشرط الثالث : أهلية احتراف التجارة: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يشترط لاعتبار الشخص تاجرا أن يكون متمتعـا بالأهليـة اللازمة لاحتراف التجارة.</a:t>
            </a:r>
          </a:p>
          <a:p>
            <a:pPr algn="justLow" rtl="1"/>
            <a:r>
              <a:rPr lang="ar-EG" sz="2000" b="1" dirty="0">
                <a:solidFill>
                  <a:srgbClr val="2D3956"/>
                </a:solidFill>
                <a:latin typeface="Times New Roman" panose="02020603050405020304" pitchFamily="18" charset="0"/>
                <a:cs typeface="Times New Roman" panose="02020603050405020304" pitchFamily="18" charset="0"/>
              </a:rPr>
              <a:t>واختلفت الأنظمة القانونية العربية في مسألة تحديد الأهلية التجارية . فالقانون السعودي لم يضع سن معينة لاكتمال الأهلية التجارية ، و إنما استخدم وصف يدل على الأهلية التجارية الكاملة ، ألا وهو سن الرشد . فيكون من بلغ الثامنة عشر أهلاً للإتجار ؛ باعتباره سن الرشد في المملكة العربية السعودية ، على أن يكون رشيداً لم يعتريه عارض من عوارض الأهلية . </a:t>
            </a:r>
          </a:p>
          <a:p>
            <a:pPr algn="justLow" rtl="1"/>
            <a:r>
              <a:rPr lang="ar-EG" sz="2000" b="1" dirty="0">
                <a:solidFill>
                  <a:srgbClr val="2D3956"/>
                </a:solidFill>
                <a:latin typeface="Times New Roman" panose="02020603050405020304" pitchFamily="18" charset="0"/>
                <a:cs typeface="Times New Roman" panose="02020603050405020304" pitchFamily="18" charset="0"/>
              </a:rPr>
              <a:t>وعلى خلاف العديد من القوانين العربية ، لم ينظم المشرع السعودي أحكام خاصة بأهلية المرأة المتزوجة؛ فساوى بينها و بين الرجل و كذلك المرأة غير المتزوجة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8218" y="1209453"/>
            <a:ext cx="2590800" cy="3785627"/>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54666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335162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2923877"/>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ثانياً : التزامات التاجر: </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ما توافرت في الشخص الشروط السابق ذكرها لاكتساب صفة التاجر وهي القيام بالأعمال التجارية باسمه ولحـسابه علـى سـبيل الاحتراف ، وتوافر الأهلية اللازمة لاحتراف مزاولة هذه الأعمـال ، فإنـه يصبح متمتعا بمركز قانوني متميز عن باقي الأفراد ، ذلك أنه يعتبر في حكم القانون تاجرا ، وهذه الصفة تجعل صاحبها ملتزما بعدة التزامـات يجـب عليه أن يقوم بها .</a:t>
            </a:r>
          </a:p>
          <a:p>
            <a:pPr algn="justLow" rtl="1"/>
            <a:r>
              <a:rPr lang="ar-EG" sz="2000" b="1" dirty="0">
                <a:solidFill>
                  <a:srgbClr val="2D3956"/>
                </a:solidFill>
                <a:latin typeface="Times New Roman" panose="02020603050405020304" pitchFamily="18" charset="0"/>
                <a:cs typeface="Times New Roman" panose="02020603050405020304" pitchFamily="18" charset="0"/>
              </a:rPr>
              <a:t>وقد نص قانون التجارة على التزام التاجر بمسك الدفاتر التجاريـة والقيد بالسجل التجاري .</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D19CF3EA-1771-9C15-2DFC-24F8F21AA64E}"/>
              </a:ext>
            </a:extLst>
          </p:cNvPr>
          <p:cNvSpPr/>
          <p:nvPr/>
        </p:nvSpPr>
        <p:spPr>
          <a:xfrm>
            <a:off x="1027112" y="4629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7" name="Graphic 22">
            <a:extLst>
              <a:ext uri="{FF2B5EF4-FFF2-40B4-BE49-F238E27FC236}">
                <a16:creationId xmlns:a16="http://schemas.microsoft.com/office/drawing/2014/main" id="{D3276796-06D5-19BE-7719-9ECCFDADE89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940300" y="533608"/>
            <a:ext cx="3509515" cy="1656492"/>
          </a:xfrm>
          <a:prstGeom prst="rect">
            <a:avLst/>
          </a:prstGeom>
        </p:spPr>
      </p:pic>
      <p:sp>
        <p:nvSpPr>
          <p:cNvPr id="10" name="TextBox 9">
            <a:extLst>
              <a:ext uri="{FF2B5EF4-FFF2-40B4-BE49-F238E27FC236}">
                <a16:creationId xmlns:a16="http://schemas.microsoft.com/office/drawing/2014/main" id="{7EA29D0F-84BB-CF6C-3C01-FBBABABF0122}"/>
              </a:ext>
            </a:extLst>
          </p:cNvPr>
          <p:cNvSpPr txBox="1"/>
          <p:nvPr/>
        </p:nvSpPr>
        <p:spPr>
          <a:xfrm>
            <a:off x="4940300" y="65531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4D37C468-2396-1622-D6B4-9E408AF6E068}"/>
              </a:ext>
            </a:extLst>
          </p:cNvPr>
          <p:cNvSpPr txBox="1"/>
          <p:nvPr/>
        </p:nvSpPr>
        <p:spPr>
          <a:xfrm>
            <a:off x="4940300" y="2046569"/>
            <a:ext cx="6170590" cy="2923877"/>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ثانياً : التزامات التاجر: </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ما توافرت في الشخص الشروط السابق ذكرها لاكتساب صفة التاجر وهي القيام بالأعمال التجارية باسمه ولحـسابه علـى سـبيل الاحتراف ، وتوافر الأهلية اللازمة لاحتراف مزاولة هذه الأعمـال ، فإنـه يصبح متمتعا بمركز قانوني متميز عن باقي الأفراد ، ذلك أنه يعتبر في حكم القانون تاجرا ، وهذه الصفة تجعل صاحبها ملتزما بعدة التزامـات يجـب عليه أن يقوم بها .</a:t>
            </a:r>
          </a:p>
          <a:p>
            <a:pPr algn="justLow" rtl="1"/>
            <a:r>
              <a:rPr lang="ar-EG" sz="2000" b="1" dirty="0">
                <a:solidFill>
                  <a:srgbClr val="2D3956"/>
                </a:solidFill>
                <a:latin typeface="Times New Roman" panose="02020603050405020304" pitchFamily="18" charset="0"/>
                <a:cs typeface="Times New Roman" panose="02020603050405020304" pitchFamily="18" charset="0"/>
              </a:rPr>
              <a:t>وقد نص قانون التجارة على التزام التاجر بمسك الدفاتر التجاريـة والقيد بالسجل التجاري .</a:t>
            </a:r>
          </a:p>
        </p:txBody>
      </p:sp>
      <p:pic>
        <p:nvPicPr>
          <p:cNvPr id="12" name="Picture 11">
            <a:extLst>
              <a:ext uri="{FF2B5EF4-FFF2-40B4-BE49-F238E27FC236}">
                <a16:creationId xmlns:a16="http://schemas.microsoft.com/office/drawing/2014/main" id="{28A06721-BD71-A755-439C-65752EBD38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0900" y="1230574"/>
            <a:ext cx="2829400" cy="3794078"/>
          </a:xfrm>
          <a:prstGeom prst="rect">
            <a:avLst/>
          </a:prstGeom>
        </p:spPr>
      </p:pic>
      <p:sp>
        <p:nvSpPr>
          <p:cNvPr id="13" name="Rectangle 12">
            <a:extLst>
              <a:ext uri="{FF2B5EF4-FFF2-40B4-BE49-F238E27FC236}">
                <a16:creationId xmlns:a16="http://schemas.microsoft.com/office/drawing/2014/main" id="{E90E4885-5999-6E05-0F32-6EF05061363E}"/>
              </a:ext>
            </a:extLst>
          </p:cNvPr>
          <p:cNvSpPr/>
          <p:nvPr/>
        </p:nvSpPr>
        <p:spPr>
          <a:xfrm>
            <a:off x="3823507" y="10427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90075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B2577F-A966-7896-2720-B8B0F7BEA21B}"/>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31EDCDC2-245F-424A-BA62-CB1BFBBDEE3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3A25F657-A64F-9631-BD90-AA43E1870B5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AC3E674-83CB-CE94-9BA0-94D700012961}"/>
              </a:ext>
            </a:extLst>
          </p:cNvPr>
          <p:cNvSpPr txBox="1"/>
          <p:nvPr/>
        </p:nvSpPr>
        <p:spPr>
          <a:xfrm>
            <a:off x="4619027" y="1852919"/>
            <a:ext cx="6339463" cy="286232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وعلاوة على هذه الالتزامات هناك التزامات يقـضى بهـا العـرف التجاري كالالتزام بعدم القيام بأعمال تعد منافسة غير مشروعة حمايـة للتجارة وسمعة التاجر .</a:t>
            </a:r>
          </a:p>
          <a:p>
            <a:pPr algn="justLow" rtl="1"/>
            <a:r>
              <a:rPr lang="ar-EG" sz="2000" b="1" dirty="0">
                <a:solidFill>
                  <a:srgbClr val="2D3956"/>
                </a:solidFill>
                <a:latin typeface="Times New Roman" panose="02020603050405020304" pitchFamily="18" charset="0"/>
                <a:cs typeface="Times New Roman" panose="02020603050405020304" pitchFamily="18" charset="0"/>
              </a:rPr>
              <a:t>وقصد المشرع من وراء هذه الالتزامـات تنظـيم أعمـال التـاجروتسجيل معاملاته اليومية حتى يقف على حالته المالية أولا بـاول . كمـا قصد المشرع أن تكون أعمال التاجر مشهرة بحيث يمكن للغيـر الإطـلاع على الموقف المالي للتاجر وما يطرأ علية من تعديلات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ويلاحظ أن هذه الالتزامات يخضع لها التاجر سواء كـان فـردا أوشركة تجارية ، كما يخضع لالتزامات التجار التاجر الوطني والأجنبي علـى السواء .</a:t>
            </a:r>
          </a:p>
        </p:txBody>
      </p:sp>
      <p:pic>
        <p:nvPicPr>
          <p:cNvPr id="6" name="Picture 5">
            <a:extLst>
              <a:ext uri="{FF2B5EF4-FFF2-40B4-BE49-F238E27FC236}">
                <a16:creationId xmlns:a16="http://schemas.microsoft.com/office/drawing/2014/main" id="{DAC9BEFA-23A3-2F30-E8C4-5AC3151688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6825" y="1292778"/>
            <a:ext cx="2492202" cy="3794078"/>
          </a:xfrm>
          <a:prstGeom prst="rect">
            <a:avLst/>
          </a:prstGeom>
        </p:spPr>
      </p:pic>
      <p:sp>
        <p:nvSpPr>
          <p:cNvPr id="7" name="Rectangle 6">
            <a:extLst>
              <a:ext uri="{FF2B5EF4-FFF2-40B4-BE49-F238E27FC236}">
                <a16:creationId xmlns:a16="http://schemas.microsoft.com/office/drawing/2014/main" id="{2F4622E9-979D-EC61-3162-112B853AE4F3}"/>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7180813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D629F8-02DA-10DE-6A87-2E2836CECEBD}"/>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4F04D197-28D5-4F2F-4774-9B13858CDEE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C2838718-48A7-2F3E-C68C-3F139FF634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A40518A-0971-E114-0531-101EC7EFBF2A}"/>
              </a:ext>
            </a:extLst>
          </p:cNvPr>
          <p:cNvSpPr txBox="1"/>
          <p:nvPr/>
        </p:nvSpPr>
        <p:spPr>
          <a:xfrm>
            <a:off x="4787900" y="1812280"/>
            <a:ext cx="6170590"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الإلتزام بمسك الدفاتر التجارية</a:t>
            </a:r>
          </a:p>
          <a:p>
            <a:pPr algn="justLow" rtl="1"/>
            <a:r>
              <a:rPr lang="ar-EG" sz="2000" b="1" dirty="0">
                <a:solidFill>
                  <a:srgbClr val="FF0000"/>
                </a:solidFill>
                <a:latin typeface="Times New Roman" panose="02020603050405020304" pitchFamily="18" charset="0"/>
                <a:cs typeface="Times New Roman" panose="02020603050405020304" pitchFamily="18" charset="0"/>
              </a:rPr>
              <a:t>اهمية الدفاتر التجارية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يرجع إلزام المشرع التاجر بمسك دفاتر تجاريـة إلـى مـاتؤديه من فائدة جليلة سواء لشخص التاجر ذاته أو غيره من المتعاملين معه أو لمصلحة الضرائب .</a:t>
            </a:r>
          </a:p>
          <a:p>
            <a:pPr algn="justLow" rtl="1"/>
            <a:r>
              <a:rPr lang="ar-EG" sz="2000" b="1" dirty="0">
                <a:solidFill>
                  <a:srgbClr val="2D3956"/>
                </a:solidFill>
                <a:latin typeface="Times New Roman" panose="02020603050405020304" pitchFamily="18" charset="0"/>
                <a:cs typeface="Times New Roman" panose="02020603050405020304" pitchFamily="18" charset="0"/>
              </a:rPr>
              <a:t>فلا شك أن الدفاتر التجارية المنتظمة تعد بمثابة مرآه لحياة التاجريستطيع من خلالها معرفة مدى نجاحه في مباشرة هذه الأعمـال وتحديـد مركزه المالي . بالإضافة إلى أنها وسيلة للإثبات أمام القضاء كما سنرى .وإذا كان المشرع قد مكن التجار من إثبات التصرفات التجارية بكافة طرق الإثبات كالبينة والقرائن لما تستلزمه طبيعة هذا النشاط من سرعة وثقـة ،فإنه من ناحية أخرى ألزم التاجر بأن يقوم بتدوين جيمع عملياته بانتظـام في دفاتره حتى يمكن الإفادة في الإثبات من واقع هذه الدفاتر سواء لصالح التاجر ذاته أو للغير .</a:t>
            </a:r>
          </a:p>
        </p:txBody>
      </p:sp>
      <p:pic>
        <p:nvPicPr>
          <p:cNvPr id="6" name="Picture 5">
            <a:extLst>
              <a:ext uri="{FF2B5EF4-FFF2-40B4-BE49-F238E27FC236}">
                <a16:creationId xmlns:a16="http://schemas.microsoft.com/office/drawing/2014/main" id="{8F04A85D-CEB1-8144-B1A6-49723F45BC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0A5FF8F4-B69F-B643-58F4-62EEF785F6BC}"/>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359038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66C03C2-A2C2-4536-FCBE-C1C2D00E9EA0}"/>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22FC4080-DB89-5115-BCA5-875CF7CE2E13}"/>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E5BC0A0-22E5-8FA6-90BF-8B69F082876F}"/>
              </a:ext>
            </a:extLst>
          </p:cNvPr>
          <p:cNvSpPr txBox="1"/>
          <p:nvPr/>
        </p:nvSpPr>
        <p:spPr>
          <a:xfrm>
            <a:off x="3933735" y="1686195"/>
            <a:ext cx="6282390" cy="3785652"/>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وإذا أفلس التاجر فإنه لا يعفى مـن عقوبـة الإفلاس بالتقصير أوالتدليس إلا إذا أثبت حسن نيته وأن إفلاسه كان نتيجة ظروف طارئـة ، ولايستطيع التاجر عادة إثبات حسن نيته إلا عن طريـق دفـاتره المنتظمـة فيستعين بها في إيضاح موقفة ومدى سوء حظه في إرتباك أحواله . كمـا تعتبر الدفاتر التجارية المنتظمة سندا له أهميته بالنسبة لوكيل الدائنين في حالة إفلاس التاجر حتى يتمكن من أداء مهمته خير أداء .</a:t>
            </a:r>
          </a:p>
          <a:p>
            <a:pPr algn="justLow" rtl="1"/>
            <a:r>
              <a:rPr lang="ar-EG" sz="2000" b="1" dirty="0">
                <a:solidFill>
                  <a:srgbClr val="2D3956"/>
                </a:solidFill>
                <a:latin typeface="Times New Roman" panose="02020603050405020304" pitchFamily="18" charset="0"/>
                <a:cs typeface="Times New Roman" panose="02020603050405020304" pitchFamily="18" charset="0"/>
              </a:rPr>
              <a:t>وتفيد الدفاتر التجارية أيضا في تقدير الضرائب المقررة على التاجر ،فتستطيع مصلحة الضرائب تقدير وعاء الضريبة بمعرفـة أربـاح التـاجروإيراداته التجارية بالإطلاع على دفاتره المنتظمة . أما إذا لم تتوافر هـذه الدفاتر فإن مصلحة الضرائب تلجأ إلى طريقة التقدير الجزافي الذي يكـون عادة مغالى فيه ومجحفا بالتاجر.</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C2F1506-43AC-964E-59B8-0DA24AAA5C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62F1C654-6FBB-98B0-6517-AFC9B4EABE9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EAA7AE7-4062-C219-04B7-8D569FAE385E}"/>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163E1EF-B39B-E2A7-7F88-427BB1738D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E75F8946-CBDF-850B-5DE8-9748C173461C}"/>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51641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B87DF14B-170F-3585-A2FC-365643133AEE}"/>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C6EDFA25-9B2D-3F21-2186-837C4BA346FB}"/>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D4CE7C5-89CB-E467-6E44-E4D13001DC97}"/>
              </a:ext>
            </a:extLst>
          </p:cNvPr>
          <p:cNvSpPr txBox="1"/>
          <p:nvPr/>
        </p:nvSpPr>
        <p:spPr>
          <a:xfrm>
            <a:off x="3933735" y="1686195"/>
            <a:ext cx="6282390" cy="4093428"/>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٢- الملتزم بمسك الدفاتر التجارية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نص المشرع السعودي في نظام الدفاتر التجارية الصادر بتاريخ 20/7/1989 بالمرسوم الملكي رقم 61/م على إلزام كل تاجر يزيد رأس ماله على مائة ألف ريال بإمساك دفاتر تجارية.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3- أنواع الدفاتر التجارية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يجب على كل تاجر أن يمسك الدفاتر التجارية التي تستلزمها طبيعة تجارته وأهميتها بطريقة تكفل بيان مركزه المالي بدقة، وبيان ما له من حقوق وما عليه من التزامات متعلقة بتجارته، ويجب أن تكون هذه الدفاتر منتظمة وباللغة العربية، ويجب أن يمسك على الأقل الدفاتر الآتية:</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 دفتر اليومية الأصلي.</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 دفتر الجرد.</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 دفتر الأستاذ العام</a:t>
            </a:r>
            <a:r>
              <a:rPr lang="ar-EG" sz="2000" dirty="0"/>
              <a:t>.</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5D4DE6D-DE30-C7FE-ACF5-AF73130C11F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55C44E3A-4985-4D8E-E157-8EB6EBA98E77}"/>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CB8EB37-A447-1550-6C94-29C18DB421C2}"/>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7B1AA47-A711-8DD1-0532-95CA41B03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9C4516FD-8D2F-715A-44DE-AC3B5E2EE2FB}"/>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6994551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9E90BCC8-FF56-A69E-5E3F-CB9E8DAF96D4}"/>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A6837828-3062-5FBD-B167-5826D8F8292A}"/>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B9D60A0-D211-913C-A44C-2DA6774CF407}"/>
              </a:ext>
            </a:extLst>
          </p:cNvPr>
          <p:cNvSpPr txBox="1"/>
          <p:nvPr/>
        </p:nvSpPr>
        <p:spPr>
          <a:xfrm>
            <a:off x="3933735" y="1686195"/>
            <a:ext cx="6282390" cy="4401205"/>
          </a:xfrm>
          <a:prstGeom prst="rect">
            <a:avLst/>
          </a:prstGeom>
          <a:noFill/>
        </p:spPr>
        <p:txBody>
          <a:bodyPr wrap="square" rtlCol="0">
            <a:spAutoFit/>
          </a:bodyPr>
          <a:lstStyle/>
          <a:p>
            <a:pPr algn="r" rtl="1"/>
            <a:r>
              <a:rPr lang="ar-EG" sz="2000" b="1" dirty="0">
                <a:solidFill>
                  <a:schemeClr val="accent6">
                    <a:lumMod val="75000"/>
                  </a:schemeClr>
                </a:solidFill>
                <a:latin typeface="Times New Roman" panose="02020603050405020304" pitchFamily="18" charset="0"/>
                <a:cs typeface="Times New Roman" panose="02020603050405020304" pitchFamily="18" charset="0"/>
              </a:rPr>
              <a:t>بيان ما يجب قيده في هذه الدفاتر: </a:t>
            </a:r>
          </a:p>
          <a:p>
            <a:pPr algn="just" rtl="1"/>
            <a:r>
              <a:rPr lang="ar-EG" sz="2000" b="1" dirty="0">
                <a:solidFill>
                  <a:srgbClr val="2D3956"/>
                </a:solidFill>
                <a:latin typeface="Times New Roman" panose="02020603050405020304" pitchFamily="18" charset="0"/>
                <a:cs typeface="Times New Roman" panose="02020603050405020304" pitchFamily="18" charset="0"/>
              </a:rPr>
              <a:t>يجوز أن تدون البيانات الخاصة بالدفاتر التجارية عن طريق الحاسب الآلي، وذلك بالنسبة للمؤسسات والشركات التي تستخدم الحاسب الآلي في حساباتها، وتحدد اللائحة التنفيذية الإجراءات والقواعد التي تكفل صحة وسلامة البيانات التي يثبتها الحاسب الآلي.</a:t>
            </a:r>
          </a:p>
          <a:p>
            <a:pPr algn="just" rtl="1"/>
            <a:r>
              <a:rPr lang="ar-EG" sz="2000" b="1" dirty="0">
                <a:solidFill>
                  <a:schemeClr val="accent6">
                    <a:lumMod val="75000"/>
                  </a:schemeClr>
                </a:solidFill>
                <a:latin typeface="Times New Roman" panose="02020603050405020304" pitchFamily="18" charset="0"/>
                <a:cs typeface="Times New Roman" panose="02020603050405020304" pitchFamily="18" charset="0"/>
              </a:rPr>
              <a:t>1- دفتر اليومية : </a:t>
            </a:r>
          </a:p>
          <a:p>
            <a:pPr algn="just" rtl="1"/>
            <a:r>
              <a:rPr lang="ar-EG" sz="2000" b="1" dirty="0">
                <a:solidFill>
                  <a:srgbClr val="2D3956"/>
                </a:solidFill>
                <a:latin typeface="Times New Roman" panose="02020603050405020304" pitchFamily="18" charset="0"/>
                <a:cs typeface="Times New Roman" panose="02020603050405020304" pitchFamily="18" charset="0"/>
              </a:rPr>
              <a:t>تقيد في دفتر اليومية الأصلي جميع العمليات المالية التي يقوم بها التاجر وكذلك مسحوباته الشخصية، ويتم هذا القيد يومًا بيوم بالتفصيل باستثناء المسحوبات الشخصية التي يمكن أن تقيد إجمالا شهرًا بشهر، ويجوز للتاجر أن يستعمل دفاتر يومية مساعدة لإثبات تفاصيل الأنواع المختلفة من العمليات المالية، ويكتفي في هذه الحالة بتقييد إجمالي لهذه العمليات في دفتر اليومية الأصلي في فترات منتظمة من واقع هذه الدفاتر، فإذا لم يتبع هذا الإجراء اعتبر كل دفتر مساعد دفترًا أصليًّا. </a:t>
            </a:r>
            <a:endParaRPr lang="ar-EG" sz="2000" b="1" dirty="0">
              <a:solidFill>
                <a:srgbClr val="2D3956"/>
              </a:solidFill>
              <a:highlight>
                <a:srgbClr val="FFFF00"/>
              </a:highlight>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48D720E-F640-EA8B-5851-1C8425020AB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9631E84-7598-00E2-BE58-5DCE4D530ED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572AEF1-4DEC-B2F3-3848-128EC36E5AF3}"/>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69C47958-32A2-737F-0B46-43DB75FAEF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1FD46232-4CB0-241B-ACA2-43414ED75A18}"/>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0576677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DFFFFA5E-4BE8-461F-723F-A74CF6DCA85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D162583A-D613-D8BF-15EC-81385D01FE8D}"/>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3D38E45-4181-CFC9-14BD-1091E39DF2F4}"/>
              </a:ext>
            </a:extLst>
          </p:cNvPr>
          <p:cNvSpPr txBox="1"/>
          <p:nvPr/>
        </p:nvSpPr>
        <p:spPr>
          <a:xfrm>
            <a:off x="3933735" y="1686195"/>
            <a:ext cx="6282390" cy="3170099"/>
          </a:xfrm>
          <a:prstGeom prst="rect">
            <a:avLst/>
          </a:prstGeom>
          <a:noFill/>
        </p:spPr>
        <p:txBody>
          <a:bodyPr wrap="square" rtlCol="0">
            <a:spAutoFit/>
          </a:bodyPr>
          <a:lstStyle/>
          <a:p>
            <a:pPr algn="r"/>
            <a:r>
              <a:rPr lang="ar-EG" sz="2000" b="1" dirty="0">
                <a:solidFill>
                  <a:schemeClr val="accent6">
                    <a:lumMod val="75000"/>
                  </a:schemeClr>
                </a:solidFill>
              </a:rPr>
              <a:t>2- دفتر الجرد : </a:t>
            </a:r>
          </a:p>
          <a:p>
            <a:pPr algn="justLow" rtl="1"/>
            <a:r>
              <a:rPr lang="ar-EG" sz="2000" b="1" dirty="0">
                <a:solidFill>
                  <a:srgbClr val="2D3956"/>
                </a:solidFill>
                <a:latin typeface="Times New Roman" panose="02020603050405020304" pitchFamily="18" charset="0"/>
                <a:cs typeface="Times New Roman" panose="02020603050405020304" pitchFamily="18" charset="0"/>
              </a:rPr>
              <a:t>تقيد في دفتر الجرد تفاصيل البضاعة الموجودة لدى التاجر في آخر سنته المالية، أو بيان إجمالي عنها إذا كانت تفاصيلها واردة بدفاتر أو قوائم مستقلة، وفي هذه الحالة تعتبر هذه الدفاتر أو القوائم جزءا متمما للدفتر المذكور، كما تقيد بدفتر الجرد صورة من قائمة المركز المالي للتاجر في كل سنة إذا لم تقيد في دفتر آخر. </a:t>
            </a:r>
          </a:p>
          <a:p>
            <a:pPr algn="r"/>
            <a:r>
              <a:rPr lang="ar-EG" sz="2000" b="1" dirty="0">
                <a:solidFill>
                  <a:schemeClr val="accent6">
                    <a:lumMod val="75000"/>
                  </a:schemeClr>
                </a:solidFill>
              </a:rPr>
              <a:t>3- دفتر الأستاذ العام : </a:t>
            </a:r>
          </a:p>
          <a:p>
            <a:pPr algn="justLow" rtl="1"/>
            <a:r>
              <a:rPr lang="ar-EG" sz="2000" b="1" dirty="0">
                <a:solidFill>
                  <a:srgbClr val="2D3956"/>
                </a:solidFill>
                <a:latin typeface="Times New Roman" panose="02020603050405020304" pitchFamily="18" charset="0"/>
                <a:cs typeface="Times New Roman" panose="02020603050405020304" pitchFamily="18" charset="0"/>
              </a:rPr>
              <a:t>ترحل إلى دفتر الأستاذ العام العمليات المالية ذات الطبيعة الواحدة من دفتر اليومية بحيث يمكن استخلاص نتيجة كل حساب على حدة بسهولة في أي وقت.</a:t>
            </a:r>
          </a:p>
        </p:txBody>
      </p:sp>
      <p:pic>
        <p:nvPicPr>
          <p:cNvPr id="5" name="Picture 4">
            <a:extLst>
              <a:ext uri="{FF2B5EF4-FFF2-40B4-BE49-F238E27FC236}">
                <a16:creationId xmlns:a16="http://schemas.microsoft.com/office/drawing/2014/main" id="{0210C404-93B6-C4E3-17CF-4CD0403060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8AE77C9-6E8B-2873-224F-46B3882D1E54}"/>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8347878-B8E0-C934-516F-7E058E8F5325}"/>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17C4D7C-2EE7-65AB-23BC-92335377D0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5758565C-861E-738B-9632-8EC2ECFB9A70}"/>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414287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8CCBC08-940F-DE89-1F3F-5C29A499D140}"/>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5B301B-0523-433D-9CE4-725A91E62BBC}"/>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80684F3-7F7C-4350-4995-597E2FA68FD8}"/>
              </a:ext>
            </a:extLst>
          </p:cNvPr>
          <p:cNvSpPr txBox="1"/>
          <p:nvPr/>
        </p:nvSpPr>
        <p:spPr>
          <a:xfrm>
            <a:off x="3933735" y="1686195"/>
            <a:ext cx="6282390" cy="532453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على التاجر أن يحتفظ بصورة طبق الأصل من جميع المراسلات والوثائق المتعلقة بتجارته الصادرة منه والواردة إليه، ويكون الحفظ بطريقة منتظمة تسهل معها مراجعة القيود الحسابية وتكفل عند اللزوم التحقق من الأرباح والخسائر.</a:t>
            </a:r>
          </a:p>
          <a:p>
            <a:pPr algn="justLow" rtl="1"/>
            <a:r>
              <a:rPr lang="ar-EG" sz="2000" b="1" dirty="0">
                <a:solidFill>
                  <a:srgbClr val="2D3956"/>
                </a:solidFill>
                <a:latin typeface="Times New Roman" panose="02020603050405020304" pitchFamily="18" charset="0"/>
                <a:cs typeface="Times New Roman" panose="02020603050405020304" pitchFamily="18" charset="0"/>
              </a:rPr>
              <a:t>يجب أن تكون الدفاتر المنصوص عليها في هذا النظام وفقا للنموذج الذي تحدده وزارة التجارة على أن تكون صفحات هذه الدفاتر مرقمة. </a:t>
            </a:r>
          </a:p>
          <a:p>
            <a:pPr algn="justLow" rtl="1"/>
            <a:r>
              <a:rPr lang="ar-EG" sz="2000" b="1" dirty="0">
                <a:solidFill>
                  <a:schemeClr val="accent6">
                    <a:lumMod val="75000"/>
                  </a:schemeClr>
                </a:solidFill>
              </a:rPr>
              <a:t>مدة للاحتفاظ بهذه الدفاتر لدى التاجر:</a:t>
            </a:r>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على التاجر وورثته الاحتفاظ بالدفاتر المنصوص عليها في هذا النظام، والمراسلات، والمستندات المشار إليها في المادة السادسة مدة عشر سنوات على الأقل.</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بيان مدى حجية تلك الدفاتر :</a:t>
            </a:r>
          </a:p>
          <a:p>
            <a:pPr algn="justLow" rtl="1"/>
            <a:r>
              <a:rPr lang="ar-EG" sz="2000" b="1" dirty="0">
                <a:solidFill>
                  <a:srgbClr val="2D3956"/>
                </a:solidFill>
                <a:latin typeface="Times New Roman" panose="02020603050405020304" pitchFamily="18" charset="0"/>
                <a:cs typeface="Times New Roman" panose="02020603050405020304" pitchFamily="18" charset="0"/>
              </a:rPr>
              <a:t>يفترض أن جميع القيود المدونة في دفاتر التاجر قد دونت بعلمه ورضاه ما لم يقم الدليل على عكس ذلك.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D357D36-F722-525F-EFBC-8164CC960D3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6798E5B-0478-FA13-D516-0076451E810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1DBEDC3-4B75-93FE-B57C-6277DE53CE34}"/>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E0F06EE-A988-9EC0-E2CB-9D2F99A7C1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C8247DE0-BB6E-6AB1-D7B5-8220C8F6693C}"/>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13594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corded Sound">
            <a:hlinkClick r:id="" action="ppaction://media"/>
            <a:extLst>
              <a:ext uri="{FF2B5EF4-FFF2-40B4-BE49-F238E27FC236}">
                <a16:creationId xmlns:a16="http://schemas.microsoft.com/office/drawing/2014/main" id="{9B14B453-5A67-CC1A-7BED-6CEAF49503B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204765" y="3358055"/>
            <a:ext cx="487363" cy="487363"/>
          </a:xfrm>
          <a:prstGeom prst="rect">
            <a:avLst/>
          </a:prstGeom>
        </p:spPr>
      </p:pic>
      <p:sp>
        <p:nvSpPr>
          <p:cNvPr id="2" name="Rectangle 1">
            <a:extLst>
              <a:ext uri="{FF2B5EF4-FFF2-40B4-BE49-F238E27FC236}">
                <a16:creationId xmlns:a16="http://schemas.microsoft.com/office/drawing/2014/main" id="{E956AA16-996B-FB37-7355-F20B00E35B65}"/>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8EB4F797-BF25-796A-C9CC-F38C652A4DD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7CF373F0-97F9-A8C9-E409-F9C9FD7BB17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25F5C9C6-D784-3995-D646-7A9564C39072}"/>
              </a:ext>
            </a:extLst>
          </p:cNvPr>
          <p:cNvSpPr txBox="1"/>
          <p:nvPr/>
        </p:nvSpPr>
        <p:spPr>
          <a:xfrm>
            <a:off x="4787900" y="1863944"/>
            <a:ext cx="6170590" cy="501675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2- الالتزام بالقيد في السجل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يقصد بنظام السجل التجاري تخصيص سجل يقيد به أسماء التجار والصناع وكافة البيئات المتعلقة بتجارتهم أو صناعتهم أفراداً كـانوا أو شركات ، ويأخذ بنظام السجل التجاري معظم الدول لما يؤديه من خدمات جليلة للإقتصاد القومي.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وظائف السجل التجاري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الوظيفة الإستعلامية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 لما كان السجل يتـضمن جميـع البيانات الخاصة بالتجار فيما يتصل بنشاطهم التجاري والصناعي كأهليـة التاجر ونوع تجارته ومحله التجاري والفروع والوكالات إن وجدت وحقوقه الصناعية التي يملكها ، فإنه يصبح من اليسير على كل من يتعامـل مـع التاجر معرفة حقيقة مركزه المالي مما يترتب عليه تسهيل الإئتمان له مـن البنوك أو الغير ، كما يترتب عليه تسهيل رقابة الدولة له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E40C2279-4FEB-A2D5-B508-E18273E046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053FBCCB-130D-2DFA-F5B7-3727B6E645FC}"/>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225144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86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corded Sound">
            <a:hlinkClick r:id="" action="ppaction://media"/>
            <a:extLst>
              <a:ext uri="{FF2B5EF4-FFF2-40B4-BE49-F238E27FC236}">
                <a16:creationId xmlns:a16="http://schemas.microsoft.com/office/drawing/2014/main" id="{3C870F1E-E90B-378B-B2DF-35786FA8A4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98459" y="2975213"/>
            <a:ext cx="487363" cy="487363"/>
          </a:xfrm>
          <a:prstGeom prst="rect">
            <a:avLst/>
          </a:prstGeom>
        </p:spPr>
      </p:pic>
      <p:sp>
        <p:nvSpPr>
          <p:cNvPr id="2" name="Rectangle 1">
            <a:extLst>
              <a:ext uri="{FF2B5EF4-FFF2-40B4-BE49-F238E27FC236}">
                <a16:creationId xmlns:a16="http://schemas.microsoft.com/office/drawing/2014/main" id="{A97B179C-D1B3-EAA3-476F-04BB7AD33952}"/>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394A5934-EE10-1E38-34BE-BB84BE1B729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80D4C3-A925-5A1D-26C6-3AAA84DE3D1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C9EDB6F-37E7-0AE0-AB4B-5931117F8438}"/>
              </a:ext>
            </a:extLst>
          </p:cNvPr>
          <p:cNvSpPr txBox="1"/>
          <p:nvPr/>
        </p:nvSpPr>
        <p:spPr>
          <a:xfrm>
            <a:off x="4787900" y="1812280"/>
            <a:ext cx="6170590" cy="501675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ويستطيع كل صاحب مصلحة طلب الإطلاع على هذه البيانـات المقيـدة بالسجل التجاري أو طلب مستخرج منها . وبذلك يؤدي السجل التجاري وظيفـة إستعلامية هامة سواء فيما بين التجار أنفسهم أو في علاقة التجار بالغير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الوظيفة الإحصائية للسجل : </a:t>
            </a:r>
          </a:p>
          <a:p>
            <a:pPr algn="justLow" rtl="1"/>
            <a:r>
              <a:rPr lang="ar-EG" sz="2000" b="1" dirty="0">
                <a:solidFill>
                  <a:srgbClr val="2D3956"/>
                </a:solidFill>
                <a:latin typeface="Times New Roman" panose="02020603050405020304" pitchFamily="18" charset="0"/>
                <a:cs typeface="Times New Roman" panose="02020603050405020304" pitchFamily="18" charset="0"/>
              </a:rPr>
              <a:t>يعتبر السجل التجـاري أداة إحصائية هامة للدولة تستطيع بواسطته الوقوف على كل ما يخص التجارة والصناعة والقائمين بها من بيانات جوهرية .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 الوظيفة القانونية للسجل : </a:t>
            </a:r>
          </a:p>
          <a:p>
            <a:pPr algn="justLow" rtl="1"/>
            <a:r>
              <a:rPr lang="ar-EG" sz="2000" b="1" dirty="0">
                <a:solidFill>
                  <a:srgbClr val="2D3956"/>
                </a:solidFill>
                <a:latin typeface="Times New Roman" panose="02020603050405020304" pitchFamily="18" charset="0"/>
                <a:cs typeface="Times New Roman" panose="02020603050405020304" pitchFamily="18" charset="0"/>
              </a:rPr>
              <a:t>وأخيرا فإن السجل يقوم بدوررئیسی هام کنظام قانونی موضوعي حيث يؤدي وظيفة الإشهار في المواد التجارية لتحقيق آثار قانونية هامة . وتتحقق هذه الوظيفة الإشهارية إذا أخذ المشرع بمبدأ الحجية المطلقة لما يدون بالسجل ، فيفترض علم الكافة بكل ما تم قيده من البيانات عن تلك التي لا تقيد فلا حجية لها في مواجهة الغير .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09973129-C53F-C750-47CD-CC35F5675A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64CB7469-1A84-6130-D16C-C1D12A3B84CE}"/>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42159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44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919783" y="2430448"/>
            <a:ext cx="8548050" cy="3170099"/>
          </a:xfrm>
          <a:prstGeom prst="rect">
            <a:avLst/>
          </a:prstGeom>
          <a:noFill/>
        </p:spPr>
        <p:txBody>
          <a:bodyPr wrap="square" rtlCol="0">
            <a:spAutoFit/>
          </a:bodyPr>
          <a:lstStyle/>
          <a:p>
            <a:pPr algn="r" rtl="1"/>
            <a:r>
              <a:rPr lang="ar-EG" sz="2000" b="1" dirty="0">
                <a:solidFill>
                  <a:srgbClr val="2D3956"/>
                </a:solidFill>
                <a:latin typeface="Times New Roman" panose="02020603050405020304" pitchFamily="18" charset="0"/>
                <a:cs typeface="Times New Roman" panose="02020603050405020304" pitchFamily="18" charset="0"/>
              </a:rPr>
              <a:t>قائمة المراجع الموصى بها :</a:t>
            </a:r>
          </a:p>
          <a:p>
            <a:pPr algn="r"/>
            <a:r>
              <a:rPr lang="ar-EG" b="1" dirty="0"/>
              <a:t>د.سميجة القليوبي ، الوسيط في شرح قانون التجارة ، دار النهضة العربية ، 2012 .</a:t>
            </a:r>
          </a:p>
          <a:p>
            <a:pPr algn="r"/>
            <a:r>
              <a:rPr lang="ar-SA" b="1" dirty="0"/>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b="1" dirty="0"/>
          </a:p>
          <a:p>
            <a:pPr algn="r"/>
            <a:r>
              <a:rPr lang="ar-EG" b="1" dirty="0"/>
              <a:t>د. عبدالرحمن السيد قرمان ، مبادئ القانون التجاري .</a:t>
            </a:r>
            <a:endParaRPr lang="en-US" b="1" dirty="0"/>
          </a:p>
          <a:p>
            <a:pPr algn="r" rtl="1"/>
            <a:r>
              <a:rPr lang="ar-EG" b="1" dirty="0">
                <a:latin typeface="Times New Roman" panose="02020603050405020304" pitchFamily="18" charset="0"/>
                <a:cs typeface="Times New Roman" panose="02020603050405020304" pitchFamily="18" charset="0"/>
              </a:rPr>
              <a:t>د.محمد فريد العريني ، و د.هاني دويدار ، مبادئ القانون التجاري دار الجامعة الجديدة ، 2005.</a:t>
            </a: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054455" y="1379344"/>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48301" y="1396057"/>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2186</TotalTime>
  <Words>5043</Words>
  <Application>Microsoft Office PowerPoint</Application>
  <PresentationFormat>Widescreen</PresentationFormat>
  <Paragraphs>280</Paragraphs>
  <Slides>44</Slides>
  <Notes>3</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978</cp:revision>
  <dcterms:created xsi:type="dcterms:W3CDTF">2023-04-29T09:08:23Z</dcterms:created>
  <dcterms:modified xsi:type="dcterms:W3CDTF">2023-10-27T19:38:02Z</dcterms:modified>
</cp:coreProperties>
</file>