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6"/>
  </p:notesMasterIdLst>
  <p:sldIdLst>
    <p:sldId id="480" r:id="rId5"/>
    <p:sldId id="489" r:id="rId6"/>
    <p:sldId id="276" r:id="rId7"/>
    <p:sldId id="490" r:id="rId8"/>
    <p:sldId id="492" r:id="rId9"/>
    <p:sldId id="486" r:id="rId10"/>
    <p:sldId id="491" r:id="rId11"/>
    <p:sldId id="487" r:id="rId12"/>
    <p:sldId id="488" r:id="rId13"/>
    <p:sldId id="551" r:id="rId14"/>
    <p:sldId id="34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89"/>
            <p14:sldId id="276"/>
            <p14:sldId id="490"/>
            <p14:sldId id="492"/>
            <p14:sldId id="486"/>
            <p14:sldId id="491"/>
            <p14:sldId id="487"/>
            <p14:sldId id="488"/>
            <p14:sldId id="55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8697" autoAdjust="0"/>
  </p:normalViewPr>
  <p:slideViewPr>
    <p:cSldViewPr snapToGrid="0">
      <p:cViewPr varScale="1">
        <p:scale>
          <a:sx n="62" d="100"/>
          <a:sy n="62" d="100"/>
        </p:scale>
        <p:origin x="103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DF26DD-2494-4881-AE9C-EB71E2B2D209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740068B-C424-4718-A103-801B729B4637}">
      <dgm:prSet phldrT="[Text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Course Topics</a:t>
          </a:r>
          <a:endParaRPr lang="en-US" b="1" dirty="0"/>
        </a:p>
      </dgm:t>
    </dgm:pt>
    <dgm:pt modelId="{ED96969B-3181-49A2-8C2C-677F0A98BDED}" type="parTrans" cxnId="{54D77DFA-5380-431F-86EF-0994FF9C0A65}">
      <dgm:prSet/>
      <dgm:spPr/>
      <dgm:t>
        <a:bodyPr/>
        <a:lstStyle/>
        <a:p>
          <a:endParaRPr lang="en-US"/>
        </a:p>
      </dgm:t>
    </dgm:pt>
    <dgm:pt modelId="{4D915FCC-4D8C-4C3B-B4EB-A304DF41C66F}" type="sibTrans" cxnId="{54D77DFA-5380-431F-86EF-0994FF9C0A65}">
      <dgm:prSet/>
      <dgm:spPr/>
      <dgm:t>
        <a:bodyPr/>
        <a:lstStyle/>
        <a:p>
          <a:endParaRPr lang="en-US"/>
        </a:p>
      </dgm:t>
    </dgm:pt>
    <dgm:pt modelId="{30D6589F-427F-4F38-B7A8-FF04D54A2CD4}">
      <dgm:prSet phldrT="[Text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Mutual Expectations</a:t>
          </a:r>
          <a:endParaRPr lang="en-US" b="1" dirty="0"/>
        </a:p>
      </dgm:t>
    </dgm:pt>
    <dgm:pt modelId="{E8785918-E8CA-4A21-AF6B-31F8C24B8C7F}" type="parTrans" cxnId="{304A4EC2-8432-493B-BB6C-9A55E21243E2}">
      <dgm:prSet/>
      <dgm:spPr/>
      <dgm:t>
        <a:bodyPr/>
        <a:lstStyle/>
        <a:p>
          <a:endParaRPr lang="en-US"/>
        </a:p>
      </dgm:t>
    </dgm:pt>
    <dgm:pt modelId="{28497BB5-9C95-489C-A5B2-773D73C1C4E0}" type="sibTrans" cxnId="{304A4EC2-8432-493B-BB6C-9A55E21243E2}">
      <dgm:prSet/>
      <dgm:spPr/>
      <dgm:t>
        <a:bodyPr/>
        <a:lstStyle/>
        <a:p>
          <a:endParaRPr lang="en-US"/>
        </a:p>
      </dgm:t>
    </dgm:pt>
    <dgm:pt modelId="{A2002951-5329-4DC5-85A5-5E4CBC66A284}">
      <dgm:prSet phldrT="[Text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Teaching Team</a:t>
          </a:r>
        </a:p>
      </dgm:t>
    </dgm:pt>
    <dgm:pt modelId="{273665D3-6085-4DD9-BB2C-E89321207EB5}" type="parTrans" cxnId="{6B1DD467-4101-46B0-A6E4-143331D68BDD}">
      <dgm:prSet/>
      <dgm:spPr/>
      <dgm:t>
        <a:bodyPr/>
        <a:lstStyle/>
        <a:p>
          <a:endParaRPr lang="en-US"/>
        </a:p>
      </dgm:t>
    </dgm:pt>
    <dgm:pt modelId="{A1720970-0B09-4239-BED8-493A3DAF7979}" type="sibTrans" cxnId="{6B1DD467-4101-46B0-A6E4-143331D68BDD}">
      <dgm:prSet/>
      <dgm:spPr/>
      <dgm:t>
        <a:bodyPr/>
        <a:lstStyle/>
        <a:p>
          <a:endParaRPr lang="en-US"/>
        </a:p>
      </dgm:t>
    </dgm:pt>
    <dgm:pt modelId="{39C457B4-D744-4E99-AC48-F3C470146450}">
      <dgm:prSet phldrT="[Text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Course Structure</a:t>
          </a:r>
          <a:endParaRPr lang="en-US" b="1" dirty="0"/>
        </a:p>
      </dgm:t>
    </dgm:pt>
    <dgm:pt modelId="{7C47A7E5-BE91-48C8-A668-93FCBFEBBA28}" type="sibTrans" cxnId="{7C52CE4A-8B82-40B7-95DC-19DCE1354D6A}">
      <dgm:prSet/>
      <dgm:spPr/>
      <dgm:t>
        <a:bodyPr/>
        <a:lstStyle/>
        <a:p>
          <a:endParaRPr lang="en-US"/>
        </a:p>
      </dgm:t>
    </dgm:pt>
    <dgm:pt modelId="{88BB7A3E-2CA9-4A6B-96F1-255B0794FFD2}" type="parTrans" cxnId="{7C52CE4A-8B82-40B7-95DC-19DCE1354D6A}">
      <dgm:prSet/>
      <dgm:spPr/>
      <dgm:t>
        <a:bodyPr/>
        <a:lstStyle/>
        <a:p>
          <a:endParaRPr lang="en-US"/>
        </a:p>
      </dgm:t>
    </dgm:pt>
    <dgm:pt modelId="{4C570E95-B43E-4406-B62B-A98C722BA555}">
      <dgm:prSet phldrT="[Text]" phldr="1"/>
      <dgm:spPr>
        <a:solidFill>
          <a:schemeClr val="bg1"/>
        </a:solidFill>
      </dgm:spPr>
      <dgm:t>
        <a:bodyPr/>
        <a:lstStyle/>
        <a:p>
          <a:endParaRPr lang="en-US" dirty="0"/>
        </a:p>
      </dgm:t>
    </dgm:pt>
    <dgm:pt modelId="{7C60DF06-59FA-4B9A-839D-A1484E334C61}" type="sibTrans" cxnId="{B06C17B6-696C-4D0E-8154-B7A024C99B82}">
      <dgm:prSet/>
      <dgm:spPr/>
      <dgm:t>
        <a:bodyPr/>
        <a:lstStyle/>
        <a:p>
          <a:endParaRPr lang="en-US"/>
        </a:p>
      </dgm:t>
    </dgm:pt>
    <dgm:pt modelId="{E25C5FC1-7ADB-43E7-BD15-5CCA8046C92B}" type="parTrans" cxnId="{B06C17B6-696C-4D0E-8154-B7A024C99B82}">
      <dgm:prSet/>
      <dgm:spPr/>
      <dgm:t>
        <a:bodyPr/>
        <a:lstStyle/>
        <a:p>
          <a:endParaRPr lang="en-US"/>
        </a:p>
      </dgm:t>
    </dgm:pt>
    <dgm:pt modelId="{5F379C8C-74BF-431A-A8CD-678ADC87BA8D}" type="pres">
      <dgm:prSet presAssocID="{10DF26DD-2494-4881-AE9C-EB71E2B2D209}" presName="diagram" presStyleCnt="0">
        <dgm:presLayoutVars>
          <dgm:dir/>
          <dgm:resizeHandles val="exact"/>
        </dgm:presLayoutVars>
      </dgm:prSet>
      <dgm:spPr/>
    </dgm:pt>
    <dgm:pt modelId="{4B3D330E-34A6-47AC-8FB2-5A71301AC970}" type="pres">
      <dgm:prSet presAssocID="{4740068B-C424-4718-A103-801B729B4637}" presName="node" presStyleLbl="node1" presStyleIdx="0" presStyleCnt="5" custScaleX="239517" custScaleY="56848" custLinFactY="5289" custLinFactNeighborX="-15614" custLinFactNeighborY="100000">
        <dgm:presLayoutVars>
          <dgm:bulletEnabled val="1"/>
        </dgm:presLayoutVars>
      </dgm:prSet>
      <dgm:spPr/>
    </dgm:pt>
    <dgm:pt modelId="{A40AD2AF-499D-4253-A3F3-4ECE915F7E3A}" type="pres">
      <dgm:prSet presAssocID="{4D915FCC-4D8C-4C3B-B4EB-A304DF41C66F}" presName="sibTrans" presStyleCnt="0"/>
      <dgm:spPr/>
    </dgm:pt>
    <dgm:pt modelId="{40BBE2DA-04B8-4A41-B693-988ADB00ECA0}" type="pres">
      <dgm:prSet presAssocID="{4C570E95-B43E-4406-B62B-A98C722BA555}" presName="node" presStyleLbl="node1" presStyleIdx="1" presStyleCnt="5" custLinFactX="64067" custLinFactNeighborX="100000" custLinFactNeighborY="91206">
        <dgm:presLayoutVars>
          <dgm:bulletEnabled val="1"/>
        </dgm:presLayoutVars>
      </dgm:prSet>
      <dgm:spPr/>
    </dgm:pt>
    <dgm:pt modelId="{160AC4CC-ECD5-467A-B76F-631927CAF6B7}" type="pres">
      <dgm:prSet presAssocID="{7C60DF06-59FA-4B9A-839D-A1484E334C61}" presName="sibTrans" presStyleCnt="0"/>
      <dgm:spPr/>
    </dgm:pt>
    <dgm:pt modelId="{033A99AC-1A58-4326-ACD5-A259F460FDF5}" type="pres">
      <dgm:prSet presAssocID="{30D6589F-427F-4F38-B7A8-FF04D54A2CD4}" presName="node" presStyleLbl="node1" presStyleIdx="2" presStyleCnt="5" custScaleX="151122" custScaleY="53416" custLinFactY="33614" custLinFactNeighborX="-67590" custLinFactNeighborY="100000">
        <dgm:presLayoutVars>
          <dgm:bulletEnabled val="1"/>
        </dgm:presLayoutVars>
      </dgm:prSet>
      <dgm:spPr/>
    </dgm:pt>
    <dgm:pt modelId="{DB328A4C-A875-4C9D-81F4-F81BF66CA74C}" type="pres">
      <dgm:prSet presAssocID="{28497BB5-9C95-489C-A5B2-773D73C1C4E0}" presName="sibTrans" presStyleCnt="0"/>
      <dgm:spPr/>
    </dgm:pt>
    <dgm:pt modelId="{FD078830-4E4E-4F24-A35A-6445F08ACABA}" type="pres">
      <dgm:prSet presAssocID="{A2002951-5329-4DC5-85A5-5E4CBC66A284}" presName="node" presStyleLbl="node1" presStyleIdx="3" presStyleCnt="5" custScaleX="221228" custScaleY="59338" custLinFactY="-51156" custLinFactNeighborX="-16087" custLinFactNeighborY="-100000">
        <dgm:presLayoutVars>
          <dgm:bulletEnabled val="1"/>
        </dgm:presLayoutVars>
      </dgm:prSet>
      <dgm:spPr/>
    </dgm:pt>
    <dgm:pt modelId="{3B118D21-937B-45EE-8E5B-41891FEFF2B5}" type="pres">
      <dgm:prSet presAssocID="{A1720970-0B09-4239-BED8-493A3DAF7979}" presName="sibTrans" presStyleCnt="0"/>
      <dgm:spPr/>
    </dgm:pt>
    <dgm:pt modelId="{6B5ED9BC-E534-4D6E-854E-3788A8781BE0}" type="pres">
      <dgm:prSet presAssocID="{39C457B4-D744-4E99-AC48-F3C470146450}" presName="node" presStyleLbl="node1" presStyleIdx="4" presStyleCnt="5" custScaleX="168700" custScaleY="50711" custLinFactNeighborX="-18727" custLinFactNeighborY="-97634">
        <dgm:presLayoutVars>
          <dgm:bulletEnabled val="1"/>
        </dgm:presLayoutVars>
      </dgm:prSet>
      <dgm:spPr/>
    </dgm:pt>
  </dgm:ptLst>
  <dgm:cxnLst>
    <dgm:cxn modelId="{E02E5205-7BA9-457E-9C23-6126B67FEB3D}" type="presOf" srcId="{39C457B4-D744-4E99-AC48-F3C470146450}" destId="{6B5ED9BC-E534-4D6E-854E-3788A8781BE0}" srcOrd="0" destOrd="0" presId="urn:microsoft.com/office/officeart/2005/8/layout/default"/>
    <dgm:cxn modelId="{D7F52634-818A-466A-8F6F-4C7012E8FDA3}" type="presOf" srcId="{30D6589F-427F-4F38-B7A8-FF04D54A2CD4}" destId="{033A99AC-1A58-4326-ACD5-A259F460FDF5}" srcOrd="0" destOrd="0" presId="urn:microsoft.com/office/officeart/2005/8/layout/default"/>
    <dgm:cxn modelId="{6B1DD467-4101-46B0-A6E4-143331D68BDD}" srcId="{10DF26DD-2494-4881-AE9C-EB71E2B2D209}" destId="{A2002951-5329-4DC5-85A5-5E4CBC66A284}" srcOrd="3" destOrd="0" parTransId="{273665D3-6085-4DD9-BB2C-E89321207EB5}" sibTransId="{A1720970-0B09-4239-BED8-493A3DAF7979}"/>
    <dgm:cxn modelId="{448A0D49-DD7B-40C9-8C40-6A189C71AAC5}" type="presOf" srcId="{A2002951-5329-4DC5-85A5-5E4CBC66A284}" destId="{FD078830-4E4E-4F24-A35A-6445F08ACABA}" srcOrd="0" destOrd="0" presId="urn:microsoft.com/office/officeart/2005/8/layout/default"/>
    <dgm:cxn modelId="{17692849-13F6-440D-A41D-523851D5009D}" type="presOf" srcId="{10DF26DD-2494-4881-AE9C-EB71E2B2D209}" destId="{5F379C8C-74BF-431A-A8CD-678ADC87BA8D}" srcOrd="0" destOrd="0" presId="urn:microsoft.com/office/officeart/2005/8/layout/default"/>
    <dgm:cxn modelId="{7C52CE4A-8B82-40B7-95DC-19DCE1354D6A}" srcId="{10DF26DD-2494-4881-AE9C-EB71E2B2D209}" destId="{39C457B4-D744-4E99-AC48-F3C470146450}" srcOrd="4" destOrd="0" parTransId="{88BB7A3E-2CA9-4A6B-96F1-255B0794FFD2}" sibTransId="{7C47A7E5-BE91-48C8-A668-93FCBFEBBA28}"/>
    <dgm:cxn modelId="{47093F71-3141-4C4E-BB8F-346906F5E0B8}" type="presOf" srcId="{4740068B-C424-4718-A103-801B729B4637}" destId="{4B3D330E-34A6-47AC-8FB2-5A71301AC970}" srcOrd="0" destOrd="0" presId="urn:microsoft.com/office/officeart/2005/8/layout/default"/>
    <dgm:cxn modelId="{B06C17B6-696C-4D0E-8154-B7A024C99B82}" srcId="{10DF26DD-2494-4881-AE9C-EB71E2B2D209}" destId="{4C570E95-B43E-4406-B62B-A98C722BA555}" srcOrd="1" destOrd="0" parTransId="{E25C5FC1-7ADB-43E7-BD15-5CCA8046C92B}" sibTransId="{7C60DF06-59FA-4B9A-839D-A1484E334C61}"/>
    <dgm:cxn modelId="{4A2806C0-6E31-4393-B9DA-E8AEC6D4781C}" type="presOf" srcId="{4C570E95-B43E-4406-B62B-A98C722BA555}" destId="{40BBE2DA-04B8-4A41-B693-988ADB00ECA0}" srcOrd="0" destOrd="0" presId="urn:microsoft.com/office/officeart/2005/8/layout/default"/>
    <dgm:cxn modelId="{304A4EC2-8432-493B-BB6C-9A55E21243E2}" srcId="{10DF26DD-2494-4881-AE9C-EB71E2B2D209}" destId="{30D6589F-427F-4F38-B7A8-FF04D54A2CD4}" srcOrd="2" destOrd="0" parTransId="{E8785918-E8CA-4A21-AF6B-31F8C24B8C7F}" sibTransId="{28497BB5-9C95-489C-A5B2-773D73C1C4E0}"/>
    <dgm:cxn modelId="{54D77DFA-5380-431F-86EF-0994FF9C0A65}" srcId="{10DF26DD-2494-4881-AE9C-EB71E2B2D209}" destId="{4740068B-C424-4718-A103-801B729B4637}" srcOrd="0" destOrd="0" parTransId="{ED96969B-3181-49A2-8C2C-677F0A98BDED}" sibTransId="{4D915FCC-4D8C-4C3B-B4EB-A304DF41C66F}"/>
    <dgm:cxn modelId="{EE31B27D-EF5E-4F40-8F8E-AE02B1D0E7AE}" type="presParOf" srcId="{5F379C8C-74BF-431A-A8CD-678ADC87BA8D}" destId="{4B3D330E-34A6-47AC-8FB2-5A71301AC970}" srcOrd="0" destOrd="0" presId="urn:microsoft.com/office/officeart/2005/8/layout/default"/>
    <dgm:cxn modelId="{5ECC9691-7BD1-4E22-8323-0C71D1C2AA67}" type="presParOf" srcId="{5F379C8C-74BF-431A-A8CD-678ADC87BA8D}" destId="{A40AD2AF-499D-4253-A3F3-4ECE915F7E3A}" srcOrd="1" destOrd="0" presId="urn:microsoft.com/office/officeart/2005/8/layout/default"/>
    <dgm:cxn modelId="{8CE5C6D8-57EC-4078-BEF8-76BB203DB361}" type="presParOf" srcId="{5F379C8C-74BF-431A-A8CD-678ADC87BA8D}" destId="{40BBE2DA-04B8-4A41-B693-988ADB00ECA0}" srcOrd="2" destOrd="0" presId="urn:microsoft.com/office/officeart/2005/8/layout/default"/>
    <dgm:cxn modelId="{77432F11-CF0C-4A53-ADC2-BE23A2A2E209}" type="presParOf" srcId="{5F379C8C-74BF-431A-A8CD-678ADC87BA8D}" destId="{160AC4CC-ECD5-467A-B76F-631927CAF6B7}" srcOrd="3" destOrd="0" presId="urn:microsoft.com/office/officeart/2005/8/layout/default"/>
    <dgm:cxn modelId="{A303E6F3-C811-41F9-8EC7-CEC18904C308}" type="presParOf" srcId="{5F379C8C-74BF-431A-A8CD-678ADC87BA8D}" destId="{033A99AC-1A58-4326-ACD5-A259F460FDF5}" srcOrd="4" destOrd="0" presId="urn:microsoft.com/office/officeart/2005/8/layout/default"/>
    <dgm:cxn modelId="{D12053D0-9DB9-4582-906F-F9705CAAEBD3}" type="presParOf" srcId="{5F379C8C-74BF-431A-A8CD-678ADC87BA8D}" destId="{DB328A4C-A875-4C9D-81F4-F81BF66CA74C}" srcOrd="5" destOrd="0" presId="urn:microsoft.com/office/officeart/2005/8/layout/default"/>
    <dgm:cxn modelId="{94148C2F-52E6-4929-A81B-7F0695AA7C3B}" type="presParOf" srcId="{5F379C8C-74BF-431A-A8CD-678ADC87BA8D}" destId="{FD078830-4E4E-4F24-A35A-6445F08ACABA}" srcOrd="6" destOrd="0" presId="urn:microsoft.com/office/officeart/2005/8/layout/default"/>
    <dgm:cxn modelId="{B5CBA007-CDC8-4273-B2C9-A4B2B76285CA}" type="presParOf" srcId="{5F379C8C-74BF-431A-A8CD-678ADC87BA8D}" destId="{3B118D21-937B-45EE-8E5B-41891FEFF2B5}" srcOrd="7" destOrd="0" presId="urn:microsoft.com/office/officeart/2005/8/layout/default"/>
    <dgm:cxn modelId="{40C4F7AA-4DB9-4A02-9B3C-73E5027CFE7D}" type="presParOf" srcId="{5F379C8C-74BF-431A-A8CD-678ADC87BA8D}" destId="{6B5ED9BC-E534-4D6E-854E-3788A8781BE0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3D330E-34A6-47AC-8FB2-5A71301AC970}">
      <dsp:nvSpPr>
        <dsp:cNvPr id="0" name=""/>
        <dsp:cNvSpPr/>
      </dsp:nvSpPr>
      <dsp:spPr>
        <a:xfrm>
          <a:off x="206476" y="1800445"/>
          <a:ext cx="6825186" cy="97195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Course Topics</a:t>
          </a:r>
          <a:endParaRPr lang="en-US" sz="3500" b="1" kern="1200" dirty="0"/>
        </a:p>
      </dsp:txBody>
      <dsp:txXfrm>
        <a:off x="206476" y="1800445"/>
        <a:ext cx="6825186" cy="971951"/>
      </dsp:txXfrm>
    </dsp:sp>
    <dsp:sp modelId="{40BBE2DA-04B8-4A41-B693-988ADB00ECA0}">
      <dsp:nvSpPr>
        <dsp:cNvPr id="0" name=""/>
        <dsp:cNvSpPr/>
      </dsp:nvSpPr>
      <dsp:spPr>
        <a:xfrm>
          <a:off x="5018774" y="2816571"/>
          <a:ext cx="2849562" cy="1709737"/>
        </a:xfrm>
        <a:prstGeom prst="rect">
          <a:avLst/>
        </a:prstGeom>
        <a:solidFill>
          <a:schemeClr val="bg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500" kern="1200" dirty="0"/>
        </a:p>
      </dsp:txBody>
      <dsp:txXfrm>
        <a:off x="5018774" y="2816571"/>
        <a:ext cx="2849562" cy="1709737"/>
      </dsp:txXfrm>
    </dsp:sp>
    <dsp:sp modelId="{033A99AC-1A58-4326-ACD5-A259F460FDF5}">
      <dsp:nvSpPr>
        <dsp:cNvPr id="0" name=""/>
        <dsp:cNvSpPr/>
      </dsp:nvSpPr>
      <dsp:spPr>
        <a:xfrm>
          <a:off x="1552082" y="3939868"/>
          <a:ext cx="4306315" cy="91327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Mutual Expectations</a:t>
          </a:r>
          <a:endParaRPr lang="en-US" sz="3500" b="1" kern="1200" dirty="0"/>
        </a:p>
      </dsp:txBody>
      <dsp:txXfrm>
        <a:off x="1552082" y="3939868"/>
        <a:ext cx="4306315" cy="913273"/>
      </dsp:txXfrm>
    </dsp:sp>
    <dsp:sp modelId="{FD078830-4E4E-4F24-A35A-6445F08ACABA}">
      <dsp:nvSpPr>
        <dsp:cNvPr id="0" name=""/>
        <dsp:cNvSpPr/>
      </dsp:nvSpPr>
      <dsp:spPr>
        <a:xfrm>
          <a:off x="453575" y="667510"/>
          <a:ext cx="6304030" cy="101452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Teaching Team</a:t>
          </a:r>
        </a:p>
      </dsp:txBody>
      <dsp:txXfrm>
        <a:off x="453575" y="667510"/>
        <a:ext cx="6304030" cy="1014524"/>
      </dsp:txXfrm>
    </dsp:sp>
    <dsp:sp modelId="{6B5ED9BC-E534-4D6E-854E-3788A8781BE0}">
      <dsp:nvSpPr>
        <dsp:cNvPr id="0" name=""/>
        <dsp:cNvSpPr/>
      </dsp:nvSpPr>
      <dsp:spPr>
        <a:xfrm>
          <a:off x="1280668" y="2882076"/>
          <a:ext cx="4807211" cy="867024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Course Structure</a:t>
          </a:r>
          <a:endParaRPr lang="en-US" sz="3500" b="1" kern="1200" dirty="0"/>
        </a:p>
      </dsp:txBody>
      <dsp:txXfrm>
        <a:off x="1280668" y="2882076"/>
        <a:ext cx="4807211" cy="8670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D4B17A-CF12-08ED-47A9-270D399F16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4AB8B5E-C444-80F7-917E-96AA04645BF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6CBCC9B-BB1A-0912-5841-9E0CF8A0B0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C90C09-6BED-C80E-24DB-31D1892670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0579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D09051-EB48-4386-B2A9-CEBD49956A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AC78F39-2F87-6D84-3DA3-1BAAD1B58C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351F2D0-2B93-2A9F-D964-C82169A7D1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C703DB-D39D-1854-1340-150377433B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350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78694" y="3664523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Hayat Farag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413812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Health Insurance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158198" y="5839083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 Lecture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9491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MHA631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Health Insurance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FED227-E444-4102-2455-8B60198640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47BB45D8-0757-9A49-D431-D3CA328D871E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853312B-9071-ACDC-B81E-F64539D498D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B813E9C-A7F3-9EC2-4375-5C9E6EC21314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5EF85B9-B3AB-FC9B-B478-C91F6F07CDC7}"/>
              </a:ext>
            </a:extLst>
          </p:cNvPr>
          <p:cNvSpPr txBox="1"/>
          <p:nvPr/>
        </p:nvSpPr>
        <p:spPr>
          <a:xfrm>
            <a:off x="1675976" y="1468531"/>
            <a:ext cx="7659753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endParaRPr lang="en-US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endParaRPr lang="en-US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FB7E5F2-EF65-2C38-AD5F-7741C07F15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9E4989DA-C11B-35EB-0489-C5091B7A4F7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11819648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875770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930885" y="1084321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Teaching Team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25500" y="1946480"/>
            <a:ext cx="10541000" cy="45704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defTabSz="1188720">
              <a:buFont typeface="Wingdings" panose="05000000000000000000" pitchFamily="2" charset="2"/>
              <a:buChar char="q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course will be prepared and presented by </a:t>
            </a:r>
            <a:r>
              <a:rPr lang="en-US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Dr. Hayat Farag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 algn="just" defTabSz="1188720">
              <a:buFont typeface="Wingdings" panose="05000000000000000000" pitchFamily="2" charset="2"/>
              <a:buChar char="q"/>
            </a:pPr>
            <a:r>
              <a:rPr lang="en-US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Education: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indent="-285750" algn="just" defTabSz="1188720">
              <a:buFont typeface="Arial" panose="020B0604020202020204" pitchFamily="34" charset="0"/>
              <a:buChar char="•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PhD. in Economics and Managerial Science, Alexandria University (Ongoing).</a:t>
            </a:r>
          </a:p>
          <a:p>
            <a:pPr marL="285750" indent="-285750" algn="just" defTabSz="1188720">
              <a:buFont typeface="Arial" panose="020B0604020202020204" pitchFamily="34" charset="0"/>
              <a:buChar char="•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Academic Master’s degree in Business Administration, Arab Academy for Science, Technology, and Maritime Transport, Egypt.</a:t>
            </a:r>
          </a:p>
          <a:p>
            <a:pPr marL="285750" indent="-285750" algn="just" defTabSz="1188720">
              <a:buFont typeface="Arial" panose="020B0604020202020204" pitchFamily="34" charset="0"/>
              <a:buChar char="•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MBA, Arab Academy for Science, Technology, and Maritime Transport, Egypt.</a:t>
            </a:r>
          </a:p>
          <a:p>
            <a:pPr marL="285750" indent="-285750" algn="just" defTabSz="1188720">
              <a:buFont typeface="Arial" panose="020B0604020202020204" pitchFamily="34" charset="0"/>
              <a:buChar char="•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BSc. in Pharmaceutical Sciences, Alexandria University.</a:t>
            </a:r>
          </a:p>
          <a:p>
            <a:pPr marL="285750" indent="-285750" algn="just" defTabSz="1188720">
              <a:buFont typeface="Wingdings" panose="05000000000000000000" pitchFamily="2" charset="2"/>
              <a:buChar char="q"/>
            </a:pPr>
            <a:r>
              <a:rPr lang="en-US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 Experience: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Extensive experience in Pharmaceutical Industry (Health Insurance &amp; University Hospitals).</a:t>
            </a:r>
          </a:p>
          <a:p>
            <a:pPr marL="285750" indent="-285750" algn="just" defTabSz="1188720">
              <a:buFont typeface="Arial" panose="020B0604020202020204" pitchFamily="34" charset="0"/>
              <a:buChar char="•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Academic and professional experience in teaching Postgraduate Business Students. </a:t>
            </a:r>
          </a:p>
          <a:p>
            <a:pPr marL="285750" indent="-285750" algn="just" defTabSz="1188720">
              <a:buFont typeface="Arial" panose="020B0604020202020204" pitchFamily="34" charset="0"/>
              <a:buChar char="•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Analyst (SPSS software).</a:t>
            </a:r>
          </a:p>
          <a:p>
            <a:pPr marL="285750" indent="-285750" algn="just" defTabSz="1188720">
              <a:buFont typeface="Wingdings" panose="05000000000000000000" pitchFamily="2" charset="2"/>
              <a:buChar char="q"/>
            </a:pPr>
            <a:r>
              <a:rPr lang="en-US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Experience:</a:t>
            </a:r>
          </a:p>
          <a:p>
            <a:pPr marL="285750" indent="-285750" algn="just" defTabSz="1188720">
              <a:buFont typeface="Arial" panose="020B0604020202020204" pitchFamily="34" charset="0"/>
              <a:buChar char="•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Speaker in the World Conference on Management, Business, and Finance (December 2023, UAE).</a:t>
            </a:r>
          </a:p>
          <a:p>
            <a:pPr marL="285750" indent="-285750" algn="just" defTabSz="1188720">
              <a:buFont typeface="Arial" panose="020B0604020202020204" pitchFamily="34" charset="0"/>
              <a:buChar char="•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Speaker in the 3</a:t>
            </a:r>
            <a:r>
              <a:rPr lang="en-US" sz="17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Common Good HRM, Vienna University of Economics and Business (March 2025, Online).</a:t>
            </a:r>
          </a:p>
          <a:p>
            <a:pPr marL="285750" indent="-285750" algn="just" defTabSz="1188720">
              <a:buFont typeface="Wingdings" panose="05000000000000000000" pitchFamily="2" charset="2"/>
              <a:buChar char="q"/>
            </a:pPr>
            <a:endParaRPr lang="en-US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D1DEF2-D9B9-96D5-2D45-2206F7AB45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EA44006-9086-89D2-08FD-ED2C968545B8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4BCD131-F83E-0FB3-3E38-D9A9CC96E43E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E00194-37A8-87C8-7EB1-AEDCF162F281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2F52BC5-1EEE-C40C-987E-C123A051218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156A573-9287-F271-B52C-82297629BEE6}"/>
              </a:ext>
            </a:extLst>
          </p:cNvPr>
          <p:cNvSpPr txBox="1"/>
          <p:nvPr/>
        </p:nvSpPr>
        <p:spPr>
          <a:xfrm>
            <a:off x="2872913" y="660457"/>
            <a:ext cx="64959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Course Topics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F98FBC-E463-0F47-F803-2502F77372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34332" y="1577579"/>
            <a:ext cx="7532176" cy="373834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Health Insurance.</a:t>
            </a:r>
          </a:p>
          <a:p>
            <a:pPr algn="just">
              <a:lnSpc>
                <a:spcPct val="15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Managed Health Care.</a:t>
            </a:r>
          </a:p>
          <a:p>
            <a:pPr algn="just">
              <a:lnSpc>
                <a:spcPct val="15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Processing Insurance Claim.</a:t>
            </a:r>
          </a:p>
          <a:p>
            <a:pPr algn="just">
              <a:lnSpc>
                <a:spcPct val="15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Legal and Regulatory Issues.</a:t>
            </a:r>
          </a:p>
          <a:p>
            <a:pPr algn="just">
              <a:lnSpc>
                <a:spcPct val="15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Overview of ICD Coding.</a:t>
            </a:r>
          </a:p>
        </p:txBody>
      </p:sp>
    </p:spTree>
    <p:extLst>
      <p:ext uri="{BB962C8B-B14F-4D97-AF65-F5344CB8AC3E}">
        <p14:creationId xmlns:p14="http://schemas.microsoft.com/office/powerpoint/2010/main" val="15694810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EF8EC3-141C-7943-1094-FCA0D98106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2A65026-412C-35C5-868B-FF4A852E0F8C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26E6CE9-5C9C-8309-664D-E60A7E5350E9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C893166-5B38-D778-CE02-C9FB80745712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B15FCC9-9D44-0C8C-39E0-B1562E8BD7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A79AE74-5C27-22C8-2782-CA63F72BBF03}"/>
              </a:ext>
            </a:extLst>
          </p:cNvPr>
          <p:cNvSpPr txBox="1"/>
          <p:nvPr/>
        </p:nvSpPr>
        <p:spPr>
          <a:xfrm>
            <a:off x="2872913" y="660457"/>
            <a:ext cx="64959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Course Topics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D6E7A65-8CE6-6CBD-DDB9-15E4170A80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665188" y="1577579"/>
            <a:ext cx="8362215" cy="373834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Overview of Current Procedural Terminology (CPT) system.</a:t>
            </a:r>
          </a:p>
          <a:p>
            <a:pPr>
              <a:lnSpc>
                <a:spcPct val="150000"/>
              </a:lnSpc>
            </a:pP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CMS Reimbursement Methodologies.</a:t>
            </a:r>
          </a:p>
          <a:p>
            <a:pPr>
              <a:lnSpc>
                <a:spcPct val="150000"/>
              </a:lnSpc>
            </a:pP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Coding for Medical Necessity.</a:t>
            </a:r>
          </a:p>
          <a:p>
            <a:pPr>
              <a:lnSpc>
                <a:spcPct val="150000"/>
              </a:lnSpc>
            </a:pP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Essential Claim Instructions.</a:t>
            </a:r>
          </a:p>
          <a:p>
            <a:pPr>
              <a:lnSpc>
                <a:spcPct val="150000"/>
              </a:lnSpc>
            </a:pP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Commercial Insurance.</a:t>
            </a:r>
          </a:p>
        </p:txBody>
      </p:sp>
    </p:spTree>
    <p:extLst>
      <p:ext uri="{BB962C8B-B14F-4D97-AF65-F5344CB8AC3E}">
        <p14:creationId xmlns:p14="http://schemas.microsoft.com/office/powerpoint/2010/main" val="28374971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3A5B24-9935-EBF1-27F3-50CB2BE7C6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C94B3DFE-0737-7A62-18C1-872C67294DCC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5C8BCC1-C59B-C184-CE9C-52F170ED8585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7ADB443-821D-556A-BDD1-5B567AC4CEEA}"/>
              </a:ext>
            </a:extLst>
          </p:cNvPr>
          <p:cNvSpPr/>
          <p:nvPr/>
        </p:nvSpPr>
        <p:spPr>
          <a:xfrm>
            <a:off x="1157220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8B4FBEE-8ADB-DBEA-9EA2-060A2D0EBEE0}"/>
              </a:ext>
            </a:extLst>
          </p:cNvPr>
          <p:cNvSpPr txBox="1"/>
          <p:nvPr/>
        </p:nvSpPr>
        <p:spPr>
          <a:xfrm>
            <a:off x="1675976" y="1468531"/>
            <a:ext cx="8417320" cy="3745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Course Code : 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MHA631.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Credit Hours : 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Credit hours.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Course References : </a:t>
            </a:r>
            <a:r>
              <a:rPr lang="en-US" sz="2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Health Insurance: A guide to billing and reimbursement, Tenth Edition, by Green &amp; Rowell.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Classes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Recorded lectures.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Discussion Class: 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any questions &amp; Interactive learning.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Self-study: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Search &amp; Reading are needed.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61B858A-7A10-6945-F95C-B644F91680E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F2750C1-B6C4-FE3B-AAB2-922BA697B2E3}"/>
              </a:ext>
            </a:extLst>
          </p:cNvPr>
          <p:cNvSpPr txBox="1"/>
          <p:nvPr/>
        </p:nvSpPr>
        <p:spPr>
          <a:xfrm>
            <a:off x="2872913" y="660457"/>
            <a:ext cx="64959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Course Structure </a:t>
            </a:r>
          </a:p>
        </p:txBody>
      </p:sp>
    </p:spTree>
    <p:extLst>
      <p:ext uri="{BB962C8B-B14F-4D97-AF65-F5344CB8AC3E}">
        <p14:creationId xmlns:p14="http://schemas.microsoft.com/office/powerpoint/2010/main" val="5435305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B6B7C6-5441-6D8B-8B2E-E44D662B78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D479F3BC-3391-C44B-FEDB-7D6F4F12F7E2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E71206C-4048-1BB7-EE2D-FBC1EFB5E658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6D10AB8-07BD-0A64-BDEC-A5FA1E94D4CA}"/>
              </a:ext>
            </a:extLst>
          </p:cNvPr>
          <p:cNvSpPr/>
          <p:nvPr/>
        </p:nvSpPr>
        <p:spPr>
          <a:xfrm>
            <a:off x="1157220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2C8F779-23D5-FAC6-FB64-FE5B3E7529EA}"/>
              </a:ext>
            </a:extLst>
          </p:cNvPr>
          <p:cNvSpPr txBox="1"/>
          <p:nvPr/>
        </p:nvSpPr>
        <p:spPr>
          <a:xfrm>
            <a:off x="1675976" y="1468531"/>
            <a:ext cx="8417320" cy="3745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Course Code : 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MHA631.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Credit Hours : 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Credit hours.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Course References : </a:t>
            </a:r>
            <a:r>
              <a:rPr lang="en-US" sz="2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Health Insurance: A guide to billing and reimbursement, Tenth Edition, by Green &amp; Rowell.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Classes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Recorded lectures.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Discussion Class: 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any questions &amp; Interactive learning.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Self-study: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Search &amp; Reading are needed.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1D86A22-CB9A-67F7-1C28-8D271719D28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79408B1-C61A-8842-B307-D23543627869}"/>
              </a:ext>
            </a:extLst>
          </p:cNvPr>
          <p:cNvSpPr txBox="1"/>
          <p:nvPr/>
        </p:nvSpPr>
        <p:spPr>
          <a:xfrm>
            <a:off x="2872913" y="660457"/>
            <a:ext cx="64959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Course Structure </a:t>
            </a:r>
          </a:p>
        </p:txBody>
      </p:sp>
    </p:spTree>
    <p:extLst>
      <p:ext uri="{BB962C8B-B14F-4D97-AF65-F5344CB8AC3E}">
        <p14:creationId xmlns:p14="http://schemas.microsoft.com/office/powerpoint/2010/main" val="24341187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E81CF0-E9D8-D0D7-2A2A-E6EFECCAAE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93F90B6-EB19-33A2-A652-8DE1452CE9BE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B5CDBE4-0222-DC1E-2EE4-C9804BEF745E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704728C-B81A-0E5D-EE8E-3044CD56607C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3B92AF7-854B-F168-A665-ECDB69FBA6F7}"/>
              </a:ext>
            </a:extLst>
          </p:cNvPr>
          <p:cNvSpPr txBox="1"/>
          <p:nvPr/>
        </p:nvSpPr>
        <p:spPr>
          <a:xfrm>
            <a:off x="4275841" y="1468531"/>
            <a:ext cx="5817455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US" sz="2300">
                <a:latin typeface="Times New Roman" panose="02020603050405020304" pitchFamily="18" charset="0"/>
                <a:cs typeface="Times New Roman" panose="02020603050405020304" pitchFamily="18" charset="0"/>
              </a:rPr>
              <a:t>be treated 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professionalism </a:t>
            </a:r>
            <a:r>
              <a:rPr lang="en-US" sz="2300">
                <a:latin typeface="Times New Roman" panose="02020603050405020304" pitchFamily="18" charset="0"/>
                <a:cs typeface="Times New Roman" panose="02020603050405020304" pitchFamily="18" charset="0"/>
              </a:rPr>
              <a:t>and respect.</a:t>
            </a: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Well-prepared lectures, with resources.</a:t>
            </a: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Guidance and support throughout the course.</a:t>
            </a: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Engaging discussion sessions.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US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US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endParaRPr lang="en-US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7D529E0-E55D-311B-67ED-AD914ED9668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AC99B02-40D4-888F-953C-A5EFB78ACA32}"/>
              </a:ext>
            </a:extLst>
          </p:cNvPr>
          <p:cNvSpPr txBox="1"/>
          <p:nvPr/>
        </p:nvSpPr>
        <p:spPr>
          <a:xfrm>
            <a:off x="2872913" y="660457"/>
            <a:ext cx="64959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9029388-CD03-ADEC-D22D-844BCF276EC1}"/>
              </a:ext>
            </a:extLst>
          </p:cNvPr>
          <p:cNvSpPr/>
          <p:nvPr/>
        </p:nvSpPr>
        <p:spPr>
          <a:xfrm>
            <a:off x="1474839" y="1622323"/>
            <a:ext cx="2507225" cy="3539612"/>
          </a:xfrm>
          <a:prstGeom prst="roundRect">
            <a:avLst/>
          </a:prstGeom>
          <a:solidFill>
            <a:srgbClr val="00B0F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Expectations:</a:t>
            </a:r>
          </a:p>
          <a:p>
            <a:pPr algn="ctr"/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expected from us</a:t>
            </a:r>
          </a:p>
        </p:txBody>
      </p:sp>
    </p:spTree>
    <p:extLst>
      <p:ext uri="{BB962C8B-B14F-4D97-AF65-F5344CB8AC3E}">
        <p14:creationId xmlns:p14="http://schemas.microsoft.com/office/powerpoint/2010/main" val="6912132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22664-80CA-A781-34EB-F269CF7F7F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21044510-09C9-20F5-DDA5-A1FAAC9FA518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4ED50EC-755F-78BF-31BD-9B7EA07C79F6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E0D5189-4CA5-D139-1D47-8982277D342E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C1E063C-A3D4-2A68-3214-343075A84F9F}"/>
              </a:ext>
            </a:extLst>
          </p:cNvPr>
          <p:cNvSpPr txBox="1"/>
          <p:nvPr/>
        </p:nvSpPr>
        <p:spPr>
          <a:xfrm>
            <a:off x="4275841" y="1285192"/>
            <a:ext cx="5817455" cy="42317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Show respect and professional manner to staff, peers and administration.</a:t>
            </a: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Listen to recorded lectures weekly.</a:t>
            </a: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time management.</a:t>
            </a: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Active participation in discussion sessions.</a:t>
            </a: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Enjoy learning process.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CBCF62A-A825-B04F-0A78-EC0735E7B00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2E27C69-AA92-4E56-F998-625A72407B5C}"/>
              </a:ext>
            </a:extLst>
          </p:cNvPr>
          <p:cNvSpPr txBox="1"/>
          <p:nvPr/>
        </p:nvSpPr>
        <p:spPr>
          <a:xfrm>
            <a:off x="2872913" y="660457"/>
            <a:ext cx="64959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3EF557F-69F0-7839-3F31-127AFA2F198A}"/>
              </a:ext>
            </a:extLst>
          </p:cNvPr>
          <p:cNvSpPr/>
          <p:nvPr/>
        </p:nvSpPr>
        <p:spPr>
          <a:xfrm>
            <a:off x="1474839" y="1622323"/>
            <a:ext cx="2507225" cy="3539612"/>
          </a:xfrm>
          <a:prstGeom prst="roundRect">
            <a:avLst/>
          </a:prstGeom>
          <a:solidFill>
            <a:srgbClr val="00B0F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Expectations:</a:t>
            </a:r>
          </a:p>
          <a:p>
            <a:pPr algn="ctr"/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expected from you</a:t>
            </a:r>
          </a:p>
        </p:txBody>
      </p:sp>
    </p:spTree>
    <p:extLst>
      <p:ext uri="{BB962C8B-B14F-4D97-AF65-F5344CB8AC3E}">
        <p14:creationId xmlns:p14="http://schemas.microsoft.com/office/powerpoint/2010/main" val="24220478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24">
            <a:extLst>
              <a:ext uri="{FF2B5EF4-FFF2-40B4-BE49-F238E27FC236}">
                <a16:creationId xmlns:a16="http://schemas.microsoft.com/office/drawing/2014/main" id="{5271CAC4-E51C-3195-12B3-92A9DF8EF9C5}"/>
              </a:ext>
            </a:extLst>
          </p:cNvPr>
          <p:cNvSpPr/>
          <p:nvPr/>
        </p:nvSpPr>
        <p:spPr>
          <a:xfrm>
            <a:off x="7292714" y="2056645"/>
            <a:ext cx="4051793" cy="4532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Rectangle: Rounded Corners 24"/>
          <p:cNvSpPr/>
          <p:nvPr/>
        </p:nvSpPr>
        <p:spPr>
          <a:xfrm>
            <a:off x="617280" y="916889"/>
            <a:ext cx="5939637" cy="56721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500961" y="2220662"/>
            <a:ext cx="3635298" cy="4653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13 weeks.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Recorded lecture weekly, in addition to PPT &amp; PDF files.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Discussion lecture (optional).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Quiz: MCQ &amp; T/F questions.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Quiz contains 8 questions (8 marks = 80%).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 exam contains 20 questions (20 marks = 20%).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33A8A102-CCA1-D8CB-9DD0-0A0423931973}"/>
              </a:ext>
            </a:extLst>
          </p:cNvPr>
          <p:cNvGrpSpPr/>
          <p:nvPr/>
        </p:nvGrpSpPr>
        <p:grpSpPr>
          <a:xfrm>
            <a:off x="847493" y="1103971"/>
            <a:ext cx="5248507" cy="5374888"/>
            <a:chOff x="3670949" y="1234068"/>
            <a:chExt cx="4531597" cy="4934857"/>
          </a:xfrm>
        </p:grpSpPr>
        <p:pic>
          <p:nvPicPr>
            <p:cNvPr id="3" name="Picture 2" descr="A screenshot of a calendar&#10;&#10;Description automatically generated">
              <a:extLst>
                <a:ext uri="{FF2B5EF4-FFF2-40B4-BE49-F238E27FC236}">
                  <a16:creationId xmlns:a16="http://schemas.microsoft.com/office/drawing/2014/main" id="{E5188628-6D16-0158-8A02-7F31CC38070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7315" t="25397" b="2646"/>
            <a:stretch/>
          </p:blipFill>
          <p:spPr>
            <a:xfrm>
              <a:off x="6865257" y="1234068"/>
              <a:ext cx="1337289" cy="4934857"/>
            </a:xfrm>
            <a:prstGeom prst="rect">
              <a:avLst/>
            </a:prstGeom>
          </p:spPr>
        </p:pic>
        <p:pic>
          <p:nvPicPr>
            <p:cNvPr id="4" name="Picture 3" descr="A screenshot of a calendar&#10;&#10;Description automatically generated">
              <a:extLst>
                <a:ext uri="{FF2B5EF4-FFF2-40B4-BE49-F238E27FC236}">
                  <a16:creationId xmlns:a16="http://schemas.microsoft.com/office/drawing/2014/main" id="{648A54ED-1855-05A4-92DD-CC6C5DA4F69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397" r="45814" b="2646"/>
            <a:stretch/>
          </p:blipFill>
          <p:spPr>
            <a:xfrm>
              <a:off x="3670949" y="1234068"/>
              <a:ext cx="3194308" cy="49348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38267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464</Words>
  <Application>Microsoft Office PowerPoint</Application>
  <PresentationFormat>Widescreen</PresentationFormat>
  <Paragraphs>79</Paragraphs>
  <Slides>11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Alexandria</vt:lpstr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Hayat Farag</cp:lastModifiedBy>
  <cp:revision>39</cp:revision>
  <dcterms:created xsi:type="dcterms:W3CDTF">2023-04-29T09:08:00Z</dcterms:created>
  <dcterms:modified xsi:type="dcterms:W3CDTF">2025-05-28T06:35:32Z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