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2" r:id="rId3"/>
    <p:sldId id="259" r:id="rId4"/>
    <p:sldId id="261" r:id="rId5"/>
    <p:sldId id="308" r:id="rId6"/>
    <p:sldId id="309" r:id="rId7"/>
    <p:sldId id="310" r:id="rId8"/>
    <p:sldId id="311" r:id="rId9"/>
    <p:sldId id="262" r:id="rId10"/>
    <p:sldId id="263" r:id="rId11"/>
    <p:sldId id="264" r:id="rId12"/>
    <p:sldId id="265" r:id="rId13"/>
    <p:sldId id="266" r:id="rId14"/>
    <p:sldId id="267" r:id="rId15"/>
    <p:sldId id="268" r:id="rId16"/>
    <p:sldId id="269" r:id="rId17"/>
    <p:sldId id="271" r:id="rId18"/>
    <p:sldId id="272" r:id="rId19"/>
    <p:sldId id="273" r:id="rId20"/>
    <p:sldId id="274" r:id="rId21"/>
    <p:sldId id="275" r:id="rId22"/>
    <p:sldId id="276" r:id="rId23"/>
    <p:sldId id="279" r:id="rId24"/>
    <p:sldId id="280" r:id="rId25"/>
    <p:sldId id="281" r:id="rId26"/>
    <p:sldId id="282" r:id="rId27"/>
    <p:sldId id="283" r:id="rId28"/>
    <p:sldId id="284" r:id="rId29"/>
    <p:sldId id="285" r:id="rId30"/>
    <p:sldId id="286" r:id="rId31"/>
    <p:sldId id="288" r:id="rId32"/>
    <p:sldId id="287" r:id="rId33"/>
    <p:sldId id="289" r:id="rId34"/>
    <p:sldId id="290" r:id="rId35"/>
    <p:sldId id="291" r:id="rId36"/>
    <p:sldId id="292" r:id="rId37"/>
    <p:sldId id="293" r:id="rId38"/>
    <p:sldId id="294" r:id="rId39"/>
    <p:sldId id="295"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1" d="100"/>
          <a:sy n="81" d="100"/>
        </p:scale>
        <p:origin x="-288" y="-12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54257"/>
            <a:ext cx="8303300" cy="1972334"/>
          </a:xfrm>
          <a:prstGeom prst="rect">
            <a:avLst/>
          </a:prstGeom>
        </p:spPr>
      </p:pic>
      <p:pic>
        <p:nvPicPr>
          <p:cNvPr id="13" name="Picture 12"/>
          <p:cNvPicPr>
            <a:picLocks noChangeAspect="1"/>
          </p:cNvPicPr>
          <p:nvPr/>
        </p:nvPicPr>
        <p:blipFill>
          <a:blip r:embed="rId6"/>
          <a:stretch>
            <a:fillRect/>
          </a:stretch>
        </p:blipFill>
        <p:spPr>
          <a:xfrm>
            <a:off x="5133703" y="3125529"/>
            <a:ext cx="7182475" cy="1708132"/>
          </a:xfrm>
          <a:prstGeom prst="rect">
            <a:avLst/>
          </a:prstGeom>
        </p:spPr>
      </p:pic>
      <p:sp>
        <p:nvSpPr>
          <p:cNvPr id="14" name="TextBox 13"/>
          <p:cNvSpPr txBox="1"/>
          <p:nvPr/>
        </p:nvSpPr>
        <p:spPr>
          <a:xfrm>
            <a:off x="148828" y="647927"/>
            <a:ext cx="7806451" cy="1754326"/>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E-Commerce </a:t>
            </a:r>
            <a:endParaRPr lang="en-US" sz="3600" b="1" dirty="0">
              <a:solidFill>
                <a:schemeClr val="bg1"/>
              </a:solidFill>
              <a:latin typeface="Tajawal Medium" panose="00000600000000000000" pitchFamily="2" charset="-78"/>
              <a:cs typeface="Tajawal Medium" panose="00000600000000000000" pitchFamily="2" charset="-78"/>
            </a:endParaRP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smtClean="0">
                <a:solidFill>
                  <a:srgbClr val="FF9518"/>
                </a:solidFill>
                <a:latin typeface="Tajawal Medium" panose="00000600000000000000" pitchFamily="2" charset="-78"/>
                <a:cs typeface="Tajawal Medium" panose="00000600000000000000" pitchFamily="2" charset="-78"/>
              </a:rPr>
              <a:t>Lecture 2</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630091" y="3340918"/>
            <a:ext cx="6640932" cy="1077218"/>
          </a:xfrm>
          <a:prstGeom prst="rect">
            <a:avLst/>
          </a:prstGeom>
          <a:noFill/>
        </p:spPr>
        <p:txBody>
          <a:bodyPr wrap="square" rtlCol="0">
            <a:spAutoFit/>
          </a:bodyPr>
          <a:lstStyle/>
          <a:p>
            <a:r>
              <a:rPr lang="en-US" sz="3200" b="1" dirty="0" smtClean="0">
                <a:solidFill>
                  <a:srgbClr val="FFFF00"/>
                </a:solidFill>
                <a:latin typeface="Tajawal Medium" panose="00000600000000000000" pitchFamily="2" charset="-78"/>
                <a:cs typeface="Tajawal Medium" panose="00000600000000000000" pitchFamily="2" charset="-78"/>
              </a:rPr>
              <a:t>MGM212</a:t>
            </a:r>
            <a:endParaRPr lang="en-US" sz="3200" b="1" dirty="0">
              <a:solidFill>
                <a:srgbClr val="FFFF00"/>
              </a:solidFill>
              <a:latin typeface="Tajawal Medium" panose="00000600000000000000" pitchFamily="2" charset="-78"/>
              <a:cs typeface="Tajawal Medium" panose="00000600000000000000" pitchFamily="2" charset="-78"/>
            </a:endParaRPr>
          </a:p>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pic>
        <p:nvPicPr>
          <p:cNvPr id="10" name="Picture 9"/>
          <p:cNvPicPr>
            <a:picLocks noChangeAspect="1"/>
          </p:cNvPicPr>
          <p:nvPr/>
        </p:nvPicPr>
        <p:blipFill>
          <a:blip r:embed="rId7"/>
          <a:stretch>
            <a:fillRect/>
          </a:stretch>
        </p:blipFill>
        <p:spPr>
          <a:xfrm>
            <a:off x="-168336" y="2624828"/>
            <a:ext cx="238650" cy="2709534"/>
          </a:xfrm>
          <a:prstGeom prst="rect">
            <a:avLst/>
          </a:prstGeom>
        </p:spPr>
      </p:pic>
      <p:pic>
        <p:nvPicPr>
          <p:cNvPr id="15" name="Picture 14"/>
          <p:cNvPicPr>
            <a:picLocks noChangeAspect="1"/>
          </p:cNvPicPr>
          <p:nvPr/>
        </p:nvPicPr>
        <p:blipFill>
          <a:blip r:embed="rId7"/>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2022776" y="6454075"/>
            <a:ext cx="9902229" cy="204838"/>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823539"/>
            <a:ext cx="11273246" cy="4630536"/>
          </a:xfrm>
        </p:spPr>
        <p:txBody>
          <a:bodyPr>
            <a:normAutofit fontScale="92500" lnSpcReduction="20000"/>
          </a:bodyPr>
          <a:lstStyle/>
          <a:p>
            <a:pPr marL="0" indent="0">
              <a:buNone/>
            </a:pPr>
            <a:r>
              <a:rPr lang="en-US" dirty="0"/>
              <a:t>Lecture 1: Introduction to e-business and e-commerce.</a:t>
            </a:r>
          </a:p>
          <a:p>
            <a:pPr marL="0" indent="0">
              <a:buNone/>
            </a:pPr>
            <a:r>
              <a:rPr lang="en-US" b="1" dirty="0">
                <a:solidFill>
                  <a:srgbClr val="00B050"/>
                </a:solidFill>
              </a:rPr>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dirty="0"/>
              <a:t>Lecture 5: E-business strategy</a:t>
            </a:r>
          </a:p>
          <a:p>
            <a:pPr marL="0" indent="0">
              <a:buNone/>
            </a:pPr>
            <a:r>
              <a:rPr lang="en-US" dirty="0"/>
              <a:t>Lecture 6: E-procurement.</a:t>
            </a:r>
          </a:p>
          <a:p>
            <a:pPr marL="0" indent="0">
              <a:buNone/>
            </a:pPr>
            <a:r>
              <a:rPr lang="en-US" dirty="0"/>
              <a:t>Lecture 7: E-marketing.</a:t>
            </a:r>
          </a:p>
          <a:p>
            <a:pPr marL="0" indent="0">
              <a:buNone/>
            </a:pPr>
            <a:r>
              <a:rPr lang="en-US" dirty="0"/>
              <a:t>Lecture 8: Customer relationship management.</a:t>
            </a:r>
          </a:p>
          <a:p>
            <a:pPr marL="0" indent="0">
              <a:buNone/>
            </a:pPr>
            <a:r>
              <a:rPr lang="en-US" dirty="0"/>
              <a:t>Lecture 9: Analysis and design.</a:t>
            </a:r>
          </a:p>
          <a:p>
            <a:pPr marL="0" indent="0">
              <a:buNone/>
            </a:pPr>
            <a:r>
              <a:rPr lang="en-US" dirty="0"/>
              <a:t>Lecture 10: Implementation and maintenance.</a:t>
            </a:r>
          </a:p>
          <a:p>
            <a:pPr marL="0" indent="0">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7" name="Rectangle 6"/>
          <p:cNvSpPr/>
          <p:nvPr/>
        </p:nvSpPr>
        <p:spPr>
          <a:xfrm>
            <a:off x="4367233" y="633718"/>
            <a:ext cx="3722494" cy="769441"/>
          </a:xfrm>
          <a:prstGeom prst="rect">
            <a:avLst/>
          </a:prstGeom>
        </p:spPr>
        <p:txBody>
          <a:bodyPr wrap="none">
            <a:spAutoFit/>
          </a:bodyPr>
          <a:lstStyle/>
          <a:p>
            <a:r>
              <a:rPr lang="en-US" sz="4400" dirty="0" smtClean="0">
                <a:solidFill>
                  <a:srgbClr val="FFFF00"/>
                </a:solidFill>
              </a:rPr>
              <a:t>Course </a:t>
            </a:r>
            <a:r>
              <a:rPr lang="en-US" sz="4400" dirty="0">
                <a:solidFill>
                  <a:srgbClr val="FFFF00"/>
                </a:solidFill>
              </a:rPr>
              <a:t>Outline </a:t>
            </a:r>
          </a:p>
        </p:txBody>
      </p:sp>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022776" y="6454075"/>
            <a:ext cx="9902229" cy="204838"/>
          </a:xfrm>
          <a:prstGeom prst="rect">
            <a:avLst/>
          </a:prstGeom>
        </p:spPr>
      </p:pic>
    </p:spTree>
    <p:extLst>
      <p:ext uri="{BB962C8B-B14F-4D97-AF65-F5344CB8AC3E}">
        <p14:creationId xmlns:p14="http://schemas.microsoft.com/office/powerpoint/2010/main" val="3135490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22776" y="645407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pic>
        <p:nvPicPr>
          <p:cNvPr id="11" name="Picture 10"/>
          <p:cNvPicPr>
            <a:picLocks noChangeAspect="1"/>
          </p:cNvPicPr>
          <p:nvPr/>
        </p:nvPicPr>
        <p:blipFill>
          <a:blip r:embed="rId4"/>
          <a:stretch>
            <a:fillRect/>
          </a:stretch>
        </p:blipFill>
        <p:spPr>
          <a:xfrm>
            <a:off x="180061" y="213339"/>
            <a:ext cx="11472007"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2" name="Rectangle 1"/>
          <p:cNvSpPr/>
          <p:nvPr/>
        </p:nvSpPr>
        <p:spPr>
          <a:xfrm>
            <a:off x="404949" y="1779089"/>
            <a:ext cx="11520056" cy="4893647"/>
          </a:xfrm>
          <a:prstGeom prst="rect">
            <a:avLst/>
          </a:prstGeom>
        </p:spPr>
        <p:txBody>
          <a:bodyPr wrap="square">
            <a:spAutoFit/>
          </a:bodyPr>
          <a:lstStyle/>
          <a:p>
            <a:r>
              <a:rPr lang="en-US" sz="2400" b="1" dirty="0" smtClean="0"/>
              <a:t>1. Introduction.</a:t>
            </a:r>
          </a:p>
          <a:p>
            <a:r>
              <a:rPr lang="en-US" sz="2400" b="1" dirty="0" smtClean="0"/>
              <a:t>2. The </a:t>
            </a:r>
            <a:r>
              <a:rPr lang="en-US" sz="2400" b="1" dirty="0"/>
              <a:t>e-commerce </a:t>
            </a:r>
            <a:r>
              <a:rPr lang="en-US" sz="2400" b="1" dirty="0" smtClean="0"/>
              <a:t>environment. </a:t>
            </a:r>
            <a:endParaRPr lang="en-US" sz="2400" b="1" dirty="0"/>
          </a:p>
          <a:p>
            <a:r>
              <a:rPr lang="en-US" sz="2400" dirty="0"/>
              <a:t>- Strategic </a:t>
            </a:r>
            <a:r>
              <a:rPr lang="en-US" sz="2400" dirty="0" smtClean="0"/>
              <a:t>agility. </a:t>
            </a:r>
            <a:endParaRPr lang="en-US" sz="2400" dirty="0"/>
          </a:p>
          <a:p>
            <a:pPr marL="285750" indent="-285750">
              <a:buFontTx/>
              <a:buChar char="-"/>
            </a:pPr>
            <a:r>
              <a:rPr lang="en-US" sz="2400" dirty="0"/>
              <a:t>Online marketplace </a:t>
            </a:r>
            <a:r>
              <a:rPr lang="en-US" sz="2400" dirty="0" smtClean="0"/>
              <a:t>analysis.</a:t>
            </a:r>
            <a:endParaRPr lang="en-US" sz="2400" dirty="0"/>
          </a:p>
          <a:p>
            <a:r>
              <a:rPr lang="en-US" sz="2400" b="1" dirty="0" smtClean="0"/>
              <a:t>3. </a:t>
            </a:r>
            <a:r>
              <a:rPr lang="en-US" sz="2400" b="1" dirty="0"/>
              <a:t>Location of trading in the </a:t>
            </a:r>
            <a:r>
              <a:rPr lang="en-US" sz="2400" b="1" dirty="0" smtClean="0"/>
              <a:t>marketplace. </a:t>
            </a:r>
            <a:endParaRPr lang="en-US" sz="2400" b="1" dirty="0"/>
          </a:p>
          <a:p>
            <a:r>
              <a:rPr lang="en-US" sz="2400" dirty="0"/>
              <a:t>- The importance of multi-channel </a:t>
            </a:r>
            <a:r>
              <a:rPr lang="en-US" sz="2400" dirty="0" smtClean="0"/>
              <a:t>marketplace models. </a:t>
            </a:r>
            <a:endParaRPr lang="en-US" sz="2400" dirty="0"/>
          </a:p>
          <a:p>
            <a:r>
              <a:rPr lang="en-US" sz="2400" dirty="0"/>
              <a:t>- Different types of online </a:t>
            </a:r>
            <a:r>
              <a:rPr lang="en-US" sz="2400" dirty="0" smtClean="0"/>
              <a:t>intermediary. </a:t>
            </a:r>
            <a:endParaRPr lang="en-US" sz="2400" dirty="0"/>
          </a:p>
          <a:p>
            <a:r>
              <a:rPr lang="en-US" sz="2400" dirty="0"/>
              <a:t>- Types of </a:t>
            </a:r>
            <a:r>
              <a:rPr lang="en-US" sz="2400" dirty="0" smtClean="0"/>
              <a:t>intermediaries. </a:t>
            </a:r>
            <a:endParaRPr lang="en-US" sz="2400" dirty="0"/>
          </a:p>
          <a:p>
            <a:pPr marL="285750" indent="-285750">
              <a:buFontTx/>
              <a:buChar char="-"/>
            </a:pPr>
            <a:r>
              <a:rPr lang="en-US" sz="2400" dirty="0"/>
              <a:t>The importance of search </a:t>
            </a:r>
            <a:r>
              <a:rPr lang="en-US" sz="2400" dirty="0" smtClean="0"/>
              <a:t>engines.</a:t>
            </a:r>
            <a:endParaRPr lang="en-US" sz="2400" dirty="0"/>
          </a:p>
          <a:p>
            <a:r>
              <a:rPr lang="en-US" sz="2400" b="1" dirty="0" smtClean="0"/>
              <a:t>4. </a:t>
            </a:r>
            <a:r>
              <a:rPr lang="en-US" sz="2400" b="1" dirty="0"/>
              <a:t>Business models for </a:t>
            </a:r>
            <a:r>
              <a:rPr lang="en-US" sz="2400" b="1" dirty="0" smtClean="0"/>
              <a:t>e-commerce. </a:t>
            </a:r>
            <a:endParaRPr lang="en-US" sz="2400" b="1" dirty="0"/>
          </a:p>
          <a:p>
            <a:r>
              <a:rPr lang="en-US" sz="2400" dirty="0"/>
              <a:t>- Revenue </a:t>
            </a:r>
            <a:r>
              <a:rPr lang="en-US" sz="2400" dirty="0" smtClean="0"/>
              <a:t>models. </a:t>
            </a:r>
            <a:endParaRPr lang="en-US" sz="2400" dirty="0"/>
          </a:p>
          <a:p>
            <a:r>
              <a:rPr lang="en-US" sz="2400" dirty="0"/>
              <a:t>- Online publisher and intermediary revenue </a:t>
            </a:r>
            <a:r>
              <a:rPr lang="en-US" sz="2400" dirty="0" smtClean="0"/>
              <a:t>models.</a:t>
            </a:r>
            <a:endParaRPr lang="en-US" sz="2400" dirty="0"/>
          </a:p>
          <a:p>
            <a:r>
              <a:rPr lang="en-US" sz="2400" b="1" dirty="0" smtClean="0"/>
              <a:t>5. </a:t>
            </a:r>
            <a:r>
              <a:rPr lang="en-US" sz="2400" b="1" dirty="0"/>
              <a:t>Focus on auction business </a:t>
            </a:r>
            <a:r>
              <a:rPr lang="en-US" sz="2400" b="1" dirty="0" smtClean="0"/>
              <a:t>models.</a:t>
            </a:r>
            <a:endParaRPr lang="en-US" sz="2400" b="1"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3539"/>
            <a:ext cx="10706301" cy="4515282"/>
          </a:xfrm>
        </p:spPr>
        <p:txBody>
          <a:bodyPr>
            <a:normAutofit/>
          </a:bodyPr>
          <a:lstStyle/>
          <a:p>
            <a:pPr marL="0" indent="0" algn="just">
              <a:buNone/>
            </a:pPr>
            <a:r>
              <a:rPr lang="en-US" b="1" dirty="0"/>
              <a:t>After completing this chapter the reader should be able to:</a:t>
            </a:r>
          </a:p>
          <a:p>
            <a:pPr marL="0" indent="0" algn="just">
              <a:buNone/>
            </a:pPr>
            <a:r>
              <a:rPr lang="en-US" dirty="0" smtClean="0"/>
              <a:t>1</a:t>
            </a:r>
            <a:r>
              <a:rPr lang="ar-SA" dirty="0" smtClean="0"/>
              <a:t>. </a:t>
            </a:r>
            <a:r>
              <a:rPr lang="en-US" dirty="0" smtClean="0"/>
              <a:t>Complete </a:t>
            </a:r>
            <a:r>
              <a:rPr lang="en-US" dirty="0"/>
              <a:t>an online marketplace analysis to assess </a:t>
            </a:r>
            <a:r>
              <a:rPr lang="en-US" dirty="0" smtClean="0"/>
              <a:t>competitor, customer</a:t>
            </a:r>
            <a:r>
              <a:rPr lang="en-US" dirty="0"/>
              <a:t>, and intermediary use of the Internet as part of strategy</a:t>
            </a:r>
          </a:p>
          <a:p>
            <a:pPr marL="0" indent="0" algn="just">
              <a:buNone/>
            </a:pPr>
            <a:r>
              <a:rPr lang="en-US" dirty="0" smtClean="0"/>
              <a:t>Development.</a:t>
            </a:r>
            <a:endParaRPr lang="en-US" dirty="0"/>
          </a:p>
          <a:p>
            <a:pPr marL="0" indent="0" algn="just">
              <a:buNone/>
            </a:pPr>
            <a:r>
              <a:rPr lang="ar-SA" dirty="0" smtClean="0"/>
              <a:t>2</a:t>
            </a:r>
            <a:r>
              <a:rPr lang="en-US" dirty="0" smtClean="0"/>
              <a:t>. Identify </a:t>
            </a:r>
            <a:r>
              <a:rPr lang="en-US" dirty="0"/>
              <a:t>the main business and marketplace models for electronic</a:t>
            </a:r>
          </a:p>
          <a:p>
            <a:pPr marL="0" indent="0" algn="just">
              <a:buNone/>
            </a:pPr>
            <a:r>
              <a:rPr lang="en-US" dirty="0"/>
              <a:t>communications and </a:t>
            </a:r>
            <a:r>
              <a:rPr lang="en-US" dirty="0" smtClean="0"/>
              <a:t>trading.</a:t>
            </a:r>
            <a:endParaRPr lang="en-US" dirty="0"/>
          </a:p>
          <a:p>
            <a:pPr marL="0" indent="0" algn="just">
              <a:buNone/>
            </a:pPr>
            <a:r>
              <a:rPr lang="en-US" dirty="0" smtClean="0"/>
              <a:t>3. Evaluate </a:t>
            </a:r>
            <a:r>
              <a:rPr lang="en-US" dirty="0"/>
              <a:t>the effectiveness of business and revenue models for</a:t>
            </a:r>
          </a:p>
          <a:p>
            <a:pPr marL="0" indent="0" algn="just">
              <a:buNone/>
            </a:pPr>
            <a:r>
              <a:rPr lang="en-US" dirty="0"/>
              <a:t>online </a:t>
            </a:r>
            <a:r>
              <a:rPr lang="en-US" dirty="0" smtClean="0"/>
              <a:t>businesses.</a:t>
            </a:r>
            <a:endParaRPr lang="en-US" dirty="0"/>
          </a:p>
        </p:txBody>
      </p:sp>
      <p:pic>
        <p:nvPicPr>
          <p:cNvPr id="4" name="Picture 3"/>
          <p:cNvPicPr>
            <a:picLocks noChangeAspect="1"/>
          </p:cNvPicPr>
          <p:nvPr/>
        </p:nvPicPr>
        <p:blipFill>
          <a:blip r:embed="rId2"/>
          <a:stretch>
            <a:fillRect/>
          </a:stretch>
        </p:blipFill>
        <p:spPr>
          <a:xfrm>
            <a:off x="180061" y="213339"/>
            <a:ext cx="1161569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Outcomes </a:t>
            </a:r>
            <a:endParaRPr lang="en-US" sz="4000" dirty="0">
              <a:solidFill>
                <a:srgbClr val="FFFF00"/>
              </a:solidFill>
            </a:endParaRP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5625"/>
            <a:ext cx="10792097" cy="4351338"/>
          </a:xfrm>
        </p:spPr>
        <p:txBody>
          <a:bodyPr>
            <a:normAutofit lnSpcReduction="10000"/>
          </a:bodyPr>
          <a:lstStyle/>
          <a:p>
            <a:pPr marL="0" indent="0" algn="just">
              <a:buNone/>
            </a:pPr>
            <a:r>
              <a:rPr lang="en-US" b="1" dirty="0" smtClean="0">
                <a:solidFill>
                  <a:srgbClr val="FF0000"/>
                </a:solidFill>
              </a:rPr>
              <a:t>1. Introduction:</a:t>
            </a:r>
          </a:p>
          <a:p>
            <a:pPr marL="0" indent="0" algn="just">
              <a:buNone/>
            </a:pPr>
            <a:r>
              <a:rPr lang="en-US" dirty="0" smtClean="0"/>
              <a:t>Electronic </a:t>
            </a:r>
            <a:r>
              <a:rPr lang="en-US" dirty="0"/>
              <a:t>communications are disruptive technologies that have caused major changes in industry structure, marketplace structure and business models. Consider a B2B organization. Traditionally it has sold its products through a network of </a:t>
            </a:r>
            <a:r>
              <a:rPr lang="en-US" dirty="0" smtClean="0"/>
              <a:t>distributors. With </a:t>
            </a:r>
            <a:r>
              <a:rPr lang="en-US" dirty="0"/>
              <a:t>the advent of e-commerce it now has the opportunity to bypass distributors and trade directly with customers via a destination web site, and it also has the opportunity to reach customers through new B2B marketplaces. Similarly, for B2C organizations such as an e-retail destination site there is the opportunity to market its products through online intermediaries such as search engines, price comparison sites, social networks, blogs and other publisher sites.</a:t>
            </a:r>
          </a:p>
        </p:txBody>
      </p:sp>
      <p:pic>
        <p:nvPicPr>
          <p:cNvPr id="4" name="Picture 3"/>
          <p:cNvPicPr>
            <a:picLocks noChangeAspect="1"/>
          </p:cNvPicPr>
          <p:nvPr/>
        </p:nvPicPr>
        <p:blipFill>
          <a:blip r:embed="rId2"/>
          <a:stretch>
            <a:fillRect/>
          </a:stretch>
        </p:blipFill>
        <p:spPr>
          <a:xfrm>
            <a:off x="2037222" y="6502766"/>
            <a:ext cx="9902229" cy="204838"/>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180061" y="213339"/>
            <a:ext cx="11472007" cy="1610200"/>
          </a:xfrm>
          <a:prstGeom prst="rect">
            <a:avLst/>
          </a:prstGeom>
        </p:spPr>
      </p:pic>
      <p:sp>
        <p:nvSpPr>
          <p:cNvPr id="8" name="Rectangle 7"/>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
        <p:nvSpPr>
          <p:cNvPr id="9" name="TextBox 8"/>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189713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Organizations that monitor, understand and respond appropriately to changes in their online marketplace have the greatest opportunities to use digital technologies to compete effectively. Understanding the online elements of an organization’s environment as illustrated in Figure 2.1 is a key part of situation analysis for e-business strategy development. There is also the need for a process to continually monitor the environment which is often referred to as environmental scanning.</a:t>
            </a:r>
          </a:p>
        </p:txBody>
      </p:sp>
      <p:pic>
        <p:nvPicPr>
          <p:cNvPr id="4" name="Picture 3"/>
          <p:cNvPicPr>
            <a:picLocks noChangeAspect="1"/>
          </p:cNvPicPr>
          <p:nvPr/>
        </p:nvPicPr>
        <p:blipFill>
          <a:blip r:embed="rId2"/>
          <a:stretch>
            <a:fillRect/>
          </a:stretch>
        </p:blipFill>
        <p:spPr>
          <a:xfrm>
            <a:off x="2037222" y="6502766"/>
            <a:ext cx="9902229" cy="204838"/>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80061" y="213339"/>
            <a:ext cx="11472007" cy="1610200"/>
          </a:xfrm>
          <a:prstGeom prst="rect">
            <a:avLst/>
          </a:prstGeom>
        </p:spPr>
      </p:pic>
      <p:sp>
        <p:nvSpPr>
          <p:cNvPr id="9" name="Rectangle 8"/>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293375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5285"/>
            <a:ext cx="10515600" cy="4351338"/>
          </a:xfrm>
        </p:spPr>
        <p:txBody>
          <a:bodyPr/>
          <a:lstStyle/>
          <a:p>
            <a:pPr marL="0" indent="0" algn="just">
              <a:buNone/>
            </a:pPr>
            <a:r>
              <a:rPr lang="en-US" dirty="0"/>
              <a:t>Knowledge of the opportunities and threats presented by these marketplace changes is essential to those involved in defining business, marketing and information systems strategy. </a:t>
            </a:r>
          </a:p>
        </p:txBody>
      </p:sp>
      <p:pic>
        <p:nvPicPr>
          <p:cNvPr id="4" name="Picture 3"/>
          <p:cNvPicPr>
            <a:picLocks noChangeAspect="1"/>
          </p:cNvPicPr>
          <p:nvPr/>
        </p:nvPicPr>
        <p:blipFill>
          <a:blip r:embed="rId2"/>
          <a:stretch>
            <a:fillRect/>
          </a:stretch>
        </p:blipFill>
        <p:spPr>
          <a:xfrm>
            <a:off x="2037222" y="6502766"/>
            <a:ext cx="9902229" cy="204838"/>
          </a:xfrm>
          <a:prstGeom prst="rect">
            <a:avLst/>
          </a:prstGeom>
        </p:spPr>
      </p:pic>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80061" y="213339"/>
            <a:ext cx="11472007" cy="1610200"/>
          </a:xfrm>
          <a:prstGeom prst="rect">
            <a:avLst/>
          </a:prstGeom>
        </p:spPr>
      </p:pic>
      <p:sp>
        <p:nvSpPr>
          <p:cNvPr id="9" name="Rectangle 8"/>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881887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515292" y="1825625"/>
            <a:ext cx="9248502" cy="4588238"/>
          </a:xfrm>
          <a:prstGeom prst="rect">
            <a:avLst/>
          </a:prstGeom>
        </p:spPr>
      </p:pic>
      <p:pic>
        <p:nvPicPr>
          <p:cNvPr id="5" name="Picture 4"/>
          <p:cNvPicPr>
            <a:picLocks noChangeAspect="1"/>
          </p:cNvPicPr>
          <p:nvPr/>
        </p:nvPicPr>
        <p:blipFill>
          <a:blip r:embed="rId3"/>
          <a:stretch>
            <a:fillRect/>
          </a:stretch>
        </p:blipFill>
        <p:spPr>
          <a:xfrm>
            <a:off x="2037222" y="6502766"/>
            <a:ext cx="9902229" cy="204838"/>
          </a:xfrm>
          <a:prstGeom prst="rect">
            <a:avLst/>
          </a:prstGeom>
        </p:spPr>
      </p:pic>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8" name="Picture 7"/>
          <p:cNvPicPr>
            <a:picLocks noChangeAspect="1"/>
          </p:cNvPicPr>
          <p:nvPr/>
        </p:nvPicPr>
        <p:blipFill>
          <a:blip r:embed="rId5"/>
          <a:stretch>
            <a:fillRect/>
          </a:stretch>
        </p:blipFill>
        <p:spPr>
          <a:xfrm>
            <a:off x="180061" y="213339"/>
            <a:ext cx="11472007" cy="1610200"/>
          </a:xfrm>
          <a:prstGeom prst="rect">
            <a:avLst/>
          </a:prstGeom>
        </p:spPr>
      </p:pic>
      <p:sp>
        <p:nvSpPr>
          <p:cNvPr id="9" name="Rectangle 8"/>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4417270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987483"/>
            <a:ext cx="11351623" cy="4351338"/>
          </a:xfrm>
        </p:spPr>
        <p:txBody>
          <a:bodyPr>
            <a:normAutofit/>
          </a:bodyPr>
          <a:lstStyle/>
          <a:p>
            <a:pPr marL="0" indent="0" algn="just">
              <a:buNone/>
            </a:pPr>
            <a:r>
              <a:rPr lang="en-US" b="1" dirty="0" smtClean="0">
                <a:solidFill>
                  <a:srgbClr val="FF0000"/>
                </a:solidFill>
              </a:rPr>
              <a:t>2. The </a:t>
            </a:r>
            <a:r>
              <a:rPr lang="en-US" b="1" dirty="0">
                <a:solidFill>
                  <a:srgbClr val="FF0000"/>
                </a:solidFill>
              </a:rPr>
              <a:t>e-commerce </a:t>
            </a:r>
            <a:r>
              <a:rPr lang="en-US" b="1" dirty="0" smtClean="0">
                <a:solidFill>
                  <a:srgbClr val="FF0000"/>
                </a:solidFill>
              </a:rPr>
              <a:t>environment:</a:t>
            </a:r>
          </a:p>
          <a:p>
            <a:pPr marL="0" indent="0" algn="just">
              <a:buNone/>
            </a:pPr>
            <a:r>
              <a:rPr lang="en-US" dirty="0"/>
              <a:t>All organizations operate within an environment that influences the way in which they </a:t>
            </a:r>
            <a:r>
              <a:rPr lang="en-US" dirty="0" smtClean="0"/>
              <a:t>conduct business</a:t>
            </a:r>
            <a:r>
              <a:rPr lang="en-US" dirty="0"/>
              <a:t>. Strategy development should be strongly influenced by considering </a:t>
            </a:r>
            <a:r>
              <a:rPr lang="en-US" dirty="0" smtClean="0"/>
              <a:t>the environment </a:t>
            </a:r>
            <a:r>
              <a:rPr lang="en-US" dirty="0"/>
              <a:t>the business operates in, as illustrated in Figure 2.1. To inform </a:t>
            </a:r>
            <a:r>
              <a:rPr lang="en-US" dirty="0" smtClean="0"/>
              <a:t>e-commerce strategy</a:t>
            </a:r>
            <a:r>
              <a:rPr lang="en-US" dirty="0"/>
              <a:t>, the most significant influences are those of the immediate marketplace of </a:t>
            </a:r>
            <a:r>
              <a:rPr lang="en-US" dirty="0" smtClean="0"/>
              <a:t>the micro-environment </a:t>
            </a:r>
            <a:r>
              <a:rPr lang="en-US" dirty="0"/>
              <a:t>that is shaped by the needs of customers and how services are </a:t>
            </a:r>
            <a:r>
              <a:rPr lang="en-US" dirty="0" smtClean="0"/>
              <a:t>provided to </a:t>
            </a:r>
            <a:r>
              <a:rPr lang="en-US" dirty="0"/>
              <a:t>them through competitors and intermediaries and via upstream suppliers.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593345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7096" y="1987483"/>
            <a:ext cx="11069096" cy="4351338"/>
          </a:xfrm>
        </p:spPr>
        <p:txBody>
          <a:bodyPr/>
          <a:lstStyle/>
          <a:p>
            <a:pPr marL="0" indent="0" algn="just">
              <a:buNone/>
            </a:pPr>
            <a:r>
              <a:rPr lang="en-US" dirty="0"/>
              <a:t>Wider </a:t>
            </a:r>
            <a:r>
              <a:rPr lang="en-US" dirty="0" smtClean="0"/>
              <a:t>influences are </a:t>
            </a:r>
            <a:r>
              <a:rPr lang="en-US" dirty="0"/>
              <a:t>provided by local and international economic conditions and legislation </a:t>
            </a:r>
            <a:r>
              <a:rPr lang="en-US" dirty="0" smtClean="0"/>
              <a:t>together with </a:t>
            </a:r>
            <a:r>
              <a:rPr lang="en-US" dirty="0"/>
              <a:t>whatever business practices are acceptable to society. Finally, technological </a:t>
            </a:r>
            <a:r>
              <a:rPr lang="en-US" dirty="0" smtClean="0"/>
              <a:t>innovations are </a:t>
            </a:r>
            <a:r>
              <a:rPr lang="en-US" dirty="0"/>
              <a:t>vital in providing opportunities to provide superior services to competitors or </a:t>
            </a:r>
            <a:r>
              <a:rPr lang="en-US" dirty="0" smtClean="0"/>
              <a:t>through changing </a:t>
            </a:r>
            <a:r>
              <a:rPr lang="en-US" dirty="0"/>
              <a:t>the shape of the marketplace.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4264711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787" y="1969159"/>
            <a:ext cx="10758553" cy="4351338"/>
          </a:xfrm>
        </p:spPr>
        <p:txBody>
          <a:bodyPr>
            <a:normAutofit/>
          </a:bodyPr>
          <a:lstStyle/>
          <a:p>
            <a:pPr marL="0" indent="0" algn="just">
              <a:buNone/>
            </a:pPr>
            <a:r>
              <a:rPr lang="en-US" b="1" dirty="0" smtClean="0">
                <a:solidFill>
                  <a:srgbClr val="FF0000"/>
                </a:solidFill>
              </a:rPr>
              <a:t>- Strategic </a:t>
            </a:r>
            <a:r>
              <a:rPr lang="en-US" b="1" dirty="0">
                <a:solidFill>
                  <a:srgbClr val="FF0000"/>
                </a:solidFill>
              </a:rPr>
              <a:t>agility</a:t>
            </a:r>
          </a:p>
          <a:p>
            <a:pPr marL="0" indent="0" algn="just">
              <a:buNone/>
            </a:pPr>
            <a:r>
              <a:rPr lang="en-US" dirty="0"/>
              <a:t>The capacity to respond to these environmental opportunities and threats is commonly referred to as strategic agility. Strategic agility is a concept strongly associated with knowledge management theory and is based on developing a sound process for reviewing marketplace opportunities and threats and then selecting the appropriate strategy options.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2228344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3628" y="1987483"/>
            <a:ext cx="11056033" cy="4351338"/>
          </a:xfrm>
        </p:spPr>
        <p:txBody>
          <a:bodyPr>
            <a:normAutofit/>
          </a:bodyPr>
          <a:lstStyle/>
          <a:p>
            <a:pPr marL="0" indent="0" algn="just">
              <a:buNone/>
            </a:pPr>
            <a:r>
              <a:rPr lang="en-US" b="1" dirty="0" smtClean="0">
                <a:solidFill>
                  <a:srgbClr val="FF0000"/>
                </a:solidFill>
              </a:rPr>
              <a:t>- Online </a:t>
            </a:r>
            <a:r>
              <a:rPr lang="en-US" b="1" dirty="0">
                <a:solidFill>
                  <a:srgbClr val="FF0000"/>
                </a:solidFill>
              </a:rPr>
              <a:t>marketplace analysis</a:t>
            </a:r>
          </a:p>
          <a:p>
            <a:pPr marL="0" indent="0" algn="just">
              <a:buNone/>
            </a:pPr>
            <a:r>
              <a:rPr lang="en-US" dirty="0"/>
              <a:t>Analysis of the online marketplace or ‘marketspace’ is a key part of developing a long-term e-business plan or creating a shorter-term digital marketing campaign. Completing a marketplace analysis helps to define the main types of online presence that are part of a ‘click ecosystem’ which describes the consumer </a:t>
            </a:r>
            <a:r>
              <a:rPr lang="en-US" dirty="0" smtClean="0"/>
              <a:t>behavior </a:t>
            </a:r>
            <a:r>
              <a:rPr lang="en-US" dirty="0"/>
              <a:t>(Chapter 9) or flow of online visitors between search engines, media sites and other intermediaries to an organization and its competitors. Prospects and customers in an online marketplace will naturally turn to search engines to find products, services, brands and entertainment. </a:t>
            </a:r>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sp>
        <p:nvSpPr>
          <p:cNvPr id="9" name="Rectangle 8"/>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3135991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70528"/>
            <a:ext cx="11194868" cy="4351338"/>
          </a:xfrm>
        </p:spPr>
        <p:txBody>
          <a:bodyPr>
            <a:normAutofit/>
          </a:bodyPr>
          <a:lstStyle/>
          <a:p>
            <a:pPr marL="0" indent="0" algn="just">
              <a:buNone/>
            </a:pPr>
            <a:r>
              <a:rPr lang="en-US" dirty="0"/>
              <a:t>Search engines act as a distribution system which connects searchers to different intermediary sites for different phrases, so the flow of visits between sites must be understood by the marketer in their sector.</a:t>
            </a:r>
          </a:p>
          <a:p>
            <a:pPr marL="0" indent="0" algn="just">
              <a:buNone/>
            </a:pPr>
            <a:r>
              <a:rPr lang="en-US" dirty="0"/>
              <a:t>To help understand and summarize the online linkages between online businesses and traffic flows it is worthwhile to produce an online marketplace map as shown in Figure 2.3. This shows the relative importance of different online intermediaries in the marketplace and the flow of clicks between your different customer segments, your company site(s) and different competitors via the intermediaries.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749987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6598604" y="1823539"/>
            <a:ext cx="5053464" cy="4351338"/>
          </a:xfrm>
          <a:prstGeom prst="rect">
            <a:avLst/>
          </a:prstGeom>
        </p:spPr>
      </p:pic>
      <p:pic>
        <p:nvPicPr>
          <p:cNvPr id="4" name="Picture 3"/>
          <p:cNvPicPr>
            <a:picLocks noChangeAspect="1"/>
          </p:cNvPicPr>
          <p:nvPr/>
        </p:nvPicPr>
        <p:blipFill>
          <a:blip r:embed="rId3"/>
          <a:stretch>
            <a:fillRect/>
          </a:stretch>
        </p:blipFill>
        <p:spPr>
          <a:xfrm>
            <a:off x="242227" y="49395"/>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
        <p:nvSpPr>
          <p:cNvPr id="6" name="Rectangle 5"/>
          <p:cNvSpPr/>
          <p:nvPr/>
        </p:nvSpPr>
        <p:spPr>
          <a:xfrm>
            <a:off x="316609" y="1987484"/>
            <a:ext cx="6096000" cy="3693319"/>
          </a:xfrm>
          <a:prstGeom prst="rect">
            <a:avLst/>
          </a:prstGeom>
        </p:spPr>
        <p:txBody>
          <a:bodyPr>
            <a:spAutoFit/>
          </a:bodyPr>
          <a:lstStyle/>
          <a:p>
            <a:pPr algn="just"/>
            <a:r>
              <a:rPr lang="en-US" b="1" dirty="0">
                <a:solidFill>
                  <a:srgbClr val="FF0000"/>
                </a:solidFill>
              </a:rPr>
              <a:t>The main elements of the online marketplace map presented in Figure 2.3 are:</a:t>
            </a:r>
          </a:p>
          <a:p>
            <a:pPr algn="just"/>
            <a:r>
              <a:rPr lang="en-US" b="1" dirty="0" smtClean="0"/>
              <a:t>1. </a:t>
            </a:r>
            <a:r>
              <a:rPr lang="en-US" b="1" dirty="0"/>
              <a:t>Customer segments.</a:t>
            </a:r>
          </a:p>
          <a:p>
            <a:pPr algn="just"/>
            <a:r>
              <a:rPr lang="en-US" dirty="0"/>
              <a:t>The marketplace analysis should identify and summarize different target segments for an online business in order to then understand their online media consumption, buyer </a:t>
            </a:r>
            <a:r>
              <a:rPr lang="en-US" dirty="0" smtClean="0"/>
              <a:t>behavior </a:t>
            </a:r>
            <a:r>
              <a:rPr lang="en-US" dirty="0"/>
              <a:t>and the type of content and experiences they will be looking for from intermediaries and your web site.</a:t>
            </a:r>
          </a:p>
          <a:p>
            <a:pPr algn="just"/>
            <a:r>
              <a:rPr lang="en-US" b="1" dirty="0" smtClean="0"/>
              <a:t>2. </a:t>
            </a:r>
            <a:r>
              <a:rPr lang="en-US" b="1" dirty="0"/>
              <a:t>Search intermediaries.</a:t>
            </a:r>
          </a:p>
          <a:p>
            <a:pPr algn="just"/>
            <a:r>
              <a:rPr lang="en-US" dirty="0"/>
              <a:t>These are the main search engines in each country. Typically they are Google, Yahoo!, Microsoft Live Search and Ask, but others are important in some markets such as China (Baidu), Russia (</a:t>
            </a:r>
            <a:r>
              <a:rPr lang="en-US" dirty="0" err="1"/>
              <a:t>Yandex</a:t>
            </a:r>
            <a:r>
              <a:rPr lang="en-US" dirty="0"/>
              <a:t>) and South Korea (</a:t>
            </a:r>
            <a:r>
              <a:rPr lang="en-US" dirty="0" err="1"/>
              <a:t>Naver</a:t>
            </a:r>
            <a:r>
              <a:rPr lang="en-US" dirty="0"/>
              <a:t>).</a:t>
            </a:r>
          </a:p>
        </p:txBody>
      </p:sp>
    </p:spTree>
    <p:extLst>
      <p:ext uri="{BB962C8B-B14F-4D97-AF65-F5344CB8AC3E}">
        <p14:creationId xmlns:p14="http://schemas.microsoft.com/office/powerpoint/2010/main" val="2428408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30" y="2105419"/>
            <a:ext cx="10866966" cy="4351338"/>
          </a:xfrm>
        </p:spPr>
        <p:txBody>
          <a:bodyPr>
            <a:normAutofit/>
          </a:bodyPr>
          <a:lstStyle/>
          <a:p>
            <a:pPr marL="0" indent="0" algn="just">
              <a:buNone/>
            </a:pPr>
            <a:r>
              <a:rPr lang="en-US" b="1" dirty="0" smtClean="0"/>
              <a:t>3. </a:t>
            </a:r>
            <a:r>
              <a:rPr lang="en-US" b="1" dirty="0"/>
              <a:t>Intermediaries and media sites.</a:t>
            </a:r>
          </a:p>
          <a:p>
            <a:pPr marL="0" indent="0" algn="just">
              <a:buNone/>
            </a:pPr>
            <a:r>
              <a:rPr lang="en-US" dirty="0"/>
              <a:t>Media sites and other intermediaries such as aggregators and affiliates are often successful in attracting visitors via search or direct since they are mainstream brands.</a:t>
            </a:r>
          </a:p>
          <a:p>
            <a:pPr marL="0" indent="0" algn="just">
              <a:buNone/>
            </a:pPr>
            <a:r>
              <a:rPr lang="en-US" b="1" dirty="0" smtClean="0"/>
              <a:t>4. </a:t>
            </a:r>
            <a:r>
              <a:rPr lang="en-US" b="1" dirty="0"/>
              <a:t>Destination sites</a:t>
            </a:r>
          </a:p>
          <a:p>
            <a:pPr marL="0" indent="0" algn="just">
              <a:buNone/>
            </a:pPr>
            <a:r>
              <a:rPr lang="en-US" dirty="0"/>
              <a:t>These are the sites that the marketer is trying to generate visitors to, whether these are transactional sites, like retailers, financial services or travel companies </a:t>
            </a:r>
            <a:r>
              <a:rPr lang="en-US" dirty="0" smtClean="0"/>
              <a:t>or manufacturers </a:t>
            </a:r>
            <a:r>
              <a:rPr lang="en-US" dirty="0"/>
              <a:t>or brands.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3675548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1" y="1825625"/>
            <a:ext cx="10805160" cy="4351338"/>
          </a:xfrm>
        </p:spPr>
        <p:txBody>
          <a:bodyPr>
            <a:normAutofit/>
          </a:bodyPr>
          <a:lstStyle/>
          <a:p>
            <a:pPr marL="0" indent="0" algn="just">
              <a:buNone/>
            </a:pPr>
            <a:r>
              <a:rPr lang="en-US" b="1" dirty="0" smtClean="0">
                <a:solidFill>
                  <a:srgbClr val="FF0000"/>
                </a:solidFill>
              </a:rPr>
              <a:t>3. Location </a:t>
            </a:r>
            <a:r>
              <a:rPr lang="en-US" b="1" dirty="0">
                <a:solidFill>
                  <a:srgbClr val="FF0000"/>
                </a:solidFill>
              </a:rPr>
              <a:t>of trading in the </a:t>
            </a:r>
            <a:r>
              <a:rPr lang="en-US" b="1" dirty="0" smtClean="0">
                <a:solidFill>
                  <a:srgbClr val="FF0000"/>
                </a:solidFill>
              </a:rPr>
              <a:t>marketplace:</a:t>
            </a:r>
            <a:endParaRPr lang="en-US" b="1" dirty="0">
              <a:solidFill>
                <a:srgbClr val="FF0000"/>
              </a:solidFill>
            </a:endParaRPr>
          </a:p>
          <a:p>
            <a:pPr marL="0" indent="0" algn="just">
              <a:buNone/>
            </a:pPr>
            <a:r>
              <a:rPr lang="en-US" dirty="0"/>
              <a:t>While traditional marketplaces have a physical location, an Internet-based market has no physical presence – it is a virtual marketplace. </a:t>
            </a:r>
            <a:r>
              <a:rPr lang="en-US" b="1" dirty="0">
                <a:solidFill>
                  <a:srgbClr val="FF0000"/>
                </a:solidFill>
              </a:rPr>
              <a:t>Rayport and Sviokla </a:t>
            </a:r>
            <a:r>
              <a:rPr lang="en-US" dirty="0" smtClean="0"/>
              <a:t>used </a:t>
            </a:r>
            <a:r>
              <a:rPr lang="en-US" dirty="0"/>
              <a:t>this distinction to coin a new term: electronic marketplace. This has implications for the way in which the relationships between the different actors in the marketplace occur.</a:t>
            </a:r>
          </a:p>
          <a:p>
            <a:pPr marL="0" indent="0" algn="just">
              <a:buNone/>
            </a:pPr>
            <a:r>
              <a:rPr lang="en-US" dirty="0" smtClean="0"/>
              <a:t>The </a:t>
            </a:r>
            <a:r>
              <a:rPr lang="en-US" dirty="0"/>
              <a:t>new electronic marketspace has many alternative virtual locations where an organization needs to position itself to communicate and sell to its customers.</a:t>
            </a:r>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sp>
        <p:nvSpPr>
          <p:cNvPr id="9" name="Rectangle 8"/>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3695370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21347" cy="4351338"/>
          </a:xfrm>
        </p:spPr>
        <p:txBody>
          <a:bodyPr>
            <a:normAutofit/>
          </a:bodyPr>
          <a:lstStyle/>
          <a:p>
            <a:pPr marL="0" indent="0" algn="just">
              <a:buNone/>
            </a:pPr>
            <a:r>
              <a:rPr lang="en-US" b="1" dirty="0">
                <a:solidFill>
                  <a:srgbClr val="FF0000"/>
                </a:solidFill>
              </a:rPr>
              <a:t>- The importance of multi-channel marketplace models</a:t>
            </a:r>
          </a:p>
          <a:p>
            <a:pPr marL="0" indent="0" algn="just">
              <a:buNone/>
            </a:pPr>
            <a:r>
              <a:rPr lang="en-US" dirty="0" smtClean="0"/>
              <a:t>it </a:t>
            </a:r>
            <a:r>
              <a:rPr lang="en-US" dirty="0"/>
              <a:t>needs to be stressed that in many categories, purchasers use a combination of channels. As consumers follow their customer journeys as they select products and interact with brands, they do not use the Internet in isolation – they consume other media such as print, TV, direct mail and outdoor.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831756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33303"/>
            <a:ext cx="10648405" cy="4439446"/>
          </a:xfrm>
        </p:spPr>
        <p:txBody>
          <a:bodyPr>
            <a:normAutofit/>
          </a:bodyPr>
          <a:lstStyle/>
          <a:p>
            <a:pPr marL="0" indent="0" algn="just">
              <a:buNone/>
            </a:pPr>
            <a:r>
              <a:rPr lang="en-US" dirty="0"/>
              <a:t>These media are still very important for marketers to communicate with customers who still spend the majority of their waking hours in the real world rather than the virtual world. It follows that an effective approach to using the Internet is as part of a multi-channel marketing strategy. This defines how different marketing channels should integrate and support each other in terms of their proposition development and communications based on their relative merits for the customer and the company.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7876778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1987483"/>
            <a:ext cx="11121347" cy="4351338"/>
          </a:xfrm>
        </p:spPr>
        <p:txBody>
          <a:bodyPr>
            <a:normAutofit/>
          </a:bodyPr>
          <a:lstStyle/>
          <a:p>
            <a:pPr marL="0" indent="0" algn="just">
              <a:buNone/>
            </a:pPr>
            <a:r>
              <a:rPr lang="en-US" b="1" dirty="0" smtClean="0">
                <a:solidFill>
                  <a:srgbClr val="FF0000"/>
                </a:solidFill>
              </a:rPr>
              <a:t>- Different </a:t>
            </a:r>
            <a:r>
              <a:rPr lang="en-US" b="1" dirty="0">
                <a:solidFill>
                  <a:srgbClr val="FF0000"/>
                </a:solidFill>
              </a:rPr>
              <a:t>types of online intermediary</a:t>
            </a:r>
          </a:p>
          <a:p>
            <a:pPr marL="0" indent="0" algn="just">
              <a:buNone/>
            </a:pPr>
            <a:r>
              <a:rPr lang="en-US" dirty="0"/>
              <a:t>As we showed through Figure 2.3, identifying different types of online intermediary as potential partners to promote an e-business is a key part of marketplace analysis. In this section, we take a more in-depth look at the different types of intermediaries and the business and revenue models they adopt.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3286604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87483"/>
            <a:ext cx="11168742" cy="4351338"/>
          </a:xfrm>
        </p:spPr>
        <p:txBody>
          <a:bodyPr>
            <a:normAutofit/>
          </a:bodyPr>
          <a:lstStyle/>
          <a:p>
            <a:pPr marL="0" indent="0" algn="just">
              <a:buNone/>
            </a:pPr>
            <a:r>
              <a:rPr lang="en-US" b="1" dirty="0">
                <a:solidFill>
                  <a:srgbClr val="FF0000"/>
                </a:solidFill>
              </a:rPr>
              <a:t>Sarkar et </a:t>
            </a:r>
            <a:r>
              <a:rPr lang="en-US" b="1" dirty="0" smtClean="0">
                <a:solidFill>
                  <a:srgbClr val="FF0000"/>
                </a:solidFill>
              </a:rPr>
              <a:t>al</a:t>
            </a:r>
            <a:r>
              <a:rPr lang="en-US" dirty="0" smtClean="0"/>
              <a:t>. identified </a:t>
            </a:r>
            <a:r>
              <a:rPr lang="en-US" dirty="0"/>
              <a:t>many different types of new intermediaries (mainly from a B2C perspective) which they refer to using the dated term ‘cybermediaries’. </a:t>
            </a:r>
            <a:r>
              <a:rPr lang="en-US" b="1" dirty="0">
                <a:solidFill>
                  <a:srgbClr val="FF0000"/>
                </a:solidFill>
              </a:rPr>
              <a:t>Hagel and </a:t>
            </a:r>
            <a:r>
              <a:rPr lang="en-US" b="1" dirty="0" smtClean="0">
                <a:solidFill>
                  <a:srgbClr val="FF0000"/>
                </a:solidFill>
              </a:rPr>
              <a:t>Rayport</a:t>
            </a:r>
            <a:r>
              <a:rPr lang="en-US" dirty="0" smtClean="0"/>
              <a:t> </a:t>
            </a:r>
            <a:r>
              <a:rPr lang="en-US" dirty="0"/>
              <a:t>use ‘infomediary’ specifically to refer to sale of customer information. See Box 2.2 for further information on this concept and the related concept of the metamediary.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886350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935037" y="2105419"/>
            <a:ext cx="10334625" cy="4099325"/>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3180225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55679" cy="4243500"/>
          </a:xfrm>
        </p:spPr>
        <p:txBody>
          <a:bodyPr>
            <a:normAutofit fontScale="92500" lnSpcReduction="10000"/>
          </a:bodyPr>
          <a:lstStyle/>
          <a:p>
            <a:pPr marL="0" indent="0" algn="just">
              <a:buNone/>
            </a:pPr>
            <a:r>
              <a:rPr lang="en-US" b="1" dirty="0"/>
              <a:t>Some of the main new intermediaries identified by Sarkar et </a:t>
            </a:r>
            <a:r>
              <a:rPr lang="en-US" b="1" dirty="0" smtClean="0"/>
              <a:t>al. were</a:t>
            </a:r>
            <a:r>
              <a:rPr lang="en-US" b="1" dirty="0"/>
              <a:t>:</a:t>
            </a:r>
          </a:p>
          <a:p>
            <a:pPr marL="0" indent="0" algn="just">
              <a:buNone/>
            </a:pPr>
            <a:r>
              <a:rPr lang="en-US" dirty="0" smtClean="0"/>
              <a:t>- Directories </a:t>
            </a:r>
            <a:r>
              <a:rPr lang="en-US" dirty="0"/>
              <a:t>(such as Yahoo!, Excite).</a:t>
            </a:r>
          </a:p>
          <a:p>
            <a:pPr marL="0" indent="0" algn="just">
              <a:buNone/>
            </a:pPr>
            <a:r>
              <a:rPr lang="en-US" dirty="0" smtClean="0"/>
              <a:t>- Search </a:t>
            </a:r>
            <a:r>
              <a:rPr lang="en-US" dirty="0"/>
              <a:t>engines (AltaVista, </a:t>
            </a:r>
            <a:r>
              <a:rPr lang="en-US" dirty="0" err="1"/>
              <a:t>Infoseek</a:t>
            </a:r>
            <a:r>
              <a:rPr lang="en-US" dirty="0"/>
              <a:t>).</a:t>
            </a:r>
          </a:p>
          <a:p>
            <a:pPr marL="0" indent="0" algn="just">
              <a:buNone/>
            </a:pPr>
            <a:r>
              <a:rPr lang="en-US" dirty="0" smtClean="0"/>
              <a:t>- Malls </a:t>
            </a:r>
            <a:r>
              <a:rPr lang="en-US" dirty="0"/>
              <a:t>(</a:t>
            </a:r>
            <a:r>
              <a:rPr lang="en-US" dirty="0" err="1"/>
              <a:t>BarclaySquare</a:t>
            </a:r>
            <a:r>
              <a:rPr lang="en-US" dirty="0"/>
              <a:t>, Buckingham Gate).</a:t>
            </a:r>
          </a:p>
          <a:p>
            <a:pPr marL="0" indent="0" algn="just">
              <a:buNone/>
            </a:pPr>
            <a:r>
              <a:rPr lang="en-US" dirty="0" smtClean="0"/>
              <a:t>- Virtual </a:t>
            </a:r>
            <a:r>
              <a:rPr lang="en-US" dirty="0"/>
              <a:t>resellers (own-inventory and sell-direct, e.g. Amazon, </a:t>
            </a:r>
            <a:r>
              <a:rPr lang="en-US" dirty="0" err="1"/>
              <a:t>CDNow</a:t>
            </a:r>
            <a:r>
              <a:rPr lang="en-US" dirty="0"/>
              <a:t>).</a:t>
            </a:r>
          </a:p>
          <a:p>
            <a:pPr marL="0" indent="0" algn="just">
              <a:buNone/>
            </a:pPr>
            <a:r>
              <a:rPr lang="en-US" dirty="0" smtClean="0"/>
              <a:t>- Financial </a:t>
            </a:r>
            <a:r>
              <a:rPr lang="en-US" dirty="0"/>
              <a:t>intermediaries (offering digital cash and </a:t>
            </a:r>
            <a:r>
              <a:rPr lang="en-US" dirty="0" err="1"/>
              <a:t>cheque</a:t>
            </a:r>
            <a:r>
              <a:rPr lang="en-US" dirty="0"/>
              <a:t> payment services, such as </a:t>
            </a:r>
            <a:r>
              <a:rPr lang="en-US" dirty="0" err="1"/>
              <a:t>Digicash</a:t>
            </a:r>
            <a:r>
              <a:rPr lang="en-US" dirty="0"/>
              <a:t>).</a:t>
            </a:r>
          </a:p>
          <a:p>
            <a:pPr marL="0" indent="0" algn="just">
              <a:buNone/>
            </a:pPr>
            <a:r>
              <a:rPr lang="en-US" dirty="0" smtClean="0"/>
              <a:t>- Forums</a:t>
            </a:r>
            <a:r>
              <a:rPr lang="en-US" dirty="0"/>
              <a:t>, fan clubs and user groups (referred to collectively as ‘virtual communities’).</a:t>
            </a:r>
          </a:p>
          <a:p>
            <a:pPr marL="0" indent="0" algn="just">
              <a:buNone/>
            </a:pPr>
            <a:r>
              <a:rPr lang="en-US" dirty="0" smtClean="0"/>
              <a:t>- Evaluators </a:t>
            </a:r>
            <a:r>
              <a:rPr lang="en-US" dirty="0"/>
              <a:t>(sites which perform review or comparison of services)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22787983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smtClean="0">
                <a:solidFill>
                  <a:srgbClr val="FF0000"/>
                </a:solidFill>
              </a:rPr>
              <a:t>- Types </a:t>
            </a:r>
            <a:r>
              <a:rPr lang="en-US" b="1" dirty="0">
                <a:solidFill>
                  <a:srgbClr val="FF0000"/>
                </a:solidFill>
              </a:rPr>
              <a:t>of intermediaries</a:t>
            </a:r>
          </a:p>
          <a:p>
            <a:pPr marL="0" indent="0" algn="just">
              <a:buNone/>
            </a:pPr>
            <a:r>
              <a:rPr lang="en-US" dirty="0"/>
              <a:t>Intermediaries vary in scope and the services they offer, so naturally terms have evolved to describe the different types. The main types of intermediary you will identify as part of an online marketplace analysis are shown in Table 2.5. It is useful, in particular for marketers, to understand these terms since they act as a checklist for how their companies can be represented on the different types of intermediaries.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3151860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49977" y="222069"/>
            <a:ext cx="9379132" cy="6280697"/>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777496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3" name="Content Placeholder 2"/>
          <p:cNvSpPr>
            <a:spLocks noGrp="1"/>
          </p:cNvSpPr>
          <p:nvPr>
            <p:ph idx="1"/>
          </p:nvPr>
        </p:nvSpPr>
        <p:spPr/>
        <p:txBody>
          <a:bodyPr/>
          <a:lstStyle/>
          <a:p>
            <a:pPr marL="0" indent="0" algn="just">
              <a:buNone/>
            </a:pPr>
            <a:r>
              <a:rPr lang="en-US" b="1" dirty="0" smtClean="0">
                <a:solidFill>
                  <a:srgbClr val="FF0000"/>
                </a:solidFill>
              </a:rPr>
              <a:t>- The importance of search engines</a:t>
            </a:r>
          </a:p>
          <a:p>
            <a:pPr marL="0" indent="0" algn="just">
              <a:buNone/>
            </a:pPr>
            <a:r>
              <a:rPr lang="en-US" dirty="0"/>
              <a:t>Search engines are a key type of intermediary for organizations marketing their services online, since today they are the primary  method of finding information about a company and its products. Research  shows that over 90 per cent of web users state that they use search engines to find information online. </a:t>
            </a:r>
          </a:p>
        </p:txBody>
      </p:sp>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7312854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3628" y="1987483"/>
            <a:ext cx="11056033" cy="4351338"/>
          </a:xfrm>
        </p:spPr>
        <p:txBody>
          <a:bodyPr>
            <a:normAutofit/>
          </a:bodyPr>
          <a:lstStyle/>
          <a:p>
            <a:pPr marL="0" indent="0" algn="just">
              <a:buNone/>
            </a:pPr>
            <a:r>
              <a:rPr lang="en-US" dirty="0"/>
              <a:t>For marketplace analysis it is useful for companies to assess demand for products and brand preferences in different countries using tools such as the Google Keyword Tool (Figure 2.12) which shows the volume of searches by consumers related to clothes in the UK in a one-month period. CPC is the cost per click charged to advertisers. Google uses this tool to encourage advertisers to use its </a:t>
            </a:r>
            <a:r>
              <a:rPr lang="en-US" dirty="0" smtClean="0"/>
              <a:t>AdWords </a:t>
            </a:r>
            <a:r>
              <a:rPr lang="en-US" dirty="0"/>
              <a:t>advertising service.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2660200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920239" y="1654261"/>
            <a:ext cx="8673737" cy="4849727"/>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417397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28600"/>
            <a:ext cx="10515600" cy="4351338"/>
          </a:xfrm>
        </p:spPr>
        <p:txBody>
          <a:bodyPr>
            <a:normAutofit lnSpcReduction="10000"/>
          </a:bodyPr>
          <a:lstStyle/>
          <a:p>
            <a:pPr marL="0" indent="0" algn="just">
              <a:buNone/>
            </a:pPr>
            <a:r>
              <a:rPr lang="en-US" b="1" dirty="0" smtClean="0">
                <a:solidFill>
                  <a:srgbClr val="FF0000"/>
                </a:solidFill>
              </a:rPr>
              <a:t>4. Business </a:t>
            </a:r>
            <a:r>
              <a:rPr lang="en-US" b="1" dirty="0">
                <a:solidFill>
                  <a:srgbClr val="FF0000"/>
                </a:solidFill>
              </a:rPr>
              <a:t>models for </a:t>
            </a:r>
            <a:r>
              <a:rPr lang="en-US" b="1" dirty="0" smtClean="0">
                <a:solidFill>
                  <a:srgbClr val="FF0000"/>
                </a:solidFill>
              </a:rPr>
              <a:t>e-commerce: </a:t>
            </a:r>
            <a:endParaRPr lang="en-US" b="1" dirty="0">
              <a:solidFill>
                <a:srgbClr val="FF0000"/>
              </a:solidFill>
            </a:endParaRPr>
          </a:p>
          <a:p>
            <a:pPr marL="0" indent="0" algn="just">
              <a:buNone/>
            </a:pPr>
            <a:r>
              <a:rPr lang="en-US" dirty="0"/>
              <a:t>A review of the different online business models made available through e-commerce is of relevance to existing companies, but in particular, start-up companies and online intermediaries. </a:t>
            </a:r>
            <a:r>
              <a:rPr lang="en-US" b="1" dirty="0">
                <a:solidFill>
                  <a:srgbClr val="FF0000"/>
                </a:solidFill>
              </a:rPr>
              <a:t>Venkatram</a:t>
            </a:r>
            <a:r>
              <a:rPr lang="en-US" dirty="0"/>
              <a:t> </a:t>
            </a:r>
            <a:r>
              <a:rPr lang="en-US" dirty="0" smtClean="0"/>
              <a:t>points </a:t>
            </a:r>
            <a:r>
              <a:rPr lang="en-US" dirty="0"/>
              <a:t>out that existing businesses need to use the Internet to build on current business models, while at the same time experimenting with new business models. New business models may be important to gain a competitive advantage over existing competitors, while at the same time heading off similar business models created by new entrants. More commonly, they may simply offer a different revenue stream through advertising or charging for services in a new way.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382810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87483"/>
            <a:ext cx="10855235" cy="4282688"/>
          </a:xfrm>
        </p:spPr>
        <p:txBody>
          <a:bodyPr>
            <a:normAutofit/>
          </a:bodyPr>
          <a:lstStyle/>
          <a:p>
            <a:pPr marL="0" indent="0" algn="just">
              <a:buNone/>
            </a:pPr>
            <a:r>
              <a:rPr lang="en-US" dirty="0"/>
              <a:t>The business model for e-commerce requires consideration of a company and its position in which relate to structure of the micro environment shown in Figure 2.1. Investors will require eight key elements of the business model to be defined which will summarize the organization’s e-business strategy: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20411341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smtClean="0"/>
              <a:t>1. </a:t>
            </a:r>
            <a:r>
              <a:rPr lang="en-US" b="1" dirty="0"/>
              <a:t>Value proposition. </a:t>
            </a:r>
            <a:r>
              <a:rPr lang="en-US" dirty="0"/>
              <a:t>Which products and or services will the company offer? This is supplemented by the added value defined using the online value proposition .</a:t>
            </a:r>
          </a:p>
          <a:p>
            <a:pPr marL="0" indent="0" algn="just">
              <a:buNone/>
            </a:pPr>
            <a:r>
              <a:rPr lang="en-US" b="1" dirty="0" smtClean="0"/>
              <a:t>2. </a:t>
            </a:r>
            <a:r>
              <a:rPr lang="en-US" b="1" dirty="0"/>
              <a:t>Market or audience. </a:t>
            </a:r>
            <a:r>
              <a:rPr lang="en-US" dirty="0"/>
              <a:t>Which audience will the company serve and target with its communications? For example, business-to-business, business-to-consumer or not-for-profit? Within these categories are there particular audience segments that will be targeted. The scope of geographical markets such as countries, regions or towns need to be defined.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4239719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1029907" cy="4351338"/>
          </a:xfrm>
        </p:spPr>
        <p:txBody>
          <a:bodyPr>
            <a:normAutofit/>
          </a:bodyPr>
          <a:lstStyle/>
          <a:p>
            <a:pPr marL="0" indent="0" algn="just">
              <a:buNone/>
            </a:pPr>
            <a:r>
              <a:rPr lang="en-US" b="1" dirty="0" smtClean="0"/>
              <a:t>3. </a:t>
            </a:r>
            <a:r>
              <a:rPr lang="en-US" b="1" dirty="0"/>
              <a:t>Revenue models and cost base. </a:t>
            </a:r>
            <a:r>
              <a:rPr lang="en-US" dirty="0"/>
              <a:t>What are the specific revenue models that will generate different income streams? What are the main costs of the business forming its budget? How are these forecast to change through time?</a:t>
            </a:r>
          </a:p>
          <a:p>
            <a:pPr marL="0" indent="0" algn="just">
              <a:buNone/>
            </a:pPr>
            <a:r>
              <a:rPr lang="en-US" b="1" dirty="0" smtClean="0"/>
              <a:t>4. </a:t>
            </a:r>
            <a:r>
              <a:rPr lang="en-US" b="1" dirty="0"/>
              <a:t>Competitive environment. </a:t>
            </a:r>
            <a:r>
              <a:rPr lang="en-US" dirty="0"/>
              <a:t>Who are the direct and indirect competitors for the service and which range of business models do they possess?</a:t>
            </a:r>
          </a:p>
          <a:p>
            <a:pPr marL="0" indent="0" algn="just">
              <a:buNone/>
            </a:pPr>
            <a:r>
              <a:rPr lang="en-US" b="1" dirty="0" smtClean="0"/>
              <a:t>5. </a:t>
            </a:r>
            <a:r>
              <a:rPr lang="en-US" b="1" dirty="0"/>
              <a:t>Value chain </a:t>
            </a:r>
            <a:r>
              <a:rPr lang="en-US" b="1" dirty="0" smtClean="0"/>
              <a:t>and marketplace </a:t>
            </a:r>
            <a:r>
              <a:rPr lang="en-US" b="1" dirty="0"/>
              <a:t>positioning. </a:t>
            </a:r>
            <a:r>
              <a:rPr lang="en-US" dirty="0"/>
              <a:t>How is the company and its services positioned in the value chain between customers and suppliers and in comparison with direct and indirect competitors?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417414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smtClean="0"/>
              <a:t>6. </a:t>
            </a:r>
            <a:r>
              <a:rPr lang="en-US" b="1" dirty="0"/>
              <a:t>Representation in the physical and virtual </a:t>
            </a:r>
            <a:r>
              <a:rPr lang="en-US" b="1" dirty="0" smtClean="0"/>
              <a:t>world. </a:t>
            </a:r>
            <a:r>
              <a:rPr lang="en-US" dirty="0" smtClean="0"/>
              <a:t>What </a:t>
            </a:r>
            <a:r>
              <a:rPr lang="en-US" dirty="0"/>
              <a:t>is its relative representation in the physical and virtual world, e.g. high-street presence, online only, intermediary, mixture?</a:t>
            </a:r>
          </a:p>
          <a:p>
            <a:pPr marL="0" indent="0" algn="just">
              <a:buNone/>
            </a:pPr>
            <a:r>
              <a:rPr lang="en-US" b="1" dirty="0" smtClean="0"/>
              <a:t>7. </a:t>
            </a:r>
            <a:r>
              <a:rPr lang="en-US" b="1" dirty="0"/>
              <a:t>Organizational structure. </a:t>
            </a:r>
            <a:r>
              <a:rPr lang="en-US" dirty="0"/>
              <a:t>How will the organization be internally structured to create, deliver and promote its service. </a:t>
            </a:r>
          </a:p>
          <a:p>
            <a:pPr marL="0" indent="0" algn="just">
              <a:buNone/>
            </a:pPr>
            <a:r>
              <a:rPr lang="en-US" b="1" dirty="0" smtClean="0"/>
              <a:t>8. Management. </a:t>
            </a:r>
            <a:r>
              <a:rPr lang="en-US" dirty="0" smtClean="0"/>
              <a:t>What </a:t>
            </a:r>
            <a:r>
              <a:rPr lang="en-US" dirty="0"/>
              <a:t>experience in similar markets and companies do the managers have? What is their profile which can be helpful to attract publicity?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9021694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lnSpcReduction="10000"/>
          </a:bodyPr>
          <a:lstStyle/>
          <a:p>
            <a:pPr marL="0" indent="0" algn="just">
              <a:buNone/>
            </a:pPr>
            <a:r>
              <a:rPr lang="en-US" b="1" dirty="0" smtClean="0">
                <a:solidFill>
                  <a:srgbClr val="FF0000"/>
                </a:solidFill>
              </a:rPr>
              <a:t>- Revenue </a:t>
            </a:r>
            <a:r>
              <a:rPr lang="en-US" b="1" dirty="0">
                <a:solidFill>
                  <a:srgbClr val="FF0000"/>
                </a:solidFill>
              </a:rPr>
              <a:t>models</a:t>
            </a:r>
          </a:p>
          <a:p>
            <a:pPr marL="0" indent="0" algn="just">
              <a:buNone/>
            </a:pPr>
            <a:r>
              <a:rPr lang="en-US" dirty="0"/>
              <a:t>Revenue models specifically describe different techniques for generation of income. For existing companies, revenue models have mainly been based upon the income from sales of products or services. This may be either for selling direct from the manufacturer or supplier of the service or through an intermediary that will take a cut of the selling price. Both of these revenue models are, of course, still crucial in online trading. There may, however, be options for other methods of generating revenue; perhaps a manufacturer may be able to sell advertising space or sell digital services that were not previously possible.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6524893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323" y="2034473"/>
            <a:ext cx="10515600" cy="4351338"/>
          </a:xfrm>
        </p:spPr>
        <p:txBody>
          <a:bodyPr/>
          <a:lstStyle/>
          <a:p>
            <a:pPr marL="0" indent="0" algn="just">
              <a:buNone/>
            </a:pPr>
            <a:r>
              <a:rPr lang="en-US" b="1" dirty="0" smtClean="0">
                <a:solidFill>
                  <a:srgbClr val="FF0000"/>
                </a:solidFill>
              </a:rPr>
              <a:t>- Online </a:t>
            </a:r>
            <a:r>
              <a:rPr lang="en-US" b="1" dirty="0">
                <a:solidFill>
                  <a:srgbClr val="FF0000"/>
                </a:solidFill>
              </a:rPr>
              <a:t>publisher and intermediary revenue models</a:t>
            </a:r>
          </a:p>
          <a:p>
            <a:pPr marL="0" indent="0" algn="just">
              <a:buNone/>
            </a:pPr>
            <a:r>
              <a:rPr lang="en-US" dirty="0"/>
              <a:t>For a publisher, there are many options for generating revenue online based around advertising and fees for usage of the online service. These options, particularly the first four in the list below, can also be reviewed by other types of business such as price comparison sites, aggregators, social networks and destination sites which can also carry advertising to supplement revenue. The main types of online revenue model are: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5913565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2321" y="1987483"/>
            <a:ext cx="11189747" cy="4351338"/>
          </a:xfrm>
        </p:spPr>
        <p:txBody>
          <a:bodyPr>
            <a:normAutofit/>
          </a:bodyPr>
          <a:lstStyle/>
          <a:p>
            <a:pPr marL="0" indent="0" algn="just">
              <a:buNone/>
            </a:pPr>
            <a:r>
              <a:rPr lang="en-US" b="1" dirty="0" smtClean="0"/>
              <a:t>1. </a:t>
            </a:r>
            <a:r>
              <a:rPr lang="en-US" b="1" dirty="0"/>
              <a:t>CPM display advertising on site. </a:t>
            </a:r>
            <a:r>
              <a:rPr lang="en-US" dirty="0"/>
              <a:t>CPM stands for ‘cost per thousand’ where M denotes ‘mille’. This is the traditional method by which site owners charge a fee for advertising.</a:t>
            </a:r>
          </a:p>
          <a:p>
            <a:pPr marL="0" indent="0" algn="just">
              <a:buNone/>
            </a:pPr>
            <a:r>
              <a:rPr lang="en-US" b="1" dirty="0" smtClean="0"/>
              <a:t>2. </a:t>
            </a:r>
            <a:r>
              <a:rPr lang="en-US" b="1" dirty="0"/>
              <a:t>CPC advertising on site (pay-per-click text ads). </a:t>
            </a:r>
            <a:r>
              <a:rPr lang="en-US" dirty="0"/>
              <a:t>CPC stands for ‘cost per click’. </a:t>
            </a:r>
          </a:p>
          <a:p>
            <a:pPr marL="0" indent="0" algn="just">
              <a:buNone/>
            </a:pPr>
            <a:r>
              <a:rPr lang="en-US" b="1" dirty="0" smtClean="0"/>
              <a:t>3. </a:t>
            </a:r>
            <a:r>
              <a:rPr lang="en-US" b="1" dirty="0"/>
              <a:t>Sponsorship of site sections or content types </a:t>
            </a:r>
            <a:r>
              <a:rPr lang="en-US" dirty="0"/>
              <a:t>(typically fixed fee for a period). A company can pay to advertise a site channel or section.</a:t>
            </a:r>
          </a:p>
          <a:p>
            <a:pPr marL="0" indent="0" algn="just">
              <a:buNone/>
            </a:pPr>
            <a:r>
              <a:rPr lang="en-US" b="1" dirty="0" smtClean="0"/>
              <a:t>4. </a:t>
            </a:r>
            <a:r>
              <a:rPr lang="en-US" b="1" dirty="0"/>
              <a:t>Affiliate revenue </a:t>
            </a:r>
            <a:r>
              <a:rPr lang="en-US" dirty="0"/>
              <a:t>(CPA, but could be CPC).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4969543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0" y="1920240"/>
            <a:ext cx="11108285" cy="4310743"/>
          </a:xfrm>
        </p:spPr>
        <p:txBody>
          <a:bodyPr>
            <a:normAutofit lnSpcReduction="10000"/>
          </a:bodyPr>
          <a:lstStyle/>
          <a:p>
            <a:pPr marL="0" indent="0" algn="just">
              <a:buNone/>
            </a:pPr>
            <a:r>
              <a:rPr lang="en-US" b="1" dirty="0" smtClean="0"/>
              <a:t>5. </a:t>
            </a:r>
            <a:r>
              <a:rPr lang="en-US" b="1" dirty="0"/>
              <a:t>Transaction fee revenue. </a:t>
            </a:r>
            <a:r>
              <a:rPr lang="en-US" dirty="0"/>
              <a:t>A company receives a fee for facilitating a transaction. </a:t>
            </a:r>
          </a:p>
          <a:p>
            <a:pPr marL="0" indent="0" algn="just">
              <a:buNone/>
            </a:pPr>
            <a:r>
              <a:rPr lang="en-US" b="1" dirty="0" smtClean="0"/>
              <a:t>6. </a:t>
            </a:r>
            <a:r>
              <a:rPr lang="en-US" b="1" dirty="0"/>
              <a:t>Subscription access to content or services. </a:t>
            </a:r>
            <a:r>
              <a:rPr lang="en-US" dirty="0"/>
              <a:t>A range of documents can be accessed from a publisher for a period of a month or typically a year.</a:t>
            </a:r>
          </a:p>
          <a:p>
            <a:pPr marL="0" indent="0" algn="just">
              <a:buNone/>
            </a:pPr>
            <a:r>
              <a:rPr lang="en-US" b="1" dirty="0" smtClean="0"/>
              <a:t>7. </a:t>
            </a:r>
            <a:r>
              <a:rPr lang="en-US" b="1" dirty="0"/>
              <a:t>Pay-per-view access to documents. </a:t>
            </a:r>
            <a:r>
              <a:rPr lang="en-US" dirty="0"/>
              <a:t>Here payment occurs for single access to a document, video or music clip which can be downloaded.</a:t>
            </a:r>
          </a:p>
          <a:p>
            <a:pPr marL="0" indent="0" algn="just">
              <a:buNone/>
            </a:pPr>
            <a:r>
              <a:rPr lang="en-US" b="1" dirty="0" smtClean="0"/>
              <a:t>8. </a:t>
            </a:r>
            <a:r>
              <a:rPr lang="en-US" b="1" dirty="0"/>
              <a:t>Subscriber data access for </a:t>
            </a:r>
            <a:r>
              <a:rPr lang="en-US" b="1" dirty="0" smtClean="0"/>
              <a:t>e-mail marketing</a:t>
            </a:r>
            <a:r>
              <a:rPr lang="en-US" b="1" dirty="0"/>
              <a:t>. </a:t>
            </a:r>
            <a:r>
              <a:rPr lang="en-US" dirty="0"/>
              <a:t>The data a site owner has about its customers are also potentially valuable since it can send different forms of e-mail to its customers if they have given their permission that they are happy to receive e-mail from either the publisher or third parties.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2008586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074" y="1987483"/>
            <a:ext cx="11186662" cy="4351338"/>
          </a:xfrm>
        </p:spPr>
        <p:txBody>
          <a:bodyPr>
            <a:normAutofit/>
          </a:bodyPr>
          <a:lstStyle/>
          <a:p>
            <a:pPr marL="0" indent="0" algn="just">
              <a:buNone/>
            </a:pPr>
            <a:r>
              <a:rPr lang="en-US" b="1" dirty="0" smtClean="0">
                <a:solidFill>
                  <a:srgbClr val="FF0000"/>
                </a:solidFill>
              </a:rPr>
              <a:t>5. Focus </a:t>
            </a:r>
            <a:r>
              <a:rPr lang="en-US" b="1" dirty="0">
                <a:solidFill>
                  <a:srgbClr val="FF0000"/>
                </a:solidFill>
              </a:rPr>
              <a:t>on </a:t>
            </a:r>
            <a:r>
              <a:rPr lang="en-US" b="1" dirty="0" smtClean="0">
                <a:solidFill>
                  <a:srgbClr val="FF0000"/>
                </a:solidFill>
              </a:rPr>
              <a:t>Auction </a:t>
            </a:r>
            <a:r>
              <a:rPr lang="en-US" b="1" dirty="0">
                <a:solidFill>
                  <a:srgbClr val="FF0000"/>
                </a:solidFill>
              </a:rPr>
              <a:t>business </a:t>
            </a:r>
            <a:r>
              <a:rPr lang="en-US" b="1" dirty="0" smtClean="0">
                <a:solidFill>
                  <a:srgbClr val="FF0000"/>
                </a:solidFill>
              </a:rPr>
              <a:t>models:</a:t>
            </a:r>
            <a:endParaRPr lang="en-US" b="1" dirty="0">
              <a:solidFill>
                <a:srgbClr val="FF0000"/>
              </a:solidFill>
            </a:endParaRPr>
          </a:p>
          <a:p>
            <a:pPr marL="0" indent="0" algn="just">
              <a:buNone/>
            </a:pPr>
            <a:r>
              <a:rPr lang="en-US" dirty="0"/>
              <a:t> Auctions involve determination of the basis for product or service exchange between a buyer and seller according to particular trading rules that help select the best match between the buyer and seller from a number of participants. </a:t>
            </a:r>
            <a:r>
              <a:rPr lang="en-US" dirty="0" smtClean="0">
                <a:solidFill>
                  <a:srgbClr val="FF0000"/>
                </a:solidFill>
              </a:rPr>
              <a:t>Klein</a:t>
            </a:r>
            <a:r>
              <a:rPr lang="en-US" dirty="0" smtClean="0"/>
              <a:t> identifies </a:t>
            </a:r>
            <a:r>
              <a:rPr lang="en-US" dirty="0"/>
              <a:t>different roles for auction: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27809618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smtClean="0"/>
              <a:t>1. </a:t>
            </a:r>
            <a:r>
              <a:rPr lang="en-US" b="1" dirty="0"/>
              <a:t>Price discovery </a:t>
            </a:r>
            <a:r>
              <a:rPr lang="en-US" dirty="0"/>
              <a:t>– an example of price discovery is in the traditional consumer auction involving bidding for antiques. Antiques do not have standardized prices, but the auction can help establish a realistic market price through a gathering of buyers.</a:t>
            </a:r>
          </a:p>
          <a:p>
            <a:pPr marL="0" indent="0" algn="just">
              <a:buNone/>
            </a:pPr>
            <a:r>
              <a:rPr lang="en-US" b="1" dirty="0" smtClean="0"/>
              <a:t>2. </a:t>
            </a:r>
            <a:r>
              <a:rPr lang="en-US" b="1" dirty="0"/>
              <a:t>Efficient allocation mechanism </a:t>
            </a:r>
            <a:r>
              <a:rPr lang="en-US" dirty="0"/>
              <a:t>– the sale of items that are difficult to distribute through traditional channels falls into this category. Examples include ‘damaged inventory’ that has a limited shelf life or is only available at a particular time such as aircraft flight or theatre tickets.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10897229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025" y="1988668"/>
            <a:ext cx="10693238" cy="4351338"/>
          </a:xfrm>
        </p:spPr>
        <p:txBody>
          <a:bodyPr>
            <a:normAutofit/>
          </a:bodyPr>
          <a:lstStyle/>
          <a:p>
            <a:pPr marL="0" indent="0" algn="just">
              <a:buNone/>
            </a:pPr>
            <a:r>
              <a:rPr lang="en-US" b="1" dirty="0" smtClean="0"/>
              <a:t>3. </a:t>
            </a:r>
            <a:r>
              <a:rPr lang="en-US" b="1" dirty="0"/>
              <a:t>Distribution mechanism </a:t>
            </a:r>
            <a:r>
              <a:rPr lang="en-US" dirty="0"/>
              <a:t>– as a means of attracting particular audiences.</a:t>
            </a:r>
          </a:p>
          <a:p>
            <a:pPr marL="0" indent="0" algn="just">
              <a:buNone/>
            </a:pPr>
            <a:r>
              <a:rPr lang="en-US" b="1" dirty="0" smtClean="0"/>
              <a:t>4. </a:t>
            </a:r>
            <a:r>
              <a:rPr lang="en-US" b="1" dirty="0"/>
              <a:t>Coordination mechanism </a:t>
            </a:r>
            <a:r>
              <a:rPr lang="en-US" dirty="0"/>
              <a:t>– here the auction is used to coordinate the sale of a product to a number of interested parties; an example is the broadband </a:t>
            </a:r>
            <a:r>
              <a:rPr lang="en-US" dirty="0" smtClean="0"/>
              <a:t>spectrum licenses </a:t>
            </a:r>
            <a:r>
              <a:rPr lang="en-US" dirty="0"/>
              <a:t>for 3G telecoms in the </a:t>
            </a:r>
            <a:r>
              <a:rPr lang="en-US" dirty="0" smtClean="0"/>
              <a:t>UK.</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15507" y="6505136"/>
            <a:ext cx="9902229" cy="204838"/>
          </a:xfrm>
          <a:prstGeom prst="rect">
            <a:avLst/>
          </a:prstGeom>
        </p:spPr>
      </p:pic>
      <p:sp>
        <p:nvSpPr>
          <p:cNvPr id="10" name="Rectangle 9"/>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spTree>
    <p:extLst>
      <p:ext uri="{BB962C8B-B14F-4D97-AF65-F5344CB8AC3E}">
        <p14:creationId xmlns:p14="http://schemas.microsoft.com/office/powerpoint/2010/main" val="36936796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3718" y="1823538"/>
            <a:ext cx="5812971" cy="4353425"/>
          </a:xfrm>
        </p:spPr>
        <p:txBody>
          <a:bodyPr>
            <a:normAutofit/>
          </a:bodyPr>
          <a:lstStyle/>
          <a:p>
            <a:pPr marL="0" indent="0">
              <a:buNone/>
            </a:pPr>
            <a:r>
              <a:rPr lang="en-US" b="1" dirty="0" smtClean="0"/>
              <a:t>References: </a:t>
            </a:r>
          </a:p>
          <a:p>
            <a:pPr marL="0" indent="0">
              <a:buNone/>
            </a:pPr>
            <a:r>
              <a:rPr lang="en-US" dirty="0" smtClean="0"/>
              <a:t>E-Business </a:t>
            </a:r>
            <a:r>
              <a:rPr lang="en-US" dirty="0"/>
              <a:t>and E-Commerce </a:t>
            </a:r>
            <a:r>
              <a:rPr lang="en-US" dirty="0" smtClean="0"/>
              <a:t>Management </a:t>
            </a:r>
            <a:r>
              <a:rPr lang="en-US" dirty="0"/>
              <a:t>: strategy, implementation and practice, fourth </a:t>
            </a:r>
            <a:r>
              <a:rPr lang="en-US" dirty="0" smtClean="0"/>
              <a:t>edition</a:t>
            </a:r>
            <a:r>
              <a:rPr lang="en-US" dirty="0"/>
              <a:t>.</a:t>
            </a:r>
            <a:endParaRPr lang="en-US" dirty="0" smtClean="0"/>
          </a:p>
          <a:p>
            <a:pPr marL="0" indent="0">
              <a:buNone/>
            </a:pPr>
            <a:r>
              <a:rPr lang="en-US" dirty="0" smtClean="0"/>
              <a:t>By</a:t>
            </a:r>
            <a:r>
              <a:rPr lang="en-US" dirty="0"/>
              <a:t>: </a:t>
            </a:r>
            <a:r>
              <a:rPr lang="en-US" dirty="0" smtClean="0"/>
              <a:t>dave </a:t>
            </a:r>
            <a:r>
              <a:rPr lang="en-US" dirty="0"/>
              <a:t>chaffey.</a:t>
            </a:r>
          </a:p>
          <a:p>
            <a:pPr marL="0" indent="0">
              <a:buNone/>
            </a:pPr>
            <a:endParaRPr lang="en-US" dirty="0"/>
          </a:p>
          <a:p>
            <a:pPr marL="0" indent="0">
              <a:buNone/>
            </a:pPr>
            <a:endParaRPr lang="en-US" dirty="0"/>
          </a:p>
          <a:p>
            <a:pPr marL="0" indent="0">
              <a:buNone/>
            </a:pPr>
            <a:r>
              <a:rPr lang="en-US" b="1" dirty="0" smtClean="0"/>
              <a:t>Chapter 2</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15507" y="6530759"/>
            <a:ext cx="9902229" cy="204838"/>
          </a:xfrm>
          <a:prstGeom prst="rect">
            <a:avLst/>
          </a:prstGeom>
        </p:spPr>
      </p:pic>
      <p:sp>
        <p:nvSpPr>
          <p:cNvPr id="11" name="Rectangle 10"/>
          <p:cNvSpPr/>
          <p:nvPr/>
        </p:nvSpPr>
        <p:spPr>
          <a:xfrm>
            <a:off x="3611588" y="787606"/>
            <a:ext cx="6753496"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E-commerce fundamentals</a:t>
            </a:r>
          </a:p>
        </p:txBody>
      </p:sp>
      <p:pic>
        <p:nvPicPr>
          <p:cNvPr id="2" name="Picture 1"/>
          <p:cNvPicPr>
            <a:picLocks noChangeAspect="1"/>
          </p:cNvPicPr>
          <p:nvPr/>
        </p:nvPicPr>
        <p:blipFill>
          <a:blip r:embed="rId5"/>
          <a:stretch>
            <a:fillRect/>
          </a:stretch>
        </p:blipFill>
        <p:spPr>
          <a:xfrm>
            <a:off x="6453051" y="1567543"/>
            <a:ext cx="5048323" cy="4987399"/>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2545</TotalTime>
  <Words>2909</Words>
  <Application>Microsoft Office PowerPoint</Application>
  <PresentationFormat>مخصص</PresentationFormat>
  <Paragraphs>192</Paragraphs>
  <Slides>40</Slides>
  <Notes>0</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122</cp:revision>
  <dcterms:created xsi:type="dcterms:W3CDTF">2021-08-03T13:03:26Z</dcterms:created>
  <dcterms:modified xsi:type="dcterms:W3CDTF">2022-10-14T13:52:36Z</dcterms:modified>
</cp:coreProperties>
</file>