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7"/>
  </p:notesMasterIdLst>
  <p:sldIdLst>
    <p:sldId id="303" r:id="rId5"/>
    <p:sldId id="313" r:id="rId6"/>
    <p:sldId id="276" r:id="rId7"/>
    <p:sldId id="354" r:id="rId8"/>
    <p:sldId id="351" r:id="rId9"/>
    <p:sldId id="352" r:id="rId10"/>
    <p:sldId id="353" r:id="rId11"/>
    <p:sldId id="355" r:id="rId12"/>
    <p:sldId id="356" r:id="rId13"/>
    <p:sldId id="357" r:id="rId14"/>
    <p:sldId id="358" r:id="rId15"/>
    <p:sldId id="34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2D3956"/>
    <a:srgbClr val="203E5F"/>
    <a:srgbClr val="00AEEF"/>
    <a:srgbClr val="FFD200"/>
    <a:srgbClr val="F58221"/>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422" autoAdjust="0"/>
    <p:restoredTop sz="94660"/>
  </p:normalViewPr>
  <p:slideViewPr>
    <p:cSldViewPr snapToGrid="0">
      <p:cViewPr varScale="1">
        <p:scale>
          <a:sx n="57" d="100"/>
          <a:sy n="57" d="100"/>
        </p:scale>
        <p:origin x="84" y="4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p:cNvSpPr/>
          <p:nvPr/>
        </p:nvSpPr>
        <p:spPr>
          <a:xfrm flipV="1">
            <a:off x="-59991" y="-43545"/>
            <a:ext cx="12251991" cy="7039430"/>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دور </a:t>
            </a:r>
            <a:r>
              <a:rPr lang="en-ID" dirty="0"/>
              <a:t>Mobily's reputation with customers: A Field Study</a:t>
            </a:r>
          </a:p>
        </p:txBody>
      </p:sp>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67218" y="-106341"/>
            <a:ext cx="2305141" cy="1076343"/>
          </a:xfrm>
          <a:prstGeom prst="rect">
            <a:avLst/>
          </a:prstGeom>
        </p:spPr>
      </p:pic>
      <p:sp>
        <p:nvSpPr>
          <p:cNvPr id="3" name="مربع نص 2">
            <a:extLst>
              <a:ext uri="{FF2B5EF4-FFF2-40B4-BE49-F238E27FC236}">
                <a16:creationId xmlns:a16="http://schemas.microsoft.com/office/drawing/2014/main" id="{C5AB8D0B-DD84-727F-D8DB-610CE81F8A67}"/>
              </a:ext>
            </a:extLst>
          </p:cNvPr>
          <p:cNvSpPr txBox="1"/>
          <p:nvPr/>
        </p:nvSpPr>
        <p:spPr>
          <a:xfrm>
            <a:off x="5458020" y="2856882"/>
            <a:ext cx="6555863" cy="1569660"/>
          </a:xfrm>
          <a:prstGeom prst="rect">
            <a:avLst/>
          </a:prstGeom>
          <a:noFill/>
        </p:spPr>
        <p:txBody>
          <a:bodyPr wrap="square" rtlCol="1">
            <a:spAutoFit/>
          </a:bodyPr>
          <a:lstStyle/>
          <a:p>
            <a:pPr algn="ctr"/>
            <a:r>
              <a:rPr lang="ar-SA" sz="2400" b="1" dirty="0"/>
              <a:t>دور الابتكار التسويقي في تحسين سمعة شركة موبايلي لدى العملاء: دراسة ميدانية</a:t>
            </a:r>
          </a:p>
          <a:p>
            <a:pPr algn="ctr"/>
            <a:r>
              <a:rPr lang="en-US" sz="2400" b="1" dirty="0"/>
              <a:t>The role of marketing innovation in improving Mobily's reputation with customers: A Field Study</a:t>
            </a:r>
            <a:endParaRPr lang="ar-SA" sz="2400" b="1" dirty="0"/>
          </a:p>
        </p:txBody>
      </p:sp>
      <p:sp>
        <p:nvSpPr>
          <p:cNvPr id="7" name="مربع نص 6">
            <a:extLst>
              <a:ext uri="{FF2B5EF4-FFF2-40B4-BE49-F238E27FC236}">
                <a16:creationId xmlns:a16="http://schemas.microsoft.com/office/drawing/2014/main" id="{5F60826E-65AE-116D-619F-FCEE0DC2939D}"/>
              </a:ext>
            </a:extLst>
          </p:cNvPr>
          <p:cNvSpPr txBox="1"/>
          <p:nvPr/>
        </p:nvSpPr>
        <p:spPr>
          <a:xfrm>
            <a:off x="5773442" y="4858387"/>
            <a:ext cx="5772443" cy="461665"/>
          </a:xfrm>
          <a:prstGeom prst="rect">
            <a:avLst/>
          </a:prstGeom>
          <a:noFill/>
        </p:spPr>
        <p:txBody>
          <a:bodyPr wrap="square" rtlCol="1">
            <a:spAutoFit/>
          </a:bodyPr>
          <a:lstStyle/>
          <a:p>
            <a:pPr algn="r" rtl="1"/>
            <a:r>
              <a:rPr lang="ar-SA" sz="2400" dirty="0"/>
              <a:t>رسالة مقدمة لنيل درجة الماجستير في التسويق الرقمي</a:t>
            </a:r>
          </a:p>
        </p:txBody>
      </p:sp>
      <p:sp>
        <p:nvSpPr>
          <p:cNvPr id="14" name="مربع نص 13">
            <a:extLst>
              <a:ext uri="{FF2B5EF4-FFF2-40B4-BE49-F238E27FC236}">
                <a16:creationId xmlns:a16="http://schemas.microsoft.com/office/drawing/2014/main" id="{C75E88C1-03A8-FEC1-7A8E-12077828E1DE}"/>
              </a:ext>
            </a:extLst>
          </p:cNvPr>
          <p:cNvSpPr txBox="1"/>
          <p:nvPr/>
        </p:nvSpPr>
        <p:spPr>
          <a:xfrm>
            <a:off x="8976517" y="5795556"/>
            <a:ext cx="2756291" cy="1200329"/>
          </a:xfrm>
          <a:prstGeom prst="rect">
            <a:avLst/>
          </a:prstGeom>
          <a:noFill/>
        </p:spPr>
        <p:txBody>
          <a:bodyPr wrap="square" rtlCol="1">
            <a:spAutoFit/>
          </a:bodyPr>
          <a:lstStyle/>
          <a:p>
            <a:pPr algn="ctr"/>
            <a:r>
              <a:rPr lang="ar-SA" sz="2400" b="1" dirty="0"/>
              <a:t>الباحثة:</a:t>
            </a:r>
          </a:p>
          <a:p>
            <a:pPr algn="ctr"/>
            <a:r>
              <a:rPr lang="ar-SA" sz="2400" dirty="0"/>
              <a:t>شهد فتحي </a:t>
            </a:r>
            <a:r>
              <a:rPr lang="ar-SA" sz="2400" dirty="0" err="1"/>
              <a:t>فوجو</a:t>
            </a:r>
            <a:endParaRPr lang="ar-SA" sz="2400" dirty="0"/>
          </a:p>
          <a:p>
            <a:pPr algn="ctr"/>
            <a:endParaRPr lang="ar-SA" sz="2400" dirty="0"/>
          </a:p>
        </p:txBody>
      </p:sp>
      <p:sp>
        <p:nvSpPr>
          <p:cNvPr id="15" name="مربع نص 14">
            <a:extLst>
              <a:ext uri="{FF2B5EF4-FFF2-40B4-BE49-F238E27FC236}">
                <a16:creationId xmlns:a16="http://schemas.microsoft.com/office/drawing/2014/main" id="{28A7A669-0219-F512-C250-E126BD29C828}"/>
              </a:ext>
            </a:extLst>
          </p:cNvPr>
          <p:cNvSpPr txBox="1"/>
          <p:nvPr/>
        </p:nvSpPr>
        <p:spPr>
          <a:xfrm>
            <a:off x="6474884" y="5795556"/>
            <a:ext cx="1678666" cy="830997"/>
          </a:xfrm>
          <a:prstGeom prst="rect">
            <a:avLst/>
          </a:prstGeom>
          <a:noFill/>
        </p:spPr>
        <p:txBody>
          <a:bodyPr wrap="none" rtlCol="1">
            <a:spAutoFit/>
          </a:bodyPr>
          <a:lstStyle/>
          <a:p>
            <a:pPr algn="ctr"/>
            <a:r>
              <a:rPr lang="ar-SA" sz="2400" b="1" dirty="0"/>
              <a:t>إشراف:</a:t>
            </a:r>
          </a:p>
          <a:p>
            <a:pPr algn="ctr"/>
            <a:r>
              <a:rPr lang="ar-SA" sz="2400" dirty="0"/>
              <a:t>د. محمد عويس</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4689258" y="1412953"/>
            <a:ext cx="1534359" cy="584775"/>
          </a:xfrm>
          <a:prstGeom prst="rect">
            <a:avLst/>
          </a:prstGeom>
          <a:noFill/>
        </p:spPr>
        <p:txBody>
          <a:bodyPr wrap="square" rtlCol="0">
            <a:spAutoFit/>
          </a:bodyPr>
          <a:lstStyle/>
          <a:p>
            <a:r>
              <a:rPr lang="ar-SA" sz="3200" b="1" dirty="0">
                <a:solidFill>
                  <a:srgbClr val="00B0F0"/>
                </a:solidFill>
                <a:latin typeface="Alexandria" charset="0"/>
                <a:cs typeface="Alexandria" charset="0"/>
              </a:rPr>
              <a:t>المقدمة</a:t>
            </a:r>
            <a:endParaRPr lang="en-US" sz="32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مربع نص 3">
            <a:extLst>
              <a:ext uri="{FF2B5EF4-FFF2-40B4-BE49-F238E27FC236}">
                <a16:creationId xmlns:a16="http://schemas.microsoft.com/office/drawing/2014/main" id="{78F2AA2D-E6B9-76F1-3C7F-8B786CDF0221}"/>
              </a:ext>
            </a:extLst>
          </p:cNvPr>
          <p:cNvSpPr txBox="1"/>
          <p:nvPr/>
        </p:nvSpPr>
        <p:spPr>
          <a:xfrm>
            <a:off x="2711599" y="2236732"/>
            <a:ext cx="9386020" cy="3728649"/>
          </a:xfrm>
          <a:prstGeom prst="rect">
            <a:avLst/>
          </a:prstGeom>
          <a:noFill/>
        </p:spPr>
        <p:txBody>
          <a:bodyPr wrap="square" rtlCol="1">
            <a:spAutoFit/>
          </a:bodyPr>
          <a:lstStyle/>
          <a:p>
            <a:pPr algn="r" rtl="1">
              <a:lnSpc>
                <a:spcPct val="150000"/>
              </a:lnSpc>
            </a:pPr>
            <a:r>
              <a:rPr lang="ar-SA" sz="2000" dirty="0"/>
              <a:t>يشهد قطاع الاتصالات تنافس متزايد وتطور مستمر في احتياجات العملاء وتوقعاتهم، هذا الأمر جعل الابتكار التسويقي أحد العناصر الأساسية التي تعتمد عليها الشركات لتعزيز قدرتها التنافسية وتحقيق الاستدامة، ولم يعد الابتكار التسويقي يقتصر على تطوير المنتجات أو الخدمات فقط، بل أصبح يشمل أساليب التسعير، والاستراتيجيات الترويجية، وقنوات التوزيع بما يواكب متطلبات السوق، وتُعد سمعة الشركة من أهم الأصول غير الملموسة التي تعكس مستوى ثقة العملاء وتؤثر بشكل مباشر في صورتها الذهنية ومكانتها التنافسية، لا سيما في القطاعات التي تتميز بتقارب الخدمات والعروض مثل قطاع الاتصالات، وانطلاقًا من أهمية ذلك جاءت هذه الدراسة لبحث دور الابتكار التسويقي في تحسين سمعة شركة موبايلي لدى عملائها، من خلال تحليل العلاقة بين أبعاد الابتكار التسويقي ومستوى السمعة المدركة في سوق الاتصالات السعودي.</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4801" y="1636045"/>
            <a:ext cx="11679190" cy="3907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endParaRPr lang="en-US" sz="2000" dirty="0">
              <a:solidFill>
                <a:schemeClr val="tx1"/>
              </a:solidFill>
            </a:endParaRPr>
          </a:p>
        </p:txBody>
      </p:sp>
      <p:sp>
        <p:nvSpPr>
          <p:cNvPr id="3" name="TextBox 2"/>
          <p:cNvSpPr txBox="1"/>
          <p:nvPr/>
        </p:nvSpPr>
        <p:spPr>
          <a:xfrm>
            <a:off x="1721791" y="903027"/>
            <a:ext cx="1726259" cy="584775"/>
          </a:xfrm>
          <a:prstGeom prst="rect">
            <a:avLst/>
          </a:prstGeom>
          <a:noFill/>
        </p:spPr>
        <p:txBody>
          <a:bodyPr wrap="square" rtlCol="0">
            <a:spAutoFit/>
          </a:bodyPr>
          <a:lstStyle/>
          <a:p>
            <a:r>
              <a:rPr lang="ar-SA" sz="3200" b="1" dirty="0">
                <a:solidFill>
                  <a:srgbClr val="00B0F0"/>
                </a:solidFill>
                <a:latin typeface="Alexandria" charset="0"/>
                <a:cs typeface="Alexandria" charset="0"/>
              </a:rPr>
              <a:t>المشكلة</a:t>
            </a:r>
            <a:endParaRPr lang="en-US" sz="3200" b="1" dirty="0">
              <a:solidFill>
                <a:srgbClr val="00B0F0"/>
              </a:solidFill>
              <a:latin typeface="Alexandria" charset="0"/>
              <a:cs typeface="Alexandria" charset="0"/>
            </a:endParaRPr>
          </a:p>
        </p:txBody>
      </p:sp>
      <p:sp>
        <p:nvSpPr>
          <p:cNvPr id="5" name="Rectangle 4"/>
          <p:cNvSpPr/>
          <p:nvPr/>
        </p:nvSpPr>
        <p:spPr>
          <a:xfrm>
            <a:off x="208009" y="7314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317798" y="79830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427123" y="10758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27845" y="-70029"/>
            <a:ext cx="2305141" cy="1076343"/>
          </a:xfrm>
          <a:prstGeom prst="rect">
            <a:avLst/>
          </a:prstGeom>
        </p:spPr>
      </p:pic>
      <p:sp>
        <p:nvSpPr>
          <p:cNvPr id="2" name="مربع نص 1">
            <a:extLst>
              <a:ext uri="{FF2B5EF4-FFF2-40B4-BE49-F238E27FC236}">
                <a16:creationId xmlns:a16="http://schemas.microsoft.com/office/drawing/2014/main" id="{BEBF5EFA-E360-0D7A-D91A-E37BF9B526B7}"/>
              </a:ext>
            </a:extLst>
          </p:cNvPr>
          <p:cNvSpPr txBox="1"/>
          <p:nvPr/>
        </p:nvSpPr>
        <p:spPr>
          <a:xfrm>
            <a:off x="353197" y="1755080"/>
            <a:ext cx="11630794" cy="3347840"/>
          </a:xfrm>
          <a:prstGeom prst="rect">
            <a:avLst/>
          </a:prstGeom>
          <a:noFill/>
        </p:spPr>
        <p:txBody>
          <a:bodyPr wrap="square" rtlCol="1">
            <a:spAutoFit/>
          </a:bodyPr>
          <a:lstStyle/>
          <a:p>
            <a:pPr algn="r">
              <a:lnSpc>
                <a:spcPct val="150000"/>
              </a:lnSpc>
            </a:pPr>
            <a:r>
              <a:rPr lang="ar-SA" sz="2400" dirty="0"/>
              <a:t>على الرغم من الجهود المبذولة من قبل شركات الاتصالات، بما في ذلك شركة موبايلي في تبني ممارسات ابتكارية ضمن أنشطتها التسويقية، إلا أن مدى تأثير هذه الجهود على تحسين السمعة المؤسسية لدى العملاء لا يزال غير واضح. وتشير بعض الملاحظات السوقية إلى وجود فجوة بين المبادرات التسويقية المبتكرة والانطباعات المتكونة لدى العملاء، مما قد يؤثر على ثقتهم وصورتهم الذهنية ومستوى تفضيلهم للشركة مقارنة بالمنافسين، كما أظهرت مراجعة الأدبيات أن معظم الدراسات ركزت على الابتكار التسويقي وعلاقته بالأداء أو ولاء العملاء، بينما كان الاهتمام بدراسة أثره على سمعة الشركة في قطاع الاتصالات السعودي محدودًا، مما يبرز الحاجة إلى دراسة هذه العلاقة بشكل مباشر.</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A882E0-F5C0-1B77-6896-F9716BC711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583EE7-1C9A-8165-9BDB-C92A6F2CF840}"/>
              </a:ext>
            </a:extLst>
          </p:cNvPr>
          <p:cNvSpPr/>
          <p:nvPr/>
        </p:nvSpPr>
        <p:spPr>
          <a:xfrm>
            <a:off x="304801" y="1636045"/>
            <a:ext cx="11679190" cy="3907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endParaRPr lang="en-US" sz="2000" dirty="0">
              <a:solidFill>
                <a:schemeClr val="tx1"/>
              </a:solidFill>
            </a:endParaRPr>
          </a:p>
        </p:txBody>
      </p:sp>
      <p:sp>
        <p:nvSpPr>
          <p:cNvPr id="3" name="TextBox 2">
            <a:extLst>
              <a:ext uri="{FF2B5EF4-FFF2-40B4-BE49-F238E27FC236}">
                <a16:creationId xmlns:a16="http://schemas.microsoft.com/office/drawing/2014/main" id="{6C37B92E-0018-3E70-D116-8DD26BB65139}"/>
              </a:ext>
            </a:extLst>
          </p:cNvPr>
          <p:cNvSpPr txBox="1"/>
          <p:nvPr/>
        </p:nvSpPr>
        <p:spPr>
          <a:xfrm>
            <a:off x="1721791" y="903027"/>
            <a:ext cx="1726259" cy="584775"/>
          </a:xfrm>
          <a:prstGeom prst="rect">
            <a:avLst/>
          </a:prstGeom>
          <a:noFill/>
        </p:spPr>
        <p:txBody>
          <a:bodyPr wrap="square" rtlCol="0">
            <a:spAutoFit/>
          </a:bodyPr>
          <a:lstStyle/>
          <a:p>
            <a:r>
              <a:rPr lang="ar-SA" sz="3200" b="1" dirty="0">
                <a:solidFill>
                  <a:srgbClr val="00B0F0"/>
                </a:solidFill>
                <a:latin typeface="Alexandria" charset="0"/>
                <a:cs typeface="Alexandria" charset="0"/>
              </a:rPr>
              <a:t>الأهمية</a:t>
            </a:r>
            <a:endParaRPr lang="en-US" sz="32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70CE33E4-E08F-684F-5971-BA363C33B7C5}"/>
              </a:ext>
            </a:extLst>
          </p:cNvPr>
          <p:cNvSpPr/>
          <p:nvPr/>
        </p:nvSpPr>
        <p:spPr>
          <a:xfrm>
            <a:off x="208009" y="7314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40EA0FE-7843-3036-89BF-3CFADE298E5D}"/>
              </a:ext>
            </a:extLst>
          </p:cNvPr>
          <p:cNvSpPr txBox="1"/>
          <p:nvPr/>
        </p:nvSpPr>
        <p:spPr>
          <a:xfrm>
            <a:off x="317798" y="79830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08DCF45-2096-B1C4-7611-2A2D3F152621}"/>
              </a:ext>
            </a:extLst>
          </p:cNvPr>
          <p:cNvSpPr txBox="1"/>
          <p:nvPr/>
        </p:nvSpPr>
        <p:spPr>
          <a:xfrm>
            <a:off x="427123" y="10758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5520C110-ACE2-053F-AD8B-B99F075BF5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27845" y="-70029"/>
            <a:ext cx="2305141" cy="1076343"/>
          </a:xfrm>
          <a:prstGeom prst="rect">
            <a:avLst/>
          </a:prstGeom>
        </p:spPr>
      </p:pic>
      <p:sp>
        <p:nvSpPr>
          <p:cNvPr id="2" name="مربع نص 1">
            <a:extLst>
              <a:ext uri="{FF2B5EF4-FFF2-40B4-BE49-F238E27FC236}">
                <a16:creationId xmlns:a16="http://schemas.microsoft.com/office/drawing/2014/main" id="{DA95A169-44F2-DF1B-80E6-69377E2FFE16}"/>
              </a:ext>
            </a:extLst>
          </p:cNvPr>
          <p:cNvSpPr txBox="1"/>
          <p:nvPr/>
        </p:nvSpPr>
        <p:spPr>
          <a:xfrm>
            <a:off x="353197" y="1744054"/>
            <a:ext cx="11630794" cy="3347840"/>
          </a:xfrm>
          <a:prstGeom prst="rect">
            <a:avLst/>
          </a:prstGeom>
          <a:noFill/>
        </p:spPr>
        <p:txBody>
          <a:bodyPr wrap="square" rtlCol="1">
            <a:spAutoFit/>
          </a:bodyPr>
          <a:lstStyle/>
          <a:p>
            <a:pPr algn="r">
              <a:lnSpc>
                <a:spcPct val="150000"/>
              </a:lnSpc>
            </a:pPr>
            <a:r>
              <a:rPr lang="ar-SA" sz="2400" dirty="0"/>
              <a:t>تكتسب هذه الدراسة أهميتها من الدور الحيوي الذي يلعبه الابتكار التسويقي في تعزيز سمعة الشركات، خاصة في سوق الاتصالات السعودي المتنافس حيث أصبح فهم العلاقة بين الابتكار التسويقي والسمعة ضروري للحفاظ على مكانة الشركة وتعزيز ولاء العملاء. تسعى الدراسة إلى سد فجوة بحثية في الأدبيات لأنها لم تحصل علاقة الابتكار التسويقي بالسمعة التنظيمية في قطاع الاتصالات السعودي اهتمام كافي، خصوصًا فيما يتعلق بشركة موبايلي مما يمنح الدراسة قيمة معرفية تساعد في إثراء المجال الأكاديمي، كما تساعد الدراسة إلى مساعدة صناع القرار في موبايلي على تحسين استراتيجيات التسويق وتعزيز صورة الشركة أمام العملاء، بما يساعد في رفع تنافسيتها في السوق.</a:t>
            </a:r>
          </a:p>
        </p:txBody>
      </p:sp>
    </p:spTree>
    <p:extLst>
      <p:ext uri="{BB962C8B-B14F-4D97-AF65-F5344CB8AC3E}">
        <p14:creationId xmlns:p14="http://schemas.microsoft.com/office/powerpoint/2010/main" val="4119893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4EFCEA-325E-BC23-96D5-2147C9DD7D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6E79F2C-7234-685B-E89B-3DE49EC500F9}"/>
              </a:ext>
            </a:extLst>
          </p:cNvPr>
          <p:cNvSpPr/>
          <p:nvPr/>
        </p:nvSpPr>
        <p:spPr>
          <a:xfrm>
            <a:off x="304801" y="1636045"/>
            <a:ext cx="11679190" cy="3907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endParaRPr lang="en-US" sz="2000" dirty="0">
              <a:solidFill>
                <a:schemeClr val="tx1"/>
              </a:solidFill>
            </a:endParaRPr>
          </a:p>
        </p:txBody>
      </p:sp>
      <p:sp>
        <p:nvSpPr>
          <p:cNvPr id="3" name="TextBox 2">
            <a:extLst>
              <a:ext uri="{FF2B5EF4-FFF2-40B4-BE49-F238E27FC236}">
                <a16:creationId xmlns:a16="http://schemas.microsoft.com/office/drawing/2014/main" id="{F1DC1A8C-88E1-55B4-A4D7-35688F7FB663}"/>
              </a:ext>
            </a:extLst>
          </p:cNvPr>
          <p:cNvSpPr txBox="1"/>
          <p:nvPr/>
        </p:nvSpPr>
        <p:spPr>
          <a:xfrm>
            <a:off x="1721791" y="903027"/>
            <a:ext cx="1726259" cy="584775"/>
          </a:xfrm>
          <a:prstGeom prst="rect">
            <a:avLst/>
          </a:prstGeom>
          <a:noFill/>
        </p:spPr>
        <p:txBody>
          <a:bodyPr wrap="square" rtlCol="0">
            <a:spAutoFit/>
          </a:bodyPr>
          <a:lstStyle/>
          <a:p>
            <a:r>
              <a:rPr lang="ar-SA" sz="3200" b="1" dirty="0">
                <a:solidFill>
                  <a:srgbClr val="00B0F0"/>
                </a:solidFill>
                <a:latin typeface="Alexandria" charset="0"/>
                <a:cs typeface="Alexandria" charset="0"/>
              </a:rPr>
              <a:t>الأهداف</a:t>
            </a:r>
            <a:endParaRPr lang="en-US" sz="32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1F5EE469-655A-ABAC-0645-A32A9D15AA65}"/>
              </a:ext>
            </a:extLst>
          </p:cNvPr>
          <p:cNvSpPr/>
          <p:nvPr/>
        </p:nvSpPr>
        <p:spPr>
          <a:xfrm>
            <a:off x="208009" y="7314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13220A5-3F19-C9C0-E742-852311A91153}"/>
              </a:ext>
            </a:extLst>
          </p:cNvPr>
          <p:cNvSpPr txBox="1"/>
          <p:nvPr/>
        </p:nvSpPr>
        <p:spPr>
          <a:xfrm>
            <a:off x="317798" y="79830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DDB37DE-A30B-79AE-C27B-18F74390E4C0}"/>
              </a:ext>
            </a:extLst>
          </p:cNvPr>
          <p:cNvSpPr txBox="1"/>
          <p:nvPr/>
        </p:nvSpPr>
        <p:spPr>
          <a:xfrm>
            <a:off x="427123" y="10758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1E1FA8A0-2532-CAD3-CAF4-3F15B11E37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27845" y="-70029"/>
            <a:ext cx="2305141" cy="1076343"/>
          </a:xfrm>
          <a:prstGeom prst="rect">
            <a:avLst/>
          </a:prstGeom>
        </p:spPr>
      </p:pic>
      <p:sp>
        <p:nvSpPr>
          <p:cNvPr id="2" name="مربع نص 1">
            <a:extLst>
              <a:ext uri="{FF2B5EF4-FFF2-40B4-BE49-F238E27FC236}">
                <a16:creationId xmlns:a16="http://schemas.microsoft.com/office/drawing/2014/main" id="{183FD635-B3F7-F864-51F5-89A7E6D4A241}"/>
              </a:ext>
            </a:extLst>
          </p:cNvPr>
          <p:cNvSpPr txBox="1"/>
          <p:nvPr/>
        </p:nvSpPr>
        <p:spPr>
          <a:xfrm>
            <a:off x="353197" y="1850876"/>
            <a:ext cx="11630794" cy="2793842"/>
          </a:xfrm>
          <a:prstGeom prst="rect">
            <a:avLst/>
          </a:prstGeom>
          <a:noFill/>
        </p:spPr>
        <p:txBody>
          <a:bodyPr wrap="square" rtlCol="1">
            <a:spAutoFit/>
          </a:bodyPr>
          <a:lstStyle/>
          <a:p>
            <a:pPr algn="r" rtl="1">
              <a:lnSpc>
                <a:spcPct val="150000"/>
              </a:lnSpc>
            </a:pPr>
            <a:r>
              <a:rPr lang="ar-SA" sz="2400" dirty="0"/>
              <a:t>تهدف هذه الدراسة بشكل رئيسي إلى التعرف على دور الابتكار التسويقي في تحسين سمعة شركة موبايلي لدى العملاء.</a:t>
            </a:r>
          </a:p>
          <a:p>
            <a:pPr algn="r" rtl="1">
              <a:lnSpc>
                <a:spcPct val="150000"/>
              </a:lnSpc>
            </a:pPr>
            <a:r>
              <a:rPr lang="ar-SA" sz="2400" dirty="0"/>
              <a:t>وتتفرع إلى عدة أهداف فرعية:</a:t>
            </a:r>
          </a:p>
          <a:p>
            <a:pPr marL="342900" indent="-342900" algn="r" rtl="1">
              <a:lnSpc>
                <a:spcPct val="150000"/>
              </a:lnSpc>
              <a:buFont typeface="Arial" panose="020B0604020202020204" pitchFamily="34" charset="0"/>
              <a:buChar char="•"/>
            </a:pPr>
            <a:r>
              <a:rPr lang="ar-SA" sz="2400" dirty="0"/>
              <a:t>قياس أثر الابتكار في استراتيجيات التسعير على تحسين سمعة الشركة لدى العملاء.</a:t>
            </a:r>
          </a:p>
          <a:p>
            <a:pPr marL="342900" indent="-342900" algn="r" rtl="1">
              <a:lnSpc>
                <a:spcPct val="150000"/>
              </a:lnSpc>
              <a:buFont typeface="Arial" panose="020B0604020202020204" pitchFamily="34" charset="0"/>
              <a:buChar char="•"/>
            </a:pPr>
            <a:r>
              <a:rPr lang="ar-SA" sz="2400" dirty="0"/>
              <a:t>تقييم تأثير الابتكار في قنوات التوزيع على تعزيز سمعة الشركة لدى العملاء.</a:t>
            </a:r>
          </a:p>
          <a:p>
            <a:pPr marL="342900" indent="-342900" algn="r" rtl="1">
              <a:lnSpc>
                <a:spcPct val="150000"/>
              </a:lnSpc>
              <a:buFont typeface="Arial" panose="020B0604020202020204" pitchFamily="34" charset="0"/>
              <a:buChar char="•"/>
            </a:pPr>
            <a:r>
              <a:rPr lang="ar-SA" sz="2400" dirty="0"/>
              <a:t>تحليل تأثير الابتكار في العمليات والخدمات على تحسين سمعة الشركة لدى العملاء.</a:t>
            </a:r>
          </a:p>
        </p:txBody>
      </p:sp>
    </p:spTree>
    <p:extLst>
      <p:ext uri="{BB962C8B-B14F-4D97-AF65-F5344CB8AC3E}">
        <p14:creationId xmlns:p14="http://schemas.microsoft.com/office/powerpoint/2010/main" val="3189429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CB8226-7CEB-F1A1-69C3-7ECFAB924D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0A67E9A-3118-1115-D30A-D88EAC476742}"/>
              </a:ext>
            </a:extLst>
          </p:cNvPr>
          <p:cNvSpPr/>
          <p:nvPr/>
        </p:nvSpPr>
        <p:spPr>
          <a:xfrm>
            <a:off x="304801" y="1636045"/>
            <a:ext cx="11679190" cy="3907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endParaRPr lang="en-US" sz="2000" dirty="0">
              <a:solidFill>
                <a:schemeClr val="tx1"/>
              </a:solidFill>
            </a:endParaRPr>
          </a:p>
        </p:txBody>
      </p:sp>
      <p:sp>
        <p:nvSpPr>
          <p:cNvPr id="3" name="TextBox 2">
            <a:extLst>
              <a:ext uri="{FF2B5EF4-FFF2-40B4-BE49-F238E27FC236}">
                <a16:creationId xmlns:a16="http://schemas.microsoft.com/office/drawing/2014/main" id="{380ED6D2-547A-3086-5BA3-04F5103DDBAD}"/>
              </a:ext>
            </a:extLst>
          </p:cNvPr>
          <p:cNvSpPr txBox="1"/>
          <p:nvPr/>
        </p:nvSpPr>
        <p:spPr>
          <a:xfrm>
            <a:off x="1721791" y="903027"/>
            <a:ext cx="1726259" cy="584775"/>
          </a:xfrm>
          <a:prstGeom prst="rect">
            <a:avLst/>
          </a:prstGeom>
          <a:noFill/>
        </p:spPr>
        <p:txBody>
          <a:bodyPr wrap="square" rtlCol="0">
            <a:spAutoFit/>
          </a:bodyPr>
          <a:lstStyle/>
          <a:p>
            <a:r>
              <a:rPr lang="ar-SA" sz="3200" b="1" dirty="0">
                <a:solidFill>
                  <a:srgbClr val="00B0F0"/>
                </a:solidFill>
                <a:latin typeface="Alexandria" charset="0"/>
                <a:cs typeface="Alexandria" charset="0"/>
              </a:rPr>
              <a:t>التساؤلات</a:t>
            </a:r>
            <a:endParaRPr lang="en-US" sz="32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B5FE1EBB-BC4F-BB42-A9B4-BFD40794D1CB}"/>
              </a:ext>
            </a:extLst>
          </p:cNvPr>
          <p:cNvSpPr/>
          <p:nvPr/>
        </p:nvSpPr>
        <p:spPr>
          <a:xfrm>
            <a:off x="208009" y="7314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F92064-1D41-679A-F1B0-DE5A4DA9DD64}"/>
              </a:ext>
            </a:extLst>
          </p:cNvPr>
          <p:cNvSpPr txBox="1"/>
          <p:nvPr/>
        </p:nvSpPr>
        <p:spPr>
          <a:xfrm>
            <a:off x="317798" y="79830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3A2470B-7E39-05DC-FB11-7BE9DA6DE70A}"/>
              </a:ext>
            </a:extLst>
          </p:cNvPr>
          <p:cNvSpPr txBox="1"/>
          <p:nvPr/>
        </p:nvSpPr>
        <p:spPr>
          <a:xfrm>
            <a:off x="427123" y="10758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99BA0A06-731C-900C-667B-10B74ED588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27845" y="-70029"/>
            <a:ext cx="2305141" cy="1076343"/>
          </a:xfrm>
          <a:prstGeom prst="rect">
            <a:avLst/>
          </a:prstGeom>
        </p:spPr>
      </p:pic>
      <p:sp>
        <p:nvSpPr>
          <p:cNvPr id="2" name="مربع نص 1">
            <a:extLst>
              <a:ext uri="{FF2B5EF4-FFF2-40B4-BE49-F238E27FC236}">
                <a16:creationId xmlns:a16="http://schemas.microsoft.com/office/drawing/2014/main" id="{3A91EAD5-F4CB-B693-F4A8-D3055338F2F2}"/>
              </a:ext>
            </a:extLst>
          </p:cNvPr>
          <p:cNvSpPr txBox="1"/>
          <p:nvPr/>
        </p:nvSpPr>
        <p:spPr>
          <a:xfrm>
            <a:off x="353197" y="1850876"/>
            <a:ext cx="11630794" cy="2793842"/>
          </a:xfrm>
          <a:prstGeom prst="rect">
            <a:avLst/>
          </a:prstGeom>
          <a:noFill/>
        </p:spPr>
        <p:txBody>
          <a:bodyPr wrap="square" rtlCol="1">
            <a:spAutoFit/>
          </a:bodyPr>
          <a:lstStyle/>
          <a:p>
            <a:pPr algn="r" rtl="1">
              <a:lnSpc>
                <a:spcPct val="150000"/>
              </a:lnSpc>
            </a:pPr>
            <a:r>
              <a:rPr lang="ar-SA" sz="2400" dirty="0"/>
              <a:t>تناولت الدراسة السؤال الرئيسي حول دور الابتكار التسويقي في تحسين سمعة شركة موبايلي لدى العملاء في الرياض المملكة العربية السعودية، ومن هذا السؤال الرئيسي انبثقت عدة أسئلة فرعية</a:t>
            </a:r>
          </a:p>
          <a:p>
            <a:pPr marL="342900" indent="-342900" algn="r" rtl="1">
              <a:lnSpc>
                <a:spcPct val="150000"/>
              </a:lnSpc>
              <a:buFont typeface="Arial" panose="020B0604020202020204" pitchFamily="34" charset="0"/>
              <a:buChar char="•"/>
            </a:pPr>
            <a:r>
              <a:rPr lang="ar-SA" sz="2400" dirty="0"/>
              <a:t>ما تأثير الابتكار في استراتيجيات التسعير على تحسين سمعة الشركة؟</a:t>
            </a:r>
          </a:p>
          <a:p>
            <a:pPr marL="342900" indent="-342900" algn="r" rtl="1">
              <a:lnSpc>
                <a:spcPct val="150000"/>
              </a:lnSpc>
              <a:buFont typeface="Arial" panose="020B0604020202020204" pitchFamily="34" charset="0"/>
              <a:buChar char="•"/>
            </a:pPr>
            <a:r>
              <a:rPr lang="ar-SA" sz="2400" dirty="0"/>
              <a:t>هل يؤثر الابتكار في قنوات التوزيع على تحسين السمعة؟</a:t>
            </a:r>
          </a:p>
          <a:p>
            <a:pPr marL="342900" indent="-342900" algn="r" rtl="1">
              <a:lnSpc>
                <a:spcPct val="150000"/>
              </a:lnSpc>
              <a:buFont typeface="Arial" panose="020B0604020202020204" pitchFamily="34" charset="0"/>
              <a:buChar char="•"/>
            </a:pPr>
            <a:r>
              <a:rPr lang="ar-SA" sz="2400" dirty="0"/>
              <a:t>ما أثر الابتكار في العمليات والخدمات على تحسين السمعة؟</a:t>
            </a:r>
          </a:p>
        </p:txBody>
      </p:sp>
    </p:spTree>
    <p:extLst>
      <p:ext uri="{BB962C8B-B14F-4D97-AF65-F5344CB8AC3E}">
        <p14:creationId xmlns:p14="http://schemas.microsoft.com/office/powerpoint/2010/main" val="2994880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B4B958-C7F2-C221-A2D5-C6600A7EBF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7EC0E94-F797-EF35-F4B0-32BAABBE4FA6}"/>
              </a:ext>
            </a:extLst>
          </p:cNvPr>
          <p:cNvSpPr/>
          <p:nvPr/>
        </p:nvSpPr>
        <p:spPr>
          <a:xfrm>
            <a:off x="304801" y="1636045"/>
            <a:ext cx="11679190" cy="3907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endParaRPr lang="en-US" sz="2000" dirty="0">
              <a:solidFill>
                <a:schemeClr val="tx1"/>
              </a:solidFill>
            </a:endParaRPr>
          </a:p>
        </p:txBody>
      </p:sp>
      <p:sp>
        <p:nvSpPr>
          <p:cNvPr id="3" name="TextBox 2">
            <a:extLst>
              <a:ext uri="{FF2B5EF4-FFF2-40B4-BE49-F238E27FC236}">
                <a16:creationId xmlns:a16="http://schemas.microsoft.com/office/drawing/2014/main" id="{BB412FBC-4643-419C-160C-BC0716039EAE}"/>
              </a:ext>
            </a:extLst>
          </p:cNvPr>
          <p:cNvSpPr txBox="1"/>
          <p:nvPr/>
        </p:nvSpPr>
        <p:spPr>
          <a:xfrm>
            <a:off x="1721791" y="903027"/>
            <a:ext cx="1726259" cy="584775"/>
          </a:xfrm>
          <a:prstGeom prst="rect">
            <a:avLst/>
          </a:prstGeom>
          <a:noFill/>
        </p:spPr>
        <p:txBody>
          <a:bodyPr wrap="square" rtlCol="0">
            <a:spAutoFit/>
          </a:bodyPr>
          <a:lstStyle/>
          <a:p>
            <a:r>
              <a:rPr lang="ar-SA" sz="3200" b="1" dirty="0">
                <a:solidFill>
                  <a:srgbClr val="00B0F0"/>
                </a:solidFill>
                <a:latin typeface="Alexandria" charset="0"/>
                <a:cs typeface="Alexandria" charset="0"/>
              </a:rPr>
              <a:t>الفرضيات</a:t>
            </a:r>
            <a:endParaRPr lang="en-US" sz="32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BFEB9351-2D26-AD64-7B72-83352E315167}"/>
              </a:ext>
            </a:extLst>
          </p:cNvPr>
          <p:cNvSpPr/>
          <p:nvPr/>
        </p:nvSpPr>
        <p:spPr>
          <a:xfrm>
            <a:off x="208009" y="7314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2C371F6-23A9-D8EA-6E84-4668D6EE4E0C}"/>
              </a:ext>
            </a:extLst>
          </p:cNvPr>
          <p:cNvSpPr txBox="1"/>
          <p:nvPr/>
        </p:nvSpPr>
        <p:spPr>
          <a:xfrm>
            <a:off x="317798" y="79830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2675047-315D-6FD2-3D0F-2CD41280A3DE}"/>
              </a:ext>
            </a:extLst>
          </p:cNvPr>
          <p:cNvSpPr txBox="1"/>
          <p:nvPr/>
        </p:nvSpPr>
        <p:spPr>
          <a:xfrm>
            <a:off x="427123" y="10758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26F3C840-B7B5-AC03-7205-D97A97F3F8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27845" y="-70029"/>
            <a:ext cx="2305141" cy="1076343"/>
          </a:xfrm>
          <a:prstGeom prst="rect">
            <a:avLst/>
          </a:prstGeom>
        </p:spPr>
      </p:pic>
      <p:sp>
        <p:nvSpPr>
          <p:cNvPr id="2" name="مربع نص 1">
            <a:extLst>
              <a:ext uri="{FF2B5EF4-FFF2-40B4-BE49-F238E27FC236}">
                <a16:creationId xmlns:a16="http://schemas.microsoft.com/office/drawing/2014/main" id="{3AA31FB5-49B0-D68C-08FB-71051F71B016}"/>
              </a:ext>
            </a:extLst>
          </p:cNvPr>
          <p:cNvSpPr txBox="1"/>
          <p:nvPr/>
        </p:nvSpPr>
        <p:spPr>
          <a:xfrm>
            <a:off x="353197" y="1850876"/>
            <a:ext cx="11630794" cy="2793842"/>
          </a:xfrm>
          <a:prstGeom prst="rect">
            <a:avLst/>
          </a:prstGeom>
          <a:noFill/>
        </p:spPr>
        <p:txBody>
          <a:bodyPr wrap="square" rtlCol="1">
            <a:spAutoFit/>
          </a:bodyPr>
          <a:lstStyle/>
          <a:p>
            <a:pPr algn="r" rtl="1">
              <a:lnSpc>
                <a:spcPct val="150000"/>
              </a:lnSpc>
            </a:pPr>
            <a:r>
              <a:rPr lang="ar-SA" sz="2400" dirty="0"/>
              <a:t>وبناءً على التساؤلات تم صياغة الفرض الرئيسي للدراسة الذي يفترض وجود علاقة ذات دلالة إحصائية بين الابتكار التسويقي وتحسين سمعة الشركة. كما تم تحديد الفروض الفرعية وهي:</a:t>
            </a:r>
          </a:p>
          <a:p>
            <a:pPr marL="342900" indent="-342900" algn="r" rtl="1">
              <a:lnSpc>
                <a:spcPct val="150000"/>
              </a:lnSpc>
              <a:buFont typeface="Arial" panose="020B0604020202020204" pitchFamily="34" charset="0"/>
              <a:buChar char="•"/>
            </a:pPr>
            <a:r>
              <a:rPr lang="ar-SA" sz="2400" dirty="0"/>
              <a:t>توجد علاقة معنوية ذات دلالة إحصائية بين الابتكار في استراتيجيات التسعير وتحسين سمعة الشركة.</a:t>
            </a:r>
          </a:p>
          <a:p>
            <a:pPr marL="342900" indent="-342900" algn="r" rtl="1">
              <a:lnSpc>
                <a:spcPct val="150000"/>
              </a:lnSpc>
              <a:buFont typeface="Arial" panose="020B0604020202020204" pitchFamily="34" charset="0"/>
              <a:buChar char="•"/>
            </a:pPr>
            <a:r>
              <a:rPr lang="ar-SA" sz="2400" dirty="0"/>
              <a:t>توجد علاقة معنوية ذات دلالة إحصائية بين الابتكار في قنوات التوزيع وتحسين سمعة الشركة.</a:t>
            </a:r>
          </a:p>
          <a:p>
            <a:pPr marL="342900" indent="-342900" algn="r" rtl="1">
              <a:lnSpc>
                <a:spcPct val="150000"/>
              </a:lnSpc>
              <a:buFont typeface="Arial" panose="020B0604020202020204" pitchFamily="34" charset="0"/>
              <a:buChar char="•"/>
            </a:pPr>
            <a:r>
              <a:rPr lang="ar-SA" sz="2400" dirty="0"/>
              <a:t>توجد علاقة معنوية ذات دلالة إحصائية بين الابتكار في العمليات والخدمات وتحسين سمعة الشركة.</a:t>
            </a:r>
          </a:p>
        </p:txBody>
      </p:sp>
    </p:spTree>
    <p:extLst>
      <p:ext uri="{BB962C8B-B14F-4D97-AF65-F5344CB8AC3E}">
        <p14:creationId xmlns:p14="http://schemas.microsoft.com/office/powerpoint/2010/main" val="42579052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19D7E4-CCA4-C938-E53E-AD431EE477D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2E4490-D05B-581B-09FE-78AAE44CA2BA}"/>
              </a:ext>
            </a:extLst>
          </p:cNvPr>
          <p:cNvSpPr/>
          <p:nvPr/>
        </p:nvSpPr>
        <p:spPr>
          <a:xfrm>
            <a:off x="304801" y="1636045"/>
            <a:ext cx="11679190" cy="3907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endParaRPr lang="en-US" sz="2000" dirty="0">
              <a:solidFill>
                <a:schemeClr val="tx1"/>
              </a:solidFill>
            </a:endParaRPr>
          </a:p>
        </p:txBody>
      </p:sp>
      <p:sp>
        <p:nvSpPr>
          <p:cNvPr id="3" name="TextBox 2">
            <a:extLst>
              <a:ext uri="{FF2B5EF4-FFF2-40B4-BE49-F238E27FC236}">
                <a16:creationId xmlns:a16="http://schemas.microsoft.com/office/drawing/2014/main" id="{1A59CCA2-EBC5-2A8B-4FE0-5ABC4B31E7CB}"/>
              </a:ext>
            </a:extLst>
          </p:cNvPr>
          <p:cNvSpPr txBox="1"/>
          <p:nvPr/>
        </p:nvSpPr>
        <p:spPr>
          <a:xfrm>
            <a:off x="1730528" y="875247"/>
            <a:ext cx="5917259" cy="584775"/>
          </a:xfrm>
          <a:prstGeom prst="rect">
            <a:avLst/>
          </a:prstGeom>
          <a:noFill/>
        </p:spPr>
        <p:txBody>
          <a:bodyPr wrap="square" rtlCol="0">
            <a:spAutoFit/>
          </a:bodyPr>
          <a:lstStyle/>
          <a:p>
            <a:r>
              <a:rPr lang="ar-SA" sz="3200" b="1" dirty="0">
                <a:solidFill>
                  <a:srgbClr val="00B0F0"/>
                </a:solidFill>
                <a:latin typeface="Alexandria" charset="0"/>
                <a:cs typeface="Alexandria" charset="0"/>
              </a:rPr>
              <a:t>منهجية الدراسة والعينة</a:t>
            </a:r>
            <a:endParaRPr lang="en-US" sz="32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15A16832-EBCF-E91C-B95A-011035BFFF5B}"/>
              </a:ext>
            </a:extLst>
          </p:cNvPr>
          <p:cNvSpPr/>
          <p:nvPr/>
        </p:nvSpPr>
        <p:spPr>
          <a:xfrm>
            <a:off x="208009" y="7314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167A8C6-1E13-9B9D-808D-E9DBB0835388}"/>
              </a:ext>
            </a:extLst>
          </p:cNvPr>
          <p:cNvSpPr txBox="1"/>
          <p:nvPr/>
        </p:nvSpPr>
        <p:spPr>
          <a:xfrm>
            <a:off x="317798" y="79830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442E1C-28E9-9DFD-09DD-7A21CC60DAC8}"/>
              </a:ext>
            </a:extLst>
          </p:cNvPr>
          <p:cNvSpPr txBox="1"/>
          <p:nvPr/>
        </p:nvSpPr>
        <p:spPr>
          <a:xfrm>
            <a:off x="427123" y="10758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34850DEF-727A-D3C7-EA57-26BEEDB88D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27845" y="-70029"/>
            <a:ext cx="2305141" cy="1076343"/>
          </a:xfrm>
          <a:prstGeom prst="rect">
            <a:avLst/>
          </a:prstGeom>
        </p:spPr>
      </p:pic>
      <p:sp>
        <p:nvSpPr>
          <p:cNvPr id="14" name="مربع نص 13">
            <a:extLst>
              <a:ext uri="{FF2B5EF4-FFF2-40B4-BE49-F238E27FC236}">
                <a16:creationId xmlns:a16="http://schemas.microsoft.com/office/drawing/2014/main" id="{DEA15FDF-1AD0-BBFB-1C5C-6024B7EF3D2C}"/>
              </a:ext>
            </a:extLst>
          </p:cNvPr>
          <p:cNvSpPr txBox="1"/>
          <p:nvPr/>
        </p:nvSpPr>
        <p:spPr>
          <a:xfrm>
            <a:off x="353197" y="1850876"/>
            <a:ext cx="11630794" cy="2793842"/>
          </a:xfrm>
          <a:prstGeom prst="rect">
            <a:avLst/>
          </a:prstGeom>
          <a:noFill/>
        </p:spPr>
        <p:txBody>
          <a:bodyPr wrap="square" rtlCol="1">
            <a:spAutoFit/>
          </a:bodyPr>
          <a:lstStyle/>
          <a:p>
            <a:pPr algn="r" rtl="1">
              <a:lnSpc>
                <a:spcPct val="150000"/>
              </a:lnSpc>
            </a:pPr>
            <a:r>
              <a:rPr lang="ar-SA" sz="2400" dirty="0"/>
              <a:t>اعتمدت هذه الدراسة على المنهج الوصفي التحليلي، لأنه الأنسب لدراسة العلاقة بين الابتكار التسويقي وسمعة الشركة.</a:t>
            </a:r>
          </a:p>
          <a:p>
            <a:pPr algn="r" rtl="1">
              <a:lnSpc>
                <a:spcPct val="150000"/>
              </a:lnSpc>
            </a:pPr>
            <a:r>
              <a:rPr lang="ar-SA" sz="2400" dirty="0"/>
              <a:t>وقد تم استخدام الاستبانة كأداة رئيسية لجمع البيانات، لما توفره من وسيلة دقيقة وموثوقة لقياس آراء العملاء حول الابتكار التسويقي وتجربتهم مع شركة موبايلي.</a:t>
            </a:r>
          </a:p>
          <a:p>
            <a:pPr algn="r" rtl="1">
              <a:lnSpc>
                <a:spcPct val="150000"/>
              </a:lnSpc>
            </a:pPr>
            <a:r>
              <a:rPr lang="ar-SA" sz="2400" dirty="0"/>
              <a:t>كما بلغ عدد الاستبيانات الصالحة للتحليل 104 استبيان، وقد تم التأكد من صدق وثبات الأداة قبل البدء بالتحليل لضمان جودة النتائج.</a:t>
            </a:r>
          </a:p>
        </p:txBody>
      </p:sp>
    </p:spTree>
    <p:extLst>
      <p:ext uri="{BB962C8B-B14F-4D97-AF65-F5344CB8AC3E}">
        <p14:creationId xmlns:p14="http://schemas.microsoft.com/office/powerpoint/2010/main" val="14712300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46D43D-D169-B84B-B167-A82FBBF2CD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B5E527A-DB91-EAD9-87EB-33EDCBEAE321}"/>
              </a:ext>
            </a:extLst>
          </p:cNvPr>
          <p:cNvSpPr/>
          <p:nvPr/>
        </p:nvSpPr>
        <p:spPr>
          <a:xfrm>
            <a:off x="304801" y="1636045"/>
            <a:ext cx="11679190" cy="3907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endParaRPr lang="en-US" sz="2000" dirty="0">
              <a:solidFill>
                <a:schemeClr val="tx1"/>
              </a:solidFill>
            </a:endParaRPr>
          </a:p>
        </p:txBody>
      </p:sp>
      <p:sp>
        <p:nvSpPr>
          <p:cNvPr id="3" name="TextBox 2">
            <a:extLst>
              <a:ext uri="{FF2B5EF4-FFF2-40B4-BE49-F238E27FC236}">
                <a16:creationId xmlns:a16="http://schemas.microsoft.com/office/drawing/2014/main" id="{AE22DA6C-C19F-BEB9-4800-BD00F58A8674}"/>
              </a:ext>
            </a:extLst>
          </p:cNvPr>
          <p:cNvSpPr txBox="1"/>
          <p:nvPr/>
        </p:nvSpPr>
        <p:spPr>
          <a:xfrm>
            <a:off x="1730528" y="875247"/>
            <a:ext cx="5917259" cy="584775"/>
          </a:xfrm>
          <a:prstGeom prst="rect">
            <a:avLst/>
          </a:prstGeom>
          <a:noFill/>
        </p:spPr>
        <p:txBody>
          <a:bodyPr wrap="square" rtlCol="0">
            <a:spAutoFit/>
          </a:bodyPr>
          <a:lstStyle/>
          <a:p>
            <a:r>
              <a:rPr lang="ar-SA" sz="3200" b="1" dirty="0">
                <a:solidFill>
                  <a:srgbClr val="00B0F0"/>
                </a:solidFill>
                <a:latin typeface="Alexandria" charset="0"/>
                <a:cs typeface="Alexandria" charset="0"/>
              </a:rPr>
              <a:t>نتائج الدراسة</a:t>
            </a:r>
            <a:endParaRPr lang="en-US" sz="32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95F5EE31-B4E7-EC6C-A340-7D5AA248052B}"/>
              </a:ext>
            </a:extLst>
          </p:cNvPr>
          <p:cNvSpPr/>
          <p:nvPr/>
        </p:nvSpPr>
        <p:spPr>
          <a:xfrm>
            <a:off x="208009" y="6782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1B1A28-8963-E8AE-4F70-7825E9276757}"/>
              </a:ext>
            </a:extLst>
          </p:cNvPr>
          <p:cNvSpPr txBox="1"/>
          <p:nvPr/>
        </p:nvSpPr>
        <p:spPr>
          <a:xfrm>
            <a:off x="317798" y="79830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F023ADC-067B-3D1F-B179-6DF926D65328}"/>
              </a:ext>
            </a:extLst>
          </p:cNvPr>
          <p:cNvSpPr txBox="1"/>
          <p:nvPr/>
        </p:nvSpPr>
        <p:spPr>
          <a:xfrm>
            <a:off x="427123" y="10758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582138E1-8D5A-7A13-A2E0-200223D2329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27845" y="-70029"/>
            <a:ext cx="2305141" cy="1076343"/>
          </a:xfrm>
          <a:prstGeom prst="rect">
            <a:avLst/>
          </a:prstGeom>
        </p:spPr>
      </p:pic>
      <p:sp>
        <p:nvSpPr>
          <p:cNvPr id="14" name="مربع نص 13">
            <a:extLst>
              <a:ext uri="{FF2B5EF4-FFF2-40B4-BE49-F238E27FC236}">
                <a16:creationId xmlns:a16="http://schemas.microsoft.com/office/drawing/2014/main" id="{D0C35A4C-57EB-2398-DA60-79E679F0D798}"/>
              </a:ext>
            </a:extLst>
          </p:cNvPr>
          <p:cNvSpPr txBox="1"/>
          <p:nvPr/>
        </p:nvSpPr>
        <p:spPr>
          <a:xfrm>
            <a:off x="328999" y="1641713"/>
            <a:ext cx="11630794" cy="3901837"/>
          </a:xfrm>
          <a:prstGeom prst="rect">
            <a:avLst/>
          </a:prstGeom>
          <a:noFill/>
        </p:spPr>
        <p:txBody>
          <a:bodyPr wrap="square" rtlCol="1">
            <a:spAutoFit/>
          </a:bodyPr>
          <a:lstStyle/>
          <a:p>
            <a:pPr marL="457200" indent="-457200" algn="r" rtl="1">
              <a:lnSpc>
                <a:spcPct val="150000"/>
              </a:lnSpc>
              <a:buFont typeface="+mj-lt"/>
              <a:buAutoNum type="arabicPeriod"/>
            </a:pPr>
            <a:r>
              <a:rPr lang="ar-SA" sz="2400" dirty="0"/>
              <a:t>أظهرت الدراسة وجود علاقة إيجابية ذات دلالة إحصائية بين الابتكار التسويقي كمتغير كلي وتحسين سمعة شركة موبايلي، مما يؤكد أن اعتماد الابتكار التسويقي يساعد بشكل عام في تعزيز الصورة الذهنية الإيجابية وبناء الثقة لدى العملاء.</a:t>
            </a:r>
          </a:p>
          <a:p>
            <a:pPr marL="457200" indent="-457200" algn="r" rtl="1">
              <a:lnSpc>
                <a:spcPct val="150000"/>
              </a:lnSpc>
              <a:buFont typeface="+mj-lt"/>
              <a:buAutoNum type="arabicPeriod"/>
            </a:pPr>
            <a:r>
              <a:rPr lang="ar-SA" sz="2400" dirty="0"/>
              <a:t>كما أظهرت النتائج أن الابتكار في التسعير لم يكن له تأثير معنوي واضح على تحسين السمعة، أي أن تغييرات الأسعار أو استراتيجيات التسعير لم تساعد بشكل مباشر في تعزيز صورة الشركة لدى العملاء.</a:t>
            </a:r>
          </a:p>
          <a:p>
            <a:pPr marL="457200" indent="-457200" algn="r" rtl="1">
              <a:lnSpc>
                <a:spcPct val="150000"/>
              </a:lnSpc>
              <a:buFont typeface="+mj-lt"/>
              <a:buAutoNum type="arabicPeriod"/>
            </a:pPr>
            <a:r>
              <a:rPr lang="ar-SA" sz="2400" dirty="0"/>
              <a:t>في المقابل، أظهرت الدراسة أن الابتكار في قنوات التوزيع له تأثير إيجابي معنوي على تحسين السمعة، ما يشير إلى أهمية تسهيل وصول المنتجات والخدمات للعملاء بطريقة مبتكرة.</a:t>
            </a:r>
          </a:p>
        </p:txBody>
      </p:sp>
    </p:spTree>
    <p:extLst>
      <p:ext uri="{BB962C8B-B14F-4D97-AF65-F5344CB8AC3E}">
        <p14:creationId xmlns:p14="http://schemas.microsoft.com/office/powerpoint/2010/main" val="325087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4602B5-F065-F464-1AE0-0B497BB101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C6476E-208F-EAC0-873C-6CDEE9E8A1B6}"/>
              </a:ext>
            </a:extLst>
          </p:cNvPr>
          <p:cNvSpPr/>
          <p:nvPr/>
        </p:nvSpPr>
        <p:spPr>
          <a:xfrm>
            <a:off x="304801" y="1636045"/>
            <a:ext cx="11679190" cy="3907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endParaRPr lang="en-US" sz="2000" dirty="0">
              <a:solidFill>
                <a:schemeClr val="tx1"/>
              </a:solidFill>
            </a:endParaRPr>
          </a:p>
        </p:txBody>
      </p:sp>
      <p:sp>
        <p:nvSpPr>
          <p:cNvPr id="3" name="TextBox 2">
            <a:extLst>
              <a:ext uri="{FF2B5EF4-FFF2-40B4-BE49-F238E27FC236}">
                <a16:creationId xmlns:a16="http://schemas.microsoft.com/office/drawing/2014/main" id="{FADD44D9-24FA-E5FD-8D3B-C75DEB38FA49}"/>
              </a:ext>
            </a:extLst>
          </p:cNvPr>
          <p:cNvSpPr txBox="1"/>
          <p:nvPr/>
        </p:nvSpPr>
        <p:spPr>
          <a:xfrm>
            <a:off x="1730528" y="875247"/>
            <a:ext cx="5917259" cy="584775"/>
          </a:xfrm>
          <a:prstGeom prst="rect">
            <a:avLst/>
          </a:prstGeom>
          <a:noFill/>
        </p:spPr>
        <p:txBody>
          <a:bodyPr wrap="square" rtlCol="0">
            <a:spAutoFit/>
          </a:bodyPr>
          <a:lstStyle/>
          <a:p>
            <a:r>
              <a:rPr lang="ar-SA" sz="3200" b="1" dirty="0">
                <a:solidFill>
                  <a:srgbClr val="00B0F0"/>
                </a:solidFill>
                <a:latin typeface="Alexandria" charset="0"/>
                <a:cs typeface="Alexandria" charset="0"/>
              </a:rPr>
              <a:t>نتائج الدراسة</a:t>
            </a:r>
            <a:endParaRPr lang="en-US" sz="32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40CAE611-D026-5D8E-4993-BAE51B853BCB}"/>
              </a:ext>
            </a:extLst>
          </p:cNvPr>
          <p:cNvSpPr/>
          <p:nvPr/>
        </p:nvSpPr>
        <p:spPr>
          <a:xfrm>
            <a:off x="208009" y="7314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2DBCF4-7273-89D2-EED6-CA033DC43BC2}"/>
              </a:ext>
            </a:extLst>
          </p:cNvPr>
          <p:cNvSpPr txBox="1"/>
          <p:nvPr/>
        </p:nvSpPr>
        <p:spPr>
          <a:xfrm>
            <a:off x="317798" y="79830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AD73706-3D6F-8562-3F7C-08EEE4C81F15}"/>
              </a:ext>
            </a:extLst>
          </p:cNvPr>
          <p:cNvSpPr txBox="1"/>
          <p:nvPr/>
        </p:nvSpPr>
        <p:spPr>
          <a:xfrm>
            <a:off x="427123" y="10758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89E5773E-841F-403E-7957-E4A7D9B5E6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27845" y="-70029"/>
            <a:ext cx="2305141" cy="1076343"/>
          </a:xfrm>
          <a:prstGeom prst="rect">
            <a:avLst/>
          </a:prstGeom>
        </p:spPr>
      </p:pic>
      <p:sp>
        <p:nvSpPr>
          <p:cNvPr id="14" name="مربع نص 13">
            <a:extLst>
              <a:ext uri="{FF2B5EF4-FFF2-40B4-BE49-F238E27FC236}">
                <a16:creationId xmlns:a16="http://schemas.microsoft.com/office/drawing/2014/main" id="{FA961B8E-B36C-0660-B215-F8DBB3FC26D1}"/>
              </a:ext>
            </a:extLst>
          </p:cNvPr>
          <p:cNvSpPr txBox="1"/>
          <p:nvPr/>
        </p:nvSpPr>
        <p:spPr>
          <a:xfrm>
            <a:off x="317798" y="1709990"/>
            <a:ext cx="11630794" cy="3347840"/>
          </a:xfrm>
          <a:prstGeom prst="rect">
            <a:avLst/>
          </a:prstGeom>
          <a:noFill/>
        </p:spPr>
        <p:txBody>
          <a:bodyPr wrap="square" rtlCol="1">
            <a:spAutoFit/>
          </a:bodyPr>
          <a:lstStyle/>
          <a:p>
            <a:pPr marL="457200" indent="-457200" algn="r" rtl="1">
              <a:lnSpc>
                <a:spcPct val="150000"/>
              </a:lnSpc>
              <a:buAutoNum type="arabicPeriod" startAt="4"/>
            </a:pPr>
            <a:r>
              <a:rPr lang="ar-SA" sz="2400" dirty="0"/>
              <a:t>كما تبين أن الابتكار في العمليات والخدمات كان الأكثر تأثير على تحسين سمعة الشركة، حيث ينعكس تحسين الخدمات والعمليات بشكل مباشر على رضا العملاء وثقتهم بالشركة، ويعزز صورتها الذهنية الإيجابية.</a:t>
            </a:r>
          </a:p>
          <a:p>
            <a:pPr marL="457200" indent="-457200" algn="r" rtl="1">
              <a:lnSpc>
                <a:spcPct val="150000"/>
              </a:lnSpc>
              <a:buAutoNum type="arabicPeriod" startAt="4"/>
            </a:pPr>
            <a:r>
              <a:rPr lang="ar-SA" sz="2400" dirty="0"/>
              <a:t>كما أوضحت النتائج أن عملاء موبايلي يفضلون القنوات الرقمية مثل التطبيقات والمنصات الإلكترونية ووسائل التواصل الاجتماعي، بينما الفروع التقليدية أقل تفضيل بالنسبة لهم.</a:t>
            </a:r>
          </a:p>
          <a:p>
            <a:pPr marL="457200" indent="-457200" algn="r" rtl="1">
              <a:lnSpc>
                <a:spcPct val="150000"/>
              </a:lnSpc>
              <a:buAutoNum type="arabicPeriod" startAt="4"/>
            </a:pPr>
            <a:r>
              <a:rPr lang="ar-SA" sz="2400" dirty="0"/>
              <a:t>يعتبرون عملاء موبايلي جودة الخدمة العامل الأكثر أهمية، تليها السرعة في تقديم الخدمات، في حين تحصل التكلفة على أهمية أقل مقارنة بالعوامل الأخرى.</a:t>
            </a:r>
          </a:p>
        </p:txBody>
      </p:sp>
    </p:spTree>
    <p:extLst>
      <p:ext uri="{BB962C8B-B14F-4D97-AF65-F5344CB8AC3E}">
        <p14:creationId xmlns:p14="http://schemas.microsoft.com/office/powerpoint/2010/main" val="2560499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0050B4-B4D7-2494-B24B-40F70FE028D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6A2643F-022C-3151-DAA9-6E2F590214E0}"/>
              </a:ext>
            </a:extLst>
          </p:cNvPr>
          <p:cNvSpPr/>
          <p:nvPr/>
        </p:nvSpPr>
        <p:spPr>
          <a:xfrm>
            <a:off x="304801" y="1636045"/>
            <a:ext cx="11679190" cy="3907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50000"/>
              </a:lnSpc>
            </a:pPr>
            <a:endParaRPr lang="en-US" sz="2000" dirty="0">
              <a:solidFill>
                <a:schemeClr val="tx1"/>
              </a:solidFill>
            </a:endParaRPr>
          </a:p>
        </p:txBody>
      </p:sp>
      <p:sp>
        <p:nvSpPr>
          <p:cNvPr id="3" name="TextBox 2">
            <a:extLst>
              <a:ext uri="{FF2B5EF4-FFF2-40B4-BE49-F238E27FC236}">
                <a16:creationId xmlns:a16="http://schemas.microsoft.com/office/drawing/2014/main" id="{751C93D8-0260-228C-0825-EEDBCC9CCDF9}"/>
              </a:ext>
            </a:extLst>
          </p:cNvPr>
          <p:cNvSpPr txBox="1"/>
          <p:nvPr/>
        </p:nvSpPr>
        <p:spPr>
          <a:xfrm>
            <a:off x="1730528" y="875247"/>
            <a:ext cx="5917259" cy="584775"/>
          </a:xfrm>
          <a:prstGeom prst="rect">
            <a:avLst/>
          </a:prstGeom>
          <a:noFill/>
        </p:spPr>
        <p:txBody>
          <a:bodyPr wrap="square" rtlCol="0">
            <a:spAutoFit/>
          </a:bodyPr>
          <a:lstStyle/>
          <a:p>
            <a:r>
              <a:rPr lang="ar-SA" sz="3200" b="1" dirty="0">
                <a:solidFill>
                  <a:srgbClr val="00B0F0"/>
                </a:solidFill>
                <a:latin typeface="Alexandria" charset="0"/>
                <a:cs typeface="Alexandria" charset="0"/>
              </a:rPr>
              <a:t>توصيات الدراسة</a:t>
            </a:r>
            <a:endParaRPr lang="en-US" sz="3200" b="1" dirty="0">
              <a:solidFill>
                <a:srgbClr val="00B0F0"/>
              </a:solidFill>
              <a:latin typeface="Alexandria" charset="0"/>
              <a:cs typeface="Alexandria" charset="0"/>
            </a:endParaRPr>
          </a:p>
        </p:txBody>
      </p:sp>
      <p:sp>
        <p:nvSpPr>
          <p:cNvPr id="5" name="Rectangle 4">
            <a:extLst>
              <a:ext uri="{FF2B5EF4-FFF2-40B4-BE49-F238E27FC236}">
                <a16:creationId xmlns:a16="http://schemas.microsoft.com/office/drawing/2014/main" id="{733D6C28-302F-D941-9004-083005247AA2}"/>
              </a:ext>
            </a:extLst>
          </p:cNvPr>
          <p:cNvSpPr/>
          <p:nvPr/>
        </p:nvSpPr>
        <p:spPr>
          <a:xfrm>
            <a:off x="208009" y="5846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E616033-2048-12A8-F5CE-1CF4B13C7CEA}"/>
              </a:ext>
            </a:extLst>
          </p:cNvPr>
          <p:cNvSpPr txBox="1"/>
          <p:nvPr/>
        </p:nvSpPr>
        <p:spPr>
          <a:xfrm>
            <a:off x="313429" y="69043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0A0631B-46BA-2CD1-0537-F588061D63FF}"/>
              </a:ext>
            </a:extLst>
          </p:cNvPr>
          <p:cNvSpPr txBox="1"/>
          <p:nvPr/>
        </p:nvSpPr>
        <p:spPr>
          <a:xfrm>
            <a:off x="427123" y="979824"/>
            <a:ext cx="966228" cy="769441"/>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5F0EEF77-6581-E2DC-2B0B-40A92579F0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27845" y="-70029"/>
            <a:ext cx="2305141" cy="1076343"/>
          </a:xfrm>
          <a:prstGeom prst="rect">
            <a:avLst/>
          </a:prstGeom>
        </p:spPr>
      </p:pic>
      <p:sp>
        <p:nvSpPr>
          <p:cNvPr id="14" name="مربع نص 13">
            <a:extLst>
              <a:ext uri="{FF2B5EF4-FFF2-40B4-BE49-F238E27FC236}">
                <a16:creationId xmlns:a16="http://schemas.microsoft.com/office/drawing/2014/main" id="{9564A130-12FF-8F9E-B29D-51FC7720038A}"/>
              </a:ext>
            </a:extLst>
          </p:cNvPr>
          <p:cNvSpPr txBox="1"/>
          <p:nvPr/>
        </p:nvSpPr>
        <p:spPr>
          <a:xfrm>
            <a:off x="353197" y="1603862"/>
            <a:ext cx="11630794" cy="4455835"/>
          </a:xfrm>
          <a:prstGeom prst="rect">
            <a:avLst/>
          </a:prstGeom>
          <a:noFill/>
        </p:spPr>
        <p:txBody>
          <a:bodyPr wrap="square" rtlCol="1">
            <a:spAutoFit/>
          </a:bodyPr>
          <a:lstStyle/>
          <a:p>
            <a:pPr algn="r" rtl="1">
              <a:lnSpc>
                <a:spcPct val="150000"/>
              </a:lnSpc>
            </a:pPr>
            <a:r>
              <a:rPr lang="ar-SA" sz="2400" dirty="0"/>
              <a:t>1. تعزيز الابتكار في العمليات والخدمات من خلال الاستثمار في تطوير أنظمة خدمة العملاء، وتحسين سرعة الاستجابة، والارتقاء بجودة الخدمات المقدمة.</a:t>
            </a:r>
          </a:p>
          <a:p>
            <a:pPr algn="r" rtl="1">
              <a:lnSpc>
                <a:spcPct val="150000"/>
              </a:lnSpc>
            </a:pPr>
            <a:r>
              <a:rPr lang="ar-SA" sz="2400" dirty="0"/>
              <a:t>2. التوسع في تطوير القنوات الرقمية وتحسين سهولة استخدامها، بما يساعد في تعزيز تجربة العميل وزيادة رضاه وثقته بالشركة.</a:t>
            </a:r>
          </a:p>
          <a:p>
            <a:pPr algn="r" rtl="1">
              <a:lnSpc>
                <a:spcPct val="150000"/>
              </a:lnSpc>
            </a:pPr>
            <a:r>
              <a:rPr lang="ar-SA" sz="2400" dirty="0"/>
              <a:t>3. إعادة النظر في استراتيجيات التسعير بحيث تركز على تقديم قيمة مضافة حقيقية للعملاء، بدلاً من الاعتماد على العروض السعرية المؤقتة.</a:t>
            </a:r>
          </a:p>
          <a:p>
            <a:pPr algn="r" rtl="1">
              <a:lnSpc>
                <a:spcPct val="150000"/>
              </a:lnSpc>
            </a:pPr>
            <a:r>
              <a:rPr lang="ar-SA" sz="2400" dirty="0"/>
              <a:t>4. الاستفادة من آراء العملاء وملاحظاتهم بشكل دوري لتطوير الممارسات التسويقية وتحسين جودة الخدمات المقدمة.</a:t>
            </a:r>
          </a:p>
          <a:p>
            <a:pPr algn="r" rtl="1">
              <a:lnSpc>
                <a:spcPct val="150000"/>
              </a:lnSpc>
            </a:pPr>
            <a:endParaRPr lang="ar-SA" sz="2400" dirty="0"/>
          </a:p>
        </p:txBody>
      </p:sp>
    </p:spTree>
    <p:extLst>
      <p:ext uri="{BB962C8B-B14F-4D97-AF65-F5344CB8AC3E}">
        <p14:creationId xmlns:p14="http://schemas.microsoft.com/office/powerpoint/2010/main" val="24275235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686781" y="5613083"/>
            <a:ext cx="4524565" cy="829945"/>
          </a:xfrm>
          <a:prstGeom prst="rect">
            <a:avLst/>
          </a:prstGeom>
          <a:noFill/>
        </p:spPr>
        <p:txBody>
          <a:bodyPr wrap="square" rtlCol="0">
            <a:spAutoFit/>
          </a:bodyPr>
          <a:lstStyle/>
          <a:p>
            <a:r>
              <a:rPr lang="ar-SA" sz="4800" b="1" dirty="0">
                <a:solidFill>
                  <a:schemeClr val="bg1"/>
                </a:solidFill>
                <a:latin typeface="Alexandria" charset="0"/>
                <a:cs typeface="Alexandria" charset="0"/>
              </a:rPr>
              <a:t>شكرًا لكم...</a:t>
            </a:r>
            <a:endParaRPr lang="en-US" sz="4800" b="1" dirty="0">
              <a:solidFill>
                <a:schemeClr val="bg1"/>
              </a:solidFill>
              <a:latin typeface="Alexandria" charset="0"/>
              <a:cs typeface="Alexandria" charset="0"/>
            </a:endParaRP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182</TotalTime>
  <Words>978</Words>
  <Application>Microsoft Office PowerPoint</Application>
  <PresentationFormat>شاشة عريضة</PresentationFormat>
  <Paragraphs>70</Paragraphs>
  <Slides>12</Slides>
  <Notes>2</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12</vt:i4>
      </vt:variant>
    </vt:vector>
  </HeadingPairs>
  <TitlesOfParts>
    <vt:vector size="18" baseType="lpstr">
      <vt:lpstr>Alexandria</vt:lpstr>
      <vt:lpstr>Arial</vt:lpstr>
      <vt:lpstr>Calibri</vt:lpstr>
      <vt:lpstr>Calibri Light</vt:lpstr>
      <vt:lpstr>Roboto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AK3446</cp:lastModifiedBy>
  <cp:revision>9</cp:revision>
  <dcterms:created xsi:type="dcterms:W3CDTF">2023-04-29T09:08:00Z</dcterms:created>
  <dcterms:modified xsi:type="dcterms:W3CDTF">2025-12-22T17:25:28Z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