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theme/themeOverride1.xml" ContentType="application/vnd.openxmlformats-officedocument.themeOverr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6"/>
  </p:notesMasterIdLst>
  <p:sldIdLst>
    <p:sldId id="480" r:id="rId5"/>
    <p:sldId id="303" r:id="rId6"/>
    <p:sldId id="508" r:id="rId7"/>
    <p:sldId id="560" r:id="rId8"/>
    <p:sldId id="495" r:id="rId9"/>
    <p:sldId id="554" r:id="rId10"/>
    <p:sldId id="569" r:id="rId11"/>
    <p:sldId id="256" r:id="rId12"/>
    <p:sldId id="501" r:id="rId13"/>
    <p:sldId id="563" r:id="rId14"/>
    <p:sldId id="564" r:id="rId15"/>
    <p:sldId id="565" r:id="rId16"/>
    <p:sldId id="566" r:id="rId17"/>
    <p:sldId id="306" r:id="rId18"/>
    <p:sldId id="497" r:id="rId19"/>
    <p:sldId id="494" r:id="rId20"/>
    <p:sldId id="567" r:id="rId21"/>
    <p:sldId id="496" r:id="rId22"/>
    <p:sldId id="559" r:id="rId23"/>
    <p:sldId id="514" r:id="rId24"/>
    <p:sldId id="498" r:id="rId25"/>
    <p:sldId id="507" r:id="rId26"/>
    <p:sldId id="513" r:id="rId27"/>
    <p:sldId id="499" r:id="rId28"/>
    <p:sldId id="500" r:id="rId29"/>
    <p:sldId id="538" r:id="rId30"/>
    <p:sldId id="515" r:id="rId31"/>
    <p:sldId id="516" r:id="rId32"/>
    <p:sldId id="537" r:id="rId33"/>
    <p:sldId id="539" r:id="rId34"/>
    <p:sldId id="540" r:id="rId35"/>
    <p:sldId id="541" r:id="rId36"/>
    <p:sldId id="542" r:id="rId37"/>
    <p:sldId id="543" r:id="rId38"/>
    <p:sldId id="561" r:id="rId39"/>
    <p:sldId id="562" r:id="rId40"/>
    <p:sldId id="557" r:id="rId41"/>
    <p:sldId id="552" r:id="rId42"/>
    <p:sldId id="558" r:id="rId43"/>
    <p:sldId id="536" r:id="rId44"/>
    <p:sldId id="349"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508"/>
            <p14:sldId id="560"/>
            <p14:sldId id="495"/>
            <p14:sldId id="554"/>
            <p14:sldId id="569"/>
            <p14:sldId id="256"/>
            <p14:sldId id="501"/>
            <p14:sldId id="563"/>
            <p14:sldId id="564"/>
            <p14:sldId id="565"/>
            <p14:sldId id="566"/>
            <p14:sldId id="306"/>
            <p14:sldId id="497"/>
            <p14:sldId id="494"/>
            <p14:sldId id="567"/>
            <p14:sldId id="496"/>
            <p14:sldId id="559"/>
            <p14:sldId id="514"/>
            <p14:sldId id="498"/>
            <p14:sldId id="507"/>
            <p14:sldId id="513"/>
            <p14:sldId id="499"/>
            <p14:sldId id="500"/>
            <p14:sldId id="538"/>
            <p14:sldId id="515"/>
            <p14:sldId id="516"/>
            <p14:sldId id="537"/>
            <p14:sldId id="539"/>
            <p14:sldId id="540"/>
            <p14:sldId id="541"/>
            <p14:sldId id="542"/>
            <p14:sldId id="543"/>
            <p14:sldId id="561"/>
            <p14:sldId id="562"/>
            <p14:sldId id="557"/>
            <p14:sldId id="552"/>
            <p14:sldId id="558"/>
            <p14:sldId id="536"/>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472C4"/>
    <a:srgbClr val="000000"/>
    <a:srgbClr val="669BBC"/>
    <a:srgbClr val="2D3956"/>
    <a:srgbClr val="8E5A6D"/>
    <a:srgbClr val="FAC748"/>
    <a:srgbClr val="852F4A"/>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0956" autoAdjust="0"/>
    <p:restoredTop sz="92529" autoAdjust="0"/>
  </p:normalViewPr>
  <p:slideViewPr>
    <p:cSldViewPr snapToGrid="0">
      <p:cViewPr varScale="1">
        <p:scale>
          <a:sx n="69" d="100"/>
          <a:sy n="69" d="100"/>
        </p:scale>
        <p:origin x="942"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viewProps" Target="viewProps.xml"/><Relationship Id="rId8"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2/28/2026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59092634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85448867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242767518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8AFB9716-F6A6-B2A6-D823-C4F97FF4748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xmlns="" id="{B2738781-F27B-3455-D169-9C10EA63D05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xmlns="" id="{8D64C6C3-9835-A97C-0502-0D3F14C9B85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xmlns="" id="{684C2906-D00D-8FD3-53E8-82A7E28FDE9A}"/>
              </a:ext>
            </a:extLst>
          </p:cNvPr>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341795740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D09555F8-7517-C22D-771A-30530EA2E8D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xmlns="" id="{66596C63-5010-78C3-E985-29A9D7118A1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xmlns="" id="{F038EED4-7458-6A83-9722-5A5AC34DB55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xmlns="" id="{7A558C7B-1DAA-8650-5A35-42EAD78AB3B1}"/>
              </a:ext>
            </a:extLst>
          </p:cNvPr>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300686502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A93866FB-E016-C1C9-24BC-417316D37D1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xmlns="" id="{090DF29E-341F-0B5A-93BA-359E600D154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xmlns="" id="{7FFC456A-9973-F067-F8C1-B9EDB43EDAD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xmlns="" id="{E7301298-7C6E-3586-0647-EDC67434587A}"/>
              </a:ext>
            </a:extLst>
          </p:cNvPr>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118208230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405734110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86573123-3C32-5C77-4B4D-76A8B77F3BD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xmlns="" id="{F0FDBBB3-D55D-FF83-1029-0ABB3EAE801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xmlns="" id="{89F47793-B78A-B13C-6C88-24246CE0D6D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xmlns="" id="{00CD7C1D-6F21-EDCE-B91E-238879C64266}"/>
              </a:ext>
            </a:extLst>
          </p:cNvPr>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127608340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2/28/2026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2/28/2026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2/28/2026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2/28/2026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2/28/2026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2/28/2026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2/28/2026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2/28/2026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2/28/2026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3" r:id="rId14"/>
    <p:sldLayoutId id="2147483664" r:id="rId15"/>
    <p:sldLayoutId id="2147483665" r:id="rId16"/>
    <p:sldLayoutId id="2147483666"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8.jpeg"/></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image" Target="../media/image9.jpeg"/></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14.xml"/><Relationship Id="rId4" Type="http://schemas.openxmlformats.org/officeDocument/2006/relationships/image" Target="../media/image10.jpeg"/></Relationships>
</file>

<file path=ppt/slides/_rels/slide8.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xml"/><Relationship Id="rId1" Type="http://schemas.openxmlformats.org/officeDocument/2006/relationships/themeOverride" Target="../theme/themeOverride1.xml"/><Relationship Id="rId5" Type="http://schemas.openxmlformats.org/officeDocument/2006/relationships/image" Target="../media/image14.jpeg"/><Relationship Id="rId4" Type="http://schemas.openxmlformats.org/officeDocument/2006/relationships/image" Target="../media/image6.png"/></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image" Target="../media/image16.jpeg"/></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4.xml"/><Relationship Id="rId4" Type="http://schemas.openxmlformats.org/officeDocument/2006/relationships/image" Target="../media/image10.jpeg"/></Relationships>
</file>

<file path=ppt/slides/_rels/slide40.xml.rels><?xml version="1.0" encoding="UTF-8" standalone="yes"?>
<Relationships xmlns="http://schemas.openxmlformats.org/package/2006/relationships"><Relationship Id="rId3" Type="http://schemas.openxmlformats.org/officeDocument/2006/relationships/hyperlink" Target="https://www.ahewar.org/debat/show.art.asp?aid=534647" TargetMode="External"/><Relationship Id="rId2" Type="http://schemas.openxmlformats.org/officeDocument/2006/relationships/hyperlink" Target="https://getvom.com/%D8%A7%D9%84%D8%A7%D8%AF%D8%A7%D8%A1-%D8%A7%D9%84%D9%88%D8%B8%D9%8A%D9%81%D9%8A/" TargetMode="External"/><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41.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jpeg"/><Relationship Id="rId1" Type="http://schemas.openxmlformats.org/officeDocument/2006/relationships/slideLayout" Target="../slideLayouts/slideLayout16.xml"/><Relationship Id="rId5" Type="http://schemas.openxmlformats.org/officeDocument/2006/relationships/image" Target="../media/image19.png"/><Relationship Id="rId4" Type="http://schemas.openxmlformats.org/officeDocument/2006/relationships/image" Target="../media/image19.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 name="TextBox 45"/>
          <p:cNvSpPr txBox="1"/>
          <p:nvPr/>
        </p:nvSpPr>
        <p:spPr>
          <a:xfrm>
            <a:off x="300344" y="5443547"/>
            <a:ext cx="1148071" cy="400110"/>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LDR 726</a:t>
            </a:r>
          </a:p>
        </p:txBody>
      </p:sp>
      <p:pic>
        <p:nvPicPr>
          <p:cNvPr id="4"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5" name="Oval 4">
            <a:extLst>
              <a:ext uri="{FF2B5EF4-FFF2-40B4-BE49-F238E27FC236}">
                <a16:creationId xmlns:a16="http://schemas.microsoft.com/office/drawing/2014/main" xmlns="" id="{9668F59B-36C0-6B99-0D61-749CAE6FAB16}"/>
              </a:ext>
            </a:extLst>
          </p:cNvPr>
          <p:cNvSpPr/>
          <p:nvPr/>
        </p:nvSpPr>
        <p:spPr>
          <a:xfrm>
            <a:off x="6394960" y="127460"/>
            <a:ext cx="5797040" cy="6603079"/>
          </a:xfrm>
          <a:prstGeom prst="ellipse">
            <a:avLst/>
          </a:prstGeom>
          <a:blipFill>
            <a:blip r:embed="rId4"/>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xmlns="" id="{62B7B105-14EE-5700-F788-BEF7A5DF221C}"/>
              </a:ext>
            </a:extLst>
          </p:cNvPr>
          <p:cNvSpPr txBox="1"/>
          <p:nvPr/>
        </p:nvSpPr>
        <p:spPr>
          <a:xfrm>
            <a:off x="767040" y="2156173"/>
            <a:ext cx="5405775" cy="2215991"/>
          </a:xfrm>
          <a:prstGeom prst="rect">
            <a:avLst/>
          </a:prstGeom>
          <a:noFill/>
        </p:spPr>
        <p:txBody>
          <a:bodyPr wrap="square">
            <a:spAutoFit/>
          </a:bodyPr>
          <a:lstStyle/>
          <a:p>
            <a:pPr algn="ctr"/>
            <a:r>
              <a:rPr lang="en-US" altLang="en-US" sz="3200" b="1" dirty="0">
                <a:solidFill>
                  <a:srgbClr val="00B0F0"/>
                </a:solidFill>
                <a:latin typeface="Segoe UI" panose="020B0502040204020203" pitchFamily="34" charset="0"/>
                <a:cs typeface="Segoe UI" panose="020B0502040204020203" pitchFamily="34" charset="0"/>
              </a:rPr>
              <a:t>communication and </a:t>
            </a:r>
            <a:endParaRPr lang="ar-JO" altLang="en-US" sz="3200" b="1" dirty="0">
              <a:solidFill>
                <a:srgbClr val="00B0F0"/>
              </a:solidFill>
              <a:latin typeface="Segoe UI" panose="020B0502040204020203" pitchFamily="34" charset="0"/>
              <a:cs typeface="Segoe UI" panose="020B0502040204020203" pitchFamily="34" charset="0"/>
            </a:endParaRPr>
          </a:p>
          <a:p>
            <a:pPr algn="ctr"/>
            <a:r>
              <a:rPr lang="en-US" altLang="en-US" sz="3200" b="1" dirty="0">
                <a:solidFill>
                  <a:srgbClr val="00B0F0"/>
                </a:solidFill>
                <a:latin typeface="Segoe UI" panose="020B0502040204020203" pitchFamily="34" charset="0"/>
                <a:cs typeface="Segoe UI" panose="020B0502040204020203" pitchFamily="34" charset="0"/>
              </a:rPr>
              <a:t>Leadership</a:t>
            </a:r>
            <a:endParaRPr lang="ar-JO" altLang="en-US" sz="3200" b="1" dirty="0">
              <a:solidFill>
                <a:srgbClr val="00B0F0"/>
              </a:solidFill>
              <a:latin typeface="Segoe UI" panose="020B0502040204020203" pitchFamily="34" charset="0"/>
              <a:cs typeface="Segoe UI" panose="020B0502040204020203" pitchFamily="34" charset="0"/>
            </a:endParaRPr>
          </a:p>
          <a:p>
            <a:pPr algn="ctr"/>
            <a:r>
              <a:rPr lang="ar-JO" altLang="en-US" sz="3200" b="1" dirty="0">
                <a:solidFill>
                  <a:srgbClr val="00B0F0"/>
                </a:solidFill>
                <a:latin typeface="Segoe UI" panose="020B0502040204020203" pitchFamily="34" charset="0"/>
                <a:cs typeface="Segoe UI" panose="020B0502040204020203" pitchFamily="34" charset="0"/>
              </a:rPr>
              <a:t>الاتصال والقيادة</a:t>
            </a:r>
            <a:endParaRPr lang="en-US" altLang="en-US" sz="3200" b="1" dirty="0">
              <a:solidFill>
                <a:srgbClr val="00B0F0"/>
              </a:solidFill>
              <a:latin typeface="Segoe UI" panose="020B0502040204020203" pitchFamily="34" charset="0"/>
              <a:cs typeface="Segoe UI" panose="020B0502040204020203" pitchFamily="34" charset="0"/>
            </a:endParaRPr>
          </a:p>
          <a:p>
            <a:pPr algn="ctr"/>
            <a:endParaRPr lang="ar-JO" altLang="en-US" b="1" dirty="0">
              <a:solidFill>
                <a:srgbClr val="00B0F0"/>
              </a:solidFill>
              <a:latin typeface="Segoe UI" panose="020B0502040204020203" pitchFamily="34" charset="0"/>
              <a:cs typeface="Segoe UI" panose="020B0502040204020203" pitchFamily="34" charset="0"/>
            </a:endParaRPr>
          </a:p>
          <a:p>
            <a:pPr algn="ctr"/>
            <a:r>
              <a:rPr lang="en-US" sz="2400" dirty="0">
                <a:latin typeface="Segoe UI" panose="020B0502040204020203" pitchFamily="34" charset="0"/>
                <a:cs typeface="Segoe UI" panose="020B0502040204020203" pitchFamily="34" charset="0"/>
              </a:rPr>
              <a:t>Prepared by Dr. </a:t>
            </a:r>
            <a:r>
              <a:rPr lang="en-US" sz="2400" dirty="0" err="1">
                <a:latin typeface="Segoe UI" panose="020B0502040204020203" pitchFamily="34" charset="0"/>
                <a:cs typeface="Segoe UI" panose="020B0502040204020203" pitchFamily="34" charset="0"/>
              </a:rPr>
              <a:t>Eman</a:t>
            </a:r>
            <a:r>
              <a:rPr lang="en-US" sz="2400" dirty="0">
                <a:latin typeface="Segoe UI" panose="020B0502040204020203" pitchFamily="34" charset="0"/>
                <a:cs typeface="Segoe UI" panose="020B0502040204020203" pitchFamily="34" charset="0"/>
              </a:rPr>
              <a:t> almasri</a:t>
            </a:r>
          </a:p>
        </p:txBody>
      </p:sp>
      <p:sp>
        <p:nvSpPr>
          <p:cNvPr id="8" name="Rectangle: Rounded Corners 7">
            <a:extLst>
              <a:ext uri="{FF2B5EF4-FFF2-40B4-BE49-F238E27FC236}">
                <a16:creationId xmlns:a16="http://schemas.microsoft.com/office/drawing/2014/main" xmlns="" id="{33AEECB3-E0F7-4421-F795-40810415BE20}"/>
              </a:ext>
            </a:extLst>
          </p:cNvPr>
          <p:cNvSpPr/>
          <p:nvPr/>
        </p:nvSpPr>
        <p:spPr>
          <a:xfrm>
            <a:off x="-502796" y="5990768"/>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JO" sz="2800" b="1" dirty="0">
                <a:solidFill>
                  <a:schemeClr val="bg1"/>
                </a:solidFill>
                <a:latin typeface="Times New Roman" panose="02020603050405020304" pitchFamily="18" charset="0"/>
                <a:cs typeface="Times New Roman" panose="02020603050405020304" pitchFamily="18" charset="0"/>
              </a:rPr>
              <a:t>المحاضرة الخامسة</a:t>
            </a:r>
            <a:endParaRPr lang="en-US" sz="2800" b="1"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50645"/>
    </mc:Choice>
    <mc:Fallback xmlns="">
      <p:transition spd="slow" advTm="50645"/>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0" y="-58058"/>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4538783"/>
          </a:xfrm>
        </p:spPr>
      </p:pic>
      <p:sp>
        <p:nvSpPr>
          <p:cNvPr id="10" name="Rectangle: Rounded Corners 9"/>
          <p:cNvSpPr/>
          <p:nvPr/>
        </p:nvSpPr>
        <p:spPr>
          <a:xfrm>
            <a:off x="2771335" y="4679421"/>
            <a:ext cx="6325367" cy="529167"/>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JO" sz="2800" b="1" dirty="0">
                <a:solidFill>
                  <a:schemeClr val="tx1"/>
                </a:solidFill>
                <a:latin typeface="Segoe UI" panose="020B0502040204020203" pitchFamily="34" charset="0"/>
                <a:cs typeface="Segoe UI" panose="020B0502040204020203" pitchFamily="34" charset="0"/>
              </a:rPr>
              <a:t>المحاضرة الخامسة:</a:t>
            </a:r>
          </a:p>
          <a:p>
            <a:pPr algn="ctr"/>
            <a:r>
              <a:rPr lang="ar-JO" sz="2800" b="1" dirty="0">
                <a:solidFill>
                  <a:schemeClr val="tx1"/>
                </a:solidFill>
                <a:latin typeface="Segoe UI" panose="020B0502040204020203" pitchFamily="34" charset="0"/>
                <a:cs typeface="Segoe UI" panose="020B0502040204020203" pitchFamily="34" charset="0"/>
              </a:rPr>
              <a:t> </a:t>
            </a:r>
            <a:r>
              <a:rPr lang="ar-SA" sz="2800" dirty="0">
                <a:solidFill>
                  <a:schemeClr val="tx1"/>
                </a:solidFill>
                <a:effectLst/>
                <a:latin typeface="Segoe UI" panose="020B0502040204020203" pitchFamily="34" charset="0"/>
                <a:ea typeface="Simplified Arabic" panose="02020603050405020304" pitchFamily="18" charset="-78"/>
                <a:cs typeface="Segoe UI" panose="020B0502040204020203" pitchFamily="34" charset="0"/>
              </a:rPr>
              <a:t>الأداء الوظيفي و تقييم الأداء الوظيفي</a:t>
            </a:r>
            <a:endParaRPr lang="en-US" sz="1600" dirty="0">
              <a:solidFill>
                <a:schemeClr val="tx1"/>
              </a:solidFill>
              <a:effectLst/>
              <a:latin typeface="Segoe UI" panose="020B0502040204020203" pitchFamily="34" charset="0"/>
              <a:ea typeface="Arial" panose="020B0604020202020204" pitchFamily="34" charset="0"/>
              <a:cs typeface="Segoe UI" panose="020B0502040204020203" pitchFamily="34" charset="0"/>
            </a:endParaRPr>
          </a:p>
          <a:p>
            <a:pPr algn="ctr"/>
            <a:endParaRPr lang="en-US" sz="2800" b="1" dirty="0">
              <a:solidFill>
                <a:schemeClr val="tx1"/>
              </a:solidFill>
              <a:latin typeface="Segoe UI" panose="020B0502040204020203" pitchFamily="34" charset="0"/>
              <a:cs typeface="Segoe UI" panose="020B0502040204020203" pitchFamily="34" charset="0"/>
            </a:endParaRPr>
          </a:p>
        </p:txBody>
      </p:sp>
      <p:sp>
        <p:nvSpPr>
          <p:cNvPr id="12" name="TextBox 11"/>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Alexandria SemiBold" pitchFamily="2" charset="-78"/>
                <a:cs typeface="Alexandria SemiBold" pitchFamily="2" charset="-78"/>
              </a:rPr>
              <a:t>Dr. </a:t>
            </a:r>
            <a:r>
              <a:rPr lang="en-US" sz="2800" b="1" dirty="0" err="1">
                <a:solidFill>
                  <a:srgbClr val="00B0F0"/>
                </a:solidFill>
                <a:latin typeface="Alexandria SemiBold" pitchFamily="2" charset="-78"/>
                <a:cs typeface="Alexandria SemiBold" pitchFamily="2" charset="-78"/>
              </a:rPr>
              <a:t>Eman</a:t>
            </a:r>
            <a:r>
              <a:rPr lang="en-US" sz="2800" b="1" dirty="0">
                <a:solidFill>
                  <a:srgbClr val="00B0F0"/>
                </a:solidFill>
                <a:latin typeface="Alexandria SemiBold" pitchFamily="2" charset="-78"/>
                <a:cs typeface="Alexandria SemiBold" pitchFamily="2" charset="-78"/>
              </a:rPr>
              <a:t> </a:t>
            </a:r>
            <a:r>
              <a:rPr lang="en-US" sz="2800" b="1" dirty="0" err="1">
                <a:solidFill>
                  <a:srgbClr val="00B0F0"/>
                </a:solidFill>
                <a:latin typeface="Alexandria SemiBold" pitchFamily="2" charset="-78"/>
                <a:cs typeface="Alexandria SemiBold" pitchFamily="2" charset="-78"/>
              </a:rPr>
              <a:t>ALmasri</a:t>
            </a:r>
            <a:endParaRPr lang="en-US" sz="2800" b="1" dirty="0">
              <a:solidFill>
                <a:srgbClr val="00B0F0"/>
              </a:solidFill>
              <a:latin typeface="Alexandria SemiBold" pitchFamily="2" charset="-78"/>
              <a:cs typeface="Alexandria SemiBold" pitchFamily="2" charset="-78"/>
            </a:endParaRPr>
          </a:p>
        </p:txBody>
      </p:sp>
      <p:sp>
        <p:nvSpPr>
          <p:cNvPr id="13" name="TextBox 12"/>
          <p:cNvSpPr txBox="1"/>
          <p:nvPr/>
        </p:nvSpPr>
        <p:spPr>
          <a:xfrm>
            <a:off x="459185" y="5772909"/>
            <a:ext cx="4886463" cy="461665"/>
          </a:xfrm>
          <a:prstGeom prst="rect">
            <a:avLst/>
          </a:prstGeom>
          <a:noFill/>
        </p:spPr>
        <p:txBody>
          <a:bodyPr wrap="square" rtlCol="0">
            <a:spAutoFit/>
          </a:bodyPr>
          <a:lstStyle/>
          <a:p>
            <a:r>
              <a:rPr lang="en-US" sz="2400" dirty="0">
                <a:solidFill>
                  <a:srgbClr val="00B0F0"/>
                </a:solidFill>
                <a:latin typeface="Alexandria SemiBold" pitchFamily="2" charset="-78"/>
                <a:cs typeface="Alexandria SemiBold" pitchFamily="2" charset="-78"/>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xmlns="" id="{5B962E94-61A0-15B1-8A77-96564295E7AC}"/>
              </a:ext>
            </a:extLst>
          </p:cNvPr>
          <p:cNvSpPr txBox="1"/>
          <p:nvPr/>
        </p:nvSpPr>
        <p:spPr>
          <a:xfrm>
            <a:off x="8107692" y="2548124"/>
            <a:ext cx="4144297" cy="1569660"/>
          </a:xfrm>
          <a:prstGeom prst="rect">
            <a:avLst/>
          </a:prstGeom>
          <a:noFill/>
        </p:spPr>
        <p:txBody>
          <a:bodyPr wrap="square" rtlCol="0">
            <a:spAutoFit/>
          </a:bodyPr>
          <a:lstStyle/>
          <a:p>
            <a:pPr algn="ctr"/>
            <a:r>
              <a:rPr lang="en-US" altLang="en-US" sz="3200" b="1" dirty="0">
                <a:latin typeface="Segoe UI" panose="020B0502040204020203" pitchFamily="34" charset="0"/>
                <a:cs typeface="Segoe UI" panose="020B0502040204020203" pitchFamily="34" charset="0"/>
              </a:rPr>
              <a:t>communication and leadership</a:t>
            </a:r>
            <a:endParaRPr lang="ar-JO" altLang="en-US" sz="3200" b="1" dirty="0">
              <a:latin typeface="Segoe UI" panose="020B0502040204020203" pitchFamily="34" charset="0"/>
              <a:cs typeface="Segoe UI" panose="020B0502040204020203" pitchFamily="34" charset="0"/>
            </a:endParaRPr>
          </a:p>
          <a:p>
            <a:pPr algn="ctr"/>
            <a:r>
              <a:rPr lang="ar-JO" altLang="en-US" sz="3200" b="1" dirty="0">
                <a:solidFill>
                  <a:srgbClr val="00B0F0"/>
                </a:solidFill>
                <a:latin typeface="Segoe UI" panose="020B0502040204020203" pitchFamily="34" charset="0"/>
                <a:cs typeface="Segoe UI" panose="020B0502040204020203" pitchFamily="34" charset="0"/>
              </a:rPr>
              <a:t>الاتصال والقيادة</a:t>
            </a:r>
          </a:p>
        </p:txBody>
      </p:sp>
      <p:sp>
        <p:nvSpPr>
          <p:cNvPr id="8" name="TextBox 7">
            <a:extLst>
              <a:ext uri="{FF2B5EF4-FFF2-40B4-BE49-F238E27FC236}">
                <a16:creationId xmlns:a16="http://schemas.microsoft.com/office/drawing/2014/main" xmlns="" id="{D7EC08C9-3499-B9E4-EAAE-C6C4D6CCE6D9}"/>
              </a:ext>
            </a:extLst>
          </p:cNvPr>
          <p:cNvSpPr txBox="1"/>
          <p:nvPr/>
        </p:nvSpPr>
        <p:spPr>
          <a:xfrm>
            <a:off x="104388" y="5238983"/>
            <a:ext cx="1255472" cy="400110"/>
          </a:xfrm>
          <a:prstGeom prst="rect">
            <a:avLst/>
          </a:prstGeom>
          <a:noFill/>
        </p:spPr>
        <p:txBody>
          <a:bodyPr wrap="none" rtlCol="0">
            <a:spAutoFit/>
          </a:bodyPr>
          <a:lstStyle/>
          <a:p>
            <a:r>
              <a:rPr lang="en-US" sz="2000" dirty="0">
                <a:latin typeface="Alexandria Black" pitchFamily="2" charset="-78"/>
                <a:cs typeface="Alexandria Black" pitchFamily="2" charset="-78"/>
              </a:rPr>
              <a:t>LDR 726</a:t>
            </a:r>
          </a:p>
        </p:txBody>
      </p:sp>
      <p:sp>
        <p:nvSpPr>
          <p:cNvPr id="9" name="Rectangle 8">
            <a:extLst>
              <a:ext uri="{FF2B5EF4-FFF2-40B4-BE49-F238E27FC236}">
                <a16:creationId xmlns:a16="http://schemas.microsoft.com/office/drawing/2014/main" xmlns="" id="{D617676B-6832-0ECE-484F-86E9ED0D1404}"/>
              </a:ext>
            </a:extLst>
          </p:cNvPr>
          <p:cNvSpPr/>
          <p:nvPr/>
        </p:nvSpPr>
        <p:spPr>
          <a:xfrm>
            <a:off x="10707328" y="1409506"/>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JO" dirty="0">
              <a:solidFill>
                <a:schemeClr val="bg1"/>
              </a:solidFill>
              <a:latin typeface="Times New Roman" panose="02020603050405020304" pitchFamily="18" charset="0"/>
              <a:cs typeface="Times New Roman" panose="02020603050405020304" pitchFamily="18" charset="0"/>
            </a:endParaRPr>
          </a:p>
          <a:p>
            <a:pPr algn="ctr"/>
            <a:r>
              <a:rPr lang="en-US" dirty="0">
                <a:solidFill>
                  <a:schemeClr val="bg1"/>
                </a:solidFill>
                <a:latin typeface="Times New Roman" panose="02020603050405020304" pitchFamily="18" charset="0"/>
                <a:cs typeface="Times New Roman" panose="02020603050405020304" pitchFamily="18" charset="0"/>
              </a:rPr>
              <a:t>Chapter</a:t>
            </a:r>
            <a:endParaRPr lang="ar-JO" dirty="0">
              <a:solidFill>
                <a:schemeClr val="bg1"/>
              </a:solidFill>
              <a:latin typeface="Times New Roman" panose="02020603050405020304" pitchFamily="18" charset="0"/>
              <a:cs typeface="Times New Roman" panose="02020603050405020304" pitchFamily="18" charset="0"/>
            </a:endParaRPr>
          </a:p>
          <a:p>
            <a:pPr algn="ctr"/>
            <a:r>
              <a:rPr lang="en-US" sz="3200" b="1" dirty="0">
                <a:solidFill>
                  <a:schemeClr val="bg1"/>
                </a:solidFill>
                <a:latin typeface="Times New Roman" panose="02020603050405020304" pitchFamily="18" charset="0"/>
                <a:cs typeface="Times New Roman" panose="02020603050405020304" pitchFamily="18" charset="0"/>
              </a:rPr>
              <a:t>0</a:t>
            </a:r>
            <a:r>
              <a:rPr lang="ar-JO" sz="3200" b="1" dirty="0">
                <a:solidFill>
                  <a:schemeClr val="bg1"/>
                </a:solidFill>
                <a:latin typeface="Times New Roman" panose="02020603050405020304" pitchFamily="18" charset="0"/>
                <a:cs typeface="Times New Roman" panose="02020603050405020304" pitchFamily="18" charset="0"/>
              </a:rPr>
              <a:t>5</a:t>
            </a:r>
            <a:endParaRPr lang="en-US" sz="1100" b="1" dirty="0">
              <a:solidFill>
                <a:schemeClr val="bg1"/>
              </a:solidFill>
              <a:latin typeface="Times New Roman" panose="02020603050405020304" pitchFamily="18" charset="0"/>
              <a:cs typeface="Times New Roman" panose="02020603050405020304" pitchFamily="18" charset="0"/>
            </a:endParaRPr>
          </a:p>
          <a:p>
            <a:pPr algn="ctr"/>
            <a:endParaRPr lang="en-US" sz="1800"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35312"/>
    </mc:Choice>
    <mc:Fallback xmlns="">
      <p:transition spd="slow" advTm="35312"/>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9" y="500900"/>
            <a:ext cx="9385390" cy="8521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347588" y="952845"/>
            <a:ext cx="366398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r>
              <a:rPr lang="ar-JO" sz="1600" b="1" dirty="0">
                <a:solidFill>
                  <a:schemeClr val="bg1"/>
                </a:solidFill>
                <a:latin typeface="Segoe UI" panose="020B0502040204020203" pitchFamily="34" charset="0"/>
                <a:cs typeface="Segoe UI" panose="020B0502040204020203" pitchFamily="34" charset="0"/>
              </a:rPr>
              <a:t>مادة الاتصالات والقيادة </a:t>
            </a:r>
          </a:p>
          <a:p>
            <a:pPr algn="r" rtl="1"/>
            <a:endParaRPr lang="ar-JO" sz="1600" b="1" dirty="0">
              <a:solidFill>
                <a:schemeClr val="bg1"/>
              </a:solidFill>
              <a:latin typeface="Segoe UI" panose="020B0502040204020203" pitchFamily="34" charset="0"/>
              <a:cs typeface="Segoe UI" panose="020B0502040204020203" pitchFamily="34" charset="0"/>
            </a:endParaRPr>
          </a:p>
          <a:p>
            <a:pPr algn="r" rtl="1"/>
            <a:endParaRPr lang="ar-JO" sz="1600" b="1" dirty="0">
              <a:solidFill>
                <a:schemeClr val="bg1"/>
              </a:solidFill>
              <a:latin typeface="Segoe UI" panose="020B0502040204020203" pitchFamily="34" charset="0"/>
              <a:cs typeface="Segoe UI" panose="020B0502040204020203" pitchFamily="34" charset="0"/>
            </a:endParaRPr>
          </a:p>
          <a:p>
            <a:pPr algn="r" rtl="1"/>
            <a:endParaRPr lang="ar-JO" sz="1600" b="1" dirty="0">
              <a:solidFill>
                <a:schemeClr val="bg1"/>
              </a:solidFill>
              <a:latin typeface="Segoe UI" panose="020B0502040204020203" pitchFamily="34" charset="0"/>
              <a:cs typeface="Segoe UI" panose="020B0502040204020203" pitchFamily="34" charset="0"/>
            </a:endParaRPr>
          </a:p>
          <a:p>
            <a:pPr algn="r" rtl="1"/>
            <a:r>
              <a:rPr lang="ar-JO" sz="1600" b="1" dirty="0">
                <a:solidFill>
                  <a:schemeClr val="bg1"/>
                </a:solidFill>
                <a:latin typeface="Segoe UI" panose="020B0502040204020203" pitchFamily="34" charset="0"/>
                <a:cs typeface="Segoe UI" panose="020B0502040204020203" pitchFamily="34" charset="0"/>
              </a:rPr>
              <a:t>هي إحدى مقررات برنامج</a:t>
            </a:r>
          </a:p>
          <a:p>
            <a:pPr algn="r" rtl="1"/>
            <a:endParaRPr lang="ar-JO" sz="1600" b="1" dirty="0">
              <a:solidFill>
                <a:schemeClr val="bg1"/>
              </a:solidFill>
              <a:latin typeface="Segoe UI" panose="020B0502040204020203" pitchFamily="34" charset="0"/>
              <a:cs typeface="Segoe UI" panose="020B0502040204020203" pitchFamily="34" charset="0"/>
            </a:endParaRPr>
          </a:p>
          <a:p>
            <a:pPr algn="r" rtl="1"/>
            <a:endParaRPr lang="ar-JO" sz="1600" b="1" dirty="0">
              <a:solidFill>
                <a:schemeClr val="bg1"/>
              </a:solidFill>
              <a:latin typeface="Segoe UI" panose="020B0502040204020203" pitchFamily="34" charset="0"/>
              <a:cs typeface="Segoe UI" panose="020B0502040204020203" pitchFamily="34" charset="0"/>
            </a:endParaRPr>
          </a:p>
          <a:p>
            <a:pPr algn="r" rtl="1"/>
            <a:endParaRPr lang="ar-JO" sz="1600" b="1" dirty="0">
              <a:solidFill>
                <a:schemeClr val="bg1"/>
              </a:solidFill>
              <a:latin typeface="Segoe UI" panose="020B0502040204020203" pitchFamily="34" charset="0"/>
              <a:cs typeface="Segoe UI" panose="020B0502040204020203" pitchFamily="34" charset="0"/>
            </a:endParaRPr>
          </a:p>
          <a:p>
            <a:pPr algn="r" rtl="1"/>
            <a:r>
              <a:rPr lang="ar-JO" sz="1600" b="1" dirty="0">
                <a:solidFill>
                  <a:schemeClr val="bg1"/>
                </a:solidFill>
                <a:latin typeface="Segoe UI" panose="020B0502040204020203" pitchFamily="34" charset="0"/>
                <a:cs typeface="Segoe UI" panose="020B0502040204020203" pitchFamily="34" charset="0"/>
              </a:rPr>
              <a:t>ماجستير القيادة التربوية</a:t>
            </a:r>
            <a:endParaRPr lang="en-US" sz="1600" b="1" dirty="0">
              <a:solidFill>
                <a:schemeClr val="bg1"/>
              </a:solidFill>
              <a:latin typeface="Segoe UI" panose="020B0502040204020203" pitchFamily="34" charset="0"/>
              <a:cs typeface="Segoe UI" panose="020B0502040204020203" pitchFamily="34" charset="0"/>
            </a:endParaRPr>
          </a:p>
        </p:txBody>
      </p:sp>
      <p:sp>
        <p:nvSpPr>
          <p:cNvPr id="25" name="Rectangle: Rounded Corners 24"/>
          <p:cNvSpPr/>
          <p:nvPr/>
        </p:nvSpPr>
        <p:spPr>
          <a:xfrm>
            <a:off x="911764" y="1223161"/>
            <a:ext cx="7671798" cy="54093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lgn="r" rtl="1">
              <a:lnSpc>
                <a:spcPct val="200000"/>
              </a:lnSpc>
              <a:buFont typeface="+mj-lt"/>
              <a:buAutoNum type="arabicPeriod"/>
            </a:pPr>
            <a:endParaRPr lang="en-US" sz="1600" dirty="0">
              <a:solidFill>
                <a:srgbClr val="000000"/>
              </a:solidFill>
              <a:latin typeface="Alexandria Light" pitchFamily="2" charset="-78"/>
              <a:cs typeface="Alexandria Light" pitchFamily="2" charset="-78"/>
            </a:endParaRPr>
          </a:p>
        </p:txBody>
      </p:sp>
      <p:sp>
        <p:nvSpPr>
          <p:cNvPr id="24" name="TextBox 23"/>
          <p:cNvSpPr txBox="1"/>
          <p:nvPr/>
        </p:nvSpPr>
        <p:spPr>
          <a:xfrm>
            <a:off x="1645277" y="745324"/>
            <a:ext cx="8417320" cy="400110"/>
          </a:xfrm>
          <a:prstGeom prst="rect">
            <a:avLst/>
          </a:prstGeom>
          <a:noFill/>
        </p:spPr>
        <p:txBody>
          <a:bodyPr wrap="square" rtlCol="0">
            <a:spAutoFit/>
          </a:bodyPr>
          <a:lstStyle/>
          <a:p>
            <a:pPr algn="ctr"/>
            <a:r>
              <a:rPr lang="ar-JO" sz="2000" b="1" dirty="0">
                <a:solidFill>
                  <a:srgbClr val="00B0F0"/>
                </a:solidFill>
                <a:effectLst/>
                <a:latin typeface="Segoe UI" panose="020B0502040204020203" pitchFamily="34" charset="0"/>
                <a:ea typeface="Simplified Arabic" panose="02020603050405020304" pitchFamily="18" charset="-78"/>
                <a:cs typeface="Segoe UI" panose="020B0502040204020203" pitchFamily="34" charset="0"/>
              </a:rPr>
              <a:t>برنامج ماجستير القيادة التربوية</a:t>
            </a:r>
            <a:endParaRPr lang="en-US" sz="2000" b="1" dirty="0">
              <a:solidFill>
                <a:srgbClr val="00B0F0"/>
              </a:solidFill>
              <a:latin typeface="Segoe UI" panose="020B0502040204020203" pitchFamily="34" charset="0"/>
              <a:cs typeface="Segoe UI" panose="020B0502040204020203" pitchFamily="34"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 name="Picture 3">
            <a:extLst>
              <a:ext uri="{FF2B5EF4-FFF2-40B4-BE49-F238E27FC236}">
                <a16:creationId xmlns:a16="http://schemas.microsoft.com/office/drawing/2014/main" xmlns="" id="{950C7FF0-9F1A-6DCA-6CE0-4D3DF9939F85}"/>
              </a:ext>
            </a:extLst>
          </p:cNvPr>
          <p:cNvPicPr>
            <a:picLocks noChangeAspect="1"/>
          </p:cNvPicPr>
          <p:nvPr/>
        </p:nvPicPr>
        <p:blipFill>
          <a:blip r:embed="rId3"/>
          <a:stretch>
            <a:fillRect/>
          </a:stretch>
        </p:blipFill>
        <p:spPr>
          <a:xfrm>
            <a:off x="2182762" y="1346088"/>
            <a:ext cx="5719736" cy="5187447"/>
          </a:xfrm>
          <a:prstGeom prst="rect">
            <a:avLst/>
          </a:prstGeom>
        </p:spPr>
      </p:pic>
    </p:spTree>
    <p:extLst>
      <p:ext uri="{BB962C8B-B14F-4D97-AF65-F5344CB8AC3E}">
        <p14:creationId xmlns:p14="http://schemas.microsoft.com/office/powerpoint/2010/main" val="702647388"/>
      </p:ext>
    </p:extLst>
  </p:cSld>
  <p:clrMapOvr>
    <a:masterClrMapping/>
  </p:clrMapOvr>
  <mc:AlternateContent xmlns:mc="http://schemas.openxmlformats.org/markup-compatibility/2006" xmlns:p14="http://schemas.microsoft.com/office/powerpoint/2010/main">
    <mc:Choice Requires="p14">
      <p:transition spd="slow" p14:dur="2000" advTm="49919"/>
    </mc:Choice>
    <mc:Fallback xmlns="">
      <p:transition spd="slow" advTm="49919"/>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D33FFE07-459F-C4EB-47AB-4E360AEBCE31}"/>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xmlns="" id="{F79EFDF1-84C4-22C1-43CF-328BB9AF0F46}"/>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xmlns="" id="{4AC3EBB5-486B-42D8-96F2-4D6D12E126ED}"/>
              </a:ext>
            </a:extLst>
          </p:cNvPr>
          <p:cNvSpPr/>
          <p:nvPr/>
        </p:nvSpPr>
        <p:spPr>
          <a:xfrm>
            <a:off x="3142429" y="64019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xmlns="" id="{43BE2946-C443-F392-4D3A-51FEC520E75F}"/>
              </a:ext>
            </a:extLst>
          </p:cNvPr>
          <p:cNvSpPr txBox="1"/>
          <p:nvPr/>
        </p:nvSpPr>
        <p:spPr>
          <a:xfrm>
            <a:off x="1371643" y="899652"/>
            <a:ext cx="9448714" cy="5529078"/>
          </a:xfrm>
          <a:prstGeom prst="rect">
            <a:avLst/>
          </a:prstGeom>
          <a:solidFill>
            <a:schemeClr val="bg1"/>
          </a:solidFill>
        </p:spPr>
        <p:txBody>
          <a:bodyPr wrap="square" rtlCol="0">
            <a:spAutoFit/>
          </a:bodyPr>
          <a:lstStyle/>
          <a:p>
            <a:pPr marR="0" algn="ctr" rtl="1">
              <a:lnSpc>
                <a:spcPct val="200000"/>
              </a:lnSpc>
              <a:spcBef>
                <a:spcPts val="200"/>
              </a:spcBef>
              <a:spcAft>
                <a:spcPts val="200"/>
              </a:spcAft>
              <a:tabLst>
                <a:tab pos="365760" algn="l"/>
                <a:tab pos="731520" algn="l"/>
                <a:tab pos="1097280" algn="l"/>
                <a:tab pos="1463040" algn="l"/>
                <a:tab pos="3036570" algn="l"/>
              </a:tabLst>
            </a:pPr>
            <a:r>
              <a:rPr lang="ar-JO" sz="2000" b="1" dirty="0">
                <a:solidFill>
                  <a:srgbClr val="00B0F0"/>
                </a:solidFill>
                <a:latin typeface="Segoe UI" panose="020B0502040204020203" pitchFamily="34" charset="0"/>
                <a:cs typeface="Segoe UI" panose="020B0502040204020203" pitchFamily="34" charset="0"/>
              </a:rPr>
              <a:t>نتاجات المحاضرة السابقة </a:t>
            </a:r>
          </a:p>
          <a:p>
            <a:pPr marL="285750" marR="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Segoe UI" panose="020B0502040204020203" pitchFamily="34" charset="0"/>
                <a:ea typeface="Arial" panose="020B0604020202020204" pitchFamily="34" charset="0"/>
                <a:cs typeface="Segoe UI" panose="020B0502040204020203" pitchFamily="34" charset="0"/>
              </a:rPr>
              <a:t>مفهوم التطوير والتطوير التنظيمي</a:t>
            </a:r>
          </a:p>
          <a:p>
            <a:pPr marL="28575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Segoe UI" panose="020B0502040204020203" pitchFamily="34" charset="0"/>
                <a:ea typeface="Arial" panose="020B0604020202020204" pitchFamily="34" charset="0"/>
                <a:cs typeface="Segoe UI" panose="020B0502040204020203" pitchFamily="34" charset="0"/>
              </a:rPr>
              <a:t>أنشطة وعمليات التطوير التنظيمي</a:t>
            </a:r>
          </a:p>
          <a:p>
            <a:pPr marL="28575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Segoe UI" panose="020B0502040204020203" pitchFamily="34" charset="0"/>
                <a:ea typeface="Arial" panose="020B0604020202020204" pitchFamily="34" charset="0"/>
                <a:cs typeface="Segoe UI" panose="020B0502040204020203" pitchFamily="34" charset="0"/>
              </a:rPr>
              <a:t>التطوير والتغيير</a:t>
            </a:r>
          </a:p>
          <a:p>
            <a:pPr marL="28575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Segoe UI" panose="020B0502040204020203" pitchFamily="34" charset="0"/>
                <a:ea typeface="Arial" panose="020B0604020202020204" pitchFamily="34" charset="0"/>
                <a:cs typeface="Segoe UI" panose="020B0502040204020203" pitchFamily="34" charset="0"/>
              </a:rPr>
              <a:t>أهداف التطوير التنظيمي</a:t>
            </a:r>
          </a:p>
          <a:p>
            <a:pPr marL="28575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Segoe UI" panose="020B0502040204020203" pitchFamily="34" charset="0"/>
                <a:ea typeface="Arial" panose="020B0604020202020204" pitchFamily="34" charset="0"/>
                <a:cs typeface="Segoe UI" panose="020B0502040204020203" pitchFamily="34" charset="0"/>
              </a:rPr>
              <a:t>إيجابيات وسلبيات التطوير التنظيمي</a:t>
            </a:r>
          </a:p>
          <a:p>
            <a:pPr marL="28575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Segoe UI" panose="020B0502040204020203" pitchFamily="34" charset="0"/>
                <a:ea typeface="Arial" panose="020B0604020202020204" pitchFamily="34" charset="0"/>
                <a:cs typeface="Segoe UI" panose="020B0502040204020203" pitchFamily="34" charset="0"/>
              </a:rPr>
              <a:t>خطوات التطوير التنظيمي</a:t>
            </a:r>
          </a:p>
          <a:p>
            <a:pPr marL="28575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Segoe UI" panose="020B0502040204020203" pitchFamily="34" charset="0"/>
                <a:ea typeface="Arial" panose="020B0604020202020204" pitchFamily="34" charset="0"/>
                <a:cs typeface="Segoe UI" panose="020B0502040204020203" pitchFamily="34" charset="0"/>
              </a:rPr>
              <a:t>أساليب التطوير التنظيمي</a:t>
            </a:r>
          </a:p>
          <a:p>
            <a:pPr marL="28575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Segoe UI" panose="020B0502040204020203" pitchFamily="34" charset="0"/>
                <a:ea typeface="Arial" panose="020B0604020202020204" pitchFamily="34" charset="0"/>
                <a:cs typeface="Segoe UI" panose="020B0502040204020203" pitchFamily="34" charset="0"/>
              </a:rPr>
              <a:t>محاور التطوير التنظيمي.</a:t>
            </a:r>
          </a:p>
          <a:p>
            <a:pPr marR="0" algn="r" rtl="1">
              <a:lnSpc>
                <a:spcPct val="200000"/>
              </a:lnSpc>
              <a:spcBef>
                <a:spcPts val="200"/>
              </a:spcBef>
              <a:spcAft>
                <a:spcPts val="200"/>
              </a:spcAft>
              <a:tabLst>
                <a:tab pos="365760" algn="l"/>
                <a:tab pos="731520" algn="l"/>
                <a:tab pos="1097280" algn="l"/>
                <a:tab pos="1463040" algn="l"/>
                <a:tab pos="3036570" algn="l"/>
              </a:tabLst>
            </a:pPr>
            <a:endParaRPr lang="ar-JO" sz="1600" dirty="0">
              <a:solidFill>
                <a:srgbClr val="000000"/>
              </a:solidFill>
              <a:latin typeface="Segoe UI" panose="020B0502040204020203" pitchFamily="34" charset="0"/>
              <a:ea typeface="Arial" panose="020B0604020202020204" pitchFamily="34" charset="0"/>
              <a:cs typeface="Segoe UI" panose="020B0502040204020203" pitchFamily="34" charset="0"/>
            </a:endParaRPr>
          </a:p>
        </p:txBody>
      </p:sp>
      <p:pic>
        <p:nvPicPr>
          <p:cNvPr id="6" name="Graphic 21">
            <a:extLst>
              <a:ext uri="{FF2B5EF4-FFF2-40B4-BE49-F238E27FC236}">
                <a16:creationId xmlns:a16="http://schemas.microsoft.com/office/drawing/2014/main" xmlns="" id="{410E720B-FD12-B3CC-B838-3E11C1246F9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35557" y="102026"/>
            <a:ext cx="2305141" cy="1076343"/>
          </a:xfrm>
          <a:prstGeom prst="rect">
            <a:avLst/>
          </a:prstGeom>
        </p:spPr>
      </p:pic>
      <p:pic>
        <p:nvPicPr>
          <p:cNvPr id="9" name="Picture 8">
            <a:extLst>
              <a:ext uri="{FF2B5EF4-FFF2-40B4-BE49-F238E27FC236}">
                <a16:creationId xmlns:a16="http://schemas.microsoft.com/office/drawing/2014/main" xmlns="" id="{B2EDD529-11EB-C98E-6CDE-3FF19EC60FD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989411" y="2184069"/>
            <a:ext cx="3105150" cy="3318097"/>
          </a:xfrm>
          <a:prstGeom prst="rect">
            <a:avLst/>
          </a:prstGeom>
        </p:spPr>
      </p:pic>
    </p:spTree>
    <p:extLst>
      <p:ext uri="{BB962C8B-B14F-4D97-AF65-F5344CB8AC3E}">
        <p14:creationId xmlns:p14="http://schemas.microsoft.com/office/powerpoint/2010/main" val="3166229742"/>
      </p:ext>
    </p:extLst>
  </p:cSld>
  <p:clrMapOvr>
    <a:masterClrMapping/>
  </p:clrMapOvr>
  <mc:AlternateContent xmlns:mc="http://schemas.openxmlformats.org/markup-compatibility/2006" xmlns:p14="http://schemas.microsoft.com/office/powerpoint/2010/main">
    <mc:Choice Requires="p14">
      <p:transition spd="slow" p14:dur="2000" advTm="76762"/>
    </mc:Choice>
    <mc:Fallback xmlns="">
      <p:transition spd="slow" advTm="76762"/>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485573" y="571978"/>
            <a:ext cx="9706428"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4153705" y="764200"/>
            <a:ext cx="5624476" cy="400110"/>
          </a:xfrm>
          <a:prstGeom prst="rect">
            <a:avLst/>
          </a:prstGeom>
          <a:noFill/>
        </p:spPr>
        <p:txBody>
          <a:bodyPr wrap="square" rtlCol="0">
            <a:spAutoFit/>
          </a:bodyPr>
          <a:lstStyle/>
          <a:p>
            <a:r>
              <a:rPr lang="ar-JO" sz="2000" dirty="0">
                <a:solidFill>
                  <a:srgbClr val="00B0F0"/>
                </a:solidFill>
                <a:latin typeface="Segoe UI" panose="020B0502040204020203" pitchFamily="34" charset="0"/>
                <a:cs typeface="Segoe UI" panose="020B0502040204020203" pitchFamily="34" charset="0"/>
              </a:rPr>
              <a:t>محتوى المادة الدراسية والجدول الزمني</a:t>
            </a:r>
            <a:endParaRPr lang="en-US" sz="2000" dirty="0">
              <a:solidFill>
                <a:srgbClr val="00B0F0"/>
              </a:solidFill>
              <a:latin typeface="Segoe UI" panose="020B0502040204020203" pitchFamily="34" charset="0"/>
              <a:cs typeface="Segoe UI" panose="020B0502040204020203" pitchFamily="34"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aphicFrame>
        <p:nvGraphicFramePr>
          <p:cNvPr id="3" name="Table 2">
            <a:extLst>
              <a:ext uri="{FF2B5EF4-FFF2-40B4-BE49-F238E27FC236}">
                <a16:creationId xmlns:a16="http://schemas.microsoft.com/office/drawing/2014/main" xmlns="" id="{3F4FE775-3F97-DE5A-EB30-8652EDB5B522}"/>
              </a:ext>
            </a:extLst>
          </p:cNvPr>
          <p:cNvGraphicFramePr>
            <a:graphicFrameLocks noGrp="1"/>
          </p:cNvGraphicFramePr>
          <p:nvPr>
            <p:extLst>
              <p:ext uri="{D42A27DB-BD31-4B8C-83A1-F6EECF244321}">
                <p14:modId xmlns:p14="http://schemas.microsoft.com/office/powerpoint/2010/main" val="701295371"/>
              </p:ext>
            </p:extLst>
          </p:nvPr>
        </p:nvGraphicFramePr>
        <p:xfrm>
          <a:off x="2485572" y="1356534"/>
          <a:ext cx="7985783" cy="4845978"/>
        </p:xfrm>
        <a:graphic>
          <a:graphicData uri="http://schemas.openxmlformats.org/drawingml/2006/table">
            <a:tbl>
              <a:tblPr rtl="1" firstRow="1" firstCol="1" bandRow="1">
                <a:tableStyleId>{5C22544A-7EE6-4342-B048-85BDC9FD1C3A}</a:tableStyleId>
              </a:tblPr>
              <a:tblGrid>
                <a:gridCol w="950804">
                  <a:extLst>
                    <a:ext uri="{9D8B030D-6E8A-4147-A177-3AD203B41FA5}">
                      <a16:colId xmlns:a16="http://schemas.microsoft.com/office/drawing/2014/main" xmlns="" val="1807025547"/>
                    </a:ext>
                  </a:extLst>
                </a:gridCol>
                <a:gridCol w="4896464">
                  <a:extLst>
                    <a:ext uri="{9D8B030D-6E8A-4147-A177-3AD203B41FA5}">
                      <a16:colId xmlns:a16="http://schemas.microsoft.com/office/drawing/2014/main" xmlns="" val="1615406851"/>
                    </a:ext>
                  </a:extLst>
                </a:gridCol>
                <a:gridCol w="988142">
                  <a:extLst>
                    <a:ext uri="{9D8B030D-6E8A-4147-A177-3AD203B41FA5}">
                      <a16:colId xmlns:a16="http://schemas.microsoft.com/office/drawing/2014/main" xmlns="" val="3921856315"/>
                    </a:ext>
                  </a:extLst>
                </a:gridCol>
                <a:gridCol w="1150373">
                  <a:extLst>
                    <a:ext uri="{9D8B030D-6E8A-4147-A177-3AD203B41FA5}">
                      <a16:colId xmlns:a16="http://schemas.microsoft.com/office/drawing/2014/main" xmlns="" val="123633427"/>
                    </a:ext>
                  </a:extLst>
                </a:gridCol>
              </a:tblGrid>
              <a:tr h="413272">
                <a:tc>
                  <a:txBody>
                    <a:bodyPr/>
                    <a:lstStyle/>
                    <a:p>
                      <a:pPr marL="0" marR="0" algn="ctr" rtl="1">
                        <a:lnSpc>
                          <a:spcPct val="115000"/>
                        </a:lnSpc>
                        <a:spcBef>
                          <a:spcPts val="0"/>
                        </a:spcBef>
                        <a:spcAft>
                          <a:spcPts val="0"/>
                        </a:spcAft>
                      </a:pPr>
                      <a:r>
                        <a:rPr lang="ar-SA" sz="1400">
                          <a:effectLst/>
                          <a:latin typeface="Segoe UI" panose="020B0502040204020203" pitchFamily="34" charset="0"/>
                          <a:cs typeface="Segoe UI" panose="020B0502040204020203" pitchFamily="34" charset="0"/>
                        </a:rPr>
                        <a:t>المحاضرة</a:t>
                      </a:r>
                      <a:endParaRPr lang="en-US" sz="100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tc>
                <a:tc>
                  <a:txBody>
                    <a:bodyPr/>
                    <a:lstStyle/>
                    <a:p>
                      <a:pPr marL="0" marR="0" algn="ctr" rtl="1">
                        <a:lnSpc>
                          <a:spcPct val="115000"/>
                        </a:lnSpc>
                        <a:spcBef>
                          <a:spcPts val="0"/>
                        </a:spcBef>
                        <a:spcAft>
                          <a:spcPts val="0"/>
                        </a:spcAft>
                      </a:pPr>
                      <a:r>
                        <a:rPr lang="ar-SA" sz="1400">
                          <a:effectLst/>
                          <a:latin typeface="Segoe UI" panose="020B0502040204020203" pitchFamily="34" charset="0"/>
                          <a:cs typeface="Segoe UI" panose="020B0502040204020203" pitchFamily="34" charset="0"/>
                        </a:rPr>
                        <a:t>الموضوع</a:t>
                      </a:r>
                      <a:endParaRPr lang="en-US" sz="100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tc>
                <a:tc>
                  <a:txBody>
                    <a:bodyPr/>
                    <a:lstStyle/>
                    <a:p>
                      <a:pPr marL="0" marR="0" algn="ctr" rtl="1">
                        <a:lnSpc>
                          <a:spcPct val="115000"/>
                        </a:lnSpc>
                        <a:spcBef>
                          <a:spcPts val="0"/>
                        </a:spcBef>
                        <a:spcAft>
                          <a:spcPts val="0"/>
                        </a:spcAft>
                      </a:pPr>
                      <a:r>
                        <a:rPr lang="ar-SA" sz="1400">
                          <a:effectLst/>
                          <a:latin typeface="Segoe UI" panose="020B0502040204020203" pitchFamily="34" charset="0"/>
                          <a:cs typeface="Segoe UI" panose="020B0502040204020203" pitchFamily="34" charset="0"/>
                        </a:rPr>
                        <a:t>التاريخ</a:t>
                      </a:r>
                      <a:endParaRPr lang="en-US" sz="100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tc>
                <a:tc>
                  <a:txBody>
                    <a:bodyPr/>
                    <a:lstStyle/>
                    <a:p>
                      <a:pPr marL="0" marR="0" algn="ctr" rtl="1">
                        <a:lnSpc>
                          <a:spcPct val="115000"/>
                        </a:lnSpc>
                        <a:spcBef>
                          <a:spcPts val="0"/>
                        </a:spcBef>
                        <a:spcAft>
                          <a:spcPts val="0"/>
                        </a:spcAft>
                      </a:pPr>
                      <a:r>
                        <a:rPr lang="ar-SA" sz="1400" dirty="0">
                          <a:effectLst/>
                          <a:latin typeface="Segoe UI" panose="020B0502040204020203" pitchFamily="34" charset="0"/>
                          <a:cs typeface="Segoe UI" panose="020B0502040204020203" pitchFamily="34" charset="0"/>
                        </a:rPr>
                        <a:t>ملاحظات</a:t>
                      </a:r>
                      <a:endParaRPr lang="en-US" sz="1000" dirty="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tc>
                <a:extLst>
                  <a:ext uri="{0D108BD9-81ED-4DB2-BD59-A6C34878D82A}">
                    <a16:rowId xmlns:a16="http://schemas.microsoft.com/office/drawing/2014/main" xmlns="" val="2866409209"/>
                  </a:ext>
                </a:extLst>
              </a:tr>
              <a:tr h="406882">
                <a:tc>
                  <a:txBody>
                    <a:bodyPr/>
                    <a:lstStyle/>
                    <a:p>
                      <a:pPr marL="0" marR="0" lvl="0" indent="0" algn="ctr" rtl="1">
                        <a:lnSpc>
                          <a:spcPct val="150000"/>
                        </a:lnSpc>
                        <a:spcBef>
                          <a:spcPts val="0"/>
                        </a:spcBef>
                        <a:spcAft>
                          <a:spcPts val="0"/>
                        </a:spcAft>
                        <a:buFont typeface="+mj-lt"/>
                        <a:buNone/>
                      </a:pPr>
                      <a:r>
                        <a:rPr lang="ar-JO" sz="1400" dirty="0">
                          <a:solidFill>
                            <a:schemeClr val="bg1"/>
                          </a:solidFill>
                          <a:effectLst/>
                          <a:latin typeface="Segoe UI" panose="020B0502040204020203" pitchFamily="34" charset="0"/>
                          <a:ea typeface="Simplified Arabic" panose="02020603050405020304" pitchFamily="18" charset="-78"/>
                          <a:cs typeface="Segoe UI" panose="020B0502040204020203" pitchFamily="34" charset="0"/>
                        </a:rPr>
                        <a:t>1</a:t>
                      </a:r>
                      <a:r>
                        <a:rPr lang="en-GB" sz="1400" dirty="0">
                          <a:solidFill>
                            <a:schemeClr val="bg1"/>
                          </a:solidFill>
                          <a:effectLst/>
                          <a:latin typeface="Segoe UI" panose="020B0502040204020203" pitchFamily="34" charset="0"/>
                          <a:ea typeface="Simplified Arabic" panose="02020603050405020304" pitchFamily="18" charset="-78"/>
                          <a:cs typeface="Segoe UI" panose="020B0502040204020203" pitchFamily="34" charset="0"/>
                        </a:rPr>
                        <a:t> </a:t>
                      </a:r>
                      <a:endParaRPr lang="en-US" sz="1000" dirty="0">
                        <a:solidFill>
                          <a:schemeClr val="bg1"/>
                        </a:solidFill>
                        <a:effectLst/>
                        <a:latin typeface="Segoe UI" panose="020B0502040204020203" pitchFamily="34" charset="0"/>
                        <a:ea typeface="Arial" panose="020B0604020202020204" pitchFamily="34" charset="0"/>
                        <a:cs typeface="Segoe UI" panose="020B0502040204020203" pitchFamily="34" charset="0"/>
                      </a:endParaRPr>
                    </a:p>
                  </a:txBody>
                  <a:tcPr marL="68580" marR="68580" marT="0" marB="0"/>
                </a:tc>
                <a:tc>
                  <a:txBody>
                    <a:bodyPr/>
                    <a:lstStyle/>
                    <a:p>
                      <a:pPr marL="0" marR="0" algn="just" rtl="1">
                        <a:lnSpc>
                          <a:spcPct val="150000"/>
                        </a:lnSpc>
                        <a:spcBef>
                          <a:spcPts val="0"/>
                        </a:spcBef>
                        <a:spcAft>
                          <a:spcPts val="0"/>
                        </a:spcAft>
                      </a:pPr>
                      <a:r>
                        <a:rPr lang="ar-SA" sz="1600">
                          <a:effectLst/>
                          <a:latin typeface="Segoe UI" panose="020B0502040204020203" pitchFamily="34" charset="0"/>
                          <a:ea typeface="Simplified Arabic" panose="02020603050405020304" pitchFamily="18" charset="-78"/>
                          <a:cs typeface="Segoe UI" panose="020B0502040204020203" pitchFamily="34" charset="0"/>
                        </a:rPr>
                        <a:t>الاتصال والقيادة</a:t>
                      </a:r>
                      <a:endParaRPr lang="en-US" sz="1050">
                        <a:effectLst/>
                        <a:latin typeface="Segoe UI" panose="020B0502040204020203" pitchFamily="34" charset="0"/>
                        <a:ea typeface="Arial" panose="020B0604020202020204" pitchFamily="34" charset="0"/>
                        <a:cs typeface="Segoe UI" panose="020B0502040204020203" pitchFamily="34" charset="0"/>
                      </a:endParaRPr>
                    </a:p>
                  </a:txBody>
                  <a:tcPr marL="68580" marR="68580" marT="0" marB="0"/>
                </a:tc>
                <a:tc>
                  <a:txBody>
                    <a:bodyPr/>
                    <a:lstStyle/>
                    <a:p>
                      <a:pPr marL="0" marR="0" algn="ctr" rtl="1">
                        <a:lnSpc>
                          <a:spcPct val="115000"/>
                        </a:lnSpc>
                        <a:spcBef>
                          <a:spcPts val="0"/>
                        </a:spcBef>
                        <a:spcAft>
                          <a:spcPts val="0"/>
                        </a:spcAft>
                      </a:pPr>
                      <a:r>
                        <a:rPr lang="ar-SA" sz="1400" dirty="0">
                          <a:effectLst/>
                          <a:latin typeface="Segoe UI" panose="020B0502040204020203" pitchFamily="34" charset="0"/>
                          <a:cs typeface="Segoe UI" panose="020B0502040204020203" pitchFamily="34" charset="0"/>
                        </a:rPr>
                        <a:t> </a:t>
                      </a:r>
                      <a:r>
                        <a:rPr lang="ar-JO" sz="1800" b="1" dirty="0">
                          <a:effectLst/>
                          <a:latin typeface="Segoe UI" panose="020B0502040204020203" pitchFamily="34" charset="0"/>
                          <a:cs typeface="Segoe UI" panose="020B0502040204020203" pitchFamily="34" charset="0"/>
                        </a:rPr>
                        <a:t>/</a:t>
                      </a:r>
                      <a:endParaRPr lang="en-US" sz="1000" b="1" dirty="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tc>
                <a:tc>
                  <a:txBody>
                    <a:bodyPr/>
                    <a:lstStyle/>
                    <a:p>
                      <a:pPr marL="0" marR="0" algn="r" rtl="1">
                        <a:lnSpc>
                          <a:spcPct val="115000"/>
                        </a:lnSpc>
                        <a:spcBef>
                          <a:spcPts val="0"/>
                        </a:spcBef>
                        <a:spcAft>
                          <a:spcPts val="0"/>
                        </a:spcAft>
                      </a:pPr>
                      <a:r>
                        <a:rPr lang="ar-SA" sz="1400">
                          <a:effectLst/>
                          <a:latin typeface="Segoe UI" panose="020B0502040204020203" pitchFamily="34" charset="0"/>
                          <a:cs typeface="Segoe UI" panose="020B0502040204020203" pitchFamily="34" charset="0"/>
                        </a:rPr>
                        <a:t> </a:t>
                      </a:r>
                      <a:endParaRPr lang="en-US" sz="100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tc>
                <a:extLst>
                  <a:ext uri="{0D108BD9-81ED-4DB2-BD59-A6C34878D82A}">
                    <a16:rowId xmlns:a16="http://schemas.microsoft.com/office/drawing/2014/main" xmlns="" val="2232341521"/>
                  </a:ext>
                </a:extLst>
              </a:tr>
              <a:tr h="406882">
                <a:tc>
                  <a:txBody>
                    <a:bodyPr/>
                    <a:lstStyle/>
                    <a:p>
                      <a:pPr marL="0" marR="0" lvl="0" indent="0" algn="ctr" rtl="1">
                        <a:lnSpc>
                          <a:spcPct val="150000"/>
                        </a:lnSpc>
                        <a:spcBef>
                          <a:spcPts val="0"/>
                        </a:spcBef>
                        <a:spcAft>
                          <a:spcPts val="800"/>
                        </a:spcAft>
                        <a:buFont typeface="+mj-lt"/>
                        <a:buNone/>
                      </a:pPr>
                      <a:r>
                        <a:rPr lang="ar-JO" sz="1400" dirty="0">
                          <a:solidFill>
                            <a:schemeClr val="bg1"/>
                          </a:solidFill>
                          <a:effectLst/>
                          <a:latin typeface="Segoe UI" panose="020B0502040204020203" pitchFamily="34" charset="0"/>
                          <a:ea typeface="Simplified Arabic" panose="02020603050405020304" pitchFamily="18" charset="-78"/>
                          <a:cs typeface="Segoe UI" panose="020B0502040204020203" pitchFamily="34" charset="0"/>
                        </a:rPr>
                        <a:t>2</a:t>
                      </a:r>
                      <a:endParaRPr lang="en-US" sz="1000" dirty="0">
                        <a:solidFill>
                          <a:schemeClr val="bg1"/>
                        </a:solidFill>
                        <a:effectLst/>
                        <a:latin typeface="Segoe UI" panose="020B0502040204020203" pitchFamily="34" charset="0"/>
                        <a:ea typeface="Arial" panose="020B0604020202020204" pitchFamily="34" charset="0"/>
                        <a:cs typeface="Segoe UI" panose="020B0502040204020203" pitchFamily="34" charset="0"/>
                      </a:endParaRPr>
                    </a:p>
                  </a:txBody>
                  <a:tcPr marL="68580" marR="68580" marT="0" marB="0"/>
                </a:tc>
                <a:tc>
                  <a:txBody>
                    <a:bodyPr/>
                    <a:lstStyle/>
                    <a:p>
                      <a:pPr marL="0" marR="0" algn="r" rtl="1">
                        <a:lnSpc>
                          <a:spcPct val="150000"/>
                        </a:lnSpc>
                        <a:spcBef>
                          <a:spcPts val="0"/>
                        </a:spcBef>
                        <a:spcAft>
                          <a:spcPts val="0"/>
                        </a:spcAft>
                      </a:pPr>
                      <a:r>
                        <a:rPr lang="ar-SA" sz="1600">
                          <a:solidFill>
                            <a:srgbClr val="000000"/>
                          </a:solidFill>
                          <a:effectLst/>
                          <a:latin typeface="Segoe UI" panose="020B0502040204020203" pitchFamily="34" charset="0"/>
                          <a:ea typeface="Simplified Arabic" panose="02020603050405020304" pitchFamily="18" charset="-78"/>
                          <a:cs typeface="Segoe UI" panose="020B0502040204020203" pitchFamily="34" charset="0"/>
                        </a:rPr>
                        <a:t>الاتصال التنظيمي</a:t>
                      </a:r>
                      <a:r>
                        <a:rPr lang="ar-SA" sz="1600">
                          <a:effectLst/>
                          <a:latin typeface="Segoe UI" panose="020B0502040204020203" pitchFamily="34" charset="0"/>
                          <a:ea typeface="Simplified Arabic" panose="02020603050405020304" pitchFamily="18" charset="-78"/>
                          <a:cs typeface="Segoe UI" panose="020B0502040204020203" pitchFamily="34" charset="0"/>
                        </a:rPr>
                        <a:t> </a:t>
                      </a:r>
                      <a:endParaRPr lang="en-US" sz="1050">
                        <a:effectLst/>
                        <a:latin typeface="Segoe UI" panose="020B0502040204020203" pitchFamily="34" charset="0"/>
                        <a:ea typeface="Arial" panose="020B0604020202020204" pitchFamily="34" charset="0"/>
                        <a:cs typeface="Segoe UI" panose="020B0502040204020203" pitchFamily="34" charset="0"/>
                      </a:endParaRPr>
                    </a:p>
                  </a:txBody>
                  <a:tcPr marL="68580" marR="68580" marT="0" marB="0"/>
                </a:tc>
                <a:tc>
                  <a:txBody>
                    <a:bodyPr/>
                    <a:lstStyle/>
                    <a:p>
                      <a:pPr marL="0" marR="0" algn="ctr" rtl="1">
                        <a:lnSpc>
                          <a:spcPct val="115000"/>
                        </a:lnSpc>
                        <a:spcBef>
                          <a:spcPts val="0"/>
                        </a:spcBef>
                        <a:spcAft>
                          <a:spcPts val="0"/>
                        </a:spcAft>
                      </a:pPr>
                      <a:r>
                        <a:rPr lang="ar-JO" sz="1800" b="1" kern="1200" dirty="0">
                          <a:solidFill>
                            <a:schemeClr val="dk1"/>
                          </a:solidFill>
                          <a:effectLst/>
                          <a:latin typeface="Segoe UI" panose="020B0502040204020203" pitchFamily="34" charset="0"/>
                          <a:ea typeface="+mn-ea"/>
                          <a:cs typeface="Segoe UI" panose="020B0502040204020203" pitchFamily="34" charset="0"/>
                        </a:rPr>
                        <a:t>/</a:t>
                      </a:r>
                      <a:r>
                        <a:rPr lang="ar-SA" sz="1800" b="1" kern="1200" dirty="0">
                          <a:solidFill>
                            <a:schemeClr val="dk1"/>
                          </a:solidFill>
                          <a:effectLst/>
                          <a:latin typeface="Segoe UI" panose="020B0502040204020203" pitchFamily="34" charset="0"/>
                          <a:ea typeface="+mn-ea"/>
                          <a:cs typeface="Segoe UI" panose="020B0502040204020203" pitchFamily="34" charset="0"/>
                        </a:rPr>
                        <a:t> </a:t>
                      </a:r>
                      <a:endParaRPr lang="en-US" sz="1800" b="1" kern="1200" dirty="0">
                        <a:solidFill>
                          <a:schemeClr val="dk1"/>
                        </a:solidFill>
                        <a:effectLst/>
                        <a:latin typeface="Segoe UI" panose="020B0502040204020203" pitchFamily="34" charset="0"/>
                        <a:ea typeface="+mn-ea"/>
                        <a:cs typeface="Segoe UI" panose="020B0502040204020203" pitchFamily="34" charset="0"/>
                      </a:endParaRPr>
                    </a:p>
                  </a:txBody>
                  <a:tcPr marL="68580" marR="68580" marT="0" marB="0"/>
                </a:tc>
                <a:tc>
                  <a:txBody>
                    <a:bodyPr/>
                    <a:lstStyle/>
                    <a:p>
                      <a:pPr marL="0" marR="0" algn="ctr" rtl="1">
                        <a:lnSpc>
                          <a:spcPct val="115000"/>
                        </a:lnSpc>
                        <a:spcBef>
                          <a:spcPts val="0"/>
                        </a:spcBef>
                        <a:spcAft>
                          <a:spcPts val="0"/>
                        </a:spcAft>
                      </a:pPr>
                      <a:r>
                        <a:rPr lang="ar-SA" sz="1400">
                          <a:effectLst/>
                          <a:latin typeface="Segoe UI" panose="020B0502040204020203" pitchFamily="34" charset="0"/>
                          <a:cs typeface="Segoe UI" panose="020B0502040204020203" pitchFamily="34" charset="0"/>
                        </a:rPr>
                        <a:t> </a:t>
                      </a:r>
                      <a:endParaRPr lang="en-US" sz="100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nchor="ctr"/>
                </a:tc>
                <a:extLst>
                  <a:ext uri="{0D108BD9-81ED-4DB2-BD59-A6C34878D82A}">
                    <a16:rowId xmlns:a16="http://schemas.microsoft.com/office/drawing/2014/main" xmlns="" val="3028637424"/>
                  </a:ext>
                </a:extLst>
              </a:tr>
              <a:tr h="424781">
                <a:tc>
                  <a:txBody>
                    <a:bodyPr/>
                    <a:lstStyle/>
                    <a:p>
                      <a:pPr marL="0" marR="0" lvl="0" indent="0" algn="ctr" rtl="1">
                        <a:lnSpc>
                          <a:spcPct val="150000"/>
                        </a:lnSpc>
                        <a:spcBef>
                          <a:spcPts val="0"/>
                        </a:spcBef>
                        <a:spcAft>
                          <a:spcPts val="800"/>
                        </a:spcAft>
                        <a:buFont typeface="+mj-lt"/>
                        <a:buNone/>
                      </a:pPr>
                      <a:r>
                        <a:rPr lang="ar-JO" sz="1400" dirty="0">
                          <a:solidFill>
                            <a:schemeClr val="bg1"/>
                          </a:solidFill>
                          <a:effectLst/>
                          <a:latin typeface="Segoe UI" panose="020B0502040204020203" pitchFamily="34" charset="0"/>
                          <a:ea typeface="Simplified Arabic" panose="02020603050405020304" pitchFamily="18" charset="-78"/>
                          <a:cs typeface="Segoe UI" panose="020B0502040204020203" pitchFamily="34" charset="0"/>
                        </a:rPr>
                        <a:t>3</a:t>
                      </a:r>
                      <a:endParaRPr lang="en-US" sz="1000" dirty="0">
                        <a:solidFill>
                          <a:schemeClr val="bg1"/>
                        </a:solidFill>
                        <a:effectLst/>
                        <a:latin typeface="Segoe UI" panose="020B0502040204020203" pitchFamily="34" charset="0"/>
                        <a:ea typeface="Arial" panose="020B0604020202020204" pitchFamily="34" charset="0"/>
                        <a:cs typeface="Segoe UI" panose="020B0502040204020203" pitchFamily="34" charset="0"/>
                      </a:endParaRPr>
                    </a:p>
                  </a:txBody>
                  <a:tcPr marL="68580" marR="68580" marT="0" marB="0"/>
                </a:tc>
                <a:tc>
                  <a:txBody>
                    <a:bodyPr/>
                    <a:lstStyle/>
                    <a:p>
                      <a:pPr marL="0" marR="0" algn="r" rtl="1">
                        <a:lnSpc>
                          <a:spcPct val="150000"/>
                        </a:lnSpc>
                        <a:spcBef>
                          <a:spcPts val="0"/>
                        </a:spcBef>
                        <a:spcAft>
                          <a:spcPts val="0"/>
                        </a:spcAft>
                      </a:pPr>
                      <a:r>
                        <a:rPr lang="ar-SA" sz="1600" dirty="0">
                          <a:effectLst/>
                          <a:latin typeface="Segoe UI" panose="020B0502040204020203" pitchFamily="34" charset="0"/>
                          <a:ea typeface="Simplified Arabic" panose="02020603050405020304" pitchFamily="18" charset="-78"/>
                          <a:cs typeface="Segoe UI" panose="020B0502040204020203" pitchFamily="34" charset="0"/>
                        </a:rPr>
                        <a:t>التنظيم الإداري</a:t>
                      </a:r>
                      <a:endParaRPr lang="en-US" sz="1050" dirty="0">
                        <a:effectLst/>
                        <a:latin typeface="Segoe UI" panose="020B0502040204020203" pitchFamily="34" charset="0"/>
                        <a:ea typeface="Arial" panose="020B0604020202020204" pitchFamily="34" charset="0"/>
                        <a:cs typeface="Segoe UI" panose="020B0502040204020203" pitchFamily="34" charset="0"/>
                      </a:endParaRPr>
                    </a:p>
                  </a:txBody>
                  <a:tcPr marL="68580" marR="68580" marT="0" marB="0" anchor="ctr"/>
                </a:tc>
                <a:tc>
                  <a:txBody>
                    <a:bodyPr/>
                    <a:lstStyle/>
                    <a:p>
                      <a:pPr marL="0" marR="0" algn="ctr" rtl="1">
                        <a:lnSpc>
                          <a:spcPct val="115000"/>
                        </a:lnSpc>
                        <a:spcBef>
                          <a:spcPts val="0"/>
                        </a:spcBef>
                        <a:spcAft>
                          <a:spcPts val="0"/>
                        </a:spcAft>
                      </a:pPr>
                      <a:r>
                        <a:rPr lang="ar-JO" sz="2400" b="1" dirty="0">
                          <a:effectLst/>
                          <a:latin typeface="Segoe UI" panose="020B0502040204020203" pitchFamily="34" charset="0"/>
                          <a:cs typeface="Segoe UI" panose="020B0502040204020203" pitchFamily="34" charset="0"/>
                        </a:rPr>
                        <a:t>/</a:t>
                      </a:r>
                      <a:r>
                        <a:rPr lang="ar-SA" sz="2400" b="1" dirty="0">
                          <a:effectLst/>
                          <a:latin typeface="Segoe UI" panose="020B0502040204020203" pitchFamily="34" charset="0"/>
                          <a:cs typeface="Segoe UI" panose="020B0502040204020203" pitchFamily="34" charset="0"/>
                        </a:rPr>
                        <a:t> </a:t>
                      </a:r>
                      <a:endParaRPr lang="en-US" sz="1400" b="1" dirty="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tc>
                <a:tc>
                  <a:txBody>
                    <a:bodyPr/>
                    <a:lstStyle/>
                    <a:p>
                      <a:pPr marL="0" marR="0" algn="ctr" rtl="1">
                        <a:lnSpc>
                          <a:spcPct val="115000"/>
                        </a:lnSpc>
                        <a:spcBef>
                          <a:spcPts val="0"/>
                        </a:spcBef>
                        <a:spcAft>
                          <a:spcPts val="0"/>
                        </a:spcAft>
                      </a:pPr>
                      <a:r>
                        <a:rPr lang="ar-SA" sz="1400">
                          <a:effectLst/>
                          <a:latin typeface="Segoe UI" panose="020B0502040204020203" pitchFamily="34" charset="0"/>
                          <a:cs typeface="Segoe UI" panose="020B0502040204020203" pitchFamily="34" charset="0"/>
                        </a:rPr>
                        <a:t> </a:t>
                      </a:r>
                      <a:endParaRPr lang="en-US" sz="100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nchor="ctr"/>
                </a:tc>
                <a:extLst>
                  <a:ext uri="{0D108BD9-81ED-4DB2-BD59-A6C34878D82A}">
                    <a16:rowId xmlns:a16="http://schemas.microsoft.com/office/drawing/2014/main" xmlns="" val="766164847"/>
                  </a:ext>
                </a:extLst>
              </a:tr>
              <a:tr h="406882">
                <a:tc>
                  <a:txBody>
                    <a:bodyPr/>
                    <a:lstStyle/>
                    <a:p>
                      <a:pPr marL="0" marR="0" lvl="0" indent="0" algn="ctr" rtl="1">
                        <a:lnSpc>
                          <a:spcPct val="150000"/>
                        </a:lnSpc>
                        <a:spcBef>
                          <a:spcPts val="0"/>
                        </a:spcBef>
                        <a:spcAft>
                          <a:spcPts val="800"/>
                        </a:spcAft>
                        <a:buFont typeface="+mj-lt"/>
                        <a:buNone/>
                      </a:pPr>
                      <a:r>
                        <a:rPr lang="ar-JO" sz="1400" dirty="0">
                          <a:solidFill>
                            <a:schemeClr val="bg1"/>
                          </a:solidFill>
                          <a:effectLst/>
                          <a:latin typeface="Segoe UI" panose="020B0502040204020203" pitchFamily="34" charset="0"/>
                          <a:ea typeface="Simplified Arabic" panose="02020603050405020304" pitchFamily="18" charset="-78"/>
                          <a:cs typeface="Segoe UI" panose="020B0502040204020203" pitchFamily="34" charset="0"/>
                        </a:rPr>
                        <a:t>4</a:t>
                      </a:r>
                      <a:r>
                        <a:rPr lang="en-GB" sz="1400" dirty="0">
                          <a:solidFill>
                            <a:schemeClr val="bg1"/>
                          </a:solidFill>
                          <a:effectLst/>
                          <a:latin typeface="Segoe UI" panose="020B0502040204020203" pitchFamily="34" charset="0"/>
                          <a:ea typeface="Simplified Arabic" panose="02020603050405020304" pitchFamily="18" charset="-78"/>
                          <a:cs typeface="Segoe UI" panose="020B0502040204020203" pitchFamily="34" charset="0"/>
                        </a:rPr>
                        <a:t> </a:t>
                      </a:r>
                      <a:endParaRPr lang="en-US" sz="1000" dirty="0">
                        <a:solidFill>
                          <a:schemeClr val="bg1"/>
                        </a:solidFill>
                        <a:effectLst/>
                        <a:latin typeface="Segoe UI" panose="020B0502040204020203" pitchFamily="34" charset="0"/>
                        <a:ea typeface="Arial" panose="020B0604020202020204" pitchFamily="34" charset="0"/>
                        <a:cs typeface="Segoe UI" panose="020B0502040204020203" pitchFamily="34" charset="0"/>
                      </a:endParaRPr>
                    </a:p>
                  </a:txBody>
                  <a:tcPr marL="68580" marR="68580" marT="0" marB="0"/>
                </a:tc>
                <a:tc>
                  <a:txBody>
                    <a:bodyPr/>
                    <a:lstStyle/>
                    <a:p>
                      <a:pPr marL="0" marR="0" algn="r" rtl="1">
                        <a:lnSpc>
                          <a:spcPct val="150000"/>
                        </a:lnSpc>
                        <a:spcBef>
                          <a:spcPts val="0"/>
                        </a:spcBef>
                        <a:spcAft>
                          <a:spcPts val="0"/>
                        </a:spcAft>
                      </a:pPr>
                      <a:r>
                        <a:rPr lang="ar-SA" sz="1600" dirty="0">
                          <a:effectLst/>
                          <a:latin typeface="Segoe UI" panose="020B0502040204020203" pitchFamily="34" charset="0"/>
                          <a:ea typeface="Simplified Arabic" panose="02020603050405020304" pitchFamily="18" charset="-78"/>
                          <a:cs typeface="Segoe UI" panose="020B0502040204020203" pitchFamily="34" charset="0"/>
                        </a:rPr>
                        <a:t>التطوير التنظيمي</a:t>
                      </a:r>
                      <a:endParaRPr lang="en-US" sz="1050" dirty="0">
                        <a:effectLst/>
                        <a:latin typeface="Segoe UI" panose="020B0502040204020203" pitchFamily="34" charset="0"/>
                        <a:ea typeface="Arial" panose="020B0604020202020204" pitchFamily="34" charset="0"/>
                        <a:cs typeface="Segoe UI" panose="020B0502040204020203" pitchFamily="34" charset="0"/>
                      </a:endParaRPr>
                    </a:p>
                  </a:txBody>
                  <a:tcPr marL="68580" marR="68580" marT="0" marB="0" anchor="ctr"/>
                </a:tc>
                <a:tc>
                  <a:txBody>
                    <a:bodyPr/>
                    <a:lstStyle/>
                    <a:p>
                      <a:pPr marL="0" marR="0" algn="ctr" defTabSz="914400" rtl="1" eaLnBrk="1" latinLnBrk="0" hangingPunct="1">
                        <a:lnSpc>
                          <a:spcPct val="115000"/>
                        </a:lnSpc>
                        <a:spcBef>
                          <a:spcPts val="0"/>
                        </a:spcBef>
                        <a:spcAft>
                          <a:spcPts val="0"/>
                        </a:spcAft>
                      </a:pPr>
                      <a:r>
                        <a:rPr lang="ar-JO" sz="2400" b="1" kern="1200" dirty="0">
                          <a:solidFill>
                            <a:schemeClr val="dk1"/>
                          </a:solidFill>
                          <a:effectLst/>
                          <a:latin typeface="Segoe UI" panose="020B0502040204020203" pitchFamily="34" charset="0"/>
                          <a:ea typeface="+mn-ea"/>
                          <a:cs typeface="Segoe UI" panose="020B0502040204020203" pitchFamily="34" charset="0"/>
                        </a:rPr>
                        <a:t>/</a:t>
                      </a:r>
                      <a:r>
                        <a:rPr lang="ar-SA" sz="2400" b="1" kern="1200" dirty="0">
                          <a:solidFill>
                            <a:schemeClr val="dk1"/>
                          </a:solidFill>
                          <a:effectLst/>
                          <a:latin typeface="Segoe UI" panose="020B0502040204020203" pitchFamily="34" charset="0"/>
                          <a:ea typeface="+mn-ea"/>
                          <a:cs typeface="Segoe UI" panose="020B0502040204020203" pitchFamily="34" charset="0"/>
                        </a:rPr>
                        <a:t> </a:t>
                      </a:r>
                      <a:endParaRPr lang="en-US" sz="2400" b="1" kern="1200" dirty="0">
                        <a:solidFill>
                          <a:schemeClr val="dk1"/>
                        </a:solidFill>
                        <a:effectLst/>
                        <a:latin typeface="Segoe UI" panose="020B0502040204020203" pitchFamily="34" charset="0"/>
                        <a:ea typeface="+mn-ea"/>
                        <a:cs typeface="Segoe UI" panose="020B0502040204020203" pitchFamily="34" charset="0"/>
                      </a:endParaRPr>
                    </a:p>
                  </a:txBody>
                  <a:tcPr marL="68580" marR="68580" marT="0" marB="0"/>
                </a:tc>
                <a:tc>
                  <a:txBody>
                    <a:bodyPr/>
                    <a:lstStyle/>
                    <a:p>
                      <a:pPr marL="0" marR="0" algn="r" rtl="1">
                        <a:lnSpc>
                          <a:spcPct val="115000"/>
                        </a:lnSpc>
                        <a:spcBef>
                          <a:spcPts val="0"/>
                        </a:spcBef>
                        <a:spcAft>
                          <a:spcPts val="0"/>
                        </a:spcAft>
                      </a:pPr>
                      <a:r>
                        <a:rPr lang="ar-SA" sz="1400">
                          <a:effectLst/>
                          <a:latin typeface="Segoe UI" panose="020B0502040204020203" pitchFamily="34" charset="0"/>
                          <a:cs typeface="Segoe UI" panose="020B0502040204020203" pitchFamily="34" charset="0"/>
                        </a:rPr>
                        <a:t> </a:t>
                      </a:r>
                      <a:endParaRPr lang="en-US" sz="100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nchor="ctr"/>
                </a:tc>
                <a:extLst>
                  <a:ext uri="{0D108BD9-81ED-4DB2-BD59-A6C34878D82A}">
                    <a16:rowId xmlns:a16="http://schemas.microsoft.com/office/drawing/2014/main" xmlns="" val="3686205660"/>
                  </a:ext>
                </a:extLst>
              </a:tr>
              <a:tr h="406882">
                <a:tc>
                  <a:txBody>
                    <a:bodyPr/>
                    <a:lstStyle/>
                    <a:p>
                      <a:pPr marL="0" marR="0" lvl="0" indent="0" algn="ctr" rtl="1">
                        <a:lnSpc>
                          <a:spcPct val="115000"/>
                        </a:lnSpc>
                        <a:spcBef>
                          <a:spcPts val="0"/>
                        </a:spcBef>
                        <a:spcAft>
                          <a:spcPts val="800"/>
                        </a:spcAft>
                        <a:buFont typeface="+mj-lt"/>
                        <a:buNone/>
                      </a:pPr>
                      <a:r>
                        <a:rPr lang="ar-JO" sz="1400" dirty="0">
                          <a:solidFill>
                            <a:schemeClr val="bg1"/>
                          </a:solidFill>
                          <a:effectLst/>
                          <a:latin typeface="Segoe UI" panose="020B0502040204020203" pitchFamily="34" charset="0"/>
                          <a:cs typeface="Segoe UI" panose="020B0502040204020203" pitchFamily="34" charset="0"/>
                        </a:rPr>
                        <a:t>5 </a:t>
                      </a:r>
                      <a:endParaRPr lang="en-US" sz="1100" dirty="0">
                        <a:solidFill>
                          <a:schemeClr val="bg1"/>
                        </a:solidFill>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tc>
                <a:tc>
                  <a:txBody>
                    <a:bodyPr/>
                    <a:lstStyle/>
                    <a:p>
                      <a:pPr marL="0" marR="0" algn="r" rtl="1">
                        <a:lnSpc>
                          <a:spcPct val="150000"/>
                        </a:lnSpc>
                        <a:spcBef>
                          <a:spcPts val="0"/>
                        </a:spcBef>
                        <a:spcAft>
                          <a:spcPts val="0"/>
                        </a:spcAft>
                      </a:pPr>
                      <a:r>
                        <a:rPr lang="ar-SA" sz="1600" dirty="0">
                          <a:effectLst/>
                          <a:latin typeface="Segoe UI" panose="020B0502040204020203" pitchFamily="34" charset="0"/>
                          <a:ea typeface="Simplified Arabic" panose="02020603050405020304" pitchFamily="18" charset="-78"/>
                          <a:cs typeface="Segoe UI" panose="020B0502040204020203" pitchFamily="34" charset="0"/>
                        </a:rPr>
                        <a:t>الأداء الوظيفي و تقييم الأداء الوظيفي</a:t>
                      </a:r>
                      <a:endParaRPr lang="en-US" sz="1050" dirty="0">
                        <a:effectLst/>
                        <a:latin typeface="Segoe UI" panose="020B0502040204020203" pitchFamily="34" charset="0"/>
                        <a:ea typeface="Arial" panose="020B0604020202020204" pitchFamily="34" charset="0"/>
                        <a:cs typeface="Segoe UI" panose="020B0502040204020203" pitchFamily="34" charset="0"/>
                      </a:endParaRPr>
                    </a:p>
                  </a:txBody>
                  <a:tcPr marL="68580" marR="68580" marT="0" marB="0" anchor="ctr"/>
                </a:tc>
                <a:tc>
                  <a:txBody>
                    <a:bodyPr/>
                    <a:lstStyle/>
                    <a:p>
                      <a:pPr marL="0" marR="0" algn="ctr" rtl="1">
                        <a:lnSpc>
                          <a:spcPct val="115000"/>
                        </a:lnSpc>
                        <a:spcBef>
                          <a:spcPts val="0"/>
                        </a:spcBef>
                        <a:spcAft>
                          <a:spcPts val="0"/>
                        </a:spcAft>
                      </a:pPr>
                      <a:r>
                        <a:rPr lang="ar-SA" sz="1400" dirty="0">
                          <a:effectLst/>
                          <a:latin typeface="Segoe UI" panose="020B0502040204020203" pitchFamily="34" charset="0"/>
                          <a:cs typeface="Segoe UI" panose="020B0502040204020203" pitchFamily="34" charset="0"/>
                        </a:rPr>
                        <a:t> </a:t>
                      </a:r>
                      <a:endParaRPr lang="en-US" sz="1000" dirty="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tc>
                <a:tc>
                  <a:txBody>
                    <a:bodyPr/>
                    <a:lstStyle/>
                    <a:p>
                      <a:pPr marL="0" marR="0" algn="ctr" rtl="1">
                        <a:lnSpc>
                          <a:spcPct val="115000"/>
                        </a:lnSpc>
                        <a:spcBef>
                          <a:spcPts val="0"/>
                        </a:spcBef>
                        <a:spcAft>
                          <a:spcPts val="0"/>
                        </a:spcAft>
                      </a:pPr>
                      <a:r>
                        <a:rPr lang="ar-SA" sz="1400">
                          <a:effectLst/>
                          <a:latin typeface="Segoe UI" panose="020B0502040204020203" pitchFamily="34" charset="0"/>
                          <a:cs typeface="Segoe UI" panose="020B0502040204020203" pitchFamily="34" charset="0"/>
                        </a:rPr>
                        <a:t> </a:t>
                      </a:r>
                      <a:endParaRPr lang="en-US" sz="100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nchor="ctr"/>
                </a:tc>
                <a:extLst>
                  <a:ext uri="{0D108BD9-81ED-4DB2-BD59-A6C34878D82A}">
                    <a16:rowId xmlns:a16="http://schemas.microsoft.com/office/drawing/2014/main" xmlns="" val="3459696556"/>
                  </a:ext>
                </a:extLst>
              </a:tr>
              <a:tr h="406882">
                <a:tc>
                  <a:txBody>
                    <a:bodyPr/>
                    <a:lstStyle/>
                    <a:p>
                      <a:pPr marL="0" marR="0" lvl="0" indent="0" algn="ctr" rtl="1">
                        <a:lnSpc>
                          <a:spcPct val="115000"/>
                        </a:lnSpc>
                        <a:spcBef>
                          <a:spcPts val="0"/>
                        </a:spcBef>
                        <a:spcAft>
                          <a:spcPts val="800"/>
                        </a:spcAft>
                        <a:buFont typeface="+mj-lt"/>
                        <a:buNone/>
                        <a:tabLst>
                          <a:tab pos="38735" algn="l"/>
                        </a:tabLst>
                      </a:pPr>
                      <a:r>
                        <a:rPr lang="ar-JO" sz="1400" dirty="0">
                          <a:solidFill>
                            <a:schemeClr val="bg1"/>
                          </a:solidFill>
                          <a:effectLst/>
                          <a:latin typeface="Segoe UI" panose="020B0502040204020203" pitchFamily="34" charset="0"/>
                          <a:cs typeface="Segoe UI" panose="020B0502040204020203" pitchFamily="34" charset="0"/>
                        </a:rPr>
                        <a:t>6 </a:t>
                      </a:r>
                      <a:endParaRPr lang="en-US" sz="1100" dirty="0">
                        <a:solidFill>
                          <a:schemeClr val="bg1"/>
                        </a:solidFill>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tc>
                <a:tc>
                  <a:txBody>
                    <a:bodyPr/>
                    <a:lstStyle/>
                    <a:p>
                      <a:pPr marL="0" marR="0" algn="r" rtl="1">
                        <a:lnSpc>
                          <a:spcPct val="150000"/>
                        </a:lnSpc>
                        <a:spcBef>
                          <a:spcPts val="0"/>
                        </a:spcBef>
                        <a:spcAft>
                          <a:spcPts val="0"/>
                        </a:spcAft>
                        <a:tabLst>
                          <a:tab pos="38735" algn="l"/>
                        </a:tabLst>
                      </a:pPr>
                      <a:r>
                        <a:rPr lang="ar-SA" sz="1600">
                          <a:effectLst/>
                          <a:latin typeface="Segoe UI" panose="020B0502040204020203" pitchFamily="34" charset="0"/>
                          <a:ea typeface="Simplified Arabic" panose="02020603050405020304" pitchFamily="18" charset="-78"/>
                          <a:cs typeface="Segoe UI" panose="020B0502040204020203" pitchFamily="34" charset="0"/>
                        </a:rPr>
                        <a:t>الاتصال والإدارة الإلكترونية</a:t>
                      </a:r>
                      <a:endParaRPr lang="en-US" sz="1050">
                        <a:effectLst/>
                        <a:latin typeface="Segoe UI" panose="020B0502040204020203" pitchFamily="34" charset="0"/>
                        <a:ea typeface="Arial" panose="020B0604020202020204" pitchFamily="34" charset="0"/>
                        <a:cs typeface="Segoe UI" panose="020B0502040204020203" pitchFamily="34" charset="0"/>
                      </a:endParaRPr>
                    </a:p>
                  </a:txBody>
                  <a:tcPr marL="68580" marR="68580" marT="0" marB="0" anchor="ctr"/>
                </a:tc>
                <a:tc>
                  <a:txBody>
                    <a:bodyPr/>
                    <a:lstStyle/>
                    <a:p>
                      <a:pPr marL="0" marR="0" algn="ctr" rtl="1">
                        <a:lnSpc>
                          <a:spcPct val="115000"/>
                        </a:lnSpc>
                        <a:spcBef>
                          <a:spcPts val="0"/>
                        </a:spcBef>
                        <a:spcAft>
                          <a:spcPts val="0"/>
                        </a:spcAft>
                      </a:pPr>
                      <a:r>
                        <a:rPr lang="ar-JO" sz="1400">
                          <a:effectLst/>
                          <a:latin typeface="Segoe UI" panose="020B0502040204020203" pitchFamily="34" charset="0"/>
                          <a:cs typeface="Segoe UI" panose="020B0502040204020203" pitchFamily="34" charset="0"/>
                        </a:rPr>
                        <a:t> </a:t>
                      </a:r>
                      <a:endParaRPr lang="en-US" sz="100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tc>
                <a:tc>
                  <a:txBody>
                    <a:bodyPr/>
                    <a:lstStyle/>
                    <a:p>
                      <a:pPr marL="0" marR="0" algn="ctr" rtl="1">
                        <a:lnSpc>
                          <a:spcPct val="115000"/>
                        </a:lnSpc>
                        <a:spcBef>
                          <a:spcPts val="0"/>
                        </a:spcBef>
                        <a:spcAft>
                          <a:spcPts val="0"/>
                        </a:spcAft>
                      </a:pPr>
                      <a:r>
                        <a:rPr lang="ar-JO" sz="1400">
                          <a:effectLst/>
                          <a:latin typeface="Segoe UI" panose="020B0502040204020203" pitchFamily="34" charset="0"/>
                          <a:cs typeface="Segoe UI" panose="020B0502040204020203" pitchFamily="34" charset="0"/>
                        </a:rPr>
                        <a:t> </a:t>
                      </a:r>
                      <a:endParaRPr lang="en-US" sz="100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nchor="ctr"/>
                </a:tc>
                <a:extLst>
                  <a:ext uri="{0D108BD9-81ED-4DB2-BD59-A6C34878D82A}">
                    <a16:rowId xmlns:a16="http://schemas.microsoft.com/office/drawing/2014/main" xmlns="" val="3064923832"/>
                  </a:ext>
                </a:extLst>
              </a:tr>
              <a:tr h="406882">
                <a:tc>
                  <a:txBody>
                    <a:bodyPr/>
                    <a:lstStyle/>
                    <a:p>
                      <a:pPr marL="0" marR="0" lvl="0" indent="0" algn="ctr" rtl="1">
                        <a:lnSpc>
                          <a:spcPct val="115000"/>
                        </a:lnSpc>
                        <a:spcBef>
                          <a:spcPts val="0"/>
                        </a:spcBef>
                        <a:spcAft>
                          <a:spcPts val="0"/>
                        </a:spcAft>
                        <a:buFont typeface="+mj-lt"/>
                        <a:buNone/>
                        <a:tabLst>
                          <a:tab pos="38735" algn="l"/>
                        </a:tabLst>
                      </a:pPr>
                      <a:r>
                        <a:rPr lang="ar-JO" sz="1400" dirty="0">
                          <a:solidFill>
                            <a:schemeClr val="bg1"/>
                          </a:solidFill>
                          <a:effectLst/>
                          <a:latin typeface="Segoe UI" panose="020B0502040204020203" pitchFamily="34" charset="0"/>
                          <a:cs typeface="Segoe UI" panose="020B0502040204020203" pitchFamily="34" charset="0"/>
                        </a:rPr>
                        <a:t>7 </a:t>
                      </a:r>
                      <a:endParaRPr lang="en-US" sz="1100" dirty="0">
                        <a:solidFill>
                          <a:schemeClr val="bg1"/>
                        </a:solidFill>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tc>
                <a:tc>
                  <a:txBody>
                    <a:bodyPr/>
                    <a:lstStyle/>
                    <a:p>
                      <a:pPr marL="0" marR="0" algn="r" rtl="1">
                        <a:lnSpc>
                          <a:spcPct val="150000"/>
                        </a:lnSpc>
                        <a:spcBef>
                          <a:spcPts val="0"/>
                        </a:spcBef>
                        <a:spcAft>
                          <a:spcPts val="0"/>
                        </a:spcAft>
                        <a:tabLst>
                          <a:tab pos="38735" algn="l"/>
                        </a:tabLst>
                      </a:pPr>
                      <a:r>
                        <a:rPr lang="ar-SA" sz="1600">
                          <a:solidFill>
                            <a:srgbClr val="000000"/>
                          </a:solidFill>
                          <a:effectLst/>
                          <a:latin typeface="Segoe UI" panose="020B0502040204020203" pitchFamily="34" charset="0"/>
                          <a:ea typeface="Simplified Arabic" panose="02020603050405020304" pitchFamily="18" charset="-78"/>
                          <a:cs typeface="Segoe UI" panose="020B0502040204020203" pitchFamily="34" charset="0"/>
                        </a:rPr>
                        <a:t>العلاقات العامة</a:t>
                      </a:r>
                      <a:endParaRPr lang="en-US" sz="1050">
                        <a:effectLst/>
                        <a:latin typeface="Segoe UI" panose="020B0502040204020203" pitchFamily="34" charset="0"/>
                        <a:ea typeface="Arial" panose="020B0604020202020204" pitchFamily="34" charset="0"/>
                        <a:cs typeface="Segoe UI" panose="020B0502040204020203" pitchFamily="34" charset="0"/>
                      </a:endParaRPr>
                    </a:p>
                  </a:txBody>
                  <a:tcPr marL="68580" marR="68580" marT="0" marB="0" anchor="ctr"/>
                </a:tc>
                <a:tc>
                  <a:txBody>
                    <a:bodyPr/>
                    <a:lstStyle/>
                    <a:p>
                      <a:pPr marL="0" marR="0" algn="ctr" rtl="1">
                        <a:lnSpc>
                          <a:spcPct val="115000"/>
                        </a:lnSpc>
                        <a:spcBef>
                          <a:spcPts val="0"/>
                        </a:spcBef>
                        <a:spcAft>
                          <a:spcPts val="0"/>
                        </a:spcAft>
                      </a:pPr>
                      <a:r>
                        <a:rPr lang="ar-SA" sz="1400">
                          <a:effectLst/>
                          <a:latin typeface="Segoe UI" panose="020B0502040204020203" pitchFamily="34" charset="0"/>
                          <a:cs typeface="Segoe UI" panose="020B0502040204020203" pitchFamily="34" charset="0"/>
                        </a:rPr>
                        <a:t> </a:t>
                      </a:r>
                      <a:endParaRPr lang="en-US" sz="100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tc>
                <a:tc>
                  <a:txBody>
                    <a:bodyPr/>
                    <a:lstStyle/>
                    <a:p>
                      <a:pPr marL="0" marR="0" algn="ctr" rtl="1">
                        <a:lnSpc>
                          <a:spcPct val="115000"/>
                        </a:lnSpc>
                        <a:spcBef>
                          <a:spcPts val="0"/>
                        </a:spcBef>
                        <a:spcAft>
                          <a:spcPts val="0"/>
                        </a:spcAft>
                      </a:pPr>
                      <a:r>
                        <a:rPr lang="ar-SA" sz="1400">
                          <a:effectLst/>
                          <a:latin typeface="Segoe UI" panose="020B0502040204020203" pitchFamily="34" charset="0"/>
                          <a:cs typeface="Segoe UI" panose="020B0502040204020203" pitchFamily="34" charset="0"/>
                        </a:rPr>
                        <a:t> </a:t>
                      </a:r>
                      <a:endParaRPr lang="en-US" sz="100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nchor="ctr"/>
                </a:tc>
                <a:extLst>
                  <a:ext uri="{0D108BD9-81ED-4DB2-BD59-A6C34878D82A}">
                    <a16:rowId xmlns:a16="http://schemas.microsoft.com/office/drawing/2014/main" xmlns="" val="2255707143"/>
                  </a:ext>
                </a:extLst>
              </a:tr>
              <a:tr h="406882">
                <a:tc>
                  <a:txBody>
                    <a:bodyPr/>
                    <a:lstStyle/>
                    <a:p>
                      <a:pPr marL="0" marR="0" lvl="0" indent="0" algn="ctr" rtl="1">
                        <a:lnSpc>
                          <a:spcPct val="115000"/>
                        </a:lnSpc>
                        <a:spcBef>
                          <a:spcPts val="0"/>
                        </a:spcBef>
                        <a:spcAft>
                          <a:spcPts val="800"/>
                        </a:spcAft>
                        <a:buFont typeface="+mj-lt"/>
                        <a:buNone/>
                      </a:pPr>
                      <a:r>
                        <a:rPr lang="ar-JO" sz="1400" dirty="0">
                          <a:solidFill>
                            <a:schemeClr val="bg1"/>
                          </a:solidFill>
                          <a:effectLst/>
                          <a:latin typeface="Segoe UI" panose="020B0502040204020203" pitchFamily="34" charset="0"/>
                          <a:cs typeface="Segoe UI" panose="020B0502040204020203" pitchFamily="34" charset="0"/>
                        </a:rPr>
                        <a:t>8 </a:t>
                      </a:r>
                      <a:endParaRPr lang="en-US" sz="1100" dirty="0">
                        <a:solidFill>
                          <a:schemeClr val="bg1"/>
                        </a:solidFill>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tc>
                <a:tc>
                  <a:txBody>
                    <a:bodyPr/>
                    <a:lstStyle/>
                    <a:p>
                      <a:pPr marL="0" marR="0" algn="just" rtl="1">
                        <a:lnSpc>
                          <a:spcPct val="150000"/>
                        </a:lnSpc>
                        <a:spcBef>
                          <a:spcPts val="0"/>
                        </a:spcBef>
                        <a:spcAft>
                          <a:spcPts val="0"/>
                        </a:spcAft>
                      </a:pPr>
                      <a:r>
                        <a:rPr lang="ar-SA" sz="1600">
                          <a:effectLst/>
                          <a:latin typeface="Segoe UI" panose="020B0502040204020203" pitchFamily="34" charset="0"/>
                          <a:ea typeface="Simplified Arabic" panose="02020603050405020304" pitchFamily="18" charset="-78"/>
                          <a:cs typeface="Segoe UI" panose="020B0502040204020203" pitchFamily="34" charset="0"/>
                        </a:rPr>
                        <a:t>الثقافة التنظيمية</a:t>
                      </a:r>
                      <a:endParaRPr lang="en-US" sz="1050">
                        <a:effectLst/>
                        <a:latin typeface="Segoe UI" panose="020B0502040204020203" pitchFamily="34" charset="0"/>
                        <a:ea typeface="Arial" panose="020B0604020202020204" pitchFamily="34" charset="0"/>
                        <a:cs typeface="Segoe UI" panose="020B0502040204020203" pitchFamily="34" charset="0"/>
                      </a:endParaRPr>
                    </a:p>
                  </a:txBody>
                  <a:tcPr marL="68580" marR="68580" marT="0" marB="0" anchor="ctr"/>
                </a:tc>
                <a:tc>
                  <a:txBody>
                    <a:bodyPr/>
                    <a:lstStyle/>
                    <a:p>
                      <a:pPr marL="0" marR="0" algn="ctr" rtl="1">
                        <a:lnSpc>
                          <a:spcPct val="115000"/>
                        </a:lnSpc>
                        <a:spcBef>
                          <a:spcPts val="0"/>
                        </a:spcBef>
                        <a:spcAft>
                          <a:spcPts val="0"/>
                        </a:spcAft>
                      </a:pPr>
                      <a:r>
                        <a:rPr lang="ar-SA" sz="1400">
                          <a:effectLst/>
                          <a:latin typeface="Segoe UI" panose="020B0502040204020203" pitchFamily="34" charset="0"/>
                          <a:cs typeface="Segoe UI" panose="020B0502040204020203" pitchFamily="34" charset="0"/>
                        </a:rPr>
                        <a:t> </a:t>
                      </a:r>
                      <a:endParaRPr lang="en-US" sz="100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tc>
                <a:tc>
                  <a:txBody>
                    <a:bodyPr/>
                    <a:lstStyle/>
                    <a:p>
                      <a:pPr marL="0" marR="0" algn="ctr" rtl="1">
                        <a:lnSpc>
                          <a:spcPct val="115000"/>
                        </a:lnSpc>
                        <a:spcBef>
                          <a:spcPts val="0"/>
                        </a:spcBef>
                        <a:spcAft>
                          <a:spcPts val="0"/>
                        </a:spcAft>
                      </a:pPr>
                      <a:r>
                        <a:rPr lang="ar-SA" sz="1400">
                          <a:effectLst/>
                          <a:latin typeface="Segoe UI" panose="020B0502040204020203" pitchFamily="34" charset="0"/>
                          <a:cs typeface="Segoe UI" panose="020B0502040204020203" pitchFamily="34" charset="0"/>
                        </a:rPr>
                        <a:t> </a:t>
                      </a:r>
                      <a:endParaRPr lang="en-US" sz="100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nchor="ctr"/>
                </a:tc>
                <a:extLst>
                  <a:ext uri="{0D108BD9-81ED-4DB2-BD59-A6C34878D82A}">
                    <a16:rowId xmlns:a16="http://schemas.microsoft.com/office/drawing/2014/main" xmlns="" val="2542931447"/>
                  </a:ext>
                </a:extLst>
              </a:tr>
              <a:tr h="406882">
                <a:tc>
                  <a:txBody>
                    <a:bodyPr/>
                    <a:lstStyle/>
                    <a:p>
                      <a:pPr marL="0" marR="0" lvl="0" indent="0" algn="ctr" rtl="1">
                        <a:lnSpc>
                          <a:spcPct val="115000"/>
                        </a:lnSpc>
                        <a:spcBef>
                          <a:spcPts val="0"/>
                        </a:spcBef>
                        <a:spcAft>
                          <a:spcPts val="800"/>
                        </a:spcAft>
                        <a:buFont typeface="+mj-lt"/>
                        <a:buNone/>
                      </a:pPr>
                      <a:r>
                        <a:rPr lang="ar-JO" sz="1400" dirty="0">
                          <a:solidFill>
                            <a:schemeClr val="bg1"/>
                          </a:solidFill>
                          <a:effectLst/>
                          <a:latin typeface="Segoe UI" panose="020B0502040204020203" pitchFamily="34" charset="0"/>
                          <a:cs typeface="Segoe UI" panose="020B0502040204020203" pitchFamily="34" charset="0"/>
                        </a:rPr>
                        <a:t>9</a:t>
                      </a:r>
                      <a:r>
                        <a:rPr lang="ar-SA" sz="1400" dirty="0">
                          <a:solidFill>
                            <a:schemeClr val="bg1"/>
                          </a:solidFill>
                          <a:effectLst/>
                          <a:latin typeface="Segoe UI" panose="020B0502040204020203" pitchFamily="34" charset="0"/>
                          <a:cs typeface="Segoe UI" panose="020B0502040204020203" pitchFamily="34" charset="0"/>
                        </a:rPr>
                        <a:t> </a:t>
                      </a:r>
                      <a:endParaRPr lang="en-US" sz="1100" dirty="0">
                        <a:solidFill>
                          <a:schemeClr val="bg1"/>
                        </a:solidFill>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tc>
                <a:tc>
                  <a:txBody>
                    <a:bodyPr/>
                    <a:lstStyle/>
                    <a:p>
                      <a:pPr marL="0" marR="0" algn="r" rtl="1">
                        <a:lnSpc>
                          <a:spcPct val="150000"/>
                        </a:lnSpc>
                        <a:spcBef>
                          <a:spcPts val="0"/>
                        </a:spcBef>
                        <a:spcAft>
                          <a:spcPts val="0"/>
                        </a:spcAft>
                      </a:pPr>
                      <a:r>
                        <a:rPr lang="ar-SA" sz="1600" dirty="0">
                          <a:effectLst/>
                          <a:latin typeface="Segoe UI" panose="020B0502040204020203" pitchFamily="34" charset="0"/>
                          <a:ea typeface="Simplified Arabic" panose="02020603050405020304" pitchFamily="18" charset="-78"/>
                          <a:cs typeface="Segoe UI" panose="020B0502040204020203" pitchFamily="34" charset="0"/>
                        </a:rPr>
                        <a:t>الانتماء التنظيمي</a:t>
                      </a:r>
                      <a:endParaRPr lang="en-US" sz="1050" dirty="0">
                        <a:effectLst/>
                        <a:latin typeface="Segoe UI" panose="020B0502040204020203" pitchFamily="34" charset="0"/>
                        <a:ea typeface="Arial" panose="020B0604020202020204" pitchFamily="34" charset="0"/>
                        <a:cs typeface="Segoe UI" panose="020B0502040204020203" pitchFamily="34" charset="0"/>
                      </a:endParaRPr>
                    </a:p>
                  </a:txBody>
                  <a:tcPr marL="68580" marR="68580" marT="0" marB="0" anchor="ctr"/>
                </a:tc>
                <a:tc>
                  <a:txBody>
                    <a:bodyPr/>
                    <a:lstStyle/>
                    <a:p>
                      <a:pPr marL="0" marR="0" algn="ctr" rtl="1">
                        <a:lnSpc>
                          <a:spcPct val="115000"/>
                        </a:lnSpc>
                        <a:spcBef>
                          <a:spcPts val="0"/>
                        </a:spcBef>
                        <a:spcAft>
                          <a:spcPts val="0"/>
                        </a:spcAft>
                      </a:pPr>
                      <a:r>
                        <a:rPr lang="ar-SA" sz="1400">
                          <a:effectLst/>
                          <a:latin typeface="Segoe UI" panose="020B0502040204020203" pitchFamily="34" charset="0"/>
                          <a:cs typeface="Segoe UI" panose="020B0502040204020203" pitchFamily="34" charset="0"/>
                        </a:rPr>
                        <a:t> </a:t>
                      </a:r>
                      <a:endParaRPr lang="en-US" sz="100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tc>
                <a:tc>
                  <a:txBody>
                    <a:bodyPr/>
                    <a:lstStyle/>
                    <a:p>
                      <a:pPr marL="0" marR="0" algn="ctr" rtl="1">
                        <a:lnSpc>
                          <a:spcPct val="115000"/>
                        </a:lnSpc>
                        <a:spcBef>
                          <a:spcPts val="0"/>
                        </a:spcBef>
                        <a:spcAft>
                          <a:spcPts val="0"/>
                        </a:spcAft>
                      </a:pPr>
                      <a:r>
                        <a:rPr lang="ar-SA" sz="1400">
                          <a:effectLst/>
                          <a:latin typeface="Segoe UI" panose="020B0502040204020203" pitchFamily="34" charset="0"/>
                          <a:cs typeface="Segoe UI" panose="020B0502040204020203" pitchFamily="34" charset="0"/>
                        </a:rPr>
                        <a:t> </a:t>
                      </a:r>
                      <a:endParaRPr lang="en-US" sz="100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nchor="ctr"/>
                </a:tc>
                <a:extLst>
                  <a:ext uri="{0D108BD9-81ED-4DB2-BD59-A6C34878D82A}">
                    <a16:rowId xmlns:a16="http://schemas.microsoft.com/office/drawing/2014/main" xmlns="" val="2308612543"/>
                  </a:ext>
                </a:extLst>
              </a:tr>
              <a:tr h="406882">
                <a:tc>
                  <a:txBody>
                    <a:bodyPr/>
                    <a:lstStyle/>
                    <a:p>
                      <a:pPr marL="0" marR="0" lvl="0" indent="0" algn="ctr" rtl="1">
                        <a:lnSpc>
                          <a:spcPct val="115000"/>
                        </a:lnSpc>
                        <a:spcBef>
                          <a:spcPts val="0"/>
                        </a:spcBef>
                        <a:spcAft>
                          <a:spcPts val="800"/>
                        </a:spcAft>
                        <a:buFont typeface="+mj-lt"/>
                        <a:buNone/>
                      </a:pPr>
                      <a:r>
                        <a:rPr lang="ar-JO" sz="1400" dirty="0">
                          <a:solidFill>
                            <a:schemeClr val="bg1"/>
                          </a:solidFill>
                          <a:effectLst/>
                          <a:latin typeface="Segoe UI" panose="020B0502040204020203" pitchFamily="34" charset="0"/>
                          <a:cs typeface="Segoe UI" panose="020B0502040204020203" pitchFamily="34" charset="0"/>
                        </a:rPr>
                        <a:t>10 </a:t>
                      </a:r>
                      <a:endParaRPr lang="en-US" sz="1100" dirty="0">
                        <a:solidFill>
                          <a:schemeClr val="bg1"/>
                        </a:solidFill>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tc>
                <a:tc>
                  <a:txBody>
                    <a:bodyPr/>
                    <a:lstStyle/>
                    <a:p>
                      <a:pPr marL="0" marR="0" algn="r" rtl="1">
                        <a:lnSpc>
                          <a:spcPct val="150000"/>
                        </a:lnSpc>
                        <a:spcBef>
                          <a:spcPts val="0"/>
                        </a:spcBef>
                        <a:spcAft>
                          <a:spcPts val="0"/>
                        </a:spcAft>
                      </a:pPr>
                      <a:r>
                        <a:rPr lang="ar-SA" sz="1600" dirty="0">
                          <a:effectLst/>
                          <a:latin typeface="Segoe UI" panose="020B0502040204020203" pitchFamily="34" charset="0"/>
                          <a:ea typeface="Simplified Arabic" panose="02020603050405020304" pitchFamily="18" charset="-78"/>
                          <a:cs typeface="Segoe UI" panose="020B0502040204020203" pitchFamily="34" charset="0"/>
                        </a:rPr>
                        <a:t>البيئة التنظيمي</a:t>
                      </a:r>
                      <a:r>
                        <a:rPr lang="ar-JO" sz="1600" dirty="0">
                          <a:effectLst/>
                          <a:latin typeface="Segoe UI" panose="020B0502040204020203" pitchFamily="34" charset="0"/>
                          <a:ea typeface="Simplified Arabic" panose="02020603050405020304" pitchFamily="18" charset="-78"/>
                          <a:cs typeface="Segoe UI" panose="020B0502040204020203" pitchFamily="34" charset="0"/>
                        </a:rPr>
                        <a:t>ة</a:t>
                      </a:r>
                      <a:endParaRPr lang="en-US" sz="1050" dirty="0">
                        <a:effectLst/>
                        <a:latin typeface="Segoe UI" panose="020B0502040204020203" pitchFamily="34" charset="0"/>
                        <a:ea typeface="Arial" panose="020B0604020202020204" pitchFamily="34" charset="0"/>
                        <a:cs typeface="Segoe UI" panose="020B0502040204020203" pitchFamily="34" charset="0"/>
                      </a:endParaRPr>
                    </a:p>
                  </a:txBody>
                  <a:tcPr marL="68580" marR="68580" marT="0" marB="0" anchor="ctr"/>
                </a:tc>
                <a:tc>
                  <a:txBody>
                    <a:bodyPr/>
                    <a:lstStyle/>
                    <a:p>
                      <a:pPr marL="0" marR="0" algn="ctr" rtl="1">
                        <a:lnSpc>
                          <a:spcPct val="115000"/>
                        </a:lnSpc>
                        <a:spcBef>
                          <a:spcPts val="0"/>
                        </a:spcBef>
                        <a:spcAft>
                          <a:spcPts val="0"/>
                        </a:spcAft>
                      </a:pPr>
                      <a:r>
                        <a:rPr lang="ar-SA" sz="1400">
                          <a:effectLst/>
                          <a:latin typeface="Segoe UI" panose="020B0502040204020203" pitchFamily="34" charset="0"/>
                          <a:cs typeface="Segoe UI" panose="020B0502040204020203" pitchFamily="34" charset="0"/>
                        </a:rPr>
                        <a:t> </a:t>
                      </a:r>
                      <a:endParaRPr lang="en-US" sz="100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tc>
                <a:tc>
                  <a:txBody>
                    <a:bodyPr/>
                    <a:lstStyle/>
                    <a:p>
                      <a:pPr marL="0" marR="0" algn="ctr" rtl="1">
                        <a:lnSpc>
                          <a:spcPct val="115000"/>
                        </a:lnSpc>
                        <a:spcBef>
                          <a:spcPts val="0"/>
                        </a:spcBef>
                        <a:spcAft>
                          <a:spcPts val="0"/>
                        </a:spcAft>
                      </a:pPr>
                      <a:r>
                        <a:rPr lang="ar-SA" sz="1400">
                          <a:effectLst/>
                          <a:latin typeface="Segoe UI" panose="020B0502040204020203" pitchFamily="34" charset="0"/>
                          <a:cs typeface="Segoe UI" panose="020B0502040204020203" pitchFamily="34" charset="0"/>
                        </a:rPr>
                        <a:t> </a:t>
                      </a:r>
                      <a:endParaRPr lang="en-US" sz="100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nchor="ctr"/>
                </a:tc>
                <a:extLst>
                  <a:ext uri="{0D108BD9-81ED-4DB2-BD59-A6C34878D82A}">
                    <a16:rowId xmlns:a16="http://schemas.microsoft.com/office/drawing/2014/main" xmlns="" val="1640285340"/>
                  </a:ext>
                </a:extLst>
              </a:tr>
              <a:tr h="345987">
                <a:tc>
                  <a:txBody>
                    <a:bodyPr/>
                    <a:lstStyle/>
                    <a:p>
                      <a:pPr marL="0" marR="0" algn="r" rtl="1">
                        <a:lnSpc>
                          <a:spcPct val="115000"/>
                        </a:lnSpc>
                        <a:spcBef>
                          <a:spcPts val="0"/>
                        </a:spcBef>
                        <a:spcAft>
                          <a:spcPts val="0"/>
                        </a:spcAft>
                      </a:pPr>
                      <a:r>
                        <a:rPr lang="ar-JO" sz="1400">
                          <a:effectLst/>
                          <a:latin typeface="Segoe UI" panose="020B0502040204020203" pitchFamily="34" charset="0"/>
                          <a:cs typeface="Segoe UI" panose="020B0502040204020203" pitchFamily="34" charset="0"/>
                        </a:rPr>
                        <a:t> </a:t>
                      </a:r>
                      <a:endParaRPr lang="en-US" sz="100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tc>
                <a:tc>
                  <a:txBody>
                    <a:bodyPr/>
                    <a:lstStyle/>
                    <a:p>
                      <a:pPr marL="0" marR="0" algn="r" rtl="1">
                        <a:lnSpc>
                          <a:spcPct val="115000"/>
                        </a:lnSpc>
                        <a:spcBef>
                          <a:spcPts val="0"/>
                        </a:spcBef>
                        <a:spcAft>
                          <a:spcPts val="0"/>
                        </a:spcAft>
                      </a:pPr>
                      <a:r>
                        <a:rPr lang="ar-JO" sz="1800" dirty="0">
                          <a:effectLst/>
                          <a:latin typeface="Segoe UI" panose="020B0502040204020203" pitchFamily="34" charset="0"/>
                          <a:cs typeface="Segoe UI" panose="020B0502040204020203" pitchFamily="34" charset="0"/>
                        </a:rPr>
                        <a:t>الامتحان النهائي </a:t>
                      </a:r>
                      <a:endParaRPr lang="en-US" sz="1100" dirty="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nchor="ctr"/>
                </a:tc>
                <a:tc>
                  <a:txBody>
                    <a:bodyPr/>
                    <a:lstStyle/>
                    <a:p>
                      <a:pPr marL="0" marR="0" algn="r" rtl="1">
                        <a:lnSpc>
                          <a:spcPct val="115000"/>
                        </a:lnSpc>
                        <a:spcBef>
                          <a:spcPts val="0"/>
                        </a:spcBef>
                        <a:spcAft>
                          <a:spcPts val="0"/>
                        </a:spcAft>
                      </a:pPr>
                      <a:r>
                        <a:rPr lang="ar-SA" sz="1400">
                          <a:effectLst/>
                          <a:latin typeface="Segoe UI" panose="020B0502040204020203" pitchFamily="34" charset="0"/>
                          <a:cs typeface="Segoe UI" panose="020B0502040204020203" pitchFamily="34" charset="0"/>
                        </a:rPr>
                        <a:t> </a:t>
                      </a:r>
                      <a:endParaRPr lang="en-US" sz="100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tc>
                <a:tc>
                  <a:txBody>
                    <a:bodyPr/>
                    <a:lstStyle/>
                    <a:p>
                      <a:pPr marL="0" marR="0" algn="r" rtl="1">
                        <a:lnSpc>
                          <a:spcPct val="115000"/>
                        </a:lnSpc>
                        <a:spcBef>
                          <a:spcPts val="0"/>
                        </a:spcBef>
                        <a:spcAft>
                          <a:spcPts val="0"/>
                        </a:spcAft>
                      </a:pPr>
                      <a:r>
                        <a:rPr lang="ar-SA" sz="1400" dirty="0">
                          <a:effectLst/>
                          <a:latin typeface="Segoe UI" panose="020B0502040204020203" pitchFamily="34" charset="0"/>
                          <a:cs typeface="Segoe UI" panose="020B0502040204020203" pitchFamily="34" charset="0"/>
                        </a:rPr>
                        <a:t> </a:t>
                      </a:r>
                      <a:endParaRPr lang="en-US" sz="1000" dirty="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tc>
                <a:extLst>
                  <a:ext uri="{0D108BD9-81ED-4DB2-BD59-A6C34878D82A}">
                    <a16:rowId xmlns:a16="http://schemas.microsoft.com/office/drawing/2014/main" xmlns="" val="2125925656"/>
                  </a:ext>
                </a:extLst>
              </a:tr>
            </a:tbl>
          </a:graphicData>
        </a:graphic>
      </p:graphicFrame>
    </p:spTree>
    <p:extLst>
      <p:ext uri="{BB962C8B-B14F-4D97-AF65-F5344CB8AC3E}">
        <p14:creationId xmlns:p14="http://schemas.microsoft.com/office/powerpoint/2010/main" val="610540862"/>
      </p:ext>
    </p:extLst>
  </p:cSld>
  <p:clrMapOvr>
    <a:masterClrMapping/>
  </p:clrMapOvr>
  <mc:AlternateContent xmlns:mc="http://schemas.openxmlformats.org/markup-compatibility/2006" xmlns:p14="http://schemas.microsoft.com/office/powerpoint/2010/main">
    <mc:Choice Requires="p14">
      <p:transition spd="slow" p14:dur="2000" advTm="89945"/>
    </mc:Choice>
    <mc:Fallback xmlns="">
      <p:transition spd="slow" advTm="89945"/>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DC3B983C-7F28-7E5C-E24A-035E41E2321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046B9398-8C19-80AA-D150-728C73CBB1B5}"/>
              </a:ext>
            </a:extLst>
          </p:cNvPr>
          <p:cNvSpPr/>
          <p:nvPr/>
        </p:nvSpPr>
        <p:spPr>
          <a:xfrm>
            <a:off x="311175" y="1237843"/>
            <a:ext cx="11413793" cy="49122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09E0218-0BDE-D955-04E5-A8F2DEDD8E96}"/>
              </a:ext>
            </a:extLst>
          </p:cNvPr>
          <p:cNvSpPr txBox="1"/>
          <p:nvPr/>
        </p:nvSpPr>
        <p:spPr>
          <a:xfrm>
            <a:off x="8914127" y="1614789"/>
            <a:ext cx="2286001" cy="400110"/>
          </a:xfrm>
          <a:prstGeom prst="rect">
            <a:avLst/>
          </a:prstGeom>
          <a:noFill/>
        </p:spPr>
        <p:txBody>
          <a:bodyPr wrap="square" rtlCol="0">
            <a:spAutoFit/>
          </a:bodyPr>
          <a:lstStyle/>
          <a:p>
            <a:pPr algn="ctr"/>
            <a:r>
              <a:rPr lang="ar-JO" sz="2000" b="1" dirty="0">
                <a:solidFill>
                  <a:srgbClr val="00B0F0"/>
                </a:solidFill>
                <a:latin typeface="Segoe UI" panose="020B0502040204020203" pitchFamily="34" charset="0"/>
                <a:cs typeface="Segoe UI" panose="020B0502040204020203" pitchFamily="34" charset="0"/>
              </a:rPr>
              <a:t>مقدمة</a:t>
            </a:r>
            <a:endParaRPr lang="ar-JO" altLang="en-US" sz="2000" b="1" dirty="0">
              <a:solidFill>
                <a:srgbClr val="00B0F0"/>
              </a:solidFill>
              <a:latin typeface="Segoe UI" panose="020B0502040204020203" pitchFamily="34" charset="0"/>
              <a:cs typeface="Segoe UI" panose="020B0502040204020203" pitchFamily="34" charset="0"/>
            </a:endParaRPr>
          </a:p>
        </p:txBody>
      </p:sp>
      <p:sp>
        <p:nvSpPr>
          <p:cNvPr id="48" name="TextBox 47">
            <a:extLst>
              <a:ext uri="{FF2B5EF4-FFF2-40B4-BE49-F238E27FC236}">
                <a16:creationId xmlns:a16="http://schemas.microsoft.com/office/drawing/2014/main" xmlns="" id="{3DC493B7-3193-86AB-F79A-F3A703F183F7}"/>
              </a:ext>
            </a:extLst>
          </p:cNvPr>
          <p:cNvSpPr txBox="1"/>
          <p:nvPr/>
        </p:nvSpPr>
        <p:spPr>
          <a:xfrm>
            <a:off x="536587" y="2122577"/>
            <a:ext cx="10962968" cy="3575979"/>
          </a:xfrm>
          <a:prstGeom prst="rect">
            <a:avLst/>
          </a:prstGeom>
          <a:noFill/>
        </p:spPr>
        <p:txBody>
          <a:bodyPr wrap="square" rtlCol="0">
            <a:spAutoFit/>
          </a:bodyPr>
          <a:lstStyle/>
          <a:p>
            <a:pPr algn="just" rtl="1">
              <a:lnSpc>
                <a:spcPct val="150000"/>
              </a:lnSpc>
              <a:spcAft>
                <a:spcPts val="800"/>
              </a:spcAft>
            </a:pPr>
            <a:r>
              <a:rPr lang="ar-JO" kern="100" dirty="0">
                <a:latin typeface="Segoe UI" panose="020B0502040204020203" pitchFamily="34" charset="0"/>
                <a:cs typeface="Segoe UI" panose="020B0502040204020203" pitchFamily="34" charset="0"/>
              </a:rPr>
              <a:t>    تواجه منظمات اليوم وخاصة التعليمية منها </a:t>
            </a:r>
            <a:r>
              <a:rPr lang="ar-SA" kern="100" dirty="0">
                <a:latin typeface="Segoe UI" panose="020B0502040204020203" pitchFamily="34" charset="0"/>
                <a:cs typeface="Segoe UI" panose="020B0502040204020203" pitchFamily="34" charset="0"/>
              </a:rPr>
              <a:t>تغيرات </a:t>
            </a:r>
            <a:r>
              <a:rPr lang="ar-JO" kern="100" dirty="0">
                <a:latin typeface="Segoe UI" panose="020B0502040204020203" pitchFamily="34" charset="0"/>
                <a:cs typeface="Segoe UI" panose="020B0502040204020203" pitchFamily="34" charset="0"/>
              </a:rPr>
              <a:t>مذهلة</a:t>
            </a:r>
            <a:r>
              <a:rPr lang="ar-SA" kern="100" dirty="0">
                <a:latin typeface="Segoe UI" panose="020B0502040204020203" pitchFamily="34" charset="0"/>
                <a:cs typeface="Segoe UI" panose="020B0502040204020203" pitchFamily="34" charset="0"/>
              </a:rPr>
              <a:t> في معظم مجالات الحياة، مثل العولمة والتقدم العلمي والتكنولوجي وثورة المعلومات والاتصالات، حيث </a:t>
            </a:r>
            <a:r>
              <a:rPr lang="ar-JO" kern="100" dirty="0">
                <a:latin typeface="Segoe UI" panose="020B0502040204020203" pitchFamily="34" charset="0"/>
                <a:cs typeface="Segoe UI" panose="020B0502040204020203" pitchFamily="34" charset="0"/>
              </a:rPr>
              <a:t>نتج عن هذه التغيرات </a:t>
            </a:r>
            <a:r>
              <a:rPr lang="ar-SA" kern="100" dirty="0">
                <a:latin typeface="Segoe UI" panose="020B0502040204020203" pitchFamily="34" charset="0"/>
                <a:cs typeface="Segoe UI" panose="020B0502040204020203" pitchFamily="34" charset="0"/>
              </a:rPr>
              <a:t> إدراك </a:t>
            </a:r>
            <a:r>
              <a:rPr lang="ar-JO" kern="100" dirty="0">
                <a:latin typeface="Segoe UI" panose="020B0502040204020203" pitchFamily="34" charset="0"/>
                <a:cs typeface="Segoe UI" panose="020B0502040204020203" pitchFamily="34" charset="0"/>
              </a:rPr>
              <a:t>الإدارات والقيادة أهمية توفير </a:t>
            </a:r>
            <a:r>
              <a:rPr lang="ar-SA" kern="100" dirty="0">
                <a:latin typeface="Segoe UI" panose="020B0502040204020203" pitchFamily="34" charset="0"/>
                <a:cs typeface="Segoe UI" panose="020B0502040204020203" pitchFamily="34" charset="0"/>
              </a:rPr>
              <a:t>متطلبات التغيير والتطور في الحاضر والمستقبل، </a:t>
            </a:r>
            <a:r>
              <a:rPr lang="ar-JO" kern="100" dirty="0">
                <a:latin typeface="Segoe UI" panose="020B0502040204020203" pitchFamily="34" charset="0"/>
                <a:cs typeface="Segoe UI" panose="020B0502040204020203" pitchFamily="34" charset="0"/>
              </a:rPr>
              <a:t>والتنبه لأهمية ال</a:t>
            </a:r>
            <a:r>
              <a:rPr lang="ar-SA" kern="100" dirty="0">
                <a:latin typeface="Segoe UI" panose="020B0502040204020203" pitchFamily="34" charset="0"/>
                <a:cs typeface="Segoe UI" panose="020B0502040204020203" pitchFamily="34" charset="0"/>
              </a:rPr>
              <a:t>سرعة في الأداء والإنجاز وتحقيق درجة عالية من الكفاءة والفعالية في الأداء. </a:t>
            </a:r>
            <a:r>
              <a:rPr lang="ar-JO" kern="100" dirty="0">
                <a:latin typeface="Segoe UI" panose="020B0502040204020203" pitchFamily="34" charset="0"/>
                <a:cs typeface="Segoe UI" panose="020B0502040204020203" pitchFamily="34" charset="0"/>
              </a:rPr>
              <a:t>ولذلك تسعى المنظمات التعليمية </a:t>
            </a:r>
            <a:r>
              <a:rPr lang="ar-SA" kern="100" dirty="0">
                <a:latin typeface="Segoe UI" panose="020B0502040204020203" pitchFamily="34" charset="0"/>
                <a:cs typeface="Segoe UI" panose="020B0502040204020203" pitchFamily="34" charset="0"/>
              </a:rPr>
              <a:t>جادة لتطوير أنظمتها وتحديثها لرفع مكانتها التنافسية، وزيادة قدرتها على تلبية احتياجات المجتمع وأفراده، وتحسين الجودة والكفاءة في أدائها</a:t>
            </a:r>
            <a:r>
              <a:rPr lang="ar-JO" kern="100" dirty="0">
                <a:latin typeface="Segoe UI" panose="020B0502040204020203" pitchFamily="34" charset="0"/>
                <a:cs typeface="Segoe UI" panose="020B0502040204020203" pitchFamily="34" charset="0"/>
              </a:rPr>
              <a:t>. ولا </a:t>
            </a:r>
            <a:r>
              <a:rPr lang="ar-SA" kern="100" dirty="0">
                <a:latin typeface="Segoe UI" panose="020B0502040204020203" pitchFamily="34" charset="0"/>
                <a:cs typeface="Segoe UI" panose="020B0502040204020203" pitchFamily="34" charset="0"/>
              </a:rPr>
              <a:t>يمكن </a:t>
            </a:r>
            <a:r>
              <a:rPr lang="ar-JO" kern="100" dirty="0">
                <a:latin typeface="Segoe UI" panose="020B0502040204020203" pitchFamily="34" charset="0"/>
                <a:cs typeface="Segoe UI" panose="020B0502040204020203" pitchFamily="34" charset="0"/>
              </a:rPr>
              <a:t>ال</a:t>
            </a:r>
            <a:r>
              <a:rPr lang="ar-SA" kern="100" dirty="0">
                <a:latin typeface="Segoe UI" panose="020B0502040204020203" pitchFamily="34" charset="0"/>
                <a:cs typeface="Segoe UI" panose="020B0502040204020203" pitchFamily="34" charset="0"/>
              </a:rPr>
              <a:t>تحس</a:t>
            </a:r>
            <a:r>
              <a:rPr lang="ar-JO" kern="100" dirty="0">
                <a:latin typeface="Segoe UI" panose="020B0502040204020203" pitchFamily="34" charset="0"/>
                <a:cs typeface="Segoe UI" panose="020B0502040204020203" pitchFamily="34" charset="0"/>
              </a:rPr>
              <a:t>ي</a:t>
            </a:r>
            <a:r>
              <a:rPr lang="ar-SA" kern="100" dirty="0">
                <a:latin typeface="Segoe UI" panose="020B0502040204020203" pitchFamily="34" charset="0"/>
                <a:cs typeface="Segoe UI" panose="020B0502040204020203" pitchFamily="34" charset="0"/>
              </a:rPr>
              <a:t>ن من </a:t>
            </a:r>
            <a:r>
              <a:rPr lang="ar-JO" kern="100" dirty="0">
                <a:latin typeface="Segoe UI" panose="020B0502040204020203" pitchFamily="34" charset="0"/>
                <a:cs typeface="Segoe UI" panose="020B0502040204020203" pitchFamily="34" charset="0"/>
              </a:rPr>
              <a:t>الجودة ورفع كفاءة الأداء </a:t>
            </a:r>
            <a:r>
              <a:rPr lang="ar-SA" kern="100" dirty="0">
                <a:latin typeface="Segoe UI" panose="020B0502040204020203" pitchFamily="34" charset="0"/>
                <a:cs typeface="Segoe UI" panose="020B0502040204020203" pitchFamily="34" charset="0"/>
              </a:rPr>
              <a:t>، دون أن </a:t>
            </a:r>
            <a:r>
              <a:rPr lang="ar-JO" kern="100" dirty="0">
                <a:latin typeface="Segoe UI" panose="020B0502040204020203" pitchFamily="34" charset="0"/>
                <a:cs typeface="Segoe UI" panose="020B0502040204020203" pitchFamily="34" charset="0"/>
              </a:rPr>
              <a:t>تهتم بالموارد البشرية فيها</a:t>
            </a:r>
            <a:r>
              <a:rPr lang="ar-SA" kern="100" dirty="0">
                <a:latin typeface="Segoe UI" panose="020B0502040204020203" pitchFamily="34" charset="0"/>
                <a:cs typeface="Segoe UI" panose="020B0502040204020203" pitchFamily="34" charset="0"/>
              </a:rPr>
              <a:t>، لما </a:t>
            </a:r>
            <a:r>
              <a:rPr lang="ar-JO" kern="100" dirty="0">
                <a:latin typeface="Segoe UI" panose="020B0502040204020203" pitchFamily="34" charset="0"/>
                <a:cs typeface="Segoe UI" panose="020B0502040204020203" pitchFamily="34" charset="0"/>
              </a:rPr>
              <a:t>يملكونه</a:t>
            </a:r>
            <a:r>
              <a:rPr lang="ar-SA" kern="100" dirty="0">
                <a:latin typeface="Segoe UI" panose="020B0502040204020203" pitchFamily="34" charset="0"/>
                <a:cs typeface="Segoe UI" panose="020B0502040204020203" pitchFamily="34" charset="0"/>
              </a:rPr>
              <a:t> من مؤهلات وكفايات وكفاءاتعلمية ومهارات انفعالية تمكنهم من </a:t>
            </a:r>
            <a:r>
              <a:rPr lang="ar-JO" kern="100" dirty="0">
                <a:latin typeface="Segoe UI" panose="020B0502040204020203" pitchFamily="34" charset="0"/>
                <a:cs typeface="Segoe UI" panose="020B0502040204020203" pitchFamily="34" charset="0"/>
              </a:rPr>
              <a:t>تحقيق أهداف المنظمة أو المؤسسة التعليمية</a:t>
            </a:r>
            <a:endParaRPr lang="en-US" kern="100" dirty="0">
              <a:latin typeface="Segoe UI" panose="020B0502040204020203" pitchFamily="34" charset="0"/>
              <a:cs typeface="Segoe UI" panose="020B0502040204020203" pitchFamily="34" charset="0"/>
            </a:endParaRPr>
          </a:p>
          <a:p>
            <a:pPr algn="just" rtl="1">
              <a:lnSpc>
                <a:spcPct val="200000"/>
              </a:lnSpc>
              <a:spcAft>
                <a:spcPts val="800"/>
              </a:spcAft>
            </a:pPr>
            <a:r>
              <a:rPr lang="ar-JO" kern="100" dirty="0">
                <a:latin typeface="Segoe UI" panose="020B0502040204020203" pitchFamily="34" charset="0"/>
                <a:cs typeface="Segoe UI" panose="020B0502040204020203" pitchFamily="34" charset="0"/>
              </a:rPr>
              <a:t>متغيرات العصر الحالي بما يخدم أهدافها .  </a:t>
            </a:r>
            <a:r>
              <a:rPr lang="ar-JO" u="sng" kern="100" dirty="0">
                <a:solidFill>
                  <a:srgbClr val="00B0F0"/>
                </a:solidFill>
                <a:latin typeface="Segoe UI" panose="020B0502040204020203" pitchFamily="34" charset="0"/>
                <a:cs typeface="Segoe UI" panose="020B0502040204020203" pitchFamily="34" charset="0"/>
              </a:rPr>
              <a:t>فما المقصود بالأداء الوظيفي وتقييم الأداء الوظيفي؟</a:t>
            </a:r>
            <a:endParaRPr lang="en-US" u="sng" kern="100" dirty="0">
              <a:solidFill>
                <a:srgbClr val="00B0F0"/>
              </a:solidFill>
              <a:latin typeface="Segoe UI" panose="020B0502040204020203" pitchFamily="34" charset="0"/>
              <a:cs typeface="Segoe UI" panose="020B0502040204020203" pitchFamily="34" charset="0"/>
            </a:endParaRPr>
          </a:p>
        </p:txBody>
      </p:sp>
      <p:pic>
        <p:nvPicPr>
          <p:cNvPr id="7" name="Graphic 21">
            <a:extLst>
              <a:ext uri="{FF2B5EF4-FFF2-40B4-BE49-F238E27FC236}">
                <a16:creationId xmlns:a16="http://schemas.microsoft.com/office/drawing/2014/main" xmlns="" id="{3BE78958-CD85-61D3-1207-28FD9258729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5" name="Picture 4">
            <a:extLst>
              <a:ext uri="{FF2B5EF4-FFF2-40B4-BE49-F238E27FC236}">
                <a16:creationId xmlns:a16="http://schemas.microsoft.com/office/drawing/2014/main" xmlns="" id="{83771BAD-425D-658C-2728-5DA1FB65D58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11175" y="928007"/>
            <a:ext cx="2609850" cy="1076343"/>
          </a:xfrm>
          <a:prstGeom prst="rect">
            <a:avLst/>
          </a:prstGeom>
        </p:spPr>
      </p:pic>
    </p:spTree>
    <p:extLst>
      <p:ext uri="{BB962C8B-B14F-4D97-AF65-F5344CB8AC3E}">
        <p14:creationId xmlns:p14="http://schemas.microsoft.com/office/powerpoint/2010/main" val="2539765674"/>
      </p:ext>
    </p:extLst>
  </p:cSld>
  <p:clrMapOvr>
    <a:masterClrMapping/>
  </p:clrMapOvr>
  <mc:AlternateContent xmlns:mc="http://schemas.openxmlformats.org/markup-compatibility/2006" xmlns:p14="http://schemas.microsoft.com/office/powerpoint/2010/main">
    <mc:Choice Requires="p14">
      <p:transition p14:dur="10" advTm="112466"/>
    </mc:Choice>
    <mc:Fallback xmlns="">
      <p:transition advTm="112466"/>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CFD3EEC4-AE38-943D-F134-0984003F7506}"/>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xmlns="" id="{E4EDCD17-4E08-C29B-EB47-3E41C47694F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xmlns="" id="{3EDFC9B3-B24A-FC17-3D9A-29F838155A06}"/>
              </a:ext>
            </a:extLst>
          </p:cNvPr>
          <p:cNvSpPr/>
          <p:nvPr/>
        </p:nvSpPr>
        <p:spPr>
          <a:xfrm>
            <a:off x="3142429" y="64019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xmlns="" id="{3DC377D2-B83E-B41D-D691-B82FBEB48A45}"/>
              </a:ext>
            </a:extLst>
          </p:cNvPr>
          <p:cNvSpPr txBox="1"/>
          <p:nvPr/>
        </p:nvSpPr>
        <p:spPr>
          <a:xfrm>
            <a:off x="1486855" y="1021016"/>
            <a:ext cx="9448714" cy="4441601"/>
          </a:xfrm>
          <a:prstGeom prst="rect">
            <a:avLst/>
          </a:prstGeom>
          <a:solidFill>
            <a:schemeClr val="bg1"/>
          </a:solidFill>
        </p:spPr>
        <p:txBody>
          <a:bodyPr wrap="square" rtlCol="0">
            <a:spAutoFit/>
          </a:bodyPr>
          <a:lstStyle/>
          <a:p>
            <a:pPr marR="0" algn="ctr" rtl="1">
              <a:lnSpc>
                <a:spcPct val="200000"/>
              </a:lnSpc>
              <a:spcBef>
                <a:spcPts val="200"/>
              </a:spcBef>
              <a:spcAft>
                <a:spcPts val="200"/>
              </a:spcAft>
              <a:tabLst>
                <a:tab pos="365760" algn="l"/>
                <a:tab pos="731520" algn="l"/>
                <a:tab pos="1097280" algn="l"/>
                <a:tab pos="1463040" algn="l"/>
                <a:tab pos="3036570" algn="l"/>
              </a:tabLst>
            </a:pPr>
            <a:r>
              <a:rPr lang="ar-JO" sz="2000" b="1" dirty="0">
                <a:solidFill>
                  <a:srgbClr val="00B0F0"/>
                </a:solidFill>
                <a:latin typeface="Segoe UI" panose="020B0502040204020203" pitchFamily="34" charset="0"/>
                <a:cs typeface="Segoe UI" panose="020B0502040204020203" pitchFamily="34" charset="0"/>
              </a:rPr>
              <a:t>نتاجات المحاضرة الخامسة</a:t>
            </a:r>
          </a:p>
          <a:p>
            <a:pPr marL="285750" marR="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Segoe UI" panose="020B0502040204020203" pitchFamily="34" charset="0"/>
                <a:ea typeface="Arial" panose="020B0604020202020204" pitchFamily="34" charset="0"/>
                <a:cs typeface="Segoe UI" panose="020B0502040204020203" pitchFamily="34" charset="0"/>
              </a:rPr>
              <a:t>مفهوم الأداء الوظيفي لغة واصطلاحًا</a:t>
            </a:r>
          </a:p>
          <a:p>
            <a:pPr marL="28575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Segoe UI" panose="020B0502040204020203" pitchFamily="34" charset="0"/>
                <a:ea typeface="Arial" panose="020B0604020202020204" pitchFamily="34" charset="0"/>
                <a:cs typeface="Segoe UI" panose="020B0502040204020203" pitchFamily="34" charset="0"/>
              </a:rPr>
              <a:t>أهمية الأداء الوظيفي</a:t>
            </a:r>
          </a:p>
          <a:p>
            <a:pPr marL="28575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Segoe UI" panose="020B0502040204020203" pitchFamily="34" charset="0"/>
                <a:ea typeface="Arial" panose="020B0604020202020204" pitchFamily="34" charset="0"/>
                <a:cs typeface="Segoe UI" panose="020B0502040204020203" pitchFamily="34" charset="0"/>
              </a:rPr>
              <a:t>أنواع الأداء الوظيفي</a:t>
            </a:r>
          </a:p>
          <a:p>
            <a:pPr marL="28575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Segoe UI" panose="020B0502040204020203" pitchFamily="34" charset="0"/>
                <a:ea typeface="Arial" panose="020B0604020202020204" pitchFamily="34" charset="0"/>
                <a:cs typeface="Segoe UI" panose="020B0502040204020203" pitchFamily="34" charset="0"/>
              </a:rPr>
              <a:t>مؤشرات الأداء الوظيفي</a:t>
            </a:r>
          </a:p>
          <a:p>
            <a:pPr marL="28575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Segoe UI" panose="020B0502040204020203" pitchFamily="34" charset="0"/>
                <a:ea typeface="Arial" panose="020B0604020202020204" pitchFamily="34" charset="0"/>
                <a:cs typeface="Segoe UI" panose="020B0502040204020203" pitchFamily="34" charset="0"/>
              </a:rPr>
              <a:t>معوقات الأداء الوظيفي</a:t>
            </a:r>
          </a:p>
          <a:p>
            <a:pPr marL="28575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Segoe UI" panose="020B0502040204020203" pitchFamily="34" charset="0"/>
                <a:ea typeface="Arial" panose="020B0604020202020204" pitchFamily="34" charset="0"/>
                <a:cs typeface="Segoe UI" panose="020B0502040204020203" pitchFamily="34" charset="0"/>
              </a:rPr>
              <a:t>مفهوم تقييم الأداء الوظيفي وأهميته</a:t>
            </a:r>
          </a:p>
          <a:p>
            <a:pPr marL="28575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Segoe UI" panose="020B0502040204020203" pitchFamily="34" charset="0"/>
                <a:ea typeface="Arial" panose="020B0604020202020204" pitchFamily="34" charset="0"/>
                <a:cs typeface="Segoe UI" panose="020B0502040204020203" pitchFamily="34" charset="0"/>
              </a:rPr>
              <a:t>خطوات تقييم الأداء الوظيفي</a:t>
            </a:r>
          </a:p>
        </p:txBody>
      </p:sp>
      <p:pic>
        <p:nvPicPr>
          <p:cNvPr id="6" name="Graphic 21">
            <a:extLst>
              <a:ext uri="{FF2B5EF4-FFF2-40B4-BE49-F238E27FC236}">
                <a16:creationId xmlns:a16="http://schemas.microsoft.com/office/drawing/2014/main" xmlns="" id="{A49CC41C-0A80-7325-F4F5-CB89E3FF133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35557" y="102026"/>
            <a:ext cx="2305141" cy="1076343"/>
          </a:xfrm>
          <a:prstGeom prst="rect">
            <a:avLst/>
          </a:prstGeom>
        </p:spPr>
      </p:pic>
      <p:pic>
        <p:nvPicPr>
          <p:cNvPr id="5" name="Picture 4">
            <a:extLst>
              <a:ext uri="{FF2B5EF4-FFF2-40B4-BE49-F238E27FC236}">
                <a16:creationId xmlns:a16="http://schemas.microsoft.com/office/drawing/2014/main" xmlns="" id="{F8050F01-81A3-B4B8-1E77-94F8F6D3329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545183" y="1021016"/>
            <a:ext cx="2876550" cy="4395882"/>
          </a:xfrm>
          <a:prstGeom prst="rect">
            <a:avLst/>
          </a:prstGeom>
        </p:spPr>
      </p:pic>
    </p:spTree>
    <p:extLst>
      <p:ext uri="{BB962C8B-B14F-4D97-AF65-F5344CB8AC3E}">
        <p14:creationId xmlns:p14="http://schemas.microsoft.com/office/powerpoint/2010/main" val="2955065650"/>
      </p:ext>
    </p:extLst>
  </p:cSld>
  <p:clrMapOvr>
    <a:masterClrMapping/>
  </p:clrMapOvr>
  <mc:AlternateContent xmlns:mc="http://schemas.openxmlformats.org/markup-compatibility/2006" xmlns:p14="http://schemas.microsoft.com/office/powerpoint/2010/main">
    <mc:Choice Requires="p14">
      <p:transition spd="slow" p14:dur="2000" advTm="65113"/>
    </mc:Choice>
    <mc:Fallback xmlns="">
      <p:transition spd="slow" advTm="65113"/>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571045" y="734041"/>
            <a:ext cx="8417320" cy="400110"/>
          </a:xfrm>
          <a:prstGeom prst="rect">
            <a:avLst/>
          </a:prstGeom>
          <a:noFill/>
        </p:spPr>
        <p:txBody>
          <a:bodyPr wrap="square" rtlCol="0">
            <a:spAutoFit/>
          </a:bodyPr>
          <a:lstStyle/>
          <a:p>
            <a:pPr algn="ctr"/>
            <a:r>
              <a:rPr lang="ar-JO" sz="2000" b="1" dirty="0">
                <a:solidFill>
                  <a:srgbClr val="00B0F0"/>
                </a:solidFill>
                <a:effectLst/>
                <a:latin typeface="Segoe UI" panose="020B0502040204020203" pitchFamily="34" charset="0"/>
                <a:ea typeface="Simplified Arabic" panose="02020603050405020304" pitchFamily="18" charset="-78"/>
                <a:cs typeface="Segoe UI" panose="020B0502040204020203" pitchFamily="34" charset="0"/>
              </a:rPr>
              <a:t>مفهوم الأداء الوظيفي</a:t>
            </a:r>
            <a:endParaRPr lang="en-US" sz="2000" b="1" dirty="0">
              <a:solidFill>
                <a:srgbClr val="00B0F0"/>
              </a:solidFill>
              <a:latin typeface="Segoe UI" panose="020B0502040204020203" pitchFamily="34" charset="0"/>
              <a:cs typeface="Segoe UI" panose="020B0502040204020203" pitchFamily="34"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xmlns="" id="{71AFC805-1B9D-BFE7-0243-317274C5587C}"/>
              </a:ext>
            </a:extLst>
          </p:cNvPr>
          <p:cNvSpPr/>
          <p:nvPr/>
        </p:nvSpPr>
        <p:spPr>
          <a:xfrm>
            <a:off x="362537" y="1668823"/>
            <a:ext cx="11466926" cy="4430069"/>
          </a:xfrm>
          <a:prstGeom prst="round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1" algn="r" rtl="1">
              <a:lnSpc>
                <a:spcPct val="150000"/>
              </a:lnSpc>
            </a:pPr>
            <a:r>
              <a:rPr lang="ar-JO" kern="100" dirty="0">
                <a:solidFill>
                  <a:schemeClr val="tx1"/>
                </a:solidFill>
                <a:latin typeface="Segoe UI" panose="020B0502040204020203" pitchFamily="34" charset="0"/>
                <a:cs typeface="Segoe UI" panose="020B0502040204020203" pitchFamily="34" charset="0"/>
              </a:rPr>
              <a:t>تعريف الأداء لغة</a:t>
            </a:r>
          </a:p>
          <a:p>
            <a:pPr lvl="1" algn="r" rtl="1">
              <a:lnSpc>
                <a:spcPct val="200000"/>
              </a:lnSpc>
            </a:pPr>
            <a:r>
              <a:rPr lang="ar-JO" dirty="0">
                <a:solidFill>
                  <a:srgbClr val="000000"/>
                </a:solidFill>
                <a:latin typeface="Segoe UI" panose="020B0502040204020203" pitchFamily="34" charset="0"/>
                <a:cs typeface="Segoe UI" panose="020B0502040204020203" pitchFamily="34" charset="0"/>
              </a:rPr>
              <a:t>جاء في معجم الوسيط بالمعاني الآتية:   </a:t>
            </a:r>
          </a:p>
          <a:p>
            <a:pPr marL="742950" lvl="1" indent="-285750" algn="r" rtl="1">
              <a:lnSpc>
                <a:spcPct val="200000"/>
              </a:lnSpc>
              <a:buFont typeface="Wingdings" panose="05000000000000000000" pitchFamily="2" charset="2"/>
              <a:buChar char="Ø"/>
            </a:pPr>
            <a:r>
              <a:rPr lang="ar-JO" dirty="0">
                <a:solidFill>
                  <a:srgbClr val="000000"/>
                </a:solidFill>
                <a:latin typeface="Segoe UI" panose="020B0502040204020203" pitchFamily="34" charset="0"/>
                <a:cs typeface="Segoe UI" panose="020B0502040204020203" pitchFamily="34" charset="0"/>
              </a:rPr>
              <a:t>أدّى الشيء: قام به</a:t>
            </a:r>
          </a:p>
          <a:p>
            <a:pPr marL="742950" lvl="1" indent="-285750" algn="r" rtl="1">
              <a:lnSpc>
                <a:spcPct val="200000"/>
              </a:lnSpc>
              <a:buFont typeface="Wingdings" panose="05000000000000000000" pitchFamily="2" charset="2"/>
              <a:buChar char="Ø"/>
            </a:pPr>
            <a:r>
              <a:rPr lang="ar-JO" dirty="0">
                <a:solidFill>
                  <a:srgbClr val="000000"/>
                </a:solidFill>
                <a:latin typeface="Segoe UI" panose="020B0502040204020203" pitchFamily="34" charset="0"/>
                <a:cs typeface="Segoe UI" panose="020B0502040204020203" pitchFamily="34" charset="0"/>
              </a:rPr>
              <a:t> أدّى الدين قضاه أدّى الصلاة: قام بها لوقتها، </a:t>
            </a:r>
          </a:p>
          <a:p>
            <a:pPr marL="742950" lvl="1" indent="-285750" algn="r" rtl="1">
              <a:lnSpc>
                <a:spcPct val="200000"/>
              </a:lnSpc>
              <a:buFont typeface="Wingdings" panose="05000000000000000000" pitchFamily="2" charset="2"/>
              <a:buChar char="Ø"/>
            </a:pPr>
            <a:r>
              <a:rPr lang="ar-JO" dirty="0">
                <a:solidFill>
                  <a:srgbClr val="000000"/>
                </a:solidFill>
                <a:latin typeface="Segoe UI" panose="020B0502040204020203" pitchFamily="34" charset="0"/>
                <a:cs typeface="Segoe UI" panose="020B0502040204020203" pitchFamily="34" charset="0"/>
              </a:rPr>
              <a:t>أدّى</a:t>
            </a:r>
            <a:r>
              <a:rPr lang="en-US" dirty="0">
                <a:solidFill>
                  <a:srgbClr val="000000"/>
                </a:solidFill>
                <a:latin typeface="Segoe UI" panose="020B0502040204020203" pitchFamily="34" charset="0"/>
                <a:cs typeface="Segoe UI" panose="020B0502040204020203" pitchFamily="34" charset="0"/>
              </a:rPr>
              <a:t> </a:t>
            </a:r>
            <a:r>
              <a:rPr lang="ar-JO" dirty="0">
                <a:solidFill>
                  <a:srgbClr val="000000"/>
                </a:solidFill>
                <a:latin typeface="Segoe UI" panose="020B0502040204020203" pitchFamily="34" charset="0"/>
                <a:cs typeface="Segoe UI" panose="020B0502040204020203" pitchFamily="34" charset="0"/>
              </a:rPr>
              <a:t>الشهادة: أدلى بها ، أدى إليه الشيء: </a:t>
            </a:r>
            <a:r>
              <a:rPr lang="en-US" dirty="0">
                <a:solidFill>
                  <a:srgbClr val="000000"/>
                </a:solidFill>
                <a:latin typeface="Segoe UI" panose="020B0502040204020203" pitchFamily="34" charset="0"/>
                <a:cs typeface="Segoe UI" panose="020B0502040204020203" pitchFamily="34" charset="0"/>
              </a:rPr>
              <a:t> </a:t>
            </a:r>
            <a:r>
              <a:rPr lang="ar-JO" dirty="0">
                <a:solidFill>
                  <a:srgbClr val="000000"/>
                </a:solidFill>
                <a:latin typeface="Segoe UI" panose="020B0502040204020203" pitchFamily="34" charset="0"/>
                <a:cs typeface="Segoe UI" panose="020B0502040204020203" pitchFamily="34" charset="0"/>
              </a:rPr>
              <a:t>أوصله إليه.</a:t>
            </a:r>
            <a:r>
              <a:rPr lang="ar-YE" sz="1600" dirty="0">
                <a:latin typeface="Segoe UI" panose="020B0502040204020203" pitchFamily="34" charset="0"/>
                <a:cs typeface="Segoe UI" panose="020B0502040204020203" pitchFamily="34" charset="0"/>
              </a:rPr>
              <a:t/>
            </a:r>
            <a:br>
              <a:rPr lang="ar-YE" sz="1600" dirty="0">
                <a:latin typeface="Segoe UI" panose="020B0502040204020203" pitchFamily="34" charset="0"/>
                <a:cs typeface="Segoe UI" panose="020B0502040204020203" pitchFamily="34" charset="0"/>
              </a:rPr>
            </a:br>
            <a:r>
              <a:rPr lang="ar-YE" dirty="0">
                <a:solidFill>
                  <a:srgbClr val="000000"/>
                </a:solidFill>
                <a:latin typeface="Segoe UI" panose="020B0502040204020203" pitchFamily="34" charset="0"/>
                <a:cs typeface="Segoe UI" panose="020B0502040204020203" pitchFamily="34" charset="0"/>
              </a:rPr>
              <a:t>ويقابل اللفظ اللاتيني </a:t>
            </a:r>
            <a:r>
              <a:rPr lang="ar-JO" dirty="0">
                <a:solidFill>
                  <a:srgbClr val="000000"/>
                </a:solidFill>
                <a:latin typeface="Segoe UI" panose="020B0502040204020203" pitchFamily="34" charset="0"/>
                <a:cs typeface="Segoe UI" panose="020B0502040204020203" pitchFamily="34" charset="0"/>
              </a:rPr>
              <a:t> </a:t>
            </a:r>
            <a:r>
              <a:rPr lang="en-US" dirty="0" err="1">
                <a:solidFill>
                  <a:srgbClr val="000000"/>
                </a:solidFill>
                <a:latin typeface="Segoe UI" panose="020B0502040204020203" pitchFamily="34" charset="0"/>
                <a:cs typeface="Segoe UI" panose="020B0502040204020203" pitchFamily="34" charset="0"/>
              </a:rPr>
              <a:t>performare</a:t>
            </a:r>
            <a:r>
              <a:rPr lang="ar-JO" dirty="0">
                <a:solidFill>
                  <a:srgbClr val="000000"/>
                </a:solidFill>
                <a:latin typeface="Segoe UI" panose="020B0502040204020203" pitchFamily="34" charset="0"/>
                <a:cs typeface="Segoe UI" panose="020B0502040204020203" pitchFamily="34" charset="0"/>
              </a:rPr>
              <a:t>  ا</a:t>
            </a:r>
            <a:r>
              <a:rPr lang="ar-YE" dirty="0">
                <a:solidFill>
                  <a:srgbClr val="000000"/>
                </a:solidFill>
                <a:latin typeface="Segoe UI" panose="020B0502040204020203" pitchFamily="34" charset="0"/>
                <a:cs typeface="Segoe UI" panose="020B0502040204020203" pitchFamily="34" charset="0"/>
              </a:rPr>
              <a:t>لتي تعني إعطاء كلية الشكل لشيء ما، والتي أشتق منها اللفظ الإنجليزي </a:t>
            </a:r>
            <a:r>
              <a:rPr lang="ar-JO" dirty="0">
                <a:solidFill>
                  <a:srgbClr val="000000"/>
                </a:solidFill>
                <a:latin typeface="Segoe UI" panose="020B0502040204020203" pitchFamily="34" charset="0"/>
                <a:cs typeface="Segoe UI" panose="020B0502040204020203" pitchFamily="34" charset="0"/>
              </a:rPr>
              <a:t> </a:t>
            </a:r>
            <a:r>
              <a:rPr lang="en-US" dirty="0">
                <a:solidFill>
                  <a:srgbClr val="000000"/>
                </a:solidFill>
                <a:latin typeface="Segoe UI" panose="020B0502040204020203" pitchFamily="34" charset="0"/>
                <a:cs typeface="Segoe UI" panose="020B0502040204020203" pitchFamily="34" charset="0"/>
              </a:rPr>
              <a:t> performance </a:t>
            </a:r>
            <a:r>
              <a:rPr lang="ar-YE" dirty="0">
                <a:solidFill>
                  <a:srgbClr val="000000"/>
                </a:solidFill>
                <a:latin typeface="Segoe UI" panose="020B0502040204020203" pitchFamily="34" charset="0"/>
                <a:cs typeface="Segoe UI" panose="020B0502040204020203" pitchFamily="34" charset="0"/>
              </a:rPr>
              <a:t>التي تعني إنجاز العمل، أو الكيفية التي يبلغ</a:t>
            </a:r>
            <a:r>
              <a:rPr lang="en-US" dirty="0">
                <a:solidFill>
                  <a:srgbClr val="000000"/>
                </a:solidFill>
                <a:latin typeface="Segoe UI" panose="020B0502040204020203" pitchFamily="34" charset="0"/>
                <a:cs typeface="Segoe UI" panose="020B0502040204020203" pitchFamily="34" charset="0"/>
              </a:rPr>
              <a:t> </a:t>
            </a:r>
            <a:r>
              <a:rPr lang="ar-YE" dirty="0">
                <a:solidFill>
                  <a:srgbClr val="000000"/>
                </a:solidFill>
                <a:latin typeface="Segoe UI" panose="020B0502040204020203" pitchFamily="34" charset="0"/>
                <a:cs typeface="Segoe UI" panose="020B0502040204020203" pitchFamily="34" charset="0"/>
              </a:rPr>
              <a:t>بها </a:t>
            </a:r>
            <a:r>
              <a:rPr lang="ar-JO" dirty="0">
                <a:solidFill>
                  <a:srgbClr val="000000"/>
                </a:solidFill>
                <a:latin typeface="Segoe UI" panose="020B0502040204020203" pitchFamily="34" charset="0"/>
                <a:cs typeface="Segoe UI" panose="020B0502040204020203" pitchFamily="34" charset="0"/>
              </a:rPr>
              <a:t>.</a:t>
            </a:r>
          </a:p>
        </p:txBody>
      </p:sp>
      <p:pic>
        <p:nvPicPr>
          <p:cNvPr id="9" name="Picture 8">
            <a:extLst>
              <a:ext uri="{FF2B5EF4-FFF2-40B4-BE49-F238E27FC236}">
                <a16:creationId xmlns:a16="http://schemas.microsoft.com/office/drawing/2014/main" xmlns="" id="{0DE18BD6-48E2-D2A0-CA7A-293AB2713FE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78987" y="2188407"/>
            <a:ext cx="2705100" cy="169545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84032"/>
    </mc:Choice>
    <mc:Fallback xmlns="">
      <p:transition spd="slow" advTm="84032"/>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9407" y="1478315"/>
            <a:ext cx="10756563" cy="46224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ar-JO" sz="1600" dirty="0">
                <a:solidFill>
                  <a:schemeClr val="tx1"/>
                </a:solidFill>
                <a:latin typeface="Segoe UI" panose="020B0502040204020203" pitchFamily="34" charset="0"/>
                <a:ea typeface="Simplified Arabic" panose="02020603050405020304" pitchFamily="18" charset="-78"/>
                <a:cs typeface="Segoe UI" panose="020B0502040204020203" pitchFamily="34" charset="0"/>
              </a:rPr>
              <a:t>تنوعت تعريفات الأداء الوظيفي اصطلاحًا بتنوع تخصصات الباحثين ومنها:</a:t>
            </a:r>
          </a:p>
          <a:p>
            <a:pPr algn="r"/>
            <a:endParaRPr lang="ar-JO" dirty="0">
              <a:solidFill>
                <a:schemeClr val="tx1"/>
              </a:solidFill>
              <a:latin typeface="Segoe UI" panose="020B0502040204020203" pitchFamily="34" charset="0"/>
              <a:cs typeface="Segoe UI" panose="020B0502040204020203" pitchFamily="34" charset="0"/>
            </a:endParaRPr>
          </a:p>
          <a:p>
            <a:pPr algn="r">
              <a:lnSpc>
                <a:spcPct val="200000"/>
              </a:lnSpc>
            </a:pPr>
            <a:r>
              <a:rPr lang="ar-YE" b="1" dirty="0">
                <a:solidFill>
                  <a:schemeClr val="tx1"/>
                </a:solidFill>
                <a:latin typeface="Segoe UI" panose="020B0502040204020203" pitchFamily="34" charset="0"/>
                <a:cs typeface="Segoe UI" panose="020B0502040204020203" pitchFamily="34" charset="0"/>
              </a:rPr>
              <a:t>الاتجاه الأول</a:t>
            </a:r>
            <a:r>
              <a:rPr lang="ar-YE" dirty="0">
                <a:solidFill>
                  <a:schemeClr val="tx1"/>
                </a:solidFill>
                <a:latin typeface="Segoe UI" panose="020B0502040204020203" pitchFamily="34" charset="0"/>
                <a:cs typeface="Segoe UI" panose="020B0502040204020203" pitchFamily="34" charset="0"/>
              </a:rPr>
              <a:t>: اعتمد في تعريفه للأداء الوظيفي على أنه فعل أو نشاط وسلوك</a:t>
            </a:r>
            <a:r>
              <a:rPr lang="ar-JO" dirty="0">
                <a:solidFill>
                  <a:schemeClr val="tx1"/>
                </a:solidFill>
                <a:latin typeface="Segoe UI" panose="020B0502040204020203" pitchFamily="34" charset="0"/>
                <a:cs typeface="Segoe UI" panose="020B0502040204020203" pitchFamily="34" charset="0"/>
              </a:rPr>
              <a:t> (العمل الذي يقوم به الموظفين)</a:t>
            </a:r>
            <a:r>
              <a:rPr lang="ar-YE" dirty="0">
                <a:solidFill>
                  <a:schemeClr val="tx1"/>
                </a:solidFill>
                <a:latin typeface="Segoe UI" panose="020B0502040204020203" pitchFamily="34" charset="0"/>
                <a:cs typeface="Segoe UI" panose="020B0502040204020203" pitchFamily="34" charset="0"/>
              </a:rPr>
              <a:t>.</a:t>
            </a:r>
            <a:endParaRPr lang="ar-JO" dirty="0">
              <a:solidFill>
                <a:schemeClr val="tx1"/>
              </a:solidFill>
              <a:latin typeface="Segoe UI" panose="020B0502040204020203" pitchFamily="34" charset="0"/>
              <a:cs typeface="Segoe UI" panose="020B0502040204020203" pitchFamily="34" charset="0"/>
            </a:endParaRPr>
          </a:p>
          <a:p>
            <a:pPr algn="r">
              <a:lnSpc>
                <a:spcPct val="200000"/>
              </a:lnSpc>
            </a:pPr>
            <a:r>
              <a:rPr lang="ar-YE" b="1" dirty="0">
                <a:solidFill>
                  <a:schemeClr val="tx1"/>
                </a:solidFill>
                <a:latin typeface="Segoe UI" panose="020B0502040204020203" pitchFamily="34" charset="0"/>
                <a:cs typeface="Segoe UI" panose="020B0502040204020203" pitchFamily="34" charset="0"/>
              </a:rPr>
              <a:t>الاتجاه الثاني</a:t>
            </a:r>
            <a:r>
              <a:rPr lang="ar-YE" dirty="0">
                <a:solidFill>
                  <a:schemeClr val="tx1"/>
                </a:solidFill>
                <a:latin typeface="Segoe UI" panose="020B0502040204020203" pitchFamily="34" charset="0"/>
                <a:cs typeface="Segoe UI" panose="020B0502040204020203" pitchFamily="34" charset="0"/>
              </a:rPr>
              <a:t>: اعتمد في تعريفه للأداء الوظيفي على أنه نتاج ومحصلة لفعل معين</a:t>
            </a:r>
            <a:r>
              <a:rPr lang="ar-JO" dirty="0">
                <a:solidFill>
                  <a:schemeClr val="tx1"/>
                </a:solidFill>
                <a:latin typeface="Segoe UI" panose="020B0502040204020203" pitchFamily="34" charset="0"/>
                <a:cs typeface="Segoe UI" panose="020B0502040204020203" pitchFamily="34" charset="0"/>
              </a:rPr>
              <a:t> ( المنتج أو السلعة أو الخدمة)</a:t>
            </a:r>
            <a:r>
              <a:rPr lang="ar-YE" dirty="0">
                <a:solidFill>
                  <a:schemeClr val="tx1"/>
                </a:solidFill>
                <a:latin typeface="Segoe UI" panose="020B0502040204020203" pitchFamily="34" charset="0"/>
                <a:cs typeface="Segoe UI" panose="020B0502040204020203" pitchFamily="34" charset="0"/>
              </a:rPr>
              <a:t>.</a:t>
            </a:r>
            <a:endParaRPr lang="ar-JO" dirty="0">
              <a:solidFill>
                <a:schemeClr val="tx1"/>
              </a:solidFill>
              <a:latin typeface="Segoe UI" panose="020B0502040204020203" pitchFamily="34" charset="0"/>
              <a:cs typeface="Segoe UI" panose="020B0502040204020203" pitchFamily="34" charset="0"/>
            </a:endParaRPr>
          </a:p>
          <a:p>
            <a:pPr algn="r">
              <a:lnSpc>
                <a:spcPct val="200000"/>
              </a:lnSpc>
            </a:pPr>
            <a:r>
              <a:rPr lang="ar-YE" b="1" dirty="0">
                <a:solidFill>
                  <a:schemeClr val="tx1"/>
                </a:solidFill>
                <a:latin typeface="Segoe UI" panose="020B0502040204020203" pitchFamily="34" charset="0"/>
                <a:cs typeface="Segoe UI" panose="020B0502040204020203" pitchFamily="34" charset="0"/>
              </a:rPr>
              <a:t>الاتجاه الثالث: </a:t>
            </a:r>
            <a:r>
              <a:rPr lang="ar-YE" dirty="0">
                <a:solidFill>
                  <a:schemeClr val="tx1"/>
                </a:solidFill>
                <a:latin typeface="Segoe UI" panose="020B0502040204020203" pitchFamily="34" charset="0"/>
                <a:cs typeface="Segoe UI" panose="020B0502040204020203" pitchFamily="34" charset="0"/>
              </a:rPr>
              <a:t>اعتمد في تعريفه للأداء الوظيفي على أنه عملية تفاعل بين </a:t>
            </a:r>
            <a:r>
              <a:rPr lang="ar-JO" dirty="0">
                <a:solidFill>
                  <a:schemeClr val="tx1"/>
                </a:solidFill>
                <a:latin typeface="Segoe UI" panose="020B0502040204020203" pitchFamily="34" charset="0"/>
                <a:cs typeface="Segoe UI" panose="020B0502040204020203" pitchFamily="34" charset="0"/>
              </a:rPr>
              <a:t>مجموعة من</a:t>
            </a:r>
            <a:r>
              <a:rPr lang="ar-YE" dirty="0">
                <a:solidFill>
                  <a:schemeClr val="tx1"/>
                </a:solidFill>
                <a:latin typeface="Segoe UI" panose="020B0502040204020203" pitchFamily="34" charset="0"/>
                <a:cs typeface="Segoe UI" panose="020B0502040204020203" pitchFamily="34" charset="0"/>
              </a:rPr>
              <a:t> </a:t>
            </a:r>
            <a:r>
              <a:rPr lang="ar-JO" dirty="0">
                <a:solidFill>
                  <a:schemeClr val="tx1"/>
                </a:solidFill>
                <a:latin typeface="Segoe UI" panose="020B0502040204020203" pitchFamily="34" charset="0"/>
                <a:cs typeface="Segoe UI" panose="020B0502040204020203" pitchFamily="34" charset="0"/>
              </a:rPr>
              <a:t>ال</a:t>
            </a:r>
            <a:r>
              <a:rPr lang="ar-YE" dirty="0">
                <a:solidFill>
                  <a:schemeClr val="tx1"/>
                </a:solidFill>
                <a:latin typeface="Segoe UI" panose="020B0502040204020203" pitchFamily="34" charset="0"/>
                <a:cs typeface="Segoe UI" panose="020B0502040204020203" pitchFamily="34" charset="0"/>
              </a:rPr>
              <a:t>عوامل</a:t>
            </a:r>
            <a:r>
              <a:rPr lang="ar-YE" sz="1600" dirty="0">
                <a:solidFill>
                  <a:schemeClr val="tx1"/>
                </a:solidFill>
                <a:latin typeface="Segoe UI" panose="020B0502040204020203" pitchFamily="34" charset="0"/>
                <a:cs typeface="Segoe UI" panose="020B0502040204020203" pitchFamily="34" charset="0"/>
              </a:rPr>
              <a:t>.</a:t>
            </a:r>
            <a:endParaRPr lang="ar-JO" sz="1600" dirty="0">
              <a:solidFill>
                <a:schemeClr val="tx1"/>
              </a:solidFill>
              <a:latin typeface="Segoe UI" panose="020B0502040204020203" pitchFamily="34" charset="0"/>
              <a:cs typeface="Segoe UI" panose="020B0502040204020203" pitchFamily="34" charset="0"/>
            </a:endParaRPr>
          </a:p>
          <a:p>
            <a:pPr algn="r">
              <a:lnSpc>
                <a:spcPct val="200000"/>
              </a:lnSpc>
            </a:pPr>
            <a:endParaRPr lang="ar-JO" sz="1600" b="0" i="0" u="none" strike="noStrike" baseline="0" dirty="0">
              <a:solidFill>
                <a:schemeClr val="tx1"/>
              </a:solidFill>
              <a:latin typeface="Segoe UI" panose="020B0502040204020203" pitchFamily="34" charset="0"/>
              <a:cs typeface="Segoe UI" panose="020B0502040204020203" pitchFamily="34" charset="0"/>
            </a:endParaRPr>
          </a:p>
          <a:p>
            <a:pPr algn="r">
              <a:lnSpc>
                <a:spcPct val="200000"/>
              </a:lnSpc>
            </a:pPr>
            <a:endParaRPr lang="ar-JO" sz="1800" b="0" i="0" u="none" strike="noStrike" baseline="0" dirty="0">
              <a:solidFill>
                <a:schemeClr val="tx1"/>
              </a:solidFill>
              <a:latin typeface="Segoe UI" panose="020B0502040204020203" pitchFamily="34" charset="0"/>
              <a:cs typeface="Segoe UI" panose="020B0502040204020203" pitchFamily="34"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EEE52B36-20BF-1F29-52C8-1F67F6425B53}"/>
              </a:ext>
            </a:extLst>
          </p:cNvPr>
          <p:cNvSpPr txBox="1"/>
          <p:nvPr/>
        </p:nvSpPr>
        <p:spPr>
          <a:xfrm>
            <a:off x="4561669" y="869065"/>
            <a:ext cx="4856813" cy="646331"/>
          </a:xfrm>
          <a:prstGeom prst="rect">
            <a:avLst/>
          </a:prstGeom>
          <a:noFill/>
        </p:spPr>
        <p:txBody>
          <a:bodyPr wrap="square" rtlCol="0">
            <a:spAutoFit/>
          </a:bodyPr>
          <a:lstStyle/>
          <a:p>
            <a:pPr algn="ctr"/>
            <a:r>
              <a:rPr lang="ar-JO" dirty="0">
                <a:solidFill>
                  <a:srgbClr val="00B0F0"/>
                </a:solidFill>
                <a:latin typeface="Segoe UI" panose="020B0502040204020203" pitchFamily="34" charset="0"/>
                <a:cs typeface="Segoe UI" panose="020B0502040204020203" pitchFamily="34" charset="0"/>
              </a:rPr>
              <a:t>مفهوم الأداء الوظيفي</a:t>
            </a:r>
          </a:p>
          <a:p>
            <a:endParaRPr lang="en-US" dirty="0">
              <a:latin typeface="Segoe UI" panose="020B0502040204020203" pitchFamily="34" charset="0"/>
              <a:cs typeface="Segoe UI" panose="020B0502040204020203" pitchFamily="34" charset="0"/>
            </a:endParaRPr>
          </a:p>
        </p:txBody>
      </p:sp>
    </p:spTree>
    <p:extLst>
      <p:ext uri="{BB962C8B-B14F-4D97-AF65-F5344CB8AC3E}">
        <p14:creationId xmlns:p14="http://schemas.microsoft.com/office/powerpoint/2010/main" val="4219284734"/>
      </p:ext>
    </p:extLst>
  </p:cSld>
  <p:clrMapOvr>
    <a:masterClrMapping/>
  </p:clrMapOvr>
  <mc:AlternateContent xmlns:mc="http://schemas.openxmlformats.org/markup-compatibility/2006" xmlns:p14="http://schemas.microsoft.com/office/powerpoint/2010/main">
    <mc:Choice Requires="p14">
      <p:transition spd="slow" p14:dur="2000" advTm="162126"/>
    </mc:Choice>
    <mc:Fallback xmlns="">
      <p:transition spd="slow" advTm="162126"/>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A84DFDDD-DE9E-3AA7-17BA-FDA7425E752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CEC79A8C-AC89-5EB5-DE9D-4C391BD99BA4}"/>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xmlns="" id="{D40ABF64-F96A-F6F1-37F1-0F7226F3EBAF}"/>
              </a:ext>
            </a:extLst>
          </p:cNvPr>
          <p:cNvSpPr/>
          <p:nvPr/>
        </p:nvSpPr>
        <p:spPr>
          <a:xfrm>
            <a:off x="509407" y="1478315"/>
            <a:ext cx="10756563" cy="46224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ar-JO" dirty="0">
              <a:solidFill>
                <a:schemeClr val="tx1"/>
              </a:solidFill>
              <a:latin typeface="Segoe UI" panose="020B0502040204020203" pitchFamily="34" charset="0"/>
              <a:cs typeface="Segoe UI" panose="020B0502040204020203" pitchFamily="34" charset="0"/>
            </a:endParaRPr>
          </a:p>
          <a:p>
            <a:pPr algn="just" rtl="1">
              <a:lnSpc>
                <a:spcPct val="200000"/>
              </a:lnSpc>
            </a:pPr>
            <a:r>
              <a:rPr lang="ar-JO" dirty="0">
                <a:solidFill>
                  <a:schemeClr val="tx1"/>
                </a:solidFill>
                <a:latin typeface="Segoe UI" panose="020B0502040204020203" pitchFamily="34" charset="0"/>
                <a:cs typeface="Segoe UI" panose="020B0502040204020203" pitchFamily="34" charset="0"/>
              </a:rPr>
              <a:t>الاتجاه الأول: </a:t>
            </a:r>
          </a:p>
          <a:p>
            <a:pPr marL="285750" indent="-285750" algn="just" rtl="1">
              <a:lnSpc>
                <a:spcPct val="200000"/>
              </a:lnSpc>
              <a:buFont typeface="Wingdings" panose="05000000000000000000" pitchFamily="2" charset="2"/>
              <a:buChar char="Ø"/>
            </a:pPr>
            <a:r>
              <a:rPr lang="ar-JO" dirty="0">
                <a:solidFill>
                  <a:schemeClr val="tx1"/>
                </a:solidFill>
                <a:latin typeface="Segoe UI" panose="020B0502040204020203" pitchFamily="34" charset="0"/>
                <a:cs typeface="Segoe UI" panose="020B0502040204020203" pitchFamily="34" charset="0"/>
              </a:rPr>
              <a:t>والأداء يعرف وفق هذا الاتجاه بأنه عملية إنجاز مهمة أو وظيفة ما . </a:t>
            </a:r>
          </a:p>
          <a:p>
            <a:pPr marL="285750" indent="-285750" algn="just" rtl="1">
              <a:lnSpc>
                <a:spcPct val="200000"/>
              </a:lnSpc>
              <a:buFont typeface="Wingdings" panose="05000000000000000000" pitchFamily="2" charset="2"/>
              <a:buChar char="Ø"/>
            </a:pPr>
            <a:r>
              <a:rPr lang="ar-JO" dirty="0">
                <a:solidFill>
                  <a:schemeClr val="tx1"/>
                </a:solidFill>
                <a:latin typeface="Segoe UI" panose="020B0502040204020203" pitchFamily="34" charset="0"/>
                <a:cs typeface="Segoe UI" panose="020B0502040204020203" pitchFamily="34" charset="0"/>
              </a:rPr>
              <a:t>وهو أيضًا تأدية عمل أو إنجاز نشاط أو تنفيذ مهمة، بمعنى القيام بفعل يساعد على الوصول إلى الأهداف المحددة </a:t>
            </a:r>
          </a:p>
          <a:p>
            <a:pPr algn="just" rtl="1">
              <a:lnSpc>
                <a:spcPct val="200000"/>
              </a:lnSpc>
            </a:pPr>
            <a:r>
              <a:rPr lang="ar-JO" dirty="0">
                <a:solidFill>
                  <a:schemeClr val="tx1"/>
                </a:solidFill>
                <a:latin typeface="Segoe UI" panose="020B0502040204020203" pitchFamily="34" charset="0"/>
                <a:cs typeface="Segoe UI" panose="020B0502040204020203" pitchFamily="34" charset="0"/>
              </a:rPr>
              <a:t>نلاحظ في هذين التعريفين أن الأداء عمل ونشاط وفعل يؤدي إلى الهدف المرسوم. - نشاط يمكن الفرد من إنجاز المهمة أو الهدف المخصص له بنجاح، باستخدام الموارد المتاحة.</a:t>
            </a:r>
          </a:p>
          <a:p>
            <a:pPr algn="just" rtl="1">
              <a:lnSpc>
                <a:spcPct val="200000"/>
              </a:lnSpc>
            </a:pPr>
            <a:r>
              <a:rPr lang="ar-JO" dirty="0">
                <a:solidFill>
                  <a:schemeClr val="tx1"/>
                </a:solidFill>
                <a:latin typeface="Segoe UI" panose="020B0502040204020203" pitchFamily="34" charset="0"/>
                <a:cs typeface="Segoe UI" panose="020B0502040204020203" pitchFamily="34" charset="0"/>
              </a:rPr>
              <a:t>عرفته المنظمة العربية للتربية والثقافة والعلوم بأنه الفعل الإيجابي النشيط لاكتساب المهارة أو القدرة أو المعرفة والتمكن الجيد من أدائها، تبعا للمعايير الموضوعية.</a:t>
            </a:r>
            <a:endParaRPr lang="ar-JO" sz="1600" b="0" i="0" u="none" strike="noStrike" baseline="0" dirty="0">
              <a:solidFill>
                <a:schemeClr val="tx1"/>
              </a:solidFill>
              <a:latin typeface="Segoe UI" panose="020B0502040204020203" pitchFamily="34" charset="0"/>
              <a:cs typeface="Segoe UI" panose="020B0502040204020203" pitchFamily="34" charset="0"/>
            </a:endParaRPr>
          </a:p>
          <a:p>
            <a:pPr algn="r">
              <a:lnSpc>
                <a:spcPct val="200000"/>
              </a:lnSpc>
            </a:pPr>
            <a:endParaRPr lang="ar-JO" sz="1800" b="0" i="0" u="none" strike="noStrike" baseline="0" dirty="0">
              <a:solidFill>
                <a:schemeClr val="tx1"/>
              </a:solidFill>
              <a:latin typeface="Segoe UI" panose="020B0502040204020203" pitchFamily="34" charset="0"/>
              <a:cs typeface="Segoe UI" panose="020B0502040204020203" pitchFamily="34" charset="0"/>
            </a:endParaRPr>
          </a:p>
        </p:txBody>
      </p:sp>
      <p:pic>
        <p:nvPicPr>
          <p:cNvPr id="5" name="Graphic 21">
            <a:extLst>
              <a:ext uri="{FF2B5EF4-FFF2-40B4-BE49-F238E27FC236}">
                <a16:creationId xmlns:a16="http://schemas.microsoft.com/office/drawing/2014/main" xmlns="" id="{0949F417-C02E-8723-B884-9658C60EC8B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FDA3E27F-35C8-AAD2-D602-DF263F7710D4}"/>
              </a:ext>
            </a:extLst>
          </p:cNvPr>
          <p:cNvSpPr txBox="1"/>
          <p:nvPr/>
        </p:nvSpPr>
        <p:spPr>
          <a:xfrm>
            <a:off x="4561669" y="869065"/>
            <a:ext cx="4856813" cy="646331"/>
          </a:xfrm>
          <a:prstGeom prst="rect">
            <a:avLst/>
          </a:prstGeom>
          <a:noFill/>
        </p:spPr>
        <p:txBody>
          <a:bodyPr wrap="square" rtlCol="0">
            <a:spAutoFit/>
          </a:bodyPr>
          <a:lstStyle/>
          <a:p>
            <a:pPr algn="ctr"/>
            <a:r>
              <a:rPr lang="ar-JO" dirty="0">
                <a:solidFill>
                  <a:srgbClr val="00B0F0"/>
                </a:solidFill>
                <a:latin typeface="Segoe UI" panose="020B0502040204020203" pitchFamily="34" charset="0"/>
                <a:cs typeface="Segoe UI" panose="020B0502040204020203" pitchFamily="34" charset="0"/>
              </a:rPr>
              <a:t>مفهوم الأداء الوظيفي</a:t>
            </a:r>
          </a:p>
          <a:p>
            <a:endParaRPr lang="en-US" dirty="0">
              <a:latin typeface="Segoe UI" panose="020B0502040204020203" pitchFamily="34" charset="0"/>
              <a:cs typeface="Segoe UI" panose="020B0502040204020203" pitchFamily="34" charset="0"/>
            </a:endParaRPr>
          </a:p>
        </p:txBody>
      </p:sp>
    </p:spTree>
    <p:extLst>
      <p:ext uri="{BB962C8B-B14F-4D97-AF65-F5344CB8AC3E}">
        <p14:creationId xmlns:p14="http://schemas.microsoft.com/office/powerpoint/2010/main" val="2517966077"/>
      </p:ext>
    </p:extLst>
  </p:cSld>
  <p:clrMapOvr>
    <a:masterClrMapping/>
  </p:clrMapOvr>
  <mc:AlternateContent xmlns:mc="http://schemas.openxmlformats.org/markup-compatibility/2006" xmlns:p14="http://schemas.microsoft.com/office/powerpoint/2010/main">
    <mc:Choice Requires="p14">
      <p:transition spd="slow" p14:dur="2000" advTm="98032"/>
    </mc:Choice>
    <mc:Fallback xmlns="">
      <p:transition spd="slow" advTm="98032"/>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70FB6163-6740-0973-4C0C-E4C6568F574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C482BD50-D03B-3F2B-D8B7-AE81A7618FF4}"/>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xmlns="" id="{8B9C8B15-128F-9600-40A3-98F2064EF8B7}"/>
              </a:ext>
            </a:extLst>
          </p:cNvPr>
          <p:cNvSpPr/>
          <p:nvPr/>
        </p:nvSpPr>
        <p:spPr>
          <a:xfrm>
            <a:off x="509407" y="1478315"/>
            <a:ext cx="11046717" cy="46224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r>
              <a:rPr lang="ar-JO" dirty="0">
                <a:solidFill>
                  <a:schemeClr val="tx1"/>
                </a:solidFill>
                <a:latin typeface="Segoe UI" panose="020B0502040204020203" pitchFamily="34" charset="0"/>
                <a:cs typeface="Segoe UI" panose="020B0502040204020203" pitchFamily="34" charset="0"/>
              </a:rPr>
              <a:t>الاتجاه الثاني: </a:t>
            </a:r>
          </a:p>
          <a:p>
            <a:pPr marL="285750" indent="-285750" algn="just" rtl="1">
              <a:lnSpc>
                <a:spcPct val="200000"/>
              </a:lnSpc>
              <a:buFont typeface="Wingdings" panose="05000000000000000000" pitchFamily="2" charset="2"/>
              <a:buChar char="Ø"/>
            </a:pPr>
            <a:r>
              <a:rPr lang="ar-JO" dirty="0">
                <a:solidFill>
                  <a:schemeClr val="tx1"/>
                </a:solidFill>
                <a:latin typeface="Segoe UI" panose="020B0502040204020203" pitchFamily="34" charset="0"/>
                <a:cs typeface="Segoe UI" panose="020B0502040204020203" pitchFamily="34" charset="0"/>
              </a:rPr>
              <a:t>في هذا التعريف يشير إلى أن الأداء الوظيفي هو ناتج قيام الموظف بعمله. الأثر الصافي لجهود الفرد التي تبدأ بالقدرات وادراك الدور أو المهام، وذلك يشير إلى درجة تحقيق واتمام المهام الموكلة والمكونة لوظيفة الفرد. </a:t>
            </a:r>
          </a:p>
          <a:p>
            <a:pPr marL="285750" indent="-285750" algn="just" rtl="1">
              <a:lnSpc>
                <a:spcPct val="200000"/>
              </a:lnSpc>
              <a:buFont typeface="Wingdings" panose="05000000000000000000" pitchFamily="2" charset="2"/>
              <a:buChar char="Ø"/>
            </a:pPr>
            <a:r>
              <a:rPr lang="ar-JO" dirty="0">
                <a:solidFill>
                  <a:schemeClr val="tx1"/>
                </a:solidFill>
                <a:latin typeface="Segoe UI" panose="020B0502040204020203" pitchFamily="34" charset="0"/>
                <a:cs typeface="Segoe UI" panose="020B0502040204020203" pitchFamily="34" charset="0"/>
              </a:rPr>
              <a:t>كما أنه يشير إلى درجة إتمام المهام المكونة للوظيفة. </a:t>
            </a:r>
          </a:p>
          <a:p>
            <a:pPr marL="285750" indent="-285750" algn="just" rtl="1">
              <a:lnSpc>
                <a:spcPct val="200000"/>
              </a:lnSpc>
              <a:buFont typeface="Wingdings" panose="05000000000000000000" pitchFamily="2" charset="2"/>
              <a:buChar char="Ø"/>
            </a:pPr>
            <a:r>
              <a:rPr lang="ar-JO" dirty="0">
                <a:solidFill>
                  <a:schemeClr val="tx1"/>
                </a:solidFill>
                <a:latin typeface="Segoe UI" panose="020B0502040204020203" pitchFamily="34" charset="0"/>
                <a:cs typeface="Segoe UI" panose="020B0502040204020203" pitchFamily="34" charset="0"/>
              </a:rPr>
              <a:t>يعرف هذا الاتجاه في أن الأداء الوظيفي هو الناتج الذي يحققه الموظف عند القيام بعمله، والمعبّر عنه بوحدات قياس معينة التي تشير إلى درجة إتمام المهام المكونة لوظيفته خلال فترة زمنية محددة .</a:t>
            </a:r>
            <a:endParaRPr lang="ar-JO" sz="1800" b="0" i="0" u="none" strike="noStrike" baseline="0" dirty="0">
              <a:solidFill>
                <a:schemeClr val="tx1"/>
              </a:solidFill>
              <a:latin typeface="Segoe UI" panose="020B0502040204020203" pitchFamily="34" charset="0"/>
              <a:cs typeface="Segoe UI" panose="020B0502040204020203" pitchFamily="34" charset="0"/>
            </a:endParaRPr>
          </a:p>
        </p:txBody>
      </p:sp>
      <p:pic>
        <p:nvPicPr>
          <p:cNvPr id="5" name="Graphic 21">
            <a:extLst>
              <a:ext uri="{FF2B5EF4-FFF2-40B4-BE49-F238E27FC236}">
                <a16:creationId xmlns:a16="http://schemas.microsoft.com/office/drawing/2014/main" xmlns="" id="{BA2967B8-9EC8-74F0-E2DC-41793EF2C6D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D2F0D2AA-E99C-59C8-3770-C6017D7E0057}"/>
              </a:ext>
            </a:extLst>
          </p:cNvPr>
          <p:cNvSpPr txBox="1"/>
          <p:nvPr/>
        </p:nvSpPr>
        <p:spPr>
          <a:xfrm>
            <a:off x="4561669" y="869065"/>
            <a:ext cx="4856813" cy="646331"/>
          </a:xfrm>
          <a:prstGeom prst="rect">
            <a:avLst/>
          </a:prstGeom>
          <a:noFill/>
        </p:spPr>
        <p:txBody>
          <a:bodyPr wrap="square" rtlCol="0">
            <a:spAutoFit/>
          </a:bodyPr>
          <a:lstStyle/>
          <a:p>
            <a:pPr algn="ctr"/>
            <a:r>
              <a:rPr lang="ar-JO" dirty="0">
                <a:solidFill>
                  <a:srgbClr val="00B0F0"/>
                </a:solidFill>
                <a:latin typeface="Segoe UI" panose="020B0502040204020203" pitchFamily="34" charset="0"/>
                <a:cs typeface="Segoe UI" panose="020B0502040204020203" pitchFamily="34" charset="0"/>
              </a:rPr>
              <a:t>مفهوم الأداء الوظيفي</a:t>
            </a:r>
          </a:p>
          <a:p>
            <a:endParaRPr lang="en-US" dirty="0">
              <a:latin typeface="Segoe UI" panose="020B0502040204020203" pitchFamily="34" charset="0"/>
              <a:cs typeface="Segoe UI" panose="020B0502040204020203" pitchFamily="34" charset="0"/>
            </a:endParaRPr>
          </a:p>
        </p:txBody>
      </p:sp>
    </p:spTree>
    <p:extLst>
      <p:ext uri="{BB962C8B-B14F-4D97-AF65-F5344CB8AC3E}">
        <p14:creationId xmlns:p14="http://schemas.microsoft.com/office/powerpoint/2010/main" val="5987195"/>
      </p:ext>
    </p:extLst>
  </p:cSld>
  <p:clrMapOvr>
    <a:masterClrMapping/>
  </p:clrMapOvr>
  <mc:AlternateContent xmlns:mc="http://schemas.openxmlformats.org/markup-compatibility/2006" xmlns:p14="http://schemas.microsoft.com/office/powerpoint/2010/main">
    <mc:Choice Requires="p14">
      <p:transition spd="slow" p14:dur="2000" advTm="125513"/>
    </mc:Choice>
    <mc:Fallback xmlns="">
      <p:transition spd="slow" advTm="125513"/>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40F8DA48-9083-96DD-5AC3-8D5573C46B7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F6426BB1-42C9-9B15-2287-7075B2F6382E}"/>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xmlns="" id="{904C4BC5-6DDB-B57E-41DA-48A77EC40CC1}"/>
              </a:ext>
            </a:extLst>
          </p:cNvPr>
          <p:cNvSpPr/>
          <p:nvPr/>
        </p:nvSpPr>
        <p:spPr>
          <a:xfrm>
            <a:off x="509407" y="1478315"/>
            <a:ext cx="10756563" cy="46224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r>
              <a:rPr lang="ar-JO" dirty="0">
                <a:solidFill>
                  <a:schemeClr val="tx1"/>
                </a:solidFill>
                <a:latin typeface="Segoe UI" panose="020B0502040204020203" pitchFamily="34" charset="0"/>
                <a:cs typeface="Segoe UI" panose="020B0502040204020203" pitchFamily="34" charset="0"/>
              </a:rPr>
              <a:t>الاتجاه الثالث: </a:t>
            </a:r>
          </a:p>
          <a:p>
            <a:pPr marL="285750" indent="-285750" algn="just" rtl="1">
              <a:lnSpc>
                <a:spcPct val="200000"/>
              </a:lnSpc>
              <a:buFont typeface="Wingdings" panose="05000000000000000000" pitchFamily="2" charset="2"/>
              <a:buChar char="Ø"/>
            </a:pPr>
            <a:r>
              <a:rPr lang="ar-JO" dirty="0">
                <a:solidFill>
                  <a:schemeClr val="tx1"/>
                </a:solidFill>
                <a:latin typeface="Segoe UI" panose="020B0502040204020203" pitchFamily="34" charset="0"/>
                <a:cs typeface="Segoe UI" panose="020B0502040204020203" pitchFamily="34" charset="0"/>
              </a:rPr>
              <a:t>هو حصيلة تفاعل عاملي القدرة والدافعية معا، حيث العلاقة القوية بين هذين العاملين والأداء فالفرد قد يمتلك القدرة على أداء عمل معين، ولكنه قد لا يكون قادرا على إنجازه بكفاءة وفعالية إن لم تكن لديه دافعية كافية لأدائه والعكس صحيح .كما يمكن أن تتوفر لدى الفرد الدافعية الكافية لأداء العمل، لكنه قد لا يؤديه بشكل صحيح لعدم توفر القدرة على ذلك. وركز  هذا التعريف على محددات الأداء وليس الأداء في حد ذاته إذ تعتبر القدرة والدافعية من المحددات الرئيسية للأداء </a:t>
            </a:r>
          </a:p>
          <a:p>
            <a:pPr marL="285750" indent="-285750" algn="just" rtl="1">
              <a:lnSpc>
                <a:spcPct val="200000"/>
              </a:lnSpc>
              <a:buFont typeface="Wingdings" panose="05000000000000000000" pitchFamily="2" charset="2"/>
              <a:buChar char="Ø"/>
            </a:pPr>
            <a:r>
              <a:rPr lang="ar-JO" dirty="0">
                <a:solidFill>
                  <a:schemeClr val="tx1"/>
                </a:solidFill>
                <a:latin typeface="Segoe UI" panose="020B0502040204020203" pitchFamily="34" charset="0"/>
                <a:cs typeface="Segoe UI" panose="020B0502040204020203" pitchFamily="34" charset="0"/>
              </a:rPr>
              <a:t>كما عرف بأنه التفاعل بين </a:t>
            </a:r>
            <a:r>
              <a:rPr lang="ar-JO" u="sng" dirty="0">
                <a:solidFill>
                  <a:schemeClr val="tx1"/>
                </a:solidFill>
                <a:latin typeface="Segoe UI" panose="020B0502040204020203" pitchFamily="34" charset="0"/>
                <a:cs typeface="Segoe UI" panose="020B0502040204020203" pitchFamily="34" charset="0"/>
              </a:rPr>
              <a:t>السلوك والإنجاز مرتبط بالنتائج</a:t>
            </a:r>
            <a:r>
              <a:rPr lang="ar-JO" dirty="0">
                <a:solidFill>
                  <a:schemeClr val="tx1"/>
                </a:solidFill>
                <a:latin typeface="Segoe UI" panose="020B0502040204020203" pitchFamily="34" charset="0"/>
                <a:cs typeface="Segoe UI" panose="020B0502040204020203" pitchFamily="34" charset="0"/>
              </a:rPr>
              <a:t>، وأنه كل ذلك السلوك والإنجاز  والنتائج,</a:t>
            </a:r>
            <a:endParaRPr lang="ar-JO" sz="1800" b="0" i="0" u="none" strike="noStrike" baseline="0" dirty="0">
              <a:solidFill>
                <a:schemeClr val="tx1"/>
              </a:solidFill>
              <a:latin typeface="Segoe UI" panose="020B0502040204020203" pitchFamily="34" charset="0"/>
              <a:cs typeface="Segoe UI" panose="020B0502040204020203" pitchFamily="34" charset="0"/>
            </a:endParaRPr>
          </a:p>
        </p:txBody>
      </p:sp>
      <p:pic>
        <p:nvPicPr>
          <p:cNvPr id="5" name="Graphic 21">
            <a:extLst>
              <a:ext uri="{FF2B5EF4-FFF2-40B4-BE49-F238E27FC236}">
                <a16:creationId xmlns:a16="http://schemas.microsoft.com/office/drawing/2014/main" xmlns="" id="{4A1F2B66-4D85-127A-374E-1A3FA3E8B66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774139BA-A089-DA77-3A38-211BFD8E0B9B}"/>
              </a:ext>
            </a:extLst>
          </p:cNvPr>
          <p:cNvSpPr txBox="1"/>
          <p:nvPr/>
        </p:nvSpPr>
        <p:spPr>
          <a:xfrm>
            <a:off x="4561669" y="869065"/>
            <a:ext cx="4856813" cy="646331"/>
          </a:xfrm>
          <a:prstGeom prst="rect">
            <a:avLst/>
          </a:prstGeom>
          <a:noFill/>
        </p:spPr>
        <p:txBody>
          <a:bodyPr wrap="square" rtlCol="0">
            <a:spAutoFit/>
          </a:bodyPr>
          <a:lstStyle/>
          <a:p>
            <a:pPr algn="ctr"/>
            <a:r>
              <a:rPr lang="ar-JO" dirty="0">
                <a:solidFill>
                  <a:srgbClr val="00B0F0"/>
                </a:solidFill>
                <a:latin typeface="Segoe UI" panose="020B0502040204020203" pitchFamily="34" charset="0"/>
                <a:cs typeface="Segoe UI" panose="020B0502040204020203" pitchFamily="34" charset="0"/>
              </a:rPr>
              <a:t>مفهوم الأداء الوظيفي</a:t>
            </a:r>
          </a:p>
          <a:p>
            <a:endParaRPr lang="en-US" dirty="0">
              <a:latin typeface="Segoe UI" panose="020B0502040204020203" pitchFamily="34" charset="0"/>
              <a:cs typeface="Segoe UI" panose="020B0502040204020203" pitchFamily="34" charset="0"/>
            </a:endParaRPr>
          </a:p>
        </p:txBody>
      </p:sp>
    </p:spTree>
    <p:extLst>
      <p:ext uri="{BB962C8B-B14F-4D97-AF65-F5344CB8AC3E}">
        <p14:creationId xmlns:p14="http://schemas.microsoft.com/office/powerpoint/2010/main" val="3803942275"/>
      </p:ext>
    </p:extLst>
  </p:cSld>
  <p:clrMapOvr>
    <a:masterClrMapping/>
  </p:clrMapOvr>
  <mc:AlternateContent xmlns:mc="http://schemas.openxmlformats.org/markup-compatibility/2006" xmlns:p14="http://schemas.microsoft.com/office/powerpoint/2010/main">
    <mc:Choice Requires="p14">
      <p:transition spd="slow" p14:dur="2000" advTm="196068"/>
    </mc:Choice>
    <mc:Fallback xmlns="">
      <p:transition spd="slow" advTm="196068"/>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5E61F49F-530F-1FCC-1BA4-F146D3491E8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5A69E5F0-8343-E59C-390B-4819D5B34BF9}"/>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xmlns="" id="{6EC39D67-503E-54D7-4CEC-303B2600D033}"/>
              </a:ext>
            </a:extLst>
          </p:cNvPr>
          <p:cNvSpPr/>
          <p:nvPr/>
        </p:nvSpPr>
        <p:spPr>
          <a:xfrm>
            <a:off x="3137338" y="1478315"/>
            <a:ext cx="8128632" cy="46224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r>
              <a:rPr lang="ar-JO" dirty="0">
                <a:solidFill>
                  <a:schemeClr val="tx1"/>
                </a:solidFill>
                <a:latin typeface="Segoe UI" panose="020B0502040204020203" pitchFamily="34" charset="0"/>
                <a:cs typeface="Segoe UI" panose="020B0502040204020203" pitchFamily="34" charset="0"/>
              </a:rPr>
              <a:t>وأشار بعض علماء الإدارة </a:t>
            </a:r>
            <a:r>
              <a:rPr lang="ar-YE" dirty="0">
                <a:solidFill>
                  <a:schemeClr val="tx1"/>
                </a:solidFill>
                <a:latin typeface="Segoe UI" panose="020B0502040204020203" pitchFamily="34" charset="0"/>
                <a:cs typeface="Segoe UI" panose="020B0502040204020203" pitchFamily="34" charset="0"/>
              </a:rPr>
              <a:t>إلى مصطلح الأداء  بأنه لا يجوز الخلط بين السلوك وبين الإنجاز والأداء، </a:t>
            </a:r>
            <a:endParaRPr lang="en-US" dirty="0">
              <a:solidFill>
                <a:schemeClr val="tx1"/>
              </a:solidFill>
              <a:latin typeface="Segoe UI" panose="020B0502040204020203" pitchFamily="34" charset="0"/>
              <a:cs typeface="Segoe UI" panose="020B0502040204020203" pitchFamily="34" charset="0"/>
            </a:endParaRPr>
          </a:p>
          <a:p>
            <a:pPr algn="just" rtl="1">
              <a:lnSpc>
                <a:spcPct val="200000"/>
              </a:lnSpc>
            </a:pPr>
            <a:r>
              <a:rPr lang="ar-YE" dirty="0">
                <a:solidFill>
                  <a:schemeClr val="tx1"/>
                </a:solidFill>
                <a:latin typeface="Segoe UI" panose="020B0502040204020203" pitchFamily="34" charset="0"/>
                <a:cs typeface="Segoe UI" panose="020B0502040204020203" pitchFamily="34" charset="0"/>
              </a:rPr>
              <a:t>ذلك أن </a:t>
            </a:r>
            <a:r>
              <a:rPr lang="ar-YE" b="1" u="sng" dirty="0">
                <a:solidFill>
                  <a:schemeClr val="tx1"/>
                </a:solidFill>
                <a:latin typeface="Segoe UI" panose="020B0502040204020203" pitchFamily="34" charset="0"/>
                <a:cs typeface="Segoe UI" panose="020B0502040204020203" pitchFamily="34" charset="0"/>
              </a:rPr>
              <a:t>السلوك</a:t>
            </a:r>
            <a:r>
              <a:rPr lang="ar-YE" dirty="0">
                <a:solidFill>
                  <a:schemeClr val="tx1"/>
                </a:solidFill>
                <a:latin typeface="Segoe UI" panose="020B0502040204020203" pitchFamily="34" charset="0"/>
                <a:cs typeface="Segoe UI" panose="020B0502040204020203" pitchFamily="34" charset="0"/>
              </a:rPr>
              <a:t> هو ما يقوم به الأفراد من أعمال في المنظمة التي يعملون بها، </a:t>
            </a:r>
            <a:endParaRPr lang="en-US" dirty="0">
              <a:solidFill>
                <a:schemeClr val="tx1"/>
              </a:solidFill>
              <a:latin typeface="Segoe UI" panose="020B0502040204020203" pitchFamily="34" charset="0"/>
              <a:cs typeface="Segoe UI" panose="020B0502040204020203" pitchFamily="34" charset="0"/>
            </a:endParaRPr>
          </a:p>
          <a:p>
            <a:pPr algn="just" rtl="1">
              <a:lnSpc>
                <a:spcPct val="200000"/>
              </a:lnSpc>
            </a:pPr>
            <a:r>
              <a:rPr lang="ar-YE" dirty="0">
                <a:solidFill>
                  <a:schemeClr val="tx1"/>
                </a:solidFill>
                <a:latin typeface="Segoe UI" panose="020B0502040204020203" pitchFamily="34" charset="0"/>
                <a:cs typeface="Segoe UI" panose="020B0502040204020203" pitchFamily="34" charset="0"/>
              </a:rPr>
              <a:t>أما </a:t>
            </a:r>
            <a:r>
              <a:rPr lang="ar-YE" b="1" u="sng" dirty="0">
                <a:solidFill>
                  <a:schemeClr val="tx1"/>
                </a:solidFill>
                <a:latin typeface="Segoe UI" panose="020B0502040204020203" pitchFamily="34" charset="0"/>
                <a:cs typeface="Segoe UI" panose="020B0502040204020203" pitchFamily="34" charset="0"/>
              </a:rPr>
              <a:t>الإنجاز </a:t>
            </a:r>
            <a:r>
              <a:rPr lang="ar-YE" dirty="0">
                <a:solidFill>
                  <a:schemeClr val="tx1"/>
                </a:solidFill>
                <a:latin typeface="Segoe UI" panose="020B0502040204020203" pitchFamily="34" charset="0"/>
                <a:cs typeface="Segoe UI" panose="020B0502040204020203" pitchFamily="34" charset="0"/>
              </a:rPr>
              <a:t>فهو ما يبقى من أثر أو نتائج بعد أن يتوقف الأفراد عن العمل، أي أنه مخرج أو نتاج أو النتائج، </a:t>
            </a:r>
            <a:endParaRPr lang="en-US" dirty="0">
              <a:solidFill>
                <a:schemeClr val="tx1"/>
              </a:solidFill>
              <a:latin typeface="Segoe UI" panose="020B0502040204020203" pitchFamily="34" charset="0"/>
              <a:cs typeface="Segoe UI" panose="020B0502040204020203" pitchFamily="34" charset="0"/>
            </a:endParaRPr>
          </a:p>
          <a:p>
            <a:pPr algn="just" rtl="1">
              <a:lnSpc>
                <a:spcPct val="200000"/>
              </a:lnSpc>
            </a:pPr>
            <a:r>
              <a:rPr lang="ar-YE" dirty="0">
                <a:solidFill>
                  <a:schemeClr val="tx1"/>
                </a:solidFill>
                <a:latin typeface="Segoe UI" panose="020B0502040204020203" pitchFamily="34" charset="0"/>
                <a:cs typeface="Segoe UI" panose="020B0502040204020203" pitchFamily="34" charset="0"/>
              </a:rPr>
              <a:t>أما </a:t>
            </a:r>
            <a:r>
              <a:rPr lang="ar-YE" b="1" u="sng" dirty="0">
                <a:solidFill>
                  <a:schemeClr val="tx1"/>
                </a:solidFill>
                <a:latin typeface="Segoe UI" panose="020B0502040204020203" pitchFamily="34" charset="0"/>
                <a:cs typeface="Segoe UI" panose="020B0502040204020203" pitchFamily="34" charset="0"/>
              </a:rPr>
              <a:t>الأداء </a:t>
            </a:r>
            <a:r>
              <a:rPr lang="ar-YE" dirty="0">
                <a:solidFill>
                  <a:schemeClr val="tx1"/>
                </a:solidFill>
                <a:latin typeface="Segoe UI" panose="020B0502040204020203" pitchFamily="34" charset="0"/>
                <a:cs typeface="Segoe UI" panose="020B0502040204020203" pitchFamily="34" charset="0"/>
              </a:rPr>
              <a:t>فهو التفاعل بين السلوك والإنجاز، إنه مجموع السلوك والنتائج التي تحققت معًا.</a:t>
            </a:r>
            <a:endParaRPr lang="ar-JO" dirty="0">
              <a:solidFill>
                <a:schemeClr val="tx1"/>
              </a:solidFill>
              <a:latin typeface="Segoe UI" panose="020B0502040204020203" pitchFamily="34" charset="0"/>
              <a:cs typeface="Segoe UI" panose="020B0502040204020203" pitchFamily="34" charset="0"/>
            </a:endParaRPr>
          </a:p>
        </p:txBody>
      </p:sp>
      <p:pic>
        <p:nvPicPr>
          <p:cNvPr id="5" name="Graphic 21">
            <a:extLst>
              <a:ext uri="{FF2B5EF4-FFF2-40B4-BE49-F238E27FC236}">
                <a16:creationId xmlns:a16="http://schemas.microsoft.com/office/drawing/2014/main" xmlns="" id="{185DA6EC-EB31-BCE6-2FE9-55B5B560540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99CD28B9-364A-CFD4-4094-A5EEB962485F}"/>
              </a:ext>
            </a:extLst>
          </p:cNvPr>
          <p:cNvSpPr txBox="1"/>
          <p:nvPr/>
        </p:nvSpPr>
        <p:spPr>
          <a:xfrm>
            <a:off x="4561669" y="869065"/>
            <a:ext cx="4856813" cy="646331"/>
          </a:xfrm>
          <a:prstGeom prst="rect">
            <a:avLst/>
          </a:prstGeom>
          <a:noFill/>
        </p:spPr>
        <p:txBody>
          <a:bodyPr wrap="square" rtlCol="0">
            <a:spAutoFit/>
          </a:bodyPr>
          <a:lstStyle/>
          <a:p>
            <a:pPr algn="ctr"/>
            <a:r>
              <a:rPr lang="ar-JO" dirty="0">
                <a:solidFill>
                  <a:srgbClr val="00B0F0"/>
                </a:solidFill>
                <a:latin typeface="Segoe UI" panose="020B0502040204020203" pitchFamily="34" charset="0"/>
                <a:cs typeface="Segoe UI" panose="020B0502040204020203" pitchFamily="34" charset="0"/>
              </a:rPr>
              <a:t>مفهوم الأداء الوظيفي</a:t>
            </a:r>
          </a:p>
          <a:p>
            <a:endParaRPr lang="en-US" dirty="0">
              <a:latin typeface="Segoe UI" panose="020B0502040204020203" pitchFamily="34" charset="0"/>
              <a:cs typeface="Segoe UI" panose="020B0502040204020203" pitchFamily="34" charset="0"/>
            </a:endParaRPr>
          </a:p>
        </p:txBody>
      </p:sp>
      <p:pic>
        <p:nvPicPr>
          <p:cNvPr id="6" name="Picture 5">
            <a:extLst>
              <a:ext uri="{FF2B5EF4-FFF2-40B4-BE49-F238E27FC236}">
                <a16:creationId xmlns:a16="http://schemas.microsoft.com/office/drawing/2014/main" xmlns="" id="{06C39F55-3F37-63DC-255B-39A5EE1D15D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09407" y="1478315"/>
            <a:ext cx="2381250" cy="4432440"/>
          </a:xfrm>
          <a:prstGeom prst="rect">
            <a:avLst/>
          </a:prstGeom>
        </p:spPr>
      </p:pic>
    </p:spTree>
    <p:extLst>
      <p:ext uri="{BB962C8B-B14F-4D97-AF65-F5344CB8AC3E}">
        <p14:creationId xmlns:p14="http://schemas.microsoft.com/office/powerpoint/2010/main" val="1268578137"/>
      </p:ext>
    </p:extLst>
  </p:cSld>
  <p:clrMapOvr>
    <a:masterClrMapping/>
  </p:clrMapOvr>
  <mc:AlternateContent xmlns:mc="http://schemas.openxmlformats.org/markup-compatibility/2006" xmlns:p14="http://schemas.microsoft.com/office/powerpoint/2010/main">
    <mc:Choice Requires="p14">
      <p:transition spd="slow" p14:dur="2000" advTm="103061"/>
    </mc:Choice>
    <mc:Fallback xmlns="">
      <p:transition spd="slow" advTm="103061"/>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TextBox 10">
            <a:extLst>
              <a:ext uri="{FF2B5EF4-FFF2-40B4-BE49-F238E27FC236}">
                <a16:creationId xmlns:a16="http://schemas.microsoft.com/office/drawing/2014/main" xmlns="" id="{6199EBCB-7B72-8BD8-C40E-AFF383964031}"/>
              </a:ext>
            </a:extLst>
          </p:cNvPr>
          <p:cNvSpPr txBox="1"/>
          <p:nvPr/>
        </p:nvSpPr>
        <p:spPr>
          <a:xfrm>
            <a:off x="3320769" y="796307"/>
            <a:ext cx="6516913" cy="400110"/>
          </a:xfrm>
          <a:prstGeom prst="rect">
            <a:avLst/>
          </a:prstGeom>
          <a:noFill/>
        </p:spPr>
        <p:txBody>
          <a:bodyPr wrap="square">
            <a:spAutoFit/>
          </a:bodyPr>
          <a:lstStyle/>
          <a:p>
            <a:pPr algn="ctr" rtl="1"/>
            <a:r>
              <a:rPr lang="ar-YE" sz="2000" dirty="0">
                <a:solidFill>
                  <a:srgbClr val="00B0F0"/>
                </a:solidFill>
                <a:latin typeface="Segoe UI" panose="020B0502040204020203" pitchFamily="34" charset="0"/>
                <a:cs typeface="Segoe UI" panose="020B0502040204020203" pitchFamily="34" charset="0"/>
              </a:rPr>
              <a:t>الأداء الوظيفي</a:t>
            </a:r>
            <a:r>
              <a:rPr lang="en-US" sz="2000" dirty="0">
                <a:solidFill>
                  <a:srgbClr val="00B0F0"/>
                </a:solidFill>
                <a:latin typeface="Segoe UI" panose="020B0502040204020203" pitchFamily="34" charset="0"/>
                <a:cs typeface="Segoe UI" panose="020B0502040204020203" pitchFamily="34" charset="0"/>
              </a:rPr>
              <a:t>:</a:t>
            </a:r>
            <a:r>
              <a:rPr lang="ar-YE" sz="2000" dirty="0">
                <a:solidFill>
                  <a:srgbClr val="00B0F0"/>
                </a:solidFill>
                <a:latin typeface="Segoe UI" panose="020B0502040204020203" pitchFamily="34" charset="0"/>
                <a:cs typeface="Segoe UI" panose="020B0502040204020203" pitchFamily="34" charset="0"/>
              </a:rPr>
              <a:t> (</a:t>
            </a:r>
            <a:r>
              <a:rPr lang="en-US" sz="2000" dirty="0">
                <a:solidFill>
                  <a:srgbClr val="00B0F0"/>
                </a:solidFill>
                <a:latin typeface="Segoe UI" panose="020B0502040204020203" pitchFamily="34" charset="0"/>
                <a:cs typeface="Segoe UI" panose="020B0502040204020203" pitchFamily="34" charset="0"/>
              </a:rPr>
              <a:t> ( Performance Functional</a:t>
            </a:r>
          </a:p>
        </p:txBody>
      </p:sp>
      <p:sp>
        <p:nvSpPr>
          <p:cNvPr id="15" name="TextBox 14">
            <a:extLst>
              <a:ext uri="{FF2B5EF4-FFF2-40B4-BE49-F238E27FC236}">
                <a16:creationId xmlns:a16="http://schemas.microsoft.com/office/drawing/2014/main" xmlns="" id="{65037DF1-D33B-3621-58C9-E2C15FCC5169}"/>
              </a:ext>
            </a:extLst>
          </p:cNvPr>
          <p:cNvSpPr txBox="1"/>
          <p:nvPr/>
        </p:nvSpPr>
        <p:spPr>
          <a:xfrm>
            <a:off x="467193" y="1405557"/>
            <a:ext cx="11257613" cy="4423647"/>
          </a:xfrm>
          <a:prstGeom prst="rect">
            <a:avLst/>
          </a:prstGeom>
          <a:solidFill>
            <a:schemeClr val="bg1"/>
          </a:solidFill>
        </p:spPr>
        <p:txBody>
          <a:bodyPr wrap="square" rtlCol="0">
            <a:spAutoFit/>
          </a:bodyPr>
          <a:lstStyle/>
          <a:p>
            <a:pPr algn="just" rtl="1">
              <a:lnSpc>
                <a:spcPct val="200000"/>
              </a:lnSpc>
            </a:pPr>
            <a:endParaRPr lang="ar-JO" sz="1600" dirty="0">
              <a:latin typeface="Segoe UI" panose="020B0502040204020203" pitchFamily="34" charset="0"/>
              <a:ea typeface="Simplified Arabic" panose="02020603050405020304" pitchFamily="18" charset="-78"/>
              <a:cs typeface="Segoe UI" panose="020B0502040204020203" pitchFamily="34" charset="0"/>
            </a:endParaRPr>
          </a:p>
          <a:p>
            <a:pPr algn="just" rtl="1">
              <a:lnSpc>
                <a:spcPct val="200000"/>
              </a:lnSpc>
            </a:pPr>
            <a:r>
              <a:rPr lang="ar-JO" sz="1600" dirty="0">
                <a:latin typeface="Segoe UI" panose="020B0502040204020203" pitchFamily="34" charset="0"/>
                <a:ea typeface="Simplified Arabic" panose="02020603050405020304" pitchFamily="18" charset="-78"/>
                <a:cs typeface="Segoe UI" panose="020B0502040204020203" pitchFamily="34" charset="0"/>
              </a:rPr>
              <a:t>وتأسيسًا على ما سبق فإن مفهوم الاداء الوظيفي يتعلق بــِ</a:t>
            </a:r>
          </a:p>
          <a:p>
            <a:pPr marL="285750" indent="-285750" algn="just" rtl="1">
              <a:lnSpc>
                <a:spcPct val="250000"/>
              </a:lnSpc>
              <a:buFont typeface="Wingdings" panose="05000000000000000000" pitchFamily="2" charset="2"/>
              <a:buChar char="Ø"/>
            </a:pPr>
            <a:r>
              <a:rPr lang="ar-YE" dirty="0">
                <a:latin typeface="Segoe UI" panose="020B0502040204020203" pitchFamily="34" charset="0"/>
                <a:cs typeface="Segoe UI" panose="020B0502040204020203" pitchFamily="34" charset="0"/>
              </a:rPr>
              <a:t>الأداء الوظيفي</a:t>
            </a:r>
            <a:r>
              <a:rPr lang="en-US" dirty="0">
                <a:latin typeface="Segoe UI" panose="020B0502040204020203" pitchFamily="34" charset="0"/>
                <a:cs typeface="Segoe UI" panose="020B0502040204020203" pitchFamily="34" charset="0"/>
              </a:rPr>
              <a:t>:</a:t>
            </a:r>
            <a:r>
              <a:rPr lang="ar-YE" dirty="0">
                <a:latin typeface="Segoe UI" panose="020B0502040204020203" pitchFamily="34" charset="0"/>
                <a:cs typeface="Segoe UI" panose="020B0502040204020203" pitchFamily="34" charset="0"/>
              </a:rPr>
              <a:t> فهو نتاج جهد معين قام ببذله شخص أو مجموعة أشخاص </a:t>
            </a:r>
            <a:r>
              <a:rPr lang="ar-JO" dirty="0">
                <a:latin typeface="Segoe UI" panose="020B0502040204020203" pitchFamily="34" charset="0"/>
                <a:cs typeface="Segoe UI" panose="020B0502040204020203" pitchFamily="34" charset="0"/>
              </a:rPr>
              <a:t>من خلال قيامهم بمهام محددة</a:t>
            </a:r>
            <a:r>
              <a:rPr lang="ar-YE" dirty="0">
                <a:latin typeface="Segoe UI" panose="020B0502040204020203" pitchFamily="34" charset="0"/>
                <a:cs typeface="Segoe UI" panose="020B0502040204020203" pitchFamily="34" charset="0"/>
              </a:rPr>
              <a:t>، و يشير إلى تحقيق هدف أو مجموعة أهداف</a:t>
            </a:r>
            <a:r>
              <a:rPr lang="ar-JO" dirty="0">
                <a:latin typeface="Segoe UI" panose="020B0502040204020203" pitchFamily="34" charset="0"/>
                <a:cs typeface="Segoe UI" panose="020B0502040204020203" pitchFamily="34" charset="0"/>
              </a:rPr>
              <a:t>.</a:t>
            </a:r>
          </a:p>
          <a:p>
            <a:pPr marL="285750" indent="-285750" algn="just" rtl="1">
              <a:lnSpc>
                <a:spcPct val="250000"/>
              </a:lnSpc>
              <a:buFont typeface="Wingdings" panose="05000000000000000000" pitchFamily="2" charset="2"/>
              <a:buChar char="Ø"/>
            </a:pPr>
            <a:r>
              <a:rPr lang="ar-YE" dirty="0">
                <a:latin typeface="Segoe UI" panose="020B0502040204020203" pitchFamily="34" charset="0"/>
                <a:cs typeface="Segoe UI" panose="020B0502040204020203" pitchFamily="34" charset="0"/>
              </a:rPr>
              <a:t>كما يشير الأداء الوظيفي إلى مجموعة السلوكيات </a:t>
            </a:r>
            <a:r>
              <a:rPr lang="ar-JO" dirty="0">
                <a:latin typeface="Segoe UI" panose="020B0502040204020203" pitchFamily="34" charset="0"/>
                <a:cs typeface="Segoe UI" panose="020B0502040204020203" pitchFamily="34" charset="0"/>
              </a:rPr>
              <a:t>التي يقوم بها </a:t>
            </a:r>
            <a:r>
              <a:rPr lang="ar-YE" dirty="0">
                <a:latin typeface="Segoe UI" panose="020B0502040204020203" pitchFamily="34" charset="0"/>
                <a:cs typeface="Segoe UI" panose="020B0502040204020203" pitchFamily="34" charset="0"/>
              </a:rPr>
              <a:t>الموظف </a:t>
            </a:r>
            <a:r>
              <a:rPr lang="ar-JO" dirty="0">
                <a:latin typeface="Segoe UI" panose="020B0502040204020203" pitchFamily="34" charset="0"/>
                <a:cs typeface="Segoe UI" panose="020B0502040204020203" pitchFamily="34" charset="0"/>
              </a:rPr>
              <a:t>في </a:t>
            </a:r>
            <a:r>
              <a:rPr lang="ar-YE" dirty="0">
                <a:latin typeface="Segoe UI" panose="020B0502040204020203" pitchFamily="34" charset="0"/>
                <a:cs typeface="Segoe UI" panose="020B0502040204020203" pitchFamily="34" charset="0"/>
              </a:rPr>
              <a:t>عمله، وتتضمن جودة الأداء، وحسن التنفيذ، والخبرة الفنية المطلوبة في الوظيفة، فضلا الاتصال والتفاعل مع بقية أعضاء المؤسسة، والالتزام بالأنظمة والتعليمات التي تنظم العمل، والسعي نحو الاستجابة لها بكل </a:t>
            </a:r>
            <a:r>
              <a:rPr lang="ar-JO" dirty="0">
                <a:latin typeface="Segoe UI" panose="020B0502040204020203" pitchFamily="34" charset="0"/>
                <a:cs typeface="Segoe UI" panose="020B0502040204020203" pitchFamily="34" charset="0"/>
              </a:rPr>
              <a:t>أمانة لتحقيق الأهداف المخطط لها.</a:t>
            </a:r>
            <a:endParaRPr lang="en-US" sz="1600" dirty="0">
              <a:latin typeface="Segoe UI" panose="020B0502040204020203" pitchFamily="34" charset="0"/>
              <a:cs typeface="Segoe UI" panose="020B0502040204020203" pitchFamily="34" charset="0"/>
            </a:endParaRPr>
          </a:p>
        </p:txBody>
      </p:sp>
      <p:pic>
        <p:nvPicPr>
          <p:cNvPr id="4" name="Picture 3">
            <a:extLst>
              <a:ext uri="{FF2B5EF4-FFF2-40B4-BE49-F238E27FC236}">
                <a16:creationId xmlns:a16="http://schemas.microsoft.com/office/drawing/2014/main" xmlns="" id="{31E1C8F4-3FDB-C02F-8595-48F73419618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58544" y="1405557"/>
            <a:ext cx="2562225" cy="1100406"/>
          </a:xfrm>
          <a:prstGeom prst="rect">
            <a:avLst/>
          </a:prstGeom>
        </p:spPr>
      </p:pic>
    </p:spTree>
  </p:cSld>
  <p:clrMapOvr>
    <a:masterClrMapping/>
  </p:clrMapOvr>
  <p:transition spd="slow" advTm="127749">
    <p:comb/>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869430" y="1512180"/>
            <a:ext cx="11011395" cy="48449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JO" sz="2000" b="1" dirty="0">
              <a:solidFill>
                <a:srgbClr val="00B0F0"/>
              </a:solidFill>
              <a:effectLst/>
              <a:latin typeface="Segoe UI" panose="020B0502040204020203" pitchFamily="34" charset="0"/>
              <a:ea typeface="Times New Roman" panose="02020603050405020304" pitchFamily="18" charset="0"/>
              <a:cs typeface="Segoe UI" panose="020B0502040204020203" pitchFamily="34" charset="0"/>
            </a:endParaRPr>
          </a:p>
          <a:p>
            <a:pPr algn="ctr"/>
            <a:endParaRPr lang="ar-JO" sz="2000" b="1" dirty="0">
              <a:solidFill>
                <a:srgbClr val="00B0F0"/>
              </a:solidFill>
              <a:latin typeface="Segoe UI" panose="020B0502040204020203" pitchFamily="34" charset="0"/>
              <a:cs typeface="Segoe UI" panose="020B0502040204020203" pitchFamily="34" charset="0"/>
            </a:endParaRPr>
          </a:p>
          <a:p>
            <a:pPr algn="ctr"/>
            <a:endParaRPr lang="ar-JO" sz="2000" b="1" dirty="0">
              <a:solidFill>
                <a:srgbClr val="00B0F0"/>
              </a:solidFill>
              <a:latin typeface="Segoe UI" panose="020B0502040204020203" pitchFamily="34" charset="0"/>
              <a:cs typeface="Segoe UI" panose="020B0502040204020203" pitchFamily="34" charset="0"/>
            </a:endParaRPr>
          </a:p>
          <a:p>
            <a:pPr algn="ctr"/>
            <a:endParaRPr lang="ar-JO" sz="2000" b="1" dirty="0">
              <a:solidFill>
                <a:srgbClr val="00B0F0"/>
              </a:solidFill>
              <a:latin typeface="Segoe UI" panose="020B0502040204020203" pitchFamily="34" charset="0"/>
              <a:cs typeface="Segoe UI" panose="020B0502040204020203" pitchFamily="34" charset="0"/>
            </a:endParaRPr>
          </a:p>
          <a:p>
            <a:pPr algn="r" rtl="1"/>
            <a:endParaRPr lang="ar-JO" sz="2000" b="1" dirty="0">
              <a:solidFill>
                <a:srgbClr val="00B0F0"/>
              </a:solidFill>
              <a:latin typeface="Segoe UI" panose="020B0502040204020203" pitchFamily="34" charset="0"/>
              <a:cs typeface="Segoe UI" panose="020B0502040204020203" pitchFamily="34" charset="0"/>
            </a:endParaRPr>
          </a:p>
          <a:p>
            <a:pPr algn="r" rtl="1">
              <a:lnSpc>
                <a:spcPct val="150000"/>
              </a:lnSpc>
            </a:pPr>
            <a:endParaRPr lang="ar-JO" sz="1600" dirty="0">
              <a:solidFill>
                <a:schemeClr val="tx1"/>
              </a:solidFill>
              <a:latin typeface="Segoe UI" panose="020B0502040204020203" pitchFamily="34" charset="0"/>
              <a:cs typeface="Segoe UI" panose="020B0502040204020203" pitchFamily="34" charset="0"/>
            </a:endParaRPr>
          </a:p>
          <a:p>
            <a:pPr algn="r" rtl="1">
              <a:lnSpc>
                <a:spcPct val="150000"/>
              </a:lnSpc>
            </a:pPr>
            <a:endParaRPr lang="ar-JO" sz="1600" dirty="0">
              <a:solidFill>
                <a:schemeClr val="tx1"/>
              </a:solidFill>
              <a:latin typeface="Segoe UI" panose="020B0502040204020203" pitchFamily="34" charset="0"/>
              <a:cs typeface="Segoe UI" panose="020B0502040204020203" pitchFamily="34" charset="0"/>
            </a:endParaRPr>
          </a:p>
          <a:p>
            <a:pPr algn="r" rtl="1">
              <a:lnSpc>
                <a:spcPct val="150000"/>
              </a:lnSpc>
            </a:pPr>
            <a:endParaRPr lang="ar-JO" sz="1600" dirty="0">
              <a:solidFill>
                <a:schemeClr val="tx1"/>
              </a:solidFill>
              <a:latin typeface="Segoe UI" panose="020B0502040204020203" pitchFamily="34" charset="0"/>
              <a:cs typeface="Segoe UI" panose="020B0502040204020203" pitchFamily="34" charset="0"/>
            </a:endParaRPr>
          </a:p>
          <a:p>
            <a:pPr marR="0" lvl="0" algn="r" rtl="1" fontAlgn="base">
              <a:lnSpc>
                <a:spcPct val="107000"/>
              </a:lnSpc>
              <a:spcBef>
                <a:spcPts val="0"/>
              </a:spcBef>
              <a:spcAft>
                <a:spcPts val="0"/>
              </a:spcAft>
              <a:buSzPts val="1000"/>
              <a:tabLst>
                <a:tab pos="457200" algn="l"/>
              </a:tabLst>
            </a:pPr>
            <a:endParaRPr lang="ar-JO" sz="1600" dirty="0">
              <a:solidFill>
                <a:schemeClr val="tx1"/>
              </a:solidFill>
              <a:latin typeface="Segoe UI" panose="020B0502040204020203" pitchFamily="34" charset="0"/>
              <a:cs typeface="Segoe UI" panose="020B0502040204020203" pitchFamily="34" charset="0"/>
            </a:endParaRPr>
          </a:p>
          <a:p>
            <a:pPr marR="0" lvl="0" algn="r" rtl="1" fontAlgn="base">
              <a:lnSpc>
                <a:spcPct val="107000"/>
              </a:lnSpc>
              <a:spcBef>
                <a:spcPts val="0"/>
              </a:spcBef>
              <a:spcAft>
                <a:spcPts val="0"/>
              </a:spcAft>
              <a:buSzPts val="1000"/>
              <a:tabLst>
                <a:tab pos="457200" algn="l"/>
              </a:tabLst>
            </a:pPr>
            <a:endParaRPr lang="ar-JO" sz="1600" dirty="0">
              <a:solidFill>
                <a:schemeClr val="tx1"/>
              </a:solidFill>
              <a:latin typeface="Segoe UI" panose="020B0502040204020203" pitchFamily="34" charset="0"/>
              <a:cs typeface="Segoe UI" panose="020B0502040204020203" pitchFamily="34" charset="0"/>
            </a:endParaRPr>
          </a:p>
          <a:p>
            <a:pPr marR="0" lvl="0" algn="r" rtl="1" fontAlgn="base">
              <a:lnSpc>
                <a:spcPct val="150000"/>
              </a:lnSpc>
              <a:spcBef>
                <a:spcPts val="0"/>
              </a:spcBef>
              <a:spcAft>
                <a:spcPts val="0"/>
              </a:spcAft>
              <a:buSzPts val="1000"/>
              <a:tabLst>
                <a:tab pos="457200" algn="l"/>
              </a:tabLst>
            </a:pPr>
            <a:endParaRPr lang="ar-JO" sz="1600" dirty="0">
              <a:solidFill>
                <a:schemeClr val="tx1"/>
              </a:solidFill>
              <a:latin typeface="Segoe UI" panose="020B0502040204020203" pitchFamily="34" charset="0"/>
              <a:cs typeface="Segoe UI" panose="020B0502040204020203" pitchFamily="34" charset="0"/>
            </a:endParaRPr>
          </a:p>
          <a:p>
            <a:pPr marR="0" lvl="0" algn="r" rtl="1" fontAlgn="base">
              <a:lnSpc>
                <a:spcPct val="150000"/>
              </a:lnSpc>
              <a:spcBef>
                <a:spcPts val="0"/>
              </a:spcBef>
              <a:spcAft>
                <a:spcPts val="0"/>
              </a:spcAft>
              <a:buSzPts val="1000"/>
              <a:tabLst>
                <a:tab pos="457200" algn="l"/>
              </a:tabLst>
            </a:pPr>
            <a:r>
              <a:rPr lang="ar-JO" dirty="0">
                <a:solidFill>
                  <a:schemeClr val="tx1"/>
                </a:solidFill>
                <a:latin typeface="Segoe UI" panose="020B0502040204020203" pitchFamily="34" charset="0"/>
                <a:cs typeface="Segoe UI" panose="020B0502040204020203" pitchFamily="34" charset="0"/>
              </a:rPr>
              <a:t>تتلخص أهمية الاداء الوظيفي في ما يأتي</a:t>
            </a:r>
          </a:p>
          <a:p>
            <a:pPr marR="0" lvl="0" algn="r" rtl="1" fontAlgn="base">
              <a:lnSpc>
                <a:spcPct val="150000"/>
              </a:lnSpc>
              <a:spcBef>
                <a:spcPts val="0"/>
              </a:spcBef>
              <a:spcAft>
                <a:spcPts val="0"/>
              </a:spcAft>
              <a:buSzPts val="1000"/>
              <a:tabLst>
                <a:tab pos="457200" algn="l"/>
              </a:tabLst>
            </a:pPr>
            <a:r>
              <a:rPr lang="ar-JO" dirty="0">
                <a:solidFill>
                  <a:schemeClr val="tx1"/>
                </a:solidFill>
                <a:latin typeface="Segoe UI" panose="020B0502040204020203" pitchFamily="34" charset="0"/>
                <a:cs typeface="Segoe UI" panose="020B0502040204020203" pitchFamily="34" charset="0"/>
              </a:rPr>
              <a:t>1) تتكون أي عملية  من مراحل عدة وتحتاج إلى عناصر متنوعة تعمل مع بعضها البعض لتنتج مادة جديدة تحقق أهدافها، وهذه العملية قد تكون عمليات إنتاج صناعي، أو عمليات تقديم الخدمات في المجالات المختلفة. والأداء هو المكون الرئيسي للعملية، وهو الجزء الحي منها لأنه مرتبط بالإنسان العنصر البشري، الذي يدير العملية ويحول المواد الخام (الموارد) إلى مواد مصنعة ذات قيمة مادية، يتم بيعها للمستهلك بقيمة أعلى من قيمة الموارد التي استخدمت فيها ومنه يتحقق الربح.-</a:t>
            </a:r>
          </a:p>
          <a:p>
            <a:pPr marR="0" lvl="0" algn="r" rtl="1" fontAlgn="base">
              <a:lnSpc>
                <a:spcPct val="150000"/>
              </a:lnSpc>
              <a:spcBef>
                <a:spcPts val="0"/>
              </a:spcBef>
              <a:spcAft>
                <a:spcPts val="0"/>
              </a:spcAft>
              <a:buSzPts val="1000"/>
              <a:tabLst>
                <a:tab pos="457200" algn="l"/>
              </a:tabLst>
            </a:pPr>
            <a:r>
              <a:rPr lang="ar-JO" dirty="0">
                <a:solidFill>
                  <a:schemeClr val="tx1"/>
                </a:solidFill>
                <a:latin typeface="Segoe UI" panose="020B0502040204020203" pitchFamily="34" charset="0"/>
                <a:cs typeface="Segoe UI" panose="020B0502040204020203" pitchFamily="34" charset="0"/>
              </a:rPr>
              <a:t>2) للأداء الوظيفي اهمية كبيرة لأي منظمة تريد النجاح والتقدم، فإذا كان الأداء و مرتفعًا فإن ذلك يعد مؤشرا واضحا لنجاح المنظمة واستقرارها وفعاليتها، فالمنظمة تكون أكثر استقرارا وأطول بقاء حين يكون أداء عامليها بأجود صورة.</a:t>
            </a:r>
            <a:r>
              <a:rPr lang="ar-YE" dirty="0">
                <a:solidFill>
                  <a:schemeClr val="tx1"/>
                </a:solidFill>
                <a:effectLst/>
                <a:latin typeface="Segoe UI" panose="020B0502040204020203" pitchFamily="34" charset="0"/>
                <a:cs typeface="Segoe UI" panose="020B0502040204020203" pitchFamily="34" charset="0"/>
              </a:rPr>
              <a:t/>
            </a:r>
            <a:br>
              <a:rPr lang="ar-YE" dirty="0">
                <a:solidFill>
                  <a:schemeClr val="tx1"/>
                </a:solidFill>
                <a:effectLst/>
                <a:latin typeface="Segoe UI" panose="020B0502040204020203" pitchFamily="34" charset="0"/>
                <a:cs typeface="Segoe UI" panose="020B0502040204020203" pitchFamily="34" charset="0"/>
              </a:rPr>
            </a:br>
            <a:endParaRPr lang="ar-JO" dirty="0">
              <a:solidFill>
                <a:schemeClr val="tx1"/>
              </a:solidFill>
              <a:latin typeface="Segoe UI" panose="020B0502040204020203" pitchFamily="34" charset="0"/>
              <a:cs typeface="Segoe UI" panose="020B0502040204020203" pitchFamily="34" charset="0"/>
            </a:endParaRPr>
          </a:p>
          <a:p>
            <a:pPr algn="just" rtl="1">
              <a:lnSpc>
                <a:spcPct val="200000"/>
              </a:lnSpc>
            </a:pPr>
            <a:endParaRPr lang="ar-JO" sz="1600" dirty="0">
              <a:solidFill>
                <a:schemeClr val="tx1"/>
              </a:solidFill>
              <a:latin typeface="Segoe UI" panose="020B0502040204020203" pitchFamily="34" charset="0"/>
              <a:cs typeface="Segoe UI" panose="020B0502040204020203" pitchFamily="34" charset="0"/>
            </a:endParaRPr>
          </a:p>
          <a:p>
            <a:pPr algn="just" rtl="1">
              <a:lnSpc>
                <a:spcPct val="200000"/>
              </a:lnSpc>
            </a:pPr>
            <a:endParaRPr lang="ar-JO" sz="2000" b="1" dirty="0">
              <a:solidFill>
                <a:srgbClr val="00B0F0"/>
              </a:solidFill>
              <a:latin typeface="Segoe UI" panose="020B0502040204020203" pitchFamily="34" charset="0"/>
              <a:cs typeface="Segoe UI" panose="020B0502040204020203" pitchFamily="34" charset="0"/>
            </a:endParaRPr>
          </a:p>
          <a:p>
            <a:pPr algn="ctr"/>
            <a:endParaRPr lang="ar-JO" sz="2000" b="1" dirty="0">
              <a:solidFill>
                <a:srgbClr val="00B0F0"/>
              </a:solidFill>
              <a:latin typeface="Segoe UI" panose="020B0502040204020203" pitchFamily="34" charset="0"/>
              <a:cs typeface="Segoe UI" panose="020B0502040204020203" pitchFamily="34" charset="0"/>
            </a:endParaRPr>
          </a:p>
          <a:p>
            <a:pPr algn="ctr"/>
            <a:endParaRPr lang="ar-JO" sz="2000" b="1" dirty="0">
              <a:solidFill>
                <a:srgbClr val="00B0F0"/>
              </a:solidFill>
              <a:latin typeface="Segoe UI" panose="020B0502040204020203" pitchFamily="34" charset="0"/>
              <a:cs typeface="Segoe UI" panose="020B0502040204020203" pitchFamily="34" charset="0"/>
            </a:endParaRPr>
          </a:p>
          <a:p>
            <a:pPr algn="ctr"/>
            <a:endParaRPr lang="ar-JO" sz="2000" b="1" dirty="0">
              <a:solidFill>
                <a:srgbClr val="00B0F0"/>
              </a:solidFill>
              <a:latin typeface="Segoe UI" panose="020B0502040204020203" pitchFamily="34" charset="0"/>
              <a:cs typeface="Segoe UI" panose="020B0502040204020203" pitchFamily="34" charset="0"/>
            </a:endParaRPr>
          </a:p>
          <a:p>
            <a:pPr algn="ctr"/>
            <a:endParaRPr lang="ar-JO" sz="2000" b="1" dirty="0">
              <a:solidFill>
                <a:srgbClr val="00B0F0"/>
              </a:solidFill>
              <a:latin typeface="Segoe UI" panose="020B0502040204020203" pitchFamily="34" charset="0"/>
              <a:cs typeface="Segoe UI" panose="020B0502040204020203" pitchFamily="34" charset="0"/>
            </a:endParaRPr>
          </a:p>
          <a:p>
            <a:pPr algn="ctr"/>
            <a:endParaRPr lang="ar-JO" sz="2000" b="1" dirty="0">
              <a:solidFill>
                <a:srgbClr val="00B0F0"/>
              </a:solidFill>
              <a:latin typeface="Segoe UI" panose="020B0502040204020203" pitchFamily="34" charset="0"/>
              <a:cs typeface="Segoe UI" panose="020B0502040204020203" pitchFamily="34" charset="0"/>
            </a:endParaRPr>
          </a:p>
          <a:p>
            <a:pPr algn="ctr"/>
            <a:endParaRPr lang="ar-JO" sz="2000" b="1" dirty="0">
              <a:solidFill>
                <a:srgbClr val="00B0F0"/>
              </a:solidFill>
              <a:latin typeface="Segoe UI" panose="020B0502040204020203" pitchFamily="34" charset="0"/>
              <a:cs typeface="Segoe UI" panose="020B0502040204020203" pitchFamily="34" charset="0"/>
            </a:endParaRPr>
          </a:p>
          <a:p>
            <a:pPr algn="ctr"/>
            <a:endParaRPr lang="ar-JO" sz="1600" b="1" dirty="0">
              <a:solidFill>
                <a:schemeClr val="tx1"/>
              </a:solidFill>
              <a:latin typeface="Segoe UI" panose="020B0502040204020203" pitchFamily="34" charset="0"/>
              <a:cs typeface="Segoe UI" panose="020B0502040204020203" pitchFamily="34" charset="0"/>
            </a:endParaRPr>
          </a:p>
          <a:p>
            <a:pPr algn="just" rtl="1">
              <a:lnSpc>
                <a:spcPct val="250000"/>
              </a:lnSpc>
            </a:pPr>
            <a:r>
              <a:rPr lang="ar-JO" sz="1600" b="0" i="0" dirty="0">
                <a:solidFill>
                  <a:schemeClr val="tx1"/>
                </a:solidFill>
                <a:effectLst/>
                <a:latin typeface="Segoe UI" panose="020B0502040204020203" pitchFamily="34" charset="0"/>
                <a:cs typeface="Segoe UI" panose="020B0502040204020203" pitchFamily="34" charset="0"/>
              </a:rPr>
              <a:t>     </a:t>
            </a:r>
            <a:endParaRPr lang="en-US" sz="3600" b="1" dirty="0">
              <a:solidFill>
                <a:srgbClr val="00B0F0"/>
              </a:solidFill>
              <a:latin typeface="Segoe UI" panose="020B0502040204020203" pitchFamily="34" charset="0"/>
              <a:cs typeface="Segoe UI" panose="020B0502040204020203" pitchFamily="34"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3F300FCE-B439-B78D-6744-4BEFE7FF4316}"/>
              </a:ext>
            </a:extLst>
          </p:cNvPr>
          <p:cNvSpPr txBox="1"/>
          <p:nvPr/>
        </p:nvSpPr>
        <p:spPr>
          <a:xfrm>
            <a:off x="4299319" y="807207"/>
            <a:ext cx="4839182" cy="400110"/>
          </a:xfrm>
          <a:prstGeom prst="rect">
            <a:avLst/>
          </a:prstGeom>
          <a:noFill/>
        </p:spPr>
        <p:txBody>
          <a:bodyPr wrap="square" rtlCol="0">
            <a:spAutoFit/>
          </a:bodyPr>
          <a:lstStyle/>
          <a:p>
            <a:pPr algn="ctr"/>
            <a:r>
              <a:rPr lang="ar-JO" sz="2000" b="1" dirty="0">
                <a:solidFill>
                  <a:srgbClr val="00B0F0"/>
                </a:solidFill>
                <a:effectLst/>
                <a:latin typeface="Segoe UI" panose="020B0502040204020203" pitchFamily="34" charset="0"/>
                <a:ea typeface="Times New Roman" panose="02020603050405020304" pitchFamily="18" charset="0"/>
                <a:cs typeface="Segoe UI" panose="020B0502040204020203" pitchFamily="34" charset="0"/>
              </a:rPr>
              <a:t>أهمية الأداء الوظيفي</a:t>
            </a:r>
          </a:p>
        </p:txBody>
      </p:sp>
      <p:sp>
        <p:nvSpPr>
          <p:cNvPr id="7" name="TextBox 6">
            <a:extLst>
              <a:ext uri="{FF2B5EF4-FFF2-40B4-BE49-F238E27FC236}">
                <a16:creationId xmlns:a16="http://schemas.microsoft.com/office/drawing/2014/main" xmlns="" id="{50BAAAF7-2A45-B57F-CC98-E79AEC2D0384}"/>
              </a:ext>
            </a:extLst>
          </p:cNvPr>
          <p:cNvSpPr txBox="1"/>
          <p:nvPr/>
        </p:nvSpPr>
        <p:spPr>
          <a:xfrm>
            <a:off x="2485572" y="5771213"/>
            <a:ext cx="1000058" cy="369332"/>
          </a:xfrm>
          <a:prstGeom prst="rect">
            <a:avLst/>
          </a:prstGeom>
          <a:solidFill>
            <a:schemeClr val="bg1"/>
          </a:solidFill>
        </p:spPr>
        <p:txBody>
          <a:bodyPr wrap="square" rtlCol="0">
            <a:spAutoFit/>
          </a:bodyPr>
          <a:lstStyle/>
          <a:p>
            <a:endParaRPr lang="en-US" dirty="0"/>
          </a:p>
        </p:txBody>
      </p:sp>
    </p:spTree>
    <p:extLst>
      <p:ext uri="{BB962C8B-B14F-4D97-AF65-F5344CB8AC3E}">
        <p14:creationId xmlns:p14="http://schemas.microsoft.com/office/powerpoint/2010/main" val="3445823365"/>
      </p:ext>
    </p:extLst>
  </p:cSld>
  <p:clrMapOvr>
    <a:masterClrMapping/>
  </p:clrMapOvr>
  <mc:AlternateContent xmlns:mc="http://schemas.openxmlformats.org/markup-compatibility/2006" xmlns:p14="http://schemas.microsoft.com/office/powerpoint/2010/main">
    <mc:Choice Requires="p14">
      <p:transition spd="slow" p14:dur="2000" advTm="135335"/>
    </mc:Choice>
    <mc:Fallback xmlns="">
      <p:transition spd="slow" advTm="135335"/>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573373" y="1388558"/>
            <a:ext cx="11045253" cy="483732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buFont typeface="+mj-lt"/>
              <a:buAutoNum type="arabicPeriod"/>
            </a:pPr>
            <a:endParaRPr lang="ar-JO" sz="1600" i="0" dirty="0">
              <a:solidFill>
                <a:schemeClr val="tx1"/>
              </a:solidFill>
              <a:effectLst/>
              <a:latin typeface="Segoe UI" panose="020B0502040204020203" pitchFamily="34" charset="0"/>
              <a:cs typeface="Segoe UI" panose="020B0502040204020203" pitchFamily="34" charset="0"/>
            </a:endParaRPr>
          </a:p>
          <a:p>
            <a:pPr algn="r" rtl="1">
              <a:lnSpc>
                <a:spcPct val="150000"/>
              </a:lnSpc>
              <a:buFont typeface="+mj-lt"/>
              <a:buAutoNum type="arabicPeriod"/>
            </a:pPr>
            <a:endParaRPr lang="ar-JO" sz="1600" dirty="0">
              <a:solidFill>
                <a:schemeClr val="tx1"/>
              </a:solidFill>
              <a:latin typeface="Segoe UI" panose="020B0502040204020203" pitchFamily="34" charset="0"/>
              <a:cs typeface="Segoe UI" panose="020B0502040204020203" pitchFamily="34" charset="0"/>
            </a:endParaRPr>
          </a:p>
          <a:p>
            <a:pPr algn="r" rtl="1">
              <a:lnSpc>
                <a:spcPct val="200000"/>
              </a:lnSpc>
            </a:pPr>
            <a:r>
              <a:rPr lang="ar-JO" sz="1600" i="0" dirty="0">
                <a:solidFill>
                  <a:schemeClr val="tx1"/>
                </a:solidFill>
                <a:effectLst/>
                <a:latin typeface="Segoe UI" panose="020B0502040204020203" pitchFamily="34" charset="0"/>
                <a:cs typeface="Segoe UI" panose="020B0502040204020203" pitchFamily="34" charset="0"/>
              </a:rPr>
              <a:t>3) كما تظهر أهمية الأداء الوظيفي بالنسبة للمنظمة إلى ارتباطه بدورة حياتها في مراحلها المختلفة المتمثلة في مرحلة الظهور، مرحلة البقاء والاستمرارية، مرحلة الاستقرار، مرحلة السمعة و الفخر، مرحلة التميز، مرحلة الريادة، حيث أن تطور المنظمة من مرحلة نمولأخرى إنما يعتمد أساسا على مستوى الأداء بها. –</a:t>
            </a:r>
          </a:p>
          <a:p>
            <a:pPr algn="r" rtl="1">
              <a:lnSpc>
                <a:spcPct val="200000"/>
              </a:lnSpc>
            </a:pPr>
            <a:r>
              <a:rPr lang="ar-JO" sz="1600" dirty="0">
                <a:solidFill>
                  <a:schemeClr val="tx1"/>
                </a:solidFill>
                <a:latin typeface="Segoe UI" panose="020B0502040204020203" pitchFamily="34" charset="0"/>
                <a:cs typeface="Segoe UI" panose="020B0502040204020203" pitchFamily="34" charset="0"/>
              </a:rPr>
              <a:t>4)</a:t>
            </a:r>
            <a:r>
              <a:rPr lang="ar-JO" sz="1600" i="0" dirty="0">
                <a:solidFill>
                  <a:schemeClr val="tx1"/>
                </a:solidFill>
                <a:effectLst/>
                <a:latin typeface="Segoe UI" panose="020B0502040204020203" pitchFamily="34" charset="0"/>
                <a:cs typeface="Segoe UI" panose="020B0502040204020203" pitchFamily="34" charset="0"/>
              </a:rPr>
              <a:t> أهمية الأداء الوظيفي لا تتوقف على مستوى المنظمة فقط بل تتعدى ذلك إلى نجاح خطط التنمية الاقتصادية والاجتماعية في الدولة. </a:t>
            </a:r>
          </a:p>
          <a:p>
            <a:pPr algn="r" rtl="1">
              <a:lnSpc>
                <a:spcPct val="200000"/>
              </a:lnSpc>
            </a:pPr>
            <a:r>
              <a:rPr lang="ar-JO" sz="1600" dirty="0">
                <a:solidFill>
                  <a:schemeClr val="tx1"/>
                </a:solidFill>
                <a:latin typeface="Segoe UI" panose="020B0502040204020203" pitchFamily="34" charset="0"/>
                <a:cs typeface="Segoe UI" panose="020B0502040204020203" pitchFamily="34" charset="0"/>
              </a:rPr>
              <a:t>5) الابداع والابتكار في العمل وتحقيق التنافسية.</a:t>
            </a:r>
          </a:p>
          <a:p>
            <a:pPr algn="r" rtl="1">
              <a:lnSpc>
                <a:spcPct val="200000"/>
              </a:lnSpc>
            </a:pPr>
            <a:r>
              <a:rPr lang="ar-YE" sz="1600" dirty="0">
                <a:latin typeface="Segoe UI" panose="020B0502040204020203" pitchFamily="34" charset="0"/>
                <a:cs typeface="Segoe UI" panose="020B0502040204020203" pitchFamily="34" charset="0"/>
              </a:rPr>
              <a:t/>
            </a:r>
            <a:br>
              <a:rPr lang="ar-YE" sz="1600" dirty="0">
                <a:latin typeface="Segoe UI" panose="020B0502040204020203" pitchFamily="34" charset="0"/>
                <a:cs typeface="Segoe UI" panose="020B0502040204020203" pitchFamily="34" charset="0"/>
              </a:rPr>
            </a:br>
            <a:endParaRPr lang="en-US" sz="1600" dirty="0">
              <a:solidFill>
                <a:schemeClr val="tx1"/>
              </a:solidFill>
              <a:latin typeface="Segoe UI" panose="020B0502040204020203" pitchFamily="34" charset="0"/>
              <a:cs typeface="Segoe UI" panose="020B0502040204020203" pitchFamily="34"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4C8B6562-299F-81D2-41A9-BAA8356F0ACF}"/>
              </a:ext>
            </a:extLst>
          </p:cNvPr>
          <p:cNvSpPr txBox="1"/>
          <p:nvPr/>
        </p:nvSpPr>
        <p:spPr>
          <a:xfrm>
            <a:off x="4299319" y="807207"/>
            <a:ext cx="4839182" cy="400110"/>
          </a:xfrm>
          <a:prstGeom prst="rect">
            <a:avLst/>
          </a:prstGeom>
          <a:noFill/>
        </p:spPr>
        <p:txBody>
          <a:bodyPr wrap="square" rtlCol="0">
            <a:spAutoFit/>
          </a:bodyPr>
          <a:lstStyle/>
          <a:p>
            <a:pPr algn="ctr"/>
            <a:r>
              <a:rPr lang="ar-JO" sz="2000" b="1" dirty="0">
                <a:solidFill>
                  <a:srgbClr val="00B0F0"/>
                </a:solidFill>
                <a:effectLst/>
                <a:latin typeface="Segoe UI" panose="020B0502040204020203" pitchFamily="34" charset="0"/>
                <a:ea typeface="Times New Roman" panose="02020603050405020304" pitchFamily="18" charset="0"/>
                <a:cs typeface="Segoe UI" panose="020B0502040204020203" pitchFamily="34" charset="0"/>
              </a:rPr>
              <a:t>أهمية الأداء الوظيفي</a:t>
            </a:r>
          </a:p>
        </p:txBody>
      </p:sp>
    </p:spTree>
    <p:extLst>
      <p:ext uri="{BB962C8B-B14F-4D97-AF65-F5344CB8AC3E}">
        <p14:creationId xmlns:p14="http://schemas.microsoft.com/office/powerpoint/2010/main" val="1726790879"/>
      </p:ext>
    </p:extLst>
  </p:cSld>
  <p:clrMapOvr>
    <a:masterClrMapping/>
  </p:clrMapOvr>
  <mc:AlternateContent xmlns:mc="http://schemas.openxmlformats.org/markup-compatibility/2006" xmlns:p14="http://schemas.microsoft.com/office/powerpoint/2010/main">
    <mc:Choice Requires="p14">
      <p:transition spd="slow" p14:dur="2000" advTm="128026"/>
    </mc:Choice>
    <mc:Fallback xmlns="">
      <p:transition spd="slow" advTm="128026"/>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F91FF041-C8C4-1300-513D-D01AE61A1BE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6CE43A30-953E-C750-5D85-F3A5C10DC63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3A2DCA9D-3642-CC45-9FE9-5559CAA80946}"/>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581D8D96-EF36-836D-4B38-18B754087C7B}"/>
              </a:ext>
            </a:extLst>
          </p:cNvPr>
          <p:cNvSpPr/>
          <p:nvPr/>
        </p:nvSpPr>
        <p:spPr>
          <a:xfrm>
            <a:off x="573373" y="1388558"/>
            <a:ext cx="11045253" cy="483732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200000"/>
              </a:lnSpc>
            </a:pPr>
            <a:r>
              <a:rPr lang="ar-JO" sz="1600" dirty="0">
                <a:solidFill>
                  <a:schemeClr val="tx1"/>
                </a:solidFill>
                <a:latin typeface="Segoe UI" panose="020B0502040204020203" pitchFamily="34" charset="0"/>
                <a:cs typeface="Segoe UI" panose="020B0502040204020203" pitchFamily="34" charset="0"/>
              </a:rPr>
              <a:t>6</a:t>
            </a:r>
            <a:r>
              <a:rPr lang="ar-JO" dirty="0">
                <a:solidFill>
                  <a:schemeClr val="tx1"/>
                </a:solidFill>
                <a:latin typeface="Segoe UI" panose="020B0502040204020203" pitchFamily="34" charset="0"/>
                <a:cs typeface="Segoe UI" panose="020B0502040204020203" pitchFamily="34" charset="0"/>
              </a:rPr>
              <a:t>)التخفيف من الأزمات والصراع داخل المؤسسة من خلال التركيز على أداء الأعمال بأفضل طريقة</a:t>
            </a:r>
          </a:p>
          <a:p>
            <a:pPr algn="r" rtl="1">
              <a:lnSpc>
                <a:spcPct val="200000"/>
              </a:lnSpc>
            </a:pPr>
            <a:r>
              <a:rPr lang="ar-JO" dirty="0">
                <a:solidFill>
                  <a:schemeClr val="tx1"/>
                </a:solidFill>
                <a:latin typeface="Segoe UI" panose="020B0502040204020203" pitchFamily="34" charset="0"/>
                <a:cs typeface="Segoe UI" panose="020B0502040204020203" pitchFamily="34" charset="0"/>
              </a:rPr>
              <a:t>7) التعاون والثقة بين الإدارات والعاملين.</a:t>
            </a:r>
          </a:p>
          <a:p>
            <a:pPr algn="r" rtl="1">
              <a:lnSpc>
                <a:spcPct val="200000"/>
              </a:lnSpc>
            </a:pPr>
            <a:endParaRPr lang="ar-JO" sz="1000" dirty="0">
              <a:solidFill>
                <a:schemeClr val="tx1"/>
              </a:solidFill>
              <a:latin typeface="Segoe UI" panose="020B0502040204020203" pitchFamily="34" charset="0"/>
              <a:cs typeface="Segoe UI" panose="020B0502040204020203" pitchFamily="34" charset="0"/>
            </a:endParaRPr>
          </a:p>
          <a:p>
            <a:pPr algn="r" rtl="1"/>
            <a:r>
              <a:rPr lang="ar-JO" dirty="0">
                <a:solidFill>
                  <a:schemeClr val="tx1"/>
                </a:solidFill>
                <a:latin typeface="Segoe UI" panose="020B0502040204020203" pitchFamily="34" charset="0"/>
                <a:cs typeface="Segoe UI" panose="020B0502040204020203" pitchFamily="34" charset="0"/>
              </a:rPr>
              <a:t>8) </a:t>
            </a:r>
            <a:r>
              <a:rPr lang="ar-YE" dirty="0">
                <a:solidFill>
                  <a:schemeClr val="tx1"/>
                </a:solidFill>
                <a:latin typeface="Segoe UI" panose="020B0502040204020203" pitchFamily="34" charset="0"/>
                <a:cs typeface="Segoe UI" panose="020B0502040204020203" pitchFamily="34" charset="0"/>
              </a:rPr>
              <a:t>تحسين الاحتفاظ بالموظفين: يمكن أن يؤدي تزويد الموظفين بالأدوات والدعم الذي يحتاجون إليه للنجاح في مهامهم الوظيفية إلى زيادة الرضا الوظيفي لديهم وتقليل معدلات التسرب الوظيفي.</a:t>
            </a:r>
            <a:endParaRPr lang="ar-JO" dirty="0">
              <a:solidFill>
                <a:schemeClr val="tx1"/>
              </a:solidFill>
              <a:latin typeface="Segoe UI" panose="020B0502040204020203" pitchFamily="34" charset="0"/>
              <a:cs typeface="Segoe UI" panose="020B0502040204020203" pitchFamily="34" charset="0"/>
            </a:endParaRPr>
          </a:p>
          <a:p>
            <a:pPr algn="r" rtl="1"/>
            <a:endParaRPr lang="ar-YE" dirty="0">
              <a:solidFill>
                <a:schemeClr val="tx1"/>
              </a:solidFill>
              <a:latin typeface="Segoe UI" panose="020B0502040204020203" pitchFamily="34" charset="0"/>
              <a:cs typeface="Segoe UI" panose="020B0502040204020203" pitchFamily="34" charset="0"/>
            </a:endParaRPr>
          </a:p>
          <a:p>
            <a:pPr algn="r" rtl="1"/>
            <a:r>
              <a:rPr lang="ar-JO" dirty="0">
                <a:solidFill>
                  <a:schemeClr val="tx1"/>
                </a:solidFill>
                <a:latin typeface="Segoe UI" panose="020B0502040204020203" pitchFamily="34" charset="0"/>
                <a:cs typeface="Segoe UI" panose="020B0502040204020203" pitchFamily="34" charset="0"/>
              </a:rPr>
              <a:t>9) </a:t>
            </a:r>
            <a:r>
              <a:rPr lang="ar-YE" dirty="0">
                <a:solidFill>
                  <a:schemeClr val="tx1"/>
                </a:solidFill>
                <a:latin typeface="Segoe UI" panose="020B0502040204020203" pitchFamily="34" charset="0"/>
                <a:cs typeface="Segoe UI" panose="020B0502040204020203" pitchFamily="34" charset="0"/>
              </a:rPr>
              <a:t>زيادة رضا العملاء: يمكن أن يؤدي تحسين أداء الموظفين إلى تحسين الخدمة التي يقدمونها وزيادة جودتها، مما يؤدي بدوره إلى زيادة رضا العملاء.</a:t>
            </a:r>
            <a:endParaRPr lang="ar-JO" dirty="0">
              <a:solidFill>
                <a:schemeClr val="tx1"/>
              </a:solidFill>
              <a:latin typeface="Segoe UI" panose="020B0502040204020203" pitchFamily="34" charset="0"/>
              <a:cs typeface="Segoe UI" panose="020B0502040204020203" pitchFamily="34" charset="0"/>
            </a:endParaRPr>
          </a:p>
          <a:p>
            <a:pPr algn="r" rtl="1"/>
            <a:endParaRPr lang="ar-JO" dirty="0">
              <a:solidFill>
                <a:schemeClr val="tx1"/>
              </a:solidFill>
              <a:latin typeface="Segoe UI" panose="020B0502040204020203" pitchFamily="34" charset="0"/>
              <a:cs typeface="Segoe UI" panose="020B0502040204020203" pitchFamily="34" charset="0"/>
            </a:endParaRPr>
          </a:p>
          <a:p>
            <a:pPr algn="r" rtl="1"/>
            <a:r>
              <a:rPr lang="ar-JO" dirty="0">
                <a:solidFill>
                  <a:schemeClr val="tx1"/>
                </a:solidFill>
                <a:latin typeface="Segoe UI" panose="020B0502040204020203" pitchFamily="34" charset="0"/>
                <a:cs typeface="Segoe UI" panose="020B0502040204020203" pitchFamily="34" charset="0"/>
              </a:rPr>
              <a:t>10) </a:t>
            </a:r>
            <a:r>
              <a:rPr lang="ar-YE" dirty="0">
                <a:solidFill>
                  <a:schemeClr val="tx1"/>
                </a:solidFill>
                <a:latin typeface="Segoe UI" panose="020B0502040204020203" pitchFamily="34" charset="0"/>
                <a:cs typeface="Segoe UI" panose="020B0502040204020203" pitchFamily="34" charset="0"/>
              </a:rPr>
              <a:t>تقديم الدعم والموارد اللازمة: تزويد الموظفين بالموارد ودعمهم مما يساعدهم على تحقيق أهدافهم</a:t>
            </a:r>
          </a:p>
          <a:p>
            <a:pPr algn="r" rtl="1">
              <a:lnSpc>
                <a:spcPct val="200000"/>
              </a:lnSpc>
            </a:pPr>
            <a:r>
              <a:rPr lang="ar-YE" sz="1600" dirty="0">
                <a:latin typeface="Segoe UI" panose="020B0502040204020203" pitchFamily="34" charset="0"/>
                <a:cs typeface="Segoe UI" panose="020B0502040204020203" pitchFamily="34" charset="0"/>
              </a:rPr>
              <a:t/>
            </a:r>
            <a:br>
              <a:rPr lang="ar-YE" sz="1600" dirty="0">
                <a:latin typeface="Segoe UI" panose="020B0502040204020203" pitchFamily="34" charset="0"/>
                <a:cs typeface="Segoe UI" panose="020B0502040204020203" pitchFamily="34" charset="0"/>
              </a:rPr>
            </a:br>
            <a:endParaRPr lang="en-US" sz="1600" dirty="0">
              <a:solidFill>
                <a:schemeClr val="tx1"/>
              </a:solidFill>
              <a:latin typeface="Segoe UI" panose="020B0502040204020203" pitchFamily="34" charset="0"/>
              <a:cs typeface="Segoe UI" panose="020B0502040204020203" pitchFamily="34" charset="0"/>
            </a:endParaRPr>
          </a:p>
        </p:txBody>
      </p:sp>
      <p:pic>
        <p:nvPicPr>
          <p:cNvPr id="5" name="Graphic 21">
            <a:extLst>
              <a:ext uri="{FF2B5EF4-FFF2-40B4-BE49-F238E27FC236}">
                <a16:creationId xmlns:a16="http://schemas.microsoft.com/office/drawing/2014/main" xmlns="" id="{5F6A89CE-4C7A-072B-EFBF-710515526B3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5885188D-063B-5FE6-56CB-CFED4B29181E}"/>
              </a:ext>
            </a:extLst>
          </p:cNvPr>
          <p:cNvSpPr txBox="1"/>
          <p:nvPr/>
        </p:nvSpPr>
        <p:spPr>
          <a:xfrm>
            <a:off x="4299319" y="807207"/>
            <a:ext cx="4839182" cy="400110"/>
          </a:xfrm>
          <a:prstGeom prst="rect">
            <a:avLst/>
          </a:prstGeom>
          <a:noFill/>
        </p:spPr>
        <p:txBody>
          <a:bodyPr wrap="square" rtlCol="0">
            <a:spAutoFit/>
          </a:bodyPr>
          <a:lstStyle/>
          <a:p>
            <a:pPr algn="ctr"/>
            <a:r>
              <a:rPr lang="ar-JO" sz="2000" b="1" dirty="0">
                <a:solidFill>
                  <a:srgbClr val="00B0F0"/>
                </a:solidFill>
                <a:effectLst/>
                <a:latin typeface="Segoe UI" panose="020B0502040204020203" pitchFamily="34" charset="0"/>
                <a:ea typeface="Times New Roman" panose="02020603050405020304" pitchFamily="18" charset="0"/>
                <a:cs typeface="Segoe UI" panose="020B0502040204020203" pitchFamily="34" charset="0"/>
              </a:rPr>
              <a:t>أهمية الأداء الوظيفي</a:t>
            </a:r>
          </a:p>
        </p:txBody>
      </p:sp>
    </p:spTree>
    <p:extLst>
      <p:ext uri="{BB962C8B-B14F-4D97-AF65-F5344CB8AC3E}">
        <p14:creationId xmlns:p14="http://schemas.microsoft.com/office/powerpoint/2010/main" val="1359989202"/>
      </p:ext>
    </p:extLst>
  </p:cSld>
  <p:clrMapOvr>
    <a:masterClrMapping/>
  </p:clrMapOvr>
  <mc:AlternateContent xmlns:mc="http://schemas.openxmlformats.org/markup-compatibility/2006" xmlns:p14="http://schemas.microsoft.com/office/powerpoint/2010/main">
    <mc:Choice Requires="p14">
      <p:transition spd="slow" p14:dur="2000" advTm="140703"/>
    </mc:Choice>
    <mc:Fallback xmlns="">
      <p:transition spd="slow" advTm="140703"/>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485573" y="563212"/>
            <a:ext cx="9706428" cy="51385"/>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xmlns="" id="{1A7B5BB0-CBB6-5272-347E-60875DA83ABF}"/>
              </a:ext>
            </a:extLst>
          </p:cNvPr>
          <p:cNvSpPr txBox="1"/>
          <p:nvPr/>
        </p:nvSpPr>
        <p:spPr>
          <a:xfrm>
            <a:off x="536029" y="1435576"/>
            <a:ext cx="11051368" cy="4442883"/>
          </a:xfrm>
          <a:prstGeom prst="rect">
            <a:avLst/>
          </a:prstGeom>
          <a:solidFill>
            <a:schemeClr val="bg1"/>
          </a:solidFill>
          <a:ln w="57150">
            <a:solidFill>
              <a:srgbClr val="00B0F0"/>
            </a:solidFill>
          </a:ln>
        </p:spPr>
        <p:txBody>
          <a:bodyPr wrap="square">
            <a:spAutoFit/>
          </a:bodyPr>
          <a:lstStyle/>
          <a:p>
            <a:pPr algn="r" rtl="1">
              <a:lnSpc>
                <a:spcPct val="200000"/>
              </a:lnSpc>
            </a:pPr>
            <a:endParaRPr lang="ar-JO" dirty="0">
              <a:solidFill>
                <a:srgbClr val="000000"/>
              </a:solidFill>
              <a:latin typeface="Segoe UI" panose="020B0502040204020203" pitchFamily="34" charset="0"/>
              <a:cs typeface="Segoe UI" panose="020B0502040204020203" pitchFamily="34" charset="0"/>
            </a:endParaRPr>
          </a:p>
          <a:p>
            <a:pPr algn="r" rtl="1">
              <a:lnSpc>
                <a:spcPct val="200000"/>
              </a:lnSpc>
            </a:pPr>
            <a:r>
              <a:rPr lang="ar-JO" dirty="0">
                <a:solidFill>
                  <a:srgbClr val="000000"/>
                </a:solidFill>
                <a:latin typeface="Segoe UI" panose="020B0502040204020203" pitchFamily="34" charset="0"/>
                <a:cs typeface="Segoe UI" panose="020B0502040204020203" pitchFamily="34" charset="0"/>
              </a:rPr>
              <a:t>للأداء </a:t>
            </a:r>
            <a:r>
              <a:rPr lang="ar-YE" b="0" i="0" dirty="0">
                <a:solidFill>
                  <a:srgbClr val="000000"/>
                </a:solidFill>
                <a:effectLst/>
                <a:latin typeface="Segoe UI" panose="020B0502040204020203" pitchFamily="34" charset="0"/>
                <a:cs typeface="Segoe UI" panose="020B0502040204020203" pitchFamily="34" charset="0"/>
              </a:rPr>
              <a:t> الوظيفي عدة </a:t>
            </a:r>
            <a:r>
              <a:rPr lang="ar-JO" b="0" i="0" dirty="0">
                <a:solidFill>
                  <a:srgbClr val="000000"/>
                </a:solidFill>
                <a:effectLst/>
                <a:latin typeface="Segoe UI" panose="020B0502040204020203" pitchFamily="34" charset="0"/>
                <a:cs typeface="Segoe UI" panose="020B0502040204020203" pitchFamily="34" charset="0"/>
              </a:rPr>
              <a:t>أنواع </a:t>
            </a:r>
            <a:r>
              <a:rPr lang="ar-YE" b="0" i="0" dirty="0">
                <a:solidFill>
                  <a:srgbClr val="000000"/>
                </a:solidFill>
                <a:effectLst/>
                <a:latin typeface="Segoe UI" panose="020B0502040204020203" pitchFamily="34" charset="0"/>
                <a:cs typeface="Segoe UI" panose="020B0502040204020203" pitchFamily="34" charset="0"/>
              </a:rPr>
              <a:t>يمكن تمييزها، لكن أكثرها شيوعًا هو:</a:t>
            </a:r>
          </a:p>
          <a:p>
            <a:pPr algn="r" rtl="1">
              <a:lnSpc>
                <a:spcPct val="200000"/>
              </a:lnSpc>
              <a:buFont typeface="Arial" panose="020B0604020202020204" pitchFamily="34" charset="0"/>
              <a:buChar char="•"/>
            </a:pPr>
            <a:r>
              <a:rPr lang="ar-YE" b="1" i="0" dirty="0">
                <a:solidFill>
                  <a:srgbClr val="000000"/>
                </a:solidFill>
                <a:effectLst/>
                <a:latin typeface="Segoe UI" panose="020B0502040204020203" pitchFamily="34" charset="0"/>
                <a:cs typeface="Segoe UI" panose="020B0502040204020203" pitchFamily="34" charset="0"/>
              </a:rPr>
              <a:t>أداء المهام</a:t>
            </a:r>
            <a:r>
              <a:rPr lang="ar-YE" b="0" i="0" dirty="0">
                <a:solidFill>
                  <a:srgbClr val="000000"/>
                </a:solidFill>
                <a:effectLst/>
                <a:latin typeface="Segoe UI" panose="020B0502040204020203" pitchFamily="34" charset="0"/>
                <a:cs typeface="Segoe UI" panose="020B0502040204020203" pitchFamily="34" charset="0"/>
              </a:rPr>
              <a:t>: يشير إلى إكمال كل موظف مهامه أو واجباته المحددة التي تتطلبها وظيفته.</a:t>
            </a:r>
          </a:p>
          <a:p>
            <a:pPr algn="r" rtl="1">
              <a:lnSpc>
                <a:spcPct val="200000"/>
              </a:lnSpc>
              <a:buFont typeface="Arial" panose="020B0604020202020204" pitchFamily="34" charset="0"/>
              <a:buChar char="•"/>
            </a:pPr>
            <a:r>
              <a:rPr lang="ar-YE" b="1" i="0" dirty="0">
                <a:solidFill>
                  <a:srgbClr val="000000"/>
                </a:solidFill>
                <a:effectLst/>
                <a:latin typeface="Segoe UI" panose="020B0502040204020203" pitchFamily="34" charset="0"/>
                <a:cs typeface="Segoe UI" panose="020B0502040204020203" pitchFamily="34" charset="0"/>
              </a:rPr>
              <a:t>السلوك الوظيفي</a:t>
            </a:r>
            <a:r>
              <a:rPr lang="ar-YE" b="0" i="0" dirty="0">
                <a:solidFill>
                  <a:srgbClr val="000000"/>
                </a:solidFill>
                <a:effectLst/>
                <a:latin typeface="Segoe UI" panose="020B0502040204020203" pitchFamily="34" charset="0"/>
                <a:cs typeface="Segoe UI" panose="020B0502040204020203" pitchFamily="34" charset="0"/>
              </a:rPr>
              <a:t>: يشير هذا إلى سلوكيات يتجاوز الموظف من خلالها المتطلبات المحددة لوظيفته، بحيث يساهم في تعزيز الأداء العام للمنظمة، مثل مساعدة زملائه في العمل، أو التطوع لتنفيذ مسؤوليات إضافية.</a:t>
            </a:r>
          </a:p>
          <a:p>
            <a:pPr algn="r" rtl="1">
              <a:lnSpc>
                <a:spcPct val="200000"/>
              </a:lnSpc>
              <a:buFont typeface="Arial" panose="020B0604020202020204" pitchFamily="34" charset="0"/>
              <a:buChar char="•"/>
            </a:pPr>
            <a:r>
              <a:rPr lang="ar-YE" b="1" i="0" dirty="0">
                <a:solidFill>
                  <a:srgbClr val="000000"/>
                </a:solidFill>
                <a:effectLst/>
                <a:latin typeface="Segoe UI" panose="020B0502040204020203" pitchFamily="34" charset="0"/>
                <a:cs typeface="Segoe UI" panose="020B0502040204020203" pitchFamily="34" charset="0"/>
              </a:rPr>
              <a:t>الإبداع</a:t>
            </a:r>
            <a:r>
              <a:rPr lang="ar-YE" b="0" i="0" dirty="0">
                <a:solidFill>
                  <a:srgbClr val="000000"/>
                </a:solidFill>
                <a:effectLst/>
                <a:latin typeface="Segoe UI" panose="020B0502040204020203" pitchFamily="34" charset="0"/>
                <a:cs typeface="Segoe UI" panose="020B0502040204020203" pitchFamily="34" charset="0"/>
              </a:rPr>
              <a:t>: أي مدى قدرة الموظف على الخروج بأفكار أو حلول جديدة ومبتكرة للمشكلات التي تواجهه (أو تواجه زملاءه في العمل).</a:t>
            </a:r>
          </a:p>
          <a:p>
            <a:pPr algn="r" rtl="1">
              <a:lnSpc>
                <a:spcPct val="200000"/>
              </a:lnSpc>
              <a:buFont typeface="Arial" panose="020B0604020202020204" pitchFamily="34" charset="0"/>
              <a:buChar char="•"/>
            </a:pPr>
            <a:r>
              <a:rPr lang="ar-YE" b="1" i="0" dirty="0">
                <a:solidFill>
                  <a:srgbClr val="000000"/>
                </a:solidFill>
                <a:effectLst/>
                <a:latin typeface="Segoe UI" panose="020B0502040204020203" pitchFamily="34" charset="0"/>
                <a:cs typeface="Segoe UI" panose="020B0502040204020203" pitchFamily="34" charset="0"/>
              </a:rPr>
              <a:t>جودة العمل</a:t>
            </a:r>
            <a:r>
              <a:rPr lang="ar-YE" b="0" i="0" dirty="0">
                <a:solidFill>
                  <a:srgbClr val="000000"/>
                </a:solidFill>
                <a:effectLst/>
                <a:latin typeface="Segoe UI" panose="020B0502040204020203" pitchFamily="34" charset="0"/>
                <a:cs typeface="Segoe UI" panose="020B0502040204020203" pitchFamily="34" charset="0"/>
              </a:rPr>
              <a:t>: أي المستوى العام للتميز أو الدقة في عمل الموظف.</a:t>
            </a:r>
          </a:p>
        </p:txBody>
      </p:sp>
      <p:sp>
        <p:nvSpPr>
          <p:cNvPr id="3" name="TextBox 2">
            <a:extLst>
              <a:ext uri="{FF2B5EF4-FFF2-40B4-BE49-F238E27FC236}">
                <a16:creationId xmlns:a16="http://schemas.microsoft.com/office/drawing/2014/main" xmlns="" id="{BAD93A2F-B7F5-7FDD-3E13-C4CF50E569AF}"/>
              </a:ext>
            </a:extLst>
          </p:cNvPr>
          <p:cNvSpPr txBox="1"/>
          <p:nvPr/>
        </p:nvSpPr>
        <p:spPr>
          <a:xfrm>
            <a:off x="2485572" y="811906"/>
            <a:ext cx="8417320" cy="446276"/>
          </a:xfrm>
          <a:prstGeom prst="rect">
            <a:avLst/>
          </a:prstGeom>
          <a:noFill/>
        </p:spPr>
        <p:txBody>
          <a:bodyPr wrap="square" rtlCol="0">
            <a:spAutoFit/>
          </a:bodyPr>
          <a:lstStyle/>
          <a:p>
            <a:pPr marL="342900" marR="0" lvl="0" indent="-342900" algn="ctr" rtl="1">
              <a:lnSpc>
                <a:spcPct val="115000"/>
              </a:lnSpc>
              <a:spcBef>
                <a:spcPts val="200"/>
              </a:spcBef>
              <a:spcAft>
                <a:spcPts val="200"/>
              </a:spcAft>
              <a:buFont typeface="Symbol" panose="05050102010706020507" pitchFamily="18" charset="2"/>
              <a:buChar char=""/>
              <a:tabLst>
                <a:tab pos="365760" algn="l"/>
                <a:tab pos="731520" algn="l"/>
                <a:tab pos="1097280" algn="l"/>
                <a:tab pos="1463040" algn="l"/>
                <a:tab pos="457200" algn="l"/>
              </a:tabLst>
            </a:pPr>
            <a:r>
              <a:rPr lang="ar-JO" sz="2000" b="1" dirty="0">
                <a:solidFill>
                  <a:srgbClr val="00B0F0"/>
                </a:solidFill>
                <a:effectLst/>
                <a:latin typeface="Segoe UI" panose="020B0502040204020203" pitchFamily="34" charset="0"/>
                <a:ea typeface="Times New Roman" panose="02020603050405020304" pitchFamily="18" charset="0"/>
                <a:cs typeface="Segoe UI" panose="020B0502040204020203" pitchFamily="34" charset="0"/>
              </a:rPr>
              <a:t>أنواع الأداء الوظيفي </a:t>
            </a:r>
            <a:endParaRPr lang="en-US" sz="2000" b="1" dirty="0">
              <a:solidFill>
                <a:srgbClr val="00B0F0"/>
              </a:solidFill>
              <a:effectLst/>
              <a:latin typeface="Segoe UI" panose="020B0502040204020203" pitchFamily="34" charset="0"/>
              <a:ea typeface="Times New Roman" panose="02020603050405020304" pitchFamily="18" charset="0"/>
              <a:cs typeface="Segoe UI" panose="020B0502040204020203" pitchFamily="34" charset="0"/>
            </a:endParaRPr>
          </a:p>
        </p:txBody>
      </p:sp>
    </p:spTree>
    <p:extLst>
      <p:ext uri="{BB962C8B-B14F-4D97-AF65-F5344CB8AC3E}">
        <p14:creationId xmlns:p14="http://schemas.microsoft.com/office/powerpoint/2010/main" val="2568276086"/>
      </p:ext>
    </p:extLst>
  </p:cSld>
  <p:clrMapOvr>
    <a:masterClrMapping/>
  </p:clrMapOvr>
  <mc:AlternateContent xmlns:mc="http://schemas.openxmlformats.org/markup-compatibility/2006" xmlns:p14="http://schemas.microsoft.com/office/powerpoint/2010/main">
    <mc:Choice Requires="p14">
      <p:transition spd="slow" p14:dur="2000" advTm="154438"/>
    </mc:Choice>
    <mc:Fallback xmlns="">
      <p:transition spd="slow" advTm="154438"/>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D28A5610-344B-2ABB-7E69-8519C934CC1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DB11622A-ED5C-F0C7-F177-C9FEF7333242}"/>
              </a:ext>
            </a:extLst>
          </p:cNvPr>
          <p:cNvSpPr/>
          <p:nvPr/>
        </p:nvSpPr>
        <p:spPr>
          <a:xfrm>
            <a:off x="2485573" y="563212"/>
            <a:ext cx="9706428" cy="51385"/>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xmlns="" id="{C1AB7C58-5414-5AC4-9401-7C831022B32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xmlns="" id="{E27F2D2D-02DA-C0B7-3135-71EA243B4C53}"/>
              </a:ext>
            </a:extLst>
          </p:cNvPr>
          <p:cNvSpPr txBox="1"/>
          <p:nvPr/>
        </p:nvSpPr>
        <p:spPr>
          <a:xfrm>
            <a:off x="536029" y="1435576"/>
            <a:ext cx="11051368" cy="4913525"/>
          </a:xfrm>
          <a:prstGeom prst="rect">
            <a:avLst/>
          </a:prstGeom>
          <a:solidFill>
            <a:schemeClr val="bg1"/>
          </a:solidFill>
          <a:ln w="57150">
            <a:solidFill>
              <a:srgbClr val="00B0F0"/>
            </a:solidFill>
          </a:ln>
        </p:spPr>
        <p:txBody>
          <a:bodyPr wrap="square">
            <a:spAutoFit/>
          </a:bodyPr>
          <a:lstStyle/>
          <a:p>
            <a:pPr algn="r" rtl="1">
              <a:lnSpc>
                <a:spcPct val="250000"/>
              </a:lnSpc>
              <a:buFont typeface="Arial" panose="020B0604020202020204" pitchFamily="34" charset="0"/>
              <a:buChar char="•"/>
            </a:pPr>
            <a:r>
              <a:rPr lang="ar-YE" sz="1600" b="1" i="0" dirty="0">
                <a:solidFill>
                  <a:srgbClr val="000000"/>
                </a:solidFill>
                <a:effectLst/>
                <a:latin typeface="Segoe UI" panose="020B0502040204020203" pitchFamily="34" charset="0"/>
                <a:cs typeface="Segoe UI" panose="020B0502040204020203" pitchFamily="34" charset="0"/>
              </a:rPr>
              <a:t>عبء العمل</a:t>
            </a:r>
            <a:r>
              <a:rPr lang="ar-YE" sz="1600" b="0" i="0" dirty="0">
                <a:solidFill>
                  <a:srgbClr val="000000"/>
                </a:solidFill>
                <a:effectLst/>
                <a:latin typeface="Segoe UI" panose="020B0502040204020203" pitchFamily="34" charset="0"/>
                <a:cs typeface="Segoe UI" panose="020B0502040204020203" pitchFamily="34" charset="0"/>
              </a:rPr>
              <a:t>: أي مقدار العمل الذي يستطيع الموظف إكماله في فترة زمنية معينة.</a:t>
            </a:r>
          </a:p>
          <a:p>
            <a:pPr algn="r" rtl="1">
              <a:lnSpc>
                <a:spcPct val="250000"/>
              </a:lnSpc>
              <a:buFont typeface="Arial" panose="020B0604020202020204" pitchFamily="34" charset="0"/>
              <a:buChar char="•"/>
            </a:pPr>
            <a:r>
              <a:rPr lang="ar-YE" sz="1600" b="1" i="0" dirty="0">
                <a:solidFill>
                  <a:srgbClr val="000000"/>
                </a:solidFill>
                <a:effectLst/>
                <a:latin typeface="Segoe UI" panose="020B0502040204020203" pitchFamily="34" charset="0"/>
                <a:cs typeface="Segoe UI" panose="020B0502040204020203" pitchFamily="34" charset="0"/>
              </a:rPr>
              <a:t>معايير السلامة</a:t>
            </a:r>
            <a:r>
              <a:rPr lang="ar-YE" sz="1600" b="0" i="0" dirty="0">
                <a:solidFill>
                  <a:srgbClr val="000000"/>
                </a:solidFill>
                <a:effectLst/>
                <a:latin typeface="Segoe UI" panose="020B0502040204020203" pitchFamily="34" charset="0"/>
                <a:cs typeface="Segoe UI" panose="020B0502040204020203" pitchFamily="34" charset="0"/>
              </a:rPr>
              <a:t>: أي قدرة الموظف على اتباع بروتوكولات السلامة ومنع الحوادث في أثناء العمل.</a:t>
            </a:r>
          </a:p>
          <a:p>
            <a:pPr algn="r" rtl="1">
              <a:lnSpc>
                <a:spcPct val="250000"/>
              </a:lnSpc>
              <a:buFont typeface="Arial" panose="020B0604020202020204" pitchFamily="34" charset="0"/>
              <a:buChar char="•"/>
            </a:pPr>
            <a:r>
              <a:rPr lang="ar-YE" sz="1600" b="1" i="0" dirty="0">
                <a:solidFill>
                  <a:srgbClr val="000000"/>
                </a:solidFill>
                <a:effectLst/>
                <a:latin typeface="Segoe UI" panose="020B0502040204020203" pitchFamily="34" charset="0"/>
                <a:cs typeface="Segoe UI" panose="020B0502040204020203" pitchFamily="34" charset="0"/>
              </a:rPr>
              <a:t>الحضور والالتزام بالمواعيد</a:t>
            </a:r>
            <a:r>
              <a:rPr lang="ar-YE" sz="1600" b="0" i="0" dirty="0">
                <a:solidFill>
                  <a:srgbClr val="000000"/>
                </a:solidFill>
                <a:effectLst/>
                <a:latin typeface="Segoe UI" panose="020B0502040204020203" pitchFamily="34" charset="0"/>
                <a:cs typeface="Segoe UI" panose="020B0502040204020203" pitchFamily="34" charset="0"/>
              </a:rPr>
              <a:t>: أي حضور الموظف ومدى قدرته على الوصول إلى العمل في الوقت المحدد، وتسليم مهامه في مواعيدها المحددة، وإكمال الحد الأدنى من ساعات عمله المطلوبة.</a:t>
            </a:r>
          </a:p>
          <a:p>
            <a:pPr algn="r" rtl="1">
              <a:lnSpc>
                <a:spcPct val="250000"/>
              </a:lnSpc>
              <a:buFont typeface="Arial" panose="020B0604020202020204" pitchFamily="34" charset="0"/>
              <a:buChar char="•"/>
            </a:pPr>
            <a:r>
              <a:rPr lang="ar-YE" sz="1600" b="1" i="0" dirty="0">
                <a:solidFill>
                  <a:srgbClr val="000000"/>
                </a:solidFill>
                <a:effectLst/>
                <a:latin typeface="Segoe UI" panose="020B0502040204020203" pitchFamily="34" charset="0"/>
                <a:cs typeface="Segoe UI" panose="020B0502040204020203" pitchFamily="34" charset="0"/>
              </a:rPr>
              <a:t>القدرة على التكيُّف</a:t>
            </a:r>
            <a:r>
              <a:rPr lang="ar-YE" sz="1600" b="0" i="0" dirty="0">
                <a:solidFill>
                  <a:srgbClr val="000000"/>
                </a:solidFill>
                <a:effectLst/>
                <a:latin typeface="Segoe UI" panose="020B0502040204020203" pitchFamily="34" charset="0"/>
                <a:cs typeface="Segoe UI" panose="020B0502040204020203" pitchFamily="34" charset="0"/>
              </a:rPr>
              <a:t>: وهي قدرة الموظف على التأقلم مع التغييرات في بيئة العمل، مثل توليه مهامَّ ومسؤولياتٍ جديدة.</a:t>
            </a:r>
          </a:p>
          <a:p>
            <a:pPr algn="r" rtl="1">
              <a:lnSpc>
                <a:spcPct val="250000"/>
              </a:lnSpc>
              <a:buFont typeface="Arial" panose="020B0604020202020204" pitchFamily="34" charset="0"/>
              <a:buChar char="•"/>
            </a:pPr>
            <a:r>
              <a:rPr lang="ar-YE" sz="1600" b="1" i="0" dirty="0">
                <a:solidFill>
                  <a:srgbClr val="000000"/>
                </a:solidFill>
                <a:effectLst/>
                <a:latin typeface="Segoe UI" panose="020B0502040204020203" pitchFamily="34" charset="0"/>
                <a:cs typeface="Segoe UI" panose="020B0502040204020203" pitchFamily="34" charset="0"/>
              </a:rPr>
              <a:t>الروح القيادية</a:t>
            </a:r>
            <a:r>
              <a:rPr lang="ar-YE" sz="1600" b="0" i="0" dirty="0">
                <a:solidFill>
                  <a:srgbClr val="000000"/>
                </a:solidFill>
                <a:effectLst/>
                <a:latin typeface="Segoe UI" panose="020B0502040204020203" pitchFamily="34" charset="0"/>
                <a:cs typeface="Segoe UI" panose="020B0502040204020203" pitchFamily="34" charset="0"/>
              </a:rPr>
              <a:t>: يشير هذا إلى قدرة الموظف على قيادة وتحفيز الآخرين في مكان العمل.</a:t>
            </a:r>
          </a:p>
          <a:p>
            <a:pPr algn="r" rtl="1">
              <a:lnSpc>
                <a:spcPct val="250000"/>
              </a:lnSpc>
              <a:buFont typeface="Arial" panose="020B0604020202020204" pitchFamily="34" charset="0"/>
              <a:buChar char="•"/>
            </a:pPr>
            <a:r>
              <a:rPr lang="ar-YE" sz="1600" b="1" i="0" dirty="0">
                <a:solidFill>
                  <a:srgbClr val="000000"/>
                </a:solidFill>
                <a:effectLst/>
                <a:latin typeface="Segoe UI" panose="020B0502040204020203" pitchFamily="34" charset="0"/>
                <a:cs typeface="Segoe UI" panose="020B0502040204020203" pitchFamily="34" charset="0"/>
              </a:rPr>
              <a:t>مهارات التواصل</a:t>
            </a:r>
            <a:r>
              <a:rPr lang="ar-YE" sz="1600" b="0" i="0" dirty="0">
                <a:solidFill>
                  <a:srgbClr val="000000"/>
                </a:solidFill>
                <a:effectLst/>
                <a:latin typeface="Segoe UI" panose="020B0502040204020203" pitchFamily="34" charset="0"/>
                <a:cs typeface="Segoe UI" panose="020B0502040204020203" pitchFamily="34" charset="0"/>
              </a:rPr>
              <a:t>: أي القدرة على التواصل مع زملاء العمل والمشرفين والمديرين والعملاء بفاعلية</a:t>
            </a:r>
            <a:endParaRPr lang="ar-JO" sz="1600" b="0" i="0" dirty="0">
              <a:solidFill>
                <a:srgbClr val="000000"/>
              </a:solidFill>
              <a:effectLst/>
              <a:latin typeface="Segoe UI" panose="020B0502040204020203" pitchFamily="34" charset="0"/>
              <a:cs typeface="Segoe UI" panose="020B0502040204020203" pitchFamily="34" charset="0"/>
            </a:endParaRPr>
          </a:p>
          <a:p>
            <a:pPr algn="r" rtl="1">
              <a:lnSpc>
                <a:spcPct val="250000"/>
              </a:lnSpc>
              <a:buFont typeface="Arial" panose="020B0604020202020204" pitchFamily="34" charset="0"/>
              <a:buChar char="•"/>
            </a:pPr>
            <a:endParaRPr lang="ar-YE" sz="1600" b="0" i="0" dirty="0">
              <a:solidFill>
                <a:srgbClr val="000000"/>
              </a:solidFill>
              <a:effectLst/>
              <a:latin typeface="Segoe UI" panose="020B0502040204020203" pitchFamily="34" charset="0"/>
              <a:cs typeface="Segoe UI" panose="020B0502040204020203" pitchFamily="34" charset="0"/>
            </a:endParaRPr>
          </a:p>
        </p:txBody>
      </p:sp>
      <p:sp>
        <p:nvSpPr>
          <p:cNvPr id="6" name="TextBox 5">
            <a:extLst>
              <a:ext uri="{FF2B5EF4-FFF2-40B4-BE49-F238E27FC236}">
                <a16:creationId xmlns:a16="http://schemas.microsoft.com/office/drawing/2014/main" xmlns="" id="{3A0ED94A-4491-EB0B-BC4D-C311CFAF41FA}"/>
              </a:ext>
            </a:extLst>
          </p:cNvPr>
          <p:cNvSpPr txBox="1"/>
          <p:nvPr/>
        </p:nvSpPr>
        <p:spPr>
          <a:xfrm>
            <a:off x="2485572" y="811906"/>
            <a:ext cx="8417320" cy="415883"/>
          </a:xfrm>
          <a:prstGeom prst="rect">
            <a:avLst/>
          </a:prstGeom>
          <a:noFill/>
        </p:spPr>
        <p:txBody>
          <a:bodyPr wrap="square" rtlCol="0">
            <a:spAutoFit/>
          </a:bodyPr>
          <a:lstStyle/>
          <a:p>
            <a:pPr marL="342900" marR="0" lvl="0" indent="-342900" algn="ctr" rtl="1">
              <a:lnSpc>
                <a:spcPct val="115000"/>
              </a:lnSpc>
              <a:spcBef>
                <a:spcPts val="200"/>
              </a:spcBef>
              <a:spcAft>
                <a:spcPts val="200"/>
              </a:spcAft>
              <a:buFont typeface="Symbol" panose="05050102010706020507" pitchFamily="18" charset="2"/>
              <a:buChar char=""/>
              <a:tabLst>
                <a:tab pos="365760" algn="l"/>
                <a:tab pos="731520" algn="l"/>
                <a:tab pos="1097280" algn="l"/>
                <a:tab pos="1463040" algn="l"/>
                <a:tab pos="457200" algn="l"/>
              </a:tabLst>
            </a:pPr>
            <a:r>
              <a:rPr lang="ar-JO" sz="2000" b="1" dirty="0">
                <a:solidFill>
                  <a:srgbClr val="00B0F0"/>
                </a:solidFill>
                <a:effectLst/>
                <a:latin typeface="Segoe UI" panose="020B0502040204020203" pitchFamily="34" charset="0"/>
                <a:ea typeface="Times New Roman" panose="02020603050405020304" pitchFamily="18" charset="0"/>
                <a:cs typeface="Segoe UI" panose="020B0502040204020203" pitchFamily="34" charset="0"/>
              </a:rPr>
              <a:t>أنواع الأداء الوظيفي </a:t>
            </a:r>
            <a:endParaRPr lang="en-US" sz="2000" b="1" dirty="0">
              <a:solidFill>
                <a:srgbClr val="00B0F0"/>
              </a:solidFill>
              <a:effectLst/>
              <a:latin typeface="Segoe UI" panose="020B0502040204020203" pitchFamily="34" charset="0"/>
              <a:ea typeface="Times New Roman" panose="02020603050405020304" pitchFamily="18" charset="0"/>
              <a:cs typeface="Segoe UI" panose="020B0502040204020203" pitchFamily="34" charset="0"/>
            </a:endParaRPr>
          </a:p>
        </p:txBody>
      </p:sp>
    </p:spTree>
    <p:extLst>
      <p:ext uri="{BB962C8B-B14F-4D97-AF65-F5344CB8AC3E}">
        <p14:creationId xmlns:p14="http://schemas.microsoft.com/office/powerpoint/2010/main" val="4238045782"/>
      </p:ext>
    </p:extLst>
  </p:cSld>
  <p:clrMapOvr>
    <a:masterClrMapping/>
  </p:clrMapOvr>
  <mc:AlternateContent xmlns:mc="http://schemas.openxmlformats.org/markup-compatibility/2006" xmlns:p14="http://schemas.microsoft.com/office/powerpoint/2010/main">
    <mc:Choice Requires="p14">
      <p:transition spd="slow" p14:dur="2000" advTm="164147"/>
    </mc:Choice>
    <mc:Fallback xmlns="">
      <p:transition spd="slow" advTm="164147"/>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719528" y="1277007"/>
            <a:ext cx="11161297" cy="49025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r>
              <a:rPr lang="ar-JO" b="1" u="sng" dirty="0">
                <a:solidFill>
                  <a:schemeClr val="tx1"/>
                </a:solidFill>
                <a:latin typeface="Segoe UI" panose="020B0502040204020203" pitchFamily="34" charset="0"/>
                <a:cs typeface="Segoe UI" panose="020B0502040204020203" pitchFamily="34" charset="0"/>
              </a:rPr>
              <a:t>م</a:t>
            </a:r>
            <a:r>
              <a:rPr lang="ar-YE" b="1" u="sng" dirty="0">
                <a:solidFill>
                  <a:schemeClr val="tx1"/>
                </a:solidFill>
                <a:latin typeface="Segoe UI" panose="020B0502040204020203" pitchFamily="34" charset="0"/>
                <a:cs typeface="Segoe UI" panose="020B0502040204020203" pitchFamily="34" charset="0"/>
              </a:rPr>
              <a:t>ؤشرات الأداء الوظیفي</a:t>
            </a:r>
            <a:r>
              <a:rPr lang="ar-YE" dirty="0">
                <a:solidFill>
                  <a:schemeClr val="tx1"/>
                </a:solidFill>
                <a:latin typeface="Segoe UI" panose="020B0502040204020203" pitchFamily="34" charset="0"/>
                <a:cs typeface="Segoe UI" panose="020B0502040204020203" pitchFamily="34" charset="0"/>
              </a:rPr>
              <a:t>: یمثـــل الأداء الأســــاس للحكــــم علـــى فعالیــــة الأفــــراد والوحــــدات الإداریــــة والمنظمــــات وذلـــك من خلال مجموعة من المؤشرات وأهمها: </a:t>
            </a:r>
            <a:endParaRPr lang="ar-JO" dirty="0">
              <a:solidFill>
                <a:schemeClr val="tx1"/>
              </a:solidFill>
              <a:latin typeface="Segoe UI" panose="020B0502040204020203" pitchFamily="34" charset="0"/>
              <a:cs typeface="Segoe UI" panose="020B0502040204020203" pitchFamily="34" charset="0"/>
            </a:endParaRPr>
          </a:p>
          <a:p>
            <a:pPr marL="342900" indent="-342900" algn="just" rtl="1">
              <a:lnSpc>
                <a:spcPct val="200000"/>
              </a:lnSpc>
              <a:buAutoNum type="arabicParenR"/>
            </a:pPr>
            <a:r>
              <a:rPr lang="ar-YE" dirty="0">
                <a:solidFill>
                  <a:schemeClr val="tx1"/>
                </a:solidFill>
                <a:latin typeface="Segoe UI" panose="020B0502040204020203" pitchFamily="34" charset="0"/>
                <a:cs typeface="Segoe UI" panose="020B0502040204020203" pitchFamily="34" charset="0"/>
              </a:rPr>
              <a:t>الإنتاجیة.</a:t>
            </a:r>
            <a:endParaRPr lang="ar-JO" dirty="0">
              <a:solidFill>
                <a:schemeClr val="tx1"/>
              </a:solidFill>
              <a:latin typeface="Segoe UI" panose="020B0502040204020203" pitchFamily="34" charset="0"/>
              <a:cs typeface="Segoe UI" panose="020B0502040204020203" pitchFamily="34" charset="0"/>
            </a:endParaRPr>
          </a:p>
          <a:p>
            <a:pPr marL="342900" indent="-342900" algn="just" rtl="1">
              <a:lnSpc>
                <a:spcPct val="200000"/>
              </a:lnSpc>
              <a:buAutoNum type="arabicParenR"/>
            </a:pPr>
            <a:r>
              <a:rPr lang="ar-YE" dirty="0">
                <a:solidFill>
                  <a:schemeClr val="tx1"/>
                </a:solidFill>
                <a:latin typeface="Segoe UI" panose="020B0502040204020203" pitchFamily="34" charset="0"/>
                <a:cs typeface="Segoe UI" panose="020B0502040204020203" pitchFamily="34" charset="0"/>
              </a:rPr>
              <a:t> الروح المعنویة للأفراد العاملین </a:t>
            </a:r>
            <a:r>
              <a:rPr lang="ar-JO" dirty="0">
                <a:solidFill>
                  <a:schemeClr val="tx1"/>
                </a:solidFill>
                <a:latin typeface="Segoe UI" panose="020B0502040204020203" pitchFamily="34" charset="0"/>
                <a:cs typeface="Segoe UI" panose="020B0502040204020203" pitchFamily="34" charset="0"/>
              </a:rPr>
              <a:t>و</a:t>
            </a:r>
            <a:r>
              <a:rPr lang="ar-YE" dirty="0">
                <a:solidFill>
                  <a:schemeClr val="tx1"/>
                </a:solidFill>
                <a:latin typeface="Segoe UI" panose="020B0502040204020203" pitchFamily="34" charset="0"/>
                <a:cs typeface="Segoe UI" panose="020B0502040204020203" pitchFamily="34" charset="0"/>
              </a:rPr>
              <a:t>معدلات الغیاب عن العمل. </a:t>
            </a:r>
            <a:endParaRPr lang="ar-JO" dirty="0">
              <a:solidFill>
                <a:schemeClr val="tx1"/>
              </a:solidFill>
              <a:latin typeface="Segoe UI" panose="020B0502040204020203" pitchFamily="34" charset="0"/>
              <a:cs typeface="Segoe UI" panose="020B0502040204020203" pitchFamily="34" charset="0"/>
            </a:endParaRPr>
          </a:p>
          <a:p>
            <a:pPr marL="342900" indent="-342900" algn="just" rtl="1">
              <a:lnSpc>
                <a:spcPct val="200000"/>
              </a:lnSpc>
              <a:buAutoNum type="arabicParenR"/>
            </a:pPr>
            <a:r>
              <a:rPr lang="ar-YE" dirty="0">
                <a:solidFill>
                  <a:schemeClr val="tx1"/>
                </a:solidFill>
                <a:latin typeface="Segoe UI" panose="020B0502040204020203" pitchFamily="34" charset="0"/>
                <a:cs typeface="Segoe UI" panose="020B0502040204020203" pitchFamily="34" charset="0"/>
              </a:rPr>
              <a:t>مدى إنجاز المهام والواجبات بدقة واتقان وسرعة. </a:t>
            </a:r>
            <a:endParaRPr lang="ar-JO" dirty="0">
              <a:solidFill>
                <a:schemeClr val="tx1"/>
              </a:solidFill>
              <a:latin typeface="Segoe UI" panose="020B0502040204020203" pitchFamily="34" charset="0"/>
              <a:cs typeface="Segoe UI" panose="020B0502040204020203" pitchFamily="34" charset="0"/>
            </a:endParaRPr>
          </a:p>
          <a:p>
            <a:pPr marL="342900" indent="-342900" algn="just" rtl="1">
              <a:lnSpc>
                <a:spcPct val="200000"/>
              </a:lnSpc>
              <a:buAutoNum type="arabicParenR"/>
            </a:pPr>
            <a:r>
              <a:rPr lang="ar-YE" dirty="0">
                <a:solidFill>
                  <a:schemeClr val="tx1"/>
                </a:solidFill>
                <a:latin typeface="Segoe UI" panose="020B0502040204020203" pitchFamily="34" charset="0"/>
                <a:cs typeface="Segoe UI" panose="020B0502040204020203" pitchFamily="34" charset="0"/>
              </a:rPr>
              <a:t>القدرة على الإبداع والابتكار. </a:t>
            </a:r>
            <a:endParaRPr lang="ar-JO" dirty="0">
              <a:solidFill>
                <a:schemeClr val="tx1"/>
              </a:solidFill>
              <a:latin typeface="Segoe UI" panose="020B0502040204020203" pitchFamily="34" charset="0"/>
              <a:cs typeface="Segoe UI" panose="020B0502040204020203" pitchFamily="34" charset="0"/>
            </a:endParaRPr>
          </a:p>
          <a:p>
            <a:pPr marL="342900" indent="-342900" algn="just" rtl="1">
              <a:lnSpc>
                <a:spcPct val="200000"/>
              </a:lnSpc>
              <a:buAutoNum type="arabicParenR"/>
            </a:pPr>
            <a:r>
              <a:rPr lang="ar-YE" dirty="0">
                <a:solidFill>
                  <a:schemeClr val="tx1"/>
                </a:solidFill>
                <a:latin typeface="Segoe UI" panose="020B0502040204020203" pitchFamily="34" charset="0"/>
                <a:cs typeface="Segoe UI" panose="020B0502040204020203" pitchFamily="34" charset="0"/>
              </a:rPr>
              <a:t>درجة الانضباط و احترام النظام وأسلوب التعامل مع الموظفین</a:t>
            </a:r>
            <a:endParaRPr lang="ar-JO" dirty="0">
              <a:solidFill>
                <a:schemeClr val="tx1"/>
              </a:solidFill>
              <a:latin typeface="Segoe UI" panose="020B0502040204020203" pitchFamily="34" charset="0"/>
              <a:cs typeface="Segoe UI" panose="020B0502040204020203" pitchFamily="34" charset="0"/>
            </a:endParaRPr>
          </a:p>
          <a:p>
            <a:pPr algn="just" rtl="1">
              <a:lnSpc>
                <a:spcPct val="200000"/>
              </a:lnSpc>
            </a:pPr>
            <a:r>
              <a:rPr lang="ar-JO" dirty="0">
                <a:solidFill>
                  <a:schemeClr val="tx1"/>
                </a:solidFill>
                <a:latin typeface="Segoe UI" panose="020B0502040204020203" pitchFamily="34" charset="0"/>
                <a:cs typeface="Segoe UI" panose="020B0502040204020203" pitchFamily="34" charset="0"/>
              </a:rPr>
              <a:t>6) </a:t>
            </a:r>
            <a:r>
              <a:rPr lang="ar-YE" dirty="0">
                <a:solidFill>
                  <a:schemeClr val="tx1"/>
                </a:solidFill>
                <a:latin typeface="Segoe UI" panose="020B0502040204020203" pitchFamily="34" charset="0"/>
                <a:cs typeface="Segoe UI" panose="020B0502040204020203" pitchFamily="34" charset="0"/>
              </a:rPr>
              <a:t>مستو ى التعاون مع فریق العمل والمرونة والقدرة على إنجاز القرارات</a:t>
            </a:r>
            <a:endParaRPr lang="ar-YE" b="0" i="0" dirty="0">
              <a:solidFill>
                <a:schemeClr val="tx1"/>
              </a:solidFill>
              <a:effectLst/>
              <a:latin typeface="Segoe UI" panose="020B0502040204020203" pitchFamily="34" charset="0"/>
              <a:cs typeface="Segoe UI" panose="020B0502040204020203" pitchFamily="34"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84016CEC-B065-08C0-95C7-868CEAB2578F}"/>
              </a:ext>
            </a:extLst>
          </p:cNvPr>
          <p:cNvSpPr txBox="1"/>
          <p:nvPr/>
        </p:nvSpPr>
        <p:spPr>
          <a:xfrm>
            <a:off x="4811427" y="786537"/>
            <a:ext cx="3906904" cy="369332"/>
          </a:xfrm>
          <a:prstGeom prst="rect">
            <a:avLst/>
          </a:prstGeom>
          <a:noFill/>
        </p:spPr>
        <p:txBody>
          <a:bodyPr wrap="square" rtlCol="0">
            <a:spAutoFit/>
          </a:bodyPr>
          <a:lstStyle/>
          <a:p>
            <a:pPr algn="ctr"/>
            <a:r>
              <a:rPr lang="ar-JO" b="1" dirty="0">
                <a:solidFill>
                  <a:srgbClr val="00B0F0"/>
                </a:solidFill>
                <a:latin typeface="Segoe UI" panose="020B0502040204020203" pitchFamily="34" charset="0"/>
                <a:cs typeface="Segoe UI" panose="020B0502040204020203" pitchFamily="34" charset="0"/>
              </a:rPr>
              <a:t>مؤشرات الأداء الوظيفي</a:t>
            </a:r>
            <a:endParaRPr lang="ar-JO" sz="1400" b="1" dirty="0">
              <a:solidFill>
                <a:schemeClr val="tx1"/>
              </a:solidFill>
              <a:latin typeface="Segoe UI" panose="020B0502040204020203" pitchFamily="34" charset="0"/>
              <a:cs typeface="Segoe UI" panose="020B0502040204020203" pitchFamily="34" charset="0"/>
            </a:endParaRPr>
          </a:p>
        </p:txBody>
      </p:sp>
      <p:sp>
        <p:nvSpPr>
          <p:cNvPr id="9" name="TextBox 8">
            <a:extLst>
              <a:ext uri="{FF2B5EF4-FFF2-40B4-BE49-F238E27FC236}">
                <a16:creationId xmlns:a16="http://schemas.microsoft.com/office/drawing/2014/main" xmlns="" id="{4E5B585D-D723-3DDE-F382-8369397DA863}"/>
              </a:ext>
            </a:extLst>
          </p:cNvPr>
          <p:cNvSpPr txBox="1"/>
          <p:nvPr/>
        </p:nvSpPr>
        <p:spPr>
          <a:xfrm>
            <a:off x="5817476" y="2971800"/>
            <a:ext cx="914400" cy="914400"/>
          </a:xfrm>
          <a:prstGeom prst="rect">
            <a:avLst/>
          </a:prstGeom>
          <a:noFill/>
        </p:spPr>
        <p:txBody>
          <a:bodyPr wrap="square" rtlCol="0">
            <a:spAutoFit/>
          </a:bodyPr>
          <a:lstStyle/>
          <a:p>
            <a:endParaRPr lang="en-US" dirty="0"/>
          </a:p>
        </p:txBody>
      </p:sp>
      <p:sp>
        <p:nvSpPr>
          <p:cNvPr id="10" name="TextBox 9">
            <a:extLst>
              <a:ext uri="{FF2B5EF4-FFF2-40B4-BE49-F238E27FC236}">
                <a16:creationId xmlns:a16="http://schemas.microsoft.com/office/drawing/2014/main" xmlns="" id="{7DCD7CDB-627A-CD3B-1513-EEE5C779ACC7}"/>
              </a:ext>
            </a:extLst>
          </p:cNvPr>
          <p:cNvSpPr txBox="1"/>
          <p:nvPr/>
        </p:nvSpPr>
        <p:spPr>
          <a:xfrm>
            <a:off x="1466196" y="5276851"/>
            <a:ext cx="1513490" cy="509094"/>
          </a:xfrm>
          <a:prstGeom prst="rect">
            <a:avLst/>
          </a:prstGeom>
          <a:solidFill>
            <a:schemeClr val="bg1"/>
          </a:solidFill>
        </p:spPr>
        <p:txBody>
          <a:bodyPr wrap="square" rtlCol="0">
            <a:spAutoFit/>
          </a:bodyPr>
          <a:lstStyle/>
          <a:p>
            <a:endParaRPr lang="en-US" dirty="0"/>
          </a:p>
        </p:txBody>
      </p:sp>
    </p:spTree>
    <p:extLst>
      <p:ext uri="{BB962C8B-B14F-4D97-AF65-F5344CB8AC3E}">
        <p14:creationId xmlns:p14="http://schemas.microsoft.com/office/powerpoint/2010/main" val="500970975"/>
      </p:ext>
    </p:extLst>
  </p:cSld>
  <p:clrMapOvr>
    <a:masterClrMapping/>
  </p:clrMapOvr>
  <mc:AlternateContent xmlns:mc="http://schemas.openxmlformats.org/markup-compatibility/2006" xmlns:p14="http://schemas.microsoft.com/office/powerpoint/2010/main">
    <mc:Choice Requires="p14">
      <p:transition spd="slow" p14:dur="2000" advTm="206207"/>
    </mc:Choice>
    <mc:Fallback xmlns="">
      <p:transition spd="slow" advTm="206207"/>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30622" y="1319883"/>
            <a:ext cx="11102720" cy="46012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lnSpc>
                <a:spcPct val="150000"/>
              </a:lnSpc>
            </a:pPr>
            <a:r>
              <a:rPr lang="ar-YE" b="1" dirty="0">
                <a:solidFill>
                  <a:schemeClr val="tx1"/>
                </a:solidFill>
                <a:latin typeface="Segoe UI" panose="020B0502040204020203" pitchFamily="34" charset="0"/>
                <a:cs typeface="Segoe UI" panose="020B0502040204020203" pitchFamily="34" charset="0"/>
              </a:rPr>
              <a:t>وهناك من قسم هذه المؤشرات المستخدمة لدراسة الأداء الوظیفي إلى </a:t>
            </a:r>
            <a:r>
              <a:rPr lang="ar-JO" b="1" dirty="0">
                <a:solidFill>
                  <a:schemeClr val="tx1"/>
                </a:solidFill>
                <a:latin typeface="Segoe UI" panose="020B0502040204020203" pitchFamily="34" charset="0"/>
                <a:cs typeface="Segoe UI" panose="020B0502040204020203" pitchFamily="34" charset="0"/>
              </a:rPr>
              <a:t>:</a:t>
            </a:r>
          </a:p>
          <a:p>
            <a:pPr marL="285750" indent="-285750" algn="r" rtl="1">
              <a:lnSpc>
                <a:spcPct val="200000"/>
              </a:lnSpc>
              <a:buFont typeface="Wingdings" panose="05000000000000000000" pitchFamily="2" charset="2"/>
              <a:buChar char="Ø"/>
            </a:pPr>
            <a:r>
              <a:rPr lang="ar-YE" dirty="0">
                <a:solidFill>
                  <a:schemeClr val="tx1"/>
                </a:solidFill>
                <a:latin typeface="Segoe UI" panose="020B0502040204020203" pitchFamily="34" charset="0"/>
                <a:cs typeface="Segoe UI" panose="020B0502040204020203" pitchFamily="34" charset="0"/>
              </a:rPr>
              <a:t>الفعالیــــة: الوصـــول إلـــى تحقیـــق أهــــداف المنظمـــة فــــي الوقــــت المناســــب وعلـــى أكمـــل صــورة وبأســـلوب جیـــد مـــع البیئـــة المحیطــة، ووفقـــا لهـــذا المفهــوم، فـــإن الفعالیـــة تقـــاس </a:t>
            </a:r>
            <a:r>
              <a:rPr lang="ar-JO" dirty="0">
                <a:solidFill>
                  <a:schemeClr val="tx1"/>
                </a:solidFill>
                <a:latin typeface="Segoe UI" panose="020B0502040204020203" pitchFamily="34" charset="0"/>
                <a:cs typeface="Segoe UI" panose="020B0502040204020203" pitchFamily="34" charset="0"/>
              </a:rPr>
              <a:t>من </a:t>
            </a:r>
            <a:r>
              <a:rPr lang="ar-YE" dirty="0">
                <a:solidFill>
                  <a:schemeClr val="tx1"/>
                </a:solidFill>
                <a:latin typeface="Segoe UI" panose="020B0502040204020203" pitchFamily="34" charset="0"/>
                <a:cs typeface="Segoe UI" panose="020B0502040204020203" pitchFamily="34" charset="0"/>
              </a:rPr>
              <a:t>خــلال نســبة الأهـــداف التــي تـــم تحقیقهـــا فعلیـــا إلـــى الأهـــداف المخططـــة مســـبقا،</a:t>
            </a:r>
            <a:r>
              <a:rPr lang="ar-JO" dirty="0">
                <a:solidFill>
                  <a:schemeClr val="tx1"/>
                </a:solidFill>
                <a:latin typeface="Segoe UI" panose="020B0502040204020203" pitchFamily="34" charset="0"/>
                <a:cs typeface="Segoe UI" panose="020B0502040204020203" pitchFamily="34" charset="0"/>
              </a:rPr>
              <a:t> </a:t>
            </a:r>
            <a:r>
              <a:rPr lang="ar-YE" dirty="0">
                <a:solidFill>
                  <a:schemeClr val="tx1"/>
                </a:solidFill>
                <a:latin typeface="Segoe UI" panose="020B0502040204020203" pitchFamily="34" charset="0"/>
                <a:cs typeface="Segoe UI" panose="020B0502040204020203" pitchFamily="34" charset="0"/>
              </a:rPr>
              <a:t> أمـــا علــى المستوى الفردي فتشیر إلى مدى قدرة الفرد على تحقیق الأهداف المطلوبة منه. </a:t>
            </a:r>
            <a:endParaRPr lang="ar-JO" dirty="0">
              <a:solidFill>
                <a:schemeClr val="tx1"/>
              </a:solidFill>
              <a:latin typeface="Segoe UI" panose="020B0502040204020203" pitchFamily="34" charset="0"/>
              <a:cs typeface="Segoe UI" panose="020B0502040204020203" pitchFamily="34" charset="0"/>
            </a:endParaRPr>
          </a:p>
          <a:p>
            <a:pPr marL="285750" indent="-285750" algn="r" rtl="1">
              <a:lnSpc>
                <a:spcPct val="200000"/>
              </a:lnSpc>
              <a:buFont typeface="Wingdings" panose="05000000000000000000" pitchFamily="2" charset="2"/>
              <a:buChar char="Ø"/>
            </a:pPr>
            <a:r>
              <a:rPr lang="ar-YE" dirty="0">
                <a:solidFill>
                  <a:schemeClr val="tx1"/>
                </a:solidFill>
                <a:latin typeface="Segoe UI" panose="020B0502040204020203" pitchFamily="34" charset="0"/>
                <a:cs typeface="Segoe UI" panose="020B0502040204020203" pitchFamily="34" charset="0"/>
              </a:rPr>
              <a:t>الكفـــاءة: وتشـــیر إلــى قـــدرة المنظمـــة علــى تحقیــق الأهـــداف بأقـــل التكـــالیف أو أن یــؤدي الفرد عمله بأقل تكلفة من الوقت والجهد والمال</a:t>
            </a:r>
            <a:endParaRPr lang="en-US" dirty="0">
              <a:solidFill>
                <a:schemeClr val="tx1"/>
              </a:solidFill>
              <a:latin typeface="Segoe UI" panose="020B0502040204020203" pitchFamily="34" charset="0"/>
              <a:cs typeface="Segoe UI" panose="020B0502040204020203" pitchFamily="34"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xmlns="" id="{040AA67E-989E-7D05-539B-E7F4F6E50CFE}"/>
              </a:ext>
            </a:extLst>
          </p:cNvPr>
          <p:cNvSpPr txBox="1"/>
          <p:nvPr/>
        </p:nvSpPr>
        <p:spPr>
          <a:xfrm>
            <a:off x="4811427" y="786537"/>
            <a:ext cx="3906904" cy="369332"/>
          </a:xfrm>
          <a:prstGeom prst="rect">
            <a:avLst/>
          </a:prstGeom>
          <a:noFill/>
        </p:spPr>
        <p:txBody>
          <a:bodyPr wrap="square" rtlCol="0">
            <a:spAutoFit/>
          </a:bodyPr>
          <a:lstStyle/>
          <a:p>
            <a:pPr algn="ctr"/>
            <a:r>
              <a:rPr lang="ar-JO" b="1" dirty="0">
                <a:solidFill>
                  <a:srgbClr val="00B0F0"/>
                </a:solidFill>
                <a:latin typeface="Segoe UI" panose="020B0502040204020203" pitchFamily="34" charset="0"/>
                <a:cs typeface="Segoe UI" panose="020B0502040204020203" pitchFamily="34" charset="0"/>
              </a:rPr>
              <a:t>مؤشرات الأداء الوظيفي</a:t>
            </a:r>
            <a:endParaRPr lang="ar-JO" sz="1400" b="1" dirty="0">
              <a:solidFill>
                <a:schemeClr val="tx1"/>
              </a:solidFill>
              <a:latin typeface="Segoe UI" panose="020B0502040204020203" pitchFamily="34" charset="0"/>
              <a:cs typeface="Segoe UI" panose="020B0502040204020203" pitchFamily="34" charset="0"/>
            </a:endParaRPr>
          </a:p>
        </p:txBody>
      </p:sp>
    </p:spTree>
    <p:extLst>
      <p:ext uri="{BB962C8B-B14F-4D97-AF65-F5344CB8AC3E}">
        <p14:creationId xmlns:p14="http://schemas.microsoft.com/office/powerpoint/2010/main" val="1062737543"/>
      </p:ext>
    </p:extLst>
  </p:cSld>
  <p:clrMapOvr>
    <a:masterClrMapping/>
  </p:clrMapOvr>
  <mc:AlternateContent xmlns:mc="http://schemas.openxmlformats.org/markup-compatibility/2006" xmlns:p14="http://schemas.microsoft.com/office/powerpoint/2010/main">
    <mc:Choice Requires="p14">
      <p:transition spd="slow" p14:dur="2000" advTm="148684"/>
    </mc:Choice>
    <mc:Fallback xmlns="">
      <p:transition spd="slow" advTm="148684"/>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51793" y="1421156"/>
            <a:ext cx="10984258" cy="478070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lnSpc>
                <a:spcPct val="200000"/>
              </a:lnSpc>
            </a:pPr>
            <a:r>
              <a:rPr lang="ar-YE" dirty="0">
                <a:solidFill>
                  <a:schemeClr val="tx1"/>
                </a:solidFill>
                <a:latin typeface="Segoe UI" panose="020B0502040204020203" pitchFamily="34" charset="0"/>
                <a:cs typeface="Segoe UI" panose="020B0502040204020203" pitchFamily="34" charset="0"/>
              </a:rPr>
              <a:t>هناك عدة عوامل يمكن إن تؤثر على الأداء الإداري لأي موظف </a:t>
            </a:r>
            <a:r>
              <a:rPr lang="ar-JO" dirty="0">
                <a:solidFill>
                  <a:schemeClr val="tx1"/>
                </a:solidFill>
                <a:latin typeface="Segoe UI" panose="020B0502040204020203" pitchFamily="34" charset="0"/>
                <a:cs typeface="Segoe UI" panose="020B0502040204020203" pitchFamily="34" charset="0"/>
              </a:rPr>
              <a:t>مما </a:t>
            </a:r>
            <a:r>
              <a:rPr lang="ar-YE" dirty="0">
                <a:solidFill>
                  <a:schemeClr val="tx1"/>
                </a:solidFill>
                <a:latin typeface="Segoe UI" panose="020B0502040204020203" pitchFamily="34" charset="0"/>
                <a:cs typeface="Segoe UI" panose="020B0502040204020203" pitchFamily="34" charset="0"/>
              </a:rPr>
              <a:t>ينعكس بشكل سلبي على إنتاجية وأهداف المؤسسة التي ينتمي إليها الموظف </a:t>
            </a:r>
            <a:r>
              <a:rPr lang="ar-JO" dirty="0">
                <a:solidFill>
                  <a:schemeClr val="tx1"/>
                </a:solidFill>
                <a:latin typeface="Segoe UI" panose="020B0502040204020203" pitchFamily="34" charset="0"/>
                <a:cs typeface="Segoe UI" panose="020B0502040204020203" pitchFamily="34" charset="0"/>
              </a:rPr>
              <a:t>و</a:t>
            </a:r>
            <a:r>
              <a:rPr lang="ar-YE" dirty="0">
                <a:solidFill>
                  <a:schemeClr val="tx1"/>
                </a:solidFill>
                <a:latin typeface="Segoe UI" panose="020B0502040204020203" pitchFamily="34" charset="0"/>
                <a:cs typeface="Segoe UI" panose="020B0502040204020203" pitchFamily="34" charset="0"/>
              </a:rPr>
              <a:t>منها </a:t>
            </a:r>
            <a:r>
              <a:rPr lang="ar-JO" dirty="0">
                <a:solidFill>
                  <a:schemeClr val="tx1"/>
                </a:solidFill>
                <a:latin typeface="Segoe UI" panose="020B0502040204020203" pitchFamily="34" charset="0"/>
                <a:cs typeface="Segoe UI" panose="020B0502040204020203" pitchFamily="34" charset="0"/>
              </a:rPr>
              <a:t>:</a:t>
            </a:r>
          </a:p>
          <a:p>
            <a:pPr marL="342900" indent="-342900" algn="r" rtl="1">
              <a:lnSpc>
                <a:spcPct val="200000"/>
              </a:lnSpc>
              <a:buFont typeface="+mj-lt"/>
              <a:buAutoNum type="arabicPeriod"/>
            </a:pPr>
            <a:r>
              <a:rPr lang="ar-JO" dirty="0">
                <a:solidFill>
                  <a:schemeClr val="tx1"/>
                </a:solidFill>
                <a:latin typeface="Segoe UI" panose="020B0502040204020203" pitchFamily="34" charset="0"/>
                <a:cs typeface="Segoe UI" panose="020B0502040204020203" pitchFamily="34" charset="0"/>
              </a:rPr>
              <a:t>ا</a:t>
            </a:r>
            <a:r>
              <a:rPr lang="ar-YE" dirty="0">
                <a:solidFill>
                  <a:schemeClr val="tx1"/>
                </a:solidFill>
                <a:latin typeface="Segoe UI" panose="020B0502040204020203" pitchFamily="34" charset="0"/>
                <a:cs typeface="Segoe UI" panose="020B0502040204020203" pitchFamily="34" charset="0"/>
              </a:rPr>
              <a:t>لتسيب الإداري الناجم عن ضعف التنظيم الإداري نتيجة لأسلوب القيادة أو ال</a:t>
            </a:r>
            <a:r>
              <a:rPr lang="ar-JO" dirty="0">
                <a:solidFill>
                  <a:schemeClr val="tx1"/>
                </a:solidFill>
                <a:latin typeface="Segoe UI" panose="020B0502040204020203" pitchFamily="34" charset="0"/>
                <a:cs typeface="Segoe UI" panose="020B0502040204020203" pitchFamily="34" charset="0"/>
              </a:rPr>
              <a:t>إ</a:t>
            </a:r>
            <a:r>
              <a:rPr lang="ar-YE" dirty="0">
                <a:solidFill>
                  <a:schemeClr val="tx1"/>
                </a:solidFill>
                <a:latin typeface="Segoe UI" panose="020B0502040204020203" pitchFamily="34" charset="0"/>
                <a:cs typeface="Segoe UI" panose="020B0502040204020203" pitchFamily="34" charset="0"/>
              </a:rPr>
              <a:t>شراف, أو الثقافة التنظيمية السائدة في المؤسسة مما يؤدي إلى هدر ساعات العمل في أمور غير منتجة . </a:t>
            </a:r>
            <a:endParaRPr lang="ar-JO" dirty="0">
              <a:solidFill>
                <a:schemeClr val="tx1"/>
              </a:solidFill>
              <a:latin typeface="Segoe UI" panose="020B0502040204020203" pitchFamily="34" charset="0"/>
              <a:cs typeface="Segoe UI" panose="020B0502040204020203" pitchFamily="34" charset="0"/>
            </a:endParaRPr>
          </a:p>
          <a:p>
            <a:pPr algn="r" rtl="1">
              <a:lnSpc>
                <a:spcPct val="200000"/>
              </a:lnSpc>
              <a:buFont typeface="+mj-lt"/>
              <a:buAutoNum type="arabicPeriod"/>
            </a:pPr>
            <a:r>
              <a:rPr lang="ar-JO" dirty="0">
                <a:solidFill>
                  <a:schemeClr val="tx1"/>
                </a:solidFill>
                <a:latin typeface="Segoe UI" panose="020B0502040204020203" pitchFamily="34" charset="0"/>
                <a:cs typeface="Segoe UI" panose="020B0502040204020203" pitchFamily="34" charset="0"/>
              </a:rPr>
              <a:t>. </a:t>
            </a:r>
            <a:r>
              <a:rPr lang="ar-YE" dirty="0">
                <a:solidFill>
                  <a:schemeClr val="tx1"/>
                </a:solidFill>
                <a:latin typeface="Segoe UI" panose="020B0502040204020203" pitchFamily="34" charset="0"/>
                <a:cs typeface="Segoe UI" panose="020B0502040204020203" pitchFamily="34" charset="0"/>
              </a:rPr>
              <a:t>جهل الكثير من العاملين في التمييز بين الأداء والجهد المبذول, فالجهد يشير إلى الطاقة المبذولة, أما الأداء فإنه يقاس على أساس النتائج التي حققها الفرد.</a:t>
            </a:r>
            <a:br>
              <a:rPr lang="ar-YE" dirty="0">
                <a:solidFill>
                  <a:schemeClr val="tx1"/>
                </a:solidFill>
                <a:latin typeface="Segoe UI" panose="020B0502040204020203" pitchFamily="34" charset="0"/>
                <a:cs typeface="Segoe UI" panose="020B0502040204020203" pitchFamily="34" charset="0"/>
              </a:rPr>
            </a:br>
            <a:r>
              <a:rPr lang="ar-JO" dirty="0">
                <a:solidFill>
                  <a:schemeClr val="tx1"/>
                </a:solidFill>
                <a:latin typeface="Segoe UI" panose="020B0502040204020203" pitchFamily="34" charset="0"/>
                <a:cs typeface="Segoe UI" panose="020B0502040204020203" pitchFamily="34" charset="0"/>
              </a:rPr>
              <a:t>3. غياب </a:t>
            </a:r>
            <a:r>
              <a:rPr lang="ar-YE" dirty="0">
                <a:solidFill>
                  <a:schemeClr val="tx1"/>
                </a:solidFill>
                <a:latin typeface="Segoe UI" panose="020B0502040204020203" pitchFamily="34" charset="0"/>
                <a:cs typeface="Segoe UI" panose="020B0502040204020203" pitchFamily="34" charset="0"/>
              </a:rPr>
              <a:t>الاتصال الفعال والايجابي بين المدراء والموظفين. ويمكن تلافي هذا العامل من خلال ترسيخ الثقة في العاملين وتوجيههم وإشراكهم في أهداف وإستراتيجية المؤسسة وتوجيهم نحو الأهداف الإستراتيجية.</a:t>
            </a:r>
            <a:endParaRPr lang="en-US" dirty="0">
              <a:solidFill>
                <a:schemeClr val="tx1"/>
              </a:solidFill>
              <a:latin typeface="Segoe UI" panose="020B0502040204020203" pitchFamily="34" charset="0"/>
              <a:cs typeface="Segoe UI" panose="020B0502040204020203" pitchFamily="34"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xmlns="" id="{941615A0-F8D2-2EF6-5482-E43864CD0BED}"/>
              </a:ext>
            </a:extLst>
          </p:cNvPr>
          <p:cNvSpPr txBox="1"/>
          <p:nvPr/>
        </p:nvSpPr>
        <p:spPr>
          <a:xfrm>
            <a:off x="2485572" y="811906"/>
            <a:ext cx="8417320" cy="446276"/>
          </a:xfrm>
          <a:prstGeom prst="rect">
            <a:avLst/>
          </a:prstGeom>
          <a:noFill/>
        </p:spPr>
        <p:txBody>
          <a:bodyPr wrap="square" rtlCol="0">
            <a:spAutoFit/>
          </a:bodyPr>
          <a:lstStyle/>
          <a:p>
            <a:pPr marL="342900" marR="0" lvl="0" indent="-342900" algn="ctr" rtl="1">
              <a:lnSpc>
                <a:spcPct val="115000"/>
              </a:lnSpc>
              <a:spcBef>
                <a:spcPts val="200"/>
              </a:spcBef>
              <a:spcAft>
                <a:spcPts val="200"/>
              </a:spcAft>
              <a:buFont typeface="Symbol" panose="05050102010706020507" pitchFamily="18" charset="2"/>
              <a:buChar char=""/>
              <a:tabLst>
                <a:tab pos="365760" algn="l"/>
                <a:tab pos="731520" algn="l"/>
                <a:tab pos="1097280" algn="l"/>
                <a:tab pos="1463040" algn="l"/>
                <a:tab pos="457200" algn="l"/>
              </a:tabLst>
            </a:pPr>
            <a:r>
              <a:rPr lang="ar-JO" sz="2000" b="1" dirty="0">
                <a:solidFill>
                  <a:srgbClr val="00B0F0"/>
                </a:solidFill>
                <a:effectLst/>
                <a:latin typeface="Segoe UI" panose="020B0502040204020203" pitchFamily="34" charset="0"/>
                <a:ea typeface="Times New Roman" panose="02020603050405020304" pitchFamily="18" charset="0"/>
                <a:cs typeface="Segoe UI" panose="020B0502040204020203" pitchFamily="34" charset="0"/>
              </a:rPr>
              <a:t>معوقات الأداء الوظيفي</a:t>
            </a:r>
            <a:endParaRPr lang="en-US" sz="2000" b="1" dirty="0">
              <a:solidFill>
                <a:srgbClr val="00B0F0"/>
              </a:solidFill>
              <a:effectLst/>
              <a:latin typeface="Segoe UI" panose="020B0502040204020203" pitchFamily="34" charset="0"/>
              <a:ea typeface="Times New Roman" panose="02020603050405020304" pitchFamily="18" charset="0"/>
              <a:cs typeface="Segoe UI" panose="020B0502040204020203" pitchFamily="34" charset="0"/>
            </a:endParaRPr>
          </a:p>
        </p:txBody>
      </p:sp>
    </p:spTree>
    <p:extLst>
      <p:ext uri="{BB962C8B-B14F-4D97-AF65-F5344CB8AC3E}">
        <p14:creationId xmlns:p14="http://schemas.microsoft.com/office/powerpoint/2010/main" val="1808390526"/>
      </p:ext>
    </p:extLst>
  </p:cSld>
  <p:clrMapOvr>
    <a:masterClrMapping/>
  </p:clrMapOvr>
  <mc:AlternateContent xmlns:mc="http://schemas.openxmlformats.org/markup-compatibility/2006" xmlns:p14="http://schemas.microsoft.com/office/powerpoint/2010/main">
    <mc:Choice Requires="p14">
      <p:transition spd="slow" p14:dur="2000" advTm="216887"/>
    </mc:Choice>
    <mc:Fallback xmlns="">
      <p:transition spd="slow" advTm="216887"/>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764498" y="1436523"/>
            <a:ext cx="10531710" cy="47469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ar-JO" sz="1600" b="1" i="0" dirty="0">
              <a:solidFill>
                <a:srgbClr val="003E61"/>
              </a:solidFill>
              <a:effectLst/>
              <a:latin typeface="Segoe UI" panose="020B0502040204020203" pitchFamily="34" charset="0"/>
              <a:cs typeface="Segoe UI" panose="020B0502040204020203" pitchFamily="34" charset="0"/>
            </a:endParaRPr>
          </a:p>
          <a:p>
            <a:pPr algn="r">
              <a:lnSpc>
                <a:spcPct val="200000"/>
              </a:lnSpc>
            </a:pPr>
            <a:r>
              <a:rPr lang="ar-JO" dirty="0">
                <a:solidFill>
                  <a:schemeClr val="tx1"/>
                </a:solidFill>
                <a:latin typeface="Segoe UI" panose="020B0502040204020203" pitchFamily="34" charset="0"/>
                <a:cs typeface="Segoe UI" panose="020B0502040204020203" pitchFamily="34" charset="0"/>
              </a:rPr>
              <a:t>4. </a:t>
            </a:r>
            <a:r>
              <a:rPr lang="ar-YE" dirty="0">
                <a:solidFill>
                  <a:schemeClr val="tx1"/>
                </a:solidFill>
                <a:latin typeface="Segoe UI" panose="020B0502040204020203" pitchFamily="34" charset="0"/>
                <a:cs typeface="Segoe UI" panose="020B0502040204020203" pitchFamily="34" charset="0"/>
              </a:rPr>
              <a:t>افتقار المؤسسة إلى خطط لعملها وأهدافها يمكن إن يسهم في الفشل في قياس ما تحقق من إنجاز أو محاسبة موظفيها على مستوى أدائهم لعدم وجود معيار محدد مسبقاً لذلك, فعندها يتساوى الموظف ذو الأداء الجيد مع الموظف ذو الأداء الضعيف.</a:t>
            </a:r>
            <a:br>
              <a:rPr lang="ar-YE" dirty="0">
                <a:solidFill>
                  <a:schemeClr val="tx1"/>
                </a:solidFill>
                <a:latin typeface="Segoe UI" panose="020B0502040204020203" pitchFamily="34" charset="0"/>
                <a:cs typeface="Segoe UI" panose="020B0502040204020203" pitchFamily="34" charset="0"/>
              </a:rPr>
            </a:br>
            <a:r>
              <a:rPr lang="ar-JO" dirty="0">
                <a:solidFill>
                  <a:schemeClr val="tx1"/>
                </a:solidFill>
                <a:latin typeface="Segoe UI" panose="020B0502040204020203" pitchFamily="34" charset="0"/>
                <a:cs typeface="Segoe UI" panose="020B0502040204020203" pitchFamily="34" charset="0"/>
              </a:rPr>
              <a:t>5. </a:t>
            </a:r>
            <a:r>
              <a:rPr lang="ar-YE" dirty="0">
                <a:solidFill>
                  <a:schemeClr val="tx1"/>
                </a:solidFill>
                <a:latin typeface="Segoe UI" panose="020B0502040204020203" pitchFamily="34" charset="0"/>
                <a:cs typeface="Segoe UI" panose="020B0502040204020203" pitchFamily="34" charset="0"/>
              </a:rPr>
              <a:t>عدم الرضا الوظيفي أيضا يمكن اعتباره من العوامل الأساسية المؤثر على مستوى الأداء للموظفين, فعدم الرضا الوظيفي أو انخفاضه يؤدي إلى أداء ضعيف وإنتاجية أقل, </a:t>
            </a:r>
            <a:endParaRPr lang="ar-JO" dirty="0">
              <a:solidFill>
                <a:schemeClr val="tx1"/>
              </a:solidFill>
              <a:latin typeface="Segoe UI" panose="020B0502040204020203" pitchFamily="34" charset="0"/>
              <a:cs typeface="Segoe UI" panose="020B0502040204020203" pitchFamily="34" charset="0"/>
            </a:endParaRPr>
          </a:p>
          <a:p>
            <a:pPr algn="r">
              <a:lnSpc>
                <a:spcPct val="200000"/>
              </a:lnSpc>
            </a:pPr>
            <a:r>
              <a:rPr lang="ar-JO" dirty="0">
                <a:solidFill>
                  <a:schemeClr val="tx1"/>
                </a:solidFill>
                <a:latin typeface="Segoe UI" panose="020B0502040204020203" pitchFamily="34" charset="0"/>
                <a:cs typeface="Segoe UI" panose="020B0502040204020203" pitchFamily="34" charset="0"/>
              </a:rPr>
              <a:t>6. ضعف </a:t>
            </a:r>
            <a:r>
              <a:rPr lang="ar-YE" dirty="0">
                <a:solidFill>
                  <a:schemeClr val="tx1"/>
                </a:solidFill>
                <a:latin typeface="Segoe UI" panose="020B0502040204020203" pitchFamily="34" charset="0"/>
                <a:cs typeface="Segoe UI" panose="020B0502040204020203" pitchFamily="34" charset="0"/>
              </a:rPr>
              <a:t>مشاركة العاملين في المستويات الإدارية المختلفة في التخطيط وصنع القرارات يؤدي إلى تدني مستوى الأداء لدى هؤلاء الموظفين لشعورهم بأنهم مهمشين في المؤسسة .</a:t>
            </a:r>
            <a:r>
              <a:rPr lang="ar-YE" dirty="0">
                <a:latin typeface="Segoe UI" panose="020B0502040204020203" pitchFamily="34" charset="0"/>
                <a:cs typeface="Segoe UI" panose="020B0502040204020203" pitchFamily="34" charset="0"/>
              </a:rPr>
              <a:t/>
            </a:r>
            <a:br>
              <a:rPr lang="ar-YE" dirty="0">
                <a:latin typeface="Segoe UI" panose="020B0502040204020203" pitchFamily="34" charset="0"/>
                <a:cs typeface="Segoe UI" panose="020B0502040204020203" pitchFamily="34" charset="0"/>
              </a:rPr>
            </a:br>
            <a:r>
              <a:rPr lang="ar-JO" dirty="0">
                <a:latin typeface="Segoe UI" panose="020B0502040204020203" pitchFamily="34" charset="0"/>
                <a:cs typeface="Segoe UI" panose="020B0502040204020203" pitchFamily="34" charset="0"/>
              </a:rPr>
              <a:t> </a:t>
            </a:r>
            <a:endParaRPr lang="en-US" b="1" dirty="0">
              <a:solidFill>
                <a:srgbClr val="00B0F0"/>
              </a:solidFill>
              <a:latin typeface="Segoe UI" panose="020B0502040204020203" pitchFamily="34" charset="0"/>
              <a:cs typeface="Segoe UI" panose="020B0502040204020203" pitchFamily="34" charset="0"/>
            </a:endParaRPr>
          </a:p>
        </p:txBody>
      </p:sp>
      <p:pic>
        <p:nvPicPr>
          <p:cNvPr id="5"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067A542D-E142-1F3D-0204-BF9034B946AF}"/>
              </a:ext>
            </a:extLst>
          </p:cNvPr>
          <p:cNvSpPr txBox="1"/>
          <p:nvPr/>
        </p:nvSpPr>
        <p:spPr>
          <a:xfrm>
            <a:off x="2485572" y="811906"/>
            <a:ext cx="8417320" cy="446276"/>
          </a:xfrm>
          <a:prstGeom prst="rect">
            <a:avLst/>
          </a:prstGeom>
          <a:noFill/>
        </p:spPr>
        <p:txBody>
          <a:bodyPr wrap="square" rtlCol="0">
            <a:spAutoFit/>
          </a:bodyPr>
          <a:lstStyle/>
          <a:p>
            <a:pPr marL="342900" marR="0" lvl="0" indent="-342900" algn="ctr" rtl="1">
              <a:lnSpc>
                <a:spcPct val="115000"/>
              </a:lnSpc>
              <a:spcBef>
                <a:spcPts val="200"/>
              </a:spcBef>
              <a:spcAft>
                <a:spcPts val="200"/>
              </a:spcAft>
              <a:buFont typeface="Symbol" panose="05050102010706020507" pitchFamily="18" charset="2"/>
              <a:buChar char=""/>
              <a:tabLst>
                <a:tab pos="365760" algn="l"/>
                <a:tab pos="731520" algn="l"/>
                <a:tab pos="1097280" algn="l"/>
                <a:tab pos="1463040" algn="l"/>
                <a:tab pos="457200" algn="l"/>
              </a:tabLst>
            </a:pPr>
            <a:r>
              <a:rPr lang="ar-JO" sz="2000" b="1" dirty="0">
                <a:solidFill>
                  <a:srgbClr val="00B0F0"/>
                </a:solidFill>
                <a:effectLst/>
                <a:latin typeface="Segoe UI" panose="020B0502040204020203" pitchFamily="34" charset="0"/>
                <a:ea typeface="Times New Roman" panose="02020603050405020304" pitchFamily="18" charset="0"/>
                <a:cs typeface="Segoe UI" panose="020B0502040204020203" pitchFamily="34" charset="0"/>
              </a:rPr>
              <a:t>معوقات الأداء الوظيفي</a:t>
            </a:r>
            <a:endParaRPr lang="en-US" sz="2000" b="1" dirty="0">
              <a:solidFill>
                <a:srgbClr val="00B0F0"/>
              </a:solidFill>
              <a:effectLst/>
              <a:latin typeface="Segoe UI" panose="020B0502040204020203" pitchFamily="34" charset="0"/>
              <a:ea typeface="Times New Roman" panose="02020603050405020304" pitchFamily="18" charset="0"/>
              <a:cs typeface="Segoe UI" panose="020B0502040204020203" pitchFamily="34" charset="0"/>
            </a:endParaRPr>
          </a:p>
        </p:txBody>
      </p:sp>
      <p:pic>
        <p:nvPicPr>
          <p:cNvPr id="6" name="Picture 5">
            <a:extLst>
              <a:ext uri="{FF2B5EF4-FFF2-40B4-BE49-F238E27FC236}">
                <a16:creationId xmlns:a16="http://schemas.microsoft.com/office/drawing/2014/main" xmlns="" id="{50CEE6FD-74B5-58E0-541D-2BCF177564B8}"/>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22226" y="5569940"/>
            <a:ext cx="1621549" cy="1122801"/>
          </a:xfrm>
          <a:prstGeom prst="rect">
            <a:avLst/>
          </a:prstGeom>
        </p:spPr>
      </p:pic>
    </p:spTree>
    <p:extLst>
      <p:ext uri="{BB962C8B-B14F-4D97-AF65-F5344CB8AC3E}">
        <p14:creationId xmlns:p14="http://schemas.microsoft.com/office/powerpoint/2010/main" val="1608972949"/>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185974"/>
    </mc:Choice>
    <mc:Fallback xmlns="">
      <p:transition spd="slow" advTm="185974"/>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80431" y="1448849"/>
            <a:ext cx="11700394" cy="484378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ar-JO" sz="1600" dirty="0">
              <a:solidFill>
                <a:srgbClr val="333333"/>
              </a:solidFill>
              <a:latin typeface="Segoe UI" panose="020B0502040204020203" pitchFamily="34" charset="0"/>
              <a:cs typeface="Segoe UI" panose="020B0502040204020203" pitchFamily="34" charset="0"/>
            </a:endParaRPr>
          </a:p>
          <a:p>
            <a:pPr marL="0" marR="0" algn="r" rtl="1">
              <a:lnSpc>
                <a:spcPct val="200000"/>
              </a:lnSpc>
              <a:spcBef>
                <a:spcPts val="0"/>
              </a:spcBef>
              <a:spcAft>
                <a:spcPts val="0"/>
              </a:spcAft>
            </a:pPr>
            <a:r>
              <a:rPr lang="ar-JO" sz="1600" kern="0" dirty="0">
                <a:solidFill>
                  <a:srgbClr val="2C2F34"/>
                </a:solidFill>
                <a:effectLst/>
                <a:latin typeface="Segoe UI" panose="020B0502040204020203" pitchFamily="34" charset="0"/>
                <a:ea typeface="Times New Roman" panose="02020603050405020304" pitchFamily="18" charset="0"/>
                <a:cs typeface="Segoe UI" panose="020B0502040204020203" pitchFamily="34" charset="0"/>
              </a:rPr>
              <a:t>     </a:t>
            </a:r>
          </a:p>
          <a:p>
            <a:pPr marL="0" marR="0" algn="r" rtl="1">
              <a:lnSpc>
                <a:spcPct val="150000"/>
              </a:lnSpc>
              <a:spcBef>
                <a:spcPts val="0"/>
              </a:spcBef>
              <a:spcAft>
                <a:spcPts val="0"/>
              </a:spcAft>
            </a:pPr>
            <a:endParaRPr lang="ar-JO" sz="1600" dirty="0">
              <a:solidFill>
                <a:schemeClr val="tx1"/>
              </a:solidFill>
              <a:latin typeface="Segoe UI" panose="020B0502040204020203" pitchFamily="34" charset="0"/>
              <a:cs typeface="Segoe UI" panose="020B0502040204020203" pitchFamily="34" charset="0"/>
            </a:endParaRPr>
          </a:p>
          <a:p>
            <a:pPr marL="0" marR="0" algn="r" rtl="1" fontAlgn="base">
              <a:lnSpc>
                <a:spcPct val="150000"/>
              </a:lnSpc>
              <a:spcBef>
                <a:spcPts val="0"/>
              </a:spcBef>
              <a:spcAft>
                <a:spcPts val="1500"/>
              </a:spcAft>
            </a:pPr>
            <a:r>
              <a:rPr lang="ar-JO" sz="1600" dirty="0">
                <a:solidFill>
                  <a:schemeClr val="tx1"/>
                </a:solidFill>
                <a:latin typeface="Segoe UI" panose="020B0502040204020203" pitchFamily="34" charset="0"/>
                <a:cs typeface="Segoe UI" panose="020B0502040204020203" pitchFamily="34" charset="0"/>
              </a:rPr>
              <a:t>   7. </a:t>
            </a:r>
            <a:r>
              <a:rPr lang="ar-JO" dirty="0">
                <a:solidFill>
                  <a:schemeClr val="tx1"/>
                </a:solidFill>
                <a:latin typeface="Segoe UI" panose="020B0502040204020203" pitchFamily="34" charset="0"/>
                <a:cs typeface="Segoe UI" panose="020B0502040204020203" pitchFamily="34" charset="0"/>
              </a:rPr>
              <a:t>ضعف </a:t>
            </a:r>
            <a:r>
              <a:rPr lang="ar-YE" dirty="0">
                <a:solidFill>
                  <a:schemeClr val="tx1"/>
                </a:solidFill>
                <a:latin typeface="Segoe UI" panose="020B0502040204020203" pitchFamily="34" charset="0"/>
                <a:cs typeface="Segoe UI" panose="020B0502040204020203" pitchFamily="34" charset="0"/>
              </a:rPr>
              <a:t>الرقابة المالية يمكن أن يشكل عامل أخر في عدم ضمان تجويد الأداء الإداري,</a:t>
            </a:r>
            <a:r>
              <a:rPr lang="ar-JO" dirty="0">
                <a:solidFill>
                  <a:schemeClr val="tx1"/>
                </a:solidFill>
                <a:latin typeface="Segoe UI" panose="020B0502040204020203" pitchFamily="34" charset="0"/>
                <a:cs typeface="Segoe UI" panose="020B0502040204020203" pitchFamily="34" charset="0"/>
              </a:rPr>
              <a:t> </a:t>
            </a:r>
            <a:r>
              <a:rPr lang="ar-YE" dirty="0">
                <a:solidFill>
                  <a:schemeClr val="tx1"/>
                </a:solidFill>
                <a:latin typeface="Segoe UI" panose="020B0502040204020203" pitchFamily="34" charset="0"/>
                <a:cs typeface="Segoe UI" panose="020B0502040204020203" pitchFamily="34" charset="0"/>
              </a:rPr>
              <a:t>فالأجهزة الرقابية لها دور كبير في الحد من ظاهرة الفساد الإداري والكشف عن أية أخطاء أو انحرافات أو مخالفات تحدث في هذه المؤسسات لتحليلها ودراسة أسبابها.</a:t>
            </a:r>
            <a:br>
              <a:rPr lang="ar-YE" dirty="0">
                <a:solidFill>
                  <a:schemeClr val="tx1"/>
                </a:solidFill>
                <a:latin typeface="Segoe UI" panose="020B0502040204020203" pitchFamily="34" charset="0"/>
                <a:cs typeface="Segoe UI" panose="020B0502040204020203" pitchFamily="34" charset="0"/>
              </a:rPr>
            </a:br>
            <a:r>
              <a:rPr lang="ar-JO" dirty="0">
                <a:solidFill>
                  <a:schemeClr val="tx1"/>
                </a:solidFill>
                <a:latin typeface="Segoe UI" panose="020B0502040204020203" pitchFamily="34" charset="0"/>
                <a:cs typeface="Segoe UI" panose="020B0502040204020203" pitchFamily="34" charset="0"/>
              </a:rPr>
              <a:t>8. </a:t>
            </a:r>
            <a:r>
              <a:rPr lang="ar-YE" dirty="0">
                <a:solidFill>
                  <a:schemeClr val="tx1"/>
                </a:solidFill>
                <a:latin typeface="Segoe UI" panose="020B0502040204020203" pitchFamily="34" charset="0"/>
                <a:cs typeface="Segoe UI" panose="020B0502040204020203" pitchFamily="34" charset="0"/>
              </a:rPr>
              <a:t>غياب التقدير العادل من طرف المدير والإدارة هو أكثر ما يؤثر على أداء الموظف .فتوزيع المناصب والمكافآت والتقدير المعنوي عامل حاسم في تحسين أداء العامل المتراخي واستمرار أداء العامل الممتاز.</a:t>
            </a:r>
            <a:br>
              <a:rPr lang="ar-YE" dirty="0">
                <a:solidFill>
                  <a:schemeClr val="tx1"/>
                </a:solidFill>
                <a:latin typeface="Segoe UI" panose="020B0502040204020203" pitchFamily="34" charset="0"/>
                <a:cs typeface="Segoe UI" panose="020B0502040204020203" pitchFamily="34" charset="0"/>
              </a:rPr>
            </a:br>
            <a:r>
              <a:rPr lang="ar-JO" dirty="0">
                <a:solidFill>
                  <a:schemeClr val="tx1"/>
                </a:solidFill>
                <a:latin typeface="Segoe UI" panose="020B0502040204020203" pitchFamily="34" charset="0"/>
                <a:cs typeface="Segoe UI" panose="020B0502040204020203" pitchFamily="34" charset="0"/>
              </a:rPr>
              <a:t>9. </a:t>
            </a:r>
            <a:r>
              <a:rPr lang="ar-YE" dirty="0">
                <a:solidFill>
                  <a:schemeClr val="tx1"/>
                </a:solidFill>
                <a:latin typeface="Segoe UI" panose="020B0502040204020203" pitchFamily="34" charset="0"/>
                <a:cs typeface="Segoe UI" panose="020B0502040204020203" pitchFamily="34" charset="0"/>
              </a:rPr>
              <a:t>غياب العلاقات الإنسانية بين الموظفين يخلق فجوة كبيرة في الأداء الوظيفي, فالعلاقات الإنسانية الإيجابية في بيئة العمل تقوم على قيم مهنية مثل الاحترام المتبادل، التعاون والانتماء للجماعة،، والحرص على المصلحة العامة والتجرد من الأنانية، التي يجب أن تسود جميع أفراد المنظمة والمتعاملين معها.</a:t>
            </a:r>
            <a:r>
              <a:rPr lang="en-US" dirty="0">
                <a:solidFill>
                  <a:schemeClr val="tx1"/>
                </a:solidFill>
                <a:latin typeface="Segoe UI" panose="020B0502040204020203" pitchFamily="34" charset="0"/>
                <a:cs typeface="Segoe UI" panose="020B0502040204020203" pitchFamily="34" charset="0"/>
              </a:rPr>
              <a:t>.</a:t>
            </a:r>
          </a:p>
          <a:p>
            <a:pPr marL="285750" marR="0" indent="-285750" algn="r" rtl="1">
              <a:lnSpc>
                <a:spcPct val="200000"/>
              </a:lnSpc>
              <a:spcBef>
                <a:spcPts val="0"/>
              </a:spcBef>
              <a:spcAft>
                <a:spcPts val="0"/>
              </a:spcAft>
              <a:buFont typeface="Wingdings" panose="05000000000000000000" pitchFamily="2" charset="2"/>
              <a:buChar char="Ø"/>
            </a:pPr>
            <a:r>
              <a:rPr lang="ar-YE" sz="2000" dirty="0">
                <a:latin typeface="Segoe UI" panose="020B0502040204020203" pitchFamily="34" charset="0"/>
                <a:cs typeface="Segoe UI" panose="020B0502040204020203" pitchFamily="34" charset="0"/>
              </a:rPr>
              <a:t/>
            </a:r>
            <a:br>
              <a:rPr lang="ar-YE" sz="2000" dirty="0">
                <a:latin typeface="Segoe UI" panose="020B0502040204020203" pitchFamily="34" charset="0"/>
                <a:cs typeface="Segoe UI" panose="020B0502040204020203" pitchFamily="34" charset="0"/>
              </a:rPr>
            </a:br>
            <a:r>
              <a:rPr lang="ar-YE" sz="2000" dirty="0">
                <a:latin typeface="Segoe UI" panose="020B0502040204020203" pitchFamily="34" charset="0"/>
                <a:cs typeface="Segoe UI" panose="020B0502040204020203" pitchFamily="34" charset="0"/>
              </a:rPr>
              <a:t/>
            </a:r>
            <a:br>
              <a:rPr lang="ar-YE" sz="2000" dirty="0">
                <a:latin typeface="Segoe UI" panose="020B0502040204020203" pitchFamily="34" charset="0"/>
                <a:cs typeface="Segoe UI" panose="020B0502040204020203" pitchFamily="34" charset="0"/>
              </a:rPr>
            </a:br>
            <a:endParaRPr lang="ar-JO" sz="2000" b="1" dirty="0">
              <a:solidFill>
                <a:srgbClr val="00B0F0"/>
              </a:solidFill>
              <a:effectLst/>
              <a:latin typeface="Segoe UI" panose="020B0502040204020203" pitchFamily="34" charset="0"/>
              <a:ea typeface="Simplified Arabic" panose="02020603050405020304" pitchFamily="18" charset="-78"/>
              <a:cs typeface="Segoe UI" panose="020B0502040204020203" pitchFamily="34"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xmlns="" id="{F2E4BE7B-B8FD-D7CE-CCB4-ED5F72B0DCE0}"/>
              </a:ext>
            </a:extLst>
          </p:cNvPr>
          <p:cNvSpPr txBox="1"/>
          <p:nvPr/>
        </p:nvSpPr>
        <p:spPr>
          <a:xfrm>
            <a:off x="2485572" y="811906"/>
            <a:ext cx="8417320" cy="446276"/>
          </a:xfrm>
          <a:prstGeom prst="rect">
            <a:avLst/>
          </a:prstGeom>
          <a:noFill/>
        </p:spPr>
        <p:txBody>
          <a:bodyPr wrap="square" rtlCol="0">
            <a:spAutoFit/>
          </a:bodyPr>
          <a:lstStyle/>
          <a:p>
            <a:pPr marL="342900" marR="0" lvl="0" indent="-342900" algn="ctr" rtl="1">
              <a:lnSpc>
                <a:spcPct val="115000"/>
              </a:lnSpc>
              <a:spcBef>
                <a:spcPts val="200"/>
              </a:spcBef>
              <a:spcAft>
                <a:spcPts val="200"/>
              </a:spcAft>
              <a:buFont typeface="Symbol" panose="05050102010706020507" pitchFamily="18" charset="2"/>
              <a:buChar char=""/>
              <a:tabLst>
                <a:tab pos="365760" algn="l"/>
                <a:tab pos="731520" algn="l"/>
                <a:tab pos="1097280" algn="l"/>
                <a:tab pos="1463040" algn="l"/>
                <a:tab pos="457200" algn="l"/>
              </a:tabLst>
            </a:pPr>
            <a:r>
              <a:rPr lang="ar-JO" sz="2000" b="1" dirty="0">
                <a:solidFill>
                  <a:srgbClr val="00B0F0"/>
                </a:solidFill>
                <a:effectLst/>
                <a:latin typeface="Segoe UI" panose="020B0502040204020203" pitchFamily="34" charset="0"/>
                <a:ea typeface="Times New Roman" panose="02020603050405020304" pitchFamily="18" charset="0"/>
                <a:cs typeface="Segoe UI" panose="020B0502040204020203" pitchFamily="34" charset="0"/>
              </a:rPr>
              <a:t>معوقات الأداء الوظيفي</a:t>
            </a:r>
            <a:endParaRPr lang="en-US" sz="2000" b="1" dirty="0">
              <a:solidFill>
                <a:srgbClr val="00B0F0"/>
              </a:solidFill>
              <a:effectLst/>
              <a:latin typeface="Segoe UI" panose="020B0502040204020203" pitchFamily="34" charset="0"/>
              <a:ea typeface="Times New Roman" panose="02020603050405020304" pitchFamily="18" charset="0"/>
              <a:cs typeface="Segoe UI" panose="020B0502040204020203" pitchFamily="34" charset="0"/>
            </a:endParaRPr>
          </a:p>
        </p:txBody>
      </p:sp>
    </p:spTree>
    <p:extLst>
      <p:ext uri="{BB962C8B-B14F-4D97-AF65-F5344CB8AC3E}">
        <p14:creationId xmlns:p14="http://schemas.microsoft.com/office/powerpoint/2010/main" val="3421370540"/>
      </p:ext>
    </p:extLst>
  </p:cSld>
  <p:clrMapOvr>
    <a:masterClrMapping/>
  </p:clrMapOvr>
  <mc:AlternateContent xmlns:mc="http://schemas.openxmlformats.org/markup-compatibility/2006" xmlns:p14="http://schemas.microsoft.com/office/powerpoint/2010/main">
    <mc:Choice Requires="p14">
      <p:transition spd="slow" p14:dur="2000" advTm="105487"/>
    </mc:Choice>
    <mc:Fallback xmlns="">
      <p:transition spd="slow" advTm="105487"/>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80431" y="1559587"/>
            <a:ext cx="11446110" cy="44865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JO" sz="2000" b="1" dirty="0">
              <a:solidFill>
                <a:srgbClr val="00B0F0"/>
              </a:solidFill>
              <a:latin typeface="Segoe UI" panose="020B0502040204020203" pitchFamily="34" charset="0"/>
              <a:cs typeface="Segoe UI" panose="020B0502040204020203" pitchFamily="34" charset="0"/>
            </a:endParaRPr>
          </a:p>
          <a:p>
            <a:pPr algn="ctr"/>
            <a:endParaRPr lang="ar-JO" sz="2000" b="1" dirty="0">
              <a:solidFill>
                <a:srgbClr val="00B0F0"/>
              </a:solidFill>
              <a:latin typeface="Segoe UI" panose="020B0502040204020203" pitchFamily="34" charset="0"/>
              <a:cs typeface="Segoe UI" panose="020B0502040204020203" pitchFamily="34" charset="0"/>
            </a:endParaRPr>
          </a:p>
          <a:p>
            <a:pPr algn="ctr">
              <a:lnSpc>
                <a:spcPct val="200000"/>
              </a:lnSpc>
            </a:pPr>
            <a:endParaRPr lang="ar-JO" sz="1600" dirty="0">
              <a:solidFill>
                <a:srgbClr val="000000"/>
              </a:solidFill>
              <a:latin typeface="Segoe UI" panose="020B0502040204020203" pitchFamily="34" charset="0"/>
              <a:cs typeface="Segoe UI" panose="020B0502040204020203" pitchFamily="34" charset="0"/>
            </a:endParaRPr>
          </a:p>
          <a:p>
            <a:pPr marL="0" marR="0" algn="r" rtl="1">
              <a:lnSpc>
                <a:spcPct val="200000"/>
              </a:lnSpc>
              <a:spcBef>
                <a:spcPts val="0"/>
              </a:spcBef>
              <a:spcAft>
                <a:spcPts val="1000"/>
              </a:spcAft>
            </a:pPr>
            <a:endParaRPr lang="ar-JO" sz="1600" dirty="0">
              <a:solidFill>
                <a:schemeClr val="tx1"/>
              </a:solidFill>
              <a:latin typeface="Segoe UI" panose="020B0502040204020203" pitchFamily="34" charset="0"/>
              <a:cs typeface="Segoe UI" panose="020B0502040204020203" pitchFamily="34" charset="0"/>
            </a:endParaRPr>
          </a:p>
          <a:p>
            <a:pPr marL="0" marR="0" algn="r" rtl="1">
              <a:lnSpc>
                <a:spcPct val="200000"/>
              </a:lnSpc>
              <a:spcBef>
                <a:spcPts val="0"/>
              </a:spcBef>
              <a:spcAft>
                <a:spcPts val="1000"/>
              </a:spcAft>
            </a:pPr>
            <a:r>
              <a:rPr lang="en-US" sz="1600" dirty="0">
                <a:solidFill>
                  <a:schemeClr val="tx1"/>
                </a:solidFill>
                <a:latin typeface="Segoe UI" panose="020B0502040204020203" pitchFamily="34" charset="0"/>
                <a:cs typeface="Segoe UI" panose="020B0502040204020203" pitchFamily="34" charset="0"/>
              </a:rPr>
              <a:t>.</a:t>
            </a:r>
            <a:r>
              <a:rPr lang="ar-SA" sz="1800" b="1" u="sng" dirty="0">
                <a:solidFill>
                  <a:srgbClr val="000000"/>
                </a:solidFill>
                <a:effectLst/>
                <a:latin typeface="Segoe UI" panose="020B0502040204020203" pitchFamily="34" charset="0"/>
                <a:ea typeface="Calibri" panose="020F0502020204030204" pitchFamily="34" charset="0"/>
                <a:cs typeface="Segoe UI" panose="020B0502040204020203" pitchFamily="34" charset="0"/>
              </a:rPr>
              <a:t>تقييم ال</a:t>
            </a:r>
            <a:r>
              <a:rPr lang="ar-JO" sz="1800" b="1" u="sng" dirty="0">
                <a:solidFill>
                  <a:srgbClr val="000000"/>
                </a:solidFill>
                <a:effectLst/>
                <a:latin typeface="Segoe UI" panose="020B0502040204020203" pitchFamily="34" charset="0"/>
                <a:ea typeface="Calibri" panose="020F0502020204030204" pitchFamily="34" charset="0"/>
                <a:cs typeface="Segoe UI" panose="020B0502040204020203" pitchFamily="34" charset="0"/>
              </a:rPr>
              <a:t>أ</a:t>
            </a:r>
            <a:r>
              <a:rPr lang="ar-SA" sz="1800" b="1" u="sng" dirty="0">
                <a:solidFill>
                  <a:srgbClr val="000000"/>
                </a:solidFill>
                <a:effectLst/>
                <a:latin typeface="Segoe UI" panose="020B0502040204020203" pitchFamily="34" charset="0"/>
                <a:ea typeface="Calibri" panose="020F0502020204030204" pitchFamily="34" charset="0"/>
                <a:cs typeface="Segoe UI" panose="020B0502040204020203" pitchFamily="34" charset="0"/>
              </a:rPr>
              <a:t>داء</a:t>
            </a:r>
            <a:endParaRPr lang="en-US" sz="1800" dirty="0">
              <a:effectLst/>
              <a:latin typeface="Segoe UI" panose="020B0502040204020203" pitchFamily="34" charset="0"/>
              <a:ea typeface="Calibri" panose="020F0502020204030204" pitchFamily="34" charset="0"/>
              <a:cs typeface="Segoe UI" panose="020B0502040204020203" pitchFamily="34" charset="0"/>
            </a:endParaRPr>
          </a:p>
          <a:p>
            <a:pPr marL="0" marR="0" algn="justLow" rtl="1">
              <a:lnSpc>
                <a:spcPct val="200000"/>
              </a:lnSpc>
              <a:spcBef>
                <a:spcPts val="0"/>
              </a:spcBef>
              <a:spcAft>
                <a:spcPts val="1000"/>
              </a:spcAft>
            </a:pPr>
            <a:r>
              <a:rPr lang="ar-SA" sz="1800" dirty="0">
                <a:solidFill>
                  <a:srgbClr val="000000"/>
                </a:solidFill>
                <a:effectLst/>
                <a:latin typeface="Segoe UI" panose="020B0502040204020203" pitchFamily="34" charset="0"/>
                <a:ea typeface="Calibri" panose="020F0502020204030204" pitchFamily="34" charset="0"/>
                <a:cs typeface="Segoe UI" panose="020B0502040204020203" pitchFamily="34" charset="0"/>
              </a:rPr>
              <a:t>   تعتبر عملية تقييم الأداء من العمليات </a:t>
            </a:r>
            <a:r>
              <a:rPr lang="ar-JO" sz="1800" dirty="0">
                <a:solidFill>
                  <a:srgbClr val="000000"/>
                </a:solidFill>
                <a:effectLst/>
                <a:latin typeface="Segoe UI" panose="020B0502040204020203" pitchFamily="34" charset="0"/>
                <a:ea typeface="Calibri" panose="020F0502020204030204" pitchFamily="34" charset="0"/>
                <a:cs typeface="Segoe UI" panose="020B0502040204020203" pitchFamily="34" charset="0"/>
              </a:rPr>
              <a:t>الأساسية</a:t>
            </a:r>
            <a:r>
              <a:rPr lang="ar-SA" sz="1800" dirty="0">
                <a:solidFill>
                  <a:srgbClr val="000000"/>
                </a:solidFill>
                <a:effectLst/>
                <a:latin typeface="Segoe UI" panose="020B0502040204020203" pitchFamily="34" charset="0"/>
                <a:ea typeface="Calibri" panose="020F0502020204030204" pitchFamily="34" charset="0"/>
                <a:cs typeface="Segoe UI" panose="020B0502040204020203" pitchFamily="34" charset="0"/>
              </a:rPr>
              <a:t> التي تمارسها إدارة الموارد البشرية في المنظمات وعلى جميع </a:t>
            </a:r>
            <a:r>
              <a:rPr lang="ar-JO" sz="1800" dirty="0">
                <a:solidFill>
                  <a:srgbClr val="000000"/>
                </a:solidFill>
                <a:effectLst/>
                <a:latin typeface="Segoe UI" panose="020B0502040204020203" pitchFamily="34" charset="0"/>
                <a:ea typeface="Calibri" panose="020F0502020204030204" pitchFamily="34" charset="0"/>
                <a:cs typeface="Segoe UI" panose="020B0502040204020203" pitchFamily="34" charset="0"/>
              </a:rPr>
              <a:t>ال</a:t>
            </a:r>
            <a:r>
              <a:rPr lang="ar-SA" sz="1800" dirty="0">
                <a:solidFill>
                  <a:srgbClr val="000000"/>
                </a:solidFill>
                <a:effectLst/>
                <a:latin typeface="Segoe UI" panose="020B0502040204020203" pitchFamily="34" charset="0"/>
                <a:ea typeface="Calibri" panose="020F0502020204030204" pitchFamily="34" charset="0"/>
                <a:cs typeface="Segoe UI" panose="020B0502040204020203" pitchFamily="34" charset="0"/>
              </a:rPr>
              <a:t>مستويات بدءً من الإدارة العليا وانتهاءً بالعاملين في أقل المراكز الوظيفية وهي أحد أدوات الرقابة الإدارية الفاعلة والتي على أساسها يتم مقارنة الأداء الفعلي بما هو مستهدف, فهي وسيلة تدفع الإدارات للعمل بحيوية ونشاط نتيجة مراقبة أداء العاملين بشكل مستمر من قبل رؤسائهم, وتدفع المرؤوسين للعمل بنشاط وكفاءة </a:t>
            </a:r>
            <a:r>
              <a:rPr lang="ar-JO" sz="1800" dirty="0">
                <a:solidFill>
                  <a:srgbClr val="000000"/>
                </a:solidFill>
                <a:effectLst/>
                <a:latin typeface="Segoe UI" panose="020B0502040204020203" pitchFamily="34" charset="0"/>
                <a:ea typeface="Calibri" panose="020F0502020204030204" pitchFamily="34" charset="0"/>
                <a:cs typeface="Segoe UI" panose="020B0502040204020203" pitchFamily="34" charset="0"/>
              </a:rPr>
              <a:t> </a:t>
            </a:r>
            <a:r>
              <a:rPr lang="ar-SA" sz="1800" dirty="0">
                <a:solidFill>
                  <a:srgbClr val="000000"/>
                </a:solidFill>
                <a:effectLst/>
                <a:latin typeface="Segoe UI" panose="020B0502040204020203" pitchFamily="34" charset="0"/>
                <a:ea typeface="Calibri" panose="020F0502020204030204" pitchFamily="34" charset="0"/>
                <a:cs typeface="Segoe UI" panose="020B0502040204020203" pitchFamily="34" charset="0"/>
              </a:rPr>
              <a:t>ليحققوا مستويات أعلى في التقييم لينالوا الحوافز والعلاوات المقررة, ولكي تحقق العملية الأهداف المرجوة منها يجب التعامل معها بشكل نظامي ودقيق وبمشاركة جميع الأطراف التي من الممكن أن تستفيد من النتائج النهائية لعملية التقييم.</a:t>
            </a:r>
            <a:endParaRPr lang="en-US" sz="1800" dirty="0">
              <a:effectLst/>
              <a:latin typeface="Segoe UI" panose="020B0502040204020203" pitchFamily="34" charset="0"/>
              <a:ea typeface="Calibri" panose="020F0502020204030204" pitchFamily="34" charset="0"/>
              <a:cs typeface="Segoe UI" panose="020B0502040204020203" pitchFamily="34" charset="0"/>
            </a:endParaRPr>
          </a:p>
          <a:p>
            <a:r>
              <a:rPr lang="ar-YE" sz="2000" dirty="0">
                <a:latin typeface="Segoe UI" panose="020B0502040204020203" pitchFamily="34" charset="0"/>
                <a:cs typeface="Segoe UI" panose="020B0502040204020203" pitchFamily="34" charset="0"/>
              </a:rPr>
              <a:t/>
            </a:r>
            <a:br>
              <a:rPr lang="ar-YE" sz="2000" dirty="0">
                <a:latin typeface="Segoe UI" panose="020B0502040204020203" pitchFamily="34" charset="0"/>
                <a:cs typeface="Segoe UI" panose="020B0502040204020203" pitchFamily="34" charset="0"/>
              </a:rPr>
            </a:br>
            <a:r>
              <a:rPr lang="ar-YE" sz="2000" dirty="0">
                <a:latin typeface="Segoe UI" panose="020B0502040204020203" pitchFamily="34" charset="0"/>
                <a:cs typeface="Segoe UI" panose="020B0502040204020203" pitchFamily="34" charset="0"/>
              </a:rPr>
              <a:t/>
            </a:r>
            <a:br>
              <a:rPr lang="ar-YE" sz="2000" dirty="0">
                <a:latin typeface="Segoe UI" panose="020B0502040204020203" pitchFamily="34" charset="0"/>
                <a:cs typeface="Segoe UI" panose="020B0502040204020203" pitchFamily="34" charset="0"/>
              </a:rPr>
            </a:br>
            <a:endParaRPr lang="ar-JO" sz="2000" b="1" dirty="0">
              <a:solidFill>
                <a:srgbClr val="00B0F0"/>
              </a:solidFill>
              <a:latin typeface="Segoe UI" panose="020B0502040204020203" pitchFamily="34" charset="0"/>
              <a:ea typeface="Simplified Arabic" panose="02020603050405020304" pitchFamily="18" charset="-78"/>
              <a:cs typeface="Segoe UI" panose="020B0502040204020203" pitchFamily="34" charset="0"/>
            </a:endParaRPr>
          </a:p>
          <a:p>
            <a:pPr algn="r"/>
            <a:endParaRPr lang="ar-JO" sz="2000" b="1" dirty="0">
              <a:solidFill>
                <a:srgbClr val="00B0F0"/>
              </a:solidFill>
              <a:effectLst/>
              <a:latin typeface="Segoe UI" panose="020B0502040204020203" pitchFamily="34" charset="0"/>
              <a:ea typeface="Simplified Arabic" panose="02020603050405020304" pitchFamily="18" charset="-78"/>
              <a:cs typeface="Segoe UI" panose="020B0502040204020203" pitchFamily="34" charset="0"/>
            </a:endParaRPr>
          </a:p>
          <a:p>
            <a:pPr algn="r"/>
            <a:r>
              <a:rPr lang="ar-SA" sz="2000" b="1" dirty="0">
                <a:solidFill>
                  <a:srgbClr val="00B0F0"/>
                </a:solidFill>
                <a:effectLst/>
                <a:latin typeface="Segoe UI" panose="020B0502040204020203" pitchFamily="34" charset="0"/>
                <a:ea typeface="Simplified Arabic" panose="02020603050405020304" pitchFamily="18" charset="-78"/>
                <a:cs typeface="Segoe UI" panose="020B0502040204020203" pitchFamily="34" charset="0"/>
              </a:rPr>
              <a:t> </a:t>
            </a:r>
            <a:endParaRPr lang="ar-JO" sz="2000" b="1" dirty="0">
              <a:solidFill>
                <a:srgbClr val="00B0F0"/>
              </a:solidFill>
              <a:effectLst/>
              <a:latin typeface="Segoe UI" panose="020B0502040204020203" pitchFamily="34" charset="0"/>
              <a:ea typeface="Simplified Arabic" panose="02020603050405020304" pitchFamily="18" charset="-78"/>
              <a:cs typeface="Segoe UI" panose="020B0502040204020203" pitchFamily="34"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D87AC215-3752-F0E1-D40C-262DFBAAC359}"/>
              </a:ext>
            </a:extLst>
          </p:cNvPr>
          <p:cNvSpPr txBox="1"/>
          <p:nvPr/>
        </p:nvSpPr>
        <p:spPr>
          <a:xfrm>
            <a:off x="2485572" y="811906"/>
            <a:ext cx="8417320" cy="415883"/>
          </a:xfrm>
          <a:prstGeom prst="rect">
            <a:avLst/>
          </a:prstGeom>
          <a:noFill/>
        </p:spPr>
        <p:txBody>
          <a:bodyPr wrap="square" rtlCol="0">
            <a:spAutoFit/>
          </a:bodyPr>
          <a:lstStyle/>
          <a:p>
            <a:pPr marL="342900" marR="0" lvl="0" indent="-342900" algn="ctr" rtl="1">
              <a:lnSpc>
                <a:spcPct val="115000"/>
              </a:lnSpc>
              <a:spcBef>
                <a:spcPts val="200"/>
              </a:spcBef>
              <a:spcAft>
                <a:spcPts val="200"/>
              </a:spcAft>
              <a:buFont typeface="Symbol" panose="05050102010706020507" pitchFamily="18" charset="2"/>
              <a:buChar char=""/>
              <a:tabLst>
                <a:tab pos="365760" algn="l"/>
                <a:tab pos="731520" algn="l"/>
                <a:tab pos="1097280" algn="l"/>
                <a:tab pos="1463040" algn="l"/>
                <a:tab pos="457200" algn="l"/>
              </a:tabLst>
            </a:pPr>
            <a:r>
              <a:rPr lang="ar-JO" sz="2000" b="1" dirty="0">
                <a:solidFill>
                  <a:srgbClr val="00B0F0"/>
                </a:solidFill>
                <a:effectLst/>
                <a:latin typeface="Segoe UI" panose="020B0502040204020203" pitchFamily="34" charset="0"/>
                <a:ea typeface="Times New Roman" panose="02020603050405020304" pitchFamily="18" charset="0"/>
                <a:cs typeface="Segoe UI" panose="020B0502040204020203" pitchFamily="34" charset="0"/>
              </a:rPr>
              <a:t>تقييم الاداء الوظيفي</a:t>
            </a:r>
            <a:endParaRPr lang="en-US" sz="2000" b="1" dirty="0">
              <a:solidFill>
                <a:srgbClr val="00B0F0"/>
              </a:solidFill>
              <a:effectLst/>
              <a:latin typeface="Segoe UI" panose="020B0502040204020203" pitchFamily="34" charset="0"/>
              <a:ea typeface="Times New Roman" panose="02020603050405020304" pitchFamily="18" charset="0"/>
              <a:cs typeface="Segoe UI" panose="020B0502040204020203" pitchFamily="34" charset="0"/>
            </a:endParaRPr>
          </a:p>
        </p:txBody>
      </p:sp>
    </p:spTree>
    <p:extLst>
      <p:ext uri="{BB962C8B-B14F-4D97-AF65-F5344CB8AC3E}">
        <p14:creationId xmlns:p14="http://schemas.microsoft.com/office/powerpoint/2010/main" val="2604120195"/>
      </p:ext>
    </p:extLst>
  </p:cSld>
  <p:clrMapOvr>
    <a:masterClrMapping/>
  </p:clrMapOvr>
  <mc:AlternateContent xmlns:mc="http://schemas.openxmlformats.org/markup-compatibility/2006" xmlns:p14="http://schemas.microsoft.com/office/powerpoint/2010/main">
    <mc:Choice Requires="p14">
      <p:transition spd="slow" p14:dur="2000" advTm="154569"/>
    </mc:Choice>
    <mc:Fallback xmlns="">
      <p:transition spd="slow" advTm="154569"/>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434715" y="1155869"/>
            <a:ext cx="11446110" cy="48252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JO" sz="2000" b="1" dirty="0">
              <a:solidFill>
                <a:schemeClr val="tx1"/>
              </a:solidFill>
              <a:latin typeface="Segoe UI" panose="020B0502040204020203" pitchFamily="34" charset="0"/>
              <a:cs typeface="Segoe UI" panose="020B0502040204020203" pitchFamily="34" charset="0"/>
            </a:endParaRPr>
          </a:p>
          <a:p>
            <a:pPr algn="r" rtl="1">
              <a:lnSpc>
                <a:spcPct val="200000"/>
              </a:lnSpc>
            </a:pPr>
            <a:endParaRPr lang="ar-JO" dirty="0">
              <a:solidFill>
                <a:srgbClr val="000000"/>
              </a:solidFill>
              <a:latin typeface="Segoe UI" panose="020B0502040204020203" pitchFamily="34" charset="0"/>
              <a:cs typeface="Segoe UI" panose="020B0502040204020203" pitchFamily="34" charset="0"/>
            </a:endParaRPr>
          </a:p>
          <a:p>
            <a:pPr marL="0" marR="0" algn="justLow" rtl="1">
              <a:lnSpc>
                <a:spcPct val="115000"/>
              </a:lnSpc>
              <a:spcBef>
                <a:spcPts val="0"/>
              </a:spcBef>
              <a:spcAft>
                <a:spcPts val="1000"/>
              </a:spcAft>
            </a:pPr>
            <a:endParaRPr lang="ar-JO" dirty="0">
              <a:solidFill>
                <a:srgbClr val="000000"/>
              </a:solidFill>
              <a:latin typeface="Segoe UI" panose="020B0502040204020203" pitchFamily="34" charset="0"/>
              <a:cs typeface="Segoe UI" panose="020B0502040204020203" pitchFamily="34" charset="0"/>
            </a:endParaRPr>
          </a:p>
          <a:p>
            <a:pPr marL="0" marR="0" algn="justLow" rtl="1">
              <a:lnSpc>
                <a:spcPct val="115000"/>
              </a:lnSpc>
              <a:spcBef>
                <a:spcPts val="0"/>
              </a:spcBef>
              <a:spcAft>
                <a:spcPts val="1000"/>
              </a:spcAft>
            </a:pPr>
            <a:endParaRPr lang="ar-JO" dirty="0">
              <a:solidFill>
                <a:srgbClr val="000000"/>
              </a:solidFill>
              <a:latin typeface="Segoe UI" panose="020B0502040204020203" pitchFamily="34" charset="0"/>
              <a:cs typeface="Segoe UI" panose="020B0502040204020203" pitchFamily="34" charset="0"/>
            </a:endParaRPr>
          </a:p>
          <a:p>
            <a:pPr marL="0" marR="0" algn="justLow" rtl="1">
              <a:lnSpc>
                <a:spcPct val="115000"/>
              </a:lnSpc>
              <a:spcBef>
                <a:spcPts val="0"/>
              </a:spcBef>
              <a:spcAft>
                <a:spcPts val="1000"/>
              </a:spcAft>
            </a:pPr>
            <a:r>
              <a:rPr lang="ar-SA" dirty="0">
                <a:solidFill>
                  <a:srgbClr val="000000"/>
                </a:solidFill>
                <a:latin typeface="Segoe UI" panose="020B0502040204020203" pitchFamily="34" charset="0"/>
                <a:cs typeface="Segoe UI" panose="020B0502040204020203" pitchFamily="34" charset="0"/>
              </a:rPr>
              <a:t>ويمثل تقييم الأداء تعريف الفرد بكيفية أدائه لعمل</a:t>
            </a:r>
            <a:r>
              <a:rPr lang="ar-JO" dirty="0">
                <a:solidFill>
                  <a:srgbClr val="000000"/>
                </a:solidFill>
                <a:latin typeface="Segoe UI" panose="020B0502040204020203" pitchFamily="34" charset="0"/>
                <a:cs typeface="Segoe UI" panose="020B0502040204020203" pitchFamily="34" charset="0"/>
              </a:rPr>
              <a:t>ه</a:t>
            </a:r>
            <a:r>
              <a:rPr lang="ar-SA" dirty="0">
                <a:solidFill>
                  <a:srgbClr val="000000"/>
                </a:solidFill>
                <a:latin typeface="Segoe UI" panose="020B0502040204020203" pitchFamily="34" charset="0"/>
                <a:cs typeface="Segoe UI" panose="020B0502040204020203" pitchFamily="34" charset="0"/>
              </a:rPr>
              <a:t>, وعمل خطه لتحسين وتطوير أدائه في كثير من الأحيان, وعندما يطبق تقييم الأداء بصورة صحيحة فأنه يوضح للفرد مستوى أدائه الحالي, وقد يؤثر في مستوى جهد الفرد واتجاهات المهام المستقبلية وتدعيم الجهود المبذولة لتحسين الأداء بطريقة صحيحة.</a:t>
            </a:r>
            <a:endParaRPr lang="ar-JO" dirty="0">
              <a:solidFill>
                <a:srgbClr val="000000"/>
              </a:solidFill>
              <a:latin typeface="Segoe UI" panose="020B0502040204020203" pitchFamily="34" charset="0"/>
              <a:cs typeface="Segoe UI" panose="020B0502040204020203" pitchFamily="34" charset="0"/>
            </a:endParaRPr>
          </a:p>
          <a:p>
            <a:pPr marL="0" marR="0" algn="justLow" rtl="1">
              <a:lnSpc>
                <a:spcPct val="115000"/>
              </a:lnSpc>
              <a:spcBef>
                <a:spcPts val="0"/>
              </a:spcBef>
              <a:spcAft>
                <a:spcPts val="1000"/>
              </a:spcAft>
            </a:pPr>
            <a:r>
              <a:rPr lang="ar-SA" dirty="0">
                <a:solidFill>
                  <a:srgbClr val="000000"/>
                </a:solidFill>
                <a:latin typeface="Segoe UI" panose="020B0502040204020203" pitchFamily="34" charset="0"/>
                <a:cs typeface="Segoe UI" panose="020B0502040204020203" pitchFamily="34" charset="0"/>
              </a:rPr>
              <a:t>تعددت التسميات التي أطلقها الباحثون على تقييم الأداء, </a:t>
            </a:r>
            <a:r>
              <a:rPr lang="ar-JO" dirty="0">
                <a:solidFill>
                  <a:srgbClr val="000000"/>
                </a:solidFill>
                <a:latin typeface="Segoe UI" panose="020B0502040204020203" pitchFamily="34" charset="0"/>
                <a:cs typeface="Segoe UI" panose="020B0502040204020203" pitchFamily="34" charset="0"/>
              </a:rPr>
              <a:t>كالآتي: </a:t>
            </a:r>
          </a:p>
          <a:p>
            <a:pPr marL="285750" marR="0" indent="-285750" algn="justLow" rtl="1">
              <a:lnSpc>
                <a:spcPct val="115000"/>
              </a:lnSpc>
              <a:spcBef>
                <a:spcPts val="0"/>
              </a:spcBef>
              <a:spcAft>
                <a:spcPts val="1000"/>
              </a:spcAft>
              <a:buFont typeface="Wingdings" panose="05000000000000000000" pitchFamily="2" charset="2"/>
              <a:buChar char="Ø"/>
            </a:pPr>
            <a:r>
              <a:rPr lang="ar-SA" dirty="0">
                <a:solidFill>
                  <a:srgbClr val="000000"/>
                </a:solidFill>
                <a:latin typeface="Segoe UI" panose="020B0502040204020203" pitchFamily="34" charset="0"/>
                <a:cs typeface="Segoe UI" panose="020B0502040204020203" pitchFamily="34" charset="0"/>
              </a:rPr>
              <a:t>فسيمت حيناً قياس الكفاءة,</a:t>
            </a:r>
            <a:endParaRPr lang="ar-JO" dirty="0">
              <a:solidFill>
                <a:srgbClr val="000000"/>
              </a:solidFill>
              <a:latin typeface="Segoe UI" panose="020B0502040204020203" pitchFamily="34" charset="0"/>
              <a:cs typeface="Segoe UI" panose="020B0502040204020203" pitchFamily="34" charset="0"/>
            </a:endParaRPr>
          </a:p>
          <a:p>
            <a:pPr marL="285750" marR="0" indent="-285750" algn="justLow" rtl="1">
              <a:lnSpc>
                <a:spcPct val="115000"/>
              </a:lnSpc>
              <a:spcBef>
                <a:spcPts val="0"/>
              </a:spcBef>
              <a:spcAft>
                <a:spcPts val="1000"/>
              </a:spcAft>
              <a:buFont typeface="Wingdings" panose="05000000000000000000" pitchFamily="2" charset="2"/>
              <a:buChar char="Ø"/>
            </a:pPr>
            <a:r>
              <a:rPr lang="ar-SA" dirty="0">
                <a:solidFill>
                  <a:srgbClr val="000000"/>
                </a:solidFill>
                <a:latin typeface="Segoe UI" panose="020B0502040204020203" pitchFamily="34" charset="0"/>
                <a:cs typeface="Segoe UI" panose="020B0502040204020203" pitchFamily="34" charset="0"/>
              </a:rPr>
              <a:t> وسميت كذلك تقييم الكفاءة, </a:t>
            </a:r>
            <a:endParaRPr lang="ar-JO" dirty="0">
              <a:solidFill>
                <a:srgbClr val="000000"/>
              </a:solidFill>
              <a:latin typeface="Segoe UI" panose="020B0502040204020203" pitchFamily="34" charset="0"/>
              <a:cs typeface="Segoe UI" panose="020B0502040204020203" pitchFamily="34" charset="0"/>
            </a:endParaRPr>
          </a:p>
          <a:p>
            <a:pPr marL="285750" marR="0" indent="-285750" algn="justLow" rtl="1">
              <a:lnSpc>
                <a:spcPct val="115000"/>
              </a:lnSpc>
              <a:spcBef>
                <a:spcPts val="0"/>
              </a:spcBef>
              <a:spcAft>
                <a:spcPts val="1000"/>
              </a:spcAft>
              <a:buFont typeface="Wingdings" panose="05000000000000000000" pitchFamily="2" charset="2"/>
              <a:buChar char="Ø"/>
            </a:pPr>
            <a:r>
              <a:rPr lang="ar-SA" dirty="0">
                <a:solidFill>
                  <a:srgbClr val="000000"/>
                </a:solidFill>
                <a:latin typeface="Segoe UI" panose="020B0502040204020203" pitchFamily="34" charset="0"/>
                <a:cs typeface="Segoe UI" panose="020B0502040204020203" pitchFamily="34" charset="0"/>
              </a:rPr>
              <a:t>وسميت التقييم الوظيفي أو المهني,</a:t>
            </a:r>
            <a:endParaRPr lang="ar-JO" dirty="0">
              <a:solidFill>
                <a:srgbClr val="000000"/>
              </a:solidFill>
              <a:latin typeface="Segoe UI" panose="020B0502040204020203" pitchFamily="34" charset="0"/>
              <a:cs typeface="Segoe UI" panose="020B0502040204020203" pitchFamily="34" charset="0"/>
            </a:endParaRPr>
          </a:p>
          <a:p>
            <a:pPr marL="285750" marR="0" indent="-285750" algn="justLow" rtl="1">
              <a:lnSpc>
                <a:spcPct val="115000"/>
              </a:lnSpc>
              <a:spcBef>
                <a:spcPts val="0"/>
              </a:spcBef>
              <a:spcAft>
                <a:spcPts val="1000"/>
              </a:spcAft>
              <a:buFont typeface="Wingdings" panose="05000000000000000000" pitchFamily="2" charset="2"/>
              <a:buChar char="Ø"/>
            </a:pPr>
            <a:r>
              <a:rPr lang="ar-SA" dirty="0">
                <a:solidFill>
                  <a:srgbClr val="000000"/>
                </a:solidFill>
                <a:latin typeface="Segoe UI" panose="020B0502040204020203" pitchFamily="34" charset="0"/>
                <a:cs typeface="Segoe UI" panose="020B0502040204020203" pitchFamily="34" charset="0"/>
              </a:rPr>
              <a:t> والتسمية الأكثر شيوعاً هي</a:t>
            </a:r>
            <a:r>
              <a:rPr lang="en-US" dirty="0">
                <a:solidFill>
                  <a:srgbClr val="000000"/>
                </a:solidFill>
                <a:latin typeface="Segoe UI" panose="020B0502040204020203" pitchFamily="34" charset="0"/>
                <a:cs typeface="Segoe UI" panose="020B0502040204020203" pitchFamily="34" charset="0"/>
              </a:rPr>
              <a:t> </a:t>
            </a:r>
            <a:r>
              <a:rPr lang="ar-SA" dirty="0">
                <a:solidFill>
                  <a:srgbClr val="000000"/>
                </a:solidFill>
                <a:latin typeface="Segoe UI" panose="020B0502040204020203" pitchFamily="34" charset="0"/>
                <a:cs typeface="Segoe UI" panose="020B0502040204020203" pitchFamily="34" charset="0"/>
              </a:rPr>
              <a:t>تقييم الأداء.</a:t>
            </a:r>
            <a:endParaRPr lang="en-US" dirty="0">
              <a:solidFill>
                <a:srgbClr val="000000"/>
              </a:solidFill>
              <a:latin typeface="Segoe UI" panose="020B0502040204020203" pitchFamily="34" charset="0"/>
              <a:cs typeface="Segoe UI" panose="020B0502040204020203" pitchFamily="34" charset="0"/>
            </a:endParaRPr>
          </a:p>
          <a:p>
            <a:pPr marL="342900" indent="-342900" algn="r" rtl="1">
              <a:lnSpc>
                <a:spcPct val="150000"/>
              </a:lnSpc>
              <a:buFont typeface="+mj-lt"/>
              <a:buAutoNum type="arabicPeriod"/>
            </a:pPr>
            <a:r>
              <a:rPr lang="ar-YE" sz="1600" dirty="0">
                <a:latin typeface="Segoe UI" panose="020B0502040204020203" pitchFamily="34" charset="0"/>
                <a:cs typeface="Segoe UI" panose="020B0502040204020203" pitchFamily="34" charset="0"/>
              </a:rPr>
              <a:t/>
            </a:r>
            <a:br>
              <a:rPr lang="ar-YE" sz="1600" dirty="0">
                <a:latin typeface="Segoe UI" panose="020B0502040204020203" pitchFamily="34" charset="0"/>
                <a:cs typeface="Segoe UI" panose="020B0502040204020203" pitchFamily="34" charset="0"/>
              </a:rPr>
            </a:br>
            <a:r>
              <a:rPr lang="ar-YE" sz="2000" dirty="0">
                <a:solidFill>
                  <a:schemeClr val="tx1"/>
                </a:solidFill>
                <a:latin typeface="Segoe UI" panose="020B0502040204020203" pitchFamily="34" charset="0"/>
                <a:cs typeface="Segoe UI" panose="020B0502040204020203" pitchFamily="34" charset="0"/>
              </a:rPr>
              <a:t/>
            </a:r>
            <a:br>
              <a:rPr lang="ar-YE" sz="2000" dirty="0">
                <a:solidFill>
                  <a:schemeClr val="tx1"/>
                </a:solidFill>
                <a:latin typeface="Segoe UI" panose="020B0502040204020203" pitchFamily="34" charset="0"/>
                <a:cs typeface="Segoe UI" panose="020B0502040204020203" pitchFamily="34" charset="0"/>
              </a:rPr>
            </a:br>
            <a:endParaRPr lang="ar-JO" sz="2000" b="1" dirty="0">
              <a:solidFill>
                <a:schemeClr val="tx1"/>
              </a:solidFill>
              <a:latin typeface="Segoe UI" panose="020B0502040204020203" pitchFamily="34" charset="0"/>
              <a:ea typeface="Simplified Arabic" panose="02020603050405020304" pitchFamily="18" charset="-78"/>
              <a:cs typeface="Segoe UI" panose="020B0502040204020203" pitchFamily="34" charset="0"/>
            </a:endParaRPr>
          </a:p>
          <a:p>
            <a:pPr algn="r"/>
            <a:endParaRPr lang="ar-JO" sz="2000" b="1" dirty="0">
              <a:solidFill>
                <a:srgbClr val="00B0F0"/>
              </a:solidFill>
              <a:effectLst/>
              <a:latin typeface="Segoe UI" panose="020B0502040204020203" pitchFamily="34" charset="0"/>
              <a:ea typeface="Simplified Arabic" panose="02020603050405020304" pitchFamily="18" charset="-78"/>
              <a:cs typeface="Segoe UI" panose="020B0502040204020203" pitchFamily="34" charset="0"/>
            </a:endParaRPr>
          </a:p>
          <a:p>
            <a:pPr algn="r"/>
            <a:r>
              <a:rPr lang="ar-SA" sz="2000" b="1" dirty="0">
                <a:solidFill>
                  <a:srgbClr val="00B0F0"/>
                </a:solidFill>
                <a:effectLst/>
                <a:latin typeface="Segoe UI" panose="020B0502040204020203" pitchFamily="34" charset="0"/>
                <a:ea typeface="Simplified Arabic" panose="02020603050405020304" pitchFamily="18" charset="-78"/>
                <a:cs typeface="Segoe UI" panose="020B0502040204020203" pitchFamily="34" charset="0"/>
              </a:rPr>
              <a:t> </a:t>
            </a:r>
            <a:endParaRPr lang="ar-JO" sz="2000" b="1" dirty="0">
              <a:solidFill>
                <a:srgbClr val="00B0F0"/>
              </a:solidFill>
              <a:effectLst/>
              <a:latin typeface="Segoe UI" panose="020B0502040204020203" pitchFamily="34" charset="0"/>
              <a:ea typeface="Simplified Arabic" panose="02020603050405020304" pitchFamily="18" charset="-78"/>
              <a:cs typeface="Segoe UI" panose="020B0502040204020203" pitchFamily="34"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xmlns="" id="{D32BF368-B31D-6903-F52A-260DFB3201D1}"/>
              </a:ext>
            </a:extLst>
          </p:cNvPr>
          <p:cNvSpPr txBox="1"/>
          <p:nvPr/>
        </p:nvSpPr>
        <p:spPr>
          <a:xfrm>
            <a:off x="2485572" y="701544"/>
            <a:ext cx="8417320" cy="415883"/>
          </a:xfrm>
          <a:prstGeom prst="rect">
            <a:avLst/>
          </a:prstGeom>
          <a:noFill/>
        </p:spPr>
        <p:txBody>
          <a:bodyPr wrap="square" rtlCol="0">
            <a:spAutoFit/>
          </a:bodyPr>
          <a:lstStyle/>
          <a:p>
            <a:pPr marL="342900" marR="0" lvl="0" indent="-342900" algn="ctr" rtl="1">
              <a:lnSpc>
                <a:spcPct val="115000"/>
              </a:lnSpc>
              <a:spcBef>
                <a:spcPts val="200"/>
              </a:spcBef>
              <a:spcAft>
                <a:spcPts val="200"/>
              </a:spcAft>
              <a:buFont typeface="Symbol" panose="05050102010706020507" pitchFamily="18" charset="2"/>
              <a:buChar char=""/>
              <a:tabLst>
                <a:tab pos="365760" algn="l"/>
                <a:tab pos="731520" algn="l"/>
                <a:tab pos="1097280" algn="l"/>
                <a:tab pos="1463040" algn="l"/>
                <a:tab pos="457200" algn="l"/>
              </a:tabLst>
            </a:pPr>
            <a:r>
              <a:rPr lang="ar-JO" sz="2000" b="1" dirty="0">
                <a:solidFill>
                  <a:srgbClr val="00B0F0"/>
                </a:solidFill>
                <a:effectLst/>
                <a:latin typeface="Segoe UI" panose="020B0502040204020203" pitchFamily="34" charset="0"/>
                <a:ea typeface="Times New Roman" panose="02020603050405020304" pitchFamily="18" charset="0"/>
                <a:cs typeface="Segoe UI" panose="020B0502040204020203" pitchFamily="34" charset="0"/>
              </a:rPr>
              <a:t>تقييم الأداء الوظيفي</a:t>
            </a:r>
            <a:endParaRPr lang="en-US" sz="2000" b="1" dirty="0">
              <a:solidFill>
                <a:srgbClr val="00B0F0"/>
              </a:solidFill>
              <a:effectLst/>
              <a:latin typeface="Segoe UI" panose="020B0502040204020203" pitchFamily="34" charset="0"/>
              <a:ea typeface="Times New Roman" panose="02020603050405020304" pitchFamily="18" charset="0"/>
              <a:cs typeface="Segoe UI" panose="020B0502040204020203" pitchFamily="34" charset="0"/>
            </a:endParaRPr>
          </a:p>
        </p:txBody>
      </p:sp>
      <p:pic>
        <p:nvPicPr>
          <p:cNvPr id="7" name="Picture 6">
            <a:extLst>
              <a:ext uri="{FF2B5EF4-FFF2-40B4-BE49-F238E27FC236}">
                <a16:creationId xmlns:a16="http://schemas.microsoft.com/office/drawing/2014/main" xmlns="" id="{B7B2AE17-A9D5-96E2-85B4-DBEFAEB868F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31150" y="3428999"/>
            <a:ext cx="2762250" cy="2273131"/>
          </a:xfrm>
          <a:prstGeom prst="rect">
            <a:avLst/>
          </a:prstGeom>
        </p:spPr>
      </p:pic>
      <p:sp>
        <p:nvSpPr>
          <p:cNvPr id="8" name="TextBox 7">
            <a:extLst>
              <a:ext uri="{FF2B5EF4-FFF2-40B4-BE49-F238E27FC236}">
                <a16:creationId xmlns:a16="http://schemas.microsoft.com/office/drawing/2014/main" xmlns="" id="{A5C5DCAD-1759-8A6D-F79F-5CFF0F6EB659}"/>
              </a:ext>
            </a:extLst>
          </p:cNvPr>
          <p:cNvSpPr txBox="1"/>
          <p:nvPr/>
        </p:nvSpPr>
        <p:spPr>
          <a:xfrm>
            <a:off x="2806262" y="5108028"/>
            <a:ext cx="867104" cy="472965"/>
          </a:xfrm>
          <a:prstGeom prst="rect">
            <a:avLst/>
          </a:prstGeom>
          <a:solidFill>
            <a:schemeClr val="accent1">
              <a:lumMod val="20000"/>
              <a:lumOff val="80000"/>
            </a:schemeClr>
          </a:solidFill>
        </p:spPr>
        <p:txBody>
          <a:bodyPr wrap="square" rtlCol="0">
            <a:spAutoFit/>
          </a:bodyPr>
          <a:lstStyle/>
          <a:p>
            <a:endParaRPr lang="en-US" dirty="0"/>
          </a:p>
        </p:txBody>
      </p:sp>
    </p:spTree>
    <p:extLst>
      <p:ext uri="{BB962C8B-B14F-4D97-AF65-F5344CB8AC3E}">
        <p14:creationId xmlns:p14="http://schemas.microsoft.com/office/powerpoint/2010/main" val="3302570553"/>
      </p:ext>
    </p:extLst>
  </p:cSld>
  <p:clrMapOvr>
    <a:masterClrMapping/>
  </p:clrMapOvr>
  <mc:AlternateContent xmlns:mc="http://schemas.openxmlformats.org/markup-compatibility/2006" xmlns:p14="http://schemas.microsoft.com/office/powerpoint/2010/main">
    <mc:Choice Requires="p14">
      <p:transition spd="slow" p14:dur="2000" advTm="143997"/>
    </mc:Choice>
    <mc:Fallback xmlns="">
      <p:transition spd="slow" advTm="143997"/>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056290" y="1646790"/>
            <a:ext cx="10198913" cy="43653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JO" sz="2000" b="1" dirty="0">
              <a:solidFill>
                <a:srgbClr val="00B0F0"/>
              </a:solidFill>
              <a:latin typeface="Segoe UI" panose="020B0502040204020203" pitchFamily="34" charset="0"/>
              <a:cs typeface="Segoe UI" panose="020B0502040204020203" pitchFamily="34" charset="0"/>
            </a:endParaRPr>
          </a:p>
          <a:p>
            <a:pPr algn="ctr"/>
            <a:endParaRPr lang="ar-JO" sz="2000" b="1" dirty="0">
              <a:solidFill>
                <a:srgbClr val="00B0F0"/>
              </a:solidFill>
              <a:latin typeface="Segoe UI" panose="020B0502040204020203" pitchFamily="34" charset="0"/>
              <a:cs typeface="Segoe UI" panose="020B0502040204020203" pitchFamily="34" charset="0"/>
            </a:endParaRPr>
          </a:p>
          <a:p>
            <a:pPr algn="ctr"/>
            <a:endParaRPr lang="ar-JO" sz="2000" b="1" dirty="0">
              <a:solidFill>
                <a:srgbClr val="00B0F0"/>
              </a:solidFill>
              <a:latin typeface="Segoe UI" panose="020B0502040204020203" pitchFamily="34" charset="0"/>
              <a:cs typeface="Segoe UI" panose="020B0502040204020203" pitchFamily="34" charset="0"/>
            </a:endParaRPr>
          </a:p>
          <a:p>
            <a:pPr algn="ctr"/>
            <a:endParaRPr lang="ar-JO" sz="2000" b="1" dirty="0">
              <a:solidFill>
                <a:srgbClr val="00B0F0"/>
              </a:solidFill>
              <a:latin typeface="Segoe UI" panose="020B0502040204020203" pitchFamily="34" charset="0"/>
              <a:cs typeface="Segoe UI" panose="020B0502040204020203" pitchFamily="34" charset="0"/>
            </a:endParaRPr>
          </a:p>
          <a:p>
            <a:pPr algn="ctr"/>
            <a:endParaRPr lang="ar-JO" sz="2000" b="1" dirty="0">
              <a:solidFill>
                <a:srgbClr val="00B0F0"/>
              </a:solidFill>
              <a:latin typeface="Segoe UI" panose="020B0502040204020203" pitchFamily="34" charset="0"/>
              <a:cs typeface="Segoe UI" panose="020B0502040204020203" pitchFamily="34" charset="0"/>
            </a:endParaRPr>
          </a:p>
          <a:p>
            <a:pPr algn="r" rtl="1">
              <a:lnSpc>
                <a:spcPct val="150000"/>
              </a:lnSpc>
            </a:pPr>
            <a:endParaRPr lang="ar-JO" b="1" dirty="0">
              <a:solidFill>
                <a:srgbClr val="00B0F0"/>
              </a:solidFill>
              <a:latin typeface="Segoe UI" panose="020B0502040204020203" pitchFamily="34" charset="0"/>
              <a:cs typeface="Segoe UI" panose="020B0502040204020203" pitchFamily="34" charset="0"/>
            </a:endParaRPr>
          </a:p>
          <a:p>
            <a:pPr algn="r" rtl="1">
              <a:lnSpc>
                <a:spcPct val="150000"/>
              </a:lnSpc>
            </a:pPr>
            <a:endParaRPr lang="ar-JO" b="1" dirty="0">
              <a:solidFill>
                <a:srgbClr val="00B0F0"/>
              </a:solidFill>
              <a:latin typeface="Segoe UI" panose="020B0502040204020203" pitchFamily="34" charset="0"/>
              <a:cs typeface="Segoe UI" panose="020B0502040204020203" pitchFamily="34" charset="0"/>
            </a:endParaRPr>
          </a:p>
          <a:p>
            <a:pPr algn="r" rtl="1">
              <a:lnSpc>
                <a:spcPct val="150000"/>
              </a:lnSpc>
            </a:pPr>
            <a:endParaRPr lang="ar-JO" dirty="0">
              <a:solidFill>
                <a:srgbClr val="000000"/>
              </a:solidFill>
              <a:latin typeface="Segoe UI" panose="020B0502040204020203" pitchFamily="34" charset="0"/>
              <a:cs typeface="Segoe UI" panose="020B0502040204020203" pitchFamily="34" charset="0"/>
            </a:endParaRPr>
          </a:p>
          <a:p>
            <a:pPr marL="0" marR="0" algn="justLow" rtl="1">
              <a:lnSpc>
                <a:spcPct val="115000"/>
              </a:lnSpc>
              <a:spcBef>
                <a:spcPts val="0"/>
              </a:spcBef>
              <a:spcAft>
                <a:spcPts val="1000"/>
              </a:spcAft>
            </a:pPr>
            <a:endParaRPr lang="ar-JO" b="1" u="sng" dirty="0">
              <a:solidFill>
                <a:srgbClr val="000000"/>
              </a:solidFill>
              <a:latin typeface="Segoe UI" panose="020B0502040204020203" pitchFamily="34" charset="0"/>
              <a:cs typeface="Segoe UI" panose="020B0502040204020203" pitchFamily="34" charset="0"/>
            </a:endParaRPr>
          </a:p>
          <a:p>
            <a:pPr marL="0" marR="0" algn="justLow" rtl="1">
              <a:lnSpc>
                <a:spcPct val="115000"/>
              </a:lnSpc>
              <a:spcBef>
                <a:spcPts val="0"/>
              </a:spcBef>
              <a:spcAft>
                <a:spcPts val="1000"/>
              </a:spcAft>
            </a:pPr>
            <a:endParaRPr lang="ar-JO" b="1" u="sng" dirty="0">
              <a:solidFill>
                <a:srgbClr val="000000"/>
              </a:solidFill>
              <a:latin typeface="Segoe UI" panose="020B0502040204020203" pitchFamily="34" charset="0"/>
              <a:cs typeface="Segoe UI" panose="020B0502040204020203" pitchFamily="34" charset="0"/>
            </a:endParaRPr>
          </a:p>
          <a:p>
            <a:pPr marL="0" marR="0" algn="justLow" rtl="1">
              <a:lnSpc>
                <a:spcPct val="115000"/>
              </a:lnSpc>
              <a:spcBef>
                <a:spcPts val="0"/>
              </a:spcBef>
              <a:spcAft>
                <a:spcPts val="1000"/>
              </a:spcAft>
            </a:pPr>
            <a:endParaRPr lang="ar-JO" b="1" u="sng" dirty="0">
              <a:solidFill>
                <a:srgbClr val="000000"/>
              </a:solidFill>
              <a:latin typeface="Segoe UI" panose="020B0502040204020203" pitchFamily="34" charset="0"/>
              <a:cs typeface="Segoe UI" panose="020B0502040204020203" pitchFamily="34" charset="0"/>
            </a:endParaRPr>
          </a:p>
          <a:p>
            <a:pPr marL="0" marR="0" algn="justLow" rtl="1">
              <a:lnSpc>
                <a:spcPct val="115000"/>
              </a:lnSpc>
              <a:spcBef>
                <a:spcPts val="0"/>
              </a:spcBef>
              <a:spcAft>
                <a:spcPts val="1000"/>
              </a:spcAft>
            </a:pPr>
            <a:endParaRPr lang="ar-JO" b="1" u="sng" dirty="0">
              <a:solidFill>
                <a:srgbClr val="000000"/>
              </a:solidFill>
              <a:latin typeface="Segoe UI" panose="020B0502040204020203" pitchFamily="34" charset="0"/>
              <a:cs typeface="Segoe UI" panose="020B0502040204020203" pitchFamily="34" charset="0"/>
            </a:endParaRPr>
          </a:p>
          <a:p>
            <a:pPr marL="0" marR="0" algn="justLow" rtl="1">
              <a:lnSpc>
                <a:spcPct val="115000"/>
              </a:lnSpc>
              <a:spcBef>
                <a:spcPts val="0"/>
              </a:spcBef>
              <a:spcAft>
                <a:spcPts val="1000"/>
              </a:spcAft>
            </a:pPr>
            <a:r>
              <a:rPr lang="ar-SA" b="1" u="sng" dirty="0">
                <a:solidFill>
                  <a:srgbClr val="000000"/>
                </a:solidFill>
                <a:latin typeface="Segoe UI" panose="020B0502040204020203" pitchFamily="34" charset="0"/>
                <a:cs typeface="Segoe UI" panose="020B0502040204020203" pitchFamily="34" charset="0"/>
              </a:rPr>
              <a:t>تعريف تقييم الاداء</a:t>
            </a:r>
            <a:endParaRPr lang="en-US" b="1" u="sng" dirty="0">
              <a:solidFill>
                <a:srgbClr val="000000"/>
              </a:solidFill>
              <a:latin typeface="Segoe UI" panose="020B0502040204020203" pitchFamily="34" charset="0"/>
              <a:cs typeface="Segoe UI" panose="020B0502040204020203" pitchFamily="34" charset="0"/>
            </a:endParaRPr>
          </a:p>
          <a:p>
            <a:pPr marL="285750" marR="0" indent="-285750" algn="justLow" rtl="1">
              <a:lnSpc>
                <a:spcPct val="115000"/>
              </a:lnSpc>
              <a:spcBef>
                <a:spcPts val="0"/>
              </a:spcBef>
              <a:spcAft>
                <a:spcPts val="1000"/>
              </a:spcAft>
              <a:buFont typeface="Wingdings" panose="05000000000000000000" pitchFamily="2" charset="2"/>
              <a:buChar char="Ø"/>
            </a:pPr>
            <a:r>
              <a:rPr lang="ar-SA" dirty="0">
                <a:solidFill>
                  <a:srgbClr val="000000"/>
                </a:solidFill>
                <a:latin typeface="Segoe UI" panose="020B0502040204020203" pitchFamily="34" charset="0"/>
                <a:cs typeface="Segoe UI" panose="020B0502040204020203" pitchFamily="34" charset="0"/>
              </a:rPr>
              <a:t>   تقييم الاداء هو الصفة النظامية أو الرسمية التي تعبر عن مكامن قو</a:t>
            </a:r>
            <a:r>
              <a:rPr lang="ar-JO" dirty="0">
                <a:solidFill>
                  <a:srgbClr val="000000"/>
                </a:solidFill>
                <a:latin typeface="Segoe UI" panose="020B0502040204020203" pitchFamily="34" charset="0"/>
                <a:cs typeface="Segoe UI" panose="020B0502040204020203" pitchFamily="34" charset="0"/>
              </a:rPr>
              <a:t>ى</a:t>
            </a:r>
            <a:r>
              <a:rPr lang="ar-SA" dirty="0">
                <a:solidFill>
                  <a:srgbClr val="000000"/>
                </a:solidFill>
                <a:latin typeface="Segoe UI" panose="020B0502040204020203" pitchFamily="34" charset="0"/>
                <a:cs typeface="Segoe UI" panose="020B0502040204020203" pitchFamily="34" charset="0"/>
              </a:rPr>
              <a:t> ومكامن ضعف المساهمات التي يعطيها الأفراد للوظائف التي كلفوا بإنجازها – </a:t>
            </a:r>
            <a:endParaRPr lang="ar-JO" dirty="0">
              <a:solidFill>
                <a:srgbClr val="000000"/>
              </a:solidFill>
              <a:latin typeface="Segoe UI" panose="020B0502040204020203" pitchFamily="34" charset="0"/>
              <a:cs typeface="Segoe UI" panose="020B0502040204020203" pitchFamily="34" charset="0"/>
            </a:endParaRPr>
          </a:p>
          <a:p>
            <a:pPr marL="285750" marR="0" indent="-285750" algn="justLow" rtl="1">
              <a:lnSpc>
                <a:spcPct val="115000"/>
              </a:lnSpc>
              <a:spcBef>
                <a:spcPts val="0"/>
              </a:spcBef>
              <a:spcAft>
                <a:spcPts val="1000"/>
              </a:spcAft>
              <a:buFont typeface="Wingdings" panose="05000000000000000000" pitchFamily="2" charset="2"/>
              <a:buChar char="Ø"/>
            </a:pPr>
            <a:r>
              <a:rPr lang="ar-SA" dirty="0">
                <a:solidFill>
                  <a:srgbClr val="000000"/>
                </a:solidFill>
                <a:latin typeface="Segoe UI" panose="020B0502040204020203" pitchFamily="34" charset="0"/>
                <a:cs typeface="Segoe UI" panose="020B0502040204020203" pitchFamily="34" charset="0"/>
              </a:rPr>
              <a:t>قياس إنتاجية الفرد خلال فترة معينة وبيان مدى مساهمته في تحقيق أهداف الوحدة الادارية. </a:t>
            </a:r>
            <a:r>
              <a:rPr lang="en-US" dirty="0">
                <a:solidFill>
                  <a:srgbClr val="000000"/>
                </a:solidFill>
                <a:latin typeface="Segoe UI" panose="020B0502040204020203" pitchFamily="34" charset="0"/>
                <a:cs typeface="Segoe UI" panose="020B0502040204020203" pitchFamily="34" charset="0"/>
              </a:rPr>
              <a:t>.</a:t>
            </a:r>
            <a:r>
              <a:rPr lang="ar-JO" sz="1800" kern="100" dirty="0">
                <a:solidFill>
                  <a:schemeClr val="tx1"/>
                </a:solidFill>
                <a:effectLst/>
                <a:latin typeface="Segoe UI" panose="020B0502040204020203" pitchFamily="34" charset="0"/>
                <a:ea typeface="Calibri" panose="020F0502020204030204" pitchFamily="34" charset="0"/>
                <a:cs typeface="Segoe UI" panose="020B0502040204020203" pitchFamily="34" charset="0"/>
              </a:rPr>
              <a:t> </a:t>
            </a:r>
          </a:p>
          <a:p>
            <a:pPr marL="285750" indent="-285750" algn="justLow" rtl="1">
              <a:lnSpc>
                <a:spcPct val="115000"/>
              </a:lnSpc>
              <a:spcAft>
                <a:spcPts val="1000"/>
              </a:spcAft>
              <a:buFont typeface="Wingdings" panose="05000000000000000000" pitchFamily="2" charset="2"/>
              <a:buChar char="Ø"/>
            </a:pPr>
            <a:r>
              <a:rPr lang="ar-JO" sz="1800" kern="100" dirty="0">
                <a:solidFill>
                  <a:schemeClr val="tx1"/>
                </a:solidFill>
                <a:effectLst/>
                <a:latin typeface="Segoe UI" panose="020B0502040204020203" pitchFamily="34" charset="0"/>
                <a:ea typeface="Calibri" panose="020F0502020204030204" pitchFamily="34" charset="0"/>
                <a:cs typeface="Segoe UI" panose="020B0502040204020203" pitchFamily="34" charset="0"/>
              </a:rPr>
              <a:t>وكذا يعرف بأنه عملية منظمة تتضمن جمع وتمحيص معلومات، لاتخاذ قرارات ينتج عنها الاستخدام الأمثل للموارد المستخدمة.</a:t>
            </a:r>
          </a:p>
          <a:p>
            <a:pPr marL="285750" indent="-285750" algn="justLow" rtl="1">
              <a:lnSpc>
                <a:spcPct val="115000"/>
              </a:lnSpc>
              <a:spcAft>
                <a:spcPts val="1000"/>
              </a:spcAft>
              <a:buFont typeface="Wingdings" panose="05000000000000000000" pitchFamily="2" charset="2"/>
              <a:buChar char="Ø"/>
            </a:pPr>
            <a:r>
              <a:rPr lang="ar-JO" sz="1800" kern="100" dirty="0">
                <a:solidFill>
                  <a:schemeClr val="tx1"/>
                </a:solidFill>
                <a:latin typeface="Segoe UI" panose="020B0502040204020203" pitchFamily="34" charset="0"/>
                <a:cs typeface="Segoe UI" panose="020B0502040204020203" pitchFamily="34" charset="0"/>
              </a:rPr>
              <a:t>وكذلك يتم تعريف تقييم الأداء الوظيفي بأنه قياس </a:t>
            </a:r>
            <a:r>
              <a:rPr lang="ar-JO" sz="1800" kern="100" dirty="0">
                <a:solidFill>
                  <a:schemeClr val="tx1"/>
                </a:solidFill>
                <a:effectLst/>
                <a:latin typeface="Segoe UI" panose="020B0502040204020203" pitchFamily="34" charset="0"/>
                <a:ea typeface="Calibri" panose="020F0502020204030204" pitchFamily="34" charset="0"/>
                <a:cs typeface="Segoe UI" panose="020B0502040204020203" pitchFamily="34" charset="0"/>
              </a:rPr>
              <a:t>الأعمال التي تتم أو تمت، ويتم القياس بواسطة المعايير الرقابية التي تقررت. </a:t>
            </a:r>
          </a:p>
          <a:p>
            <a:pPr marL="285750" indent="-285750" algn="justLow" rtl="1">
              <a:lnSpc>
                <a:spcPct val="115000"/>
              </a:lnSpc>
              <a:spcAft>
                <a:spcPts val="1000"/>
              </a:spcAft>
              <a:buFont typeface="Wingdings" panose="05000000000000000000" pitchFamily="2" charset="2"/>
              <a:buChar char="Ø"/>
            </a:pPr>
            <a:endParaRPr lang="ar-JO" sz="1800" kern="100" dirty="0">
              <a:solidFill>
                <a:schemeClr val="tx1"/>
              </a:solidFill>
              <a:effectLst/>
              <a:latin typeface="Segoe UI" panose="020B0502040204020203" pitchFamily="34" charset="0"/>
              <a:ea typeface="Calibri" panose="020F0502020204030204" pitchFamily="34" charset="0"/>
              <a:cs typeface="Segoe UI" panose="020B0502040204020203" pitchFamily="34" charset="0"/>
            </a:endParaRPr>
          </a:p>
          <a:p>
            <a:pPr marL="0" marR="0" algn="justLow" rtl="1">
              <a:lnSpc>
                <a:spcPct val="115000"/>
              </a:lnSpc>
              <a:spcBef>
                <a:spcPts val="0"/>
              </a:spcBef>
              <a:spcAft>
                <a:spcPts val="1000"/>
              </a:spcAft>
            </a:pPr>
            <a:endParaRPr lang="ar-JO" dirty="0">
              <a:solidFill>
                <a:srgbClr val="000000"/>
              </a:solidFill>
              <a:latin typeface="Segoe UI" panose="020B0502040204020203" pitchFamily="34" charset="0"/>
              <a:cs typeface="Segoe UI" panose="020B0502040204020203" pitchFamily="34" charset="0"/>
            </a:endParaRPr>
          </a:p>
          <a:p>
            <a:pPr marL="0" marR="0" algn="justLow" rtl="1">
              <a:lnSpc>
                <a:spcPct val="115000"/>
              </a:lnSpc>
              <a:spcBef>
                <a:spcPts val="0"/>
              </a:spcBef>
              <a:spcAft>
                <a:spcPts val="1000"/>
              </a:spcAft>
            </a:pPr>
            <a:endParaRPr lang="ar-JO" dirty="0">
              <a:solidFill>
                <a:srgbClr val="000000"/>
              </a:solidFill>
              <a:latin typeface="Segoe UI" panose="020B0502040204020203" pitchFamily="34" charset="0"/>
              <a:cs typeface="Segoe UI" panose="020B0502040204020203" pitchFamily="34" charset="0"/>
            </a:endParaRPr>
          </a:p>
          <a:p>
            <a:pPr marL="0" marR="0" algn="justLow" rtl="1">
              <a:lnSpc>
                <a:spcPct val="115000"/>
              </a:lnSpc>
              <a:spcBef>
                <a:spcPts val="0"/>
              </a:spcBef>
              <a:spcAft>
                <a:spcPts val="1000"/>
              </a:spcAft>
            </a:pPr>
            <a:endParaRPr lang="en-US" dirty="0">
              <a:solidFill>
                <a:srgbClr val="000000"/>
              </a:solidFill>
              <a:latin typeface="Segoe UI" panose="020B0502040204020203" pitchFamily="34" charset="0"/>
              <a:cs typeface="Segoe UI" panose="020B0502040204020203" pitchFamily="34" charset="0"/>
            </a:endParaRPr>
          </a:p>
          <a:p>
            <a:pPr algn="r" rtl="1">
              <a:lnSpc>
                <a:spcPct val="150000"/>
              </a:lnSpc>
            </a:pPr>
            <a:r>
              <a:rPr lang="ar-YE" dirty="0">
                <a:latin typeface="Segoe UI" panose="020B0502040204020203" pitchFamily="34" charset="0"/>
                <a:cs typeface="Segoe UI" panose="020B0502040204020203" pitchFamily="34" charset="0"/>
              </a:rPr>
              <a:t/>
            </a:r>
            <a:br>
              <a:rPr lang="ar-YE" dirty="0">
                <a:latin typeface="Segoe UI" panose="020B0502040204020203" pitchFamily="34" charset="0"/>
                <a:cs typeface="Segoe UI" panose="020B0502040204020203" pitchFamily="34" charset="0"/>
              </a:rPr>
            </a:br>
            <a:r>
              <a:rPr lang="ar-YE" dirty="0">
                <a:latin typeface="Segoe UI" panose="020B0502040204020203" pitchFamily="34" charset="0"/>
                <a:cs typeface="Segoe UI" panose="020B0502040204020203" pitchFamily="34" charset="0"/>
              </a:rPr>
              <a:t/>
            </a:r>
            <a:br>
              <a:rPr lang="ar-YE" dirty="0">
                <a:latin typeface="Segoe UI" panose="020B0502040204020203" pitchFamily="34" charset="0"/>
                <a:cs typeface="Segoe UI" panose="020B0502040204020203" pitchFamily="34" charset="0"/>
              </a:rPr>
            </a:br>
            <a:endParaRPr lang="ar-JO" b="1" dirty="0">
              <a:solidFill>
                <a:schemeClr val="tx1"/>
              </a:solidFill>
              <a:latin typeface="Segoe UI" panose="020B0502040204020203" pitchFamily="34" charset="0"/>
              <a:ea typeface="Simplified Arabic" panose="02020603050405020304" pitchFamily="18" charset="-78"/>
              <a:cs typeface="Segoe UI" panose="020B0502040204020203" pitchFamily="34" charset="0"/>
            </a:endParaRPr>
          </a:p>
          <a:p>
            <a:pPr algn="r" rtl="1">
              <a:lnSpc>
                <a:spcPct val="150000"/>
              </a:lnSpc>
            </a:pPr>
            <a:endParaRPr lang="ar-JO" b="1" dirty="0">
              <a:solidFill>
                <a:schemeClr val="tx1"/>
              </a:solidFill>
              <a:effectLst/>
              <a:latin typeface="Segoe UI" panose="020B0502040204020203" pitchFamily="34" charset="0"/>
              <a:ea typeface="Simplified Arabic" panose="02020603050405020304" pitchFamily="18" charset="-78"/>
              <a:cs typeface="Segoe UI" panose="020B0502040204020203" pitchFamily="34" charset="0"/>
            </a:endParaRPr>
          </a:p>
          <a:p>
            <a:pPr algn="ctr"/>
            <a:endParaRPr lang="ar-JO" sz="2000" b="1" dirty="0">
              <a:solidFill>
                <a:schemeClr val="tx1"/>
              </a:solidFill>
              <a:latin typeface="Segoe UI" panose="020B0502040204020203" pitchFamily="34" charset="0"/>
              <a:ea typeface="Simplified Arabic" panose="02020603050405020304" pitchFamily="18" charset="-78"/>
              <a:cs typeface="Segoe UI" panose="020B0502040204020203" pitchFamily="34" charset="0"/>
            </a:endParaRPr>
          </a:p>
          <a:p>
            <a:pPr algn="ctr"/>
            <a:endParaRPr lang="ar-JO" sz="2000" b="1" dirty="0">
              <a:solidFill>
                <a:schemeClr val="tx1"/>
              </a:solidFill>
              <a:effectLst/>
              <a:latin typeface="Segoe UI" panose="020B0502040204020203" pitchFamily="34" charset="0"/>
              <a:ea typeface="Simplified Arabic" panose="02020603050405020304" pitchFamily="18" charset="-78"/>
              <a:cs typeface="Segoe UI" panose="020B0502040204020203" pitchFamily="34" charset="0"/>
            </a:endParaRPr>
          </a:p>
          <a:p>
            <a:pPr algn="ctr"/>
            <a:endParaRPr lang="ar-JO" sz="2000" b="1" dirty="0">
              <a:solidFill>
                <a:schemeClr val="tx1"/>
              </a:solidFill>
              <a:latin typeface="Segoe UI" panose="020B0502040204020203" pitchFamily="34" charset="0"/>
              <a:ea typeface="Simplified Arabic" panose="02020603050405020304" pitchFamily="18" charset="-78"/>
              <a:cs typeface="Segoe UI" panose="020B0502040204020203" pitchFamily="34" charset="0"/>
            </a:endParaRPr>
          </a:p>
          <a:p>
            <a:pPr algn="ctr"/>
            <a:endParaRPr lang="ar-JO" sz="2000" b="1" dirty="0">
              <a:solidFill>
                <a:schemeClr val="tx1"/>
              </a:solidFill>
              <a:effectLst/>
              <a:latin typeface="Segoe UI" panose="020B0502040204020203" pitchFamily="34" charset="0"/>
              <a:ea typeface="Simplified Arabic" panose="02020603050405020304" pitchFamily="18" charset="-78"/>
              <a:cs typeface="Segoe UI" panose="020B0502040204020203" pitchFamily="34" charset="0"/>
            </a:endParaRPr>
          </a:p>
          <a:p>
            <a:pPr algn="ctr"/>
            <a:endParaRPr lang="ar-JO" sz="2000" b="1" dirty="0">
              <a:solidFill>
                <a:schemeClr val="tx1"/>
              </a:solidFill>
              <a:effectLst/>
              <a:latin typeface="Segoe UI" panose="020B0502040204020203" pitchFamily="34" charset="0"/>
              <a:ea typeface="Simplified Arabic" panose="02020603050405020304" pitchFamily="18" charset="-78"/>
              <a:cs typeface="Segoe UI" panose="020B0502040204020203" pitchFamily="34"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619490F9-321B-F0B1-5D72-6258132DD67C}"/>
              </a:ext>
            </a:extLst>
          </p:cNvPr>
          <p:cNvSpPr txBox="1"/>
          <p:nvPr/>
        </p:nvSpPr>
        <p:spPr>
          <a:xfrm>
            <a:off x="2296386" y="845851"/>
            <a:ext cx="8417320" cy="415883"/>
          </a:xfrm>
          <a:prstGeom prst="rect">
            <a:avLst/>
          </a:prstGeom>
          <a:noFill/>
        </p:spPr>
        <p:txBody>
          <a:bodyPr wrap="square" rtlCol="0">
            <a:spAutoFit/>
          </a:bodyPr>
          <a:lstStyle/>
          <a:p>
            <a:pPr marL="342900" marR="0" lvl="0" indent="-342900" algn="ctr" rtl="1">
              <a:lnSpc>
                <a:spcPct val="115000"/>
              </a:lnSpc>
              <a:spcBef>
                <a:spcPts val="200"/>
              </a:spcBef>
              <a:spcAft>
                <a:spcPts val="200"/>
              </a:spcAft>
              <a:buFont typeface="Symbol" panose="05050102010706020507" pitchFamily="18" charset="2"/>
              <a:buChar char=""/>
              <a:tabLst>
                <a:tab pos="365760" algn="l"/>
                <a:tab pos="731520" algn="l"/>
                <a:tab pos="1097280" algn="l"/>
                <a:tab pos="1463040" algn="l"/>
                <a:tab pos="457200" algn="l"/>
              </a:tabLst>
            </a:pPr>
            <a:r>
              <a:rPr lang="ar-JO" sz="2000" b="1" dirty="0">
                <a:solidFill>
                  <a:srgbClr val="00B0F0"/>
                </a:solidFill>
                <a:effectLst/>
                <a:latin typeface="Segoe UI" panose="020B0502040204020203" pitchFamily="34" charset="0"/>
                <a:ea typeface="Times New Roman" panose="02020603050405020304" pitchFamily="18" charset="0"/>
                <a:cs typeface="Segoe UI" panose="020B0502040204020203" pitchFamily="34" charset="0"/>
              </a:rPr>
              <a:t>تقييم الأداء الوظيفي</a:t>
            </a:r>
            <a:endParaRPr lang="en-US" sz="2000" b="1" dirty="0">
              <a:solidFill>
                <a:srgbClr val="00B0F0"/>
              </a:solidFill>
              <a:effectLst/>
              <a:latin typeface="Segoe UI" panose="020B0502040204020203" pitchFamily="34" charset="0"/>
              <a:ea typeface="Times New Roman" panose="02020603050405020304" pitchFamily="18" charset="0"/>
              <a:cs typeface="Segoe UI" panose="020B0502040204020203" pitchFamily="34" charset="0"/>
            </a:endParaRPr>
          </a:p>
        </p:txBody>
      </p:sp>
    </p:spTree>
    <p:extLst>
      <p:ext uri="{BB962C8B-B14F-4D97-AF65-F5344CB8AC3E}">
        <p14:creationId xmlns:p14="http://schemas.microsoft.com/office/powerpoint/2010/main" val="1862871185"/>
      </p:ext>
    </p:extLst>
  </p:cSld>
  <p:clrMapOvr>
    <a:masterClrMapping/>
  </p:clrMapOvr>
  <mc:AlternateContent xmlns:mc="http://schemas.openxmlformats.org/markup-compatibility/2006" xmlns:p14="http://schemas.microsoft.com/office/powerpoint/2010/main">
    <mc:Choice Requires="p14">
      <p:transition spd="slow" p14:dur="2000" advTm="164055"/>
    </mc:Choice>
    <mc:Fallback xmlns="">
      <p:transition spd="slow" advTm="164055"/>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719528" y="1422379"/>
            <a:ext cx="10978486" cy="4513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endParaRPr lang="ar-JO" b="0" i="0" dirty="0">
              <a:solidFill>
                <a:schemeClr val="tx1"/>
              </a:solidFill>
              <a:effectLst/>
              <a:latin typeface="Segoe UI" panose="020B0502040204020203" pitchFamily="34" charset="0"/>
              <a:cs typeface="Segoe UI" panose="020B0502040204020203" pitchFamily="34" charset="0"/>
            </a:endParaRPr>
          </a:p>
          <a:p>
            <a:pPr marL="342900" indent="-342900" algn="r" rtl="1">
              <a:lnSpc>
                <a:spcPct val="150000"/>
              </a:lnSpc>
              <a:buFont typeface="Wingdings" panose="05000000000000000000" pitchFamily="2" charset="2"/>
              <a:buChar char="Ø"/>
            </a:pPr>
            <a:r>
              <a:rPr lang="ar-JO" sz="2000" kern="100" dirty="0">
                <a:solidFill>
                  <a:schemeClr val="tx1"/>
                </a:solidFill>
                <a:effectLst/>
                <a:latin typeface="Segoe UI" panose="020B0502040204020203" pitchFamily="34" charset="0"/>
                <a:ea typeface="Calibri" panose="020F0502020204030204" pitchFamily="34" charset="0"/>
                <a:cs typeface="Segoe UI" panose="020B0502040204020203" pitchFamily="34" charset="0"/>
              </a:rPr>
              <a:t>ويعرف أيضا بأنه قياس مدى قيام العاملين بالوظائف المسندة إليهم، وتحقيقهم للأهداف المطلوبة منهم، ومدى تقدمهم في العمل وقدرتهم على الاستفادة من فرص الترقية وزيادة الأجور. </a:t>
            </a:r>
          </a:p>
          <a:p>
            <a:pPr marL="342900" indent="-342900" algn="r" rtl="1">
              <a:lnSpc>
                <a:spcPct val="150000"/>
              </a:lnSpc>
              <a:buFont typeface="Wingdings" panose="05000000000000000000" pitchFamily="2" charset="2"/>
              <a:buChar char="Ø"/>
            </a:pPr>
            <a:r>
              <a:rPr lang="ar-JO" sz="2000" kern="100" dirty="0">
                <a:solidFill>
                  <a:schemeClr val="tx1"/>
                </a:solidFill>
                <a:effectLst/>
                <a:latin typeface="Segoe UI" panose="020B0502040204020203" pitchFamily="34" charset="0"/>
                <a:ea typeface="Calibri" panose="020F0502020204030204" pitchFamily="34" charset="0"/>
                <a:cs typeface="Segoe UI" panose="020B0502040204020203" pitchFamily="34" charset="0"/>
              </a:rPr>
              <a:t>وهو عملية تقدير أداء كل فرد من العاملين خلال فترة زمنية معينة لتقدير مستوى ونوعية أدائه، وهذا الأداء قد يشمل تنفيذ الأعمال المسندة للفرد ولجهوده وسلوكه. "</a:t>
            </a:r>
          </a:p>
          <a:p>
            <a:pPr marL="342900" indent="-342900" algn="r" rtl="1">
              <a:lnSpc>
                <a:spcPct val="150000"/>
              </a:lnSpc>
              <a:buFont typeface="Wingdings" panose="05000000000000000000" pitchFamily="2" charset="2"/>
              <a:buChar char="Ø"/>
            </a:pPr>
            <a:r>
              <a:rPr lang="ar-JO" sz="2000" dirty="0">
                <a:solidFill>
                  <a:srgbClr val="000000"/>
                </a:solidFill>
                <a:latin typeface="Segoe UI" panose="020B0502040204020203" pitchFamily="34" charset="0"/>
                <a:cs typeface="Segoe UI" panose="020B0502040204020203" pitchFamily="34" charset="0"/>
              </a:rPr>
              <a:t>**</a:t>
            </a:r>
            <a:r>
              <a:rPr lang="ar-SA" sz="2000" dirty="0">
                <a:solidFill>
                  <a:srgbClr val="000000"/>
                </a:solidFill>
                <a:latin typeface="Segoe UI" panose="020B0502040204020203" pitchFamily="34" charset="0"/>
                <a:cs typeface="Segoe UI" panose="020B0502040204020203" pitchFamily="34" charset="0"/>
              </a:rPr>
              <a:t>تقييم الاداء يسبق تقويم الاداء والعكس ليس صحيحا لأنه على ضوء نتائج تقييم الاداء يمكن معرفة السبل الملائمة لتقويم الاداء في المؤسسة</a:t>
            </a:r>
            <a:endParaRPr lang="ar-JO" sz="2000" dirty="0">
              <a:solidFill>
                <a:schemeClr val="tx1"/>
              </a:solidFill>
              <a:latin typeface="Segoe UI" panose="020B0502040204020203" pitchFamily="34" charset="0"/>
              <a:ea typeface="Simplified Arabic" panose="02020603050405020304" pitchFamily="18" charset="-78"/>
              <a:cs typeface="Segoe UI" panose="020B0502040204020203" pitchFamily="34" charset="0"/>
            </a:endParaRPr>
          </a:p>
          <a:p>
            <a:pPr marL="342900" indent="-342900" algn="r" rtl="1">
              <a:lnSpc>
                <a:spcPct val="150000"/>
              </a:lnSpc>
              <a:buFont typeface="Wingdings" panose="05000000000000000000" pitchFamily="2" charset="2"/>
              <a:buChar char="Ø"/>
            </a:pPr>
            <a:endParaRPr lang="ar-JO" sz="2000" b="1" dirty="0">
              <a:solidFill>
                <a:srgbClr val="000000"/>
              </a:solidFill>
              <a:effectLst/>
              <a:latin typeface="Segoe UI" panose="020B0502040204020203" pitchFamily="34" charset="0"/>
              <a:ea typeface="Simplified Arabic" panose="02020603050405020304" pitchFamily="18" charset="-78"/>
              <a:cs typeface="Segoe UI" panose="020B0502040204020203" pitchFamily="34" charset="0"/>
            </a:endParaRPr>
          </a:p>
          <a:p>
            <a:pPr algn="ctr"/>
            <a:endParaRPr lang="ar-JO" sz="2000" b="1" dirty="0">
              <a:solidFill>
                <a:srgbClr val="00B0F0"/>
              </a:solidFill>
              <a:effectLst/>
              <a:latin typeface="Segoe UI" panose="020B0502040204020203" pitchFamily="34" charset="0"/>
              <a:ea typeface="Simplified Arabic" panose="02020603050405020304" pitchFamily="18" charset="-78"/>
              <a:cs typeface="Segoe UI" panose="020B0502040204020203" pitchFamily="34"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D0C4452D-CA29-57A5-A4AE-218AC8AE402F}"/>
              </a:ext>
            </a:extLst>
          </p:cNvPr>
          <p:cNvSpPr txBox="1"/>
          <p:nvPr/>
        </p:nvSpPr>
        <p:spPr>
          <a:xfrm>
            <a:off x="4182256" y="659567"/>
            <a:ext cx="4077324" cy="369332"/>
          </a:xfrm>
          <a:prstGeom prst="rect">
            <a:avLst/>
          </a:prstGeom>
          <a:noFill/>
        </p:spPr>
        <p:txBody>
          <a:bodyPr wrap="square" rtlCol="0">
            <a:spAutoFit/>
          </a:bodyPr>
          <a:lstStyle/>
          <a:p>
            <a:pPr algn="ctr"/>
            <a:r>
              <a:rPr lang="ar-JO" dirty="0">
                <a:solidFill>
                  <a:srgbClr val="00B0F0"/>
                </a:solidFill>
                <a:latin typeface="Segoe UI" panose="020B0502040204020203" pitchFamily="34" charset="0"/>
                <a:cs typeface="Segoe UI" panose="020B0502040204020203" pitchFamily="34" charset="0"/>
              </a:rPr>
              <a:t>تقييم الاداء الوظيفي</a:t>
            </a:r>
            <a:endParaRPr lang="en-US" sz="2000" dirty="0">
              <a:solidFill>
                <a:srgbClr val="00B0F0"/>
              </a:solidFill>
              <a:latin typeface="Segoe UI" panose="020B0502040204020203" pitchFamily="34" charset="0"/>
              <a:cs typeface="Segoe UI" panose="020B0502040204020203" pitchFamily="34" charset="0"/>
            </a:endParaRPr>
          </a:p>
        </p:txBody>
      </p:sp>
      <p:pic>
        <p:nvPicPr>
          <p:cNvPr id="8" name="Picture 7">
            <a:extLst>
              <a:ext uri="{FF2B5EF4-FFF2-40B4-BE49-F238E27FC236}">
                <a16:creationId xmlns:a16="http://schemas.microsoft.com/office/drawing/2014/main" xmlns="" id="{26D4077B-5221-2678-F7DF-87B41AA5EFF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19528" y="921895"/>
            <a:ext cx="1534941" cy="1002730"/>
          </a:xfrm>
          <a:prstGeom prst="rect">
            <a:avLst/>
          </a:prstGeom>
        </p:spPr>
      </p:pic>
    </p:spTree>
    <p:extLst>
      <p:ext uri="{BB962C8B-B14F-4D97-AF65-F5344CB8AC3E}">
        <p14:creationId xmlns:p14="http://schemas.microsoft.com/office/powerpoint/2010/main" val="258027532"/>
      </p:ext>
    </p:extLst>
  </p:cSld>
  <p:clrMapOvr>
    <a:masterClrMapping/>
  </p:clrMapOvr>
  <mc:AlternateContent xmlns:mc="http://schemas.openxmlformats.org/markup-compatibility/2006" xmlns:p14="http://schemas.microsoft.com/office/powerpoint/2010/main">
    <mc:Choice Requires="p14">
      <p:transition spd="slow" p14:dur="2000" advTm="150806"/>
    </mc:Choice>
    <mc:Fallback xmlns="">
      <p:transition spd="slow" advTm="150806"/>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034321" y="1155869"/>
            <a:ext cx="10696602" cy="48701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200000"/>
              </a:lnSpc>
            </a:pPr>
            <a:endParaRPr lang="ar-JO" sz="1600" dirty="0">
              <a:solidFill>
                <a:schemeClr val="tx1"/>
              </a:solidFill>
              <a:latin typeface="Segoe UI" panose="020B0502040204020203" pitchFamily="34" charset="0"/>
              <a:cs typeface="Segoe UI" panose="020B0502040204020203" pitchFamily="34" charset="0"/>
            </a:endParaRPr>
          </a:p>
          <a:p>
            <a:pPr algn="r" rtl="1">
              <a:lnSpc>
                <a:spcPct val="200000"/>
              </a:lnSpc>
            </a:pPr>
            <a:r>
              <a:rPr lang="ar-JO" sz="1600" b="1" u="sng" dirty="0">
                <a:solidFill>
                  <a:schemeClr val="tx1"/>
                </a:solidFill>
                <a:latin typeface="Segoe UI" panose="020B0502040204020203" pitchFamily="34" charset="0"/>
                <a:cs typeface="Segoe UI" panose="020B0502040204020203" pitchFamily="34" charset="0"/>
              </a:rPr>
              <a:t>و</a:t>
            </a:r>
            <a:r>
              <a:rPr lang="ar-JO" sz="2000" b="1" u="sng" dirty="0">
                <a:solidFill>
                  <a:srgbClr val="000000"/>
                </a:solidFill>
                <a:latin typeface="Segoe UI" panose="020B0502040204020203" pitchFamily="34" charset="0"/>
                <a:cs typeface="Segoe UI" panose="020B0502040204020203" pitchFamily="34" charset="0"/>
              </a:rPr>
              <a:t>تأسيسًا على ما سبق يمكن تعريف تقييم الأداء الوظيفي </a:t>
            </a:r>
          </a:p>
          <a:p>
            <a:pPr algn="r" rtl="1">
              <a:lnSpc>
                <a:spcPct val="200000"/>
              </a:lnSpc>
            </a:pPr>
            <a:r>
              <a:rPr lang="ar-JO" sz="2000" dirty="0">
                <a:solidFill>
                  <a:srgbClr val="000000"/>
                </a:solidFill>
                <a:latin typeface="Segoe UI" panose="020B0502040204020203" pitchFamily="34" charset="0"/>
                <a:cs typeface="Segoe UI" panose="020B0502040204020203" pitchFamily="34" charset="0"/>
              </a:rPr>
              <a:t>بأنه قياس وتحليل وفحص لكيفية انجاز الأفراد العاملين لأعمالهم في المنظمة، من خلال دراسة خصائصهم ومهاراتهم وتحديد الاستعدادات والقدرات التي يمتلكونها، ومقارنة النتائج المحققة بالأهداف المطلوبة منهم، بالاعتماد على معايير علمية محددة خلال فترة زمنية معينة، لاستنتاج عناصر القوة والضعف في التسيير وفي الأفراد، بهدف التحسين والتطوير.</a:t>
            </a:r>
          </a:p>
          <a:p>
            <a:pPr algn="r" rtl="1">
              <a:lnSpc>
                <a:spcPct val="200000"/>
              </a:lnSpc>
            </a:pPr>
            <a:endParaRPr lang="ar-JO" sz="2000" b="0" i="0" dirty="0">
              <a:solidFill>
                <a:schemeClr val="tx1"/>
              </a:solidFill>
              <a:effectLst/>
              <a:latin typeface="Segoe UI" panose="020B0502040204020203" pitchFamily="34" charset="0"/>
              <a:cs typeface="Segoe UI" panose="020B0502040204020203" pitchFamily="34" charset="0"/>
            </a:endParaRPr>
          </a:p>
          <a:p>
            <a:pPr algn="r">
              <a:lnSpc>
                <a:spcPct val="150000"/>
              </a:lnSpc>
            </a:pPr>
            <a:r>
              <a:rPr lang="ar-JO" sz="2000" b="0" i="0" dirty="0">
                <a:solidFill>
                  <a:schemeClr val="tx1"/>
                </a:solidFill>
                <a:effectLst/>
                <a:latin typeface="Segoe UI" panose="020B0502040204020203" pitchFamily="34" charset="0"/>
                <a:cs typeface="Segoe UI" panose="020B0502040204020203" pitchFamily="34" charset="0"/>
              </a:rPr>
              <a:t>   </a:t>
            </a:r>
            <a:endParaRPr lang="ar-YE" sz="2000" b="0" i="0" dirty="0">
              <a:solidFill>
                <a:schemeClr val="tx1"/>
              </a:solidFill>
              <a:effectLst/>
              <a:latin typeface="Segoe UI" panose="020B0502040204020203" pitchFamily="34" charset="0"/>
              <a:cs typeface="Segoe UI" panose="020B0502040204020203" pitchFamily="34"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35A80F03-335E-1686-9B96-37162BE7F322}"/>
              </a:ext>
            </a:extLst>
          </p:cNvPr>
          <p:cNvSpPr txBox="1"/>
          <p:nvPr/>
        </p:nvSpPr>
        <p:spPr>
          <a:xfrm>
            <a:off x="4182256" y="659567"/>
            <a:ext cx="4077324" cy="369332"/>
          </a:xfrm>
          <a:prstGeom prst="rect">
            <a:avLst/>
          </a:prstGeom>
          <a:noFill/>
        </p:spPr>
        <p:txBody>
          <a:bodyPr wrap="square" rtlCol="0">
            <a:spAutoFit/>
          </a:bodyPr>
          <a:lstStyle/>
          <a:p>
            <a:pPr algn="ctr"/>
            <a:r>
              <a:rPr lang="ar-JO" dirty="0">
                <a:solidFill>
                  <a:srgbClr val="00B0F0"/>
                </a:solidFill>
                <a:latin typeface="Segoe UI" panose="020B0502040204020203" pitchFamily="34" charset="0"/>
                <a:cs typeface="Segoe UI" panose="020B0502040204020203" pitchFamily="34" charset="0"/>
              </a:rPr>
              <a:t>تقييم الأداء الوظيفي</a:t>
            </a:r>
            <a:endParaRPr lang="en-US" sz="2000" dirty="0">
              <a:solidFill>
                <a:srgbClr val="00B0F0"/>
              </a:solidFill>
              <a:latin typeface="Segoe UI" panose="020B0502040204020203" pitchFamily="34" charset="0"/>
              <a:cs typeface="Segoe UI" panose="020B0502040204020203" pitchFamily="34" charset="0"/>
            </a:endParaRPr>
          </a:p>
        </p:txBody>
      </p:sp>
    </p:spTree>
    <p:extLst>
      <p:ext uri="{BB962C8B-B14F-4D97-AF65-F5344CB8AC3E}">
        <p14:creationId xmlns:p14="http://schemas.microsoft.com/office/powerpoint/2010/main" val="2580375174"/>
      </p:ext>
    </p:extLst>
  </p:cSld>
  <p:clrMapOvr>
    <a:masterClrMapping/>
  </p:clrMapOvr>
  <mc:AlternateContent xmlns:mc="http://schemas.openxmlformats.org/markup-compatibility/2006" xmlns:p14="http://schemas.microsoft.com/office/powerpoint/2010/main">
    <mc:Choice Requires="p14">
      <p:transition spd="slow" p14:dur="2000" advTm="122171"/>
    </mc:Choice>
    <mc:Fallback xmlns="">
      <p:transition spd="slow" advTm="122171"/>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034321" y="1418897"/>
            <a:ext cx="10696602" cy="46071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algn="justLow" rtl="1">
              <a:lnSpc>
                <a:spcPct val="200000"/>
              </a:lnSpc>
              <a:spcBef>
                <a:spcPts val="0"/>
              </a:spcBef>
              <a:spcAft>
                <a:spcPts val="1000"/>
              </a:spcAft>
            </a:pPr>
            <a:r>
              <a:rPr lang="ar-JO" sz="1800" b="1" u="sng" dirty="0">
                <a:solidFill>
                  <a:srgbClr val="000000"/>
                </a:solidFill>
                <a:effectLst/>
                <a:latin typeface="Segoe UI" panose="020B0502040204020203" pitchFamily="34" charset="0"/>
                <a:ea typeface="Calibri" panose="020F0502020204030204" pitchFamily="34" charset="0"/>
                <a:cs typeface="Segoe UI" panose="020B0502040204020203" pitchFamily="34" charset="0"/>
              </a:rPr>
              <a:t>أهمية </a:t>
            </a:r>
            <a:r>
              <a:rPr lang="ar-SA" sz="1800" b="1" u="sng" dirty="0">
                <a:solidFill>
                  <a:srgbClr val="000000"/>
                </a:solidFill>
                <a:effectLst/>
                <a:latin typeface="Segoe UI" panose="020B0502040204020203" pitchFamily="34" charset="0"/>
                <a:ea typeface="Calibri" panose="020F0502020204030204" pitchFamily="34" charset="0"/>
                <a:cs typeface="Segoe UI" panose="020B0502040204020203" pitchFamily="34" charset="0"/>
              </a:rPr>
              <a:t> تقييم الأداء:</a:t>
            </a:r>
            <a:endParaRPr lang="en-US" sz="1800" dirty="0">
              <a:effectLst/>
              <a:latin typeface="Segoe UI" panose="020B0502040204020203" pitchFamily="34" charset="0"/>
              <a:ea typeface="Calibri" panose="020F0502020204030204" pitchFamily="34" charset="0"/>
              <a:cs typeface="Segoe UI" panose="020B0502040204020203" pitchFamily="34" charset="0"/>
            </a:endParaRPr>
          </a:p>
          <a:p>
            <a:pPr marL="342900" marR="0" lvl="0" indent="-342900" algn="justLow" rtl="1">
              <a:lnSpc>
                <a:spcPct val="200000"/>
              </a:lnSpc>
              <a:spcBef>
                <a:spcPts val="0"/>
              </a:spcBef>
              <a:spcAft>
                <a:spcPts val="0"/>
              </a:spcAft>
              <a:buFont typeface="+mj-lt"/>
              <a:buAutoNum type="arabicPeriod"/>
            </a:pPr>
            <a:r>
              <a:rPr lang="ar-SA" sz="2000" dirty="0">
                <a:solidFill>
                  <a:srgbClr val="000000"/>
                </a:solidFill>
                <a:latin typeface="Segoe UI" panose="020B0502040204020203" pitchFamily="34" charset="0"/>
                <a:cs typeface="Segoe UI" panose="020B0502040204020203" pitchFamily="34" charset="0"/>
              </a:rPr>
              <a:t>رفع الكفاءة الانتاجية.</a:t>
            </a:r>
            <a:endParaRPr lang="en-US" sz="2000" dirty="0">
              <a:solidFill>
                <a:srgbClr val="000000"/>
              </a:solidFill>
              <a:latin typeface="Segoe UI" panose="020B0502040204020203" pitchFamily="34" charset="0"/>
              <a:cs typeface="Segoe UI" panose="020B0502040204020203" pitchFamily="34" charset="0"/>
            </a:endParaRPr>
          </a:p>
          <a:p>
            <a:pPr marL="342900" marR="0" lvl="0" indent="-342900" algn="justLow" rtl="1">
              <a:lnSpc>
                <a:spcPct val="200000"/>
              </a:lnSpc>
              <a:spcBef>
                <a:spcPts val="0"/>
              </a:spcBef>
              <a:spcAft>
                <a:spcPts val="0"/>
              </a:spcAft>
              <a:buFont typeface="+mj-lt"/>
              <a:buAutoNum type="arabicPeriod"/>
            </a:pPr>
            <a:r>
              <a:rPr lang="ar-SA" sz="2000" dirty="0">
                <a:solidFill>
                  <a:srgbClr val="000000"/>
                </a:solidFill>
                <a:latin typeface="Segoe UI" panose="020B0502040204020203" pitchFamily="34" charset="0"/>
                <a:cs typeface="Segoe UI" panose="020B0502040204020203" pitchFamily="34" charset="0"/>
              </a:rPr>
              <a:t> رفع مستوى الأداء من خلال رفع كفاءة الموظفين.</a:t>
            </a:r>
            <a:endParaRPr lang="en-US" sz="2000" dirty="0">
              <a:solidFill>
                <a:srgbClr val="000000"/>
              </a:solidFill>
              <a:latin typeface="Segoe UI" panose="020B0502040204020203" pitchFamily="34" charset="0"/>
              <a:cs typeface="Segoe UI" panose="020B0502040204020203" pitchFamily="34" charset="0"/>
            </a:endParaRPr>
          </a:p>
          <a:p>
            <a:pPr marL="342900" marR="0" lvl="0" indent="-342900" algn="justLow" rtl="1">
              <a:lnSpc>
                <a:spcPct val="200000"/>
              </a:lnSpc>
              <a:spcBef>
                <a:spcPts val="0"/>
              </a:spcBef>
              <a:spcAft>
                <a:spcPts val="0"/>
              </a:spcAft>
              <a:buFont typeface="+mj-lt"/>
              <a:buAutoNum type="arabicPeriod"/>
            </a:pPr>
            <a:r>
              <a:rPr lang="ar-SA" sz="2000" dirty="0">
                <a:solidFill>
                  <a:srgbClr val="000000"/>
                </a:solidFill>
                <a:latin typeface="Segoe UI" panose="020B0502040204020203" pitchFamily="34" charset="0"/>
                <a:cs typeface="Segoe UI" panose="020B0502040204020203" pitchFamily="34" charset="0"/>
              </a:rPr>
              <a:t>معرفة معوقات العمل.</a:t>
            </a:r>
            <a:endParaRPr lang="en-US" sz="2000" dirty="0">
              <a:solidFill>
                <a:srgbClr val="000000"/>
              </a:solidFill>
              <a:latin typeface="Segoe UI" panose="020B0502040204020203" pitchFamily="34" charset="0"/>
              <a:cs typeface="Segoe UI" panose="020B0502040204020203" pitchFamily="34" charset="0"/>
            </a:endParaRPr>
          </a:p>
          <a:p>
            <a:pPr marL="342900" marR="0" lvl="0" indent="-342900" algn="justLow" rtl="1">
              <a:lnSpc>
                <a:spcPct val="200000"/>
              </a:lnSpc>
              <a:spcBef>
                <a:spcPts val="0"/>
              </a:spcBef>
              <a:spcAft>
                <a:spcPts val="0"/>
              </a:spcAft>
              <a:buFont typeface="+mj-lt"/>
              <a:buAutoNum type="arabicPeriod"/>
            </a:pPr>
            <a:r>
              <a:rPr lang="en-US" sz="2000" dirty="0">
                <a:solidFill>
                  <a:srgbClr val="000000"/>
                </a:solidFill>
                <a:latin typeface="Segoe UI" panose="020B0502040204020203" pitchFamily="34" charset="0"/>
                <a:cs typeface="Segoe UI" panose="020B0502040204020203" pitchFamily="34" charset="0"/>
              </a:rPr>
              <a:t> </a:t>
            </a:r>
            <a:r>
              <a:rPr lang="ar-SA" sz="2000" dirty="0">
                <a:solidFill>
                  <a:srgbClr val="000000"/>
                </a:solidFill>
                <a:latin typeface="Segoe UI" panose="020B0502040204020203" pitchFamily="34" charset="0"/>
                <a:cs typeface="Segoe UI" panose="020B0502040204020203" pitchFamily="34" charset="0"/>
              </a:rPr>
              <a:t>تحديد </a:t>
            </a:r>
            <a:r>
              <a:rPr lang="ar-JO" sz="2000" dirty="0">
                <a:solidFill>
                  <a:srgbClr val="000000"/>
                </a:solidFill>
                <a:latin typeface="Segoe UI" panose="020B0502040204020203" pitchFamily="34" charset="0"/>
                <a:cs typeface="Segoe UI" panose="020B0502040204020203" pitchFamily="34" charset="0"/>
              </a:rPr>
              <a:t>أ</a:t>
            </a:r>
            <a:r>
              <a:rPr lang="ar-SA" sz="2000" dirty="0">
                <a:solidFill>
                  <a:srgbClr val="000000"/>
                </a:solidFill>
                <a:latin typeface="Segoe UI" panose="020B0502040204020203" pitchFamily="34" charset="0"/>
                <a:cs typeface="Segoe UI" panose="020B0502040204020203" pitchFamily="34" charset="0"/>
              </a:rPr>
              <a:t>وجه القصور في أداء ال</a:t>
            </a:r>
            <a:r>
              <a:rPr lang="ar-JO" sz="2000" dirty="0">
                <a:solidFill>
                  <a:srgbClr val="000000"/>
                </a:solidFill>
                <a:latin typeface="Segoe UI" panose="020B0502040204020203" pitchFamily="34" charset="0"/>
                <a:cs typeface="Segoe UI" panose="020B0502040204020203" pitchFamily="34" charset="0"/>
              </a:rPr>
              <a:t>أ</a:t>
            </a:r>
            <a:r>
              <a:rPr lang="ar-SA" sz="2000" dirty="0">
                <a:solidFill>
                  <a:srgbClr val="000000"/>
                </a:solidFill>
                <a:latin typeface="Segoe UI" panose="020B0502040204020203" pitchFamily="34" charset="0"/>
                <a:cs typeface="Segoe UI" panose="020B0502040204020203" pitchFamily="34" charset="0"/>
              </a:rPr>
              <a:t>فراد والتعرف على جوانب الضعف في ال</a:t>
            </a:r>
            <a:r>
              <a:rPr lang="ar-JO" sz="2000" dirty="0">
                <a:solidFill>
                  <a:srgbClr val="000000"/>
                </a:solidFill>
                <a:latin typeface="Segoe UI" panose="020B0502040204020203" pitchFamily="34" charset="0"/>
                <a:cs typeface="Segoe UI" panose="020B0502040204020203" pitchFamily="34" charset="0"/>
              </a:rPr>
              <a:t>أ</a:t>
            </a:r>
            <a:r>
              <a:rPr lang="ar-SA" sz="2000" dirty="0">
                <a:solidFill>
                  <a:srgbClr val="000000"/>
                </a:solidFill>
                <a:latin typeface="Segoe UI" panose="020B0502040204020203" pitchFamily="34" charset="0"/>
                <a:cs typeface="Segoe UI" panose="020B0502040204020203" pitchFamily="34" charset="0"/>
              </a:rPr>
              <a:t>داء.</a:t>
            </a:r>
            <a:endParaRPr lang="en-US" sz="2000" dirty="0">
              <a:solidFill>
                <a:srgbClr val="000000"/>
              </a:solidFill>
              <a:latin typeface="Segoe UI" panose="020B0502040204020203" pitchFamily="34" charset="0"/>
              <a:cs typeface="Segoe UI" panose="020B0502040204020203" pitchFamily="34" charset="0"/>
            </a:endParaRPr>
          </a:p>
          <a:p>
            <a:pPr marL="342900" marR="0" lvl="0" indent="-342900" algn="justLow" rtl="1">
              <a:lnSpc>
                <a:spcPct val="200000"/>
              </a:lnSpc>
              <a:spcBef>
                <a:spcPts val="0"/>
              </a:spcBef>
              <a:spcAft>
                <a:spcPts val="1000"/>
              </a:spcAft>
              <a:buFont typeface="+mj-lt"/>
              <a:buAutoNum type="arabicPeriod"/>
            </a:pPr>
            <a:r>
              <a:rPr lang="en-US" sz="2000" dirty="0">
                <a:solidFill>
                  <a:srgbClr val="000000"/>
                </a:solidFill>
                <a:latin typeface="Segoe UI" panose="020B0502040204020203" pitchFamily="34" charset="0"/>
                <a:cs typeface="Segoe UI" panose="020B0502040204020203" pitchFamily="34" charset="0"/>
              </a:rPr>
              <a:t> </a:t>
            </a:r>
            <a:r>
              <a:rPr lang="ar-SA" sz="2000" dirty="0">
                <a:solidFill>
                  <a:srgbClr val="000000"/>
                </a:solidFill>
                <a:latin typeface="Segoe UI" panose="020B0502040204020203" pitchFamily="34" charset="0"/>
                <a:cs typeface="Segoe UI" panose="020B0502040204020203" pitchFamily="34" charset="0"/>
              </a:rPr>
              <a:t>الكشف عن ال</a:t>
            </a:r>
            <a:r>
              <a:rPr lang="ar-JO" sz="2000" dirty="0">
                <a:solidFill>
                  <a:srgbClr val="000000"/>
                </a:solidFill>
                <a:latin typeface="Segoe UI" panose="020B0502040204020203" pitchFamily="34" charset="0"/>
                <a:cs typeface="Segoe UI" panose="020B0502040204020203" pitchFamily="34" charset="0"/>
              </a:rPr>
              <a:t>أ</a:t>
            </a:r>
            <a:r>
              <a:rPr lang="ar-SA" sz="2000" dirty="0">
                <a:solidFill>
                  <a:srgbClr val="000000"/>
                </a:solidFill>
                <a:latin typeface="Segoe UI" panose="020B0502040204020203" pitchFamily="34" charset="0"/>
                <a:cs typeface="Segoe UI" panose="020B0502040204020203" pitchFamily="34" charset="0"/>
              </a:rPr>
              <a:t>فراد الصالحين لشغل الوظائف القيادية</a:t>
            </a:r>
            <a:r>
              <a:rPr lang="ar-SA" sz="1800" dirty="0">
                <a:solidFill>
                  <a:srgbClr val="000000"/>
                </a:solidFill>
                <a:effectLst/>
                <a:latin typeface="Segoe UI" panose="020B0502040204020203" pitchFamily="34" charset="0"/>
                <a:ea typeface="Calibri" panose="020F0502020204030204" pitchFamily="34" charset="0"/>
                <a:cs typeface="Segoe UI" panose="020B0502040204020203" pitchFamily="34" charset="0"/>
              </a:rPr>
              <a:t>.</a:t>
            </a:r>
            <a:endParaRPr lang="en-US" sz="1800" dirty="0">
              <a:effectLst/>
              <a:latin typeface="Segoe UI" panose="020B0502040204020203" pitchFamily="34" charset="0"/>
              <a:ea typeface="Calibri" panose="020F0502020204030204" pitchFamily="34" charset="0"/>
              <a:cs typeface="Segoe UI" panose="020B0502040204020203" pitchFamily="34"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6869CDDA-B7EA-7CA5-8A00-AC5A7E4D8FFB}"/>
              </a:ext>
            </a:extLst>
          </p:cNvPr>
          <p:cNvSpPr txBox="1"/>
          <p:nvPr/>
        </p:nvSpPr>
        <p:spPr>
          <a:xfrm>
            <a:off x="4293091" y="708256"/>
            <a:ext cx="5371647" cy="369332"/>
          </a:xfrm>
          <a:prstGeom prst="rect">
            <a:avLst/>
          </a:prstGeom>
          <a:noFill/>
        </p:spPr>
        <p:txBody>
          <a:bodyPr wrap="square" rtlCol="0">
            <a:spAutoFit/>
          </a:bodyPr>
          <a:lstStyle/>
          <a:p>
            <a:pPr algn="ctr"/>
            <a:r>
              <a:rPr lang="ar-JO" dirty="0">
                <a:solidFill>
                  <a:srgbClr val="00B0F0"/>
                </a:solidFill>
                <a:latin typeface="Segoe UI" panose="020B0502040204020203" pitchFamily="34" charset="0"/>
                <a:cs typeface="Segoe UI" panose="020B0502040204020203" pitchFamily="34" charset="0"/>
              </a:rPr>
              <a:t>أهمية عملية تقييم الأداء الوظيفي</a:t>
            </a:r>
            <a:endParaRPr lang="en-US" sz="2000" dirty="0">
              <a:solidFill>
                <a:srgbClr val="00B0F0"/>
              </a:solidFill>
              <a:latin typeface="Segoe UI" panose="020B0502040204020203" pitchFamily="34" charset="0"/>
              <a:cs typeface="Segoe UI" panose="020B0502040204020203" pitchFamily="34" charset="0"/>
            </a:endParaRPr>
          </a:p>
        </p:txBody>
      </p:sp>
    </p:spTree>
    <p:extLst>
      <p:ext uri="{BB962C8B-B14F-4D97-AF65-F5344CB8AC3E}">
        <p14:creationId xmlns:p14="http://schemas.microsoft.com/office/powerpoint/2010/main" val="3228288367"/>
      </p:ext>
    </p:extLst>
  </p:cSld>
  <p:clrMapOvr>
    <a:masterClrMapping/>
  </p:clrMapOvr>
  <mc:AlternateContent xmlns:mc="http://schemas.openxmlformats.org/markup-compatibility/2006" xmlns:p14="http://schemas.microsoft.com/office/powerpoint/2010/main">
    <mc:Choice Requires="p14">
      <p:transition spd="slow" p14:dur="2000" advTm="86761"/>
    </mc:Choice>
    <mc:Fallback xmlns="">
      <p:transition spd="slow" advTm="86761"/>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421878" y="635040"/>
            <a:ext cx="971581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034321" y="1496147"/>
            <a:ext cx="10696602" cy="452989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200000"/>
              </a:lnSpc>
              <a:spcAft>
                <a:spcPts val="0"/>
              </a:spcAft>
            </a:pPr>
            <a:endParaRPr lang="ar-JO" sz="2000" dirty="0">
              <a:solidFill>
                <a:srgbClr val="000000"/>
              </a:solidFill>
              <a:latin typeface="Segoe UI" panose="020B0502040204020203" pitchFamily="34" charset="0"/>
              <a:cs typeface="Segoe UI" panose="020B0502040204020203" pitchFamily="34" charset="0"/>
            </a:endParaRPr>
          </a:p>
          <a:p>
            <a:pPr algn="justLow" rtl="1">
              <a:lnSpc>
                <a:spcPct val="200000"/>
              </a:lnSpc>
              <a:spcAft>
                <a:spcPts val="0"/>
              </a:spcAft>
            </a:pPr>
            <a:r>
              <a:rPr lang="ar-JO" sz="2000" dirty="0">
                <a:solidFill>
                  <a:srgbClr val="000000"/>
                </a:solidFill>
                <a:latin typeface="Segoe UI" panose="020B0502040204020203" pitchFamily="34" charset="0"/>
                <a:cs typeface="Segoe UI" panose="020B0502040204020203" pitchFamily="34" charset="0"/>
              </a:rPr>
              <a:t>6. يشكل الأساس </a:t>
            </a:r>
            <a:r>
              <a:rPr lang="ar-SA" sz="2000" dirty="0">
                <a:solidFill>
                  <a:srgbClr val="000000"/>
                </a:solidFill>
                <a:latin typeface="Segoe UI" panose="020B0502040204020203" pitchFamily="34" charset="0"/>
                <a:cs typeface="Segoe UI" panose="020B0502040204020203" pitchFamily="34" charset="0"/>
              </a:rPr>
              <a:t>لاتخاذ العديد من القرارات الوظيفية للعامل او الموظف او القيادي ( كالترقية والنقل ..... الخ).</a:t>
            </a:r>
            <a:endParaRPr lang="en-US" sz="2000" dirty="0">
              <a:solidFill>
                <a:srgbClr val="000000"/>
              </a:solidFill>
              <a:latin typeface="Segoe UI" panose="020B0502040204020203" pitchFamily="34" charset="0"/>
              <a:cs typeface="Segoe UI" panose="020B0502040204020203" pitchFamily="34" charset="0"/>
            </a:endParaRPr>
          </a:p>
          <a:p>
            <a:pPr algn="justLow" rtl="1">
              <a:lnSpc>
                <a:spcPct val="200000"/>
              </a:lnSpc>
              <a:spcAft>
                <a:spcPts val="0"/>
              </a:spcAft>
            </a:pPr>
            <a:r>
              <a:rPr lang="ar-JO" sz="2000" dirty="0">
                <a:solidFill>
                  <a:srgbClr val="000000"/>
                </a:solidFill>
                <a:latin typeface="Segoe UI" panose="020B0502040204020203" pitchFamily="34" charset="0"/>
                <a:cs typeface="Segoe UI" panose="020B0502040204020203" pitchFamily="34" charset="0"/>
              </a:rPr>
              <a:t>7. </a:t>
            </a:r>
            <a:r>
              <a:rPr lang="ar-SA" sz="2000" dirty="0">
                <a:solidFill>
                  <a:srgbClr val="000000"/>
                </a:solidFill>
                <a:latin typeface="Segoe UI" panose="020B0502040204020203" pitchFamily="34" charset="0"/>
                <a:cs typeface="Segoe UI" panose="020B0502040204020203" pitchFamily="34" charset="0"/>
              </a:rPr>
              <a:t>تحديد الاحتياجات التدريبية للموظف</a:t>
            </a:r>
            <a:r>
              <a:rPr lang="en-US" sz="2000" dirty="0">
                <a:solidFill>
                  <a:srgbClr val="000000"/>
                </a:solidFill>
                <a:latin typeface="Segoe UI" panose="020B0502040204020203" pitchFamily="34" charset="0"/>
                <a:cs typeface="Segoe UI" panose="020B0502040204020203" pitchFamily="34" charset="0"/>
              </a:rPr>
              <a:t> .</a:t>
            </a:r>
          </a:p>
          <a:p>
            <a:pPr algn="justLow" rtl="1">
              <a:lnSpc>
                <a:spcPct val="200000"/>
              </a:lnSpc>
              <a:spcAft>
                <a:spcPts val="0"/>
              </a:spcAft>
            </a:pPr>
            <a:r>
              <a:rPr lang="ar-JO" sz="2000" dirty="0">
                <a:solidFill>
                  <a:srgbClr val="000000"/>
                </a:solidFill>
                <a:latin typeface="Segoe UI" panose="020B0502040204020203" pitchFamily="34" charset="0"/>
                <a:cs typeface="Segoe UI" panose="020B0502040204020203" pitchFamily="34" charset="0"/>
              </a:rPr>
              <a:t>8.</a:t>
            </a:r>
            <a:r>
              <a:rPr lang="en-US" sz="2000" dirty="0">
                <a:solidFill>
                  <a:srgbClr val="000000"/>
                </a:solidFill>
                <a:latin typeface="Segoe UI" panose="020B0502040204020203" pitchFamily="34" charset="0"/>
                <a:cs typeface="Segoe UI" panose="020B0502040204020203" pitchFamily="34" charset="0"/>
              </a:rPr>
              <a:t> </a:t>
            </a:r>
            <a:r>
              <a:rPr lang="ar-JO" sz="2000" dirty="0">
                <a:solidFill>
                  <a:srgbClr val="000000"/>
                </a:solidFill>
                <a:latin typeface="Segoe UI" panose="020B0502040204020203" pitchFamily="34" charset="0"/>
                <a:cs typeface="Segoe UI" panose="020B0502040204020203" pitchFamily="34" charset="0"/>
              </a:rPr>
              <a:t>أداة </a:t>
            </a:r>
            <a:r>
              <a:rPr lang="ar-SA" sz="2000" dirty="0">
                <a:solidFill>
                  <a:srgbClr val="000000"/>
                </a:solidFill>
                <a:latin typeface="Segoe UI" panose="020B0502040204020203" pitchFamily="34" charset="0"/>
                <a:cs typeface="Segoe UI" panose="020B0502040204020203" pitchFamily="34" charset="0"/>
              </a:rPr>
              <a:t>لتقييم سياسات إدارة الموارد البشرية.</a:t>
            </a:r>
            <a:endParaRPr lang="en-US" sz="2000" dirty="0">
              <a:solidFill>
                <a:srgbClr val="000000"/>
              </a:solidFill>
              <a:latin typeface="Segoe UI" panose="020B0502040204020203" pitchFamily="34" charset="0"/>
              <a:cs typeface="Segoe UI" panose="020B0502040204020203" pitchFamily="34" charset="0"/>
            </a:endParaRPr>
          </a:p>
          <a:p>
            <a:pPr algn="justLow" rtl="1">
              <a:lnSpc>
                <a:spcPct val="200000"/>
              </a:lnSpc>
              <a:spcAft>
                <a:spcPts val="0"/>
              </a:spcAft>
            </a:pPr>
            <a:r>
              <a:rPr lang="ar-JO" sz="2000" dirty="0">
                <a:solidFill>
                  <a:srgbClr val="000000"/>
                </a:solidFill>
                <a:latin typeface="Segoe UI" panose="020B0502040204020203" pitchFamily="34" charset="0"/>
                <a:cs typeface="Segoe UI" panose="020B0502040204020203" pitchFamily="34" charset="0"/>
              </a:rPr>
              <a:t>9. </a:t>
            </a:r>
            <a:r>
              <a:rPr lang="ar-SA" sz="2000" dirty="0">
                <a:solidFill>
                  <a:srgbClr val="000000"/>
                </a:solidFill>
                <a:latin typeface="Segoe UI" panose="020B0502040204020203" pitchFamily="34" charset="0"/>
                <a:cs typeface="Segoe UI" panose="020B0502040204020203" pitchFamily="34" charset="0"/>
              </a:rPr>
              <a:t>تزويد الادارة بمعلومات عن العاملين بالمؤسسة.</a:t>
            </a:r>
            <a:endParaRPr lang="en-US" sz="2000" dirty="0">
              <a:solidFill>
                <a:srgbClr val="000000"/>
              </a:solidFill>
              <a:latin typeface="Segoe UI" panose="020B0502040204020203" pitchFamily="34" charset="0"/>
              <a:cs typeface="Segoe UI" panose="020B0502040204020203" pitchFamily="34" charset="0"/>
            </a:endParaRPr>
          </a:p>
          <a:p>
            <a:pPr algn="justLow" rtl="1">
              <a:lnSpc>
                <a:spcPct val="200000"/>
              </a:lnSpc>
              <a:spcAft>
                <a:spcPts val="1000"/>
              </a:spcAft>
            </a:pPr>
            <a:r>
              <a:rPr lang="ar-JO" sz="2000" dirty="0">
                <a:solidFill>
                  <a:srgbClr val="000000"/>
                </a:solidFill>
                <a:latin typeface="Segoe UI" panose="020B0502040204020203" pitchFamily="34" charset="0"/>
                <a:cs typeface="Segoe UI" panose="020B0502040204020203" pitchFamily="34" charset="0"/>
              </a:rPr>
              <a:t>10. تشكل </a:t>
            </a:r>
            <a:r>
              <a:rPr lang="ar-SA" sz="2000" dirty="0">
                <a:solidFill>
                  <a:srgbClr val="000000"/>
                </a:solidFill>
                <a:latin typeface="Segoe UI" panose="020B0502040204020203" pitchFamily="34" charset="0"/>
                <a:cs typeface="Segoe UI" panose="020B0502040204020203" pitchFamily="34" charset="0"/>
              </a:rPr>
              <a:t>وسيلة يعتمد عليها في قيام الرؤساء بالتوجيه المستمر لمرؤوسيهم</a:t>
            </a:r>
            <a:endParaRPr lang="en-US" sz="2000" dirty="0">
              <a:solidFill>
                <a:srgbClr val="000000"/>
              </a:solidFill>
              <a:latin typeface="Segoe UI" panose="020B0502040204020203" pitchFamily="34" charset="0"/>
              <a:cs typeface="Segoe UI" panose="020B0502040204020203" pitchFamily="34" charset="0"/>
            </a:endParaRPr>
          </a:p>
          <a:p>
            <a:pPr algn="r" rtl="1">
              <a:lnSpc>
                <a:spcPct val="200000"/>
              </a:lnSpc>
            </a:pPr>
            <a:endParaRPr lang="ar-JO" sz="2000" b="0" i="0" dirty="0">
              <a:solidFill>
                <a:schemeClr val="tx1"/>
              </a:solidFill>
              <a:effectLst/>
              <a:latin typeface="Segoe UI" panose="020B0502040204020203" pitchFamily="34" charset="0"/>
              <a:cs typeface="Segoe UI" panose="020B0502040204020203" pitchFamily="34" charset="0"/>
            </a:endParaRPr>
          </a:p>
          <a:p>
            <a:pPr algn="r" rtl="1">
              <a:lnSpc>
                <a:spcPct val="200000"/>
              </a:lnSpc>
            </a:pPr>
            <a:r>
              <a:rPr lang="ar-JO" sz="2000" b="0" i="0" dirty="0">
                <a:solidFill>
                  <a:schemeClr val="tx1"/>
                </a:solidFill>
                <a:effectLst/>
                <a:latin typeface="Segoe UI" panose="020B0502040204020203" pitchFamily="34" charset="0"/>
                <a:cs typeface="Segoe UI" panose="020B0502040204020203" pitchFamily="34" charset="0"/>
              </a:rPr>
              <a:t>   </a:t>
            </a:r>
            <a:endParaRPr lang="ar-YE" sz="2000" b="0" i="0" dirty="0">
              <a:solidFill>
                <a:schemeClr val="tx1"/>
              </a:solidFill>
              <a:effectLst/>
              <a:latin typeface="Segoe UI" panose="020B0502040204020203" pitchFamily="34" charset="0"/>
              <a:cs typeface="Segoe UI" panose="020B0502040204020203" pitchFamily="34"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xmlns="" id="{BE36FF60-BD8D-EC4E-DEE3-AB61A0A2F7D6}"/>
              </a:ext>
            </a:extLst>
          </p:cNvPr>
          <p:cNvSpPr txBox="1"/>
          <p:nvPr/>
        </p:nvSpPr>
        <p:spPr>
          <a:xfrm>
            <a:off x="3988291" y="866941"/>
            <a:ext cx="5371647" cy="369332"/>
          </a:xfrm>
          <a:prstGeom prst="rect">
            <a:avLst/>
          </a:prstGeom>
          <a:noFill/>
        </p:spPr>
        <p:txBody>
          <a:bodyPr wrap="square" rtlCol="0">
            <a:spAutoFit/>
          </a:bodyPr>
          <a:lstStyle/>
          <a:p>
            <a:pPr algn="ctr"/>
            <a:r>
              <a:rPr lang="ar-JO" dirty="0">
                <a:solidFill>
                  <a:srgbClr val="00B0F0"/>
                </a:solidFill>
                <a:latin typeface="Segoe UI" panose="020B0502040204020203" pitchFamily="34" charset="0"/>
                <a:cs typeface="Segoe UI" panose="020B0502040204020203" pitchFamily="34" charset="0"/>
              </a:rPr>
              <a:t>أهمية عملية تقييم الأداء الوظيفي</a:t>
            </a:r>
            <a:endParaRPr lang="en-US" sz="2000" dirty="0">
              <a:solidFill>
                <a:srgbClr val="00B0F0"/>
              </a:solidFill>
              <a:latin typeface="Segoe UI" panose="020B0502040204020203" pitchFamily="34" charset="0"/>
              <a:cs typeface="Segoe UI" panose="020B0502040204020203" pitchFamily="34" charset="0"/>
            </a:endParaRPr>
          </a:p>
        </p:txBody>
      </p:sp>
    </p:spTree>
    <p:extLst>
      <p:ext uri="{BB962C8B-B14F-4D97-AF65-F5344CB8AC3E}">
        <p14:creationId xmlns:p14="http://schemas.microsoft.com/office/powerpoint/2010/main" val="2767032874"/>
      </p:ext>
    </p:extLst>
  </p:cSld>
  <p:clrMapOvr>
    <a:masterClrMapping/>
  </p:clrMapOvr>
  <mc:AlternateContent xmlns:mc="http://schemas.openxmlformats.org/markup-compatibility/2006" xmlns:p14="http://schemas.microsoft.com/office/powerpoint/2010/main">
    <mc:Choice Requires="p14">
      <p:transition spd="slow" p14:dur="2000" advTm="55153"/>
    </mc:Choice>
    <mc:Fallback xmlns="">
      <p:transition spd="slow" advTm="55153"/>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034321" y="1430183"/>
            <a:ext cx="10696602" cy="459586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algn="justLow" rtl="1">
              <a:lnSpc>
                <a:spcPct val="115000"/>
              </a:lnSpc>
              <a:spcBef>
                <a:spcPts val="0"/>
              </a:spcBef>
              <a:spcAft>
                <a:spcPts val="1000"/>
              </a:spcAft>
            </a:pPr>
            <a:r>
              <a:rPr lang="ar-SA" sz="2000" b="1" u="sng" dirty="0">
                <a:solidFill>
                  <a:srgbClr val="000000"/>
                </a:solidFill>
                <a:latin typeface="Segoe UI" panose="020B0502040204020203" pitchFamily="34" charset="0"/>
                <a:cs typeface="Segoe UI" panose="020B0502040204020203" pitchFamily="34" charset="0"/>
              </a:rPr>
              <a:t>من </a:t>
            </a:r>
            <a:r>
              <a:rPr lang="ar-JO" sz="2000" b="1" u="sng" dirty="0">
                <a:solidFill>
                  <a:srgbClr val="000000"/>
                </a:solidFill>
                <a:latin typeface="Segoe UI" panose="020B0502040204020203" pitchFamily="34" charset="0"/>
                <a:cs typeface="Segoe UI" panose="020B0502040204020203" pitchFamily="34" charset="0"/>
              </a:rPr>
              <a:t>هي الجهة أو الافراد المخولين </a:t>
            </a:r>
            <a:r>
              <a:rPr lang="ar-SA" sz="2000" b="1" u="sng" dirty="0">
                <a:solidFill>
                  <a:srgbClr val="000000"/>
                </a:solidFill>
                <a:latin typeface="Segoe UI" panose="020B0502040204020203" pitchFamily="34" charset="0"/>
                <a:cs typeface="Segoe UI" panose="020B0502040204020203" pitchFamily="34" charset="0"/>
              </a:rPr>
              <a:t> بتقييم الأداء؟</a:t>
            </a:r>
            <a:endParaRPr lang="en-US" sz="2000" b="1" u="sng" dirty="0">
              <a:solidFill>
                <a:srgbClr val="000000"/>
              </a:solidFill>
              <a:latin typeface="Segoe UI" panose="020B0502040204020203" pitchFamily="34" charset="0"/>
              <a:cs typeface="Segoe UI" panose="020B0502040204020203" pitchFamily="34" charset="0"/>
            </a:endParaRPr>
          </a:p>
          <a:p>
            <a:pPr marL="0" marR="0" algn="justLow" rtl="1">
              <a:lnSpc>
                <a:spcPct val="115000"/>
              </a:lnSpc>
              <a:spcBef>
                <a:spcPts val="0"/>
              </a:spcBef>
              <a:spcAft>
                <a:spcPts val="1000"/>
              </a:spcAft>
            </a:pPr>
            <a:r>
              <a:rPr lang="ar-SA" sz="2000" dirty="0">
                <a:solidFill>
                  <a:srgbClr val="000000"/>
                </a:solidFill>
                <a:latin typeface="Segoe UI" panose="020B0502040204020203" pitchFamily="34" charset="0"/>
                <a:cs typeface="Segoe UI" panose="020B0502040204020203" pitchFamily="34" charset="0"/>
              </a:rPr>
              <a:t>يوجد عدد من المصادر التي تناط بها مسؤولية تقييم أداء الأفراد </a:t>
            </a:r>
            <a:r>
              <a:rPr lang="ar-JO" sz="2000" dirty="0">
                <a:solidFill>
                  <a:srgbClr val="000000"/>
                </a:solidFill>
                <a:latin typeface="Segoe UI" panose="020B0502040204020203" pitchFamily="34" charset="0"/>
                <a:cs typeface="Segoe UI" panose="020B0502040204020203" pitchFamily="34" charset="0"/>
              </a:rPr>
              <a:t>ومنها</a:t>
            </a:r>
            <a:r>
              <a:rPr lang="en-US" sz="2000" dirty="0">
                <a:solidFill>
                  <a:srgbClr val="000000"/>
                </a:solidFill>
                <a:latin typeface="Segoe UI" panose="020B0502040204020203" pitchFamily="34" charset="0"/>
                <a:cs typeface="Segoe UI" panose="020B0502040204020203" pitchFamily="34" charset="0"/>
              </a:rPr>
              <a:t>:</a:t>
            </a:r>
          </a:p>
          <a:p>
            <a:pPr marL="342900" marR="0" lvl="0" indent="-342900" algn="r" rtl="1">
              <a:spcBef>
                <a:spcPts val="450"/>
              </a:spcBef>
              <a:spcAft>
                <a:spcPts val="450"/>
              </a:spcAft>
              <a:buFont typeface="+mj-lt"/>
              <a:buAutoNum type="arabicPeriod"/>
            </a:pPr>
            <a:r>
              <a:rPr lang="ar-SA" sz="2000" dirty="0">
                <a:solidFill>
                  <a:srgbClr val="000000"/>
                </a:solidFill>
                <a:latin typeface="Segoe UI" panose="020B0502040204020203" pitchFamily="34" charset="0"/>
                <a:cs typeface="Segoe UI" panose="020B0502040204020203" pitchFamily="34" charset="0"/>
              </a:rPr>
              <a:t>الرؤساء المباشرين.</a:t>
            </a:r>
            <a:endParaRPr lang="en-US" sz="2000" dirty="0">
              <a:solidFill>
                <a:srgbClr val="000000"/>
              </a:solidFill>
              <a:latin typeface="Segoe UI" panose="020B0502040204020203" pitchFamily="34" charset="0"/>
              <a:cs typeface="Segoe UI" panose="020B0502040204020203" pitchFamily="34" charset="0"/>
            </a:endParaRPr>
          </a:p>
          <a:p>
            <a:pPr marL="342900" marR="0" lvl="0" indent="-342900" algn="r" rtl="1">
              <a:spcBef>
                <a:spcPts val="450"/>
              </a:spcBef>
              <a:spcAft>
                <a:spcPts val="450"/>
              </a:spcAft>
              <a:buFont typeface="+mj-lt"/>
              <a:buAutoNum type="arabicPeriod"/>
            </a:pPr>
            <a:r>
              <a:rPr lang="ar-SA" sz="2000" dirty="0">
                <a:solidFill>
                  <a:srgbClr val="000000"/>
                </a:solidFill>
                <a:latin typeface="Segoe UI" panose="020B0502040204020203" pitchFamily="34" charset="0"/>
                <a:cs typeface="Segoe UI" panose="020B0502040204020203" pitchFamily="34" charset="0"/>
              </a:rPr>
              <a:t>التقييم الذاتي (الأفراد أنفسهم).</a:t>
            </a:r>
            <a:endParaRPr lang="en-US" sz="2000" dirty="0">
              <a:solidFill>
                <a:srgbClr val="000000"/>
              </a:solidFill>
              <a:latin typeface="Segoe UI" panose="020B0502040204020203" pitchFamily="34" charset="0"/>
              <a:cs typeface="Segoe UI" panose="020B0502040204020203" pitchFamily="34" charset="0"/>
            </a:endParaRPr>
          </a:p>
          <a:p>
            <a:pPr marL="342900" marR="0" lvl="0" indent="-342900" algn="r" rtl="1">
              <a:spcBef>
                <a:spcPts val="450"/>
              </a:spcBef>
              <a:spcAft>
                <a:spcPts val="450"/>
              </a:spcAft>
              <a:buFont typeface="+mj-lt"/>
              <a:buAutoNum type="arabicPeriod"/>
            </a:pPr>
            <a:r>
              <a:rPr lang="ar-SA" sz="2000" dirty="0">
                <a:solidFill>
                  <a:srgbClr val="000000"/>
                </a:solidFill>
                <a:latin typeface="Segoe UI" panose="020B0502040204020203" pitchFamily="34" charset="0"/>
                <a:cs typeface="Segoe UI" panose="020B0502040204020203" pitchFamily="34" charset="0"/>
              </a:rPr>
              <a:t>الزملاء يقيمون بعضهم البعض.</a:t>
            </a:r>
            <a:endParaRPr lang="en-US" sz="2000" dirty="0">
              <a:solidFill>
                <a:srgbClr val="000000"/>
              </a:solidFill>
              <a:latin typeface="Segoe UI" panose="020B0502040204020203" pitchFamily="34" charset="0"/>
              <a:cs typeface="Segoe UI" panose="020B0502040204020203" pitchFamily="34" charset="0"/>
            </a:endParaRPr>
          </a:p>
          <a:p>
            <a:pPr algn="r" rtl="1"/>
            <a:r>
              <a:rPr lang="ar-JO" sz="2000" dirty="0">
                <a:solidFill>
                  <a:srgbClr val="000000"/>
                </a:solidFill>
                <a:latin typeface="Segoe UI" panose="020B0502040204020203" pitchFamily="34" charset="0"/>
                <a:cs typeface="Segoe UI" panose="020B0502040204020203" pitchFamily="34" charset="0"/>
              </a:rPr>
              <a:t>4. </a:t>
            </a:r>
            <a:r>
              <a:rPr lang="ar-SA" sz="2000" dirty="0">
                <a:solidFill>
                  <a:srgbClr val="000000"/>
                </a:solidFill>
                <a:latin typeface="Segoe UI" panose="020B0502040204020203" pitchFamily="34" charset="0"/>
                <a:cs typeface="Segoe UI" panose="020B0502040204020203" pitchFamily="34" charset="0"/>
              </a:rPr>
              <a:t>مجموعة من المقيمين يقومون بالتقييم</a:t>
            </a:r>
            <a:r>
              <a:rPr lang="ar-YE" sz="2000" dirty="0">
                <a:solidFill>
                  <a:srgbClr val="000000"/>
                </a:solidFill>
                <a:latin typeface="Segoe UI" panose="020B0502040204020203" pitchFamily="34" charset="0"/>
                <a:cs typeface="Segoe UI" panose="020B0502040204020203" pitchFamily="34" charset="0"/>
              </a:rPr>
              <a:t>. </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xmlns="" id="{A4B4F55D-9A99-7AC9-56A9-CFD7ECC0372C}"/>
              </a:ext>
            </a:extLst>
          </p:cNvPr>
          <p:cNvSpPr txBox="1"/>
          <p:nvPr/>
        </p:nvSpPr>
        <p:spPr>
          <a:xfrm>
            <a:off x="3436883" y="784373"/>
            <a:ext cx="6274676" cy="369332"/>
          </a:xfrm>
          <a:prstGeom prst="rect">
            <a:avLst/>
          </a:prstGeom>
          <a:noFill/>
        </p:spPr>
        <p:txBody>
          <a:bodyPr wrap="square">
            <a:spAutoFit/>
          </a:bodyPr>
          <a:lstStyle/>
          <a:p>
            <a:pPr algn="ctr"/>
            <a:r>
              <a:rPr lang="ar-JO" dirty="0">
                <a:solidFill>
                  <a:srgbClr val="00B0F0"/>
                </a:solidFill>
                <a:latin typeface="Segoe UI" panose="020B0502040204020203" pitchFamily="34" charset="0"/>
                <a:cs typeface="Segoe UI" panose="020B0502040204020203" pitchFamily="34" charset="0"/>
              </a:rPr>
              <a:t>مسؤولية تقييم الأداء الوظيفي</a:t>
            </a:r>
            <a:endParaRPr lang="en-US" sz="2000" dirty="0">
              <a:solidFill>
                <a:srgbClr val="00B0F0"/>
              </a:solidFill>
              <a:latin typeface="Segoe UI" panose="020B0502040204020203" pitchFamily="34" charset="0"/>
              <a:cs typeface="Segoe UI" panose="020B0502040204020203" pitchFamily="34" charset="0"/>
            </a:endParaRPr>
          </a:p>
        </p:txBody>
      </p:sp>
    </p:spTree>
    <p:extLst>
      <p:ext uri="{BB962C8B-B14F-4D97-AF65-F5344CB8AC3E}">
        <p14:creationId xmlns:p14="http://schemas.microsoft.com/office/powerpoint/2010/main" val="1081628081"/>
      </p:ext>
    </p:extLst>
  </p:cSld>
  <p:clrMapOvr>
    <a:masterClrMapping/>
  </p:clrMapOvr>
  <mc:AlternateContent xmlns:mc="http://schemas.openxmlformats.org/markup-compatibility/2006" xmlns:p14="http://schemas.microsoft.com/office/powerpoint/2010/main">
    <mc:Choice Requires="p14">
      <p:transition spd="slow" p14:dur="2000" advTm="57422"/>
    </mc:Choice>
    <mc:Fallback xmlns="">
      <p:transition spd="slow" advTm="57422"/>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819807" y="1729474"/>
            <a:ext cx="10911116" cy="42965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algn="just" rtl="1">
              <a:lnSpc>
                <a:spcPct val="150000"/>
              </a:lnSpc>
              <a:spcBef>
                <a:spcPts val="0"/>
              </a:spcBef>
              <a:spcAft>
                <a:spcPts val="800"/>
              </a:spcAft>
            </a:pPr>
            <a:endParaRPr lang="en-US" sz="1600" dirty="0">
              <a:solidFill>
                <a:srgbClr val="3D4957"/>
              </a:solidFill>
              <a:latin typeface="Segoe UI" panose="020B0502040204020203" pitchFamily="34" charset="0"/>
              <a:cs typeface="Segoe UI" panose="020B0502040204020203" pitchFamily="34" charset="0"/>
            </a:endParaRPr>
          </a:p>
          <a:p>
            <a:pPr marR="0" algn="justLow" rtl="1">
              <a:lnSpc>
                <a:spcPct val="200000"/>
              </a:lnSpc>
              <a:spcBef>
                <a:spcPts val="0"/>
              </a:spcBef>
            </a:pPr>
            <a:r>
              <a:rPr lang="ar-SA" u="sng" dirty="0">
                <a:solidFill>
                  <a:srgbClr val="000000"/>
                </a:solidFill>
                <a:latin typeface="Segoe UI" panose="020B0502040204020203" pitchFamily="34" charset="0"/>
                <a:cs typeface="Segoe UI" panose="020B0502040204020203" pitchFamily="34" charset="0"/>
              </a:rPr>
              <a:t>متى يتم تقييم الأداء؟</a:t>
            </a:r>
            <a:endParaRPr lang="en-US" u="sng" dirty="0">
              <a:solidFill>
                <a:srgbClr val="000000"/>
              </a:solidFill>
              <a:latin typeface="Segoe UI" panose="020B0502040204020203" pitchFamily="34" charset="0"/>
              <a:cs typeface="Segoe UI" panose="020B0502040204020203" pitchFamily="34" charset="0"/>
            </a:endParaRPr>
          </a:p>
          <a:p>
            <a:pPr marR="0" lvl="0" indent="-342900" algn="justLow" rtl="1">
              <a:lnSpc>
                <a:spcPct val="200000"/>
              </a:lnSpc>
              <a:spcBef>
                <a:spcPts val="450"/>
              </a:spcBef>
              <a:buClr>
                <a:srgbClr val="141823"/>
              </a:buClr>
              <a:buFont typeface="Tahoma" panose="020B0604030504040204" pitchFamily="34" charset="0"/>
              <a:buAutoNum type="arabicPeriod"/>
            </a:pPr>
            <a:r>
              <a:rPr lang="ar-SA" dirty="0">
                <a:solidFill>
                  <a:srgbClr val="000000"/>
                </a:solidFill>
                <a:latin typeface="Segoe UI" panose="020B0502040204020203" pitchFamily="34" charset="0"/>
                <a:cs typeface="Segoe UI" panose="020B0502040204020203" pitchFamily="34" charset="0"/>
              </a:rPr>
              <a:t>تتراوح مدة الفترة الزمنية لتقييم الأداء فى اماكن العمل ذات الطابع الإداري والخدمي بين مرة ومرتين، أي بعد ستة أشهر أو بعد سنة كاملة ويتبع غالبية المنظمات التقييم السنوي.</a:t>
            </a:r>
            <a:endParaRPr lang="en-US" dirty="0">
              <a:solidFill>
                <a:srgbClr val="000000"/>
              </a:solidFill>
              <a:latin typeface="Segoe UI" panose="020B0502040204020203" pitchFamily="34" charset="0"/>
              <a:cs typeface="Segoe UI" panose="020B0502040204020203" pitchFamily="34" charset="0"/>
            </a:endParaRPr>
          </a:p>
          <a:p>
            <a:pPr marR="0" lvl="0" indent="-342900" algn="justLow" rtl="1">
              <a:lnSpc>
                <a:spcPct val="200000"/>
              </a:lnSpc>
              <a:spcBef>
                <a:spcPts val="450"/>
              </a:spcBef>
              <a:buClr>
                <a:srgbClr val="141823"/>
              </a:buClr>
              <a:buFont typeface="Tahoma" panose="020B0604030504040204" pitchFamily="34" charset="0"/>
              <a:buAutoNum type="arabicPeriod"/>
            </a:pPr>
            <a:r>
              <a:rPr lang="ar-SA" dirty="0">
                <a:solidFill>
                  <a:srgbClr val="000000"/>
                </a:solidFill>
                <a:latin typeface="Segoe UI" panose="020B0502040204020203" pitchFamily="34" charset="0"/>
                <a:cs typeface="Segoe UI" panose="020B0502040204020203" pitchFamily="34" charset="0"/>
              </a:rPr>
              <a:t>أما فيما يتعلق بتقييم الاداء في المصانع العملاقة والتي تعتمد معايير الجودة الشاملة فأن موضوعي تقييم الاداء و تقويم الاداء يأخذان منحى أخر يختلف كليا عن تقييم الاداء في المجال الإداري والخدمي - فأن الفترة الزمنية المتعلقة بتقييم الاداء قد تكون قصيرة جدا لتقليل نسبة الخطأ و تأثيره ونتائجه.</a:t>
            </a:r>
            <a:endParaRPr lang="en-US" dirty="0">
              <a:solidFill>
                <a:srgbClr val="000000"/>
              </a:solidFill>
              <a:latin typeface="Segoe UI" panose="020B0502040204020203" pitchFamily="34" charset="0"/>
              <a:cs typeface="Segoe UI" panose="020B0502040204020203" pitchFamily="34" charset="0"/>
            </a:endParaRPr>
          </a:p>
          <a:p>
            <a:pPr algn="l" rtl="1">
              <a:lnSpc>
                <a:spcPct val="150000"/>
              </a:lnSpc>
            </a:pPr>
            <a:endParaRPr lang="ar-JO" sz="2000" b="0" i="0" dirty="0">
              <a:solidFill>
                <a:schemeClr val="tx1"/>
              </a:solidFill>
              <a:effectLst/>
              <a:latin typeface="Segoe UI" panose="020B0502040204020203" pitchFamily="34" charset="0"/>
              <a:cs typeface="Segoe UI" panose="020B0502040204020203" pitchFamily="34" charset="0"/>
            </a:endParaRPr>
          </a:p>
          <a:p>
            <a:pPr algn="l" rtl="1">
              <a:lnSpc>
                <a:spcPct val="150000"/>
              </a:lnSpc>
            </a:pPr>
            <a:r>
              <a:rPr lang="ar-JO" sz="2000" b="0" i="0" dirty="0">
                <a:solidFill>
                  <a:schemeClr val="tx1"/>
                </a:solidFill>
                <a:effectLst/>
                <a:latin typeface="Segoe UI" panose="020B0502040204020203" pitchFamily="34" charset="0"/>
                <a:cs typeface="Segoe UI" panose="020B0502040204020203" pitchFamily="34" charset="0"/>
              </a:rPr>
              <a:t>   </a:t>
            </a:r>
            <a:endParaRPr lang="ar-YE" sz="2000" b="0" i="0" dirty="0">
              <a:solidFill>
                <a:schemeClr val="tx1"/>
              </a:solidFill>
              <a:effectLst/>
              <a:latin typeface="Segoe UI" panose="020B0502040204020203" pitchFamily="34" charset="0"/>
              <a:cs typeface="Segoe UI" panose="020B0502040204020203" pitchFamily="34"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7ED99F5F-7219-4A7E-164B-F1D660D6625A}"/>
              </a:ext>
            </a:extLst>
          </p:cNvPr>
          <p:cNvSpPr txBox="1"/>
          <p:nvPr/>
        </p:nvSpPr>
        <p:spPr>
          <a:xfrm>
            <a:off x="3373821" y="971203"/>
            <a:ext cx="6274676" cy="369332"/>
          </a:xfrm>
          <a:prstGeom prst="rect">
            <a:avLst/>
          </a:prstGeom>
          <a:noFill/>
        </p:spPr>
        <p:txBody>
          <a:bodyPr wrap="square">
            <a:spAutoFit/>
          </a:bodyPr>
          <a:lstStyle/>
          <a:p>
            <a:pPr algn="ctr"/>
            <a:r>
              <a:rPr lang="ar-JO" dirty="0">
                <a:solidFill>
                  <a:srgbClr val="00B0F0"/>
                </a:solidFill>
                <a:latin typeface="Segoe UI" panose="020B0502040204020203" pitchFamily="34" charset="0"/>
                <a:cs typeface="Segoe UI" panose="020B0502040204020203" pitchFamily="34" charset="0"/>
              </a:rPr>
              <a:t>توقيت عملية تقييم الأداء الوظيفي</a:t>
            </a:r>
            <a:endParaRPr lang="en-US" sz="2000" dirty="0">
              <a:solidFill>
                <a:srgbClr val="00B0F0"/>
              </a:solidFill>
              <a:latin typeface="Segoe UI" panose="020B0502040204020203" pitchFamily="34" charset="0"/>
              <a:cs typeface="Segoe UI" panose="020B0502040204020203" pitchFamily="34" charset="0"/>
            </a:endParaRPr>
          </a:p>
        </p:txBody>
      </p:sp>
      <p:pic>
        <p:nvPicPr>
          <p:cNvPr id="6" name="Picture 5">
            <a:extLst>
              <a:ext uri="{FF2B5EF4-FFF2-40B4-BE49-F238E27FC236}">
                <a16:creationId xmlns:a16="http://schemas.microsoft.com/office/drawing/2014/main" xmlns="" id="{2A4D96A0-8034-1B7E-992D-B00EE3967B0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626178" y="617697"/>
            <a:ext cx="1249870" cy="939186"/>
          </a:xfrm>
          <a:prstGeom prst="rect">
            <a:avLst/>
          </a:prstGeom>
        </p:spPr>
      </p:pic>
    </p:spTree>
    <p:extLst>
      <p:ext uri="{BB962C8B-B14F-4D97-AF65-F5344CB8AC3E}">
        <p14:creationId xmlns:p14="http://schemas.microsoft.com/office/powerpoint/2010/main" val="2431184497"/>
      </p:ext>
    </p:extLst>
  </p:cSld>
  <p:clrMapOvr>
    <a:masterClrMapping/>
  </p:clrMapOvr>
  <mc:AlternateContent xmlns:mc="http://schemas.openxmlformats.org/markup-compatibility/2006" xmlns:p14="http://schemas.microsoft.com/office/powerpoint/2010/main">
    <mc:Choice Requires="p14">
      <p:transition spd="slow" p14:dur="2000" advTm="113370"/>
    </mc:Choice>
    <mc:Fallback xmlns="">
      <p:transition spd="slow" advTm="113370"/>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909317" y="1499016"/>
            <a:ext cx="10951434" cy="44339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algn="r" rtl="0">
              <a:spcBef>
                <a:spcPts val="0"/>
              </a:spcBef>
              <a:spcAft>
                <a:spcPts val="0"/>
              </a:spcAft>
            </a:pPr>
            <a:endParaRPr lang="en-US" sz="1800" dirty="0">
              <a:effectLst/>
              <a:latin typeface="Segoe UI" panose="020B0502040204020203" pitchFamily="34" charset="0"/>
              <a:ea typeface="Calibri" panose="020F0502020204030204" pitchFamily="34" charset="0"/>
              <a:cs typeface="Segoe UI" panose="020B0502040204020203" pitchFamily="34" charset="0"/>
            </a:endParaRPr>
          </a:p>
          <a:p>
            <a:pPr marL="0" marR="0" algn="r" rtl="0">
              <a:spcBef>
                <a:spcPts val="0"/>
              </a:spcBef>
              <a:spcAft>
                <a:spcPts val="0"/>
              </a:spcAft>
            </a:pPr>
            <a:r>
              <a:rPr lang="ar-SA" u="sng" dirty="0">
                <a:solidFill>
                  <a:srgbClr val="000000"/>
                </a:solidFill>
                <a:latin typeface="Segoe UI" panose="020B0502040204020203" pitchFamily="34" charset="0"/>
                <a:cs typeface="Segoe UI" panose="020B0502040204020203" pitchFamily="34" charset="0"/>
              </a:rPr>
              <a:t>قياس الأداء</a:t>
            </a:r>
            <a:r>
              <a:rPr lang="en-US" dirty="0">
                <a:solidFill>
                  <a:srgbClr val="000000"/>
                </a:solidFill>
                <a:latin typeface="Segoe UI" panose="020B0502040204020203" pitchFamily="34" charset="0"/>
                <a:cs typeface="Segoe UI" panose="020B0502040204020203" pitchFamily="34" charset="0"/>
              </a:rPr>
              <a:t/>
            </a:r>
            <a:br>
              <a:rPr lang="en-US" dirty="0">
                <a:solidFill>
                  <a:srgbClr val="000000"/>
                </a:solidFill>
                <a:latin typeface="Segoe UI" panose="020B0502040204020203" pitchFamily="34" charset="0"/>
                <a:cs typeface="Segoe UI" panose="020B0502040204020203" pitchFamily="34" charset="0"/>
              </a:rPr>
            </a:br>
            <a:r>
              <a:rPr lang="ar-SA" sz="2000" dirty="0">
                <a:solidFill>
                  <a:srgbClr val="000000"/>
                </a:solidFill>
                <a:latin typeface="Segoe UI" panose="020B0502040204020203" pitchFamily="34" charset="0"/>
                <a:cs typeface="Segoe UI" panose="020B0502040204020203" pitchFamily="34" charset="0"/>
              </a:rPr>
              <a:t>وهذه الخطوات تتعلق بجمع المعلومات حول الأداء الفعلي وهناك أربعة مصادر للمعلومات تستخدم لقياس الأداء الفعلي هي</a:t>
            </a:r>
            <a:r>
              <a:rPr lang="en-US" sz="2000" dirty="0">
                <a:solidFill>
                  <a:srgbClr val="000000"/>
                </a:solidFill>
                <a:latin typeface="Segoe UI" panose="020B0502040204020203" pitchFamily="34" charset="0"/>
                <a:cs typeface="Segoe UI" panose="020B0502040204020203" pitchFamily="34" charset="0"/>
              </a:rPr>
              <a:t/>
            </a:r>
            <a:br>
              <a:rPr lang="en-US" sz="2000" dirty="0">
                <a:solidFill>
                  <a:srgbClr val="000000"/>
                </a:solidFill>
                <a:latin typeface="Segoe UI" panose="020B0502040204020203" pitchFamily="34" charset="0"/>
                <a:cs typeface="Segoe UI" panose="020B0502040204020203" pitchFamily="34" charset="0"/>
              </a:rPr>
            </a:br>
            <a:r>
              <a:rPr lang="ar-SA" sz="2000" dirty="0">
                <a:solidFill>
                  <a:srgbClr val="000000"/>
                </a:solidFill>
                <a:latin typeface="Segoe UI" panose="020B0502040204020203" pitchFamily="34" charset="0"/>
                <a:cs typeface="Segoe UI" panose="020B0502040204020203" pitchFamily="34" charset="0"/>
              </a:rPr>
              <a:t>أ - ملاحظة الافراد العاملين</a:t>
            </a:r>
            <a:endParaRPr lang="en-US" sz="2000" dirty="0">
              <a:solidFill>
                <a:srgbClr val="000000"/>
              </a:solidFill>
              <a:latin typeface="Segoe UI" panose="020B0502040204020203" pitchFamily="34" charset="0"/>
              <a:cs typeface="Segoe UI" panose="020B0502040204020203" pitchFamily="34" charset="0"/>
            </a:endParaRPr>
          </a:p>
          <a:p>
            <a:pPr marL="0" marR="0" algn="r" rtl="0">
              <a:spcBef>
                <a:spcPts val="0"/>
              </a:spcBef>
              <a:spcAft>
                <a:spcPts val="0"/>
              </a:spcAft>
            </a:pPr>
            <a:r>
              <a:rPr lang="ar-SA" sz="2000" dirty="0">
                <a:solidFill>
                  <a:srgbClr val="000000"/>
                </a:solidFill>
                <a:latin typeface="Segoe UI" panose="020B0502040204020203" pitchFamily="34" charset="0"/>
                <a:cs typeface="Segoe UI" panose="020B0502040204020203" pitchFamily="34" charset="0"/>
              </a:rPr>
              <a:t>ب - التقارير الإحصائية</a:t>
            </a:r>
            <a:r>
              <a:rPr lang="en-US" sz="2000" dirty="0">
                <a:solidFill>
                  <a:srgbClr val="000000"/>
                </a:solidFill>
                <a:latin typeface="Segoe UI" panose="020B0502040204020203" pitchFamily="34" charset="0"/>
                <a:cs typeface="Segoe UI" panose="020B0502040204020203" pitchFamily="34" charset="0"/>
              </a:rPr>
              <a:t> </a:t>
            </a:r>
            <a:br>
              <a:rPr lang="en-US" sz="2000" dirty="0">
                <a:solidFill>
                  <a:srgbClr val="000000"/>
                </a:solidFill>
                <a:latin typeface="Segoe UI" panose="020B0502040204020203" pitchFamily="34" charset="0"/>
                <a:cs typeface="Segoe UI" panose="020B0502040204020203" pitchFamily="34" charset="0"/>
              </a:rPr>
            </a:br>
            <a:r>
              <a:rPr lang="ar-SA" sz="2000" dirty="0">
                <a:solidFill>
                  <a:srgbClr val="000000"/>
                </a:solidFill>
                <a:latin typeface="Segoe UI" panose="020B0502040204020203" pitchFamily="34" charset="0"/>
                <a:cs typeface="Segoe UI" panose="020B0502040204020203" pitchFamily="34" charset="0"/>
              </a:rPr>
              <a:t>ج - التقارير الشفوية</a:t>
            </a:r>
            <a:r>
              <a:rPr lang="en-US" sz="2000" dirty="0">
                <a:solidFill>
                  <a:srgbClr val="000000"/>
                </a:solidFill>
                <a:latin typeface="Segoe UI" panose="020B0502040204020203" pitchFamily="34" charset="0"/>
                <a:cs typeface="Segoe UI" panose="020B0502040204020203" pitchFamily="34" charset="0"/>
              </a:rPr>
              <a:t/>
            </a:r>
            <a:br>
              <a:rPr lang="en-US" sz="2000" dirty="0">
                <a:solidFill>
                  <a:srgbClr val="000000"/>
                </a:solidFill>
                <a:latin typeface="Segoe UI" panose="020B0502040204020203" pitchFamily="34" charset="0"/>
                <a:cs typeface="Segoe UI" panose="020B0502040204020203" pitchFamily="34" charset="0"/>
              </a:rPr>
            </a:br>
            <a:r>
              <a:rPr lang="ar-SA" sz="2000" dirty="0">
                <a:solidFill>
                  <a:srgbClr val="000000"/>
                </a:solidFill>
                <a:latin typeface="Segoe UI" panose="020B0502040204020203" pitchFamily="34" charset="0"/>
                <a:cs typeface="Segoe UI" panose="020B0502040204020203" pitchFamily="34" charset="0"/>
              </a:rPr>
              <a:t>د - التقارير المكتوبة</a:t>
            </a:r>
            <a:endParaRPr lang="en-US" sz="2000" dirty="0">
              <a:solidFill>
                <a:srgbClr val="000000"/>
              </a:solidFill>
              <a:latin typeface="Segoe UI" panose="020B0502040204020203" pitchFamily="34" charset="0"/>
              <a:cs typeface="Segoe UI" panose="020B0502040204020203" pitchFamily="34" charset="0"/>
            </a:endParaRPr>
          </a:p>
          <a:p>
            <a:pPr marL="0" marR="0" algn="r">
              <a:spcBef>
                <a:spcPts val="450"/>
              </a:spcBef>
              <a:spcAft>
                <a:spcPts val="450"/>
              </a:spcAft>
            </a:pPr>
            <a:r>
              <a:rPr lang="ar-SA" sz="2000" dirty="0">
                <a:solidFill>
                  <a:srgbClr val="000000"/>
                </a:solidFill>
                <a:latin typeface="Segoe UI" panose="020B0502040204020203" pitchFamily="34" charset="0"/>
                <a:cs typeface="Segoe UI" panose="020B0502040204020203" pitchFamily="34" charset="0"/>
              </a:rPr>
              <a:t> </a:t>
            </a:r>
            <a:endParaRPr lang="en-US" sz="2000" dirty="0">
              <a:solidFill>
                <a:srgbClr val="000000"/>
              </a:solidFill>
              <a:latin typeface="Segoe UI" panose="020B0502040204020203" pitchFamily="34" charset="0"/>
              <a:cs typeface="Segoe UI" panose="020B0502040204020203" pitchFamily="34" charset="0"/>
            </a:endParaRPr>
          </a:p>
          <a:p>
            <a:pPr marL="0" marR="0" algn="r">
              <a:spcBef>
                <a:spcPts val="450"/>
              </a:spcBef>
              <a:spcAft>
                <a:spcPts val="450"/>
              </a:spcAft>
            </a:pPr>
            <a:r>
              <a:rPr lang="ar-SA" sz="2000" dirty="0">
                <a:solidFill>
                  <a:srgbClr val="000000"/>
                </a:solidFill>
                <a:latin typeface="Segoe UI" panose="020B0502040204020203" pitchFamily="34" charset="0"/>
                <a:cs typeface="Segoe UI" panose="020B0502040204020203" pitchFamily="34" charset="0"/>
              </a:rPr>
              <a:t>مقارنة الأداء الفعلي مع معيار الأداء </a:t>
            </a:r>
            <a:r>
              <a:rPr lang="en-US" sz="2000" dirty="0">
                <a:solidFill>
                  <a:srgbClr val="000000"/>
                </a:solidFill>
                <a:latin typeface="Segoe UI" panose="020B0502040204020203" pitchFamily="34" charset="0"/>
                <a:cs typeface="Segoe UI" panose="020B0502040204020203" pitchFamily="34" charset="0"/>
              </a:rPr>
              <a:t/>
            </a:r>
            <a:br>
              <a:rPr lang="en-US" sz="2000" dirty="0">
                <a:solidFill>
                  <a:srgbClr val="000000"/>
                </a:solidFill>
                <a:latin typeface="Segoe UI" panose="020B0502040204020203" pitchFamily="34" charset="0"/>
                <a:cs typeface="Segoe UI" panose="020B0502040204020203" pitchFamily="34" charset="0"/>
              </a:rPr>
            </a:br>
            <a:r>
              <a:rPr lang="ar-SA" sz="2000" dirty="0">
                <a:solidFill>
                  <a:srgbClr val="000000"/>
                </a:solidFill>
                <a:latin typeface="Segoe UI" panose="020B0502040204020203" pitchFamily="34" charset="0"/>
                <a:cs typeface="Segoe UI" panose="020B0502040204020203" pitchFamily="34" charset="0"/>
              </a:rPr>
              <a:t>تعتبر هذه الخطوة ضرورية لمعرفة الانحرافات بين الأداء المعياري والأداء الفعلي</a:t>
            </a:r>
            <a:r>
              <a:rPr lang="ar-SA" dirty="0">
                <a:solidFill>
                  <a:srgbClr val="000000"/>
                </a:solidFill>
                <a:latin typeface="Segoe UI" panose="020B0502040204020203" pitchFamily="34" charset="0"/>
                <a:cs typeface="Segoe UI" panose="020B0502040204020203" pitchFamily="34" charset="0"/>
              </a:rPr>
              <a:t>.</a:t>
            </a:r>
            <a:endParaRPr lang="en-US" dirty="0">
              <a:solidFill>
                <a:srgbClr val="000000"/>
              </a:solidFill>
              <a:latin typeface="Segoe UI" panose="020B0502040204020203" pitchFamily="34" charset="0"/>
              <a:cs typeface="Segoe UI" panose="020B0502040204020203" pitchFamily="34"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E3EA94CA-4060-3D3F-8B82-B4242602D863}"/>
              </a:ext>
            </a:extLst>
          </p:cNvPr>
          <p:cNvSpPr txBox="1"/>
          <p:nvPr/>
        </p:nvSpPr>
        <p:spPr>
          <a:xfrm>
            <a:off x="3247696" y="769975"/>
            <a:ext cx="6274676" cy="369332"/>
          </a:xfrm>
          <a:prstGeom prst="rect">
            <a:avLst/>
          </a:prstGeom>
          <a:noFill/>
        </p:spPr>
        <p:txBody>
          <a:bodyPr wrap="square">
            <a:spAutoFit/>
          </a:bodyPr>
          <a:lstStyle/>
          <a:p>
            <a:pPr algn="ctr"/>
            <a:r>
              <a:rPr lang="ar-JO" dirty="0">
                <a:solidFill>
                  <a:srgbClr val="00B0F0"/>
                </a:solidFill>
                <a:latin typeface="Segoe UI" panose="020B0502040204020203" pitchFamily="34" charset="0"/>
                <a:cs typeface="Segoe UI" panose="020B0502040204020203" pitchFamily="34" charset="0"/>
              </a:rPr>
              <a:t>قياس الأداء الوظيفي</a:t>
            </a:r>
            <a:endParaRPr lang="en-US" sz="2000" dirty="0">
              <a:solidFill>
                <a:srgbClr val="00B0F0"/>
              </a:solidFill>
              <a:latin typeface="Segoe UI" panose="020B0502040204020203" pitchFamily="34" charset="0"/>
              <a:cs typeface="Segoe UI" panose="020B0502040204020203" pitchFamily="34" charset="0"/>
            </a:endParaRPr>
          </a:p>
        </p:txBody>
      </p:sp>
    </p:spTree>
    <p:extLst>
      <p:ext uri="{BB962C8B-B14F-4D97-AF65-F5344CB8AC3E}">
        <p14:creationId xmlns:p14="http://schemas.microsoft.com/office/powerpoint/2010/main" val="606880163"/>
      </p:ext>
    </p:extLst>
  </p:cSld>
  <p:clrMapOvr>
    <a:masterClrMapping/>
  </p:clrMapOvr>
  <mc:AlternateContent xmlns:mc="http://schemas.openxmlformats.org/markup-compatibility/2006" xmlns:p14="http://schemas.microsoft.com/office/powerpoint/2010/main">
    <mc:Choice Requires="p14">
      <p:transition spd="slow" p14:dur="2000" advTm="92284"/>
    </mc:Choice>
    <mc:Fallback xmlns="">
      <p:transition spd="slow" advTm="92284"/>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E03FAC86-C5BD-C064-2DAE-5EDE3F068EE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47860AD8-2B18-C583-27B0-D94A9891D4F2}"/>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xmlns="" id="{15A18CA9-B4E2-C217-6DB5-06CC12AE5B02}"/>
              </a:ext>
            </a:extLst>
          </p:cNvPr>
          <p:cNvSpPr/>
          <p:nvPr/>
        </p:nvSpPr>
        <p:spPr>
          <a:xfrm>
            <a:off x="763724" y="1515578"/>
            <a:ext cx="10951434" cy="44339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algn="r">
              <a:spcBef>
                <a:spcPts val="450"/>
              </a:spcBef>
              <a:spcAft>
                <a:spcPts val="450"/>
              </a:spcAft>
            </a:pPr>
            <a:r>
              <a:rPr lang="ar-SA" sz="2000" u="sng" dirty="0">
                <a:solidFill>
                  <a:srgbClr val="000000"/>
                </a:solidFill>
                <a:latin typeface="Segoe UI" panose="020B0502040204020203" pitchFamily="34" charset="0"/>
                <a:cs typeface="Segoe UI" panose="020B0502040204020203" pitchFamily="34" charset="0"/>
              </a:rPr>
              <a:t>مناقشة نتائج التقييم مع الأفراد العاملين</a:t>
            </a:r>
            <a:r>
              <a:rPr lang="en-US" sz="2000" u="sng" dirty="0">
                <a:solidFill>
                  <a:srgbClr val="000000"/>
                </a:solidFill>
                <a:latin typeface="Segoe UI" panose="020B0502040204020203" pitchFamily="34" charset="0"/>
                <a:cs typeface="Segoe UI" panose="020B0502040204020203" pitchFamily="34" charset="0"/>
              </a:rPr>
              <a:t> </a:t>
            </a:r>
            <a:r>
              <a:rPr lang="en-US" sz="2000" dirty="0">
                <a:solidFill>
                  <a:srgbClr val="000000"/>
                </a:solidFill>
                <a:latin typeface="Segoe UI" panose="020B0502040204020203" pitchFamily="34" charset="0"/>
                <a:cs typeface="Segoe UI" panose="020B0502040204020203" pitchFamily="34" charset="0"/>
              </a:rPr>
              <a:t/>
            </a:r>
            <a:br>
              <a:rPr lang="en-US" sz="2000" dirty="0">
                <a:solidFill>
                  <a:srgbClr val="000000"/>
                </a:solidFill>
                <a:latin typeface="Segoe UI" panose="020B0502040204020203" pitchFamily="34" charset="0"/>
                <a:cs typeface="Segoe UI" panose="020B0502040204020203" pitchFamily="34" charset="0"/>
              </a:rPr>
            </a:br>
            <a:r>
              <a:rPr lang="ar-SA" sz="2000" dirty="0">
                <a:solidFill>
                  <a:srgbClr val="000000"/>
                </a:solidFill>
                <a:latin typeface="Segoe UI" panose="020B0502040204020203" pitchFamily="34" charset="0"/>
                <a:cs typeface="Segoe UI" panose="020B0502040204020203" pitchFamily="34" charset="0"/>
              </a:rPr>
              <a:t>يجب أن تتم مناقشة كافة الجوانب الإيجابية والسلبية بينهم وبين المقيم لتوضيح الأمور المهمة التي قد لا يدركها الفرد العامل وخاصة الجوانب السلبية في الأداء.</a:t>
            </a:r>
            <a:r>
              <a:rPr lang="en-US" sz="2000" dirty="0">
                <a:solidFill>
                  <a:srgbClr val="000000"/>
                </a:solidFill>
                <a:latin typeface="Segoe UI" panose="020B0502040204020203" pitchFamily="34" charset="0"/>
                <a:cs typeface="Segoe UI" panose="020B0502040204020203" pitchFamily="34" charset="0"/>
              </a:rPr>
              <a:t/>
            </a:r>
            <a:br>
              <a:rPr lang="en-US" sz="2000" dirty="0">
                <a:solidFill>
                  <a:srgbClr val="000000"/>
                </a:solidFill>
                <a:latin typeface="Segoe UI" panose="020B0502040204020203" pitchFamily="34" charset="0"/>
                <a:cs typeface="Segoe UI" panose="020B0502040204020203" pitchFamily="34" charset="0"/>
              </a:rPr>
            </a:br>
            <a:endParaRPr lang="en-US" sz="2000" dirty="0">
              <a:solidFill>
                <a:srgbClr val="000000"/>
              </a:solidFill>
              <a:latin typeface="Segoe UI" panose="020B0502040204020203" pitchFamily="34" charset="0"/>
              <a:cs typeface="Segoe UI" panose="020B0502040204020203" pitchFamily="34" charset="0"/>
            </a:endParaRPr>
          </a:p>
          <a:p>
            <a:pPr marL="0" marR="0" algn="r">
              <a:spcBef>
                <a:spcPts val="450"/>
              </a:spcBef>
              <a:spcAft>
                <a:spcPts val="450"/>
              </a:spcAft>
            </a:pPr>
            <a:r>
              <a:rPr lang="ar-SA" sz="2000" u="sng" dirty="0">
                <a:solidFill>
                  <a:srgbClr val="000000"/>
                </a:solidFill>
                <a:latin typeface="Segoe UI" panose="020B0502040204020203" pitchFamily="34" charset="0"/>
                <a:cs typeface="Segoe UI" panose="020B0502040204020203" pitchFamily="34" charset="0"/>
              </a:rPr>
              <a:t>ال</a:t>
            </a:r>
            <a:r>
              <a:rPr lang="ar-JO" sz="2000" u="sng" dirty="0">
                <a:solidFill>
                  <a:srgbClr val="000000"/>
                </a:solidFill>
                <a:latin typeface="Segoe UI" panose="020B0502040204020203" pitchFamily="34" charset="0"/>
                <a:cs typeface="Segoe UI" panose="020B0502040204020203" pitchFamily="34" charset="0"/>
              </a:rPr>
              <a:t>إ</a:t>
            </a:r>
            <a:r>
              <a:rPr lang="ar-SA" sz="2000" u="sng" dirty="0">
                <a:solidFill>
                  <a:srgbClr val="000000"/>
                </a:solidFill>
                <a:latin typeface="Segoe UI" panose="020B0502040204020203" pitchFamily="34" charset="0"/>
                <a:cs typeface="Segoe UI" panose="020B0502040204020203" pitchFamily="34" charset="0"/>
              </a:rPr>
              <a:t>جراءات التصحيحية:</a:t>
            </a:r>
            <a:endParaRPr lang="en-US" sz="2000" u="sng" dirty="0">
              <a:solidFill>
                <a:srgbClr val="000000"/>
              </a:solidFill>
              <a:latin typeface="Segoe UI" panose="020B0502040204020203" pitchFamily="34" charset="0"/>
              <a:cs typeface="Segoe UI" panose="020B0502040204020203" pitchFamily="34" charset="0"/>
            </a:endParaRPr>
          </a:p>
          <a:p>
            <a:pPr marL="0" marR="0" algn="r">
              <a:spcBef>
                <a:spcPts val="450"/>
              </a:spcBef>
              <a:spcAft>
                <a:spcPts val="450"/>
              </a:spcAft>
            </a:pPr>
            <a:r>
              <a:rPr lang="ar-SA" sz="2000" dirty="0">
                <a:solidFill>
                  <a:srgbClr val="000000"/>
                </a:solidFill>
                <a:latin typeface="Segoe UI" panose="020B0502040204020203" pitchFamily="34" charset="0"/>
                <a:cs typeface="Segoe UI" panose="020B0502040204020203" pitchFamily="34" charset="0"/>
              </a:rPr>
              <a:t>قد تكون مباشرة وسريعة وهى محاولة لتعديل الأداء، وقد تكون أكثر دقة بحيث يتم البحث عن أسباب وكيفية حصول الانحرافات وتحديد السبب الرئيسي لذلك. </a:t>
            </a:r>
            <a:endParaRPr lang="en-US" sz="1800" dirty="0">
              <a:effectLst/>
              <a:latin typeface="Segoe UI" panose="020B0502040204020203" pitchFamily="34" charset="0"/>
              <a:ea typeface="Times New Roman" panose="02020603050405020304" pitchFamily="18" charset="0"/>
              <a:cs typeface="Segoe UI" panose="020B0502040204020203" pitchFamily="34" charset="0"/>
            </a:endParaRPr>
          </a:p>
        </p:txBody>
      </p:sp>
      <p:pic>
        <p:nvPicPr>
          <p:cNvPr id="5" name="Graphic 21">
            <a:extLst>
              <a:ext uri="{FF2B5EF4-FFF2-40B4-BE49-F238E27FC236}">
                <a16:creationId xmlns:a16="http://schemas.microsoft.com/office/drawing/2014/main" xmlns="" id="{3312848E-620E-1062-A591-46F4519ADE2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xmlns="" id="{594F0918-F921-09C5-E811-CD09A4B8A7F6}"/>
              </a:ext>
            </a:extLst>
          </p:cNvPr>
          <p:cNvSpPr txBox="1"/>
          <p:nvPr/>
        </p:nvSpPr>
        <p:spPr>
          <a:xfrm>
            <a:off x="3247696" y="769975"/>
            <a:ext cx="6274676" cy="369332"/>
          </a:xfrm>
          <a:prstGeom prst="rect">
            <a:avLst/>
          </a:prstGeom>
          <a:noFill/>
        </p:spPr>
        <p:txBody>
          <a:bodyPr wrap="square">
            <a:spAutoFit/>
          </a:bodyPr>
          <a:lstStyle/>
          <a:p>
            <a:pPr algn="ctr"/>
            <a:r>
              <a:rPr lang="ar-JO" dirty="0">
                <a:solidFill>
                  <a:srgbClr val="00B0F0"/>
                </a:solidFill>
                <a:latin typeface="Segoe UI" panose="020B0502040204020203" pitchFamily="34" charset="0"/>
                <a:cs typeface="Segoe UI" panose="020B0502040204020203" pitchFamily="34" charset="0"/>
              </a:rPr>
              <a:t>نتائج  تقييم وقياس  الأداء الوظيفي</a:t>
            </a:r>
            <a:endParaRPr lang="en-US" sz="2000" dirty="0">
              <a:solidFill>
                <a:srgbClr val="00B0F0"/>
              </a:solidFill>
              <a:latin typeface="Segoe UI" panose="020B0502040204020203" pitchFamily="34" charset="0"/>
              <a:cs typeface="Segoe UI" panose="020B0502040204020203" pitchFamily="34" charset="0"/>
            </a:endParaRPr>
          </a:p>
        </p:txBody>
      </p:sp>
    </p:spTree>
    <p:extLst>
      <p:ext uri="{BB962C8B-B14F-4D97-AF65-F5344CB8AC3E}">
        <p14:creationId xmlns:p14="http://schemas.microsoft.com/office/powerpoint/2010/main" val="1852816825"/>
      </p:ext>
    </p:extLst>
  </p:cSld>
  <p:clrMapOvr>
    <a:masterClrMapping/>
  </p:clrMapOvr>
  <mc:AlternateContent xmlns:mc="http://schemas.openxmlformats.org/markup-compatibility/2006" xmlns:p14="http://schemas.microsoft.com/office/powerpoint/2010/main">
    <mc:Choice Requires="p14">
      <p:transition spd="slow" p14:dur="2000" advTm="122603"/>
    </mc:Choice>
    <mc:Fallback xmlns="">
      <p:transition spd="slow" advTm="122603"/>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324F2A57-F0C5-9D3E-DD82-534115F9EF5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01CAF13C-4397-1F3A-447F-8BA133D12267}"/>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xmlns="" id="{39DFE0B7-2787-AA22-0E98-8395A722664E}"/>
              </a:ext>
            </a:extLst>
          </p:cNvPr>
          <p:cNvSpPr/>
          <p:nvPr/>
        </p:nvSpPr>
        <p:spPr>
          <a:xfrm>
            <a:off x="747958" y="1430183"/>
            <a:ext cx="10951434" cy="44339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algn="r" rtl="1">
              <a:spcBef>
                <a:spcPts val="450"/>
              </a:spcBef>
              <a:spcAft>
                <a:spcPts val="450"/>
              </a:spcAft>
            </a:pPr>
            <a:r>
              <a:rPr lang="ar-SA" sz="1600" b="1" u="sng" dirty="0">
                <a:solidFill>
                  <a:srgbClr val="000000"/>
                </a:solidFill>
                <a:effectLst/>
                <a:latin typeface="Segoe UI" panose="020B0502040204020203" pitchFamily="34" charset="0"/>
                <a:ea typeface="Calibri" panose="020F0502020204030204" pitchFamily="34" charset="0"/>
                <a:cs typeface="Segoe UI" panose="020B0502040204020203" pitchFamily="34" charset="0"/>
              </a:rPr>
              <a:t>الاعتبارات الواجب مراعاتها في عملية تقييم الأداء</a:t>
            </a:r>
            <a:r>
              <a:rPr lang="ar-JO" sz="1600" b="1" u="sng" dirty="0">
                <a:solidFill>
                  <a:srgbClr val="000000"/>
                </a:solidFill>
                <a:effectLst/>
                <a:latin typeface="Segoe UI" panose="020B0502040204020203" pitchFamily="34" charset="0"/>
                <a:ea typeface="Calibri" panose="020F0502020204030204" pitchFamily="34" charset="0"/>
                <a:cs typeface="Segoe UI" panose="020B0502040204020203" pitchFamily="34" charset="0"/>
              </a:rPr>
              <a:t> ليكون التقييم جيد ويحقق أهدافه</a:t>
            </a:r>
            <a:r>
              <a:rPr lang="ar-SA" sz="1600" b="1" u="sng" dirty="0">
                <a:solidFill>
                  <a:srgbClr val="000000"/>
                </a:solidFill>
                <a:effectLst/>
                <a:latin typeface="Segoe UI" panose="020B0502040204020203" pitchFamily="34" charset="0"/>
                <a:ea typeface="Calibri" panose="020F0502020204030204" pitchFamily="34" charset="0"/>
                <a:cs typeface="Segoe UI" panose="020B0502040204020203" pitchFamily="34" charset="0"/>
              </a:rPr>
              <a:t>:</a:t>
            </a:r>
            <a:endParaRPr lang="en-US" sz="1600" dirty="0">
              <a:effectLst/>
              <a:latin typeface="Segoe UI" panose="020B0502040204020203" pitchFamily="34" charset="0"/>
              <a:ea typeface="Times New Roman" panose="02020603050405020304" pitchFamily="18" charset="0"/>
              <a:cs typeface="Segoe UI" panose="020B0502040204020203" pitchFamily="34" charset="0"/>
            </a:endParaRPr>
          </a:p>
          <a:p>
            <a:pPr marL="342900" marR="0" lvl="0" indent="-342900" algn="r" rtl="1">
              <a:spcBef>
                <a:spcPts val="450"/>
              </a:spcBef>
              <a:spcAft>
                <a:spcPts val="450"/>
              </a:spcAft>
              <a:buFont typeface="+mj-lt"/>
              <a:buAutoNum type="arabicPeriod"/>
            </a:pPr>
            <a:r>
              <a:rPr lang="ar-SA" dirty="0">
                <a:solidFill>
                  <a:srgbClr val="000000"/>
                </a:solidFill>
                <a:latin typeface="Segoe UI" panose="020B0502040204020203" pitchFamily="34" charset="0"/>
                <a:cs typeface="Segoe UI" panose="020B0502040204020203" pitchFamily="34" charset="0"/>
              </a:rPr>
              <a:t>يجب ان يؤكد تقييم الاداء علي الانجاز الذي يحققه الفرد في الوظيفة التي يشغلها وجدارة نجاحه في تحقيق اهداف المؤسسة التي يعمل بها.</a:t>
            </a:r>
            <a:endParaRPr lang="en-US" dirty="0">
              <a:solidFill>
                <a:srgbClr val="000000"/>
              </a:solidFill>
              <a:latin typeface="Segoe UI" panose="020B0502040204020203" pitchFamily="34" charset="0"/>
              <a:cs typeface="Segoe UI" panose="020B0502040204020203" pitchFamily="34" charset="0"/>
            </a:endParaRPr>
          </a:p>
          <a:p>
            <a:pPr marL="342900" marR="0" lvl="0" indent="-342900" algn="r" rtl="1">
              <a:spcBef>
                <a:spcPts val="450"/>
              </a:spcBef>
              <a:spcAft>
                <a:spcPts val="450"/>
              </a:spcAft>
              <a:buFont typeface="+mj-lt"/>
              <a:buAutoNum type="arabicPeriod"/>
            </a:pPr>
            <a:r>
              <a:rPr lang="en-US" dirty="0">
                <a:solidFill>
                  <a:srgbClr val="000000"/>
                </a:solidFill>
                <a:latin typeface="Segoe UI" panose="020B0502040204020203" pitchFamily="34" charset="0"/>
                <a:cs typeface="Segoe UI" panose="020B0502040204020203" pitchFamily="34" charset="0"/>
              </a:rPr>
              <a:t> </a:t>
            </a:r>
            <a:r>
              <a:rPr lang="ar-SA" dirty="0">
                <a:solidFill>
                  <a:srgbClr val="000000"/>
                </a:solidFill>
                <a:latin typeface="Segoe UI" panose="020B0502040204020203" pitchFamily="34" charset="0"/>
                <a:cs typeface="Segoe UI" panose="020B0502040204020203" pitchFamily="34" charset="0"/>
              </a:rPr>
              <a:t>يحب ان يركز تقييم الاداء علي الفرد في الوظيفة وليس انطباع المقيم عن ملاحظاته لعادات العمل.</a:t>
            </a:r>
            <a:endParaRPr lang="en-US" dirty="0">
              <a:solidFill>
                <a:srgbClr val="000000"/>
              </a:solidFill>
              <a:latin typeface="Segoe UI" panose="020B0502040204020203" pitchFamily="34" charset="0"/>
              <a:cs typeface="Segoe UI" panose="020B0502040204020203" pitchFamily="34" charset="0"/>
            </a:endParaRPr>
          </a:p>
          <a:p>
            <a:pPr marL="342900" marR="0" lvl="0" indent="-342900" algn="r" rtl="1">
              <a:spcBef>
                <a:spcPts val="450"/>
              </a:spcBef>
              <a:spcAft>
                <a:spcPts val="450"/>
              </a:spcAft>
              <a:buFont typeface="+mj-lt"/>
              <a:buAutoNum type="arabicPeriod"/>
            </a:pPr>
            <a:r>
              <a:rPr lang="ar-SA" dirty="0">
                <a:solidFill>
                  <a:srgbClr val="000000"/>
                </a:solidFill>
                <a:latin typeface="Segoe UI" panose="020B0502040204020203" pitchFamily="34" charset="0"/>
                <a:cs typeface="Segoe UI" panose="020B0502040204020203" pitchFamily="34" charset="0"/>
              </a:rPr>
              <a:t>أن يكون التقييم مقبولا من المقيم والفرد الذي يتم تقييمه.</a:t>
            </a:r>
            <a:endParaRPr lang="en-US" dirty="0">
              <a:solidFill>
                <a:srgbClr val="000000"/>
              </a:solidFill>
              <a:latin typeface="Segoe UI" panose="020B0502040204020203" pitchFamily="34" charset="0"/>
              <a:cs typeface="Segoe UI" panose="020B0502040204020203" pitchFamily="34" charset="0"/>
            </a:endParaRPr>
          </a:p>
          <a:p>
            <a:pPr marL="342900" marR="0" lvl="0" indent="-342900" algn="r" rtl="1">
              <a:spcBef>
                <a:spcPts val="450"/>
              </a:spcBef>
              <a:spcAft>
                <a:spcPts val="450"/>
              </a:spcAft>
              <a:buFont typeface="+mj-lt"/>
              <a:buAutoNum type="arabicPeriod"/>
            </a:pPr>
            <a:r>
              <a:rPr lang="ar-SA" dirty="0">
                <a:solidFill>
                  <a:srgbClr val="000000"/>
                </a:solidFill>
                <a:latin typeface="Segoe UI" panose="020B0502040204020203" pitchFamily="34" charset="0"/>
                <a:cs typeface="Segoe UI" panose="020B0502040204020203" pitchFamily="34" charset="0"/>
              </a:rPr>
              <a:t>أن يستخدم تقييم الاداء كأساس في تحسين انتاجية الفرد عن</a:t>
            </a:r>
            <a:r>
              <a:rPr lang="en-US" dirty="0">
                <a:solidFill>
                  <a:srgbClr val="000000"/>
                </a:solidFill>
                <a:latin typeface="Segoe UI" panose="020B0502040204020203" pitchFamily="34" charset="0"/>
                <a:cs typeface="Segoe UI" panose="020B0502040204020203" pitchFamily="34" charset="0"/>
              </a:rPr>
              <a:t> </a:t>
            </a:r>
            <a:r>
              <a:rPr lang="ar-SA" dirty="0">
                <a:solidFill>
                  <a:srgbClr val="000000"/>
                </a:solidFill>
                <a:latin typeface="Segoe UI" panose="020B0502040204020203" pitchFamily="34" charset="0"/>
                <a:cs typeface="Segoe UI" panose="020B0502040204020203" pitchFamily="34" charset="0"/>
              </a:rPr>
              <a:t>طريق تأهيله وتطويره بشكل افضل.</a:t>
            </a:r>
            <a:endParaRPr lang="en-US" dirty="0">
              <a:solidFill>
                <a:srgbClr val="000000"/>
              </a:solidFill>
              <a:latin typeface="Segoe UI" panose="020B0502040204020203" pitchFamily="34" charset="0"/>
              <a:cs typeface="Segoe UI" panose="020B0502040204020203" pitchFamily="34" charset="0"/>
            </a:endParaRPr>
          </a:p>
          <a:p>
            <a:pPr algn="r" rtl="1"/>
            <a:r>
              <a:rPr lang="ar-SA" dirty="0">
                <a:solidFill>
                  <a:srgbClr val="000000"/>
                </a:solidFill>
                <a:latin typeface="Segoe UI" panose="020B0502040204020203" pitchFamily="34" charset="0"/>
                <a:cs typeface="Segoe UI" panose="020B0502040204020203" pitchFamily="34" charset="0"/>
              </a:rPr>
              <a:t>ان يتم على اساس نتائج التقييم اصلاح و تقويم العمل في القسم أو الادارة ذات العلاقة بموضوع الخدمة أو المنتج </a:t>
            </a:r>
            <a:endParaRPr lang="ar-JO" dirty="0">
              <a:solidFill>
                <a:srgbClr val="000000"/>
              </a:solidFill>
              <a:latin typeface="Segoe UI" panose="020B0502040204020203" pitchFamily="34" charset="0"/>
              <a:cs typeface="Segoe UI" panose="020B0502040204020203" pitchFamily="34" charset="0"/>
            </a:endParaRPr>
          </a:p>
          <a:p>
            <a:pPr algn="r" rtl="1"/>
            <a:r>
              <a:rPr lang="ar-JO" dirty="0">
                <a:solidFill>
                  <a:srgbClr val="000000"/>
                </a:solidFill>
                <a:latin typeface="Segoe UI" panose="020B0502040204020203" pitchFamily="34" charset="0"/>
                <a:cs typeface="Segoe UI" panose="020B0502040204020203" pitchFamily="34" charset="0"/>
              </a:rPr>
              <a:t>5.   الصدق</a:t>
            </a:r>
          </a:p>
          <a:p>
            <a:pPr algn="r" rtl="1"/>
            <a:r>
              <a:rPr lang="ar-JO" dirty="0">
                <a:solidFill>
                  <a:srgbClr val="000000"/>
                </a:solidFill>
                <a:latin typeface="Segoe UI" panose="020B0502040204020203" pitchFamily="34" charset="0"/>
                <a:cs typeface="Segoe UI" panose="020B0502040204020203" pitchFamily="34" charset="0"/>
              </a:rPr>
              <a:t>6.   الموضوعية</a:t>
            </a:r>
            <a:endParaRPr lang="ar-YE" dirty="0">
              <a:solidFill>
                <a:srgbClr val="000000"/>
              </a:solidFill>
              <a:latin typeface="Segoe UI" panose="020B0502040204020203" pitchFamily="34" charset="0"/>
              <a:cs typeface="Segoe UI" panose="020B0502040204020203" pitchFamily="34" charset="0"/>
            </a:endParaRPr>
          </a:p>
        </p:txBody>
      </p:sp>
      <p:pic>
        <p:nvPicPr>
          <p:cNvPr id="5" name="Graphic 21">
            <a:extLst>
              <a:ext uri="{FF2B5EF4-FFF2-40B4-BE49-F238E27FC236}">
                <a16:creationId xmlns:a16="http://schemas.microsoft.com/office/drawing/2014/main" xmlns="" id="{57B285E5-FF78-B3DF-0E8B-0F367E71368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293A3235-815B-4FDE-4755-28F844AD221E}"/>
              </a:ext>
            </a:extLst>
          </p:cNvPr>
          <p:cNvSpPr txBox="1"/>
          <p:nvPr/>
        </p:nvSpPr>
        <p:spPr>
          <a:xfrm>
            <a:off x="3247696" y="769975"/>
            <a:ext cx="6274676" cy="369332"/>
          </a:xfrm>
          <a:prstGeom prst="rect">
            <a:avLst/>
          </a:prstGeom>
          <a:noFill/>
        </p:spPr>
        <p:txBody>
          <a:bodyPr wrap="square">
            <a:spAutoFit/>
          </a:bodyPr>
          <a:lstStyle/>
          <a:p>
            <a:pPr algn="ctr"/>
            <a:r>
              <a:rPr lang="ar-JO" dirty="0">
                <a:solidFill>
                  <a:srgbClr val="00B0F0"/>
                </a:solidFill>
                <a:latin typeface="Segoe UI" panose="020B0502040204020203" pitchFamily="34" charset="0"/>
                <a:cs typeface="Segoe UI" panose="020B0502040204020203" pitchFamily="34" charset="0"/>
              </a:rPr>
              <a:t>شروط تقييم الأداء الجيد</a:t>
            </a:r>
            <a:endParaRPr lang="en-US" sz="2000" dirty="0">
              <a:solidFill>
                <a:srgbClr val="00B0F0"/>
              </a:solidFill>
              <a:latin typeface="Segoe UI" panose="020B0502040204020203" pitchFamily="34" charset="0"/>
              <a:cs typeface="Segoe UI" panose="020B0502040204020203" pitchFamily="34" charset="0"/>
            </a:endParaRPr>
          </a:p>
        </p:txBody>
      </p:sp>
    </p:spTree>
    <p:extLst>
      <p:ext uri="{BB962C8B-B14F-4D97-AF65-F5344CB8AC3E}">
        <p14:creationId xmlns:p14="http://schemas.microsoft.com/office/powerpoint/2010/main" val="460054465"/>
      </p:ext>
    </p:extLst>
  </p:cSld>
  <p:clrMapOvr>
    <a:masterClrMapping/>
  </p:clrMapOvr>
  <mc:AlternateContent xmlns:mc="http://schemas.openxmlformats.org/markup-compatibility/2006" xmlns:p14="http://schemas.microsoft.com/office/powerpoint/2010/main">
    <mc:Choice Requires="p14">
      <p:transition spd="slow" p14:dur="2000" advTm="100191"/>
    </mc:Choice>
    <mc:Fallback xmlns="">
      <p:transition spd="slow" advTm="100191"/>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DDC1DCF9-5568-B5A5-E9EB-41F252A1B2A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1C57B0A2-AD9D-3754-6633-75C7AC4C248B}"/>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xmlns="" id="{EFFF73FC-3EBA-FE96-C2EC-F0A622D181D2}"/>
              </a:ext>
            </a:extLst>
          </p:cNvPr>
          <p:cNvSpPr/>
          <p:nvPr/>
        </p:nvSpPr>
        <p:spPr>
          <a:xfrm>
            <a:off x="746180" y="1544480"/>
            <a:ext cx="10699640" cy="44693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lgn="r" rtl="1">
              <a:lnSpc>
                <a:spcPct val="200000"/>
              </a:lnSpc>
              <a:buFont typeface="+mj-lt"/>
              <a:buAutoNum type="arabicPeriod"/>
            </a:pPr>
            <a:r>
              <a:rPr lang="ar-YE" sz="1600" b="0" i="0" u="none" strike="noStrike" baseline="0" dirty="0">
                <a:solidFill>
                  <a:schemeClr val="tx1"/>
                </a:solidFill>
                <a:latin typeface="Segoe UI" panose="020B0502040204020203" pitchFamily="34" charset="0"/>
                <a:cs typeface="Segoe UI" panose="020B0502040204020203" pitchFamily="34" charset="0"/>
              </a:rPr>
              <a:t>تحدد الإدارة الأهداف التي تريد بلوغها</a:t>
            </a:r>
            <a:endParaRPr lang="ar-JO" sz="1600" b="0" i="0" u="none" strike="noStrike" baseline="0" dirty="0">
              <a:solidFill>
                <a:schemeClr val="tx1"/>
              </a:solidFill>
              <a:latin typeface="Segoe UI" panose="020B0502040204020203" pitchFamily="34" charset="0"/>
              <a:cs typeface="Segoe UI" panose="020B0502040204020203" pitchFamily="34" charset="0"/>
            </a:endParaRPr>
          </a:p>
          <a:p>
            <a:pPr marL="342900" indent="-342900" algn="r" rtl="1">
              <a:lnSpc>
                <a:spcPct val="200000"/>
              </a:lnSpc>
              <a:buFont typeface="+mj-lt"/>
              <a:buAutoNum type="arabicPeriod"/>
            </a:pPr>
            <a:r>
              <a:rPr lang="ar-YE" sz="1600" b="0" i="0" u="none" strike="noStrike" baseline="0" dirty="0">
                <a:solidFill>
                  <a:schemeClr val="tx1"/>
                </a:solidFill>
                <a:latin typeface="Segoe UI" panose="020B0502040204020203" pitchFamily="34" charset="0"/>
                <a:cs typeface="Segoe UI" panose="020B0502040204020203" pitchFamily="34" charset="0"/>
              </a:rPr>
              <a:t>تحديد من يقوم بالتقييم:</a:t>
            </a:r>
            <a:endParaRPr lang="ar-JO" sz="1600" b="0" i="0" u="none" strike="noStrike" baseline="0" dirty="0">
              <a:solidFill>
                <a:schemeClr val="tx1"/>
              </a:solidFill>
              <a:latin typeface="Segoe UI" panose="020B0502040204020203" pitchFamily="34" charset="0"/>
              <a:cs typeface="Segoe UI" panose="020B0502040204020203" pitchFamily="34" charset="0"/>
            </a:endParaRPr>
          </a:p>
          <a:p>
            <a:pPr algn="r" rtl="1">
              <a:lnSpc>
                <a:spcPct val="200000"/>
              </a:lnSpc>
            </a:pPr>
            <a:r>
              <a:rPr lang="ar-YE" sz="1600" b="0" i="0" u="none" strike="noStrike" baseline="0" dirty="0">
                <a:solidFill>
                  <a:schemeClr val="tx1"/>
                </a:solidFill>
                <a:latin typeface="Segoe UI" panose="020B0502040204020203" pitchFamily="34" charset="0"/>
                <a:cs typeface="Segoe UI" panose="020B0502040204020203" pitchFamily="34" charset="0"/>
              </a:rPr>
              <a:t> </a:t>
            </a:r>
            <a:r>
              <a:rPr lang="ar-JO" sz="1600" b="0" i="0" u="none" strike="noStrike" baseline="0" dirty="0">
                <a:solidFill>
                  <a:schemeClr val="tx1"/>
                </a:solidFill>
                <a:latin typeface="Segoe UI" panose="020B0502040204020203" pitchFamily="34" charset="0"/>
                <a:cs typeface="Segoe UI" panose="020B0502040204020203" pitchFamily="34" charset="0"/>
              </a:rPr>
              <a:t>(</a:t>
            </a:r>
            <a:r>
              <a:rPr lang="ar-YE" sz="1600" b="0" i="0" u="none" strike="noStrike" baseline="0" dirty="0">
                <a:solidFill>
                  <a:schemeClr val="tx1"/>
                </a:solidFill>
                <a:latin typeface="Segoe UI" panose="020B0502040204020203" pitchFamily="34" charset="0"/>
                <a:cs typeface="Segoe UI" panose="020B0502040204020203" pitchFamily="34" charset="0"/>
              </a:rPr>
              <a:t>الرئيس بتقييم أداء مرؤوسيه، قيام</a:t>
            </a:r>
            <a:r>
              <a:rPr lang="ar-JO" sz="1600" b="0" i="0" u="none" strike="noStrike" baseline="0" dirty="0">
                <a:solidFill>
                  <a:schemeClr val="tx1"/>
                </a:solidFill>
                <a:latin typeface="Segoe UI" panose="020B0502040204020203" pitchFamily="34" charset="0"/>
                <a:cs typeface="Segoe UI" panose="020B0502040204020203" pitchFamily="34" charset="0"/>
              </a:rPr>
              <a:t> </a:t>
            </a:r>
            <a:r>
              <a:rPr lang="ar-YE" sz="1600" b="0" i="0" u="none" strike="noStrike" baseline="0" dirty="0">
                <a:solidFill>
                  <a:schemeClr val="tx1"/>
                </a:solidFill>
                <a:latin typeface="Segoe UI" panose="020B0502040204020203" pitchFamily="34" charset="0"/>
                <a:cs typeface="Segoe UI" panose="020B0502040204020203" pitchFamily="34" charset="0"/>
              </a:rPr>
              <a:t>الرؤساء، تقييم الزملاء في العمل التقييم من قبل لجنة من الرؤساء.التقييم من قبل الزبائن، التقييم من قبل خبراء. </a:t>
            </a:r>
            <a:r>
              <a:rPr lang="ar-JO" sz="1600" b="0" i="0" u="none" strike="noStrike" baseline="0" dirty="0">
                <a:solidFill>
                  <a:schemeClr val="tx1"/>
                </a:solidFill>
                <a:latin typeface="Segoe UI" panose="020B0502040204020203" pitchFamily="34" charset="0"/>
                <a:cs typeface="Segoe UI" panose="020B0502040204020203" pitchFamily="34" charset="0"/>
              </a:rPr>
              <a:t>)</a:t>
            </a:r>
          </a:p>
          <a:p>
            <a:pPr algn="r" rtl="1">
              <a:lnSpc>
                <a:spcPct val="200000"/>
              </a:lnSpc>
            </a:pPr>
            <a:r>
              <a:rPr lang="ar-JO" sz="1600" dirty="0">
                <a:solidFill>
                  <a:schemeClr val="tx1"/>
                </a:solidFill>
                <a:latin typeface="Segoe UI" panose="020B0502040204020203" pitchFamily="34" charset="0"/>
                <a:cs typeface="Segoe UI" panose="020B0502040204020203" pitchFamily="34" charset="0"/>
              </a:rPr>
              <a:t>3. </a:t>
            </a:r>
            <a:r>
              <a:rPr lang="ar-YE" sz="1600" b="0" i="0" u="none" strike="noStrike" baseline="0" dirty="0">
                <a:solidFill>
                  <a:schemeClr val="tx1"/>
                </a:solidFill>
                <a:latin typeface="Segoe UI" panose="020B0502040204020203" pitchFamily="34" charset="0"/>
                <a:cs typeface="Segoe UI" panose="020B0502040204020203" pitchFamily="34" charset="0"/>
              </a:rPr>
              <a:t>تحديد العاملين الذين سيتم تقييم أدائهم</a:t>
            </a:r>
            <a:endParaRPr lang="ar-JO" sz="1600" b="0" i="0" u="none" strike="noStrike" baseline="0" dirty="0">
              <a:solidFill>
                <a:schemeClr val="tx1"/>
              </a:solidFill>
              <a:latin typeface="Segoe UI" panose="020B0502040204020203" pitchFamily="34" charset="0"/>
              <a:cs typeface="Segoe UI" panose="020B0502040204020203" pitchFamily="34" charset="0"/>
            </a:endParaRPr>
          </a:p>
          <a:p>
            <a:pPr algn="r" rtl="1">
              <a:lnSpc>
                <a:spcPct val="200000"/>
              </a:lnSpc>
            </a:pPr>
            <a:r>
              <a:rPr lang="ar-JO" sz="1600" dirty="0">
                <a:solidFill>
                  <a:schemeClr val="tx1"/>
                </a:solidFill>
                <a:latin typeface="Segoe UI" panose="020B0502040204020203" pitchFamily="34" charset="0"/>
                <a:cs typeface="Segoe UI" panose="020B0502040204020203" pitchFamily="34" charset="0"/>
              </a:rPr>
              <a:t>4. </a:t>
            </a:r>
            <a:r>
              <a:rPr lang="ar-YE" sz="1600" b="0" i="0" u="none" strike="noStrike" baseline="0" dirty="0">
                <a:solidFill>
                  <a:schemeClr val="tx1"/>
                </a:solidFill>
                <a:latin typeface="Segoe UI" panose="020B0502040204020203" pitchFamily="34" charset="0"/>
                <a:cs typeface="Segoe UI" panose="020B0502040204020203" pitchFamily="34" charset="0"/>
              </a:rPr>
              <a:t>. تحديد معايير وطرق التقييم</a:t>
            </a:r>
            <a:endParaRPr lang="ar-JO" sz="1600" b="0" i="0" u="none" strike="noStrike" baseline="0" dirty="0">
              <a:solidFill>
                <a:schemeClr val="tx1"/>
              </a:solidFill>
              <a:latin typeface="Segoe UI" panose="020B0502040204020203" pitchFamily="34" charset="0"/>
              <a:cs typeface="Segoe UI" panose="020B0502040204020203" pitchFamily="34" charset="0"/>
            </a:endParaRPr>
          </a:p>
          <a:p>
            <a:pPr algn="r" rtl="1">
              <a:lnSpc>
                <a:spcPct val="200000"/>
              </a:lnSpc>
            </a:pPr>
            <a:r>
              <a:rPr lang="ar-JO" sz="1600" dirty="0">
                <a:solidFill>
                  <a:schemeClr val="tx1"/>
                </a:solidFill>
                <a:latin typeface="Segoe UI" panose="020B0502040204020203" pitchFamily="34" charset="0"/>
                <a:cs typeface="Segoe UI" panose="020B0502040204020203" pitchFamily="34" charset="0"/>
              </a:rPr>
              <a:t>5.</a:t>
            </a:r>
            <a:r>
              <a:rPr lang="ar-YE" sz="1600" b="0" i="0" u="none" strike="noStrike" baseline="0" dirty="0">
                <a:solidFill>
                  <a:schemeClr val="tx1"/>
                </a:solidFill>
                <a:latin typeface="Segoe UI" panose="020B0502040204020203" pitchFamily="34" charset="0"/>
                <a:cs typeface="Segoe UI" panose="020B0502040204020203" pitchFamily="34" charset="0"/>
              </a:rPr>
              <a:t>- تحديد المدة الزمنية للتقييم :</a:t>
            </a:r>
            <a:endParaRPr lang="ar-JO" sz="1600" b="0" i="0" u="none" strike="noStrike" baseline="0" dirty="0">
              <a:solidFill>
                <a:schemeClr val="tx1"/>
              </a:solidFill>
              <a:latin typeface="Segoe UI" panose="020B0502040204020203" pitchFamily="34" charset="0"/>
              <a:cs typeface="Segoe UI" panose="020B0502040204020203" pitchFamily="34" charset="0"/>
            </a:endParaRPr>
          </a:p>
          <a:p>
            <a:pPr algn="r" rtl="1">
              <a:lnSpc>
                <a:spcPct val="200000"/>
              </a:lnSpc>
            </a:pPr>
            <a:r>
              <a:rPr lang="ar-JO" sz="1600" b="0" i="0" u="none" strike="noStrike" baseline="0" dirty="0">
                <a:solidFill>
                  <a:schemeClr val="tx1"/>
                </a:solidFill>
                <a:latin typeface="Segoe UI" panose="020B0502040204020203" pitchFamily="34" charset="0"/>
                <a:cs typeface="Segoe UI" panose="020B0502040204020203" pitchFamily="34" charset="0"/>
              </a:rPr>
              <a:t>6.</a:t>
            </a:r>
            <a:r>
              <a:rPr lang="ar-YE" sz="1600" b="0" i="0" u="none" strike="noStrike" baseline="0" dirty="0">
                <a:solidFill>
                  <a:schemeClr val="tx1"/>
                </a:solidFill>
                <a:latin typeface="Segoe UI" panose="020B0502040204020203" pitchFamily="34" charset="0"/>
                <a:cs typeface="Segoe UI" panose="020B0502040204020203" pitchFamily="34" charset="0"/>
              </a:rPr>
              <a:t> ملاحظة ومراقبة أداء العاملين، وتسجيله .</a:t>
            </a:r>
            <a:r>
              <a:rPr lang="ar-JO" sz="1600" dirty="0">
                <a:solidFill>
                  <a:schemeClr val="tx1"/>
                </a:solidFill>
                <a:latin typeface="Segoe UI" panose="020B0502040204020203" pitchFamily="34" charset="0"/>
                <a:cs typeface="Segoe UI" panose="020B0502040204020203" pitchFamily="34" charset="0"/>
              </a:rPr>
              <a:t> و</a:t>
            </a:r>
            <a:r>
              <a:rPr lang="ar-YE" sz="1600" b="0" i="0" u="none" strike="noStrike" baseline="0" dirty="0">
                <a:solidFill>
                  <a:schemeClr val="tx1"/>
                </a:solidFill>
                <a:latin typeface="Segoe UI" panose="020B0502040204020203" pitchFamily="34" charset="0"/>
                <a:cs typeface="Segoe UI" panose="020B0502040204020203" pitchFamily="34" charset="0"/>
              </a:rPr>
              <a:t>مقارنة الأداء الفعلي للعاملين بالأداء المطلوب. </a:t>
            </a:r>
            <a:endParaRPr lang="ar-JO" sz="1600" b="0" i="0" u="none" strike="noStrike" baseline="0" dirty="0">
              <a:solidFill>
                <a:schemeClr val="tx1"/>
              </a:solidFill>
              <a:latin typeface="Segoe UI" panose="020B0502040204020203" pitchFamily="34" charset="0"/>
              <a:cs typeface="Segoe UI" panose="020B0502040204020203" pitchFamily="34" charset="0"/>
            </a:endParaRPr>
          </a:p>
          <a:p>
            <a:pPr algn="r" rtl="1">
              <a:lnSpc>
                <a:spcPct val="200000"/>
              </a:lnSpc>
            </a:pPr>
            <a:r>
              <a:rPr lang="ar-JO" sz="1600" dirty="0">
                <a:solidFill>
                  <a:schemeClr val="tx1"/>
                </a:solidFill>
                <a:latin typeface="Segoe UI" panose="020B0502040204020203" pitchFamily="34" charset="0"/>
                <a:cs typeface="Segoe UI" panose="020B0502040204020203" pitchFamily="34" charset="0"/>
              </a:rPr>
              <a:t>7.</a:t>
            </a:r>
            <a:r>
              <a:rPr lang="ar-YE" sz="1600" b="0" i="0" u="none" strike="noStrike" baseline="0" dirty="0">
                <a:solidFill>
                  <a:schemeClr val="tx1"/>
                </a:solidFill>
                <a:latin typeface="Segoe UI" panose="020B0502040204020203" pitchFamily="34" charset="0"/>
                <a:cs typeface="Segoe UI" panose="020B0502040204020203" pitchFamily="34" charset="0"/>
              </a:rPr>
              <a:t> إخبار الأفراد بنتائج التقييم</a:t>
            </a:r>
            <a:endParaRPr lang="ar-YE" sz="1600" b="0" i="0" dirty="0">
              <a:solidFill>
                <a:schemeClr val="tx1"/>
              </a:solidFill>
              <a:effectLst/>
              <a:latin typeface="Segoe UI" panose="020B0502040204020203" pitchFamily="34" charset="0"/>
              <a:cs typeface="Segoe UI" panose="020B0502040204020203" pitchFamily="34" charset="0"/>
            </a:endParaRPr>
          </a:p>
        </p:txBody>
      </p:sp>
      <p:pic>
        <p:nvPicPr>
          <p:cNvPr id="5" name="Graphic 21">
            <a:extLst>
              <a:ext uri="{FF2B5EF4-FFF2-40B4-BE49-F238E27FC236}">
                <a16:creationId xmlns:a16="http://schemas.microsoft.com/office/drawing/2014/main" xmlns="" id="{94DFA299-AF51-9902-36B4-791BBF7F757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a:extLst>
              <a:ext uri="{FF2B5EF4-FFF2-40B4-BE49-F238E27FC236}">
                <a16:creationId xmlns:a16="http://schemas.microsoft.com/office/drawing/2014/main" xmlns="" id="{2B458799-21C8-0645-2B2C-B6BA6DE6F07D}"/>
              </a:ext>
            </a:extLst>
          </p:cNvPr>
          <p:cNvSpPr txBox="1"/>
          <p:nvPr/>
        </p:nvSpPr>
        <p:spPr>
          <a:xfrm>
            <a:off x="3147847" y="844184"/>
            <a:ext cx="5896305" cy="564898"/>
          </a:xfrm>
          <a:prstGeom prst="rect">
            <a:avLst/>
          </a:prstGeom>
          <a:noFill/>
        </p:spPr>
        <p:txBody>
          <a:bodyPr wrap="square" rtlCol="0">
            <a:spAutoFit/>
          </a:bodyPr>
          <a:lstStyle/>
          <a:p>
            <a:pPr algn="ctr" rtl="1">
              <a:lnSpc>
                <a:spcPct val="200000"/>
              </a:lnSpc>
            </a:pPr>
            <a:r>
              <a:rPr lang="ar-JO" sz="1800" dirty="0">
                <a:solidFill>
                  <a:srgbClr val="00B0F0"/>
                </a:solidFill>
                <a:latin typeface="Segoe UI" panose="020B0502040204020203" pitchFamily="34" charset="0"/>
                <a:cs typeface="Segoe UI" panose="020B0502040204020203" pitchFamily="34" charset="0"/>
              </a:rPr>
              <a:t>خطوات عملية قياس وتقييم الأداء الوظيفي</a:t>
            </a:r>
            <a:endParaRPr lang="ar-JO" sz="1400" dirty="0">
              <a:solidFill>
                <a:schemeClr val="tx1"/>
              </a:solidFill>
              <a:latin typeface="Segoe UI" panose="020B0502040204020203" pitchFamily="34" charset="0"/>
              <a:cs typeface="Segoe UI" panose="020B0502040204020203" pitchFamily="34" charset="0"/>
            </a:endParaRPr>
          </a:p>
        </p:txBody>
      </p:sp>
    </p:spTree>
    <p:extLst>
      <p:ext uri="{BB962C8B-B14F-4D97-AF65-F5344CB8AC3E}">
        <p14:creationId xmlns:p14="http://schemas.microsoft.com/office/powerpoint/2010/main" val="527452912"/>
      </p:ext>
    </p:extLst>
  </p:cSld>
  <p:clrMapOvr>
    <a:masterClrMapping/>
  </p:clrMapOvr>
  <mc:AlternateContent xmlns:mc="http://schemas.openxmlformats.org/markup-compatibility/2006" xmlns:p14="http://schemas.microsoft.com/office/powerpoint/2010/main">
    <mc:Choice Requires="p14">
      <p:transition spd="slow" p14:dur="2000" advTm="63531"/>
    </mc:Choice>
    <mc:Fallback xmlns="">
      <p:transition spd="slow" advTm="63531"/>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20283" y="993911"/>
            <a:ext cx="10951434" cy="48701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JO" sz="2000" dirty="0">
                <a:solidFill>
                  <a:schemeClr val="tx1"/>
                </a:solidFill>
                <a:latin typeface="Segoe UI" panose="020B0502040204020203" pitchFamily="34" charset="0"/>
                <a:cs typeface="Segoe UI" panose="020B0502040204020203" pitchFamily="34" charset="0"/>
              </a:rPr>
              <a:t>خاتمة</a:t>
            </a:r>
            <a:endParaRPr lang="ar-JO" sz="2000" b="0" i="0" dirty="0">
              <a:solidFill>
                <a:schemeClr val="tx1"/>
              </a:solidFill>
              <a:effectLst/>
              <a:latin typeface="Segoe UI" panose="020B0502040204020203" pitchFamily="34" charset="0"/>
              <a:cs typeface="Segoe UI" panose="020B0502040204020203" pitchFamily="34" charset="0"/>
            </a:endParaRPr>
          </a:p>
          <a:p>
            <a:pPr algn="r">
              <a:lnSpc>
                <a:spcPct val="200000"/>
              </a:lnSpc>
            </a:pPr>
            <a:r>
              <a:rPr lang="ar-JO" dirty="0">
                <a:solidFill>
                  <a:srgbClr val="333333"/>
                </a:solidFill>
                <a:latin typeface="Segoe UI" panose="020B0502040204020203" pitchFamily="34" charset="0"/>
                <a:cs typeface="Segoe UI" panose="020B0502040204020203" pitchFamily="34" charset="0"/>
              </a:rPr>
              <a:t>       من المؤكد أن من سمة عصرنا </a:t>
            </a:r>
            <a:r>
              <a:rPr lang="ar-YE" dirty="0">
                <a:solidFill>
                  <a:srgbClr val="333333"/>
                </a:solidFill>
                <a:latin typeface="Segoe UI" panose="020B0502040204020203" pitchFamily="34" charset="0"/>
                <a:cs typeface="Segoe UI" panose="020B0502040204020203" pitchFamily="34" charset="0"/>
              </a:rPr>
              <a:t>الحالي </a:t>
            </a:r>
            <a:r>
              <a:rPr lang="ar-JO" dirty="0">
                <a:solidFill>
                  <a:srgbClr val="333333"/>
                </a:solidFill>
                <a:latin typeface="Segoe UI" panose="020B0502040204020203" pitchFamily="34" charset="0"/>
                <a:cs typeface="Segoe UI" panose="020B0502040204020203" pitchFamily="34" charset="0"/>
              </a:rPr>
              <a:t>تطور </a:t>
            </a:r>
            <a:r>
              <a:rPr lang="ar-YE" dirty="0">
                <a:solidFill>
                  <a:srgbClr val="333333"/>
                </a:solidFill>
                <a:latin typeface="Segoe UI" panose="020B0502040204020203" pitchFamily="34" charset="0"/>
                <a:cs typeface="Segoe UI" panose="020B0502040204020203" pitchFamily="34" charset="0"/>
              </a:rPr>
              <a:t> </a:t>
            </a:r>
            <a:r>
              <a:rPr lang="ar-JO" dirty="0">
                <a:solidFill>
                  <a:srgbClr val="333333"/>
                </a:solidFill>
                <a:latin typeface="Segoe UI" panose="020B0502040204020203" pitchFamily="34" charset="0"/>
                <a:cs typeface="Segoe UI" panose="020B0502040204020203" pitchFamily="34" charset="0"/>
              </a:rPr>
              <a:t>المنظمات</a:t>
            </a:r>
            <a:r>
              <a:rPr lang="ar-YE" dirty="0">
                <a:solidFill>
                  <a:srgbClr val="333333"/>
                </a:solidFill>
                <a:latin typeface="Segoe UI" panose="020B0502040204020203" pitchFamily="34" charset="0"/>
                <a:cs typeface="Segoe UI" panose="020B0502040204020203" pitchFamily="34" charset="0"/>
              </a:rPr>
              <a:t> وشمولها في شتى مجالات الحياة، بل وتعتبر</a:t>
            </a:r>
            <a:r>
              <a:rPr lang="ar-JO" dirty="0">
                <a:solidFill>
                  <a:srgbClr val="333333"/>
                </a:solidFill>
                <a:latin typeface="Segoe UI" panose="020B0502040204020203" pitchFamily="34" charset="0"/>
                <a:cs typeface="Segoe UI" panose="020B0502040204020203" pitchFamily="34" charset="0"/>
              </a:rPr>
              <a:t> </a:t>
            </a:r>
            <a:r>
              <a:rPr lang="ar-YE" dirty="0">
                <a:solidFill>
                  <a:srgbClr val="333333"/>
                </a:solidFill>
                <a:latin typeface="Segoe UI" panose="020B0502040204020203" pitchFamily="34" charset="0"/>
                <a:cs typeface="Segoe UI" panose="020B0502040204020203" pitchFamily="34" charset="0"/>
              </a:rPr>
              <a:t>العصب </a:t>
            </a:r>
            <a:r>
              <a:rPr lang="ar-JO" dirty="0">
                <a:solidFill>
                  <a:srgbClr val="333333"/>
                </a:solidFill>
                <a:latin typeface="Segoe UI" panose="020B0502040204020203" pitchFamily="34" charset="0"/>
                <a:cs typeface="Segoe UI" panose="020B0502040204020203" pitchFamily="34" charset="0"/>
              </a:rPr>
              <a:t>للدول ولمجتمعاتها لأنها تلبي </a:t>
            </a:r>
            <a:r>
              <a:rPr lang="ar-YE" dirty="0">
                <a:solidFill>
                  <a:srgbClr val="333333"/>
                </a:solidFill>
                <a:latin typeface="Segoe UI" panose="020B0502040204020203" pitchFamily="34" charset="0"/>
                <a:cs typeface="Segoe UI" panose="020B0502040204020203" pitchFamily="34" charset="0"/>
              </a:rPr>
              <a:t>حاجاتهم </a:t>
            </a:r>
            <a:r>
              <a:rPr lang="ar-YE" b="0" i="0" dirty="0">
                <a:solidFill>
                  <a:srgbClr val="333333"/>
                </a:solidFill>
                <a:effectLst/>
                <a:latin typeface="Segoe UI" panose="020B0502040204020203" pitchFamily="34" charset="0"/>
                <a:cs typeface="Segoe UI" panose="020B0502040204020203" pitchFamily="34" charset="0"/>
              </a:rPr>
              <a:t>المختلفة</a:t>
            </a:r>
            <a:r>
              <a:rPr lang="ar-JO" b="0" i="0" dirty="0">
                <a:solidFill>
                  <a:srgbClr val="333333"/>
                </a:solidFill>
                <a:effectLst/>
                <a:latin typeface="Segoe UI" panose="020B0502040204020203" pitchFamily="34" charset="0"/>
                <a:cs typeface="Segoe UI" panose="020B0502040204020203" pitchFamily="34" charset="0"/>
              </a:rPr>
              <a:t> </a:t>
            </a:r>
            <a:r>
              <a:rPr lang="ar-YE" b="0" i="0" dirty="0">
                <a:solidFill>
                  <a:srgbClr val="333333"/>
                </a:solidFill>
                <a:effectLst/>
                <a:latin typeface="Segoe UI" panose="020B0502040204020203" pitchFamily="34" charset="0"/>
                <a:cs typeface="Segoe UI" panose="020B0502040204020203" pitchFamily="34" charset="0"/>
              </a:rPr>
              <a:t>.</a:t>
            </a:r>
            <a:r>
              <a:rPr lang="ar-JO" b="0" i="0" dirty="0">
                <a:solidFill>
                  <a:srgbClr val="333333"/>
                </a:solidFill>
                <a:effectLst/>
                <a:latin typeface="Segoe UI" panose="020B0502040204020203" pitchFamily="34" charset="0"/>
                <a:cs typeface="Segoe UI" panose="020B0502040204020203" pitchFamily="34" charset="0"/>
              </a:rPr>
              <a:t>وطوحاتهم</a:t>
            </a:r>
            <a:r>
              <a:rPr lang="ar-YE" b="0" i="0" dirty="0">
                <a:solidFill>
                  <a:srgbClr val="333333"/>
                </a:solidFill>
                <a:effectLst/>
                <a:latin typeface="Segoe UI" panose="020B0502040204020203" pitchFamily="34" charset="0"/>
                <a:cs typeface="Segoe UI" panose="020B0502040204020203" pitchFamily="34" charset="0"/>
              </a:rPr>
              <a:t> تسعى جاهدة لتحقيق أهدافها التي أنشئت من أجلها، برفع كفاءتها </a:t>
            </a:r>
            <a:r>
              <a:rPr lang="ar-YE" dirty="0">
                <a:solidFill>
                  <a:srgbClr val="333333"/>
                </a:solidFill>
                <a:latin typeface="Segoe UI" panose="020B0502040204020203" pitchFamily="34" charset="0"/>
                <a:cs typeface="Segoe UI" panose="020B0502040204020203" pitchFamily="34" charset="0"/>
              </a:rPr>
              <a:t>وفعاليتها من خلال </a:t>
            </a:r>
            <a:r>
              <a:rPr lang="ar-JO" dirty="0">
                <a:solidFill>
                  <a:srgbClr val="333333"/>
                </a:solidFill>
                <a:latin typeface="Segoe UI" panose="020B0502040204020203" pitchFamily="34" charset="0"/>
                <a:cs typeface="Segoe UI" panose="020B0502040204020203" pitchFamily="34" charset="0"/>
              </a:rPr>
              <a:t>القيادة الفاعلة التي تعمل على </a:t>
            </a:r>
            <a:r>
              <a:rPr lang="ar-YE" dirty="0">
                <a:solidFill>
                  <a:srgbClr val="333333"/>
                </a:solidFill>
                <a:latin typeface="Segoe UI" panose="020B0502040204020203" pitchFamily="34" charset="0"/>
                <a:cs typeface="Segoe UI" panose="020B0502040204020203" pitchFamily="34" charset="0"/>
              </a:rPr>
              <a:t>تحسين وتجويد أداء المنظمة والذي لا يكون إلا برفع مستوى أداء موظفيها ، </a:t>
            </a:r>
            <a:endParaRPr lang="ar-JO" dirty="0">
              <a:solidFill>
                <a:srgbClr val="333333"/>
              </a:solidFill>
              <a:latin typeface="Segoe UI" panose="020B0502040204020203" pitchFamily="34" charset="0"/>
              <a:cs typeface="Segoe UI" panose="020B0502040204020203" pitchFamily="34" charset="0"/>
            </a:endParaRPr>
          </a:p>
          <a:p>
            <a:pPr algn="r">
              <a:lnSpc>
                <a:spcPct val="200000"/>
              </a:lnSpc>
            </a:pPr>
            <a:r>
              <a:rPr lang="ar-YE" dirty="0">
                <a:solidFill>
                  <a:srgbClr val="333333"/>
                </a:solidFill>
                <a:latin typeface="Segoe UI" panose="020B0502040204020203" pitchFamily="34" charset="0"/>
                <a:cs typeface="Segoe UI" panose="020B0502040204020203" pitchFamily="34" charset="0"/>
              </a:rPr>
              <a:t>إنَّ نجاح أي عمل في أي مؤسسة يتوقَّف على مدى جودة أداء العاملين فيها، لذا يساعد تقييم الأداء الوظيفي للعاملين في المؤسسة على معرفة إن كانوا يؤدون المهام المطلوبة منهم بما يتوافق والمعايير التي حددتها المؤسسة لهم أم لا. </a:t>
            </a:r>
          </a:p>
          <a:p>
            <a:pPr algn="just" rtl="1">
              <a:lnSpc>
                <a:spcPct val="200000"/>
              </a:lnSpc>
            </a:pPr>
            <a:endParaRPr lang="ar-YE" sz="1600" b="1" i="0" dirty="0">
              <a:solidFill>
                <a:schemeClr val="tx1"/>
              </a:solidFill>
              <a:effectLst/>
              <a:latin typeface="Segoe UI" panose="020B0502040204020203" pitchFamily="34" charset="0"/>
              <a:cs typeface="Segoe UI" panose="020B0502040204020203" pitchFamily="34"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813419167"/>
      </p:ext>
    </p:extLst>
  </p:cSld>
  <p:clrMapOvr>
    <a:masterClrMapping/>
  </p:clrMapOvr>
  <mc:AlternateContent xmlns:mc="http://schemas.openxmlformats.org/markup-compatibility/2006" xmlns:p14="http://schemas.microsoft.com/office/powerpoint/2010/main">
    <mc:Choice Requires="p14">
      <p:transition spd="slow" p14:dur="2000" advTm="63554"/>
    </mc:Choice>
    <mc:Fallback xmlns="">
      <p:transition spd="slow" advTm="63554"/>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8D2BB568-322A-453F-F7E9-ED9A34176E0D}"/>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xmlns="" id="{9FB25203-DD61-C751-435B-1EE5DE32CE4F}"/>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xmlns="" id="{B3D84AD8-FC41-31C0-62CD-B14148D38DCD}"/>
              </a:ext>
            </a:extLst>
          </p:cNvPr>
          <p:cNvSpPr/>
          <p:nvPr/>
        </p:nvSpPr>
        <p:spPr>
          <a:xfrm>
            <a:off x="3142429" y="64019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xmlns="" id="{094C3220-9EB8-6904-EF30-03C04D3D2E50}"/>
              </a:ext>
            </a:extLst>
          </p:cNvPr>
          <p:cNvSpPr txBox="1"/>
          <p:nvPr/>
        </p:nvSpPr>
        <p:spPr>
          <a:xfrm>
            <a:off x="1486855" y="1021016"/>
            <a:ext cx="9448714" cy="4441601"/>
          </a:xfrm>
          <a:prstGeom prst="rect">
            <a:avLst/>
          </a:prstGeom>
          <a:solidFill>
            <a:schemeClr val="bg1"/>
          </a:solidFill>
        </p:spPr>
        <p:txBody>
          <a:bodyPr wrap="square" rtlCol="0">
            <a:spAutoFit/>
          </a:bodyPr>
          <a:lstStyle/>
          <a:p>
            <a:pPr marR="0" algn="ctr" rtl="1">
              <a:lnSpc>
                <a:spcPct val="200000"/>
              </a:lnSpc>
              <a:spcBef>
                <a:spcPts val="200"/>
              </a:spcBef>
              <a:spcAft>
                <a:spcPts val="200"/>
              </a:spcAft>
              <a:tabLst>
                <a:tab pos="365760" algn="l"/>
                <a:tab pos="731520" algn="l"/>
                <a:tab pos="1097280" algn="l"/>
                <a:tab pos="1463040" algn="l"/>
                <a:tab pos="3036570" algn="l"/>
              </a:tabLst>
            </a:pPr>
            <a:r>
              <a:rPr lang="ar-JO" sz="2000" b="1" dirty="0">
                <a:solidFill>
                  <a:srgbClr val="00B0F0"/>
                </a:solidFill>
                <a:latin typeface="Segoe UI" panose="020B0502040204020203" pitchFamily="34" charset="0"/>
                <a:cs typeface="Segoe UI" panose="020B0502040204020203" pitchFamily="34" charset="0"/>
              </a:rPr>
              <a:t>نتاجات المحاضرة الخامسة</a:t>
            </a:r>
          </a:p>
          <a:p>
            <a:pPr marL="285750" marR="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Segoe UI" panose="020B0502040204020203" pitchFamily="34" charset="0"/>
                <a:ea typeface="Arial" panose="020B0604020202020204" pitchFamily="34" charset="0"/>
                <a:cs typeface="Segoe UI" panose="020B0502040204020203" pitchFamily="34" charset="0"/>
              </a:rPr>
              <a:t>مفهوم الأداء الوظيفي لغة واصطلاحًا</a:t>
            </a:r>
          </a:p>
          <a:p>
            <a:pPr marL="28575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Segoe UI" panose="020B0502040204020203" pitchFamily="34" charset="0"/>
                <a:ea typeface="Arial" panose="020B0604020202020204" pitchFamily="34" charset="0"/>
                <a:cs typeface="Segoe UI" panose="020B0502040204020203" pitchFamily="34" charset="0"/>
              </a:rPr>
              <a:t>أهمية الأداء الوظيفي</a:t>
            </a:r>
          </a:p>
          <a:p>
            <a:pPr marL="28575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Segoe UI" panose="020B0502040204020203" pitchFamily="34" charset="0"/>
                <a:ea typeface="Arial" panose="020B0604020202020204" pitchFamily="34" charset="0"/>
                <a:cs typeface="Segoe UI" panose="020B0502040204020203" pitchFamily="34" charset="0"/>
              </a:rPr>
              <a:t>أنواع الأداء الوظيفي</a:t>
            </a:r>
          </a:p>
          <a:p>
            <a:pPr marL="28575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Segoe UI" panose="020B0502040204020203" pitchFamily="34" charset="0"/>
                <a:ea typeface="Arial" panose="020B0604020202020204" pitchFamily="34" charset="0"/>
                <a:cs typeface="Segoe UI" panose="020B0502040204020203" pitchFamily="34" charset="0"/>
              </a:rPr>
              <a:t>مؤشرات الأداء الوظيفي</a:t>
            </a:r>
          </a:p>
          <a:p>
            <a:pPr marL="28575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Segoe UI" panose="020B0502040204020203" pitchFamily="34" charset="0"/>
                <a:ea typeface="Arial" panose="020B0604020202020204" pitchFamily="34" charset="0"/>
                <a:cs typeface="Segoe UI" panose="020B0502040204020203" pitchFamily="34" charset="0"/>
              </a:rPr>
              <a:t>معوقات الأداء الوظيفي</a:t>
            </a:r>
          </a:p>
          <a:p>
            <a:pPr marL="28575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Segoe UI" panose="020B0502040204020203" pitchFamily="34" charset="0"/>
                <a:ea typeface="Arial" panose="020B0604020202020204" pitchFamily="34" charset="0"/>
                <a:cs typeface="Segoe UI" panose="020B0502040204020203" pitchFamily="34" charset="0"/>
              </a:rPr>
              <a:t>مفهوم تقييم الأداء الوظيفي وأهميته</a:t>
            </a:r>
          </a:p>
          <a:p>
            <a:pPr marL="28575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Segoe UI" panose="020B0502040204020203" pitchFamily="34" charset="0"/>
                <a:ea typeface="Arial" panose="020B0604020202020204" pitchFamily="34" charset="0"/>
                <a:cs typeface="Segoe UI" panose="020B0502040204020203" pitchFamily="34" charset="0"/>
              </a:rPr>
              <a:t>خطوات تقييم الأداء الوظيفي</a:t>
            </a:r>
          </a:p>
        </p:txBody>
      </p:sp>
      <p:pic>
        <p:nvPicPr>
          <p:cNvPr id="6" name="Graphic 21">
            <a:extLst>
              <a:ext uri="{FF2B5EF4-FFF2-40B4-BE49-F238E27FC236}">
                <a16:creationId xmlns:a16="http://schemas.microsoft.com/office/drawing/2014/main" xmlns="" id="{5AB3BE46-4078-A848-97B4-38D5C2690DE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35557" y="102026"/>
            <a:ext cx="2305141" cy="1076343"/>
          </a:xfrm>
          <a:prstGeom prst="rect">
            <a:avLst/>
          </a:prstGeom>
        </p:spPr>
      </p:pic>
      <p:pic>
        <p:nvPicPr>
          <p:cNvPr id="4" name="Picture 3">
            <a:extLst>
              <a:ext uri="{FF2B5EF4-FFF2-40B4-BE49-F238E27FC236}">
                <a16:creationId xmlns:a16="http://schemas.microsoft.com/office/drawing/2014/main" xmlns="" id="{8A50EF1E-B1A3-B292-6C60-E31C256457B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513651" y="1021016"/>
            <a:ext cx="2876550" cy="4395882"/>
          </a:xfrm>
          <a:prstGeom prst="rect">
            <a:avLst/>
          </a:prstGeom>
        </p:spPr>
      </p:pic>
    </p:spTree>
    <p:extLst>
      <p:ext uri="{BB962C8B-B14F-4D97-AF65-F5344CB8AC3E}">
        <p14:creationId xmlns:p14="http://schemas.microsoft.com/office/powerpoint/2010/main" val="1848100879"/>
      </p:ext>
    </p:extLst>
  </p:cSld>
  <p:clrMapOvr>
    <a:masterClrMapping/>
  </p:clrMapOvr>
  <mc:AlternateContent xmlns:mc="http://schemas.openxmlformats.org/markup-compatibility/2006" xmlns:p14="http://schemas.microsoft.com/office/powerpoint/2010/main">
    <mc:Choice Requires="p14">
      <p:transition spd="slow" p14:dur="2000" advTm="34944"/>
    </mc:Choice>
    <mc:Fallback xmlns="">
      <p:transition spd="slow" advTm="34944"/>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454046" y="1409824"/>
            <a:ext cx="10426779" cy="48828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JO" sz="2000" b="1" dirty="0">
                <a:solidFill>
                  <a:srgbClr val="00B0F0"/>
                </a:solidFill>
                <a:latin typeface="Segoe UI" panose="020B0502040204020203" pitchFamily="34" charset="0"/>
                <a:cs typeface="Segoe UI" panose="020B0502040204020203" pitchFamily="34" charset="0"/>
              </a:rPr>
              <a:t>المراجع</a:t>
            </a:r>
            <a:endParaRPr lang="en-US" sz="2000" b="1" dirty="0">
              <a:solidFill>
                <a:srgbClr val="00B0F0"/>
              </a:solidFill>
              <a:latin typeface="Segoe UI" panose="020B0502040204020203" pitchFamily="34" charset="0"/>
              <a:cs typeface="Segoe UI" panose="020B0502040204020203" pitchFamily="34" charset="0"/>
            </a:endParaRPr>
          </a:p>
          <a:p>
            <a:r>
              <a:rPr lang="en-US" sz="1600" dirty="0">
                <a:solidFill>
                  <a:schemeClr val="tx1"/>
                </a:solidFill>
                <a:effectLst/>
                <a:latin typeface="Segoe UI" panose="020B0502040204020203" pitchFamily="34" charset="0"/>
                <a:ea typeface="Simplified Arabic" panose="02020603050405020304" pitchFamily="18" charset="-78"/>
                <a:cs typeface="Segoe UI" panose="020B0502040204020203" pitchFamily="34" charset="0"/>
                <a:hlinkClick r:id="rId2"/>
              </a:rPr>
              <a:t>https://getvom.com/%D8%A7%D9%84%D8%A7%D8%AF%D8%A7%D8%A1-%D8%A7%D9%84%D9%88%D8%B8%D9%8A%D9%81%D9%8A/</a:t>
            </a:r>
            <a:endParaRPr lang="ar-JO" sz="1600" dirty="0">
              <a:solidFill>
                <a:schemeClr val="tx1"/>
              </a:solidFill>
              <a:effectLst/>
              <a:latin typeface="Segoe UI" panose="020B0502040204020203" pitchFamily="34" charset="0"/>
              <a:ea typeface="Simplified Arabic" panose="02020603050405020304" pitchFamily="18" charset="-78"/>
              <a:cs typeface="Segoe UI" panose="020B0502040204020203" pitchFamily="34" charset="0"/>
            </a:endParaRPr>
          </a:p>
          <a:p>
            <a:pPr algn="r" rtl="1"/>
            <a:endParaRPr lang="ar-JO" sz="1600" dirty="0">
              <a:solidFill>
                <a:schemeClr val="tx1"/>
              </a:solidFill>
              <a:latin typeface="Segoe UI" panose="020B0502040204020203" pitchFamily="34" charset="0"/>
              <a:cs typeface="Segoe UI" panose="020B0502040204020203" pitchFamily="34" charset="0"/>
            </a:endParaRPr>
          </a:p>
          <a:p>
            <a:pPr algn="r" rtl="1"/>
            <a:r>
              <a:rPr lang="ar-JO" sz="1600" dirty="0">
                <a:solidFill>
                  <a:schemeClr val="tx1"/>
                </a:solidFill>
                <a:latin typeface="Segoe UI" panose="020B0502040204020203" pitchFamily="34" charset="0"/>
                <a:cs typeface="Segoe UI" panose="020B0502040204020203" pitchFamily="34" charset="0"/>
              </a:rPr>
              <a:t>شامي صليحة المناح التنظيمي وتأثيره على الأداء الوظيفي للعاملين دراسة حالة جامعة "المحمد بوفرة" بومرداس، رسالة ماجد تخصص تسيير المنظمات، كلية العلوم الاقتصادية التجارية وعلوم التسيير، جامعة امحمد بوقرة بومرداس، الجزائر، 0/2009 64-65 ص</a:t>
            </a:r>
          </a:p>
          <a:p>
            <a:pPr algn="r" rtl="1"/>
            <a:r>
              <a:rPr lang="ar-JO" sz="1600" dirty="0">
                <a:solidFill>
                  <a:schemeClr val="tx1"/>
                </a:solidFill>
                <a:latin typeface="Segoe UI" panose="020B0502040204020203" pitchFamily="34" charset="0"/>
                <a:cs typeface="Segoe UI" panose="020B0502040204020203" pitchFamily="34" charset="0"/>
              </a:rPr>
              <a:t>ارفيس، مريم . الأداء الوظيفي للعاملين في المنظمة دراسة نظرية. جامعة محمد خيضر. بسكرة. مجلة التغير الاجتماعي العدد السادس.</a:t>
            </a:r>
          </a:p>
          <a:p>
            <a:pPr algn="r" rtl="1"/>
            <a:endParaRPr lang="ar-JO" sz="1600" dirty="0">
              <a:solidFill>
                <a:schemeClr val="tx1"/>
              </a:solidFill>
              <a:latin typeface="Segoe UI" panose="020B0502040204020203" pitchFamily="34" charset="0"/>
              <a:cs typeface="Segoe UI" panose="020B0502040204020203" pitchFamily="34" charset="0"/>
            </a:endParaRPr>
          </a:p>
          <a:p>
            <a:pPr algn="r" rtl="1"/>
            <a:r>
              <a:rPr lang="ar-JO" sz="1600" dirty="0">
                <a:solidFill>
                  <a:schemeClr val="tx1"/>
                </a:solidFill>
                <a:latin typeface="Segoe UI" panose="020B0502040204020203" pitchFamily="34" charset="0"/>
                <a:cs typeface="Segoe UI" panose="020B0502040204020203" pitchFamily="34" charset="0"/>
              </a:rPr>
              <a:t>البدري، عمار (2016).</a:t>
            </a:r>
            <a:r>
              <a:rPr lang="ar-YE" sz="1600" b="1" i="0" dirty="0">
                <a:solidFill>
                  <a:srgbClr val="000000"/>
                </a:solidFill>
                <a:effectLst/>
                <a:latin typeface="Segoe UI" panose="020B0502040204020203" pitchFamily="34" charset="0"/>
                <a:cs typeface="Segoe UI" panose="020B0502040204020203" pitchFamily="34" charset="0"/>
              </a:rPr>
              <a:t> </a:t>
            </a:r>
            <a:r>
              <a:rPr lang="ar-YE" sz="1600" dirty="0">
                <a:solidFill>
                  <a:schemeClr val="tx1"/>
                </a:solidFill>
                <a:latin typeface="Segoe UI" panose="020B0502040204020203" pitchFamily="34" charset="0"/>
                <a:cs typeface="Segoe UI" panose="020B0502040204020203" pitchFamily="34" charset="0"/>
              </a:rPr>
              <a:t>معوقات الأداء الوظيفي في المؤسسات الحكومية</a:t>
            </a:r>
            <a:endParaRPr lang="ar-JO" sz="1600" dirty="0">
              <a:solidFill>
                <a:schemeClr val="tx1"/>
              </a:solidFill>
              <a:latin typeface="Segoe UI" panose="020B0502040204020203" pitchFamily="34" charset="0"/>
              <a:cs typeface="Segoe UI" panose="020B0502040204020203" pitchFamily="34" charset="0"/>
            </a:endParaRPr>
          </a:p>
          <a:p>
            <a:pPr algn="r" rtl="1"/>
            <a:r>
              <a:rPr lang="en-US" sz="1600" dirty="0">
                <a:latin typeface="Segoe UI" panose="020B0502040204020203" pitchFamily="34" charset="0"/>
                <a:cs typeface="Segoe UI" panose="020B0502040204020203" pitchFamily="34" charset="0"/>
              </a:rPr>
              <a:t>https://www.ahewar.org/debat/show.art.asp?aid=534647</a:t>
            </a:r>
            <a:r>
              <a:rPr lang="ar-YE" sz="1600" dirty="0">
                <a:solidFill>
                  <a:schemeClr val="tx1"/>
                </a:solidFill>
                <a:latin typeface="Segoe UI" panose="020B0502040204020203" pitchFamily="34" charset="0"/>
                <a:cs typeface="Segoe UI" panose="020B0502040204020203" pitchFamily="34" charset="0"/>
              </a:rPr>
              <a:t/>
            </a:r>
            <a:br>
              <a:rPr lang="ar-YE" sz="1600" dirty="0">
                <a:solidFill>
                  <a:schemeClr val="tx1"/>
                </a:solidFill>
                <a:latin typeface="Segoe UI" panose="020B0502040204020203" pitchFamily="34" charset="0"/>
                <a:cs typeface="Segoe UI" panose="020B0502040204020203" pitchFamily="34" charset="0"/>
              </a:rPr>
            </a:br>
            <a:r>
              <a:rPr lang="en-US" sz="1600" dirty="0">
                <a:solidFill>
                  <a:schemeClr val="tx1"/>
                </a:solidFill>
                <a:latin typeface="Segoe UI" panose="020B0502040204020203" pitchFamily="34" charset="0"/>
                <a:cs typeface="Segoe UI" panose="020B0502040204020203" pitchFamily="34" charset="0"/>
                <a:hlinkClick r:id="rId3"/>
              </a:rPr>
              <a:t>https://www.ahewar.org/debat/show.art.asp?aid=534647</a:t>
            </a:r>
            <a:endParaRPr lang="ar-JO" sz="1600" dirty="0">
              <a:solidFill>
                <a:schemeClr val="tx1"/>
              </a:solidFill>
              <a:latin typeface="Segoe UI" panose="020B0502040204020203" pitchFamily="34" charset="0"/>
              <a:cs typeface="Segoe UI" panose="020B0502040204020203" pitchFamily="34" charset="0"/>
            </a:endParaRPr>
          </a:p>
          <a:p>
            <a:pPr algn="r" rtl="1"/>
            <a:r>
              <a:rPr lang="ar-YE" sz="1600" dirty="0">
                <a:latin typeface="Segoe UI" panose="020B0502040204020203" pitchFamily="34" charset="0"/>
                <a:cs typeface="Segoe UI" panose="020B0502040204020203" pitchFamily="34" charset="0"/>
              </a:rPr>
              <a:t/>
            </a:r>
            <a:br>
              <a:rPr lang="ar-YE" sz="1600" dirty="0">
                <a:latin typeface="Segoe UI" panose="020B0502040204020203" pitchFamily="34" charset="0"/>
                <a:cs typeface="Segoe UI" panose="020B0502040204020203" pitchFamily="34" charset="0"/>
              </a:rPr>
            </a:br>
            <a:endParaRPr lang="ar-JO" sz="1600" dirty="0">
              <a:solidFill>
                <a:schemeClr val="tx1"/>
              </a:solidFill>
              <a:latin typeface="Segoe UI" panose="020B0502040204020203" pitchFamily="34" charset="0"/>
              <a:cs typeface="Segoe UI" panose="020B0502040204020203" pitchFamily="34" charset="0"/>
            </a:endParaRPr>
          </a:p>
        </p:txBody>
      </p:sp>
      <p:pic>
        <p:nvPicPr>
          <p:cNvPr id="5"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97224191"/>
      </p:ext>
    </p:extLst>
  </p:cSld>
  <p:clrMapOvr>
    <a:masterClrMapping/>
  </p:clrMapOvr>
  <mc:AlternateContent xmlns:mc="http://schemas.openxmlformats.org/markup-compatibility/2006" xmlns:p14="http://schemas.microsoft.com/office/powerpoint/2010/main">
    <mc:Choice Requires="p14">
      <p:transition spd="slow" p14:dur="2000" advTm="26360"/>
    </mc:Choice>
    <mc:Fallback xmlns="">
      <p:transition spd="slow" advTm="26360"/>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1097456" y="539210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p:cNvSpPr/>
          <p:nvPr/>
        </p:nvSpPr>
        <p:spPr>
          <a:xfrm rot="5400000" flipV="1">
            <a:off x="-1800333" y="3690068"/>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JO" dirty="0">
                <a:solidFill>
                  <a:schemeClr val="bg1"/>
                </a:solidFill>
                <a:latin typeface="Segoe UI" panose="020B0502040204020203" pitchFamily="34" charset="0"/>
                <a:cs typeface="Segoe UI" panose="020B0502040204020203" pitchFamily="34" charset="0"/>
              </a:rPr>
              <a:t>الاتصال والقيادة</a:t>
            </a:r>
            <a:endParaRPr lang="id-ID" dirty="0">
              <a:solidFill>
                <a:schemeClr val="bg1"/>
              </a:solidFill>
              <a:latin typeface="Segoe UI" panose="020B0502040204020203" pitchFamily="34" charset="0"/>
              <a:cs typeface="Segoe UI" panose="020B0502040204020203" pitchFamily="34" charset="0"/>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69830"/>
    </mc:Choice>
    <mc:Fallback xmlns="">
      <p:transition spd="slow" advTm="69830"/>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b69ce7a49db56c7ed276051354650032">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7f54842b1d4dd5996fa5a2e205f42e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68AF29D0-853D-429F-940D-FA0AC716D936}">
  <ds:schemaRefs>
    <ds:schemaRef ds:uri="http://schemas.microsoft.com/office/2006/metadata/contentType"/>
    <ds:schemaRef ds:uri="http://schemas.microsoft.com/office/2006/metadata/properties/metaAttributes"/>
    <ds:schemaRef ds:uri="http://www.w3.org/2000/xmlns/"/>
    <ds:schemaRef ds:uri="http://www.w3.org/2001/XMLSchema"/>
    <ds:schemaRef ds:uri="d13aca44-ef33-4cf4-9980-7f0b00e6eeb9"/>
    <ds:schemaRef ds:uri="49100919-8a76-4266-be0c-7dc583902cb4"/>
    <ds:schemaRef ds:uri="http://schemas.microsoft.com/office/2006/metadata/properties"/>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16EBDE81-BAC9-4CA3-B1AE-688D78567BEB}">
  <ds:schemaRefs>
    <ds:schemaRef ds:uri="http://schemas.microsoft.com/sharepoint/v3/contenttype/forms"/>
  </ds:schemaRefs>
</ds:datastoreItem>
</file>

<file path=customXml/itemProps3.xml><?xml version="1.0" encoding="utf-8"?>
<ds:datastoreItem xmlns:ds="http://schemas.openxmlformats.org/officeDocument/2006/customXml" ds:itemID="{93555532-864E-47EA-B191-7F168A45B6AE}">
  <ds:schemaRefs>
    <ds:schemaRef ds:uri="http://schemas.microsoft.com/office/2006/metadata/properties"/>
    <ds:schemaRef ds:uri="http://www.w3.org/2000/xmlns/"/>
    <ds:schemaRef ds:uri="49100919-8a76-4266-be0c-7dc583902cb4"/>
    <ds:schemaRef ds:uri="http://www.w3.org/2001/XMLSchema-instance"/>
    <ds:schemaRef ds:uri="d13aca44-ef33-4cf4-9980-7f0b00e6eeb9"/>
    <ds:schemaRef ds:uri="http://schemas.microsoft.com/office/infopath/2007/PartnerControls"/>
  </ds:schemaRefs>
</ds:datastoreItem>
</file>

<file path=docProps/app.xml><?xml version="1.0" encoding="utf-8"?>
<Properties xmlns="http://schemas.openxmlformats.org/officeDocument/2006/extended-properties" xmlns:vt="http://schemas.openxmlformats.org/officeDocument/2006/docPropsVTypes">
  <Template/>
  <TotalTime>2754</TotalTime>
  <Words>2797</Words>
  <Application>Microsoft Office PowerPoint</Application>
  <PresentationFormat>Widescreen</PresentationFormat>
  <Paragraphs>365</Paragraphs>
  <Slides>41</Slides>
  <Notes>7</Notes>
  <HiddenSlides>0</HiddenSlides>
  <MMClips>0</MMClips>
  <ScaleCrop>false</ScaleCrop>
  <HeadingPairs>
    <vt:vector size="6" baseType="variant">
      <vt:variant>
        <vt:lpstr>Fonts Used</vt:lpstr>
      </vt:variant>
      <vt:variant>
        <vt:i4>12</vt:i4>
      </vt:variant>
      <vt:variant>
        <vt:lpstr>Theme</vt:lpstr>
      </vt:variant>
      <vt:variant>
        <vt:i4>1</vt:i4>
      </vt:variant>
      <vt:variant>
        <vt:lpstr>Slide Titles</vt:lpstr>
      </vt:variant>
      <vt:variant>
        <vt:i4>41</vt:i4>
      </vt:variant>
    </vt:vector>
  </HeadingPairs>
  <TitlesOfParts>
    <vt:vector size="54" baseType="lpstr">
      <vt:lpstr>Alexandria Black</vt:lpstr>
      <vt:lpstr>Alexandria Light</vt:lpstr>
      <vt:lpstr>Alexandria SemiBold</vt:lpstr>
      <vt:lpstr>Arial</vt:lpstr>
      <vt:lpstr>Calibri</vt:lpstr>
      <vt:lpstr>Calibri Light</vt:lpstr>
      <vt:lpstr>Segoe UI</vt:lpstr>
      <vt:lpstr>Simplified Arabic</vt:lpstr>
      <vt:lpstr>Symbol</vt:lpstr>
      <vt:lpstr>Tahoma</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moh-b-2013@live.com</cp:lastModifiedBy>
  <cp:revision>496</cp:revision>
  <dcterms:created xsi:type="dcterms:W3CDTF">2023-04-29T09:08:00Z</dcterms:created>
  <dcterms:modified xsi:type="dcterms:W3CDTF">2026-02-28T13:37:05Z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