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43" r:id="rId5"/>
    <p:sldId id="569" r:id="rId6"/>
    <p:sldId id="481" r:id="rId7"/>
    <p:sldId id="598" r:id="rId8"/>
    <p:sldId id="619" r:id="rId9"/>
    <p:sldId id="614" r:id="rId10"/>
    <p:sldId id="649" r:id="rId11"/>
    <p:sldId id="616" r:id="rId12"/>
    <p:sldId id="650" r:id="rId13"/>
    <p:sldId id="615" r:id="rId14"/>
    <p:sldId id="648" r:id="rId15"/>
    <p:sldId id="617" r:id="rId16"/>
    <p:sldId id="618" r:id="rId17"/>
    <p:sldId id="651" r:id="rId18"/>
    <p:sldId id="620" r:id="rId19"/>
    <p:sldId id="652" r:id="rId20"/>
    <p:sldId id="621" r:id="rId21"/>
    <p:sldId id="622" r:id="rId22"/>
    <p:sldId id="653" r:id="rId23"/>
    <p:sldId id="623" r:id="rId24"/>
    <p:sldId id="624" r:id="rId25"/>
    <p:sldId id="625" r:id="rId26"/>
    <p:sldId id="626" r:id="rId27"/>
    <p:sldId id="654" r:id="rId28"/>
    <p:sldId id="627" r:id="rId29"/>
    <p:sldId id="655" r:id="rId30"/>
    <p:sldId id="628" r:id="rId31"/>
    <p:sldId id="629" r:id="rId32"/>
    <p:sldId id="630" r:id="rId33"/>
    <p:sldId id="631" r:id="rId34"/>
    <p:sldId id="656" r:id="rId35"/>
    <p:sldId id="632" r:id="rId36"/>
    <p:sldId id="657" r:id="rId37"/>
    <p:sldId id="633" r:id="rId38"/>
    <p:sldId id="658" r:id="rId39"/>
    <p:sldId id="634" r:id="rId40"/>
    <p:sldId id="600" r:id="rId41"/>
    <p:sldId id="643" r:id="rId42"/>
    <p:sldId id="646" r:id="rId43"/>
    <p:sldId id="64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69"/>
            <p14:sldId id="481"/>
            <p14:sldId id="598"/>
            <p14:sldId id="619"/>
            <p14:sldId id="614"/>
            <p14:sldId id="649"/>
            <p14:sldId id="616"/>
            <p14:sldId id="650"/>
            <p14:sldId id="615"/>
            <p14:sldId id="648"/>
            <p14:sldId id="617"/>
            <p14:sldId id="618"/>
            <p14:sldId id="651"/>
            <p14:sldId id="620"/>
            <p14:sldId id="652"/>
            <p14:sldId id="621"/>
            <p14:sldId id="622"/>
            <p14:sldId id="653"/>
            <p14:sldId id="623"/>
            <p14:sldId id="624"/>
            <p14:sldId id="625"/>
            <p14:sldId id="626"/>
            <p14:sldId id="654"/>
            <p14:sldId id="627"/>
            <p14:sldId id="655"/>
            <p14:sldId id="628"/>
            <p14:sldId id="629"/>
            <p14:sldId id="630"/>
            <p14:sldId id="631"/>
            <p14:sldId id="656"/>
            <p14:sldId id="632"/>
            <p14:sldId id="657"/>
            <p14:sldId id="633"/>
            <p14:sldId id="658"/>
            <p14:sldId id="634"/>
            <p14:sldId id="600"/>
            <p14:sldId id="643"/>
            <p14:sldId id="646"/>
            <p14:sldId id="64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C2F1"/>
    <a:srgbClr val="203E5F"/>
    <a:srgbClr val="F58221"/>
    <a:srgbClr val="00AEEF"/>
    <a:srgbClr val="FFD200"/>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5.jpg"/></Relationships>
</file>

<file path=ppt/slides/_rels/slide2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6.png"/><Relationship Id="rId4" Type="http://schemas.openxmlformats.org/officeDocument/2006/relationships/image" Target="../media/image15.jp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hyperlink" Target="https://careerfoundry.com/en/blog/ux-design/empathy-and-ux-design/" TargetMode="Externa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 Id="rId9"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1B20531-8335-8A06-4DEF-68F65E81AC94}"/>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3" name="TextBox 2">
            <a:extLst>
              <a:ext uri="{FF2B5EF4-FFF2-40B4-BE49-F238E27FC236}">
                <a16:creationId xmlns:a16="http://schemas.microsoft.com/office/drawing/2014/main" id="{E2AFEBD7-15AC-0649-E56D-D7FDACF31928}"/>
              </a:ext>
            </a:extLst>
          </p:cNvPr>
          <p:cNvSpPr txBox="1"/>
          <p:nvPr/>
        </p:nvSpPr>
        <p:spPr>
          <a:xfrm>
            <a:off x="146083" y="5088319"/>
            <a:ext cx="3358612"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The Previous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308324"/>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Holistic approach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Key principles and mindset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FOUNDATION BUILDING FOR DESIGN THINKING PROJECT</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STEEP analysis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Case Study</a:t>
            </a: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Holistic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Foundation</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STEEP </a:t>
            </a:r>
            <a:endParaRPr lang="en-US" sz="2400" dirty="0">
              <a:solidFill>
                <a:srgbClr val="FFFFFF"/>
              </a:solidFill>
            </a:endParaRPr>
          </a:p>
        </p:txBody>
      </p:sp>
      <p:pic>
        <p:nvPicPr>
          <p:cNvPr id="10" name="Graphic 21">
            <a:extLst>
              <a:ext uri="{FF2B5EF4-FFF2-40B4-BE49-F238E27FC236}">
                <a16:creationId xmlns:a16="http://schemas.microsoft.com/office/drawing/2014/main" id="{BA3065FD-4545-6550-84B0-CBC76454D9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693704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308324"/>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4 Ways to Get Started with Design Thinking</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power of Empathy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Power of Observation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power of User Interviewing </a:t>
            </a:r>
          </a:p>
          <a:p>
            <a:pPr marL="457200" indent="-457200">
              <a:buFont typeface="Wingdings" panose="05000000000000000000" pitchFamily="2" charset="2"/>
              <a:buChar char="§"/>
            </a:pPr>
            <a:endParaRPr lang="en-US" sz="2400" b="1" u="sng"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Empathy Map </a:t>
            </a: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Empathy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Observation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Interviewing  </a:t>
            </a:r>
            <a:endParaRPr lang="en-US" sz="2400" dirty="0">
              <a:solidFill>
                <a:srgbClr val="FFFFFF"/>
              </a:solidFill>
            </a:endParaRPr>
          </a:p>
        </p:txBody>
      </p:sp>
      <p:pic>
        <p:nvPicPr>
          <p:cNvPr id="10" name="Graphic 21">
            <a:extLst>
              <a:ext uri="{FF2B5EF4-FFF2-40B4-BE49-F238E27FC236}">
                <a16:creationId xmlns:a16="http://schemas.microsoft.com/office/drawing/2014/main" id="{5B850C8B-06B1-9D61-EBAA-81085F9D74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529510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592338"/>
            <a:ext cx="11481694" cy="555914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739340"/>
            <a:ext cx="11635410" cy="4031873"/>
          </a:xfrm>
          <a:prstGeom prst="rect">
            <a:avLst/>
          </a:prstGeom>
          <a:noFill/>
        </p:spPr>
        <p:txBody>
          <a:bodyPr wrap="square" rtlCol="0">
            <a:spAutoFit/>
          </a:bodyPr>
          <a:lstStyle/>
          <a:p>
            <a:r>
              <a:rPr lang="en-US" sz="4000" dirty="0">
                <a:solidFill>
                  <a:srgbClr val="F58221"/>
                </a:solidFill>
                <a:latin typeface="Tajawal ExtraBold" panose="00000800000000000000" pitchFamily="2" charset="-78"/>
                <a:cs typeface="Tajawal ExtraBold" panose="00000800000000000000" pitchFamily="2" charset="-78"/>
              </a:rPr>
              <a:t>4 Ways to Get Started with Design Thinking</a:t>
            </a:r>
          </a:p>
          <a:p>
            <a:endParaRPr lang="en-US" sz="4000" dirty="0">
              <a:solidFill>
                <a:srgbClr val="8E5A6D"/>
              </a:solidFill>
              <a:latin typeface="Tajawal ExtraBold" panose="00000800000000000000" pitchFamily="2" charset="-78"/>
              <a:cs typeface="Tajawal ExtraBold" panose="00000800000000000000" pitchFamily="2" charset="-78"/>
            </a:endParaRPr>
          </a:p>
          <a:p>
            <a:pPr marL="457200" indent="-457200">
              <a:buAutoNum type="arabicPeriod"/>
            </a:pPr>
            <a:r>
              <a:rPr lang="en-US" sz="2400" b="1" u="sng" dirty="0">
                <a:solidFill>
                  <a:srgbClr val="2D3956"/>
                </a:solidFill>
                <a:latin typeface="Tajawal ExtraBold" panose="00000800000000000000" pitchFamily="2" charset="-78"/>
                <a:cs typeface="Tajawal ExtraBold" panose="00000800000000000000" pitchFamily="2" charset="-78"/>
              </a:rPr>
              <a:t>Gather Insights by Practicing Empathy, Observation, and Interviewing</a:t>
            </a:r>
          </a:p>
          <a:p>
            <a:pPr marL="457200" indent="-457200">
              <a:buAutoNum type="arabicPeriod"/>
            </a:pPr>
            <a:endParaRPr lang="en-US" sz="2400" b="1" u="sng" dirty="0">
              <a:solidFill>
                <a:srgbClr val="2D3956"/>
              </a:solidFill>
              <a:latin typeface="Tajawal ExtraBold" panose="00000800000000000000" pitchFamily="2" charset="-78"/>
              <a:cs typeface="Tajawal ExtraBold" panose="00000800000000000000" pitchFamily="2" charset="-78"/>
            </a:endParaRPr>
          </a:p>
          <a:p>
            <a:pPr algn="ctr"/>
            <a:r>
              <a:rPr lang="en-US" sz="3200" b="1" i="1" dirty="0">
                <a:solidFill>
                  <a:srgbClr val="47C2F1"/>
                </a:solidFill>
              </a:rPr>
              <a:t>create solutions that actually work for people</a:t>
            </a:r>
            <a:endParaRPr lang="en-US" sz="3200" b="1" u="sng" dirty="0">
              <a:solidFill>
                <a:srgbClr val="47C2F1"/>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Getting to know your customers is the first step toward creating products and services they want and need. Don’t assume you know what someone thinks or feels. Gathering information about your target consumer is a critical piece of the design thinking approach. Build your interview skills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Picture 1">
            <a:extLst>
              <a:ext uri="{FF2B5EF4-FFF2-40B4-BE49-F238E27FC236}">
                <a16:creationId xmlns:a16="http://schemas.microsoft.com/office/drawing/2014/main" id="{BAA63905-2C05-4BE3-9F27-1A92227ADFF2}"/>
              </a:ext>
            </a:extLst>
          </p:cNvPr>
          <p:cNvPicPr>
            <a:picLocks noChangeAspect="1"/>
          </p:cNvPicPr>
          <p:nvPr/>
        </p:nvPicPr>
        <p:blipFill>
          <a:blip r:embed="rId2"/>
          <a:stretch>
            <a:fillRect/>
          </a:stretch>
        </p:blipFill>
        <p:spPr>
          <a:xfrm>
            <a:off x="7783270" y="4532322"/>
            <a:ext cx="4128422" cy="2325678"/>
          </a:xfrm>
          <a:prstGeom prst="rect">
            <a:avLst/>
          </a:prstGeom>
        </p:spPr>
      </p:pic>
      <p:pic>
        <p:nvPicPr>
          <p:cNvPr id="4" name="Graphic 21">
            <a:extLst>
              <a:ext uri="{FF2B5EF4-FFF2-40B4-BE49-F238E27FC236}">
                <a16:creationId xmlns:a16="http://schemas.microsoft.com/office/drawing/2014/main" id="{964FEA86-9850-4071-A8A6-EA3400B55F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01339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592338"/>
            <a:ext cx="11481694" cy="555914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739340"/>
            <a:ext cx="11635410" cy="2062103"/>
          </a:xfrm>
          <a:prstGeom prst="rect">
            <a:avLst/>
          </a:prstGeom>
          <a:noFill/>
        </p:spPr>
        <p:txBody>
          <a:bodyPr wrap="square" rtlCol="0">
            <a:spAutoFit/>
          </a:bodyPr>
          <a:lstStyle/>
          <a:p>
            <a:r>
              <a:rPr lang="en-US" sz="4000" dirty="0">
                <a:solidFill>
                  <a:srgbClr val="F58221"/>
                </a:solidFill>
                <a:latin typeface="Tajawal ExtraBold" panose="00000800000000000000" pitchFamily="2" charset="-78"/>
                <a:cs typeface="Tajawal ExtraBold" panose="00000800000000000000" pitchFamily="2" charset="-78"/>
              </a:rPr>
              <a:t>4 Ways to Get Started with Design Thinking</a:t>
            </a:r>
          </a:p>
          <a:p>
            <a:endParaRPr lang="en-US" sz="4000" dirty="0">
              <a:solidFill>
                <a:srgbClr val="8E5A6D"/>
              </a:solidFill>
              <a:latin typeface="Tajawal ExtraBold" panose="00000800000000000000" pitchFamily="2" charset="-78"/>
              <a:cs typeface="Tajawal ExtraBold" panose="00000800000000000000" pitchFamily="2" charset="-78"/>
            </a:endParaRPr>
          </a:p>
          <a:p>
            <a:pPr marL="457200" indent="-457200">
              <a:buAutoNum type="arabicPeriod"/>
            </a:pPr>
            <a:r>
              <a:rPr lang="en-US" sz="2400" b="1" u="sng" dirty="0">
                <a:solidFill>
                  <a:srgbClr val="2D3956"/>
                </a:solidFill>
                <a:latin typeface="Tajawal ExtraBold" panose="00000800000000000000" pitchFamily="2" charset="-78"/>
                <a:cs typeface="Tajawal ExtraBold" panose="00000800000000000000" pitchFamily="2" charset="-78"/>
              </a:rPr>
              <a:t>Gather Insights by Practicing Empathy, Observation, and Interviewing</a:t>
            </a:r>
          </a:p>
          <a:p>
            <a:pPr marL="457200" indent="-457200">
              <a:buAutoNum type="arabicPeriod"/>
            </a:pPr>
            <a:endParaRPr lang="en-US" sz="2400" b="1" u="sng" dirty="0">
              <a:solidFill>
                <a:srgbClr val="2D3956"/>
              </a:solidFill>
              <a:latin typeface="Tajawal ExtraBold" panose="00000800000000000000" pitchFamily="2" charset="-78"/>
              <a:cs typeface="Tajawal ExtraBold" panose="00000800000000000000" pitchFamily="2" charset="-78"/>
            </a:endParaRPr>
          </a:p>
        </p:txBody>
      </p:sp>
      <p:pic>
        <p:nvPicPr>
          <p:cNvPr id="4" name="Picture 3" descr="A black and white drawing of a head&#10;&#10;Description automatically generated">
            <a:extLst>
              <a:ext uri="{FF2B5EF4-FFF2-40B4-BE49-F238E27FC236}">
                <a16:creationId xmlns:a16="http://schemas.microsoft.com/office/drawing/2014/main" id="{B4DB7597-DED4-689E-6109-EC27DA663C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6156" y="2520065"/>
            <a:ext cx="9049378" cy="3430808"/>
          </a:xfrm>
          <a:prstGeom prst="rect">
            <a:avLst/>
          </a:prstGeom>
        </p:spPr>
      </p:pic>
      <p:pic>
        <p:nvPicPr>
          <p:cNvPr id="3" name="Graphic 21">
            <a:extLst>
              <a:ext uri="{FF2B5EF4-FFF2-40B4-BE49-F238E27FC236}">
                <a16:creationId xmlns:a16="http://schemas.microsoft.com/office/drawing/2014/main" id="{D6E04A7E-A59B-AF0F-C1F5-33E390340E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484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Empathy</a:t>
            </a:r>
          </a:p>
        </p:txBody>
      </p:sp>
      <p:sp>
        <p:nvSpPr>
          <p:cNvPr id="4" name="TextBox 3">
            <a:extLst>
              <a:ext uri="{FF2B5EF4-FFF2-40B4-BE49-F238E27FC236}">
                <a16:creationId xmlns:a16="http://schemas.microsoft.com/office/drawing/2014/main" id="{17ABF61B-839C-FB9E-CC58-25F8E1B6A9DE}"/>
              </a:ext>
            </a:extLst>
          </p:cNvPr>
          <p:cNvSpPr txBox="1"/>
          <p:nvPr/>
        </p:nvSpPr>
        <p:spPr>
          <a:xfrm>
            <a:off x="418423" y="885522"/>
            <a:ext cx="11773577" cy="3416320"/>
          </a:xfrm>
          <a:prstGeom prst="rect">
            <a:avLst/>
          </a:prstGeom>
          <a:noFill/>
        </p:spPr>
        <p:txBody>
          <a:bodyPr wrap="square" rtlCol="0">
            <a:spAutoFit/>
          </a:bodyPr>
          <a:lstStyle/>
          <a:p>
            <a:r>
              <a:rPr lang="en-US" sz="2400" b="1" dirty="0"/>
              <a:t>Empathy</a:t>
            </a:r>
            <a:r>
              <a:rPr lang="en-US" sz="2400" dirty="0"/>
              <a:t> is our ability to </a:t>
            </a:r>
            <a:r>
              <a:rPr lang="en-US" sz="2400" b="1" dirty="0"/>
              <a:t>s</a:t>
            </a:r>
            <a:r>
              <a:rPr lang="en-US" sz="2400" b="1" dirty="0">
                <a:solidFill>
                  <a:srgbClr val="F58221"/>
                </a:solidFill>
              </a:rPr>
              <a:t>ee the world through other people's eyes </a:t>
            </a:r>
            <a:r>
              <a:rPr lang="en-US" sz="2400" dirty="0"/>
              <a:t>— to see what they see, feel what they feel and experience things as they do. Of course, none of us can fully experience things the way someone else does, but we can attempt to get as close to this as possible. We achieve this empathic state as we put aside our own preconceived ideas about the world and choose to understand the ideas, thoughts and needs of others instead.</a:t>
            </a:r>
          </a:p>
          <a:p>
            <a:r>
              <a:rPr lang="en-US" sz="2400" b="1" dirty="0">
                <a:solidFill>
                  <a:srgbClr val="F58221"/>
                </a:solidFill>
              </a:rPr>
              <a:t>Empathy</a:t>
            </a:r>
            <a:r>
              <a:rPr lang="en-US" sz="2400" dirty="0"/>
              <a:t> is a </a:t>
            </a:r>
            <a:r>
              <a:rPr lang="en-US" sz="2400" b="1" dirty="0">
                <a:solidFill>
                  <a:srgbClr val="47C2F1"/>
                </a:solidFill>
              </a:rPr>
              <a:t>“deep understanding of the problems and realities of the people you are designing for.”</a:t>
            </a:r>
          </a:p>
          <a:p>
            <a:endParaRPr lang="en-US" sz="2400" b="1" dirty="0">
              <a:solidFill>
                <a:srgbClr val="4472C4"/>
              </a:solidFill>
            </a:endParaRPr>
          </a:p>
          <a:p>
            <a:endParaRPr lang="en-US" sz="2400" b="1" dirty="0">
              <a:solidFill>
                <a:srgbClr val="4472C4"/>
              </a:solidFill>
            </a:endParaRPr>
          </a:p>
        </p:txBody>
      </p:sp>
      <p:pic>
        <p:nvPicPr>
          <p:cNvPr id="6" name="Picture 5" descr="A close-up of a couple of heads&#10;&#10;Description automatically generated">
            <a:extLst>
              <a:ext uri="{FF2B5EF4-FFF2-40B4-BE49-F238E27FC236}">
                <a16:creationId xmlns:a16="http://schemas.microsoft.com/office/drawing/2014/main" id="{7806F45F-2726-38D1-F8E0-3859928A0F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6812" y="3223795"/>
            <a:ext cx="1896480" cy="1262021"/>
          </a:xfrm>
          <a:prstGeom prst="rect">
            <a:avLst/>
          </a:prstGeom>
        </p:spPr>
      </p:pic>
      <p:sp>
        <p:nvSpPr>
          <p:cNvPr id="3" name="Rectangle 2">
            <a:extLst>
              <a:ext uri="{FF2B5EF4-FFF2-40B4-BE49-F238E27FC236}">
                <a16:creationId xmlns:a16="http://schemas.microsoft.com/office/drawing/2014/main" id="{87EDC5FD-4045-EAAA-726A-713A122905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144874B-88A1-2BBB-94E9-5799596F4B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5195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Empathy</a:t>
            </a:r>
          </a:p>
        </p:txBody>
      </p:sp>
      <p:sp>
        <p:nvSpPr>
          <p:cNvPr id="4" name="TextBox 3">
            <a:extLst>
              <a:ext uri="{FF2B5EF4-FFF2-40B4-BE49-F238E27FC236}">
                <a16:creationId xmlns:a16="http://schemas.microsoft.com/office/drawing/2014/main" id="{17ABF61B-839C-FB9E-CC58-25F8E1B6A9DE}"/>
              </a:ext>
            </a:extLst>
          </p:cNvPr>
          <p:cNvSpPr txBox="1"/>
          <p:nvPr/>
        </p:nvSpPr>
        <p:spPr>
          <a:xfrm>
            <a:off x="418423" y="885522"/>
            <a:ext cx="11773577" cy="5632311"/>
          </a:xfrm>
          <a:prstGeom prst="rect">
            <a:avLst/>
          </a:prstGeom>
          <a:noFill/>
        </p:spPr>
        <p:txBody>
          <a:bodyPr wrap="square" rtlCol="0">
            <a:spAutoFit/>
          </a:bodyPr>
          <a:lstStyle/>
          <a:p>
            <a:r>
              <a:rPr lang="en-US" sz="2400" b="1" dirty="0"/>
              <a:t>Empathy</a:t>
            </a:r>
            <a:r>
              <a:rPr lang="en-US" sz="2400" dirty="0"/>
              <a:t> is our ability to </a:t>
            </a:r>
            <a:r>
              <a:rPr lang="en-US" sz="2400" b="1" dirty="0"/>
              <a:t>s</a:t>
            </a:r>
            <a:r>
              <a:rPr lang="en-US" sz="2400" b="1" dirty="0">
                <a:solidFill>
                  <a:srgbClr val="F58221"/>
                </a:solidFill>
              </a:rPr>
              <a:t>ee the world through other people's eyes </a:t>
            </a:r>
            <a:r>
              <a:rPr lang="en-US" sz="2400" dirty="0"/>
              <a:t>— to see what they see, feel what they feel and experience things as they do. Of course, none of us can fully experience things the way someone else does, but we can attempt to get as close to this as possible. We achieve this empathic state as we put aside our own preconceived ideas about the world and choose to understand the ideas, thoughts and needs of others instead.</a:t>
            </a:r>
          </a:p>
          <a:p>
            <a:r>
              <a:rPr lang="en-US" sz="2400" b="1" dirty="0">
                <a:solidFill>
                  <a:srgbClr val="F58221"/>
                </a:solidFill>
              </a:rPr>
              <a:t>Empathy</a:t>
            </a:r>
            <a:r>
              <a:rPr lang="en-US" sz="2400" dirty="0"/>
              <a:t> is a </a:t>
            </a:r>
            <a:r>
              <a:rPr lang="en-US" sz="2400" b="1" dirty="0">
                <a:solidFill>
                  <a:srgbClr val="47C2F1"/>
                </a:solidFill>
              </a:rPr>
              <a:t>“deep understanding of the problems and realities of the people you are designing for.”</a:t>
            </a:r>
          </a:p>
          <a:p>
            <a:endParaRPr lang="en-US" sz="2400" b="1" dirty="0">
              <a:solidFill>
                <a:srgbClr val="4472C4"/>
              </a:solidFill>
            </a:endParaRPr>
          </a:p>
          <a:p>
            <a:r>
              <a:rPr lang="en-US" sz="2400" b="1" u="sng" dirty="0">
                <a:solidFill>
                  <a:schemeClr val="accent2">
                    <a:lumMod val="50000"/>
                  </a:schemeClr>
                </a:solidFill>
              </a:rPr>
              <a:t>Empathy helps you:</a:t>
            </a:r>
          </a:p>
          <a:p>
            <a:pPr>
              <a:buFont typeface="Arial" panose="020B0604020202020204" pitchFamily="34" charset="0"/>
              <a:buChar char="•"/>
            </a:pPr>
            <a:r>
              <a:rPr lang="en-US" sz="2400" dirty="0"/>
              <a:t>Appreciate people's emotional and physical needs.</a:t>
            </a:r>
          </a:p>
          <a:p>
            <a:pPr>
              <a:buFont typeface="Arial" panose="020B0604020202020204" pitchFamily="34" charset="0"/>
              <a:buChar char="•"/>
            </a:pPr>
            <a:r>
              <a:rPr lang="en-US" sz="2400" dirty="0"/>
              <a:t>Gain insight into the way people see, understand and interact with the world around them.</a:t>
            </a:r>
          </a:p>
          <a:p>
            <a:pPr>
              <a:buFont typeface="Arial" panose="020B0604020202020204" pitchFamily="34" charset="0"/>
              <a:buChar char="•"/>
            </a:pPr>
            <a:r>
              <a:rPr lang="en-US" sz="2400" dirty="0"/>
              <a:t>Realize how lives are impacted within the contexts being investigated.</a:t>
            </a:r>
          </a:p>
          <a:p>
            <a:pPr>
              <a:buFont typeface="Arial" panose="020B0604020202020204" pitchFamily="34" charset="0"/>
              <a:buChar char="•"/>
            </a:pPr>
            <a:r>
              <a:rPr lang="en-US" sz="2400" dirty="0"/>
              <a:t>Find out what people mean rather than just what they say — empathic research is inherently subjective and is concerned with motivations and thoughts, rather than facts.</a:t>
            </a:r>
          </a:p>
          <a:p>
            <a:endParaRPr lang="en-US" sz="2400" b="1" dirty="0">
              <a:solidFill>
                <a:srgbClr val="4472C4"/>
              </a:solidFill>
            </a:endParaRPr>
          </a:p>
        </p:txBody>
      </p:sp>
      <p:pic>
        <p:nvPicPr>
          <p:cNvPr id="6" name="Picture 5" descr="A close-up of a couple of heads&#10;&#10;Description automatically generated">
            <a:extLst>
              <a:ext uri="{FF2B5EF4-FFF2-40B4-BE49-F238E27FC236}">
                <a16:creationId xmlns:a16="http://schemas.microsoft.com/office/drawing/2014/main" id="{7806F45F-2726-38D1-F8E0-3859928A0F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6812" y="3223795"/>
            <a:ext cx="1896480" cy="1262021"/>
          </a:xfrm>
          <a:prstGeom prst="rect">
            <a:avLst/>
          </a:prstGeom>
        </p:spPr>
      </p:pic>
      <p:sp>
        <p:nvSpPr>
          <p:cNvPr id="3" name="Rectangle 2">
            <a:extLst>
              <a:ext uri="{FF2B5EF4-FFF2-40B4-BE49-F238E27FC236}">
                <a16:creationId xmlns:a16="http://schemas.microsoft.com/office/drawing/2014/main" id="{87EDC5FD-4045-EAAA-726A-713A122905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144874B-88A1-2BBB-94E9-5799596F4B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19893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Empathy</a:t>
            </a:r>
          </a:p>
        </p:txBody>
      </p:sp>
      <p:sp>
        <p:nvSpPr>
          <p:cNvPr id="4" name="TextBox 3">
            <a:extLst>
              <a:ext uri="{FF2B5EF4-FFF2-40B4-BE49-F238E27FC236}">
                <a16:creationId xmlns:a16="http://schemas.microsoft.com/office/drawing/2014/main" id="{17ABF61B-839C-FB9E-CC58-25F8E1B6A9DE}"/>
              </a:ext>
            </a:extLst>
          </p:cNvPr>
          <p:cNvSpPr txBox="1"/>
          <p:nvPr/>
        </p:nvSpPr>
        <p:spPr>
          <a:xfrm>
            <a:off x="446907" y="836384"/>
            <a:ext cx="11587518" cy="4154984"/>
          </a:xfrm>
          <a:prstGeom prst="rect">
            <a:avLst/>
          </a:prstGeom>
          <a:noFill/>
        </p:spPr>
        <p:txBody>
          <a:bodyPr wrap="square" rtlCol="0">
            <a:spAutoFit/>
          </a:bodyPr>
          <a:lstStyle/>
          <a:p>
            <a:r>
              <a:rPr lang="en-US" sz="2400" b="1" dirty="0"/>
              <a:t>Empathy is simply </a:t>
            </a:r>
            <a:r>
              <a:rPr lang="en-US" sz="2400" b="1" i="1" dirty="0"/>
              <a:t>crucial</a:t>
            </a:r>
            <a:r>
              <a:rPr lang="en-US" sz="2400" b="1" dirty="0"/>
              <a:t> to a human-centered design process such as design thinking</a:t>
            </a:r>
            <a:r>
              <a:rPr lang="en-US" sz="2400" dirty="0"/>
              <a:t> as it helps you set aside your own </a:t>
            </a:r>
            <a:r>
              <a:rPr lang="en-US" sz="2400" dirty="0">
                <a:solidFill>
                  <a:srgbClr val="F58221"/>
                </a:solidFill>
              </a:rPr>
              <a:t>assumptions</a:t>
            </a:r>
            <a:r>
              <a:rPr lang="en-US" sz="2400" dirty="0">
                <a:solidFill>
                  <a:srgbClr val="FF0000"/>
                </a:solidFill>
              </a:rPr>
              <a:t> </a:t>
            </a:r>
            <a:r>
              <a:rPr lang="en-US" sz="2400" dirty="0"/>
              <a:t>about the world to gain insight into your users and </a:t>
            </a:r>
            <a:r>
              <a:rPr lang="en-US" sz="2400" i="1" dirty="0"/>
              <a:t>their</a:t>
            </a:r>
            <a:r>
              <a:rPr lang="en-US" sz="2400" dirty="0"/>
              <a:t> needs instead.</a:t>
            </a:r>
          </a:p>
          <a:p>
            <a:endParaRPr lang="en-US" sz="2400" dirty="0">
              <a:solidFill>
                <a:srgbClr val="47C2F1"/>
              </a:solidFill>
            </a:endParaRPr>
          </a:p>
          <a:p>
            <a:r>
              <a:rPr lang="en-US" sz="2400" b="1" dirty="0">
                <a:solidFill>
                  <a:srgbClr val="47C2F1"/>
                </a:solidFill>
              </a:rPr>
              <a:t>Empathy is Crucial to Business Success</a:t>
            </a:r>
          </a:p>
          <a:p>
            <a:endParaRPr lang="en-US" sz="2400" b="1" dirty="0">
              <a:solidFill>
                <a:srgbClr val="4472C4"/>
              </a:solidFill>
            </a:endParaRPr>
          </a:p>
          <a:p>
            <a:endParaRPr lang="en-US" sz="2400" b="1" dirty="0">
              <a:solidFill>
                <a:srgbClr val="4472C4"/>
              </a:solidFill>
            </a:endParaRPr>
          </a:p>
          <a:p>
            <a:endParaRPr lang="en-US" sz="2400" b="1" dirty="0">
              <a:solidFill>
                <a:srgbClr val="4472C4"/>
              </a:solidFill>
            </a:endParaRPr>
          </a:p>
          <a:p>
            <a:endParaRPr lang="en-US" sz="2400" b="1" dirty="0">
              <a:solidFill>
                <a:srgbClr val="4472C4"/>
              </a:solidFill>
            </a:endParaRPr>
          </a:p>
          <a:p>
            <a:endParaRPr lang="en-US" sz="2400" b="1" dirty="0">
              <a:solidFill>
                <a:srgbClr val="4472C4"/>
              </a:solidFill>
            </a:endParaRPr>
          </a:p>
          <a:p>
            <a:endParaRPr lang="en-US" sz="2400" b="1" dirty="0">
              <a:solidFill>
                <a:srgbClr val="4472C4"/>
              </a:solidFill>
            </a:endParaRPr>
          </a:p>
        </p:txBody>
      </p:sp>
      <p:sp>
        <p:nvSpPr>
          <p:cNvPr id="7" name="Rectangle 4">
            <a:extLst>
              <a:ext uri="{FF2B5EF4-FFF2-40B4-BE49-F238E27FC236}">
                <a16:creationId xmlns:a16="http://schemas.microsoft.com/office/drawing/2014/main" id="{7C6380CB-B6BA-9E42-4774-7FAF58885EF4}"/>
              </a:ext>
            </a:extLst>
          </p:cNvPr>
          <p:cNvSpPr>
            <a:spLocks noChangeArrowheads="1"/>
          </p:cNvSpPr>
          <p:nvPr/>
        </p:nvSpPr>
        <p:spPr bwMode="auto">
          <a:xfrm>
            <a:off x="1338469" y="2688827"/>
            <a:ext cx="826935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Arial" panose="020B0604020202020204" pitchFamily="34" charset="0"/>
              </a:rPr>
              <a:t>“People ignore design that ignores people.”</a:t>
            </a: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Arial" panose="020B0604020202020204" pitchFamily="34" charset="0"/>
              </a:rPr>
              <a:t>— Frank </a:t>
            </a:r>
            <a:r>
              <a:rPr kumimoji="0" lang="en-US" altLang="en-US" sz="2400" b="1" i="0" u="none" strike="noStrike" cap="none" normalizeH="0" baseline="0" dirty="0" err="1">
                <a:ln>
                  <a:noFill/>
                </a:ln>
                <a:solidFill>
                  <a:schemeClr val="tx1"/>
                </a:solidFill>
                <a:effectLst/>
                <a:latin typeface="Arial" panose="020B0604020202020204" pitchFamily="34" charset="0"/>
              </a:rPr>
              <a:t>Chimero</a:t>
            </a:r>
            <a:r>
              <a:rPr kumimoji="0" lang="en-US" altLang="en-US" sz="2400" b="1" i="0" u="none" strike="noStrike" cap="none" normalizeH="0" baseline="0" dirty="0">
                <a:ln>
                  <a:noFill/>
                </a:ln>
                <a:solidFill>
                  <a:schemeClr val="tx1"/>
                </a:solidFill>
                <a:effectLst/>
                <a:latin typeface="Arial" panose="020B0604020202020204" pitchFamily="34" charset="0"/>
              </a:rPr>
              <a:t>, author of </a:t>
            </a:r>
            <a:r>
              <a:rPr kumimoji="0" lang="en-US" altLang="en-US" sz="2400" b="1" i="1" u="none" strike="noStrike" cap="none" normalizeH="0" baseline="0" dirty="0">
                <a:ln>
                  <a:noFill/>
                </a:ln>
                <a:solidFill>
                  <a:schemeClr val="tx1"/>
                </a:solidFill>
                <a:effectLst/>
                <a:latin typeface="Arial" panose="020B0604020202020204" pitchFamily="34" charset="0"/>
              </a:rPr>
              <a:t>The Shape of Design</a:t>
            </a:r>
            <a:endParaRPr kumimoji="0" lang="en-US" altLang="en-US" sz="2400" b="1" i="0" u="none" strike="noStrike" cap="none" normalizeH="0" baseline="0" dirty="0">
              <a:ln>
                <a:noFill/>
              </a:ln>
              <a:solidFill>
                <a:schemeClr val="tx1"/>
              </a:solidFill>
              <a:effectLst/>
              <a:latin typeface="Arial" panose="020B0604020202020204" pitchFamily="34" charset="0"/>
            </a:endParaRPr>
          </a:p>
        </p:txBody>
      </p:sp>
      <p:pic>
        <p:nvPicPr>
          <p:cNvPr id="9" name="Picture 8" descr="A group of ipods and a logo&#10;&#10;Description automatically generated">
            <a:extLst>
              <a:ext uri="{FF2B5EF4-FFF2-40B4-BE49-F238E27FC236}">
                <a16:creationId xmlns:a16="http://schemas.microsoft.com/office/drawing/2014/main" id="{61EDD98C-E0EA-1AC3-CD3E-F8C12CAF45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3643" y="1630365"/>
            <a:ext cx="2171700" cy="2105025"/>
          </a:xfrm>
          <a:prstGeom prst="rect">
            <a:avLst/>
          </a:prstGeom>
        </p:spPr>
      </p:pic>
      <p:sp>
        <p:nvSpPr>
          <p:cNvPr id="3" name="Rectangle 2">
            <a:extLst>
              <a:ext uri="{FF2B5EF4-FFF2-40B4-BE49-F238E27FC236}">
                <a16:creationId xmlns:a16="http://schemas.microsoft.com/office/drawing/2014/main" id="{4BC2CE3F-866E-443E-1B78-BFD393EB04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8286230-C56B-4013-2424-A3EF58F9EA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279181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Empathy</a:t>
            </a:r>
          </a:p>
        </p:txBody>
      </p:sp>
      <p:sp>
        <p:nvSpPr>
          <p:cNvPr id="4" name="TextBox 3">
            <a:extLst>
              <a:ext uri="{FF2B5EF4-FFF2-40B4-BE49-F238E27FC236}">
                <a16:creationId xmlns:a16="http://schemas.microsoft.com/office/drawing/2014/main" id="{17ABF61B-839C-FB9E-CC58-25F8E1B6A9DE}"/>
              </a:ext>
            </a:extLst>
          </p:cNvPr>
          <p:cNvSpPr txBox="1"/>
          <p:nvPr/>
        </p:nvSpPr>
        <p:spPr>
          <a:xfrm>
            <a:off x="446907" y="836384"/>
            <a:ext cx="11587518" cy="6001643"/>
          </a:xfrm>
          <a:prstGeom prst="rect">
            <a:avLst/>
          </a:prstGeom>
          <a:noFill/>
        </p:spPr>
        <p:txBody>
          <a:bodyPr wrap="square" rtlCol="0">
            <a:spAutoFit/>
          </a:bodyPr>
          <a:lstStyle/>
          <a:p>
            <a:r>
              <a:rPr lang="en-US" sz="2400" b="1" dirty="0"/>
              <a:t>Empathy is simply </a:t>
            </a:r>
            <a:r>
              <a:rPr lang="en-US" sz="2400" b="1" i="1" dirty="0"/>
              <a:t>crucial</a:t>
            </a:r>
            <a:r>
              <a:rPr lang="en-US" sz="2400" b="1" dirty="0"/>
              <a:t> to a human-centered design process such as design thinking</a:t>
            </a:r>
            <a:r>
              <a:rPr lang="en-US" sz="2400" dirty="0"/>
              <a:t> as it helps you set aside your own </a:t>
            </a:r>
            <a:r>
              <a:rPr lang="en-US" sz="2400" dirty="0">
                <a:solidFill>
                  <a:srgbClr val="F58221"/>
                </a:solidFill>
              </a:rPr>
              <a:t>assumptions</a:t>
            </a:r>
            <a:r>
              <a:rPr lang="en-US" sz="2400" dirty="0">
                <a:solidFill>
                  <a:srgbClr val="FF0000"/>
                </a:solidFill>
              </a:rPr>
              <a:t> </a:t>
            </a:r>
            <a:r>
              <a:rPr lang="en-US" sz="2400" dirty="0"/>
              <a:t>about the world to gain insight into your users and </a:t>
            </a:r>
            <a:r>
              <a:rPr lang="en-US" sz="2400" i="1" dirty="0"/>
              <a:t>their</a:t>
            </a:r>
            <a:r>
              <a:rPr lang="en-US" sz="2400" dirty="0"/>
              <a:t> needs instead.</a:t>
            </a:r>
          </a:p>
          <a:p>
            <a:endParaRPr lang="en-US" sz="2400" dirty="0">
              <a:solidFill>
                <a:srgbClr val="47C2F1"/>
              </a:solidFill>
            </a:endParaRPr>
          </a:p>
          <a:p>
            <a:r>
              <a:rPr lang="en-US" sz="2400" b="1" dirty="0">
                <a:solidFill>
                  <a:srgbClr val="47C2F1"/>
                </a:solidFill>
              </a:rPr>
              <a:t>Empathy is Crucial to Business Success</a:t>
            </a:r>
          </a:p>
          <a:p>
            <a:endParaRPr lang="en-US" sz="2400" b="1" dirty="0">
              <a:solidFill>
                <a:srgbClr val="4472C4"/>
              </a:solidFill>
            </a:endParaRPr>
          </a:p>
          <a:p>
            <a:endParaRPr lang="en-US" sz="2400" b="1" dirty="0">
              <a:solidFill>
                <a:srgbClr val="4472C4"/>
              </a:solidFill>
            </a:endParaRPr>
          </a:p>
          <a:p>
            <a:endParaRPr lang="en-US" sz="2400" b="1" dirty="0">
              <a:solidFill>
                <a:srgbClr val="4472C4"/>
              </a:solidFill>
            </a:endParaRPr>
          </a:p>
          <a:p>
            <a:r>
              <a:rPr lang="en-US" sz="2400" dirty="0"/>
              <a:t>One clear example of this is the iPod. Many MP3 players came and went throughout the late 1990s, and didn’t create much of an impact. Then, along came the iPod in 2001. It not only provided a technological solution, but also delivered a completely desirable and viable experience. This meant Apple took the lead in the market and continued to hold it for many years to come, generating huge profits along the way.</a:t>
            </a:r>
            <a:endParaRPr lang="en-US" sz="2400" b="1" dirty="0">
              <a:solidFill>
                <a:srgbClr val="4472C4"/>
              </a:solidFill>
            </a:endParaRPr>
          </a:p>
          <a:p>
            <a:endParaRPr lang="en-US" sz="2400" b="1" dirty="0">
              <a:solidFill>
                <a:srgbClr val="4472C4"/>
              </a:solidFill>
            </a:endParaRPr>
          </a:p>
          <a:p>
            <a:endParaRPr lang="en-US" sz="2400" b="1" dirty="0">
              <a:solidFill>
                <a:srgbClr val="4472C4"/>
              </a:solidFill>
            </a:endParaRPr>
          </a:p>
          <a:p>
            <a:endParaRPr lang="en-US" sz="2400" b="1" dirty="0">
              <a:solidFill>
                <a:srgbClr val="4472C4"/>
              </a:solidFill>
            </a:endParaRPr>
          </a:p>
        </p:txBody>
      </p:sp>
      <p:sp>
        <p:nvSpPr>
          <p:cNvPr id="7" name="Rectangle 4">
            <a:extLst>
              <a:ext uri="{FF2B5EF4-FFF2-40B4-BE49-F238E27FC236}">
                <a16:creationId xmlns:a16="http://schemas.microsoft.com/office/drawing/2014/main" id="{7C6380CB-B6BA-9E42-4774-7FAF58885EF4}"/>
              </a:ext>
            </a:extLst>
          </p:cNvPr>
          <p:cNvSpPr>
            <a:spLocks noChangeArrowheads="1"/>
          </p:cNvSpPr>
          <p:nvPr/>
        </p:nvSpPr>
        <p:spPr bwMode="auto">
          <a:xfrm>
            <a:off x="1338469" y="2688827"/>
            <a:ext cx="826935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Arial" panose="020B0604020202020204" pitchFamily="34" charset="0"/>
              </a:rPr>
              <a:t>“People ignore design that ignores people.”</a:t>
            </a: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Arial" panose="020B0604020202020204" pitchFamily="34" charset="0"/>
              </a:rPr>
              <a:t>— Frank </a:t>
            </a:r>
            <a:r>
              <a:rPr kumimoji="0" lang="en-US" altLang="en-US" sz="2400" b="1" i="0" u="none" strike="noStrike" cap="none" normalizeH="0" baseline="0" dirty="0" err="1">
                <a:ln>
                  <a:noFill/>
                </a:ln>
                <a:solidFill>
                  <a:schemeClr val="tx1"/>
                </a:solidFill>
                <a:effectLst/>
                <a:latin typeface="Arial" panose="020B0604020202020204" pitchFamily="34" charset="0"/>
              </a:rPr>
              <a:t>Chimero</a:t>
            </a:r>
            <a:r>
              <a:rPr kumimoji="0" lang="en-US" altLang="en-US" sz="2400" b="1" i="0" u="none" strike="noStrike" cap="none" normalizeH="0" baseline="0" dirty="0">
                <a:ln>
                  <a:noFill/>
                </a:ln>
                <a:solidFill>
                  <a:schemeClr val="tx1"/>
                </a:solidFill>
                <a:effectLst/>
                <a:latin typeface="Arial" panose="020B0604020202020204" pitchFamily="34" charset="0"/>
              </a:rPr>
              <a:t>, author of </a:t>
            </a:r>
            <a:r>
              <a:rPr kumimoji="0" lang="en-US" altLang="en-US" sz="2400" b="1" i="1" u="none" strike="noStrike" cap="none" normalizeH="0" baseline="0" dirty="0">
                <a:ln>
                  <a:noFill/>
                </a:ln>
                <a:solidFill>
                  <a:schemeClr val="tx1"/>
                </a:solidFill>
                <a:effectLst/>
                <a:latin typeface="Arial" panose="020B0604020202020204" pitchFamily="34" charset="0"/>
              </a:rPr>
              <a:t>The Shape of Design</a:t>
            </a:r>
            <a:endParaRPr kumimoji="0" lang="en-US" altLang="en-US" sz="2400" b="1" i="0" u="none" strike="noStrike" cap="none" normalizeH="0" baseline="0" dirty="0">
              <a:ln>
                <a:noFill/>
              </a:ln>
              <a:solidFill>
                <a:schemeClr val="tx1"/>
              </a:solidFill>
              <a:effectLst/>
              <a:latin typeface="Arial" panose="020B0604020202020204" pitchFamily="34" charset="0"/>
            </a:endParaRPr>
          </a:p>
        </p:txBody>
      </p:sp>
      <p:pic>
        <p:nvPicPr>
          <p:cNvPr id="9" name="Picture 8" descr="A group of ipods and a logo&#10;&#10;Description automatically generated">
            <a:extLst>
              <a:ext uri="{FF2B5EF4-FFF2-40B4-BE49-F238E27FC236}">
                <a16:creationId xmlns:a16="http://schemas.microsoft.com/office/drawing/2014/main" id="{61EDD98C-E0EA-1AC3-CD3E-F8C12CAF45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3643" y="1630365"/>
            <a:ext cx="2171700" cy="2105025"/>
          </a:xfrm>
          <a:prstGeom prst="rect">
            <a:avLst/>
          </a:prstGeom>
        </p:spPr>
      </p:pic>
      <p:sp>
        <p:nvSpPr>
          <p:cNvPr id="3" name="Rectangle 2">
            <a:extLst>
              <a:ext uri="{FF2B5EF4-FFF2-40B4-BE49-F238E27FC236}">
                <a16:creationId xmlns:a16="http://schemas.microsoft.com/office/drawing/2014/main" id="{4BC2CE3F-866E-443E-1B78-BFD393EB04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8286230-C56B-4013-2424-A3EF58F9EA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80942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458708" y="967409"/>
            <a:ext cx="11274584" cy="3785652"/>
          </a:xfrm>
          <a:prstGeom prst="rect">
            <a:avLst/>
          </a:prstGeom>
          <a:noFill/>
        </p:spPr>
        <p:txBody>
          <a:bodyPr wrap="square" rtlCol="0">
            <a:spAutoFit/>
          </a:bodyPr>
          <a:lstStyle/>
          <a:p>
            <a:r>
              <a:rPr lang="en-US" sz="2400" b="1" dirty="0"/>
              <a:t>Observation: </a:t>
            </a:r>
            <a:r>
              <a:rPr lang="en-US" sz="2400" dirty="0"/>
              <a:t>A way to understand your customers is to immerse yourself into their world and perspectives. Observing users in their world gives you the opportunity to empathize with their experience, understand their context, uncover hidden needs and hear their honest and unfettered feedback.</a:t>
            </a:r>
          </a:p>
          <a:p>
            <a:endParaRPr lang="en-US" sz="2400" dirty="0"/>
          </a:p>
          <a:p>
            <a:r>
              <a:rPr lang="en-US" sz="2400" b="1" dirty="0"/>
              <a:t>Observation</a:t>
            </a:r>
            <a:r>
              <a:rPr lang="en-US" sz="2400" dirty="0"/>
              <a:t> also requires taking </a:t>
            </a:r>
            <a:r>
              <a:rPr lang="en-US" sz="2400" b="1" dirty="0"/>
              <a:t>on </a:t>
            </a:r>
            <a:r>
              <a:rPr lang="en-US" sz="2400" b="1" dirty="0">
                <a:solidFill>
                  <a:srgbClr val="F58221"/>
                </a:solidFill>
              </a:rPr>
              <a:t>a beginner’s mindset</a:t>
            </a:r>
            <a:r>
              <a:rPr lang="en-US" sz="2400" dirty="0">
                <a:solidFill>
                  <a:srgbClr val="F58221"/>
                </a:solidFill>
              </a:rPr>
              <a:t>. </a:t>
            </a:r>
            <a:r>
              <a:rPr lang="en-US" sz="2400" dirty="0"/>
              <a:t>What does that mean? </a:t>
            </a:r>
          </a:p>
          <a:p>
            <a:endParaRPr lang="en-US" sz="2400" dirty="0"/>
          </a:p>
          <a:p>
            <a:r>
              <a:rPr lang="en-US" sz="2400" dirty="0"/>
              <a:t>Think about how 5-year-olds explore. They ask lots of</a:t>
            </a:r>
            <a:r>
              <a:rPr lang="en-US" sz="2400" dirty="0">
                <a:solidFill>
                  <a:schemeClr val="accent1">
                    <a:lumMod val="75000"/>
                  </a:schemeClr>
                </a:solidFill>
              </a:rPr>
              <a:t> “why” questions</a:t>
            </a:r>
            <a:r>
              <a:rPr lang="en-US" sz="2400" dirty="0"/>
              <a:t>, they make no predetermined notions as to how something works, and they are truly fascinated by what they see. A successful observation looks upon the customer’s world the same way.</a:t>
            </a:r>
          </a:p>
        </p:txBody>
      </p:sp>
      <p:sp>
        <p:nvSpPr>
          <p:cNvPr id="3" name="Rectangle 2">
            <a:extLst>
              <a:ext uri="{FF2B5EF4-FFF2-40B4-BE49-F238E27FC236}">
                <a16:creationId xmlns:a16="http://schemas.microsoft.com/office/drawing/2014/main" id="{17F9F5C6-0562-36B6-BD8B-5B6B8905884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BC328B1-9DBF-9F0B-4257-0ABCBE3F45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056911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pic>
        <p:nvPicPr>
          <p:cNvPr id="3" name="Picture 2">
            <a:extLst>
              <a:ext uri="{FF2B5EF4-FFF2-40B4-BE49-F238E27FC236}">
                <a16:creationId xmlns:a16="http://schemas.microsoft.com/office/drawing/2014/main" id="{90E86AD1-2297-EEB3-EFE5-9BABA21A79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9033" y="838452"/>
            <a:ext cx="7011754" cy="5299582"/>
          </a:xfrm>
          <a:prstGeom prst="rect">
            <a:avLst/>
          </a:prstGeom>
        </p:spPr>
      </p:pic>
      <p:sp>
        <p:nvSpPr>
          <p:cNvPr id="4" name="Rectangle 3">
            <a:extLst>
              <a:ext uri="{FF2B5EF4-FFF2-40B4-BE49-F238E27FC236}">
                <a16:creationId xmlns:a16="http://schemas.microsoft.com/office/drawing/2014/main" id="{B90B49B2-5DB9-EF9B-90FD-0A4E3926BD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529958-7B97-968F-1D87-77CE273990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153052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458708" y="967409"/>
            <a:ext cx="11274584" cy="4524315"/>
          </a:xfrm>
          <a:prstGeom prst="rect">
            <a:avLst/>
          </a:prstGeom>
          <a:noFill/>
        </p:spPr>
        <p:txBody>
          <a:bodyPr wrap="square" rtlCol="0">
            <a:spAutoFit/>
          </a:bodyPr>
          <a:lstStyle/>
          <a:p>
            <a:r>
              <a:rPr lang="en-US" sz="2400" b="1" u="sng" dirty="0">
                <a:solidFill>
                  <a:srgbClr val="F58221"/>
                </a:solidFill>
              </a:rPr>
              <a:t>Tips on gaining a beginner’s mindset, shared by Stanford </a:t>
            </a:r>
            <a:r>
              <a:rPr lang="en-US" sz="2400" b="1" u="sng" dirty="0" err="1">
                <a:solidFill>
                  <a:srgbClr val="F58221"/>
                </a:solidFill>
              </a:rPr>
              <a:t>D.School</a:t>
            </a:r>
            <a:r>
              <a:rPr lang="en-US" sz="2400" b="1" u="sng" dirty="0">
                <a:solidFill>
                  <a:srgbClr val="F58221"/>
                </a:solidFill>
              </a:rPr>
              <a:t>:</a:t>
            </a:r>
          </a:p>
          <a:p>
            <a:endParaRPr lang="en-US" sz="2400" dirty="0"/>
          </a:p>
          <a:p>
            <a:pPr>
              <a:buFont typeface="Arial" panose="020B0604020202020204" pitchFamily="34" charset="0"/>
              <a:buChar char="•"/>
            </a:pPr>
            <a:r>
              <a:rPr lang="en-US" sz="2400" b="1" dirty="0"/>
              <a:t>Don’t judge. </a:t>
            </a:r>
            <a:r>
              <a:rPr lang="en-US" sz="2400" dirty="0"/>
              <a:t>Simply engage with users without the influence of value judgements on their actions.</a:t>
            </a:r>
          </a:p>
          <a:p>
            <a:pPr>
              <a:buFont typeface="Arial" panose="020B0604020202020204" pitchFamily="34" charset="0"/>
              <a:buChar char="•"/>
            </a:pPr>
            <a:r>
              <a:rPr lang="en-US" sz="2400" b="1" dirty="0"/>
              <a:t>Question everything. </a:t>
            </a:r>
            <a:r>
              <a:rPr lang="en-US" sz="2400" dirty="0"/>
              <a:t>Question even things you think you understand. Question users on how they perceive their world. Follow up a “why” with another “why.”</a:t>
            </a:r>
          </a:p>
          <a:p>
            <a:pPr>
              <a:buFont typeface="Arial" panose="020B0604020202020204" pitchFamily="34" charset="0"/>
              <a:buChar char="•"/>
            </a:pPr>
            <a:r>
              <a:rPr lang="en-US" sz="2400" b="1" dirty="0"/>
              <a:t>Be truly curious. </a:t>
            </a:r>
            <a:r>
              <a:rPr lang="en-US" sz="2400" dirty="0"/>
              <a:t>Try to observe from a different perspective.</a:t>
            </a:r>
          </a:p>
          <a:p>
            <a:pPr>
              <a:buFont typeface="Arial" panose="020B0604020202020204" pitchFamily="34" charset="0"/>
              <a:buChar char="•"/>
            </a:pPr>
            <a:r>
              <a:rPr lang="en-US" sz="2400" b="1" dirty="0"/>
              <a:t>Find patterns. </a:t>
            </a:r>
            <a:r>
              <a:rPr lang="en-US" sz="2400" dirty="0"/>
              <a:t>Try to find common threads that weave a similar story.</a:t>
            </a:r>
          </a:p>
          <a:p>
            <a:pPr>
              <a:buFont typeface="Arial" panose="020B0604020202020204" pitchFamily="34" charset="0"/>
              <a:buChar char="•"/>
            </a:pPr>
            <a:r>
              <a:rPr lang="en-US" sz="2400" b="1" dirty="0"/>
              <a:t>Listen. </a:t>
            </a:r>
            <a:r>
              <a:rPr lang="en-US" sz="2400" dirty="0"/>
              <a:t>Let everything sink in and soak up the scene. Really listen to what is being said to you or during your observation. Don’t get distracted about thinking of what you will say next when someone is talking.</a:t>
            </a:r>
          </a:p>
          <a:p>
            <a:endParaRPr lang="en-US" sz="2400" dirty="0"/>
          </a:p>
        </p:txBody>
      </p:sp>
      <p:sp>
        <p:nvSpPr>
          <p:cNvPr id="3" name="Rectangle 2">
            <a:extLst>
              <a:ext uri="{FF2B5EF4-FFF2-40B4-BE49-F238E27FC236}">
                <a16:creationId xmlns:a16="http://schemas.microsoft.com/office/drawing/2014/main" id="{DC913476-E238-762E-B65E-BB37678BFC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3CD6870-9807-7B6A-BC5B-FA5C6007C1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775231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458707" y="1234695"/>
            <a:ext cx="11314869" cy="2677656"/>
          </a:xfrm>
          <a:prstGeom prst="rect">
            <a:avLst/>
          </a:prstGeom>
          <a:noFill/>
        </p:spPr>
        <p:txBody>
          <a:bodyPr wrap="square" rtlCol="0">
            <a:spAutoFit/>
          </a:bodyPr>
          <a:lstStyle/>
          <a:p>
            <a:r>
              <a:rPr lang="en-US" sz="2400" b="1" dirty="0"/>
              <a:t>Methods for Observing Your Customers</a:t>
            </a:r>
          </a:p>
          <a:p>
            <a:r>
              <a:rPr lang="en-US" sz="2400" b="1" dirty="0">
                <a:solidFill>
                  <a:srgbClr val="F58221"/>
                </a:solidFill>
              </a:rPr>
              <a:t>1. Natural Environment</a:t>
            </a:r>
            <a:endParaRPr lang="en-US" sz="2400" dirty="0">
              <a:solidFill>
                <a:srgbClr val="F58221"/>
              </a:solidFill>
            </a:endParaRPr>
          </a:p>
          <a:p>
            <a:r>
              <a:rPr lang="en-US" sz="2400" dirty="0"/>
              <a:t>Go out to where your customers are, whether it is a retail shop or a dealership. This is where you can gain a lot of insight in a short time. Sit and watch how interactions happen. Feel free to approach customers and ask them questions about their experience. </a:t>
            </a:r>
          </a:p>
          <a:p>
            <a:endParaRPr lang="en-US" sz="2400" dirty="0"/>
          </a:p>
          <a:p>
            <a:endParaRPr lang="en-US" sz="2400" dirty="0"/>
          </a:p>
        </p:txBody>
      </p:sp>
      <p:pic>
        <p:nvPicPr>
          <p:cNvPr id="5" name="Picture 4" descr="A person in glasses looking at a person in a classroom&#10;&#10;Description automatically generated">
            <a:extLst>
              <a:ext uri="{FF2B5EF4-FFF2-40B4-BE49-F238E27FC236}">
                <a16:creationId xmlns:a16="http://schemas.microsoft.com/office/drawing/2014/main" id="{1C7DFAA3-3900-7097-78DF-AEB3B0835B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18643" y="3429000"/>
            <a:ext cx="2143125" cy="2143125"/>
          </a:xfrm>
          <a:prstGeom prst="rect">
            <a:avLst/>
          </a:prstGeom>
        </p:spPr>
      </p:pic>
      <p:sp>
        <p:nvSpPr>
          <p:cNvPr id="3" name="Rectangle 2">
            <a:extLst>
              <a:ext uri="{FF2B5EF4-FFF2-40B4-BE49-F238E27FC236}">
                <a16:creationId xmlns:a16="http://schemas.microsoft.com/office/drawing/2014/main" id="{6F0DFDB3-E742-9E1E-5816-EB1739816FD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651E511-2DE9-3DFA-FD3B-721972BEA1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899714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458707" y="967409"/>
            <a:ext cx="11314869" cy="5262979"/>
          </a:xfrm>
          <a:prstGeom prst="rect">
            <a:avLst/>
          </a:prstGeom>
          <a:noFill/>
        </p:spPr>
        <p:txBody>
          <a:bodyPr wrap="square" rtlCol="0">
            <a:spAutoFit/>
          </a:bodyPr>
          <a:lstStyle/>
          <a:p>
            <a:r>
              <a:rPr lang="en-US" sz="2400" b="1" dirty="0"/>
              <a:t>Methods for Observing Your Customers</a:t>
            </a:r>
          </a:p>
          <a:p>
            <a:r>
              <a:rPr lang="en-US" sz="2400" b="1" dirty="0">
                <a:solidFill>
                  <a:srgbClr val="F58221"/>
                </a:solidFill>
              </a:rPr>
              <a:t>1. Natural Environment</a:t>
            </a:r>
            <a:endParaRPr lang="en-US" sz="2400" dirty="0">
              <a:solidFill>
                <a:srgbClr val="F58221"/>
              </a:solidFill>
            </a:endParaRPr>
          </a:p>
          <a:p>
            <a:r>
              <a:rPr lang="en-US" sz="2400" dirty="0"/>
              <a:t>Go out to where your customers are, whether it is a retail shop or a dealership. This is where you can gain a lot of insight in a short time. Sit and watch how interactions happen. Feel free to approach customers and ask them questions about their experience. </a:t>
            </a:r>
          </a:p>
          <a:p>
            <a:endParaRPr lang="en-US" sz="2400" dirty="0"/>
          </a:p>
          <a:p>
            <a:r>
              <a:rPr lang="en-US" sz="2400" b="1" u="sng" dirty="0"/>
              <a:t>Some questions you can ask yourself are:</a:t>
            </a:r>
          </a:p>
          <a:p>
            <a:pPr>
              <a:buFont typeface="Arial" panose="020B0604020202020204" pitchFamily="34" charset="0"/>
              <a:buChar char="•"/>
            </a:pPr>
            <a:r>
              <a:rPr lang="en-US" sz="2400" dirty="0"/>
              <a:t>How are users interacting with my product in a store?</a:t>
            </a:r>
          </a:p>
          <a:p>
            <a:pPr>
              <a:buFont typeface="Arial" panose="020B0604020202020204" pitchFamily="34" charset="0"/>
              <a:buChar char="•"/>
            </a:pPr>
            <a:r>
              <a:rPr lang="en-US" sz="2400" dirty="0"/>
              <a:t>What type of questions are they asking?</a:t>
            </a:r>
          </a:p>
          <a:p>
            <a:pPr>
              <a:buFont typeface="Arial" panose="020B0604020202020204" pitchFamily="34" charset="0"/>
              <a:buChar char="•"/>
            </a:pPr>
            <a:r>
              <a:rPr lang="en-US" sz="2400" dirty="0"/>
              <a:t>Who are they with?</a:t>
            </a:r>
          </a:p>
          <a:p>
            <a:pPr>
              <a:buFont typeface="Arial" panose="020B0604020202020204" pitchFamily="34" charset="0"/>
              <a:buChar char="•"/>
            </a:pPr>
            <a:endParaRPr lang="en-US" sz="2400" dirty="0"/>
          </a:p>
          <a:p>
            <a:r>
              <a:rPr lang="en-US" sz="2400" dirty="0"/>
              <a:t>The natural environment provides a lot of great opportunities for the observer. Don’t just stop at one, however. Try to locate a wide variety of locations where your customers shop.</a:t>
            </a:r>
          </a:p>
          <a:p>
            <a:endParaRPr lang="en-US" sz="2400" dirty="0"/>
          </a:p>
        </p:txBody>
      </p:sp>
      <p:pic>
        <p:nvPicPr>
          <p:cNvPr id="5" name="Picture 4" descr="A person in glasses looking at a person in a classroom&#10;&#10;Description automatically generated">
            <a:extLst>
              <a:ext uri="{FF2B5EF4-FFF2-40B4-BE49-F238E27FC236}">
                <a16:creationId xmlns:a16="http://schemas.microsoft.com/office/drawing/2014/main" id="{1C7DFAA3-3900-7097-78DF-AEB3B0835B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84403" y="2920031"/>
            <a:ext cx="2143125" cy="2143125"/>
          </a:xfrm>
          <a:prstGeom prst="rect">
            <a:avLst/>
          </a:prstGeom>
        </p:spPr>
      </p:pic>
      <p:sp>
        <p:nvSpPr>
          <p:cNvPr id="3" name="Rectangle 2">
            <a:extLst>
              <a:ext uri="{FF2B5EF4-FFF2-40B4-BE49-F238E27FC236}">
                <a16:creationId xmlns:a16="http://schemas.microsoft.com/office/drawing/2014/main" id="{6F0DFDB3-E742-9E1E-5816-EB1739816FD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651E511-2DE9-3DFA-FD3B-721972BEA1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965686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9B99A9F-D203-491A-929D-B076E7571AA5}"/>
              </a:ext>
            </a:extLst>
          </p:cNvPr>
          <p:cNvSpPr/>
          <p:nvPr/>
        </p:nvSpPr>
        <p:spPr>
          <a:xfrm>
            <a:off x="418422" y="2840351"/>
            <a:ext cx="11314869" cy="1493109"/>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529048" y="967409"/>
            <a:ext cx="11314869" cy="4524315"/>
          </a:xfrm>
          <a:prstGeom prst="rect">
            <a:avLst/>
          </a:prstGeom>
          <a:noFill/>
        </p:spPr>
        <p:txBody>
          <a:bodyPr wrap="square" rtlCol="0">
            <a:spAutoFit/>
          </a:bodyPr>
          <a:lstStyle/>
          <a:p>
            <a:r>
              <a:rPr lang="en-US" sz="2400" b="1" dirty="0"/>
              <a:t>Methods for Observing Your Customers</a:t>
            </a:r>
          </a:p>
          <a:p>
            <a:r>
              <a:rPr lang="en-US" sz="2400" b="1" dirty="0">
                <a:solidFill>
                  <a:srgbClr val="F58221"/>
                </a:solidFill>
              </a:rPr>
              <a:t>2. Observation Lab</a:t>
            </a:r>
            <a:endParaRPr lang="en-US" sz="2400" dirty="0">
              <a:solidFill>
                <a:srgbClr val="F58221"/>
              </a:solidFill>
            </a:endParaRPr>
          </a:p>
          <a:p>
            <a:r>
              <a:rPr lang="en-US" sz="2400" dirty="0"/>
              <a:t>Another popular method is to create an environment to see how your customers engage with and use your products. </a:t>
            </a:r>
          </a:p>
          <a:p>
            <a:endParaRPr lang="en-US" sz="2400" dirty="0">
              <a:solidFill>
                <a:srgbClr val="FFFFFF"/>
              </a:solidFill>
            </a:endParaRPr>
          </a:p>
          <a:p>
            <a:r>
              <a:rPr lang="en-US" sz="2400" dirty="0">
                <a:solidFill>
                  <a:srgbClr val="FFFFFF"/>
                </a:solidFill>
              </a:rPr>
              <a:t>At the Procter &amp; Gamble Mason Business Center in Ohio, P&amp;G set up a lab that takes customer discovery to a whole new level. </a:t>
            </a:r>
          </a:p>
          <a:p>
            <a:r>
              <a:rPr lang="en-US" sz="2400" dirty="0">
                <a:solidFill>
                  <a:srgbClr val="FFFFFF"/>
                </a:solidFill>
              </a:rPr>
              <a:t>At the oral health science “Insight Suite,” a two-way mirror lets the company watch customers use products in a bathroom and kitchen. </a:t>
            </a:r>
          </a:p>
          <a:p>
            <a:endParaRPr lang="en-US" sz="2400" dirty="0"/>
          </a:p>
          <a:p>
            <a:r>
              <a:rPr lang="en-US" sz="2400" dirty="0"/>
              <a:t>.</a:t>
            </a:r>
          </a:p>
          <a:p>
            <a:endParaRPr lang="en-US" sz="2400" dirty="0"/>
          </a:p>
        </p:txBody>
      </p:sp>
      <p:pic>
        <p:nvPicPr>
          <p:cNvPr id="6" name="Picture 5" descr="A microscope in a room&#10;&#10;Description automatically generated">
            <a:extLst>
              <a:ext uri="{FF2B5EF4-FFF2-40B4-BE49-F238E27FC236}">
                <a16:creationId xmlns:a16="http://schemas.microsoft.com/office/drawing/2014/main" id="{639226CB-8A9F-47F0-C6C6-54EFB64E9C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56360" y="105746"/>
            <a:ext cx="2857500" cy="1600200"/>
          </a:xfrm>
          <a:prstGeom prst="rect">
            <a:avLst/>
          </a:prstGeom>
        </p:spPr>
      </p:pic>
      <p:sp>
        <p:nvSpPr>
          <p:cNvPr id="3" name="Rectangle 2">
            <a:extLst>
              <a:ext uri="{FF2B5EF4-FFF2-40B4-BE49-F238E27FC236}">
                <a16:creationId xmlns:a16="http://schemas.microsoft.com/office/drawing/2014/main" id="{6B4D8D88-2948-67CE-D68A-96C2C295C85B}"/>
              </a:ext>
            </a:extLst>
          </p:cNvPr>
          <p:cNvSpPr/>
          <p:nvPr/>
        </p:nvSpPr>
        <p:spPr>
          <a:xfrm>
            <a:off x="2613834" y="55507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29C3377-3D0D-AB3B-7E8E-84F37BEE5D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8083" y="73530"/>
            <a:ext cx="2305141" cy="1076343"/>
          </a:xfrm>
          <a:prstGeom prst="rect">
            <a:avLst/>
          </a:prstGeom>
        </p:spPr>
      </p:pic>
    </p:spTree>
    <p:extLst>
      <p:ext uri="{BB962C8B-B14F-4D97-AF65-F5344CB8AC3E}">
        <p14:creationId xmlns:p14="http://schemas.microsoft.com/office/powerpoint/2010/main" val="1553031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9B99A9F-D203-491A-929D-B076E7571AA5}"/>
              </a:ext>
            </a:extLst>
          </p:cNvPr>
          <p:cNvSpPr/>
          <p:nvPr/>
        </p:nvSpPr>
        <p:spPr>
          <a:xfrm>
            <a:off x="418422" y="2840351"/>
            <a:ext cx="11314869" cy="1493109"/>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529048" y="967409"/>
            <a:ext cx="11314869" cy="6001643"/>
          </a:xfrm>
          <a:prstGeom prst="rect">
            <a:avLst/>
          </a:prstGeom>
          <a:noFill/>
        </p:spPr>
        <p:txBody>
          <a:bodyPr wrap="square" rtlCol="0">
            <a:spAutoFit/>
          </a:bodyPr>
          <a:lstStyle/>
          <a:p>
            <a:r>
              <a:rPr lang="en-US" sz="2400" b="1" dirty="0"/>
              <a:t>Methods for Observing Your Customers</a:t>
            </a:r>
          </a:p>
          <a:p>
            <a:r>
              <a:rPr lang="en-US" sz="2400" b="1" dirty="0">
                <a:solidFill>
                  <a:srgbClr val="F58221"/>
                </a:solidFill>
              </a:rPr>
              <a:t>2. Observation Lab</a:t>
            </a:r>
            <a:endParaRPr lang="en-US" sz="2400" dirty="0">
              <a:solidFill>
                <a:srgbClr val="F58221"/>
              </a:solidFill>
            </a:endParaRPr>
          </a:p>
          <a:p>
            <a:r>
              <a:rPr lang="en-US" sz="2400" dirty="0"/>
              <a:t>Another popular method is to create an environment to see how your customers engage with and use your products. </a:t>
            </a:r>
          </a:p>
          <a:p>
            <a:endParaRPr lang="en-US" sz="2400" dirty="0">
              <a:solidFill>
                <a:srgbClr val="FFFFFF"/>
              </a:solidFill>
            </a:endParaRPr>
          </a:p>
          <a:p>
            <a:r>
              <a:rPr lang="en-US" sz="2400" dirty="0">
                <a:solidFill>
                  <a:srgbClr val="FFFFFF"/>
                </a:solidFill>
              </a:rPr>
              <a:t>At the Procter &amp; Gamble Mason Business Center in Ohio, P&amp;G set up a lab that takes customer discovery to a whole new level. </a:t>
            </a:r>
          </a:p>
          <a:p>
            <a:r>
              <a:rPr lang="en-US" sz="2400" dirty="0">
                <a:solidFill>
                  <a:srgbClr val="FFFFFF"/>
                </a:solidFill>
              </a:rPr>
              <a:t>At the oral health science “Insight Suite,” a two-way mirror lets the company watch customers use products in a bathroom and kitchen. </a:t>
            </a:r>
          </a:p>
          <a:p>
            <a:endParaRPr lang="en-US" sz="2400" dirty="0"/>
          </a:p>
          <a:p>
            <a:r>
              <a:rPr lang="en-US" sz="2400" dirty="0"/>
              <a:t>Researchers can then note how users interact with the products and what they use them for. Building a lab provides a different type of insight compared to the natural environment. Since users knows they are being observed, it may create skewed results. However, it is still a valuable way to see how your customers engage with your products</a:t>
            </a:r>
          </a:p>
          <a:p>
            <a:r>
              <a:rPr lang="en-US" sz="2400" dirty="0"/>
              <a:t>.</a:t>
            </a:r>
          </a:p>
          <a:p>
            <a:endParaRPr lang="en-US" sz="2400" dirty="0"/>
          </a:p>
        </p:txBody>
      </p:sp>
      <p:pic>
        <p:nvPicPr>
          <p:cNvPr id="6" name="Picture 5" descr="A microscope in a room&#10;&#10;Description automatically generated">
            <a:extLst>
              <a:ext uri="{FF2B5EF4-FFF2-40B4-BE49-F238E27FC236}">
                <a16:creationId xmlns:a16="http://schemas.microsoft.com/office/drawing/2014/main" id="{639226CB-8A9F-47F0-C6C6-54EFB64E9C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56360" y="105746"/>
            <a:ext cx="2857500" cy="1600200"/>
          </a:xfrm>
          <a:prstGeom prst="rect">
            <a:avLst/>
          </a:prstGeom>
        </p:spPr>
      </p:pic>
      <p:sp>
        <p:nvSpPr>
          <p:cNvPr id="3" name="Rectangle 2">
            <a:extLst>
              <a:ext uri="{FF2B5EF4-FFF2-40B4-BE49-F238E27FC236}">
                <a16:creationId xmlns:a16="http://schemas.microsoft.com/office/drawing/2014/main" id="{6B4D8D88-2948-67CE-D68A-96C2C295C85B}"/>
              </a:ext>
            </a:extLst>
          </p:cNvPr>
          <p:cNvSpPr/>
          <p:nvPr/>
        </p:nvSpPr>
        <p:spPr>
          <a:xfrm>
            <a:off x="2613834" y="55507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29C3377-3D0D-AB3B-7E8E-84F37BEE5D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8083" y="73530"/>
            <a:ext cx="2305141" cy="1076343"/>
          </a:xfrm>
          <a:prstGeom prst="rect">
            <a:avLst/>
          </a:prstGeom>
        </p:spPr>
      </p:pic>
    </p:spTree>
    <p:extLst>
      <p:ext uri="{BB962C8B-B14F-4D97-AF65-F5344CB8AC3E}">
        <p14:creationId xmlns:p14="http://schemas.microsoft.com/office/powerpoint/2010/main" val="3912174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649357" y="967409"/>
            <a:ext cx="11124219" cy="4524315"/>
          </a:xfrm>
          <a:prstGeom prst="rect">
            <a:avLst/>
          </a:prstGeom>
          <a:noFill/>
        </p:spPr>
        <p:txBody>
          <a:bodyPr wrap="square" rtlCol="0">
            <a:spAutoFit/>
          </a:bodyPr>
          <a:lstStyle/>
          <a:p>
            <a:r>
              <a:rPr lang="en-US" sz="2400" b="1" dirty="0"/>
              <a:t>Methods for Observing Your Customers</a:t>
            </a:r>
          </a:p>
          <a:p>
            <a:r>
              <a:rPr lang="en-US" sz="2400" b="1" dirty="0">
                <a:solidFill>
                  <a:srgbClr val="F58221"/>
                </a:solidFill>
              </a:rPr>
              <a:t>3. “Day in the Life” Home Observation</a:t>
            </a:r>
            <a:endParaRPr lang="en-US" sz="2400" dirty="0">
              <a:solidFill>
                <a:srgbClr val="F58221"/>
              </a:solidFill>
            </a:endParaRPr>
          </a:p>
          <a:p>
            <a:r>
              <a:rPr lang="en-US" sz="2400" dirty="0"/>
              <a:t>This one piggybacks off of observing the customer in a natural environment. Recruit customers who you can spend a day with and see how they engage with your product in a natural way. </a:t>
            </a:r>
          </a:p>
          <a:p>
            <a:endParaRPr lang="en-US" sz="2400" dirty="0"/>
          </a:p>
          <a:p>
            <a:r>
              <a:rPr lang="en-US" sz="2400" dirty="0"/>
              <a:t>Let’s say you wanted to observe how a landscape crew uses their equipment. Reach out to some landscaping companies and see if you can tag along for the day. Observe how they schedule work in the morning, how a trailer get stocked with the equipment, how employees use the equipment out in the field, etc.</a:t>
            </a:r>
          </a:p>
          <a:p>
            <a:endParaRPr lang="en-US" sz="2400" dirty="0"/>
          </a:p>
          <a:p>
            <a:endParaRPr lang="en-US" sz="2400" dirty="0"/>
          </a:p>
        </p:txBody>
      </p:sp>
      <p:sp>
        <p:nvSpPr>
          <p:cNvPr id="3" name="Rectangle 2">
            <a:extLst>
              <a:ext uri="{FF2B5EF4-FFF2-40B4-BE49-F238E27FC236}">
                <a16:creationId xmlns:a16="http://schemas.microsoft.com/office/drawing/2014/main" id="{C8AEBEB7-A882-7AD6-50E8-E5C4382F1E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E8B7D61-EF11-2DD1-299D-B340EE49ED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93508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649357" y="967409"/>
            <a:ext cx="11124219" cy="3416320"/>
          </a:xfrm>
          <a:prstGeom prst="rect">
            <a:avLst/>
          </a:prstGeom>
          <a:noFill/>
        </p:spPr>
        <p:txBody>
          <a:bodyPr wrap="square" rtlCol="0">
            <a:spAutoFit/>
          </a:bodyPr>
          <a:lstStyle/>
          <a:p>
            <a:r>
              <a:rPr lang="en-US" sz="2400" b="1" u="sng" dirty="0"/>
              <a:t>Additional Observation Tips</a:t>
            </a:r>
          </a:p>
          <a:p>
            <a:endParaRPr lang="en-US" sz="2400" b="1" u="sng" dirty="0"/>
          </a:p>
          <a:p>
            <a:pPr>
              <a:buFont typeface="Arial" panose="020B0604020202020204" pitchFamily="34" charset="0"/>
              <a:buChar char="•"/>
            </a:pPr>
            <a:r>
              <a:rPr lang="en-US" sz="2400" b="1" dirty="0"/>
              <a:t>If possible, observe in groups.</a:t>
            </a:r>
            <a:r>
              <a:rPr lang="en-US" sz="2400" dirty="0"/>
              <a:t> Two eyes are better than one, and you can discuss the experience as a team once it is completed. If you can’t observe as a team, share your observations with a team later.</a:t>
            </a:r>
          </a:p>
          <a:p>
            <a:pPr>
              <a:buFont typeface="Arial" panose="020B0604020202020204" pitchFamily="34" charset="0"/>
              <a:buChar char="•"/>
            </a:pPr>
            <a:r>
              <a:rPr lang="en-US" sz="2400" b="1" dirty="0"/>
              <a:t>Get to know the people you are observing,</a:t>
            </a:r>
            <a:r>
              <a:rPr lang="en-US" sz="2400" dirty="0"/>
              <a:t> not just as customers but as people. Ask open questions on how they live and work.</a:t>
            </a:r>
          </a:p>
          <a:p>
            <a:endParaRPr lang="en-US" sz="2400" dirty="0"/>
          </a:p>
          <a:p>
            <a:endParaRPr lang="en-US" sz="2400" dirty="0"/>
          </a:p>
        </p:txBody>
      </p:sp>
      <p:sp>
        <p:nvSpPr>
          <p:cNvPr id="3" name="Rectangle 2">
            <a:extLst>
              <a:ext uri="{FF2B5EF4-FFF2-40B4-BE49-F238E27FC236}">
                <a16:creationId xmlns:a16="http://schemas.microsoft.com/office/drawing/2014/main" id="{5E6F3D5A-8C06-1A4F-6832-09EBCEE77C2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6242C6C-1D96-82B4-A4B9-9B101C0D53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50108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649357" y="967409"/>
            <a:ext cx="11124219" cy="5262979"/>
          </a:xfrm>
          <a:prstGeom prst="rect">
            <a:avLst/>
          </a:prstGeom>
          <a:noFill/>
        </p:spPr>
        <p:txBody>
          <a:bodyPr wrap="square" rtlCol="0">
            <a:spAutoFit/>
          </a:bodyPr>
          <a:lstStyle/>
          <a:p>
            <a:r>
              <a:rPr lang="en-US" sz="2400" b="1" u="sng" dirty="0"/>
              <a:t>Additional Observation Tips</a:t>
            </a:r>
          </a:p>
          <a:p>
            <a:endParaRPr lang="en-US" sz="2400" b="1" u="sng" dirty="0"/>
          </a:p>
          <a:p>
            <a:pPr>
              <a:buFont typeface="Arial" panose="020B0604020202020204" pitchFamily="34" charset="0"/>
              <a:buChar char="•"/>
            </a:pPr>
            <a:r>
              <a:rPr lang="en-US" sz="2400" b="1" dirty="0"/>
              <a:t>If possible, observe in groups.</a:t>
            </a:r>
            <a:r>
              <a:rPr lang="en-US" sz="2400" dirty="0"/>
              <a:t> Two eyes are better than one, and you can discuss the experience as a team once it is completed. If you can’t observe as a team, share your observations with a team later.</a:t>
            </a:r>
          </a:p>
          <a:p>
            <a:pPr>
              <a:buFont typeface="Arial" panose="020B0604020202020204" pitchFamily="34" charset="0"/>
              <a:buChar char="•"/>
            </a:pPr>
            <a:r>
              <a:rPr lang="en-US" sz="2400" b="1" dirty="0"/>
              <a:t>Get to know the people you are observing,</a:t>
            </a:r>
            <a:r>
              <a:rPr lang="en-US" sz="2400" dirty="0"/>
              <a:t> not just as customers but as people. Ask open questions on how they live and work.</a:t>
            </a:r>
          </a:p>
          <a:p>
            <a:pPr>
              <a:buFont typeface="Arial" panose="020B0604020202020204" pitchFamily="34" charset="0"/>
              <a:buChar char="•"/>
            </a:pPr>
            <a:r>
              <a:rPr lang="en-US" sz="2400" b="1" dirty="0"/>
              <a:t>When observing, understand the context of the situation. </a:t>
            </a:r>
            <a:r>
              <a:rPr lang="en-US" sz="2400" dirty="0"/>
              <a:t>What led to them going in and buying a product? Why did they decide to use the product that way? </a:t>
            </a:r>
          </a:p>
          <a:p>
            <a:pPr>
              <a:buFont typeface="Arial" panose="020B0604020202020204" pitchFamily="34" charset="0"/>
              <a:buChar char="•"/>
            </a:pPr>
            <a:endParaRPr lang="en-US" sz="2400" dirty="0"/>
          </a:p>
          <a:p>
            <a:pPr>
              <a:buFont typeface="Arial" panose="020B0604020202020204" pitchFamily="34" charset="0"/>
              <a:buChar char="•"/>
            </a:pPr>
            <a:r>
              <a:rPr lang="en-US" sz="2400" dirty="0"/>
              <a:t>And remember, the role of observation is to understand what the customer can’t – or won’t – always tell you.</a:t>
            </a:r>
          </a:p>
          <a:p>
            <a:endParaRPr lang="en-US" sz="2400" dirty="0"/>
          </a:p>
          <a:p>
            <a:endParaRPr lang="en-US" sz="2400" dirty="0"/>
          </a:p>
        </p:txBody>
      </p:sp>
      <p:sp>
        <p:nvSpPr>
          <p:cNvPr id="3" name="Rectangle 2">
            <a:extLst>
              <a:ext uri="{FF2B5EF4-FFF2-40B4-BE49-F238E27FC236}">
                <a16:creationId xmlns:a16="http://schemas.microsoft.com/office/drawing/2014/main" id="{5E6F3D5A-8C06-1A4F-6832-09EBCEE77C2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6242C6C-1D96-82B4-A4B9-9B101C0D53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013604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649357" y="967409"/>
            <a:ext cx="11124219" cy="4955203"/>
          </a:xfrm>
          <a:prstGeom prst="rect">
            <a:avLst/>
          </a:prstGeom>
          <a:noFill/>
        </p:spPr>
        <p:txBody>
          <a:bodyPr wrap="square" rtlCol="0">
            <a:spAutoFit/>
          </a:bodyPr>
          <a:lstStyle/>
          <a:p>
            <a:r>
              <a:rPr lang="en-US" sz="2800" b="1" u="sng" dirty="0">
                <a:solidFill>
                  <a:srgbClr val="F58221"/>
                </a:solidFill>
              </a:rPr>
              <a:t> Tools for Observation Sessions</a:t>
            </a:r>
          </a:p>
          <a:p>
            <a:endParaRPr lang="en-US" sz="2400" dirty="0"/>
          </a:p>
          <a:p>
            <a:r>
              <a:rPr lang="en-US" sz="2400" dirty="0"/>
              <a:t>1- </a:t>
            </a:r>
            <a:r>
              <a:rPr lang="en-US" sz="2400" b="1" u="sng" dirty="0"/>
              <a:t>WHAT, HOW and WHY method: </a:t>
            </a:r>
          </a:p>
          <a:p>
            <a:r>
              <a:rPr lang="en-US" sz="2400" dirty="0"/>
              <a:t>The Stanford </a:t>
            </a:r>
            <a:r>
              <a:rPr lang="en-US" sz="2400" dirty="0" err="1"/>
              <a:t>D.School</a:t>
            </a:r>
            <a:r>
              <a:rPr lang="en-US" sz="2400" dirty="0"/>
              <a:t> has developed a method called What? | How? | Why? that you can use during an observation session</a:t>
            </a:r>
          </a:p>
          <a:p>
            <a:endParaRPr lang="en-US" sz="2400" dirty="0"/>
          </a:p>
          <a:p>
            <a:endParaRPr lang="en-US" sz="2400" dirty="0"/>
          </a:p>
          <a:p>
            <a:endParaRPr lang="en-US" sz="2400" dirty="0"/>
          </a:p>
          <a:p>
            <a:endParaRPr lang="en-US" sz="2400" dirty="0"/>
          </a:p>
          <a:p>
            <a:r>
              <a:rPr lang="en-US" sz="2400" dirty="0"/>
              <a:t>Using this quick tool can help formulate your insights in a tangible way for discussion with the team later. And while observation is an important and often insightful method to empathize with your customer, remember – it can also be useful for internal processes within your organization</a:t>
            </a:r>
          </a:p>
        </p:txBody>
      </p:sp>
      <p:pic>
        <p:nvPicPr>
          <p:cNvPr id="6" name="Picture 5" descr="A blue and white box with black text&#10;&#10;Description automatically generated">
            <a:extLst>
              <a:ext uri="{FF2B5EF4-FFF2-40B4-BE49-F238E27FC236}">
                <a16:creationId xmlns:a16="http://schemas.microsoft.com/office/drawing/2014/main" id="{7179B953-EB85-34E9-84C8-492DD096B6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8500" y="2990642"/>
            <a:ext cx="5715000" cy="1247775"/>
          </a:xfrm>
          <a:prstGeom prst="rect">
            <a:avLst/>
          </a:prstGeom>
        </p:spPr>
      </p:pic>
      <p:sp>
        <p:nvSpPr>
          <p:cNvPr id="3" name="Rectangle 2">
            <a:extLst>
              <a:ext uri="{FF2B5EF4-FFF2-40B4-BE49-F238E27FC236}">
                <a16:creationId xmlns:a16="http://schemas.microsoft.com/office/drawing/2014/main" id="{F65E1B65-8C00-EDAD-99D1-00259266047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7265EEE-76E5-9A9C-BCAC-C7A213E5D5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0544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649357" y="967409"/>
            <a:ext cx="11124219" cy="1631216"/>
          </a:xfrm>
          <a:prstGeom prst="rect">
            <a:avLst/>
          </a:prstGeom>
          <a:noFill/>
        </p:spPr>
        <p:txBody>
          <a:bodyPr wrap="square" rtlCol="0">
            <a:spAutoFit/>
          </a:bodyPr>
          <a:lstStyle/>
          <a:p>
            <a:r>
              <a:rPr lang="en-US" sz="2800" b="1" u="sng" dirty="0">
                <a:solidFill>
                  <a:srgbClr val="FFFF00"/>
                </a:solidFill>
              </a:rPr>
              <a:t> </a:t>
            </a:r>
            <a:r>
              <a:rPr lang="en-US" sz="2800" b="1" u="sng" dirty="0">
                <a:solidFill>
                  <a:srgbClr val="F58221"/>
                </a:solidFill>
              </a:rPr>
              <a:t>Tools for Observation Sessions</a:t>
            </a:r>
          </a:p>
          <a:p>
            <a:endParaRPr lang="en-US" sz="2400" dirty="0"/>
          </a:p>
          <a:p>
            <a:r>
              <a:rPr lang="en-US" sz="2400" b="1" dirty="0"/>
              <a:t>2- AEIOU Observation Framework</a:t>
            </a:r>
          </a:p>
          <a:p>
            <a:endParaRPr lang="en-US" sz="2400" b="1" dirty="0"/>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874447" y="2049950"/>
            <a:ext cx="10668195"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Arial" panose="020B0604020202020204" pitchFamily="34" charset="0"/>
              </a:rPr>
              <a:t>A - Activities</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Arial" panose="020B0604020202020204" pitchFamily="34" charset="0"/>
              </a:rPr>
              <a:t>E - Environments</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Arial" panose="020B0604020202020204" pitchFamily="34" charset="0"/>
              </a:rPr>
              <a:t>I - Interactions</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Arial" panose="020B0604020202020204" pitchFamily="34" charset="0"/>
              </a:rPr>
              <a:t>O - Objects</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Arial" panose="020B0604020202020204" pitchFamily="34" charset="0"/>
              </a:rPr>
              <a:t>U – Users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Arial" panose="020B0604020202020204" pitchFamily="34" charset="0"/>
              </a:rPr>
              <a:t>For the purposes of digital product and software practices,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000" dirty="0">
              <a:latin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000" b="0" i="0" u="none" strike="noStrike" cap="none" normalizeH="0" baseline="0" dirty="0">
                <a:ln>
                  <a:noFill/>
                </a:ln>
                <a:solidFill>
                  <a:schemeClr val="tx1"/>
                </a:solidFill>
                <a:effectLst/>
                <a:latin typeface="Arial" panose="020B0604020202020204" pitchFamily="34" charset="0"/>
              </a:rPr>
              <a:t>AEIOU is helpful for categorizing and interpreting observations gathered during user research field studies and usability testing efforts. </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US" altLang="en-US" sz="2000" b="0" i="0" u="none" strike="noStrike" cap="none" normalizeH="0" baseline="0" dirty="0">
                <a:ln>
                  <a:noFill/>
                </a:ln>
                <a:solidFill>
                  <a:schemeClr val="tx1"/>
                </a:solidFill>
                <a:effectLst/>
                <a:latin typeface="Arial" panose="020B0604020202020204" pitchFamily="34" charset="0"/>
              </a:rPr>
              <a:t>AEIOU quickly turns raw notes into categories that can inform research analysis to develop key insights and other findings.</a:t>
            </a:r>
          </a:p>
        </p:txBody>
      </p:sp>
      <p:sp>
        <p:nvSpPr>
          <p:cNvPr id="5" name="Rectangle 4">
            <a:extLst>
              <a:ext uri="{FF2B5EF4-FFF2-40B4-BE49-F238E27FC236}">
                <a16:creationId xmlns:a16="http://schemas.microsoft.com/office/drawing/2014/main" id="{01A04E61-7B30-BC0F-826C-2EAE7D98DC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750445D-D290-146F-3FC2-D499E343CD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530088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847170" y="942006"/>
            <a:ext cx="11124219" cy="1631216"/>
          </a:xfrm>
          <a:prstGeom prst="rect">
            <a:avLst/>
          </a:prstGeom>
          <a:noFill/>
        </p:spPr>
        <p:txBody>
          <a:bodyPr wrap="square" rtlCol="0">
            <a:spAutoFit/>
          </a:bodyPr>
          <a:lstStyle/>
          <a:p>
            <a:r>
              <a:rPr lang="en-US" sz="2800" b="1" u="sng" dirty="0">
                <a:solidFill>
                  <a:srgbClr val="FFFF00"/>
                </a:solidFill>
              </a:rPr>
              <a:t> </a:t>
            </a:r>
            <a:r>
              <a:rPr lang="en-US" sz="2800" b="1" u="sng" dirty="0">
                <a:solidFill>
                  <a:srgbClr val="F58221"/>
                </a:solidFill>
              </a:rPr>
              <a:t>Tools for Observation Sessions</a:t>
            </a:r>
          </a:p>
          <a:p>
            <a:endParaRPr lang="en-US" sz="2400" dirty="0"/>
          </a:p>
          <a:p>
            <a:r>
              <a:rPr lang="en-US" sz="2400" b="1" dirty="0"/>
              <a:t>2- AEIOU Observation Framework</a:t>
            </a:r>
          </a:p>
          <a:p>
            <a:endParaRPr lang="en-US" sz="2400" b="1" dirty="0"/>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874447" y="2379095"/>
            <a:ext cx="10668195"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buFont typeface="Arial" panose="020B0604020202020204" pitchFamily="34" charset="0"/>
              <a:buChar char="•"/>
            </a:pPr>
            <a:r>
              <a:rPr lang="en-US" sz="2000" b="1" dirty="0"/>
              <a:t>Activities:</a:t>
            </a:r>
            <a:r>
              <a:rPr lang="en-US" sz="2000" dirty="0"/>
              <a:t> What actions and behaviors are people taking to reach goals?</a:t>
            </a:r>
          </a:p>
          <a:p>
            <a:pPr>
              <a:buFont typeface="Arial" panose="020B0604020202020204" pitchFamily="34" charset="0"/>
              <a:buChar char="•"/>
            </a:pPr>
            <a:r>
              <a:rPr lang="en-US" sz="2000" b="1" dirty="0"/>
              <a:t>Environments:</a:t>
            </a:r>
            <a:r>
              <a:rPr lang="en-US" sz="2000" dirty="0"/>
              <a:t> What is the overall setting in which the activities are taking place? How are people behaving in the environment?</a:t>
            </a:r>
          </a:p>
          <a:p>
            <a:pPr>
              <a:buFont typeface="Arial" panose="020B0604020202020204" pitchFamily="34" charset="0"/>
              <a:buChar char="•"/>
            </a:pPr>
            <a:r>
              <a:rPr lang="en-US" sz="2000" b="1" dirty="0"/>
              <a:t>Interactions:</a:t>
            </a:r>
            <a:r>
              <a:rPr lang="en-US" sz="2000" dirty="0"/>
              <a:t> What are the basic interactions occurring for people to reach goals? What effect do people have on activities and environment?</a:t>
            </a:r>
          </a:p>
          <a:p>
            <a:pPr>
              <a:buFont typeface="Arial" panose="020B0604020202020204" pitchFamily="34" charset="0"/>
              <a:buChar char="•"/>
            </a:pPr>
            <a:r>
              <a:rPr lang="en-US" sz="2000" b="1" dirty="0"/>
              <a:t>Objects:</a:t>
            </a:r>
            <a:r>
              <a:rPr lang="en-US" sz="2000" dirty="0"/>
              <a:t> What are all the details that form the environment? How do objects relate to people, activities and interactions?</a:t>
            </a:r>
          </a:p>
          <a:p>
            <a:pPr>
              <a:buFont typeface="Arial" panose="020B0604020202020204" pitchFamily="34" charset="0"/>
              <a:buChar char="•"/>
            </a:pPr>
            <a:r>
              <a:rPr lang="en-US" sz="2000" b="1" dirty="0"/>
              <a:t>Users:</a:t>
            </a:r>
            <a:r>
              <a:rPr lang="en-US" sz="2000" dirty="0"/>
              <a:t> Who are the people being observed? What are their personalities like? How do they engage with other people to reach goals?</a:t>
            </a:r>
          </a:p>
        </p:txBody>
      </p:sp>
      <p:sp>
        <p:nvSpPr>
          <p:cNvPr id="5" name="Rectangle 4">
            <a:extLst>
              <a:ext uri="{FF2B5EF4-FFF2-40B4-BE49-F238E27FC236}">
                <a16:creationId xmlns:a16="http://schemas.microsoft.com/office/drawing/2014/main" id="{D5DD6346-E95B-FA85-60A4-E7FB206B41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E43B14C-2C39-6907-23E7-709893E4A0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713490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649357" y="967409"/>
            <a:ext cx="11124219" cy="1631216"/>
          </a:xfrm>
          <a:prstGeom prst="rect">
            <a:avLst/>
          </a:prstGeom>
          <a:noFill/>
        </p:spPr>
        <p:txBody>
          <a:bodyPr wrap="square" rtlCol="0">
            <a:spAutoFit/>
          </a:bodyPr>
          <a:lstStyle/>
          <a:p>
            <a:r>
              <a:rPr lang="en-US" sz="2800" b="1" u="sng" dirty="0">
                <a:solidFill>
                  <a:srgbClr val="FFFF00"/>
                </a:solidFill>
              </a:rPr>
              <a:t> </a:t>
            </a:r>
            <a:r>
              <a:rPr lang="en-US" sz="2800" b="1" u="sng" dirty="0">
                <a:solidFill>
                  <a:srgbClr val="F58221"/>
                </a:solidFill>
              </a:rPr>
              <a:t>Tools for Observation Sessions</a:t>
            </a:r>
          </a:p>
          <a:p>
            <a:endParaRPr lang="en-US" sz="2400" dirty="0"/>
          </a:p>
          <a:p>
            <a:r>
              <a:rPr lang="en-US" sz="2400" b="1" dirty="0"/>
              <a:t>2- AEIOU Observation Framework</a:t>
            </a:r>
          </a:p>
          <a:p>
            <a:endParaRPr lang="en-US" sz="2400" b="1" dirty="0"/>
          </a:p>
        </p:txBody>
      </p:sp>
      <p:pic>
        <p:nvPicPr>
          <p:cNvPr id="6" name="Picture 5" descr="A white rectangular object with black text&#10;&#10;Description automatically generated">
            <a:extLst>
              <a:ext uri="{FF2B5EF4-FFF2-40B4-BE49-F238E27FC236}">
                <a16:creationId xmlns:a16="http://schemas.microsoft.com/office/drawing/2014/main" id="{DE0BE7BB-7843-72A9-25C6-39510DC3EE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76730" y="939602"/>
            <a:ext cx="6215270" cy="5918398"/>
          </a:xfrm>
          <a:prstGeom prst="rect">
            <a:avLst/>
          </a:prstGeom>
        </p:spPr>
      </p:pic>
      <p:sp>
        <p:nvSpPr>
          <p:cNvPr id="3" name="Rectangle 2">
            <a:extLst>
              <a:ext uri="{FF2B5EF4-FFF2-40B4-BE49-F238E27FC236}">
                <a16:creationId xmlns:a16="http://schemas.microsoft.com/office/drawing/2014/main" id="{20F34AC6-3F23-25EE-F243-40AC95F694F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6CB2F8C-A8C2-1617-B650-4E93CB71AE6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272341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53643" y="6357100"/>
            <a:ext cx="1879649" cy="309233"/>
          </a:xfrm>
          <a:prstGeom prst="rect">
            <a:avLst/>
          </a:prstGeom>
        </p:spPr>
      </p:pic>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Observation</a:t>
            </a:r>
          </a:p>
        </p:txBody>
      </p:sp>
      <p:sp>
        <p:nvSpPr>
          <p:cNvPr id="4" name="TextBox 3">
            <a:extLst>
              <a:ext uri="{FF2B5EF4-FFF2-40B4-BE49-F238E27FC236}">
                <a16:creationId xmlns:a16="http://schemas.microsoft.com/office/drawing/2014/main" id="{17ABF61B-839C-FB9E-CC58-25F8E1B6A9DE}"/>
              </a:ext>
            </a:extLst>
          </p:cNvPr>
          <p:cNvSpPr txBox="1"/>
          <p:nvPr/>
        </p:nvSpPr>
        <p:spPr>
          <a:xfrm>
            <a:off x="649357" y="967409"/>
            <a:ext cx="11124219" cy="1631216"/>
          </a:xfrm>
          <a:prstGeom prst="rect">
            <a:avLst/>
          </a:prstGeom>
          <a:noFill/>
        </p:spPr>
        <p:txBody>
          <a:bodyPr wrap="square" rtlCol="0">
            <a:spAutoFit/>
          </a:bodyPr>
          <a:lstStyle/>
          <a:p>
            <a:r>
              <a:rPr lang="en-US" sz="2800" b="1" u="sng" dirty="0">
                <a:solidFill>
                  <a:srgbClr val="FFFF00"/>
                </a:solidFill>
              </a:rPr>
              <a:t> </a:t>
            </a:r>
            <a:r>
              <a:rPr lang="en-US" sz="2800" b="1" u="sng" dirty="0">
                <a:solidFill>
                  <a:srgbClr val="F58221"/>
                </a:solidFill>
              </a:rPr>
              <a:t>Tools for Observation Sessions</a:t>
            </a:r>
          </a:p>
          <a:p>
            <a:endParaRPr lang="en-US" sz="2400" dirty="0"/>
          </a:p>
          <a:p>
            <a:r>
              <a:rPr lang="en-US" sz="2400" b="1" dirty="0"/>
              <a:t>2- AEIOU Observation Framework</a:t>
            </a:r>
          </a:p>
          <a:p>
            <a:endParaRPr lang="en-US" sz="2400" b="1" dirty="0"/>
          </a:p>
        </p:txBody>
      </p:sp>
      <p:pic>
        <p:nvPicPr>
          <p:cNvPr id="6" name="Picture 5" descr="A white rectangular object with black text&#10;&#10;Description automatically generated">
            <a:extLst>
              <a:ext uri="{FF2B5EF4-FFF2-40B4-BE49-F238E27FC236}">
                <a16:creationId xmlns:a16="http://schemas.microsoft.com/office/drawing/2014/main" id="{DE0BE7BB-7843-72A9-25C6-39510DC3EE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76730" y="939602"/>
            <a:ext cx="6215270" cy="5918398"/>
          </a:xfrm>
          <a:prstGeom prst="rect">
            <a:avLst/>
          </a:prstGeom>
        </p:spPr>
      </p:pic>
      <p:pic>
        <p:nvPicPr>
          <p:cNvPr id="8" name="Picture 7" descr="A black and white drawing of a face&#10;&#10;Description automatically generated">
            <a:extLst>
              <a:ext uri="{FF2B5EF4-FFF2-40B4-BE49-F238E27FC236}">
                <a16:creationId xmlns:a16="http://schemas.microsoft.com/office/drawing/2014/main" id="{572536B2-7937-04A7-CF01-4DDBB543E7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6139" y="2279762"/>
            <a:ext cx="5673980" cy="3404233"/>
          </a:xfrm>
          <a:prstGeom prst="rect">
            <a:avLst/>
          </a:prstGeom>
        </p:spPr>
      </p:pic>
      <p:sp>
        <p:nvSpPr>
          <p:cNvPr id="3" name="Rectangle 2">
            <a:extLst>
              <a:ext uri="{FF2B5EF4-FFF2-40B4-BE49-F238E27FC236}">
                <a16:creationId xmlns:a16="http://schemas.microsoft.com/office/drawing/2014/main" id="{20F34AC6-3F23-25EE-F243-40AC95F694F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6CB2F8C-A8C2-1617-B650-4E93CB71AE6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53722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Interviewing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781681" y="2125144"/>
            <a:ext cx="10668195"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b="1" i="1" dirty="0"/>
              <a:t>You need to go out and meet your users </a:t>
            </a:r>
            <a:r>
              <a:rPr lang="en-US" sz="2400" i="1" dirty="0"/>
              <a:t>if you want to properly understand and design for them, and user interviews are a great way to achieve this. They enable you to extract information about the user experience and usability of your product or service, and will also help you ideate for further solutions</a:t>
            </a:r>
            <a:r>
              <a:rPr lang="en-US" sz="2400" b="1" i="1" dirty="0"/>
              <a:t>. </a:t>
            </a:r>
          </a:p>
          <a:p>
            <a:endParaRPr lang="en-US" sz="2400" b="1" i="1" dirty="0"/>
          </a:p>
        </p:txBody>
      </p:sp>
      <p:pic>
        <p:nvPicPr>
          <p:cNvPr id="6" name="Picture 5" descr="A group of people sitting at a table&#10;&#10;Description automatically generated">
            <a:extLst>
              <a:ext uri="{FF2B5EF4-FFF2-40B4-BE49-F238E27FC236}">
                <a16:creationId xmlns:a16="http://schemas.microsoft.com/office/drawing/2014/main" id="{8DD9A71E-1454-9963-9402-39FF7EF205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8435" y="4709358"/>
            <a:ext cx="3806154" cy="2131446"/>
          </a:xfrm>
          <a:prstGeom prst="rect">
            <a:avLst/>
          </a:prstGeom>
        </p:spPr>
      </p:pic>
      <p:sp>
        <p:nvSpPr>
          <p:cNvPr id="4" name="Rectangle 3">
            <a:extLst>
              <a:ext uri="{FF2B5EF4-FFF2-40B4-BE49-F238E27FC236}">
                <a16:creationId xmlns:a16="http://schemas.microsoft.com/office/drawing/2014/main" id="{6C3AF314-C310-3EFC-2D31-DDBB669030C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F852806-D44E-4F91-3742-9FDDE57BB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314138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Interviewing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781681" y="1201814"/>
            <a:ext cx="10668195"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b="1" i="1" dirty="0"/>
              <a:t>You need to go out and meet your users </a:t>
            </a:r>
            <a:r>
              <a:rPr lang="en-US" sz="2400" i="1" dirty="0"/>
              <a:t>if you want to properly understand and design for them, and user interviews are a great way to achieve this. They enable you to extract information about the user experience and usability of your product or service, and will also help you ideate for further solutions</a:t>
            </a:r>
            <a:r>
              <a:rPr lang="en-US" sz="2400" b="1" i="1" dirty="0"/>
              <a:t>. </a:t>
            </a:r>
          </a:p>
          <a:p>
            <a:endParaRPr lang="en-US" sz="2400" b="1" i="1" dirty="0"/>
          </a:p>
          <a:p>
            <a:r>
              <a:rPr lang="en-US" sz="2400" b="1" dirty="0"/>
              <a:t>User interviews are guided interviews where a researcher asks existing or potential users questions to gain an understanding of their preferences, thoughts and feelings.</a:t>
            </a:r>
            <a:r>
              <a:rPr lang="en-US" sz="2400" dirty="0"/>
              <a:t> User interviews can be used to examine the user experience and usability of a product or service, as well as flesh out demographic or ethnographic data for input into user personas.</a:t>
            </a:r>
            <a:endParaRPr lang="en-US" sz="2400" b="1" dirty="0"/>
          </a:p>
        </p:txBody>
      </p:sp>
      <p:pic>
        <p:nvPicPr>
          <p:cNvPr id="6" name="Picture 5" descr="A group of people sitting at a table&#10;&#10;Description automatically generated">
            <a:extLst>
              <a:ext uri="{FF2B5EF4-FFF2-40B4-BE49-F238E27FC236}">
                <a16:creationId xmlns:a16="http://schemas.microsoft.com/office/drawing/2014/main" id="{8DD9A71E-1454-9963-9402-39FF7EF205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8435" y="4709358"/>
            <a:ext cx="3806154" cy="2131446"/>
          </a:xfrm>
          <a:prstGeom prst="rect">
            <a:avLst/>
          </a:prstGeom>
        </p:spPr>
      </p:pic>
      <p:sp>
        <p:nvSpPr>
          <p:cNvPr id="4" name="Rectangle 3">
            <a:extLst>
              <a:ext uri="{FF2B5EF4-FFF2-40B4-BE49-F238E27FC236}">
                <a16:creationId xmlns:a16="http://schemas.microsoft.com/office/drawing/2014/main" id="{6C3AF314-C310-3EFC-2D31-DDBB669030C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F852806-D44E-4F91-3742-9FDDE57BB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3428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Interviewing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9" y="710767"/>
            <a:ext cx="1099116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dirty="0"/>
              <a:t>The ideal user interview involves </a:t>
            </a:r>
            <a:r>
              <a:rPr lang="en-US" sz="2400" b="1" dirty="0"/>
              <a:t>two UX researchers and one user.</a:t>
            </a:r>
            <a:r>
              <a:rPr lang="en-US" sz="2400" dirty="0"/>
              <a:t> The first UX researcher asks questions and guides the interviewee through the interview, and the second researcher takes notes. </a:t>
            </a:r>
          </a:p>
          <a:p>
            <a:endParaRPr lang="en-US" sz="2400" dirty="0"/>
          </a:p>
          <a:p>
            <a:r>
              <a:rPr lang="en-US" sz="2400" dirty="0"/>
              <a:t>If you’ve ever tried to ask questions, listen to responses and take notes all at the same time, you’ll know how hard it is to do all three! There’s a good chance the interview will be derailed and become hard to manage.</a:t>
            </a:r>
          </a:p>
          <a:p>
            <a:endParaRPr lang="en-US" sz="2400" dirty="0"/>
          </a:p>
          <a:p>
            <a:r>
              <a:rPr lang="en-US" sz="2400" dirty="0"/>
              <a:t> If a second researcher is, however, unavailable and you have to go it alone, make sure to </a:t>
            </a:r>
            <a:r>
              <a:rPr lang="en-US" sz="2400" b="1" dirty="0">
                <a:solidFill>
                  <a:srgbClr val="F58221"/>
                </a:solidFill>
              </a:rPr>
              <a:t>video or audio record the </a:t>
            </a:r>
            <a:r>
              <a:rPr lang="en-US" sz="2400" dirty="0"/>
              <a:t>interview to ensure you don’t lose any information.</a:t>
            </a:r>
            <a:endParaRPr lang="en-US" sz="2400" b="1" dirty="0"/>
          </a:p>
        </p:txBody>
      </p:sp>
      <p:sp>
        <p:nvSpPr>
          <p:cNvPr id="4" name="Rectangle 3">
            <a:extLst>
              <a:ext uri="{FF2B5EF4-FFF2-40B4-BE49-F238E27FC236}">
                <a16:creationId xmlns:a16="http://schemas.microsoft.com/office/drawing/2014/main" id="{4DF9F51A-C794-9475-D805-C628F71C92A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D2E35F6-6196-4660-F91A-FC757BC11E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031041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Interviewing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10" y="992739"/>
            <a:ext cx="453736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dirty="0"/>
              <a:t>It’s important to have a second researcher when you conduct user interviews as they can then be the one to take notes. </a:t>
            </a:r>
          </a:p>
          <a:p>
            <a:endParaRPr lang="en-US" sz="2400" dirty="0"/>
          </a:p>
          <a:p>
            <a:endParaRPr lang="en-US" sz="2400" dirty="0"/>
          </a:p>
          <a:p>
            <a:r>
              <a:rPr lang="en-US" sz="2400" b="1" dirty="0"/>
              <a:t>There are three types of notes you can take; however, it is descriptive notes that are most important and relevant to user interviews</a:t>
            </a:r>
          </a:p>
        </p:txBody>
      </p:sp>
      <p:pic>
        <p:nvPicPr>
          <p:cNvPr id="4" name="Picture 3">
            <a:extLst>
              <a:ext uri="{FF2B5EF4-FFF2-40B4-BE49-F238E27FC236}">
                <a16:creationId xmlns:a16="http://schemas.microsoft.com/office/drawing/2014/main" id="{392B82B6-F614-D581-544B-6CA40B0AC631}"/>
              </a:ext>
            </a:extLst>
          </p:cNvPr>
          <p:cNvPicPr>
            <a:picLocks noChangeAspect="1"/>
          </p:cNvPicPr>
          <p:nvPr/>
        </p:nvPicPr>
        <p:blipFill>
          <a:blip r:embed="rId2"/>
          <a:stretch>
            <a:fillRect/>
          </a:stretch>
        </p:blipFill>
        <p:spPr>
          <a:xfrm>
            <a:off x="5184484" y="600904"/>
            <a:ext cx="6934200" cy="5362575"/>
          </a:xfrm>
          <a:prstGeom prst="rect">
            <a:avLst/>
          </a:prstGeom>
        </p:spPr>
      </p:pic>
      <p:sp>
        <p:nvSpPr>
          <p:cNvPr id="5" name="Rectangle 4">
            <a:extLst>
              <a:ext uri="{FF2B5EF4-FFF2-40B4-BE49-F238E27FC236}">
                <a16:creationId xmlns:a16="http://schemas.microsoft.com/office/drawing/2014/main" id="{25A96572-CC13-066A-C26E-F83D6633EB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18F2084-A1D9-5BFD-CC86-23582585A6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548760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Interviewing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10" y="808074"/>
            <a:ext cx="1093816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b="1" dirty="0"/>
              <a:t>Typical topics covered within user interviews include:</a:t>
            </a:r>
          </a:p>
          <a:p>
            <a:endParaRPr lang="en-US" sz="2400" dirty="0"/>
          </a:p>
          <a:p>
            <a:pPr>
              <a:buFont typeface="Arial" panose="020B0604020202020204" pitchFamily="34" charset="0"/>
              <a:buChar char="•"/>
            </a:pPr>
            <a:r>
              <a:rPr lang="en-US" sz="2400" dirty="0"/>
              <a:t>The background of the user (ethnographic data, for example)</a:t>
            </a:r>
          </a:p>
          <a:p>
            <a:pPr>
              <a:buFont typeface="Arial" panose="020B0604020202020204" pitchFamily="34" charset="0"/>
              <a:buChar char="•"/>
            </a:pPr>
            <a:r>
              <a:rPr lang="en-US" sz="2400" dirty="0"/>
              <a:t>The use of related technology</a:t>
            </a:r>
          </a:p>
          <a:p>
            <a:pPr>
              <a:buFont typeface="Arial" panose="020B0604020202020204" pitchFamily="34" charset="0"/>
              <a:buChar char="•"/>
            </a:pPr>
            <a:r>
              <a:rPr lang="en-US" sz="2400" dirty="0"/>
              <a:t>How the user uses the product</a:t>
            </a:r>
          </a:p>
          <a:p>
            <a:pPr>
              <a:buFont typeface="Arial" panose="020B0604020202020204" pitchFamily="34" charset="0"/>
              <a:buChar char="•"/>
            </a:pPr>
            <a:r>
              <a:rPr lang="en-US" sz="2400" dirty="0"/>
              <a:t>The user’s main objectives and motivations to use the product</a:t>
            </a:r>
          </a:p>
          <a:p>
            <a:pPr>
              <a:buFont typeface="Arial" panose="020B0604020202020204" pitchFamily="34" charset="0"/>
              <a:buChar char="•"/>
            </a:pPr>
            <a:r>
              <a:rPr lang="en-US" sz="2400" dirty="0"/>
              <a:t>The user’s pain points with the product</a:t>
            </a:r>
          </a:p>
          <a:p>
            <a:pPr>
              <a:buFont typeface="Arial" panose="020B0604020202020204" pitchFamily="34" charset="0"/>
              <a:buChar char="•"/>
            </a:pPr>
            <a:endParaRPr lang="en-US" sz="2400" dirty="0"/>
          </a:p>
          <a:p>
            <a:endParaRPr lang="en-US" sz="2400" dirty="0"/>
          </a:p>
          <a:p>
            <a:r>
              <a:rPr lang="en-US" sz="2400" dirty="0"/>
              <a:t>However, please don’t feel limited to these topics alone! If there’s something you need to know, and can find the answers by asking your users, make sure to include a few questions about it (as long as it’s not offensive or threatening of course!).</a:t>
            </a:r>
          </a:p>
        </p:txBody>
      </p:sp>
      <p:sp>
        <p:nvSpPr>
          <p:cNvPr id="4" name="Rectangle 3">
            <a:extLst>
              <a:ext uri="{FF2B5EF4-FFF2-40B4-BE49-F238E27FC236}">
                <a16:creationId xmlns:a16="http://schemas.microsoft.com/office/drawing/2014/main" id="{5749D70E-674F-7C88-2E1F-19F76ED83B0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FC27BE1-E1CF-F5E0-16A7-9DAE3CB1DE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752478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Interviewing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365760" y="1753143"/>
            <a:ext cx="11031108"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b="1" i="1" u="sng" dirty="0"/>
              <a:t>contextual</a:t>
            </a:r>
            <a:r>
              <a:rPr lang="en-US" sz="2400" b="1" u="sng" dirty="0"/>
              <a:t> interview </a:t>
            </a:r>
            <a:r>
              <a:rPr lang="en-US" sz="2400" dirty="0"/>
              <a:t>:This is an interview that is conducted after (or during) a user observation—it’s an interview “in context” with usage. You’ll find these are very common in usability testing, the assessment of products and even in information visualization.</a:t>
            </a:r>
          </a:p>
          <a:p>
            <a:r>
              <a:rPr lang="en-US" sz="2400" b="1" u="sng" dirty="0">
                <a:solidFill>
                  <a:srgbClr val="F58221"/>
                </a:solidFill>
              </a:rPr>
              <a:t>When should you conduct user interview?</a:t>
            </a:r>
          </a:p>
          <a:p>
            <a:endParaRPr lang="en-US" sz="2400" b="1" u="sng" dirty="0">
              <a:solidFill>
                <a:srgbClr val="C00000"/>
              </a:solidFill>
            </a:endParaRPr>
          </a:p>
        </p:txBody>
      </p:sp>
      <p:sp>
        <p:nvSpPr>
          <p:cNvPr id="4" name="Rectangle 3">
            <a:extLst>
              <a:ext uri="{FF2B5EF4-FFF2-40B4-BE49-F238E27FC236}">
                <a16:creationId xmlns:a16="http://schemas.microsoft.com/office/drawing/2014/main" id="{DB730E39-1E57-6579-0652-028F6FAFA855}"/>
              </a:ext>
            </a:extLst>
          </p:cNvPr>
          <p:cNvSpPr/>
          <p:nvPr/>
        </p:nvSpPr>
        <p:spPr>
          <a:xfrm>
            <a:off x="3150823" y="52717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D8EDA3D-FEAA-8DD4-A05F-404D7B6B93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3517"/>
            <a:ext cx="2305141" cy="1076343"/>
          </a:xfrm>
          <a:prstGeom prst="rect">
            <a:avLst/>
          </a:prstGeom>
        </p:spPr>
      </p:pic>
    </p:spTree>
    <p:extLst>
      <p:ext uri="{BB962C8B-B14F-4D97-AF65-F5344CB8AC3E}">
        <p14:creationId xmlns:p14="http://schemas.microsoft.com/office/powerpoint/2010/main" val="27396862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Interviewing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504347"/>
            <a:ext cx="10938160"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b="1" i="1" u="sng" dirty="0"/>
              <a:t>contextual</a:t>
            </a:r>
            <a:r>
              <a:rPr lang="en-US" sz="2400" b="1" u="sng" dirty="0"/>
              <a:t> interview </a:t>
            </a:r>
            <a:r>
              <a:rPr lang="en-US" sz="2400" dirty="0"/>
              <a:t>:This is an interview that is conducted after (or during) a user observation—it’s an interview “in context” with usage. You’ll find these are very common in usability testing, the assessment of products and even in information visualization.</a:t>
            </a:r>
          </a:p>
          <a:p>
            <a:r>
              <a:rPr lang="en-US" sz="2400" b="1" u="sng" dirty="0">
                <a:solidFill>
                  <a:srgbClr val="F58221"/>
                </a:solidFill>
              </a:rPr>
              <a:t>When should you conduct user interview?</a:t>
            </a:r>
          </a:p>
          <a:p>
            <a:endParaRPr lang="en-US" sz="2400" b="1" u="sng" dirty="0">
              <a:solidFill>
                <a:srgbClr val="C00000"/>
              </a:solidFill>
            </a:endParaRPr>
          </a:p>
          <a:p>
            <a:pPr>
              <a:buFont typeface="Arial" panose="020B0604020202020204" pitchFamily="34" charset="0"/>
              <a:buChar char="•"/>
            </a:pPr>
            <a:r>
              <a:rPr lang="en-US" sz="2400" b="1" u="sng" dirty="0"/>
              <a:t>At the beginning of a project</a:t>
            </a:r>
            <a:r>
              <a:rPr lang="en-US" sz="2400" dirty="0"/>
              <a:t>, even before you’ve defined a clear concept. The information you collect during these initial user interviews will help you get a better understanding of your potential users, their wants and needs and what kind of solution you should aim for. </a:t>
            </a:r>
          </a:p>
          <a:p>
            <a:pPr>
              <a:buFont typeface="Arial" panose="020B0604020202020204" pitchFamily="34" charset="0"/>
              <a:buChar char="•"/>
            </a:pPr>
            <a:r>
              <a:rPr lang="en-US" sz="2400" b="1" u="sng" dirty="0"/>
              <a:t>During the early stages of product development.</a:t>
            </a:r>
            <a:r>
              <a:rPr lang="en-US" sz="2400" u="sng" dirty="0"/>
              <a:t> </a:t>
            </a:r>
            <a:r>
              <a:rPr lang="en-US" sz="2400" dirty="0"/>
              <a:t>Once you have an early prototype, you can conduct usability tests with your users to gain valuable feedback before the product gets properly implemented and mass produced. </a:t>
            </a:r>
          </a:p>
          <a:p>
            <a:pPr>
              <a:buFont typeface="Arial" panose="020B0604020202020204" pitchFamily="34" charset="0"/>
              <a:buChar char="•"/>
            </a:pPr>
            <a:r>
              <a:rPr lang="en-US" sz="2400" b="1" u="sng" dirty="0"/>
              <a:t>After the product has been put to market.</a:t>
            </a:r>
            <a:r>
              <a:rPr lang="en-US" sz="2400" u="sng" dirty="0"/>
              <a:t> </a:t>
            </a:r>
            <a:r>
              <a:rPr lang="en-US" sz="2400" dirty="0"/>
              <a:t>Just because your product has been shipped, it doesn’t mean the user interviews have to stop! </a:t>
            </a:r>
          </a:p>
        </p:txBody>
      </p:sp>
      <p:sp>
        <p:nvSpPr>
          <p:cNvPr id="4" name="Rectangle 3">
            <a:extLst>
              <a:ext uri="{FF2B5EF4-FFF2-40B4-BE49-F238E27FC236}">
                <a16:creationId xmlns:a16="http://schemas.microsoft.com/office/drawing/2014/main" id="{DB730E39-1E57-6579-0652-028F6FAFA855}"/>
              </a:ext>
            </a:extLst>
          </p:cNvPr>
          <p:cNvSpPr/>
          <p:nvPr/>
        </p:nvSpPr>
        <p:spPr>
          <a:xfrm>
            <a:off x="3150823" y="52717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D8EDA3D-FEAA-8DD4-A05F-404D7B6B93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3517"/>
            <a:ext cx="2305141" cy="1076343"/>
          </a:xfrm>
          <a:prstGeom prst="rect">
            <a:avLst/>
          </a:prstGeom>
        </p:spPr>
      </p:pic>
    </p:spTree>
    <p:extLst>
      <p:ext uri="{BB962C8B-B14F-4D97-AF65-F5344CB8AC3E}">
        <p14:creationId xmlns:p14="http://schemas.microsoft.com/office/powerpoint/2010/main" val="38971907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Interviewing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717497"/>
            <a:ext cx="1093816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b="1" u="sng" dirty="0">
                <a:solidFill>
                  <a:srgbClr val="47C2F1"/>
                </a:solidFill>
              </a:rPr>
              <a:t>Prepare for User Interviews</a:t>
            </a:r>
          </a:p>
          <a:p>
            <a:endParaRPr lang="en-US" sz="2400" b="1" u="sng" dirty="0">
              <a:solidFill>
                <a:srgbClr val="C00000"/>
              </a:solidFill>
            </a:endParaRPr>
          </a:p>
          <a:p>
            <a:pPr marL="457200" indent="-457200">
              <a:buAutoNum type="arabicPeriod"/>
            </a:pPr>
            <a:r>
              <a:rPr lang="en-US" sz="2400" b="1" dirty="0"/>
              <a:t>Set a Goal for Your Interviews-----------form a concise, concrete goal for your user interviews</a:t>
            </a:r>
            <a:r>
              <a:rPr lang="en-US" sz="2400" dirty="0"/>
              <a:t>—one that’s related to a specific aspect of your users’ behaviors or motivations is ideal. You should ask product stakeholders what they want to learn and base your goal on one of their realistic aspirations. Remember, don’t go too broad otherwise your interviews will generate too much irrelevant material. </a:t>
            </a:r>
          </a:p>
          <a:p>
            <a:pPr algn="ctr"/>
            <a:r>
              <a:rPr lang="en-US" sz="2400" dirty="0">
                <a:solidFill>
                  <a:srgbClr val="F58221"/>
                </a:solidFill>
              </a:rPr>
              <a:t>Keep your design needs in mind at all times!</a:t>
            </a:r>
          </a:p>
        </p:txBody>
      </p:sp>
      <p:sp>
        <p:nvSpPr>
          <p:cNvPr id="4" name="Rectangle 3">
            <a:extLst>
              <a:ext uri="{FF2B5EF4-FFF2-40B4-BE49-F238E27FC236}">
                <a16:creationId xmlns:a16="http://schemas.microsoft.com/office/drawing/2014/main" id="{530E1202-DFDA-4C4A-9242-1B4538A7A8C2}"/>
              </a:ext>
            </a:extLst>
          </p:cNvPr>
          <p:cNvSpPr/>
          <p:nvPr/>
        </p:nvSpPr>
        <p:spPr>
          <a:xfrm>
            <a:off x="3150823" y="42869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9D71359-C33E-45E9-1942-CE53B4BEA3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94959"/>
            <a:ext cx="2305141" cy="1076343"/>
          </a:xfrm>
          <a:prstGeom prst="rect">
            <a:avLst/>
          </a:prstGeom>
        </p:spPr>
      </p:pic>
    </p:spTree>
    <p:extLst>
      <p:ext uri="{BB962C8B-B14F-4D97-AF65-F5344CB8AC3E}">
        <p14:creationId xmlns:p14="http://schemas.microsoft.com/office/powerpoint/2010/main" val="31257601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Interviewing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424836"/>
            <a:ext cx="10938160"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400" b="1" u="sng" dirty="0">
                <a:solidFill>
                  <a:srgbClr val="47C2F1"/>
                </a:solidFill>
              </a:rPr>
              <a:t>Prepare for User Interviews</a:t>
            </a:r>
          </a:p>
          <a:p>
            <a:endParaRPr lang="en-US" sz="2400" b="1" u="sng" dirty="0">
              <a:solidFill>
                <a:srgbClr val="C00000"/>
              </a:solidFill>
            </a:endParaRPr>
          </a:p>
          <a:p>
            <a:pPr marL="457200" indent="-457200">
              <a:buAutoNum type="arabicPeriod"/>
            </a:pPr>
            <a:r>
              <a:rPr lang="en-US" sz="2400" b="1" dirty="0"/>
              <a:t>Set a Goal for Your Interviews-----------form a concise, concrete goal for your user interviews</a:t>
            </a:r>
            <a:r>
              <a:rPr lang="en-US" sz="2400" dirty="0"/>
              <a:t>—one that’s related to a specific aspect of your users’ behaviors or motivations is ideal. You should ask product stakeholders what they want to learn and base your goal on one of their realistic aspirations. Remember, don’t go too broad otherwise your interviews will generate too much irrelevant material. </a:t>
            </a:r>
          </a:p>
          <a:p>
            <a:pPr algn="ctr"/>
            <a:r>
              <a:rPr lang="en-US" sz="2400" dirty="0">
                <a:solidFill>
                  <a:srgbClr val="F58221"/>
                </a:solidFill>
              </a:rPr>
              <a:t>Keep your design needs in mind at all times!</a:t>
            </a:r>
          </a:p>
          <a:p>
            <a:r>
              <a:rPr lang="en-US" sz="2400" b="1" dirty="0"/>
              <a:t>2. Recruit the Right Participants-----------recruit a representative sample of users</a:t>
            </a:r>
            <a:r>
              <a:rPr lang="en-US" sz="2400" dirty="0"/>
              <a:t> for your interviews, so you should start with your user personas and try to find interview participants that match them. If you have multiple user personas, now is the time to decide whether you want to focus on one particular group of users or several.</a:t>
            </a:r>
          </a:p>
          <a:p>
            <a:endParaRPr lang="en-US" sz="2400" dirty="0"/>
          </a:p>
          <a:p>
            <a:r>
              <a:rPr lang="en-US" sz="2400" b="1" dirty="0"/>
              <a:t>3. pick a location that’s convenient and comfortable for both your participants and your team.</a:t>
            </a:r>
          </a:p>
        </p:txBody>
      </p:sp>
      <p:sp>
        <p:nvSpPr>
          <p:cNvPr id="4" name="Rectangle 3">
            <a:extLst>
              <a:ext uri="{FF2B5EF4-FFF2-40B4-BE49-F238E27FC236}">
                <a16:creationId xmlns:a16="http://schemas.microsoft.com/office/drawing/2014/main" id="{530E1202-DFDA-4C4A-9242-1B4538A7A8C2}"/>
              </a:ext>
            </a:extLst>
          </p:cNvPr>
          <p:cNvSpPr/>
          <p:nvPr/>
        </p:nvSpPr>
        <p:spPr>
          <a:xfrm>
            <a:off x="3150823" y="42869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9D71359-C33E-45E9-1942-CE53B4BEA3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94959"/>
            <a:ext cx="2305141" cy="1076343"/>
          </a:xfrm>
          <a:prstGeom prst="rect">
            <a:avLst/>
          </a:prstGeom>
        </p:spPr>
      </p:pic>
    </p:spTree>
    <p:extLst>
      <p:ext uri="{BB962C8B-B14F-4D97-AF65-F5344CB8AC3E}">
        <p14:creationId xmlns:p14="http://schemas.microsoft.com/office/powerpoint/2010/main" val="537923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Interviewing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1211373"/>
            <a:ext cx="10938160" cy="3847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solidFill>
                  <a:srgbClr val="47C2F1"/>
                </a:solidFill>
              </a:rPr>
              <a:t>Interview Questions</a:t>
            </a:r>
          </a:p>
          <a:p>
            <a:endParaRPr lang="en-US" sz="2400" b="1" u="sng" dirty="0">
              <a:solidFill>
                <a:srgbClr val="C00000"/>
              </a:solidFill>
            </a:endParaRPr>
          </a:p>
          <a:p>
            <a:pPr marL="457200" indent="-457200">
              <a:buAutoNum type="arabicPeriod"/>
            </a:pPr>
            <a:r>
              <a:rPr lang="en-US" sz="2400" b="1" dirty="0"/>
              <a:t>Keep leading questions to a minimum</a:t>
            </a:r>
            <a:r>
              <a:rPr lang="en-US" sz="2400" dirty="0"/>
              <a:t>—focus on open-ended questions and leave out the closed-ended questions wherever possible.</a:t>
            </a:r>
          </a:p>
          <a:p>
            <a:pPr marL="457200" indent="-457200">
              <a:buAutoNum type="arabicPeriod"/>
            </a:pPr>
            <a:r>
              <a:rPr lang="en-US" sz="2400" b="1" dirty="0"/>
              <a:t>Prepare more questions than you think you’ll need.</a:t>
            </a:r>
            <a:r>
              <a:rPr lang="en-US" sz="2400" dirty="0"/>
              <a:t> Make sure you include questions that allow you to approach the same issue from different angles yet also bear in mind the interviewee should be the person who talks for the majority of the interview (not you).</a:t>
            </a:r>
          </a:p>
          <a:p>
            <a:pPr marL="457200" indent="-457200">
              <a:buAutoNum type="arabicPeriod"/>
            </a:pPr>
            <a:r>
              <a:rPr lang="en-US" sz="2400" b="1" dirty="0"/>
              <a:t>Anticipate different responses</a:t>
            </a:r>
            <a:r>
              <a:rPr lang="en-US" sz="2400" dirty="0"/>
              <a:t> and create follow-up based questions based on your research goals.</a:t>
            </a:r>
          </a:p>
        </p:txBody>
      </p:sp>
      <p:sp>
        <p:nvSpPr>
          <p:cNvPr id="4" name="Rectangle 3">
            <a:extLst>
              <a:ext uri="{FF2B5EF4-FFF2-40B4-BE49-F238E27FC236}">
                <a16:creationId xmlns:a16="http://schemas.microsoft.com/office/drawing/2014/main" id="{6F7EC1EF-3A76-B4B9-0385-D3B2634D3D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BC7D10-41A7-6913-BA79-B68C572804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447071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Interviewing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657375"/>
            <a:ext cx="10938160" cy="4955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solidFill>
                  <a:srgbClr val="47C2F1"/>
                </a:solidFill>
              </a:rPr>
              <a:t>Interview Questions</a:t>
            </a:r>
          </a:p>
          <a:p>
            <a:endParaRPr lang="en-US" sz="2400" b="1" u="sng" dirty="0">
              <a:solidFill>
                <a:srgbClr val="C00000"/>
              </a:solidFill>
            </a:endParaRPr>
          </a:p>
          <a:p>
            <a:pPr marL="457200" indent="-457200">
              <a:buAutoNum type="arabicPeriod"/>
            </a:pPr>
            <a:r>
              <a:rPr lang="en-US" sz="2400" b="1" dirty="0"/>
              <a:t>Keep leading questions to a minimum</a:t>
            </a:r>
            <a:r>
              <a:rPr lang="en-US" sz="2400" dirty="0"/>
              <a:t>—focus on open-ended questions and leave out the closed-ended questions wherever possible.</a:t>
            </a:r>
          </a:p>
          <a:p>
            <a:pPr marL="457200" indent="-457200">
              <a:buAutoNum type="arabicPeriod"/>
            </a:pPr>
            <a:r>
              <a:rPr lang="en-US" sz="2400" b="1" dirty="0"/>
              <a:t>Prepare more questions than you think you’ll need.</a:t>
            </a:r>
            <a:r>
              <a:rPr lang="en-US" sz="2400" dirty="0"/>
              <a:t> Make sure you include questions that allow you to approach the same issue from different angles yet also bear in mind the interviewee should be the person who talks for the majority of the interview (not you).</a:t>
            </a:r>
          </a:p>
          <a:p>
            <a:pPr marL="457200" indent="-457200">
              <a:buAutoNum type="arabicPeriod"/>
            </a:pPr>
            <a:r>
              <a:rPr lang="en-US" sz="2400" b="1" dirty="0"/>
              <a:t>Anticipate different responses</a:t>
            </a:r>
            <a:r>
              <a:rPr lang="en-US" sz="2400" dirty="0"/>
              <a:t> and create follow-up based questions based on your research goals.</a:t>
            </a:r>
          </a:p>
          <a:p>
            <a:pPr marL="457200" indent="-457200">
              <a:buAutoNum type="arabicPeriod"/>
            </a:pPr>
            <a:r>
              <a:rPr lang="en-US" sz="2400" b="1" dirty="0"/>
              <a:t>Don’t forget your questions are a guide, not a script.</a:t>
            </a:r>
            <a:r>
              <a:rPr lang="en-US" sz="2400" dirty="0"/>
              <a:t> If you find your interviewee says something particularly interesting in an interview and there are no relevant questions to explore that idea… explore it anyway. </a:t>
            </a:r>
            <a:endParaRPr lang="en-US" sz="2400" b="1" dirty="0"/>
          </a:p>
        </p:txBody>
      </p:sp>
      <p:sp>
        <p:nvSpPr>
          <p:cNvPr id="4" name="Rectangle 3">
            <a:extLst>
              <a:ext uri="{FF2B5EF4-FFF2-40B4-BE49-F238E27FC236}">
                <a16:creationId xmlns:a16="http://schemas.microsoft.com/office/drawing/2014/main" id="{6F7EC1EF-3A76-B4B9-0385-D3B2634D3D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BC7D10-41A7-6913-BA79-B68C572804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238594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921338-5274-7925-DE4C-C9DA11A38ED5}"/>
              </a:ext>
            </a:extLst>
          </p:cNvPr>
          <p:cNvSpPr txBox="1"/>
          <p:nvPr/>
        </p:nvSpPr>
        <p:spPr>
          <a:xfrm>
            <a:off x="2626178" y="-38164"/>
            <a:ext cx="6504570" cy="523220"/>
          </a:xfrm>
          <a:prstGeom prst="rect">
            <a:avLst/>
          </a:prstGeom>
          <a:noFill/>
        </p:spPr>
        <p:txBody>
          <a:bodyPr wrap="square" rtlCol="0">
            <a:spAutoFit/>
          </a:bodyPr>
          <a:lstStyle/>
          <a:p>
            <a:r>
              <a:rPr lang="en-US" sz="2800" b="1" dirty="0"/>
              <a:t>The Power of Interviewing </a:t>
            </a:r>
          </a:p>
        </p:txBody>
      </p:sp>
      <p:sp>
        <p:nvSpPr>
          <p:cNvPr id="3" name="Rectangle 1">
            <a:extLst>
              <a:ext uri="{FF2B5EF4-FFF2-40B4-BE49-F238E27FC236}">
                <a16:creationId xmlns:a16="http://schemas.microsoft.com/office/drawing/2014/main" id="{497EAD82-4201-23AB-CFC0-18581A7705EC}"/>
              </a:ext>
            </a:extLst>
          </p:cNvPr>
          <p:cNvSpPr>
            <a:spLocks noChangeArrowheads="1"/>
          </p:cNvSpPr>
          <p:nvPr/>
        </p:nvSpPr>
        <p:spPr bwMode="auto">
          <a:xfrm>
            <a:off x="458708" y="934376"/>
            <a:ext cx="10938160"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800" b="1" u="sng" dirty="0">
                <a:solidFill>
                  <a:srgbClr val="47C2F1"/>
                </a:solidFill>
              </a:rPr>
              <a:t>The Drawbacks of User Interviews</a:t>
            </a:r>
          </a:p>
          <a:p>
            <a:pPr marL="457200" indent="-457200">
              <a:buFont typeface="Arial" panose="020B0604020202020204" pitchFamily="34" charset="0"/>
              <a:buChar char="•"/>
            </a:pPr>
            <a:r>
              <a:rPr lang="en-US" sz="2800" b="1" dirty="0"/>
              <a:t>There’s a difference between what humans say and what they actually </a:t>
            </a:r>
            <a:r>
              <a:rPr lang="en-US" sz="2800" b="1" i="1" dirty="0"/>
              <a:t>do</a:t>
            </a:r>
            <a:r>
              <a:rPr lang="en-US" sz="2800" dirty="0"/>
              <a:t>. This is why the 5 whys method is so crucial and can help you get more accurate insights.</a:t>
            </a:r>
          </a:p>
          <a:p>
            <a:pPr marL="457200" indent="-457200">
              <a:buFont typeface="Arial" panose="020B0604020202020204" pitchFamily="34" charset="0"/>
              <a:buChar char="•"/>
            </a:pPr>
            <a:r>
              <a:rPr lang="en-US" sz="2800" b="1" dirty="0"/>
              <a:t>Human memory is flawed</a:t>
            </a:r>
            <a:r>
              <a:rPr lang="en-US" sz="2800" dirty="0"/>
              <a:t> and we can often struggle to recall details as clearly as we would like.</a:t>
            </a:r>
          </a:p>
          <a:p>
            <a:pPr marL="457200" indent="-457200">
              <a:buFont typeface="Arial" panose="020B0604020202020204" pitchFamily="34" charset="0"/>
              <a:buChar char="•"/>
            </a:pPr>
            <a:r>
              <a:rPr lang="en-US" sz="2800" b="1" dirty="0"/>
              <a:t>Participants often leave out small details</a:t>
            </a:r>
            <a:r>
              <a:rPr lang="en-US" sz="2800" dirty="0"/>
              <a:t> because they deem them insignificant. Make sure you repeat how important such details are for the purpose of your project and keep asking them “Why” to uncover more details about what they did and why.</a:t>
            </a:r>
          </a:p>
        </p:txBody>
      </p:sp>
      <p:sp>
        <p:nvSpPr>
          <p:cNvPr id="4" name="Rectangle 3">
            <a:extLst>
              <a:ext uri="{FF2B5EF4-FFF2-40B4-BE49-F238E27FC236}">
                <a16:creationId xmlns:a16="http://schemas.microsoft.com/office/drawing/2014/main" id="{32C126B8-492B-0E15-3738-1688E1637DA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B7BB263-6C78-5E4D-0263-03D975521D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610733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ADA8CC8F-202B-5998-0EE9-8695FF05D967}"/>
              </a:ext>
            </a:extLst>
          </p:cNvPr>
          <p:cNvPicPr>
            <a:picLocks noChangeAspect="1"/>
          </p:cNvPicPr>
          <p:nvPr/>
        </p:nvPicPr>
        <p:blipFill rotWithShape="1">
          <a:blip r:embed="rId2"/>
          <a:srcRect b="18930"/>
          <a:stretch/>
        </p:blipFill>
        <p:spPr>
          <a:xfrm>
            <a:off x="951564" y="1192765"/>
            <a:ext cx="10438561" cy="4760211"/>
          </a:xfrm>
          <a:prstGeom prst="rect">
            <a:avLst/>
          </a:prstGeom>
        </p:spPr>
      </p:pic>
      <p:pic>
        <p:nvPicPr>
          <p:cNvPr id="3" name="Graphic 21">
            <a:extLst>
              <a:ext uri="{FF2B5EF4-FFF2-40B4-BE49-F238E27FC236}">
                <a16:creationId xmlns:a16="http://schemas.microsoft.com/office/drawing/2014/main" id="{AC438A01-DD24-4C73-AB84-2F89C73F80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690421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47C2F1">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1481694" cy="5016758"/>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0" y="1136906"/>
            <a:ext cx="10999306" cy="5262979"/>
          </a:xfrm>
          <a:prstGeom prst="rect">
            <a:avLst/>
          </a:prstGeom>
          <a:noFill/>
        </p:spPr>
        <p:txBody>
          <a:bodyPr wrap="square" rtlCol="0">
            <a:spAutoFit/>
          </a:bodyPr>
          <a:lstStyle/>
          <a:p>
            <a:r>
              <a:rPr lang="en-US" sz="4000" dirty="0">
                <a:solidFill>
                  <a:srgbClr val="47C2F1"/>
                </a:solidFill>
                <a:latin typeface="Tajawal ExtraBold" panose="00000800000000000000" pitchFamily="2" charset="-78"/>
                <a:cs typeface="Tajawal ExtraBold" panose="00000800000000000000" pitchFamily="2" charset="-78"/>
              </a:rPr>
              <a:t>Conclusion:</a:t>
            </a:r>
          </a:p>
          <a:p>
            <a:pPr algn="l"/>
            <a:r>
              <a:rPr lang="en-US" sz="3200" b="1" i="0" u="none" strike="noStrike" dirty="0">
                <a:solidFill>
                  <a:srgbClr val="F58221"/>
                </a:solidFill>
                <a:effectLst/>
                <a:latin typeface="TradeGothic"/>
                <a:hlinkClick r:id="rId2">
                  <a:extLst>
                    <a:ext uri="{A12FA001-AC4F-418D-AE19-62706E023703}">
                      <ahyp:hlinkClr xmlns:ahyp="http://schemas.microsoft.com/office/drawing/2018/hyperlinkcolor" val="tx"/>
                    </a:ext>
                  </a:extLst>
                </a:hlinkClick>
              </a:rPr>
              <a:t>Empathy is the cornerstone of any successful design project.</a:t>
            </a:r>
            <a:r>
              <a:rPr lang="en-US" sz="3200" b="0" i="0" dirty="0">
                <a:solidFill>
                  <a:srgbClr val="F58221"/>
                </a:solidFill>
                <a:effectLst/>
                <a:latin typeface="TradeGothic"/>
              </a:rPr>
              <a:t> </a:t>
            </a:r>
          </a:p>
          <a:p>
            <a:pPr algn="l"/>
            <a:endParaRPr lang="en-US" sz="2400" b="0" i="0" dirty="0">
              <a:effectLst/>
              <a:latin typeface="TradeGothic"/>
            </a:endParaRPr>
          </a:p>
          <a:p>
            <a:pPr algn="l"/>
            <a:r>
              <a:rPr lang="en-US" sz="2400" b="0" i="0" dirty="0">
                <a:effectLst/>
                <a:latin typeface="TradeGothic"/>
              </a:rPr>
              <a:t>The extent to which you understand and </a:t>
            </a:r>
            <a:r>
              <a:rPr lang="en-US" sz="2400" b="0" i="0" dirty="0" err="1">
                <a:effectLst/>
                <a:latin typeface="TradeGothic"/>
              </a:rPr>
              <a:t>empathise</a:t>
            </a:r>
            <a:r>
              <a:rPr lang="en-US" sz="2400" b="0" i="0" dirty="0">
                <a:effectLst/>
                <a:latin typeface="TradeGothic"/>
              </a:rPr>
              <a:t> with your users ultimately determines the outcome of your design. Will it be user-friendly–an apt solution to the user’s problem? Or will it miss the mark because you never fully grasped where your users are coming from?</a:t>
            </a:r>
          </a:p>
          <a:p>
            <a:pPr algn="l"/>
            <a:endParaRPr lang="en-US" sz="2400" b="0" i="0" dirty="0">
              <a:effectLst/>
              <a:latin typeface="TradeGothic"/>
            </a:endParaRPr>
          </a:p>
          <a:p>
            <a:pPr algn="l"/>
            <a:r>
              <a:rPr lang="en-US" sz="2400" b="0" i="0" dirty="0">
                <a:effectLst/>
                <a:latin typeface="TradeGothic"/>
              </a:rPr>
              <a:t>As a designer, it’s crucial to adopt a Design Thinking mindset. This means building empathy at every opportunity; getting to know your users, experiencing their pain points as if they were your own, and using this empathy to make smart design decisions</a:t>
            </a:r>
          </a:p>
          <a:p>
            <a:r>
              <a:rPr lang="en-US" sz="2400" dirty="0">
                <a:solidFill>
                  <a:srgbClr val="2D3956"/>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7178629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47C2F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In This Lecture: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47C2F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1938992"/>
          </a:xfrm>
          <a:prstGeom prst="rect">
            <a:avLst/>
          </a:prstGeom>
          <a:noFill/>
        </p:spPr>
        <p:txBody>
          <a:bodyPr wrap="square" rtlCol="0">
            <a:spAutoFit/>
          </a:bodyPr>
          <a:lstStyle/>
          <a:p>
            <a:pPr marL="457200" indent="-457200">
              <a:buFont typeface="Wingdings" panose="05000000000000000000" pitchFamily="2" charset="2"/>
              <a:buChar char="§"/>
            </a:pPr>
            <a:r>
              <a:rPr lang="en-US" sz="2400" dirty="0">
                <a:solidFill>
                  <a:srgbClr val="2D3956"/>
                </a:solidFill>
                <a:cs typeface="Tajawal ExtraBold" panose="00000800000000000000" pitchFamily="2" charset="-78"/>
              </a:rPr>
              <a:t>4 Ways to Get Started with Design Thinking</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power of Empathy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Power of Observation </a:t>
            </a:r>
          </a:p>
          <a:p>
            <a:pPr marL="457200" indent="-457200">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 power of User Interviewing </a:t>
            </a:r>
          </a:p>
          <a:p>
            <a:endParaRPr lang="en-US" sz="2400" b="1" u="sng" dirty="0">
              <a:solidFill>
                <a:srgbClr val="2D3956"/>
              </a:solidFill>
              <a:latin typeface="Tajawal ExtraBold" panose="00000800000000000000" pitchFamily="2" charset="-78"/>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Empathy </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33298" y="4638672"/>
            <a:ext cx="2547657"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Observation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47C2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Interviewing  </a:t>
            </a:r>
            <a:endParaRPr lang="en-US" sz="2400" dirty="0">
              <a:solidFill>
                <a:srgbClr val="FFFFFF"/>
              </a:solidFill>
            </a:endParaRPr>
          </a:p>
        </p:txBody>
      </p:sp>
      <p:pic>
        <p:nvPicPr>
          <p:cNvPr id="10" name="Graphic 21">
            <a:extLst>
              <a:ext uri="{FF2B5EF4-FFF2-40B4-BE49-F238E27FC236}">
                <a16:creationId xmlns:a16="http://schemas.microsoft.com/office/drawing/2014/main" id="{8B7A8F3F-7446-F721-2B42-98F776FC00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87962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pic>
        <p:nvPicPr>
          <p:cNvPr id="3" name="Picture 2">
            <a:extLst>
              <a:ext uri="{FF2B5EF4-FFF2-40B4-BE49-F238E27FC236}">
                <a16:creationId xmlns:a16="http://schemas.microsoft.com/office/drawing/2014/main" id="{4C15CDA6-1839-30FE-76FE-A92ACC2275C9}"/>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3">
            <a:extLst>
              <a:ext uri="{FF2B5EF4-FFF2-40B4-BE49-F238E27FC236}">
                <a16:creationId xmlns:a16="http://schemas.microsoft.com/office/drawing/2014/main" id="{A51C517F-0139-F87D-0046-084569729C2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TextBox 5">
            <a:extLst>
              <a:ext uri="{FF2B5EF4-FFF2-40B4-BE49-F238E27FC236}">
                <a16:creationId xmlns:a16="http://schemas.microsoft.com/office/drawing/2014/main" id="{9CE13C77-A30F-17D1-3753-C47BB25066D9}"/>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7" name="Graphic 6">
            <a:extLst>
              <a:ext uri="{FF2B5EF4-FFF2-40B4-BE49-F238E27FC236}">
                <a16:creationId xmlns:a16="http://schemas.microsoft.com/office/drawing/2014/main" id="{C84A4827-786C-3EA1-2DB8-BA5D3A2013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8" name="Parallelogram 13">
            <a:extLst>
              <a:ext uri="{FF2B5EF4-FFF2-40B4-BE49-F238E27FC236}">
                <a16:creationId xmlns:a16="http://schemas.microsoft.com/office/drawing/2014/main" id="{4053E97C-9A8E-D533-20B0-E5CA8030D47C}"/>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1" name="Graphic 21">
            <a:extLst>
              <a:ext uri="{FF2B5EF4-FFF2-40B4-BE49-F238E27FC236}">
                <a16:creationId xmlns:a16="http://schemas.microsoft.com/office/drawing/2014/main" id="{B85D132A-605B-D794-B84E-7AAD1F413E9F}"/>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7094985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F7D0C7D-0BD9-4B80-BF9F-8283C81BC14F}"/>
</file>

<file path=docProps/app.xml><?xml version="1.0" encoding="utf-8"?>
<Properties xmlns="http://schemas.openxmlformats.org/officeDocument/2006/extended-properties" xmlns:vt="http://schemas.openxmlformats.org/officeDocument/2006/docPropsVTypes">
  <TotalTime>206</TotalTime>
  <Words>3426</Words>
  <Application>Microsoft Office PowerPoint</Application>
  <PresentationFormat>Widescreen</PresentationFormat>
  <Paragraphs>268</Paragraphs>
  <Slides>40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Tajawal ExtraBold</vt:lpstr>
      <vt:lpstr>Tajawal Medium</vt:lpstr>
      <vt:lpstr>TradeGothic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9</cp:revision>
  <dcterms:created xsi:type="dcterms:W3CDTF">2023-04-29T09:08:00Z</dcterms:created>
  <dcterms:modified xsi:type="dcterms:W3CDTF">2025-05-31T17:06:45Z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